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1"/>
  </p:notesMasterIdLst>
  <p:sldIdLst>
    <p:sldId id="425" r:id="rId5"/>
    <p:sldId id="314" r:id="rId6"/>
    <p:sldId id="684" r:id="rId7"/>
    <p:sldId id="313" r:id="rId8"/>
    <p:sldId id="685" r:id="rId9"/>
    <p:sldId id="686" r:id="rId10"/>
  </p:sldIdLst>
  <p:sldSz cx="9144000" cy="6858000" type="screen4x3"/>
  <p:notesSz cx="6810375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D84FEEC-CBBD-45A7-90AF-318BD292F0A3}">
          <p14:sldIdLst>
            <p14:sldId id="425"/>
            <p14:sldId id="314"/>
            <p14:sldId id="684"/>
            <p14:sldId id="313"/>
            <p14:sldId id="685"/>
            <p14:sldId id="6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Smyth (PSmyth)" initials="PS(" lastIdx="1" clrIdx="0">
    <p:extLst>
      <p:ext uri="{19B8F6BF-5375-455C-9EA6-DF929625EA0E}">
        <p15:presenceInfo xmlns:p15="http://schemas.microsoft.com/office/powerpoint/2012/main" userId="S::PSmyth@belfastmet.ac.uk::73551307-ea09-45b0-90d4-b6452a0edbb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DA2"/>
    <a:srgbClr val="019562"/>
    <a:srgbClr val="3366FF"/>
    <a:srgbClr val="97C03C"/>
    <a:srgbClr val="F4C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98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anca.delmonte\Desktop\TCO-13_Branca_2022.9.1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anca.delmonte\Desktop\TCO-13_Branca_2022.9.1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anca.delmonte\Desktop\TCO-13_Branca_2022.9.1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anca.delmonte\Desktop\TCO-13_Branca_2022.9.1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Range Reduction (km/bus/day)</a:t>
            </a:r>
            <a:br>
              <a:rPr lang="en-GB" dirty="0"/>
            </a:br>
            <a:r>
              <a:rPr lang="en-GB" dirty="0"/>
              <a:t>Influence on Overall</a:t>
            </a:r>
            <a:r>
              <a:rPr lang="en-GB" baseline="0" dirty="0"/>
              <a:t> Energy Demand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BEB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('HVAC Influence'!$B$1:$H$1,'HVAC Influence'!$I$1)</c:f>
              <c:strCache>
                <c:ptCount val="8"/>
                <c:pt idx="0">
                  <c:v>Luxembourg</c:v>
                </c:pt>
                <c:pt idx="1">
                  <c:v>Galway</c:v>
                </c:pt>
                <c:pt idx="2">
                  <c:v>Belfast</c:v>
                </c:pt>
                <c:pt idx="3">
                  <c:v>London</c:v>
                </c:pt>
                <c:pt idx="4">
                  <c:v>Saarbrucken</c:v>
                </c:pt>
                <c:pt idx="5">
                  <c:v>Lisbon</c:v>
                </c:pt>
                <c:pt idx="6">
                  <c:v>Oulu</c:v>
                </c:pt>
                <c:pt idx="7">
                  <c:v>Oslo</c:v>
                </c:pt>
              </c:strCache>
            </c:strRef>
          </c:cat>
          <c:val>
            <c:numRef>
              <c:f>'HVAC Influence'!$B$43:$I$43</c:f>
              <c:numCache>
                <c:formatCode>0.0</c:formatCode>
                <c:ptCount val="8"/>
                <c:pt idx="0">
                  <c:v>15.280081116565901</c:v>
                </c:pt>
                <c:pt idx="1">
                  <c:v>12.998063736861521</c:v>
                </c:pt>
                <c:pt idx="2">
                  <c:v>11.159626770100138</c:v>
                </c:pt>
                <c:pt idx="3">
                  <c:v>11.320689397126658</c:v>
                </c:pt>
                <c:pt idx="4">
                  <c:v>15.332968508036634</c:v>
                </c:pt>
                <c:pt idx="5">
                  <c:v>10.694790736426956</c:v>
                </c:pt>
                <c:pt idx="6">
                  <c:v>23.581852898364193</c:v>
                </c:pt>
                <c:pt idx="7">
                  <c:v>20.244565575814889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4F-4CE5-AA07-BEFFEA58607E}"/>
            </c:ext>
          </c:extLst>
        </c:ser>
        <c:ser>
          <c:idx val="1"/>
          <c:order val="1"/>
          <c:tx>
            <c:v>FCEB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('HVAC Influence'!$B$1:$H$1,'HVAC Influence'!$I$1)</c:f>
              <c:strCache>
                <c:ptCount val="8"/>
                <c:pt idx="0">
                  <c:v>Luxembourg</c:v>
                </c:pt>
                <c:pt idx="1">
                  <c:v>Galway</c:v>
                </c:pt>
                <c:pt idx="2">
                  <c:v>Belfast</c:v>
                </c:pt>
                <c:pt idx="3">
                  <c:v>London</c:v>
                </c:pt>
                <c:pt idx="4">
                  <c:v>Saarbrucken</c:v>
                </c:pt>
                <c:pt idx="5">
                  <c:v>Lisbon</c:v>
                </c:pt>
                <c:pt idx="6">
                  <c:v>Oulu</c:v>
                </c:pt>
                <c:pt idx="7">
                  <c:v>Oslo</c:v>
                </c:pt>
              </c:strCache>
            </c:strRef>
          </c:cat>
          <c:val>
            <c:numRef>
              <c:f>'HVAC Influence'!$B$44:$I$44</c:f>
              <c:numCache>
                <c:formatCode>0.0</c:formatCode>
                <c:ptCount val="8"/>
                <c:pt idx="0">
                  <c:v>8.1728985515688404</c:v>
                </c:pt>
                <c:pt idx="1">
                  <c:v>6.9523097081614136</c:v>
                </c:pt>
                <c:pt idx="2">
                  <c:v>5.968979926848605</c:v>
                </c:pt>
                <c:pt idx="3">
                  <c:v>6.0551279322875162</c:v>
                </c:pt>
                <c:pt idx="4">
                  <c:v>8.2011865745086396</c:v>
                </c:pt>
                <c:pt idx="5">
                  <c:v>5.7203518130746662</c:v>
                </c:pt>
                <c:pt idx="6">
                  <c:v>12.613289806910755</c:v>
                </c:pt>
                <c:pt idx="7">
                  <c:v>10.828265858637225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4F-4CE5-AA07-BEFFEA5860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300028783"/>
        <c:axId val="1300030447"/>
      </c:barChart>
      <c:lineChart>
        <c:grouping val="standard"/>
        <c:varyColors val="0"/>
        <c:ser>
          <c:idx val="3"/>
          <c:order val="2"/>
          <c:tx>
            <c:v>BEB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'HVAC Influence'!$B$62:$I$62</c:f>
              <c:numCache>
                <c:formatCode>0%</c:formatCode>
                <c:ptCount val="8"/>
                <c:pt idx="0">
                  <c:v>6.4850681757721101E-2</c:v>
                </c:pt>
                <c:pt idx="1">
                  <c:v>5.570501193123404E-2</c:v>
                </c:pt>
                <c:pt idx="2">
                  <c:v>4.8205943059964708E-2</c:v>
                </c:pt>
                <c:pt idx="3">
                  <c:v>4.8867681907065259E-2</c:v>
                </c:pt>
                <c:pt idx="4">
                  <c:v>6.5060539271673518E-2</c:v>
                </c:pt>
                <c:pt idx="5">
                  <c:v>4.6290952652622785E-2</c:v>
                </c:pt>
                <c:pt idx="6">
                  <c:v>9.6678156968979315E-2</c:v>
                </c:pt>
                <c:pt idx="7">
                  <c:v>8.4147624927440184E-2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B4F-4CE5-AA07-BEFFEA58607E}"/>
            </c:ext>
          </c:extLst>
        </c:ser>
        <c:ser>
          <c:idx val="4"/>
          <c:order val="3"/>
          <c:tx>
            <c:v>FCEB</c:v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'HVAC Influence'!$B$78:$I$78</c:f>
              <c:numCache>
                <c:formatCode>0%</c:formatCode>
                <c:ptCount val="8"/>
                <c:pt idx="0">
                  <c:v>3.6579077668355726E-2</c:v>
                </c:pt>
                <c:pt idx="1">
                  <c:v>3.1287061787421432E-2</c:v>
                </c:pt>
                <c:pt idx="2">
                  <c:v>2.6981239757000591E-2</c:v>
                </c:pt>
                <c:pt idx="3">
                  <c:v>2.735999542231916E-2</c:v>
                </c:pt>
                <c:pt idx="4">
                  <c:v>3.6701038486798399E-2</c:v>
                </c:pt>
                <c:pt idx="5">
                  <c:v>2.5886473023468248E-2</c:v>
                </c:pt>
                <c:pt idx="6">
                  <c:v>5.5352678463610826E-2</c:v>
                </c:pt>
                <c:pt idx="7">
                  <c:v>4.7894385479599871E-2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B4F-4CE5-AA07-BEFFEA58607E}"/>
            </c:ext>
          </c:extLst>
        </c:ser>
        <c:ser>
          <c:idx val="2"/>
          <c:order val="4"/>
          <c:tx>
            <c:v>Mix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'HVAC Influence'!$B$95:$I$95</c:f>
              <c:numCache>
                <c:formatCode>0%</c:formatCode>
                <c:ptCount val="8"/>
                <c:pt idx="0">
                  <c:v>4.1166280503353907E-2</c:v>
                </c:pt>
                <c:pt idx="1">
                  <c:v>3.5234890157999493E-2</c:v>
                </c:pt>
                <c:pt idx="2">
                  <c:v>3.0402807518047744E-2</c:v>
                </c:pt>
                <c:pt idx="3">
                  <c:v>3.0828072501827238E-2</c:v>
                </c:pt>
                <c:pt idx="4">
                  <c:v>4.1302880138384332E-2</c:v>
                </c:pt>
                <c:pt idx="5">
                  <c:v>2.9173372762826544E-2</c:v>
                </c:pt>
                <c:pt idx="6">
                  <c:v>6.2142329758944605E-2</c:v>
                </c:pt>
                <c:pt idx="7">
                  <c:v>5.3821313609697788E-2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B4F-4CE5-AA07-BEFFEA5860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71822943"/>
        <c:axId val="1271825439"/>
      </c:lineChart>
      <c:catAx>
        <c:axId val="1300028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0030447"/>
        <c:crosses val="autoZero"/>
        <c:auto val="1"/>
        <c:lblAlgn val="ctr"/>
        <c:lblOffset val="100"/>
        <c:noMultiLvlLbl val="0"/>
      </c:catAx>
      <c:valAx>
        <c:axId val="13000304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0028783"/>
        <c:crosses val="autoZero"/>
        <c:crossBetween val="between"/>
      </c:valAx>
      <c:valAx>
        <c:axId val="1271825439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1822943"/>
        <c:crosses val="max"/>
        <c:crossBetween val="between"/>
      </c:valAx>
      <c:catAx>
        <c:axId val="1271822943"/>
        <c:scaling>
          <c:orientation val="minMax"/>
        </c:scaling>
        <c:delete val="1"/>
        <c:axPos val="b"/>
        <c:majorTickMark val="out"/>
        <c:minorTickMark val="none"/>
        <c:tickLblPos val="nextTo"/>
        <c:crossAx val="127182543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BEB</a:t>
            </a:r>
            <a:r>
              <a:rPr lang="en-US" baseline="0" dirty="0"/>
              <a:t> - </a:t>
            </a:r>
            <a:r>
              <a:rPr lang="en-US" dirty="0"/>
              <a:t>TCO (Euro/km)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'HVAC Influence'!$A$126</c:f>
              <c:strCache>
                <c:ptCount val="1"/>
                <c:pt idx="0">
                  <c:v>TCO (Euro/km)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'HVAC Influence'!$B$110:$I$110</c:f>
              <c:strCache>
                <c:ptCount val="8"/>
                <c:pt idx="0">
                  <c:v>Luxembourg</c:v>
                </c:pt>
                <c:pt idx="1">
                  <c:v>Galway</c:v>
                </c:pt>
                <c:pt idx="2">
                  <c:v>Belfast</c:v>
                </c:pt>
                <c:pt idx="3">
                  <c:v>London</c:v>
                </c:pt>
                <c:pt idx="4">
                  <c:v>Saarbrucken</c:v>
                </c:pt>
                <c:pt idx="5">
                  <c:v>Lisbon</c:v>
                </c:pt>
                <c:pt idx="6">
                  <c:v>Oulu</c:v>
                </c:pt>
                <c:pt idx="7">
                  <c:v>Oslo</c:v>
                </c:pt>
              </c:strCache>
            </c:strRef>
          </c:cat>
          <c:val>
            <c:numRef>
              <c:f>'HVAC Influence'!$B$126:$I$126</c:f>
              <c:numCache>
                <c:formatCode>_([$€-2]\ * #,##0.00_);_([$€-2]\ * \(#,##0.00\);_([$€-2]\ * "-"??_);_(@_)</c:formatCode>
                <c:ptCount val="8"/>
                <c:pt idx="0">
                  <c:v>0.82125874658688203</c:v>
                </c:pt>
                <c:pt idx="1">
                  <c:v>0.80970127826228611</c:v>
                </c:pt>
                <c:pt idx="2">
                  <c:v>0.80779142979660745</c:v>
                </c:pt>
                <c:pt idx="3">
                  <c:v>0.8079587486749078</c:v>
                </c:pt>
                <c:pt idx="4">
                  <c:v>0.81212687912614934</c:v>
                </c:pt>
                <c:pt idx="5">
                  <c:v>0.80730853786081969</c:v>
                </c:pt>
                <c:pt idx="6">
                  <c:v>0.82069617983172694</c:v>
                </c:pt>
                <c:pt idx="7">
                  <c:v>0.81722926027574783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30-432C-929E-97CA98187F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16219087"/>
        <c:axId val="816228239"/>
      </c:lineChart>
      <c:catAx>
        <c:axId val="816219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6228239"/>
        <c:crosses val="autoZero"/>
        <c:auto val="1"/>
        <c:lblAlgn val="ctr"/>
        <c:lblOffset val="100"/>
        <c:noMultiLvlLbl val="0"/>
      </c:catAx>
      <c:valAx>
        <c:axId val="81622823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[$€-2]\ * #,##0.00_);_([$€-2]\ * \(#,##0.00\);_([$€-2]\ 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62190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FCEB</a:t>
            </a:r>
            <a:r>
              <a:rPr lang="en-US" baseline="0" dirty="0"/>
              <a:t> - </a:t>
            </a:r>
            <a:r>
              <a:rPr lang="en-US" dirty="0"/>
              <a:t>TCO (Euro/km)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'HVAC Influence'!$A$144</c:f>
              <c:strCache>
                <c:ptCount val="1"/>
                <c:pt idx="0">
                  <c:v>TCO (Euro/km)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'HVAC Influence'!$B$110:$I$110</c:f>
              <c:strCache>
                <c:ptCount val="8"/>
                <c:pt idx="0">
                  <c:v>Luxembourg</c:v>
                </c:pt>
                <c:pt idx="1">
                  <c:v>Galway</c:v>
                </c:pt>
                <c:pt idx="2">
                  <c:v>Belfast</c:v>
                </c:pt>
                <c:pt idx="3">
                  <c:v>London</c:v>
                </c:pt>
                <c:pt idx="4">
                  <c:v>Saarbrucken</c:v>
                </c:pt>
                <c:pt idx="5">
                  <c:v>Lisbon</c:v>
                </c:pt>
                <c:pt idx="6">
                  <c:v>Oulu</c:v>
                </c:pt>
                <c:pt idx="7">
                  <c:v>Oslo</c:v>
                </c:pt>
              </c:strCache>
            </c:strRef>
          </c:cat>
          <c:val>
            <c:numRef>
              <c:f>'HVAC Influence'!$B$144:$I$144</c:f>
              <c:numCache>
                <c:formatCode>_([$€-2]\ * #,##0.00_);_([$€-2]\ * \(#,##0.00\);_([$€-2]\ * "-"??_);_(@_)</c:formatCode>
                <c:ptCount val="8"/>
                <c:pt idx="0">
                  <c:v>1.0215369464915127</c:v>
                </c:pt>
                <c:pt idx="1">
                  <c:v>1.0195354029715831</c:v>
                </c:pt>
                <c:pt idx="2">
                  <c:v>1.0179203916113762</c:v>
                </c:pt>
                <c:pt idx="3">
                  <c:v>1.0180619711911054</c:v>
                </c:pt>
                <c:pt idx="4">
                  <c:v>1.0215832928048809</c:v>
                </c:pt>
                <c:pt idx="5">
                  <c:v>1.0175116864059812</c:v>
                </c:pt>
                <c:pt idx="6">
                  <c:v>1.0287897452576351</c:v>
                </c:pt>
                <c:pt idx="7">
                  <c:v>1.0258794655626502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3A-4CB7-99F0-DC710ECFBF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16219087"/>
        <c:axId val="816228239"/>
      </c:lineChart>
      <c:catAx>
        <c:axId val="816219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6228239"/>
        <c:crosses val="autoZero"/>
        <c:auto val="1"/>
        <c:lblAlgn val="ctr"/>
        <c:lblOffset val="100"/>
        <c:noMultiLvlLbl val="0"/>
      </c:catAx>
      <c:valAx>
        <c:axId val="81622823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[$€-2]\ * #,##0.00_);_([$€-2]\ * \(#,##0.00\);_([$€-2]\ 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62190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'HVAC Influence'!$A$163</c:f>
              <c:strCache>
                <c:ptCount val="1"/>
                <c:pt idx="0">
                  <c:v>TCO (Euro/km)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'HVAC Influence'!$B$110:$I$110</c:f>
              <c:strCache>
                <c:ptCount val="8"/>
                <c:pt idx="0">
                  <c:v>Luxembourg</c:v>
                </c:pt>
                <c:pt idx="1">
                  <c:v>Galway</c:v>
                </c:pt>
                <c:pt idx="2">
                  <c:v>Belfast</c:v>
                </c:pt>
                <c:pt idx="3">
                  <c:v>London</c:v>
                </c:pt>
                <c:pt idx="4">
                  <c:v>Saarbrucken</c:v>
                </c:pt>
                <c:pt idx="5">
                  <c:v>Lisbon</c:v>
                </c:pt>
                <c:pt idx="6">
                  <c:v>Oulu</c:v>
                </c:pt>
                <c:pt idx="7">
                  <c:v>Oslo</c:v>
                </c:pt>
              </c:strCache>
            </c:strRef>
          </c:cat>
          <c:val>
            <c:numRef>
              <c:f>'HVAC Influence'!$B$163:$I$163</c:f>
              <c:numCache>
                <c:formatCode>_([$€-2]\ * #,##0.00_);_([$€-2]\ * \(#,##0.00\);_([$€-2]\ * "-"??_);_(@_)</c:formatCode>
                <c:ptCount val="8"/>
                <c:pt idx="0">
                  <c:v>1.017912416285524</c:v>
                </c:pt>
                <c:pt idx="1">
                  <c:v>1.0155967739995186</c:v>
                </c:pt>
                <c:pt idx="2">
                  <c:v>1.013730557254896</c:v>
                </c:pt>
                <c:pt idx="3">
                  <c:v>1.0138940783585735</c:v>
                </c:pt>
                <c:pt idx="4">
                  <c:v>1.0179660717398744</c:v>
                </c:pt>
                <c:pt idx="5">
                  <c:v>1.013258599222101</c:v>
                </c:pt>
                <c:pt idx="6">
                  <c:v>1.0263285916609943</c:v>
                </c:pt>
                <c:pt idx="7">
                  <c:v>1.0229467978745828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4D8-458F-BCB2-9D108916A5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16219087"/>
        <c:axId val="816228239"/>
      </c:lineChart>
      <c:catAx>
        <c:axId val="816219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6228239"/>
        <c:crosses val="autoZero"/>
        <c:auto val="1"/>
        <c:lblAlgn val="ctr"/>
        <c:lblOffset val="100"/>
        <c:noMultiLvlLbl val="0"/>
      </c:catAx>
      <c:valAx>
        <c:axId val="81622823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[$€-2]\ * #,##0.00_);_([$€-2]\ * \(#,##0.00\);_([$€-2]\ 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62190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D5469-04B7-D245-8B0E-813C273D8001}" type="datetimeFigureOut">
              <a:t>9/22/2022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4D149-4236-C24C-A605-CA7AE6F58777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006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70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899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80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2200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6214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7650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5712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8360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8292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5673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8222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1B092-AA50-0940-A1DC-B65882C09C68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257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hyperlink" Target="https://www.tageblatt.lu/headlines/luxemburgs-erste-wasserstoff-tankstelle-oeffnet-spaetestens-anfang-2023-ihre-tueren/#:~:text=Luxemburg%20hat%20laut%20Turmes%202019,H2)%20Wasserstoff%20pro%20Jahr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ydrogen-central.com/luxembourg-gets-first-hydrogen-filling-station/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2.jpg"/><Relationship Id="rId4" Type="http://schemas.openxmlformats.org/officeDocument/2006/relationships/hyperlink" Target="https://chronicle.lu/category/motoring-1/42442-luxembourgs-1st-public-hydrogen-refuelling-station-to-be-installed-by-early-2023" TargetMode="Externa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t.lu/de/business/wie-ein-start-up-in-luxemburg-wasserstoff-erzeugen-will-62daa574de135b9236ab6b68" TargetMode="External"/><Relationship Id="rId7" Type="http://schemas.openxmlformats.org/officeDocument/2006/relationships/image" Target="../media/image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0.png"/><Relationship Id="rId4" Type="http://schemas.openxmlformats.org/officeDocument/2006/relationships/hyperlink" Target="https://www.gpss.lu/Start.htm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jpeg"/><Relationship Id="rId9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25.emf"/><Relationship Id="rId3" Type="http://schemas.openxmlformats.org/officeDocument/2006/relationships/image" Target="../media/image2.jpg"/><Relationship Id="rId7" Type="http://schemas.openxmlformats.org/officeDocument/2006/relationships/chart" Target="../charts/chart4.xml"/><Relationship Id="rId12" Type="http://schemas.openxmlformats.org/officeDocument/2006/relationships/image" Target="../media/image24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11" Type="http://schemas.openxmlformats.org/officeDocument/2006/relationships/image" Target="../media/image23.emf"/><Relationship Id="rId5" Type="http://schemas.openxmlformats.org/officeDocument/2006/relationships/chart" Target="../charts/chart2.xml"/><Relationship Id="rId10" Type="http://schemas.openxmlformats.org/officeDocument/2006/relationships/image" Target="../media/image22.emf"/><Relationship Id="rId4" Type="http://schemas.openxmlformats.org/officeDocument/2006/relationships/chart" Target="../charts/chart1.xml"/><Relationship Id="rId9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:Sample_project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0149" y="2130425"/>
            <a:ext cx="3275306" cy="29854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34DA2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34DA2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34DA2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algn="ctr"/>
            <a:r>
              <a:rPr lang="en-US" sz="2000" b="1" dirty="0">
                <a:solidFill>
                  <a:srgbClr val="034DA2"/>
                </a:solidFill>
                <a:latin typeface="Open Sans"/>
                <a:cs typeface="Open Sans"/>
              </a:rPr>
              <a:t>Galway Partner Meeting #21 </a:t>
            </a:r>
          </a:p>
          <a:p>
            <a:pPr algn="ctr"/>
            <a:endParaRPr lang="en-US" sz="2000" b="1" dirty="0">
              <a:solidFill>
                <a:srgbClr val="034DA2"/>
              </a:solidFill>
              <a:latin typeface="Open Sans"/>
              <a:cs typeface="Open Sans"/>
            </a:endParaRPr>
          </a:p>
          <a:p>
            <a:pPr algn="ctr"/>
            <a:endParaRPr lang="en-US" sz="2000" b="1" dirty="0">
              <a:solidFill>
                <a:srgbClr val="034DA2"/>
              </a:solidFill>
              <a:latin typeface="Open Sans"/>
              <a:cs typeface="Open Sans"/>
            </a:endParaRPr>
          </a:p>
          <a:p>
            <a:pPr algn="ctr"/>
            <a:r>
              <a:rPr lang="en-US" sz="2000" b="1" dirty="0">
                <a:solidFill>
                  <a:srgbClr val="034DA2"/>
                </a:solidFill>
                <a:latin typeface="Open Sans"/>
                <a:cs typeface="Open Sans"/>
              </a:rPr>
              <a:t>22 September 2022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34DA2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5730149" cy="685800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5461" y="2664081"/>
            <a:ext cx="231459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Place image in this area.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6034215" y="561453"/>
            <a:ext cx="2254616" cy="9889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3" r="40544"/>
          <a:stretch/>
        </p:blipFill>
        <p:spPr>
          <a:xfrm>
            <a:off x="0" y="0"/>
            <a:ext cx="5732289" cy="6858000"/>
          </a:xfrm>
          <a:prstGeom prst="rect">
            <a:avLst/>
          </a:prstGeom>
        </p:spPr>
      </p:pic>
      <p:pic>
        <p:nvPicPr>
          <p:cNvPr id="8" name="Picture 2" descr="Postdoctoral researcher in Digitalisation of the Law, University of  Luxembourg - Luxembourg City, Luxembourg | EURAXESS">
            <a:extLst>
              <a:ext uri="{FF2B5EF4-FFF2-40B4-BE49-F238E27FC236}">
                <a16:creationId xmlns:a16="http://schemas.microsoft.com/office/drawing/2014/main" id="{D1263F5E-6235-425A-AD4F-DE7E056EF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9225" y="6064052"/>
            <a:ext cx="806458" cy="7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924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58759AC-745D-422B-9EF7-A42E65531704}"/>
              </a:ext>
            </a:extLst>
          </p:cNvPr>
          <p:cNvSpPr txBox="1"/>
          <p:nvPr/>
        </p:nvSpPr>
        <p:spPr>
          <a:xfrm>
            <a:off x="339889" y="266633"/>
            <a:ext cx="609941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/>
                <a:cs typeface="Open Sans"/>
              </a:rPr>
              <a:t>Supply chain and Infrastructure</a:t>
            </a:r>
          </a:p>
        </p:txBody>
      </p:sp>
      <p:pic>
        <p:nvPicPr>
          <p:cNvPr id="9" name="Picture 2" descr="Postdoctoral researcher in Digitalisation of the Law, University of  Luxembourg - Luxembourg City, Luxembourg | EURAXESS">
            <a:extLst>
              <a:ext uri="{FF2B5EF4-FFF2-40B4-BE49-F238E27FC236}">
                <a16:creationId xmlns:a16="http://schemas.microsoft.com/office/drawing/2014/main" id="{AE1BAE73-70A4-4D5B-927D-BBFE7441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9225" y="6054092"/>
            <a:ext cx="806458" cy="7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BC0DE9-68AC-44F7-BC99-563297021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682" y="814052"/>
            <a:ext cx="5620815" cy="423088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F010E34-5972-4B96-AFE5-71F1EDA28BAE}"/>
              </a:ext>
            </a:extLst>
          </p:cNvPr>
          <p:cNvSpPr txBox="1"/>
          <p:nvPr/>
        </p:nvSpPr>
        <p:spPr>
          <a:xfrm>
            <a:off x="3242561" y="5044937"/>
            <a:ext cx="568993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hlinkClick r:id="rId4"/>
              </a:rPr>
              <a:t>https://chronicle.lu/category/motoring-1/42442-luxembourgs-1st-public-hydrogen-refuelling-station-to-be-installed-by-early-2023</a:t>
            </a:r>
            <a:r>
              <a:rPr lang="en-GB" sz="800" dirty="0"/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F5780C-3186-4E37-8AEA-C383438E2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58" y="814052"/>
            <a:ext cx="3085903" cy="276431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E9475CA-BD8E-43E4-8922-B1019C89C5AF}"/>
              </a:ext>
            </a:extLst>
          </p:cNvPr>
          <p:cNvSpPr txBox="1"/>
          <p:nvPr/>
        </p:nvSpPr>
        <p:spPr>
          <a:xfrm>
            <a:off x="104687" y="3578371"/>
            <a:ext cx="31378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hlinkClick r:id="rId6"/>
              </a:rPr>
              <a:t>https://hydrogen-central.com/luxembourg-gets-first-hydrogen-filling-station/</a:t>
            </a:r>
            <a:r>
              <a:rPr lang="en-GB" sz="800" dirty="0"/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83030C-3E70-4FAF-8BCC-456E3A10C4AC}"/>
              </a:ext>
            </a:extLst>
          </p:cNvPr>
          <p:cNvSpPr txBox="1"/>
          <p:nvPr/>
        </p:nvSpPr>
        <p:spPr>
          <a:xfrm>
            <a:off x="1820389" y="5950628"/>
            <a:ext cx="55658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hlinkClick r:id="rId7"/>
              </a:rPr>
              <a:t>https://www.tageblatt.lu/headlines/luxemburgs-erste-wasserstoff-tankstelle-oeffnet-spaetestens-anfang-2023-ihre-tueren/#:~:text=Luxemburg%20hat%20laut%20Turmes%202019,H2)%20Wasserstoff%20pro%20Jahr</a:t>
            </a:r>
            <a:r>
              <a:rPr lang="en-GB" sz="800" dirty="0"/>
              <a:t>.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7C2CE3-57AE-472B-A74F-679F40F75E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658" y="4029187"/>
            <a:ext cx="2159590" cy="18819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C46F66-637E-4049-8A04-FE5F8773AB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3151" y="5278701"/>
            <a:ext cx="4162795" cy="72065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71E24B3-B2FB-4241-A301-AD1446BB045E}"/>
              </a:ext>
            </a:extLst>
          </p:cNvPr>
          <p:cNvSpPr/>
          <p:nvPr/>
        </p:nvSpPr>
        <p:spPr>
          <a:xfrm>
            <a:off x="5490870" y="5427260"/>
            <a:ext cx="3429921" cy="159798"/>
          </a:xfrm>
          <a:prstGeom prst="rect">
            <a:avLst/>
          </a:prstGeom>
          <a:solidFill>
            <a:schemeClr val="accent4">
              <a:lumMod val="20000"/>
              <a:lumOff val="8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6837C56-DF5D-455E-BCDE-34B8745E9607}"/>
              </a:ext>
            </a:extLst>
          </p:cNvPr>
          <p:cNvSpPr/>
          <p:nvPr/>
        </p:nvSpPr>
        <p:spPr>
          <a:xfrm>
            <a:off x="4757996" y="5559130"/>
            <a:ext cx="1531865" cy="159798"/>
          </a:xfrm>
          <a:prstGeom prst="rect">
            <a:avLst/>
          </a:prstGeom>
          <a:solidFill>
            <a:schemeClr val="accent4">
              <a:lumMod val="20000"/>
              <a:lumOff val="8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id="{B5BEC465-5E9C-43AD-AD25-690E6F685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8319" y="5371613"/>
            <a:ext cx="2305580" cy="482191"/>
          </a:xfrm>
          <a:prstGeom prst="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It is equipped with a 700 bar dispenser for smaller cars and one with 350 bar for the heavy-duty vehicles.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3598C537-D86E-41DE-A5C2-6F901D80554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21735" y="6105526"/>
            <a:ext cx="1413039" cy="61978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14DE7C8-426B-4495-9AE5-3983FB932059}"/>
              </a:ext>
            </a:extLst>
          </p:cNvPr>
          <p:cNvSpPr txBox="1"/>
          <p:nvPr/>
        </p:nvSpPr>
        <p:spPr>
          <a:xfrm>
            <a:off x="2050196" y="6328758"/>
            <a:ext cx="5921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b="1" i="1" dirty="0">
                <a:solidFill>
                  <a:srgbClr val="034DA2"/>
                </a:solidFill>
              </a:rPr>
              <a:t>GenComm Partner Meeting – Closed session – Galway 22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950771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58759AC-745D-422B-9EF7-A42E65531704}"/>
              </a:ext>
            </a:extLst>
          </p:cNvPr>
          <p:cNvSpPr txBox="1"/>
          <p:nvPr/>
        </p:nvSpPr>
        <p:spPr>
          <a:xfrm>
            <a:off x="339889" y="266633"/>
            <a:ext cx="609941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/>
                <a:cs typeface="Open Sans"/>
              </a:rPr>
              <a:t>Supply chain and Infrastructure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DCDD4C-1A38-4C91-8192-EEB65D7D3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43" y="2077374"/>
            <a:ext cx="5678840" cy="338197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F5ECD5-F682-4A97-A19E-96A819F5F505}"/>
              </a:ext>
            </a:extLst>
          </p:cNvPr>
          <p:cNvSpPr/>
          <p:nvPr/>
        </p:nvSpPr>
        <p:spPr>
          <a:xfrm>
            <a:off x="4539675" y="4492101"/>
            <a:ext cx="1375708" cy="9672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33D1AF-4794-4D2E-8572-FDF6D03A2E63}"/>
              </a:ext>
            </a:extLst>
          </p:cNvPr>
          <p:cNvSpPr txBox="1"/>
          <p:nvPr/>
        </p:nvSpPr>
        <p:spPr>
          <a:xfrm>
            <a:off x="121132" y="4302394"/>
            <a:ext cx="551049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hlinkClick r:id="rId3"/>
              </a:rPr>
              <a:t>https://www.wort.lu/de/business/wie-ein-start-up-in-luxemburg-wasserstoff-erzeugen-will-62daa574de135b9236ab6b68</a:t>
            </a:r>
            <a:r>
              <a:rPr lang="en-GB" sz="800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361FD6-CAE4-4907-A32E-056881B0A3BD}"/>
              </a:ext>
            </a:extLst>
          </p:cNvPr>
          <p:cNvSpPr txBox="1"/>
          <p:nvPr/>
        </p:nvSpPr>
        <p:spPr>
          <a:xfrm>
            <a:off x="6030794" y="3818135"/>
            <a:ext cx="154102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hlinkClick r:id="rId4"/>
              </a:rPr>
              <a:t>https://www.gpss.lu/Start.html</a:t>
            </a:r>
            <a:r>
              <a:rPr lang="en-GB" sz="800" dirty="0"/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7901550-EBC8-40E1-AA72-6441D0BF2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794" y="2220834"/>
            <a:ext cx="2849732" cy="166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Postdoctoral researcher in Digitalisation of the Law, University of  Luxembourg - Luxembourg City, Luxembourg | EURAXESS">
            <a:extLst>
              <a:ext uri="{FF2B5EF4-FFF2-40B4-BE49-F238E27FC236}">
                <a16:creationId xmlns:a16="http://schemas.microsoft.com/office/drawing/2014/main" id="{D2DE487E-E517-49DE-8EE9-C61616242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9225" y="6054092"/>
            <a:ext cx="806458" cy="7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0608110-A5F8-4094-BE29-CE783F1411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21735" y="6105526"/>
            <a:ext cx="1413039" cy="61978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7A81E3C-0347-4877-823F-00C8AFF5350F}"/>
              </a:ext>
            </a:extLst>
          </p:cNvPr>
          <p:cNvSpPr txBox="1"/>
          <p:nvPr/>
        </p:nvSpPr>
        <p:spPr>
          <a:xfrm>
            <a:off x="2050196" y="6328758"/>
            <a:ext cx="5921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b="1" i="1" dirty="0">
                <a:solidFill>
                  <a:srgbClr val="034DA2"/>
                </a:solidFill>
              </a:rPr>
              <a:t>GenComm Partner Meeting – Closed session – Galway 22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1208342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58759AC-745D-422B-9EF7-A42E65531704}"/>
              </a:ext>
            </a:extLst>
          </p:cNvPr>
          <p:cNvSpPr txBox="1"/>
          <p:nvPr/>
        </p:nvSpPr>
        <p:spPr>
          <a:xfrm>
            <a:off x="339890" y="266633"/>
            <a:ext cx="495850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/>
                <a:cs typeface="Open Sans"/>
              </a:rPr>
              <a:t>Fuel Cell Hydrogen Buses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93A1B0-EE3B-4FCA-9DA3-E833E879C8F5}"/>
              </a:ext>
            </a:extLst>
          </p:cNvPr>
          <p:cNvGrpSpPr/>
          <p:nvPr/>
        </p:nvGrpSpPr>
        <p:grpSpPr>
          <a:xfrm>
            <a:off x="2726972" y="3062379"/>
            <a:ext cx="6417028" cy="2923517"/>
            <a:chOff x="0" y="2820335"/>
            <a:chExt cx="6948311" cy="316556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12AE344-76AA-41C4-BABE-10869A218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7914" y="4449660"/>
              <a:ext cx="2670397" cy="1525941"/>
            </a:xfrm>
            <a:prstGeom prst="rect">
              <a:avLst/>
            </a:prstGeom>
          </p:spPr>
        </p:pic>
        <p:pic>
          <p:nvPicPr>
            <p:cNvPr id="16" name="Picture 2" descr="https://safra.fr/wp-content/uploads/2022/02/Businova-sans-pack-nrj.png">
              <a:extLst>
                <a:ext uri="{FF2B5EF4-FFF2-40B4-BE49-F238E27FC236}">
                  <a16:creationId xmlns:a16="http://schemas.microsoft.com/office/drawing/2014/main" id="{290F2FBF-922D-4732-96F5-0A954A8847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171" t="18480" r="15518" b="5211"/>
            <a:stretch/>
          </p:blipFill>
          <p:spPr bwMode="auto">
            <a:xfrm>
              <a:off x="0" y="4463208"/>
              <a:ext cx="2284034" cy="1522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A new batch of Solaris Urbino hydrogen in the Netherlands">
              <a:extLst>
                <a:ext uri="{FF2B5EF4-FFF2-40B4-BE49-F238E27FC236}">
                  <a16:creationId xmlns:a16="http://schemas.microsoft.com/office/drawing/2014/main" id="{0FEFD0A4-25EF-4761-BFEE-4C20C0ACFD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47847" y="4463207"/>
              <a:ext cx="2284034" cy="1522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F8FBD81-63A6-4118-8274-E838F94A0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820335"/>
              <a:ext cx="4356491" cy="164924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25872B-4484-47F9-8371-C1BEF2CD0F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1672" y="2829959"/>
              <a:ext cx="2610408" cy="163150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966BB2-5A6E-42A0-AB42-E02C010D9E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9050" y="872104"/>
            <a:ext cx="5314950" cy="2209800"/>
          </a:xfrm>
          <a:prstGeom prst="rect">
            <a:avLst/>
          </a:prstGeom>
        </p:spPr>
      </p:pic>
      <p:pic>
        <p:nvPicPr>
          <p:cNvPr id="24" name="Picture 2" descr="Postdoctoral researcher in Digitalisation of the Law, University of  Luxembourg - Luxembourg City, Luxembourg | EURAXESS">
            <a:extLst>
              <a:ext uri="{FF2B5EF4-FFF2-40B4-BE49-F238E27FC236}">
                <a16:creationId xmlns:a16="http://schemas.microsoft.com/office/drawing/2014/main" id="{FF658726-9277-4A93-877B-AA716173D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9225" y="6054092"/>
            <a:ext cx="806458" cy="7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EC7B9F-52E3-4730-9540-DBEC00A1BB2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21735" y="6105526"/>
            <a:ext cx="1413039" cy="61978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786DB03-1839-4BEC-80DF-AA67D176B097}"/>
              </a:ext>
            </a:extLst>
          </p:cNvPr>
          <p:cNvSpPr txBox="1"/>
          <p:nvPr/>
        </p:nvSpPr>
        <p:spPr>
          <a:xfrm>
            <a:off x="2050196" y="6328758"/>
            <a:ext cx="5921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b="1" i="1" dirty="0">
                <a:solidFill>
                  <a:srgbClr val="034DA2"/>
                </a:solidFill>
              </a:rPr>
              <a:t>GenComm Partner Meeting – Closed session – Galway 22 September 2022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60076D0-9217-4CEC-8EC0-E6FB0B213B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986525"/>
            <a:ext cx="3891012" cy="198095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AB992EA-336F-4DE2-ABBE-CB22029CF7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4" y="2961252"/>
            <a:ext cx="2786530" cy="9666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A8B9A92-75F1-41D2-B44B-B1066A1036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2478" y="3944626"/>
            <a:ext cx="1696264" cy="199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21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58759AC-745D-422B-9EF7-A42E65531704}"/>
              </a:ext>
            </a:extLst>
          </p:cNvPr>
          <p:cNvSpPr txBox="1"/>
          <p:nvPr/>
        </p:nvSpPr>
        <p:spPr>
          <a:xfrm>
            <a:off x="339889" y="266633"/>
            <a:ext cx="609941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/>
                <a:cs typeface="Open Sans"/>
              </a:rPr>
              <a:t>EST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F5ECD5-F682-4A97-A19E-96A819F5F505}"/>
              </a:ext>
            </a:extLst>
          </p:cNvPr>
          <p:cNvSpPr/>
          <p:nvPr/>
        </p:nvSpPr>
        <p:spPr>
          <a:xfrm>
            <a:off x="4539675" y="4492101"/>
            <a:ext cx="1375708" cy="9672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" descr="Postdoctoral researcher in Digitalisation of the Law, University of  Luxembourg - Luxembourg City, Luxembourg | EURAXESS">
            <a:extLst>
              <a:ext uri="{FF2B5EF4-FFF2-40B4-BE49-F238E27FC236}">
                <a16:creationId xmlns:a16="http://schemas.microsoft.com/office/drawing/2014/main" id="{D2DE487E-E517-49DE-8EE9-C61616242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9225" y="6054092"/>
            <a:ext cx="806458" cy="7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0608110-A5F8-4094-BE29-CE783F1411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21735" y="6105526"/>
            <a:ext cx="1413039" cy="61978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7A81E3C-0347-4877-823F-00C8AFF5350F}"/>
              </a:ext>
            </a:extLst>
          </p:cNvPr>
          <p:cNvSpPr txBox="1"/>
          <p:nvPr/>
        </p:nvSpPr>
        <p:spPr>
          <a:xfrm>
            <a:off x="2050196" y="6328758"/>
            <a:ext cx="5921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b="1" i="1" dirty="0">
                <a:solidFill>
                  <a:srgbClr val="034DA2"/>
                </a:solidFill>
              </a:rPr>
              <a:t>GenComm Partner Meeting – Closed session – Galway 22 September 2022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3935FC43-B4B9-4A60-9431-B6CFCF3B4C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5854398"/>
              </p:ext>
            </p:extLst>
          </p:nvPr>
        </p:nvGraphicFramePr>
        <p:xfrm>
          <a:off x="3375878" y="27776"/>
          <a:ext cx="5669805" cy="3401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76203821-5259-4AAA-9DBB-D72D78BB49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63872"/>
              </p:ext>
            </p:extLst>
          </p:nvPr>
        </p:nvGraphicFramePr>
        <p:xfrm>
          <a:off x="144594" y="817266"/>
          <a:ext cx="2980360" cy="2552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577C066-F8DC-4CC7-8D92-05D92A9895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9578595"/>
              </p:ext>
            </p:extLst>
          </p:nvPr>
        </p:nvGraphicFramePr>
        <p:xfrm>
          <a:off x="144594" y="3397321"/>
          <a:ext cx="2980360" cy="2552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87C10968-39AD-4385-AD4F-11C06F8336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1485275"/>
              </p:ext>
            </p:extLst>
          </p:nvPr>
        </p:nvGraphicFramePr>
        <p:xfrm>
          <a:off x="3306527" y="3377926"/>
          <a:ext cx="3204824" cy="2741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6458F7D-4D4A-4675-AA53-8542E2F6B8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6074"/>
          <a:stretch/>
        </p:blipFill>
        <p:spPr>
          <a:xfrm>
            <a:off x="677215" y="2107115"/>
            <a:ext cx="2347348" cy="198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253075-9907-4118-A33E-73246549972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r="65654" b="9065"/>
          <a:stretch/>
        </p:blipFill>
        <p:spPr>
          <a:xfrm>
            <a:off x="677215" y="4753366"/>
            <a:ext cx="2376404" cy="180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E1EEBB-6E77-4DFB-A3F5-ABA0C9CD0D2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65496"/>
          <a:stretch/>
        </p:blipFill>
        <p:spPr>
          <a:xfrm>
            <a:off x="4033859" y="4933526"/>
            <a:ext cx="2387338" cy="1981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1F0305-7AF5-4171-A87B-63802917D5F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5647" t="8369" r="31388" b="14707"/>
          <a:stretch/>
        </p:blipFill>
        <p:spPr>
          <a:xfrm>
            <a:off x="4087125" y="5121825"/>
            <a:ext cx="2280807" cy="1524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0C8D9A-620F-40B3-8FC2-F545A7C44FE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7948" t="8370" b="-4"/>
          <a:stretch/>
        </p:blipFill>
        <p:spPr>
          <a:xfrm>
            <a:off x="4118693" y="5276016"/>
            <a:ext cx="2217672" cy="1815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AB318A-B085-4AC5-AA4E-C8D5442C9B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812" t="14013" r="32956" b="8367"/>
          <a:stretch/>
        </p:blipFill>
        <p:spPr>
          <a:xfrm>
            <a:off x="750359" y="4921179"/>
            <a:ext cx="2230115" cy="1537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97BCDF7-7405-471D-984D-8513A511B3C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562" t="14708" b="1"/>
          <a:stretch/>
        </p:blipFill>
        <p:spPr>
          <a:xfrm>
            <a:off x="777965" y="5069896"/>
            <a:ext cx="2175177" cy="16897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8CC107B-B2D3-4150-9682-26559AA03A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814" t="-8094" r="33084" b="8092"/>
          <a:stretch/>
        </p:blipFill>
        <p:spPr>
          <a:xfrm>
            <a:off x="755925" y="2269341"/>
            <a:ext cx="2221074" cy="1981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DE85A33-F3A0-49CF-9FA7-DC42F40E74A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947" t="23077"/>
          <a:stretch/>
        </p:blipFill>
        <p:spPr>
          <a:xfrm>
            <a:off x="807288" y="2477287"/>
            <a:ext cx="2148544" cy="152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49227D-4634-46DE-97F4-3EFBCB7096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651" y="1630867"/>
            <a:ext cx="6918960" cy="1981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5BA2032-E9DA-4912-B062-91ADBD1FFF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4581" y="4190489"/>
            <a:ext cx="6918960" cy="1981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37ECA75-856F-46D9-A246-61A4D0F959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25040" y="5715829"/>
            <a:ext cx="6918960" cy="19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8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58759AC-745D-422B-9EF7-A42E65531704}"/>
              </a:ext>
            </a:extLst>
          </p:cNvPr>
          <p:cNvSpPr txBox="1"/>
          <p:nvPr/>
        </p:nvSpPr>
        <p:spPr>
          <a:xfrm>
            <a:off x="1443159" y="2157577"/>
            <a:ext cx="6099411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Open Sans"/>
                <a:cs typeface="Open Sans"/>
              </a:rPr>
              <a:t>Thank you!</a:t>
            </a:r>
          </a:p>
          <a:p>
            <a:pPr algn="ctr"/>
            <a:endParaRPr lang="en-US" sz="4400" b="1" dirty="0">
              <a:latin typeface="Open Sans"/>
              <a:cs typeface="Open Sans"/>
            </a:endParaRPr>
          </a:p>
          <a:p>
            <a:pPr algn="ctr"/>
            <a:r>
              <a:rPr lang="en-US" sz="4400" b="1" dirty="0">
                <a:latin typeface="Open Sans"/>
                <a:cs typeface="Open Sans"/>
              </a:rPr>
              <a:t>Questions?</a:t>
            </a:r>
          </a:p>
        </p:txBody>
      </p:sp>
      <p:pic>
        <p:nvPicPr>
          <p:cNvPr id="24" name="Picture 2" descr="Postdoctoral researcher in Digitalisation of the Law, University of  Luxembourg - Luxembourg City, Luxembourg | EURAXESS">
            <a:extLst>
              <a:ext uri="{FF2B5EF4-FFF2-40B4-BE49-F238E27FC236}">
                <a16:creationId xmlns:a16="http://schemas.microsoft.com/office/drawing/2014/main" id="{D2DE487E-E517-49DE-8EE9-C61616242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9225" y="6054092"/>
            <a:ext cx="806458" cy="7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0608110-A5F8-4094-BE29-CE783F1411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21735" y="6105526"/>
            <a:ext cx="1413039" cy="61978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7A81E3C-0347-4877-823F-00C8AFF5350F}"/>
              </a:ext>
            </a:extLst>
          </p:cNvPr>
          <p:cNvSpPr txBox="1"/>
          <p:nvPr/>
        </p:nvSpPr>
        <p:spPr>
          <a:xfrm>
            <a:off x="2050196" y="6328758"/>
            <a:ext cx="5921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b="1" i="1" dirty="0">
                <a:solidFill>
                  <a:srgbClr val="034DA2"/>
                </a:solidFill>
              </a:rPr>
              <a:t>GenComm Partner Meeting – Closed session – Galway 22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270318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BDEDAF7F04CB44808FB66BD2494817" ma:contentTypeVersion="16" ma:contentTypeDescription="Create a new document." ma:contentTypeScope="" ma:versionID="f5053edf770b717ebcb37bbf206ac081">
  <xsd:schema xmlns:xsd="http://www.w3.org/2001/XMLSchema" xmlns:xs="http://www.w3.org/2001/XMLSchema" xmlns:p="http://schemas.microsoft.com/office/2006/metadata/properties" xmlns:ns2="ef0b0bf8-9b2d-4537-a09e-480623a224ba" xmlns:ns3="2da53725-c213-4832-8455-5b77bdce4d15" targetNamespace="http://schemas.microsoft.com/office/2006/metadata/properties" ma:root="true" ma:fieldsID="1bbf1c4c4accfefd790db6041a638be9" ns2:_="" ns3:_="">
    <xsd:import namespace="ef0b0bf8-9b2d-4537-a09e-480623a224ba"/>
    <xsd:import namespace="2da53725-c213-4832-8455-5b77bdce4d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0b0bf8-9b2d-4537-a09e-480623a224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d7bf049-79e0-4458-bfc8-87e433a75c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a53725-c213-4832-8455-5b77bdce4d15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30402ad-248b-474e-8e13-1ac2c6c98289}" ma:internalName="TaxCatchAll" ma:showField="CatchAllData" ma:web="2da53725-c213-4832-8455-5b77bdce4d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da53725-c213-4832-8455-5b77bdce4d15" xsi:nil="true"/>
    <lcf76f155ced4ddcb4097134ff3c332f xmlns="ef0b0bf8-9b2d-4537-a09e-480623a224b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795052-BE96-467D-9F93-85B37A1780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0b0bf8-9b2d-4537-a09e-480623a224ba"/>
    <ds:schemaRef ds:uri="2da53725-c213-4832-8455-5b77bdce4d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31B9BFD-CD06-46D6-96BF-8D7879EB9F15}">
  <ds:schemaRefs>
    <ds:schemaRef ds:uri="http://schemas.microsoft.com/office/2006/metadata/properties"/>
    <ds:schemaRef ds:uri="http://schemas.microsoft.com/office/infopath/2007/PartnerControls"/>
    <ds:schemaRef ds:uri="2da53725-c213-4832-8455-5b77bdce4d15"/>
    <ds:schemaRef ds:uri="ef0b0bf8-9b2d-4537-a09e-480623a224ba"/>
  </ds:schemaRefs>
</ds:datastoreItem>
</file>

<file path=customXml/itemProps3.xml><?xml version="1.0" encoding="utf-8"?>
<ds:datastoreItem xmlns:ds="http://schemas.openxmlformats.org/officeDocument/2006/customXml" ds:itemID="{C54F700D-EA64-4C4D-BB3C-208ECFE5E5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13107</TotalTime>
  <Words>218</Words>
  <Application>Microsoft Office PowerPoint</Application>
  <PresentationFormat>On-screen Show (4:3)</PresentationFormat>
  <Paragraphs>30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inherit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...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...</dc:creator>
  <cp:lastModifiedBy>Branca ARTHUR DELMONTE</cp:lastModifiedBy>
  <cp:revision>633</cp:revision>
  <cp:lastPrinted>2019-06-10T08:42:51Z</cp:lastPrinted>
  <dcterms:created xsi:type="dcterms:W3CDTF">2015-03-06T10:50:13Z</dcterms:created>
  <dcterms:modified xsi:type="dcterms:W3CDTF">2022-09-22T07:42:06Z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0x010100E4BDEDAF7F04CB44808FB66BD2494817</vt:lpwstr>
  </property>
  <property fmtid="{D5CDD505-2E9C-101B-9397-08002B2CF9AE}" pid="3" name="MediaServiceImageTags">
    <vt:lpwstr/>
  </property>
</Properties>
</file>