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handoutMasterIdLst>
    <p:handoutMasterId r:id="rId35"/>
  </p:handoutMasterIdLst>
  <p:sldIdLst>
    <p:sldId id="282" r:id="rId5"/>
    <p:sldId id="683" r:id="rId6"/>
    <p:sldId id="634" r:id="rId7"/>
    <p:sldId id="287" r:id="rId8"/>
    <p:sldId id="677" r:id="rId9"/>
    <p:sldId id="681" r:id="rId10"/>
    <p:sldId id="682" r:id="rId11"/>
    <p:sldId id="686" r:id="rId12"/>
    <p:sldId id="452" r:id="rId13"/>
    <p:sldId id="687" r:id="rId14"/>
    <p:sldId id="688" r:id="rId15"/>
    <p:sldId id="689" r:id="rId16"/>
    <p:sldId id="690" r:id="rId17"/>
    <p:sldId id="691" r:id="rId18"/>
    <p:sldId id="692" r:id="rId19"/>
    <p:sldId id="693" r:id="rId20"/>
    <p:sldId id="694" r:id="rId21"/>
    <p:sldId id="695" r:id="rId22"/>
    <p:sldId id="696" r:id="rId23"/>
    <p:sldId id="697" r:id="rId24"/>
    <p:sldId id="698" r:id="rId25"/>
    <p:sldId id="699" r:id="rId26"/>
    <p:sldId id="425" r:id="rId27"/>
    <p:sldId id="314" r:id="rId28"/>
    <p:sldId id="684" r:id="rId29"/>
    <p:sldId id="313" r:id="rId30"/>
    <p:sldId id="685" r:id="rId31"/>
    <p:sldId id="700" r:id="rId32"/>
    <p:sldId id="527" r:id="rId33"/>
  </p:sldIdLst>
  <p:sldSz cx="9144000" cy="6858000" type="screen4x3"/>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A6"/>
    <a:srgbClr val="3366FF"/>
    <a:srgbClr val="034DA2"/>
    <a:srgbClr val="B8D2EC"/>
    <a:srgbClr val="CEE1F2"/>
    <a:srgbClr val="00B050"/>
    <a:srgbClr val="B05000"/>
    <a:srgbClr val="97C03C"/>
    <a:srgbClr val="019562"/>
    <a:srgbClr val="F4C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4660"/>
  </p:normalViewPr>
  <p:slideViewPr>
    <p:cSldViewPr snapToGrid="0" snapToObjects="1">
      <p:cViewPr varScale="1">
        <p:scale>
          <a:sx n="97" d="100"/>
          <a:sy n="97" d="100"/>
        </p:scale>
        <p:origin x="1133"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ranca.delmonte\Desktop\TCO-13_Branca_2022.9.1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ranca.delmonte\Desktop\TCO-13_Branca_2022.9.1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ranca.delmonte\Desktop\TCO-13_Branca_2022.9.1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ranca.delmonte\Desktop\TCO-13_Branca_2022.9.1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Range Reduction (km/bus/day)</a:t>
            </a:r>
            <a:br>
              <a:rPr lang="en-GB" dirty="0"/>
            </a:br>
            <a:r>
              <a:rPr lang="en-GB" dirty="0"/>
              <a:t>Influence on Overall</a:t>
            </a:r>
            <a:r>
              <a:rPr lang="en-GB" baseline="0" dirty="0"/>
              <a:t> Energy Demand</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BEB</c:v>
          </c:tx>
          <c:spPr>
            <a:solidFill>
              <a:schemeClr val="accent1"/>
            </a:solidFill>
            <a:ln>
              <a:noFill/>
            </a:ln>
            <a:effectLst/>
          </c:spPr>
          <c:invertIfNegative val="0"/>
          <c:cat>
            <c:strRef>
              <c:f>('HVAC Influence'!$B$1:$H$1,'HVAC Influence'!$I$1)</c:f>
              <c:strCache>
                <c:ptCount val="8"/>
                <c:pt idx="0">
                  <c:v>Luxembourg</c:v>
                </c:pt>
                <c:pt idx="1">
                  <c:v>Galway</c:v>
                </c:pt>
                <c:pt idx="2">
                  <c:v>Belfast</c:v>
                </c:pt>
                <c:pt idx="3">
                  <c:v>London</c:v>
                </c:pt>
                <c:pt idx="4">
                  <c:v>Saarbrucken</c:v>
                </c:pt>
                <c:pt idx="5">
                  <c:v>Lisbon</c:v>
                </c:pt>
                <c:pt idx="6">
                  <c:v>Oulu</c:v>
                </c:pt>
                <c:pt idx="7">
                  <c:v>Oslo</c:v>
                </c:pt>
              </c:strCache>
            </c:strRef>
          </c:cat>
          <c:val>
            <c:numRef>
              <c:f>'HVAC Influence'!$B$43:$I$43</c:f>
              <c:numCache>
                <c:formatCode>0.0</c:formatCode>
                <c:ptCount val="8"/>
                <c:pt idx="0">
                  <c:v>15.280081116565901</c:v>
                </c:pt>
                <c:pt idx="1">
                  <c:v>12.998063736861521</c:v>
                </c:pt>
                <c:pt idx="2">
                  <c:v>11.159626770100138</c:v>
                </c:pt>
                <c:pt idx="3">
                  <c:v>11.320689397126658</c:v>
                </c:pt>
                <c:pt idx="4">
                  <c:v>15.332968508036634</c:v>
                </c:pt>
                <c:pt idx="5">
                  <c:v>10.694790736426956</c:v>
                </c:pt>
                <c:pt idx="6">
                  <c:v>23.581852898364193</c:v>
                </c:pt>
                <c:pt idx="7">
                  <c:v>20.244565575814889</c:v>
                </c:pt>
              </c:numCache>
            </c:numRef>
          </c:val>
          <c:extLst>
            <c:ext xmlns:c16="http://schemas.microsoft.com/office/drawing/2014/chart" uri="{C3380CC4-5D6E-409C-BE32-E72D297353CC}">
              <c16:uniqueId val="{00000000-3B4F-4CE5-AA07-BEFFEA58607E}"/>
            </c:ext>
          </c:extLst>
        </c:ser>
        <c:ser>
          <c:idx val="1"/>
          <c:order val="1"/>
          <c:tx>
            <c:v>FCEB</c:v>
          </c:tx>
          <c:spPr>
            <a:solidFill>
              <a:schemeClr val="accent2"/>
            </a:solidFill>
            <a:ln>
              <a:noFill/>
            </a:ln>
            <a:effectLst/>
          </c:spPr>
          <c:invertIfNegative val="0"/>
          <c:cat>
            <c:strRef>
              <c:f>('HVAC Influence'!$B$1:$H$1,'HVAC Influence'!$I$1)</c:f>
              <c:strCache>
                <c:ptCount val="8"/>
                <c:pt idx="0">
                  <c:v>Luxembourg</c:v>
                </c:pt>
                <c:pt idx="1">
                  <c:v>Galway</c:v>
                </c:pt>
                <c:pt idx="2">
                  <c:v>Belfast</c:v>
                </c:pt>
                <c:pt idx="3">
                  <c:v>London</c:v>
                </c:pt>
                <c:pt idx="4">
                  <c:v>Saarbrucken</c:v>
                </c:pt>
                <c:pt idx="5">
                  <c:v>Lisbon</c:v>
                </c:pt>
                <c:pt idx="6">
                  <c:v>Oulu</c:v>
                </c:pt>
                <c:pt idx="7">
                  <c:v>Oslo</c:v>
                </c:pt>
              </c:strCache>
            </c:strRef>
          </c:cat>
          <c:val>
            <c:numRef>
              <c:f>'HVAC Influence'!$B$44:$I$44</c:f>
              <c:numCache>
                <c:formatCode>0.0</c:formatCode>
                <c:ptCount val="8"/>
                <c:pt idx="0">
                  <c:v>8.1728985515688404</c:v>
                </c:pt>
                <c:pt idx="1">
                  <c:v>6.9523097081614136</c:v>
                </c:pt>
                <c:pt idx="2">
                  <c:v>5.968979926848605</c:v>
                </c:pt>
                <c:pt idx="3">
                  <c:v>6.0551279322875162</c:v>
                </c:pt>
                <c:pt idx="4">
                  <c:v>8.2011865745086396</c:v>
                </c:pt>
                <c:pt idx="5">
                  <c:v>5.7203518130746662</c:v>
                </c:pt>
                <c:pt idx="6">
                  <c:v>12.613289806910755</c:v>
                </c:pt>
                <c:pt idx="7">
                  <c:v>10.828265858637225</c:v>
                </c:pt>
              </c:numCache>
            </c:numRef>
          </c:val>
          <c:extLst>
            <c:ext xmlns:c16="http://schemas.microsoft.com/office/drawing/2014/chart" uri="{C3380CC4-5D6E-409C-BE32-E72D297353CC}">
              <c16:uniqueId val="{00000001-3B4F-4CE5-AA07-BEFFEA58607E}"/>
            </c:ext>
          </c:extLst>
        </c:ser>
        <c:dLbls>
          <c:showLegendKey val="0"/>
          <c:showVal val="0"/>
          <c:showCatName val="0"/>
          <c:showSerName val="0"/>
          <c:showPercent val="0"/>
          <c:showBubbleSize val="0"/>
        </c:dLbls>
        <c:gapWidth val="219"/>
        <c:axId val="1300028783"/>
        <c:axId val="1300030447"/>
      </c:barChart>
      <c:lineChart>
        <c:grouping val="standard"/>
        <c:varyColors val="0"/>
        <c:ser>
          <c:idx val="3"/>
          <c:order val="2"/>
          <c:tx>
            <c:v>BEB</c:v>
          </c:tx>
          <c:spPr>
            <a:ln w="28575" cap="rnd">
              <a:solidFill>
                <a:schemeClr val="accent4"/>
              </a:solidFill>
              <a:round/>
            </a:ln>
            <a:effectLst/>
          </c:spPr>
          <c:marker>
            <c:symbol val="none"/>
          </c:marker>
          <c:val>
            <c:numRef>
              <c:f>'HVAC Influence'!$B$62:$I$62</c:f>
              <c:numCache>
                <c:formatCode>0%</c:formatCode>
                <c:ptCount val="8"/>
                <c:pt idx="0">
                  <c:v>6.4850681757721101E-2</c:v>
                </c:pt>
                <c:pt idx="1">
                  <c:v>5.570501193123404E-2</c:v>
                </c:pt>
                <c:pt idx="2">
                  <c:v>4.8205943059964708E-2</c:v>
                </c:pt>
                <c:pt idx="3">
                  <c:v>4.8867681907065259E-2</c:v>
                </c:pt>
                <c:pt idx="4">
                  <c:v>6.5060539271673518E-2</c:v>
                </c:pt>
                <c:pt idx="5">
                  <c:v>4.6290952652622785E-2</c:v>
                </c:pt>
                <c:pt idx="6">
                  <c:v>9.6678156968979315E-2</c:v>
                </c:pt>
                <c:pt idx="7">
                  <c:v>8.4147624927440184E-2</c:v>
                </c:pt>
              </c:numCache>
            </c:numRef>
          </c:val>
          <c:smooth val="0"/>
          <c:extLst>
            <c:ext xmlns:c16="http://schemas.microsoft.com/office/drawing/2014/chart" uri="{C3380CC4-5D6E-409C-BE32-E72D297353CC}">
              <c16:uniqueId val="{00000002-3B4F-4CE5-AA07-BEFFEA58607E}"/>
            </c:ext>
          </c:extLst>
        </c:ser>
        <c:ser>
          <c:idx val="4"/>
          <c:order val="3"/>
          <c:tx>
            <c:v>FCEB</c:v>
          </c:tx>
          <c:spPr>
            <a:ln w="28575" cap="rnd">
              <a:solidFill>
                <a:schemeClr val="accent5"/>
              </a:solidFill>
              <a:round/>
            </a:ln>
            <a:effectLst/>
          </c:spPr>
          <c:marker>
            <c:symbol val="none"/>
          </c:marker>
          <c:val>
            <c:numRef>
              <c:f>'HVAC Influence'!$B$78:$I$78</c:f>
              <c:numCache>
                <c:formatCode>0%</c:formatCode>
                <c:ptCount val="8"/>
                <c:pt idx="0">
                  <c:v>3.6579077668355726E-2</c:v>
                </c:pt>
                <c:pt idx="1">
                  <c:v>3.1287061787421432E-2</c:v>
                </c:pt>
                <c:pt idx="2">
                  <c:v>2.6981239757000591E-2</c:v>
                </c:pt>
                <c:pt idx="3">
                  <c:v>2.735999542231916E-2</c:v>
                </c:pt>
                <c:pt idx="4">
                  <c:v>3.6701038486798399E-2</c:v>
                </c:pt>
                <c:pt idx="5">
                  <c:v>2.5886473023468248E-2</c:v>
                </c:pt>
                <c:pt idx="6">
                  <c:v>5.5352678463610826E-2</c:v>
                </c:pt>
                <c:pt idx="7">
                  <c:v>4.7894385479599871E-2</c:v>
                </c:pt>
              </c:numCache>
            </c:numRef>
          </c:val>
          <c:smooth val="0"/>
          <c:extLst>
            <c:ext xmlns:c16="http://schemas.microsoft.com/office/drawing/2014/chart" uri="{C3380CC4-5D6E-409C-BE32-E72D297353CC}">
              <c16:uniqueId val="{00000003-3B4F-4CE5-AA07-BEFFEA58607E}"/>
            </c:ext>
          </c:extLst>
        </c:ser>
        <c:ser>
          <c:idx val="2"/>
          <c:order val="4"/>
          <c:tx>
            <c:v>Mix</c:v>
          </c:tx>
          <c:spPr>
            <a:ln w="28575" cap="rnd">
              <a:solidFill>
                <a:schemeClr val="accent3"/>
              </a:solidFill>
              <a:round/>
            </a:ln>
            <a:effectLst/>
          </c:spPr>
          <c:marker>
            <c:symbol val="none"/>
          </c:marker>
          <c:val>
            <c:numRef>
              <c:f>'HVAC Influence'!$B$95:$I$95</c:f>
              <c:numCache>
                <c:formatCode>0%</c:formatCode>
                <c:ptCount val="8"/>
                <c:pt idx="0">
                  <c:v>4.1166280503353907E-2</c:v>
                </c:pt>
                <c:pt idx="1">
                  <c:v>3.5234890157999493E-2</c:v>
                </c:pt>
                <c:pt idx="2">
                  <c:v>3.0402807518047744E-2</c:v>
                </c:pt>
                <c:pt idx="3">
                  <c:v>3.0828072501827238E-2</c:v>
                </c:pt>
                <c:pt idx="4">
                  <c:v>4.1302880138384332E-2</c:v>
                </c:pt>
                <c:pt idx="5">
                  <c:v>2.9173372762826544E-2</c:v>
                </c:pt>
                <c:pt idx="6">
                  <c:v>6.2142329758944605E-2</c:v>
                </c:pt>
                <c:pt idx="7">
                  <c:v>5.3821313609697788E-2</c:v>
                </c:pt>
              </c:numCache>
            </c:numRef>
          </c:val>
          <c:smooth val="0"/>
          <c:extLst>
            <c:ext xmlns:c16="http://schemas.microsoft.com/office/drawing/2014/chart" uri="{C3380CC4-5D6E-409C-BE32-E72D297353CC}">
              <c16:uniqueId val="{00000004-3B4F-4CE5-AA07-BEFFEA58607E}"/>
            </c:ext>
          </c:extLst>
        </c:ser>
        <c:dLbls>
          <c:showLegendKey val="0"/>
          <c:showVal val="0"/>
          <c:showCatName val="0"/>
          <c:showSerName val="0"/>
          <c:showPercent val="0"/>
          <c:showBubbleSize val="0"/>
        </c:dLbls>
        <c:marker val="1"/>
        <c:smooth val="0"/>
        <c:axId val="1271822943"/>
        <c:axId val="1271825439"/>
      </c:lineChart>
      <c:catAx>
        <c:axId val="130002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030447"/>
        <c:crosses val="autoZero"/>
        <c:auto val="1"/>
        <c:lblAlgn val="ctr"/>
        <c:lblOffset val="100"/>
        <c:noMultiLvlLbl val="0"/>
      </c:catAx>
      <c:valAx>
        <c:axId val="130003044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028783"/>
        <c:crosses val="autoZero"/>
        <c:crossBetween val="between"/>
      </c:valAx>
      <c:valAx>
        <c:axId val="1271825439"/>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1822943"/>
        <c:crosses val="max"/>
        <c:crossBetween val="between"/>
      </c:valAx>
      <c:catAx>
        <c:axId val="1271822943"/>
        <c:scaling>
          <c:orientation val="minMax"/>
        </c:scaling>
        <c:delete val="1"/>
        <c:axPos val="b"/>
        <c:majorTickMark val="out"/>
        <c:minorTickMark val="none"/>
        <c:tickLblPos val="nextTo"/>
        <c:crossAx val="12718254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BEB</a:t>
            </a:r>
            <a:r>
              <a:rPr lang="en-US" baseline="0" dirty="0"/>
              <a:t> - </a:t>
            </a:r>
            <a:r>
              <a:rPr lang="en-US" dirty="0"/>
              <a:t>TCO (Euro/km)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'HVAC Influence'!$A$126</c:f>
              <c:strCache>
                <c:ptCount val="1"/>
                <c:pt idx="0">
                  <c:v>TCO (Euro/km)</c:v>
                </c:pt>
              </c:strCache>
            </c:strRef>
          </c:tx>
          <c:spPr>
            <a:ln w="28575" cap="rnd">
              <a:solidFill>
                <a:schemeClr val="accent1"/>
              </a:solidFill>
              <a:round/>
            </a:ln>
            <a:effectLst/>
          </c:spPr>
          <c:marker>
            <c:symbol val="none"/>
          </c:marker>
          <c:cat>
            <c:strRef>
              <c:f>'HVAC Influence'!$B$110:$I$110</c:f>
              <c:strCache>
                <c:ptCount val="8"/>
                <c:pt idx="0">
                  <c:v>Luxembourg</c:v>
                </c:pt>
                <c:pt idx="1">
                  <c:v>Galway</c:v>
                </c:pt>
                <c:pt idx="2">
                  <c:v>Belfast</c:v>
                </c:pt>
                <c:pt idx="3">
                  <c:v>London</c:v>
                </c:pt>
                <c:pt idx="4">
                  <c:v>Saarbrucken</c:v>
                </c:pt>
                <c:pt idx="5">
                  <c:v>Lisbon</c:v>
                </c:pt>
                <c:pt idx="6">
                  <c:v>Oulu</c:v>
                </c:pt>
                <c:pt idx="7">
                  <c:v>Oslo</c:v>
                </c:pt>
              </c:strCache>
            </c:strRef>
          </c:cat>
          <c:val>
            <c:numRef>
              <c:f>'HVAC Influence'!$B$126:$I$126</c:f>
              <c:numCache>
                <c:formatCode>_([$€-2]\ * #,##0.00_);_([$€-2]\ * \(#,##0.00\);_([$€-2]\ * "-"??_);_(@_)</c:formatCode>
                <c:ptCount val="8"/>
                <c:pt idx="0">
                  <c:v>0.82125874658688203</c:v>
                </c:pt>
                <c:pt idx="1">
                  <c:v>0.80970127826228611</c:v>
                </c:pt>
                <c:pt idx="2">
                  <c:v>0.80779142979660745</c:v>
                </c:pt>
                <c:pt idx="3">
                  <c:v>0.8079587486749078</c:v>
                </c:pt>
                <c:pt idx="4">
                  <c:v>0.81212687912614934</c:v>
                </c:pt>
                <c:pt idx="5">
                  <c:v>0.80730853786081969</c:v>
                </c:pt>
                <c:pt idx="6">
                  <c:v>0.82069617983172694</c:v>
                </c:pt>
                <c:pt idx="7">
                  <c:v>0.81722926027574783</c:v>
                </c:pt>
              </c:numCache>
            </c:numRef>
          </c:val>
          <c:smooth val="0"/>
          <c:extLst>
            <c:ext xmlns:c16="http://schemas.microsoft.com/office/drawing/2014/chart" uri="{C3380CC4-5D6E-409C-BE32-E72D297353CC}">
              <c16:uniqueId val="{00000000-3E30-432C-929E-97CA98187F3A}"/>
            </c:ext>
          </c:extLst>
        </c:ser>
        <c:dLbls>
          <c:showLegendKey val="0"/>
          <c:showVal val="0"/>
          <c:showCatName val="0"/>
          <c:showSerName val="0"/>
          <c:showPercent val="0"/>
          <c:showBubbleSize val="0"/>
        </c:dLbls>
        <c:smooth val="0"/>
        <c:axId val="816219087"/>
        <c:axId val="816228239"/>
      </c:lineChart>
      <c:catAx>
        <c:axId val="816219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228239"/>
        <c:crosses val="autoZero"/>
        <c:auto val="1"/>
        <c:lblAlgn val="ctr"/>
        <c:lblOffset val="100"/>
        <c:noMultiLvlLbl val="0"/>
      </c:catAx>
      <c:valAx>
        <c:axId val="81622823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2]\ * #,##0.00_);_([$€-2]\ * \(#,##0.00\);_([$€-2]\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219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FCEB</a:t>
            </a:r>
            <a:r>
              <a:rPr lang="en-US" baseline="0" dirty="0"/>
              <a:t> - </a:t>
            </a:r>
            <a:r>
              <a:rPr lang="en-US" dirty="0"/>
              <a:t>TCO (Euro/km)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'HVAC Influence'!$A$144</c:f>
              <c:strCache>
                <c:ptCount val="1"/>
                <c:pt idx="0">
                  <c:v>TCO (Euro/km)</c:v>
                </c:pt>
              </c:strCache>
            </c:strRef>
          </c:tx>
          <c:spPr>
            <a:ln w="28575" cap="rnd">
              <a:solidFill>
                <a:schemeClr val="accent1"/>
              </a:solidFill>
              <a:round/>
            </a:ln>
            <a:effectLst/>
          </c:spPr>
          <c:marker>
            <c:symbol val="none"/>
          </c:marker>
          <c:cat>
            <c:strRef>
              <c:f>'HVAC Influence'!$B$110:$I$110</c:f>
              <c:strCache>
                <c:ptCount val="8"/>
                <c:pt idx="0">
                  <c:v>Luxembourg</c:v>
                </c:pt>
                <c:pt idx="1">
                  <c:v>Galway</c:v>
                </c:pt>
                <c:pt idx="2">
                  <c:v>Belfast</c:v>
                </c:pt>
                <c:pt idx="3">
                  <c:v>London</c:v>
                </c:pt>
                <c:pt idx="4">
                  <c:v>Saarbrucken</c:v>
                </c:pt>
                <c:pt idx="5">
                  <c:v>Lisbon</c:v>
                </c:pt>
                <c:pt idx="6">
                  <c:v>Oulu</c:v>
                </c:pt>
                <c:pt idx="7">
                  <c:v>Oslo</c:v>
                </c:pt>
              </c:strCache>
            </c:strRef>
          </c:cat>
          <c:val>
            <c:numRef>
              <c:f>'HVAC Influence'!$B$144:$I$144</c:f>
              <c:numCache>
                <c:formatCode>_([$€-2]\ * #,##0.00_);_([$€-2]\ * \(#,##0.00\);_([$€-2]\ * "-"??_);_(@_)</c:formatCode>
                <c:ptCount val="8"/>
                <c:pt idx="0">
                  <c:v>1.0215369464915127</c:v>
                </c:pt>
                <c:pt idx="1">
                  <c:v>1.0195354029715831</c:v>
                </c:pt>
                <c:pt idx="2">
                  <c:v>1.0179203916113762</c:v>
                </c:pt>
                <c:pt idx="3">
                  <c:v>1.0180619711911054</c:v>
                </c:pt>
                <c:pt idx="4">
                  <c:v>1.0215832928048809</c:v>
                </c:pt>
                <c:pt idx="5">
                  <c:v>1.0175116864059812</c:v>
                </c:pt>
                <c:pt idx="6">
                  <c:v>1.0287897452576351</c:v>
                </c:pt>
                <c:pt idx="7">
                  <c:v>1.0258794655626502</c:v>
                </c:pt>
              </c:numCache>
            </c:numRef>
          </c:val>
          <c:smooth val="0"/>
          <c:extLst>
            <c:ext xmlns:c16="http://schemas.microsoft.com/office/drawing/2014/chart" uri="{C3380CC4-5D6E-409C-BE32-E72D297353CC}">
              <c16:uniqueId val="{00000000-613A-4CB7-99F0-DC710ECFBF4F}"/>
            </c:ext>
          </c:extLst>
        </c:ser>
        <c:dLbls>
          <c:showLegendKey val="0"/>
          <c:showVal val="0"/>
          <c:showCatName val="0"/>
          <c:showSerName val="0"/>
          <c:showPercent val="0"/>
          <c:showBubbleSize val="0"/>
        </c:dLbls>
        <c:smooth val="0"/>
        <c:axId val="816219087"/>
        <c:axId val="816228239"/>
      </c:lineChart>
      <c:catAx>
        <c:axId val="816219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228239"/>
        <c:crosses val="autoZero"/>
        <c:auto val="1"/>
        <c:lblAlgn val="ctr"/>
        <c:lblOffset val="100"/>
        <c:noMultiLvlLbl val="0"/>
      </c:catAx>
      <c:valAx>
        <c:axId val="81622823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2]\ * #,##0.00_);_([$€-2]\ * \(#,##0.00\);_([$€-2]\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219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'HVAC Influence'!$A$163</c:f>
              <c:strCache>
                <c:ptCount val="1"/>
                <c:pt idx="0">
                  <c:v>TCO (Euro/km)</c:v>
                </c:pt>
              </c:strCache>
            </c:strRef>
          </c:tx>
          <c:spPr>
            <a:ln w="28575" cap="rnd">
              <a:solidFill>
                <a:schemeClr val="accent1"/>
              </a:solidFill>
              <a:round/>
            </a:ln>
            <a:effectLst/>
          </c:spPr>
          <c:marker>
            <c:symbol val="none"/>
          </c:marker>
          <c:cat>
            <c:strRef>
              <c:f>'HVAC Influence'!$B$110:$I$110</c:f>
              <c:strCache>
                <c:ptCount val="8"/>
                <c:pt idx="0">
                  <c:v>Luxembourg</c:v>
                </c:pt>
                <c:pt idx="1">
                  <c:v>Galway</c:v>
                </c:pt>
                <c:pt idx="2">
                  <c:v>Belfast</c:v>
                </c:pt>
                <c:pt idx="3">
                  <c:v>London</c:v>
                </c:pt>
                <c:pt idx="4">
                  <c:v>Saarbrucken</c:v>
                </c:pt>
                <c:pt idx="5">
                  <c:v>Lisbon</c:v>
                </c:pt>
                <c:pt idx="6">
                  <c:v>Oulu</c:v>
                </c:pt>
                <c:pt idx="7">
                  <c:v>Oslo</c:v>
                </c:pt>
              </c:strCache>
            </c:strRef>
          </c:cat>
          <c:val>
            <c:numRef>
              <c:f>'HVAC Influence'!$B$163:$I$163</c:f>
              <c:numCache>
                <c:formatCode>_([$€-2]\ * #,##0.00_);_([$€-2]\ * \(#,##0.00\);_([$€-2]\ * "-"??_);_(@_)</c:formatCode>
                <c:ptCount val="8"/>
                <c:pt idx="0">
                  <c:v>1.017912416285524</c:v>
                </c:pt>
                <c:pt idx="1">
                  <c:v>1.0155967739995186</c:v>
                </c:pt>
                <c:pt idx="2">
                  <c:v>1.013730557254896</c:v>
                </c:pt>
                <c:pt idx="3">
                  <c:v>1.0138940783585735</c:v>
                </c:pt>
                <c:pt idx="4">
                  <c:v>1.0179660717398744</c:v>
                </c:pt>
                <c:pt idx="5">
                  <c:v>1.013258599222101</c:v>
                </c:pt>
                <c:pt idx="6">
                  <c:v>1.0263285916609943</c:v>
                </c:pt>
                <c:pt idx="7">
                  <c:v>1.0229467978745828</c:v>
                </c:pt>
              </c:numCache>
            </c:numRef>
          </c:val>
          <c:smooth val="0"/>
          <c:extLst>
            <c:ext xmlns:c16="http://schemas.microsoft.com/office/drawing/2014/chart" uri="{C3380CC4-5D6E-409C-BE32-E72D297353CC}">
              <c16:uniqueId val="{00000000-E4D8-458F-BCB2-9D108916A5C6}"/>
            </c:ext>
          </c:extLst>
        </c:ser>
        <c:dLbls>
          <c:showLegendKey val="0"/>
          <c:showVal val="0"/>
          <c:showCatName val="0"/>
          <c:showSerName val="0"/>
          <c:showPercent val="0"/>
          <c:showBubbleSize val="0"/>
        </c:dLbls>
        <c:smooth val="0"/>
        <c:axId val="816219087"/>
        <c:axId val="816228239"/>
      </c:lineChart>
      <c:catAx>
        <c:axId val="816219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228239"/>
        <c:crosses val="autoZero"/>
        <c:auto val="1"/>
        <c:lblAlgn val="ctr"/>
        <c:lblOffset val="100"/>
        <c:noMultiLvlLbl val="0"/>
      </c:catAx>
      <c:valAx>
        <c:axId val="81622823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2]\ * #,##0.00_);_([$€-2]\ * \(#,##0.00\);_([$€-2]\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219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7625" y="0"/>
            <a:ext cx="2951163" cy="498475"/>
          </a:xfrm>
          <a:prstGeom prst="rect">
            <a:avLst/>
          </a:prstGeom>
        </p:spPr>
        <p:txBody>
          <a:bodyPr vert="horz" lIns="91440" tIns="45720" rIns="91440" bIns="45720" rtlCol="0"/>
          <a:lstStyle>
            <a:lvl1pPr algn="r">
              <a:defRPr sz="1200"/>
            </a:lvl1pPr>
          </a:lstStyle>
          <a:p>
            <a:fld id="{D3C0BE27-E5AE-4D9C-A9C4-2BDAF821C1B7}" type="datetimeFigureOut">
              <a:rPr lang="en-GB" smtClean="0"/>
              <a:t>22/09/2022</a:t>
            </a:fld>
            <a:endParaRPr lang="en-GB" dirty="0"/>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7625" y="9444038"/>
            <a:ext cx="2951163" cy="498475"/>
          </a:xfrm>
          <a:prstGeom prst="rect">
            <a:avLst/>
          </a:prstGeom>
        </p:spPr>
        <p:txBody>
          <a:bodyPr vert="horz" lIns="91440" tIns="45720" rIns="91440" bIns="45720" rtlCol="0" anchor="b"/>
          <a:lstStyle>
            <a:lvl1pPr algn="r">
              <a:defRPr sz="1200"/>
            </a:lvl1pPr>
          </a:lstStyle>
          <a:p>
            <a:fld id="{7CE6A010-130A-4E90-9F85-C1095444B022}" type="slidenum">
              <a:rPr lang="en-GB" smtClean="0"/>
              <a:t>‹#›</a:t>
            </a:fld>
            <a:endParaRPr lang="en-GB" dirty="0"/>
          </a:p>
        </p:txBody>
      </p:sp>
    </p:spTree>
    <p:extLst>
      <p:ext uri="{BB962C8B-B14F-4D97-AF65-F5344CB8AC3E}">
        <p14:creationId xmlns:p14="http://schemas.microsoft.com/office/powerpoint/2010/main" val="375686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A1AD5469-04B7-D245-8B0E-813C273D8001}" type="datetimeFigureOut">
              <a:t>9/22/2022</a:t>
            </a:fld>
            <a:endParaRPr lang="en-US" dirty="0"/>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3E34D149-4236-C24C-A605-CA7AE6F58777}" type="slidenum">
              <a:t>‹#›</a:t>
            </a:fld>
            <a:endParaRPr lang="en-US" dirty="0"/>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Rural and isolated communities in NWE face unique energy issues related to efficiency, reliability and sustainability. This is commonly due to dependency on external and fossil fuel energy supply, low electricity grid capacity and limited or no connection to wider grids. As a result these communities have higher than average carbon emissions and are more vulnerable to fluctuating fuel prices.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9C6B90-EE86-42EB-B078-38538740EB7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24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62070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8489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3580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on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46326A1D-3435-D344-A817-683EFFC21DD2}"/>
              </a:ext>
            </a:extLst>
          </p:cNvPr>
          <p:cNvSpPr>
            <a:spLocks noGrp="1"/>
          </p:cNvSpPr>
          <p:nvPr>
            <p:ph type="body" sz="quarter" idx="10" hasCustomPrompt="1"/>
          </p:nvPr>
        </p:nvSpPr>
        <p:spPr>
          <a:xfrm>
            <a:off x="0" y="0"/>
            <a:ext cx="9144000" cy="1440000"/>
          </a:xfrm>
          <a:prstGeom prst="rect">
            <a:avLst/>
          </a:prstGeom>
        </p:spPr>
        <p:txBody>
          <a:bodyPr lIns="720000" tIns="0" rIns="720000" bIns="0" anchor="b" anchorCtr="0"/>
          <a:lstStyle>
            <a:lvl1pPr marL="0" indent="0" algn="l">
              <a:buNone/>
              <a:defRPr sz="2250" b="0" cap="all" baseline="0">
                <a:solidFill>
                  <a:srgbClr val="4D9AD7"/>
                </a:solidFill>
                <a:latin typeface="Verdana" panose="020B0604030504040204" pitchFamily="34" charset="0"/>
                <a:ea typeface="Verdana" panose="020B0604030504040204" pitchFamily="34" charset="0"/>
                <a:cs typeface="Verdana" panose="020B0604030504040204" pitchFamily="34" charset="0"/>
              </a:defRPr>
            </a:lvl1pPr>
          </a:lstStyle>
          <a:p>
            <a:r>
              <a:rPr lang="en-GB" noProof="0" dirty="0"/>
              <a:t>Title</a:t>
            </a:r>
          </a:p>
        </p:txBody>
      </p:sp>
      <p:sp>
        <p:nvSpPr>
          <p:cNvPr id="8" name="Espace réservé du texte 10">
            <a:extLst>
              <a:ext uri="{FF2B5EF4-FFF2-40B4-BE49-F238E27FC236}">
                <a16:creationId xmlns:a16="http://schemas.microsoft.com/office/drawing/2014/main" id="{F82F1CA4-D84D-124D-8B17-64FAED1232A1}"/>
              </a:ext>
            </a:extLst>
          </p:cNvPr>
          <p:cNvSpPr>
            <a:spLocks noGrp="1"/>
          </p:cNvSpPr>
          <p:nvPr>
            <p:ph type="body" sz="quarter" idx="11" hasCustomPrompt="1"/>
          </p:nvPr>
        </p:nvSpPr>
        <p:spPr>
          <a:xfrm>
            <a:off x="0" y="1620000"/>
            <a:ext cx="9144000" cy="4543425"/>
          </a:xfrm>
          <a:prstGeom prst="rect">
            <a:avLst/>
          </a:prstGeom>
        </p:spPr>
        <p:txBody>
          <a:bodyPr lIns="720000" tIns="0" rIns="720000" bIns="0"/>
          <a:lstStyle>
            <a:lvl1pPr marL="257175" indent="-257175" algn="l">
              <a:buClr>
                <a:srgbClr val="4D9AD7"/>
              </a:buClr>
              <a:buFont typeface="Arial" panose="020B0604020202020204" pitchFamily="34" charset="0"/>
              <a:buChar char="•"/>
              <a:defRPr sz="1688" cap="none" baseline="0">
                <a:solidFill>
                  <a:srgbClr val="144391"/>
                </a:solidFill>
                <a:latin typeface="Verdana" panose="020B0604030504040204" pitchFamily="34" charset="0"/>
              </a:defRPr>
            </a:lvl1pPr>
          </a:lstStyle>
          <a:p>
            <a:r>
              <a:rPr lang="en-GB" noProof="0" dirty="0"/>
              <a:t>Body 1 column</a:t>
            </a:r>
          </a:p>
        </p:txBody>
      </p:sp>
    </p:spTree>
    <p:extLst>
      <p:ext uri="{BB962C8B-B14F-4D97-AF65-F5344CB8AC3E}">
        <p14:creationId xmlns:p14="http://schemas.microsoft.com/office/powerpoint/2010/main" val="281524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75220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4621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46765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16571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7836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08829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5956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136822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81B092-AA50-0940-A1DC-B65882C09C68}" type="datetimeFigureOut">
              <a:rPr lang="en-US" smtClean="0"/>
              <a:t>9/22/2022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GB" smtClean="0"/>
              <a:t>‹#›</a:t>
            </a:fld>
            <a:endParaRPr lang="en-GB" dirty="0"/>
          </a:p>
        </p:txBody>
      </p:sp>
    </p:spTree>
    <p:extLst>
      <p:ext uri="{BB962C8B-B14F-4D97-AF65-F5344CB8AC3E}">
        <p14:creationId xmlns:p14="http://schemas.microsoft.com/office/powerpoint/2010/main" val="772577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hyperlink" Target="https://www.tageblatt.lu/headlines/luxemburgs-erste-wasserstoff-tankstelle-oeffnet-spaetestens-anfang-2023-ihre-tueren/#:~:text=Luxemburg%20hat%20laut%20Turmes%202019,H2)%20Wasserstoff%20pro%20Jahr" TargetMode="Externa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hyperlink" Target="https://hydrogen-central.com/luxembourg-gets-first-hydrogen-filling-station/" TargetMode="External"/><Relationship Id="rId5" Type="http://schemas.openxmlformats.org/officeDocument/2006/relationships/image" Target="../media/image25.png"/><Relationship Id="rId10" Type="http://schemas.openxmlformats.org/officeDocument/2006/relationships/image" Target="../media/image2.jpg"/><Relationship Id="rId4" Type="http://schemas.openxmlformats.org/officeDocument/2006/relationships/hyperlink" Target="https://chronicle.lu/category/motoring-1/42442-luxembourgs-1st-public-hydrogen-refuelling-station-to-be-installed-by-early-2023" TargetMode="External"/><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hyperlink" Target="https://www.wort.lu/de/business/wie-ein-start-up-in-luxemburg-wasserstoff-erzeugen-will-62daa574de135b9236ab6b68" TargetMode="External"/><Relationship Id="rId7" Type="http://schemas.openxmlformats.org/officeDocument/2006/relationships/image" Target="../media/image2.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9.png"/><Relationship Id="rId4" Type="http://schemas.openxmlformats.org/officeDocument/2006/relationships/hyperlink" Target="https://www.gpss.lu/Start.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jpeg"/><Relationship Id="rId9" Type="http://schemas.openxmlformats.org/officeDocument/2006/relationships/image" Target="../media/image2.jpg"/></Relationships>
</file>

<file path=ppt/slides/_rels/slide27.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3" Type="http://schemas.openxmlformats.org/officeDocument/2006/relationships/image" Target="../media/image2.jpg"/><Relationship Id="rId7" Type="http://schemas.openxmlformats.org/officeDocument/2006/relationships/chart" Target="../charts/chart4.xml"/><Relationship Id="rId12" Type="http://schemas.openxmlformats.org/officeDocument/2006/relationships/image" Target="../media/image43.em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image" Target="../media/image42.emf"/><Relationship Id="rId5" Type="http://schemas.openxmlformats.org/officeDocument/2006/relationships/chart" Target="../charts/chart2.xml"/><Relationship Id="rId10" Type="http://schemas.openxmlformats.org/officeDocument/2006/relationships/image" Target="../media/image41.emf"/><Relationship Id="rId4" Type="http://schemas.openxmlformats.org/officeDocument/2006/relationships/chart" Target="../charts/chart1.xml"/><Relationship Id="rId9"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hydrogenireland.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lean-hydrogen.europa.eu/apply-funding/call-proposals-2022/call-proposals-2022_en"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5" name="TextBox 4"/>
          <p:cNvSpPr txBox="1"/>
          <p:nvPr/>
        </p:nvSpPr>
        <p:spPr>
          <a:xfrm>
            <a:off x="5704084" y="2227386"/>
            <a:ext cx="3411711" cy="4401205"/>
          </a:xfrm>
          <a:prstGeom prst="rect">
            <a:avLst/>
          </a:prstGeom>
          <a:noFill/>
          <a:ln>
            <a:noFill/>
          </a:ln>
        </p:spPr>
        <p:txBody>
          <a:bodyPr wrap="square" rtlCol="0">
            <a:spAutoFit/>
          </a:bodyPr>
          <a:lstStyle/>
          <a:p>
            <a:pPr algn="r"/>
            <a:r>
              <a:rPr lang="en-US" sz="2800" b="1" dirty="0">
                <a:solidFill>
                  <a:srgbClr val="034DA2"/>
                </a:solidFill>
                <a:latin typeface="Open Sans"/>
                <a:cs typeface="Open Sans"/>
              </a:rPr>
              <a:t>Galway Meeting</a:t>
            </a:r>
          </a:p>
          <a:p>
            <a:pPr algn="r"/>
            <a:endParaRPr lang="en-US" sz="2800" b="1" dirty="0">
              <a:solidFill>
                <a:srgbClr val="034DA2"/>
              </a:solidFill>
              <a:latin typeface="Open Sans"/>
              <a:cs typeface="Open Sans"/>
            </a:endParaRPr>
          </a:p>
          <a:p>
            <a:pPr algn="r"/>
            <a:endParaRPr lang="en-US" sz="2800" b="1" dirty="0">
              <a:solidFill>
                <a:srgbClr val="034DA2"/>
              </a:solidFill>
              <a:latin typeface="Open Sans"/>
              <a:cs typeface="Open Sans"/>
            </a:endParaRPr>
          </a:p>
          <a:p>
            <a:pPr algn="ctr"/>
            <a:r>
              <a:rPr lang="en-GB" sz="2400" i="1" dirty="0">
                <a:solidFill>
                  <a:srgbClr val="000000"/>
                </a:solidFill>
                <a:effectLst/>
                <a:ea typeface="Times New Roman" panose="02020603050405020304" pitchFamily="18" charset="0"/>
              </a:rPr>
              <a:t>Closed Session</a:t>
            </a:r>
          </a:p>
          <a:p>
            <a:pPr algn="ctr"/>
            <a:r>
              <a:rPr lang="en-GB" sz="2400" b="1" i="1" dirty="0">
                <a:solidFill>
                  <a:srgbClr val="000000"/>
                </a:solidFill>
                <a:cs typeface="Open Sans"/>
              </a:rPr>
              <a:t>Day 2 </a:t>
            </a:r>
            <a:endParaRPr lang="en-US" sz="2400" b="1" dirty="0">
              <a:solidFill>
                <a:srgbClr val="034DA2"/>
              </a:solidFill>
              <a:cs typeface="Open Sans"/>
            </a:endParaRPr>
          </a:p>
          <a:p>
            <a:pPr algn="ctr"/>
            <a:endParaRPr lang="en-US" sz="2000" b="1" dirty="0">
              <a:solidFill>
                <a:srgbClr val="034DA2"/>
              </a:solidFill>
              <a:latin typeface="Open Sans"/>
              <a:cs typeface="Open Sans"/>
            </a:endParaRPr>
          </a:p>
          <a:p>
            <a:pPr algn="ctr"/>
            <a:endParaRPr lang="en-US" sz="2000" b="1" dirty="0">
              <a:solidFill>
                <a:srgbClr val="034DA2"/>
              </a:solidFill>
              <a:latin typeface="Open Sans"/>
              <a:cs typeface="Open Sans"/>
            </a:endParaRPr>
          </a:p>
          <a:p>
            <a:pPr algn="ctr"/>
            <a:endParaRPr lang="en-US" sz="2000" b="1" dirty="0">
              <a:solidFill>
                <a:srgbClr val="034DA2"/>
              </a:solidFill>
              <a:latin typeface="Open Sans"/>
              <a:cs typeface="Open Sans"/>
            </a:endParaRPr>
          </a:p>
          <a:p>
            <a:pPr algn="ctr"/>
            <a:r>
              <a:rPr lang="en-US" sz="2400" b="1" dirty="0">
                <a:solidFill>
                  <a:srgbClr val="034DA2"/>
                </a:solidFill>
                <a:latin typeface="Open Sans"/>
                <a:cs typeface="Open Sans"/>
              </a:rPr>
              <a:t>22nd September 2022</a:t>
            </a:r>
          </a:p>
          <a:p>
            <a:pPr algn="ctr"/>
            <a:endParaRPr lang="en-US" sz="2000" dirty="0">
              <a:solidFill>
                <a:srgbClr val="034DA2"/>
              </a:solidFill>
              <a:latin typeface="Open Sans"/>
              <a:cs typeface="Open Sans"/>
            </a:endParaRPr>
          </a:p>
          <a:p>
            <a:pPr algn="r"/>
            <a:r>
              <a:rPr lang="en-US" sz="2000" dirty="0">
                <a:solidFill>
                  <a:srgbClr val="034DA2"/>
                </a:solidFill>
                <a:latin typeface="Open Sans"/>
                <a:cs typeface="Open Sans"/>
              </a:rPr>
              <a:t> </a:t>
            </a:r>
          </a:p>
        </p:txBody>
      </p:sp>
      <p:sp>
        <p:nvSpPr>
          <p:cNvPr id="6" name="Rectangle 5"/>
          <p:cNvSpPr/>
          <p:nvPr/>
        </p:nvSpPr>
        <p:spPr>
          <a:xfrm>
            <a:off x="0"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695461" y="2664081"/>
            <a:ext cx="2314591" cy="707886"/>
          </a:xfrm>
          <a:prstGeom prst="rect">
            <a:avLst/>
          </a:prstGeom>
          <a:noFill/>
          <a:ln>
            <a:noFill/>
          </a:ln>
        </p:spPr>
        <p:txBody>
          <a:bodyPr wrap="square" rtlCol="0">
            <a:spAutoFit/>
          </a:bodyPr>
          <a:lstStyle/>
          <a:p>
            <a:pPr algn="ctr"/>
            <a:r>
              <a:rPr lang="en-US" sz="2000" dirty="0">
                <a:solidFill>
                  <a:schemeClr val="bg2"/>
                </a:solidFill>
                <a:latin typeface="Open Sans"/>
                <a:cs typeface="Open Sans"/>
              </a:rPr>
              <a:t>Place image in this area.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6034215" y="561453"/>
            <a:ext cx="2254616" cy="9889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513" r="40544"/>
          <a:stretch/>
        </p:blipFill>
        <p:spPr>
          <a:xfrm>
            <a:off x="28205" y="0"/>
            <a:ext cx="5730149" cy="6858000"/>
          </a:xfrm>
          <a:prstGeom prst="rect">
            <a:avLst/>
          </a:prstGeom>
        </p:spPr>
      </p:pic>
    </p:spTree>
    <p:extLst>
      <p:ext uri="{BB962C8B-B14F-4D97-AF65-F5344CB8AC3E}">
        <p14:creationId xmlns:p14="http://schemas.microsoft.com/office/powerpoint/2010/main" val="152749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72521"/>
          </a:xfrm>
        </p:spPr>
        <p:txBody>
          <a:bodyPr>
            <a:normAutofit/>
          </a:bodyPr>
          <a:lstStyle/>
          <a:p>
            <a:pPr algn="ctr"/>
            <a:r>
              <a:rPr lang="en-GB" sz="2800" b="1" dirty="0">
                <a:solidFill>
                  <a:srgbClr val="034DA2"/>
                </a:solidFill>
                <a:latin typeface="+mn-lt"/>
              </a:rPr>
              <a:t>Fleet Transport magazine July 13 2022</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3" name="Content Placeholder 2"/>
          <p:cNvSpPr>
            <a:spLocks noGrp="1"/>
          </p:cNvSpPr>
          <p:nvPr>
            <p:ph idx="1"/>
          </p:nvPr>
        </p:nvSpPr>
        <p:spPr>
          <a:xfrm>
            <a:off x="706141" y="1173193"/>
            <a:ext cx="7886700" cy="4592177"/>
          </a:xfrm>
        </p:spPr>
        <p:txBody>
          <a:bodyPr>
            <a:normAutofit/>
          </a:bodyPr>
          <a:lstStyle/>
          <a:p>
            <a:pPr marL="0" indent="0">
              <a:lnSpc>
                <a:spcPct val="150000"/>
              </a:lnSpc>
              <a:buNone/>
            </a:pPr>
            <a:endParaRPr lang="en-GB" sz="1800" dirty="0"/>
          </a:p>
          <a:p>
            <a:pPr marL="0" indent="0">
              <a:lnSpc>
                <a:spcPct val="150000"/>
              </a:lnSpc>
              <a:buNone/>
            </a:pPr>
            <a:endParaRPr lang="en-GB" sz="1800"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sp>
        <p:nvSpPr>
          <p:cNvPr id="7" name="TextBox 6">
            <a:extLst>
              <a:ext uri="{FF2B5EF4-FFF2-40B4-BE49-F238E27FC236}">
                <a16:creationId xmlns:a16="http://schemas.microsoft.com/office/drawing/2014/main" id="{9893A9D8-4345-4F88-A105-8C48D54489A0}"/>
              </a:ext>
            </a:extLst>
          </p:cNvPr>
          <p:cNvSpPr txBox="1"/>
          <p:nvPr/>
        </p:nvSpPr>
        <p:spPr>
          <a:xfrm>
            <a:off x="1252917" y="951250"/>
            <a:ext cx="6273383" cy="646331"/>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endParaRPr kumimoji="0" lang="en-GB" b="1" i="0" strike="noStrike" kern="1200" cap="none" spc="0" normalizeH="0" baseline="0" noProof="0" dirty="0">
              <a:ln>
                <a:noFill/>
              </a:ln>
              <a:effectLst/>
              <a:uLnTx/>
              <a:uFillTx/>
              <a:latin typeface="Calibri" panose="020F0502020204030204"/>
              <a:ea typeface="+mn-ea"/>
              <a:cs typeface="+mn-cs"/>
            </a:endParaRPr>
          </a:p>
          <a:p>
            <a:pPr marR="0" lvl="0" algn="ctr" defTabSz="457200" rtl="0" eaLnBrk="1" fontAlgn="auto" latinLnBrk="0" hangingPunct="1">
              <a:lnSpc>
                <a:spcPct val="100000"/>
              </a:lnSpc>
              <a:spcBef>
                <a:spcPts val="0"/>
              </a:spcBef>
              <a:spcAft>
                <a:spcPts val="0"/>
              </a:spcAft>
              <a:buClrTx/>
              <a:buSzTx/>
              <a:tabLst/>
              <a:defRPr/>
            </a:pPr>
            <a:endParaRPr kumimoji="0" lang="en-GB" b="1" i="0" strike="noStrike" kern="1200" cap="none" spc="0" normalizeH="0" baseline="0" noProof="0" dirty="0">
              <a:ln>
                <a:noFill/>
              </a:ln>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35EEDDB-32CB-4A86-98F5-94815E1713FA}"/>
              </a:ext>
            </a:extLst>
          </p:cNvPr>
          <p:cNvPicPr>
            <a:picLocks noChangeAspect="1"/>
          </p:cNvPicPr>
          <p:nvPr/>
        </p:nvPicPr>
        <p:blipFill>
          <a:blip r:embed="rId3"/>
          <a:stretch>
            <a:fillRect/>
          </a:stretch>
        </p:blipFill>
        <p:spPr>
          <a:xfrm>
            <a:off x="2767561" y="6370754"/>
            <a:ext cx="5944115" cy="384081"/>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FD911FBA-9F5B-41C6-A3B7-90550EEF6A2C}"/>
              </a:ext>
            </a:extLst>
          </p:cNvPr>
          <p:cNvPicPr>
            <a:picLocks noChangeAspect="1"/>
          </p:cNvPicPr>
          <p:nvPr/>
        </p:nvPicPr>
        <p:blipFill>
          <a:blip r:embed="rId4"/>
          <a:stretch>
            <a:fillRect/>
          </a:stretch>
        </p:blipFill>
        <p:spPr>
          <a:xfrm>
            <a:off x="1037732" y="1277803"/>
            <a:ext cx="7068536" cy="4628947"/>
          </a:xfrm>
          <a:prstGeom prst="rect">
            <a:avLst/>
          </a:prstGeom>
        </p:spPr>
      </p:pic>
    </p:spTree>
    <p:extLst>
      <p:ext uri="{BB962C8B-B14F-4D97-AF65-F5344CB8AC3E}">
        <p14:creationId xmlns:p14="http://schemas.microsoft.com/office/powerpoint/2010/main" val="784551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12E-A909-4E58-A90F-77D79C09130C}"/>
              </a:ext>
            </a:extLst>
          </p:cNvPr>
          <p:cNvSpPr>
            <a:spLocks noGrp="1"/>
          </p:cNvSpPr>
          <p:nvPr>
            <p:ph type="title"/>
          </p:nvPr>
        </p:nvSpPr>
        <p:spPr/>
        <p:txBody>
          <a:bodyPr/>
          <a:lstStyle/>
          <a:p>
            <a:r>
              <a:rPr lang="en-GB" sz="3600" b="1" dirty="0">
                <a:solidFill>
                  <a:srgbClr val="034DA2"/>
                </a:solidFill>
              </a:rPr>
              <a:t>NI Chamber of Commerce website July 14 2022</a:t>
            </a:r>
            <a:endParaRPr lang="en-GB" dirty="0"/>
          </a:p>
        </p:txBody>
      </p:sp>
      <p:pic>
        <p:nvPicPr>
          <p:cNvPr id="5" name="Content Placeholder 4" descr="Graphical user interface, website&#10;&#10;Description automatically generated">
            <a:extLst>
              <a:ext uri="{FF2B5EF4-FFF2-40B4-BE49-F238E27FC236}">
                <a16:creationId xmlns:a16="http://schemas.microsoft.com/office/drawing/2014/main" id="{5FA4BC3A-6652-47E5-87CD-5C6430ECFD58}"/>
              </a:ext>
            </a:extLst>
          </p:cNvPr>
          <p:cNvPicPr>
            <a:picLocks noGrp="1" noChangeAspect="1"/>
          </p:cNvPicPr>
          <p:nvPr>
            <p:ph idx="1"/>
          </p:nvPr>
        </p:nvPicPr>
        <p:blipFill>
          <a:blip r:embed="rId2"/>
          <a:stretch>
            <a:fillRect/>
          </a:stretch>
        </p:blipFill>
        <p:spPr>
          <a:xfrm>
            <a:off x="1585988" y="1825625"/>
            <a:ext cx="5972023" cy="4351338"/>
          </a:xfrm>
        </p:spPr>
      </p:pic>
      <p:sp>
        <p:nvSpPr>
          <p:cNvPr id="6" name="TextBox 5">
            <a:extLst>
              <a:ext uri="{FF2B5EF4-FFF2-40B4-BE49-F238E27FC236}">
                <a16:creationId xmlns:a16="http://schemas.microsoft.com/office/drawing/2014/main" id="{EE1511F3-A1EF-4728-951E-0473D5C3B54B}"/>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350323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48C2-59A6-44C3-A5DD-FF990BD612A7}"/>
              </a:ext>
            </a:extLst>
          </p:cNvPr>
          <p:cNvSpPr>
            <a:spLocks noGrp="1"/>
          </p:cNvSpPr>
          <p:nvPr>
            <p:ph type="title"/>
          </p:nvPr>
        </p:nvSpPr>
        <p:spPr/>
        <p:txBody>
          <a:bodyPr/>
          <a:lstStyle/>
          <a:p>
            <a:r>
              <a:rPr lang="en-GB" sz="3200" b="1" dirty="0">
                <a:solidFill>
                  <a:srgbClr val="034DA2"/>
                </a:solidFill>
              </a:rPr>
              <a:t>Fuel Cell Works website July 18 2022</a:t>
            </a:r>
            <a:endParaRPr lang="en-GB" dirty="0"/>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7FD9C9F6-04E5-4A83-AD20-3BC5F53C5C3E}"/>
              </a:ext>
            </a:extLst>
          </p:cNvPr>
          <p:cNvPicPr>
            <a:picLocks noGrp="1" noChangeAspect="1"/>
          </p:cNvPicPr>
          <p:nvPr>
            <p:ph idx="1"/>
          </p:nvPr>
        </p:nvPicPr>
        <p:blipFill>
          <a:blip r:embed="rId2"/>
          <a:stretch>
            <a:fillRect/>
          </a:stretch>
        </p:blipFill>
        <p:spPr>
          <a:xfrm>
            <a:off x="819240" y="1825625"/>
            <a:ext cx="7505520" cy="4351338"/>
          </a:xfrm>
        </p:spPr>
      </p:pic>
      <p:sp>
        <p:nvSpPr>
          <p:cNvPr id="6" name="TextBox 5">
            <a:extLst>
              <a:ext uri="{FF2B5EF4-FFF2-40B4-BE49-F238E27FC236}">
                <a16:creationId xmlns:a16="http://schemas.microsoft.com/office/drawing/2014/main" id="{DF27629D-29D1-400A-95D7-EEFF12BA5D5B}"/>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156667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962A-3816-4BB3-9FB3-1345C2DB0444}"/>
              </a:ext>
            </a:extLst>
          </p:cNvPr>
          <p:cNvSpPr>
            <a:spLocks noGrp="1"/>
          </p:cNvSpPr>
          <p:nvPr>
            <p:ph type="title"/>
          </p:nvPr>
        </p:nvSpPr>
        <p:spPr/>
        <p:txBody>
          <a:bodyPr/>
          <a:lstStyle/>
          <a:p>
            <a:r>
              <a:rPr lang="en-GB" sz="3600" b="1" dirty="0">
                <a:solidFill>
                  <a:srgbClr val="034DA2"/>
                </a:solidFill>
              </a:rPr>
              <a:t>Energy Manager magazine July 26 2022</a:t>
            </a:r>
            <a:endParaRPr lang="en-GB" dirty="0"/>
          </a:p>
        </p:txBody>
      </p:sp>
      <p:pic>
        <p:nvPicPr>
          <p:cNvPr id="5" name="Content Placeholder 4">
            <a:extLst>
              <a:ext uri="{FF2B5EF4-FFF2-40B4-BE49-F238E27FC236}">
                <a16:creationId xmlns:a16="http://schemas.microsoft.com/office/drawing/2014/main" id="{1F7F2E41-775D-4308-9580-4CD7E8C54BFB}"/>
              </a:ext>
            </a:extLst>
          </p:cNvPr>
          <p:cNvPicPr>
            <a:picLocks noGrp="1" noChangeAspect="1"/>
          </p:cNvPicPr>
          <p:nvPr>
            <p:ph idx="1"/>
          </p:nvPr>
        </p:nvPicPr>
        <p:blipFill>
          <a:blip r:embed="rId2"/>
          <a:stretch>
            <a:fillRect/>
          </a:stretch>
        </p:blipFill>
        <p:spPr>
          <a:xfrm>
            <a:off x="1509285" y="2053883"/>
            <a:ext cx="6125430" cy="3334043"/>
          </a:xfrm>
        </p:spPr>
      </p:pic>
      <p:sp>
        <p:nvSpPr>
          <p:cNvPr id="6" name="TextBox 5">
            <a:extLst>
              <a:ext uri="{FF2B5EF4-FFF2-40B4-BE49-F238E27FC236}">
                <a16:creationId xmlns:a16="http://schemas.microsoft.com/office/drawing/2014/main" id="{B70E46BB-C75A-44DF-A293-7D64EDBE86E5}"/>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3230078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D21A-6DE8-40A4-B9BC-9E6D16FFCF2B}"/>
              </a:ext>
            </a:extLst>
          </p:cNvPr>
          <p:cNvSpPr>
            <a:spLocks noGrp="1"/>
          </p:cNvSpPr>
          <p:nvPr>
            <p:ph type="title"/>
          </p:nvPr>
        </p:nvSpPr>
        <p:spPr/>
        <p:txBody>
          <a:bodyPr/>
          <a:lstStyle/>
          <a:p>
            <a:r>
              <a:rPr lang="en-GB" sz="3200" b="1" dirty="0">
                <a:solidFill>
                  <a:srgbClr val="034DA2"/>
                </a:solidFill>
              </a:rPr>
              <a:t>NI Chamber of Commerce website August 23 2022</a:t>
            </a:r>
            <a:endParaRPr lang="en-GB" dirty="0"/>
          </a:p>
        </p:txBody>
      </p:sp>
      <p:pic>
        <p:nvPicPr>
          <p:cNvPr id="5" name="Content Placeholder 4">
            <a:extLst>
              <a:ext uri="{FF2B5EF4-FFF2-40B4-BE49-F238E27FC236}">
                <a16:creationId xmlns:a16="http://schemas.microsoft.com/office/drawing/2014/main" id="{ED1592F8-07F3-45EC-863A-DF06FCADB49A}"/>
              </a:ext>
            </a:extLst>
          </p:cNvPr>
          <p:cNvPicPr>
            <a:picLocks noGrp="1" noChangeAspect="1"/>
          </p:cNvPicPr>
          <p:nvPr>
            <p:ph idx="1"/>
          </p:nvPr>
        </p:nvPicPr>
        <p:blipFill>
          <a:blip r:embed="rId2"/>
          <a:stretch>
            <a:fillRect/>
          </a:stretch>
        </p:blipFill>
        <p:spPr>
          <a:xfrm>
            <a:off x="1041009" y="1825625"/>
            <a:ext cx="6543711" cy="4351338"/>
          </a:xfrm>
        </p:spPr>
      </p:pic>
      <p:sp>
        <p:nvSpPr>
          <p:cNvPr id="6" name="TextBox 5">
            <a:extLst>
              <a:ext uri="{FF2B5EF4-FFF2-40B4-BE49-F238E27FC236}">
                <a16:creationId xmlns:a16="http://schemas.microsoft.com/office/drawing/2014/main" id="{72A516E7-20FA-4DF6-93A1-240AAFC2A905}"/>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225924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6560-D7D0-42E6-B889-35AACFB6D033}"/>
              </a:ext>
            </a:extLst>
          </p:cNvPr>
          <p:cNvSpPr>
            <a:spLocks noGrp="1"/>
          </p:cNvSpPr>
          <p:nvPr>
            <p:ph type="title"/>
          </p:nvPr>
        </p:nvSpPr>
        <p:spPr/>
        <p:txBody>
          <a:bodyPr/>
          <a:lstStyle/>
          <a:p>
            <a:r>
              <a:rPr lang="en-GB" sz="3600" b="1" dirty="0">
                <a:solidFill>
                  <a:srgbClr val="034DA2"/>
                </a:solidFill>
              </a:rPr>
              <a:t>Fleet Transport magazine August 24 2022</a:t>
            </a:r>
            <a:endParaRPr lang="en-GB" dirty="0"/>
          </a:p>
        </p:txBody>
      </p:sp>
      <p:pic>
        <p:nvPicPr>
          <p:cNvPr id="5" name="Content Placeholder 4" descr="Graphical user interface&#10;&#10;Description automatically generated">
            <a:extLst>
              <a:ext uri="{FF2B5EF4-FFF2-40B4-BE49-F238E27FC236}">
                <a16:creationId xmlns:a16="http://schemas.microsoft.com/office/drawing/2014/main" id="{D95AAE49-AF91-4ED9-89EC-1F4B15423612}"/>
              </a:ext>
            </a:extLst>
          </p:cNvPr>
          <p:cNvPicPr>
            <a:picLocks noGrp="1" noChangeAspect="1"/>
          </p:cNvPicPr>
          <p:nvPr>
            <p:ph idx="1"/>
          </p:nvPr>
        </p:nvPicPr>
        <p:blipFill>
          <a:blip r:embed="rId2"/>
          <a:stretch>
            <a:fillRect/>
          </a:stretch>
        </p:blipFill>
        <p:spPr>
          <a:xfrm>
            <a:off x="1730326" y="1825625"/>
            <a:ext cx="5753685" cy="4351338"/>
          </a:xfrm>
        </p:spPr>
      </p:pic>
      <p:sp>
        <p:nvSpPr>
          <p:cNvPr id="6" name="TextBox 5">
            <a:extLst>
              <a:ext uri="{FF2B5EF4-FFF2-40B4-BE49-F238E27FC236}">
                <a16:creationId xmlns:a16="http://schemas.microsoft.com/office/drawing/2014/main" id="{8F9817F5-6AC8-4FD9-ADEF-CECB3AD992D8}"/>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1686151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0AED-75AE-411F-96E0-69B55BBCCED7}"/>
              </a:ext>
            </a:extLst>
          </p:cNvPr>
          <p:cNvSpPr>
            <a:spLocks noGrp="1"/>
          </p:cNvSpPr>
          <p:nvPr>
            <p:ph type="title"/>
          </p:nvPr>
        </p:nvSpPr>
        <p:spPr/>
        <p:txBody>
          <a:bodyPr/>
          <a:lstStyle/>
          <a:p>
            <a:r>
              <a:rPr lang="en-GB" sz="3200" b="1" dirty="0">
                <a:solidFill>
                  <a:srgbClr val="034DA2"/>
                </a:solidFill>
              </a:rPr>
              <a:t>Fuel Cell Works website August 24 2022</a:t>
            </a:r>
            <a:endParaRPr lang="en-GB" dirty="0"/>
          </a:p>
        </p:txBody>
      </p:sp>
      <p:pic>
        <p:nvPicPr>
          <p:cNvPr id="5" name="Content Placeholder 4" descr="Text&#10;&#10;Description automatically generated">
            <a:extLst>
              <a:ext uri="{FF2B5EF4-FFF2-40B4-BE49-F238E27FC236}">
                <a16:creationId xmlns:a16="http://schemas.microsoft.com/office/drawing/2014/main" id="{08FAFFA3-4523-45D2-8CD7-0ABECFE3BE78}"/>
              </a:ext>
            </a:extLst>
          </p:cNvPr>
          <p:cNvPicPr>
            <a:picLocks noGrp="1" noChangeAspect="1"/>
          </p:cNvPicPr>
          <p:nvPr>
            <p:ph idx="1"/>
          </p:nvPr>
        </p:nvPicPr>
        <p:blipFill>
          <a:blip r:embed="rId2"/>
          <a:stretch>
            <a:fillRect/>
          </a:stretch>
        </p:blipFill>
        <p:spPr>
          <a:xfrm>
            <a:off x="851968" y="1862633"/>
            <a:ext cx="7440063" cy="4277322"/>
          </a:xfrm>
        </p:spPr>
      </p:pic>
      <p:sp>
        <p:nvSpPr>
          <p:cNvPr id="6" name="TextBox 5">
            <a:extLst>
              <a:ext uri="{FF2B5EF4-FFF2-40B4-BE49-F238E27FC236}">
                <a16:creationId xmlns:a16="http://schemas.microsoft.com/office/drawing/2014/main" id="{2B4296BE-7F4B-4AC7-9FC7-A0D0391FBD72}"/>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3448756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3622-791A-43BD-8916-AE9B6C60F39D}"/>
              </a:ext>
            </a:extLst>
          </p:cNvPr>
          <p:cNvSpPr>
            <a:spLocks noGrp="1"/>
          </p:cNvSpPr>
          <p:nvPr>
            <p:ph type="title"/>
          </p:nvPr>
        </p:nvSpPr>
        <p:spPr/>
        <p:txBody>
          <a:bodyPr/>
          <a:lstStyle/>
          <a:p>
            <a:r>
              <a:rPr lang="en-GB" sz="3600" b="1" dirty="0">
                <a:solidFill>
                  <a:srgbClr val="034DA2"/>
                </a:solidFill>
              </a:rPr>
              <a:t>Business &amp; Finance magazine August 25 2022</a:t>
            </a:r>
            <a:endParaRPr lang="en-GB" dirty="0"/>
          </a:p>
        </p:txBody>
      </p:sp>
      <p:pic>
        <p:nvPicPr>
          <p:cNvPr id="5" name="Content Placeholder 4">
            <a:extLst>
              <a:ext uri="{FF2B5EF4-FFF2-40B4-BE49-F238E27FC236}">
                <a16:creationId xmlns:a16="http://schemas.microsoft.com/office/drawing/2014/main" id="{8F36848A-52D4-4137-8E84-DA3C6A5C4ADF}"/>
              </a:ext>
            </a:extLst>
          </p:cNvPr>
          <p:cNvPicPr>
            <a:picLocks noGrp="1" noChangeAspect="1"/>
          </p:cNvPicPr>
          <p:nvPr>
            <p:ph idx="1"/>
          </p:nvPr>
        </p:nvPicPr>
        <p:blipFill>
          <a:blip r:embed="rId2"/>
          <a:stretch>
            <a:fillRect/>
          </a:stretch>
        </p:blipFill>
        <p:spPr>
          <a:xfrm>
            <a:off x="1350498" y="1825625"/>
            <a:ext cx="6119447" cy="4167212"/>
          </a:xfrm>
        </p:spPr>
      </p:pic>
      <p:sp>
        <p:nvSpPr>
          <p:cNvPr id="6" name="TextBox 5">
            <a:extLst>
              <a:ext uri="{FF2B5EF4-FFF2-40B4-BE49-F238E27FC236}">
                <a16:creationId xmlns:a16="http://schemas.microsoft.com/office/drawing/2014/main" id="{D752C819-14D8-41B7-A793-7FD1ABB34B60}"/>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274909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6CCA-5C5F-4967-855C-062BBD851840}"/>
              </a:ext>
            </a:extLst>
          </p:cNvPr>
          <p:cNvSpPr>
            <a:spLocks noGrp="1"/>
          </p:cNvSpPr>
          <p:nvPr>
            <p:ph type="title"/>
          </p:nvPr>
        </p:nvSpPr>
        <p:spPr/>
        <p:txBody>
          <a:bodyPr/>
          <a:lstStyle/>
          <a:p>
            <a:r>
              <a:rPr lang="en-GB" sz="3200" b="1" dirty="0">
                <a:solidFill>
                  <a:srgbClr val="034DA2"/>
                </a:solidFill>
              </a:rPr>
              <a:t>Renewable Energy magazine August 29 2022</a:t>
            </a:r>
            <a:endParaRPr lang="en-GB" dirty="0"/>
          </a:p>
        </p:txBody>
      </p:sp>
      <p:pic>
        <p:nvPicPr>
          <p:cNvPr id="5" name="Content Placeholder 4" descr="Graphical user interface, text, application, email&#10;&#10;Description automatically generated">
            <a:extLst>
              <a:ext uri="{FF2B5EF4-FFF2-40B4-BE49-F238E27FC236}">
                <a16:creationId xmlns:a16="http://schemas.microsoft.com/office/drawing/2014/main" id="{A216D0EE-5550-4A7A-A7AE-FC98B5B26A88}"/>
              </a:ext>
            </a:extLst>
          </p:cNvPr>
          <p:cNvPicPr>
            <a:picLocks noGrp="1" noChangeAspect="1"/>
          </p:cNvPicPr>
          <p:nvPr>
            <p:ph idx="1"/>
          </p:nvPr>
        </p:nvPicPr>
        <p:blipFill>
          <a:blip r:embed="rId2"/>
          <a:stretch>
            <a:fillRect/>
          </a:stretch>
        </p:blipFill>
        <p:spPr>
          <a:xfrm>
            <a:off x="735266" y="1825625"/>
            <a:ext cx="7673467" cy="4351338"/>
          </a:xfrm>
        </p:spPr>
      </p:pic>
      <p:sp>
        <p:nvSpPr>
          <p:cNvPr id="6" name="TextBox 5">
            <a:extLst>
              <a:ext uri="{FF2B5EF4-FFF2-40B4-BE49-F238E27FC236}">
                <a16:creationId xmlns:a16="http://schemas.microsoft.com/office/drawing/2014/main" id="{89B57186-3388-41FA-8330-E0796C9263D8}"/>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779503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E356-BACD-4B13-8B89-4C547A382E1B}"/>
              </a:ext>
            </a:extLst>
          </p:cNvPr>
          <p:cNvSpPr>
            <a:spLocks noGrp="1"/>
          </p:cNvSpPr>
          <p:nvPr>
            <p:ph type="title"/>
          </p:nvPr>
        </p:nvSpPr>
        <p:spPr/>
        <p:txBody>
          <a:bodyPr/>
          <a:lstStyle/>
          <a:p>
            <a:r>
              <a:rPr lang="en-GB" sz="3600" b="1" dirty="0">
                <a:solidFill>
                  <a:srgbClr val="034DA2"/>
                </a:solidFill>
              </a:rPr>
              <a:t>Newstalk radio-Taking Stock with Mandy Johnston August 28 2022</a:t>
            </a:r>
            <a:endParaRPr lang="en-GB" dirty="0"/>
          </a:p>
        </p:txBody>
      </p:sp>
      <p:pic>
        <p:nvPicPr>
          <p:cNvPr id="5" name="Content Placeholder 4">
            <a:extLst>
              <a:ext uri="{FF2B5EF4-FFF2-40B4-BE49-F238E27FC236}">
                <a16:creationId xmlns:a16="http://schemas.microsoft.com/office/drawing/2014/main" id="{54EA0050-EFF7-4A9C-BED7-FFFBE7BF2F69}"/>
              </a:ext>
            </a:extLst>
          </p:cNvPr>
          <p:cNvPicPr>
            <a:picLocks noGrp="1" noChangeAspect="1"/>
          </p:cNvPicPr>
          <p:nvPr>
            <p:ph idx="1"/>
          </p:nvPr>
        </p:nvPicPr>
        <p:blipFill>
          <a:blip r:embed="rId2"/>
          <a:stretch>
            <a:fillRect/>
          </a:stretch>
        </p:blipFill>
        <p:spPr>
          <a:xfrm>
            <a:off x="1519311" y="2143660"/>
            <a:ext cx="5448561" cy="3715268"/>
          </a:xfrm>
        </p:spPr>
      </p:pic>
      <p:sp>
        <p:nvSpPr>
          <p:cNvPr id="6" name="TextBox 5">
            <a:extLst>
              <a:ext uri="{FF2B5EF4-FFF2-40B4-BE49-F238E27FC236}">
                <a16:creationId xmlns:a16="http://schemas.microsoft.com/office/drawing/2014/main" id="{789B517A-5CD1-430D-944A-C433708DCEB6}"/>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333557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F73AD5-69CE-4202-B9FB-B856745A2350}"/>
              </a:ext>
            </a:extLst>
          </p:cNvPr>
          <p:cNvSpPr txBox="1"/>
          <p:nvPr/>
        </p:nvSpPr>
        <p:spPr>
          <a:xfrm>
            <a:off x="-18107" y="224560"/>
            <a:ext cx="7349423" cy="584775"/>
          </a:xfrm>
          <a:prstGeom prst="rect">
            <a:avLst/>
          </a:prstGeom>
          <a:noFill/>
        </p:spPr>
        <p:txBody>
          <a:bodyPr wrap="square">
            <a:spAutoFit/>
          </a:bodyPr>
          <a:lstStyle/>
          <a:p>
            <a:pPr algn="ctr"/>
            <a:r>
              <a:rPr lang="en-GB" sz="3200" b="1" dirty="0">
                <a:solidFill>
                  <a:srgbClr val="034DA2"/>
                </a:solidFill>
              </a:rPr>
              <a:t>Agenda</a:t>
            </a:r>
          </a:p>
        </p:txBody>
      </p:sp>
      <p:pic>
        <p:nvPicPr>
          <p:cNvPr id="9" name="Picture 8">
            <a:extLst>
              <a:ext uri="{FF2B5EF4-FFF2-40B4-BE49-F238E27FC236}">
                <a16:creationId xmlns:a16="http://schemas.microsoft.com/office/drawing/2014/main" id="{09050B02-34EF-4A18-8A04-171FE7D2452C}"/>
              </a:ext>
            </a:extLst>
          </p:cNvPr>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530315" y="120830"/>
            <a:ext cx="1413039" cy="619784"/>
          </a:xfrm>
          <a:prstGeom prst="rect">
            <a:avLst/>
          </a:prstGeom>
        </p:spPr>
      </p:pic>
      <p:pic>
        <p:nvPicPr>
          <p:cNvPr id="18" name="Picture 17">
            <a:extLst>
              <a:ext uri="{FF2B5EF4-FFF2-40B4-BE49-F238E27FC236}">
                <a16:creationId xmlns:a16="http://schemas.microsoft.com/office/drawing/2014/main" id="{760E1537-4AA6-4195-90CD-EE02C93617B7}"/>
              </a:ext>
            </a:extLst>
          </p:cNvPr>
          <p:cNvPicPr>
            <a:picLocks noChangeAspect="1"/>
          </p:cNvPicPr>
          <p:nvPr/>
        </p:nvPicPr>
        <p:blipFill>
          <a:blip r:embed="rId3"/>
          <a:stretch>
            <a:fillRect/>
          </a:stretch>
        </p:blipFill>
        <p:spPr>
          <a:xfrm>
            <a:off x="1198181" y="1087821"/>
            <a:ext cx="7945819" cy="5281448"/>
          </a:xfrm>
          <a:prstGeom prst="rect">
            <a:avLst/>
          </a:prstGeom>
        </p:spPr>
      </p:pic>
    </p:spTree>
    <p:extLst>
      <p:ext uri="{BB962C8B-B14F-4D97-AF65-F5344CB8AC3E}">
        <p14:creationId xmlns:p14="http://schemas.microsoft.com/office/powerpoint/2010/main" val="428885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7B1E-08D0-4DF5-B5D6-3E0E070EF6FA}"/>
              </a:ext>
            </a:extLst>
          </p:cNvPr>
          <p:cNvSpPr>
            <a:spLocks noGrp="1"/>
          </p:cNvSpPr>
          <p:nvPr>
            <p:ph type="title"/>
          </p:nvPr>
        </p:nvSpPr>
        <p:spPr/>
        <p:txBody>
          <a:bodyPr/>
          <a:lstStyle/>
          <a:p>
            <a:r>
              <a:rPr lang="en-GB" sz="3200" b="1" dirty="0" err="1">
                <a:solidFill>
                  <a:srgbClr val="034DA2"/>
                </a:solidFill>
              </a:rPr>
              <a:t>GenComm</a:t>
            </a:r>
            <a:r>
              <a:rPr lang="en-GB" sz="3200" b="1" dirty="0">
                <a:solidFill>
                  <a:srgbClr val="034DA2"/>
                </a:solidFill>
              </a:rPr>
              <a:t> September 2022 newsletter</a:t>
            </a:r>
            <a:endParaRPr lang="en-GB" dirty="0"/>
          </a:p>
        </p:txBody>
      </p:sp>
      <p:pic>
        <p:nvPicPr>
          <p:cNvPr id="5" name="Content Placeholder 4">
            <a:extLst>
              <a:ext uri="{FF2B5EF4-FFF2-40B4-BE49-F238E27FC236}">
                <a16:creationId xmlns:a16="http://schemas.microsoft.com/office/drawing/2014/main" id="{5DB07D9F-9935-4199-9B5A-A70A8EAFBB8D}"/>
              </a:ext>
            </a:extLst>
          </p:cNvPr>
          <p:cNvPicPr>
            <a:picLocks noGrp="1" noChangeAspect="1"/>
          </p:cNvPicPr>
          <p:nvPr>
            <p:ph idx="1"/>
          </p:nvPr>
        </p:nvPicPr>
        <p:blipFill>
          <a:blip r:embed="rId2"/>
          <a:stretch>
            <a:fillRect/>
          </a:stretch>
        </p:blipFill>
        <p:spPr>
          <a:xfrm>
            <a:off x="1225726" y="1825625"/>
            <a:ext cx="6692547" cy="4351338"/>
          </a:xfrm>
        </p:spPr>
      </p:pic>
      <p:sp>
        <p:nvSpPr>
          <p:cNvPr id="6" name="TextBox 5">
            <a:extLst>
              <a:ext uri="{FF2B5EF4-FFF2-40B4-BE49-F238E27FC236}">
                <a16:creationId xmlns:a16="http://schemas.microsoft.com/office/drawing/2014/main" id="{51D10EC9-413E-46CF-BB52-6FBF4C93F31A}"/>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4180290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B22D-254C-4BA7-8FC3-EC3C206613E9}"/>
              </a:ext>
            </a:extLst>
          </p:cNvPr>
          <p:cNvSpPr>
            <a:spLocks noGrp="1"/>
          </p:cNvSpPr>
          <p:nvPr>
            <p:ph type="title"/>
          </p:nvPr>
        </p:nvSpPr>
        <p:spPr/>
        <p:txBody>
          <a:bodyPr/>
          <a:lstStyle/>
          <a:p>
            <a:r>
              <a:rPr lang="en-GB" sz="3200" b="1" dirty="0">
                <a:solidFill>
                  <a:srgbClr val="034DA2"/>
                </a:solidFill>
              </a:rPr>
              <a:t>Interview with Louise Cullen BBC NI September 1 2022</a:t>
            </a:r>
            <a:endParaRPr lang="en-GB" dirty="0"/>
          </a:p>
        </p:txBody>
      </p:sp>
      <p:pic>
        <p:nvPicPr>
          <p:cNvPr id="5" name="Content Placeholder 4" descr="A picture containing text&#10;&#10;Description automatically generated">
            <a:extLst>
              <a:ext uri="{FF2B5EF4-FFF2-40B4-BE49-F238E27FC236}">
                <a16:creationId xmlns:a16="http://schemas.microsoft.com/office/drawing/2014/main" id="{9D4DC166-F884-46A2-BF84-6E84F74CE2CA}"/>
              </a:ext>
            </a:extLst>
          </p:cNvPr>
          <p:cNvPicPr>
            <a:picLocks noGrp="1" noChangeAspect="1"/>
          </p:cNvPicPr>
          <p:nvPr>
            <p:ph idx="1"/>
          </p:nvPr>
        </p:nvPicPr>
        <p:blipFill>
          <a:blip r:embed="rId2"/>
          <a:stretch>
            <a:fillRect/>
          </a:stretch>
        </p:blipFill>
        <p:spPr>
          <a:xfrm>
            <a:off x="2391508" y="1969477"/>
            <a:ext cx="4670474" cy="3924885"/>
          </a:xfrm>
        </p:spPr>
      </p:pic>
      <p:sp>
        <p:nvSpPr>
          <p:cNvPr id="6" name="TextBox 5">
            <a:extLst>
              <a:ext uri="{FF2B5EF4-FFF2-40B4-BE49-F238E27FC236}">
                <a16:creationId xmlns:a16="http://schemas.microsoft.com/office/drawing/2014/main" id="{1779D977-07A9-426D-AB38-007F7A8BA396}"/>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2097166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EA0AB-8472-4144-94B4-8F307779BECD}"/>
              </a:ext>
            </a:extLst>
          </p:cNvPr>
          <p:cNvSpPr>
            <a:spLocks noGrp="1"/>
          </p:cNvSpPr>
          <p:nvPr>
            <p:ph type="title"/>
          </p:nvPr>
        </p:nvSpPr>
        <p:spPr/>
        <p:txBody>
          <a:bodyPr/>
          <a:lstStyle/>
          <a:p>
            <a:r>
              <a:rPr lang="en-GB" sz="3600" b="1" dirty="0">
                <a:solidFill>
                  <a:srgbClr val="034DA2"/>
                </a:solidFill>
              </a:rPr>
              <a:t>Interview with Gary Mc Donald Irish News September 9 2022</a:t>
            </a:r>
            <a:endParaRPr lang="en-GB" dirty="0"/>
          </a:p>
        </p:txBody>
      </p:sp>
      <p:pic>
        <p:nvPicPr>
          <p:cNvPr id="5" name="Content Placeholder 4">
            <a:extLst>
              <a:ext uri="{FF2B5EF4-FFF2-40B4-BE49-F238E27FC236}">
                <a16:creationId xmlns:a16="http://schemas.microsoft.com/office/drawing/2014/main" id="{BEDD1E60-FCB2-4777-A199-9362297C6602}"/>
              </a:ext>
            </a:extLst>
          </p:cNvPr>
          <p:cNvPicPr>
            <a:picLocks noGrp="1" noChangeAspect="1"/>
          </p:cNvPicPr>
          <p:nvPr>
            <p:ph idx="1"/>
          </p:nvPr>
        </p:nvPicPr>
        <p:blipFill>
          <a:blip r:embed="rId2"/>
          <a:stretch>
            <a:fillRect/>
          </a:stretch>
        </p:blipFill>
        <p:spPr>
          <a:xfrm>
            <a:off x="3024554" y="2827606"/>
            <a:ext cx="2381000" cy="2278965"/>
          </a:xfrm>
        </p:spPr>
      </p:pic>
      <p:sp>
        <p:nvSpPr>
          <p:cNvPr id="6" name="TextBox 5">
            <a:extLst>
              <a:ext uri="{FF2B5EF4-FFF2-40B4-BE49-F238E27FC236}">
                <a16:creationId xmlns:a16="http://schemas.microsoft.com/office/drawing/2014/main" id="{65D09D70-C6CD-403D-9FF1-8DCC95139E9A}"/>
              </a:ext>
            </a:extLst>
          </p:cNvPr>
          <p:cNvSpPr txBox="1"/>
          <p:nvPr/>
        </p:nvSpPr>
        <p:spPr>
          <a:xfrm>
            <a:off x="2982351" y="6261529"/>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118955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5" name="TextBox 4"/>
          <p:cNvSpPr txBox="1"/>
          <p:nvPr/>
        </p:nvSpPr>
        <p:spPr>
          <a:xfrm>
            <a:off x="5730149" y="2130425"/>
            <a:ext cx="3275306" cy="390876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4DA2"/>
              </a:solidFill>
              <a:effectLst/>
              <a:uLnTx/>
              <a:uFillTx/>
              <a:latin typeface="Open Sans"/>
              <a:ea typeface="+mn-ea"/>
              <a:cs typeface="Open Sans"/>
            </a:endParaRPr>
          </a:p>
          <a:p>
            <a:pPr algn="ctr"/>
            <a:r>
              <a:rPr lang="en-US" sz="2000" b="1" dirty="0">
                <a:solidFill>
                  <a:srgbClr val="034DA2"/>
                </a:solidFill>
                <a:latin typeface="Open Sans"/>
                <a:cs typeface="Open Sans"/>
              </a:rPr>
              <a:t>Galway Partner Meeting #21 </a:t>
            </a:r>
          </a:p>
          <a:p>
            <a:pPr algn="ctr"/>
            <a:endParaRPr lang="en-US" sz="2000" b="1" dirty="0">
              <a:solidFill>
                <a:srgbClr val="034DA2"/>
              </a:solidFill>
              <a:latin typeface="Open Sans"/>
              <a:cs typeface="Open Sans"/>
            </a:endParaRPr>
          </a:p>
          <a:p>
            <a:pPr algn="ctr"/>
            <a:r>
              <a:rPr lang="en-US" sz="2000" b="1" dirty="0">
                <a:solidFill>
                  <a:srgbClr val="034DA2"/>
                </a:solidFill>
                <a:latin typeface="Open Sans"/>
                <a:cs typeface="Open Sans"/>
              </a:rPr>
              <a:t>Luxemburg </a:t>
            </a:r>
          </a:p>
          <a:p>
            <a:pPr algn="ctr"/>
            <a:r>
              <a:rPr lang="en-US" sz="2000" b="1" dirty="0">
                <a:solidFill>
                  <a:srgbClr val="034DA2"/>
                </a:solidFill>
                <a:latin typeface="Open Sans"/>
                <a:cs typeface="Open Sans"/>
              </a:rPr>
              <a:t>Branca </a:t>
            </a:r>
            <a:r>
              <a:rPr lang="en-US" sz="2000" b="1" dirty="0" err="1">
                <a:solidFill>
                  <a:srgbClr val="034DA2"/>
                </a:solidFill>
                <a:latin typeface="Open Sans"/>
                <a:cs typeface="Open Sans"/>
              </a:rPr>
              <a:t>Delamonte</a:t>
            </a:r>
            <a:endParaRPr lang="en-US" sz="2000" b="1" dirty="0">
              <a:solidFill>
                <a:srgbClr val="034DA2"/>
              </a:solidFill>
              <a:latin typeface="Open Sans"/>
              <a:cs typeface="Open Sans"/>
            </a:endParaRPr>
          </a:p>
          <a:p>
            <a:pPr algn="ctr"/>
            <a:endParaRPr lang="en-US" sz="2000" b="1" dirty="0">
              <a:solidFill>
                <a:srgbClr val="034DA2"/>
              </a:solidFill>
              <a:latin typeface="Open Sans"/>
              <a:cs typeface="Open Sans"/>
            </a:endParaRPr>
          </a:p>
          <a:p>
            <a:pPr algn="ctr"/>
            <a:endParaRPr lang="en-US" sz="2000" b="1" dirty="0">
              <a:solidFill>
                <a:srgbClr val="034DA2"/>
              </a:solidFill>
              <a:latin typeface="Open Sans"/>
              <a:cs typeface="Open Sans"/>
            </a:endParaRPr>
          </a:p>
          <a:p>
            <a:pPr algn="ctr"/>
            <a:r>
              <a:rPr lang="en-US" sz="2000" b="1" dirty="0">
                <a:solidFill>
                  <a:srgbClr val="034DA2"/>
                </a:solidFill>
                <a:latin typeface="Open Sans"/>
                <a:cs typeface="Open Sans"/>
              </a:rPr>
              <a:t>22 September 2022</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4DA2"/>
              </a:solidFill>
              <a:effectLst/>
              <a:uLnTx/>
              <a:uFillTx/>
              <a:latin typeface="Open Sans"/>
              <a:ea typeface="+mn-ea"/>
              <a:cs typeface="Open Sans"/>
            </a:endParaRPr>
          </a:p>
        </p:txBody>
      </p:sp>
      <p:sp>
        <p:nvSpPr>
          <p:cNvPr id="6" name="Rectangle 5"/>
          <p:cNvSpPr/>
          <p:nvPr/>
        </p:nvSpPr>
        <p:spPr>
          <a:xfrm>
            <a:off x="0"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695461" y="2664081"/>
            <a:ext cx="2314591" cy="707886"/>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solidFill>
                <a:effectLst/>
                <a:uLnTx/>
                <a:uFillTx/>
                <a:latin typeface="Open Sans"/>
                <a:ea typeface="+mn-ea"/>
                <a:cs typeface="Open Sans"/>
              </a:rPr>
              <a:t>Place image in this area.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6034215" y="561453"/>
            <a:ext cx="2254616" cy="9889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513" r="40544"/>
          <a:stretch/>
        </p:blipFill>
        <p:spPr>
          <a:xfrm>
            <a:off x="0" y="0"/>
            <a:ext cx="5732289" cy="6858000"/>
          </a:xfrm>
          <a:prstGeom prst="rect">
            <a:avLst/>
          </a:prstGeom>
        </p:spPr>
      </p:pic>
      <p:pic>
        <p:nvPicPr>
          <p:cNvPr id="8" name="Picture 2" descr="Postdoctoral researcher in Digitalisation of the Law, University of  Luxembourg - Luxembourg City, Luxembourg | EURAXESS">
            <a:extLst>
              <a:ext uri="{FF2B5EF4-FFF2-40B4-BE49-F238E27FC236}">
                <a16:creationId xmlns:a16="http://schemas.microsoft.com/office/drawing/2014/main" id="{D1263F5E-6235-425A-AD4F-DE7E056EF1A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39225" y="6064052"/>
            <a:ext cx="806458" cy="72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2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8759AC-745D-422B-9EF7-A42E65531704}"/>
              </a:ext>
            </a:extLst>
          </p:cNvPr>
          <p:cNvSpPr txBox="1"/>
          <p:nvPr/>
        </p:nvSpPr>
        <p:spPr>
          <a:xfrm>
            <a:off x="339889" y="266633"/>
            <a:ext cx="6099411" cy="523220"/>
          </a:xfrm>
          <a:prstGeom prst="rect">
            <a:avLst/>
          </a:prstGeom>
          <a:noFill/>
          <a:ln>
            <a:noFill/>
          </a:ln>
        </p:spPr>
        <p:txBody>
          <a:bodyPr wrap="square" rtlCol="0">
            <a:spAutoFit/>
          </a:bodyPr>
          <a:lstStyle/>
          <a:p>
            <a:r>
              <a:rPr lang="en-US" sz="2800" b="1" dirty="0">
                <a:latin typeface="Open Sans"/>
                <a:cs typeface="Open Sans"/>
              </a:rPr>
              <a:t>Supply chain and Infrastructure</a:t>
            </a:r>
          </a:p>
        </p:txBody>
      </p:sp>
      <p:pic>
        <p:nvPicPr>
          <p:cNvPr id="9" name="Picture 2" descr="Postdoctoral researcher in Digitalisation of the Law, University of  Luxembourg - Luxembourg City, Luxembourg | EURAXESS">
            <a:extLst>
              <a:ext uri="{FF2B5EF4-FFF2-40B4-BE49-F238E27FC236}">
                <a16:creationId xmlns:a16="http://schemas.microsoft.com/office/drawing/2014/main" id="{AE1BAE73-70A4-4D5B-927D-BBFE74419FA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39225" y="6054092"/>
            <a:ext cx="806458" cy="7226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8BC0DE9-68AC-44F7-BC99-5632970212C5}"/>
              </a:ext>
            </a:extLst>
          </p:cNvPr>
          <p:cNvPicPr>
            <a:picLocks noChangeAspect="1"/>
          </p:cNvPicPr>
          <p:nvPr/>
        </p:nvPicPr>
        <p:blipFill>
          <a:blip r:embed="rId3"/>
          <a:stretch>
            <a:fillRect/>
          </a:stretch>
        </p:blipFill>
        <p:spPr>
          <a:xfrm>
            <a:off x="3311682" y="814052"/>
            <a:ext cx="5620815" cy="4230885"/>
          </a:xfrm>
          <a:prstGeom prst="rect">
            <a:avLst/>
          </a:prstGeom>
        </p:spPr>
      </p:pic>
      <p:sp>
        <p:nvSpPr>
          <p:cNvPr id="34" name="TextBox 33">
            <a:extLst>
              <a:ext uri="{FF2B5EF4-FFF2-40B4-BE49-F238E27FC236}">
                <a16:creationId xmlns:a16="http://schemas.microsoft.com/office/drawing/2014/main" id="{4F010E34-5972-4B96-AFE5-71F1EDA28BAE}"/>
              </a:ext>
            </a:extLst>
          </p:cNvPr>
          <p:cNvSpPr txBox="1"/>
          <p:nvPr/>
        </p:nvSpPr>
        <p:spPr>
          <a:xfrm>
            <a:off x="3242561" y="5044937"/>
            <a:ext cx="5689935" cy="215444"/>
          </a:xfrm>
          <a:prstGeom prst="rect">
            <a:avLst/>
          </a:prstGeom>
          <a:noFill/>
        </p:spPr>
        <p:txBody>
          <a:bodyPr wrap="square">
            <a:spAutoFit/>
          </a:bodyPr>
          <a:lstStyle/>
          <a:p>
            <a:r>
              <a:rPr lang="en-GB" sz="800" dirty="0">
                <a:hlinkClick r:id="rId4"/>
              </a:rPr>
              <a:t>https://chronicle.lu/category/motoring-1/42442-luxembourgs-1st-public-hydrogen-refuelling-station-to-be-installed-by-early-2023</a:t>
            </a:r>
            <a:r>
              <a:rPr lang="en-GB" sz="800" dirty="0"/>
              <a:t> </a:t>
            </a:r>
          </a:p>
        </p:txBody>
      </p:sp>
      <p:pic>
        <p:nvPicPr>
          <p:cNvPr id="19" name="Picture 18">
            <a:extLst>
              <a:ext uri="{FF2B5EF4-FFF2-40B4-BE49-F238E27FC236}">
                <a16:creationId xmlns:a16="http://schemas.microsoft.com/office/drawing/2014/main" id="{32F5780C-3186-4E37-8AEA-C383438E2BF0}"/>
              </a:ext>
            </a:extLst>
          </p:cNvPr>
          <p:cNvPicPr>
            <a:picLocks noChangeAspect="1"/>
          </p:cNvPicPr>
          <p:nvPr/>
        </p:nvPicPr>
        <p:blipFill>
          <a:blip r:embed="rId5"/>
          <a:stretch>
            <a:fillRect/>
          </a:stretch>
        </p:blipFill>
        <p:spPr>
          <a:xfrm>
            <a:off x="156658" y="814052"/>
            <a:ext cx="3085903" cy="2764319"/>
          </a:xfrm>
          <a:prstGeom prst="rect">
            <a:avLst/>
          </a:prstGeom>
        </p:spPr>
      </p:pic>
      <p:sp>
        <p:nvSpPr>
          <p:cNvPr id="38" name="TextBox 37">
            <a:extLst>
              <a:ext uri="{FF2B5EF4-FFF2-40B4-BE49-F238E27FC236}">
                <a16:creationId xmlns:a16="http://schemas.microsoft.com/office/drawing/2014/main" id="{CE9475CA-BD8E-43E4-8922-B1019C89C5AF}"/>
              </a:ext>
            </a:extLst>
          </p:cNvPr>
          <p:cNvSpPr txBox="1"/>
          <p:nvPr/>
        </p:nvSpPr>
        <p:spPr>
          <a:xfrm>
            <a:off x="104687" y="3578371"/>
            <a:ext cx="3137874" cy="338554"/>
          </a:xfrm>
          <a:prstGeom prst="rect">
            <a:avLst/>
          </a:prstGeom>
          <a:noFill/>
        </p:spPr>
        <p:txBody>
          <a:bodyPr wrap="square">
            <a:spAutoFit/>
          </a:bodyPr>
          <a:lstStyle/>
          <a:p>
            <a:r>
              <a:rPr lang="en-GB" sz="800" dirty="0">
                <a:hlinkClick r:id="rId6"/>
              </a:rPr>
              <a:t>https://hydrogen-central.com/luxembourg-gets-first-hydrogen-filling-station/</a:t>
            </a:r>
            <a:r>
              <a:rPr lang="en-GB" sz="800" dirty="0"/>
              <a:t> </a:t>
            </a:r>
          </a:p>
        </p:txBody>
      </p:sp>
      <p:sp>
        <p:nvSpPr>
          <p:cNvPr id="39" name="TextBox 38">
            <a:extLst>
              <a:ext uri="{FF2B5EF4-FFF2-40B4-BE49-F238E27FC236}">
                <a16:creationId xmlns:a16="http://schemas.microsoft.com/office/drawing/2014/main" id="{1B83030C-3E70-4FAF-8BCC-456E3A10C4AC}"/>
              </a:ext>
            </a:extLst>
          </p:cNvPr>
          <p:cNvSpPr txBox="1"/>
          <p:nvPr/>
        </p:nvSpPr>
        <p:spPr>
          <a:xfrm>
            <a:off x="1820389" y="5950628"/>
            <a:ext cx="5565831" cy="338554"/>
          </a:xfrm>
          <a:prstGeom prst="rect">
            <a:avLst/>
          </a:prstGeom>
          <a:noFill/>
        </p:spPr>
        <p:txBody>
          <a:bodyPr wrap="square">
            <a:spAutoFit/>
          </a:bodyPr>
          <a:lstStyle/>
          <a:p>
            <a:r>
              <a:rPr lang="en-GB" sz="800" dirty="0">
                <a:hlinkClick r:id="rId7"/>
              </a:rPr>
              <a:t>https://www.tageblatt.lu/headlines/luxemburgs-erste-wasserstoff-tankstelle-oeffnet-spaetestens-anfang-2023-ihre-tueren/#:~:text=Luxemburg%20hat%20laut%20Turmes%202019,H2)%20Wasserstoff%20pro%20Jahr</a:t>
            </a:r>
            <a:r>
              <a:rPr lang="en-GB" sz="800" dirty="0"/>
              <a:t>. </a:t>
            </a:r>
          </a:p>
        </p:txBody>
      </p:sp>
      <p:pic>
        <p:nvPicPr>
          <p:cNvPr id="23" name="Picture 22">
            <a:extLst>
              <a:ext uri="{FF2B5EF4-FFF2-40B4-BE49-F238E27FC236}">
                <a16:creationId xmlns:a16="http://schemas.microsoft.com/office/drawing/2014/main" id="{B07C2CE3-57AE-472B-A74F-679F40F75EAC}"/>
              </a:ext>
            </a:extLst>
          </p:cNvPr>
          <p:cNvPicPr>
            <a:picLocks noChangeAspect="1"/>
          </p:cNvPicPr>
          <p:nvPr/>
        </p:nvPicPr>
        <p:blipFill>
          <a:blip r:embed="rId8"/>
          <a:stretch>
            <a:fillRect/>
          </a:stretch>
        </p:blipFill>
        <p:spPr>
          <a:xfrm>
            <a:off x="156658" y="4029187"/>
            <a:ext cx="2159590" cy="1881961"/>
          </a:xfrm>
          <a:prstGeom prst="rect">
            <a:avLst/>
          </a:prstGeom>
        </p:spPr>
      </p:pic>
      <p:pic>
        <p:nvPicPr>
          <p:cNvPr id="25" name="Picture 24">
            <a:extLst>
              <a:ext uri="{FF2B5EF4-FFF2-40B4-BE49-F238E27FC236}">
                <a16:creationId xmlns:a16="http://schemas.microsoft.com/office/drawing/2014/main" id="{53C46F66-637E-4049-8A04-FE5F8773AB4C}"/>
              </a:ext>
            </a:extLst>
          </p:cNvPr>
          <p:cNvPicPr>
            <a:picLocks noChangeAspect="1"/>
          </p:cNvPicPr>
          <p:nvPr/>
        </p:nvPicPr>
        <p:blipFill>
          <a:blip r:embed="rId9"/>
          <a:stretch>
            <a:fillRect/>
          </a:stretch>
        </p:blipFill>
        <p:spPr>
          <a:xfrm>
            <a:off x="4703151" y="5278701"/>
            <a:ext cx="4162795" cy="720656"/>
          </a:xfrm>
          <a:prstGeom prst="rect">
            <a:avLst/>
          </a:prstGeom>
        </p:spPr>
      </p:pic>
      <p:sp>
        <p:nvSpPr>
          <p:cNvPr id="28" name="Rectangle 27">
            <a:extLst>
              <a:ext uri="{FF2B5EF4-FFF2-40B4-BE49-F238E27FC236}">
                <a16:creationId xmlns:a16="http://schemas.microsoft.com/office/drawing/2014/main" id="{071E24B3-B2FB-4241-A301-AD1446BB045E}"/>
              </a:ext>
            </a:extLst>
          </p:cNvPr>
          <p:cNvSpPr/>
          <p:nvPr/>
        </p:nvSpPr>
        <p:spPr>
          <a:xfrm>
            <a:off x="5490870" y="5427260"/>
            <a:ext cx="3429921" cy="159798"/>
          </a:xfrm>
          <a:prstGeom prst="rect">
            <a:avLst/>
          </a:prstGeom>
          <a:solidFill>
            <a:schemeClr val="accent4">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86837C56-DF5D-455E-BCDE-34B8745E9607}"/>
              </a:ext>
            </a:extLst>
          </p:cNvPr>
          <p:cNvSpPr/>
          <p:nvPr/>
        </p:nvSpPr>
        <p:spPr>
          <a:xfrm>
            <a:off x="4757996" y="5559130"/>
            <a:ext cx="1531865" cy="159798"/>
          </a:xfrm>
          <a:prstGeom prst="rect">
            <a:avLst/>
          </a:prstGeom>
          <a:solidFill>
            <a:schemeClr val="accent4">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1">
            <a:extLst>
              <a:ext uri="{FF2B5EF4-FFF2-40B4-BE49-F238E27FC236}">
                <a16:creationId xmlns:a16="http://schemas.microsoft.com/office/drawing/2014/main" id="{B5BEC465-5E9C-43AD-AD25-690E6F685F11}"/>
              </a:ext>
            </a:extLst>
          </p:cNvPr>
          <p:cNvSpPr>
            <a:spLocks noChangeArrowheads="1"/>
          </p:cNvSpPr>
          <p:nvPr/>
        </p:nvSpPr>
        <p:spPr bwMode="auto">
          <a:xfrm>
            <a:off x="2448319" y="5371613"/>
            <a:ext cx="2305580" cy="482191"/>
          </a:xfrm>
          <a:prstGeom prst="rect">
            <a:avLst/>
          </a:prstGeom>
          <a:solidFill>
            <a:schemeClr val="accent4">
              <a:lumMod val="20000"/>
              <a:lumOff val="80000"/>
              <a:alpha val="20000"/>
            </a:schemeClr>
          </a:solid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202124"/>
                </a:solidFill>
                <a:effectLst/>
                <a:latin typeface="inherit"/>
              </a:rPr>
              <a:t>It is equipped with a 700 bar dispenser for smaller cars and one with 350 bar for the heavy-duty vehicles.</a:t>
            </a:r>
            <a:r>
              <a:rPr kumimoji="0" lang="en-US" altLang="en-US" sz="1100" b="0" i="0" u="none" strike="noStrike" cap="none" normalizeH="0" baseline="0" dirty="0">
                <a:ln>
                  <a:noFill/>
                </a:ln>
                <a:solidFill>
                  <a:schemeClr val="tx1"/>
                </a:solidFill>
                <a:effectLst/>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49" name="Picture 48">
            <a:extLst>
              <a:ext uri="{FF2B5EF4-FFF2-40B4-BE49-F238E27FC236}">
                <a16:creationId xmlns:a16="http://schemas.microsoft.com/office/drawing/2014/main" id="{3598C537-D86E-41DE-A5C2-6F901D805544}"/>
              </a:ext>
            </a:extLst>
          </p:cNvPr>
          <p:cNvPicPr>
            <a:picLocks noChangeAspect="1"/>
          </p:cNvPicPr>
          <p:nvPr/>
        </p:nvPicPr>
        <p:blipFill rotWithShape="1">
          <a:blip r:embed="rId10">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50" name="TextBox 49">
            <a:extLst>
              <a:ext uri="{FF2B5EF4-FFF2-40B4-BE49-F238E27FC236}">
                <a16:creationId xmlns:a16="http://schemas.microsoft.com/office/drawing/2014/main" id="{E14DE7C8-426B-4495-9AE5-3983FB932059}"/>
              </a:ext>
            </a:extLst>
          </p:cNvPr>
          <p:cNvSpPr txBox="1"/>
          <p:nvPr/>
        </p:nvSpPr>
        <p:spPr>
          <a:xfrm>
            <a:off x="2050196" y="6328758"/>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950771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8759AC-745D-422B-9EF7-A42E65531704}"/>
              </a:ext>
            </a:extLst>
          </p:cNvPr>
          <p:cNvSpPr txBox="1"/>
          <p:nvPr/>
        </p:nvSpPr>
        <p:spPr>
          <a:xfrm>
            <a:off x="339889" y="266633"/>
            <a:ext cx="6099411" cy="523220"/>
          </a:xfrm>
          <a:prstGeom prst="rect">
            <a:avLst/>
          </a:prstGeom>
          <a:noFill/>
          <a:ln>
            <a:noFill/>
          </a:ln>
        </p:spPr>
        <p:txBody>
          <a:bodyPr wrap="square" rtlCol="0">
            <a:spAutoFit/>
          </a:bodyPr>
          <a:lstStyle/>
          <a:p>
            <a:r>
              <a:rPr lang="en-US" sz="2800" b="1" dirty="0">
                <a:latin typeface="Open Sans"/>
                <a:cs typeface="Open Sans"/>
              </a:rPr>
              <a:t>Supply chain and Infrastructure</a:t>
            </a:r>
          </a:p>
        </p:txBody>
      </p:sp>
      <p:pic>
        <p:nvPicPr>
          <p:cNvPr id="17" name="Picture 16">
            <a:extLst>
              <a:ext uri="{FF2B5EF4-FFF2-40B4-BE49-F238E27FC236}">
                <a16:creationId xmlns:a16="http://schemas.microsoft.com/office/drawing/2014/main" id="{7ADCDD4C-1A38-4C91-8192-EEB65D7D369E}"/>
              </a:ext>
            </a:extLst>
          </p:cNvPr>
          <p:cNvPicPr>
            <a:picLocks noChangeAspect="1"/>
          </p:cNvPicPr>
          <p:nvPr/>
        </p:nvPicPr>
        <p:blipFill>
          <a:blip r:embed="rId2"/>
          <a:stretch>
            <a:fillRect/>
          </a:stretch>
        </p:blipFill>
        <p:spPr>
          <a:xfrm>
            <a:off x="236543" y="2077374"/>
            <a:ext cx="5678840" cy="3381971"/>
          </a:xfrm>
          <a:prstGeom prst="rect">
            <a:avLst/>
          </a:prstGeom>
        </p:spPr>
      </p:pic>
      <p:sp>
        <p:nvSpPr>
          <p:cNvPr id="3" name="Rectangle 2">
            <a:extLst>
              <a:ext uri="{FF2B5EF4-FFF2-40B4-BE49-F238E27FC236}">
                <a16:creationId xmlns:a16="http://schemas.microsoft.com/office/drawing/2014/main" id="{87F5ECD5-F682-4A97-A19E-96A819F5F505}"/>
              </a:ext>
            </a:extLst>
          </p:cNvPr>
          <p:cNvSpPr/>
          <p:nvPr/>
        </p:nvSpPr>
        <p:spPr>
          <a:xfrm>
            <a:off x="4539675" y="4492101"/>
            <a:ext cx="1375708" cy="967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D33D1AF-4794-4D2E-8572-FDF6D03A2E63}"/>
              </a:ext>
            </a:extLst>
          </p:cNvPr>
          <p:cNvSpPr txBox="1"/>
          <p:nvPr/>
        </p:nvSpPr>
        <p:spPr>
          <a:xfrm>
            <a:off x="121132" y="4302394"/>
            <a:ext cx="5510495" cy="215444"/>
          </a:xfrm>
          <a:prstGeom prst="rect">
            <a:avLst/>
          </a:prstGeom>
          <a:noFill/>
        </p:spPr>
        <p:txBody>
          <a:bodyPr wrap="square">
            <a:spAutoFit/>
          </a:bodyPr>
          <a:lstStyle/>
          <a:p>
            <a:r>
              <a:rPr lang="en-GB" sz="800" dirty="0">
                <a:hlinkClick r:id="rId3"/>
              </a:rPr>
              <a:t>https://www.wort.lu/de/business/wie-ein-start-up-in-luxemburg-wasserstoff-erzeugen-will-62daa574de135b9236ab6b68</a:t>
            </a:r>
            <a:r>
              <a:rPr lang="en-GB" sz="800" dirty="0"/>
              <a:t> </a:t>
            </a:r>
          </a:p>
        </p:txBody>
      </p:sp>
      <p:sp>
        <p:nvSpPr>
          <p:cNvPr id="21" name="TextBox 20">
            <a:extLst>
              <a:ext uri="{FF2B5EF4-FFF2-40B4-BE49-F238E27FC236}">
                <a16:creationId xmlns:a16="http://schemas.microsoft.com/office/drawing/2014/main" id="{76361FD6-CAE4-4907-A32E-056881B0A3BD}"/>
              </a:ext>
            </a:extLst>
          </p:cNvPr>
          <p:cNvSpPr txBox="1"/>
          <p:nvPr/>
        </p:nvSpPr>
        <p:spPr>
          <a:xfrm>
            <a:off x="6030794" y="3818135"/>
            <a:ext cx="1541023" cy="215444"/>
          </a:xfrm>
          <a:prstGeom prst="rect">
            <a:avLst/>
          </a:prstGeom>
          <a:noFill/>
        </p:spPr>
        <p:txBody>
          <a:bodyPr wrap="square">
            <a:spAutoFit/>
          </a:bodyPr>
          <a:lstStyle/>
          <a:p>
            <a:r>
              <a:rPr lang="en-GB" sz="800" dirty="0">
                <a:hlinkClick r:id="rId4"/>
              </a:rPr>
              <a:t>https://www.gpss.lu/Start.html</a:t>
            </a:r>
            <a:r>
              <a:rPr lang="en-GB" sz="800" dirty="0"/>
              <a:t> </a:t>
            </a:r>
          </a:p>
        </p:txBody>
      </p:sp>
      <p:pic>
        <p:nvPicPr>
          <p:cNvPr id="2050" name="Picture 2">
            <a:extLst>
              <a:ext uri="{FF2B5EF4-FFF2-40B4-BE49-F238E27FC236}">
                <a16:creationId xmlns:a16="http://schemas.microsoft.com/office/drawing/2014/main" id="{97901550-EBC8-40E1-AA72-6441D0BF2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794" y="2220834"/>
            <a:ext cx="2849732" cy="16697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ostdoctoral researcher in Digitalisation of the Law, University of  Luxembourg - Luxembourg City, Luxembourg | EURAXESS">
            <a:extLst>
              <a:ext uri="{FF2B5EF4-FFF2-40B4-BE49-F238E27FC236}">
                <a16:creationId xmlns:a16="http://schemas.microsoft.com/office/drawing/2014/main" id="{D2DE487E-E517-49DE-8EE9-C6161624293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39225" y="6054092"/>
            <a:ext cx="806458" cy="7226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0608110-A5F8-4094-BE29-CE783F141166}"/>
              </a:ext>
            </a:extLst>
          </p:cNvPr>
          <p:cNvPicPr>
            <a:picLocks noChangeAspect="1"/>
          </p:cNvPicPr>
          <p:nvPr/>
        </p:nvPicPr>
        <p:blipFill rotWithShape="1">
          <a:blip r:embed="rId7">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27" name="TextBox 26">
            <a:extLst>
              <a:ext uri="{FF2B5EF4-FFF2-40B4-BE49-F238E27FC236}">
                <a16:creationId xmlns:a16="http://schemas.microsoft.com/office/drawing/2014/main" id="{37A81E3C-0347-4877-823F-00C8AFF5350F}"/>
              </a:ext>
            </a:extLst>
          </p:cNvPr>
          <p:cNvSpPr txBox="1"/>
          <p:nvPr/>
        </p:nvSpPr>
        <p:spPr>
          <a:xfrm>
            <a:off x="2050196" y="6328758"/>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1208342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8759AC-745D-422B-9EF7-A42E65531704}"/>
              </a:ext>
            </a:extLst>
          </p:cNvPr>
          <p:cNvSpPr txBox="1"/>
          <p:nvPr/>
        </p:nvSpPr>
        <p:spPr>
          <a:xfrm>
            <a:off x="339890" y="266633"/>
            <a:ext cx="4958508" cy="523220"/>
          </a:xfrm>
          <a:prstGeom prst="rect">
            <a:avLst/>
          </a:prstGeom>
          <a:noFill/>
          <a:ln>
            <a:noFill/>
          </a:ln>
        </p:spPr>
        <p:txBody>
          <a:bodyPr wrap="square" rtlCol="0">
            <a:spAutoFit/>
          </a:bodyPr>
          <a:lstStyle/>
          <a:p>
            <a:r>
              <a:rPr lang="en-US" sz="2800" b="1" dirty="0">
                <a:latin typeface="Open Sans"/>
                <a:cs typeface="Open Sans"/>
              </a:rPr>
              <a:t>Fuel Cell Hydrogen Buses</a:t>
            </a:r>
          </a:p>
        </p:txBody>
      </p:sp>
      <p:grpSp>
        <p:nvGrpSpPr>
          <p:cNvPr id="2" name="Group 1">
            <a:extLst>
              <a:ext uri="{FF2B5EF4-FFF2-40B4-BE49-F238E27FC236}">
                <a16:creationId xmlns:a16="http://schemas.microsoft.com/office/drawing/2014/main" id="{0793A1B0-EE3B-4FCA-9DA3-E833E879C8F5}"/>
              </a:ext>
            </a:extLst>
          </p:cNvPr>
          <p:cNvGrpSpPr/>
          <p:nvPr/>
        </p:nvGrpSpPr>
        <p:grpSpPr>
          <a:xfrm>
            <a:off x="2726972" y="3062379"/>
            <a:ext cx="6417028" cy="2923517"/>
            <a:chOff x="0" y="2820335"/>
            <a:chExt cx="6948311" cy="3165563"/>
          </a:xfrm>
        </p:grpSpPr>
        <p:pic>
          <p:nvPicPr>
            <p:cNvPr id="14" name="Picture 13">
              <a:extLst>
                <a:ext uri="{FF2B5EF4-FFF2-40B4-BE49-F238E27FC236}">
                  <a16:creationId xmlns:a16="http://schemas.microsoft.com/office/drawing/2014/main" id="{E12AE344-76AA-41C4-BABE-10869A218C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7914" y="4449660"/>
              <a:ext cx="2670397" cy="1525941"/>
            </a:xfrm>
            <a:prstGeom prst="rect">
              <a:avLst/>
            </a:prstGeom>
          </p:spPr>
        </p:pic>
        <p:pic>
          <p:nvPicPr>
            <p:cNvPr id="16" name="Picture 2" descr="https://safra.fr/wp-content/uploads/2022/02/Businova-sans-pack-nrj.png">
              <a:extLst>
                <a:ext uri="{FF2B5EF4-FFF2-40B4-BE49-F238E27FC236}">
                  <a16:creationId xmlns:a16="http://schemas.microsoft.com/office/drawing/2014/main" id="{290F2FBF-922D-4732-96F5-0A954A88476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8171" t="18480" r="15518" b="5211"/>
            <a:stretch/>
          </p:blipFill>
          <p:spPr bwMode="auto">
            <a:xfrm>
              <a:off x="0" y="4463208"/>
              <a:ext cx="2284034" cy="1522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 new batch of Solaris Urbino hydrogen in the Netherlands">
              <a:extLst>
                <a:ext uri="{FF2B5EF4-FFF2-40B4-BE49-F238E27FC236}">
                  <a16:creationId xmlns:a16="http://schemas.microsoft.com/office/drawing/2014/main" id="{0FEFD0A4-25EF-4761-BFEE-4C20C0ACFD6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47847" y="4463207"/>
              <a:ext cx="2284034" cy="15226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F8FBD81-63A6-4118-8274-E838F94A04BF}"/>
                </a:ext>
              </a:extLst>
            </p:cNvPr>
            <p:cNvPicPr>
              <a:picLocks noChangeAspect="1"/>
            </p:cNvPicPr>
            <p:nvPr/>
          </p:nvPicPr>
          <p:blipFill>
            <a:blip r:embed="rId5"/>
            <a:stretch>
              <a:fillRect/>
            </a:stretch>
          </p:blipFill>
          <p:spPr>
            <a:xfrm>
              <a:off x="0" y="2820335"/>
              <a:ext cx="4356491" cy="1649243"/>
            </a:xfrm>
            <a:prstGeom prst="rect">
              <a:avLst/>
            </a:prstGeom>
          </p:spPr>
        </p:pic>
        <p:pic>
          <p:nvPicPr>
            <p:cNvPr id="19" name="Picture 18">
              <a:extLst>
                <a:ext uri="{FF2B5EF4-FFF2-40B4-BE49-F238E27FC236}">
                  <a16:creationId xmlns:a16="http://schemas.microsoft.com/office/drawing/2014/main" id="{7625872B-4484-47F9-8371-C1BEF2CD0F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31672" y="2829959"/>
              <a:ext cx="2610408" cy="1631505"/>
            </a:xfrm>
            <a:prstGeom prst="rect">
              <a:avLst/>
            </a:prstGeom>
          </p:spPr>
        </p:pic>
      </p:grpSp>
      <p:pic>
        <p:nvPicPr>
          <p:cNvPr id="8" name="Picture 7">
            <a:extLst>
              <a:ext uri="{FF2B5EF4-FFF2-40B4-BE49-F238E27FC236}">
                <a16:creationId xmlns:a16="http://schemas.microsoft.com/office/drawing/2014/main" id="{21966BB2-5A6E-42A0-AB42-E02C010D9E45}"/>
              </a:ext>
            </a:extLst>
          </p:cNvPr>
          <p:cNvPicPr>
            <a:picLocks noChangeAspect="1"/>
          </p:cNvPicPr>
          <p:nvPr/>
        </p:nvPicPr>
        <p:blipFill>
          <a:blip r:embed="rId7"/>
          <a:stretch>
            <a:fillRect/>
          </a:stretch>
        </p:blipFill>
        <p:spPr>
          <a:xfrm>
            <a:off x="3829050" y="872104"/>
            <a:ext cx="5314950" cy="2209800"/>
          </a:xfrm>
          <a:prstGeom prst="rect">
            <a:avLst/>
          </a:prstGeom>
        </p:spPr>
      </p:pic>
      <p:pic>
        <p:nvPicPr>
          <p:cNvPr id="24" name="Picture 2" descr="Postdoctoral researcher in Digitalisation of the Law, University of  Luxembourg - Luxembourg City, Luxembourg | EURAXESS">
            <a:extLst>
              <a:ext uri="{FF2B5EF4-FFF2-40B4-BE49-F238E27FC236}">
                <a16:creationId xmlns:a16="http://schemas.microsoft.com/office/drawing/2014/main" id="{FF658726-9277-4A93-877B-AA716173DA4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39225" y="6054092"/>
            <a:ext cx="806458" cy="7226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2EC7B9F-52E3-4730-9540-DBEC00A1BB20}"/>
              </a:ext>
            </a:extLst>
          </p:cNvPr>
          <p:cNvPicPr>
            <a:picLocks noChangeAspect="1"/>
          </p:cNvPicPr>
          <p:nvPr/>
        </p:nvPicPr>
        <p:blipFill rotWithShape="1">
          <a:blip r:embed="rId9">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26" name="TextBox 25">
            <a:extLst>
              <a:ext uri="{FF2B5EF4-FFF2-40B4-BE49-F238E27FC236}">
                <a16:creationId xmlns:a16="http://schemas.microsoft.com/office/drawing/2014/main" id="{3786DB03-1839-4BEC-80DF-AA67D176B097}"/>
              </a:ext>
            </a:extLst>
          </p:cNvPr>
          <p:cNvSpPr txBox="1"/>
          <p:nvPr/>
        </p:nvSpPr>
        <p:spPr>
          <a:xfrm>
            <a:off x="2050196" y="6328758"/>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pic>
        <p:nvPicPr>
          <p:cNvPr id="28" name="Picture 27">
            <a:extLst>
              <a:ext uri="{FF2B5EF4-FFF2-40B4-BE49-F238E27FC236}">
                <a16:creationId xmlns:a16="http://schemas.microsoft.com/office/drawing/2014/main" id="{560076D0-9217-4CEC-8EC0-E6FB0B213B86}"/>
              </a:ext>
            </a:extLst>
          </p:cNvPr>
          <p:cNvPicPr>
            <a:picLocks noChangeAspect="1"/>
          </p:cNvPicPr>
          <p:nvPr/>
        </p:nvPicPr>
        <p:blipFill>
          <a:blip r:embed="rId10"/>
          <a:stretch>
            <a:fillRect/>
          </a:stretch>
        </p:blipFill>
        <p:spPr>
          <a:xfrm>
            <a:off x="0" y="986525"/>
            <a:ext cx="3891012" cy="1980957"/>
          </a:xfrm>
          <a:prstGeom prst="rect">
            <a:avLst/>
          </a:prstGeom>
        </p:spPr>
      </p:pic>
      <p:pic>
        <p:nvPicPr>
          <p:cNvPr id="32" name="Picture 31">
            <a:extLst>
              <a:ext uri="{FF2B5EF4-FFF2-40B4-BE49-F238E27FC236}">
                <a16:creationId xmlns:a16="http://schemas.microsoft.com/office/drawing/2014/main" id="{7AB992EA-336F-4DE2-ABBE-CB22029CF721}"/>
              </a:ext>
            </a:extLst>
          </p:cNvPr>
          <p:cNvPicPr>
            <a:picLocks noChangeAspect="1"/>
          </p:cNvPicPr>
          <p:nvPr/>
        </p:nvPicPr>
        <p:blipFill>
          <a:blip r:embed="rId11"/>
          <a:stretch>
            <a:fillRect/>
          </a:stretch>
        </p:blipFill>
        <p:spPr>
          <a:xfrm>
            <a:off x="8764" y="2961252"/>
            <a:ext cx="2786530" cy="966645"/>
          </a:xfrm>
          <a:prstGeom prst="rect">
            <a:avLst/>
          </a:prstGeom>
        </p:spPr>
      </p:pic>
      <p:pic>
        <p:nvPicPr>
          <p:cNvPr id="34" name="Picture 33">
            <a:extLst>
              <a:ext uri="{FF2B5EF4-FFF2-40B4-BE49-F238E27FC236}">
                <a16:creationId xmlns:a16="http://schemas.microsoft.com/office/drawing/2014/main" id="{3A8B9A92-75F1-41D2-B44B-B1066A103645}"/>
              </a:ext>
            </a:extLst>
          </p:cNvPr>
          <p:cNvPicPr>
            <a:picLocks noChangeAspect="1"/>
          </p:cNvPicPr>
          <p:nvPr/>
        </p:nvPicPr>
        <p:blipFill>
          <a:blip r:embed="rId12"/>
          <a:stretch>
            <a:fillRect/>
          </a:stretch>
        </p:blipFill>
        <p:spPr>
          <a:xfrm>
            <a:off x="292478" y="3944626"/>
            <a:ext cx="1696264" cy="1995165"/>
          </a:xfrm>
          <a:prstGeom prst="rect">
            <a:avLst/>
          </a:prstGeom>
        </p:spPr>
      </p:pic>
    </p:spTree>
    <p:extLst>
      <p:ext uri="{BB962C8B-B14F-4D97-AF65-F5344CB8AC3E}">
        <p14:creationId xmlns:p14="http://schemas.microsoft.com/office/powerpoint/2010/main" val="408432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8759AC-745D-422B-9EF7-A42E65531704}"/>
              </a:ext>
            </a:extLst>
          </p:cNvPr>
          <p:cNvSpPr txBox="1"/>
          <p:nvPr/>
        </p:nvSpPr>
        <p:spPr>
          <a:xfrm>
            <a:off x="339889" y="266633"/>
            <a:ext cx="6099411" cy="523220"/>
          </a:xfrm>
          <a:prstGeom prst="rect">
            <a:avLst/>
          </a:prstGeom>
          <a:noFill/>
          <a:ln>
            <a:noFill/>
          </a:ln>
        </p:spPr>
        <p:txBody>
          <a:bodyPr wrap="square" rtlCol="0">
            <a:spAutoFit/>
          </a:bodyPr>
          <a:lstStyle/>
          <a:p>
            <a:r>
              <a:rPr lang="en-US" sz="2800" b="1" dirty="0">
                <a:latin typeface="Open Sans"/>
                <a:cs typeface="Open Sans"/>
              </a:rPr>
              <a:t>EST</a:t>
            </a:r>
          </a:p>
        </p:txBody>
      </p:sp>
      <p:sp>
        <p:nvSpPr>
          <p:cNvPr id="3" name="Rectangle 2">
            <a:extLst>
              <a:ext uri="{FF2B5EF4-FFF2-40B4-BE49-F238E27FC236}">
                <a16:creationId xmlns:a16="http://schemas.microsoft.com/office/drawing/2014/main" id="{87F5ECD5-F682-4A97-A19E-96A819F5F505}"/>
              </a:ext>
            </a:extLst>
          </p:cNvPr>
          <p:cNvSpPr/>
          <p:nvPr/>
        </p:nvSpPr>
        <p:spPr>
          <a:xfrm>
            <a:off x="4539675" y="4492101"/>
            <a:ext cx="1375708" cy="967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 descr="Postdoctoral researcher in Digitalisation of the Law, University of  Luxembourg - Luxembourg City, Luxembourg | EURAXESS">
            <a:extLst>
              <a:ext uri="{FF2B5EF4-FFF2-40B4-BE49-F238E27FC236}">
                <a16:creationId xmlns:a16="http://schemas.microsoft.com/office/drawing/2014/main" id="{D2DE487E-E517-49DE-8EE9-C616162429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39225" y="6054092"/>
            <a:ext cx="806458" cy="7226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0608110-A5F8-4094-BE29-CE783F141166}"/>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27" name="TextBox 26">
            <a:extLst>
              <a:ext uri="{FF2B5EF4-FFF2-40B4-BE49-F238E27FC236}">
                <a16:creationId xmlns:a16="http://schemas.microsoft.com/office/drawing/2014/main" id="{37A81E3C-0347-4877-823F-00C8AFF5350F}"/>
              </a:ext>
            </a:extLst>
          </p:cNvPr>
          <p:cNvSpPr txBox="1"/>
          <p:nvPr/>
        </p:nvSpPr>
        <p:spPr>
          <a:xfrm>
            <a:off x="2050196" y="6328758"/>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graphicFrame>
        <p:nvGraphicFramePr>
          <p:cNvPr id="11" name="Chart 10">
            <a:extLst>
              <a:ext uri="{FF2B5EF4-FFF2-40B4-BE49-F238E27FC236}">
                <a16:creationId xmlns:a16="http://schemas.microsoft.com/office/drawing/2014/main" id="{3935FC43-B4B9-4A60-9431-B6CFCF3B4CB4}"/>
              </a:ext>
            </a:extLst>
          </p:cNvPr>
          <p:cNvGraphicFramePr>
            <a:graphicFrameLocks/>
          </p:cNvGraphicFramePr>
          <p:nvPr/>
        </p:nvGraphicFramePr>
        <p:xfrm>
          <a:off x="3375878" y="27776"/>
          <a:ext cx="5669805" cy="3401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76203821-5259-4AAA-9DBB-D72D78BB4933}"/>
              </a:ext>
            </a:extLst>
          </p:cNvPr>
          <p:cNvGraphicFramePr>
            <a:graphicFrameLocks/>
          </p:cNvGraphicFramePr>
          <p:nvPr/>
        </p:nvGraphicFramePr>
        <p:xfrm>
          <a:off x="144594" y="817266"/>
          <a:ext cx="2980360" cy="25526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0577C066-F8DC-4CC7-8D92-05D92A9895C7}"/>
              </a:ext>
            </a:extLst>
          </p:cNvPr>
          <p:cNvGraphicFramePr>
            <a:graphicFrameLocks/>
          </p:cNvGraphicFramePr>
          <p:nvPr/>
        </p:nvGraphicFramePr>
        <p:xfrm>
          <a:off x="144594" y="3397321"/>
          <a:ext cx="2980360" cy="25526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87C10968-39AD-4385-AD4F-11C06F8336F9}"/>
              </a:ext>
            </a:extLst>
          </p:cNvPr>
          <p:cNvGraphicFramePr>
            <a:graphicFrameLocks/>
          </p:cNvGraphicFramePr>
          <p:nvPr/>
        </p:nvGraphicFramePr>
        <p:xfrm>
          <a:off x="3306527" y="3377926"/>
          <a:ext cx="3204824" cy="2741295"/>
        </p:xfrm>
        <a:graphic>
          <a:graphicData uri="http://schemas.openxmlformats.org/drawingml/2006/chart">
            <c:chart xmlns:c="http://schemas.openxmlformats.org/drawingml/2006/chart" xmlns:r="http://schemas.openxmlformats.org/officeDocument/2006/relationships" r:id="rId7"/>
          </a:graphicData>
        </a:graphic>
      </p:graphicFrame>
      <p:pic>
        <p:nvPicPr>
          <p:cNvPr id="4" name="Picture 3">
            <a:extLst>
              <a:ext uri="{FF2B5EF4-FFF2-40B4-BE49-F238E27FC236}">
                <a16:creationId xmlns:a16="http://schemas.microsoft.com/office/drawing/2014/main" id="{06458F7D-4D4A-4675-AA53-8542E2F6B8E0}"/>
              </a:ext>
            </a:extLst>
          </p:cNvPr>
          <p:cNvPicPr>
            <a:picLocks noChangeAspect="1"/>
          </p:cNvPicPr>
          <p:nvPr/>
        </p:nvPicPr>
        <p:blipFill rotWithShape="1">
          <a:blip r:embed="rId8"/>
          <a:srcRect r="66074"/>
          <a:stretch/>
        </p:blipFill>
        <p:spPr>
          <a:xfrm>
            <a:off x="677215" y="2107115"/>
            <a:ext cx="2347348" cy="198120"/>
          </a:xfrm>
          <a:prstGeom prst="rect">
            <a:avLst/>
          </a:prstGeom>
        </p:spPr>
      </p:pic>
      <p:pic>
        <p:nvPicPr>
          <p:cNvPr id="6" name="Picture 5">
            <a:extLst>
              <a:ext uri="{FF2B5EF4-FFF2-40B4-BE49-F238E27FC236}">
                <a16:creationId xmlns:a16="http://schemas.microsoft.com/office/drawing/2014/main" id="{58253075-9907-4118-A33E-732465499722}"/>
              </a:ext>
            </a:extLst>
          </p:cNvPr>
          <p:cNvPicPr>
            <a:picLocks noChangeAspect="1"/>
          </p:cNvPicPr>
          <p:nvPr/>
        </p:nvPicPr>
        <p:blipFill rotWithShape="1">
          <a:blip r:embed="rId9"/>
          <a:srcRect t="1" r="65654" b="9065"/>
          <a:stretch/>
        </p:blipFill>
        <p:spPr>
          <a:xfrm>
            <a:off x="677215" y="4753366"/>
            <a:ext cx="2376404" cy="180160"/>
          </a:xfrm>
          <a:prstGeom prst="rect">
            <a:avLst/>
          </a:prstGeom>
        </p:spPr>
      </p:pic>
      <p:pic>
        <p:nvPicPr>
          <p:cNvPr id="10" name="Picture 9">
            <a:extLst>
              <a:ext uri="{FF2B5EF4-FFF2-40B4-BE49-F238E27FC236}">
                <a16:creationId xmlns:a16="http://schemas.microsoft.com/office/drawing/2014/main" id="{7FE1EEBB-6E77-4DFB-A3F5-ABA0C9CD0D2B}"/>
              </a:ext>
            </a:extLst>
          </p:cNvPr>
          <p:cNvPicPr>
            <a:picLocks noChangeAspect="1"/>
          </p:cNvPicPr>
          <p:nvPr/>
        </p:nvPicPr>
        <p:blipFill rotWithShape="1">
          <a:blip r:embed="rId10"/>
          <a:srcRect r="65496"/>
          <a:stretch/>
        </p:blipFill>
        <p:spPr>
          <a:xfrm>
            <a:off x="4033859" y="4933526"/>
            <a:ext cx="2387338" cy="198120"/>
          </a:xfrm>
          <a:prstGeom prst="rect">
            <a:avLst/>
          </a:prstGeom>
        </p:spPr>
      </p:pic>
      <p:pic>
        <p:nvPicPr>
          <p:cNvPr id="23" name="Picture 22">
            <a:extLst>
              <a:ext uri="{FF2B5EF4-FFF2-40B4-BE49-F238E27FC236}">
                <a16:creationId xmlns:a16="http://schemas.microsoft.com/office/drawing/2014/main" id="{F21F0305-7AF5-4171-A87B-63802917D5FF}"/>
              </a:ext>
            </a:extLst>
          </p:cNvPr>
          <p:cNvPicPr>
            <a:picLocks noChangeAspect="1"/>
          </p:cNvPicPr>
          <p:nvPr/>
        </p:nvPicPr>
        <p:blipFill rotWithShape="1">
          <a:blip r:embed="rId10"/>
          <a:srcRect l="35647" t="8369" r="31388" b="14707"/>
          <a:stretch/>
        </p:blipFill>
        <p:spPr>
          <a:xfrm>
            <a:off x="4087125" y="5121825"/>
            <a:ext cx="2280807" cy="152402"/>
          </a:xfrm>
          <a:prstGeom prst="rect">
            <a:avLst/>
          </a:prstGeom>
        </p:spPr>
      </p:pic>
      <p:pic>
        <p:nvPicPr>
          <p:cNvPr id="25" name="Picture 24">
            <a:extLst>
              <a:ext uri="{FF2B5EF4-FFF2-40B4-BE49-F238E27FC236}">
                <a16:creationId xmlns:a16="http://schemas.microsoft.com/office/drawing/2014/main" id="{640C8D9A-620F-40B3-8FC2-F545A7C44FEF}"/>
              </a:ext>
            </a:extLst>
          </p:cNvPr>
          <p:cNvPicPr>
            <a:picLocks noChangeAspect="1"/>
          </p:cNvPicPr>
          <p:nvPr/>
        </p:nvPicPr>
        <p:blipFill rotWithShape="1">
          <a:blip r:embed="rId10"/>
          <a:srcRect l="67948" t="8370" b="-4"/>
          <a:stretch/>
        </p:blipFill>
        <p:spPr>
          <a:xfrm>
            <a:off x="4118693" y="5276016"/>
            <a:ext cx="2217672" cy="181540"/>
          </a:xfrm>
          <a:prstGeom prst="rect">
            <a:avLst/>
          </a:prstGeom>
        </p:spPr>
      </p:pic>
      <p:pic>
        <p:nvPicPr>
          <p:cNvPr id="28" name="Picture 27">
            <a:extLst>
              <a:ext uri="{FF2B5EF4-FFF2-40B4-BE49-F238E27FC236}">
                <a16:creationId xmlns:a16="http://schemas.microsoft.com/office/drawing/2014/main" id="{FFAB318A-B085-4AC5-AA4E-C8D5442C9B94}"/>
              </a:ext>
            </a:extLst>
          </p:cNvPr>
          <p:cNvPicPr>
            <a:picLocks noChangeAspect="1"/>
          </p:cNvPicPr>
          <p:nvPr/>
        </p:nvPicPr>
        <p:blipFill rotWithShape="1">
          <a:blip r:embed="rId9"/>
          <a:srcRect l="34812" t="14013" r="32956" b="8367"/>
          <a:stretch/>
        </p:blipFill>
        <p:spPr>
          <a:xfrm>
            <a:off x="750359" y="4921179"/>
            <a:ext cx="2230115" cy="153779"/>
          </a:xfrm>
          <a:prstGeom prst="rect">
            <a:avLst/>
          </a:prstGeom>
        </p:spPr>
      </p:pic>
      <p:pic>
        <p:nvPicPr>
          <p:cNvPr id="29" name="Picture 28">
            <a:extLst>
              <a:ext uri="{FF2B5EF4-FFF2-40B4-BE49-F238E27FC236}">
                <a16:creationId xmlns:a16="http://schemas.microsoft.com/office/drawing/2014/main" id="{597BCDF7-7405-471D-984D-8513A511B3C1}"/>
              </a:ext>
            </a:extLst>
          </p:cNvPr>
          <p:cNvPicPr>
            <a:picLocks noChangeAspect="1"/>
          </p:cNvPicPr>
          <p:nvPr/>
        </p:nvPicPr>
        <p:blipFill rotWithShape="1">
          <a:blip r:embed="rId9"/>
          <a:srcRect l="68562" t="14708" b="1"/>
          <a:stretch/>
        </p:blipFill>
        <p:spPr>
          <a:xfrm>
            <a:off x="777965" y="5069896"/>
            <a:ext cx="2175177" cy="168979"/>
          </a:xfrm>
          <a:prstGeom prst="rect">
            <a:avLst/>
          </a:prstGeom>
        </p:spPr>
      </p:pic>
      <p:pic>
        <p:nvPicPr>
          <p:cNvPr id="30" name="Picture 29">
            <a:extLst>
              <a:ext uri="{FF2B5EF4-FFF2-40B4-BE49-F238E27FC236}">
                <a16:creationId xmlns:a16="http://schemas.microsoft.com/office/drawing/2014/main" id="{B8CC107B-B2D3-4150-9682-26559AA03AF0}"/>
              </a:ext>
            </a:extLst>
          </p:cNvPr>
          <p:cNvPicPr>
            <a:picLocks noChangeAspect="1"/>
          </p:cNvPicPr>
          <p:nvPr/>
        </p:nvPicPr>
        <p:blipFill rotWithShape="1">
          <a:blip r:embed="rId8"/>
          <a:srcRect l="34814" t="-8094" r="33084" b="8092"/>
          <a:stretch/>
        </p:blipFill>
        <p:spPr>
          <a:xfrm>
            <a:off x="755925" y="2269341"/>
            <a:ext cx="2221074" cy="198120"/>
          </a:xfrm>
          <a:prstGeom prst="rect">
            <a:avLst/>
          </a:prstGeom>
        </p:spPr>
      </p:pic>
      <p:pic>
        <p:nvPicPr>
          <p:cNvPr id="31" name="Picture 30">
            <a:extLst>
              <a:ext uri="{FF2B5EF4-FFF2-40B4-BE49-F238E27FC236}">
                <a16:creationId xmlns:a16="http://schemas.microsoft.com/office/drawing/2014/main" id="{8DE85A33-F3A0-49CF-9FA7-DC42F40E74A4}"/>
              </a:ext>
            </a:extLst>
          </p:cNvPr>
          <p:cNvPicPr>
            <a:picLocks noChangeAspect="1"/>
          </p:cNvPicPr>
          <p:nvPr/>
        </p:nvPicPr>
        <p:blipFill rotWithShape="1">
          <a:blip r:embed="rId8"/>
          <a:srcRect l="68947" t="23077"/>
          <a:stretch/>
        </p:blipFill>
        <p:spPr>
          <a:xfrm>
            <a:off x="807288" y="2477287"/>
            <a:ext cx="2148544" cy="152400"/>
          </a:xfrm>
          <a:prstGeom prst="rect">
            <a:avLst/>
          </a:prstGeom>
        </p:spPr>
      </p:pic>
      <p:pic>
        <p:nvPicPr>
          <p:cNvPr id="19" name="Picture 18">
            <a:extLst>
              <a:ext uri="{FF2B5EF4-FFF2-40B4-BE49-F238E27FC236}">
                <a16:creationId xmlns:a16="http://schemas.microsoft.com/office/drawing/2014/main" id="{1649227D-4634-46DE-97F4-3EFBCB709630}"/>
              </a:ext>
            </a:extLst>
          </p:cNvPr>
          <p:cNvPicPr>
            <a:picLocks noChangeAspect="1"/>
          </p:cNvPicPr>
          <p:nvPr/>
        </p:nvPicPr>
        <p:blipFill>
          <a:blip r:embed="rId11"/>
          <a:stretch>
            <a:fillRect/>
          </a:stretch>
        </p:blipFill>
        <p:spPr>
          <a:xfrm>
            <a:off x="931651" y="1630867"/>
            <a:ext cx="6918960" cy="198120"/>
          </a:xfrm>
          <a:prstGeom prst="rect">
            <a:avLst/>
          </a:prstGeom>
        </p:spPr>
      </p:pic>
      <p:pic>
        <p:nvPicPr>
          <p:cNvPr id="33" name="Picture 32">
            <a:extLst>
              <a:ext uri="{FF2B5EF4-FFF2-40B4-BE49-F238E27FC236}">
                <a16:creationId xmlns:a16="http://schemas.microsoft.com/office/drawing/2014/main" id="{05BA2032-E9DA-4912-B062-91ADBD1FFFD9}"/>
              </a:ext>
            </a:extLst>
          </p:cNvPr>
          <p:cNvPicPr>
            <a:picLocks noChangeAspect="1"/>
          </p:cNvPicPr>
          <p:nvPr/>
        </p:nvPicPr>
        <p:blipFill>
          <a:blip r:embed="rId12"/>
          <a:stretch>
            <a:fillRect/>
          </a:stretch>
        </p:blipFill>
        <p:spPr>
          <a:xfrm>
            <a:off x="734581" y="4190489"/>
            <a:ext cx="6918960" cy="198120"/>
          </a:xfrm>
          <a:prstGeom prst="rect">
            <a:avLst/>
          </a:prstGeom>
        </p:spPr>
      </p:pic>
      <p:pic>
        <p:nvPicPr>
          <p:cNvPr id="35" name="Picture 34">
            <a:extLst>
              <a:ext uri="{FF2B5EF4-FFF2-40B4-BE49-F238E27FC236}">
                <a16:creationId xmlns:a16="http://schemas.microsoft.com/office/drawing/2014/main" id="{837ECA75-856F-46D9-A246-61A4D0F959C9}"/>
              </a:ext>
            </a:extLst>
          </p:cNvPr>
          <p:cNvPicPr>
            <a:picLocks noChangeAspect="1"/>
          </p:cNvPicPr>
          <p:nvPr/>
        </p:nvPicPr>
        <p:blipFill>
          <a:blip r:embed="rId13"/>
          <a:stretch>
            <a:fillRect/>
          </a:stretch>
        </p:blipFill>
        <p:spPr>
          <a:xfrm>
            <a:off x="2225040" y="5715829"/>
            <a:ext cx="6918960" cy="198120"/>
          </a:xfrm>
          <a:prstGeom prst="rect">
            <a:avLst/>
          </a:prstGeom>
        </p:spPr>
      </p:pic>
    </p:spTree>
    <p:extLst>
      <p:ext uri="{BB962C8B-B14F-4D97-AF65-F5344CB8AC3E}">
        <p14:creationId xmlns:p14="http://schemas.microsoft.com/office/powerpoint/2010/main" val="157408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8759AC-745D-422B-9EF7-A42E65531704}"/>
              </a:ext>
            </a:extLst>
          </p:cNvPr>
          <p:cNvSpPr txBox="1"/>
          <p:nvPr/>
        </p:nvSpPr>
        <p:spPr>
          <a:xfrm>
            <a:off x="1443159" y="2157577"/>
            <a:ext cx="6099411" cy="2123658"/>
          </a:xfrm>
          <a:prstGeom prst="rect">
            <a:avLst/>
          </a:prstGeom>
          <a:noFill/>
          <a:ln>
            <a:noFill/>
          </a:ln>
        </p:spPr>
        <p:txBody>
          <a:bodyPr wrap="square" rtlCol="0">
            <a:spAutoFit/>
          </a:bodyPr>
          <a:lstStyle/>
          <a:p>
            <a:pPr algn="ctr"/>
            <a:r>
              <a:rPr lang="en-US" sz="4400" b="1" dirty="0">
                <a:latin typeface="Open Sans"/>
                <a:cs typeface="Open Sans"/>
              </a:rPr>
              <a:t>Thank you!</a:t>
            </a:r>
          </a:p>
          <a:p>
            <a:pPr algn="ctr"/>
            <a:endParaRPr lang="en-US" sz="4400" b="1" dirty="0">
              <a:latin typeface="Open Sans"/>
              <a:cs typeface="Open Sans"/>
            </a:endParaRPr>
          </a:p>
          <a:p>
            <a:pPr algn="ctr"/>
            <a:r>
              <a:rPr lang="en-US" sz="4400" b="1" dirty="0">
                <a:latin typeface="Open Sans"/>
                <a:cs typeface="Open Sans"/>
              </a:rPr>
              <a:t>Questions?</a:t>
            </a:r>
          </a:p>
        </p:txBody>
      </p:sp>
      <p:pic>
        <p:nvPicPr>
          <p:cNvPr id="24" name="Picture 2" descr="Postdoctoral researcher in Digitalisation of the Law, University of  Luxembourg - Luxembourg City, Luxembourg | EURAXESS">
            <a:extLst>
              <a:ext uri="{FF2B5EF4-FFF2-40B4-BE49-F238E27FC236}">
                <a16:creationId xmlns:a16="http://schemas.microsoft.com/office/drawing/2014/main" id="{D2DE487E-E517-49DE-8EE9-C616162429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39225" y="6054092"/>
            <a:ext cx="806458" cy="7226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0608110-A5F8-4094-BE29-CE783F141166}"/>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27" name="TextBox 26">
            <a:extLst>
              <a:ext uri="{FF2B5EF4-FFF2-40B4-BE49-F238E27FC236}">
                <a16:creationId xmlns:a16="http://schemas.microsoft.com/office/drawing/2014/main" id="{37A81E3C-0347-4877-823F-00C8AFF5350F}"/>
              </a:ext>
            </a:extLst>
          </p:cNvPr>
          <p:cNvSpPr txBox="1"/>
          <p:nvPr/>
        </p:nvSpPr>
        <p:spPr>
          <a:xfrm>
            <a:off x="2050196" y="6328758"/>
            <a:ext cx="5921151" cy="307777"/>
          </a:xfrm>
          <a:prstGeom prst="rect">
            <a:avLst/>
          </a:prstGeom>
          <a:noFill/>
        </p:spPr>
        <p:txBody>
          <a:bodyPr wrap="square" rtlCol="0">
            <a:spAutoFit/>
          </a:bodyPr>
          <a:lstStyle/>
          <a:p>
            <a:pPr lvl="0"/>
            <a:r>
              <a:rPr lang="en-GB" sz="1400" b="1" i="1" dirty="0">
                <a:solidFill>
                  <a:srgbClr val="034DA2"/>
                </a:solidFill>
              </a:rPr>
              <a:t>GenComm Partner Meeting – Closed session – Galway 22 September 2022</a:t>
            </a:r>
          </a:p>
        </p:txBody>
      </p:sp>
    </p:spTree>
    <p:extLst>
      <p:ext uri="{BB962C8B-B14F-4D97-AF65-F5344CB8AC3E}">
        <p14:creationId xmlns:p14="http://schemas.microsoft.com/office/powerpoint/2010/main" val="270318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814106" y="1566731"/>
            <a:ext cx="7514358" cy="3295932"/>
          </a:xfrm>
          <a:prstGeom prst="rect">
            <a:avLst/>
          </a:prstGeom>
        </p:spPr>
      </p:pic>
    </p:spTree>
    <p:extLst>
      <p:ext uri="{BB962C8B-B14F-4D97-AF65-F5344CB8AC3E}">
        <p14:creationId xmlns:p14="http://schemas.microsoft.com/office/powerpoint/2010/main" val="360740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50048"/>
            <a:ext cx="7886700" cy="572521"/>
          </a:xfrm>
        </p:spPr>
        <p:txBody>
          <a:bodyPr>
            <a:noAutofit/>
          </a:bodyPr>
          <a:lstStyle/>
          <a:p>
            <a:pPr algn="ctr"/>
            <a:r>
              <a:rPr lang="en-GB" sz="4000" b="1" dirty="0">
                <a:solidFill>
                  <a:srgbClr val="034DA2"/>
                </a:solidFill>
                <a:latin typeface="+mn-lt"/>
              </a:rPr>
              <a:t>GenC</a:t>
            </a:r>
            <a:r>
              <a:rPr lang="en-GB" sz="4000" b="1" dirty="0">
                <a:solidFill>
                  <a:srgbClr val="005FA6"/>
                </a:solidFill>
                <a:latin typeface="+mn-lt"/>
              </a:rPr>
              <a:t>omm</a:t>
            </a:r>
            <a:r>
              <a:rPr lang="en-GB" sz="4000" b="1" dirty="0">
                <a:solidFill>
                  <a:srgbClr val="034DA2"/>
                </a:solidFill>
                <a:latin typeface="+mn-lt"/>
              </a:rPr>
              <a:t> Transition</a:t>
            </a:r>
          </a:p>
        </p:txBody>
      </p:sp>
      <p:sp>
        <p:nvSpPr>
          <p:cNvPr id="3" name="Content Placeholder 2"/>
          <p:cNvSpPr>
            <a:spLocks noGrp="1"/>
          </p:cNvSpPr>
          <p:nvPr>
            <p:ph idx="1"/>
          </p:nvPr>
        </p:nvSpPr>
        <p:spPr>
          <a:xfrm>
            <a:off x="628649" y="1731161"/>
            <a:ext cx="7886700" cy="4592177"/>
          </a:xfrm>
        </p:spPr>
        <p:txBody>
          <a:bodyPr>
            <a:normAutofit/>
          </a:bodyPr>
          <a:lstStyle/>
          <a:p>
            <a:pPr marL="0" indent="0">
              <a:lnSpc>
                <a:spcPct val="150000"/>
              </a:lnSpc>
              <a:buNone/>
            </a:pPr>
            <a:endParaRPr lang="en-GB" sz="1800" dirty="0"/>
          </a:p>
          <a:p>
            <a:r>
              <a:rPr lang="en-GB" dirty="0"/>
              <a:t>GenComm Capitalisation Call: July 2021 - August 2023</a:t>
            </a:r>
          </a:p>
          <a:p>
            <a:r>
              <a:rPr lang="en-GB" dirty="0"/>
              <a:t>July 2021 - December 2021: transition period closing off Phase I and starting Phase II</a:t>
            </a:r>
          </a:p>
          <a:p>
            <a:r>
              <a:rPr lang="en-GB" dirty="0"/>
              <a:t>Phase I closing off delivery</a:t>
            </a:r>
          </a:p>
          <a:p>
            <a:r>
              <a:rPr lang="en-GB" dirty="0"/>
              <a:t>Membership changes</a:t>
            </a:r>
          </a:p>
          <a:p>
            <a:r>
              <a:rPr lang="en-GB" dirty="0"/>
              <a:t>Final Phase I reports and claims</a:t>
            </a:r>
          </a:p>
          <a:p>
            <a:endParaRPr lang="en-GB" b="1"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pic>
        <p:nvPicPr>
          <p:cNvPr id="8" name="Picture 7">
            <a:extLst>
              <a:ext uri="{FF2B5EF4-FFF2-40B4-BE49-F238E27FC236}">
                <a16:creationId xmlns:a16="http://schemas.microsoft.com/office/drawing/2014/main" id="{FE903AC8-F81F-458E-856A-1673D0F69603}"/>
              </a:ext>
            </a:extLst>
          </p:cNvPr>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530315" y="120830"/>
            <a:ext cx="1413039" cy="619784"/>
          </a:xfrm>
          <a:prstGeom prst="rect">
            <a:avLst/>
          </a:prstGeom>
        </p:spPr>
      </p:pic>
    </p:spTree>
    <p:extLst>
      <p:ext uri="{BB962C8B-B14F-4D97-AF65-F5344CB8AC3E}">
        <p14:creationId xmlns:p14="http://schemas.microsoft.com/office/powerpoint/2010/main" val="2991638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0699" y="1266646"/>
            <a:ext cx="4914900" cy="537210"/>
          </a:xfrm>
        </p:spPr>
        <p:txBody>
          <a:bodyPr/>
          <a:lstStyle/>
          <a:p>
            <a:pPr algn="ctr"/>
            <a:r>
              <a:rPr lang="en-GB" cap="none" dirty="0"/>
              <a:t>GenComm  Value Chain</a:t>
            </a:r>
          </a:p>
        </p:txBody>
      </p:sp>
      <p:pic>
        <p:nvPicPr>
          <p:cNvPr id="6" name="Picture 5" descr="Timeline&#10;&#10;Description automatically generated">
            <a:extLst>
              <a:ext uri="{FF2B5EF4-FFF2-40B4-BE49-F238E27FC236}">
                <a16:creationId xmlns:a16="http://schemas.microsoft.com/office/drawing/2014/main" id="{91553032-7C08-4D7D-AD6D-9794FEC028DE}"/>
              </a:ext>
            </a:extLst>
          </p:cNvPr>
          <p:cNvPicPr>
            <a:picLocks noChangeAspect="1"/>
          </p:cNvPicPr>
          <p:nvPr/>
        </p:nvPicPr>
        <p:blipFill>
          <a:blip r:embed="rId3"/>
          <a:stretch>
            <a:fillRect/>
          </a:stretch>
        </p:blipFill>
        <p:spPr>
          <a:xfrm>
            <a:off x="184728" y="295421"/>
            <a:ext cx="8774542" cy="6006905"/>
          </a:xfrm>
          <a:prstGeom prst="rect">
            <a:avLst/>
          </a:prstGeom>
        </p:spPr>
      </p:pic>
    </p:spTree>
    <p:extLst>
      <p:ext uri="{BB962C8B-B14F-4D97-AF65-F5344CB8AC3E}">
        <p14:creationId xmlns:p14="http://schemas.microsoft.com/office/powerpoint/2010/main" val="3582235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88159"/>
            <a:ext cx="7886700" cy="4351338"/>
          </a:xfrm>
        </p:spPr>
        <p:txBody>
          <a:bodyPr>
            <a:normAutofit/>
          </a:bodyPr>
          <a:lstStyle/>
          <a:p>
            <a:pPr marL="0" indent="0" algn="just">
              <a:lnSpc>
                <a:spcPct val="107000"/>
              </a:lnSpc>
              <a:spcAft>
                <a:spcPts val="800"/>
              </a:spcAft>
              <a:buNone/>
            </a:pPr>
            <a:r>
              <a:rPr lang="en-GB" sz="1800" dirty="0">
                <a:solidFill>
                  <a:srgbClr val="1D1D1B"/>
                </a:solidFill>
                <a:effectLst/>
                <a:latin typeface="Arial" panose="020B0604020202020204" pitchFamily="34" charset="0"/>
                <a:ea typeface="Calibri" panose="020F0502020204030204" pitchFamily="34" charset="0"/>
                <a:hlinkClick r:id="rId2"/>
              </a:rPr>
              <a:t>https://hydrogenireland.org/</a:t>
            </a:r>
            <a:endParaRPr lang="en-GB" sz="1800" dirty="0">
              <a:solidFill>
                <a:srgbClr val="1D1D1B"/>
              </a:solidFill>
              <a:effectLst/>
              <a:latin typeface="Arial" panose="020B0604020202020204" pitchFamily="34" charset="0"/>
              <a:ea typeface="Calibri" panose="020F0502020204030204" pitchFamily="34" charset="0"/>
            </a:endParaRPr>
          </a:p>
          <a:p>
            <a:pPr marL="0" indent="0" algn="just">
              <a:lnSpc>
                <a:spcPct val="107000"/>
              </a:lnSpc>
              <a:spcAft>
                <a:spcPts val="800"/>
              </a:spcAft>
              <a:buNone/>
            </a:pPr>
            <a:endParaRPr lang="en-GB" sz="1800" dirty="0">
              <a:solidFill>
                <a:srgbClr val="1D1D1B"/>
              </a:solidFill>
              <a:effectLst/>
              <a:latin typeface="Arial" panose="020B060402020202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Hydrogen Ireland Conference 2022</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Conference Title</a:t>
            </a:r>
            <a:r>
              <a:rPr lang="en-GB" sz="1800" dirty="0">
                <a:effectLst/>
                <a:latin typeface="Arial" panose="020B0604020202020204" pitchFamily="34" charset="0"/>
                <a:ea typeface="Calibri" panose="020F0502020204030204" pitchFamily="34" charset="0"/>
              </a:rPr>
              <a:t> - </a:t>
            </a:r>
            <a:r>
              <a:rPr lang="en-GB" sz="1800" b="1" i="1" dirty="0">
                <a:effectLst/>
                <a:latin typeface="Arial" panose="020B0604020202020204" pitchFamily="34" charset="0"/>
                <a:ea typeface="Calibri" panose="020F0502020204030204" pitchFamily="34" charset="0"/>
              </a:rPr>
              <a:t>Europe’s Hydrogen journey to net zero </a:t>
            </a:r>
            <a:endParaRPr lang="en-GB" sz="1800" dirty="0">
              <a:effectLst/>
              <a:latin typeface="Calibri" panose="020F0502020204030204" pitchFamily="34" charset="0"/>
              <a:ea typeface="Calibri" panose="020F0502020204030204" pitchFamily="34" charset="0"/>
            </a:endParaRPr>
          </a:p>
          <a:p>
            <a:pPr marL="0" indent="0">
              <a:buNone/>
            </a:pPr>
            <a:endParaRPr lang="en-GB" sz="1800" dirty="0">
              <a:effectLst/>
              <a:latin typeface="Calibri" panose="020F050202020403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Dates</a:t>
            </a:r>
            <a:r>
              <a:rPr lang="en-GB" sz="1800" dirty="0">
                <a:effectLst/>
                <a:latin typeface="Arial" panose="020B0604020202020204" pitchFamily="34" charset="0"/>
                <a:ea typeface="Calibri" panose="020F0502020204030204" pitchFamily="34" charset="0"/>
              </a:rPr>
              <a:t> Tuesday 23</a:t>
            </a:r>
            <a:r>
              <a:rPr lang="en-GB" sz="1800" baseline="30000" dirty="0">
                <a:effectLst/>
                <a:latin typeface="Arial" panose="020B0604020202020204" pitchFamily="34" charset="0"/>
                <a:ea typeface="Calibri" panose="020F0502020204030204" pitchFamily="34" charset="0"/>
              </a:rPr>
              <a:t>rd</a:t>
            </a:r>
            <a:r>
              <a:rPr lang="en-GB" sz="1800" baseline="30000" dirty="0">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and Wednesday 24</a:t>
            </a:r>
            <a:r>
              <a:rPr lang="en-GB" sz="1800" baseline="30000" dirty="0">
                <a:effectLst/>
                <a:latin typeface="Arial" panose="020B0604020202020204" pitchFamily="34" charset="0"/>
                <a:ea typeface="Calibri" panose="020F0502020204030204" pitchFamily="34" charset="0"/>
              </a:rPr>
              <a:t>th</a:t>
            </a:r>
            <a:r>
              <a:rPr lang="en-GB" sz="1800" dirty="0">
                <a:effectLst/>
                <a:latin typeface="Arial" panose="020B0604020202020204" pitchFamily="34" charset="0"/>
                <a:ea typeface="Calibri" panose="020F0502020204030204" pitchFamily="34" charset="0"/>
              </a:rPr>
              <a:t> November 2022</a:t>
            </a:r>
            <a:endParaRPr lang="en-GB" sz="1800" dirty="0">
              <a:effectLst/>
              <a:latin typeface="Calibri" panose="020F0502020204030204" pitchFamily="34" charset="0"/>
              <a:ea typeface="Calibri" panose="020F0502020204030204" pitchFamily="34" charset="0"/>
            </a:endParaRPr>
          </a:p>
          <a:p>
            <a:pPr marL="0" indent="0">
              <a:buNone/>
            </a:pPr>
            <a:endParaRPr lang="en-GB" sz="1800" dirty="0">
              <a:effectLst/>
              <a:latin typeface="Calibri" panose="020F050202020403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Venue </a:t>
            </a:r>
            <a:r>
              <a:rPr lang="en-GB" sz="1800" dirty="0">
                <a:effectLst/>
                <a:latin typeface="Arial" panose="020B0604020202020204" pitchFamily="34" charset="0"/>
                <a:ea typeface="Calibri" panose="020F0502020204030204" pitchFamily="34" charset="0"/>
              </a:rPr>
              <a:t>Radisson Hotel Dublin</a:t>
            </a:r>
            <a:endParaRPr lang="en-GB" sz="1800" dirty="0">
              <a:effectLst/>
              <a:latin typeface="Calibri" panose="020F0502020204030204" pitchFamily="34" charset="0"/>
              <a:ea typeface="Calibri" panose="020F0502020204030204" pitchFamily="34" charset="0"/>
            </a:endParaRPr>
          </a:p>
          <a:p>
            <a:pPr marL="0" indent="0" algn="just">
              <a:lnSpc>
                <a:spcPct val="107000"/>
              </a:lnSpc>
              <a:spcAft>
                <a:spcPts val="800"/>
              </a:spcAft>
              <a:buNone/>
            </a:pPr>
            <a:endParaRPr lang="en-GB" sz="1800" dirty="0">
              <a:solidFill>
                <a:srgbClr val="1D1D1B"/>
              </a:solidFill>
              <a:effectLst/>
              <a:latin typeface="Arial" panose="020B0604020202020204" pitchFamily="34" charset="0"/>
              <a:ea typeface="Calibri" panose="020F0502020204030204" pitchFamily="34" charset="0"/>
            </a:endParaRPr>
          </a:p>
          <a:p>
            <a:pPr marL="685800" indent="-228600">
              <a:lnSpc>
                <a:spcPct val="115000"/>
              </a:lnSpc>
            </a:pPr>
            <a:endParaRPr lang="en-GB" sz="1800" dirty="0">
              <a:effectLst/>
              <a:latin typeface="Arial" panose="020B0604020202020204" pitchFamily="34" charset="0"/>
              <a:ea typeface="Calibri" panose="020F0502020204030204" pitchFamily="34" charset="0"/>
            </a:endParaRPr>
          </a:p>
          <a:p>
            <a:pPr algn="just">
              <a:lnSpc>
                <a:spcPct val="107000"/>
              </a:lnSpc>
              <a:spcAft>
                <a:spcPts val="800"/>
              </a:spcAft>
              <a:tabLst>
                <a:tab pos="1714500" algn="l"/>
              </a:tabLst>
            </a:pPr>
            <a:endParaRPr lang="en-GB" sz="1800" dirty="0">
              <a:solidFill>
                <a:srgbClr val="1D1D1B"/>
              </a:solidFill>
              <a:effectLst/>
              <a:latin typeface="Arial" panose="020B0604020202020204" pitchFamily="34" charset="0"/>
              <a:ea typeface="Calibri" panose="020F0502020204030204" pitchFamily="34" charset="0"/>
            </a:endParaRPr>
          </a:p>
          <a:p>
            <a:pPr marL="0" indent="0" algn="ctr">
              <a:buNone/>
            </a:pPr>
            <a:endParaRPr lang="en-GB" sz="4400" b="1" dirty="0">
              <a:solidFill>
                <a:srgbClr val="034DA2"/>
              </a:solidFill>
            </a:endParaRPr>
          </a:p>
        </p:txBody>
      </p:sp>
      <p:sp>
        <p:nvSpPr>
          <p:cNvPr id="6" name="TextBox 5">
            <a:extLst>
              <a:ext uri="{FF2B5EF4-FFF2-40B4-BE49-F238E27FC236}">
                <a16:creationId xmlns:a16="http://schemas.microsoft.com/office/drawing/2014/main" id="{F5F73AD5-69CE-4202-B9FB-B856745A2350}"/>
              </a:ext>
            </a:extLst>
          </p:cNvPr>
          <p:cNvSpPr txBox="1"/>
          <p:nvPr/>
        </p:nvSpPr>
        <p:spPr>
          <a:xfrm>
            <a:off x="897286" y="1036484"/>
            <a:ext cx="7349423" cy="584775"/>
          </a:xfrm>
          <a:prstGeom prst="rect">
            <a:avLst/>
          </a:prstGeom>
          <a:noFill/>
        </p:spPr>
        <p:txBody>
          <a:bodyPr wrap="square">
            <a:spAutoFit/>
          </a:bodyPr>
          <a:lstStyle/>
          <a:p>
            <a:pPr algn="ctr"/>
            <a:r>
              <a:rPr lang="en-GB" sz="3200" b="1" dirty="0">
                <a:solidFill>
                  <a:srgbClr val="034DA2"/>
                </a:solidFill>
              </a:rPr>
              <a:t>Hydrogen Ireland Update</a:t>
            </a:r>
          </a:p>
        </p:txBody>
      </p:sp>
      <p:pic>
        <p:nvPicPr>
          <p:cNvPr id="9" name="Picture 8">
            <a:extLst>
              <a:ext uri="{FF2B5EF4-FFF2-40B4-BE49-F238E27FC236}">
                <a16:creationId xmlns:a16="http://schemas.microsoft.com/office/drawing/2014/main" id="{09050B02-34EF-4A18-8A04-171FE7D2452C}"/>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7530315" y="120830"/>
            <a:ext cx="1413039" cy="619784"/>
          </a:xfrm>
          <a:prstGeom prst="rect">
            <a:avLst/>
          </a:prstGeom>
        </p:spPr>
      </p:pic>
    </p:spTree>
    <p:extLst>
      <p:ext uri="{BB962C8B-B14F-4D97-AF65-F5344CB8AC3E}">
        <p14:creationId xmlns:p14="http://schemas.microsoft.com/office/powerpoint/2010/main" val="34081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363A0-D39E-4D70-BAD8-8C8D011ABBE1}"/>
              </a:ext>
            </a:extLst>
          </p:cNvPr>
          <p:cNvPicPr>
            <a:picLocks noChangeAspect="1"/>
          </p:cNvPicPr>
          <p:nvPr/>
        </p:nvPicPr>
        <p:blipFill rotWithShape="1">
          <a:blip r:embed="rId2"/>
          <a:srcRect l="12809" r="10523" b="-1"/>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87A0ED5D-C571-4996-9683-00F1660B9B3A}"/>
              </a:ext>
            </a:extLst>
          </p:cNvPr>
          <p:cNvSpPr>
            <a:spLocks noGrp="1"/>
          </p:cNvSpPr>
          <p:nvPr>
            <p:ph type="title"/>
          </p:nvPr>
        </p:nvSpPr>
        <p:spPr>
          <a:xfrm>
            <a:off x="1418898" y="837514"/>
            <a:ext cx="3153102" cy="1342754"/>
          </a:xfrm>
        </p:spPr>
        <p:txBody>
          <a:bodyPr>
            <a:normAutofit/>
          </a:bodyPr>
          <a:lstStyle/>
          <a:p>
            <a:pPr algn="ctr"/>
            <a:r>
              <a:rPr lang="en-GB" sz="3100" b="1" dirty="0"/>
              <a:t>Clean Hydrogen Partnership</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EA9712-A509-47CE-B3F8-94B7C61EC676}"/>
              </a:ext>
            </a:extLst>
          </p:cNvPr>
          <p:cNvSpPr>
            <a:spLocks noGrp="1"/>
          </p:cNvSpPr>
          <p:nvPr>
            <p:ph idx="1"/>
          </p:nvPr>
        </p:nvSpPr>
        <p:spPr>
          <a:xfrm>
            <a:off x="394137" y="3417573"/>
            <a:ext cx="4512879" cy="3182010"/>
          </a:xfrm>
        </p:spPr>
        <p:txBody>
          <a:bodyPr anchor="ctr">
            <a:normAutofit fontScale="92500" lnSpcReduction="10000"/>
          </a:bodyPr>
          <a:lstStyle/>
          <a:p>
            <a:r>
              <a:rPr lang="en-GB" sz="2000" dirty="0">
                <a:effectLst/>
                <a:latin typeface="Arial" panose="020B0604020202020204" pitchFamily="34" charset="0"/>
                <a:ea typeface="Calibri" panose="020F0502020204030204" pitchFamily="34" charset="0"/>
              </a:rPr>
              <a:t>The Clean Hydrogen Partnership is launching its hydrogen research call for proposals – €300.5 million will be made available for proposed projects in an unprecedented drive to support the creation of cutting-edge hydrogen technologies. The calls open on 31</a:t>
            </a:r>
            <a:r>
              <a:rPr lang="en-GB" sz="2000" baseline="30000" dirty="0">
                <a:effectLst/>
                <a:latin typeface="Arial" panose="020B0604020202020204" pitchFamily="34" charset="0"/>
                <a:ea typeface="Calibri" panose="020F0502020204030204" pitchFamily="34" charset="0"/>
              </a:rPr>
              <a:t>st</a:t>
            </a:r>
            <a:r>
              <a:rPr lang="en-GB" sz="2000" dirty="0">
                <a:effectLst/>
                <a:latin typeface="Arial" panose="020B0604020202020204" pitchFamily="34" charset="0"/>
                <a:ea typeface="Calibri" panose="020F0502020204030204" pitchFamily="34" charset="0"/>
              </a:rPr>
              <a:t> March 2022</a:t>
            </a:r>
            <a:endParaRPr lang="en-GB" sz="2000" dirty="0">
              <a:effectLst/>
              <a:latin typeface="Calibri" panose="020F0502020204030204" pitchFamily="34" charset="0"/>
              <a:ea typeface="Calibri" panose="020F0502020204030204" pitchFamily="34" charset="0"/>
            </a:endParaRPr>
          </a:p>
          <a:p>
            <a:r>
              <a:rPr lang="en-GB" sz="2000" u="sng" dirty="0">
                <a:effectLst/>
                <a:latin typeface="Arial" panose="020B0604020202020204" pitchFamily="34" charset="0"/>
                <a:ea typeface="Calibri" panose="020F0502020204030204" pitchFamily="34" charset="0"/>
                <a:hlinkClick r:id="rId3"/>
              </a:rPr>
              <a:t>https://www.clean-hydrogen.europa.eu/apply-funding/call-proposals-2022/call-proposals-2022_en</a:t>
            </a:r>
            <a:r>
              <a:rPr lang="en-GB" sz="2000" dirty="0">
                <a:effectLst/>
                <a:latin typeface="Arial" panose="020B0604020202020204" pitchFamily="34" charset="0"/>
                <a:ea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endParaRPr lang="en-GB" sz="1200" dirty="0"/>
          </a:p>
        </p:txBody>
      </p:sp>
      <p:pic>
        <p:nvPicPr>
          <p:cNvPr id="12" name="Picture 11">
            <a:extLst>
              <a:ext uri="{FF2B5EF4-FFF2-40B4-BE49-F238E27FC236}">
                <a16:creationId xmlns:a16="http://schemas.microsoft.com/office/drawing/2014/main" id="{CAB2432E-209B-49CF-80A3-935756766548}"/>
              </a:ext>
            </a:extLst>
          </p:cNvPr>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7530315" y="120830"/>
            <a:ext cx="1413039" cy="619784"/>
          </a:xfrm>
          <a:prstGeom prst="rect">
            <a:avLst/>
          </a:prstGeom>
        </p:spPr>
      </p:pic>
    </p:spTree>
    <p:extLst>
      <p:ext uri="{BB962C8B-B14F-4D97-AF65-F5344CB8AC3E}">
        <p14:creationId xmlns:p14="http://schemas.microsoft.com/office/powerpoint/2010/main" val="4051225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07F0-51D4-4D4E-A0FE-24294D811B40}"/>
              </a:ext>
            </a:extLst>
          </p:cNvPr>
          <p:cNvSpPr>
            <a:spLocks noGrp="1"/>
          </p:cNvSpPr>
          <p:nvPr>
            <p:ph type="title"/>
          </p:nvPr>
        </p:nvSpPr>
        <p:spPr>
          <a:xfrm>
            <a:off x="491490" y="365125"/>
            <a:ext cx="3840085" cy="1692794"/>
          </a:xfrm>
        </p:spPr>
        <p:txBody>
          <a:bodyPr vert="horz" lIns="91440" tIns="45720" rIns="91440" bIns="45720" rtlCol="0" anchor="ctr">
            <a:normAutofit/>
          </a:bodyPr>
          <a:lstStyle/>
          <a:p>
            <a:pPr defTabSz="914400"/>
            <a:r>
              <a:rPr lang="en-US" sz="4400" dirty="0"/>
              <a:t>EUSEW 2022</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B1C9670-F930-4117-9791-5B3C334AAE3A}"/>
              </a:ext>
            </a:extLst>
          </p:cNvPr>
          <p:cNvSpPr txBox="1"/>
          <p:nvPr/>
        </p:nvSpPr>
        <p:spPr>
          <a:xfrm>
            <a:off x="230985" y="2575034"/>
            <a:ext cx="4341015" cy="3462228"/>
          </a:xfrm>
          <a:prstGeom prst="rect">
            <a:avLst/>
          </a:prstGeom>
        </p:spPr>
        <p:txBody>
          <a:bodyPr vert="horz" lIns="91440" tIns="45720" rIns="91440" bIns="45720" rtlCol="0">
            <a:normAutofit/>
          </a:bodyPr>
          <a:lstStyle/>
          <a:p>
            <a:pPr defTabSz="914400">
              <a:lnSpc>
                <a:spcPct val="90000"/>
              </a:lnSpc>
              <a:spcAft>
                <a:spcPts val="600"/>
              </a:spcAft>
            </a:pPr>
            <a:r>
              <a:rPr lang="en-US" sz="2000" b="1" dirty="0">
                <a:effectLst/>
              </a:rPr>
              <a:t>The commodification of Green H2 for Europe</a:t>
            </a:r>
          </a:p>
          <a:p>
            <a:pPr indent="-228600" defTabSz="914400">
              <a:lnSpc>
                <a:spcPct val="90000"/>
              </a:lnSpc>
              <a:spcAft>
                <a:spcPts val="600"/>
              </a:spcAft>
              <a:buFont typeface="Arial" panose="020B0604020202020204" pitchFamily="34" charset="0"/>
              <a:buChar char="•"/>
            </a:pPr>
            <a:r>
              <a:rPr lang="en-US" dirty="0">
                <a:effectLst/>
              </a:rPr>
              <a:t>Europe faces multiple pressures to decarbonise economies and to accelerate the integration of greater renewable energy sources into our energy systems.</a:t>
            </a:r>
          </a:p>
          <a:p>
            <a:pPr indent="-228600" defTabSz="914400">
              <a:lnSpc>
                <a:spcPct val="90000"/>
              </a:lnSpc>
              <a:spcAft>
                <a:spcPts val="600"/>
              </a:spcAft>
              <a:buFont typeface="Arial" panose="020B0604020202020204" pitchFamily="34" charset="0"/>
              <a:buChar char="•"/>
            </a:pPr>
            <a:endParaRPr lang="en-US" sz="1600" dirty="0">
              <a:effectLst/>
            </a:endParaRPr>
          </a:p>
          <a:p>
            <a:pPr indent="-228600" defTabSz="914400">
              <a:lnSpc>
                <a:spcPct val="90000"/>
              </a:lnSpc>
              <a:spcAft>
                <a:spcPts val="600"/>
              </a:spcAft>
              <a:buFont typeface="Arial" panose="020B0604020202020204" pitchFamily="34" charset="0"/>
              <a:buChar char="•"/>
            </a:pPr>
            <a:r>
              <a:rPr lang="en-US" sz="1600" b="1" dirty="0">
                <a:effectLst/>
              </a:rPr>
              <a:t> </a:t>
            </a:r>
            <a:endParaRPr lang="en-US" sz="1600" dirty="0">
              <a:effectLst/>
            </a:endParaRPr>
          </a:p>
        </p:txBody>
      </p:sp>
      <p:pic>
        <p:nvPicPr>
          <p:cNvPr id="4" name="Content Placeholder 3">
            <a:extLst>
              <a:ext uri="{FF2B5EF4-FFF2-40B4-BE49-F238E27FC236}">
                <a16:creationId xmlns:a16="http://schemas.microsoft.com/office/drawing/2014/main" id="{BAAEBA57-F12A-49FA-BF8C-164A566A5E99}"/>
              </a:ext>
            </a:extLst>
          </p:cNvPr>
          <p:cNvPicPr>
            <a:picLocks noGrp="1" noChangeAspect="1"/>
          </p:cNvPicPr>
          <p:nvPr>
            <p:ph idx="1"/>
          </p:nvPr>
        </p:nvPicPr>
        <p:blipFill rotWithShape="1">
          <a:blip r:embed="rId2"/>
          <a:srcRect l="32400" r="29109"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extBox 9">
            <a:extLst>
              <a:ext uri="{FF2B5EF4-FFF2-40B4-BE49-F238E27FC236}">
                <a16:creationId xmlns:a16="http://schemas.microsoft.com/office/drawing/2014/main" id="{F8F8D859-F5E2-40BE-9C15-DA421FF9553B}"/>
              </a:ext>
            </a:extLst>
          </p:cNvPr>
          <p:cNvSpPr txBox="1"/>
          <p:nvPr/>
        </p:nvSpPr>
        <p:spPr>
          <a:xfrm>
            <a:off x="240427" y="4338386"/>
            <a:ext cx="4572000" cy="2215991"/>
          </a:xfrm>
          <a:prstGeom prst="rect">
            <a:avLst/>
          </a:prstGeom>
          <a:noFill/>
        </p:spPr>
        <p:txBody>
          <a:bodyPr wrap="square">
            <a:spAutoFit/>
          </a:bodyPr>
          <a:lstStyle/>
          <a:p>
            <a:r>
              <a:rPr lang="en-GB" sz="1800" b="1" i="1" dirty="0">
                <a:solidFill>
                  <a:srgbClr val="000000"/>
                </a:solidFill>
                <a:effectLst/>
                <a:latin typeface="Arial" panose="020B0604020202020204" pitchFamily="34" charset="0"/>
                <a:ea typeface="Calibri" panose="020F0502020204030204" pitchFamily="34" charset="0"/>
              </a:rPr>
              <a:t>H</a:t>
            </a:r>
            <a:r>
              <a:rPr lang="en-GB" sz="1400" b="1" i="1" dirty="0">
                <a:solidFill>
                  <a:srgbClr val="000000"/>
                </a:solidFill>
                <a:effectLst/>
                <a:latin typeface="Arial" panose="020B0604020202020204" pitchFamily="34" charset="0"/>
                <a:ea typeface="Calibri" panose="020F0502020204030204" pitchFamily="34" charset="0"/>
              </a:rPr>
              <a:t>2</a:t>
            </a:r>
            <a:r>
              <a:rPr lang="en-GB" sz="1400" dirty="0">
                <a:solidFill>
                  <a:srgbClr val="000000"/>
                </a:solidFill>
                <a:effectLst/>
                <a:latin typeface="Arial" panose="020B0604020202020204" pitchFamily="34" charset="0"/>
                <a:ea typeface="Calibri" panose="020F0502020204030204" pitchFamily="34" charset="0"/>
              </a:rPr>
              <a:t> - </a:t>
            </a:r>
            <a:r>
              <a:rPr lang="en-GB" sz="1800" b="1" dirty="0">
                <a:solidFill>
                  <a:srgbClr val="000000"/>
                </a:solidFill>
                <a:effectLst/>
                <a:latin typeface="Arial" panose="020B0604020202020204" pitchFamily="34" charset="0"/>
                <a:ea typeface="Calibri" panose="020F0502020204030204" pitchFamily="34" charset="0"/>
              </a:rPr>
              <a:t>vectors of change for the energy industry</a:t>
            </a:r>
          </a:p>
          <a:p>
            <a:pPr marL="285750" indent="-285750">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Hydrogen is a versatile energy vector that can circumnavigate many decarbonisation obstacles but in doing so, it has many challenges to become universally accepted and utilised </a:t>
            </a:r>
          </a:p>
          <a:p>
            <a:endParaRPr lang="en-GB" sz="12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5" name="TextBox 4"/>
          <p:cNvSpPr txBox="1"/>
          <p:nvPr/>
        </p:nvSpPr>
        <p:spPr>
          <a:xfrm>
            <a:off x="5742683" y="2164764"/>
            <a:ext cx="3411711"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srgbClr val="034DA2"/>
                </a:solidFill>
                <a:effectLst/>
                <a:uLnTx/>
                <a:uFillTx/>
                <a:latin typeface="Open Sans"/>
                <a:ea typeface="+mn-ea"/>
                <a:cs typeface="Open Sans"/>
              </a:rPr>
              <a:t>Communications Update</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34DA2"/>
              </a:solidFill>
              <a:effectLst/>
              <a:uLnTx/>
              <a:uFillTx/>
              <a:latin typeface="Open Sans"/>
              <a:ea typeface="+mn-ea"/>
              <a:cs typeface="Open San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34DA2"/>
              </a:solidFill>
              <a:effectLst/>
              <a:uLnTx/>
              <a:uFillTx/>
              <a:latin typeface="Open Sans"/>
              <a:ea typeface="+mn-ea"/>
              <a:cs typeface="Open Sans"/>
            </a:endParaRPr>
          </a:p>
          <a:p>
            <a:pPr algn="ctr"/>
            <a:r>
              <a:rPr lang="en-US" sz="2400" b="1" baseline="30000" dirty="0">
                <a:solidFill>
                  <a:srgbClr val="034DA2"/>
                </a:solidFill>
                <a:latin typeface="Open Sans"/>
                <a:cs typeface="Open Sans"/>
              </a:rPr>
              <a:t>22nd</a:t>
            </a:r>
            <a:r>
              <a:rPr lang="en-US" sz="2400" b="1" dirty="0">
                <a:solidFill>
                  <a:srgbClr val="034DA2"/>
                </a:solidFill>
                <a:latin typeface="Open Sans"/>
                <a:cs typeface="Open Sans"/>
              </a:rPr>
              <a:t> September 2022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4DA2"/>
                </a:solidFill>
                <a:effectLst/>
                <a:uLnTx/>
                <a:uFillTx/>
                <a:latin typeface="Open Sans"/>
                <a:ea typeface="+mn-ea"/>
                <a:cs typeface="Open Sans"/>
              </a:rPr>
              <a:t> </a:t>
            </a:r>
          </a:p>
        </p:txBody>
      </p:sp>
      <p:sp>
        <p:nvSpPr>
          <p:cNvPr id="6" name="Rectangle 5"/>
          <p:cNvSpPr/>
          <p:nvPr/>
        </p:nvSpPr>
        <p:spPr>
          <a:xfrm>
            <a:off x="0"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695461" y="2664081"/>
            <a:ext cx="2314591" cy="707886"/>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Open Sans"/>
                <a:ea typeface="+mn-ea"/>
                <a:cs typeface="Open Sans"/>
              </a:rPr>
              <a:t>Place image in this area.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6034215" y="561453"/>
            <a:ext cx="2254616" cy="9889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513" r="40544"/>
          <a:stretch/>
        </p:blipFill>
        <p:spPr>
          <a:xfrm>
            <a:off x="0" y="0"/>
            <a:ext cx="5732289" cy="6858000"/>
          </a:xfrm>
          <a:prstGeom prst="rect">
            <a:avLst/>
          </a:prstGeom>
        </p:spPr>
      </p:pic>
    </p:spTree>
    <p:extLst>
      <p:ext uri="{BB962C8B-B14F-4D97-AF65-F5344CB8AC3E}">
        <p14:creationId xmlns:p14="http://schemas.microsoft.com/office/powerpoint/2010/main" val="198744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72521"/>
          </a:xfrm>
        </p:spPr>
        <p:txBody>
          <a:bodyPr>
            <a:normAutofit/>
          </a:bodyPr>
          <a:lstStyle/>
          <a:p>
            <a:pPr algn="ctr"/>
            <a:r>
              <a:rPr lang="en-GB" sz="2800" b="1" dirty="0">
                <a:solidFill>
                  <a:srgbClr val="034DA2"/>
                </a:solidFill>
                <a:latin typeface="+mn-lt"/>
              </a:rPr>
              <a:t>Renewable Energy Magazine July 11 2022</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21735" y="6105526"/>
            <a:ext cx="1413039" cy="619784"/>
          </a:xfrm>
          <a:prstGeom prst="rect">
            <a:avLst/>
          </a:prstGeom>
        </p:spPr>
      </p:pic>
      <p:sp>
        <p:nvSpPr>
          <p:cNvPr id="3" name="Content Placeholder 2"/>
          <p:cNvSpPr>
            <a:spLocks noGrp="1"/>
          </p:cNvSpPr>
          <p:nvPr>
            <p:ph idx="1"/>
          </p:nvPr>
        </p:nvSpPr>
        <p:spPr>
          <a:xfrm>
            <a:off x="706141" y="1173193"/>
            <a:ext cx="7886700" cy="4592177"/>
          </a:xfrm>
        </p:spPr>
        <p:txBody>
          <a:bodyPr>
            <a:normAutofit/>
          </a:bodyPr>
          <a:lstStyle/>
          <a:p>
            <a:pPr marL="0" indent="0">
              <a:lnSpc>
                <a:spcPct val="150000"/>
              </a:lnSpc>
              <a:buNone/>
            </a:pPr>
            <a:endParaRPr lang="en-GB" sz="1800" dirty="0"/>
          </a:p>
          <a:p>
            <a:pPr marL="0" indent="0">
              <a:lnSpc>
                <a:spcPct val="150000"/>
              </a:lnSpc>
              <a:buNone/>
            </a:pPr>
            <a:endParaRPr lang="en-GB" sz="1800"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pic>
        <p:nvPicPr>
          <p:cNvPr id="4" name="Picture 3">
            <a:extLst>
              <a:ext uri="{FF2B5EF4-FFF2-40B4-BE49-F238E27FC236}">
                <a16:creationId xmlns:a16="http://schemas.microsoft.com/office/drawing/2014/main" id="{1EB08D43-B4D3-466C-9D5D-9300563F89F1}"/>
              </a:ext>
            </a:extLst>
          </p:cNvPr>
          <p:cNvPicPr>
            <a:picLocks noChangeAspect="1"/>
          </p:cNvPicPr>
          <p:nvPr/>
        </p:nvPicPr>
        <p:blipFill>
          <a:blip r:embed="rId3"/>
          <a:stretch>
            <a:fillRect/>
          </a:stretch>
        </p:blipFill>
        <p:spPr>
          <a:xfrm>
            <a:off x="2767561" y="6370754"/>
            <a:ext cx="5944115" cy="384081"/>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0B2FCCCD-1C7D-4F10-AFE7-53F76A5E3680}"/>
              </a:ext>
            </a:extLst>
          </p:cNvPr>
          <p:cNvPicPr>
            <a:picLocks noChangeAspect="1"/>
          </p:cNvPicPr>
          <p:nvPr/>
        </p:nvPicPr>
        <p:blipFill>
          <a:blip r:embed="rId4"/>
          <a:stretch>
            <a:fillRect/>
          </a:stretch>
        </p:blipFill>
        <p:spPr>
          <a:xfrm>
            <a:off x="0" y="1173193"/>
            <a:ext cx="9144000" cy="4707102"/>
          </a:xfrm>
          <a:prstGeom prst="rect">
            <a:avLst/>
          </a:prstGeom>
        </p:spPr>
      </p:pic>
    </p:spTree>
    <p:extLst>
      <p:ext uri="{BB962C8B-B14F-4D97-AF65-F5344CB8AC3E}">
        <p14:creationId xmlns:p14="http://schemas.microsoft.com/office/powerpoint/2010/main" val="3427013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12A34E-DAB1-451F-B7FF-27B162733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0b0bf8-9b2d-4537-a09e-480623a22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8051E5-761E-4EF3-899E-468F9AEF965D}">
  <ds:schemaRefs>
    <ds:schemaRef ds:uri="http://schemas.microsoft.com/sharepoint/v3/contenttype/forms"/>
  </ds:schemaRefs>
</ds:datastoreItem>
</file>

<file path=customXml/itemProps3.xml><?xml version="1.0" encoding="utf-8"?>
<ds:datastoreItem xmlns:ds="http://schemas.openxmlformats.org/officeDocument/2006/customXml" ds:itemID="{C7CE114B-945E-41F6-97A6-622CA0240A66}">
  <ds:schemaRefs>
    <ds:schemaRef ds:uri="http://purl.org/dc/terms/"/>
    <ds:schemaRef ds:uri="http://purl.org/dc/elements/1.1/"/>
    <ds:schemaRef ds:uri="http://www.w3.org/XML/1998/namespace"/>
    <ds:schemaRef ds:uri="http://schemas.openxmlformats.org/package/2006/metadata/core-properties"/>
    <ds:schemaRef ds:uri="http://schemas.microsoft.com/office/2006/documentManagement/types"/>
    <ds:schemaRef ds:uri="ef0b0bf8-9b2d-4537-a09e-480623a224ba"/>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8112</TotalTime>
  <Words>751</Words>
  <Application>Microsoft Office PowerPoint</Application>
  <PresentationFormat>On-screen Show (4:3)</PresentationFormat>
  <Paragraphs>139</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inherit</vt:lpstr>
      <vt:lpstr>Open Sans</vt:lpstr>
      <vt:lpstr>Verdana</vt:lpstr>
      <vt:lpstr>Office Theme</vt:lpstr>
      <vt:lpstr>PowerPoint Presentation</vt:lpstr>
      <vt:lpstr>PowerPoint Presentation</vt:lpstr>
      <vt:lpstr>GenComm Transition</vt:lpstr>
      <vt:lpstr>PowerPoint Presentation</vt:lpstr>
      <vt:lpstr>PowerPoint Presentation</vt:lpstr>
      <vt:lpstr>Clean Hydrogen Partnership</vt:lpstr>
      <vt:lpstr>EUSEW 2022</vt:lpstr>
      <vt:lpstr>PowerPoint Presentation</vt:lpstr>
      <vt:lpstr>Renewable Energy Magazine July 11 2022</vt:lpstr>
      <vt:lpstr>Fleet Transport magazine July 13 2022</vt:lpstr>
      <vt:lpstr>NI Chamber of Commerce website July 14 2022</vt:lpstr>
      <vt:lpstr>Fuel Cell Works website July 18 2022</vt:lpstr>
      <vt:lpstr>Energy Manager magazine July 26 2022</vt:lpstr>
      <vt:lpstr>NI Chamber of Commerce website August 23 2022</vt:lpstr>
      <vt:lpstr>Fleet Transport magazine August 24 2022</vt:lpstr>
      <vt:lpstr>Fuel Cell Works website August 24 2022</vt:lpstr>
      <vt:lpstr>Business &amp; Finance magazine August 25 2022</vt:lpstr>
      <vt:lpstr>Renewable Energy magazine August 29 2022</vt:lpstr>
      <vt:lpstr>Newstalk radio-Taking Stock with Mandy Johnston August 28 2022</vt:lpstr>
      <vt:lpstr>GenComm September 2022 newsletter</vt:lpstr>
      <vt:lpstr>Interview with Louise Cullen BBC NI September 1 2022</vt:lpstr>
      <vt:lpstr>Interview with Gary Mc Donald Irish News September 9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Paul McCormack (PaulMcCormack)</cp:lastModifiedBy>
  <cp:revision>349</cp:revision>
  <cp:lastPrinted>2018-09-17T13:55:21Z</cp:lastPrinted>
  <dcterms:created xsi:type="dcterms:W3CDTF">2015-03-06T10:50:13Z</dcterms:created>
  <dcterms:modified xsi:type="dcterms:W3CDTF">2022-09-22T07:47:35Z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y fmtid="{D5CDD505-2E9C-101B-9397-08002B2CF9AE}" pid="3" name="Order">
    <vt:r8>15400</vt:r8>
  </property>
</Properties>
</file>