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9" r:id="rId64"/>
    <p:sldId id="318" r:id="rId65"/>
  </p:sldIdLst>
  <p:sldSz cx="9144000" cy="6858000" type="screen4x3"/>
  <p:notesSz cx="6858000" cy="9144000"/>
  <p:embeddedFontLst>
    <p:embeddedFont>
      <p:font typeface="Calibri" panose="020F0502020204030204" pitchFamily="34"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Poppins" panose="00000500000000000000" pitchFamily="2" charset="0"/>
      <p:regular r:id="rId75"/>
      <p:bold r:id="rId76"/>
      <p:italic r:id="rId77"/>
      <p:boldItalic r:id="rId78"/>
    </p:embeddedFont>
    <p:embeddedFont>
      <p:font typeface="Roboto" panose="02000000000000000000" pitchFamily="2" charset="0"/>
      <p:regular r:id="rId79"/>
      <p:bold r:id="rId80"/>
      <p:italic r:id="rId81"/>
      <p:boldItalic r:id="rId82"/>
    </p:embeddedFont>
    <p:embeddedFont>
      <p:font typeface="Titillium Web" panose="00000500000000000000"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7" roundtripDataSignature="AMtx7mhgu489NbpQBjMHBtW6ox9p6NJs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9EA22C-D997-454E-9F0D-F9C279E3C235}" v="3" dt="2022-09-22T11:05:12.608"/>
  </p1510:revLst>
</p1510:revInfo>
</file>

<file path=ppt/tableStyles.xml><?xml version="1.0" encoding="utf-8"?>
<a:tblStyleLst xmlns:a="http://schemas.openxmlformats.org/drawingml/2006/main" def="{C86F72B1-8A69-4B34-8E4A-E900FB3F9E25}">
  <a:tblStyle styleId="{C86F72B1-8A69-4B34-8E4A-E900FB3F9E2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78"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92"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customschemas.google.com/relationships/presentationmetadata" Target="metadata"/><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cCormack (PaulMcCormack)" userId="985ef2fc-48ea-4d26-9625-46cee9b482e3" providerId="ADAL" clId="{0B9EA22C-D997-454E-9F0D-F9C279E3C235}"/>
    <pc:docChg chg="undo custSel modSld">
      <pc:chgData name="Paul McCormack (PaulMcCormack)" userId="985ef2fc-48ea-4d26-9625-46cee9b482e3" providerId="ADAL" clId="{0B9EA22C-D997-454E-9F0D-F9C279E3C235}" dt="2022-09-22T11:05:47.307" v="295" actId="1076"/>
      <pc:docMkLst>
        <pc:docMk/>
      </pc:docMkLst>
      <pc:sldChg chg="addSp modSp mod">
        <pc:chgData name="Paul McCormack (PaulMcCormack)" userId="985ef2fc-48ea-4d26-9625-46cee9b482e3" providerId="ADAL" clId="{0B9EA22C-D997-454E-9F0D-F9C279E3C235}" dt="2022-09-22T11:05:47.307" v="295" actId="1076"/>
        <pc:sldMkLst>
          <pc:docMk/>
          <pc:sldMk cId="0" sldId="278"/>
        </pc:sldMkLst>
        <pc:spChg chg="mod">
          <ac:chgData name="Paul McCormack (PaulMcCormack)" userId="985ef2fc-48ea-4d26-9625-46cee9b482e3" providerId="ADAL" clId="{0B9EA22C-D997-454E-9F0D-F9C279E3C235}" dt="2022-09-22T11:05:37.939" v="293" actId="20577"/>
          <ac:spMkLst>
            <pc:docMk/>
            <pc:sldMk cId="0" sldId="278"/>
            <ac:spMk id="358" creationId="{00000000-0000-0000-0000-000000000000}"/>
          </ac:spMkLst>
        </pc:spChg>
        <pc:picChg chg="add mod">
          <ac:chgData name="Paul McCormack (PaulMcCormack)" userId="985ef2fc-48ea-4d26-9625-46cee9b482e3" providerId="ADAL" clId="{0B9EA22C-D997-454E-9F0D-F9C279E3C235}" dt="2022-09-22T11:05:47.307" v="295" actId="1076"/>
          <ac:picMkLst>
            <pc:docMk/>
            <pc:sldMk cId="0" sldId="278"/>
            <ac:picMk id="2" creationId="{345834A7-56E3-44D4-BCCE-CA5E6E700E5B}"/>
          </ac:picMkLst>
        </pc:picChg>
      </pc:sldChg>
      <pc:sldChg chg="addSp delSp modSp mod">
        <pc:chgData name="Paul McCormack (PaulMcCormack)" userId="985ef2fc-48ea-4d26-9625-46cee9b482e3" providerId="ADAL" clId="{0B9EA22C-D997-454E-9F0D-F9C279E3C235}" dt="2022-09-22T10:49:03.355" v="7" actId="1076"/>
        <pc:sldMkLst>
          <pc:docMk/>
          <pc:sldMk cId="1595627398" sldId="319"/>
        </pc:sldMkLst>
        <pc:spChg chg="mod">
          <ac:chgData name="Paul McCormack (PaulMcCormack)" userId="985ef2fc-48ea-4d26-9625-46cee9b482e3" providerId="ADAL" clId="{0B9EA22C-D997-454E-9F0D-F9C279E3C235}" dt="2022-09-22T10:49:03.355" v="7" actId="1076"/>
          <ac:spMkLst>
            <pc:docMk/>
            <pc:sldMk cId="1595627398" sldId="319"/>
            <ac:spMk id="19" creationId="{B471DCE8-3B62-4B8E-A2C2-FD6BB38E7675}"/>
          </ac:spMkLst>
        </pc:spChg>
        <pc:picChg chg="add del mod">
          <ac:chgData name="Paul McCormack (PaulMcCormack)" userId="985ef2fc-48ea-4d26-9625-46cee9b482e3" providerId="ADAL" clId="{0B9EA22C-D997-454E-9F0D-F9C279E3C235}" dt="2022-09-22T10:48:01.097" v="3" actId="21"/>
          <ac:picMkLst>
            <pc:docMk/>
            <pc:sldMk cId="1595627398" sldId="319"/>
            <ac:picMk id="13" creationId="{D0763E7F-2C70-423D-A8BC-101EBA95F74F}"/>
          </ac:picMkLst>
        </pc:picChg>
        <pc:picChg chg="add mod">
          <ac:chgData name="Paul McCormack (PaulMcCormack)" userId="985ef2fc-48ea-4d26-9625-46cee9b482e3" providerId="ADAL" clId="{0B9EA22C-D997-454E-9F0D-F9C279E3C235}" dt="2022-09-22T10:48:06.324" v="5" actId="1076"/>
          <ac:picMkLst>
            <pc:docMk/>
            <pc:sldMk cId="1595627398" sldId="319"/>
            <ac:picMk id="15" creationId="{8A2543EC-2044-434C-8A20-455F11A8B7A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New technologies as the one that is subject of HAZEL and </a:t>
            </a:r>
            <a:endParaRPr/>
          </a:p>
          <a:p>
            <a:pPr marL="0" lvl="0" indent="0" algn="l" rtl="0">
              <a:lnSpc>
                <a:spcPct val="100000"/>
              </a:lnSpc>
              <a:spcBef>
                <a:spcPts val="0"/>
              </a:spcBef>
              <a:spcAft>
                <a:spcPts val="0"/>
              </a:spcAft>
              <a:buSzPts val="1400"/>
              <a:buNone/>
            </a:pPr>
            <a:r>
              <a:rPr lang="en-US"/>
              <a:t>GENCOMM are examples of innovations deployed in real life, creation of climate-</a:t>
            </a:r>
            <a:endParaRPr/>
          </a:p>
          <a:p>
            <a:pPr marL="0" lvl="0" indent="0" algn="l" rtl="0">
              <a:lnSpc>
                <a:spcPct val="100000"/>
              </a:lnSpc>
              <a:spcBef>
                <a:spcPts val="0"/>
              </a:spcBef>
              <a:spcAft>
                <a:spcPts val="0"/>
              </a:spcAft>
              <a:buSzPts val="1400"/>
              <a:buNone/>
            </a:pPr>
            <a:r>
              <a:rPr lang="en-US"/>
              <a:t>resilient processes and professions, raise of public awareness of the </a:t>
            </a:r>
            <a:endParaRPr/>
          </a:p>
          <a:p>
            <a:pPr marL="0" lvl="0" indent="0" algn="l" rtl="0">
              <a:lnSpc>
                <a:spcPct val="100000"/>
              </a:lnSpc>
              <a:spcBef>
                <a:spcPts val="0"/>
              </a:spcBef>
              <a:spcAft>
                <a:spcPts val="0"/>
              </a:spcAft>
              <a:buSzPts val="1400"/>
              <a:buNone/>
            </a:pPr>
            <a:r>
              <a:rPr lang="en-US"/>
              <a:t>scientific importance for the creation of climate protective industry and </a:t>
            </a:r>
            <a:endParaRPr/>
          </a:p>
          <a:p>
            <a:pPr marL="0" lvl="0" indent="0" algn="l" rtl="0">
              <a:lnSpc>
                <a:spcPct val="100000"/>
              </a:lnSpc>
              <a:spcBef>
                <a:spcPts val="0"/>
              </a:spcBef>
              <a:spcAft>
                <a:spcPts val="0"/>
              </a:spcAft>
              <a:buSzPts val="1400"/>
              <a:buNone/>
            </a:pPr>
            <a:r>
              <a:rPr lang="en-US"/>
              <a:t>environment, all of that achieved by applying collaborative and inclusive </a:t>
            </a:r>
            <a:endParaRPr/>
          </a:p>
          <a:p>
            <a:pPr marL="0" lvl="0" indent="0" algn="l" rtl="0">
              <a:lnSpc>
                <a:spcPct val="100000"/>
              </a:lnSpc>
              <a:spcBef>
                <a:spcPts val="0"/>
              </a:spcBef>
              <a:spcAft>
                <a:spcPts val="0"/>
              </a:spcAft>
              <a:buSzPts val="1400"/>
              <a:buNone/>
            </a:pPr>
            <a:r>
              <a:rPr lang="en-US"/>
              <a:t>approach of work science - industry work.</a:t>
            </a:r>
            <a:endParaRPr/>
          </a:p>
          <a:p>
            <a:pPr marL="0" lvl="0" indent="0" algn="l" rtl="0">
              <a:lnSpc>
                <a:spcPct val="100000"/>
              </a:lnSpc>
              <a:spcBef>
                <a:spcPts val="0"/>
              </a:spcBef>
              <a:spcAft>
                <a:spcPts val="0"/>
              </a:spcAft>
              <a:buSzPts val="1400"/>
              <a:buNone/>
            </a:pPr>
            <a:endParaRPr/>
          </a:p>
        </p:txBody>
      </p:sp>
      <p:sp>
        <p:nvSpPr>
          <p:cNvPr id="285" name="Google Shape;285;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a:t>
            </a:r>
            <a:endParaRPr/>
          </a:p>
        </p:txBody>
      </p:sp>
      <p:sp>
        <p:nvSpPr>
          <p:cNvPr id="364" name="Google Shape;364;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85:notes"/>
          <p:cNvSpPr>
            <a:spLocks noGrp="1" noRot="1" noChangeAspect="1"/>
          </p:cNvSpPr>
          <p:nvPr>
            <p:ph type="sldImg" idx="2"/>
          </p:nvPr>
        </p:nvSpPr>
        <p:spPr>
          <a:xfrm>
            <a:off x="12827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85:notes"/>
          <p:cNvSpPr txBox="1">
            <a:spLocks noGrp="1"/>
          </p:cNvSpPr>
          <p:nvPr>
            <p:ph type="body" idx="1"/>
          </p:nvPr>
        </p:nvSpPr>
        <p:spPr>
          <a:xfrm>
            <a:off x="599173"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85750" lvl="0" indent="-171450" algn="l" rtl="0">
              <a:lnSpc>
                <a:spcPct val="100000"/>
              </a:lnSpc>
              <a:spcBef>
                <a:spcPts val="0"/>
              </a:spcBef>
              <a:spcAft>
                <a:spcPts val="0"/>
              </a:spcAft>
              <a:buClr>
                <a:schemeClr val="dk1"/>
              </a:buClr>
              <a:buSzPts val="1800"/>
              <a:buFont typeface="Arial"/>
              <a:buNone/>
            </a:pPr>
            <a:endParaRPr sz="1800">
              <a:latin typeface="Titillium Web"/>
              <a:ea typeface="Titillium Web"/>
              <a:cs typeface="Titillium Web"/>
              <a:sym typeface="Titillium Web"/>
            </a:endParaRPr>
          </a:p>
          <a:p>
            <a:pPr marL="87051" lvl="0" indent="0" algn="l" rtl="0">
              <a:lnSpc>
                <a:spcPct val="100000"/>
              </a:lnSpc>
              <a:spcBef>
                <a:spcPts val="0"/>
              </a:spcBef>
              <a:spcAft>
                <a:spcPts val="0"/>
              </a:spcAft>
              <a:buSzPts val="1400"/>
              <a:buNone/>
            </a:pPr>
            <a:endParaRPr sz="1800">
              <a:latin typeface="Titillium Web"/>
              <a:ea typeface="Titillium Web"/>
              <a:cs typeface="Titillium Web"/>
              <a:sym typeface="Titillium Web"/>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50000"/>
              </a:lnSpc>
              <a:spcBef>
                <a:spcPts val="0"/>
              </a:spcBef>
              <a:spcAft>
                <a:spcPts val="0"/>
              </a:spcAft>
              <a:buSzPts val="1400"/>
              <a:buNone/>
            </a:pPr>
            <a:endParaRPr sz="1200">
              <a:latin typeface="Calibri"/>
              <a:ea typeface="Calibri"/>
              <a:cs typeface="Calibri"/>
              <a:sym typeface="Calibri"/>
            </a:endParaRPr>
          </a:p>
          <a:p>
            <a:pPr marL="0" lvl="0" indent="0" algn="l" rtl="0">
              <a:lnSpc>
                <a:spcPct val="150000"/>
              </a:lnSpc>
              <a:spcBef>
                <a:spcPts val="0"/>
              </a:spcBef>
              <a:spcAft>
                <a:spcPts val="0"/>
              </a:spcAft>
              <a:buSzPts val="1400"/>
              <a:buNone/>
            </a:pPr>
            <a:r>
              <a:rPr lang="en-US" sz="1200">
                <a:latin typeface="Calibri"/>
                <a:ea typeface="Calibri"/>
                <a:cs typeface="Calibri"/>
                <a:sym typeface="Calibri"/>
              </a:rPr>
              <a:t>A Hydrogen Valley is a regional ecosystem </a:t>
            </a:r>
            <a:endParaRPr/>
          </a:p>
          <a:p>
            <a:pPr marL="0" lvl="0" indent="0" algn="l" rtl="0">
              <a:lnSpc>
                <a:spcPct val="150000"/>
              </a:lnSpc>
              <a:spcBef>
                <a:spcPts val="0"/>
              </a:spcBef>
              <a:spcAft>
                <a:spcPts val="0"/>
              </a:spcAft>
              <a:buSzPts val="1400"/>
              <a:buNone/>
            </a:pPr>
            <a:r>
              <a:rPr lang="en-US" sz="1200">
                <a:latin typeface="Calibri"/>
                <a:ea typeface="Calibri"/>
                <a:cs typeface="Calibri"/>
                <a:sym typeface="Calibri"/>
              </a:rPr>
              <a:t>Strong links between hydrogen research, production, distribution, and transportation</a:t>
            </a:r>
            <a:endParaRPr/>
          </a:p>
          <a:p>
            <a:pPr marL="0" lvl="0" indent="0" algn="l" rtl="0">
              <a:lnSpc>
                <a:spcPct val="150000"/>
              </a:lnSpc>
              <a:spcBef>
                <a:spcPts val="0"/>
              </a:spcBef>
              <a:spcAft>
                <a:spcPts val="0"/>
              </a:spcAft>
              <a:buSzPts val="1400"/>
              <a:buNone/>
            </a:pPr>
            <a:r>
              <a:rPr lang="en-US" sz="1200">
                <a:latin typeface="Calibri"/>
                <a:ea typeface="Calibri"/>
                <a:cs typeface="Calibri"/>
                <a:sym typeface="Calibri"/>
              </a:rPr>
              <a:t>Synchronises the supply and demand of hydrogen </a:t>
            </a:r>
            <a:endParaRPr/>
          </a:p>
          <a:p>
            <a:pPr marL="0" lvl="0" indent="0" algn="l" rtl="0">
              <a:lnSpc>
                <a:spcPct val="150000"/>
              </a:lnSpc>
              <a:spcBef>
                <a:spcPts val="0"/>
              </a:spcBef>
              <a:spcAft>
                <a:spcPts val="0"/>
              </a:spcAft>
              <a:buSzPts val="1400"/>
              <a:buNone/>
            </a:pPr>
            <a:r>
              <a:rPr lang="en-US" sz="1200">
                <a:latin typeface="Calibri"/>
                <a:ea typeface="Calibri"/>
                <a:cs typeface="Calibri"/>
                <a:sym typeface="Calibri"/>
              </a:rPr>
              <a:t>Enables various end users such as transport and industry</a:t>
            </a:r>
            <a:endParaRPr/>
          </a:p>
          <a:p>
            <a:pPr marL="0" lvl="0" indent="0" algn="l" rtl="0">
              <a:lnSpc>
                <a:spcPct val="150000"/>
              </a:lnSpc>
              <a:spcBef>
                <a:spcPts val="0"/>
              </a:spcBef>
              <a:spcAft>
                <a:spcPts val="0"/>
              </a:spcAft>
              <a:buSzPts val="1400"/>
              <a:buNone/>
            </a:pPr>
            <a:r>
              <a:rPr lang="en-US" sz="1200">
                <a:latin typeface="Calibri"/>
                <a:ea typeface="Calibri"/>
                <a:cs typeface="Calibri"/>
                <a:sym typeface="Calibri"/>
              </a:rPr>
              <a:t>Utilisation of indigenous green hydrogen at Hydrogen Valleys is key</a:t>
            </a:r>
            <a:endParaRPr/>
          </a:p>
          <a:p>
            <a:pPr marL="0" lvl="0" indent="0" algn="l" rtl="0">
              <a:lnSpc>
                <a:spcPct val="150000"/>
              </a:lnSpc>
              <a:spcBef>
                <a:spcPts val="0"/>
              </a:spcBef>
              <a:spcAft>
                <a:spcPts val="0"/>
              </a:spcAft>
              <a:buSzPts val="1400"/>
              <a:buNone/>
            </a:pPr>
            <a:r>
              <a:rPr lang="en-US" sz="1200">
                <a:latin typeface="Calibri"/>
                <a:ea typeface="Calibri"/>
                <a:cs typeface="Calibri"/>
                <a:sym typeface="Calibri"/>
              </a:rPr>
              <a:t>GH2 is an important step towards enabling the development of a new hydrogen economy</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578c281ba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1578c281ba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56efaf9fd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156efaf9fd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While advances in technology will largely determine the</a:t>
            </a:r>
            <a:endParaRPr/>
          </a:p>
          <a:p>
            <a:pPr marL="0" lvl="0" indent="0" algn="l" rtl="0">
              <a:lnSpc>
                <a:spcPct val="100000"/>
              </a:lnSpc>
              <a:spcBef>
                <a:spcPts val="0"/>
              </a:spcBef>
              <a:spcAft>
                <a:spcPts val="0"/>
              </a:spcAft>
              <a:buSzPts val="1400"/>
              <a:buNone/>
            </a:pPr>
            <a:r>
              <a:rPr lang="en-US"/>
              <a:t>rate at which hydrogen energy technology (HET)1 becomes</a:t>
            </a:r>
            <a:endParaRPr/>
          </a:p>
          <a:p>
            <a:pPr marL="0" lvl="0" indent="0" algn="l" rtl="0">
              <a:lnSpc>
                <a:spcPct val="100000"/>
              </a:lnSpc>
              <a:spcBef>
                <a:spcPts val="0"/>
              </a:spcBef>
              <a:spcAft>
                <a:spcPts val="0"/>
              </a:spcAft>
              <a:buSzPts val="1400"/>
              <a:buNone/>
            </a:pPr>
            <a:r>
              <a:rPr lang="en-US"/>
              <a:t>commercially viable, the successful uptake of new energy</a:t>
            </a:r>
            <a:endParaRPr/>
          </a:p>
          <a:p>
            <a:pPr marL="0" lvl="0" indent="0" algn="l" rtl="0">
              <a:lnSpc>
                <a:spcPct val="100000"/>
              </a:lnSpc>
              <a:spcBef>
                <a:spcPts val="0"/>
              </a:spcBef>
              <a:spcAft>
                <a:spcPts val="0"/>
              </a:spcAft>
              <a:buSzPts val="1400"/>
              <a:buNone/>
            </a:pPr>
            <a:r>
              <a:rPr lang="en-US"/>
              <a:t>technologies is dependent on more than just cost competi-</a:t>
            </a:r>
            <a:endParaRPr/>
          </a:p>
          <a:p>
            <a:pPr marL="0" lvl="0" indent="0" algn="l" rtl="0">
              <a:lnSpc>
                <a:spcPct val="100000"/>
              </a:lnSpc>
              <a:spcBef>
                <a:spcPts val="0"/>
              </a:spcBef>
              <a:spcAft>
                <a:spcPts val="0"/>
              </a:spcAft>
              <a:buSzPts val="1400"/>
              <a:buNone/>
            </a:pPr>
            <a:r>
              <a:rPr lang="en-US"/>
              <a:t>tiveness. A lack of public acceptance can greatly impede</a:t>
            </a:r>
            <a:endParaRPr/>
          </a:p>
          <a:p>
            <a:pPr marL="0" lvl="0" indent="0" algn="l" rtl="0">
              <a:lnSpc>
                <a:spcPct val="100000"/>
              </a:lnSpc>
              <a:spcBef>
                <a:spcPts val="0"/>
              </a:spcBef>
              <a:spcAft>
                <a:spcPts val="0"/>
              </a:spcAft>
              <a:buSzPts val="1400"/>
              <a:buNone/>
            </a:pPr>
            <a:r>
              <a:rPr lang="en-US"/>
              <a:t>progress or even halt the development of energy technologies</a:t>
            </a:r>
            <a:endParaRPr/>
          </a:p>
          <a:p>
            <a:pPr marL="0" lvl="0" indent="0" algn="l" rtl="0">
              <a:lnSpc>
                <a:spcPct val="100000"/>
              </a:lnSpc>
              <a:spcBef>
                <a:spcPts val="0"/>
              </a:spcBef>
              <a:spcAft>
                <a:spcPts val="0"/>
              </a:spcAft>
              <a:buSzPts val="1400"/>
              <a:buNone/>
            </a:pPr>
            <a:r>
              <a:rPr lang="en-US"/>
              <a:t>entirely [6]. Energy-related technologies such as carbon cap-</a:t>
            </a:r>
            <a:endParaRPr/>
          </a:p>
          <a:p>
            <a:pPr marL="0" lvl="0" indent="0" algn="l" rtl="0">
              <a:lnSpc>
                <a:spcPct val="100000"/>
              </a:lnSpc>
              <a:spcBef>
                <a:spcPts val="0"/>
              </a:spcBef>
              <a:spcAft>
                <a:spcPts val="0"/>
              </a:spcAft>
              <a:buSzPts val="1400"/>
              <a:buNone/>
            </a:pPr>
            <a:r>
              <a:rPr lang="en-US"/>
              <a:t>ture and storage (CCS), nuclear power and hydrogen fuelling</a:t>
            </a:r>
            <a:endParaRPr/>
          </a:p>
          <a:p>
            <a:pPr marL="0" lvl="0" indent="0" algn="l" rtl="0">
              <a:lnSpc>
                <a:spcPct val="100000"/>
              </a:lnSpc>
              <a:spcBef>
                <a:spcPts val="0"/>
              </a:spcBef>
              <a:spcAft>
                <a:spcPts val="0"/>
              </a:spcAft>
              <a:buSzPts val="1400"/>
              <a:buNone/>
            </a:pPr>
            <a:r>
              <a:rPr lang="en-US"/>
              <a:t>stations have all faced public opposition in the past, which has</a:t>
            </a:r>
            <a:endParaRPr/>
          </a:p>
          <a:p>
            <a:pPr marL="0" lvl="0" indent="0" algn="l" rtl="0">
              <a:lnSpc>
                <a:spcPct val="100000"/>
              </a:lnSpc>
              <a:spcBef>
                <a:spcPts val="0"/>
              </a:spcBef>
              <a:spcAft>
                <a:spcPts val="0"/>
              </a:spcAft>
              <a:buSzPts val="1400"/>
              <a:buNone/>
            </a:pPr>
            <a:r>
              <a:rPr lang="en-US"/>
              <a:t>halted the development of planned projects [7e9]. Under-</a:t>
            </a:r>
            <a:endParaRPr/>
          </a:p>
          <a:p>
            <a:pPr marL="0" lvl="0" indent="0" algn="l" rtl="0">
              <a:lnSpc>
                <a:spcPct val="100000"/>
              </a:lnSpc>
              <a:spcBef>
                <a:spcPts val="0"/>
              </a:spcBef>
              <a:spcAft>
                <a:spcPts val="0"/>
              </a:spcAft>
              <a:buSzPts val="1400"/>
              <a:buNone/>
            </a:pPr>
            <a:r>
              <a:rPr lang="en-US"/>
              <a:t>standing how people think about HET and how this influences</a:t>
            </a:r>
            <a:endParaRPr/>
          </a:p>
          <a:p>
            <a:pPr marL="0" lvl="0" indent="0" algn="l" rtl="0">
              <a:lnSpc>
                <a:spcPct val="100000"/>
              </a:lnSpc>
              <a:spcBef>
                <a:spcPts val="0"/>
              </a:spcBef>
              <a:spcAft>
                <a:spcPts val="0"/>
              </a:spcAft>
              <a:buSzPts val="1400"/>
              <a:buNone/>
            </a:pPr>
            <a:r>
              <a:rPr lang="en-US"/>
              <a:t>acceptance is, therefore, a critical area of future research as it</a:t>
            </a:r>
            <a:endParaRPr/>
          </a:p>
          <a:p>
            <a:pPr marL="0" lvl="0" indent="0" algn="l" rtl="0">
              <a:lnSpc>
                <a:spcPct val="100000"/>
              </a:lnSpc>
              <a:spcBef>
                <a:spcPts val="0"/>
              </a:spcBef>
              <a:spcAft>
                <a:spcPts val="0"/>
              </a:spcAft>
              <a:buSzPts val="1400"/>
              <a:buNone/>
            </a:pPr>
            <a:r>
              <a:rPr lang="en-US"/>
              <a:t>can inform effective policy and industry standards, public</a:t>
            </a:r>
            <a:endParaRPr/>
          </a:p>
          <a:p>
            <a:pPr marL="0" lvl="0" indent="0" algn="l" rtl="0">
              <a:lnSpc>
                <a:spcPct val="100000"/>
              </a:lnSpc>
              <a:spcBef>
                <a:spcPts val="0"/>
              </a:spcBef>
              <a:spcAft>
                <a:spcPts val="0"/>
              </a:spcAft>
              <a:buSzPts val="1400"/>
              <a:buNone/>
            </a:pPr>
            <a:r>
              <a:rPr lang="en-US"/>
              <a:t>education and messaging, and assist with the implementation</a:t>
            </a:r>
            <a:endParaRPr/>
          </a:p>
          <a:p>
            <a:pPr marL="0" lvl="0" indent="0" algn="l" rtl="0">
              <a:lnSpc>
                <a:spcPct val="100000"/>
              </a:lnSpc>
              <a:spcBef>
                <a:spcPts val="0"/>
              </a:spcBef>
              <a:spcAft>
                <a:spcPts val="0"/>
              </a:spcAft>
              <a:buSzPts val="1400"/>
              <a:buNone/>
            </a:pPr>
            <a:r>
              <a:rPr lang="en-US"/>
              <a:t>of the technology.</a:t>
            </a:r>
            <a:endParaRPr/>
          </a:p>
          <a:p>
            <a:pPr marL="0" lvl="0" indent="0" algn="l" rtl="0">
              <a:lnSpc>
                <a:spcPct val="100000"/>
              </a:lnSpc>
              <a:spcBef>
                <a:spcPts val="0"/>
              </a:spcBef>
              <a:spcAft>
                <a:spcPts val="0"/>
              </a:spcAft>
              <a:buSzPts val="1400"/>
              <a:buNone/>
            </a:pPr>
            <a:endParaRPr/>
          </a:p>
        </p:txBody>
      </p:sp>
      <p:sp>
        <p:nvSpPr>
          <p:cNvPr id="717" name="Google Shape;717;g156efaf9fd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While advances in technology will largely determine the</a:t>
            </a:r>
            <a:endParaRPr/>
          </a:p>
          <a:p>
            <a:pPr marL="0" lvl="0" indent="0" algn="l" rtl="0">
              <a:lnSpc>
                <a:spcPct val="100000"/>
              </a:lnSpc>
              <a:spcBef>
                <a:spcPts val="0"/>
              </a:spcBef>
              <a:spcAft>
                <a:spcPts val="0"/>
              </a:spcAft>
              <a:buSzPts val="1400"/>
              <a:buNone/>
            </a:pPr>
            <a:r>
              <a:rPr lang="en-US"/>
              <a:t>rate at which hydrogen energy technology (HET)1 becomes</a:t>
            </a:r>
            <a:endParaRPr/>
          </a:p>
          <a:p>
            <a:pPr marL="0" lvl="0" indent="0" algn="l" rtl="0">
              <a:lnSpc>
                <a:spcPct val="100000"/>
              </a:lnSpc>
              <a:spcBef>
                <a:spcPts val="0"/>
              </a:spcBef>
              <a:spcAft>
                <a:spcPts val="0"/>
              </a:spcAft>
              <a:buSzPts val="1400"/>
              <a:buNone/>
            </a:pPr>
            <a:r>
              <a:rPr lang="en-US"/>
              <a:t>commercially viable, the successful uptake of new energy</a:t>
            </a:r>
            <a:endParaRPr/>
          </a:p>
          <a:p>
            <a:pPr marL="0" lvl="0" indent="0" algn="l" rtl="0">
              <a:lnSpc>
                <a:spcPct val="100000"/>
              </a:lnSpc>
              <a:spcBef>
                <a:spcPts val="0"/>
              </a:spcBef>
              <a:spcAft>
                <a:spcPts val="0"/>
              </a:spcAft>
              <a:buSzPts val="1400"/>
              <a:buNone/>
            </a:pPr>
            <a:r>
              <a:rPr lang="en-US"/>
              <a:t>technologies is dependent on more than just cost competi-</a:t>
            </a:r>
            <a:endParaRPr/>
          </a:p>
          <a:p>
            <a:pPr marL="0" lvl="0" indent="0" algn="l" rtl="0">
              <a:lnSpc>
                <a:spcPct val="100000"/>
              </a:lnSpc>
              <a:spcBef>
                <a:spcPts val="0"/>
              </a:spcBef>
              <a:spcAft>
                <a:spcPts val="0"/>
              </a:spcAft>
              <a:buSzPts val="1400"/>
              <a:buNone/>
            </a:pPr>
            <a:r>
              <a:rPr lang="en-US"/>
              <a:t>tiveness. A lack of public acceptance can greatly impede</a:t>
            </a:r>
            <a:endParaRPr/>
          </a:p>
          <a:p>
            <a:pPr marL="0" lvl="0" indent="0" algn="l" rtl="0">
              <a:lnSpc>
                <a:spcPct val="100000"/>
              </a:lnSpc>
              <a:spcBef>
                <a:spcPts val="0"/>
              </a:spcBef>
              <a:spcAft>
                <a:spcPts val="0"/>
              </a:spcAft>
              <a:buSzPts val="1400"/>
              <a:buNone/>
            </a:pPr>
            <a:r>
              <a:rPr lang="en-US"/>
              <a:t>progress or even halt the development of energy technologies</a:t>
            </a:r>
            <a:endParaRPr/>
          </a:p>
          <a:p>
            <a:pPr marL="0" lvl="0" indent="0" algn="l" rtl="0">
              <a:lnSpc>
                <a:spcPct val="100000"/>
              </a:lnSpc>
              <a:spcBef>
                <a:spcPts val="0"/>
              </a:spcBef>
              <a:spcAft>
                <a:spcPts val="0"/>
              </a:spcAft>
              <a:buSzPts val="1400"/>
              <a:buNone/>
            </a:pPr>
            <a:r>
              <a:rPr lang="en-US"/>
              <a:t>entirely [6]. Energy-related technologies such as carbon cap-</a:t>
            </a:r>
            <a:endParaRPr/>
          </a:p>
          <a:p>
            <a:pPr marL="0" lvl="0" indent="0" algn="l" rtl="0">
              <a:lnSpc>
                <a:spcPct val="100000"/>
              </a:lnSpc>
              <a:spcBef>
                <a:spcPts val="0"/>
              </a:spcBef>
              <a:spcAft>
                <a:spcPts val="0"/>
              </a:spcAft>
              <a:buSzPts val="1400"/>
              <a:buNone/>
            </a:pPr>
            <a:r>
              <a:rPr lang="en-US"/>
              <a:t>ture and storage (CCS), nuclear power and hydrogen fuelling</a:t>
            </a:r>
            <a:endParaRPr/>
          </a:p>
          <a:p>
            <a:pPr marL="0" lvl="0" indent="0" algn="l" rtl="0">
              <a:lnSpc>
                <a:spcPct val="100000"/>
              </a:lnSpc>
              <a:spcBef>
                <a:spcPts val="0"/>
              </a:spcBef>
              <a:spcAft>
                <a:spcPts val="0"/>
              </a:spcAft>
              <a:buSzPts val="1400"/>
              <a:buNone/>
            </a:pPr>
            <a:r>
              <a:rPr lang="en-US"/>
              <a:t>stations have all faced public opposition in the past, which has</a:t>
            </a:r>
            <a:endParaRPr/>
          </a:p>
          <a:p>
            <a:pPr marL="0" lvl="0" indent="0" algn="l" rtl="0">
              <a:lnSpc>
                <a:spcPct val="100000"/>
              </a:lnSpc>
              <a:spcBef>
                <a:spcPts val="0"/>
              </a:spcBef>
              <a:spcAft>
                <a:spcPts val="0"/>
              </a:spcAft>
              <a:buSzPts val="1400"/>
              <a:buNone/>
            </a:pPr>
            <a:r>
              <a:rPr lang="en-US"/>
              <a:t>halted the development of planned projects [7e9]. Under-</a:t>
            </a:r>
            <a:endParaRPr/>
          </a:p>
          <a:p>
            <a:pPr marL="0" lvl="0" indent="0" algn="l" rtl="0">
              <a:lnSpc>
                <a:spcPct val="100000"/>
              </a:lnSpc>
              <a:spcBef>
                <a:spcPts val="0"/>
              </a:spcBef>
              <a:spcAft>
                <a:spcPts val="0"/>
              </a:spcAft>
              <a:buSzPts val="1400"/>
              <a:buNone/>
            </a:pPr>
            <a:r>
              <a:rPr lang="en-US"/>
              <a:t>standing how people think about HET and how this influences</a:t>
            </a:r>
            <a:endParaRPr/>
          </a:p>
          <a:p>
            <a:pPr marL="0" lvl="0" indent="0" algn="l" rtl="0">
              <a:lnSpc>
                <a:spcPct val="100000"/>
              </a:lnSpc>
              <a:spcBef>
                <a:spcPts val="0"/>
              </a:spcBef>
              <a:spcAft>
                <a:spcPts val="0"/>
              </a:spcAft>
              <a:buSzPts val="1400"/>
              <a:buNone/>
            </a:pPr>
            <a:r>
              <a:rPr lang="en-US"/>
              <a:t>acceptance is, therefore, a critical area of future research as it</a:t>
            </a:r>
            <a:endParaRPr/>
          </a:p>
          <a:p>
            <a:pPr marL="0" lvl="0" indent="0" algn="l" rtl="0">
              <a:lnSpc>
                <a:spcPct val="100000"/>
              </a:lnSpc>
              <a:spcBef>
                <a:spcPts val="0"/>
              </a:spcBef>
              <a:spcAft>
                <a:spcPts val="0"/>
              </a:spcAft>
              <a:buSzPts val="1400"/>
              <a:buNone/>
            </a:pPr>
            <a:r>
              <a:rPr lang="en-US"/>
              <a:t>can inform effective policy and industry standards, public</a:t>
            </a:r>
            <a:endParaRPr/>
          </a:p>
          <a:p>
            <a:pPr marL="0" lvl="0" indent="0" algn="l" rtl="0">
              <a:lnSpc>
                <a:spcPct val="100000"/>
              </a:lnSpc>
              <a:spcBef>
                <a:spcPts val="0"/>
              </a:spcBef>
              <a:spcAft>
                <a:spcPts val="0"/>
              </a:spcAft>
              <a:buSzPts val="1400"/>
              <a:buNone/>
            </a:pPr>
            <a:r>
              <a:rPr lang="en-US"/>
              <a:t>education and messaging, and assist with the implementation</a:t>
            </a:r>
            <a:endParaRPr/>
          </a:p>
          <a:p>
            <a:pPr marL="0" lvl="0" indent="0" algn="l" rtl="0">
              <a:lnSpc>
                <a:spcPct val="100000"/>
              </a:lnSpc>
              <a:spcBef>
                <a:spcPts val="0"/>
              </a:spcBef>
              <a:spcAft>
                <a:spcPts val="0"/>
              </a:spcAft>
              <a:buSzPts val="1400"/>
              <a:buNone/>
            </a:pPr>
            <a:r>
              <a:rPr lang="en-US"/>
              <a:t>of the technology.</a:t>
            </a:r>
            <a:endParaRPr/>
          </a:p>
          <a:p>
            <a:pPr marL="0" lvl="0" indent="0" algn="l" rtl="0">
              <a:lnSpc>
                <a:spcPct val="100000"/>
              </a:lnSpc>
              <a:spcBef>
                <a:spcPts val="0"/>
              </a:spcBef>
              <a:spcAft>
                <a:spcPts val="0"/>
              </a:spcAft>
              <a:buSzPts val="1400"/>
              <a:buNone/>
            </a:pPr>
            <a:endParaRPr/>
          </a:p>
        </p:txBody>
      </p:sp>
      <p:sp>
        <p:nvSpPr>
          <p:cNvPr id="727" name="Google Shape;727;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Similar to the review of Carbon Capture and Storage accep-tance conducted by L'Orange Seigo et al. [72], this review usesthe Technology Acceptance Framework (TAF) as a theoreticalbase and structure for the review. The TAF is a review-basedframework that summarises the psychological factors thatinfluence energy technology acceptance informed by otherpsychological theories of human behaviour [56]. As such, theTAF is not a distinct psychological theory in that it makesunique testable predictions. Instead, the TAF is a synthesis ofthree commonly applied theories of human behaviour: thetheory of planned behaviour (TPB) [21], the norm activation model(NAM) [22,23] and affect/emotion focused theories like theaffect heuristic [24] and the risk-as-feelings hypothesis [25].Although it is beyond the scope of this paper to discussthese theories in detail, some the main claims made bythese theories are as follows. The TPB, posits that theproximate cause of one's behaviour is their intention toperform the behaviour, which is influenced by one's atti-tude towards the behaviour, subjective norms (e.g., socialinfluences) and their perceived behavioural control [21].The NAM suggests that human behaviour (specificallyaltruistic and proenvironmental behaviour) is primarilydriven by personal norms (i.e., subjective moral obligations)to act in a specific way, which are determined by one'sbeliefs about the consequences of their actions [22,23].Finally, affect/emotion focused theories like the affect heu-ristic [24] and the risk-as-feeling hypothesis [25] propose thatpeople's appraisals of, and reactions to, objects (e.g., tech-nological and environmental hazards) are strongly deter-mined by affect and/or emotions. The TAF, informed byempirical findings, proposes that these theories combinedcan help to explain public acceptance of new sustainableenergy technologies [56].In summary, the TAF, informed by psychologies theories,suggests that people's acceptance or acceptability2 is influencedby one's beliefs about the technology, perceived personal andsocial norms, affective responses (e.g., feelings and emotion-based appraisals), and other contextual factors (e.g., socialtrust). As the focus of the present review is to understand thepsychological factors that influence HET acceptance, thebreath of factors included in the TAF provides a usefulframework for structuring the review. As demonstrated byL'Orange Seigo et al. [72], the TAF seems to capture most of theimportant psychological factors that explain variability in CCSacceptance. Other literature reviews have also shown thatpsychological factors within the TAF are reliable predictors ofthe acceptance of other energy technologies like renewablesand nuclear power [16,85]. It is, however, important to notethat there are other potentially relevant theories that mayhelp to explain acceptance that focus on different explanatoryfactors and levels of analysis (e.g., acceptance at a group leveldue to socio-political influences) [15]. Whilst this review fo-cuses on exploring the psychological factors that influenceacceptance at the individual level, the author acknowledgesthat other theories and perspectives are necessary to gain abroader understanding of HET acceptance</a:t>
            </a:r>
            <a:endParaRPr/>
          </a:p>
        </p:txBody>
      </p:sp>
      <p:sp>
        <p:nvSpPr>
          <p:cNvPr id="737" name="Google Shape;737;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0" name="Google Shape;75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0" name="Google Shape;770;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8" name="Google Shape;778;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56efaf9fd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6" name="Google Shape;786;g156efaf9fd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5" name="Google Shape;795;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156efaf9fd7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3" name="Google Shape;803;g156efaf9fd7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1" name="Google Shape;811;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3" name="Google Shape;823;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2" name="Google Shape;832;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1" name="Google Shape;841;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0" name="Google Shape;850;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9" name="Google Shape;869;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8" name="Google Shape;878;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6" name="Google Shape;896;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3" name="Google Shape;903;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0" name="Google Shape;910;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3" name="Google Shape;903;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8103694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7" name="Google Shape;917;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6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6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63" descr="Logo&#10;&#10;Description automatically generated"/>
          <p:cNvPicPr preferRelativeResize="0"/>
          <p:nvPr/>
        </p:nvPicPr>
        <p:blipFill rotWithShape="1">
          <a:blip r:embed="rId2">
            <a:alphaModFix/>
          </a:blip>
          <a:srcRect/>
          <a:stretch/>
        </p:blipFill>
        <p:spPr>
          <a:xfrm>
            <a:off x="7849232" y="6102415"/>
            <a:ext cx="1332236" cy="755585"/>
          </a:xfrm>
          <a:prstGeom prst="rect">
            <a:avLst/>
          </a:prstGeom>
          <a:noFill/>
          <a:ln>
            <a:noFill/>
          </a:ln>
        </p:spPr>
      </p:pic>
      <p:pic>
        <p:nvPicPr>
          <p:cNvPr id="22" name="Google Shape;22;p63"/>
          <p:cNvPicPr preferRelativeResize="0"/>
          <p:nvPr/>
        </p:nvPicPr>
        <p:blipFill rotWithShape="1">
          <a:blip r:embed="rId3">
            <a:alphaModFix/>
          </a:blip>
          <a:srcRect l="7407" t="16959" r="7304" b="11620"/>
          <a:stretch/>
        </p:blipFill>
        <p:spPr>
          <a:xfrm>
            <a:off x="169039" y="6310130"/>
            <a:ext cx="919221" cy="4031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9"/>
        <p:cNvGrpSpPr/>
        <p:nvPr/>
      </p:nvGrpSpPr>
      <p:grpSpPr>
        <a:xfrm>
          <a:off x="0" y="0"/>
          <a:ext cx="0" cy="0"/>
          <a:chOff x="0" y="0"/>
          <a:chExt cx="0" cy="0"/>
        </a:xfrm>
      </p:grpSpPr>
      <p:sp>
        <p:nvSpPr>
          <p:cNvPr id="70" name="Google Shape;70;p7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7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 name="Google Shape;73;p7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6"/>
        <p:cNvGrpSpPr/>
        <p:nvPr/>
      </p:nvGrpSpPr>
      <p:grpSpPr>
        <a:xfrm>
          <a:off x="0" y="0"/>
          <a:ext cx="0" cy="0"/>
          <a:chOff x="0" y="0"/>
          <a:chExt cx="0" cy="0"/>
        </a:xfrm>
      </p:grpSpPr>
      <p:sp>
        <p:nvSpPr>
          <p:cNvPr id="77" name="Google Shape;77;p7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79" name="Google Shape;79;p7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7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1" name="Google Shape;81;p7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7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7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7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7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7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93" name="Google Shape;93;p7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4" name="Google Shape;94;p7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7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7"/>
        <p:cNvGrpSpPr/>
        <p:nvPr/>
      </p:nvGrpSpPr>
      <p:grpSpPr>
        <a:xfrm>
          <a:off x="0" y="0"/>
          <a:ext cx="0" cy="0"/>
          <a:chOff x="0" y="0"/>
          <a:chExt cx="0" cy="0"/>
        </a:xfrm>
      </p:grpSpPr>
      <p:sp>
        <p:nvSpPr>
          <p:cNvPr id="98" name="Google Shape;98;p7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76"/>
          <p:cNvSpPr>
            <a:spLocks noGrp="1"/>
          </p:cNvSpPr>
          <p:nvPr>
            <p:ph type="pic" idx="2"/>
          </p:nvPr>
        </p:nvSpPr>
        <p:spPr>
          <a:xfrm>
            <a:off x="3887391" y="987426"/>
            <a:ext cx="4629150" cy="4873625"/>
          </a:xfrm>
          <a:prstGeom prst="rect">
            <a:avLst/>
          </a:prstGeom>
          <a:noFill/>
          <a:ln>
            <a:noFill/>
          </a:ln>
        </p:spPr>
      </p:sp>
      <p:sp>
        <p:nvSpPr>
          <p:cNvPr id="100" name="Google Shape;100;p7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1" name="Google Shape;101;p7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7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7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4"/>
        <p:cNvGrpSpPr/>
        <p:nvPr/>
      </p:nvGrpSpPr>
      <p:grpSpPr>
        <a:xfrm>
          <a:off x="0" y="0"/>
          <a:ext cx="0" cy="0"/>
          <a:chOff x="0" y="0"/>
          <a:chExt cx="0" cy="0"/>
        </a:xfrm>
      </p:grpSpPr>
      <p:sp>
        <p:nvSpPr>
          <p:cNvPr id="105" name="Google Shape;105;p7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7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7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7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7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0"/>
        <p:cNvGrpSpPr/>
        <p:nvPr/>
      </p:nvGrpSpPr>
      <p:grpSpPr>
        <a:xfrm>
          <a:off x="0" y="0"/>
          <a:ext cx="0" cy="0"/>
          <a:chOff x="0" y="0"/>
          <a:chExt cx="0" cy="0"/>
        </a:xfrm>
      </p:grpSpPr>
      <p:sp>
        <p:nvSpPr>
          <p:cNvPr id="111" name="Google Shape;111;p7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7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7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6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65"/>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30" name="Google Shape;30;p6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1">
  <p:cSld name="Content 1">
    <p:spTree>
      <p:nvGrpSpPr>
        <p:cNvPr id="1" name="Shape 33"/>
        <p:cNvGrpSpPr/>
        <p:nvPr/>
      </p:nvGrpSpPr>
      <p:grpSpPr>
        <a:xfrm>
          <a:off x="0" y="0"/>
          <a:ext cx="0" cy="0"/>
          <a:chOff x="0" y="0"/>
          <a:chExt cx="0" cy="0"/>
        </a:xfrm>
      </p:grpSpPr>
      <p:sp>
        <p:nvSpPr>
          <p:cNvPr id="34" name="Google Shape;34;p66"/>
          <p:cNvSpPr txBox="1">
            <a:spLocks noGrp="1"/>
          </p:cNvSpPr>
          <p:nvPr>
            <p:ph type="body" idx="1"/>
          </p:nvPr>
        </p:nvSpPr>
        <p:spPr>
          <a:xfrm>
            <a:off x="316668" y="1339787"/>
            <a:ext cx="8486259" cy="4748737"/>
          </a:xfrm>
          <a:prstGeom prst="rect">
            <a:avLst/>
          </a:prstGeom>
          <a:noFill/>
          <a:ln>
            <a:noFill/>
          </a:ln>
        </p:spPr>
        <p:txBody>
          <a:bodyPr spcFirstLastPara="1" wrap="square" lIns="91425" tIns="45700" rIns="91425" bIns="45700" anchor="t" anchorCtr="0">
            <a:no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66"/>
          <p:cNvSpPr txBox="1">
            <a:spLocks noGrp="1"/>
          </p:cNvSpPr>
          <p:nvPr>
            <p:ph type="title"/>
          </p:nvPr>
        </p:nvSpPr>
        <p:spPr>
          <a:xfrm>
            <a:off x="316670" y="187658"/>
            <a:ext cx="8486259" cy="10040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66" descr="Logo&#10;&#10;Description automatically generated"/>
          <p:cNvPicPr preferRelativeResize="0"/>
          <p:nvPr/>
        </p:nvPicPr>
        <p:blipFill rotWithShape="1">
          <a:blip r:embed="rId2">
            <a:alphaModFix/>
          </a:blip>
          <a:srcRect/>
          <a:stretch/>
        </p:blipFill>
        <p:spPr>
          <a:xfrm>
            <a:off x="7849232" y="6102415"/>
            <a:ext cx="1332236" cy="755585"/>
          </a:xfrm>
          <a:prstGeom prst="rect">
            <a:avLst/>
          </a:prstGeom>
          <a:noFill/>
          <a:ln>
            <a:noFill/>
          </a:ln>
        </p:spPr>
      </p:pic>
      <p:pic>
        <p:nvPicPr>
          <p:cNvPr id="38" name="Google Shape;38;p66"/>
          <p:cNvPicPr preferRelativeResize="0"/>
          <p:nvPr/>
        </p:nvPicPr>
        <p:blipFill rotWithShape="1">
          <a:blip r:embed="rId3">
            <a:alphaModFix/>
          </a:blip>
          <a:srcRect l="7407" t="16959" r="7304" b="11620"/>
          <a:stretch/>
        </p:blipFill>
        <p:spPr>
          <a:xfrm>
            <a:off x="169039" y="6310130"/>
            <a:ext cx="919221" cy="40318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One Content Wide">
  <p:cSld name="2. One Content Wide">
    <p:spTree>
      <p:nvGrpSpPr>
        <p:cNvPr id="1" name="Shape 39"/>
        <p:cNvGrpSpPr/>
        <p:nvPr/>
      </p:nvGrpSpPr>
      <p:grpSpPr>
        <a:xfrm>
          <a:off x="0" y="0"/>
          <a:ext cx="0" cy="0"/>
          <a:chOff x="0" y="0"/>
          <a:chExt cx="0" cy="0"/>
        </a:xfrm>
      </p:grpSpPr>
      <p:sp>
        <p:nvSpPr>
          <p:cNvPr id="40" name="Google Shape;40;p67"/>
          <p:cNvSpPr txBox="1">
            <a:spLocks noGrp="1"/>
          </p:cNvSpPr>
          <p:nvPr>
            <p:ph type="body" idx="1"/>
          </p:nvPr>
        </p:nvSpPr>
        <p:spPr>
          <a:xfrm>
            <a:off x="302506" y="1503531"/>
            <a:ext cx="8477812" cy="4426559"/>
          </a:xfrm>
          <a:prstGeom prst="rect">
            <a:avLst/>
          </a:prstGeom>
          <a:noFill/>
          <a:ln>
            <a:noFill/>
          </a:ln>
        </p:spPr>
        <p:txBody>
          <a:bodyPr spcFirstLastPara="1" wrap="square" lIns="91425" tIns="45700" rIns="91425" bIns="45700" anchor="t" anchorCtr="0">
            <a:noAutofit/>
          </a:bodyPr>
          <a:lstStyle>
            <a:lvl1pPr marL="457200" lvl="0" indent="-361950" algn="l">
              <a:lnSpc>
                <a:spcPct val="90000"/>
              </a:lnSpc>
              <a:spcBef>
                <a:spcPts val="750"/>
              </a:spcBef>
              <a:spcAft>
                <a:spcPts val="0"/>
              </a:spcAft>
              <a:buClr>
                <a:schemeClr val="dk1"/>
              </a:buClr>
              <a:buSzPts val="21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67"/>
          <p:cNvSpPr txBox="1">
            <a:spLocks noGrp="1"/>
          </p:cNvSpPr>
          <p:nvPr>
            <p:ph type="sldNum" idx="12"/>
          </p:nvPr>
        </p:nvSpPr>
        <p:spPr>
          <a:xfrm>
            <a:off x="8475619" y="6164671"/>
            <a:ext cx="327310" cy="4319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6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2">
  <p:cSld name="Content 2">
    <p:spTree>
      <p:nvGrpSpPr>
        <p:cNvPr id="1" name="Shape 43"/>
        <p:cNvGrpSpPr/>
        <p:nvPr/>
      </p:nvGrpSpPr>
      <p:grpSpPr>
        <a:xfrm>
          <a:off x="0" y="0"/>
          <a:ext cx="0" cy="0"/>
          <a:chOff x="0" y="0"/>
          <a:chExt cx="0" cy="0"/>
        </a:xfrm>
      </p:grpSpPr>
      <p:sp>
        <p:nvSpPr>
          <p:cNvPr id="44" name="Google Shape;44;p68"/>
          <p:cNvSpPr txBox="1">
            <a:spLocks noGrp="1"/>
          </p:cNvSpPr>
          <p:nvPr>
            <p:ph type="body" idx="1"/>
          </p:nvPr>
        </p:nvSpPr>
        <p:spPr>
          <a:xfrm>
            <a:off x="316669" y="1345572"/>
            <a:ext cx="4115336" cy="4570942"/>
          </a:xfrm>
          <a:prstGeom prst="rect">
            <a:avLst/>
          </a:prstGeom>
          <a:noFill/>
          <a:ln>
            <a:noFill/>
          </a:ln>
        </p:spPr>
        <p:txBody>
          <a:bodyPr spcFirstLastPara="1" wrap="square" lIns="91425" tIns="45700" rIns="91425" bIns="45700" anchor="t" anchorCtr="0">
            <a:no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68"/>
          <p:cNvSpPr txBox="1">
            <a:spLocks noGrp="1"/>
          </p:cNvSpPr>
          <p:nvPr>
            <p:ph type="body" idx="2"/>
          </p:nvPr>
        </p:nvSpPr>
        <p:spPr>
          <a:xfrm>
            <a:off x="4682150" y="1345572"/>
            <a:ext cx="4115336" cy="4570942"/>
          </a:xfrm>
          <a:prstGeom prst="rect">
            <a:avLst/>
          </a:prstGeom>
          <a:noFill/>
          <a:ln>
            <a:noFill/>
          </a:ln>
        </p:spPr>
        <p:txBody>
          <a:bodyPr spcFirstLastPara="1" wrap="square" lIns="91425" tIns="45700" rIns="91425" bIns="45700" anchor="t" anchorCtr="0">
            <a:no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68"/>
          <p:cNvSpPr txBox="1">
            <a:spLocks noGrp="1"/>
          </p:cNvSpPr>
          <p:nvPr>
            <p:ph type="title"/>
          </p:nvPr>
        </p:nvSpPr>
        <p:spPr>
          <a:xfrm>
            <a:off x="316670" y="187658"/>
            <a:ext cx="8486259" cy="10040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3 sub heading">
  <p:cSld name="Content 3 sub heading">
    <p:spTree>
      <p:nvGrpSpPr>
        <p:cNvPr id="1" name="Shape 48"/>
        <p:cNvGrpSpPr/>
        <p:nvPr/>
      </p:nvGrpSpPr>
      <p:grpSpPr>
        <a:xfrm>
          <a:off x="0" y="0"/>
          <a:ext cx="0" cy="0"/>
          <a:chOff x="0" y="0"/>
          <a:chExt cx="0" cy="0"/>
        </a:xfrm>
      </p:grpSpPr>
      <p:sp>
        <p:nvSpPr>
          <p:cNvPr id="49" name="Google Shape;49;p69"/>
          <p:cNvSpPr txBox="1">
            <a:spLocks noGrp="1"/>
          </p:cNvSpPr>
          <p:nvPr>
            <p:ph type="body" idx="1"/>
          </p:nvPr>
        </p:nvSpPr>
        <p:spPr>
          <a:xfrm>
            <a:off x="316669" y="1828377"/>
            <a:ext cx="8486258" cy="4098611"/>
          </a:xfrm>
          <a:prstGeom prst="rect">
            <a:avLst/>
          </a:prstGeom>
          <a:noFill/>
          <a:ln>
            <a:noFill/>
          </a:ln>
        </p:spPr>
        <p:txBody>
          <a:bodyPr spcFirstLastPara="1" wrap="square" lIns="91425" tIns="45700" rIns="91425" bIns="45700" anchor="t" anchorCtr="0">
            <a:no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69"/>
          <p:cNvSpPr txBox="1">
            <a:spLocks noGrp="1"/>
          </p:cNvSpPr>
          <p:nvPr>
            <p:ph type="body" idx="2"/>
          </p:nvPr>
        </p:nvSpPr>
        <p:spPr>
          <a:xfrm>
            <a:off x="316670" y="1330286"/>
            <a:ext cx="8486258" cy="367514"/>
          </a:xfrm>
          <a:prstGeom prst="rect">
            <a:avLst/>
          </a:prstGeom>
          <a:noFill/>
          <a:ln>
            <a:noFill/>
          </a:ln>
        </p:spPr>
        <p:txBody>
          <a:bodyPr spcFirstLastPara="1" wrap="square" lIns="91425" tIns="45700" rIns="91425" bIns="45700" anchor="b" anchorCtr="0">
            <a:noAutofit/>
          </a:bodyPr>
          <a:lstStyle>
            <a:lvl1pPr marL="457200" lvl="0" indent="-323850" algn="l">
              <a:lnSpc>
                <a:spcPct val="90000"/>
              </a:lnSpc>
              <a:spcBef>
                <a:spcPts val="750"/>
              </a:spcBef>
              <a:spcAft>
                <a:spcPts val="0"/>
              </a:spcAft>
              <a:buClr>
                <a:schemeClr val="accent1"/>
              </a:buClr>
              <a:buSzPts val="1500"/>
              <a:buChar char="•"/>
              <a:defRPr sz="1500" b="1">
                <a:solidFill>
                  <a:schemeClr val="accen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14325" algn="l">
              <a:lnSpc>
                <a:spcPct val="90000"/>
              </a:lnSpc>
              <a:spcBef>
                <a:spcPts val="375"/>
              </a:spcBef>
              <a:spcAft>
                <a:spcPts val="0"/>
              </a:spcAft>
              <a:buClr>
                <a:schemeClr val="dk1"/>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69"/>
          <p:cNvSpPr txBox="1">
            <a:spLocks noGrp="1"/>
          </p:cNvSpPr>
          <p:nvPr>
            <p:ph type="title"/>
          </p:nvPr>
        </p:nvSpPr>
        <p:spPr>
          <a:xfrm>
            <a:off x="316670" y="187658"/>
            <a:ext cx="8486259" cy="10040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placeholder 1">
  <p:cSld name="Image placeholder 1">
    <p:spTree>
      <p:nvGrpSpPr>
        <p:cNvPr id="1" name="Shape 53"/>
        <p:cNvGrpSpPr/>
        <p:nvPr/>
      </p:nvGrpSpPr>
      <p:grpSpPr>
        <a:xfrm>
          <a:off x="0" y="0"/>
          <a:ext cx="0" cy="0"/>
          <a:chOff x="0" y="0"/>
          <a:chExt cx="0" cy="0"/>
        </a:xfrm>
      </p:grpSpPr>
      <p:sp>
        <p:nvSpPr>
          <p:cNvPr id="54" name="Google Shape;54;p70"/>
          <p:cNvSpPr>
            <a:spLocks noGrp="1"/>
          </p:cNvSpPr>
          <p:nvPr>
            <p:ph type="body" idx="1"/>
          </p:nvPr>
        </p:nvSpPr>
        <p:spPr>
          <a:xfrm>
            <a:off x="665437" y="4151939"/>
            <a:ext cx="2386895" cy="1112262"/>
          </a:xfrm>
          <a:prstGeom prst="roundRect">
            <a:avLst>
              <a:gd name="adj" fmla="val 5484"/>
            </a:avLst>
          </a:prstGeom>
          <a:solidFill>
            <a:schemeClr val="accent2"/>
          </a:solidFill>
          <a:ln>
            <a:noFill/>
          </a:ln>
          <a:effectLst>
            <a:outerShdw blurRad="38100" dist="25400" dir="5400000" algn="t" rotWithShape="0">
              <a:srgbClr val="000000">
                <a:alpha val="9411"/>
              </a:srgbClr>
            </a:outerShdw>
          </a:effectLst>
        </p:spPr>
        <p:txBody>
          <a:bodyPr spcFirstLastPara="1" wrap="square" lIns="91425" tIns="274300" rIns="91425" bIns="91425" anchor="t" anchorCtr="0">
            <a:normAutofit/>
          </a:bodyPr>
          <a:lstStyle>
            <a:lvl1pPr marL="457200" lvl="0" indent="-304800" algn="ctr">
              <a:lnSpc>
                <a:spcPct val="90000"/>
              </a:lnSpc>
              <a:spcBef>
                <a:spcPts val="750"/>
              </a:spcBef>
              <a:spcAft>
                <a:spcPts val="0"/>
              </a:spcAft>
              <a:buClr>
                <a:schemeClr val="lt1"/>
              </a:buClr>
              <a:buSzPts val="1200"/>
              <a:buChar char="•"/>
              <a:defRPr sz="1200">
                <a:solidFill>
                  <a:schemeClr val="l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70"/>
          <p:cNvSpPr>
            <a:spLocks noGrp="1"/>
          </p:cNvSpPr>
          <p:nvPr>
            <p:ph type="pic" idx="2"/>
          </p:nvPr>
        </p:nvSpPr>
        <p:spPr>
          <a:xfrm>
            <a:off x="665616" y="2098530"/>
            <a:ext cx="2386536" cy="2253304"/>
          </a:xfrm>
          <a:prstGeom prst="rect">
            <a:avLst/>
          </a:prstGeom>
          <a:solidFill>
            <a:schemeClr val="dk2"/>
          </a:solidFill>
          <a:ln>
            <a:noFill/>
          </a:ln>
        </p:spPr>
      </p:sp>
      <p:sp>
        <p:nvSpPr>
          <p:cNvPr id="56" name="Google Shape;56;p70"/>
          <p:cNvSpPr txBox="1">
            <a:spLocks noGrp="1"/>
          </p:cNvSpPr>
          <p:nvPr>
            <p:ph type="body" idx="3"/>
          </p:nvPr>
        </p:nvSpPr>
        <p:spPr>
          <a:xfrm>
            <a:off x="316670" y="1352237"/>
            <a:ext cx="8486259" cy="563818"/>
          </a:xfrm>
          <a:prstGeom prst="rect">
            <a:avLst/>
          </a:prstGeom>
          <a:noFill/>
          <a:ln>
            <a:noFill/>
          </a:ln>
        </p:spPr>
        <p:txBody>
          <a:bodyPr spcFirstLastPara="1" wrap="square" lIns="91425" tIns="45700" rIns="91425" bIns="45700" anchor="t" anchorCtr="0">
            <a:noAutofit/>
          </a:bodyPr>
          <a:lstStyle>
            <a:lvl1pPr marL="457200" lvl="0" indent="-323850" algn="l">
              <a:lnSpc>
                <a:spcPct val="100000"/>
              </a:lnSpc>
              <a:spcBef>
                <a:spcPts val="0"/>
              </a:spcBef>
              <a:spcAft>
                <a:spcPts val="0"/>
              </a:spcAft>
              <a:buClr>
                <a:schemeClr val="accent1"/>
              </a:buClr>
              <a:buSzPts val="1500"/>
              <a:buChar char="•"/>
              <a:defRPr sz="1500" b="1">
                <a:solidFill>
                  <a:schemeClr val="accen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7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0"/>
          <p:cNvSpPr>
            <a:spLocks noGrp="1"/>
          </p:cNvSpPr>
          <p:nvPr>
            <p:ph type="body" idx="4"/>
          </p:nvPr>
        </p:nvSpPr>
        <p:spPr>
          <a:xfrm>
            <a:off x="3386132" y="4151939"/>
            <a:ext cx="2386895" cy="1112262"/>
          </a:xfrm>
          <a:prstGeom prst="roundRect">
            <a:avLst>
              <a:gd name="adj" fmla="val 5484"/>
            </a:avLst>
          </a:prstGeom>
          <a:solidFill>
            <a:schemeClr val="accent2"/>
          </a:solidFill>
          <a:ln>
            <a:noFill/>
          </a:ln>
          <a:effectLst>
            <a:outerShdw blurRad="38100" dist="25400" dir="5400000" algn="t" rotWithShape="0">
              <a:srgbClr val="000000">
                <a:alpha val="9411"/>
              </a:srgbClr>
            </a:outerShdw>
          </a:effectLst>
        </p:spPr>
        <p:txBody>
          <a:bodyPr spcFirstLastPara="1" wrap="square" lIns="91425" tIns="274300" rIns="91425" bIns="91425" anchor="t" anchorCtr="0">
            <a:normAutofit/>
          </a:bodyPr>
          <a:lstStyle>
            <a:lvl1pPr marL="457200" lvl="0" indent="-304800" algn="ctr">
              <a:lnSpc>
                <a:spcPct val="90000"/>
              </a:lnSpc>
              <a:spcBef>
                <a:spcPts val="750"/>
              </a:spcBef>
              <a:spcAft>
                <a:spcPts val="0"/>
              </a:spcAft>
              <a:buClr>
                <a:schemeClr val="lt1"/>
              </a:buClr>
              <a:buSzPts val="1200"/>
              <a:buChar char="•"/>
              <a:defRPr sz="1200">
                <a:solidFill>
                  <a:schemeClr val="l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70"/>
          <p:cNvSpPr>
            <a:spLocks noGrp="1"/>
          </p:cNvSpPr>
          <p:nvPr>
            <p:ph type="pic" idx="5"/>
          </p:nvPr>
        </p:nvSpPr>
        <p:spPr>
          <a:xfrm>
            <a:off x="3386132" y="2098530"/>
            <a:ext cx="2386895" cy="2253304"/>
          </a:xfrm>
          <a:prstGeom prst="rect">
            <a:avLst/>
          </a:prstGeom>
          <a:solidFill>
            <a:schemeClr val="dk2"/>
          </a:solidFill>
          <a:ln>
            <a:noFill/>
          </a:ln>
        </p:spPr>
      </p:sp>
      <p:sp>
        <p:nvSpPr>
          <p:cNvPr id="60" name="Google Shape;60;p70"/>
          <p:cNvSpPr>
            <a:spLocks noGrp="1"/>
          </p:cNvSpPr>
          <p:nvPr>
            <p:ph type="body" idx="6"/>
          </p:nvPr>
        </p:nvSpPr>
        <p:spPr>
          <a:xfrm>
            <a:off x="6100854" y="4151939"/>
            <a:ext cx="2386895" cy="1112262"/>
          </a:xfrm>
          <a:prstGeom prst="roundRect">
            <a:avLst>
              <a:gd name="adj" fmla="val 5484"/>
            </a:avLst>
          </a:prstGeom>
          <a:solidFill>
            <a:schemeClr val="accent2"/>
          </a:solidFill>
          <a:ln>
            <a:noFill/>
          </a:ln>
          <a:effectLst>
            <a:outerShdw blurRad="38100" dist="25400" dir="5400000" algn="t" rotWithShape="0">
              <a:srgbClr val="000000">
                <a:alpha val="9411"/>
              </a:srgbClr>
            </a:outerShdw>
          </a:effectLst>
        </p:spPr>
        <p:txBody>
          <a:bodyPr spcFirstLastPara="1" wrap="square" lIns="91425" tIns="274300" rIns="91425" bIns="91425" anchor="t" anchorCtr="0">
            <a:normAutofit/>
          </a:bodyPr>
          <a:lstStyle>
            <a:lvl1pPr marL="457200" lvl="0" indent="-304800" algn="ctr">
              <a:lnSpc>
                <a:spcPct val="90000"/>
              </a:lnSpc>
              <a:spcBef>
                <a:spcPts val="750"/>
              </a:spcBef>
              <a:spcAft>
                <a:spcPts val="0"/>
              </a:spcAft>
              <a:buClr>
                <a:schemeClr val="lt1"/>
              </a:buClr>
              <a:buSzPts val="1200"/>
              <a:buChar char="•"/>
              <a:defRPr sz="1200">
                <a:solidFill>
                  <a:schemeClr val="l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1" name="Google Shape;61;p70"/>
          <p:cNvSpPr>
            <a:spLocks noGrp="1"/>
          </p:cNvSpPr>
          <p:nvPr>
            <p:ph type="pic" idx="7"/>
          </p:nvPr>
        </p:nvSpPr>
        <p:spPr>
          <a:xfrm>
            <a:off x="6100854" y="2098530"/>
            <a:ext cx="2386895" cy="2253304"/>
          </a:xfrm>
          <a:prstGeom prst="rect">
            <a:avLst/>
          </a:prstGeom>
          <a:solidFill>
            <a:schemeClr val="dk2"/>
          </a:solidFill>
          <a:ln>
            <a:noFill/>
          </a:ln>
        </p:spPr>
      </p:sp>
      <p:sp>
        <p:nvSpPr>
          <p:cNvPr id="62" name="Google Shape;62;p7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7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66" name="Google Shape;66;p7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6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10.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10.jp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10.jpg"/></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10.jp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 descr=":Sample_project-09.jpg"/>
          <p:cNvPicPr preferRelativeResize="0"/>
          <p:nvPr/>
        </p:nvPicPr>
        <p:blipFill rotWithShape="1">
          <a:blip r:embed="rId3">
            <a:alphaModFix/>
          </a:blip>
          <a:srcRect/>
          <a:stretch/>
        </p:blipFill>
        <p:spPr>
          <a:xfrm>
            <a:off x="-13298" y="293076"/>
            <a:ext cx="9142571" cy="6858000"/>
          </a:xfrm>
          <a:prstGeom prst="rect">
            <a:avLst/>
          </a:prstGeom>
          <a:noFill/>
          <a:ln>
            <a:noFill/>
          </a:ln>
        </p:spPr>
      </p:pic>
      <p:sp>
        <p:nvSpPr>
          <p:cNvPr id="122" name="Google Shape;122;p1"/>
          <p:cNvSpPr txBox="1"/>
          <p:nvPr/>
        </p:nvSpPr>
        <p:spPr>
          <a:xfrm>
            <a:off x="5757995" y="2109538"/>
            <a:ext cx="3385914" cy="43396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34DA2"/>
                </a:solidFill>
                <a:latin typeface="Open Sans"/>
                <a:ea typeface="Open Sans"/>
                <a:cs typeface="Open Sans"/>
                <a:sym typeface="Open Sans"/>
              </a:rPr>
              <a:t>GenComm</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rgbClr val="034DA2"/>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B853"/>
                </a:solidFill>
                <a:latin typeface="Open Sans"/>
                <a:ea typeface="Open Sans"/>
                <a:cs typeface="Open Sans"/>
                <a:sym typeface="Open Sans"/>
              </a:rPr>
              <a:t>EUSEW 2022</a:t>
            </a:r>
            <a:endParaRPr sz="2400" b="1" i="0" u="none" strike="noStrike" cap="none">
              <a:solidFill>
                <a:srgbClr val="00B853"/>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B853"/>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B853"/>
                </a:solidFill>
                <a:latin typeface="Open Sans"/>
                <a:ea typeface="Open Sans"/>
                <a:cs typeface="Open Sans"/>
                <a:sym typeface="Open Sans"/>
              </a:rPr>
              <a:t>27th September 2022</a:t>
            </a:r>
            <a:endParaRPr sz="1400" b="0" i="0" u="none" strike="noStrike" cap="none">
              <a:solidFill>
                <a:srgbClr val="00B85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548135"/>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B853"/>
                </a:solidFill>
                <a:latin typeface="Open Sans"/>
                <a:ea typeface="Open Sans"/>
                <a:cs typeface="Open Sans"/>
                <a:sym typeface="Open Sans"/>
              </a:rPr>
              <a:t>The Commodification of Hydrogen</a:t>
            </a:r>
            <a:endParaRPr sz="2800" b="0" i="0" u="none" strike="noStrike" cap="none">
              <a:solidFill>
                <a:srgbClr val="00B853"/>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endParaRPr sz="2000" b="0" i="0" u="none" strike="noStrike" cap="none">
              <a:solidFill>
                <a:srgbClr val="034DA2"/>
              </a:solidFill>
              <a:latin typeface="Open Sans"/>
              <a:ea typeface="Open Sans"/>
              <a:cs typeface="Open Sans"/>
              <a:sym typeface="Open Sans"/>
            </a:endParaRPr>
          </a:p>
          <a:p>
            <a:pPr marL="0" marR="0" lvl="0" indent="0" algn="r" rtl="0">
              <a:lnSpc>
                <a:spcPct val="100000"/>
              </a:lnSpc>
              <a:spcBef>
                <a:spcPts val="0"/>
              </a:spcBef>
              <a:spcAft>
                <a:spcPts val="0"/>
              </a:spcAft>
              <a:buClr>
                <a:srgbClr val="000000"/>
              </a:buClr>
              <a:buSzPts val="2000"/>
              <a:buFont typeface="Arial"/>
              <a:buNone/>
            </a:pPr>
            <a:r>
              <a:rPr lang="en-US" sz="2000" b="0" i="0" u="none" strike="noStrike" cap="none">
                <a:solidFill>
                  <a:srgbClr val="034DA2"/>
                </a:solidFill>
                <a:latin typeface="Open Sans"/>
                <a:ea typeface="Open Sans"/>
                <a:cs typeface="Open Sans"/>
                <a:sym typeface="Open Sans"/>
              </a:rPr>
              <a:t> </a:t>
            </a:r>
            <a:endParaRPr sz="1400" b="0" i="0" u="none" strike="noStrike" cap="none">
              <a:solidFill>
                <a:srgbClr val="000000"/>
              </a:solidFill>
              <a:latin typeface="Arial"/>
              <a:ea typeface="Arial"/>
              <a:cs typeface="Arial"/>
              <a:sym typeface="Arial"/>
            </a:endParaRPr>
          </a:p>
        </p:txBody>
      </p:sp>
      <p:sp>
        <p:nvSpPr>
          <p:cNvPr id="123" name="Google Shape;123;p1"/>
          <p:cNvSpPr/>
          <p:nvPr/>
        </p:nvSpPr>
        <p:spPr>
          <a:xfrm>
            <a:off x="0" y="0"/>
            <a:ext cx="5730149" cy="68580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1"/>
          <p:cNvSpPr txBox="1"/>
          <p:nvPr/>
        </p:nvSpPr>
        <p:spPr>
          <a:xfrm>
            <a:off x="1695461" y="2664081"/>
            <a:ext cx="231459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2"/>
                </a:solidFill>
                <a:latin typeface="Open Sans"/>
                <a:ea typeface="Open Sans"/>
                <a:cs typeface="Open Sans"/>
                <a:sym typeface="Open Sans"/>
              </a:rPr>
              <a:t>Place image in this area. </a:t>
            </a:r>
            <a:endParaRPr sz="1400" b="0" i="0" u="none" strike="noStrike" cap="none">
              <a:solidFill>
                <a:srgbClr val="000000"/>
              </a:solidFill>
              <a:latin typeface="Arial"/>
              <a:ea typeface="Arial"/>
              <a:cs typeface="Arial"/>
              <a:sym typeface="Arial"/>
            </a:endParaRPr>
          </a:p>
        </p:txBody>
      </p:sp>
      <p:pic>
        <p:nvPicPr>
          <p:cNvPr id="125" name="Google Shape;125;p1"/>
          <p:cNvPicPr preferRelativeResize="0"/>
          <p:nvPr/>
        </p:nvPicPr>
        <p:blipFill rotWithShape="1">
          <a:blip r:embed="rId4">
            <a:alphaModFix/>
          </a:blip>
          <a:srcRect l="7407" t="16959" r="7304" b="11620"/>
          <a:stretch/>
        </p:blipFill>
        <p:spPr>
          <a:xfrm>
            <a:off x="5936305" y="541873"/>
            <a:ext cx="2952964" cy="1295223"/>
          </a:xfrm>
          <a:prstGeom prst="rect">
            <a:avLst/>
          </a:prstGeom>
          <a:noFill/>
          <a:ln>
            <a:noFill/>
          </a:ln>
        </p:spPr>
      </p:pic>
      <p:pic>
        <p:nvPicPr>
          <p:cNvPr id="126" name="Google Shape;126;p1"/>
          <p:cNvPicPr preferRelativeResize="0"/>
          <p:nvPr/>
        </p:nvPicPr>
        <p:blipFill rotWithShape="1">
          <a:blip r:embed="rId5">
            <a:alphaModFix/>
          </a:blip>
          <a:srcRect l="11513" r="40544"/>
          <a:stretch/>
        </p:blipFill>
        <p:spPr>
          <a:xfrm>
            <a:off x="-13566" y="0"/>
            <a:ext cx="5766205" cy="6858000"/>
          </a:xfrm>
          <a:prstGeom prst="rect">
            <a:avLst/>
          </a:prstGeom>
          <a:noFill/>
          <a:ln>
            <a:noFill/>
          </a:ln>
        </p:spPr>
      </p:pic>
      <p:sp>
        <p:nvSpPr>
          <p:cNvPr id="127" name="Google Shape;127;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3/20/2018</a:t>
            </a:r>
            <a:endParaRPr/>
          </a:p>
        </p:txBody>
      </p:sp>
      <p:sp>
        <p:nvSpPr>
          <p:cNvPr id="128" name="Google Shape;128;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8"/>
          <p:cNvSpPr txBox="1"/>
          <p:nvPr/>
        </p:nvSpPr>
        <p:spPr>
          <a:xfrm>
            <a:off x="314513" y="1151474"/>
            <a:ext cx="8246960" cy="56322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22222"/>
                </a:solidFill>
                <a:latin typeface="Calibri"/>
                <a:ea typeface="Calibri"/>
                <a:cs typeface="Calibri"/>
                <a:sym typeface="Calibri"/>
              </a:rPr>
              <a:t>Energy price rises are exposing failures in market design and regulation, creating a void that is being occupied by anti-renewables propaganda and false narratives. </a:t>
            </a:r>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22222"/>
                </a:solidFill>
                <a:latin typeface="Calibri"/>
                <a:ea typeface="Calibri"/>
                <a:cs typeface="Calibri"/>
                <a:sym typeface="Calibri"/>
              </a:rPr>
              <a:t>Across the globe nations are turning to fill gaps in their fossil fuel supplies by looking to reopen coal mines, expanding domestic gas production, and securing new import contracts.</a:t>
            </a:r>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22222"/>
                </a:solidFill>
                <a:latin typeface="Calibri"/>
                <a:ea typeface="Calibri"/>
                <a:cs typeface="Calibri"/>
                <a:sym typeface="Calibri"/>
              </a:rPr>
              <a:t>This new landscape offers difficult terrain for the clean energy transition and especially Green Hydrogen.</a:t>
            </a:r>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22222"/>
                </a:solidFill>
                <a:latin typeface="Calibri"/>
                <a:ea typeface="Calibri"/>
                <a:cs typeface="Calibri"/>
                <a:sym typeface="Calibri"/>
              </a:rPr>
              <a:t>Renewed energy security concerns among many nations risk pushing clean energy ambitions back down the agenda while short-term crises are tackled.</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222222"/>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1" i="1" u="none" strike="noStrike" cap="none">
                <a:solidFill>
                  <a:srgbClr val="000000"/>
                </a:solidFill>
                <a:latin typeface="Calibri"/>
                <a:ea typeface="Calibri"/>
                <a:cs typeface="Calibri"/>
                <a:sym typeface="Calibri"/>
              </a:rPr>
              <a:t>‘Near term challenges shouldn’t obscure real opportunities.’</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22222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22222"/>
                </a:solidFill>
                <a:latin typeface="Arial"/>
                <a:ea typeface="Arial"/>
                <a:cs typeface="Arial"/>
                <a:sym typeface="Arial"/>
              </a:rPr>
              <a:t> </a:t>
            </a:r>
            <a:endParaRPr sz="1800" b="0" i="0" u="none" strike="noStrike" cap="none">
              <a:solidFill>
                <a:schemeClr val="dk1"/>
              </a:solidFill>
              <a:latin typeface="Calibri"/>
              <a:ea typeface="Calibri"/>
              <a:cs typeface="Calibri"/>
              <a:sym typeface="Calibri"/>
            </a:endParaRPr>
          </a:p>
        </p:txBody>
      </p:sp>
      <p:sp>
        <p:nvSpPr>
          <p:cNvPr id="203" name="Google Shape;203;p8"/>
          <p:cNvSpPr txBox="1"/>
          <p:nvPr/>
        </p:nvSpPr>
        <p:spPr>
          <a:xfrm>
            <a:off x="685800" y="434340"/>
            <a:ext cx="689741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The green energy transition is fragile</a:t>
            </a:r>
            <a:endParaRPr sz="1400" b="0" i="0" u="none" strike="noStrike" cap="none">
              <a:solidFill>
                <a:srgbClr val="00B853"/>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81"/>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 name="Google Shape;210;p81"/>
          <p:cNvSpPr txBox="1"/>
          <p:nvPr/>
        </p:nvSpPr>
        <p:spPr>
          <a:xfrm>
            <a:off x="685800" y="1477699"/>
            <a:ext cx="8246960" cy="378561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rgbClr val="222222"/>
                </a:solidFill>
                <a:latin typeface="Calibri"/>
                <a:ea typeface="Calibri"/>
                <a:cs typeface="Calibri"/>
                <a:sym typeface="Calibri"/>
              </a:rPr>
              <a:t>Technology alone will achieve our net zero goals.</a:t>
            </a:r>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rgbClr val="222222"/>
                </a:solidFill>
                <a:latin typeface="Calibri"/>
                <a:ea typeface="Calibri"/>
                <a:cs typeface="Calibri"/>
                <a:sym typeface="Calibri"/>
              </a:rPr>
              <a:t>As detailed in  Marianna’s Evaluation section of the Green H2 EVALUATION link in the SMART H2 value chain, substantial work is still needed on, understanding behaviours and attitudes around energy use, and on mechanisms for supporting households and communities through the energy transition. </a:t>
            </a:r>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22222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rgbClr val="222222"/>
                </a:solidFill>
                <a:latin typeface="Calibri"/>
                <a:ea typeface="Calibri"/>
                <a:cs typeface="Calibri"/>
                <a:sym typeface="Calibri"/>
              </a:rPr>
              <a:t>In our drive for technological development, we cannot overlook the central role played by people, and ensure that we are also fostering innovation and collaboration at the social level. </a:t>
            </a:r>
            <a:endParaRPr sz="1800" b="0" i="0" u="none" strike="noStrike" cap="none">
              <a:solidFill>
                <a:schemeClr val="dk1"/>
              </a:solidFill>
              <a:latin typeface="Calibri"/>
              <a:ea typeface="Calibri"/>
              <a:cs typeface="Calibri"/>
              <a:sym typeface="Calibri"/>
            </a:endParaRPr>
          </a:p>
        </p:txBody>
      </p:sp>
      <p:sp>
        <p:nvSpPr>
          <p:cNvPr id="211" name="Google Shape;211;p81"/>
          <p:cNvSpPr txBox="1"/>
          <p:nvPr/>
        </p:nvSpPr>
        <p:spPr>
          <a:xfrm>
            <a:off x="685800" y="442223"/>
            <a:ext cx="778816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IT WILL TAKE MORE THAN TECHNOLOGY</a:t>
            </a:r>
            <a:endParaRPr sz="1400" b="0" i="0" u="none" strike="noStrike" cap="none">
              <a:solidFill>
                <a:srgbClr val="00B853"/>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9"/>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18" name="Google Shape;218;p9"/>
          <p:cNvPicPr preferRelativeResize="0"/>
          <p:nvPr/>
        </p:nvPicPr>
        <p:blipFill rotWithShape="1">
          <a:blip r:embed="rId3">
            <a:alphaModFix/>
          </a:blip>
          <a:srcRect/>
          <a:stretch/>
        </p:blipFill>
        <p:spPr>
          <a:xfrm>
            <a:off x="23648" y="857250"/>
            <a:ext cx="9144000" cy="5143500"/>
          </a:xfrm>
          <a:prstGeom prst="rect">
            <a:avLst/>
          </a:prstGeom>
          <a:solidFill>
            <a:schemeClr val="lt1"/>
          </a:solidFill>
          <a:ln>
            <a:noFill/>
          </a:ln>
        </p:spPr>
      </p:pic>
      <p:sp>
        <p:nvSpPr>
          <p:cNvPr id="219" name="Google Shape;219;p9"/>
          <p:cNvSpPr txBox="1"/>
          <p:nvPr/>
        </p:nvSpPr>
        <p:spPr>
          <a:xfrm>
            <a:off x="2578308" y="6075433"/>
            <a:ext cx="454835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548135"/>
                </a:solidFill>
                <a:latin typeface="Calibri"/>
                <a:ea typeface="Calibri"/>
                <a:cs typeface="Calibri"/>
                <a:sym typeface="Calibri"/>
              </a:rPr>
              <a:t>H</a:t>
            </a:r>
            <a:r>
              <a:rPr lang="en-US" sz="2800" b="1" i="1" u="none" strike="noStrike" cap="none">
                <a:solidFill>
                  <a:srgbClr val="548135"/>
                </a:solidFill>
                <a:latin typeface="Calibri"/>
                <a:ea typeface="Calibri"/>
                <a:cs typeface="Calibri"/>
                <a:sym typeface="Calibri"/>
              </a:rPr>
              <a:t>2</a:t>
            </a:r>
            <a:r>
              <a:rPr lang="en-US" sz="4000" b="1" i="1" u="none" strike="noStrike" cap="none">
                <a:solidFill>
                  <a:srgbClr val="548135"/>
                </a:solidFill>
                <a:latin typeface="Calibri"/>
                <a:ea typeface="Calibri"/>
                <a:cs typeface="Calibri"/>
                <a:sym typeface="Calibri"/>
              </a:rPr>
              <a:t> OPTIMISATION</a:t>
            </a:r>
            <a:endParaRPr sz="1400" b="0" i="0" u="none" strike="noStrike" cap="none">
              <a:solidFill>
                <a:srgbClr val="000000"/>
              </a:solidFill>
              <a:latin typeface="Arial"/>
              <a:ea typeface="Arial"/>
              <a:cs typeface="Arial"/>
              <a:sym typeface="Arial"/>
            </a:endParaRPr>
          </a:p>
        </p:txBody>
      </p:sp>
      <p:pic>
        <p:nvPicPr>
          <p:cNvPr id="220" name="Google Shape;220;p9" descr="Diagram&#10;&#10;Description automatically generated"/>
          <p:cNvPicPr preferRelativeResize="0"/>
          <p:nvPr/>
        </p:nvPicPr>
        <p:blipFill rotWithShape="1">
          <a:blip r:embed="rId4">
            <a:alphaModFix/>
          </a:blip>
          <a:srcRect/>
          <a:stretch/>
        </p:blipFill>
        <p:spPr>
          <a:xfrm>
            <a:off x="1311637" y="6000751"/>
            <a:ext cx="1266671" cy="857250"/>
          </a:xfrm>
          <a:prstGeom prst="rect">
            <a:avLst/>
          </a:prstGeom>
          <a:solidFill>
            <a:srgbClr val="00B0F0"/>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10"/>
          <p:cNvSpPr txBox="1"/>
          <p:nvPr/>
        </p:nvSpPr>
        <p:spPr>
          <a:xfrm>
            <a:off x="512229" y="679276"/>
            <a:ext cx="824696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00B050"/>
                </a:solidFill>
                <a:latin typeface="Calibri"/>
                <a:ea typeface="Calibri"/>
                <a:cs typeface="Calibri"/>
                <a:sym typeface="Calibri"/>
              </a:rPr>
              <a:t>Key M</a:t>
            </a:r>
            <a:r>
              <a:rPr lang="en-US" sz="4000" b="1" i="1" u="none" strike="noStrike" cap="none">
                <a:solidFill>
                  <a:srgbClr val="00B853"/>
                </a:solidFill>
                <a:latin typeface="Calibri"/>
                <a:ea typeface="Calibri"/>
                <a:cs typeface="Calibri"/>
                <a:sym typeface="Calibri"/>
              </a:rPr>
              <a:t>essa</a:t>
            </a:r>
            <a:r>
              <a:rPr lang="en-US" sz="4000" b="1" i="1" u="none" strike="noStrike" cap="none">
                <a:solidFill>
                  <a:srgbClr val="00B050"/>
                </a:solidFill>
                <a:latin typeface="Calibri"/>
                <a:ea typeface="Calibri"/>
                <a:cs typeface="Calibri"/>
                <a:sym typeface="Calibri"/>
              </a:rPr>
              <a:t>ge</a:t>
            </a:r>
            <a:endParaRPr sz="4000" b="0" i="0" u="none" strike="noStrike" cap="none">
              <a:solidFill>
                <a:srgbClr val="00B050"/>
              </a:solidFill>
              <a:latin typeface="Calibri"/>
              <a:ea typeface="Calibri"/>
              <a:cs typeface="Calibri"/>
              <a:sym typeface="Calibri"/>
            </a:endParaRPr>
          </a:p>
        </p:txBody>
      </p:sp>
      <p:sp>
        <p:nvSpPr>
          <p:cNvPr id="228" name="Google Shape;228;p10"/>
          <p:cNvSpPr txBox="1"/>
          <p:nvPr/>
        </p:nvSpPr>
        <p:spPr>
          <a:xfrm>
            <a:off x="814091" y="1841282"/>
            <a:ext cx="7326630" cy="50167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dk1"/>
                </a:solidFill>
                <a:latin typeface="Calibri"/>
                <a:ea typeface="Calibri"/>
                <a:cs typeface="Calibri"/>
                <a:sym typeface="Calibri"/>
              </a:rPr>
              <a:t>Hydrogen is the catalyst driving Europe’s energy transition, enabling us to pioneer new and innovative paths to sustainability. </a:t>
            </a:r>
            <a:endParaRPr/>
          </a:p>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dk1"/>
                </a:solidFill>
                <a:latin typeface="Calibri"/>
                <a:ea typeface="Calibri"/>
                <a:cs typeface="Calibri"/>
                <a:sym typeface="Calibri"/>
              </a:rPr>
              <a:t>Optimising this journey,</a:t>
            </a:r>
            <a:r>
              <a:rPr lang="en-US" sz="2800" b="0" i="1" u="none" strike="noStrike" cap="none">
                <a:solidFill>
                  <a:srgbClr val="222222"/>
                </a:solidFill>
                <a:latin typeface="Arial"/>
                <a:ea typeface="Arial"/>
                <a:cs typeface="Arial"/>
                <a:sym typeface="Arial"/>
              </a:rPr>
              <a:t> enhancing its cost-competitive production, storage, and end-use is critical. </a:t>
            </a:r>
            <a:endParaRPr/>
          </a:p>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rgbClr val="222222"/>
                </a:solidFill>
                <a:latin typeface="Arial"/>
                <a:ea typeface="Arial"/>
                <a:cs typeface="Arial"/>
                <a:sym typeface="Arial"/>
              </a:rPr>
              <a:t>D</a:t>
            </a:r>
            <a:r>
              <a:rPr lang="en-US" sz="2800" b="0" i="1" u="none" strike="noStrike" cap="none">
                <a:solidFill>
                  <a:schemeClr val="dk1"/>
                </a:solidFill>
                <a:latin typeface="Calibri"/>
                <a:ea typeface="Calibri"/>
                <a:cs typeface="Calibri"/>
                <a:sym typeface="Calibri"/>
              </a:rPr>
              <a:t>elivering SMARTH2 through valorization of the hydrogen supply chain, production, storage and use is key to creating a successful, sustainable secure energy future for Europe.</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a:t>
            </a:r>
            <a:endParaRPr sz="2800" b="0" i="0" u="none" strike="noStrike" cap="none">
              <a:solidFill>
                <a:schemeClr val="dk1"/>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Titillium Web"/>
              <a:ea typeface="Titillium Web"/>
              <a:cs typeface="Titillium Web"/>
              <a:sym typeface="Titillium Web"/>
            </a:endParaRPr>
          </a:p>
        </p:txBody>
      </p:sp>
      <p:pic>
        <p:nvPicPr>
          <p:cNvPr id="229" name="Google Shape;229;p10"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18"/>
          <p:cNvSpPr txBox="1"/>
          <p:nvPr/>
        </p:nvSpPr>
        <p:spPr>
          <a:xfrm>
            <a:off x="685800" y="434340"/>
            <a:ext cx="45720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00B853"/>
                </a:solidFill>
                <a:latin typeface="Arial"/>
                <a:ea typeface="Arial"/>
                <a:cs typeface="Arial"/>
                <a:sym typeface="Arial"/>
              </a:rPr>
              <a:t>Optimisation</a:t>
            </a:r>
            <a:endParaRPr sz="4000" b="0" i="0" u="none" strike="noStrike" cap="none">
              <a:solidFill>
                <a:srgbClr val="00B853"/>
              </a:solidFill>
              <a:latin typeface="Arial"/>
              <a:ea typeface="Arial"/>
              <a:cs typeface="Arial"/>
              <a:sym typeface="Arial"/>
            </a:endParaRPr>
          </a:p>
        </p:txBody>
      </p:sp>
      <p:sp>
        <p:nvSpPr>
          <p:cNvPr id="237" name="Google Shape;237;p18"/>
          <p:cNvSpPr txBox="1"/>
          <p:nvPr/>
        </p:nvSpPr>
        <p:spPr>
          <a:xfrm>
            <a:off x="471559" y="1633817"/>
            <a:ext cx="4746258" cy="46782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There are many challenges governments face today on our journey to achieve the twin goals of long-term sustainability and secure indigenous clean  energy systems.</a:t>
            </a:r>
            <a:endParaRPr/>
          </a:p>
          <a:p>
            <a:pPr marL="0" marR="0" lvl="0" indent="0" algn="l"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There is no ‘one-size fits all’ approach to reaching net-zero — technologies across all sectors of the economy will need to work together. And these technologies are all at varying stages of research, development and demonstration (RD&amp;D).</a:t>
            </a:r>
            <a:endParaRPr/>
          </a:p>
          <a:p>
            <a:pPr marL="0" marR="0" lvl="0" indent="0" algn="l"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We must also look to achieving efficiencies from every step on this journey and secure the </a:t>
            </a:r>
            <a:r>
              <a:rPr lang="en-US" sz="2000" b="0" i="0" u="none" strike="noStrike" cap="none">
                <a:solidFill>
                  <a:srgbClr val="202124"/>
                </a:solidFill>
                <a:latin typeface="Calibri"/>
                <a:ea typeface="Calibri"/>
                <a:cs typeface="Calibri"/>
                <a:sym typeface="Calibri"/>
              </a:rPr>
              <a:t>most effective energy </a:t>
            </a:r>
            <a:r>
              <a:rPr lang="en-US" sz="2000" b="0" i="0" u="none" strike="noStrike" cap="none">
                <a:solidFill>
                  <a:srgbClr val="000000"/>
                </a:solidFill>
                <a:latin typeface="Calibri"/>
                <a:ea typeface="Calibri"/>
                <a:cs typeface="Calibri"/>
                <a:sym typeface="Calibri"/>
              </a:rPr>
              <a:t>opportunities each step brings – a </a:t>
            </a:r>
            <a:r>
              <a:rPr lang="en-US" sz="2400" b="1" i="1" u="none" strike="noStrike" cap="none">
                <a:solidFill>
                  <a:srgbClr val="385623"/>
                </a:solidFill>
                <a:latin typeface="Calibri"/>
                <a:ea typeface="Calibri"/>
                <a:cs typeface="Calibri"/>
                <a:sym typeface="Calibri"/>
              </a:rPr>
              <a:t>Green H2 NEXUS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38" name="Google Shape;238;p18"/>
          <p:cNvGrpSpPr/>
          <p:nvPr/>
        </p:nvGrpSpPr>
        <p:grpSpPr>
          <a:xfrm>
            <a:off x="5757223" y="1502071"/>
            <a:ext cx="2254018" cy="4635173"/>
            <a:chOff x="1050311" y="0"/>
            <a:chExt cx="2254018" cy="4635173"/>
          </a:xfrm>
        </p:grpSpPr>
        <p:sp>
          <p:nvSpPr>
            <p:cNvPr id="239" name="Google Shape;239;p18"/>
            <p:cNvSpPr/>
            <p:nvPr/>
          </p:nvSpPr>
          <p:spPr>
            <a:xfrm>
              <a:off x="1540358" y="0"/>
              <a:ext cx="1763971" cy="1764150"/>
            </a:xfrm>
            <a:custGeom>
              <a:avLst/>
              <a:gdLst/>
              <a:ahLst/>
              <a:cxnLst/>
              <a:rect l="l" t="t" r="r" b="b"/>
              <a:pathLst>
                <a:path w="120000" h="120000" extrusionOk="0">
                  <a:moveTo>
                    <a:pt x="8412" y="60000"/>
                  </a:moveTo>
                  <a:lnTo>
                    <a:pt x="8412" y="60000"/>
                  </a:lnTo>
                  <a:cubicBezTo>
                    <a:pt x="8412" y="32962"/>
                    <a:pt x="29287" y="10511"/>
                    <a:pt x="56253" y="8547"/>
                  </a:cubicBezTo>
                  <a:cubicBezTo>
                    <a:pt x="83219" y="6584"/>
                    <a:pt x="107127" y="25773"/>
                    <a:pt x="111044" y="52526"/>
                  </a:cubicBezTo>
                  <a:cubicBezTo>
                    <a:pt x="114961" y="79279"/>
                    <a:pt x="97558" y="104517"/>
                    <a:pt x="71161" y="110367"/>
                  </a:cubicBezTo>
                  <a:lnTo>
                    <a:pt x="70592" y="118429"/>
                  </a:lnTo>
                  <a:lnTo>
                    <a:pt x="56830" y="104890"/>
                  </a:lnTo>
                  <a:lnTo>
                    <a:pt x="72705" y="88507"/>
                  </a:lnTo>
                  <a:lnTo>
                    <a:pt x="72144" y="96444"/>
                  </a:lnTo>
                  <a:cubicBezTo>
                    <a:pt x="90761" y="90239"/>
                    <a:pt x="101708" y="71000"/>
                    <a:pt x="97532" y="51825"/>
                  </a:cubicBezTo>
                  <a:cubicBezTo>
                    <a:pt x="93356" y="32650"/>
                    <a:pt x="75400" y="19706"/>
                    <a:pt x="55889" y="21806"/>
                  </a:cubicBezTo>
                  <a:cubicBezTo>
                    <a:pt x="36379" y="23907"/>
                    <a:pt x="21588" y="40376"/>
                    <a:pt x="21588" y="60000"/>
                  </a:cubicBezTo>
                  <a:close/>
                </a:path>
              </a:pathLst>
            </a:custGeom>
            <a:solidFill>
              <a:srgbClr val="385623"/>
            </a:solidFill>
            <a:ln w="9525" cap="flat" cmpd="sng">
              <a:solidFill>
                <a:srgbClr val="FFFF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1827202" y="638574"/>
              <a:ext cx="1189622" cy="4921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8"/>
            <p:cNvSpPr txBox="1"/>
            <p:nvPr/>
          </p:nvSpPr>
          <p:spPr>
            <a:xfrm>
              <a:off x="1827202" y="638574"/>
              <a:ext cx="1189622" cy="492147"/>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OPTIMISATION</a:t>
              </a:r>
              <a:endParaRPr/>
            </a:p>
          </p:txBody>
        </p:sp>
        <p:sp>
          <p:nvSpPr>
            <p:cNvPr id="242" name="Google Shape;242;p18"/>
            <p:cNvSpPr/>
            <p:nvPr/>
          </p:nvSpPr>
          <p:spPr>
            <a:xfrm>
              <a:off x="1050311" y="1013766"/>
              <a:ext cx="1763971" cy="1764150"/>
            </a:xfrm>
            <a:custGeom>
              <a:avLst/>
              <a:gdLst/>
              <a:ahLst/>
              <a:cxnLst/>
              <a:rect l="l" t="t" r="r" b="b"/>
              <a:pathLst>
                <a:path w="120000" h="120000" extrusionOk="0">
                  <a:moveTo>
                    <a:pt x="96480" y="23523"/>
                  </a:moveTo>
                  <a:lnTo>
                    <a:pt x="87164" y="32839"/>
                  </a:lnTo>
                  <a:lnTo>
                    <a:pt x="87164" y="32839"/>
                  </a:lnTo>
                  <a:cubicBezTo>
                    <a:pt x="75944" y="21617"/>
                    <a:pt x="58979" y="18450"/>
                    <a:pt x="44466" y="24867"/>
                  </a:cubicBezTo>
                  <a:cubicBezTo>
                    <a:pt x="29954" y="31284"/>
                    <a:pt x="20880" y="45966"/>
                    <a:pt x="21631" y="61817"/>
                  </a:cubicBezTo>
                  <a:cubicBezTo>
                    <a:pt x="22382" y="77668"/>
                    <a:pt x="32801" y="91427"/>
                    <a:pt x="47856" y="96444"/>
                  </a:cubicBezTo>
                  <a:lnTo>
                    <a:pt x="47295" y="88507"/>
                  </a:lnTo>
                  <a:lnTo>
                    <a:pt x="63170" y="104890"/>
                  </a:lnTo>
                  <a:lnTo>
                    <a:pt x="49408" y="118429"/>
                  </a:lnTo>
                  <a:lnTo>
                    <a:pt x="48839" y="110367"/>
                  </a:lnTo>
                  <a:lnTo>
                    <a:pt x="48839" y="110367"/>
                  </a:lnTo>
                  <a:cubicBezTo>
                    <a:pt x="27395" y="105615"/>
                    <a:pt x="11312" y="87807"/>
                    <a:pt x="8761" y="65991"/>
                  </a:cubicBezTo>
                  <a:cubicBezTo>
                    <a:pt x="6210" y="44176"/>
                    <a:pt x="17752" y="23137"/>
                    <a:pt x="37521" y="13566"/>
                  </a:cubicBezTo>
                  <a:cubicBezTo>
                    <a:pt x="57290" y="3996"/>
                    <a:pt x="80951" y="7991"/>
                    <a:pt x="96480" y="23523"/>
                  </a:cubicBezTo>
                  <a:close/>
                </a:path>
              </a:pathLst>
            </a:custGeom>
            <a:solidFill>
              <a:srgbClr val="385623"/>
            </a:solidFill>
            <a:ln w="9525" cap="flat" cmpd="sng">
              <a:solidFill>
                <a:srgbClr val="FFFF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1466128" y="1688633"/>
              <a:ext cx="1412243" cy="4921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txBox="1"/>
            <p:nvPr/>
          </p:nvSpPr>
          <p:spPr>
            <a:xfrm>
              <a:off x="1466128" y="1688633"/>
              <a:ext cx="1412243" cy="492147"/>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ACTUALISATION</a:t>
              </a:r>
              <a:endParaRPr/>
            </a:p>
          </p:txBody>
        </p:sp>
        <p:sp>
          <p:nvSpPr>
            <p:cNvPr id="245" name="Google Shape;245;p18"/>
            <p:cNvSpPr/>
            <p:nvPr/>
          </p:nvSpPr>
          <p:spPr>
            <a:xfrm>
              <a:off x="1540358" y="2031276"/>
              <a:ext cx="1763971" cy="1764150"/>
            </a:xfrm>
            <a:custGeom>
              <a:avLst/>
              <a:gdLst/>
              <a:ahLst/>
              <a:cxnLst/>
              <a:rect l="l" t="t" r="r" b="b"/>
              <a:pathLst>
                <a:path w="120000" h="120000" extrusionOk="0">
                  <a:moveTo>
                    <a:pt x="23520" y="23523"/>
                  </a:moveTo>
                  <a:lnTo>
                    <a:pt x="23520" y="23523"/>
                  </a:lnTo>
                  <a:cubicBezTo>
                    <a:pt x="39049" y="7991"/>
                    <a:pt x="62710" y="3996"/>
                    <a:pt x="82479" y="13566"/>
                  </a:cubicBezTo>
                  <a:cubicBezTo>
                    <a:pt x="102248" y="23137"/>
                    <a:pt x="113790" y="44176"/>
                    <a:pt x="111239" y="65991"/>
                  </a:cubicBezTo>
                  <a:cubicBezTo>
                    <a:pt x="108688" y="87807"/>
                    <a:pt x="92605" y="105615"/>
                    <a:pt x="71161" y="110367"/>
                  </a:cubicBezTo>
                  <a:lnTo>
                    <a:pt x="70592" y="118429"/>
                  </a:lnTo>
                  <a:lnTo>
                    <a:pt x="56830" y="104890"/>
                  </a:lnTo>
                  <a:lnTo>
                    <a:pt x="72705" y="88507"/>
                  </a:lnTo>
                  <a:lnTo>
                    <a:pt x="72144" y="96444"/>
                  </a:lnTo>
                  <a:cubicBezTo>
                    <a:pt x="87199" y="91427"/>
                    <a:pt x="97618" y="77668"/>
                    <a:pt x="98369" y="61817"/>
                  </a:cubicBezTo>
                  <a:cubicBezTo>
                    <a:pt x="99120" y="45966"/>
                    <a:pt x="90046" y="31284"/>
                    <a:pt x="75534" y="24867"/>
                  </a:cubicBezTo>
                  <a:cubicBezTo>
                    <a:pt x="61021" y="18450"/>
                    <a:pt x="44056" y="21617"/>
                    <a:pt x="32836" y="32839"/>
                  </a:cubicBezTo>
                  <a:close/>
                </a:path>
              </a:pathLst>
            </a:custGeom>
            <a:solidFill>
              <a:srgbClr val="385623"/>
            </a:solidFill>
            <a:ln w="9525" cap="flat" cmpd="sng">
              <a:solidFill>
                <a:srgbClr val="FFFF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1715675" y="2661248"/>
              <a:ext cx="1154509" cy="4921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txBox="1"/>
            <p:nvPr/>
          </p:nvSpPr>
          <p:spPr>
            <a:xfrm>
              <a:off x="1715675" y="2661248"/>
              <a:ext cx="1154509" cy="492147"/>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EVALUATION</a:t>
              </a:r>
              <a:endParaRPr/>
            </a:p>
          </p:txBody>
        </p:sp>
        <p:sp>
          <p:nvSpPr>
            <p:cNvPr id="248" name="Google Shape;248;p18"/>
            <p:cNvSpPr/>
            <p:nvPr/>
          </p:nvSpPr>
          <p:spPr>
            <a:xfrm>
              <a:off x="1184066" y="3118968"/>
              <a:ext cx="1515473" cy="1516205"/>
            </a:xfrm>
            <a:prstGeom prst="blockArc">
              <a:avLst>
                <a:gd name="adj1" fmla="val 0"/>
                <a:gd name="adj2" fmla="val 18900000"/>
                <a:gd name="adj3" fmla="val 12740"/>
              </a:avLst>
            </a:prstGeom>
            <a:solidFill>
              <a:srgbClr val="385623"/>
            </a:solidFill>
            <a:ln w="9525" cap="flat" cmpd="sng">
              <a:solidFill>
                <a:srgbClr val="FFFF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8"/>
            <p:cNvSpPr/>
            <p:nvPr/>
          </p:nvSpPr>
          <p:spPr>
            <a:xfrm>
              <a:off x="1431266" y="3652195"/>
              <a:ext cx="984395" cy="4921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txBox="1"/>
            <p:nvPr/>
          </p:nvSpPr>
          <p:spPr>
            <a:xfrm>
              <a:off x="1431266" y="3652195"/>
              <a:ext cx="984395" cy="492147"/>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VALIDATION</a:t>
              </a:r>
              <a:endParaRPr/>
            </a:p>
          </p:txBody>
        </p:sp>
      </p:grpSp>
      <p:pic>
        <p:nvPicPr>
          <p:cNvPr id="251" name="Google Shape;251;p18" descr="Diagram&#10;&#10;Description automatically generated with medium confidence"/>
          <p:cNvPicPr preferRelativeResize="0"/>
          <p:nvPr/>
        </p:nvPicPr>
        <p:blipFill rotWithShape="1">
          <a:blip r:embed="rId3">
            <a:alphaModFix/>
          </a:blip>
          <a:srcRect/>
          <a:stretch/>
        </p:blipFill>
        <p:spPr>
          <a:xfrm>
            <a:off x="7114030" y="146216"/>
            <a:ext cx="1771950" cy="9967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4"/>
          <p:cNvPicPr preferRelativeResize="0"/>
          <p:nvPr/>
        </p:nvPicPr>
        <p:blipFill rotWithShape="1">
          <a:blip r:embed="rId3">
            <a:alphaModFix/>
          </a:blip>
          <a:srcRect r="5998"/>
          <a:stretch/>
        </p:blipFill>
        <p:spPr>
          <a:xfrm>
            <a:off x="21" y="118118"/>
            <a:ext cx="9143979" cy="6857990"/>
          </a:xfrm>
          <a:prstGeom prst="rect">
            <a:avLst/>
          </a:prstGeom>
          <a:gradFill>
            <a:gsLst>
              <a:gs pos="0">
                <a:srgbClr val="F6F9FC"/>
              </a:gs>
              <a:gs pos="74000">
                <a:srgbClr val="B3D1EC"/>
              </a:gs>
              <a:gs pos="83000">
                <a:srgbClr val="B3D1EC"/>
              </a:gs>
              <a:gs pos="100000">
                <a:srgbClr val="CCE0F2"/>
              </a:gs>
            </a:gsLst>
            <a:lin ang="5400000" scaled="0"/>
          </a:gradFill>
          <a:ln>
            <a:noFill/>
          </a:ln>
        </p:spPr>
      </p:pic>
      <p:sp>
        <p:nvSpPr>
          <p:cNvPr id="258" name="Google Shape;258;p14"/>
          <p:cNvSpPr txBox="1">
            <a:spLocks noGrp="1"/>
          </p:cNvSpPr>
          <p:nvPr>
            <p:ph type="title"/>
          </p:nvPr>
        </p:nvSpPr>
        <p:spPr>
          <a:xfrm>
            <a:off x="138737" y="830009"/>
            <a:ext cx="3153102" cy="134275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B050"/>
              </a:buClr>
              <a:buSzPts val="4800"/>
              <a:buFont typeface="Calibri"/>
              <a:buNone/>
            </a:pPr>
            <a:r>
              <a:rPr lang="en-US" sz="4800" b="1" i="1">
                <a:solidFill>
                  <a:srgbClr val="00B050"/>
                </a:solidFill>
              </a:rPr>
              <a:t>Hydrogen Leverage</a:t>
            </a:r>
            <a:endParaRPr/>
          </a:p>
        </p:txBody>
      </p:sp>
      <p:sp>
        <p:nvSpPr>
          <p:cNvPr id="259" name="Google Shape;259;p14"/>
          <p:cNvSpPr txBox="1">
            <a:spLocks noGrp="1"/>
          </p:cNvSpPr>
          <p:nvPr>
            <p:ph type="body" idx="1"/>
          </p:nvPr>
        </p:nvSpPr>
        <p:spPr>
          <a:xfrm>
            <a:off x="249357" y="4120043"/>
            <a:ext cx="3444765" cy="2619839"/>
          </a:xfrm>
          <a:prstGeom prst="rect">
            <a:avLst/>
          </a:prstGeom>
          <a:solidFill>
            <a:schemeClr val="lt1"/>
          </a:solidFill>
          <a:ln>
            <a:noFill/>
          </a:ln>
        </p:spPr>
        <p:txBody>
          <a:bodyPr spcFirstLastPara="1" wrap="square" lIns="91425" tIns="45700" rIns="91425" bIns="45700" anchor="ctr" anchorCtr="0">
            <a:normAutofit/>
          </a:bodyPr>
          <a:lstStyle/>
          <a:p>
            <a:pPr marL="171450" lvl="0" indent="-171450" algn="l" rtl="0">
              <a:lnSpc>
                <a:spcPct val="90000"/>
              </a:lnSpc>
              <a:spcBef>
                <a:spcPts val="0"/>
              </a:spcBef>
              <a:spcAft>
                <a:spcPts val="0"/>
              </a:spcAft>
              <a:buClr>
                <a:schemeClr val="dk1"/>
              </a:buClr>
              <a:buSzPts val="1600"/>
              <a:buChar char="•"/>
            </a:pPr>
            <a:r>
              <a:rPr lang="en-US" sz="1600"/>
              <a:t>Hard to decarbonise sectors</a:t>
            </a:r>
            <a:endParaRPr/>
          </a:p>
          <a:p>
            <a:pPr marL="171450" lvl="0" indent="-171450" algn="l" rtl="0">
              <a:lnSpc>
                <a:spcPct val="90000"/>
              </a:lnSpc>
              <a:spcBef>
                <a:spcPts val="750"/>
              </a:spcBef>
              <a:spcAft>
                <a:spcPts val="0"/>
              </a:spcAft>
              <a:buClr>
                <a:schemeClr val="dk1"/>
              </a:buClr>
              <a:buSzPts val="1600"/>
              <a:buChar char="•"/>
            </a:pPr>
            <a:r>
              <a:rPr lang="en-US" sz="1600" b="1"/>
              <a:t>Clean hydrogen plays a critical role on the global path to net zero and importantly it forms a key interconnecting pillar between other key clean technologies</a:t>
            </a:r>
            <a:endParaRPr sz="1600" i="1"/>
          </a:p>
          <a:p>
            <a:pPr marL="171450" lvl="0" indent="-69850" algn="l" rtl="0">
              <a:lnSpc>
                <a:spcPct val="90000"/>
              </a:lnSpc>
              <a:spcBef>
                <a:spcPts val="750"/>
              </a:spcBef>
              <a:spcAft>
                <a:spcPts val="0"/>
              </a:spcAft>
              <a:buClr>
                <a:schemeClr val="dk1"/>
              </a:buClr>
              <a:buSzPts val="1600"/>
              <a:buNone/>
            </a:pPr>
            <a:endParaRPr sz="1600"/>
          </a:p>
        </p:txBody>
      </p:sp>
      <p:pic>
        <p:nvPicPr>
          <p:cNvPr id="260" name="Google Shape;260;p14" descr="Logo&#10;&#10;Description automatically generated"/>
          <p:cNvPicPr preferRelativeResize="0"/>
          <p:nvPr/>
        </p:nvPicPr>
        <p:blipFill rotWithShape="1">
          <a:blip r:embed="rId4">
            <a:alphaModFix/>
          </a:blip>
          <a:srcRect/>
          <a:stretch/>
        </p:blipFill>
        <p:spPr>
          <a:xfrm>
            <a:off x="7849232" y="6102415"/>
            <a:ext cx="1332236" cy="755585"/>
          </a:xfrm>
          <a:prstGeom prst="rect">
            <a:avLst/>
          </a:prstGeom>
          <a:noFill/>
          <a:ln>
            <a:noFill/>
          </a:ln>
        </p:spPr>
      </p:pic>
      <p:pic>
        <p:nvPicPr>
          <p:cNvPr id="261" name="Google Shape;261;p14"/>
          <p:cNvPicPr preferRelativeResize="0"/>
          <p:nvPr/>
        </p:nvPicPr>
        <p:blipFill rotWithShape="1">
          <a:blip r:embed="rId5">
            <a:alphaModFix/>
          </a:blip>
          <a:srcRect l="7407" t="16959" r="7304" b="11620"/>
          <a:stretch/>
        </p:blipFill>
        <p:spPr>
          <a:xfrm>
            <a:off x="169039" y="6310130"/>
            <a:ext cx="919221" cy="4031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sp>
        <p:nvSpPr>
          <p:cNvPr id="267" name="Google Shape;267;p13"/>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p13"/>
          <p:cNvSpPr txBox="1"/>
          <p:nvPr/>
        </p:nvSpPr>
        <p:spPr>
          <a:xfrm>
            <a:off x="169038" y="232890"/>
            <a:ext cx="3501581" cy="193807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00B853"/>
                </a:solidFill>
                <a:latin typeface="Calibri"/>
                <a:ea typeface="Calibri"/>
                <a:cs typeface="Calibri"/>
                <a:sym typeface="Calibri"/>
              </a:rPr>
              <a:t>HYDROGENEWABLES</a:t>
            </a:r>
            <a:endParaRPr sz="2800" b="0" i="0" u="none" strike="noStrike" cap="none">
              <a:solidFill>
                <a:srgbClr val="00B853"/>
              </a:solidFill>
              <a:latin typeface="Arial"/>
              <a:ea typeface="Arial"/>
              <a:cs typeface="Arial"/>
              <a:sym typeface="Arial"/>
            </a:endParaRPr>
          </a:p>
        </p:txBody>
      </p:sp>
      <p:sp>
        <p:nvSpPr>
          <p:cNvPr id="269" name="Google Shape;269;p13"/>
          <p:cNvSpPr txBox="1"/>
          <p:nvPr/>
        </p:nvSpPr>
        <p:spPr>
          <a:xfrm>
            <a:off x="223363" y="1783875"/>
            <a:ext cx="3663002" cy="4151842"/>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None/>
            </a:pPr>
            <a:r>
              <a:rPr lang="en-US" sz="2000" b="0" i="1" u="none" strike="noStrike" cap="none">
                <a:solidFill>
                  <a:schemeClr val="dk1"/>
                </a:solidFill>
                <a:latin typeface="Calibri"/>
                <a:ea typeface="Calibri"/>
                <a:cs typeface="Calibri"/>
                <a:sym typeface="Calibri"/>
              </a:rPr>
              <a:t>In order to achieve successful energy transition to renewables in Europe we must look to achieving full commercial opportunity for renewable energy. In order to achieve this, we have to ensure commercial flexibility in the coupling of the renewable energy sector and the transport sector. </a:t>
            </a:r>
            <a:endParaRPr/>
          </a:p>
          <a:p>
            <a:pPr marL="0" marR="0" lvl="0" indent="0" algn="just" rtl="0">
              <a:lnSpc>
                <a:spcPct val="90000"/>
              </a:lnSpc>
              <a:spcBef>
                <a:spcPts val="0"/>
              </a:spcBef>
              <a:spcAft>
                <a:spcPts val="0"/>
              </a:spcAft>
              <a:buNone/>
            </a:pPr>
            <a:r>
              <a:rPr lang="en-US" sz="2000" b="0" i="1" u="none" strike="noStrike" cap="none">
                <a:solidFill>
                  <a:schemeClr val="dk1"/>
                </a:solidFill>
                <a:latin typeface="Calibri"/>
                <a:ea typeface="Calibri"/>
                <a:cs typeface="Calibri"/>
                <a:sym typeface="Calibri"/>
              </a:rPr>
              <a:t>The use of SMART H2 (Hydrogen produced from renewable energy sources) as an energy carrier to achieve this goal is crucial.</a:t>
            </a:r>
            <a:endParaRPr sz="2000" b="0" i="0" u="none" strike="noStrike" cap="none">
              <a:solidFill>
                <a:schemeClr val="dk1"/>
              </a:solidFill>
              <a:latin typeface="Calibri"/>
              <a:ea typeface="Calibri"/>
              <a:cs typeface="Calibri"/>
              <a:sym typeface="Calibri"/>
            </a:endParaRPr>
          </a:p>
        </p:txBody>
      </p:sp>
      <p:pic>
        <p:nvPicPr>
          <p:cNvPr id="270" name="Google Shape;270;p13"/>
          <p:cNvPicPr preferRelativeResize="0">
            <a:picLocks noGrp="1"/>
          </p:cNvPicPr>
          <p:nvPr>
            <p:ph type="body" idx="1"/>
          </p:nvPr>
        </p:nvPicPr>
        <p:blipFill rotWithShape="1">
          <a:blip r:embed="rId3">
            <a:alphaModFix/>
          </a:blip>
          <a:srcRect l="11970" r="3" b="3"/>
          <a:stretch/>
        </p:blipFill>
        <p:spPr>
          <a:xfrm>
            <a:off x="3893982" y="-4"/>
            <a:ext cx="5250018" cy="3694372"/>
          </a:xfrm>
          <a:prstGeom prst="rect">
            <a:avLst/>
          </a:prstGeom>
          <a:noFill/>
          <a:ln>
            <a:noFill/>
          </a:ln>
        </p:spPr>
      </p:pic>
      <p:pic>
        <p:nvPicPr>
          <p:cNvPr id="271" name="Google Shape;271;p13" descr="Diagram&#10;&#10;Description automatically generated with medium confidence"/>
          <p:cNvPicPr preferRelativeResize="0"/>
          <p:nvPr/>
        </p:nvPicPr>
        <p:blipFill rotWithShape="1">
          <a:blip r:embed="rId4">
            <a:alphaModFix/>
          </a:blip>
          <a:srcRect t="2915" r="2" b="176"/>
          <a:stretch/>
        </p:blipFill>
        <p:spPr>
          <a:xfrm>
            <a:off x="4572000" y="4146331"/>
            <a:ext cx="4577331" cy="2711673"/>
          </a:xfrm>
          <a:custGeom>
            <a:avLst/>
            <a:gdLst/>
            <a:ahLst/>
            <a:cxnLst/>
            <a:rect l="l" t="t" r="r" b="b"/>
            <a:pathLst>
              <a:path w="7472381" h="3055043" extrusionOk="0">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sp>
        <p:nvSpPr>
          <p:cNvPr id="272" name="Google Shape;272;p13"/>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73" name="Google Shape;273;p13" descr="Logo&#10;&#10;Description automatically generated"/>
          <p:cNvPicPr preferRelativeResize="0"/>
          <p:nvPr/>
        </p:nvPicPr>
        <p:blipFill rotWithShape="1">
          <a:blip r:embed="rId5">
            <a:alphaModFix/>
          </a:blip>
          <a:srcRect/>
          <a:stretch/>
        </p:blipFill>
        <p:spPr>
          <a:xfrm>
            <a:off x="7849232" y="6102415"/>
            <a:ext cx="1332236" cy="755585"/>
          </a:xfrm>
          <a:prstGeom prst="rect">
            <a:avLst/>
          </a:prstGeom>
          <a:noFill/>
          <a:ln>
            <a:noFill/>
          </a:ln>
        </p:spPr>
      </p:pic>
      <p:pic>
        <p:nvPicPr>
          <p:cNvPr id="274" name="Google Shape;274;p13"/>
          <p:cNvPicPr preferRelativeResize="0"/>
          <p:nvPr/>
        </p:nvPicPr>
        <p:blipFill rotWithShape="1">
          <a:blip r:embed="rId6">
            <a:alphaModFix/>
          </a:blip>
          <a:srcRect l="7407" t="16959" r="7304" b="11620"/>
          <a:stretch/>
        </p:blipFill>
        <p:spPr>
          <a:xfrm>
            <a:off x="169039" y="6310130"/>
            <a:ext cx="919221" cy="4031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5"/>
          <p:cNvSpPr txBox="1">
            <a:spLocks noGrp="1"/>
          </p:cNvSpPr>
          <p:nvPr>
            <p:ph type="title"/>
          </p:nvPr>
        </p:nvSpPr>
        <p:spPr>
          <a:xfrm>
            <a:off x="360759" y="3752849"/>
            <a:ext cx="2468166" cy="24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B050"/>
              </a:buClr>
              <a:buSzPts val="3100"/>
              <a:buFont typeface="Calibri"/>
              <a:buNone/>
            </a:pPr>
            <a:r>
              <a:rPr lang="en-US" sz="3100" b="1">
                <a:solidFill>
                  <a:srgbClr val="00B050"/>
                </a:solidFill>
              </a:rPr>
              <a:t>H2 Transition Opportunities</a:t>
            </a:r>
            <a:endParaRPr/>
          </a:p>
        </p:txBody>
      </p:sp>
      <p:pic>
        <p:nvPicPr>
          <p:cNvPr id="280" name="Google Shape;280;p15"/>
          <p:cNvPicPr preferRelativeResize="0"/>
          <p:nvPr/>
        </p:nvPicPr>
        <p:blipFill rotWithShape="1">
          <a:blip r:embed="rId3">
            <a:alphaModFix/>
          </a:blip>
          <a:srcRect t="13660"/>
          <a:stretch/>
        </p:blipFill>
        <p:spPr>
          <a:xfrm>
            <a:off x="20" y="10"/>
            <a:ext cx="9143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281" name="Google Shape;281;p15"/>
          <p:cNvSpPr txBox="1">
            <a:spLocks noGrp="1"/>
          </p:cNvSpPr>
          <p:nvPr>
            <p:ph type="body" idx="1"/>
          </p:nvPr>
        </p:nvSpPr>
        <p:spPr>
          <a:xfrm>
            <a:off x="2900855" y="3515710"/>
            <a:ext cx="6148552" cy="2948152"/>
          </a:xfrm>
          <a:prstGeom prst="rect">
            <a:avLst/>
          </a:prstGeom>
          <a:noFill/>
          <a:ln>
            <a:noFill/>
          </a:ln>
        </p:spPr>
        <p:txBody>
          <a:bodyPr spcFirstLastPara="1" wrap="square" lIns="91425" tIns="45700" rIns="91425" bIns="45700" anchor="ctr" anchorCtr="0">
            <a:normAutofit fontScale="92500" lnSpcReduction="10000"/>
          </a:bodyPr>
          <a:lstStyle/>
          <a:p>
            <a:pPr marL="171450" lvl="0" indent="-171450" algn="l" rtl="0">
              <a:lnSpc>
                <a:spcPct val="90000"/>
              </a:lnSpc>
              <a:spcBef>
                <a:spcPts val="0"/>
              </a:spcBef>
              <a:spcAft>
                <a:spcPts val="0"/>
              </a:spcAft>
              <a:buClr>
                <a:schemeClr val="dk1"/>
              </a:buClr>
              <a:buSzPct val="81081"/>
              <a:buChar char="•"/>
            </a:pPr>
            <a:r>
              <a:rPr lang="en-US" sz="1600"/>
              <a:t>As Europe transitions to net zero, we must position as the lead in clean hydrogen trade Accelerate our current EU clean hydrogen journey</a:t>
            </a:r>
            <a:endParaRPr sz="1600"/>
          </a:p>
          <a:p>
            <a:pPr marL="171450" lvl="0" indent="-171450" algn="l" rtl="0">
              <a:lnSpc>
                <a:spcPct val="90000"/>
              </a:lnSpc>
              <a:spcBef>
                <a:spcPts val="750"/>
              </a:spcBef>
              <a:spcAft>
                <a:spcPts val="0"/>
              </a:spcAft>
              <a:buClr>
                <a:schemeClr val="dk1"/>
              </a:buClr>
              <a:buSzPct val="81081"/>
              <a:buChar char="•"/>
            </a:pPr>
            <a:r>
              <a:rPr lang="en-US" sz="1600"/>
              <a:t>Develop increased additional links with other partners to accelerate this journey</a:t>
            </a:r>
            <a:endParaRPr sz="1600"/>
          </a:p>
          <a:p>
            <a:pPr marL="171450" lvl="0" indent="-171450" algn="l" rtl="0">
              <a:lnSpc>
                <a:spcPct val="90000"/>
              </a:lnSpc>
              <a:spcBef>
                <a:spcPts val="750"/>
              </a:spcBef>
              <a:spcAft>
                <a:spcPts val="0"/>
              </a:spcAft>
              <a:buClr>
                <a:schemeClr val="dk1"/>
              </a:buClr>
              <a:buSzPct val="81081"/>
              <a:buChar char="•"/>
            </a:pPr>
            <a:r>
              <a:rPr lang="en-US" sz="1600"/>
              <a:t>Stimulate increased Green H2 awareness and  demand and ‘position’ new energy transactions. </a:t>
            </a:r>
            <a:endParaRPr sz="1600"/>
          </a:p>
          <a:p>
            <a:pPr marL="171450" lvl="0" indent="-171450" algn="l" rtl="0">
              <a:lnSpc>
                <a:spcPct val="90000"/>
              </a:lnSpc>
              <a:spcBef>
                <a:spcPts val="750"/>
              </a:spcBef>
              <a:spcAft>
                <a:spcPts val="0"/>
              </a:spcAft>
              <a:buClr>
                <a:schemeClr val="dk1"/>
              </a:buClr>
              <a:buSzPct val="81081"/>
              <a:buChar char="•"/>
            </a:pPr>
            <a:r>
              <a:rPr lang="en-US" sz="1600"/>
              <a:t>Progress the H2 CAT model internationally , transitioning European economy towards a climate-neutral and more resilient economy </a:t>
            </a:r>
            <a:endParaRPr sz="1600"/>
          </a:p>
          <a:p>
            <a:pPr marL="171450" lvl="0" indent="-171450" algn="l" rtl="0">
              <a:lnSpc>
                <a:spcPct val="90000"/>
              </a:lnSpc>
              <a:spcBef>
                <a:spcPts val="750"/>
              </a:spcBef>
              <a:spcAft>
                <a:spcPts val="0"/>
              </a:spcAft>
              <a:buClr>
                <a:schemeClr val="dk1"/>
              </a:buClr>
              <a:buSzPct val="81081"/>
              <a:buChar char="•"/>
            </a:pPr>
            <a:r>
              <a:rPr lang="en-US" sz="1600"/>
              <a:t>Expand our work to include digitalization and implementing a well-thought-out circular economy model.  </a:t>
            </a:r>
            <a:endParaRPr sz="1600"/>
          </a:p>
          <a:p>
            <a:pPr marL="171450" lvl="0" indent="-171450" algn="l" rtl="0">
              <a:lnSpc>
                <a:spcPct val="90000"/>
              </a:lnSpc>
              <a:spcBef>
                <a:spcPts val="750"/>
              </a:spcBef>
              <a:spcAft>
                <a:spcPts val="0"/>
              </a:spcAft>
              <a:buClr>
                <a:schemeClr val="dk1"/>
              </a:buClr>
              <a:buSzPct val="81081"/>
              <a:buChar char="•"/>
            </a:pPr>
            <a:r>
              <a:rPr lang="en-US" sz="1600"/>
              <a:t>The Green Economy is predicated on the Green Economy and Digitalisation. </a:t>
            </a:r>
            <a:endParaRPr sz="1600"/>
          </a:p>
          <a:p>
            <a:pPr marL="171450" lvl="0" indent="-95250" algn="l" rtl="0">
              <a:lnSpc>
                <a:spcPct val="90000"/>
              </a:lnSpc>
              <a:spcBef>
                <a:spcPts val="750"/>
              </a:spcBef>
              <a:spcAft>
                <a:spcPts val="0"/>
              </a:spcAft>
              <a:buClr>
                <a:schemeClr val="dk1"/>
              </a:buClr>
              <a:buSzPct val="108108"/>
              <a:buNone/>
            </a:pP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3">
            <a:alphaModFix/>
          </a:blip>
          <a:srcRect/>
          <a:stretch/>
        </p:blipFill>
        <p:spPr>
          <a:xfrm>
            <a:off x="0" y="1381686"/>
            <a:ext cx="9144000" cy="4712614"/>
          </a:xfrm>
          <a:prstGeom prst="rect">
            <a:avLst/>
          </a:prstGeom>
          <a:noFill/>
          <a:ln>
            <a:noFill/>
          </a:ln>
        </p:spPr>
      </p:pic>
      <p:sp>
        <p:nvSpPr>
          <p:cNvPr id="288" name="Google Shape;288;p11"/>
          <p:cNvSpPr/>
          <p:nvPr/>
        </p:nvSpPr>
        <p:spPr>
          <a:xfrm>
            <a:off x="60960" y="304468"/>
            <a:ext cx="874612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B050"/>
                </a:solidFill>
                <a:latin typeface="Calibri"/>
                <a:ea typeface="Calibri"/>
                <a:cs typeface="Calibri"/>
                <a:sym typeface="Calibri"/>
              </a:rPr>
              <a:t>Fuelling the Just Transition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B050"/>
                </a:solidFill>
                <a:latin typeface="Calibri"/>
                <a:ea typeface="Calibri"/>
                <a:cs typeface="Calibri"/>
                <a:sym typeface="Calibri"/>
              </a:rPr>
              <a:t>– The Role of Non-Carbon Energy</a:t>
            </a:r>
            <a:endParaRPr sz="1400" b="0" i="0" u="none" strike="noStrike" cap="none">
              <a:solidFill>
                <a:srgbClr val="000000"/>
              </a:solidFill>
              <a:latin typeface="Arial"/>
              <a:ea typeface="Arial"/>
              <a:cs typeface="Arial"/>
              <a:sym typeface="Arial"/>
            </a:endParaRPr>
          </a:p>
        </p:txBody>
      </p:sp>
      <p:pic>
        <p:nvPicPr>
          <p:cNvPr id="289" name="Google Shape;289;p11" descr="Logo&#10;&#10;Description automatically generated"/>
          <p:cNvPicPr preferRelativeResize="0"/>
          <p:nvPr/>
        </p:nvPicPr>
        <p:blipFill rotWithShape="1">
          <a:blip r:embed="rId4">
            <a:alphaModFix/>
          </a:blip>
          <a:srcRect/>
          <a:stretch/>
        </p:blipFill>
        <p:spPr>
          <a:xfrm>
            <a:off x="7754638" y="6149406"/>
            <a:ext cx="1332236" cy="755585"/>
          </a:xfrm>
          <a:prstGeom prst="rect">
            <a:avLst/>
          </a:prstGeom>
          <a:noFill/>
          <a:ln>
            <a:noFill/>
          </a:ln>
        </p:spPr>
      </p:pic>
      <p:pic>
        <p:nvPicPr>
          <p:cNvPr id="290" name="Google Shape;290;p11"/>
          <p:cNvPicPr preferRelativeResize="0"/>
          <p:nvPr/>
        </p:nvPicPr>
        <p:blipFill rotWithShape="1">
          <a:blip r:embed="rId5">
            <a:alphaModFix/>
          </a:blip>
          <a:srcRect l="7407" t="16959" r="7304" b="11620"/>
          <a:stretch/>
        </p:blipFill>
        <p:spPr>
          <a:xfrm>
            <a:off x="169039" y="6310130"/>
            <a:ext cx="919221" cy="4031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2"/>
          <p:cNvSpPr txBox="1"/>
          <p:nvPr/>
        </p:nvSpPr>
        <p:spPr>
          <a:xfrm>
            <a:off x="1126359" y="1236911"/>
            <a:ext cx="7449023" cy="38471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3800"/>
              <a:buFont typeface="Calibri"/>
              <a:buNone/>
            </a:pPr>
            <a:endParaRPr sz="3800" b="1" i="0" u="none" strike="noStrike" cap="none">
              <a:solidFill>
                <a:srgbClr val="000000"/>
              </a:solidFill>
              <a:latin typeface="Open Sans"/>
              <a:ea typeface="Open Sans"/>
              <a:cs typeface="Open Sans"/>
              <a:sym typeface="Open Sans"/>
            </a:endParaRPr>
          </a:p>
          <a:p>
            <a:pPr marL="0" marR="0" lvl="0" indent="0" algn="just" rtl="0">
              <a:lnSpc>
                <a:spcPct val="100000"/>
              </a:lnSpc>
              <a:spcBef>
                <a:spcPts val="0"/>
              </a:spcBef>
              <a:spcAft>
                <a:spcPts val="0"/>
              </a:spcAft>
              <a:buClr>
                <a:srgbClr val="000000"/>
              </a:buClr>
              <a:buSzPts val="2800"/>
              <a:buFont typeface="Open Sans"/>
              <a:buNone/>
            </a:pPr>
            <a:r>
              <a:rPr lang="en-US" sz="2800" b="0" i="0" u="none" strike="noStrike" cap="none">
                <a:solidFill>
                  <a:srgbClr val="000000"/>
                </a:solidFill>
                <a:latin typeface="Open Sans"/>
                <a:ea typeface="Open Sans"/>
                <a:cs typeface="Open Sans"/>
                <a:sym typeface="Open Sans"/>
              </a:rPr>
              <a:t>The world is racing to scale up Green Hydrogen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Open Sans"/>
              <a:ea typeface="Open Sans"/>
              <a:cs typeface="Open Sans"/>
              <a:sym typeface="Open Sans"/>
            </a:endParaRPr>
          </a:p>
          <a:p>
            <a:pPr marL="0" marR="0" lvl="0" indent="0" algn="just" rtl="0">
              <a:lnSpc>
                <a:spcPct val="100000"/>
              </a:lnSpc>
              <a:spcBef>
                <a:spcPts val="0"/>
              </a:spcBef>
              <a:spcAft>
                <a:spcPts val="0"/>
              </a:spcAft>
              <a:buClr>
                <a:srgbClr val="000000"/>
              </a:buClr>
              <a:buSzPts val="2800"/>
              <a:buFont typeface="Open Sans"/>
              <a:buNone/>
            </a:pPr>
            <a:r>
              <a:rPr lang="en-US" sz="2800" b="0" i="0" u="none" strike="noStrike" cap="none">
                <a:solidFill>
                  <a:srgbClr val="000000"/>
                </a:solidFill>
                <a:latin typeface="Open Sans"/>
                <a:ea typeface="Open Sans"/>
                <a:cs typeface="Open Sans"/>
                <a:sym typeface="Open Sans"/>
              </a:rPr>
              <a:t>However, as we scale up the use of GREEN H2 it must be done smartly, intelligently and efficiently giving us SMARTH2</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3800"/>
              <a:buFont typeface="Calibri"/>
              <a:buNone/>
            </a:pPr>
            <a:endParaRPr sz="3800" b="0" i="0" u="none" strike="noStrike" cap="none">
              <a:solidFill>
                <a:srgbClr val="000000"/>
              </a:solidFill>
              <a:latin typeface="Open Sans"/>
              <a:ea typeface="Open Sans"/>
              <a:cs typeface="Open Sans"/>
              <a:sym typeface="Open Sans"/>
            </a:endParaRPr>
          </a:p>
        </p:txBody>
      </p:sp>
      <p:sp>
        <p:nvSpPr>
          <p:cNvPr id="296" name="Google Shape;296;p12"/>
          <p:cNvSpPr txBox="1"/>
          <p:nvPr/>
        </p:nvSpPr>
        <p:spPr>
          <a:xfrm>
            <a:off x="1502228" y="557787"/>
            <a:ext cx="4310743"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US" sz="4000" b="1" i="0" u="none" strike="noStrike" cap="none">
                <a:solidFill>
                  <a:srgbClr val="00B050"/>
                </a:solidFill>
                <a:latin typeface="Calibri"/>
                <a:ea typeface="Calibri"/>
                <a:cs typeface="Calibri"/>
                <a:sym typeface="Calibri"/>
              </a:rPr>
              <a:t>SMART H2</a:t>
            </a:r>
            <a:endParaRPr sz="1400" b="0" i="0" u="none" strike="noStrike" cap="none">
              <a:solidFill>
                <a:srgbClr val="000000"/>
              </a:solidFill>
              <a:latin typeface="Arial"/>
              <a:ea typeface="Arial"/>
              <a:cs typeface="Arial"/>
              <a:sym typeface="Arial"/>
            </a:endParaRPr>
          </a:p>
        </p:txBody>
      </p:sp>
      <p:grpSp>
        <p:nvGrpSpPr>
          <p:cNvPr id="297" name="Google Shape;297;p12"/>
          <p:cNvGrpSpPr/>
          <p:nvPr/>
        </p:nvGrpSpPr>
        <p:grpSpPr>
          <a:xfrm>
            <a:off x="922474" y="4741522"/>
            <a:ext cx="7652094" cy="1165538"/>
            <a:chOff x="0" y="975154"/>
            <a:chExt cx="7652094" cy="1165538"/>
          </a:xfrm>
        </p:grpSpPr>
        <p:sp>
          <p:nvSpPr>
            <p:cNvPr id="298" name="Google Shape;298;p12"/>
            <p:cNvSpPr/>
            <p:nvPr/>
          </p:nvSpPr>
          <p:spPr>
            <a:xfrm>
              <a:off x="190860" y="975154"/>
              <a:ext cx="1703225" cy="1149775"/>
            </a:xfrm>
            <a:prstGeom prst="rightArrow">
              <a:avLst>
                <a:gd name="adj1" fmla="val 70000"/>
                <a:gd name="adj2" fmla="val 50000"/>
              </a:avLst>
            </a:prstGeom>
            <a:solidFill>
              <a:srgbClr val="D4E2CE">
                <a:alpha val="89411"/>
              </a:srgbClr>
            </a:solidFill>
            <a:ln w="12700" cap="flat" cmpd="sng">
              <a:solidFill>
                <a:srgbClr val="D4E2CE">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2"/>
            <p:cNvSpPr txBox="1"/>
            <p:nvPr/>
          </p:nvSpPr>
          <p:spPr>
            <a:xfrm>
              <a:off x="616667" y="1147620"/>
              <a:ext cx="874997" cy="804843"/>
            </a:xfrm>
            <a:prstGeom prst="rect">
              <a:avLst/>
            </a:prstGeom>
            <a:noFill/>
            <a:ln>
              <a:noFill/>
            </a:ln>
          </p:spPr>
          <p:txBody>
            <a:bodyPr spcFirstLastPara="1" wrap="square" lIns="27925" tIns="6975" rIns="13950" bIns="6975"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1" i="0" u="none" strike="noStrike" cap="none">
                  <a:solidFill>
                    <a:schemeClr val="dk1"/>
                  </a:solidFill>
                  <a:latin typeface="Calibri"/>
                  <a:ea typeface="Calibri"/>
                  <a:cs typeface="Calibri"/>
                  <a:sym typeface="Calibri"/>
                </a:rPr>
                <a:t> PRODUCTION</a:t>
              </a:r>
              <a:endParaRPr sz="1400" b="0" i="0" u="none" strike="noStrike" cap="none">
                <a:solidFill>
                  <a:srgbClr val="000000"/>
                </a:solidFill>
                <a:latin typeface="Arial"/>
                <a:ea typeface="Arial"/>
                <a:cs typeface="Arial"/>
                <a:sym typeface="Arial"/>
              </a:endParaRPr>
            </a:p>
          </p:txBody>
        </p:sp>
        <p:sp>
          <p:nvSpPr>
            <p:cNvPr id="300" name="Google Shape;300;p12"/>
            <p:cNvSpPr/>
            <p:nvPr/>
          </p:nvSpPr>
          <p:spPr>
            <a:xfrm>
              <a:off x="0" y="1245908"/>
              <a:ext cx="657671" cy="657671"/>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2"/>
            <p:cNvSpPr txBox="1"/>
            <p:nvPr/>
          </p:nvSpPr>
          <p:spPr>
            <a:xfrm>
              <a:off x="96314" y="1342222"/>
              <a:ext cx="465043" cy="465043"/>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US" sz="2900" b="0" i="0" u="none" strike="noStrike" cap="none">
                  <a:solidFill>
                    <a:schemeClr val="lt1"/>
                  </a:solidFill>
                  <a:latin typeface="Calibri"/>
                  <a:ea typeface="Calibri"/>
                  <a:cs typeface="Calibri"/>
                  <a:sym typeface="Calibri"/>
                </a:rPr>
                <a:t>H2</a:t>
              </a:r>
              <a:endParaRPr sz="1400" b="0" i="0" u="none" strike="noStrike" cap="none">
                <a:solidFill>
                  <a:srgbClr val="000000"/>
                </a:solidFill>
                <a:latin typeface="Arial"/>
                <a:ea typeface="Arial"/>
                <a:cs typeface="Arial"/>
                <a:sym typeface="Arial"/>
              </a:endParaRPr>
            </a:p>
          </p:txBody>
        </p:sp>
        <p:sp>
          <p:nvSpPr>
            <p:cNvPr id="302" name="Google Shape;302;p12"/>
            <p:cNvSpPr/>
            <p:nvPr/>
          </p:nvSpPr>
          <p:spPr>
            <a:xfrm>
              <a:off x="2030335" y="990917"/>
              <a:ext cx="1896475" cy="1149775"/>
            </a:xfrm>
            <a:prstGeom prst="rightArrow">
              <a:avLst>
                <a:gd name="adj1" fmla="val 70000"/>
                <a:gd name="adj2" fmla="val 50000"/>
              </a:avLst>
            </a:prstGeom>
            <a:solidFill>
              <a:srgbClr val="D4E2CE">
                <a:alpha val="89411"/>
              </a:srgbClr>
            </a:solidFill>
            <a:ln w="12700" cap="flat" cmpd="sng">
              <a:solidFill>
                <a:srgbClr val="D4E2CE">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2"/>
            <p:cNvSpPr txBox="1"/>
            <p:nvPr/>
          </p:nvSpPr>
          <p:spPr>
            <a:xfrm>
              <a:off x="2504454" y="1163383"/>
              <a:ext cx="1019935" cy="804843"/>
            </a:xfrm>
            <a:prstGeom prst="rect">
              <a:avLst/>
            </a:prstGeom>
            <a:noFill/>
            <a:ln>
              <a:noFill/>
            </a:ln>
          </p:spPr>
          <p:txBody>
            <a:bodyPr spcFirstLastPara="1" wrap="square" lIns="27925" tIns="6975" rIns="13950" bIns="6975" anchor="ctr" anchorCtr="0">
              <a:noAutofit/>
            </a:bodyPr>
            <a:lstStyle/>
            <a:p>
              <a:pPr marL="57150" marR="0" lvl="1" indent="-69850" algn="l" rtl="0">
                <a:lnSpc>
                  <a:spcPct val="90000"/>
                </a:lnSpc>
                <a:spcBef>
                  <a:spcPts val="0"/>
                </a:spcBef>
                <a:spcAft>
                  <a:spcPts val="0"/>
                </a:spcAft>
                <a:buClr>
                  <a:schemeClr val="dk1"/>
                </a:buClr>
                <a:buSzPts val="1100"/>
                <a:buFont typeface="Calibri"/>
                <a:buChar char="•"/>
              </a:pPr>
              <a:r>
                <a:rPr lang="en-US" sz="1100" b="1" i="0" u="none" strike="noStrike" cap="none">
                  <a:solidFill>
                    <a:schemeClr val="dk1"/>
                  </a:solidFill>
                  <a:latin typeface="Calibri"/>
                  <a:ea typeface="Calibri"/>
                  <a:cs typeface="Calibri"/>
                  <a:sym typeface="Calibri"/>
                </a:rPr>
                <a:t>CONVERSION</a:t>
              </a:r>
              <a:endParaRPr sz="1400" b="0" i="0" u="none" strike="noStrike" cap="none">
                <a:solidFill>
                  <a:srgbClr val="000000"/>
                </a:solidFill>
                <a:latin typeface="Arial"/>
                <a:ea typeface="Arial"/>
                <a:cs typeface="Arial"/>
                <a:sym typeface="Arial"/>
              </a:endParaRPr>
            </a:p>
            <a:p>
              <a:pPr marL="57150" marR="0" lvl="1" indent="-69850" algn="l" rtl="0">
                <a:lnSpc>
                  <a:spcPct val="90000"/>
                </a:lnSpc>
                <a:spcBef>
                  <a:spcPts val="165"/>
                </a:spcBef>
                <a:spcAft>
                  <a:spcPts val="0"/>
                </a:spcAft>
                <a:buClr>
                  <a:schemeClr val="dk1"/>
                </a:buClr>
                <a:buSzPts val="1100"/>
                <a:buFont typeface="Calibri"/>
                <a:buChar char="•"/>
              </a:pPr>
              <a:r>
                <a:rPr lang="en-US" sz="1100" b="1" i="0" u="none" strike="noStrike" cap="none">
                  <a:solidFill>
                    <a:schemeClr val="dk1"/>
                  </a:solidFill>
                  <a:latin typeface="Calibri"/>
                  <a:ea typeface="Calibri"/>
                  <a:cs typeface="Calibri"/>
                  <a:sym typeface="Calibri"/>
                </a:rPr>
                <a:t>TRANSMISSION</a:t>
              </a:r>
              <a:endParaRPr sz="1400" b="0" i="0" u="none" strike="noStrike" cap="none">
                <a:solidFill>
                  <a:srgbClr val="000000"/>
                </a:solidFill>
                <a:latin typeface="Arial"/>
                <a:ea typeface="Arial"/>
                <a:cs typeface="Arial"/>
                <a:sym typeface="Arial"/>
              </a:endParaRPr>
            </a:p>
          </p:txBody>
        </p:sp>
        <p:sp>
          <p:nvSpPr>
            <p:cNvPr id="304" name="Google Shape;304;p12"/>
            <p:cNvSpPr/>
            <p:nvPr/>
          </p:nvSpPr>
          <p:spPr>
            <a:xfrm>
              <a:off x="1645519" y="1229440"/>
              <a:ext cx="657671" cy="657671"/>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2"/>
            <p:cNvSpPr txBox="1"/>
            <p:nvPr/>
          </p:nvSpPr>
          <p:spPr>
            <a:xfrm>
              <a:off x="1741833" y="1325754"/>
              <a:ext cx="465043" cy="465043"/>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US" sz="2900" b="0" i="0" u="none" strike="noStrike" cap="none">
                  <a:solidFill>
                    <a:schemeClr val="lt1"/>
                  </a:solidFill>
                  <a:latin typeface="Calibri"/>
                  <a:ea typeface="Calibri"/>
                  <a:cs typeface="Calibri"/>
                  <a:sym typeface="Calibri"/>
                </a:rPr>
                <a:t>H2 </a:t>
              </a:r>
              <a:endParaRPr sz="1400" b="0" i="0" u="none" strike="noStrike" cap="none">
                <a:solidFill>
                  <a:srgbClr val="000000"/>
                </a:solidFill>
                <a:latin typeface="Arial"/>
                <a:ea typeface="Arial"/>
                <a:cs typeface="Arial"/>
                <a:sym typeface="Arial"/>
              </a:endParaRPr>
            </a:p>
          </p:txBody>
        </p:sp>
        <p:sp>
          <p:nvSpPr>
            <p:cNvPr id="306" name="Google Shape;306;p12"/>
            <p:cNvSpPr/>
            <p:nvPr/>
          </p:nvSpPr>
          <p:spPr>
            <a:xfrm>
              <a:off x="4091670" y="975154"/>
              <a:ext cx="1760416" cy="1149775"/>
            </a:xfrm>
            <a:prstGeom prst="rightArrow">
              <a:avLst>
                <a:gd name="adj1" fmla="val 70000"/>
                <a:gd name="adj2" fmla="val 50000"/>
              </a:avLst>
            </a:prstGeom>
            <a:solidFill>
              <a:srgbClr val="D4E2CE">
                <a:alpha val="89411"/>
              </a:srgbClr>
            </a:solidFill>
            <a:ln w="12700" cap="flat" cmpd="sng">
              <a:solidFill>
                <a:srgbClr val="D4E2CE">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2"/>
            <p:cNvSpPr txBox="1"/>
            <p:nvPr/>
          </p:nvSpPr>
          <p:spPr>
            <a:xfrm>
              <a:off x="4531774" y="1147620"/>
              <a:ext cx="917891" cy="804843"/>
            </a:xfrm>
            <a:prstGeom prst="rect">
              <a:avLst/>
            </a:prstGeom>
            <a:noFill/>
            <a:ln>
              <a:noFill/>
            </a:ln>
          </p:spPr>
          <p:txBody>
            <a:bodyPr spcFirstLastPara="1" wrap="square" lIns="27925" tIns="6975" rIns="13950" bIns="6975"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1" i="0" u="none" strike="noStrike" cap="none">
                  <a:solidFill>
                    <a:schemeClr val="dk1"/>
                  </a:solidFill>
                  <a:latin typeface="Calibri"/>
                  <a:ea typeface="Calibri"/>
                  <a:cs typeface="Calibri"/>
                  <a:sym typeface="Calibri"/>
                </a:rPr>
                <a:t>DISTRIBUTION</a:t>
              </a:r>
              <a:endParaRPr sz="1400" b="0" i="0" u="none" strike="noStrike" cap="none">
                <a:solidFill>
                  <a:srgbClr val="000000"/>
                </a:solidFill>
                <a:latin typeface="Arial"/>
                <a:ea typeface="Arial"/>
                <a:cs typeface="Arial"/>
                <a:sym typeface="Arial"/>
              </a:endParaRPr>
            </a:p>
          </p:txBody>
        </p:sp>
        <p:sp>
          <p:nvSpPr>
            <p:cNvPr id="308" name="Google Shape;308;p12"/>
            <p:cNvSpPr/>
            <p:nvPr/>
          </p:nvSpPr>
          <p:spPr>
            <a:xfrm>
              <a:off x="3641842" y="1244237"/>
              <a:ext cx="657671" cy="657671"/>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2"/>
            <p:cNvSpPr txBox="1"/>
            <p:nvPr/>
          </p:nvSpPr>
          <p:spPr>
            <a:xfrm>
              <a:off x="3738156" y="1340551"/>
              <a:ext cx="465043" cy="465043"/>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US" sz="2900" b="0" i="0" u="none" strike="noStrike" cap="none">
                  <a:solidFill>
                    <a:schemeClr val="lt1"/>
                  </a:solidFill>
                  <a:latin typeface="Calibri"/>
                  <a:ea typeface="Calibri"/>
                  <a:cs typeface="Calibri"/>
                  <a:sym typeface="Calibri"/>
                </a:rPr>
                <a:t>H2</a:t>
              </a:r>
              <a:endParaRPr sz="1400" b="0" i="0" u="none" strike="noStrike" cap="none">
                <a:solidFill>
                  <a:srgbClr val="000000"/>
                </a:solidFill>
                <a:latin typeface="Arial"/>
                <a:ea typeface="Arial"/>
                <a:cs typeface="Arial"/>
                <a:sym typeface="Arial"/>
              </a:endParaRPr>
            </a:p>
          </p:txBody>
        </p:sp>
        <p:sp>
          <p:nvSpPr>
            <p:cNvPr id="310" name="Google Shape;310;p12"/>
            <p:cNvSpPr/>
            <p:nvPr/>
          </p:nvSpPr>
          <p:spPr>
            <a:xfrm>
              <a:off x="6094964" y="975154"/>
              <a:ext cx="1557130" cy="1149775"/>
            </a:xfrm>
            <a:prstGeom prst="rightArrow">
              <a:avLst>
                <a:gd name="adj1" fmla="val 70000"/>
                <a:gd name="adj2" fmla="val 50000"/>
              </a:avLst>
            </a:prstGeom>
            <a:solidFill>
              <a:srgbClr val="D4E2CE">
                <a:alpha val="89411"/>
              </a:srgbClr>
            </a:solidFill>
            <a:ln w="12700" cap="flat" cmpd="sng">
              <a:solidFill>
                <a:srgbClr val="D4E2CE">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2"/>
            <p:cNvSpPr txBox="1"/>
            <p:nvPr/>
          </p:nvSpPr>
          <p:spPr>
            <a:xfrm>
              <a:off x="6484247" y="1147620"/>
              <a:ext cx="765426" cy="804843"/>
            </a:xfrm>
            <a:prstGeom prst="rect">
              <a:avLst/>
            </a:prstGeom>
            <a:noFill/>
            <a:ln>
              <a:noFill/>
            </a:ln>
          </p:spPr>
          <p:txBody>
            <a:bodyPr spcFirstLastPara="1" wrap="square" lIns="27925" tIns="6975" rIns="13950" bIns="6975"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1" i="0" u="none" strike="noStrike" cap="none">
                  <a:solidFill>
                    <a:schemeClr val="dk1"/>
                  </a:solidFill>
                  <a:latin typeface="Calibri"/>
                  <a:ea typeface="Calibri"/>
                  <a:cs typeface="Calibri"/>
                  <a:sym typeface="Calibri"/>
                </a:rPr>
                <a:t>USE</a:t>
              </a:r>
              <a:endParaRPr sz="1400" b="0" i="0" u="none" strike="noStrike" cap="none">
                <a:solidFill>
                  <a:srgbClr val="000000"/>
                </a:solidFill>
                <a:latin typeface="Arial"/>
                <a:ea typeface="Arial"/>
                <a:cs typeface="Arial"/>
                <a:sym typeface="Arial"/>
              </a:endParaRPr>
            </a:p>
          </p:txBody>
        </p:sp>
        <p:sp>
          <p:nvSpPr>
            <p:cNvPr id="312" name="Google Shape;312;p12"/>
            <p:cNvSpPr/>
            <p:nvPr/>
          </p:nvSpPr>
          <p:spPr>
            <a:xfrm>
              <a:off x="5733758" y="1213544"/>
              <a:ext cx="657671" cy="657671"/>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2"/>
            <p:cNvSpPr txBox="1"/>
            <p:nvPr/>
          </p:nvSpPr>
          <p:spPr>
            <a:xfrm>
              <a:off x="5830072" y="1309858"/>
              <a:ext cx="465043" cy="465043"/>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US" sz="2900" b="0" i="0" u="none" strike="noStrike" cap="none">
                  <a:solidFill>
                    <a:schemeClr val="lt1"/>
                  </a:solidFill>
                  <a:latin typeface="Calibri"/>
                  <a:ea typeface="Calibri"/>
                  <a:cs typeface="Calibri"/>
                  <a:sym typeface="Calibri"/>
                </a:rPr>
                <a:t>H2</a:t>
              </a:r>
              <a:endParaRPr sz="1400" b="0" i="0" u="none" strike="noStrike" cap="none">
                <a:solidFill>
                  <a:srgbClr val="000000"/>
                </a:solidFill>
                <a:latin typeface="Arial"/>
                <a:ea typeface="Arial"/>
                <a:cs typeface="Arial"/>
                <a:sym typeface="Arial"/>
              </a:endParaRPr>
            </a:p>
          </p:txBody>
        </p:sp>
      </p:grpSp>
      <p:pic>
        <p:nvPicPr>
          <p:cNvPr id="314" name="Google Shape;314;p12" descr="Logo&#10;&#10;Description automatically generated"/>
          <p:cNvPicPr preferRelativeResize="0"/>
          <p:nvPr/>
        </p:nvPicPr>
        <p:blipFill rotWithShape="1">
          <a:blip r:embed="rId3">
            <a:alphaModFix/>
          </a:blip>
          <a:srcRect/>
          <a:stretch/>
        </p:blipFill>
        <p:spPr>
          <a:xfrm>
            <a:off x="7849232" y="6102415"/>
            <a:ext cx="1332236" cy="755585"/>
          </a:xfrm>
          <a:prstGeom prst="rect">
            <a:avLst/>
          </a:prstGeom>
          <a:noFill/>
          <a:ln>
            <a:noFill/>
          </a:ln>
        </p:spPr>
      </p:pic>
      <p:pic>
        <p:nvPicPr>
          <p:cNvPr id="315" name="Google Shape;315;p12"/>
          <p:cNvPicPr preferRelativeResize="0"/>
          <p:nvPr/>
        </p:nvPicPr>
        <p:blipFill rotWithShape="1">
          <a:blip r:embed="rId4">
            <a:alphaModFix/>
          </a:blip>
          <a:srcRect l="7407" t="16959" r="7304" b="11620"/>
          <a:stretch/>
        </p:blipFill>
        <p:spPr>
          <a:xfrm>
            <a:off x="169039" y="6310130"/>
            <a:ext cx="919221" cy="4031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2"/>
          <p:cNvSpPr txBox="1"/>
          <p:nvPr/>
        </p:nvSpPr>
        <p:spPr>
          <a:xfrm>
            <a:off x="448520" y="1424935"/>
            <a:ext cx="8247000" cy="5201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1.Policy introduction (5 min): </a:t>
            </a:r>
            <a:r>
              <a:rPr lang="en-US" sz="1800" b="0" i="0" u="none" strike="noStrike" cap="none">
                <a:solidFill>
                  <a:srgbClr val="000000"/>
                </a:solidFill>
                <a:latin typeface="Arial"/>
                <a:ea typeface="Arial"/>
                <a:cs typeface="Arial"/>
                <a:sym typeface="Arial"/>
              </a:rPr>
              <a:t>Bart Biebuyck </a:t>
            </a:r>
            <a:r>
              <a:rPr lang="en-US" sz="1800" b="0" i="0" u="none" strike="noStrike" cap="none">
                <a:solidFill>
                  <a:schemeClr val="dk1"/>
                </a:solidFill>
                <a:latin typeface="Arial"/>
                <a:ea typeface="Arial"/>
                <a:cs typeface="Arial"/>
                <a:sym typeface="Arial"/>
              </a:rPr>
              <a:t>Executive. Director of the Fuel Cells and Hydrogen Joint. Undertaking (FCH JU)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2. Introduction/Roundtable - </a:t>
            </a:r>
            <a:r>
              <a:rPr lang="en-US" sz="1800" b="0" i="0" u="none" strike="noStrike" cap="none">
                <a:solidFill>
                  <a:srgbClr val="000000"/>
                </a:solidFill>
                <a:latin typeface="Arial"/>
                <a:ea typeface="Arial"/>
                <a:cs typeface="Arial"/>
                <a:sym typeface="Arial"/>
              </a:rPr>
              <a:t>4 Stage Green H2 Commodification value chain</a:t>
            </a:r>
            <a:endParaRPr sz="1400" b="0" i="0" u="none" strike="noStrike" cap="none">
              <a:solidFill>
                <a:srgbClr val="000000"/>
              </a:solidFill>
              <a:latin typeface="Arial"/>
              <a:ea typeface="Arial"/>
              <a:cs typeface="Arial"/>
              <a:sym typeface="Arial"/>
            </a:endParaRPr>
          </a:p>
          <a:p>
            <a:pPr marL="285750" marR="0" lvl="3" indent="-285750" algn="l" rtl="0">
              <a:lnSpc>
                <a:spcPct val="100000"/>
              </a:lnSpc>
              <a:spcBef>
                <a:spcPts val="250"/>
              </a:spcBef>
              <a:spcAft>
                <a:spcPts val="0"/>
              </a:spcAft>
              <a:buClr>
                <a:srgbClr val="000000"/>
              </a:buClr>
              <a:buSzPts val="2400"/>
              <a:buFont typeface="Noto Sans Symbols"/>
              <a:buChar char="▪"/>
            </a:pPr>
            <a:r>
              <a:rPr lang="en-US" sz="2400" b="1" i="0" u="none" strike="noStrike" cap="none">
                <a:solidFill>
                  <a:srgbClr val="00B853"/>
                </a:solidFill>
                <a:latin typeface="Arial"/>
                <a:ea typeface="Arial"/>
                <a:cs typeface="Arial"/>
                <a:sym typeface="Arial"/>
              </a:rPr>
              <a:t>H</a:t>
            </a:r>
            <a:r>
              <a:rPr lang="en-US" sz="1600" b="1" i="0" u="none" strike="noStrike" cap="none">
                <a:solidFill>
                  <a:srgbClr val="00B853"/>
                </a:solidFill>
                <a:latin typeface="Arial"/>
                <a:ea typeface="Arial"/>
                <a:cs typeface="Arial"/>
                <a:sym typeface="Arial"/>
              </a:rPr>
              <a:t>2</a:t>
            </a:r>
            <a:r>
              <a:rPr lang="en-US" sz="1800" b="0" i="0" u="none" strike="noStrike" cap="none">
                <a:solidFill>
                  <a:srgbClr val="000000"/>
                </a:solidFill>
                <a:latin typeface="Arial"/>
                <a:ea typeface="Arial"/>
                <a:cs typeface="Arial"/>
                <a:sym typeface="Arial"/>
              </a:rPr>
              <a:t> </a:t>
            </a:r>
            <a:r>
              <a:rPr lang="en-US" sz="1800" b="1" i="1" u="none" strike="noStrike" cap="none">
                <a:solidFill>
                  <a:srgbClr val="00B853"/>
                </a:solidFill>
                <a:latin typeface="Arial"/>
                <a:ea typeface="Arial"/>
                <a:cs typeface="Arial"/>
                <a:sym typeface="Arial"/>
              </a:rPr>
              <a:t>Optimisation</a:t>
            </a:r>
            <a:r>
              <a:rPr lang="en-US" sz="1800" b="1" i="0" u="none" strike="noStrike" cap="none">
                <a:solidFill>
                  <a:srgbClr val="000000"/>
                </a:solidFill>
                <a:latin typeface="Arial"/>
                <a:ea typeface="Arial"/>
                <a:cs typeface="Arial"/>
                <a:sym typeface="Arial"/>
              </a:rPr>
              <a:t> </a:t>
            </a:r>
            <a:r>
              <a:rPr lang="en-US" sz="1800" b="0" i="0" u="none" strike="noStrike" cap="none">
                <a:solidFill>
                  <a:srgbClr val="000000"/>
                </a:solidFill>
                <a:latin typeface="Arial"/>
                <a:ea typeface="Arial"/>
                <a:cs typeface="Arial"/>
                <a:sym typeface="Arial"/>
              </a:rPr>
              <a:t>– Paul McCormack Innovation Manager  Belfast Met </a:t>
            </a:r>
            <a:endParaRPr sz="1400" b="0" i="0" u="none" strike="noStrike" cap="none">
              <a:solidFill>
                <a:srgbClr val="000000"/>
              </a:solidFill>
              <a:latin typeface="Arial"/>
              <a:ea typeface="Arial"/>
              <a:cs typeface="Arial"/>
              <a:sym typeface="Arial"/>
            </a:endParaRPr>
          </a:p>
          <a:p>
            <a:pPr marL="285750" marR="0" lvl="3" indent="-285750" algn="l" rtl="0">
              <a:lnSpc>
                <a:spcPct val="100000"/>
              </a:lnSpc>
              <a:spcBef>
                <a:spcPts val="250"/>
              </a:spcBef>
              <a:spcAft>
                <a:spcPts val="0"/>
              </a:spcAft>
              <a:buClr>
                <a:srgbClr val="000000"/>
              </a:buClr>
              <a:buSzPts val="2400"/>
              <a:buFont typeface="Noto Sans Symbols"/>
              <a:buChar char="▪"/>
            </a:pPr>
            <a:r>
              <a:rPr lang="en-US" sz="2400" b="1" i="0" u="none" strike="noStrike" cap="none">
                <a:solidFill>
                  <a:srgbClr val="00B853"/>
                </a:solidFill>
                <a:latin typeface="Arial"/>
                <a:ea typeface="Arial"/>
                <a:cs typeface="Arial"/>
                <a:sym typeface="Arial"/>
              </a:rPr>
              <a:t>H</a:t>
            </a:r>
            <a:r>
              <a:rPr lang="en-US" sz="1600" b="1" i="0" u="none" strike="noStrike" cap="none">
                <a:solidFill>
                  <a:srgbClr val="00B853"/>
                </a:solidFill>
                <a:latin typeface="Arial"/>
                <a:ea typeface="Arial"/>
                <a:cs typeface="Arial"/>
                <a:sym typeface="Arial"/>
              </a:rPr>
              <a:t>2 </a:t>
            </a:r>
            <a:r>
              <a:rPr lang="en-US" sz="1800" b="1" i="1" u="none" strike="noStrike" cap="none">
                <a:solidFill>
                  <a:srgbClr val="00B853"/>
                </a:solidFill>
                <a:latin typeface="Arial"/>
                <a:ea typeface="Arial"/>
                <a:cs typeface="Arial"/>
                <a:sym typeface="Arial"/>
              </a:rPr>
              <a:t>Actualisation </a:t>
            </a:r>
            <a:r>
              <a:rPr lang="en-US" sz="1800" b="0" i="0" u="none" strike="noStrike" cap="none">
                <a:solidFill>
                  <a:srgbClr val="000000"/>
                </a:solidFill>
                <a:latin typeface="Arial"/>
                <a:ea typeface="Arial"/>
                <a:cs typeface="Arial"/>
                <a:sym typeface="Arial"/>
              </a:rPr>
              <a:t>– Diana Raine Worley United Kingdom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250"/>
              </a:spcBef>
              <a:spcAft>
                <a:spcPts val="0"/>
              </a:spcAft>
              <a:buClr>
                <a:srgbClr val="000000"/>
              </a:buClr>
              <a:buSzPts val="2400"/>
              <a:buFont typeface="Noto Sans Symbols"/>
              <a:buChar char="▪"/>
            </a:pPr>
            <a:r>
              <a:rPr lang="en-US" sz="2400" b="1" i="0" u="none" strike="noStrike" cap="none">
                <a:solidFill>
                  <a:srgbClr val="00B853"/>
                </a:solidFill>
                <a:latin typeface="Arial"/>
                <a:ea typeface="Arial"/>
                <a:cs typeface="Arial"/>
                <a:sym typeface="Arial"/>
              </a:rPr>
              <a:t>H</a:t>
            </a:r>
            <a:r>
              <a:rPr lang="en-US" sz="1600" b="1" i="0" u="none" strike="noStrike" cap="none">
                <a:solidFill>
                  <a:srgbClr val="00B853"/>
                </a:solidFill>
                <a:latin typeface="Arial"/>
                <a:ea typeface="Arial"/>
                <a:cs typeface="Arial"/>
                <a:sym typeface="Arial"/>
              </a:rPr>
              <a:t>2</a:t>
            </a:r>
            <a:r>
              <a:rPr lang="en-US" sz="1800" b="0" i="0" u="none" strike="noStrike" cap="none">
                <a:solidFill>
                  <a:srgbClr val="000000"/>
                </a:solidFill>
                <a:latin typeface="Arial"/>
                <a:ea typeface="Arial"/>
                <a:cs typeface="Arial"/>
                <a:sym typeface="Arial"/>
              </a:rPr>
              <a:t> </a:t>
            </a:r>
            <a:r>
              <a:rPr lang="en-US" sz="1800" b="1" i="1" u="none" strike="noStrike" cap="none">
                <a:solidFill>
                  <a:srgbClr val="00B853"/>
                </a:solidFill>
                <a:latin typeface="Arial"/>
                <a:ea typeface="Arial"/>
                <a:cs typeface="Arial"/>
                <a:sym typeface="Arial"/>
              </a:rPr>
              <a:t>Evaluation</a:t>
            </a:r>
            <a:r>
              <a:rPr lang="en-US" sz="1800" b="0" i="0" u="none" strike="noStrike" cap="none">
                <a:solidFill>
                  <a:srgbClr val="000000"/>
                </a:solidFill>
                <a:latin typeface="Arial"/>
                <a:ea typeface="Arial"/>
                <a:cs typeface="Arial"/>
                <a:sym typeface="Arial"/>
              </a:rPr>
              <a:t> – Marianna Rossi IZES Germany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250"/>
              </a:spcBef>
              <a:spcAft>
                <a:spcPts val="0"/>
              </a:spcAft>
              <a:buClr>
                <a:srgbClr val="000000"/>
              </a:buClr>
              <a:buSzPts val="2400"/>
              <a:buFont typeface="Noto Sans Symbols"/>
              <a:buChar char="▪"/>
            </a:pPr>
            <a:r>
              <a:rPr lang="en-US" sz="2400" b="1" i="0" u="none" strike="noStrike" cap="none">
                <a:solidFill>
                  <a:srgbClr val="00B853"/>
                </a:solidFill>
                <a:latin typeface="Arial"/>
                <a:ea typeface="Arial"/>
                <a:cs typeface="Arial"/>
                <a:sym typeface="Arial"/>
              </a:rPr>
              <a:t>H</a:t>
            </a:r>
            <a:r>
              <a:rPr lang="en-US" sz="1600" b="1" i="0" u="none" strike="noStrike" cap="none">
                <a:solidFill>
                  <a:srgbClr val="00B853"/>
                </a:solidFill>
                <a:latin typeface="Arial"/>
                <a:ea typeface="Arial"/>
                <a:cs typeface="Arial"/>
                <a:sym typeface="Arial"/>
              </a:rPr>
              <a:t>2 </a:t>
            </a:r>
            <a:r>
              <a:rPr lang="en-US" sz="1800" b="1" i="1" u="none" strike="noStrike" cap="none">
                <a:solidFill>
                  <a:srgbClr val="00B853"/>
                </a:solidFill>
                <a:latin typeface="Arial"/>
                <a:ea typeface="Arial"/>
                <a:cs typeface="Arial"/>
                <a:sym typeface="Arial"/>
              </a:rPr>
              <a:t>Validation</a:t>
            </a:r>
            <a:r>
              <a:rPr lang="en-US" sz="1800" b="0" i="1" u="none" strike="noStrike" cap="none">
                <a:solidFill>
                  <a:srgbClr val="00B853"/>
                </a:solidFill>
                <a:latin typeface="Arial"/>
                <a:ea typeface="Arial"/>
                <a:cs typeface="Arial"/>
                <a:sym typeface="Arial"/>
              </a:rPr>
              <a:t> </a:t>
            </a:r>
            <a:r>
              <a:rPr lang="en-US" sz="1800" b="1" i="1" u="none" strike="noStrike" cap="none">
                <a:solidFill>
                  <a:srgbClr val="00B853"/>
                </a:solidFill>
                <a:latin typeface="Arial"/>
                <a:ea typeface="Arial"/>
                <a:cs typeface="Arial"/>
                <a:sym typeface="Arial"/>
              </a:rPr>
              <a:t>P2X</a:t>
            </a:r>
            <a:r>
              <a:rPr lang="en-US" sz="1800" b="0" i="0" u="none" strike="noStrike" cap="none">
                <a:solidFill>
                  <a:srgbClr val="00B853"/>
                </a:solidFill>
                <a:latin typeface="Arial"/>
                <a:ea typeface="Arial"/>
                <a:cs typeface="Arial"/>
                <a:sym typeface="Arial"/>
              </a:rPr>
              <a:t> </a:t>
            </a:r>
            <a:r>
              <a:rPr lang="en-US" sz="1800" b="0" i="0" u="none" strike="noStrike" cap="none">
                <a:solidFill>
                  <a:srgbClr val="000000"/>
                </a:solidFill>
                <a:latin typeface="Arial"/>
                <a:ea typeface="Arial"/>
                <a:cs typeface="Arial"/>
                <a:sym typeface="Arial"/>
              </a:rPr>
              <a:t>– Rory Monaghan NUI Galway Ireland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5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3. Panel discussion</a:t>
            </a:r>
            <a:r>
              <a:rPr lang="en-US" sz="1800" b="0" i="0" u="none" strike="noStrike" cap="none">
                <a:solidFill>
                  <a:srgbClr val="000000"/>
                </a:solidFill>
                <a:latin typeface="Arial"/>
                <a:ea typeface="Arial"/>
                <a:cs typeface="Arial"/>
                <a:sym typeface="Arial"/>
              </a:rPr>
              <a:t> Bart Biebuyck </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5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25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4. Questions from audience </a:t>
            </a: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5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5. Conclusion</a:t>
            </a:r>
            <a:r>
              <a:rPr lang="en-US" sz="1800" b="0" i="0" u="none" strike="noStrike" cap="none">
                <a:solidFill>
                  <a:srgbClr val="000000"/>
                </a:solidFill>
                <a:latin typeface="Arial"/>
                <a:ea typeface="Arial"/>
                <a:cs typeface="Arial"/>
                <a:sym typeface="Arial"/>
              </a:rPr>
              <a:t> - Bart Biebuyck </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36" name="Google Shape;136;p2"/>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AGENDA</a:t>
            </a:r>
            <a:endParaRPr sz="1400" b="0" i="0" u="none" strike="noStrike" cap="none">
              <a:solidFill>
                <a:srgbClr val="00B853"/>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sp>
        <p:nvSpPr>
          <p:cNvPr id="321" name="Google Shape;321;p16"/>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2" name="Google Shape;322;p16" descr="Map&#10;&#10;Description automatically generated"/>
          <p:cNvPicPr preferRelativeResize="0"/>
          <p:nvPr/>
        </p:nvPicPr>
        <p:blipFill rotWithShape="1">
          <a:blip r:embed="rId3">
            <a:alphaModFix/>
          </a:blip>
          <a:srcRect t="1783" r="-2" b="-2"/>
          <a:stretch/>
        </p:blipFill>
        <p:spPr>
          <a:xfrm>
            <a:off x="3662268" y="10"/>
            <a:ext cx="5481732" cy="336498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323" name="Google Shape;323;p16" descr="Diagram&#10;&#10;Description automatically generated with medium confidence"/>
          <p:cNvPicPr preferRelativeResize="0"/>
          <p:nvPr/>
        </p:nvPicPr>
        <p:blipFill rotWithShape="1">
          <a:blip r:embed="rId4">
            <a:alphaModFix/>
          </a:blip>
          <a:srcRect l="7946" r="421" b="3"/>
          <a:stretch/>
        </p:blipFill>
        <p:spPr>
          <a:xfrm>
            <a:off x="3662268" y="3493008"/>
            <a:ext cx="5481732"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324" name="Google Shape;324;p16"/>
          <p:cNvSpPr/>
          <p:nvPr/>
        </p:nvSpPr>
        <p:spPr>
          <a:xfrm>
            <a:off x="0" y="0"/>
            <a:ext cx="4572000"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5" name="Google Shape;325;p16"/>
          <p:cNvSpPr/>
          <p:nvPr/>
        </p:nvSpPr>
        <p:spPr>
          <a:xfrm>
            <a:off x="0" y="0"/>
            <a:ext cx="4565499"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6" name="Google Shape;326;p16"/>
          <p:cNvSpPr txBox="1"/>
          <p:nvPr/>
        </p:nvSpPr>
        <p:spPr>
          <a:xfrm>
            <a:off x="96012" y="504483"/>
            <a:ext cx="3985461" cy="124358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000"/>
              <a:buFont typeface="Arial"/>
              <a:buNone/>
            </a:pPr>
            <a:r>
              <a:rPr lang="en-US" sz="3000" b="1" i="1" u="none" strike="noStrike" cap="none">
                <a:solidFill>
                  <a:srgbClr val="00B050"/>
                </a:solidFill>
                <a:latin typeface="Calibri"/>
                <a:ea typeface="Calibri"/>
                <a:cs typeface="Calibri"/>
                <a:sym typeface="Calibri"/>
              </a:rPr>
              <a:t>Hydrogen Topography</a:t>
            </a:r>
            <a:endParaRPr sz="1400" b="0" i="0" u="none" strike="noStrike" cap="none">
              <a:solidFill>
                <a:srgbClr val="000000"/>
              </a:solidFill>
              <a:latin typeface="Arial"/>
              <a:ea typeface="Arial"/>
              <a:cs typeface="Arial"/>
              <a:sym typeface="Arial"/>
            </a:endParaRPr>
          </a:p>
        </p:txBody>
      </p:sp>
      <p:sp>
        <p:nvSpPr>
          <p:cNvPr id="327" name="Google Shape;327;p16"/>
          <p:cNvSpPr/>
          <p:nvPr/>
        </p:nvSpPr>
        <p:spPr>
          <a:xfrm>
            <a:off x="50293" y="799323"/>
            <a:ext cx="45719" cy="653903"/>
          </a:xfrm>
          <a:prstGeom prst="rect">
            <a:avLst/>
          </a:prstGeom>
          <a:solidFill>
            <a:srgbClr val="00B8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8" name="Google Shape;328;p16"/>
          <p:cNvSpPr/>
          <p:nvPr/>
        </p:nvSpPr>
        <p:spPr>
          <a:xfrm>
            <a:off x="337158" y="2194560"/>
            <a:ext cx="366903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9" name="Google Shape;329;p16"/>
          <p:cNvSpPr/>
          <p:nvPr/>
        </p:nvSpPr>
        <p:spPr>
          <a:xfrm>
            <a:off x="211455" y="1704841"/>
            <a:ext cx="3669030" cy="18288"/>
          </a:xfrm>
          <a:prstGeom prst="rect">
            <a:avLst/>
          </a:prstGeom>
          <a:solidFill>
            <a:srgbClr val="00B8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0" name="Google Shape;330;p16"/>
          <p:cNvSpPr txBox="1"/>
          <p:nvPr/>
        </p:nvSpPr>
        <p:spPr>
          <a:xfrm>
            <a:off x="169039" y="1986671"/>
            <a:ext cx="4292602" cy="3946273"/>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None/>
            </a:pPr>
            <a:r>
              <a:rPr lang="en-US" sz="2000" b="0" i="0" u="none" strike="noStrike" cap="none">
                <a:solidFill>
                  <a:schemeClr val="dk1"/>
                </a:solidFill>
                <a:latin typeface="Calibri"/>
                <a:ea typeface="Calibri"/>
                <a:cs typeface="Calibri"/>
                <a:sym typeface="Calibri"/>
              </a:rPr>
              <a:t>A geographical approach to developing zero carbon solutions for local use.</a:t>
            </a:r>
            <a:endParaRPr/>
          </a:p>
          <a:p>
            <a:pPr marL="0" marR="0" lvl="0" indent="0" algn="l" rtl="0">
              <a:lnSpc>
                <a:spcPct val="90000"/>
              </a:lnSpc>
              <a:spcBef>
                <a:spcPts val="0"/>
              </a:spcBef>
              <a:spcAft>
                <a:spcPts val="0"/>
              </a:spcAft>
              <a:buNone/>
            </a:pPr>
            <a:endParaRPr sz="20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r>
              <a:rPr lang="en-US" sz="2000" b="0" i="0" u="none" strike="noStrike" cap="none">
                <a:solidFill>
                  <a:schemeClr val="dk1"/>
                </a:solidFill>
                <a:latin typeface="Calibri"/>
                <a:ea typeface="Calibri"/>
                <a:cs typeface="Calibri"/>
                <a:sym typeface="Calibri"/>
              </a:rPr>
              <a:t>This approach empowers communities across Europe to access hydrogenewables, their own renewable opportunities wind, solar, bio, wave, tidal, geothermal and use these green sources to provide green energy solutions on their specific journey to net zero.</a:t>
            </a:r>
            <a:endParaRPr/>
          </a:p>
          <a:p>
            <a:pPr marL="0" marR="0" lvl="0" indent="0" algn="l" rtl="0">
              <a:lnSpc>
                <a:spcPct val="90000"/>
              </a:lnSpc>
              <a:spcBef>
                <a:spcPts val="0"/>
              </a:spcBef>
              <a:spcAft>
                <a:spcPts val="0"/>
              </a:spcAft>
              <a:buNone/>
            </a:pPr>
            <a:endParaRPr sz="20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None/>
            </a:pPr>
            <a:r>
              <a:rPr lang="en-US" sz="2000" b="0" i="0" u="none" strike="noStrike" cap="none">
                <a:solidFill>
                  <a:srgbClr val="000000"/>
                </a:solidFill>
                <a:latin typeface="Calibri"/>
                <a:ea typeface="Calibri"/>
                <a:cs typeface="Calibri"/>
                <a:sym typeface="Calibri"/>
              </a:rPr>
              <a:t>Positioning relevant Green H2 energy solutions that address regional opportunities, challenges and objectives.</a:t>
            </a:r>
            <a:endParaRPr sz="2000" b="0" i="0" u="none" strike="noStrike" cap="none">
              <a:solidFill>
                <a:schemeClr val="dk1"/>
              </a:solidFill>
              <a:latin typeface="Calibri"/>
              <a:ea typeface="Calibri"/>
              <a:cs typeface="Calibri"/>
              <a:sym typeface="Calibri"/>
            </a:endParaRPr>
          </a:p>
        </p:txBody>
      </p:sp>
      <p:sp>
        <p:nvSpPr>
          <p:cNvPr id="331" name="Google Shape;331;p1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2" name="Google Shape;332;p16"/>
          <p:cNvPicPr preferRelativeResize="0"/>
          <p:nvPr/>
        </p:nvPicPr>
        <p:blipFill rotWithShape="1">
          <a:blip r:embed="rId5">
            <a:alphaModFix/>
          </a:blip>
          <a:srcRect l="7407" t="16959" r="7304" b="11620"/>
          <a:stretch/>
        </p:blipFill>
        <p:spPr>
          <a:xfrm>
            <a:off x="169039" y="6310130"/>
            <a:ext cx="919221" cy="403187"/>
          </a:xfrm>
          <a:prstGeom prst="rect">
            <a:avLst/>
          </a:prstGeom>
          <a:noFill/>
          <a:ln>
            <a:noFill/>
          </a:ln>
        </p:spPr>
      </p:pic>
      <p:pic>
        <p:nvPicPr>
          <p:cNvPr id="333" name="Google Shape;333;p16" descr="Logo&#10;&#10;Description automatically generated"/>
          <p:cNvPicPr preferRelativeResize="0"/>
          <p:nvPr/>
        </p:nvPicPr>
        <p:blipFill rotWithShape="1">
          <a:blip r:embed="rId6">
            <a:alphaModFix/>
          </a:blip>
          <a:srcRect/>
          <a:stretch/>
        </p:blipFill>
        <p:spPr>
          <a:xfrm>
            <a:off x="7849232" y="6102415"/>
            <a:ext cx="1332236" cy="75558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 name="Google Shape;340;p6"/>
          <p:cNvSpPr txBox="1"/>
          <p:nvPr/>
        </p:nvSpPr>
        <p:spPr>
          <a:xfrm>
            <a:off x="448520" y="1424935"/>
            <a:ext cx="8246960" cy="230828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222222"/>
                </a:solidFill>
                <a:latin typeface="Calibri"/>
                <a:ea typeface="Calibri"/>
                <a:cs typeface="Calibri"/>
                <a:sym typeface="Calibri"/>
              </a:rPr>
              <a:t>half of the clean energy technologies required to achieve net-zero emissions by 2050 are not commercially viable yet. </a:t>
            </a:r>
            <a:endParaRPr dirty="0"/>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141414"/>
                </a:solidFill>
                <a:latin typeface="Calibri"/>
                <a:ea typeface="Calibri"/>
                <a:cs typeface="Calibri"/>
                <a:sym typeface="Calibri"/>
              </a:rPr>
              <a:t>selected technologies to showcase solutions that are accelerating and demonstrating progress toward our shared clean energy goals</a:t>
            </a:r>
            <a:endParaRPr dirty="0"/>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141414"/>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222222"/>
                </a:solidFill>
                <a:latin typeface="Calibri"/>
                <a:ea typeface="Calibri"/>
                <a:cs typeface="Calibri"/>
                <a:sym typeface="Calibri"/>
              </a:rPr>
              <a:t>there is no ‘one-size fits all’ approach to reaching net-zero — technologies across all sectors of the economy will need to work together. And these technologies are all at varying stages of research, development and demonstration (RD&amp;D).</a:t>
            </a:r>
            <a:endParaRPr sz="1800" b="0" i="0" u="none" strike="noStrike" cap="none" dirty="0">
              <a:solidFill>
                <a:schemeClr val="dk1"/>
              </a:solidFill>
              <a:latin typeface="Calibri"/>
              <a:ea typeface="Calibri"/>
              <a:cs typeface="Calibri"/>
              <a:sym typeface="Calibri"/>
            </a:endParaRPr>
          </a:p>
        </p:txBody>
      </p:sp>
      <p:sp>
        <p:nvSpPr>
          <p:cNvPr id="341" name="Google Shape;341;p6"/>
          <p:cNvSpPr txBox="1"/>
          <p:nvPr/>
        </p:nvSpPr>
        <p:spPr>
          <a:xfrm>
            <a:off x="254833" y="434340"/>
            <a:ext cx="876175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B853"/>
                </a:solidFill>
                <a:latin typeface="Arial"/>
                <a:ea typeface="Arial"/>
                <a:cs typeface="Arial"/>
                <a:sym typeface="Arial"/>
              </a:rPr>
              <a:t>INNOVATE THE TECHNOLOGIES OF THE FUTURE</a:t>
            </a:r>
            <a:endParaRPr sz="2800" b="1" i="0" u="none" strike="noStrike" cap="none">
              <a:solidFill>
                <a:srgbClr val="00B853"/>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7"/>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 name="Google Shape;348;p17"/>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B853"/>
                </a:solidFill>
                <a:latin typeface="Arial"/>
                <a:ea typeface="Arial"/>
                <a:cs typeface="Arial"/>
                <a:sym typeface="Arial"/>
              </a:rPr>
              <a:t>Summary</a:t>
            </a:r>
            <a:endParaRPr sz="1400" b="0" i="0" u="none" strike="noStrike" cap="none">
              <a:solidFill>
                <a:srgbClr val="00B853"/>
              </a:solidFill>
              <a:latin typeface="Arial"/>
              <a:ea typeface="Arial"/>
              <a:cs typeface="Arial"/>
              <a:sym typeface="Arial"/>
            </a:endParaRPr>
          </a:p>
        </p:txBody>
      </p:sp>
      <p:pic>
        <p:nvPicPr>
          <p:cNvPr id="349" name="Google Shape;349;p17" descr="Diagram&#10;&#10;Description automatically generated with medium confidence"/>
          <p:cNvPicPr preferRelativeResize="0"/>
          <p:nvPr/>
        </p:nvPicPr>
        <p:blipFill rotWithShape="1">
          <a:blip r:embed="rId3">
            <a:alphaModFix/>
          </a:blip>
          <a:srcRect/>
          <a:stretch/>
        </p:blipFill>
        <p:spPr>
          <a:xfrm>
            <a:off x="7114030" y="146216"/>
            <a:ext cx="1771950" cy="996784"/>
          </a:xfrm>
          <a:prstGeom prst="rect">
            <a:avLst/>
          </a:prstGeom>
          <a:noFill/>
          <a:ln>
            <a:noFill/>
          </a:ln>
        </p:spPr>
      </p:pic>
      <p:sp>
        <p:nvSpPr>
          <p:cNvPr id="350" name="Google Shape;350;p17"/>
          <p:cNvSpPr txBox="1"/>
          <p:nvPr/>
        </p:nvSpPr>
        <p:spPr>
          <a:xfrm>
            <a:off x="63062" y="1305341"/>
            <a:ext cx="4508938" cy="4801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Green H2 is a disruptive technology – it is nonlinear change in a linear world.</a:t>
            </a:r>
            <a:endParaRPr/>
          </a:p>
          <a:p>
            <a:pPr marL="0" marR="0" lvl="0" indent="0" algn="l" rtl="0">
              <a:lnSpc>
                <a:spcPct val="100000"/>
              </a:lnSpc>
              <a:spcBef>
                <a:spcPts val="0"/>
              </a:spcBef>
              <a:spcAft>
                <a:spcPts val="0"/>
              </a:spcAft>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Disruption, by definition, changes the “traditional way of doing things” and accelerates change and transformation. </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We must optimise all steps of Green H2 in a logical, needs driven, exponential accelerated manner in order to fully exploit current and future clean energy applications</a:t>
            </a:r>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Energy innovation is not linear it is a conversion and Green H2 innovation can and will convert our energy systems to the green alternatives we need</a:t>
            </a:r>
            <a:endParaRPr/>
          </a:p>
        </p:txBody>
      </p:sp>
      <p:pic>
        <p:nvPicPr>
          <p:cNvPr id="351" name="Google Shape;351;p17"/>
          <p:cNvPicPr preferRelativeResize="0"/>
          <p:nvPr/>
        </p:nvPicPr>
        <p:blipFill rotWithShape="1">
          <a:blip r:embed="rId4">
            <a:alphaModFix/>
          </a:blip>
          <a:srcRect/>
          <a:stretch/>
        </p:blipFill>
        <p:spPr>
          <a:xfrm>
            <a:off x="4430110" y="1836683"/>
            <a:ext cx="4114800" cy="4114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82"/>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 name="Google Shape;358;p82"/>
          <p:cNvSpPr txBox="1"/>
          <p:nvPr/>
        </p:nvSpPr>
        <p:spPr>
          <a:xfrm>
            <a:off x="448520" y="1275034"/>
            <a:ext cx="5442614" cy="56322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Calibri" panose="020F0502020204030204" pitchFamily="34" charset="0"/>
                <a:cs typeface="Calibri" panose="020F0502020204030204" pitchFamily="34" charset="0"/>
                <a:sym typeface="Arial"/>
              </a:rPr>
              <a:t>We can use digitalisation and digital tools to optimise value at every stage in the Green Hydrogen value chain.</a:t>
            </a:r>
          </a:p>
          <a:p>
            <a:pPr marL="0" marR="0" lvl="0" indent="0" algn="l" rtl="0">
              <a:lnSpc>
                <a:spcPct val="100000"/>
              </a:lnSpc>
              <a:spcBef>
                <a:spcPts val="0"/>
              </a:spcBef>
              <a:spcAft>
                <a:spcPts val="0"/>
              </a:spcAft>
              <a:buClr>
                <a:srgbClr val="000000"/>
              </a:buClr>
              <a:buSzPts val="1800"/>
              <a:buFont typeface="Arial"/>
              <a:buNone/>
            </a:pPr>
            <a:endParaRPr lang="en-US" sz="1800" dirty="0">
              <a:latin typeface="Calibri" panose="020F0502020204030204" pitchFamily="34" charset="0"/>
              <a:cs typeface="Calibri" panose="020F0502020204030204" pitchFamily="34" charset="0"/>
            </a:endParaRPr>
          </a:p>
          <a:p>
            <a:pPr>
              <a:buSzPts val="1800"/>
            </a:pPr>
            <a:r>
              <a:rPr lang="en-US" sz="1800" u="none" strike="noStrike" cap="none" dirty="0">
                <a:solidFill>
                  <a:srgbClr val="000000"/>
                </a:solidFill>
                <a:latin typeface="Calibri" panose="020F0502020204030204" pitchFamily="34" charset="0"/>
                <a:cs typeface="Calibri" panose="020F0502020204030204" pitchFamily="34" charset="0"/>
                <a:sym typeface="Arial"/>
              </a:rPr>
              <a:t>Blockchain will be a powerful tool  in t</a:t>
            </a:r>
            <a:r>
              <a:rPr lang="en-GB" sz="1800" u="none" strike="noStrike" dirty="0">
                <a:solidFill>
                  <a:srgbClr val="1E1E1E"/>
                </a:solidFill>
                <a:effectLst/>
                <a:latin typeface="Calibri" panose="020F0502020204030204" pitchFamily="34" charset="0"/>
                <a:cs typeface="Calibri" panose="020F0502020204030204" pitchFamily="34" charset="0"/>
              </a:rPr>
              <a:t>racking emissions and green molecules along energy value chains</a:t>
            </a:r>
          </a:p>
          <a:p>
            <a:pPr>
              <a:buSzPts val="1800"/>
            </a:pPr>
            <a:endParaRPr lang="en-GB" sz="1800" dirty="0">
              <a:solidFill>
                <a:srgbClr val="1E1E1E"/>
              </a:solidFill>
              <a:latin typeface="Calibri" panose="020F0502020204030204" pitchFamily="34" charset="0"/>
              <a:cs typeface="Calibri" panose="020F0502020204030204" pitchFamily="34" charset="0"/>
            </a:endParaRPr>
          </a:p>
          <a:p>
            <a:pPr>
              <a:buSzPts val="1800"/>
            </a:pPr>
            <a:r>
              <a:rPr lang="en-GB" sz="1800" dirty="0">
                <a:solidFill>
                  <a:srgbClr val="1E1E1E"/>
                </a:solidFill>
                <a:effectLst/>
                <a:latin typeface="Calibri" panose="020F0502020204030204" pitchFamily="34" charset="0"/>
                <a:cs typeface="Calibri" panose="020F0502020204030204" pitchFamily="34" charset="0"/>
              </a:rPr>
              <a:t>As we prioritize green hydrogen in the energy transition this will drive profound change and deliver new policies, business models, and regulatory models in the rapidly changing energy sector. Blockchain and other digital tools will play a prominent role in supporting these strategies. </a:t>
            </a:r>
          </a:p>
          <a:p>
            <a:pPr>
              <a:buSzPts val="1800"/>
            </a:pPr>
            <a:endParaRPr lang="en-GB" sz="1800" dirty="0">
              <a:solidFill>
                <a:srgbClr val="1E1E1E"/>
              </a:solidFill>
              <a:latin typeface="Calibri" panose="020F0502020204030204" pitchFamily="34" charset="0"/>
              <a:cs typeface="Calibri" panose="020F0502020204030204" pitchFamily="34" charset="0"/>
            </a:endParaRPr>
          </a:p>
          <a:p>
            <a:pPr>
              <a:buSzPts val="1800"/>
            </a:pPr>
            <a:r>
              <a:rPr lang="en-GB" sz="1800" dirty="0">
                <a:solidFill>
                  <a:srgbClr val="1E1E1E"/>
                </a:solidFill>
                <a:effectLst/>
                <a:latin typeface="Calibri" panose="020F0502020204030204" pitchFamily="34" charset="0"/>
                <a:cs typeface="Calibri" panose="020F0502020204030204" pitchFamily="34" charset="0"/>
              </a:rPr>
              <a:t>Blockchain will disrupt today’s energy industry and will enable stakeholders to reap substantial benefits for years to come.</a:t>
            </a:r>
          </a:p>
          <a:p>
            <a:pPr marL="0" marR="0" lvl="0" indent="0" algn="l" rtl="0">
              <a:lnSpc>
                <a:spcPct val="100000"/>
              </a:lnSpc>
              <a:spcBef>
                <a:spcPts val="0"/>
              </a:spcBef>
              <a:spcAft>
                <a:spcPts val="0"/>
              </a:spcAft>
              <a:buClr>
                <a:srgbClr val="000000"/>
              </a:buClr>
              <a:buSzPts val="1800"/>
              <a:buFont typeface="Arial"/>
              <a:buNone/>
            </a:pPr>
            <a:endParaRPr lang="en-US" sz="1800" b="1"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1"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1" i="1"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59" name="Google Shape;359;p82"/>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rgbClr val="00B853"/>
                </a:solidFill>
              </a:rPr>
              <a:t>Digital Transformation</a:t>
            </a:r>
            <a:endParaRPr sz="1400" b="0" i="0" u="none" strike="noStrike" cap="none" dirty="0">
              <a:solidFill>
                <a:srgbClr val="00B853"/>
              </a:solidFill>
              <a:latin typeface="Arial"/>
              <a:ea typeface="Arial"/>
              <a:cs typeface="Arial"/>
              <a:sym typeface="Arial"/>
            </a:endParaRPr>
          </a:p>
        </p:txBody>
      </p:sp>
      <p:pic>
        <p:nvPicPr>
          <p:cNvPr id="360" name="Google Shape;360;p82" descr="Diagram&#10;&#10;Description automatically generated with medium confidence"/>
          <p:cNvPicPr preferRelativeResize="0"/>
          <p:nvPr/>
        </p:nvPicPr>
        <p:blipFill rotWithShape="1">
          <a:blip r:embed="rId3">
            <a:alphaModFix/>
          </a:blip>
          <a:srcRect/>
          <a:stretch/>
        </p:blipFill>
        <p:spPr>
          <a:xfrm>
            <a:off x="7114030" y="146216"/>
            <a:ext cx="1771950" cy="996784"/>
          </a:xfrm>
          <a:prstGeom prst="rect">
            <a:avLst/>
          </a:prstGeom>
          <a:noFill/>
          <a:ln>
            <a:noFill/>
          </a:ln>
        </p:spPr>
      </p:pic>
      <p:pic>
        <p:nvPicPr>
          <p:cNvPr id="2" name="Picture 1">
            <a:extLst>
              <a:ext uri="{FF2B5EF4-FFF2-40B4-BE49-F238E27FC236}">
                <a16:creationId xmlns:a16="http://schemas.microsoft.com/office/drawing/2014/main" id="{345834A7-56E3-44D4-BCCE-CA5E6E700E5B}"/>
              </a:ext>
            </a:extLst>
          </p:cNvPr>
          <p:cNvPicPr>
            <a:picLocks noChangeAspect="1"/>
          </p:cNvPicPr>
          <p:nvPr/>
        </p:nvPicPr>
        <p:blipFill>
          <a:blip r:embed="rId4"/>
          <a:stretch>
            <a:fillRect/>
          </a:stretch>
        </p:blipFill>
        <p:spPr>
          <a:xfrm>
            <a:off x="5631214" y="1924132"/>
            <a:ext cx="3471189" cy="32699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83"/>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 name="Google Shape;367;p83"/>
          <p:cNvSpPr txBox="1"/>
          <p:nvPr/>
        </p:nvSpPr>
        <p:spPr>
          <a:xfrm>
            <a:off x="2589801" y="6150114"/>
            <a:ext cx="438912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548135"/>
                </a:solidFill>
                <a:latin typeface="Calibri"/>
                <a:ea typeface="Calibri"/>
                <a:cs typeface="Calibri"/>
                <a:sym typeface="Calibri"/>
              </a:rPr>
              <a:t>H</a:t>
            </a:r>
            <a:r>
              <a:rPr lang="en-US" sz="2800" b="1" i="1" u="none" strike="noStrike" cap="none">
                <a:solidFill>
                  <a:srgbClr val="548135"/>
                </a:solidFill>
                <a:latin typeface="Calibri"/>
                <a:ea typeface="Calibri"/>
                <a:cs typeface="Calibri"/>
                <a:sym typeface="Calibri"/>
              </a:rPr>
              <a:t>2</a:t>
            </a:r>
            <a:r>
              <a:rPr lang="en-US" sz="4000" b="1" i="1" u="none" strike="noStrike" cap="none">
                <a:solidFill>
                  <a:srgbClr val="548135"/>
                </a:solidFill>
                <a:latin typeface="Calibri"/>
                <a:ea typeface="Calibri"/>
                <a:cs typeface="Calibri"/>
                <a:sym typeface="Calibri"/>
              </a:rPr>
              <a:t> ACTUALISATION</a:t>
            </a:r>
            <a:endParaRPr sz="1400" b="0" i="0" u="none" strike="noStrike" cap="none">
              <a:solidFill>
                <a:srgbClr val="000000"/>
              </a:solidFill>
              <a:latin typeface="Arial"/>
              <a:ea typeface="Arial"/>
              <a:cs typeface="Arial"/>
              <a:sym typeface="Arial"/>
            </a:endParaRPr>
          </a:p>
        </p:txBody>
      </p:sp>
      <p:sp>
        <p:nvSpPr>
          <p:cNvPr id="368" name="Google Shape;368;p83"/>
          <p:cNvSpPr txBox="1"/>
          <p:nvPr/>
        </p:nvSpPr>
        <p:spPr>
          <a:xfrm>
            <a:off x="2295525" y="3385304"/>
            <a:ext cx="45910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69" name="Google Shape;369;p83"/>
          <p:cNvSpPr txBox="1"/>
          <p:nvPr/>
        </p:nvSpPr>
        <p:spPr>
          <a:xfrm>
            <a:off x="2295525" y="3385304"/>
            <a:ext cx="45910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70" name="Google Shape;370;p83"/>
          <p:cNvSpPr txBox="1"/>
          <p:nvPr/>
        </p:nvSpPr>
        <p:spPr>
          <a:xfrm>
            <a:off x="2295525" y="3385304"/>
            <a:ext cx="45910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71" name="Google Shape;371;p83" descr="Diagram&#10;&#10;Description automatically generated"/>
          <p:cNvPicPr preferRelativeResize="0"/>
          <p:nvPr/>
        </p:nvPicPr>
        <p:blipFill rotWithShape="1">
          <a:blip r:embed="rId3">
            <a:alphaModFix/>
          </a:blip>
          <a:srcRect/>
          <a:stretch/>
        </p:blipFill>
        <p:spPr>
          <a:xfrm>
            <a:off x="1245305" y="6000750"/>
            <a:ext cx="1284535" cy="857250"/>
          </a:xfrm>
          <a:prstGeom prst="rect">
            <a:avLst/>
          </a:prstGeom>
          <a:noFill/>
          <a:ln>
            <a:noFill/>
          </a:ln>
        </p:spPr>
      </p:pic>
      <p:pic>
        <p:nvPicPr>
          <p:cNvPr id="372" name="Google Shape;372;p83"/>
          <p:cNvPicPr preferRelativeResize="0"/>
          <p:nvPr/>
        </p:nvPicPr>
        <p:blipFill rotWithShape="1">
          <a:blip r:embed="rId4">
            <a:alphaModFix/>
          </a:blip>
          <a:srcRect/>
          <a:stretch/>
        </p:blipFill>
        <p:spPr>
          <a:xfrm>
            <a:off x="0" y="857272"/>
            <a:ext cx="9144000" cy="51434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84"/>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 name="Google Shape;379;p84"/>
          <p:cNvSpPr txBox="1"/>
          <p:nvPr/>
        </p:nvSpPr>
        <p:spPr>
          <a:xfrm>
            <a:off x="426700" y="2099139"/>
            <a:ext cx="4512559"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The 2020’s was heralded as the decade of action in the fight against climate change.  Hydrogen is universally recognised as having a significant role to play in the move away from fossil fuels, but we now urgently need a holistic, agile approach to address existing barriers and to drive costs out of the supply chain if this really is to be the decade of action.</a:t>
            </a:r>
            <a:endParaRPr sz="1800" b="1"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There is no time to waste.</a:t>
            </a:r>
            <a:endParaRPr sz="1800" b="0" i="0" u="none" strike="noStrike" cap="none">
              <a:solidFill>
                <a:schemeClr val="dk1"/>
              </a:solidFill>
              <a:latin typeface="Calibri"/>
              <a:ea typeface="Calibri"/>
              <a:cs typeface="Calibri"/>
              <a:sym typeface="Calibri"/>
            </a:endParaRPr>
          </a:p>
        </p:txBody>
      </p:sp>
      <p:pic>
        <p:nvPicPr>
          <p:cNvPr id="380" name="Google Shape;380;p84"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pic>
        <p:nvPicPr>
          <p:cNvPr id="381" name="Google Shape;381;p84"/>
          <p:cNvPicPr preferRelativeResize="0"/>
          <p:nvPr/>
        </p:nvPicPr>
        <p:blipFill rotWithShape="1">
          <a:blip r:embed="rId4">
            <a:alphaModFix/>
          </a:blip>
          <a:srcRect/>
          <a:stretch/>
        </p:blipFill>
        <p:spPr>
          <a:xfrm>
            <a:off x="5289325" y="2754477"/>
            <a:ext cx="3542083" cy="2353260"/>
          </a:xfrm>
          <a:prstGeom prst="rect">
            <a:avLst/>
          </a:prstGeom>
          <a:noFill/>
          <a:ln>
            <a:noFill/>
          </a:ln>
        </p:spPr>
      </p:pic>
      <p:pic>
        <p:nvPicPr>
          <p:cNvPr id="382" name="Google Shape;382;p84"/>
          <p:cNvPicPr preferRelativeResize="0"/>
          <p:nvPr/>
        </p:nvPicPr>
        <p:blipFill rotWithShape="1">
          <a:blip r:embed="rId5">
            <a:alphaModFix/>
          </a:blip>
          <a:srcRect/>
          <a:stretch/>
        </p:blipFill>
        <p:spPr>
          <a:xfrm>
            <a:off x="153631" y="761695"/>
            <a:ext cx="8461981" cy="10729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8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26</a:t>
            </a:fld>
            <a:endParaRPr/>
          </a:p>
        </p:txBody>
      </p:sp>
      <p:sp>
        <p:nvSpPr>
          <p:cNvPr id="388" name="Google Shape;388;p85"/>
          <p:cNvSpPr txBox="1"/>
          <p:nvPr/>
        </p:nvSpPr>
        <p:spPr>
          <a:xfrm>
            <a:off x="4571999" y="2228098"/>
            <a:ext cx="3818644" cy="3075070"/>
          </a:xfrm>
          <a:prstGeom prst="rect">
            <a:avLst/>
          </a:prstGeom>
          <a:noFill/>
          <a:ln>
            <a:noFill/>
          </a:ln>
        </p:spPr>
        <p:txBody>
          <a:bodyPr spcFirstLastPara="1" wrap="square" lIns="0" tIns="0" rIns="0" bIns="0" anchor="t" anchorCtr="0">
            <a:noAutofit/>
          </a:bodyPr>
          <a:lstStyle/>
          <a:p>
            <a:pPr marL="214341" marR="0" lvl="0" indent="-145761" algn="l" rtl="0">
              <a:lnSpc>
                <a:spcPct val="90000"/>
              </a:lnSpc>
              <a:spcBef>
                <a:spcPts val="0"/>
              </a:spcBef>
              <a:spcAft>
                <a:spcPts val="0"/>
              </a:spcAft>
              <a:buClr>
                <a:schemeClr val="dk2"/>
              </a:buClr>
              <a:buSzPts val="1080"/>
              <a:buFont typeface="Calibri"/>
              <a:buNone/>
            </a:pPr>
            <a:endParaRPr sz="1350" b="0" i="0" u="none" strike="noStrike" cap="none">
              <a:solidFill>
                <a:schemeClr val="dk1"/>
              </a:solidFill>
              <a:latin typeface="Calibri"/>
              <a:ea typeface="Calibri"/>
              <a:cs typeface="Calibri"/>
              <a:sym typeface="Calibri"/>
            </a:endParaRPr>
          </a:p>
        </p:txBody>
      </p:sp>
      <p:sp>
        <p:nvSpPr>
          <p:cNvPr id="389" name="Google Shape;389;p85"/>
          <p:cNvSpPr txBox="1"/>
          <p:nvPr/>
        </p:nvSpPr>
        <p:spPr>
          <a:xfrm>
            <a:off x="4461611" y="997114"/>
            <a:ext cx="4682389" cy="753311"/>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400"/>
              <a:buFont typeface="Calibri"/>
              <a:buNone/>
            </a:pPr>
            <a:endParaRPr sz="2400" b="1" i="0" u="none" strike="noStrike" cap="none">
              <a:solidFill>
                <a:schemeClr val="accent2"/>
              </a:solidFill>
              <a:latin typeface="Calibri"/>
              <a:ea typeface="Calibri"/>
              <a:cs typeface="Calibri"/>
              <a:sym typeface="Calibri"/>
            </a:endParaRPr>
          </a:p>
        </p:txBody>
      </p:sp>
      <p:pic>
        <p:nvPicPr>
          <p:cNvPr id="390" name="Google Shape;390;p85"/>
          <p:cNvPicPr preferRelativeResize="0"/>
          <p:nvPr/>
        </p:nvPicPr>
        <p:blipFill rotWithShape="1">
          <a:blip r:embed="rId3">
            <a:alphaModFix/>
          </a:blip>
          <a:srcRect/>
          <a:stretch/>
        </p:blipFill>
        <p:spPr>
          <a:xfrm>
            <a:off x="4297267" y="1861523"/>
            <a:ext cx="2175209" cy="1177172"/>
          </a:xfrm>
          <a:prstGeom prst="rect">
            <a:avLst/>
          </a:prstGeom>
          <a:noFill/>
          <a:ln>
            <a:noFill/>
          </a:ln>
        </p:spPr>
      </p:pic>
      <p:pic>
        <p:nvPicPr>
          <p:cNvPr id="391" name="Google Shape;391;p85"/>
          <p:cNvPicPr preferRelativeResize="0"/>
          <p:nvPr/>
        </p:nvPicPr>
        <p:blipFill rotWithShape="1">
          <a:blip r:embed="rId4">
            <a:alphaModFix/>
          </a:blip>
          <a:srcRect/>
          <a:stretch/>
        </p:blipFill>
        <p:spPr>
          <a:xfrm>
            <a:off x="6839929" y="1861523"/>
            <a:ext cx="1799346" cy="1204780"/>
          </a:xfrm>
          <a:prstGeom prst="rect">
            <a:avLst/>
          </a:prstGeom>
          <a:noFill/>
          <a:ln>
            <a:noFill/>
          </a:ln>
        </p:spPr>
      </p:pic>
      <p:pic>
        <p:nvPicPr>
          <p:cNvPr id="392" name="Google Shape;392;p85" descr="Map&#10;&#10;Description automatically generated"/>
          <p:cNvPicPr preferRelativeResize="0"/>
          <p:nvPr/>
        </p:nvPicPr>
        <p:blipFill rotWithShape="1">
          <a:blip r:embed="rId5">
            <a:alphaModFix/>
          </a:blip>
          <a:srcRect/>
          <a:stretch/>
        </p:blipFill>
        <p:spPr>
          <a:xfrm>
            <a:off x="170257" y="1750426"/>
            <a:ext cx="3801905" cy="4136332"/>
          </a:xfrm>
          <a:prstGeom prst="rect">
            <a:avLst/>
          </a:prstGeom>
          <a:noFill/>
          <a:ln>
            <a:noFill/>
          </a:ln>
        </p:spPr>
      </p:pic>
      <p:pic>
        <p:nvPicPr>
          <p:cNvPr id="393" name="Google Shape;393;p85" descr="Chart&#10;&#10;Description automatically generated"/>
          <p:cNvPicPr preferRelativeResize="0"/>
          <p:nvPr/>
        </p:nvPicPr>
        <p:blipFill rotWithShape="1">
          <a:blip r:embed="rId6">
            <a:alphaModFix/>
          </a:blip>
          <a:srcRect/>
          <a:stretch/>
        </p:blipFill>
        <p:spPr>
          <a:xfrm>
            <a:off x="4323366" y="3109069"/>
            <a:ext cx="3729024" cy="2681871"/>
          </a:xfrm>
          <a:prstGeom prst="rect">
            <a:avLst/>
          </a:prstGeom>
          <a:noFill/>
          <a:ln>
            <a:noFill/>
          </a:ln>
        </p:spPr>
      </p:pic>
      <p:pic>
        <p:nvPicPr>
          <p:cNvPr id="394" name="Google Shape;394;p85" descr="A picture containing diagram&#10;&#10;Description automatically generated"/>
          <p:cNvPicPr preferRelativeResize="0"/>
          <p:nvPr/>
        </p:nvPicPr>
        <p:blipFill rotWithShape="1">
          <a:blip r:embed="rId7">
            <a:alphaModFix/>
          </a:blip>
          <a:srcRect/>
          <a:stretch/>
        </p:blipFill>
        <p:spPr>
          <a:xfrm>
            <a:off x="7372050" y="0"/>
            <a:ext cx="1771950" cy="1033199"/>
          </a:xfrm>
          <a:prstGeom prst="rect">
            <a:avLst/>
          </a:prstGeom>
          <a:noFill/>
          <a:ln>
            <a:noFill/>
          </a:ln>
        </p:spPr>
      </p:pic>
      <p:sp>
        <p:nvSpPr>
          <p:cNvPr id="395" name="Google Shape;395;p85"/>
          <p:cNvSpPr txBox="1">
            <a:spLocks noGrp="1"/>
          </p:cNvSpPr>
          <p:nvPr>
            <p:ph type="title"/>
          </p:nvPr>
        </p:nvSpPr>
        <p:spPr>
          <a:xfrm>
            <a:off x="423712" y="872199"/>
            <a:ext cx="8486400" cy="100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sz="3200">
                <a:solidFill>
                  <a:srgbClr val="00B853"/>
                </a:solidFill>
              </a:rPr>
              <a:t>2022:A year of ‘Actualization’ on Climate Change </a:t>
            </a:r>
            <a:endParaRPr sz="3200">
              <a:solidFill>
                <a:srgbClr val="00B853"/>
              </a:solidFill>
            </a:endParaRPr>
          </a:p>
        </p:txBody>
      </p:sp>
      <p:pic>
        <p:nvPicPr>
          <p:cNvPr id="396" name="Google Shape;396;p85"/>
          <p:cNvPicPr preferRelativeResize="0"/>
          <p:nvPr/>
        </p:nvPicPr>
        <p:blipFill rotWithShape="1">
          <a:blip r:embed="rId8">
            <a:alphaModFix/>
          </a:blip>
          <a:srcRect/>
          <a:stretch/>
        </p:blipFill>
        <p:spPr>
          <a:xfrm>
            <a:off x="0" y="0"/>
            <a:ext cx="1147675" cy="490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86"/>
          <p:cNvSpPr txBox="1">
            <a:spLocks noGrp="1"/>
          </p:cNvSpPr>
          <p:nvPr>
            <p:ph type="title"/>
          </p:nvPr>
        </p:nvSpPr>
        <p:spPr>
          <a:xfrm>
            <a:off x="480325" y="1696952"/>
            <a:ext cx="8486259" cy="75331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solidFill>
                  <a:srgbClr val="00B853"/>
                </a:solidFill>
              </a:rPr>
              <a:t>Global acceleration of Hydrogen</a:t>
            </a:r>
            <a:endParaRPr>
              <a:solidFill>
                <a:srgbClr val="00B853"/>
              </a:solidFill>
            </a:endParaRPr>
          </a:p>
        </p:txBody>
      </p:sp>
      <p:sp>
        <p:nvSpPr>
          <p:cNvPr id="402" name="Google Shape;402;p8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27</a:t>
            </a:fld>
            <a:endParaRPr/>
          </a:p>
        </p:txBody>
      </p:sp>
      <p:sp>
        <p:nvSpPr>
          <p:cNvPr id="403" name="Google Shape;403;p86"/>
          <p:cNvSpPr/>
          <p:nvPr/>
        </p:nvSpPr>
        <p:spPr>
          <a:xfrm>
            <a:off x="4572000" y="2450263"/>
            <a:ext cx="4399321" cy="3434396"/>
          </a:xfrm>
          <a:prstGeom prst="roundRect">
            <a:avLst>
              <a:gd name="adj" fmla="val 1872"/>
            </a:avLst>
          </a:prstGeom>
          <a:solidFill>
            <a:schemeClr val="lt1"/>
          </a:solidFill>
          <a:ln>
            <a:noFill/>
          </a:ln>
          <a:effectLst>
            <a:outerShdw blurRad="88900" dist="38100" dir="5400000" algn="ctr"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404" name="Google Shape;404;p86"/>
          <p:cNvPicPr preferRelativeResize="0"/>
          <p:nvPr/>
        </p:nvPicPr>
        <p:blipFill rotWithShape="1">
          <a:blip r:embed="rId3">
            <a:alphaModFix/>
          </a:blip>
          <a:srcRect/>
          <a:stretch/>
        </p:blipFill>
        <p:spPr>
          <a:xfrm>
            <a:off x="4704101" y="2730579"/>
            <a:ext cx="4135118" cy="3005742"/>
          </a:xfrm>
          <a:prstGeom prst="rect">
            <a:avLst/>
          </a:prstGeom>
          <a:noFill/>
          <a:ln>
            <a:noFill/>
          </a:ln>
        </p:spPr>
      </p:pic>
      <p:sp>
        <p:nvSpPr>
          <p:cNvPr id="405" name="Google Shape;405;p86"/>
          <p:cNvSpPr txBox="1"/>
          <p:nvPr/>
        </p:nvSpPr>
        <p:spPr>
          <a:xfrm>
            <a:off x="438681" y="2513132"/>
            <a:ext cx="3923281" cy="22159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accent3"/>
                </a:solidFill>
                <a:latin typeface="Titillium Web"/>
                <a:ea typeface="Titillium Web"/>
                <a:cs typeface="Titillium Web"/>
                <a:sym typeface="Titillium Web"/>
              </a:rPr>
              <a:t>Countries are increasingly embedding hydrogen strategies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Titillium Web"/>
              <a:ea typeface="Titillium Web"/>
              <a:cs typeface="Titillium Web"/>
              <a:sym typeface="Titillium Web"/>
            </a:endParaRPr>
          </a:p>
          <a:p>
            <a:pPr marL="214341" marR="0" lvl="0" indent="-214341" algn="l" rtl="0">
              <a:lnSpc>
                <a:spcPct val="100000"/>
              </a:lnSpc>
              <a:spcBef>
                <a:spcPts val="0"/>
              </a:spcBef>
              <a:spcAft>
                <a:spcPts val="0"/>
              </a:spcAft>
              <a:buClr>
                <a:schemeClr val="dk1"/>
              </a:buClr>
              <a:buSzPts val="1350"/>
              <a:buFont typeface="Arial"/>
              <a:buChar char="•"/>
            </a:pPr>
            <a:r>
              <a:rPr lang="en-US" sz="1350" b="0" i="0" u="none" strike="noStrike" cap="none">
                <a:solidFill>
                  <a:schemeClr val="dk1"/>
                </a:solidFill>
                <a:latin typeface="Titillium Web"/>
                <a:ea typeface="Titillium Web"/>
                <a:cs typeface="Titillium Web"/>
                <a:sym typeface="Titillium Web"/>
              </a:rPr>
              <a:t>Falling cost of renewables generation</a:t>
            </a:r>
            <a:endParaRPr sz="1400" b="0" i="0" u="none" strike="noStrike" cap="none">
              <a:solidFill>
                <a:srgbClr val="000000"/>
              </a:solidFill>
              <a:latin typeface="Arial"/>
              <a:ea typeface="Arial"/>
              <a:cs typeface="Arial"/>
              <a:sym typeface="Arial"/>
            </a:endParaRPr>
          </a:p>
          <a:p>
            <a:pPr marL="214341" marR="0" lvl="0" indent="-214341" algn="l" rtl="0">
              <a:lnSpc>
                <a:spcPct val="100000"/>
              </a:lnSpc>
              <a:spcBef>
                <a:spcPts val="0"/>
              </a:spcBef>
              <a:spcAft>
                <a:spcPts val="0"/>
              </a:spcAft>
              <a:buClr>
                <a:schemeClr val="dk1"/>
              </a:buClr>
              <a:buSzPts val="1350"/>
              <a:buFont typeface="Arial"/>
              <a:buChar char="•"/>
            </a:pPr>
            <a:r>
              <a:rPr lang="en-US" sz="1350" b="0" i="0" u="none" strike="noStrike" cap="none">
                <a:solidFill>
                  <a:schemeClr val="dk1"/>
                </a:solidFill>
                <a:latin typeface="Titillium Web"/>
                <a:ea typeface="Titillium Web"/>
                <a:cs typeface="Titillium Web"/>
                <a:sym typeface="Titillium Web"/>
              </a:rPr>
              <a:t>Expected reduction in electrolyser CAPEX and increase in systems efficiencies</a:t>
            </a:r>
            <a:endParaRPr sz="1400" b="0" i="0" u="none" strike="noStrike" cap="none">
              <a:solidFill>
                <a:srgbClr val="000000"/>
              </a:solidFill>
              <a:latin typeface="Arial"/>
              <a:ea typeface="Arial"/>
              <a:cs typeface="Arial"/>
              <a:sym typeface="Arial"/>
            </a:endParaRPr>
          </a:p>
          <a:p>
            <a:pPr marL="214341" marR="0" lvl="0" indent="-214341" algn="l" rtl="0">
              <a:lnSpc>
                <a:spcPct val="100000"/>
              </a:lnSpc>
              <a:spcBef>
                <a:spcPts val="0"/>
              </a:spcBef>
              <a:spcAft>
                <a:spcPts val="0"/>
              </a:spcAft>
              <a:buClr>
                <a:schemeClr val="dk1"/>
              </a:buClr>
              <a:buSzPts val="1350"/>
              <a:buFont typeface="Arial"/>
              <a:buChar char="•"/>
            </a:pPr>
            <a:r>
              <a:rPr lang="en-US" sz="1350" b="0" i="0" u="none" strike="noStrike" cap="none">
                <a:solidFill>
                  <a:schemeClr val="dk1"/>
                </a:solidFill>
                <a:latin typeface="Titillium Web"/>
                <a:ea typeface="Titillium Web"/>
                <a:cs typeface="Titillium Web"/>
                <a:sym typeface="Titillium Web"/>
              </a:rPr>
              <a:t>Energy security is firmly alongside decarbonisation in importance in the energy transition, raising the hydrogen expectation further</a:t>
            </a:r>
            <a:endParaRPr sz="1400" b="0" i="0" u="none" strike="noStrike" cap="none">
              <a:solidFill>
                <a:srgbClr val="000000"/>
              </a:solidFill>
              <a:latin typeface="Arial"/>
              <a:ea typeface="Arial"/>
              <a:cs typeface="Arial"/>
              <a:sym typeface="Arial"/>
            </a:endParaRPr>
          </a:p>
        </p:txBody>
      </p:sp>
      <p:pic>
        <p:nvPicPr>
          <p:cNvPr id="406" name="Google Shape;406;p86" descr="A picture containing diagram&#10;&#10;Description automatically generated"/>
          <p:cNvPicPr preferRelativeResize="0"/>
          <p:nvPr/>
        </p:nvPicPr>
        <p:blipFill rotWithShape="1">
          <a:blip r:embed="rId4">
            <a:alphaModFix/>
          </a:blip>
          <a:srcRect/>
          <a:stretch/>
        </p:blipFill>
        <p:spPr>
          <a:xfrm>
            <a:off x="7372050" y="0"/>
            <a:ext cx="1771950" cy="1033199"/>
          </a:xfrm>
          <a:prstGeom prst="rect">
            <a:avLst/>
          </a:prstGeom>
          <a:noFill/>
          <a:ln>
            <a:noFill/>
          </a:ln>
        </p:spPr>
      </p:pic>
      <p:pic>
        <p:nvPicPr>
          <p:cNvPr id="407" name="Google Shape;407;p86"/>
          <p:cNvPicPr preferRelativeResize="0"/>
          <p:nvPr/>
        </p:nvPicPr>
        <p:blipFill rotWithShape="1">
          <a:blip r:embed="rId5">
            <a:alphaModFix/>
          </a:blip>
          <a:srcRect/>
          <a:stretch/>
        </p:blipFill>
        <p:spPr>
          <a:xfrm>
            <a:off x="0" y="0"/>
            <a:ext cx="1147675" cy="490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87" descr="Calendar&#10;&#10;Description automatically generated"/>
          <p:cNvPicPr preferRelativeResize="0"/>
          <p:nvPr/>
        </p:nvPicPr>
        <p:blipFill rotWithShape="1">
          <a:blip r:embed="rId3">
            <a:alphaModFix/>
          </a:blip>
          <a:srcRect/>
          <a:stretch/>
        </p:blipFill>
        <p:spPr>
          <a:xfrm>
            <a:off x="0" y="1033200"/>
            <a:ext cx="9144000" cy="4967550"/>
          </a:xfrm>
          <a:prstGeom prst="rect">
            <a:avLst/>
          </a:prstGeom>
          <a:noFill/>
          <a:ln>
            <a:noFill/>
          </a:ln>
        </p:spPr>
      </p:pic>
      <p:pic>
        <p:nvPicPr>
          <p:cNvPr id="414" name="Google Shape;414;p87" descr="A picture containing diagram&#10;&#10;Description automatically generated"/>
          <p:cNvPicPr preferRelativeResize="0"/>
          <p:nvPr/>
        </p:nvPicPr>
        <p:blipFill rotWithShape="1">
          <a:blip r:embed="rId4">
            <a:alphaModFix/>
          </a:blip>
          <a:srcRect/>
          <a:stretch/>
        </p:blipFill>
        <p:spPr>
          <a:xfrm>
            <a:off x="7372050" y="0"/>
            <a:ext cx="1771950" cy="1033199"/>
          </a:xfrm>
          <a:prstGeom prst="rect">
            <a:avLst/>
          </a:prstGeom>
          <a:noFill/>
          <a:ln>
            <a:noFill/>
          </a:ln>
        </p:spPr>
      </p:pic>
      <p:pic>
        <p:nvPicPr>
          <p:cNvPr id="415" name="Google Shape;415;p87"/>
          <p:cNvPicPr preferRelativeResize="0"/>
          <p:nvPr/>
        </p:nvPicPr>
        <p:blipFill rotWithShape="1">
          <a:blip r:embed="rId5">
            <a:alphaModFix/>
          </a:blip>
          <a:srcRect/>
          <a:stretch/>
        </p:blipFill>
        <p:spPr>
          <a:xfrm>
            <a:off x="0" y="0"/>
            <a:ext cx="1147675" cy="490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8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22" name="Google Shape;422;p88" descr="A picture containing diagram&#10;&#10;Description automatically generated"/>
          <p:cNvPicPr preferRelativeResize="0"/>
          <p:nvPr/>
        </p:nvPicPr>
        <p:blipFill rotWithShape="1">
          <a:blip r:embed="rId3">
            <a:alphaModFix/>
          </a:blip>
          <a:srcRect/>
          <a:stretch/>
        </p:blipFill>
        <p:spPr>
          <a:xfrm>
            <a:off x="7274050" y="113367"/>
            <a:ext cx="1771950" cy="1033199"/>
          </a:xfrm>
          <a:prstGeom prst="rect">
            <a:avLst/>
          </a:prstGeom>
          <a:noFill/>
          <a:ln>
            <a:noFill/>
          </a:ln>
        </p:spPr>
      </p:pic>
      <p:pic>
        <p:nvPicPr>
          <p:cNvPr id="423" name="Google Shape;423;p88"/>
          <p:cNvPicPr preferRelativeResize="0"/>
          <p:nvPr/>
        </p:nvPicPr>
        <p:blipFill rotWithShape="1">
          <a:blip r:embed="rId4">
            <a:alphaModFix/>
          </a:blip>
          <a:srcRect/>
          <a:stretch/>
        </p:blipFill>
        <p:spPr>
          <a:xfrm>
            <a:off x="1794800" y="1518450"/>
            <a:ext cx="5700274" cy="4911325"/>
          </a:xfrm>
          <a:prstGeom prst="rect">
            <a:avLst/>
          </a:prstGeom>
          <a:noFill/>
          <a:ln>
            <a:noFill/>
          </a:ln>
        </p:spPr>
      </p:pic>
      <p:pic>
        <p:nvPicPr>
          <p:cNvPr id="424" name="Google Shape;424;p88"/>
          <p:cNvPicPr preferRelativeResize="0"/>
          <p:nvPr/>
        </p:nvPicPr>
        <p:blipFill rotWithShape="1">
          <a:blip r:embed="rId5">
            <a:alphaModFix/>
          </a:blip>
          <a:srcRect/>
          <a:stretch/>
        </p:blipFill>
        <p:spPr>
          <a:xfrm>
            <a:off x="0" y="0"/>
            <a:ext cx="1147675" cy="490100"/>
          </a:xfrm>
          <a:prstGeom prst="rect">
            <a:avLst/>
          </a:prstGeom>
          <a:noFill/>
          <a:ln>
            <a:noFill/>
          </a:ln>
        </p:spPr>
      </p:pic>
      <p:sp>
        <p:nvSpPr>
          <p:cNvPr id="425" name="Google Shape;425;p88"/>
          <p:cNvSpPr txBox="1">
            <a:spLocks noGrp="1"/>
          </p:cNvSpPr>
          <p:nvPr>
            <p:ph type="title"/>
          </p:nvPr>
        </p:nvSpPr>
        <p:spPr>
          <a:xfrm>
            <a:off x="628650" y="706701"/>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000">
                <a:solidFill>
                  <a:srgbClr val="00B853"/>
                </a:solidFill>
              </a:rPr>
              <a:t>Creating a thriving hydrogen economy</a:t>
            </a:r>
            <a:endParaRPr sz="3000">
              <a:solidFill>
                <a:srgbClr val="00B85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43" name="Google Shape;143;p3"/>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144" name="Google Shape;144;p3"/>
          <p:cNvSpPr txBox="1"/>
          <p:nvPr/>
        </p:nvSpPr>
        <p:spPr>
          <a:xfrm>
            <a:off x="2438400" y="6090304"/>
            <a:ext cx="522732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548135"/>
                </a:solidFill>
                <a:latin typeface="Calibri"/>
                <a:ea typeface="Calibri"/>
                <a:cs typeface="Calibri"/>
                <a:sym typeface="Calibri"/>
              </a:rPr>
              <a:t>POLICY INTRODUCTION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89"/>
          <p:cNvSpPr txBox="1">
            <a:spLocks noGrp="1"/>
          </p:cNvSpPr>
          <p:nvPr>
            <p:ph type="body" idx="2"/>
          </p:nvPr>
        </p:nvSpPr>
        <p:spPr>
          <a:xfrm>
            <a:off x="4990281" y="2362068"/>
            <a:ext cx="3844800" cy="3334500"/>
          </a:xfrm>
          <a:prstGeom prst="rect">
            <a:avLst/>
          </a:prstGeom>
          <a:noFill/>
          <a:ln>
            <a:noFill/>
          </a:ln>
        </p:spPr>
        <p:txBody>
          <a:bodyPr spcFirstLastPara="1" wrap="square" lIns="91425" tIns="45700" rIns="91425" bIns="45700" anchor="t" anchorCtr="0">
            <a:noAutofit/>
          </a:bodyPr>
          <a:lstStyle/>
          <a:p>
            <a:pPr marL="214341" lvl="0" indent="-214341" algn="l" rtl="0">
              <a:lnSpc>
                <a:spcPct val="90000"/>
              </a:lnSpc>
              <a:spcBef>
                <a:spcPts val="0"/>
              </a:spcBef>
              <a:spcAft>
                <a:spcPts val="0"/>
              </a:spcAft>
              <a:buClr>
                <a:schemeClr val="dk1"/>
              </a:buClr>
              <a:buSzPts val="1300"/>
              <a:buChar char="•"/>
            </a:pPr>
            <a:r>
              <a:rPr lang="en-US"/>
              <a:t>Hydrogen valleys are regional </a:t>
            </a:r>
            <a:r>
              <a:rPr lang="en-US" b="1"/>
              <a:t>ecosystems</a:t>
            </a:r>
            <a:r>
              <a:rPr lang="en-US"/>
              <a:t> that enable balancing of supply and demand whilst driving down cost</a:t>
            </a:r>
            <a:endParaRPr/>
          </a:p>
          <a:p>
            <a:pPr marL="214341" lvl="0" indent="-214341" algn="l" rtl="0">
              <a:lnSpc>
                <a:spcPct val="90000"/>
              </a:lnSpc>
              <a:spcBef>
                <a:spcPts val="750"/>
              </a:spcBef>
              <a:spcAft>
                <a:spcPts val="0"/>
              </a:spcAft>
              <a:buClr>
                <a:schemeClr val="dk1"/>
              </a:buClr>
              <a:buSzPts val="1300"/>
              <a:buChar char="•"/>
            </a:pPr>
            <a:r>
              <a:rPr lang="en-US"/>
              <a:t> Can have one or more anchor tenants that provide baseload </a:t>
            </a:r>
            <a:endParaRPr/>
          </a:p>
          <a:p>
            <a:pPr marL="214340" lvl="0" indent="-214340" algn="l" rtl="0">
              <a:lnSpc>
                <a:spcPct val="90000"/>
              </a:lnSpc>
              <a:spcBef>
                <a:spcPts val="750"/>
              </a:spcBef>
              <a:spcAft>
                <a:spcPts val="0"/>
              </a:spcAft>
              <a:buClr>
                <a:schemeClr val="dk1"/>
              </a:buClr>
              <a:buSzPts val="1300"/>
              <a:buChar char="•"/>
            </a:pPr>
            <a:r>
              <a:rPr lang="en-US"/>
              <a:t>Enables access to green hydrogen to a wide end user community by leveraging cost benefits of increased scale</a:t>
            </a:r>
            <a:endParaRPr/>
          </a:p>
          <a:p>
            <a:pPr marL="0" lvl="0" indent="0" algn="l" rtl="0">
              <a:lnSpc>
                <a:spcPct val="90000"/>
              </a:lnSpc>
              <a:spcBef>
                <a:spcPts val="750"/>
              </a:spcBef>
              <a:spcAft>
                <a:spcPts val="0"/>
              </a:spcAft>
              <a:buNone/>
            </a:pPr>
            <a:endParaRPr/>
          </a:p>
          <a:p>
            <a:pPr marL="0" lvl="0" indent="0" algn="l" rtl="0">
              <a:lnSpc>
                <a:spcPct val="90000"/>
              </a:lnSpc>
              <a:spcBef>
                <a:spcPts val="750"/>
              </a:spcBef>
              <a:spcAft>
                <a:spcPts val="0"/>
              </a:spcAft>
              <a:buNone/>
            </a:pPr>
            <a:r>
              <a:rPr lang="en-US"/>
              <a:t>Next Generation of Hydrogen Valleys</a:t>
            </a:r>
            <a:endParaRPr/>
          </a:p>
          <a:p>
            <a:pPr marL="457200" lvl="0" indent="-314325" algn="l" rtl="0">
              <a:lnSpc>
                <a:spcPct val="90000"/>
              </a:lnSpc>
              <a:spcBef>
                <a:spcPts val="750"/>
              </a:spcBef>
              <a:spcAft>
                <a:spcPts val="0"/>
              </a:spcAft>
              <a:buSzPts val="1350"/>
              <a:buChar char="•"/>
            </a:pPr>
            <a:r>
              <a:rPr lang="en-US"/>
              <a:t>Supported by Clean Hydrogen Partnership</a:t>
            </a:r>
            <a:endParaRPr/>
          </a:p>
          <a:p>
            <a:pPr marL="457200" lvl="0" indent="-314325" algn="l" rtl="0">
              <a:lnSpc>
                <a:spcPct val="90000"/>
              </a:lnSpc>
              <a:spcBef>
                <a:spcPts val="0"/>
              </a:spcBef>
              <a:spcAft>
                <a:spcPts val="0"/>
              </a:spcAft>
              <a:buSzPts val="1350"/>
              <a:buChar char="•"/>
            </a:pPr>
            <a:r>
              <a:rPr lang="en-US"/>
              <a:t>Large scale, breadth of applications, cross border</a:t>
            </a:r>
            <a:endParaRPr/>
          </a:p>
          <a:p>
            <a:pPr marL="457200" lvl="0" indent="-314325" algn="l" rtl="0">
              <a:lnSpc>
                <a:spcPct val="90000"/>
              </a:lnSpc>
              <a:spcBef>
                <a:spcPts val="0"/>
              </a:spcBef>
              <a:spcAft>
                <a:spcPts val="0"/>
              </a:spcAft>
              <a:buSzPts val="1350"/>
              <a:buChar char="•"/>
            </a:pPr>
            <a:r>
              <a:rPr lang="en-US"/>
              <a:t>Kick starting hydrogen in new regions</a:t>
            </a:r>
            <a:endParaRPr/>
          </a:p>
          <a:p>
            <a:pPr marL="457200" lvl="0" indent="-314325" algn="l" rtl="0">
              <a:lnSpc>
                <a:spcPct val="90000"/>
              </a:lnSpc>
              <a:spcBef>
                <a:spcPts val="0"/>
              </a:spcBef>
              <a:spcAft>
                <a:spcPts val="0"/>
              </a:spcAft>
              <a:buSzPts val="1350"/>
              <a:buChar char="•"/>
            </a:pPr>
            <a:r>
              <a:rPr lang="en-US"/>
              <a:t>E.g. Hydrogen Valley Ireland</a:t>
            </a:r>
            <a:endParaRPr/>
          </a:p>
        </p:txBody>
      </p:sp>
      <p:sp>
        <p:nvSpPr>
          <p:cNvPr id="431" name="Google Shape;431;p89"/>
          <p:cNvSpPr txBox="1">
            <a:spLocks noGrp="1"/>
          </p:cNvSpPr>
          <p:nvPr>
            <p:ph type="title"/>
          </p:nvPr>
        </p:nvSpPr>
        <p:spPr>
          <a:xfrm>
            <a:off x="1269520" y="708240"/>
            <a:ext cx="8486400" cy="753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solidFill>
                  <a:srgbClr val="00B853"/>
                </a:solidFill>
              </a:rPr>
              <a:t>From </a:t>
            </a:r>
            <a:r>
              <a:rPr lang="en-US" b="1">
                <a:solidFill>
                  <a:srgbClr val="00B853"/>
                </a:solidFill>
              </a:rPr>
              <a:t>Projects</a:t>
            </a:r>
            <a:r>
              <a:rPr lang="en-US">
                <a:solidFill>
                  <a:srgbClr val="00B853"/>
                </a:solidFill>
              </a:rPr>
              <a:t> to </a:t>
            </a:r>
            <a:r>
              <a:rPr lang="en-US" b="1">
                <a:solidFill>
                  <a:srgbClr val="00B853"/>
                </a:solidFill>
              </a:rPr>
              <a:t>Valleys</a:t>
            </a:r>
            <a:endParaRPr b="1">
              <a:solidFill>
                <a:srgbClr val="00B853"/>
              </a:solidFill>
            </a:endParaRPr>
          </a:p>
        </p:txBody>
      </p:sp>
      <p:sp>
        <p:nvSpPr>
          <p:cNvPr id="432" name="Google Shape;432;p8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30</a:t>
            </a:fld>
            <a:endParaRPr/>
          </a:p>
        </p:txBody>
      </p:sp>
      <p:pic>
        <p:nvPicPr>
          <p:cNvPr id="433" name="Google Shape;433;p89" descr="Diagram&#10;&#10;Description automatically generated"/>
          <p:cNvPicPr preferRelativeResize="0"/>
          <p:nvPr/>
        </p:nvPicPr>
        <p:blipFill rotWithShape="1">
          <a:blip r:embed="rId3">
            <a:alphaModFix/>
          </a:blip>
          <a:srcRect/>
          <a:stretch/>
        </p:blipFill>
        <p:spPr>
          <a:xfrm>
            <a:off x="-24696" y="1856366"/>
            <a:ext cx="4798066" cy="3954357"/>
          </a:xfrm>
          <a:prstGeom prst="rect">
            <a:avLst/>
          </a:prstGeom>
          <a:noFill/>
          <a:ln>
            <a:noFill/>
          </a:ln>
        </p:spPr>
      </p:pic>
      <p:sp>
        <p:nvSpPr>
          <p:cNvPr id="434" name="Google Shape;434;p89"/>
          <p:cNvSpPr txBox="1"/>
          <p:nvPr/>
        </p:nvSpPr>
        <p:spPr>
          <a:xfrm>
            <a:off x="1870607" y="5810722"/>
            <a:ext cx="1193626"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https://h2v.eu/</a:t>
            </a:r>
            <a:endParaRPr sz="1400" b="0" i="0" u="none" strike="noStrike" cap="none">
              <a:solidFill>
                <a:srgbClr val="000000"/>
              </a:solidFill>
              <a:latin typeface="Arial"/>
              <a:ea typeface="Arial"/>
              <a:cs typeface="Arial"/>
              <a:sym typeface="Arial"/>
            </a:endParaRPr>
          </a:p>
        </p:txBody>
      </p:sp>
      <p:pic>
        <p:nvPicPr>
          <p:cNvPr id="435" name="Google Shape;435;p89" descr="A picture containing diagram&#10;&#10;Description automatically generated"/>
          <p:cNvPicPr preferRelativeResize="0"/>
          <p:nvPr/>
        </p:nvPicPr>
        <p:blipFill rotWithShape="1">
          <a:blip r:embed="rId4">
            <a:alphaModFix/>
          </a:blip>
          <a:srcRect/>
          <a:stretch/>
        </p:blipFill>
        <p:spPr>
          <a:xfrm>
            <a:off x="7372050" y="0"/>
            <a:ext cx="1771950" cy="1033199"/>
          </a:xfrm>
          <a:prstGeom prst="rect">
            <a:avLst/>
          </a:prstGeom>
          <a:noFill/>
          <a:ln>
            <a:noFill/>
          </a:ln>
        </p:spPr>
      </p:pic>
      <p:pic>
        <p:nvPicPr>
          <p:cNvPr id="436" name="Google Shape;436;p89"/>
          <p:cNvPicPr preferRelativeResize="0"/>
          <p:nvPr/>
        </p:nvPicPr>
        <p:blipFill rotWithShape="1">
          <a:blip r:embed="rId5">
            <a:alphaModFix/>
          </a:blip>
          <a:srcRect/>
          <a:stretch/>
        </p:blipFill>
        <p:spPr>
          <a:xfrm>
            <a:off x="0" y="0"/>
            <a:ext cx="1147675" cy="490100"/>
          </a:xfrm>
          <a:prstGeom prst="rect">
            <a:avLst/>
          </a:prstGeom>
          <a:noFill/>
          <a:ln>
            <a:noFill/>
          </a:ln>
        </p:spPr>
      </p:pic>
      <p:pic>
        <p:nvPicPr>
          <p:cNvPr id="437" name="Google Shape;437;p89"/>
          <p:cNvPicPr preferRelativeResize="0"/>
          <p:nvPr/>
        </p:nvPicPr>
        <p:blipFill>
          <a:blip r:embed="rId6">
            <a:alphaModFix/>
          </a:blip>
          <a:stretch>
            <a:fillRect/>
          </a:stretch>
        </p:blipFill>
        <p:spPr>
          <a:xfrm>
            <a:off x="6218937" y="5696586"/>
            <a:ext cx="2535424" cy="645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90"/>
          <p:cNvSpPr txBox="1">
            <a:spLocks noGrp="1"/>
          </p:cNvSpPr>
          <p:nvPr>
            <p:ph type="title"/>
          </p:nvPr>
        </p:nvSpPr>
        <p:spPr>
          <a:xfrm>
            <a:off x="440480" y="914447"/>
            <a:ext cx="8486259" cy="75331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solidFill>
                  <a:srgbClr val="00B853"/>
                </a:solidFill>
              </a:rPr>
              <a:t>A building block approach to large scale green hydrogen projects</a:t>
            </a:r>
            <a:endParaRPr>
              <a:solidFill>
                <a:srgbClr val="00B853"/>
              </a:solidFill>
            </a:endParaRPr>
          </a:p>
        </p:txBody>
      </p:sp>
      <p:sp>
        <p:nvSpPr>
          <p:cNvPr id="443" name="Google Shape;443;p9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825"/>
              <a:buNone/>
            </a:pPr>
            <a:fld id="{00000000-1234-1234-1234-123412341234}" type="slidenum">
              <a:rPr lang="en-US" sz="825">
                <a:solidFill>
                  <a:srgbClr val="808080"/>
                </a:solidFill>
                <a:latin typeface="Calibri"/>
                <a:ea typeface="Calibri"/>
                <a:cs typeface="Calibri"/>
                <a:sym typeface="Calibri"/>
              </a:rPr>
              <a:t>31</a:t>
            </a:fld>
            <a:endParaRPr sz="825">
              <a:solidFill>
                <a:srgbClr val="808080"/>
              </a:solidFill>
              <a:latin typeface="Calibri"/>
              <a:ea typeface="Calibri"/>
              <a:cs typeface="Calibri"/>
              <a:sym typeface="Calibri"/>
            </a:endParaRPr>
          </a:p>
        </p:txBody>
      </p:sp>
      <p:sp>
        <p:nvSpPr>
          <p:cNvPr id="444" name="Google Shape;444;p90"/>
          <p:cNvSpPr/>
          <p:nvPr/>
        </p:nvSpPr>
        <p:spPr>
          <a:xfrm>
            <a:off x="434454" y="1703562"/>
            <a:ext cx="2044342"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chemeClr val="accent1"/>
                </a:solidFill>
                <a:latin typeface="Calibri"/>
                <a:ea typeface="Calibri"/>
                <a:cs typeface="Calibri"/>
                <a:sym typeface="Calibri"/>
              </a:rPr>
              <a:t>Worley Hydrogen WRAP™</a:t>
            </a:r>
            <a:endParaRPr sz="1400" b="0" i="0" u="none" strike="noStrike" cap="none">
              <a:solidFill>
                <a:srgbClr val="000000"/>
              </a:solidFill>
              <a:latin typeface="Arial"/>
              <a:ea typeface="Arial"/>
              <a:cs typeface="Arial"/>
              <a:sym typeface="Arial"/>
            </a:endParaRPr>
          </a:p>
        </p:txBody>
      </p:sp>
      <p:pic>
        <p:nvPicPr>
          <p:cNvPr id="445" name="Google Shape;445;p90"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pic>
        <p:nvPicPr>
          <p:cNvPr id="446" name="Google Shape;446;p90"/>
          <p:cNvPicPr preferRelativeResize="0"/>
          <p:nvPr/>
        </p:nvPicPr>
        <p:blipFill rotWithShape="1">
          <a:blip r:embed="rId4">
            <a:alphaModFix/>
          </a:blip>
          <a:srcRect/>
          <a:stretch/>
        </p:blipFill>
        <p:spPr>
          <a:xfrm>
            <a:off x="152400" y="2156050"/>
            <a:ext cx="9144003" cy="3687958"/>
          </a:xfrm>
          <a:prstGeom prst="rect">
            <a:avLst/>
          </a:prstGeom>
          <a:noFill/>
          <a:ln>
            <a:noFill/>
          </a:ln>
        </p:spPr>
      </p:pic>
      <p:pic>
        <p:nvPicPr>
          <p:cNvPr id="447" name="Google Shape;447;p90"/>
          <p:cNvPicPr preferRelativeResize="0"/>
          <p:nvPr/>
        </p:nvPicPr>
        <p:blipFill rotWithShape="1">
          <a:blip r:embed="rId5">
            <a:alphaModFix/>
          </a:blip>
          <a:srcRect/>
          <a:stretch/>
        </p:blipFill>
        <p:spPr>
          <a:xfrm>
            <a:off x="0" y="0"/>
            <a:ext cx="1147675" cy="490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91"/>
          <p:cNvSpPr txBox="1">
            <a:spLocks noGrp="1"/>
          </p:cNvSpPr>
          <p:nvPr>
            <p:ph type="title"/>
          </p:nvPr>
        </p:nvSpPr>
        <p:spPr>
          <a:xfrm>
            <a:off x="918470" y="945883"/>
            <a:ext cx="8486400" cy="1004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300"/>
              <a:buFont typeface="Calibri"/>
              <a:buNone/>
            </a:pPr>
            <a:r>
              <a:rPr lang="en-US">
                <a:solidFill>
                  <a:srgbClr val="00B853"/>
                </a:solidFill>
              </a:rPr>
              <a:t>Connected delivery model</a:t>
            </a:r>
            <a:endParaRPr>
              <a:solidFill>
                <a:srgbClr val="00B853"/>
              </a:solidFill>
            </a:endParaRPr>
          </a:p>
        </p:txBody>
      </p:sp>
      <p:sp>
        <p:nvSpPr>
          <p:cNvPr id="453" name="Google Shape;453;p9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32</a:t>
            </a:fld>
            <a:endParaRPr/>
          </a:p>
        </p:txBody>
      </p:sp>
      <p:sp>
        <p:nvSpPr>
          <p:cNvPr id="454" name="Google Shape;454;p91"/>
          <p:cNvSpPr/>
          <p:nvPr/>
        </p:nvSpPr>
        <p:spPr>
          <a:xfrm>
            <a:off x="464374" y="2309983"/>
            <a:ext cx="2572904" cy="881884"/>
          </a:xfrm>
          <a:custGeom>
            <a:avLst/>
            <a:gdLst/>
            <a:ahLst/>
            <a:cxnLst/>
            <a:rect l="l" t="t" r="r" b="b"/>
            <a:pathLst>
              <a:path w="2554" h="890" extrusionOk="0">
                <a:moveTo>
                  <a:pt x="0" y="0"/>
                </a:moveTo>
                <a:lnTo>
                  <a:pt x="2368" y="0"/>
                </a:lnTo>
                <a:lnTo>
                  <a:pt x="2554" y="457"/>
                </a:lnTo>
                <a:lnTo>
                  <a:pt x="2370" y="889"/>
                </a:lnTo>
                <a:lnTo>
                  <a:pt x="0" y="890"/>
                </a:lnTo>
                <a:lnTo>
                  <a:pt x="0" y="0"/>
                </a:ln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1" i="0" u="none" strike="noStrike" cap="none">
              <a:solidFill>
                <a:srgbClr val="000000"/>
              </a:solidFill>
              <a:latin typeface="Titillium Web"/>
              <a:ea typeface="Titillium Web"/>
              <a:cs typeface="Titillium Web"/>
              <a:sym typeface="Titillium Web"/>
            </a:endParaRPr>
          </a:p>
        </p:txBody>
      </p:sp>
      <p:sp>
        <p:nvSpPr>
          <p:cNvPr id="455" name="Google Shape;455;p91"/>
          <p:cNvSpPr txBox="1"/>
          <p:nvPr/>
        </p:nvSpPr>
        <p:spPr>
          <a:xfrm>
            <a:off x="1347743" y="2597782"/>
            <a:ext cx="1426917" cy="30722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Reduced levelized cost of hydrogen (LCOH)</a:t>
            </a:r>
            <a:endParaRPr sz="1400" b="0" i="0" u="none" strike="noStrike" cap="none">
              <a:solidFill>
                <a:srgbClr val="000000"/>
              </a:solidFill>
              <a:latin typeface="Arial"/>
              <a:ea typeface="Arial"/>
              <a:cs typeface="Arial"/>
              <a:sym typeface="Arial"/>
            </a:endParaRPr>
          </a:p>
        </p:txBody>
      </p:sp>
      <p:grpSp>
        <p:nvGrpSpPr>
          <p:cNvPr id="456" name="Google Shape;456;p91"/>
          <p:cNvGrpSpPr/>
          <p:nvPr/>
        </p:nvGrpSpPr>
        <p:grpSpPr>
          <a:xfrm>
            <a:off x="1333754" y="2307942"/>
            <a:ext cx="3051927" cy="3003915"/>
            <a:chOff x="-84370714" y="-50229900"/>
            <a:chExt cx="92615078" cy="92947206"/>
          </a:xfrm>
        </p:grpSpPr>
        <p:sp>
          <p:nvSpPr>
            <p:cNvPr id="457" name="Google Shape;457;p91"/>
            <p:cNvSpPr/>
            <p:nvPr/>
          </p:nvSpPr>
          <p:spPr>
            <a:xfrm>
              <a:off x="-38375416" y="-50229900"/>
              <a:ext cx="46619780" cy="57270904"/>
            </a:xfrm>
            <a:custGeom>
              <a:avLst/>
              <a:gdLst/>
              <a:ahLst/>
              <a:cxnLst/>
              <a:rect l="l" t="t" r="r" b="b"/>
              <a:pathLst>
                <a:path w="9997" h="10000" extrusionOk="0">
                  <a:moveTo>
                    <a:pt x="7" y="4770"/>
                  </a:moveTo>
                  <a:cubicBezTo>
                    <a:pt x="15" y="4768"/>
                    <a:pt x="12" y="4766"/>
                    <a:pt x="20" y="4764"/>
                  </a:cubicBezTo>
                  <a:lnTo>
                    <a:pt x="124" y="4764"/>
                  </a:lnTo>
                  <a:lnTo>
                    <a:pt x="230" y="4770"/>
                  </a:lnTo>
                  <a:lnTo>
                    <a:pt x="335" y="4775"/>
                  </a:lnTo>
                  <a:lnTo>
                    <a:pt x="439" y="4780"/>
                  </a:lnTo>
                  <a:lnTo>
                    <a:pt x="545" y="4796"/>
                  </a:lnTo>
                  <a:lnTo>
                    <a:pt x="650" y="4807"/>
                  </a:lnTo>
                  <a:lnTo>
                    <a:pt x="748" y="4818"/>
                  </a:lnTo>
                  <a:cubicBezTo>
                    <a:pt x="781" y="4823"/>
                    <a:pt x="813" y="4829"/>
                    <a:pt x="846" y="4834"/>
                  </a:cubicBezTo>
                  <a:lnTo>
                    <a:pt x="952" y="4850"/>
                  </a:lnTo>
                  <a:lnTo>
                    <a:pt x="1050" y="4871"/>
                  </a:lnTo>
                  <a:lnTo>
                    <a:pt x="1148" y="4892"/>
                  </a:lnTo>
                  <a:cubicBezTo>
                    <a:pt x="1181" y="4899"/>
                    <a:pt x="1213" y="4907"/>
                    <a:pt x="1246" y="4914"/>
                  </a:cubicBezTo>
                  <a:lnTo>
                    <a:pt x="1339" y="4941"/>
                  </a:lnTo>
                  <a:lnTo>
                    <a:pt x="1437" y="4967"/>
                  </a:lnTo>
                  <a:cubicBezTo>
                    <a:pt x="1467" y="4978"/>
                    <a:pt x="1499" y="4988"/>
                    <a:pt x="1529" y="4999"/>
                  </a:cubicBezTo>
                  <a:cubicBezTo>
                    <a:pt x="1560" y="5009"/>
                    <a:pt x="1590" y="5020"/>
                    <a:pt x="1621" y="5030"/>
                  </a:cubicBezTo>
                  <a:cubicBezTo>
                    <a:pt x="1651" y="5041"/>
                    <a:pt x="1682" y="5051"/>
                    <a:pt x="1712" y="5062"/>
                  </a:cubicBezTo>
                  <a:lnTo>
                    <a:pt x="1805" y="5095"/>
                  </a:lnTo>
                  <a:lnTo>
                    <a:pt x="1896" y="5132"/>
                  </a:lnTo>
                  <a:cubicBezTo>
                    <a:pt x="1927" y="5144"/>
                    <a:pt x="1957" y="5157"/>
                    <a:pt x="1988" y="5169"/>
                  </a:cubicBezTo>
                  <a:lnTo>
                    <a:pt x="2073" y="5212"/>
                  </a:lnTo>
                  <a:cubicBezTo>
                    <a:pt x="2101" y="5225"/>
                    <a:pt x="2131" y="5237"/>
                    <a:pt x="2159" y="5250"/>
                  </a:cubicBezTo>
                  <a:lnTo>
                    <a:pt x="2244" y="5292"/>
                  </a:lnTo>
                  <a:cubicBezTo>
                    <a:pt x="2270" y="5306"/>
                    <a:pt x="2296" y="5321"/>
                    <a:pt x="2322" y="5335"/>
                  </a:cubicBezTo>
                  <a:lnTo>
                    <a:pt x="2407" y="5383"/>
                  </a:lnTo>
                  <a:lnTo>
                    <a:pt x="2485" y="5431"/>
                  </a:lnTo>
                  <a:lnTo>
                    <a:pt x="2566" y="5479"/>
                  </a:lnTo>
                  <a:lnTo>
                    <a:pt x="2644" y="5527"/>
                  </a:lnTo>
                  <a:lnTo>
                    <a:pt x="2723" y="5581"/>
                  </a:lnTo>
                  <a:cubicBezTo>
                    <a:pt x="2747" y="5599"/>
                    <a:pt x="2771" y="5616"/>
                    <a:pt x="2795" y="5634"/>
                  </a:cubicBezTo>
                  <a:cubicBezTo>
                    <a:pt x="2819" y="5652"/>
                    <a:pt x="2842" y="5670"/>
                    <a:pt x="2866" y="5688"/>
                  </a:cubicBezTo>
                  <a:cubicBezTo>
                    <a:pt x="2891" y="5708"/>
                    <a:pt x="2915" y="5727"/>
                    <a:pt x="2939" y="5747"/>
                  </a:cubicBezTo>
                  <a:cubicBezTo>
                    <a:pt x="2961" y="5766"/>
                    <a:pt x="2983" y="5786"/>
                    <a:pt x="3005" y="5805"/>
                  </a:cubicBezTo>
                  <a:cubicBezTo>
                    <a:pt x="3029" y="5825"/>
                    <a:pt x="3053" y="5844"/>
                    <a:pt x="3077" y="5864"/>
                  </a:cubicBezTo>
                  <a:lnTo>
                    <a:pt x="3142" y="5923"/>
                  </a:lnTo>
                  <a:cubicBezTo>
                    <a:pt x="3162" y="5944"/>
                    <a:pt x="3181" y="5966"/>
                    <a:pt x="3201" y="5987"/>
                  </a:cubicBezTo>
                  <a:cubicBezTo>
                    <a:pt x="3223" y="6007"/>
                    <a:pt x="3245" y="6026"/>
                    <a:pt x="3267" y="6046"/>
                  </a:cubicBezTo>
                  <a:cubicBezTo>
                    <a:pt x="3287" y="6067"/>
                    <a:pt x="3306" y="6089"/>
                    <a:pt x="3326" y="6110"/>
                  </a:cubicBezTo>
                  <a:cubicBezTo>
                    <a:pt x="3346" y="6131"/>
                    <a:pt x="3365" y="6153"/>
                    <a:pt x="3385" y="6174"/>
                  </a:cubicBezTo>
                  <a:cubicBezTo>
                    <a:pt x="3405" y="6195"/>
                    <a:pt x="3424" y="6217"/>
                    <a:pt x="3444" y="6238"/>
                  </a:cubicBezTo>
                  <a:lnTo>
                    <a:pt x="3496" y="6308"/>
                  </a:lnTo>
                  <a:cubicBezTo>
                    <a:pt x="3514" y="6331"/>
                    <a:pt x="3532" y="6354"/>
                    <a:pt x="3549" y="6377"/>
                  </a:cubicBezTo>
                  <a:lnTo>
                    <a:pt x="3601" y="6447"/>
                  </a:lnTo>
                  <a:cubicBezTo>
                    <a:pt x="3619" y="6470"/>
                    <a:pt x="3636" y="6493"/>
                    <a:pt x="3655" y="6516"/>
                  </a:cubicBezTo>
                  <a:lnTo>
                    <a:pt x="3694" y="6591"/>
                  </a:lnTo>
                  <a:cubicBezTo>
                    <a:pt x="3711" y="6616"/>
                    <a:pt x="3729" y="6641"/>
                    <a:pt x="3746" y="6666"/>
                  </a:cubicBezTo>
                  <a:lnTo>
                    <a:pt x="3785" y="6735"/>
                  </a:lnTo>
                  <a:cubicBezTo>
                    <a:pt x="3798" y="6760"/>
                    <a:pt x="3812" y="6785"/>
                    <a:pt x="3825" y="6810"/>
                  </a:cubicBezTo>
                  <a:lnTo>
                    <a:pt x="3864" y="6885"/>
                  </a:lnTo>
                  <a:lnTo>
                    <a:pt x="3897" y="6960"/>
                  </a:lnTo>
                  <a:cubicBezTo>
                    <a:pt x="3908" y="6987"/>
                    <a:pt x="3918" y="7013"/>
                    <a:pt x="3929" y="7040"/>
                  </a:cubicBezTo>
                  <a:cubicBezTo>
                    <a:pt x="3940" y="7067"/>
                    <a:pt x="3951" y="7093"/>
                    <a:pt x="3962" y="7120"/>
                  </a:cubicBezTo>
                  <a:lnTo>
                    <a:pt x="3995" y="7195"/>
                  </a:lnTo>
                  <a:cubicBezTo>
                    <a:pt x="4004" y="7222"/>
                    <a:pt x="4012" y="7248"/>
                    <a:pt x="4021" y="7275"/>
                  </a:cubicBezTo>
                  <a:cubicBezTo>
                    <a:pt x="4027" y="7302"/>
                    <a:pt x="4035" y="7328"/>
                    <a:pt x="4041" y="7355"/>
                  </a:cubicBezTo>
                  <a:cubicBezTo>
                    <a:pt x="4050" y="7384"/>
                    <a:pt x="4059" y="7412"/>
                    <a:pt x="4068" y="7441"/>
                  </a:cubicBezTo>
                  <a:cubicBezTo>
                    <a:pt x="4074" y="7468"/>
                    <a:pt x="4081" y="7494"/>
                    <a:pt x="4087" y="7521"/>
                  </a:cubicBezTo>
                  <a:cubicBezTo>
                    <a:pt x="4094" y="7548"/>
                    <a:pt x="4100" y="7574"/>
                    <a:pt x="4107" y="7601"/>
                  </a:cubicBezTo>
                  <a:cubicBezTo>
                    <a:pt x="4111" y="7630"/>
                    <a:pt x="4116" y="7658"/>
                    <a:pt x="4120" y="7687"/>
                  </a:cubicBezTo>
                  <a:cubicBezTo>
                    <a:pt x="4124" y="7715"/>
                    <a:pt x="4129" y="7744"/>
                    <a:pt x="4133" y="7772"/>
                  </a:cubicBezTo>
                  <a:cubicBezTo>
                    <a:pt x="4135" y="7801"/>
                    <a:pt x="4137" y="7829"/>
                    <a:pt x="4139" y="7858"/>
                  </a:cubicBezTo>
                  <a:cubicBezTo>
                    <a:pt x="4141" y="7886"/>
                    <a:pt x="4144" y="7915"/>
                    <a:pt x="4146" y="7943"/>
                  </a:cubicBezTo>
                  <a:lnTo>
                    <a:pt x="4146" y="8029"/>
                  </a:lnTo>
                  <a:cubicBezTo>
                    <a:pt x="4148" y="8057"/>
                    <a:pt x="4150" y="8086"/>
                    <a:pt x="4152" y="8114"/>
                  </a:cubicBezTo>
                  <a:cubicBezTo>
                    <a:pt x="4150" y="8152"/>
                    <a:pt x="4148" y="8189"/>
                    <a:pt x="4146" y="8227"/>
                  </a:cubicBezTo>
                  <a:cubicBezTo>
                    <a:pt x="4144" y="8266"/>
                    <a:pt x="4141" y="8305"/>
                    <a:pt x="4139" y="8343"/>
                  </a:cubicBezTo>
                  <a:cubicBezTo>
                    <a:pt x="4137" y="8379"/>
                    <a:pt x="4135" y="8414"/>
                    <a:pt x="4133" y="8450"/>
                  </a:cubicBezTo>
                  <a:cubicBezTo>
                    <a:pt x="4126" y="8487"/>
                    <a:pt x="4120" y="8525"/>
                    <a:pt x="4113" y="8562"/>
                  </a:cubicBezTo>
                  <a:lnTo>
                    <a:pt x="6724" y="10000"/>
                  </a:lnTo>
                  <a:lnTo>
                    <a:pt x="9847" y="9498"/>
                  </a:lnTo>
                  <a:cubicBezTo>
                    <a:pt x="9860" y="9443"/>
                    <a:pt x="9873" y="9387"/>
                    <a:pt x="9886" y="9332"/>
                  </a:cubicBezTo>
                  <a:cubicBezTo>
                    <a:pt x="9895" y="9275"/>
                    <a:pt x="9903" y="9218"/>
                    <a:pt x="9912" y="9161"/>
                  </a:cubicBezTo>
                  <a:cubicBezTo>
                    <a:pt x="9921" y="9104"/>
                    <a:pt x="9929" y="9047"/>
                    <a:pt x="9938" y="8990"/>
                  </a:cubicBezTo>
                  <a:cubicBezTo>
                    <a:pt x="9945" y="8931"/>
                    <a:pt x="9951" y="8872"/>
                    <a:pt x="9958" y="8813"/>
                  </a:cubicBezTo>
                  <a:cubicBezTo>
                    <a:pt x="9962" y="8754"/>
                    <a:pt x="9967" y="8696"/>
                    <a:pt x="9971" y="8637"/>
                  </a:cubicBezTo>
                  <a:cubicBezTo>
                    <a:pt x="9975" y="8580"/>
                    <a:pt x="9980" y="8523"/>
                    <a:pt x="9984" y="8466"/>
                  </a:cubicBezTo>
                  <a:cubicBezTo>
                    <a:pt x="9986" y="8407"/>
                    <a:pt x="9988" y="8349"/>
                    <a:pt x="9990" y="8291"/>
                  </a:cubicBezTo>
                  <a:cubicBezTo>
                    <a:pt x="9992" y="8232"/>
                    <a:pt x="9995" y="8173"/>
                    <a:pt x="9997" y="8114"/>
                  </a:cubicBezTo>
                  <a:cubicBezTo>
                    <a:pt x="9995" y="8043"/>
                    <a:pt x="9992" y="7972"/>
                    <a:pt x="9990" y="7901"/>
                  </a:cubicBezTo>
                  <a:lnTo>
                    <a:pt x="9984" y="7697"/>
                  </a:lnTo>
                  <a:cubicBezTo>
                    <a:pt x="9977" y="7628"/>
                    <a:pt x="9971" y="7558"/>
                    <a:pt x="9964" y="7489"/>
                  </a:cubicBezTo>
                  <a:cubicBezTo>
                    <a:pt x="9958" y="7421"/>
                    <a:pt x="9951" y="7354"/>
                    <a:pt x="9945" y="7286"/>
                  </a:cubicBezTo>
                  <a:cubicBezTo>
                    <a:pt x="9934" y="7216"/>
                    <a:pt x="9923" y="7147"/>
                    <a:pt x="9912" y="7077"/>
                  </a:cubicBezTo>
                  <a:cubicBezTo>
                    <a:pt x="9901" y="7011"/>
                    <a:pt x="9890" y="6946"/>
                    <a:pt x="9879" y="6880"/>
                  </a:cubicBezTo>
                  <a:cubicBezTo>
                    <a:pt x="9866" y="6812"/>
                    <a:pt x="9853" y="6745"/>
                    <a:pt x="9840" y="6677"/>
                  </a:cubicBezTo>
                  <a:cubicBezTo>
                    <a:pt x="9825" y="6611"/>
                    <a:pt x="9809" y="6545"/>
                    <a:pt x="9793" y="6479"/>
                  </a:cubicBezTo>
                  <a:cubicBezTo>
                    <a:pt x="9776" y="6413"/>
                    <a:pt x="9758" y="6347"/>
                    <a:pt x="9741" y="6281"/>
                  </a:cubicBezTo>
                  <a:cubicBezTo>
                    <a:pt x="9721" y="6217"/>
                    <a:pt x="9702" y="6153"/>
                    <a:pt x="9682" y="6089"/>
                  </a:cubicBezTo>
                  <a:cubicBezTo>
                    <a:pt x="9660" y="6023"/>
                    <a:pt x="9639" y="5957"/>
                    <a:pt x="9617" y="5891"/>
                  </a:cubicBezTo>
                  <a:cubicBezTo>
                    <a:pt x="9595" y="5827"/>
                    <a:pt x="9574" y="5762"/>
                    <a:pt x="9552" y="5698"/>
                  </a:cubicBezTo>
                  <a:cubicBezTo>
                    <a:pt x="9526" y="5636"/>
                    <a:pt x="9499" y="5573"/>
                    <a:pt x="9472" y="5511"/>
                  </a:cubicBezTo>
                  <a:cubicBezTo>
                    <a:pt x="9446" y="5449"/>
                    <a:pt x="9420" y="5386"/>
                    <a:pt x="9393" y="5324"/>
                  </a:cubicBezTo>
                  <a:cubicBezTo>
                    <a:pt x="9362" y="5262"/>
                    <a:pt x="9332" y="5199"/>
                    <a:pt x="9301" y="5137"/>
                  </a:cubicBezTo>
                  <a:cubicBezTo>
                    <a:pt x="9271" y="5077"/>
                    <a:pt x="9240" y="5016"/>
                    <a:pt x="9210" y="4957"/>
                  </a:cubicBezTo>
                  <a:cubicBezTo>
                    <a:pt x="9179" y="4896"/>
                    <a:pt x="9149" y="4836"/>
                    <a:pt x="9118" y="4775"/>
                  </a:cubicBezTo>
                  <a:cubicBezTo>
                    <a:pt x="9083" y="4716"/>
                    <a:pt x="9049" y="4657"/>
                    <a:pt x="9013" y="4598"/>
                  </a:cubicBezTo>
                  <a:lnTo>
                    <a:pt x="8908" y="4422"/>
                  </a:lnTo>
                  <a:lnTo>
                    <a:pt x="8797" y="4246"/>
                  </a:lnTo>
                  <a:cubicBezTo>
                    <a:pt x="8758" y="4189"/>
                    <a:pt x="8718" y="4132"/>
                    <a:pt x="8679" y="4075"/>
                  </a:cubicBezTo>
                  <a:cubicBezTo>
                    <a:pt x="8637" y="4020"/>
                    <a:pt x="8596" y="3964"/>
                    <a:pt x="8554" y="3909"/>
                  </a:cubicBezTo>
                  <a:cubicBezTo>
                    <a:pt x="8512" y="3854"/>
                    <a:pt x="8471" y="3798"/>
                    <a:pt x="8429" y="3743"/>
                  </a:cubicBezTo>
                  <a:lnTo>
                    <a:pt x="8298" y="3578"/>
                  </a:lnTo>
                  <a:lnTo>
                    <a:pt x="8160" y="3417"/>
                  </a:lnTo>
                  <a:lnTo>
                    <a:pt x="8016" y="3262"/>
                  </a:lnTo>
                  <a:cubicBezTo>
                    <a:pt x="7968" y="3210"/>
                    <a:pt x="7919" y="3159"/>
                    <a:pt x="7871" y="3107"/>
                  </a:cubicBezTo>
                  <a:lnTo>
                    <a:pt x="7721" y="2952"/>
                  </a:lnTo>
                  <a:lnTo>
                    <a:pt x="7571" y="2808"/>
                  </a:lnTo>
                  <a:lnTo>
                    <a:pt x="7405" y="2664"/>
                  </a:lnTo>
                  <a:lnTo>
                    <a:pt x="7248" y="2519"/>
                  </a:lnTo>
                  <a:lnTo>
                    <a:pt x="7078" y="2375"/>
                  </a:lnTo>
                  <a:lnTo>
                    <a:pt x="6908" y="2241"/>
                  </a:lnTo>
                  <a:cubicBezTo>
                    <a:pt x="6851" y="2197"/>
                    <a:pt x="6795" y="2152"/>
                    <a:pt x="6738" y="2108"/>
                  </a:cubicBezTo>
                  <a:lnTo>
                    <a:pt x="6554" y="1980"/>
                  </a:lnTo>
                  <a:lnTo>
                    <a:pt x="6370" y="1857"/>
                  </a:lnTo>
                  <a:lnTo>
                    <a:pt x="6186" y="1734"/>
                  </a:lnTo>
                  <a:lnTo>
                    <a:pt x="5996" y="1617"/>
                  </a:lnTo>
                  <a:lnTo>
                    <a:pt x="5799" y="1500"/>
                  </a:lnTo>
                  <a:lnTo>
                    <a:pt x="5603" y="1387"/>
                  </a:lnTo>
                  <a:lnTo>
                    <a:pt x="5405" y="1280"/>
                  </a:lnTo>
                  <a:lnTo>
                    <a:pt x="5202" y="1179"/>
                  </a:lnTo>
                  <a:lnTo>
                    <a:pt x="4999" y="1077"/>
                  </a:lnTo>
                  <a:lnTo>
                    <a:pt x="4782" y="981"/>
                  </a:lnTo>
                  <a:lnTo>
                    <a:pt x="4573" y="890"/>
                  </a:lnTo>
                  <a:lnTo>
                    <a:pt x="4355" y="805"/>
                  </a:lnTo>
                  <a:lnTo>
                    <a:pt x="4133" y="719"/>
                  </a:lnTo>
                  <a:lnTo>
                    <a:pt x="3916" y="639"/>
                  </a:lnTo>
                  <a:lnTo>
                    <a:pt x="3694" y="570"/>
                  </a:lnTo>
                  <a:lnTo>
                    <a:pt x="3463" y="495"/>
                  </a:lnTo>
                  <a:lnTo>
                    <a:pt x="3233" y="431"/>
                  </a:lnTo>
                  <a:lnTo>
                    <a:pt x="2998" y="366"/>
                  </a:lnTo>
                  <a:lnTo>
                    <a:pt x="2768" y="313"/>
                  </a:lnTo>
                  <a:lnTo>
                    <a:pt x="2527" y="260"/>
                  </a:lnTo>
                  <a:lnTo>
                    <a:pt x="2283" y="211"/>
                  </a:lnTo>
                  <a:lnTo>
                    <a:pt x="2046" y="169"/>
                  </a:lnTo>
                  <a:lnTo>
                    <a:pt x="1805" y="131"/>
                  </a:lnTo>
                  <a:lnTo>
                    <a:pt x="1555" y="94"/>
                  </a:lnTo>
                  <a:lnTo>
                    <a:pt x="1305" y="67"/>
                  </a:lnTo>
                  <a:lnTo>
                    <a:pt x="1057" y="46"/>
                  </a:lnTo>
                  <a:lnTo>
                    <a:pt x="807" y="30"/>
                  </a:lnTo>
                  <a:lnTo>
                    <a:pt x="551" y="14"/>
                  </a:lnTo>
                  <a:lnTo>
                    <a:pt x="295" y="8"/>
                  </a:lnTo>
                  <a:lnTo>
                    <a:pt x="39" y="3"/>
                  </a:lnTo>
                  <a:cubicBezTo>
                    <a:pt x="13" y="5"/>
                    <a:pt x="26" y="-2"/>
                    <a:pt x="0" y="0"/>
                  </a:cubicBezTo>
                  <a:lnTo>
                    <a:pt x="1210" y="2445"/>
                  </a:lnTo>
                  <a:lnTo>
                    <a:pt x="7" y="4770"/>
                  </a:ln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1" i="0" u="none" strike="noStrike" cap="none">
                <a:solidFill>
                  <a:srgbClr val="000000"/>
                </a:solidFill>
                <a:latin typeface="Titillium Web"/>
                <a:ea typeface="Titillium Web"/>
                <a:cs typeface="Titillium Web"/>
                <a:sym typeface="Titillium Web"/>
              </a:endParaRPr>
            </a:p>
          </p:txBody>
        </p:sp>
        <p:sp>
          <p:nvSpPr>
            <p:cNvPr id="458" name="Google Shape;458;p91"/>
            <p:cNvSpPr/>
            <p:nvPr/>
          </p:nvSpPr>
          <p:spPr>
            <a:xfrm>
              <a:off x="-84370714" y="-26265662"/>
              <a:ext cx="41346518" cy="66837563"/>
            </a:xfrm>
            <a:custGeom>
              <a:avLst/>
              <a:gdLst/>
              <a:ahLst/>
              <a:cxnLst/>
              <a:rect l="l" t="t" r="r" b="b"/>
              <a:pathLst>
                <a:path w="10000" h="10008" extrusionOk="0">
                  <a:moveTo>
                    <a:pt x="10000" y="6144"/>
                  </a:moveTo>
                  <a:lnTo>
                    <a:pt x="10000" y="6144"/>
                  </a:lnTo>
                  <a:lnTo>
                    <a:pt x="9911" y="6130"/>
                  </a:lnTo>
                  <a:lnTo>
                    <a:pt x="9815" y="6112"/>
                  </a:lnTo>
                  <a:lnTo>
                    <a:pt x="9726" y="6094"/>
                  </a:lnTo>
                  <a:lnTo>
                    <a:pt x="9637" y="6070"/>
                  </a:lnTo>
                  <a:cubicBezTo>
                    <a:pt x="9607" y="6064"/>
                    <a:pt x="9578" y="6057"/>
                    <a:pt x="9548" y="6051"/>
                  </a:cubicBezTo>
                  <a:lnTo>
                    <a:pt x="9466" y="6029"/>
                  </a:lnTo>
                  <a:lnTo>
                    <a:pt x="9377" y="6006"/>
                  </a:lnTo>
                  <a:lnTo>
                    <a:pt x="9288" y="5983"/>
                  </a:lnTo>
                  <a:lnTo>
                    <a:pt x="9118" y="5932"/>
                  </a:lnTo>
                  <a:lnTo>
                    <a:pt x="8955" y="5877"/>
                  </a:lnTo>
                  <a:lnTo>
                    <a:pt x="8792" y="5818"/>
                  </a:lnTo>
                  <a:lnTo>
                    <a:pt x="8636" y="5754"/>
                  </a:lnTo>
                  <a:lnTo>
                    <a:pt x="8480" y="5689"/>
                  </a:lnTo>
                  <a:lnTo>
                    <a:pt x="8340" y="5621"/>
                  </a:lnTo>
                  <a:lnTo>
                    <a:pt x="8199" y="5547"/>
                  </a:lnTo>
                  <a:lnTo>
                    <a:pt x="8058" y="5469"/>
                  </a:lnTo>
                  <a:cubicBezTo>
                    <a:pt x="8013" y="5442"/>
                    <a:pt x="7969" y="5414"/>
                    <a:pt x="7924" y="5387"/>
                  </a:cubicBezTo>
                  <a:lnTo>
                    <a:pt x="7798" y="5303"/>
                  </a:lnTo>
                  <a:lnTo>
                    <a:pt x="7672" y="5216"/>
                  </a:lnTo>
                  <a:lnTo>
                    <a:pt x="7554" y="5129"/>
                  </a:lnTo>
                  <a:lnTo>
                    <a:pt x="7450" y="5033"/>
                  </a:lnTo>
                  <a:lnTo>
                    <a:pt x="7346" y="4937"/>
                  </a:lnTo>
                  <a:lnTo>
                    <a:pt x="7250" y="4841"/>
                  </a:lnTo>
                  <a:lnTo>
                    <a:pt x="7161" y="4740"/>
                  </a:lnTo>
                  <a:cubicBezTo>
                    <a:pt x="7131" y="4706"/>
                    <a:pt x="7102" y="4672"/>
                    <a:pt x="7072" y="4638"/>
                  </a:cubicBezTo>
                  <a:cubicBezTo>
                    <a:pt x="7045" y="4601"/>
                    <a:pt x="7017" y="4565"/>
                    <a:pt x="6990" y="4528"/>
                  </a:cubicBezTo>
                  <a:cubicBezTo>
                    <a:pt x="6978" y="4511"/>
                    <a:pt x="6965" y="4495"/>
                    <a:pt x="6953" y="4478"/>
                  </a:cubicBezTo>
                  <a:cubicBezTo>
                    <a:pt x="6941" y="4460"/>
                    <a:pt x="6928" y="4441"/>
                    <a:pt x="6916" y="4423"/>
                  </a:cubicBezTo>
                  <a:cubicBezTo>
                    <a:pt x="6906" y="4405"/>
                    <a:pt x="6897" y="4386"/>
                    <a:pt x="6887" y="4368"/>
                  </a:cubicBezTo>
                  <a:cubicBezTo>
                    <a:pt x="6875" y="4350"/>
                    <a:pt x="6862" y="4331"/>
                    <a:pt x="6850" y="4313"/>
                  </a:cubicBezTo>
                  <a:cubicBezTo>
                    <a:pt x="6840" y="4295"/>
                    <a:pt x="6830" y="4276"/>
                    <a:pt x="6820" y="4258"/>
                  </a:cubicBezTo>
                  <a:cubicBezTo>
                    <a:pt x="6810" y="4240"/>
                    <a:pt x="6800" y="4221"/>
                    <a:pt x="6790" y="4203"/>
                  </a:cubicBezTo>
                  <a:cubicBezTo>
                    <a:pt x="6783" y="4183"/>
                    <a:pt x="6775" y="4163"/>
                    <a:pt x="6768" y="4143"/>
                  </a:cubicBezTo>
                  <a:cubicBezTo>
                    <a:pt x="6758" y="4125"/>
                    <a:pt x="6748" y="4106"/>
                    <a:pt x="6738" y="4088"/>
                  </a:cubicBezTo>
                  <a:lnTo>
                    <a:pt x="6723" y="4028"/>
                  </a:lnTo>
                  <a:cubicBezTo>
                    <a:pt x="6713" y="4010"/>
                    <a:pt x="6704" y="3991"/>
                    <a:pt x="6694" y="3973"/>
                  </a:cubicBezTo>
                  <a:lnTo>
                    <a:pt x="6679" y="3913"/>
                  </a:lnTo>
                  <a:lnTo>
                    <a:pt x="6664" y="3853"/>
                  </a:lnTo>
                  <a:cubicBezTo>
                    <a:pt x="6659" y="3833"/>
                    <a:pt x="6654" y="3814"/>
                    <a:pt x="6649" y="3794"/>
                  </a:cubicBezTo>
                  <a:cubicBezTo>
                    <a:pt x="6644" y="3776"/>
                    <a:pt x="6640" y="3757"/>
                    <a:pt x="6635" y="3739"/>
                  </a:cubicBezTo>
                  <a:lnTo>
                    <a:pt x="6620" y="3679"/>
                  </a:lnTo>
                  <a:cubicBezTo>
                    <a:pt x="6617" y="3659"/>
                    <a:pt x="6615" y="3640"/>
                    <a:pt x="6612" y="3620"/>
                  </a:cubicBezTo>
                  <a:cubicBezTo>
                    <a:pt x="6610" y="3600"/>
                    <a:pt x="6607" y="3580"/>
                    <a:pt x="6605" y="3560"/>
                  </a:cubicBezTo>
                  <a:cubicBezTo>
                    <a:pt x="6602" y="3539"/>
                    <a:pt x="6600" y="3517"/>
                    <a:pt x="6597" y="3496"/>
                  </a:cubicBezTo>
                  <a:lnTo>
                    <a:pt x="6597" y="3436"/>
                  </a:lnTo>
                  <a:cubicBezTo>
                    <a:pt x="6595" y="3415"/>
                    <a:pt x="6592" y="3393"/>
                    <a:pt x="6590" y="3372"/>
                  </a:cubicBezTo>
                  <a:cubicBezTo>
                    <a:pt x="6592" y="3352"/>
                    <a:pt x="6595" y="3332"/>
                    <a:pt x="6597" y="3312"/>
                  </a:cubicBezTo>
                  <a:cubicBezTo>
                    <a:pt x="6600" y="3289"/>
                    <a:pt x="6602" y="3267"/>
                    <a:pt x="6605" y="3244"/>
                  </a:cubicBezTo>
                  <a:lnTo>
                    <a:pt x="6605" y="3179"/>
                  </a:lnTo>
                  <a:cubicBezTo>
                    <a:pt x="6607" y="3157"/>
                    <a:pt x="6610" y="3136"/>
                    <a:pt x="6612" y="3114"/>
                  </a:cubicBezTo>
                  <a:cubicBezTo>
                    <a:pt x="6615" y="3093"/>
                    <a:pt x="6617" y="3071"/>
                    <a:pt x="6620" y="3050"/>
                  </a:cubicBezTo>
                  <a:cubicBezTo>
                    <a:pt x="6625" y="3030"/>
                    <a:pt x="6630" y="3011"/>
                    <a:pt x="6635" y="2991"/>
                  </a:cubicBezTo>
                  <a:cubicBezTo>
                    <a:pt x="6640" y="2970"/>
                    <a:pt x="6644" y="2948"/>
                    <a:pt x="6649" y="2927"/>
                  </a:cubicBezTo>
                  <a:lnTo>
                    <a:pt x="6664" y="2867"/>
                  </a:lnTo>
                  <a:cubicBezTo>
                    <a:pt x="6671" y="2846"/>
                    <a:pt x="6679" y="2824"/>
                    <a:pt x="6686" y="2803"/>
                  </a:cubicBezTo>
                  <a:cubicBezTo>
                    <a:pt x="6694" y="2783"/>
                    <a:pt x="6701" y="2763"/>
                    <a:pt x="6709" y="2743"/>
                  </a:cubicBezTo>
                  <a:cubicBezTo>
                    <a:pt x="6716" y="2723"/>
                    <a:pt x="6724" y="2704"/>
                    <a:pt x="6731" y="2684"/>
                  </a:cubicBezTo>
                  <a:cubicBezTo>
                    <a:pt x="6738" y="2662"/>
                    <a:pt x="6746" y="2641"/>
                    <a:pt x="6753" y="2619"/>
                  </a:cubicBezTo>
                  <a:cubicBezTo>
                    <a:pt x="6763" y="2601"/>
                    <a:pt x="6773" y="2582"/>
                    <a:pt x="6783" y="2564"/>
                  </a:cubicBezTo>
                  <a:cubicBezTo>
                    <a:pt x="6793" y="2544"/>
                    <a:pt x="6802" y="2525"/>
                    <a:pt x="6812" y="2504"/>
                  </a:cubicBezTo>
                  <a:lnTo>
                    <a:pt x="6842" y="2444"/>
                  </a:lnTo>
                  <a:cubicBezTo>
                    <a:pt x="6854" y="2424"/>
                    <a:pt x="6867" y="2405"/>
                    <a:pt x="6879" y="2385"/>
                  </a:cubicBezTo>
                  <a:cubicBezTo>
                    <a:pt x="6889" y="2367"/>
                    <a:pt x="6899" y="2348"/>
                    <a:pt x="6909" y="2330"/>
                  </a:cubicBezTo>
                  <a:cubicBezTo>
                    <a:pt x="6921" y="2310"/>
                    <a:pt x="6934" y="2290"/>
                    <a:pt x="6946" y="2270"/>
                  </a:cubicBezTo>
                  <a:cubicBezTo>
                    <a:pt x="6961" y="2252"/>
                    <a:pt x="6975" y="2233"/>
                    <a:pt x="6990" y="2215"/>
                  </a:cubicBezTo>
                  <a:cubicBezTo>
                    <a:pt x="7002" y="2197"/>
                    <a:pt x="7015" y="2178"/>
                    <a:pt x="7027" y="2160"/>
                  </a:cubicBezTo>
                  <a:cubicBezTo>
                    <a:pt x="7042" y="2142"/>
                    <a:pt x="7057" y="2123"/>
                    <a:pt x="7072" y="2105"/>
                  </a:cubicBezTo>
                  <a:cubicBezTo>
                    <a:pt x="7084" y="2087"/>
                    <a:pt x="7097" y="2068"/>
                    <a:pt x="7109" y="2050"/>
                  </a:cubicBezTo>
                  <a:cubicBezTo>
                    <a:pt x="7126" y="2033"/>
                    <a:pt x="7144" y="2017"/>
                    <a:pt x="7161" y="2000"/>
                  </a:cubicBezTo>
                  <a:lnTo>
                    <a:pt x="7213" y="1945"/>
                  </a:lnTo>
                  <a:cubicBezTo>
                    <a:pt x="7228" y="1927"/>
                    <a:pt x="7242" y="1908"/>
                    <a:pt x="7257" y="1890"/>
                  </a:cubicBezTo>
                  <a:cubicBezTo>
                    <a:pt x="7274" y="1873"/>
                    <a:pt x="7292" y="1856"/>
                    <a:pt x="7309" y="1839"/>
                  </a:cubicBezTo>
                  <a:cubicBezTo>
                    <a:pt x="7326" y="1822"/>
                    <a:pt x="7344" y="1806"/>
                    <a:pt x="7361" y="1788"/>
                  </a:cubicBezTo>
                  <a:cubicBezTo>
                    <a:pt x="7378" y="1771"/>
                    <a:pt x="7396" y="1755"/>
                    <a:pt x="7413" y="1738"/>
                  </a:cubicBezTo>
                  <a:cubicBezTo>
                    <a:pt x="7433" y="1721"/>
                    <a:pt x="7452" y="1704"/>
                    <a:pt x="7472" y="1687"/>
                  </a:cubicBezTo>
                  <a:lnTo>
                    <a:pt x="7524" y="1641"/>
                  </a:lnTo>
                  <a:cubicBezTo>
                    <a:pt x="7544" y="1626"/>
                    <a:pt x="7563" y="1610"/>
                    <a:pt x="7583" y="1595"/>
                  </a:cubicBezTo>
                  <a:cubicBezTo>
                    <a:pt x="7603" y="1578"/>
                    <a:pt x="7590" y="1583"/>
                    <a:pt x="7610" y="1566"/>
                  </a:cubicBezTo>
                  <a:lnTo>
                    <a:pt x="5412" y="0"/>
                  </a:lnTo>
                  <a:lnTo>
                    <a:pt x="1423" y="1"/>
                  </a:lnTo>
                  <a:cubicBezTo>
                    <a:pt x="1391" y="44"/>
                    <a:pt x="1337" y="79"/>
                    <a:pt x="1305" y="122"/>
                  </a:cubicBezTo>
                  <a:cubicBezTo>
                    <a:pt x="1278" y="153"/>
                    <a:pt x="1250" y="183"/>
                    <a:pt x="1223" y="214"/>
                  </a:cubicBezTo>
                  <a:cubicBezTo>
                    <a:pt x="1198" y="246"/>
                    <a:pt x="1174" y="278"/>
                    <a:pt x="1149" y="310"/>
                  </a:cubicBezTo>
                  <a:lnTo>
                    <a:pt x="1067" y="407"/>
                  </a:lnTo>
                  <a:cubicBezTo>
                    <a:pt x="1045" y="439"/>
                    <a:pt x="1023" y="472"/>
                    <a:pt x="1001" y="504"/>
                  </a:cubicBezTo>
                  <a:cubicBezTo>
                    <a:pt x="976" y="536"/>
                    <a:pt x="952" y="568"/>
                    <a:pt x="927" y="600"/>
                  </a:cubicBezTo>
                  <a:cubicBezTo>
                    <a:pt x="905" y="634"/>
                    <a:pt x="882" y="667"/>
                    <a:pt x="860" y="701"/>
                  </a:cubicBezTo>
                  <a:cubicBezTo>
                    <a:pt x="838" y="735"/>
                    <a:pt x="815" y="768"/>
                    <a:pt x="793" y="802"/>
                  </a:cubicBezTo>
                  <a:cubicBezTo>
                    <a:pt x="773" y="834"/>
                    <a:pt x="754" y="866"/>
                    <a:pt x="734" y="898"/>
                  </a:cubicBezTo>
                  <a:cubicBezTo>
                    <a:pt x="714" y="932"/>
                    <a:pt x="695" y="965"/>
                    <a:pt x="675" y="999"/>
                  </a:cubicBezTo>
                  <a:cubicBezTo>
                    <a:pt x="655" y="1032"/>
                    <a:pt x="635" y="1066"/>
                    <a:pt x="615" y="1100"/>
                  </a:cubicBezTo>
                  <a:cubicBezTo>
                    <a:pt x="595" y="1135"/>
                    <a:pt x="576" y="1171"/>
                    <a:pt x="556" y="1206"/>
                  </a:cubicBezTo>
                  <a:cubicBezTo>
                    <a:pt x="539" y="1238"/>
                    <a:pt x="521" y="1270"/>
                    <a:pt x="504" y="1302"/>
                  </a:cubicBezTo>
                  <a:cubicBezTo>
                    <a:pt x="487" y="1337"/>
                    <a:pt x="469" y="1373"/>
                    <a:pt x="452" y="1408"/>
                  </a:cubicBezTo>
                  <a:cubicBezTo>
                    <a:pt x="437" y="1441"/>
                    <a:pt x="423" y="1475"/>
                    <a:pt x="408" y="1508"/>
                  </a:cubicBezTo>
                  <a:cubicBezTo>
                    <a:pt x="393" y="1543"/>
                    <a:pt x="378" y="1579"/>
                    <a:pt x="363" y="1614"/>
                  </a:cubicBezTo>
                  <a:cubicBezTo>
                    <a:pt x="348" y="1649"/>
                    <a:pt x="334" y="1684"/>
                    <a:pt x="319" y="1719"/>
                  </a:cubicBezTo>
                  <a:cubicBezTo>
                    <a:pt x="307" y="1754"/>
                    <a:pt x="294" y="1790"/>
                    <a:pt x="282" y="1826"/>
                  </a:cubicBezTo>
                  <a:cubicBezTo>
                    <a:pt x="267" y="1863"/>
                    <a:pt x="252" y="1899"/>
                    <a:pt x="237" y="1936"/>
                  </a:cubicBezTo>
                  <a:cubicBezTo>
                    <a:pt x="227" y="1971"/>
                    <a:pt x="218" y="2006"/>
                    <a:pt x="208" y="2041"/>
                  </a:cubicBezTo>
                  <a:cubicBezTo>
                    <a:pt x="195" y="2078"/>
                    <a:pt x="183" y="2114"/>
                    <a:pt x="170" y="2151"/>
                  </a:cubicBezTo>
                  <a:cubicBezTo>
                    <a:pt x="163" y="2188"/>
                    <a:pt x="155" y="2224"/>
                    <a:pt x="148" y="2261"/>
                  </a:cubicBezTo>
                  <a:cubicBezTo>
                    <a:pt x="138" y="2296"/>
                    <a:pt x="129" y="2331"/>
                    <a:pt x="119" y="2366"/>
                  </a:cubicBezTo>
                  <a:cubicBezTo>
                    <a:pt x="111" y="2403"/>
                    <a:pt x="104" y="2439"/>
                    <a:pt x="96" y="2476"/>
                  </a:cubicBezTo>
                  <a:cubicBezTo>
                    <a:pt x="89" y="2514"/>
                    <a:pt x="81" y="2550"/>
                    <a:pt x="74" y="2587"/>
                  </a:cubicBezTo>
                  <a:cubicBezTo>
                    <a:pt x="67" y="2625"/>
                    <a:pt x="59" y="2664"/>
                    <a:pt x="52" y="2702"/>
                  </a:cubicBezTo>
                  <a:cubicBezTo>
                    <a:pt x="47" y="2739"/>
                    <a:pt x="42" y="2775"/>
                    <a:pt x="37" y="2812"/>
                  </a:cubicBezTo>
                  <a:cubicBezTo>
                    <a:pt x="32" y="2849"/>
                    <a:pt x="27" y="2885"/>
                    <a:pt x="22" y="2922"/>
                  </a:cubicBezTo>
                  <a:cubicBezTo>
                    <a:pt x="20" y="2959"/>
                    <a:pt x="17" y="2995"/>
                    <a:pt x="15" y="3032"/>
                  </a:cubicBezTo>
                  <a:cubicBezTo>
                    <a:pt x="12" y="3070"/>
                    <a:pt x="10" y="3108"/>
                    <a:pt x="7" y="3146"/>
                  </a:cubicBezTo>
                  <a:cubicBezTo>
                    <a:pt x="5" y="3183"/>
                    <a:pt x="2" y="3219"/>
                    <a:pt x="0" y="3257"/>
                  </a:cubicBezTo>
                  <a:lnTo>
                    <a:pt x="0" y="3372"/>
                  </a:lnTo>
                  <a:cubicBezTo>
                    <a:pt x="2" y="3421"/>
                    <a:pt x="5" y="3470"/>
                    <a:pt x="7" y="3519"/>
                  </a:cubicBezTo>
                  <a:lnTo>
                    <a:pt x="7" y="3665"/>
                  </a:lnTo>
                  <a:lnTo>
                    <a:pt x="22" y="3803"/>
                  </a:lnTo>
                  <a:cubicBezTo>
                    <a:pt x="27" y="3850"/>
                    <a:pt x="32" y="3898"/>
                    <a:pt x="37" y="3946"/>
                  </a:cubicBezTo>
                  <a:cubicBezTo>
                    <a:pt x="44" y="3993"/>
                    <a:pt x="52" y="4041"/>
                    <a:pt x="59" y="4088"/>
                  </a:cubicBezTo>
                  <a:cubicBezTo>
                    <a:pt x="69" y="4135"/>
                    <a:pt x="79" y="4183"/>
                    <a:pt x="89" y="4230"/>
                  </a:cubicBezTo>
                  <a:cubicBezTo>
                    <a:pt x="99" y="4277"/>
                    <a:pt x="109" y="4325"/>
                    <a:pt x="119" y="4372"/>
                  </a:cubicBezTo>
                  <a:cubicBezTo>
                    <a:pt x="129" y="4419"/>
                    <a:pt x="138" y="4467"/>
                    <a:pt x="148" y="4514"/>
                  </a:cubicBezTo>
                  <a:cubicBezTo>
                    <a:pt x="163" y="4560"/>
                    <a:pt x="178" y="4607"/>
                    <a:pt x="193" y="4653"/>
                  </a:cubicBezTo>
                  <a:cubicBezTo>
                    <a:pt x="208" y="4699"/>
                    <a:pt x="222" y="4744"/>
                    <a:pt x="237" y="4790"/>
                  </a:cubicBezTo>
                  <a:lnTo>
                    <a:pt x="282" y="4928"/>
                  </a:lnTo>
                  <a:cubicBezTo>
                    <a:pt x="299" y="4974"/>
                    <a:pt x="317" y="5019"/>
                    <a:pt x="334" y="5065"/>
                  </a:cubicBezTo>
                  <a:cubicBezTo>
                    <a:pt x="354" y="5109"/>
                    <a:pt x="373" y="5154"/>
                    <a:pt x="393" y="5198"/>
                  </a:cubicBezTo>
                  <a:cubicBezTo>
                    <a:pt x="413" y="5242"/>
                    <a:pt x="432" y="5287"/>
                    <a:pt x="452" y="5331"/>
                  </a:cubicBezTo>
                  <a:cubicBezTo>
                    <a:pt x="474" y="5376"/>
                    <a:pt x="497" y="5421"/>
                    <a:pt x="519" y="5465"/>
                  </a:cubicBezTo>
                  <a:cubicBezTo>
                    <a:pt x="541" y="5509"/>
                    <a:pt x="564" y="5554"/>
                    <a:pt x="586" y="5598"/>
                  </a:cubicBezTo>
                  <a:lnTo>
                    <a:pt x="660" y="5726"/>
                  </a:lnTo>
                  <a:cubicBezTo>
                    <a:pt x="687" y="5769"/>
                    <a:pt x="714" y="5811"/>
                    <a:pt x="741" y="5854"/>
                  </a:cubicBezTo>
                  <a:lnTo>
                    <a:pt x="823" y="5987"/>
                  </a:lnTo>
                  <a:cubicBezTo>
                    <a:pt x="850" y="6028"/>
                    <a:pt x="877" y="6070"/>
                    <a:pt x="904" y="6112"/>
                  </a:cubicBezTo>
                  <a:cubicBezTo>
                    <a:pt x="934" y="6153"/>
                    <a:pt x="963" y="6195"/>
                    <a:pt x="993" y="6236"/>
                  </a:cubicBezTo>
                  <a:cubicBezTo>
                    <a:pt x="1025" y="6276"/>
                    <a:pt x="1058" y="6315"/>
                    <a:pt x="1090" y="6355"/>
                  </a:cubicBezTo>
                  <a:cubicBezTo>
                    <a:pt x="1122" y="6396"/>
                    <a:pt x="1154" y="6438"/>
                    <a:pt x="1186" y="6479"/>
                  </a:cubicBezTo>
                  <a:cubicBezTo>
                    <a:pt x="1221" y="6520"/>
                    <a:pt x="1255" y="6561"/>
                    <a:pt x="1290" y="6602"/>
                  </a:cubicBezTo>
                  <a:lnTo>
                    <a:pt x="1386" y="6722"/>
                  </a:lnTo>
                  <a:lnTo>
                    <a:pt x="1497" y="6842"/>
                  </a:lnTo>
                  <a:lnTo>
                    <a:pt x="1609" y="6956"/>
                  </a:lnTo>
                  <a:cubicBezTo>
                    <a:pt x="1648" y="6996"/>
                    <a:pt x="1688" y="7035"/>
                    <a:pt x="1727" y="7075"/>
                  </a:cubicBezTo>
                  <a:cubicBezTo>
                    <a:pt x="1767" y="7113"/>
                    <a:pt x="1806" y="7152"/>
                    <a:pt x="1846" y="7190"/>
                  </a:cubicBezTo>
                  <a:cubicBezTo>
                    <a:pt x="1885" y="7227"/>
                    <a:pt x="1925" y="7263"/>
                    <a:pt x="1964" y="7300"/>
                  </a:cubicBezTo>
                  <a:lnTo>
                    <a:pt x="2090" y="7410"/>
                  </a:lnTo>
                  <a:lnTo>
                    <a:pt x="2224" y="7521"/>
                  </a:lnTo>
                  <a:lnTo>
                    <a:pt x="2350" y="7631"/>
                  </a:lnTo>
                  <a:lnTo>
                    <a:pt x="2491" y="7736"/>
                  </a:lnTo>
                  <a:lnTo>
                    <a:pt x="2617" y="7842"/>
                  </a:lnTo>
                  <a:cubicBezTo>
                    <a:pt x="2666" y="7876"/>
                    <a:pt x="2716" y="7909"/>
                    <a:pt x="2765" y="7943"/>
                  </a:cubicBezTo>
                  <a:lnTo>
                    <a:pt x="2906" y="8043"/>
                  </a:lnTo>
                  <a:cubicBezTo>
                    <a:pt x="2955" y="8077"/>
                    <a:pt x="3005" y="8110"/>
                    <a:pt x="3054" y="8144"/>
                  </a:cubicBezTo>
                  <a:lnTo>
                    <a:pt x="3210" y="8242"/>
                  </a:lnTo>
                  <a:lnTo>
                    <a:pt x="3358" y="8338"/>
                  </a:lnTo>
                  <a:lnTo>
                    <a:pt x="3514" y="8434"/>
                  </a:lnTo>
                  <a:lnTo>
                    <a:pt x="3677" y="8526"/>
                  </a:lnTo>
                  <a:lnTo>
                    <a:pt x="3840" y="8613"/>
                  </a:lnTo>
                  <a:lnTo>
                    <a:pt x="4010" y="8704"/>
                  </a:lnTo>
                  <a:lnTo>
                    <a:pt x="4181" y="8782"/>
                  </a:lnTo>
                  <a:lnTo>
                    <a:pt x="4351" y="8869"/>
                  </a:lnTo>
                  <a:lnTo>
                    <a:pt x="4522" y="8948"/>
                  </a:lnTo>
                  <a:lnTo>
                    <a:pt x="4700" y="9031"/>
                  </a:lnTo>
                  <a:lnTo>
                    <a:pt x="4878" y="9109"/>
                  </a:lnTo>
                  <a:lnTo>
                    <a:pt x="5063" y="9182"/>
                  </a:lnTo>
                  <a:lnTo>
                    <a:pt x="5248" y="9260"/>
                  </a:lnTo>
                  <a:lnTo>
                    <a:pt x="5426" y="9329"/>
                  </a:lnTo>
                  <a:lnTo>
                    <a:pt x="5619" y="9397"/>
                  </a:lnTo>
                  <a:lnTo>
                    <a:pt x="5812" y="9466"/>
                  </a:lnTo>
                  <a:lnTo>
                    <a:pt x="6004" y="9530"/>
                  </a:lnTo>
                  <a:lnTo>
                    <a:pt x="6205" y="9595"/>
                  </a:lnTo>
                  <a:lnTo>
                    <a:pt x="6397" y="9655"/>
                  </a:lnTo>
                  <a:lnTo>
                    <a:pt x="6605" y="9710"/>
                  </a:lnTo>
                  <a:lnTo>
                    <a:pt x="6805" y="9765"/>
                  </a:lnTo>
                  <a:lnTo>
                    <a:pt x="7005" y="9820"/>
                  </a:lnTo>
                  <a:lnTo>
                    <a:pt x="7213" y="9871"/>
                  </a:lnTo>
                  <a:lnTo>
                    <a:pt x="7420" y="9916"/>
                  </a:lnTo>
                  <a:lnTo>
                    <a:pt x="7628" y="9962"/>
                  </a:lnTo>
                  <a:lnTo>
                    <a:pt x="7835" y="10008"/>
                  </a:lnTo>
                  <a:cubicBezTo>
                    <a:pt x="7736" y="9258"/>
                    <a:pt x="7638" y="8509"/>
                    <a:pt x="7539" y="7759"/>
                  </a:cubicBezTo>
                  <a:lnTo>
                    <a:pt x="10000" y="6144"/>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1" i="0" u="none" strike="noStrike" cap="none">
                <a:solidFill>
                  <a:srgbClr val="000000"/>
                </a:solidFill>
                <a:latin typeface="Titillium Web"/>
                <a:ea typeface="Titillium Web"/>
                <a:cs typeface="Titillium Web"/>
                <a:sym typeface="Titillium Web"/>
              </a:endParaRPr>
            </a:p>
          </p:txBody>
        </p:sp>
        <p:sp>
          <p:nvSpPr>
            <p:cNvPr id="459" name="Google Shape;459;p91"/>
            <p:cNvSpPr/>
            <p:nvPr/>
          </p:nvSpPr>
          <p:spPr>
            <a:xfrm>
              <a:off x="-53453581" y="-1173128"/>
              <a:ext cx="60999220" cy="43890434"/>
            </a:xfrm>
            <a:custGeom>
              <a:avLst/>
              <a:gdLst/>
              <a:ahLst/>
              <a:cxnLst/>
              <a:rect l="l" t="t" r="r" b="b"/>
              <a:pathLst>
                <a:path w="10001" h="10000" extrusionOk="0">
                  <a:moveTo>
                    <a:pt x="5618" y="0"/>
                  </a:moveTo>
                  <a:lnTo>
                    <a:pt x="5618" y="0"/>
                  </a:lnTo>
                  <a:lnTo>
                    <a:pt x="5609" y="99"/>
                  </a:lnTo>
                  <a:cubicBezTo>
                    <a:pt x="5604" y="133"/>
                    <a:pt x="5600" y="167"/>
                    <a:pt x="5595" y="201"/>
                  </a:cubicBezTo>
                  <a:lnTo>
                    <a:pt x="5583" y="300"/>
                  </a:lnTo>
                  <a:cubicBezTo>
                    <a:pt x="5578" y="331"/>
                    <a:pt x="5573" y="363"/>
                    <a:pt x="5568" y="394"/>
                  </a:cubicBezTo>
                  <a:cubicBezTo>
                    <a:pt x="5562" y="426"/>
                    <a:pt x="5556" y="459"/>
                    <a:pt x="5550" y="491"/>
                  </a:cubicBezTo>
                  <a:cubicBezTo>
                    <a:pt x="5544" y="523"/>
                    <a:pt x="5537" y="555"/>
                    <a:pt x="5531" y="587"/>
                  </a:cubicBezTo>
                  <a:cubicBezTo>
                    <a:pt x="5524" y="619"/>
                    <a:pt x="5518" y="652"/>
                    <a:pt x="5511" y="684"/>
                  </a:cubicBezTo>
                  <a:cubicBezTo>
                    <a:pt x="5504" y="715"/>
                    <a:pt x="5497" y="747"/>
                    <a:pt x="5490" y="778"/>
                  </a:cubicBezTo>
                  <a:cubicBezTo>
                    <a:pt x="5483" y="809"/>
                    <a:pt x="5475" y="839"/>
                    <a:pt x="5468" y="870"/>
                  </a:cubicBezTo>
                  <a:cubicBezTo>
                    <a:pt x="5459" y="900"/>
                    <a:pt x="5451" y="931"/>
                    <a:pt x="5442" y="961"/>
                  </a:cubicBezTo>
                  <a:cubicBezTo>
                    <a:pt x="5434" y="992"/>
                    <a:pt x="5426" y="1022"/>
                    <a:pt x="5418" y="1053"/>
                  </a:cubicBezTo>
                  <a:cubicBezTo>
                    <a:pt x="5409" y="1084"/>
                    <a:pt x="5399" y="1114"/>
                    <a:pt x="5390" y="1145"/>
                  </a:cubicBezTo>
                  <a:cubicBezTo>
                    <a:pt x="5380" y="1174"/>
                    <a:pt x="5371" y="1202"/>
                    <a:pt x="5361" y="1231"/>
                  </a:cubicBezTo>
                  <a:lnTo>
                    <a:pt x="5331" y="1318"/>
                  </a:lnTo>
                  <a:lnTo>
                    <a:pt x="5301" y="1405"/>
                  </a:lnTo>
                  <a:cubicBezTo>
                    <a:pt x="5290" y="1435"/>
                    <a:pt x="5280" y="1464"/>
                    <a:pt x="5269" y="1494"/>
                  </a:cubicBezTo>
                  <a:cubicBezTo>
                    <a:pt x="5258" y="1522"/>
                    <a:pt x="5246" y="1550"/>
                    <a:pt x="5235" y="1578"/>
                  </a:cubicBezTo>
                  <a:cubicBezTo>
                    <a:pt x="5223" y="1606"/>
                    <a:pt x="5211" y="1635"/>
                    <a:pt x="5199" y="1663"/>
                  </a:cubicBezTo>
                  <a:cubicBezTo>
                    <a:pt x="5187" y="1689"/>
                    <a:pt x="5175" y="1716"/>
                    <a:pt x="5163" y="1742"/>
                  </a:cubicBezTo>
                  <a:cubicBezTo>
                    <a:pt x="5150" y="1769"/>
                    <a:pt x="5137" y="1797"/>
                    <a:pt x="5124" y="1824"/>
                  </a:cubicBezTo>
                  <a:cubicBezTo>
                    <a:pt x="5111" y="1850"/>
                    <a:pt x="5098" y="1877"/>
                    <a:pt x="5085" y="1903"/>
                  </a:cubicBezTo>
                  <a:cubicBezTo>
                    <a:pt x="5072" y="1930"/>
                    <a:pt x="5059" y="1958"/>
                    <a:pt x="5046" y="1985"/>
                  </a:cubicBezTo>
                  <a:cubicBezTo>
                    <a:pt x="5032" y="2010"/>
                    <a:pt x="5019" y="2034"/>
                    <a:pt x="5005" y="2059"/>
                  </a:cubicBezTo>
                  <a:cubicBezTo>
                    <a:pt x="4990" y="2084"/>
                    <a:pt x="4975" y="2108"/>
                    <a:pt x="4961" y="2133"/>
                  </a:cubicBezTo>
                  <a:cubicBezTo>
                    <a:pt x="4946" y="2159"/>
                    <a:pt x="4931" y="2184"/>
                    <a:pt x="4916" y="2210"/>
                  </a:cubicBezTo>
                  <a:cubicBezTo>
                    <a:pt x="4901" y="2234"/>
                    <a:pt x="4887" y="2258"/>
                    <a:pt x="4872" y="2282"/>
                  </a:cubicBezTo>
                  <a:cubicBezTo>
                    <a:pt x="4856" y="2306"/>
                    <a:pt x="4841" y="2330"/>
                    <a:pt x="4825" y="2354"/>
                  </a:cubicBezTo>
                  <a:cubicBezTo>
                    <a:pt x="4810" y="2378"/>
                    <a:pt x="4794" y="2402"/>
                    <a:pt x="4779" y="2426"/>
                  </a:cubicBezTo>
                  <a:lnTo>
                    <a:pt x="4731" y="2495"/>
                  </a:lnTo>
                  <a:cubicBezTo>
                    <a:pt x="4714" y="2517"/>
                    <a:pt x="4698" y="2540"/>
                    <a:pt x="4681" y="2562"/>
                  </a:cubicBezTo>
                  <a:cubicBezTo>
                    <a:pt x="4664" y="2583"/>
                    <a:pt x="4648" y="2605"/>
                    <a:pt x="4631" y="2626"/>
                  </a:cubicBezTo>
                  <a:cubicBezTo>
                    <a:pt x="4614" y="2648"/>
                    <a:pt x="4596" y="2669"/>
                    <a:pt x="4579" y="2691"/>
                  </a:cubicBezTo>
                  <a:cubicBezTo>
                    <a:pt x="4562" y="2712"/>
                    <a:pt x="4545" y="2732"/>
                    <a:pt x="4528" y="2753"/>
                  </a:cubicBezTo>
                  <a:cubicBezTo>
                    <a:pt x="4509" y="2774"/>
                    <a:pt x="4491" y="2796"/>
                    <a:pt x="4472" y="2817"/>
                  </a:cubicBezTo>
                  <a:cubicBezTo>
                    <a:pt x="4454" y="2836"/>
                    <a:pt x="4437" y="2855"/>
                    <a:pt x="4419" y="2874"/>
                  </a:cubicBezTo>
                  <a:cubicBezTo>
                    <a:pt x="4401" y="2894"/>
                    <a:pt x="4382" y="2914"/>
                    <a:pt x="4364" y="2934"/>
                  </a:cubicBezTo>
                  <a:lnTo>
                    <a:pt x="4307" y="2988"/>
                  </a:lnTo>
                  <a:cubicBezTo>
                    <a:pt x="4288" y="3006"/>
                    <a:pt x="4269" y="3025"/>
                    <a:pt x="4250" y="3043"/>
                  </a:cubicBezTo>
                  <a:cubicBezTo>
                    <a:pt x="4231" y="3061"/>
                    <a:pt x="4211" y="3079"/>
                    <a:pt x="4192" y="3097"/>
                  </a:cubicBezTo>
                  <a:lnTo>
                    <a:pt x="4134" y="3149"/>
                  </a:lnTo>
                  <a:cubicBezTo>
                    <a:pt x="4114" y="3165"/>
                    <a:pt x="4093" y="3180"/>
                    <a:pt x="4073" y="3196"/>
                  </a:cubicBezTo>
                  <a:cubicBezTo>
                    <a:pt x="4053" y="3212"/>
                    <a:pt x="4032" y="3227"/>
                    <a:pt x="4012" y="3243"/>
                  </a:cubicBezTo>
                  <a:cubicBezTo>
                    <a:pt x="3992" y="3259"/>
                    <a:pt x="3972" y="3274"/>
                    <a:pt x="3952" y="3290"/>
                  </a:cubicBezTo>
                  <a:lnTo>
                    <a:pt x="3889" y="3335"/>
                  </a:lnTo>
                  <a:cubicBezTo>
                    <a:pt x="3868" y="3349"/>
                    <a:pt x="3846" y="3363"/>
                    <a:pt x="3825" y="3377"/>
                  </a:cubicBezTo>
                  <a:lnTo>
                    <a:pt x="3761" y="3417"/>
                  </a:lnTo>
                  <a:lnTo>
                    <a:pt x="3697" y="3454"/>
                  </a:lnTo>
                  <a:cubicBezTo>
                    <a:pt x="3675" y="3466"/>
                    <a:pt x="3653" y="3479"/>
                    <a:pt x="3631" y="3491"/>
                  </a:cubicBezTo>
                  <a:cubicBezTo>
                    <a:pt x="3610" y="3502"/>
                    <a:pt x="3588" y="3512"/>
                    <a:pt x="3567" y="3523"/>
                  </a:cubicBezTo>
                  <a:lnTo>
                    <a:pt x="3499" y="3558"/>
                  </a:lnTo>
                  <a:lnTo>
                    <a:pt x="3431" y="3588"/>
                  </a:lnTo>
                  <a:lnTo>
                    <a:pt x="3363" y="3615"/>
                  </a:lnTo>
                  <a:lnTo>
                    <a:pt x="3294" y="3642"/>
                  </a:lnTo>
                  <a:cubicBezTo>
                    <a:pt x="3271" y="3650"/>
                    <a:pt x="3247" y="3657"/>
                    <a:pt x="3224" y="3665"/>
                  </a:cubicBezTo>
                  <a:cubicBezTo>
                    <a:pt x="3201" y="3672"/>
                    <a:pt x="3178" y="3680"/>
                    <a:pt x="3155" y="3687"/>
                  </a:cubicBezTo>
                  <a:cubicBezTo>
                    <a:pt x="3131" y="3694"/>
                    <a:pt x="3107" y="3700"/>
                    <a:pt x="3083" y="3707"/>
                  </a:cubicBezTo>
                  <a:cubicBezTo>
                    <a:pt x="3060" y="3713"/>
                    <a:pt x="3037" y="3718"/>
                    <a:pt x="3014" y="3724"/>
                  </a:cubicBezTo>
                  <a:lnTo>
                    <a:pt x="2941" y="3739"/>
                  </a:lnTo>
                  <a:lnTo>
                    <a:pt x="2868" y="3754"/>
                  </a:lnTo>
                  <a:cubicBezTo>
                    <a:pt x="2844" y="3756"/>
                    <a:pt x="2821" y="3759"/>
                    <a:pt x="2797" y="3761"/>
                  </a:cubicBezTo>
                  <a:cubicBezTo>
                    <a:pt x="2772" y="3764"/>
                    <a:pt x="2747" y="3768"/>
                    <a:pt x="2722" y="3771"/>
                  </a:cubicBezTo>
                  <a:cubicBezTo>
                    <a:pt x="2698" y="3773"/>
                    <a:pt x="2673" y="3774"/>
                    <a:pt x="2649" y="3776"/>
                  </a:cubicBezTo>
                  <a:cubicBezTo>
                    <a:pt x="2625" y="3778"/>
                    <a:pt x="2600" y="3779"/>
                    <a:pt x="2576" y="3781"/>
                  </a:cubicBezTo>
                  <a:lnTo>
                    <a:pt x="2499" y="3781"/>
                  </a:lnTo>
                  <a:lnTo>
                    <a:pt x="2394" y="3781"/>
                  </a:lnTo>
                  <a:lnTo>
                    <a:pt x="2285" y="3771"/>
                  </a:lnTo>
                  <a:lnTo>
                    <a:pt x="2180" y="3759"/>
                  </a:lnTo>
                  <a:lnTo>
                    <a:pt x="2075" y="3741"/>
                  </a:lnTo>
                  <a:cubicBezTo>
                    <a:pt x="2040" y="3734"/>
                    <a:pt x="2006" y="3726"/>
                    <a:pt x="1971" y="3719"/>
                  </a:cubicBezTo>
                  <a:lnTo>
                    <a:pt x="1868" y="3692"/>
                  </a:lnTo>
                  <a:lnTo>
                    <a:pt x="1766" y="3662"/>
                  </a:lnTo>
                  <a:cubicBezTo>
                    <a:pt x="1733" y="3650"/>
                    <a:pt x="1699" y="3639"/>
                    <a:pt x="1666" y="3627"/>
                  </a:cubicBezTo>
                  <a:lnTo>
                    <a:pt x="0" y="6085"/>
                  </a:lnTo>
                  <a:cubicBezTo>
                    <a:pt x="70" y="7227"/>
                    <a:pt x="138" y="8352"/>
                    <a:pt x="208" y="9494"/>
                  </a:cubicBezTo>
                  <a:cubicBezTo>
                    <a:pt x="253" y="9518"/>
                    <a:pt x="259" y="9522"/>
                    <a:pt x="345" y="9563"/>
                  </a:cubicBezTo>
                  <a:cubicBezTo>
                    <a:pt x="390" y="9583"/>
                    <a:pt x="411" y="9593"/>
                    <a:pt x="481" y="9623"/>
                  </a:cubicBezTo>
                  <a:lnTo>
                    <a:pt x="621" y="9673"/>
                  </a:lnTo>
                  <a:lnTo>
                    <a:pt x="758" y="9720"/>
                  </a:lnTo>
                  <a:lnTo>
                    <a:pt x="899" y="9765"/>
                  </a:lnTo>
                  <a:lnTo>
                    <a:pt x="1041" y="9804"/>
                  </a:lnTo>
                  <a:lnTo>
                    <a:pt x="1183" y="9839"/>
                  </a:lnTo>
                  <a:lnTo>
                    <a:pt x="1326" y="9874"/>
                  </a:lnTo>
                  <a:lnTo>
                    <a:pt x="1472" y="9903"/>
                  </a:lnTo>
                  <a:lnTo>
                    <a:pt x="1615" y="9926"/>
                  </a:lnTo>
                  <a:lnTo>
                    <a:pt x="1761" y="9948"/>
                  </a:lnTo>
                  <a:lnTo>
                    <a:pt x="1907" y="9965"/>
                  </a:lnTo>
                  <a:lnTo>
                    <a:pt x="2053" y="9980"/>
                  </a:lnTo>
                  <a:lnTo>
                    <a:pt x="2203" y="9990"/>
                  </a:lnTo>
                  <a:lnTo>
                    <a:pt x="2351" y="9995"/>
                  </a:lnTo>
                  <a:lnTo>
                    <a:pt x="2499" y="10000"/>
                  </a:lnTo>
                  <a:lnTo>
                    <a:pt x="2678" y="9995"/>
                  </a:lnTo>
                  <a:lnTo>
                    <a:pt x="2851" y="9988"/>
                  </a:lnTo>
                  <a:lnTo>
                    <a:pt x="3026" y="9975"/>
                  </a:lnTo>
                  <a:lnTo>
                    <a:pt x="3197" y="9953"/>
                  </a:lnTo>
                  <a:lnTo>
                    <a:pt x="3370" y="9931"/>
                  </a:lnTo>
                  <a:lnTo>
                    <a:pt x="3540" y="9898"/>
                  </a:lnTo>
                  <a:lnTo>
                    <a:pt x="3711" y="9866"/>
                  </a:lnTo>
                  <a:lnTo>
                    <a:pt x="3879" y="9824"/>
                  </a:lnTo>
                  <a:lnTo>
                    <a:pt x="4044" y="9779"/>
                  </a:lnTo>
                  <a:lnTo>
                    <a:pt x="4212" y="9730"/>
                  </a:lnTo>
                  <a:lnTo>
                    <a:pt x="4374" y="9673"/>
                  </a:lnTo>
                  <a:lnTo>
                    <a:pt x="4538" y="9616"/>
                  </a:lnTo>
                  <a:lnTo>
                    <a:pt x="4699" y="9552"/>
                  </a:lnTo>
                  <a:lnTo>
                    <a:pt x="4859" y="9482"/>
                  </a:lnTo>
                  <a:lnTo>
                    <a:pt x="5017" y="9405"/>
                  </a:lnTo>
                  <a:lnTo>
                    <a:pt x="5174" y="9329"/>
                  </a:lnTo>
                  <a:lnTo>
                    <a:pt x="5329" y="9244"/>
                  </a:lnTo>
                  <a:cubicBezTo>
                    <a:pt x="5380" y="9215"/>
                    <a:pt x="5432" y="9187"/>
                    <a:pt x="5483" y="9158"/>
                  </a:cubicBezTo>
                  <a:cubicBezTo>
                    <a:pt x="5533" y="9126"/>
                    <a:pt x="5584" y="9095"/>
                    <a:pt x="5634" y="9063"/>
                  </a:cubicBezTo>
                  <a:lnTo>
                    <a:pt x="5784" y="8967"/>
                  </a:lnTo>
                  <a:lnTo>
                    <a:pt x="5934" y="8865"/>
                  </a:lnTo>
                  <a:lnTo>
                    <a:pt x="6078" y="8759"/>
                  </a:lnTo>
                  <a:lnTo>
                    <a:pt x="6224" y="8652"/>
                  </a:lnTo>
                  <a:lnTo>
                    <a:pt x="6367" y="8536"/>
                  </a:lnTo>
                  <a:lnTo>
                    <a:pt x="6508" y="8417"/>
                  </a:lnTo>
                  <a:lnTo>
                    <a:pt x="6645" y="8295"/>
                  </a:lnTo>
                  <a:lnTo>
                    <a:pt x="6783" y="8169"/>
                  </a:lnTo>
                  <a:lnTo>
                    <a:pt x="6916" y="8040"/>
                  </a:lnTo>
                  <a:lnTo>
                    <a:pt x="7049" y="7904"/>
                  </a:lnTo>
                  <a:lnTo>
                    <a:pt x="7179" y="7768"/>
                  </a:lnTo>
                  <a:lnTo>
                    <a:pt x="7308" y="7624"/>
                  </a:lnTo>
                  <a:lnTo>
                    <a:pt x="7433" y="7480"/>
                  </a:lnTo>
                  <a:lnTo>
                    <a:pt x="7556" y="7329"/>
                  </a:lnTo>
                  <a:lnTo>
                    <a:pt x="7677" y="7178"/>
                  </a:lnTo>
                  <a:cubicBezTo>
                    <a:pt x="7717" y="7127"/>
                    <a:pt x="7756" y="7075"/>
                    <a:pt x="7796" y="7024"/>
                  </a:cubicBezTo>
                  <a:lnTo>
                    <a:pt x="7911" y="6861"/>
                  </a:lnTo>
                  <a:cubicBezTo>
                    <a:pt x="7949" y="6806"/>
                    <a:pt x="7988" y="6752"/>
                    <a:pt x="8026" y="6697"/>
                  </a:cubicBezTo>
                  <a:lnTo>
                    <a:pt x="8137" y="6534"/>
                  </a:lnTo>
                  <a:cubicBezTo>
                    <a:pt x="8173" y="6478"/>
                    <a:pt x="8208" y="6421"/>
                    <a:pt x="8244" y="6365"/>
                  </a:cubicBezTo>
                  <a:lnTo>
                    <a:pt x="8351" y="6189"/>
                  </a:lnTo>
                  <a:cubicBezTo>
                    <a:pt x="8385" y="6131"/>
                    <a:pt x="8420" y="6074"/>
                    <a:pt x="8454" y="6016"/>
                  </a:cubicBezTo>
                  <a:lnTo>
                    <a:pt x="8556" y="5835"/>
                  </a:lnTo>
                  <a:cubicBezTo>
                    <a:pt x="8589" y="5774"/>
                    <a:pt x="8621" y="5713"/>
                    <a:pt x="8654" y="5652"/>
                  </a:cubicBezTo>
                  <a:cubicBezTo>
                    <a:pt x="8686" y="5591"/>
                    <a:pt x="8717" y="5529"/>
                    <a:pt x="8749" y="5468"/>
                  </a:cubicBezTo>
                  <a:cubicBezTo>
                    <a:pt x="8780" y="5405"/>
                    <a:pt x="8810" y="5341"/>
                    <a:pt x="8841" y="5278"/>
                  </a:cubicBezTo>
                  <a:lnTo>
                    <a:pt x="8931" y="5089"/>
                  </a:lnTo>
                  <a:cubicBezTo>
                    <a:pt x="8960" y="5024"/>
                    <a:pt x="8989" y="4958"/>
                    <a:pt x="9019" y="4893"/>
                  </a:cubicBezTo>
                  <a:lnTo>
                    <a:pt x="9103" y="4698"/>
                  </a:lnTo>
                  <a:cubicBezTo>
                    <a:pt x="9130" y="4632"/>
                    <a:pt x="9156" y="4566"/>
                    <a:pt x="9183" y="4500"/>
                  </a:cubicBezTo>
                  <a:cubicBezTo>
                    <a:pt x="9209" y="4431"/>
                    <a:pt x="9235" y="4363"/>
                    <a:pt x="9261" y="4294"/>
                  </a:cubicBezTo>
                  <a:cubicBezTo>
                    <a:pt x="9286" y="4226"/>
                    <a:pt x="9310" y="4159"/>
                    <a:pt x="9335" y="4091"/>
                  </a:cubicBezTo>
                  <a:cubicBezTo>
                    <a:pt x="9359" y="4022"/>
                    <a:pt x="9382" y="3954"/>
                    <a:pt x="9406" y="3885"/>
                  </a:cubicBezTo>
                  <a:cubicBezTo>
                    <a:pt x="9429" y="3815"/>
                    <a:pt x="9452" y="3744"/>
                    <a:pt x="9475" y="3674"/>
                  </a:cubicBezTo>
                  <a:cubicBezTo>
                    <a:pt x="9497" y="3604"/>
                    <a:pt x="9518" y="3534"/>
                    <a:pt x="9540" y="3464"/>
                  </a:cubicBezTo>
                  <a:cubicBezTo>
                    <a:pt x="9561" y="3392"/>
                    <a:pt x="9583" y="3320"/>
                    <a:pt x="9604" y="3248"/>
                  </a:cubicBezTo>
                  <a:cubicBezTo>
                    <a:pt x="9623" y="3175"/>
                    <a:pt x="9642" y="3103"/>
                    <a:pt x="9661" y="3030"/>
                  </a:cubicBezTo>
                  <a:cubicBezTo>
                    <a:pt x="9679" y="2958"/>
                    <a:pt x="9698" y="2887"/>
                    <a:pt x="9716" y="2815"/>
                  </a:cubicBezTo>
                  <a:cubicBezTo>
                    <a:pt x="9733" y="2741"/>
                    <a:pt x="9751" y="2666"/>
                    <a:pt x="9768" y="2592"/>
                  </a:cubicBezTo>
                  <a:cubicBezTo>
                    <a:pt x="9785" y="2518"/>
                    <a:pt x="9801" y="2443"/>
                    <a:pt x="9818" y="2369"/>
                  </a:cubicBezTo>
                  <a:cubicBezTo>
                    <a:pt x="9832" y="2294"/>
                    <a:pt x="9847" y="2218"/>
                    <a:pt x="9861" y="2143"/>
                  </a:cubicBezTo>
                  <a:lnTo>
                    <a:pt x="9903" y="1918"/>
                  </a:lnTo>
                  <a:cubicBezTo>
                    <a:pt x="9916" y="1842"/>
                    <a:pt x="9928" y="1766"/>
                    <a:pt x="9941" y="1690"/>
                  </a:cubicBezTo>
                  <a:cubicBezTo>
                    <a:pt x="9952" y="1612"/>
                    <a:pt x="9964" y="1535"/>
                    <a:pt x="9975" y="1457"/>
                  </a:cubicBezTo>
                  <a:cubicBezTo>
                    <a:pt x="9983" y="1377"/>
                    <a:pt x="9993" y="1295"/>
                    <a:pt x="10001" y="1215"/>
                  </a:cubicBezTo>
                  <a:lnTo>
                    <a:pt x="7615" y="1876"/>
                  </a:lnTo>
                  <a:lnTo>
                    <a:pt x="5618" y="0"/>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1" i="0" u="none" strike="noStrike" cap="none">
                <a:solidFill>
                  <a:srgbClr val="000000"/>
                </a:solidFill>
                <a:latin typeface="Titillium Web"/>
                <a:ea typeface="Titillium Web"/>
                <a:cs typeface="Titillium Web"/>
                <a:sym typeface="Titillium Web"/>
              </a:endParaRPr>
            </a:p>
          </p:txBody>
        </p:sp>
      </p:grpSp>
      <p:sp>
        <p:nvSpPr>
          <p:cNvPr id="460" name="Google Shape;460;p91"/>
          <p:cNvSpPr txBox="1"/>
          <p:nvPr/>
        </p:nvSpPr>
        <p:spPr>
          <a:xfrm>
            <a:off x="3436892" y="3116606"/>
            <a:ext cx="810126" cy="50263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Engineering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procurement</a:t>
            </a:r>
            <a:endParaRPr sz="1400" b="0" i="0" u="none" strike="noStrike" cap="none">
              <a:solidFill>
                <a:srgbClr val="000000"/>
              </a:solidFill>
              <a:latin typeface="Arial"/>
              <a:ea typeface="Arial"/>
              <a:cs typeface="Arial"/>
              <a:sym typeface="Arial"/>
            </a:endParaRPr>
          </a:p>
        </p:txBody>
      </p:sp>
      <p:sp>
        <p:nvSpPr>
          <p:cNvPr id="461" name="Google Shape;461;p91"/>
          <p:cNvSpPr txBox="1"/>
          <p:nvPr/>
        </p:nvSpPr>
        <p:spPr>
          <a:xfrm>
            <a:off x="3093862" y="4522823"/>
            <a:ext cx="752448" cy="34620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Fabrication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construction</a:t>
            </a:r>
            <a:endParaRPr sz="1400" b="0" i="0" u="none" strike="noStrike" cap="none">
              <a:solidFill>
                <a:srgbClr val="000000"/>
              </a:solidFill>
              <a:latin typeface="Arial"/>
              <a:ea typeface="Arial"/>
              <a:cs typeface="Arial"/>
              <a:sym typeface="Arial"/>
            </a:endParaRPr>
          </a:p>
        </p:txBody>
      </p:sp>
      <p:sp>
        <p:nvSpPr>
          <p:cNvPr id="462" name="Google Shape;462;p91"/>
          <p:cNvSpPr txBox="1"/>
          <p:nvPr/>
        </p:nvSpPr>
        <p:spPr>
          <a:xfrm>
            <a:off x="1518093" y="3937766"/>
            <a:ext cx="822601" cy="50263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Asset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management</a:t>
            </a:r>
            <a:endParaRPr sz="1050" b="1" i="0" u="none" strike="noStrike" cap="none">
              <a:solidFill>
                <a:srgbClr val="FFFFFF"/>
              </a:solidFill>
              <a:latin typeface="Titillium Web"/>
              <a:ea typeface="Titillium Web"/>
              <a:cs typeface="Titillium Web"/>
              <a:sym typeface="Titillium Web"/>
            </a:endParaRPr>
          </a:p>
        </p:txBody>
      </p:sp>
      <p:grpSp>
        <p:nvGrpSpPr>
          <p:cNvPr id="463" name="Google Shape;463;p91"/>
          <p:cNvGrpSpPr/>
          <p:nvPr/>
        </p:nvGrpSpPr>
        <p:grpSpPr>
          <a:xfrm>
            <a:off x="3295174" y="2787658"/>
            <a:ext cx="469410" cy="409607"/>
            <a:chOff x="2586" y="2743"/>
            <a:chExt cx="573" cy="500"/>
          </a:xfrm>
        </p:grpSpPr>
        <p:sp>
          <p:nvSpPr>
            <p:cNvPr id="464" name="Google Shape;464;p91"/>
            <p:cNvSpPr/>
            <p:nvPr/>
          </p:nvSpPr>
          <p:spPr>
            <a:xfrm>
              <a:off x="2795" y="2743"/>
              <a:ext cx="364" cy="366"/>
            </a:xfrm>
            <a:custGeom>
              <a:avLst/>
              <a:gdLst/>
              <a:ahLst/>
              <a:cxnLst/>
              <a:rect l="l" t="t" r="r" b="b"/>
              <a:pathLst>
                <a:path w="599" h="599" extrusionOk="0">
                  <a:moveTo>
                    <a:pt x="14" y="203"/>
                  </a:moveTo>
                  <a:lnTo>
                    <a:pt x="14" y="203"/>
                  </a:lnTo>
                  <a:lnTo>
                    <a:pt x="62" y="114"/>
                  </a:lnTo>
                  <a:lnTo>
                    <a:pt x="117" y="139"/>
                  </a:lnTo>
                  <a:cubicBezTo>
                    <a:pt x="135" y="118"/>
                    <a:pt x="156" y="101"/>
                    <a:pt x="179" y="88"/>
                  </a:cubicBezTo>
                  <a:lnTo>
                    <a:pt x="165" y="29"/>
                  </a:lnTo>
                  <a:lnTo>
                    <a:pt x="263" y="0"/>
                  </a:lnTo>
                  <a:lnTo>
                    <a:pt x="284" y="56"/>
                  </a:lnTo>
                  <a:cubicBezTo>
                    <a:pt x="311" y="54"/>
                    <a:pt x="337" y="57"/>
                    <a:pt x="364" y="64"/>
                  </a:cubicBezTo>
                  <a:lnTo>
                    <a:pt x="396" y="13"/>
                  </a:lnTo>
                  <a:lnTo>
                    <a:pt x="485" y="61"/>
                  </a:lnTo>
                  <a:lnTo>
                    <a:pt x="461" y="116"/>
                  </a:lnTo>
                  <a:cubicBezTo>
                    <a:pt x="481" y="134"/>
                    <a:pt x="498" y="155"/>
                    <a:pt x="511" y="178"/>
                  </a:cubicBezTo>
                  <a:lnTo>
                    <a:pt x="570" y="165"/>
                  </a:lnTo>
                  <a:lnTo>
                    <a:pt x="599" y="262"/>
                  </a:lnTo>
                  <a:lnTo>
                    <a:pt x="543" y="284"/>
                  </a:lnTo>
                  <a:cubicBezTo>
                    <a:pt x="545" y="310"/>
                    <a:pt x="542" y="337"/>
                    <a:pt x="535" y="363"/>
                  </a:cubicBezTo>
                  <a:lnTo>
                    <a:pt x="586" y="396"/>
                  </a:lnTo>
                  <a:lnTo>
                    <a:pt x="538" y="485"/>
                  </a:lnTo>
                  <a:lnTo>
                    <a:pt x="483" y="460"/>
                  </a:lnTo>
                  <a:cubicBezTo>
                    <a:pt x="465" y="481"/>
                    <a:pt x="444" y="498"/>
                    <a:pt x="421" y="511"/>
                  </a:cubicBezTo>
                  <a:lnTo>
                    <a:pt x="434" y="570"/>
                  </a:lnTo>
                  <a:lnTo>
                    <a:pt x="337" y="599"/>
                  </a:lnTo>
                  <a:lnTo>
                    <a:pt x="316" y="543"/>
                  </a:lnTo>
                  <a:cubicBezTo>
                    <a:pt x="289" y="545"/>
                    <a:pt x="262" y="542"/>
                    <a:pt x="236" y="535"/>
                  </a:cubicBezTo>
                  <a:lnTo>
                    <a:pt x="204" y="586"/>
                  </a:lnTo>
                  <a:lnTo>
                    <a:pt x="114" y="538"/>
                  </a:lnTo>
                  <a:lnTo>
                    <a:pt x="139" y="483"/>
                  </a:lnTo>
                  <a:cubicBezTo>
                    <a:pt x="118" y="465"/>
                    <a:pt x="102" y="444"/>
                    <a:pt x="88" y="421"/>
                  </a:cubicBezTo>
                  <a:lnTo>
                    <a:pt x="30" y="434"/>
                  </a:lnTo>
                  <a:lnTo>
                    <a:pt x="0" y="337"/>
                  </a:lnTo>
                  <a:lnTo>
                    <a:pt x="57" y="315"/>
                  </a:lnTo>
                  <a:cubicBezTo>
                    <a:pt x="55" y="289"/>
                    <a:pt x="57" y="262"/>
                    <a:pt x="65" y="236"/>
                  </a:cubicBezTo>
                  <a:lnTo>
                    <a:pt x="14" y="203"/>
                  </a:lnTo>
                  <a:lnTo>
                    <a:pt x="14" y="203"/>
                  </a:lnTo>
                  <a:close/>
                </a:path>
              </a:pathLst>
            </a:custGeom>
            <a:noFill/>
            <a:ln w="1587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65" name="Google Shape;465;p91"/>
            <p:cNvSpPr/>
            <p:nvPr/>
          </p:nvSpPr>
          <p:spPr>
            <a:xfrm>
              <a:off x="2911" y="2860"/>
              <a:ext cx="133" cy="132"/>
            </a:xfrm>
            <a:custGeom>
              <a:avLst/>
              <a:gdLst/>
              <a:ahLst/>
              <a:cxnLst/>
              <a:rect l="l" t="t" r="r" b="b"/>
              <a:pathLst>
                <a:path w="218" h="217" extrusionOk="0">
                  <a:moveTo>
                    <a:pt x="15" y="137"/>
                  </a:moveTo>
                  <a:lnTo>
                    <a:pt x="15" y="137"/>
                  </a:lnTo>
                  <a:cubicBezTo>
                    <a:pt x="31" y="188"/>
                    <a:pt x="85" y="217"/>
                    <a:pt x="137" y="202"/>
                  </a:cubicBezTo>
                  <a:cubicBezTo>
                    <a:pt x="189" y="186"/>
                    <a:pt x="218" y="132"/>
                    <a:pt x="202" y="80"/>
                  </a:cubicBezTo>
                  <a:cubicBezTo>
                    <a:pt x="187" y="29"/>
                    <a:pt x="132" y="0"/>
                    <a:pt x="81" y="15"/>
                  </a:cubicBezTo>
                  <a:cubicBezTo>
                    <a:pt x="29" y="31"/>
                    <a:pt x="0" y="85"/>
                    <a:pt x="15" y="137"/>
                  </a:cubicBezTo>
                  <a:lnTo>
                    <a:pt x="15" y="137"/>
                  </a:lnTo>
                  <a:close/>
                </a:path>
              </a:pathLst>
            </a:custGeom>
            <a:noFill/>
            <a:ln w="1587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66" name="Google Shape;466;p91"/>
            <p:cNvSpPr/>
            <p:nvPr/>
          </p:nvSpPr>
          <p:spPr>
            <a:xfrm>
              <a:off x="2586" y="2997"/>
              <a:ext cx="245" cy="246"/>
            </a:xfrm>
            <a:custGeom>
              <a:avLst/>
              <a:gdLst/>
              <a:ahLst/>
              <a:cxnLst/>
              <a:rect l="l" t="t" r="r" b="b"/>
              <a:pathLst>
                <a:path w="403" h="403" extrusionOk="0">
                  <a:moveTo>
                    <a:pt x="0" y="155"/>
                  </a:moveTo>
                  <a:lnTo>
                    <a:pt x="0" y="155"/>
                  </a:lnTo>
                  <a:lnTo>
                    <a:pt x="27" y="91"/>
                  </a:lnTo>
                  <a:lnTo>
                    <a:pt x="77" y="112"/>
                  </a:lnTo>
                  <a:cubicBezTo>
                    <a:pt x="87" y="98"/>
                    <a:pt x="99" y="86"/>
                    <a:pt x="112" y="76"/>
                  </a:cubicBezTo>
                  <a:lnTo>
                    <a:pt x="92" y="26"/>
                  </a:lnTo>
                  <a:lnTo>
                    <a:pt x="156" y="0"/>
                  </a:lnTo>
                  <a:lnTo>
                    <a:pt x="177" y="49"/>
                  </a:lnTo>
                  <a:cubicBezTo>
                    <a:pt x="193" y="47"/>
                    <a:pt x="210" y="47"/>
                    <a:pt x="227" y="49"/>
                  </a:cubicBezTo>
                  <a:lnTo>
                    <a:pt x="248" y="0"/>
                  </a:lnTo>
                  <a:lnTo>
                    <a:pt x="312" y="26"/>
                  </a:lnTo>
                  <a:lnTo>
                    <a:pt x="291" y="76"/>
                  </a:lnTo>
                  <a:cubicBezTo>
                    <a:pt x="305" y="86"/>
                    <a:pt x="317" y="98"/>
                    <a:pt x="327" y="112"/>
                  </a:cubicBezTo>
                  <a:lnTo>
                    <a:pt x="377" y="91"/>
                  </a:lnTo>
                  <a:lnTo>
                    <a:pt x="403" y="155"/>
                  </a:lnTo>
                  <a:lnTo>
                    <a:pt x="354" y="176"/>
                  </a:lnTo>
                  <a:cubicBezTo>
                    <a:pt x="356" y="192"/>
                    <a:pt x="356" y="209"/>
                    <a:pt x="354" y="226"/>
                  </a:cubicBezTo>
                  <a:lnTo>
                    <a:pt x="403" y="247"/>
                  </a:lnTo>
                  <a:lnTo>
                    <a:pt x="377" y="311"/>
                  </a:lnTo>
                  <a:lnTo>
                    <a:pt x="327" y="291"/>
                  </a:lnTo>
                  <a:cubicBezTo>
                    <a:pt x="317" y="305"/>
                    <a:pt x="305" y="317"/>
                    <a:pt x="291" y="326"/>
                  </a:cubicBezTo>
                  <a:lnTo>
                    <a:pt x="312" y="376"/>
                  </a:lnTo>
                  <a:lnTo>
                    <a:pt x="248" y="403"/>
                  </a:lnTo>
                  <a:lnTo>
                    <a:pt x="227" y="353"/>
                  </a:lnTo>
                  <a:cubicBezTo>
                    <a:pt x="211" y="356"/>
                    <a:pt x="194" y="356"/>
                    <a:pt x="177" y="353"/>
                  </a:cubicBezTo>
                  <a:lnTo>
                    <a:pt x="156" y="403"/>
                  </a:lnTo>
                  <a:lnTo>
                    <a:pt x="92" y="376"/>
                  </a:lnTo>
                  <a:lnTo>
                    <a:pt x="112" y="326"/>
                  </a:lnTo>
                  <a:cubicBezTo>
                    <a:pt x="98" y="316"/>
                    <a:pt x="86" y="304"/>
                    <a:pt x="77" y="291"/>
                  </a:cubicBezTo>
                  <a:lnTo>
                    <a:pt x="27" y="311"/>
                  </a:lnTo>
                  <a:lnTo>
                    <a:pt x="0" y="247"/>
                  </a:lnTo>
                  <a:lnTo>
                    <a:pt x="50" y="226"/>
                  </a:lnTo>
                  <a:cubicBezTo>
                    <a:pt x="47" y="210"/>
                    <a:pt x="47" y="193"/>
                    <a:pt x="50" y="176"/>
                  </a:cubicBezTo>
                  <a:lnTo>
                    <a:pt x="0" y="155"/>
                  </a:lnTo>
                  <a:lnTo>
                    <a:pt x="0" y="155"/>
                  </a:lnTo>
                  <a:close/>
                </a:path>
              </a:pathLst>
            </a:custGeom>
            <a:noFill/>
            <a:ln w="1587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67" name="Google Shape;467;p91"/>
            <p:cNvSpPr/>
            <p:nvPr/>
          </p:nvSpPr>
          <p:spPr>
            <a:xfrm>
              <a:off x="2662" y="3073"/>
              <a:ext cx="93" cy="94"/>
            </a:xfrm>
            <a:custGeom>
              <a:avLst/>
              <a:gdLst/>
              <a:ahLst/>
              <a:cxnLst/>
              <a:rect l="l" t="t" r="r" b="b"/>
              <a:pathLst>
                <a:path w="153" h="153" extrusionOk="0">
                  <a:moveTo>
                    <a:pt x="14" y="50"/>
                  </a:moveTo>
                  <a:lnTo>
                    <a:pt x="14" y="50"/>
                  </a:lnTo>
                  <a:cubicBezTo>
                    <a:pt x="0" y="85"/>
                    <a:pt x="17" y="124"/>
                    <a:pt x="51" y="139"/>
                  </a:cubicBezTo>
                  <a:cubicBezTo>
                    <a:pt x="85" y="153"/>
                    <a:pt x="125" y="136"/>
                    <a:pt x="139" y="102"/>
                  </a:cubicBezTo>
                  <a:cubicBezTo>
                    <a:pt x="153" y="68"/>
                    <a:pt x="137" y="28"/>
                    <a:pt x="103" y="14"/>
                  </a:cubicBezTo>
                  <a:cubicBezTo>
                    <a:pt x="68" y="0"/>
                    <a:pt x="29" y="16"/>
                    <a:pt x="14" y="50"/>
                  </a:cubicBezTo>
                  <a:lnTo>
                    <a:pt x="14" y="50"/>
                  </a:lnTo>
                  <a:close/>
                </a:path>
              </a:pathLst>
            </a:custGeom>
            <a:noFill/>
            <a:ln w="1587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grpSp>
      <p:sp>
        <p:nvSpPr>
          <p:cNvPr id="468" name="Google Shape;468;p91"/>
          <p:cNvSpPr/>
          <p:nvPr/>
        </p:nvSpPr>
        <p:spPr>
          <a:xfrm>
            <a:off x="2745991" y="4616184"/>
            <a:ext cx="414020" cy="424326"/>
          </a:xfrm>
          <a:custGeom>
            <a:avLst/>
            <a:gdLst/>
            <a:ahLst/>
            <a:cxnLst/>
            <a:rect l="l" t="t" r="r" b="b"/>
            <a:pathLst>
              <a:path w="262" h="268" extrusionOk="0">
                <a:moveTo>
                  <a:pt x="248" y="248"/>
                </a:moveTo>
                <a:cubicBezTo>
                  <a:pt x="248" y="248"/>
                  <a:pt x="248" y="248"/>
                  <a:pt x="248" y="248"/>
                </a:cubicBezTo>
                <a:cubicBezTo>
                  <a:pt x="249" y="248"/>
                  <a:pt x="249" y="247"/>
                  <a:pt x="249" y="247"/>
                </a:cubicBezTo>
                <a:cubicBezTo>
                  <a:pt x="250" y="246"/>
                  <a:pt x="251" y="245"/>
                  <a:pt x="252" y="244"/>
                </a:cubicBezTo>
                <a:cubicBezTo>
                  <a:pt x="252" y="244"/>
                  <a:pt x="252" y="244"/>
                  <a:pt x="252" y="243"/>
                </a:cubicBezTo>
                <a:cubicBezTo>
                  <a:pt x="253" y="242"/>
                  <a:pt x="254" y="241"/>
                  <a:pt x="254" y="240"/>
                </a:cubicBezTo>
                <a:cubicBezTo>
                  <a:pt x="255" y="240"/>
                  <a:pt x="255" y="240"/>
                  <a:pt x="255" y="239"/>
                </a:cubicBezTo>
                <a:cubicBezTo>
                  <a:pt x="256" y="238"/>
                  <a:pt x="256" y="237"/>
                  <a:pt x="257" y="236"/>
                </a:cubicBezTo>
                <a:cubicBezTo>
                  <a:pt x="257" y="236"/>
                  <a:pt x="257" y="235"/>
                  <a:pt x="257" y="235"/>
                </a:cubicBezTo>
                <a:cubicBezTo>
                  <a:pt x="258" y="234"/>
                  <a:pt x="258" y="233"/>
                  <a:pt x="259" y="232"/>
                </a:cubicBezTo>
                <a:cubicBezTo>
                  <a:pt x="259" y="231"/>
                  <a:pt x="259" y="231"/>
                  <a:pt x="259" y="230"/>
                </a:cubicBezTo>
                <a:cubicBezTo>
                  <a:pt x="260" y="229"/>
                  <a:pt x="260" y="228"/>
                  <a:pt x="260" y="227"/>
                </a:cubicBezTo>
                <a:cubicBezTo>
                  <a:pt x="261" y="227"/>
                  <a:pt x="261" y="226"/>
                  <a:pt x="261" y="226"/>
                </a:cubicBezTo>
                <a:cubicBezTo>
                  <a:pt x="261" y="225"/>
                  <a:pt x="261" y="224"/>
                  <a:pt x="262" y="222"/>
                </a:cubicBezTo>
                <a:cubicBezTo>
                  <a:pt x="262" y="222"/>
                  <a:pt x="262" y="221"/>
                  <a:pt x="262" y="221"/>
                </a:cubicBezTo>
                <a:cubicBezTo>
                  <a:pt x="262" y="220"/>
                  <a:pt x="262" y="219"/>
                  <a:pt x="262" y="218"/>
                </a:cubicBezTo>
                <a:cubicBezTo>
                  <a:pt x="262" y="217"/>
                  <a:pt x="262" y="217"/>
                  <a:pt x="262" y="216"/>
                </a:cubicBezTo>
                <a:cubicBezTo>
                  <a:pt x="262" y="215"/>
                  <a:pt x="262" y="214"/>
                  <a:pt x="262" y="213"/>
                </a:cubicBezTo>
                <a:cubicBezTo>
                  <a:pt x="262" y="212"/>
                  <a:pt x="262" y="212"/>
                  <a:pt x="262" y="211"/>
                </a:cubicBezTo>
                <a:cubicBezTo>
                  <a:pt x="262" y="210"/>
                  <a:pt x="262" y="209"/>
                  <a:pt x="262" y="208"/>
                </a:cubicBezTo>
                <a:cubicBezTo>
                  <a:pt x="262" y="208"/>
                  <a:pt x="262" y="207"/>
                  <a:pt x="262" y="206"/>
                </a:cubicBezTo>
                <a:cubicBezTo>
                  <a:pt x="262" y="205"/>
                  <a:pt x="262" y="204"/>
                  <a:pt x="261" y="203"/>
                </a:cubicBezTo>
                <a:cubicBezTo>
                  <a:pt x="261" y="203"/>
                  <a:pt x="261" y="202"/>
                  <a:pt x="261" y="201"/>
                </a:cubicBezTo>
                <a:cubicBezTo>
                  <a:pt x="261" y="201"/>
                  <a:pt x="261" y="200"/>
                  <a:pt x="260" y="199"/>
                </a:cubicBezTo>
                <a:cubicBezTo>
                  <a:pt x="260" y="198"/>
                  <a:pt x="260" y="197"/>
                  <a:pt x="260" y="197"/>
                </a:cubicBezTo>
                <a:cubicBezTo>
                  <a:pt x="259" y="196"/>
                  <a:pt x="259" y="195"/>
                  <a:pt x="259" y="194"/>
                </a:cubicBezTo>
                <a:cubicBezTo>
                  <a:pt x="258" y="193"/>
                  <a:pt x="258" y="193"/>
                  <a:pt x="258" y="192"/>
                </a:cubicBezTo>
                <a:cubicBezTo>
                  <a:pt x="257" y="191"/>
                  <a:pt x="257" y="191"/>
                  <a:pt x="257" y="190"/>
                </a:cubicBezTo>
                <a:cubicBezTo>
                  <a:pt x="256" y="189"/>
                  <a:pt x="256" y="188"/>
                  <a:pt x="255" y="187"/>
                </a:cubicBezTo>
                <a:cubicBezTo>
                  <a:pt x="255" y="187"/>
                  <a:pt x="254" y="186"/>
                  <a:pt x="254" y="186"/>
                </a:cubicBezTo>
                <a:cubicBezTo>
                  <a:pt x="253" y="185"/>
                  <a:pt x="253" y="184"/>
                  <a:pt x="252" y="183"/>
                </a:cubicBezTo>
                <a:cubicBezTo>
                  <a:pt x="252" y="182"/>
                  <a:pt x="251" y="182"/>
                  <a:pt x="251" y="182"/>
                </a:cubicBezTo>
                <a:cubicBezTo>
                  <a:pt x="250" y="180"/>
                  <a:pt x="249" y="179"/>
                  <a:pt x="248" y="178"/>
                </a:cubicBezTo>
                <a:cubicBezTo>
                  <a:pt x="236" y="166"/>
                  <a:pt x="220" y="161"/>
                  <a:pt x="204" y="164"/>
                </a:cubicBezTo>
                <a:cubicBezTo>
                  <a:pt x="104" y="63"/>
                  <a:pt x="104" y="63"/>
                  <a:pt x="104" y="63"/>
                </a:cubicBezTo>
                <a:cubicBezTo>
                  <a:pt x="110" y="29"/>
                  <a:pt x="110" y="29"/>
                  <a:pt x="110" y="29"/>
                </a:cubicBezTo>
                <a:cubicBezTo>
                  <a:pt x="84" y="3"/>
                  <a:pt x="84" y="3"/>
                  <a:pt x="84" y="3"/>
                </a:cubicBezTo>
                <a:cubicBezTo>
                  <a:pt x="43" y="0"/>
                  <a:pt x="43" y="0"/>
                  <a:pt x="43" y="0"/>
                </a:cubicBezTo>
                <a:cubicBezTo>
                  <a:pt x="37" y="6"/>
                  <a:pt x="37" y="6"/>
                  <a:pt x="37" y="6"/>
                </a:cubicBezTo>
                <a:cubicBezTo>
                  <a:pt x="84" y="53"/>
                  <a:pt x="84" y="53"/>
                  <a:pt x="84" y="53"/>
                </a:cubicBezTo>
                <a:cubicBezTo>
                  <a:pt x="53" y="84"/>
                  <a:pt x="53" y="84"/>
                  <a:pt x="53" y="84"/>
                </a:cubicBezTo>
                <a:cubicBezTo>
                  <a:pt x="6" y="37"/>
                  <a:pt x="6" y="37"/>
                  <a:pt x="6" y="37"/>
                </a:cubicBezTo>
                <a:cubicBezTo>
                  <a:pt x="0" y="43"/>
                  <a:pt x="0" y="43"/>
                  <a:pt x="0" y="43"/>
                </a:cubicBezTo>
                <a:cubicBezTo>
                  <a:pt x="4" y="83"/>
                  <a:pt x="4" y="83"/>
                  <a:pt x="4" y="83"/>
                </a:cubicBezTo>
                <a:cubicBezTo>
                  <a:pt x="30" y="109"/>
                  <a:pt x="30" y="109"/>
                  <a:pt x="30" y="109"/>
                </a:cubicBezTo>
                <a:cubicBezTo>
                  <a:pt x="63" y="103"/>
                  <a:pt x="63" y="103"/>
                  <a:pt x="63" y="103"/>
                </a:cubicBezTo>
                <a:cubicBezTo>
                  <a:pt x="163" y="203"/>
                  <a:pt x="163" y="203"/>
                  <a:pt x="163" y="203"/>
                </a:cubicBezTo>
                <a:cubicBezTo>
                  <a:pt x="160" y="219"/>
                  <a:pt x="164" y="236"/>
                  <a:pt x="177" y="249"/>
                </a:cubicBezTo>
                <a:cubicBezTo>
                  <a:pt x="196" y="268"/>
                  <a:pt x="228" y="268"/>
                  <a:pt x="248" y="249"/>
                </a:cubicBezTo>
                <a:cubicBezTo>
                  <a:pt x="248" y="248"/>
                  <a:pt x="248" y="248"/>
                  <a:pt x="248" y="248"/>
                </a:cubicBezTo>
                <a:close/>
                <a:moveTo>
                  <a:pt x="224" y="242"/>
                </a:moveTo>
                <a:cubicBezTo>
                  <a:pt x="200" y="242"/>
                  <a:pt x="200" y="242"/>
                  <a:pt x="200" y="242"/>
                </a:cubicBezTo>
                <a:cubicBezTo>
                  <a:pt x="184" y="225"/>
                  <a:pt x="184" y="225"/>
                  <a:pt x="184" y="225"/>
                </a:cubicBezTo>
                <a:cubicBezTo>
                  <a:pt x="184" y="201"/>
                  <a:pt x="184" y="201"/>
                  <a:pt x="184" y="201"/>
                </a:cubicBezTo>
                <a:cubicBezTo>
                  <a:pt x="200" y="185"/>
                  <a:pt x="200" y="185"/>
                  <a:pt x="200" y="185"/>
                </a:cubicBezTo>
                <a:cubicBezTo>
                  <a:pt x="224" y="185"/>
                  <a:pt x="224" y="185"/>
                  <a:pt x="224" y="185"/>
                </a:cubicBezTo>
                <a:cubicBezTo>
                  <a:pt x="241" y="201"/>
                  <a:pt x="241" y="201"/>
                  <a:pt x="241" y="201"/>
                </a:cubicBezTo>
                <a:cubicBezTo>
                  <a:pt x="241" y="225"/>
                  <a:pt x="241" y="225"/>
                  <a:pt x="241" y="225"/>
                </a:cubicBezTo>
                <a:lnTo>
                  <a:pt x="224" y="242"/>
                </a:lnTo>
                <a:close/>
              </a:path>
            </a:pathLst>
          </a:custGeom>
          <a:noFill/>
          <a:ln w="15875" cap="flat" cmpd="sng">
            <a:solidFill>
              <a:schemeClr val="lt1"/>
            </a:solidFill>
            <a:prstDash val="solid"/>
            <a:round/>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grpSp>
        <p:nvGrpSpPr>
          <p:cNvPr id="469" name="Google Shape;469;p91"/>
          <p:cNvGrpSpPr/>
          <p:nvPr/>
        </p:nvGrpSpPr>
        <p:grpSpPr>
          <a:xfrm>
            <a:off x="1535162" y="3551928"/>
            <a:ext cx="550255" cy="401557"/>
            <a:chOff x="651228" y="4472578"/>
            <a:chExt cx="730448" cy="669705"/>
          </a:xfrm>
        </p:grpSpPr>
        <p:sp>
          <p:nvSpPr>
            <p:cNvPr id="470" name="Google Shape;470;p91"/>
            <p:cNvSpPr/>
            <p:nvPr/>
          </p:nvSpPr>
          <p:spPr>
            <a:xfrm>
              <a:off x="651228" y="4472578"/>
              <a:ext cx="332113" cy="669705"/>
            </a:xfrm>
            <a:custGeom>
              <a:avLst/>
              <a:gdLst/>
              <a:ahLst/>
              <a:cxnLst/>
              <a:rect l="l" t="t" r="r" b="b"/>
              <a:pathLst>
                <a:path w="216" h="435" extrusionOk="0">
                  <a:moveTo>
                    <a:pt x="152" y="435"/>
                  </a:moveTo>
                  <a:lnTo>
                    <a:pt x="152" y="435"/>
                  </a:lnTo>
                  <a:cubicBezTo>
                    <a:pt x="116" y="435"/>
                    <a:pt x="87" y="409"/>
                    <a:pt x="87" y="377"/>
                  </a:cubicBezTo>
                  <a:lnTo>
                    <a:pt x="87" y="377"/>
                  </a:lnTo>
                  <a:cubicBezTo>
                    <a:pt x="58" y="364"/>
                    <a:pt x="40" y="338"/>
                    <a:pt x="40" y="309"/>
                  </a:cubicBezTo>
                  <a:cubicBezTo>
                    <a:pt x="40" y="303"/>
                    <a:pt x="41" y="297"/>
                    <a:pt x="42" y="291"/>
                  </a:cubicBezTo>
                  <a:cubicBezTo>
                    <a:pt x="16" y="273"/>
                    <a:pt x="0" y="245"/>
                    <a:pt x="0" y="215"/>
                  </a:cubicBezTo>
                  <a:cubicBezTo>
                    <a:pt x="0" y="183"/>
                    <a:pt x="17" y="155"/>
                    <a:pt x="45" y="137"/>
                  </a:cubicBezTo>
                  <a:cubicBezTo>
                    <a:pt x="44" y="133"/>
                    <a:pt x="44" y="130"/>
                    <a:pt x="44" y="126"/>
                  </a:cubicBezTo>
                  <a:cubicBezTo>
                    <a:pt x="44" y="99"/>
                    <a:pt x="61" y="73"/>
                    <a:pt x="87" y="60"/>
                  </a:cubicBezTo>
                  <a:cubicBezTo>
                    <a:pt x="87" y="59"/>
                    <a:pt x="87" y="58"/>
                    <a:pt x="87" y="58"/>
                  </a:cubicBezTo>
                  <a:cubicBezTo>
                    <a:pt x="87" y="26"/>
                    <a:pt x="116" y="0"/>
                    <a:pt x="152" y="0"/>
                  </a:cubicBezTo>
                  <a:cubicBezTo>
                    <a:pt x="188" y="0"/>
                    <a:pt x="216" y="26"/>
                    <a:pt x="216" y="58"/>
                  </a:cubicBezTo>
                  <a:lnTo>
                    <a:pt x="216" y="377"/>
                  </a:lnTo>
                  <a:cubicBezTo>
                    <a:pt x="216" y="409"/>
                    <a:pt x="188" y="435"/>
                    <a:pt x="152" y="435"/>
                  </a:cubicBezTo>
                  <a:lnTo>
                    <a:pt x="152" y="435"/>
                  </a:lnTo>
                  <a:close/>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1" name="Google Shape;471;p91"/>
            <p:cNvSpPr/>
            <p:nvPr/>
          </p:nvSpPr>
          <p:spPr>
            <a:xfrm>
              <a:off x="1048560" y="4472578"/>
              <a:ext cx="333116" cy="669705"/>
            </a:xfrm>
            <a:custGeom>
              <a:avLst/>
              <a:gdLst/>
              <a:ahLst/>
              <a:cxnLst/>
              <a:rect l="l" t="t" r="r" b="b"/>
              <a:pathLst>
                <a:path w="217" h="435" extrusionOk="0">
                  <a:moveTo>
                    <a:pt x="0" y="377"/>
                  </a:moveTo>
                  <a:lnTo>
                    <a:pt x="0" y="377"/>
                  </a:lnTo>
                  <a:lnTo>
                    <a:pt x="0" y="58"/>
                  </a:lnTo>
                  <a:cubicBezTo>
                    <a:pt x="0" y="26"/>
                    <a:pt x="29" y="0"/>
                    <a:pt x="65" y="0"/>
                  </a:cubicBezTo>
                  <a:cubicBezTo>
                    <a:pt x="101" y="0"/>
                    <a:pt x="129" y="26"/>
                    <a:pt x="129" y="58"/>
                  </a:cubicBezTo>
                  <a:cubicBezTo>
                    <a:pt x="129" y="58"/>
                    <a:pt x="129" y="59"/>
                    <a:pt x="129" y="60"/>
                  </a:cubicBezTo>
                  <a:cubicBezTo>
                    <a:pt x="156" y="73"/>
                    <a:pt x="173" y="99"/>
                    <a:pt x="173" y="126"/>
                  </a:cubicBezTo>
                  <a:cubicBezTo>
                    <a:pt x="173" y="130"/>
                    <a:pt x="173" y="133"/>
                    <a:pt x="172" y="137"/>
                  </a:cubicBezTo>
                  <a:cubicBezTo>
                    <a:pt x="200" y="155"/>
                    <a:pt x="217" y="183"/>
                    <a:pt x="217" y="215"/>
                  </a:cubicBezTo>
                  <a:cubicBezTo>
                    <a:pt x="217" y="245"/>
                    <a:pt x="201" y="273"/>
                    <a:pt x="174" y="291"/>
                  </a:cubicBezTo>
                  <a:cubicBezTo>
                    <a:pt x="176" y="297"/>
                    <a:pt x="177" y="303"/>
                    <a:pt x="177" y="309"/>
                  </a:cubicBezTo>
                  <a:cubicBezTo>
                    <a:pt x="177" y="338"/>
                    <a:pt x="158" y="364"/>
                    <a:pt x="129" y="377"/>
                  </a:cubicBezTo>
                  <a:lnTo>
                    <a:pt x="129" y="377"/>
                  </a:lnTo>
                  <a:cubicBezTo>
                    <a:pt x="129" y="409"/>
                    <a:pt x="101" y="435"/>
                    <a:pt x="65" y="435"/>
                  </a:cubicBezTo>
                  <a:cubicBezTo>
                    <a:pt x="29" y="435"/>
                    <a:pt x="0" y="409"/>
                    <a:pt x="0" y="377"/>
                  </a:cubicBezTo>
                  <a:lnTo>
                    <a:pt x="0" y="377"/>
                  </a:lnTo>
                  <a:close/>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2" name="Google Shape;472;p91"/>
            <p:cNvSpPr/>
            <p:nvPr/>
          </p:nvSpPr>
          <p:spPr>
            <a:xfrm>
              <a:off x="1110768" y="4833497"/>
              <a:ext cx="70235" cy="69176"/>
            </a:xfrm>
            <a:custGeom>
              <a:avLst/>
              <a:gdLst/>
              <a:ahLst/>
              <a:cxnLst/>
              <a:rect l="l" t="t" r="r" b="b"/>
              <a:pathLst>
                <a:path w="45" h="45" extrusionOk="0">
                  <a:moveTo>
                    <a:pt x="23" y="0"/>
                  </a:moveTo>
                  <a:lnTo>
                    <a:pt x="23" y="0"/>
                  </a:lnTo>
                  <a:cubicBezTo>
                    <a:pt x="10" y="0"/>
                    <a:pt x="0" y="10"/>
                    <a:pt x="0" y="22"/>
                  </a:cubicBezTo>
                  <a:cubicBezTo>
                    <a:pt x="0" y="35"/>
                    <a:pt x="10" y="45"/>
                    <a:pt x="23" y="45"/>
                  </a:cubicBezTo>
                  <a:cubicBezTo>
                    <a:pt x="35" y="45"/>
                    <a:pt x="45" y="35"/>
                    <a:pt x="45" y="22"/>
                  </a:cubicBezTo>
                  <a:cubicBezTo>
                    <a:pt x="45" y="10"/>
                    <a:pt x="35" y="0"/>
                    <a:pt x="23" y="0"/>
                  </a:cubicBezTo>
                  <a:lnTo>
                    <a:pt x="23" y="0"/>
                  </a:lnTo>
                  <a:close/>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3" name="Google Shape;473;p91"/>
            <p:cNvSpPr/>
            <p:nvPr/>
          </p:nvSpPr>
          <p:spPr>
            <a:xfrm>
              <a:off x="1135852" y="4984882"/>
              <a:ext cx="70235" cy="68174"/>
            </a:xfrm>
            <a:custGeom>
              <a:avLst/>
              <a:gdLst/>
              <a:ahLst/>
              <a:cxnLst/>
              <a:rect l="l" t="t" r="r" b="b"/>
              <a:pathLst>
                <a:path w="46" h="45" extrusionOk="0">
                  <a:moveTo>
                    <a:pt x="23" y="0"/>
                  </a:moveTo>
                  <a:lnTo>
                    <a:pt x="23" y="0"/>
                  </a:lnTo>
                  <a:cubicBezTo>
                    <a:pt x="10" y="0"/>
                    <a:pt x="0" y="10"/>
                    <a:pt x="0" y="23"/>
                  </a:cubicBezTo>
                  <a:cubicBezTo>
                    <a:pt x="0" y="35"/>
                    <a:pt x="10" y="45"/>
                    <a:pt x="23" y="45"/>
                  </a:cubicBezTo>
                  <a:cubicBezTo>
                    <a:pt x="35" y="45"/>
                    <a:pt x="46" y="35"/>
                    <a:pt x="46" y="23"/>
                  </a:cubicBezTo>
                  <a:cubicBezTo>
                    <a:pt x="46" y="10"/>
                    <a:pt x="35" y="0"/>
                    <a:pt x="23" y="0"/>
                  </a:cubicBezTo>
                  <a:lnTo>
                    <a:pt x="23" y="0"/>
                  </a:lnTo>
                  <a:close/>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4" name="Google Shape;474;p91"/>
            <p:cNvSpPr/>
            <p:nvPr/>
          </p:nvSpPr>
          <p:spPr>
            <a:xfrm>
              <a:off x="1144882" y="4613938"/>
              <a:ext cx="70235" cy="72184"/>
            </a:xfrm>
            <a:custGeom>
              <a:avLst/>
              <a:gdLst/>
              <a:ahLst/>
              <a:cxnLst/>
              <a:rect l="l" t="t" r="r" b="b"/>
              <a:pathLst>
                <a:path w="46" h="46" extrusionOk="0">
                  <a:moveTo>
                    <a:pt x="23" y="0"/>
                  </a:moveTo>
                  <a:lnTo>
                    <a:pt x="23" y="0"/>
                  </a:lnTo>
                  <a:cubicBezTo>
                    <a:pt x="11" y="0"/>
                    <a:pt x="0" y="10"/>
                    <a:pt x="0" y="23"/>
                  </a:cubicBezTo>
                  <a:cubicBezTo>
                    <a:pt x="0" y="35"/>
                    <a:pt x="11" y="46"/>
                    <a:pt x="23" y="46"/>
                  </a:cubicBezTo>
                  <a:cubicBezTo>
                    <a:pt x="36" y="46"/>
                    <a:pt x="46" y="35"/>
                    <a:pt x="46" y="23"/>
                  </a:cubicBezTo>
                  <a:cubicBezTo>
                    <a:pt x="46" y="10"/>
                    <a:pt x="36" y="0"/>
                    <a:pt x="23" y="0"/>
                  </a:cubicBezTo>
                  <a:lnTo>
                    <a:pt x="23" y="0"/>
                  </a:lnTo>
                  <a:close/>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5" name="Google Shape;475;p91"/>
            <p:cNvSpPr/>
            <p:nvPr/>
          </p:nvSpPr>
          <p:spPr>
            <a:xfrm>
              <a:off x="1056587" y="4672086"/>
              <a:ext cx="97326" cy="126322"/>
            </a:xfrm>
            <a:custGeom>
              <a:avLst/>
              <a:gdLst/>
              <a:ahLst/>
              <a:cxnLst/>
              <a:rect l="l" t="t" r="r" b="b"/>
              <a:pathLst>
                <a:path w="64" h="82" extrusionOk="0">
                  <a:moveTo>
                    <a:pt x="0" y="82"/>
                  </a:moveTo>
                  <a:lnTo>
                    <a:pt x="0" y="82"/>
                  </a:lnTo>
                  <a:lnTo>
                    <a:pt x="34" y="82"/>
                  </a:lnTo>
                  <a:lnTo>
                    <a:pt x="34" y="29"/>
                  </a:lnTo>
                  <a:lnTo>
                    <a:pt x="64" y="0"/>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6" name="Google Shape;476;p91"/>
            <p:cNvSpPr/>
            <p:nvPr/>
          </p:nvSpPr>
          <p:spPr>
            <a:xfrm>
              <a:off x="1199064" y="5036012"/>
              <a:ext cx="41138" cy="22056"/>
            </a:xfrm>
            <a:custGeom>
              <a:avLst/>
              <a:gdLst/>
              <a:ahLst/>
              <a:cxnLst/>
              <a:rect l="l" t="t" r="r" b="b"/>
              <a:pathLst>
                <a:path w="26" h="14" extrusionOk="0">
                  <a:moveTo>
                    <a:pt x="0" y="0"/>
                  </a:moveTo>
                  <a:lnTo>
                    <a:pt x="0" y="0"/>
                  </a:lnTo>
                  <a:lnTo>
                    <a:pt x="26" y="14"/>
                  </a:lnTo>
                </a:path>
              </a:pathLst>
            </a:custGeom>
            <a:noFill/>
            <a:ln w="158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7" name="Google Shape;477;p91"/>
            <p:cNvSpPr/>
            <p:nvPr/>
          </p:nvSpPr>
          <p:spPr>
            <a:xfrm>
              <a:off x="1265286" y="4900668"/>
              <a:ext cx="49164" cy="20051"/>
            </a:xfrm>
            <a:custGeom>
              <a:avLst/>
              <a:gdLst/>
              <a:ahLst/>
              <a:cxnLst/>
              <a:rect l="l" t="t" r="r" b="b"/>
              <a:pathLst>
                <a:path w="33" h="13" extrusionOk="0">
                  <a:moveTo>
                    <a:pt x="33" y="13"/>
                  </a:moveTo>
                  <a:lnTo>
                    <a:pt x="33" y="13"/>
                  </a:lnTo>
                  <a:lnTo>
                    <a:pt x="0" y="0"/>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8" name="Google Shape;478;p91"/>
            <p:cNvSpPr/>
            <p:nvPr/>
          </p:nvSpPr>
          <p:spPr>
            <a:xfrm>
              <a:off x="1052573" y="4868586"/>
              <a:ext cx="53178" cy="0"/>
            </a:xfrm>
            <a:custGeom>
              <a:avLst/>
              <a:gdLst/>
              <a:ahLst/>
              <a:cxnLst/>
              <a:rect l="l" t="t" r="r" b="b"/>
              <a:pathLst>
                <a:path w="35" h="120000" extrusionOk="0">
                  <a:moveTo>
                    <a:pt x="35" y="0"/>
                  </a:moveTo>
                  <a:lnTo>
                    <a:pt x="35" y="0"/>
                  </a:lnTo>
                  <a:lnTo>
                    <a:pt x="0" y="0"/>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9" name="Google Shape;479;p91"/>
            <p:cNvSpPr/>
            <p:nvPr/>
          </p:nvSpPr>
          <p:spPr>
            <a:xfrm>
              <a:off x="1190033" y="4868586"/>
              <a:ext cx="26087" cy="0"/>
            </a:xfrm>
            <a:custGeom>
              <a:avLst/>
              <a:gdLst/>
              <a:ahLst/>
              <a:cxnLst/>
              <a:rect l="l" t="t" r="r" b="b"/>
              <a:pathLst>
                <a:path w="18" h="120000" extrusionOk="0">
                  <a:moveTo>
                    <a:pt x="18" y="0"/>
                  </a:moveTo>
                  <a:lnTo>
                    <a:pt x="18" y="0"/>
                  </a:lnTo>
                  <a:lnTo>
                    <a:pt x="0" y="0"/>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0" name="Google Shape;480;p91"/>
            <p:cNvSpPr/>
            <p:nvPr/>
          </p:nvSpPr>
          <p:spPr>
            <a:xfrm>
              <a:off x="716446" y="4902673"/>
              <a:ext cx="73246" cy="22056"/>
            </a:xfrm>
            <a:custGeom>
              <a:avLst/>
              <a:gdLst/>
              <a:ahLst/>
              <a:cxnLst/>
              <a:rect l="l" t="t" r="r" b="b"/>
              <a:pathLst>
                <a:path w="47" h="14" extrusionOk="0">
                  <a:moveTo>
                    <a:pt x="47" y="12"/>
                  </a:moveTo>
                  <a:lnTo>
                    <a:pt x="47" y="12"/>
                  </a:lnTo>
                  <a:lnTo>
                    <a:pt x="24" y="0"/>
                  </a:lnTo>
                  <a:lnTo>
                    <a:pt x="0" y="14"/>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1" name="Google Shape;481;p91"/>
            <p:cNvSpPr/>
            <p:nvPr/>
          </p:nvSpPr>
          <p:spPr>
            <a:xfrm>
              <a:off x="921132" y="4906683"/>
              <a:ext cx="62208" cy="25064"/>
            </a:xfrm>
            <a:custGeom>
              <a:avLst/>
              <a:gdLst/>
              <a:ahLst/>
              <a:cxnLst/>
              <a:rect l="l" t="t" r="r" b="b"/>
              <a:pathLst>
                <a:path w="40" h="16" extrusionOk="0">
                  <a:moveTo>
                    <a:pt x="0" y="0"/>
                  </a:moveTo>
                  <a:lnTo>
                    <a:pt x="0" y="0"/>
                  </a:lnTo>
                  <a:lnTo>
                    <a:pt x="16" y="16"/>
                  </a:lnTo>
                  <a:lnTo>
                    <a:pt x="40" y="16"/>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2" name="Google Shape;482;p91"/>
            <p:cNvSpPr/>
            <p:nvPr/>
          </p:nvSpPr>
          <p:spPr>
            <a:xfrm>
              <a:off x="830830" y="5018969"/>
              <a:ext cx="69232" cy="19049"/>
            </a:xfrm>
            <a:custGeom>
              <a:avLst/>
              <a:gdLst/>
              <a:ahLst/>
              <a:cxnLst/>
              <a:rect l="l" t="t" r="r" b="b"/>
              <a:pathLst>
                <a:path w="45" h="12" extrusionOk="0">
                  <a:moveTo>
                    <a:pt x="0" y="9"/>
                  </a:moveTo>
                  <a:lnTo>
                    <a:pt x="0" y="9"/>
                  </a:lnTo>
                  <a:cubicBezTo>
                    <a:pt x="1" y="8"/>
                    <a:pt x="10" y="0"/>
                    <a:pt x="23" y="0"/>
                  </a:cubicBezTo>
                  <a:cubicBezTo>
                    <a:pt x="28" y="0"/>
                    <a:pt x="37" y="3"/>
                    <a:pt x="45" y="12"/>
                  </a:cubicBez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3" name="Google Shape;483;p91"/>
            <p:cNvSpPr/>
            <p:nvPr/>
          </p:nvSpPr>
          <p:spPr>
            <a:xfrm>
              <a:off x="727484" y="4764320"/>
              <a:ext cx="47158" cy="60153"/>
            </a:xfrm>
            <a:custGeom>
              <a:avLst/>
              <a:gdLst/>
              <a:ahLst/>
              <a:cxnLst/>
              <a:rect l="l" t="t" r="r" b="b"/>
              <a:pathLst>
                <a:path w="30" h="39" extrusionOk="0">
                  <a:moveTo>
                    <a:pt x="0" y="0"/>
                  </a:moveTo>
                  <a:lnTo>
                    <a:pt x="0" y="0"/>
                  </a:lnTo>
                  <a:cubicBezTo>
                    <a:pt x="11" y="2"/>
                    <a:pt x="30" y="14"/>
                    <a:pt x="27" y="39"/>
                  </a:cubicBez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4" name="Google Shape;484;p91"/>
            <p:cNvSpPr/>
            <p:nvPr/>
          </p:nvSpPr>
          <p:spPr>
            <a:xfrm>
              <a:off x="862937" y="4815451"/>
              <a:ext cx="68229" cy="20051"/>
            </a:xfrm>
            <a:custGeom>
              <a:avLst/>
              <a:gdLst/>
              <a:ahLst/>
              <a:cxnLst/>
              <a:rect l="l" t="t" r="r" b="b"/>
              <a:pathLst>
                <a:path w="45" h="13" extrusionOk="0">
                  <a:moveTo>
                    <a:pt x="0" y="3"/>
                  </a:moveTo>
                  <a:lnTo>
                    <a:pt x="0" y="3"/>
                  </a:lnTo>
                  <a:lnTo>
                    <a:pt x="20" y="13"/>
                  </a:lnTo>
                  <a:lnTo>
                    <a:pt x="45" y="0"/>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5" name="Google Shape;485;p91"/>
            <p:cNvSpPr/>
            <p:nvPr/>
          </p:nvSpPr>
          <p:spPr>
            <a:xfrm>
              <a:off x="774641" y="4700157"/>
              <a:ext cx="66222" cy="11028"/>
            </a:xfrm>
            <a:custGeom>
              <a:avLst/>
              <a:gdLst/>
              <a:ahLst/>
              <a:cxnLst/>
              <a:rect l="l" t="t" r="r" b="b"/>
              <a:pathLst>
                <a:path w="44" h="7" extrusionOk="0">
                  <a:moveTo>
                    <a:pt x="44" y="0"/>
                  </a:moveTo>
                  <a:lnTo>
                    <a:pt x="44" y="0"/>
                  </a:lnTo>
                  <a:cubicBezTo>
                    <a:pt x="37" y="5"/>
                    <a:pt x="30" y="7"/>
                    <a:pt x="24" y="7"/>
                  </a:cubicBezTo>
                  <a:cubicBezTo>
                    <a:pt x="14" y="7"/>
                    <a:pt x="5" y="3"/>
                    <a:pt x="0" y="0"/>
                  </a:cubicBez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6" name="Google Shape;486;p91"/>
            <p:cNvSpPr/>
            <p:nvPr/>
          </p:nvSpPr>
          <p:spPr>
            <a:xfrm>
              <a:off x="845880" y="4590879"/>
              <a:ext cx="59198" cy="34087"/>
            </a:xfrm>
            <a:custGeom>
              <a:avLst/>
              <a:gdLst/>
              <a:ahLst/>
              <a:cxnLst/>
              <a:rect l="l" t="t" r="r" b="b"/>
              <a:pathLst>
                <a:path w="39" h="22" extrusionOk="0">
                  <a:moveTo>
                    <a:pt x="0" y="4"/>
                  </a:moveTo>
                  <a:lnTo>
                    <a:pt x="0" y="4"/>
                  </a:lnTo>
                  <a:cubicBezTo>
                    <a:pt x="1" y="15"/>
                    <a:pt x="10" y="22"/>
                    <a:pt x="21" y="21"/>
                  </a:cubicBezTo>
                  <a:cubicBezTo>
                    <a:pt x="26" y="21"/>
                    <a:pt x="31" y="18"/>
                    <a:pt x="34" y="14"/>
                  </a:cubicBezTo>
                  <a:cubicBezTo>
                    <a:pt x="37" y="10"/>
                    <a:pt x="39" y="5"/>
                    <a:pt x="38" y="0"/>
                  </a:cubicBez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7" name="Google Shape;487;p91"/>
            <p:cNvSpPr/>
            <p:nvPr/>
          </p:nvSpPr>
          <p:spPr>
            <a:xfrm>
              <a:off x="922136" y="4661058"/>
              <a:ext cx="62208" cy="25063"/>
            </a:xfrm>
            <a:custGeom>
              <a:avLst/>
              <a:gdLst/>
              <a:ahLst/>
              <a:cxnLst/>
              <a:rect l="l" t="t" r="r" b="b"/>
              <a:pathLst>
                <a:path w="40" h="16" extrusionOk="0">
                  <a:moveTo>
                    <a:pt x="40" y="0"/>
                  </a:moveTo>
                  <a:lnTo>
                    <a:pt x="40" y="0"/>
                  </a:lnTo>
                  <a:lnTo>
                    <a:pt x="13" y="1"/>
                  </a:lnTo>
                  <a:lnTo>
                    <a:pt x="0" y="16"/>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8" name="Google Shape;488;p91"/>
            <p:cNvSpPr/>
            <p:nvPr/>
          </p:nvSpPr>
          <p:spPr>
            <a:xfrm>
              <a:off x="1263279" y="4684116"/>
              <a:ext cx="48161" cy="45115"/>
            </a:xfrm>
            <a:custGeom>
              <a:avLst/>
              <a:gdLst/>
              <a:ahLst/>
              <a:cxnLst/>
              <a:rect l="l" t="t" r="r" b="b"/>
              <a:pathLst>
                <a:path w="32" h="30" extrusionOk="0">
                  <a:moveTo>
                    <a:pt x="32" y="0"/>
                  </a:moveTo>
                  <a:lnTo>
                    <a:pt x="32" y="0"/>
                  </a:lnTo>
                  <a:lnTo>
                    <a:pt x="0" y="30"/>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grpSp>
      <p:grpSp>
        <p:nvGrpSpPr>
          <p:cNvPr id="489" name="Google Shape;489;p91"/>
          <p:cNvGrpSpPr/>
          <p:nvPr/>
        </p:nvGrpSpPr>
        <p:grpSpPr>
          <a:xfrm>
            <a:off x="561059" y="2451752"/>
            <a:ext cx="669741" cy="616738"/>
            <a:chOff x="631581" y="2232330"/>
            <a:chExt cx="892872" cy="822210"/>
          </a:xfrm>
        </p:grpSpPr>
        <p:grpSp>
          <p:nvGrpSpPr>
            <p:cNvPr id="490" name="Google Shape;490;p91"/>
            <p:cNvGrpSpPr/>
            <p:nvPr/>
          </p:nvGrpSpPr>
          <p:grpSpPr>
            <a:xfrm>
              <a:off x="925025" y="2388077"/>
              <a:ext cx="460305" cy="587361"/>
              <a:chOff x="575741" y="2918747"/>
              <a:chExt cx="449981" cy="574184"/>
            </a:xfrm>
          </p:grpSpPr>
          <p:sp>
            <p:nvSpPr>
              <p:cNvPr id="491" name="Google Shape;491;p91"/>
              <p:cNvSpPr txBox="1"/>
              <p:nvPr/>
            </p:nvSpPr>
            <p:spPr>
              <a:xfrm>
                <a:off x="736869" y="3101848"/>
                <a:ext cx="288853" cy="3910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FFFFFF"/>
                    </a:solidFill>
                    <a:latin typeface="Titillium Web"/>
                    <a:ea typeface="Titillium Web"/>
                    <a:cs typeface="Titillium Web"/>
                    <a:sym typeface="Titillium Web"/>
                  </a:rPr>
                  <a:t>2</a:t>
                </a:r>
                <a:endParaRPr sz="1350" b="1" i="0" u="none" strike="noStrike" cap="none">
                  <a:solidFill>
                    <a:srgbClr val="FFFFFF"/>
                  </a:solidFill>
                  <a:latin typeface="Titillium Web"/>
                  <a:ea typeface="Titillium Web"/>
                  <a:cs typeface="Titillium Web"/>
                  <a:sym typeface="Titillium Web"/>
                </a:endParaRPr>
              </a:p>
            </p:txBody>
          </p:sp>
          <p:sp>
            <p:nvSpPr>
              <p:cNvPr id="492" name="Google Shape;492;p91"/>
              <p:cNvSpPr txBox="1"/>
              <p:nvPr/>
            </p:nvSpPr>
            <p:spPr>
              <a:xfrm>
                <a:off x="575741" y="2918747"/>
                <a:ext cx="288853" cy="541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FFFFFF"/>
                    </a:solidFill>
                    <a:latin typeface="Titillium Web"/>
                    <a:ea typeface="Titillium Web"/>
                    <a:cs typeface="Titillium Web"/>
                    <a:sym typeface="Titillium Web"/>
                  </a:rPr>
                  <a:t>H</a:t>
                </a:r>
                <a:endParaRPr sz="2100" b="1" i="0" u="none" strike="noStrike" cap="none">
                  <a:solidFill>
                    <a:srgbClr val="FFFFFF"/>
                  </a:solidFill>
                  <a:latin typeface="Titillium Web"/>
                  <a:ea typeface="Titillium Web"/>
                  <a:cs typeface="Titillium Web"/>
                  <a:sym typeface="Titillium Web"/>
                </a:endParaRPr>
              </a:p>
            </p:txBody>
          </p:sp>
        </p:grpSp>
        <p:grpSp>
          <p:nvGrpSpPr>
            <p:cNvPr id="493" name="Google Shape;493;p91"/>
            <p:cNvGrpSpPr/>
            <p:nvPr/>
          </p:nvGrpSpPr>
          <p:grpSpPr>
            <a:xfrm>
              <a:off x="631581" y="2232330"/>
              <a:ext cx="892872" cy="822210"/>
              <a:chOff x="2212" y="2169"/>
              <a:chExt cx="566" cy="521"/>
            </a:xfrm>
          </p:grpSpPr>
          <p:sp>
            <p:nvSpPr>
              <p:cNvPr id="494" name="Google Shape;494;p91"/>
              <p:cNvSpPr/>
              <p:nvPr/>
            </p:nvSpPr>
            <p:spPr>
              <a:xfrm>
                <a:off x="2212" y="2169"/>
                <a:ext cx="246" cy="246"/>
              </a:xfrm>
              <a:custGeom>
                <a:avLst/>
                <a:gdLst/>
                <a:ahLst/>
                <a:cxnLst/>
                <a:rect l="l" t="t" r="r" b="b"/>
                <a:pathLst>
                  <a:path w="403" h="400" extrusionOk="0">
                    <a:moveTo>
                      <a:pt x="118" y="400"/>
                    </a:moveTo>
                    <a:lnTo>
                      <a:pt x="118" y="400"/>
                    </a:lnTo>
                    <a:cubicBezTo>
                      <a:pt x="47" y="354"/>
                      <a:pt x="0" y="281"/>
                      <a:pt x="40" y="192"/>
                    </a:cubicBezTo>
                    <a:cubicBezTo>
                      <a:pt x="81" y="103"/>
                      <a:pt x="251" y="87"/>
                      <a:pt x="328" y="0"/>
                    </a:cubicBezTo>
                    <a:cubicBezTo>
                      <a:pt x="399" y="81"/>
                      <a:pt x="403" y="214"/>
                      <a:pt x="340" y="319"/>
                    </a:cubicBezTo>
                    <a:cubicBezTo>
                      <a:pt x="297" y="389"/>
                      <a:pt x="220" y="399"/>
                      <a:pt x="180" y="398"/>
                    </a:cubicBezTo>
                  </a:path>
                </a:pathLst>
              </a:custGeom>
              <a:noFill/>
              <a:ln w="15875" cap="flat" cmpd="sng">
                <a:solidFill>
                  <a:schemeClr val="lt1"/>
                </a:solidFill>
                <a:prstDash val="solid"/>
                <a:round/>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95" name="Google Shape;495;p91"/>
              <p:cNvSpPr/>
              <p:nvPr/>
            </p:nvSpPr>
            <p:spPr>
              <a:xfrm>
                <a:off x="2289" y="2198"/>
                <a:ext cx="489" cy="492"/>
              </a:xfrm>
              <a:custGeom>
                <a:avLst/>
                <a:gdLst/>
                <a:ahLst/>
                <a:cxnLst/>
                <a:rect l="l" t="t" r="r" b="b"/>
                <a:pathLst>
                  <a:path w="798" h="798" extrusionOk="0">
                    <a:moveTo>
                      <a:pt x="299" y="12"/>
                    </a:moveTo>
                    <a:lnTo>
                      <a:pt x="299" y="12"/>
                    </a:lnTo>
                    <a:cubicBezTo>
                      <a:pt x="331" y="4"/>
                      <a:pt x="365" y="0"/>
                      <a:pt x="399" y="0"/>
                    </a:cubicBezTo>
                    <a:cubicBezTo>
                      <a:pt x="620" y="0"/>
                      <a:pt x="798" y="178"/>
                      <a:pt x="798" y="399"/>
                    </a:cubicBezTo>
                    <a:cubicBezTo>
                      <a:pt x="798" y="619"/>
                      <a:pt x="620" y="798"/>
                      <a:pt x="399" y="798"/>
                    </a:cubicBezTo>
                    <a:cubicBezTo>
                      <a:pt x="179" y="798"/>
                      <a:pt x="0" y="619"/>
                      <a:pt x="0" y="399"/>
                    </a:cubicBezTo>
                    <a:cubicBezTo>
                      <a:pt x="0" y="275"/>
                      <a:pt x="57" y="164"/>
                      <a:pt x="145" y="91"/>
                    </a:cubicBezTo>
                  </a:path>
                </a:pathLst>
              </a:custGeom>
              <a:noFill/>
              <a:ln w="15875" cap="flat" cmpd="sng">
                <a:solidFill>
                  <a:schemeClr val="lt1"/>
                </a:solidFill>
                <a:prstDash val="solid"/>
                <a:round/>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grpSp>
      </p:grpSp>
      <p:sp>
        <p:nvSpPr>
          <p:cNvPr id="496" name="Google Shape;496;p91"/>
          <p:cNvSpPr txBox="1"/>
          <p:nvPr/>
        </p:nvSpPr>
        <p:spPr>
          <a:xfrm>
            <a:off x="5304892" y="3452219"/>
            <a:ext cx="2917252" cy="13481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DA291C"/>
                </a:solidFill>
                <a:latin typeface="Titillium Web"/>
                <a:ea typeface="Titillium Web"/>
                <a:cs typeface="Titillium Web"/>
                <a:sym typeface="Titillium Web"/>
              </a:rPr>
              <a:t>Fabrication and construction</a:t>
            </a:r>
            <a:endParaRPr sz="1400" b="0" i="0" u="none" strike="noStrike" cap="none">
              <a:solidFill>
                <a:srgbClr val="000000"/>
              </a:solidFill>
              <a:latin typeface="Arial"/>
              <a:ea typeface="Arial"/>
              <a:cs typeface="Arial"/>
              <a:sym typeface="Arial"/>
            </a:endParaRPr>
          </a:p>
        </p:txBody>
      </p:sp>
      <p:sp>
        <p:nvSpPr>
          <p:cNvPr id="497" name="Google Shape;497;p91"/>
          <p:cNvSpPr txBox="1"/>
          <p:nvPr/>
        </p:nvSpPr>
        <p:spPr>
          <a:xfrm>
            <a:off x="5304892" y="4519649"/>
            <a:ext cx="2248727" cy="12812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15A7DA"/>
                </a:solidFill>
                <a:latin typeface="Titillium Web"/>
                <a:ea typeface="Titillium Web"/>
                <a:cs typeface="Titillium Web"/>
                <a:sym typeface="Titillium Web"/>
              </a:rPr>
              <a:t>Asset management</a:t>
            </a:r>
            <a:endParaRPr sz="1400" b="0" i="0" u="none" strike="noStrike" cap="none">
              <a:solidFill>
                <a:srgbClr val="000000"/>
              </a:solidFill>
              <a:latin typeface="Arial"/>
              <a:ea typeface="Arial"/>
              <a:cs typeface="Arial"/>
              <a:sym typeface="Arial"/>
            </a:endParaRPr>
          </a:p>
        </p:txBody>
      </p:sp>
      <p:sp>
        <p:nvSpPr>
          <p:cNvPr id="498" name="Google Shape;498;p91"/>
          <p:cNvSpPr txBox="1"/>
          <p:nvPr/>
        </p:nvSpPr>
        <p:spPr>
          <a:xfrm>
            <a:off x="5304892" y="2392843"/>
            <a:ext cx="2635083" cy="17344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00338D"/>
                </a:solidFill>
                <a:latin typeface="Titillium Web"/>
                <a:ea typeface="Titillium Web"/>
                <a:cs typeface="Titillium Web"/>
                <a:sym typeface="Titillium Web"/>
              </a:rPr>
              <a:t>Engineering and procurement</a:t>
            </a:r>
            <a:endParaRPr sz="1400" b="0" i="0" u="none" strike="noStrike" cap="none">
              <a:solidFill>
                <a:srgbClr val="000000"/>
              </a:solidFill>
              <a:latin typeface="Arial"/>
              <a:ea typeface="Arial"/>
              <a:cs typeface="Arial"/>
              <a:sym typeface="Arial"/>
            </a:endParaRPr>
          </a:p>
        </p:txBody>
      </p:sp>
      <p:sp>
        <p:nvSpPr>
          <p:cNvPr id="499" name="Google Shape;499;p91"/>
          <p:cNvSpPr txBox="1"/>
          <p:nvPr/>
        </p:nvSpPr>
        <p:spPr>
          <a:xfrm>
            <a:off x="5304892" y="2639551"/>
            <a:ext cx="3498035" cy="55407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Titillium Web"/>
                <a:ea typeface="Titillium Web"/>
                <a:cs typeface="Titillium Web"/>
                <a:sym typeface="Titillium Web"/>
              </a:rPr>
              <a:t>Adopting a modular approach that simplifies optioneering and accelerates engineering to deliver a standardized design.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Titillium Web"/>
                <a:ea typeface="Titillium Web"/>
                <a:cs typeface="Titillium Web"/>
                <a:sym typeface="Titillium Web"/>
              </a:rPr>
              <a:t>Fabrication focused</a:t>
            </a:r>
            <a:endParaRPr sz="1050" b="1" i="0" u="none" strike="noStrike" cap="none">
              <a:solidFill>
                <a:srgbClr val="000000"/>
              </a:solidFill>
              <a:latin typeface="Titillium Web"/>
              <a:ea typeface="Titillium Web"/>
              <a:cs typeface="Titillium Web"/>
              <a:sym typeface="Titillium Web"/>
            </a:endParaRPr>
          </a:p>
        </p:txBody>
      </p:sp>
      <p:sp>
        <p:nvSpPr>
          <p:cNvPr id="500" name="Google Shape;500;p91"/>
          <p:cNvSpPr txBox="1"/>
          <p:nvPr/>
        </p:nvSpPr>
        <p:spPr>
          <a:xfrm>
            <a:off x="5304892" y="3690495"/>
            <a:ext cx="3498035" cy="55407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Titillium Web"/>
                <a:ea typeface="Titillium Web"/>
                <a:cs typeface="Titillium Web"/>
                <a:sym typeface="Titillium Web"/>
              </a:rPr>
              <a:t>A connected fabrication, delivery and installation solution which accelerates asset delivery timelines.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Titillium Web"/>
                <a:ea typeface="Titillium Web"/>
                <a:cs typeface="Titillium Web"/>
                <a:sym typeface="Titillium Web"/>
              </a:rPr>
              <a:t>Operations focused</a:t>
            </a:r>
            <a:endParaRPr sz="1050" b="1" i="0" u="none" strike="noStrike" cap="none">
              <a:solidFill>
                <a:srgbClr val="000000"/>
              </a:solidFill>
              <a:latin typeface="Titillium Web"/>
              <a:ea typeface="Titillium Web"/>
              <a:cs typeface="Titillium Web"/>
              <a:sym typeface="Titillium Web"/>
            </a:endParaRPr>
          </a:p>
        </p:txBody>
      </p:sp>
      <p:sp>
        <p:nvSpPr>
          <p:cNvPr id="501" name="Google Shape;501;p91"/>
          <p:cNvSpPr txBox="1"/>
          <p:nvPr/>
        </p:nvSpPr>
        <p:spPr>
          <a:xfrm>
            <a:off x="5304892" y="4757787"/>
            <a:ext cx="3498035" cy="55407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Titillium Web"/>
                <a:ea typeface="Titillium Web"/>
                <a:cs typeface="Titillium Web"/>
                <a:sym typeface="Titillium Web"/>
              </a:rPr>
              <a:t>Utilizing a data driven approach with digital technology to deliver connected assets with smart operations functions.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Titillium Web"/>
                <a:ea typeface="Titillium Web"/>
                <a:cs typeface="Titillium Web"/>
                <a:sym typeface="Titillium Web"/>
              </a:rPr>
              <a:t>Efficiency focused</a:t>
            </a:r>
            <a:endParaRPr sz="1050" b="1" i="0" u="none" strike="noStrike" cap="none">
              <a:solidFill>
                <a:srgbClr val="000000"/>
              </a:solidFill>
              <a:latin typeface="Titillium Web"/>
              <a:ea typeface="Titillium Web"/>
              <a:cs typeface="Titillium Web"/>
              <a:sym typeface="Titillium Web"/>
            </a:endParaRPr>
          </a:p>
        </p:txBody>
      </p:sp>
      <p:grpSp>
        <p:nvGrpSpPr>
          <p:cNvPr id="502" name="Google Shape;502;p91"/>
          <p:cNvGrpSpPr/>
          <p:nvPr/>
        </p:nvGrpSpPr>
        <p:grpSpPr>
          <a:xfrm>
            <a:off x="4698562" y="2479563"/>
            <a:ext cx="469410" cy="409607"/>
            <a:chOff x="2586" y="2743"/>
            <a:chExt cx="573" cy="500"/>
          </a:xfrm>
        </p:grpSpPr>
        <p:sp>
          <p:nvSpPr>
            <p:cNvPr id="503" name="Google Shape;503;p91"/>
            <p:cNvSpPr/>
            <p:nvPr/>
          </p:nvSpPr>
          <p:spPr>
            <a:xfrm>
              <a:off x="2795" y="2743"/>
              <a:ext cx="364" cy="366"/>
            </a:xfrm>
            <a:custGeom>
              <a:avLst/>
              <a:gdLst/>
              <a:ahLst/>
              <a:cxnLst/>
              <a:rect l="l" t="t" r="r" b="b"/>
              <a:pathLst>
                <a:path w="599" h="599" extrusionOk="0">
                  <a:moveTo>
                    <a:pt x="14" y="203"/>
                  </a:moveTo>
                  <a:lnTo>
                    <a:pt x="14" y="203"/>
                  </a:lnTo>
                  <a:lnTo>
                    <a:pt x="62" y="114"/>
                  </a:lnTo>
                  <a:lnTo>
                    <a:pt x="117" y="139"/>
                  </a:lnTo>
                  <a:cubicBezTo>
                    <a:pt x="135" y="118"/>
                    <a:pt x="156" y="101"/>
                    <a:pt x="179" y="88"/>
                  </a:cubicBezTo>
                  <a:lnTo>
                    <a:pt x="165" y="29"/>
                  </a:lnTo>
                  <a:lnTo>
                    <a:pt x="263" y="0"/>
                  </a:lnTo>
                  <a:lnTo>
                    <a:pt x="284" y="56"/>
                  </a:lnTo>
                  <a:cubicBezTo>
                    <a:pt x="311" y="54"/>
                    <a:pt x="337" y="57"/>
                    <a:pt x="364" y="64"/>
                  </a:cubicBezTo>
                  <a:lnTo>
                    <a:pt x="396" y="13"/>
                  </a:lnTo>
                  <a:lnTo>
                    <a:pt x="485" y="61"/>
                  </a:lnTo>
                  <a:lnTo>
                    <a:pt x="461" y="116"/>
                  </a:lnTo>
                  <a:cubicBezTo>
                    <a:pt x="481" y="134"/>
                    <a:pt x="498" y="155"/>
                    <a:pt x="511" y="178"/>
                  </a:cubicBezTo>
                  <a:lnTo>
                    <a:pt x="570" y="165"/>
                  </a:lnTo>
                  <a:lnTo>
                    <a:pt x="599" y="262"/>
                  </a:lnTo>
                  <a:lnTo>
                    <a:pt x="543" y="284"/>
                  </a:lnTo>
                  <a:cubicBezTo>
                    <a:pt x="545" y="310"/>
                    <a:pt x="542" y="337"/>
                    <a:pt x="535" y="363"/>
                  </a:cubicBezTo>
                  <a:lnTo>
                    <a:pt x="586" y="396"/>
                  </a:lnTo>
                  <a:lnTo>
                    <a:pt x="538" y="485"/>
                  </a:lnTo>
                  <a:lnTo>
                    <a:pt x="483" y="460"/>
                  </a:lnTo>
                  <a:cubicBezTo>
                    <a:pt x="465" y="481"/>
                    <a:pt x="444" y="498"/>
                    <a:pt x="421" y="511"/>
                  </a:cubicBezTo>
                  <a:lnTo>
                    <a:pt x="434" y="570"/>
                  </a:lnTo>
                  <a:lnTo>
                    <a:pt x="337" y="599"/>
                  </a:lnTo>
                  <a:lnTo>
                    <a:pt x="316" y="543"/>
                  </a:lnTo>
                  <a:cubicBezTo>
                    <a:pt x="289" y="545"/>
                    <a:pt x="262" y="542"/>
                    <a:pt x="236" y="535"/>
                  </a:cubicBezTo>
                  <a:lnTo>
                    <a:pt x="204" y="586"/>
                  </a:lnTo>
                  <a:lnTo>
                    <a:pt x="114" y="538"/>
                  </a:lnTo>
                  <a:lnTo>
                    <a:pt x="139" y="483"/>
                  </a:lnTo>
                  <a:cubicBezTo>
                    <a:pt x="118" y="465"/>
                    <a:pt x="102" y="444"/>
                    <a:pt x="88" y="421"/>
                  </a:cubicBezTo>
                  <a:lnTo>
                    <a:pt x="30" y="434"/>
                  </a:lnTo>
                  <a:lnTo>
                    <a:pt x="0" y="337"/>
                  </a:lnTo>
                  <a:lnTo>
                    <a:pt x="57" y="315"/>
                  </a:lnTo>
                  <a:cubicBezTo>
                    <a:pt x="55" y="289"/>
                    <a:pt x="57" y="262"/>
                    <a:pt x="65" y="236"/>
                  </a:cubicBezTo>
                  <a:lnTo>
                    <a:pt x="14" y="203"/>
                  </a:lnTo>
                  <a:lnTo>
                    <a:pt x="14" y="203"/>
                  </a:lnTo>
                  <a:close/>
                </a:path>
              </a:pathLst>
            </a:custGeom>
            <a:noFill/>
            <a:ln w="12700" cap="flat" cmpd="sng">
              <a:solidFill>
                <a:schemeClr val="accent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04" name="Google Shape;504;p91"/>
            <p:cNvSpPr/>
            <p:nvPr/>
          </p:nvSpPr>
          <p:spPr>
            <a:xfrm>
              <a:off x="2911" y="2860"/>
              <a:ext cx="133" cy="132"/>
            </a:xfrm>
            <a:custGeom>
              <a:avLst/>
              <a:gdLst/>
              <a:ahLst/>
              <a:cxnLst/>
              <a:rect l="l" t="t" r="r" b="b"/>
              <a:pathLst>
                <a:path w="218" h="217" extrusionOk="0">
                  <a:moveTo>
                    <a:pt x="15" y="137"/>
                  </a:moveTo>
                  <a:lnTo>
                    <a:pt x="15" y="137"/>
                  </a:lnTo>
                  <a:cubicBezTo>
                    <a:pt x="31" y="188"/>
                    <a:pt x="85" y="217"/>
                    <a:pt x="137" y="202"/>
                  </a:cubicBezTo>
                  <a:cubicBezTo>
                    <a:pt x="189" y="186"/>
                    <a:pt x="218" y="132"/>
                    <a:pt x="202" y="80"/>
                  </a:cubicBezTo>
                  <a:cubicBezTo>
                    <a:pt x="187" y="29"/>
                    <a:pt x="132" y="0"/>
                    <a:pt x="81" y="15"/>
                  </a:cubicBezTo>
                  <a:cubicBezTo>
                    <a:pt x="29" y="31"/>
                    <a:pt x="0" y="85"/>
                    <a:pt x="15" y="137"/>
                  </a:cubicBezTo>
                  <a:lnTo>
                    <a:pt x="15" y="137"/>
                  </a:lnTo>
                  <a:close/>
                </a:path>
              </a:pathLst>
            </a:custGeom>
            <a:noFill/>
            <a:ln w="12700" cap="flat" cmpd="sng">
              <a:solidFill>
                <a:schemeClr val="accen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05" name="Google Shape;505;p91"/>
            <p:cNvSpPr/>
            <p:nvPr/>
          </p:nvSpPr>
          <p:spPr>
            <a:xfrm>
              <a:off x="2586" y="2997"/>
              <a:ext cx="245" cy="246"/>
            </a:xfrm>
            <a:custGeom>
              <a:avLst/>
              <a:gdLst/>
              <a:ahLst/>
              <a:cxnLst/>
              <a:rect l="l" t="t" r="r" b="b"/>
              <a:pathLst>
                <a:path w="403" h="403" extrusionOk="0">
                  <a:moveTo>
                    <a:pt x="0" y="155"/>
                  </a:moveTo>
                  <a:lnTo>
                    <a:pt x="0" y="155"/>
                  </a:lnTo>
                  <a:lnTo>
                    <a:pt x="27" y="91"/>
                  </a:lnTo>
                  <a:lnTo>
                    <a:pt x="77" y="112"/>
                  </a:lnTo>
                  <a:cubicBezTo>
                    <a:pt x="87" y="98"/>
                    <a:pt x="99" y="86"/>
                    <a:pt x="112" y="76"/>
                  </a:cubicBezTo>
                  <a:lnTo>
                    <a:pt x="92" y="26"/>
                  </a:lnTo>
                  <a:lnTo>
                    <a:pt x="156" y="0"/>
                  </a:lnTo>
                  <a:lnTo>
                    <a:pt x="177" y="49"/>
                  </a:lnTo>
                  <a:cubicBezTo>
                    <a:pt x="193" y="47"/>
                    <a:pt x="210" y="47"/>
                    <a:pt x="227" y="49"/>
                  </a:cubicBezTo>
                  <a:lnTo>
                    <a:pt x="248" y="0"/>
                  </a:lnTo>
                  <a:lnTo>
                    <a:pt x="312" y="26"/>
                  </a:lnTo>
                  <a:lnTo>
                    <a:pt x="291" y="76"/>
                  </a:lnTo>
                  <a:cubicBezTo>
                    <a:pt x="305" y="86"/>
                    <a:pt x="317" y="98"/>
                    <a:pt x="327" y="112"/>
                  </a:cubicBezTo>
                  <a:lnTo>
                    <a:pt x="377" y="91"/>
                  </a:lnTo>
                  <a:lnTo>
                    <a:pt x="403" y="155"/>
                  </a:lnTo>
                  <a:lnTo>
                    <a:pt x="354" y="176"/>
                  </a:lnTo>
                  <a:cubicBezTo>
                    <a:pt x="356" y="192"/>
                    <a:pt x="356" y="209"/>
                    <a:pt x="354" y="226"/>
                  </a:cubicBezTo>
                  <a:lnTo>
                    <a:pt x="403" y="247"/>
                  </a:lnTo>
                  <a:lnTo>
                    <a:pt x="377" y="311"/>
                  </a:lnTo>
                  <a:lnTo>
                    <a:pt x="327" y="291"/>
                  </a:lnTo>
                  <a:cubicBezTo>
                    <a:pt x="317" y="305"/>
                    <a:pt x="305" y="317"/>
                    <a:pt x="291" y="326"/>
                  </a:cubicBezTo>
                  <a:lnTo>
                    <a:pt x="312" y="376"/>
                  </a:lnTo>
                  <a:lnTo>
                    <a:pt x="248" y="403"/>
                  </a:lnTo>
                  <a:lnTo>
                    <a:pt x="227" y="353"/>
                  </a:lnTo>
                  <a:cubicBezTo>
                    <a:pt x="211" y="356"/>
                    <a:pt x="194" y="356"/>
                    <a:pt x="177" y="353"/>
                  </a:cubicBezTo>
                  <a:lnTo>
                    <a:pt x="156" y="403"/>
                  </a:lnTo>
                  <a:lnTo>
                    <a:pt x="92" y="376"/>
                  </a:lnTo>
                  <a:lnTo>
                    <a:pt x="112" y="326"/>
                  </a:lnTo>
                  <a:cubicBezTo>
                    <a:pt x="98" y="316"/>
                    <a:pt x="86" y="304"/>
                    <a:pt x="77" y="291"/>
                  </a:cubicBezTo>
                  <a:lnTo>
                    <a:pt x="27" y="311"/>
                  </a:lnTo>
                  <a:lnTo>
                    <a:pt x="0" y="247"/>
                  </a:lnTo>
                  <a:lnTo>
                    <a:pt x="50" y="226"/>
                  </a:lnTo>
                  <a:cubicBezTo>
                    <a:pt x="47" y="210"/>
                    <a:pt x="47" y="193"/>
                    <a:pt x="50" y="176"/>
                  </a:cubicBezTo>
                  <a:lnTo>
                    <a:pt x="0" y="155"/>
                  </a:lnTo>
                  <a:lnTo>
                    <a:pt x="0" y="155"/>
                  </a:lnTo>
                  <a:close/>
                </a:path>
              </a:pathLst>
            </a:custGeom>
            <a:noFill/>
            <a:ln w="12700" cap="flat" cmpd="sng">
              <a:solidFill>
                <a:schemeClr val="accent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06" name="Google Shape;506;p91"/>
            <p:cNvSpPr/>
            <p:nvPr/>
          </p:nvSpPr>
          <p:spPr>
            <a:xfrm>
              <a:off x="2662" y="3073"/>
              <a:ext cx="93" cy="94"/>
            </a:xfrm>
            <a:custGeom>
              <a:avLst/>
              <a:gdLst/>
              <a:ahLst/>
              <a:cxnLst/>
              <a:rect l="l" t="t" r="r" b="b"/>
              <a:pathLst>
                <a:path w="153" h="153" extrusionOk="0">
                  <a:moveTo>
                    <a:pt x="14" y="50"/>
                  </a:moveTo>
                  <a:lnTo>
                    <a:pt x="14" y="50"/>
                  </a:lnTo>
                  <a:cubicBezTo>
                    <a:pt x="0" y="85"/>
                    <a:pt x="17" y="124"/>
                    <a:pt x="51" y="139"/>
                  </a:cubicBezTo>
                  <a:cubicBezTo>
                    <a:pt x="85" y="153"/>
                    <a:pt x="125" y="136"/>
                    <a:pt x="139" y="102"/>
                  </a:cubicBezTo>
                  <a:cubicBezTo>
                    <a:pt x="153" y="68"/>
                    <a:pt x="137" y="28"/>
                    <a:pt x="103" y="14"/>
                  </a:cubicBezTo>
                  <a:cubicBezTo>
                    <a:pt x="68" y="0"/>
                    <a:pt x="29" y="16"/>
                    <a:pt x="14" y="50"/>
                  </a:cubicBezTo>
                  <a:lnTo>
                    <a:pt x="14" y="50"/>
                  </a:lnTo>
                  <a:close/>
                </a:path>
              </a:pathLst>
            </a:custGeom>
            <a:noFill/>
            <a:ln w="12700" cap="flat" cmpd="sng">
              <a:solidFill>
                <a:schemeClr val="accent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grpSp>
      <p:grpSp>
        <p:nvGrpSpPr>
          <p:cNvPr id="507" name="Google Shape;507;p91"/>
          <p:cNvGrpSpPr/>
          <p:nvPr/>
        </p:nvGrpSpPr>
        <p:grpSpPr>
          <a:xfrm>
            <a:off x="4658142" y="4583710"/>
            <a:ext cx="550254" cy="401557"/>
            <a:chOff x="651228" y="4472578"/>
            <a:chExt cx="730448" cy="669705"/>
          </a:xfrm>
        </p:grpSpPr>
        <p:sp>
          <p:nvSpPr>
            <p:cNvPr id="508" name="Google Shape;508;p91"/>
            <p:cNvSpPr/>
            <p:nvPr/>
          </p:nvSpPr>
          <p:spPr>
            <a:xfrm>
              <a:off x="651228" y="4472578"/>
              <a:ext cx="332113" cy="669705"/>
            </a:xfrm>
            <a:custGeom>
              <a:avLst/>
              <a:gdLst/>
              <a:ahLst/>
              <a:cxnLst/>
              <a:rect l="l" t="t" r="r" b="b"/>
              <a:pathLst>
                <a:path w="216" h="435" extrusionOk="0">
                  <a:moveTo>
                    <a:pt x="152" y="435"/>
                  </a:moveTo>
                  <a:lnTo>
                    <a:pt x="152" y="435"/>
                  </a:lnTo>
                  <a:cubicBezTo>
                    <a:pt x="116" y="435"/>
                    <a:pt x="87" y="409"/>
                    <a:pt x="87" y="377"/>
                  </a:cubicBezTo>
                  <a:lnTo>
                    <a:pt x="87" y="377"/>
                  </a:lnTo>
                  <a:cubicBezTo>
                    <a:pt x="58" y="364"/>
                    <a:pt x="40" y="338"/>
                    <a:pt x="40" y="309"/>
                  </a:cubicBezTo>
                  <a:cubicBezTo>
                    <a:pt x="40" y="303"/>
                    <a:pt x="41" y="297"/>
                    <a:pt x="42" y="291"/>
                  </a:cubicBezTo>
                  <a:cubicBezTo>
                    <a:pt x="16" y="273"/>
                    <a:pt x="0" y="245"/>
                    <a:pt x="0" y="215"/>
                  </a:cubicBezTo>
                  <a:cubicBezTo>
                    <a:pt x="0" y="183"/>
                    <a:pt x="17" y="155"/>
                    <a:pt x="45" y="137"/>
                  </a:cubicBezTo>
                  <a:cubicBezTo>
                    <a:pt x="44" y="133"/>
                    <a:pt x="44" y="130"/>
                    <a:pt x="44" y="126"/>
                  </a:cubicBezTo>
                  <a:cubicBezTo>
                    <a:pt x="44" y="99"/>
                    <a:pt x="61" y="73"/>
                    <a:pt x="87" y="60"/>
                  </a:cubicBezTo>
                  <a:cubicBezTo>
                    <a:pt x="87" y="59"/>
                    <a:pt x="87" y="58"/>
                    <a:pt x="87" y="58"/>
                  </a:cubicBezTo>
                  <a:cubicBezTo>
                    <a:pt x="87" y="26"/>
                    <a:pt x="116" y="0"/>
                    <a:pt x="152" y="0"/>
                  </a:cubicBezTo>
                  <a:cubicBezTo>
                    <a:pt x="188" y="0"/>
                    <a:pt x="216" y="26"/>
                    <a:pt x="216" y="58"/>
                  </a:cubicBezTo>
                  <a:lnTo>
                    <a:pt x="216" y="377"/>
                  </a:lnTo>
                  <a:cubicBezTo>
                    <a:pt x="216" y="409"/>
                    <a:pt x="188" y="435"/>
                    <a:pt x="152" y="435"/>
                  </a:cubicBezTo>
                  <a:lnTo>
                    <a:pt x="152" y="435"/>
                  </a:lnTo>
                  <a:close/>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09" name="Google Shape;509;p91"/>
            <p:cNvSpPr/>
            <p:nvPr/>
          </p:nvSpPr>
          <p:spPr>
            <a:xfrm>
              <a:off x="1110768" y="4833497"/>
              <a:ext cx="70235" cy="69176"/>
            </a:xfrm>
            <a:custGeom>
              <a:avLst/>
              <a:gdLst/>
              <a:ahLst/>
              <a:cxnLst/>
              <a:rect l="l" t="t" r="r" b="b"/>
              <a:pathLst>
                <a:path w="45" h="45" extrusionOk="0">
                  <a:moveTo>
                    <a:pt x="23" y="0"/>
                  </a:moveTo>
                  <a:lnTo>
                    <a:pt x="23" y="0"/>
                  </a:lnTo>
                  <a:cubicBezTo>
                    <a:pt x="10" y="0"/>
                    <a:pt x="0" y="10"/>
                    <a:pt x="0" y="22"/>
                  </a:cubicBezTo>
                  <a:cubicBezTo>
                    <a:pt x="0" y="35"/>
                    <a:pt x="10" y="45"/>
                    <a:pt x="23" y="45"/>
                  </a:cubicBezTo>
                  <a:cubicBezTo>
                    <a:pt x="35" y="45"/>
                    <a:pt x="45" y="35"/>
                    <a:pt x="45" y="22"/>
                  </a:cubicBezTo>
                  <a:cubicBezTo>
                    <a:pt x="45" y="10"/>
                    <a:pt x="35" y="0"/>
                    <a:pt x="23" y="0"/>
                  </a:cubicBezTo>
                  <a:lnTo>
                    <a:pt x="23" y="0"/>
                  </a:lnTo>
                  <a:close/>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0" name="Google Shape;510;p91"/>
            <p:cNvSpPr/>
            <p:nvPr/>
          </p:nvSpPr>
          <p:spPr>
            <a:xfrm>
              <a:off x="1135852" y="4984882"/>
              <a:ext cx="70235" cy="68174"/>
            </a:xfrm>
            <a:custGeom>
              <a:avLst/>
              <a:gdLst/>
              <a:ahLst/>
              <a:cxnLst/>
              <a:rect l="l" t="t" r="r" b="b"/>
              <a:pathLst>
                <a:path w="46" h="45" extrusionOk="0">
                  <a:moveTo>
                    <a:pt x="23" y="0"/>
                  </a:moveTo>
                  <a:lnTo>
                    <a:pt x="23" y="0"/>
                  </a:lnTo>
                  <a:cubicBezTo>
                    <a:pt x="10" y="0"/>
                    <a:pt x="0" y="10"/>
                    <a:pt x="0" y="23"/>
                  </a:cubicBezTo>
                  <a:cubicBezTo>
                    <a:pt x="0" y="35"/>
                    <a:pt x="10" y="45"/>
                    <a:pt x="23" y="45"/>
                  </a:cubicBezTo>
                  <a:cubicBezTo>
                    <a:pt x="35" y="45"/>
                    <a:pt x="46" y="35"/>
                    <a:pt x="46" y="23"/>
                  </a:cubicBezTo>
                  <a:cubicBezTo>
                    <a:pt x="46" y="10"/>
                    <a:pt x="35" y="0"/>
                    <a:pt x="23" y="0"/>
                  </a:cubicBezTo>
                  <a:lnTo>
                    <a:pt x="23" y="0"/>
                  </a:lnTo>
                  <a:close/>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1" name="Google Shape;511;p91"/>
            <p:cNvSpPr/>
            <p:nvPr/>
          </p:nvSpPr>
          <p:spPr>
            <a:xfrm>
              <a:off x="1144882" y="4613938"/>
              <a:ext cx="70235" cy="72184"/>
            </a:xfrm>
            <a:custGeom>
              <a:avLst/>
              <a:gdLst/>
              <a:ahLst/>
              <a:cxnLst/>
              <a:rect l="l" t="t" r="r" b="b"/>
              <a:pathLst>
                <a:path w="46" h="46" extrusionOk="0">
                  <a:moveTo>
                    <a:pt x="23" y="0"/>
                  </a:moveTo>
                  <a:lnTo>
                    <a:pt x="23" y="0"/>
                  </a:lnTo>
                  <a:cubicBezTo>
                    <a:pt x="11" y="0"/>
                    <a:pt x="0" y="10"/>
                    <a:pt x="0" y="23"/>
                  </a:cubicBezTo>
                  <a:cubicBezTo>
                    <a:pt x="0" y="35"/>
                    <a:pt x="11" y="46"/>
                    <a:pt x="23" y="46"/>
                  </a:cubicBezTo>
                  <a:cubicBezTo>
                    <a:pt x="36" y="46"/>
                    <a:pt x="46" y="35"/>
                    <a:pt x="46" y="23"/>
                  </a:cubicBezTo>
                  <a:cubicBezTo>
                    <a:pt x="46" y="10"/>
                    <a:pt x="36" y="0"/>
                    <a:pt x="23" y="0"/>
                  </a:cubicBezTo>
                  <a:lnTo>
                    <a:pt x="23" y="0"/>
                  </a:lnTo>
                  <a:close/>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2" name="Google Shape;512;p91"/>
            <p:cNvSpPr/>
            <p:nvPr/>
          </p:nvSpPr>
          <p:spPr>
            <a:xfrm>
              <a:off x="1056587" y="4672086"/>
              <a:ext cx="97326" cy="126322"/>
            </a:xfrm>
            <a:custGeom>
              <a:avLst/>
              <a:gdLst/>
              <a:ahLst/>
              <a:cxnLst/>
              <a:rect l="l" t="t" r="r" b="b"/>
              <a:pathLst>
                <a:path w="64" h="82" extrusionOk="0">
                  <a:moveTo>
                    <a:pt x="0" y="82"/>
                  </a:moveTo>
                  <a:lnTo>
                    <a:pt x="0" y="82"/>
                  </a:lnTo>
                  <a:lnTo>
                    <a:pt x="34" y="82"/>
                  </a:lnTo>
                  <a:lnTo>
                    <a:pt x="34" y="29"/>
                  </a:lnTo>
                  <a:lnTo>
                    <a:pt x="64"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3" name="Google Shape;513;p91"/>
            <p:cNvSpPr/>
            <p:nvPr/>
          </p:nvSpPr>
          <p:spPr>
            <a:xfrm>
              <a:off x="1199064" y="5036012"/>
              <a:ext cx="41138" cy="22056"/>
            </a:xfrm>
            <a:custGeom>
              <a:avLst/>
              <a:gdLst/>
              <a:ahLst/>
              <a:cxnLst/>
              <a:rect l="l" t="t" r="r" b="b"/>
              <a:pathLst>
                <a:path w="26" h="14" extrusionOk="0">
                  <a:moveTo>
                    <a:pt x="0" y="0"/>
                  </a:moveTo>
                  <a:lnTo>
                    <a:pt x="0" y="0"/>
                  </a:lnTo>
                  <a:lnTo>
                    <a:pt x="26" y="14"/>
                  </a:lnTo>
                </a:path>
              </a:pathLst>
            </a:custGeom>
            <a:noFill/>
            <a:ln w="127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4" name="Google Shape;514;p91"/>
            <p:cNvSpPr/>
            <p:nvPr/>
          </p:nvSpPr>
          <p:spPr>
            <a:xfrm>
              <a:off x="1265286" y="4900668"/>
              <a:ext cx="49164" cy="20051"/>
            </a:xfrm>
            <a:custGeom>
              <a:avLst/>
              <a:gdLst/>
              <a:ahLst/>
              <a:cxnLst/>
              <a:rect l="l" t="t" r="r" b="b"/>
              <a:pathLst>
                <a:path w="33" h="13" extrusionOk="0">
                  <a:moveTo>
                    <a:pt x="33" y="13"/>
                  </a:moveTo>
                  <a:lnTo>
                    <a:pt x="33" y="13"/>
                  </a:lnTo>
                  <a:lnTo>
                    <a:pt x="0" y="0"/>
                  </a:ln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5" name="Google Shape;515;p91"/>
            <p:cNvSpPr/>
            <p:nvPr/>
          </p:nvSpPr>
          <p:spPr>
            <a:xfrm>
              <a:off x="1052573" y="4868586"/>
              <a:ext cx="53178" cy="0"/>
            </a:xfrm>
            <a:custGeom>
              <a:avLst/>
              <a:gdLst/>
              <a:ahLst/>
              <a:cxnLst/>
              <a:rect l="l" t="t" r="r" b="b"/>
              <a:pathLst>
                <a:path w="35" h="120000" extrusionOk="0">
                  <a:moveTo>
                    <a:pt x="35" y="0"/>
                  </a:moveTo>
                  <a:lnTo>
                    <a:pt x="35" y="0"/>
                  </a:lnTo>
                  <a:lnTo>
                    <a:pt x="0"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6" name="Google Shape;516;p91"/>
            <p:cNvSpPr/>
            <p:nvPr/>
          </p:nvSpPr>
          <p:spPr>
            <a:xfrm>
              <a:off x="1190033" y="4868586"/>
              <a:ext cx="26087" cy="0"/>
            </a:xfrm>
            <a:custGeom>
              <a:avLst/>
              <a:gdLst/>
              <a:ahLst/>
              <a:cxnLst/>
              <a:rect l="l" t="t" r="r" b="b"/>
              <a:pathLst>
                <a:path w="18" h="120000" extrusionOk="0">
                  <a:moveTo>
                    <a:pt x="18" y="0"/>
                  </a:moveTo>
                  <a:lnTo>
                    <a:pt x="18" y="0"/>
                  </a:lnTo>
                  <a:lnTo>
                    <a:pt x="0"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7" name="Google Shape;517;p91"/>
            <p:cNvSpPr/>
            <p:nvPr/>
          </p:nvSpPr>
          <p:spPr>
            <a:xfrm>
              <a:off x="716446" y="4902673"/>
              <a:ext cx="73246" cy="22056"/>
            </a:xfrm>
            <a:custGeom>
              <a:avLst/>
              <a:gdLst/>
              <a:ahLst/>
              <a:cxnLst/>
              <a:rect l="l" t="t" r="r" b="b"/>
              <a:pathLst>
                <a:path w="47" h="14" extrusionOk="0">
                  <a:moveTo>
                    <a:pt x="47" y="12"/>
                  </a:moveTo>
                  <a:lnTo>
                    <a:pt x="47" y="12"/>
                  </a:lnTo>
                  <a:lnTo>
                    <a:pt x="24" y="0"/>
                  </a:lnTo>
                  <a:lnTo>
                    <a:pt x="0" y="14"/>
                  </a:ln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8" name="Google Shape;518;p91"/>
            <p:cNvSpPr/>
            <p:nvPr/>
          </p:nvSpPr>
          <p:spPr>
            <a:xfrm>
              <a:off x="921132" y="4906683"/>
              <a:ext cx="62208" cy="25064"/>
            </a:xfrm>
            <a:custGeom>
              <a:avLst/>
              <a:gdLst/>
              <a:ahLst/>
              <a:cxnLst/>
              <a:rect l="l" t="t" r="r" b="b"/>
              <a:pathLst>
                <a:path w="40" h="16" extrusionOk="0">
                  <a:moveTo>
                    <a:pt x="0" y="0"/>
                  </a:moveTo>
                  <a:lnTo>
                    <a:pt x="0" y="0"/>
                  </a:lnTo>
                  <a:lnTo>
                    <a:pt x="16" y="16"/>
                  </a:lnTo>
                  <a:lnTo>
                    <a:pt x="40" y="16"/>
                  </a:ln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9" name="Google Shape;519;p91"/>
            <p:cNvSpPr/>
            <p:nvPr/>
          </p:nvSpPr>
          <p:spPr>
            <a:xfrm>
              <a:off x="830830" y="5018969"/>
              <a:ext cx="69232" cy="19049"/>
            </a:xfrm>
            <a:custGeom>
              <a:avLst/>
              <a:gdLst/>
              <a:ahLst/>
              <a:cxnLst/>
              <a:rect l="l" t="t" r="r" b="b"/>
              <a:pathLst>
                <a:path w="45" h="12" extrusionOk="0">
                  <a:moveTo>
                    <a:pt x="0" y="9"/>
                  </a:moveTo>
                  <a:lnTo>
                    <a:pt x="0" y="9"/>
                  </a:lnTo>
                  <a:cubicBezTo>
                    <a:pt x="1" y="8"/>
                    <a:pt x="10" y="0"/>
                    <a:pt x="23" y="0"/>
                  </a:cubicBezTo>
                  <a:cubicBezTo>
                    <a:pt x="28" y="0"/>
                    <a:pt x="37" y="3"/>
                    <a:pt x="45" y="12"/>
                  </a:cubicBez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0" name="Google Shape;520;p91"/>
            <p:cNvSpPr/>
            <p:nvPr/>
          </p:nvSpPr>
          <p:spPr>
            <a:xfrm>
              <a:off x="727484" y="4764320"/>
              <a:ext cx="47158" cy="60153"/>
            </a:xfrm>
            <a:custGeom>
              <a:avLst/>
              <a:gdLst/>
              <a:ahLst/>
              <a:cxnLst/>
              <a:rect l="l" t="t" r="r" b="b"/>
              <a:pathLst>
                <a:path w="30" h="39" extrusionOk="0">
                  <a:moveTo>
                    <a:pt x="0" y="0"/>
                  </a:moveTo>
                  <a:lnTo>
                    <a:pt x="0" y="0"/>
                  </a:lnTo>
                  <a:cubicBezTo>
                    <a:pt x="11" y="2"/>
                    <a:pt x="30" y="14"/>
                    <a:pt x="27" y="39"/>
                  </a:cubicBez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1" name="Google Shape;521;p91"/>
            <p:cNvSpPr/>
            <p:nvPr/>
          </p:nvSpPr>
          <p:spPr>
            <a:xfrm>
              <a:off x="862937" y="4815451"/>
              <a:ext cx="68229" cy="20051"/>
            </a:xfrm>
            <a:custGeom>
              <a:avLst/>
              <a:gdLst/>
              <a:ahLst/>
              <a:cxnLst/>
              <a:rect l="l" t="t" r="r" b="b"/>
              <a:pathLst>
                <a:path w="45" h="13" extrusionOk="0">
                  <a:moveTo>
                    <a:pt x="0" y="3"/>
                  </a:moveTo>
                  <a:lnTo>
                    <a:pt x="0" y="3"/>
                  </a:lnTo>
                  <a:lnTo>
                    <a:pt x="20" y="13"/>
                  </a:lnTo>
                  <a:lnTo>
                    <a:pt x="45" y="0"/>
                  </a:ln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2" name="Google Shape;522;p91"/>
            <p:cNvSpPr/>
            <p:nvPr/>
          </p:nvSpPr>
          <p:spPr>
            <a:xfrm>
              <a:off x="774641" y="4700157"/>
              <a:ext cx="66222" cy="11028"/>
            </a:xfrm>
            <a:custGeom>
              <a:avLst/>
              <a:gdLst/>
              <a:ahLst/>
              <a:cxnLst/>
              <a:rect l="l" t="t" r="r" b="b"/>
              <a:pathLst>
                <a:path w="44" h="7" extrusionOk="0">
                  <a:moveTo>
                    <a:pt x="44" y="0"/>
                  </a:moveTo>
                  <a:lnTo>
                    <a:pt x="44" y="0"/>
                  </a:lnTo>
                  <a:cubicBezTo>
                    <a:pt x="37" y="5"/>
                    <a:pt x="30" y="7"/>
                    <a:pt x="24" y="7"/>
                  </a:cubicBezTo>
                  <a:cubicBezTo>
                    <a:pt x="14" y="7"/>
                    <a:pt x="5" y="3"/>
                    <a:pt x="0" y="0"/>
                  </a:cubicBez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3" name="Google Shape;523;p91"/>
            <p:cNvSpPr/>
            <p:nvPr/>
          </p:nvSpPr>
          <p:spPr>
            <a:xfrm>
              <a:off x="845880" y="4590879"/>
              <a:ext cx="59198" cy="34087"/>
            </a:xfrm>
            <a:custGeom>
              <a:avLst/>
              <a:gdLst/>
              <a:ahLst/>
              <a:cxnLst/>
              <a:rect l="l" t="t" r="r" b="b"/>
              <a:pathLst>
                <a:path w="39" h="22" extrusionOk="0">
                  <a:moveTo>
                    <a:pt x="0" y="4"/>
                  </a:moveTo>
                  <a:lnTo>
                    <a:pt x="0" y="4"/>
                  </a:lnTo>
                  <a:cubicBezTo>
                    <a:pt x="1" y="15"/>
                    <a:pt x="10" y="22"/>
                    <a:pt x="21" y="21"/>
                  </a:cubicBezTo>
                  <a:cubicBezTo>
                    <a:pt x="26" y="21"/>
                    <a:pt x="31" y="18"/>
                    <a:pt x="34" y="14"/>
                  </a:cubicBezTo>
                  <a:cubicBezTo>
                    <a:pt x="37" y="10"/>
                    <a:pt x="39" y="5"/>
                    <a:pt x="38" y="0"/>
                  </a:cubicBez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4" name="Google Shape;524;p91"/>
            <p:cNvSpPr/>
            <p:nvPr/>
          </p:nvSpPr>
          <p:spPr>
            <a:xfrm>
              <a:off x="922136" y="4661058"/>
              <a:ext cx="62208" cy="25063"/>
            </a:xfrm>
            <a:custGeom>
              <a:avLst/>
              <a:gdLst/>
              <a:ahLst/>
              <a:cxnLst/>
              <a:rect l="l" t="t" r="r" b="b"/>
              <a:pathLst>
                <a:path w="40" h="16" extrusionOk="0">
                  <a:moveTo>
                    <a:pt x="40" y="0"/>
                  </a:moveTo>
                  <a:lnTo>
                    <a:pt x="40" y="0"/>
                  </a:lnTo>
                  <a:lnTo>
                    <a:pt x="13" y="1"/>
                  </a:lnTo>
                  <a:lnTo>
                    <a:pt x="0" y="16"/>
                  </a:ln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5" name="Google Shape;525;p91"/>
            <p:cNvSpPr/>
            <p:nvPr/>
          </p:nvSpPr>
          <p:spPr>
            <a:xfrm>
              <a:off x="1263279" y="4684116"/>
              <a:ext cx="48161" cy="45115"/>
            </a:xfrm>
            <a:custGeom>
              <a:avLst/>
              <a:gdLst/>
              <a:ahLst/>
              <a:cxnLst/>
              <a:rect l="l" t="t" r="r" b="b"/>
              <a:pathLst>
                <a:path w="32" h="30" extrusionOk="0">
                  <a:moveTo>
                    <a:pt x="32" y="0"/>
                  </a:moveTo>
                  <a:lnTo>
                    <a:pt x="32" y="0"/>
                  </a:lnTo>
                  <a:lnTo>
                    <a:pt x="0" y="30"/>
                  </a:ln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6" name="Google Shape;526;p91"/>
            <p:cNvSpPr/>
            <p:nvPr/>
          </p:nvSpPr>
          <p:spPr>
            <a:xfrm>
              <a:off x="1048560" y="4472578"/>
              <a:ext cx="333116" cy="669705"/>
            </a:xfrm>
            <a:custGeom>
              <a:avLst/>
              <a:gdLst/>
              <a:ahLst/>
              <a:cxnLst/>
              <a:rect l="l" t="t" r="r" b="b"/>
              <a:pathLst>
                <a:path w="217" h="435" extrusionOk="0">
                  <a:moveTo>
                    <a:pt x="0" y="377"/>
                  </a:moveTo>
                  <a:lnTo>
                    <a:pt x="0" y="377"/>
                  </a:lnTo>
                  <a:lnTo>
                    <a:pt x="0" y="58"/>
                  </a:lnTo>
                  <a:cubicBezTo>
                    <a:pt x="0" y="26"/>
                    <a:pt x="29" y="0"/>
                    <a:pt x="65" y="0"/>
                  </a:cubicBezTo>
                  <a:cubicBezTo>
                    <a:pt x="101" y="0"/>
                    <a:pt x="129" y="26"/>
                    <a:pt x="129" y="58"/>
                  </a:cubicBezTo>
                  <a:cubicBezTo>
                    <a:pt x="129" y="58"/>
                    <a:pt x="129" y="59"/>
                    <a:pt x="129" y="60"/>
                  </a:cubicBezTo>
                  <a:cubicBezTo>
                    <a:pt x="156" y="73"/>
                    <a:pt x="173" y="99"/>
                    <a:pt x="173" y="126"/>
                  </a:cubicBezTo>
                  <a:cubicBezTo>
                    <a:pt x="173" y="130"/>
                    <a:pt x="173" y="133"/>
                    <a:pt x="172" y="137"/>
                  </a:cubicBezTo>
                  <a:cubicBezTo>
                    <a:pt x="200" y="155"/>
                    <a:pt x="217" y="183"/>
                    <a:pt x="217" y="215"/>
                  </a:cubicBezTo>
                  <a:cubicBezTo>
                    <a:pt x="217" y="245"/>
                    <a:pt x="201" y="273"/>
                    <a:pt x="174" y="291"/>
                  </a:cubicBezTo>
                  <a:cubicBezTo>
                    <a:pt x="176" y="297"/>
                    <a:pt x="177" y="303"/>
                    <a:pt x="177" y="309"/>
                  </a:cubicBezTo>
                  <a:cubicBezTo>
                    <a:pt x="177" y="338"/>
                    <a:pt x="158" y="364"/>
                    <a:pt x="129" y="377"/>
                  </a:cubicBezTo>
                  <a:lnTo>
                    <a:pt x="129" y="377"/>
                  </a:lnTo>
                  <a:cubicBezTo>
                    <a:pt x="129" y="409"/>
                    <a:pt x="101" y="435"/>
                    <a:pt x="65" y="435"/>
                  </a:cubicBezTo>
                  <a:cubicBezTo>
                    <a:pt x="29" y="435"/>
                    <a:pt x="0" y="409"/>
                    <a:pt x="0" y="377"/>
                  </a:cubicBezTo>
                  <a:lnTo>
                    <a:pt x="0" y="377"/>
                  </a:lnTo>
                  <a:close/>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grpSp>
      <p:grpSp>
        <p:nvGrpSpPr>
          <p:cNvPr id="527" name="Google Shape;527;p91"/>
          <p:cNvGrpSpPr/>
          <p:nvPr/>
        </p:nvGrpSpPr>
        <p:grpSpPr>
          <a:xfrm>
            <a:off x="4728854" y="3584658"/>
            <a:ext cx="409759" cy="410952"/>
            <a:chOff x="6094804" y="3397696"/>
            <a:chExt cx="546274" cy="547865"/>
          </a:xfrm>
        </p:grpSpPr>
        <p:sp>
          <p:nvSpPr>
            <p:cNvPr id="528" name="Google Shape;528;p91"/>
            <p:cNvSpPr/>
            <p:nvPr/>
          </p:nvSpPr>
          <p:spPr>
            <a:xfrm>
              <a:off x="6473066" y="3778029"/>
              <a:ext cx="116219" cy="116219"/>
            </a:xfrm>
            <a:custGeom>
              <a:avLst/>
              <a:gdLst/>
              <a:ahLst/>
              <a:cxnLst/>
              <a:rect l="l" t="t" r="r" b="b"/>
              <a:pathLst>
                <a:path w="116219" h="116219" extrusionOk="0">
                  <a:moveTo>
                    <a:pt x="81734" y="116209"/>
                  </a:moveTo>
                  <a:lnTo>
                    <a:pt x="33004" y="116209"/>
                  </a:lnTo>
                  <a:lnTo>
                    <a:pt x="-10" y="81367"/>
                  </a:lnTo>
                  <a:lnTo>
                    <a:pt x="-10" y="32638"/>
                  </a:lnTo>
                  <a:lnTo>
                    <a:pt x="32639" y="-11"/>
                  </a:lnTo>
                  <a:lnTo>
                    <a:pt x="81368" y="-11"/>
                  </a:lnTo>
                  <a:lnTo>
                    <a:pt x="116210" y="32638"/>
                  </a:lnTo>
                  <a:lnTo>
                    <a:pt x="116210" y="81367"/>
                  </a:lnTo>
                  <a:close/>
                </a:path>
              </a:pathLst>
            </a:custGeom>
            <a:noFill/>
            <a:ln w="12700" cap="flat" cmpd="sng">
              <a:solidFill>
                <a:srgbClr val="D5291C"/>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29" name="Google Shape;529;p91"/>
            <p:cNvSpPr/>
            <p:nvPr/>
          </p:nvSpPr>
          <p:spPr>
            <a:xfrm>
              <a:off x="6094804" y="3397696"/>
              <a:ext cx="546274" cy="547865"/>
            </a:xfrm>
            <a:custGeom>
              <a:avLst/>
              <a:gdLst/>
              <a:ahLst/>
              <a:cxnLst/>
              <a:rect l="l" t="t" r="r" b="b"/>
              <a:pathLst>
                <a:path w="546274" h="547865" extrusionOk="0">
                  <a:moveTo>
                    <a:pt x="436484" y="328547"/>
                  </a:moveTo>
                  <a:cubicBezTo>
                    <a:pt x="428571" y="328575"/>
                    <a:pt x="420687" y="329474"/>
                    <a:pt x="412972" y="331227"/>
                  </a:cubicBezTo>
                  <a:lnTo>
                    <a:pt x="213059" y="129122"/>
                  </a:lnTo>
                  <a:lnTo>
                    <a:pt x="225242" y="59561"/>
                  </a:lnTo>
                  <a:lnTo>
                    <a:pt x="171761" y="6080"/>
                  </a:lnTo>
                  <a:lnTo>
                    <a:pt x="87825" y="-11"/>
                  </a:lnTo>
                  <a:lnTo>
                    <a:pt x="75642" y="12172"/>
                  </a:lnTo>
                  <a:lnTo>
                    <a:pt x="171883" y="108290"/>
                  </a:lnTo>
                  <a:lnTo>
                    <a:pt x="108291" y="171760"/>
                  </a:lnTo>
                  <a:lnTo>
                    <a:pt x="12172" y="75642"/>
                  </a:lnTo>
                  <a:lnTo>
                    <a:pt x="-10" y="87824"/>
                  </a:lnTo>
                  <a:lnTo>
                    <a:pt x="8152" y="169689"/>
                  </a:lnTo>
                  <a:lnTo>
                    <a:pt x="61389" y="222804"/>
                  </a:lnTo>
                  <a:lnTo>
                    <a:pt x="128879" y="210622"/>
                  </a:lnTo>
                  <a:lnTo>
                    <a:pt x="330132" y="411996"/>
                  </a:lnTo>
                  <a:cubicBezTo>
                    <a:pt x="315666" y="470796"/>
                    <a:pt x="351607" y="530189"/>
                    <a:pt x="410406" y="544655"/>
                  </a:cubicBezTo>
                  <a:cubicBezTo>
                    <a:pt x="469207" y="559120"/>
                    <a:pt x="528599" y="523180"/>
                    <a:pt x="543065" y="464380"/>
                  </a:cubicBezTo>
                  <a:cubicBezTo>
                    <a:pt x="557531" y="405580"/>
                    <a:pt x="521591" y="346187"/>
                    <a:pt x="462790" y="331722"/>
                  </a:cubicBezTo>
                  <a:cubicBezTo>
                    <a:pt x="454182" y="329603"/>
                    <a:pt x="445349" y="328537"/>
                    <a:pt x="436484" y="328547"/>
                  </a:cubicBezTo>
                  <a:close/>
                </a:path>
              </a:pathLst>
            </a:custGeom>
            <a:noFill/>
            <a:ln w="12700" cap="flat" cmpd="sng">
              <a:solidFill>
                <a:srgbClr val="00338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grpSp>
      <p:sp>
        <p:nvSpPr>
          <p:cNvPr id="530" name="Google Shape;530;p91"/>
          <p:cNvSpPr txBox="1">
            <a:spLocks noGrp="1"/>
          </p:cNvSpPr>
          <p:nvPr>
            <p:ph type="body" idx="1"/>
          </p:nvPr>
        </p:nvSpPr>
        <p:spPr>
          <a:xfrm>
            <a:off x="329200" y="1624271"/>
            <a:ext cx="8647500" cy="4242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SzPts val="1350"/>
              <a:buNone/>
            </a:pPr>
            <a:endParaRPr b="1"/>
          </a:p>
          <a:p>
            <a:pPr marL="457200" lvl="0" indent="0" algn="l" rtl="0">
              <a:lnSpc>
                <a:spcPct val="90000"/>
              </a:lnSpc>
              <a:spcBef>
                <a:spcPts val="0"/>
              </a:spcBef>
              <a:spcAft>
                <a:spcPts val="0"/>
              </a:spcAft>
              <a:buSzPts val="1350"/>
              <a:buNone/>
            </a:pPr>
            <a:r>
              <a:rPr lang="en-US" sz="1500" b="1"/>
              <a:t>Optimized engineering and repeatable fabrication with the operating asset in mind</a:t>
            </a:r>
            <a:endParaRPr b="1"/>
          </a:p>
        </p:txBody>
      </p:sp>
      <p:pic>
        <p:nvPicPr>
          <p:cNvPr id="531" name="Google Shape;531;p91"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sp>
        <p:nvSpPr>
          <p:cNvPr id="532" name="Google Shape;532;p91"/>
          <p:cNvSpPr txBox="1"/>
          <p:nvPr/>
        </p:nvSpPr>
        <p:spPr>
          <a:xfrm>
            <a:off x="5304905" y="5707962"/>
            <a:ext cx="3498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a:latin typeface="Titillium Web"/>
                <a:ea typeface="Titillium Web"/>
                <a:cs typeface="Titillium Web"/>
                <a:sym typeface="Titillium Web"/>
              </a:rPr>
              <a:t>Applying digitalisation upsteam into renewable geenerrataion and downstream into end use,, leveraging smart data for optimising operational excellence</a:t>
            </a:r>
            <a:endParaRPr sz="1050">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050"/>
              <a:buFont typeface="Arial"/>
              <a:buNone/>
            </a:pPr>
            <a:r>
              <a:rPr lang="en-US" sz="1050" b="1">
                <a:latin typeface="Titillium Web"/>
                <a:ea typeface="Titillium Web"/>
                <a:cs typeface="Titillium Web"/>
                <a:sym typeface="Titillium Web"/>
              </a:rPr>
              <a:t>Digitalisation focused</a:t>
            </a:r>
            <a:endParaRPr sz="1050" b="1">
              <a:latin typeface="Titillium Web"/>
              <a:ea typeface="Titillium Web"/>
              <a:cs typeface="Titillium Web"/>
              <a:sym typeface="Titillium Web"/>
            </a:endParaRPr>
          </a:p>
        </p:txBody>
      </p:sp>
      <p:sp>
        <p:nvSpPr>
          <p:cNvPr id="533" name="Google Shape;533;p91"/>
          <p:cNvSpPr txBox="1"/>
          <p:nvPr/>
        </p:nvSpPr>
        <p:spPr>
          <a:xfrm>
            <a:off x="5304850" y="5485550"/>
            <a:ext cx="2917200" cy="307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US" sz="1350" b="1">
                <a:solidFill>
                  <a:srgbClr val="15A7DA"/>
                </a:solidFill>
                <a:latin typeface="Titillium Web"/>
                <a:ea typeface="Titillium Web"/>
                <a:cs typeface="Titillium Web"/>
                <a:sym typeface="Titillium Web"/>
              </a:rPr>
              <a:t>D</a:t>
            </a:r>
            <a:r>
              <a:rPr lang="en-US" sz="1350" b="1">
                <a:solidFill>
                  <a:schemeClr val="accent6"/>
                </a:solidFill>
                <a:latin typeface="Titillium Web"/>
                <a:ea typeface="Titillium Web"/>
                <a:cs typeface="Titillium Web"/>
                <a:sym typeface="Titillium Web"/>
              </a:rPr>
              <a:t>igitalisation across the ecosystem</a:t>
            </a:r>
            <a:endParaRPr sz="1400" b="0" i="0" u="none" strike="noStrike" cap="none">
              <a:solidFill>
                <a:schemeClr val="accent6"/>
              </a:solidFill>
              <a:latin typeface="Arial"/>
              <a:ea typeface="Arial"/>
              <a:cs typeface="Arial"/>
              <a:sym typeface="Arial"/>
            </a:endParaRPr>
          </a:p>
        </p:txBody>
      </p:sp>
      <p:pic>
        <p:nvPicPr>
          <p:cNvPr id="534" name="Google Shape;534;p91"/>
          <p:cNvPicPr preferRelativeResize="0"/>
          <p:nvPr/>
        </p:nvPicPr>
        <p:blipFill>
          <a:blip r:embed="rId4">
            <a:alphaModFix/>
          </a:blip>
          <a:stretch>
            <a:fillRect/>
          </a:stretch>
        </p:blipFill>
        <p:spPr>
          <a:xfrm>
            <a:off x="4658125" y="5531825"/>
            <a:ext cx="504050" cy="539909"/>
          </a:xfrm>
          <a:prstGeom prst="rect">
            <a:avLst/>
          </a:prstGeom>
          <a:noFill/>
          <a:ln>
            <a:noFill/>
          </a:ln>
        </p:spPr>
      </p:pic>
      <p:pic>
        <p:nvPicPr>
          <p:cNvPr id="535" name="Google Shape;535;p91"/>
          <p:cNvPicPr preferRelativeResize="0"/>
          <p:nvPr/>
        </p:nvPicPr>
        <p:blipFill rotWithShape="1">
          <a:blip r:embed="rId5">
            <a:alphaModFix/>
          </a:blip>
          <a:srcRect/>
          <a:stretch/>
        </p:blipFill>
        <p:spPr>
          <a:xfrm>
            <a:off x="0" y="0"/>
            <a:ext cx="1147675" cy="490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92"/>
          <p:cNvSpPr txBox="1">
            <a:spLocks noGrp="1"/>
          </p:cNvSpPr>
          <p:nvPr>
            <p:ph type="title"/>
          </p:nvPr>
        </p:nvSpPr>
        <p:spPr>
          <a:xfrm>
            <a:off x="390825" y="1016234"/>
            <a:ext cx="8498100" cy="688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a:solidFill>
                  <a:srgbClr val="00B853"/>
                </a:solidFill>
              </a:rPr>
              <a:t>Agile</a:t>
            </a:r>
            <a:r>
              <a:rPr lang="en-US" sz="2800">
                <a:solidFill>
                  <a:srgbClr val="00B853"/>
                </a:solidFill>
              </a:rPr>
              <a:t> and </a:t>
            </a:r>
            <a:r>
              <a:rPr lang="en-US" sz="2800" b="1">
                <a:solidFill>
                  <a:srgbClr val="00B853"/>
                </a:solidFill>
              </a:rPr>
              <a:t>Scalable</a:t>
            </a:r>
            <a:r>
              <a:rPr lang="en-US" sz="2800">
                <a:solidFill>
                  <a:srgbClr val="00B853"/>
                </a:solidFill>
              </a:rPr>
              <a:t> way of working in green hydrogen</a:t>
            </a:r>
            <a:endParaRPr sz="2800">
              <a:solidFill>
                <a:srgbClr val="00B853"/>
              </a:solidFill>
            </a:endParaRPr>
          </a:p>
        </p:txBody>
      </p:sp>
      <p:sp>
        <p:nvSpPr>
          <p:cNvPr id="542" name="Google Shape;542;p92"/>
          <p:cNvSpPr/>
          <p:nvPr/>
        </p:nvSpPr>
        <p:spPr>
          <a:xfrm>
            <a:off x="5515577" y="2383364"/>
            <a:ext cx="1706732" cy="335400"/>
          </a:xfrm>
          <a:prstGeom prst="chevron">
            <a:avLst>
              <a:gd name="adj" fmla="val 50000"/>
            </a:avLst>
          </a:prstGeom>
          <a:solidFill>
            <a:schemeClr val="accent1"/>
          </a:solidFill>
          <a:ln>
            <a:noFill/>
          </a:ln>
          <a:effectLst>
            <a:outerShdw blurRad="50800" dist="38100" dir="2700000" algn="tl" rotWithShape="0">
              <a:srgbClr val="000000">
                <a:alpha val="40000"/>
              </a:srgbClr>
            </a:outerShdw>
          </a:effectLst>
        </p:spPr>
        <p:txBody>
          <a:bodyPr spcFirstLastPara="1" wrap="square" lIns="270000"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Calibri"/>
                <a:ea typeface="Calibri"/>
                <a:cs typeface="Calibri"/>
                <a:sym typeface="Calibri"/>
              </a:rPr>
              <a:t> Engineering / Fabrication</a:t>
            </a:r>
            <a:endParaRPr sz="1050" b="0" i="0" u="none" strike="noStrike" cap="none">
              <a:solidFill>
                <a:srgbClr val="FFFFFF"/>
              </a:solidFill>
              <a:latin typeface="Calibri"/>
              <a:ea typeface="Calibri"/>
              <a:cs typeface="Calibri"/>
              <a:sym typeface="Calibri"/>
            </a:endParaRPr>
          </a:p>
        </p:txBody>
      </p:sp>
      <p:sp>
        <p:nvSpPr>
          <p:cNvPr id="543" name="Google Shape;543;p92"/>
          <p:cNvSpPr/>
          <p:nvPr/>
        </p:nvSpPr>
        <p:spPr>
          <a:xfrm>
            <a:off x="356889" y="2406966"/>
            <a:ext cx="1740496" cy="338206"/>
          </a:xfrm>
          <a:prstGeom prst="homePlate">
            <a:avLst>
              <a:gd name="adj" fmla="val 50000"/>
            </a:avLst>
          </a:prstGeom>
          <a:solidFill>
            <a:schemeClr val="accent2"/>
          </a:solidFill>
          <a:ln>
            <a:noFill/>
          </a:ln>
          <a:effectLst>
            <a:outerShdw blurRad="50800" dist="38100" dir="2700000" algn="tl" rotWithShape="0">
              <a:srgbClr val="000000">
                <a:alpha val="40000"/>
              </a:srgbClr>
            </a:outerShdw>
          </a:effectLst>
        </p:spPr>
        <p:txBody>
          <a:bodyPr spcFirstLastPara="1" wrap="square" lIns="351000"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Calibri"/>
                <a:ea typeface="Calibri"/>
                <a:cs typeface="Calibri"/>
                <a:sym typeface="Calibri"/>
              </a:rPr>
              <a:t>Concept Design, Feasibility</a:t>
            </a:r>
            <a:endParaRPr sz="1400" b="0" i="0" u="none" strike="noStrike" cap="none">
              <a:solidFill>
                <a:srgbClr val="000000"/>
              </a:solidFill>
              <a:latin typeface="Arial"/>
              <a:ea typeface="Arial"/>
              <a:cs typeface="Arial"/>
              <a:sym typeface="Arial"/>
            </a:endParaRPr>
          </a:p>
        </p:txBody>
      </p:sp>
      <p:sp>
        <p:nvSpPr>
          <p:cNvPr id="544" name="Google Shape;544;p92"/>
          <p:cNvSpPr/>
          <p:nvPr/>
        </p:nvSpPr>
        <p:spPr>
          <a:xfrm>
            <a:off x="7201838" y="2384131"/>
            <a:ext cx="1706732" cy="338115"/>
          </a:xfrm>
          <a:prstGeom prst="chevron">
            <a:avLst>
              <a:gd name="adj" fmla="val 50000"/>
            </a:avLst>
          </a:prstGeom>
          <a:solidFill>
            <a:schemeClr val="accent4"/>
          </a:solidFill>
          <a:ln>
            <a:noFill/>
          </a:ln>
          <a:effectLst>
            <a:outerShdw blurRad="50800" dist="38100" dir="2700000" algn="tl" rotWithShape="0">
              <a:srgbClr val="000000">
                <a:alpha val="40000"/>
              </a:srgbClr>
            </a:outerShdw>
          </a:effectLst>
        </p:spPr>
        <p:txBody>
          <a:bodyPr spcFirstLastPara="1" wrap="square" lIns="270000"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Calibri"/>
                <a:ea typeface="Calibri"/>
                <a:cs typeface="Calibri"/>
                <a:sym typeface="Calibri"/>
              </a:rPr>
              <a:t>Operations &amp; Maintenance</a:t>
            </a:r>
            <a:endParaRPr sz="1050" b="0" i="0" u="none" strike="noStrike" cap="none">
              <a:solidFill>
                <a:srgbClr val="FFFFFF"/>
              </a:solidFill>
              <a:latin typeface="Calibri"/>
              <a:ea typeface="Calibri"/>
              <a:cs typeface="Calibri"/>
              <a:sym typeface="Calibri"/>
            </a:endParaRPr>
          </a:p>
        </p:txBody>
      </p:sp>
      <p:sp>
        <p:nvSpPr>
          <p:cNvPr id="545" name="Google Shape;545;p92"/>
          <p:cNvSpPr/>
          <p:nvPr/>
        </p:nvSpPr>
        <p:spPr>
          <a:xfrm rot="-5400000">
            <a:off x="-886253" y="3779992"/>
            <a:ext cx="2189121" cy="257130"/>
          </a:xfrm>
          <a:prstGeom prst="rect">
            <a:avLst/>
          </a:prstGeom>
          <a:solidFill>
            <a:schemeClr val="dk1"/>
          </a:solidFill>
          <a:ln>
            <a:noFill/>
          </a:ln>
        </p:spPr>
        <p:txBody>
          <a:bodyPr spcFirstLastPara="1" wrap="square" lIns="91425" tIns="45700" rIns="0"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Calibri"/>
                <a:ea typeface="Calibri"/>
                <a:cs typeface="Calibri"/>
                <a:sym typeface="Calibri"/>
              </a:rPr>
              <a:t>Objectives</a:t>
            </a:r>
            <a:endParaRPr sz="1400" b="0" i="0" u="none" strike="noStrike" cap="none">
              <a:solidFill>
                <a:srgbClr val="000000"/>
              </a:solidFill>
              <a:latin typeface="Arial"/>
              <a:ea typeface="Arial"/>
              <a:cs typeface="Arial"/>
              <a:sym typeface="Arial"/>
            </a:endParaRPr>
          </a:p>
        </p:txBody>
      </p:sp>
      <p:sp>
        <p:nvSpPr>
          <p:cNvPr id="546" name="Google Shape;546;p92"/>
          <p:cNvSpPr/>
          <p:nvPr/>
        </p:nvSpPr>
        <p:spPr>
          <a:xfrm>
            <a:off x="390854" y="2798697"/>
            <a:ext cx="1601876" cy="2287506"/>
          </a:xfrm>
          <a:prstGeom prst="rect">
            <a:avLst/>
          </a:prstGeom>
          <a:solidFill>
            <a:srgbClr val="D8D8D8"/>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Business Case </a:t>
            </a:r>
            <a:r>
              <a:rPr lang="en-US" sz="975" b="0" i="0" u="none" strike="noStrike" cap="none">
                <a:solidFill>
                  <a:schemeClr val="dk1"/>
                </a:solidFill>
                <a:latin typeface="Calibri"/>
                <a:ea typeface="Calibri"/>
                <a:cs typeface="Calibri"/>
                <a:sym typeface="Calibri"/>
              </a:rPr>
              <a:t>(to support funding and investment decisions, incl. Offtake studies, Optioneering, renewable electricity &amp; utilities supplies, effluent treatments, capacity)</a:t>
            </a:r>
            <a:endParaRPr sz="975" b="1" i="0" u="none" strike="noStrike" cap="none">
              <a:solidFill>
                <a:srgbClr val="000000"/>
              </a:solidFill>
              <a:latin typeface="Calibri"/>
              <a:ea typeface="Calibri"/>
              <a:cs typeface="Calibri"/>
              <a:sym typeface="Calibri"/>
            </a:endParaRPr>
          </a:p>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Concept Development</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Technology Selection </a:t>
            </a:r>
            <a:r>
              <a:rPr lang="en-US" sz="975" b="0" i="0" u="none" strike="noStrike" cap="none">
                <a:solidFill>
                  <a:srgbClr val="000000"/>
                </a:solidFill>
                <a:latin typeface="Calibri"/>
                <a:ea typeface="Calibri"/>
                <a:cs typeface="Calibri"/>
                <a:sym typeface="Calibri"/>
              </a:rPr>
              <a:t>(AWE, PEM, SO)</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Strategy</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Class V estimate ±50% </a:t>
            </a:r>
            <a:endParaRPr sz="975" b="1" i="0" u="none" strike="noStrike" cap="none">
              <a:solidFill>
                <a:srgbClr val="000000"/>
              </a:solidFill>
              <a:latin typeface="Calibri"/>
              <a:ea typeface="Calibri"/>
              <a:cs typeface="Calibri"/>
              <a:sym typeface="Calibri"/>
            </a:endParaRPr>
          </a:p>
          <a:p>
            <a:pPr marL="128566" marR="0" lvl="0" indent="-66653" algn="l" rtl="0">
              <a:lnSpc>
                <a:spcPct val="100000"/>
              </a:lnSpc>
              <a:spcBef>
                <a:spcPts val="0"/>
              </a:spcBef>
              <a:spcAft>
                <a:spcPts val="0"/>
              </a:spcAft>
              <a:buClr>
                <a:srgbClr val="00338D"/>
              </a:buClr>
              <a:buSzPts val="975"/>
              <a:buFont typeface="Arial"/>
              <a:buNone/>
            </a:pPr>
            <a:endParaRPr sz="975"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75"/>
              <a:buFont typeface="Arial"/>
              <a:buNone/>
            </a:pPr>
            <a:endParaRPr sz="675" b="0" i="0" u="none" strike="noStrike" cap="none">
              <a:solidFill>
                <a:srgbClr val="000000"/>
              </a:solidFill>
              <a:latin typeface="Calibri"/>
              <a:ea typeface="Calibri"/>
              <a:cs typeface="Calibri"/>
              <a:sym typeface="Calibri"/>
            </a:endParaRPr>
          </a:p>
        </p:txBody>
      </p:sp>
      <p:sp>
        <p:nvSpPr>
          <p:cNvPr id="547" name="Google Shape;547;p92"/>
          <p:cNvSpPr/>
          <p:nvPr/>
        </p:nvSpPr>
        <p:spPr>
          <a:xfrm>
            <a:off x="3808843" y="2383364"/>
            <a:ext cx="1706733" cy="343516"/>
          </a:xfrm>
          <a:prstGeom prst="chevron">
            <a:avLst>
              <a:gd name="adj" fmla="val 50000"/>
            </a:avLst>
          </a:prstGeom>
          <a:solidFill>
            <a:schemeClr val="accent3"/>
          </a:solidFill>
          <a:ln>
            <a:noFill/>
          </a:ln>
          <a:effectLst>
            <a:outerShdw blurRad="50800" dist="38100" dir="2700000" algn="tl" rotWithShape="0">
              <a:srgbClr val="000000">
                <a:alpha val="40000"/>
              </a:srgbClr>
            </a:outerShdw>
          </a:effectLst>
        </p:spPr>
        <p:txBody>
          <a:bodyPr spcFirstLastPara="1" wrap="square" lIns="270000"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Calibri"/>
                <a:ea typeface="Calibri"/>
                <a:cs typeface="Calibri"/>
                <a:sym typeface="Calibri"/>
              </a:rPr>
              <a:t>Speed FEED</a:t>
            </a:r>
            <a:endParaRPr sz="1400" b="0" i="0" u="none" strike="noStrike" cap="none">
              <a:solidFill>
                <a:srgbClr val="000000"/>
              </a:solidFill>
              <a:latin typeface="Arial"/>
              <a:ea typeface="Arial"/>
              <a:cs typeface="Arial"/>
              <a:sym typeface="Arial"/>
            </a:endParaRPr>
          </a:p>
        </p:txBody>
      </p:sp>
      <p:sp>
        <p:nvSpPr>
          <p:cNvPr id="548" name="Google Shape;548;p92"/>
          <p:cNvSpPr/>
          <p:nvPr/>
        </p:nvSpPr>
        <p:spPr>
          <a:xfrm>
            <a:off x="3839702" y="2798697"/>
            <a:ext cx="1645380" cy="2287507"/>
          </a:xfrm>
          <a:prstGeom prst="rect">
            <a:avLst/>
          </a:prstGeom>
          <a:solidFill>
            <a:srgbClr val="D8D8D8"/>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Technology selected </a:t>
            </a:r>
            <a:r>
              <a:rPr lang="en-US" sz="975" b="0" i="0" u="none" strike="noStrike" cap="none">
                <a:solidFill>
                  <a:srgbClr val="000000"/>
                </a:solidFill>
                <a:latin typeface="Calibri"/>
                <a:ea typeface="Calibri"/>
                <a:cs typeface="Calibri"/>
                <a:sym typeface="Calibri"/>
              </a:rPr>
              <a:t>– one size</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45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Fixed price and schedule</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45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Lean engineering  </a:t>
            </a:r>
            <a:r>
              <a:rPr lang="en-US" sz="975" b="0" i="0" u="none" strike="noStrike" cap="none">
                <a:solidFill>
                  <a:srgbClr val="000000"/>
                </a:solidFill>
                <a:latin typeface="Calibri"/>
                <a:ea typeface="Calibri"/>
                <a:cs typeface="Calibri"/>
                <a:sym typeface="Calibri"/>
              </a:rPr>
              <a:t>Standardization</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45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Datacentric Delivery </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45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Modular engineering</a:t>
            </a:r>
            <a:r>
              <a:rPr lang="en-US" sz="975" b="0" i="0" u="none" strike="noStrike" cap="none">
                <a:solidFill>
                  <a:srgbClr val="000000"/>
                </a:solidFill>
                <a:latin typeface="Calibri"/>
                <a:ea typeface="Calibri"/>
                <a:cs typeface="Calibri"/>
                <a:sym typeface="Calibri"/>
              </a:rPr>
              <a:t>, to facilitate scalability</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45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Repeatable formula</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45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Class III Estimate </a:t>
            </a:r>
            <a:r>
              <a:rPr lang="en-US" sz="975" b="1" i="0" u="sng" strike="noStrike" cap="none">
                <a:solidFill>
                  <a:srgbClr val="000000"/>
                </a:solidFill>
                <a:latin typeface="Calibri"/>
                <a:ea typeface="Calibri"/>
                <a:cs typeface="Calibri"/>
                <a:sym typeface="Calibri"/>
              </a:rPr>
              <a:t>+</a:t>
            </a:r>
            <a:r>
              <a:rPr lang="en-US" sz="975" b="1" i="0" u="none" strike="noStrike" cap="none">
                <a:solidFill>
                  <a:srgbClr val="000000"/>
                </a:solidFill>
                <a:latin typeface="Calibri"/>
                <a:ea typeface="Calibri"/>
                <a:cs typeface="Calibri"/>
                <a:sym typeface="Calibri"/>
              </a:rPr>
              <a:t>10%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75"/>
              <a:buFont typeface="Arial"/>
              <a:buNone/>
            </a:pPr>
            <a:r>
              <a:rPr lang="en-US" sz="675" b="1"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49" name="Google Shape;549;p92"/>
          <p:cNvSpPr/>
          <p:nvPr/>
        </p:nvSpPr>
        <p:spPr>
          <a:xfrm>
            <a:off x="5597011" y="2798697"/>
            <a:ext cx="1584050" cy="2287505"/>
          </a:xfrm>
          <a:prstGeom prst="rect">
            <a:avLst/>
          </a:prstGeom>
          <a:solidFill>
            <a:srgbClr val="D8D8D8"/>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Innovative commercial &amp; execution models</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Smart Engineering</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Integrated plant</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Fabrication yards</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Modular fabrication</a:t>
            </a:r>
            <a:r>
              <a:rPr lang="en-US" sz="975" b="0" i="0" u="none" strike="noStrike" cap="none">
                <a:solidFill>
                  <a:srgbClr val="000000"/>
                </a:solidFill>
                <a:latin typeface="Calibri"/>
                <a:ea typeface="Calibri"/>
                <a:cs typeface="Calibri"/>
                <a:sym typeface="Calibri"/>
              </a:rPr>
              <a:t>, to allow agile procurement and construction</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Modular execution </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Construct SIM</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SEAL</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4D execution</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Supply Change Mgmt.</a:t>
            </a:r>
            <a:endParaRPr sz="1400" b="0" i="0" u="none" strike="noStrike" cap="none">
              <a:solidFill>
                <a:srgbClr val="000000"/>
              </a:solidFill>
              <a:latin typeface="Arial"/>
              <a:ea typeface="Arial"/>
              <a:cs typeface="Arial"/>
              <a:sym typeface="Arial"/>
            </a:endParaRPr>
          </a:p>
          <a:p>
            <a:pPr marL="128566" marR="0" lvl="0" indent="-66653" algn="l" rtl="0">
              <a:lnSpc>
                <a:spcPct val="100000"/>
              </a:lnSpc>
              <a:spcBef>
                <a:spcPts val="225"/>
              </a:spcBef>
              <a:spcAft>
                <a:spcPts val="0"/>
              </a:spcAft>
              <a:buClr>
                <a:srgbClr val="00338D"/>
              </a:buClr>
              <a:buSzPts val="975"/>
              <a:buFont typeface="Arial"/>
              <a:buNone/>
            </a:pPr>
            <a:endParaRPr sz="975"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75"/>
              <a:buFont typeface="Arial"/>
              <a:buNone/>
            </a:pPr>
            <a:endParaRPr sz="975"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75"/>
              <a:buFont typeface="Arial"/>
              <a:buNone/>
            </a:pPr>
            <a:endParaRPr sz="675" b="0" i="0" u="none" strike="noStrike" cap="none">
              <a:solidFill>
                <a:srgbClr val="000000"/>
              </a:solidFill>
              <a:latin typeface="Calibri"/>
              <a:ea typeface="Calibri"/>
              <a:cs typeface="Calibri"/>
              <a:sym typeface="Calibri"/>
            </a:endParaRPr>
          </a:p>
        </p:txBody>
      </p:sp>
      <p:sp>
        <p:nvSpPr>
          <p:cNvPr id="550" name="Google Shape;550;p92"/>
          <p:cNvSpPr txBox="1"/>
          <p:nvPr/>
        </p:nvSpPr>
        <p:spPr>
          <a:xfrm>
            <a:off x="5269474" y="2176200"/>
            <a:ext cx="6150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Calibri"/>
                <a:ea typeface="Calibri"/>
                <a:cs typeface="Calibri"/>
                <a:sym typeface="Calibri"/>
              </a:rPr>
              <a:t>FID</a:t>
            </a:r>
            <a:endParaRPr sz="1400" b="0" i="0" u="none" strike="noStrike" cap="none">
              <a:solidFill>
                <a:srgbClr val="000000"/>
              </a:solidFill>
              <a:latin typeface="Arial"/>
              <a:ea typeface="Arial"/>
              <a:cs typeface="Arial"/>
              <a:sym typeface="Arial"/>
            </a:endParaRPr>
          </a:p>
        </p:txBody>
      </p:sp>
      <p:sp>
        <p:nvSpPr>
          <p:cNvPr id="551" name="Google Shape;551;p92"/>
          <p:cNvSpPr/>
          <p:nvPr/>
        </p:nvSpPr>
        <p:spPr>
          <a:xfrm>
            <a:off x="7298913" y="2802127"/>
            <a:ext cx="1589984" cy="2293439"/>
          </a:xfrm>
          <a:prstGeom prst="rect">
            <a:avLst/>
          </a:prstGeom>
          <a:solidFill>
            <a:srgbClr val="D8D8D8"/>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128566" marR="0" lvl="0" indent="-128566" algn="l" rtl="0">
              <a:lnSpc>
                <a:spcPct val="100000"/>
              </a:lnSpc>
              <a:spcBef>
                <a:spcPts val="0"/>
              </a:spcBef>
              <a:spcAft>
                <a:spcPts val="0"/>
              </a:spcAft>
              <a:buClr>
                <a:srgbClr val="00338D"/>
              </a:buClr>
              <a:buSzPts val="975"/>
              <a:buFont typeface="Arial"/>
              <a:buChar char="•"/>
            </a:pPr>
            <a:r>
              <a:rPr lang="en-US" sz="975" b="0" i="0" u="none" strike="noStrike" cap="none">
                <a:solidFill>
                  <a:srgbClr val="000000"/>
                </a:solidFill>
                <a:latin typeface="Calibri"/>
                <a:ea typeface="Calibri"/>
                <a:cs typeface="Calibri"/>
                <a:sym typeface="Calibri"/>
              </a:rPr>
              <a:t>We design early phase projects with big picture in mind, allowing us to better design for future optimization of operation and maintenance</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0"/>
              </a:spcBef>
              <a:spcAft>
                <a:spcPts val="0"/>
              </a:spcAft>
              <a:buClr>
                <a:srgbClr val="00338D"/>
              </a:buClr>
              <a:buSzPts val="1050"/>
              <a:buFont typeface="Arial"/>
              <a:buChar char="•"/>
            </a:pPr>
            <a:r>
              <a:rPr lang="en-US" sz="1050" b="1" i="0" u="none" strike="noStrike" cap="none">
                <a:solidFill>
                  <a:schemeClr val="dk1"/>
                </a:solidFill>
                <a:latin typeface="Calibri"/>
                <a:ea typeface="Calibri"/>
                <a:cs typeface="Calibri"/>
                <a:sym typeface="Calibri"/>
              </a:rPr>
              <a:t>Operational Readiness Assurance (ORA)</a:t>
            </a:r>
            <a:br>
              <a:rPr lang="en-US" sz="1050" b="0" i="0" u="none" strike="noStrike" cap="none">
                <a:solidFill>
                  <a:schemeClr val="dk1"/>
                </a:solidFill>
                <a:latin typeface="Calibri"/>
                <a:ea typeface="Calibri"/>
                <a:cs typeface="Calibri"/>
                <a:sym typeface="Calibri"/>
              </a:rPr>
            </a:br>
            <a:endParaRPr sz="975" b="0" i="0" u="none" strike="noStrike" cap="none">
              <a:solidFill>
                <a:srgbClr val="000000"/>
              </a:solidFill>
              <a:latin typeface="Calibri"/>
              <a:ea typeface="Calibri"/>
              <a:cs typeface="Calibri"/>
              <a:sym typeface="Calibri"/>
            </a:endParaRPr>
          </a:p>
        </p:txBody>
      </p:sp>
      <p:sp>
        <p:nvSpPr>
          <p:cNvPr id="552" name="Google Shape;552;p92"/>
          <p:cNvSpPr txBox="1"/>
          <p:nvPr/>
        </p:nvSpPr>
        <p:spPr>
          <a:xfrm>
            <a:off x="390853" y="5264432"/>
            <a:ext cx="8498043" cy="253916"/>
          </a:xfrm>
          <a:prstGeom prst="rect">
            <a:avLst/>
          </a:prstGeom>
          <a:solidFill>
            <a:schemeClr val="dk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FFFFFF"/>
                </a:solidFill>
                <a:latin typeface="Calibri"/>
                <a:ea typeface="Calibri"/>
                <a:cs typeface="Calibri"/>
                <a:sym typeface="Calibri"/>
              </a:rPr>
              <a:t>Deploying </a:t>
            </a:r>
            <a:r>
              <a:rPr lang="en-US" sz="1050" b="1" i="0" u="none" strike="noStrike" cap="none">
                <a:solidFill>
                  <a:srgbClr val="FFFFFF"/>
                </a:solidFill>
                <a:latin typeface="Calibri"/>
                <a:ea typeface="Calibri"/>
                <a:cs typeface="Calibri"/>
                <a:sym typeface="Calibri"/>
              </a:rPr>
              <a:t>digital solutions through the entire asset lifecycle</a:t>
            </a:r>
            <a:endParaRPr sz="1050" b="0" i="0" u="none" strike="noStrike" cap="none">
              <a:solidFill>
                <a:srgbClr val="FFFFFF"/>
              </a:solidFill>
              <a:latin typeface="Calibri"/>
              <a:ea typeface="Calibri"/>
              <a:cs typeface="Calibri"/>
              <a:sym typeface="Calibri"/>
            </a:endParaRPr>
          </a:p>
        </p:txBody>
      </p:sp>
      <p:sp>
        <p:nvSpPr>
          <p:cNvPr id="553" name="Google Shape;553;p92"/>
          <p:cNvSpPr txBox="1"/>
          <p:nvPr/>
        </p:nvSpPr>
        <p:spPr>
          <a:xfrm>
            <a:off x="3822139" y="1816159"/>
            <a:ext cx="1635842" cy="253916"/>
          </a:xfrm>
          <a:prstGeom prst="rect">
            <a:avLst/>
          </a:prstGeom>
          <a:solidFill>
            <a:schemeClr val="accent5"/>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lt1"/>
              </a:buClr>
              <a:buSzPts val="1050"/>
              <a:buFont typeface="Calibri"/>
              <a:buNone/>
            </a:pPr>
            <a:r>
              <a:rPr lang="en-US" sz="1050" b="1" i="0" u="none" strike="noStrike" cap="none">
                <a:solidFill>
                  <a:schemeClr val="lt1"/>
                </a:solidFill>
                <a:latin typeface="Calibri"/>
                <a:ea typeface="Calibri"/>
                <a:cs typeface="Calibri"/>
                <a:sym typeface="Calibri"/>
              </a:rPr>
              <a:t>Enhanced GID</a:t>
            </a:r>
            <a:endParaRPr sz="1400" b="0" i="0" u="none" strike="noStrike" cap="none">
              <a:solidFill>
                <a:srgbClr val="000000"/>
              </a:solidFill>
              <a:latin typeface="Arial"/>
              <a:ea typeface="Arial"/>
              <a:cs typeface="Arial"/>
              <a:sym typeface="Arial"/>
            </a:endParaRPr>
          </a:p>
        </p:txBody>
      </p:sp>
      <p:sp>
        <p:nvSpPr>
          <p:cNvPr id="554" name="Google Shape;554;p92"/>
          <p:cNvSpPr/>
          <p:nvPr/>
        </p:nvSpPr>
        <p:spPr>
          <a:xfrm>
            <a:off x="2063622" y="2383614"/>
            <a:ext cx="1745221" cy="343516"/>
          </a:xfrm>
          <a:prstGeom prst="chevron">
            <a:avLst>
              <a:gd name="adj" fmla="val 50000"/>
            </a:avLst>
          </a:prstGeom>
          <a:solidFill>
            <a:schemeClr val="accent3"/>
          </a:solidFill>
          <a:ln>
            <a:noFill/>
          </a:ln>
          <a:effectLst>
            <a:outerShdw blurRad="50800" dist="38100" dir="2700000" algn="tl" rotWithShape="0">
              <a:srgbClr val="000000">
                <a:alpha val="40000"/>
              </a:srgbClr>
            </a:outerShdw>
          </a:effectLst>
        </p:spPr>
        <p:txBody>
          <a:bodyPr spcFirstLastPara="1" wrap="square" lIns="270000"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Calibri"/>
                <a:ea typeface="Calibri"/>
                <a:cs typeface="Calibri"/>
                <a:sym typeface="Calibri"/>
              </a:rPr>
              <a:t>Modular WRAP</a:t>
            </a:r>
            <a:endParaRPr sz="1400" b="0" i="0" u="none" strike="noStrike" cap="none">
              <a:solidFill>
                <a:srgbClr val="000000"/>
              </a:solidFill>
              <a:latin typeface="Arial"/>
              <a:ea typeface="Arial"/>
              <a:cs typeface="Arial"/>
              <a:sym typeface="Arial"/>
            </a:endParaRPr>
          </a:p>
        </p:txBody>
      </p:sp>
      <p:sp>
        <p:nvSpPr>
          <p:cNvPr id="555" name="Google Shape;555;p92"/>
          <p:cNvSpPr/>
          <p:nvPr/>
        </p:nvSpPr>
        <p:spPr>
          <a:xfrm>
            <a:off x="2096718" y="2800411"/>
            <a:ext cx="1639447" cy="2293440"/>
          </a:xfrm>
          <a:prstGeom prst="rect">
            <a:avLst/>
          </a:prstGeom>
          <a:solidFill>
            <a:srgbClr val="D8D8D8"/>
          </a:solidFill>
          <a:ln>
            <a:noFill/>
          </a:ln>
          <a:effectLst>
            <a:outerShdw blurRad="50800" dist="38100" dir="2700000" algn="tl" rotWithShape="0">
              <a:srgbClr val="000000">
                <a:alpha val="40000"/>
              </a:srgbClr>
            </a:outerShdw>
          </a:effectLst>
        </p:spPr>
        <p:txBody>
          <a:bodyPr spcFirstLastPara="1" wrap="square" lIns="68575" tIns="34275" rIns="68575" bIns="34275" anchor="t" anchorCtr="0">
            <a:noAutofit/>
          </a:bodyPr>
          <a:lstStyle/>
          <a:p>
            <a:pPr marL="128127" marR="0" lvl="0" indent="-128127"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OEM Selection </a:t>
            </a:r>
            <a:endParaRPr sz="1400" b="0" i="0" u="none" strike="noStrike" cap="none">
              <a:solidFill>
                <a:srgbClr val="000000"/>
              </a:solidFill>
              <a:latin typeface="Arial"/>
              <a:ea typeface="Arial"/>
              <a:cs typeface="Arial"/>
              <a:sym typeface="Arial"/>
            </a:endParaRPr>
          </a:p>
          <a:p>
            <a:pPr marL="128127" marR="0" lvl="0" indent="-128127" algn="l" rtl="0">
              <a:lnSpc>
                <a:spcPct val="100000"/>
              </a:lnSpc>
              <a:spcBef>
                <a:spcPts val="0"/>
              </a:spcBef>
              <a:spcAft>
                <a:spcPts val="0"/>
              </a:spcAft>
              <a:buClr>
                <a:srgbClr val="00338D"/>
              </a:buClr>
              <a:buSzPts val="975"/>
              <a:buFont typeface="Arial"/>
              <a:buChar char="•"/>
            </a:pPr>
            <a:r>
              <a:rPr lang="en-US" sz="975" b="1" i="0" u="none" strike="noStrike" cap="none">
                <a:solidFill>
                  <a:schemeClr val="dk1"/>
                </a:solidFill>
                <a:latin typeface="Calibri"/>
                <a:ea typeface="Calibri"/>
                <a:cs typeface="Calibri"/>
                <a:sym typeface="Calibri"/>
              </a:rPr>
              <a:t>Modular Plan </a:t>
            </a:r>
            <a:r>
              <a:rPr lang="en-US" sz="975" b="0" i="0" u="none" strike="noStrike" cap="none">
                <a:solidFill>
                  <a:schemeClr val="dk1"/>
                </a:solidFill>
                <a:latin typeface="Calibri"/>
                <a:ea typeface="Calibri"/>
                <a:cs typeface="Calibri"/>
                <a:sym typeface="Calibri"/>
              </a:rPr>
              <a:t>(to facilitate future scalability, replication)</a:t>
            </a:r>
            <a:endParaRPr sz="1400" b="0" i="0" u="none" strike="noStrike" cap="none">
              <a:solidFill>
                <a:srgbClr val="000000"/>
              </a:solidFill>
              <a:latin typeface="Arial"/>
              <a:ea typeface="Arial"/>
              <a:cs typeface="Arial"/>
              <a:sym typeface="Arial"/>
            </a:endParaRPr>
          </a:p>
          <a:p>
            <a:pPr marL="128127" marR="0" lvl="0" indent="-128127" algn="l" rtl="0">
              <a:lnSpc>
                <a:spcPct val="100000"/>
              </a:lnSpc>
              <a:spcBef>
                <a:spcPts val="0"/>
              </a:spcBef>
              <a:spcAft>
                <a:spcPts val="0"/>
              </a:spcAft>
              <a:buClr>
                <a:srgbClr val="00338D"/>
              </a:buClr>
              <a:buSzPts val="975"/>
              <a:buFont typeface="Arial"/>
              <a:buChar char="•"/>
            </a:pPr>
            <a:r>
              <a:rPr lang="en-US" sz="975" b="1" i="0" u="none" strike="noStrike" cap="none">
                <a:solidFill>
                  <a:schemeClr val="dk1"/>
                </a:solidFill>
                <a:latin typeface="Calibri"/>
                <a:ea typeface="Calibri"/>
                <a:cs typeface="Calibri"/>
                <a:sym typeface="Calibri"/>
              </a:rPr>
              <a:t>Hydrogen WRAP </a:t>
            </a:r>
            <a:r>
              <a:rPr lang="en-US" sz="975" b="0" i="0" u="none" strike="noStrike" cap="none">
                <a:solidFill>
                  <a:schemeClr val="dk1"/>
                </a:solidFill>
                <a:latin typeface="Calibri"/>
                <a:ea typeface="Calibri"/>
                <a:cs typeface="Calibri"/>
                <a:sym typeface="Calibri"/>
              </a:rPr>
              <a:t>(design customized for water, power, heat, buildings, control, storage, etc..)</a:t>
            </a:r>
            <a:endParaRPr sz="1350" b="0" i="0" u="none" strike="noStrike" cap="none">
              <a:solidFill>
                <a:schemeClr val="dk1"/>
              </a:solidFill>
              <a:latin typeface="Calibri"/>
              <a:ea typeface="Calibri"/>
              <a:cs typeface="Calibri"/>
              <a:sym typeface="Calibri"/>
            </a:endParaRPr>
          </a:p>
          <a:p>
            <a:pPr marL="128127" marR="0" lvl="0" indent="-128127" algn="l" rtl="0">
              <a:lnSpc>
                <a:spcPct val="100000"/>
              </a:lnSpc>
              <a:spcBef>
                <a:spcPts val="0"/>
              </a:spcBef>
              <a:spcAft>
                <a:spcPts val="0"/>
              </a:spcAft>
              <a:buClr>
                <a:srgbClr val="00338D"/>
              </a:buClr>
              <a:buSzPts val="975"/>
              <a:buFont typeface="Arial"/>
              <a:buChar char="•"/>
            </a:pPr>
            <a:r>
              <a:rPr lang="en-US" sz="975" b="1" i="0" u="none" strike="noStrike" cap="none">
                <a:solidFill>
                  <a:schemeClr val="dk1"/>
                </a:solidFill>
                <a:latin typeface="Calibri"/>
                <a:ea typeface="Calibri"/>
                <a:cs typeface="Calibri"/>
                <a:sym typeface="Calibri"/>
              </a:rPr>
              <a:t>Execution Strategy </a:t>
            </a:r>
            <a:r>
              <a:rPr lang="en-US" sz="975" b="0" i="0" u="none" strike="noStrike" cap="none">
                <a:solidFill>
                  <a:schemeClr val="dk1"/>
                </a:solidFill>
                <a:latin typeface="Calibri"/>
                <a:ea typeface="Calibri"/>
                <a:cs typeface="Calibri"/>
                <a:sym typeface="Calibri"/>
              </a:rPr>
              <a:t>(fabrication, delivery, installation, startup)</a:t>
            </a:r>
            <a:endParaRPr sz="1400" b="0" i="0" u="none" strike="noStrike" cap="none">
              <a:solidFill>
                <a:srgbClr val="000000"/>
              </a:solidFill>
              <a:latin typeface="Arial"/>
              <a:ea typeface="Arial"/>
              <a:cs typeface="Arial"/>
              <a:sym typeface="Arial"/>
            </a:endParaRPr>
          </a:p>
          <a:p>
            <a:pPr marL="128127" marR="0" lvl="0" indent="-128127" algn="l" rtl="0">
              <a:lnSpc>
                <a:spcPct val="100000"/>
              </a:lnSpc>
              <a:spcBef>
                <a:spcPts val="0"/>
              </a:spcBef>
              <a:spcAft>
                <a:spcPts val="0"/>
              </a:spcAft>
              <a:buClr>
                <a:srgbClr val="00338D"/>
              </a:buClr>
              <a:buSzPts val="975"/>
              <a:buFont typeface="Arial"/>
              <a:buChar char="•"/>
            </a:pPr>
            <a:r>
              <a:rPr lang="en-US" sz="975" b="1" i="0" u="none" strike="noStrike" cap="none">
                <a:solidFill>
                  <a:schemeClr val="dk1"/>
                </a:solidFill>
                <a:latin typeface="Calibri"/>
                <a:ea typeface="Calibri"/>
                <a:cs typeface="Calibri"/>
                <a:sym typeface="Calibri"/>
              </a:rPr>
              <a:t>Permitting Plan </a:t>
            </a:r>
            <a:r>
              <a:rPr lang="en-US" sz="975" b="0" i="0" u="none" strike="noStrike" cap="none">
                <a:solidFill>
                  <a:schemeClr val="dk1"/>
                </a:solidFill>
                <a:latin typeface="Calibri"/>
                <a:ea typeface="Calibri"/>
                <a:cs typeface="Calibri"/>
                <a:sym typeface="Calibri"/>
              </a:rPr>
              <a:t>(design customized to local conditions)</a:t>
            </a:r>
            <a:endParaRPr sz="975" b="0" i="0" u="none" strike="noStrike" cap="none">
              <a:solidFill>
                <a:schemeClr val="dk1"/>
              </a:solidFill>
              <a:latin typeface="Calibri"/>
              <a:ea typeface="Calibri"/>
              <a:cs typeface="Calibri"/>
              <a:sym typeface="Calibri"/>
            </a:endParaRPr>
          </a:p>
          <a:p>
            <a:pPr marL="128127" marR="0" lvl="0" indent="-128127" algn="l" rtl="0">
              <a:lnSpc>
                <a:spcPct val="100000"/>
              </a:lnSpc>
              <a:spcBef>
                <a:spcPts val="0"/>
              </a:spcBef>
              <a:spcAft>
                <a:spcPts val="0"/>
              </a:spcAft>
              <a:buClr>
                <a:srgbClr val="00338D"/>
              </a:buClr>
              <a:buSzPts val="975"/>
              <a:buFont typeface="Arial"/>
              <a:buChar char="•"/>
            </a:pPr>
            <a:r>
              <a:rPr lang="en-US" sz="975" b="1" i="0" u="none" strike="noStrike" cap="none">
                <a:solidFill>
                  <a:schemeClr val="dk1"/>
                </a:solidFill>
                <a:latin typeface="Calibri"/>
                <a:ea typeface="Calibri"/>
                <a:cs typeface="Calibri"/>
                <a:sym typeface="Calibri"/>
              </a:rPr>
              <a:t>Class IV estimate ±30%</a:t>
            </a:r>
            <a:endParaRPr sz="975" b="0" i="0" u="none" strike="noStrike" cap="none">
              <a:solidFill>
                <a:schemeClr val="dk1"/>
              </a:solidFill>
              <a:latin typeface="Calibri"/>
              <a:ea typeface="Calibri"/>
              <a:cs typeface="Calibri"/>
              <a:sym typeface="Calibri"/>
            </a:endParaRPr>
          </a:p>
          <a:p>
            <a:pPr marL="128127" marR="0" lvl="0" indent="-66215" algn="l" rtl="0">
              <a:lnSpc>
                <a:spcPct val="100000"/>
              </a:lnSpc>
              <a:spcBef>
                <a:spcPts val="0"/>
              </a:spcBef>
              <a:spcAft>
                <a:spcPts val="0"/>
              </a:spcAft>
              <a:buClr>
                <a:srgbClr val="00338D"/>
              </a:buClr>
              <a:buSzPts val="975"/>
              <a:buFont typeface="Arial"/>
              <a:buNone/>
            </a:pPr>
            <a:endParaRPr sz="975"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75"/>
              <a:buFont typeface="Arial"/>
              <a:buNone/>
            </a:pPr>
            <a:endParaRPr sz="675" b="0" i="0" u="none" strike="noStrike" cap="none">
              <a:solidFill>
                <a:srgbClr val="000000"/>
              </a:solidFill>
              <a:latin typeface="Calibri"/>
              <a:ea typeface="Calibri"/>
              <a:cs typeface="Calibri"/>
              <a:sym typeface="Calibri"/>
            </a:endParaRPr>
          </a:p>
        </p:txBody>
      </p:sp>
      <p:sp>
        <p:nvSpPr>
          <p:cNvPr id="556" name="Google Shape;556;p92"/>
          <p:cNvSpPr txBox="1"/>
          <p:nvPr/>
        </p:nvSpPr>
        <p:spPr>
          <a:xfrm>
            <a:off x="2078706" y="1816159"/>
            <a:ext cx="1657459" cy="253916"/>
          </a:xfrm>
          <a:prstGeom prst="rect">
            <a:avLst/>
          </a:prstGeom>
          <a:solidFill>
            <a:schemeClr val="accent5"/>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lt1"/>
              </a:buClr>
              <a:buSzPts val="1050"/>
              <a:buFont typeface="Calibri"/>
              <a:buNone/>
            </a:pPr>
            <a:r>
              <a:rPr lang="en-US" sz="1050" b="1" i="0" u="none" strike="noStrike" cap="none">
                <a:solidFill>
                  <a:schemeClr val="lt1"/>
                </a:solidFill>
                <a:latin typeface="Calibri"/>
                <a:ea typeface="Calibri"/>
                <a:cs typeface="Calibri"/>
                <a:sym typeface="Calibri"/>
              </a:rPr>
              <a:t>H</a:t>
            </a:r>
            <a:r>
              <a:rPr lang="en-US" sz="1050" b="1" i="0" u="none" strike="noStrike" cap="none" baseline="-25000">
                <a:solidFill>
                  <a:schemeClr val="lt1"/>
                </a:solidFill>
                <a:latin typeface="Calibri"/>
                <a:ea typeface="Calibri"/>
                <a:cs typeface="Calibri"/>
                <a:sym typeface="Calibri"/>
              </a:rPr>
              <a:t>2</a:t>
            </a:r>
            <a:r>
              <a:rPr lang="en-US" sz="1050" b="1" i="0" u="none" strike="noStrike" cap="none">
                <a:solidFill>
                  <a:schemeClr val="lt1"/>
                </a:solidFill>
                <a:latin typeface="Calibri"/>
                <a:ea typeface="Calibri"/>
                <a:cs typeface="Calibri"/>
                <a:sym typeface="Calibri"/>
              </a:rPr>
              <a:t> Excellence Centre</a:t>
            </a:r>
            <a:endParaRPr sz="1400" b="0" i="0" u="none" strike="noStrike" cap="none">
              <a:solidFill>
                <a:srgbClr val="000000"/>
              </a:solidFill>
              <a:latin typeface="Arial"/>
              <a:ea typeface="Arial"/>
              <a:cs typeface="Arial"/>
              <a:sym typeface="Arial"/>
            </a:endParaRPr>
          </a:p>
        </p:txBody>
      </p:sp>
      <p:sp>
        <p:nvSpPr>
          <p:cNvPr id="557" name="Google Shape;557;p92"/>
          <p:cNvSpPr txBox="1"/>
          <p:nvPr/>
        </p:nvSpPr>
        <p:spPr>
          <a:xfrm>
            <a:off x="356888" y="1816159"/>
            <a:ext cx="1635842" cy="253916"/>
          </a:xfrm>
          <a:prstGeom prst="rect">
            <a:avLst/>
          </a:prstGeom>
          <a:solidFill>
            <a:schemeClr val="accent5"/>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lt1"/>
              </a:buClr>
              <a:buSzPts val="1050"/>
              <a:buFont typeface="Calibri"/>
              <a:buNone/>
            </a:pPr>
            <a:r>
              <a:rPr lang="en-US" sz="1050" b="1" i="0" u="none" strike="noStrike" cap="none">
                <a:solidFill>
                  <a:schemeClr val="lt1"/>
                </a:solidFill>
                <a:latin typeface="Calibri"/>
                <a:ea typeface="Calibri"/>
                <a:cs typeface="Calibri"/>
                <a:sym typeface="Calibri"/>
              </a:rPr>
              <a:t>Advisian</a:t>
            </a:r>
            <a:endParaRPr sz="1400" b="0" i="0" u="none" strike="noStrike" cap="none">
              <a:solidFill>
                <a:srgbClr val="000000"/>
              </a:solidFill>
              <a:latin typeface="Arial"/>
              <a:ea typeface="Arial"/>
              <a:cs typeface="Arial"/>
              <a:sym typeface="Arial"/>
            </a:endParaRPr>
          </a:p>
        </p:txBody>
      </p:sp>
      <p:sp>
        <p:nvSpPr>
          <p:cNvPr id="558" name="Google Shape;558;p92"/>
          <p:cNvSpPr txBox="1"/>
          <p:nvPr/>
        </p:nvSpPr>
        <p:spPr>
          <a:xfrm>
            <a:off x="5522394" y="1735368"/>
            <a:ext cx="1664600" cy="415498"/>
          </a:xfrm>
          <a:prstGeom prst="rect">
            <a:avLst/>
          </a:prstGeom>
          <a:solidFill>
            <a:schemeClr val="accent5"/>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lt1"/>
              </a:buClr>
              <a:buSzPts val="1050"/>
              <a:buFont typeface="Calibri"/>
              <a:buNone/>
            </a:pPr>
            <a:r>
              <a:rPr lang="en-US" sz="1050" b="1" i="0" u="none" strike="noStrike" cap="none">
                <a:solidFill>
                  <a:schemeClr val="lt1"/>
                </a:solidFill>
                <a:latin typeface="Calibri"/>
                <a:ea typeface="Calibri"/>
                <a:cs typeface="Calibri"/>
                <a:sym typeface="Calibri"/>
              </a:rPr>
              <a:t>Enhanced GID, Construction</a:t>
            </a:r>
            <a:endParaRPr sz="1400" b="0" i="0" u="none" strike="noStrike" cap="none">
              <a:solidFill>
                <a:srgbClr val="000000"/>
              </a:solidFill>
              <a:latin typeface="Arial"/>
              <a:ea typeface="Arial"/>
              <a:cs typeface="Arial"/>
              <a:sym typeface="Arial"/>
            </a:endParaRPr>
          </a:p>
        </p:txBody>
      </p:sp>
      <p:sp>
        <p:nvSpPr>
          <p:cNvPr id="559" name="Google Shape;559;p92"/>
          <p:cNvSpPr txBox="1"/>
          <p:nvPr/>
        </p:nvSpPr>
        <p:spPr>
          <a:xfrm>
            <a:off x="3562345" y="2183661"/>
            <a:ext cx="406923"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Calibri"/>
                <a:ea typeface="Calibri"/>
                <a:cs typeface="Calibri"/>
                <a:sym typeface="Calibri"/>
              </a:rPr>
              <a:t>BEP</a:t>
            </a:r>
            <a:endParaRPr sz="1400" b="0" i="0" u="none" strike="noStrike" cap="none">
              <a:solidFill>
                <a:srgbClr val="000000"/>
              </a:solidFill>
              <a:latin typeface="Arial"/>
              <a:ea typeface="Arial"/>
              <a:cs typeface="Arial"/>
              <a:sym typeface="Arial"/>
            </a:endParaRPr>
          </a:p>
        </p:txBody>
      </p:sp>
      <p:sp>
        <p:nvSpPr>
          <p:cNvPr id="560" name="Google Shape;560;p92"/>
          <p:cNvSpPr txBox="1"/>
          <p:nvPr/>
        </p:nvSpPr>
        <p:spPr>
          <a:xfrm>
            <a:off x="8541913" y="5481821"/>
            <a:ext cx="328613" cy="329803"/>
          </a:xfrm>
          <a:prstGeom prst="rect">
            <a:avLst/>
          </a:prstGeom>
          <a:noFill/>
          <a:ln>
            <a:noFill/>
          </a:ln>
        </p:spPr>
        <p:txBody>
          <a:bodyPr spcFirstLastPara="1" wrap="square" lIns="81625" tIns="40800" rIns="81625" bIns="40800" anchor="ctr" anchorCtr="0">
            <a:noAutofit/>
          </a:bodyPr>
          <a:lstStyle/>
          <a:p>
            <a:pPr marL="0" marR="0" lvl="0" indent="0" algn="ctr" rtl="0">
              <a:lnSpc>
                <a:spcPct val="100000"/>
              </a:lnSpc>
              <a:spcBef>
                <a:spcPts val="0"/>
              </a:spcBef>
              <a:spcAft>
                <a:spcPts val="0"/>
              </a:spcAft>
              <a:buClr>
                <a:srgbClr val="808080"/>
              </a:buClr>
              <a:buSzPts val="825"/>
              <a:buFont typeface="Calibri"/>
              <a:buNone/>
            </a:pPr>
            <a:fld id="{00000000-1234-1234-1234-123412341234}" type="slidenum">
              <a:rPr lang="en-US" sz="825" b="0" i="0" u="none" strike="noStrike" cap="none">
                <a:solidFill>
                  <a:srgbClr val="808080"/>
                </a:solidFill>
                <a:latin typeface="Calibri"/>
                <a:ea typeface="Calibri"/>
                <a:cs typeface="Calibri"/>
                <a:sym typeface="Calibri"/>
              </a:rPr>
              <a:t>33</a:t>
            </a:fld>
            <a:endParaRPr sz="825" b="0" i="0" u="none" strike="noStrike" cap="none">
              <a:solidFill>
                <a:srgbClr val="808080"/>
              </a:solidFill>
              <a:latin typeface="Calibri"/>
              <a:ea typeface="Calibri"/>
              <a:cs typeface="Calibri"/>
              <a:sym typeface="Calibri"/>
            </a:endParaRPr>
          </a:p>
        </p:txBody>
      </p:sp>
      <p:pic>
        <p:nvPicPr>
          <p:cNvPr id="561" name="Google Shape;561;p92"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pic>
        <p:nvPicPr>
          <p:cNvPr id="562" name="Google Shape;562;p92"/>
          <p:cNvPicPr preferRelativeResize="0"/>
          <p:nvPr/>
        </p:nvPicPr>
        <p:blipFill rotWithShape="1">
          <a:blip r:embed="rId4">
            <a:alphaModFix/>
          </a:blip>
          <a:srcRect/>
          <a:stretch/>
        </p:blipFill>
        <p:spPr>
          <a:xfrm>
            <a:off x="0" y="0"/>
            <a:ext cx="1147675" cy="490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1578c281bae_0_0"/>
          <p:cNvSpPr txBox="1">
            <a:spLocks noGrp="1"/>
          </p:cNvSpPr>
          <p:nvPr>
            <p:ph type="title"/>
          </p:nvPr>
        </p:nvSpPr>
        <p:spPr>
          <a:xfrm>
            <a:off x="918470" y="945883"/>
            <a:ext cx="8486400" cy="1004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300"/>
              <a:buFont typeface="Calibri"/>
              <a:buNone/>
            </a:pPr>
            <a:r>
              <a:rPr lang="en-US">
                <a:solidFill>
                  <a:srgbClr val="00B853"/>
                </a:solidFill>
              </a:rPr>
              <a:t>Digitalization across the entire H2 ecosystem</a:t>
            </a:r>
            <a:endParaRPr>
              <a:solidFill>
                <a:srgbClr val="00B853"/>
              </a:solidFill>
            </a:endParaRPr>
          </a:p>
        </p:txBody>
      </p:sp>
      <p:sp>
        <p:nvSpPr>
          <p:cNvPr id="568" name="Google Shape;568;g1578c281bae_0_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34</a:t>
            </a:fld>
            <a:endParaRPr/>
          </a:p>
        </p:txBody>
      </p:sp>
      <p:sp>
        <p:nvSpPr>
          <p:cNvPr id="569" name="Google Shape;569;g1578c281bae_0_0"/>
          <p:cNvSpPr/>
          <p:nvPr/>
        </p:nvSpPr>
        <p:spPr>
          <a:xfrm>
            <a:off x="2745991" y="4616184"/>
            <a:ext cx="414020" cy="424326"/>
          </a:xfrm>
          <a:custGeom>
            <a:avLst/>
            <a:gdLst/>
            <a:ahLst/>
            <a:cxnLst/>
            <a:rect l="l" t="t" r="r" b="b"/>
            <a:pathLst>
              <a:path w="262" h="268" extrusionOk="0">
                <a:moveTo>
                  <a:pt x="248" y="248"/>
                </a:moveTo>
                <a:cubicBezTo>
                  <a:pt x="248" y="248"/>
                  <a:pt x="248" y="248"/>
                  <a:pt x="248" y="248"/>
                </a:cubicBezTo>
                <a:cubicBezTo>
                  <a:pt x="249" y="248"/>
                  <a:pt x="249" y="247"/>
                  <a:pt x="249" y="247"/>
                </a:cubicBezTo>
                <a:cubicBezTo>
                  <a:pt x="250" y="246"/>
                  <a:pt x="251" y="245"/>
                  <a:pt x="252" y="244"/>
                </a:cubicBezTo>
                <a:cubicBezTo>
                  <a:pt x="252" y="244"/>
                  <a:pt x="252" y="244"/>
                  <a:pt x="252" y="243"/>
                </a:cubicBezTo>
                <a:cubicBezTo>
                  <a:pt x="253" y="242"/>
                  <a:pt x="254" y="241"/>
                  <a:pt x="254" y="240"/>
                </a:cubicBezTo>
                <a:cubicBezTo>
                  <a:pt x="255" y="240"/>
                  <a:pt x="255" y="240"/>
                  <a:pt x="255" y="239"/>
                </a:cubicBezTo>
                <a:cubicBezTo>
                  <a:pt x="256" y="238"/>
                  <a:pt x="256" y="237"/>
                  <a:pt x="257" y="236"/>
                </a:cubicBezTo>
                <a:cubicBezTo>
                  <a:pt x="257" y="236"/>
                  <a:pt x="257" y="235"/>
                  <a:pt x="257" y="235"/>
                </a:cubicBezTo>
                <a:cubicBezTo>
                  <a:pt x="258" y="234"/>
                  <a:pt x="258" y="233"/>
                  <a:pt x="259" y="232"/>
                </a:cubicBezTo>
                <a:cubicBezTo>
                  <a:pt x="259" y="231"/>
                  <a:pt x="259" y="231"/>
                  <a:pt x="259" y="230"/>
                </a:cubicBezTo>
                <a:cubicBezTo>
                  <a:pt x="260" y="229"/>
                  <a:pt x="260" y="228"/>
                  <a:pt x="260" y="227"/>
                </a:cubicBezTo>
                <a:cubicBezTo>
                  <a:pt x="261" y="227"/>
                  <a:pt x="261" y="226"/>
                  <a:pt x="261" y="226"/>
                </a:cubicBezTo>
                <a:cubicBezTo>
                  <a:pt x="261" y="225"/>
                  <a:pt x="261" y="224"/>
                  <a:pt x="262" y="222"/>
                </a:cubicBezTo>
                <a:cubicBezTo>
                  <a:pt x="262" y="222"/>
                  <a:pt x="262" y="221"/>
                  <a:pt x="262" y="221"/>
                </a:cubicBezTo>
                <a:cubicBezTo>
                  <a:pt x="262" y="220"/>
                  <a:pt x="262" y="219"/>
                  <a:pt x="262" y="218"/>
                </a:cubicBezTo>
                <a:cubicBezTo>
                  <a:pt x="262" y="217"/>
                  <a:pt x="262" y="217"/>
                  <a:pt x="262" y="216"/>
                </a:cubicBezTo>
                <a:cubicBezTo>
                  <a:pt x="262" y="215"/>
                  <a:pt x="262" y="214"/>
                  <a:pt x="262" y="213"/>
                </a:cubicBezTo>
                <a:cubicBezTo>
                  <a:pt x="262" y="212"/>
                  <a:pt x="262" y="212"/>
                  <a:pt x="262" y="211"/>
                </a:cubicBezTo>
                <a:cubicBezTo>
                  <a:pt x="262" y="210"/>
                  <a:pt x="262" y="209"/>
                  <a:pt x="262" y="208"/>
                </a:cubicBezTo>
                <a:cubicBezTo>
                  <a:pt x="262" y="208"/>
                  <a:pt x="262" y="207"/>
                  <a:pt x="262" y="206"/>
                </a:cubicBezTo>
                <a:cubicBezTo>
                  <a:pt x="262" y="205"/>
                  <a:pt x="262" y="204"/>
                  <a:pt x="261" y="203"/>
                </a:cubicBezTo>
                <a:cubicBezTo>
                  <a:pt x="261" y="203"/>
                  <a:pt x="261" y="202"/>
                  <a:pt x="261" y="201"/>
                </a:cubicBezTo>
                <a:cubicBezTo>
                  <a:pt x="261" y="201"/>
                  <a:pt x="261" y="200"/>
                  <a:pt x="260" y="199"/>
                </a:cubicBezTo>
                <a:cubicBezTo>
                  <a:pt x="260" y="198"/>
                  <a:pt x="260" y="197"/>
                  <a:pt x="260" y="197"/>
                </a:cubicBezTo>
                <a:cubicBezTo>
                  <a:pt x="259" y="196"/>
                  <a:pt x="259" y="195"/>
                  <a:pt x="259" y="194"/>
                </a:cubicBezTo>
                <a:cubicBezTo>
                  <a:pt x="258" y="193"/>
                  <a:pt x="258" y="193"/>
                  <a:pt x="258" y="192"/>
                </a:cubicBezTo>
                <a:cubicBezTo>
                  <a:pt x="257" y="191"/>
                  <a:pt x="257" y="191"/>
                  <a:pt x="257" y="190"/>
                </a:cubicBezTo>
                <a:cubicBezTo>
                  <a:pt x="256" y="189"/>
                  <a:pt x="256" y="188"/>
                  <a:pt x="255" y="187"/>
                </a:cubicBezTo>
                <a:cubicBezTo>
                  <a:pt x="255" y="187"/>
                  <a:pt x="254" y="186"/>
                  <a:pt x="254" y="186"/>
                </a:cubicBezTo>
                <a:cubicBezTo>
                  <a:pt x="253" y="185"/>
                  <a:pt x="253" y="184"/>
                  <a:pt x="252" y="183"/>
                </a:cubicBezTo>
                <a:cubicBezTo>
                  <a:pt x="252" y="182"/>
                  <a:pt x="251" y="182"/>
                  <a:pt x="251" y="182"/>
                </a:cubicBezTo>
                <a:cubicBezTo>
                  <a:pt x="250" y="180"/>
                  <a:pt x="249" y="179"/>
                  <a:pt x="248" y="178"/>
                </a:cubicBezTo>
                <a:cubicBezTo>
                  <a:pt x="236" y="166"/>
                  <a:pt x="220" y="161"/>
                  <a:pt x="204" y="164"/>
                </a:cubicBezTo>
                <a:cubicBezTo>
                  <a:pt x="104" y="63"/>
                  <a:pt x="104" y="63"/>
                  <a:pt x="104" y="63"/>
                </a:cubicBezTo>
                <a:cubicBezTo>
                  <a:pt x="110" y="29"/>
                  <a:pt x="110" y="29"/>
                  <a:pt x="110" y="29"/>
                </a:cubicBezTo>
                <a:cubicBezTo>
                  <a:pt x="84" y="3"/>
                  <a:pt x="84" y="3"/>
                  <a:pt x="84" y="3"/>
                </a:cubicBezTo>
                <a:cubicBezTo>
                  <a:pt x="43" y="0"/>
                  <a:pt x="43" y="0"/>
                  <a:pt x="43" y="0"/>
                </a:cubicBezTo>
                <a:cubicBezTo>
                  <a:pt x="37" y="6"/>
                  <a:pt x="37" y="6"/>
                  <a:pt x="37" y="6"/>
                </a:cubicBezTo>
                <a:cubicBezTo>
                  <a:pt x="84" y="53"/>
                  <a:pt x="84" y="53"/>
                  <a:pt x="84" y="53"/>
                </a:cubicBezTo>
                <a:cubicBezTo>
                  <a:pt x="53" y="84"/>
                  <a:pt x="53" y="84"/>
                  <a:pt x="53" y="84"/>
                </a:cubicBezTo>
                <a:cubicBezTo>
                  <a:pt x="6" y="37"/>
                  <a:pt x="6" y="37"/>
                  <a:pt x="6" y="37"/>
                </a:cubicBezTo>
                <a:cubicBezTo>
                  <a:pt x="0" y="43"/>
                  <a:pt x="0" y="43"/>
                  <a:pt x="0" y="43"/>
                </a:cubicBezTo>
                <a:cubicBezTo>
                  <a:pt x="4" y="83"/>
                  <a:pt x="4" y="83"/>
                  <a:pt x="4" y="83"/>
                </a:cubicBezTo>
                <a:cubicBezTo>
                  <a:pt x="30" y="109"/>
                  <a:pt x="30" y="109"/>
                  <a:pt x="30" y="109"/>
                </a:cubicBezTo>
                <a:cubicBezTo>
                  <a:pt x="63" y="103"/>
                  <a:pt x="63" y="103"/>
                  <a:pt x="63" y="103"/>
                </a:cubicBezTo>
                <a:cubicBezTo>
                  <a:pt x="163" y="203"/>
                  <a:pt x="163" y="203"/>
                  <a:pt x="163" y="203"/>
                </a:cubicBezTo>
                <a:cubicBezTo>
                  <a:pt x="160" y="219"/>
                  <a:pt x="164" y="236"/>
                  <a:pt x="177" y="249"/>
                </a:cubicBezTo>
                <a:cubicBezTo>
                  <a:pt x="196" y="268"/>
                  <a:pt x="228" y="268"/>
                  <a:pt x="248" y="249"/>
                </a:cubicBezTo>
                <a:cubicBezTo>
                  <a:pt x="248" y="248"/>
                  <a:pt x="248" y="248"/>
                  <a:pt x="248" y="248"/>
                </a:cubicBezTo>
                <a:close/>
                <a:moveTo>
                  <a:pt x="224" y="242"/>
                </a:moveTo>
                <a:cubicBezTo>
                  <a:pt x="200" y="242"/>
                  <a:pt x="200" y="242"/>
                  <a:pt x="200" y="242"/>
                </a:cubicBezTo>
                <a:cubicBezTo>
                  <a:pt x="184" y="225"/>
                  <a:pt x="184" y="225"/>
                  <a:pt x="184" y="225"/>
                </a:cubicBezTo>
                <a:cubicBezTo>
                  <a:pt x="184" y="201"/>
                  <a:pt x="184" y="201"/>
                  <a:pt x="184" y="201"/>
                </a:cubicBezTo>
                <a:cubicBezTo>
                  <a:pt x="200" y="185"/>
                  <a:pt x="200" y="185"/>
                  <a:pt x="200" y="185"/>
                </a:cubicBezTo>
                <a:cubicBezTo>
                  <a:pt x="224" y="185"/>
                  <a:pt x="224" y="185"/>
                  <a:pt x="224" y="185"/>
                </a:cubicBezTo>
                <a:cubicBezTo>
                  <a:pt x="241" y="201"/>
                  <a:pt x="241" y="201"/>
                  <a:pt x="241" y="201"/>
                </a:cubicBezTo>
                <a:cubicBezTo>
                  <a:pt x="241" y="225"/>
                  <a:pt x="241" y="225"/>
                  <a:pt x="241" y="225"/>
                </a:cubicBezTo>
                <a:lnTo>
                  <a:pt x="224" y="242"/>
                </a:lnTo>
                <a:close/>
              </a:path>
            </a:pathLst>
          </a:custGeom>
          <a:noFill/>
          <a:ln w="15875" cap="flat" cmpd="sng">
            <a:solidFill>
              <a:schemeClr val="lt1"/>
            </a:solidFill>
            <a:prstDash val="solid"/>
            <a:round/>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70" name="Google Shape;570;g1578c281bae_0_0"/>
          <p:cNvSpPr txBox="1">
            <a:spLocks noGrp="1"/>
          </p:cNvSpPr>
          <p:nvPr>
            <p:ph type="body" idx="1"/>
          </p:nvPr>
        </p:nvSpPr>
        <p:spPr>
          <a:xfrm>
            <a:off x="993700" y="1776675"/>
            <a:ext cx="7899000" cy="424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350"/>
              <a:buNone/>
            </a:pPr>
            <a:r>
              <a:rPr lang="en-US" sz="1700" b="1"/>
              <a:t>Blockchain development</a:t>
            </a:r>
            <a:endParaRPr sz="1900" b="1"/>
          </a:p>
        </p:txBody>
      </p:sp>
      <p:pic>
        <p:nvPicPr>
          <p:cNvPr id="571" name="Google Shape;571;g1578c281bae_0_0"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pic>
        <p:nvPicPr>
          <p:cNvPr id="572" name="Google Shape;572;g1578c281bae_0_0"/>
          <p:cNvPicPr preferRelativeResize="0"/>
          <p:nvPr/>
        </p:nvPicPr>
        <p:blipFill rotWithShape="1">
          <a:blip r:embed="rId4">
            <a:alphaModFix/>
          </a:blip>
          <a:srcRect/>
          <a:stretch/>
        </p:blipFill>
        <p:spPr>
          <a:xfrm>
            <a:off x="0" y="0"/>
            <a:ext cx="1147675" cy="490100"/>
          </a:xfrm>
          <a:prstGeom prst="rect">
            <a:avLst/>
          </a:prstGeom>
          <a:noFill/>
          <a:ln>
            <a:noFill/>
          </a:ln>
        </p:spPr>
      </p:pic>
      <p:pic>
        <p:nvPicPr>
          <p:cNvPr id="573" name="Google Shape;573;g1578c281bae_0_0"/>
          <p:cNvPicPr preferRelativeResize="0"/>
          <p:nvPr/>
        </p:nvPicPr>
        <p:blipFill>
          <a:blip r:embed="rId5">
            <a:alphaModFix/>
          </a:blip>
          <a:stretch>
            <a:fillRect/>
          </a:stretch>
        </p:blipFill>
        <p:spPr>
          <a:xfrm>
            <a:off x="847649" y="2200871"/>
            <a:ext cx="4210709" cy="4003080"/>
          </a:xfrm>
          <a:prstGeom prst="rect">
            <a:avLst/>
          </a:prstGeom>
          <a:noFill/>
          <a:ln>
            <a:noFill/>
          </a:ln>
        </p:spPr>
      </p:pic>
      <p:sp>
        <p:nvSpPr>
          <p:cNvPr id="574" name="Google Shape;574;g1578c281bae_0_0"/>
          <p:cNvSpPr txBox="1"/>
          <p:nvPr/>
        </p:nvSpPr>
        <p:spPr>
          <a:xfrm>
            <a:off x="5604175" y="2365300"/>
            <a:ext cx="3372600" cy="3386400"/>
          </a:xfrm>
          <a:prstGeom prst="rect">
            <a:avLst/>
          </a:prstGeom>
          <a:solidFill>
            <a:schemeClr val="lt2"/>
          </a:solid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600">
              <a:highlight>
                <a:schemeClr val="lt2"/>
              </a:highlight>
            </a:endParaRPr>
          </a:p>
          <a:p>
            <a:pPr marL="457200" lvl="0" indent="0" algn="l" rtl="0">
              <a:spcBef>
                <a:spcPts val="0"/>
              </a:spcBef>
              <a:spcAft>
                <a:spcPts val="0"/>
              </a:spcAft>
              <a:buNone/>
            </a:pPr>
            <a:r>
              <a:rPr lang="en-US" sz="1600"/>
              <a:t>Blockchain allows </a:t>
            </a:r>
            <a:r>
              <a:rPr lang="en-US" sz="1600" b="1"/>
              <a:t>transparency</a:t>
            </a:r>
            <a:r>
              <a:rPr lang="en-US" sz="1600"/>
              <a:t> and </a:t>
            </a:r>
            <a:r>
              <a:rPr lang="en-US" sz="1600" b="1"/>
              <a:t>carbon accounting</a:t>
            </a:r>
            <a:r>
              <a:rPr lang="en-US" sz="1600"/>
              <a:t> along the entire supply chain</a:t>
            </a:r>
            <a:endParaRPr sz="1600"/>
          </a:p>
          <a:p>
            <a:pPr marL="457200" lvl="0" indent="0" algn="l" rtl="0">
              <a:spcBef>
                <a:spcPts val="0"/>
              </a:spcBef>
              <a:spcAft>
                <a:spcPts val="0"/>
              </a:spcAft>
              <a:buNone/>
            </a:pPr>
            <a:endParaRPr sz="1600"/>
          </a:p>
          <a:p>
            <a:pPr marL="457200" lvl="0" indent="0" algn="l" rtl="0">
              <a:spcBef>
                <a:spcPts val="0"/>
              </a:spcBef>
              <a:spcAft>
                <a:spcPts val="0"/>
              </a:spcAft>
              <a:buClr>
                <a:schemeClr val="dk1"/>
              </a:buClr>
              <a:buSzPts val="1100"/>
              <a:buFont typeface="Arial"/>
              <a:buNone/>
            </a:pPr>
            <a:r>
              <a:rPr lang="en-US" sz="1600">
                <a:solidFill>
                  <a:schemeClr val="dk1"/>
                </a:solidFill>
              </a:rPr>
              <a:t>Supports measurement of alignment with policy goals</a:t>
            </a:r>
            <a:endParaRPr sz="1600">
              <a:solidFill>
                <a:schemeClr val="dk1"/>
              </a:solidFill>
            </a:endParaRPr>
          </a:p>
          <a:p>
            <a:pPr marL="914400" lvl="1" indent="-330200" algn="l" rtl="0">
              <a:spcBef>
                <a:spcPts val="0"/>
              </a:spcBef>
              <a:spcAft>
                <a:spcPts val="0"/>
              </a:spcAft>
              <a:buClr>
                <a:schemeClr val="dk1"/>
              </a:buClr>
              <a:buSzPts val="1600"/>
              <a:buChar char="○"/>
            </a:pPr>
            <a:r>
              <a:rPr lang="en-US" sz="1600">
                <a:solidFill>
                  <a:schemeClr val="dk1"/>
                </a:solidFill>
              </a:rPr>
              <a:t>Chain of Custody ​</a:t>
            </a:r>
            <a:endParaRPr sz="1600">
              <a:solidFill>
                <a:schemeClr val="dk1"/>
              </a:solidFill>
            </a:endParaRPr>
          </a:p>
          <a:p>
            <a:pPr marL="914400" lvl="1" indent="-330200" algn="l" rtl="0">
              <a:spcBef>
                <a:spcPts val="0"/>
              </a:spcBef>
              <a:spcAft>
                <a:spcPts val="0"/>
              </a:spcAft>
              <a:buClr>
                <a:schemeClr val="dk1"/>
              </a:buClr>
              <a:buSzPts val="1600"/>
              <a:buChar char="○"/>
            </a:pPr>
            <a:r>
              <a:rPr lang="en-US" sz="1600">
                <a:solidFill>
                  <a:schemeClr val="dk1"/>
                </a:solidFill>
              </a:rPr>
              <a:t>Supply Chain Provenance​</a:t>
            </a:r>
            <a:endParaRPr sz="1600">
              <a:solidFill>
                <a:schemeClr val="dk1"/>
              </a:solidFill>
            </a:endParaRPr>
          </a:p>
          <a:p>
            <a:pPr marL="457200" lvl="0" indent="0" algn="l" rtl="0">
              <a:spcBef>
                <a:spcPts val="0"/>
              </a:spcBef>
              <a:spcAft>
                <a:spcPts val="0"/>
              </a:spcAft>
              <a:buNone/>
            </a:pPr>
            <a:br>
              <a:rPr lang="en-US" sz="1600"/>
            </a:br>
            <a:endParaRPr sz="1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93" descr="Background pattern&#10;&#10;Description automatically generated"/>
          <p:cNvPicPr preferRelativeResize="0"/>
          <p:nvPr/>
        </p:nvPicPr>
        <p:blipFill rotWithShape="1">
          <a:blip r:embed="rId3">
            <a:alphaModFix/>
          </a:blip>
          <a:srcRect t="870"/>
          <a:stretch/>
        </p:blipFill>
        <p:spPr>
          <a:xfrm>
            <a:off x="1" y="821972"/>
            <a:ext cx="9144000" cy="5179709"/>
          </a:xfrm>
          <a:prstGeom prst="rect">
            <a:avLst/>
          </a:prstGeom>
          <a:noFill/>
          <a:ln>
            <a:noFill/>
          </a:ln>
        </p:spPr>
      </p:pic>
      <p:sp>
        <p:nvSpPr>
          <p:cNvPr id="580" name="Google Shape;580;p93"/>
          <p:cNvSpPr>
            <a:spLocks noGrp="1"/>
          </p:cNvSpPr>
          <p:nvPr>
            <p:ph type="body" idx="1"/>
          </p:nvPr>
        </p:nvSpPr>
        <p:spPr>
          <a:xfrm>
            <a:off x="656090" y="3350069"/>
            <a:ext cx="2386800" cy="1643400"/>
          </a:xfrm>
          <a:prstGeom prst="roundRect">
            <a:avLst>
              <a:gd name="adj" fmla="val 5484"/>
            </a:avLst>
          </a:prstGeom>
          <a:solidFill>
            <a:schemeClr val="accent2"/>
          </a:solidFill>
          <a:ln>
            <a:noFill/>
          </a:ln>
          <a:effectLst>
            <a:outerShdw blurRad="38100" dist="25400" dir="5400000" algn="t" rotWithShape="0">
              <a:srgbClr val="000000">
                <a:alpha val="9019"/>
              </a:srgbClr>
            </a:outerShdw>
          </a:effectLst>
        </p:spPr>
        <p:txBody>
          <a:bodyPr spcFirstLastPara="1" wrap="square" lIns="91425" tIns="274300" rIns="91425" bIns="91425" anchor="ctr" anchorCtr="0">
            <a:normAutofit/>
          </a:bodyPr>
          <a:lstStyle/>
          <a:p>
            <a:pPr marL="0" lvl="0" indent="0" algn="ctr" rtl="0">
              <a:lnSpc>
                <a:spcPct val="80000"/>
              </a:lnSpc>
              <a:spcBef>
                <a:spcPts val="0"/>
              </a:spcBef>
              <a:spcAft>
                <a:spcPts val="0"/>
              </a:spcAft>
              <a:buSzPts val="1200"/>
              <a:buNone/>
            </a:pPr>
            <a:r>
              <a:rPr lang="en-US" sz="1500" b="1">
                <a:latin typeface="Titillium Web"/>
                <a:ea typeface="Titillium Web"/>
                <a:cs typeface="Titillium Web"/>
                <a:sym typeface="Titillium Web"/>
              </a:rPr>
              <a:t>An integrated digital approach considering the asset lifecycle and integration into the broader business ecosystem</a:t>
            </a:r>
            <a:endParaRPr/>
          </a:p>
        </p:txBody>
      </p:sp>
      <p:sp>
        <p:nvSpPr>
          <p:cNvPr id="581" name="Google Shape;581;p93"/>
          <p:cNvSpPr txBox="1">
            <a:spLocks noGrp="1"/>
          </p:cNvSpPr>
          <p:nvPr>
            <p:ph type="title"/>
          </p:nvPr>
        </p:nvSpPr>
        <p:spPr>
          <a:xfrm>
            <a:off x="2137250" y="821975"/>
            <a:ext cx="586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300"/>
              <a:buFont typeface="Titillium Web"/>
              <a:buNone/>
            </a:pPr>
            <a:r>
              <a:rPr lang="en-US" b="1">
                <a:solidFill>
                  <a:schemeClr val="lt1"/>
                </a:solidFill>
                <a:latin typeface="Titillium Web"/>
                <a:ea typeface="Titillium Web"/>
                <a:cs typeface="Titillium Web"/>
                <a:sym typeface="Titillium Web"/>
              </a:rPr>
              <a:t>Strength in Collaboration </a:t>
            </a:r>
            <a:endParaRPr b="1"/>
          </a:p>
        </p:txBody>
      </p:sp>
      <p:sp>
        <p:nvSpPr>
          <p:cNvPr id="582" name="Google Shape;582;p93"/>
          <p:cNvSpPr>
            <a:spLocks noGrp="1"/>
          </p:cNvSpPr>
          <p:nvPr>
            <p:ph type="body" idx="4"/>
          </p:nvPr>
        </p:nvSpPr>
        <p:spPr>
          <a:xfrm>
            <a:off x="3376785" y="3350069"/>
            <a:ext cx="2386895" cy="1643362"/>
          </a:xfrm>
          <a:prstGeom prst="roundRect">
            <a:avLst>
              <a:gd name="adj" fmla="val 5484"/>
            </a:avLst>
          </a:prstGeom>
          <a:solidFill>
            <a:schemeClr val="accent2"/>
          </a:solidFill>
          <a:ln>
            <a:noFill/>
          </a:ln>
          <a:effectLst>
            <a:outerShdw blurRad="38100" dist="25400" dir="5400000" algn="t" rotWithShape="0">
              <a:srgbClr val="000000">
                <a:alpha val="9019"/>
              </a:srgbClr>
            </a:outerShdw>
          </a:effectLst>
        </p:spPr>
        <p:txBody>
          <a:bodyPr spcFirstLastPara="1" wrap="square" lIns="91425" tIns="274300" rIns="91425" bIns="91425" anchor="ctr" anchorCtr="0">
            <a:normAutofit/>
          </a:bodyPr>
          <a:lstStyle/>
          <a:p>
            <a:pPr marL="457200" lvl="0" indent="0" algn="l" rtl="0">
              <a:lnSpc>
                <a:spcPct val="90000"/>
              </a:lnSpc>
              <a:spcBef>
                <a:spcPts val="0"/>
              </a:spcBef>
              <a:spcAft>
                <a:spcPts val="0"/>
              </a:spcAft>
              <a:buSzPts val="1200"/>
              <a:buNone/>
            </a:pPr>
            <a:r>
              <a:rPr lang="en-US" sz="1500" b="1">
                <a:latin typeface="Titillium Web"/>
                <a:ea typeface="Titillium Web"/>
                <a:cs typeface="Titillium Web"/>
                <a:sym typeface="Titillium Web"/>
              </a:rPr>
              <a:t>Driving towards hydrogen with a levelized cost of $2/kg</a:t>
            </a:r>
            <a:endParaRPr/>
          </a:p>
        </p:txBody>
      </p:sp>
      <p:sp>
        <p:nvSpPr>
          <p:cNvPr id="583" name="Google Shape;583;p93"/>
          <p:cNvSpPr>
            <a:spLocks noGrp="1"/>
          </p:cNvSpPr>
          <p:nvPr>
            <p:ph type="body" idx="6"/>
          </p:nvPr>
        </p:nvSpPr>
        <p:spPr>
          <a:xfrm>
            <a:off x="6091507" y="3350069"/>
            <a:ext cx="2386895" cy="1643362"/>
          </a:xfrm>
          <a:prstGeom prst="roundRect">
            <a:avLst>
              <a:gd name="adj" fmla="val 5484"/>
            </a:avLst>
          </a:prstGeom>
          <a:solidFill>
            <a:schemeClr val="accent2"/>
          </a:solidFill>
          <a:ln>
            <a:noFill/>
          </a:ln>
          <a:effectLst>
            <a:outerShdw blurRad="38100" dist="25400" dir="5400000" algn="t" rotWithShape="0">
              <a:srgbClr val="000000">
                <a:alpha val="9019"/>
              </a:srgbClr>
            </a:outerShdw>
          </a:effectLst>
        </p:spPr>
        <p:txBody>
          <a:bodyPr spcFirstLastPara="1" wrap="square" lIns="91425" tIns="274300" rIns="91425" bIns="91425" anchor="ctr" anchorCtr="0">
            <a:normAutofit/>
          </a:bodyPr>
          <a:lstStyle/>
          <a:p>
            <a:pPr marL="457200" lvl="0" indent="0" algn="ctr" rtl="0">
              <a:lnSpc>
                <a:spcPct val="90000"/>
              </a:lnSpc>
              <a:spcBef>
                <a:spcPts val="0"/>
              </a:spcBef>
              <a:spcAft>
                <a:spcPts val="0"/>
              </a:spcAft>
              <a:buSzPts val="1200"/>
              <a:buNone/>
            </a:pPr>
            <a:r>
              <a:rPr lang="en-US" sz="1500" b="1">
                <a:latin typeface="Titillium Web"/>
                <a:ea typeface="Titillium Web"/>
                <a:cs typeface="Titillium Web"/>
                <a:sym typeface="Titillium Web"/>
              </a:rPr>
              <a:t>Solutions which help resolve business challenges for the hydrogen market  </a:t>
            </a:r>
            <a:endParaRPr/>
          </a:p>
        </p:txBody>
      </p:sp>
      <p:sp>
        <p:nvSpPr>
          <p:cNvPr id="584" name="Google Shape;584;p9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latin typeface="Titillium Web"/>
                <a:ea typeface="Titillium Web"/>
                <a:cs typeface="Titillium Web"/>
                <a:sym typeface="Titillium Web"/>
              </a:rPr>
              <a:t>35</a:t>
            </a:fld>
            <a:endParaRPr>
              <a:latin typeface="Titillium Web"/>
              <a:ea typeface="Titillium Web"/>
              <a:cs typeface="Titillium Web"/>
              <a:sym typeface="Titillium Web"/>
            </a:endParaRPr>
          </a:p>
        </p:txBody>
      </p:sp>
      <p:sp>
        <p:nvSpPr>
          <p:cNvPr id="585" name="Google Shape;585;p93"/>
          <p:cNvSpPr txBox="1"/>
          <p:nvPr/>
        </p:nvSpPr>
        <p:spPr>
          <a:xfrm>
            <a:off x="581101" y="2294380"/>
            <a:ext cx="4246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Titillium Web"/>
                <a:ea typeface="Titillium Web"/>
                <a:cs typeface="Titillium Web"/>
                <a:sym typeface="Titillium Web"/>
              </a:rPr>
              <a:t>1</a:t>
            </a:r>
            <a:endParaRPr sz="1400" b="0" i="0" u="none" strike="noStrike" cap="none">
              <a:solidFill>
                <a:srgbClr val="000000"/>
              </a:solidFill>
              <a:latin typeface="Arial"/>
              <a:ea typeface="Arial"/>
              <a:cs typeface="Arial"/>
              <a:sym typeface="Arial"/>
            </a:endParaRPr>
          </a:p>
        </p:txBody>
      </p:sp>
      <p:sp>
        <p:nvSpPr>
          <p:cNvPr id="586" name="Google Shape;586;p93"/>
          <p:cNvSpPr txBox="1"/>
          <p:nvPr/>
        </p:nvSpPr>
        <p:spPr>
          <a:xfrm>
            <a:off x="3336214" y="2347801"/>
            <a:ext cx="4246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Titillium Web"/>
                <a:ea typeface="Titillium Web"/>
                <a:cs typeface="Titillium Web"/>
                <a:sym typeface="Titillium Web"/>
              </a:rPr>
              <a:t>2</a:t>
            </a:r>
            <a:endParaRPr sz="1400" b="0" i="0" u="none" strike="noStrike" cap="none">
              <a:solidFill>
                <a:srgbClr val="000000"/>
              </a:solidFill>
              <a:latin typeface="Arial"/>
              <a:ea typeface="Arial"/>
              <a:cs typeface="Arial"/>
              <a:sym typeface="Arial"/>
            </a:endParaRPr>
          </a:p>
        </p:txBody>
      </p:sp>
      <p:sp>
        <p:nvSpPr>
          <p:cNvPr id="587" name="Google Shape;587;p93"/>
          <p:cNvSpPr txBox="1"/>
          <p:nvPr/>
        </p:nvSpPr>
        <p:spPr>
          <a:xfrm>
            <a:off x="6079600" y="2347801"/>
            <a:ext cx="4246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Titillium Web"/>
                <a:ea typeface="Titillium Web"/>
                <a:cs typeface="Titillium Web"/>
                <a:sym typeface="Titillium Web"/>
              </a:rPr>
              <a:t>3</a:t>
            </a:r>
            <a:endParaRPr sz="1400" b="0" i="0" u="none" strike="noStrike" cap="none">
              <a:solidFill>
                <a:srgbClr val="000000"/>
              </a:solidFill>
              <a:latin typeface="Arial"/>
              <a:ea typeface="Arial"/>
              <a:cs typeface="Arial"/>
              <a:sym typeface="Arial"/>
            </a:endParaRPr>
          </a:p>
        </p:txBody>
      </p:sp>
      <p:grpSp>
        <p:nvGrpSpPr>
          <p:cNvPr id="588" name="Google Shape;588;p93"/>
          <p:cNvGrpSpPr/>
          <p:nvPr/>
        </p:nvGrpSpPr>
        <p:grpSpPr>
          <a:xfrm>
            <a:off x="6958835" y="2408355"/>
            <a:ext cx="651879" cy="846452"/>
            <a:chOff x="1249" y="2003"/>
            <a:chExt cx="395" cy="513"/>
          </a:xfrm>
        </p:grpSpPr>
        <p:sp>
          <p:nvSpPr>
            <p:cNvPr id="589" name="Google Shape;589;p93"/>
            <p:cNvSpPr/>
            <p:nvPr/>
          </p:nvSpPr>
          <p:spPr>
            <a:xfrm>
              <a:off x="1370" y="2391"/>
              <a:ext cx="149" cy="125"/>
            </a:xfrm>
            <a:custGeom>
              <a:avLst/>
              <a:gdLst/>
              <a:ahLst/>
              <a:cxnLst/>
              <a:rect l="l" t="t" r="r" b="b"/>
              <a:pathLst>
                <a:path w="242" h="203" extrusionOk="0">
                  <a:moveTo>
                    <a:pt x="121" y="203"/>
                  </a:moveTo>
                  <a:lnTo>
                    <a:pt x="121" y="203"/>
                  </a:lnTo>
                  <a:cubicBezTo>
                    <a:pt x="83" y="203"/>
                    <a:pt x="50" y="179"/>
                    <a:pt x="38" y="144"/>
                  </a:cubicBezTo>
                  <a:lnTo>
                    <a:pt x="35" y="144"/>
                  </a:lnTo>
                  <a:cubicBezTo>
                    <a:pt x="16" y="144"/>
                    <a:pt x="0" y="128"/>
                    <a:pt x="0" y="109"/>
                  </a:cubicBezTo>
                  <a:lnTo>
                    <a:pt x="0" y="12"/>
                  </a:lnTo>
                  <a:cubicBezTo>
                    <a:pt x="0" y="5"/>
                    <a:pt x="5" y="0"/>
                    <a:pt x="11" y="0"/>
                  </a:cubicBezTo>
                  <a:lnTo>
                    <a:pt x="231" y="0"/>
                  </a:lnTo>
                  <a:cubicBezTo>
                    <a:pt x="237" y="0"/>
                    <a:pt x="242" y="5"/>
                    <a:pt x="242" y="12"/>
                  </a:cubicBezTo>
                  <a:lnTo>
                    <a:pt x="242" y="109"/>
                  </a:lnTo>
                  <a:cubicBezTo>
                    <a:pt x="242" y="128"/>
                    <a:pt x="226" y="144"/>
                    <a:pt x="206" y="144"/>
                  </a:cubicBezTo>
                  <a:lnTo>
                    <a:pt x="203" y="144"/>
                  </a:lnTo>
                  <a:cubicBezTo>
                    <a:pt x="191" y="180"/>
                    <a:pt x="158" y="203"/>
                    <a:pt x="121" y="203"/>
                  </a:cubicBezTo>
                  <a:close/>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0" name="Google Shape;590;p93"/>
            <p:cNvSpPr/>
            <p:nvPr/>
          </p:nvSpPr>
          <p:spPr>
            <a:xfrm>
              <a:off x="1306" y="2073"/>
              <a:ext cx="277" cy="325"/>
            </a:xfrm>
            <a:custGeom>
              <a:avLst/>
              <a:gdLst/>
              <a:ahLst/>
              <a:cxnLst/>
              <a:rect l="l" t="t" r="r" b="b"/>
              <a:pathLst>
                <a:path w="452" h="530" extrusionOk="0">
                  <a:moveTo>
                    <a:pt x="104" y="530"/>
                  </a:moveTo>
                  <a:lnTo>
                    <a:pt x="104" y="530"/>
                  </a:lnTo>
                  <a:cubicBezTo>
                    <a:pt x="104" y="462"/>
                    <a:pt x="79" y="412"/>
                    <a:pt x="39" y="353"/>
                  </a:cubicBezTo>
                  <a:cubicBezTo>
                    <a:pt x="13" y="315"/>
                    <a:pt x="0" y="271"/>
                    <a:pt x="0" y="225"/>
                  </a:cubicBezTo>
                  <a:cubicBezTo>
                    <a:pt x="0" y="166"/>
                    <a:pt x="24" y="109"/>
                    <a:pt x="67" y="66"/>
                  </a:cubicBezTo>
                  <a:cubicBezTo>
                    <a:pt x="110" y="23"/>
                    <a:pt x="166" y="0"/>
                    <a:pt x="226" y="0"/>
                  </a:cubicBezTo>
                  <a:cubicBezTo>
                    <a:pt x="227" y="0"/>
                    <a:pt x="228" y="0"/>
                    <a:pt x="229" y="0"/>
                  </a:cubicBezTo>
                  <a:cubicBezTo>
                    <a:pt x="288" y="1"/>
                    <a:pt x="344" y="24"/>
                    <a:pt x="386" y="67"/>
                  </a:cubicBezTo>
                  <a:cubicBezTo>
                    <a:pt x="429" y="110"/>
                    <a:pt x="452" y="166"/>
                    <a:pt x="452" y="226"/>
                  </a:cubicBezTo>
                  <a:cubicBezTo>
                    <a:pt x="452" y="272"/>
                    <a:pt x="438" y="316"/>
                    <a:pt x="412" y="354"/>
                  </a:cubicBezTo>
                  <a:cubicBezTo>
                    <a:pt x="372" y="412"/>
                    <a:pt x="347" y="462"/>
                    <a:pt x="347" y="530"/>
                  </a:cubicBez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1" name="Google Shape;591;p93"/>
            <p:cNvSpPr/>
            <p:nvPr/>
          </p:nvSpPr>
          <p:spPr>
            <a:xfrm>
              <a:off x="1398" y="2247"/>
              <a:ext cx="90" cy="144"/>
            </a:xfrm>
            <a:custGeom>
              <a:avLst/>
              <a:gdLst/>
              <a:ahLst/>
              <a:cxnLst/>
              <a:rect l="l" t="t" r="r" b="b"/>
              <a:pathLst>
                <a:path w="147" h="234" extrusionOk="0">
                  <a:moveTo>
                    <a:pt x="91" y="234"/>
                  </a:moveTo>
                  <a:lnTo>
                    <a:pt x="91" y="234"/>
                  </a:lnTo>
                  <a:cubicBezTo>
                    <a:pt x="93" y="131"/>
                    <a:pt x="126" y="53"/>
                    <a:pt x="146" y="10"/>
                  </a:cubicBezTo>
                  <a:cubicBezTo>
                    <a:pt x="147" y="7"/>
                    <a:pt x="146" y="4"/>
                    <a:pt x="145" y="3"/>
                  </a:cubicBezTo>
                  <a:cubicBezTo>
                    <a:pt x="145" y="2"/>
                    <a:pt x="142" y="0"/>
                    <a:pt x="139" y="1"/>
                  </a:cubicBezTo>
                  <a:cubicBezTo>
                    <a:pt x="135" y="2"/>
                    <a:pt x="129" y="5"/>
                    <a:pt x="120" y="10"/>
                  </a:cubicBezTo>
                  <a:cubicBezTo>
                    <a:pt x="92" y="29"/>
                    <a:pt x="55" y="29"/>
                    <a:pt x="27" y="10"/>
                  </a:cubicBezTo>
                  <a:cubicBezTo>
                    <a:pt x="19" y="5"/>
                    <a:pt x="13" y="2"/>
                    <a:pt x="8" y="1"/>
                  </a:cubicBezTo>
                  <a:cubicBezTo>
                    <a:pt x="5" y="0"/>
                    <a:pt x="3" y="2"/>
                    <a:pt x="2" y="3"/>
                  </a:cubicBezTo>
                  <a:cubicBezTo>
                    <a:pt x="1" y="4"/>
                    <a:pt x="0" y="7"/>
                    <a:pt x="1" y="10"/>
                  </a:cubicBezTo>
                  <a:cubicBezTo>
                    <a:pt x="21" y="53"/>
                    <a:pt x="55" y="131"/>
                    <a:pt x="56" y="234"/>
                  </a:cubicBez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2" name="Google Shape;592;p93"/>
            <p:cNvSpPr/>
            <p:nvPr/>
          </p:nvSpPr>
          <p:spPr>
            <a:xfrm>
              <a:off x="1253" y="2271"/>
              <a:ext cx="28" cy="11"/>
            </a:xfrm>
            <a:custGeom>
              <a:avLst/>
              <a:gdLst/>
              <a:ahLst/>
              <a:cxnLst/>
              <a:rect l="l" t="t" r="r" b="b"/>
              <a:pathLst>
                <a:path w="45" h="18" extrusionOk="0">
                  <a:moveTo>
                    <a:pt x="0" y="18"/>
                  </a:moveTo>
                  <a:lnTo>
                    <a:pt x="0" y="18"/>
                  </a:lnTo>
                  <a:lnTo>
                    <a:pt x="45" y="0"/>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3" name="Google Shape;593;p93"/>
            <p:cNvSpPr/>
            <p:nvPr/>
          </p:nvSpPr>
          <p:spPr>
            <a:xfrm>
              <a:off x="1249" y="2150"/>
              <a:ext cx="29" cy="7"/>
            </a:xfrm>
            <a:custGeom>
              <a:avLst/>
              <a:gdLst/>
              <a:ahLst/>
              <a:cxnLst/>
              <a:rect l="l" t="t" r="r" b="b"/>
              <a:pathLst>
                <a:path w="47" h="11" extrusionOk="0">
                  <a:moveTo>
                    <a:pt x="0" y="0"/>
                  </a:moveTo>
                  <a:lnTo>
                    <a:pt x="0" y="0"/>
                  </a:lnTo>
                  <a:lnTo>
                    <a:pt x="47" y="11"/>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4" name="Google Shape;594;p93"/>
            <p:cNvSpPr/>
            <p:nvPr/>
          </p:nvSpPr>
          <p:spPr>
            <a:xfrm>
              <a:off x="1318" y="2048"/>
              <a:ext cx="20" cy="20"/>
            </a:xfrm>
            <a:custGeom>
              <a:avLst/>
              <a:gdLst/>
              <a:ahLst/>
              <a:cxnLst/>
              <a:rect l="l" t="t" r="r" b="b"/>
              <a:pathLst>
                <a:path w="33" h="33" extrusionOk="0">
                  <a:moveTo>
                    <a:pt x="0" y="0"/>
                  </a:moveTo>
                  <a:lnTo>
                    <a:pt x="0" y="0"/>
                  </a:lnTo>
                  <a:lnTo>
                    <a:pt x="33" y="33"/>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5" name="Google Shape;595;p93"/>
            <p:cNvSpPr/>
            <p:nvPr/>
          </p:nvSpPr>
          <p:spPr>
            <a:xfrm>
              <a:off x="1445" y="2003"/>
              <a:ext cx="0" cy="29"/>
            </a:xfrm>
            <a:custGeom>
              <a:avLst/>
              <a:gdLst/>
              <a:ahLst/>
              <a:cxnLst/>
              <a:rect l="l" t="t" r="r" b="b"/>
              <a:pathLst>
                <a:path w="120000" h="48" extrusionOk="0">
                  <a:moveTo>
                    <a:pt x="0" y="48"/>
                  </a:moveTo>
                  <a:lnTo>
                    <a:pt x="0" y="48"/>
                  </a:lnTo>
                  <a:lnTo>
                    <a:pt x="0" y="0"/>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6" name="Google Shape;596;p93"/>
            <p:cNvSpPr/>
            <p:nvPr/>
          </p:nvSpPr>
          <p:spPr>
            <a:xfrm>
              <a:off x="1612" y="2271"/>
              <a:ext cx="27" cy="11"/>
            </a:xfrm>
            <a:custGeom>
              <a:avLst/>
              <a:gdLst/>
              <a:ahLst/>
              <a:cxnLst/>
              <a:rect l="l" t="t" r="r" b="b"/>
              <a:pathLst>
                <a:path w="45" h="18" extrusionOk="0">
                  <a:moveTo>
                    <a:pt x="0" y="0"/>
                  </a:moveTo>
                  <a:lnTo>
                    <a:pt x="0" y="0"/>
                  </a:lnTo>
                  <a:lnTo>
                    <a:pt x="45" y="18"/>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7" name="Google Shape;597;p93"/>
            <p:cNvSpPr/>
            <p:nvPr/>
          </p:nvSpPr>
          <p:spPr>
            <a:xfrm>
              <a:off x="1615" y="2150"/>
              <a:ext cx="29" cy="7"/>
            </a:xfrm>
            <a:custGeom>
              <a:avLst/>
              <a:gdLst/>
              <a:ahLst/>
              <a:cxnLst/>
              <a:rect l="l" t="t" r="r" b="b"/>
              <a:pathLst>
                <a:path w="47" h="11" extrusionOk="0">
                  <a:moveTo>
                    <a:pt x="0" y="11"/>
                  </a:moveTo>
                  <a:lnTo>
                    <a:pt x="0" y="11"/>
                  </a:lnTo>
                  <a:lnTo>
                    <a:pt x="47" y="0"/>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8" name="Google Shape;598;p93"/>
            <p:cNvSpPr/>
            <p:nvPr/>
          </p:nvSpPr>
          <p:spPr>
            <a:xfrm>
              <a:off x="1556" y="2048"/>
              <a:ext cx="20" cy="20"/>
            </a:xfrm>
            <a:custGeom>
              <a:avLst/>
              <a:gdLst/>
              <a:ahLst/>
              <a:cxnLst/>
              <a:rect l="l" t="t" r="r" b="b"/>
              <a:pathLst>
                <a:path w="33" h="33" extrusionOk="0">
                  <a:moveTo>
                    <a:pt x="0" y="33"/>
                  </a:moveTo>
                  <a:lnTo>
                    <a:pt x="0" y="33"/>
                  </a:lnTo>
                  <a:lnTo>
                    <a:pt x="33" y="0"/>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9" name="Google Shape;599;p93"/>
            <p:cNvSpPr/>
            <p:nvPr/>
          </p:nvSpPr>
          <p:spPr>
            <a:xfrm>
              <a:off x="1368" y="2392"/>
              <a:ext cx="149" cy="0"/>
            </a:xfrm>
            <a:custGeom>
              <a:avLst/>
              <a:gdLst/>
              <a:ahLst/>
              <a:cxnLst/>
              <a:rect l="l" t="t" r="r" b="b"/>
              <a:pathLst>
                <a:path w="242" h="120000" extrusionOk="0">
                  <a:moveTo>
                    <a:pt x="0" y="0"/>
                  </a:moveTo>
                  <a:lnTo>
                    <a:pt x="0" y="0"/>
                  </a:lnTo>
                  <a:lnTo>
                    <a:pt x="242" y="0"/>
                  </a:lnTo>
                </a:path>
              </a:pathLst>
            </a:custGeom>
            <a:noFill/>
            <a:ln w="285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0" name="Google Shape;600;p93"/>
            <p:cNvSpPr/>
            <p:nvPr/>
          </p:nvSpPr>
          <p:spPr>
            <a:xfrm>
              <a:off x="1368" y="2450"/>
              <a:ext cx="149" cy="0"/>
            </a:xfrm>
            <a:custGeom>
              <a:avLst/>
              <a:gdLst/>
              <a:ahLst/>
              <a:cxnLst/>
              <a:rect l="l" t="t" r="r" b="b"/>
              <a:pathLst>
                <a:path w="242" h="120000" extrusionOk="0">
                  <a:moveTo>
                    <a:pt x="0" y="0"/>
                  </a:moveTo>
                  <a:lnTo>
                    <a:pt x="0" y="0"/>
                  </a:lnTo>
                  <a:lnTo>
                    <a:pt x="242" y="0"/>
                  </a:lnTo>
                </a:path>
              </a:pathLst>
            </a:custGeom>
            <a:noFill/>
            <a:ln w="285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1" name="Google Shape;601;p93"/>
            <p:cNvSpPr/>
            <p:nvPr/>
          </p:nvSpPr>
          <p:spPr>
            <a:xfrm>
              <a:off x="1368" y="2420"/>
              <a:ext cx="149" cy="0"/>
            </a:xfrm>
            <a:custGeom>
              <a:avLst/>
              <a:gdLst/>
              <a:ahLst/>
              <a:cxnLst/>
              <a:rect l="l" t="t" r="r" b="b"/>
              <a:pathLst>
                <a:path w="242" h="120000" extrusionOk="0">
                  <a:moveTo>
                    <a:pt x="0" y="0"/>
                  </a:moveTo>
                  <a:lnTo>
                    <a:pt x="0" y="0"/>
                  </a:lnTo>
                  <a:lnTo>
                    <a:pt x="242" y="0"/>
                  </a:lnTo>
                </a:path>
              </a:pathLst>
            </a:custGeom>
            <a:noFill/>
            <a:ln w="285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2" name="Google Shape;602;p93"/>
            <p:cNvSpPr/>
            <p:nvPr/>
          </p:nvSpPr>
          <p:spPr>
            <a:xfrm>
              <a:off x="1391" y="2479"/>
              <a:ext cx="104" cy="0"/>
            </a:xfrm>
            <a:custGeom>
              <a:avLst/>
              <a:gdLst/>
              <a:ahLst/>
              <a:cxnLst/>
              <a:rect l="l" t="t" r="r" b="b"/>
              <a:pathLst>
                <a:path w="169" h="120000" extrusionOk="0">
                  <a:moveTo>
                    <a:pt x="0" y="0"/>
                  </a:moveTo>
                  <a:lnTo>
                    <a:pt x="0" y="0"/>
                  </a:lnTo>
                  <a:lnTo>
                    <a:pt x="169" y="0"/>
                  </a:lnTo>
                </a:path>
              </a:pathLst>
            </a:custGeom>
            <a:noFill/>
            <a:ln w="285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grpSp>
      <p:grpSp>
        <p:nvGrpSpPr>
          <p:cNvPr id="603" name="Google Shape;603;p93"/>
          <p:cNvGrpSpPr/>
          <p:nvPr/>
        </p:nvGrpSpPr>
        <p:grpSpPr>
          <a:xfrm>
            <a:off x="1511663" y="2374423"/>
            <a:ext cx="625644" cy="852169"/>
            <a:chOff x="4620686" y="1433290"/>
            <a:chExt cx="829753" cy="1128465"/>
          </a:xfrm>
        </p:grpSpPr>
        <p:sp>
          <p:nvSpPr>
            <p:cNvPr id="604" name="Google Shape;604;p93"/>
            <p:cNvSpPr/>
            <p:nvPr/>
          </p:nvSpPr>
          <p:spPr>
            <a:xfrm>
              <a:off x="5126168" y="1526932"/>
              <a:ext cx="0" cy="63486"/>
            </a:xfrm>
            <a:custGeom>
              <a:avLst/>
              <a:gdLst/>
              <a:ahLst/>
              <a:cxnLst/>
              <a:rect l="l" t="t" r="r" b="b"/>
              <a:pathLst>
                <a:path w="120000" h="43" extrusionOk="0">
                  <a:moveTo>
                    <a:pt x="0" y="43"/>
                  </a:moveTo>
                  <a:lnTo>
                    <a:pt x="0" y="43"/>
                  </a:lnTo>
                  <a:lnTo>
                    <a:pt x="0"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5" name="Google Shape;605;p93"/>
            <p:cNvSpPr/>
            <p:nvPr/>
          </p:nvSpPr>
          <p:spPr>
            <a:xfrm>
              <a:off x="5299430" y="1863408"/>
              <a:ext cx="69941" cy="104752"/>
            </a:xfrm>
            <a:custGeom>
              <a:avLst/>
              <a:gdLst/>
              <a:ahLst/>
              <a:cxnLst/>
              <a:rect l="l" t="t" r="r" b="b"/>
              <a:pathLst>
                <a:path w="46" h="71" extrusionOk="0">
                  <a:moveTo>
                    <a:pt x="46" y="0"/>
                  </a:moveTo>
                  <a:lnTo>
                    <a:pt x="46" y="0"/>
                  </a:lnTo>
                  <a:lnTo>
                    <a:pt x="0" y="71"/>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6" name="Google Shape;606;p93"/>
            <p:cNvSpPr/>
            <p:nvPr/>
          </p:nvSpPr>
          <p:spPr>
            <a:xfrm>
              <a:off x="5304199" y="2142747"/>
              <a:ext cx="52455" cy="0"/>
            </a:xfrm>
            <a:custGeom>
              <a:avLst/>
              <a:gdLst/>
              <a:ahLst/>
              <a:cxnLst/>
              <a:rect l="l" t="t" r="r" b="b"/>
              <a:pathLst>
                <a:path w="35" h="120000" extrusionOk="0">
                  <a:moveTo>
                    <a:pt x="0" y="0"/>
                  </a:moveTo>
                  <a:lnTo>
                    <a:pt x="0" y="0"/>
                  </a:lnTo>
                  <a:lnTo>
                    <a:pt x="35" y="0"/>
                  </a:lnTo>
                  <a:lnTo>
                    <a:pt x="0" y="0"/>
                  </a:ln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7" name="Google Shape;607;p93"/>
            <p:cNvSpPr/>
            <p:nvPr/>
          </p:nvSpPr>
          <p:spPr>
            <a:xfrm>
              <a:off x="5304199" y="2142747"/>
              <a:ext cx="52455" cy="0"/>
            </a:xfrm>
            <a:custGeom>
              <a:avLst/>
              <a:gdLst/>
              <a:ahLst/>
              <a:cxnLst/>
              <a:rect l="l" t="t" r="r" b="b"/>
              <a:pathLst>
                <a:path w="35" h="120000" extrusionOk="0">
                  <a:moveTo>
                    <a:pt x="0" y="0"/>
                  </a:moveTo>
                  <a:lnTo>
                    <a:pt x="0" y="0"/>
                  </a:lnTo>
                  <a:lnTo>
                    <a:pt x="35"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8" name="Google Shape;608;p93"/>
            <p:cNvSpPr/>
            <p:nvPr/>
          </p:nvSpPr>
          <p:spPr>
            <a:xfrm>
              <a:off x="4790769" y="1679298"/>
              <a:ext cx="42919" cy="90468"/>
            </a:xfrm>
            <a:custGeom>
              <a:avLst/>
              <a:gdLst/>
              <a:ahLst/>
              <a:cxnLst/>
              <a:rect l="l" t="t" r="r" b="b"/>
              <a:pathLst>
                <a:path w="30" h="61" extrusionOk="0">
                  <a:moveTo>
                    <a:pt x="30" y="61"/>
                  </a:moveTo>
                  <a:lnTo>
                    <a:pt x="30" y="61"/>
                  </a:lnTo>
                  <a:lnTo>
                    <a:pt x="0"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9" name="Google Shape;609;p93"/>
            <p:cNvSpPr/>
            <p:nvPr/>
          </p:nvSpPr>
          <p:spPr>
            <a:xfrm>
              <a:off x="4690627" y="1898325"/>
              <a:ext cx="57224" cy="119037"/>
            </a:xfrm>
            <a:custGeom>
              <a:avLst/>
              <a:gdLst/>
              <a:ahLst/>
              <a:cxnLst/>
              <a:rect l="l" t="t" r="r" b="b"/>
              <a:pathLst>
                <a:path w="38" h="80" extrusionOk="0">
                  <a:moveTo>
                    <a:pt x="38" y="80"/>
                  </a:moveTo>
                  <a:lnTo>
                    <a:pt x="38" y="80"/>
                  </a:lnTo>
                  <a:lnTo>
                    <a:pt x="24" y="74"/>
                  </a:lnTo>
                  <a:lnTo>
                    <a:pt x="0"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0" name="Google Shape;610;p93"/>
            <p:cNvSpPr/>
            <p:nvPr/>
          </p:nvSpPr>
          <p:spPr>
            <a:xfrm>
              <a:off x="5076891" y="1433290"/>
              <a:ext cx="96964" cy="93642"/>
            </a:xfrm>
            <a:custGeom>
              <a:avLst/>
              <a:gdLst/>
              <a:ahLst/>
              <a:cxnLst/>
              <a:rect l="l" t="t" r="r" b="b"/>
              <a:pathLst>
                <a:path w="65" h="63" extrusionOk="0">
                  <a:moveTo>
                    <a:pt x="0" y="31"/>
                  </a:moveTo>
                  <a:lnTo>
                    <a:pt x="0" y="31"/>
                  </a:lnTo>
                  <a:cubicBezTo>
                    <a:pt x="0" y="13"/>
                    <a:pt x="15" y="0"/>
                    <a:pt x="32" y="0"/>
                  </a:cubicBezTo>
                  <a:cubicBezTo>
                    <a:pt x="50" y="0"/>
                    <a:pt x="65" y="13"/>
                    <a:pt x="65" y="31"/>
                  </a:cubicBezTo>
                  <a:cubicBezTo>
                    <a:pt x="65" y="49"/>
                    <a:pt x="50" y="63"/>
                    <a:pt x="32" y="63"/>
                  </a:cubicBezTo>
                  <a:cubicBezTo>
                    <a:pt x="15" y="63"/>
                    <a:pt x="0" y="49"/>
                    <a:pt x="0" y="31"/>
                  </a:cubicBezTo>
                  <a:lnTo>
                    <a:pt x="0" y="31"/>
                  </a:lnTo>
                  <a:close/>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1" name="Google Shape;611;p93"/>
            <p:cNvSpPr/>
            <p:nvPr/>
          </p:nvSpPr>
          <p:spPr>
            <a:xfrm>
              <a:off x="5356654" y="2095132"/>
              <a:ext cx="93785" cy="92055"/>
            </a:xfrm>
            <a:custGeom>
              <a:avLst/>
              <a:gdLst/>
              <a:ahLst/>
              <a:cxnLst/>
              <a:rect l="l" t="t" r="r" b="b"/>
              <a:pathLst>
                <a:path w="63" h="63" extrusionOk="0">
                  <a:moveTo>
                    <a:pt x="32" y="63"/>
                  </a:moveTo>
                  <a:lnTo>
                    <a:pt x="32" y="63"/>
                  </a:lnTo>
                  <a:cubicBezTo>
                    <a:pt x="14" y="63"/>
                    <a:pt x="0" y="49"/>
                    <a:pt x="0" y="31"/>
                  </a:cubicBezTo>
                  <a:cubicBezTo>
                    <a:pt x="0" y="14"/>
                    <a:pt x="14" y="0"/>
                    <a:pt x="32" y="0"/>
                  </a:cubicBezTo>
                  <a:cubicBezTo>
                    <a:pt x="49" y="0"/>
                    <a:pt x="63" y="14"/>
                    <a:pt x="63" y="31"/>
                  </a:cubicBezTo>
                  <a:cubicBezTo>
                    <a:pt x="63" y="49"/>
                    <a:pt x="49" y="63"/>
                    <a:pt x="32" y="63"/>
                  </a:cubicBezTo>
                  <a:lnTo>
                    <a:pt x="32" y="63"/>
                  </a:lnTo>
                  <a:close/>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2" name="Google Shape;612;p93"/>
            <p:cNvSpPr/>
            <p:nvPr/>
          </p:nvSpPr>
          <p:spPr>
            <a:xfrm>
              <a:off x="5348707" y="1774527"/>
              <a:ext cx="95374" cy="93643"/>
            </a:xfrm>
            <a:custGeom>
              <a:avLst/>
              <a:gdLst/>
              <a:ahLst/>
              <a:cxnLst/>
              <a:rect l="l" t="t" r="r" b="b"/>
              <a:pathLst>
                <a:path w="63" h="64" extrusionOk="0">
                  <a:moveTo>
                    <a:pt x="32" y="64"/>
                  </a:moveTo>
                  <a:lnTo>
                    <a:pt x="32" y="64"/>
                  </a:lnTo>
                  <a:cubicBezTo>
                    <a:pt x="14" y="64"/>
                    <a:pt x="0" y="49"/>
                    <a:pt x="0" y="32"/>
                  </a:cubicBezTo>
                  <a:cubicBezTo>
                    <a:pt x="0" y="15"/>
                    <a:pt x="14" y="0"/>
                    <a:pt x="32" y="0"/>
                  </a:cubicBezTo>
                  <a:cubicBezTo>
                    <a:pt x="49" y="0"/>
                    <a:pt x="63" y="15"/>
                    <a:pt x="63" y="32"/>
                  </a:cubicBezTo>
                  <a:cubicBezTo>
                    <a:pt x="63" y="49"/>
                    <a:pt x="49" y="64"/>
                    <a:pt x="32" y="64"/>
                  </a:cubicBezTo>
                  <a:lnTo>
                    <a:pt x="32" y="64"/>
                  </a:lnTo>
                  <a:close/>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3" name="Google Shape;613;p93"/>
            <p:cNvSpPr/>
            <p:nvPr/>
          </p:nvSpPr>
          <p:spPr>
            <a:xfrm>
              <a:off x="4719239" y="1587243"/>
              <a:ext cx="98553" cy="96817"/>
            </a:xfrm>
            <a:custGeom>
              <a:avLst/>
              <a:gdLst/>
              <a:ahLst/>
              <a:cxnLst/>
              <a:rect l="l" t="t" r="r" b="b"/>
              <a:pathLst>
                <a:path w="66" h="66" extrusionOk="0">
                  <a:moveTo>
                    <a:pt x="0" y="33"/>
                  </a:moveTo>
                  <a:lnTo>
                    <a:pt x="0" y="33"/>
                  </a:lnTo>
                  <a:cubicBezTo>
                    <a:pt x="0" y="15"/>
                    <a:pt x="15" y="0"/>
                    <a:pt x="33" y="0"/>
                  </a:cubicBezTo>
                  <a:cubicBezTo>
                    <a:pt x="52" y="0"/>
                    <a:pt x="66" y="15"/>
                    <a:pt x="66" y="33"/>
                  </a:cubicBezTo>
                  <a:cubicBezTo>
                    <a:pt x="66" y="52"/>
                    <a:pt x="52" y="66"/>
                    <a:pt x="33" y="66"/>
                  </a:cubicBezTo>
                  <a:cubicBezTo>
                    <a:pt x="15" y="66"/>
                    <a:pt x="0" y="52"/>
                    <a:pt x="0" y="33"/>
                  </a:cubicBezTo>
                  <a:lnTo>
                    <a:pt x="0" y="33"/>
                  </a:lnTo>
                  <a:close/>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4" name="Google Shape;614;p93"/>
            <p:cNvSpPr/>
            <p:nvPr/>
          </p:nvSpPr>
          <p:spPr>
            <a:xfrm>
              <a:off x="4620686" y="1804684"/>
              <a:ext cx="100142" cy="99990"/>
            </a:xfrm>
            <a:custGeom>
              <a:avLst/>
              <a:gdLst/>
              <a:ahLst/>
              <a:cxnLst/>
              <a:rect l="l" t="t" r="r" b="b"/>
              <a:pathLst>
                <a:path w="66" h="67" extrusionOk="0">
                  <a:moveTo>
                    <a:pt x="0" y="34"/>
                  </a:moveTo>
                  <a:lnTo>
                    <a:pt x="0" y="34"/>
                  </a:lnTo>
                  <a:cubicBezTo>
                    <a:pt x="0" y="15"/>
                    <a:pt x="15" y="0"/>
                    <a:pt x="33" y="0"/>
                  </a:cubicBezTo>
                  <a:cubicBezTo>
                    <a:pt x="51" y="0"/>
                    <a:pt x="66" y="15"/>
                    <a:pt x="66" y="34"/>
                  </a:cubicBezTo>
                  <a:cubicBezTo>
                    <a:pt x="66" y="52"/>
                    <a:pt x="51" y="67"/>
                    <a:pt x="33" y="67"/>
                  </a:cubicBezTo>
                  <a:cubicBezTo>
                    <a:pt x="15" y="67"/>
                    <a:pt x="0" y="52"/>
                    <a:pt x="0" y="34"/>
                  </a:cubicBezTo>
                  <a:lnTo>
                    <a:pt x="0" y="34"/>
                  </a:lnTo>
                  <a:close/>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5" name="Google Shape;615;p93"/>
            <p:cNvSpPr/>
            <p:nvPr/>
          </p:nvSpPr>
          <p:spPr>
            <a:xfrm>
              <a:off x="4801896" y="2301462"/>
              <a:ext cx="116038" cy="260293"/>
            </a:xfrm>
            <a:custGeom>
              <a:avLst/>
              <a:gdLst/>
              <a:ahLst/>
              <a:cxnLst/>
              <a:rect l="l" t="t" r="r" b="b"/>
              <a:pathLst>
                <a:path w="77" h="175" extrusionOk="0">
                  <a:moveTo>
                    <a:pt x="0" y="14"/>
                  </a:moveTo>
                  <a:lnTo>
                    <a:pt x="0" y="14"/>
                  </a:lnTo>
                  <a:lnTo>
                    <a:pt x="20" y="0"/>
                  </a:lnTo>
                  <a:lnTo>
                    <a:pt x="77" y="62"/>
                  </a:lnTo>
                  <a:lnTo>
                    <a:pt x="77" y="175"/>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6" name="Google Shape;616;p93"/>
            <p:cNvSpPr/>
            <p:nvPr/>
          </p:nvSpPr>
          <p:spPr>
            <a:xfrm>
              <a:off x="4746261" y="2017362"/>
              <a:ext cx="85837" cy="36504"/>
            </a:xfrm>
            <a:custGeom>
              <a:avLst/>
              <a:gdLst/>
              <a:ahLst/>
              <a:cxnLst/>
              <a:rect l="l" t="t" r="r" b="b"/>
              <a:pathLst>
                <a:path w="58" h="24" extrusionOk="0">
                  <a:moveTo>
                    <a:pt x="0" y="0"/>
                  </a:moveTo>
                  <a:lnTo>
                    <a:pt x="0" y="0"/>
                  </a:lnTo>
                  <a:lnTo>
                    <a:pt x="58" y="24"/>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7" name="Google Shape;617;p93"/>
            <p:cNvSpPr/>
            <p:nvPr/>
          </p:nvSpPr>
          <p:spPr>
            <a:xfrm>
              <a:off x="4833688" y="1769766"/>
              <a:ext cx="61993" cy="33330"/>
            </a:xfrm>
            <a:custGeom>
              <a:avLst/>
              <a:gdLst/>
              <a:ahLst/>
              <a:cxnLst/>
              <a:rect l="l" t="t" r="r" b="b"/>
              <a:pathLst>
                <a:path w="40" h="22" extrusionOk="0">
                  <a:moveTo>
                    <a:pt x="40" y="22"/>
                  </a:moveTo>
                  <a:lnTo>
                    <a:pt x="40" y="22"/>
                  </a:lnTo>
                  <a:lnTo>
                    <a:pt x="0" y="0"/>
                  </a:lnTo>
                  <a:lnTo>
                    <a:pt x="0"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8" name="Google Shape;618;p93"/>
            <p:cNvSpPr/>
            <p:nvPr/>
          </p:nvSpPr>
          <p:spPr>
            <a:xfrm>
              <a:off x="5126168" y="1590418"/>
              <a:ext cx="0" cy="93643"/>
            </a:xfrm>
            <a:custGeom>
              <a:avLst/>
              <a:gdLst/>
              <a:ahLst/>
              <a:cxnLst/>
              <a:rect l="l" t="t" r="r" b="b"/>
              <a:pathLst>
                <a:path w="120000" h="63" extrusionOk="0">
                  <a:moveTo>
                    <a:pt x="0" y="63"/>
                  </a:moveTo>
                  <a:lnTo>
                    <a:pt x="0" y="63"/>
                  </a:lnTo>
                  <a:lnTo>
                    <a:pt x="0"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9" name="Google Shape;619;p93"/>
            <p:cNvSpPr/>
            <p:nvPr/>
          </p:nvSpPr>
          <p:spPr>
            <a:xfrm>
              <a:off x="5234258" y="1968160"/>
              <a:ext cx="65172" cy="38092"/>
            </a:xfrm>
            <a:custGeom>
              <a:avLst/>
              <a:gdLst/>
              <a:ahLst/>
              <a:cxnLst/>
              <a:rect l="l" t="t" r="r" b="b"/>
              <a:pathLst>
                <a:path w="45" h="25" extrusionOk="0">
                  <a:moveTo>
                    <a:pt x="45" y="0"/>
                  </a:moveTo>
                  <a:lnTo>
                    <a:pt x="45" y="0"/>
                  </a:lnTo>
                  <a:lnTo>
                    <a:pt x="43" y="3"/>
                  </a:lnTo>
                  <a:lnTo>
                    <a:pt x="0" y="25"/>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0" name="Google Shape;620;p93"/>
            <p:cNvSpPr/>
            <p:nvPr/>
          </p:nvSpPr>
          <p:spPr>
            <a:xfrm>
              <a:off x="5235847" y="2142747"/>
              <a:ext cx="68352" cy="0"/>
            </a:xfrm>
            <a:custGeom>
              <a:avLst/>
              <a:gdLst/>
              <a:ahLst/>
              <a:cxnLst/>
              <a:rect l="l" t="t" r="r" b="b"/>
              <a:pathLst>
                <a:path w="46" h="120000" extrusionOk="0">
                  <a:moveTo>
                    <a:pt x="0" y="0"/>
                  </a:moveTo>
                  <a:lnTo>
                    <a:pt x="0" y="0"/>
                  </a:lnTo>
                  <a:lnTo>
                    <a:pt x="46"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1" name="Google Shape;621;p93"/>
            <p:cNvSpPr/>
            <p:nvPr/>
          </p:nvSpPr>
          <p:spPr>
            <a:xfrm>
              <a:off x="4832098" y="1907848"/>
              <a:ext cx="198696" cy="393614"/>
            </a:xfrm>
            <a:custGeom>
              <a:avLst/>
              <a:gdLst/>
              <a:ahLst/>
              <a:cxnLst/>
              <a:rect l="l" t="t" r="r" b="b"/>
              <a:pathLst>
                <a:path w="132" h="264" extrusionOk="0">
                  <a:moveTo>
                    <a:pt x="0" y="264"/>
                  </a:moveTo>
                  <a:lnTo>
                    <a:pt x="0" y="264"/>
                  </a:lnTo>
                  <a:lnTo>
                    <a:pt x="0" y="25"/>
                  </a:lnTo>
                  <a:cubicBezTo>
                    <a:pt x="0" y="22"/>
                    <a:pt x="0" y="11"/>
                    <a:pt x="6" y="6"/>
                  </a:cubicBezTo>
                  <a:cubicBezTo>
                    <a:pt x="9" y="2"/>
                    <a:pt x="14" y="0"/>
                    <a:pt x="21" y="0"/>
                  </a:cubicBezTo>
                  <a:cubicBezTo>
                    <a:pt x="42" y="0"/>
                    <a:pt x="43" y="21"/>
                    <a:pt x="43" y="25"/>
                  </a:cubicBezTo>
                  <a:lnTo>
                    <a:pt x="43" y="119"/>
                  </a:lnTo>
                  <a:lnTo>
                    <a:pt x="80" y="147"/>
                  </a:lnTo>
                  <a:cubicBezTo>
                    <a:pt x="98" y="161"/>
                    <a:pt x="118" y="181"/>
                    <a:pt x="132" y="206"/>
                  </a:cubicBezTo>
                </a:path>
              </a:pathLst>
            </a:custGeom>
            <a:noFill/>
            <a:ln w="28575" cap="rnd"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2" name="Google Shape;622;p93"/>
            <p:cNvSpPr/>
            <p:nvPr/>
          </p:nvSpPr>
          <p:spPr>
            <a:xfrm>
              <a:off x="4895680" y="1631684"/>
              <a:ext cx="343346" cy="930071"/>
            </a:xfrm>
            <a:custGeom>
              <a:avLst/>
              <a:gdLst/>
              <a:ahLst/>
              <a:cxnLst/>
              <a:rect l="l" t="t" r="r" b="b"/>
              <a:pathLst>
                <a:path w="230" h="625" extrusionOk="0">
                  <a:moveTo>
                    <a:pt x="162" y="625"/>
                  </a:moveTo>
                  <a:lnTo>
                    <a:pt x="162" y="625"/>
                  </a:lnTo>
                  <a:lnTo>
                    <a:pt x="162" y="505"/>
                  </a:lnTo>
                  <a:cubicBezTo>
                    <a:pt x="162" y="505"/>
                    <a:pt x="171" y="497"/>
                    <a:pt x="202" y="462"/>
                  </a:cubicBezTo>
                  <a:cubicBezTo>
                    <a:pt x="230" y="430"/>
                    <a:pt x="226" y="387"/>
                    <a:pt x="226" y="387"/>
                  </a:cubicBezTo>
                  <a:lnTo>
                    <a:pt x="226" y="123"/>
                  </a:lnTo>
                  <a:cubicBezTo>
                    <a:pt x="226" y="111"/>
                    <a:pt x="219" y="101"/>
                    <a:pt x="211" y="101"/>
                  </a:cubicBezTo>
                  <a:cubicBezTo>
                    <a:pt x="203" y="101"/>
                    <a:pt x="196" y="111"/>
                    <a:pt x="196" y="123"/>
                  </a:cubicBezTo>
                  <a:lnTo>
                    <a:pt x="196" y="229"/>
                  </a:lnTo>
                  <a:cubicBezTo>
                    <a:pt x="196" y="236"/>
                    <a:pt x="191" y="241"/>
                    <a:pt x="184" y="241"/>
                  </a:cubicBezTo>
                  <a:cubicBezTo>
                    <a:pt x="178" y="241"/>
                    <a:pt x="172" y="236"/>
                    <a:pt x="172" y="229"/>
                  </a:cubicBezTo>
                  <a:lnTo>
                    <a:pt x="172" y="56"/>
                  </a:lnTo>
                  <a:cubicBezTo>
                    <a:pt x="172" y="45"/>
                    <a:pt x="163" y="35"/>
                    <a:pt x="153" y="35"/>
                  </a:cubicBezTo>
                  <a:cubicBezTo>
                    <a:pt x="142" y="35"/>
                    <a:pt x="134" y="45"/>
                    <a:pt x="134" y="56"/>
                  </a:cubicBezTo>
                  <a:lnTo>
                    <a:pt x="134" y="190"/>
                  </a:lnTo>
                  <a:lnTo>
                    <a:pt x="134" y="226"/>
                  </a:lnTo>
                  <a:cubicBezTo>
                    <a:pt x="134" y="233"/>
                    <a:pt x="129" y="238"/>
                    <a:pt x="122" y="238"/>
                  </a:cubicBezTo>
                  <a:cubicBezTo>
                    <a:pt x="116" y="238"/>
                    <a:pt x="110" y="233"/>
                    <a:pt x="110" y="226"/>
                  </a:cubicBezTo>
                  <a:lnTo>
                    <a:pt x="110" y="190"/>
                  </a:lnTo>
                  <a:lnTo>
                    <a:pt x="110" y="56"/>
                  </a:lnTo>
                  <a:lnTo>
                    <a:pt x="110" y="21"/>
                  </a:lnTo>
                  <a:cubicBezTo>
                    <a:pt x="110" y="9"/>
                    <a:pt x="100" y="0"/>
                    <a:pt x="88" y="0"/>
                  </a:cubicBezTo>
                  <a:cubicBezTo>
                    <a:pt x="76" y="0"/>
                    <a:pt x="66" y="9"/>
                    <a:pt x="66" y="21"/>
                  </a:cubicBezTo>
                  <a:lnTo>
                    <a:pt x="66" y="56"/>
                  </a:lnTo>
                  <a:lnTo>
                    <a:pt x="66" y="204"/>
                  </a:lnTo>
                  <a:lnTo>
                    <a:pt x="66" y="230"/>
                  </a:lnTo>
                  <a:cubicBezTo>
                    <a:pt x="66" y="236"/>
                    <a:pt x="61" y="241"/>
                    <a:pt x="54" y="241"/>
                  </a:cubicBezTo>
                  <a:cubicBezTo>
                    <a:pt x="48" y="241"/>
                    <a:pt x="43" y="236"/>
                    <a:pt x="43" y="230"/>
                  </a:cubicBezTo>
                  <a:lnTo>
                    <a:pt x="43" y="204"/>
                  </a:lnTo>
                  <a:lnTo>
                    <a:pt x="43" y="56"/>
                  </a:lnTo>
                  <a:cubicBezTo>
                    <a:pt x="43" y="45"/>
                    <a:pt x="33" y="35"/>
                    <a:pt x="21" y="35"/>
                  </a:cubicBezTo>
                  <a:cubicBezTo>
                    <a:pt x="10" y="35"/>
                    <a:pt x="0" y="45"/>
                    <a:pt x="0" y="63"/>
                  </a:cubicBezTo>
                  <a:lnTo>
                    <a:pt x="0" y="202"/>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3" name="Google Shape;623;p93"/>
            <p:cNvSpPr/>
            <p:nvPr/>
          </p:nvSpPr>
          <p:spPr>
            <a:xfrm>
              <a:off x="4760568" y="2322095"/>
              <a:ext cx="41329" cy="28569"/>
            </a:xfrm>
            <a:custGeom>
              <a:avLst/>
              <a:gdLst/>
              <a:ahLst/>
              <a:cxnLst/>
              <a:rect l="l" t="t" r="r" b="b"/>
              <a:pathLst>
                <a:path w="28" h="19" extrusionOk="0">
                  <a:moveTo>
                    <a:pt x="0" y="19"/>
                  </a:moveTo>
                  <a:lnTo>
                    <a:pt x="0" y="19"/>
                  </a:lnTo>
                  <a:lnTo>
                    <a:pt x="28" y="0"/>
                  </a:lnTo>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4" name="Google Shape;624;p93"/>
            <p:cNvSpPr/>
            <p:nvPr/>
          </p:nvSpPr>
          <p:spPr>
            <a:xfrm>
              <a:off x="4760568" y="2322095"/>
              <a:ext cx="41329" cy="28569"/>
            </a:xfrm>
            <a:custGeom>
              <a:avLst/>
              <a:gdLst/>
              <a:ahLst/>
              <a:cxnLst/>
              <a:rect l="l" t="t" r="r" b="b"/>
              <a:pathLst>
                <a:path w="28" h="19" extrusionOk="0">
                  <a:moveTo>
                    <a:pt x="0" y="19"/>
                  </a:moveTo>
                  <a:lnTo>
                    <a:pt x="0" y="19"/>
                  </a:lnTo>
                  <a:lnTo>
                    <a:pt x="28"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5" name="Google Shape;625;p93"/>
            <p:cNvSpPr/>
            <p:nvPr/>
          </p:nvSpPr>
          <p:spPr>
            <a:xfrm>
              <a:off x="4668373" y="2323682"/>
              <a:ext cx="108090" cy="109514"/>
            </a:xfrm>
            <a:custGeom>
              <a:avLst/>
              <a:gdLst/>
              <a:ahLst/>
              <a:cxnLst/>
              <a:rect l="l" t="t" r="r" b="b"/>
              <a:pathLst>
                <a:path w="72" h="72" extrusionOk="0">
                  <a:moveTo>
                    <a:pt x="54" y="62"/>
                  </a:moveTo>
                  <a:lnTo>
                    <a:pt x="54" y="62"/>
                  </a:lnTo>
                  <a:cubicBezTo>
                    <a:pt x="40" y="72"/>
                    <a:pt x="20" y="68"/>
                    <a:pt x="10" y="54"/>
                  </a:cubicBezTo>
                  <a:cubicBezTo>
                    <a:pt x="0" y="39"/>
                    <a:pt x="4" y="19"/>
                    <a:pt x="18" y="9"/>
                  </a:cubicBezTo>
                  <a:cubicBezTo>
                    <a:pt x="33" y="0"/>
                    <a:pt x="53" y="3"/>
                    <a:pt x="63" y="18"/>
                  </a:cubicBezTo>
                  <a:cubicBezTo>
                    <a:pt x="72" y="32"/>
                    <a:pt x="69" y="52"/>
                    <a:pt x="54" y="62"/>
                  </a:cubicBezTo>
                  <a:lnTo>
                    <a:pt x="54" y="62"/>
                  </a:lnTo>
                  <a:close/>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grpSp>
      <p:grpSp>
        <p:nvGrpSpPr>
          <p:cNvPr id="626" name="Google Shape;626;p93"/>
          <p:cNvGrpSpPr/>
          <p:nvPr/>
        </p:nvGrpSpPr>
        <p:grpSpPr>
          <a:xfrm>
            <a:off x="4241449" y="2519967"/>
            <a:ext cx="661102" cy="658291"/>
            <a:chOff x="594" y="2865"/>
            <a:chExt cx="341" cy="340"/>
          </a:xfrm>
        </p:grpSpPr>
        <p:sp>
          <p:nvSpPr>
            <p:cNvPr id="627" name="Google Shape;627;p93"/>
            <p:cNvSpPr/>
            <p:nvPr/>
          </p:nvSpPr>
          <p:spPr>
            <a:xfrm>
              <a:off x="594" y="2865"/>
              <a:ext cx="341" cy="340"/>
            </a:xfrm>
            <a:custGeom>
              <a:avLst/>
              <a:gdLst/>
              <a:ahLst/>
              <a:cxnLst/>
              <a:rect l="l" t="t" r="r" b="b"/>
              <a:pathLst>
                <a:path w="546" h="544" extrusionOk="0">
                  <a:moveTo>
                    <a:pt x="546" y="544"/>
                  </a:moveTo>
                  <a:lnTo>
                    <a:pt x="546" y="544"/>
                  </a:lnTo>
                  <a:lnTo>
                    <a:pt x="0" y="544"/>
                  </a:lnTo>
                  <a:lnTo>
                    <a:pt x="0" y="0"/>
                  </a:lnTo>
                </a:path>
              </a:pathLst>
            </a:custGeom>
            <a:noFill/>
            <a:ln w="285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8" name="Google Shape;628;p93"/>
            <p:cNvSpPr/>
            <p:nvPr/>
          </p:nvSpPr>
          <p:spPr>
            <a:xfrm rot="-7714399">
              <a:off x="612" y="2988"/>
              <a:ext cx="313" cy="102"/>
            </a:xfrm>
            <a:custGeom>
              <a:avLst/>
              <a:gdLst/>
              <a:ahLst/>
              <a:cxnLst/>
              <a:rect l="l" t="t" r="r" b="b"/>
              <a:pathLst>
                <a:path w="500" h="162" extrusionOk="0">
                  <a:moveTo>
                    <a:pt x="0" y="144"/>
                  </a:moveTo>
                  <a:lnTo>
                    <a:pt x="0" y="144"/>
                  </a:lnTo>
                  <a:lnTo>
                    <a:pt x="123" y="72"/>
                  </a:lnTo>
                  <a:lnTo>
                    <a:pt x="260" y="162"/>
                  </a:lnTo>
                  <a:lnTo>
                    <a:pt x="500" y="0"/>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grpSp>
      <p:pic>
        <p:nvPicPr>
          <p:cNvPr id="629" name="Google Shape;629;p93" descr="A picture containing diagram&#10;&#10;Description automatically generated"/>
          <p:cNvPicPr preferRelativeResize="0"/>
          <p:nvPr/>
        </p:nvPicPr>
        <p:blipFill rotWithShape="1">
          <a:blip r:embed="rId4">
            <a:alphaModFix/>
          </a:blip>
          <a:srcRect/>
          <a:stretch/>
        </p:blipFill>
        <p:spPr>
          <a:xfrm>
            <a:off x="7372050" y="0"/>
            <a:ext cx="1771950" cy="1033199"/>
          </a:xfrm>
          <a:prstGeom prst="rect">
            <a:avLst/>
          </a:prstGeom>
          <a:noFill/>
          <a:ln>
            <a:noFill/>
          </a:ln>
        </p:spPr>
      </p:pic>
      <p:pic>
        <p:nvPicPr>
          <p:cNvPr id="630" name="Google Shape;630;p93"/>
          <p:cNvPicPr preferRelativeResize="0"/>
          <p:nvPr/>
        </p:nvPicPr>
        <p:blipFill rotWithShape="1">
          <a:blip r:embed="rId5">
            <a:alphaModFix/>
          </a:blip>
          <a:srcRect/>
          <a:stretch/>
        </p:blipFill>
        <p:spPr>
          <a:xfrm>
            <a:off x="0" y="0"/>
            <a:ext cx="1147675" cy="490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94"/>
          <p:cNvSpPr txBox="1">
            <a:spLocks noGrp="1"/>
          </p:cNvSpPr>
          <p:nvPr>
            <p:ph type="title"/>
          </p:nvPr>
        </p:nvSpPr>
        <p:spPr>
          <a:xfrm>
            <a:off x="316670" y="997115"/>
            <a:ext cx="8486259" cy="65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36192"/>
              </a:buClr>
              <a:buSzPts val="3300"/>
              <a:buFont typeface="Calibri"/>
              <a:buNone/>
            </a:pPr>
            <a:r>
              <a:rPr lang="en-US">
                <a:solidFill>
                  <a:srgbClr val="00B853"/>
                </a:solidFill>
              </a:rPr>
              <a:t>We are making progress</a:t>
            </a:r>
            <a:r>
              <a:rPr lang="en-US">
                <a:solidFill>
                  <a:srgbClr val="236192"/>
                </a:solidFill>
              </a:rPr>
              <a:t>….</a:t>
            </a:r>
            <a:endParaRPr/>
          </a:p>
        </p:txBody>
      </p:sp>
      <p:sp>
        <p:nvSpPr>
          <p:cNvPr id="636" name="Google Shape;636;p9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36</a:t>
            </a:fld>
            <a:endParaRPr/>
          </a:p>
        </p:txBody>
      </p:sp>
      <p:sp>
        <p:nvSpPr>
          <p:cNvPr id="637" name="Google Shape;637;p94"/>
          <p:cNvSpPr txBox="1"/>
          <p:nvPr/>
        </p:nvSpPr>
        <p:spPr>
          <a:xfrm>
            <a:off x="4571999" y="2228098"/>
            <a:ext cx="3818644" cy="3075070"/>
          </a:xfrm>
          <a:prstGeom prst="rect">
            <a:avLst/>
          </a:prstGeom>
          <a:noFill/>
          <a:ln>
            <a:noFill/>
          </a:ln>
        </p:spPr>
        <p:txBody>
          <a:bodyPr spcFirstLastPara="1" wrap="square" lIns="0" tIns="0" rIns="0" bIns="0" anchor="t" anchorCtr="0">
            <a:noAutofit/>
          </a:bodyPr>
          <a:lstStyle/>
          <a:p>
            <a:pPr marL="214341" marR="0" lvl="0" indent="-145761" algn="l" rtl="0">
              <a:lnSpc>
                <a:spcPct val="90000"/>
              </a:lnSpc>
              <a:spcBef>
                <a:spcPts val="0"/>
              </a:spcBef>
              <a:spcAft>
                <a:spcPts val="0"/>
              </a:spcAft>
              <a:buClr>
                <a:schemeClr val="dk2"/>
              </a:buClr>
              <a:buSzPts val="1080"/>
              <a:buFont typeface="Calibri"/>
              <a:buNone/>
            </a:pPr>
            <a:endParaRPr sz="1350" b="0" i="0" u="none" strike="noStrike" cap="none">
              <a:solidFill>
                <a:schemeClr val="dk1"/>
              </a:solidFill>
              <a:latin typeface="Calibri"/>
              <a:ea typeface="Calibri"/>
              <a:cs typeface="Calibri"/>
              <a:sym typeface="Calibri"/>
            </a:endParaRPr>
          </a:p>
        </p:txBody>
      </p:sp>
      <p:sp>
        <p:nvSpPr>
          <p:cNvPr id="638" name="Google Shape;638;p94"/>
          <p:cNvSpPr txBox="1"/>
          <p:nvPr/>
        </p:nvSpPr>
        <p:spPr>
          <a:xfrm>
            <a:off x="4461611" y="997114"/>
            <a:ext cx="4682389" cy="753311"/>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400"/>
              <a:buFont typeface="Calibri"/>
              <a:buNone/>
            </a:pPr>
            <a:endParaRPr sz="2400" b="1" i="0" u="none" strike="noStrike" cap="none">
              <a:solidFill>
                <a:schemeClr val="accent2"/>
              </a:solidFill>
              <a:latin typeface="Calibri"/>
              <a:ea typeface="Calibri"/>
              <a:cs typeface="Calibri"/>
              <a:sym typeface="Calibri"/>
            </a:endParaRPr>
          </a:p>
        </p:txBody>
      </p:sp>
      <p:grpSp>
        <p:nvGrpSpPr>
          <p:cNvPr id="639" name="Google Shape;639;p94"/>
          <p:cNvGrpSpPr/>
          <p:nvPr/>
        </p:nvGrpSpPr>
        <p:grpSpPr>
          <a:xfrm>
            <a:off x="2538893" y="1755041"/>
            <a:ext cx="1953524" cy="4127010"/>
            <a:chOff x="3429668" y="839768"/>
            <a:chExt cx="2604360" cy="5375372"/>
          </a:xfrm>
        </p:grpSpPr>
        <p:sp>
          <p:nvSpPr>
            <p:cNvPr id="640" name="Google Shape;640;p94"/>
            <p:cNvSpPr txBox="1"/>
            <p:nvPr/>
          </p:nvSpPr>
          <p:spPr>
            <a:xfrm>
              <a:off x="3429668" y="839768"/>
              <a:ext cx="2604360" cy="5375372"/>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27000" tIns="27000" rIns="27000" bIns="27000" anchor="t" anchorCtr="0">
              <a:noAutofit/>
            </a:bodyPr>
            <a:lstStyle/>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1" i="0" u="none" strike="noStrike" cap="none">
                  <a:solidFill>
                    <a:srgbClr val="00338D"/>
                  </a:solidFill>
                  <a:latin typeface="Calibri"/>
                  <a:ea typeface="Calibri"/>
                  <a:cs typeface="Calibri"/>
                  <a:sym typeface="Calibri"/>
                </a:rPr>
                <a:t>Nouryon Alliance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DA291C"/>
                  </a:solidFill>
                  <a:latin typeface="Calibri"/>
                  <a:ea typeface="Calibri"/>
                  <a:cs typeface="Calibri"/>
                  <a:sym typeface="Calibri"/>
                </a:rPr>
                <a:t>Netherlands, Nouryon/Nobian</a:t>
              </a:r>
              <a:endParaRPr sz="750" b="0" i="1" u="none" strike="noStrike" cap="none">
                <a:solidFill>
                  <a:srgbClr val="DA291C"/>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000000"/>
                  </a:solidFill>
                  <a:latin typeface="Calibri"/>
                  <a:ea typeface="Calibri"/>
                  <a:cs typeface="Calibri"/>
                  <a:sym typeface="Calibri"/>
                </a:rPr>
                <a:t>We are working with Nouryon to scale of hydrogen production to build a carbon-free Netherlands. Currently we are workin on three projects: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a:p>
              <a:pPr marL="128605" marR="0" lvl="0" indent="-128605" algn="l" rtl="0">
                <a:lnSpc>
                  <a:spcPct val="100000"/>
                </a:lnSpc>
                <a:spcBef>
                  <a:spcPts val="0"/>
                </a:spcBef>
                <a:spcAft>
                  <a:spcPts val="0"/>
                </a:spcAft>
                <a:buClr>
                  <a:srgbClr val="DA291C"/>
                </a:buClr>
                <a:buSzPts val="750"/>
                <a:buFont typeface="Noto Sans Symbols"/>
                <a:buChar char="▪"/>
              </a:pPr>
              <a:r>
                <a:rPr lang="en-US" sz="750" b="0" i="0" u="none" strike="noStrike" cap="none">
                  <a:solidFill>
                    <a:srgbClr val="00338D"/>
                  </a:solidFill>
                  <a:latin typeface="Calibri"/>
                  <a:ea typeface="Calibri"/>
                  <a:cs typeface="Calibri"/>
                  <a:sym typeface="Calibri"/>
                </a:rPr>
                <a:t>Djewels 1, 20MW </a:t>
              </a:r>
              <a:r>
                <a:rPr lang="en-US" sz="750" b="0" i="0" u="none" strike="noStrike" cap="none">
                  <a:solidFill>
                    <a:srgbClr val="000000"/>
                  </a:solidFill>
                  <a:latin typeface="Calibri"/>
                  <a:ea typeface="Calibri"/>
                  <a:cs typeface="Calibri"/>
                  <a:sym typeface="Calibri"/>
                </a:rPr>
                <a:t>electrolysis plant for production of green H2 for bio-methanol FEL 1, FEL 2 and currently  </a:t>
              </a:r>
              <a:r>
                <a:rPr lang="en-US" sz="750" b="0" i="0" u="none" strike="noStrike" cap="none">
                  <a:solidFill>
                    <a:srgbClr val="00338D"/>
                  </a:solidFill>
                  <a:latin typeface="Calibri"/>
                  <a:ea typeface="Calibri"/>
                  <a:cs typeface="Calibri"/>
                  <a:sym typeface="Calibri"/>
                </a:rPr>
                <a:t>FEED completed</a:t>
              </a:r>
              <a:r>
                <a:rPr lang="en-US" sz="75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338D"/>
                  </a:solidFill>
                  <a:latin typeface="Calibri"/>
                  <a:ea typeface="Calibri"/>
                  <a:cs typeface="Calibri"/>
                  <a:sym typeface="Calibri"/>
                </a:rPr>
                <a:t>Djewels 2, concept study for 50MW </a:t>
              </a:r>
              <a:r>
                <a:rPr lang="en-US" sz="750" b="0" i="0" u="none" strike="noStrike" cap="none">
                  <a:solidFill>
                    <a:srgbClr val="000000"/>
                  </a:solidFill>
                  <a:latin typeface="Calibri"/>
                  <a:ea typeface="Calibri"/>
                  <a:cs typeface="Calibri"/>
                  <a:sym typeface="Calibri"/>
                </a:rPr>
                <a:t>electrolysis plant for production of bio-kerosene for sustainable jet fuel</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338D"/>
                  </a:solidFill>
                  <a:latin typeface="Calibri"/>
                  <a:ea typeface="Calibri"/>
                  <a:cs typeface="Calibri"/>
                  <a:sym typeface="Calibri"/>
                </a:rPr>
                <a:t>Hermes, 100MW project in concept study </a:t>
              </a:r>
              <a:r>
                <a:rPr lang="en-US" sz="750" b="0" i="0" u="none" strike="noStrike" cap="none">
                  <a:solidFill>
                    <a:srgbClr val="000000"/>
                  </a:solidFill>
                  <a:latin typeface="Calibri"/>
                  <a:ea typeface="Calibri"/>
                  <a:cs typeface="Calibri"/>
                  <a:sym typeface="Calibri"/>
                </a:rPr>
                <a:t>phase to decarbonize steel production</a:t>
              </a:r>
              <a:endParaRPr sz="1400" b="0" i="0" u="none" strike="noStrike" cap="none">
                <a:solidFill>
                  <a:srgbClr val="000000"/>
                </a:solidFill>
                <a:latin typeface="Arial"/>
                <a:ea typeface="Arial"/>
                <a:cs typeface="Arial"/>
                <a:sym typeface="Arial"/>
              </a:endParaRPr>
            </a:p>
            <a:p>
              <a:pPr marL="0" marR="0" lvl="0" indent="47625" algn="l" rtl="0">
                <a:lnSpc>
                  <a:spcPct val="100000"/>
                </a:lnSpc>
                <a:spcBef>
                  <a:spcPts val="338"/>
                </a:spcBef>
                <a:spcAft>
                  <a:spcPts val="0"/>
                </a:spcAft>
                <a:buClr>
                  <a:schemeClr val="dk1"/>
                </a:buClr>
                <a:buSzPts val="750"/>
                <a:buFont typeface="Arial"/>
                <a:buNone/>
              </a:pPr>
              <a:endParaRPr sz="750" b="0" i="0" u="none" strike="noStrike" cap="none">
                <a:solidFill>
                  <a:srgbClr val="000000"/>
                </a:solidFill>
                <a:latin typeface="Calibri"/>
                <a:ea typeface="Calibri"/>
                <a:cs typeface="Calibri"/>
                <a:sym typeface="Calibri"/>
              </a:endParaRPr>
            </a:p>
          </p:txBody>
        </p:sp>
        <p:pic>
          <p:nvPicPr>
            <p:cNvPr id="641" name="Google Shape;641;p94"/>
            <p:cNvPicPr preferRelativeResize="0"/>
            <p:nvPr/>
          </p:nvPicPr>
          <p:blipFill rotWithShape="1">
            <a:blip r:embed="rId3">
              <a:alphaModFix/>
            </a:blip>
            <a:srcRect b="15236"/>
            <a:stretch/>
          </p:blipFill>
          <p:spPr>
            <a:xfrm>
              <a:off x="3506283" y="1029424"/>
              <a:ext cx="2451130" cy="1640269"/>
            </a:xfrm>
            <a:prstGeom prst="rect">
              <a:avLst/>
            </a:prstGeom>
            <a:solidFill>
              <a:srgbClr val="ECECEC"/>
            </a:solidFill>
            <a:ln>
              <a:noFill/>
            </a:ln>
          </p:spPr>
        </p:pic>
      </p:grpSp>
      <p:sp>
        <p:nvSpPr>
          <p:cNvPr id="642" name="Google Shape;642;p94"/>
          <p:cNvSpPr txBox="1"/>
          <p:nvPr/>
        </p:nvSpPr>
        <p:spPr>
          <a:xfrm>
            <a:off x="4752344" y="1755041"/>
            <a:ext cx="1953524" cy="4127011"/>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27000" tIns="27000" rIns="27000" bIns="27000" anchor="t" anchorCtr="0">
            <a:noAutofit/>
          </a:bodyPr>
          <a:lstStyle/>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1" i="0" u="none" strike="noStrike" cap="none">
                <a:solidFill>
                  <a:srgbClr val="00338D"/>
                </a:solidFill>
                <a:latin typeface="Calibri"/>
                <a:ea typeface="Calibri"/>
                <a:cs typeface="Calibri"/>
                <a:sym typeface="Calibri"/>
              </a:rPr>
              <a:t>Green Hydrogen Plant utilizing Offshore Wind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DA291C"/>
                </a:solidFill>
                <a:latin typeface="Calibri"/>
                <a:ea typeface="Calibri"/>
                <a:cs typeface="Calibri"/>
                <a:sym typeface="Calibri"/>
              </a:rPr>
              <a:t>Shell 200 MW Maasvlakte, Netherlands</a:t>
            </a:r>
            <a:endParaRPr sz="75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000000"/>
                </a:solidFill>
                <a:latin typeface="Calibri"/>
                <a:ea typeface="Calibri"/>
                <a:cs typeface="Calibri"/>
                <a:sym typeface="Calibri"/>
              </a:rPr>
              <a:t>We are working with Shell in the Netherlands to develop a </a:t>
            </a:r>
            <a:r>
              <a:rPr lang="en-US" sz="750" b="0" i="0" u="none" strike="noStrike" cap="none">
                <a:solidFill>
                  <a:srgbClr val="00338D"/>
                </a:solidFill>
                <a:latin typeface="Calibri"/>
                <a:ea typeface="Calibri"/>
                <a:cs typeface="Calibri"/>
                <a:sym typeface="Calibri"/>
              </a:rPr>
              <a:t>200MW</a:t>
            </a:r>
            <a:r>
              <a:rPr lang="en-US" sz="750" b="0" i="0" u="none" strike="noStrike" cap="none">
                <a:solidFill>
                  <a:srgbClr val="000000"/>
                </a:solidFill>
                <a:latin typeface="Calibri"/>
                <a:ea typeface="Calibri"/>
                <a:cs typeface="Calibri"/>
                <a:sym typeface="Calibri"/>
              </a:rPr>
              <a:t> green hydrogen plant in the Maasvlakte area in the Port of Rotterdam.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000000"/>
                </a:solidFill>
                <a:latin typeface="Calibri"/>
                <a:ea typeface="Calibri"/>
                <a:cs typeface="Calibri"/>
                <a:sym typeface="Calibri"/>
              </a:rPr>
              <a:t>Our scope incorporates all different moving parts:</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0"/>
              </a:spcBef>
              <a:spcAft>
                <a:spcPts val="0"/>
              </a:spcAft>
              <a:buClr>
                <a:srgbClr val="DA291C"/>
              </a:buClr>
              <a:buSzPts val="750"/>
              <a:buFont typeface="Noto Sans Symbols"/>
              <a:buChar char="▪"/>
            </a:pPr>
            <a:r>
              <a:rPr lang="en-US" sz="750" b="0" i="0" u="none" strike="noStrike" cap="none">
                <a:solidFill>
                  <a:srgbClr val="00338D"/>
                </a:solidFill>
                <a:latin typeface="Calibri"/>
                <a:ea typeface="Calibri"/>
                <a:cs typeface="Calibri"/>
                <a:sym typeface="Calibri"/>
              </a:rPr>
              <a:t>Integration of electricity supply </a:t>
            </a:r>
            <a:r>
              <a:rPr lang="en-US" sz="750" b="0" i="0" u="none" strike="noStrike" cap="none">
                <a:solidFill>
                  <a:srgbClr val="000000"/>
                </a:solidFill>
                <a:latin typeface="Calibri"/>
                <a:ea typeface="Calibri"/>
                <a:cs typeface="Calibri"/>
                <a:sym typeface="Calibri"/>
              </a:rPr>
              <a:t>from an offshore windfarm​</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0000"/>
                </a:solidFill>
                <a:latin typeface="Calibri"/>
                <a:ea typeface="Calibri"/>
                <a:cs typeface="Calibri"/>
                <a:sym typeface="Calibri"/>
              </a:rPr>
              <a:t>Technology selection and OEM selection in an integrated team</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338D"/>
                </a:solidFill>
                <a:latin typeface="Calibri"/>
                <a:ea typeface="Calibri"/>
                <a:cs typeface="Calibri"/>
                <a:sym typeface="Calibri"/>
              </a:rPr>
              <a:t>Integration of the 200MW electrolyzer OEM </a:t>
            </a:r>
            <a:r>
              <a:rPr lang="en-US" sz="750" b="0" i="0" u="none" strike="noStrike" cap="none">
                <a:solidFill>
                  <a:schemeClr val="dk1"/>
                </a:solidFill>
                <a:latin typeface="Calibri"/>
                <a:ea typeface="Calibri"/>
                <a:cs typeface="Calibri"/>
                <a:sym typeface="Calibri"/>
              </a:rPr>
              <a:t>design in the conceptual design of the plant   </a:t>
            </a:r>
            <a:endParaRPr sz="750" b="0" i="0" u="none" strike="noStrike" cap="none">
              <a:solidFill>
                <a:srgbClr val="000000"/>
              </a:solidFill>
              <a:latin typeface="Calibri"/>
              <a:ea typeface="Calibri"/>
              <a:cs typeface="Calibri"/>
              <a:sym typeface="Calibri"/>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338D"/>
                </a:solidFill>
                <a:latin typeface="Calibri"/>
                <a:ea typeface="Calibri"/>
                <a:cs typeface="Calibri"/>
                <a:sym typeface="Calibri"/>
              </a:rPr>
              <a:t>The design of the balance ​of plant </a:t>
            </a:r>
            <a:r>
              <a:rPr lang="en-US" sz="750" b="0" i="0" u="none" strike="noStrike" cap="none">
                <a:solidFill>
                  <a:srgbClr val="000000"/>
                </a:solidFill>
                <a:latin typeface="Calibri"/>
                <a:ea typeface="Calibri"/>
                <a:cs typeface="Calibri"/>
                <a:sym typeface="Calibri"/>
              </a:rPr>
              <a:t>​and infrastructure​</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0000"/>
                </a:solidFill>
                <a:latin typeface="Calibri"/>
                <a:ea typeface="Calibri"/>
                <a:cs typeface="Calibri"/>
                <a:sym typeface="Calibri"/>
              </a:rPr>
              <a:t>We are responsible for </a:t>
            </a:r>
            <a:r>
              <a:rPr lang="en-US" sz="750" b="0" i="0" u="none" strike="noStrike" cap="none">
                <a:solidFill>
                  <a:srgbClr val="00338D"/>
                </a:solidFill>
                <a:latin typeface="Calibri"/>
                <a:ea typeface="Calibri"/>
                <a:cs typeface="Calibri"/>
                <a:sym typeface="Calibri"/>
              </a:rPr>
              <a:t>Integrating the green hydrogen into the Shell Pernis refinery </a:t>
            </a:r>
            <a:r>
              <a:rPr lang="en-US" sz="750" b="0" i="0" u="none" strike="noStrike" cap="none">
                <a:solidFill>
                  <a:srgbClr val="000000"/>
                </a:solidFill>
                <a:latin typeface="Calibri"/>
                <a:ea typeface="Calibri"/>
                <a:cs typeface="Calibri"/>
                <a:sym typeface="Calibri"/>
              </a:rPr>
              <a:t>as part of a decarbonization strategy.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38"/>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p:txBody>
      </p:sp>
      <p:grpSp>
        <p:nvGrpSpPr>
          <p:cNvPr id="643" name="Google Shape;643;p94"/>
          <p:cNvGrpSpPr/>
          <p:nvPr/>
        </p:nvGrpSpPr>
        <p:grpSpPr>
          <a:xfrm>
            <a:off x="325441" y="1755040"/>
            <a:ext cx="1953524" cy="4127010"/>
            <a:chOff x="6095206" y="842261"/>
            <a:chExt cx="2604360" cy="5375372"/>
          </a:xfrm>
        </p:grpSpPr>
        <p:sp>
          <p:nvSpPr>
            <p:cNvPr id="644" name="Google Shape;644;p94"/>
            <p:cNvSpPr txBox="1"/>
            <p:nvPr/>
          </p:nvSpPr>
          <p:spPr>
            <a:xfrm>
              <a:off x="6095206" y="842261"/>
              <a:ext cx="2604360" cy="5375372"/>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27000" tIns="27000" rIns="27000" bIns="27000" anchor="t" anchorCtr="0">
              <a:noAutofit/>
            </a:bodyPr>
            <a:lstStyle/>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1" i="0" u="none" strike="noStrike" cap="none">
                  <a:solidFill>
                    <a:srgbClr val="00338D"/>
                  </a:solidFill>
                  <a:latin typeface="Calibri"/>
                  <a:ea typeface="Calibri"/>
                  <a:cs typeface="Calibri"/>
                  <a:sym typeface="Calibri"/>
                </a:rPr>
                <a:t>Offshore Wind Farm and 100MW Electrolyzer Facility</a:t>
              </a:r>
              <a:br>
                <a:rPr lang="en-US" sz="750" b="0" i="0" u="none" strike="noStrike" cap="none">
                  <a:solidFill>
                    <a:srgbClr val="00338D"/>
                  </a:solidFill>
                  <a:latin typeface="Calibri"/>
                  <a:ea typeface="Calibri"/>
                  <a:cs typeface="Calibri"/>
                  <a:sym typeface="Calibri"/>
                </a:rPr>
              </a:br>
              <a:r>
                <a:rPr lang="en-US" sz="750" b="0" i="0" u="none" strike="noStrike" cap="none">
                  <a:solidFill>
                    <a:srgbClr val="DA291C"/>
                  </a:solidFill>
                  <a:latin typeface="Calibri"/>
                  <a:ea typeface="Calibri"/>
                  <a:cs typeface="Calibri"/>
                  <a:sym typeface="Calibri"/>
                </a:rPr>
                <a:t>760MW Offshore Wind farm, Netherlands </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a:p>
              <a:pPr marL="128605" marR="0" lvl="0" indent="-128605" algn="l" rtl="0">
                <a:lnSpc>
                  <a:spcPct val="100000"/>
                </a:lnSpc>
                <a:spcBef>
                  <a:spcPts val="0"/>
                </a:spcBef>
                <a:spcAft>
                  <a:spcPts val="0"/>
                </a:spcAft>
                <a:buClr>
                  <a:srgbClr val="DA291C"/>
                </a:buClr>
                <a:buSzPts val="750"/>
                <a:buFont typeface="Noto Sans Symbols"/>
                <a:buChar char="▪"/>
              </a:pPr>
              <a:r>
                <a:rPr lang="en-US" sz="750" b="0" i="0" u="none" strike="noStrike" cap="none">
                  <a:solidFill>
                    <a:srgbClr val="000000"/>
                  </a:solidFill>
                  <a:latin typeface="Calibri"/>
                  <a:ea typeface="Calibri"/>
                  <a:cs typeface="Calibri"/>
                  <a:sym typeface="Calibri"/>
                </a:rPr>
                <a:t>Worley acted as a </a:t>
              </a:r>
              <a:r>
                <a:rPr lang="en-US" sz="750" b="0" i="0" u="none" strike="noStrike" cap="none">
                  <a:solidFill>
                    <a:srgbClr val="00338D"/>
                  </a:solidFill>
                  <a:latin typeface="Calibri"/>
                  <a:ea typeface="Calibri"/>
                  <a:cs typeface="Calibri"/>
                  <a:sym typeface="Calibri"/>
                </a:rPr>
                <a:t>technical counsel </a:t>
              </a:r>
              <a:r>
                <a:rPr lang="en-US" sz="750" b="0" i="0" u="none" strike="noStrike" cap="none">
                  <a:solidFill>
                    <a:srgbClr val="000000"/>
                  </a:solidFill>
                  <a:latin typeface="Calibri"/>
                  <a:ea typeface="Calibri"/>
                  <a:cs typeface="Calibri"/>
                  <a:sym typeface="Calibri"/>
                </a:rPr>
                <a:t>involving the development of a 760MW offshore wind farm and a</a:t>
              </a:r>
              <a:r>
                <a:rPr lang="en-US" sz="750" b="0" i="0" u="none" strike="noStrike" cap="none">
                  <a:solidFill>
                    <a:srgbClr val="00338D"/>
                  </a:solidFill>
                  <a:latin typeface="Calibri"/>
                  <a:ea typeface="Calibri"/>
                  <a:cs typeface="Calibri"/>
                  <a:sym typeface="Calibri"/>
                </a:rPr>
                <a:t> 100MW </a:t>
              </a:r>
              <a:r>
                <a:rPr lang="en-US" sz="750" b="0" i="0" u="none" strike="noStrike" cap="none">
                  <a:solidFill>
                    <a:srgbClr val="000000"/>
                  </a:solidFill>
                  <a:latin typeface="Calibri"/>
                  <a:ea typeface="Calibri"/>
                  <a:cs typeface="Calibri"/>
                  <a:sym typeface="Calibri"/>
                </a:rPr>
                <a:t>hydrogen electrolyzer facilty</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0000"/>
                  </a:solidFill>
                  <a:latin typeface="Calibri"/>
                  <a:ea typeface="Calibri"/>
                  <a:cs typeface="Calibri"/>
                  <a:sym typeface="Calibri"/>
                </a:rPr>
                <a:t>Worley’s role involved a business model for the hydrogen production</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0000"/>
                  </a:solidFill>
                  <a:latin typeface="Calibri"/>
                  <a:ea typeface="Calibri"/>
                  <a:cs typeface="Calibri"/>
                  <a:sym typeface="Calibri"/>
                </a:rPr>
                <a:t>We built a financial model which determined the levelized cost of hydrogen</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0000"/>
                  </a:solidFill>
                  <a:latin typeface="Calibri"/>
                  <a:ea typeface="Calibri"/>
                  <a:cs typeface="Calibri"/>
                  <a:sym typeface="Calibri"/>
                </a:rPr>
                <a:t>Identified potential hydrogen offtakers and building a joint business case. </a:t>
              </a:r>
              <a:endParaRPr sz="1400" b="0" i="0" u="none" strike="noStrike" cap="none">
                <a:solidFill>
                  <a:srgbClr val="000000"/>
                </a:solidFill>
                <a:latin typeface="Arial"/>
                <a:ea typeface="Arial"/>
                <a:cs typeface="Arial"/>
                <a:sym typeface="Arial"/>
              </a:endParaRPr>
            </a:p>
            <a:p>
              <a:pPr marL="0" marR="0" lvl="0" indent="47625" algn="l" rtl="0">
                <a:lnSpc>
                  <a:spcPct val="100000"/>
                </a:lnSpc>
                <a:spcBef>
                  <a:spcPts val="338"/>
                </a:spcBef>
                <a:spcAft>
                  <a:spcPts val="0"/>
                </a:spcAft>
                <a:buClr>
                  <a:schemeClr val="dk1"/>
                </a:buClr>
                <a:buSzPts val="750"/>
                <a:buFont typeface="Arial"/>
                <a:buNone/>
              </a:pPr>
              <a:endParaRPr sz="750" b="0" i="0" u="none" strike="noStrike" cap="none">
                <a:solidFill>
                  <a:srgbClr val="000000"/>
                </a:solidFill>
                <a:latin typeface="Calibri"/>
                <a:ea typeface="Calibri"/>
                <a:cs typeface="Calibri"/>
                <a:sym typeface="Calibri"/>
              </a:endParaRPr>
            </a:p>
          </p:txBody>
        </p:sp>
        <p:pic>
          <p:nvPicPr>
            <p:cNvPr id="645" name="Google Shape;645;p94"/>
            <p:cNvPicPr preferRelativeResize="0"/>
            <p:nvPr/>
          </p:nvPicPr>
          <p:blipFill rotWithShape="1">
            <a:blip r:embed="rId4">
              <a:alphaModFix/>
            </a:blip>
            <a:srcRect b="18880"/>
            <a:stretch/>
          </p:blipFill>
          <p:spPr>
            <a:xfrm>
              <a:off x="6208151" y="1019054"/>
              <a:ext cx="2442564" cy="1607194"/>
            </a:xfrm>
            <a:prstGeom prst="rect">
              <a:avLst/>
            </a:prstGeom>
            <a:solidFill>
              <a:srgbClr val="ECECEC"/>
            </a:solidFill>
            <a:ln>
              <a:noFill/>
            </a:ln>
          </p:spPr>
        </p:pic>
      </p:grpSp>
      <p:pic>
        <p:nvPicPr>
          <p:cNvPr id="646" name="Google Shape;646;p94"/>
          <p:cNvPicPr preferRelativeResize="0"/>
          <p:nvPr/>
        </p:nvPicPr>
        <p:blipFill rotWithShape="1">
          <a:blip r:embed="rId5">
            <a:alphaModFix/>
          </a:blip>
          <a:srcRect/>
          <a:stretch/>
        </p:blipFill>
        <p:spPr>
          <a:xfrm>
            <a:off x="4836949" y="1890776"/>
            <a:ext cx="1764308" cy="1250016"/>
          </a:xfrm>
          <a:prstGeom prst="rect">
            <a:avLst/>
          </a:prstGeom>
          <a:noFill/>
          <a:ln>
            <a:noFill/>
          </a:ln>
        </p:spPr>
      </p:pic>
      <p:pic>
        <p:nvPicPr>
          <p:cNvPr id="647" name="Google Shape;647;p94" descr="A picture containing diagram&#10;&#10;Description automatically generated"/>
          <p:cNvPicPr preferRelativeResize="0"/>
          <p:nvPr/>
        </p:nvPicPr>
        <p:blipFill rotWithShape="1">
          <a:blip r:embed="rId6">
            <a:alphaModFix/>
          </a:blip>
          <a:srcRect/>
          <a:stretch/>
        </p:blipFill>
        <p:spPr>
          <a:xfrm>
            <a:off x="7372050" y="0"/>
            <a:ext cx="1771950" cy="1033199"/>
          </a:xfrm>
          <a:prstGeom prst="rect">
            <a:avLst/>
          </a:prstGeom>
          <a:noFill/>
          <a:ln>
            <a:noFill/>
          </a:ln>
        </p:spPr>
      </p:pic>
      <p:sp>
        <p:nvSpPr>
          <p:cNvPr id="648" name="Google Shape;648;p94"/>
          <p:cNvSpPr txBox="1"/>
          <p:nvPr/>
        </p:nvSpPr>
        <p:spPr>
          <a:xfrm>
            <a:off x="6849925" y="1755576"/>
            <a:ext cx="1953000" cy="4126200"/>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26975" tIns="26975" rIns="26975" bIns="26975" anchor="t" anchorCtr="0">
            <a:noAutofit/>
          </a:bodyPr>
          <a:lstStyle/>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1" i="0" u="none" strike="noStrike" cap="none">
                <a:solidFill>
                  <a:srgbClr val="00338D"/>
                </a:solidFill>
                <a:latin typeface="Calibri"/>
                <a:ea typeface="Calibri"/>
                <a:cs typeface="Calibri"/>
                <a:sym typeface="Calibri"/>
              </a:rPr>
              <a:t>Green Energy Oman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DA291C"/>
                </a:solidFill>
                <a:latin typeface="Calibri"/>
                <a:ea typeface="Calibri"/>
                <a:cs typeface="Calibri"/>
                <a:sym typeface="Calibri"/>
              </a:rPr>
              <a:t>Oman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endParaRPr sz="750" b="0" i="0" u="none" strike="noStrike" cap="none">
              <a:solidFill>
                <a:srgbClr val="DA291C"/>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000000"/>
                </a:solidFill>
                <a:latin typeface="Calibri"/>
                <a:ea typeface="Calibri"/>
                <a:cs typeface="Calibri"/>
                <a:sym typeface="Calibri"/>
              </a:rPr>
              <a:t>We are supporting Green Energy Oman (GEO), an international consortium, to developed a 25-gigawatt (GW) low-carbon fuels project.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a:p>
            <a:pPr marL="80994" marR="0" lvl="1" indent="-80994" algn="l" rtl="0">
              <a:lnSpc>
                <a:spcPct val="100000"/>
              </a:lnSpc>
              <a:spcBef>
                <a:spcPts val="0"/>
              </a:spcBef>
              <a:spcAft>
                <a:spcPts val="0"/>
              </a:spcAft>
              <a:buClr>
                <a:srgbClr val="DA291C"/>
              </a:buClr>
              <a:buSzPts val="750"/>
              <a:buFont typeface="Arial"/>
              <a:buChar char="•"/>
            </a:pPr>
            <a:r>
              <a:rPr lang="en-US" sz="750" b="0" i="0" u="none" strike="noStrike" cap="none">
                <a:solidFill>
                  <a:srgbClr val="000000"/>
                </a:solidFill>
                <a:latin typeface="Calibri"/>
                <a:ea typeface="Calibri"/>
                <a:cs typeface="Calibri"/>
                <a:sym typeface="Calibri"/>
              </a:rPr>
              <a:t>Concept feasibility study services to further develop and challenge GEO's defined green hydrogen energy project. </a:t>
            </a:r>
            <a:endParaRPr sz="1400" b="0" i="0" u="none" strike="noStrike" cap="none">
              <a:solidFill>
                <a:srgbClr val="000000"/>
              </a:solidFill>
              <a:latin typeface="Arial"/>
              <a:ea typeface="Arial"/>
              <a:cs typeface="Arial"/>
              <a:sym typeface="Arial"/>
            </a:endParaRPr>
          </a:p>
          <a:p>
            <a:pPr marL="80994" marR="0" lvl="1" indent="-80994" algn="l" rtl="0">
              <a:lnSpc>
                <a:spcPct val="100000"/>
              </a:lnSpc>
              <a:spcBef>
                <a:spcPts val="338"/>
              </a:spcBef>
              <a:spcAft>
                <a:spcPts val="0"/>
              </a:spcAft>
              <a:buClr>
                <a:srgbClr val="DA291C"/>
              </a:buClr>
              <a:buSzPts val="750"/>
              <a:buFont typeface="Arial"/>
              <a:buChar char="•"/>
            </a:pPr>
            <a:r>
              <a:rPr lang="en-US" sz="750" b="0" i="0" u="none" strike="noStrike" cap="none">
                <a:solidFill>
                  <a:srgbClr val="000000"/>
                </a:solidFill>
                <a:latin typeface="Calibri"/>
                <a:ea typeface="Calibri"/>
                <a:cs typeface="Calibri"/>
                <a:sym typeface="Calibri"/>
              </a:rPr>
              <a:t>Optimize</a:t>
            </a:r>
            <a:r>
              <a:rPr lang="en-US" sz="750" b="0" i="0" u="none" strike="noStrike" cap="none">
                <a:solidFill>
                  <a:srgbClr val="00338D"/>
                </a:solidFill>
                <a:latin typeface="Calibri"/>
                <a:ea typeface="Calibri"/>
                <a:cs typeface="Calibri"/>
                <a:sym typeface="Calibri"/>
              </a:rPr>
              <a:t> 25 GW of wind and solar generation</a:t>
            </a:r>
            <a:r>
              <a:rPr lang="en-US" sz="750" b="0" i="0" u="none" strike="noStrike" cap="none">
                <a:solidFill>
                  <a:srgbClr val="000000"/>
                </a:solidFill>
                <a:latin typeface="Calibri"/>
                <a:ea typeface="Calibri"/>
                <a:cs typeface="Calibri"/>
                <a:sym typeface="Calibri"/>
              </a:rPr>
              <a:t>, </a:t>
            </a:r>
            <a:r>
              <a:rPr lang="en-US" sz="750" b="0" i="0" u="none" strike="noStrike" cap="none">
                <a:solidFill>
                  <a:srgbClr val="00338D"/>
                </a:solidFill>
                <a:latin typeface="Calibri"/>
                <a:ea typeface="Calibri"/>
                <a:cs typeface="Calibri"/>
                <a:sym typeface="Calibri"/>
              </a:rPr>
              <a:t>transforming this renewable energy into green hydrogen, and the production, storage, and export of ammonia.</a:t>
            </a:r>
            <a:r>
              <a:rPr lang="en-US" sz="75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80994" marR="0" lvl="1" indent="-80994" algn="l" rtl="0">
              <a:lnSpc>
                <a:spcPct val="100000"/>
              </a:lnSpc>
              <a:spcBef>
                <a:spcPts val="338"/>
              </a:spcBef>
              <a:spcAft>
                <a:spcPts val="0"/>
              </a:spcAft>
              <a:buClr>
                <a:srgbClr val="DA291C"/>
              </a:buClr>
              <a:buSzPts val="750"/>
              <a:buFont typeface="Arial"/>
              <a:buChar char="•"/>
            </a:pPr>
            <a:r>
              <a:rPr lang="en-US" sz="750" b="0" i="0" u="none" strike="noStrike" cap="none">
                <a:solidFill>
                  <a:srgbClr val="000000"/>
                </a:solidFill>
                <a:latin typeface="Calibri"/>
                <a:ea typeface="Calibri"/>
                <a:cs typeface="Calibri"/>
                <a:sym typeface="Calibri"/>
              </a:rPr>
              <a:t>Produce 1.8 million tons of low-carbon green hydrogen which can produce up to 10 million tons of green ammonia per annum. </a:t>
            </a:r>
            <a:endParaRPr sz="1400" b="0" i="0" u="none" strike="noStrike" cap="none">
              <a:solidFill>
                <a:srgbClr val="000000"/>
              </a:solidFill>
              <a:latin typeface="Arial"/>
              <a:ea typeface="Arial"/>
              <a:cs typeface="Arial"/>
              <a:sym typeface="Arial"/>
            </a:endParaRPr>
          </a:p>
          <a:p>
            <a:pPr marL="80994" marR="0" lvl="1" indent="-80994" algn="l" rtl="0">
              <a:lnSpc>
                <a:spcPct val="100000"/>
              </a:lnSpc>
              <a:spcBef>
                <a:spcPts val="338"/>
              </a:spcBef>
              <a:spcAft>
                <a:spcPts val="0"/>
              </a:spcAft>
              <a:buClr>
                <a:srgbClr val="DA291C"/>
              </a:buClr>
              <a:buSzPts val="750"/>
              <a:buFont typeface="Arial"/>
              <a:buChar char="•"/>
            </a:pPr>
            <a:r>
              <a:rPr lang="en-US" sz="750" b="0" i="0" u="none" strike="noStrike" cap="none">
                <a:solidFill>
                  <a:srgbClr val="000000"/>
                </a:solidFill>
                <a:latin typeface="Calibri"/>
                <a:ea typeface="Calibri"/>
                <a:cs typeface="Calibri"/>
                <a:sym typeface="Calibri"/>
              </a:rPr>
              <a:t>Identify opportunities to enhance in-country value delivered from the expected 10-year project implementation period.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38"/>
              </a:spcBef>
              <a:spcAft>
                <a:spcPts val="0"/>
              </a:spcAft>
              <a:buClr>
                <a:srgbClr val="000000"/>
              </a:buClr>
              <a:buSzPts val="750"/>
              <a:buFont typeface="Arial"/>
              <a:buNone/>
            </a:pPr>
            <a:endParaRPr sz="750" b="0" i="0" u="none" strike="noStrike" cap="none">
              <a:solidFill>
                <a:srgbClr val="DA291C"/>
              </a:solidFill>
              <a:latin typeface="Calibri"/>
              <a:ea typeface="Calibri"/>
              <a:cs typeface="Calibri"/>
              <a:sym typeface="Calibri"/>
            </a:endParaRPr>
          </a:p>
        </p:txBody>
      </p:sp>
      <p:pic>
        <p:nvPicPr>
          <p:cNvPr id="649" name="Google Shape;649;p94"/>
          <p:cNvPicPr preferRelativeResize="0"/>
          <p:nvPr/>
        </p:nvPicPr>
        <p:blipFill rotWithShape="1">
          <a:blip r:embed="rId7">
            <a:alphaModFix/>
          </a:blip>
          <a:srcRect t="3456"/>
          <a:stretch/>
        </p:blipFill>
        <p:spPr>
          <a:xfrm>
            <a:off x="6896299" y="1900759"/>
            <a:ext cx="1860260" cy="1230077"/>
          </a:xfrm>
          <a:prstGeom prst="rect">
            <a:avLst/>
          </a:prstGeom>
          <a:noFill/>
          <a:ln>
            <a:noFill/>
          </a:ln>
        </p:spPr>
      </p:pic>
      <p:pic>
        <p:nvPicPr>
          <p:cNvPr id="650" name="Google Shape;650;p94"/>
          <p:cNvPicPr preferRelativeResize="0"/>
          <p:nvPr/>
        </p:nvPicPr>
        <p:blipFill rotWithShape="1">
          <a:blip r:embed="rId8">
            <a:alphaModFix/>
          </a:blip>
          <a:srcRect/>
          <a:stretch/>
        </p:blipFill>
        <p:spPr>
          <a:xfrm>
            <a:off x="0" y="0"/>
            <a:ext cx="1147675" cy="490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95"/>
          <p:cNvSpPr/>
          <p:nvPr/>
        </p:nvSpPr>
        <p:spPr>
          <a:xfrm>
            <a:off x="654703" y="1842751"/>
            <a:ext cx="2766000" cy="2860200"/>
          </a:xfrm>
          <a:prstGeom prst="roundRect">
            <a:avLst>
              <a:gd name="adj" fmla="val 5035"/>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75"/>
              <a:buFont typeface="Arial"/>
              <a:buNone/>
            </a:pPr>
            <a:endParaRPr sz="1575" b="0" i="0" u="none" strike="noStrike" cap="none">
              <a:solidFill>
                <a:srgbClr val="FFFFFF"/>
              </a:solidFill>
              <a:latin typeface="Calibri"/>
              <a:ea typeface="Calibri"/>
              <a:cs typeface="Calibri"/>
              <a:sym typeface="Calibri"/>
            </a:endParaRPr>
          </a:p>
        </p:txBody>
      </p:sp>
      <p:sp>
        <p:nvSpPr>
          <p:cNvPr id="656" name="Google Shape;656;p95"/>
          <p:cNvSpPr txBox="1">
            <a:spLocks noGrp="1"/>
          </p:cNvSpPr>
          <p:nvPr>
            <p:ph type="title"/>
          </p:nvPr>
        </p:nvSpPr>
        <p:spPr>
          <a:xfrm>
            <a:off x="316677" y="997125"/>
            <a:ext cx="7857600" cy="753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6534"/>
              <a:buFont typeface="Calibri"/>
              <a:buNone/>
            </a:pPr>
            <a:r>
              <a:rPr lang="en-US">
                <a:solidFill>
                  <a:srgbClr val="00B853"/>
                </a:solidFill>
                <a:latin typeface="Calibri"/>
                <a:ea typeface="Calibri"/>
                <a:cs typeface="Calibri"/>
                <a:sym typeface="Calibri"/>
              </a:rPr>
              <a:t>Unlocking value and driving o</a:t>
            </a:r>
            <a:r>
              <a:rPr lang="en-US">
                <a:solidFill>
                  <a:srgbClr val="00B853"/>
                </a:solidFill>
              </a:rPr>
              <a:t>ut cost </a:t>
            </a:r>
            <a:r>
              <a:rPr lang="en-US">
                <a:solidFill>
                  <a:srgbClr val="00B853"/>
                </a:solidFill>
                <a:latin typeface="Calibri"/>
                <a:ea typeface="Calibri"/>
                <a:cs typeface="Calibri"/>
                <a:sym typeface="Calibri"/>
              </a:rPr>
              <a:t>across the delivery chain for green hydrogen</a:t>
            </a:r>
            <a:endParaRPr sz="1500">
              <a:solidFill>
                <a:srgbClr val="00B853"/>
              </a:solidFill>
              <a:latin typeface="Calibri"/>
              <a:ea typeface="Calibri"/>
              <a:cs typeface="Calibri"/>
              <a:sym typeface="Calibri"/>
            </a:endParaRPr>
          </a:p>
        </p:txBody>
      </p:sp>
      <p:sp>
        <p:nvSpPr>
          <p:cNvPr id="657" name="Google Shape;657;p95"/>
          <p:cNvSpPr txBox="1"/>
          <p:nvPr/>
        </p:nvSpPr>
        <p:spPr>
          <a:xfrm>
            <a:off x="1166595" y="2608412"/>
            <a:ext cx="2254115" cy="27703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grpSp>
        <p:nvGrpSpPr>
          <p:cNvPr id="658" name="Google Shape;658;p95"/>
          <p:cNvGrpSpPr/>
          <p:nvPr/>
        </p:nvGrpSpPr>
        <p:grpSpPr>
          <a:xfrm>
            <a:off x="316667" y="1842757"/>
            <a:ext cx="762883" cy="762882"/>
            <a:chOff x="644224" y="1783080"/>
            <a:chExt cx="1017042" cy="1017040"/>
          </a:xfrm>
        </p:grpSpPr>
        <p:sp>
          <p:nvSpPr>
            <p:cNvPr id="659" name="Google Shape;659;p95"/>
            <p:cNvSpPr/>
            <p:nvPr/>
          </p:nvSpPr>
          <p:spPr>
            <a:xfrm>
              <a:off x="644224" y="1783080"/>
              <a:ext cx="1017042" cy="101704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75"/>
                <a:buFont typeface="Arial"/>
                <a:buNone/>
              </a:pPr>
              <a:endParaRPr sz="1575" b="0" i="0" u="none" strike="noStrike" cap="none">
                <a:solidFill>
                  <a:srgbClr val="FFFFFF"/>
                </a:solidFill>
                <a:latin typeface="Calibri"/>
                <a:ea typeface="Calibri"/>
                <a:cs typeface="Calibri"/>
                <a:sym typeface="Calibri"/>
              </a:endParaRPr>
            </a:p>
          </p:txBody>
        </p:sp>
        <p:sp>
          <p:nvSpPr>
            <p:cNvPr id="660" name="Google Shape;660;p95"/>
            <p:cNvSpPr txBox="1"/>
            <p:nvPr/>
          </p:nvSpPr>
          <p:spPr>
            <a:xfrm>
              <a:off x="978932" y="2133521"/>
              <a:ext cx="438597" cy="5309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Calibri"/>
                  <a:ea typeface="Calibri"/>
                  <a:cs typeface="Calibri"/>
                  <a:sym typeface="Calibri"/>
                </a:rPr>
                <a:t>H</a:t>
              </a:r>
              <a:r>
                <a:rPr lang="en-US" sz="788" b="1" i="0" u="none" strike="noStrike" cap="none">
                  <a:solidFill>
                    <a:srgbClr val="FFFFFF"/>
                  </a:solidFill>
                  <a:latin typeface="Calibri"/>
                  <a:ea typeface="Calibri"/>
                  <a:cs typeface="Calibri"/>
                  <a:sym typeface="Calibri"/>
                </a:rPr>
                <a:t>2</a:t>
              </a:r>
              <a:endParaRPr sz="1200" b="1" i="0" u="none" strike="noStrike" cap="none">
                <a:solidFill>
                  <a:srgbClr val="FFFFFF"/>
                </a:solidFill>
                <a:latin typeface="Calibri"/>
                <a:ea typeface="Calibri"/>
                <a:cs typeface="Calibri"/>
                <a:sym typeface="Calibri"/>
              </a:endParaRPr>
            </a:p>
          </p:txBody>
        </p:sp>
        <p:grpSp>
          <p:nvGrpSpPr>
            <p:cNvPr id="661" name="Google Shape;661;p95"/>
            <p:cNvGrpSpPr/>
            <p:nvPr/>
          </p:nvGrpSpPr>
          <p:grpSpPr>
            <a:xfrm>
              <a:off x="804531" y="1981205"/>
              <a:ext cx="648592" cy="597261"/>
              <a:chOff x="2212" y="2169"/>
              <a:chExt cx="566" cy="521"/>
            </a:xfrm>
          </p:grpSpPr>
          <p:sp>
            <p:nvSpPr>
              <p:cNvPr id="662" name="Google Shape;662;p95"/>
              <p:cNvSpPr/>
              <p:nvPr/>
            </p:nvSpPr>
            <p:spPr>
              <a:xfrm>
                <a:off x="2212" y="2169"/>
                <a:ext cx="246" cy="246"/>
              </a:xfrm>
              <a:custGeom>
                <a:avLst/>
                <a:gdLst/>
                <a:ahLst/>
                <a:cxnLst/>
                <a:rect l="l" t="t" r="r" b="b"/>
                <a:pathLst>
                  <a:path w="403" h="400" extrusionOk="0">
                    <a:moveTo>
                      <a:pt x="118" y="400"/>
                    </a:moveTo>
                    <a:lnTo>
                      <a:pt x="118" y="400"/>
                    </a:lnTo>
                    <a:cubicBezTo>
                      <a:pt x="47" y="354"/>
                      <a:pt x="0" y="281"/>
                      <a:pt x="40" y="192"/>
                    </a:cubicBezTo>
                    <a:cubicBezTo>
                      <a:pt x="81" y="103"/>
                      <a:pt x="251" y="87"/>
                      <a:pt x="328" y="0"/>
                    </a:cubicBezTo>
                    <a:cubicBezTo>
                      <a:pt x="399" y="81"/>
                      <a:pt x="403" y="214"/>
                      <a:pt x="340" y="319"/>
                    </a:cubicBezTo>
                    <a:cubicBezTo>
                      <a:pt x="297" y="389"/>
                      <a:pt x="220" y="399"/>
                      <a:pt x="180" y="398"/>
                    </a:cubicBezTo>
                  </a:path>
                </a:pathLst>
              </a:custGeom>
              <a:noFill/>
              <a:ln w="15875" cap="flat" cmpd="sng">
                <a:solidFill>
                  <a:schemeClr val="lt1"/>
                </a:solidFill>
                <a:prstDash val="solid"/>
                <a:round/>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Calibri"/>
                  <a:ea typeface="Calibri"/>
                  <a:cs typeface="Calibri"/>
                  <a:sym typeface="Calibri"/>
                </a:endParaRPr>
              </a:p>
            </p:txBody>
          </p:sp>
          <p:sp>
            <p:nvSpPr>
              <p:cNvPr id="663" name="Google Shape;663;p95"/>
              <p:cNvSpPr/>
              <p:nvPr/>
            </p:nvSpPr>
            <p:spPr>
              <a:xfrm>
                <a:off x="2289" y="2198"/>
                <a:ext cx="489" cy="492"/>
              </a:xfrm>
              <a:custGeom>
                <a:avLst/>
                <a:gdLst/>
                <a:ahLst/>
                <a:cxnLst/>
                <a:rect l="l" t="t" r="r" b="b"/>
                <a:pathLst>
                  <a:path w="798" h="798" extrusionOk="0">
                    <a:moveTo>
                      <a:pt x="299" y="12"/>
                    </a:moveTo>
                    <a:lnTo>
                      <a:pt x="299" y="12"/>
                    </a:lnTo>
                    <a:cubicBezTo>
                      <a:pt x="331" y="4"/>
                      <a:pt x="365" y="0"/>
                      <a:pt x="399" y="0"/>
                    </a:cubicBezTo>
                    <a:cubicBezTo>
                      <a:pt x="620" y="0"/>
                      <a:pt x="798" y="178"/>
                      <a:pt x="798" y="399"/>
                    </a:cubicBezTo>
                    <a:cubicBezTo>
                      <a:pt x="798" y="619"/>
                      <a:pt x="620" y="798"/>
                      <a:pt x="399" y="798"/>
                    </a:cubicBezTo>
                    <a:cubicBezTo>
                      <a:pt x="179" y="798"/>
                      <a:pt x="0" y="619"/>
                      <a:pt x="0" y="399"/>
                    </a:cubicBezTo>
                    <a:cubicBezTo>
                      <a:pt x="0" y="275"/>
                      <a:pt x="57" y="164"/>
                      <a:pt x="145" y="91"/>
                    </a:cubicBezTo>
                  </a:path>
                </a:pathLst>
              </a:custGeom>
              <a:noFill/>
              <a:ln w="15875" cap="flat" cmpd="sng">
                <a:solidFill>
                  <a:schemeClr val="lt1"/>
                </a:solidFill>
                <a:prstDash val="solid"/>
                <a:round/>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Calibri"/>
                  <a:ea typeface="Calibri"/>
                  <a:cs typeface="Calibri"/>
                  <a:sym typeface="Calibri"/>
                </a:endParaRPr>
              </a:p>
            </p:txBody>
          </p:sp>
        </p:grpSp>
      </p:grpSp>
      <p:sp>
        <p:nvSpPr>
          <p:cNvPr id="664" name="Google Shape;664;p95"/>
          <p:cNvSpPr txBox="1"/>
          <p:nvPr/>
        </p:nvSpPr>
        <p:spPr>
          <a:xfrm>
            <a:off x="1166600" y="2288103"/>
            <a:ext cx="1992900" cy="2225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a:solidFill>
                  <a:srgbClr val="000000"/>
                </a:solidFill>
                <a:latin typeface="Calibri"/>
                <a:ea typeface="Calibri"/>
                <a:cs typeface="Calibri"/>
                <a:sym typeface="Calibri"/>
              </a:rPr>
              <a:t>Reducing the levelized costs of green hydrogen </a:t>
            </a:r>
            <a:r>
              <a:rPr lang="en-US" sz="1600" b="0" i="0" u="none" strike="noStrike" cap="none">
                <a:solidFill>
                  <a:srgbClr val="000000"/>
                </a:solidFill>
                <a:latin typeface="Calibri"/>
                <a:ea typeface="Calibri"/>
                <a:cs typeface="Calibri"/>
                <a:sym typeface="Calibri"/>
              </a:rPr>
              <a:t>through focused cost minimization across concept, engineering, project delivery (CAPEX) and operations (OPEX)</a:t>
            </a:r>
            <a:endParaRPr sz="1800" b="0" i="0" u="none" strike="noStrike" cap="none">
              <a:solidFill>
                <a:srgbClr val="000000"/>
              </a:solidFill>
              <a:latin typeface="Arial"/>
              <a:ea typeface="Arial"/>
              <a:cs typeface="Arial"/>
              <a:sym typeface="Arial"/>
            </a:endParaRPr>
          </a:p>
        </p:txBody>
      </p:sp>
      <p:sp>
        <p:nvSpPr>
          <p:cNvPr id="665" name="Google Shape;665;p95"/>
          <p:cNvSpPr/>
          <p:nvPr/>
        </p:nvSpPr>
        <p:spPr>
          <a:xfrm>
            <a:off x="3963598" y="1842751"/>
            <a:ext cx="4680300" cy="2860200"/>
          </a:xfrm>
          <a:prstGeom prst="roundRect">
            <a:avLst>
              <a:gd name="adj" fmla="val 5035"/>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75"/>
              <a:buFont typeface="Arial"/>
              <a:buNone/>
            </a:pPr>
            <a:endParaRPr sz="1575" b="0" i="0" u="none" strike="noStrike" cap="none">
              <a:solidFill>
                <a:srgbClr val="FFFFFF"/>
              </a:solidFill>
              <a:latin typeface="Calibri"/>
              <a:ea typeface="Calibri"/>
              <a:cs typeface="Calibri"/>
              <a:sym typeface="Calibri"/>
            </a:endParaRPr>
          </a:p>
        </p:txBody>
      </p:sp>
      <p:sp>
        <p:nvSpPr>
          <p:cNvPr id="666" name="Google Shape;666;p95"/>
          <p:cNvSpPr/>
          <p:nvPr/>
        </p:nvSpPr>
        <p:spPr>
          <a:xfrm>
            <a:off x="3653511" y="1842765"/>
            <a:ext cx="762900" cy="7629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75"/>
              <a:buFont typeface="Arial"/>
              <a:buNone/>
            </a:pPr>
            <a:endParaRPr sz="1575" b="0" i="0" u="none" strike="noStrike" cap="none">
              <a:solidFill>
                <a:srgbClr val="FFFFFF"/>
              </a:solidFill>
              <a:latin typeface="Calibri"/>
              <a:ea typeface="Calibri"/>
              <a:cs typeface="Calibri"/>
              <a:sym typeface="Calibri"/>
            </a:endParaRPr>
          </a:p>
        </p:txBody>
      </p:sp>
      <p:grpSp>
        <p:nvGrpSpPr>
          <p:cNvPr id="667" name="Google Shape;667;p95"/>
          <p:cNvGrpSpPr/>
          <p:nvPr/>
        </p:nvGrpSpPr>
        <p:grpSpPr>
          <a:xfrm>
            <a:off x="3782936" y="1972913"/>
            <a:ext cx="504031" cy="502558"/>
            <a:chOff x="3968" y="1835"/>
            <a:chExt cx="376" cy="375"/>
          </a:xfrm>
        </p:grpSpPr>
        <p:sp>
          <p:nvSpPr>
            <p:cNvPr id="668" name="Google Shape;668;p95"/>
            <p:cNvSpPr/>
            <p:nvPr/>
          </p:nvSpPr>
          <p:spPr>
            <a:xfrm>
              <a:off x="3968" y="1835"/>
              <a:ext cx="376" cy="375"/>
            </a:xfrm>
            <a:custGeom>
              <a:avLst/>
              <a:gdLst/>
              <a:ahLst/>
              <a:cxnLst/>
              <a:rect l="l" t="t" r="r" b="b"/>
              <a:pathLst>
                <a:path w="613" h="613" extrusionOk="0">
                  <a:moveTo>
                    <a:pt x="305" y="0"/>
                  </a:moveTo>
                  <a:lnTo>
                    <a:pt x="305" y="0"/>
                  </a:lnTo>
                  <a:cubicBezTo>
                    <a:pt x="136" y="0"/>
                    <a:pt x="0" y="139"/>
                    <a:pt x="0" y="307"/>
                  </a:cubicBezTo>
                  <a:cubicBezTo>
                    <a:pt x="0" y="477"/>
                    <a:pt x="136" y="613"/>
                    <a:pt x="305" y="613"/>
                  </a:cubicBezTo>
                  <a:cubicBezTo>
                    <a:pt x="477" y="613"/>
                    <a:pt x="613" y="477"/>
                    <a:pt x="613" y="307"/>
                  </a:cubicBezTo>
                  <a:cubicBezTo>
                    <a:pt x="613" y="139"/>
                    <a:pt x="477" y="0"/>
                    <a:pt x="305" y="0"/>
                  </a:cubicBezTo>
                  <a:close/>
                </a:path>
              </a:pathLst>
            </a:custGeom>
            <a:noFill/>
            <a:ln w="158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Calibri"/>
                <a:ea typeface="Calibri"/>
                <a:cs typeface="Calibri"/>
                <a:sym typeface="Calibri"/>
              </a:endParaRPr>
            </a:p>
          </p:txBody>
        </p:sp>
        <p:sp>
          <p:nvSpPr>
            <p:cNvPr id="669" name="Google Shape;669;p95"/>
            <p:cNvSpPr/>
            <p:nvPr/>
          </p:nvSpPr>
          <p:spPr>
            <a:xfrm>
              <a:off x="4091" y="1916"/>
              <a:ext cx="130" cy="164"/>
            </a:xfrm>
            <a:custGeom>
              <a:avLst/>
              <a:gdLst/>
              <a:ahLst/>
              <a:cxnLst/>
              <a:rect l="l" t="t" r="r" b="b"/>
              <a:pathLst>
                <a:path w="213" h="267" extrusionOk="0">
                  <a:moveTo>
                    <a:pt x="80" y="267"/>
                  </a:moveTo>
                  <a:lnTo>
                    <a:pt x="80" y="267"/>
                  </a:lnTo>
                  <a:lnTo>
                    <a:pt x="136" y="267"/>
                  </a:lnTo>
                  <a:lnTo>
                    <a:pt x="136" y="221"/>
                  </a:lnTo>
                  <a:cubicBezTo>
                    <a:pt x="136" y="209"/>
                    <a:pt x="141" y="198"/>
                    <a:pt x="158" y="187"/>
                  </a:cubicBezTo>
                  <a:cubicBezTo>
                    <a:pt x="172" y="178"/>
                    <a:pt x="213" y="158"/>
                    <a:pt x="213" y="103"/>
                  </a:cubicBezTo>
                  <a:cubicBezTo>
                    <a:pt x="213" y="52"/>
                    <a:pt x="169" y="15"/>
                    <a:pt x="133" y="6"/>
                  </a:cubicBezTo>
                  <a:cubicBezTo>
                    <a:pt x="97" y="0"/>
                    <a:pt x="58" y="3"/>
                    <a:pt x="30" y="35"/>
                  </a:cubicBezTo>
                  <a:cubicBezTo>
                    <a:pt x="5" y="63"/>
                    <a:pt x="0" y="86"/>
                    <a:pt x="0" y="135"/>
                  </a:cubicBezTo>
                  <a:lnTo>
                    <a:pt x="55" y="135"/>
                  </a:lnTo>
                  <a:lnTo>
                    <a:pt x="55" y="123"/>
                  </a:lnTo>
                  <a:cubicBezTo>
                    <a:pt x="55" y="98"/>
                    <a:pt x="58" y="69"/>
                    <a:pt x="94" y="63"/>
                  </a:cubicBezTo>
                  <a:cubicBezTo>
                    <a:pt x="116" y="58"/>
                    <a:pt x="133" y="63"/>
                    <a:pt x="144" y="75"/>
                  </a:cubicBezTo>
                  <a:cubicBezTo>
                    <a:pt x="158" y="89"/>
                    <a:pt x="158" y="118"/>
                    <a:pt x="138" y="132"/>
                  </a:cubicBezTo>
                  <a:lnTo>
                    <a:pt x="105" y="152"/>
                  </a:lnTo>
                  <a:cubicBezTo>
                    <a:pt x="88" y="166"/>
                    <a:pt x="80" y="178"/>
                    <a:pt x="80" y="198"/>
                  </a:cubicBezTo>
                  <a:lnTo>
                    <a:pt x="80" y="267"/>
                  </a:lnTo>
                  <a:close/>
                </a:path>
              </a:pathLst>
            </a:custGeom>
            <a:noFill/>
            <a:ln w="158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Calibri"/>
                <a:ea typeface="Calibri"/>
                <a:cs typeface="Calibri"/>
                <a:sym typeface="Calibri"/>
              </a:endParaRPr>
            </a:p>
          </p:txBody>
        </p:sp>
        <p:sp>
          <p:nvSpPr>
            <p:cNvPr id="670" name="Google Shape;670;p95"/>
            <p:cNvSpPr/>
            <p:nvPr/>
          </p:nvSpPr>
          <p:spPr>
            <a:xfrm>
              <a:off x="4140" y="2098"/>
              <a:ext cx="40" cy="41"/>
            </a:xfrm>
            <a:custGeom>
              <a:avLst/>
              <a:gdLst/>
              <a:ahLst/>
              <a:cxnLst/>
              <a:rect l="l" t="t" r="r" b="b"/>
              <a:pathLst>
                <a:path w="66" h="67" extrusionOk="0">
                  <a:moveTo>
                    <a:pt x="0" y="34"/>
                  </a:moveTo>
                  <a:lnTo>
                    <a:pt x="0" y="34"/>
                  </a:lnTo>
                  <a:cubicBezTo>
                    <a:pt x="0" y="15"/>
                    <a:pt x="15" y="0"/>
                    <a:pt x="33" y="0"/>
                  </a:cubicBezTo>
                  <a:cubicBezTo>
                    <a:pt x="52" y="0"/>
                    <a:pt x="66" y="15"/>
                    <a:pt x="66" y="34"/>
                  </a:cubicBezTo>
                  <a:cubicBezTo>
                    <a:pt x="66" y="52"/>
                    <a:pt x="52" y="67"/>
                    <a:pt x="33" y="67"/>
                  </a:cubicBezTo>
                  <a:cubicBezTo>
                    <a:pt x="15" y="67"/>
                    <a:pt x="0" y="52"/>
                    <a:pt x="0" y="34"/>
                  </a:cubicBezTo>
                  <a:close/>
                </a:path>
              </a:pathLst>
            </a:custGeom>
            <a:noFill/>
            <a:ln w="158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Calibri"/>
                <a:ea typeface="Calibri"/>
                <a:cs typeface="Calibri"/>
                <a:sym typeface="Calibri"/>
              </a:endParaRPr>
            </a:p>
          </p:txBody>
        </p:sp>
      </p:grpSp>
      <p:sp>
        <p:nvSpPr>
          <p:cNvPr id="671" name="Google Shape;671;p95"/>
          <p:cNvSpPr txBox="1"/>
          <p:nvPr/>
        </p:nvSpPr>
        <p:spPr>
          <a:xfrm>
            <a:off x="4416400" y="2231675"/>
            <a:ext cx="4121700" cy="2281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1" i="0" u="none" strike="noStrike" cap="none">
                <a:solidFill>
                  <a:srgbClr val="000000"/>
                </a:solidFill>
                <a:latin typeface="Calibri"/>
                <a:ea typeface="Calibri"/>
                <a:cs typeface="Calibri"/>
                <a:sym typeface="Calibri"/>
              </a:rPr>
              <a:t>A</a:t>
            </a:r>
            <a:r>
              <a:rPr lang="en-US" sz="1500" b="1" i="0" u="none" strike="noStrike" cap="none">
                <a:solidFill>
                  <a:srgbClr val="000000"/>
                </a:solidFill>
                <a:latin typeface="Calibri"/>
                <a:ea typeface="Calibri"/>
                <a:cs typeface="Calibri"/>
                <a:sym typeface="Calibri"/>
              </a:rPr>
              <a:t>dopting a highly automated and repeatable approach in delivering the project to make sure the asset is optimized through the entire lifecycle.</a:t>
            </a:r>
            <a:endParaRPr sz="1500" b="1" i="0" u="none" strike="noStrike" cap="none">
              <a:solidFill>
                <a:srgbClr val="000000"/>
              </a:solidFill>
              <a:latin typeface="Calibri"/>
              <a:ea typeface="Calibri"/>
              <a:cs typeface="Calibri"/>
              <a:sym typeface="Calibri"/>
            </a:endParaRPr>
          </a:p>
          <a:p>
            <a:pPr marL="214341" marR="0" lvl="0" indent="-214341" algn="l" rtl="0">
              <a:lnSpc>
                <a:spcPct val="100000"/>
              </a:lnSpc>
              <a:spcBef>
                <a:spcPts val="450"/>
              </a:spcBef>
              <a:spcAft>
                <a:spcPts val="0"/>
              </a:spcAft>
              <a:buClr>
                <a:srgbClr val="DA291C"/>
              </a:buClr>
              <a:buSzPts val="1500"/>
              <a:buFont typeface="Arial"/>
              <a:buChar char="•"/>
            </a:pPr>
            <a:r>
              <a:rPr lang="en-US" sz="1500" b="0" i="0" u="none" strike="noStrike" cap="none">
                <a:solidFill>
                  <a:srgbClr val="000000"/>
                </a:solidFill>
                <a:latin typeface="Calibri"/>
                <a:ea typeface="Calibri"/>
                <a:cs typeface="Calibri"/>
                <a:sym typeface="Calibri"/>
              </a:rPr>
              <a:t>Standardized BoP units</a:t>
            </a:r>
            <a:endParaRPr sz="1700" b="0" i="0" u="none" strike="noStrike" cap="none">
              <a:solidFill>
                <a:srgbClr val="000000"/>
              </a:solidFill>
              <a:latin typeface="Arial"/>
              <a:ea typeface="Arial"/>
              <a:cs typeface="Arial"/>
              <a:sym typeface="Arial"/>
            </a:endParaRPr>
          </a:p>
          <a:p>
            <a:pPr marL="214341" marR="0" lvl="0" indent="-214341" algn="l" rtl="0">
              <a:lnSpc>
                <a:spcPct val="100000"/>
              </a:lnSpc>
              <a:spcBef>
                <a:spcPts val="450"/>
              </a:spcBef>
              <a:spcAft>
                <a:spcPts val="0"/>
              </a:spcAft>
              <a:buClr>
                <a:srgbClr val="DA291C"/>
              </a:buClr>
              <a:buSzPts val="1500"/>
              <a:buFont typeface="Arial"/>
              <a:buChar char="•"/>
            </a:pPr>
            <a:r>
              <a:rPr lang="en-US" sz="1500" b="0" i="0" u="none" strike="noStrike" cap="none">
                <a:solidFill>
                  <a:srgbClr val="000000"/>
                </a:solidFill>
                <a:latin typeface="Calibri"/>
                <a:ea typeface="Calibri"/>
                <a:cs typeface="Calibri"/>
                <a:sym typeface="Calibri"/>
              </a:rPr>
              <a:t>Digitally enabled to remove significant ‘soft costs’ associated with project delivery </a:t>
            </a:r>
            <a:endParaRPr sz="1700" b="0" i="0" u="none" strike="noStrike" cap="none">
              <a:solidFill>
                <a:srgbClr val="000000"/>
              </a:solidFill>
              <a:latin typeface="Arial"/>
              <a:ea typeface="Arial"/>
              <a:cs typeface="Arial"/>
              <a:sym typeface="Arial"/>
            </a:endParaRPr>
          </a:p>
          <a:p>
            <a:pPr marL="214340" marR="0" lvl="0" indent="-214340" algn="l" rtl="0">
              <a:lnSpc>
                <a:spcPct val="100000"/>
              </a:lnSpc>
              <a:spcBef>
                <a:spcPts val="450"/>
              </a:spcBef>
              <a:spcAft>
                <a:spcPts val="0"/>
              </a:spcAft>
              <a:buClr>
                <a:srgbClr val="DA291C"/>
              </a:buClr>
              <a:buSzPts val="1500"/>
              <a:buFont typeface="Arial"/>
              <a:buChar char="•"/>
            </a:pPr>
            <a:r>
              <a:rPr lang="en-US" sz="1500" b="0" i="0" u="none" strike="noStrike" cap="none">
                <a:solidFill>
                  <a:srgbClr val="000000"/>
                </a:solidFill>
                <a:latin typeface="Calibri"/>
                <a:ea typeface="Calibri"/>
                <a:cs typeface="Calibri"/>
                <a:sym typeface="Calibri"/>
              </a:rPr>
              <a:t>Fabricated in a repeatable, manufactured fashion</a:t>
            </a:r>
            <a:endParaRPr sz="1500" b="0" i="0" u="none" strike="noStrike" cap="none">
              <a:solidFill>
                <a:srgbClr val="000000"/>
              </a:solidFill>
              <a:latin typeface="Calibri"/>
              <a:ea typeface="Calibri"/>
              <a:cs typeface="Calibri"/>
              <a:sym typeface="Calibri"/>
            </a:endParaRPr>
          </a:p>
          <a:p>
            <a:pPr marL="457200" marR="0" lvl="0" indent="0" algn="l" rtl="0">
              <a:lnSpc>
                <a:spcPct val="100000"/>
              </a:lnSpc>
              <a:spcBef>
                <a:spcPts val="450"/>
              </a:spcBef>
              <a:spcAft>
                <a:spcPts val="0"/>
              </a:spcAft>
              <a:buNone/>
            </a:pPr>
            <a:endParaRPr sz="1500" b="0" i="0" u="none" strike="noStrike" cap="none">
              <a:solidFill>
                <a:srgbClr val="000000"/>
              </a:solidFill>
              <a:latin typeface="Calibri"/>
              <a:ea typeface="Calibri"/>
              <a:cs typeface="Calibri"/>
              <a:sym typeface="Calibri"/>
            </a:endParaRPr>
          </a:p>
        </p:txBody>
      </p:sp>
      <p:pic>
        <p:nvPicPr>
          <p:cNvPr id="672" name="Google Shape;672;p95"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sp>
        <p:nvSpPr>
          <p:cNvPr id="673" name="Google Shape;673;p95"/>
          <p:cNvSpPr/>
          <p:nvPr/>
        </p:nvSpPr>
        <p:spPr>
          <a:xfrm>
            <a:off x="977925" y="5045175"/>
            <a:ext cx="6970800" cy="1223700"/>
          </a:xfrm>
          <a:prstGeom prst="roundRect">
            <a:avLst>
              <a:gd name="adj" fmla="val 5035"/>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0" algn="l" rtl="0">
              <a:spcBef>
                <a:spcPts val="450"/>
              </a:spcBef>
              <a:spcAft>
                <a:spcPts val="0"/>
              </a:spcAft>
              <a:buNone/>
            </a:pPr>
            <a:endParaRPr sz="1500">
              <a:solidFill>
                <a:schemeClr val="dk1"/>
              </a:solidFill>
              <a:latin typeface="Calibri"/>
              <a:ea typeface="Calibri"/>
              <a:cs typeface="Calibri"/>
              <a:sym typeface="Calibri"/>
            </a:endParaRPr>
          </a:p>
          <a:p>
            <a:pPr marL="0" lvl="0" indent="457200" algn="l" rtl="0">
              <a:spcBef>
                <a:spcPts val="450"/>
              </a:spcBef>
              <a:spcAft>
                <a:spcPts val="0"/>
              </a:spcAft>
              <a:buNone/>
            </a:pPr>
            <a:r>
              <a:rPr lang="en-US" sz="1500" b="1">
                <a:solidFill>
                  <a:schemeClr val="dk1"/>
                </a:solidFill>
                <a:latin typeface="Calibri"/>
                <a:ea typeface="Calibri"/>
                <a:cs typeface="Calibri"/>
                <a:sym typeface="Calibri"/>
              </a:rPr>
              <a:t>Applying smart digitalisation across the entire hydrogen ecosystem</a:t>
            </a:r>
            <a:endParaRPr sz="1500">
              <a:solidFill>
                <a:schemeClr val="dk1"/>
              </a:solidFill>
              <a:latin typeface="Calibri"/>
              <a:ea typeface="Calibri"/>
              <a:cs typeface="Calibri"/>
              <a:sym typeface="Calibri"/>
            </a:endParaRPr>
          </a:p>
          <a:p>
            <a:pPr marL="671540" lvl="0" indent="-214340" algn="l" rtl="0">
              <a:spcBef>
                <a:spcPts val="450"/>
              </a:spcBef>
              <a:spcAft>
                <a:spcPts val="0"/>
              </a:spcAft>
              <a:buClr>
                <a:srgbClr val="DA291C"/>
              </a:buClr>
              <a:buSzPts val="1500"/>
              <a:buChar char="•"/>
            </a:pPr>
            <a:r>
              <a:rPr lang="en-US" sz="1500">
                <a:solidFill>
                  <a:schemeClr val="dk1"/>
                </a:solidFill>
                <a:latin typeface="Calibri"/>
                <a:ea typeface="Calibri"/>
                <a:cs typeface="Calibri"/>
                <a:sym typeface="Calibri"/>
              </a:rPr>
              <a:t>Digitally equipped for smart optimised operations</a:t>
            </a:r>
            <a:endParaRPr sz="1500">
              <a:solidFill>
                <a:schemeClr val="dk1"/>
              </a:solidFill>
              <a:latin typeface="Calibri"/>
              <a:ea typeface="Calibri"/>
              <a:cs typeface="Calibri"/>
              <a:sym typeface="Calibri"/>
            </a:endParaRPr>
          </a:p>
          <a:p>
            <a:pPr marL="671540" lvl="0" indent="-214340" algn="l" rtl="0">
              <a:spcBef>
                <a:spcPts val="45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Blockchain for full traceability and validation along the green molecule value chain</a:t>
            </a:r>
            <a:endParaRPr sz="1500">
              <a:solidFill>
                <a:schemeClr val="dk1"/>
              </a:solidFill>
              <a:latin typeface="Calibri"/>
              <a:ea typeface="Calibri"/>
              <a:cs typeface="Calibri"/>
              <a:sym typeface="Calibri"/>
            </a:endParaRPr>
          </a:p>
          <a:p>
            <a:pPr marL="0" lvl="0" indent="0" algn="l" rtl="0">
              <a:spcBef>
                <a:spcPts val="450"/>
              </a:spcBef>
              <a:spcAft>
                <a:spcPts val="0"/>
              </a:spcAft>
              <a:buNone/>
            </a:pPr>
            <a:endParaRPr sz="1500">
              <a:solidFill>
                <a:schemeClr val="dk1"/>
              </a:solidFill>
              <a:latin typeface="Calibri"/>
              <a:ea typeface="Calibri"/>
              <a:cs typeface="Calibri"/>
              <a:sym typeface="Calibri"/>
            </a:endParaRPr>
          </a:p>
        </p:txBody>
      </p:sp>
      <p:sp>
        <p:nvSpPr>
          <p:cNvPr id="674" name="Google Shape;674;p95"/>
          <p:cNvSpPr/>
          <p:nvPr/>
        </p:nvSpPr>
        <p:spPr>
          <a:xfrm>
            <a:off x="474161" y="4983340"/>
            <a:ext cx="762900" cy="762900"/>
          </a:xfrm>
          <a:prstGeom prst="ellipse">
            <a:avLst/>
          </a:prstGeom>
          <a:solidFill>
            <a:srgbClr val="93C4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75"/>
              <a:buFont typeface="Arial"/>
              <a:buNone/>
            </a:pPr>
            <a:endParaRPr sz="1575" b="0" i="0" u="none" strike="noStrike" cap="none">
              <a:solidFill>
                <a:srgbClr val="FFFFFF"/>
              </a:solidFill>
              <a:latin typeface="Calibri"/>
              <a:ea typeface="Calibri"/>
              <a:cs typeface="Calibri"/>
              <a:sym typeface="Calibri"/>
            </a:endParaRPr>
          </a:p>
        </p:txBody>
      </p:sp>
      <p:pic>
        <p:nvPicPr>
          <p:cNvPr id="675" name="Google Shape;675;p95"/>
          <p:cNvPicPr preferRelativeResize="0"/>
          <p:nvPr/>
        </p:nvPicPr>
        <p:blipFill>
          <a:blip r:embed="rId4">
            <a:alphaModFix/>
          </a:blip>
          <a:stretch>
            <a:fillRect/>
          </a:stretch>
        </p:blipFill>
        <p:spPr>
          <a:xfrm>
            <a:off x="603575" y="5094850"/>
            <a:ext cx="504050" cy="539909"/>
          </a:xfrm>
          <a:prstGeom prst="rect">
            <a:avLst/>
          </a:prstGeom>
          <a:noFill/>
          <a:ln>
            <a:noFill/>
          </a:ln>
        </p:spPr>
      </p:pic>
      <p:pic>
        <p:nvPicPr>
          <p:cNvPr id="676" name="Google Shape;676;p95"/>
          <p:cNvPicPr preferRelativeResize="0"/>
          <p:nvPr/>
        </p:nvPicPr>
        <p:blipFill rotWithShape="1">
          <a:blip r:embed="rId5">
            <a:alphaModFix/>
          </a:blip>
          <a:srcRect/>
          <a:stretch/>
        </p:blipFill>
        <p:spPr>
          <a:xfrm>
            <a:off x="0" y="0"/>
            <a:ext cx="1147675" cy="490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9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3" name="Google Shape;683;p96"/>
          <p:cNvSpPr txBox="1"/>
          <p:nvPr/>
        </p:nvSpPr>
        <p:spPr>
          <a:xfrm>
            <a:off x="448520" y="1424935"/>
            <a:ext cx="82469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TEXT</a:t>
            </a:r>
            <a:endParaRPr sz="1800" b="0" i="0" u="none" strike="noStrike" cap="none">
              <a:solidFill>
                <a:schemeClr val="dk1"/>
              </a:solidFill>
              <a:latin typeface="Calibri"/>
              <a:ea typeface="Calibri"/>
              <a:cs typeface="Calibri"/>
              <a:sym typeface="Calibri"/>
            </a:endParaRPr>
          </a:p>
        </p:txBody>
      </p:sp>
      <p:sp>
        <p:nvSpPr>
          <p:cNvPr id="684" name="Google Shape;684;p96"/>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548135"/>
                </a:solidFill>
                <a:latin typeface="Arial"/>
                <a:ea typeface="Arial"/>
                <a:cs typeface="Arial"/>
                <a:sym typeface="Arial"/>
              </a:rPr>
              <a:t>TITLE</a:t>
            </a:r>
            <a:endParaRPr sz="1400" b="0" i="0" u="none" strike="noStrike" cap="none">
              <a:solidFill>
                <a:srgbClr val="000000"/>
              </a:solidFill>
              <a:latin typeface="Arial"/>
              <a:ea typeface="Arial"/>
              <a:cs typeface="Arial"/>
              <a:sym typeface="Arial"/>
            </a:endParaRPr>
          </a:p>
        </p:txBody>
      </p:sp>
      <p:pic>
        <p:nvPicPr>
          <p:cNvPr id="685" name="Google Shape;685;p96" descr="A picture containing diagram&#10;&#10;Description automatically generated"/>
          <p:cNvPicPr preferRelativeResize="0"/>
          <p:nvPr/>
        </p:nvPicPr>
        <p:blipFill rotWithShape="1">
          <a:blip r:embed="rId3">
            <a:alphaModFix/>
          </a:blip>
          <a:srcRect/>
          <a:stretch/>
        </p:blipFill>
        <p:spPr>
          <a:xfrm>
            <a:off x="7274050" y="113367"/>
            <a:ext cx="1771950" cy="10331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97"/>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97"/>
          <p:cNvSpPr txBox="1"/>
          <p:nvPr/>
        </p:nvSpPr>
        <p:spPr>
          <a:xfrm>
            <a:off x="448520" y="1424935"/>
            <a:ext cx="82469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TEXT</a:t>
            </a:r>
            <a:endParaRPr sz="1800" b="0" i="0" u="none" strike="noStrike" cap="none">
              <a:solidFill>
                <a:schemeClr val="dk1"/>
              </a:solidFill>
              <a:latin typeface="Calibri"/>
              <a:ea typeface="Calibri"/>
              <a:cs typeface="Calibri"/>
              <a:sym typeface="Calibri"/>
            </a:endParaRPr>
          </a:p>
        </p:txBody>
      </p:sp>
      <p:sp>
        <p:nvSpPr>
          <p:cNvPr id="693" name="Google Shape;693;p97"/>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548135"/>
                </a:solidFill>
                <a:latin typeface="Arial"/>
                <a:ea typeface="Arial"/>
                <a:cs typeface="Arial"/>
                <a:sym typeface="Arial"/>
              </a:rPr>
              <a:t>TITLE</a:t>
            </a:r>
            <a:endParaRPr sz="1400" b="0" i="0" u="none" strike="noStrike" cap="none">
              <a:solidFill>
                <a:srgbClr val="000000"/>
              </a:solidFill>
              <a:latin typeface="Arial"/>
              <a:ea typeface="Arial"/>
              <a:cs typeface="Arial"/>
              <a:sym typeface="Arial"/>
            </a:endParaRPr>
          </a:p>
        </p:txBody>
      </p:sp>
      <p:pic>
        <p:nvPicPr>
          <p:cNvPr id="694" name="Google Shape;694;p97" descr="A picture containing diagram&#10;&#10;Description automatically generated"/>
          <p:cNvPicPr preferRelativeResize="0"/>
          <p:nvPr/>
        </p:nvPicPr>
        <p:blipFill rotWithShape="1">
          <a:blip r:embed="rId3">
            <a:alphaModFix/>
          </a:blip>
          <a:srcRect/>
          <a:stretch/>
        </p:blipFill>
        <p:spPr>
          <a:xfrm>
            <a:off x="7274050" y="113367"/>
            <a:ext cx="1771950" cy="1033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9"/>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79"/>
          <p:cNvSpPr txBox="1"/>
          <p:nvPr/>
        </p:nvSpPr>
        <p:spPr>
          <a:xfrm>
            <a:off x="448520" y="1172686"/>
            <a:ext cx="8246960"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We are at one of the most pivotal times in the Energy industry, facing climate and security challenges. Sustainability initiatives are driving industry, communities and society through an accelerated energy transition. </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The drive to reduce our carbon footprint has powered companies to unprecedented levels of innovation, transformation, productivity, and efficiency. </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As we embrace a rich future of sustainable energy, catalysed by Green Hydrogen we are examining every step in the 4 Stage Green H2 Commodification value chain to enable this transformation for all.</a:t>
            </a:r>
            <a:endParaRPr sz="2400" b="0" i="0" u="none" strike="noStrike" cap="none">
              <a:solidFill>
                <a:schemeClr val="dk1"/>
              </a:solidFill>
              <a:latin typeface="Calibri"/>
              <a:ea typeface="Calibri"/>
              <a:cs typeface="Calibri"/>
              <a:sym typeface="Calibri"/>
            </a:endParaRPr>
          </a:p>
        </p:txBody>
      </p:sp>
      <p:sp>
        <p:nvSpPr>
          <p:cNvPr id="152" name="Google Shape;152;p79"/>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INTRODUCTION</a:t>
            </a:r>
            <a:endParaRPr sz="1400" b="0" i="0" u="none" strike="noStrike" cap="none">
              <a:solidFill>
                <a:srgbClr val="00B853"/>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35"/>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1" name="Google Shape;701;p35" descr="Diagram&#10;&#10;Description automatically generated"/>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702" name="Google Shape;702;p35"/>
          <p:cNvSpPr txBox="1"/>
          <p:nvPr/>
        </p:nvSpPr>
        <p:spPr>
          <a:xfrm>
            <a:off x="2760749" y="6146337"/>
            <a:ext cx="501396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548135"/>
                </a:solidFill>
                <a:latin typeface="Calibri"/>
                <a:ea typeface="Calibri"/>
                <a:cs typeface="Calibri"/>
                <a:sym typeface="Calibri"/>
              </a:rPr>
              <a:t>H</a:t>
            </a:r>
            <a:r>
              <a:rPr lang="en-US" sz="2800" b="1" i="1" u="none" strike="noStrike" cap="none">
                <a:solidFill>
                  <a:srgbClr val="548135"/>
                </a:solidFill>
                <a:latin typeface="Calibri"/>
                <a:ea typeface="Calibri"/>
                <a:cs typeface="Calibri"/>
                <a:sym typeface="Calibri"/>
              </a:rPr>
              <a:t>2</a:t>
            </a:r>
            <a:r>
              <a:rPr lang="en-US" sz="4000" b="1" i="1" u="none" strike="noStrike" cap="none">
                <a:solidFill>
                  <a:srgbClr val="548135"/>
                </a:solidFill>
                <a:latin typeface="Calibri"/>
                <a:ea typeface="Calibri"/>
                <a:cs typeface="Calibri"/>
                <a:sym typeface="Calibri"/>
              </a:rPr>
              <a:t> EVALUATION</a:t>
            </a:r>
            <a:endParaRPr sz="1400" b="0" i="0" u="none" strike="noStrike" cap="none">
              <a:solidFill>
                <a:srgbClr val="000000"/>
              </a:solidFill>
              <a:latin typeface="Arial"/>
              <a:ea typeface="Arial"/>
              <a:cs typeface="Arial"/>
              <a:sym typeface="Arial"/>
            </a:endParaRPr>
          </a:p>
        </p:txBody>
      </p:sp>
      <p:pic>
        <p:nvPicPr>
          <p:cNvPr id="703" name="Google Shape;703;p35" descr="Diagram&#10;&#10;Description automatically generated"/>
          <p:cNvPicPr preferRelativeResize="0"/>
          <p:nvPr/>
        </p:nvPicPr>
        <p:blipFill rotWithShape="1">
          <a:blip r:embed="rId4">
            <a:alphaModFix/>
          </a:blip>
          <a:srcRect/>
          <a:stretch/>
        </p:blipFill>
        <p:spPr>
          <a:xfrm>
            <a:off x="1334486" y="6051900"/>
            <a:ext cx="1426263" cy="80232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9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0" name="Google Shape;710;p98"/>
          <p:cNvSpPr txBox="1"/>
          <p:nvPr/>
        </p:nvSpPr>
        <p:spPr>
          <a:xfrm>
            <a:off x="312592" y="2020312"/>
            <a:ext cx="5031918" cy="33239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50"/>
              <a:buFont typeface="Arial"/>
              <a:buNone/>
            </a:pPr>
            <a:r>
              <a:rPr lang="en-US" sz="2400" b="1" i="0" u="none" strike="noStrike" cap="none">
                <a:solidFill>
                  <a:srgbClr val="00338D"/>
                </a:solidFill>
                <a:highlight>
                  <a:schemeClr val="lt1"/>
                </a:highlight>
                <a:latin typeface="Calibri"/>
                <a:ea typeface="Calibri"/>
                <a:cs typeface="Calibri"/>
                <a:sym typeface="Calibri"/>
              </a:rPr>
              <a:t>Hydrogen can be the key</a:t>
            </a:r>
            <a:endParaRPr/>
          </a:p>
          <a:p>
            <a:pPr marL="0" marR="0" lvl="0" indent="0" algn="ctr" rtl="0">
              <a:lnSpc>
                <a:spcPct val="100000"/>
              </a:lnSpc>
              <a:spcBef>
                <a:spcPts val="0"/>
              </a:spcBef>
              <a:spcAft>
                <a:spcPts val="0"/>
              </a:spcAft>
              <a:buClr>
                <a:srgbClr val="000000"/>
              </a:buClr>
              <a:buSzPts val="2050"/>
              <a:buFont typeface="Arial"/>
              <a:buNone/>
            </a:pPr>
            <a:r>
              <a:rPr lang="en-US" sz="2400" b="1" i="0" u="none" strike="noStrike" cap="none">
                <a:solidFill>
                  <a:srgbClr val="00338D"/>
                </a:solidFill>
                <a:highlight>
                  <a:schemeClr val="lt1"/>
                </a:highlight>
                <a:latin typeface="Calibri"/>
                <a:ea typeface="Calibri"/>
                <a:cs typeface="Calibri"/>
                <a:sym typeface="Calibri"/>
              </a:rPr>
              <a:t> </a:t>
            </a:r>
            <a:endParaRPr/>
          </a:p>
          <a:p>
            <a:pPr marL="0" marR="0" lvl="0" indent="0" algn="ctr" rtl="0">
              <a:lnSpc>
                <a:spcPct val="100000"/>
              </a:lnSpc>
              <a:spcBef>
                <a:spcPts val="0"/>
              </a:spcBef>
              <a:spcAft>
                <a:spcPts val="0"/>
              </a:spcAft>
              <a:buClr>
                <a:srgbClr val="000000"/>
              </a:buClr>
              <a:buSzPts val="2050"/>
              <a:buFont typeface="Arial"/>
              <a:buNone/>
            </a:pPr>
            <a:r>
              <a:rPr lang="en-US" sz="2400" b="1" i="0" u="none" strike="noStrike" cap="none">
                <a:solidFill>
                  <a:srgbClr val="00338D"/>
                </a:solidFill>
                <a:highlight>
                  <a:schemeClr val="lt1"/>
                </a:highlight>
                <a:latin typeface="Calibri"/>
                <a:ea typeface="Calibri"/>
                <a:cs typeface="Calibri"/>
                <a:sym typeface="Calibri"/>
              </a:rPr>
              <a:t>to creating a successful, sustainable and secure energy future for Europe.</a:t>
            </a:r>
            <a:endParaRPr/>
          </a:p>
          <a:p>
            <a:pPr marL="0" marR="0" lvl="0" indent="0" algn="ctr" rtl="0">
              <a:lnSpc>
                <a:spcPct val="100000"/>
              </a:lnSpc>
              <a:spcBef>
                <a:spcPts val="0"/>
              </a:spcBef>
              <a:spcAft>
                <a:spcPts val="0"/>
              </a:spcAft>
              <a:buClr>
                <a:srgbClr val="000000"/>
              </a:buClr>
              <a:buSzPts val="2050"/>
              <a:buFont typeface="Arial"/>
              <a:buNone/>
            </a:pPr>
            <a:r>
              <a:rPr lang="en-US" sz="2400" b="1" i="0" u="none" strike="noStrike" cap="none">
                <a:solidFill>
                  <a:srgbClr val="00338D"/>
                </a:solidFill>
                <a:highlight>
                  <a:schemeClr val="lt1"/>
                </a:highlight>
                <a:latin typeface="Calibri"/>
                <a:ea typeface="Calibri"/>
                <a:cs typeface="Calibri"/>
                <a:sym typeface="Calibri"/>
              </a:rPr>
              <a:t> </a:t>
            </a:r>
            <a:endParaRPr/>
          </a:p>
          <a:p>
            <a:pPr marL="0" marR="0" lvl="0" indent="0" algn="ctr" rtl="0">
              <a:lnSpc>
                <a:spcPct val="150000"/>
              </a:lnSpc>
              <a:spcBef>
                <a:spcPts val="0"/>
              </a:spcBef>
              <a:spcAft>
                <a:spcPts val="0"/>
              </a:spcAft>
              <a:buClr>
                <a:srgbClr val="000000"/>
              </a:buClr>
              <a:buSzPts val="2050"/>
              <a:buFont typeface="Arial"/>
              <a:buNone/>
            </a:pPr>
            <a:r>
              <a:rPr lang="en-US" sz="2400" b="1" i="0" u="none" strike="noStrike" cap="none">
                <a:solidFill>
                  <a:srgbClr val="00338D"/>
                </a:solidFill>
                <a:highlight>
                  <a:schemeClr val="lt1"/>
                </a:highlight>
                <a:latin typeface="Calibri"/>
                <a:ea typeface="Calibri"/>
                <a:cs typeface="Calibri"/>
                <a:sym typeface="Calibri"/>
              </a:rPr>
              <a:t>But it is people who need to open the door.</a:t>
            </a:r>
            <a:endParaRPr sz="2400" b="1" i="0" u="none" strike="noStrike" cap="none">
              <a:solidFill>
                <a:srgbClr val="00338D"/>
              </a:solidFill>
              <a:highlight>
                <a:schemeClr val="lt1"/>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11" name="Google Shape;711;p98"/>
          <p:cNvPicPr preferRelativeResize="0"/>
          <p:nvPr/>
        </p:nvPicPr>
        <p:blipFill rotWithShape="1">
          <a:blip r:embed="rId3">
            <a:alphaModFix/>
          </a:blip>
          <a:srcRect/>
          <a:stretch/>
        </p:blipFill>
        <p:spPr>
          <a:xfrm>
            <a:off x="5546876" y="2565291"/>
            <a:ext cx="3542083" cy="2353260"/>
          </a:xfrm>
          <a:prstGeom prst="rect">
            <a:avLst/>
          </a:prstGeom>
          <a:noFill/>
          <a:ln>
            <a:noFill/>
          </a:ln>
        </p:spPr>
      </p:pic>
      <p:pic>
        <p:nvPicPr>
          <p:cNvPr id="712" name="Google Shape;712;p98"/>
          <p:cNvPicPr preferRelativeResize="0"/>
          <p:nvPr/>
        </p:nvPicPr>
        <p:blipFill rotWithShape="1">
          <a:blip r:embed="rId4">
            <a:alphaModFix/>
          </a:blip>
          <a:srcRect/>
          <a:stretch/>
        </p:blipFill>
        <p:spPr>
          <a:xfrm>
            <a:off x="153631" y="761695"/>
            <a:ext cx="8461981" cy="1072989"/>
          </a:xfrm>
          <a:prstGeom prst="rect">
            <a:avLst/>
          </a:prstGeom>
          <a:noFill/>
          <a:ln>
            <a:noFill/>
          </a:ln>
        </p:spPr>
      </p:pic>
      <p:pic>
        <p:nvPicPr>
          <p:cNvPr id="713" name="Google Shape;713;p98"/>
          <p:cNvPicPr preferRelativeResize="0"/>
          <p:nvPr/>
        </p:nvPicPr>
        <p:blipFill rotWithShape="1">
          <a:blip r:embed="rId5">
            <a:alphaModFix/>
          </a:blip>
          <a:srcRect/>
          <a:stretch/>
        </p:blipFill>
        <p:spPr>
          <a:xfrm>
            <a:off x="7117702" y="243490"/>
            <a:ext cx="1774090" cy="103641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156efaf9fd7_0_0"/>
          <p:cNvSpPr/>
          <p:nvPr/>
        </p:nvSpPr>
        <p:spPr>
          <a:xfrm>
            <a:off x="-12150" y="2142125"/>
            <a:ext cx="7384200" cy="3936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20" name="Google Shape;720;g156efaf9fd7_0_0"/>
          <p:cNvSpPr/>
          <p:nvPr/>
        </p:nvSpPr>
        <p:spPr>
          <a:xfrm>
            <a:off x="-12151" y="1201317"/>
            <a:ext cx="9144000" cy="556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21" name="Google Shape;721;g156efaf9fd7_0_0"/>
          <p:cNvSpPr txBox="1">
            <a:spLocks noGrp="1"/>
          </p:cNvSpPr>
          <p:nvPr>
            <p:ph type="title"/>
          </p:nvPr>
        </p:nvSpPr>
        <p:spPr>
          <a:xfrm>
            <a:off x="0" y="816550"/>
            <a:ext cx="8446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Green Hydrogen </a:t>
            </a:r>
            <a:endParaRPr sz="2400">
              <a:solidFill>
                <a:schemeClr val="lt1"/>
              </a:solidFill>
            </a:endParaRPr>
          </a:p>
        </p:txBody>
      </p:sp>
      <p:sp>
        <p:nvSpPr>
          <p:cNvPr id="722" name="Google Shape;722;g156efaf9fd7_0_0"/>
          <p:cNvSpPr txBox="1">
            <a:spLocks noGrp="1"/>
          </p:cNvSpPr>
          <p:nvPr>
            <p:ph type="body" idx="1"/>
          </p:nvPr>
        </p:nvSpPr>
        <p:spPr>
          <a:xfrm>
            <a:off x="628650" y="1863350"/>
            <a:ext cx="7886700" cy="43512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ts val="2104"/>
              <a:buNone/>
            </a:pPr>
            <a:endParaRPr sz="1800">
              <a:solidFill>
                <a:schemeClr val="lt1"/>
              </a:solidFill>
            </a:endParaRPr>
          </a:p>
          <a:p>
            <a:pPr marL="0" lvl="0" indent="0" algn="l" rtl="0">
              <a:lnSpc>
                <a:spcPct val="90000"/>
              </a:lnSpc>
              <a:spcBef>
                <a:spcPts val="750"/>
              </a:spcBef>
              <a:spcAft>
                <a:spcPts val="0"/>
              </a:spcAft>
              <a:buClr>
                <a:schemeClr val="lt1"/>
              </a:buClr>
              <a:buSzPts val="2104"/>
              <a:buNone/>
            </a:pPr>
            <a:r>
              <a:rPr lang="en-US" sz="1800" b="1">
                <a:solidFill>
                  <a:schemeClr val="lt1"/>
                </a:solidFill>
              </a:rPr>
              <a:t>ACCEPTANCE</a:t>
            </a:r>
            <a:endParaRPr sz="1800" b="1">
              <a:solidFill>
                <a:srgbClr val="2E75B5"/>
              </a:solidFill>
            </a:endParaRPr>
          </a:p>
          <a:p>
            <a:pPr marL="0" lvl="0" indent="0" algn="l" rtl="0">
              <a:lnSpc>
                <a:spcPct val="90000"/>
              </a:lnSpc>
              <a:spcBef>
                <a:spcPts val="750"/>
              </a:spcBef>
              <a:spcAft>
                <a:spcPts val="0"/>
              </a:spcAft>
              <a:buClr>
                <a:srgbClr val="2E75B5"/>
              </a:buClr>
              <a:buSzPts val="2104"/>
              <a:buNone/>
            </a:pPr>
            <a:r>
              <a:rPr lang="en-US" sz="1800">
                <a:solidFill>
                  <a:srgbClr val="2E75B5"/>
                </a:solidFill>
              </a:rPr>
              <a:t>	</a:t>
            </a:r>
            <a:endParaRPr sz="1800"/>
          </a:p>
          <a:p>
            <a:pPr marL="0" lvl="0" indent="0" algn="l" rtl="0">
              <a:lnSpc>
                <a:spcPct val="90000"/>
              </a:lnSpc>
              <a:spcBef>
                <a:spcPts val="750"/>
              </a:spcBef>
              <a:spcAft>
                <a:spcPts val="0"/>
              </a:spcAft>
              <a:buClr>
                <a:srgbClr val="2E75B5"/>
              </a:buClr>
              <a:buSzPts val="2104"/>
              <a:buNone/>
            </a:pPr>
            <a:r>
              <a:rPr lang="en-US" sz="1800">
                <a:solidFill>
                  <a:srgbClr val="2E75B5"/>
                </a:solidFill>
              </a:rPr>
              <a:t>(1) Acceptance of the Technology</a:t>
            </a:r>
            <a:endParaRPr sz="1800"/>
          </a:p>
          <a:p>
            <a:pPr marL="0" lvl="0" indent="0" algn="l" rtl="0">
              <a:lnSpc>
                <a:spcPct val="90000"/>
              </a:lnSpc>
              <a:spcBef>
                <a:spcPts val="750"/>
              </a:spcBef>
              <a:spcAft>
                <a:spcPts val="0"/>
              </a:spcAft>
              <a:buClr>
                <a:srgbClr val="2E75B5"/>
              </a:buClr>
              <a:buSzPts val="2104"/>
              <a:buNone/>
            </a:pPr>
            <a:r>
              <a:rPr lang="en-US" sz="1800">
                <a:solidFill>
                  <a:srgbClr val="2E75B5"/>
                </a:solidFill>
              </a:rPr>
              <a:t>		The Technology is approved and favorably received</a:t>
            </a:r>
            <a:endParaRPr sz="1800"/>
          </a:p>
          <a:p>
            <a:pPr marL="0" lvl="0" indent="0" algn="l" rtl="0">
              <a:lnSpc>
                <a:spcPct val="90000"/>
              </a:lnSpc>
              <a:spcBef>
                <a:spcPts val="750"/>
              </a:spcBef>
              <a:spcAft>
                <a:spcPts val="0"/>
              </a:spcAft>
              <a:buClr>
                <a:schemeClr val="dk1"/>
              </a:buClr>
              <a:buSzPts val="2104"/>
              <a:buNone/>
            </a:pPr>
            <a:endParaRPr sz="1800">
              <a:solidFill>
                <a:srgbClr val="2E75B5"/>
              </a:solidFill>
            </a:endParaRPr>
          </a:p>
          <a:p>
            <a:pPr marL="0" lvl="0" indent="0" algn="l" rtl="0">
              <a:lnSpc>
                <a:spcPct val="90000"/>
              </a:lnSpc>
              <a:spcBef>
                <a:spcPts val="750"/>
              </a:spcBef>
              <a:spcAft>
                <a:spcPts val="0"/>
              </a:spcAft>
              <a:buClr>
                <a:srgbClr val="2E75B5"/>
              </a:buClr>
              <a:buSzPts val="2104"/>
              <a:buNone/>
            </a:pPr>
            <a:r>
              <a:rPr lang="en-US" sz="1800">
                <a:solidFill>
                  <a:srgbClr val="2E75B5"/>
                </a:solidFill>
              </a:rPr>
              <a:t>(2) Acceptance of the Process</a:t>
            </a:r>
            <a:endParaRPr sz="1800"/>
          </a:p>
          <a:p>
            <a:pPr marL="0" lvl="0" indent="0" algn="l" rtl="0">
              <a:lnSpc>
                <a:spcPct val="90000"/>
              </a:lnSpc>
              <a:spcBef>
                <a:spcPts val="750"/>
              </a:spcBef>
              <a:spcAft>
                <a:spcPts val="0"/>
              </a:spcAft>
              <a:buClr>
                <a:srgbClr val="2E75B5"/>
              </a:buClr>
              <a:buSzPts val="2104"/>
              <a:buNone/>
            </a:pPr>
            <a:r>
              <a:rPr lang="en-US" sz="1800">
                <a:solidFill>
                  <a:srgbClr val="2E75B5"/>
                </a:solidFill>
              </a:rPr>
              <a:t>		Necessary processes are approved and seen as adequate</a:t>
            </a:r>
            <a:endParaRPr sz="1800">
              <a:solidFill>
                <a:srgbClr val="2E75B5"/>
              </a:solidFill>
            </a:endParaRPr>
          </a:p>
          <a:p>
            <a:pPr marL="0" lvl="0" indent="0" algn="l" rtl="0">
              <a:lnSpc>
                <a:spcPct val="90000"/>
              </a:lnSpc>
              <a:spcBef>
                <a:spcPts val="750"/>
              </a:spcBef>
              <a:spcAft>
                <a:spcPts val="0"/>
              </a:spcAft>
              <a:buClr>
                <a:schemeClr val="dk1"/>
              </a:buClr>
              <a:buSzPts val="2104"/>
              <a:buNone/>
            </a:pPr>
            <a:endParaRPr sz="1800">
              <a:solidFill>
                <a:srgbClr val="2E75B5"/>
              </a:solidFill>
            </a:endParaRPr>
          </a:p>
          <a:p>
            <a:pPr marL="0" lvl="0" indent="0" algn="l" rtl="0">
              <a:lnSpc>
                <a:spcPct val="90000"/>
              </a:lnSpc>
              <a:spcBef>
                <a:spcPts val="750"/>
              </a:spcBef>
              <a:spcAft>
                <a:spcPts val="0"/>
              </a:spcAft>
              <a:buClr>
                <a:srgbClr val="2E75B5"/>
              </a:buClr>
              <a:buSzPts val="2104"/>
              <a:buNone/>
            </a:pPr>
            <a:r>
              <a:rPr lang="en-US" sz="1800">
                <a:solidFill>
                  <a:srgbClr val="2E75B5"/>
                </a:solidFill>
              </a:rPr>
              <a:t>	</a:t>
            </a:r>
            <a:r>
              <a:rPr lang="en-US" sz="1800">
                <a:solidFill>
                  <a:srgbClr val="FFFFFF"/>
                </a:solidFill>
              </a:rPr>
              <a:t>(3) Acceptance is the outcome of a process in which project and stakeholder interests 	become mutually aligned, possibly leading to both - project and societal changes.</a:t>
            </a:r>
            <a:endParaRPr/>
          </a:p>
          <a:p>
            <a:pPr marL="0" lvl="0" indent="0" algn="l" rtl="0">
              <a:lnSpc>
                <a:spcPct val="90000"/>
              </a:lnSpc>
              <a:spcBef>
                <a:spcPts val="750"/>
              </a:spcBef>
              <a:spcAft>
                <a:spcPts val="0"/>
              </a:spcAft>
              <a:buClr>
                <a:schemeClr val="dk1"/>
              </a:buClr>
              <a:buSzPts val="2104"/>
              <a:buNone/>
            </a:pPr>
            <a:endParaRPr sz="1800">
              <a:solidFill>
                <a:srgbClr val="FFFFFF"/>
              </a:solidFill>
            </a:endParaRPr>
          </a:p>
          <a:p>
            <a:pPr marL="0" lvl="0" indent="0" algn="l" rtl="0">
              <a:lnSpc>
                <a:spcPct val="90000"/>
              </a:lnSpc>
              <a:spcBef>
                <a:spcPts val="750"/>
              </a:spcBef>
              <a:spcAft>
                <a:spcPts val="0"/>
              </a:spcAft>
              <a:buClr>
                <a:srgbClr val="FFFFFF"/>
              </a:buClr>
              <a:buSzPts val="2104"/>
              <a:buNone/>
            </a:pPr>
            <a:r>
              <a:rPr lang="en-US" sz="1800">
                <a:solidFill>
                  <a:srgbClr val="FFFFFF"/>
                </a:solidFill>
              </a:rPr>
              <a:t>	(4) Acceptance is only one issue that determines overall successfulness innovation process</a:t>
            </a:r>
            <a:endParaRPr sz="1800">
              <a:solidFill>
                <a:srgbClr val="FFFFFF"/>
              </a:solidFill>
            </a:endParaRPr>
          </a:p>
        </p:txBody>
      </p:sp>
      <p:pic>
        <p:nvPicPr>
          <p:cNvPr id="723" name="Google Shape;723;g156efaf9fd7_0_0" descr="A picture containing diagram&#10;&#10;Description automatically generated"/>
          <p:cNvPicPr preferRelativeResize="0"/>
          <p:nvPr/>
        </p:nvPicPr>
        <p:blipFill rotWithShape="1">
          <a:blip r:embed="rId3">
            <a:alphaModFix/>
          </a:blip>
          <a:srcRect/>
          <a:stretch/>
        </p:blipFill>
        <p:spPr>
          <a:xfrm>
            <a:off x="7372051" y="-5292"/>
            <a:ext cx="1771950" cy="10331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41"/>
          <p:cNvSpPr/>
          <p:nvPr/>
        </p:nvSpPr>
        <p:spPr>
          <a:xfrm>
            <a:off x="1" y="2150250"/>
            <a:ext cx="7372200" cy="2841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30" name="Google Shape;730;p41"/>
          <p:cNvSpPr/>
          <p:nvPr/>
        </p:nvSpPr>
        <p:spPr>
          <a:xfrm>
            <a:off x="0" y="1209297"/>
            <a:ext cx="9144000" cy="556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31" name="Google Shape;731;p41"/>
          <p:cNvSpPr txBox="1">
            <a:spLocks noGrp="1"/>
          </p:cNvSpPr>
          <p:nvPr>
            <p:ph type="title"/>
          </p:nvPr>
        </p:nvSpPr>
        <p:spPr>
          <a:xfrm>
            <a:off x="0" y="824550"/>
            <a:ext cx="8258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Green Hydrogen </a:t>
            </a:r>
            <a:endParaRPr sz="2400">
              <a:solidFill>
                <a:schemeClr val="lt1"/>
              </a:solidFill>
            </a:endParaRPr>
          </a:p>
        </p:txBody>
      </p:sp>
      <p:sp>
        <p:nvSpPr>
          <p:cNvPr id="732" name="Google Shape;732;p41"/>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endParaRPr sz="1800">
              <a:solidFill>
                <a:schemeClr val="lt1"/>
              </a:solidFill>
            </a:endParaRPr>
          </a:p>
          <a:p>
            <a:pPr marL="0" lvl="0" indent="0" algn="l" rtl="0">
              <a:lnSpc>
                <a:spcPct val="90000"/>
              </a:lnSpc>
              <a:spcBef>
                <a:spcPts val="750"/>
              </a:spcBef>
              <a:spcAft>
                <a:spcPts val="0"/>
              </a:spcAft>
              <a:buClr>
                <a:schemeClr val="lt1"/>
              </a:buClr>
              <a:buSzPts val="1800"/>
              <a:buNone/>
            </a:pPr>
            <a:r>
              <a:rPr lang="en-US" sz="1600" b="1">
                <a:solidFill>
                  <a:schemeClr val="lt1"/>
                </a:solidFill>
              </a:rPr>
              <a:t>ACCEPTANCE</a:t>
            </a:r>
            <a:endParaRPr sz="1600" b="1">
              <a:solidFill>
                <a:srgbClr val="2E75B5"/>
              </a:solidFill>
            </a:endParaRPr>
          </a:p>
          <a:p>
            <a:pPr marL="0" lvl="0" indent="0" algn="l" rtl="0">
              <a:lnSpc>
                <a:spcPct val="90000"/>
              </a:lnSpc>
              <a:spcBef>
                <a:spcPts val="750"/>
              </a:spcBef>
              <a:spcAft>
                <a:spcPts val="0"/>
              </a:spcAft>
              <a:buClr>
                <a:srgbClr val="2E75B5"/>
              </a:buClr>
              <a:buSzPts val="1800"/>
              <a:buNone/>
            </a:pPr>
            <a:r>
              <a:rPr lang="en-US" sz="1600">
                <a:solidFill>
                  <a:srgbClr val="2E75B5"/>
                </a:solidFill>
              </a:rPr>
              <a:t>	</a:t>
            </a:r>
            <a:endParaRPr sz="1600"/>
          </a:p>
          <a:p>
            <a:pPr marL="0" lvl="0" indent="0" algn="l" rtl="0">
              <a:lnSpc>
                <a:spcPct val="90000"/>
              </a:lnSpc>
              <a:spcBef>
                <a:spcPts val="750"/>
              </a:spcBef>
              <a:spcAft>
                <a:spcPts val="0"/>
              </a:spcAft>
              <a:buClr>
                <a:srgbClr val="2E75B5"/>
              </a:buClr>
              <a:buSzPts val="1800"/>
              <a:buNone/>
            </a:pPr>
            <a:r>
              <a:rPr lang="en-US" sz="1600">
                <a:solidFill>
                  <a:srgbClr val="2E75B5"/>
                </a:solidFill>
              </a:rPr>
              <a:t>(1) Acceptance is not a one-way street in which stakeholders either accept or reject a technology</a:t>
            </a:r>
            <a:endParaRPr sz="1600"/>
          </a:p>
          <a:p>
            <a:pPr marL="0" lvl="0" indent="0" algn="l" rtl="0">
              <a:lnSpc>
                <a:spcPct val="90000"/>
              </a:lnSpc>
              <a:spcBef>
                <a:spcPts val="750"/>
              </a:spcBef>
              <a:spcAft>
                <a:spcPts val="0"/>
              </a:spcAft>
              <a:buClr>
                <a:schemeClr val="dk1"/>
              </a:buClr>
              <a:buSzPts val="1800"/>
              <a:buNone/>
            </a:pPr>
            <a:endParaRPr sz="1600">
              <a:solidFill>
                <a:srgbClr val="2E75B5"/>
              </a:solidFill>
            </a:endParaRPr>
          </a:p>
          <a:p>
            <a:pPr marL="0" lvl="0" indent="0" algn="l" rtl="0">
              <a:lnSpc>
                <a:spcPct val="90000"/>
              </a:lnSpc>
              <a:spcBef>
                <a:spcPts val="750"/>
              </a:spcBef>
              <a:spcAft>
                <a:spcPts val="0"/>
              </a:spcAft>
              <a:buClr>
                <a:srgbClr val="2E75B5"/>
              </a:buClr>
              <a:buSzPts val="1800"/>
              <a:buNone/>
            </a:pPr>
            <a:r>
              <a:rPr lang="en-US" sz="1600">
                <a:solidFill>
                  <a:srgbClr val="2E75B5"/>
                </a:solidFill>
              </a:rPr>
              <a:t>(2) Acceptance is a dynamic process. Social movements and evolving environments such as political and policy cultures or socio-economic development need to be considered</a:t>
            </a:r>
            <a:endParaRPr sz="1600"/>
          </a:p>
          <a:p>
            <a:pPr marL="0" lvl="0" indent="0" algn="l" rtl="0">
              <a:lnSpc>
                <a:spcPct val="90000"/>
              </a:lnSpc>
              <a:spcBef>
                <a:spcPts val="750"/>
              </a:spcBef>
              <a:spcAft>
                <a:spcPts val="0"/>
              </a:spcAft>
              <a:buClr>
                <a:schemeClr val="dk1"/>
              </a:buClr>
              <a:buSzPts val="1800"/>
              <a:buNone/>
            </a:pPr>
            <a:endParaRPr sz="1600">
              <a:solidFill>
                <a:srgbClr val="2E75B5"/>
              </a:solidFill>
            </a:endParaRPr>
          </a:p>
          <a:p>
            <a:pPr marL="0" lvl="0" indent="0" algn="l" rtl="0">
              <a:lnSpc>
                <a:spcPct val="90000"/>
              </a:lnSpc>
              <a:spcBef>
                <a:spcPts val="750"/>
              </a:spcBef>
              <a:spcAft>
                <a:spcPts val="0"/>
              </a:spcAft>
              <a:buClr>
                <a:srgbClr val="2E75B5"/>
              </a:buClr>
              <a:buSzPts val="1800"/>
              <a:buNone/>
            </a:pPr>
            <a:r>
              <a:rPr lang="en-US" sz="1600">
                <a:solidFill>
                  <a:srgbClr val="2E75B5"/>
                </a:solidFill>
              </a:rPr>
              <a:t>(3) Acceptance is the outcome of a process in which project and stakeholder interests	become mutually aligned</a:t>
            </a:r>
            <a:endParaRPr sz="1600"/>
          </a:p>
          <a:p>
            <a:pPr marL="0" lvl="0" indent="0" algn="l" rtl="0">
              <a:lnSpc>
                <a:spcPct val="90000"/>
              </a:lnSpc>
              <a:spcBef>
                <a:spcPts val="750"/>
              </a:spcBef>
              <a:spcAft>
                <a:spcPts val="0"/>
              </a:spcAft>
              <a:buClr>
                <a:schemeClr val="dk1"/>
              </a:buClr>
              <a:buSzPts val="1800"/>
              <a:buNone/>
            </a:pPr>
            <a:endParaRPr sz="1600">
              <a:solidFill>
                <a:srgbClr val="2E75B5"/>
              </a:solidFill>
            </a:endParaRPr>
          </a:p>
          <a:p>
            <a:pPr marL="0" lvl="0" indent="0" algn="l" rtl="0">
              <a:lnSpc>
                <a:spcPct val="90000"/>
              </a:lnSpc>
              <a:spcBef>
                <a:spcPts val="750"/>
              </a:spcBef>
              <a:spcAft>
                <a:spcPts val="0"/>
              </a:spcAft>
              <a:buClr>
                <a:srgbClr val="2E75B5"/>
              </a:buClr>
              <a:buSzPts val="1800"/>
              <a:buNone/>
            </a:pPr>
            <a:r>
              <a:rPr lang="en-US" sz="1600">
                <a:solidFill>
                  <a:srgbClr val="2E75B5"/>
                </a:solidFill>
              </a:rPr>
              <a:t>(4) Acceptance is only one of many issues that determine overall success</a:t>
            </a:r>
            <a:endParaRPr sz="1600">
              <a:solidFill>
                <a:srgbClr val="2E75B5"/>
              </a:solidFill>
            </a:endParaRPr>
          </a:p>
        </p:txBody>
      </p:sp>
      <p:pic>
        <p:nvPicPr>
          <p:cNvPr id="733" name="Google Shape;733;p41" descr="A picture containing diagram&#10;&#10;Description automatically generated"/>
          <p:cNvPicPr preferRelativeResize="0"/>
          <p:nvPr/>
        </p:nvPicPr>
        <p:blipFill rotWithShape="1">
          <a:blip r:embed="rId3">
            <a:alphaModFix/>
          </a:blip>
          <a:srcRect/>
          <a:stretch/>
        </p:blipFill>
        <p:spPr>
          <a:xfrm>
            <a:off x="7372051" y="-30598"/>
            <a:ext cx="1771950" cy="10331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42"/>
          <p:cNvSpPr/>
          <p:nvPr/>
        </p:nvSpPr>
        <p:spPr>
          <a:xfrm>
            <a:off x="1" y="1222386"/>
            <a:ext cx="9144000" cy="556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40" name="Google Shape;740;p42"/>
          <p:cNvSpPr txBox="1">
            <a:spLocks noGrp="1"/>
          </p:cNvSpPr>
          <p:nvPr>
            <p:ph type="title"/>
          </p:nvPr>
        </p:nvSpPr>
        <p:spPr>
          <a:xfrm>
            <a:off x="0" y="837625"/>
            <a:ext cx="8515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Social evaluation </a:t>
            </a:r>
            <a:r>
              <a:rPr lang="en-US" sz="2400">
                <a:solidFill>
                  <a:schemeClr val="lt1"/>
                </a:solidFill>
                <a:latin typeface="Calibri"/>
                <a:ea typeface="Calibri"/>
                <a:cs typeface="Calibri"/>
                <a:sym typeface="Calibri"/>
              </a:rPr>
              <a:t>of green hydrogen</a:t>
            </a:r>
            <a:endParaRPr sz="2400">
              <a:solidFill>
                <a:schemeClr val="lt1"/>
              </a:solidFill>
            </a:endParaRPr>
          </a:p>
        </p:txBody>
      </p:sp>
      <p:sp>
        <p:nvSpPr>
          <p:cNvPr id="741" name="Google Shape;741;p42"/>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E75B5"/>
              </a:buClr>
              <a:buSzPts val="2100"/>
              <a:buNone/>
            </a:pPr>
            <a:r>
              <a:rPr lang="en-US">
                <a:solidFill>
                  <a:srgbClr val="2E75B5"/>
                </a:solidFill>
              </a:rPr>
              <a:t>Parameters to influence people's acceptance of green hydrogen</a:t>
            </a:r>
            <a:endParaRPr/>
          </a:p>
          <a:p>
            <a:pPr marL="0" lvl="0" indent="0" algn="l" rtl="0">
              <a:lnSpc>
                <a:spcPct val="90000"/>
              </a:lnSpc>
              <a:spcBef>
                <a:spcPts val="750"/>
              </a:spcBef>
              <a:spcAft>
                <a:spcPts val="0"/>
              </a:spcAft>
              <a:buClr>
                <a:srgbClr val="2E75B5"/>
              </a:buClr>
              <a:buSzPts val="2100"/>
              <a:buNone/>
            </a:pPr>
            <a:r>
              <a:rPr lang="en-US">
                <a:solidFill>
                  <a:srgbClr val="2E75B5"/>
                </a:solidFill>
              </a:rPr>
              <a:t>	</a:t>
            </a:r>
            <a:endParaRPr/>
          </a:p>
          <a:p>
            <a:pPr marL="0" lvl="0" indent="0" algn="l" rtl="0">
              <a:lnSpc>
                <a:spcPct val="90000"/>
              </a:lnSpc>
              <a:spcBef>
                <a:spcPts val="750"/>
              </a:spcBef>
              <a:spcAft>
                <a:spcPts val="0"/>
              </a:spcAft>
              <a:buClr>
                <a:schemeClr val="dk1"/>
              </a:buClr>
              <a:buSzPts val="2100"/>
              <a:buNone/>
            </a:pPr>
            <a:endParaRPr>
              <a:solidFill>
                <a:srgbClr val="2E75B5"/>
              </a:solidFill>
            </a:endParaRPr>
          </a:p>
        </p:txBody>
      </p:sp>
      <p:pic>
        <p:nvPicPr>
          <p:cNvPr id="742" name="Google Shape;742;p42"/>
          <p:cNvPicPr preferRelativeResize="0"/>
          <p:nvPr/>
        </p:nvPicPr>
        <p:blipFill rotWithShape="1">
          <a:blip r:embed="rId3">
            <a:alphaModFix/>
          </a:blip>
          <a:srcRect/>
          <a:stretch/>
        </p:blipFill>
        <p:spPr>
          <a:xfrm>
            <a:off x="628650" y="2339450"/>
            <a:ext cx="7106499" cy="3690850"/>
          </a:xfrm>
          <a:prstGeom prst="rect">
            <a:avLst/>
          </a:prstGeom>
          <a:noFill/>
          <a:ln>
            <a:noFill/>
          </a:ln>
        </p:spPr>
      </p:pic>
      <p:pic>
        <p:nvPicPr>
          <p:cNvPr id="743" name="Google Shape;743;p42"/>
          <p:cNvPicPr preferRelativeResize="0"/>
          <p:nvPr/>
        </p:nvPicPr>
        <p:blipFill rotWithShape="1">
          <a:blip r:embed="rId4">
            <a:alphaModFix/>
          </a:blip>
          <a:srcRect/>
          <a:stretch/>
        </p:blipFill>
        <p:spPr>
          <a:xfrm>
            <a:off x="5267500" y="4520750"/>
            <a:ext cx="3247850" cy="1471400"/>
          </a:xfrm>
          <a:prstGeom prst="rect">
            <a:avLst/>
          </a:prstGeom>
          <a:noFill/>
          <a:ln>
            <a:noFill/>
          </a:ln>
        </p:spPr>
      </p:pic>
      <p:sp>
        <p:nvSpPr>
          <p:cNvPr id="744" name="Google Shape;744;p42"/>
          <p:cNvSpPr/>
          <p:nvPr/>
        </p:nvSpPr>
        <p:spPr>
          <a:xfrm>
            <a:off x="5131350" y="4430526"/>
            <a:ext cx="2181000" cy="56220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45" name="Google Shape;745;p42"/>
          <p:cNvSpPr txBox="1"/>
          <p:nvPr/>
        </p:nvSpPr>
        <p:spPr>
          <a:xfrm>
            <a:off x="628650" y="5992213"/>
            <a:ext cx="3655500" cy="18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2F5496"/>
                </a:solidFill>
                <a:latin typeface="Calibri"/>
                <a:ea typeface="Calibri"/>
                <a:cs typeface="Calibri"/>
                <a:sym typeface="Calibri"/>
              </a:rPr>
              <a:t>Technology Acceptance Model (Davis et al. 1989)</a:t>
            </a:r>
            <a:endParaRPr sz="1400" b="0" i="0" u="none" strike="noStrike" cap="none">
              <a:solidFill>
                <a:srgbClr val="000000"/>
              </a:solidFill>
              <a:latin typeface="Arial"/>
              <a:ea typeface="Arial"/>
              <a:cs typeface="Arial"/>
              <a:sym typeface="Arial"/>
            </a:endParaRPr>
          </a:p>
        </p:txBody>
      </p:sp>
      <p:sp>
        <p:nvSpPr>
          <p:cNvPr id="746" name="Google Shape;746;p42"/>
          <p:cNvSpPr txBox="1"/>
          <p:nvPr/>
        </p:nvSpPr>
        <p:spPr>
          <a:xfrm>
            <a:off x="5554387" y="5992150"/>
            <a:ext cx="3655500" cy="18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2F5496"/>
                </a:solidFill>
                <a:latin typeface="Calibri"/>
                <a:ea typeface="Calibri"/>
                <a:cs typeface="Calibri"/>
                <a:sym typeface="Calibri"/>
              </a:rPr>
              <a:t>Theory of Planned Behavior (Ajzen, 1991)</a:t>
            </a:r>
            <a:endParaRPr sz="1400" b="0" i="0" u="none" strike="noStrike" cap="none">
              <a:solidFill>
                <a:srgbClr val="000000"/>
              </a:solidFill>
              <a:latin typeface="Arial"/>
              <a:ea typeface="Arial"/>
              <a:cs typeface="Arial"/>
              <a:sym typeface="Arial"/>
            </a:endParaRPr>
          </a:p>
        </p:txBody>
      </p:sp>
      <p:pic>
        <p:nvPicPr>
          <p:cNvPr id="747" name="Google Shape;747;p42" descr="A picture containing diagram&#10;&#10;Description automatically generated"/>
          <p:cNvPicPr preferRelativeResize="0"/>
          <p:nvPr/>
        </p:nvPicPr>
        <p:blipFill rotWithShape="1">
          <a:blip r:embed="rId5">
            <a:alphaModFix/>
          </a:blip>
          <a:srcRect/>
          <a:stretch/>
        </p:blipFill>
        <p:spPr>
          <a:xfrm>
            <a:off x="7350220" y="4961"/>
            <a:ext cx="1771950" cy="10331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43"/>
          <p:cNvSpPr/>
          <p:nvPr/>
        </p:nvSpPr>
        <p:spPr>
          <a:xfrm>
            <a:off x="1" y="1195630"/>
            <a:ext cx="9144000" cy="556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53" name="Google Shape;753;p43"/>
          <p:cNvSpPr txBox="1">
            <a:spLocks noGrp="1"/>
          </p:cNvSpPr>
          <p:nvPr>
            <p:ph type="title"/>
          </p:nvPr>
        </p:nvSpPr>
        <p:spPr>
          <a:xfrm>
            <a:off x="0" y="810875"/>
            <a:ext cx="8515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Social evaluation </a:t>
            </a:r>
            <a:r>
              <a:rPr lang="en-US" sz="2400">
                <a:solidFill>
                  <a:schemeClr val="lt1"/>
                </a:solidFill>
                <a:latin typeface="Calibri"/>
                <a:ea typeface="Calibri"/>
                <a:cs typeface="Calibri"/>
                <a:sym typeface="Calibri"/>
              </a:rPr>
              <a:t>of green hydrogen</a:t>
            </a:r>
            <a:endParaRPr sz="2400">
              <a:solidFill>
                <a:schemeClr val="lt1"/>
              </a:solidFill>
            </a:endParaRPr>
          </a:p>
        </p:txBody>
      </p:sp>
      <p:sp>
        <p:nvSpPr>
          <p:cNvPr id="754" name="Google Shape;754;p4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100"/>
              <a:buNone/>
            </a:pPr>
            <a:endParaRPr>
              <a:solidFill>
                <a:srgbClr val="2E75B5"/>
              </a:solidFill>
            </a:endParaRPr>
          </a:p>
          <a:p>
            <a:pPr marL="0" lvl="0" indent="0" algn="l" rtl="0">
              <a:lnSpc>
                <a:spcPct val="90000"/>
              </a:lnSpc>
              <a:spcBef>
                <a:spcPts val="750"/>
              </a:spcBef>
              <a:spcAft>
                <a:spcPts val="0"/>
              </a:spcAft>
              <a:buClr>
                <a:srgbClr val="2E75B5"/>
              </a:buClr>
              <a:buSzPts val="2100"/>
              <a:buNone/>
            </a:pPr>
            <a:r>
              <a:rPr lang="en-US">
                <a:solidFill>
                  <a:srgbClr val="2E75B5"/>
                </a:solidFill>
              </a:rPr>
              <a:t>	</a:t>
            </a:r>
            <a:endParaRPr/>
          </a:p>
          <a:p>
            <a:pPr marL="0" lvl="0" indent="0" algn="l" rtl="0">
              <a:lnSpc>
                <a:spcPct val="90000"/>
              </a:lnSpc>
              <a:spcBef>
                <a:spcPts val="750"/>
              </a:spcBef>
              <a:spcAft>
                <a:spcPts val="0"/>
              </a:spcAft>
              <a:buClr>
                <a:schemeClr val="dk1"/>
              </a:buClr>
              <a:buSzPts val="2100"/>
              <a:buNone/>
            </a:pPr>
            <a:endParaRPr>
              <a:solidFill>
                <a:srgbClr val="2E75B5"/>
              </a:solidFill>
            </a:endParaRPr>
          </a:p>
        </p:txBody>
      </p:sp>
      <p:grpSp>
        <p:nvGrpSpPr>
          <p:cNvPr id="755" name="Google Shape;755;p43"/>
          <p:cNvGrpSpPr/>
          <p:nvPr/>
        </p:nvGrpSpPr>
        <p:grpSpPr>
          <a:xfrm>
            <a:off x="1525785" y="4217145"/>
            <a:ext cx="6092461" cy="870300"/>
            <a:chOff x="1785" y="1596826"/>
            <a:chExt cx="6092461" cy="870300"/>
          </a:xfrm>
        </p:grpSpPr>
        <p:sp>
          <p:nvSpPr>
            <p:cNvPr id="756" name="Google Shape;756;p43"/>
            <p:cNvSpPr/>
            <p:nvPr/>
          </p:nvSpPr>
          <p:spPr>
            <a:xfrm>
              <a:off x="1785" y="1596826"/>
              <a:ext cx="2175900" cy="870300"/>
            </a:xfrm>
            <a:prstGeom prst="chevron">
              <a:avLst>
                <a:gd name="adj" fmla="val 50000"/>
              </a:avLst>
            </a:prstGeom>
            <a:solidFill>
              <a:srgbClr val="8DA9D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43"/>
            <p:cNvSpPr txBox="1"/>
            <p:nvPr/>
          </p:nvSpPr>
          <p:spPr>
            <a:xfrm>
              <a:off x="436958" y="1596826"/>
              <a:ext cx="1305600" cy="870300"/>
            </a:xfrm>
            <a:prstGeom prst="rect">
              <a:avLst/>
            </a:prstGeom>
            <a:noFill/>
            <a:ln>
              <a:noFill/>
            </a:ln>
          </p:spPr>
          <p:txBody>
            <a:bodyPr spcFirstLastPara="1" wrap="square" lIns="76000" tIns="25325" rIns="25325" bIns="2532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Production</a:t>
              </a:r>
              <a:endParaRPr sz="1900" b="0" i="0" u="none" strike="noStrike" cap="none">
                <a:solidFill>
                  <a:schemeClr val="lt1"/>
                </a:solidFill>
                <a:latin typeface="Calibri"/>
                <a:ea typeface="Calibri"/>
                <a:cs typeface="Calibri"/>
                <a:sym typeface="Calibri"/>
              </a:endParaRPr>
            </a:p>
          </p:txBody>
        </p:sp>
        <p:sp>
          <p:nvSpPr>
            <p:cNvPr id="758" name="Google Shape;758;p43"/>
            <p:cNvSpPr/>
            <p:nvPr/>
          </p:nvSpPr>
          <p:spPr>
            <a:xfrm>
              <a:off x="1960066" y="1596826"/>
              <a:ext cx="2175900" cy="870300"/>
            </a:xfrm>
            <a:prstGeom prst="chevron">
              <a:avLst>
                <a:gd name="adj" fmla="val 50000"/>
              </a:avLst>
            </a:prstGeom>
            <a:solidFill>
              <a:srgbClr val="8DA9D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43"/>
            <p:cNvSpPr txBox="1"/>
            <p:nvPr/>
          </p:nvSpPr>
          <p:spPr>
            <a:xfrm>
              <a:off x="2395239" y="1596826"/>
              <a:ext cx="1305600" cy="870300"/>
            </a:xfrm>
            <a:prstGeom prst="rect">
              <a:avLst/>
            </a:prstGeom>
            <a:noFill/>
            <a:ln>
              <a:noFill/>
            </a:ln>
          </p:spPr>
          <p:txBody>
            <a:bodyPr spcFirstLastPara="1" wrap="square" lIns="76000" tIns="25325" rIns="25325" bIns="2532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Storage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665"/>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Distribution</a:t>
              </a:r>
              <a:endParaRPr sz="1400" b="0" i="0" u="none" strike="noStrike" cap="none">
                <a:solidFill>
                  <a:srgbClr val="000000"/>
                </a:solidFill>
                <a:latin typeface="Arial"/>
                <a:ea typeface="Arial"/>
                <a:cs typeface="Arial"/>
                <a:sym typeface="Arial"/>
              </a:endParaRPr>
            </a:p>
          </p:txBody>
        </p:sp>
        <p:sp>
          <p:nvSpPr>
            <p:cNvPr id="760" name="Google Shape;760;p43"/>
            <p:cNvSpPr/>
            <p:nvPr/>
          </p:nvSpPr>
          <p:spPr>
            <a:xfrm>
              <a:off x="3918346" y="1596826"/>
              <a:ext cx="2175900" cy="870300"/>
            </a:xfrm>
            <a:prstGeom prst="chevron">
              <a:avLst>
                <a:gd name="adj" fmla="val 50000"/>
              </a:avLst>
            </a:prstGeom>
            <a:solidFill>
              <a:srgbClr val="8DA9D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43"/>
            <p:cNvSpPr txBox="1"/>
            <p:nvPr/>
          </p:nvSpPr>
          <p:spPr>
            <a:xfrm>
              <a:off x="4353519" y="1596826"/>
              <a:ext cx="1305600" cy="870300"/>
            </a:xfrm>
            <a:prstGeom prst="rect">
              <a:avLst/>
            </a:prstGeom>
            <a:noFill/>
            <a:ln>
              <a:noFill/>
            </a:ln>
          </p:spPr>
          <p:txBody>
            <a:bodyPr spcFirstLastPara="1" wrap="square" lIns="76000" tIns="25325" rIns="25325" bIns="2532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Utilization</a:t>
              </a:r>
              <a:endParaRPr sz="1900" b="0" i="0" u="none" strike="noStrike" cap="none">
                <a:solidFill>
                  <a:schemeClr val="lt1"/>
                </a:solidFill>
                <a:latin typeface="Calibri"/>
                <a:ea typeface="Calibri"/>
                <a:cs typeface="Calibri"/>
                <a:sym typeface="Calibri"/>
              </a:endParaRPr>
            </a:p>
          </p:txBody>
        </p:sp>
      </p:grpSp>
      <p:cxnSp>
        <p:nvCxnSpPr>
          <p:cNvPr id="762" name="Google Shape;762;p43"/>
          <p:cNvCxnSpPr/>
          <p:nvPr/>
        </p:nvCxnSpPr>
        <p:spPr>
          <a:xfrm>
            <a:off x="1235676" y="2420380"/>
            <a:ext cx="6300" cy="2996400"/>
          </a:xfrm>
          <a:prstGeom prst="straightConnector1">
            <a:avLst/>
          </a:prstGeom>
          <a:noFill/>
          <a:ln w="38100" cap="flat" cmpd="sng">
            <a:solidFill>
              <a:srgbClr val="2E75B5"/>
            </a:solidFill>
            <a:prstDash val="dash"/>
            <a:miter lim="800000"/>
            <a:headEnd type="none" w="sm" len="sm"/>
            <a:tailEnd type="none" w="sm" len="sm"/>
          </a:ln>
        </p:spPr>
      </p:cxnSp>
      <p:sp>
        <p:nvSpPr>
          <p:cNvPr id="763" name="Google Shape;763;p43"/>
          <p:cNvSpPr txBox="1"/>
          <p:nvPr/>
        </p:nvSpPr>
        <p:spPr>
          <a:xfrm>
            <a:off x="191530" y="2834446"/>
            <a:ext cx="883500" cy="300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2E75B5"/>
                </a:solidFill>
                <a:latin typeface="Calibri"/>
                <a:ea typeface="Calibri"/>
                <a:cs typeface="Calibri"/>
                <a:sym typeface="Calibri"/>
              </a:rPr>
              <a:t>WHO</a:t>
            </a:r>
            <a:endParaRPr sz="1400" b="0" i="0" u="none" strike="noStrike" cap="none">
              <a:solidFill>
                <a:srgbClr val="000000"/>
              </a:solidFill>
              <a:latin typeface="Arial"/>
              <a:ea typeface="Arial"/>
              <a:cs typeface="Arial"/>
              <a:sym typeface="Arial"/>
            </a:endParaRPr>
          </a:p>
        </p:txBody>
      </p:sp>
      <p:sp>
        <p:nvSpPr>
          <p:cNvPr id="764" name="Google Shape;764;p43"/>
          <p:cNvSpPr txBox="1"/>
          <p:nvPr/>
        </p:nvSpPr>
        <p:spPr>
          <a:xfrm>
            <a:off x="191530" y="4513819"/>
            <a:ext cx="883500" cy="300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2E75B5"/>
                </a:solidFill>
                <a:latin typeface="Calibri"/>
                <a:ea typeface="Calibri"/>
                <a:cs typeface="Calibri"/>
                <a:sym typeface="Calibri"/>
              </a:rPr>
              <a:t>WHAT</a:t>
            </a:r>
            <a:endParaRPr sz="1400" b="0" i="0" u="none" strike="noStrike" cap="none">
              <a:solidFill>
                <a:srgbClr val="000000"/>
              </a:solidFill>
              <a:latin typeface="Arial"/>
              <a:ea typeface="Arial"/>
              <a:cs typeface="Arial"/>
              <a:sym typeface="Arial"/>
            </a:endParaRPr>
          </a:p>
        </p:txBody>
      </p:sp>
      <p:sp>
        <p:nvSpPr>
          <p:cNvPr id="765" name="Google Shape;765;p43"/>
          <p:cNvSpPr/>
          <p:nvPr/>
        </p:nvSpPr>
        <p:spPr>
          <a:xfrm>
            <a:off x="1524813" y="2537773"/>
            <a:ext cx="6095100" cy="870300"/>
          </a:xfrm>
          <a:prstGeom prst="chevron">
            <a:avLst>
              <a:gd name="adj" fmla="val 50000"/>
            </a:avLst>
          </a:prstGeom>
          <a:solidFill>
            <a:srgbClr val="8DA9D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43"/>
          <p:cNvSpPr txBox="1"/>
          <p:nvPr/>
        </p:nvSpPr>
        <p:spPr>
          <a:xfrm>
            <a:off x="1524000" y="2788280"/>
            <a:ext cx="6096000" cy="392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50"/>
              <a:buFont typeface="Arial"/>
              <a:buNone/>
            </a:pPr>
            <a:r>
              <a:rPr lang="en-US" sz="1950" b="0" i="0" u="none" strike="noStrike" cap="none">
                <a:solidFill>
                  <a:schemeClr val="lt1"/>
                </a:solidFill>
                <a:latin typeface="Calibri"/>
                <a:ea typeface="Calibri"/>
                <a:cs typeface="Calibri"/>
                <a:sym typeface="Calibri"/>
              </a:rPr>
              <a:t>Stakeholder</a:t>
            </a:r>
            <a:endParaRPr sz="1400" b="0" i="0" u="none" strike="noStrike" cap="none">
              <a:solidFill>
                <a:srgbClr val="000000"/>
              </a:solidFill>
              <a:latin typeface="Arial"/>
              <a:ea typeface="Arial"/>
              <a:cs typeface="Arial"/>
              <a:sym typeface="Arial"/>
            </a:endParaRPr>
          </a:p>
        </p:txBody>
      </p:sp>
      <p:pic>
        <p:nvPicPr>
          <p:cNvPr id="767" name="Google Shape;767;p43" descr="A picture containing diagram&#10;&#10;Description automatically generated"/>
          <p:cNvPicPr preferRelativeResize="0"/>
          <p:nvPr/>
        </p:nvPicPr>
        <p:blipFill rotWithShape="1">
          <a:blip r:embed="rId3">
            <a:alphaModFix/>
          </a:blip>
          <a:srcRect/>
          <a:stretch/>
        </p:blipFill>
        <p:spPr>
          <a:xfrm>
            <a:off x="7350220" y="4961"/>
            <a:ext cx="1771950" cy="10331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00"/>
          <p:cNvSpPr/>
          <p:nvPr/>
        </p:nvSpPr>
        <p:spPr>
          <a:xfrm>
            <a:off x="1" y="1208510"/>
            <a:ext cx="9144000" cy="556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73" name="Google Shape;773;p100"/>
          <p:cNvSpPr txBox="1">
            <a:spLocks noGrp="1"/>
          </p:cNvSpPr>
          <p:nvPr>
            <p:ph type="title"/>
          </p:nvPr>
        </p:nvSpPr>
        <p:spPr>
          <a:xfrm>
            <a:off x="1" y="823688"/>
            <a:ext cx="8378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Social evaluation of green</a:t>
            </a:r>
            <a:r>
              <a:rPr lang="en-US" sz="2400" b="1">
                <a:solidFill>
                  <a:schemeClr val="lt1"/>
                </a:solidFill>
                <a:latin typeface="Calibri"/>
                <a:ea typeface="Calibri"/>
                <a:cs typeface="Calibri"/>
                <a:sym typeface="Calibri"/>
              </a:rPr>
              <a:t> hydrogen</a:t>
            </a:r>
            <a:endParaRPr sz="2400">
              <a:solidFill>
                <a:schemeClr val="lt1"/>
              </a:solidFill>
            </a:endParaRPr>
          </a:p>
        </p:txBody>
      </p:sp>
      <p:sp>
        <p:nvSpPr>
          <p:cNvPr id="774" name="Google Shape;774;p100"/>
          <p:cNvSpPr txBox="1">
            <a:spLocks noGrp="1"/>
          </p:cNvSpPr>
          <p:nvPr>
            <p:ph type="body" idx="1"/>
          </p:nvPr>
        </p:nvSpPr>
        <p:spPr>
          <a:xfrm>
            <a:off x="628650" y="1825625"/>
            <a:ext cx="7886700" cy="2645700"/>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spcBef>
                <a:spcPts val="750"/>
              </a:spcBef>
              <a:spcAft>
                <a:spcPts val="0"/>
              </a:spcAft>
              <a:buClr>
                <a:srgbClr val="00549F"/>
              </a:buClr>
              <a:buSzPct val="62010"/>
              <a:buNone/>
            </a:pPr>
            <a:endParaRPr sz="3386">
              <a:solidFill>
                <a:srgbClr val="00549F"/>
              </a:solidFill>
              <a:latin typeface="Arial"/>
              <a:ea typeface="Arial"/>
              <a:cs typeface="Arial"/>
              <a:sym typeface="Arial"/>
            </a:endParaRPr>
          </a:p>
          <a:p>
            <a:pPr marL="0" lvl="0" indent="0" algn="l" rtl="0">
              <a:spcBef>
                <a:spcPts val="750"/>
              </a:spcBef>
              <a:spcAft>
                <a:spcPts val="0"/>
              </a:spcAft>
              <a:buClr>
                <a:srgbClr val="00549F"/>
              </a:buClr>
              <a:buSzPct val="62010"/>
              <a:buNone/>
            </a:pPr>
            <a:r>
              <a:rPr lang="en-US" sz="3386">
                <a:solidFill>
                  <a:srgbClr val="00549F"/>
                </a:solidFill>
                <a:latin typeface="Arial"/>
                <a:ea typeface="Arial"/>
                <a:cs typeface="Arial"/>
                <a:sym typeface="Arial"/>
              </a:rPr>
              <a:t>Mostly neutral to positive reactions</a:t>
            </a:r>
            <a:endParaRPr sz="3386"/>
          </a:p>
          <a:p>
            <a:pPr marL="0" lvl="0" indent="0" algn="l" rtl="0">
              <a:spcBef>
                <a:spcPts val="0"/>
              </a:spcBef>
              <a:spcAft>
                <a:spcPts val="0"/>
              </a:spcAft>
              <a:buClr>
                <a:schemeClr val="dk1"/>
              </a:buClr>
              <a:buSzPct val="62010"/>
              <a:buFont typeface="Arial"/>
              <a:buNone/>
            </a:pPr>
            <a:endParaRPr sz="3386">
              <a:solidFill>
                <a:srgbClr val="00549F"/>
              </a:solidFill>
              <a:latin typeface="Arial"/>
              <a:ea typeface="Arial"/>
              <a:cs typeface="Arial"/>
              <a:sym typeface="Arial"/>
            </a:endParaRPr>
          </a:p>
          <a:p>
            <a:pPr marL="0" lvl="0" indent="0" algn="l" rtl="0">
              <a:spcBef>
                <a:spcPts val="0"/>
              </a:spcBef>
              <a:spcAft>
                <a:spcPts val="0"/>
              </a:spcAft>
              <a:buClr>
                <a:srgbClr val="00549F"/>
              </a:buClr>
              <a:buSzPct val="62010"/>
              <a:buNone/>
            </a:pPr>
            <a:r>
              <a:rPr lang="en-US" sz="3386">
                <a:solidFill>
                  <a:srgbClr val="00549F"/>
                </a:solidFill>
                <a:latin typeface="Arial"/>
                <a:ea typeface="Arial"/>
                <a:cs typeface="Arial"/>
                <a:sym typeface="Arial"/>
              </a:rPr>
              <a:t>Mostly data in regards to the </a:t>
            </a:r>
            <a:r>
              <a:rPr lang="en-US" sz="3386" b="1">
                <a:solidFill>
                  <a:srgbClr val="00549F"/>
                </a:solidFill>
                <a:latin typeface="Arial"/>
                <a:ea typeface="Arial"/>
                <a:cs typeface="Arial"/>
                <a:sym typeface="Arial"/>
              </a:rPr>
              <a:t>Mobility Sector</a:t>
            </a:r>
            <a:endParaRPr sz="3386" b="1">
              <a:solidFill>
                <a:srgbClr val="00549F"/>
              </a:solidFill>
              <a:latin typeface="Arial"/>
              <a:ea typeface="Arial"/>
              <a:cs typeface="Arial"/>
              <a:sym typeface="Arial"/>
            </a:endParaRPr>
          </a:p>
          <a:p>
            <a:pPr marL="0" lvl="0" indent="0" algn="l" rtl="0">
              <a:spcBef>
                <a:spcPts val="0"/>
              </a:spcBef>
              <a:spcAft>
                <a:spcPts val="0"/>
              </a:spcAft>
              <a:buClr>
                <a:srgbClr val="00549F"/>
              </a:buClr>
              <a:buSzPct val="62010"/>
              <a:buNone/>
            </a:pPr>
            <a:endParaRPr sz="3386" b="1">
              <a:solidFill>
                <a:srgbClr val="00549F"/>
              </a:solidFill>
              <a:latin typeface="Arial"/>
              <a:ea typeface="Arial"/>
              <a:cs typeface="Arial"/>
              <a:sym typeface="Arial"/>
            </a:endParaRPr>
          </a:p>
          <a:p>
            <a:pPr marL="0" lvl="0" indent="0" algn="l" rtl="0">
              <a:spcBef>
                <a:spcPts val="0"/>
              </a:spcBef>
              <a:spcAft>
                <a:spcPts val="0"/>
              </a:spcAft>
              <a:buClr>
                <a:srgbClr val="00549F"/>
              </a:buClr>
              <a:buSzPct val="62010"/>
              <a:buNone/>
            </a:pPr>
            <a:endParaRPr sz="3386" b="1">
              <a:solidFill>
                <a:srgbClr val="00549F"/>
              </a:solidFill>
              <a:latin typeface="Arial"/>
              <a:ea typeface="Arial"/>
              <a:cs typeface="Arial"/>
              <a:sym typeface="Arial"/>
            </a:endParaRPr>
          </a:p>
          <a:p>
            <a:pPr marL="0" lvl="0" indent="0" algn="l" rtl="0">
              <a:lnSpc>
                <a:spcPct val="90000"/>
              </a:lnSpc>
              <a:spcBef>
                <a:spcPts val="0"/>
              </a:spcBef>
              <a:spcAft>
                <a:spcPts val="0"/>
              </a:spcAft>
              <a:buClr>
                <a:srgbClr val="00549F"/>
              </a:buClr>
              <a:buSzPct val="62010"/>
              <a:buNone/>
            </a:pPr>
            <a:endParaRPr sz="3386">
              <a:solidFill>
                <a:srgbClr val="00549F"/>
              </a:solidFill>
              <a:latin typeface="Arial"/>
              <a:ea typeface="Arial"/>
              <a:cs typeface="Arial"/>
              <a:sym typeface="Arial"/>
            </a:endParaRPr>
          </a:p>
          <a:p>
            <a:pPr marL="0" lvl="0" indent="0" algn="l" rtl="0">
              <a:lnSpc>
                <a:spcPct val="90000"/>
              </a:lnSpc>
              <a:spcBef>
                <a:spcPts val="0"/>
              </a:spcBef>
              <a:spcAft>
                <a:spcPts val="0"/>
              </a:spcAft>
              <a:buClr>
                <a:srgbClr val="00549F"/>
              </a:buClr>
              <a:buSzPct val="62010"/>
              <a:buNone/>
            </a:pPr>
            <a:endParaRPr sz="3386">
              <a:solidFill>
                <a:srgbClr val="00549F"/>
              </a:solidFill>
              <a:latin typeface="Arial"/>
              <a:ea typeface="Arial"/>
              <a:cs typeface="Arial"/>
              <a:sym typeface="Arial"/>
            </a:endParaRPr>
          </a:p>
          <a:p>
            <a:pPr marL="0" lvl="0" indent="0" algn="l" rtl="0">
              <a:lnSpc>
                <a:spcPct val="90000"/>
              </a:lnSpc>
              <a:spcBef>
                <a:spcPts val="0"/>
              </a:spcBef>
              <a:spcAft>
                <a:spcPts val="0"/>
              </a:spcAft>
              <a:buClr>
                <a:srgbClr val="00549F"/>
              </a:buClr>
              <a:buSzPct val="62010"/>
              <a:buNone/>
            </a:pPr>
            <a:endParaRPr sz="3386"/>
          </a:p>
          <a:p>
            <a:pPr marL="0" lvl="0" indent="0" algn="l" rtl="0">
              <a:lnSpc>
                <a:spcPct val="90000"/>
              </a:lnSpc>
              <a:spcBef>
                <a:spcPts val="750"/>
              </a:spcBef>
              <a:spcAft>
                <a:spcPts val="0"/>
              </a:spcAft>
              <a:buClr>
                <a:schemeClr val="dk1"/>
              </a:buClr>
              <a:buSzPct val="100000"/>
              <a:buNone/>
            </a:pPr>
            <a:endParaRPr sz="1275">
              <a:solidFill>
                <a:srgbClr val="00549F"/>
              </a:solidFill>
              <a:latin typeface="Arial"/>
              <a:ea typeface="Arial"/>
              <a:cs typeface="Arial"/>
              <a:sym typeface="Arial"/>
            </a:endParaRPr>
          </a:p>
          <a:p>
            <a:pPr marL="171450" lvl="0" indent="-90487" algn="l" rtl="0">
              <a:lnSpc>
                <a:spcPct val="90000"/>
              </a:lnSpc>
              <a:spcBef>
                <a:spcPts val="750"/>
              </a:spcBef>
              <a:spcAft>
                <a:spcPts val="0"/>
              </a:spcAft>
              <a:buClr>
                <a:schemeClr val="dk1"/>
              </a:buClr>
              <a:buSzPct val="100000"/>
              <a:buNone/>
            </a:pPr>
            <a:endParaRPr sz="1275">
              <a:solidFill>
                <a:srgbClr val="00549F"/>
              </a:solidFill>
              <a:latin typeface="Arial"/>
              <a:ea typeface="Arial"/>
              <a:cs typeface="Arial"/>
              <a:sym typeface="Arial"/>
            </a:endParaRPr>
          </a:p>
          <a:p>
            <a:pPr marL="0" lvl="0" indent="0" algn="just" rtl="0">
              <a:lnSpc>
                <a:spcPct val="90000"/>
              </a:lnSpc>
              <a:spcBef>
                <a:spcPts val="750"/>
              </a:spcBef>
              <a:spcAft>
                <a:spcPts val="0"/>
              </a:spcAft>
              <a:buClr>
                <a:schemeClr val="dk1"/>
              </a:buClr>
              <a:buSzPct val="100000"/>
              <a:buNone/>
            </a:pPr>
            <a:endParaRPr>
              <a:solidFill>
                <a:srgbClr val="00549F"/>
              </a:solidFill>
              <a:latin typeface="Arial"/>
              <a:ea typeface="Arial"/>
              <a:cs typeface="Arial"/>
              <a:sym typeface="Arial"/>
            </a:endParaRPr>
          </a:p>
          <a:p>
            <a:pPr marL="0" lvl="0" indent="0" algn="just" rtl="0">
              <a:lnSpc>
                <a:spcPct val="90000"/>
              </a:lnSpc>
              <a:spcBef>
                <a:spcPts val="750"/>
              </a:spcBef>
              <a:spcAft>
                <a:spcPts val="0"/>
              </a:spcAft>
              <a:buClr>
                <a:srgbClr val="00549F"/>
              </a:buClr>
              <a:buSzPct val="100000"/>
              <a:buNone/>
            </a:pPr>
            <a:r>
              <a:rPr lang="en-US">
                <a:solidFill>
                  <a:srgbClr val="00549F"/>
                </a:solidFill>
                <a:latin typeface="Arial"/>
                <a:ea typeface="Arial"/>
                <a:cs typeface="Arial"/>
                <a:sym typeface="Arial"/>
              </a:rPr>
              <a:t> </a:t>
            </a:r>
            <a:endParaRPr/>
          </a:p>
          <a:p>
            <a:pPr marL="0" lvl="0" indent="0" algn="just" rtl="0">
              <a:lnSpc>
                <a:spcPct val="90000"/>
              </a:lnSpc>
              <a:spcBef>
                <a:spcPts val="750"/>
              </a:spcBef>
              <a:spcAft>
                <a:spcPts val="0"/>
              </a:spcAft>
              <a:buClr>
                <a:schemeClr val="dk1"/>
              </a:buClr>
              <a:buSzPct val="100000"/>
              <a:buNone/>
            </a:pPr>
            <a:br>
              <a:rPr lang="en-US"/>
            </a:br>
            <a:endParaRPr>
              <a:solidFill>
                <a:srgbClr val="2E75B5"/>
              </a:solidFill>
            </a:endParaRPr>
          </a:p>
        </p:txBody>
      </p:sp>
      <p:pic>
        <p:nvPicPr>
          <p:cNvPr id="775" name="Google Shape;775;p100" descr="A picture containing diagram&#10;&#10;Description automatically generated"/>
          <p:cNvPicPr preferRelativeResize="0"/>
          <p:nvPr/>
        </p:nvPicPr>
        <p:blipFill rotWithShape="1">
          <a:blip r:embed="rId3">
            <a:alphaModFix/>
          </a:blip>
          <a:srcRect/>
          <a:stretch/>
        </p:blipFill>
        <p:spPr>
          <a:xfrm>
            <a:off x="7372051" y="-5292"/>
            <a:ext cx="1771950" cy="10331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01"/>
          <p:cNvSpPr/>
          <p:nvPr/>
        </p:nvSpPr>
        <p:spPr>
          <a:xfrm>
            <a:off x="1" y="1236577"/>
            <a:ext cx="9144000" cy="556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81" name="Google Shape;781;p101"/>
          <p:cNvSpPr txBox="1">
            <a:spLocks noGrp="1"/>
          </p:cNvSpPr>
          <p:nvPr>
            <p:ph type="title"/>
          </p:nvPr>
        </p:nvSpPr>
        <p:spPr>
          <a:xfrm>
            <a:off x="-1" y="851900"/>
            <a:ext cx="8576400" cy="1325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Social evaluation of </a:t>
            </a:r>
            <a:r>
              <a:rPr lang="en-US" sz="2400" b="1">
                <a:solidFill>
                  <a:schemeClr val="lt1"/>
                </a:solidFill>
                <a:latin typeface="Calibri"/>
                <a:ea typeface="Calibri"/>
                <a:cs typeface="Calibri"/>
                <a:sym typeface="Calibri"/>
              </a:rPr>
              <a:t>green hydrogen</a:t>
            </a:r>
            <a:endParaRPr sz="2400" b="1">
              <a:solidFill>
                <a:schemeClr val="lt1"/>
              </a:solidFill>
            </a:endParaRPr>
          </a:p>
        </p:txBody>
      </p:sp>
      <p:sp>
        <p:nvSpPr>
          <p:cNvPr id="782" name="Google Shape;782;p101"/>
          <p:cNvSpPr txBox="1">
            <a:spLocks noGrp="1"/>
          </p:cNvSpPr>
          <p:nvPr>
            <p:ph type="body" idx="1"/>
          </p:nvPr>
        </p:nvSpPr>
        <p:spPr>
          <a:xfrm>
            <a:off x="628650" y="1825625"/>
            <a:ext cx="85152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E75B5"/>
              </a:buClr>
              <a:buSzPts val="2100"/>
              <a:buNone/>
            </a:pPr>
            <a:endParaRPr>
              <a:solidFill>
                <a:srgbClr val="2E75B5"/>
              </a:solidFill>
            </a:endParaRPr>
          </a:p>
          <a:p>
            <a:pPr marL="0" lvl="0" indent="0" algn="l" rtl="0">
              <a:lnSpc>
                <a:spcPct val="90000"/>
              </a:lnSpc>
              <a:spcBef>
                <a:spcPts val="0"/>
              </a:spcBef>
              <a:spcAft>
                <a:spcPts val="0"/>
              </a:spcAft>
              <a:buClr>
                <a:srgbClr val="2E75B5"/>
              </a:buClr>
              <a:buSzPts val="2100"/>
              <a:buNone/>
            </a:pPr>
            <a:r>
              <a:rPr lang="en-US" sz="1900">
                <a:solidFill>
                  <a:srgbClr val="2E75B5"/>
                </a:solidFill>
              </a:rPr>
              <a:t>Seldom differentiation between “green” vs. “other” hydrogen in current research</a:t>
            </a:r>
            <a:endParaRPr sz="1900"/>
          </a:p>
          <a:p>
            <a:pPr marL="0" lvl="0" indent="0" algn="l" rtl="0">
              <a:lnSpc>
                <a:spcPct val="90000"/>
              </a:lnSpc>
              <a:spcBef>
                <a:spcPts val="750"/>
              </a:spcBef>
              <a:spcAft>
                <a:spcPts val="0"/>
              </a:spcAft>
              <a:buClr>
                <a:schemeClr val="dk1"/>
              </a:buClr>
              <a:buSzPts val="2100"/>
              <a:buNone/>
            </a:pPr>
            <a:endParaRPr sz="1900">
              <a:solidFill>
                <a:srgbClr val="2E75B5"/>
              </a:solidFill>
            </a:endParaRPr>
          </a:p>
          <a:p>
            <a:pPr marL="0" lvl="0" indent="0" algn="l" rtl="0">
              <a:lnSpc>
                <a:spcPct val="90000"/>
              </a:lnSpc>
              <a:spcBef>
                <a:spcPts val="750"/>
              </a:spcBef>
              <a:spcAft>
                <a:spcPts val="0"/>
              </a:spcAft>
              <a:buClr>
                <a:srgbClr val="2E75B5"/>
              </a:buClr>
              <a:buSzPts val="2100"/>
              <a:buNone/>
            </a:pPr>
            <a:r>
              <a:rPr lang="en-US" sz="1900">
                <a:solidFill>
                  <a:srgbClr val="2E75B5"/>
                </a:solidFill>
              </a:rPr>
              <a:t>In general the public appears to be in favor of introducing hydrogen vehicles. </a:t>
            </a:r>
            <a:endParaRPr sz="1900"/>
          </a:p>
          <a:p>
            <a:pPr marL="457200" lvl="0" indent="0" algn="l" rtl="0">
              <a:lnSpc>
                <a:spcPct val="90000"/>
              </a:lnSpc>
              <a:spcBef>
                <a:spcPts val="750"/>
              </a:spcBef>
              <a:spcAft>
                <a:spcPts val="0"/>
              </a:spcAft>
              <a:buClr>
                <a:srgbClr val="2E75B5"/>
              </a:buClr>
              <a:buSzPts val="2100"/>
              <a:buNone/>
            </a:pPr>
            <a:r>
              <a:rPr lang="en-US" sz="1900" b="1">
                <a:solidFill>
                  <a:srgbClr val="2E75B5"/>
                </a:solidFill>
              </a:rPr>
              <a:t>But</a:t>
            </a:r>
            <a:r>
              <a:rPr lang="en-US" sz="1900">
                <a:solidFill>
                  <a:srgbClr val="2E75B5"/>
                </a:solidFill>
              </a:rPr>
              <a:t> it is important that hydrogen is produced in an environmentally friendly way, i.e. through renewable sources</a:t>
            </a:r>
            <a:endParaRPr sz="1900">
              <a:solidFill>
                <a:srgbClr val="2E75B5"/>
              </a:solidFill>
            </a:endParaRPr>
          </a:p>
          <a:p>
            <a:pPr marL="0" lvl="0" indent="0" algn="l" rtl="0">
              <a:lnSpc>
                <a:spcPct val="90000"/>
              </a:lnSpc>
              <a:spcBef>
                <a:spcPts val="750"/>
              </a:spcBef>
              <a:spcAft>
                <a:spcPts val="0"/>
              </a:spcAft>
              <a:buClr>
                <a:schemeClr val="dk1"/>
              </a:buClr>
              <a:buSzPts val="2100"/>
              <a:buNone/>
            </a:pPr>
            <a:endParaRPr sz="1900">
              <a:solidFill>
                <a:srgbClr val="2E75B5"/>
              </a:solidFill>
            </a:endParaRPr>
          </a:p>
          <a:p>
            <a:pPr marL="457200" lvl="0" indent="0" algn="l" rtl="0">
              <a:lnSpc>
                <a:spcPct val="90000"/>
              </a:lnSpc>
              <a:spcBef>
                <a:spcPts val="750"/>
              </a:spcBef>
              <a:spcAft>
                <a:spcPts val="0"/>
              </a:spcAft>
              <a:buClr>
                <a:srgbClr val="2E75B5"/>
              </a:buClr>
              <a:buSzPts val="2100"/>
              <a:buNone/>
            </a:pPr>
            <a:endParaRPr sz="1900"/>
          </a:p>
          <a:p>
            <a:pPr marL="0" lvl="0" indent="0" algn="l" rtl="0">
              <a:lnSpc>
                <a:spcPct val="90000"/>
              </a:lnSpc>
              <a:spcBef>
                <a:spcPts val="750"/>
              </a:spcBef>
              <a:spcAft>
                <a:spcPts val="0"/>
              </a:spcAft>
              <a:buClr>
                <a:schemeClr val="dk1"/>
              </a:buClr>
              <a:buSzPts val="2100"/>
              <a:buNone/>
            </a:pPr>
            <a:endParaRPr>
              <a:solidFill>
                <a:srgbClr val="2E75B5"/>
              </a:solidFill>
            </a:endParaRPr>
          </a:p>
        </p:txBody>
      </p:sp>
      <p:pic>
        <p:nvPicPr>
          <p:cNvPr id="783" name="Google Shape;783;p101" descr="A picture containing diagram&#10;&#10;Description automatically generated"/>
          <p:cNvPicPr preferRelativeResize="0"/>
          <p:nvPr/>
        </p:nvPicPr>
        <p:blipFill rotWithShape="1">
          <a:blip r:embed="rId3">
            <a:alphaModFix/>
          </a:blip>
          <a:srcRect/>
          <a:stretch/>
        </p:blipFill>
        <p:spPr>
          <a:xfrm>
            <a:off x="7372051" y="-13546"/>
            <a:ext cx="1771950" cy="10331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g156efaf9fd7_0_12"/>
          <p:cNvSpPr/>
          <p:nvPr/>
        </p:nvSpPr>
        <p:spPr>
          <a:xfrm>
            <a:off x="1" y="1208510"/>
            <a:ext cx="9144000" cy="556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89" name="Google Shape;789;g156efaf9fd7_0_12"/>
          <p:cNvSpPr txBox="1">
            <a:spLocks noGrp="1"/>
          </p:cNvSpPr>
          <p:nvPr>
            <p:ph type="title"/>
          </p:nvPr>
        </p:nvSpPr>
        <p:spPr>
          <a:xfrm>
            <a:off x="1" y="823688"/>
            <a:ext cx="8378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Social evaluation of green</a:t>
            </a:r>
            <a:r>
              <a:rPr lang="en-US" sz="2400" b="1">
                <a:solidFill>
                  <a:schemeClr val="lt1"/>
                </a:solidFill>
                <a:latin typeface="Calibri"/>
                <a:ea typeface="Calibri"/>
                <a:cs typeface="Calibri"/>
                <a:sym typeface="Calibri"/>
              </a:rPr>
              <a:t> hydrogen</a:t>
            </a:r>
            <a:endParaRPr sz="2400">
              <a:solidFill>
                <a:schemeClr val="lt1"/>
              </a:solidFill>
            </a:endParaRPr>
          </a:p>
        </p:txBody>
      </p:sp>
      <p:sp>
        <p:nvSpPr>
          <p:cNvPr id="790" name="Google Shape;790;g156efaf9fd7_0_12"/>
          <p:cNvSpPr txBox="1">
            <a:spLocks noGrp="1"/>
          </p:cNvSpPr>
          <p:nvPr>
            <p:ph type="body" idx="1"/>
          </p:nvPr>
        </p:nvSpPr>
        <p:spPr>
          <a:xfrm>
            <a:off x="628650" y="1825625"/>
            <a:ext cx="7886700" cy="2645700"/>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spcBef>
                <a:spcPts val="750"/>
              </a:spcBef>
              <a:spcAft>
                <a:spcPts val="0"/>
              </a:spcAft>
              <a:buClr>
                <a:srgbClr val="00549F"/>
              </a:buClr>
              <a:buSzPct val="62010"/>
              <a:buNone/>
            </a:pPr>
            <a:endParaRPr sz="3386">
              <a:solidFill>
                <a:srgbClr val="00549F"/>
              </a:solidFill>
              <a:latin typeface="Arial"/>
              <a:ea typeface="Arial"/>
              <a:cs typeface="Arial"/>
              <a:sym typeface="Arial"/>
            </a:endParaRPr>
          </a:p>
          <a:p>
            <a:pPr marL="0" lvl="0" indent="0" algn="l" rtl="0">
              <a:spcBef>
                <a:spcPts val="750"/>
              </a:spcBef>
              <a:spcAft>
                <a:spcPts val="0"/>
              </a:spcAft>
              <a:buClr>
                <a:srgbClr val="00549F"/>
              </a:buClr>
              <a:buSzPct val="62010"/>
              <a:buNone/>
            </a:pPr>
            <a:r>
              <a:rPr lang="en-US" sz="3386">
                <a:solidFill>
                  <a:srgbClr val="00549F"/>
                </a:solidFill>
                <a:latin typeface="Arial"/>
                <a:ea typeface="Arial"/>
                <a:cs typeface="Arial"/>
                <a:sym typeface="Arial"/>
              </a:rPr>
              <a:t>Mostly neutral to positive reactions</a:t>
            </a:r>
            <a:endParaRPr sz="3386"/>
          </a:p>
          <a:p>
            <a:pPr marL="0" lvl="0" indent="0" algn="l" rtl="0">
              <a:spcBef>
                <a:spcPts val="0"/>
              </a:spcBef>
              <a:spcAft>
                <a:spcPts val="0"/>
              </a:spcAft>
              <a:buClr>
                <a:schemeClr val="dk1"/>
              </a:buClr>
              <a:buSzPct val="62010"/>
              <a:buNone/>
            </a:pPr>
            <a:endParaRPr sz="3386">
              <a:solidFill>
                <a:srgbClr val="00549F"/>
              </a:solidFill>
              <a:latin typeface="Arial"/>
              <a:ea typeface="Arial"/>
              <a:cs typeface="Arial"/>
              <a:sym typeface="Arial"/>
            </a:endParaRPr>
          </a:p>
          <a:p>
            <a:pPr marL="0" lvl="0" indent="0" algn="l" rtl="0">
              <a:spcBef>
                <a:spcPts val="0"/>
              </a:spcBef>
              <a:spcAft>
                <a:spcPts val="0"/>
              </a:spcAft>
              <a:buClr>
                <a:srgbClr val="00549F"/>
              </a:buClr>
              <a:buSzPct val="62010"/>
              <a:buNone/>
            </a:pPr>
            <a:r>
              <a:rPr lang="en-US" sz="3386">
                <a:solidFill>
                  <a:srgbClr val="00549F"/>
                </a:solidFill>
                <a:latin typeface="Arial"/>
                <a:ea typeface="Arial"/>
                <a:cs typeface="Arial"/>
                <a:sym typeface="Arial"/>
              </a:rPr>
              <a:t>Mostly data in regards to the </a:t>
            </a:r>
            <a:r>
              <a:rPr lang="en-US" sz="3386" b="1">
                <a:solidFill>
                  <a:srgbClr val="00549F"/>
                </a:solidFill>
                <a:latin typeface="Arial"/>
                <a:ea typeface="Arial"/>
                <a:cs typeface="Arial"/>
                <a:sym typeface="Arial"/>
              </a:rPr>
              <a:t>Mobility Sector</a:t>
            </a:r>
            <a:endParaRPr sz="3386">
              <a:solidFill>
                <a:srgbClr val="00549F"/>
              </a:solidFill>
              <a:latin typeface="Arial"/>
              <a:ea typeface="Arial"/>
              <a:cs typeface="Arial"/>
              <a:sym typeface="Arial"/>
            </a:endParaRPr>
          </a:p>
          <a:p>
            <a:pPr marL="0" lvl="0" indent="0" algn="l" rtl="0">
              <a:lnSpc>
                <a:spcPct val="90000"/>
              </a:lnSpc>
              <a:spcBef>
                <a:spcPts val="0"/>
              </a:spcBef>
              <a:spcAft>
                <a:spcPts val="0"/>
              </a:spcAft>
              <a:buClr>
                <a:srgbClr val="00549F"/>
              </a:buClr>
              <a:buSzPct val="62010"/>
              <a:buNone/>
            </a:pPr>
            <a:endParaRPr sz="3386">
              <a:solidFill>
                <a:srgbClr val="00549F"/>
              </a:solidFill>
              <a:latin typeface="Arial"/>
              <a:ea typeface="Arial"/>
              <a:cs typeface="Arial"/>
              <a:sym typeface="Arial"/>
            </a:endParaRPr>
          </a:p>
          <a:p>
            <a:pPr marL="0" lvl="0" indent="0" algn="l" rtl="0">
              <a:lnSpc>
                <a:spcPct val="90000"/>
              </a:lnSpc>
              <a:spcBef>
                <a:spcPts val="0"/>
              </a:spcBef>
              <a:spcAft>
                <a:spcPts val="0"/>
              </a:spcAft>
              <a:buClr>
                <a:srgbClr val="00549F"/>
              </a:buClr>
              <a:buSzPct val="62010"/>
              <a:buNone/>
            </a:pPr>
            <a:endParaRPr sz="3386">
              <a:solidFill>
                <a:srgbClr val="00549F"/>
              </a:solidFill>
              <a:latin typeface="Arial"/>
              <a:ea typeface="Arial"/>
              <a:cs typeface="Arial"/>
              <a:sym typeface="Arial"/>
            </a:endParaRPr>
          </a:p>
          <a:p>
            <a:pPr marL="0" lvl="0" indent="0" algn="l" rtl="0">
              <a:lnSpc>
                <a:spcPct val="90000"/>
              </a:lnSpc>
              <a:spcBef>
                <a:spcPts val="0"/>
              </a:spcBef>
              <a:spcAft>
                <a:spcPts val="0"/>
              </a:spcAft>
              <a:buClr>
                <a:srgbClr val="00549F"/>
              </a:buClr>
              <a:buSzPct val="62010"/>
              <a:buNone/>
            </a:pPr>
            <a:r>
              <a:rPr lang="en-US" sz="3386">
                <a:solidFill>
                  <a:srgbClr val="00549F"/>
                </a:solidFill>
                <a:latin typeface="Arial"/>
                <a:ea typeface="Arial"/>
                <a:cs typeface="Arial"/>
                <a:sym typeface="Arial"/>
              </a:rPr>
              <a:t>Effective parameters to influence Hydrogen acceptance</a:t>
            </a:r>
            <a:endParaRPr sz="3386"/>
          </a:p>
          <a:p>
            <a:pPr marL="0" lvl="0" indent="0" algn="l" rtl="0">
              <a:lnSpc>
                <a:spcPct val="90000"/>
              </a:lnSpc>
              <a:spcBef>
                <a:spcPts val="750"/>
              </a:spcBef>
              <a:spcAft>
                <a:spcPts val="0"/>
              </a:spcAft>
              <a:buClr>
                <a:schemeClr val="dk1"/>
              </a:buClr>
              <a:buSzPct val="100000"/>
              <a:buNone/>
            </a:pPr>
            <a:endParaRPr sz="1275">
              <a:solidFill>
                <a:srgbClr val="00549F"/>
              </a:solidFill>
              <a:latin typeface="Arial"/>
              <a:ea typeface="Arial"/>
              <a:cs typeface="Arial"/>
              <a:sym typeface="Arial"/>
            </a:endParaRPr>
          </a:p>
          <a:p>
            <a:pPr marL="171450" lvl="0" indent="-90487" algn="l" rtl="0">
              <a:lnSpc>
                <a:spcPct val="90000"/>
              </a:lnSpc>
              <a:spcBef>
                <a:spcPts val="750"/>
              </a:spcBef>
              <a:spcAft>
                <a:spcPts val="0"/>
              </a:spcAft>
              <a:buClr>
                <a:schemeClr val="dk1"/>
              </a:buClr>
              <a:buSzPct val="100000"/>
              <a:buNone/>
            </a:pPr>
            <a:endParaRPr sz="1275">
              <a:solidFill>
                <a:srgbClr val="00549F"/>
              </a:solidFill>
              <a:latin typeface="Arial"/>
              <a:ea typeface="Arial"/>
              <a:cs typeface="Arial"/>
              <a:sym typeface="Arial"/>
            </a:endParaRPr>
          </a:p>
          <a:p>
            <a:pPr marL="0" lvl="0" indent="0" algn="just" rtl="0">
              <a:lnSpc>
                <a:spcPct val="90000"/>
              </a:lnSpc>
              <a:spcBef>
                <a:spcPts val="750"/>
              </a:spcBef>
              <a:spcAft>
                <a:spcPts val="0"/>
              </a:spcAft>
              <a:buClr>
                <a:schemeClr val="dk1"/>
              </a:buClr>
              <a:buSzPct val="100000"/>
              <a:buNone/>
            </a:pPr>
            <a:endParaRPr>
              <a:solidFill>
                <a:srgbClr val="00549F"/>
              </a:solidFill>
              <a:latin typeface="Arial"/>
              <a:ea typeface="Arial"/>
              <a:cs typeface="Arial"/>
              <a:sym typeface="Arial"/>
            </a:endParaRPr>
          </a:p>
          <a:p>
            <a:pPr marL="0" lvl="0" indent="0" algn="just" rtl="0">
              <a:lnSpc>
                <a:spcPct val="90000"/>
              </a:lnSpc>
              <a:spcBef>
                <a:spcPts val="750"/>
              </a:spcBef>
              <a:spcAft>
                <a:spcPts val="0"/>
              </a:spcAft>
              <a:buClr>
                <a:srgbClr val="00549F"/>
              </a:buClr>
              <a:buSzPct val="100000"/>
              <a:buNone/>
            </a:pPr>
            <a:r>
              <a:rPr lang="en-US">
                <a:solidFill>
                  <a:srgbClr val="00549F"/>
                </a:solidFill>
                <a:latin typeface="Arial"/>
                <a:ea typeface="Arial"/>
                <a:cs typeface="Arial"/>
                <a:sym typeface="Arial"/>
              </a:rPr>
              <a:t> </a:t>
            </a:r>
            <a:endParaRPr/>
          </a:p>
          <a:p>
            <a:pPr marL="0" lvl="0" indent="0" algn="just" rtl="0">
              <a:lnSpc>
                <a:spcPct val="90000"/>
              </a:lnSpc>
              <a:spcBef>
                <a:spcPts val="750"/>
              </a:spcBef>
              <a:spcAft>
                <a:spcPts val="0"/>
              </a:spcAft>
              <a:buClr>
                <a:schemeClr val="dk1"/>
              </a:buClr>
              <a:buSzPct val="100000"/>
              <a:buNone/>
            </a:pPr>
            <a:br>
              <a:rPr lang="en-US"/>
            </a:br>
            <a:endParaRPr>
              <a:solidFill>
                <a:srgbClr val="2E75B5"/>
              </a:solidFill>
            </a:endParaRPr>
          </a:p>
        </p:txBody>
      </p:sp>
      <p:graphicFrame>
        <p:nvGraphicFramePr>
          <p:cNvPr id="791" name="Google Shape;791;g156efaf9fd7_0_12"/>
          <p:cNvGraphicFramePr/>
          <p:nvPr/>
        </p:nvGraphicFramePr>
        <p:xfrm>
          <a:off x="1260675" y="3306366"/>
          <a:ext cx="3000000" cy="3000000"/>
        </p:xfrm>
        <a:graphic>
          <a:graphicData uri="http://schemas.openxmlformats.org/drawingml/2006/table">
            <a:tbl>
              <a:tblPr>
                <a:noFill/>
                <a:tableStyleId>{C86F72B1-8A69-4B34-8E4A-E900FB3F9E25}</a:tableStyleId>
              </a:tblPr>
              <a:tblGrid>
                <a:gridCol w="2677850">
                  <a:extLst>
                    <a:ext uri="{9D8B030D-6E8A-4147-A177-3AD203B41FA5}">
                      <a16:colId xmlns:a16="http://schemas.microsoft.com/office/drawing/2014/main" val="20000"/>
                    </a:ext>
                  </a:extLst>
                </a:gridCol>
                <a:gridCol w="4688150">
                  <a:extLst>
                    <a:ext uri="{9D8B030D-6E8A-4147-A177-3AD203B41FA5}">
                      <a16:colId xmlns:a16="http://schemas.microsoft.com/office/drawing/2014/main" val="20001"/>
                    </a:ext>
                  </a:extLst>
                </a:gridCol>
              </a:tblGrid>
              <a:tr h="376050">
                <a:tc>
                  <a:txBody>
                    <a:bodyPr/>
                    <a:lstStyle/>
                    <a:p>
                      <a:pPr marL="0" marR="0" lvl="0" indent="0" algn="l" rtl="0">
                        <a:lnSpc>
                          <a:spcPct val="150000"/>
                        </a:lnSpc>
                        <a:spcBef>
                          <a:spcPts val="0"/>
                        </a:spcBef>
                        <a:spcAft>
                          <a:spcPts val="0"/>
                        </a:spcAft>
                        <a:buClr>
                          <a:srgbClr val="000000"/>
                        </a:buClr>
                        <a:buSzPts val="1500"/>
                        <a:buFont typeface="Arial"/>
                        <a:buNone/>
                      </a:pPr>
                      <a:r>
                        <a:rPr lang="en-US" sz="1500" u="sng" strike="noStrike" cap="none">
                          <a:solidFill>
                            <a:srgbClr val="2F5496"/>
                          </a:solidFill>
                        </a:rPr>
                        <a:t>PARAMETER</a:t>
                      </a:r>
                      <a:endParaRPr sz="1500" b="1" u="sng" strike="noStrike" cap="none">
                        <a:solidFill>
                          <a:srgbClr val="2F5496"/>
                        </a:solidFill>
                      </a:endParaRPr>
                    </a:p>
                  </a:txBody>
                  <a:tcPr marL="68575" marR="68575" marT="34300" marB="34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57200" marR="0" lvl="0" indent="0" algn="l" rtl="0">
                        <a:lnSpc>
                          <a:spcPct val="150000"/>
                        </a:lnSpc>
                        <a:spcBef>
                          <a:spcPts val="0"/>
                        </a:spcBef>
                        <a:spcAft>
                          <a:spcPts val="0"/>
                        </a:spcAft>
                        <a:buClr>
                          <a:srgbClr val="000000"/>
                        </a:buClr>
                        <a:buSzPts val="1500"/>
                        <a:buFont typeface="Arial"/>
                        <a:buNone/>
                      </a:pPr>
                      <a:r>
                        <a:rPr lang="en-US" sz="1500" b="0" u="sng" strike="noStrike" cap="none">
                          <a:solidFill>
                            <a:srgbClr val="2F5496"/>
                          </a:solidFill>
                        </a:rPr>
                        <a:t>Explanation</a:t>
                      </a:r>
                      <a:endParaRPr sz="1500" b="0" u="sng" strike="noStrike" cap="none">
                        <a:solidFill>
                          <a:srgbClr val="2F5496"/>
                        </a:solidFill>
                      </a:endParaRPr>
                    </a:p>
                  </a:txBody>
                  <a:tcPr marL="68575" marR="68575" marT="34300" marB="34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76050">
                <a:tc>
                  <a:txBody>
                    <a:bodyPr/>
                    <a:lstStyle/>
                    <a:p>
                      <a:pPr marL="0" marR="0" lvl="0" indent="0" algn="l" rtl="0">
                        <a:lnSpc>
                          <a:spcPct val="150000"/>
                        </a:lnSpc>
                        <a:spcBef>
                          <a:spcPts val="0"/>
                        </a:spcBef>
                        <a:spcAft>
                          <a:spcPts val="0"/>
                        </a:spcAft>
                        <a:buClr>
                          <a:srgbClr val="000000"/>
                        </a:buClr>
                        <a:buSzPts val="1500"/>
                        <a:buFont typeface="Arial"/>
                        <a:buNone/>
                      </a:pPr>
                      <a:r>
                        <a:rPr lang="en-US" sz="1500" b="1" u="none" strike="noStrike" cap="none">
                          <a:solidFill>
                            <a:srgbClr val="2F5496"/>
                          </a:solidFill>
                        </a:rPr>
                        <a:t>AWARENESS</a:t>
                      </a:r>
                      <a:endParaRPr sz="1400" u="none" strike="noStrike" cap="none"/>
                    </a:p>
                  </a:txBody>
                  <a:tcPr marL="68575" marR="68575" marT="34300" marB="34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57200" marR="0" lvl="0" indent="0" algn="l" rtl="0">
                        <a:lnSpc>
                          <a:spcPct val="150000"/>
                        </a:lnSpc>
                        <a:spcBef>
                          <a:spcPts val="0"/>
                        </a:spcBef>
                        <a:spcAft>
                          <a:spcPts val="0"/>
                        </a:spcAft>
                        <a:buClr>
                          <a:srgbClr val="000000"/>
                        </a:buClr>
                        <a:buSzPts val="1500"/>
                        <a:buFont typeface="Arial"/>
                        <a:buNone/>
                      </a:pPr>
                      <a:r>
                        <a:rPr lang="en-US" sz="1500" b="0" u="none" strike="noStrike" cap="none">
                          <a:solidFill>
                            <a:srgbClr val="2F5496"/>
                          </a:solidFill>
                        </a:rPr>
                        <a:t>Consciousness of Existence</a:t>
                      </a:r>
                      <a:endParaRPr sz="1500" b="0" u="none" strike="noStrike" cap="none">
                        <a:solidFill>
                          <a:srgbClr val="2F5496"/>
                        </a:solidFill>
                      </a:endParaRPr>
                    </a:p>
                  </a:txBody>
                  <a:tcPr marL="68575" marR="68575" marT="34300" marB="34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6050">
                <a:tc>
                  <a:txBody>
                    <a:bodyPr/>
                    <a:lstStyle/>
                    <a:p>
                      <a:pPr marL="0" marR="0" lvl="0" indent="0" algn="l" rtl="0">
                        <a:lnSpc>
                          <a:spcPct val="150000"/>
                        </a:lnSpc>
                        <a:spcBef>
                          <a:spcPts val="0"/>
                        </a:spcBef>
                        <a:spcAft>
                          <a:spcPts val="0"/>
                        </a:spcAft>
                        <a:buClr>
                          <a:srgbClr val="000000"/>
                        </a:buClr>
                        <a:buSzPts val="1500"/>
                        <a:buFont typeface="Arial"/>
                        <a:buNone/>
                      </a:pPr>
                      <a:r>
                        <a:rPr lang="en-US" sz="1500" b="1" u="none" strike="noStrike" cap="none">
                          <a:solidFill>
                            <a:srgbClr val="2F5496"/>
                          </a:solidFill>
                        </a:rPr>
                        <a:t>SUBJECTIVE KNOWLEDGE</a:t>
                      </a:r>
                      <a:endParaRPr sz="1400" u="none" strike="noStrike" cap="none"/>
                    </a:p>
                  </a:txBody>
                  <a:tcPr marL="68575" marR="68575" marT="34300" marB="34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57200" marR="0" lvl="0" indent="0" algn="l" rtl="0">
                        <a:lnSpc>
                          <a:spcPct val="150000"/>
                        </a:lnSpc>
                        <a:spcBef>
                          <a:spcPts val="0"/>
                        </a:spcBef>
                        <a:spcAft>
                          <a:spcPts val="0"/>
                        </a:spcAft>
                        <a:buClr>
                          <a:srgbClr val="000000"/>
                        </a:buClr>
                        <a:buSzPts val="1500"/>
                        <a:buFont typeface="Arial"/>
                        <a:buNone/>
                      </a:pPr>
                      <a:r>
                        <a:rPr lang="en-US" sz="1500" u="none" strike="noStrike" cap="none">
                          <a:solidFill>
                            <a:srgbClr val="2F5496"/>
                          </a:solidFill>
                        </a:rPr>
                        <a:t>Believed Level of Knowledgeability</a:t>
                      </a:r>
                      <a:endParaRPr sz="1500" u="none" strike="noStrike" cap="none">
                        <a:solidFill>
                          <a:srgbClr val="2F5496"/>
                        </a:solidFill>
                      </a:endParaRPr>
                    </a:p>
                  </a:txBody>
                  <a:tcPr marL="68575" marR="68575" marT="34300" marB="34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76050">
                <a:tc>
                  <a:txBody>
                    <a:bodyPr/>
                    <a:lstStyle/>
                    <a:p>
                      <a:pPr marL="0" marR="0" lvl="0" indent="0" algn="l" rtl="0">
                        <a:lnSpc>
                          <a:spcPct val="150000"/>
                        </a:lnSpc>
                        <a:spcBef>
                          <a:spcPts val="0"/>
                        </a:spcBef>
                        <a:spcAft>
                          <a:spcPts val="0"/>
                        </a:spcAft>
                        <a:buClr>
                          <a:srgbClr val="000000"/>
                        </a:buClr>
                        <a:buSzPts val="1500"/>
                        <a:buFont typeface="Arial"/>
                        <a:buNone/>
                      </a:pPr>
                      <a:r>
                        <a:rPr lang="en-US" sz="1500" b="1" u="none" strike="noStrike" cap="none">
                          <a:solidFill>
                            <a:srgbClr val="2F5496"/>
                          </a:solidFill>
                        </a:rPr>
                        <a:t>EXPERIENCE</a:t>
                      </a:r>
                      <a:endParaRPr sz="1400" u="none" strike="noStrike" cap="none"/>
                    </a:p>
                  </a:txBody>
                  <a:tcPr marL="68575" marR="68575" marT="34300" marB="34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57200" marR="0" lvl="0" indent="0" algn="l" rtl="0">
                        <a:lnSpc>
                          <a:spcPct val="150000"/>
                        </a:lnSpc>
                        <a:spcBef>
                          <a:spcPts val="0"/>
                        </a:spcBef>
                        <a:spcAft>
                          <a:spcPts val="0"/>
                        </a:spcAft>
                        <a:buClr>
                          <a:srgbClr val="000000"/>
                        </a:buClr>
                        <a:buSzPts val="1500"/>
                        <a:buFont typeface="Arial"/>
                        <a:buNone/>
                      </a:pPr>
                      <a:r>
                        <a:rPr lang="en-US" sz="1500" u="none" strike="noStrike" cap="none">
                          <a:solidFill>
                            <a:srgbClr val="2F5496"/>
                          </a:solidFill>
                        </a:rPr>
                        <a:t>Amount of Contact</a:t>
                      </a:r>
                      <a:endParaRPr sz="1500" u="none" strike="noStrike" cap="none">
                        <a:solidFill>
                          <a:srgbClr val="2F5496"/>
                        </a:solidFill>
                      </a:endParaRPr>
                    </a:p>
                  </a:txBody>
                  <a:tcPr marL="68575" marR="68575" marT="34300" marB="34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76050">
                <a:tc>
                  <a:txBody>
                    <a:bodyPr/>
                    <a:lstStyle/>
                    <a:p>
                      <a:pPr marL="0" marR="0" lvl="0" indent="0" algn="l" rtl="0">
                        <a:lnSpc>
                          <a:spcPct val="150000"/>
                        </a:lnSpc>
                        <a:spcBef>
                          <a:spcPts val="0"/>
                        </a:spcBef>
                        <a:spcAft>
                          <a:spcPts val="0"/>
                        </a:spcAft>
                        <a:buClr>
                          <a:srgbClr val="000000"/>
                        </a:buClr>
                        <a:buSzPts val="1500"/>
                        <a:buFont typeface="Arial"/>
                        <a:buNone/>
                      </a:pPr>
                      <a:r>
                        <a:rPr lang="en-US" sz="1500" b="1" u="none" strike="noStrike" cap="none">
                          <a:solidFill>
                            <a:srgbClr val="2F5496"/>
                          </a:solidFill>
                        </a:rPr>
                        <a:t>PERCEIVED EFFECTS</a:t>
                      </a:r>
                      <a:endParaRPr sz="1400" u="none" strike="noStrike" cap="none"/>
                    </a:p>
                  </a:txBody>
                  <a:tcPr marL="68575" marR="68575" marT="34300" marB="34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57200" marR="0" lvl="0" indent="0" algn="l" rtl="0">
                        <a:lnSpc>
                          <a:spcPct val="150000"/>
                        </a:lnSpc>
                        <a:spcBef>
                          <a:spcPts val="0"/>
                        </a:spcBef>
                        <a:spcAft>
                          <a:spcPts val="0"/>
                        </a:spcAft>
                        <a:buClr>
                          <a:srgbClr val="000000"/>
                        </a:buClr>
                        <a:buSzPts val="1500"/>
                        <a:buFont typeface="Arial"/>
                        <a:buNone/>
                      </a:pPr>
                      <a:r>
                        <a:rPr lang="en-US" sz="1500" u="none" strike="noStrike" cap="none">
                          <a:solidFill>
                            <a:srgbClr val="2F5496"/>
                          </a:solidFill>
                        </a:rPr>
                        <a:t>Perceived Risks, Benefits and Costs</a:t>
                      </a:r>
                      <a:endParaRPr sz="1500" u="none" strike="noStrike" cap="none">
                        <a:solidFill>
                          <a:srgbClr val="2F5496"/>
                        </a:solidFill>
                      </a:endParaRPr>
                    </a:p>
                  </a:txBody>
                  <a:tcPr marL="68575" marR="68575" marT="34300" marB="34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76050">
                <a:tc>
                  <a:txBody>
                    <a:bodyPr/>
                    <a:lstStyle/>
                    <a:p>
                      <a:pPr marL="0" marR="0" lvl="0" indent="0" algn="l" rtl="0">
                        <a:lnSpc>
                          <a:spcPct val="150000"/>
                        </a:lnSpc>
                        <a:spcBef>
                          <a:spcPts val="0"/>
                        </a:spcBef>
                        <a:spcAft>
                          <a:spcPts val="0"/>
                        </a:spcAft>
                        <a:buClr>
                          <a:srgbClr val="000000"/>
                        </a:buClr>
                        <a:buSzPts val="1500"/>
                        <a:buFont typeface="Arial"/>
                        <a:buNone/>
                      </a:pPr>
                      <a:r>
                        <a:rPr lang="en-US" sz="1500" b="1" u="none" strike="noStrike" cap="none">
                          <a:solidFill>
                            <a:srgbClr val="2F5496"/>
                          </a:solidFill>
                        </a:rPr>
                        <a:t>SOCIAL TRUST</a:t>
                      </a:r>
                      <a:endParaRPr sz="1400" u="none" strike="noStrike" cap="none"/>
                    </a:p>
                  </a:txBody>
                  <a:tcPr marL="68575" marR="68575" marT="34300" marB="34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57200" marR="0" lvl="0" indent="0" algn="l" rtl="0">
                        <a:lnSpc>
                          <a:spcPct val="150000"/>
                        </a:lnSpc>
                        <a:spcBef>
                          <a:spcPts val="0"/>
                        </a:spcBef>
                        <a:spcAft>
                          <a:spcPts val="0"/>
                        </a:spcAft>
                        <a:buClr>
                          <a:srgbClr val="000000"/>
                        </a:buClr>
                        <a:buSzPts val="1500"/>
                        <a:buFont typeface="Arial"/>
                        <a:buNone/>
                      </a:pPr>
                      <a:r>
                        <a:rPr lang="en-US" sz="1500" u="none" strike="noStrike" cap="none">
                          <a:solidFill>
                            <a:srgbClr val="2F5496"/>
                          </a:solidFill>
                        </a:rPr>
                        <a:t>Level of Trust in Source of Information</a:t>
                      </a:r>
                      <a:endParaRPr sz="1400" u="none" strike="noStrike" cap="none"/>
                    </a:p>
                  </a:txBody>
                  <a:tcPr marL="68575" marR="68575" marT="34300" marB="34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792" name="Google Shape;792;g156efaf9fd7_0_12" descr="A picture containing diagram&#10;&#10;Description automatically generated"/>
          <p:cNvPicPr preferRelativeResize="0"/>
          <p:nvPr/>
        </p:nvPicPr>
        <p:blipFill rotWithShape="1">
          <a:blip r:embed="rId3">
            <a:alphaModFix/>
          </a:blip>
          <a:srcRect/>
          <a:stretch/>
        </p:blipFill>
        <p:spPr>
          <a:xfrm>
            <a:off x="7372051" y="-5292"/>
            <a:ext cx="1771950" cy="10331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02"/>
          <p:cNvSpPr/>
          <p:nvPr/>
        </p:nvSpPr>
        <p:spPr>
          <a:xfrm>
            <a:off x="1" y="1269567"/>
            <a:ext cx="9144000" cy="556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98" name="Google Shape;798;p102"/>
          <p:cNvSpPr txBox="1">
            <a:spLocks noGrp="1"/>
          </p:cNvSpPr>
          <p:nvPr>
            <p:ph type="title"/>
          </p:nvPr>
        </p:nvSpPr>
        <p:spPr>
          <a:xfrm>
            <a:off x="1" y="884825"/>
            <a:ext cx="8454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en-US" sz="2400">
                <a:solidFill>
                  <a:schemeClr val="lt1"/>
                </a:solidFill>
              </a:rPr>
              <a:t>Example: The EST</a:t>
            </a:r>
            <a:r>
              <a:rPr lang="en-US" sz="2400">
                <a:solidFill>
                  <a:schemeClr val="lt1"/>
                </a:solidFill>
                <a:latin typeface="Calibri"/>
                <a:ea typeface="Calibri"/>
                <a:cs typeface="Calibri"/>
                <a:sym typeface="Calibri"/>
              </a:rPr>
              <a:t> </a:t>
            </a:r>
            <a:endParaRPr sz="2400">
              <a:solidFill>
                <a:schemeClr val="lt1"/>
              </a:solidFill>
            </a:endParaRPr>
          </a:p>
        </p:txBody>
      </p:sp>
      <p:sp>
        <p:nvSpPr>
          <p:cNvPr id="799" name="Google Shape;799;p102"/>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fontScale="70000" lnSpcReduction="20000"/>
          </a:bodyPr>
          <a:lstStyle/>
          <a:p>
            <a:pPr marL="0" lvl="1" indent="0" algn="l" rtl="0">
              <a:lnSpc>
                <a:spcPct val="90000"/>
              </a:lnSpc>
              <a:spcBef>
                <a:spcPts val="375"/>
              </a:spcBef>
              <a:spcAft>
                <a:spcPts val="0"/>
              </a:spcAft>
              <a:buClr>
                <a:srgbClr val="2E75B5"/>
              </a:buClr>
              <a:buSzPct val="75000"/>
              <a:buNone/>
            </a:pPr>
            <a:endParaRPr sz="2000">
              <a:solidFill>
                <a:srgbClr val="2E75B5"/>
              </a:solidFill>
            </a:endParaRPr>
          </a:p>
          <a:p>
            <a:pPr marL="0" lvl="1" indent="0" algn="l" rtl="0">
              <a:lnSpc>
                <a:spcPct val="90000"/>
              </a:lnSpc>
              <a:spcBef>
                <a:spcPts val="375"/>
              </a:spcBef>
              <a:spcAft>
                <a:spcPts val="0"/>
              </a:spcAft>
              <a:buClr>
                <a:srgbClr val="2E75B5"/>
              </a:buClr>
              <a:buSzPct val="60239"/>
              <a:buNone/>
            </a:pPr>
            <a:r>
              <a:rPr lang="en-US" sz="2490">
                <a:solidFill>
                  <a:srgbClr val="00549F"/>
                </a:solidFill>
              </a:rPr>
              <a:t>The EST: Enabling Support Tool</a:t>
            </a:r>
            <a:endParaRPr sz="2490">
              <a:solidFill>
                <a:srgbClr val="00549F"/>
              </a:solidFill>
            </a:endParaRPr>
          </a:p>
          <a:p>
            <a:pPr marL="0" lvl="1" indent="0" algn="l" rtl="0">
              <a:lnSpc>
                <a:spcPct val="90000"/>
              </a:lnSpc>
              <a:spcBef>
                <a:spcPts val="375"/>
              </a:spcBef>
              <a:spcAft>
                <a:spcPts val="0"/>
              </a:spcAft>
              <a:buClr>
                <a:srgbClr val="2E75B5"/>
              </a:buClr>
              <a:buSzPct val="60239"/>
              <a:buNone/>
            </a:pPr>
            <a:endParaRPr sz="2490">
              <a:solidFill>
                <a:srgbClr val="00549F"/>
              </a:solidFill>
            </a:endParaRPr>
          </a:p>
          <a:p>
            <a:pPr marL="457200" lvl="1" indent="0" algn="l" rtl="0">
              <a:lnSpc>
                <a:spcPct val="90000"/>
              </a:lnSpc>
              <a:spcBef>
                <a:spcPts val="375"/>
              </a:spcBef>
              <a:spcAft>
                <a:spcPts val="0"/>
              </a:spcAft>
              <a:buClr>
                <a:srgbClr val="2E75B5"/>
              </a:buClr>
              <a:buSzPct val="68239"/>
              <a:buNone/>
            </a:pPr>
            <a:r>
              <a:rPr lang="en-US" sz="2198" u="sng">
                <a:solidFill>
                  <a:srgbClr val="00549F"/>
                </a:solidFill>
              </a:rPr>
              <a:t>Goal: </a:t>
            </a:r>
            <a:r>
              <a:rPr lang="en-US" sz="2198">
                <a:solidFill>
                  <a:srgbClr val="00549F"/>
                </a:solidFill>
              </a:rPr>
              <a:t>support the implementation of the concepts for hydrogen in public transportation                                    system by transporting the right information in an accessible and interesting manner.</a:t>
            </a:r>
            <a:endParaRPr sz="2198">
              <a:solidFill>
                <a:srgbClr val="00549F"/>
              </a:solidFill>
            </a:endParaRPr>
          </a:p>
          <a:p>
            <a:pPr marL="457200" lvl="1" indent="0" algn="l" rtl="0">
              <a:lnSpc>
                <a:spcPct val="90000"/>
              </a:lnSpc>
              <a:spcBef>
                <a:spcPts val="375"/>
              </a:spcBef>
              <a:spcAft>
                <a:spcPts val="0"/>
              </a:spcAft>
              <a:buClr>
                <a:srgbClr val="2E75B5"/>
              </a:buClr>
              <a:buSzPct val="68239"/>
              <a:buNone/>
            </a:pPr>
            <a:endParaRPr sz="2198">
              <a:solidFill>
                <a:srgbClr val="00549F"/>
              </a:solidFill>
            </a:endParaRPr>
          </a:p>
          <a:p>
            <a:pPr marL="457200" lvl="1" indent="0" algn="l" rtl="0">
              <a:lnSpc>
                <a:spcPct val="90000"/>
              </a:lnSpc>
              <a:spcBef>
                <a:spcPts val="375"/>
              </a:spcBef>
              <a:spcAft>
                <a:spcPts val="0"/>
              </a:spcAft>
              <a:buClr>
                <a:srgbClr val="2E75B5"/>
              </a:buClr>
              <a:buSzPct val="68239"/>
              <a:buNone/>
            </a:pPr>
            <a:r>
              <a:rPr lang="en-US" sz="2198" u="sng">
                <a:solidFill>
                  <a:srgbClr val="00549F"/>
                </a:solidFill>
              </a:rPr>
              <a:t>Example Information:</a:t>
            </a:r>
            <a:r>
              <a:rPr lang="en-US" sz="2198">
                <a:solidFill>
                  <a:srgbClr val="00549F"/>
                </a:solidFill>
              </a:rPr>
              <a:t> </a:t>
            </a:r>
            <a:endParaRPr sz="2198">
              <a:solidFill>
                <a:srgbClr val="00549F"/>
              </a:solidFill>
            </a:endParaRPr>
          </a:p>
          <a:p>
            <a:pPr marL="914400" lvl="1" indent="0" algn="l" rtl="0">
              <a:lnSpc>
                <a:spcPct val="90000"/>
              </a:lnSpc>
              <a:spcBef>
                <a:spcPts val="375"/>
              </a:spcBef>
              <a:spcAft>
                <a:spcPts val="0"/>
              </a:spcAft>
              <a:buClr>
                <a:srgbClr val="2E75B5"/>
              </a:buClr>
              <a:buSzPct val="68239"/>
              <a:buNone/>
            </a:pPr>
            <a:r>
              <a:rPr lang="en-US" sz="2198">
                <a:solidFill>
                  <a:srgbClr val="00549F"/>
                </a:solidFill>
              </a:rPr>
              <a:t>Ideal bus routes for the use of hydrogen buses</a:t>
            </a:r>
            <a:endParaRPr sz="2198">
              <a:solidFill>
                <a:srgbClr val="00549F"/>
              </a:solidFill>
            </a:endParaRPr>
          </a:p>
          <a:p>
            <a:pPr marL="914400" lvl="1" indent="0" algn="l" rtl="0">
              <a:lnSpc>
                <a:spcPct val="90000"/>
              </a:lnSpc>
              <a:spcBef>
                <a:spcPts val="375"/>
              </a:spcBef>
              <a:spcAft>
                <a:spcPts val="0"/>
              </a:spcAft>
              <a:buClr>
                <a:srgbClr val="2E75B5"/>
              </a:buClr>
              <a:buSzPct val="68239"/>
              <a:buNone/>
            </a:pPr>
            <a:r>
              <a:rPr lang="en-US" sz="2198">
                <a:solidFill>
                  <a:srgbClr val="00549F"/>
                </a:solidFill>
              </a:rPr>
              <a:t>Cost of a hydrogen-inclusive bus fleet </a:t>
            </a:r>
            <a:endParaRPr sz="2198">
              <a:solidFill>
                <a:srgbClr val="00549F"/>
              </a:solidFill>
            </a:endParaRPr>
          </a:p>
          <a:p>
            <a:pPr marL="0" lvl="1" indent="0" algn="l" rtl="0">
              <a:lnSpc>
                <a:spcPct val="90000"/>
              </a:lnSpc>
              <a:spcBef>
                <a:spcPts val="375"/>
              </a:spcBef>
              <a:spcAft>
                <a:spcPts val="0"/>
              </a:spcAft>
              <a:buClr>
                <a:srgbClr val="2E75B5"/>
              </a:buClr>
              <a:buSzPct val="68239"/>
              <a:buNone/>
            </a:pPr>
            <a:endParaRPr sz="2198">
              <a:solidFill>
                <a:srgbClr val="00549F"/>
              </a:solidFill>
            </a:endParaRPr>
          </a:p>
          <a:p>
            <a:pPr marL="457200" lvl="1" indent="0" algn="l" rtl="0">
              <a:lnSpc>
                <a:spcPct val="90000"/>
              </a:lnSpc>
              <a:spcBef>
                <a:spcPts val="375"/>
              </a:spcBef>
              <a:spcAft>
                <a:spcPts val="0"/>
              </a:spcAft>
              <a:buClr>
                <a:srgbClr val="2E75B5"/>
              </a:buClr>
              <a:buSzPct val="68239"/>
              <a:buNone/>
            </a:pPr>
            <a:r>
              <a:rPr lang="en-US" sz="2198" u="sng">
                <a:solidFill>
                  <a:srgbClr val="00549F"/>
                </a:solidFill>
              </a:rPr>
              <a:t>Method:</a:t>
            </a:r>
            <a:r>
              <a:rPr lang="en-US" sz="2198">
                <a:solidFill>
                  <a:srgbClr val="00549F"/>
                </a:solidFill>
              </a:rPr>
              <a:t> </a:t>
            </a:r>
            <a:r>
              <a:rPr lang="en-US" sz="2114">
                <a:solidFill>
                  <a:srgbClr val="00549F"/>
                </a:solidFill>
              </a:rPr>
              <a:t>two-stage user experience testing</a:t>
            </a:r>
            <a:endParaRPr sz="2114">
              <a:solidFill>
                <a:srgbClr val="00549F"/>
              </a:solidFill>
            </a:endParaRPr>
          </a:p>
          <a:p>
            <a:pPr marL="914400" lvl="1" indent="0" algn="l" rtl="0">
              <a:lnSpc>
                <a:spcPct val="90000"/>
              </a:lnSpc>
              <a:spcBef>
                <a:spcPts val="375"/>
              </a:spcBef>
              <a:spcAft>
                <a:spcPts val="0"/>
              </a:spcAft>
              <a:buClr>
                <a:srgbClr val="2E75B5"/>
              </a:buClr>
              <a:buSzPct val="70943"/>
              <a:buNone/>
            </a:pPr>
            <a:r>
              <a:rPr lang="en-US" sz="2114">
                <a:solidFill>
                  <a:srgbClr val="00549F"/>
                </a:solidFill>
              </a:rPr>
              <a:t>Explorative assessment of stakeholder preferences and needs towards an EST </a:t>
            </a:r>
            <a:endParaRPr sz="2114">
              <a:solidFill>
                <a:srgbClr val="00549F"/>
              </a:solidFill>
            </a:endParaRPr>
          </a:p>
          <a:p>
            <a:pPr marL="914400" lvl="1" indent="0" algn="l" rtl="0">
              <a:lnSpc>
                <a:spcPct val="90000"/>
              </a:lnSpc>
              <a:spcBef>
                <a:spcPts val="375"/>
              </a:spcBef>
              <a:spcAft>
                <a:spcPts val="0"/>
              </a:spcAft>
              <a:buClr>
                <a:srgbClr val="2E75B5"/>
              </a:buClr>
              <a:buSzPct val="70943"/>
              <a:buNone/>
            </a:pPr>
            <a:r>
              <a:rPr lang="en-US" sz="2114">
                <a:solidFill>
                  <a:srgbClr val="00549F"/>
                </a:solidFill>
              </a:rPr>
              <a:t>Usability testing of an early stage version of the EST</a:t>
            </a:r>
            <a:endParaRPr sz="2614">
              <a:solidFill>
                <a:srgbClr val="00549F"/>
              </a:solidFill>
            </a:endParaRPr>
          </a:p>
          <a:p>
            <a:pPr marL="0" lvl="1" indent="0" algn="l" rtl="0">
              <a:lnSpc>
                <a:spcPct val="90000"/>
              </a:lnSpc>
              <a:spcBef>
                <a:spcPts val="375"/>
              </a:spcBef>
              <a:spcAft>
                <a:spcPts val="0"/>
              </a:spcAft>
              <a:buClr>
                <a:srgbClr val="2E75B5"/>
              </a:buClr>
              <a:buSzPct val="87816"/>
              <a:buNone/>
            </a:pPr>
            <a:endParaRPr sz="1708">
              <a:solidFill>
                <a:srgbClr val="00549F"/>
              </a:solidFill>
            </a:endParaRPr>
          </a:p>
          <a:p>
            <a:pPr marL="342900" lvl="1" indent="0" algn="l" rtl="0">
              <a:lnSpc>
                <a:spcPct val="90000"/>
              </a:lnSpc>
              <a:spcBef>
                <a:spcPts val="375"/>
              </a:spcBef>
              <a:spcAft>
                <a:spcPts val="0"/>
              </a:spcAft>
              <a:buClr>
                <a:schemeClr val="dk1"/>
              </a:buClr>
              <a:buSzPct val="75000"/>
              <a:buNone/>
            </a:pPr>
            <a:endParaRPr sz="2000">
              <a:solidFill>
                <a:srgbClr val="2E75B5"/>
              </a:solidFill>
            </a:endParaRPr>
          </a:p>
          <a:p>
            <a:pPr marL="0" lvl="0" indent="0" algn="l" rtl="0">
              <a:lnSpc>
                <a:spcPct val="90000"/>
              </a:lnSpc>
              <a:spcBef>
                <a:spcPts val="375"/>
              </a:spcBef>
              <a:spcAft>
                <a:spcPts val="0"/>
              </a:spcAft>
              <a:buSzPct val="85714"/>
              <a:buNone/>
            </a:pPr>
            <a:endParaRPr>
              <a:solidFill>
                <a:srgbClr val="2E75B5"/>
              </a:solidFill>
            </a:endParaRPr>
          </a:p>
          <a:p>
            <a:pPr marL="0" lvl="0" indent="0" algn="l" rtl="0">
              <a:lnSpc>
                <a:spcPct val="90000"/>
              </a:lnSpc>
              <a:spcBef>
                <a:spcPts val="750"/>
              </a:spcBef>
              <a:spcAft>
                <a:spcPts val="0"/>
              </a:spcAft>
              <a:buClr>
                <a:schemeClr val="dk1"/>
              </a:buClr>
              <a:buSzPct val="83333"/>
              <a:buNone/>
            </a:pPr>
            <a:endParaRPr sz="1800" b="1">
              <a:solidFill>
                <a:srgbClr val="2E75B5"/>
              </a:solidFill>
            </a:endParaRPr>
          </a:p>
          <a:p>
            <a:pPr marL="0" lvl="0" indent="0" algn="l" rtl="0">
              <a:lnSpc>
                <a:spcPct val="90000"/>
              </a:lnSpc>
              <a:spcBef>
                <a:spcPts val="750"/>
              </a:spcBef>
              <a:spcAft>
                <a:spcPts val="0"/>
              </a:spcAft>
              <a:buClr>
                <a:srgbClr val="2E75B5"/>
              </a:buClr>
              <a:buSzPct val="100000"/>
              <a:buNone/>
            </a:pPr>
            <a:r>
              <a:rPr lang="en-US">
                <a:solidFill>
                  <a:srgbClr val="2E75B5"/>
                </a:solidFill>
              </a:rPr>
              <a:t>	</a:t>
            </a:r>
            <a:endParaRPr/>
          </a:p>
          <a:p>
            <a:pPr marL="0" lvl="0" indent="0" algn="l" rtl="0">
              <a:lnSpc>
                <a:spcPct val="90000"/>
              </a:lnSpc>
              <a:spcBef>
                <a:spcPts val="750"/>
              </a:spcBef>
              <a:spcAft>
                <a:spcPts val="0"/>
              </a:spcAft>
              <a:buClr>
                <a:schemeClr val="dk1"/>
              </a:buClr>
              <a:buSzPct val="100000"/>
              <a:buNone/>
            </a:pPr>
            <a:endParaRPr>
              <a:solidFill>
                <a:srgbClr val="2E75B5"/>
              </a:solidFill>
            </a:endParaRPr>
          </a:p>
        </p:txBody>
      </p:sp>
      <p:pic>
        <p:nvPicPr>
          <p:cNvPr id="800" name="Google Shape;800;p102" descr="A picture containing diagram&#10;&#10;Description automatically generated"/>
          <p:cNvPicPr preferRelativeResize="0"/>
          <p:nvPr/>
        </p:nvPicPr>
        <p:blipFill rotWithShape="1">
          <a:blip r:embed="rId3">
            <a:alphaModFix/>
          </a:blip>
          <a:srcRect/>
          <a:stretch/>
        </p:blipFill>
        <p:spPr>
          <a:xfrm>
            <a:off x="7372051" y="0"/>
            <a:ext cx="1771950" cy="10331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80"/>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80"/>
          <p:cNvSpPr txBox="1"/>
          <p:nvPr/>
        </p:nvSpPr>
        <p:spPr>
          <a:xfrm>
            <a:off x="448520" y="1305013"/>
            <a:ext cx="8246960" cy="29546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Green Hydrogen is </a:t>
            </a:r>
            <a:r>
              <a:rPr lang="en-US" sz="2400" b="1" i="1" u="none" strike="noStrike" cap="none">
                <a:solidFill>
                  <a:srgbClr val="00B853"/>
                </a:solidFill>
                <a:latin typeface="Calibri"/>
                <a:ea typeface="Calibri"/>
                <a:cs typeface="Calibri"/>
                <a:sym typeface="Calibri"/>
              </a:rPr>
              <a:t>360°</a:t>
            </a:r>
            <a:r>
              <a:rPr lang="en-US" sz="2400" b="0" i="0" u="none" strike="noStrike" cap="none">
                <a:solidFill>
                  <a:srgbClr val="000000"/>
                </a:solidFill>
                <a:latin typeface="Calibri"/>
                <a:ea typeface="Calibri"/>
                <a:cs typeface="Calibri"/>
                <a:sym typeface="Calibri"/>
              </a:rPr>
              <a:t> effective </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Environmental – zero carbon footprint</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Social – community inclusive energy solution</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Commercial – a key energy catalyst assisting industry pivot to green solutions</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Financial – Innovations in electrolysers will ensure that Green Hydrogen will become more cost effective than natural gas</a:t>
            </a:r>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80"/>
          <p:cNvSpPr txBox="1"/>
          <p:nvPr/>
        </p:nvSpPr>
        <p:spPr>
          <a:xfrm>
            <a:off x="254833" y="434340"/>
            <a:ext cx="876175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B853"/>
                </a:solidFill>
                <a:latin typeface="Arial"/>
                <a:ea typeface="Arial"/>
                <a:cs typeface="Arial"/>
                <a:sym typeface="Arial"/>
              </a:rPr>
              <a:t>THE EFFECTIVENESS OF GREEN HYDROGEN</a:t>
            </a:r>
            <a:endParaRPr sz="2800" b="1" i="0" u="none" strike="noStrike" cap="none">
              <a:solidFill>
                <a:srgbClr val="00B853"/>
              </a:solidFill>
              <a:latin typeface="Arial"/>
              <a:ea typeface="Arial"/>
              <a:cs typeface="Arial"/>
              <a:sym typeface="Arial"/>
            </a:endParaRPr>
          </a:p>
        </p:txBody>
      </p:sp>
      <p:pic>
        <p:nvPicPr>
          <p:cNvPr id="161" name="Google Shape;161;p80"/>
          <p:cNvPicPr preferRelativeResize="0"/>
          <p:nvPr/>
        </p:nvPicPr>
        <p:blipFill rotWithShape="1">
          <a:blip r:embed="rId3">
            <a:alphaModFix/>
          </a:blip>
          <a:srcRect/>
          <a:stretch/>
        </p:blipFill>
        <p:spPr>
          <a:xfrm rot="781206">
            <a:off x="5280131" y="3808808"/>
            <a:ext cx="2934364" cy="2934364"/>
          </a:xfrm>
          <a:prstGeom prst="ellipse">
            <a:avLst/>
          </a:prstGeom>
          <a:solidFill>
            <a:srgbClr val="A8D08C">
              <a:alpha val="6666"/>
            </a:srgbClr>
          </a:solid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156efaf9fd7_0_20"/>
          <p:cNvSpPr/>
          <p:nvPr/>
        </p:nvSpPr>
        <p:spPr>
          <a:xfrm>
            <a:off x="1" y="1269567"/>
            <a:ext cx="9144000" cy="556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806" name="Google Shape;806;g156efaf9fd7_0_20"/>
          <p:cNvSpPr txBox="1">
            <a:spLocks noGrp="1"/>
          </p:cNvSpPr>
          <p:nvPr>
            <p:ph type="title"/>
          </p:nvPr>
        </p:nvSpPr>
        <p:spPr>
          <a:xfrm>
            <a:off x="1" y="884825"/>
            <a:ext cx="8454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en-US" sz="2400">
                <a:solidFill>
                  <a:schemeClr val="lt1"/>
                </a:solidFill>
              </a:rPr>
              <a:t>Next Steps</a:t>
            </a:r>
            <a:r>
              <a:rPr lang="en-US" sz="2400">
                <a:solidFill>
                  <a:schemeClr val="lt1"/>
                </a:solidFill>
                <a:latin typeface="Calibri"/>
                <a:ea typeface="Calibri"/>
                <a:cs typeface="Calibri"/>
                <a:sym typeface="Calibri"/>
              </a:rPr>
              <a:t> </a:t>
            </a:r>
            <a:endParaRPr sz="2400">
              <a:solidFill>
                <a:schemeClr val="lt1"/>
              </a:solidFill>
            </a:endParaRPr>
          </a:p>
        </p:txBody>
      </p:sp>
      <p:sp>
        <p:nvSpPr>
          <p:cNvPr id="807" name="Google Shape;807;g156efaf9fd7_0_20"/>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750"/>
              </a:spcBef>
              <a:spcAft>
                <a:spcPts val="0"/>
              </a:spcAft>
              <a:buClr>
                <a:schemeClr val="dk1"/>
              </a:buClr>
              <a:buSzPts val="2100"/>
              <a:buNone/>
            </a:pPr>
            <a:endParaRPr sz="2000">
              <a:solidFill>
                <a:srgbClr val="2E75B5"/>
              </a:solidFill>
            </a:endParaRPr>
          </a:p>
          <a:p>
            <a:pPr marL="0" lvl="0" indent="0" algn="l" rtl="0">
              <a:lnSpc>
                <a:spcPct val="90000"/>
              </a:lnSpc>
              <a:spcBef>
                <a:spcPts val="750"/>
              </a:spcBef>
              <a:spcAft>
                <a:spcPts val="0"/>
              </a:spcAft>
              <a:buClr>
                <a:schemeClr val="dk1"/>
              </a:buClr>
              <a:buSzPts val="2100"/>
              <a:buNone/>
            </a:pPr>
            <a:endParaRPr sz="2000">
              <a:solidFill>
                <a:srgbClr val="2E75B5"/>
              </a:solidFill>
            </a:endParaRPr>
          </a:p>
          <a:p>
            <a:pPr marL="457200" lvl="0" indent="-355600" algn="l" rtl="0">
              <a:lnSpc>
                <a:spcPct val="90000"/>
              </a:lnSpc>
              <a:spcBef>
                <a:spcPts val="375"/>
              </a:spcBef>
              <a:spcAft>
                <a:spcPts val="0"/>
              </a:spcAft>
              <a:buClr>
                <a:srgbClr val="2E75B5"/>
              </a:buClr>
              <a:buSzPts val="2000"/>
              <a:buAutoNum type="arabicParenBoth"/>
            </a:pPr>
            <a:r>
              <a:rPr lang="en-US" sz="2000">
                <a:solidFill>
                  <a:srgbClr val="2E75B5"/>
                </a:solidFill>
              </a:rPr>
              <a:t>Optimized and Targeted Communication Strategies and Interventions</a:t>
            </a:r>
            <a:endParaRPr sz="2000"/>
          </a:p>
          <a:p>
            <a:pPr marL="342900" lvl="1" indent="0" algn="l" rtl="0">
              <a:lnSpc>
                <a:spcPct val="90000"/>
              </a:lnSpc>
              <a:spcBef>
                <a:spcPts val="375"/>
              </a:spcBef>
              <a:spcAft>
                <a:spcPts val="0"/>
              </a:spcAft>
              <a:buClr>
                <a:srgbClr val="2E75B5"/>
              </a:buClr>
              <a:buSzPts val="1500"/>
              <a:buNone/>
            </a:pPr>
            <a:r>
              <a:rPr lang="en-US" sz="2000">
                <a:solidFill>
                  <a:srgbClr val="2E75B5"/>
                </a:solidFill>
              </a:rPr>
              <a:t>		Enhance acceptance for (green) hydrogen</a:t>
            </a:r>
            <a:endParaRPr sz="2000"/>
          </a:p>
          <a:p>
            <a:pPr marL="342900" lvl="1" indent="0" algn="l" rtl="0">
              <a:lnSpc>
                <a:spcPct val="90000"/>
              </a:lnSpc>
              <a:spcBef>
                <a:spcPts val="375"/>
              </a:spcBef>
              <a:spcAft>
                <a:spcPts val="0"/>
              </a:spcAft>
              <a:buClr>
                <a:srgbClr val="2E75B5"/>
              </a:buClr>
              <a:buSzPts val="1500"/>
              <a:buNone/>
            </a:pPr>
            <a:r>
              <a:rPr lang="en-US" sz="2000">
                <a:solidFill>
                  <a:srgbClr val="2E75B5"/>
                </a:solidFill>
              </a:rPr>
              <a:t>		Heightened constructive involvement of stakeholders </a:t>
            </a:r>
            <a:endParaRPr sz="2000"/>
          </a:p>
          <a:p>
            <a:pPr marL="342900" lvl="1" indent="0" algn="l" rtl="0">
              <a:lnSpc>
                <a:spcPct val="90000"/>
              </a:lnSpc>
              <a:spcBef>
                <a:spcPts val="375"/>
              </a:spcBef>
              <a:spcAft>
                <a:spcPts val="0"/>
              </a:spcAft>
              <a:buClr>
                <a:srgbClr val="2E75B5"/>
              </a:buClr>
              <a:buSzPts val="1500"/>
              <a:buNone/>
            </a:pPr>
            <a:r>
              <a:rPr lang="en-US" sz="2000">
                <a:solidFill>
                  <a:srgbClr val="2E75B5"/>
                </a:solidFill>
              </a:rPr>
              <a:t>		Counteract negative feedback</a:t>
            </a:r>
            <a:endParaRPr sz="2000"/>
          </a:p>
          <a:p>
            <a:pPr marL="342900" lvl="1" indent="0" algn="l" rtl="0">
              <a:lnSpc>
                <a:spcPct val="90000"/>
              </a:lnSpc>
              <a:spcBef>
                <a:spcPts val="375"/>
              </a:spcBef>
              <a:spcAft>
                <a:spcPts val="0"/>
              </a:spcAft>
              <a:buClr>
                <a:schemeClr val="dk1"/>
              </a:buClr>
              <a:buSzPts val="1500"/>
              <a:buNone/>
            </a:pPr>
            <a:endParaRPr sz="2000">
              <a:solidFill>
                <a:srgbClr val="2E75B5"/>
              </a:solidFill>
            </a:endParaRPr>
          </a:p>
          <a:p>
            <a:pPr marL="457200" lvl="0" indent="-355600" algn="l" rtl="0">
              <a:lnSpc>
                <a:spcPct val="90000"/>
              </a:lnSpc>
              <a:spcBef>
                <a:spcPts val="375"/>
              </a:spcBef>
              <a:spcAft>
                <a:spcPts val="0"/>
              </a:spcAft>
              <a:buClr>
                <a:srgbClr val="2E75B5"/>
              </a:buClr>
              <a:buSzPts val="2000"/>
              <a:buAutoNum type="arabicParenBoth"/>
            </a:pPr>
            <a:r>
              <a:rPr lang="en-US" sz="2000">
                <a:solidFill>
                  <a:srgbClr val="2E75B5"/>
                </a:solidFill>
              </a:rPr>
              <a:t>Research on public acceptance along the whole hydrogen value chain</a:t>
            </a:r>
            <a:endParaRPr sz="2000"/>
          </a:p>
          <a:p>
            <a:pPr marL="342900" lvl="1" indent="0" algn="l" rtl="0">
              <a:lnSpc>
                <a:spcPct val="90000"/>
              </a:lnSpc>
              <a:spcBef>
                <a:spcPts val="375"/>
              </a:spcBef>
              <a:spcAft>
                <a:spcPts val="0"/>
              </a:spcAft>
              <a:buClr>
                <a:srgbClr val="2E75B5"/>
              </a:buClr>
              <a:buSzPts val="1500"/>
              <a:buNone/>
            </a:pPr>
            <a:r>
              <a:rPr lang="en-US" sz="2000">
                <a:solidFill>
                  <a:srgbClr val="2E75B5"/>
                </a:solidFill>
              </a:rPr>
              <a:t>		Operationalization of Constructs </a:t>
            </a:r>
            <a:endParaRPr sz="2000"/>
          </a:p>
          <a:p>
            <a:pPr marL="342900" lvl="1" indent="0" algn="l" rtl="0">
              <a:lnSpc>
                <a:spcPct val="90000"/>
              </a:lnSpc>
              <a:spcBef>
                <a:spcPts val="375"/>
              </a:spcBef>
              <a:spcAft>
                <a:spcPts val="0"/>
              </a:spcAft>
              <a:buClr>
                <a:schemeClr val="dk1"/>
              </a:buClr>
              <a:buSzPts val="1500"/>
              <a:buNone/>
            </a:pPr>
            <a:endParaRPr sz="2000">
              <a:solidFill>
                <a:srgbClr val="2E75B5"/>
              </a:solidFill>
            </a:endParaRPr>
          </a:p>
          <a:p>
            <a:pPr marL="0" lvl="0" indent="0" algn="l" rtl="0">
              <a:lnSpc>
                <a:spcPct val="90000"/>
              </a:lnSpc>
              <a:spcBef>
                <a:spcPts val="375"/>
              </a:spcBef>
              <a:spcAft>
                <a:spcPts val="0"/>
              </a:spcAft>
              <a:buSzPts val="1800"/>
              <a:buNone/>
            </a:pPr>
            <a:endParaRPr>
              <a:solidFill>
                <a:srgbClr val="2E75B5"/>
              </a:solidFill>
            </a:endParaRPr>
          </a:p>
          <a:p>
            <a:pPr marL="0" lvl="0" indent="0" algn="l" rtl="0">
              <a:lnSpc>
                <a:spcPct val="90000"/>
              </a:lnSpc>
              <a:spcBef>
                <a:spcPts val="750"/>
              </a:spcBef>
              <a:spcAft>
                <a:spcPts val="0"/>
              </a:spcAft>
              <a:buClr>
                <a:schemeClr val="dk1"/>
              </a:buClr>
              <a:buSzPts val="1500"/>
              <a:buNone/>
            </a:pPr>
            <a:endParaRPr sz="1800" b="1">
              <a:solidFill>
                <a:srgbClr val="2E75B5"/>
              </a:solidFill>
            </a:endParaRPr>
          </a:p>
          <a:p>
            <a:pPr marL="0" lvl="0" indent="0" algn="l" rtl="0">
              <a:lnSpc>
                <a:spcPct val="90000"/>
              </a:lnSpc>
              <a:spcBef>
                <a:spcPts val="750"/>
              </a:spcBef>
              <a:spcAft>
                <a:spcPts val="0"/>
              </a:spcAft>
              <a:buClr>
                <a:srgbClr val="2E75B5"/>
              </a:buClr>
              <a:buSzPts val="2100"/>
              <a:buNone/>
            </a:pPr>
            <a:r>
              <a:rPr lang="en-US">
                <a:solidFill>
                  <a:srgbClr val="2E75B5"/>
                </a:solidFill>
              </a:rPr>
              <a:t>	</a:t>
            </a:r>
            <a:endParaRPr/>
          </a:p>
          <a:p>
            <a:pPr marL="0" lvl="0" indent="0" algn="l" rtl="0">
              <a:lnSpc>
                <a:spcPct val="90000"/>
              </a:lnSpc>
              <a:spcBef>
                <a:spcPts val="750"/>
              </a:spcBef>
              <a:spcAft>
                <a:spcPts val="0"/>
              </a:spcAft>
              <a:buClr>
                <a:schemeClr val="dk1"/>
              </a:buClr>
              <a:buSzPts val="2100"/>
              <a:buNone/>
            </a:pPr>
            <a:endParaRPr>
              <a:solidFill>
                <a:srgbClr val="2E75B5"/>
              </a:solidFill>
            </a:endParaRPr>
          </a:p>
        </p:txBody>
      </p:sp>
      <p:pic>
        <p:nvPicPr>
          <p:cNvPr id="808" name="Google Shape;808;g156efaf9fd7_0_20" descr="A picture containing diagram&#10;&#10;Description automatically generated"/>
          <p:cNvPicPr preferRelativeResize="0"/>
          <p:nvPr/>
        </p:nvPicPr>
        <p:blipFill rotWithShape="1">
          <a:blip r:embed="rId3">
            <a:alphaModFix/>
          </a:blip>
          <a:srcRect/>
          <a:stretch/>
        </p:blipFill>
        <p:spPr>
          <a:xfrm>
            <a:off x="7372051" y="0"/>
            <a:ext cx="1771950" cy="10331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03"/>
          <p:cNvSpPr/>
          <p:nvPr/>
        </p:nvSpPr>
        <p:spPr>
          <a:xfrm>
            <a:off x="1" y="1332986"/>
            <a:ext cx="9144000" cy="5562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814" name="Google Shape;814;p103"/>
          <p:cNvPicPr preferRelativeResize="0">
            <a:picLocks noGrp="1"/>
          </p:cNvPicPr>
          <p:nvPr>
            <p:ph type="body" idx="1"/>
          </p:nvPr>
        </p:nvPicPr>
        <p:blipFill rotWithShape="1">
          <a:blip r:embed="rId3">
            <a:alphaModFix/>
          </a:blip>
          <a:srcRect/>
          <a:stretch/>
        </p:blipFill>
        <p:spPr>
          <a:xfrm>
            <a:off x="634827" y="2217481"/>
            <a:ext cx="7886700" cy="1505100"/>
          </a:xfrm>
          <a:prstGeom prst="rect">
            <a:avLst/>
          </a:prstGeom>
          <a:noFill/>
          <a:ln>
            <a:noFill/>
          </a:ln>
        </p:spPr>
      </p:pic>
      <p:sp>
        <p:nvSpPr>
          <p:cNvPr id="815" name="Google Shape;815;p103"/>
          <p:cNvSpPr txBox="1"/>
          <p:nvPr/>
        </p:nvSpPr>
        <p:spPr>
          <a:xfrm>
            <a:off x="-1" y="1391725"/>
            <a:ext cx="7920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Green Hydrogen </a:t>
            </a:r>
            <a:endParaRPr sz="2400" b="0" i="0" u="none" strike="noStrike" cap="none">
              <a:solidFill>
                <a:schemeClr val="lt1"/>
              </a:solidFill>
              <a:latin typeface="Calibri"/>
              <a:ea typeface="Calibri"/>
              <a:cs typeface="Calibri"/>
              <a:sym typeface="Calibri"/>
            </a:endParaRPr>
          </a:p>
        </p:txBody>
      </p:sp>
      <p:cxnSp>
        <p:nvCxnSpPr>
          <p:cNvPr id="816" name="Google Shape;816;p103"/>
          <p:cNvCxnSpPr/>
          <p:nvPr/>
        </p:nvCxnSpPr>
        <p:spPr>
          <a:xfrm rot="10800000" flipH="1">
            <a:off x="2622450" y="4051225"/>
            <a:ext cx="4303500" cy="5100"/>
          </a:xfrm>
          <a:prstGeom prst="straightConnector1">
            <a:avLst/>
          </a:prstGeom>
          <a:noFill/>
          <a:ln w="38100" cap="flat" cmpd="sng">
            <a:solidFill>
              <a:srgbClr val="2E75B5"/>
            </a:solidFill>
            <a:prstDash val="solid"/>
            <a:miter lim="800000"/>
            <a:headEnd type="triangle" w="med" len="med"/>
            <a:tailEnd type="triangle" w="med" len="med"/>
          </a:ln>
        </p:spPr>
      </p:cxnSp>
      <p:cxnSp>
        <p:nvCxnSpPr>
          <p:cNvPr id="817" name="Google Shape;817;p103"/>
          <p:cNvCxnSpPr/>
          <p:nvPr/>
        </p:nvCxnSpPr>
        <p:spPr>
          <a:xfrm>
            <a:off x="5319583" y="3626977"/>
            <a:ext cx="6300" cy="424200"/>
          </a:xfrm>
          <a:prstGeom prst="straightConnector1">
            <a:avLst/>
          </a:prstGeom>
          <a:noFill/>
          <a:ln w="38100" cap="flat" cmpd="sng">
            <a:solidFill>
              <a:srgbClr val="2E75B5"/>
            </a:solidFill>
            <a:prstDash val="solid"/>
            <a:miter lim="800000"/>
            <a:headEnd type="none" w="sm" len="sm"/>
            <a:tailEnd type="none" w="sm" len="sm"/>
          </a:ln>
        </p:spPr>
      </p:cxnSp>
      <p:pic>
        <p:nvPicPr>
          <p:cNvPr id="818" name="Google Shape;818;p103" descr="A picture containing diagram&#10;&#10;Description automatically generated"/>
          <p:cNvPicPr preferRelativeResize="0"/>
          <p:nvPr/>
        </p:nvPicPr>
        <p:blipFill rotWithShape="1">
          <a:blip r:embed="rId4">
            <a:alphaModFix/>
          </a:blip>
          <a:srcRect/>
          <a:stretch/>
        </p:blipFill>
        <p:spPr>
          <a:xfrm>
            <a:off x="7372050" y="0"/>
            <a:ext cx="1771950" cy="1033199"/>
          </a:xfrm>
          <a:prstGeom prst="rect">
            <a:avLst/>
          </a:prstGeom>
          <a:noFill/>
          <a:ln>
            <a:noFill/>
          </a:ln>
        </p:spPr>
      </p:pic>
      <p:sp>
        <p:nvSpPr>
          <p:cNvPr id="819" name="Google Shape;819;p103"/>
          <p:cNvSpPr txBox="1"/>
          <p:nvPr/>
        </p:nvSpPr>
        <p:spPr>
          <a:xfrm>
            <a:off x="2622475" y="4226125"/>
            <a:ext cx="4303500" cy="1456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00338D"/>
                </a:solidFill>
                <a:highlight>
                  <a:schemeClr val="lt1"/>
                </a:highlight>
                <a:latin typeface="Roboto"/>
                <a:ea typeface="Roboto"/>
                <a:cs typeface="Roboto"/>
                <a:sym typeface="Roboto"/>
              </a:rPr>
              <a:t>Hydrogen </a:t>
            </a:r>
            <a:r>
              <a:rPr lang="en-US" b="1">
                <a:solidFill>
                  <a:srgbClr val="00338D"/>
                </a:solidFill>
                <a:highlight>
                  <a:schemeClr val="lt1"/>
                </a:highlight>
                <a:latin typeface="Roboto"/>
                <a:ea typeface="Roboto"/>
                <a:cs typeface="Roboto"/>
                <a:sym typeface="Roboto"/>
              </a:rPr>
              <a:t>can</a:t>
            </a:r>
            <a:r>
              <a:rPr lang="en-US" sz="1400" b="1" i="0" u="none" strike="noStrike" cap="none">
                <a:solidFill>
                  <a:srgbClr val="00338D"/>
                </a:solidFill>
                <a:highlight>
                  <a:schemeClr val="lt1"/>
                </a:highlight>
                <a:latin typeface="Roboto"/>
                <a:ea typeface="Roboto"/>
                <a:cs typeface="Roboto"/>
                <a:sym typeface="Roboto"/>
              </a:rPr>
              <a:t> be the key</a:t>
            </a:r>
            <a:endParaRPr sz="1400" b="1" i="0" u="none" strike="noStrike" cap="none">
              <a:solidFill>
                <a:srgbClr val="00338D"/>
              </a:solidFill>
              <a:highlight>
                <a:schemeClr val="lt1"/>
              </a:highlight>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338D"/>
                </a:solidFill>
                <a:highlight>
                  <a:schemeClr val="lt1"/>
                </a:highlight>
                <a:latin typeface="Roboto"/>
                <a:ea typeface="Roboto"/>
                <a:cs typeface="Roboto"/>
                <a:sym typeface="Roboto"/>
              </a:rPr>
              <a:t> </a:t>
            </a:r>
            <a:endParaRPr sz="1400" b="1" i="0" u="none" strike="noStrike" cap="none">
              <a:solidFill>
                <a:srgbClr val="00338D"/>
              </a:solidFill>
              <a:highlight>
                <a:schemeClr val="lt1"/>
              </a:highlight>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338D"/>
                </a:solidFill>
                <a:highlight>
                  <a:schemeClr val="lt1"/>
                </a:highlight>
                <a:latin typeface="Roboto"/>
                <a:ea typeface="Roboto"/>
                <a:cs typeface="Roboto"/>
                <a:sym typeface="Roboto"/>
              </a:rPr>
              <a:t>to creating a successful, sustainable and secure energy future for Europe.</a:t>
            </a:r>
            <a:endParaRPr sz="1400" b="1" i="0" u="none" strike="noStrike" cap="none">
              <a:solidFill>
                <a:srgbClr val="00338D"/>
              </a:solidFill>
              <a:highlight>
                <a:schemeClr val="lt1"/>
              </a:highlight>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338D"/>
                </a:solidFill>
                <a:highlight>
                  <a:schemeClr val="lt1"/>
                </a:highlight>
                <a:latin typeface="Roboto"/>
                <a:ea typeface="Roboto"/>
                <a:cs typeface="Roboto"/>
                <a:sym typeface="Roboto"/>
              </a:rPr>
              <a:t> </a:t>
            </a:r>
            <a:endParaRPr sz="1400" b="1" i="0" u="none" strike="noStrike" cap="none">
              <a:solidFill>
                <a:srgbClr val="00338D"/>
              </a:solidFill>
              <a:highlight>
                <a:schemeClr val="lt1"/>
              </a:highlight>
              <a:latin typeface="Roboto"/>
              <a:ea typeface="Roboto"/>
              <a:cs typeface="Roboto"/>
              <a:sym typeface="Roboto"/>
            </a:endParaRPr>
          </a:p>
          <a:p>
            <a:pPr marL="0" marR="0" lvl="0" indent="0" algn="ctr" rtl="0">
              <a:lnSpc>
                <a:spcPct val="150000"/>
              </a:lnSpc>
              <a:spcBef>
                <a:spcPts val="0"/>
              </a:spcBef>
              <a:spcAft>
                <a:spcPts val="0"/>
              </a:spcAft>
              <a:buClr>
                <a:srgbClr val="000000"/>
              </a:buClr>
              <a:buSzPts val="1400"/>
              <a:buFont typeface="Arial"/>
              <a:buNone/>
            </a:pPr>
            <a:r>
              <a:rPr lang="en-US" sz="1400" b="1" i="0" u="none" strike="noStrike" cap="none">
                <a:solidFill>
                  <a:srgbClr val="00338D"/>
                </a:solidFill>
                <a:highlight>
                  <a:schemeClr val="lt1"/>
                </a:highlight>
                <a:latin typeface="Roboto"/>
                <a:ea typeface="Roboto"/>
                <a:cs typeface="Roboto"/>
                <a:sym typeface="Roboto"/>
              </a:rPr>
              <a:t>But it is people who need to open the door.</a:t>
            </a:r>
            <a:endParaRPr sz="1400" b="1" i="0" u="none" strike="noStrike" cap="none">
              <a:solidFill>
                <a:srgbClr val="00338D"/>
              </a:solidFill>
              <a:highlight>
                <a:schemeClr val="lt1"/>
              </a:highlight>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04"/>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6" name="Google Shape;826;p104"/>
          <p:cNvSpPr txBox="1"/>
          <p:nvPr/>
        </p:nvSpPr>
        <p:spPr>
          <a:xfrm>
            <a:off x="448520" y="1424935"/>
            <a:ext cx="82469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TEXT</a:t>
            </a:r>
            <a:endParaRPr sz="1800" b="0" i="0" u="none" strike="noStrike" cap="none">
              <a:solidFill>
                <a:schemeClr val="dk1"/>
              </a:solidFill>
              <a:latin typeface="Calibri"/>
              <a:ea typeface="Calibri"/>
              <a:cs typeface="Calibri"/>
              <a:sym typeface="Calibri"/>
            </a:endParaRPr>
          </a:p>
        </p:txBody>
      </p:sp>
      <p:sp>
        <p:nvSpPr>
          <p:cNvPr id="827" name="Google Shape;827;p104"/>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548135"/>
                </a:solidFill>
                <a:latin typeface="Arial"/>
                <a:ea typeface="Arial"/>
                <a:cs typeface="Arial"/>
                <a:sym typeface="Arial"/>
              </a:rPr>
              <a:t>TITLE</a:t>
            </a:r>
            <a:endParaRPr sz="1400" b="0" i="0" u="none" strike="noStrike" cap="none">
              <a:solidFill>
                <a:srgbClr val="000000"/>
              </a:solidFill>
              <a:latin typeface="Arial"/>
              <a:ea typeface="Arial"/>
              <a:cs typeface="Arial"/>
              <a:sym typeface="Arial"/>
            </a:endParaRPr>
          </a:p>
        </p:txBody>
      </p:sp>
      <p:pic>
        <p:nvPicPr>
          <p:cNvPr id="828" name="Google Shape;828;p104" descr="A picture containing diagram&#10;&#10;Description automatically generated"/>
          <p:cNvPicPr preferRelativeResize="0"/>
          <p:nvPr/>
        </p:nvPicPr>
        <p:blipFill rotWithShape="1">
          <a:blip r:embed="rId3">
            <a:alphaModFix/>
          </a:blip>
          <a:srcRect/>
          <a:stretch/>
        </p:blipFill>
        <p:spPr>
          <a:xfrm>
            <a:off x="7196893" y="179350"/>
            <a:ext cx="1771950" cy="10331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5"/>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5" name="Google Shape;835;p105"/>
          <p:cNvSpPr txBox="1"/>
          <p:nvPr/>
        </p:nvSpPr>
        <p:spPr>
          <a:xfrm>
            <a:off x="448520" y="1424935"/>
            <a:ext cx="82469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TEXT</a:t>
            </a:r>
            <a:endParaRPr sz="1800" b="0" i="0" u="none" strike="noStrike" cap="none">
              <a:solidFill>
                <a:schemeClr val="dk1"/>
              </a:solidFill>
              <a:latin typeface="Calibri"/>
              <a:ea typeface="Calibri"/>
              <a:cs typeface="Calibri"/>
              <a:sym typeface="Calibri"/>
            </a:endParaRPr>
          </a:p>
        </p:txBody>
      </p:sp>
      <p:sp>
        <p:nvSpPr>
          <p:cNvPr id="836" name="Google Shape;836;p105"/>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548135"/>
                </a:solidFill>
                <a:latin typeface="Arial"/>
                <a:ea typeface="Arial"/>
                <a:cs typeface="Arial"/>
                <a:sym typeface="Arial"/>
              </a:rPr>
              <a:t>TITLE</a:t>
            </a:r>
            <a:endParaRPr sz="1400" b="0" i="0" u="none" strike="noStrike" cap="none">
              <a:solidFill>
                <a:srgbClr val="000000"/>
              </a:solidFill>
              <a:latin typeface="Arial"/>
              <a:ea typeface="Arial"/>
              <a:cs typeface="Arial"/>
              <a:sym typeface="Arial"/>
            </a:endParaRPr>
          </a:p>
        </p:txBody>
      </p:sp>
      <p:pic>
        <p:nvPicPr>
          <p:cNvPr id="837" name="Google Shape;837;p105" descr="A picture containing diagram&#10;&#10;Description automatically generated"/>
          <p:cNvPicPr preferRelativeResize="0"/>
          <p:nvPr/>
        </p:nvPicPr>
        <p:blipFill rotWithShape="1">
          <a:blip r:embed="rId3">
            <a:alphaModFix/>
          </a:blip>
          <a:srcRect/>
          <a:stretch/>
        </p:blipFill>
        <p:spPr>
          <a:xfrm>
            <a:off x="7196893" y="179350"/>
            <a:ext cx="1771950" cy="10331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51"/>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44" name="Google Shape;844;p51"/>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845" name="Google Shape;845;p51"/>
          <p:cNvSpPr txBox="1"/>
          <p:nvPr/>
        </p:nvSpPr>
        <p:spPr>
          <a:xfrm>
            <a:off x="2644976" y="6094836"/>
            <a:ext cx="402336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548135"/>
                </a:solidFill>
                <a:latin typeface="Calibri"/>
                <a:ea typeface="Calibri"/>
                <a:cs typeface="Calibri"/>
                <a:sym typeface="Calibri"/>
              </a:rPr>
              <a:t>H</a:t>
            </a:r>
            <a:r>
              <a:rPr lang="en-US" sz="2800" b="1" i="1" u="none" strike="noStrike" cap="none">
                <a:solidFill>
                  <a:srgbClr val="548135"/>
                </a:solidFill>
                <a:latin typeface="Calibri"/>
                <a:ea typeface="Calibri"/>
                <a:cs typeface="Calibri"/>
                <a:sym typeface="Calibri"/>
              </a:rPr>
              <a:t>2</a:t>
            </a:r>
            <a:r>
              <a:rPr lang="en-US" sz="4000" b="1" i="1" u="none" strike="noStrike" cap="none">
                <a:solidFill>
                  <a:srgbClr val="548135"/>
                </a:solidFill>
                <a:latin typeface="Calibri"/>
                <a:ea typeface="Calibri"/>
                <a:cs typeface="Calibri"/>
                <a:sym typeface="Calibri"/>
              </a:rPr>
              <a:t> VALIDATION</a:t>
            </a:r>
            <a:endParaRPr sz="1400" b="0" i="0" u="none" strike="noStrike" cap="none">
              <a:solidFill>
                <a:srgbClr val="000000"/>
              </a:solidFill>
              <a:latin typeface="Arial"/>
              <a:ea typeface="Arial"/>
              <a:cs typeface="Arial"/>
              <a:sym typeface="Arial"/>
            </a:endParaRPr>
          </a:p>
        </p:txBody>
      </p:sp>
      <p:pic>
        <p:nvPicPr>
          <p:cNvPr id="846" name="Google Shape;846;p51" descr="Diagram&#10;&#10;Description automatically generated"/>
          <p:cNvPicPr preferRelativeResize="0"/>
          <p:nvPr/>
        </p:nvPicPr>
        <p:blipFill rotWithShape="1">
          <a:blip r:embed="rId4">
            <a:alphaModFix/>
          </a:blip>
          <a:srcRect/>
          <a:stretch/>
        </p:blipFill>
        <p:spPr>
          <a:xfrm>
            <a:off x="1296650" y="6039558"/>
            <a:ext cx="1348326" cy="81844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0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3" name="Google Shape;853;p106"/>
          <p:cNvSpPr txBox="1"/>
          <p:nvPr/>
        </p:nvSpPr>
        <p:spPr>
          <a:xfrm>
            <a:off x="426700" y="2099139"/>
            <a:ext cx="451255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50"/>
              <a:buFont typeface="Arial"/>
              <a:buNone/>
            </a:pPr>
            <a:r>
              <a:rPr lang="en-US" sz="1800" b="1" i="0" u="none" strike="noStrike" cap="none">
                <a:solidFill>
                  <a:srgbClr val="00338D"/>
                </a:solidFill>
                <a:highlight>
                  <a:schemeClr val="lt1"/>
                </a:highlight>
                <a:latin typeface="Roboto"/>
                <a:ea typeface="Roboto"/>
                <a:cs typeface="Roboto"/>
                <a:sym typeface="Roboto"/>
              </a:rPr>
              <a:t>TEXT</a:t>
            </a:r>
            <a:endParaRPr sz="1800" b="1" i="0" u="none" strike="noStrike" cap="none">
              <a:solidFill>
                <a:srgbClr val="00338D"/>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54" name="Google Shape;854;p106"/>
          <p:cNvPicPr preferRelativeResize="0"/>
          <p:nvPr/>
        </p:nvPicPr>
        <p:blipFill rotWithShape="1">
          <a:blip r:embed="rId3">
            <a:alphaModFix/>
          </a:blip>
          <a:srcRect/>
          <a:stretch/>
        </p:blipFill>
        <p:spPr>
          <a:xfrm>
            <a:off x="5289325" y="2754477"/>
            <a:ext cx="3542083" cy="2353260"/>
          </a:xfrm>
          <a:prstGeom prst="rect">
            <a:avLst/>
          </a:prstGeom>
          <a:noFill/>
          <a:ln>
            <a:noFill/>
          </a:ln>
        </p:spPr>
      </p:pic>
      <p:pic>
        <p:nvPicPr>
          <p:cNvPr id="855" name="Google Shape;855;p106"/>
          <p:cNvPicPr preferRelativeResize="0"/>
          <p:nvPr/>
        </p:nvPicPr>
        <p:blipFill rotWithShape="1">
          <a:blip r:embed="rId4">
            <a:alphaModFix/>
          </a:blip>
          <a:srcRect/>
          <a:stretch/>
        </p:blipFill>
        <p:spPr>
          <a:xfrm>
            <a:off x="153631" y="761695"/>
            <a:ext cx="8461981" cy="1072989"/>
          </a:xfrm>
          <a:prstGeom prst="rect">
            <a:avLst/>
          </a:prstGeom>
          <a:noFill/>
          <a:ln>
            <a:noFill/>
          </a:ln>
        </p:spPr>
      </p:pic>
      <p:pic>
        <p:nvPicPr>
          <p:cNvPr id="856" name="Google Shape;856;p106" descr="A picture containing diagram&#10;&#10;Description automatically generated"/>
          <p:cNvPicPr preferRelativeResize="0"/>
          <p:nvPr/>
        </p:nvPicPr>
        <p:blipFill rotWithShape="1">
          <a:blip r:embed="rId5">
            <a:alphaModFix/>
          </a:blip>
          <a:srcRect/>
          <a:stretch/>
        </p:blipFill>
        <p:spPr>
          <a:xfrm>
            <a:off x="7284573" y="83523"/>
            <a:ext cx="1771950" cy="10331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53"/>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3" name="Google Shape;863;p53"/>
          <p:cNvSpPr txBox="1"/>
          <p:nvPr/>
        </p:nvSpPr>
        <p:spPr>
          <a:xfrm>
            <a:off x="448520" y="1424935"/>
            <a:ext cx="82469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TEXT</a:t>
            </a:r>
            <a:endParaRPr sz="1800" b="0" i="0" u="none" strike="noStrike" cap="none">
              <a:solidFill>
                <a:schemeClr val="dk1"/>
              </a:solidFill>
              <a:latin typeface="Calibri"/>
              <a:ea typeface="Calibri"/>
              <a:cs typeface="Calibri"/>
              <a:sym typeface="Calibri"/>
            </a:endParaRPr>
          </a:p>
        </p:txBody>
      </p:sp>
      <p:sp>
        <p:nvSpPr>
          <p:cNvPr id="864" name="Google Shape;864;p53"/>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548135"/>
                </a:solidFill>
                <a:latin typeface="Arial"/>
                <a:ea typeface="Arial"/>
                <a:cs typeface="Arial"/>
                <a:sym typeface="Arial"/>
              </a:rPr>
              <a:t>TITLE</a:t>
            </a:r>
            <a:endParaRPr sz="1400" b="0" i="0" u="none" strike="noStrike" cap="none">
              <a:solidFill>
                <a:srgbClr val="000000"/>
              </a:solidFill>
              <a:latin typeface="Arial"/>
              <a:ea typeface="Arial"/>
              <a:cs typeface="Arial"/>
              <a:sym typeface="Arial"/>
            </a:endParaRPr>
          </a:p>
        </p:txBody>
      </p:sp>
      <p:pic>
        <p:nvPicPr>
          <p:cNvPr id="865" name="Google Shape;865;p53" descr="A picture containing diagram&#10;&#10;Description automatically generated"/>
          <p:cNvPicPr preferRelativeResize="0"/>
          <p:nvPr/>
        </p:nvPicPr>
        <p:blipFill rotWithShape="1">
          <a:blip r:embed="rId3">
            <a:alphaModFix/>
          </a:blip>
          <a:srcRect/>
          <a:stretch/>
        </p:blipFill>
        <p:spPr>
          <a:xfrm>
            <a:off x="7269583" y="158048"/>
            <a:ext cx="1771950" cy="10331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54"/>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2" name="Google Shape;872;p54"/>
          <p:cNvSpPr txBox="1"/>
          <p:nvPr/>
        </p:nvSpPr>
        <p:spPr>
          <a:xfrm>
            <a:off x="448520" y="1424935"/>
            <a:ext cx="82469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TEXT</a:t>
            </a:r>
            <a:endParaRPr sz="1800" b="0" i="0" u="none" strike="noStrike" cap="none">
              <a:solidFill>
                <a:schemeClr val="dk1"/>
              </a:solidFill>
              <a:latin typeface="Calibri"/>
              <a:ea typeface="Calibri"/>
              <a:cs typeface="Calibri"/>
              <a:sym typeface="Calibri"/>
            </a:endParaRPr>
          </a:p>
        </p:txBody>
      </p:sp>
      <p:sp>
        <p:nvSpPr>
          <p:cNvPr id="873" name="Google Shape;873;p54"/>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548135"/>
                </a:solidFill>
                <a:latin typeface="Arial"/>
                <a:ea typeface="Arial"/>
                <a:cs typeface="Arial"/>
                <a:sym typeface="Arial"/>
              </a:rPr>
              <a:t>TITLE</a:t>
            </a:r>
            <a:endParaRPr sz="1400" b="0" i="0" u="none" strike="noStrike" cap="none">
              <a:solidFill>
                <a:srgbClr val="000000"/>
              </a:solidFill>
              <a:latin typeface="Arial"/>
              <a:ea typeface="Arial"/>
              <a:cs typeface="Arial"/>
              <a:sym typeface="Arial"/>
            </a:endParaRPr>
          </a:p>
        </p:txBody>
      </p:sp>
      <p:pic>
        <p:nvPicPr>
          <p:cNvPr id="874" name="Google Shape;874;p54" descr="A picture containing diagram&#10;&#10;Description automatically generated"/>
          <p:cNvPicPr preferRelativeResize="0"/>
          <p:nvPr/>
        </p:nvPicPr>
        <p:blipFill rotWithShape="1">
          <a:blip r:embed="rId3">
            <a:alphaModFix/>
          </a:blip>
          <a:srcRect/>
          <a:stretch/>
        </p:blipFill>
        <p:spPr>
          <a:xfrm>
            <a:off x="7269583" y="158048"/>
            <a:ext cx="1771950" cy="10331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55"/>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1" name="Google Shape;881;p55"/>
          <p:cNvSpPr txBox="1"/>
          <p:nvPr/>
        </p:nvSpPr>
        <p:spPr>
          <a:xfrm>
            <a:off x="448520" y="1424935"/>
            <a:ext cx="82469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TEXT</a:t>
            </a:r>
            <a:endParaRPr sz="1800" b="0" i="0" u="none" strike="noStrike" cap="none">
              <a:solidFill>
                <a:schemeClr val="dk1"/>
              </a:solidFill>
              <a:latin typeface="Calibri"/>
              <a:ea typeface="Calibri"/>
              <a:cs typeface="Calibri"/>
              <a:sym typeface="Calibri"/>
            </a:endParaRPr>
          </a:p>
        </p:txBody>
      </p:sp>
      <p:sp>
        <p:nvSpPr>
          <p:cNvPr id="882" name="Google Shape;882;p55"/>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548135"/>
                </a:solidFill>
                <a:latin typeface="Arial"/>
                <a:ea typeface="Arial"/>
                <a:cs typeface="Arial"/>
                <a:sym typeface="Arial"/>
              </a:rPr>
              <a:t>TITLE</a:t>
            </a:r>
            <a:endParaRPr sz="1400" b="0" i="0" u="none" strike="noStrike" cap="none">
              <a:solidFill>
                <a:srgbClr val="000000"/>
              </a:solidFill>
              <a:latin typeface="Arial"/>
              <a:ea typeface="Arial"/>
              <a:cs typeface="Arial"/>
              <a:sym typeface="Arial"/>
            </a:endParaRPr>
          </a:p>
        </p:txBody>
      </p:sp>
      <p:pic>
        <p:nvPicPr>
          <p:cNvPr id="883" name="Google Shape;883;p55" descr="A picture containing diagram&#10;&#10;Description automatically generated"/>
          <p:cNvPicPr preferRelativeResize="0"/>
          <p:nvPr/>
        </p:nvPicPr>
        <p:blipFill rotWithShape="1">
          <a:blip r:embed="rId3">
            <a:alphaModFix/>
          </a:blip>
          <a:srcRect/>
          <a:stretch/>
        </p:blipFill>
        <p:spPr>
          <a:xfrm>
            <a:off x="7269583" y="158048"/>
            <a:ext cx="1771950" cy="10331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5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0" name="Google Shape;890;p56"/>
          <p:cNvSpPr txBox="1"/>
          <p:nvPr/>
        </p:nvSpPr>
        <p:spPr>
          <a:xfrm>
            <a:off x="448520" y="1424935"/>
            <a:ext cx="82469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TEXT</a:t>
            </a:r>
            <a:endParaRPr sz="1800" b="0" i="0" u="none" strike="noStrike" cap="none">
              <a:solidFill>
                <a:schemeClr val="dk1"/>
              </a:solidFill>
              <a:latin typeface="Calibri"/>
              <a:ea typeface="Calibri"/>
              <a:cs typeface="Calibri"/>
              <a:sym typeface="Calibri"/>
            </a:endParaRPr>
          </a:p>
        </p:txBody>
      </p:sp>
      <p:sp>
        <p:nvSpPr>
          <p:cNvPr id="891" name="Google Shape;891;p56"/>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548135"/>
                </a:solidFill>
                <a:latin typeface="Arial"/>
                <a:ea typeface="Arial"/>
                <a:cs typeface="Arial"/>
                <a:sym typeface="Arial"/>
              </a:rPr>
              <a:t>TITLE</a:t>
            </a:r>
            <a:endParaRPr sz="1400" b="0" i="0" u="none" strike="noStrike" cap="none">
              <a:solidFill>
                <a:srgbClr val="000000"/>
              </a:solidFill>
              <a:latin typeface="Arial"/>
              <a:ea typeface="Arial"/>
              <a:cs typeface="Arial"/>
              <a:sym typeface="Arial"/>
            </a:endParaRPr>
          </a:p>
        </p:txBody>
      </p:sp>
      <p:pic>
        <p:nvPicPr>
          <p:cNvPr id="892" name="Google Shape;892;p56" descr="A picture containing diagram&#10;&#10;Description automatically generated"/>
          <p:cNvPicPr preferRelativeResize="0"/>
          <p:nvPr/>
        </p:nvPicPr>
        <p:blipFill rotWithShape="1">
          <a:blip r:embed="rId3">
            <a:alphaModFix/>
          </a:blip>
          <a:srcRect/>
          <a:stretch/>
        </p:blipFill>
        <p:spPr>
          <a:xfrm>
            <a:off x="7269583" y="158048"/>
            <a:ext cx="1771950" cy="10331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7"/>
          <p:cNvSpPr txBox="1"/>
          <p:nvPr/>
        </p:nvSpPr>
        <p:spPr>
          <a:xfrm>
            <a:off x="448520" y="1424935"/>
            <a:ext cx="5157801"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Responding to our climate and energy crisis requires us all to respond. It will be a </a:t>
            </a:r>
            <a:r>
              <a:rPr lang="en-US" sz="2400" b="0" i="0" u="none" strike="noStrike" cap="none">
                <a:solidFill>
                  <a:srgbClr val="222222"/>
                </a:solidFill>
                <a:latin typeface="Calibri"/>
                <a:ea typeface="Calibri"/>
                <a:cs typeface="Calibri"/>
                <a:sym typeface="Calibri"/>
              </a:rPr>
              <a:t>collaborative ‘all hands-on deck’ effort with governments, scientists, innovators, industry and communities all  working in cohesion as partners in the clean energy transition that will deliver the solutions we require. contribute to our understanding of climate change and its impacts. </a:t>
            </a:r>
            <a:endParaRPr sz="2400" b="0" i="0" u="none" strike="noStrike" cap="none">
              <a:solidFill>
                <a:schemeClr val="dk1"/>
              </a:solidFill>
              <a:latin typeface="Calibri"/>
              <a:ea typeface="Calibri"/>
              <a:cs typeface="Calibri"/>
              <a:sym typeface="Calibri"/>
            </a:endParaRPr>
          </a:p>
        </p:txBody>
      </p:sp>
      <p:sp>
        <p:nvSpPr>
          <p:cNvPr id="169" name="Google Shape;169;p7"/>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Key Message</a:t>
            </a:r>
            <a:endParaRPr sz="1400" b="0" i="0" u="none" strike="noStrike" cap="none">
              <a:solidFill>
                <a:srgbClr val="00B853"/>
              </a:solidFill>
              <a:latin typeface="Arial"/>
              <a:ea typeface="Arial"/>
              <a:cs typeface="Arial"/>
              <a:sym typeface="Arial"/>
            </a:endParaRPr>
          </a:p>
        </p:txBody>
      </p:sp>
      <p:pic>
        <p:nvPicPr>
          <p:cNvPr id="170" name="Google Shape;170;p7"/>
          <p:cNvPicPr preferRelativeResize="0"/>
          <p:nvPr/>
        </p:nvPicPr>
        <p:blipFill rotWithShape="1">
          <a:blip r:embed="rId3">
            <a:alphaModFix/>
          </a:blip>
          <a:srcRect/>
          <a:stretch/>
        </p:blipFill>
        <p:spPr>
          <a:xfrm>
            <a:off x="5433934" y="2296236"/>
            <a:ext cx="3537678" cy="235786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57"/>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99" name="Google Shape;899;p57" descr="Text&#10;&#10;Description automatically generated with medium confidence"/>
          <p:cNvPicPr preferRelativeResize="0"/>
          <p:nvPr/>
        </p:nvPicPr>
        <p:blipFill rotWithShape="1">
          <a:blip r:embed="rId3">
            <a:alphaModFix/>
          </a:blip>
          <a:srcRect/>
          <a:stretch/>
        </p:blipFill>
        <p:spPr>
          <a:xfrm>
            <a:off x="0" y="857089"/>
            <a:ext cx="9144000" cy="514382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5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6" name="Google Shape;906;p58"/>
          <p:cNvSpPr txBox="1"/>
          <p:nvPr/>
        </p:nvSpPr>
        <p:spPr>
          <a:xfrm>
            <a:off x="1098654" y="572497"/>
            <a:ext cx="75057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rgbClr val="000000"/>
                </a:solidFill>
                <a:latin typeface="Arial"/>
                <a:ea typeface="Arial"/>
                <a:cs typeface="Arial"/>
                <a:sym typeface="Arial"/>
              </a:rPr>
              <a:t>Panel discussion</a:t>
            </a:r>
            <a:r>
              <a:rPr lang="en-US" sz="1800" b="0" i="0" u="none" strike="noStrike" cap="none" dirty="0">
                <a:solidFill>
                  <a:srgbClr val="000000"/>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59"/>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3" name="Google Shape;913;p59"/>
          <p:cNvSpPr txBox="1"/>
          <p:nvPr/>
        </p:nvSpPr>
        <p:spPr>
          <a:xfrm>
            <a:off x="2125980" y="3105835"/>
            <a:ext cx="4572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1" u="none" strike="noStrike" cap="none">
                <a:solidFill>
                  <a:srgbClr val="548135"/>
                </a:solidFill>
                <a:latin typeface="Calibri"/>
                <a:ea typeface="Calibri"/>
                <a:cs typeface="Calibri"/>
                <a:sym typeface="Calibri"/>
              </a:rPr>
              <a:t>Q&amp;A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5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80123E9C-1EA0-4F50-A496-033C6680D8C7}"/>
              </a:ext>
            </a:extLst>
          </p:cNvPr>
          <p:cNvPicPr>
            <a:picLocks noChangeAspect="1"/>
          </p:cNvPicPr>
          <p:nvPr/>
        </p:nvPicPr>
        <p:blipFill>
          <a:blip r:embed="rId3"/>
          <a:stretch>
            <a:fillRect/>
          </a:stretch>
        </p:blipFill>
        <p:spPr>
          <a:xfrm>
            <a:off x="-54245" y="1058131"/>
            <a:ext cx="9144000" cy="3408883"/>
          </a:xfrm>
          <a:prstGeom prst="rect">
            <a:avLst/>
          </a:prstGeom>
        </p:spPr>
      </p:pic>
      <p:sp>
        <p:nvSpPr>
          <p:cNvPr id="17" name="TextBox 16">
            <a:extLst>
              <a:ext uri="{FF2B5EF4-FFF2-40B4-BE49-F238E27FC236}">
                <a16:creationId xmlns:a16="http://schemas.microsoft.com/office/drawing/2014/main" id="{32D6C460-1C3F-479B-BCF5-EC53AD61CF29}"/>
              </a:ext>
            </a:extLst>
          </p:cNvPr>
          <p:cNvSpPr txBox="1"/>
          <p:nvPr/>
        </p:nvSpPr>
        <p:spPr>
          <a:xfrm>
            <a:off x="1177872" y="4511934"/>
            <a:ext cx="4618494" cy="738664"/>
          </a:xfrm>
          <a:prstGeom prst="rect">
            <a:avLst/>
          </a:prstGeom>
          <a:noFill/>
        </p:spPr>
        <p:txBody>
          <a:bodyPr wrap="square">
            <a:spAutoFit/>
          </a:bodyPr>
          <a:lstStyle/>
          <a:p>
            <a:r>
              <a:rPr lang="en-GB" dirty="0"/>
              <a:t>HYDROGEN IRELAND CONFERENCE 2022</a:t>
            </a:r>
          </a:p>
          <a:p>
            <a:r>
              <a:rPr lang="en-GB" dirty="0"/>
              <a:t>Hydrogen: Securing Ireland’s Green Energy Future</a:t>
            </a:r>
          </a:p>
          <a:p>
            <a:r>
              <a:rPr lang="en-GB" dirty="0"/>
              <a:t>22 - 23 November 2022</a:t>
            </a:r>
          </a:p>
        </p:txBody>
      </p:sp>
      <p:sp>
        <p:nvSpPr>
          <p:cNvPr id="19" name="TextBox 18">
            <a:extLst>
              <a:ext uri="{FF2B5EF4-FFF2-40B4-BE49-F238E27FC236}">
                <a16:creationId xmlns:a16="http://schemas.microsoft.com/office/drawing/2014/main" id="{B471DCE8-3B62-4B8E-A2C2-FD6BB38E7675}"/>
              </a:ext>
            </a:extLst>
          </p:cNvPr>
          <p:cNvSpPr txBox="1"/>
          <p:nvPr/>
        </p:nvSpPr>
        <p:spPr>
          <a:xfrm>
            <a:off x="410834" y="5591038"/>
            <a:ext cx="5873602" cy="307777"/>
          </a:xfrm>
          <a:prstGeom prst="rect">
            <a:avLst/>
          </a:prstGeom>
          <a:noFill/>
        </p:spPr>
        <p:txBody>
          <a:bodyPr wrap="square">
            <a:spAutoFit/>
          </a:bodyPr>
          <a:lstStyle/>
          <a:p>
            <a:r>
              <a:rPr lang="en-GB" dirty="0"/>
              <a:t>https://col.eventsair.com/h2irl-2022/registration/Site/Register</a:t>
            </a:r>
          </a:p>
        </p:txBody>
      </p:sp>
      <p:pic>
        <p:nvPicPr>
          <p:cNvPr id="15" name="Picture 14">
            <a:extLst>
              <a:ext uri="{FF2B5EF4-FFF2-40B4-BE49-F238E27FC236}">
                <a16:creationId xmlns:a16="http://schemas.microsoft.com/office/drawing/2014/main" id="{8A2543EC-2044-434C-8A20-455F11A8B7A8}"/>
              </a:ext>
            </a:extLst>
          </p:cNvPr>
          <p:cNvPicPr>
            <a:picLocks noChangeAspect="1"/>
          </p:cNvPicPr>
          <p:nvPr/>
        </p:nvPicPr>
        <p:blipFill>
          <a:blip r:embed="rId4"/>
          <a:stretch>
            <a:fillRect/>
          </a:stretch>
        </p:blipFill>
        <p:spPr>
          <a:xfrm>
            <a:off x="5796366" y="4272807"/>
            <a:ext cx="2254748" cy="2098131"/>
          </a:xfrm>
          <a:prstGeom prst="rect">
            <a:avLst/>
          </a:prstGeom>
        </p:spPr>
      </p:pic>
    </p:spTree>
    <p:extLst>
      <p:ext uri="{BB962C8B-B14F-4D97-AF65-F5344CB8AC3E}">
        <p14:creationId xmlns:p14="http://schemas.microsoft.com/office/powerpoint/2010/main" val="1595627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Google Shape;919;p60"/>
          <p:cNvPicPr preferRelativeResize="0"/>
          <p:nvPr/>
        </p:nvPicPr>
        <p:blipFill rotWithShape="1">
          <a:blip r:embed="rId3">
            <a:alphaModFix/>
          </a:blip>
          <a:srcRect l="7407" t="16959" r="7304" b="11620"/>
          <a:stretch/>
        </p:blipFill>
        <p:spPr>
          <a:xfrm>
            <a:off x="186565" y="6175176"/>
            <a:ext cx="1226904" cy="538142"/>
          </a:xfrm>
          <a:prstGeom prst="rect">
            <a:avLst/>
          </a:prstGeom>
          <a:noFill/>
          <a:ln>
            <a:noFill/>
          </a:ln>
        </p:spPr>
      </p:pic>
      <p:sp>
        <p:nvSpPr>
          <p:cNvPr id="920" name="Google Shape;920;p60"/>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1" name="Google Shape;921;p60"/>
          <p:cNvSpPr txBox="1"/>
          <p:nvPr/>
        </p:nvSpPr>
        <p:spPr>
          <a:xfrm>
            <a:off x="2499360" y="2967335"/>
            <a:ext cx="457200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548135"/>
                </a:solidFill>
                <a:latin typeface="Calibri"/>
                <a:ea typeface="Calibri"/>
                <a:cs typeface="Calibri"/>
                <a:sym typeface="Calibri"/>
              </a:rPr>
              <a:t>CONCLUSION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4"/>
          <p:cNvSpPr txBox="1"/>
          <p:nvPr/>
        </p:nvSpPr>
        <p:spPr>
          <a:xfrm>
            <a:off x="448520" y="1424935"/>
            <a:ext cx="8246960" cy="4093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In 2021 and early 2022 our EU goal was driving to build a clean energy future.</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On the 24</a:t>
            </a:r>
            <a:r>
              <a:rPr lang="en-US" sz="2000" b="0" i="0" u="none" strike="noStrike" cap="none" baseline="30000">
                <a:solidFill>
                  <a:schemeClr val="dk1"/>
                </a:solidFill>
                <a:latin typeface="Calibri"/>
                <a:ea typeface="Calibri"/>
                <a:cs typeface="Calibri"/>
                <a:sym typeface="Calibri"/>
              </a:rPr>
              <a:t>th</a:t>
            </a:r>
            <a:r>
              <a:rPr lang="en-US" sz="2000" b="0" i="0" u="none" strike="noStrike" cap="none">
                <a:solidFill>
                  <a:schemeClr val="dk1"/>
                </a:solidFill>
                <a:latin typeface="Calibri"/>
                <a:ea typeface="Calibri"/>
                <a:cs typeface="Calibri"/>
                <a:sym typeface="Calibri"/>
              </a:rPr>
              <a:t> February 2022 our goals were expanded and accelerated to a clean secure energy future for Europe.</a:t>
            </a: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The climate challenge allied with the current geopolitical situation makes an unparalleled case for a rapid clean energy transition. </a:t>
            </a: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The transition smarter use of current technologies, the development of next-generation technologies and the deployment of smart infrastructure to use and integrate these technologies in our energy system. </a:t>
            </a: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These steps allied with increased energy efficiencies across the entire energy value chain will deliver our energy goals.</a:t>
            </a:r>
            <a:endParaRPr sz="1800" b="0" i="0" u="none" strike="noStrike" cap="none">
              <a:solidFill>
                <a:schemeClr val="dk1"/>
              </a:solidFill>
              <a:latin typeface="Poppins"/>
              <a:ea typeface="Poppins"/>
              <a:cs typeface="Poppins"/>
              <a:sym typeface="Poppins"/>
            </a:endParaRPr>
          </a:p>
        </p:txBody>
      </p:sp>
      <p:sp>
        <p:nvSpPr>
          <p:cNvPr id="178" name="Google Shape;178;p4"/>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CONTEXT</a:t>
            </a:r>
            <a:endParaRPr sz="1400" b="0" i="0" u="none" strike="noStrike" cap="none">
              <a:solidFill>
                <a:srgbClr val="00B853"/>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5"/>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5"/>
          <p:cNvSpPr txBox="1"/>
          <p:nvPr/>
        </p:nvSpPr>
        <p:spPr>
          <a:xfrm>
            <a:off x="448520" y="1424935"/>
            <a:ext cx="8246960" cy="4062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22222"/>
                </a:solidFill>
                <a:latin typeface="Calibri"/>
                <a:ea typeface="Calibri"/>
                <a:cs typeface="Calibri"/>
                <a:sym typeface="Calibri"/>
              </a:rPr>
              <a:t>The IEA estimates that nearly half of the clean energy technologies required to achieve net-zero emissions by 2050 are not commercially viable yet. </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22222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22222"/>
                </a:solidFill>
                <a:latin typeface="Calibri"/>
                <a:ea typeface="Calibri"/>
                <a:cs typeface="Calibri"/>
                <a:sym typeface="Calibri"/>
              </a:rPr>
              <a:t>The recently announced EU project will help focus on R&amp;D which in turn will drive down the cost of existing clean energy technologies and importantly unlocking new ones. </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22222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22222"/>
                </a:solidFill>
                <a:latin typeface="Calibri"/>
                <a:ea typeface="Calibri"/>
                <a:cs typeface="Calibri"/>
                <a:sym typeface="Calibri"/>
              </a:rPr>
              <a:t>This push on many fronts will provide a central focus for many and help drive the commodification of Green Hydrogen.</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5"/>
          <p:cNvSpPr txBox="1"/>
          <p:nvPr/>
        </p:nvSpPr>
        <p:spPr>
          <a:xfrm>
            <a:off x="738266" y="507541"/>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COMMODIFICATION</a:t>
            </a:r>
            <a:endParaRPr sz="1400" b="0" i="0" u="none" strike="noStrike" cap="none">
              <a:solidFill>
                <a:srgbClr val="00B853"/>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61"/>
          <p:cNvPicPr preferRelativeResize="0"/>
          <p:nvPr/>
        </p:nvPicPr>
        <p:blipFill rotWithShape="1">
          <a:blip r:embed="rId3">
            <a:alphaModFix/>
          </a:blip>
          <a:srcRect l="7407" t="16959" r="7304" b="11620"/>
          <a:stretch/>
        </p:blipFill>
        <p:spPr>
          <a:xfrm>
            <a:off x="186565" y="6175176"/>
            <a:ext cx="1226904" cy="538142"/>
          </a:xfrm>
          <a:prstGeom prst="rect">
            <a:avLst/>
          </a:prstGeom>
          <a:noFill/>
          <a:ln>
            <a:noFill/>
          </a:ln>
        </p:spPr>
      </p:pic>
      <p:sp>
        <p:nvSpPr>
          <p:cNvPr id="193" name="Google Shape;193;p61"/>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61"/>
          <p:cNvSpPr txBox="1"/>
          <p:nvPr/>
        </p:nvSpPr>
        <p:spPr>
          <a:xfrm>
            <a:off x="662154" y="1767007"/>
            <a:ext cx="7244254" cy="3416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The global energy crisis is a clean energy opportunity.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The oil shocks of the 1970s spurred vital progress in renewable energy opportunities but we allowed these to be side tracked.</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Today’s crisis highlights the fragility and the unsustainability of our reliance on fossil fuels.</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This can be the springboard towards a cleaner, more affordable and more secure energy system. </a:t>
            </a:r>
            <a:endParaRPr/>
          </a:p>
        </p:txBody>
      </p:sp>
      <p:sp>
        <p:nvSpPr>
          <p:cNvPr id="195" name="Google Shape;195;p61"/>
          <p:cNvSpPr txBox="1"/>
          <p:nvPr/>
        </p:nvSpPr>
        <p:spPr>
          <a:xfrm>
            <a:off x="662154" y="733885"/>
            <a:ext cx="689741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The green dawn</a:t>
            </a:r>
            <a:endParaRPr sz="1400" b="0" i="0" u="none" strike="noStrike" cap="none">
              <a:solidFill>
                <a:srgbClr val="00B853"/>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4331</Words>
  <Application>Microsoft Office PowerPoint</Application>
  <PresentationFormat>On-screen Show (4:3)</PresentationFormat>
  <Paragraphs>618</Paragraphs>
  <Slides>64</Slides>
  <Notes>64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Calibri</vt:lpstr>
      <vt:lpstr>Roboto</vt:lpstr>
      <vt:lpstr>Titillium Web</vt:lpstr>
      <vt:lpstr>Arial</vt:lpstr>
      <vt:lpstr>Noto Sans Symbols</vt:lpstr>
      <vt:lpstr>Poppins</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Hydrogen Leverage</vt:lpstr>
      <vt:lpstr>PowerPoint Presentation</vt:lpstr>
      <vt:lpstr>H2 Transition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2022:A year of ‘Actualization’ on Climate Change </vt:lpstr>
      <vt:lpstr>Global acceleration of Hydrogen</vt:lpstr>
      <vt:lpstr>PowerPoint Presentation</vt:lpstr>
      <vt:lpstr>Creating a thriving hydrogen economy</vt:lpstr>
      <vt:lpstr>From Projects to Valleys</vt:lpstr>
      <vt:lpstr>A building block approach to large scale green hydrogen projects</vt:lpstr>
      <vt:lpstr>Connected delivery model</vt:lpstr>
      <vt:lpstr>Agile and Scalable way of working in green hydrogen</vt:lpstr>
      <vt:lpstr>Digitalization across the entire H2 ecosystem</vt:lpstr>
      <vt:lpstr>Strength in Collaboration </vt:lpstr>
      <vt:lpstr>We are making progress….</vt:lpstr>
      <vt:lpstr>Unlocking value and driving out cost across the delivery chain for green hydrogen</vt:lpstr>
      <vt:lpstr>PowerPoint Presentation</vt:lpstr>
      <vt:lpstr>PowerPoint Presentation</vt:lpstr>
      <vt:lpstr>PowerPoint Presentation</vt:lpstr>
      <vt:lpstr>PowerPoint Presentation</vt:lpstr>
      <vt:lpstr>Green Hydrogen </vt:lpstr>
      <vt:lpstr>Green Hydrogen </vt:lpstr>
      <vt:lpstr>Social evaluation of green hydrogen</vt:lpstr>
      <vt:lpstr>Social evaluation of green hydrogen</vt:lpstr>
      <vt:lpstr>Social evaluation of green hydrogen</vt:lpstr>
      <vt:lpstr>Social evaluation of green hydrogen</vt:lpstr>
      <vt:lpstr>Social evaluation of green hydrogen</vt:lpstr>
      <vt:lpstr>Example: The EST </vt:lpstr>
      <vt:lpstr>Next Steps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Paul McCormack (PaulMcCormack)</cp:lastModifiedBy>
  <cp:revision>1</cp:revision>
  <dcterms:created xsi:type="dcterms:W3CDTF">2015-03-06T10:50:13Z</dcterms:created>
  <dcterms:modified xsi:type="dcterms:W3CDTF">2022-09-22T11:05:51Z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0x010100E4BDEDAF7F04CB44808FB66BD2494817</vt:lpwstr>
  </property>
  <property fmtid="{D5CDD505-2E9C-101B-9397-08002B2CF9AE}" pid="3" name="MediaServiceImageTags">
    <vt:lpwstr/>
  </property>
</Properties>
</file>