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29"/>
  </p:notesMasterIdLst>
  <p:sldIdLst>
    <p:sldId id="256" r:id="rId3"/>
    <p:sldId id="257" r:id="rId4"/>
    <p:sldId id="258" r:id="rId5"/>
    <p:sldId id="329" r:id="rId6"/>
    <p:sldId id="287" r:id="rId7"/>
    <p:sldId id="3844" r:id="rId8"/>
    <p:sldId id="3843" r:id="rId9"/>
    <p:sldId id="260" r:id="rId10"/>
    <p:sldId id="3842" r:id="rId11"/>
    <p:sldId id="642" r:id="rId12"/>
    <p:sldId id="656" r:id="rId13"/>
    <p:sldId id="539" r:id="rId14"/>
    <p:sldId id="3845" r:id="rId15"/>
    <p:sldId id="682" r:id="rId16"/>
    <p:sldId id="261" r:id="rId17"/>
    <p:sldId id="259" r:id="rId18"/>
    <p:sldId id="262" r:id="rId19"/>
    <p:sldId id="263" r:id="rId20"/>
    <p:sldId id="3849" r:id="rId21"/>
    <p:sldId id="264" r:id="rId22"/>
    <p:sldId id="265" r:id="rId23"/>
    <p:sldId id="266" r:id="rId24"/>
    <p:sldId id="268" r:id="rId25"/>
    <p:sldId id="269" r:id="rId26"/>
    <p:sldId id="318" r:id="rId27"/>
    <p:sldId id="3848" r:id="rId28"/>
  </p:sldIdLst>
  <p:sldSz cx="9144000" cy="6858000" type="screen4x3"/>
  <p:notesSz cx="6669088" cy="9926638"/>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Open Sans" panose="020B0606030504020204" pitchFamily="34" charset="0"/>
      <p:regular r:id="rId36"/>
      <p:bold r:id="rId37"/>
      <p:italic r:id="rId38"/>
      <p:boldItalic r:id="rId39"/>
    </p:embeddedFont>
    <p:embeddedFont>
      <p:font typeface="Titillium Web" panose="00000500000000000000" pitchFamily="2"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5" roundtripDataSignature="AMtx7mhgu489NbpQBjMHBtW6ox9p6NJs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6F72B1-8A69-4B34-8E4A-E900FB3F9E25}">
  <a:tblStyle styleId="{C86F72B1-8A69-4B34-8E4A-E900FB3F9E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100" d="100"/>
          <a:sy n="100" d="100"/>
        </p:scale>
        <p:origin x="62" y="11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9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95"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font" Target="fonts/font15.fntdata"/><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6.xml"/><Relationship Id="rId98"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font" Target="fonts/font12.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ADF3C-1316-4A16-A59C-AE1E01C34B9E}" type="doc">
      <dgm:prSet loTypeId="urn:microsoft.com/office/officeart/2005/8/layout/radial6" loCatId="cycle" qsTypeId="urn:microsoft.com/office/officeart/2005/8/quickstyle/simple1" qsCatId="simple" csTypeId="urn:microsoft.com/office/officeart/2005/8/colors/accent1_2" csCatId="accent1" phldr="1"/>
      <dgm:spPr>
        <a:scene3d>
          <a:camera prst="perspectiveContrastingLeftFacing"/>
          <a:lightRig rig="threePt" dir="t"/>
        </a:scene3d>
      </dgm:spPr>
      <dgm:t>
        <a:bodyPr/>
        <a:lstStyle/>
        <a:p>
          <a:endParaRPr lang="en-GB"/>
        </a:p>
      </dgm:t>
    </dgm:pt>
    <dgm:pt modelId="{C472552E-08CD-4BD4-AD70-0449D73163A4}">
      <dgm:prSet phldrT="[Text]" custT="1"/>
      <dgm:spPr>
        <a:solidFill>
          <a:schemeClr val="accent6">
            <a:lumMod val="75000"/>
          </a:schemeClr>
        </a:solidFill>
        <a:ln w="6350"/>
      </dgm:spPr>
      <dgm:t>
        <a:bodyPr/>
        <a:lstStyle/>
        <a:p>
          <a:r>
            <a:rPr lang="en-GB" sz="2500" i="1" dirty="0"/>
            <a:t>H</a:t>
          </a:r>
          <a:r>
            <a:rPr lang="en-GB" sz="1800" i="1" dirty="0"/>
            <a:t>2</a:t>
          </a:r>
          <a:r>
            <a:rPr lang="en-GB" sz="2500" i="1" dirty="0"/>
            <a:t> hub</a:t>
          </a:r>
        </a:p>
      </dgm:t>
    </dgm:pt>
    <dgm:pt modelId="{48A7E88F-2EBB-4B59-B487-9FBBFA58A51C}" type="parTrans" cxnId="{82C5C5E3-5255-4E20-A4A5-4673643054E6}">
      <dgm:prSet/>
      <dgm:spPr/>
      <dgm:t>
        <a:bodyPr/>
        <a:lstStyle/>
        <a:p>
          <a:endParaRPr lang="en-GB"/>
        </a:p>
      </dgm:t>
    </dgm:pt>
    <dgm:pt modelId="{C5CF06C4-E260-4B67-BC91-38A37A33619C}" type="sibTrans" cxnId="{82C5C5E3-5255-4E20-A4A5-4673643054E6}">
      <dgm:prSet/>
      <dgm:spPr/>
      <dgm:t>
        <a:bodyPr/>
        <a:lstStyle/>
        <a:p>
          <a:endParaRPr lang="en-GB"/>
        </a:p>
      </dgm:t>
    </dgm:pt>
    <dgm:pt modelId="{279E1576-5048-4066-9C22-D534FB709017}">
      <dgm:prSet phldrT="[Text]" custT="1"/>
      <dgm:spPr>
        <a:ln>
          <a:solidFill>
            <a:srgbClr val="00B050"/>
          </a:solidFill>
        </a:ln>
      </dgm:spPr>
      <dgm:t>
        <a:bodyPr/>
        <a:lstStyle/>
        <a:p>
          <a:r>
            <a:rPr lang="en-GB" sz="1200" dirty="0">
              <a:solidFill>
                <a:schemeClr val="tx1"/>
              </a:solidFill>
            </a:rPr>
            <a:t>Inspire</a:t>
          </a:r>
        </a:p>
      </dgm:t>
    </dgm:pt>
    <dgm:pt modelId="{4F56AB65-C8E6-46F9-A69B-D3228D78A7C3}" type="parTrans" cxnId="{1D734F96-4DBF-4FAD-947A-5CFD6ADC0D0B}">
      <dgm:prSet/>
      <dgm:spPr/>
      <dgm:t>
        <a:bodyPr/>
        <a:lstStyle/>
        <a:p>
          <a:endParaRPr lang="en-GB"/>
        </a:p>
      </dgm:t>
    </dgm:pt>
    <dgm:pt modelId="{50CF3F7B-327D-4D31-B592-E79C2654A7DC}" type="sibTrans" cxnId="{1D734F96-4DBF-4FAD-947A-5CFD6ADC0D0B}">
      <dgm:prSet/>
      <dgm:spPr/>
      <dgm:t>
        <a:bodyPr/>
        <a:lstStyle/>
        <a:p>
          <a:endParaRPr lang="en-GB"/>
        </a:p>
      </dgm:t>
    </dgm:pt>
    <dgm:pt modelId="{BC528093-8468-40DA-A104-E166112A2BEE}">
      <dgm:prSet phldrT="[Text]" custT="1"/>
      <dgm:spPr/>
      <dgm:t>
        <a:bodyPr/>
        <a:lstStyle/>
        <a:p>
          <a:r>
            <a:rPr lang="en-GB" sz="1100" dirty="0">
              <a:solidFill>
                <a:schemeClr val="tx1"/>
              </a:solidFill>
            </a:rPr>
            <a:t>Innovate</a:t>
          </a:r>
        </a:p>
      </dgm:t>
    </dgm:pt>
    <dgm:pt modelId="{C74BB3B4-1EAD-4E81-907B-1E677AF6B945}" type="parTrans" cxnId="{20CEF7B4-9E96-4697-B85E-E846636A106C}">
      <dgm:prSet/>
      <dgm:spPr/>
      <dgm:t>
        <a:bodyPr/>
        <a:lstStyle/>
        <a:p>
          <a:endParaRPr lang="en-GB"/>
        </a:p>
      </dgm:t>
    </dgm:pt>
    <dgm:pt modelId="{F7E17CCB-BC1F-49EF-9109-CC22FD784BB6}" type="sibTrans" cxnId="{20CEF7B4-9E96-4697-B85E-E846636A106C}">
      <dgm:prSet/>
      <dgm:spPr/>
      <dgm:t>
        <a:bodyPr/>
        <a:lstStyle/>
        <a:p>
          <a:endParaRPr lang="en-GB"/>
        </a:p>
      </dgm:t>
    </dgm:pt>
    <dgm:pt modelId="{52A9F405-9C6F-4E10-9C41-0CD5ACCC1F4B}">
      <dgm:prSet phldrT="[Text]" custT="1"/>
      <dgm:spPr/>
      <dgm:t>
        <a:bodyPr/>
        <a:lstStyle/>
        <a:p>
          <a:r>
            <a:rPr lang="en-GB" sz="1200" dirty="0">
              <a:solidFill>
                <a:schemeClr val="tx1"/>
              </a:solidFill>
            </a:rPr>
            <a:t>Invest</a:t>
          </a:r>
        </a:p>
      </dgm:t>
    </dgm:pt>
    <dgm:pt modelId="{4A58BA09-EDF5-4311-8042-AD153C9E6077}" type="parTrans" cxnId="{1CEF6D81-2549-457A-A287-EAB43ED42410}">
      <dgm:prSet/>
      <dgm:spPr/>
      <dgm:t>
        <a:bodyPr/>
        <a:lstStyle/>
        <a:p>
          <a:endParaRPr lang="en-GB"/>
        </a:p>
      </dgm:t>
    </dgm:pt>
    <dgm:pt modelId="{87DFF5C1-CFA0-49EC-9F2B-BD1F72D74633}" type="sibTrans" cxnId="{1CEF6D81-2549-457A-A287-EAB43ED42410}">
      <dgm:prSet/>
      <dgm:spPr/>
      <dgm:t>
        <a:bodyPr/>
        <a:lstStyle/>
        <a:p>
          <a:endParaRPr lang="en-GB"/>
        </a:p>
      </dgm:t>
    </dgm:pt>
    <dgm:pt modelId="{306C5747-2416-43CB-9C29-3C43EB06D1C9}">
      <dgm:prSet phldrT="[Text]" custT="1"/>
      <dgm:spPr/>
      <dgm:t>
        <a:bodyPr/>
        <a:lstStyle/>
        <a:p>
          <a:r>
            <a:rPr lang="en-GB" sz="1200" dirty="0">
              <a:solidFill>
                <a:schemeClr val="tx1"/>
              </a:solidFill>
            </a:rPr>
            <a:t>Instil</a:t>
          </a:r>
        </a:p>
      </dgm:t>
    </dgm:pt>
    <dgm:pt modelId="{E7638039-6E30-4E13-B918-2520A518A0A1}" type="parTrans" cxnId="{B2E51A49-294A-47B5-8A56-2C9B3B34918E}">
      <dgm:prSet/>
      <dgm:spPr/>
      <dgm:t>
        <a:bodyPr/>
        <a:lstStyle/>
        <a:p>
          <a:endParaRPr lang="en-GB"/>
        </a:p>
      </dgm:t>
    </dgm:pt>
    <dgm:pt modelId="{4096FC4A-CA8B-4E75-8BF2-B5124655606B}" type="sibTrans" cxnId="{B2E51A49-294A-47B5-8A56-2C9B3B34918E}">
      <dgm:prSet/>
      <dgm:spPr/>
      <dgm:t>
        <a:bodyPr/>
        <a:lstStyle/>
        <a:p>
          <a:endParaRPr lang="en-GB"/>
        </a:p>
      </dgm:t>
    </dgm:pt>
    <dgm:pt modelId="{7931D047-8549-4FF4-9925-4D73AD7F1F6C}" type="pres">
      <dgm:prSet presAssocID="{FB9ADF3C-1316-4A16-A59C-AE1E01C34B9E}" presName="Name0" presStyleCnt="0">
        <dgm:presLayoutVars>
          <dgm:chMax val="1"/>
          <dgm:dir/>
          <dgm:animLvl val="ctr"/>
          <dgm:resizeHandles val="exact"/>
        </dgm:presLayoutVars>
      </dgm:prSet>
      <dgm:spPr/>
    </dgm:pt>
    <dgm:pt modelId="{C171ECEA-3C84-454A-A644-D3D8E24B65CD}" type="pres">
      <dgm:prSet presAssocID="{C472552E-08CD-4BD4-AD70-0449D73163A4}" presName="centerShape" presStyleLbl="node0" presStyleIdx="0" presStyleCnt="1"/>
      <dgm:spPr/>
    </dgm:pt>
    <dgm:pt modelId="{D7BCB330-610A-4100-A3B1-78262A491801}" type="pres">
      <dgm:prSet presAssocID="{279E1576-5048-4066-9C22-D534FB709017}" presName="node" presStyleLbl="node1" presStyleIdx="0" presStyleCnt="4">
        <dgm:presLayoutVars>
          <dgm:bulletEnabled val="1"/>
        </dgm:presLayoutVars>
      </dgm:prSet>
      <dgm:spPr/>
    </dgm:pt>
    <dgm:pt modelId="{6FAF9781-9F0F-4F66-B87C-1E1AA43AAF2B}" type="pres">
      <dgm:prSet presAssocID="{279E1576-5048-4066-9C22-D534FB709017}" presName="dummy" presStyleCnt="0"/>
      <dgm:spPr/>
    </dgm:pt>
    <dgm:pt modelId="{BF2985BD-183D-4597-8512-4C88CABA2E19}" type="pres">
      <dgm:prSet presAssocID="{50CF3F7B-327D-4D31-B592-E79C2654A7DC}" presName="sibTrans" presStyleLbl="sibTrans2D1" presStyleIdx="0" presStyleCnt="4"/>
      <dgm:spPr/>
    </dgm:pt>
    <dgm:pt modelId="{70C60A1F-6C6F-4087-A0CC-7A0F43DEBF13}" type="pres">
      <dgm:prSet presAssocID="{BC528093-8468-40DA-A104-E166112A2BEE}" presName="node" presStyleLbl="node1" presStyleIdx="1" presStyleCnt="4">
        <dgm:presLayoutVars>
          <dgm:bulletEnabled val="1"/>
        </dgm:presLayoutVars>
      </dgm:prSet>
      <dgm:spPr/>
    </dgm:pt>
    <dgm:pt modelId="{9D06625C-0FD8-46D5-AE8E-40F42C358292}" type="pres">
      <dgm:prSet presAssocID="{BC528093-8468-40DA-A104-E166112A2BEE}" presName="dummy" presStyleCnt="0"/>
      <dgm:spPr/>
    </dgm:pt>
    <dgm:pt modelId="{39318C12-74A5-4FE9-A730-DDDD193F1D69}" type="pres">
      <dgm:prSet presAssocID="{F7E17CCB-BC1F-49EF-9109-CC22FD784BB6}" presName="sibTrans" presStyleLbl="sibTrans2D1" presStyleIdx="1" presStyleCnt="4"/>
      <dgm:spPr/>
    </dgm:pt>
    <dgm:pt modelId="{FD758651-C362-4722-804C-5A1BEA7C4C3F}" type="pres">
      <dgm:prSet presAssocID="{52A9F405-9C6F-4E10-9C41-0CD5ACCC1F4B}" presName="node" presStyleLbl="node1" presStyleIdx="2" presStyleCnt="4">
        <dgm:presLayoutVars>
          <dgm:bulletEnabled val="1"/>
        </dgm:presLayoutVars>
      </dgm:prSet>
      <dgm:spPr/>
    </dgm:pt>
    <dgm:pt modelId="{3F341D55-B01A-465D-9786-5A9929CEF37B}" type="pres">
      <dgm:prSet presAssocID="{52A9F405-9C6F-4E10-9C41-0CD5ACCC1F4B}" presName="dummy" presStyleCnt="0"/>
      <dgm:spPr/>
    </dgm:pt>
    <dgm:pt modelId="{DECAB6E4-54CB-4F7F-B948-DD9EC92131BA}" type="pres">
      <dgm:prSet presAssocID="{87DFF5C1-CFA0-49EC-9F2B-BD1F72D74633}" presName="sibTrans" presStyleLbl="sibTrans2D1" presStyleIdx="2" presStyleCnt="4"/>
      <dgm:spPr/>
    </dgm:pt>
    <dgm:pt modelId="{EB7A07AF-B867-48C0-938E-BD794B97660C}" type="pres">
      <dgm:prSet presAssocID="{306C5747-2416-43CB-9C29-3C43EB06D1C9}" presName="node" presStyleLbl="node1" presStyleIdx="3" presStyleCnt="4">
        <dgm:presLayoutVars>
          <dgm:bulletEnabled val="1"/>
        </dgm:presLayoutVars>
      </dgm:prSet>
      <dgm:spPr/>
    </dgm:pt>
    <dgm:pt modelId="{CB0BBD3C-3566-4203-801E-3DC675D70C36}" type="pres">
      <dgm:prSet presAssocID="{306C5747-2416-43CB-9C29-3C43EB06D1C9}" presName="dummy" presStyleCnt="0"/>
      <dgm:spPr/>
    </dgm:pt>
    <dgm:pt modelId="{F5F4BB37-AB21-4A86-898E-371B9364C4B4}" type="pres">
      <dgm:prSet presAssocID="{4096FC4A-CA8B-4E75-8BF2-B5124655606B}" presName="sibTrans" presStyleLbl="sibTrans2D1" presStyleIdx="3" presStyleCnt="4"/>
      <dgm:spPr/>
    </dgm:pt>
  </dgm:ptLst>
  <dgm:cxnLst>
    <dgm:cxn modelId="{5367A00F-F1DD-4230-814A-BF91D387EE77}" type="presOf" srcId="{52A9F405-9C6F-4E10-9C41-0CD5ACCC1F4B}" destId="{FD758651-C362-4722-804C-5A1BEA7C4C3F}" srcOrd="0" destOrd="0" presId="urn:microsoft.com/office/officeart/2005/8/layout/radial6"/>
    <dgm:cxn modelId="{6F163116-23CA-4CF1-B331-B3561C675B5D}" type="presOf" srcId="{F7E17CCB-BC1F-49EF-9109-CC22FD784BB6}" destId="{39318C12-74A5-4FE9-A730-DDDD193F1D69}" srcOrd="0" destOrd="0" presId="urn:microsoft.com/office/officeart/2005/8/layout/radial6"/>
    <dgm:cxn modelId="{B43E441D-2BAA-4876-B38A-37918F47D3CD}" type="presOf" srcId="{50CF3F7B-327D-4D31-B592-E79C2654A7DC}" destId="{BF2985BD-183D-4597-8512-4C88CABA2E19}" srcOrd="0" destOrd="0" presId="urn:microsoft.com/office/officeart/2005/8/layout/radial6"/>
    <dgm:cxn modelId="{DF3C8C26-01D5-4FAC-98B2-6480DC4A509B}" type="presOf" srcId="{C472552E-08CD-4BD4-AD70-0449D73163A4}" destId="{C171ECEA-3C84-454A-A644-D3D8E24B65CD}" srcOrd="0" destOrd="0" presId="urn:microsoft.com/office/officeart/2005/8/layout/radial6"/>
    <dgm:cxn modelId="{CD3BD835-55AF-4F10-97CA-0AF7202F7901}" type="presOf" srcId="{BC528093-8468-40DA-A104-E166112A2BEE}" destId="{70C60A1F-6C6F-4087-A0CC-7A0F43DEBF13}" srcOrd="0" destOrd="0" presId="urn:microsoft.com/office/officeart/2005/8/layout/radial6"/>
    <dgm:cxn modelId="{B2E51A49-294A-47B5-8A56-2C9B3B34918E}" srcId="{C472552E-08CD-4BD4-AD70-0449D73163A4}" destId="{306C5747-2416-43CB-9C29-3C43EB06D1C9}" srcOrd="3" destOrd="0" parTransId="{E7638039-6E30-4E13-B918-2520A518A0A1}" sibTransId="{4096FC4A-CA8B-4E75-8BF2-B5124655606B}"/>
    <dgm:cxn modelId="{5BA1D870-F005-4677-AB45-821855CBAE8A}" type="presOf" srcId="{FB9ADF3C-1316-4A16-A59C-AE1E01C34B9E}" destId="{7931D047-8549-4FF4-9925-4D73AD7F1F6C}" srcOrd="0" destOrd="0" presId="urn:microsoft.com/office/officeart/2005/8/layout/radial6"/>
    <dgm:cxn modelId="{1CEF6D81-2549-457A-A287-EAB43ED42410}" srcId="{C472552E-08CD-4BD4-AD70-0449D73163A4}" destId="{52A9F405-9C6F-4E10-9C41-0CD5ACCC1F4B}" srcOrd="2" destOrd="0" parTransId="{4A58BA09-EDF5-4311-8042-AD153C9E6077}" sibTransId="{87DFF5C1-CFA0-49EC-9F2B-BD1F72D74633}"/>
    <dgm:cxn modelId="{59F1E095-CF9A-45D8-85B8-900FA86EDB1E}" type="presOf" srcId="{4096FC4A-CA8B-4E75-8BF2-B5124655606B}" destId="{F5F4BB37-AB21-4A86-898E-371B9364C4B4}" srcOrd="0" destOrd="0" presId="urn:microsoft.com/office/officeart/2005/8/layout/radial6"/>
    <dgm:cxn modelId="{1D734F96-4DBF-4FAD-947A-5CFD6ADC0D0B}" srcId="{C472552E-08CD-4BD4-AD70-0449D73163A4}" destId="{279E1576-5048-4066-9C22-D534FB709017}" srcOrd="0" destOrd="0" parTransId="{4F56AB65-C8E6-46F9-A69B-D3228D78A7C3}" sibTransId="{50CF3F7B-327D-4D31-B592-E79C2654A7DC}"/>
    <dgm:cxn modelId="{846359A6-ABF6-4D22-BC6C-7A7832D2CEF7}" type="presOf" srcId="{306C5747-2416-43CB-9C29-3C43EB06D1C9}" destId="{EB7A07AF-B867-48C0-938E-BD794B97660C}" srcOrd="0" destOrd="0" presId="urn:microsoft.com/office/officeart/2005/8/layout/radial6"/>
    <dgm:cxn modelId="{B86D1EAD-6272-4A2C-9999-8023AF86E357}" type="presOf" srcId="{279E1576-5048-4066-9C22-D534FB709017}" destId="{D7BCB330-610A-4100-A3B1-78262A491801}" srcOrd="0" destOrd="0" presId="urn:microsoft.com/office/officeart/2005/8/layout/radial6"/>
    <dgm:cxn modelId="{20CEF7B4-9E96-4697-B85E-E846636A106C}" srcId="{C472552E-08CD-4BD4-AD70-0449D73163A4}" destId="{BC528093-8468-40DA-A104-E166112A2BEE}" srcOrd="1" destOrd="0" parTransId="{C74BB3B4-1EAD-4E81-907B-1E677AF6B945}" sibTransId="{F7E17CCB-BC1F-49EF-9109-CC22FD784BB6}"/>
    <dgm:cxn modelId="{82C5C5E3-5255-4E20-A4A5-4673643054E6}" srcId="{FB9ADF3C-1316-4A16-A59C-AE1E01C34B9E}" destId="{C472552E-08CD-4BD4-AD70-0449D73163A4}" srcOrd="0" destOrd="0" parTransId="{48A7E88F-2EBB-4B59-B487-9FBBFA58A51C}" sibTransId="{C5CF06C4-E260-4B67-BC91-38A37A33619C}"/>
    <dgm:cxn modelId="{2732C1EB-2719-492F-98D9-D1CF0D37917A}" type="presOf" srcId="{87DFF5C1-CFA0-49EC-9F2B-BD1F72D74633}" destId="{DECAB6E4-54CB-4F7F-B948-DD9EC92131BA}" srcOrd="0" destOrd="0" presId="urn:microsoft.com/office/officeart/2005/8/layout/radial6"/>
    <dgm:cxn modelId="{8EC4D6C1-12B5-4DC0-B467-DB23851F4C87}" type="presParOf" srcId="{7931D047-8549-4FF4-9925-4D73AD7F1F6C}" destId="{C171ECEA-3C84-454A-A644-D3D8E24B65CD}" srcOrd="0" destOrd="0" presId="urn:microsoft.com/office/officeart/2005/8/layout/radial6"/>
    <dgm:cxn modelId="{49047E3D-02CF-444F-9000-E34DA47652BE}" type="presParOf" srcId="{7931D047-8549-4FF4-9925-4D73AD7F1F6C}" destId="{D7BCB330-610A-4100-A3B1-78262A491801}" srcOrd="1" destOrd="0" presId="urn:microsoft.com/office/officeart/2005/8/layout/radial6"/>
    <dgm:cxn modelId="{6D2F1F2B-2F49-43CC-B2B4-54E3A765B40D}" type="presParOf" srcId="{7931D047-8549-4FF4-9925-4D73AD7F1F6C}" destId="{6FAF9781-9F0F-4F66-B87C-1E1AA43AAF2B}" srcOrd="2" destOrd="0" presId="urn:microsoft.com/office/officeart/2005/8/layout/radial6"/>
    <dgm:cxn modelId="{9FC5D550-8047-4A7B-95D6-F754FC17F1A8}" type="presParOf" srcId="{7931D047-8549-4FF4-9925-4D73AD7F1F6C}" destId="{BF2985BD-183D-4597-8512-4C88CABA2E19}" srcOrd="3" destOrd="0" presId="urn:microsoft.com/office/officeart/2005/8/layout/radial6"/>
    <dgm:cxn modelId="{81A566A8-3245-4D64-B482-00F027071D91}" type="presParOf" srcId="{7931D047-8549-4FF4-9925-4D73AD7F1F6C}" destId="{70C60A1F-6C6F-4087-A0CC-7A0F43DEBF13}" srcOrd="4" destOrd="0" presId="urn:microsoft.com/office/officeart/2005/8/layout/radial6"/>
    <dgm:cxn modelId="{760B3879-E275-48BC-A010-8B795488440B}" type="presParOf" srcId="{7931D047-8549-4FF4-9925-4D73AD7F1F6C}" destId="{9D06625C-0FD8-46D5-AE8E-40F42C358292}" srcOrd="5" destOrd="0" presId="urn:microsoft.com/office/officeart/2005/8/layout/radial6"/>
    <dgm:cxn modelId="{7D1AA565-51DA-4536-9B9C-B98F43149407}" type="presParOf" srcId="{7931D047-8549-4FF4-9925-4D73AD7F1F6C}" destId="{39318C12-74A5-4FE9-A730-DDDD193F1D69}" srcOrd="6" destOrd="0" presId="urn:microsoft.com/office/officeart/2005/8/layout/radial6"/>
    <dgm:cxn modelId="{1FAFC574-E69C-4779-97B0-182D37A79730}" type="presParOf" srcId="{7931D047-8549-4FF4-9925-4D73AD7F1F6C}" destId="{FD758651-C362-4722-804C-5A1BEA7C4C3F}" srcOrd="7" destOrd="0" presId="urn:microsoft.com/office/officeart/2005/8/layout/radial6"/>
    <dgm:cxn modelId="{F0665454-7268-45E9-8D65-B743FA031F0E}" type="presParOf" srcId="{7931D047-8549-4FF4-9925-4D73AD7F1F6C}" destId="{3F341D55-B01A-465D-9786-5A9929CEF37B}" srcOrd="8" destOrd="0" presId="urn:microsoft.com/office/officeart/2005/8/layout/radial6"/>
    <dgm:cxn modelId="{B45B094E-0A95-42F3-A311-43C836E55B13}" type="presParOf" srcId="{7931D047-8549-4FF4-9925-4D73AD7F1F6C}" destId="{DECAB6E4-54CB-4F7F-B948-DD9EC92131BA}" srcOrd="9" destOrd="0" presId="urn:microsoft.com/office/officeart/2005/8/layout/radial6"/>
    <dgm:cxn modelId="{1AF3555B-1FDC-407E-9880-E3F30C2821C7}" type="presParOf" srcId="{7931D047-8549-4FF4-9925-4D73AD7F1F6C}" destId="{EB7A07AF-B867-48C0-938E-BD794B97660C}" srcOrd="10" destOrd="0" presId="urn:microsoft.com/office/officeart/2005/8/layout/radial6"/>
    <dgm:cxn modelId="{217641AE-ABC4-485B-B985-9CF7B738B69F}" type="presParOf" srcId="{7931D047-8549-4FF4-9925-4D73AD7F1F6C}" destId="{CB0BBD3C-3566-4203-801E-3DC675D70C36}" srcOrd="11" destOrd="0" presId="urn:microsoft.com/office/officeart/2005/8/layout/radial6"/>
    <dgm:cxn modelId="{355F2165-9CB4-4992-A28C-4173CAE766FC}" type="presParOf" srcId="{7931D047-8549-4FF4-9925-4D73AD7F1F6C}" destId="{F5F4BB37-AB21-4A86-898E-371B9364C4B4}" srcOrd="12" destOrd="0" presId="urn:microsoft.com/office/officeart/2005/8/layout/radial6"/>
  </dgm:cxnLst>
  <dgm:bg>
    <a:solidFill>
      <a:srgbClr val="92D050">
        <a:alpha val="56000"/>
      </a:srgbClr>
    </a:solidFill>
    <a:effectLst>
      <a:softEdge rad="6350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03C8C-9933-4726-AD92-196674EA91FB}" type="doc">
      <dgm:prSet loTypeId="urn:microsoft.com/office/officeart/2005/8/layout/hProcess9" loCatId="process" qsTypeId="urn:microsoft.com/office/officeart/2005/8/quickstyle/simple1" qsCatId="simple" csTypeId="urn:microsoft.com/office/officeart/2005/8/colors/accent6_2" csCatId="accent6" phldr="1"/>
      <dgm:spPr/>
    </dgm:pt>
    <dgm:pt modelId="{EBC75405-3271-45A7-ABA4-174EAFE62EB6}">
      <dgm:prSet phldrT="[Text]"/>
      <dgm:spPr/>
      <dgm:t>
        <a:bodyPr/>
        <a:lstStyle/>
        <a:p>
          <a:r>
            <a:rPr lang="en-GB" dirty="0"/>
            <a:t>L2 and L3 BMet/NRC</a:t>
          </a:r>
        </a:p>
      </dgm:t>
    </dgm:pt>
    <dgm:pt modelId="{99A99218-19CD-435F-B03A-C5D90EEB9F52}" type="parTrans" cxnId="{33AE7717-DFA5-48E6-9345-0407B4F540FE}">
      <dgm:prSet/>
      <dgm:spPr/>
      <dgm:t>
        <a:bodyPr/>
        <a:lstStyle/>
        <a:p>
          <a:endParaRPr lang="en-GB"/>
        </a:p>
      </dgm:t>
    </dgm:pt>
    <dgm:pt modelId="{5B9AD66F-298B-498C-86C0-7E5BBD96021C}" type="sibTrans" cxnId="{33AE7717-DFA5-48E6-9345-0407B4F540FE}">
      <dgm:prSet/>
      <dgm:spPr/>
      <dgm:t>
        <a:bodyPr/>
        <a:lstStyle/>
        <a:p>
          <a:endParaRPr lang="en-GB"/>
        </a:p>
      </dgm:t>
    </dgm:pt>
    <dgm:pt modelId="{4F698C5A-3476-4643-BF97-39FF20C9CEB8}">
      <dgm:prSet phldrT="[Text]"/>
      <dgm:spPr/>
      <dgm:t>
        <a:bodyPr/>
        <a:lstStyle/>
        <a:p>
          <a:r>
            <a:rPr lang="en-GB" dirty="0"/>
            <a:t>L4 and L5 BMet/NRC</a:t>
          </a:r>
        </a:p>
      </dgm:t>
    </dgm:pt>
    <dgm:pt modelId="{948E2366-9457-4AE4-A8DE-503AA074DE65}" type="parTrans" cxnId="{92855824-F0B5-4A51-8792-F5D34A39A4B3}">
      <dgm:prSet/>
      <dgm:spPr/>
      <dgm:t>
        <a:bodyPr/>
        <a:lstStyle/>
        <a:p>
          <a:endParaRPr lang="en-GB"/>
        </a:p>
      </dgm:t>
    </dgm:pt>
    <dgm:pt modelId="{07136303-7109-400E-8A3E-E4AC3C70662F}" type="sibTrans" cxnId="{92855824-F0B5-4A51-8792-F5D34A39A4B3}">
      <dgm:prSet/>
      <dgm:spPr/>
      <dgm:t>
        <a:bodyPr/>
        <a:lstStyle/>
        <a:p>
          <a:endParaRPr lang="en-GB"/>
        </a:p>
      </dgm:t>
    </dgm:pt>
    <dgm:pt modelId="{B140A42F-7DC7-4665-B437-4BF25BC5576A}">
      <dgm:prSet phldrT="[Text]"/>
      <dgm:spPr/>
      <dgm:t>
        <a:bodyPr/>
        <a:lstStyle/>
        <a:p>
          <a:r>
            <a:rPr lang="en-GB" dirty="0"/>
            <a:t>Train the Trainer M&amp;EA</a:t>
          </a:r>
        </a:p>
      </dgm:t>
    </dgm:pt>
    <dgm:pt modelId="{7A2D71CF-FB84-430E-B22F-E7220694F816}" type="parTrans" cxnId="{0EE1590B-063E-4768-9CF2-78EEB15751FF}">
      <dgm:prSet/>
      <dgm:spPr/>
      <dgm:t>
        <a:bodyPr/>
        <a:lstStyle/>
        <a:p>
          <a:endParaRPr lang="en-GB"/>
        </a:p>
      </dgm:t>
    </dgm:pt>
    <dgm:pt modelId="{252AD808-0BE2-490D-9C04-FD0E1B793D81}" type="sibTrans" cxnId="{0EE1590B-063E-4768-9CF2-78EEB15751FF}">
      <dgm:prSet/>
      <dgm:spPr/>
      <dgm:t>
        <a:bodyPr/>
        <a:lstStyle/>
        <a:p>
          <a:endParaRPr lang="en-GB"/>
        </a:p>
      </dgm:t>
    </dgm:pt>
    <dgm:pt modelId="{371084C8-CE0E-40D2-BEDD-04C8E6C67AA5}">
      <dgm:prSet phldrT="[Text]"/>
      <dgm:spPr/>
      <dgm:t>
        <a:bodyPr/>
        <a:lstStyle/>
        <a:p>
          <a:r>
            <a:rPr lang="en-GB" dirty="0"/>
            <a:t>L5 and L6 QUB</a:t>
          </a:r>
        </a:p>
      </dgm:t>
    </dgm:pt>
    <dgm:pt modelId="{57DD6CA1-CBD8-4405-BFF6-9FA33EF15726}" type="parTrans" cxnId="{4413046D-C746-4334-9464-98CC709515D0}">
      <dgm:prSet/>
      <dgm:spPr/>
      <dgm:t>
        <a:bodyPr/>
        <a:lstStyle/>
        <a:p>
          <a:endParaRPr lang="en-GB"/>
        </a:p>
      </dgm:t>
    </dgm:pt>
    <dgm:pt modelId="{BA2A1F87-41F9-4C35-958A-B3E3CDA321EB}" type="sibTrans" cxnId="{4413046D-C746-4334-9464-98CC709515D0}">
      <dgm:prSet/>
      <dgm:spPr/>
      <dgm:t>
        <a:bodyPr/>
        <a:lstStyle/>
        <a:p>
          <a:endParaRPr lang="en-GB"/>
        </a:p>
      </dgm:t>
    </dgm:pt>
    <dgm:pt modelId="{68A3CBA9-C5F8-49CC-9B20-1B5AF69686A6}">
      <dgm:prSet phldrT="[Text]"/>
      <dgm:spPr/>
      <dgm:t>
        <a:bodyPr/>
        <a:lstStyle/>
        <a:p>
          <a:r>
            <a:rPr lang="en-GB" dirty="0"/>
            <a:t>PGCE QUB</a:t>
          </a:r>
        </a:p>
      </dgm:t>
    </dgm:pt>
    <dgm:pt modelId="{7F842680-C74D-481E-B597-A886D3EACE85}" type="parTrans" cxnId="{0C7CCF48-012A-4035-B031-8852B140A2A4}">
      <dgm:prSet/>
      <dgm:spPr/>
      <dgm:t>
        <a:bodyPr/>
        <a:lstStyle/>
        <a:p>
          <a:endParaRPr lang="en-GB"/>
        </a:p>
      </dgm:t>
    </dgm:pt>
    <dgm:pt modelId="{D7700BC0-C2D4-4850-9E56-C484078F6651}" type="sibTrans" cxnId="{0C7CCF48-012A-4035-B031-8852B140A2A4}">
      <dgm:prSet/>
      <dgm:spPr/>
      <dgm:t>
        <a:bodyPr/>
        <a:lstStyle/>
        <a:p>
          <a:endParaRPr lang="en-GB"/>
        </a:p>
      </dgm:t>
    </dgm:pt>
    <dgm:pt modelId="{7C58884F-8512-4279-A66D-587F26FDD2F8}" type="pres">
      <dgm:prSet presAssocID="{2F703C8C-9933-4726-AD92-196674EA91FB}" presName="CompostProcess" presStyleCnt="0">
        <dgm:presLayoutVars>
          <dgm:dir/>
          <dgm:resizeHandles val="exact"/>
        </dgm:presLayoutVars>
      </dgm:prSet>
      <dgm:spPr/>
    </dgm:pt>
    <dgm:pt modelId="{4D8451E6-7D5F-4F73-AF38-8EA3B4DCB68C}" type="pres">
      <dgm:prSet presAssocID="{2F703C8C-9933-4726-AD92-196674EA91FB}" presName="arrow" presStyleLbl="bgShp" presStyleIdx="0" presStyleCnt="1"/>
      <dgm:spPr/>
    </dgm:pt>
    <dgm:pt modelId="{CE2E0D97-191E-45B7-A15E-112B61CD1F5B}" type="pres">
      <dgm:prSet presAssocID="{2F703C8C-9933-4726-AD92-196674EA91FB}" presName="linearProcess" presStyleCnt="0"/>
      <dgm:spPr/>
    </dgm:pt>
    <dgm:pt modelId="{8E83C0AE-D5DF-4A08-A981-EF38E481C2F6}" type="pres">
      <dgm:prSet presAssocID="{EBC75405-3271-45A7-ABA4-174EAFE62EB6}" presName="textNode" presStyleLbl="node1" presStyleIdx="0" presStyleCnt="5">
        <dgm:presLayoutVars>
          <dgm:bulletEnabled val="1"/>
        </dgm:presLayoutVars>
      </dgm:prSet>
      <dgm:spPr/>
    </dgm:pt>
    <dgm:pt modelId="{D7E44895-B302-4597-AB89-0E03A6286E8F}" type="pres">
      <dgm:prSet presAssocID="{5B9AD66F-298B-498C-86C0-7E5BBD96021C}" presName="sibTrans" presStyleCnt="0"/>
      <dgm:spPr/>
    </dgm:pt>
    <dgm:pt modelId="{AE18A053-88DC-4976-A305-D9565B9F75E1}" type="pres">
      <dgm:prSet presAssocID="{4F698C5A-3476-4643-BF97-39FF20C9CEB8}" presName="textNode" presStyleLbl="node1" presStyleIdx="1" presStyleCnt="5">
        <dgm:presLayoutVars>
          <dgm:bulletEnabled val="1"/>
        </dgm:presLayoutVars>
      </dgm:prSet>
      <dgm:spPr/>
    </dgm:pt>
    <dgm:pt modelId="{D5D5CD46-80F4-461F-B6AC-F56158BE933B}" type="pres">
      <dgm:prSet presAssocID="{07136303-7109-400E-8A3E-E4AC3C70662F}" presName="sibTrans" presStyleCnt="0"/>
      <dgm:spPr/>
    </dgm:pt>
    <dgm:pt modelId="{DE65A0CD-3034-4719-8EE8-22B133C7BD7C}" type="pres">
      <dgm:prSet presAssocID="{B140A42F-7DC7-4665-B437-4BF25BC5576A}" presName="textNode" presStyleLbl="node1" presStyleIdx="2" presStyleCnt="5">
        <dgm:presLayoutVars>
          <dgm:bulletEnabled val="1"/>
        </dgm:presLayoutVars>
      </dgm:prSet>
      <dgm:spPr/>
    </dgm:pt>
    <dgm:pt modelId="{6525D22B-3A9B-473D-9A6A-90DDDBE3373C}" type="pres">
      <dgm:prSet presAssocID="{252AD808-0BE2-490D-9C04-FD0E1B793D81}" presName="sibTrans" presStyleCnt="0"/>
      <dgm:spPr/>
    </dgm:pt>
    <dgm:pt modelId="{445F28F7-4F5E-4642-BA71-A49796386857}" type="pres">
      <dgm:prSet presAssocID="{371084C8-CE0E-40D2-BEDD-04C8E6C67AA5}" presName="textNode" presStyleLbl="node1" presStyleIdx="3" presStyleCnt="5">
        <dgm:presLayoutVars>
          <dgm:bulletEnabled val="1"/>
        </dgm:presLayoutVars>
      </dgm:prSet>
      <dgm:spPr/>
    </dgm:pt>
    <dgm:pt modelId="{C8828851-9795-44D0-BD69-5C1BF26B68DD}" type="pres">
      <dgm:prSet presAssocID="{BA2A1F87-41F9-4C35-958A-B3E3CDA321EB}" presName="sibTrans" presStyleCnt="0"/>
      <dgm:spPr/>
    </dgm:pt>
    <dgm:pt modelId="{B2962379-F22A-4489-BDE3-00CBCDE18072}" type="pres">
      <dgm:prSet presAssocID="{68A3CBA9-C5F8-49CC-9B20-1B5AF69686A6}" presName="textNode" presStyleLbl="node1" presStyleIdx="4" presStyleCnt="5">
        <dgm:presLayoutVars>
          <dgm:bulletEnabled val="1"/>
        </dgm:presLayoutVars>
      </dgm:prSet>
      <dgm:spPr/>
    </dgm:pt>
  </dgm:ptLst>
  <dgm:cxnLst>
    <dgm:cxn modelId="{0EE1590B-063E-4768-9CF2-78EEB15751FF}" srcId="{2F703C8C-9933-4726-AD92-196674EA91FB}" destId="{B140A42F-7DC7-4665-B437-4BF25BC5576A}" srcOrd="2" destOrd="0" parTransId="{7A2D71CF-FB84-430E-B22F-E7220694F816}" sibTransId="{252AD808-0BE2-490D-9C04-FD0E1B793D81}"/>
    <dgm:cxn modelId="{AB24ED0D-B81C-4EA2-A665-509D8ED523D1}" type="presOf" srcId="{2F703C8C-9933-4726-AD92-196674EA91FB}" destId="{7C58884F-8512-4279-A66D-587F26FDD2F8}" srcOrd="0" destOrd="0" presId="urn:microsoft.com/office/officeart/2005/8/layout/hProcess9"/>
    <dgm:cxn modelId="{33AE7717-DFA5-48E6-9345-0407B4F540FE}" srcId="{2F703C8C-9933-4726-AD92-196674EA91FB}" destId="{EBC75405-3271-45A7-ABA4-174EAFE62EB6}" srcOrd="0" destOrd="0" parTransId="{99A99218-19CD-435F-B03A-C5D90EEB9F52}" sibTransId="{5B9AD66F-298B-498C-86C0-7E5BBD96021C}"/>
    <dgm:cxn modelId="{92855824-F0B5-4A51-8792-F5D34A39A4B3}" srcId="{2F703C8C-9933-4726-AD92-196674EA91FB}" destId="{4F698C5A-3476-4643-BF97-39FF20C9CEB8}" srcOrd="1" destOrd="0" parTransId="{948E2366-9457-4AE4-A8DE-503AA074DE65}" sibTransId="{07136303-7109-400E-8A3E-E4AC3C70662F}"/>
    <dgm:cxn modelId="{0C7CCF48-012A-4035-B031-8852B140A2A4}" srcId="{2F703C8C-9933-4726-AD92-196674EA91FB}" destId="{68A3CBA9-C5F8-49CC-9B20-1B5AF69686A6}" srcOrd="4" destOrd="0" parTransId="{7F842680-C74D-481E-B597-A886D3EACE85}" sibTransId="{D7700BC0-C2D4-4850-9E56-C484078F6651}"/>
    <dgm:cxn modelId="{4413046D-C746-4334-9464-98CC709515D0}" srcId="{2F703C8C-9933-4726-AD92-196674EA91FB}" destId="{371084C8-CE0E-40D2-BEDD-04C8E6C67AA5}" srcOrd="3" destOrd="0" parTransId="{57DD6CA1-CBD8-4405-BFF6-9FA33EF15726}" sibTransId="{BA2A1F87-41F9-4C35-958A-B3E3CDA321EB}"/>
    <dgm:cxn modelId="{8BC1804E-5C64-4002-AF6F-8545DE034F17}" type="presOf" srcId="{68A3CBA9-C5F8-49CC-9B20-1B5AF69686A6}" destId="{B2962379-F22A-4489-BDE3-00CBCDE18072}" srcOrd="0" destOrd="0" presId="urn:microsoft.com/office/officeart/2005/8/layout/hProcess9"/>
    <dgm:cxn modelId="{87F95B51-633B-4155-9CEB-7994A5B980D0}" type="presOf" srcId="{371084C8-CE0E-40D2-BEDD-04C8E6C67AA5}" destId="{445F28F7-4F5E-4642-BA71-A49796386857}" srcOrd="0" destOrd="0" presId="urn:microsoft.com/office/officeart/2005/8/layout/hProcess9"/>
    <dgm:cxn modelId="{E5875690-32BA-445F-8776-288D511C16E9}" type="presOf" srcId="{EBC75405-3271-45A7-ABA4-174EAFE62EB6}" destId="{8E83C0AE-D5DF-4A08-A981-EF38E481C2F6}" srcOrd="0" destOrd="0" presId="urn:microsoft.com/office/officeart/2005/8/layout/hProcess9"/>
    <dgm:cxn modelId="{AAFCC9A6-2CB4-4D7D-B613-950FD2CC70A9}" type="presOf" srcId="{B140A42F-7DC7-4665-B437-4BF25BC5576A}" destId="{DE65A0CD-3034-4719-8EE8-22B133C7BD7C}" srcOrd="0" destOrd="0" presId="urn:microsoft.com/office/officeart/2005/8/layout/hProcess9"/>
    <dgm:cxn modelId="{38F6ABFE-C690-4A5D-9673-6AD6D27ADB7A}" type="presOf" srcId="{4F698C5A-3476-4643-BF97-39FF20C9CEB8}" destId="{AE18A053-88DC-4976-A305-D9565B9F75E1}" srcOrd="0" destOrd="0" presId="urn:microsoft.com/office/officeart/2005/8/layout/hProcess9"/>
    <dgm:cxn modelId="{56D6DAF6-9369-46E1-8F42-A5F08441FA95}" type="presParOf" srcId="{7C58884F-8512-4279-A66D-587F26FDD2F8}" destId="{4D8451E6-7D5F-4F73-AF38-8EA3B4DCB68C}" srcOrd="0" destOrd="0" presId="urn:microsoft.com/office/officeart/2005/8/layout/hProcess9"/>
    <dgm:cxn modelId="{0DF8BEB7-FF53-42FD-BB38-38A968372D64}" type="presParOf" srcId="{7C58884F-8512-4279-A66D-587F26FDD2F8}" destId="{CE2E0D97-191E-45B7-A15E-112B61CD1F5B}" srcOrd="1" destOrd="0" presId="urn:microsoft.com/office/officeart/2005/8/layout/hProcess9"/>
    <dgm:cxn modelId="{22854326-B1C9-4A57-9463-F33B6D825DB5}" type="presParOf" srcId="{CE2E0D97-191E-45B7-A15E-112B61CD1F5B}" destId="{8E83C0AE-D5DF-4A08-A981-EF38E481C2F6}" srcOrd="0" destOrd="0" presId="urn:microsoft.com/office/officeart/2005/8/layout/hProcess9"/>
    <dgm:cxn modelId="{A1456BDB-9CEA-4A6D-A1EC-9A7509A2A31F}" type="presParOf" srcId="{CE2E0D97-191E-45B7-A15E-112B61CD1F5B}" destId="{D7E44895-B302-4597-AB89-0E03A6286E8F}" srcOrd="1" destOrd="0" presId="urn:microsoft.com/office/officeart/2005/8/layout/hProcess9"/>
    <dgm:cxn modelId="{E4A535CF-ECBB-4E33-8AC4-A62D24C6CF77}" type="presParOf" srcId="{CE2E0D97-191E-45B7-A15E-112B61CD1F5B}" destId="{AE18A053-88DC-4976-A305-D9565B9F75E1}" srcOrd="2" destOrd="0" presId="urn:microsoft.com/office/officeart/2005/8/layout/hProcess9"/>
    <dgm:cxn modelId="{D16C2ACC-F18D-405E-A008-ABC24206C04A}" type="presParOf" srcId="{CE2E0D97-191E-45B7-A15E-112B61CD1F5B}" destId="{D5D5CD46-80F4-461F-B6AC-F56158BE933B}" srcOrd="3" destOrd="0" presId="urn:microsoft.com/office/officeart/2005/8/layout/hProcess9"/>
    <dgm:cxn modelId="{9FD57906-36E6-4256-BA16-DA22582DD023}" type="presParOf" srcId="{CE2E0D97-191E-45B7-A15E-112B61CD1F5B}" destId="{DE65A0CD-3034-4719-8EE8-22B133C7BD7C}" srcOrd="4" destOrd="0" presId="urn:microsoft.com/office/officeart/2005/8/layout/hProcess9"/>
    <dgm:cxn modelId="{DD593293-F828-4A99-8FF5-309084EDBAE5}" type="presParOf" srcId="{CE2E0D97-191E-45B7-A15E-112B61CD1F5B}" destId="{6525D22B-3A9B-473D-9A6A-90DDDBE3373C}" srcOrd="5" destOrd="0" presId="urn:microsoft.com/office/officeart/2005/8/layout/hProcess9"/>
    <dgm:cxn modelId="{A1627837-2302-4714-A3B8-96B050E87E9F}" type="presParOf" srcId="{CE2E0D97-191E-45B7-A15E-112B61CD1F5B}" destId="{445F28F7-4F5E-4642-BA71-A49796386857}" srcOrd="6" destOrd="0" presId="urn:microsoft.com/office/officeart/2005/8/layout/hProcess9"/>
    <dgm:cxn modelId="{BD9FADD9-D5EF-484F-A274-3628097328FD}" type="presParOf" srcId="{CE2E0D97-191E-45B7-A15E-112B61CD1F5B}" destId="{C8828851-9795-44D0-BD69-5C1BF26B68DD}" srcOrd="7" destOrd="0" presId="urn:microsoft.com/office/officeart/2005/8/layout/hProcess9"/>
    <dgm:cxn modelId="{7DA40DDC-5A3E-48F4-BF52-0A11EA8AA6EA}" type="presParOf" srcId="{CE2E0D97-191E-45B7-A15E-112B61CD1F5B}" destId="{B2962379-F22A-4489-BDE3-00CBCDE1807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4BB37-AB21-4A86-898E-371B9364C4B4}">
      <dsp:nvSpPr>
        <dsp:cNvPr id="0" name=""/>
        <dsp:cNvSpPr/>
      </dsp:nvSpPr>
      <dsp:spPr>
        <a:xfrm>
          <a:off x="356985" y="518395"/>
          <a:ext cx="2378051" cy="2378051"/>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a:scene3d>
          <a:camera prst="perspectiveContrastingLeftFacing"/>
          <a:lightRig rig="threePt" dir="t"/>
        </a:scene3d>
      </dsp:spPr>
      <dsp:style>
        <a:lnRef idx="0">
          <a:scrgbClr r="0" g="0" b="0"/>
        </a:lnRef>
        <a:fillRef idx="1">
          <a:scrgbClr r="0" g="0" b="0"/>
        </a:fillRef>
        <a:effectRef idx="0">
          <a:scrgbClr r="0" g="0" b="0"/>
        </a:effectRef>
        <a:fontRef idx="minor">
          <a:schemeClr val="lt1"/>
        </a:fontRef>
      </dsp:style>
    </dsp:sp>
    <dsp:sp modelId="{DECAB6E4-54CB-4F7F-B948-DD9EC92131BA}">
      <dsp:nvSpPr>
        <dsp:cNvPr id="0" name=""/>
        <dsp:cNvSpPr/>
      </dsp:nvSpPr>
      <dsp:spPr>
        <a:xfrm>
          <a:off x="356985" y="518395"/>
          <a:ext cx="2378051" cy="2378051"/>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a:scene3d>
          <a:camera prst="perspectiveContrastingLeftFacing"/>
          <a:lightRig rig="threePt" dir="t"/>
        </a:scene3d>
      </dsp:spPr>
      <dsp:style>
        <a:lnRef idx="0">
          <a:scrgbClr r="0" g="0" b="0"/>
        </a:lnRef>
        <a:fillRef idx="1">
          <a:scrgbClr r="0" g="0" b="0"/>
        </a:fillRef>
        <a:effectRef idx="0">
          <a:scrgbClr r="0" g="0" b="0"/>
        </a:effectRef>
        <a:fontRef idx="minor">
          <a:schemeClr val="lt1"/>
        </a:fontRef>
      </dsp:style>
    </dsp:sp>
    <dsp:sp modelId="{39318C12-74A5-4FE9-A730-DDDD193F1D69}">
      <dsp:nvSpPr>
        <dsp:cNvPr id="0" name=""/>
        <dsp:cNvSpPr/>
      </dsp:nvSpPr>
      <dsp:spPr>
        <a:xfrm>
          <a:off x="356985" y="518395"/>
          <a:ext cx="2378051" cy="2378051"/>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a:scene3d>
          <a:camera prst="perspectiveContrastingLeftFacing"/>
          <a:lightRig rig="threePt" dir="t"/>
        </a:scene3d>
      </dsp:spPr>
      <dsp:style>
        <a:lnRef idx="0">
          <a:scrgbClr r="0" g="0" b="0"/>
        </a:lnRef>
        <a:fillRef idx="1">
          <a:scrgbClr r="0" g="0" b="0"/>
        </a:fillRef>
        <a:effectRef idx="0">
          <a:scrgbClr r="0" g="0" b="0"/>
        </a:effectRef>
        <a:fontRef idx="minor">
          <a:schemeClr val="lt1"/>
        </a:fontRef>
      </dsp:style>
    </dsp:sp>
    <dsp:sp modelId="{BF2985BD-183D-4597-8512-4C88CABA2E19}">
      <dsp:nvSpPr>
        <dsp:cNvPr id="0" name=""/>
        <dsp:cNvSpPr/>
      </dsp:nvSpPr>
      <dsp:spPr>
        <a:xfrm>
          <a:off x="356985" y="518395"/>
          <a:ext cx="2378051" cy="2378051"/>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a:scene3d>
          <a:camera prst="perspectiveContrastingLeftFacing"/>
          <a:lightRig rig="threePt" dir="t"/>
        </a:scene3d>
      </dsp:spPr>
      <dsp:style>
        <a:lnRef idx="0">
          <a:scrgbClr r="0" g="0" b="0"/>
        </a:lnRef>
        <a:fillRef idx="1">
          <a:scrgbClr r="0" g="0" b="0"/>
        </a:fillRef>
        <a:effectRef idx="0">
          <a:scrgbClr r="0" g="0" b="0"/>
        </a:effectRef>
        <a:fontRef idx="minor">
          <a:schemeClr val="lt1"/>
        </a:fontRef>
      </dsp:style>
    </dsp:sp>
    <dsp:sp modelId="{C171ECEA-3C84-454A-A644-D3D8E24B65CD}">
      <dsp:nvSpPr>
        <dsp:cNvPr id="0" name=""/>
        <dsp:cNvSpPr/>
      </dsp:nvSpPr>
      <dsp:spPr>
        <a:xfrm>
          <a:off x="998717" y="1160127"/>
          <a:ext cx="1094587" cy="1094587"/>
        </a:xfrm>
        <a:prstGeom prst="ellipse">
          <a:avLst/>
        </a:prstGeom>
        <a:solidFill>
          <a:schemeClr val="accent6">
            <a:lumMod val="75000"/>
          </a:schemeClr>
        </a:solidFill>
        <a:ln w="6350" cap="flat" cmpd="sng" algn="ctr">
          <a:solidFill>
            <a:scrgbClr r="0" g="0" b="0"/>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GB" sz="2500" i="1" kern="1200" dirty="0"/>
            <a:t>H</a:t>
          </a:r>
          <a:r>
            <a:rPr lang="en-GB" sz="1800" i="1" kern="1200" dirty="0"/>
            <a:t>2</a:t>
          </a:r>
          <a:r>
            <a:rPr lang="en-GB" sz="2500" i="1" kern="1200" dirty="0"/>
            <a:t> hub</a:t>
          </a:r>
        </a:p>
      </dsp:txBody>
      <dsp:txXfrm>
        <a:off x="1159016" y="1320426"/>
        <a:ext cx="773989" cy="773989"/>
      </dsp:txXfrm>
    </dsp:sp>
    <dsp:sp modelId="{D7BCB330-610A-4100-A3B1-78262A491801}">
      <dsp:nvSpPr>
        <dsp:cNvPr id="0" name=""/>
        <dsp:cNvSpPr/>
      </dsp:nvSpPr>
      <dsp:spPr>
        <a:xfrm>
          <a:off x="1162905" y="162873"/>
          <a:ext cx="766211" cy="766211"/>
        </a:xfrm>
        <a:prstGeom prst="ellipse">
          <a:avLst/>
        </a:prstGeom>
        <a:solidFill>
          <a:schemeClr val="accent1">
            <a:hueOff val="0"/>
            <a:satOff val="0"/>
            <a:lumOff val="0"/>
            <a:alphaOff val="0"/>
          </a:schemeClr>
        </a:solidFill>
        <a:ln w="25400" cap="flat" cmpd="sng" algn="ctr">
          <a:solidFill>
            <a:srgbClr val="00B050"/>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Inspire</a:t>
          </a:r>
        </a:p>
      </dsp:txBody>
      <dsp:txXfrm>
        <a:off x="1275114" y="275082"/>
        <a:ext cx="541793" cy="541793"/>
      </dsp:txXfrm>
    </dsp:sp>
    <dsp:sp modelId="{70C60A1F-6C6F-4087-A0CC-7A0F43DEBF13}">
      <dsp:nvSpPr>
        <dsp:cNvPr id="0" name=""/>
        <dsp:cNvSpPr/>
      </dsp:nvSpPr>
      <dsp:spPr>
        <a:xfrm>
          <a:off x="2324347" y="1324315"/>
          <a:ext cx="766211" cy="7662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tx1"/>
              </a:solidFill>
            </a:rPr>
            <a:t>Innovate</a:t>
          </a:r>
        </a:p>
      </dsp:txBody>
      <dsp:txXfrm>
        <a:off x="2436556" y="1436524"/>
        <a:ext cx="541793" cy="541793"/>
      </dsp:txXfrm>
    </dsp:sp>
    <dsp:sp modelId="{FD758651-C362-4722-804C-5A1BEA7C4C3F}">
      <dsp:nvSpPr>
        <dsp:cNvPr id="0" name=""/>
        <dsp:cNvSpPr/>
      </dsp:nvSpPr>
      <dsp:spPr>
        <a:xfrm>
          <a:off x="1162905" y="2485757"/>
          <a:ext cx="766211" cy="7662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Invest</a:t>
          </a:r>
        </a:p>
      </dsp:txBody>
      <dsp:txXfrm>
        <a:off x="1275114" y="2597966"/>
        <a:ext cx="541793" cy="541793"/>
      </dsp:txXfrm>
    </dsp:sp>
    <dsp:sp modelId="{EB7A07AF-B867-48C0-938E-BD794B97660C}">
      <dsp:nvSpPr>
        <dsp:cNvPr id="0" name=""/>
        <dsp:cNvSpPr/>
      </dsp:nvSpPr>
      <dsp:spPr>
        <a:xfrm>
          <a:off x="1463" y="1324315"/>
          <a:ext cx="766211" cy="7662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ContrastingLeftFacing"/>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rPr>
            <a:t>Instil</a:t>
          </a:r>
        </a:p>
      </dsp:txBody>
      <dsp:txXfrm>
        <a:off x="113672" y="1436524"/>
        <a:ext cx="541793" cy="541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51E6-7D5F-4F73-AF38-8EA3B4DCB68C}">
      <dsp:nvSpPr>
        <dsp:cNvPr id="0" name=""/>
        <dsp:cNvSpPr/>
      </dsp:nvSpPr>
      <dsp:spPr>
        <a:xfrm>
          <a:off x="581972" y="0"/>
          <a:ext cx="6595694" cy="40640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3C0AE-D5DF-4A08-A981-EF38E481C2F6}">
      <dsp:nvSpPr>
        <dsp:cNvPr id="0" name=""/>
        <dsp:cNvSpPr/>
      </dsp:nvSpPr>
      <dsp:spPr>
        <a:xfrm>
          <a:off x="3409"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L2 and L3 BMet/NRC</a:t>
          </a:r>
        </a:p>
      </dsp:txBody>
      <dsp:txXfrm>
        <a:off x="76190" y="1291980"/>
        <a:ext cx="1345364" cy="1480038"/>
      </dsp:txXfrm>
    </dsp:sp>
    <dsp:sp modelId="{AE18A053-88DC-4976-A305-D9565B9F75E1}">
      <dsp:nvSpPr>
        <dsp:cNvPr id="0" name=""/>
        <dsp:cNvSpPr/>
      </dsp:nvSpPr>
      <dsp:spPr>
        <a:xfrm>
          <a:off x="1568883"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L4 and L5 BMet/NRC</a:t>
          </a:r>
        </a:p>
      </dsp:txBody>
      <dsp:txXfrm>
        <a:off x="1641664" y="1291980"/>
        <a:ext cx="1345364" cy="1480038"/>
      </dsp:txXfrm>
    </dsp:sp>
    <dsp:sp modelId="{DE65A0CD-3034-4719-8EE8-22B133C7BD7C}">
      <dsp:nvSpPr>
        <dsp:cNvPr id="0" name=""/>
        <dsp:cNvSpPr/>
      </dsp:nvSpPr>
      <dsp:spPr>
        <a:xfrm>
          <a:off x="3134356"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Train the Trainer M&amp;EA</a:t>
          </a:r>
        </a:p>
      </dsp:txBody>
      <dsp:txXfrm>
        <a:off x="3207137" y="1291980"/>
        <a:ext cx="1345364" cy="1480038"/>
      </dsp:txXfrm>
    </dsp:sp>
    <dsp:sp modelId="{445F28F7-4F5E-4642-BA71-A49796386857}">
      <dsp:nvSpPr>
        <dsp:cNvPr id="0" name=""/>
        <dsp:cNvSpPr/>
      </dsp:nvSpPr>
      <dsp:spPr>
        <a:xfrm>
          <a:off x="4699829"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L5 and L6 QUB</a:t>
          </a:r>
        </a:p>
      </dsp:txBody>
      <dsp:txXfrm>
        <a:off x="4772610" y="1291980"/>
        <a:ext cx="1345364" cy="1480038"/>
      </dsp:txXfrm>
    </dsp:sp>
    <dsp:sp modelId="{B2962379-F22A-4489-BDE3-00CBCDE18072}">
      <dsp:nvSpPr>
        <dsp:cNvPr id="0" name=""/>
        <dsp:cNvSpPr/>
      </dsp:nvSpPr>
      <dsp:spPr>
        <a:xfrm>
          <a:off x="6265303"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PGCE QUB</a:t>
          </a:r>
        </a:p>
      </dsp:txBody>
      <dsp:txXfrm>
        <a:off x="6338084" y="1291980"/>
        <a:ext cx="1345364" cy="148003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889938"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p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56961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7: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9: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9: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4: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4: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5: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6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8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8: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p2: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6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6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7" name="Google Shape;917;p6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4D149-4236-C24C-A605-CA7AE6F587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02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3: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3: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25235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Rural and isolated communities in NWE face unique energy issues related to efficiency, reliability and sustainability. This is commonly due to dependency on external and fossil fuel energy supply, low electricity grid capacity and limited or no connection to wider grids. As a result these communities have higher than average carbon emissions and are more vulnerable to fluctuating fuel prices.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9C6B90-EE86-42EB-B078-38538740EB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24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48819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9: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9: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83737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0: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80: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34D149-4236-C24C-A605-CA7AE6F58777}" type="slidenum">
              <a:rPr lang="en-GB" smtClean="0"/>
              <a:t>12</a:t>
            </a:fld>
            <a:endParaRPr lang="en-GB" dirty="0"/>
          </a:p>
        </p:txBody>
      </p:sp>
    </p:spTree>
    <p:extLst>
      <p:ext uri="{BB962C8B-B14F-4D97-AF65-F5344CB8AC3E}">
        <p14:creationId xmlns:p14="http://schemas.microsoft.com/office/powerpoint/2010/main" val="1216484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63"/>
          <p:cNvPicPr preferRelativeResize="0"/>
          <p:nvPr/>
        </p:nvPicPr>
        <p:blipFill rotWithShape="1">
          <a:blip r:embed="rId2">
            <a:alphaModFix/>
          </a:blip>
          <a:srcRect l="7407" t="16959" r="7304" b="11620"/>
          <a:stretch/>
        </p:blipFill>
        <p:spPr>
          <a:xfrm>
            <a:off x="169039" y="6310130"/>
            <a:ext cx="919221" cy="4031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colon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46326A1D-3435-D344-A817-683EFFC21DD2}"/>
              </a:ext>
            </a:extLst>
          </p:cNvPr>
          <p:cNvSpPr>
            <a:spLocks noGrp="1"/>
          </p:cNvSpPr>
          <p:nvPr>
            <p:ph type="body" sz="quarter" idx="10" hasCustomPrompt="1"/>
          </p:nvPr>
        </p:nvSpPr>
        <p:spPr>
          <a:xfrm>
            <a:off x="0" y="0"/>
            <a:ext cx="9144000" cy="1440000"/>
          </a:xfrm>
          <a:prstGeom prst="rect">
            <a:avLst/>
          </a:prstGeom>
        </p:spPr>
        <p:txBody>
          <a:bodyPr lIns="720000" tIns="0" rIns="720000" bIns="0" anchor="b" anchorCtr="0"/>
          <a:lstStyle>
            <a:lvl1pPr marL="0" indent="0" algn="l">
              <a:buNone/>
              <a:defRPr sz="2250" b="0" cap="all" baseline="0">
                <a:solidFill>
                  <a:srgbClr val="4D9AD7"/>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Title</a:t>
            </a:r>
          </a:p>
        </p:txBody>
      </p:sp>
      <p:sp>
        <p:nvSpPr>
          <p:cNvPr id="8" name="Espace réservé du texte 10">
            <a:extLst>
              <a:ext uri="{FF2B5EF4-FFF2-40B4-BE49-F238E27FC236}">
                <a16:creationId xmlns:a16="http://schemas.microsoft.com/office/drawing/2014/main" id="{F82F1CA4-D84D-124D-8B17-64FAED1232A1}"/>
              </a:ext>
            </a:extLst>
          </p:cNvPr>
          <p:cNvSpPr>
            <a:spLocks noGrp="1"/>
          </p:cNvSpPr>
          <p:nvPr>
            <p:ph type="body" sz="quarter" idx="11" hasCustomPrompt="1"/>
          </p:nvPr>
        </p:nvSpPr>
        <p:spPr>
          <a:xfrm>
            <a:off x="0" y="1620000"/>
            <a:ext cx="9144000" cy="4543425"/>
          </a:xfrm>
          <a:prstGeom prst="rect">
            <a:avLst/>
          </a:prstGeom>
        </p:spPr>
        <p:txBody>
          <a:bodyPr lIns="720000" tIns="0" rIns="720000" bIns="0"/>
          <a:lstStyle>
            <a:lvl1pPr marL="257175" indent="-257175" algn="l">
              <a:buClr>
                <a:srgbClr val="4D9AD7"/>
              </a:buClr>
              <a:buFont typeface="Arial" panose="020B0604020202020204" pitchFamily="34" charset="0"/>
              <a:buChar char="•"/>
              <a:defRPr sz="1688" cap="none" baseline="0">
                <a:solidFill>
                  <a:srgbClr val="144391"/>
                </a:solidFill>
                <a:latin typeface="Verdana" panose="020B0604030504040204" pitchFamily="34" charset="0"/>
              </a:defRPr>
            </a:lvl1pPr>
          </a:lstStyle>
          <a:p>
            <a:r>
              <a:rPr lang="en-GB" noProof="0" dirty="0"/>
              <a:t>Body 1 column</a:t>
            </a:r>
          </a:p>
        </p:txBody>
      </p:sp>
    </p:spTree>
    <p:extLst>
      <p:ext uri="{BB962C8B-B14F-4D97-AF65-F5344CB8AC3E}">
        <p14:creationId xmlns:p14="http://schemas.microsoft.com/office/powerpoint/2010/main" val="423704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491B-A759-48CB-9B32-31B4DDC4934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55D7C0D-AD5A-410D-BEF4-209A1F3B06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81EC0C-D0B0-41E5-A069-20792A1770A1}"/>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5" name="Footer Placeholder 4">
            <a:extLst>
              <a:ext uri="{FF2B5EF4-FFF2-40B4-BE49-F238E27FC236}">
                <a16:creationId xmlns:a16="http://schemas.microsoft.com/office/drawing/2014/main" id="{BB92D690-3425-4E24-B1B0-852DCB0A83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761A85-67BA-4B3D-8D0B-F58B503D1EE1}"/>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54155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AC35-F548-48CC-91A9-A6314DA16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C673D-0C99-4AC3-96BF-E6276B61C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EBF64-1868-4EF7-87CF-A994133C13E0}"/>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5" name="Footer Placeholder 4">
            <a:extLst>
              <a:ext uri="{FF2B5EF4-FFF2-40B4-BE49-F238E27FC236}">
                <a16:creationId xmlns:a16="http://schemas.microsoft.com/office/drawing/2014/main" id="{A6BAAE33-D2D4-4CC8-A1FC-B5B4AFBF07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488395-1E05-4311-B578-7064B5A6278D}"/>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59667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C26F-2E78-4522-8603-83B393B7613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F949FA-691F-48BF-A8D0-2EBDA06E21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62A73-7F43-4AB0-B8C3-F7CC45F11480}"/>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5" name="Footer Placeholder 4">
            <a:extLst>
              <a:ext uri="{FF2B5EF4-FFF2-40B4-BE49-F238E27FC236}">
                <a16:creationId xmlns:a16="http://schemas.microsoft.com/office/drawing/2014/main" id="{48CC666B-3A86-4C87-9DE5-C9B309342E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DE88D3-D876-4567-B56A-A7D9F4CE311D}"/>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81048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36DD-1896-4E30-BE9A-F6D57B7E79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CA0127-F7C3-4924-BC29-22F8C214EA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177988-CFBD-4E9C-B019-0422AD7AD16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A98A22-3F67-4A25-AA94-A28FF7D20082}"/>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6" name="Footer Placeholder 5">
            <a:extLst>
              <a:ext uri="{FF2B5EF4-FFF2-40B4-BE49-F238E27FC236}">
                <a16:creationId xmlns:a16="http://schemas.microsoft.com/office/drawing/2014/main" id="{171313BC-9177-4E2D-A85E-DBDE446ABC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4E45AC6-B41D-45A5-A841-8CADB864C8B2}"/>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54686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EB16-2B00-442D-A492-7BCA13DBE95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198EC8-33CC-4EED-BAAD-CD8D48BB5A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FE652-80F2-4E2E-9153-C59D2A8740B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7B1A8A-C674-48EE-8E9A-7D07497BA9C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412C8-0445-45FF-82CB-99D40130E8D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E27365-7747-4C77-80E9-87D949FC06BE}"/>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8" name="Footer Placeholder 7">
            <a:extLst>
              <a:ext uri="{FF2B5EF4-FFF2-40B4-BE49-F238E27FC236}">
                <a16:creationId xmlns:a16="http://schemas.microsoft.com/office/drawing/2014/main" id="{98652875-677D-4BB3-B0DE-727C5BEB42E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3FF8FB-0E59-4283-B169-9B19B4452372}"/>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2847792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AB94-9FB1-4B1C-AE52-D5BB29F5A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F339B2-D61F-4AC1-AF8B-4E33743AD488}"/>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4" name="Footer Placeholder 3">
            <a:extLst>
              <a:ext uri="{FF2B5EF4-FFF2-40B4-BE49-F238E27FC236}">
                <a16:creationId xmlns:a16="http://schemas.microsoft.com/office/drawing/2014/main" id="{C6A39E34-6941-4C47-A290-6697F7B145E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9CDB1B9-F931-430A-959C-E2C9E010C8B9}"/>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599973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70018-4138-4B35-8840-90C31EE4D1D9}"/>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3" name="Footer Placeholder 2">
            <a:extLst>
              <a:ext uri="{FF2B5EF4-FFF2-40B4-BE49-F238E27FC236}">
                <a16:creationId xmlns:a16="http://schemas.microsoft.com/office/drawing/2014/main" id="{5FF91828-8929-4A47-A0E3-C2142105340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EC4CE2E-FCEF-46A0-88B3-971B583A2AAD}"/>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4186003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7014-51D2-41C7-B8E5-A052B921C3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9BA77-00A9-4E9F-BB2C-DD91D73377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5A1B90-F1D9-4477-8B59-52E600FA7B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99701-2451-4B7F-85BB-CB1A13066491}"/>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6" name="Footer Placeholder 5">
            <a:extLst>
              <a:ext uri="{FF2B5EF4-FFF2-40B4-BE49-F238E27FC236}">
                <a16:creationId xmlns:a16="http://schemas.microsoft.com/office/drawing/2014/main" id="{FAD82EAD-F872-4AAB-B032-C9C9ADB829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3C43D82-800B-4DEC-B816-F5A68976B3AA}"/>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289784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D447-C87D-476D-A1A7-C77902560A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FB2C4E-9945-4ED5-B815-12CF3335277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13B51B05-5114-4140-ACD2-CB117666F2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B43DCC-4F4C-4F70-89D9-8DD13E6B7174}"/>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6" name="Footer Placeholder 5">
            <a:extLst>
              <a:ext uri="{FF2B5EF4-FFF2-40B4-BE49-F238E27FC236}">
                <a16:creationId xmlns:a16="http://schemas.microsoft.com/office/drawing/2014/main" id="{6B7C5BEE-047A-425F-B43B-1CF1BC3DECB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B5B38A-8FD4-4A8D-AD8E-B24D19F6E067}"/>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45344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
        <p:cNvGrpSpPr/>
        <p:nvPr/>
      </p:nvGrpSpPr>
      <p:grpSpPr>
        <a:xfrm>
          <a:off x="0" y="0"/>
          <a:ext cx="0" cy="0"/>
          <a:chOff x="0" y="0"/>
          <a:chExt cx="0" cy="0"/>
        </a:xfrm>
      </p:grpSpPr>
      <p:sp>
        <p:nvSpPr>
          <p:cNvPr id="64" name="Google Shape;64;p7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6" name="Google Shape;66;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4EE3-F9AB-4802-8C5C-EE8281B867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C41134-4DA0-4CDA-B7E1-8604E39A8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9DFFB-15CE-43C0-B1A3-069A47F27D9D}"/>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5" name="Footer Placeholder 4">
            <a:extLst>
              <a:ext uri="{FF2B5EF4-FFF2-40B4-BE49-F238E27FC236}">
                <a16:creationId xmlns:a16="http://schemas.microsoft.com/office/drawing/2014/main" id="{0DF78E87-BD33-46DD-BA7A-F173C86BE6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948D7F-65C8-4CF6-942D-D432D82883E9}"/>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161161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F1C31-D302-41B8-B503-234961CF3DB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87485C-56A8-4331-BBB0-0A981889488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3C3A-E848-4808-AE13-9ADB77752F3A}"/>
              </a:ext>
            </a:extLst>
          </p:cNvPr>
          <p:cNvSpPr>
            <a:spLocks noGrp="1"/>
          </p:cNvSpPr>
          <p:nvPr>
            <p:ph type="dt" sz="half" idx="10"/>
          </p:nvPr>
        </p:nvSpPr>
        <p:spPr/>
        <p:txBody>
          <a:bodyPr/>
          <a:lstStyle/>
          <a:p>
            <a:fld id="{18BF9A99-6779-4399-865B-C38C5898E603}" type="datetimeFigureOut">
              <a:rPr lang="en-GB" smtClean="0"/>
              <a:t>31/10/2022</a:t>
            </a:fld>
            <a:endParaRPr lang="en-GB" dirty="0"/>
          </a:p>
        </p:txBody>
      </p:sp>
      <p:sp>
        <p:nvSpPr>
          <p:cNvPr id="5" name="Footer Placeholder 4">
            <a:extLst>
              <a:ext uri="{FF2B5EF4-FFF2-40B4-BE49-F238E27FC236}">
                <a16:creationId xmlns:a16="http://schemas.microsoft.com/office/drawing/2014/main" id="{2C2C5708-75E5-4549-93A2-3B8E1AB9FE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6162368-C4AD-41A0-A3AD-0B30A6877C53}"/>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68633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colon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46326A1D-3435-D344-A817-683EFFC21DD2}"/>
              </a:ext>
            </a:extLst>
          </p:cNvPr>
          <p:cNvSpPr>
            <a:spLocks noGrp="1"/>
          </p:cNvSpPr>
          <p:nvPr>
            <p:ph type="body" sz="quarter" idx="10" hasCustomPrompt="1"/>
          </p:nvPr>
        </p:nvSpPr>
        <p:spPr>
          <a:xfrm>
            <a:off x="0" y="0"/>
            <a:ext cx="9144000" cy="1440000"/>
          </a:xfrm>
          <a:prstGeom prst="rect">
            <a:avLst/>
          </a:prstGeom>
        </p:spPr>
        <p:txBody>
          <a:bodyPr lIns="720000" tIns="0" rIns="720000" bIns="0" anchor="b" anchorCtr="0"/>
          <a:lstStyle>
            <a:lvl1pPr marL="0" indent="0" algn="l">
              <a:buNone/>
              <a:defRPr sz="2250" b="0" cap="all" baseline="0">
                <a:solidFill>
                  <a:srgbClr val="4D9AD7"/>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Title</a:t>
            </a:r>
          </a:p>
        </p:txBody>
      </p:sp>
      <p:sp>
        <p:nvSpPr>
          <p:cNvPr id="8" name="Espace réservé du texte 10">
            <a:extLst>
              <a:ext uri="{FF2B5EF4-FFF2-40B4-BE49-F238E27FC236}">
                <a16:creationId xmlns:a16="http://schemas.microsoft.com/office/drawing/2014/main" id="{F82F1CA4-D84D-124D-8B17-64FAED1232A1}"/>
              </a:ext>
            </a:extLst>
          </p:cNvPr>
          <p:cNvSpPr>
            <a:spLocks noGrp="1"/>
          </p:cNvSpPr>
          <p:nvPr>
            <p:ph type="body" sz="quarter" idx="11" hasCustomPrompt="1"/>
          </p:nvPr>
        </p:nvSpPr>
        <p:spPr>
          <a:xfrm>
            <a:off x="0" y="1620000"/>
            <a:ext cx="9144000" cy="4543425"/>
          </a:xfrm>
          <a:prstGeom prst="rect">
            <a:avLst/>
          </a:prstGeom>
        </p:spPr>
        <p:txBody>
          <a:bodyPr lIns="720000" tIns="0" rIns="720000" bIns="0"/>
          <a:lstStyle>
            <a:lvl1pPr marL="257175" indent="-257175" algn="l">
              <a:buClr>
                <a:srgbClr val="4D9AD7"/>
              </a:buClr>
              <a:buFont typeface="Arial" panose="020B0604020202020204" pitchFamily="34" charset="0"/>
              <a:buChar char="•"/>
              <a:defRPr sz="1688" cap="none" baseline="0">
                <a:solidFill>
                  <a:srgbClr val="144391"/>
                </a:solidFill>
                <a:latin typeface="Verdana" panose="020B0604030504040204" pitchFamily="34" charset="0"/>
              </a:defRPr>
            </a:lvl1pPr>
          </a:lstStyle>
          <a:p>
            <a:r>
              <a:rPr lang="en-GB" noProof="0" dirty="0"/>
              <a:t>Body 1 column</a:t>
            </a:r>
          </a:p>
        </p:txBody>
      </p:sp>
    </p:spTree>
    <p:extLst>
      <p:ext uri="{BB962C8B-B14F-4D97-AF65-F5344CB8AC3E}">
        <p14:creationId xmlns:p14="http://schemas.microsoft.com/office/powerpoint/2010/main" val="72561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
        <p:cNvGrpSpPr/>
        <p:nvPr/>
      </p:nvGrpSpPr>
      <p:grpSpPr>
        <a:xfrm>
          <a:off x="0" y="0"/>
          <a:ext cx="0" cy="0"/>
          <a:chOff x="0" y="0"/>
          <a:chExt cx="0" cy="0"/>
        </a:xfrm>
      </p:grpSpPr>
      <p:sp>
        <p:nvSpPr>
          <p:cNvPr id="70" name="Google Shape;70;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7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7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9" name="Google Shape;79;p7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1" name="Google Shape;81;p7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
        <p:cNvGrpSpPr/>
        <p:nvPr/>
      </p:nvGrpSpPr>
      <p:grpSpPr>
        <a:xfrm>
          <a:off x="0" y="0"/>
          <a:ext cx="0" cy="0"/>
          <a:chOff x="0" y="0"/>
          <a:chExt cx="0" cy="0"/>
        </a:xfrm>
      </p:grpSpPr>
      <p:sp>
        <p:nvSpPr>
          <p:cNvPr id="91" name="Google Shape;91;p7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3" name="Google Shape;93;p7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4" name="Google Shape;94;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7"/>
        <p:cNvGrpSpPr/>
        <p:nvPr/>
      </p:nvGrpSpPr>
      <p:grpSpPr>
        <a:xfrm>
          <a:off x="0" y="0"/>
          <a:ext cx="0" cy="0"/>
          <a:chOff x="0" y="0"/>
          <a:chExt cx="0" cy="0"/>
        </a:xfrm>
      </p:grpSpPr>
      <p:sp>
        <p:nvSpPr>
          <p:cNvPr id="98" name="Google Shape;98;p7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6"/>
          <p:cNvSpPr>
            <a:spLocks noGrp="1"/>
          </p:cNvSpPr>
          <p:nvPr>
            <p:ph type="pic" idx="2"/>
          </p:nvPr>
        </p:nvSpPr>
        <p:spPr>
          <a:xfrm>
            <a:off x="3887391" y="987426"/>
            <a:ext cx="4629150" cy="4873625"/>
          </a:xfrm>
          <a:prstGeom prst="rect">
            <a:avLst/>
          </a:prstGeom>
          <a:noFill/>
          <a:ln>
            <a:noFill/>
          </a:ln>
        </p:spPr>
      </p:sp>
      <p:sp>
        <p:nvSpPr>
          <p:cNvPr id="100" name="Google Shape;100;p7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1" name="Google Shape;101;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7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2FC63-C33C-4FA3-BBFC-D4D15789CF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B367DF-D5BF-4234-99BC-960E16067B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6EB8B1-BBC3-44E8-96F2-156E3FE9F1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BF9A99-6779-4399-865B-C38C5898E603}" type="datetimeFigureOut">
              <a:rPr lang="en-GB" smtClean="0"/>
              <a:t>31/10/2022</a:t>
            </a:fld>
            <a:endParaRPr lang="en-GB" dirty="0"/>
          </a:p>
        </p:txBody>
      </p:sp>
      <p:sp>
        <p:nvSpPr>
          <p:cNvPr id="5" name="Footer Placeholder 4">
            <a:extLst>
              <a:ext uri="{FF2B5EF4-FFF2-40B4-BE49-F238E27FC236}">
                <a16:creationId xmlns:a16="http://schemas.microsoft.com/office/drawing/2014/main" id="{34531D4A-DDEF-403B-BE41-E48E2E6BD95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A718B16-09B2-4EA0-AABF-124B907670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9286B1-E6F0-4AE6-A7CC-B14C3768EC87}" type="slidenum">
              <a:rPr lang="en-GB" smtClean="0"/>
              <a:t>‹#›</a:t>
            </a:fld>
            <a:endParaRPr lang="en-GB" dirty="0"/>
          </a:p>
        </p:txBody>
      </p:sp>
    </p:spTree>
    <p:extLst>
      <p:ext uri="{BB962C8B-B14F-4D97-AF65-F5344CB8AC3E}">
        <p14:creationId xmlns:p14="http://schemas.microsoft.com/office/powerpoint/2010/main" val="35736893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nweurope.eu/gencomm" TargetMode="External"/><Relationship Id="rId7" Type="http://schemas.openxmlformats.org/officeDocument/2006/relationships/hyperlink" Target="https://vimeo.com/366993950/91cafb0bb6"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communityh2.eu/" TargetMode="External"/><Relationship Id="rId5" Type="http://schemas.openxmlformats.org/officeDocument/2006/relationships/hyperlink" Target="https://twitter.com/search?q=gencomm&amp;src=typed_query" TargetMode="External"/><Relationship Id="rId10" Type="http://schemas.openxmlformats.org/officeDocument/2006/relationships/image" Target="../media/image27.png"/><Relationship Id="rId4" Type="http://schemas.openxmlformats.org/officeDocument/2006/relationships/hyperlink" Target="https://www.linkedin.com/company/hydrogenireland/?viewAsMember=true"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 descr=":Sample_project-09.jpg"/>
          <p:cNvPicPr preferRelativeResize="0"/>
          <p:nvPr/>
        </p:nvPicPr>
        <p:blipFill rotWithShape="1">
          <a:blip r:embed="rId3">
            <a:alphaModFix/>
          </a:blip>
          <a:srcRect/>
          <a:stretch/>
        </p:blipFill>
        <p:spPr>
          <a:xfrm>
            <a:off x="-13298" y="293076"/>
            <a:ext cx="9142571" cy="6858000"/>
          </a:xfrm>
          <a:prstGeom prst="rect">
            <a:avLst/>
          </a:prstGeom>
          <a:noFill/>
          <a:ln>
            <a:noFill/>
          </a:ln>
        </p:spPr>
      </p:pic>
      <p:sp>
        <p:nvSpPr>
          <p:cNvPr id="122" name="Google Shape;122;p1"/>
          <p:cNvSpPr txBox="1"/>
          <p:nvPr/>
        </p:nvSpPr>
        <p:spPr>
          <a:xfrm>
            <a:off x="5757995" y="2109538"/>
            <a:ext cx="3385914"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34DA2"/>
                </a:solidFill>
                <a:latin typeface="Open Sans"/>
                <a:ea typeface="Open Sans"/>
                <a:cs typeface="Open Sans"/>
                <a:sym typeface="Open Sans"/>
              </a:rPr>
              <a:t>GenComm</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034DA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GB" sz="24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INFORM EU network</a:t>
            </a:r>
          </a:p>
          <a:p>
            <a:pPr marL="0" marR="0" lvl="0" indent="0" algn="ctr" rtl="0">
              <a:lnSpc>
                <a:spcPct val="100000"/>
              </a:lnSpc>
              <a:spcBef>
                <a:spcPts val="0"/>
              </a:spcBef>
              <a:spcAft>
                <a:spcPts val="0"/>
              </a:spcAft>
              <a:buClr>
                <a:srgbClr val="000000"/>
              </a:buClr>
              <a:buSzPts val="2400"/>
              <a:buFont typeface="Arial"/>
              <a:buNone/>
            </a:pPr>
            <a:endParaRPr lang="en-GB" sz="24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lnSpc>
                <a:spcPct val="100000"/>
              </a:lnSpc>
              <a:spcBef>
                <a:spcPts val="0"/>
              </a:spcBef>
              <a:spcAft>
                <a:spcPts val="0"/>
              </a:spcAft>
              <a:buClr>
                <a:srgbClr val="000000"/>
              </a:buClr>
              <a:buSzPts val="2400"/>
              <a:buFont typeface="Arial"/>
              <a:buNone/>
            </a:pPr>
            <a:r>
              <a:rPr lang="en-GB" sz="24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Evora, Portugal.</a:t>
            </a: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00B853"/>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1" dirty="0">
                <a:solidFill>
                  <a:srgbClr val="00B853"/>
                </a:solidFill>
                <a:latin typeface="Open Sans"/>
                <a:ea typeface="Open Sans"/>
                <a:cs typeface="Open Sans"/>
                <a:sym typeface="Open Sans"/>
              </a:rPr>
              <a:t>17</a:t>
            </a:r>
            <a:r>
              <a:rPr lang="en-US" sz="2400" b="1" baseline="30000" dirty="0">
                <a:solidFill>
                  <a:srgbClr val="00B853"/>
                </a:solidFill>
                <a:latin typeface="Open Sans"/>
                <a:ea typeface="Open Sans"/>
                <a:cs typeface="Open Sans"/>
                <a:sym typeface="Open Sans"/>
              </a:rPr>
              <a:t>th</a:t>
            </a:r>
            <a:r>
              <a:rPr lang="en-US" sz="2400" b="1" dirty="0">
                <a:solidFill>
                  <a:srgbClr val="00B853"/>
                </a:solidFill>
                <a:latin typeface="Open Sans"/>
                <a:ea typeface="Open Sans"/>
                <a:cs typeface="Open Sans"/>
                <a:sym typeface="Open Sans"/>
              </a:rPr>
              <a:t> November</a:t>
            </a:r>
            <a:r>
              <a:rPr lang="en-US" sz="2400" b="1" i="0" u="none" strike="noStrike" cap="none" dirty="0">
                <a:solidFill>
                  <a:srgbClr val="00B853"/>
                </a:solidFill>
                <a:latin typeface="Open Sans"/>
                <a:ea typeface="Open Sans"/>
                <a:cs typeface="Open Sans"/>
                <a:sym typeface="Open Sans"/>
              </a:rPr>
              <a:t> 2022</a:t>
            </a:r>
            <a:endParaRPr sz="1400" b="0" i="0" u="none" strike="noStrike" cap="none" dirty="0">
              <a:solidFill>
                <a:srgbClr val="00B853"/>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endParaRPr sz="2000" b="0" i="0" u="none" strike="noStrike" cap="none" dirty="0">
              <a:solidFill>
                <a:srgbClr val="034DA2"/>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rgbClr val="034DA2"/>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p:txBody>
      </p:sp>
      <p:sp>
        <p:nvSpPr>
          <p:cNvPr id="123" name="Google Shape;123;p1"/>
          <p:cNvSpPr/>
          <p:nvPr/>
        </p:nvSpPr>
        <p:spPr>
          <a:xfrm>
            <a:off x="0" y="0"/>
            <a:ext cx="5730149" cy="6858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
          <p:cNvSpPr txBox="1"/>
          <p:nvPr/>
        </p:nvSpPr>
        <p:spPr>
          <a:xfrm>
            <a:off x="1695461" y="2664081"/>
            <a:ext cx="231459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2"/>
                </a:solidFill>
                <a:latin typeface="Open Sans"/>
                <a:ea typeface="Open Sans"/>
                <a:cs typeface="Open Sans"/>
                <a:sym typeface="Open Sans"/>
              </a:rPr>
              <a:t>Place image in this area. </a:t>
            </a:r>
            <a:endParaRPr sz="1400" b="0" i="0" u="none" strike="noStrike" cap="none">
              <a:solidFill>
                <a:srgbClr val="000000"/>
              </a:solidFill>
              <a:latin typeface="Arial"/>
              <a:ea typeface="Arial"/>
              <a:cs typeface="Arial"/>
              <a:sym typeface="Arial"/>
            </a:endParaRPr>
          </a:p>
        </p:txBody>
      </p:sp>
      <p:pic>
        <p:nvPicPr>
          <p:cNvPr id="125" name="Google Shape;125;p1"/>
          <p:cNvPicPr preferRelativeResize="0"/>
          <p:nvPr/>
        </p:nvPicPr>
        <p:blipFill rotWithShape="1">
          <a:blip r:embed="rId4">
            <a:alphaModFix/>
          </a:blip>
          <a:srcRect l="7407" t="16959" r="7304" b="11620"/>
          <a:stretch/>
        </p:blipFill>
        <p:spPr>
          <a:xfrm>
            <a:off x="5936305" y="541873"/>
            <a:ext cx="2952964" cy="1295223"/>
          </a:xfrm>
          <a:prstGeom prst="rect">
            <a:avLst/>
          </a:prstGeom>
          <a:noFill/>
          <a:ln>
            <a:noFill/>
          </a:ln>
        </p:spPr>
      </p:pic>
      <p:pic>
        <p:nvPicPr>
          <p:cNvPr id="126" name="Google Shape;126;p1"/>
          <p:cNvPicPr preferRelativeResize="0"/>
          <p:nvPr/>
        </p:nvPicPr>
        <p:blipFill rotWithShape="1">
          <a:blip r:embed="rId5">
            <a:alphaModFix/>
          </a:blip>
          <a:srcRect l="11513" r="40544"/>
          <a:stretch/>
        </p:blipFill>
        <p:spPr>
          <a:xfrm>
            <a:off x="-13566" y="0"/>
            <a:ext cx="5766205" cy="6858000"/>
          </a:xfrm>
          <a:prstGeom prst="rect">
            <a:avLst/>
          </a:prstGeom>
          <a:noFill/>
          <a:ln>
            <a:noFill/>
          </a:ln>
        </p:spPr>
      </p:pic>
      <p:sp>
        <p:nvSpPr>
          <p:cNvPr id="127" name="Google Shape;127;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3/20/2018</a:t>
            </a:r>
            <a:endParaRPr/>
          </a:p>
        </p:txBody>
      </p:sp>
      <p:sp>
        <p:nvSpPr>
          <p:cNvPr id="128" name="Google Shape;12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03" y="566824"/>
            <a:ext cx="4210388" cy="572521"/>
          </a:xfrm>
        </p:spPr>
        <p:txBody>
          <a:bodyPr>
            <a:noAutofit/>
          </a:bodyPr>
          <a:lstStyle/>
          <a:p>
            <a:pPr algn="ctr"/>
            <a:r>
              <a:rPr lang="en-GB" sz="4000" b="1" dirty="0">
                <a:solidFill>
                  <a:srgbClr val="034DA2"/>
                </a:solidFill>
                <a:latin typeface="+mn-lt"/>
              </a:rPr>
              <a:t>Green H2 Hub</a:t>
            </a:r>
          </a:p>
        </p:txBody>
      </p:sp>
      <p:sp>
        <p:nvSpPr>
          <p:cNvPr id="3" name="Content Placeholder 2"/>
          <p:cNvSpPr>
            <a:spLocks noGrp="1"/>
          </p:cNvSpPr>
          <p:nvPr>
            <p:ph idx="1"/>
          </p:nvPr>
        </p:nvSpPr>
        <p:spPr>
          <a:xfrm>
            <a:off x="706141" y="1173193"/>
            <a:ext cx="7886700" cy="4592177"/>
          </a:xfrm>
        </p:spPr>
        <p:txBody>
          <a:bodyPr>
            <a:normAutofit/>
          </a:bodyPr>
          <a:lstStyle/>
          <a:p>
            <a:pPr marL="0" indent="0">
              <a:lnSpc>
                <a:spcPct val="150000"/>
              </a:lnSpc>
              <a:buNone/>
            </a:pPr>
            <a:endParaRPr lang="en-GB" sz="1800" dirty="0"/>
          </a:p>
          <a:p>
            <a:pPr marL="0" indent="0">
              <a:lnSpc>
                <a:spcPct val="150000"/>
              </a:lnSpc>
              <a:buNone/>
            </a:pPr>
            <a:endParaRPr lang="en-GB" sz="1800" dirty="0"/>
          </a:p>
          <a:p>
            <a:pPr>
              <a:lnSpc>
                <a:spcPct val="150000"/>
              </a:lnSpc>
            </a:pPr>
            <a:endParaRPr lang="en-GB" sz="2000" dirty="0"/>
          </a:p>
          <a:p>
            <a:pPr>
              <a:lnSpc>
                <a:spcPct val="150000"/>
              </a:lnSpc>
            </a:pPr>
            <a:endParaRPr lang="en-GB" sz="2000" dirty="0"/>
          </a:p>
          <a:p>
            <a:endParaRPr lang="en-GB" sz="2000" b="1" dirty="0"/>
          </a:p>
          <a:p>
            <a:endParaRPr lang="en-GB" sz="2000" b="1" dirty="0"/>
          </a:p>
          <a:p>
            <a:endParaRPr lang="en-GB" sz="2000" b="1" dirty="0"/>
          </a:p>
          <a:p>
            <a:endParaRPr lang="en-GB" sz="2000" b="1" dirty="0"/>
          </a:p>
          <a:p>
            <a:endParaRPr lang="en-GB" sz="2000" dirty="0"/>
          </a:p>
        </p:txBody>
      </p:sp>
      <p:sp>
        <p:nvSpPr>
          <p:cNvPr id="7" name="TextBox 6">
            <a:extLst>
              <a:ext uri="{FF2B5EF4-FFF2-40B4-BE49-F238E27FC236}">
                <a16:creationId xmlns:a16="http://schemas.microsoft.com/office/drawing/2014/main" id="{1242F9FB-6209-4563-8F3B-03F0C387D2BC}"/>
              </a:ext>
            </a:extLst>
          </p:cNvPr>
          <p:cNvSpPr txBox="1"/>
          <p:nvPr/>
        </p:nvSpPr>
        <p:spPr>
          <a:xfrm>
            <a:off x="352028" y="1488375"/>
            <a:ext cx="7495561" cy="5078313"/>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FE application - Green H2 Hub Belfast Met.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Skills pillar of the H2 CAT.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Cohesion with 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Continuous pathway for skills development - reinforced with R&amp;D.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0202"/>
                </a:solidFill>
                <a:effectLst/>
                <a:uLnTx/>
                <a:uFillTx/>
                <a:latin typeface="Calibri" panose="020F0502020204030204"/>
                <a:ea typeface="+mn-ea"/>
                <a:cs typeface="+mn-cs"/>
              </a:rPr>
              <a:t>Belfast Met with HE partners and major industrial in the green hydrogen supply chain to develop the Hydrogen Skills Alliance.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10202"/>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0202"/>
                </a:solidFill>
                <a:effectLst/>
                <a:uLnTx/>
                <a:uFillTx/>
                <a:latin typeface="Calibri" panose="020F0502020204030204"/>
                <a:ea typeface="+mn-ea"/>
                <a:cs typeface="+mn-cs"/>
              </a:rPr>
              <a:t>The H2 Skills Alliance will collaborate in assessing the readiness of NI industry to access the supply chain, to support green hydrogen projects and highlight the potential economic value.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10202"/>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0202"/>
                </a:solidFill>
                <a:effectLst/>
                <a:uLnTx/>
                <a:uFillTx/>
                <a:latin typeface="Calibri" panose="020F0502020204030204"/>
                <a:ea typeface="+mn-ea"/>
                <a:cs typeface="+mn-cs"/>
              </a:rPr>
              <a:t>The H2 Skills Alliance will also show the potential for green, sustainable skills and high-value jobs emerging from a future hydrogen sector, using live projects as case studies.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86D607AB-158D-421F-98B3-EB540B4D6A1B}"/>
              </a:ext>
            </a:extLst>
          </p:cNvPr>
          <p:cNvGraphicFramePr/>
          <p:nvPr/>
        </p:nvGraphicFramePr>
        <p:xfrm>
          <a:off x="5854932" y="140331"/>
          <a:ext cx="3092022" cy="3414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67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49305C5-29ED-4BF0-8FA3-F3B5001F1B2E}"/>
              </a:ext>
            </a:extLst>
          </p:cNvPr>
          <p:cNvGraphicFramePr/>
          <p:nvPr>
            <p:extLst>
              <p:ext uri="{D42A27DB-BD31-4B8C-83A1-F6EECF244321}">
                <p14:modId xmlns:p14="http://schemas.microsoft.com/office/powerpoint/2010/main" val="2594916167"/>
              </p:ext>
            </p:extLst>
          </p:nvPr>
        </p:nvGraphicFramePr>
        <p:xfrm>
          <a:off x="1117245" y="2724021"/>
          <a:ext cx="77596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706141" y="1173193"/>
            <a:ext cx="7886700" cy="4592177"/>
          </a:xfrm>
        </p:spPr>
        <p:txBody>
          <a:bodyPr>
            <a:normAutofit/>
          </a:bodyPr>
          <a:lstStyle/>
          <a:p>
            <a:pPr marL="0" indent="0">
              <a:lnSpc>
                <a:spcPct val="150000"/>
              </a:lnSpc>
              <a:buNone/>
            </a:pPr>
            <a:endParaRPr lang="en-GB" sz="1800" dirty="0"/>
          </a:p>
          <a:p>
            <a:pPr marL="0" indent="0">
              <a:lnSpc>
                <a:spcPct val="150000"/>
              </a:lnSpc>
              <a:buNone/>
            </a:pPr>
            <a:endParaRPr lang="en-GB" sz="1800" dirty="0"/>
          </a:p>
          <a:p>
            <a:pPr>
              <a:lnSpc>
                <a:spcPct val="150000"/>
              </a:lnSpc>
            </a:pPr>
            <a:endParaRPr lang="en-GB" sz="2000" dirty="0"/>
          </a:p>
          <a:p>
            <a:pPr>
              <a:lnSpc>
                <a:spcPct val="150000"/>
              </a:lnSpc>
            </a:pPr>
            <a:endParaRPr lang="en-GB" sz="2000" dirty="0"/>
          </a:p>
          <a:p>
            <a:endParaRPr lang="en-GB" sz="2000" b="1" dirty="0"/>
          </a:p>
          <a:p>
            <a:endParaRPr lang="en-GB" sz="2000" b="1" dirty="0"/>
          </a:p>
          <a:p>
            <a:endParaRPr lang="en-GB" sz="2000" b="1" dirty="0"/>
          </a:p>
          <a:p>
            <a:endParaRPr lang="en-GB" sz="2000" b="1" dirty="0"/>
          </a:p>
          <a:p>
            <a:endParaRPr lang="en-GB" sz="2000" dirty="0"/>
          </a:p>
        </p:txBody>
      </p:sp>
      <p:sp>
        <p:nvSpPr>
          <p:cNvPr id="7" name="TextBox 6">
            <a:extLst>
              <a:ext uri="{FF2B5EF4-FFF2-40B4-BE49-F238E27FC236}">
                <a16:creationId xmlns:a16="http://schemas.microsoft.com/office/drawing/2014/main" id="{1242F9FB-6209-4563-8F3B-03F0C387D2BC}"/>
              </a:ext>
            </a:extLst>
          </p:cNvPr>
          <p:cNvSpPr txBox="1"/>
          <p:nvPr/>
        </p:nvSpPr>
        <p:spPr>
          <a:xfrm>
            <a:off x="990185" y="1702723"/>
            <a:ext cx="8670334" cy="2800767"/>
          </a:xfrm>
          <a:prstGeom prst="rect">
            <a:avLst/>
          </a:prstGeom>
          <a:noFill/>
        </p:spPr>
        <p:txBody>
          <a:bodyPr wrap="square">
            <a:spAutoFit/>
          </a:bodyPr>
          <a:lstStyle/>
          <a:p>
            <a:pPr lvl="0"/>
            <a:r>
              <a:rPr lang="en-GB" sz="1800" dirty="0">
                <a:effectLst/>
                <a:latin typeface="Calibri" panose="020F0502020204030204" pitchFamily="34" charset="0"/>
                <a:ea typeface="Times New Roman" panose="02020603050405020304" pitchFamily="18" charset="0"/>
              </a:rPr>
              <a:t>Prime example of project financial engineering</a:t>
            </a:r>
          </a:p>
          <a:p>
            <a:pPr lvl="0"/>
            <a:endParaRPr lang="en-GB"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L2 and L3 - NRC and Belfast </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L4 and L5 - Know Hy - CAF</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Train the trainer - Know Hy -</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L5 and above - QUB</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PGCE - QUB and Belfast Met</a:t>
            </a:r>
            <a:endParaRPr lang="en-GB"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05147BE-B201-4AA0-B153-77917280DD4F}"/>
              </a:ext>
            </a:extLst>
          </p:cNvPr>
          <p:cNvSpPr>
            <a:spLocks noGrp="1"/>
          </p:cNvSpPr>
          <p:nvPr>
            <p:ph type="title"/>
          </p:nvPr>
        </p:nvSpPr>
        <p:spPr>
          <a:xfrm>
            <a:off x="391816" y="654187"/>
            <a:ext cx="8515350" cy="1325563"/>
          </a:xfrm>
        </p:spPr>
        <p:txBody>
          <a:bodyPr>
            <a:normAutofit/>
          </a:bodyPr>
          <a:lstStyle/>
          <a:p>
            <a:pPr algn="ctr"/>
            <a:r>
              <a:rPr lang="en-GB" sz="3600" b="1" dirty="0">
                <a:solidFill>
                  <a:srgbClr val="034DA2"/>
                </a:solidFill>
                <a:effectLst/>
                <a:latin typeface="+mn-lt"/>
                <a:ea typeface="Calibri" panose="020F0502020204030204" pitchFamily="34" charset="0"/>
                <a:cs typeface="Times New Roman" panose="02020603050405020304" pitchFamily="18" charset="0"/>
              </a:rPr>
              <a:t>Hydrogen Training Academy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b="1" dirty="0">
              <a:solidFill>
                <a:srgbClr val="034DA2"/>
              </a:solidFill>
              <a:latin typeface="+mn-lt"/>
            </a:endParaRPr>
          </a:p>
        </p:txBody>
      </p:sp>
    </p:spTree>
    <p:extLst>
      <p:ext uri="{BB962C8B-B14F-4D97-AF65-F5344CB8AC3E}">
        <p14:creationId xmlns:p14="http://schemas.microsoft.com/office/powerpoint/2010/main" val="1436559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4213"/>
            <a:ext cx="5915025" cy="994172"/>
          </a:xfrm>
        </p:spPr>
        <p:txBody>
          <a:bodyPr/>
          <a:lstStyle/>
          <a:p>
            <a:r>
              <a:rPr lang="en-GB" b="1" i="1" dirty="0">
                <a:solidFill>
                  <a:srgbClr val="024CA2"/>
                </a:solidFill>
              </a:rPr>
              <a:t>H2 CAT NI - Affirmative Action</a:t>
            </a:r>
            <a:endParaRPr lang="en-GB" i="1" dirty="0">
              <a:solidFill>
                <a:srgbClr val="024CA2"/>
              </a:solidFill>
            </a:endParaRPr>
          </a:p>
        </p:txBody>
      </p:sp>
      <p:sp>
        <p:nvSpPr>
          <p:cNvPr id="3" name="Content Placeholder 2"/>
          <p:cNvSpPr>
            <a:spLocks noGrp="1"/>
          </p:cNvSpPr>
          <p:nvPr>
            <p:ph idx="1"/>
          </p:nvPr>
        </p:nvSpPr>
        <p:spPr>
          <a:xfrm>
            <a:off x="628649" y="1474575"/>
            <a:ext cx="7886700" cy="4759212"/>
          </a:xfrm>
        </p:spPr>
        <p:txBody>
          <a:bodyPr>
            <a:normAutofit fontScale="55000" lnSpcReduction="20000"/>
          </a:bodyPr>
          <a:lstStyle/>
          <a:p>
            <a:pPr marL="385763" indent="-385763">
              <a:buFont typeface="+mj-lt"/>
              <a:buAutoNum type="arabicPeriod"/>
            </a:pPr>
            <a:endParaRPr lang="en-GB" b="0" i="0" dirty="0">
              <a:effectLst/>
            </a:endParaRPr>
          </a:p>
          <a:p>
            <a:pPr marL="0" indent="0">
              <a:buNone/>
            </a:pPr>
            <a:r>
              <a:rPr lang="en-GB" sz="2900" b="1" i="1" dirty="0">
                <a:solidFill>
                  <a:srgbClr val="024CA2"/>
                </a:solidFill>
              </a:rPr>
              <a:t>8  Steps to H2ZERO</a:t>
            </a:r>
          </a:p>
          <a:p>
            <a:pPr marL="385763" indent="-385763">
              <a:buFont typeface="+mj-lt"/>
              <a:buAutoNum type="arabicPeriod"/>
            </a:pPr>
            <a:r>
              <a:rPr lang="en-GB" sz="2900" b="0" i="0" dirty="0">
                <a:effectLst/>
              </a:rPr>
              <a:t>Utilise Green H2 as an energy vector - this will be a key enabler in reaching Net Zero: 60 Gt of carbon emissions could be saved between 2021-50 (EU emission are ~2.5 Gt/y).</a:t>
            </a:r>
          </a:p>
          <a:p>
            <a:pPr marL="385763" indent="-385763">
              <a:buFont typeface="+mj-lt"/>
              <a:buAutoNum type="arabicPeriod"/>
            </a:pPr>
            <a:r>
              <a:rPr lang="en-GB" sz="2900" b="0" i="0" dirty="0">
                <a:effectLst/>
              </a:rPr>
              <a:t>Deliver a paradigm shift to boost the uptake of Green H2 : we need to move from today's 90 Mt unabated hydrogen to 530 Mt low-carbon hydrogen by 2050.</a:t>
            </a:r>
          </a:p>
          <a:p>
            <a:pPr marL="385763" indent="-385763">
              <a:buFont typeface="+mj-lt"/>
              <a:buAutoNum type="arabicPeriod"/>
            </a:pPr>
            <a:r>
              <a:rPr lang="en-GB" sz="2900" dirty="0"/>
              <a:t>Legislators and </a:t>
            </a:r>
            <a:r>
              <a:rPr lang="en-GB" sz="2900" b="0" i="0" dirty="0">
                <a:effectLst/>
              </a:rPr>
              <a:t> policy-makers need to take leading roles in Green H2 demand creation, setting the right set of regulations and channelling investments into R&amp;D and hydrogen supply projects.</a:t>
            </a:r>
          </a:p>
          <a:p>
            <a:pPr marL="385763" indent="-385763">
              <a:buFont typeface="+mj-lt"/>
              <a:buAutoNum type="arabicPeriod"/>
            </a:pPr>
            <a:r>
              <a:rPr lang="en-GB" sz="2900" b="0" i="0" dirty="0">
                <a:effectLst/>
              </a:rPr>
              <a:t>Repurpose existing infrastructure in the transition to net zero. Use the gas infrastructure can act as a catalyst in the deployment of low-carbon hydrogen: in the early stages via blending.</a:t>
            </a:r>
          </a:p>
          <a:p>
            <a:pPr marL="385763" indent="-385763">
              <a:buFont typeface="+mj-lt"/>
              <a:buAutoNum type="arabicPeriod"/>
            </a:pPr>
            <a:r>
              <a:rPr lang="en-GB" sz="2900" b="0" i="0" dirty="0">
                <a:effectLst/>
              </a:rPr>
              <a:t>Widen the route to net zero -optimise every energy stage and opportunity on the route including biomethane, the 40  shades of hydrogen and other ‘lower carbon’ energy transition opportunities.</a:t>
            </a:r>
          </a:p>
          <a:p>
            <a:pPr marL="385763" indent="-385763">
              <a:buFont typeface="+mj-lt"/>
              <a:buAutoNum type="arabicPeriod"/>
            </a:pPr>
            <a:r>
              <a:rPr lang="en-GB" sz="2900" b="0" i="0" dirty="0">
                <a:effectLst/>
              </a:rPr>
              <a:t>Scale up innovation and demonstration, especially in end-use technologies, key to unlock the true potential of hydrogen.</a:t>
            </a:r>
          </a:p>
          <a:p>
            <a:pPr marL="385763" indent="-385763">
              <a:buFont typeface="+mj-lt"/>
              <a:buAutoNum type="arabicPeriod"/>
            </a:pPr>
            <a:r>
              <a:rPr lang="en-GB" sz="2900" dirty="0"/>
              <a:t>Develop the skills  and training pathways to stimulate and support the deployment of hydrogen technologies and enable business’ to pivot to the new H2 economy.</a:t>
            </a:r>
          </a:p>
          <a:p>
            <a:pPr marL="385763" indent="-385763">
              <a:buFont typeface="+mj-lt"/>
              <a:buAutoNum type="arabicPeriod"/>
            </a:pPr>
            <a:r>
              <a:rPr lang="en-GB" sz="2900" dirty="0"/>
              <a:t>Market stimuli - short term economic business cases for industry as well individual use of Green </a:t>
            </a:r>
            <a:r>
              <a:rPr lang="en-GB" sz="2900" b="1" dirty="0">
                <a:solidFill>
                  <a:srgbClr val="FF0000"/>
                </a:solidFill>
              </a:rPr>
              <a:t>H2.</a:t>
            </a:r>
            <a:endParaRPr lang="en-GB" sz="2900" dirty="0"/>
          </a:p>
        </p:txBody>
      </p:sp>
    </p:spTree>
    <p:extLst>
      <p:ext uri="{BB962C8B-B14F-4D97-AF65-F5344CB8AC3E}">
        <p14:creationId xmlns:p14="http://schemas.microsoft.com/office/powerpoint/2010/main" val="357475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60" name="Google Shape;160;p80"/>
          <p:cNvSpPr txBox="1"/>
          <p:nvPr/>
        </p:nvSpPr>
        <p:spPr>
          <a:xfrm>
            <a:off x="254831" y="190500"/>
            <a:ext cx="876175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rgbClr val="00B853"/>
                </a:solidFill>
              </a:rPr>
              <a:t>Ca</a:t>
            </a:r>
            <a:r>
              <a:rPr lang="en-US" sz="2800" b="1" i="0" u="none" strike="noStrike" cap="none" dirty="0">
                <a:solidFill>
                  <a:srgbClr val="00B853"/>
                </a:solidFill>
                <a:latin typeface="Arial"/>
                <a:ea typeface="Arial"/>
                <a:cs typeface="Arial"/>
                <a:sym typeface="Arial"/>
              </a:rPr>
              <a:t>rpe Diem</a:t>
            </a:r>
            <a:endParaRPr sz="2800" b="1" i="0" u="none" strike="noStrike" cap="none" dirty="0">
              <a:solidFill>
                <a:srgbClr val="00B853"/>
              </a:solidFill>
              <a:latin typeface="Arial"/>
              <a:ea typeface="Arial"/>
              <a:cs typeface="Arial"/>
              <a:sym typeface="Arial"/>
            </a:endParaRPr>
          </a:p>
        </p:txBody>
      </p:sp>
      <p:sp>
        <p:nvSpPr>
          <p:cNvPr id="5" name="TextBox 4">
            <a:extLst>
              <a:ext uri="{FF2B5EF4-FFF2-40B4-BE49-F238E27FC236}">
                <a16:creationId xmlns:a16="http://schemas.microsoft.com/office/drawing/2014/main" id="{EF7D6F97-091C-40C2-A209-FBEE45839488}"/>
              </a:ext>
            </a:extLst>
          </p:cNvPr>
          <p:cNvSpPr txBox="1"/>
          <p:nvPr/>
        </p:nvSpPr>
        <p:spPr>
          <a:xfrm>
            <a:off x="187376" y="867580"/>
            <a:ext cx="8896663" cy="5693866"/>
          </a:xfrm>
          <a:prstGeom prst="rect">
            <a:avLst/>
          </a:prstGeom>
          <a:noFill/>
        </p:spPr>
        <p:txBody>
          <a:bodyPr wrap="square">
            <a:spAutoFit/>
          </a:bodyPr>
          <a:lstStyle/>
          <a:p>
            <a:r>
              <a:rPr lang="en-GB" dirty="0">
                <a:latin typeface="+mn-lt"/>
              </a:rPr>
              <a:t>November 28, 2019		Hydrogen &amp; Alternative Low-Emission Fuels Seminar </a:t>
            </a:r>
          </a:p>
          <a:p>
            <a:r>
              <a:rPr lang="en-GB" dirty="0">
                <a:latin typeface="+mn-lt"/>
              </a:rPr>
              <a:t>July 1, 2020		Hydrogen getting the green light - driving Europe's green recovery</a:t>
            </a:r>
          </a:p>
          <a:p>
            <a:endParaRPr lang="en-GB" dirty="0">
              <a:latin typeface="+mn-lt"/>
            </a:endParaRPr>
          </a:p>
          <a:p>
            <a:r>
              <a:rPr lang="en-GB" dirty="0">
                <a:highlight>
                  <a:srgbClr val="C0C0C0"/>
                </a:highlight>
                <a:latin typeface="+mn-lt"/>
              </a:rPr>
              <a:t>Webinar Series 1		</a:t>
            </a:r>
            <a:r>
              <a:rPr lang="en-GB" i="1" dirty="0">
                <a:solidFill>
                  <a:srgbClr val="0D0D0D"/>
                </a:solidFill>
                <a:effectLst/>
                <a:highlight>
                  <a:srgbClr val="C0C0C0"/>
                </a:highlight>
                <a:latin typeface="+mn-lt"/>
                <a:ea typeface="Calibri" panose="020F0502020204030204" pitchFamily="34" charset="0"/>
              </a:rPr>
              <a:t>HAZEL – Hydrogen Enabled Zero Emission Supply Chains</a:t>
            </a:r>
            <a:endParaRPr lang="en-GB" dirty="0">
              <a:effectLst/>
              <a:highlight>
                <a:srgbClr val="C0C0C0"/>
              </a:highlight>
              <a:latin typeface="+mn-lt"/>
              <a:ea typeface="Calibri" panose="020F0502020204030204" pitchFamily="34" charset="0"/>
            </a:endParaRPr>
          </a:p>
          <a:p>
            <a:endParaRPr lang="en-GB" dirty="0">
              <a:latin typeface="+mn-lt"/>
            </a:endParaRPr>
          </a:p>
          <a:p>
            <a:r>
              <a:rPr lang="en-GB" dirty="0">
                <a:latin typeface="+mn-lt"/>
              </a:rPr>
              <a:t>September 22, 2020		‘Industrial Sector Coupling using a Connected eH2 cycle’.</a:t>
            </a:r>
          </a:p>
          <a:p>
            <a:r>
              <a:rPr lang="en-GB" dirty="0">
                <a:latin typeface="+mn-lt"/>
              </a:rPr>
              <a:t>October 6, 2020		Hydrogen Sustainability-H2 DXNET-Hydrogen injection into natural gas 			distribution networks</a:t>
            </a:r>
          </a:p>
          <a:p>
            <a:r>
              <a:rPr lang="en-GB" dirty="0">
                <a:latin typeface="+mn-lt"/>
              </a:rPr>
              <a:t>October 20, 2020		H2 Safety, analysis, measurements and applications</a:t>
            </a:r>
          </a:p>
          <a:p>
            <a:r>
              <a:rPr lang="en-GB" dirty="0">
                <a:latin typeface="+mn-lt"/>
              </a:rPr>
              <a:t>November 3, 2020		H2 Application and Use-Hydrogen in a net zero energy system and H2 			powered hybrid heat pumps.</a:t>
            </a:r>
          </a:p>
          <a:p>
            <a:r>
              <a:rPr lang="en-GB" dirty="0">
                <a:latin typeface="+mn-lt"/>
              </a:rPr>
              <a:t>November 17, 2020		Marketable hydrogen innovations-innovation and entrepreneurship</a:t>
            </a:r>
          </a:p>
          <a:p>
            <a:r>
              <a:rPr lang="en-GB" dirty="0">
                <a:latin typeface="+mn-lt"/>
              </a:rPr>
              <a:t>November 11, 2020		Hydrogen – Exploring opportunities in the Northern Ireland Energy 				Transition webinar</a:t>
            </a:r>
          </a:p>
          <a:p>
            <a:endParaRPr lang="en-GB" dirty="0">
              <a:latin typeface="+mn-lt"/>
            </a:endParaRPr>
          </a:p>
          <a:p>
            <a:r>
              <a:rPr lang="en-GB" dirty="0">
                <a:latin typeface="+mn-lt"/>
              </a:rPr>
              <a:t>January 13, 2021		H2 Triple Alliance webinar </a:t>
            </a:r>
          </a:p>
          <a:p>
            <a:endParaRPr lang="en-GB" dirty="0">
              <a:latin typeface="+mn-lt"/>
            </a:endParaRPr>
          </a:p>
          <a:p>
            <a:r>
              <a:rPr lang="en-GB" dirty="0">
                <a:highlight>
                  <a:srgbClr val="C0C0C0"/>
                </a:highlight>
                <a:latin typeface="+mn-lt"/>
              </a:rPr>
              <a:t>Webinar Series 2 </a:t>
            </a:r>
            <a:r>
              <a:rPr lang="en-GB" i="1" dirty="0">
                <a:solidFill>
                  <a:srgbClr val="0D0D0D"/>
                </a:solidFill>
                <a:highlight>
                  <a:srgbClr val="C0C0C0"/>
                </a:highlight>
                <a:latin typeface="+mn-lt"/>
              </a:rPr>
              <a:t>		</a:t>
            </a:r>
            <a:r>
              <a:rPr lang="en-GB" i="1" dirty="0">
                <a:solidFill>
                  <a:srgbClr val="0D0D0D"/>
                </a:solidFill>
                <a:effectLst/>
                <a:highlight>
                  <a:srgbClr val="C0C0C0"/>
                </a:highlight>
                <a:latin typeface="+mn-lt"/>
                <a:ea typeface="Calibri" panose="020F0502020204030204" pitchFamily="34" charset="0"/>
              </a:rPr>
              <a:t>SMARTH2 – hydrogen optimisation</a:t>
            </a:r>
            <a:endParaRPr lang="en-GB" dirty="0">
              <a:effectLst/>
              <a:highlight>
                <a:srgbClr val="C0C0C0"/>
              </a:highlight>
              <a:latin typeface="+mn-lt"/>
              <a:ea typeface="Calibri" panose="020F0502020204030204" pitchFamily="34" charset="0"/>
            </a:endParaRPr>
          </a:p>
          <a:p>
            <a:endParaRPr lang="en-GB" dirty="0">
              <a:latin typeface="+mn-lt"/>
            </a:endParaRPr>
          </a:p>
          <a:p>
            <a:r>
              <a:rPr lang="en-GB" dirty="0">
                <a:latin typeface="+mn-lt"/>
              </a:rPr>
              <a:t>March 18, 2021		Hydrogen Optimisation webinar</a:t>
            </a:r>
          </a:p>
          <a:p>
            <a:r>
              <a:rPr lang="en-GB" dirty="0">
                <a:latin typeface="+mn-lt"/>
              </a:rPr>
              <a:t>April 15, 2021		Green H2 Supply Webinar</a:t>
            </a:r>
          </a:p>
          <a:p>
            <a:r>
              <a:rPr lang="en-GB" dirty="0">
                <a:latin typeface="+mn-lt"/>
              </a:rPr>
              <a:t>April 29, 2021		Hydrogen Opportunities emanating from energy transition webinar</a:t>
            </a:r>
          </a:p>
          <a:p>
            <a:r>
              <a:rPr lang="en-GB" dirty="0">
                <a:latin typeface="+mn-lt"/>
              </a:rPr>
              <a:t>May 18, 2021		Hydrogen demand, use and future production webinar</a:t>
            </a:r>
          </a:p>
          <a:p>
            <a:r>
              <a:rPr lang="en-GB" dirty="0">
                <a:latin typeface="+mn-lt"/>
              </a:rPr>
              <a:t>May 27, 2021		H2 Stakeholder Engagement webinar</a:t>
            </a:r>
          </a:p>
          <a:p>
            <a:r>
              <a:rPr lang="en-GB" dirty="0">
                <a:latin typeface="+mn-lt"/>
              </a:rPr>
              <a:t>November 11</a:t>
            </a:r>
            <a:r>
              <a:rPr lang="en-GB" baseline="30000" dirty="0">
                <a:latin typeface="+mn-lt"/>
              </a:rPr>
              <a:t>th</a:t>
            </a:r>
            <a:r>
              <a:rPr lang="en-GB" dirty="0">
                <a:latin typeface="+mn-lt"/>
              </a:rPr>
              <a:t> 2021 		TEDX 	</a:t>
            </a:r>
            <a:r>
              <a:rPr lang="en-GB" dirty="0">
                <a:effectLst/>
                <a:latin typeface="+mn-lt"/>
                <a:ea typeface="Calibri" panose="020F0502020204030204" pitchFamily="34" charset="0"/>
              </a:rPr>
              <a:t>Green hydrogen can be a West of Ireland solution to a global 				problem</a:t>
            </a:r>
            <a:endParaRPr lang="en-GB" dirty="0">
              <a:latin typeface="+mn-lt"/>
            </a:endParaRPr>
          </a:p>
        </p:txBody>
      </p:sp>
    </p:spTree>
    <p:extLst>
      <p:ext uri="{BB962C8B-B14F-4D97-AF65-F5344CB8AC3E}">
        <p14:creationId xmlns:p14="http://schemas.microsoft.com/office/powerpoint/2010/main" val="347756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07F0-51D4-4D4E-A0FE-24294D811B40}"/>
              </a:ext>
            </a:extLst>
          </p:cNvPr>
          <p:cNvSpPr>
            <a:spLocks noGrp="1"/>
          </p:cNvSpPr>
          <p:nvPr>
            <p:ph type="title"/>
          </p:nvPr>
        </p:nvSpPr>
        <p:spPr>
          <a:xfrm>
            <a:off x="569051" y="1211522"/>
            <a:ext cx="3840085" cy="1692794"/>
          </a:xfrm>
        </p:spPr>
        <p:txBody>
          <a:bodyPr vert="horz" lIns="91440" tIns="45720" rIns="91440" bIns="45720" rtlCol="0" anchor="ctr">
            <a:normAutofit/>
          </a:bodyPr>
          <a:lstStyle/>
          <a:p>
            <a:pPr defTabSz="914400"/>
            <a:r>
              <a:rPr lang="en-US" sz="3200" dirty="0"/>
              <a:t>EUSEW 2022</a:t>
            </a:r>
          </a:p>
        </p:txBody>
      </p:sp>
      <p:sp>
        <p:nvSpPr>
          <p:cNvPr id="6" name="TextBox 5">
            <a:extLst>
              <a:ext uri="{FF2B5EF4-FFF2-40B4-BE49-F238E27FC236}">
                <a16:creationId xmlns:a16="http://schemas.microsoft.com/office/drawing/2014/main" id="{4B1C9670-F930-4117-9791-5B3C334AAE3A}"/>
              </a:ext>
            </a:extLst>
          </p:cNvPr>
          <p:cNvSpPr txBox="1"/>
          <p:nvPr/>
        </p:nvSpPr>
        <p:spPr>
          <a:xfrm>
            <a:off x="230985" y="2575034"/>
            <a:ext cx="4341015" cy="3462228"/>
          </a:xfrm>
          <a:prstGeom prst="rect">
            <a:avLst/>
          </a:prstGeom>
        </p:spPr>
        <p:txBody>
          <a:bodyPr vert="horz" lIns="91440" tIns="45720" rIns="91440" bIns="45720" rtlCol="0">
            <a:normAutofit/>
          </a:bodyPr>
          <a:lstStyle/>
          <a:p>
            <a:pPr defTabSz="914400">
              <a:lnSpc>
                <a:spcPct val="90000"/>
              </a:lnSpc>
              <a:spcAft>
                <a:spcPts val="600"/>
              </a:spcAft>
            </a:pPr>
            <a:r>
              <a:rPr lang="en-US" sz="2000" b="1" dirty="0">
                <a:effectLst/>
              </a:rPr>
              <a:t>The commodification of Green H2 for Europe</a:t>
            </a:r>
          </a:p>
          <a:p>
            <a:pPr indent="-228600" defTabSz="914400">
              <a:lnSpc>
                <a:spcPct val="90000"/>
              </a:lnSpc>
              <a:spcAft>
                <a:spcPts val="600"/>
              </a:spcAft>
              <a:buFont typeface="Arial" panose="020B0604020202020204" pitchFamily="34" charset="0"/>
              <a:buChar char="•"/>
            </a:pPr>
            <a:r>
              <a:rPr lang="en-US" dirty="0">
                <a:effectLst/>
              </a:rPr>
              <a:t>Europe faces multiple pressures to decarbonise economies and to accelerate the integration of greater renewable energy sources into our energy systems.</a:t>
            </a:r>
          </a:p>
          <a:p>
            <a:pPr indent="-228600" defTabSz="914400">
              <a:lnSpc>
                <a:spcPct val="90000"/>
              </a:lnSpc>
              <a:spcAft>
                <a:spcPts val="600"/>
              </a:spcAft>
              <a:buFont typeface="Arial" panose="020B0604020202020204" pitchFamily="34" charset="0"/>
              <a:buChar char="•"/>
            </a:pPr>
            <a:endParaRPr lang="en-US" sz="1600" dirty="0">
              <a:effectLst/>
            </a:endParaRPr>
          </a:p>
          <a:p>
            <a:pPr indent="-228600" defTabSz="914400">
              <a:lnSpc>
                <a:spcPct val="90000"/>
              </a:lnSpc>
              <a:spcAft>
                <a:spcPts val="600"/>
              </a:spcAft>
              <a:buFont typeface="Arial" panose="020B0604020202020204" pitchFamily="34" charset="0"/>
              <a:buChar char="•"/>
            </a:pPr>
            <a:r>
              <a:rPr lang="en-US" sz="1600" b="1" dirty="0">
                <a:effectLst/>
              </a:rPr>
              <a:t> </a:t>
            </a:r>
            <a:endParaRPr lang="en-US" sz="1600" dirty="0">
              <a:effectLst/>
            </a:endParaRPr>
          </a:p>
        </p:txBody>
      </p:sp>
      <p:pic>
        <p:nvPicPr>
          <p:cNvPr id="4" name="Content Placeholder 3">
            <a:extLst>
              <a:ext uri="{FF2B5EF4-FFF2-40B4-BE49-F238E27FC236}">
                <a16:creationId xmlns:a16="http://schemas.microsoft.com/office/drawing/2014/main" id="{BAAEBA57-F12A-49FA-BF8C-164A566A5E99}"/>
              </a:ext>
            </a:extLst>
          </p:cNvPr>
          <p:cNvPicPr>
            <a:picLocks noGrp="1" noChangeAspect="1"/>
          </p:cNvPicPr>
          <p:nvPr>
            <p:ph idx="1"/>
          </p:nvPr>
        </p:nvPicPr>
        <p:blipFill rotWithShape="1">
          <a:blip r:embed="rId2"/>
          <a:srcRect l="32400" r="29109"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TextBox 9">
            <a:extLst>
              <a:ext uri="{FF2B5EF4-FFF2-40B4-BE49-F238E27FC236}">
                <a16:creationId xmlns:a16="http://schemas.microsoft.com/office/drawing/2014/main" id="{F8F8D859-F5E2-40BE-9C15-DA421FF9553B}"/>
              </a:ext>
            </a:extLst>
          </p:cNvPr>
          <p:cNvSpPr txBox="1"/>
          <p:nvPr/>
        </p:nvSpPr>
        <p:spPr>
          <a:xfrm>
            <a:off x="240427" y="4338386"/>
            <a:ext cx="4572000" cy="2215991"/>
          </a:xfrm>
          <a:prstGeom prst="rect">
            <a:avLst/>
          </a:prstGeom>
          <a:noFill/>
        </p:spPr>
        <p:txBody>
          <a:bodyPr wrap="square">
            <a:spAutoFit/>
          </a:bodyPr>
          <a:lstStyle/>
          <a:p>
            <a:r>
              <a:rPr lang="en-GB" sz="1800" b="1" i="1" dirty="0">
                <a:solidFill>
                  <a:srgbClr val="000000"/>
                </a:solidFill>
                <a:effectLst/>
                <a:latin typeface="Arial" panose="020B0604020202020204" pitchFamily="34" charset="0"/>
                <a:ea typeface="Calibri" panose="020F0502020204030204" pitchFamily="34" charset="0"/>
              </a:rPr>
              <a:t>H</a:t>
            </a:r>
            <a:r>
              <a:rPr lang="en-GB" sz="1400" b="1" i="1" dirty="0">
                <a:solidFill>
                  <a:srgbClr val="000000"/>
                </a:solidFill>
                <a:effectLst/>
                <a:latin typeface="Arial" panose="020B0604020202020204" pitchFamily="34" charset="0"/>
                <a:ea typeface="Calibri" panose="020F0502020204030204" pitchFamily="34" charset="0"/>
              </a:rPr>
              <a:t>2</a:t>
            </a:r>
            <a:r>
              <a:rPr lang="en-GB" sz="1400" dirty="0">
                <a:solidFill>
                  <a:srgbClr val="000000"/>
                </a:solidFill>
                <a:effectLst/>
                <a:latin typeface="Arial" panose="020B0604020202020204" pitchFamily="34" charset="0"/>
                <a:ea typeface="Calibri" panose="020F0502020204030204" pitchFamily="34" charset="0"/>
              </a:rPr>
              <a:t> - </a:t>
            </a:r>
            <a:r>
              <a:rPr lang="en-GB" sz="1800" b="1" dirty="0">
                <a:solidFill>
                  <a:srgbClr val="000000"/>
                </a:solidFill>
                <a:effectLst/>
                <a:latin typeface="Arial" panose="020B0604020202020204" pitchFamily="34" charset="0"/>
                <a:ea typeface="Calibri" panose="020F0502020204030204" pitchFamily="34" charset="0"/>
              </a:rPr>
              <a:t>vectors of change for the energy industry</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rPr>
              <a:t>Hydrogen is a versatile energy vector that can circumnavigate many decarbonisation obstacles but in doing so, it has many challenges to become universally accepted and utilised </a:t>
            </a:r>
          </a:p>
          <a:p>
            <a:endParaRPr lang="en-GB" sz="1200" dirty="0">
              <a:solidFill>
                <a:srgbClr val="000000"/>
              </a:solidFill>
              <a:effectLst/>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FBE4DB2A-7E7E-4B32-8DF3-EDE15206B3A4}"/>
              </a:ext>
            </a:extLst>
          </p:cNvPr>
          <p:cNvSpPr txBox="1"/>
          <p:nvPr/>
        </p:nvSpPr>
        <p:spPr>
          <a:xfrm>
            <a:off x="569051" y="559128"/>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0B853"/>
                </a:solidFill>
                <a:effectLst/>
                <a:uLnTx/>
                <a:uFillTx/>
                <a:latin typeface="Arial"/>
                <a:cs typeface="Arial"/>
                <a:sym typeface="Arial"/>
              </a:rPr>
              <a:t>Alignment</a:t>
            </a:r>
            <a:endParaRPr kumimoji="0" lang="en-US" sz="2800" b="1" i="0" u="none" strike="noStrike" kern="0" cap="none" spc="0" normalizeH="0" baseline="0" noProof="0" dirty="0">
              <a:ln>
                <a:noFill/>
              </a:ln>
              <a:solidFill>
                <a:srgbClr val="00B853"/>
              </a:solidFill>
              <a:effectLst/>
              <a:uLnTx/>
              <a:uFillTx/>
              <a:latin typeface="Arial"/>
              <a:ea typeface="Arial"/>
              <a:cs typeface="Arial"/>
              <a:sym typeface="Arial"/>
            </a:endParaRPr>
          </a:p>
        </p:txBody>
      </p:sp>
    </p:spTree>
    <p:extLst>
      <p:ext uri="{BB962C8B-B14F-4D97-AF65-F5344CB8AC3E}">
        <p14:creationId xmlns:p14="http://schemas.microsoft.com/office/powerpoint/2010/main" val="375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7"/>
          <p:cNvSpPr txBox="1"/>
          <p:nvPr/>
        </p:nvSpPr>
        <p:spPr>
          <a:xfrm>
            <a:off x="685800" y="434340"/>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rgbClr val="00B853"/>
                </a:solidFill>
                <a:latin typeface="Arial"/>
                <a:ea typeface="Arial"/>
                <a:cs typeface="Arial"/>
                <a:sym typeface="Arial"/>
              </a:rPr>
              <a:t>Reaction</a:t>
            </a:r>
            <a:endParaRPr sz="1400" b="0" i="0" u="none" strike="noStrike" cap="none" dirty="0">
              <a:solidFill>
                <a:srgbClr val="00B853"/>
              </a:solidFill>
              <a:latin typeface="Arial"/>
              <a:ea typeface="Arial"/>
              <a:cs typeface="Arial"/>
              <a:sym typeface="Arial"/>
            </a:endParaRPr>
          </a:p>
        </p:txBody>
      </p:sp>
      <p:sp>
        <p:nvSpPr>
          <p:cNvPr id="6" name="TextBox 5">
            <a:extLst>
              <a:ext uri="{FF2B5EF4-FFF2-40B4-BE49-F238E27FC236}">
                <a16:creationId xmlns:a16="http://schemas.microsoft.com/office/drawing/2014/main" id="{4093568B-F256-40C6-81F8-6938E856C4A9}"/>
              </a:ext>
            </a:extLst>
          </p:cNvPr>
          <p:cNvSpPr txBox="1"/>
          <p:nvPr/>
        </p:nvSpPr>
        <p:spPr>
          <a:xfrm>
            <a:off x="4572000" y="811798"/>
            <a:ext cx="4580559" cy="4565352"/>
          </a:xfrm>
          <a:prstGeom prst="rect">
            <a:avLst/>
          </a:prstGeom>
          <a:noFill/>
        </p:spPr>
        <p:txBody>
          <a:bodyPr wrap="square">
            <a:spAutoFit/>
          </a:bodyPr>
          <a:lstStyle/>
          <a:p>
            <a:pPr>
              <a:lnSpc>
                <a:spcPct val="150000"/>
              </a:lnSpc>
              <a:spcAft>
                <a:spcPts val="800"/>
              </a:spcAft>
            </a:pPr>
            <a:r>
              <a:rPr lang="en-GB" sz="1800" dirty="0">
                <a:solidFill>
                  <a:srgbClr val="0D0D0D"/>
                </a:solidFill>
                <a:effectLst/>
                <a:latin typeface="+mn-lt"/>
                <a:ea typeface="Calibri" panose="020F0502020204030204" pitchFamily="34" charset="0"/>
                <a:cs typeface="Times New Roman" panose="02020603050405020304" pitchFamily="18" charset="0"/>
              </a:rPr>
              <a:t>The GenComm COVID-19 </a:t>
            </a:r>
            <a:r>
              <a:rPr lang="en-GB" sz="1800" i="1" dirty="0">
                <a:solidFill>
                  <a:srgbClr val="0D0D0D"/>
                </a:solidFill>
                <a:effectLst/>
                <a:latin typeface="+mn-lt"/>
                <a:ea typeface="Calibri" panose="020F0502020204030204" pitchFamily="34" charset="0"/>
                <a:cs typeface="Times New Roman" panose="02020603050405020304" pitchFamily="18" charset="0"/>
              </a:rPr>
              <a:t>‘mission critical’</a:t>
            </a:r>
            <a:r>
              <a:rPr lang="en-GB" sz="1800" dirty="0">
                <a:solidFill>
                  <a:srgbClr val="0D0D0D"/>
                </a:solidFill>
                <a:effectLst/>
                <a:latin typeface="+mn-lt"/>
                <a:ea typeface="Calibri" panose="020F0502020204030204" pitchFamily="34" charset="0"/>
                <a:cs typeface="Times New Roman" panose="02020603050405020304" pitchFamily="18" charset="0"/>
              </a:rPr>
              <a:t> platform detailing how we can continue to deliver on all project aims, objectives and outputs. We will also capture how we are continuing to employ innovation and digitalisation processes to explore capabilities, identify gaps, strengths and weaknesses and importantly identify potential differentiators to maximise the project deliverables for all.</a:t>
            </a:r>
            <a:endParaRPr lang="en-GB" sz="1800" dirty="0">
              <a:effectLst/>
              <a:latin typeface="+mn-lt"/>
              <a:ea typeface="Calibri" panose="020F0502020204030204" pitchFamily="34" charset="0"/>
              <a:cs typeface="Times New Roman" panose="02020603050405020304" pitchFamily="18" charset="0"/>
            </a:endParaRPr>
          </a:p>
          <a:p>
            <a:endParaRPr lang="en-GB" dirty="0"/>
          </a:p>
        </p:txBody>
      </p:sp>
      <p:pic>
        <p:nvPicPr>
          <p:cNvPr id="7" name="Picture 6">
            <a:extLst>
              <a:ext uri="{FF2B5EF4-FFF2-40B4-BE49-F238E27FC236}">
                <a16:creationId xmlns:a16="http://schemas.microsoft.com/office/drawing/2014/main" id="{1C3A8D91-40ED-4E94-B4F3-31CF3793A4F6}"/>
              </a:ext>
            </a:extLst>
          </p:cNvPr>
          <p:cNvPicPr>
            <a:picLocks noChangeAspect="1"/>
          </p:cNvPicPr>
          <p:nvPr/>
        </p:nvPicPr>
        <p:blipFill>
          <a:blip r:embed="rId3"/>
          <a:stretch>
            <a:fillRect/>
          </a:stretch>
        </p:blipFill>
        <p:spPr>
          <a:xfrm>
            <a:off x="251515" y="957560"/>
            <a:ext cx="4450522" cy="5298015"/>
          </a:xfrm>
          <a:prstGeom prst="rect">
            <a:avLst/>
          </a:prstGeom>
        </p:spPr>
      </p:pic>
      <p:pic>
        <p:nvPicPr>
          <p:cNvPr id="8" name="Picture 7">
            <a:extLst>
              <a:ext uri="{FF2B5EF4-FFF2-40B4-BE49-F238E27FC236}">
                <a16:creationId xmlns:a16="http://schemas.microsoft.com/office/drawing/2014/main" id="{0D4EFE94-19FE-4D9A-87F1-0D1B2844B10C}"/>
              </a:ext>
            </a:extLst>
          </p:cNvPr>
          <p:cNvPicPr>
            <a:picLocks noChangeAspect="1"/>
          </p:cNvPicPr>
          <p:nvPr/>
        </p:nvPicPr>
        <p:blipFill>
          <a:blip r:embed="rId4"/>
          <a:stretch>
            <a:fillRect/>
          </a:stretch>
        </p:blipFill>
        <p:spPr>
          <a:xfrm>
            <a:off x="4876800" y="5110201"/>
            <a:ext cx="3346994" cy="14326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9"/>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79"/>
          <p:cNvSpPr txBox="1"/>
          <p:nvPr/>
        </p:nvSpPr>
        <p:spPr>
          <a:xfrm>
            <a:off x="685800" y="434340"/>
            <a:ext cx="45720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Hydrogen Triple Alliance</a:t>
            </a:r>
            <a:endParaRPr sz="1400" b="0" i="0" u="none" strike="noStrike" cap="none" dirty="0">
              <a:solidFill>
                <a:srgbClr val="00B85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4"/>
          <p:cNvSpPr txBox="1"/>
          <p:nvPr/>
        </p:nvSpPr>
        <p:spPr>
          <a:xfrm>
            <a:off x="685800" y="434340"/>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rgbClr val="00B853"/>
                </a:solidFill>
                <a:latin typeface="Arial"/>
                <a:ea typeface="Arial"/>
                <a:cs typeface="Arial"/>
                <a:sym typeface="Arial"/>
              </a:rPr>
              <a:t>NETWORKS</a:t>
            </a:r>
            <a:endParaRPr sz="1400" b="0"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FC39BE5A-C290-4793-9C3D-623345289991}"/>
              </a:ext>
            </a:extLst>
          </p:cNvPr>
          <p:cNvPicPr>
            <a:picLocks noChangeAspect="1"/>
          </p:cNvPicPr>
          <p:nvPr/>
        </p:nvPicPr>
        <p:blipFill>
          <a:blip r:embed="rId3"/>
          <a:stretch>
            <a:fillRect/>
          </a:stretch>
        </p:blipFill>
        <p:spPr>
          <a:xfrm>
            <a:off x="3761015" y="594173"/>
            <a:ext cx="5005250" cy="42980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5"/>
          <p:cNvSpPr txBox="1"/>
          <p:nvPr/>
        </p:nvSpPr>
        <p:spPr>
          <a:xfrm>
            <a:off x="738265" y="507541"/>
            <a:ext cx="542663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rgbClr val="00B853"/>
                </a:solidFill>
                <a:latin typeface="Arial"/>
                <a:ea typeface="Arial"/>
                <a:cs typeface="Arial"/>
                <a:sym typeface="Arial"/>
              </a:rPr>
              <a:t>Reach Impact &amp; Evaluation</a:t>
            </a:r>
            <a:endParaRPr sz="1400" b="0" i="0" u="none" strike="noStrike" cap="none" dirty="0">
              <a:solidFill>
                <a:srgbClr val="00B853"/>
              </a:solidFill>
              <a:latin typeface="Arial"/>
              <a:ea typeface="Arial"/>
              <a:cs typeface="Arial"/>
              <a:sym typeface="Arial"/>
            </a:endParaRPr>
          </a:p>
        </p:txBody>
      </p:sp>
      <p:pic>
        <p:nvPicPr>
          <p:cNvPr id="5" name="Picture 4">
            <a:extLst>
              <a:ext uri="{FF2B5EF4-FFF2-40B4-BE49-F238E27FC236}">
                <a16:creationId xmlns:a16="http://schemas.microsoft.com/office/drawing/2014/main" id="{4C2BE556-BDAA-4E4C-97DA-6E01C898FAB8}"/>
              </a:ext>
            </a:extLst>
          </p:cNvPr>
          <p:cNvPicPr>
            <a:picLocks noChangeAspect="1"/>
          </p:cNvPicPr>
          <p:nvPr/>
        </p:nvPicPr>
        <p:blipFill>
          <a:blip r:embed="rId3"/>
          <a:stretch>
            <a:fillRect/>
          </a:stretch>
        </p:blipFill>
        <p:spPr>
          <a:xfrm>
            <a:off x="539646" y="1665782"/>
            <a:ext cx="5426637" cy="4069978"/>
          </a:xfrm>
          <a:prstGeom prst="rect">
            <a:avLst/>
          </a:prstGeom>
        </p:spPr>
      </p:pic>
      <p:sp>
        <p:nvSpPr>
          <p:cNvPr id="6" name="TextBox 5">
            <a:extLst>
              <a:ext uri="{FF2B5EF4-FFF2-40B4-BE49-F238E27FC236}">
                <a16:creationId xmlns:a16="http://schemas.microsoft.com/office/drawing/2014/main" id="{95B7D1F1-1D63-4521-A1FC-CA4D95D11863}"/>
              </a:ext>
            </a:extLst>
          </p:cNvPr>
          <p:cNvSpPr txBox="1"/>
          <p:nvPr/>
        </p:nvSpPr>
        <p:spPr>
          <a:xfrm>
            <a:off x="6738079" y="1596452"/>
            <a:ext cx="2181069" cy="2462213"/>
          </a:xfrm>
          <a:prstGeom prst="rect">
            <a:avLst/>
          </a:prstGeom>
          <a:noFill/>
        </p:spPr>
        <p:txBody>
          <a:bodyPr wrap="square" rtlCol="0">
            <a:spAutoFit/>
          </a:bodyPr>
          <a:lstStyle/>
          <a:p>
            <a:pPr marL="342900" indent="-342900">
              <a:buFont typeface="+mj-lt"/>
              <a:buAutoNum type="arabicPeriod"/>
            </a:pPr>
            <a:r>
              <a:rPr lang="en-GB" dirty="0"/>
              <a:t>28 newsletters</a:t>
            </a:r>
          </a:p>
          <a:p>
            <a:pPr marL="342900" indent="-342900">
              <a:buFont typeface="+mj-lt"/>
              <a:buAutoNum type="arabicPeriod"/>
            </a:pPr>
            <a:r>
              <a:rPr lang="en-GB" dirty="0"/>
              <a:t>55 periodicals</a:t>
            </a:r>
          </a:p>
          <a:p>
            <a:pPr marL="342900" indent="-342900">
              <a:buFont typeface="+mj-lt"/>
              <a:buAutoNum type="arabicPeriod"/>
            </a:pPr>
            <a:r>
              <a:rPr lang="en-GB" dirty="0"/>
              <a:t>60 articles</a:t>
            </a:r>
          </a:p>
          <a:p>
            <a:pPr marL="342900" indent="-342900">
              <a:buFont typeface="+mj-lt"/>
              <a:buAutoNum type="arabicPeriod"/>
            </a:pPr>
            <a:r>
              <a:rPr lang="en-GB" dirty="0"/>
              <a:t>100 contributions</a:t>
            </a:r>
          </a:p>
          <a:p>
            <a:pPr marL="342900" indent="-342900">
              <a:buFont typeface="+mj-lt"/>
              <a:buAutoNum type="arabicPeriod"/>
            </a:pPr>
            <a:r>
              <a:rPr lang="en-GB" dirty="0"/>
              <a:t>40 think pieces</a:t>
            </a:r>
          </a:p>
          <a:p>
            <a:pPr marL="342900" indent="-342900">
              <a:buFont typeface="+mj-lt"/>
              <a:buAutoNum type="arabicPeriod"/>
            </a:pPr>
            <a:r>
              <a:rPr lang="en-GB" dirty="0"/>
              <a:t>55 community outreach sessions</a:t>
            </a:r>
          </a:p>
          <a:p>
            <a:pPr marL="342900" indent="-342900">
              <a:buFont typeface="+mj-lt"/>
              <a:buAutoNum type="arabicPeriod"/>
            </a:pPr>
            <a:r>
              <a:rPr lang="en-GB" dirty="0"/>
              <a:t>25 School presentations</a:t>
            </a:r>
          </a:p>
          <a:p>
            <a:pPr marL="342900" indent="-342900">
              <a:buFont typeface="+mj-lt"/>
              <a:buAutoNum type="arabicPeriod"/>
            </a:pPr>
            <a:r>
              <a:rPr lang="en-GB" dirty="0"/>
              <a:t>Curriculum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17F1-1934-40B9-B516-E20436472514}"/>
              </a:ext>
            </a:extLst>
          </p:cNvPr>
          <p:cNvSpPr>
            <a:spLocks noGrp="1"/>
          </p:cNvSpPr>
          <p:nvPr>
            <p:ph type="title"/>
          </p:nvPr>
        </p:nvSpPr>
        <p:spPr>
          <a:xfrm>
            <a:off x="459819" y="4405313"/>
            <a:ext cx="2468166" cy="2452687"/>
          </a:xfrm>
        </p:spPr>
        <p:txBody>
          <a:bodyPr anchor="ctr">
            <a:normAutofit/>
          </a:bodyPr>
          <a:lstStyle/>
          <a:p>
            <a:r>
              <a:rPr lang="en-GB" sz="3100" dirty="0"/>
              <a:t>H2 Transition Opportunities</a:t>
            </a:r>
          </a:p>
        </p:txBody>
      </p:sp>
      <p:pic>
        <p:nvPicPr>
          <p:cNvPr id="5122" name="Picture 2">
            <a:extLst>
              <a:ext uri="{FF2B5EF4-FFF2-40B4-BE49-F238E27FC236}">
                <a16:creationId xmlns:a16="http://schemas.microsoft.com/office/drawing/2014/main" id="{5E740C3F-3966-464B-9EE5-8D2012DA0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60"/>
          <a:stretch/>
        </p:blipFill>
        <p:spPr bwMode="auto">
          <a:xfrm>
            <a:off x="68600" y="86884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1C85CB-002B-4310-A473-B52542AA3D08}"/>
              </a:ext>
            </a:extLst>
          </p:cNvPr>
          <p:cNvSpPr>
            <a:spLocks noGrp="1"/>
          </p:cNvSpPr>
          <p:nvPr>
            <p:ph idx="1"/>
          </p:nvPr>
        </p:nvSpPr>
        <p:spPr>
          <a:xfrm>
            <a:off x="3350866" y="4133850"/>
            <a:ext cx="5614060" cy="2452687"/>
          </a:xfrm>
        </p:spPr>
        <p:txBody>
          <a:bodyPr anchor="ctr">
            <a:normAutofit lnSpcReduction="10000"/>
          </a:bodyPr>
          <a:lstStyle/>
          <a:p>
            <a:r>
              <a:rPr lang="en-GB" sz="1200" dirty="0"/>
              <a:t>As Europe transitions to net zero, position NI as the lead in clean hydrogen trade Accelerate our current EU clean hydrogen journey</a:t>
            </a:r>
          </a:p>
          <a:p>
            <a:r>
              <a:rPr lang="en-GB" sz="1200" dirty="0"/>
              <a:t>Develop increased additional links with BEIS</a:t>
            </a:r>
          </a:p>
          <a:p>
            <a:r>
              <a:rPr lang="en-GB" sz="1200" dirty="0"/>
              <a:t>Stimulate increased Green H2 awareness and  demand and ‘position’ that all transactions are carried out in sterling. </a:t>
            </a:r>
          </a:p>
          <a:p>
            <a:r>
              <a:rPr lang="en-GB" sz="1200" dirty="0"/>
              <a:t>Progress the H2 CAT model, transition NI towards a climate-neutral and more resilient economy </a:t>
            </a:r>
          </a:p>
          <a:p>
            <a:r>
              <a:rPr lang="en-GB" sz="1200" dirty="0"/>
              <a:t>Expand our work to include digitalization and implementing a well-thought-out circular economy model.  </a:t>
            </a:r>
          </a:p>
          <a:p>
            <a:r>
              <a:rPr lang="en-GB" sz="1200" dirty="0"/>
              <a:t>The recovery post COVID is predicated on the Green Economy and Digitalisation. </a:t>
            </a:r>
          </a:p>
          <a:p>
            <a:endParaRPr lang="en-GB" sz="1200" dirty="0"/>
          </a:p>
        </p:txBody>
      </p:sp>
      <p:sp>
        <p:nvSpPr>
          <p:cNvPr id="6" name="TextBox 5">
            <a:extLst>
              <a:ext uri="{FF2B5EF4-FFF2-40B4-BE49-F238E27FC236}">
                <a16:creationId xmlns:a16="http://schemas.microsoft.com/office/drawing/2014/main" id="{4C18346B-ED8D-4AD8-A620-87922EAF1C88}"/>
              </a:ext>
            </a:extLst>
          </p:cNvPr>
          <p:cNvSpPr txBox="1"/>
          <p:nvPr/>
        </p:nvSpPr>
        <p:spPr>
          <a:xfrm>
            <a:off x="1958350" y="314326"/>
            <a:ext cx="59435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1" u="none" strike="noStrike" kern="0" cap="none" spc="0" normalizeH="0" baseline="0" noProof="0" dirty="0">
                <a:ln>
                  <a:noFill/>
                </a:ln>
                <a:solidFill>
                  <a:srgbClr val="00B853"/>
                </a:solidFill>
                <a:effectLst/>
                <a:uLnTx/>
                <a:uFillTx/>
                <a:latin typeface="Arial"/>
                <a:ea typeface="Arial"/>
                <a:cs typeface="Arial"/>
                <a:sym typeface="Arial"/>
              </a:rPr>
              <a:t>Reach Impact &amp; Evaluation</a:t>
            </a:r>
            <a:endParaRPr kumimoji="0" lang="en-US" sz="1400" b="0" i="0" u="none" strike="noStrike" kern="0" cap="none" spc="0" normalizeH="0" baseline="0" noProof="0" dirty="0">
              <a:ln>
                <a:noFill/>
              </a:ln>
              <a:solidFill>
                <a:srgbClr val="00B853"/>
              </a:solidFill>
              <a:effectLst/>
              <a:uLnTx/>
              <a:uFillTx/>
              <a:latin typeface="Arial"/>
              <a:ea typeface="Arial"/>
              <a:cs typeface="Arial"/>
              <a:sym typeface="Arial"/>
            </a:endParaRPr>
          </a:p>
        </p:txBody>
      </p:sp>
    </p:spTree>
    <p:extLst>
      <p:ext uri="{BB962C8B-B14F-4D97-AF65-F5344CB8AC3E}">
        <p14:creationId xmlns:p14="http://schemas.microsoft.com/office/powerpoint/2010/main" val="375031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2"/>
          <p:cNvSpPr txBox="1"/>
          <p:nvPr/>
        </p:nvSpPr>
        <p:spPr>
          <a:xfrm>
            <a:off x="448500" y="1222276"/>
            <a:ext cx="8247000" cy="3354724"/>
          </a:xfrm>
          <a:prstGeom prst="rect">
            <a:avLst/>
          </a:prstGeom>
          <a:noFill/>
          <a:ln>
            <a:noFill/>
          </a:ln>
        </p:spPr>
        <p:txBody>
          <a:bodyPr spcFirstLastPara="1" wrap="square" lIns="91425" tIns="45700" rIns="91425" bIns="45700" anchor="t" anchorCtr="0">
            <a:spAutoFit/>
          </a:bodyPr>
          <a:lstStyle/>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GenComm project dates, outline, aims and communications</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Building on the Basics </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Bringing cooperation to a new level</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Accessing all areas</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Communications cohesion</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Carpe Diem – seizing the moment</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Alignment</a:t>
            </a:r>
          </a:p>
          <a:p>
            <a:pPr marL="342900" lvl="0" indent="-342900">
              <a:buFont typeface="+mj-lt"/>
              <a:buAutoNum type="arabicPeriod"/>
            </a:pPr>
            <a:r>
              <a:rPr lang="en-GB" sz="1800" dirty="0">
                <a:latin typeface="Calibri" panose="020F0502020204030204" pitchFamily="34" charset="0"/>
                <a:ea typeface="Times New Roman" panose="02020603050405020304" pitchFamily="18" charset="0"/>
              </a:rPr>
              <a:t>Reaction</a:t>
            </a:r>
            <a:endParaRPr lang="en-GB"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Reach, Impact &amp; Evaluation</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Additionality</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Conclusion</a:t>
            </a:r>
          </a:p>
          <a:p>
            <a:pPr marL="0" marR="0" lvl="0" indent="0" algn="l" rtl="0">
              <a:lnSpc>
                <a:spcPct val="100000"/>
              </a:lnSpc>
              <a:spcBef>
                <a:spcPts val="0"/>
              </a:spcBef>
              <a:spcAft>
                <a:spcPts val="0"/>
              </a:spcAft>
              <a:buClr>
                <a:srgbClr val="000000"/>
              </a:buClr>
              <a:buSzPts val="1800"/>
              <a:buFont typeface="Arial"/>
              <a:buNone/>
            </a:pPr>
            <a:endParaRPr sz="1400" b="0" i="0" u="none" strike="noStrike" cap="none" dirty="0">
              <a:solidFill>
                <a:srgbClr val="000000"/>
              </a:solidFill>
              <a:latin typeface="Arial"/>
              <a:ea typeface="Arial"/>
              <a:cs typeface="Arial"/>
              <a:sym typeface="Arial"/>
            </a:endParaRPr>
          </a:p>
        </p:txBody>
      </p:sp>
      <p:sp>
        <p:nvSpPr>
          <p:cNvPr id="136" name="Google Shape;136;p2"/>
          <p:cNvSpPr txBox="1"/>
          <p:nvPr/>
        </p:nvSpPr>
        <p:spPr>
          <a:xfrm>
            <a:off x="685800" y="434340"/>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a:solidFill>
                  <a:srgbClr val="00B853"/>
                </a:solidFill>
                <a:latin typeface="Arial"/>
                <a:ea typeface="Arial"/>
                <a:cs typeface="Arial"/>
                <a:sym typeface="Arial"/>
              </a:rPr>
              <a:t>AGENDA</a:t>
            </a:r>
            <a:endParaRPr sz="1400" b="0" i="0" u="none" strike="noStrike" cap="none">
              <a:solidFill>
                <a:srgbClr val="00B853"/>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1"/>
          <p:cNvPicPr preferRelativeResize="0"/>
          <p:nvPr/>
        </p:nvPicPr>
        <p:blipFill rotWithShape="1">
          <a:blip r:embed="rId3">
            <a:alphaModFix/>
          </a:blip>
          <a:srcRect l="7407" t="16959" r="7304" b="11620"/>
          <a:stretch/>
        </p:blipFill>
        <p:spPr>
          <a:xfrm>
            <a:off x="186565" y="6175176"/>
            <a:ext cx="1226904" cy="538142"/>
          </a:xfrm>
          <a:prstGeom prst="rect">
            <a:avLst/>
          </a:prstGeom>
          <a:noFill/>
          <a:ln>
            <a:noFill/>
          </a:ln>
        </p:spPr>
      </p:pic>
      <p:sp>
        <p:nvSpPr>
          <p:cNvPr id="193" name="Google Shape;193;p61"/>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61"/>
          <p:cNvSpPr txBox="1"/>
          <p:nvPr/>
        </p:nvSpPr>
        <p:spPr>
          <a:xfrm>
            <a:off x="662154" y="733885"/>
            <a:ext cx="689741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BEYOND THE TRADITIONAL</a:t>
            </a:r>
            <a:endParaRPr sz="1400" b="0" i="0" u="none" strike="noStrike" cap="none" dirty="0">
              <a:solidFill>
                <a:srgbClr val="00B853"/>
              </a:solidFill>
              <a:latin typeface="Arial"/>
              <a:ea typeface="Arial"/>
              <a:cs typeface="Arial"/>
              <a:sym typeface="Arial"/>
            </a:endParaRPr>
          </a:p>
        </p:txBody>
      </p:sp>
      <p:pic>
        <p:nvPicPr>
          <p:cNvPr id="4" name="Picture 3">
            <a:extLst>
              <a:ext uri="{FF2B5EF4-FFF2-40B4-BE49-F238E27FC236}">
                <a16:creationId xmlns:a16="http://schemas.microsoft.com/office/drawing/2014/main" id="{FBB27B1B-5C5C-4920-B729-CBF605C4CFA7}"/>
              </a:ext>
            </a:extLst>
          </p:cNvPr>
          <p:cNvPicPr>
            <a:picLocks noChangeAspect="1"/>
          </p:cNvPicPr>
          <p:nvPr/>
        </p:nvPicPr>
        <p:blipFill>
          <a:blip r:embed="rId4"/>
          <a:stretch>
            <a:fillRect/>
          </a:stretch>
        </p:blipFill>
        <p:spPr>
          <a:xfrm>
            <a:off x="2740872" y="1585546"/>
            <a:ext cx="6217375" cy="4663031"/>
          </a:xfrm>
          <a:prstGeom prst="rect">
            <a:avLst/>
          </a:prstGeom>
        </p:spPr>
      </p:pic>
      <p:pic>
        <p:nvPicPr>
          <p:cNvPr id="2" name="Picture 1">
            <a:extLst>
              <a:ext uri="{FF2B5EF4-FFF2-40B4-BE49-F238E27FC236}">
                <a16:creationId xmlns:a16="http://schemas.microsoft.com/office/drawing/2014/main" id="{E766F71C-572A-4578-B9EA-DABCE69218AB}"/>
              </a:ext>
            </a:extLst>
          </p:cNvPr>
          <p:cNvPicPr>
            <a:picLocks noChangeAspect="1"/>
          </p:cNvPicPr>
          <p:nvPr/>
        </p:nvPicPr>
        <p:blipFill>
          <a:blip r:embed="rId5"/>
          <a:stretch>
            <a:fillRect/>
          </a:stretch>
        </p:blipFill>
        <p:spPr>
          <a:xfrm>
            <a:off x="186565" y="1405204"/>
            <a:ext cx="2976360" cy="22322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8"/>
          <p:cNvSpPr txBox="1"/>
          <p:nvPr/>
        </p:nvSpPr>
        <p:spPr>
          <a:xfrm>
            <a:off x="685800" y="805245"/>
            <a:ext cx="82469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222222"/>
                </a:solidFill>
                <a:latin typeface="Arial"/>
                <a:ea typeface="Arial"/>
                <a:cs typeface="Arial"/>
                <a:sym typeface="Arial"/>
              </a:rPr>
              <a:t> </a:t>
            </a:r>
            <a:endParaRPr sz="1800" b="0" i="0" u="none" strike="noStrike" cap="none" dirty="0">
              <a:solidFill>
                <a:schemeClr val="dk1"/>
              </a:solidFill>
              <a:latin typeface="Calibri"/>
              <a:ea typeface="Calibri"/>
              <a:cs typeface="Calibri"/>
              <a:sym typeface="Calibri"/>
            </a:endParaRPr>
          </a:p>
        </p:txBody>
      </p:sp>
      <p:sp>
        <p:nvSpPr>
          <p:cNvPr id="203" name="Google Shape;203;p8"/>
          <p:cNvSpPr txBox="1"/>
          <p:nvPr/>
        </p:nvSpPr>
        <p:spPr>
          <a:xfrm>
            <a:off x="685800" y="282065"/>
            <a:ext cx="689741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Additionality</a:t>
            </a:r>
            <a:endParaRPr sz="1400" b="0"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74A463B3-4253-4C96-8E2C-8D287B51BBEB}"/>
              </a:ext>
            </a:extLst>
          </p:cNvPr>
          <p:cNvPicPr>
            <a:picLocks noChangeAspect="1"/>
          </p:cNvPicPr>
          <p:nvPr/>
        </p:nvPicPr>
        <p:blipFill>
          <a:blip r:embed="rId3"/>
          <a:stretch>
            <a:fillRect/>
          </a:stretch>
        </p:blipFill>
        <p:spPr>
          <a:xfrm>
            <a:off x="2286000" y="871539"/>
            <a:ext cx="6812646" cy="3512079"/>
          </a:xfrm>
          <a:prstGeom prst="rect">
            <a:avLst/>
          </a:prstGeom>
        </p:spPr>
      </p:pic>
      <p:pic>
        <p:nvPicPr>
          <p:cNvPr id="3" name="Picture 2">
            <a:extLst>
              <a:ext uri="{FF2B5EF4-FFF2-40B4-BE49-F238E27FC236}">
                <a16:creationId xmlns:a16="http://schemas.microsoft.com/office/drawing/2014/main" id="{0CD337CA-5EB1-4660-88A3-C5AC6A0870F2}"/>
              </a:ext>
            </a:extLst>
          </p:cNvPr>
          <p:cNvPicPr>
            <a:picLocks noChangeAspect="1"/>
          </p:cNvPicPr>
          <p:nvPr/>
        </p:nvPicPr>
        <p:blipFill>
          <a:blip r:embed="rId4"/>
          <a:stretch>
            <a:fillRect/>
          </a:stretch>
        </p:blipFill>
        <p:spPr>
          <a:xfrm>
            <a:off x="1596903" y="4944801"/>
            <a:ext cx="6122157" cy="15245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1"/>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1" name="Google Shape;211;p81"/>
          <p:cNvSpPr txBox="1"/>
          <p:nvPr/>
        </p:nvSpPr>
        <p:spPr>
          <a:xfrm>
            <a:off x="685800" y="442223"/>
            <a:ext cx="778816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DIGITAL FIRST</a:t>
            </a:r>
            <a:endParaRPr sz="1400" b="0" i="0" u="none" strike="noStrike" cap="none" dirty="0">
              <a:solidFill>
                <a:srgbClr val="00B853"/>
              </a:solidFill>
              <a:latin typeface="Arial"/>
              <a:ea typeface="Arial"/>
              <a:cs typeface="Arial"/>
              <a:sym typeface="Arial"/>
            </a:endParaRPr>
          </a:p>
        </p:txBody>
      </p:sp>
      <p:pic>
        <p:nvPicPr>
          <p:cNvPr id="3" name="Picture 2">
            <a:extLst>
              <a:ext uri="{FF2B5EF4-FFF2-40B4-BE49-F238E27FC236}">
                <a16:creationId xmlns:a16="http://schemas.microsoft.com/office/drawing/2014/main" id="{4FA10DE7-8A7C-48D0-8707-EA76FAA1A4C8}"/>
              </a:ext>
            </a:extLst>
          </p:cNvPr>
          <p:cNvPicPr>
            <a:picLocks noChangeAspect="1"/>
          </p:cNvPicPr>
          <p:nvPr/>
        </p:nvPicPr>
        <p:blipFill>
          <a:blip r:embed="rId3"/>
          <a:stretch>
            <a:fillRect/>
          </a:stretch>
        </p:blipFill>
        <p:spPr>
          <a:xfrm>
            <a:off x="3898199" y="1756009"/>
            <a:ext cx="4863552" cy="343831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0"/>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10"/>
          <p:cNvSpPr txBox="1"/>
          <p:nvPr/>
        </p:nvSpPr>
        <p:spPr>
          <a:xfrm>
            <a:off x="512229" y="679276"/>
            <a:ext cx="824696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1" dirty="0">
                <a:solidFill>
                  <a:srgbClr val="00B050"/>
                </a:solidFill>
                <a:latin typeface="Calibri"/>
                <a:ea typeface="Calibri"/>
                <a:cs typeface="Calibri"/>
                <a:sym typeface="Calibri"/>
              </a:rPr>
              <a:t>SHARED PATHWAY</a:t>
            </a:r>
            <a:endParaRPr sz="4000" b="0" i="0" u="none" strike="noStrike" cap="none" dirty="0">
              <a:solidFill>
                <a:srgbClr val="00B050"/>
              </a:solidFill>
              <a:latin typeface="Calibri"/>
              <a:ea typeface="Calibri"/>
              <a:cs typeface="Calibri"/>
              <a:sym typeface="Calibri"/>
            </a:endParaRPr>
          </a:p>
        </p:txBody>
      </p:sp>
      <p:sp>
        <p:nvSpPr>
          <p:cNvPr id="228" name="Google Shape;228;p10"/>
          <p:cNvSpPr txBox="1"/>
          <p:nvPr/>
        </p:nvSpPr>
        <p:spPr>
          <a:xfrm>
            <a:off x="814091" y="1841282"/>
            <a:ext cx="732663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 </a:t>
            </a:r>
            <a:endParaRPr sz="2800" b="0" i="0" u="none" strike="noStrike" cap="none" dirty="0">
              <a:solidFill>
                <a:schemeClr val="dk1"/>
              </a:solidFill>
              <a:latin typeface="Titillium Web"/>
              <a:ea typeface="Titillium Web"/>
              <a:cs typeface="Titillium Web"/>
              <a:sym typeface="Titillium Web"/>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Titillium Web"/>
              <a:ea typeface="Titillium Web"/>
              <a:cs typeface="Titillium Web"/>
              <a:sym typeface="Titillium Web"/>
            </a:endParaRPr>
          </a:p>
        </p:txBody>
      </p:sp>
      <p:pic>
        <p:nvPicPr>
          <p:cNvPr id="2" name="Picture 1">
            <a:extLst>
              <a:ext uri="{FF2B5EF4-FFF2-40B4-BE49-F238E27FC236}">
                <a16:creationId xmlns:a16="http://schemas.microsoft.com/office/drawing/2014/main" id="{944D00DE-945E-47F3-A2C5-3CAF5073B02E}"/>
              </a:ext>
            </a:extLst>
          </p:cNvPr>
          <p:cNvPicPr>
            <a:picLocks noChangeAspect="1"/>
          </p:cNvPicPr>
          <p:nvPr/>
        </p:nvPicPr>
        <p:blipFill>
          <a:blip r:embed="rId3"/>
          <a:stretch>
            <a:fillRect/>
          </a:stretch>
        </p:blipFill>
        <p:spPr>
          <a:xfrm>
            <a:off x="253583" y="1320505"/>
            <a:ext cx="8636834" cy="485821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8"/>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18"/>
          <p:cNvSpPr txBox="1"/>
          <p:nvPr/>
        </p:nvSpPr>
        <p:spPr>
          <a:xfrm>
            <a:off x="685800" y="434340"/>
            <a:ext cx="45720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1" u="none" strike="noStrike" cap="none" dirty="0">
                <a:solidFill>
                  <a:srgbClr val="00B853"/>
                </a:solidFill>
                <a:latin typeface="Arial"/>
                <a:ea typeface="Arial"/>
                <a:cs typeface="Arial"/>
                <a:sym typeface="Arial"/>
              </a:rPr>
              <a:t>Optimalisation</a:t>
            </a:r>
            <a:endParaRPr sz="4000" b="0"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5968743F-C239-4C75-9976-9CDFE08F3180}"/>
              </a:ext>
            </a:extLst>
          </p:cNvPr>
          <p:cNvPicPr>
            <a:picLocks noChangeAspect="1"/>
          </p:cNvPicPr>
          <p:nvPr/>
        </p:nvPicPr>
        <p:blipFill>
          <a:blip r:embed="rId3"/>
          <a:stretch>
            <a:fillRect/>
          </a:stretch>
        </p:blipFill>
        <p:spPr>
          <a:xfrm>
            <a:off x="1124413" y="1974978"/>
            <a:ext cx="6895174" cy="2908044"/>
          </a:xfrm>
          <a:prstGeom prst="rect">
            <a:avLst/>
          </a:prstGeom>
        </p:spPr>
      </p:pic>
      <p:sp>
        <p:nvSpPr>
          <p:cNvPr id="6" name="TextBox 5">
            <a:extLst>
              <a:ext uri="{FF2B5EF4-FFF2-40B4-BE49-F238E27FC236}">
                <a16:creationId xmlns:a16="http://schemas.microsoft.com/office/drawing/2014/main" id="{6A456EEA-1198-417F-9A52-4C8F93815F7A}"/>
              </a:ext>
            </a:extLst>
          </p:cNvPr>
          <p:cNvSpPr txBox="1"/>
          <p:nvPr/>
        </p:nvSpPr>
        <p:spPr>
          <a:xfrm>
            <a:off x="2377440" y="4307959"/>
            <a:ext cx="4572000" cy="307777"/>
          </a:xfrm>
          <a:prstGeom prst="rect">
            <a:avLst/>
          </a:prstGeom>
          <a:noFill/>
        </p:spPr>
        <p:txBody>
          <a:bodyPr wrap="square">
            <a:spAutoFit/>
          </a:bodyPr>
          <a:lstStyle/>
          <a:p>
            <a:r>
              <a:rPr lang="en-GB" dirty="0"/>
              <a:t>The 4-Stage Green H2 Commodification Value Chain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60"/>
          <p:cNvPicPr preferRelativeResize="0"/>
          <p:nvPr/>
        </p:nvPicPr>
        <p:blipFill rotWithShape="1">
          <a:blip r:embed="rId3">
            <a:alphaModFix/>
          </a:blip>
          <a:srcRect l="7407" t="16959" r="7304" b="11620"/>
          <a:stretch/>
        </p:blipFill>
        <p:spPr>
          <a:xfrm>
            <a:off x="186565" y="6175176"/>
            <a:ext cx="1226904" cy="538142"/>
          </a:xfrm>
          <a:prstGeom prst="rect">
            <a:avLst/>
          </a:prstGeom>
          <a:noFill/>
          <a:ln>
            <a:noFill/>
          </a:ln>
        </p:spPr>
      </p:pic>
      <p:sp>
        <p:nvSpPr>
          <p:cNvPr id="920" name="Google Shape;920;p60"/>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1" name="Google Shape;921;p60"/>
          <p:cNvSpPr txBox="1"/>
          <p:nvPr/>
        </p:nvSpPr>
        <p:spPr>
          <a:xfrm>
            <a:off x="2286000" y="471846"/>
            <a:ext cx="45720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5400" b="1" i="1" u="none" strike="noStrike" cap="none" dirty="0">
                <a:solidFill>
                  <a:srgbClr val="00B050"/>
                </a:solidFill>
                <a:latin typeface="Calibri"/>
                <a:ea typeface="Calibri"/>
                <a:cs typeface="Calibri"/>
                <a:sym typeface="Calibri"/>
              </a:rPr>
              <a:t>CONCLUSION</a:t>
            </a:r>
            <a:endParaRPr sz="5400" b="0" i="0" u="none" strike="noStrike" cap="none" dirty="0">
              <a:solidFill>
                <a:srgbClr val="00B050"/>
              </a:solidFill>
              <a:latin typeface="Arial"/>
              <a:ea typeface="Arial"/>
              <a:cs typeface="Arial"/>
              <a:sym typeface="Arial"/>
            </a:endParaRPr>
          </a:p>
        </p:txBody>
      </p:sp>
      <p:sp>
        <p:nvSpPr>
          <p:cNvPr id="2" name="TextBox 1">
            <a:extLst>
              <a:ext uri="{FF2B5EF4-FFF2-40B4-BE49-F238E27FC236}">
                <a16:creationId xmlns:a16="http://schemas.microsoft.com/office/drawing/2014/main" id="{FAE287CA-4D8B-4029-8FEC-AA5B9BD0B5B5}"/>
              </a:ext>
            </a:extLst>
          </p:cNvPr>
          <p:cNvSpPr txBox="1"/>
          <p:nvPr/>
        </p:nvSpPr>
        <p:spPr>
          <a:xfrm>
            <a:off x="649904" y="2289779"/>
            <a:ext cx="8123802" cy="1384995"/>
          </a:xfrm>
          <a:prstGeom prst="rect">
            <a:avLst/>
          </a:prstGeom>
          <a:noFill/>
        </p:spPr>
        <p:txBody>
          <a:bodyPr wrap="square" rtlCol="0">
            <a:spAutoFit/>
          </a:bodyPr>
          <a:lstStyle/>
          <a:p>
            <a:r>
              <a:rPr lang="en-GB" dirty="0"/>
              <a:t>For communications to be successful they must be agile, responsive, proactive, inclusive and assertive.</a:t>
            </a:r>
          </a:p>
          <a:p>
            <a:endParaRPr lang="en-GB" dirty="0"/>
          </a:p>
          <a:p>
            <a:r>
              <a:rPr lang="en-GB" b="0" i="0" dirty="0">
                <a:solidFill>
                  <a:srgbClr val="202124"/>
                </a:solidFill>
                <a:effectLst/>
                <a:latin typeface="arial" panose="020B0604020202020204" pitchFamily="34" charset="0"/>
              </a:rPr>
              <a:t>GenComm features an open communication link while not being overbearing. But empowers all partners to express their own needs, desires, ideas and feelings, while also considering the needs of others.</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8B371296-4553-464B-B172-80B109829C37}"/>
              </a:ext>
            </a:extLst>
          </p:cNvPr>
          <p:cNvSpPr>
            <a:spLocks noGrp="1"/>
          </p:cNvSpPr>
          <p:nvPr>
            <p:ph type="title"/>
          </p:nvPr>
        </p:nvSpPr>
        <p:spPr>
          <a:xfrm>
            <a:off x="965200" y="1132044"/>
            <a:ext cx="4196942" cy="1096334"/>
          </a:xfrm>
        </p:spPr>
        <p:txBody>
          <a:bodyPr anchor="b">
            <a:normAutofit/>
          </a:bodyPr>
          <a:lstStyle/>
          <a:p>
            <a:r>
              <a:rPr lang="en-GB" sz="3000" b="1" dirty="0">
                <a:solidFill>
                  <a:srgbClr val="00B050"/>
                </a:solidFill>
                <a:latin typeface="Graphic"/>
              </a:rPr>
              <a:t>Contact details and media links</a:t>
            </a:r>
          </a:p>
        </p:txBody>
      </p:sp>
      <p:sp>
        <p:nvSpPr>
          <p:cNvPr id="11"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44032" y="1840902"/>
            <a:ext cx="506513" cy="44653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8580" tIns="34290" rIns="68580" bIns="34290" numCol="1" anchor="t" anchorCtr="0" compatLnSpc="1">
            <a:prstTxWarp prst="textNoShape">
              <a:avLst/>
            </a:prstTxWarp>
          </a:bodyPr>
          <a:lstStyle/>
          <a:p>
            <a:pPr defTabSz="685800">
              <a:buClrTx/>
            </a:pPr>
            <a:endParaRPr lang="en-US" sz="1350" kern="1200" dirty="0">
              <a:solidFill>
                <a:prstClr val="black"/>
              </a:solidFill>
              <a:latin typeface="Calibri" panose="020F0502020204030204"/>
              <a:ea typeface="+mn-ea"/>
              <a:cs typeface="+mn-cs"/>
            </a:endParaRPr>
          </a:p>
        </p:txBody>
      </p:sp>
      <p:sp>
        <p:nvSpPr>
          <p:cNvPr id="13"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77449" y="1652032"/>
            <a:ext cx="412869" cy="3639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8580" tIns="34290" rIns="68580" bIns="34290" numCol="1" anchor="t" anchorCtr="0" compatLnSpc="1">
            <a:prstTxWarp prst="textNoShape">
              <a:avLst/>
            </a:prstTxWarp>
          </a:bodyPr>
          <a:lstStyle/>
          <a:p>
            <a:pPr defTabSz="685800">
              <a:buClrTx/>
            </a:pPr>
            <a:endParaRPr lang="en-US" sz="1350" kern="1200" dirty="0">
              <a:solidFill>
                <a:prstClr val="black"/>
              </a:solidFill>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E6FBE3-7AE1-45E2-917E-33D98B24A335}"/>
              </a:ext>
            </a:extLst>
          </p:cNvPr>
          <p:cNvSpPr>
            <a:spLocks noGrp="1"/>
          </p:cNvSpPr>
          <p:nvPr>
            <p:ph idx="1"/>
          </p:nvPr>
        </p:nvSpPr>
        <p:spPr>
          <a:xfrm>
            <a:off x="640588" y="2560127"/>
            <a:ext cx="4340180" cy="2823404"/>
          </a:xfrm>
        </p:spPr>
        <p:txBody>
          <a:bodyPr>
            <a:normAutofit fontScale="92500" lnSpcReduction="20000"/>
          </a:bodyPr>
          <a:lstStyle/>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GenComm Website </a:t>
            </a:r>
            <a:r>
              <a:rPr lang="en-GB" sz="1800" u="sng" dirty="0">
                <a:latin typeface="Calibri" panose="020F0502020204030204" pitchFamily="34" charset="0"/>
                <a:ea typeface="Times New Roman" panose="02020603050405020304" pitchFamily="18" charset="0"/>
                <a:hlinkClick r:id="rId3"/>
              </a:rPr>
              <a:t>nweurope.eu/gencomm</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GenComm LinkedIn </a:t>
            </a:r>
            <a:r>
              <a:rPr lang="en-GB" sz="1800" u="sng" dirty="0">
                <a:latin typeface="Calibri" panose="020F0502020204030204" pitchFamily="34" charset="0"/>
                <a:ea typeface="Times New Roman" panose="02020603050405020304" pitchFamily="18" charset="0"/>
                <a:hlinkClick r:id="rId4"/>
              </a:rPr>
              <a:t>GenComm</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GenComm twitter </a:t>
            </a:r>
            <a:r>
              <a:rPr lang="en-GB" sz="1800" u="sng" dirty="0">
                <a:latin typeface="Calibri" panose="020F0502020204030204" pitchFamily="34" charset="0"/>
                <a:ea typeface="Times New Roman" panose="02020603050405020304" pitchFamily="18" charset="0"/>
                <a:hlinkClick r:id="rId5"/>
              </a:rPr>
              <a:t>@GenComm_CH2F</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Community Hydrogen Forum  </a:t>
            </a:r>
            <a:r>
              <a:rPr lang="en-GB" sz="1800" u="sng" dirty="0">
                <a:latin typeface="Calibri" panose="020F0502020204030204" pitchFamily="34" charset="0"/>
                <a:ea typeface="Times New Roman" panose="02020603050405020304" pitchFamily="18" charset="0"/>
                <a:hlinkClick r:id="rId6"/>
              </a:rPr>
              <a:t>www.communityh2.eu</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US" sz="1275" b="1" dirty="0">
              <a:latin typeface="Open Sans"/>
              <a:cs typeface="Open Sans"/>
            </a:endParaRPr>
          </a:p>
          <a:p>
            <a:pPr marL="257175" indent="-257175">
              <a:buFont typeface="Symbol" panose="05050102010706020507" pitchFamily="18" charset="2"/>
              <a:buChar char=""/>
            </a:pPr>
            <a:endParaRPr lang="en-US" sz="1275" b="1" dirty="0">
              <a:latin typeface="Open Sans"/>
              <a:cs typeface="Open Sans"/>
            </a:endParaRPr>
          </a:p>
          <a:p>
            <a:pPr marL="0" indent="0">
              <a:buNone/>
            </a:pPr>
            <a:r>
              <a:rPr lang="en-US" sz="1275" b="1" dirty="0">
                <a:latin typeface="Open Sans"/>
                <a:cs typeface="Open Sans"/>
              </a:rPr>
              <a:t>GenComm Animation</a:t>
            </a:r>
          </a:p>
          <a:p>
            <a:pPr marL="0" indent="0">
              <a:buNone/>
            </a:pPr>
            <a:r>
              <a:rPr lang="en-GB" sz="1950" dirty="0">
                <a:hlinkClick r:id="rId7" tooltip="https://vimeo.com/366993950/91cafb0bb6"/>
              </a:rPr>
              <a:t>https://vimeo.com/366993950/91cafb0bb6</a:t>
            </a:r>
            <a:endParaRPr lang="en-GB" sz="1950" dirty="0"/>
          </a:p>
          <a:p>
            <a:pPr marL="0" indent="0">
              <a:buNone/>
            </a:pPr>
            <a:endParaRPr lang="en-GB" sz="1275" dirty="0"/>
          </a:p>
          <a:p>
            <a:pPr marL="0" indent="0">
              <a:buNone/>
            </a:pPr>
            <a:r>
              <a:rPr lang="en-GB" sz="1275" dirty="0"/>
              <a:t>E-mail -</a:t>
            </a:r>
            <a:r>
              <a:rPr lang="en-GB" sz="1950" dirty="0">
                <a:solidFill>
                  <a:srgbClr val="0070C0"/>
                </a:solidFill>
              </a:rPr>
              <a:t> PaulMcCormack@belfastmet.ac.uk</a:t>
            </a:r>
          </a:p>
          <a:p>
            <a:pPr marL="257175" indent="-257175">
              <a:buFont typeface="Symbol" panose="05050102010706020507" pitchFamily="18" charset="2"/>
              <a:buChar char=""/>
            </a:pPr>
            <a:endParaRPr lang="en-GB" sz="1275" dirty="0">
              <a:latin typeface="Calibri" panose="020F0502020204030204" pitchFamily="34" charset="0"/>
              <a:ea typeface="Calibri" panose="020F0502020204030204" pitchFamily="34" charset="0"/>
            </a:endParaRPr>
          </a:p>
          <a:p>
            <a:endParaRPr lang="en-GB" sz="1275" dirty="0"/>
          </a:p>
        </p:txBody>
      </p:sp>
      <p:sp>
        <p:nvSpPr>
          <p:cNvPr id="15"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62142" y="2091521"/>
            <a:ext cx="3516930" cy="30862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buClrTx/>
            </a:pPr>
            <a:endParaRPr lang="en-US" sz="1350" kern="1200" dirty="0">
              <a:solidFill>
                <a:prstClr val="black"/>
              </a:solidFill>
              <a:latin typeface="Calibri" panose="020F0502020204030204"/>
              <a:ea typeface="+mn-ea"/>
              <a:cs typeface="+mn-cs"/>
            </a:endParaRPr>
          </a:p>
        </p:txBody>
      </p:sp>
      <p:pic>
        <p:nvPicPr>
          <p:cNvPr id="4" name="Picture 3">
            <a:extLst>
              <a:ext uri="{FF2B5EF4-FFF2-40B4-BE49-F238E27FC236}">
                <a16:creationId xmlns:a16="http://schemas.microsoft.com/office/drawing/2014/main" id="{8C75FB3C-F062-41E7-B3E5-FA64EFCAA97B}"/>
              </a:ext>
            </a:extLst>
          </p:cNvPr>
          <p:cNvPicPr>
            <a:picLocks noChangeAspect="1"/>
          </p:cNvPicPr>
          <p:nvPr/>
        </p:nvPicPr>
        <p:blipFill rotWithShape="1">
          <a:blip r:embed="rId8">
            <a:extLst>
              <a:ext uri="{28A0092B-C50C-407E-A947-70E740481C1C}">
                <a14:useLocalDpi xmlns:a14="http://schemas.microsoft.com/office/drawing/2010/main" val="0"/>
              </a:ext>
            </a:extLst>
          </a:blip>
          <a:srcRect l="7408" t="16959" r="7305" b="11622"/>
          <a:stretch/>
        </p:blipFill>
        <p:spPr>
          <a:xfrm>
            <a:off x="5960259" y="3212455"/>
            <a:ext cx="1920698" cy="844400"/>
          </a:xfrm>
          <a:prstGeom prst="rect">
            <a:avLst/>
          </a:prstGeom>
        </p:spPr>
      </p:pic>
      <p:pic>
        <p:nvPicPr>
          <p:cNvPr id="5" name="Picture 4">
            <a:extLst>
              <a:ext uri="{FF2B5EF4-FFF2-40B4-BE49-F238E27FC236}">
                <a16:creationId xmlns:a16="http://schemas.microsoft.com/office/drawing/2014/main" id="{584D252E-AF4C-4D3B-B0FE-2E712DF0BFD2}"/>
              </a:ext>
            </a:extLst>
          </p:cNvPr>
          <p:cNvPicPr>
            <a:picLocks noChangeAspect="1"/>
          </p:cNvPicPr>
          <p:nvPr/>
        </p:nvPicPr>
        <p:blipFill>
          <a:blip r:embed="rId9"/>
          <a:stretch>
            <a:fillRect/>
          </a:stretch>
        </p:blipFill>
        <p:spPr>
          <a:xfrm>
            <a:off x="7814957" y="6183232"/>
            <a:ext cx="1329043" cy="755970"/>
          </a:xfrm>
          <a:prstGeom prst="rect">
            <a:avLst/>
          </a:prstGeom>
        </p:spPr>
      </p:pic>
      <p:pic>
        <p:nvPicPr>
          <p:cNvPr id="6" name="Picture 5">
            <a:extLst>
              <a:ext uri="{FF2B5EF4-FFF2-40B4-BE49-F238E27FC236}">
                <a16:creationId xmlns:a16="http://schemas.microsoft.com/office/drawing/2014/main" id="{97EAA48E-4E8F-41CC-852E-968FBB295CA3}"/>
              </a:ext>
            </a:extLst>
          </p:cNvPr>
          <p:cNvPicPr>
            <a:picLocks noChangeAspect="1"/>
          </p:cNvPicPr>
          <p:nvPr/>
        </p:nvPicPr>
        <p:blipFill>
          <a:blip r:embed="rId10"/>
          <a:stretch>
            <a:fillRect/>
          </a:stretch>
        </p:blipFill>
        <p:spPr>
          <a:xfrm>
            <a:off x="159292" y="6366890"/>
            <a:ext cx="805908" cy="352835"/>
          </a:xfrm>
          <a:prstGeom prst="rect">
            <a:avLst/>
          </a:prstGeom>
        </p:spPr>
      </p:pic>
    </p:spTree>
    <p:extLst>
      <p:ext uri="{BB962C8B-B14F-4D97-AF65-F5344CB8AC3E}">
        <p14:creationId xmlns:p14="http://schemas.microsoft.com/office/powerpoint/2010/main" val="2685484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3"/>
          <p:cNvSpPr txBox="1"/>
          <p:nvPr/>
        </p:nvSpPr>
        <p:spPr>
          <a:xfrm>
            <a:off x="1494020" y="483983"/>
            <a:ext cx="67056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1" u="none" strike="noStrike" cap="none" dirty="0">
                <a:solidFill>
                  <a:srgbClr val="548135"/>
                </a:solidFill>
                <a:latin typeface="Calibri"/>
                <a:ea typeface="Calibri"/>
                <a:cs typeface="Calibri"/>
                <a:sym typeface="Calibri"/>
              </a:rPr>
              <a:t>GenComm Key Dates</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C670C14-0987-4A51-8AC5-465AC8CD0A1B}"/>
              </a:ext>
            </a:extLst>
          </p:cNvPr>
          <p:cNvSpPr txBox="1"/>
          <p:nvPr/>
        </p:nvSpPr>
        <p:spPr>
          <a:xfrm>
            <a:off x="442210" y="1566472"/>
            <a:ext cx="7157803" cy="3970318"/>
          </a:xfrm>
          <a:prstGeom prst="rect">
            <a:avLst/>
          </a:prstGeom>
          <a:noFill/>
        </p:spPr>
        <p:txBody>
          <a:bodyPr wrap="square" rtlCol="0">
            <a:spAutoFit/>
          </a:bodyPr>
          <a:lstStyle/>
          <a:p>
            <a:r>
              <a:rPr lang="en-GB" b="1" dirty="0"/>
              <a:t>GenComm </a:t>
            </a:r>
          </a:p>
          <a:p>
            <a:r>
              <a:rPr lang="en-GB" dirty="0"/>
              <a:t>Submitted 19</a:t>
            </a:r>
            <a:r>
              <a:rPr lang="en-GB" baseline="30000" dirty="0"/>
              <a:t>th</a:t>
            </a:r>
            <a:r>
              <a:rPr lang="en-GB" dirty="0"/>
              <a:t> Dec 2016</a:t>
            </a:r>
          </a:p>
          <a:p>
            <a:r>
              <a:rPr lang="en-GB" dirty="0"/>
              <a:t>Started 16</a:t>
            </a:r>
            <a:r>
              <a:rPr lang="en-GB" baseline="30000" dirty="0"/>
              <a:t>th</a:t>
            </a:r>
            <a:r>
              <a:rPr lang="en-GB" dirty="0"/>
              <a:t> March 2017</a:t>
            </a:r>
          </a:p>
          <a:p>
            <a:r>
              <a:rPr lang="en-GB" dirty="0"/>
              <a:t>Original End Date 14</a:t>
            </a:r>
            <a:r>
              <a:rPr lang="en-GB" baseline="30000" dirty="0"/>
              <a:t>th</a:t>
            </a:r>
            <a:r>
              <a:rPr lang="en-GB" dirty="0"/>
              <a:t> September 2019 – Extended 14</a:t>
            </a:r>
            <a:r>
              <a:rPr lang="en-GB" baseline="30000" dirty="0"/>
              <a:t>th</a:t>
            </a:r>
            <a:r>
              <a:rPr lang="en-GB" dirty="0"/>
              <a:t> September 2021</a:t>
            </a:r>
          </a:p>
          <a:p>
            <a:r>
              <a:rPr lang="en-GB" dirty="0"/>
              <a:t>Budget €9,39 M</a:t>
            </a:r>
          </a:p>
          <a:p>
            <a:endParaRPr lang="en-GB" dirty="0"/>
          </a:p>
          <a:p>
            <a:r>
              <a:rPr lang="en-GB" b="1" dirty="0"/>
              <a:t>GenComm Capitalisation Call</a:t>
            </a:r>
          </a:p>
          <a:p>
            <a:r>
              <a:rPr lang="en-GB" dirty="0"/>
              <a:t>Submitted 10</a:t>
            </a:r>
            <a:r>
              <a:rPr lang="en-GB" baseline="30000" dirty="0"/>
              <a:t>th</a:t>
            </a:r>
            <a:r>
              <a:rPr lang="en-GB" dirty="0"/>
              <a:t> April 2021</a:t>
            </a:r>
          </a:p>
          <a:p>
            <a:r>
              <a:rPr lang="en-GB" dirty="0"/>
              <a:t>Stared 12</a:t>
            </a:r>
            <a:r>
              <a:rPr lang="en-GB" baseline="30000" dirty="0"/>
              <a:t>th</a:t>
            </a:r>
            <a:r>
              <a:rPr lang="en-GB" dirty="0"/>
              <a:t> July 2021</a:t>
            </a:r>
          </a:p>
          <a:p>
            <a:r>
              <a:rPr lang="en-GB" dirty="0"/>
              <a:t>End date 30</a:t>
            </a:r>
            <a:r>
              <a:rPr lang="en-GB" baseline="30000" dirty="0"/>
              <a:t>th</a:t>
            </a:r>
            <a:r>
              <a:rPr lang="en-GB" dirty="0"/>
              <a:t> September 2023</a:t>
            </a:r>
          </a:p>
          <a:p>
            <a:endParaRPr lang="en-GB" dirty="0"/>
          </a:p>
          <a:p>
            <a:endParaRPr lang="en-GB" dirty="0"/>
          </a:p>
          <a:p>
            <a:r>
              <a:rPr lang="en-GB" b="1" i="1" dirty="0"/>
              <a:t>GENerating energy secure COMMunities. Smart Hydrogen - Integrated renewable energy, generation &amp; storage. To develop a new model for exploiting remotely generated electricity from renewable sources to provide energy security for remote communities. </a:t>
            </a:r>
          </a:p>
          <a:p>
            <a:endParaRPr lang="en-GB" b="1" i="1" dirty="0"/>
          </a:p>
          <a:p>
            <a:r>
              <a:rPr lang="en-GB" b="1" i="1" dirty="0"/>
              <a:t>Project timeline 7 years – how our world has changed in 7 years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4" name="Google Shape;144;p3"/>
          <p:cNvSpPr txBox="1"/>
          <p:nvPr/>
        </p:nvSpPr>
        <p:spPr>
          <a:xfrm>
            <a:off x="572000" y="514463"/>
            <a:ext cx="720777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1" u="none" strike="noStrike" cap="none" dirty="0">
                <a:solidFill>
                  <a:srgbClr val="548135"/>
                </a:solidFill>
                <a:latin typeface="Calibri"/>
                <a:ea typeface="Calibri"/>
                <a:cs typeface="Calibri"/>
                <a:sym typeface="Calibri"/>
              </a:rPr>
              <a:t>GenComm Objective &amp; Baseline </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C670C14-0987-4A51-8AC5-465AC8CD0A1B}"/>
              </a:ext>
            </a:extLst>
          </p:cNvPr>
          <p:cNvSpPr txBox="1"/>
          <p:nvPr/>
        </p:nvSpPr>
        <p:spPr>
          <a:xfrm>
            <a:off x="442210" y="1566472"/>
            <a:ext cx="7939790" cy="4247317"/>
          </a:xfrm>
          <a:prstGeom prst="rect">
            <a:avLst/>
          </a:prstGeom>
          <a:noFill/>
        </p:spPr>
        <p:txBody>
          <a:bodyPr wrap="square" rtlCol="0">
            <a:spAutoFit/>
          </a:bodyPr>
          <a:lstStyle/>
          <a:p>
            <a:r>
              <a:rPr lang="en-GB" sz="1800" dirty="0"/>
              <a:t>GENCOMM will technically and financially validate and model the renewable H2 value chain and adapt it to a Decision Support Tool (DST) that leads NWE communities into sustainable, local and autonomous energy matrixes. The DST is directed to community energy stakeholders (utilities, policy-makers and private firms in the energy sector), as the key agents to implement the proposed matrix. The project will first engage energetically and territorial remote communities to then address the rest of NWE</a:t>
            </a:r>
          </a:p>
          <a:p>
            <a:endParaRPr lang="en-GB" sz="1800" dirty="0"/>
          </a:p>
          <a:p>
            <a:r>
              <a:rPr lang="en-GB" sz="1800" dirty="0"/>
              <a:t>The aggregated renewable energy share of NWE is 8,9%, with Wind, Solar and Bioenergy as main sources. All NWE countries are in track to meet their NREAPs 2020 goals in electricity and heating, but are behind in their transportation goals. Also, further uptake of renewable sources, beyond 2020, is stalled due to lack of: energy storage, flexibility and dispatchability. Despite confronting these issues, H2 for energy usage in NEW by all sectors is under 1% and is not present in future scenarios. </a:t>
            </a:r>
          </a:p>
        </p:txBody>
      </p:sp>
    </p:spTree>
    <p:extLst>
      <p:ext uri="{BB962C8B-B14F-4D97-AF65-F5344CB8AC3E}">
        <p14:creationId xmlns:p14="http://schemas.microsoft.com/office/powerpoint/2010/main" val="383192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0699" y="1266646"/>
            <a:ext cx="4914900" cy="537210"/>
          </a:xfrm>
        </p:spPr>
        <p:txBody>
          <a:bodyPr/>
          <a:lstStyle/>
          <a:p>
            <a:pPr algn="ctr"/>
            <a:r>
              <a:rPr lang="en-GB" cap="none" dirty="0"/>
              <a:t>GenComm  Value Chain</a:t>
            </a:r>
          </a:p>
        </p:txBody>
      </p:sp>
      <p:sp>
        <p:nvSpPr>
          <p:cNvPr id="8" name="TextBox 7">
            <a:extLst>
              <a:ext uri="{FF2B5EF4-FFF2-40B4-BE49-F238E27FC236}">
                <a16:creationId xmlns:a16="http://schemas.microsoft.com/office/drawing/2014/main" id="{31B65A00-6411-4509-90A6-4DDF1EA1277D}"/>
              </a:ext>
            </a:extLst>
          </p:cNvPr>
          <p:cNvSpPr txBox="1"/>
          <p:nvPr/>
        </p:nvSpPr>
        <p:spPr>
          <a:xfrm>
            <a:off x="1562040" y="6429393"/>
            <a:ext cx="6019919"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GenComm Steering Committee Meeting #</a:t>
            </a:r>
            <a:r>
              <a:rPr lang="en-GB" sz="1400" b="1" dirty="0">
                <a:solidFill>
                  <a:srgbClr val="034DA2"/>
                </a:solidFill>
                <a:latin typeface="Calibri" panose="020F0502020204030204"/>
              </a:rPr>
              <a:t>21</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- 17</a:t>
            </a:r>
            <a:r>
              <a:rPr kumimoji="0" lang="en-GB" sz="1400" b="1" i="0" u="none" strike="noStrike" kern="1200" cap="none" spc="0" normalizeH="0" baseline="30000" noProof="0" dirty="0">
                <a:ln>
                  <a:noFill/>
                </a:ln>
                <a:solidFill>
                  <a:srgbClr val="034DA2"/>
                </a:solidFill>
                <a:effectLst/>
                <a:uLnTx/>
                <a:uFillTx/>
                <a:latin typeface="Calibri" panose="020F0502020204030204"/>
                <a:ea typeface="+mn-ea"/>
                <a:cs typeface="+mn-cs"/>
              </a:rPr>
              <a:t>th</a:t>
            </a:r>
            <a:r>
              <a:rPr kumimoji="0" lang="en-GB" sz="1400" b="1" i="0" u="none" strike="noStrike" kern="1200" cap="none" spc="0" normalizeH="0" baseline="0" noProof="0" dirty="0">
                <a:ln>
                  <a:noFill/>
                </a:ln>
                <a:solidFill>
                  <a:srgbClr val="034DA2"/>
                </a:solidFill>
                <a:effectLst/>
                <a:uLnTx/>
                <a:uFillTx/>
                <a:latin typeface="Calibri" panose="020F0502020204030204"/>
                <a:ea typeface="+mn-ea"/>
                <a:cs typeface="+mn-cs"/>
              </a:rPr>
              <a:t> May 2022</a:t>
            </a:r>
          </a:p>
        </p:txBody>
      </p:sp>
      <p:pic>
        <p:nvPicPr>
          <p:cNvPr id="6" name="Picture 5" descr="Timeline&#10;&#10;Description automatically generated">
            <a:extLst>
              <a:ext uri="{FF2B5EF4-FFF2-40B4-BE49-F238E27FC236}">
                <a16:creationId xmlns:a16="http://schemas.microsoft.com/office/drawing/2014/main" id="{91553032-7C08-4D7D-AD6D-9794FEC028DE}"/>
              </a:ext>
            </a:extLst>
          </p:cNvPr>
          <p:cNvPicPr>
            <a:picLocks noChangeAspect="1"/>
          </p:cNvPicPr>
          <p:nvPr/>
        </p:nvPicPr>
        <p:blipFill>
          <a:blip r:embed="rId3"/>
          <a:stretch>
            <a:fillRect/>
          </a:stretch>
        </p:blipFill>
        <p:spPr>
          <a:xfrm>
            <a:off x="-67456" y="270162"/>
            <a:ext cx="9144000" cy="6467008"/>
          </a:xfrm>
          <a:prstGeom prst="rect">
            <a:avLst/>
          </a:prstGeom>
        </p:spPr>
      </p:pic>
    </p:spTree>
    <p:extLst>
      <p:ext uri="{BB962C8B-B14F-4D97-AF65-F5344CB8AC3E}">
        <p14:creationId xmlns:p14="http://schemas.microsoft.com/office/powerpoint/2010/main" val="358223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0"/>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80"/>
          <p:cNvSpPr txBox="1"/>
          <p:nvPr/>
        </p:nvSpPr>
        <p:spPr>
          <a:xfrm>
            <a:off x="254833" y="434340"/>
            <a:ext cx="876175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B853"/>
                </a:solidFill>
                <a:latin typeface="Arial"/>
                <a:ea typeface="Arial"/>
                <a:cs typeface="Arial"/>
                <a:sym typeface="Arial"/>
              </a:rPr>
              <a:t>Building on the Basics</a:t>
            </a:r>
            <a:endParaRPr sz="2800" b="1" i="0" u="none" strike="noStrike" cap="none" dirty="0">
              <a:solidFill>
                <a:srgbClr val="00B853"/>
              </a:solidFill>
              <a:latin typeface="Arial"/>
              <a:ea typeface="Arial"/>
              <a:cs typeface="Arial"/>
              <a:sym typeface="Arial"/>
            </a:endParaRPr>
          </a:p>
        </p:txBody>
      </p:sp>
      <p:sp>
        <p:nvSpPr>
          <p:cNvPr id="3" name="TextBox 2">
            <a:extLst>
              <a:ext uri="{FF2B5EF4-FFF2-40B4-BE49-F238E27FC236}">
                <a16:creationId xmlns:a16="http://schemas.microsoft.com/office/drawing/2014/main" id="{F7B9B7C9-6559-49FE-B48E-CB614267D777}"/>
              </a:ext>
            </a:extLst>
          </p:cNvPr>
          <p:cNvSpPr txBox="1"/>
          <p:nvPr/>
        </p:nvSpPr>
        <p:spPr>
          <a:xfrm>
            <a:off x="577122" y="1394085"/>
            <a:ext cx="3276962" cy="3970318"/>
          </a:xfrm>
          <a:prstGeom prst="rect">
            <a:avLst/>
          </a:prstGeom>
          <a:noFill/>
        </p:spPr>
        <p:txBody>
          <a:bodyPr wrap="square" rtlCol="0">
            <a:spAutoFit/>
          </a:bodyPr>
          <a:lstStyle/>
          <a:p>
            <a:r>
              <a:rPr lang="en-GB" dirty="0"/>
              <a:t>The foundation a solid communications plan</a:t>
            </a:r>
          </a:p>
          <a:p>
            <a:endParaRPr lang="en-GB" dirty="0"/>
          </a:p>
          <a:p>
            <a:pPr marL="285750" indent="-285750">
              <a:buFont typeface="Wingdings" panose="05000000000000000000" pitchFamily="2" charset="2"/>
              <a:buChar char="§"/>
            </a:pPr>
            <a:r>
              <a:rPr lang="en-GB" dirty="0"/>
              <a:t>Quarterly Newsletters</a:t>
            </a:r>
          </a:p>
          <a:p>
            <a:pPr marL="285750" indent="-285750">
              <a:buFont typeface="Wingdings" panose="05000000000000000000" pitchFamily="2" charset="2"/>
              <a:buChar char="§"/>
            </a:pPr>
            <a:r>
              <a:rPr lang="en-GB" dirty="0"/>
              <a:t>Quarterly Meetings</a:t>
            </a:r>
          </a:p>
          <a:p>
            <a:pPr marL="285750" lvl="4" indent="-285750">
              <a:buFont typeface="Wingdings" panose="05000000000000000000" pitchFamily="2" charset="2"/>
              <a:buChar char="§"/>
            </a:pPr>
            <a:r>
              <a:rPr lang="en-GB" dirty="0"/>
              <a:t>2 day events</a:t>
            </a:r>
          </a:p>
          <a:p>
            <a:pPr marL="285750" indent="-285750">
              <a:buFont typeface="Wingdings" panose="05000000000000000000" pitchFamily="2" charset="2"/>
              <a:buChar char="§"/>
            </a:pPr>
            <a:r>
              <a:rPr lang="en-GB" dirty="0"/>
              <a:t>Day 1 closed session</a:t>
            </a:r>
          </a:p>
          <a:p>
            <a:pPr marL="285750" indent="-285750">
              <a:buFont typeface="Wingdings" panose="05000000000000000000" pitchFamily="2" charset="2"/>
              <a:buChar char="§"/>
            </a:pPr>
            <a:r>
              <a:rPr lang="en-GB" dirty="0"/>
              <a:t>Day 2 open Session</a:t>
            </a:r>
          </a:p>
          <a:p>
            <a:pPr marL="285750" indent="-285750">
              <a:buFont typeface="Wingdings" panose="05000000000000000000" pitchFamily="2" charset="2"/>
              <a:buChar char="§"/>
            </a:pPr>
            <a:r>
              <a:rPr lang="en-GB" dirty="0"/>
              <a:t>Full PR and comms associated</a:t>
            </a:r>
          </a:p>
          <a:p>
            <a:pPr marL="285750" indent="-285750">
              <a:buFont typeface="Wingdings" panose="05000000000000000000" pitchFamily="2" charset="2"/>
              <a:buChar char="§"/>
            </a:pPr>
            <a:r>
              <a:rPr lang="en-GB" dirty="0"/>
              <a:t>Periodicals</a:t>
            </a:r>
          </a:p>
          <a:p>
            <a:pPr marL="285750" indent="-285750">
              <a:buFont typeface="Wingdings" panose="05000000000000000000" pitchFamily="2" charset="2"/>
              <a:buChar char="§"/>
            </a:pPr>
            <a:r>
              <a:rPr lang="en-GB" dirty="0"/>
              <a:t>White papers</a:t>
            </a:r>
          </a:p>
          <a:p>
            <a:pPr marL="285750" indent="-285750">
              <a:buFont typeface="Wingdings" panose="05000000000000000000" pitchFamily="2" charset="2"/>
              <a:buChar char="§"/>
            </a:pPr>
            <a:r>
              <a:rPr lang="en-GB" dirty="0"/>
              <a:t>Integrated engagement</a:t>
            </a:r>
          </a:p>
          <a:p>
            <a:pPr marL="285750" indent="-285750">
              <a:buFont typeface="Wingdings" panose="05000000000000000000" pitchFamily="2" charset="2"/>
              <a:buChar char="§"/>
            </a:pPr>
            <a:r>
              <a:rPr lang="en-GB" dirty="0"/>
              <a:t>Policy and lobbying plans integrated</a:t>
            </a:r>
          </a:p>
          <a:p>
            <a:pPr marL="285750" indent="-285750">
              <a:buFont typeface="Wingdings" panose="05000000000000000000" pitchFamily="2" charset="2"/>
              <a:buChar char="§"/>
            </a:pPr>
            <a:r>
              <a:rPr lang="en-GB" dirty="0"/>
              <a:t>Agility and proactive</a:t>
            </a:r>
          </a:p>
          <a:p>
            <a:pPr marL="342900" indent="-342900">
              <a:buFont typeface="+mj-lt"/>
              <a:buAutoNum type="arabicPeriod"/>
            </a:pPr>
            <a:endParaRPr lang="en-GB" dirty="0"/>
          </a:p>
          <a:p>
            <a:endParaRPr lang="en-GB" dirty="0"/>
          </a:p>
          <a:p>
            <a:endParaRPr lang="en-GB" dirty="0"/>
          </a:p>
        </p:txBody>
      </p:sp>
      <p:pic>
        <p:nvPicPr>
          <p:cNvPr id="2" name="Picture 1">
            <a:extLst>
              <a:ext uri="{FF2B5EF4-FFF2-40B4-BE49-F238E27FC236}">
                <a16:creationId xmlns:a16="http://schemas.microsoft.com/office/drawing/2014/main" id="{6612852F-47F5-4015-B1E1-020D8E795669}"/>
              </a:ext>
            </a:extLst>
          </p:cNvPr>
          <p:cNvPicPr>
            <a:picLocks noChangeAspect="1"/>
          </p:cNvPicPr>
          <p:nvPr/>
        </p:nvPicPr>
        <p:blipFill>
          <a:blip r:embed="rId3"/>
          <a:stretch>
            <a:fillRect/>
          </a:stretch>
        </p:blipFill>
        <p:spPr>
          <a:xfrm>
            <a:off x="3624223" y="1001987"/>
            <a:ext cx="5230887" cy="4577027"/>
          </a:xfrm>
          <a:prstGeom prst="ellipse">
            <a:avLst/>
          </a:prstGeom>
          <a:ln>
            <a:solidFill>
              <a:srgbClr val="00B0F0"/>
            </a:solidFill>
          </a:ln>
          <a:effectLst>
            <a:softEdge rad="112500"/>
          </a:effectLst>
        </p:spPr>
      </p:pic>
    </p:spTree>
    <p:extLst>
      <p:ext uri="{BB962C8B-B14F-4D97-AF65-F5344CB8AC3E}">
        <p14:creationId xmlns:p14="http://schemas.microsoft.com/office/powerpoint/2010/main" val="269550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9"/>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79"/>
          <p:cNvSpPr txBox="1"/>
          <p:nvPr/>
        </p:nvSpPr>
        <p:spPr>
          <a:xfrm>
            <a:off x="274319" y="339906"/>
            <a:ext cx="779863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Bringing Cooperation to a new level</a:t>
            </a:r>
            <a:endParaRPr sz="1400" b="0"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A9BC18A2-0761-4795-96C9-7D9C5C8FB7CF}"/>
              </a:ext>
            </a:extLst>
          </p:cNvPr>
          <p:cNvPicPr>
            <a:picLocks noChangeAspect="1"/>
          </p:cNvPicPr>
          <p:nvPr/>
        </p:nvPicPr>
        <p:blipFill>
          <a:blip r:embed="rId3"/>
          <a:stretch>
            <a:fillRect/>
          </a:stretch>
        </p:blipFill>
        <p:spPr>
          <a:xfrm>
            <a:off x="1030424" y="2342515"/>
            <a:ext cx="4078312" cy="3736651"/>
          </a:xfrm>
          <a:prstGeom prst="rect">
            <a:avLst/>
          </a:prstGeom>
        </p:spPr>
      </p:pic>
      <p:sp>
        <p:nvSpPr>
          <p:cNvPr id="6" name="TextBox 5">
            <a:extLst>
              <a:ext uri="{FF2B5EF4-FFF2-40B4-BE49-F238E27FC236}">
                <a16:creationId xmlns:a16="http://schemas.microsoft.com/office/drawing/2014/main" id="{26A4674C-EDFF-4E3C-BCF4-7BE29DAF17BC}"/>
              </a:ext>
            </a:extLst>
          </p:cNvPr>
          <p:cNvSpPr txBox="1"/>
          <p:nvPr/>
        </p:nvSpPr>
        <p:spPr>
          <a:xfrm>
            <a:off x="202367" y="957520"/>
            <a:ext cx="8941633" cy="1169551"/>
          </a:xfrm>
          <a:prstGeom prst="rect">
            <a:avLst/>
          </a:prstGeom>
          <a:noFill/>
        </p:spPr>
        <p:txBody>
          <a:bodyPr wrap="square">
            <a:spAutoFit/>
          </a:bodyPr>
          <a:lstStyle/>
          <a:p>
            <a:r>
              <a:rPr lang="en-GB" dirty="0"/>
              <a:t>Cooperation should be at the heart of the project and should be visible throughout every stage of the project. The partnership is required to describe their approach to cooperation and explain how intensely they will cooperate in order to deliver the project and achieve its overall results.</a:t>
            </a:r>
          </a:p>
          <a:p>
            <a:r>
              <a:rPr lang="en-GB" dirty="0"/>
              <a:t>In order to be eligible, projects must meet the 4 criteria ‘ joint development’, ‘ joint implementation’, ‘ joint staffing’ and ‘ joint financing’ in the cooperation intensity table of the Application Form in STEP 1 and STEP 2.</a:t>
            </a:r>
          </a:p>
        </p:txBody>
      </p:sp>
      <p:sp>
        <p:nvSpPr>
          <p:cNvPr id="8" name="Rectangle 7">
            <a:extLst>
              <a:ext uri="{FF2B5EF4-FFF2-40B4-BE49-F238E27FC236}">
                <a16:creationId xmlns:a16="http://schemas.microsoft.com/office/drawing/2014/main" id="{42728767-45F5-487A-8632-AAF2D1FA1FC3}"/>
              </a:ext>
            </a:extLst>
          </p:cNvPr>
          <p:cNvSpPr/>
          <p:nvPr/>
        </p:nvSpPr>
        <p:spPr>
          <a:xfrm>
            <a:off x="5291528" y="3019801"/>
            <a:ext cx="3507698" cy="1538883"/>
          </a:xfrm>
          <a:prstGeom prst="rect">
            <a:avLst/>
          </a:prstGeom>
          <a:noFill/>
        </p:spPr>
        <p:txBody>
          <a:bodyPr wrap="squar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H2 </a:t>
            </a:r>
            <a:r>
              <a:rPr lang="en-GB"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Congregation</a:t>
            </a:r>
          </a:p>
        </p:txBody>
      </p:sp>
      <p:pic>
        <p:nvPicPr>
          <p:cNvPr id="3" name="Picture 2">
            <a:extLst>
              <a:ext uri="{FF2B5EF4-FFF2-40B4-BE49-F238E27FC236}">
                <a16:creationId xmlns:a16="http://schemas.microsoft.com/office/drawing/2014/main" id="{4046D52B-5901-4B8F-8616-E84A6D8EA154}"/>
              </a:ext>
            </a:extLst>
          </p:cNvPr>
          <p:cNvPicPr>
            <a:picLocks noChangeAspect="1"/>
          </p:cNvPicPr>
          <p:nvPr/>
        </p:nvPicPr>
        <p:blipFill>
          <a:blip r:embed="rId4"/>
          <a:stretch>
            <a:fillRect/>
          </a:stretch>
        </p:blipFill>
        <p:spPr>
          <a:xfrm>
            <a:off x="6123322" y="5786511"/>
            <a:ext cx="2536156" cy="731583"/>
          </a:xfrm>
          <a:prstGeom prst="rect">
            <a:avLst/>
          </a:prstGeom>
        </p:spPr>
      </p:pic>
    </p:spTree>
    <p:extLst>
      <p:ext uri="{BB962C8B-B14F-4D97-AF65-F5344CB8AC3E}">
        <p14:creationId xmlns:p14="http://schemas.microsoft.com/office/powerpoint/2010/main" val="127833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0"/>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80"/>
          <p:cNvSpPr txBox="1"/>
          <p:nvPr/>
        </p:nvSpPr>
        <p:spPr>
          <a:xfrm>
            <a:off x="254833" y="434340"/>
            <a:ext cx="8761751"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B853"/>
                </a:solidFill>
                <a:latin typeface="Arial"/>
                <a:ea typeface="Arial"/>
                <a:cs typeface="Arial"/>
                <a:sym typeface="Arial"/>
              </a:rPr>
              <a:t>Accessing all areas - INFLUENCE</a:t>
            </a:r>
            <a:endParaRPr sz="2800" b="1"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BC46EB36-1D95-4F64-A447-2259E6548120}"/>
              </a:ext>
            </a:extLst>
          </p:cNvPr>
          <p:cNvPicPr>
            <a:picLocks noChangeAspect="1"/>
          </p:cNvPicPr>
          <p:nvPr/>
        </p:nvPicPr>
        <p:blipFill>
          <a:blip r:embed="rId3"/>
          <a:stretch>
            <a:fillRect/>
          </a:stretch>
        </p:blipFill>
        <p:spPr>
          <a:xfrm>
            <a:off x="1036180" y="1813399"/>
            <a:ext cx="3231160" cy="3718882"/>
          </a:xfrm>
          <a:prstGeom prst="rect">
            <a:avLst/>
          </a:prstGeom>
        </p:spPr>
      </p:pic>
      <p:pic>
        <p:nvPicPr>
          <p:cNvPr id="3" name="Picture 2">
            <a:extLst>
              <a:ext uri="{FF2B5EF4-FFF2-40B4-BE49-F238E27FC236}">
                <a16:creationId xmlns:a16="http://schemas.microsoft.com/office/drawing/2014/main" id="{CF7C7AA7-D0FC-42E2-9E65-4D4148069DD1}"/>
              </a:ext>
            </a:extLst>
          </p:cNvPr>
          <p:cNvPicPr>
            <a:picLocks noChangeAspect="1"/>
          </p:cNvPicPr>
          <p:nvPr/>
        </p:nvPicPr>
        <p:blipFill>
          <a:blip r:embed="rId4"/>
          <a:stretch>
            <a:fillRect/>
          </a:stretch>
        </p:blipFill>
        <p:spPr>
          <a:xfrm>
            <a:off x="4757754" y="2040504"/>
            <a:ext cx="4017612" cy="30360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McCormack\AppData\Local\Microsoft\Windows\INetCache\Content.MSO\72E74AF1.tmp">
            <a:extLst>
              <a:ext uri="{FF2B5EF4-FFF2-40B4-BE49-F238E27FC236}">
                <a16:creationId xmlns:a16="http://schemas.microsoft.com/office/drawing/2014/main" id="{3C5E31B2-2E80-4F7D-BDDB-01238B33D4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82" y="1249942"/>
            <a:ext cx="1555622" cy="1426885"/>
          </a:xfrm>
          <a:prstGeom prst="rect">
            <a:avLst/>
          </a:prstGeom>
          <a:noFill/>
          <a:ln>
            <a:noFill/>
          </a:ln>
        </p:spPr>
      </p:pic>
      <p:sp>
        <p:nvSpPr>
          <p:cNvPr id="2" name="Title 1">
            <a:extLst>
              <a:ext uri="{FF2B5EF4-FFF2-40B4-BE49-F238E27FC236}">
                <a16:creationId xmlns:a16="http://schemas.microsoft.com/office/drawing/2014/main" id="{A55E928C-2D1A-4EF0-9208-FDE42CACAE9D}"/>
              </a:ext>
            </a:extLst>
          </p:cNvPr>
          <p:cNvSpPr>
            <a:spLocks noGrp="1"/>
          </p:cNvSpPr>
          <p:nvPr>
            <p:ph type="title"/>
          </p:nvPr>
        </p:nvSpPr>
        <p:spPr>
          <a:xfrm>
            <a:off x="1713671" y="1390348"/>
            <a:ext cx="7886700" cy="1325563"/>
          </a:xfrm>
        </p:spPr>
        <p:txBody>
          <a:bodyPr>
            <a:normAutofit/>
          </a:bodyPr>
          <a:lstStyle/>
          <a:p>
            <a:r>
              <a:rPr lang="en-GB" sz="3000" b="1" dirty="0">
                <a:solidFill>
                  <a:srgbClr val="00B050"/>
                </a:solidFill>
                <a:latin typeface="Graphic"/>
              </a:rPr>
              <a:t>      </a:t>
            </a:r>
            <a:r>
              <a:rPr lang="en-GB" sz="4800" b="1" dirty="0">
                <a:solidFill>
                  <a:srgbClr val="00B050"/>
                </a:solidFill>
              </a:rPr>
              <a:t>H</a:t>
            </a:r>
            <a:r>
              <a:rPr lang="en-GB" sz="2400" b="1" dirty="0">
                <a:solidFill>
                  <a:srgbClr val="00B050"/>
                </a:solidFill>
              </a:rPr>
              <a:t>2</a:t>
            </a:r>
            <a:r>
              <a:rPr lang="en-GB" sz="4800" b="1" dirty="0">
                <a:solidFill>
                  <a:srgbClr val="00B050"/>
                </a:solidFill>
              </a:rPr>
              <a:t>CAT</a:t>
            </a:r>
          </a:p>
        </p:txBody>
      </p:sp>
      <p:pic>
        <p:nvPicPr>
          <p:cNvPr id="4" name="Content Placeholder 3">
            <a:extLst>
              <a:ext uri="{FF2B5EF4-FFF2-40B4-BE49-F238E27FC236}">
                <a16:creationId xmlns:a16="http://schemas.microsoft.com/office/drawing/2014/main" id="{50A36654-D359-465C-B57B-DB2723E183A1}"/>
              </a:ext>
            </a:extLst>
          </p:cNvPr>
          <p:cNvPicPr>
            <a:picLocks noGrp="1" noChangeAspect="1"/>
          </p:cNvPicPr>
          <p:nvPr>
            <p:ph idx="1"/>
          </p:nvPr>
        </p:nvPicPr>
        <p:blipFill>
          <a:blip r:embed="rId3"/>
          <a:stretch>
            <a:fillRect/>
          </a:stretch>
        </p:blipFill>
        <p:spPr>
          <a:xfrm>
            <a:off x="3445797" y="1830362"/>
            <a:ext cx="6518252" cy="4433912"/>
          </a:xfrm>
          <a:prstGeom prst="rect">
            <a:avLst/>
          </a:prstGeom>
        </p:spPr>
      </p:pic>
      <p:sp>
        <p:nvSpPr>
          <p:cNvPr id="8" name="TextBox 7">
            <a:extLst>
              <a:ext uri="{FF2B5EF4-FFF2-40B4-BE49-F238E27FC236}">
                <a16:creationId xmlns:a16="http://schemas.microsoft.com/office/drawing/2014/main" id="{69CB6954-3E95-49F9-87A0-9CE516388EDB}"/>
              </a:ext>
            </a:extLst>
          </p:cNvPr>
          <p:cNvSpPr txBox="1"/>
          <p:nvPr/>
        </p:nvSpPr>
        <p:spPr>
          <a:xfrm>
            <a:off x="332782" y="2779736"/>
            <a:ext cx="3817799" cy="1200329"/>
          </a:xfrm>
          <a:prstGeom prst="rect">
            <a:avLst/>
          </a:prstGeom>
          <a:noFill/>
        </p:spPr>
        <p:txBody>
          <a:bodyPr wrap="square">
            <a:spAutoFit/>
          </a:bodyPr>
          <a:lstStyle/>
          <a:p>
            <a:pPr marL="342900" indent="-342900">
              <a:buFont typeface="Arial" panose="020B0604020202020204" pitchFamily="34" charset="0"/>
              <a:buChar char="•"/>
            </a:pPr>
            <a:r>
              <a:rPr lang="en-GB" sz="1800" dirty="0"/>
              <a:t>The catalyst for H2 - powering hydrogen innovation, entrepreneurship and deployment</a:t>
            </a:r>
          </a:p>
        </p:txBody>
      </p:sp>
      <p:sp>
        <p:nvSpPr>
          <p:cNvPr id="10" name="TextBox 9">
            <a:extLst>
              <a:ext uri="{FF2B5EF4-FFF2-40B4-BE49-F238E27FC236}">
                <a16:creationId xmlns:a16="http://schemas.microsoft.com/office/drawing/2014/main" id="{B010050F-66A8-4D77-BBCF-4601D4EB19C2}"/>
              </a:ext>
            </a:extLst>
          </p:cNvPr>
          <p:cNvSpPr txBox="1"/>
          <p:nvPr/>
        </p:nvSpPr>
        <p:spPr>
          <a:xfrm>
            <a:off x="149902" y="4130040"/>
            <a:ext cx="4589613" cy="2031325"/>
          </a:xfrm>
          <a:prstGeom prst="rect">
            <a:avLst/>
          </a:prstGeom>
          <a:noFill/>
        </p:spPr>
        <p:txBody>
          <a:bodyPr wrap="square">
            <a:spAutoFit/>
          </a:bodyPr>
          <a:lstStyle/>
          <a:p>
            <a:pPr marL="342900" indent="-342900">
              <a:buFont typeface="Arial" panose="020B0604020202020204" pitchFamily="34" charset="0"/>
              <a:buChar char="•"/>
            </a:pPr>
            <a:r>
              <a:rPr lang="en-GB" sz="1800" dirty="0"/>
              <a:t>Working in Government  Departments and other stakeholders the centre will inform, support and drive the  commercial scale up: Hydrogen, Carbon Capture, Utilisation and Storage (CCUS), Renewables, Waste to energy, Biofuels, Green natural gas</a:t>
            </a:r>
          </a:p>
        </p:txBody>
      </p:sp>
      <p:sp>
        <p:nvSpPr>
          <p:cNvPr id="11" name="TextBox 10">
            <a:extLst>
              <a:ext uri="{FF2B5EF4-FFF2-40B4-BE49-F238E27FC236}">
                <a16:creationId xmlns:a16="http://schemas.microsoft.com/office/drawing/2014/main" id="{2F3F208E-DBD0-43BC-83FC-8E2630087B76}"/>
              </a:ext>
            </a:extLst>
          </p:cNvPr>
          <p:cNvSpPr txBox="1"/>
          <p:nvPr/>
        </p:nvSpPr>
        <p:spPr>
          <a:xfrm>
            <a:off x="832137" y="435025"/>
            <a:ext cx="4983480"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B853"/>
                </a:solidFill>
                <a:latin typeface="Arial"/>
                <a:ea typeface="Arial"/>
                <a:cs typeface="Arial"/>
                <a:sym typeface="Arial"/>
              </a:rPr>
              <a:t>Communications Cohesion</a:t>
            </a:r>
          </a:p>
        </p:txBody>
      </p:sp>
    </p:spTree>
    <p:extLst>
      <p:ext uri="{BB962C8B-B14F-4D97-AF65-F5344CB8AC3E}">
        <p14:creationId xmlns:p14="http://schemas.microsoft.com/office/powerpoint/2010/main" val="49378393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1702</Words>
  <Application>Microsoft Office PowerPoint</Application>
  <PresentationFormat>On-screen Show (4:3)</PresentationFormat>
  <Paragraphs>225</Paragraphs>
  <Slides>26</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Open Sans</vt:lpstr>
      <vt:lpstr>Arial</vt:lpstr>
      <vt:lpstr>Verdana</vt:lpstr>
      <vt:lpstr>Graphic</vt:lpstr>
      <vt:lpstr>Calibri Light</vt:lpstr>
      <vt:lpstr>Wingdings</vt:lpstr>
      <vt:lpstr>Arial</vt:lpstr>
      <vt:lpstr>Calibri</vt:lpstr>
      <vt:lpstr>Symbol</vt:lpstr>
      <vt:lpstr>Titillium Web</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H2CAT</vt:lpstr>
      <vt:lpstr>Green H2 Hub</vt:lpstr>
      <vt:lpstr>Hydrogen Training Academy </vt:lpstr>
      <vt:lpstr>H2 CAT NI - Affirmative Action</vt:lpstr>
      <vt:lpstr>PowerPoint Presentation</vt:lpstr>
      <vt:lpstr>EUSEW 2022</vt:lpstr>
      <vt:lpstr>PowerPoint Presentation</vt:lpstr>
      <vt:lpstr>PowerPoint Presentation</vt:lpstr>
      <vt:lpstr>PowerPoint Presentation</vt:lpstr>
      <vt:lpstr>PowerPoint Presentation</vt:lpstr>
      <vt:lpstr>H2 Transition Opportunities</vt:lpstr>
      <vt:lpstr>PowerPoint Presentation</vt:lpstr>
      <vt:lpstr>PowerPoint Presentation</vt:lpstr>
      <vt:lpstr>PowerPoint Presentation</vt:lpstr>
      <vt:lpstr>PowerPoint Presentation</vt:lpstr>
      <vt:lpstr>PowerPoint Presentation</vt:lpstr>
      <vt:lpstr>PowerPoint Presentation</vt:lpstr>
      <vt:lpstr>Contact details and media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Paul McCormack (PaulMcCormack)</cp:lastModifiedBy>
  <cp:revision>13</cp:revision>
  <cp:lastPrinted>2022-09-26T14:35:42Z</cp:lastPrinted>
  <dcterms:created xsi:type="dcterms:W3CDTF">2015-03-06T10:50:13Z</dcterms:created>
  <dcterms:modified xsi:type="dcterms:W3CDTF">2022-10-31T11:20:04Z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y fmtid="{D5CDD505-2E9C-101B-9397-08002B2CF9AE}" pid="3" name="MediaServiceImageTags">
    <vt:lpwstr/>
  </property>
</Properties>
</file>