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8" r:id="rId23"/>
    <p:sldId id="277"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5" r:id="rId39"/>
    <p:sldId id="329" r:id="rId40"/>
    <p:sldId id="293" r:id="rId41"/>
    <p:sldId id="294" r:id="rId42"/>
    <p:sldId id="330" r:id="rId43"/>
    <p:sldId id="331" r:id="rId44"/>
    <p:sldId id="332" r:id="rId45"/>
    <p:sldId id="333" r:id="rId46"/>
    <p:sldId id="334" r:id="rId47"/>
    <p:sldId id="335" r:id="rId48"/>
    <p:sldId id="336" r:id="rId49"/>
    <p:sldId id="337" r:id="rId50"/>
    <p:sldId id="309" r:id="rId51"/>
    <p:sldId id="310" r:id="rId52"/>
    <p:sldId id="311" r:id="rId53"/>
    <p:sldId id="312" r:id="rId54"/>
    <p:sldId id="313" r:id="rId55"/>
    <p:sldId id="314" r:id="rId56"/>
    <p:sldId id="320" r:id="rId57"/>
    <p:sldId id="321" r:id="rId58"/>
    <p:sldId id="322" r:id="rId59"/>
    <p:sldId id="324" r:id="rId60"/>
    <p:sldId id="323" r:id="rId61"/>
    <p:sldId id="325" r:id="rId62"/>
    <p:sldId id="326" r:id="rId63"/>
    <p:sldId id="327" r:id="rId64"/>
    <p:sldId id="315" r:id="rId65"/>
    <p:sldId id="316" r:id="rId66"/>
    <p:sldId id="317" r:id="rId67"/>
    <p:sldId id="319" r:id="rId68"/>
    <p:sldId id="318" r:id="rId69"/>
    <p:sldId id="328" r:id="rId70"/>
  </p:sldIdLst>
  <p:sldSz cx="9144000" cy="6858000" type="screen4x3"/>
  <p:notesSz cx="6669088" cy="9926638"/>
  <p:embeddedFontLst>
    <p:embeddedFont>
      <p:font typeface="Calibri" panose="020F0502020204030204" pitchFamily="34" charset="0"/>
      <p:regular r:id="rId72"/>
      <p:bold r:id="rId73"/>
      <p:italic r:id="rId74"/>
      <p:boldItalic r:id="rId75"/>
    </p:embeddedFont>
    <p:embeddedFont>
      <p:font typeface="Open Sans" panose="020B0606030504020204" pitchFamily="34" charset="0"/>
      <p:regular r:id="rId76"/>
      <p:bold r:id="rId77"/>
      <p:italic r:id="rId78"/>
      <p:boldItalic r:id="rId79"/>
    </p:embeddedFont>
    <p:embeddedFont>
      <p:font typeface="Poppins" panose="00000500000000000000" pitchFamily="2" charset="0"/>
      <p:regular r:id="rId80"/>
      <p:bold r:id="rId81"/>
      <p:italic r:id="rId82"/>
      <p:boldItalic r:id="rId83"/>
    </p:embeddedFont>
    <p:embeddedFont>
      <p:font typeface="Roboto" panose="02000000000000000000" pitchFamily="2" charset="0"/>
      <p:regular r:id="rId84"/>
      <p:bold r:id="rId85"/>
      <p:italic r:id="rId86"/>
      <p:boldItalic r:id="rId87"/>
    </p:embeddedFont>
    <p:embeddedFont>
      <p:font typeface="Titillium Web" panose="00000500000000000000" pitchFamily="2" charset="0"/>
      <p:regular r:id="rId88"/>
      <p:bold r:id="rId89"/>
      <p:italic r:id="rId90"/>
      <p:boldItalic r:id="rId9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5" roundtripDataSignature="AMtx7mhgu489NbpQBjMHBtW6ox9p6NJsE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807BE4-AEB3-4B05-839C-9162984E4DE6}" v="4" dt="2022-09-26T20:37:22.921"/>
  </p1510:revLst>
</p1510:revInfo>
</file>

<file path=ppt/tableStyles.xml><?xml version="1.0" encoding="utf-8"?>
<a:tblStyleLst xmlns:a="http://schemas.openxmlformats.org/drawingml/2006/main" def="{C86F72B1-8A69-4B34-8E4A-E900FB3F9E25}">
  <a:tblStyle styleId="{C86F72B1-8A69-4B34-8E4A-E900FB3F9E2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898"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3.fntdata"/><Relationship Id="rId89" Type="http://schemas.openxmlformats.org/officeDocument/2006/relationships/font" Target="fonts/font18.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3.fntdata"/><Relationship Id="rId79" Type="http://schemas.openxmlformats.org/officeDocument/2006/relationships/font" Target="fonts/font8.fntdata"/><Relationship Id="rId5" Type="http://schemas.openxmlformats.org/officeDocument/2006/relationships/slide" Target="slides/slide4.xml"/><Relationship Id="rId90" Type="http://schemas.openxmlformats.org/officeDocument/2006/relationships/font" Target="fonts/font19.fntdata"/><Relationship Id="rId95" Type="http://customschemas.google.com/relationships/presentationmetadata" Target="meta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9.fntdata"/><Relationship Id="rId85"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4.fntdata"/><Relationship Id="rId83" Type="http://schemas.openxmlformats.org/officeDocument/2006/relationships/font" Target="fonts/font12.fntdata"/><Relationship Id="rId88" Type="http://schemas.openxmlformats.org/officeDocument/2006/relationships/font" Target="fonts/font17.fntdata"/><Relationship Id="rId91" Type="http://schemas.openxmlformats.org/officeDocument/2006/relationships/font" Target="fonts/font20.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font" Target="fonts/font15.fntdata"/><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5.fntdata"/><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6.fntdata"/><Relationship Id="rId61" Type="http://schemas.openxmlformats.org/officeDocument/2006/relationships/slide" Target="slides/slide60.xml"/><Relationship Id="rId82"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6.fntdata"/><Relationship Id="rId100"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9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s://nuigalwayie-my.sharepoint.com/personal/t_cummins1_nuigalway_ie/Documents/Documents/MASTERS/TCO-16%20-%20GALWAY%20CASE%20STUDY.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nuigalwayie-my.sharepoint.com/personal/t_cummins1_nuigalway_ie/Documents/Documents/MASTERS/TCO-16%20-%20GALWAY%20CASE%20STUDY.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nuigalwayie-my.sharepoint.com/personal/t_cummins1_nuigalway_ie/Documents/Documents/MASTERS/TCO-16%20-%20GALWAY%20CASE%20STUDY.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nuigalwayie-my.sharepoint.com/personal/t_cummins1_nuigalway_ie/Documents/Documents/MASTERS/TCO-16%20-%20GALWAY%20CASE%20STUDY.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51862017247844"/>
          <c:y val="8.5382739211601805E-2"/>
          <c:w val="0.82129661792275965"/>
          <c:h val="0.76611504784740214"/>
        </c:manualLayout>
      </c:layout>
      <c:scatterChart>
        <c:scatterStyle val="lineMarker"/>
        <c:varyColors val="0"/>
        <c:ser>
          <c:idx val="1"/>
          <c:order val="0"/>
          <c:tx>
            <c:strRef>
              <c:f>GALWAY!$I$3</c:f>
              <c:strCache>
                <c:ptCount val="1"/>
                <c:pt idx="0">
                  <c:v>ICEB</c:v>
                </c:pt>
              </c:strCache>
            </c:strRef>
          </c:tx>
          <c:spPr>
            <a:ln w="63500" cap="rnd">
              <a:solidFill>
                <a:schemeClr val="tx1"/>
              </a:solidFill>
              <a:round/>
            </a:ln>
            <a:effectLst/>
          </c:spPr>
          <c:marker>
            <c:symbol val="none"/>
          </c:marker>
          <c:xVal>
            <c:numRef>
              <c:f>GALWAY!$G$4:$G$14</c:f>
              <c:numCache>
                <c:formatCode>General</c:formatCode>
                <c:ptCount val="11"/>
                <c:pt idx="0">
                  <c:v>100</c:v>
                </c:pt>
                <c:pt idx="1">
                  <c:v>125</c:v>
                </c:pt>
                <c:pt idx="2">
                  <c:v>150</c:v>
                </c:pt>
                <c:pt idx="3">
                  <c:v>175</c:v>
                </c:pt>
                <c:pt idx="4">
                  <c:v>175</c:v>
                </c:pt>
                <c:pt idx="5">
                  <c:v>176</c:v>
                </c:pt>
                <c:pt idx="6">
                  <c:v>200</c:v>
                </c:pt>
                <c:pt idx="7">
                  <c:v>225</c:v>
                </c:pt>
                <c:pt idx="8">
                  <c:v>250</c:v>
                </c:pt>
                <c:pt idx="9">
                  <c:v>275</c:v>
                </c:pt>
                <c:pt idx="10">
                  <c:v>300</c:v>
                </c:pt>
              </c:numCache>
            </c:numRef>
          </c:xVal>
          <c:yVal>
            <c:numRef>
              <c:f>GALWAY!$I$4:$I$14</c:f>
              <c:numCache>
                <c:formatCode>_("€"* #,##0.00_);_("€"* \(#,##0.00\);_("€"* "-"??_);_(@_)</c:formatCode>
                <c:ptCount val="11"/>
                <c:pt idx="0">
                  <c:v>1.1564629063209309</c:v>
                </c:pt>
                <c:pt idx="1">
                  <c:v>1.0712650049084931</c:v>
                </c:pt>
                <c:pt idx="2">
                  <c:v>1.014466403966868</c:v>
                </c:pt>
                <c:pt idx="3">
                  <c:v>0.97389597472285017</c:v>
                </c:pt>
                <c:pt idx="5">
                  <c:v>0.97251289190771284</c:v>
                </c:pt>
                <c:pt idx="6">
                  <c:v>0.94346815278983664</c:v>
                </c:pt>
                <c:pt idx="7">
                  <c:v>0.91980206906415951</c:v>
                </c:pt>
                <c:pt idx="8">
                  <c:v>0.90086920208361787</c:v>
                </c:pt>
                <c:pt idx="9">
                  <c:v>0.88537867455408359</c:v>
                </c:pt>
                <c:pt idx="10">
                  <c:v>0.87246990161280524</c:v>
                </c:pt>
              </c:numCache>
            </c:numRef>
          </c:yVal>
          <c:smooth val="0"/>
          <c:extLst>
            <c:ext xmlns:c16="http://schemas.microsoft.com/office/drawing/2014/chart" uri="{C3380CC4-5D6E-409C-BE32-E72D297353CC}">
              <c16:uniqueId val="{00000001-8E7D-4E17-B3A5-736967DF6725}"/>
            </c:ext>
          </c:extLst>
        </c:ser>
        <c:dLbls>
          <c:showLegendKey val="0"/>
          <c:showVal val="0"/>
          <c:showCatName val="0"/>
          <c:showSerName val="0"/>
          <c:showPercent val="0"/>
          <c:showBubbleSize val="0"/>
        </c:dLbls>
        <c:axId val="921876200"/>
        <c:axId val="921876856"/>
      </c:scatterChart>
      <c:valAx>
        <c:axId val="921876200"/>
        <c:scaling>
          <c:orientation val="minMax"/>
          <c:max val="300"/>
          <c:min val="0"/>
        </c:scaling>
        <c:delete val="0"/>
        <c:axPos val="b"/>
        <c:title>
          <c:tx>
            <c:rich>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IE" sz="2000" b="1" dirty="0"/>
                  <a:t>Utilisation Rate (km/day)</a:t>
                </a: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21876856"/>
        <c:crosses val="autoZero"/>
        <c:crossBetween val="midCat"/>
        <c:majorUnit val="25"/>
      </c:valAx>
      <c:valAx>
        <c:axId val="921876856"/>
        <c:scaling>
          <c:orientation val="minMax"/>
          <c:max val="1.8"/>
          <c:min val="0"/>
        </c:scaling>
        <c:delete val="0"/>
        <c:axPos val="l"/>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IE" sz="2000" b="1" dirty="0"/>
                  <a:t>Total Cost of Ownership (€/</a:t>
                </a:r>
                <a:r>
                  <a:rPr lang="en-IE" sz="2000" b="1" dirty="0" err="1"/>
                  <a:t>lkm</a:t>
                </a:r>
                <a:r>
                  <a:rPr lang="en-IE" sz="2000" b="1" dirty="0"/>
                  <a:t>)</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_(&quot;€&quot;* #,##0.00_);_(&quot;€&quot;* \(#,##0.00\);_(&quot;€&quot;* &quot;-&quot;??_);_(@_)"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2187620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51862017247844"/>
          <c:y val="8.5382739211601805E-2"/>
          <c:w val="0.82129661792275965"/>
          <c:h val="0.76611504784740214"/>
        </c:manualLayout>
      </c:layout>
      <c:scatterChart>
        <c:scatterStyle val="lineMarker"/>
        <c:varyColors val="0"/>
        <c:ser>
          <c:idx val="0"/>
          <c:order val="0"/>
          <c:tx>
            <c:strRef>
              <c:f>GALWAY!$H$3</c:f>
              <c:strCache>
                <c:ptCount val="1"/>
                <c:pt idx="0">
                  <c:v>BEB</c:v>
                </c:pt>
              </c:strCache>
            </c:strRef>
          </c:tx>
          <c:spPr>
            <a:ln w="63500" cap="rnd">
              <a:solidFill>
                <a:srgbClr val="0070C0"/>
              </a:solidFill>
              <a:round/>
            </a:ln>
            <a:effectLst/>
          </c:spPr>
          <c:marker>
            <c:symbol val="none"/>
          </c:marker>
          <c:xVal>
            <c:numRef>
              <c:f>GALWAY!$G$4:$G$14</c:f>
              <c:numCache>
                <c:formatCode>General</c:formatCode>
                <c:ptCount val="11"/>
                <c:pt idx="0">
                  <c:v>100</c:v>
                </c:pt>
                <c:pt idx="1">
                  <c:v>125</c:v>
                </c:pt>
                <c:pt idx="2">
                  <c:v>150</c:v>
                </c:pt>
                <c:pt idx="3">
                  <c:v>175</c:v>
                </c:pt>
                <c:pt idx="4">
                  <c:v>175</c:v>
                </c:pt>
                <c:pt idx="5">
                  <c:v>176</c:v>
                </c:pt>
                <c:pt idx="6">
                  <c:v>200</c:v>
                </c:pt>
                <c:pt idx="7">
                  <c:v>225</c:v>
                </c:pt>
                <c:pt idx="8">
                  <c:v>250</c:v>
                </c:pt>
                <c:pt idx="9">
                  <c:v>275</c:v>
                </c:pt>
                <c:pt idx="10">
                  <c:v>300</c:v>
                </c:pt>
              </c:numCache>
            </c:numRef>
          </c:xVal>
          <c:yVal>
            <c:numRef>
              <c:f>GALWAY!$H$4:$H$14</c:f>
              <c:numCache>
                <c:formatCode>_("€"* #,##0.00_);_("€"* \(#,##0.00\);_("€"* "-"??_);_(@_)</c:formatCode>
                <c:ptCount val="11"/>
                <c:pt idx="0">
                  <c:v>1.5165094983489278</c:v>
                </c:pt>
                <c:pt idx="1">
                  <c:v>1.2674931815440562</c:v>
                </c:pt>
                <c:pt idx="2">
                  <c:v>1.1014823036741421</c:v>
                </c:pt>
                <c:pt idx="3">
                  <c:v>0.98290310519563173</c:v>
                </c:pt>
                <c:pt idx="4" formatCode="General">
                  <c:v>1.6943782960666933</c:v>
                </c:pt>
                <c:pt idx="5">
                  <c:v>1.6862933507158857</c:v>
                </c:pt>
                <c:pt idx="6">
                  <c:v>1.5165094983489278</c:v>
                </c:pt>
                <c:pt idx="7">
                  <c:v>1.3781671001239992</c:v>
                </c:pt>
                <c:pt idx="8">
                  <c:v>1.2674931815440562</c:v>
                </c:pt>
                <c:pt idx="9">
                  <c:v>1.1769417936150122</c:v>
                </c:pt>
                <c:pt idx="10">
                  <c:v>1.1014823036741421</c:v>
                </c:pt>
              </c:numCache>
            </c:numRef>
          </c:yVal>
          <c:smooth val="0"/>
          <c:extLst>
            <c:ext xmlns:c16="http://schemas.microsoft.com/office/drawing/2014/chart" uri="{C3380CC4-5D6E-409C-BE32-E72D297353CC}">
              <c16:uniqueId val="{00000000-8E7D-4E17-B3A5-736967DF6725}"/>
            </c:ext>
          </c:extLst>
        </c:ser>
        <c:ser>
          <c:idx val="1"/>
          <c:order val="1"/>
          <c:tx>
            <c:strRef>
              <c:f>GALWAY!$I$3</c:f>
              <c:strCache>
                <c:ptCount val="1"/>
                <c:pt idx="0">
                  <c:v>ICEB</c:v>
                </c:pt>
              </c:strCache>
            </c:strRef>
          </c:tx>
          <c:spPr>
            <a:ln w="63500" cap="rnd">
              <a:solidFill>
                <a:schemeClr val="tx1"/>
              </a:solidFill>
              <a:round/>
            </a:ln>
            <a:effectLst/>
          </c:spPr>
          <c:marker>
            <c:symbol val="none"/>
          </c:marker>
          <c:xVal>
            <c:numRef>
              <c:f>GALWAY!$G$4:$G$14</c:f>
              <c:numCache>
                <c:formatCode>General</c:formatCode>
                <c:ptCount val="11"/>
                <c:pt idx="0">
                  <c:v>100</c:v>
                </c:pt>
                <c:pt idx="1">
                  <c:v>125</c:v>
                </c:pt>
                <c:pt idx="2">
                  <c:v>150</c:v>
                </c:pt>
                <c:pt idx="3">
                  <c:v>175</c:v>
                </c:pt>
                <c:pt idx="4">
                  <c:v>175</c:v>
                </c:pt>
                <c:pt idx="5">
                  <c:v>176</c:v>
                </c:pt>
                <c:pt idx="6">
                  <c:v>200</c:v>
                </c:pt>
                <c:pt idx="7">
                  <c:v>225</c:v>
                </c:pt>
                <c:pt idx="8">
                  <c:v>250</c:v>
                </c:pt>
                <c:pt idx="9">
                  <c:v>275</c:v>
                </c:pt>
                <c:pt idx="10">
                  <c:v>300</c:v>
                </c:pt>
              </c:numCache>
            </c:numRef>
          </c:xVal>
          <c:yVal>
            <c:numRef>
              <c:f>GALWAY!$I$4:$I$14</c:f>
              <c:numCache>
                <c:formatCode>_("€"* #,##0.00_);_("€"* \(#,##0.00\);_("€"* "-"??_);_(@_)</c:formatCode>
                <c:ptCount val="11"/>
                <c:pt idx="0">
                  <c:v>1.1564629063209309</c:v>
                </c:pt>
                <c:pt idx="1">
                  <c:v>1.0712650049084931</c:v>
                </c:pt>
                <c:pt idx="2">
                  <c:v>1.014466403966868</c:v>
                </c:pt>
                <c:pt idx="3">
                  <c:v>0.97389597472285017</c:v>
                </c:pt>
                <c:pt idx="5">
                  <c:v>0.97251289190771284</c:v>
                </c:pt>
                <c:pt idx="6">
                  <c:v>0.94346815278983664</c:v>
                </c:pt>
                <c:pt idx="7">
                  <c:v>0.91980206906415951</c:v>
                </c:pt>
                <c:pt idx="8">
                  <c:v>0.90086920208361787</c:v>
                </c:pt>
                <c:pt idx="9">
                  <c:v>0.88537867455408359</c:v>
                </c:pt>
                <c:pt idx="10">
                  <c:v>0.87246990161280524</c:v>
                </c:pt>
              </c:numCache>
            </c:numRef>
          </c:yVal>
          <c:smooth val="0"/>
          <c:extLst>
            <c:ext xmlns:c16="http://schemas.microsoft.com/office/drawing/2014/chart" uri="{C3380CC4-5D6E-409C-BE32-E72D297353CC}">
              <c16:uniqueId val="{00000001-8E7D-4E17-B3A5-736967DF6725}"/>
            </c:ext>
          </c:extLst>
        </c:ser>
        <c:dLbls>
          <c:showLegendKey val="0"/>
          <c:showVal val="0"/>
          <c:showCatName val="0"/>
          <c:showSerName val="0"/>
          <c:showPercent val="0"/>
          <c:showBubbleSize val="0"/>
        </c:dLbls>
        <c:axId val="921876200"/>
        <c:axId val="921876856"/>
      </c:scatterChart>
      <c:valAx>
        <c:axId val="921876200"/>
        <c:scaling>
          <c:orientation val="minMax"/>
          <c:max val="300"/>
          <c:min val="0"/>
        </c:scaling>
        <c:delete val="0"/>
        <c:axPos val="b"/>
        <c:title>
          <c:tx>
            <c:rich>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IE" sz="2000" b="1" dirty="0"/>
                  <a:t>Utilisation Rate (km/day)</a:t>
                </a: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21876856"/>
        <c:crosses val="autoZero"/>
        <c:crossBetween val="midCat"/>
        <c:majorUnit val="25"/>
      </c:valAx>
      <c:valAx>
        <c:axId val="921876856"/>
        <c:scaling>
          <c:orientation val="minMax"/>
          <c:min val="0"/>
        </c:scaling>
        <c:delete val="0"/>
        <c:axPos val="l"/>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IE" sz="2000" b="1" dirty="0"/>
                  <a:t>Total Cost of Ownership (€/</a:t>
                </a:r>
                <a:r>
                  <a:rPr lang="en-IE" sz="2000" b="1" dirty="0" err="1"/>
                  <a:t>lkm</a:t>
                </a:r>
                <a:r>
                  <a:rPr lang="en-IE" sz="2000" b="1" dirty="0"/>
                  <a:t>)</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_(&quot;€&quot;* #,##0.00_);_(&quot;€&quot;* \(#,##0.00\);_(&quot;€&quot;* &quot;-&quot;??_);_(@_)"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2187620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51862017247844"/>
          <c:y val="8.5382739211601805E-2"/>
          <c:w val="0.82129661792275965"/>
          <c:h val="0.76611504784740214"/>
        </c:manualLayout>
      </c:layout>
      <c:scatterChart>
        <c:scatterStyle val="lineMarker"/>
        <c:varyColors val="0"/>
        <c:ser>
          <c:idx val="0"/>
          <c:order val="0"/>
          <c:tx>
            <c:strRef>
              <c:f>GALWAY!$H$3</c:f>
              <c:strCache>
                <c:ptCount val="1"/>
                <c:pt idx="0">
                  <c:v>BEB</c:v>
                </c:pt>
              </c:strCache>
            </c:strRef>
          </c:tx>
          <c:spPr>
            <a:ln w="63500" cap="rnd">
              <a:solidFill>
                <a:srgbClr val="0070C0"/>
              </a:solidFill>
              <a:round/>
            </a:ln>
            <a:effectLst/>
          </c:spPr>
          <c:marker>
            <c:symbol val="none"/>
          </c:marker>
          <c:xVal>
            <c:numRef>
              <c:f>GALWAY!$G$4:$G$14</c:f>
              <c:numCache>
                <c:formatCode>General</c:formatCode>
                <c:ptCount val="11"/>
                <c:pt idx="0">
                  <c:v>100</c:v>
                </c:pt>
                <c:pt idx="1">
                  <c:v>125</c:v>
                </c:pt>
                <c:pt idx="2">
                  <c:v>150</c:v>
                </c:pt>
                <c:pt idx="3">
                  <c:v>175</c:v>
                </c:pt>
                <c:pt idx="4">
                  <c:v>175</c:v>
                </c:pt>
                <c:pt idx="5">
                  <c:v>176</c:v>
                </c:pt>
                <c:pt idx="6">
                  <c:v>200</c:v>
                </c:pt>
                <c:pt idx="7">
                  <c:v>225</c:v>
                </c:pt>
                <c:pt idx="8">
                  <c:v>250</c:v>
                </c:pt>
                <c:pt idx="9">
                  <c:v>275</c:v>
                </c:pt>
                <c:pt idx="10">
                  <c:v>300</c:v>
                </c:pt>
              </c:numCache>
            </c:numRef>
          </c:xVal>
          <c:yVal>
            <c:numRef>
              <c:f>GALWAY!$H$4:$H$14</c:f>
              <c:numCache>
                <c:formatCode>_("€"* #,##0.00_);_("€"* \(#,##0.00\);_("€"* "-"??_);_(@_)</c:formatCode>
                <c:ptCount val="11"/>
                <c:pt idx="0">
                  <c:v>1.5165094983489278</c:v>
                </c:pt>
                <c:pt idx="1">
                  <c:v>1.2674931815440562</c:v>
                </c:pt>
                <c:pt idx="2">
                  <c:v>1.1014823036741421</c:v>
                </c:pt>
                <c:pt idx="3">
                  <c:v>0.98290310519563173</c:v>
                </c:pt>
                <c:pt idx="4" formatCode="General">
                  <c:v>1.6943782960666933</c:v>
                </c:pt>
                <c:pt idx="5">
                  <c:v>1.6862933507158857</c:v>
                </c:pt>
                <c:pt idx="6">
                  <c:v>1.5165094983489278</c:v>
                </c:pt>
                <c:pt idx="7">
                  <c:v>1.3781671001239992</c:v>
                </c:pt>
                <c:pt idx="8">
                  <c:v>1.2674931815440562</c:v>
                </c:pt>
                <c:pt idx="9">
                  <c:v>1.1769417936150122</c:v>
                </c:pt>
                <c:pt idx="10">
                  <c:v>1.1014823036741421</c:v>
                </c:pt>
              </c:numCache>
            </c:numRef>
          </c:yVal>
          <c:smooth val="0"/>
          <c:extLst>
            <c:ext xmlns:c16="http://schemas.microsoft.com/office/drawing/2014/chart" uri="{C3380CC4-5D6E-409C-BE32-E72D297353CC}">
              <c16:uniqueId val="{00000000-8E7D-4E17-B3A5-736967DF6725}"/>
            </c:ext>
          </c:extLst>
        </c:ser>
        <c:ser>
          <c:idx val="1"/>
          <c:order val="1"/>
          <c:tx>
            <c:strRef>
              <c:f>GALWAY!$I$3</c:f>
              <c:strCache>
                <c:ptCount val="1"/>
                <c:pt idx="0">
                  <c:v>ICEB</c:v>
                </c:pt>
              </c:strCache>
            </c:strRef>
          </c:tx>
          <c:spPr>
            <a:ln w="63500" cap="rnd">
              <a:solidFill>
                <a:schemeClr val="tx1"/>
              </a:solidFill>
              <a:round/>
            </a:ln>
            <a:effectLst/>
          </c:spPr>
          <c:marker>
            <c:symbol val="none"/>
          </c:marker>
          <c:xVal>
            <c:numRef>
              <c:f>GALWAY!$G$4:$G$14</c:f>
              <c:numCache>
                <c:formatCode>General</c:formatCode>
                <c:ptCount val="11"/>
                <c:pt idx="0">
                  <c:v>100</c:v>
                </c:pt>
                <c:pt idx="1">
                  <c:v>125</c:v>
                </c:pt>
                <c:pt idx="2">
                  <c:v>150</c:v>
                </c:pt>
                <c:pt idx="3">
                  <c:v>175</c:v>
                </c:pt>
                <c:pt idx="4">
                  <c:v>175</c:v>
                </c:pt>
                <c:pt idx="5">
                  <c:v>176</c:v>
                </c:pt>
                <c:pt idx="6">
                  <c:v>200</c:v>
                </c:pt>
                <c:pt idx="7">
                  <c:v>225</c:v>
                </c:pt>
                <c:pt idx="8">
                  <c:v>250</c:v>
                </c:pt>
                <c:pt idx="9">
                  <c:v>275</c:v>
                </c:pt>
                <c:pt idx="10">
                  <c:v>300</c:v>
                </c:pt>
              </c:numCache>
            </c:numRef>
          </c:xVal>
          <c:yVal>
            <c:numRef>
              <c:f>GALWAY!$I$4:$I$14</c:f>
              <c:numCache>
                <c:formatCode>_("€"* #,##0.00_);_("€"* \(#,##0.00\);_("€"* "-"??_);_(@_)</c:formatCode>
                <c:ptCount val="11"/>
                <c:pt idx="0">
                  <c:v>1.1564629063209309</c:v>
                </c:pt>
                <c:pt idx="1">
                  <c:v>1.0712650049084931</c:v>
                </c:pt>
                <c:pt idx="2">
                  <c:v>1.014466403966868</c:v>
                </c:pt>
                <c:pt idx="3">
                  <c:v>0.97389597472285017</c:v>
                </c:pt>
                <c:pt idx="5">
                  <c:v>0.97251289190771284</c:v>
                </c:pt>
                <c:pt idx="6">
                  <c:v>0.94346815278983664</c:v>
                </c:pt>
                <c:pt idx="7">
                  <c:v>0.91980206906415951</c:v>
                </c:pt>
                <c:pt idx="8">
                  <c:v>0.90086920208361787</c:v>
                </c:pt>
                <c:pt idx="9">
                  <c:v>0.88537867455408359</c:v>
                </c:pt>
                <c:pt idx="10">
                  <c:v>0.87246990161280524</c:v>
                </c:pt>
              </c:numCache>
            </c:numRef>
          </c:yVal>
          <c:smooth val="0"/>
          <c:extLst>
            <c:ext xmlns:c16="http://schemas.microsoft.com/office/drawing/2014/chart" uri="{C3380CC4-5D6E-409C-BE32-E72D297353CC}">
              <c16:uniqueId val="{00000001-8E7D-4E17-B3A5-736967DF6725}"/>
            </c:ext>
          </c:extLst>
        </c:ser>
        <c:dLbls>
          <c:showLegendKey val="0"/>
          <c:showVal val="0"/>
          <c:showCatName val="0"/>
          <c:showSerName val="0"/>
          <c:showPercent val="0"/>
          <c:showBubbleSize val="0"/>
        </c:dLbls>
        <c:axId val="921876200"/>
        <c:axId val="921876856"/>
      </c:scatterChart>
      <c:valAx>
        <c:axId val="921876200"/>
        <c:scaling>
          <c:orientation val="minMax"/>
          <c:max val="300"/>
          <c:min val="0"/>
        </c:scaling>
        <c:delete val="0"/>
        <c:axPos val="b"/>
        <c:title>
          <c:tx>
            <c:rich>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IE" sz="2000" b="1" dirty="0"/>
                  <a:t>Utilisation Rate (km/day)</a:t>
                </a: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21876856"/>
        <c:crosses val="autoZero"/>
        <c:crossBetween val="midCat"/>
        <c:majorUnit val="25"/>
      </c:valAx>
      <c:valAx>
        <c:axId val="921876856"/>
        <c:scaling>
          <c:orientation val="minMax"/>
          <c:min val="0"/>
        </c:scaling>
        <c:delete val="0"/>
        <c:axPos val="l"/>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IE" sz="2000" b="1" dirty="0"/>
                  <a:t>Total Cost of Ownership (€/</a:t>
                </a:r>
                <a:r>
                  <a:rPr lang="en-IE" sz="2000" b="1" dirty="0" err="1"/>
                  <a:t>lkm</a:t>
                </a:r>
                <a:r>
                  <a:rPr lang="en-IE" sz="2000" b="1" dirty="0"/>
                  <a:t>)</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_(&quot;€&quot;* #,##0.00_);_(&quot;€&quot;* \(#,##0.00\);_(&quot;€&quot;* &quot;-&quot;??_);_(@_)"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2187620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51862017247844"/>
          <c:y val="8.5382739211601805E-2"/>
          <c:w val="0.82129661792275965"/>
          <c:h val="0.76611504784740214"/>
        </c:manualLayout>
      </c:layout>
      <c:scatterChart>
        <c:scatterStyle val="lineMarker"/>
        <c:varyColors val="0"/>
        <c:ser>
          <c:idx val="0"/>
          <c:order val="0"/>
          <c:tx>
            <c:strRef>
              <c:f>GALWAY!$H$3</c:f>
              <c:strCache>
                <c:ptCount val="1"/>
                <c:pt idx="0">
                  <c:v>BEB</c:v>
                </c:pt>
              </c:strCache>
            </c:strRef>
          </c:tx>
          <c:spPr>
            <a:ln w="63500" cap="rnd">
              <a:solidFill>
                <a:srgbClr val="0070C0"/>
              </a:solidFill>
              <a:round/>
            </a:ln>
            <a:effectLst/>
          </c:spPr>
          <c:marker>
            <c:symbol val="none"/>
          </c:marker>
          <c:xVal>
            <c:numRef>
              <c:f>GALWAY!$G$4:$G$14</c:f>
              <c:numCache>
                <c:formatCode>General</c:formatCode>
                <c:ptCount val="11"/>
                <c:pt idx="0">
                  <c:v>100</c:v>
                </c:pt>
                <c:pt idx="1">
                  <c:v>125</c:v>
                </c:pt>
                <c:pt idx="2">
                  <c:v>150</c:v>
                </c:pt>
                <c:pt idx="3">
                  <c:v>175</c:v>
                </c:pt>
                <c:pt idx="4">
                  <c:v>175</c:v>
                </c:pt>
                <c:pt idx="5">
                  <c:v>176</c:v>
                </c:pt>
                <c:pt idx="6">
                  <c:v>200</c:v>
                </c:pt>
                <c:pt idx="7">
                  <c:v>225</c:v>
                </c:pt>
                <c:pt idx="8">
                  <c:v>250</c:v>
                </c:pt>
                <c:pt idx="9">
                  <c:v>275</c:v>
                </c:pt>
                <c:pt idx="10">
                  <c:v>300</c:v>
                </c:pt>
              </c:numCache>
            </c:numRef>
          </c:xVal>
          <c:yVal>
            <c:numRef>
              <c:f>GALWAY!$H$4:$H$14</c:f>
              <c:numCache>
                <c:formatCode>_("€"* #,##0.00_);_("€"* \(#,##0.00\);_("€"* "-"??_);_(@_)</c:formatCode>
                <c:ptCount val="11"/>
                <c:pt idx="0">
                  <c:v>1.5165094983489278</c:v>
                </c:pt>
                <c:pt idx="1">
                  <c:v>1.2674931815440562</c:v>
                </c:pt>
                <c:pt idx="2">
                  <c:v>1.1014823036741421</c:v>
                </c:pt>
                <c:pt idx="3">
                  <c:v>0.98290310519563173</c:v>
                </c:pt>
                <c:pt idx="4" formatCode="General">
                  <c:v>1.6943782960666933</c:v>
                </c:pt>
                <c:pt idx="5">
                  <c:v>1.6862933507158857</c:v>
                </c:pt>
                <c:pt idx="6">
                  <c:v>1.5165094983489278</c:v>
                </c:pt>
                <c:pt idx="7">
                  <c:v>1.3781671001239992</c:v>
                </c:pt>
                <c:pt idx="8">
                  <c:v>1.2674931815440562</c:v>
                </c:pt>
                <c:pt idx="9">
                  <c:v>1.1769417936150122</c:v>
                </c:pt>
                <c:pt idx="10">
                  <c:v>1.1014823036741421</c:v>
                </c:pt>
              </c:numCache>
            </c:numRef>
          </c:yVal>
          <c:smooth val="0"/>
          <c:extLst>
            <c:ext xmlns:c16="http://schemas.microsoft.com/office/drawing/2014/chart" uri="{C3380CC4-5D6E-409C-BE32-E72D297353CC}">
              <c16:uniqueId val="{00000000-8E7D-4E17-B3A5-736967DF6725}"/>
            </c:ext>
          </c:extLst>
        </c:ser>
        <c:ser>
          <c:idx val="1"/>
          <c:order val="1"/>
          <c:tx>
            <c:strRef>
              <c:f>GALWAY!$I$3</c:f>
              <c:strCache>
                <c:ptCount val="1"/>
                <c:pt idx="0">
                  <c:v>ICEB</c:v>
                </c:pt>
              </c:strCache>
            </c:strRef>
          </c:tx>
          <c:spPr>
            <a:ln w="63500" cap="rnd">
              <a:solidFill>
                <a:schemeClr val="tx1"/>
              </a:solidFill>
              <a:round/>
            </a:ln>
            <a:effectLst/>
          </c:spPr>
          <c:marker>
            <c:symbol val="none"/>
          </c:marker>
          <c:xVal>
            <c:numRef>
              <c:f>GALWAY!$G$4:$G$14</c:f>
              <c:numCache>
                <c:formatCode>General</c:formatCode>
                <c:ptCount val="11"/>
                <c:pt idx="0">
                  <c:v>100</c:v>
                </c:pt>
                <c:pt idx="1">
                  <c:v>125</c:v>
                </c:pt>
                <c:pt idx="2">
                  <c:v>150</c:v>
                </c:pt>
                <c:pt idx="3">
                  <c:v>175</c:v>
                </c:pt>
                <c:pt idx="4">
                  <c:v>175</c:v>
                </c:pt>
                <c:pt idx="5">
                  <c:v>176</c:v>
                </c:pt>
                <c:pt idx="6">
                  <c:v>200</c:v>
                </c:pt>
                <c:pt idx="7">
                  <c:v>225</c:v>
                </c:pt>
                <c:pt idx="8">
                  <c:v>250</c:v>
                </c:pt>
                <c:pt idx="9">
                  <c:v>275</c:v>
                </c:pt>
                <c:pt idx="10">
                  <c:v>300</c:v>
                </c:pt>
              </c:numCache>
            </c:numRef>
          </c:xVal>
          <c:yVal>
            <c:numRef>
              <c:f>GALWAY!$I$4:$I$14</c:f>
              <c:numCache>
                <c:formatCode>_("€"* #,##0.00_);_("€"* \(#,##0.00\);_("€"* "-"??_);_(@_)</c:formatCode>
                <c:ptCount val="11"/>
                <c:pt idx="0">
                  <c:v>1.1564629063209309</c:v>
                </c:pt>
                <c:pt idx="1">
                  <c:v>1.0712650049084931</c:v>
                </c:pt>
                <c:pt idx="2">
                  <c:v>1.014466403966868</c:v>
                </c:pt>
                <c:pt idx="3">
                  <c:v>0.97389597472285017</c:v>
                </c:pt>
                <c:pt idx="5">
                  <c:v>0.97251289190771284</c:v>
                </c:pt>
                <c:pt idx="6">
                  <c:v>0.94346815278983664</c:v>
                </c:pt>
                <c:pt idx="7">
                  <c:v>0.91980206906415951</c:v>
                </c:pt>
                <c:pt idx="8">
                  <c:v>0.90086920208361787</c:v>
                </c:pt>
                <c:pt idx="9">
                  <c:v>0.88537867455408359</c:v>
                </c:pt>
                <c:pt idx="10">
                  <c:v>0.87246990161280524</c:v>
                </c:pt>
              </c:numCache>
            </c:numRef>
          </c:yVal>
          <c:smooth val="0"/>
          <c:extLst>
            <c:ext xmlns:c16="http://schemas.microsoft.com/office/drawing/2014/chart" uri="{C3380CC4-5D6E-409C-BE32-E72D297353CC}">
              <c16:uniqueId val="{00000001-8E7D-4E17-B3A5-736967DF6725}"/>
            </c:ext>
          </c:extLst>
        </c:ser>
        <c:ser>
          <c:idx val="2"/>
          <c:order val="2"/>
          <c:tx>
            <c:strRef>
              <c:f>GALWAY!$J$3</c:f>
              <c:strCache>
                <c:ptCount val="1"/>
                <c:pt idx="0">
                  <c:v>FCEB</c:v>
                </c:pt>
              </c:strCache>
            </c:strRef>
          </c:tx>
          <c:spPr>
            <a:ln w="63500" cap="rnd">
              <a:solidFill>
                <a:srgbClr val="00B050"/>
              </a:solidFill>
              <a:round/>
            </a:ln>
            <a:effectLst/>
          </c:spPr>
          <c:marker>
            <c:symbol val="none"/>
          </c:marker>
          <c:xVal>
            <c:numRef>
              <c:f>GALWAY!$G$4:$G$14</c:f>
              <c:numCache>
                <c:formatCode>General</c:formatCode>
                <c:ptCount val="11"/>
                <c:pt idx="0">
                  <c:v>100</c:v>
                </c:pt>
                <c:pt idx="1">
                  <c:v>125</c:v>
                </c:pt>
                <c:pt idx="2">
                  <c:v>150</c:v>
                </c:pt>
                <c:pt idx="3">
                  <c:v>175</c:v>
                </c:pt>
                <c:pt idx="4">
                  <c:v>175</c:v>
                </c:pt>
                <c:pt idx="5">
                  <c:v>176</c:v>
                </c:pt>
                <c:pt idx="6">
                  <c:v>200</c:v>
                </c:pt>
                <c:pt idx="7">
                  <c:v>225</c:v>
                </c:pt>
                <c:pt idx="8">
                  <c:v>250</c:v>
                </c:pt>
                <c:pt idx="9">
                  <c:v>275</c:v>
                </c:pt>
                <c:pt idx="10">
                  <c:v>300</c:v>
                </c:pt>
              </c:numCache>
            </c:numRef>
          </c:xVal>
          <c:yVal>
            <c:numRef>
              <c:f>GALWAY!$J$4:$J$14</c:f>
              <c:numCache>
                <c:formatCode>_("€"* #,##0.00_);_("€"* \(#,##0.00\);_("€"* "-"??_);_(@_)</c:formatCode>
                <c:ptCount val="11"/>
                <c:pt idx="0">
                  <c:v>1.5547014427374346</c:v>
                </c:pt>
                <c:pt idx="1">
                  <c:v>1.3315464918408546</c:v>
                </c:pt>
                <c:pt idx="2">
                  <c:v>1.1827765245764679</c:v>
                </c:pt>
                <c:pt idx="3">
                  <c:v>1.0765122622447629</c:v>
                </c:pt>
                <c:pt idx="5">
                  <c:v>1.0728896169380004</c:v>
                </c:pt>
                <c:pt idx="6">
                  <c:v>0.99681406549598439</c:v>
                </c:pt>
                <c:pt idx="7">
                  <c:v>0.93482657913582323</c:v>
                </c:pt>
                <c:pt idx="8">
                  <c:v>0.88523659004769462</c:v>
                </c:pt>
                <c:pt idx="9">
                  <c:v>0.84466296261195262</c:v>
                </c:pt>
                <c:pt idx="10">
                  <c:v>0.81085160641550103</c:v>
                </c:pt>
              </c:numCache>
            </c:numRef>
          </c:yVal>
          <c:smooth val="0"/>
          <c:extLst>
            <c:ext xmlns:c16="http://schemas.microsoft.com/office/drawing/2014/chart" uri="{C3380CC4-5D6E-409C-BE32-E72D297353CC}">
              <c16:uniqueId val="{00000002-8E7D-4E17-B3A5-736967DF6725}"/>
            </c:ext>
          </c:extLst>
        </c:ser>
        <c:dLbls>
          <c:showLegendKey val="0"/>
          <c:showVal val="0"/>
          <c:showCatName val="0"/>
          <c:showSerName val="0"/>
          <c:showPercent val="0"/>
          <c:showBubbleSize val="0"/>
        </c:dLbls>
        <c:axId val="921876200"/>
        <c:axId val="921876856"/>
      </c:scatterChart>
      <c:valAx>
        <c:axId val="921876200"/>
        <c:scaling>
          <c:orientation val="minMax"/>
          <c:max val="300"/>
          <c:min val="0"/>
        </c:scaling>
        <c:delete val="0"/>
        <c:axPos val="b"/>
        <c:title>
          <c:tx>
            <c:rich>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IE" sz="2000" b="1" dirty="0"/>
                  <a:t>Utilisation Rate (km/day)</a:t>
                </a: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21876856"/>
        <c:crosses val="autoZero"/>
        <c:crossBetween val="midCat"/>
        <c:majorUnit val="25"/>
      </c:valAx>
      <c:valAx>
        <c:axId val="921876856"/>
        <c:scaling>
          <c:orientation val="minMax"/>
          <c:min val="0"/>
        </c:scaling>
        <c:delete val="0"/>
        <c:axPos val="l"/>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IE" sz="2000" b="1" dirty="0"/>
                  <a:t>Total Cost of Ownership (€/</a:t>
                </a:r>
                <a:r>
                  <a:rPr lang="en-IE" sz="2000" b="1" dirty="0" err="1"/>
                  <a:t>lkm</a:t>
                </a:r>
                <a:r>
                  <a:rPr lang="en-IE" sz="2000" b="1" dirty="0"/>
                  <a:t>)</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_(&quot;€&quot;* #,##0.00_);_(&quot;€&quot;* \(#,##0.00\);_(&quot;€&quot;* &quot;-&quot;??_);_(@_)"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2187620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889938" cy="49633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777607" y="0"/>
            <a:ext cx="2889938" cy="496332"/>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3"/>
            <a:ext cx="2889938" cy="496332"/>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1: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 name="Google Shape;119;p1: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8: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8: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8: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81: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81: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p81: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9: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9: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5" name="Google Shape;215;p9: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0: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0: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10: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8: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8: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18: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4: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14: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5" name="Google Shape;255;p14: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3: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13: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5" name="Google Shape;265;p13: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5: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p15: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1: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11: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New technologies as the one that is subject of HAZEL and </a:t>
            </a:r>
            <a:endParaRPr/>
          </a:p>
          <a:p>
            <a:pPr marL="0" lvl="0" indent="0" algn="l" rtl="0">
              <a:lnSpc>
                <a:spcPct val="100000"/>
              </a:lnSpc>
              <a:spcBef>
                <a:spcPts val="0"/>
              </a:spcBef>
              <a:spcAft>
                <a:spcPts val="0"/>
              </a:spcAft>
              <a:buSzPts val="1400"/>
              <a:buNone/>
            </a:pPr>
            <a:r>
              <a:rPr lang="en-US"/>
              <a:t>GENCOMM are examples of innovations deployed in real life, creation of climate-</a:t>
            </a:r>
            <a:endParaRPr/>
          </a:p>
          <a:p>
            <a:pPr marL="0" lvl="0" indent="0" algn="l" rtl="0">
              <a:lnSpc>
                <a:spcPct val="100000"/>
              </a:lnSpc>
              <a:spcBef>
                <a:spcPts val="0"/>
              </a:spcBef>
              <a:spcAft>
                <a:spcPts val="0"/>
              </a:spcAft>
              <a:buSzPts val="1400"/>
              <a:buNone/>
            </a:pPr>
            <a:r>
              <a:rPr lang="en-US"/>
              <a:t>resilient processes and professions, raise of public awareness of the </a:t>
            </a:r>
            <a:endParaRPr/>
          </a:p>
          <a:p>
            <a:pPr marL="0" lvl="0" indent="0" algn="l" rtl="0">
              <a:lnSpc>
                <a:spcPct val="100000"/>
              </a:lnSpc>
              <a:spcBef>
                <a:spcPts val="0"/>
              </a:spcBef>
              <a:spcAft>
                <a:spcPts val="0"/>
              </a:spcAft>
              <a:buSzPts val="1400"/>
              <a:buNone/>
            </a:pPr>
            <a:r>
              <a:rPr lang="en-US"/>
              <a:t>scientific importance for the creation of climate protective industry and </a:t>
            </a:r>
            <a:endParaRPr/>
          </a:p>
          <a:p>
            <a:pPr marL="0" lvl="0" indent="0" algn="l" rtl="0">
              <a:lnSpc>
                <a:spcPct val="100000"/>
              </a:lnSpc>
              <a:spcBef>
                <a:spcPts val="0"/>
              </a:spcBef>
              <a:spcAft>
                <a:spcPts val="0"/>
              </a:spcAft>
              <a:buSzPts val="1400"/>
              <a:buNone/>
            </a:pPr>
            <a:r>
              <a:rPr lang="en-US"/>
              <a:t>environment, all of that achieved by applying collaborative and inclusive </a:t>
            </a:r>
            <a:endParaRPr/>
          </a:p>
          <a:p>
            <a:pPr marL="0" lvl="0" indent="0" algn="l" rtl="0">
              <a:lnSpc>
                <a:spcPct val="100000"/>
              </a:lnSpc>
              <a:spcBef>
                <a:spcPts val="0"/>
              </a:spcBef>
              <a:spcAft>
                <a:spcPts val="0"/>
              </a:spcAft>
              <a:buSzPts val="1400"/>
              <a:buNone/>
            </a:pPr>
            <a:r>
              <a:rPr lang="en-US"/>
              <a:t>approach of work science - industry work.</a:t>
            </a:r>
            <a:endParaRPr/>
          </a:p>
          <a:p>
            <a:pPr marL="0" lvl="0" indent="0" algn="l" rtl="0">
              <a:lnSpc>
                <a:spcPct val="100000"/>
              </a:lnSpc>
              <a:spcBef>
                <a:spcPts val="0"/>
              </a:spcBef>
              <a:spcAft>
                <a:spcPts val="0"/>
              </a:spcAft>
              <a:buSzPts val="1400"/>
              <a:buNone/>
            </a:pPr>
            <a:endParaRPr/>
          </a:p>
        </p:txBody>
      </p:sp>
      <p:sp>
        <p:nvSpPr>
          <p:cNvPr id="285" name="Google Shape;285;p11: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3" name="Google Shape;293;p1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6: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16: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9" name="Google Shape;319;p16: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6: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6: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7" name="Google Shape;337;p6: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8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8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5" name="Google Shape;355;p8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7: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17: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5" name="Google Shape;345;p17: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83: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83: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a:t>
            </a:r>
            <a:endParaRPr/>
          </a:p>
        </p:txBody>
      </p:sp>
      <p:sp>
        <p:nvSpPr>
          <p:cNvPr id="364" name="Google Shape;364;p83: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84: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84: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6" name="Google Shape;376;p84: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85:notes"/>
          <p:cNvSpPr>
            <a:spLocks noGrp="1" noRot="1" noChangeAspect="1"/>
          </p:cNvSpPr>
          <p:nvPr>
            <p:ph type="sldImg" idx="2"/>
          </p:nvPr>
        </p:nvSpPr>
        <p:spPr>
          <a:xfrm>
            <a:off x="1016000"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85:notes"/>
          <p:cNvSpPr txBox="1">
            <a:spLocks noGrp="1"/>
          </p:cNvSpPr>
          <p:nvPr>
            <p:ph type="body" idx="1"/>
          </p:nvPr>
        </p:nvSpPr>
        <p:spPr>
          <a:xfrm>
            <a:off x="582668" y="4777194"/>
            <a:ext cx="533527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86: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86: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285750" lvl="0" indent="-171450" algn="l" rtl="0">
              <a:lnSpc>
                <a:spcPct val="100000"/>
              </a:lnSpc>
              <a:spcBef>
                <a:spcPts val="0"/>
              </a:spcBef>
              <a:spcAft>
                <a:spcPts val="0"/>
              </a:spcAft>
              <a:buClr>
                <a:schemeClr val="dk1"/>
              </a:buClr>
              <a:buSzPts val="1800"/>
              <a:buFont typeface="Arial"/>
              <a:buNone/>
            </a:pPr>
            <a:endParaRPr sz="1800">
              <a:latin typeface="Titillium Web"/>
              <a:ea typeface="Titillium Web"/>
              <a:cs typeface="Titillium Web"/>
              <a:sym typeface="Titillium Web"/>
            </a:endParaRPr>
          </a:p>
          <a:p>
            <a:pPr marL="87051" lvl="0" indent="0" algn="l" rtl="0">
              <a:lnSpc>
                <a:spcPct val="100000"/>
              </a:lnSpc>
              <a:spcBef>
                <a:spcPts val="0"/>
              </a:spcBef>
              <a:spcAft>
                <a:spcPts val="0"/>
              </a:spcAft>
              <a:buSzPts val="1400"/>
              <a:buNone/>
            </a:pPr>
            <a:endParaRPr sz="1800">
              <a:latin typeface="Titillium Web"/>
              <a:ea typeface="Titillium Web"/>
              <a:cs typeface="Titillium Web"/>
              <a:sym typeface="Titillium Web"/>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87: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p87: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1" name="Google Shape;411;p87: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88: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88: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9" name="Google Shape;419;p88: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3: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3: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 name="Google Shape;140;p3: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89: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89: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50000"/>
              </a:lnSpc>
              <a:spcBef>
                <a:spcPts val="0"/>
              </a:spcBef>
              <a:spcAft>
                <a:spcPts val="0"/>
              </a:spcAft>
              <a:buSzPts val="1400"/>
              <a:buNone/>
            </a:pPr>
            <a:endParaRPr sz="1200">
              <a:latin typeface="Calibri"/>
              <a:ea typeface="Calibri"/>
              <a:cs typeface="Calibri"/>
              <a:sym typeface="Calibri"/>
            </a:endParaRPr>
          </a:p>
          <a:p>
            <a:pPr marL="0" lvl="0" indent="0" algn="l" rtl="0">
              <a:lnSpc>
                <a:spcPct val="150000"/>
              </a:lnSpc>
              <a:spcBef>
                <a:spcPts val="0"/>
              </a:spcBef>
              <a:spcAft>
                <a:spcPts val="0"/>
              </a:spcAft>
              <a:buSzPts val="1400"/>
              <a:buNone/>
            </a:pPr>
            <a:r>
              <a:rPr lang="en-US" sz="1200">
                <a:latin typeface="Calibri"/>
                <a:ea typeface="Calibri"/>
                <a:cs typeface="Calibri"/>
                <a:sym typeface="Calibri"/>
              </a:rPr>
              <a:t>A Hydrogen Valley is a regional ecosystem </a:t>
            </a:r>
            <a:endParaRPr/>
          </a:p>
          <a:p>
            <a:pPr marL="0" lvl="0" indent="0" algn="l" rtl="0">
              <a:lnSpc>
                <a:spcPct val="150000"/>
              </a:lnSpc>
              <a:spcBef>
                <a:spcPts val="0"/>
              </a:spcBef>
              <a:spcAft>
                <a:spcPts val="0"/>
              </a:spcAft>
              <a:buSzPts val="1400"/>
              <a:buNone/>
            </a:pPr>
            <a:r>
              <a:rPr lang="en-US" sz="1200">
                <a:latin typeface="Calibri"/>
                <a:ea typeface="Calibri"/>
                <a:cs typeface="Calibri"/>
                <a:sym typeface="Calibri"/>
              </a:rPr>
              <a:t>Strong links between hydrogen research, production, distribution, and transportation</a:t>
            </a:r>
            <a:endParaRPr/>
          </a:p>
          <a:p>
            <a:pPr marL="0" lvl="0" indent="0" algn="l" rtl="0">
              <a:lnSpc>
                <a:spcPct val="150000"/>
              </a:lnSpc>
              <a:spcBef>
                <a:spcPts val="0"/>
              </a:spcBef>
              <a:spcAft>
                <a:spcPts val="0"/>
              </a:spcAft>
              <a:buSzPts val="1400"/>
              <a:buNone/>
            </a:pPr>
            <a:r>
              <a:rPr lang="en-US" sz="1200">
                <a:latin typeface="Calibri"/>
                <a:ea typeface="Calibri"/>
                <a:cs typeface="Calibri"/>
                <a:sym typeface="Calibri"/>
              </a:rPr>
              <a:t>Synchronises the supply and demand of hydrogen </a:t>
            </a:r>
            <a:endParaRPr/>
          </a:p>
          <a:p>
            <a:pPr marL="0" lvl="0" indent="0" algn="l" rtl="0">
              <a:lnSpc>
                <a:spcPct val="150000"/>
              </a:lnSpc>
              <a:spcBef>
                <a:spcPts val="0"/>
              </a:spcBef>
              <a:spcAft>
                <a:spcPts val="0"/>
              </a:spcAft>
              <a:buSzPts val="1400"/>
              <a:buNone/>
            </a:pPr>
            <a:r>
              <a:rPr lang="en-US" sz="1200">
                <a:latin typeface="Calibri"/>
                <a:ea typeface="Calibri"/>
                <a:cs typeface="Calibri"/>
                <a:sym typeface="Calibri"/>
              </a:rPr>
              <a:t>Enables various end users such as transport and industry</a:t>
            </a:r>
            <a:endParaRPr/>
          </a:p>
          <a:p>
            <a:pPr marL="0" lvl="0" indent="0" algn="l" rtl="0">
              <a:lnSpc>
                <a:spcPct val="150000"/>
              </a:lnSpc>
              <a:spcBef>
                <a:spcPts val="0"/>
              </a:spcBef>
              <a:spcAft>
                <a:spcPts val="0"/>
              </a:spcAft>
              <a:buSzPts val="1400"/>
              <a:buNone/>
            </a:pPr>
            <a:r>
              <a:rPr lang="en-US" sz="1200">
                <a:latin typeface="Calibri"/>
                <a:ea typeface="Calibri"/>
                <a:cs typeface="Calibri"/>
                <a:sym typeface="Calibri"/>
              </a:rPr>
              <a:t>Utilisation of indigenous green hydrogen at Hydrogen Valleys is key</a:t>
            </a:r>
            <a:endParaRPr/>
          </a:p>
          <a:p>
            <a:pPr marL="0" lvl="0" indent="0" algn="l" rtl="0">
              <a:lnSpc>
                <a:spcPct val="150000"/>
              </a:lnSpc>
              <a:spcBef>
                <a:spcPts val="0"/>
              </a:spcBef>
              <a:spcAft>
                <a:spcPts val="0"/>
              </a:spcAft>
              <a:buSzPts val="1400"/>
              <a:buNone/>
            </a:pPr>
            <a:r>
              <a:rPr lang="en-US" sz="1200">
                <a:latin typeface="Calibri"/>
                <a:ea typeface="Calibri"/>
                <a:cs typeface="Calibri"/>
                <a:sym typeface="Calibri"/>
              </a:rPr>
              <a:t>GH2 is an important step towards enabling the development of a new hydrogen economy</a:t>
            </a:r>
            <a:endParaRPr sz="12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90: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90: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91: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91: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9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9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9" name="Google Shape;539;p9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1578c281bae_0_0: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g1578c281bae_0_0: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93: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93: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94: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p94: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228600" lvl="0" indent="-15240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95: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p95: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35: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p35: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8" name="Google Shape;698;p35: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1593e6c3e13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5" name="Google Shape;655;g1593e6c3e13_0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6" name="Google Shape;656;g1593e6c3e13_0_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79: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79: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8" name="Google Shape;148;p79: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1593e6c3e13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g1593e6c3e13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200"/>
              </a:spcBef>
              <a:spcAft>
                <a:spcPts val="1200"/>
              </a:spcAft>
              <a:buSzPts val="1100"/>
              <a:buNone/>
            </a:pPr>
            <a:endParaRPr/>
          </a:p>
        </p:txBody>
      </p:sp>
      <p:sp>
        <p:nvSpPr>
          <p:cNvPr id="666" name="Google Shape;666;g1593e6c3e13_0_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1593e6c3e13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0" name="Google Shape;680;g1593e6c3e13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1" name="Google Shape;681;g1593e6c3e13_0_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1593e6c3e13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4" name="Google Shape;704;g1593e6c3e13_0_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200"/>
              </a:spcBef>
              <a:spcAft>
                <a:spcPts val="1200"/>
              </a:spcAft>
              <a:buSzPts val="1100"/>
              <a:buNone/>
            </a:pPr>
            <a:endParaRPr/>
          </a:p>
        </p:txBody>
      </p:sp>
      <p:sp>
        <p:nvSpPr>
          <p:cNvPr id="705" name="Google Shape;705;g1593e6c3e13_0_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1593e6c3e13_0_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6" name="Google Shape;726;g1593e6c3e13_0_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200"/>
              </a:spcBef>
              <a:spcAft>
                <a:spcPts val="1200"/>
              </a:spcAft>
              <a:buSzPts val="1100"/>
              <a:buNone/>
            </a:pPr>
            <a:endParaRPr/>
          </a:p>
        </p:txBody>
      </p:sp>
      <p:sp>
        <p:nvSpPr>
          <p:cNvPr id="727" name="Google Shape;727;g1593e6c3e13_0_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1593e6c3e13_0_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g1593e6c3e13_0_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200"/>
              </a:spcBef>
              <a:spcAft>
                <a:spcPts val="1200"/>
              </a:spcAft>
              <a:buSzPts val="1100"/>
              <a:buNone/>
            </a:pPr>
            <a:endParaRPr/>
          </a:p>
        </p:txBody>
      </p:sp>
      <p:sp>
        <p:nvSpPr>
          <p:cNvPr id="759" name="Google Shape;759;g1593e6c3e13_0_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1593e6c3e13_0_1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2" name="Google Shape;802;g1593e6c3e13_0_1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200"/>
              </a:spcBef>
              <a:spcAft>
                <a:spcPts val="1200"/>
              </a:spcAft>
              <a:buSzPts val="1100"/>
              <a:buNone/>
            </a:pPr>
            <a:endParaRPr>
              <a:solidFill>
                <a:schemeClr val="dk1"/>
              </a:solidFill>
            </a:endParaRPr>
          </a:p>
        </p:txBody>
      </p:sp>
      <p:sp>
        <p:nvSpPr>
          <p:cNvPr id="803" name="Google Shape;803;g1593e6c3e13_0_1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1593e6c3e13_0_1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6" name="Google Shape;826;g1593e6c3e13_0_1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200"/>
              </a:spcBef>
              <a:spcAft>
                <a:spcPts val="1200"/>
              </a:spcAft>
              <a:buSzPts val="1100"/>
              <a:buNone/>
            </a:pPr>
            <a:endParaRPr>
              <a:solidFill>
                <a:schemeClr val="dk1"/>
              </a:solidFill>
            </a:endParaRPr>
          </a:p>
        </p:txBody>
      </p:sp>
      <p:sp>
        <p:nvSpPr>
          <p:cNvPr id="827" name="Google Shape;827;g1593e6c3e13_0_1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1593e6c3e13_0_2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0" name="Google Shape;860;g1593e6c3e13_0_2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200"/>
              </a:spcBef>
              <a:spcAft>
                <a:spcPts val="1200"/>
              </a:spcAft>
              <a:buSzPts val="1100"/>
              <a:buNone/>
            </a:pPr>
            <a:endParaRPr>
              <a:solidFill>
                <a:schemeClr val="dk1"/>
              </a:solidFill>
            </a:endParaRPr>
          </a:p>
        </p:txBody>
      </p:sp>
      <p:sp>
        <p:nvSpPr>
          <p:cNvPr id="861" name="Google Shape;861;g1593e6c3e13_0_2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1593e6c3e13_0_2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6" name="Google Shape;906;g1593e6c3e13_0_2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200"/>
              </a:spcBef>
              <a:spcAft>
                <a:spcPts val="0"/>
              </a:spcAft>
              <a:buClr>
                <a:schemeClr val="dk1"/>
              </a:buClr>
              <a:buSzPts val="1100"/>
              <a:buFont typeface="Arial"/>
              <a:buNone/>
            </a:pPr>
            <a:r>
              <a:rPr lang="en-US"/>
              <a:t> </a:t>
            </a:r>
            <a:endParaRPr/>
          </a:p>
          <a:p>
            <a:pPr marL="0" lvl="0" indent="0" algn="l" rtl="0">
              <a:lnSpc>
                <a:spcPct val="100000"/>
              </a:lnSpc>
              <a:spcBef>
                <a:spcPts val="1200"/>
              </a:spcBef>
              <a:spcAft>
                <a:spcPts val="0"/>
              </a:spcAft>
              <a:buSzPts val="1400"/>
              <a:buNone/>
            </a:pPr>
            <a:endParaRPr/>
          </a:p>
        </p:txBody>
      </p:sp>
      <p:sp>
        <p:nvSpPr>
          <p:cNvPr id="907" name="Google Shape;907;g1593e6c3e13_0_2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1593e6c3e13_0_2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0" name="Google Shape;930;g1593e6c3e13_0_2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0: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80: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 name="Google Shape;156;p80: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51: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0" name="Google Shape;840;p51: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1" name="Google Shape;841;p51: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106: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9" name="Google Shape;849;p106: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0" name="Google Shape;850;p106: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53: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9" name="Google Shape;859;p53: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0" name="Google Shape;860;p53: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54: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8" name="Google Shape;868;p54: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9" name="Google Shape;869;p54: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p55: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7" name="Google Shape;877;p55: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8" name="Google Shape;878;p55: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56: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56: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7" name="Google Shape;887;p56: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56: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56: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7" name="Google Shape;887;p56: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extLst>
      <p:ext uri="{BB962C8B-B14F-4D97-AF65-F5344CB8AC3E}">
        <p14:creationId xmlns:p14="http://schemas.microsoft.com/office/powerpoint/2010/main" val="18658619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56: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56: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7" name="Google Shape;887;p56: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extLst>
      <p:ext uri="{BB962C8B-B14F-4D97-AF65-F5344CB8AC3E}">
        <p14:creationId xmlns:p14="http://schemas.microsoft.com/office/powerpoint/2010/main" val="19835693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56: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56: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7" name="Google Shape;887;p56: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extLst>
      <p:ext uri="{BB962C8B-B14F-4D97-AF65-F5344CB8AC3E}">
        <p14:creationId xmlns:p14="http://schemas.microsoft.com/office/powerpoint/2010/main" val="39051634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56: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56: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7" name="Google Shape;887;p56: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extLst>
      <p:ext uri="{BB962C8B-B14F-4D97-AF65-F5344CB8AC3E}">
        <p14:creationId xmlns:p14="http://schemas.microsoft.com/office/powerpoint/2010/main" val="2594260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7: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7: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5" name="Google Shape;165;p7: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56: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56: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7" name="Google Shape;887;p56: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extLst>
      <p:ext uri="{BB962C8B-B14F-4D97-AF65-F5344CB8AC3E}">
        <p14:creationId xmlns:p14="http://schemas.microsoft.com/office/powerpoint/2010/main" val="12808057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56: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56: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7" name="Google Shape;887;p56: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extLst>
      <p:ext uri="{BB962C8B-B14F-4D97-AF65-F5344CB8AC3E}">
        <p14:creationId xmlns:p14="http://schemas.microsoft.com/office/powerpoint/2010/main" val="19923569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56: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56: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7" name="Google Shape;887;p56: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extLst>
      <p:ext uri="{BB962C8B-B14F-4D97-AF65-F5344CB8AC3E}">
        <p14:creationId xmlns:p14="http://schemas.microsoft.com/office/powerpoint/2010/main" val="34597343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56: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56: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7" name="Google Shape;887;p56: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extLst>
      <p:ext uri="{BB962C8B-B14F-4D97-AF65-F5344CB8AC3E}">
        <p14:creationId xmlns:p14="http://schemas.microsoft.com/office/powerpoint/2010/main" val="37488721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57: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5" name="Google Shape;895;p57: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6" name="Google Shape;896;p57: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58: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2" name="Google Shape;902;p58: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3" name="Google Shape;903;p58: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59: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p59: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0" name="Google Shape;910;p59: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58: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2" name="Google Shape;902;p58: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3" name="Google Shape;903;p58: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extLst>
      <p:ext uri="{BB962C8B-B14F-4D97-AF65-F5344CB8AC3E}">
        <p14:creationId xmlns:p14="http://schemas.microsoft.com/office/powerpoint/2010/main" val="8103694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p60: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6" name="Google Shape;916;p60: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7" name="Google Shape;917;p60: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4: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4: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4" name="Google Shape;174;p4: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5: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5: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2" name="Google Shape;182;p5: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1: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61: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0" name="Google Shape;190;p61: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6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 name="Google Shape;18;p6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1" name="Google Shape;21;p63" descr="Logo&#10;&#10;Description automatically generated"/>
          <p:cNvPicPr preferRelativeResize="0"/>
          <p:nvPr/>
        </p:nvPicPr>
        <p:blipFill rotWithShape="1">
          <a:blip r:embed="rId2">
            <a:alphaModFix/>
          </a:blip>
          <a:srcRect/>
          <a:stretch/>
        </p:blipFill>
        <p:spPr>
          <a:xfrm>
            <a:off x="7849232" y="6102415"/>
            <a:ext cx="1332236" cy="755585"/>
          </a:xfrm>
          <a:prstGeom prst="rect">
            <a:avLst/>
          </a:prstGeom>
          <a:noFill/>
          <a:ln>
            <a:noFill/>
          </a:ln>
        </p:spPr>
      </p:pic>
      <p:pic>
        <p:nvPicPr>
          <p:cNvPr id="22" name="Google Shape;22;p63"/>
          <p:cNvPicPr preferRelativeResize="0"/>
          <p:nvPr/>
        </p:nvPicPr>
        <p:blipFill rotWithShape="1">
          <a:blip r:embed="rId3">
            <a:alphaModFix/>
          </a:blip>
          <a:srcRect l="7407" t="16959" r="7304" b="11620"/>
          <a:stretch/>
        </p:blipFill>
        <p:spPr>
          <a:xfrm>
            <a:off x="169039" y="6310130"/>
            <a:ext cx="919221" cy="40318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9"/>
        <p:cNvGrpSpPr/>
        <p:nvPr/>
      </p:nvGrpSpPr>
      <p:grpSpPr>
        <a:xfrm>
          <a:off x="0" y="0"/>
          <a:ext cx="0" cy="0"/>
          <a:chOff x="0" y="0"/>
          <a:chExt cx="0" cy="0"/>
        </a:xfrm>
      </p:grpSpPr>
      <p:sp>
        <p:nvSpPr>
          <p:cNvPr id="70" name="Google Shape;70;p7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2"/>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2" name="Google Shape;72;p72"/>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3" name="Google Shape;73;p7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7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6"/>
        <p:cNvGrpSpPr/>
        <p:nvPr/>
      </p:nvGrpSpPr>
      <p:grpSpPr>
        <a:xfrm>
          <a:off x="0" y="0"/>
          <a:ext cx="0" cy="0"/>
          <a:chOff x="0" y="0"/>
          <a:chExt cx="0" cy="0"/>
        </a:xfrm>
      </p:grpSpPr>
      <p:sp>
        <p:nvSpPr>
          <p:cNvPr id="77" name="Google Shape;77;p73"/>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73"/>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79" name="Google Shape;79;p73"/>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0" name="Google Shape;80;p73"/>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81" name="Google Shape;81;p73"/>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2" name="Google Shape;82;p7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5"/>
        <p:cNvGrpSpPr/>
        <p:nvPr/>
      </p:nvGrpSpPr>
      <p:grpSpPr>
        <a:xfrm>
          <a:off x="0" y="0"/>
          <a:ext cx="0" cy="0"/>
          <a:chOff x="0" y="0"/>
          <a:chExt cx="0" cy="0"/>
        </a:xfrm>
      </p:grpSpPr>
      <p:sp>
        <p:nvSpPr>
          <p:cNvPr id="86" name="Google Shape;86;p7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7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7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7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0"/>
        <p:cNvGrpSpPr/>
        <p:nvPr/>
      </p:nvGrpSpPr>
      <p:grpSpPr>
        <a:xfrm>
          <a:off x="0" y="0"/>
          <a:ext cx="0" cy="0"/>
          <a:chOff x="0" y="0"/>
          <a:chExt cx="0" cy="0"/>
        </a:xfrm>
      </p:grpSpPr>
      <p:sp>
        <p:nvSpPr>
          <p:cNvPr id="91" name="Google Shape;91;p75"/>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75"/>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93" name="Google Shape;93;p75"/>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94" name="Google Shape;94;p7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7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7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7"/>
        <p:cNvGrpSpPr/>
        <p:nvPr/>
      </p:nvGrpSpPr>
      <p:grpSpPr>
        <a:xfrm>
          <a:off x="0" y="0"/>
          <a:ext cx="0" cy="0"/>
          <a:chOff x="0" y="0"/>
          <a:chExt cx="0" cy="0"/>
        </a:xfrm>
      </p:grpSpPr>
      <p:sp>
        <p:nvSpPr>
          <p:cNvPr id="98" name="Google Shape;98;p76"/>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76"/>
          <p:cNvSpPr>
            <a:spLocks noGrp="1"/>
          </p:cNvSpPr>
          <p:nvPr>
            <p:ph type="pic" idx="2"/>
          </p:nvPr>
        </p:nvSpPr>
        <p:spPr>
          <a:xfrm>
            <a:off x="3887391" y="987426"/>
            <a:ext cx="4629150" cy="4873625"/>
          </a:xfrm>
          <a:prstGeom prst="rect">
            <a:avLst/>
          </a:prstGeom>
          <a:noFill/>
          <a:ln>
            <a:noFill/>
          </a:ln>
        </p:spPr>
      </p:sp>
      <p:sp>
        <p:nvSpPr>
          <p:cNvPr id="100" name="Google Shape;100;p76"/>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01" name="Google Shape;101;p7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7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7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4"/>
        <p:cNvGrpSpPr/>
        <p:nvPr/>
      </p:nvGrpSpPr>
      <p:grpSpPr>
        <a:xfrm>
          <a:off x="0" y="0"/>
          <a:ext cx="0" cy="0"/>
          <a:chOff x="0" y="0"/>
          <a:chExt cx="0" cy="0"/>
        </a:xfrm>
      </p:grpSpPr>
      <p:sp>
        <p:nvSpPr>
          <p:cNvPr id="105" name="Google Shape;105;p7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77"/>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7" name="Google Shape;107;p7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7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7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0"/>
        <p:cNvGrpSpPr/>
        <p:nvPr/>
      </p:nvGrpSpPr>
      <p:grpSpPr>
        <a:xfrm>
          <a:off x="0" y="0"/>
          <a:ext cx="0" cy="0"/>
          <a:chOff x="0" y="0"/>
          <a:chExt cx="0" cy="0"/>
        </a:xfrm>
      </p:grpSpPr>
      <p:sp>
        <p:nvSpPr>
          <p:cNvPr id="111" name="Google Shape;111;p78"/>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78"/>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3" name="Google Shape;113;p7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7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7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6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6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6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
        <p:cNvGrpSpPr/>
        <p:nvPr/>
      </p:nvGrpSpPr>
      <p:grpSpPr>
        <a:xfrm>
          <a:off x="0" y="0"/>
          <a:ext cx="0" cy="0"/>
          <a:chOff x="0" y="0"/>
          <a:chExt cx="0" cy="0"/>
        </a:xfrm>
      </p:grpSpPr>
      <p:sp>
        <p:nvSpPr>
          <p:cNvPr id="28" name="Google Shape;28;p65"/>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5"/>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30" name="Google Shape;30;p6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6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1">
  <p:cSld name="Content 1">
    <p:spTree>
      <p:nvGrpSpPr>
        <p:cNvPr id="1" name="Shape 33"/>
        <p:cNvGrpSpPr/>
        <p:nvPr/>
      </p:nvGrpSpPr>
      <p:grpSpPr>
        <a:xfrm>
          <a:off x="0" y="0"/>
          <a:ext cx="0" cy="0"/>
          <a:chOff x="0" y="0"/>
          <a:chExt cx="0" cy="0"/>
        </a:xfrm>
      </p:grpSpPr>
      <p:sp>
        <p:nvSpPr>
          <p:cNvPr id="34" name="Google Shape;34;p66"/>
          <p:cNvSpPr txBox="1">
            <a:spLocks noGrp="1"/>
          </p:cNvSpPr>
          <p:nvPr>
            <p:ph type="body" idx="1"/>
          </p:nvPr>
        </p:nvSpPr>
        <p:spPr>
          <a:xfrm>
            <a:off x="316668" y="1339787"/>
            <a:ext cx="8486259" cy="4748737"/>
          </a:xfrm>
          <a:prstGeom prst="rect">
            <a:avLst/>
          </a:prstGeom>
          <a:noFill/>
          <a:ln>
            <a:noFill/>
          </a:ln>
        </p:spPr>
        <p:txBody>
          <a:bodyPr spcFirstLastPara="1" wrap="square" lIns="91425" tIns="45700" rIns="91425" bIns="45700" anchor="t" anchorCtr="0">
            <a:noAutofit/>
          </a:bodyPr>
          <a:lstStyle>
            <a:lvl1pPr marL="457200" lvl="0" indent="-314325" algn="l">
              <a:lnSpc>
                <a:spcPct val="90000"/>
              </a:lnSpc>
              <a:spcBef>
                <a:spcPts val="750"/>
              </a:spcBef>
              <a:spcAft>
                <a:spcPts val="0"/>
              </a:spcAft>
              <a:buClr>
                <a:schemeClr val="dk1"/>
              </a:buClr>
              <a:buSzPts val="1350"/>
              <a:buChar char="•"/>
              <a:defRPr sz="1350"/>
            </a:lvl1pPr>
            <a:lvl2pPr marL="914400" lvl="1" indent="-314325" algn="l">
              <a:lnSpc>
                <a:spcPct val="90000"/>
              </a:lnSpc>
              <a:spcBef>
                <a:spcPts val="375"/>
              </a:spcBef>
              <a:spcAft>
                <a:spcPts val="0"/>
              </a:spcAft>
              <a:buClr>
                <a:schemeClr val="dk1"/>
              </a:buClr>
              <a:buSzPts val="1350"/>
              <a:buChar char="•"/>
              <a:defRPr sz="1350"/>
            </a:lvl2pPr>
            <a:lvl3pPr marL="1371600" lvl="2" indent="-314325" algn="l">
              <a:lnSpc>
                <a:spcPct val="90000"/>
              </a:lnSpc>
              <a:spcBef>
                <a:spcPts val="375"/>
              </a:spcBef>
              <a:spcAft>
                <a:spcPts val="0"/>
              </a:spcAft>
              <a:buClr>
                <a:schemeClr val="dk1"/>
              </a:buClr>
              <a:buSzPts val="1350"/>
              <a:buChar char="•"/>
              <a:defRPr sz="1350"/>
            </a:lvl3pPr>
            <a:lvl4pPr marL="1828800" lvl="3" indent="-314325" algn="l">
              <a:lnSpc>
                <a:spcPct val="90000"/>
              </a:lnSpc>
              <a:spcBef>
                <a:spcPts val="375"/>
              </a:spcBef>
              <a:spcAft>
                <a:spcPts val="0"/>
              </a:spcAft>
              <a:buClr>
                <a:schemeClr val="dk1"/>
              </a:buClr>
              <a:buSzPts val="1350"/>
              <a:buChar char="•"/>
              <a:defRPr sz="1350"/>
            </a:lvl4pPr>
            <a:lvl5pPr marL="2286000" lvl="4" indent="-314325" algn="l">
              <a:lnSpc>
                <a:spcPct val="90000"/>
              </a:lnSpc>
              <a:spcBef>
                <a:spcPts val="375"/>
              </a:spcBef>
              <a:spcAft>
                <a:spcPts val="0"/>
              </a:spcAft>
              <a:buClr>
                <a:schemeClr val="dk1"/>
              </a:buClr>
              <a:buSzPts val="1350"/>
              <a:buChar char="•"/>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5" name="Google Shape;35;p66"/>
          <p:cNvSpPr txBox="1">
            <a:spLocks noGrp="1"/>
          </p:cNvSpPr>
          <p:nvPr>
            <p:ph type="title"/>
          </p:nvPr>
        </p:nvSpPr>
        <p:spPr>
          <a:xfrm>
            <a:off x="316670" y="187658"/>
            <a:ext cx="8486259" cy="10040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3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7" name="Google Shape;37;p66" descr="Logo&#10;&#10;Description automatically generated"/>
          <p:cNvPicPr preferRelativeResize="0"/>
          <p:nvPr/>
        </p:nvPicPr>
        <p:blipFill rotWithShape="1">
          <a:blip r:embed="rId2">
            <a:alphaModFix/>
          </a:blip>
          <a:srcRect/>
          <a:stretch/>
        </p:blipFill>
        <p:spPr>
          <a:xfrm>
            <a:off x="7849232" y="6102415"/>
            <a:ext cx="1332236" cy="755585"/>
          </a:xfrm>
          <a:prstGeom prst="rect">
            <a:avLst/>
          </a:prstGeom>
          <a:noFill/>
          <a:ln>
            <a:noFill/>
          </a:ln>
        </p:spPr>
      </p:pic>
      <p:pic>
        <p:nvPicPr>
          <p:cNvPr id="38" name="Google Shape;38;p66"/>
          <p:cNvPicPr preferRelativeResize="0"/>
          <p:nvPr/>
        </p:nvPicPr>
        <p:blipFill rotWithShape="1">
          <a:blip r:embed="rId3">
            <a:alphaModFix/>
          </a:blip>
          <a:srcRect l="7407" t="16959" r="7304" b="11620"/>
          <a:stretch/>
        </p:blipFill>
        <p:spPr>
          <a:xfrm>
            <a:off x="169039" y="6310130"/>
            <a:ext cx="919221" cy="40318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 One Content Wide">
  <p:cSld name="2. One Content Wide">
    <p:spTree>
      <p:nvGrpSpPr>
        <p:cNvPr id="1" name="Shape 39"/>
        <p:cNvGrpSpPr/>
        <p:nvPr/>
      </p:nvGrpSpPr>
      <p:grpSpPr>
        <a:xfrm>
          <a:off x="0" y="0"/>
          <a:ext cx="0" cy="0"/>
          <a:chOff x="0" y="0"/>
          <a:chExt cx="0" cy="0"/>
        </a:xfrm>
      </p:grpSpPr>
      <p:sp>
        <p:nvSpPr>
          <p:cNvPr id="40" name="Google Shape;40;p67"/>
          <p:cNvSpPr txBox="1">
            <a:spLocks noGrp="1"/>
          </p:cNvSpPr>
          <p:nvPr>
            <p:ph type="body" idx="1"/>
          </p:nvPr>
        </p:nvSpPr>
        <p:spPr>
          <a:xfrm>
            <a:off x="302506" y="1503531"/>
            <a:ext cx="8477812" cy="4426559"/>
          </a:xfrm>
          <a:prstGeom prst="rect">
            <a:avLst/>
          </a:prstGeom>
          <a:noFill/>
          <a:ln>
            <a:noFill/>
          </a:ln>
        </p:spPr>
        <p:txBody>
          <a:bodyPr spcFirstLastPara="1" wrap="square" lIns="91425" tIns="45700" rIns="91425" bIns="45700" anchor="t" anchorCtr="0">
            <a:noAutofit/>
          </a:bodyPr>
          <a:lstStyle>
            <a:lvl1pPr marL="457200" lvl="0" indent="-361950" algn="l">
              <a:lnSpc>
                <a:spcPct val="90000"/>
              </a:lnSpc>
              <a:spcBef>
                <a:spcPts val="750"/>
              </a:spcBef>
              <a:spcAft>
                <a:spcPts val="0"/>
              </a:spcAft>
              <a:buClr>
                <a:schemeClr val="dk1"/>
              </a:buClr>
              <a:buSzPts val="21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1" name="Google Shape;41;p67"/>
          <p:cNvSpPr txBox="1">
            <a:spLocks noGrp="1"/>
          </p:cNvSpPr>
          <p:nvPr>
            <p:ph type="sldNum" idx="12"/>
          </p:nvPr>
        </p:nvSpPr>
        <p:spPr>
          <a:xfrm>
            <a:off x="8475619" y="6164671"/>
            <a:ext cx="327310" cy="4319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2" name="Google Shape;42;p6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2">
  <p:cSld name="Content 2">
    <p:spTree>
      <p:nvGrpSpPr>
        <p:cNvPr id="1" name="Shape 43"/>
        <p:cNvGrpSpPr/>
        <p:nvPr/>
      </p:nvGrpSpPr>
      <p:grpSpPr>
        <a:xfrm>
          <a:off x="0" y="0"/>
          <a:ext cx="0" cy="0"/>
          <a:chOff x="0" y="0"/>
          <a:chExt cx="0" cy="0"/>
        </a:xfrm>
      </p:grpSpPr>
      <p:sp>
        <p:nvSpPr>
          <p:cNvPr id="44" name="Google Shape;44;p68"/>
          <p:cNvSpPr txBox="1">
            <a:spLocks noGrp="1"/>
          </p:cNvSpPr>
          <p:nvPr>
            <p:ph type="body" idx="1"/>
          </p:nvPr>
        </p:nvSpPr>
        <p:spPr>
          <a:xfrm>
            <a:off x="316669" y="1345572"/>
            <a:ext cx="4115336" cy="4570942"/>
          </a:xfrm>
          <a:prstGeom prst="rect">
            <a:avLst/>
          </a:prstGeom>
          <a:noFill/>
          <a:ln>
            <a:noFill/>
          </a:ln>
        </p:spPr>
        <p:txBody>
          <a:bodyPr spcFirstLastPara="1" wrap="square" lIns="91425" tIns="45700" rIns="91425" bIns="45700" anchor="t" anchorCtr="0">
            <a:noAutofit/>
          </a:bodyPr>
          <a:lstStyle>
            <a:lvl1pPr marL="457200" lvl="0" indent="-314325" algn="l">
              <a:lnSpc>
                <a:spcPct val="90000"/>
              </a:lnSpc>
              <a:spcBef>
                <a:spcPts val="750"/>
              </a:spcBef>
              <a:spcAft>
                <a:spcPts val="0"/>
              </a:spcAft>
              <a:buClr>
                <a:schemeClr val="dk1"/>
              </a:buClr>
              <a:buSzPts val="1350"/>
              <a:buChar char="•"/>
              <a:defRPr sz="1350"/>
            </a:lvl1pPr>
            <a:lvl2pPr marL="914400" lvl="1" indent="-314325" algn="l">
              <a:lnSpc>
                <a:spcPct val="90000"/>
              </a:lnSpc>
              <a:spcBef>
                <a:spcPts val="375"/>
              </a:spcBef>
              <a:spcAft>
                <a:spcPts val="0"/>
              </a:spcAft>
              <a:buClr>
                <a:schemeClr val="dk1"/>
              </a:buClr>
              <a:buSzPts val="1350"/>
              <a:buChar char="•"/>
              <a:defRPr sz="1350"/>
            </a:lvl2pPr>
            <a:lvl3pPr marL="1371600" lvl="2" indent="-314325" algn="l">
              <a:lnSpc>
                <a:spcPct val="90000"/>
              </a:lnSpc>
              <a:spcBef>
                <a:spcPts val="375"/>
              </a:spcBef>
              <a:spcAft>
                <a:spcPts val="0"/>
              </a:spcAft>
              <a:buClr>
                <a:schemeClr val="dk1"/>
              </a:buClr>
              <a:buSzPts val="1350"/>
              <a:buChar char="•"/>
              <a:defRPr sz="1350"/>
            </a:lvl3pPr>
            <a:lvl4pPr marL="1828800" lvl="3" indent="-314325" algn="l">
              <a:lnSpc>
                <a:spcPct val="90000"/>
              </a:lnSpc>
              <a:spcBef>
                <a:spcPts val="375"/>
              </a:spcBef>
              <a:spcAft>
                <a:spcPts val="0"/>
              </a:spcAft>
              <a:buClr>
                <a:schemeClr val="dk1"/>
              </a:buClr>
              <a:buSzPts val="1350"/>
              <a:buChar char="•"/>
              <a:defRPr sz="1350"/>
            </a:lvl4pPr>
            <a:lvl5pPr marL="2286000" lvl="4" indent="-314325" algn="l">
              <a:lnSpc>
                <a:spcPct val="90000"/>
              </a:lnSpc>
              <a:spcBef>
                <a:spcPts val="375"/>
              </a:spcBef>
              <a:spcAft>
                <a:spcPts val="0"/>
              </a:spcAft>
              <a:buClr>
                <a:schemeClr val="dk1"/>
              </a:buClr>
              <a:buSzPts val="1350"/>
              <a:buChar char="•"/>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5" name="Google Shape;45;p68"/>
          <p:cNvSpPr txBox="1">
            <a:spLocks noGrp="1"/>
          </p:cNvSpPr>
          <p:nvPr>
            <p:ph type="body" idx="2"/>
          </p:nvPr>
        </p:nvSpPr>
        <p:spPr>
          <a:xfrm>
            <a:off x="4682150" y="1345572"/>
            <a:ext cx="4115336" cy="4570942"/>
          </a:xfrm>
          <a:prstGeom prst="rect">
            <a:avLst/>
          </a:prstGeom>
          <a:noFill/>
          <a:ln>
            <a:noFill/>
          </a:ln>
        </p:spPr>
        <p:txBody>
          <a:bodyPr spcFirstLastPara="1" wrap="square" lIns="91425" tIns="45700" rIns="91425" bIns="45700" anchor="t" anchorCtr="0">
            <a:noAutofit/>
          </a:bodyPr>
          <a:lstStyle>
            <a:lvl1pPr marL="457200" lvl="0" indent="-314325" algn="l">
              <a:lnSpc>
                <a:spcPct val="90000"/>
              </a:lnSpc>
              <a:spcBef>
                <a:spcPts val="750"/>
              </a:spcBef>
              <a:spcAft>
                <a:spcPts val="0"/>
              </a:spcAft>
              <a:buClr>
                <a:schemeClr val="dk1"/>
              </a:buClr>
              <a:buSzPts val="1350"/>
              <a:buChar char="•"/>
              <a:defRPr sz="1350"/>
            </a:lvl1pPr>
            <a:lvl2pPr marL="914400" lvl="1" indent="-314325" algn="l">
              <a:lnSpc>
                <a:spcPct val="90000"/>
              </a:lnSpc>
              <a:spcBef>
                <a:spcPts val="375"/>
              </a:spcBef>
              <a:spcAft>
                <a:spcPts val="0"/>
              </a:spcAft>
              <a:buClr>
                <a:schemeClr val="dk1"/>
              </a:buClr>
              <a:buSzPts val="1350"/>
              <a:buChar char="•"/>
              <a:defRPr sz="1350"/>
            </a:lvl2pPr>
            <a:lvl3pPr marL="1371600" lvl="2" indent="-314325" algn="l">
              <a:lnSpc>
                <a:spcPct val="90000"/>
              </a:lnSpc>
              <a:spcBef>
                <a:spcPts val="375"/>
              </a:spcBef>
              <a:spcAft>
                <a:spcPts val="0"/>
              </a:spcAft>
              <a:buClr>
                <a:schemeClr val="dk1"/>
              </a:buClr>
              <a:buSzPts val="1350"/>
              <a:buChar char="•"/>
              <a:defRPr sz="1350"/>
            </a:lvl3pPr>
            <a:lvl4pPr marL="1828800" lvl="3" indent="-314325" algn="l">
              <a:lnSpc>
                <a:spcPct val="90000"/>
              </a:lnSpc>
              <a:spcBef>
                <a:spcPts val="375"/>
              </a:spcBef>
              <a:spcAft>
                <a:spcPts val="0"/>
              </a:spcAft>
              <a:buClr>
                <a:schemeClr val="dk1"/>
              </a:buClr>
              <a:buSzPts val="1350"/>
              <a:buChar char="•"/>
              <a:defRPr sz="1350"/>
            </a:lvl4pPr>
            <a:lvl5pPr marL="2286000" lvl="4" indent="-314325" algn="l">
              <a:lnSpc>
                <a:spcPct val="90000"/>
              </a:lnSpc>
              <a:spcBef>
                <a:spcPts val="375"/>
              </a:spcBef>
              <a:spcAft>
                <a:spcPts val="0"/>
              </a:spcAft>
              <a:buClr>
                <a:schemeClr val="dk1"/>
              </a:buClr>
              <a:buSzPts val="1350"/>
              <a:buChar char="•"/>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68"/>
          <p:cNvSpPr txBox="1">
            <a:spLocks noGrp="1"/>
          </p:cNvSpPr>
          <p:nvPr>
            <p:ph type="title"/>
          </p:nvPr>
        </p:nvSpPr>
        <p:spPr>
          <a:xfrm>
            <a:off x="316670" y="187658"/>
            <a:ext cx="8486259" cy="10040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3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3 sub heading">
  <p:cSld name="Content 3 sub heading">
    <p:spTree>
      <p:nvGrpSpPr>
        <p:cNvPr id="1" name="Shape 48"/>
        <p:cNvGrpSpPr/>
        <p:nvPr/>
      </p:nvGrpSpPr>
      <p:grpSpPr>
        <a:xfrm>
          <a:off x="0" y="0"/>
          <a:ext cx="0" cy="0"/>
          <a:chOff x="0" y="0"/>
          <a:chExt cx="0" cy="0"/>
        </a:xfrm>
      </p:grpSpPr>
      <p:sp>
        <p:nvSpPr>
          <p:cNvPr id="49" name="Google Shape;49;p69"/>
          <p:cNvSpPr txBox="1">
            <a:spLocks noGrp="1"/>
          </p:cNvSpPr>
          <p:nvPr>
            <p:ph type="body" idx="1"/>
          </p:nvPr>
        </p:nvSpPr>
        <p:spPr>
          <a:xfrm>
            <a:off x="316669" y="1828377"/>
            <a:ext cx="8486258" cy="4098611"/>
          </a:xfrm>
          <a:prstGeom prst="rect">
            <a:avLst/>
          </a:prstGeom>
          <a:noFill/>
          <a:ln>
            <a:noFill/>
          </a:ln>
        </p:spPr>
        <p:txBody>
          <a:bodyPr spcFirstLastPara="1" wrap="square" lIns="91425" tIns="45700" rIns="91425" bIns="45700" anchor="t" anchorCtr="0">
            <a:noAutofit/>
          </a:bodyPr>
          <a:lstStyle>
            <a:lvl1pPr marL="457200" lvl="0" indent="-314325" algn="l">
              <a:lnSpc>
                <a:spcPct val="90000"/>
              </a:lnSpc>
              <a:spcBef>
                <a:spcPts val="750"/>
              </a:spcBef>
              <a:spcAft>
                <a:spcPts val="0"/>
              </a:spcAft>
              <a:buClr>
                <a:schemeClr val="dk1"/>
              </a:buClr>
              <a:buSzPts val="1350"/>
              <a:buChar char="•"/>
              <a:defRPr sz="1350"/>
            </a:lvl1pPr>
            <a:lvl2pPr marL="914400" lvl="1" indent="-314325" algn="l">
              <a:lnSpc>
                <a:spcPct val="90000"/>
              </a:lnSpc>
              <a:spcBef>
                <a:spcPts val="375"/>
              </a:spcBef>
              <a:spcAft>
                <a:spcPts val="0"/>
              </a:spcAft>
              <a:buClr>
                <a:schemeClr val="dk1"/>
              </a:buClr>
              <a:buSzPts val="1350"/>
              <a:buChar char="•"/>
              <a:defRPr sz="1350"/>
            </a:lvl2pPr>
            <a:lvl3pPr marL="1371600" lvl="2" indent="-314325" algn="l">
              <a:lnSpc>
                <a:spcPct val="90000"/>
              </a:lnSpc>
              <a:spcBef>
                <a:spcPts val="375"/>
              </a:spcBef>
              <a:spcAft>
                <a:spcPts val="0"/>
              </a:spcAft>
              <a:buClr>
                <a:schemeClr val="dk1"/>
              </a:buClr>
              <a:buSzPts val="1350"/>
              <a:buChar char="•"/>
              <a:defRPr sz="1350"/>
            </a:lvl3pPr>
            <a:lvl4pPr marL="1828800" lvl="3" indent="-314325" algn="l">
              <a:lnSpc>
                <a:spcPct val="90000"/>
              </a:lnSpc>
              <a:spcBef>
                <a:spcPts val="375"/>
              </a:spcBef>
              <a:spcAft>
                <a:spcPts val="0"/>
              </a:spcAft>
              <a:buClr>
                <a:schemeClr val="dk1"/>
              </a:buClr>
              <a:buSzPts val="1350"/>
              <a:buChar char="•"/>
              <a:defRPr sz="1350"/>
            </a:lvl4pPr>
            <a:lvl5pPr marL="2286000" lvl="4" indent="-314325" algn="l">
              <a:lnSpc>
                <a:spcPct val="90000"/>
              </a:lnSpc>
              <a:spcBef>
                <a:spcPts val="375"/>
              </a:spcBef>
              <a:spcAft>
                <a:spcPts val="0"/>
              </a:spcAft>
              <a:buClr>
                <a:schemeClr val="dk1"/>
              </a:buClr>
              <a:buSzPts val="1350"/>
              <a:buChar char="•"/>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0" name="Google Shape;50;p69"/>
          <p:cNvSpPr txBox="1">
            <a:spLocks noGrp="1"/>
          </p:cNvSpPr>
          <p:nvPr>
            <p:ph type="body" idx="2"/>
          </p:nvPr>
        </p:nvSpPr>
        <p:spPr>
          <a:xfrm>
            <a:off x="316670" y="1330286"/>
            <a:ext cx="8486258" cy="367514"/>
          </a:xfrm>
          <a:prstGeom prst="rect">
            <a:avLst/>
          </a:prstGeom>
          <a:noFill/>
          <a:ln>
            <a:noFill/>
          </a:ln>
        </p:spPr>
        <p:txBody>
          <a:bodyPr spcFirstLastPara="1" wrap="square" lIns="91425" tIns="45700" rIns="91425" bIns="45700" anchor="b" anchorCtr="0">
            <a:noAutofit/>
          </a:bodyPr>
          <a:lstStyle>
            <a:lvl1pPr marL="457200" lvl="0" indent="-323850" algn="l">
              <a:lnSpc>
                <a:spcPct val="90000"/>
              </a:lnSpc>
              <a:spcBef>
                <a:spcPts val="750"/>
              </a:spcBef>
              <a:spcAft>
                <a:spcPts val="0"/>
              </a:spcAft>
              <a:buClr>
                <a:schemeClr val="accent1"/>
              </a:buClr>
              <a:buSzPts val="1500"/>
              <a:buChar char="•"/>
              <a:defRPr sz="1500" b="1">
                <a:solidFill>
                  <a:schemeClr val="accent1"/>
                </a:solidFill>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14325" algn="l">
              <a:lnSpc>
                <a:spcPct val="90000"/>
              </a:lnSpc>
              <a:spcBef>
                <a:spcPts val="375"/>
              </a:spcBef>
              <a:spcAft>
                <a:spcPts val="0"/>
              </a:spcAft>
              <a:buClr>
                <a:schemeClr val="dk1"/>
              </a:buClr>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1" name="Google Shape;51;p69"/>
          <p:cNvSpPr txBox="1">
            <a:spLocks noGrp="1"/>
          </p:cNvSpPr>
          <p:nvPr>
            <p:ph type="title"/>
          </p:nvPr>
        </p:nvSpPr>
        <p:spPr>
          <a:xfrm>
            <a:off x="316670" y="187658"/>
            <a:ext cx="8486259" cy="10040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3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6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 placeholder 1">
  <p:cSld name="Image placeholder 1">
    <p:spTree>
      <p:nvGrpSpPr>
        <p:cNvPr id="1" name="Shape 53"/>
        <p:cNvGrpSpPr/>
        <p:nvPr/>
      </p:nvGrpSpPr>
      <p:grpSpPr>
        <a:xfrm>
          <a:off x="0" y="0"/>
          <a:ext cx="0" cy="0"/>
          <a:chOff x="0" y="0"/>
          <a:chExt cx="0" cy="0"/>
        </a:xfrm>
      </p:grpSpPr>
      <p:sp>
        <p:nvSpPr>
          <p:cNvPr id="54" name="Google Shape;54;p70"/>
          <p:cNvSpPr>
            <a:spLocks noGrp="1"/>
          </p:cNvSpPr>
          <p:nvPr>
            <p:ph type="body" idx="1"/>
          </p:nvPr>
        </p:nvSpPr>
        <p:spPr>
          <a:xfrm>
            <a:off x="665437" y="4151939"/>
            <a:ext cx="2386895" cy="1112262"/>
          </a:xfrm>
          <a:prstGeom prst="roundRect">
            <a:avLst>
              <a:gd name="adj" fmla="val 5484"/>
            </a:avLst>
          </a:prstGeom>
          <a:solidFill>
            <a:schemeClr val="accent2"/>
          </a:solidFill>
          <a:ln>
            <a:noFill/>
          </a:ln>
          <a:effectLst>
            <a:outerShdw blurRad="38100" dist="25400" dir="5400000" algn="t" rotWithShape="0">
              <a:srgbClr val="000000">
                <a:alpha val="9411"/>
              </a:srgbClr>
            </a:outerShdw>
          </a:effectLst>
        </p:spPr>
        <p:txBody>
          <a:bodyPr spcFirstLastPara="1" wrap="square" lIns="91425" tIns="274300" rIns="91425" bIns="91425" anchor="t" anchorCtr="0">
            <a:normAutofit/>
          </a:bodyPr>
          <a:lstStyle>
            <a:lvl1pPr marL="457200" lvl="0" indent="-304800" algn="ctr">
              <a:lnSpc>
                <a:spcPct val="90000"/>
              </a:lnSpc>
              <a:spcBef>
                <a:spcPts val="750"/>
              </a:spcBef>
              <a:spcAft>
                <a:spcPts val="0"/>
              </a:spcAft>
              <a:buClr>
                <a:schemeClr val="lt1"/>
              </a:buClr>
              <a:buSzPts val="1200"/>
              <a:buChar char="•"/>
              <a:defRPr sz="1200">
                <a:solidFill>
                  <a:schemeClr val="lt1"/>
                </a:solidFill>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5" name="Google Shape;55;p70"/>
          <p:cNvSpPr>
            <a:spLocks noGrp="1"/>
          </p:cNvSpPr>
          <p:nvPr>
            <p:ph type="pic" idx="2"/>
          </p:nvPr>
        </p:nvSpPr>
        <p:spPr>
          <a:xfrm>
            <a:off x="665616" y="2098530"/>
            <a:ext cx="2386536" cy="2253304"/>
          </a:xfrm>
          <a:prstGeom prst="rect">
            <a:avLst/>
          </a:prstGeom>
          <a:solidFill>
            <a:schemeClr val="dk2"/>
          </a:solidFill>
          <a:ln>
            <a:noFill/>
          </a:ln>
        </p:spPr>
      </p:sp>
      <p:sp>
        <p:nvSpPr>
          <p:cNvPr id="56" name="Google Shape;56;p70"/>
          <p:cNvSpPr txBox="1">
            <a:spLocks noGrp="1"/>
          </p:cNvSpPr>
          <p:nvPr>
            <p:ph type="body" idx="3"/>
          </p:nvPr>
        </p:nvSpPr>
        <p:spPr>
          <a:xfrm>
            <a:off x="316670" y="1352237"/>
            <a:ext cx="8486259" cy="563818"/>
          </a:xfrm>
          <a:prstGeom prst="rect">
            <a:avLst/>
          </a:prstGeom>
          <a:noFill/>
          <a:ln>
            <a:noFill/>
          </a:ln>
        </p:spPr>
        <p:txBody>
          <a:bodyPr spcFirstLastPara="1" wrap="square" lIns="91425" tIns="45700" rIns="91425" bIns="45700" anchor="t" anchorCtr="0">
            <a:noAutofit/>
          </a:bodyPr>
          <a:lstStyle>
            <a:lvl1pPr marL="457200" lvl="0" indent="-323850" algn="l">
              <a:lnSpc>
                <a:spcPct val="100000"/>
              </a:lnSpc>
              <a:spcBef>
                <a:spcPts val="0"/>
              </a:spcBef>
              <a:spcAft>
                <a:spcPts val="0"/>
              </a:spcAft>
              <a:buClr>
                <a:schemeClr val="accent1"/>
              </a:buClr>
              <a:buSzPts val="1500"/>
              <a:buChar char="•"/>
              <a:defRPr sz="1500" b="1">
                <a:solidFill>
                  <a:schemeClr val="accent1"/>
                </a:solidFill>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7" name="Google Shape;57;p7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3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70"/>
          <p:cNvSpPr>
            <a:spLocks noGrp="1"/>
          </p:cNvSpPr>
          <p:nvPr>
            <p:ph type="body" idx="4"/>
          </p:nvPr>
        </p:nvSpPr>
        <p:spPr>
          <a:xfrm>
            <a:off x="3386132" y="4151939"/>
            <a:ext cx="2386895" cy="1112262"/>
          </a:xfrm>
          <a:prstGeom prst="roundRect">
            <a:avLst>
              <a:gd name="adj" fmla="val 5484"/>
            </a:avLst>
          </a:prstGeom>
          <a:solidFill>
            <a:schemeClr val="accent2"/>
          </a:solidFill>
          <a:ln>
            <a:noFill/>
          </a:ln>
          <a:effectLst>
            <a:outerShdw blurRad="38100" dist="25400" dir="5400000" algn="t" rotWithShape="0">
              <a:srgbClr val="000000">
                <a:alpha val="9411"/>
              </a:srgbClr>
            </a:outerShdw>
          </a:effectLst>
        </p:spPr>
        <p:txBody>
          <a:bodyPr spcFirstLastPara="1" wrap="square" lIns="91425" tIns="274300" rIns="91425" bIns="91425" anchor="t" anchorCtr="0">
            <a:normAutofit/>
          </a:bodyPr>
          <a:lstStyle>
            <a:lvl1pPr marL="457200" lvl="0" indent="-304800" algn="ctr">
              <a:lnSpc>
                <a:spcPct val="90000"/>
              </a:lnSpc>
              <a:spcBef>
                <a:spcPts val="750"/>
              </a:spcBef>
              <a:spcAft>
                <a:spcPts val="0"/>
              </a:spcAft>
              <a:buClr>
                <a:schemeClr val="lt1"/>
              </a:buClr>
              <a:buSzPts val="1200"/>
              <a:buChar char="•"/>
              <a:defRPr sz="1200">
                <a:solidFill>
                  <a:schemeClr val="lt1"/>
                </a:solidFill>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9" name="Google Shape;59;p70"/>
          <p:cNvSpPr>
            <a:spLocks noGrp="1"/>
          </p:cNvSpPr>
          <p:nvPr>
            <p:ph type="pic" idx="5"/>
          </p:nvPr>
        </p:nvSpPr>
        <p:spPr>
          <a:xfrm>
            <a:off x="3386132" y="2098530"/>
            <a:ext cx="2386895" cy="2253304"/>
          </a:xfrm>
          <a:prstGeom prst="rect">
            <a:avLst/>
          </a:prstGeom>
          <a:solidFill>
            <a:schemeClr val="dk2"/>
          </a:solidFill>
          <a:ln>
            <a:noFill/>
          </a:ln>
        </p:spPr>
      </p:sp>
      <p:sp>
        <p:nvSpPr>
          <p:cNvPr id="60" name="Google Shape;60;p70"/>
          <p:cNvSpPr>
            <a:spLocks noGrp="1"/>
          </p:cNvSpPr>
          <p:nvPr>
            <p:ph type="body" idx="6"/>
          </p:nvPr>
        </p:nvSpPr>
        <p:spPr>
          <a:xfrm>
            <a:off x="6100854" y="4151939"/>
            <a:ext cx="2386895" cy="1112262"/>
          </a:xfrm>
          <a:prstGeom prst="roundRect">
            <a:avLst>
              <a:gd name="adj" fmla="val 5484"/>
            </a:avLst>
          </a:prstGeom>
          <a:solidFill>
            <a:schemeClr val="accent2"/>
          </a:solidFill>
          <a:ln>
            <a:noFill/>
          </a:ln>
          <a:effectLst>
            <a:outerShdw blurRad="38100" dist="25400" dir="5400000" algn="t" rotWithShape="0">
              <a:srgbClr val="000000">
                <a:alpha val="9411"/>
              </a:srgbClr>
            </a:outerShdw>
          </a:effectLst>
        </p:spPr>
        <p:txBody>
          <a:bodyPr spcFirstLastPara="1" wrap="square" lIns="91425" tIns="274300" rIns="91425" bIns="91425" anchor="t" anchorCtr="0">
            <a:normAutofit/>
          </a:bodyPr>
          <a:lstStyle>
            <a:lvl1pPr marL="457200" lvl="0" indent="-304800" algn="ctr">
              <a:lnSpc>
                <a:spcPct val="90000"/>
              </a:lnSpc>
              <a:spcBef>
                <a:spcPts val="750"/>
              </a:spcBef>
              <a:spcAft>
                <a:spcPts val="0"/>
              </a:spcAft>
              <a:buClr>
                <a:schemeClr val="lt1"/>
              </a:buClr>
              <a:buSzPts val="1200"/>
              <a:buChar char="•"/>
              <a:defRPr sz="1200">
                <a:solidFill>
                  <a:schemeClr val="lt1"/>
                </a:solidFill>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1" name="Google Shape;61;p70"/>
          <p:cNvSpPr>
            <a:spLocks noGrp="1"/>
          </p:cNvSpPr>
          <p:nvPr>
            <p:ph type="pic" idx="7"/>
          </p:nvPr>
        </p:nvSpPr>
        <p:spPr>
          <a:xfrm>
            <a:off x="6100854" y="2098530"/>
            <a:ext cx="2386895" cy="2253304"/>
          </a:xfrm>
          <a:prstGeom prst="rect">
            <a:avLst/>
          </a:prstGeom>
          <a:solidFill>
            <a:schemeClr val="dk2"/>
          </a:solidFill>
          <a:ln>
            <a:noFill/>
          </a:ln>
        </p:spPr>
      </p:sp>
      <p:sp>
        <p:nvSpPr>
          <p:cNvPr id="62" name="Google Shape;62;p7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3"/>
        <p:cNvGrpSpPr/>
        <p:nvPr/>
      </p:nvGrpSpPr>
      <p:grpSpPr>
        <a:xfrm>
          <a:off x="0" y="0"/>
          <a:ext cx="0" cy="0"/>
          <a:chOff x="0" y="0"/>
          <a:chExt cx="0" cy="0"/>
        </a:xfrm>
      </p:grpSpPr>
      <p:sp>
        <p:nvSpPr>
          <p:cNvPr id="64" name="Google Shape;64;p71"/>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71"/>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66" name="Google Shape;66;p7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7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6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jpg"/><Relationship Id="rId4" Type="http://schemas.openxmlformats.org/officeDocument/2006/relationships/image" Target="../media/image11.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10.jp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10.jp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10.jpg"/></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27.png"/><Relationship Id="rId4" Type="http://schemas.openxmlformats.org/officeDocument/2006/relationships/image" Target="../media/image10.jpg"/></Relationships>
</file>

<file path=ppt/slides/_rels/slide3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image" Target="../media/image10.jpg"/></Relationships>
</file>

<file path=ppt/slides/_rels/slide3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10.jpg"/><Relationship Id="rId5" Type="http://schemas.openxmlformats.org/officeDocument/2006/relationships/image" Target="../media/image39.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46.jpg"/></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47.jpg"/><Relationship Id="rId4" Type="http://schemas.openxmlformats.org/officeDocument/2006/relationships/image" Target="../media/image22.png"/></Relationships>
</file>

<file path=ppt/slides/_rels/slide5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48.jpg"/></Relationships>
</file>

<file path=ppt/slides/_rels/slide5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5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0.png"/><Relationship Id="rId7" Type="http://schemas.openxmlformats.org/officeDocument/2006/relationships/hyperlink" Target="http://communityh2.eu/dst-simple/" TargetMode="External"/><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hyperlink" Target="http://communityh2.eu/dst/" TargetMode="External"/><Relationship Id="rId4" Type="http://schemas.openxmlformats.org/officeDocument/2006/relationships/image" Target="../media/image47.jpg"/><Relationship Id="rId9"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5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47.jpg"/></Relationships>
</file>

<file path=ppt/slides/_rels/slide5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5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6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56.jpg"/><Relationship Id="rId4" Type="http://schemas.openxmlformats.org/officeDocument/2006/relationships/image" Target="../media/image55.png"/></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47.jpg"/></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hyperlink" Target="http://www.gh2.ie/" TargetMode="External"/><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47.jpg"/></Relationships>
</file>

<file path=ppt/slides/_rels/slide6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6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jpg"/><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1" descr=":Sample_project-09.jpg"/>
          <p:cNvPicPr preferRelativeResize="0"/>
          <p:nvPr/>
        </p:nvPicPr>
        <p:blipFill rotWithShape="1">
          <a:blip r:embed="rId3">
            <a:alphaModFix/>
          </a:blip>
          <a:srcRect/>
          <a:stretch/>
        </p:blipFill>
        <p:spPr>
          <a:xfrm>
            <a:off x="-13298" y="293076"/>
            <a:ext cx="9142571" cy="6858000"/>
          </a:xfrm>
          <a:prstGeom prst="rect">
            <a:avLst/>
          </a:prstGeom>
          <a:noFill/>
          <a:ln>
            <a:noFill/>
          </a:ln>
        </p:spPr>
      </p:pic>
      <p:sp>
        <p:nvSpPr>
          <p:cNvPr id="122" name="Google Shape;122;p1"/>
          <p:cNvSpPr txBox="1"/>
          <p:nvPr/>
        </p:nvSpPr>
        <p:spPr>
          <a:xfrm>
            <a:off x="5757995" y="2109538"/>
            <a:ext cx="3385914" cy="44934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rgbClr val="034DA2"/>
                </a:solidFill>
                <a:latin typeface="Open Sans"/>
                <a:ea typeface="Open Sans"/>
                <a:cs typeface="Open Sans"/>
                <a:sym typeface="Open Sans"/>
              </a:rPr>
              <a:t>GenComm</a:t>
            </a:r>
            <a:endParaRPr sz="18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endParaRPr sz="2800" b="1" i="0" u="none" strike="noStrike" cap="none" dirty="0">
              <a:solidFill>
                <a:srgbClr val="034DA2"/>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2400"/>
              <a:buFont typeface="Arial"/>
              <a:buNone/>
            </a:pPr>
            <a:r>
              <a:rPr lang="en-US" sz="1800" b="1" i="0" u="none" strike="noStrike" cap="none" dirty="0">
                <a:solidFill>
                  <a:srgbClr val="00B853"/>
                </a:solidFill>
                <a:latin typeface="Open Sans"/>
                <a:ea typeface="Open Sans"/>
                <a:cs typeface="Open Sans"/>
                <a:sym typeface="Open Sans"/>
              </a:rPr>
              <a:t>EUSEW 2022</a:t>
            </a:r>
            <a:endParaRPr sz="1800" b="1" i="0" u="none" strike="noStrike" cap="none" dirty="0">
              <a:solidFill>
                <a:srgbClr val="00B853"/>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2400"/>
              <a:buFont typeface="Arial"/>
              <a:buNone/>
            </a:pPr>
            <a:endParaRPr sz="1800" b="1" i="0" u="none" strike="noStrike" cap="none" dirty="0">
              <a:solidFill>
                <a:srgbClr val="00B853"/>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2400"/>
              <a:buFont typeface="Arial"/>
              <a:buNone/>
            </a:pPr>
            <a:r>
              <a:rPr lang="en-US" sz="1800" b="1" i="0" u="none" strike="noStrike" cap="none" dirty="0">
                <a:solidFill>
                  <a:srgbClr val="00B853"/>
                </a:solidFill>
                <a:latin typeface="Open Sans"/>
                <a:ea typeface="Open Sans"/>
                <a:cs typeface="Open Sans"/>
                <a:sym typeface="Open Sans"/>
              </a:rPr>
              <a:t>27th September 2022</a:t>
            </a:r>
            <a:endParaRPr sz="1800" b="0" i="0" u="none" strike="noStrike" cap="none" dirty="0">
              <a:solidFill>
                <a:srgbClr val="00B853"/>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548135"/>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rgbClr val="00B853"/>
                </a:solidFill>
                <a:latin typeface="Open Sans"/>
                <a:ea typeface="Open Sans"/>
                <a:cs typeface="Open Sans"/>
                <a:sym typeface="Open Sans"/>
              </a:rPr>
              <a:t>The Commodification of Green  Hydrogen</a:t>
            </a:r>
            <a:endParaRPr sz="2800" b="0" i="0" u="none" strike="noStrike" cap="none" dirty="0">
              <a:solidFill>
                <a:srgbClr val="00B853"/>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000"/>
              <a:buFont typeface="Arial"/>
              <a:buNone/>
            </a:pPr>
            <a:endParaRPr sz="2000" b="0" i="0" u="none" strike="noStrike" cap="none" dirty="0">
              <a:solidFill>
                <a:srgbClr val="034DA2"/>
              </a:solidFill>
              <a:latin typeface="Open Sans"/>
              <a:ea typeface="Open Sans"/>
              <a:cs typeface="Open Sans"/>
              <a:sym typeface="Open Sans"/>
            </a:endParaRPr>
          </a:p>
          <a:p>
            <a:pPr marL="0" marR="0" lvl="0" indent="0" algn="r" rtl="0">
              <a:lnSpc>
                <a:spcPct val="100000"/>
              </a:lnSpc>
              <a:spcBef>
                <a:spcPts val="0"/>
              </a:spcBef>
              <a:spcAft>
                <a:spcPts val="0"/>
              </a:spcAft>
              <a:buClr>
                <a:srgbClr val="000000"/>
              </a:buClr>
              <a:buSzPts val="2000"/>
              <a:buFont typeface="Arial"/>
              <a:buNone/>
            </a:pPr>
            <a:r>
              <a:rPr lang="en-US" sz="2000" b="0" i="0" u="none" strike="noStrike" cap="none" dirty="0">
                <a:solidFill>
                  <a:srgbClr val="034DA2"/>
                </a:solidFill>
                <a:latin typeface="Open Sans"/>
                <a:ea typeface="Open Sans"/>
                <a:cs typeface="Open Sans"/>
                <a:sym typeface="Open Sans"/>
              </a:rPr>
              <a:t> </a:t>
            </a:r>
            <a:endParaRPr sz="1400" b="0" i="0" u="none" strike="noStrike" cap="none" dirty="0">
              <a:solidFill>
                <a:srgbClr val="000000"/>
              </a:solidFill>
              <a:latin typeface="Arial"/>
              <a:ea typeface="Arial"/>
              <a:cs typeface="Arial"/>
              <a:sym typeface="Arial"/>
            </a:endParaRPr>
          </a:p>
        </p:txBody>
      </p:sp>
      <p:sp>
        <p:nvSpPr>
          <p:cNvPr id="123" name="Google Shape;123;p1"/>
          <p:cNvSpPr/>
          <p:nvPr/>
        </p:nvSpPr>
        <p:spPr>
          <a:xfrm>
            <a:off x="0" y="0"/>
            <a:ext cx="5730149" cy="6858000"/>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 name="Google Shape;124;p1"/>
          <p:cNvSpPr txBox="1"/>
          <p:nvPr/>
        </p:nvSpPr>
        <p:spPr>
          <a:xfrm>
            <a:off x="1695461" y="2664081"/>
            <a:ext cx="231459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2"/>
                </a:solidFill>
                <a:latin typeface="Open Sans"/>
                <a:ea typeface="Open Sans"/>
                <a:cs typeface="Open Sans"/>
                <a:sym typeface="Open Sans"/>
              </a:rPr>
              <a:t>Place image in this area. </a:t>
            </a:r>
            <a:endParaRPr sz="1400" b="0" i="0" u="none" strike="noStrike" cap="none">
              <a:solidFill>
                <a:srgbClr val="000000"/>
              </a:solidFill>
              <a:latin typeface="Arial"/>
              <a:ea typeface="Arial"/>
              <a:cs typeface="Arial"/>
              <a:sym typeface="Arial"/>
            </a:endParaRPr>
          </a:p>
        </p:txBody>
      </p:sp>
      <p:pic>
        <p:nvPicPr>
          <p:cNvPr id="125" name="Google Shape;125;p1"/>
          <p:cNvPicPr preferRelativeResize="0"/>
          <p:nvPr/>
        </p:nvPicPr>
        <p:blipFill rotWithShape="1">
          <a:blip r:embed="rId4">
            <a:alphaModFix/>
          </a:blip>
          <a:srcRect l="7407" t="16959" r="7304" b="11620"/>
          <a:stretch/>
        </p:blipFill>
        <p:spPr>
          <a:xfrm>
            <a:off x="5936305" y="541873"/>
            <a:ext cx="2952964" cy="1295223"/>
          </a:xfrm>
          <a:prstGeom prst="rect">
            <a:avLst/>
          </a:prstGeom>
          <a:noFill/>
          <a:ln>
            <a:noFill/>
          </a:ln>
        </p:spPr>
      </p:pic>
      <p:pic>
        <p:nvPicPr>
          <p:cNvPr id="126" name="Google Shape;126;p1"/>
          <p:cNvPicPr preferRelativeResize="0"/>
          <p:nvPr/>
        </p:nvPicPr>
        <p:blipFill rotWithShape="1">
          <a:blip r:embed="rId5">
            <a:alphaModFix/>
          </a:blip>
          <a:srcRect l="11513" r="40544"/>
          <a:stretch/>
        </p:blipFill>
        <p:spPr>
          <a:xfrm>
            <a:off x="-13566" y="0"/>
            <a:ext cx="5766205" cy="6858000"/>
          </a:xfrm>
          <a:prstGeom prst="rect">
            <a:avLst/>
          </a:prstGeom>
          <a:noFill/>
          <a:ln>
            <a:noFill/>
          </a:ln>
        </p:spPr>
      </p:pic>
      <p:sp>
        <p:nvSpPr>
          <p:cNvPr id="127" name="Google Shape;127;p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3/20/2018</a:t>
            </a:r>
            <a:endParaRPr/>
          </a:p>
        </p:txBody>
      </p:sp>
      <p:sp>
        <p:nvSpPr>
          <p:cNvPr id="128" name="Google Shape;128;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8"/>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 name="Google Shape;202;p8"/>
          <p:cNvSpPr txBox="1"/>
          <p:nvPr/>
        </p:nvSpPr>
        <p:spPr>
          <a:xfrm>
            <a:off x="685800" y="805245"/>
            <a:ext cx="8246960" cy="62170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222222"/>
                </a:solidFill>
                <a:latin typeface="Calibri"/>
                <a:ea typeface="Calibri"/>
                <a:cs typeface="Calibri"/>
                <a:sym typeface="Calibri"/>
              </a:rPr>
              <a:t>Energy price rises are exposing </a:t>
            </a:r>
            <a:r>
              <a:rPr lang="en-US" sz="2400" dirty="0">
                <a:solidFill>
                  <a:srgbClr val="222222"/>
                </a:solidFill>
                <a:latin typeface="Calibri"/>
                <a:ea typeface="Calibri"/>
                <a:cs typeface="Calibri"/>
                <a:sym typeface="Calibri"/>
              </a:rPr>
              <a:t>challenges</a:t>
            </a:r>
            <a:r>
              <a:rPr lang="en-US" sz="2400" b="0" i="0" u="none" strike="noStrike" cap="none" dirty="0">
                <a:solidFill>
                  <a:srgbClr val="222222"/>
                </a:solidFill>
                <a:latin typeface="Calibri"/>
                <a:ea typeface="Calibri"/>
                <a:cs typeface="Calibri"/>
                <a:sym typeface="Calibri"/>
              </a:rPr>
              <a:t> in market design and regulation, creating the need to rethink it.</a:t>
            </a:r>
          </a:p>
          <a:p>
            <a:pPr marL="0" marR="0" lvl="0" indent="0" algn="l" rtl="0">
              <a:lnSpc>
                <a:spcPct val="100000"/>
              </a:lnSpc>
              <a:spcBef>
                <a:spcPts val="0"/>
              </a:spcBef>
              <a:spcAft>
                <a:spcPts val="0"/>
              </a:spcAft>
              <a:buClr>
                <a:srgbClr val="000000"/>
              </a:buClr>
              <a:buSzPts val="2400"/>
              <a:buFont typeface="Arial"/>
              <a:buNone/>
            </a:pPr>
            <a:endParaRPr dirty="0"/>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222222"/>
                </a:solidFill>
                <a:latin typeface="Calibri"/>
                <a:ea typeface="Calibri"/>
                <a:cs typeface="Calibri"/>
                <a:sym typeface="Calibri"/>
              </a:rPr>
              <a:t>Across the globe and especially in Europe nations are turning to fill gaps in their fossil fuel supplies by looking to reopen coal mines, expanding domestic gas production, and securing new import contracts.</a:t>
            </a:r>
            <a:br>
              <a:rPr lang="en-US" dirty="0">
                <a:ea typeface="Calibri"/>
              </a:rPr>
            </a:br>
            <a:br>
              <a:rPr lang="en-US" sz="2400" b="0" i="0" u="none" strike="noStrike" cap="none" dirty="0">
                <a:solidFill>
                  <a:srgbClr val="222222"/>
                </a:solidFill>
                <a:latin typeface="Calibri"/>
                <a:ea typeface="Calibri"/>
                <a:cs typeface="Calibri"/>
                <a:sym typeface="Calibri"/>
              </a:rPr>
            </a:br>
            <a:r>
              <a:rPr lang="en-US" sz="2400" b="0" i="0" u="none" strike="noStrike" cap="none" dirty="0">
                <a:solidFill>
                  <a:srgbClr val="222222"/>
                </a:solidFill>
                <a:latin typeface="Calibri"/>
                <a:ea typeface="Calibri"/>
                <a:cs typeface="Calibri"/>
                <a:sym typeface="Calibri"/>
              </a:rPr>
              <a:t>This new landscape offers difficult terrain for the clean energy transition </a:t>
            </a:r>
            <a:r>
              <a:rPr lang="en-US" sz="2400" dirty="0">
                <a:solidFill>
                  <a:srgbClr val="222222"/>
                </a:solidFill>
                <a:latin typeface="Calibri"/>
                <a:ea typeface="Calibri"/>
                <a:cs typeface="Calibri"/>
                <a:sym typeface="Calibri"/>
              </a:rPr>
              <a:t>including</a:t>
            </a:r>
            <a:r>
              <a:rPr lang="en-US" sz="2400" b="0" i="0" u="none" strike="noStrike" cap="none" dirty="0">
                <a:solidFill>
                  <a:srgbClr val="222222"/>
                </a:solidFill>
                <a:latin typeface="Calibri"/>
                <a:ea typeface="Calibri"/>
                <a:cs typeface="Calibri"/>
                <a:sym typeface="Calibri"/>
              </a:rPr>
              <a:t> Green Hydrogen.</a:t>
            </a:r>
            <a:endParaRPr dirty="0"/>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222222"/>
                </a:solidFill>
                <a:latin typeface="Calibri"/>
                <a:ea typeface="Calibri"/>
                <a:cs typeface="Calibri"/>
                <a:sym typeface="Calibri"/>
              </a:rPr>
              <a:t>Renewed energy security concerns among many nations risk pushing clean energy ambitions back down the agenda while short-term crises are tackled.</a:t>
            </a:r>
            <a:br>
              <a:rPr lang="en-US" dirty="0">
                <a:ea typeface="Calibri"/>
              </a:rPr>
            </a:br>
            <a:endParaRPr sz="2400" b="0" i="0" u="none" strike="noStrike" cap="none" dirty="0">
              <a:solidFill>
                <a:srgbClr val="222222"/>
              </a:solidFill>
              <a:latin typeface="Calibri"/>
              <a:ea typeface="Calibri"/>
              <a:cs typeface="Calibri"/>
              <a:sym typeface="Calibri"/>
            </a:endParaRPr>
          </a:p>
          <a:p>
            <a:pPr marL="0" marR="0" lvl="0" indent="0" algn="l" rtl="0">
              <a:lnSpc>
                <a:spcPct val="100000"/>
              </a:lnSpc>
              <a:spcBef>
                <a:spcPts val="0"/>
              </a:spcBef>
              <a:spcAft>
                <a:spcPts val="0"/>
              </a:spcAft>
              <a:buNone/>
            </a:pPr>
            <a:r>
              <a:rPr lang="en-US" sz="2400" b="1" i="1" u="none" strike="noStrike" cap="none" dirty="0">
                <a:solidFill>
                  <a:srgbClr val="000000"/>
                </a:solidFill>
                <a:latin typeface="Calibri"/>
                <a:ea typeface="Calibri"/>
                <a:cs typeface="Calibri"/>
                <a:sym typeface="Calibri"/>
              </a:rPr>
              <a:t>‘Near term challenges shouldn’t obscure real opportunities.’</a:t>
            </a:r>
            <a:endParaRPr sz="24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dirty="0">
              <a:solidFill>
                <a:srgbClr val="22222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222222"/>
                </a:solidFill>
                <a:latin typeface="Arial"/>
                <a:ea typeface="Arial"/>
                <a:cs typeface="Arial"/>
                <a:sym typeface="Arial"/>
              </a:rPr>
              <a:t> </a:t>
            </a:r>
            <a:endParaRPr sz="1800" b="0" i="0" u="none" strike="noStrike" cap="none" dirty="0">
              <a:solidFill>
                <a:schemeClr val="dk1"/>
              </a:solidFill>
              <a:latin typeface="Calibri"/>
              <a:ea typeface="Calibri"/>
              <a:cs typeface="Calibri"/>
              <a:sym typeface="Calibri"/>
            </a:endParaRPr>
          </a:p>
        </p:txBody>
      </p:sp>
      <p:sp>
        <p:nvSpPr>
          <p:cNvPr id="203" name="Google Shape;203;p8"/>
          <p:cNvSpPr txBox="1"/>
          <p:nvPr/>
        </p:nvSpPr>
        <p:spPr>
          <a:xfrm>
            <a:off x="685800" y="282065"/>
            <a:ext cx="6897414"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a:solidFill>
                  <a:srgbClr val="00B853"/>
                </a:solidFill>
                <a:latin typeface="Arial"/>
                <a:ea typeface="Arial"/>
                <a:cs typeface="Arial"/>
                <a:sym typeface="Arial"/>
              </a:rPr>
              <a:t>The green energy transition is fragile</a:t>
            </a:r>
            <a:endParaRPr sz="1400" b="0" i="0" u="none" strike="noStrike" cap="none" dirty="0">
              <a:solidFill>
                <a:srgbClr val="00B853"/>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81"/>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 name="Google Shape;210;p81"/>
          <p:cNvSpPr txBox="1"/>
          <p:nvPr/>
        </p:nvSpPr>
        <p:spPr>
          <a:xfrm>
            <a:off x="685800" y="1477699"/>
            <a:ext cx="8246960" cy="378561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en-US" sz="2400" b="0" i="0" u="none" strike="noStrike" cap="none" dirty="0">
                <a:solidFill>
                  <a:srgbClr val="222222"/>
                </a:solidFill>
                <a:latin typeface="Calibri"/>
                <a:ea typeface="Calibri"/>
                <a:cs typeface="Calibri"/>
                <a:sym typeface="Calibri"/>
              </a:rPr>
              <a:t>Technology alone will not achieve our net zero goals.</a:t>
            </a:r>
            <a:endParaRPr dirty="0"/>
          </a:p>
          <a:p>
            <a:pPr marL="0" marR="0" lvl="0" indent="0" algn="just" rtl="0">
              <a:lnSpc>
                <a:spcPct val="100000"/>
              </a:lnSpc>
              <a:spcBef>
                <a:spcPts val="0"/>
              </a:spcBef>
              <a:spcAft>
                <a:spcPts val="0"/>
              </a:spcAft>
              <a:buClr>
                <a:srgbClr val="000000"/>
              </a:buClr>
              <a:buSzPts val="2400"/>
              <a:buFont typeface="Arial"/>
              <a:buNone/>
            </a:pPr>
            <a:r>
              <a:rPr lang="en-US" sz="2400" b="0" i="0" u="none" strike="noStrike" cap="none" dirty="0">
                <a:solidFill>
                  <a:srgbClr val="222222"/>
                </a:solidFill>
                <a:latin typeface="Calibri"/>
                <a:ea typeface="Calibri"/>
                <a:cs typeface="Calibri"/>
                <a:sym typeface="Calibri"/>
              </a:rPr>
              <a:t>As detailed in  Marianna’s Evaluation section of the Green H2 EVALUATION link in the SMART H2 value chain, substantial work is still needed on, understanding </a:t>
            </a:r>
            <a:r>
              <a:rPr lang="en-US" sz="2400" b="0" i="0" u="none" strike="noStrike" cap="none" dirty="0" err="1">
                <a:solidFill>
                  <a:srgbClr val="222222"/>
                </a:solidFill>
                <a:latin typeface="Calibri"/>
                <a:ea typeface="Calibri"/>
                <a:cs typeface="Calibri"/>
                <a:sym typeface="Calibri"/>
              </a:rPr>
              <a:t>behaviours</a:t>
            </a:r>
            <a:r>
              <a:rPr lang="en-US" sz="2400" b="0" i="0" u="none" strike="noStrike" cap="none" dirty="0">
                <a:solidFill>
                  <a:srgbClr val="222222"/>
                </a:solidFill>
                <a:latin typeface="Calibri"/>
                <a:ea typeface="Calibri"/>
                <a:cs typeface="Calibri"/>
                <a:sym typeface="Calibri"/>
              </a:rPr>
              <a:t> and attitudes around energy use, and on mechanisms for supporting households and communities through the energy transition. </a:t>
            </a:r>
            <a:endParaRPr dirty="0"/>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dirty="0">
              <a:solidFill>
                <a:srgbClr val="222222"/>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400"/>
              <a:buFont typeface="Arial"/>
              <a:buNone/>
            </a:pPr>
            <a:r>
              <a:rPr lang="en-US" sz="2400" b="0" i="0" u="none" strike="noStrike" cap="none" dirty="0">
                <a:solidFill>
                  <a:srgbClr val="222222"/>
                </a:solidFill>
                <a:latin typeface="Calibri"/>
                <a:ea typeface="Calibri"/>
                <a:cs typeface="Calibri"/>
                <a:sym typeface="Calibri"/>
              </a:rPr>
              <a:t>In our drive for technological development, we cannot overlook the central role played by people, and ensure that we are also fostering innovation and collaboration at the social level. </a:t>
            </a:r>
            <a:endParaRPr sz="1800" b="0" i="0" u="none" strike="noStrike" cap="none" dirty="0">
              <a:solidFill>
                <a:schemeClr val="dk1"/>
              </a:solidFill>
              <a:latin typeface="Calibri"/>
              <a:ea typeface="Calibri"/>
              <a:cs typeface="Calibri"/>
              <a:sym typeface="Calibri"/>
            </a:endParaRPr>
          </a:p>
        </p:txBody>
      </p:sp>
      <p:sp>
        <p:nvSpPr>
          <p:cNvPr id="211" name="Google Shape;211;p81"/>
          <p:cNvSpPr txBox="1"/>
          <p:nvPr/>
        </p:nvSpPr>
        <p:spPr>
          <a:xfrm>
            <a:off x="685800" y="442223"/>
            <a:ext cx="778816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a:solidFill>
                  <a:srgbClr val="00B853"/>
                </a:solidFill>
                <a:latin typeface="Arial"/>
                <a:ea typeface="Arial"/>
                <a:cs typeface="Arial"/>
                <a:sym typeface="Arial"/>
              </a:rPr>
              <a:t>IT WILL TAKE MORE THAN TECHNOLOGY</a:t>
            </a:r>
            <a:endParaRPr sz="1400" b="0" i="0" u="none" strike="noStrike" cap="none">
              <a:solidFill>
                <a:srgbClr val="00B853"/>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9"/>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18" name="Google Shape;218;p9"/>
          <p:cNvPicPr preferRelativeResize="0"/>
          <p:nvPr/>
        </p:nvPicPr>
        <p:blipFill rotWithShape="1">
          <a:blip r:embed="rId3">
            <a:alphaModFix/>
          </a:blip>
          <a:srcRect/>
          <a:stretch/>
        </p:blipFill>
        <p:spPr>
          <a:xfrm>
            <a:off x="23648" y="857250"/>
            <a:ext cx="9144000" cy="5143500"/>
          </a:xfrm>
          <a:prstGeom prst="rect">
            <a:avLst/>
          </a:prstGeom>
          <a:solidFill>
            <a:schemeClr val="lt1"/>
          </a:solidFill>
          <a:ln>
            <a:noFill/>
          </a:ln>
        </p:spPr>
      </p:pic>
      <p:sp>
        <p:nvSpPr>
          <p:cNvPr id="219" name="Google Shape;219;p9"/>
          <p:cNvSpPr txBox="1"/>
          <p:nvPr/>
        </p:nvSpPr>
        <p:spPr>
          <a:xfrm>
            <a:off x="2578308" y="6075433"/>
            <a:ext cx="4548352"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1" u="none" strike="noStrike" cap="none">
                <a:solidFill>
                  <a:srgbClr val="548135"/>
                </a:solidFill>
                <a:latin typeface="Calibri"/>
                <a:ea typeface="Calibri"/>
                <a:cs typeface="Calibri"/>
                <a:sym typeface="Calibri"/>
              </a:rPr>
              <a:t>H</a:t>
            </a:r>
            <a:r>
              <a:rPr lang="en-US" sz="2800" b="1" i="1" u="none" strike="noStrike" cap="none">
                <a:solidFill>
                  <a:srgbClr val="548135"/>
                </a:solidFill>
                <a:latin typeface="Calibri"/>
                <a:ea typeface="Calibri"/>
                <a:cs typeface="Calibri"/>
                <a:sym typeface="Calibri"/>
              </a:rPr>
              <a:t>2</a:t>
            </a:r>
            <a:r>
              <a:rPr lang="en-US" sz="4000" b="1" i="1" u="none" strike="noStrike" cap="none">
                <a:solidFill>
                  <a:srgbClr val="548135"/>
                </a:solidFill>
                <a:latin typeface="Calibri"/>
                <a:ea typeface="Calibri"/>
                <a:cs typeface="Calibri"/>
                <a:sym typeface="Calibri"/>
              </a:rPr>
              <a:t> OPTIMISATION</a:t>
            </a:r>
            <a:endParaRPr sz="1400" b="0" i="0" u="none" strike="noStrike" cap="none">
              <a:solidFill>
                <a:srgbClr val="000000"/>
              </a:solidFill>
              <a:latin typeface="Arial"/>
              <a:ea typeface="Arial"/>
              <a:cs typeface="Arial"/>
              <a:sym typeface="Arial"/>
            </a:endParaRPr>
          </a:p>
        </p:txBody>
      </p:sp>
      <p:pic>
        <p:nvPicPr>
          <p:cNvPr id="220" name="Google Shape;220;p9" descr="Diagram&#10;&#10;Description automatically generated"/>
          <p:cNvPicPr preferRelativeResize="0"/>
          <p:nvPr/>
        </p:nvPicPr>
        <p:blipFill rotWithShape="1">
          <a:blip r:embed="rId4">
            <a:alphaModFix/>
          </a:blip>
          <a:srcRect/>
          <a:stretch/>
        </p:blipFill>
        <p:spPr>
          <a:xfrm>
            <a:off x="1311637" y="6000751"/>
            <a:ext cx="1266671" cy="857250"/>
          </a:xfrm>
          <a:prstGeom prst="rect">
            <a:avLst/>
          </a:prstGeom>
          <a:solidFill>
            <a:srgbClr val="00B0F0"/>
          </a:solid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0"/>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7" name="Google Shape;227;p10"/>
          <p:cNvSpPr txBox="1"/>
          <p:nvPr/>
        </p:nvSpPr>
        <p:spPr>
          <a:xfrm>
            <a:off x="512229" y="679276"/>
            <a:ext cx="824696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1" u="none" strike="noStrike" cap="none">
                <a:solidFill>
                  <a:srgbClr val="00B050"/>
                </a:solidFill>
                <a:latin typeface="Calibri"/>
                <a:ea typeface="Calibri"/>
                <a:cs typeface="Calibri"/>
                <a:sym typeface="Calibri"/>
              </a:rPr>
              <a:t>Key M</a:t>
            </a:r>
            <a:r>
              <a:rPr lang="en-US" sz="4000" b="1" i="1" u="none" strike="noStrike" cap="none">
                <a:solidFill>
                  <a:srgbClr val="00B853"/>
                </a:solidFill>
                <a:latin typeface="Calibri"/>
                <a:ea typeface="Calibri"/>
                <a:cs typeface="Calibri"/>
                <a:sym typeface="Calibri"/>
              </a:rPr>
              <a:t>essa</a:t>
            </a:r>
            <a:r>
              <a:rPr lang="en-US" sz="4000" b="1" i="1" u="none" strike="noStrike" cap="none">
                <a:solidFill>
                  <a:srgbClr val="00B050"/>
                </a:solidFill>
                <a:latin typeface="Calibri"/>
                <a:ea typeface="Calibri"/>
                <a:cs typeface="Calibri"/>
                <a:sym typeface="Calibri"/>
              </a:rPr>
              <a:t>ge</a:t>
            </a:r>
            <a:endParaRPr sz="4000" b="0" i="0" u="none" strike="noStrike" cap="none">
              <a:solidFill>
                <a:srgbClr val="00B050"/>
              </a:solidFill>
              <a:latin typeface="Calibri"/>
              <a:ea typeface="Calibri"/>
              <a:cs typeface="Calibri"/>
              <a:sym typeface="Calibri"/>
            </a:endParaRPr>
          </a:p>
        </p:txBody>
      </p:sp>
      <p:sp>
        <p:nvSpPr>
          <p:cNvPr id="228" name="Google Shape;228;p10"/>
          <p:cNvSpPr txBox="1"/>
          <p:nvPr/>
        </p:nvSpPr>
        <p:spPr>
          <a:xfrm>
            <a:off x="814091" y="1841282"/>
            <a:ext cx="7326630" cy="50167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1" u="none" strike="noStrike" cap="none">
                <a:solidFill>
                  <a:schemeClr val="dk1"/>
                </a:solidFill>
                <a:latin typeface="Calibri"/>
                <a:ea typeface="Calibri"/>
                <a:cs typeface="Calibri"/>
                <a:sym typeface="Calibri"/>
              </a:rPr>
              <a:t>Hydrogen is the catalyst driving Europe’s energy transition, enabling us to pioneer new and innovative paths to sustainability. </a:t>
            </a:r>
            <a:endParaRPr/>
          </a:p>
          <a:p>
            <a:pPr marL="0" marR="0" lvl="0" indent="0" algn="l" rtl="0">
              <a:lnSpc>
                <a:spcPct val="100000"/>
              </a:lnSpc>
              <a:spcBef>
                <a:spcPts val="0"/>
              </a:spcBef>
              <a:spcAft>
                <a:spcPts val="0"/>
              </a:spcAft>
              <a:buClr>
                <a:srgbClr val="000000"/>
              </a:buClr>
              <a:buSzPts val="2800"/>
              <a:buFont typeface="Arial"/>
              <a:buNone/>
            </a:pPr>
            <a:r>
              <a:rPr lang="en-US" sz="2800" b="0" i="1" u="none" strike="noStrike" cap="none">
                <a:solidFill>
                  <a:schemeClr val="dk1"/>
                </a:solidFill>
                <a:latin typeface="Calibri"/>
                <a:ea typeface="Calibri"/>
                <a:cs typeface="Calibri"/>
                <a:sym typeface="Calibri"/>
              </a:rPr>
              <a:t>Optimising this journey,</a:t>
            </a:r>
            <a:r>
              <a:rPr lang="en-US" sz="2800" b="0" i="1" u="none" strike="noStrike" cap="none">
                <a:solidFill>
                  <a:srgbClr val="222222"/>
                </a:solidFill>
                <a:latin typeface="Arial"/>
                <a:ea typeface="Arial"/>
                <a:cs typeface="Arial"/>
                <a:sym typeface="Arial"/>
              </a:rPr>
              <a:t> enhancing its cost-competitive production, storage, and end-use is critical. </a:t>
            </a:r>
            <a:endParaRPr/>
          </a:p>
          <a:p>
            <a:pPr marL="0" marR="0" lvl="0" indent="0" algn="l" rtl="0">
              <a:lnSpc>
                <a:spcPct val="100000"/>
              </a:lnSpc>
              <a:spcBef>
                <a:spcPts val="0"/>
              </a:spcBef>
              <a:spcAft>
                <a:spcPts val="0"/>
              </a:spcAft>
              <a:buClr>
                <a:srgbClr val="000000"/>
              </a:buClr>
              <a:buSzPts val="2800"/>
              <a:buFont typeface="Arial"/>
              <a:buNone/>
            </a:pPr>
            <a:r>
              <a:rPr lang="en-US" sz="2800" b="0" i="1" u="none" strike="noStrike" cap="none">
                <a:solidFill>
                  <a:srgbClr val="222222"/>
                </a:solidFill>
                <a:latin typeface="Arial"/>
                <a:ea typeface="Arial"/>
                <a:cs typeface="Arial"/>
                <a:sym typeface="Arial"/>
              </a:rPr>
              <a:t>D</a:t>
            </a:r>
            <a:r>
              <a:rPr lang="en-US" sz="2800" b="0" i="1" u="none" strike="noStrike" cap="none">
                <a:solidFill>
                  <a:schemeClr val="dk1"/>
                </a:solidFill>
                <a:latin typeface="Calibri"/>
                <a:ea typeface="Calibri"/>
                <a:cs typeface="Calibri"/>
                <a:sym typeface="Calibri"/>
              </a:rPr>
              <a:t>elivering SMARTH2 through valorization of the hydrogen supply chain, production, storage and use is key to creating a successful, sustainable secure energy future for Europe.</a:t>
            </a:r>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 </a:t>
            </a:r>
            <a:endParaRPr sz="2800" b="0" i="0" u="none" strike="noStrike" cap="none">
              <a:solidFill>
                <a:schemeClr val="dk1"/>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Titillium Web"/>
              <a:ea typeface="Titillium Web"/>
              <a:cs typeface="Titillium Web"/>
              <a:sym typeface="Titillium Web"/>
            </a:endParaRPr>
          </a:p>
        </p:txBody>
      </p:sp>
      <p:pic>
        <p:nvPicPr>
          <p:cNvPr id="229" name="Google Shape;229;p10" descr="A picture containing diagram&#10;&#10;Description automatically generated"/>
          <p:cNvPicPr preferRelativeResize="0"/>
          <p:nvPr/>
        </p:nvPicPr>
        <p:blipFill rotWithShape="1">
          <a:blip r:embed="rId3">
            <a:alphaModFix/>
          </a:blip>
          <a:srcRect/>
          <a:stretch/>
        </p:blipFill>
        <p:spPr>
          <a:xfrm>
            <a:off x="7372050" y="0"/>
            <a:ext cx="1771950" cy="10331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8"/>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 name="Google Shape;236;p18"/>
          <p:cNvSpPr txBox="1"/>
          <p:nvPr/>
        </p:nvSpPr>
        <p:spPr>
          <a:xfrm>
            <a:off x="685800" y="434340"/>
            <a:ext cx="457200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1" u="none" strike="noStrike" cap="none">
                <a:solidFill>
                  <a:srgbClr val="00B853"/>
                </a:solidFill>
                <a:latin typeface="Arial"/>
                <a:ea typeface="Arial"/>
                <a:cs typeface="Arial"/>
                <a:sym typeface="Arial"/>
              </a:rPr>
              <a:t>Optimisation</a:t>
            </a:r>
            <a:endParaRPr sz="4000" b="0" i="0" u="none" strike="noStrike" cap="none">
              <a:solidFill>
                <a:srgbClr val="00B853"/>
              </a:solidFill>
              <a:latin typeface="Arial"/>
              <a:ea typeface="Arial"/>
              <a:cs typeface="Arial"/>
              <a:sym typeface="Arial"/>
            </a:endParaRPr>
          </a:p>
        </p:txBody>
      </p:sp>
      <p:sp>
        <p:nvSpPr>
          <p:cNvPr id="237" name="Google Shape;237;p18"/>
          <p:cNvSpPr txBox="1"/>
          <p:nvPr/>
        </p:nvSpPr>
        <p:spPr>
          <a:xfrm>
            <a:off x="471559" y="1633817"/>
            <a:ext cx="4746258" cy="46782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Calibri"/>
                <a:ea typeface="Calibri"/>
                <a:cs typeface="Calibri"/>
                <a:sym typeface="Calibri"/>
              </a:rPr>
              <a:t>There are many challenges governments face today on our journey to achieve the twin goals of long-term sustainability and secure indigenous clean  energy systems.</a:t>
            </a:r>
            <a:endParaRPr/>
          </a:p>
          <a:p>
            <a:pPr marL="0" marR="0" lvl="0" indent="0" algn="l" rtl="0">
              <a:lnSpc>
                <a:spcPct val="100000"/>
              </a:lnSpc>
              <a:spcBef>
                <a:spcPts val="0"/>
              </a:spcBef>
              <a:spcAft>
                <a:spcPts val="0"/>
              </a:spcAft>
              <a:buNone/>
            </a:pPr>
            <a:r>
              <a:rPr lang="en-US" sz="2000" b="0" i="0" u="none" strike="noStrike" cap="none">
                <a:solidFill>
                  <a:srgbClr val="000000"/>
                </a:solidFill>
                <a:latin typeface="Calibri"/>
                <a:ea typeface="Calibri"/>
                <a:cs typeface="Calibri"/>
                <a:sym typeface="Calibri"/>
              </a:rPr>
              <a:t>There is no ‘one-size fits all’ approach to reaching net-zero — technologies across all sectors of the economy will need to work together. And these technologies are all at varying stages of research, development and demonstration (RD&amp;D).</a:t>
            </a:r>
            <a:endParaRPr/>
          </a:p>
          <a:p>
            <a:pPr marL="0" marR="0" lvl="0" indent="0" algn="l" rtl="0">
              <a:lnSpc>
                <a:spcPct val="100000"/>
              </a:lnSpc>
              <a:spcBef>
                <a:spcPts val="0"/>
              </a:spcBef>
              <a:spcAft>
                <a:spcPts val="0"/>
              </a:spcAft>
              <a:buNone/>
            </a:pPr>
            <a:r>
              <a:rPr lang="en-US" sz="2000" b="0" i="0" u="none" strike="noStrike" cap="none">
                <a:solidFill>
                  <a:srgbClr val="000000"/>
                </a:solidFill>
                <a:latin typeface="Calibri"/>
                <a:ea typeface="Calibri"/>
                <a:cs typeface="Calibri"/>
                <a:sym typeface="Calibri"/>
              </a:rPr>
              <a:t>We must also look to achieving efficiencies from every step on this journey and secure the </a:t>
            </a:r>
            <a:r>
              <a:rPr lang="en-US" sz="2000" b="0" i="0" u="none" strike="noStrike" cap="none">
                <a:solidFill>
                  <a:srgbClr val="202124"/>
                </a:solidFill>
                <a:latin typeface="Calibri"/>
                <a:ea typeface="Calibri"/>
                <a:cs typeface="Calibri"/>
                <a:sym typeface="Calibri"/>
              </a:rPr>
              <a:t>most effective energy </a:t>
            </a:r>
            <a:r>
              <a:rPr lang="en-US" sz="2000" b="0" i="0" u="none" strike="noStrike" cap="none">
                <a:solidFill>
                  <a:srgbClr val="000000"/>
                </a:solidFill>
                <a:latin typeface="Calibri"/>
                <a:ea typeface="Calibri"/>
                <a:cs typeface="Calibri"/>
                <a:sym typeface="Calibri"/>
              </a:rPr>
              <a:t>opportunities each step brings – a </a:t>
            </a:r>
            <a:r>
              <a:rPr lang="en-US" sz="2400" b="1" i="1" u="none" strike="noStrike" cap="none">
                <a:solidFill>
                  <a:srgbClr val="385623"/>
                </a:solidFill>
                <a:latin typeface="Calibri"/>
                <a:ea typeface="Calibri"/>
                <a:cs typeface="Calibri"/>
                <a:sym typeface="Calibri"/>
              </a:rPr>
              <a:t>Green H2 NEXUS</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238" name="Google Shape;238;p18"/>
          <p:cNvGrpSpPr/>
          <p:nvPr/>
        </p:nvGrpSpPr>
        <p:grpSpPr>
          <a:xfrm>
            <a:off x="5757223" y="1502071"/>
            <a:ext cx="2254018" cy="4635173"/>
            <a:chOff x="1050311" y="0"/>
            <a:chExt cx="2254018" cy="4635173"/>
          </a:xfrm>
        </p:grpSpPr>
        <p:sp>
          <p:nvSpPr>
            <p:cNvPr id="239" name="Google Shape;239;p18"/>
            <p:cNvSpPr/>
            <p:nvPr/>
          </p:nvSpPr>
          <p:spPr>
            <a:xfrm>
              <a:off x="1540358" y="0"/>
              <a:ext cx="1763971" cy="1764150"/>
            </a:xfrm>
            <a:custGeom>
              <a:avLst/>
              <a:gdLst/>
              <a:ahLst/>
              <a:cxnLst/>
              <a:rect l="l" t="t" r="r" b="b"/>
              <a:pathLst>
                <a:path w="120000" h="120000" extrusionOk="0">
                  <a:moveTo>
                    <a:pt x="8412" y="60000"/>
                  </a:moveTo>
                  <a:lnTo>
                    <a:pt x="8412" y="60000"/>
                  </a:lnTo>
                  <a:cubicBezTo>
                    <a:pt x="8412" y="32962"/>
                    <a:pt x="29287" y="10511"/>
                    <a:pt x="56253" y="8547"/>
                  </a:cubicBezTo>
                  <a:cubicBezTo>
                    <a:pt x="83219" y="6584"/>
                    <a:pt x="107127" y="25773"/>
                    <a:pt x="111044" y="52526"/>
                  </a:cubicBezTo>
                  <a:cubicBezTo>
                    <a:pt x="114961" y="79279"/>
                    <a:pt x="97558" y="104517"/>
                    <a:pt x="71161" y="110367"/>
                  </a:cubicBezTo>
                  <a:lnTo>
                    <a:pt x="70592" y="118429"/>
                  </a:lnTo>
                  <a:lnTo>
                    <a:pt x="56830" y="104890"/>
                  </a:lnTo>
                  <a:lnTo>
                    <a:pt x="72705" y="88507"/>
                  </a:lnTo>
                  <a:lnTo>
                    <a:pt x="72144" y="96444"/>
                  </a:lnTo>
                  <a:cubicBezTo>
                    <a:pt x="90761" y="90239"/>
                    <a:pt x="101708" y="71000"/>
                    <a:pt x="97532" y="51825"/>
                  </a:cubicBezTo>
                  <a:cubicBezTo>
                    <a:pt x="93356" y="32650"/>
                    <a:pt x="75400" y="19706"/>
                    <a:pt x="55889" y="21806"/>
                  </a:cubicBezTo>
                  <a:cubicBezTo>
                    <a:pt x="36379" y="23907"/>
                    <a:pt x="21588" y="40376"/>
                    <a:pt x="21588" y="60000"/>
                  </a:cubicBezTo>
                  <a:close/>
                </a:path>
              </a:pathLst>
            </a:custGeom>
            <a:solidFill>
              <a:srgbClr val="385623"/>
            </a:solidFill>
            <a:ln w="9525" cap="flat" cmpd="sng">
              <a:solidFill>
                <a:srgbClr val="FFFF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8"/>
            <p:cNvSpPr/>
            <p:nvPr/>
          </p:nvSpPr>
          <p:spPr>
            <a:xfrm>
              <a:off x="1827202" y="638574"/>
              <a:ext cx="1189622" cy="49214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8"/>
            <p:cNvSpPr txBox="1"/>
            <p:nvPr/>
          </p:nvSpPr>
          <p:spPr>
            <a:xfrm>
              <a:off x="1827202" y="638574"/>
              <a:ext cx="1189622" cy="492147"/>
            </a:xfrm>
            <a:prstGeom prst="rect">
              <a:avLst/>
            </a:prstGeom>
            <a:noFill/>
            <a:ln>
              <a:noFill/>
            </a:ln>
          </p:spPr>
          <p:txBody>
            <a:bodyPr spcFirstLastPara="1" wrap="square" lIns="6350" tIns="6350" rIns="6350" bIns="635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OPTIMISATION</a:t>
              </a:r>
              <a:endParaRPr/>
            </a:p>
          </p:txBody>
        </p:sp>
        <p:sp>
          <p:nvSpPr>
            <p:cNvPr id="242" name="Google Shape;242;p18"/>
            <p:cNvSpPr/>
            <p:nvPr/>
          </p:nvSpPr>
          <p:spPr>
            <a:xfrm>
              <a:off x="1050311" y="1013766"/>
              <a:ext cx="1763971" cy="1764150"/>
            </a:xfrm>
            <a:custGeom>
              <a:avLst/>
              <a:gdLst/>
              <a:ahLst/>
              <a:cxnLst/>
              <a:rect l="l" t="t" r="r" b="b"/>
              <a:pathLst>
                <a:path w="120000" h="120000" extrusionOk="0">
                  <a:moveTo>
                    <a:pt x="96480" y="23523"/>
                  </a:moveTo>
                  <a:lnTo>
                    <a:pt x="87164" y="32839"/>
                  </a:lnTo>
                  <a:lnTo>
                    <a:pt x="87164" y="32839"/>
                  </a:lnTo>
                  <a:cubicBezTo>
                    <a:pt x="75944" y="21617"/>
                    <a:pt x="58979" y="18450"/>
                    <a:pt x="44466" y="24867"/>
                  </a:cubicBezTo>
                  <a:cubicBezTo>
                    <a:pt x="29954" y="31284"/>
                    <a:pt x="20880" y="45966"/>
                    <a:pt x="21631" y="61817"/>
                  </a:cubicBezTo>
                  <a:cubicBezTo>
                    <a:pt x="22382" y="77668"/>
                    <a:pt x="32801" y="91427"/>
                    <a:pt x="47856" y="96444"/>
                  </a:cubicBezTo>
                  <a:lnTo>
                    <a:pt x="47295" y="88507"/>
                  </a:lnTo>
                  <a:lnTo>
                    <a:pt x="63170" y="104890"/>
                  </a:lnTo>
                  <a:lnTo>
                    <a:pt x="49408" y="118429"/>
                  </a:lnTo>
                  <a:lnTo>
                    <a:pt x="48839" y="110367"/>
                  </a:lnTo>
                  <a:lnTo>
                    <a:pt x="48839" y="110367"/>
                  </a:lnTo>
                  <a:cubicBezTo>
                    <a:pt x="27395" y="105615"/>
                    <a:pt x="11312" y="87807"/>
                    <a:pt x="8761" y="65991"/>
                  </a:cubicBezTo>
                  <a:cubicBezTo>
                    <a:pt x="6210" y="44176"/>
                    <a:pt x="17752" y="23137"/>
                    <a:pt x="37521" y="13566"/>
                  </a:cubicBezTo>
                  <a:cubicBezTo>
                    <a:pt x="57290" y="3996"/>
                    <a:pt x="80951" y="7991"/>
                    <a:pt x="96480" y="23523"/>
                  </a:cubicBezTo>
                  <a:close/>
                </a:path>
              </a:pathLst>
            </a:custGeom>
            <a:solidFill>
              <a:srgbClr val="385623"/>
            </a:solidFill>
            <a:ln w="9525" cap="flat" cmpd="sng">
              <a:solidFill>
                <a:srgbClr val="FFFF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8"/>
            <p:cNvSpPr/>
            <p:nvPr/>
          </p:nvSpPr>
          <p:spPr>
            <a:xfrm>
              <a:off x="1466128" y="1688633"/>
              <a:ext cx="1412243" cy="49214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8"/>
            <p:cNvSpPr txBox="1"/>
            <p:nvPr/>
          </p:nvSpPr>
          <p:spPr>
            <a:xfrm>
              <a:off x="1466128" y="1688633"/>
              <a:ext cx="1412243" cy="492147"/>
            </a:xfrm>
            <a:prstGeom prst="rect">
              <a:avLst/>
            </a:prstGeom>
            <a:noFill/>
            <a:ln>
              <a:noFill/>
            </a:ln>
          </p:spPr>
          <p:txBody>
            <a:bodyPr spcFirstLastPara="1" wrap="square" lIns="6350" tIns="6350" rIns="6350" bIns="635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ACTUALISATION</a:t>
              </a:r>
              <a:endParaRPr/>
            </a:p>
          </p:txBody>
        </p:sp>
        <p:sp>
          <p:nvSpPr>
            <p:cNvPr id="245" name="Google Shape;245;p18"/>
            <p:cNvSpPr/>
            <p:nvPr/>
          </p:nvSpPr>
          <p:spPr>
            <a:xfrm>
              <a:off x="1540358" y="2031276"/>
              <a:ext cx="1763971" cy="1764150"/>
            </a:xfrm>
            <a:custGeom>
              <a:avLst/>
              <a:gdLst/>
              <a:ahLst/>
              <a:cxnLst/>
              <a:rect l="l" t="t" r="r" b="b"/>
              <a:pathLst>
                <a:path w="120000" h="120000" extrusionOk="0">
                  <a:moveTo>
                    <a:pt x="23520" y="23523"/>
                  </a:moveTo>
                  <a:lnTo>
                    <a:pt x="23520" y="23523"/>
                  </a:lnTo>
                  <a:cubicBezTo>
                    <a:pt x="39049" y="7991"/>
                    <a:pt x="62710" y="3996"/>
                    <a:pt x="82479" y="13566"/>
                  </a:cubicBezTo>
                  <a:cubicBezTo>
                    <a:pt x="102248" y="23137"/>
                    <a:pt x="113790" y="44176"/>
                    <a:pt x="111239" y="65991"/>
                  </a:cubicBezTo>
                  <a:cubicBezTo>
                    <a:pt x="108688" y="87807"/>
                    <a:pt x="92605" y="105615"/>
                    <a:pt x="71161" y="110367"/>
                  </a:cubicBezTo>
                  <a:lnTo>
                    <a:pt x="70592" y="118429"/>
                  </a:lnTo>
                  <a:lnTo>
                    <a:pt x="56830" y="104890"/>
                  </a:lnTo>
                  <a:lnTo>
                    <a:pt x="72705" y="88507"/>
                  </a:lnTo>
                  <a:lnTo>
                    <a:pt x="72144" y="96444"/>
                  </a:lnTo>
                  <a:cubicBezTo>
                    <a:pt x="87199" y="91427"/>
                    <a:pt x="97618" y="77668"/>
                    <a:pt x="98369" y="61817"/>
                  </a:cubicBezTo>
                  <a:cubicBezTo>
                    <a:pt x="99120" y="45966"/>
                    <a:pt x="90046" y="31284"/>
                    <a:pt x="75534" y="24867"/>
                  </a:cubicBezTo>
                  <a:cubicBezTo>
                    <a:pt x="61021" y="18450"/>
                    <a:pt x="44056" y="21617"/>
                    <a:pt x="32836" y="32839"/>
                  </a:cubicBezTo>
                  <a:close/>
                </a:path>
              </a:pathLst>
            </a:custGeom>
            <a:solidFill>
              <a:srgbClr val="385623"/>
            </a:solidFill>
            <a:ln w="9525" cap="flat" cmpd="sng">
              <a:solidFill>
                <a:srgbClr val="FFFF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8"/>
            <p:cNvSpPr/>
            <p:nvPr/>
          </p:nvSpPr>
          <p:spPr>
            <a:xfrm>
              <a:off x="1715675" y="2661248"/>
              <a:ext cx="1154509" cy="49214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8"/>
            <p:cNvSpPr txBox="1"/>
            <p:nvPr/>
          </p:nvSpPr>
          <p:spPr>
            <a:xfrm>
              <a:off x="1715675" y="2661248"/>
              <a:ext cx="1154509" cy="492147"/>
            </a:xfrm>
            <a:prstGeom prst="rect">
              <a:avLst/>
            </a:prstGeom>
            <a:noFill/>
            <a:ln>
              <a:noFill/>
            </a:ln>
          </p:spPr>
          <p:txBody>
            <a:bodyPr spcFirstLastPara="1" wrap="square" lIns="6350" tIns="6350" rIns="6350" bIns="635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EVALUATION</a:t>
              </a:r>
              <a:endParaRPr/>
            </a:p>
          </p:txBody>
        </p:sp>
        <p:sp>
          <p:nvSpPr>
            <p:cNvPr id="248" name="Google Shape;248;p18"/>
            <p:cNvSpPr/>
            <p:nvPr/>
          </p:nvSpPr>
          <p:spPr>
            <a:xfrm>
              <a:off x="1184066" y="3118968"/>
              <a:ext cx="1515473" cy="1516205"/>
            </a:xfrm>
            <a:prstGeom prst="blockArc">
              <a:avLst>
                <a:gd name="adj1" fmla="val 0"/>
                <a:gd name="adj2" fmla="val 18900000"/>
                <a:gd name="adj3" fmla="val 12740"/>
              </a:avLst>
            </a:prstGeom>
            <a:solidFill>
              <a:srgbClr val="385623"/>
            </a:solidFill>
            <a:ln w="9525" cap="flat" cmpd="sng">
              <a:solidFill>
                <a:srgbClr val="FFFF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8"/>
            <p:cNvSpPr/>
            <p:nvPr/>
          </p:nvSpPr>
          <p:spPr>
            <a:xfrm>
              <a:off x="1431266" y="3652195"/>
              <a:ext cx="984395" cy="49214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8"/>
            <p:cNvSpPr txBox="1"/>
            <p:nvPr/>
          </p:nvSpPr>
          <p:spPr>
            <a:xfrm>
              <a:off x="1431266" y="3652195"/>
              <a:ext cx="984395" cy="492147"/>
            </a:xfrm>
            <a:prstGeom prst="rect">
              <a:avLst/>
            </a:prstGeom>
            <a:noFill/>
            <a:ln>
              <a:noFill/>
            </a:ln>
          </p:spPr>
          <p:txBody>
            <a:bodyPr spcFirstLastPara="1" wrap="square" lIns="6350" tIns="6350" rIns="6350" bIns="635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US" sz="1000" b="1" i="0" u="none" strike="noStrike" cap="none">
                  <a:solidFill>
                    <a:srgbClr val="000000"/>
                  </a:solidFill>
                  <a:latin typeface="Arial"/>
                  <a:ea typeface="Arial"/>
                  <a:cs typeface="Arial"/>
                  <a:sym typeface="Arial"/>
                </a:rPr>
                <a:t>VALIDATION</a:t>
              </a:r>
              <a:endParaRPr/>
            </a:p>
          </p:txBody>
        </p:sp>
      </p:grpSp>
      <p:pic>
        <p:nvPicPr>
          <p:cNvPr id="251" name="Google Shape;251;p18" descr="Diagram&#10;&#10;Description automatically generated with medium confidence"/>
          <p:cNvPicPr preferRelativeResize="0"/>
          <p:nvPr/>
        </p:nvPicPr>
        <p:blipFill rotWithShape="1">
          <a:blip r:embed="rId3">
            <a:alphaModFix/>
          </a:blip>
          <a:srcRect/>
          <a:stretch/>
        </p:blipFill>
        <p:spPr>
          <a:xfrm>
            <a:off x="7114030" y="146216"/>
            <a:ext cx="1771950" cy="99678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14"/>
          <p:cNvPicPr preferRelativeResize="0"/>
          <p:nvPr/>
        </p:nvPicPr>
        <p:blipFill rotWithShape="1">
          <a:blip r:embed="rId3">
            <a:alphaModFix/>
          </a:blip>
          <a:srcRect r="5998"/>
          <a:stretch/>
        </p:blipFill>
        <p:spPr>
          <a:xfrm>
            <a:off x="21" y="118118"/>
            <a:ext cx="9143979" cy="6857990"/>
          </a:xfrm>
          <a:prstGeom prst="rect">
            <a:avLst/>
          </a:prstGeom>
          <a:gradFill>
            <a:gsLst>
              <a:gs pos="0">
                <a:srgbClr val="F6F9FC"/>
              </a:gs>
              <a:gs pos="74000">
                <a:srgbClr val="B3D1EC"/>
              </a:gs>
              <a:gs pos="83000">
                <a:srgbClr val="B3D1EC"/>
              </a:gs>
              <a:gs pos="100000">
                <a:srgbClr val="CCE0F2"/>
              </a:gs>
            </a:gsLst>
            <a:lin ang="5400000" scaled="0"/>
          </a:gradFill>
          <a:ln>
            <a:noFill/>
          </a:ln>
        </p:spPr>
      </p:pic>
      <p:sp>
        <p:nvSpPr>
          <p:cNvPr id="258" name="Google Shape;258;p14"/>
          <p:cNvSpPr txBox="1">
            <a:spLocks noGrp="1"/>
          </p:cNvSpPr>
          <p:nvPr>
            <p:ph type="title"/>
          </p:nvPr>
        </p:nvSpPr>
        <p:spPr>
          <a:xfrm>
            <a:off x="138737" y="830009"/>
            <a:ext cx="3153102" cy="134275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B050"/>
              </a:buClr>
              <a:buSzPts val="4800"/>
              <a:buFont typeface="Calibri"/>
              <a:buNone/>
            </a:pPr>
            <a:r>
              <a:rPr lang="en-US" sz="4800" b="1" i="1">
                <a:solidFill>
                  <a:srgbClr val="00B050"/>
                </a:solidFill>
              </a:rPr>
              <a:t>Hydrogen Leverage</a:t>
            </a:r>
            <a:endParaRPr/>
          </a:p>
        </p:txBody>
      </p:sp>
      <p:sp>
        <p:nvSpPr>
          <p:cNvPr id="259" name="Google Shape;259;p14"/>
          <p:cNvSpPr txBox="1">
            <a:spLocks noGrp="1"/>
          </p:cNvSpPr>
          <p:nvPr>
            <p:ph type="body" idx="1"/>
          </p:nvPr>
        </p:nvSpPr>
        <p:spPr>
          <a:xfrm>
            <a:off x="249357" y="4120043"/>
            <a:ext cx="3444765" cy="2619839"/>
          </a:xfrm>
          <a:prstGeom prst="rect">
            <a:avLst/>
          </a:prstGeom>
          <a:solidFill>
            <a:schemeClr val="lt1"/>
          </a:solidFill>
          <a:ln>
            <a:noFill/>
          </a:ln>
        </p:spPr>
        <p:txBody>
          <a:bodyPr spcFirstLastPara="1" wrap="square" lIns="91425" tIns="45700" rIns="91425" bIns="45700" anchor="ctr" anchorCtr="0">
            <a:normAutofit/>
          </a:bodyPr>
          <a:lstStyle/>
          <a:p>
            <a:pPr marL="171450" lvl="0" indent="-171450" algn="l" rtl="0">
              <a:lnSpc>
                <a:spcPct val="90000"/>
              </a:lnSpc>
              <a:spcBef>
                <a:spcPts val="0"/>
              </a:spcBef>
              <a:spcAft>
                <a:spcPts val="0"/>
              </a:spcAft>
              <a:buClr>
                <a:schemeClr val="dk1"/>
              </a:buClr>
              <a:buSzPts val="1600"/>
              <a:buChar char="•"/>
            </a:pPr>
            <a:r>
              <a:rPr lang="en-US" sz="1600"/>
              <a:t>Hard to decarbonise sectors</a:t>
            </a:r>
            <a:endParaRPr/>
          </a:p>
          <a:p>
            <a:pPr marL="171450" lvl="0" indent="-171450" algn="l" rtl="0">
              <a:lnSpc>
                <a:spcPct val="90000"/>
              </a:lnSpc>
              <a:spcBef>
                <a:spcPts val="750"/>
              </a:spcBef>
              <a:spcAft>
                <a:spcPts val="0"/>
              </a:spcAft>
              <a:buClr>
                <a:schemeClr val="dk1"/>
              </a:buClr>
              <a:buSzPts val="1600"/>
              <a:buChar char="•"/>
            </a:pPr>
            <a:r>
              <a:rPr lang="en-US" sz="1600" b="1"/>
              <a:t>Clean hydrogen plays a critical role on the global path to net zero and importantly it forms a key interconnecting pillar between other key clean technologies</a:t>
            </a:r>
            <a:endParaRPr sz="1600" i="1"/>
          </a:p>
          <a:p>
            <a:pPr marL="171450" lvl="0" indent="-69850" algn="l" rtl="0">
              <a:lnSpc>
                <a:spcPct val="90000"/>
              </a:lnSpc>
              <a:spcBef>
                <a:spcPts val="750"/>
              </a:spcBef>
              <a:spcAft>
                <a:spcPts val="0"/>
              </a:spcAft>
              <a:buClr>
                <a:schemeClr val="dk1"/>
              </a:buClr>
              <a:buSzPts val="1600"/>
              <a:buNone/>
            </a:pPr>
            <a:endParaRPr sz="1600"/>
          </a:p>
        </p:txBody>
      </p:sp>
      <p:pic>
        <p:nvPicPr>
          <p:cNvPr id="260" name="Google Shape;260;p14" descr="Logo&#10;&#10;Description automatically generated"/>
          <p:cNvPicPr preferRelativeResize="0"/>
          <p:nvPr/>
        </p:nvPicPr>
        <p:blipFill rotWithShape="1">
          <a:blip r:embed="rId4">
            <a:alphaModFix/>
          </a:blip>
          <a:srcRect/>
          <a:stretch/>
        </p:blipFill>
        <p:spPr>
          <a:xfrm>
            <a:off x="7849232" y="6102415"/>
            <a:ext cx="1332236" cy="755585"/>
          </a:xfrm>
          <a:prstGeom prst="rect">
            <a:avLst/>
          </a:prstGeom>
          <a:noFill/>
          <a:ln>
            <a:noFill/>
          </a:ln>
        </p:spPr>
      </p:pic>
      <p:pic>
        <p:nvPicPr>
          <p:cNvPr id="261" name="Google Shape;261;p14"/>
          <p:cNvPicPr preferRelativeResize="0"/>
          <p:nvPr/>
        </p:nvPicPr>
        <p:blipFill rotWithShape="1">
          <a:blip r:embed="rId5">
            <a:alphaModFix/>
          </a:blip>
          <a:srcRect l="7407" t="16959" r="7304" b="11620"/>
          <a:stretch/>
        </p:blipFill>
        <p:spPr>
          <a:xfrm>
            <a:off x="169039" y="6310130"/>
            <a:ext cx="919221" cy="40318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6"/>
        <p:cNvGrpSpPr/>
        <p:nvPr/>
      </p:nvGrpSpPr>
      <p:grpSpPr>
        <a:xfrm>
          <a:off x="0" y="0"/>
          <a:ext cx="0" cy="0"/>
          <a:chOff x="0" y="0"/>
          <a:chExt cx="0" cy="0"/>
        </a:xfrm>
      </p:grpSpPr>
      <p:sp>
        <p:nvSpPr>
          <p:cNvPr id="267" name="Google Shape;267;p13"/>
          <p:cNvSpPr/>
          <p:nvPr/>
        </p:nvSpPr>
        <p:spPr>
          <a:xfrm>
            <a:off x="0" y="0"/>
            <a:ext cx="9141714"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8" name="Google Shape;268;p13"/>
          <p:cNvSpPr txBox="1"/>
          <p:nvPr/>
        </p:nvSpPr>
        <p:spPr>
          <a:xfrm>
            <a:off x="169038" y="232890"/>
            <a:ext cx="3501581" cy="193807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2800"/>
              <a:buFont typeface="Arial"/>
              <a:buNone/>
            </a:pPr>
            <a:r>
              <a:rPr lang="en-US" sz="2800" b="1" i="1" u="none" strike="noStrike" cap="none">
                <a:solidFill>
                  <a:srgbClr val="00B853"/>
                </a:solidFill>
                <a:latin typeface="Calibri"/>
                <a:ea typeface="Calibri"/>
                <a:cs typeface="Calibri"/>
                <a:sym typeface="Calibri"/>
              </a:rPr>
              <a:t>HYDROGENEWABLES</a:t>
            </a:r>
            <a:endParaRPr sz="2800" b="0" i="0" u="none" strike="noStrike" cap="none">
              <a:solidFill>
                <a:srgbClr val="00B853"/>
              </a:solidFill>
              <a:latin typeface="Arial"/>
              <a:ea typeface="Arial"/>
              <a:cs typeface="Arial"/>
              <a:sym typeface="Arial"/>
            </a:endParaRPr>
          </a:p>
        </p:txBody>
      </p:sp>
      <p:sp>
        <p:nvSpPr>
          <p:cNvPr id="269" name="Google Shape;269;p13"/>
          <p:cNvSpPr txBox="1"/>
          <p:nvPr/>
        </p:nvSpPr>
        <p:spPr>
          <a:xfrm>
            <a:off x="223363" y="1783875"/>
            <a:ext cx="3663002" cy="4151842"/>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None/>
            </a:pPr>
            <a:r>
              <a:rPr lang="en-US" sz="2000" b="0" i="1" u="none" strike="noStrike" cap="none">
                <a:solidFill>
                  <a:schemeClr val="dk1"/>
                </a:solidFill>
                <a:latin typeface="Calibri"/>
                <a:ea typeface="Calibri"/>
                <a:cs typeface="Calibri"/>
                <a:sym typeface="Calibri"/>
              </a:rPr>
              <a:t>In order to achieve successful energy transition to renewables in Europe we must look to achieving full commercial opportunity for renewable energy. In order to achieve this, we have to ensure commercial flexibility in the coupling of the renewable energy sector and the transport sector. </a:t>
            </a:r>
            <a:endParaRPr/>
          </a:p>
          <a:p>
            <a:pPr marL="0" marR="0" lvl="0" indent="0" algn="just" rtl="0">
              <a:lnSpc>
                <a:spcPct val="90000"/>
              </a:lnSpc>
              <a:spcBef>
                <a:spcPts val="0"/>
              </a:spcBef>
              <a:spcAft>
                <a:spcPts val="0"/>
              </a:spcAft>
              <a:buNone/>
            </a:pPr>
            <a:r>
              <a:rPr lang="en-US" sz="2000" b="0" i="1" u="none" strike="noStrike" cap="none">
                <a:solidFill>
                  <a:schemeClr val="dk1"/>
                </a:solidFill>
                <a:latin typeface="Calibri"/>
                <a:ea typeface="Calibri"/>
                <a:cs typeface="Calibri"/>
                <a:sym typeface="Calibri"/>
              </a:rPr>
              <a:t>The use of SMART H2 (Hydrogen produced from renewable energy sources) as an energy carrier to achieve this goal is crucial.</a:t>
            </a:r>
            <a:endParaRPr sz="2000" b="0" i="0" u="none" strike="noStrike" cap="none">
              <a:solidFill>
                <a:schemeClr val="dk1"/>
              </a:solidFill>
              <a:latin typeface="Calibri"/>
              <a:ea typeface="Calibri"/>
              <a:cs typeface="Calibri"/>
              <a:sym typeface="Calibri"/>
            </a:endParaRPr>
          </a:p>
        </p:txBody>
      </p:sp>
      <p:pic>
        <p:nvPicPr>
          <p:cNvPr id="270" name="Google Shape;270;p13"/>
          <p:cNvPicPr preferRelativeResize="0">
            <a:picLocks noGrp="1"/>
          </p:cNvPicPr>
          <p:nvPr>
            <p:ph type="body" idx="1"/>
          </p:nvPr>
        </p:nvPicPr>
        <p:blipFill rotWithShape="1">
          <a:blip r:embed="rId3">
            <a:alphaModFix/>
          </a:blip>
          <a:srcRect l="11970" r="3" b="3"/>
          <a:stretch/>
        </p:blipFill>
        <p:spPr>
          <a:xfrm>
            <a:off x="3893982" y="-4"/>
            <a:ext cx="5250018" cy="3694372"/>
          </a:xfrm>
          <a:prstGeom prst="rect">
            <a:avLst/>
          </a:prstGeom>
          <a:noFill/>
          <a:ln>
            <a:noFill/>
          </a:ln>
        </p:spPr>
      </p:pic>
      <p:pic>
        <p:nvPicPr>
          <p:cNvPr id="271" name="Google Shape;271;p13" descr="Diagram&#10;&#10;Description automatically generated with medium confidence"/>
          <p:cNvPicPr preferRelativeResize="0"/>
          <p:nvPr/>
        </p:nvPicPr>
        <p:blipFill rotWithShape="1">
          <a:blip r:embed="rId4">
            <a:alphaModFix/>
          </a:blip>
          <a:srcRect t="2915" r="2" b="176"/>
          <a:stretch/>
        </p:blipFill>
        <p:spPr>
          <a:xfrm>
            <a:off x="4572000" y="4146331"/>
            <a:ext cx="4577331" cy="2711673"/>
          </a:xfrm>
          <a:custGeom>
            <a:avLst/>
            <a:gdLst/>
            <a:ahLst/>
            <a:cxnLst/>
            <a:rect l="l" t="t" r="r" b="b"/>
            <a:pathLst>
              <a:path w="7472381" h="3055043" extrusionOk="0">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ln>
            <a:noFill/>
          </a:ln>
        </p:spPr>
      </p:pic>
      <p:sp>
        <p:nvSpPr>
          <p:cNvPr id="272" name="Google Shape;272;p13"/>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73" name="Google Shape;273;p13" descr="Logo&#10;&#10;Description automatically generated"/>
          <p:cNvPicPr preferRelativeResize="0"/>
          <p:nvPr/>
        </p:nvPicPr>
        <p:blipFill rotWithShape="1">
          <a:blip r:embed="rId5">
            <a:alphaModFix/>
          </a:blip>
          <a:srcRect/>
          <a:stretch/>
        </p:blipFill>
        <p:spPr>
          <a:xfrm>
            <a:off x="7849232" y="6102415"/>
            <a:ext cx="1332236" cy="755585"/>
          </a:xfrm>
          <a:prstGeom prst="rect">
            <a:avLst/>
          </a:prstGeom>
          <a:noFill/>
          <a:ln>
            <a:noFill/>
          </a:ln>
        </p:spPr>
      </p:pic>
      <p:pic>
        <p:nvPicPr>
          <p:cNvPr id="274" name="Google Shape;274;p13"/>
          <p:cNvPicPr preferRelativeResize="0"/>
          <p:nvPr/>
        </p:nvPicPr>
        <p:blipFill rotWithShape="1">
          <a:blip r:embed="rId6">
            <a:alphaModFix/>
          </a:blip>
          <a:srcRect l="7407" t="16959" r="7304" b="11620"/>
          <a:stretch/>
        </p:blipFill>
        <p:spPr>
          <a:xfrm>
            <a:off x="169039" y="6310130"/>
            <a:ext cx="919221" cy="40318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5"/>
          <p:cNvSpPr txBox="1">
            <a:spLocks noGrp="1"/>
          </p:cNvSpPr>
          <p:nvPr>
            <p:ph type="title"/>
          </p:nvPr>
        </p:nvSpPr>
        <p:spPr>
          <a:xfrm>
            <a:off x="360759" y="3752849"/>
            <a:ext cx="2468166" cy="24526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B050"/>
              </a:buClr>
              <a:buSzPts val="3100"/>
              <a:buFont typeface="Calibri"/>
              <a:buNone/>
            </a:pPr>
            <a:r>
              <a:rPr lang="en-US" sz="3100" b="1">
                <a:solidFill>
                  <a:srgbClr val="00B050"/>
                </a:solidFill>
              </a:rPr>
              <a:t>H2 Transition Opportunities</a:t>
            </a:r>
            <a:endParaRPr/>
          </a:p>
        </p:txBody>
      </p:sp>
      <p:pic>
        <p:nvPicPr>
          <p:cNvPr id="280" name="Google Shape;280;p15"/>
          <p:cNvPicPr preferRelativeResize="0"/>
          <p:nvPr/>
        </p:nvPicPr>
        <p:blipFill rotWithShape="1">
          <a:blip r:embed="rId3">
            <a:alphaModFix/>
          </a:blip>
          <a:srcRect t="13660"/>
          <a:stretch/>
        </p:blipFill>
        <p:spPr>
          <a:xfrm>
            <a:off x="20" y="10"/>
            <a:ext cx="9143980" cy="3710603"/>
          </a:xfrm>
          <a:custGeom>
            <a:avLst/>
            <a:gdLst/>
            <a:ahLst/>
            <a:cxnLst/>
            <a:rect l="l" t="t" r="r" b="b"/>
            <a:pathLst>
              <a:path w="12192000" h="3692092" extrusionOk="0">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ln>
            <a:noFill/>
          </a:ln>
        </p:spPr>
      </p:pic>
      <p:sp>
        <p:nvSpPr>
          <p:cNvPr id="281" name="Google Shape;281;p15"/>
          <p:cNvSpPr txBox="1">
            <a:spLocks noGrp="1"/>
          </p:cNvSpPr>
          <p:nvPr>
            <p:ph type="body" idx="1"/>
          </p:nvPr>
        </p:nvSpPr>
        <p:spPr>
          <a:xfrm>
            <a:off x="2900855" y="3515710"/>
            <a:ext cx="6148552" cy="2948152"/>
          </a:xfrm>
          <a:prstGeom prst="rect">
            <a:avLst/>
          </a:prstGeom>
          <a:noFill/>
          <a:ln>
            <a:noFill/>
          </a:ln>
        </p:spPr>
        <p:txBody>
          <a:bodyPr spcFirstLastPara="1" wrap="square" lIns="91425" tIns="45700" rIns="91425" bIns="45700" anchor="ctr" anchorCtr="0">
            <a:normAutofit fontScale="92500" lnSpcReduction="10000"/>
          </a:bodyPr>
          <a:lstStyle/>
          <a:p>
            <a:pPr marL="171450" lvl="0" indent="-171450" algn="l" rtl="0">
              <a:lnSpc>
                <a:spcPct val="90000"/>
              </a:lnSpc>
              <a:spcBef>
                <a:spcPts val="0"/>
              </a:spcBef>
              <a:spcAft>
                <a:spcPts val="0"/>
              </a:spcAft>
              <a:buClr>
                <a:schemeClr val="dk1"/>
              </a:buClr>
              <a:buSzPct val="81081"/>
              <a:buChar char="•"/>
            </a:pPr>
            <a:r>
              <a:rPr lang="en-US" sz="1600"/>
              <a:t>As Europe transitions to net zero, we must position as the lead in clean hydrogen trade Accelerate our current EU clean hydrogen journey</a:t>
            </a:r>
            <a:endParaRPr sz="1600"/>
          </a:p>
          <a:p>
            <a:pPr marL="171450" lvl="0" indent="-171450" algn="l" rtl="0">
              <a:lnSpc>
                <a:spcPct val="90000"/>
              </a:lnSpc>
              <a:spcBef>
                <a:spcPts val="750"/>
              </a:spcBef>
              <a:spcAft>
                <a:spcPts val="0"/>
              </a:spcAft>
              <a:buClr>
                <a:schemeClr val="dk1"/>
              </a:buClr>
              <a:buSzPct val="81081"/>
              <a:buChar char="•"/>
            </a:pPr>
            <a:r>
              <a:rPr lang="en-US" sz="1600"/>
              <a:t>Develop increased additional links with other partners to accelerate this journey</a:t>
            </a:r>
            <a:endParaRPr sz="1600"/>
          </a:p>
          <a:p>
            <a:pPr marL="171450" lvl="0" indent="-171450" algn="l" rtl="0">
              <a:lnSpc>
                <a:spcPct val="90000"/>
              </a:lnSpc>
              <a:spcBef>
                <a:spcPts val="750"/>
              </a:spcBef>
              <a:spcAft>
                <a:spcPts val="0"/>
              </a:spcAft>
              <a:buClr>
                <a:schemeClr val="dk1"/>
              </a:buClr>
              <a:buSzPct val="81081"/>
              <a:buChar char="•"/>
            </a:pPr>
            <a:r>
              <a:rPr lang="en-US" sz="1600"/>
              <a:t>Stimulate increased Green H2 awareness and  demand and ‘position’ new energy transactions. </a:t>
            </a:r>
            <a:endParaRPr sz="1600"/>
          </a:p>
          <a:p>
            <a:pPr marL="171450" lvl="0" indent="-171450" algn="l" rtl="0">
              <a:lnSpc>
                <a:spcPct val="90000"/>
              </a:lnSpc>
              <a:spcBef>
                <a:spcPts val="750"/>
              </a:spcBef>
              <a:spcAft>
                <a:spcPts val="0"/>
              </a:spcAft>
              <a:buClr>
                <a:schemeClr val="dk1"/>
              </a:buClr>
              <a:buSzPct val="81081"/>
              <a:buChar char="•"/>
            </a:pPr>
            <a:r>
              <a:rPr lang="en-US" sz="1600"/>
              <a:t>Progress the H2 CAT model internationally , transitioning European economy towards a climate-neutral and more resilient economy </a:t>
            </a:r>
            <a:endParaRPr sz="1600"/>
          </a:p>
          <a:p>
            <a:pPr marL="171450" lvl="0" indent="-171450" algn="l" rtl="0">
              <a:lnSpc>
                <a:spcPct val="90000"/>
              </a:lnSpc>
              <a:spcBef>
                <a:spcPts val="750"/>
              </a:spcBef>
              <a:spcAft>
                <a:spcPts val="0"/>
              </a:spcAft>
              <a:buClr>
                <a:schemeClr val="dk1"/>
              </a:buClr>
              <a:buSzPct val="81081"/>
              <a:buChar char="•"/>
            </a:pPr>
            <a:r>
              <a:rPr lang="en-US" sz="1600"/>
              <a:t>Expand our work to include digitalization and implementing a well-thought-out circular economy model.  </a:t>
            </a:r>
            <a:endParaRPr sz="1600"/>
          </a:p>
          <a:p>
            <a:pPr marL="171450" lvl="0" indent="-171450" algn="l" rtl="0">
              <a:lnSpc>
                <a:spcPct val="90000"/>
              </a:lnSpc>
              <a:spcBef>
                <a:spcPts val="750"/>
              </a:spcBef>
              <a:spcAft>
                <a:spcPts val="0"/>
              </a:spcAft>
              <a:buClr>
                <a:schemeClr val="dk1"/>
              </a:buClr>
              <a:buSzPct val="81081"/>
              <a:buChar char="•"/>
            </a:pPr>
            <a:r>
              <a:rPr lang="en-US" sz="1600"/>
              <a:t>The Green Economy is predicated on the Green Economy and Digitalisation. </a:t>
            </a:r>
            <a:endParaRPr sz="1600"/>
          </a:p>
          <a:p>
            <a:pPr marL="171450" lvl="0" indent="-95250" algn="l" rtl="0">
              <a:lnSpc>
                <a:spcPct val="90000"/>
              </a:lnSpc>
              <a:spcBef>
                <a:spcPts val="750"/>
              </a:spcBef>
              <a:spcAft>
                <a:spcPts val="0"/>
              </a:spcAft>
              <a:buClr>
                <a:schemeClr val="dk1"/>
              </a:buClr>
              <a:buSzPct val="108108"/>
              <a:buNone/>
            </a:pPr>
            <a:endParaRPr sz="12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11"/>
          <p:cNvPicPr preferRelativeResize="0"/>
          <p:nvPr/>
        </p:nvPicPr>
        <p:blipFill rotWithShape="1">
          <a:blip r:embed="rId3">
            <a:alphaModFix/>
          </a:blip>
          <a:srcRect/>
          <a:stretch/>
        </p:blipFill>
        <p:spPr>
          <a:xfrm>
            <a:off x="0" y="1381686"/>
            <a:ext cx="9144000" cy="4712614"/>
          </a:xfrm>
          <a:prstGeom prst="rect">
            <a:avLst/>
          </a:prstGeom>
          <a:noFill/>
          <a:ln>
            <a:noFill/>
          </a:ln>
        </p:spPr>
      </p:pic>
      <p:sp>
        <p:nvSpPr>
          <p:cNvPr id="288" name="Google Shape;288;p11"/>
          <p:cNvSpPr/>
          <p:nvPr/>
        </p:nvSpPr>
        <p:spPr>
          <a:xfrm>
            <a:off x="60960" y="304468"/>
            <a:ext cx="8746125"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00B050"/>
                </a:solidFill>
                <a:latin typeface="Calibri"/>
                <a:ea typeface="Calibri"/>
                <a:cs typeface="Calibri"/>
                <a:sym typeface="Calibri"/>
              </a:rPr>
              <a:t>Fuelling the Just Transition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00B050"/>
                </a:solidFill>
                <a:latin typeface="Calibri"/>
                <a:ea typeface="Calibri"/>
                <a:cs typeface="Calibri"/>
                <a:sym typeface="Calibri"/>
              </a:rPr>
              <a:t>– The Role of Non-Carbon Energy</a:t>
            </a:r>
            <a:endParaRPr sz="1400" b="0" i="0" u="none" strike="noStrike" cap="none">
              <a:solidFill>
                <a:srgbClr val="000000"/>
              </a:solidFill>
              <a:latin typeface="Arial"/>
              <a:ea typeface="Arial"/>
              <a:cs typeface="Arial"/>
              <a:sym typeface="Arial"/>
            </a:endParaRPr>
          </a:p>
        </p:txBody>
      </p:sp>
      <p:pic>
        <p:nvPicPr>
          <p:cNvPr id="289" name="Google Shape;289;p11" descr="Logo&#10;&#10;Description automatically generated"/>
          <p:cNvPicPr preferRelativeResize="0"/>
          <p:nvPr/>
        </p:nvPicPr>
        <p:blipFill rotWithShape="1">
          <a:blip r:embed="rId4">
            <a:alphaModFix/>
          </a:blip>
          <a:srcRect/>
          <a:stretch/>
        </p:blipFill>
        <p:spPr>
          <a:xfrm>
            <a:off x="7754638" y="6149406"/>
            <a:ext cx="1332236" cy="755585"/>
          </a:xfrm>
          <a:prstGeom prst="rect">
            <a:avLst/>
          </a:prstGeom>
          <a:noFill/>
          <a:ln>
            <a:noFill/>
          </a:ln>
        </p:spPr>
      </p:pic>
      <p:pic>
        <p:nvPicPr>
          <p:cNvPr id="290" name="Google Shape;290;p11"/>
          <p:cNvPicPr preferRelativeResize="0"/>
          <p:nvPr/>
        </p:nvPicPr>
        <p:blipFill rotWithShape="1">
          <a:blip r:embed="rId5">
            <a:alphaModFix/>
          </a:blip>
          <a:srcRect l="7407" t="16959" r="7304" b="11620"/>
          <a:stretch/>
        </p:blipFill>
        <p:spPr>
          <a:xfrm>
            <a:off x="169039" y="6310130"/>
            <a:ext cx="919221" cy="40318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2"/>
          <p:cNvSpPr txBox="1"/>
          <p:nvPr/>
        </p:nvSpPr>
        <p:spPr>
          <a:xfrm>
            <a:off x="1126359" y="1236911"/>
            <a:ext cx="7449023" cy="384716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3800"/>
              <a:buFont typeface="Calibri"/>
              <a:buNone/>
            </a:pPr>
            <a:endParaRPr sz="3800" b="1" i="0" u="none" strike="noStrike" cap="none">
              <a:solidFill>
                <a:srgbClr val="000000"/>
              </a:solidFill>
              <a:latin typeface="Open Sans"/>
              <a:ea typeface="Open Sans"/>
              <a:cs typeface="Open Sans"/>
              <a:sym typeface="Open Sans"/>
            </a:endParaRPr>
          </a:p>
          <a:p>
            <a:pPr marL="0" marR="0" lvl="0" indent="0" algn="just" rtl="0">
              <a:lnSpc>
                <a:spcPct val="100000"/>
              </a:lnSpc>
              <a:spcBef>
                <a:spcPts val="0"/>
              </a:spcBef>
              <a:spcAft>
                <a:spcPts val="0"/>
              </a:spcAft>
              <a:buClr>
                <a:srgbClr val="000000"/>
              </a:buClr>
              <a:buSzPts val="2800"/>
              <a:buFont typeface="Open Sans"/>
              <a:buNone/>
            </a:pPr>
            <a:r>
              <a:rPr lang="en-US" sz="2800" b="0" i="0" u="none" strike="noStrike" cap="none">
                <a:solidFill>
                  <a:srgbClr val="000000"/>
                </a:solidFill>
                <a:latin typeface="Open Sans"/>
                <a:ea typeface="Open Sans"/>
                <a:cs typeface="Open Sans"/>
                <a:sym typeface="Open Sans"/>
              </a:rPr>
              <a:t>The world is racing to scale up Green Hydrogen</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chemeClr val="dk1"/>
              </a:buClr>
              <a:buSzPts val="2800"/>
              <a:buFont typeface="Calibri"/>
              <a:buNone/>
            </a:pPr>
            <a:endParaRPr sz="2800" b="0" i="0" u="none" strike="noStrike" cap="none">
              <a:solidFill>
                <a:srgbClr val="000000"/>
              </a:solidFill>
              <a:latin typeface="Open Sans"/>
              <a:ea typeface="Open Sans"/>
              <a:cs typeface="Open Sans"/>
              <a:sym typeface="Open Sans"/>
            </a:endParaRPr>
          </a:p>
          <a:p>
            <a:pPr marL="0" marR="0" lvl="0" indent="0" algn="just" rtl="0">
              <a:lnSpc>
                <a:spcPct val="100000"/>
              </a:lnSpc>
              <a:spcBef>
                <a:spcPts val="0"/>
              </a:spcBef>
              <a:spcAft>
                <a:spcPts val="0"/>
              </a:spcAft>
              <a:buClr>
                <a:srgbClr val="000000"/>
              </a:buClr>
              <a:buSzPts val="2800"/>
              <a:buFont typeface="Open Sans"/>
              <a:buNone/>
            </a:pPr>
            <a:r>
              <a:rPr lang="en-US" sz="2800" b="0" i="0" u="none" strike="noStrike" cap="none">
                <a:solidFill>
                  <a:srgbClr val="000000"/>
                </a:solidFill>
                <a:latin typeface="Open Sans"/>
                <a:ea typeface="Open Sans"/>
                <a:cs typeface="Open Sans"/>
                <a:sym typeface="Open Sans"/>
              </a:rPr>
              <a:t>However, as we scale up the use of GREEN H2 it must be done smartly, intelligently and efficiently giving us SMARTH2</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chemeClr val="dk1"/>
              </a:buClr>
              <a:buSzPts val="3800"/>
              <a:buFont typeface="Calibri"/>
              <a:buNone/>
            </a:pPr>
            <a:endParaRPr sz="3800" b="0" i="0" u="none" strike="noStrike" cap="none">
              <a:solidFill>
                <a:srgbClr val="000000"/>
              </a:solidFill>
              <a:latin typeface="Open Sans"/>
              <a:ea typeface="Open Sans"/>
              <a:cs typeface="Open Sans"/>
              <a:sym typeface="Open Sans"/>
            </a:endParaRPr>
          </a:p>
        </p:txBody>
      </p:sp>
      <p:sp>
        <p:nvSpPr>
          <p:cNvPr id="296" name="Google Shape;296;p12"/>
          <p:cNvSpPr txBox="1"/>
          <p:nvPr/>
        </p:nvSpPr>
        <p:spPr>
          <a:xfrm>
            <a:off x="1502228" y="557787"/>
            <a:ext cx="4310743" cy="70788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n-US" sz="4000" b="1" i="0" u="none" strike="noStrike" cap="none">
                <a:solidFill>
                  <a:srgbClr val="00B050"/>
                </a:solidFill>
                <a:latin typeface="Calibri"/>
                <a:ea typeface="Calibri"/>
                <a:cs typeface="Calibri"/>
                <a:sym typeface="Calibri"/>
              </a:rPr>
              <a:t>SMART H2</a:t>
            </a:r>
            <a:endParaRPr sz="1400" b="0" i="0" u="none" strike="noStrike" cap="none">
              <a:solidFill>
                <a:srgbClr val="000000"/>
              </a:solidFill>
              <a:latin typeface="Arial"/>
              <a:ea typeface="Arial"/>
              <a:cs typeface="Arial"/>
              <a:sym typeface="Arial"/>
            </a:endParaRPr>
          </a:p>
        </p:txBody>
      </p:sp>
      <p:grpSp>
        <p:nvGrpSpPr>
          <p:cNvPr id="297" name="Google Shape;297;p12"/>
          <p:cNvGrpSpPr/>
          <p:nvPr/>
        </p:nvGrpSpPr>
        <p:grpSpPr>
          <a:xfrm>
            <a:off x="922474" y="4741522"/>
            <a:ext cx="7652094" cy="1165538"/>
            <a:chOff x="0" y="975154"/>
            <a:chExt cx="7652094" cy="1165538"/>
          </a:xfrm>
        </p:grpSpPr>
        <p:sp>
          <p:nvSpPr>
            <p:cNvPr id="298" name="Google Shape;298;p12"/>
            <p:cNvSpPr/>
            <p:nvPr/>
          </p:nvSpPr>
          <p:spPr>
            <a:xfrm>
              <a:off x="190860" y="975154"/>
              <a:ext cx="1703225" cy="1149775"/>
            </a:xfrm>
            <a:prstGeom prst="rightArrow">
              <a:avLst>
                <a:gd name="adj1" fmla="val 70000"/>
                <a:gd name="adj2" fmla="val 50000"/>
              </a:avLst>
            </a:prstGeom>
            <a:solidFill>
              <a:srgbClr val="D4E2CE">
                <a:alpha val="89411"/>
              </a:srgbClr>
            </a:solidFill>
            <a:ln w="12700" cap="flat" cmpd="sng">
              <a:solidFill>
                <a:srgbClr val="D4E2CE">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12"/>
            <p:cNvSpPr txBox="1"/>
            <p:nvPr/>
          </p:nvSpPr>
          <p:spPr>
            <a:xfrm>
              <a:off x="616667" y="1147620"/>
              <a:ext cx="874997" cy="804843"/>
            </a:xfrm>
            <a:prstGeom prst="rect">
              <a:avLst/>
            </a:prstGeom>
            <a:noFill/>
            <a:ln>
              <a:noFill/>
            </a:ln>
          </p:spPr>
          <p:txBody>
            <a:bodyPr spcFirstLastPara="1" wrap="square" lIns="27925" tIns="6975" rIns="13950" bIns="6975"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1" i="0" u="none" strike="noStrike" cap="none">
                  <a:solidFill>
                    <a:schemeClr val="dk1"/>
                  </a:solidFill>
                  <a:latin typeface="Calibri"/>
                  <a:ea typeface="Calibri"/>
                  <a:cs typeface="Calibri"/>
                  <a:sym typeface="Calibri"/>
                </a:rPr>
                <a:t> PRODUCTION</a:t>
              </a:r>
              <a:endParaRPr sz="1400" b="0" i="0" u="none" strike="noStrike" cap="none">
                <a:solidFill>
                  <a:srgbClr val="000000"/>
                </a:solidFill>
                <a:latin typeface="Arial"/>
                <a:ea typeface="Arial"/>
                <a:cs typeface="Arial"/>
                <a:sym typeface="Arial"/>
              </a:endParaRPr>
            </a:p>
          </p:txBody>
        </p:sp>
        <p:sp>
          <p:nvSpPr>
            <p:cNvPr id="300" name="Google Shape;300;p12"/>
            <p:cNvSpPr/>
            <p:nvPr/>
          </p:nvSpPr>
          <p:spPr>
            <a:xfrm>
              <a:off x="0" y="1245908"/>
              <a:ext cx="657671" cy="657671"/>
            </a:xfrm>
            <a:prstGeom prst="ellipse">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12"/>
            <p:cNvSpPr txBox="1"/>
            <p:nvPr/>
          </p:nvSpPr>
          <p:spPr>
            <a:xfrm>
              <a:off x="96314" y="1342222"/>
              <a:ext cx="465043" cy="465043"/>
            </a:xfrm>
            <a:prstGeom prst="rect">
              <a:avLst/>
            </a:prstGeom>
            <a:noFill/>
            <a:ln>
              <a:noFill/>
            </a:ln>
          </p:spPr>
          <p:txBody>
            <a:bodyPr spcFirstLastPara="1" wrap="square" lIns="18400" tIns="18400" rIns="18400" bIns="18400" anchor="ctr" anchorCtr="0">
              <a:noAutofit/>
            </a:bodyPr>
            <a:lstStyle/>
            <a:p>
              <a:pPr marL="0" marR="0" lvl="0" indent="0" algn="ctr" rtl="0">
                <a:lnSpc>
                  <a:spcPct val="90000"/>
                </a:lnSpc>
                <a:spcBef>
                  <a:spcPts val="0"/>
                </a:spcBef>
                <a:spcAft>
                  <a:spcPts val="0"/>
                </a:spcAft>
                <a:buClr>
                  <a:schemeClr val="lt1"/>
                </a:buClr>
                <a:buSzPts val="2900"/>
                <a:buFont typeface="Calibri"/>
                <a:buNone/>
              </a:pPr>
              <a:r>
                <a:rPr lang="en-US" sz="2900" b="0" i="0" u="none" strike="noStrike" cap="none">
                  <a:solidFill>
                    <a:schemeClr val="lt1"/>
                  </a:solidFill>
                  <a:latin typeface="Calibri"/>
                  <a:ea typeface="Calibri"/>
                  <a:cs typeface="Calibri"/>
                  <a:sym typeface="Calibri"/>
                </a:rPr>
                <a:t>H2</a:t>
              </a:r>
              <a:endParaRPr sz="1400" b="0" i="0" u="none" strike="noStrike" cap="none">
                <a:solidFill>
                  <a:srgbClr val="000000"/>
                </a:solidFill>
                <a:latin typeface="Arial"/>
                <a:ea typeface="Arial"/>
                <a:cs typeface="Arial"/>
                <a:sym typeface="Arial"/>
              </a:endParaRPr>
            </a:p>
          </p:txBody>
        </p:sp>
        <p:sp>
          <p:nvSpPr>
            <p:cNvPr id="302" name="Google Shape;302;p12"/>
            <p:cNvSpPr/>
            <p:nvPr/>
          </p:nvSpPr>
          <p:spPr>
            <a:xfrm>
              <a:off x="2030335" y="990917"/>
              <a:ext cx="1896475" cy="1149775"/>
            </a:xfrm>
            <a:prstGeom prst="rightArrow">
              <a:avLst>
                <a:gd name="adj1" fmla="val 70000"/>
                <a:gd name="adj2" fmla="val 50000"/>
              </a:avLst>
            </a:prstGeom>
            <a:solidFill>
              <a:srgbClr val="D4E2CE">
                <a:alpha val="89411"/>
              </a:srgbClr>
            </a:solidFill>
            <a:ln w="12700" cap="flat" cmpd="sng">
              <a:solidFill>
                <a:srgbClr val="D4E2CE">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12"/>
            <p:cNvSpPr txBox="1"/>
            <p:nvPr/>
          </p:nvSpPr>
          <p:spPr>
            <a:xfrm>
              <a:off x="2504454" y="1163383"/>
              <a:ext cx="1019935" cy="804843"/>
            </a:xfrm>
            <a:prstGeom prst="rect">
              <a:avLst/>
            </a:prstGeom>
            <a:noFill/>
            <a:ln>
              <a:noFill/>
            </a:ln>
          </p:spPr>
          <p:txBody>
            <a:bodyPr spcFirstLastPara="1" wrap="square" lIns="27925" tIns="6975" rIns="13950" bIns="6975" anchor="ctr" anchorCtr="0">
              <a:noAutofit/>
            </a:bodyPr>
            <a:lstStyle/>
            <a:p>
              <a:pPr marL="57150" marR="0" lvl="1" indent="-69850" algn="l" rtl="0">
                <a:lnSpc>
                  <a:spcPct val="90000"/>
                </a:lnSpc>
                <a:spcBef>
                  <a:spcPts val="0"/>
                </a:spcBef>
                <a:spcAft>
                  <a:spcPts val="0"/>
                </a:spcAft>
                <a:buClr>
                  <a:schemeClr val="dk1"/>
                </a:buClr>
                <a:buSzPts val="1100"/>
                <a:buFont typeface="Calibri"/>
                <a:buChar char="•"/>
              </a:pPr>
              <a:r>
                <a:rPr lang="en-US" sz="1100" b="1" i="0" u="none" strike="noStrike" cap="none">
                  <a:solidFill>
                    <a:schemeClr val="dk1"/>
                  </a:solidFill>
                  <a:latin typeface="Calibri"/>
                  <a:ea typeface="Calibri"/>
                  <a:cs typeface="Calibri"/>
                  <a:sym typeface="Calibri"/>
                </a:rPr>
                <a:t>CONVERSION</a:t>
              </a:r>
              <a:endParaRPr sz="1400" b="0" i="0" u="none" strike="noStrike" cap="none">
                <a:solidFill>
                  <a:srgbClr val="000000"/>
                </a:solidFill>
                <a:latin typeface="Arial"/>
                <a:ea typeface="Arial"/>
                <a:cs typeface="Arial"/>
                <a:sym typeface="Arial"/>
              </a:endParaRPr>
            </a:p>
            <a:p>
              <a:pPr marL="57150" marR="0" lvl="1" indent="-69850" algn="l" rtl="0">
                <a:lnSpc>
                  <a:spcPct val="90000"/>
                </a:lnSpc>
                <a:spcBef>
                  <a:spcPts val="165"/>
                </a:spcBef>
                <a:spcAft>
                  <a:spcPts val="0"/>
                </a:spcAft>
                <a:buClr>
                  <a:schemeClr val="dk1"/>
                </a:buClr>
                <a:buSzPts val="1100"/>
                <a:buFont typeface="Calibri"/>
                <a:buChar char="•"/>
              </a:pPr>
              <a:r>
                <a:rPr lang="en-US" sz="1100" b="1" i="0" u="none" strike="noStrike" cap="none">
                  <a:solidFill>
                    <a:schemeClr val="dk1"/>
                  </a:solidFill>
                  <a:latin typeface="Calibri"/>
                  <a:ea typeface="Calibri"/>
                  <a:cs typeface="Calibri"/>
                  <a:sym typeface="Calibri"/>
                </a:rPr>
                <a:t>TRANSMISSION</a:t>
              </a:r>
              <a:endParaRPr sz="1400" b="0" i="0" u="none" strike="noStrike" cap="none">
                <a:solidFill>
                  <a:srgbClr val="000000"/>
                </a:solidFill>
                <a:latin typeface="Arial"/>
                <a:ea typeface="Arial"/>
                <a:cs typeface="Arial"/>
                <a:sym typeface="Arial"/>
              </a:endParaRPr>
            </a:p>
          </p:txBody>
        </p:sp>
        <p:sp>
          <p:nvSpPr>
            <p:cNvPr id="304" name="Google Shape;304;p12"/>
            <p:cNvSpPr/>
            <p:nvPr/>
          </p:nvSpPr>
          <p:spPr>
            <a:xfrm>
              <a:off x="1645519" y="1229440"/>
              <a:ext cx="657671" cy="657671"/>
            </a:xfrm>
            <a:prstGeom prst="ellipse">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12"/>
            <p:cNvSpPr txBox="1"/>
            <p:nvPr/>
          </p:nvSpPr>
          <p:spPr>
            <a:xfrm>
              <a:off x="1741833" y="1325754"/>
              <a:ext cx="465043" cy="465043"/>
            </a:xfrm>
            <a:prstGeom prst="rect">
              <a:avLst/>
            </a:prstGeom>
            <a:noFill/>
            <a:ln>
              <a:noFill/>
            </a:ln>
          </p:spPr>
          <p:txBody>
            <a:bodyPr spcFirstLastPara="1" wrap="square" lIns="18400" tIns="18400" rIns="18400" bIns="18400" anchor="ctr" anchorCtr="0">
              <a:noAutofit/>
            </a:bodyPr>
            <a:lstStyle/>
            <a:p>
              <a:pPr marL="0" marR="0" lvl="0" indent="0" algn="ctr" rtl="0">
                <a:lnSpc>
                  <a:spcPct val="90000"/>
                </a:lnSpc>
                <a:spcBef>
                  <a:spcPts val="0"/>
                </a:spcBef>
                <a:spcAft>
                  <a:spcPts val="0"/>
                </a:spcAft>
                <a:buClr>
                  <a:schemeClr val="lt1"/>
                </a:buClr>
                <a:buSzPts val="2900"/>
                <a:buFont typeface="Calibri"/>
                <a:buNone/>
              </a:pPr>
              <a:r>
                <a:rPr lang="en-US" sz="2900" b="0" i="0" u="none" strike="noStrike" cap="none">
                  <a:solidFill>
                    <a:schemeClr val="lt1"/>
                  </a:solidFill>
                  <a:latin typeface="Calibri"/>
                  <a:ea typeface="Calibri"/>
                  <a:cs typeface="Calibri"/>
                  <a:sym typeface="Calibri"/>
                </a:rPr>
                <a:t>H2 </a:t>
              </a:r>
              <a:endParaRPr sz="1400" b="0" i="0" u="none" strike="noStrike" cap="none">
                <a:solidFill>
                  <a:srgbClr val="000000"/>
                </a:solidFill>
                <a:latin typeface="Arial"/>
                <a:ea typeface="Arial"/>
                <a:cs typeface="Arial"/>
                <a:sym typeface="Arial"/>
              </a:endParaRPr>
            </a:p>
          </p:txBody>
        </p:sp>
        <p:sp>
          <p:nvSpPr>
            <p:cNvPr id="306" name="Google Shape;306;p12"/>
            <p:cNvSpPr/>
            <p:nvPr/>
          </p:nvSpPr>
          <p:spPr>
            <a:xfrm>
              <a:off x="4091670" y="975154"/>
              <a:ext cx="1760416" cy="1149775"/>
            </a:xfrm>
            <a:prstGeom prst="rightArrow">
              <a:avLst>
                <a:gd name="adj1" fmla="val 70000"/>
                <a:gd name="adj2" fmla="val 50000"/>
              </a:avLst>
            </a:prstGeom>
            <a:solidFill>
              <a:srgbClr val="D4E2CE">
                <a:alpha val="89411"/>
              </a:srgbClr>
            </a:solidFill>
            <a:ln w="12700" cap="flat" cmpd="sng">
              <a:solidFill>
                <a:srgbClr val="D4E2CE">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12"/>
            <p:cNvSpPr txBox="1"/>
            <p:nvPr/>
          </p:nvSpPr>
          <p:spPr>
            <a:xfrm>
              <a:off x="4531774" y="1147620"/>
              <a:ext cx="917891" cy="804843"/>
            </a:xfrm>
            <a:prstGeom prst="rect">
              <a:avLst/>
            </a:prstGeom>
            <a:noFill/>
            <a:ln>
              <a:noFill/>
            </a:ln>
          </p:spPr>
          <p:txBody>
            <a:bodyPr spcFirstLastPara="1" wrap="square" lIns="27925" tIns="6975" rIns="13950" bIns="6975"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1" i="0" u="none" strike="noStrike" cap="none">
                  <a:solidFill>
                    <a:schemeClr val="dk1"/>
                  </a:solidFill>
                  <a:latin typeface="Calibri"/>
                  <a:ea typeface="Calibri"/>
                  <a:cs typeface="Calibri"/>
                  <a:sym typeface="Calibri"/>
                </a:rPr>
                <a:t>DISTRIBUTION</a:t>
              </a:r>
              <a:endParaRPr sz="1400" b="0" i="0" u="none" strike="noStrike" cap="none">
                <a:solidFill>
                  <a:srgbClr val="000000"/>
                </a:solidFill>
                <a:latin typeface="Arial"/>
                <a:ea typeface="Arial"/>
                <a:cs typeface="Arial"/>
                <a:sym typeface="Arial"/>
              </a:endParaRPr>
            </a:p>
          </p:txBody>
        </p:sp>
        <p:sp>
          <p:nvSpPr>
            <p:cNvPr id="308" name="Google Shape;308;p12"/>
            <p:cNvSpPr/>
            <p:nvPr/>
          </p:nvSpPr>
          <p:spPr>
            <a:xfrm>
              <a:off x="3641842" y="1244237"/>
              <a:ext cx="657671" cy="657671"/>
            </a:xfrm>
            <a:prstGeom prst="ellipse">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12"/>
            <p:cNvSpPr txBox="1"/>
            <p:nvPr/>
          </p:nvSpPr>
          <p:spPr>
            <a:xfrm>
              <a:off x="3738156" y="1340551"/>
              <a:ext cx="465043" cy="465043"/>
            </a:xfrm>
            <a:prstGeom prst="rect">
              <a:avLst/>
            </a:prstGeom>
            <a:noFill/>
            <a:ln>
              <a:noFill/>
            </a:ln>
          </p:spPr>
          <p:txBody>
            <a:bodyPr spcFirstLastPara="1" wrap="square" lIns="18400" tIns="18400" rIns="18400" bIns="18400" anchor="ctr" anchorCtr="0">
              <a:noAutofit/>
            </a:bodyPr>
            <a:lstStyle/>
            <a:p>
              <a:pPr marL="0" marR="0" lvl="0" indent="0" algn="ctr" rtl="0">
                <a:lnSpc>
                  <a:spcPct val="90000"/>
                </a:lnSpc>
                <a:spcBef>
                  <a:spcPts val="0"/>
                </a:spcBef>
                <a:spcAft>
                  <a:spcPts val="0"/>
                </a:spcAft>
                <a:buClr>
                  <a:schemeClr val="lt1"/>
                </a:buClr>
                <a:buSzPts val="2900"/>
                <a:buFont typeface="Calibri"/>
                <a:buNone/>
              </a:pPr>
              <a:r>
                <a:rPr lang="en-US" sz="2900" b="0" i="0" u="none" strike="noStrike" cap="none">
                  <a:solidFill>
                    <a:schemeClr val="lt1"/>
                  </a:solidFill>
                  <a:latin typeface="Calibri"/>
                  <a:ea typeface="Calibri"/>
                  <a:cs typeface="Calibri"/>
                  <a:sym typeface="Calibri"/>
                </a:rPr>
                <a:t>H2</a:t>
              </a:r>
              <a:endParaRPr sz="1400" b="0" i="0" u="none" strike="noStrike" cap="none">
                <a:solidFill>
                  <a:srgbClr val="000000"/>
                </a:solidFill>
                <a:latin typeface="Arial"/>
                <a:ea typeface="Arial"/>
                <a:cs typeface="Arial"/>
                <a:sym typeface="Arial"/>
              </a:endParaRPr>
            </a:p>
          </p:txBody>
        </p:sp>
        <p:sp>
          <p:nvSpPr>
            <p:cNvPr id="310" name="Google Shape;310;p12"/>
            <p:cNvSpPr/>
            <p:nvPr/>
          </p:nvSpPr>
          <p:spPr>
            <a:xfrm>
              <a:off x="6094964" y="975154"/>
              <a:ext cx="1557130" cy="1149775"/>
            </a:xfrm>
            <a:prstGeom prst="rightArrow">
              <a:avLst>
                <a:gd name="adj1" fmla="val 70000"/>
                <a:gd name="adj2" fmla="val 50000"/>
              </a:avLst>
            </a:prstGeom>
            <a:solidFill>
              <a:srgbClr val="D4E2CE">
                <a:alpha val="89411"/>
              </a:srgbClr>
            </a:solidFill>
            <a:ln w="12700" cap="flat" cmpd="sng">
              <a:solidFill>
                <a:srgbClr val="D4E2CE">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12"/>
            <p:cNvSpPr txBox="1"/>
            <p:nvPr/>
          </p:nvSpPr>
          <p:spPr>
            <a:xfrm>
              <a:off x="6484247" y="1147620"/>
              <a:ext cx="765426" cy="804843"/>
            </a:xfrm>
            <a:prstGeom prst="rect">
              <a:avLst/>
            </a:prstGeom>
            <a:noFill/>
            <a:ln>
              <a:noFill/>
            </a:ln>
          </p:spPr>
          <p:txBody>
            <a:bodyPr spcFirstLastPara="1" wrap="square" lIns="27925" tIns="6975" rIns="13950" bIns="6975"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1" i="0" u="none" strike="noStrike" cap="none">
                  <a:solidFill>
                    <a:schemeClr val="dk1"/>
                  </a:solidFill>
                  <a:latin typeface="Calibri"/>
                  <a:ea typeface="Calibri"/>
                  <a:cs typeface="Calibri"/>
                  <a:sym typeface="Calibri"/>
                </a:rPr>
                <a:t>USE</a:t>
              </a:r>
              <a:endParaRPr sz="1400" b="0" i="0" u="none" strike="noStrike" cap="none">
                <a:solidFill>
                  <a:srgbClr val="000000"/>
                </a:solidFill>
                <a:latin typeface="Arial"/>
                <a:ea typeface="Arial"/>
                <a:cs typeface="Arial"/>
                <a:sym typeface="Arial"/>
              </a:endParaRPr>
            </a:p>
          </p:txBody>
        </p:sp>
        <p:sp>
          <p:nvSpPr>
            <p:cNvPr id="312" name="Google Shape;312;p12"/>
            <p:cNvSpPr/>
            <p:nvPr/>
          </p:nvSpPr>
          <p:spPr>
            <a:xfrm>
              <a:off x="5733758" y="1213544"/>
              <a:ext cx="657671" cy="657671"/>
            </a:xfrm>
            <a:prstGeom prst="ellipse">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12"/>
            <p:cNvSpPr txBox="1"/>
            <p:nvPr/>
          </p:nvSpPr>
          <p:spPr>
            <a:xfrm>
              <a:off x="5830072" y="1309858"/>
              <a:ext cx="465043" cy="465043"/>
            </a:xfrm>
            <a:prstGeom prst="rect">
              <a:avLst/>
            </a:prstGeom>
            <a:noFill/>
            <a:ln>
              <a:noFill/>
            </a:ln>
          </p:spPr>
          <p:txBody>
            <a:bodyPr spcFirstLastPara="1" wrap="square" lIns="18400" tIns="18400" rIns="18400" bIns="18400" anchor="ctr" anchorCtr="0">
              <a:noAutofit/>
            </a:bodyPr>
            <a:lstStyle/>
            <a:p>
              <a:pPr marL="0" marR="0" lvl="0" indent="0" algn="ctr" rtl="0">
                <a:lnSpc>
                  <a:spcPct val="90000"/>
                </a:lnSpc>
                <a:spcBef>
                  <a:spcPts val="0"/>
                </a:spcBef>
                <a:spcAft>
                  <a:spcPts val="0"/>
                </a:spcAft>
                <a:buClr>
                  <a:schemeClr val="lt1"/>
                </a:buClr>
                <a:buSzPts val="2900"/>
                <a:buFont typeface="Calibri"/>
                <a:buNone/>
              </a:pPr>
              <a:r>
                <a:rPr lang="en-US" sz="2900" b="0" i="0" u="none" strike="noStrike" cap="none">
                  <a:solidFill>
                    <a:schemeClr val="lt1"/>
                  </a:solidFill>
                  <a:latin typeface="Calibri"/>
                  <a:ea typeface="Calibri"/>
                  <a:cs typeface="Calibri"/>
                  <a:sym typeface="Calibri"/>
                </a:rPr>
                <a:t>H2</a:t>
              </a:r>
              <a:endParaRPr sz="1400" b="0" i="0" u="none" strike="noStrike" cap="none">
                <a:solidFill>
                  <a:srgbClr val="000000"/>
                </a:solidFill>
                <a:latin typeface="Arial"/>
                <a:ea typeface="Arial"/>
                <a:cs typeface="Arial"/>
                <a:sym typeface="Arial"/>
              </a:endParaRPr>
            </a:p>
          </p:txBody>
        </p:sp>
      </p:grpSp>
      <p:pic>
        <p:nvPicPr>
          <p:cNvPr id="314" name="Google Shape;314;p12" descr="Logo&#10;&#10;Description automatically generated"/>
          <p:cNvPicPr preferRelativeResize="0"/>
          <p:nvPr/>
        </p:nvPicPr>
        <p:blipFill rotWithShape="1">
          <a:blip r:embed="rId3">
            <a:alphaModFix/>
          </a:blip>
          <a:srcRect/>
          <a:stretch/>
        </p:blipFill>
        <p:spPr>
          <a:xfrm>
            <a:off x="7849232" y="6102415"/>
            <a:ext cx="1332236" cy="755585"/>
          </a:xfrm>
          <a:prstGeom prst="rect">
            <a:avLst/>
          </a:prstGeom>
          <a:noFill/>
          <a:ln>
            <a:noFill/>
          </a:ln>
        </p:spPr>
      </p:pic>
      <p:pic>
        <p:nvPicPr>
          <p:cNvPr id="315" name="Google Shape;315;p12"/>
          <p:cNvPicPr preferRelativeResize="0"/>
          <p:nvPr/>
        </p:nvPicPr>
        <p:blipFill rotWithShape="1">
          <a:blip r:embed="rId4">
            <a:alphaModFix/>
          </a:blip>
          <a:srcRect l="7407" t="16959" r="7304" b="11620"/>
          <a:stretch/>
        </p:blipFill>
        <p:spPr>
          <a:xfrm>
            <a:off x="169039" y="6310130"/>
            <a:ext cx="919221" cy="40318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 name="Google Shape;135;p2"/>
          <p:cNvSpPr txBox="1"/>
          <p:nvPr/>
        </p:nvSpPr>
        <p:spPr>
          <a:xfrm>
            <a:off x="448500" y="1222276"/>
            <a:ext cx="8247000" cy="52013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dirty="0">
                <a:solidFill>
                  <a:srgbClr val="000000"/>
                </a:solidFill>
                <a:latin typeface="Arial"/>
                <a:ea typeface="Arial"/>
                <a:cs typeface="Arial"/>
                <a:sym typeface="Arial"/>
              </a:rPr>
              <a:t>1.Setting the scene (15 min): </a:t>
            </a:r>
            <a:br>
              <a:rPr lang="en-US" sz="1800" b="1" i="1" u="none" strike="noStrike" cap="none" dirty="0">
                <a:solidFill>
                  <a:srgbClr val="000000"/>
                </a:solidFill>
                <a:latin typeface="Arial"/>
                <a:ea typeface="Arial"/>
                <a:cs typeface="Arial"/>
                <a:sym typeface="Arial"/>
              </a:rPr>
            </a:br>
            <a:r>
              <a:rPr lang="en-US" sz="1800" b="1" i="1" u="none" strike="noStrike" cap="none" dirty="0">
                <a:solidFill>
                  <a:srgbClr val="000000"/>
                </a:solidFill>
                <a:latin typeface="Arial"/>
                <a:ea typeface="Arial"/>
                <a:cs typeface="Arial"/>
                <a:sym typeface="Arial"/>
              </a:rPr>
              <a:t>   </a:t>
            </a:r>
            <a:r>
              <a:rPr lang="en-US" sz="1800" b="0" i="0" u="none" strike="noStrike" cap="none" dirty="0">
                <a:solidFill>
                  <a:srgbClr val="000000"/>
                </a:solidFill>
                <a:latin typeface="Arial"/>
                <a:ea typeface="Arial"/>
                <a:cs typeface="Arial"/>
                <a:sym typeface="Arial"/>
              </a:rPr>
              <a:t>Bart Biebuyck </a:t>
            </a:r>
            <a:r>
              <a:rPr lang="en-US" sz="1800" b="0" i="0" u="none" strike="noStrike" cap="none" dirty="0">
                <a:solidFill>
                  <a:schemeClr val="dk1"/>
                </a:solidFill>
                <a:latin typeface="Arial"/>
                <a:ea typeface="Arial"/>
                <a:cs typeface="Arial"/>
                <a:sym typeface="Arial"/>
              </a:rPr>
              <a:t>Executive Director of the Clea</a:t>
            </a:r>
            <a:r>
              <a:rPr lang="en-US" sz="1800" dirty="0">
                <a:solidFill>
                  <a:schemeClr val="dk1"/>
                </a:solidFill>
              </a:rPr>
              <a:t>n Hydrogen Partnership</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dirty="0">
                <a:solidFill>
                  <a:srgbClr val="000000"/>
                </a:solidFill>
                <a:latin typeface="Arial"/>
                <a:ea typeface="Arial"/>
                <a:cs typeface="Arial"/>
                <a:sym typeface="Arial"/>
              </a:rPr>
              <a:t>2. Introduction/Roundtable (10 min each) </a:t>
            </a:r>
            <a:br>
              <a:rPr lang="en-US" sz="1800" b="1" i="1" u="none" strike="noStrike" cap="none" dirty="0">
                <a:solidFill>
                  <a:srgbClr val="000000"/>
                </a:solidFill>
                <a:latin typeface="Arial"/>
                <a:ea typeface="Arial"/>
                <a:cs typeface="Arial"/>
                <a:sym typeface="Arial"/>
              </a:rPr>
            </a:br>
            <a:r>
              <a:rPr lang="en-US" sz="1800" b="1" i="1" u="none" strike="noStrike" cap="none" dirty="0">
                <a:solidFill>
                  <a:srgbClr val="000000"/>
                </a:solidFill>
                <a:latin typeface="Arial"/>
                <a:ea typeface="Arial"/>
                <a:cs typeface="Arial"/>
                <a:sym typeface="Arial"/>
              </a:rPr>
              <a:t>    </a:t>
            </a:r>
            <a:r>
              <a:rPr lang="en-US" sz="1800" b="0" i="0" u="none" strike="noStrike" cap="none" dirty="0">
                <a:solidFill>
                  <a:srgbClr val="000000"/>
                </a:solidFill>
                <a:latin typeface="Arial"/>
                <a:ea typeface="Arial"/>
                <a:cs typeface="Arial"/>
                <a:sym typeface="Arial"/>
              </a:rPr>
              <a:t>Four stage Green H2 Commodification value chain</a:t>
            </a:r>
            <a:endParaRPr sz="1400" b="0" i="0" u="none" strike="noStrike" cap="none" dirty="0">
              <a:solidFill>
                <a:srgbClr val="000000"/>
              </a:solidFill>
              <a:latin typeface="Arial"/>
              <a:ea typeface="Arial"/>
              <a:cs typeface="Arial"/>
              <a:sym typeface="Arial"/>
            </a:endParaRPr>
          </a:p>
          <a:p>
            <a:pPr marL="285750" marR="0" lvl="3" indent="-285750" algn="l" rtl="0">
              <a:lnSpc>
                <a:spcPct val="100000"/>
              </a:lnSpc>
              <a:spcBef>
                <a:spcPts val="250"/>
              </a:spcBef>
              <a:spcAft>
                <a:spcPts val="0"/>
              </a:spcAft>
              <a:buClr>
                <a:srgbClr val="000000"/>
              </a:buClr>
              <a:buSzPts val="2400"/>
              <a:buFont typeface="Noto Sans Symbols"/>
              <a:buChar char="▪"/>
            </a:pPr>
            <a:r>
              <a:rPr lang="en-US" sz="2400" b="1" i="0" u="none" strike="noStrike" cap="none" dirty="0">
                <a:solidFill>
                  <a:srgbClr val="00B853"/>
                </a:solidFill>
                <a:latin typeface="Arial"/>
                <a:ea typeface="Arial"/>
                <a:cs typeface="Arial"/>
                <a:sym typeface="Arial"/>
              </a:rPr>
              <a:t>H</a:t>
            </a:r>
            <a:r>
              <a:rPr lang="en-US" sz="1600" b="1" i="0" u="none" strike="noStrike" cap="none" dirty="0">
                <a:solidFill>
                  <a:srgbClr val="00B853"/>
                </a:solidFill>
                <a:latin typeface="Arial"/>
                <a:ea typeface="Arial"/>
                <a:cs typeface="Arial"/>
                <a:sym typeface="Arial"/>
              </a:rPr>
              <a:t>2</a:t>
            </a:r>
            <a:r>
              <a:rPr lang="en-US" sz="1800" b="0" i="0" u="none" strike="noStrike" cap="none" dirty="0">
                <a:solidFill>
                  <a:srgbClr val="000000"/>
                </a:solidFill>
                <a:latin typeface="Arial"/>
                <a:ea typeface="Arial"/>
                <a:cs typeface="Arial"/>
                <a:sym typeface="Arial"/>
              </a:rPr>
              <a:t> </a:t>
            </a:r>
            <a:r>
              <a:rPr lang="en-US" sz="1800" b="1" i="1" u="none" strike="noStrike" cap="none" dirty="0" err="1">
                <a:solidFill>
                  <a:srgbClr val="00B853"/>
                </a:solidFill>
                <a:latin typeface="Arial"/>
                <a:ea typeface="Arial"/>
                <a:cs typeface="Arial"/>
                <a:sym typeface="Arial"/>
              </a:rPr>
              <a:t>Optimisation</a:t>
            </a:r>
            <a:r>
              <a:rPr lang="en-US" sz="1800" b="1" i="0" u="none" strike="noStrike" cap="none" dirty="0">
                <a:solidFill>
                  <a:srgbClr val="000000"/>
                </a:solidFill>
                <a:latin typeface="Arial"/>
                <a:ea typeface="Arial"/>
                <a:cs typeface="Arial"/>
                <a:sym typeface="Arial"/>
              </a:rPr>
              <a:t> </a:t>
            </a:r>
            <a:r>
              <a:rPr lang="en-US" sz="1800" b="0" i="0" u="none" strike="noStrike" cap="none" dirty="0">
                <a:solidFill>
                  <a:srgbClr val="000000"/>
                </a:solidFill>
                <a:latin typeface="Arial"/>
                <a:ea typeface="Arial"/>
                <a:cs typeface="Arial"/>
                <a:sym typeface="Arial"/>
              </a:rPr>
              <a:t>– Paul McCormack Innovation Manager Belfast Met </a:t>
            </a:r>
            <a:endParaRPr sz="1400" b="0" i="0" u="none" strike="noStrike" cap="none" dirty="0">
              <a:solidFill>
                <a:srgbClr val="000000"/>
              </a:solidFill>
              <a:latin typeface="Arial"/>
              <a:ea typeface="Arial"/>
              <a:cs typeface="Arial"/>
              <a:sym typeface="Arial"/>
            </a:endParaRPr>
          </a:p>
          <a:p>
            <a:pPr marL="285750" marR="0" lvl="3" indent="-285750" algn="l" rtl="0">
              <a:lnSpc>
                <a:spcPct val="100000"/>
              </a:lnSpc>
              <a:spcBef>
                <a:spcPts val="250"/>
              </a:spcBef>
              <a:spcAft>
                <a:spcPts val="0"/>
              </a:spcAft>
              <a:buClr>
                <a:srgbClr val="000000"/>
              </a:buClr>
              <a:buSzPts val="2400"/>
              <a:buFont typeface="Noto Sans Symbols"/>
              <a:buChar char="▪"/>
            </a:pPr>
            <a:r>
              <a:rPr lang="en-US" sz="2400" b="1" i="0" u="none" strike="noStrike" cap="none" dirty="0">
                <a:solidFill>
                  <a:srgbClr val="00B853"/>
                </a:solidFill>
                <a:latin typeface="Arial"/>
                <a:ea typeface="Arial"/>
                <a:cs typeface="Arial"/>
                <a:sym typeface="Arial"/>
              </a:rPr>
              <a:t>H</a:t>
            </a:r>
            <a:r>
              <a:rPr lang="en-US" sz="1600" b="1" i="0" u="none" strike="noStrike" cap="none" dirty="0">
                <a:solidFill>
                  <a:srgbClr val="00B853"/>
                </a:solidFill>
                <a:latin typeface="Arial"/>
                <a:ea typeface="Arial"/>
                <a:cs typeface="Arial"/>
                <a:sym typeface="Arial"/>
              </a:rPr>
              <a:t>2 </a:t>
            </a:r>
            <a:r>
              <a:rPr lang="en-US" sz="1800" b="1" i="1" u="none" strike="noStrike" cap="none" dirty="0" err="1">
                <a:solidFill>
                  <a:srgbClr val="00B853"/>
                </a:solidFill>
                <a:latin typeface="Arial"/>
                <a:ea typeface="Arial"/>
                <a:cs typeface="Arial"/>
                <a:sym typeface="Arial"/>
              </a:rPr>
              <a:t>Actualisation</a:t>
            </a:r>
            <a:r>
              <a:rPr lang="en-US" sz="1800" b="1" i="1" u="none" strike="noStrike" cap="none" dirty="0">
                <a:solidFill>
                  <a:srgbClr val="00B853"/>
                </a:solidFill>
                <a:latin typeface="Arial"/>
                <a:ea typeface="Arial"/>
                <a:cs typeface="Arial"/>
                <a:sym typeface="Arial"/>
              </a:rPr>
              <a:t> </a:t>
            </a:r>
            <a:r>
              <a:rPr lang="en-US" sz="1800" b="0" i="0" u="none" strike="noStrike" cap="none" dirty="0">
                <a:solidFill>
                  <a:srgbClr val="000000"/>
                </a:solidFill>
                <a:latin typeface="Arial"/>
                <a:ea typeface="Arial"/>
                <a:cs typeface="Arial"/>
                <a:sym typeface="Arial"/>
              </a:rPr>
              <a:t>– Diana Raine Worley United Kingdom</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250"/>
              </a:spcBef>
              <a:spcAft>
                <a:spcPts val="0"/>
              </a:spcAft>
              <a:buClr>
                <a:srgbClr val="000000"/>
              </a:buClr>
              <a:buSzPts val="2400"/>
              <a:buFont typeface="Noto Sans Symbols"/>
              <a:buChar char="▪"/>
            </a:pPr>
            <a:r>
              <a:rPr lang="en-US" sz="2400" b="1" i="0" u="none" strike="noStrike" cap="none" dirty="0">
                <a:solidFill>
                  <a:srgbClr val="00B853"/>
                </a:solidFill>
                <a:latin typeface="Arial"/>
                <a:ea typeface="Arial"/>
                <a:cs typeface="Arial"/>
                <a:sym typeface="Arial"/>
              </a:rPr>
              <a:t>H</a:t>
            </a:r>
            <a:r>
              <a:rPr lang="en-US" sz="1600" b="1" i="0" u="none" strike="noStrike" cap="none" dirty="0">
                <a:solidFill>
                  <a:srgbClr val="00B853"/>
                </a:solidFill>
                <a:latin typeface="Arial"/>
                <a:ea typeface="Arial"/>
                <a:cs typeface="Arial"/>
                <a:sym typeface="Arial"/>
              </a:rPr>
              <a:t>2</a:t>
            </a:r>
            <a:r>
              <a:rPr lang="en-US" sz="1800" b="0" i="0" u="none" strike="noStrike" cap="none" dirty="0">
                <a:solidFill>
                  <a:srgbClr val="000000"/>
                </a:solidFill>
                <a:latin typeface="Arial"/>
                <a:ea typeface="Arial"/>
                <a:cs typeface="Arial"/>
                <a:sym typeface="Arial"/>
              </a:rPr>
              <a:t> </a:t>
            </a:r>
            <a:r>
              <a:rPr lang="en-US" sz="1800" b="1" i="1" u="none" strike="noStrike" cap="none" dirty="0">
                <a:solidFill>
                  <a:srgbClr val="00B853"/>
                </a:solidFill>
                <a:latin typeface="Arial"/>
                <a:ea typeface="Arial"/>
                <a:cs typeface="Arial"/>
                <a:sym typeface="Arial"/>
              </a:rPr>
              <a:t>Evaluation</a:t>
            </a:r>
            <a:r>
              <a:rPr lang="en-US" sz="1800" b="0" i="0" u="none" strike="noStrike" cap="none" dirty="0">
                <a:solidFill>
                  <a:srgbClr val="000000"/>
                </a:solidFill>
                <a:latin typeface="Arial"/>
                <a:ea typeface="Arial"/>
                <a:cs typeface="Arial"/>
                <a:sym typeface="Arial"/>
              </a:rPr>
              <a:t> – Marianna Rossi IZES Germany</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250"/>
              </a:spcBef>
              <a:spcAft>
                <a:spcPts val="0"/>
              </a:spcAft>
              <a:buClr>
                <a:srgbClr val="000000"/>
              </a:buClr>
              <a:buSzPts val="2400"/>
              <a:buFont typeface="Noto Sans Symbols"/>
              <a:buChar char="▪"/>
            </a:pPr>
            <a:r>
              <a:rPr lang="en-US" sz="2400" b="1" i="0" u="none" strike="noStrike" cap="none" dirty="0">
                <a:solidFill>
                  <a:srgbClr val="00B853"/>
                </a:solidFill>
                <a:latin typeface="Arial"/>
                <a:ea typeface="Arial"/>
                <a:cs typeface="Arial"/>
                <a:sym typeface="Arial"/>
              </a:rPr>
              <a:t>H</a:t>
            </a:r>
            <a:r>
              <a:rPr lang="en-US" sz="1600" b="1" i="0" u="none" strike="noStrike" cap="none" dirty="0">
                <a:solidFill>
                  <a:srgbClr val="00B853"/>
                </a:solidFill>
                <a:latin typeface="Arial"/>
                <a:ea typeface="Arial"/>
                <a:cs typeface="Arial"/>
                <a:sym typeface="Arial"/>
              </a:rPr>
              <a:t>2 </a:t>
            </a:r>
            <a:r>
              <a:rPr lang="en-US" sz="1800" b="1" i="1" u="none" strike="noStrike" cap="none" dirty="0">
                <a:solidFill>
                  <a:srgbClr val="00B853"/>
                </a:solidFill>
                <a:latin typeface="Arial"/>
                <a:ea typeface="Arial"/>
                <a:cs typeface="Arial"/>
                <a:sym typeface="Arial"/>
              </a:rPr>
              <a:t>Validation</a:t>
            </a:r>
            <a:r>
              <a:rPr lang="en-US" sz="1800" b="0" i="1" u="none" strike="noStrike" cap="none" dirty="0">
                <a:solidFill>
                  <a:srgbClr val="00B853"/>
                </a:solidFill>
                <a:latin typeface="Arial"/>
                <a:ea typeface="Arial"/>
                <a:cs typeface="Arial"/>
                <a:sym typeface="Arial"/>
              </a:rPr>
              <a:t> </a:t>
            </a:r>
            <a:r>
              <a:rPr lang="en-US" sz="1800" b="1" i="1" u="none" strike="noStrike" cap="none" dirty="0">
                <a:solidFill>
                  <a:srgbClr val="00B853"/>
                </a:solidFill>
                <a:latin typeface="Arial"/>
                <a:ea typeface="Arial"/>
                <a:cs typeface="Arial"/>
                <a:sym typeface="Arial"/>
              </a:rPr>
              <a:t>P2X</a:t>
            </a:r>
            <a:r>
              <a:rPr lang="en-US" sz="1800" b="0" i="0" u="none" strike="noStrike" cap="none" dirty="0">
                <a:solidFill>
                  <a:srgbClr val="00B853"/>
                </a:solidFill>
                <a:latin typeface="Arial"/>
                <a:ea typeface="Arial"/>
                <a:cs typeface="Arial"/>
                <a:sym typeface="Arial"/>
              </a:rPr>
              <a:t> </a:t>
            </a:r>
            <a:r>
              <a:rPr lang="en-US" sz="1800" b="0" i="0" u="none" strike="noStrike" cap="none" dirty="0">
                <a:solidFill>
                  <a:srgbClr val="000000"/>
                </a:solidFill>
                <a:latin typeface="Arial"/>
                <a:ea typeface="Arial"/>
                <a:cs typeface="Arial"/>
                <a:sym typeface="Arial"/>
              </a:rPr>
              <a:t>– Rory Monaghan NUI Galway Ireland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25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dirty="0">
                <a:solidFill>
                  <a:srgbClr val="000000"/>
                </a:solidFill>
                <a:latin typeface="Arial"/>
                <a:ea typeface="Arial"/>
                <a:cs typeface="Arial"/>
                <a:sym typeface="Arial"/>
              </a:rPr>
              <a:t>3. Panel discussion (15 min) </a:t>
            </a:r>
            <a:r>
              <a:rPr lang="en-US" sz="1800" b="0" i="0" u="none" strike="noStrike" cap="none" dirty="0">
                <a:solidFill>
                  <a:srgbClr val="000000"/>
                </a:solidFill>
                <a:latin typeface="Arial"/>
                <a:ea typeface="Arial"/>
                <a:cs typeface="Arial"/>
                <a:sym typeface="Arial"/>
              </a:rPr>
              <a:t>Bart Biebuyck </a:t>
            </a:r>
            <a:r>
              <a:rPr lang="en-US" sz="18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25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250"/>
              </a:spcBef>
              <a:spcAft>
                <a:spcPts val="0"/>
              </a:spcAft>
              <a:buClr>
                <a:srgbClr val="000000"/>
              </a:buClr>
              <a:buSzPts val="1800"/>
              <a:buFont typeface="Arial"/>
              <a:buNone/>
            </a:pPr>
            <a:r>
              <a:rPr lang="en-US" sz="1800" b="1" i="1" u="none" strike="noStrike" cap="none" dirty="0">
                <a:solidFill>
                  <a:srgbClr val="000000"/>
                </a:solidFill>
                <a:latin typeface="Arial"/>
                <a:ea typeface="Arial"/>
                <a:cs typeface="Arial"/>
                <a:sym typeface="Arial"/>
              </a:rPr>
              <a:t>4. Questions from audience (15 min) </a:t>
            </a:r>
            <a:r>
              <a:rPr lang="en-US" sz="18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25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dirty="0">
                <a:solidFill>
                  <a:srgbClr val="000000"/>
                </a:solidFill>
                <a:latin typeface="Arial"/>
                <a:ea typeface="Arial"/>
                <a:cs typeface="Arial"/>
                <a:sym typeface="Arial"/>
              </a:rPr>
              <a:t>5. Conclusion (5 min)</a:t>
            </a:r>
            <a:r>
              <a:rPr lang="en-US" sz="1800" b="0" i="0" u="none" strike="noStrike" cap="none" dirty="0">
                <a:solidFill>
                  <a:srgbClr val="000000"/>
                </a:solidFill>
                <a:latin typeface="Arial"/>
                <a:ea typeface="Arial"/>
                <a:cs typeface="Arial"/>
                <a:sym typeface="Arial"/>
              </a:rPr>
              <a:t> - Bart Biebuyck </a:t>
            </a:r>
            <a:r>
              <a:rPr lang="en-US" sz="18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136" name="Google Shape;136;p2"/>
          <p:cNvSpPr txBox="1"/>
          <p:nvPr/>
        </p:nvSpPr>
        <p:spPr>
          <a:xfrm>
            <a:off x="685800" y="434340"/>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a:solidFill>
                  <a:srgbClr val="00B853"/>
                </a:solidFill>
                <a:latin typeface="Arial"/>
                <a:ea typeface="Arial"/>
                <a:cs typeface="Arial"/>
                <a:sym typeface="Arial"/>
              </a:rPr>
              <a:t>AGENDA</a:t>
            </a:r>
            <a:endParaRPr sz="1400" b="0" i="0" u="none" strike="noStrike" cap="none">
              <a:solidFill>
                <a:srgbClr val="00B853"/>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0"/>
        <p:cNvGrpSpPr/>
        <p:nvPr/>
      </p:nvGrpSpPr>
      <p:grpSpPr>
        <a:xfrm>
          <a:off x="0" y="0"/>
          <a:ext cx="0" cy="0"/>
          <a:chOff x="0" y="0"/>
          <a:chExt cx="0" cy="0"/>
        </a:xfrm>
      </p:grpSpPr>
      <p:sp>
        <p:nvSpPr>
          <p:cNvPr id="321" name="Google Shape;321;p16"/>
          <p:cNvSpPr/>
          <p:nvPr/>
        </p:nvSpPr>
        <p:spPr>
          <a:xfrm>
            <a:off x="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2" name="Google Shape;322;p16" descr="Map&#10;&#10;Description automatically generated"/>
          <p:cNvPicPr preferRelativeResize="0"/>
          <p:nvPr/>
        </p:nvPicPr>
        <p:blipFill rotWithShape="1">
          <a:blip r:embed="rId3">
            <a:alphaModFix/>
          </a:blip>
          <a:srcRect t="1783" r="-2" b="-2"/>
          <a:stretch/>
        </p:blipFill>
        <p:spPr>
          <a:xfrm>
            <a:off x="3662268" y="10"/>
            <a:ext cx="5481732" cy="3364982"/>
          </a:xfrm>
          <a:custGeom>
            <a:avLst/>
            <a:gdLst/>
            <a:ahLst/>
            <a:cxnLst/>
            <a:rect l="l" t="t" r="r" b="b"/>
            <a:pathLst>
              <a:path w="7308975" h="3364992" extrusionOk="0">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ln>
            <a:noFill/>
          </a:ln>
        </p:spPr>
      </p:pic>
      <p:pic>
        <p:nvPicPr>
          <p:cNvPr id="323" name="Google Shape;323;p16" descr="Diagram&#10;&#10;Description automatically generated with medium confidence"/>
          <p:cNvPicPr preferRelativeResize="0"/>
          <p:nvPr/>
        </p:nvPicPr>
        <p:blipFill rotWithShape="1">
          <a:blip r:embed="rId4">
            <a:alphaModFix/>
          </a:blip>
          <a:srcRect l="7946" r="421" b="3"/>
          <a:stretch/>
        </p:blipFill>
        <p:spPr>
          <a:xfrm>
            <a:off x="3662268" y="3493008"/>
            <a:ext cx="5481732" cy="3364992"/>
          </a:xfrm>
          <a:custGeom>
            <a:avLst/>
            <a:gdLst/>
            <a:ahLst/>
            <a:cxnLst/>
            <a:rect l="l" t="t" r="r" b="b"/>
            <a:pathLst>
              <a:path w="7308975" h="3364992" extrusionOk="0">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ln>
            <a:noFill/>
          </a:ln>
        </p:spPr>
      </p:pic>
      <p:sp>
        <p:nvSpPr>
          <p:cNvPr id="324" name="Google Shape;324;p16"/>
          <p:cNvSpPr/>
          <p:nvPr/>
        </p:nvSpPr>
        <p:spPr>
          <a:xfrm>
            <a:off x="0" y="0"/>
            <a:ext cx="4572000" cy="6858000"/>
          </a:xfrm>
          <a:custGeom>
            <a:avLst/>
            <a:gdLst/>
            <a:ahLst/>
            <a:cxnLst/>
            <a:rect l="l" t="t" r="r" b="b"/>
            <a:pathLst>
              <a:path w="6096001" h="6858000" extrusionOk="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solidFill>
            <a:schemeClr val="lt1"/>
          </a:solidFill>
          <a:ln w="9525" cap="flat" cmpd="sng">
            <a:solidFill>
              <a:srgbClr val="EFEFEF"/>
            </a:solidFill>
            <a:prstDash val="solid"/>
            <a:miter lim="800000"/>
            <a:headEnd type="none" w="sm" len="sm"/>
            <a:tailEnd type="none" w="sm" len="sm"/>
          </a:ln>
          <a:effectLst>
            <a:outerShdw blurRad="50800" dist="38100" algn="l" rotWithShape="0">
              <a:srgbClr val="D8D8D8">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25" name="Google Shape;325;p16"/>
          <p:cNvSpPr/>
          <p:nvPr/>
        </p:nvSpPr>
        <p:spPr>
          <a:xfrm>
            <a:off x="0" y="0"/>
            <a:ext cx="4565499" cy="6858000"/>
          </a:xfrm>
          <a:custGeom>
            <a:avLst/>
            <a:gdLst/>
            <a:ahLst/>
            <a:cxnLst/>
            <a:rect l="l" t="t" r="r" b="b"/>
            <a:pathLst>
              <a:path w="6087332" h="6858000" extrusionOk="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26" name="Google Shape;326;p16"/>
          <p:cNvSpPr txBox="1"/>
          <p:nvPr/>
        </p:nvSpPr>
        <p:spPr>
          <a:xfrm>
            <a:off x="96012" y="504483"/>
            <a:ext cx="3985461" cy="1243584"/>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000"/>
              <a:buFont typeface="Arial"/>
              <a:buNone/>
            </a:pPr>
            <a:r>
              <a:rPr lang="en-US" sz="3000" b="1" i="1" u="none" strike="noStrike" cap="none">
                <a:solidFill>
                  <a:srgbClr val="00B050"/>
                </a:solidFill>
                <a:latin typeface="Calibri"/>
                <a:ea typeface="Calibri"/>
                <a:cs typeface="Calibri"/>
                <a:sym typeface="Calibri"/>
              </a:rPr>
              <a:t>Hydrogen Topography</a:t>
            </a:r>
            <a:endParaRPr sz="1400" b="0" i="0" u="none" strike="noStrike" cap="none">
              <a:solidFill>
                <a:srgbClr val="000000"/>
              </a:solidFill>
              <a:latin typeface="Arial"/>
              <a:ea typeface="Arial"/>
              <a:cs typeface="Arial"/>
              <a:sym typeface="Arial"/>
            </a:endParaRPr>
          </a:p>
        </p:txBody>
      </p:sp>
      <p:sp>
        <p:nvSpPr>
          <p:cNvPr id="327" name="Google Shape;327;p16"/>
          <p:cNvSpPr/>
          <p:nvPr/>
        </p:nvSpPr>
        <p:spPr>
          <a:xfrm>
            <a:off x="50293" y="799323"/>
            <a:ext cx="45719" cy="653903"/>
          </a:xfrm>
          <a:prstGeom prst="rect">
            <a:avLst/>
          </a:prstGeom>
          <a:solidFill>
            <a:srgbClr val="00B8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28" name="Google Shape;328;p16"/>
          <p:cNvSpPr/>
          <p:nvPr/>
        </p:nvSpPr>
        <p:spPr>
          <a:xfrm>
            <a:off x="337158" y="2194560"/>
            <a:ext cx="366903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29" name="Google Shape;329;p16"/>
          <p:cNvSpPr/>
          <p:nvPr/>
        </p:nvSpPr>
        <p:spPr>
          <a:xfrm>
            <a:off x="211455" y="1704841"/>
            <a:ext cx="3669030" cy="18288"/>
          </a:xfrm>
          <a:prstGeom prst="rect">
            <a:avLst/>
          </a:prstGeom>
          <a:solidFill>
            <a:srgbClr val="00B8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30" name="Google Shape;330;p16"/>
          <p:cNvSpPr txBox="1"/>
          <p:nvPr/>
        </p:nvSpPr>
        <p:spPr>
          <a:xfrm>
            <a:off x="169039" y="1986671"/>
            <a:ext cx="4292602" cy="3946273"/>
          </a:xfrm>
          <a:prstGeom prst="rect">
            <a:avLst/>
          </a:prstGeom>
          <a:noFill/>
          <a:ln>
            <a:noFill/>
          </a:ln>
        </p:spPr>
        <p:txBody>
          <a:bodyPr spcFirstLastPara="1" wrap="square" lIns="91425" tIns="45700" rIns="91425" bIns="45700" anchor="t" anchorCtr="0">
            <a:normAutofit fontScale="92500"/>
          </a:bodyPr>
          <a:lstStyle/>
          <a:p>
            <a:pPr marL="0" marR="0" lvl="0" indent="0" algn="l" rtl="0">
              <a:lnSpc>
                <a:spcPct val="90000"/>
              </a:lnSpc>
              <a:spcBef>
                <a:spcPts val="0"/>
              </a:spcBef>
              <a:spcAft>
                <a:spcPts val="0"/>
              </a:spcAft>
              <a:buNone/>
            </a:pPr>
            <a:r>
              <a:rPr lang="en-US" sz="2000" b="0" i="0" u="none" strike="noStrike" cap="none">
                <a:solidFill>
                  <a:schemeClr val="dk1"/>
                </a:solidFill>
                <a:latin typeface="Calibri"/>
                <a:ea typeface="Calibri"/>
                <a:cs typeface="Calibri"/>
                <a:sym typeface="Calibri"/>
              </a:rPr>
              <a:t>A geographical approach to developing zero carbon solutions for local use.</a:t>
            </a:r>
            <a:endParaRPr/>
          </a:p>
          <a:p>
            <a:pPr marL="0" marR="0" lvl="0" indent="0" algn="l" rtl="0">
              <a:lnSpc>
                <a:spcPct val="90000"/>
              </a:lnSpc>
              <a:spcBef>
                <a:spcPts val="0"/>
              </a:spcBef>
              <a:spcAft>
                <a:spcPts val="0"/>
              </a:spcAft>
              <a:buNone/>
            </a:pPr>
            <a:endParaRPr sz="20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None/>
            </a:pPr>
            <a:r>
              <a:rPr lang="en-US" sz="2000" b="0" i="0" u="none" strike="noStrike" cap="none">
                <a:solidFill>
                  <a:schemeClr val="dk1"/>
                </a:solidFill>
                <a:latin typeface="Calibri"/>
                <a:ea typeface="Calibri"/>
                <a:cs typeface="Calibri"/>
                <a:sym typeface="Calibri"/>
              </a:rPr>
              <a:t>This approach empowers communities across Europe to access hydrogenewables, their own renewable opportunities wind, solar, bio, wave, tidal, geothermal and use these green sources to provide green energy solutions on their specific journey to net zero.</a:t>
            </a:r>
            <a:endParaRPr/>
          </a:p>
          <a:p>
            <a:pPr marL="0" marR="0" lvl="0" indent="0" algn="l" rtl="0">
              <a:lnSpc>
                <a:spcPct val="90000"/>
              </a:lnSpc>
              <a:spcBef>
                <a:spcPts val="0"/>
              </a:spcBef>
              <a:spcAft>
                <a:spcPts val="0"/>
              </a:spcAft>
              <a:buNone/>
            </a:pPr>
            <a:endParaRPr sz="20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None/>
            </a:pPr>
            <a:r>
              <a:rPr lang="en-US" sz="2000" b="0" i="0" u="none" strike="noStrike" cap="none">
                <a:solidFill>
                  <a:srgbClr val="000000"/>
                </a:solidFill>
                <a:latin typeface="Calibri"/>
                <a:ea typeface="Calibri"/>
                <a:cs typeface="Calibri"/>
                <a:sym typeface="Calibri"/>
              </a:rPr>
              <a:t>Positioning relevant Green H2 energy solutions that address regional opportunities, challenges and objectives.</a:t>
            </a:r>
            <a:endParaRPr sz="2000" b="0" i="0" u="none" strike="noStrike" cap="none">
              <a:solidFill>
                <a:schemeClr val="dk1"/>
              </a:solidFill>
              <a:latin typeface="Calibri"/>
              <a:ea typeface="Calibri"/>
              <a:cs typeface="Calibri"/>
              <a:sym typeface="Calibri"/>
            </a:endParaRPr>
          </a:p>
        </p:txBody>
      </p:sp>
      <p:sp>
        <p:nvSpPr>
          <p:cNvPr id="331" name="Google Shape;331;p16"/>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32" name="Google Shape;332;p16"/>
          <p:cNvPicPr preferRelativeResize="0"/>
          <p:nvPr/>
        </p:nvPicPr>
        <p:blipFill rotWithShape="1">
          <a:blip r:embed="rId5">
            <a:alphaModFix/>
          </a:blip>
          <a:srcRect l="7407" t="16959" r="7304" b="11620"/>
          <a:stretch/>
        </p:blipFill>
        <p:spPr>
          <a:xfrm>
            <a:off x="169039" y="6310130"/>
            <a:ext cx="919221" cy="403187"/>
          </a:xfrm>
          <a:prstGeom prst="rect">
            <a:avLst/>
          </a:prstGeom>
          <a:noFill/>
          <a:ln>
            <a:noFill/>
          </a:ln>
        </p:spPr>
      </p:pic>
      <p:pic>
        <p:nvPicPr>
          <p:cNvPr id="333" name="Google Shape;333;p16" descr="Logo&#10;&#10;Description automatically generated"/>
          <p:cNvPicPr preferRelativeResize="0"/>
          <p:nvPr/>
        </p:nvPicPr>
        <p:blipFill rotWithShape="1">
          <a:blip r:embed="rId6">
            <a:alphaModFix/>
          </a:blip>
          <a:srcRect/>
          <a:stretch/>
        </p:blipFill>
        <p:spPr>
          <a:xfrm>
            <a:off x="7849232" y="6102415"/>
            <a:ext cx="1332236" cy="75558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6"/>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0" name="Google Shape;340;p6"/>
          <p:cNvSpPr txBox="1"/>
          <p:nvPr/>
        </p:nvSpPr>
        <p:spPr>
          <a:xfrm>
            <a:off x="448520" y="1424935"/>
            <a:ext cx="8246960" cy="252372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dirty="0">
                <a:solidFill>
                  <a:srgbClr val="222222"/>
                </a:solidFill>
                <a:latin typeface="Calibri"/>
                <a:ea typeface="Calibri"/>
                <a:cs typeface="Calibri"/>
                <a:sym typeface="Calibri"/>
              </a:rPr>
              <a:t>H</a:t>
            </a:r>
            <a:r>
              <a:rPr lang="en-US" sz="1800" b="0" i="0" u="none" strike="noStrike" cap="none" dirty="0">
                <a:solidFill>
                  <a:srgbClr val="222222"/>
                </a:solidFill>
                <a:latin typeface="Calibri"/>
                <a:ea typeface="Calibri"/>
                <a:cs typeface="Calibri"/>
                <a:sym typeface="Calibri"/>
              </a:rPr>
              <a:t>alf of the clean energy technologies required to achieve net-zero emissions by 2050 are not commercially viable yet. </a:t>
            </a:r>
          </a:p>
          <a:p>
            <a:pPr marR="0" lvl="0" algn="l" rtl="0">
              <a:lnSpc>
                <a:spcPct val="100000"/>
              </a:lnSpc>
              <a:spcBef>
                <a:spcPts val="0"/>
              </a:spcBef>
              <a:spcAft>
                <a:spcPts val="0"/>
              </a:spcAft>
              <a:buClr>
                <a:srgbClr val="000000"/>
              </a:buClr>
              <a:buSzPts val="1800"/>
            </a:pPr>
            <a:endParaRPr dirty="0"/>
          </a:p>
          <a:p>
            <a:pPr marL="285750" marR="0" lvl="0" indent="-285750" algn="l" rtl="0">
              <a:lnSpc>
                <a:spcPct val="100000"/>
              </a:lnSpc>
              <a:spcBef>
                <a:spcPts val="0"/>
              </a:spcBef>
              <a:spcAft>
                <a:spcPts val="0"/>
              </a:spcAft>
              <a:buClr>
                <a:srgbClr val="000000"/>
              </a:buClr>
              <a:buSzPts val="1800"/>
              <a:buFont typeface="Arial"/>
              <a:buChar char="•"/>
            </a:pPr>
            <a:r>
              <a:rPr lang="en-US" sz="1800" dirty="0">
                <a:solidFill>
                  <a:srgbClr val="141414"/>
                </a:solidFill>
                <a:latin typeface="Calibri"/>
                <a:ea typeface="Calibri"/>
                <a:cs typeface="Calibri"/>
                <a:sym typeface="Calibri"/>
              </a:rPr>
              <a:t>S</a:t>
            </a:r>
            <a:r>
              <a:rPr lang="en-US" sz="1800" b="0" i="0" u="none" strike="noStrike" cap="none" dirty="0">
                <a:solidFill>
                  <a:srgbClr val="141414"/>
                </a:solidFill>
                <a:latin typeface="Calibri"/>
                <a:ea typeface="Calibri"/>
                <a:cs typeface="Calibri"/>
                <a:sym typeface="Calibri"/>
              </a:rPr>
              <a:t>elected technologies to showcase solutions that are accelerating and demonstrating progress toward our shared clean energy goals</a:t>
            </a:r>
            <a:endParaRPr dirty="0"/>
          </a:p>
          <a:p>
            <a:pPr marL="285750" marR="0" lvl="0" indent="-171450" algn="l" rtl="0">
              <a:lnSpc>
                <a:spcPct val="100000"/>
              </a:lnSpc>
              <a:spcBef>
                <a:spcPts val="0"/>
              </a:spcBef>
              <a:spcAft>
                <a:spcPts val="0"/>
              </a:spcAft>
              <a:buClr>
                <a:srgbClr val="000000"/>
              </a:buClr>
              <a:buSzPts val="1800"/>
              <a:buFont typeface="Arial"/>
              <a:buNone/>
            </a:pPr>
            <a:endParaRPr sz="1800" b="0" i="0" u="none" strike="noStrike" cap="none" dirty="0">
              <a:solidFill>
                <a:srgbClr val="141414"/>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800"/>
              <a:buFont typeface="Arial"/>
              <a:buChar char="•"/>
            </a:pPr>
            <a:r>
              <a:rPr lang="en-US" sz="1800" dirty="0">
                <a:solidFill>
                  <a:srgbClr val="222222"/>
                </a:solidFill>
                <a:latin typeface="Calibri"/>
                <a:ea typeface="Calibri"/>
                <a:cs typeface="Calibri"/>
                <a:sym typeface="Calibri"/>
              </a:rPr>
              <a:t>T</a:t>
            </a:r>
            <a:r>
              <a:rPr lang="en-US" sz="1800" b="0" i="0" u="none" strike="noStrike" cap="none" dirty="0">
                <a:solidFill>
                  <a:srgbClr val="222222"/>
                </a:solidFill>
                <a:latin typeface="Calibri"/>
                <a:ea typeface="Calibri"/>
                <a:cs typeface="Calibri"/>
                <a:sym typeface="Calibri"/>
              </a:rPr>
              <a:t>here is no ‘one-size fits all’ approach to reaching net-zero — technologies across all sectors of the economy will need to work together. And these technologies are all at varying stages of research, development and demonstration (RD&amp;D).</a:t>
            </a:r>
            <a:endParaRPr sz="1800" b="0" i="0" u="none" strike="noStrike" cap="none" dirty="0">
              <a:solidFill>
                <a:schemeClr val="dk1"/>
              </a:solidFill>
              <a:latin typeface="Calibri"/>
              <a:ea typeface="Calibri"/>
              <a:cs typeface="Calibri"/>
              <a:sym typeface="Calibri"/>
            </a:endParaRPr>
          </a:p>
        </p:txBody>
      </p:sp>
      <p:sp>
        <p:nvSpPr>
          <p:cNvPr id="341" name="Google Shape;341;p6"/>
          <p:cNvSpPr txBox="1"/>
          <p:nvPr/>
        </p:nvSpPr>
        <p:spPr>
          <a:xfrm>
            <a:off x="254833" y="434340"/>
            <a:ext cx="8761751"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B853"/>
                </a:solidFill>
                <a:latin typeface="Arial"/>
                <a:ea typeface="Arial"/>
                <a:cs typeface="Arial"/>
                <a:sym typeface="Arial"/>
              </a:rPr>
              <a:t>INNOVATE THE TECHNOLOGIES OF THE FUTURE</a:t>
            </a:r>
            <a:endParaRPr sz="2800" b="1" i="0" u="none" strike="noStrike" cap="none">
              <a:solidFill>
                <a:srgbClr val="00B853"/>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82"/>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8" name="Google Shape;358;p82"/>
          <p:cNvSpPr txBox="1"/>
          <p:nvPr/>
        </p:nvSpPr>
        <p:spPr>
          <a:xfrm>
            <a:off x="448520" y="1275034"/>
            <a:ext cx="5442614" cy="563227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solidFill>
                  <a:srgbClr val="000000"/>
                </a:solidFill>
                <a:latin typeface="Calibri" panose="020F0502020204030204" pitchFamily="34" charset="0"/>
                <a:cs typeface="Calibri" panose="020F0502020204030204" pitchFamily="34" charset="0"/>
                <a:sym typeface="Arial"/>
              </a:rPr>
              <a:t>We can use digitalisation and digital tools to optimise value at every stage in the Green Hydrogen value chain.</a:t>
            </a:r>
          </a:p>
          <a:p>
            <a:pPr marL="0" marR="0" lvl="0" indent="0" algn="l" rtl="0">
              <a:lnSpc>
                <a:spcPct val="100000"/>
              </a:lnSpc>
              <a:spcBef>
                <a:spcPts val="0"/>
              </a:spcBef>
              <a:spcAft>
                <a:spcPts val="0"/>
              </a:spcAft>
              <a:buClr>
                <a:srgbClr val="000000"/>
              </a:buClr>
              <a:buSzPts val="1800"/>
              <a:buFont typeface="Arial"/>
              <a:buNone/>
            </a:pPr>
            <a:endParaRPr lang="en-US" sz="1800" dirty="0">
              <a:latin typeface="Calibri" panose="020F0502020204030204" pitchFamily="34" charset="0"/>
              <a:cs typeface="Calibri" panose="020F0502020204030204" pitchFamily="34" charset="0"/>
            </a:endParaRPr>
          </a:p>
          <a:p>
            <a:pPr>
              <a:buSzPts val="1800"/>
            </a:pPr>
            <a:r>
              <a:rPr lang="en-US" sz="1800" u="none" strike="noStrike" cap="none" dirty="0">
                <a:solidFill>
                  <a:srgbClr val="000000"/>
                </a:solidFill>
                <a:latin typeface="Calibri" panose="020F0502020204030204" pitchFamily="34" charset="0"/>
                <a:cs typeface="Calibri" panose="020F0502020204030204" pitchFamily="34" charset="0"/>
                <a:sym typeface="Arial"/>
              </a:rPr>
              <a:t>Blockchain will be a powerful tool  in t</a:t>
            </a:r>
            <a:r>
              <a:rPr lang="en-GB" sz="1800" u="none" strike="noStrike" dirty="0">
                <a:solidFill>
                  <a:srgbClr val="1E1E1E"/>
                </a:solidFill>
                <a:effectLst/>
                <a:latin typeface="Calibri" panose="020F0502020204030204" pitchFamily="34" charset="0"/>
                <a:cs typeface="Calibri" panose="020F0502020204030204" pitchFamily="34" charset="0"/>
              </a:rPr>
              <a:t>racking emissions and green molecules along energy value chains</a:t>
            </a:r>
          </a:p>
          <a:p>
            <a:pPr>
              <a:buSzPts val="1800"/>
            </a:pPr>
            <a:endParaRPr lang="en-GB" sz="1800" dirty="0">
              <a:solidFill>
                <a:srgbClr val="1E1E1E"/>
              </a:solidFill>
              <a:latin typeface="Calibri" panose="020F0502020204030204" pitchFamily="34" charset="0"/>
              <a:cs typeface="Calibri" panose="020F0502020204030204" pitchFamily="34" charset="0"/>
            </a:endParaRPr>
          </a:p>
          <a:p>
            <a:pPr>
              <a:buSzPts val="1800"/>
            </a:pPr>
            <a:r>
              <a:rPr lang="en-GB" sz="1800" dirty="0">
                <a:solidFill>
                  <a:srgbClr val="1E1E1E"/>
                </a:solidFill>
                <a:effectLst/>
                <a:latin typeface="Calibri" panose="020F0502020204030204" pitchFamily="34" charset="0"/>
                <a:cs typeface="Calibri" panose="020F0502020204030204" pitchFamily="34" charset="0"/>
              </a:rPr>
              <a:t>As we prioritize green hydrogen in the energy transition this will drive profound change and deliver new policies, business models, and regulatory models in the rapidly changing energy sector. Blockchain and other digital tools will play a prominent role in supporting these strategies. </a:t>
            </a:r>
          </a:p>
          <a:p>
            <a:pPr>
              <a:buSzPts val="1800"/>
            </a:pPr>
            <a:endParaRPr lang="en-GB" sz="1800" dirty="0">
              <a:solidFill>
                <a:srgbClr val="1E1E1E"/>
              </a:solidFill>
              <a:latin typeface="Calibri" panose="020F0502020204030204" pitchFamily="34" charset="0"/>
              <a:cs typeface="Calibri" panose="020F0502020204030204" pitchFamily="34" charset="0"/>
            </a:endParaRPr>
          </a:p>
          <a:p>
            <a:pPr>
              <a:buSzPts val="1800"/>
            </a:pPr>
            <a:r>
              <a:rPr lang="en-GB" sz="1800" dirty="0">
                <a:solidFill>
                  <a:srgbClr val="1E1E1E"/>
                </a:solidFill>
                <a:effectLst/>
                <a:latin typeface="Calibri" panose="020F0502020204030204" pitchFamily="34" charset="0"/>
                <a:cs typeface="Calibri" panose="020F0502020204030204" pitchFamily="34" charset="0"/>
              </a:rPr>
              <a:t>Blockchain will disrupt today’s energy industry and will enable stakeholders to reap substantial benefits for years to come.</a:t>
            </a:r>
          </a:p>
          <a:p>
            <a:pPr marL="0" marR="0" lvl="0" indent="0" algn="l" rtl="0">
              <a:lnSpc>
                <a:spcPct val="100000"/>
              </a:lnSpc>
              <a:spcBef>
                <a:spcPts val="0"/>
              </a:spcBef>
              <a:spcAft>
                <a:spcPts val="0"/>
              </a:spcAft>
              <a:buClr>
                <a:srgbClr val="000000"/>
              </a:buClr>
              <a:buSzPts val="1800"/>
              <a:buFont typeface="Arial"/>
              <a:buNone/>
            </a:pPr>
            <a:endParaRPr lang="en-US" sz="1800" b="1" i="1"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lang="en-US" sz="1800" b="1" i="1"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lang="en-US" sz="1800" b="1" i="1"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359" name="Google Shape;359;p82"/>
          <p:cNvSpPr txBox="1"/>
          <p:nvPr/>
        </p:nvSpPr>
        <p:spPr>
          <a:xfrm>
            <a:off x="685800" y="434340"/>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dirty="0">
                <a:solidFill>
                  <a:srgbClr val="00B853"/>
                </a:solidFill>
              </a:rPr>
              <a:t>Digital Transformation</a:t>
            </a:r>
            <a:endParaRPr sz="1400" b="0" i="0" u="none" strike="noStrike" cap="none" dirty="0">
              <a:solidFill>
                <a:srgbClr val="00B853"/>
              </a:solidFill>
              <a:latin typeface="Arial"/>
              <a:ea typeface="Arial"/>
              <a:cs typeface="Arial"/>
              <a:sym typeface="Arial"/>
            </a:endParaRPr>
          </a:p>
        </p:txBody>
      </p:sp>
      <p:pic>
        <p:nvPicPr>
          <p:cNvPr id="360" name="Google Shape;360;p82" descr="Diagram&#10;&#10;Description automatically generated with medium confidence"/>
          <p:cNvPicPr preferRelativeResize="0"/>
          <p:nvPr/>
        </p:nvPicPr>
        <p:blipFill rotWithShape="1">
          <a:blip r:embed="rId3">
            <a:alphaModFix/>
          </a:blip>
          <a:srcRect/>
          <a:stretch/>
        </p:blipFill>
        <p:spPr>
          <a:xfrm>
            <a:off x="7114030" y="146216"/>
            <a:ext cx="1771950" cy="996784"/>
          </a:xfrm>
          <a:prstGeom prst="rect">
            <a:avLst/>
          </a:prstGeom>
          <a:noFill/>
          <a:ln>
            <a:noFill/>
          </a:ln>
        </p:spPr>
      </p:pic>
      <p:pic>
        <p:nvPicPr>
          <p:cNvPr id="2" name="Picture 1">
            <a:extLst>
              <a:ext uri="{FF2B5EF4-FFF2-40B4-BE49-F238E27FC236}">
                <a16:creationId xmlns:a16="http://schemas.microsoft.com/office/drawing/2014/main" id="{345834A7-56E3-44D4-BCCE-CA5E6E700E5B}"/>
              </a:ext>
            </a:extLst>
          </p:cNvPr>
          <p:cNvPicPr>
            <a:picLocks noChangeAspect="1"/>
          </p:cNvPicPr>
          <p:nvPr/>
        </p:nvPicPr>
        <p:blipFill>
          <a:blip r:embed="rId4"/>
          <a:stretch>
            <a:fillRect/>
          </a:stretch>
        </p:blipFill>
        <p:spPr>
          <a:xfrm>
            <a:off x="5631214" y="1924132"/>
            <a:ext cx="3471189" cy="326996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17"/>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8" name="Google Shape;348;p17"/>
          <p:cNvSpPr txBox="1"/>
          <p:nvPr/>
        </p:nvSpPr>
        <p:spPr>
          <a:xfrm>
            <a:off x="685800" y="434340"/>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B853"/>
                </a:solidFill>
                <a:latin typeface="Arial"/>
                <a:ea typeface="Arial"/>
                <a:cs typeface="Arial"/>
                <a:sym typeface="Arial"/>
              </a:rPr>
              <a:t>Summary</a:t>
            </a:r>
            <a:endParaRPr sz="1400" b="0" i="0" u="none" strike="noStrike" cap="none">
              <a:solidFill>
                <a:srgbClr val="00B853"/>
              </a:solidFill>
              <a:latin typeface="Arial"/>
              <a:ea typeface="Arial"/>
              <a:cs typeface="Arial"/>
              <a:sym typeface="Arial"/>
            </a:endParaRPr>
          </a:p>
        </p:txBody>
      </p:sp>
      <p:pic>
        <p:nvPicPr>
          <p:cNvPr id="349" name="Google Shape;349;p17" descr="Diagram&#10;&#10;Description automatically generated with medium confidence"/>
          <p:cNvPicPr preferRelativeResize="0"/>
          <p:nvPr/>
        </p:nvPicPr>
        <p:blipFill rotWithShape="1">
          <a:blip r:embed="rId3">
            <a:alphaModFix/>
          </a:blip>
          <a:srcRect/>
          <a:stretch/>
        </p:blipFill>
        <p:spPr>
          <a:xfrm>
            <a:off x="7114030" y="146216"/>
            <a:ext cx="1771950" cy="996784"/>
          </a:xfrm>
          <a:prstGeom prst="rect">
            <a:avLst/>
          </a:prstGeom>
          <a:noFill/>
          <a:ln>
            <a:noFill/>
          </a:ln>
        </p:spPr>
      </p:pic>
      <p:sp>
        <p:nvSpPr>
          <p:cNvPr id="350" name="Google Shape;350;p17"/>
          <p:cNvSpPr txBox="1"/>
          <p:nvPr/>
        </p:nvSpPr>
        <p:spPr>
          <a:xfrm>
            <a:off x="63062" y="1305341"/>
            <a:ext cx="4508938" cy="4801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0000"/>
                </a:solidFill>
                <a:latin typeface="Arial"/>
                <a:ea typeface="Arial"/>
                <a:cs typeface="Arial"/>
                <a:sym typeface="Arial"/>
              </a:rPr>
              <a:t>Green H2 is a disruptive technology – it is nonlinear change in a linear world.</a:t>
            </a:r>
            <a:endParaRPr/>
          </a:p>
          <a:p>
            <a:pPr marL="0" marR="0" lvl="0" indent="0" algn="l" rtl="0">
              <a:lnSpc>
                <a:spcPct val="100000"/>
              </a:lnSpc>
              <a:spcBef>
                <a:spcPts val="0"/>
              </a:spcBef>
              <a:spcAft>
                <a:spcPts val="0"/>
              </a:spcAft>
              <a:buNone/>
            </a:pPr>
            <a:endParaRPr sz="1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Disruption, by definition, changes the “traditional way of doing things” and accelerates change and transformation. </a:t>
            </a:r>
            <a:endParaRPr sz="1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We must optimise all steps of Green H2 in a logical, needs driven, exponential accelerated manner in order to fully exploit current and future clean energy applications</a:t>
            </a:r>
            <a:endParaRPr/>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Energy innovation is not linear it is a conversion and Green H2 innovation can and will convert our energy systems to the green alternatives we need</a:t>
            </a:r>
            <a:endParaRPr/>
          </a:p>
        </p:txBody>
      </p:sp>
      <p:pic>
        <p:nvPicPr>
          <p:cNvPr id="351" name="Google Shape;351;p17"/>
          <p:cNvPicPr preferRelativeResize="0"/>
          <p:nvPr/>
        </p:nvPicPr>
        <p:blipFill rotWithShape="1">
          <a:blip r:embed="rId4">
            <a:alphaModFix/>
          </a:blip>
          <a:srcRect/>
          <a:stretch/>
        </p:blipFill>
        <p:spPr>
          <a:xfrm>
            <a:off x="4430110" y="1836683"/>
            <a:ext cx="4114800" cy="41148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83"/>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7" name="Google Shape;367;p83"/>
          <p:cNvSpPr txBox="1"/>
          <p:nvPr/>
        </p:nvSpPr>
        <p:spPr>
          <a:xfrm>
            <a:off x="2589801" y="6150114"/>
            <a:ext cx="438912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1" u="none" strike="noStrike" cap="none">
                <a:solidFill>
                  <a:srgbClr val="548135"/>
                </a:solidFill>
                <a:latin typeface="Calibri"/>
                <a:ea typeface="Calibri"/>
                <a:cs typeface="Calibri"/>
                <a:sym typeface="Calibri"/>
              </a:rPr>
              <a:t>H</a:t>
            </a:r>
            <a:r>
              <a:rPr lang="en-US" sz="2800" b="1" i="1" u="none" strike="noStrike" cap="none">
                <a:solidFill>
                  <a:srgbClr val="548135"/>
                </a:solidFill>
                <a:latin typeface="Calibri"/>
                <a:ea typeface="Calibri"/>
                <a:cs typeface="Calibri"/>
                <a:sym typeface="Calibri"/>
              </a:rPr>
              <a:t>2</a:t>
            </a:r>
            <a:r>
              <a:rPr lang="en-US" sz="4000" b="1" i="1" u="none" strike="noStrike" cap="none">
                <a:solidFill>
                  <a:srgbClr val="548135"/>
                </a:solidFill>
                <a:latin typeface="Calibri"/>
                <a:ea typeface="Calibri"/>
                <a:cs typeface="Calibri"/>
                <a:sym typeface="Calibri"/>
              </a:rPr>
              <a:t> ACTUALISATION</a:t>
            </a:r>
            <a:endParaRPr sz="1400" b="0" i="0" u="none" strike="noStrike" cap="none">
              <a:solidFill>
                <a:srgbClr val="000000"/>
              </a:solidFill>
              <a:latin typeface="Arial"/>
              <a:ea typeface="Arial"/>
              <a:cs typeface="Arial"/>
              <a:sym typeface="Arial"/>
            </a:endParaRPr>
          </a:p>
        </p:txBody>
      </p:sp>
      <p:sp>
        <p:nvSpPr>
          <p:cNvPr id="368" name="Google Shape;368;p83"/>
          <p:cNvSpPr txBox="1"/>
          <p:nvPr/>
        </p:nvSpPr>
        <p:spPr>
          <a:xfrm>
            <a:off x="2295525" y="3385304"/>
            <a:ext cx="459105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369" name="Google Shape;369;p83"/>
          <p:cNvSpPr txBox="1"/>
          <p:nvPr/>
        </p:nvSpPr>
        <p:spPr>
          <a:xfrm>
            <a:off x="2295525" y="3385304"/>
            <a:ext cx="459105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370" name="Google Shape;370;p83"/>
          <p:cNvSpPr txBox="1"/>
          <p:nvPr/>
        </p:nvSpPr>
        <p:spPr>
          <a:xfrm>
            <a:off x="2295525" y="3385304"/>
            <a:ext cx="459105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371" name="Google Shape;371;p83" descr="Diagram&#10;&#10;Description automatically generated"/>
          <p:cNvPicPr preferRelativeResize="0"/>
          <p:nvPr/>
        </p:nvPicPr>
        <p:blipFill rotWithShape="1">
          <a:blip r:embed="rId3">
            <a:alphaModFix/>
          </a:blip>
          <a:srcRect/>
          <a:stretch/>
        </p:blipFill>
        <p:spPr>
          <a:xfrm>
            <a:off x="1245305" y="6000750"/>
            <a:ext cx="1284535" cy="857250"/>
          </a:xfrm>
          <a:prstGeom prst="rect">
            <a:avLst/>
          </a:prstGeom>
          <a:noFill/>
          <a:ln>
            <a:noFill/>
          </a:ln>
        </p:spPr>
      </p:pic>
      <p:pic>
        <p:nvPicPr>
          <p:cNvPr id="372" name="Google Shape;372;p83"/>
          <p:cNvPicPr preferRelativeResize="0"/>
          <p:nvPr/>
        </p:nvPicPr>
        <p:blipFill rotWithShape="1">
          <a:blip r:embed="rId4">
            <a:alphaModFix/>
          </a:blip>
          <a:srcRect/>
          <a:stretch/>
        </p:blipFill>
        <p:spPr>
          <a:xfrm>
            <a:off x="0" y="857272"/>
            <a:ext cx="9144000" cy="514347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84"/>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9" name="Google Shape;379;p84"/>
          <p:cNvSpPr txBox="1"/>
          <p:nvPr/>
        </p:nvSpPr>
        <p:spPr>
          <a:xfrm>
            <a:off x="426700" y="2099139"/>
            <a:ext cx="4512559" cy="31392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000000"/>
                </a:solidFill>
                <a:latin typeface="Arial"/>
                <a:ea typeface="Arial"/>
                <a:cs typeface="Arial"/>
                <a:sym typeface="Arial"/>
              </a:rPr>
              <a:t>The 2020’s was heralded as the decade of action in the fight against climate change.  Hydrogen is universally recognised as having a significant role to play in the move away from fossil fuels, but we now urgently need a holistic, agile approach to address existing barriers and to drive costs out of the supply chain if this really is to be the decade of action.</a:t>
            </a:r>
            <a:endParaRPr sz="1800" b="1"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000000"/>
                </a:solidFill>
                <a:latin typeface="Arial"/>
                <a:ea typeface="Arial"/>
                <a:cs typeface="Arial"/>
                <a:sym typeface="Arial"/>
              </a:rPr>
              <a:t>There is no time to waste.</a:t>
            </a:r>
            <a:endParaRPr sz="1800" b="0" i="0" u="none" strike="noStrike" cap="none">
              <a:solidFill>
                <a:schemeClr val="dk1"/>
              </a:solidFill>
              <a:latin typeface="Calibri"/>
              <a:ea typeface="Calibri"/>
              <a:cs typeface="Calibri"/>
              <a:sym typeface="Calibri"/>
            </a:endParaRPr>
          </a:p>
        </p:txBody>
      </p:sp>
      <p:pic>
        <p:nvPicPr>
          <p:cNvPr id="380" name="Google Shape;380;p84" descr="A picture containing diagram&#10;&#10;Description automatically generated"/>
          <p:cNvPicPr preferRelativeResize="0"/>
          <p:nvPr/>
        </p:nvPicPr>
        <p:blipFill rotWithShape="1">
          <a:blip r:embed="rId3">
            <a:alphaModFix/>
          </a:blip>
          <a:srcRect/>
          <a:stretch/>
        </p:blipFill>
        <p:spPr>
          <a:xfrm>
            <a:off x="7372050" y="0"/>
            <a:ext cx="1771950" cy="1033199"/>
          </a:xfrm>
          <a:prstGeom prst="rect">
            <a:avLst/>
          </a:prstGeom>
          <a:noFill/>
          <a:ln>
            <a:noFill/>
          </a:ln>
        </p:spPr>
      </p:pic>
      <p:pic>
        <p:nvPicPr>
          <p:cNvPr id="381" name="Google Shape;381;p84"/>
          <p:cNvPicPr preferRelativeResize="0"/>
          <p:nvPr/>
        </p:nvPicPr>
        <p:blipFill rotWithShape="1">
          <a:blip r:embed="rId4">
            <a:alphaModFix/>
          </a:blip>
          <a:srcRect/>
          <a:stretch/>
        </p:blipFill>
        <p:spPr>
          <a:xfrm>
            <a:off x="5289325" y="2754477"/>
            <a:ext cx="3542083" cy="2353260"/>
          </a:xfrm>
          <a:prstGeom prst="rect">
            <a:avLst/>
          </a:prstGeom>
          <a:noFill/>
          <a:ln>
            <a:noFill/>
          </a:ln>
        </p:spPr>
      </p:pic>
      <p:pic>
        <p:nvPicPr>
          <p:cNvPr id="382" name="Google Shape;382;p84"/>
          <p:cNvPicPr preferRelativeResize="0"/>
          <p:nvPr/>
        </p:nvPicPr>
        <p:blipFill rotWithShape="1">
          <a:blip r:embed="rId5">
            <a:alphaModFix/>
          </a:blip>
          <a:srcRect/>
          <a:stretch/>
        </p:blipFill>
        <p:spPr>
          <a:xfrm>
            <a:off x="153631" y="761695"/>
            <a:ext cx="8461981" cy="107298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8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26</a:t>
            </a:fld>
            <a:endParaRPr/>
          </a:p>
        </p:txBody>
      </p:sp>
      <p:sp>
        <p:nvSpPr>
          <p:cNvPr id="388" name="Google Shape;388;p85"/>
          <p:cNvSpPr txBox="1"/>
          <p:nvPr/>
        </p:nvSpPr>
        <p:spPr>
          <a:xfrm>
            <a:off x="4571999" y="2228098"/>
            <a:ext cx="3818644" cy="3075070"/>
          </a:xfrm>
          <a:prstGeom prst="rect">
            <a:avLst/>
          </a:prstGeom>
          <a:noFill/>
          <a:ln>
            <a:noFill/>
          </a:ln>
        </p:spPr>
        <p:txBody>
          <a:bodyPr spcFirstLastPara="1" wrap="square" lIns="0" tIns="0" rIns="0" bIns="0" anchor="t" anchorCtr="0">
            <a:noAutofit/>
          </a:bodyPr>
          <a:lstStyle/>
          <a:p>
            <a:pPr marL="214341" marR="0" lvl="0" indent="-145761" algn="l" rtl="0">
              <a:lnSpc>
                <a:spcPct val="90000"/>
              </a:lnSpc>
              <a:spcBef>
                <a:spcPts val="0"/>
              </a:spcBef>
              <a:spcAft>
                <a:spcPts val="0"/>
              </a:spcAft>
              <a:buClr>
                <a:schemeClr val="dk2"/>
              </a:buClr>
              <a:buSzPts val="1080"/>
              <a:buFont typeface="Calibri"/>
              <a:buNone/>
            </a:pPr>
            <a:endParaRPr sz="1350" b="0" i="0" u="none" strike="noStrike" cap="none">
              <a:solidFill>
                <a:schemeClr val="dk1"/>
              </a:solidFill>
              <a:latin typeface="Calibri"/>
              <a:ea typeface="Calibri"/>
              <a:cs typeface="Calibri"/>
              <a:sym typeface="Calibri"/>
            </a:endParaRPr>
          </a:p>
        </p:txBody>
      </p:sp>
      <p:sp>
        <p:nvSpPr>
          <p:cNvPr id="389" name="Google Shape;389;p85"/>
          <p:cNvSpPr txBox="1"/>
          <p:nvPr/>
        </p:nvSpPr>
        <p:spPr>
          <a:xfrm>
            <a:off x="4461611" y="997114"/>
            <a:ext cx="4682389" cy="753311"/>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accent2"/>
              </a:buClr>
              <a:buSzPts val="2400"/>
              <a:buFont typeface="Calibri"/>
              <a:buNone/>
            </a:pPr>
            <a:endParaRPr sz="2400" b="1" i="0" u="none" strike="noStrike" cap="none">
              <a:solidFill>
                <a:schemeClr val="accent2"/>
              </a:solidFill>
              <a:latin typeface="Calibri"/>
              <a:ea typeface="Calibri"/>
              <a:cs typeface="Calibri"/>
              <a:sym typeface="Calibri"/>
            </a:endParaRPr>
          </a:p>
        </p:txBody>
      </p:sp>
      <p:pic>
        <p:nvPicPr>
          <p:cNvPr id="390" name="Google Shape;390;p85"/>
          <p:cNvPicPr preferRelativeResize="0"/>
          <p:nvPr/>
        </p:nvPicPr>
        <p:blipFill rotWithShape="1">
          <a:blip r:embed="rId3">
            <a:alphaModFix/>
          </a:blip>
          <a:srcRect/>
          <a:stretch/>
        </p:blipFill>
        <p:spPr>
          <a:xfrm>
            <a:off x="4297267" y="1861523"/>
            <a:ext cx="2175209" cy="1177172"/>
          </a:xfrm>
          <a:prstGeom prst="rect">
            <a:avLst/>
          </a:prstGeom>
          <a:noFill/>
          <a:ln>
            <a:noFill/>
          </a:ln>
        </p:spPr>
      </p:pic>
      <p:pic>
        <p:nvPicPr>
          <p:cNvPr id="391" name="Google Shape;391;p85"/>
          <p:cNvPicPr preferRelativeResize="0"/>
          <p:nvPr/>
        </p:nvPicPr>
        <p:blipFill rotWithShape="1">
          <a:blip r:embed="rId4">
            <a:alphaModFix/>
          </a:blip>
          <a:srcRect/>
          <a:stretch/>
        </p:blipFill>
        <p:spPr>
          <a:xfrm>
            <a:off x="6839929" y="1861523"/>
            <a:ext cx="1799346" cy="1204780"/>
          </a:xfrm>
          <a:prstGeom prst="rect">
            <a:avLst/>
          </a:prstGeom>
          <a:noFill/>
          <a:ln>
            <a:noFill/>
          </a:ln>
        </p:spPr>
      </p:pic>
      <p:pic>
        <p:nvPicPr>
          <p:cNvPr id="392" name="Google Shape;392;p85" descr="Map&#10;&#10;Description automatically generated"/>
          <p:cNvPicPr preferRelativeResize="0"/>
          <p:nvPr/>
        </p:nvPicPr>
        <p:blipFill rotWithShape="1">
          <a:blip r:embed="rId5">
            <a:alphaModFix/>
          </a:blip>
          <a:srcRect/>
          <a:stretch/>
        </p:blipFill>
        <p:spPr>
          <a:xfrm>
            <a:off x="170257" y="1750426"/>
            <a:ext cx="3801905" cy="4136332"/>
          </a:xfrm>
          <a:prstGeom prst="rect">
            <a:avLst/>
          </a:prstGeom>
          <a:noFill/>
          <a:ln>
            <a:noFill/>
          </a:ln>
        </p:spPr>
      </p:pic>
      <p:pic>
        <p:nvPicPr>
          <p:cNvPr id="393" name="Google Shape;393;p85" descr="Chart&#10;&#10;Description automatically generated"/>
          <p:cNvPicPr preferRelativeResize="0"/>
          <p:nvPr/>
        </p:nvPicPr>
        <p:blipFill rotWithShape="1">
          <a:blip r:embed="rId6">
            <a:alphaModFix/>
          </a:blip>
          <a:srcRect/>
          <a:stretch/>
        </p:blipFill>
        <p:spPr>
          <a:xfrm>
            <a:off x="4323366" y="3109069"/>
            <a:ext cx="3729024" cy="2681871"/>
          </a:xfrm>
          <a:prstGeom prst="rect">
            <a:avLst/>
          </a:prstGeom>
          <a:noFill/>
          <a:ln>
            <a:noFill/>
          </a:ln>
        </p:spPr>
      </p:pic>
      <p:pic>
        <p:nvPicPr>
          <p:cNvPr id="394" name="Google Shape;394;p85" descr="A picture containing diagram&#10;&#10;Description automatically generated"/>
          <p:cNvPicPr preferRelativeResize="0"/>
          <p:nvPr/>
        </p:nvPicPr>
        <p:blipFill rotWithShape="1">
          <a:blip r:embed="rId7">
            <a:alphaModFix/>
          </a:blip>
          <a:srcRect/>
          <a:stretch/>
        </p:blipFill>
        <p:spPr>
          <a:xfrm>
            <a:off x="7372050" y="0"/>
            <a:ext cx="1771950" cy="1033199"/>
          </a:xfrm>
          <a:prstGeom prst="rect">
            <a:avLst/>
          </a:prstGeom>
          <a:noFill/>
          <a:ln>
            <a:noFill/>
          </a:ln>
        </p:spPr>
      </p:pic>
      <p:sp>
        <p:nvSpPr>
          <p:cNvPr id="395" name="Google Shape;395;p85"/>
          <p:cNvSpPr txBox="1">
            <a:spLocks noGrp="1"/>
          </p:cNvSpPr>
          <p:nvPr>
            <p:ph type="title"/>
          </p:nvPr>
        </p:nvSpPr>
        <p:spPr>
          <a:xfrm>
            <a:off x="423712" y="872199"/>
            <a:ext cx="8486400" cy="1004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sz="3200">
                <a:solidFill>
                  <a:srgbClr val="00B853"/>
                </a:solidFill>
              </a:rPr>
              <a:t>2022:A year of ‘Actualization’ on Climate Change </a:t>
            </a:r>
            <a:endParaRPr sz="3200">
              <a:solidFill>
                <a:srgbClr val="00B853"/>
              </a:solidFill>
            </a:endParaRPr>
          </a:p>
        </p:txBody>
      </p:sp>
      <p:pic>
        <p:nvPicPr>
          <p:cNvPr id="396" name="Google Shape;396;p85"/>
          <p:cNvPicPr preferRelativeResize="0"/>
          <p:nvPr/>
        </p:nvPicPr>
        <p:blipFill rotWithShape="1">
          <a:blip r:embed="rId8">
            <a:alphaModFix/>
          </a:blip>
          <a:srcRect/>
          <a:stretch/>
        </p:blipFill>
        <p:spPr>
          <a:xfrm>
            <a:off x="0" y="0"/>
            <a:ext cx="1147675" cy="4901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86"/>
          <p:cNvSpPr txBox="1">
            <a:spLocks noGrp="1"/>
          </p:cNvSpPr>
          <p:nvPr>
            <p:ph type="title"/>
          </p:nvPr>
        </p:nvSpPr>
        <p:spPr>
          <a:xfrm>
            <a:off x="480325" y="1696952"/>
            <a:ext cx="8486259" cy="75331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solidFill>
                  <a:srgbClr val="00B853"/>
                </a:solidFill>
              </a:rPr>
              <a:t>Global acceleration of Hydrogen</a:t>
            </a:r>
            <a:endParaRPr>
              <a:solidFill>
                <a:srgbClr val="00B853"/>
              </a:solidFill>
            </a:endParaRPr>
          </a:p>
        </p:txBody>
      </p:sp>
      <p:sp>
        <p:nvSpPr>
          <p:cNvPr id="402" name="Google Shape;402;p8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27</a:t>
            </a:fld>
            <a:endParaRPr/>
          </a:p>
        </p:txBody>
      </p:sp>
      <p:sp>
        <p:nvSpPr>
          <p:cNvPr id="403" name="Google Shape;403;p86"/>
          <p:cNvSpPr/>
          <p:nvPr/>
        </p:nvSpPr>
        <p:spPr>
          <a:xfrm>
            <a:off x="4572000" y="2450263"/>
            <a:ext cx="4399321" cy="3434396"/>
          </a:xfrm>
          <a:prstGeom prst="roundRect">
            <a:avLst>
              <a:gd name="adj" fmla="val 1872"/>
            </a:avLst>
          </a:prstGeom>
          <a:solidFill>
            <a:schemeClr val="lt1"/>
          </a:solidFill>
          <a:ln>
            <a:noFill/>
          </a:ln>
          <a:effectLst>
            <a:outerShdw blurRad="88900" dist="38100" dir="5400000" algn="ctr" rotWithShape="0">
              <a:srgbClr val="000000">
                <a:alpha val="1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404" name="Google Shape;404;p86"/>
          <p:cNvPicPr preferRelativeResize="0"/>
          <p:nvPr/>
        </p:nvPicPr>
        <p:blipFill rotWithShape="1">
          <a:blip r:embed="rId3">
            <a:alphaModFix/>
          </a:blip>
          <a:srcRect/>
          <a:stretch/>
        </p:blipFill>
        <p:spPr>
          <a:xfrm>
            <a:off x="4704101" y="2730579"/>
            <a:ext cx="4135118" cy="3005742"/>
          </a:xfrm>
          <a:prstGeom prst="rect">
            <a:avLst/>
          </a:prstGeom>
          <a:noFill/>
          <a:ln>
            <a:noFill/>
          </a:ln>
        </p:spPr>
      </p:pic>
      <p:sp>
        <p:nvSpPr>
          <p:cNvPr id="405" name="Google Shape;405;p86"/>
          <p:cNvSpPr txBox="1"/>
          <p:nvPr/>
        </p:nvSpPr>
        <p:spPr>
          <a:xfrm>
            <a:off x="438681" y="2513132"/>
            <a:ext cx="3923281" cy="22159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chemeClr val="accent3"/>
                </a:solidFill>
                <a:latin typeface="Titillium Web"/>
                <a:ea typeface="Titillium Web"/>
                <a:cs typeface="Titillium Web"/>
                <a:sym typeface="Titillium Web"/>
              </a:rPr>
              <a:t>Countries are increasingly embedding hydrogen strategies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Titillium Web"/>
              <a:ea typeface="Titillium Web"/>
              <a:cs typeface="Titillium Web"/>
              <a:sym typeface="Titillium Web"/>
            </a:endParaRPr>
          </a:p>
          <a:p>
            <a:pPr marL="214341" marR="0" lvl="0" indent="-214341" algn="l" rtl="0">
              <a:lnSpc>
                <a:spcPct val="100000"/>
              </a:lnSpc>
              <a:spcBef>
                <a:spcPts val="0"/>
              </a:spcBef>
              <a:spcAft>
                <a:spcPts val="0"/>
              </a:spcAft>
              <a:buClr>
                <a:schemeClr val="dk1"/>
              </a:buClr>
              <a:buSzPts val="1350"/>
              <a:buFont typeface="Arial"/>
              <a:buChar char="•"/>
            </a:pPr>
            <a:r>
              <a:rPr lang="en-US" sz="1350" b="0" i="0" u="none" strike="noStrike" cap="none">
                <a:solidFill>
                  <a:schemeClr val="dk1"/>
                </a:solidFill>
                <a:latin typeface="Titillium Web"/>
                <a:ea typeface="Titillium Web"/>
                <a:cs typeface="Titillium Web"/>
                <a:sym typeface="Titillium Web"/>
              </a:rPr>
              <a:t>Falling cost of renewables generation</a:t>
            </a:r>
            <a:endParaRPr sz="1400" b="0" i="0" u="none" strike="noStrike" cap="none">
              <a:solidFill>
                <a:srgbClr val="000000"/>
              </a:solidFill>
              <a:latin typeface="Arial"/>
              <a:ea typeface="Arial"/>
              <a:cs typeface="Arial"/>
              <a:sym typeface="Arial"/>
            </a:endParaRPr>
          </a:p>
          <a:p>
            <a:pPr marL="214341" marR="0" lvl="0" indent="-214341" algn="l" rtl="0">
              <a:lnSpc>
                <a:spcPct val="100000"/>
              </a:lnSpc>
              <a:spcBef>
                <a:spcPts val="0"/>
              </a:spcBef>
              <a:spcAft>
                <a:spcPts val="0"/>
              </a:spcAft>
              <a:buClr>
                <a:schemeClr val="dk1"/>
              </a:buClr>
              <a:buSzPts val="1350"/>
              <a:buFont typeface="Arial"/>
              <a:buChar char="•"/>
            </a:pPr>
            <a:r>
              <a:rPr lang="en-US" sz="1350" b="0" i="0" u="none" strike="noStrike" cap="none">
                <a:solidFill>
                  <a:schemeClr val="dk1"/>
                </a:solidFill>
                <a:latin typeface="Titillium Web"/>
                <a:ea typeface="Titillium Web"/>
                <a:cs typeface="Titillium Web"/>
                <a:sym typeface="Titillium Web"/>
              </a:rPr>
              <a:t>Expected reduction in electrolyser CAPEX and increase in systems efficiencies</a:t>
            </a:r>
            <a:endParaRPr sz="1400" b="0" i="0" u="none" strike="noStrike" cap="none">
              <a:solidFill>
                <a:srgbClr val="000000"/>
              </a:solidFill>
              <a:latin typeface="Arial"/>
              <a:ea typeface="Arial"/>
              <a:cs typeface="Arial"/>
              <a:sym typeface="Arial"/>
            </a:endParaRPr>
          </a:p>
          <a:p>
            <a:pPr marL="214341" marR="0" lvl="0" indent="-214341" algn="l" rtl="0">
              <a:lnSpc>
                <a:spcPct val="100000"/>
              </a:lnSpc>
              <a:spcBef>
                <a:spcPts val="0"/>
              </a:spcBef>
              <a:spcAft>
                <a:spcPts val="0"/>
              </a:spcAft>
              <a:buClr>
                <a:schemeClr val="dk1"/>
              </a:buClr>
              <a:buSzPts val="1350"/>
              <a:buFont typeface="Arial"/>
              <a:buChar char="•"/>
            </a:pPr>
            <a:r>
              <a:rPr lang="en-US" sz="1350" b="0" i="0" u="none" strike="noStrike" cap="none">
                <a:solidFill>
                  <a:schemeClr val="dk1"/>
                </a:solidFill>
                <a:latin typeface="Titillium Web"/>
                <a:ea typeface="Titillium Web"/>
                <a:cs typeface="Titillium Web"/>
                <a:sym typeface="Titillium Web"/>
              </a:rPr>
              <a:t>Energy security is firmly alongside decarbonisation in importance in the energy transition, raising the hydrogen expectation further</a:t>
            </a:r>
            <a:endParaRPr sz="1400" b="0" i="0" u="none" strike="noStrike" cap="none">
              <a:solidFill>
                <a:srgbClr val="000000"/>
              </a:solidFill>
              <a:latin typeface="Arial"/>
              <a:ea typeface="Arial"/>
              <a:cs typeface="Arial"/>
              <a:sym typeface="Arial"/>
            </a:endParaRPr>
          </a:p>
        </p:txBody>
      </p:sp>
      <p:pic>
        <p:nvPicPr>
          <p:cNvPr id="406" name="Google Shape;406;p86" descr="A picture containing diagram&#10;&#10;Description automatically generated"/>
          <p:cNvPicPr preferRelativeResize="0"/>
          <p:nvPr/>
        </p:nvPicPr>
        <p:blipFill rotWithShape="1">
          <a:blip r:embed="rId4">
            <a:alphaModFix/>
          </a:blip>
          <a:srcRect/>
          <a:stretch/>
        </p:blipFill>
        <p:spPr>
          <a:xfrm>
            <a:off x="7372050" y="0"/>
            <a:ext cx="1771950" cy="1033199"/>
          </a:xfrm>
          <a:prstGeom prst="rect">
            <a:avLst/>
          </a:prstGeom>
          <a:noFill/>
          <a:ln>
            <a:noFill/>
          </a:ln>
        </p:spPr>
      </p:pic>
      <p:pic>
        <p:nvPicPr>
          <p:cNvPr id="407" name="Google Shape;407;p86"/>
          <p:cNvPicPr preferRelativeResize="0"/>
          <p:nvPr/>
        </p:nvPicPr>
        <p:blipFill rotWithShape="1">
          <a:blip r:embed="rId5">
            <a:alphaModFix/>
          </a:blip>
          <a:srcRect/>
          <a:stretch/>
        </p:blipFill>
        <p:spPr>
          <a:xfrm>
            <a:off x="0" y="0"/>
            <a:ext cx="1147675" cy="4901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Google Shape;413;p87" descr="Calendar&#10;&#10;Description automatically generated"/>
          <p:cNvPicPr preferRelativeResize="0"/>
          <p:nvPr/>
        </p:nvPicPr>
        <p:blipFill rotWithShape="1">
          <a:blip r:embed="rId3">
            <a:alphaModFix/>
          </a:blip>
          <a:srcRect/>
          <a:stretch/>
        </p:blipFill>
        <p:spPr>
          <a:xfrm>
            <a:off x="0" y="1033200"/>
            <a:ext cx="9144000" cy="4967550"/>
          </a:xfrm>
          <a:prstGeom prst="rect">
            <a:avLst/>
          </a:prstGeom>
          <a:noFill/>
          <a:ln>
            <a:noFill/>
          </a:ln>
        </p:spPr>
      </p:pic>
      <p:pic>
        <p:nvPicPr>
          <p:cNvPr id="414" name="Google Shape;414;p87" descr="A picture containing diagram&#10;&#10;Description automatically generated"/>
          <p:cNvPicPr preferRelativeResize="0"/>
          <p:nvPr/>
        </p:nvPicPr>
        <p:blipFill rotWithShape="1">
          <a:blip r:embed="rId4">
            <a:alphaModFix/>
          </a:blip>
          <a:srcRect/>
          <a:stretch/>
        </p:blipFill>
        <p:spPr>
          <a:xfrm>
            <a:off x="7372050" y="0"/>
            <a:ext cx="1771950" cy="1033199"/>
          </a:xfrm>
          <a:prstGeom prst="rect">
            <a:avLst/>
          </a:prstGeom>
          <a:noFill/>
          <a:ln>
            <a:noFill/>
          </a:ln>
        </p:spPr>
      </p:pic>
      <p:pic>
        <p:nvPicPr>
          <p:cNvPr id="415" name="Google Shape;415;p87"/>
          <p:cNvPicPr preferRelativeResize="0"/>
          <p:nvPr/>
        </p:nvPicPr>
        <p:blipFill rotWithShape="1">
          <a:blip r:embed="rId5">
            <a:alphaModFix/>
          </a:blip>
          <a:srcRect/>
          <a:stretch/>
        </p:blipFill>
        <p:spPr>
          <a:xfrm>
            <a:off x="0" y="0"/>
            <a:ext cx="1147675" cy="4901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88"/>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22" name="Google Shape;422;p88" descr="A picture containing diagram&#10;&#10;Description automatically generated"/>
          <p:cNvPicPr preferRelativeResize="0"/>
          <p:nvPr/>
        </p:nvPicPr>
        <p:blipFill rotWithShape="1">
          <a:blip r:embed="rId3">
            <a:alphaModFix/>
          </a:blip>
          <a:srcRect/>
          <a:stretch/>
        </p:blipFill>
        <p:spPr>
          <a:xfrm>
            <a:off x="7274050" y="113367"/>
            <a:ext cx="1771950" cy="1033199"/>
          </a:xfrm>
          <a:prstGeom prst="rect">
            <a:avLst/>
          </a:prstGeom>
          <a:noFill/>
          <a:ln>
            <a:noFill/>
          </a:ln>
        </p:spPr>
      </p:pic>
      <p:pic>
        <p:nvPicPr>
          <p:cNvPr id="423" name="Google Shape;423;p88"/>
          <p:cNvPicPr preferRelativeResize="0"/>
          <p:nvPr/>
        </p:nvPicPr>
        <p:blipFill rotWithShape="1">
          <a:blip r:embed="rId4">
            <a:alphaModFix/>
          </a:blip>
          <a:srcRect/>
          <a:stretch/>
        </p:blipFill>
        <p:spPr>
          <a:xfrm>
            <a:off x="1794800" y="1518450"/>
            <a:ext cx="5700274" cy="4911325"/>
          </a:xfrm>
          <a:prstGeom prst="rect">
            <a:avLst/>
          </a:prstGeom>
          <a:noFill/>
          <a:ln>
            <a:noFill/>
          </a:ln>
        </p:spPr>
      </p:pic>
      <p:pic>
        <p:nvPicPr>
          <p:cNvPr id="424" name="Google Shape;424;p88"/>
          <p:cNvPicPr preferRelativeResize="0"/>
          <p:nvPr/>
        </p:nvPicPr>
        <p:blipFill rotWithShape="1">
          <a:blip r:embed="rId5">
            <a:alphaModFix/>
          </a:blip>
          <a:srcRect/>
          <a:stretch/>
        </p:blipFill>
        <p:spPr>
          <a:xfrm>
            <a:off x="0" y="0"/>
            <a:ext cx="1147675" cy="490100"/>
          </a:xfrm>
          <a:prstGeom prst="rect">
            <a:avLst/>
          </a:prstGeom>
          <a:noFill/>
          <a:ln>
            <a:noFill/>
          </a:ln>
        </p:spPr>
      </p:pic>
      <p:sp>
        <p:nvSpPr>
          <p:cNvPr id="425" name="Google Shape;425;p88"/>
          <p:cNvSpPr txBox="1">
            <a:spLocks noGrp="1"/>
          </p:cNvSpPr>
          <p:nvPr>
            <p:ph type="title"/>
          </p:nvPr>
        </p:nvSpPr>
        <p:spPr>
          <a:xfrm>
            <a:off x="628650" y="706701"/>
            <a:ext cx="7886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sz="3000">
                <a:solidFill>
                  <a:srgbClr val="00B853"/>
                </a:solidFill>
              </a:rPr>
              <a:t>Creating a thriving hydrogen economy</a:t>
            </a:r>
            <a:endParaRPr sz="3000">
              <a:solidFill>
                <a:srgbClr val="00B853"/>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3"/>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43" name="Google Shape;143;p3"/>
          <p:cNvPicPr preferRelativeResize="0"/>
          <p:nvPr/>
        </p:nvPicPr>
        <p:blipFill rotWithShape="1">
          <a:blip r:embed="rId3">
            <a:alphaModFix/>
          </a:blip>
          <a:srcRect/>
          <a:stretch/>
        </p:blipFill>
        <p:spPr>
          <a:xfrm>
            <a:off x="0" y="857250"/>
            <a:ext cx="9144000" cy="5143500"/>
          </a:xfrm>
          <a:prstGeom prst="rect">
            <a:avLst/>
          </a:prstGeom>
          <a:noFill/>
          <a:ln>
            <a:noFill/>
          </a:ln>
        </p:spPr>
      </p:pic>
      <p:sp>
        <p:nvSpPr>
          <p:cNvPr id="144" name="Google Shape;144;p3"/>
          <p:cNvSpPr txBox="1"/>
          <p:nvPr/>
        </p:nvSpPr>
        <p:spPr>
          <a:xfrm>
            <a:off x="2438400" y="6090304"/>
            <a:ext cx="522732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1" dirty="0">
                <a:solidFill>
                  <a:srgbClr val="548135"/>
                </a:solidFill>
                <a:latin typeface="Calibri"/>
                <a:ea typeface="Calibri"/>
                <a:cs typeface="Calibri"/>
                <a:sym typeface="Calibri"/>
              </a:rPr>
              <a:t>Setting the scene</a:t>
            </a:r>
            <a:r>
              <a:rPr lang="en-US" sz="4000" b="1" i="1" u="none" strike="noStrike" cap="none" dirty="0">
                <a:solidFill>
                  <a:srgbClr val="548135"/>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89"/>
          <p:cNvSpPr txBox="1">
            <a:spLocks noGrp="1"/>
          </p:cNvSpPr>
          <p:nvPr>
            <p:ph type="body" idx="2"/>
          </p:nvPr>
        </p:nvSpPr>
        <p:spPr>
          <a:xfrm>
            <a:off x="4990281" y="2362068"/>
            <a:ext cx="3844800" cy="3334500"/>
          </a:xfrm>
          <a:prstGeom prst="rect">
            <a:avLst/>
          </a:prstGeom>
          <a:noFill/>
          <a:ln>
            <a:noFill/>
          </a:ln>
        </p:spPr>
        <p:txBody>
          <a:bodyPr spcFirstLastPara="1" wrap="square" lIns="91425" tIns="45700" rIns="91425" bIns="45700" anchor="t" anchorCtr="0">
            <a:noAutofit/>
          </a:bodyPr>
          <a:lstStyle/>
          <a:p>
            <a:pPr marL="214341" lvl="0" indent="-214341" algn="l" rtl="0">
              <a:lnSpc>
                <a:spcPct val="90000"/>
              </a:lnSpc>
              <a:spcBef>
                <a:spcPts val="0"/>
              </a:spcBef>
              <a:spcAft>
                <a:spcPts val="0"/>
              </a:spcAft>
              <a:buClr>
                <a:schemeClr val="dk1"/>
              </a:buClr>
              <a:buSzPts val="1300"/>
              <a:buChar char="•"/>
            </a:pPr>
            <a:r>
              <a:rPr lang="en-US"/>
              <a:t>Hydrogen valleys are regional </a:t>
            </a:r>
            <a:r>
              <a:rPr lang="en-US" b="1"/>
              <a:t>ecosystems</a:t>
            </a:r>
            <a:r>
              <a:rPr lang="en-US"/>
              <a:t> that enable balancing of supply and demand whilst driving down cost</a:t>
            </a:r>
            <a:endParaRPr/>
          </a:p>
          <a:p>
            <a:pPr marL="214341" lvl="0" indent="-214341" algn="l" rtl="0">
              <a:lnSpc>
                <a:spcPct val="90000"/>
              </a:lnSpc>
              <a:spcBef>
                <a:spcPts val="750"/>
              </a:spcBef>
              <a:spcAft>
                <a:spcPts val="0"/>
              </a:spcAft>
              <a:buClr>
                <a:schemeClr val="dk1"/>
              </a:buClr>
              <a:buSzPts val="1300"/>
              <a:buChar char="•"/>
            </a:pPr>
            <a:r>
              <a:rPr lang="en-US"/>
              <a:t> Can have one or more anchor tenants that provide baseload </a:t>
            </a:r>
            <a:endParaRPr/>
          </a:p>
          <a:p>
            <a:pPr marL="214340" lvl="0" indent="-214340" algn="l" rtl="0">
              <a:lnSpc>
                <a:spcPct val="90000"/>
              </a:lnSpc>
              <a:spcBef>
                <a:spcPts val="750"/>
              </a:spcBef>
              <a:spcAft>
                <a:spcPts val="0"/>
              </a:spcAft>
              <a:buClr>
                <a:schemeClr val="dk1"/>
              </a:buClr>
              <a:buSzPts val="1300"/>
              <a:buChar char="•"/>
            </a:pPr>
            <a:r>
              <a:rPr lang="en-US"/>
              <a:t>Enables access to green hydrogen to a wide end user community by leveraging cost benefits of increased scale</a:t>
            </a:r>
            <a:endParaRPr/>
          </a:p>
          <a:p>
            <a:pPr marL="0" lvl="0" indent="0" algn="l" rtl="0">
              <a:lnSpc>
                <a:spcPct val="90000"/>
              </a:lnSpc>
              <a:spcBef>
                <a:spcPts val="750"/>
              </a:spcBef>
              <a:spcAft>
                <a:spcPts val="0"/>
              </a:spcAft>
              <a:buNone/>
            </a:pPr>
            <a:endParaRPr/>
          </a:p>
          <a:p>
            <a:pPr marL="0" lvl="0" indent="0" algn="l" rtl="0">
              <a:lnSpc>
                <a:spcPct val="90000"/>
              </a:lnSpc>
              <a:spcBef>
                <a:spcPts val="750"/>
              </a:spcBef>
              <a:spcAft>
                <a:spcPts val="0"/>
              </a:spcAft>
              <a:buNone/>
            </a:pPr>
            <a:r>
              <a:rPr lang="en-US"/>
              <a:t>Next Generation of Hydrogen Valleys</a:t>
            </a:r>
            <a:endParaRPr/>
          </a:p>
          <a:p>
            <a:pPr marL="457200" lvl="0" indent="-314325" algn="l" rtl="0">
              <a:lnSpc>
                <a:spcPct val="90000"/>
              </a:lnSpc>
              <a:spcBef>
                <a:spcPts val="750"/>
              </a:spcBef>
              <a:spcAft>
                <a:spcPts val="0"/>
              </a:spcAft>
              <a:buSzPts val="1350"/>
              <a:buChar char="•"/>
            </a:pPr>
            <a:r>
              <a:rPr lang="en-US"/>
              <a:t>Supported by Clean Hydrogen Partnership</a:t>
            </a:r>
            <a:endParaRPr/>
          </a:p>
          <a:p>
            <a:pPr marL="457200" lvl="0" indent="-314325" algn="l" rtl="0">
              <a:lnSpc>
                <a:spcPct val="90000"/>
              </a:lnSpc>
              <a:spcBef>
                <a:spcPts val="0"/>
              </a:spcBef>
              <a:spcAft>
                <a:spcPts val="0"/>
              </a:spcAft>
              <a:buSzPts val="1350"/>
              <a:buChar char="•"/>
            </a:pPr>
            <a:r>
              <a:rPr lang="en-US"/>
              <a:t>Large scale, breadth of applications, cross border</a:t>
            </a:r>
            <a:endParaRPr/>
          </a:p>
          <a:p>
            <a:pPr marL="457200" lvl="0" indent="-314325" algn="l" rtl="0">
              <a:lnSpc>
                <a:spcPct val="90000"/>
              </a:lnSpc>
              <a:spcBef>
                <a:spcPts val="0"/>
              </a:spcBef>
              <a:spcAft>
                <a:spcPts val="0"/>
              </a:spcAft>
              <a:buSzPts val="1350"/>
              <a:buChar char="•"/>
            </a:pPr>
            <a:r>
              <a:rPr lang="en-US"/>
              <a:t>Kick starting hydrogen in new regions</a:t>
            </a:r>
            <a:endParaRPr/>
          </a:p>
          <a:p>
            <a:pPr marL="457200" lvl="0" indent="-314325" algn="l" rtl="0">
              <a:lnSpc>
                <a:spcPct val="90000"/>
              </a:lnSpc>
              <a:spcBef>
                <a:spcPts val="0"/>
              </a:spcBef>
              <a:spcAft>
                <a:spcPts val="0"/>
              </a:spcAft>
              <a:buSzPts val="1350"/>
              <a:buChar char="•"/>
            </a:pPr>
            <a:r>
              <a:rPr lang="en-US"/>
              <a:t>E.g. Hydrogen Valley Ireland</a:t>
            </a:r>
            <a:endParaRPr/>
          </a:p>
        </p:txBody>
      </p:sp>
      <p:sp>
        <p:nvSpPr>
          <p:cNvPr id="431" name="Google Shape;431;p89"/>
          <p:cNvSpPr txBox="1">
            <a:spLocks noGrp="1"/>
          </p:cNvSpPr>
          <p:nvPr>
            <p:ph type="title"/>
          </p:nvPr>
        </p:nvSpPr>
        <p:spPr>
          <a:xfrm>
            <a:off x="1269520" y="708240"/>
            <a:ext cx="8486400" cy="753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solidFill>
                  <a:srgbClr val="00B853"/>
                </a:solidFill>
              </a:rPr>
              <a:t>From </a:t>
            </a:r>
            <a:r>
              <a:rPr lang="en-US" b="1">
                <a:solidFill>
                  <a:srgbClr val="00B853"/>
                </a:solidFill>
              </a:rPr>
              <a:t>Projects</a:t>
            </a:r>
            <a:r>
              <a:rPr lang="en-US">
                <a:solidFill>
                  <a:srgbClr val="00B853"/>
                </a:solidFill>
              </a:rPr>
              <a:t> to </a:t>
            </a:r>
            <a:r>
              <a:rPr lang="en-US" b="1">
                <a:solidFill>
                  <a:srgbClr val="00B853"/>
                </a:solidFill>
              </a:rPr>
              <a:t>Valleys</a:t>
            </a:r>
            <a:endParaRPr b="1">
              <a:solidFill>
                <a:srgbClr val="00B853"/>
              </a:solidFill>
            </a:endParaRPr>
          </a:p>
        </p:txBody>
      </p:sp>
      <p:sp>
        <p:nvSpPr>
          <p:cNvPr id="432" name="Google Shape;432;p8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30</a:t>
            </a:fld>
            <a:endParaRPr/>
          </a:p>
        </p:txBody>
      </p:sp>
      <p:pic>
        <p:nvPicPr>
          <p:cNvPr id="433" name="Google Shape;433;p89" descr="Diagram&#10;&#10;Description automatically generated"/>
          <p:cNvPicPr preferRelativeResize="0"/>
          <p:nvPr/>
        </p:nvPicPr>
        <p:blipFill rotWithShape="1">
          <a:blip r:embed="rId3">
            <a:alphaModFix/>
          </a:blip>
          <a:srcRect/>
          <a:stretch/>
        </p:blipFill>
        <p:spPr>
          <a:xfrm>
            <a:off x="-24696" y="1856366"/>
            <a:ext cx="4798066" cy="3954357"/>
          </a:xfrm>
          <a:prstGeom prst="rect">
            <a:avLst/>
          </a:prstGeom>
          <a:noFill/>
          <a:ln>
            <a:noFill/>
          </a:ln>
        </p:spPr>
      </p:pic>
      <p:sp>
        <p:nvSpPr>
          <p:cNvPr id="434" name="Google Shape;434;p89"/>
          <p:cNvSpPr txBox="1"/>
          <p:nvPr/>
        </p:nvSpPr>
        <p:spPr>
          <a:xfrm>
            <a:off x="1870607" y="5810722"/>
            <a:ext cx="1193626"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Calibri"/>
                <a:ea typeface="Calibri"/>
                <a:cs typeface="Calibri"/>
                <a:sym typeface="Calibri"/>
              </a:rPr>
              <a:t>https://h2v.eu/</a:t>
            </a:r>
            <a:endParaRPr sz="1400" b="0" i="0" u="none" strike="noStrike" cap="none">
              <a:solidFill>
                <a:srgbClr val="000000"/>
              </a:solidFill>
              <a:latin typeface="Arial"/>
              <a:ea typeface="Arial"/>
              <a:cs typeface="Arial"/>
              <a:sym typeface="Arial"/>
            </a:endParaRPr>
          </a:p>
        </p:txBody>
      </p:sp>
      <p:pic>
        <p:nvPicPr>
          <p:cNvPr id="435" name="Google Shape;435;p89" descr="A picture containing diagram&#10;&#10;Description automatically generated"/>
          <p:cNvPicPr preferRelativeResize="0"/>
          <p:nvPr/>
        </p:nvPicPr>
        <p:blipFill rotWithShape="1">
          <a:blip r:embed="rId4">
            <a:alphaModFix/>
          </a:blip>
          <a:srcRect/>
          <a:stretch/>
        </p:blipFill>
        <p:spPr>
          <a:xfrm>
            <a:off x="7372050" y="0"/>
            <a:ext cx="1771950" cy="1033199"/>
          </a:xfrm>
          <a:prstGeom prst="rect">
            <a:avLst/>
          </a:prstGeom>
          <a:noFill/>
          <a:ln>
            <a:noFill/>
          </a:ln>
        </p:spPr>
      </p:pic>
      <p:pic>
        <p:nvPicPr>
          <p:cNvPr id="436" name="Google Shape;436;p89"/>
          <p:cNvPicPr preferRelativeResize="0"/>
          <p:nvPr/>
        </p:nvPicPr>
        <p:blipFill rotWithShape="1">
          <a:blip r:embed="rId5">
            <a:alphaModFix/>
          </a:blip>
          <a:srcRect/>
          <a:stretch/>
        </p:blipFill>
        <p:spPr>
          <a:xfrm>
            <a:off x="0" y="0"/>
            <a:ext cx="1147675" cy="490100"/>
          </a:xfrm>
          <a:prstGeom prst="rect">
            <a:avLst/>
          </a:prstGeom>
          <a:noFill/>
          <a:ln>
            <a:noFill/>
          </a:ln>
        </p:spPr>
      </p:pic>
      <p:pic>
        <p:nvPicPr>
          <p:cNvPr id="437" name="Google Shape;437;p89"/>
          <p:cNvPicPr preferRelativeResize="0"/>
          <p:nvPr/>
        </p:nvPicPr>
        <p:blipFill>
          <a:blip r:embed="rId6">
            <a:alphaModFix/>
          </a:blip>
          <a:stretch>
            <a:fillRect/>
          </a:stretch>
        </p:blipFill>
        <p:spPr>
          <a:xfrm>
            <a:off x="6218937" y="5696586"/>
            <a:ext cx="2535424" cy="6450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90"/>
          <p:cNvSpPr txBox="1">
            <a:spLocks noGrp="1"/>
          </p:cNvSpPr>
          <p:nvPr>
            <p:ph type="title"/>
          </p:nvPr>
        </p:nvSpPr>
        <p:spPr>
          <a:xfrm>
            <a:off x="440480" y="914447"/>
            <a:ext cx="8486259" cy="753311"/>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solidFill>
                  <a:srgbClr val="00B853"/>
                </a:solidFill>
              </a:rPr>
              <a:t>A building block approach to large scale green hydrogen projects</a:t>
            </a:r>
            <a:endParaRPr>
              <a:solidFill>
                <a:srgbClr val="00B853"/>
              </a:solidFill>
            </a:endParaRPr>
          </a:p>
        </p:txBody>
      </p:sp>
      <p:sp>
        <p:nvSpPr>
          <p:cNvPr id="443" name="Google Shape;443;p9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825"/>
              <a:buNone/>
            </a:pPr>
            <a:fld id="{00000000-1234-1234-1234-123412341234}" type="slidenum">
              <a:rPr lang="en-US" sz="825">
                <a:solidFill>
                  <a:srgbClr val="808080"/>
                </a:solidFill>
                <a:latin typeface="Calibri"/>
                <a:ea typeface="Calibri"/>
                <a:cs typeface="Calibri"/>
                <a:sym typeface="Calibri"/>
              </a:rPr>
              <a:t>31</a:t>
            </a:fld>
            <a:endParaRPr sz="825">
              <a:solidFill>
                <a:srgbClr val="808080"/>
              </a:solidFill>
              <a:latin typeface="Calibri"/>
              <a:ea typeface="Calibri"/>
              <a:cs typeface="Calibri"/>
              <a:sym typeface="Calibri"/>
            </a:endParaRPr>
          </a:p>
        </p:txBody>
      </p:sp>
      <p:sp>
        <p:nvSpPr>
          <p:cNvPr id="444" name="Google Shape;444;p90"/>
          <p:cNvSpPr/>
          <p:nvPr/>
        </p:nvSpPr>
        <p:spPr>
          <a:xfrm>
            <a:off x="434454" y="1703562"/>
            <a:ext cx="2044342" cy="300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en-US" sz="1350" b="1" i="0" u="none" strike="noStrike" cap="none">
                <a:solidFill>
                  <a:schemeClr val="accent1"/>
                </a:solidFill>
                <a:latin typeface="Calibri"/>
                <a:ea typeface="Calibri"/>
                <a:cs typeface="Calibri"/>
                <a:sym typeface="Calibri"/>
              </a:rPr>
              <a:t>Worley Hydrogen WRAP™</a:t>
            </a:r>
            <a:endParaRPr sz="1400" b="0" i="0" u="none" strike="noStrike" cap="none">
              <a:solidFill>
                <a:srgbClr val="000000"/>
              </a:solidFill>
              <a:latin typeface="Arial"/>
              <a:ea typeface="Arial"/>
              <a:cs typeface="Arial"/>
              <a:sym typeface="Arial"/>
            </a:endParaRPr>
          </a:p>
        </p:txBody>
      </p:sp>
      <p:pic>
        <p:nvPicPr>
          <p:cNvPr id="445" name="Google Shape;445;p90" descr="A picture containing diagram&#10;&#10;Description automatically generated"/>
          <p:cNvPicPr preferRelativeResize="0"/>
          <p:nvPr/>
        </p:nvPicPr>
        <p:blipFill rotWithShape="1">
          <a:blip r:embed="rId3">
            <a:alphaModFix/>
          </a:blip>
          <a:srcRect/>
          <a:stretch/>
        </p:blipFill>
        <p:spPr>
          <a:xfrm>
            <a:off x="7372050" y="0"/>
            <a:ext cx="1771950" cy="1033199"/>
          </a:xfrm>
          <a:prstGeom prst="rect">
            <a:avLst/>
          </a:prstGeom>
          <a:noFill/>
          <a:ln>
            <a:noFill/>
          </a:ln>
        </p:spPr>
      </p:pic>
      <p:pic>
        <p:nvPicPr>
          <p:cNvPr id="446" name="Google Shape;446;p90"/>
          <p:cNvPicPr preferRelativeResize="0"/>
          <p:nvPr/>
        </p:nvPicPr>
        <p:blipFill rotWithShape="1">
          <a:blip r:embed="rId4">
            <a:alphaModFix/>
          </a:blip>
          <a:srcRect/>
          <a:stretch/>
        </p:blipFill>
        <p:spPr>
          <a:xfrm>
            <a:off x="152400" y="2156050"/>
            <a:ext cx="9144003" cy="3687958"/>
          </a:xfrm>
          <a:prstGeom prst="rect">
            <a:avLst/>
          </a:prstGeom>
          <a:noFill/>
          <a:ln>
            <a:noFill/>
          </a:ln>
        </p:spPr>
      </p:pic>
      <p:pic>
        <p:nvPicPr>
          <p:cNvPr id="447" name="Google Shape;447;p90"/>
          <p:cNvPicPr preferRelativeResize="0"/>
          <p:nvPr/>
        </p:nvPicPr>
        <p:blipFill rotWithShape="1">
          <a:blip r:embed="rId5">
            <a:alphaModFix/>
          </a:blip>
          <a:srcRect/>
          <a:stretch/>
        </p:blipFill>
        <p:spPr>
          <a:xfrm>
            <a:off x="0" y="0"/>
            <a:ext cx="1147675" cy="4901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91"/>
          <p:cNvSpPr txBox="1">
            <a:spLocks noGrp="1"/>
          </p:cNvSpPr>
          <p:nvPr>
            <p:ph type="title"/>
          </p:nvPr>
        </p:nvSpPr>
        <p:spPr>
          <a:xfrm>
            <a:off x="918470" y="945883"/>
            <a:ext cx="8486400" cy="1004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300"/>
              <a:buFont typeface="Calibri"/>
              <a:buNone/>
            </a:pPr>
            <a:r>
              <a:rPr lang="en-US">
                <a:solidFill>
                  <a:srgbClr val="00B853"/>
                </a:solidFill>
              </a:rPr>
              <a:t>Connected delivery model</a:t>
            </a:r>
            <a:endParaRPr>
              <a:solidFill>
                <a:srgbClr val="00B853"/>
              </a:solidFill>
            </a:endParaRPr>
          </a:p>
        </p:txBody>
      </p:sp>
      <p:sp>
        <p:nvSpPr>
          <p:cNvPr id="453" name="Google Shape;453;p9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32</a:t>
            </a:fld>
            <a:endParaRPr/>
          </a:p>
        </p:txBody>
      </p:sp>
      <p:sp>
        <p:nvSpPr>
          <p:cNvPr id="454" name="Google Shape;454;p91"/>
          <p:cNvSpPr/>
          <p:nvPr/>
        </p:nvSpPr>
        <p:spPr>
          <a:xfrm>
            <a:off x="464374" y="2309983"/>
            <a:ext cx="2572904" cy="881884"/>
          </a:xfrm>
          <a:custGeom>
            <a:avLst/>
            <a:gdLst/>
            <a:ahLst/>
            <a:cxnLst/>
            <a:rect l="l" t="t" r="r" b="b"/>
            <a:pathLst>
              <a:path w="2554" h="890" extrusionOk="0">
                <a:moveTo>
                  <a:pt x="0" y="0"/>
                </a:moveTo>
                <a:lnTo>
                  <a:pt x="2368" y="0"/>
                </a:lnTo>
                <a:lnTo>
                  <a:pt x="2554" y="457"/>
                </a:lnTo>
                <a:lnTo>
                  <a:pt x="2370" y="889"/>
                </a:lnTo>
                <a:lnTo>
                  <a:pt x="0" y="890"/>
                </a:lnTo>
                <a:lnTo>
                  <a:pt x="0" y="0"/>
                </a:lnTo>
                <a:close/>
              </a:path>
            </a:pathLst>
          </a:custGeom>
          <a:solidFill>
            <a:schemeClr val="dk2"/>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1" i="0" u="none" strike="noStrike" cap="none">
              <a:solidFill>
                <a:srgbClr val="000000"/>
              </a:solidFill>
              <a:latin typeface="Titillium Web"/>
              <a:ea typeface="Titillium Web"/>
              <a:cs typeface="Titillium Web"/>
              <a:sym typeface="Titillium Web"/>
            </a:endParaRPr>
          </a:p>
        </p:txBody>
      </p:sp>
      <p:sp>
        <p:nvSpPr>
          <p:cNvPr id="455" name="Google Shape;455;p91"/>
          <p:cNvSpPr txBox="1"/>
          <p:nvPr/>
        </p:nvSpPr>
        <p:spPr>
          <a:xfrm>
            <a:off x="1347743" y="2597782"/>
            <a:ext cx="1426917" cy="307224"/>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rgbClr val="FFFFFF"/>
                </a:solidFill>
                <a:latin typeface="Titillium Web"/>
                <a:ea typeface="Titillium Web"/>
                <a:cs typeface="Titillium Web"/>
                <a:sym typeface="Titillium Web"/>
              </a:rPr>
              <a:t>Reduced levelized cost of hydrogen (LCOH)</a:t>
            </a:r>
            <a:endParaRPr sz="1400" b="0" i="0" u="none" strike="noStrike" cap="none">
              <a:solidFill>
                <a:srgbClr val="000000"/>
              </a:solidFill>
              <a:latin typeface="Arial"/>
              <a:ea typeface="Arial"/>
              <a:cs typeface="Arial"/>
              <a:sym typeface="Arial"/>
            </a:endParaRPr>
          </a:p>
        </p:txBody>
      </p:sp>
      <p:grpSp>
        <p:nvGrpSpPr>
          <p:cNvPr id="456" name="Google Shape;456;p91"/>
          <p:cNvGrpSpPr/>
          <p:nvPr/>
        </p:nvGrpSpPr>
        <p:grpSpPr>
          <a:xfrm>
            <a:off x="1333754" y="2307942"/>
            <a:ext cx="3051927" cy="3003915"/>
            <a:chOff x="-84370714" y="-50229900"/>
            <a:chExt cx="92615078" cy="92947206"/>
          </a:xfrm>
        </p:grpSpPr>
        <p:sp>
          <p:nvSpPr>
            <p:cNvPr id="457" name="Google Shape;457;p91"/>
            <p:cNvSpPr/>
            <p:nvPr/>
          </p:nvSpPr>
          <p:spPr>
            <a:xfrm>
              <a:off x="-38375416" y="-50229900"/>
              <a:ext cx="46619780" cy="57270904"/>
            </a:xfrm>
            <a:custGeom>
              <a:avLst/>
              <a:gdLst/>
              <a:ahLst/>
              <a:cxnLst/>
              <a:rect l="l" t="t" r="r" b="b"/>
              <a:pathLst>
                <a:path w="9997" h="10000" extrusionOk="0">
                  <a:moveTo>
                    <a:pt x="7" y="4770"/>
                  </a:moveTo>
                  <a:cubicBezTo>
                    <a:pt x="15" y="4768"/>
                    <a:pt x="12" y="4766"/>
                    <a:pt x="20" y="4764"/>
                  </a:cubicBezTo>
                  <a:lnTo>
                    <a:pt x="124" y="4764"/>
                  </a:lnTo>
                  <a:lnTo>
                    <a:pt x="230" y="4770"/>
                  </a:lnTo>
                  <a:lnTo>
                    <a:pt x="335" y="4775"/>
                  </a:lnTo>
                  <a:lnTo>
                    <a:pt x="439" y="4780"/>
                  </a:lnTo>
                  <a:lnTo>
                    <a:pt x="545" y="4796"/>
                  </a:lnTo>
                  <a:lnTo>
                    <a:pt x="650" y="4807"/>
                  </a:lnTo>
                  <a:lnTo>
                    <a:pt x="748" y="4818"/>
                  </a:lnTo>
                  <a:cubicBezTo>
                    <a:pt x="781" y="4823"/>
                    <a:pt x="813" y="4829"/>
                    <a:pt x="846" y="4834"/>
                  </a:cubicBezTo>
                  <a:lnTo>
                    <a:pt x="952" y="4850"/>
                  </a:lnTo>
                  <a:lnTo>
                    <a:pt x="1050" y="4871"/>
                  </a:lnTo>
                  <a:lnTo>
                    <a:pt x="1148" y="4892"/>
                  </a:lnTo>
                  <a:cubicBezTo>
                    <a:pt x="1181" y="4899"/>
                    <a:pt x="1213" y="4907"/>
                    <a:pt x="1246" y="4914"/>
                  </a:cubicBezTo>
                  <a:lnTo>
                    <a:pt x="1339" y="4941"/>
                  </a:lnTo>
                  <a:lnTo>
                    <a:pt x="1437" y="4967"/>
                  </a:lnTo>
                  <a:cubicBezTo>
                    <a:pt x="1467" y="4978"/>
                    <a:pt x="1499" y="4988"/>
                    <a:pt x="1529" y="4999"/>
                  </a:cubicBezTo>
                  <a:cubicBezTo>
                    <a:pt x="1560" y="5009"/>
                    <a:pt x="1590" y="5020"/>
                    <a:pt x="1621" y="5030"/>
                  </a:cubicBezTo>
                  <a:cubicBezTo>
                    <a:pt x="1651" y="5041"/>
                    <a:pt x="1682" y="5051"/>
                    <a:pt x="1712" y="5062"/>
                  </a:cubicBezTo>
                  <a:lnTo>
                    <a:pt x="1805" y="5095"/>
                  </a:lnTo>
                  <a:lnTo>
                    <a:pt x="1896" y="5132"/>
                  </a:lnTo>
                  <a:cubicBezTo>
                    <a:pt x="1927" y="5144"/>
                    <a:pt x="1957" y="5157"/>
                    <a:pt x="1988" y="5169"/>
                  </a:cubicBezTo>
                  <a:lnTo>
                    <a:pt x="2073" y="5212"/>
                  </a:lnTo>
                  <a:cubicBezTo>
                    <a:pt x="2101" y="5225"/>
                    <a:pt x="2131" y="5237"/>
                    <a:pt x="2159" y="5250"/>
                  </a:cubicBezTo>
                  <a:lnTo>
                    <a:pt x="2244" y="5292"/>
                  </a:lnTo>
                  <a:cubicBezTo>
                    <a:pt x="2270" y="5306"/>
                    <a:pt x="2296" y="5321"/>
                    <a:pt x="2322" y="5335"/>
                  </a:cubicBezTo>
                  <a:lnTo>
                    <a:pt x="2407" y="5383"/>
                  </a:lnTo>
                  <a:lnTo>
                    <a:pt x="2485" y="5431"/>
                  </a:lnTo>
                  <a:lnTo>
                    <a:pt x="2566" y="5479"/>
                  </a:lnTo>
                  <a:lnTo>
                    <a:pt x="2644" y="5527"/>
                  </a:lnTo>
                  <a:lnTo>
                    <a:pt x="2723" y="5581"/>
                  </a:lnTo>
                  <a:cubicBezTo>
                    <a:pt x="2747" y="5599"/>
                    <a:pt x="2771" y="5616"/>
                    <a:pt x="2795" y="5634"/>
                  </a:cubicBezTo>
                  <a:cubicBezTo>
                    <a:pt x="2819" y="5652"/>
                    <a:pt x="2842" y="5670"/>
                    <a:pt x="2866" y="5688"/>
                  </a:cubicBezTo>
                  <a:cubicBezTo>
                    <a:pt x="2891" y="5708"/>
                    <a:pt x="2915" y="5727"/>
                    <a:pt x="2939" y="5747"/>
                  </a:cubicBezTo>
                  <a:cubicBezTo>
                    <a:pt x="2961" y="5766"/>
                    <a:pt x="2983" y="5786"/>
                    <a:pt x="3005" y="5805"/>
                  </a:cubicBezTo>
                  <a:cubicBezTo>
                    <a:pt x="3029" y="5825"/>
                    <a:pt x="3053" y="5844"/>
                    <a:pt x="3077" y="5864"/>
                  </a:cubicBezTo>
                  <a:lnTo>
                    <a:pt x="3142" y="5923"/>
                  </a:lnTo>
                  <a:cubicBezTo>
                    <a:pt x="3162" y="5944"/>
                    <a:pt x="3181" y="5966"/>
                    <a:pt x="3201" y="5987"/>
                  </a:cubicBezTo>
                  <a:cubicBezTo>
                    <a:pt x="3223" y="6007"/>
                    <a:pt x="3245" y="6026"/>
                    <a:pt x="3267" y="6046"/>
                  </a:cubicBezTo>
                  <a:cubicBezTo>
                    <a:pt x="3287" y="6067"/>
                    <a:pt x="3306" y="6089"/>
                    <a:pt x="3326" y="6110"/>
                  </a:cubicBezTo>
                  <a:cubicBezTo>
                    <a:pt x="3346" y="6131"/>
                    <a:pt x="3365" y="6153"/>
                    <a:pt x="3385" y="6174"/>
                  </a:cubicBezTo>
                  <a:cubicBezTo>
                    <a:pt x="3405" y="6195"/>
                    <a:pt x="3424" y="6217"/>
                    <a:pt x="3444" y="6238"/>
                  </a:cubicBezTo>
                  <a:lnTo>
                    <a:pt x="3496" y="6308"/>
                  </a:lnTo>
                  <a:cubicBezTo>
                    <a:pt x="3514" y="6331"/>
                    <a:pt x="3532" y="6354"/>
                    <a:pt x="3549" y="6377"/>
                  </a:cubicBezTo>
                  <a:lnTo>
                    <a:pt x="3601" y="6447"/>
                  </a:lnTo>
                  <a:cubicBezTo>
                    <a:pt x="3619" y="6470"/>
                    <a:pt x="3636" y="6493"/>
                    <a:pt x="3655" y="6516"/>
                  </a:cubicBezTo>
                  <a:lnTo>
                    <a:pt x="3694" y="6591"/>
                  </a:lnTo>
                  <a:cubicBezTo>
                    <a:pt x="3711" y="6616"/>
                    <a:pt x="3729" y="6641"/>
                    <a:pt x="3746" y="6666"/>
                  </a:cubicBezTo>
                  <a:lnTo>
                    <a:pt x="3785" y="6735"/>
                  </a:lnTo>
                  <a:cubicBezTo>
                    <a:pt x="3798" y="6760"/>
                    <a:pt x="3812" y="6785"/>
                    <a:pt x="3825" y="6810"/>
                  </a:cubicBezTo>
                  <a:lnTo>
                    <a:pt x="3864" y="6885"/>
                  </a:lnTo>
                  <a:lnTo>
                    <a:pt x="3897" y="6960"/>
                  </a:lnTo>
                  <a:cubicBezTo>
                    <a:pt x="3908" y="6987"/>
                    <a:pt x="3918" y="7013"/>
                    <a:pt x="3929" y="7040"/>
                  </a:cubicBezTo>
                  <a:cubicBezTo>
                    <a:pt x="3940" y="7067"/>
                    <a:pt x="3951" y="7093"/>
                    <a:pt x="3962" y="7120"/>
                  </a:cubicBezTo>
                  <a:lnTo>
                    <a:pt x="3995" y="7195"/>
                  </a:lnTo>
                  <a:cubicBezTo>
                    <a:pt x="4004" y="7222"/>
                    <a:pt x="4012" y="7248"/>
                    <a:pt x="4021" y="7275"/>
                  </a:cubicBezTo>
                  <a:cubicBezTo>
                    <a:pt x="4027" y="7302"/>
                    <a:pt x="4035" y="7328"/>
                    <a:pt x="4041" y="7355"/>
                  </a:cubicBezTo>
                  <a:cubicBezTo>
                    <a:pt x="4050" y="7384"/>
                    <a:pt x="4059" y="7412"/>
                    <a:pt x="4068" y="7441"/>
                  </a:cubicBezTo>
                  <a:cubicBezTo>
                    <a:pt x="4074" y="7468"/>
                    <a:pt x="4081" y="7494"/>
                    <a:pt x="4087" y="7521"/>
                  </a:cubicBezTo>
                  <a:cubicBezTo>
                    <a:pt x="4094" y="7548"/>
                    <a:pt x="4100" y="7574"/>
                    <a:pt x="4107" y="7601"/>
                  </a:cubicBezTo>
                  <a:cubicBezTo>
                    <a:pt x="4111" y="7630"/>
                    <a:pt x="4116" y="7658"/>
                    <a:pt x="4120" y="7687"/>
                  </a:cubicBezTo>
                  <a:cubicBezTo>
                    <a:pt x="4124" y="7715"/>
                    <a:pt x="4129" y="7744"/>
                    <a:pt x="4133" y="7772"/>
                  </a:cubicBezTo>
                  <a:cubicBezTo>
                    <a:pt x="4135" y="7801"/>
                    <a:pt x="4137" y="7829"/>
                    <a:pt x="4139" y="7858"/>
                  </a:cubicBezTo>
                  <a:cubicBezTo>
                    <a:pt x="4141" y="7886"/>
                    <a:pt x="4144" y="7915"/>
                    <a:pt x="4146" y="7943"/>
                  </a:cubicBezTo>
                  <a:lnTo>
                    <a:pt x="4146" y="8029"/>
                  </a:lnTo>
                  <a:cubicBezTo>
                    <a:pt x="4148" y="8057"/>
                    <a:pt x="4150" y="8086"/>
                    <a:pt x="4152" y="8114"/>
                  </a:cubicBezTo>
                  <a:cubicBezTo>
                    <a:pt x="4150" y="8152"/>
                    <a:pt x="4148" y="8189"/>
                    <a:pt x="4146" y="8227"/>
                  </a:cubicBezTo>
                  <a:cubicBezTo>
                    <a:pt x="4144" y="8266"/>
                    <a:pt x="4141" y="8305"/>
                    <a:pt x="4139" y="8343"/>
                  </a:cubicBezTo>
                  <a:cubicBezTo>
                    <a:pt x="4137" y="8379"/>
                    <a:pt x="4135" y="8414"/>
                    <a:pt x="4133" y="8450"/>
                  </a:cubicBezTo>
                  <a:cubicBezTo>
                    <a:pt x="4126" y="8487"/>
                    <a:pt x="4120" y="8525"/>
                    <a:pt x="4113" y="8562"/>
                  </a:cubicBezTo>
                  <a:lnTo>
                    <a:pt x="6724" y="10000"/>
                  </a:lnTo>
                  <a:lnTo>
                    <a:pt x="9847" y="9498"/>
                  </a:lnTo>
                  <a:cubicBezTo>
                    <a:pt x="9860" y="9443"/>
                    <a:pt x="9873" y="9387"/>
                    <a:pt x="9886" y="9332"/>
                  </a:cubicBezTo>
                  <a:cubicBezTo>
                    <a:pt x="9895" y="9275"/>
                    <a:pt x="9903" y="9218"/>
                    <a:pt x="9912" y="9161"/>
                  </a:cubicBezTo>
                  <a:cubicBezTo>
                    <a:pt x="9921" y="9104"/>
                    <a:pt x="9929" y="9047"/>
                    <a:pt x="9938" y="8990"/>
                  </a:cubicBezTo>
                  <a:cubicBezTo>
                    <a:pt x="9945" y="8931"/>
                    <a:pt x="9951" y="8872"/>
                    <a:pt x="9958" y="8813"/>
                  </a:cubicBezTo>
                  <a:cubicBezTo>
                    <a:pt x="9962" y="8754"/>
                    <a:pt x="9967" y="8696"/>
                    <a:pt x="9971" y="8637"/>
                  </a:cubicBezTo>
                  <a:cubicBezTo>
                    <a:pt x="9975" y="8580"/>
                    <a:pt x="9980" y="8523"/>
                    <a:pt x="9984" y="8466"/>
                  </a:cubicBezTo>
                  <a:cubicBezTo>
                    <a:pt x="9986" y="8407"/>
                    <a:pt x="9988" y="8349"/>
                    <a:pt x="9990" y="8291"/>
                  </a:cubicBezTo>
                  <a:cubicBezTo>
                    <a:pt x="9992" y="8232"/>
                    <a:pt x="9995" y="8173"/>
                    <a:pt x="9997" y="8114"/>
                  </a:cubicBezTo>
                  <a:cubicBezTo>
                    <a:pt x="9995" y="8043"/>
                    <a:pt x="9992" y="7972"/>
                    <a:pt x="9990" y="7901"/>
                  </a:cubicBezTo>
                  <a:lnTo>
                    <a:pt x="9984" y="7697"/>
                  </a:lnTo>
                  <a:cubicBezTo>
                    <a:pt x="9977" y="7628"/>
                    <a:pt x="9971" y="7558"/>
                    <a:pt x="9964" y="7489"/>
                  </a:cubicBezTo>
                  <a:cubicBezTo>
                    <a:pt x="9958" y="7421"/>
                    <a:pt x="9951" y="7354"/>
                    <a:pt x="9945" y="7286"/>
                  </a:cubicBezTo>
                  <a:cubicBezTo>
                    <a:pt x="9934" y="7216"/>
                    <a:pt x="9923" y="7147"/>
                    <a:pt x="9912" y="7077"/>
                  </a:cubicBezTo>
                  <a:cubicBezTo>
                    <a:pt x="9901" y="7011"/>
                    <a:pt x="9890" y="6946"/>
                    <a:pt x="9879" y="6880"/>
                  </a:cubicBezTo>
                  <a:cubicBezTo>
                    <a:pt x="9866" y="6812"/>
                    <a:pt x="9853" y="6745"/>
                    <a:pt x="9840" y="6677"/>
                  </a:cubicBezTo>
                  <a:cubicBezTo>
                    <a:pt x="9825" y="6611"/>
                    <a:pt x="9809" y="6545"/>
                    <a:pt x="9793" y="6479"/>
                  </a:cubicBezTo>
                  <a:cubicBezTo>
                    <a:pt x="9776" y="6413"/>
                    <a:pt x="9758" y="6347"/>
                    <a:pt x="9741" y="6281"/>
                  </a:cubicBezTo>
                  <a:cubicBezTo>
                    <a:pt x="9721" y="6217"/>
                    <a:pt x="9702" y="6153"/>
                    <a:pt x="9682" y="6089"/>
                  </a:cubicBezTo>
                  <a:cubicBezTo>
                    <a:pt x="9660" y="6023"/>
                    <a:pt x="9639" y="5957"/>
                    <a:pt x="9617" y="5891"/>
                  </a:cubicBezTo>
                  <a:cubicBezTo>
                    <a:pt x="9595" y="5827"/>
                    <a:pt x="9574" y="5762"/>
                    <a:pt x="9552" y="5698"/>
                  </a:cubicBezTo>
                  <a:cubicBezTo>
                    <a:pt x="9526" y="5636"/>
                    <a:pt x="9499" y="5573"/>
                    <a:pt x="9472" y="5511"/>
                  </a:cubicBezTo>
                  <a:cubicBezTo>
                    <a:pt x="9446" y="5449"/>
                    <a:pt x="9420" y="5386"/>
                    <a:pt x="9393" y="5324"/>
                  </a:cubicBezTo>
                  <a:cubicBezTo>
                    <a:pt x="9362" y="5262"/>
                    <a:pt x="9332" y="5199"/>
                    <a:pt x="9301" y="5137"/>
                  </a:cubicBezTo>
                  <a:cubicBezTo>
                    <a:pt x="9271" y="5077"/>
                    <a:pt x="9240" y="5016"/>
                    <a:pt x="9210" y="4957"/>
                  </a:cubicBezTo>
                  <a:cubicBezTo>
                    <a:pt x="9179" y="4896"/>
                    <a:pt x="9149" y="4836"/>
                    <a:pt x="9118" y="4775"/>
                  </a:cubicBezTo>
                  <a:cubicBezTo>
                    <a:pt x="9083" y="4716"/>
                    <a:pt x="9049" y="4657"/>
                    <a:pt x="9013" y="4598"/>
                  </a:cubicBezTo>
                  <a:lnTo>
                    <a:pt x="8908" y="4422"/>
                  </a:lnTo>
                  <a:lnTo>
                    <a:pt x="8797" y="4246"/>
                  </a:lnTo>
                  <a:cubicBezTo>
                    <a:pt x="8758" y="4189"/>
                    <a:pt x="8718" y="4132"/>
                    <a:pt x="8679" y="4075"/>
                  </a:cubicBezTo>
                  <a:cubicBezTo>
                    <a:pt x="8637" y="4020"/>
                    <a:pt x="8596" y="3964"/>
                    <a:pt x="8554" y="3909"/>
                  </a:cubicBezTo>
                  <a:cubicBezTo>
                    <a:pt x="8512" y="3854"/>
                    <a:pt x="8471" y="3798"/>
                    <a:pt x="8429" y="3743"/>
                  </a:cubicBezTo>
                  <a:lnTo>
                    <a:pt x="8298" y="3578"/>
                  </a:lnTo>
                  <a:lnTo>
                    <a:pt x="8160" y="3417"/>
                  </a:lnTo>
                  <a:lnTo>
                    <a:pt x="8016" y="3262"/>
                  </a:lnTo>
                  <a:cubicBezTo>
                    <a:pt x="7968" y="3210"/>
                    <a:pt x="7919" y="3159"/>
                    <a:pt x="7871" y="3107"/>
                  </a:cubicBezTo>
                  <a:lnTo>
                    <a:pt x="7721" y="2952"/>
                  </a:lnTo>
                  <a:lnTo>
                    <a:pt x="7571" y="2808"/>
                  </a:lnTo>
                  <a:lnTo>
                    <a:pt x="7405" y="2664"/>
                  </a:lnTo>
                  <a:lnTo>
                    <a:pt x="7248" y="2519"/>
                  </a:lnTo>
                  <a:lnTo>
                    <a:pt x="7078" y="2375"/>
                  </a:lnTo>
                  <a:lnTo>
                    <a:pt x="6908" y="2241"/>
                  </a:lnTo>
                  <a:cubicBezTo>
                    <a:pt x="6851" y="2197"/>
                    <a:pt x="6795" y="2152"/>
                    <a:pt x="6738" y="2108"/>
                  </a:cubicBezTo>
                  <a:lnTo>
                    <a:pt x="6554" y="1980"/>
                  </a:lnTo>
                  <a:lnTo>
                    <a:pt x="6370" y="1857"/>
                  </a:lnTo>
                  <a:lnTo>
                    <a:pt x="6186" y="1734"/>
                  </a:lnTo>
                  <a:lnTo>
                    <a:pt x="5996" y="1617"/>
                  </a:lnTo>
                  <a:lnTo>
                    <a:pt x="5799" y="1500"/>
                  </a:lnTo>
                  <a:lnTo>
                    <a:pt x="5603" y="1387"/>
                  </a:lnTo>
                  <a:lnTo>
                    <a:pt x="5405" y="1280"/>
                  </a:lnTo>
                  <a:lnTo>
                    <a:pt x="5202" y="1179"/>
                  </a:lnTo>
                  <a:lnTo>
                    <a:pt x="4999" y="1077"/>
                  </a:lnTo>
                  <a:lnTo>
                    <a:pt x="4782" y="981"/>
                  </a:lnTo>
                  <a:lnTo>
                    <a:pt x="4573" y="890"/>
                  </a:lnTo>
                  <a:lnTo>
                    <a:pt x="4355" y="805"/>
                  </a:lnTo>
                  <a:lnTo>
                    <a:pt x="4133" y="719"/>
                  </a:lnTo>
                  <a:lnTo>
                    <a:pt x="3916" y="639"/>
                  </a:lnTo>
                  <a:lnTo>
                    <a:pt x="3694" y="570"/>
                  </a:lnTo>
                  <a:lnTo>
                    <a:pt x="3463" y="495"/>
                  </a:lnTo>
                  <a:lnTo>
                    <a:pt x="3233" y="431"/>
                  </a:lnTo>
                  <a:lnTo>
                    <a:pt x="2998" y="366"/>
                  </a:lnTo>
                  <a:lnTo>
                    <a:pt x="2768" y="313"/>
                  </a:lnTo>
                  <a:lnTo>
                    <a:pt x="2527" y="260"/>
                  </a:lnTo>
                  <a:lnTo>
                    <a:pt x="2283" y="211"/>
                  </a:lnTo>
                  <a:lnTo>
                    <a:pt x="2046" y="169"/>
                  </a:lnTo>
                  <a:lnTo>
                    <a:pt x="1805" y="131"/>
                  </a:lnTo>
                  <a:lnTo>
                    <a:pt x="1555" y="94"/>
                  </a:lnTo>
                  <a:lnTo>
                    <a:pt x="1305" y="67"/>
                  </a:lnTo>
                  <a:lnTo>
                    <a:pt x="1057" y="46"/>
                  </a:lnTo>
                  <a:lnTo>
                    <a:pt x="807" y="30"/>
                  </a:lnTo>
                  <a:lnTo>
                    <a:pt x="551" y="14"/>
                  </a:lnTo>
                  <a:lnTo>
                    <a:pt x="295" y="8"/>
                  </a:lnTo>
                  <a:lnTo>
                    <a:pt x="39" y="3"/>
                  </a:lnTo>
                  <a:cubicBezTo>
                    <a:pt x="13" y="5"/>
                    <a:pt x="26" y="-2"/>
                    <a:pt x="0" y="0"/>
                  </a:cubicBezTo>
                  <a:lnTo>
                    <a:pt x="1210" y="2445"/>
                  </a:lnTo>
                  <a:lnTo>
                    <a:pt x="7" y="4770"/>
                  </a:ln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1" i="0" u="none" strike="noStrike" cap="none">
                <a:solidFill>
                  <a:srgbClr val="000000"/>
                </a:solidFill>
                <a:latin typeface="Titillium Web"/>
                <a:ea typeface="Titillium Web"/>
                <a:cs typeface="Titillium Web"/>
                <a:sym typeface="Titillium Web"/>
              </a:endParaRPr>
            </a:p>
          </p:txBody>
        </p:sp>
        <p:sp>
          <p:nvSpPr>
            <p:cNvPr id="458" name="Google Shape;458;p91"/>
            <p:cNvSpPr/>
            <p:nvPr/>
          </p:nvSpPr>
          <p:spPr>
            <a:xfrm>
              <a:off x="-84370714" y="-26265662"/>
              <a:ext cx="41346518" cy="66837563"/>
            </a:xfrm>
            <a:custGeom>
              <a:avLst/>
              <a:gdLst/>
              <a:ahLst/>
              <a:cxnLst/>
              <a:rect l="l" t="t" r="r" b="b"/>
              <a:pathLst>
                <a:path w="10000" h="10008" extrusionOk="0">
                  <a:moveTo>
                    <a:pt x="10000" y="6144"/>
                  </a:moveTo>
                  <a:lnTo>
                    <a:pt x="10000" y="6144"/>
                  </a:lnTo>
                  <a:lnTo>
                    <a:pt x="9911" y="6130"/>
                  </a:lnTo>
                  <a:lnTo>
                    <a:pt x="9815" y="6112"/>
                  </a:lnTo>
                  <a:lnTo>
                    <a:pt x="9726" y="6094"/>
                  </a:lnTo>
                  <a:lnTo>
                    <a:pt x="9637" y="6070"/>
                  </a:lnTo>
                  <a:cubicBezTo>
                    <a:pt x="9607" y="6064"/>
                    <a:pt x="9578" y="6057"/>
                    <a:pt x="9548" y="6051"/>
                  </a:cubicBezTo>
                  <a:lnTo>
                    <a:pt x="9466" y="6029"/>
                  </a:lnTo>
                  <a:lnTo>
                    <a:pt x="9377" y="6006"/>
                  </a:lnTo>
                  <a:lnTo>
                    <a:pt x="9288" y="5983"/>
                  </a:lnTo>
                  <a:lnTo>
                    <a:pt x="9118" y="5932"/>
                  </a:lnTo>
                  <a:lnTo>
                    <a:pt x="8955" y="5877"/>
                  </a:lnTo>
                  <a:lnTo>
                    <a:pt x="8792" y="5818"/>
                  </a:lnTo>
                  <a:lnTo>
                    <a:pt x="8636" y="5754"/>
                  </a:lnTo>
                  <a:lnTo>
                    <a:pt x="8480" y="5689"/>
                  </a:lnTo>
                  <a:lnTo>
                    <a:pt x="8340" y="5621"/>
                  </a:lnTo>
                  <a:lnTo>
                    <a:pt x="8199" y="5547"/>
                  </a:lnTo>
                  <a:lnTo>
                    <a:pt x="8058" y="5469"/>
                  </a:lnTo>
                  <a:cubicBezTo>
                    <a:pt x="8013" y="5442"/>
                    <a:pt x="7969" y="5414"/>
                    <a:pt x="7924" y="5387"/>
                  </a:cubicBezTo>
                  <a:lnTo>
                    <a:pt x="7798" y="5303"/>
                  </a:lnTo>
                  <a:lnTo>
                    <a:pt x="7672" y="5216"/>
                  </a:lnTo>
                  <a:lnTo>
                    <a:pt x="7554" y="5129"/>
                  </a:lnTo>
                  <a:lnTo>
                    <a:pt x="7450" y="5033"/>
                  </a:lnTo>
                  <a:lnTo>
                    <a:pt x="7346" y="4937"/>
                  </a:lnTo>
                  <a:lnTo>
                    <a:pt x="7250" y="4841"/>
                  </a:lnTo>
                  <a:lnTo>
                    <a:pt x="7161" y="4740"/>
                  </a:lnTo>
                  <a:cubicBezTo>
                    <a:pt x="7131" y="4706"/>
                    <a:pt x="7102" y="4672"/>
                    <a:pt x="7072" y="4638"/>
                  </a:cubicBezTo>
                  <a:cubicBezTo>
                    <a:pt x="7045" y="4601"/>
                    <a:pt x="7017" y="4565"/>
                    <a:pt x="6990" y="4528"/>
                  </a:cubicBezTo>
                  <a:cubicBezTo>
                    <a:pt x="6978" y="4511"/>
                    <a:pt x="6965" y="4495"/>
                    <a:pt x="6953" y="4478"/>
                  </a:cubicBezTo>
                  <a:cubicBezTo>
                    <a:pt x="6941" y="4460"/>
                    <a:pt x="6928" y="4441"/>
                    <a:pt x="6916" y="4423"/>
                  </a:cubicBezTo>
                  <a:cubicBezTo>
                    <a:pt x="6906" y="4405"/>
                    <a:pt x="6897" y="4386"/>
                    <a:pt x="6887" y="4368"/>
                  </a:cubicBezTo>
                  <a:cubicBezTo>
                    <a:pt x="6875" y="4350"/>
                    <a:pt x="6862" y="4331"/>
                    <a:pt x="6850" y="4313"/>
                  </a:cubicBezTo>
                  <a:cubicBezTo>
                    <a:pt x="6840" y="4295"/>
                    <a:pt x="6830" y="4276"/>
                    <a:pt x="6820" y="4258"/>
                  </a:cubicBezTo>
                  <a:cubicBezTo>
                    <a:pt x="6810" y="4240"/>
                    <a:pt x="6800" y="4221"/>
                    <a:pt x="6790" y="4203"/>
                  </a:cubicBezTo>
                  <a:cubicBezTo>
                    <a:pt x="6783" y="4183"/>
                    <a:pt x="6775" y="4163"/>
                    <a:pt x="6768" y="4143"/>
                  </a:cubicBezTo>
                  <a:cubicBezTo>
                    <a:pt x="6758" y="4125"/>
                    <a:pt x="6748" y="4106"/>
                    <a:pt x="6738" y="4088"/>
                  </a:cubicBezTo>
                  <a:lnTo>
                    <a:pt x="6723" y="4028"/>
                  </a:lnTo>
                  <a:cubicBezTo>
                    <a:pt x="6713" y="4010"/>
                    <a:pt x="6704" y="3991"/>
                    <a:pt x="6694" y="3973"/>
                  </a:cubicBezTo>
                  <a:lnTo>
                    <a:pt x="6679" y="3913"/>
                  </a:lnTo>
                  <a:lnTo>
                    <a:pt x="6664" y="3853"/>
                  </a:lnTo>
                  <a:cubicBezTo>
                    <a:pt x="6659" y="3833"/>
                    <a:pt x="6654" y="3814"/>
                    <a:pt x="6649" y="3794"/>
                  </a:cubicBezTo>
                  <a:cubicBezTo>
                    <a:pt x="6644" y="3776"/>
                    <a:pt x="6640" y="3757"/>
                    <a:pt x="6635" y="3739"/>
                  </a:cubicBezTo>
                  <a:lnTo>
                    <a:pt x="6620" y="3679"/>
                  </a:lnTo>
                  <a:cubicBezTo>
                    <a:pt x="6617" y="3659"/>
                    <a:pt x="6615" y="3640"/>
                    <a:pt x="6612" y="3620"/>
                  </a:cubicBezTo>
                  <a:cubicBezTo>
                    <a:pt x="6610" y="3600"/>
                    <a:pt x="6607" y="3580"/>
                    <a:pt x="6605" y="3560"/>
                  </a:cubicBezTo>
                  <a:cubicBezTo>
                    <a:pt x="6602" y="3539"/>
                    <a:pt x="6600" y="3517"/>
                    <a:pt x="6597" y="3496"/>
                  </a:cubicBezTo>
                  <a:lnTo>
                    <a:pt x="6597" y="3436"/>
                  </a:lnTo>
                  <a:cubicBezTo>
                    <a:pt x="6595" y="3415"/>
                    <a:pt x="6592" y="3393"/>
                    <a:pt x="6590" y="3372"/>
                  </a:cubicBezTo>
                  <a:cubicBezTo>
                    <a:pt x="6592" y="3352"/>
                    <a:pt x="6595" y="3332"/>
                    <a:pt x="6597" y="3312"/>
                  </a:cubicBezTo>
                  <a:cubicBezTo>
                    <a:pt x="6600" y="3289"/>
                    <a:pt x="6602" y="3267"/>
                    <a:pt x="6605" y="3244"/>
                  </a:cubicBezTo>
                  <a:lnTo>
                    <a:pt x="6605" y="3179"/>
                  </a:lnTo>
                  <a:cubicBezTo>
                    <a:pt x="6607" y="3157"/>
                    <a:pt x="6610" y="3136"/>
                    <a:pt x="6612" y="3114"/>
                  </a:cubicBezTo>
                  <a:cubicBezTo>
                    <a:pt x="6615" y="3093"/>
                    <a:pt x="6617" y="3071"/>
                    <a:pt x="6620" y="3050"/>
                  </a:cubicBezTo>
                  <a:cubicBezTo>
                    <a:pt x="6625" y="3030"/>
                    <a:pt x="6630" y="3011"/>
                    <a:pt x="6635" y="2991"/>
                  </a:cubicBezTo>
                  <a:cubicBezTo>
                    <a:pt x="6640" y="2970"/>
                    <a:pt x="6644" y="2948"/>
                    <a:pt x="6649" y="2927"/>
                  </a:cubicBezTo>
                  <a:lnTo>
                    <a:pt x="6664" y="2867"/>
                  </a:lnTo>
                  <a:cubicBezTo>
                    <a:pt x="6671" y="2846"/>
                    <a:pt x="6679" y="2824"/>
                    <a:pt x="6686" y="2803"/>
                  </a:cubicBezTo>
                  <a:cubicBezTo>
                    <a:pt x="6694" y="2783"/>
                    <a:pt x="6701" y="2763"/>
                    <a:pt x="6709" y="2743"/>
                  </a:cubicBezTo>
                  <a:cubicBezTo>
                    <a:pt x="6716" y="2723"/>
                    <a:pt x="6724" y="2704"/>
                    <a:pt x="6731" y="2684"/>
                  </a:cubicBezTo>
                  <a:cubicBezTo>
                    <a:pt x="6738" y="2662"/>
                    <a:pt x="6746" y="2641"/>
                    <a:pt x="6753" y="2619"/>
                  </a:cubicBezTo>
                  <a:cubicBezTo>
                    <a:pt x="6763" y="2601"/>
                    <a:pt x="6773" y="2582"/>
                    <a:pt x="6783" y="2564"/>
                  </a:cubicBezTo>
                  <a:cubicBezTo>
                    <a:pt x="6793" y="2544"/>
                    <a:pt x="6802" y="2525"/>
                    <a:pt x="6812" y="2504"/>
                  </a:cubicBezTo>
                  <a:lnTo>
                    <a:pt x="6842" y="2444"/>
                  </a:lnTo>
                  <a:cubicBezTo>
                    <a:pt x="6854" y="2424"/>
                    <a:pt x="6867" y="2405"/>
                    <a:pt x="6879" y="2385"/>
                  </a:cubicBezTo>
                  <a:cubicBezTo>
                    <a:pt x="6889" y="2367"/>
                    <a:pt x="6899" y="2348"/>
                    <a:pt x="6909" y="2330"/>
                  </a:cubicBezTo>
                  <a:cubicBezTo>
                    <a:pt x="6921" y="2310"/>
                    <a:pt x="6934" y="2290"/>
                    <a:pt x="6946" y="2270"/>
                  </a:cubicBezTo>
                  <a:cubicBezTo>
                    <a:pt x="6961" y="2252"/>
                    <a:pt x="6975" y="2233"/>
                    <a:pt x="6990" y="2215"/>
                  </a:cubicBezTo>
                  <a:cubicBezTo>
                    <a:pt x="7002" y="2197"/>
                    <a:pt x="7015" y="2178"/>
                    <a:pt x="7027" y="2160"/>
                  </a:cubicBezTo>
                  <a:cubicBezTo>
                    <a:pt x="7042" y="2142"/>
                    <a:pt x="7057" y="2123"/>
                    <a:pt x="7072" y="2105"/>
                  </a:cubicBezTo>
                  <a:cubicBezTo>
                    <a:pt x="7084" y="2087"/>
                    <a:pt x="7097" y="2068"/>
                    <a:pt x="7109" y="2050"/>
                  </a:cubicBezTo>
                  <a:cubicBezTo>
                    <a:pt x="7126" y="2033"/>
                    <a:pt x="7144" y="2017"/>
                    <a:pt x="7161" y="2000"/>
                  </a:cubicBezTo>
                  <a:lnTo>
                    <a:pt x="7213" y="1945"/>
                  </a:lnTo>
                  <a:cubicBezTo>
                    <a:pt x="7228" y="1927"/>
                    <a:pt x="7242" y="1908"/>
                    <a:pt x="7257" y="1890"/>
                  </a:cubicBezTo>
                  <a:cubicBezTo>
                    <a:pt x="7274" y="1873"/>
                    <a:pt x="7292" y="1856"/>
                    <a:pt x="7309" y="1839"/>
                  </a:cubicBezTo>
                  <a:cubicBezTo>
                    <a:pt x="7326" y="1822"/>
                    <a:pt x="7344" y="1806"/>
                    <a:pt x="7361" y="1788"/>
                  </a:cubicBezTo>
                  <a:cubicBezTo>
                    <a:pt x="7378" y="1771"/>
                    <a:pt x="7396" y="1755"/>
                    <a:pt x="7413" y="1738"/>
                  </a:cubicBezTo>
                  <a:cubicBezTo>
                    <a:pt x="7433" y="1721"/>
                    <a:pt x="7452" y="1704"/>
                    <a:pt x="7472" y="1687"/>
                  </a:cubicBezTo>
                  <a:lnTo>
                    <a:pt x="7524" y="1641"/>
                  </a:lnTo>
                  <a:cubicBezTo>
                    <a:pt x="7544" y="1626"/>
                    <a:pt x="7563" y="1610"/>
                    <a:pt x="7583" y="1595"/>
                  </a:cubicBezTo>
                  <a:cubicBezTo>
                    <a:pt x="7603" y="1578"/>
                    <a:pt x="7590" y="1583"/>
                    <a:pt x="7610" y="1566"/>
                  </a:cubicBezTo>
                  <a:lnTo>
                    <a:pt x="5412" y="0"/>
                  </a:lnTo>
                  <a:lnTo>
                    <a:pt x="1423" y="1"/>
                  </a:lnTo>
                  <a:cubicBezTo>
                    <a:pt x="1391" y="44"/>
                    <a:pt x="1337" y="79"/>
                    <a:pt x="1305" y="122"/>
                  </a:cubicBezTo>
                  <a:cubicBezTo>
                    <a:pt x="1278" y="153"/>
                    <a:pt x="1250" y="183"/>
                    <a:pt x="1223" y="214"/>
                  </a:cubicBezTo>
                  <a:cubicBezTo>
                    <a:pt x="1198" y="246"/>
                    <a:pt x="1174" y="278"/>
                    <a:pt x="1149" y="310"/>
                  </a:cubicBezTo>
                  <a:lnTo>
                    <a:pt x="1067" y="407"/>
                  </a:lnTo>
                  <a:cubicBezTo>
                    <a:pt x="1045" y="439"/>
                    <a:pt x="1023" y="472"/>
                    <a:pt x="1001" y="504"/>
                  </a:cubicBezTo>
                  <a:cubicBezTo>
                    <a:pt x="976" y="536"/>
                    <a:pt x="952" y="568"/>
                    <a:pt x="927" y="600"/>
                  </a:cubicBezTo>
                  <a:cubicBezTo>
                    <a:pt x="905" y="634"/>
                    <a:pt x="882" y="667"/>
                    <a:pt x="860" y="701"/>
                  </a:cubicBezTo>
                  <a:cubicBezTo>
                    <a:pt x="838" y="735"/>
                    <a:pt x="815" y="768"/>
                    <a:pt x="793" y="802"/>
                  </a:cubicBezTo>
                  <a:cubicBezTo>
                    <a:pt x="773" y="834"/>
                    <a:pt x="754" y="866"/>
                    <a:pt x="734" y="898"/>
                  </a:cubicBezTo>
                  <a:cubicBezTo>
                    <a:pt x="714" y="932"/>
                    <a:pt x="695" y="965"/>
                    <a:pt x="675" y="999"/>
                  </a:cubicBezTo>
                  <a:cubicBezTo>
                    <a:pt x="655" y="1032"/>
                    <a:pt x="635" y="1066"/>
                    <a:pt x="615" y="1100"/>
                  </a:cubicBezTo>
                  <a:cubicBezTo>
                    <a:pt x="595" y="1135"/>
                    <a:pt x="576" y="1171"/>
                    <a:pt x="556" y="1206"/>
                  </a:cubicBezTo>
                  <a:cubicBezTo>
                    <a:pt x="539" y="1238"/>
                    <a:pt x="521" y="1270"/>
                    <a:pt x="504" y="1302"/>
                  </a:cubicBezTo>
                  <a:cubicBezTo>
                    <a:pt x="487" y="1337"/>
                    <a:pt x="469" y="1373"/>
                    <a:pt x="452" y="1408"/>
                  </a:cubicBezTo>
                  <a:cubicBezTo>
                    <a:pt x="437" y="1441"/>
                    <a:pt x="423" y="1475"/>
                    <a:pt x="408" y="1508"/>
                  </a:cubicBezTo>
                  <a:cubicBezTo>
                    <a:pt x="393" y="1543"/>
                    <a:pt x="378" y="1579"/>
                    <a:pt x="363" y="1614"/>
                  </a:cubicBezTo>
                  <a:cubicBezTo>
                    <a:pt x="348" y="1649"/>
                    <a:pt x="334" y="1684"/>
                    <a:pt x="319" y="1719"/>
                  </a:cubicBezTo>
                  <a:cubicBezTo>
                    <a:pt x="307" y="1754"/>
                    <a:pt x="294" y="1790"/>
                    <a:pt x="282" y="1826"/>
                  </a:cubicBezTo>
                  <a:cubicBezTo>
                    <a:pt x="267" y="1863"/>
                    <a:pt x="252" y="1899"/>
                    <a:pt x="237" y="1936"/>
                  </a:cubicBezTo>
                  <a:cubicBezTo>
                    <a:pt x="227" y="1971"/>
                    <a:pt x="218" y="2006"/>
                    <a:pt x="208" y="2041"/>
                  </a:cubicBezTo>
                  <a:cubicBezTo>
                    <a:pt x="195" y="2078"/>
                    <a:pt x="183" y="2114"/>
                    <a:pt x="170" y="2151"/>
                  </a:cubicBezTo>
                  <a:cubicBezTo>
                    <a:pt x="163" y="2188"/>
                    <a:pt x="155" y="2224"/>
                    <a:pt x="148" y="2261"/>
                  </a:cubicBezTo>
                  <a:cubicBezTo>
                    <a:pt x="138" y="2296"/>
                    <a:pt x="129" y="2331"/>
                    <a:pt x="119" y="2366"/>
                  </a:cubicBezTo>
                  <a:cubicBezTo>
                    <a:pt x="111" y="2403"/>
                    <a:pt x="104" y="2439"/>
                    <a:pt x="96" y="2476"/>
                  </a:cubicBezTo>
                  <a:cubicBezTo>
                    <a:pt x="89" y="2514"/>
                    <a:pt x="81" y="2550"/>
                    <a:pt x="74" y="2587"/>
                  </a:cubicBezTo>
                  <a:cubicBezTo>
                    <a:pt x="67" y="2625"/>
                    <a:pt x="59" y="2664"/>
                    <a:pt x="52" y="2702"/>
                  </a:cubicBezTo>
                  <a:cubicBezTo>
                    <a:pt x="47" y="2739"/>
                    <a:pt x="42" y="2775"/>
                    <a:pt x="37" y="2812"/>
                  </a:cubicBezTo>
                  <a:cubicBezTo>
                    <a:pt x="32" y="2849"/>
                    <a:pt x="27" y="2885"/>
                    <a:pt x="22" y="2922"/>
                  </a:cubicBezTo>
                  <a:cubicBezTo>
                    <a:pt x="20" y="2959"/>
                    <a:pt x="17" y="2995"/>
                    <a:pt x="15" y="3032"/>
                  </a:cubicBezTo>
                  <a:cubicBezTo>
                    <a:pt x="12" y="3070"/>
                    <a:pt x="10" y="3108"/>
                    <a:pt x="7" y="3146"/>
                  </a:cubicBezTo>
                  <a:cubicBezTo>
                    <a:pt x="5" y="3183"/>
                    <a:pt x="2" y="3219"/>
                    <a:pt x="0" y="3257"/>
                  </a:cubicBezTo>
                  <a:lnTo>
                    <a:pt x="0" y="3372"/>
                  </a:lnTo>
                  <a:cubicBezTo>
                    <a:pt x="2" y="3421"/>
                    <a:pt x="5" y="3470"/>
                    <a:pt x="7" y="3519"/>
                  </a:cubicBezTo>
                  <a:lnTo>
                    <a:pt x="7" y="3665"/>
                  </a:lnTo>
                  <a:lnTo>
                    <a:pt x="22" y="3803"/>
                  </a:lnTo>
                  <a:cubicBezTo>
                    <a:pt x="27" y="3850"/>
                    <a:pt x="32" y="3898"/>
                    <a:pt x="37" y="3946"/>
                  </a:cubicBezTo>
                  <a:cubicBezTo>
                    <a:pt x="44" y="3993"/>
                    <a:pt x="52" y="4041"/>
                    <a:pt x="59" y="4088"/>
                  </a:cubicBezTo>
                  <a:cubicBezTo>
                    <a:pt x="69" y="4135"/>
                    <a:pt x="79" y="4183"/>
                    <a:pt x="89" y="4230"/>
                  </a:cubicBezTo>
                  <a:cubicBezTo>
                    <a:pt x="99" y="4277"/>
                    <a:pt x="109" y="4325"/>
                    <a:pt x="119" y="4372"/>
                  </a:cubicBezTo>
                  <a:cubicBezTo>
                    <a:pt x="129" y="4419"/>
                    <a:pt x="138" y="4467"/>
                    <a:pt x="148" y="4514"/>
                  </a:cubicBezTo>
                  <a:cubicBezTo>
                    <a:pt x="163" y="4560"/>
                    <a:pt x="178" y="4607"/>
                    <a:pt x="193" y="4653"/>
                  </a:cubicBezTo>
                  <a:cubicBezTo>
                    <a:pt x="208" y="4699"/>
                    <a:pt x="222" y="4744"/>
                    <a:pt x="237" y="4790"/>
                  </a:cubicBezTo>
                  <a:lnTo>
                    <a:pt x="282" y="4928"/>
                  </a:lnTo>
                  <a:cubicBezTo>
                    <a:pt x="299" y="4974"/>
                    <a:pt x="317" y="5019"/>
                    <a:pt x="334" y="5065"/>
                  </a:cubicBezTo>
                  <a:cubicBezTo>
                    <a:pt x="354" y="5109"/>
                    <a:pt x="373" y="5154"/>
                    <a:pt x="393" y="5198"/>
                  </a:cubicBezTo>
                  <a:cubicBezTo>
                    <a:pt x="413" y="5242"/>
                    <a:pt x="432" y="5287"/>
                    <a:pt x="452" y="5331"/>
                  </a:cubicBezTo>
                  <a:cubicBezTo>
                    <a:pt x="474" y="5376"/>
                    <a:pt x="497" y="5421"/>
                    <a:pt x="519" y="5465"/>
                  </a:cubicBezTo>
                  <a:cubicBezTo>
                    <a:pt x="541" y="5509"/>
                    <a:pt x="564" y="5554"/>
                    <a:pt x="586" y="5598"/>
                  </a:cubicBezTo>
                  <a:lnTo>
                    <a:pt x="660" y="5726"/>
                  </a:lnTo>
                  <a:cubicBezTo>
                    <a:pt x="687" y="5769"/>
                    <a:pt x="714" y="5811"/>
                    <a:pt x="741" y="5854"/>
                  </a:cubicBezTo>
                  <a:lnTo>
                    <a:pt x="823" y="5987"/>
                  </a:lnTo>
                  <a:cubicBezTo>
                    <a:pt x="850" y="6028"/>
                    <a:pt x="877" y="6070"/>
                    <a:pt x="904" y="6112"/>
                  </a:cubicBezTo>
                  <a:cubicBezTo>
                    <a:pt x="934" y="6153"/>
                    <a:pt x="963" y="6195"/>
                    <a:pt x="993" y="6236"/>
                  </a:cubicBezTo>
                  <a:cubicBezTo>
                    <a:pt x="1025" y="6276"/>
                    <a:pt x="1058" y="6315"/>
                    <a:pt x="1090" y="6355"/>
                  </a:cubicBezTo>
                  <a:cubicBezTo>
                    <a:pt x="1122" y="6396"/>
                    <a:pt x="1154" y="6438"/>
                    <a:pt x="1186" y="6479"/>
                  </a:cubicBezTo>
                  <a:cubicBezTo>
                    <a:pt x="1221" y="6520"/>
                    <a:pt x="1255" y="6561"/>
                    <a:pt x="1290" y="6602"/>
                  </a:cubicBezTo>
                  <a:lnTo>
                    <a:pt x="1386" y="6722"/>
                  </a:lnTo>
                  <a:lnTo>
                    <a:pt x="1497" y="6842"/>
                  </a:lnTo>
                  <a:lnTo>
                    <a:pt x="1609" y="6956"/>
                  </a:lnTo>
                  <a:cubicBezTo>
                    <a:pt x="1648" y="6996"/>
                    <a:pt x="1688" y="7035"/>
                    <a:pt x="1727" y="7075"/>
                  </a:cubicBezTo>
                  <a:cubicBezTo>
                    <a:pt x="1767" y="7113"/>
                    <a:pt x="1806" y="7152"/>
                    <a:pt x="1846" y="7190"/>
                  </a:cubicBezTo>
                  <a:cubicBezTo>
                    <a:pt x="1885" y="7227"/>
                    <a:pt x="1925" y="7263"/>
                    <a:pt x="1964" y="7300"/>
                  </a:cubicBezTo>
                  <a:lnTo>
                    <a:pt x="2090" y="7410"/>
                  </a:lnTo>
                  <a:lnTo>
                    <a:pt x="2224" y="7521"/>
                  </a:lnTo>
                  <a:lnTo>
                    <a:pt x="2350" y="7631"/>
                  </a:lnTo>
                  <a:lnTo>
                    <a:pt x="2491" y="7736"/>
                  </a:lnTo>
                  <a:lnTo>
                    <a:pt x="2617" y="7842"/>
                  </a:lnTo>
                  <a:cubicBezTo>
                    <a:pt x="2666" y="7876"/>
                    <a:pt x="2716" y="7909"/>
                    <a:pt x="2765" y="7943"/>
                  </a:cubicBezTo>
                  <a:lnTo>
                    <a:pt x="2906" y="8043"/>
                  </a:lnTo>
                  <a:cubicBezTo>
                    <a:pt x="2955" y="8077"/>
                    <a:pt x="3005" y="8110"/>
                    <a:pt x="3054" y="8144"/>
                  </a:cubicBezTo>
                  <a:lnTo>
                    <a:pt x="3210" y="8242"/>
                  </a:lnTo>
                  <a:lnTo>
                    <a:pt x="3358" y="8338"/>
                  </a:lnTo>
                  <a:lnTo>
                    <a:pt x="3514" y="8434"/>
                  </a:lnTo>
                  <a:lnTo>
                    <a:pt x="3677" y="8526"/>
                  </a:lnTo>
                  <a:lnTo>
                    <a:pt x="3840" y="8613"/>
                  </a:lnTo>
                  <a:lnTo>
                    <a:pt x="4010" y="8704"/>
                  </a:lnTo>
                  <a:lnTo>
                    <a:pt x="4181" y="8782"/>
                  </a:lnTo>
                  <a:lnTo>
                    <a:pt x="4351" y="8869"/>
                  </a:lnTo>
                  <a:lnTo>
                    <a:pt x="4522" y="8948"/>
                  </a:lnTo>
                  <a:lnTo>
                    <a:pt x="4700" y="9031"/>
                  </a:lnTo>
                  <a:lnTo>
                    <a:pt x="4878" y="9109"/>
                  </a:lnTo>
                  <a:lnTo>
                    <a:pt x="5063" y="9182"/>
                  </a:lnTo>
                  <a:lnTo>
                    <a:pt x="5248" y="9260"/>
                  </a:lnTo>
                  <a:lnTo>
                    <a:pt x="5426" y="9329"/>
                  </a:lnTo>
                  <a:lnTo>
                    <a:pt x="5619" y="9397"/>
                  </a:lnTo>
                  <a:lnTo>
                    <a:pt x="5812" y="9466"/>
                  </a:lnTo>
                  <a:lnTo>
                    <a:pt x="6004" y="9530"/>
                  </a:lnTo>
                  <a:lnTo>
                    <a:pt x="6205" y="9595"/>
                  </a:lnTo>
                  <a:lnTo>
                    <a:pt x="6397" y="9655"/>
                  </a:lnTo>
                  <a:lnTo>
                    <a:pt x="6605" y="9710"/>
                  </a:lnTo>
                  <a:lnTo>
                    <a:pt x="6805" y="9765"/>
                  </a:lnTo>
                  <a:lnTo>
                    <a:pt x="7005" y="9820"/>
                  </a:lnTo>
                  <a:lnTo>
                    <a:pt x="7213" y="9871"/>
                  </a:lnTo>
                  <a:lnTo>
                    <a:pt x="7420" y="9916"/>
                  </a:lnTo>
                  <a:lnTo>
                    <a:pt x="7628" y="9962"/>
                  </a:lnTo>
                  <a:lnTo>
                    <a:pt x="7835" y="10008"/>
                  </a:lnTo>
                  <a:cubicBezTo>
                    <a:pt x="7736" y="9258"/>
                    <a:pt x="7638" y="8509"/>
                    <a:pt x="7539" y="7759"/>
                  </a:cubicBezTo>
                  <a:lnTo>
                    <a:pt x="10000" y="6144"/>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1" i="0" u="none" strike="noStrike" cap="none">
                <a:solidFill>
                  <a:srgbClr val="000000"/>
                </a:solidFill>
                <a:latin typeface="Titillium Web"/>
                <a:ea typeface="Titillium Web"/>
                <a:cs typeface="Titillium Web"/>
                <a:sym typeface="Titillium Web"/>
              </a:endParaRPr>
            </a:p>
          </p:txBody>
        </p:sp>
        <p:sp>
          <p:nvSpPr>
            <p:cNvPr id="459" name="Google Shape;459;p91"/>
            <p:cNvSpPr/>
            <p:nvPr/>
          </p:nvSpPr>
          <p:spPr>
            <a:xfrm>
              <a:off x="-53453581" y="-1173128"/>
              <a:ext cx="60999220" cy="43890434"/>
            </a:xfrm>
            <a:custGeom>
              <a:avLst/>
              <a:gdLst/>
              <a:ahLst/>
              <a:cxnLst/>
              <a:rect l="l" t="t" r="r" b="b"/>
              <a:pathLst>
                <a:path w="10001" h="10000" extrusionOk="0">
                  <a:moveTo>
                    <a:pt x="5618" y="0"/>
                  </a:moveTo>
                  <a:lnTo>
                    <a:pt x="5618" y="0"/>
                  </a:lnTo>
                  <a:lnTo>
                    <a:pt x="5609" y="99"/>
                  </a:lnTo>
                  <a:cubicBezTo>
                    <a:pt x="5604" y="133"/>
                    <a:pt x="5600" y="167"/>
                    <a:pt x="5595" y="201"/>
                  </a:cubicBezTo>
                  <a:lnTo>
                    <a:pt x="5583" y="300"/>
                  </a:lnTo>
                  <a:cubicBezTo>
                    <a:pt x="5578" y="331"/>
                    <a:pt x="5573" y="363"/>
                    <a:pt x="5568" y="394"/>
                  </a:cubicBezTo>
                  <a:cubicBezTo>
                    <a:pt x="5562" y="426"/>
                    <a:pt x="5556" y="459"/>
                    <a:pt x="5550" y="491"/>
                  </a:cubicBezTo>
                  <a:cubicBezTo>
                    <a:pt x="5544" y="523"/>
                    <a:pt x="5537" y="555"/>
                    <a:pt x="5531" y="587"/>
                  </a:cubicBezTo>
                  <a:cubicBezTo>
                    <a:pt x="5524" y="619"/>
                    <a:pt x="5518" y="652"/>
                    <a:pt x="5511" y="684"/>
                  </a:cubicBezTo>
                  <a:cubicBezTo>
                    <a:pt x="5504" y="715"/>
                    <a:pt x="5497" y="747"/>
                    <a:pt x="5490" y="778"/>
                  </a:cubicBezTo>
                  <a:cubicBezTo>
                    <a:pt x="5483" y="809"/>
                    <a:pt x="5475" y="839"/>
                    <a:pt x="5468" y="870"/>
                  </a:cubicBezTo>
                  <a:cubicBezTo>
                    <a:pt x="5459" y="900"/>
                    <a:pt x="5451" y="931"/>
                    <a:pt x="5442" y="961"/>
                  </a:cubicBezTo>
                  <a:cubicBezTo>
                    <a:pt x="5434" y="992"/>
                    <a:pt x="5426" y="1022"/>
                    <a:pt x="5418" y="1053"/>
                  </a:cubicBezTo>
                  <a:cubicBezTo>
                    <a:pt x="5409" y="1084"/>
                    <a:pt x="5399" y="1114"/>
                    <a:pt x="5390" y="1145"/>
                  </a:cubicBezTo>
                  <a:cubicBezTo>
                    <a:pt x="5380" y="1174"/>
                    <a:pt x="5371" y="1202"/>
                    <a:pt x="5361" y="1231"/>
                  </a:cubicBezTo>
                  <a:lnTo>
                    <a:pt x="5331" y="1318"/>
                  </a:lnTo>
                  <a:lnTo>
                    <a:pt x="5301" y="1405"/>
                  </a:lnTo>
                  <a:cubicBezTo>
                    <a:pt x="5290" y="1435"/>
                    <a:pt x="5280" y="1464"/>
                    <a:pt x="5269" y="1494"/>
                  </a:cubicBezTo>
                  <a:cubicBezTo>
                    <a:pt x="5258" y="1522"/>
                    <a:pt x="5246" y="1550"/>
                    <a:pt x="5235" y="1578"/>
                  </a:cubicBezTo>
                  <a:cubicBezTo>
                    <a:pt x="5223" y="1606"/>
                    <a:pt x="5211" y="1635"/>
                    <a:pt x="5199" y="1663"/>
                  </a:cubicBezTo>
                  <a:cubicBezTo>
                    <a:pt x="5187" y="1689"/>
                    <a:pt x="5175" y="1716"/>
                    <a:pt x="5163" y="1742"/>
                  </a:cubicBezTo>
                  <a:cubicBezTo>
                    <a:pt x="5150" y="1769"/>
                    <a:pt x="5137" y="1797"/>
                    <a:pt x="5124" y="1824"/>
                  </a:cubicBezTo>
                  <a:cubicBezTo>
                    <a:pt x="5111" y="1850"/>
                    <a:pt x="5098" y="1877"/>
                    <a:pt x="5085" y="1903"/>
                  </a:cubicBezTo>
                  <a:cubicBezTo>
                    <a:pt x="5072" y="1930"/>
                    <a:pt x="5059" y="1958"/>
                    <a:pt x="5046" y="1985"/>
                  </a:cubicBezTo>
                  <a:cubicBezTo>
                    <a:pt x="5032" y="2010"/>
                    <a:pt x="5019" y="2034"/>
                    <a:pt x="5005" y="2059"/>
                  </a:cubicBezTo>
                  <a:cubicBezTo>
                    <a:pt x="4990" y="2084"/>
                    <a:pt x="4975" y="2108"/>
                    <a:pt x="4961" y="2133"/>
                  </a:cubicBezTo>
                  <a:cubicBezTo>
                    <a:pt x="4946" y="2159"/>
                    <a:pt x="4931" y="2184"/>
                    <a:pt x="4916" y="2210"/>
                  </a:cubicBezTo>
                  <a:cubicBezTo>
                    <a:pt x="4901" y="2234"/>
                    <a:pt x="4887" y="2258"/>
                    <a:pt x="4872" y="2282"/>
                  </a:cubicBezTo>
                  <a:cubicBezTo>
                    <a:pt x="4856" y="2306"/>
                    <a:pt x="4841" y="2330"/>
                    <a:pt x="4825" y="2354"/>
                  </a:cubicBezTo>
                  <a:cubicBezTo>
                    <a:pt x="4810" y="2378"/>
                    <a:pt x="4794" y="2402"/>
                    <a:pt x="4779" y="2426"/>
                  </a:cubicBezTo>
                  <a:lnTo>
                    <a:pt x="4731" y="2495"/>
                  </a:lnTo>
                  <a:cubicBezTo>
                    <a:pt x="4714" y="2517"/>
                    <a:pt x="4698" y="2540"/>
                    <a:pt x="4681" y="2562"/>
                  </a:cubicBezTo>
                  <a:cubicBezTo>
                    <a:pt x="4664" y="2583"/>
                    <a:pt x="4648" y="2605"/>
                    <a:pt x="4631" y="2626"/>
                  </a:cubicBezTo>
                  <a:cubicBezTo>
                    <a:pt x="4614" y="2648"/>
                    <a:pt x="4596" y="2669"/>
                    <a:pt x="4579" y="2691"/>
                  </a:cubicBezTo>
                  <a:cubicBezTo>
                    <a:pt x="4562" y="2712"/>
                    <a:pt x="4545" y="2732"/>
                    <a:pt x="4528" y="2753"/>
                  </a:cubicBezTo>
                  <a:cubicBezTo>
                    <a:pt x="4509" y="2774"/>
                    <a:pt x="4491" y="2796"/>
                    <a:pt x="4472" y="2817"/>
                  </a:cubicBezTo>
                  <a:cubicBezTo>
                    <a:pt x="4454" y="2836"/>
                    <a:pt x="4437" y="2855"/>
                    <a:pt x="4419" y="2874"/>
                  </a:cubicBezTo>
                  <a:cubicBezTo>
                    <a:pt x="4401" y="2894"/>
                    <a:pt x="4382" y="2914"/>
                    <a:pt x="4364" y="2934"/>
                  </a:cubicBezTo>
                  <a:lnTo>
                    <a:pt x="4307" y="2988"/>
                  </a:lnTo>
                  <a:cubicBezTo>
                    <a:pt x="4288" y="3006"/>
                    <a:pt x="4269" y="3025"/>
                    <a:pt x="4250" y="3043"/>
                  </a:cubicBezTo>
                  <a:cubicBezTo>
                    <a:pt x="4231" y="3061"/>
                    <a:pt x="4211" y="3079"/>
                    <a:pt x="4192" y="3097"/>
                  </a:cubicBezTo>
                  <a:lnTo>
                    <a:pt x="4134" y="3149"/>
                  </a:lnTo>
                  <a:cubicBezTo>
                    <a:pt x="4114" y="3165"/>
                    <a:pt x="4093" y="3180"/>
                    <a:pt x="4073" y="3196"/>
                  </a:cubicBezTo>
                  <a:cubicBezTo>
                    <a:pt x="4053" y="3212"/>
                    <a:pt x="4032" y="3227"/>
                    <a:pt x="4012" y="3243"/>
                  </a:cubicBezTo>
                  <a:cubicBezTo>
                    <a:pt x="3992" y="3259"/>
                    <a:pt x="3972" y="3274"/>
                    <a:pt x="3952" y="3290"/>
                  </a:cubicBezTo>
                  <a:lnTo>
                    <a:pt x="3889" y="3335"/>
                  </a:lnTo>
                  <a:cubicBezTo>
                    <a:pt x="3868" y="3349"/>
                    <a:pt x="3846" y="3363"/>
                    <a:pt x="3825" y="3377"/>
                  </a:cubicBezTo>
                  <a:lnTo>
                    <a:pt x="3761" y="3417"/>
                  </a:lnTo>
                  <a:lnTo>
                    <a:pt x="3697" y="3454"/>
                  </a:lnTo>
                  <a:cubicBezTo>
                    <a:pt x="3675" y="3466"/>
                    <a:pt x="3653" y="3479"/>
                    <a:pt x="3631" y="3491"/>
                  </a:cubicBezTo>
                  <a:cubicBezTo>
                    <a:pt x="3610" y="3502"/>
                    <a:pt x="3588" y="3512"/>
                    <a:pt x="3567" y="3523"/>
                  </a:cubicBezTo>
                  <a:lnTo>
                    <a:pt x="3499" y="3558"/>
                  </a:lnTo>
                  <a:lnTo>
                    <a:pt x="3431" y="3588"/>
                  </a:lnTo>
                  <a:lnTo>
                    <a:pt x="3363" y="3615"/>
                  </a:lnTo>
                  <a:lnTo>
                    <a:pt x="3294" y="3642"/>
                  </a:lnTo>
                  <a:cubicBezTo>
                    <a:pt x="3271" y="3650"/>
                    <a:pt x="3247" y="3657"/>
                    <a:pt x="3224" y="3665"/>
                  </a:cubicBezTo>
                  <a:cubicBezTo>
                    <a:pt x="3201" y="3672"/>
                    <a:pt x="3178" y="3680"/>
                    <a:pt x="3155" y="3687"/>
                  </a:cubicBezTo>
                  <a:cubicBezTo>
                    <a:pt x="3131" y="3694"/>
                    <a:pt x="3107" y="3700"/>
                    <a:pt x="3083" y="3707"/>
                  </a:cubicBezTo>
                  <a:cubicBezTo>
                    <a:pt x="3060" y="3713"/>
                    <a:pt x="3037" y="3718"/>
                    <a:pt x="3014" y="3724"/>
                  </a:cubicBezTo>
                  <a:lnTo>
                    <a:pt x="2941" y="3739"/>
                  </a:lnTo>
                  <a:lnTo>
                    <a:pt x="2868" y="3754"/>
                  </a:lnTo>
                  <a:cubicBezTo>
                    <a:pt x="2844" y="3756"/>
                    <a:pt x="2821" y="3759"/>
                    <a:pt x="2797" y="3761"/>
                  </a:cubicBezTo>
                  <a:cubicBezTo>
                    <a:pt x="2772" y="3764"/>
                    <a:pt x="2747" y="3768"/>
                    <a:pt x="2722" y="3771"/>
                  </a:cubicBezTo>
                  <a:cubicBezTo>
                    <a:pt x="2698" y="3773"/>
                    <a:pt x="2673" y="3774"/>
                    <a:pt x="2649" y="3776"/>
                  </a:cubicBezTo>
                  <a:cubicBezTo>
                    <a:pt x="2625" y="3778"/>
                    <a:pt x="2600" y="3779"/>
                    <a:pt x="2576" y="3781"/>
                  </a:cubicBezTo>
                  <a:lnTo>
                    <a:pt x="2499" y="3781"/>
                  </a:lnTo>
                  <a:lnTo>
                    <a:pt x="2394" y="3781"/>
                  </a:lnTo>
                  <a:lnTo>
                    <a:pt x="2285" y="3771"/>
                  </a:lnTo>
                  <a:lnTo>
                    <a:pt x="2180" y="3759"/>
                  </a:lnTo>
                  <a:lnTo>
                    <a:pt x="2075" y="3741"/>
                  </a:lnTo>
                  <a:cubicBezTo>
                    <a:pt x="2040" y="3734"/>
                    <a:pt x="2006" y="3726"/>
                    <a:pt x="1971" y="3719"/>
                  </a:cubicBezTo>
                  <a:lnTo>
                    <a:pt x="1868" y="3692"/>
                  </a:lnTo>
                  <a:lnTo>
                    <a:pt x="1766" y="3662"/>
                  </a:lnTo>
                  <a:cubicBezTo>
                    <a:pt x="1733" y="3650"/>
                    <a:pt x="1699" y="3639"/>
                    <a:pt x="1666" y="3627"/>
                  </a:cubicBezTo>
                  <a:lnTo>
                    <a:pt x="0" y="6085"/>
                  </a:lnTo>
                  <a:cubicBezTo>
                    <a:pt x="70" y="7227"/>
                    <a:pt x="138" y="8352"/>
                    <a:pt x="208" y="9494"/>
                  </a:cubicBezTo>
                  <a:cubicBezTo>
                    <a:pt x="253" y="9518"/>
                    <a:pt x="259" y="9522"/>
                    <a:pt x="345" y="9563"/>
                  </a:cubicBezTo>
                  <a:cubicBezTo>
                    <a:pt x="390" y="9583"/>
                    <a:pt x="411" y="9593"/>
                    <a:pt x="481" y="9623"/>
                  </a:cubicBezTo>
                  <a:lnTo>
                    <a:pt x="621" y="9673"/>
                  </a:lnTo>
                  <a:lnTo>
                    <a:pt x="758" y="9720"/>
                  </a:lnTo>
                  <a:lnTo>
                    <a:pt x="899" y="9765"/>
                  </a:lnTo>
                  <a:lnTo>
                    <a:pt x="1041" y="9804"/>
                  </a:lnTo>
                  <a:lnTo>
                    <a:pt x="1183" y="9839"/>
                  </a:lnTo>
                  <a:lnTo>
                    <a:pt x="1326" y="9874"/>
                  </a:lnTo>
                  <a:lnTo>
                    <a:pt x="1472" y="9903"/>
                  </a:lnTo>
                  <a:lnTo>
                    <a:pt x="1615" y="9926"/>
                  </a:lnTo>
                  <a:lnTo>
                    <a:pt x="1761" y="9948"/>
                  </a:lnTo>
                  <a:lnTo>
                    <a:pt x="1907" y="9965"/>
                  </a:lnTo>
                  <a:lnTo>
                    <a:pt x="2053" y="9980"/>
                  </a:lnTo>
                  <a:lnTo>
                    <a:pt x="2203" y="9990"/>
                  </a:lnTo>
                  <a:lnTo>
                    <a:pt x="2351" y="9995"/>
                  </a:lnTo>
                  <a:lnTo>
                    <a:pt x="2499" y="10000"/>
                  </a:lnTo>
                  <a:lnTo>
                    <a:pt x="2678" y="9995"/>
                  </a:lnTo>
                  <a:lnTo>
                    <a:pt x="2851" y="9988"/>
                  </a:lnTo>
                  <a:lnTo>
                    <a:pt x="3026" y="9975"/>
                  </a:lnTo>
                  <a:lnTo>
                    <a:pt x="3197" y="9953"/>
                  </a:lnTo>
                  <a:lnTo>
                    <a:pt x="3370" y="9931"/>
                  </a:lnTo>
                  <a:lnTo>
                    <a:pt x="3540" y="9898"/>
                  </a:lnTo>
                  <a:lnTo>
                    <a:pt x="3711" y="9866"/>
                  </a:lnTo>
                  <a:lnTo>
                    <a:pt x="3879" y="9824"/>
                  </a:lnTo>
                  <a:lnTo>
                    <a:pt x="4044" y="9779"/>
                  </a:lnTo>
                  <a:lnTo>
                    <a:pt x="4212" y="9730"/>
                  </a:lnTo>
                  <a:lnTo>
                    <a:pt x="4374" y="9673"/>
                  </a:lnTo>
                  <a:lnTo>
                    <a:pt x="4538" y="9616"/>
                  </a:lnTo>
                  <a:lnTo>
                    <a:pt x="4699" y="9552"/>
                  </a:lnTo>
                  <a:lnTo>
                    <a:pt x="4859" y="9482"/>
                  </a:lnTo>
                  <a:lnTo>
                    <a:pt x="5017" y="9405"/>
                  </a:lnTo>
                  <a:lnTo>
                    <a:pt x="5174" y="9329"/>
                  </a:lnTo>
                  <a:lnTo>
                    <a:pt x="5329" y="9244"/>
                  </a:lnTo>
                  <a:cubicBezTo>
                    <a:pt x="5380" y="9215"/>
                    <a:pt x="5432" y="9187"/>
                    <a:pt x="5483" y="9158"/>
                  </a:cubicBezTo>
                  <a:cubicBezTo>
                    <a:pt x="5533" y="9126"/>
                    <a:pt x="5584" y="9095"/>
                    <a:pt x="5634" y="9063"/>
                  </a:cubicBezTo>
                  <a:lnTo>
                    <a:pt x="5784" y="8967"/>
                  </a:lnTo>
                  <a:lnTo>
                    <a:pt x="5934" y="8865"/>
                  </a:lnTo>
                  <a:lnTo>
                    <a:pt x="6078" y="8759"/>
                  </a:lnTo>
                  <a:lnTo>
                    <a:pt x="6224" y="8652"/>
                  </a:lnTo>
                  <a:lnTo>
                    <a:pt x="6367" y="8536"/>
                  </a:lnTo>
                  <a:lnTo>
                    <a:pt x="6508" y="8417"/>
                  </a:lnTo>
                  <a:lnTo>
                    <a:pt x="6645" y="8295"/>
                  </a:lnTo>
                  <a:lnTo>
                    <a:pt x="6783" y="8169"/>
                  </a:lnTo>
                  <a:lnTo>
                    <a:pt x="6916" y="8040"/>
                  </a:lnTo>
                  <a:lnTo>
                    <a:pt x="7049" y="7904"/>
                  </a:lnTo>
                  <a:lnTo>
                    <a:pt x="7179" y="7768"/>
                  </a:lnTo>
                  <a:lnTo>
                    <a:pt x="7308" y="7624"/>
                  </a:lnTo>
                  <a:lnTo>
                    <a:pt x="7433" y="7480"/>
                  </a:lnTo>
                  <a:lnTo>
                    <a:pt x="7556" y="7329"/>
                  </a:lnTo>
                  <a:lnTo>
                    <a:pt x="7677" y="7178"/>
                  </a:lnTo>
                  <a:cubicBezTo>
                    <a:pt x="7717" y="7127"/>
                    <a:pt x="7756" y="7075"/>
                    <a:pt x="7796" y="7024"/>
                  </a:cubicBezTo>
                  <a:lnTo>
                    <a:pt x="7911" y="6861"/>
                  </a:lnTo>
                  <a:cubicBezTo>
                    <a:pt x="7949" y="6806"/>
                    <a:pt x="7988" y="6752"/>
                    <a:pt x="8026" y="6697"/>
                  </a:cubicBezTo>
                  <a:lnTo>
                    <a:pt x="8137" y="6534"/>
                  </a:lnTo>
                  <a:cubicBezTo>
                    <a:pt x="8173" y="6478"/>
                    <a:pt x="8208" y="6421"/>
                    <a:pt x="8244" y="6365"/>
                  </a:cubicBezTo>
                  <a:lnTo>
                    <a:pt x="8351" y="6189"/>
                  </a:lnTo>
                  <a:cubicBezTo>
                    <a:pt x="8385" y="6131"/>
                    <a:pt x="8420" y="6074"/>
                    <a:pt x="8454" y="6016"/>
                  </a:cubicBezTo>
                  <a:lnTo>
                    <a:pt x="8556" y="5835"/>
                  </a:lnTo>
                  <a:cubicBezTo>
                    <a:pt x="8589" y="5774"/>
                    <a:pt x="8621" y="5713"/>
                    <a:pt x="8654" y="5652"/>
                  </a:cubicBezTo>
                  <a:cubicBezTo>
                    <a:pt x="8686" y="5591"/>
                    <a:pt x="8717" y="5529"/>
                    <a:pt x="8749" y="5468"/>
                  </a:cubicBezTo>
                  <a:cubicBezTo>
                    <a:pt x="8780" y="5405"/>
                    <a:pt x="8810" y="5341"/>
                    <a:pt x="8841" y="5278"/>
                  </a:cubicBezTo>
                  <a:lnTo>
                    <a:pt x="8931" y="5089"/>
                  </a:lnTo>
                  <a:cubicBezTo>
                    <a:pt x="8960" y="5024"/>
                    <a:pt x="8989" y="4958"/>
                    <a:pt x="9019" y="4893"/>
                  </a:cubicBezTo>
                  <a:lnTo>
                    <a:pt x="9103" y="4698"/>
                  </a:lnTo>
                  <a:cubicBezTo>
                    <a:pt x="9130" y="4632"/>
                    <a:pt x="9156" y="4566"/>
                    <a:pt x="9183" y="4500"/>
                  </a:cubicBezTo>
                  <a:cubicBezTo>
                    <a:pt x="9209" y="4431"/>
                    <a:pt x="9235" y="4363"/>
                    <a:pt x="9261" y="4294"/>
                  </a:cubicBezTo>
                  <a:cubicBezTo>
                    <a:pt x="9286" y="4226"/>
                    <a:pt x="9310" y="4159"/>
                    <a:pt x="9335" y="4091"/>
                  </a:cubicBezTo>
                  <a:cubicBezTo>
                    <a:pt x="9359" y="4022"/>
                    <a:pt x="9382" y="3954"/>
                    <a:pt x="9406" y="3885"/>
                  </a:cubicBezTo>
                  <a:cubicBezTo>
                    <a:pt x="9429" y="3815"/>
                    <a:pt x="9452" y="3744"/>
                    <a:pt x="9475" y="3674"/>
                  </a:cubicBezTo>
                  <a:cubicBezTo>
                    <a:pt x="9497" y="3604"/>
                    <a:pt x="9518" y="3534"/>
                    <a:pt x="9540" y="3464"/>
                  </a:cubicBezTo>
                  <a:cubicBezTo>
                    <a:pt x="9561" y="3392"/>
                    <a:pt x="9583" y="3320"/>
                    <a:pt x="9604" y="3248"/>
                  </a:cubicBezTo>
                  <a:cubicBezTo>
                    <a:pt x="9623" y="3175"/>
                    <a:pt x="9642" y="3103"/>
                    <a:pt x="9661" y="3030"/>
                  </a:cubicBezTo>
                  <a:cubicBezTo>
                    <a:pt x="9679" y="2958"/>
                    <a:pt x="9698" y="2887"/>
                    <a:pt x="9716" y="2815"/>
                  </a:cubicBezTo>
                  <a:cubicBezTo>
                    <a:pt x="9733" y="2741"/>
                    <a:pt x="9751" y="2666"/>
                    <a:pt x="9768" y="2592"/>
                  </a:cubicBezTo>
                  <a:cubicBezTo>
                    <a:pt x="9785" y="2518"/>
                    <a:pt x="9801" y="2443"/>
                    <a:pt x="9818" y="2369"/>
                  </a:cubicBezTo>
                  <a:cubicBezTo>
                    <a:pt x="9832" y="2294"/>
                    <a:pt x="9847" y="2218"/>
                    <a:pt x="9861" y="2143"/>
                  </a:cubicBezTo>
                  <a:lnTo>
                    <a:pt x="9903" y="1918"/>
                  </a:lnTo>
                  <a:cubicBezTo>
                    <a:pt x="9916" y="1842"/>
                    <a:pt x="9928" y="1766"/>
                    <a:pt x="9941" y="1690"/>
                  </a:cubicBezTo>
                  <a:cubicBezTo>
                    <a:pt x="9952" y="1612"/>
                    <a:pt x="9964" y="1535"/>
                    <a:pt x="9975" y="1457"/>
                  </a:cubicBezTo>
                  <a:cubicBezTo>
                    <a:pt x="9983" y="1377"/>
                    <a:pt x="9993" y="1295"/>
                    <a:pt x="10001" y="1215"/>
                  </a:cubicBezTo>
                  <a:lnTo>
                    <a:pt x="7615" y="1876"/>
                  </a:lnTo>
                  <a:lnTo>
                    <a:pt x="5618" y="0"/>
                  </a:ln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1" i="0" u="none" strike="noStrike" cap="none">
                <a:solidFill>
                  <a:srgbClr val="000000"/>
                </a:solidFill>
                <a:latin typeface="Titillium Web"/>
                <a:ea typeface="Titillium Web"/>
                <a:cs typeface="Titillium Web"/>
                <a:sym typeface="Titillium Web"/>
              </a:endParaRPr>
            </a:p>
          </p:txBody>
        </p:sp>
      </p:grpSp>
      <p:sp>
        <p:nvSpPr>
          <p:cNvPr id="460" name="Google Shape;460;p91"/>
          <p:cNvSpPr txBox="1"/>
          <p:nvPr/>
        </p:nvSpPr>
        <p:spPr>
          <a:xfrm>
            <a:off x="3436892" y="3116606"/>
            <a:ext cx="810126" cy="502631"/>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rgbClr val="FFFFFF"/>
                </a:solidFill>
                <a:latin typeface="Titillium Web"/>
                <a:ea typeface="Titillium Web"/>
                <a:cs typeface="Titillium Web"/>
                <a:sym typeface="Titillium Web"/>
              </a:rPr>
              <a:t>Engineering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rgbClr val="FFFFFF"/>
                </a:solidFill>
                <a:latin typeface="Titillium Web"/>
                <a:ea typeface="Titillium Web"/>
                <a:cs typeface="Titillium Web"/>
                <a:sym typeface="Titillium Web"/>
              </a:rPr>
              <a:t>procurement</a:t>
            </a:r>
            <a:endParaRPr sz="1400" b="0" i="0" u="none" strike="noStrike" cap="none">
              <a:solidFill>
                <a:srgbClr val="000000"/>
              </a:solidFill>
              <a:latin typeface="Arial"/>
              <a:ea typeface="Arial"/>
              <a:cs typeface="Arial"/>
              <a:sym typeface="Arial"/>
            </a:endParaRPr>
          </a:p>
        </p:txBody>
      </p:sp>
      <p:sp>
        <p:nvSpPr>
          <p:cNvPr id="461" name="Google Shape;461;p91"/>
          <p:cNvSpPr txBox="1"/>
          <p:nvPr/>
        </p:nvSpPr>
        <p:spPr>
          <a:xfrm>
            <a:off x="3093862" y="4522823"/>
            <a:ext cx="752448" cy="346204"/>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rgbClr val="FFFFFF"/>
                </a:solidFill>
                <a:latin typeface="Titillium Web"/>
                <a:ea typeface="Titillium Web"/>
                <a:cs typeface="Titillium Web"/>
                <a:sym typeface="Titillium Web"/>
              </a:rPr>
              <a:t>Fabrication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rgbClr val="FFFFFF"/>
                </a:solidFill>
                <a:latin typeface="Titillium Web"/>
                <a:ea typeface="Titillium Web"/>
                <a:cs typeface="Titillium Web"/>
                <a:sym typeface="Titillium Web"/>
              </a:rPr>
              <a:t>construction</a:t>
            </a:r>
            <a:endParaRPr sz="1400" b="0" i="0" u="none" strike="noStrike" cap="none">
              <a:solidFill>
                <a:srgbClr val="000000"/>
              </a:solidFill>
              <a:latin typeface="Arial"/>
              <a:ea typeface="Arial"/>
              <a:cs typeface="Arial"/>
              <a:sym typeface="Arial"/>
            </a:endParaRPr>
          </a:p>
        </p:txBody>
      </p:sp>
      <p:sp>
        <p:nvSpPr>
          <p:cNvPr id="462" name="Google Shape;462;p91"/>
          <p:cNvSpPr txBox="1"/>
          <p:nvPr/>
        </p:nvSpPr>
        <p:spPr>
          <a:xfrm>
            <a:off x="1518093" y="3937766"/>
            <a:ext cx="822601" cy="502631"/>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rgbClr val="FFFFFF"/>
                </a:solidFill>
                <a:latin typeface="Titillium Web"/>
                <a:ea typeface="Titillium Web"/>
                <a:cs typeface="Titillium Web"/>
                <a:sym typeface="Titillium Web"/>
              </a:rPr>
              <a:t>Asset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rgbClr val="FFFFFF"/>
                </a:solidFill>
                <a:latin typeface="Titillium Web"/>
                <a:ea typeface="Titillium Web"/>
                <a:cs typeface="Titillium Web"/>
                <a:sym typeface="Titillium Web"/>
              </a:rPr>
              <a:t>management</a:t>
            </a:r>
            <a:endParaRPr sz="1050" b="1" i="0" u="none" strike="noStrike" cap="none">
              <a:solidFill>
                <a:srgbClr val="FFFFFF"/>
              </a:solidFill>
              <a:latin typeface="Titillium Web"/>
              <a:ea typeface="Titillium Web"/>
              <a:cs typeface="Titillium Web"/>
              <a:sym typeface="Titillium Web"/>
            </a:endParaRPr>
          </a:p>
        </p:txBody>
      </p:sp>
      <p:grpSp>
        <p:nvGrpSpPr>
          <p:cNvPr id="463" name="Google Shape;463;p91"/>
          <p:cNvGrpSpPr/>
          <p:nvPr/>
        </p:nvGrpSpPr>
        <p:grpSpPr>
          <a:xfrm>
            <a:off x="3295174" y="2787658"/>
            <a:ext cx="469410" cy="409607"/>
            <a:chOff x="2586" y="2743"/>
            <a:chExt cx="573" cy="500"/>
          </a:xfrm>
        </p:grpSpPr>
        <p:sp>
          <p:nvSpPr>
            <p:cNvPr id="464" name="Google Shape;464;p91"/>
            <p:cNvSpPr/>
            <p:nvPr/>
          </p:nvSpPr>
          <p:spPr>
            <a:xfrm>
              <a:off x="2795" y="2743"/>
              <a:ext cx="364" cy="366"/>
            </a:xfrm>
            <a:custGeom>
              <a:avLst/>
              <a:gdLst/>
              <a:ahLst/>
              <a:cxnLst/>
              <a:rect l="l" t="t" r="r" b="b"/>
              <a:pathLst>
                <a:path w="599" h="599" extrusionOk="0">
                  <a:moveTo>
                    <a:pt x="14" y="203"/>
                  </a:moveTo>
                  <a:lnTo>
                    <a:pt x="14" y="203"/>
                  </a:lnTo>
                  <a:lnTo>
                    <a:pt x="62" y="114"/>
                  </a:lnTo>
                  <a:lnTo>
                    <a:pt x="117" y="139"/>
                  </a:lnTo>
                  <a:cubicBezTo>
                    <a:pt x="135" y="118"/>
                    <a:pt x="156" y="101"/>
                    <a:pt x="179" y="88"/>
                  </a:cubicBezTo>
                  <a:lnTo>
                    <a:pt x="165" y="29"/>
                  </a:lnTo>
                  <a:lnTo>
                    <a:pt x="263" y="0"/>
                  </a:lnTo>
                  <a:lnTo>
                    <a:pt x="284" y="56"/>
                  </a:lnTo>
                  <a:cubicBezTo>
                    <a:pt x="311" y="54"/>
                    <a:pt x="337" y="57"/>
                    <a:pt x="364" y="64"/>
                  </a:cubicBezTo>
                  <a:lnTo>
                    <a:pt x="396" y="13"/>
                  </a:lnTo>
                  <a:lnTo>
                    <a:pt x="485" y="61"/>
                  </a:lnTo>
                  <a:lnTo>
                    <a:pt x="461" y="116"/>
                  </a:lnTo>
                  <a:cubicBezTo>
                    <a:pt x="481" y="134"/>
                    <a:pt x="498" y="155"/>
                    <a:pt x="511" y="178"/>
                  </a:cubicBezTo>
                  <a:lnTo>
                    <a:pt x="570" y="165"/>
                  </a:lnTo>
                  <a:lnTo>
                    <a:pt x="599" y="262"/>
                  </a:lnTo>
                  <a:lnTo>
                    <a:pt x="543" y="284"/>
                  </a:lnTo>
                  <a:cubicBezTo>
                    <a:pt x="545" y="310"/>
                    <a:pt x="542" y="337"/>
                    <a:pt x="535" y="363"/>
                  </a:cubicBezTo>
                  <a:lnTo>
                    <a:pt x="586" y="396"/>
                  </a:lnTo>
                  <a:lnTo>
                    <a:pt x="538" y="485"/>
                  </a:lnTo>
                  <a:lnTo>
                    <a:pt x="483" y="460"/>
                  </a:lnTo>
                  <a:cubicBezTo>
                    <a:pt x="465" y="481"/>
                    <a:pt x="444" y="498"/>
                    <a:pt x="421" y="511"/>
                  </a:cubicBezTo>
                  <a:lnTo>
                    <a:pt x="434" y="570"/>
                  </a:lnTo>
                  <a:lnTo>
                    <a:pt x="337" y="599"/>
                  </a:lnTo>
                  <a:lnTo>
                    <a:pt x="316" y="543"/>
                  </a:lnTo>
                  <a:cubicBezTo>
                    <a:pt x="289" y="545"/>
                    <a:pt x="262" y="542"/>
                    <a:pt x="236" y="535"/>
                  </a:cubicBezTo>
                  <a:lnTo>
                    <a:pt x="204" y="586"/>
                  </a:lnTo>
                  <a:lnTo>
                    <a:pt x="114" y="538"/>
                  </a:lnTo>
                  <a:lnTo>
                    <a:pt x="139" y="483"/>
                  </a:lnTo>
                  <a:cubicBezTo>
                    <a:pt x="118" y="465"/>
                    <a:pt x="102" y="444"/>
                    <a:pt x="88" y="421"/>
                  </a:cubicBezTo>
                  <a:lnTo>
                    <a:pt x="30" y="434"/>
                  </a:lnTo>
                  <a:lnTo>
                    <a:pt x="0" y="337"/>
                  </a:lnTo>
                  <a:lnTo>
                    <a:pt x="57" y="315"/>
                  </a:lnTo>
                  <a:cubicBezTo>
                    <a:pt x="55" y="289"/>
                    <a:pt x="57" y="262"/>
                    <a:pt x="65" y="236"/>
                  </a:cubicBezTo>
                  <a:lnTo>
                    <a:pt x="14" y="203"/>
                  </a:lnTo>
                  <a:lnTo>
                    <a:pt x="14" y="203"/>
                  </a:lnTo>
                  <a:close/>
                </a:path>
              </a:pathLst>
            </a:custGeom>
            <a:noFill/>
            <a:ln w="15875"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65" name="Google Shape;465;p91"/>
            <p:cNvSpPr/>
            <p:nvPr/>
          </p:nvSpPr>
          <p:spPr>
            <a:xfrm>
              <a:off x="2911" y="2860"/>
              <a:ext cx="133" cy="132"/>
            </a:xfrm>
            <a:custGeom>
              <a:avLst/>
              <a:gdLst/>
              <a:ahLst/>
              <a:cxnLst/>
              <a:rect l="l" t="t" r="r" b="b"/>
              <a:pathLst>
                <a:path w="218" h="217" extrusionOk="0">
                  <a:moveTo>
                    <a:pt x="15" y="137"/>
                  </a:moveTo>
                  <a:lnTo>
                    <a:pt x="15" y="137"/>
                  </a:lnTo>
                  <a:cubicBezTo>
                    <a:pt x="31" y="188"/>
                    <a:pt x="85" y="217"/>
                    <a:pt x="137" y="202"/>
                  </a:cubicBezTo>
                  <a:cubicBezTo>
                    <a:pt x="189" y="186"/>
                    <a:pt x="218" y="132"/>
                    <a:pt x="202" y="80"/>
                  </a:cubicBezTo>
                  <a:cubicBezTo>
                    <a:pt x="187" y="29"/>
                    <a:pt x="132" y="0"/>
                    <a:pt x="81" y="15"/>
                  </a:cubicBezTo>
                  <a:cubicBezTo>
                    <a:pt x="29" y="31"/>
                    <a:pt x="0" y="85"/>
                    <a:pt x="15" y="137"/>
                  </a:cubicBezTo>
                  <a:lnTo>
                    <a:pt x="15" y="137"/>
                  </a:lnTo>
                  <a:close/>
                </a:path>
              </a:pathLst>
            </a:custGeom>
            <a:noFill/>
            <a:ln w="15875"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66" name="Google Shape;466;p91"/>
            <p:cNvSpPr/>
            <p:nvPr/>
          </p:nvSpPr>
          <p:spPr>
            <a:xfrm>
              <a:off x="2586" y="2997"/>
              <a:ext cx="245" cy="246"/>
            </a:xfrm>
            <a:custGeom>
              <a:avLst/>
              <a:gdLst/>
              <a:ahLst/>
              <a:cxnLst/>
              <a:rect l="l" t="t" r="r" b="b"/>
              <a:pathLst>
                <a:path w="403" h="403" extrusionOk="0">
                  <a:moveTo>
                    <a:pt x="0" y="155"/>
                  </a:moveTo>
                  <a:lnTo>
                    <a:pt x="0" y="155"/>
                  </a:lnTo>
                  <a:lnTo>
                    <a:pt x="27" y="91"/>
                  </a:lnTo>
                  <a:lnTo>
                    <a:pt x="77" y="112"/>
                  </a:lnTo>
                  <a:cubicBezTo>
                    <a:pt x="87" y="98"/>
                    <a:pt x="99" y="86"/>
                    <a:pt x="112" y="76"/>
                  </a:cubicBezTo>
                  <a:lnTo>
                    <a:pt x="92" y="26"/>
                  </a:lnTo>
                  <a:lnTo>
                    <a:pt x="156" y="0"/>
                  </a:lnTo>
                  <a:lnTo>
                    <a:pt x="177" y="49"/>
                  </a:lnTo>
                  <a:cubicBezTo>
                    <a:pt x="193" y="47"/>
                    <a:pt x="210" y="47"/>
                    <a:pt x="227" y="49"/>
                  </a:cubicBezTo>
                  <a:lnTo>
                    <a:pt x="248" y="0"/>
                  </a:lnTo>
                  <a:lnTo>
                    <a:pt x="312" y="26"/>
                  </a:lnTo>
                  <a:lnTo>
                    <a:pt x="291" y="76"/>
                  </a:lnTo>
                  <a:cubicBezTo>
                    <a:pt x="305" y="86"/>
                    <a:pt x="317" y="98"/>
                    <a:pt x="327" y="112"/>
                  </a:cubicBezTo>
                  <a:lnTo>
                    <a:pt x="377" y="91"/>
                  </a:lnTo>
                  <a:lnTo>
                    <a:pt x="403" y="155"/>
                  </a:lnTo>
                  <a:lnTo>
                    <a:pt x="354" y="176"/>
                  </a:lnTo>
                  <a:cubicBezTo>
                    <a:pt x="356" y="192"/>
                    <a:pt x="356" y="209"/>
                    <a:pt x="354" y="226"/>
                  </a:cubicBezTo>
                  <a:lnTo>
                    <a:pt x="403" y="247"/>
                  </a:lnTo>
                  <a:lnTo>
                    <a:pt x="377" y="311"/>
                  </a:lnTo>
                  <a:lnTo>
                    <a:pt x="327" y="291"/>
                  </a:lnTo>
                  <a:cubicBezTo>
                    <a:pt x="317" y="305"/>
                    <a:pt x="305" y="317"/>
                    <a:pt x="291" y="326"/>
                  </a:cubicBezTo>
                  <a:lnTo>
                    <a:pt x="312" y="376"/>
                  </a:lnTo>
                  <a:lnTo>
                    <a:pt x="248" y="403"/>
                  </a:lnTo>
                  <a:lnTo>
                    <a:pt x="227" y="353"/>
                  </a:lnTo>
                  <a:cubicBezTo>
                    <a:pt x="211" y="356"/>
                    <a:pt x="194" y="356"/>
                    <a:pt x="177" y="353"/>
                  </a:cubicBezTo>
                  <a:lnTo>
                    <a:pt x="156" y="403"/>
                  </a:lnTo>
                  <a:lnTo>
                    <a:pt x="92" y="376"/>
                  </a:lnTo>
                  <a:lnTo>
                    <a:pt x="112" y="326"/>
                  </a:lnTo>
                  <a:cubicBezTo>
                    <a:pt x="98" y="316"/>
                    <a:pt x="86" y="304"/>
                    <a:pt x="77" y="291"/>
                  </a:cubicBezTo>
                  <a:lnTo>
                    <a:pt x="27" y="311"/>
                  </a:lnTo>
                  <a:lnTo>
                    <a:pt x="0" y="247"/>
                  </a:lnTo>
                  <a:lnTo>
                    <a:pt x="50" y="226"/>
                  </a:lnTo>
                  <a:cubicBezTo>
                    <a:pt x="47" y="210"/>
                    <a:pt x="47" y="193"/>
                    <a:pt x="50" y="176"/>
                  </a:cubicBezTo>
                  <a:lnTo>
                    <a:pt x="0" y="155"/>
                  </a:lnTo>
                  <a:lnTo>
                    <a:pt x="0" y="155"/>
                  </a:lnTo>
                  <a:close/>
                </a:path>
              </a:pathLst>
            </a:custGeom>
            <a:noFill/>
            <a:ln w="15875"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67" name="Google Shape;467;p91"/>
            <p:cNvSpPr/>
            <p:nvPr/>
          </p:nvSpPr>
          <p:spPr>
            <a:xfrm>
              <a:off x="2662" y="3073"/>
              <a:ext cx="93" cy="94"/>
            </a:xfrm>
            <a:custGeom>
              <a:avLst/>
              <a:gdLst/>
              <a:ahLst/>
              <a:cxnLst/>
              <a:rect l="l" t="t" r="r" b="b"/>
              <a:pathLst>
                <a:path w="153" h="153" extrusionOk="0">
                  <a:moveTo>
                    <a:pt x="14" y="50"/>
                  </a:moveTo>
                  <a:lnTo>
                    <a:pt x="14" y="50"/>
                  </a:lnTo>
                  <a:cubicBezTo>
                    <a:pt x="0" y="85"/>
                    <a:pt x="17" y="124"/>
                    <a:pt x="51" y="139"/>
                  </a:cubicBezTo>
                  <a:cubicBezTo>
                    <a:pt x="85" y="153"/>
                    <a:pt x="125" y="136"/>
                    <a:pt x="139" y="102"/>
                  </a:cubicBezTo>
                  <a:cubicBezTo>
                    <a:pt x="153" y="68"/>
                    <a:pt x="137" y="28"/>
                    <a:pt x="103" y="14"/>
                  </a:cubicBezTo>
                  <a:cubicBezTo>
                    <a:pt x="68" y="0"/>
                    <a:pt x="29" y="16"/>
                    <a:pt x="14" y="50"/>
                  </a:cubicBezTo>
                  <a:lnTo>
                    <a:pt x="14" y="50"/>
                  </a:lnTo>
                  <a:close/>
                </a:path>
              </a:pathLst>
            </a:custGeom>
            <a:noFill/>
            <a:ln w="15875"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grpSp>
      <p:sp>
        <p:nvSpPr>
          <p:cNvPr id="468" name="Google Shape;468;p91"/>
          <p:cNvSpPr/>
          <p:nvPr/>
        </p:nvSpPr>
        <p:spPr>
          <a:xfrm>
            <a:off x="2745991" y="4616184"/>
            <a:ext cx="414020" cy="424326"/>
          </a:xfrm>
          <a:custGeom>
            <a:avLst/>
            <a:gdLst/>
            <a:ahLst/>
            <a:cxnLst/>
            <a:rect l="l" t="t" r="r" b="b"/>
            <a:pathLst>
              <a:path w="262" h="268" extrusionOk="0">
                <a:moveTo>
                  <a:pt x="248" y="248"/>
                </a:moveTo>
                <a:cubicBezTo>
                  <a:pt x="248" y="248"/>
                  <a:pt x="248" y="248"/>
                  <a:pt x="248" y="248"/>
                </a:cubicBezTo>
                <a:cubicBezTo>
                  <a:pt x="249" y="248"/>
                  <a:pt x="249" y="247"/>
                  <a:pt x="249" y="247"/>
                </a:cubicBezTo>
                <a:cubicBezTo>
                  <a:pt x="250" y="246"/>
                  <a:pt x="251" y="245"/>
                  <a:pt x="252" y="244"/>
                </a:cubicBezTo>
                <a:cubicBezTo>
                  <a:pt x="252" y="244"/>
                  <a:pt x="252" y="244"/>
                  <a:pt x="252" y="243"/>
                </a:cubicBezTo>
                <a:cubicBezTo>
                  <a:pt x="253" y="242"/>
                  <a:pt x="254" y="241"/>
                  <a:pt x="254" y="240"/>
                </a:cubicBezTo>
                <a:cubicBezTo>
                  <a:pt x="255" y="240"/>
                  <a:pt x="255" y="240"/>
                  <a:pt x="255" y="239"/>
                </a:cubicBezTo>
                <a:cubicBezTo>
                  <a:pt x="256" y="238"/>
                  <a:pt x="256" y="237"/>
                  <a:pt x="257" y="236"/>
                </a:cubicBezTo>
                <a:cubicBezTo>
                  <a:pt x="257" y="236"/>
                  <a:pt x="257" y="235"/>
                  <a:pt x="257" y="235"/>
                </a:cubicBezTo>
                <a:cubicBezTo>
                  <a:pt x="258" y="234"/>
                  <a:pt x="258" y="233"/>
                  <a:pt x="259" y="232"/>
                </a:cubicBezTo>
                <a:cubicBezTo>
                  <a:pt x="259" y="231"/>
                  <a:pt x="259" y="231"/>
                  <a:pt x="259" y="230"/>
                </a:cubicBezTo>
                <a:cubicBezTo>
                  <a:pt x="260" y="229"/>
                  <a:pt x="260" y="228"/>
                  <a:pt x="260" y="227"/>
                </a:cubicBezTo>
                <a:cubicBezTo>
                  <a:pt x="261" y="227"/>
                  <a:pt x="261" y="226"/>
                  <a:pt x="261" y="226"/>
                </a:cubicBezTo>
                <a:cubicBezTo>
                  <a:pt x="261" y="225"/>
                  <a:pt x="261" y="224"/>
                  <a:pt x="262" y="222"/>
                </a:cubicBezTo>
                <a:cubicBezTo>
                  <a:pt x="262" y="222"/>
                  <a:pt x="262" y="221"/>
                  <a:pt x="262" y="221"/>
                </a:cubicBezTo>
                <a:cubicBezTo>
                  <a:pt x="262" y="220"/>
                  <a:pt x="262" y="219"/>
                  <a:pt x="262" y="218"/>
                </a:cubicBezTo>
                <a:cubicBezTo>
                  <a:pt x="262" y="217"/>
                  <a:pt x="262" y="217"/>
                  <a:pt x="262" y="216"/>
                </a:cubicBezTo>
                <a:cubicBezTo>
                  <a:pt x="262" y="215"/>
                  <a:pt x="262" y="214"/>
                  <a:pt x="262" y="213"/>
                </a:cubicBezTo>
                <a:cubicBezTo>
                  <a:pt x="262" y="212"/>
                  <a:pt x="262" y="212"/>
                  <a:pt x="262" y="211"/>
                </a:cubicBezTo>
                <a:cubicBezTo>
                  <a:pt x="262" y="210"/>
                  <a:pt x="262" y="209"/>
                  <a:pt x="262" y="208"/>
                </a:cubicBezTo>
                <a:cubicBezTo>
                  <a:pt x="262" y="208"/>
                  <a:pt x="262" y="207"/>
                  <a:pt x="262" y="206"/>
                </a:cubicBezTo>
                <a:cubicBezTo>
                  <a:pt x="262" y="205"/>
                  <a:pt x="262" y="204"/>
                  <a:pt x="261" y="203"/>
                </a:cubicBezTo>
                <a:cubicBezTo>
                  <a:pt x="261" y="203"/>
                  <a:pt x="261" y="202"/>
                  <a:pt x="261" y="201"/>
                </a:cubicBezTo>
                <a:cubicBezTo>
                  <a:pt x="261" y="201"/>
                  <a:pt x="261" y="200"/>
                  <a:pt x="260" y="199"/>
                </a:cubicBezTo>
                <a:cubicBezTo>
                  <a:pt x="260" y="198"/>
                  <a:pt x="260" y="197"/>
                  <a:pt x="260" y="197"/>
                </a:cubicBezTo>
                <a:cubicBezTo>
                  <a:pt x="259" y="196"/>
                  <a:pt x="259" y="195"/>
                  <a:pt x="259" y="194"/>
                </a:cubicBezTo>
                <a:cubicBezTo>
                  <a:pt x="258" y="193"/>
                  <a:pt x="258" y="193"/>
                  <a:pt x="258" y="192"/>
                </a:cubicBezTo>
                <a:cubicBezTo>
                  <a:pt x="257" y="191"/>
                  <a:pt x="257" y="191"/>
                  <a:pt x="257" y="190"/>
                </a:cubicBezTo>
                <a:cubicBezTo>
                  <a:pt x="256" y="189"/>
                  <a:pt x="256" y="188"/>
                  <a:pt x="255" y="187"/>
                </a:cubicBezTo>
                <a:cubicBezTo>
                  <a:pt x="255" y="187"/>
                  <a:pt x="254" y="186"/>
                  <a:pt x="254" y="186"/>
                </a:cubicBezTo>
                <a:cubicBezTo>
                  <a:pt x="253" y="185"/>
                  <a:pt x="253" y="184"/>
                  <a:pt x="252" y="183"/>
                </a:cubicBezTo>
                <a:cubicBezTo>
                  <a:pt x="252" y="182"/>
                  <a:pt x="251" y="182"/>
                  <a:pt x="251" y="182"/>
                </a:cubicBezTo>
                <a:cubicBezTo>
                  <a:pt x="250" y="180"/>
                  <a:pt x="249" y="179"/>
                  <a:pt x="248" y="178"/>
                </a:cubicBezTo>
                <a:cubicBezTo>
                  <a:pt x="236" y="166"/>
                  <a:pt x="220" y="161"/>
                  <a:pt x="204" y="164"/>
                </a:cubicBezTo>
                <a:cubicBezTo>
                  <a:pt x="104" y="63"/>
                  <a:pt x="104" y="63"/>
                  <a:pt x="104" y="63"/>
                </a:cubicBezTo>
                <a:cubicBezTo>
                  <a:pt x="110" y="29"/>
                  <a:pt x="110" y="29"/>
                  <a:pt x="110" y="29"/>
                </a:cubicBezTo>
                <a:cubicBezTo>
                  <a:pt x="84" y="3"/>
                  <a:pt x="84" y="3"/>
                  <a:pt x="84" y="3"/>
                </a:cubicBezTo>
                <a:cubicBezTo>
                  <a:pt x="43" y="0"/>
                  <a:pt x="43" y="0"/>
                  <a:pt x="43" y="0"/>
                </a:cubicBezTo>
                <a:cubicBezTo>
                  <a:pt x="37" y="6"/>
                  <a:pt x="37" y="6"/>
                  <a:pt x="37" y="6"/>
                </a:cubicBezTo>
                <a:cubicBezTo>
                  <a:pt x="84" y="53"/>
                  <a:pt x="84" y="53"/>
                  <a:pt x="84" y="53"/>
                </a:cubicBezTo>
                <a:cubicBezTo>
                  <a:pt x="53" y="84"/>
                  <a:pt x="53" y="84"/>
                  <a:pt x="53" y="84"/>
                </a:cubicBezTo>
                <a:cubicBezTo>
                  <a:pt x="6" y="37"/>
                  <a:pt x="6" y="37"/>
                  <a:pt x="6" y="37"/>
                </a:cubicBezTo>
                <a:cubicBezTo>
                  <a:pt x="0" y="43"/>
                  <a:pt x="0" y="43"/>
                  <a:pt x="0" y="43"/>
                </a:cubicBezTo>
                <a:cubicBezTo>
                  <a:pt x="4" y="83"/>
                  <a:pt x="4" y="83"/>
                  <a:pt x="4" y="83"/>
                </a:cubicBezTo>
                <a:cubicBezTo>
                  <a:pt x="30" y="109"/>
                  <a:pt x="30" y="109"/>
                  <a:pt x="30" y="109"/>
                </a:cubicBezTo>
                <a:cubicBezTo>
                  <a:pt x="63" y="103"/>
                  <a:pt x="63" y="103"/>
                  <a:pt x="63" y="103"/>
                </a:cubicBezTo>
                <a:cubicBezTo>
                  <a:pt x="163" y="203"/>
                  <a:pt x="163" y="203"/>
                  <a:pt x="163" y="203"/>
                </a:cubicBezTo>
                <a:cubicBezTo>
                  <a:pt x="160" y="219"/>
                  <a:pt x="164" y="236"/>
                  <a:pt x="177" y="249"/>
                </a:cubicBezTo>
                <a:cubicBezTo>
                  <a:pt x="196" y="268"/>
                  <a:pt x="228" y="268"/>
                  <a:pt x="248" y="249"/>
                </a:cubicBezTo>
                <a:cubicBezTo>
                  <a:pt x="248" y="248"/>
                  <a:pt x="248" y="248"/>
                  <a:pt x="248" y="248"/>
                </a:cubicBezTo>
                <a:close/>
                <a:moveTo>
                  <a:pt x="224" y="242"/>
                </a:moveTo>
                <a:cubicBezTo>
                  <a:pt x="200" y="242"/>
                  <a:pt x="200" y="242"/>
                  <a:pt x="200" y="242"/>
                </a:cubicBezTo>
                <a:cubicBezTo>
                  <a:pt x="184" y="225"/>
                  <a:pt x="184" y="225"/>
                  <a:pt x="184" y="225"/>
                </a:cubicBezTo>
                <a:cubicBezTo>
                  <a:pt x="184" y="201"/>
                  <a:pt x="184" y="201"/>
                  <a:pt x="184" y="201"/>
                </a:cubicBezTo>
                <a:cubicBezTo>
                  <a:pt x="200" y="185"/>
                  <a:pt x="200" y="185"/>
                  <a:pt x="200" y="185"/>
                </a:cubicBezTo>
                <a:cubicBezTo>
                  <a:pt x="224" y="185"/>
                  <a:pt x="224" y="185"/>
                  <a:pt x="224" y="185"/>
                </a:cubicBezTo>
                <a:cubicBezTo>
                  <a:pt x="241" y="201"/>
                  <a:pt x="241" y="201"/>
                  <a:pt x="241" y="201"/>
                </a:cubicBezTo>
                <a:cubicBezTo>
                  <a:pt x="241" y="225"/>
                  <a:pt x="241" y="225"/>
                  <a:pt x="241" y="225"/>
                </a:cubicBezTo>
                <a:lnTo>
                  <a:pt x="224" y="242"/>
                </a:lnTo>
                <a:close/>
              </a:path>
            </a:pathLst>
          </a:custGeom>
          <a:noFill/>
          <a:ln w="15875" cap="flat" cmpd="sng">
            <a:solidFill>
              <a:schemeClr val="lt1"/>
            </a:solidFill>
            <a:prstDash val="solid"/>
            <a:round/>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grpSp>
        <p:nvGrpSpPr>
          <p:cNvPr id="469" name="Google Shape;469;p91"/>
          <p:cNvGrpSpPr/>
          <p:nvPr/>
        </p:nvGrpSpPr>
        <p:grpSpPr>
          <a:xfrm>
            <a:off x="1535162" y="3551928"/>
            <a:ext cx="550255" cy="401557"/>
            <a:chOff x="651228" y="4472578"/>
            <a:chExt cx="730448" cy="669705"/>
          </a:xfrm>
        </p:grpSpPr>
        <p:sp>
          <p:nvSpPr>
            <p:cNvPr id="470" name="Google Shape;470;p91"/>
            <p:cNvSpPr/>
            <p:nvPr/>
          </p:nvSpPr>
          <p:spPr>
            <a:xfrm>
              <a:off x="651228" y="4472578"/>
              <a:ext cx="332113" cy="669705"/>
            </a:xfrm>
            <a:custGeom>
              <a:avLst/>
              <a:gdLst/>
              <a:ahLst/>
              <a:cxnLst/>
              <a:rect l="l" t="t" r="r" b="b"/>
              <a:pathLst>
                <a:path w="216" h="435" extrusionOk="0">
                  <a:moveTo>
                    <a:pt x="152" y="435"/>
                  </a:moveTo>
                  <a:lnTo>
                    <a:pt x="152" y="435"/>
                  </a:lnTo>
                  <a:cubicBezTo>
                    <a:pt x="116" y="435"/>
                    <a:pt x="87" y="409"/>
                    <a:pt x="87" y="377"/>
                  </a:cubicBezTo>
                  <a:lnTo>
                    <a:pt x="87" y="377"/>
                  </a:lnTo>
                  <a:cubicBezTo>
                    <a:pt x="58" y="364"/>
                    <a:pt x="40" y="338"/>
                    <a:pt x="40" y="309"/>
                  </a:cubicBezTo>
                  <a:cubicBezTo>
                    <a:pt x="40" y="303"/>
                    <a:pt x="41" y="297"/>
                    <a:pt x="42" y="291"/>
                  </a:cubicBezTo>
                  <a:cubicBezTo>
                    <a:pt x="16" y="273"/>
                    <a:pt x="0" y="245"/>
                    <a:pt x="0" y="215"/>
                  </a:cubicBezTo>
                  <a:cubicBezTo>
                    <a:pt x="0" y="183"/>
                    <a:pt x="17" y="155"/>
                    <a:pt x="45" y="137"/>
                  </a:cubicBezTo>
                  <a:cubicBezTo>
                    <a:pt x="44" y="133"/>
                    <a:pt x="44" y="130"/>
                    <a:pt x="44" y="126"/>
                  </a:cubicBezTo>
                  <a:cubicBezTo>
                    <a:pt x="44" y="99"/>
                    <a:pt x="61" y="73"/>
                    <a:pt x="87" y="60"/>
                  </a:cubicBezTo>
                  <a:cubicBezTo>
                    <a:pt x="87" y="59"/>
                    <a:pt x="87" y="58"/>
                    <a:pt x="87" y="58"/>
                  </a:cubicBezTo>
                  <a:cubicBezTo>
                    <a:pt x="87" y="26"/>
                    <a:pt x="116" y="0"/>
                    <a:pt x="152" y="0"/>
                  </a:cubicBezTo>
                  <a:cubicBezTo>
                    <a:pt x="188" y="0"/>
                    <a:pt x="216" y="26"/>
                    <a:pt x="216" y="58"/>
                  </a:cubicBezTo>
                  <a:lnTo>
                    <a:pt x="216" y="377"/>
                  </a:lnTo>
                  <a:cubicBezTo>
                    <a:pt x="216" y="409"/>
                    <a:pt x="188" y="435"/>
                    <a:pt x="152" y="435"/>
                  </a:cubicBezTo>
                  <a:lnTo>
                    <a:pt x="152" y="435"/>
                  </a:lnTo>
                  <a:close/>
                </a:path>
              </a:pathLst>
            </a:custGeom>
            <a:noFill/>
            <a:ln w="158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71" name="Google Shape;471;p91"/>
            <p:cNvSpPr/>
            <p:nvPr/>
          </p:nvSpPr>
          <p:spPr>
            <a:xfrm>
              <a:off x="1048560" y="4472578"/>
              <a:ext cx="333116" cy="669705"/>
            </a:xfrm>
            <a:custGeom>
              <a:avLst/>
              <a:gdLst/>
              <a:ahLst/>
              <a:cxnLst/>
              <a:rect l="l" t="t" r="r" b="b"/>
              <a:pathLst>
                <a:path w="217" h="435" extrusionOk="0">
                  <a:moveTo>
                    <a:pt x="0" y="377"/>
                  </a:moveTo>
                  <a:lnTo>
                    <a:pt x="0" y="377"/>
                  </a:lnTo>
                  <a:lnTo>
                    <a:pt x="0" y="58"/>
                  </a:lnTo>
                  <a:cubicBezTo>
                    <a:pt x="0" y="26"/>
                    <a:pt x="29" y="0"/>
                    <a:pt x="65" y="0"/>
                  </a:cubicBezTo>
                  <a:cubicBezTo>
                    <a:pt x="101" y="0"/>
                    <a:pt x="129" y="26"/>
                    <a:pt x="129" y="58"/>
                  </a:cubicBezTo>
                  <a:cubicBezTo>
                    <a:pt x="129" y="58"/>
                    <a:pt x="129" y="59"/>
                    <a:pt x="129" y="60"/>
                  </a:cubicBezTo>
                  <a:cubicBezTo>
                    <a:pt x="156" y="73"/>
                    <a:pt x="173" y="99"/>
                    <a:pt x="173" y="126"/>
                  </a:cubicBezTo>
                  <a:cubicBezTo>
                    <a:pt x="173" y="130"/>
                    <a:pt x="173" y="133"/>
                    <a:pt x="172" y="137"/>
                  </a:cubicBezTo>
                  <a:cubicBezTo>
                    <a:pt x="200" y="155"/>
                    <a:pt x="217" y="183"/>
                    <a:pt x="217" y="215"/>
                  </a:cubicBezTo>
                  <a:cubicBezTo>
                    <a:pt x="217" y="245"/>
                    <a:pt x="201" y="273"/>
                    <a:pt x="174" y="291"/>
                  </a:cubicBezTo>
                  <a:cubicBezTo>
                    <a:pt x="176" y="297"/>
                    <a:pt x="177" y="303"/>
                    <a:pt x="177" y="309"/>
                  </a:cubicBezTo>
                  <a:cubicBezTo>
                    <a:pt x="177" y="338"/>
                    <a:pt x="158" y="364"/>
                    <a:pt x="129" y="377"/>
                  </a:cubicBezTo>
                  <a:lnTo>
                    <a:pt x="129" y="377"/>
                  </a:lnTo>
                  <a:cubicBezTo>
                    <a:pt x="129" y="409"/>
                    <a:pt x="101" y="435"/>
                    <a:pt x="65" y="435"/>
                  </a:cubicBezTo>
                  <a:cubicBezTo>
                    <a:pt x="29" y="435"/>
                    <a:pt x="0" y="409"/>
                    <a:pt x="0" y="377"/>
                  </a:cubicBezTo>
                  <a:lnTo>
                    <a:pt x="0" y="377"/>
                  </a:lnTo>
                  <a:close/>
                </a:path>
              </a:pathLst>
            </a:custGeom>
            <a:noFill/>
            <a:ln w="158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72" name="Google Shape;472;p91"/>
            <p:cNvSpPr/>
            <p:nvPr/>
          </p:nvSpPr>
          <p:spPr>
            <a:xfrm>
              <a:off x="1110768" y="4833497"/>
              <a:ext cx="70235" cy="69176"/>
            </a:xfrm>
            <a:custGeom>
              <a:avLst/>
              <a:gdLst/>
              <a:ahLst/>
              <a:cxnLst/>
              <a:rect l="l" t="t" r="r" b="b"/>
              <a:pathLst>
                <a:path w="45" h="45" extrusionOk="0">
                  <a:moveTo>
                    <a:pt x="23" y="0"/>
                  </a:moveTo>
                  <a:lnTo>
                    <a:pt x="23" y="0"/>
                  </a:lnTo>
                  <a:cubicBezTo>
                    <a:pt x="10" y="0"/>
                    <a:pt x="0" y="10"/>
                    <a:pt x="0" y="22"/>
                  </a:cubicBezTo>
                  <a:cubicBezTo>
                    <a:pt x="0" y="35"/>
                    <a:pt x="10" y="45"/>
                    <a:pt x="23" y="45"/>
                  </a:cubicBezTo>
                  <a:cubicBezTo>
                    <a:pt x="35" y="45"/>
                    <a:pt x="45" y="35"/>
                    <a:pt x="45" y="22"/>
                  </a:cubicBezTo>
                  <a:cubicBezTo>
                    <a:pt x="45" y="10"/>
                    <a:pt x="35" y="0"/>
                    <a:pt x="23" y="0"/>
                  </a:cubicBezTo>
                  <a:lnTo>
                    <a:pt x="23" y="0"/>
                  </a:lnTo>
                  <a:close/>
                </a:path>
              </a:pathLst>
            </a:custGeom>
            <a:noFill/>
            <a:ln w="158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73" name="Google Shape;473;p91"/>
            <p:cNvSpPr/>
            <p:nvPr/>
          </p:nvSpPr>
          <p:spPr>
            <a:xfrm>
              <a:off x="1135852" y="4984882"/>
              <a:ext cx="70235" cy="68174"/>
            </a:xfrm>
            <a:custGeom>
              <a:avLst/>
              <a:gdLst/>
              <a:ahLst/>
              <a:cxnLst/>
              <a:rect l="l" t="t" r="r" b="b"/>
              <a:pathLst>
                <a:path w="46" h="45" extrusionOk="0">
                  <a:moveTo>
                    <a:pt x="23" y="0"/>
                  </a:moveTo>
                  <a:lnTo>
                    <a:pt x="23" y="0"/>
                  </a:lnTo>
                  <a:cubicBezTo>
                    <a:pt x="10" y="0"/>
                    <a:pt x="0" y="10"/>
                    <a:pt x="0" y="23"/>
                  </a:cubicBezTo>
                  <a:cubicBezTo>
                    <a:pt x="0" y="35"/>
                    <a:pt x="10" y="45"/>
                    <a:pt x="23" y="45"/>
                  </a:cubicBezTo>
                  <a:cubicBezTo>
                    <a:pt x="35" y="45"/>
                    <a:pt x="46" y="35"/>
                    <a:pt x="46" y="23"/>
                  </a:cubicBezTo>
                  <a:cubicBezTo>
                    <a:pt x="46" y="10"/>
                    <a:pt x="35" y="0"/>
                    <a:pt x="23" y="0"/>
                  </a:cubicBezTo>
                  <a:lnTo>
                    <a:pt x="23" y="0"/>
                  </a:lnTo>
                  <a:close/>
                </a:path>
              </a:pathLst>
            </a:custGeom>
            <a:noFill/>
            <a:ln w="158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74" name="Google Shape;474;p91"/>
            <p:cNvSpPr/>
            <p:nvPr/>
          </p:nvSpPr>
          <p:spPr>
            <a:xfrm>
              <a:off x="1144882" y="4613938"/>
              <a:ext cx="70235" cy="72184"/>
            </a:xfrm>
            <a:custGeom>
              <a:avLst/>
              <a:gdLst/>
              <a:ahLst/>
              <a:cxnLst/>
              <a:rect l="l" t="t" r="r" b="b"/>
              <a:pathLst>
                <a:path w="46" h="46" extrusionOk="0">
                  <a:moveTo>
                    <a:pt x="23" y="0"/>
                  </a:moveTo>
                  <a:lnTo>
                    <a:pt x="23" y="0"/>
                  </a:lnTo>
                  <a:cubicBezTo>
                    <a:pt x="11" y="0"/>
                    <a:pt x="0" y="10"/>
                    <a:pt x="0" y="23"/>
                  </a:cubicBezTo>
                  <a:cubicBezTo>
                    <a:pt x="0" y="35"/>
                    <a:pt x="11" y="46"/>
                    <a:pt x="23" y="46"/>
                  </a:cubicBezTo>
                  <a:cubicBezTo>
                    <a:pt x="36" y="46"/>
                    <a:pt x="46" y="35"/>
                    <a:pt x="46" y="23"/>
                  </a:cubicBezTo>
                  <a:cubicBezTo>
                    <a:pt x="46" y="10"/>
                    <a:pt x="36" y="0"/>
                    <a:pt x="23" y="0"/>
                  </a:cubicBezTo>
                  <a:lnTo>
                    <a:pt x="23" y="0"/>
                  </a:lnTo>
                  <a:close/>
                </a:path>
              </a:pathLst>
            </a:custGeom>
            <a:noFill/>
            <a:ln w="158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75" name="Google Shape;475;p91"/>
            <p:cNvSpPr/>
            <p:nvPr/>
          </p:nvSpPr>
          <p:spPr>
            <a:xfrm>
              <a:off x="1056587" y="4672086"/>
              <a:ext cx="97326" cy="126322"/>
            </a:xfrm>
            <a:custGeom>
              <a:avLst/>
              <a:gdLst/>
              <a:ahLst/>
              <a:cxnLst/>
              <a:rect l="l" t="t" r="r" b="b"/>
              <a:pathLst>
                <a:path w="64" h="82" extrusionOk="0">
                  <a:moveTo>
                    <a:pt x="0" y="82"/>
                  </a:moveTo>
                  <a:lnTo>
                    <a:pt x="0" y="82"/>
                  </a:lnTo>
                  <a:lnTo>
                    <a:pt x="34" y="82"/>
                  </a:lnTo>
                  <a:lnTo>
                    <a:pt x="34" y="29"/>
                  </a:lnTo>
                  <a:lnTo>
                    <a:pt x="64" y="0"/>
                  </a:lnTo>
                </a:path>
              </a:pathLst>
            </a:custGeom>
            <a:noFill/>
            <a:ln w="158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76" name="Google Shape;476;p91"/>
            <p:cNvSpPr/>
            <p:nvPr/>
          </p:nvSpPr>
          <p:spPr>
            <a:xfrm>
              <a:off x="1199064" y="5036012"/>
              <a:ext cx="41138" cy="22056"/>
            </a:xfrm>
            <a:custGeom>
              <a:avLst/>
              <a:gdLst/>
              <a:ahLst/>
              <a:cxnLst/>
              <a:rect l="l" t="t" r="r" b="b"/>
              <a:pathLst>
                <a:path w="26" h="14" extrusionOk="0">
                  <a:moveTo>
                    <a:pt x="0" y="0"/>
                  </a:moveTo>
                  <a:lnTo>
                    <a:pt x="0" y="0"/>
                  </a:lnTo>
                  <a:lnTo>
                    <a:pt x="26" y="14"/>
                  </a:lnTo>
                </a:path>
              </a:pathLst>
            </a:custGeom>
            <a:noFill/>
            <a:ln w="1587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77" name="Google Shape;477;p91"/>
            <p:cNvSpPr/>
            <p:nvPr/>
          </p:nvSpPr>
          <p:spPr>
            <a:xfrm>
              <a:off x="1265286" y="4900668"/>
              <a:ext cx="49164" cy="20051"/>
            </a:xfrm>
            <a:custGeom>
              <a:avLst/>
              <a:gdLst/>
              <a:ahLst/>
              <a:cxnLst/>
              <a:rect l="l" t="t" r="r" b="b"/>
              <a:pathLst>
                <a:path w="33" h="13" extrusionOk="0">
                  <a:moveTo>
                    <a:pt x="33" y="13"/>
                  </a:moveTo>
                  <a:lnTo>
                    <a:pt x="33" y="13"/>
                  </a:lnTo>
                  <a:lnTo>
                    <a:pt x="0" y="0"/>
                  </a:lnTo>
                </a:path>
              </a:pathLst>
            </a:custGeom>
            <a:noFill/>
            <a:ln w="158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78" name="Google Shape;478;p91"/>
            <p:cNvSpPr/>
            <p:nvPr/>
          </p:nvSpPr>
          <p:spPr>
            <a:xfrm>
              <a:off x="1052573" y="4868586"/>
              <a:ext cx="53178" cy="0"/>
            </a:xfrm>
            <a:custGeom>
              <a:avLst/>
              <a:gdLst/>
              <a:ahLst/>
              <a:cxnLst/>
              <a:rect l="l" t="t" r="r" b="b"/>
              <a:pathLst>
                <a:path w="35" h="120000" extrusionOk="0">
                  <a:moveTo>
                    <a:pt x="35" y="0"/>
                  </a:moveTo>
                  <a:lnTo>
                    <a:pt x="35" y="0"/>
                  </a:lnTo>
                  <a:lnTo>
                    <a:pt x="0" y="0"/>
                  </a:lnTo>
                </a:path>
              </a:pathLst>
            </a:custGeom>
            <a:noFill/>
            <a:ln w="158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79" name="Google Shape;479;p91"/>
            <p:cNvSpPr/>
            <p:nvPr/>
          </p:nvSpPr>
          <p:spPr>
            <a:xfrm>
              <a:off x="1190033" y="4868586"/>
              <a:ext cx="26087" cy="0"/>
            </a:xfrm>
            <a:custGeom>
              <a:avLst/>
              <a:gdLst/>
              <a:ahLst/>
              <a:cxnLst/>
              <a:rect l="l" t="t" r="r" b="b"/>
              <a:pathLst>
                <a:path w="18" h="120000" extrusionOk="0">
                  <a:moveTo>
                    <a:pt x="18" y="0"/>
                  </a:moveTo>
                  <a:lnTo>
                    <a:pt x="18" y="0"/>
                  </a:lnTo>
                  <a:lnTo>
                    <a:pt x="0" y="0"/>
                  </a:lnTo>
                </a:path>
              </a:pathLst>
            </a:custGeom>
            <a:noFill/>
            <a:ln w="158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80" name="Google Shape;480;p91"/>
            <p:cNvSpPr/>
            <p:nvPr/>
          </p:nvSpPr>
          <p:spPr>
            <a:xfrm>
              <a:off x="716446" y="4902673"/>
              <a:ext cx="73246" cy="22056"/>
            </a:xfrm>
            <a:custGeom>
              <a:avLst/>
              <a:gdLst/>
              <a:ahLst/>
              <a:cxnLst/>
              <a:rect l="l" t="t" r="r" b="b"/>
              <a:pathLst>
                <a:path w="47" h="14" extrusionOk="0">
                  <a:moveTo>
                    <a:pt x="47" y="12"/>
                  </a:moveTo>
                  <a:lnTo>
                    <a:pt x="47" y="12"/>
                  </a:lnTo>
                  <a:lnTo>
                    <a:pt x="24" y="0"/>
                  </a:lnTo>
                  <a:lnTo>
                    <a:pt x="0" y="14"/>
                  </a:lnTo>
                </a:path>
              </a:pathLst>
            </a:custGeom>
            <a:noFill/>
            <a:ln w="158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81" name="Google Shape;481;p91"/>
            <p:cNvSpPr/>
            <p:nvPr/>
          </p:nvSpPr>
          <p:spPr>
            <a:xfrm>
              <a:off x="921132" y="4906683"/>
              <a:ext cx="62208" cy="25064"/>
            </a:xfrm>
            <a:custGeom>
              <a:avLst/>
              <a:gdLst/>
              <a:ahLst/>
              <a:cxnLst/>
              <a:rect l="l" t="t" r="r" b="b"/>
              <a:pathLst>
                <a:path w="40" h="16" extrusionOk="0">
                  <a:moveTo>
                    <a:pt x="0" y="0"/>
                  </a:moveTo>
                  <a:lnTo>
                    <a:pt x="0" y="0"/>
                  </a:lnTo>
                  <a:lnTo>
                    <a:pt x="16" y="16"/>
                  </a:lnTo>
                  <a:lnTo>
                    <a:pt x="40" y="16"/>
                  </a:lnTo>
                </a:path>
              </a:pathLst>
            </a:custGeom>
            <a:noFill/>
            <a:ln w="158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82" name="Google Shape;482;p91"/>
            <p:cNvSpPr/>
            <p:nvPr/>
          </p:nvSpPr>
          <p:spPr>
            <a:xfrm>
              <a:off x="830830" y="5018969"/>
              <a:ext cx="69232" cy="19049"/>
            </a:xfrm>
            <a:custGeom>
              <a:avLst/>
              <a:gdLst/>
              <a:ahLst/>
              <a:cxnLst/>
              <a:rect l="l" t="t" r="r" b="b"/>
              <a:pathLst>
                <a:path w="45" h="12" extrusionOk="0">
                  <a:moveTo>
                    <a:pt x="0" y="9"/>
                  </a:moveTo>
                  <a:lnTo>
                    <a:pt x="0" y="9"/>
                  </a:lnTo>
                  <a:cubicBezTo>
                    <a:pt x="1" y="8"/>
                    <a:pt x="10" y="0"/>
                    <a:pt x="23" y="0"/>
                  </a:cubicBezTo>
                  <a:cubicBezTo>
                    <a:pt x="28" y="0"/>
                    <a:pt x="37" y="3"/>
                    <a:pt x="45" y="12"/>
                  </a:cubicBezTo>
                </a:path>
              </a:pathLst>
            </a:custGeom>
            <a:noFill/>
            <a:ln w="158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83" name="Google Shape;483;p91"/>
            <p:cNvSpPr/>
            <p:nvPr/>
          </p:nvSpPr>
          <p:spPr>
            <a:xfrm>
              <a:off x="727484" y="4764320"/>
              <a:ext cx="47158" cy="60153"/>
            </a:xfrm>
            <a:custGeom>
              <a:avLst/>
              <a:gdLst/>
              <a:ahLst/>
              <a:cxnLst/>
              <a:rect l="l" t="t" r="r" b="b"/>
              <a:pathLst>
                <a:path w="30" h="39" extrusionOk="0">
                  <a:moveTo>
                    <a:pt x="0" y="0"/>
                  </a:moveTo>
                  <a:lnTo>
                    <a:pt x="0" y="0"/>
                  </a:lnTo>
                  <a:cubicBezTo>
                    <a:pt x="11" y="2"/>
                    <a:pt x="30" y="14"/>
                    <a:pt x="27" y="39"/>
                  </a:cubicBezTo>
                </a:path>
              </a:pathLst>
            </a:custGeom>
            <a:noFill/>
            <a:ln w="158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84" name="Google Shape;484;p91"/>
            <p:cNvSpPr/>
            <p:nvPr/>
          </p:nvSpPr>
          <p:spPr>
            <a:xfrm>
              <a:off x="862937" y="4815451"/>
              <a:ext cx="68229" cy="20051"/>
            </a:xfrm>
            <a:custGeom>
              <a:avLst/>
              <a:gdLst/>
              <a:ahLst/>
              <a:cxnLst/>
              <a:rect l="l" t="t" r="r" b="b"/>
              <a:pathLst>
                <a:path w="45" h="13" extrusionOk="0">
                  <a:moveTo>
                    <a:pt x="0" y="3"/>
                  </a:moveTo>
                  <a:lnTo>
                    <a:pt x="0" y="3"/>
                  </a:lnTo>
                  <a:lnTo>
                    <a:pt x="20" y="13"/>
                  </a:lnTo>
                  <a:lnTo>
                    <a:pt x="45" y="0"/>
                  </a:lnTo>
                </a:path>
              </a:pathLst>
            </a:custGeom>
            <a:noFill/>
            <a:ln w="158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85" name="Google Shape;485;p91"/>
            <p:cNvSpPr/>
            <p:nvPr/>
          </p:nvSpPr>
          <p:spPr>
            <a:xfrm>
              <a:off x="774641" y="4700157"/>
              <a:ext cx="66222" cy="11028"/>
            </a:xfrm>
            <a:custGeom>
              <a:avLst/>
              <a:gdLst/>
              <a:ahLst/>
              <a:cxnLst/>
              <a:rect l="l" t="t" r="r" b="b"/>
              <a:pathLst>
                <a:path w="44" h="7" extrusionOk="0">
                  <a:moveTo>
                    <a:pt x="44" y="0"/>
                  </a:moveTo>
                  <a:lnTo>
                    <a:pt x="44" y="0"/>
                  </a:lnTo>
                  <a:cubicBezTo>
                    <a:pt x="37" y="5"/>
                    <a:pt x="30" y="7"/>
                    <a:pt x="24" y="7"/>
                  </a:cubicBezTo>
                  <a:cubicBezTo>
                    <a:pt x="14" y="7"/>
                    <a:pt x="5" y="3"/>
                    <a:pt x="0" y="0"/>
                  </a:cubicBezTo>
                </a:path>
              </a:pathLst>
            </a:custGeom>
            <a:noFill/>
            <a:ln w="158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86" name="Google Shape;486;p91"/>
            <p:cNvSpPr/>
            <p:nvPr/>
          </p:nvSpPr>
          <p:spPr>
            <a:xfrm>
              <a:off x="845880" y="4590879"/>
              <a:ext cx="59198" cy="34087"/>
            </a:xfrm>
            <a:custGeom>
              <a:avLst/>
              <a:gdLst/>
              <a:ahLst/>
              <a:cxnLst/>
              <a:rect l="l" t="t" r="r" b="b"/>
              <a:pathLst>
                <a:path w="39" h="22" extrusionOk="0">
                  <a:moveTo>
                    <a:pt x="0" y="4"/>
                  </a:moveTo>
                  <a:lnTo>
                    <a:pt x="0" y="4"/>
                  </a:lnTo>
                  <a:cubicBezTo>
                    <a:pt x="1" y="15"/>
                    <a:pt x="10" y="22"/>
                    <a:pt x="21" y="21"/>
                  </a:cubicBezTo>
                  <a:cubicBezTo>
                    <a:pt x="26" y="21"/>
                    <a:pt x="31" y="18"/>
                    <a:pt x="34" y="14"/>
                  </a:cubicBezTo>
                  <a:cubicBezTo>
                    <a:pt x="37" y="10"/>
                    <a:pt x="39" y="5"/>
                    <a:pt x="38" y="0"/>
                  </a:cubicBezTo>
                </a:path>
              </a:pathLst>
            </a:custGeom>
            <a:noFill/>
            <a:ln w="158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87" name="Google Shape;487;p91"/>
            <p:cNvSpPr/>
            <p:nvPr/>
          </p:nvSpPr>
          <p:spPr>
            <a:xfrm>
              <a:off x="922136" y="4661058"/>
              <a:ext cx="62208" cy="25063"/>
            </a:xfrm>
            <a:custGeom>
              <a:avLst/>
              <a:gdLst/>
              <a:ahLst/>
              <a:cxnLst/>
              <a:rect l="l" t="t" r="r" b="b"/>
              <a:pathLst>
                <a:path w="40" h="16" extrusionOk="0">
                  <a:moveTo>
                    <a:pt x="40" y="0"/>
                  </a:moveTo>
                  <a:lnTo>
                    <a:pt x="40" y="0"/>
                  </a:lnTo>
                  <a:lnTo>
                    <a:pt x="13" y="1"/>
                  </a:lnTo>
                  <a:lnTo>
                    <a:pt x="0" y="16"/>
                  </a:lnTo>
                </a:path>
              </a:pathLst>
            </a:custGeom>
            <a:noFill/>
            <a:ln w="158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88" name="Google Shape;488;p91"/>
            <p:cNvSpPr/>
            <p:nvPr/>
          </p:nvSpPr>
          <p:spPr>
            <a:xfrm>
              <a:off x="1263279" y="4684116"/>
              <a:ext cx="48161" cy="45115"/>
            </a:xfrm>
            <a:custGeom>
              <a:avLst/>
              <a:gdLst/>
              <a:ahLst/>
              <a:cxnLst/>
              <a:rect l="l" t="t" r="r" b="b"/>
              <a:pathLst>
                <a:path w="32" h="30" extrusionOk="0">
                  <a:moveTo>
                    <a:pt x="32" y="0"/>
                  </a:moveTo>
                  <a:lnTo>
                    <a:pt x="32" y="0"/>
                  </a:lnTo>
                  <a:lnTo>
                    <a:pt x="0" y="30"/>
                  </a:lnTo>
                </a:path>
              </a:pathLst>
            </a:custGeom>
            <a:noFill/>
            <a:ln w="15875"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grpSp>
      <p:grpSp>
        <p:nvGrpSpPr>
          <p:cNvPr id="489" name="Google Shape;489;p91"/>
          <p:cNvGrpSpPr/>
          <p:nvPr/>
        </p:nvGrpSpPr>
        <p:grpSpPr>
          <a:xfrm>
            <a:off x="561059" y="2451752"/>
            <a:ext cx="669741" cy="616738"/>
            <a:chOff x="631581" y="2232330"/>
            <a:chExt cx="892872" cy="822210"/>
          </a:xfrm>
        </p:grpSpPr>
        <p:grpSp>
          <p:nvGrpSpPr>
            <p:cNvPr id="490" name="Google Shape;490;p91"/>
            <p:cNvGrpSpPr/>
            <p:nvPr/>
          </p:nvGrpSpPr>
          <p:grpSpPr>
            <a:xfrm>
              <a:off x="925025" y="2388077"/>
              <a:ext cx="460305" cy="587361"/>
              <a:chOff x="575741" y="2918747"/>
              <a:chExt cx="449981" cy="574184"/>
            </a:xfrm>
          </p:grpSpPr>
          <p:sp>
            <p:nvSpPr>
              <p:cNvPr id="491" name="Google Shape;491;p91"/>
              <p:cNvSpPr txBox="1"/>
              <p:nvPr/>
            </p:nvSpPr>
            <p:spPr>
              <a:xfrm>
                <a:off x="736869" y="3101848"/>
                <a:ext cx="288853" cy="39108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50"/>
                  <a:buFont typeface="Arial"/>
                  <a:buNone/>
                </a:pPr>
                <a:r>
                  <a:rPr lang="en-US" sz="1350" b="1" i="0" u="none" strike="noStrike" cap="none">
                    <a:solidFill>
                      <a:srgbClr val="FFFFFF"/>
                    </a:solidFill>
                    <a:latin typeface="Titillium Web"/>
                    <a:ea typeface="Titillium Web"/>
                    <a:cs typeface="Titillium Web"/>
                    <a:sym typeface="Titillium Web"/>
                  </a:rPr>
                  <a:t>2</a:t>
                </a:r>
                <a:endParaRPr sz="1350" b="1" i="0" u="none" strike="noStrike" cap="none">
                  <a:solidFill>
                    <a:srgbClr val="FFFFFF"/>
                  </a:solidFill>
                  <a:latin typeface="Titillium Web"/>
                  <a:ea typeface="Titillium Web"/>
                  <a:cs typeface="Titillium Web"/>
                  <a:sym typeface="Titillium Web"/>
                </a:endParaRPr>
              </a:p>
            </p:txBody>
          </p:sp>
          <p:sp>
            <p:nvSpPr>
              <p:cNvPr id="492" name="Google Shape;492;p91"/>
              <p:cNvSpPr txBox="1"/>
              <p:nvPr/>
            </p:nvSpPr>
            <p:spPr>
              <a:xfrm>
                <a:off x="575741" y="2918747"/>
                <a:ext cx="288853" cy="5414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US" sz="2100" b="1" i="0" u="none" strike="noStrike" cap="none">
                    <a:solidFill>
                      <a:srgbClr val="FFFFFF"/>
                    </a:solidFill>
                    <a:latin typeface="Titillium Web"/>
                    <a:ea typeface="Titillium Web"/>
                    <a:cs typeface="Titillium Web"/>
                    <a:sym typeface="Titillium Web"/>
                  </a:rPr>
                  <a:t>H</a:t>
                </a:r>
                <a:endParaRPr sz="2100" b="1" i="0" u="none" strike="noStrike" cap="none">
                  <a:solidFill>
                    <a:srgbClr val="FFFFFF"/>
                  </a:solidFill>
                  <a:latin typeface="Titillium Web"/>
                  <a:ea typeface="Titillium Web"/>
                  <a:cs typeface="Titillium Web"/>
                  <a:sym typeface="Titillium Web"/>
                </a:endParaRPr>
              </a:p>
            </p:txBody>
          </p:sp>
        </p:grpSp>
        <p:grpSp>
          <p:nvGrpSpPr>
            <p:cNvPr id="493" name="Google Shape;493;p91"/>
            <p:cNvGrpSpPr/>
            <p:nvPr/>
          </p:nvGrpSpPr>
          <p:grpSpPr>
            <a:xfrm>
              <a:off x="631581" y="2232330"/>
              <a:ext cx="892872" cy="822210"/>
              <a:chOff x="2212" y="2169"/>
              <a:chExt cx="566" cy="521"/>
            </a:xfrm>
          </p:grpSpPr>
          <p:sp>
            <p:nvSpPr>
              <p:cNvPr id="494" name="Google Shape;494;p91"/>
              <p:cNvSpPr/>
              <p:nvPr/>
            </p:nvSpPr>
            <p:spPr>
              <a:xfrm>
                <a:off x="2212" y="2169"/>
                <a:ext cx="246" cy="246"/>
              </a:xfrm>
              <a:custGeom>
                <a:avLst/>
                <a:gdLst/>
                <a:ahLst/>
                <a:cxnLst/>
                <a:rect l="l" t="t" r="r" b="b"/>
                <a:pathLst>
                  <a:path w="403" h="400" extrusionOk="0">
                    <a:moveTo>
                      <a:pt x="118" y="400"/>
                    </a:moveTo>
                    <a:lnTo>
                      <a:pt x="118" y="400"/>
                    </a:lnTo>
                    <a:cubicBezTo>
                      <a:pt x="47" y="354"/>
                      <a:pt x="0" y="281"/>
                      <a:pt x="40" y="192"/>
                    </a:cubicBezTo>
                    <a:cubicBezTo>
                      <a:pt x="81" y="103"/>
                      <a:pt x="251" y="87"/>
                      <a:pt x="328" y="0"/>
                    </a:cubicBezTo>
                    <a:cubicBezTo>
                      <a:pt x="399" y="81"/>
                      <a:pt x="403" y="214"/>
                      <a:pt x="340" y="319"/>
                    </a:cubicBezTo>
                    <a:cubicBezTo>
                      <a:pt x="297" y="389"/>
                      <a:pt x="220" y="399"/>
                      <a:pt x="180" y="398"/>
                    </a:cubicBezTo>
                  </a:path>
                </a:pathLst>
              </a:custGeom>
              <a:noFill/>
              <a:ln w="15875" cap="flat" cmpd="sng">
                <a:solidFill>
                  <a:schemeClr val="lt1"/>
                </a:solidFill>
                <a:prstDash val="solid"/>
                <a:round/>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495" name="Google Shape;495;p91"/>
              <p:cNvSpPr/>
              <p:nvPr/>
            </p:nvSpPr>
            <p:spPr>
              <a:xfrm>
                <a:off x="2289" y="2198"/>
                <a:ext cx="489" cy="492"/>
              </a:xfrm>
              <a:custGeom>
                <a:avLst/>
                <a:gdLst/>
                <a:ahLst/>
                <a:cxnLst/>
                <a:rect l="l" t="t" r="r" b="b"/>
                <a:pathLst>
                  <a:path w="798" h="798" extrusionOk="0">
                    <a:moveTo>
                      <a:pt x="299" y="12"/>
                    </a:moveTo>
                    <a:lnTo>
                      <a:pt x="299" y="12"/>
                    </a:lnTo>
                    <a:cubicBezTo>
                      <a:pt x="331" y="4"/>
                      <a:pt x="365" y="0"/>
                      <a:pt x="399" y="0"/>
                    </a:cubicBezTo>
                    <a:cubicBezTo>
                      <a:pt x="620" y="0"/>
                      <a:pt x="798" y="178"/>
                      <a:pt x="798" y="399"/>
                    </a:cubicBezTo>
                    <a:cubicBezTo>
                      <a:pt x="798" y="619"/>
                      <a:pt x="620" y="798"/>
                      <a:pt x="399" y="798"/>
                    </a:cubicBezTo>
                    <a:cubicBezTo>
                      <a:pt x="179" y="798"/>
                      <a:pt x="0" y="619"/>
                      <a:pt x="0" y="399"/>
                    </a:cubicBezTo>
                    <a:cubicBezTo>
                      <a:pt x="0" y="275"/>
                      <a:pt x="57" y="164"/>
                      <a:pt x="145" y="91"/>
                    </a:cubicBezTo>
                  </a:path>
                </a:pathLst>
              </a:custGeom>
              <a:noFill/>
              <a:ln w="15875" cap="flat" cmpd="sng">
                <a:solidFill>
                  <a:schemeClr val="lt1"/>
                </a:solidFill>
                <a:prstDash val="solid"/>
                <a:round/>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grpSp>
      </p:grpSp>
      <p:sp>
        <p:nvSpPr>
          <p:cNvPr id="496" name="Google Shape;496;p91"/>
          <p:cNvSpPr txBox="1"/>
          <p:nvPr/>
        </p:nvSpPr>
        <p:spPr>
          <a:xfrm>
            <a:off x="5304892" y="3452219"/>
            <a:ext cx="2917252" cy="13481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50"/>
              <a:buFont typeface="Arial"/>
              <a:buNone/>
            </a:pPr>
            <a:r>
              <a:rPr lang="en-US" sz="1350" b="1" i="0" u="none" strike="noStrike" cap="none">
                <a:solidFill>
                  <a:srgbClr val="DA291C"/>
                </a:solidFill>
                <a:latin typeface="Titillium Web"/>
                <a:ea typeface="Titillium Web"/>
                <a:cs typeface="Titillium Web"/>
                <a:sym typeface="Titillium Web"/>
              </a:rPr>
              <a:t>Fabrication and construction</a:t>
            </a:r>
            <a:endParaRPr sz="1400" b="0" i="0" u="none" strike="noStrike" cap="none">
              <a:solidFill>
                <a:srgbClr val="000000"/>
              </a:solidFill>
              <a:latin typeface="Arial"/>
              <a:ea typeface="Arial"/>
              <a:cs typeface="Arial"/>
              <a:sym typeface="Arial"/>
            </a:endParaRPr>
          </a:p>
        </p:txBody>
      </p:sp>
      <p:sp>
        <p:nvSpPr>
          <p:cNvPr id="497" name="Google Shape;497;p91"/>
          <p:cNvSpPr txBox="1"/>
          <p:nvPr/>
        </p:nvSpPr>
        <p:spPr>
          <a:xfrm>
            <a:off x="5304892" y="4519649"/>
            <a:ext cx="2248727" cy="12812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50"/>
              <a:buFont typeface="Arial"/>
              <a:buNone/>
            </a:pPr>
            <a:r>
              <a:rPr lang="en-US" sz="1350" b="1" i="0" u="none" strike="noStrike" cap="none">
                <a:solidFill>
                  <a:srgbClr val="15A7DA"/>
                </a:solidFill>
                <a:latin typeface="Titillium Web"/>
                <a:ea typeface="Titillium Web"/>
                <a:cs typeface="Titillium Web"/>
                <a:sym typeface="Titillium Web"/>
              </a:rPr>
              <a:t>Asset management</a:t>
            </a:r>
            <a:endParaRPr sz="1400" b="0" i="0" u="none" strike="noStrike" cap="none">
              <a:solidFill>
                <a:srgbClr val="000000"/>
              </a:solidFill>
              <a:latin typeface="Arial"/>
              <a:ea typeface="Arial"/>
              <a:cs typeface="Arial"/>
              <a:sym typeface="Arial"/>
            </a:endParaRPr>
          </a:p>
        </p:txBody>
      </p:sp>
      <p:sp>
        <p:nvSpPr>
          <p:cNvPr id="498" name="Google Shape;498;p91"/>
          <p:cNvSpPr txBox="1"/>
          <p:nvPr/>
        </p:nvSpPr>
        <p:spPr>
          <a:xfrm>
            <a:off x="5304892" y="2392843"/>
            <a:ext cx="2635083" cy="17344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50"/>
              <a:buFont typeface="Arial"/>
              <a:buNone/>
            </a:pPr>
            <a:r>
              <a:rPr lang="en-US" sz="1350" b="1" i="0" u="none" strike="noStrike" cap="none">
                <a:solidFill>
                  <a:srgbClr val="00338D"/>
                </a:solidFill>
                <a:latin typeface="Titillium Web"/>
                <a:ea typeface="Titillium Web"/>
                <a:cs typeface="Titillium Web"/>
                <a:sym typeface="Titillium Web"/>
              </a:rPr>
              <a:t>Engineering and procurement</a:t>
            </a:r>
            <a:endParaRPr sz="1400" b="0" i="0" u="none" strike="noStrike" cap="none">
              <a:solidFill>
                <a:srgbClr val="000000"/>
              </a:solidFill>
              <a:latin typeface="Arial"/>
              <a:ea typeface="Arial"/>
              <a:cs typeface="Arial"/>
              <a:sym typeface="Arial"/>
            </a:endParaRPr>
          </a:p>
        </p:txBody>
      </p:sp>
      <p:sp>
        <p:nvSpPr>
          <p:cNvPr id="499" name="Google Shape;499;p91"/>
          <p:cNvSpPr txBox="1"/>
          <p:nvPr/>
        </p:nvSpPr>
        <p:spPr>
          <a:xfrm>
            <a:off x="5304892" y="2639551"/>
            <a:ext cx="3498035" cy="55407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000000"/>
                </a:solidFill>
                <a:latin typeface="Titillium Web"/>
                <a:ea typeface="Titillium Web"/>
                <a:cs typeface="Titillium Web"/>
                <a:sym typeface="Titillium Web"/>
              </a:rPr>
              <a:t>Adopting a modular approach that simplifies optioneering and accelerates engineering to deliver a standardized design.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rgbClr val="000000"/>
                </a:solidFill>
                <a:latin typeface="Titillium Web"/>
                <a:ea typeface="Titillium Web"/>
                <a:cs typeface="Titillium Web"/>
                <a:sym typeface="Titillium Web"/>
              </a:rPr>
              <a:t>Fabrication focused</a:t>
            </a:r>
            <a:endParaRPr sz="1050" b="1" i="0" u="none" strike="noStrike" cap="none">
              <a:solidFill>
                <a:srgbClr val="000000"/>
              </a:solidFill>
              <a:latin typeface="Titillium Web"/>
              <a:ea typeface="Titillium Web"/>
              <a:cs typeface="Titillium Web"/>
              <a:sym typeface="Titillium Web"/>
            </a:endParaRPr>
          </a:p>
        </p:txBody>
      </p:sp>
      <p:sp>
        <p:nvSpPr>
          <p:cNvPr id="500" name="Google Shape;500;p91"/>
          <p:cNvSpPr txBox="1"/>
          <p:nvPr/>
        </p:nvSpPr>
        <p:spPr>
          <a:xfrm>
            <a:off x="5304892" y="3690495"/>
            <a:ext cx="3498035" cy="55407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000000"/>
                </a:solidFill>
                <a:latin typeface="Titillium Web"/>
                <a:ea typeface="Titillium Web"/>
                <a:cs typeface="Titillium Web"/>
                <a:sym typeface="Titillium Web"/>
              </a:rPr>
              <a:t>A connected fabrication, delivery and installation solution which accelerates asset delivery timelines.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rgbClr val="000000"/>
                </a:solidFill>
                <a:latin typeface="Titillium Web"/>
                <a:ea typeface="Titillium Web"/>
                <a:cs typeface="Titillium Web"/>
                <a:sym typeface="Titillium Web"/>
              </a:rPr>
              <a:t>Operations focused</a:t>
            </a:r>
            <a:endParaRPr sz="1050" b="1" i="0" u="none" strike="noStrike" cap="none">
              <a:solidFill>
                <a:srgbClr val="000000"/>
              </a:solidFill>
              <a:latin typeface="Titillium Web"/>
              <a:ea typeface="Titillium Web"/>
              <a:cs typeface="Titillium Web"/>
              <a:sym typeface="Titillium Web"/>
            </a:endParaRPr>
          </a:p>
        </p:txBody>
      </p:sp>
      <p:sp>
        <p:nvSpPr>
          <p:cNvPr id="501" name="Google Shape;501;p91"/>
          <p:cNvSpPr txBox="1"/>
          <p:nvPr/>
        </p:nvSpPr>
        <p:spPr>
          <a:xfrm>
            <a:off x="5304892" y="4757787"/>
            <a:ext cx="3498035" cy="55407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000000"/>
                </a:solidFill>
                <a:latin typeface="Titillium Web"/>
                <a:ea typeface="Titillium Web"/>
                <a:cs typeface="Titillium Web"/>
                <a:sym typeface="Titillium Web"/>
              </a:rPr>
              <a:t>Utilizing a data driven approach with digital technology to deliver connected assets with smart operations functions.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rgbClr val="000000"/>
                </a:solidFill>
                <a:latin typeface="Titillium Web"/>
                <a:ea typeface="Titillium Web"/>
                <a:cs typeface="Titillium Web"/>
                <a:sym typeface="Titillium Web"/>
              </a:rPr>
              <a:t>Efficiency focused</a:t>
            </a:r>
            <a:endParaRPr sz="1050" b="1" i="0" u="none" strike="noStrike" cap="none">
              <a:solidFill>
                <a:srgbClr val="000000"/>
              </a:solidFill>
              <a:latin typeface="Titillium Web"/>
              <a:ea typeface="Titillium Web"/>
              <a:cs typeface="Titillium Web"/>
              <a:sym typeface="Titillium Web"/>
            </a:endParaRPr>
          </a:p>
        </p:txBody>
      </p:sp>
      <p:grpSp>
        <p:nvGrpSpPr>
          <p:cNvPr id="502" name="Google Shape;502;p91"/>
          <p:cNvGrpSpPr/>
          <p:nvPr/>
        </p:nvGrpSpPr>
        <p:grpSpPr>
          <a:xfrm>
            <a:off x="4698562" y="2479563"/>
            <a:ext cx="469410" cy="409607"/>
            <a:chOff x="2586" y="2743"/>
            <a:chExt cx="573" cy="500"/>
          </a:xfrm>
        </p:grpSpPr>
        <p:sp>
          <p:nvSpPr>
            <p:cNvPr id="503" name="Google Shape;503;p91"/>
            <p:cNvSpPr/>
            <p:nvPr/>
          </p:nvSpPr>
          <p:spPr>
            <a:xfrm>
              <a:off x="2795" y="2743"/>
              <a:ext cx="364" cy="366"/>
            </a:xfrm>
            <a:custGeom>
              <a:avLst/>
              <a:gdLst/>
              <a:ahLst/>
              <a:cxnLst/>
              <a:rect l="l" t="t" r="r" b="b"/>
              <a:pathLst>
                <a:path w="599" h="599" extrusionOk="0">
                  <a:moveTo>
                    <a:pt x="14" y="203"/>
                  </a:moveTo>
                  <a:lnTo>
                    <a:pt x="14" y="203"/>
                  </a:lnTo>
                  <a:lnTo>
                    <a:pt x="62" y="114"/>
                  </a:lnTo>
                  <a:lnTo>
                    <a:pt x="117" y="139"/>
                  </a:lnTo>
                  <a:cubicBezTo>
                    <a:pt x="135" y="118"/>
                    <a:pt x="156" y="101"/>
                    <a:pt x="179" y="88"/>
                  </a:cubicBezTo>
                  <a:lnTo>
                    <a:pt x="165" y="29"/>
                  </a:lnTo>
                  <a:lnTo>
                    <a:pt x="263" y="0"/>
                  </a:lnTo>
                  <a:lnTo>
                    <a:pt x="284" y="56"/>
                  </a:lnTo>
                  <a:cubicBezTo>
                    <a:pt x="311" y="54"/>
                    <a:pt x="337" y="57"/>
                    <a:pt x="364" y="64"/>
                  </a:cubicBezTo>
                  <a:lnTo>
                    <a:pt x="396" y="13"/>
                  </a:lnTo>
                  <a:lnTo>
                    <a:pt x="485" y="61"/>
                  </a:lnTo>
                  <a:lnTo>
                    <a:pt x="461" y="116"/>
                  </a:lnTo>
                  <a:cubicBezTo>
                    <a:pt x="481" y="134"/>
                    <a:pt x="498" y="155"/>
                    <a:pt x="511" y="178"/>
                  </a:cubicBezTo>
                  <a:lnTo>
                    <a:pt x="570" y="165"/>
                  </a:lnTo>
                  <a:lnTo>
                    <a:pt x="599" y="262"/>
                  </a:lnTo>
                  <a:lnTo>
                    <a:pt x="543" y="284"/>
                  </a:lnTo>
                  <a:cubicBezTo>
                    <a:pt x="545" y="310"/>
                    <a:pt x="542" y="337"/>
                    <a:pt x="535" y="363"/>
                  </a:cubicBezTo>
                  <a:lnTo>
                    <a:pt x="586" y="396"/>
                  </a:lnTo>
                  <a:lnTo>
                    <a:pt x="538" y="485"/>
                  </a:lnTo>
                  <a:lnTo>
                    <a:pt x="483" y="460"/>
                  </a:lnTo>
                  <a:cubicBezTo>
                    <a:pt x="465" y="481"/>
                    <a:pt x="444" y="498"/>
                    <a:pt x="421" y="511"/>
                  </a:cubicBezTo>
                  <a:lnTo>
                    <a:pt x="434" y="570"/>
                  </a:lnTo>
                  <a:lnTo>
                    <a:pt x="337" y="599"/>
                  </a:lnTo>
                  <a:lnTo>
                    <a:pt x="316" y="543"/>
                  </a:lnTo>
                  <a:cubicBezTo>
                    <a:pt x="289" y="545"/>
                    <a:pt x="262" y="542"/>
                    <a:pt x="236" y="535"/>
                  </a:cubicBezTo>
                  <a:lnTo>
                    <a:pt x="204" y="586"/>
                  </a:lnTo>
                  <a:lnTo>
                    <a:pt x="114" y="538"/>
                  </a:lnTo>
                  <a:lnTo>
                    <a:pt x="139" y="483"/>
                  </a:lnTo>
                  <a:cubicBezTo>
                    <a:pt x="118" y="465"/>
                    <a:pt x="102" y="444"/>
                    <a:pt x="88" y="421"/>
                  </a:cubicBezTo>
                  <a:lnTo>
                    <a:pt x="30" y="434"/>
                  </a:lnTo>
                  <a:lnTo>
                    <a:pt x="0" y="337"/>
                  </a:lnTo>
                  <a:lnTo>
                    <a:pt x="57" y="315"/>
                  </a:lnTo>
                  <a:cubicBezTo>
                    <a:pt x="55" y="289"/>
                    <a:pt x="57" y="262"/>
                    <a:pt x="65" y="236"/>
                  </a:cubicBezTo>
                  <a:lnTo>
                    <a:pt x="14" y="203"/>
                  </a:lnTo>
                  <a:lnTo>
                    <a:pt x="14" y="203"/>
                  </a:lnTo>
                  <a:close/>
                </a:path>
              </a:pathLst>
            </a:custGeom>
            <a:noFill/>
            <a:ln w="12700" cap="flat" cmpd="sng">
              <a:solidFill>
                <a:schemeClr val="accent2"/>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04" name="Google Shape;504;p91"/>
            <p:cNvSpPr/>
            <p:nvPr/>
          </p:nvSpPr>
          <p:spPr>
            <a:xfrm>
              <a:off x="2911" y="2860"/>
              <a:ext cx="133" cy="132"/>
            </a:xfrm>
            <a:custGeom>
              <a:avLst/>
              <a:gdLst/>
              <a:ahLst/>
              <a:cxnLst/>
              <a:rect l="l" t="t" r="r" b="b"/>
              <a:pathLst>
                <a:path w="218" h="217" extrusionOk="0">
                  <a:moveTo>
                    <a:pt x="15" y="137"/>
                  </a:moveTo>
                  <a:lnTo>
                    <a:pt x="15" y="137"/>
                  </a:lnTo>
                  <a:cubicBezTo>
                    <a:pt x="31" y="188"/>
                    <a:pt x="85" y="217"/>
                    <a:pt x="137" y="202"/>
                  </a:cubicBezTo>
                  <a:cubicBezTo>
                    <a:pt x="189" y="186"/>
                    <a:pt x="218" y="132"/>
                    <a:pt x="202" y="80"/>
                  </a:cubicBezTo>
                  <a:cubicBezTo>
                    <a:pt x="187" y="29"/>
                    <a:pt x="132" y="0"/>
                    <a:pt x="81" y="15"/>
                  </a:cubicBezTo>
                  <a:cubicBezTo>
                    <a:pt x="29" y="31"/>
                    <a:pt x="0" y="85"/>
                    <a:pt x="15" y="137"/>
                  </a:cubicBezTo>
                  <a:lnTo>
                    <a:pt x="15" y="137"/>
                  </a:lnTo>
                  <a:close/>
                </a:path>
              </a:pathLst>
            </a:custGeom>
            <a:noFill/>
            <a:ln w="12700" cap="flat" cmpd="sng">
              <a:solidFill>
                <a:schemeClr val="accen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05" name="Google Shape;505;p91"/>
            <p:cNvSpPr/>
            <p:nvPr/>
          </p:nvSpPr>
          <p:spPr>
            <a:xfrm>
              <a:off x="2586" y="2997"/>
              <a:ext cx="245" cy="246"/>
            </a:xfrm>
            <a:custGeom>
              <a:avLst/>
              <a:gdLst/>
              <a:ahLst/>
              <a:cxnLst/>
              <a:rect l="l" t="t" r="r" b="b"/>
              <a:pathLst>
                <a:path w="403" h="403" extrusionOk="0">
                  <a:moveTo>
                    <a:pt x="0" y="155"/>
                  </a:moveTo>
                  <a:lnTo>
                    <a:pt x="0" y="155"/>
                  </a:lnTo>
                  <a:lnTo>
                    <a:pt x="27" y="91"/>
                  </a:lnTo>
                  <a:lnTo>
                    <a:pt x="77" y="112"/>
                  </a:lnTo>
                  <a:cubicBezTo>
                    <a:pt x="87" y="98"/>
                    <a:pt x="99" y="86"/>
                    <a:pt x="112" y="76"/>
                  </a:cubicBezTo>
                  <a:lnTo>
                    <a:pt x="92" y="26"/>
                  </a:lnTo>
                  <a:lnTo>
                    <a:pt x="156" y="0"/>
                  </a:lnTo>
                  <a:lnTo>
                    <a:pt x="177" y="49"/>
                  </a:lnTo>
                  <a:cubicBezTo>
                    <a:pt x="193" y="47"/>
                    <a:pt x="210" y="47"/>
                    <a:pt x="227" y="49"/>
                  </a:cubicBezTo>
                  <a:lnTo>
                    <a:pt x="248" y="0"/>
                  </a:lnTo>
                  <a:lnTo>
                    <a:pt x="312" y="26"/>
                  </a:lnTo>
                  <a:lnTo>
                    <a:pt x="291" y="76"/>
                  </a:lnTo>
                  <a:cubicBezTo>
                    <a:pt x="305" y="86"/>
                    <a:pt x="317" y="98"/>
                    <a:pt x="327" y="112"/>
                  </a:cubicBezTo>
                  <a:lnTo>
                    <a:pt x="377" y="91"/>
                  </a:lnTo>
                  <a:lnTo>
                    <a:pt x="403" y="155"/>
                  </a:lnTo>
                  <a:lnTo>
                    <a:pt x="354" y="176"/>
                  </a:lnTo>
                  <a:cubicBezTo>
                    <a:pt x="356" y="192"/>
                    <a:pt x="356" y="209"/>
                    <a:pt x="354" y="226"/>
                  </a:cubicBezTo>
                  <a:lnTo>
                    <a:pt x="403" y="247"/>
                  </a:lnTo>
                  <a:lnTo>
                    <a:pt x="377" y="311"/>
                  </a:lnTo>
                  <a:lnTo>
                    <a:pt x="327" y="291"/>
                  </a:lnTo>
                  <a:cubicBezTo>
                    <a:pt x="317" y="305"/>
                    <a:pt x="305" y="317"/>
                    <a:pt x="291" y="326"/>
                  </a:cubicBezTo>
                  <a:lnTo>
                    <a:pt x="312" y="376"/>
                  </a:lnTo>
                  <a:lnTo>
                    <a:pt x="248" y="403"/>
                  </a:lnTo>
                  <a:lnTo>
                    <a:pt x="227" y="353"/>
                  </a:lnTo>
                  <a:cubicBezTo>
                    <a:pt x="211" y="356"/>
                    <a:pt x="194" y="356"/>
                    <a:pt x="177" y="353"/>
                  </a:cubicBezTo>
                  <a:lnTo>
                    <a:pt x="156" y="403"/>
                  </a:lnTo>
                  <a:lnTo>
                    <a:pt x="92" y="376"/>
                  </a:lnTo>
                  <a:lnTo>
                    <a:pt x="112" y="326"/>
                  </a:lnTo>
                  <a:cubicBezTo>
                    <a:pt x="98" y="316"/>
                    <a:pt x="86" y="304"/>
                    <a:pt x="77" y="291"/>
                  </a:cubicBezTo>
                  <a:lnTo>
                    <a:pt x="27" y="311"/>
                  </a:lnTo>
                  <a:lnTo>
                    <a:pt x="0" y="247"/>
                  </a:lnTo>
                  <a:lnTo>
                    <a:pt x="50" y="226"/>
                  </a:lnTo>
                  <a:cubicBezTo>
                    <a:pt x="47" y="210"/>
                    <a:pt x="47" y="193"/>
                    <a:pt x="50" y="176"/>
                  </a:cubicBezTo>
                  <a:lnTo>
                    <a:pt x="0" y="155"/>
                  </a:lnTo>
                  <a:lnTo>
                    <a:pt x="0" y="155"/>
                  </a:lnTo>
                  <a:close/>
                </a:path>
              </a:pathLst>
            </a:custGeom>
            <a:noFill/>
            <a:ln w="12700" cap="flat" cmpd="sng">
              <a:solidFill>
                <a:schemeClr val="accent2"/>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06" name="Google Shape;506;p91"/>
            <p:cNvSpPr/>
            <p:nvPr/>
          </p:nvSpPr>
          <p:spPr>
            <a:xfrm>
              <a:off x="2662" y="3073"/>
              <a:ext cx="93" cy="94"/>
            </a:xfrm>
            <a:custGeom>
              <a:avLst/>
              <a:gdLst/>
              <a:ahLst/>
              <a:cxnLst/>
              <a:rect l="l" t="t" r="r" b="b"/>
              <a:pathLst>
                <a:path w="153" h="153" extrusionOk="0">
                  <a:moveTo>
                    <a:pt x="14" y="50"/>
                  </a:moveTo>
                  <a:lnTo>
                    <a:pt x="14" y="50"/>
                  </a:lnTo>
                  <a:cubicBezTo>
                    <a:pt x="0" y="85"/>
                    <a:pt x="17" y="124"/>
                    <a:pt x="51" y="139"/>
                  </a:cubicBezTo>
                  <a:cubicBezTo>
                    <a:pt x="85" y="153"/>
                    <a:pt x="125" y="136"/>
                    <a:pt x="139" y="102"/>
                  </a:cubicBezTo>
                  <a:cubicBezTo>
                    <a:pt x="153" y="68"/>
                    <a:pt x="137" y="28"/>
                    <a:pt x="103" y="14"/>
                  </a:cubicBezTo>
                  <a:cubicBezTo>
                    <a:pt x="68" y="0"/>
                    <a:pt x="29" y="16"/>
                    <a:pt x="14" y="50"/>
                  </a:cubicBezTo>
                  <a:lnTo>
                    <a:pt x="14" y="50"/>
                  </a:lnTo>
                  <a:close/>
                </a:path>
              </a:pathLst>
            </a:custGeom>
            <a:noFill/>
            <a:ln w="12700" cap="flat" cmpd="sng">
              <a:solidFill>
                <a:schemeClr val="accent2"/>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grpSp>
      <p:grpSp>
        <p:nvGrpSpPr>
          <p:cNvPr id="507" name="Google Shape;507;p91"/>
          <p:cNvGrpSpPr/>
          <p:nvPr/>
        </p:nvGrpSpPr>
        <p:grpSpPr>
          <a:xfrm>
            <a:off x="4658142" y="4583710"/>
            <a:ext cx="550254" cy="401557"/>
            <a:chOff x="651228" y="4472578"/>
            <a:chExt cx="730448" cy="669705"/>
          </a:xfrm>
        </p:grpSpPr>
        <p:sp>
          <p:nvSpPr>
            <p:cNvPr id="508" name="Google Shape;508;p91"/>
            <p:cNvSpPr/>
            <p:nvPr/>
          </p:nvSpPr>
          <p:spPr>
            <a:xfrm>
              <a:off x="651228" y="4472578"/>
              <a:ext cx="332113" cy="669705"/>
            </a:xfrm>
            <a:custGeom>
              <a:avLst/>
              <a:gdLst/>
              <a:ahLst/>
              <a:cxnLst/>
              <a:rect l="l" t="t" r="r" b="b"/>
              <a:pathLst>
                <a:path w="216" h="435" extrusionOk="0">
                  <a:moveTo>
                    <a:pt x="152" y="435"/>
                  </a:moveTo>
                  <a:lnTo>
                    <a:pt x="152" y="435"/>
                  </a:lnTo>
                  <a:cubicBezTo>
                    <a:pt x="116" y="435"/>
                    <a:pt x="87" y="409"/>
                    <a:pt x="87" y="377"/>
                  </a:cubicBezTo>
                  <a:lnTo>
                    <a:pt x="87" y="377"/>
                  </a:lnTo>
                  <a:cubicBezTo>
                    <a:pt x="58" y="364"/>
                    <a:pt x="40" y="338"/>
                    <a:pt x="40" y="309"/>
                  </a:cubicBezTo>
                  <a:cubicBezTo>
                    <a:pt x="40" y="303"/>
                    <a:pt x="41" y="297"/>
                    <a:pt x="42" y="291"/>
                  </a:cubicBezTo>
                  <a:cubicBezTo>
                    <a:pt x="16" y="273"/>
                    <a:pt x="0" y="245"/>
                    <a:pt x="0" y="215"/>
                  </a:cubicBezTo>
                  <a:cubicBezTo>
                    <a:pt x="0" y="183"/>
                    <a:pt x="17" y="155"/>
                    <a:pt x="45" y="137"/>
                  </a:cubicBezTo>
                  <a:cubicBezTo>
                    <a:pt x="44" y="133"/>
                    <a:pt x="44" y="130"/>
                    <a:pt x="44" y="126"/>
                  </a:cubicBezTo>
                  <a:cubicBezTo>
                    <a:pt x="44" y="99"/>
                    <a:pt x="61" y="73"/>
                    <a:pt x="87" y="60"/>
                  </a:cubicBezTo>
                  <a:cubicBezTo>
                    <a:pt x="87" y="59"/>
                    <a:pt x="87" y="58"/>
                    <a:pt x="87" y="58"/>
                  </a:cubicBezTo>
                  <a:cubicBezTo>
                    <a:pt x="87" y="26"/>
                    <a:pt x="116" y="0"/>
                    <a:pt x="152" y="0"/>
                  </a:cubicBezTo>
                  <a:cubicBezTo>
                    <a:pt x="188" y="0"/>
                    <a:pt x="216" y="26"/>
                    <a:pt x="216" y="58"/>
                  </a:cubicBezTo>
                  <a:lnTo>
                    <a:pt x="216" y="377"/>
                  </a:lnTo>
                  <a:cubicBezTo>
                    <a:pt x="216" y="409"/>
                    <a:pt x="188" y="435"/>
                    <a:pt x="152" y="435"/>
                  </a:cubicBezTo>
                  <a:lnTo>
                    <a:pt x="152" y="435"/>
                  </a:lnTo>
                  <a:close/>
                </a:path>
              </a:pathLst>
            </a:custGeom>
            <a:noFill/>
            <a:ln w="12700" cap="rnd"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09" name="Google Shape;509;p91"/>
            <p:cNvSpPr/>
            <p:nvPr/>
          </p:nvSpPr>
          <p:spPr>
            <a:xfrm>
              <a:off x="1110768" y="4833497"/>
              <a:ext cx="70235" cy="69176"/>
            </a:xfrm>
            <a:custGeom>
              <a:avLst/>
              <a:gdLst/>
              <a:ahLst/>
              <a:cxnLst/>
              <a:rect l="l" t="t" r="r" b="b"/>
              <a:pathLst>
                <a:path w="45" h="45" extrusionOk="0">
                  <a:moveTo>
                    <a:pt x="23" y="0"/>
                  </a:moveTo>
                  <a:lnTo>
                    <a:pt x="23" y="0"/>
                  </a:lnTo>
                  <a:cubicBezTo>
                    <a:pt x="10" y="0"/>
                    <a:pt x="0" y="10"/>
                    <a:pt x="0" y="22"/>
                  </a:cubicBezTo>
                  <a:cubicBezTo>
                    <a:pt x="0" y="35"/>
                    <a:pt x="10" y="45"/>
                    <a:pt x="23" y="45"/>
                  </a:cubicBezTo>
                  <a:cubicBezTo>
                    <a:pt x="35" y="45"/>
                    <a:pt x="45" y="35"/>
                    <a:pt x="45" y="22"/>
                  </a:cubicBezTo>
                  <a:cubicBezTo>
                    <a:pt x="45" y="10"/>
                    <a:pt x="35" y="0"/>
                    <a:pt x="23" y="0"/>
                  </a:cubicBezTo>
                  <a:lnTo>
                    <a:pt x="23" y="0"/>
                  </a:lnTo>
                  <a:close/>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10" name="Google Shape;510;p91"/>
            <p:cNvSpPr/>
            <p:nvPr/>
          </p:nvSpPr>
          <p:spPr>
            <a:xfrm>
              <a:off x="1135852" y="4984882"/>
              <a:ext cx="70235" cy="68174"/>
            </a:xfrm>
            <a:custGeom>
              <a:avLst/>
              <a:gdLst/>
              <a:ahLst/>
              <a:cxnLst/>
              <a:rect l="l" t="t" r="r" b="b"/>
              <a:pathLst>
                <a:path w="46" h="45" extrusionOk="0">
                  <a:moveTo>
                    <a:pt x="23" y="0"/>
                  </a:moveTo>
                  <a:lnTo>
                    <a:pt x="23" y="0"/>
                  </a:lnTo>
                  <a:cubicBezTo>
                    <a:pt x="10" y="0"/>
                    <a:pt x="0" y="10"/>
                    <a:pt x="0" y="23"/>
                  </a:cubicBezTo>
                  <a:cubicBezTo>
                    <a:pt x="0" y="35"/>
                    <a:pt x="10" y="45"/>
                    <a:pt x="23" y="45"/>
                  </a:cubicBezTo>
                  <a:cubicBezTo>
                    <a:pt x="35" y="45"/>
                    <a:pt x="46" y="35"/>
                    <a:pt x="46" y="23"/>
                  </a:cubicBezTo>
                  <a:cubicBezTo>
                    <a:pt x="46" y="10"/>
                    <a:pt x="35" y="0"/>
                    <a:pt x="23" y="0"/>
                  </a:cubicBezTo>
                  <a:lnTo>
                    <a:pt x="23" y="0"/>
                  </a:lnTo>
                  <a:close/>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11" name="Google Shape;511;p91"/>
            <p:cNvSpPr/>
            <p:nvPr/>
          </p:nvSpPr>
          <p:spPr>
            <a:xfrm>
              <a:off x="1144882" y="4613938"/>
              <a:ext cx="70235" cy="72184"/>
            </a:xfrm>
            <a:custGeom>
              <a:avLst/>
              <a:gdLst/>
              <a:ahLst/>
              <a:cxnLst/>
              <a:rect l="l" t="t" r="r" b="b"/>
              <a:pathLst>
                <a:path w="46" h="46" extrusionOk="0">
                  <a:moveTo>
                    <a:pt x="23" y="0"/>
                  </a:moveTo>
                  <a:lnTo>
                    <a:pt x="23" y="0"/>
                  </a:lnTo>
                  <a:cubicBezTo>
                    <a:pt x="11" y="0"/>
                    <a:pt x="0" y="10"/>
                    <a:pt x="0" y="23"/>
                  </a:cubicBezTo>
                  <a:cubicBezTo>
                    <a:pt x="0" y="35"/>
                    <a:pt x="11" y="46"/>
                    <a:pt x="23" y="46"/>
                  </a:cubicBezTo>
                  <a:cubicBezTo>
                    <a:pt x="36" y="46"/>
                    <a:pt x="46" y="35"/>
                    <a:pt x="46" y="23"/>
                  </a:cubicBezTo>
                  <a:cubicBezTo>
                    <a:pt x="46" y="10"/>
                    <a:pt x="36" y="0"/>
                    <a:pt x="23" y="0"/>
                  </a:cubicBezTo>
                  <a:lnTo>
                    <a:pt x="23" y="0"/>
                  </a:lnTo>
                  <a:close/>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12" name="Google Shape;512;p91"/>
            <p:cNvSpPr/>
            <p:nvPr/>
          </p:nvSpPr>
          <p:spPr>
            <a:xfrm>
              <a:off x="1056587" y="4672086"/>
              <a:ext cx="97326" cy="126322"/>
            </a:xfrm>
            <a:custGeom>
              <a:avLst/>
              <a:gdLst/>
              <a:ahLst/>
              <a:cxnLst/>
              <a:rect l="l" t="t" r="r" b="b"/>
              <a:pathLst>
                <a:path w="64" h="82" extrusionOk="0">
                  <a:moveTo>
                    <a:pt x="0" y="82"/>
                  </a:moveTo>
                  <a:lnTo>
                    <a:pt x="0" y="82"/>
                  </a:lnTo>
                  <a:lnTo>
                    <a:pt x="34" y="82"/>
                  </a:lnTo>
                  <a:lnTo>
                    <a:pt x="34" y="29"/>
                  </a:lnTo>
                  <a:lnTo>
                    <a:pt x="64" y="0"/>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13" name="Google Shape;513;p91"/>
            <p:cNvSpPr/>
            <p:nvPr/>
          </p:nvSpPr>
          <p:spPr>
            <a:xfrm>
              <a:off x="1199064" y="5036012"/>
              <a:ext cx="41138" cy="22056"/>
            </a:xfrm>
            <a:custGeom>
              <a:avLst/>
              <a:gdLst/>
              <a:ahLst/>
              <a:cxnLst/>
              <a:rect l="l" t="t" r="r" b="b"/>
              <a:pathLst>
                <a:path w="26" h="14" extrusionOk="0">
                  <a:moveTo>
                    <a:pt x="0" y="0"/>
                  </a:moveTo>
                  <a:lnTo>
                    <a:pt x="0" y="0"/>
                  </a:lnTo>
                  <a:lnTo>
                    <a:pt x="26" y="14"/>
                  </a:lnTo>
                </a:path>
              </a:pathLst>
            </a:custGeom>
            <a:noFill/>
            <a:ln w="127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14" name="Google Shape;514;p91"/>
            <p:cNvSpPr/>
            <p:nvPr/>
          </p:nvSpPr>
          <p:spPr>
            <a:xfrm>
              <a:off x="1265286" y="4900668"/>
              <a:ext cx="49164" cy="20051"/>
            </a:xfrm>
            <a:custGeom>
              <a:avLst/>
              <a:gdLst/>
              <a:ahLst/>
              <a:cxnLst/>
              <a:rect l="l" t="t" r="r" b="b"/>
              <a:pathLst>
                <a:path w="33" h="13" extrusionOk="0">
                  <a:moveTo>
                    <a:pt x="33" y="13"/>
                  </a:moveTo>
                  <a:lnTo>
                    <a:pt x="33" y="13"/>
                  </a:lnTo>
                  <a:lnTo>
                    <a:pt x="0" y="0"/>
                  </a:lnTo>
                </a:path>
              </a:pathLst>
            </a:custGeom>
            <a:noFill/>
            <a:ln w="12700" cap="rnd"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15" name="Google Shape;515;p91"/>
            <p:cNvSpPr/>
            <p:nvPr/>
          </p:nvSpPr>
          <p:spPr>
            <a:xfrm>
              <a:off x="1052573" y="4868586"/>
              <a:ext cx="53178" cy="0"/>
            </a:xfrm>
            <a:custGeom>
              <a:avLst/>
              <a:gdLst/>
              <a:ahLst/>
              <a:cxnLst/>
              <a:rect l="l" t="t" r="r" b="b"/>
              <a:pathLst>
                <a:path w="35" h="120000" extrusionOk="0">
                  <a:moveTo>
                    <a:pt x="35" y="0"/>
                  </a:moveTo>
                  <a:lnTo>
                    <a:pt x="35" y="0"/>
                  </a:lnTo>
                  <a:lnTo>
                    <a:pt x="0" y="0"/>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16" name="Google Shape;516;p91"/>
            <p:cNvSpPr/>
            <p:nvPr/>
          </p:nvSpPr>
          <p:spPr>
            <a:xfrm>
              <a:off x="1190033" y="4868586"/>
              <a:ext cx="26087" cy="0"/>
            </a:xfrm>
            <a:custGeom>
              <a:avLst/>
              <a:gdLst/>
              <a:ahLst/>
              <a:cxnLst/>
              <a:rect l="l" t="t" r="r" b="b"/>
              <a:pathLst>
                <a:path w="18" h="120000" extrusionOk="0">
                  <a:moveTo>
                    <a:pt x="18" y="0"/>
                  </a:moveTo>
                  <a:lnTo>
                    <a:pt x="18" y="0"/>
                  </a:lnTo>
                  <a:lnTo>
                    <a:pt x="0" y="0"/>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17" name="Google Shape;517;p91"/>
            <p:cNvSpPr/>
            <p:nvPr/>
          </p:nvSpPr>
          <p:spPr>
            <a:xfrm>
              <a:off x="716446" y="4902673"/>
              <a:ext cx="73246" cy="22056"/>
            </a:xfrm>
            <a:custGeom>
              <a:avLst/>
              <a:gdLst/>
              <a:ahLst/>
              <a:cxnLst/>
              <a:rect l="l" t="t" r="r" b="b"/>
              <a:pathLst>
                <a:path w="47" h="14" extrusionOk="0">
                  <a:moveTo>
                    <a:pt x="47" y="12"/>
                  </a:moveTo>
                  <a:lnTo>
                    <a:pt x="47" y="12"/>
                  </a:lnTo>
                  <a:lnTo>
                    <a:pt x="24" y="0"/>
                  </a:lnTo>
                  <a:lnTo>
                    <a:pt x="0" y="14"/>
                  </a:lnTo>
                </a:path>
              </a:pathLst>
            </a:custGeom>
            <a:noFill/>
            <a:ln w="12700" cap="rnd"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18" name="Google Shape;518;p91"/>
            <p:cNvSpPr/>
            <p:nvPr/>
          </p:nvSpPr>
          <p:spPr>
            <a:xfrm>
              <a:off x="921132" y="4906683"/>
              <a:ext cx="62208" cy="25064"/>
            </a:xfrm>
            <a:custGeom>
              <a:avLst/>
              <a:gdLst/>
              <a:ahLst/>
              <a:cxnLst/>
              <a:rect l="l" t="t" r="r" b="b"/>
              <a:pathLst>
                <a:path w="40" h="16" extrusionOk="0">
                  <a:moveTo>
                    <a:pt x="0" y="0"/>
                  </a:moveTo>
                  <a:lnTo>
                    <a:pt x="0" y="0"/>
                  </a:lnTo>
                  <a:lnTo>
                    <a:pt x="16" y="16"/>
                  </a:lnTo>
                  <a:lnTo>
                    <a:pt x="40" y="16"/>
                  </a:lnTo>
                </a:path>
              </a:pathLst>
            </a:custGeom>
            <a:noFill/>
            <a:ln w="12700" cap="rnd"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19" name="Google Shape;519;p91"/>
            <p:cNvSpPr/>
            <p:nvPr/>
          </p:nvSpPr>
          <p:spPr>
            <a:xfrm>
              <a:off x="830830" y="5018969"/>
              <a:ext cx="69232" cy="19049"/>
            </a:xfrm>
            <a:custGeom>
              <a:avLst/>
              <a:gdLst/>
              <a:ahLst/>
              <a:cxnLst/>
              <a:rect l="l" t="t" r="r" b="b"/>
              <a:pathLst>
                <a:path w="45" h="12" extrusionOk="0">
                  <a:moveTo>
                    <a:pt x="0" y="9"/>
                  </a:moveTo>
                  <a:lnTo>
                    <a:pt x="0" y="9"/>
                  </a:lnTo>
                  <a:cubicBezTo>
                    <a:pt x="1" y="8"/>
                    <a:pt x="10" y="0"/>
                    <a:pt x="23" y="0"/>
                  </a:cubicBezTo>
                  <a:cubicBezTo>
                    <a:pt x="28" y="0"/>
                    <a:pt x="37" y="3"/>
                    <a:pt x="45" y="12"/>
                  </a:cubicBezTo>
                </a:path>
              </a:pathLst>
            </a:custGeom>
            <a:noFill/>
            <a:ln w="12700" cap="rnd"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20" name="Google Shape;520;p91"/>
            <p:cNvSpPr/>
            <p:nvPr/>
          </p:nvSpPr>
          <p:spPr>
            <a:xfrm>
              <a:off x="727484" y="4764320"/>
              <a:ext cx="47158" cy="60153"/>
            </a:xfrm>
            <a:custGeom>
              <a:avLst/>
              <a:gdLst/>
              <a:ahLst/>
              <a:cxnLst/>
              <a:rect l="l" t="t" r="r" b="b"/>
              <a:pathLst>
                <a:path w="30" h="39" extrusionOk="0">
                  <a:moveTo>
                    <a:pt x="0" y="0"/>
                  </a:moveTo>
                  <a:lnTo>
                    <a:pt x="0" y="0"/>
                  </a:lnTo>
                  <a:cubicBezTo>
                    <a:pt x="11" y="2"/>
                    <a:pt x="30" y="14"/>
                    <a:pt x="27" y="39"/>
                  </a:cubicBezTo>
                </a:path>
              </a:pathLst>
            </a:custGeom>
            <a:noFill/>
            <a:ln w="12700" cap="rnd"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21" name="Google Shape;521;p91"/>
            <p:cNvSpPr/>
            <p:nvPr/>
          </p:nvSpPr>
          <p:spPr>
            <a:xfrm>
              <a:off x="862937" y="4815451"/>
              <a:ext cx="68229" cy="20051"/>
            </a:xfrm>
            <a:custGeom>
              <a:avLst/>
              <a:gdLst/>
              <a:ahLst/>
              <a:cxnLst/>
              <a:rect l="l" t="t" r="r" b="b"/>
              <a:pathLst>
                <a:path w="45" h="13" extrusionOk="0">
                  <a:moveTo>
                    <a:pt x="0" y="3"/>
                  </a:moveTo>
                  <a:lnTo>
                    <a:pt x="0" y="3"/>
                  </a:lnTo>
                  <a:lnTo>
                    <a:pt x="20" y="13"/>
                  </a:lnTo>
                  <a:lnTo>
                    <a:pt x="45" y="0"/>
                  </a:lnTo>
                </a:path>
              </a:pathLst>
            </a:custGeom>
            <a:noFill/>
            <a:ln w="12700" cap="rnd"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22" name="Google Shape;522;p91"/>
            <p:cNvSpPr/>
            <p:nvPr/>
          </p:nvSpPr>
          <p:spPr>
            <a:xfrm>
              <a:off x="774641" y="4700157"/>
              <a:ext cx="66222" cy="11028"/>
            </a:xfrm>
            <a:custGeom>
              <a:avLst/>
              <a:gdLst/>
              <a:ahLst/>
              <a:cxnLst/>
              <a:rect l="l" t="t" r="r" b="b"/>
              <a:pathLst>
                <a:path w="44" h="7" extrusionOk="0">
                  <a:moveTo>
                    <a:pt x="44" y="0"/>
                  </a:moveTo>
                  <a:lnTo>
                    <a:pt x="44" y="0"/>
                  </a:lnTo>
                  <a:cubicBezTo>
                    <a:pt x="37" y="5"/>
                    <a:pt x="30" y="7"/>
                    <a:pt x="24" y="7"/>
                  </a:cubicBezTo>
                  <a:cubicBezTo>
                    <a:pt x="14" y="7"/>
                    <a:pt x="5" y="3"/>
                    <a:pt x="0" y="0"/>
                  </a:cubicBezTo>
                </a:path>
              </a:pathLst>
            </a:custGeom>
            <a:noFill/>
            <a:ln w="12700" cap="rnd"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23" name="Google Shape;523;p91"/>
            <p:cNvSpPr/>
            <p:nvPr/>
          </p:nvSpPr>
          <p:spPr>
            <a:xfrm>
              <a:off x="845880" y="4590879"/>
              <a:ext cx="59198" cy="34087"/>
            </a:xfrm>
            <a:custGeom>
              <a:avLst/>
              <a:gdLst/>
              <a:ahLst/>
              <a:cxnLst/>
              <a:rect l="l" t="t" r="r" b="b"/>
              <a:pathLst>
                <a:path w="39" h="22" extrusionOk="0">
                  <a:moveTo>
                    <a:pt x="0" y="4"/>
                  </a:moveTo>
                  <a:lnTo>
                    <a:pt x="0" y="4"/>
                  </a:lnTo>
                  <a:cubicBezTo>
                    <a:pt x="1" y="15"/>
                    <a:pt x="10" y="22"/>
                    <a:pt x="21" y="21"/>
                  </a:cubicBezTo>
                  <a:cubicBezTo>
                    <a:pt x="26" y="21"/>
                    <a:pt x="31" y="18"/>
                    <a:pt x="34" y="14"/>
                  </a:cubicBezTo>
                  <a:cubicBezTo>
                    <a:pt x="37" y="10"/>
                    <a:pt x="39" y="5"/>
                    <a:pt x="38" y="0"/>
                  </a:cubicBezTo>
                </a:path>
              </a:pathLst>
            </a:custGeom>
            <a:noFill/>
            <a:ln w="12700" cap="rnd"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24" name="Google Shape;524;p91"/>
            <p:cNvSpPr/>
            <p:nvPr/>
          </p:nvSpPr>
          <p:spPr>
            <a:xfrm>
              <a:off x="922136" y="4661058"/>
              <a:ext cx="62208" cy="25063"/>
            </a:xfrm>
            <a:custGeom>
              <a:avLst/>
              <a:gdLst/>
              <a:ahLst/>
              <a:cxnLst/>
              <a:rect l="l" t="t" r="r" b="b"/>
              <a:pathLst>
                <a:path w="40" h="16" extrusionOk="0">
                  <a:moveTo>
                    <a:pt x="40" y="0"/>
                  </a:moveTo>
                  <a:lnTo>
                    <a:pt x="40" y="0"/>
                  </a:lnTo>
                  <a:lnTo>
                    <a:pt x="13" y="1"/>
                  </a:lnTo>
                  <a:lnTo>
                    <a:pt x="0" y="16"/>
                  </a:lnTo>
                </a:path>
              </a:pathLst>
            </a:custGeom>
            <a:noFill/>
            <a:ln w="12700" cap="rnd"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25" name="Google Shape;525;p91"/>
            <p:cNvSpPr/>
            <p:nvPr/>
          </p:nvSpPr>
          <p:spPr>
            <a:xfrm>
              <a:off x="1263279" y="4684116"/>
              <a:ext cx="48161" cy="45115"/>
            </a:xfrm>
            <a:custGeom>
              <a:avLst/>
              <a:gdLst/>
              <a:ahLst/>
              <a:cxnLst/>
              <a:rect l="l" t="t" r="r" b="b"/>
              <a:pathLst>
                <a:path w="32" h="30" extrusionOk="0">
                  <a:moveTo>
                    <a:pt x="32" y="0"/>
                  </a:moveTo>
                  <a:lnTo>
                    <a:pt x="32" y="0"/>
                  </a:lnTo>
                  <a:lnTo>
                    <a:pt x="0" y="30"/>
                  </a:lnTo>
                </a:path>
              </a:pathLst>
            </a:custGeom>
            <a:noFill/>
            <a:ln w="12700" cap="rnd"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26" name="Google Shape;526;p91"/>
            <p:cNvSpPr/>
            <p:nvPr/>
          </p:nvSpPr>
          <p:spPr>
            <a:xfrm>
              <a:off x="1048560" y="4472578"/>
              <a:ext cx="333116" cy="669705"/>
            </a:xfrm>
            <a:custGeom>
              <a:avLst/>
              <a:gdLst/>
              <a:ahLst/>
              <a:cxnLst/>
              <a:rect l="l" t="t" r="r" b="b"/>
              <a:pathLst>
                <a:path w="217" h="435" extrusionOk="0">
                  <a:moveTo>
                    <a:pt x="0" y="377"/>
                  </a:moveTo>
                  <a:lnTo>
                    <a:pt x="0" y="377"/>
                  </a:lnTo>
                  <a:lnTo>
                    <a:pt x="0" y="58"/>
                  </a:lnTo>
                  <a:cubicBezTo>
                    <a:pt x="0" y="26"/>
                    <a:pt x="29" y="0"/>
                    <a:pt x="65" y="0"/>
                  </a:cubicBezTo>
                  <a:cubicBezTo>
                    <a:pt x="101" y="0"/>
                    <a:pt x="129" y="26"/>
                    <a:pt x="129" y="58"/>
                  </a:cubicBezTo>
                  <a:cubicBezTo>
                    <a:pt x="129" y="58"/>
                    <a:pt x="129" y="59"/>
                    <a:pt x="129" y="60"/>
                  </a:cubicBezTo>
                  <a:cubicBezTo>
                    <a:pt x="156" y="73"/>
                    <a:pt x="173" y="99"/>
                    <a:pt x="173" y="126"/>
                  </a:cubicBezTo>
                  <a:cubicBezTo>
                    <a:pt x="173" y="130"/>
                    <a:pt x="173" y="133"/>
                    <a:pt x="172" y="137"/>
                  </a:cubicBezTo>
                  <a:cubicBezTo>
                    <a:pt x="200" y="155"/>
                    <a:pt x="217" y="183"/>
                    <a:pt x="217" y="215"/>
                  </a:cubicBezTo>
                  <a:cubicBezTo>
                    <a:pt x="217" y="245"/>
                    <a:pt x="201" y="273"/>
                    <a:pt x="174" y="291"/>
                  </a:cubicBezTo>
                  <a:cubicBezTo>
                    <a:pt x="176" y="297"/>
                    <a:pt x="177" y="303"/>
                    <a:pt x="177" y="309"/>
                  </a:cubicBezTo>
                  <a:cubicBezTo>
                    <a:pt x="177" y="338"/>
                    <a:pt x="158" y="364"/>
                    <a:pt x="129" y="377"/>
                  </a:cubicBezTo>
                  <a:lnTo>
                    <a:pt x="129" y="377"/>
                  </a:lnTo>
                  <a:cubicBezTo>
                    <a:pt x="129" y="409"/>
                    <a:pt x="101" y="435"/>
                    <a:pt x="65" y="435"/>
                  </a:cubicBezTo>
                  <a:cubicBezTo>
                    <a:pt x="29" y="435"/>
                    <a:pt x="0" y="409"/>
                    <a:pt x="0" y="377"/>
                  </a:cubicBezTo>
                  <a:lnTo>
                    <a:pt x="0" y="377"/>
                  </a:lnTo>
                  <a:close/>
                </a:path>
              </a:pathLst>
            </a:custGeom>
            <a:noFill/>
            <a:ln w="12700" cap="rnd"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grpSp>
      <p:grpSp>
        <p:nvGrpSpPr>
          <p:cNvPr id="527" name="Google Shape;527;p91"/>
          <p:cNvGrpSpPr/>
          <p:nvPr/>
        </p:nvGrpSpPr>
        <p:grpSpPr>
          <a:xfrm>
            <a:off x="4728854" y="3584658"/>
            <a:ext cx="409759" cy="410952"/>
            <a:chOff x="6094804" y="3397696"/>
            <a:chExt cx="546274" cy="547865"/>
          </a:xfrm>
        </p:grpSpPr>
        <p:sp>
          <p:nvSpPr>
            <p:cNvPr id="528" name="Google Shape;528;p91"/>
            <p:cNvSpPr/>
            <p:nvPr/>
          </p:nvSpPr>
          <p:spPr>
            <a:xfrm>
              <a:off x="6473066" y="3778029"/>
              <a:ext cx="116219" cy="116219"/>
            </a:xfrm>
            <a:custGeom>
              <a:avLst/>
              <a:gdLst/>
              <a:ahLst/>
              <a:cxnLst/>
              <a:rect l="l" t="t" r="r" b="b"/>
              <a:pathLst>
                <a:path w="116219" h="116219" extrusionOk="0">
                  <a:moveTo>
                    <a:pt x="81734" y="116209"/>
                  </a:moveTo>
                  <a:lnTo>
                    <a:pt x="33004" y="116209"/>
                  </a:lnTo>
                  <a:lnTo>
                    <a:pt x="-10" y="81367"/>
                  </a:lnTo>
                  <a:lnTo>
                    <a:pt x="-10" y="32638"/>
                  </a:lnTo>
                  <a:lnTo>
                    <a:pt x="32639" y="-11"/>
                  </a:lnTo>
                  <a:lnTo>
                    <a:pt x="81368" y="-11"/>
                  </a:lnTo>
                  <a:lnTo>
                    <a:pt x="116210" y="32638"/>
                  </a:lnTo>
                  <a:lnTo>
                    <a:pt x="116210" y="81367"/>
                  </a:lnTo>
                  <a:close/>
                </a:path>
              </a:pathLst>
            </a:custGeom>
            <a:noFill/>
            <a:ln w="12700" cap="flat" cmpd="sng">
              <a:solidFill>
                <a:srgbClr val="D5291C"/>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529" name="Google Shape;529;p91"/>
            <p:cNvSpPr/>
            <p:nvPr/>
          </p:nvSpPr>
          <p:spPr>
            <a:xfrm>
              <a:off x="6094804" y="3397696"/>
              <a:ext cx="546274" cy="547865"/>
            </a:xfrm>
            <a:custGeom>
              <a:avLst/>
              <a:gdLst/>
              <a:ahLst/>
              <a:cxnLst/>
              <a:rect l="l" t="t" r="r" b="b"/>
              <a:pathLst>
                <a:path w="546274" h="547865" extrusionOk="0">
                  <a:moveTo>
                    <a:pt x="436484" y="328547"/>
                  </a:moveTo>
                  <a:cubicBezTo>
                    <a:pt x="428571" y="328575"/>
                    <a:pt x="420687" y="329474"/>
                    <a:pt x="412972" y="331227"/>
                  </a:cubicBezTo>
                  <a:lnTo>
                    <a:pt x="213059" y="129122"/>
                  </a:lnTo>
                  <a:lnTo>
                    <a:pt x="225242" y="59561"/>
                  </a:lnTo>
                  <a:lnTo>
                    <a:pt x="171761" y="6080"/>
                  </a:lnTo>
                  <a:lnTo>
                    <a:pt x="87825" y="-11"/>
                  </a:lnTo>
                  <a:lnTo>
                    <a:pt x="75642" y="12172"/>
                  </a:lnTo>
                  <a:lnTo>
                    <a:pt x="171883" y="108290"/>
                  </a:lnTo>
                  <a:lnTo>
                    <a:pt x="108291" y="171760"/>
                  </a:lnTo>
                  <a:lnTo>
                    <a:pt x="12172" y="75642"/>
                  </a:lnTo>
                  <a:lnTo>
                    <a:pt x="-10" y="87824"/>
                  </a:lnTo>
                  <a:lnTo>
                    <a:pt x="8152" y="169689"/>
                  </a:lnTo>
                  <a:lnTo>
                    <a:pt x="61389" y="222804"/>
                  </a:lnTo>
                  <a:lnTo>
                    <a:pt x="128879" y="210622"/>
                  </a:lnTo>
                  <a:lnTo>
                    <a:pt x="330132" y="411996"/>
                  </a:lnTo>
                  <a:cubicBezTo>
                    <a:pt x="315666" y="470796"/>
                    <a:pt x="351607" y="530189"/>
                    <a:pt x="410406" y="544655"/>
                  </a:cubicBezTo>
                  <a:cubicBezTo>
                    <a:pt x="469207" y="559120"/>
                    <a:pt x="528599" y="523180"/>
                    <a:pt x="543065" y="464380"/>
                  </a:cubicBezTo>
                  <a:cubicBezTo>
                    <a:pt x="557531" y="405580"/>
                    <a:pt x="521591" y="346187"/>
                    <a:pt x="462790" y="331722"/>
                  </a:cubicBezTo>
                  <a:cubicBezTo>
                    <a:pt x="454182" y="329603"/>
                    <a:pt x="445349" y="328537"/>
                    <a:pt x="436484" y="328547"/>
                  </a:cubicBezTo>
                  <a:close/>
                </a:path>
              </a:pathLst>
            </a:custGeom>
            <a:noFill/>
            <a:ln w="12700" cap="flat" cmpd="sng">
              <a:solidFill>
                <a:srgbClr val="00338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grpSp>
      <p:sp>
        <p:nvSpPr>
          <p:cNvPr id="530" name="Google Shape;530;p91"/>
          <p:cNvSpPr txBox="1">
            <a:spLocks noGrp="1"/>
          </p:cNvSpPr>
          <p:nvPr>
            <p:ph type="body" idx="1"/>
          </p:nvPr>
        </p:nvSpPr>
        <p:spPr>
          <a:xfrm>
            <a:off x="329200" y="1624271"/>
            <a:ext cx="8647500" cy="424200"/>
          </a:xfrm>
          <a:prstGeom prst="rect">
            <a:avLst/>
          </a:prstGeom>
          <a:noFill/>
          <a:ln>
            <a:noFill/>
          </a:ln>
        </p:spPr>
        <p:txBody>
          <a:bodyPr spcFirstLastPara="1" wrap="square" lIns="91425" tIns="45700" rIns="91425" bIns="45700" anchor="t" anchorCtr="0">
            <a:noAutofit/>
          </a:bodyPr>
          <a:lstStyle/>
          <a:p>
            <a:pPr marL="457200" lvl="0" indent="0" algn="l" rtl="0">
              <a:lnSpc>
                <a:spcPct val="90000"/>
              </a:lnSpc>
              <a:spcBef>
                <a:spcPts val="0"/>
              </a:spcBef>
              <a:spcAft>
                <a:spcPts val="0"/>
              </a:spcAft>
              <a:buSzPts val="1350"/>
              <a:buNone/>
            </a:pPr>
            <a:endParaRPr b="1"/>
          </a:p>
          <a:p>
            <a:pPr marL="457200" lvl="0" indent="0" algn="l" rtl="0">
              <a:lnSpc>
                <a:spcPct val="90000"/>
              </a:lnSpc>
              <a:spcBef>
                <a:spcPts val="0"/>
              </a:spcBef>
              <a:spcAft>
                <a:spcPts val="0"/>
              </a:spcAft>
              <a:buSzPts val="1350"/>
              <a:buNone/>
            </a:pPr>
            <a:r>
              <a:rPr lang="en-US" sz="1500" b="1"/>
              <a:t>Optimized engineering and repeatable fabrication with the operating asset in mind</a:t>
            </a:r>
            <a:endParaRPr b="1"/>
          </a:p>
        </p:txBody>
      </p:sp>
      <p:pic>
        <p:nvPicPr>
          <p:cNvPr id="531" name="Google Shape;531;p91" descr="A picture containing diagram&#10;&#10;Description automatically generated"/>
          <p:cNvPicPr preferRelativeResize="0"/>
          <p:nvPr/>
        </p:nvPicPr>
        <p:blipFill rotWithShape="1">
          <a:blip r:embed="rId3">
            <a:alphaModFix/>
          </a:blip>
          <a:srcRect/>
          <a:stretch/>
        </p:blipFill>
        <p:spPr>
          <a:xfrm>
            <a:off x="7372050" y="0"/>
            <a:ext cx="1771950" cy="1033199"/>
          </a:xfrm>
          <a:prstGeom prst="rect">
            <a:avLst/>
          </a:prstGeom>
          <a:noFill/>
          <a:ln>
            <a:noFill/>
          </a:ln>
        </p:spPr>
      </p:pic>
      <p:sp>
        <p:nvSpPr>
          <p:cNvPr id="532" name="Google Shape;532;p91"/>
          <p:cNvSpPr txBox="1"/>
          <p:nvPr/>
        </p:nvSpPr>
        <p:spPr>
          <a:xfrm>
            <a:off x="5304905" y="5707962"/>
            <a:ext cx="3498000" cy="5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a:latin typeface="Titillium Web"/>
                <a:ea typeface="Titillium Web"/>
                <a:cs typeface="Titillium Web"/>
                <a:sym typeface="Titillium Web"/>
              </a:rPr>
              <a:t>Applying digitalisation upsteam into renewable geenerrataion and downstream into end use,, leveraging smart data for optimising operational excellence</a:t>
            </a:r>
            <a:endParaRPr sz="1050">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050"/>
              <a:buFont typeface="Arial"/>
              <a:buNone/>
            </a:pPr>
            <a:r>
              <a:rPr lang="en-US" sz="1050" b="1">
                <a:latin typeface="Titillium Web"/>
                <a:ea typeface="Titillium Web"/>
                <a:cs typeface="Titillium Web"/>
                <a:sym typeface="Titillium Web"/>
              </a:rPr>
              <a:t>Digitalisation focused</a:t>
            </a:r>
            <a:endParaRPr sz="1050" b="1">
              <a:latin typeface="Titillium Web"/>
              <a:ea typeface="Titillium Web"/>
              <a:cs typeface="Titillium Web"/>
              <a:sym typeface="Titillium Web"/>
            </a:endParaRPr>
          </a:p>
        </p:txBody>
      </p:sp>
      <p:sp>
        <p:nvSpPr>
          <p:cNvPr id="533" name="Google Shape;533;p91"/>
          <p:cNvSpPr txBox="1"/>
          <p:nvPr/>
        </p:nvSpPr>
        <p:spPr>
          <a:xfrm>
            <a:off x="5304850" y="5485550"/>
            <a:ext cx="2917200" cy="307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50"/>
              <a:buFont typeface="Arial"/>
              <a:buNone/>
            </a:pPr>
            <a:r>
              <a:rPr lang="en-US" sz="1350" b="1">
                <a:solidFill>
                  <a:srgbClr val="15A7DA"/>
                </a:solidFill>
                <a:latin typeface="Titillium Web"/>
                <a:ea typeface="Titillium Web"/>
                <a:cs typeface="Titillium Web"/>
                <a:sym typeface="Titillium Web"/>
              </a:rPr>
              <a:t>D</a:t>
            </a:r>
            <a:r>
              <a:rPr lang="en-US" sz="1350" b="1">
                <a:solidFill>
                  <a:schemeClr val="accent6"/>
                </a:solidFill>
                <a:latin typeface="Titillium Web"/>
                <a:ea typeface="Titillium Web"/>
                <a:cs typeface="Titillium Web"/>
                <a:sym typeface="Titillium Web"/>
              </a:rPr>
              <a:t>igitalisation across the ecosystem</a:t>
            </a:r>
            <a:endParaRPr sz="1400" b="0" i="0" u="none" strike="noStrike" cap="none">
              <a:solidFill>
                <a:schemeClr val="accent6"/>
              </a:solidFill>
              <a:latin typeface="Arial"/>
              <a:ea typeface="Arial"/>
              <a:cs typeface="Arial"/>
              <a:sym typeface="Arial"/>
            </a:endParaRPr>
          </a:p>
        </p:txBody>
      </p:sp>
      <p:pic>
        <p:nvPicPr>
          <p:cNvPr id="534" name="Google Shape;534;p91"/>
          <p:cNvPicPr preferRelativeResize="0"/>
          <p:nvPr/>
        </p:nvPicPr>
        <p:blipFill>
          <a:blip r:embed="rId4">
            <a:alphaModFix/>
          </a:blip>
          <a:stretch>
            <a:fillRect/>
          </a:stretch>
        </p:blipFill>
        <p:spPr>
          <a:xfrm>
            <a:off x="4658125" y="5531825"/>
            <a:ext cx="504050" cy="539909"/>
          </a:xfrm>
          <a:prstGeom prst="rect">
            <a:avLst/>
          </a:prstGeom>
          <a:noFill/>
          <a:ln>
            <a:noFill/>
          </a:ln>
        </p:spPr>
      </p:pic>
      <p:pic>
        <p:nvPicPr>
          <p:cNvPr id="535" name="Google Shape;535;p91"/>
          <p:cNvPicPr preferRelativeResize="0"/>
          <p:nvPr/>
        </p:nvPicPr>
        <p:blipFill rotWithShape="1">
          <a:blip r:embed="rId5">
            <a:alphaModFix/>
          </a:blip>
          <a:srcRect/>
          <a:stretch/>
        </p:blipFill>
        <p:spPr>
          <a:xfrm>
            <a:off x="0" y="0"/>
            <a:ext cx="1147675" cy="490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92"/>
          <p:cNvSpPr txBox="1">
            <a:spLocks noGrp="1"/>
          </p:cNvSpPr>
          <p:nvPr>
            <p:ph type="title"/>
          </p:nvPr>
        </p:nvSpPr>
        <p:spPr>
          <a:xfrm>
            <a:off x="390825" y="1016234"/>
            <a:ext cx="8498100" cy="688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b="1">
                <a:solidFill>
                  <a:srgbClr val="00B853"/>
                </a:solidFill>
              </a:rPr>
              <a:t>Agile</a:t>
            </a:r>
            <a:r>
              <a:rPr lang="en-US" sz="2800">
                <a:solidFill>
                  <a:srgbClr val="00B853"/>
                </a:solidFill>
              </a:rPr>
              <a:t> and </a:t>
            </a:r>
            <a:r>
              <a:rPr lang="en-US" sz="2800" b="1">
                <a:solidFill>
                  <a:srgbClr val="00B853"/>
                </a:solidFill>
              </a:rPr>
              <a:t>Scalable</a:t>
            </a:r>
            <a:r>
              <a:rPr lang="en-US" sz="2800">
                <a:solidFill>
                  <a:srgbClr val="00B853"/>
                </a:solidFill>
              </a:rPr>
              <a:t> way of working in green hydrogen</a:t>
            </a:r>
            <a:endParaRPr sz="2800">
              <a:solidFill>
                <a:srgbClr val="00B853"/>
              </a:solidFill>
            </a:endParaRPr>
          </a:p>
        </p:txBody>
      </p:sp>
      <p:sp>
        <p:nvSpPr>
          <p:cNvPr id="542" name="Google Shape;542;p92"/>
          <p:cNvSpPr/>
          <p:nvPr/>
        </p:nvSpPr>
        <p:spPr>
          <a:xfrm>
            <a:off x="5515577" y="2383364"/>
            <a:ext cx="1706732" cy="335400"/>
          </a:xfrm>
          <a:prstGeom prst="chevron">
            <a:avLst>
              <a:gd name="adj" fmla="val 50000"/>
            </a:avLst>
          </a:prstGeom>
          <a:solidFill>
            <a:schemeClr val="accent1"/>
          </a:solidFill>
          <a:ln>
            <a:noFill/>
          </a:ln>
          <a:effectLst>
            <a:outerShdw blurRad="50800" dist="38100" dir="2700000" algn="tl" rotWithShape="0">
              <a:srgbClr val="000000">
                <a:alpha val="40000"/>
              </a:srgbClr>
            </a:outerShdw>
          </a:effectLst>
        </p:spPr>
        <p:txBody>
          <a:bodyPr spcFirstLastPara="1" wrap="square" lIns="270000"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rgbClr val="FFFFFF"/>
                </a:solidFill>
                <a:latin typeface="Calibri"/>
                <a:ea typeface="Calibri"/>
                <a:cs typeface="Calibri"/>
                <a:sym typeface="Calibri"/>
              </a:rPr>
              <a:t> Engineering / Fabrication</a:t>
            </a:r>
            <a:endParaRPr sz="1050" b="0" i="0" u="none" strike="noStrike" cap="none">
              <a:solidFill>
                <a:srgbClr val="FFFFFF"/>
              </a:solidFill>
              <a:latin typeface="Calibri"/>
              <a:ea typeface="Calibri"/>
              <a:cs typeface="Calibri"/>
              <a:sym typeface="Calibri"/>
            </a:endParaRPr>
          </a:p>
        </p:txBody>
      </p:sp>
      <p:sp>
        <p:nvSpPr>
          <p:cNvPr id="543" name="Google Shape;543;p92"/>
          <p:cNvSpPr/>
          <p:nvPr/>
        </p:nvSpPr>
        <p:spPr>
          <a:xfrm>
            <a:off x="356889" y="2406966"/>
            <a:ext cx="1740496" cy="338206"/>
          </a:xfrm>
          <a:prstGeom prst="homePlate">
            <a:avLst>
              <a:gd name="adj" fmla="val 50000"/>
            </a:avLst>
          </a:prstGeom>
          <a:solidFill>
            <a:schemeClr val="accent2"/>
          </a:solidFill>
          <a:ln>
            <a:noFill/>
          </a:ln>
          <a:effectLst>
            <a:outerShdw blurRad="50800" dist="38100" dir="2700000" algn="tl" rotWithShape="0">
              <a:srgbClr val="000000">
                <a:alpha val="40000"/>
              </a:srgbClr>
            </a:outerShdw>
          </a:effectLst>
        </p:spPr>
        <p:txBody>
          <a:bodyPr spcFirstLastPara="1" wrap="square" lIns="351000"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rgbClr val="FFFFFF"/>
                </a:solidFill>
                <a:latin typeface="Calibri"/>
                <a:ea typeface="Calibri"/>
                <a:cs typeface="Calibri"/>
                <a:sym typeface="Calibri"/>
              </a:rPr>
              <a:t>Concept Design, Feasibility</a:t>
            </a:r>
            <a:endParaRPr sz="1400" b="0" i="0" u="none" strike="noStrike" cap="none">
              <a:solidFill>
                <a:srgbClr val="000000"/>
              </a:solidFill>
              <a:latin typeface="Arial"/>
              <a:ea typeface="Arial"/>
              <a:cs typeface="Arial"/>
              <a:sym typeface="Arial"/>
            </a:endParaRPr>
          </a:p>
        </p:txBody>
      </p:sp>
      <p:sp>
        <p:nvSpPr>
          <p:cNvPr id="544" name="Google Shape;544;p92"/>
          <p:cNvSpPr/>
          <p:nvPr/>
        </p:nvSpPr>
        <p:spPr>
          <a:xfrm>
            <a:off x="7201838" y="2384131"/>
            <a:ext cx="1706732" cy="338115"/>
          </a:xfrm>
          <a:prstGeom prst="chevron">
            <a:avLst>
              <a:gd name="adj" fmla="val 50000"/>
            </a:avLst>
          </a:prstGeom>
          <a:solidFill>
            <a:schemeClr val="accent4"/>
          </a:solidFill>
          <a:ln>
            <a:noFill/>
          </a:ln>
          <a:effectLst>
            <a:outerShdw blurRad="50800" dist="38100" dir="2700000" algn="tl" rotWithShape="0">
              <a:srgbClr val="000000">
                <a:alpha val="40000"/>
              </a:srgbClr>
            </a:outerShdw>
          </a:effectLst>
        </p:spPr>
        <p:txBody>
          <a:bodyPr spcFirstLastPara="1" wrap="square" lIns="270000"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rgbClr val="FFFFFF"/>
                </a:solidFill>
                <a:latin typeface="Calibri"/>
                <a:ea typeface="Calibri"/>
                <a:cs typeface="Calibri"/>
                <a:sym typeface="Calibri"/>
              </a:rPr>
              <a:t>Operations &amp; Maintenance</a:t>
            </a:r>
            <a:endParaRPr sz="1050" b="0" i="0" u="none" strike="noStrike" cap="none">
              <a:solidFill>
                <a:srgbClr val="FFFFFF"/>
              </a:solidFill>
              <a:latin typeface="Calibri"/>
              <a:ea typeface="Calibri"/>
              <a:cs typeface="Calibri"/>
              <a:sym typeface="Calibri"/>
            </a:endParaRPr>
          </a:p>
        </p:txBody>
      </p:sp>
      <p:sp>
        <p:nvSpPr>
          <p:cNvPr id="545" name="Google Shape;545;p92"/>
          <p:cNvSpPr/>
          <p:nvPr/>
        </p:nvSpPr>
        <p:spPr>
          <a:xfrm rot="-5400000">
            <a:off x="-886253" y="3779992"/>
            <a:ext cx="2189121" cy="257130"/>
          </a:xfrm>
          <a:prstGeom prst="rect">
            <a:avLst/>
          </a:prstGeom>
          <a:solidFill>
            <a:schemeClr val="dk1"/>
          </a:solidFill>
          <a:ln>
            <a:noFill/>
          </a:ln>
        </p:spPr>
        <p:txBody>
          <a:bodyPr spcFirstLastPara="1" wrap="square" lIns="91425" tIns="45700" rIns="0"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rgbClr val="FFFFFF"/>
                </a:solidFill>
                <a:latin typeface="Calibri"/>
                <a:ea typeface="Calibri"/>
                <a:cs typeface="Calibri"/>
                <a:sym typeface="Calibri"/>
              </a:rPr>
              <a:t>Objectives</a:t>
            </a:r>
            <a:endParaRPr sz="1400" b="0" i="0" u="none" strike="noStrike" cap="none">
              <a:solidFill>
                <a:srgbClr val="000000"/>
              </a:solidFill>
              <a:latin typeface="Arial"/>
              <a:ea typeface="Arial"/>
              <a:cs typeface="Arial"/>
              <a:sym typeface="Arial"/>
            </a:endParaRPr>
          </a:p>
        </p:txBody>
      </p:sp>
      <p:sp>
        <p:nvSpPr>
          <p:cNvPr id="546" name="Google Shape;546;p92"/>
          <p:cNvSpPr/>
          <p:nvPr/>
        </p:nvSpPr>
        <p:spPr>
          <a:xfrm>
            <a:off x="390854" y="2798697"/>
            <a:ext cx="1601876" cy="2287506"/>
          </a:xfrm>
          <a:prstGeom prst="rect">
            <a:avLst/>
          </a:prstGeom>
          <a:solidFill>
            <a:srgbClr val="D8D8D8"/>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128566" marR="0" lvl="0" indent="-128566" algn="l" rtl="0">
              <a:lnSpc>
                <a:spcPct val="100000"/>
              </a:lnSpc>
              <a:spcBef>
                <a:spcPts val="0"/>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Business Case </a:t>
            </a:r>
            <a:r>
              <a:rPr lang="en-US" sz="975" b="0" i="0" u="none" strike="noStrike" cap="none">
                <a:solidFill>
                  <a:schemeClr val="dk1"/>
                </a:solidFill>
                <a:latin typeface="Calibri"/>
                <a:ea typeface="Calibri"/>
                <a:cs typeface="Calibri"/>
                <a:sym typeface="Calibri"/>
              </a:rPr>
              <a:t>(to support funding and investment decisions, incl. Offtake studies, Optioneering, renewable electricity &amp; utilities supplies, effluent treatments, capacity)</a:t>
            </a:r>
            <a:endParaRPr sz="975" b="1" i="0" u="none" strike="noStrike" cap="none">
              <a:solidFill>
                <a:srgbClr val="000000"/>
              </a:solidFill>
              <a:latin typeface="Calibri"/>
              <a:ea typeface="Calibri"/>
              <a:cs typeface="Calibri"/>
              <a:sym typeface="Calibri"/>
            </a:endParaRPr>
          </a:p>
          <a:p>
            <a:pPr marL="128566" marR="0" lvl="0" indent="-128566" algn="l" rtl="0">
              <a:lnSpc>
                <a:spcPct val="100000"/>
              </a:lnSpc>
              <a:spcBef>
                <a:spcPts val="0"/>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Concept Development</a:t>
            </a:r>
            <a:endParaRPr sz="1400" b="0" i="0" u="none" strike="noStrike" cap="none">
              <a:solidFill>
                <a:srgbClr val="000000"/>
              </a:solidFill>
              <a:latin typeface="Arial"/>
              <a:ea typeface="Arial"/>
              <a:cs typeface="Arial"/>
              <a:sym typeface="Arial"/>
            </a:endParaRPr>
          </a:p>
          <a:p>
            <a:pPr marL="128566" marR="0" lvl="0" indent="-128566" algn="l" rtl="0">
              <a:lnSpc>
                <a:spcPct val="100000"/>
              </a:lnSpc>
              <a:spcBef>
                <a:spcPts val="0"/>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Technology Selection </a:t>
            </a:r>
            <a:r>
              <a:rPr lang="en-US" sz="975" b="0" i="0" u="none" strike="noStrike" cap="none">
                <a:solidFill>
                  <a:srgbClr val="000000"/>
                </a:solidFill>
                <a:latin typeface="Calibri"/>
                <a:ea typeface="Calibri"/>
                <a:cs typeface="Calibri"/>
                <a:sym typeface="Calibri"/>
              </a:rPr>
              <a:t>(AWE, PEM, SO)</a:t>
            </a:r>
            <a:endParaRPr sz="1400" b="0" i="0" u="none" strike="noStrike" cap="none">
              <a:solidFill>
                <a:srgbClr val="000000"/>
              </a:solidFill>
              <a:latin typeface="Arial"/>
              <a:ea typeface="Arial"/>
              <a:cs typeface="Arial"/>
              <a:sym typeface="Arial"/>
            </a:endParaRPr>
          </a:p>
          <a:p>
            <a:pPr marL="128566" marR="0" lvl="0" indent="-128566" algn="l" rtl="0">
              <a:lnSpc>
                <a:spcPct val="100000"/>
              </a:lnSpc>
              <a:spcBef>
                <a:spcPts val="0"/>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Strategy</a:t>
            </a:r>
            <a:endParaRPr sz="1400" b="0" i="0" u="none" strike="noStrike" cap="none">
              <a:solidFill>
                <a:srgbClr val="000000"/>
              </a:solidFill>
              <a:latin typeface="Arial"/>
              <a:ea typeface="Arial"/>
              <a:cs typeface="Arial"/>
              <a:sym typeface="Arial"/>
            </a:endParaRPr>
          </a:p>
          <a:p>
            <a:pPr marL="128566" marR="0" lvl="0" indent="-128566" algn="l" rtl="0">
              <a:lnSpc>
                <a:spcPct val="100000"/>
              </a:lnSpc>
              <a:spcBef>
                <a:spcPts val="0"/>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Class V estimate ±50% </a:t>
            </a:r>
            <a:endParaRPr sz="975" b="1" i="0" u="none" strike="noStrike" cap="none">
              <a:solidFill>
                <a:srgbClr val="000000"/>
              </a:solidFill>
              <a:latin typeface="Calibri"/>
              <a:ea typeface="Calibri"/>
              <a:cs typeface="Calibri"/>
              <a:sym typeface="Calibri"/>
            </a:endParaRPr>
          </a:p>
          <a:p>
            <a:pPr marL="128566" marR="0" lvl="0" indent="-66653" algn="l" rtl="0">
              <a:lnSpc>
                <a:spcPct val="100000"/>
              </a:lnSpc>
              <a:spcBef>
                <a:spcPts val="0"/>
              </a:spcBef>
              <a:spcAft>
                <a:spcPts val="0"/>
              </a:spcAft>
              <a:buClr>
                <a:srgbClr val="00338D"/>
              </a:buClr>
              <a:buSzPts val="975"/>
              <a:buFont typeface="Arial"/>
              <a:buNone/>
            </a:pPr>
            <a:endParaRPr sz="975"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75"/>
              <a:buFont typeface="Arial"/>
              <a:buNone/>
            </a:pPr>
            <a:endParaRPr sz="675" b="0" i="0" u="none" strike="noStrike" cap="none">
              <a:solidFill>
                <a:srgbClr val="000000"/>
              </a:solidFill>
              <a:latin typeface="Calibri"/>
              <a:ea typeface="Calibri"/>
              <a:cs typeface="Calibri"/>
              <a:sym typeface="Calibri"/>
            </a:endParaRPr>
          </a:p>
        </p:txBody>
      </p:sp>
      <p:sp>
        <p:nvSpPr>
          <p:cNvPr id="547" name="Google Shape;547;p92"/>
          <p:cNvSpPr/>
          <p:nvPr/>
        </p:nvSpPr>
        <p:spPr>
          <a:xfrm>
            <a:off x="3808843" y="2383364"/>
            <a:ext cx="1706733" cy="343516"/>
          </a:xfrm>
          <a:prstGeom prst="chevron">
            <a:avLst>
              <a:gd name="adj" fmla="val 50000"/>
            </a:avLst>
          </a:prstGeom>
          <a:solidFill>
            <a:schemeClr val="accent3"/>
          </a:solidFill>
          <a:ln>
            <a:noFill/>
          </a:ln>
          <a:effectLst>
            <a:outerShdw blurRad="50800" dist="38100" dir="2700000" algn="tl" rotWithShape="0">
              <a:srgbClr val="000000">
                <a:alpha val="40000"/>
              </a:srgbClr>
            </a:outerShdw>
          </a:effectLst>
        </p:spPr>
        <p:txBody>
          <a:bodyPr spcFirstLastPara="1" wrap="square" lIns="270000"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rgbClr val="FFFFFF"/>
                </a:solidFill>
                <a:latin typeface="Calibri"/>
                <a:ea typeface="Calibri"/>
                <a:cs typeface="Calibri"/>
                <a:sym typeface="Calibri"/>
              </a:rPr>
              <a:t>Speed FEED</a:t>
            </a:r>
            <a:endParaRPr sz="1400" b="0" i="0" u="none" strike="noStrike" cap="none">
              <a:solidFill>
                <a:srgbClr val="000000"/>
              </a:solidFill>
              <a:latin typeface="Arial"/>
              <a:ea typeface="Arial"/>
              <a:cs typeface="Arial"/>
              <a:sym typeface="Arial"/>
            </a:endParaRPr>
          </a:p>
        </p:txBody>
      </p:sp>
      <p:sp>
        <p:nvSpPr>
          <p:cNvPr id="548" name="Google Shape;548;p92"/>
          <p:cNvSpPr/>
          <p:nvPr/>
        </p:nvSpPr>
        <p:spPr>
          <a:xfrm>
            <a:off x="3839702" y="2798697"/>
            <a:ext cx="1645380" cy="2287507"/>
          </a:xfrm>
          <a:prstGeom prst="rect">
            <a:avLst/>
          </a:prstGeom>
          <a:solidFill>
            <a:srgbClr val="D8D8D8"/>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128566" marR="0" lvl="0" indent="-128566" algn="l" rtl="0">
              <a:lnSpc>
                <a:spcPct val="100000"/>
              </a:lnSpc>
              <a:spcBef>
                <a:spcPts val="0"/>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Technology selected </a:t>
            </a:r>
            <a:r>
              <a:rPr lang="en-US" sz="975" b="0" i="0" u="none" strike="noStrike" cap="none">
                <a:solidFill>
                  <a:srgbClr val="000000"/>
                </a:solidFill>
                <a:latin typeface="Calibri"/>
                <a:ea typeface="Calibri"/>
                <a:cs typeface="Calibri"/>
                <a:sym typeface="Calibri"/>
              </a:rPr>
              <a:t>– one size</a:t>
            </a:r>
            <a:endParaRPr sz="1400" b="0" i="0" u="none" strike="noStrike" cap="none">
              <a:solidFill>
                <a:srgbClr val="000000"/>
              </a:solidFill>
              <a:latin typeface="Arial"/>
              <a:ea typeface="Arial"/>
              <a:cs typeface="Arial"/>
              <a:sym typeface="Arial"/>
            </a:endParaRPr>
          </a:p>
          <a:p>
            <a:pPr marL="128566" marR="0" lvl="0" indent="-128566" algn="l" rtl="0">
              <a:lnSpc>
                <a:spcPct val="100000"/>
              </a:lnSpc>
              <a:spcBef>
                <a:spcPts val="450"/>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Fixed price and schedule</a:t>
            </a:r>
            <a:endParaRPr sz="1400" b="0" i="0" u="none" strike="noStrike" cap="none">
              <a:solidFill>
                <a:srgbClr val="000000"/>
              </a:solidFill>
              <a:latin typeface="Arial"/>
              <a:ea typeface="Arial"/>
              <a:cs typeface="Arial"/>
              <a:sym typeface="Arial"/>
            </a:endParaRPr>
          </a:p>
          <a:p>
            <a:pPr marL="128566" marR="0" lvl="0" indent="-128566" algn="l" rtl="0">
              <a:lnSpc>
                <a:spcPct val="100000"/>
              </a:lnSpc>
              <a:spcBef>
                <a:spcPts val="450"/>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Lean engineering  </a:t>
            </a:r>
            <a:r>
              <a:rPr lang="en-US" sz="975" b="0" i="0" u="none" strike="noStrike" cap="none">
                <a:solidFill>
                  <a:srgbClr val="000000"/>
                </a:solidFill>
                <a:latin typeface="Calibri"/>
                <a:ea typeface="Calibri"/>
                <a:cs typeface="Calibri"/>
                <a:sym typeface="Calibri"/>
              </a:rPr>
              <a:t>Standardization</a:t>
            </a:r>
            <a:endParaRPr sz="1400" b="0" i="0" u="none" strike="noStrike" cap="none">
              <a:solidFill>
                <a:srgbClr val="000000"/>
              </a:solidFill>
              <a:latin typeface="Arial"/>
              <a:ea typeface="Arial"/>
              <a:cs typeface="Arial"/>
              <a:sym typeface="Arial"/>
            </a:endParaRPr>
          </a:p>
          <a:p>
            <a:pPr marL="128566" marR="0" lvl="0" indent="-128566" algn="l" rtl="0">
              <a:lnSpc>
                <a:spcPct val="100000"/>
              </a:lnSpc>
              <a:spcBef>
                <a:spcPts val="450"/>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Datacentric Delivery </a:t>
            </a:r>
            <a:endParaRPr sz="1400" b="0" i="0" u="none" strike="noStrike" cap="none">
              <a:solidFill>
                <a:srgbClr val="000000"/>
              </a:solidFill>
              <a:latin typeface="Arial"/>
              <a:ea typeface="Arial"/>
              <a:cs typeface="Arial"/>
              <a:sym typeface="Arial"/>
            </a:endParaRPr>
          </a:p>
          <a:p>
            <a:pPr marL="128566" marR="0" lvl="0" indent="-128566" algn="l" rtl="0">
              <a:lnSpc>
                <a:spcPct val="100000"/>
              </a:lnSpc>
              <a:spcBef>
                <a:spcPts val="450"/>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Modular engineering</a:t>
            </a:r>
            <a:r>
              <a:rPr lang="en-US" sz="975" b="0" i="0" u="none" strike="noStrike" cap="none">
                <a:solidFill>
                  <a:srgbClr val="000000"/>
                </a:solidFill>
                <a:latin typeface="Calibri"/>
                <a:ea typeface="Calibri"/>
                <a:cs typeface="Calibri"/>
                <a:sym typeface="Calibri"/>
              </a:rPr>
              <a:t>, to facilitate scalability</a:t>
            </a:r>
            <a:endParaRPr sz="1400" b="0" i="0" u="none" strike="noStrike" cap="none">
              <a:solidFill>
                <a:srgbClr val="000000"/>
              </a:solidFill>
              <a:latin typeface="Arial"/>
              <a:ea typeface="Arial"/>
              <a:cs typeface="Arial"/>
              <a:sym typeface="Arial"/>
            </a:endParaRPr>
          </a:p>
          <a:p>
            <a:pPr marL="128566" marR="0" lvl="0" indent="-128566" algn="l" rtl="0">
              <a:lnSpc>
                <a:spcPct val="100000"/>
              </a:lnSpc>
              <a:spcBef>
                <a:spcPts val="450"/>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Repeatable formula</a:t>
            </a:r>
            <a:endParaRPr sz="1400" b="0" i="0" u="none" strike="noStrike" cap="none">
              <a:solidFill>
                <a:srgbClr val="000000"/>
              </a:solidFill>
              <a:latin typeface="Arial"/>
              <a:ea typeface="Arial"/>
              <a:cs typeface="Arial"/>
              <a:sym typeface="Arial"/>
            </a:endParaRPr>
          </a:p>
          <a:p>
            <a:pPr marL="128566" marR="0" lvl="0" indent="-128566" algn="l" rtl="0">
              <a:lnSpc>
                <a:spcPct val="100000"/>
              </a:lnSpc>
              <a:spcBef>
                <a:spcPts val="450"/>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Class III Estimate </a:t>
            </a:r>
            <a:r>
              <a:rPr lang="en-US" sz="975" b="1" i="0" u="sng" strike="noStrike" cap="none">
                <a:solidFill>
                  <a:srgbClr val="000000"/>
                </a:solidFill>
                <a:latin typeface="Calibri"/>
                <a:ea typeface="Calibri"/>
                <a:cs typeface="Calibri"/>
                <a:sym typeface="Calibri"/>
              </a:rPr>
              <a:t>+</a:t>
            </a:r>
            <a:r>
              <a:rPr lang="en-US" sz="975" b="1" i="0" u="none" strike="noStrike" cap="none">
                <a:solidFill>
                  <a:srgbClr val="000000"/>
                </a:solidFill>
                <a:latin typeface="Calibri"/>
                <a:ea typeface="Calibri"/>
                <a:cs typeface="Calibri"/>
                <a:sym typeface="Calibri"/>
              </a:rPr>
              <a:t>10%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75"/>
              <a:buFont typeface="Arial"/>
              <a:buNone/>
            </a:pPr>
            <a:r>
              <a:rPr lang="en-US" sz="675" b="1"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549" name="Google Shape;549;p92"/>
          <p:cNvSpPr/>
          <p:nvPr/>
        </p:nvSpPr>
        <p:spPr>
          <a:xfrm>
            <a:off x="5597011" y="2798697"/>
            <a:ext cx="1584050" cy="2287505"/>
          </a:xfrm>
          <a:prstGeom prst="rect">
            <a:avLst/>
          </a:prstGeom>
          <a:solidFill>
            <a:srgbClr val="D8D8D8"/>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128566" marR="0" lvl="0" indent="-128566" algn="l" rtl="0">
              <a:lnSpc>
                <a:spcPct val="100000"/>
              </a:lnSpc>
              <a:spcBef>
                <a:spcPts val="0"/>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Innovative commercial &amp; execution models</a:t>
            </a:r>
            <a:endParaRPr sz="1400" b="0" i="0" u="none" strike="noStrike" cap="none">
              <a:solidFill>
                <a:srgbClr val="000000"/>
              </a:solidFill>
              <a:latin typeface="Arial"/>
              <a:ea typeface="Arial"/>
              <a:cs typeface="Arial"/>
              <a:sym typeface="Arial"/>
            </a:endParaRPr>
          </a:p>
          <a:p>
            <a:pPr marL="128566" marR="0" lvl="0" indent="-128566" algn="l" rtl="0">
              <a:lnSpc>
                <a:spcPct val="100000"/>
              </a:lnSpc>
              <a:spcBef>
                <a:spcPts val="225"/>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Smart Engineering</a:t>
            </a:r>
            <a:endParaRPr sz="1400" b="0" i="0" u="none" strike="noStrike" cap="none">
              <a:solidFill>
                <a:srgbClr val="000000"/>
              </a:solidFill>
              <a:latin typeface="Arial"/>
              <a:ea typeface="Arial"/>
              <a:cs typeface="Arial"/>
              <a:sym typeface="Arial"/>
            </a:endParaRPr>
          </a:p>
          <a:p>
            <a:pPr marL="128566" marR="0" lvl="0" indent="-128566" algn="l" rtl="0">
              <a:lnSpc>
                <a:spcPct val="100000"/>
              </a:lnSpc>
              <a:spcBef>
                <a:spcPts val="225"/>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Integrated plant</a:t>
            </a:r>
            <a:endParaRPr sz="1400" b="0" i="0" u="none" strike="noStrike" cap="none">
              <a:solidFill>
                <a:srgbClr val="000000"/>
              </a:solidFill>
              <a:latin typeface="Arial"/>
              <a:ea typeface="Arial"/>
              <a:cs typeface="Arial"/>
              <a:sym typeface="Arial"/>
            </a:endParaRPr>
          </a:p>
          <a:p>
            <a:pPr marL="128566" marR="0" lvl="0" indent="-128566" algn="l" rtl="0">
              <a:lnSpc>
                <a:spcPct val="100000"/>
              </a:lnSpc>
              <a:spcBef>
                <a:spcPts val="225"/>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Fabrication yards</a:t>
            </a:r>
            <a:endParaRPr sz="1400" b="0" i="0" u="none" strike="noStrike" cap="none">
              <a:solidFill>
                <a:srgbClr val="000000"/>
              </a:solidFill>
              <a:latin typeface="Arial"/>
              <a:ea typeface="Arial"/>
              <a:cs typeface="Arial"/>
              <a:sym typeface="Arial"/>
            </a:endParaRPr>
          </a:p>
          <a:p>
            <a:pPr marL="128566" marR="0" lvl="0" indent="-128566" algn="l" rtl="0">
              <a:lnSpc>
                <a:spcPct val="100000"/>
              </a:lnSpc>
              <a:spcBef>
                <a:spcPts val="225"/>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Modular fabrication</a:t>
            </a:r>
            <a:r>
              <a:rPr lang="en-US" sz="975" b="0" i="0" u="none" strike="noStrike" cap="none">
                <a:solidFill>
                  <a:srgbClr val="000000"/>
                </a:solidFill>
                <a:latin typeface="Calibri"/>
                <a:ea typeface="Calibri"/>
                <a:cs typeface="Calibri"/>
                <a:sym typeface="Calibri"/>
              </a:rPr>
              <a:t>, to allow agile procurement and construction</a:t>
            </a:r>
            <a:endParaRPr sz="1400" b="0" i="0" u="none" strike="noStrike" cap="none">
              <a:solidFill>
                <a:srgbClr val="000000"/>
              </a:solidFill>
              <a:latin typeface="Arial"/>
              <a:ea typeface="Arial"/>
              <a:cs typeface="Arial"/>
              <a:sym typeface="Arial"/>
            </a:endParaRPr>
          </a:p>
          <a:p>
            <a:pPr marL="128566" marR="0" lvl="0" indent="-128566" algn="l" rtl="0">
              <a:lnSpc>
                <a:spcPct val="100000"/>
              </a:lnSpc>
              <a:spcBef>
                <a:spcPts val="225"/>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Modular execution </a:t>
            </a:r>
            <a:endParaRPr sz="1400" b="0" i="0" u="none" strike="noStrike" cap="none">
              <a:solidFill>
                <a:srgbClr val="000000"/>
              </a:solidFill>
              <a:latin typeface="Arial"/>
              <a:ea typeface="Arial"/>
              <a:cs typeface="Arial"/>
              <a:sym typeface="Arial"/>
            </a:endParaRPr>
          </a:p>
          <a:p>
            <a:pPr marL="128566" marR="0" lvl="0" indent="-128566" algn="l" rtl="0">
              <a:lnSpc>
                <a:spcPct val="100000"/>
              </a:lnSpc>
              <a:spcBef>
                <a:spcPts val="225"/>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Construct SIM</a:t>
            </a:r>
            <a:endParaRPr sz="1400" b="0" i="0" u="none" strike="noStrike" cap="none">
              <a:solidFill>
                <a:srgbClr val="000000"/>
              </a:solidFill>
              <a:latin typeface="Arial"/>
              <a:ea typeface="Arial"/>
              <a:cs typeface="Arial"/>
              <a:sym typeface="Arial"/>
            </a:endParaRPr>
          </a:p>
          <a:p>
            <a:pPr marL="128566" marR="0" lvl="0" indent="-128566" algn="l" rtl="0">
              <a:lnSpc>
                <a:spcPct val="100000"/>
              </a:lnSpc>
              <a:spcBef>
                <a:spcPts val="225"/>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SEAL</a:t>
            </a:r>
            <a:endParaRPr sz="1400" b="0" i="0" u="none" strike="noStrike" cap="none">
              <a:solidFill>
                <a:srgbClr val="000000"/>
              </a:solidFill>
              <a:latin typeface="Arial"/>
              <a:ea typeface="Arial"/>
              <a:cs typeface="Arial"/>
              <a:sym typeface="Arial"/>
            </a:endParaRPr>
          </a:p>
          <a:p>
            <a:pPr marL="128566" marR="0" lvl="0" indent="-128566" algn="l" rtl="0">
              <a:lnSpc>
                <a:spcPct val="100000"/>
              </a:lnSpc>
              <a:spcBef>
                <a:spcPts val="225"/>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4D execution</a:t>
            </a:r>
            <a:endParaRPr sz="1400" b="0" i="0" u="none" strike="noStrike" cap="none">
              <a:solidFill>
                <a:srgbClr val="000000"/>
              </a:solidFill>
              <a:latin typeface="Arial"/>
              <a:ea typeface="Arial"/>
              <a:cs typeface="Arial"/>
              <a:sym typeface="Arial"/>
            </a:endParaRPr>
          </a:p>
          <a:p>
            <a:pPr marL="128566" marR="0" lvl="0" indent="-128566" algn="l" rtl="0">
              <a:lnSpc>
                <a:spcPct val="100000"/>
              </a:lnSpc>
              <a:spcBef>
                <a:spcPts val="225"/>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Supply Change Mgmt.</a:t>
            </a:r>
            <a:endParaRPr sz="1400" b="0" i="0" u="none" strike="noStrike" cap="none">
              <a:solidFill>
                <a:srgbClr val="000000"/>
              </a:solidFill>
              <a:latin typeface="Arial"/>
              <a:ea typeface="Arial"/>
              <a:cs typeface="Arial"/>
              <a:sym typeface="Arial"/>
            </a:endParaRPr>
          </a:p>
          <a:p>
            <a:pPr marL="128566" marR="0" lvl="0" indent="-66653" algn="l" rtl="0">
              <a:lnSpc>
                <a:spcPct val="100000"/>
              </a:lnSpc>
              <a:spcBef>
                <a:spcPts val="225"/>
              </a:spcBef>
              <a:spcAft>
                <a:spcPts val="0"/>
              </a:spcAft>
              <a:buClr>
                <a:srgbClr val="00338D"/>
              </a:buClr>
              <a:buSzPts val="975"/>
              <a:buFont typeface="Arial"/>
              <a:buNone/>
            </a:pPr>
            <a:endParaRPr sz="975"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975"/>
              <a:buFont typeface="Arial"/>
              <a:buNone/>
            </a:pPr>
            <a:endParaRPr sz="975"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75"/>
              <a:buFont typeface="Arial"/>
              <a:buNone/>
            </a:pPr>
            <a:endParaRPr sz="675" b="0" i="0" u="none" strike="noStrike" cap="none">
              <a:solidFill>
                <a:srgbClr val="000000"/>
              </a:solidFill>
              <a:latin typeface="Calibri"/>
              <a:ea typeface="Calibri"/>
              <a:cs typeface="Calibri"/>
              <a:sym typeface="Calibri"/>
            </a:endParaRPr>
          </a:p>
        </p:txBody>
      </p:sp>
      <p:sp>
        <p:nvSpPr>
          <p:cNvPr id="550" name="Google Shape;550;p92"/>
          <p:cNvSpPr txBox="1"/>
          <p:nvPr/>
        </p:nvSpPr>
        <p:spPr>
          <a:xfrm>
            <a:off x="5269474" y="2176200"/>
            <a:ext cx="6150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rgbClr val="000000"/>
                </a:solidFill>
                <a:latin typeface="Calibri"/>
                <a:ea typeface="Calibri"/>
                <a:cs typeface="Calibri"/>
                <a:sym typeface="Calibri"/>
              </a:rPr>
              <a:t>FID</a:t>
            </a:r>
            <a:endParaRPr sz="1400" b="0" i="0" u="none" strike="noStrike" cap="none">
              <a:solidFill>
                <a:srgbClr val="000000"/>
              </a:solidFill>
              <a:latin typeface="Arial"/>
              <a:ea typeface="Arial"/>
              <a:cs typeface="Arial"/>
              <a:sym typeface="Arial"/>
            </a:endParaRPr>
          </a:p>
        </p:txBody>
      </p:sp>
      <p:sp>
        <p:nvSpPr>
          <p:cNvPr id="551" name="Google Shape;551;p92"/>
          <p:cNvSpPr/>
          <p:nvPr/>
        </p:nvSpPr>
        <p:spPr>
          <a:xfrm>
            <a:off x="7298913" y="2802127"/>
            <a:ext cx="1589984" cy="2293439"/>
          </a:xfrm>
          <a:prstGeom prst="rect">
            <a:avLst/>
          </a:prstGeom>
          <a:solidFill>
            <a:srgbClr val="D8D8D8"/>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128566" marR="0" lvl="0" indent="-128566" algn="l" rtl="0">
              <a:lnSpc>
                <a:spcPct val="100000"/>
              </a:lnSpc>
              <a:spcBef>
                <a:spcPts val="0"/>
              </a:spcBef>
              <a:spcAft>
                <a:spcPts val="0"/>
              </a:spcAft>
              <a:buClr>
                <a:srgbClr val="00338D"/>
              </a:buClr>
              <a:buSzPts val="975"/>
              <a:buFont typeface="Arial"/>
              <a:buChar char="•"/>
            </a:pPr>
            <a:r>
              <a:rPr lang="en-US" sz="975" b="0" i="0" u="none" strike="noStrike" cap="none">
                <a:solidFill>
                  <a:srgbClr val="000000"/>
                </a:solidFill>
                <a:latin typeface="Calibri"/>
                <a:ea typeface="Calibri"/>
                <a:cs typeface="Calibri"/>
                <a:sym typeface="Calibri"/>
              </a:rPr>
              <a:t>We design early phase projects with big picture in mind, allowing us to better design for future optimization of operation and maintenance</a:t>
            </a:r>
            <a:endParaRPr sz="1400" b="0" i="0" u="none" strike="noStrike" cap="none">
              <a:solidFill>
                <a:srgbClr val="000000"/>
              </a:solidFill>
              <a:latin typeface="Arial"/>
              <a:ea typeface="Arial"/>
              <a:cs typeface="Arial"/>
              <a:sym typeface="Arial"/>
            </a:endParaRPr>
          </a:p>
          <a:p>
            <a:pPr marL="128566" marR="0" lvl="0" indent="-128566" algn="l" rtl="0">
              <a:lnSpc>
                <a:spcPct val="100000"/>
              </a:lnSpc>
              <a:spcBef>
                <a:spcPts val="0"/>
              </a:spcBef>
              <a:spcAft>
                <a:spcPts val="0"/>
              </a:spcAft>
              <a:buClr>
                <a:srgbClr val="00338D"/>
              </a:buClr>
              <a:buSzPts val="1050"/>
              <a:buFont typeface="Arial"/>
              <a:buChar char="•"/>
            </a:pPr>
            <a:r>
              <a:rPr lang="en-US" sz="1050" b="1" i="0" u="none" strike="noStrike" cap="none">
                <a:solidFill>
                  <a:schemeClr val="dk1"/>
                </a:solidFill>
                <a:latin typeface="Calibri"/>
                <a:ea typeface="Calibri"/>
                <a:cs typeface="Calibri"/>
                <a:sym typeface="Calibri"/>
              </a:rPr>
              <a:t>Operational Readiness Assurance (ORA)</a:t>
            </a:r>
            <a:br>
              <a:rPr lang="en-US" sz="1050" b="0" i="0" u="none" strike="noStrike" cap="none">
                <a:solidFill>
                  <a:schemeClr val="dk1"/>
                </a:solidFill>
                <a:latin typeface="Calibri"/>
                <a:ea typeface="Calibri"/>
                <a:cs typeface="Calibri"/>
                <a:sym typeface="Calibri"/>
              </a:rPr>
            </a:br>
            <a:endParaRPr sz="975" b="0" i="0" u="none" strike="noStrike" cap="none">
              <a:solidFill>
                <a:srgbClr val="000000"/>
              </a:solidFill>
              <a:latin typeface="Calibri"/>
              <a:ea typeface="Calibri"/>
              <a:cs typeface="Calibri"/>
              <a:sym typeface="Calibri"/>
            </a:endParaRPr>
          </a:p>
        </p:txBody>
      </p:sp>
      <p:sp>
        <p:nvSpPr>
          <p:cNvPr id="552" name="Google Shape;552;p92"/>
          <p:cNvSpPr txBox="1"/>
          <p:nvPr/>
        </p:nvSpPr>
        <p:spPr>
          <a:xfrm>
            <a:off x="390853" y="5264432"/>
            <a:ext cx="8498043" cy="253916"/>
          </a:xfrm>
          <a:prstGeom prst="rect">
            <a:avLst/>
          </a:prstGeom>
          <a:solidFill>
            <a:schemeClr val="dk1"/>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rgbClr val="FFFFFF"/>
                </a:solidFill>
                <a:latin typeface="Calibri"/>
                <a:ea typeface="Calibri"/>
                <a:cs typeface="Calibri"/>
                <a:sym typeface="Calibri"/>
              </a:rPr>
              <a:t>Deploying </a:t>
            </a:r>
            <a:r>
              <a:rPr lang="en-US" sz="1050" b="1" i="0" u="none" strike="noStrike" cap="none">
                <a:solidFill>
                  <a:srgbClr val="FFFFFF"/>
                </a:solidFill>
                <a:latin typeface="Calibri"/>
                <a:ea typeface="Calibri"/>
                <a:cs typeface="Calibri"/>
                <a:sym typeface="Calibri"/>
              </a:rPr>
              <a:t>digital solutions through the entire asset lifecycle</a:t>
            </a:r>
            <a:endParaRPr sz="1050" b="0" i="0" u="none" strike="noStrike" cap="none">
              <a:solidFill>
                <a:srgbClr val="FFFFFF"/>
              </a:solidFill>
              <a:latin typeface="Calibri"/>
              <a:ea typeface="Calibri"/>
              <a:cs typeface="Calibri"/>
              <a:sym typeface="Calibri"/>
            </a:endParaRPr>
          </a:p>
        </p:txBody>
      </p:sp>
      <p:sp>
        <p:nvSpPr>
          <p:cNvPr id="553" name="Google Shape;553;p92"/>
          <p:cNvSpPr txBox="1"/>
          <p:nvPr/>
        </p:nvSpPr>
        <p:spPr>
          <a:xfrm>
            <a:off x="3822139" y="1816159"/>
            <a:ext cx="1635842" cy="253916"/>
          </a:xfrm>
          <a:prstGeom prst="rect">
            <a:avLst/>
          </a:prstGeom>
          <a:solidFill>
            <a:schemeClr val="accent5"/>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lt1"/>
              </a:buClr>
              <a:buSzPts val="1050"/>
              <a:buFont typeface="Calibri"/>
              <a:buNone/>
            </a:pPr>
            <a:r>
              <a:rPr lang="en-US" sz="1050" b="1" i="0" u="none" strike="noStrike" cap="none">
                <a:solidFill>
                  <a:schemeClr val="lt1"/>
                </a:solidFill>
                <a:latin typeface="Calibri"/>
                <a:ea typeface="Calibri"/>
                <a:cs typeface="Calibri"/>
                <a:sym typeface="Calibri"/>
              </a:rPr>
              <a:t>Enhanced GID</a:t>
            </a:r>
            <a:endParaRPr sz="1400" b="0" i="0" u="none" strike="noStrike" cap="none">
              <a:solidFill>
                <a:srgbClr val="000000"/>
              </a:solidFill>
              <a:latin typeface="Arial"/>
              <a:ea typeface="Arial"/>
              <a:cs typeface="Arial"/>
              <a:sym typeface="Arial"/>
            </a:endParaRPr>
          </a:p>
        </p:txBody>
      </p:sp>
      <p:sp>
        <p:nvSpPr>
          <p:cNvPr id="554" name="Google Shape;554;p92"/>
          <p:cNvSpPr/>
          <p:nvPr/>
        </p:nvSpPr>
        <p:spPr>
          <a:xfrm>
            <a:off x="2063622" y="2383614"/>
            <a:ext cx="1745221" cy="343516"/>
          </a:xfrm>
          <a:prstGeom prst="chevron">
            <a:avLst>
              <a:gd name="adj" fmla="val 50000"/>
            </a:avLst>
          </a:prstGeom>
          <a:solidFill>
            <a:schemeClr val="accent3"/>
          </a:solidFill>
          <a:ln>
            <a:noFill/>
          </a:ln>
          <a:effectLst>
            <a:outerShdw blurRad="50800" dist="38100" dir="2700000" algn="tl" rotWithShape="0">
              <a:srgbClr val="000000">
                <a:alpha val="40000"/>
              </a:srgbClr>
            </a:outerShdw>
          </a:effectLst>
        </p:spPr>
        <p:txBody>
          <a:bodyPr spcFirstLastPara="1" wrap="square" lIns="270000"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rgbClr val="FFFFFF"/>
                </a:solidFill>
                <a:latin typeface="Calibri"/>
                <a:ea typeface="Calibri"/>
                <a:cs typeface="Calibri"/>
                <a:sym typeface="Calibri"/>
              </a:rPr>
              <a:t>Modular WRAP</a:t>
            </a:r>
            <a:endParaRPr sz="1400" b="0" i="0" u="none" strike="noStrike" cap="none">
              <a:solidFill>
                <a:srgbClr val="000000"/>
              </a:solidFill>
              <a:latin typeface="Arial"/>
              <a:ea typeface="Arial"/>
              <a:cs typeface="Arial"/>
              <a:sym typeface="Arial"/>
            </a:endParaRPr>
          </a:p>
        </p:txBody>
      </p:sp>
      <p:sp>
        <p:nvSpPr>
          <p:cNvPr id="555" name="Google Shape;555;p92"/>
          <p:cNvSpPr/>
          <p:nvPr/>
        </p:nvSpPr>
        <p:spPr>
          <a:xfrm>
            <a:off x="2096718" y="2800411"/>
            <a:ext cx="1639447" cy="2293440"/>
          </a:xfrm>
          <a:prstGeom prst="rect">
            <a:avLst/>
          </a:prstGeom>
          <a:solidFill>
            <a:srgbClr val="D8D8D8"/>
          </a:solidFill>
          <a:ln>
            <a:noFill/>
          </a:ln>
          <a:effectLst>
            <a:outerShdw blurRad="50800" dist="38100" dir="2700000" algn="tl" rotWithShape="0">
              <a:srgbClr val="000000">
                <a:alpha val="40000"/>
              </a:srgbClr>
            </a:outerShdw>
          </a:effectLst>
        </p:spPr>
        <p:txBody>
          <a:bodyPr spcFirstLastPara="1" wrap="square" lIns="68575" tIns="34275" rIns="68575" bIns="34275" anchor="t" anchorCtr="0">
            <a:noAutofit/>
          </a:bodyPr>
          <a:lstStyle/>
          <a:p>
            <a:pPr marL="128127" marR="0" lvl="0" indent="-128127" algn="l" rtl="0">
              <a:lnSpc>
                <a:spcPct val="100000"/>
              </a:lnSpc>
              <a:spcBef>
                <a:spcPts val="0"/>
              </a:spcBef>
              <a:spcAft>
                <a:spcPts val="0"/>
              </a:spcAft>
              <a:buClr>
                <a:srgbClr val="00338D"/>
              </a:buClr>
              <a:buSzPts val="975"/>
              <a:buFont typeface="Arial"/>
              <a:buChar char="•"/>
            </a:pPr>
            <a:r>
              <a:rPr lang="en-US" sz="975" b="1" i="0" u="none" strike="noStrike" cap="none">
                <a:solidFill>
                  <a:srgbClr val="000000"/>
                </a:solidFill>
                <a:latin typeface="Calibri"/>
                <a:ea typeface="Calibri"/>
                <a:cs typeface="Calibri"/>
                <a:sym typeface="Calibri"/>
              </a:rPr>
              <a:t>OEM Selection </a:t>
            </a:r>
            <a:endParaRPr sz="1400" b="0" i="0" u="none" strike="noStrike" cap="none">
              <a:solidFill>
                <a:srgbClr val="000000"/>
              </a:solidFill>
              <a:latin typeface="Arial"/>
              <a:ea typeface="Arial"/>
              <a:cs typeface="Arial"/>
              <a:sym typeface="Arial"/>
            </a:endParaRPr>
          </a:p>
          <a:p>
            <a:pPr marL="128127" marR="0" lvl="0" indent="-128127" algn="l" rtl="0">
              <a:lnSpc>
                <a:spcPct val="100000"/>
              </a:lnSpc>
              <a:spcBef>
                <a:spcPts val="0"/>
              </a:spcBef>
              <a:spcAft>
                <a:spcPts val="0"/>
              </a:spcAft>
              <a:buClr>
                <a:srgbClr val="00338D"/>
              </a:buClr>
              <a:buSzPts val="975"/>
              <a:buFont typeface="Arial"/>
              <a:buChar char="•"/>
            </a:pPr>
            <a:r>
              <a:rPr lang="en-US" sz="975" b="1" i="0" u="none" strike="noStrike" cap="none">
                <a:solidFill>
                  <a:schemeClr val="dk1"/>
                </a:solidFill>
                <a:latin typeface="Calibri"/>
                <a:ea typeface="Calibri"/>
                <a:cs typeface="Calibri"/>
                <a:sym typeface="Calibri"/>
              </a:rPr>
              <a:t>Modular Plan </a:t>
            </a:r>
            <a:r>
              <a:rPr lang="en-US" sz="975" b="0" i="0" u="none" strike="noStrike" cap="none">
                <a:solidFill>
                  <a:schemeClr val="dk1"/>
                </a:solidFill>
                <a:latin typeface="Calibri"/>
                <a:ea typeface="Calibri"/>
                <a:cs typeface="Calibri"/>
                <a:sym typeface="Calibri"/>
              </a:rPr>
              <a:t>(to facilitate future scalability, replication)</a:t>
            </a:r>
            <a:endParaRPr sz="1400" b="0" i="0" u="none" strike="noStrike" cap="none">
              <a:solidFill>
                <a:srgbClr val="000000"/>
              </a:solidFill>
              <a:latin typeface="Arial"/>
              <a:ea typeface="Arial"/>
              <a:cs typeface="Arial"/>
              <a:sym typeface="Arial"/>
            </a:endParaRPr>
          </a:p>
          <a:p>
            <a:pPr marL="128127" marR="0" lvl="0" indent="-128127" algn="l" rtl="0">
              <a:lnSpc>
                <a:spcPct val="100000"/>
              </a:lnSpc>
              <a:spcBef>
                <a:spcPts val="0"/>
              </a:spcBef>
              <a:spcAft>
                <a:spcPts val="0"/>
              </a:spcAft>
              <a:buClr>
                <a:srgbClr val="00338D"/>
              </a:buClr>
              <a:buSzPts val="975"/>
              <a:buFont typeface="Arial"/>
              <a:buChar char="•"/>
            </a:pPr>
            <a:r>
              <a:rPr lang="en-US" sz="975" b="1" i="0" u="none" strike="noStrike" cap="none">
                <a:solidFill>
                  <a:schemeClr val="dk1"/>
                </a:solidFill>
                <a:latin typeface="Calibri"/>
                <a:ea typeface="Calibri"/>
                <a:cs typeface="Calibri"/>
                <a:sym typeface="Calibri"/>
              </a:rPr>
              <a:t>Hydrogen WRAP </a:t>
            </a:r>
            <a:r>
              <a:rPr lang="en-US" sz="975" b="0" i="0" u="none" strike="noStrike" cap="none">
                <a:solidFill>
                  <a:schemeClr val="dk1"/>
                </a:solidFill>
                <a:latin typeface="Calibri"/>
                <a:ea typeface="Calibri"/>
                <a:cs typeface="Calibri"/>
                <a:sym typeface="Calibri"/>
              </a:rPr>
              <a:t>(design customized for water, power, heat, buildings, control, storage, etc..)</a:t>
            </a:r>
            <a:endParaRPr sz="1350" b="0" i="0" u="none" strike="noStrike" cap="none">
              <a:solidFill>
                <a:schemeClr val="dk1"/>
              </a:solidFill>
              <a:latin typeface="Calibri"/>
              <a:ea typeface="Calibri"/>
              <a:cs typeface="Calibri"/>
              <a:sym typeface="Calibri"/>
            </a:endParaRPr>
          </a:p>
          <a:p>
            <a:pPr marL="128127" marR="0" lvl="0" indent="-128127" algn="l" rtl="0">
              <a:lnSpc>
                <a:spcPct val="100000"/>
              </a:lnSpc>
              <a:spcBef>
                <a:spcPts val="0"/>
              </a:spcBef>
              <a:spcAft>
                <a:spcPts val="0"/>
              </a:spcAft>
              <a:buClr>
                <a:srgbClr val="00338D"/>
              </a:buClr>
              <a:buSzPts val="975"/>
              <a:buFont typeface="Arial"/>
              <a:buChar char="•"/>
            </a:pPr>
            <a:r>
              <a:rPr lang="en-US" sz="975" b="1" i="0" u="none" strike="noStrike" cap="none">
                <a:solidFill>
                  <a:schemeClr val="dk1"/>
                </a:solidFill>
                <a:latin typeface="Calibri"/>
                <a:ea typeface="Calibri"/>
                <a:cs typeface="Calibri"/>
                <a:sym typeface="Calibri"/>
              </a:rPr>
              <a:t>Execution Strategy </a:t>
            </a:r>
            <a:r>
              <a:rPr lang="en-US" sz="975" b="0" i="0" u="none" strike="noStrike" cap="none">
                <a:solidFill>
                  <a:schemeClr val="dk1"/>
                </a:solidFill>
                <a:latin typeface="Calibri"/>
                <a:ea typeface="Calibri"/>
                <a:cs typeface="Calibri"/>
                <a:sym typeface="Calibri"/>
              </a:rPr>
              <a:t>(fabrication, delivery, installation, startup)</a:t>
            </a:r>
            <a:endParaRPr sz="1400" b="0" i="0" u="none" strike="noStrike" cap="none">
              <a:solidFill>
                <a:srgbClr val="000000"/>
              </a:solidFill>
              <a:latin typeface="Arial"/>
              <a:ea typeface="Arial"/>
              <a:cs typeface="Arial"/>
              <a:sym typeface="Arial"/>
            </a:endParaRPr>
          </a:p>
          <a:p>
            <a:pPr marL="128127" marR="0" lvl="0" indent="-128127" algn="l" rtl="0">
              <a:lnSpc>
                <a:spcPct val="100000"/>
              </a:lnSpc>
              <a:spcBef>
                <a:spcPts val="0"/>
              </a:spcBef>
              <a:spcAft>
                <a:spcPts val="0"/>
              </a:spcAft>
              <a:buClr>
                <a:srgbClr val="00338D"/>
              </a:buClr>
              <a:buSzPts val="975"/>
              <a:buFont typeface="Arial"/>
              <a:buChar char="•"/>
            </a:pPr>
            <a:r>
              <a:rPr lang="en-US" sz="975" b="1" i="0" u="none" strike="noStrike" cap="none">
                <a:solidFill>
                  <a:schemeClr val="dk1"/>
                </a:solidFill>
                <a:latin typeface="Calibri"/>
                <a:ea typeface="Calibri"/>
                <a:cs typeface="Calibri"/>
                <a:sym typeface="Calibri"/>
              </a:rPr>
              <a:t>Permitting Plan </a:t>
            </a:r>
            <a:r>
              <a:rPr lang="en-US" sz="975" b="0" i="0" u="none" strike="noStrike" cap="none">
                <a:solidFill>
                  <a:schemeClr val="dk1"/>
                </a:solidFill>
                <a:latin typeface="Calibri"/>
                <a:ea typeface="Calibri"/>
                <a:cs typeface="Calibri"/>
                <a:sym typeface="Calibri"/>
              </a:rPr>
              <a:t>(design customized to local conditions)</a:t>
            </a:r>
            <a:endParaRPr sz="975" b="0" i="0" u="none" strike="noStrike" cap="none">
              <a:solidFill>
                <a:schemeClr val="dk1"/>
              </a:solidFill>
              <a:latin typeface="Calibri"/>
              <a:ea typeface="Calibri"/>
              <a:cs typeface="Calibri"/>
              <a:sym typeface="Calibri"/>
            </a:endParaRPr>
          </a:p>
          <a:p>
            <a:pPr marL="128127" marR="0" lvl="0" indent="-128127" algn="l" rtl="0">
              <a:lnSpc>
                <a:spcPct val="100000"/>
              </a:lnSpc>
              <a:spcBef>
                <a:spcPts val="0"/>
              </a:spcBef>
              <a:spcAft>
                <a:spcPts val="0"/>
              </a:spcAft>
              <a:buClr>
                <a:srgbClr val="00338D"/>
              </a:buClr>
              <a:buSzPts val="975"/>
              <a:buFont typeface="Arial"/>
              <a:buChar char="•"/>
            </a:pPr>
            <a:r>
              <a:rPr lang="en-US" sz="975" b="1" i="0" u="none" strike="noStrike" cap="none">
                <a:solidFill>
                  <a:schemeClr val="dk1"/>
                </a:solidFill>
                <a:latin typeface="Calibri"/>
                <a:ea typeface="Calibri"/>
                <a:cs typeface="Calibri"/>
                <a:sym typeface="Calibri"/>
              </a:rPr>
              <a:t>Class IV estimate ±30%</a:t>
            </a:r>
            <a:endParaRPr sz="975" b="0" i="0" u="none" strike="noStrike" cap="none">
              <a:solidFill>
                <a:schemeClr val="dk1"/>
              </a:solidFill>
              <a:latin typeface="Calibri"/>
              <a:ea typeface="Calibri"/>
              <a:cs typeface="Calibri"/>
              <a:sym typeface="Calibri"/>
            </a:endParaRPr>
          </a:p>
          <a:p>
            <a:pPr marL="128127" marR="0" lvl="0" indent="-66215" algn="l" rtl="0">
              <a:lnSpc>
                <a:spcPct val="100000"/>
              </a:lnSpc>
              <a:spcBef>
                <a:spcPts val="0"/>
              </a:spcBef>
              <a:spcAft>
                <a:spcPts val="0"/>
              </a:spcAft>
              <a:buClr>
                <a:srgbClr val="00338D"/>
              </a:buClr>
              <a:buSzPts val="975"/>
              <a:buFont typeface="Arial"/>
              <a:buNone/>
            </a:pPr>
            <a:endParaRPr sz="975"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75"/>
              <a:buFont typeface="Arial"/>
              <a:buNone/>
            </a:pPr>
            <a:endParaRPr sz="675" b="0" i="0" u="none" strike="noStrike" cap="none">
              <a:solidFill>
                <a:srgbClr val="000000"/>
              </a:solidFill>
              <a:latin typeface="Calibri"/>
              <a:ea typeface="Calibri"/>
              <a:cs typeface="Calibri"/>
              <a:sym typeface="Calibri"/>
            </a:endParaRPr>
          </a:p>
        </p:txBody>
      </p:sp>
      <p:sp>
        <p:nvSpPr>
          <p:cNvPr id="556" name="Google Shape;556;p92"/>
          <p:cNvSpPr txBox="1"/>
          <p:nvPr/>
        </p:nvSpPr>
        <p:spPr>
          <a:xfrm>
            <a:off x="2078706" y="1816159"/>
            <a:ext cx="1657459" cy="253916"/>
          </a:xfrm>
          <a:prstGeom prst="rect">
            <a:avLst/>
          </a:prstGeom>
          <a:solidFill>
            <a:schemeClr val="accent5"/>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lt1"/>
              </a:buClr>
              <a:buSzPts val="1050"/>
              <a:buFont typeface="Calibri"/>
              <a:buNone/>
            </a:pPr>
            <a:r>
              <a:rPr lang="en-US" sz="1050" b="1" i="0" u="none" strike="noStrike" cap="none">
                <a:solidFill>
                  <a:schemeClr val="lt1"/>
                </a:solidFill>
                <a:latin typeface="Calibri"/>
                <a:ea typeface="Calibri"/>
                <a:cs typeface="Calibri"/>
                <a:sym typeface="Calibri"/>
              </a:rPr>
              <a:t>H</a:t>
            </a:r>
            <a:r>
              <a:rPr lang="en-US" sz="1050" b="1" i="0" u="none" strike="noStrike" cap="none" baseline="-25000">
                <a:solidFill>
                  <a:schemeClr val="lt1"/>
                </a:solidFill>
                <a:latin typeface="Calibri"/>
                <a:ea typeface="Calibri"/>
                <a:cs typeface="Calibri"/>
                <a:sym typeface="Calibri"/>
              </a:rPr>
              <a:t>2</a:t>
            </a:r>
            <a:r>
              <a:rPr lang="en-US" sz="1050" b="1" i="0" u="none" strike="noStrike" cap="none">
                <a:solidFill>
                  <a:schemeClr val="lt1"/>
                </a:solidFill>
                <a:latin typeface="Calibri"/>
                <a:ea typeface="Calibri"/>
                <a:cs typeface="Calibri"/>
                <a:sym typeface="Calibri"/>
              </a:rPr>
              <a:t> Excellence Centre</a:t>
            </a:r>
            <a:endParaRPr sz="1400" b="0" i="0" u="none" strike="noStrike" cap="none">
              <a:solidFill>
                <a:srgbClr val="000000"/>
              </a:solidFill>
              <a:latin typeface="Arial"/>
              <a:ea typeface="Arial"/>
              <a:cs typeface="Arial"/>
              <a:sym typeface="Arial"/>
            </a:endParaRPr>
          </a:p>
        </p:txBody>
      </p:sp>
      <p:sp>
        <p:nvSpPr>
          <p:cNvPr id="557" name="Google Shape;557;p92"/>
          <p:cNvSpPr txBox="1"/>
          <p:nvPr/>
        </p:nvSpPr>
        <p:spPr>
          <a:xfrm>
            <a:off x="356888" y="1816159"/>
            <a:ext cx="1635842" cy="253916"/>
          </a:xfrm>
          <a:prstGeom prst="rect">
            <a:avLst/>
          </a:prstGeom>
          <a:solidFill>
            <a:schemeClr val="accent5"/>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lt1"/>
              </a:buClr>
              <a:buSzPts val="1050"/>
              <a:buFont typeface="Calibri"/>
              <a:buNone/>
            </a:pPr>
            <a:r>
              <a:rPr lang="en-US" sz="1050" b="1" i="0" u="none" strike="noStrike" cap="none">
                <a:solidFill>
                  <a:schemeClr val="lt1"/>
                </a:solidFill>
                <a:latin typeface="Calibri"/>
                <a:ea typeface="Calibri"/>
                <a:cs typeface="Calibri"/>
                <a:sym typeface="Calibri"/>
              </a:rPr>
              <a:t>Advisian</a:t>
            </a:r>
            <a:endParaRPr sz="1400" b="0" i="0" u="none" strike="noStrike" cap="none">
              <a:solidFill>
                <a:srgbClr val="000000"/>
              </a:solidFill>
              <a:latin typeface="Arial"/>
              <a:ea typeface="Arial"/>
              <a:cs typeface="Arial"/>
              <a:sym typeface="Arial"/>
            </a:endParaRPr>
          </a:p>
        </p:txBody>
      </p:sp>
      <p:sp>
        <p:nvSpPr>
          <p:cNvPr id="558" name="Google Shape;558;p92"/>
          <p:cNvSpPr txBox="1"/>
          <p:nvPr/>
        </p:nvSpPr>
        <p:spPr>
          <a:xfrm>
            <a:off x="5522394" y="1735368"/>
            <a:ext cx="1664600" cy="415498"/>
          </a:xfrm>
          <a:prstGeom prst="rect">
            <a:avLst/>
          </a:prstGeom>
          <a:solidFill>
            <a:schemeClr val="accent5"/>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lt1"/>
              </a:buClr>
              <a:buSzPts val="1050"/>
              <a:buFont typeface="Calibri"/>
              <a:buNone/>
            </a:pPr>
            <a:r>
              <a:rPr lang="en-US" sz="1050" b="1" i="0" u="none" strike="noStrike" cap="none">
                <a:solidFill>
                  <a:schemeClr val="lt1"/>
                </a:solidFill>
                <a:latin typeface="Calibri"/>
                <a:ea typeface="Calibri"/>
                <a:cs typeface="Calibri"/>
                <a:sym typeface="Calibri"/>
              </a:rPr>
              <a:t>Enhanced GID, Construction</a:t>
            </a:r>
            <a:endParaRPr sz="1400" b="0" i="0" u="none" strike="noStrike" cap="none">
              <a:solidFill>
                <a:srgbClr val="000000"/>
              </a:solidFill>
              <a:latin typeface="Arial"/>
              <a:ea typeface="Arial"/>
              <a:cs typeface="Arial"/>
              <a:sym typeface="Arial"/>
            </a:endParaRPr>
          </a:p>
        </p:txBody>
      </p:sp>
      <p:sp>
        <p:nvSpPr>
          <p:cNvPr id="559" name="Google Shape;559;p92"/>
          <p:cNvSpPr txBox="1"/>
          <p:nvPr/>
        </p:nvSpPr>
        <p:spPr>
          <a:xfrm>
            <a:off x="3562345" y="2183661"/>
            <a:ext cx="406923"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rgbClr val="000000"/>
                </a:solidFill>
                <a:latin typeface="Calibri"/>
                <a:ea typeface="Calibri"/>
                <a:cs typeface="Calibri"/>
                <a:sym typeface="Calibri"/>
              </a:rPr>
              <a:t>BEP</a:t>
            </a:r>
            <a:endParaRPr sz="1400" b="0" i="0" u="none" strike="noStrike" cap="none">
              <a:solidFill>
                <a:srgbClr val="000000"/>
              </a:solidFill>
              <a:latin typeface="Arial"/>
              <a:ea typeface="Arial"/>
              <a:cs typeface="Arial"/>
              <a:sym typeface="Arial"/>
            </a:endParaRPr>
          </a:p>
        </p:txBody>
      </p:sp>
      <p:sp>
        <p:nvSpPr>
          <p:cNvPr id="560" name="Google Shape;560;p92"/>
          <p:cNvSpPr txBox="1"/>
          <p:nvPr/>
        </p:nvSpPr>
        <p:spPr>
          <a:xfrm>
            <a:off x="8541913" y="5481821"/>
            <a:ext cx="328613" cy="329803"/>
          </a:xfrm>
          <a:prstGeom prst="rect">
            <a:avLst/>
          </a:prstGeom>
          <a:noFill/>
          <a:ln>
            <a:noFill/>
          </a:ln>
        </p:spPr>
        <p:txBody>
          <a:bodyPr spcFirstLastPara="1" wrap="square" lIns="81625" tIns="40800" rIns="81625" bIns="40800" anchor="ctr" anchorCtr="0">
            <a:noAutofit/>
          </a:bodyPr>
          <a:lstStyle/>
          <a:p>
            <a:pPr marL="0" marR="0" lvl="0" indent="0" algn="ctr" rtl="0">
              <a:lnSpc>
                <a:spcPct val="100000"/>
              </a:lnSpc>
              <a:spcBef>
                <a:spcPts val="0"/>
              </a:spcBef>
              <a:spcAft>
                <a:spcPts val="0"/>
              </a:spcAft>
              <a:buClr>
                <a:srgbClr val="808080"/>
              </a:buClr>
              <a:buSzPts val="825"/>
              <a:buFont typeface="Calibri"/>
              <a:buNone/>
            </a:pPr>
            <a:fld id="{00000000-1234-1234-1234-123412341234}" type="slidenum">
              <a:rPr lang="en-US" sz="825" b="0" i="0" u="none" strike="noStrike" cap="none">
                <a:solidFill>
                  <a:srgbClr val="808080"/>
                </a:solidFill>
                <a:latin typeface="Calibri"/>
                <a:ea typeface="Calibri"/>
                <a:cs typeface="Calibri"/>
                <a:sym typeface="Calibri"/>
              </a:rPr>
              <a:t>33</a:t>
            </a:fld>
            <a:endParaRPr sz="825" b="0" i="0" u="none" strike="noStrike" cap="none">
              <a:solidFill>
                <a:srgbClr val="808080"/>
              </a:solidFill>
              <a:latin typeface="Calibri"/>
              <a:ea typeface="Calibri"/>
              <a:cs typeface="Calibri"/>
              <a:sym typeface="Calibri"/>
            </a:endParaRPr>
          </a:p>
        </p:txBody>
      </p:sp>
      <p:pic>
        <p:nvPicPr>
          <p:cNvPr id="561" name="Google Shape;561;p92" descr="A picture containing diagram&#10;&#10;Description automatically generated"/>
          <p:cNvPicPr preferRelativeResize="0"/>
          <p:nvPr/>
        </p:nvPicPr>
        <p:blipFill rotWithShape="1">
          <a:blip r:embed="rId3">
            <a:alphaModFix/>
          </a:blip>
          <a:srcRect/>
          <a:stretch/>
        </p:blipFill>
        <p:spPr>
          <a:xfrm>
            <a:off x="7372050" y="0"/>
            <a:ext cx="1771950" cy="1033199"/>
          </a:xfrm>
          <a:prstGeom prst="rect">
            <a:avLst/>
          </a:prstGeom>
          <a:noFill/>
          <a:ln>
            <a:noFill/>
          </a:ln>
        </p:spPr>
      </p:pic>
      <p:pic>
        <p:nvPicPr>
          <p:cNvPr id="562" name="Google Shape;562;p92"/>
          <p:cNvPicPr preferRelativeResize="0"/>
          <p:nvPr/>
        </p:nvPicPr>
        <p:blipFill rotWithShape="1">
          <a:blip r:embed="rId4">
            <a:alphaModFix/>
          </a:blip>
          <a:srcRect/>
          <a:stretch/>
        </p:blipFill>
        <p:spPr>
          <a:xfrm>
            <a:off x="0" y="0"/>
            <a:ext cx="1147675" cy="4901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g1578c281bae_0_0"/>
          <p:cNvSpPr txBox="1">
            <a:spLocks noGrp="1"/>
          </p:cNvSpPr>
          <p:nvPr>
            <p:ph type="title"/>
          </p:nvPr>
        </p:nvSpPr>
        <p:spPr>
          <a:xfrm>
            <a:off x="918470" y="945883"/>
            <a:ext cx="8486400" cy="1004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300"/>
              <a:buFont typeface="Calibri"/>
              <a:buNone/>
            </a:pPr>
            <a:r>
              <a:rPr lang="en-US">
                <a:solidFill>
                  <a:srgbClr val="00B853"/>
                </a:solidFill>
              </a:rPr>
              <a:t>Digitalization across the entire H2 ecosystem</a:t>
            </a:r>
            <a:endParaRPr>
              <a:solidFill>
                <a:srgbClr val="00B853"/>
              </a:solidFill>
            </a:endParaRPr>
          </a:p>
        </p:txBody>
      </p:sp>
      <p:sp>
        <p:nvSpPr>
          <p:cNvPr id="568" name="Google Shape;568;g1578c281bae_0_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34</a:t>
            </a:fld>
            <a:endParaRPr/>
          </a:p>
        </p:txBody>
      </p:sp>
      <p:sp>
        <p:nvSpPr>
          <p:cNvPr id="569" name="Google Shape;569;g1578c281bae_0_0"/>
          <p:cNvSpPr/>
          <p:nvPr/>
        </p:nvSpPr>
        <p:spPr>
          <a:xfrm>
            <a:off x="2745991" y="4616184"/>
            <a:ext cx="414020" cy="424326"/>
          </a:xfrm>
          <a:custGeom>
            <a:avLst/>
            <a:gdLst/>
            <a:ahLst/>
            <a:cxnLst/>
            <a:rect l="l" t="t" r="r" b="b"/>
            <a:pathLst>
              <a:path w="262" h="268" extrusionOk="0">
                <a:moveTo>
                  <a:pt x="248" y="248"/>
                </a:moveTo>
                <a:cubicBezTo>
                  <a:pt x="248" y="248"/>
                  <a:pt x="248" y="248"/>
                  <a:pt x="248" y="248"/>
                </a:cubicBezTo>
                <a:cubicBezTo>
                  <a:pt x="249" y="248"/>
                  <a:pt x="249" y="247"/>
                  <a:pt x="249" y="247"/>
                </a:cubicBezTo>
                <a:cubicBezTo>
                  <a:pt x="250" y="246"/>
                  <a:pt x="251" y="245"/>
                  <a:pt x="252" y="244"/>
                </a:cubicBezTo>
                <a:cubicBezTo>
                  <a:pt x="252" y="244"/>
                  <a:pt x="252" y="244"/>
                  <a:pt x="252" y="243"/>
                </a:cubicBezTo>
                <a:cubicBezTo>
                  <a:pt x="253" y="242"/>
                  <a:pt x="254" y="241"/>
                  <a:pt x="254" y="240"/>
                </a:cubicBezTo>
                <a:cubicBezTo>
                  <a:pt x="255" y="240"/>
                  <a:pt x="255" y="240"/>
                  <a:pt x="255" y="239"/>
                </a:cubicBezTo>
                <a:cubicBezTo>
                  <a:pt x="256" y="238"/>
                  <a:pt x="256" y="237"/>
                  <a:pt x="257" y="236"/>
                </a:cubicBezTo>
                <a:cubicBezTo>
                  <a:pt x="257" y="236"/>
                  <a:pt x="257" y="235"/>
                  <a:pt x="257" y="235"/>
                </a:cubicBezTo>
                <a:cubicBezTo>
                  <a:pt x="258" y="234"/>
                  <a:pt x="258" y="233"/>
                  <a:pt x="259" y="232"/>
                </a:cubicBezTo>
                <a:cubicBezTo>
                  <a:pt x="259" y="231"/>
                  <a:pt x="259" y="231"/>
                  <a:pt x="259" y="230"/>
                </a:cubicBezTo>
                <a:cubicBezTo>
                  <a:pt x="260" y="229"/>
                  <a:pt x="260" y="228"/>
                  <a:pt x="260" y="227"/>
                </a:cubicBezTo>
                <a:cubicBezTo>
                  <a:pt x="261" y="227"/>
                  <a:pt x="261" y="226"/>
                  <a:pt x="261" y="226"/>
                </a:cubicBezTo>
                <a:cubicBezTo>
                  <a:pt x="261" y="225"/>
                  <a:pt x="261" y="224"/>
                  <a:pt x="262" y="222"/>
                </a:cubicBezTo>
                <a:cubicBezTo>
                  <a:pt x="262" y="222"/>
                  <a:pt x="262" y="221"/>
                  <a:pt x="262" y="221"/>
                </a:cubicBezTo>
                <a:cubicBezTo>
                  <a:pt x="262" y="220"/>
                  <a:pt x="262" y="219"/>
                  <a:pt x="262" y="218"/>
                </a:cubicBezTo>
                <a:cubicBezTo>
                  <a:pt x="262" y="217"/>
                  <a:pt x="262" y="217"/>
                  <a:pt x="262" y="216"/>
                </a:cubicBezTo>
                <a:cubicBezTo>
                  <a:pt x="262" y="215"/>
                  <a:pt x="262" y="214"/>
                  <a:pt x="262" y="213"/>
                </a:cubicBezTo>
                <a:cubicBezTo>
                  <a:pt x="262" y="212"/>
                  <a:pt x="262" y="212"/>
                  <a:pt x="262" y="211"/>
                </a:cubicBezTo>
                <a:cubicBezTo>
                  <a:pt x="262" y="210"/>
                  <a:pt x="262" y="209"/>
                  <a:pt x="262" y="208"/>
                </a:cubicBezTo>
                <a:cubicBezTo>
                  <a:pt x="262" y="208"/>
                  <a:pt x="262" y="207"/>
                  <a:pt x="262" y="206"/>
                </a:cubicBezTo>
                <a:cubicBezTo>
                  <a:pt x="262" y="205"/>
                  <a:pt x="262" y="204"/>
                  <a:pt x="261" y="203"/>
                </a:cubicBezTo>
                <a:cubicBezTo>
                  <a:pt x="261" y="203"/>
                  <a:pt x="261" y="202"/>
                  <a:pt x="261" y="201"/>
                </a:cubicBezTo>
                <a:cubicBezTo>
                  <a:pt x="261" y="201"/>
                  <a:pt x="261" y="200"/>
                  <a:pt x="260" y="199"/>
                </a:cubicBezTo>
                <a:cubicBezTo>
                  <a:pt x="260" y="198"/>
                  <a:pt x="260" y="197"/>
                  <a:pt x="260" y="197"/>
                </a:cubicBezTo>
                <a:cubicBezTo>
                  <a:pt x="259" y="196"/>
                  <a:pt x="259" y="195"/>
                  <a:pt x="259" y="194"/>
                </a:cubicBezTo>
                <a:cubicBezTo>
                  <a:pt x="258" y="193"/>
                  <a:pt x="258" y="193"/>
                  <a:pt x="258" y="192"/>
                </a:cubicBezTo>
                <a:cubicBezTo>
                  <a:pt x="257" y="191"/>
                  <a:pt x="257" y="191"/>
                  <a:pt x="257" y="190"/>
                </a:cubicBezTo>
                <a:cubicBezTo>
                  <a:pt x="256" y="189"/>
                  <a:pt x="256" y="188"/>
                  <a:pt x="255" y="187"/>
                </a:cubicBezTo>
                <a:cubicBezTo>
                  <a:pt x="255" y="187"/>
                  <a:pt x="254" y="186"/>
                  <a:pt x="254" y="186"/>
                </a:cubicBezTo>
                <a:cubicBezTo>
                  <a:pt x="253" y="185"/>
                  <a:pt x="253" y="184"/>
                  <a:pt x="252" y="183"/>
                </a:cubicBezTo>
                <a:cubicBezTo>
                  <a:pt x="252" y="182"/>
                  <a:pt x="251" y="182"/>
                  <a:pt x="251" y="182"/>
                </a:cubicBezTo>
                <a:cubicBezTo>
                  <a:pt x="250" y="180"/>
                  <a:pt x="249" y="179"/>
                  <a:pt x="248" y="178"/>
                </a:cubicBezTo>
                <a:cubicBezTo>
                  <a:pt x="236" y="166"/>
                  <a:pt x="220" y="161"/>
                  <a:pt x="204" y="164"/>
                </a:cubicBezTo>
                <a:cubicBezTo>
                  <a:pt x="104" y="63"/>
                  <a:pt x="104" y="63"/>
                  <a:pt x="104" y="63"/>
                </a:cubicBezTo>
                <a:cubicBezTo>
                  <a:pt x="110" y="29"/>
                  <a:pt x="110" y="29"/>
                  <a:pt x="110" y="29"/>
                </a:cubicBezTo>
                <a:cubicBezTo>
                  <a:pt x="84" y="3"/>
                  <a:pt x="84" y="3"/>
                  <a:pt x="84" y="3"/>
                </a:cubicBezTo>
                <a:cubicBezTo>
                  <a:pt x="43" y="0"/>
                  <a:pt x="43" y="0"/>
                  <a:pt x="43" y="0"/>
                </a:cubicBezTo>
                <a:cubicBezTo>
                  <a:pt x="37" y="6"/>
                  <a:pt x="37" y="6"/>
                  <a:pt x="37" y="6"/>
                </a:cubicBezTo>
                <a:cubicBezTo>
                  <a:pt x="84" y="53"/>
                  <a:pt x="84" y="53"/>
                  <a:pt x="84" y="53"/>
                </a:cubicBezTo>
                <a:cubicBezTo>
                  <a:pt x="53" y="84"/>
                  <a:pt x="53" y="84"/>
                  <a:pt x="53" y="84"/>
                </a:cubicBezTo>
                <a:cubicBezTo>
                  <a:pt x="6" y="37"/>
                  <a:pt x="6" y="37"/>
                  <a:pt x="6" y="37"/>
                </a:cubicBezTo>
                <a:cubicBezTo>
                  <a:pt x="0" y="43"/>
                  <a:pt x="0" y="43"/>
                  <a:pt x="0" y="43"/>
                </a:cubicBezTo>
                <a:cubicBezTo>
                  <a:pt x="4" y="83"/>
                  <a:pt x="4" y="83"/>
                  <a:pt x="4" y="83"/>
                </a:cubicBezTo>
                <a:cubicBezTo>
                  <a:pt x="30" y="109"/>
                  <a:pt x="30" y="109"/>
                  <a:pt x="30" y="109"/>
                </a:cubicBezTo>
                <a:cubicBezTo>
                  <a:pt x="63" y="103"/>
                  <a:pt x="63" y="103"/>
                  <a:pt x="63" y="103"/>
                </a:cubicBezTo>
                <a:cubicBezTo>
                  <a:pt x="163" y="203"/>
                  <a:pt x="163" y="203"/>
                  <a:pt x="163" y="203"/>
                </a:cubicBezTo>
                <a:cubicBezTo>
                  <a:pt x="160" y="219"/>
                  <a:pt x="164" y="236"/>
                  <a:pt x="177" y="249"/>
                </a:cubicBezTo>
                <a:cubicBezTo>
                  <a:pt x="196" y="268"/>
                  <a:pt x="228" y="268"/>
                  <a:pt x="248" y="249"/>
                </a:cubicBezTo>
                <a:cubicBezTo>
                  <a:pt x="248" y="248"/>
                  <a:pt x="248" y="248"/>
                  <a:pt x="248" y="248"/>
                </a:cubicBezTo>
                <a:close/>
                <a:moveTo>
                  <a:pt x="224" y="242"/>
                </a:moveTo>
                <a:cubicBezTo>
                  <a:pt x="200" y="242"/>
                  <a:pt x="200" y="242"/>
                  <a:pt x="200" y="242"/>
                </a:cubicBezTo>
                <a:cubicBezTo>
                  <a:pt x="184" y="225"/>
                  <a:pt x="184" y="225"/>
                  <a:pt x="184" y="225"/>
                </a:cubicBezTo>
                <a:cubicBezTo>
                  <a:pt x="184" y="201"/>
                  <a:pt x="184" y="201"/>
                  <a:pt x="184" y="201"/>
                </a:cubicBezTo>
                <a:cubicBezTo>
                  <a:pt x="200" y="185"/>
                  <a:pt x="200" y="185"/>
                  <a:pt x="200" y="185"/>
                </a:cubicBezTo>
                <a:cubicBezTo>
                  <a:pt x="224" y="185"/>
                  <a:pt x="224" y="185"/>
                  <a:pt x="224" y="185"/>
                </a:cubicBezTo>
                <a:cubicBezTo>
                  <a:pt x="241" y="201"/>
                  <a:pt x="241" y="201"/>
                  <a:pt x="241" y="201"/>
                </a:cubicBezTo>
                <a:cubicBezTo>
                  <a:pt x="241" y="225"/>
                  <a:pt x="241" y="225"/>
                  <a:pt x="241" y="225"/>
                </a:cubicBezTo>
                <a:lnTo>
                  <a:pt x="224" y="242"/>
                </a:lnTo>
                <a:close/>
              </a:path>
            </a:pathLst>
          </a:custGeom>
          <a:noFill/>
          <a:ln w="15875" cap="flat" cmpd="sng">
            <a:solidFill>
              <a:schemeClr val="lt1"/>
            </a:solidFill>
            <a:prstDash val="solid"/>
            <a:round/>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Titillium Web"/>
              <a:ea typeface="Titillium Web"/>
              <a:cs typeface="Titillium Web"/>
              <a:sym typeface="Titillium Web"/>
            </a:endParaRPr>
          </a:p>
        </p:txBody>
      </p:sp>
      <p:sp>
        <p:nvSpPr>
          <p:cNvPr id="570" name="Google Shape;570;g1578c281bae_0_0"/>
          <p:cNvSpPr txBox="1">
            <a:spLocks noGrp="1"/>
          </p:cNvSpPr>
          <p:nvPr>
            <p:ph type="body" idx="1"/>
          </p:nvPr>
        </p:nvSpPr>
        <p:spPr>
          <a:xfrm>
            <a:off x="993700" y="1776675"/>
            <a:ext cx="7899000" cy="424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350"/>
              <a:buNone/>
            </a:pPr>
            <a:r>
              <a:rPr lang="en-US" sz="1700" b="1"/>
              <a:t>Blockchain development</a:t>
            </a:r>
            <a:endParaRPr sz="1900" b="1"/>
          </a:p>
        </p:txBody>
      </p:sp>
      <p:pic>
        <p:nvPicPr>
          <p:cNvPr id="571" name="Google Shape;571;g1578c281bae_0_0" descr="A picture containing diagram&#10;&#10;Description automatically generated"/>
          <p:cNvPicPr preferRelativeResize="0"/>
          <p:nvPr/>
        </p:nvPicPr>
        <p:blipFill rotWithShape="1">
          <a:blip r:embed="rId3">
            <a:alphaModFix/>
          </a:blip>
          <a:srcRect/>
          <a:stretch/>
        </p:blipFill>
        <p:spPr>
          <a:xfrm>
            <a:off x="7372050" y="0"/>
            <a:ext cx="1771950" cy="1033199"/>
          </a:xfrm>
          <a:prstGeom prst="rect">
            <a:avLst/>
          </a:prstGeom>
          <a:noFill/>
          <a:ln>
            <a:noFill/>
          </a:ln>
        </p:spPr>
      </p:pic>
      <p:pic>
        <p:nvPicPr>
          <p:cNvPr id="572" name="Google Shape;572;g1578c281bae_0_0"/>
          <p:cNvPicPr preferRelativeResize="0"/>
          <p:nvPr/>
        </p:nvPicPr>
        <p:blipFill rotWithShape="1">
          <a:blip r:embed="rId4">
            <a:alphaModFix/>
          </a:blip>
          <a:srcRect/>
          <a:stretch/>
        </p:blipFill>
        <p:spPr>
          <a:xfrm>
            <a:off x="0" y="0"/>
            <a:ext cx="1147675" cy="490100"/>
          </a:xfrm>
          <a:prstGeom prst="rect">
            <a:avLst/>
          </a:prstGeom>
          <a:noFill/>
          <a:ln>
            <a:noFill/>
          </a:ln>
        </p:spPr>
      </p:pic>
      <p:pic>
        <p:nvPicPr>
          <p:cNvPr id="573" name="Google Shape;573;g1578c281bae_0_0"/>
          <p:cNvPicPr preferRelativeResize="0"/>
          <p:nvPr/>
        </p:nvPicPr>
        <p:blipFill>
          <a:blip r:embed="rId5">
            <a:alphaModFix/>
          </a:blip>
          <a:stretch>
            <a:fillRect/>
          </a:stretch>
        </p:blipFill>
        <p:spPr>
          <a:xfrm>
            <a:off x="847649" y="2200871"/>
            <a:ext cx="4210709" cy="4003080"/>
          </a:xfrm>
          <a:prstGeom prst="rect">
            <a:avLst/>
          </a:prstGeom>
          <a:noFill/>
          <a:ln>
            <a:noFill/>
          </a:ln>
        </p:spPr>
      </p:pic>
      <p:sp>
        <p:nvSpPr>
          <p:cNvPr id="574" name="Google Shape;574;g1578c281bae_0_0"/>
          <p:cNvSpPr txBox="1"/>
          <p:nvPr/>
        </p:nvSpPr>
        <p:spPr>
          <a:xfrm>
            <a:off x="5604175" y="2365300"/>
            <a:ext cx="3372600" cy="3386400"/>
          </a:xfrm>
          <a:prstGeom prst="rect">
            <a:avLst/>
          </a:prstGeom>
          <a:solidFill>
            <a:schemeClr val="lt2"/>
          </a:solid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1600">
              <a:highlight>
                <a:schemeClr val="lt2"/>
              </a:highlight>
            </a:endParaRPr>
          </a:p>
          <a:p>
            <a:pPr marL="457200" lvl="0" indent="0" algn="l" rtl="0">
              <a:spcBef>
                <a:spcPts val="0"/>
              </a:spcBef>
              <a:spcAft>
                <a:spcPts val="0"/>
              </a:spcAft>
              <a:buNone/>
            </a:pPr>
            <a:r>
              <a:rPr lang="en-US" sz="1600"/>
              <a:t>Blockchain allows </a:t>
            </a:r>
            <a:r>
              <a:rPr lang="en-US" sz="1600" b="1"/>
              <a:t>transparency</a:t>
            </a:r>
            <a:r>
              <a:rPr lang="en-US" sz="1600"/>
              <a:t> and </a:t>
            </a:r>
            <a:r>
              <a:rPr lang="en-US" sz="1600" b="1"/>
              <a:t>carbon accounting</a:t>
            </a:r>
            <a:r>
              <a:rPr lang="en-US" sz="1600"/>
              <a:t> along the entire supply chain</a:t>
            </a:r>
            <a:endParaRPr sz="1600"/>
          </a:p>
          <a:p>
            <a:pPr marL="457200" lvl="0" indent="0" algn="l" rtl="0">
              <a:spcBef>
                <a:spcPts val="0"/>
              </a:spcBef>
              <a:spcAft>
                <a:spcPts val="0"/>
              </a:spcAft>
              <a:buNone/>
            </a:pPr>
            <a:endParaRPr sz="1600"/>
          </a:p>
          <a:p>
            <a:pPr marL="457200" lvl="0" indent="0" algn="l" rtl="0">
              <a:spcBef>
                <a:spcPts val="0"/>
              </a:spcBef>
              <a:spcAft>
                <a:spcPts val="0"/>
              </a:spcAft>
              <a:buClr>
                <a:schemeClr val="dk1"/>
              </a:buClr>
              <a:buSzPts val="1100"/>
              <a:buFont typeface="Arial"/>
              <a:buNone/>
            </a:pPr>
            <a:r>
              <a:rPr lang="en-US" sz="1600">
                <a:solidFill>
                  <a:schemeClr val="dk1"/>
                </a:solidFill>
              </a:rPr>
              <a:t>Supports measurement of alignment with policy goals</a:t>
            </a:r>
            <a:endParaRPr sz="1600">
              <a:solidFill>
                <a:schemeClr val="dk1"/>
              </a:solidFill>
            </a:endParaRPr>
          </a:p>
          <a:p>
            <a:pPr marL="914400" lvl="1" indent="-330200" algn="l" rtl="0">
              <a:spcBef>
                <a:spcPts val="0"/>
              </a:spcBef>
              <a:spcAft>
                <a:spcPts val="0"/>
              </a:spcAft>
              <a:buClr>
                <a:schemeClr val="dk1"/>
              </a:buClr>
              <a:buSzPts val="1600"/>
              <a:buChar char="○"/>
            </a:pPr>
            <a:r>
              <a:rPr lang="en-US" sz="1600">
                <a:solidFill>
                  <a:schemeClr val="dk1"/>
                </a:solidFill>
              </a:rPr>
              <a:t>Chain of Custody ​</a:t>
            </a:r>
            <a:endParaRPr sz="1600">
              <a:solidFill>
                <a:schemeClr val="dk1"/>
              </a:solidFill>
            </a:endParaRPr>
          </a:p>
          <a:p>
            <a:pPr marL="914400" lvl="1" indent="-330200" algn="l" rtl="0">
              <a:spcBef>
                <a:spcPts val="0"/>
              </a:spcBef>
              <a:spcAft>
                <a:spcPts val="0"/>
              </a:spcAft>
              <a:buClr>
                <a:schemeClr val="dk1"/>
              </a:buClr>
              <a:buSzPts val="1600"/>
              <a:buChar char="○"/>
            </a:pPr>
            <a:r>
              <a:rPr lang="en-US" sz="1600">
                <a:solidFill>
                  <a:schemeClr val="dk1"/>
                </a:solidFill>
              </a:rPr>
              <a:t>Supply Chain Provenance​</a:t>
            </a:r>
            <a:endParaRPr sz="1600">
              <a:solidFill>
                <a:schemeClr val="dk1"/>
              </a:solidFill>
            </a:endParaRPr>
          </a:p>
          <a:p>
            <a:pPr marL="457200" lvl="0" indent="0" algn="l" rtl="0">
              <a:spcBef>
                <a:spcPts val="0"/>
              </a:spcBef>
              <a:spcAft>
                <a:spcPts val="0"/>
              </a:spcAft>
              <a:buNone/>
            </a:pPr>
            <a:br>
              <a:rPr lang="en-US" sz="1600"/>
            </a:br>
            <a:endParaRPr sz="16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Google Shape;579;p93" descr="Background pattern&#10;&#10;Description automatically generated"/>
          <p:cNvPicPr preferRelativeResize="0"/>
          <p:nvPr/>
        </p:nvPicPr>
        <p:blipFill rotWithShape="1">
          <a:blip r:embed="rId3">
            <a:alphaModFix/>
          </a:blip>
          <a:srcRect t="870"/>
          <a:stretch/>
        </p:blipFill>
        <p:spPr>
          <a:xfrm>
            <a:off x="1" y="821972"/>
            <a:ext cx="9144000" cy="5179709"/>
          </a:xfrm>
          <a:prstGeom prst="rect">
            <a:avLst/>
          </a:prstGeom>
          <a:noFill/>
          <a:ln>
            <a:noFill/>
          </a:ln>
        </p:spPr>
      </p:pic>
      <p:sp>
        <p:nvSpPr>
          <p:cNvPr id="580" name="Google Shape;580;p93"/>
          <p:cNvSpPr>
            <a:spLocks noGrp="1"/>
          </p:cNvSpPr>
          <p:nvPr>
            <p:ph type="body" idx="1"/>
          </p:nvPr>
        </p:nvSpPr>
        <p:spPr>
          <a:xfrm>
            <a:off x="656090" y="3350069"/>
            <a:ext cx="2386800" cy="1643400"/>
          </a:xfrm>
          <a:prstGeom prst="roundRect">
            <a:avLst>
              <a:gd name="adj" fmla="val 5484"/>
            </a:avLst>
          </a:prstGeom>
          <a:solidFill>
            <a:schemeClr val="accent2"/>
          </a:solidFill>
          <a:ln>
            <a:noFill/>
          </a:ln>
          <a:effectLst>
            <a:outerShdw blurRad="38100" dist="25400" dir="5400000" algn="t" rotWithShape="0">
              <a:srgbClr val="000000">
                <a:alpha val="9019"/>
              </a:srgbClr>
            </a:outerShdw>
          </a:effectLst>
        </p:spPr>
        <p:txBody>
          <a:bodyPr spcFirstLastPara="1" wrap="square" lIns="91425" tIns="274300" rIns="91425" bIns="91425" anchor="ctr" anchorCtr="0">
            <a:normAutofit/>
          </a:bodyPr>
          <a:lstStyle/>
          <a:p>
            <a:pPr marL="0" lvl="0" indent="0" algn="ctr" rtl="0">
              <a:lnSpc>
                <a:spcPct val="80000"/>
              </a:lnSpc>
              <a:spcBef>
                <a:spcPts val="0"/>
              </a:spcBef>
              <a:spcAft>
                <a:spcPts val="0"/>
              </a:spcAft>
              <a:buSzPts val="1200"/>
              <a:buNone/>
            </a:pPr>
            <a:r>
              <a:rPr lang="en-US" sz="1500" b="1">
                <a:latin typeface="Titillium Web"/>
                <a:ea typeface="Titillium Web"/>
                <a:cs typeface="Titillium Web"/>
                <a:sym typeface="Titillium Web"/>
              </a:rPr>
              <a:t>An integrated digital approach considering the asset lifecycle and integration into the broader business ecosystem</a:t>
            </a:r>
            <a:endParaRPr/>
          </a:p>
        </p:txBody>
      </p:sp>
      <p:sp>
        <p:nvSpPr>
          <p:cNvPr id="581" name="Google Shape;581;p93"/>
          <p:cNvSpPr txBox="1">
            <a:spLocks noGrp="1"/>
          </p:cNvSpPr>
          <p:nvPr>
            <p:ph type="title"/>
          </p:nvPr>
        </p:nvSpPr>
        <p:spPr>
          <a:xfrm>
            <a:off x="2137250" y="821975"/>
            <a:ext cx="586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300"/>
              <a:buFont typeface="Titillium Web"/>
              <a:buNone/>
            </a:pPr>
            <a:r>
              <a:rPr lang="en-US" b="1">
                <a:solidFill>
                  <a:schemeClr val="lt1"/>
                </a:solidFill>
                <a:latin typeface="Titillium Web"/>
                <a:ea typeface="Titillium Web"/>
                <a:cs typeface="Titillium Web"/>
                <a:sym typeface="Titillium Web"/>
              </a:rPr>
              <a:t>Strength in Collaboration </a:t>
            </a:r>
            <a:endParaRPr b="1"/>
          </a:p>
        </p:txBody>
      </p:sp>
      <p:sp>
        <p:nvSpPr>
          <p:cNvPr id="582" name="Google Shape;582;p93"/>
          <p:cNvSpPr>
            <a:spLocks noGrp="1"/>
          </p:cNvSpPr>
          <p:nvPr>
            <p:ph type="body" idx="4"/>
          </p:nvPr>
        </p:nvSpPr>
        <p:spPr>
          <a:xfrm>
            <a:off x="3376785" y="3350069"/>
            <a:ext cx="2386895" cy="1643362"/>
          </a:xfrm>
          <a:prstGeom prst="roundRect">
            <a:avLst>
              <a:gd name="adj" fmla="val 5484"/>
            </a:avLst>
          </a:prstGeom>
          <a:solidFill>
            <a:schemeClr val="accent2"/>
          </a:solidFill>
          <a:ln>
            <a:noFill/>
          </a:ln>
          <a:effectLst>
            <a:outerShdw blurRad="38100" dist="25400" dir="5400000" algn="t" rotWithShape="0">
              <a:srgbClr val="000000">
                <a:alpha val="9019"/>
              </a:srgbClr>
            </a:outerShdw>
          </a:effectLst>
        </p:spPr>
        <p:txBody>
          <a:bodyPr spcFirstLastPara="1" wrap="square" lIns="91425" tIns="274300" rIns="91425" bIns="91425" anchor="ctr" anchorCtr="0">
            <a:normAutofit/>
          </a:bodyPr>
          <a:lstStyle/>
          <a:p>
            <a:pPr marL="457200" lvl="0" indent="0" algn="l" rtl="0">
              <a:lnSpc>
                <a:spcPct val="90000"/>
              </a:lnSpc>
              <a:spcBef>
                <a:spcPts val="0"/>
              </a:spcBef>
              <a:spcAft>
                <a:spcPts val="0"/>
              </a:spcAft>
              <a:buSzPts val="1200"/>
              <a:buNone/>
            </a:pPr>
            <a:r>
              <a:rPr lang="en-US" sz="1500" b="1">
                <a:latin typeface="Titillium Web"/>
                <a:ea typeface="Titillium Web"/>
                <a:cs typeface="Titillium Web"/>
                <a:sym typeface="Titillium Web"/>
              </a:rPr>
              <a:t>Driving towards hydrogen with a levelized cost of $2/kg</a:t>
            </a:r>
            <a:endParaRPr/>
          </a:p>
        </p:txBody>
      </p:sp>
      <p:sp>
        <p:nvSpPr>
          <p:cNvPr id="583" name="Google Shape;583;p93"/>
          <p:cNvSpPr>
            <a:spLocks noGrp="1"/>
          </p:cNvSpPr>
          <p:nvPr>
            <p:ph type="body" idx="6"/>
          </p:nvPr>
        </p:nvSpPr>
        <p:spPr>
          <a:xfrm>
            <a:off x="6091507" y="3350069"/>
            <a:ext cx="2386895" cy="1643362"/>
          </a:xfrm>
          <a:prstGeom prst="roundRect">
            <a:avLst>
              <a:gd name="adj" fmla="val 5484"/>
            </a:avLst>
          </a:prstGeom>
          <a:solidFill>
            <a:schemeClr val="accent2"/>
          </a:solidFill>
          <a:ln>
            <a:noFill/>
          </a:ln>
          <a:effectLst>
            <a:outerShdw blurRad="38100" dist="25400" dir="5400000" algn="t" rotWithShape="0">
              <a:srgbClr val="000000">
                <a:alpha val="9019"/>
              </a:srgbClr>
            </a:outerShdw>
          </a:effectLst>
        </p:spPr>
        <p:txBody>
          <a:bodyPr spcFirstLastPara="1" wrap="square" lIns="91425" tIns="274300" rIns="91425" bIns="91425" anchor="ctr" anchorCtr="0">
            <a:normAutofit/>
          </a:bodyPr>
          <a:lstStyle/>
          <a:p>
            <a:pPr marL="457200" lvl="0" indent="0" algn="ctr" rtl="0">
              <a:lnSpc>
                <a:spcPct val="90000"/>
              </a:lnSpc>
              <a:spcBef>
                <a:spcPts val="0"/>
              </a:spcBef>
              <a:spcAft>
                <a:spcPts val="0"/>
              </a:spcAft>
              <a:buSzPts val="1200"/>
              <a:buNone/>
            </a:pPr>
            <a:r>
              <a:rPr lang="en-US" sz="1500" b="1">
                <a:latin typeface="Titillium Web"/>
                <a:ea typeface="Titillium Web"/>
                <a:cs typeface="Titillium Web"/>
                <a:sym typeface="Titillium Web"/>
              </a:rPr>
              <a:t>Solutions which help resolve business challenges for the hydrogen market  </a:t>
            </a:r>
            <a:endParaRPr/>
          </a:p>
        </p:txBody>
      </p:sp>
      <p:sp>
        <p:nvSpPr>
          <p:cNvPr id="584" name="Google Shape;584;p9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latin typeface="Titillium Web"/>
                <a:ea typeface="Titillium Web"/>
                <a:cs typeface="Titillium Web"/>
                <a:sym typeface="Titillium Web"/>
              </a:rPr>
              <a:t>35</a:t>
            </a:fld>
            <a:endParaRPr>
              <a:latin typeface="Titillium Web"/>
              <a:ea typeface="Titillium Web"/>
              <a:cs typeface="Titillium Web"/>
              <a:sym typeface="Titillium Web"/>
            </a:endParaRPr>
          </a:p>
        </p:txBody>
      </p:sp>
      <p:sp>
        <p:nvSpPr>
          <p:cNvPr id="585" name="Google Shape;585;p93"/>
          <p:cNvSpPr txBox="1"/>
          <p:nvPr/>
        </p:nvSpPr>
        <p:spPr>
          <a:xfrm>
            <a:off x="581101" y="2294380"/>
            <a:ext cx="42462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Titillium Web"/>
                <a:ea typeface="Titillium Web"/>
                <a:cs typeface="Titillium Web"/>
                <a:sym typeface="Titillium Web"/>
              </a:rPr>
              <a:t>1</a:t>
            </a:r>
            <a:endParaRPr sz="1400" b="0" i="0" u="none" strike="noStrike" cap="none">
              <a:solidFill>
                <a:srgbClr val="000000"/>
              </a:solidFill>
              <a:latin typeface="Arial"/>
              <a:ea typeface="Arial"/>
              <a:cs typeface="Arial"/>
              <a:sym typeface="Arial"/>
            </a:endParaRPr>
          </a:p>
        </p:txBody>
      </p:sp>
      <p:sp>
        <p:nvSpPr>
          <p:cNvPr id="586" name="Google Shape;586;p93"/>
          <p:cNvSpPr txBox="1"/>
          <p:nvPr/>
        </p:nvSpPr>
        <p:spPr>
          <a:xfrm>
            <a:off x="3336214" y="2347801"/>
            <a:ext cx="42462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Titillium Web"/>
                <a:ea typeface="Titillium Web"/>
                <a:cs typeface="Titillium Web"/>
                <a:sym typeface="Titillium Web"/>
              </a:rPr>
              <a:t>2</a:t>
            </a:r>
            <a:endParaRPr sz="1400" b="0" i="0" u="none" strike="noStrike" cap="none">
              <a:solidFill>
                <a:srgbClr val="000000"/>
              </a:solidFill>
              <a:latin typeface="Arial"/>
              <a:ea typeface="Arial"/>
              <a:cs typeface="Arial"/>
              <a:sym typeface="Arial"/>
            </a:endParaRPr>
          </a:p>
        </p:txBody>
      </p:sp>
      <p:sp>
        <p:nvSpPr>
          <p:cNvPr id="587" name="Google Shape;587;p93"/>
          <p:cNvSpPr txBox="1"/>
          <p:nvPr/>
        </p:nvSpPr>
        <p:spPr>
          <a:xfrm>
            <a:off x="6079600" y="2347801"/>
            <a:ext cx="42462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Titillium Web"/>
                <a:ea typeface="Titillium Web"/>
                <a:cs typeface="Titillium Web"/>
                <a:sym typeface="Titillium Web"/>
              </a:rPr>
              <a:t>3</a:t>
            </a:r>
            <a:endParaRPr sz="1400" b="0" i="0" u="none" strike="noStrike" cap="none">
              <a:solidFill>
                <a:srgbClr val="000000"/>
              </a:solidFill>
              <a:latin typeface="Arial"/>
              <a:ea typeface="Arial"/>
              <a:cs typeface="Arial"/>
              <a:sym typeface="Arial"/>
            </a:endParaRPr>
          </a:p>
        </p:txBody>
      </p:sp>
      <p:grpSp>
        <p:nvGrpSpPr>
          <p:cNvPr id="588" name="Google Shape;588;p93"/>
          <p:cNvGrpSpPr/>
          <p:nvPr/>
        </p:nvGrpSpPr>
        <p:grpSpPr>
          <a:xfrm>
            <a:off x="6958835" y="2408355"/>
            <a:ext cx="651879" cy="846452"/>
            <a:chOff x="1249" y="2003"/>
            <a:chExt cx="395" cy="513"/>
          </a:xfrm>
        </p:grpSpPr>
        <p:sp>
          <p:nvSpPr>
            <p:cNvPr id="589" name="Google Shape;589;p93"/>
            <p:cNvSpPr/>
            <p:nvPr/>
          </p:nvSpPr>
          <p:spPr>
            <a:xfrm>
              <a:off x="1370" y="2391"/>
              <a:ext cx="149" cy="125"/>
            </a:xfrm>
            <a:custGeom>
              <a:avLst/>
              <a:gdLst/>
              <a:ahLst/>
              <a:cxnLst/>
              <a:rect l="l" t="t" r="r" b="b"/>
              <a:pathLst>
                <a:path w="242" h="203" extrusionOk="0">
                  <a:moveTo>
                    <a:pt x="121" y="203"/>
                  </a:moveTo>
                  <a:lnTo>
                    <a:pt x="121" y="203"/>
                  </a:lnTo>
                  <a:cubicBezTo>
                    <a:pt x="83" y="203"/>
                    <a:pt x="50" y="179"/>
                    <a:pt x="38" y="144"/>
                  </a:cubicBezTo>
                  <a:lnTo>
                    <a:pt x="35" y="144"/>
                  </a:lnTo>
                  <a:cubicBezTo>
                    <a:pt x="16" y="144"/>
                    <a:pt x="0" y="128"/>
                    <a:pt x="0" y="109"/>
                  </a:cubicBezTo>
                  <a:lnTo>
                    <a:pt x="0" y="12"/>
                  </a:lnTo>
                  <a:cubicBezTo>
                    <a:pt x="0" y="5"/>
                    <a:pt x="5" y="0"/>
                    <a:pt x="11" y="0"/>
                  </a:cubicBezTo>
                  <a:lnTo>
                    <a:pt x="231" y="0"/>
                  </a:lnTo>
                  <a:cubicBezTo>
                    <a:pt x="237" y="0"/>
                    <a:pt x="242" y="5"/>
                    <a:pt x="242" y="12"/>
                  </a:cubicBezTo>
                  <a:lnTo>
                    <a:pt x="242" y="109"/>
                  </a:lnTo>
                  <a:cubicBezTo>
                    <a:pt x="242" y="128"/>
                    <a:pt x="226" y="144"/>
                    <a:pt x="206" y="144"/>
                  </a:cubicBezTo>
                  <a:lnTo>
                    <a:pt x="203" y="144"/>
                  </a:lnTo>
                  <a:cubicBezTo>
                    <a:pt x="191" y="180"/>
                    <a:pt x="158" y="203"/>
                    <a:pt x="121" y="203"/>
                  </a:cubicBezTo>
                  <a:close/>
                </a:path>
              </a:pathLst>
            </a:custGeom>
            <a:noFill/>
            <a:ln w="28575" cap="rnd" cmpd="sng">
              <a:solidFill>
                <a:schemeClr val="lt1"/>
              </a:solidFill>
              <a:prstDash val="solid"/>
              <a:miter lim="800000"/>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590" name="Google Shape;590;p93"/>
            <p:cNvSpPr/>
            <p:nvPr/>
          </p:nvSpPr>
          <p:spPr>
            <a:xfrm>
              <a:off x="1306" y="2073"/>
              <a:ext cx="277" cy="325"/>
            </a:xfrm>
            <a:custGeom>
              <a:avLst/>
              <a:gdLst/>
              <a:ahLst/>
              <a:cxnLst/>
              <a:rect l="l" t="t" r="r" b="b"/>
              <a:pathLst>
                <a:path w="452" h="530" extrusionOk="0">
                  <a:moveTo>
                    <a:pt x="104" y="530"/>
                  </a:moveTo>
                  <a:lnTo>
                    <a:pt x="104" y="530"/>
                  </a:lnTo>
                  <a:cubicBezTo>
                    <a:pt x="104" y="462"/>
                    <a:pt x="79" y="412"/>
                    <a:pt x="39" y="353"/>
                  </a:cubicBezTo>
                  <a:cubicBezTo>
                    <a:pt x="13" y="315"/>
                    <a:pt x="0" y="271"/>
                    <a:pt x="0" y="225"/>
                  </a:cubicBezTo>
                  <a:cubicBezTo>
                    <a:pt x="0" y="166"/>
                    <a:pt x="24" y="109"/>
                    <a:pt x="67" y="66"/>
                  </a:cubicBezTo>
                  <a:cubicBezTo>
                    <a:pt x="110" y="23"/>
                    <a:pt x="166" y="0"/>
                    <a:pt x="226" y="0"/>
                  </a:cubicBezTo>
                  <a:cubicBezTo>
                    <a:pt x="227" y="0"/>
                    <a:pt x="228" y="0"/>
                    <a:pt x="229" y="0"/>
                  </a:cubicBezTo>
                  <a:cubicBezTo>
                    <a:pt x="288" y="1"/>
                    <a:pt x="344" y="24"/>
                    <a:pt x="386" y="67"/>
                  </a:cubicBezTo>
                  <a:cubicBezTo>
                    <a:pt x="429" y="110"/>
                    <a:pt x="452" y="166"/>
                    <a:pt x="452" y="226"/>
                  </a:cubicBezTo>
                  <a:cubicBezTo>
                    <a:pt x="452" y="272"/>
                    <a:pt x="438" y="316"/>
                    <a:pt x="412" y="354"/>
                  </a:cubicBezTo>
                  <a:cubicBezTo>
                    <a:pt x="372" y="412"/>
                    <a:pt x="347" y="462"/>
                    <a:pt x="347" y="530"/>
                  </a:cubicBezTo>
                </a:path>
              </a:pathLst>
            </a:custGeom>
            <a:noFill/>
            <a:ln w="28575" cap="rnd" cmpd="sng">
              <a:solidFill>
                <a:schemeClr val="lt1"/>
              </a:solidFill>
              <a:prstDash val="solid"/>
              <a:miter lim="800000"/>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591" name="Google Shape;591;p93"/>
            <p:cNvSpPr/>
            <p:nvPr/>
          </p:nvSpPr>
          <p:spPr>
            <a:xfrm>
              <a:off x="1398" y="2247"/>
              <a:ext cx="90" cy="144"/>
            </a:xfrm>
            <a:custGeom>
              <a:avLst/>
              <a:gdLst/>
              <a:ahLst/>
              <a:cxnLst/>
              <a:rect l="l" t="t" r="r" b="b"/>
              <a:pathLst>
                <a:path w="147" h="234" extrusionOk="0">
                  <a:moveTo>
                    <a:pt x="91" y="234"/>
                  </a:moveTo>
                  <a:lnTo>
                    <a:pt x="91" y="234"/>
                  </a:lnTo>
                  <a:cubicBezTo>
                    <a:pt x="93" y="131"/>
                    <a:pt x="126" y="53"/>
                    <a:pt x="146" y="10"/>
                  </a:cubicBezTo>
                  <a:cubicBezTo>
                    <a:pt x="147" y="7"/>
                    <a:pt x="146" y="4"/>
                    <a:pt x="145" y="3"/>
                  </a:cubicBezTo>
                  <a:cubicBezTo>
                    <a:pt x="145" y="2"/>
                    <a:pt x="142" y="0"/>
                    <a:pt x="139" y="1"/>
                  </a:cubicBezTo>
                  <a:cubicBezTo>
                    <a:pt x="135" y="2"/>
                    <a:pt x="129" y="5"/>
                    <a:pt x="120" y="10"/>
                  </a:cubicBezTo>
                  <a:cubicBezTo>
                    <a:pt x="92" y="29"/>
                    <a:pt x="55" y="29"/>
                    <a:pt x="27" y="10"/>
                  </a:cubicBezTo>
                  <a:cubicBezTo>
                    <a:pt x="19" y="5"/>
                    <a:pt x="13" y="2"/>
                    <a:pt x="8" y="1"/>
                  </a:cubicBezTo>
                  <a:cubicBezTo>
                    <a:pt x="5" y="0"/>
                    <a:pt x="3" y="2"/>
                    <a:pt x="2" y="3"/>
                  </a:cubicBezTo>
                  <a:cubicBezTo>
                    <a:pt x="1" y="4"/>
                    <a:pt x="0" y="7"/>
                    <a:pt x="1" y="10"/>
                  </a:cubicBezTo>
                  <a:cubicBezTo>
                    <a:pt x="21" y="53"/>
                    <a:pt x="55" y="131"/>
                    <a:pt x="56" y="234"/>
                  </a:cubicBezTo>
                </a:path>
              </a:pathLst>
            </a:custGeom>
            <a:noFill/>
            <a:ln w="28575" cap="rnd" cmpd="sng">
              <a:solidFill>
                <a:schemeClr val="lt1"/>
              </a:solidFill>
              <a:prstDash val="solid"/>
              <a:miter lim="800000"/>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592" name="Google Shape;592;p93"/>
            <p:cNvSpPr/>
            <p:nvPr/>
          </p:nvSpPr>
          <p:spPr>
            <a:xfrm>
              <a:off x="1253" y="2271"/>
              <a:ext cx="28" cy="11"/>
            </a:xfrm>
            <a:custGeom>
              <a:avLst/>
              <a:gdLst/>
              <a:ahLst/>
              <a:cxnLst/>
              <a:rect l="l" t="t" r="r" b="b"/>
              <a:pathLst>
                <a:path w="45" h="18" extrusionOk="0">
                  <a:moveTo>
                    <a:pt x="0" y="18"/>
                  </a:moveTo>
                  <a:lnTo>
                    <a:pt x="0" y="18"/>
                  </a:lnTo>
                  <a:lnTo>
                    <a:pt x="45" y="0"/>
                  </a:lnTo>
                </a:path>
              </a:pathLst>
            </a:custGeom>
            <a:noFill/>
            <a:ln w="28575" cap="rnd" cmpd="sng">
              <a:solidFill>
                <a:schemeClr val="lt1"/>
              </a:solidFill>
              <a:prstDash val="solid"/>
              <a:miter lim="800000"/>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593" name="Google Shape;593;p93"/>
            <p:cNvSpPr/>
            <p:nvPr/>
          </p:nvSpPr>
          <p:spPr>
            <a:xfrm>
              <a:off x="1249" y="2150"/>
              <a:ext cx="29" cy="7"/>
            </a:xfrm>
            <a:custGeom>
              <a:avLst/>
              <a:gdLst/>
              <a:ahLst/>
              <a:cxnLst/>
              <a:rect l="l" t="t" r="r" b="b"/>
              <a:pathLst>
                <a:path w="47" h="11" extrusionOk="0">
                  <a:moveTo>
                    <a:pt x="0" y="0"/>
                  </a:moveTo>
                  <a:lnTo>
                    <a:pt x="0" y="0"/>
                  </a:lnTo>
                  <a:lnTo>
                    <a:pt x="47" y="11"/>
                  </a:lnTo>
                </a:path>
              </a:pathLst>
            </a:custGeom>
            <a:noFill/>
            <a:ln w="28575" cap="rnd" cmpd="sng">
              <a:solidFill>
                <a:schemeClr val="lt1"/>
              </a:solidFill>
              <a:prstDash val="solid"/>
              <a:miter lim="800000"/>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594" name="Google Shape;594;p93"/>
            <p:cNvSpPr/>
            <p:nvPr/>
          </p:nvSpPr>
          <p:spPr>
            <a:xfrm>
              <a:off x="1318" y="2048"/>
              <a:ext cx="20" cy="20"/>
            </a:xfrm>
            <a:custGeom>
              <a:avLst/>
              <a:gdLst/>
              <a:ahLst/>
              <a:cxnLst/>
              <a:rect l="l" t="t" r="r" b="b"/>
              <a:pathLst>
                <a:path w="33" h="33" extrusionOk="0">
                  <a:moveTo>
                    <a:pt x="0" y="0"/>
                  </a:moveTo>
                  <a:lnTo>
                    <a:pt x="0" y="0"/>
                  </a:lnTo>
                  <a:lnTo>
                    <a:pt x="33" y="33"/>
                  </a:lnTo>
                </a:path>
              </a:pathLst>
            </a:custGeom>
            <a:noFill/>
            <a:ln w="28575" cap="rnd" cmpd="sng">
              <a:solidFill>
                <a:schemeClr val="lt1"/>
              </a:solidFill>
              <a:prstDash val="solid"/>
              <a:miter lim="800000"/>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595" name="Google Shape;595;p93"/>
            <p:cNvSpPr/>
            <p:nvPr/>
          </p:nvSpPr>
          <p:spPr>
            <a:xfrm>
              <a:off x="1445" y="2003"/>
              <a:ext cx="0" cy="29"/>
            </a:xfrm>
            <a:custGeom>
              <a:avLst/>
              <a:gdLst/>
              <a:ahLst/>
              <a:cxnLst/>
              <a:rect l="l" t="t" r="r" b="b"/>
              <a:pathLst>
                <a:path w="120000" h="48" extrusionOk="0">
                  <a:moveTo>
                    <a:pt x="0" y="48"/>
                  </a:moveTo>
                  <a:lnTo>
                    <a:pt x="0" y="48"/>
                  </a:lnTo>
                  <a:lnTo>
                    <a:pt x="0" y="0"/>
                  </a:lnTo>
                </a:path>
              </a:pathLst>
            </a:custGeom>
            <a:noFill/>
            <a:ln w="28575" cap="rnd" cmpd="sng">
              <a:solidFill>
                <a:schemeClr val="lt1"/>
              </a:solidFill>
              <a:prstDash val="solid"/>
              <a:miter lim="800000"/>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596" name="Google Shape;596;p93"/>
            <p:cNvSpPr/>
            <p:nvPr/>
          </p:nvSpPr>
          <p:spPr>
            <a:xfrm>
              <a:off x="1612" y="2271"/>
              <a:ext cx="27" cy="11"/>
            </a:xfrm>
            <a:custGeom>
              <a:avLst/>
              <a:gdLst/>
              <a:ahLst/>
              <a:cxnLst/>
              <a:rect l="l" t="t" r="r" b="b"/>
              <a:pathLst>
                <a:path w="45" h="18" extrusionOk="0">
                  <a:moveTo>
                    <a:pt x="0" y="0"/>
                  </a:moveTo>
                  <a:lnTo>
                    <a:pt x="0" y="0"/>
                  </a:lnTo>
                  <a:lnTo>
                    <a:pt x="45" y="18"/>
                  </a:lnTo>
                </a:path>
              </a:pathLst>
            </a:custGeom>
            <a:noFill/>
            <a:ln w="28575" cap="rnd" cmpd="sng">
              <a:solidFill>
                <a:schemeClr val="lt1"/>
              </a:solidFill>
              <a:prstDash val="solid"/>
              <a:miter lim="800000"/>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597" name="Google Shape;597;p93"/>
            <p:cNvSpPr/>
            <p:nvPr/>
          </p:nvSpPr>
          <p:spPr>
            <a:xfrm>
              <a:off x="1615" y="2150"/>
              <a:ext cx="29" cy="7"/>
            </a:xfrm>
            <a:custGeom>
              <a:avLst/>
              <a:gdLst/>
              <a:ahLst/>
              <a:cxnLst/>
              <a:rect l="l" t="t" r="r" b="b"/>
              <a:pathLst>
                <a:path w="47" h="11" extrusionOk="0">
                  <a:moveTo>
                    <a:pt x="0" y="11"/>
                  </a:moveTo>
                  <a:lnTo>
                    <a:pt x="0" y="11"/>
                  </a:lnTo>
                  <a:lnTo>
                    <a:pt x="47" y="0"/>
                  </a:lnTo>
                </a:path>
              </a:pathLst>
            </a:custGeom>
            <a:noFill/>
            <a:ln w="28575" cap="rnd" cmpd="sng">
              <a:solidFill>
                <a:schemeClr val="lt1"/>
              </a:solidFill>
              <a:prstDash val="solid"/>
              <a:miter lim="800000"/>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598" name="Google Shape;598;p93"/>
            <p:cNvSpPr/>
            <p:nvPr/>
          </p:nvSpPr>
          <p:spPr>
            <a:xfrm>
              <a:off x="1556" y="2048"/>
              <a:ext cx="20" cy="20"/>
            </a:xfrm>
            <a:custGeom>
              <a:avLst/>
              <a:gdLst/>
              <a:ahLst/>
              <a:cxnLst/>
              <a:rect l="l" t="t" r="r" b="b"/>
              <a:pathLst>
                <a:path w="33" h="33" extrusionOk="0">
                  <a:moveTo>
                    <a:pt x="0" y="33"/>
                  </a:moveTo>
                  <a:lnTo>
                    <a:pt x="0" y="33"/>
                  </a:lnTo>
                  <a:lnTo>
                    <a:pt x="33" y="0"/>
                  </a:lnTo>
                </a:path>
              </a:pathLst>
            </a:custGeom>
            <a:noFill/>
            <a:ln w="28575" cap="rnd" cmpd="sng">
              <a:solidFill>
                <a:schemeClr val="lt1"/>
              </a:solidFill>
              <a:prstDash val="solid"/>
              <a:miter lim="800000"/>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599" name="Google Shape;599;p93"/>
            <p:cNvSpPr/>
            <p:nvPr/>
          </p:nvSpPr>
          <p:spPr>
            <a:xfrm>
              <a:off x="1368" y="2392"/>
              <a:ext cx="149" cy="0"/>
            </a:xfrm>
            <a:custGeom>
              <a:avLst/>
              <a:gdLst/>
              <a:ahLst/>
              <a:cxnLst/>
              <a:rect l="l" t="t" r="r" b="b"/>
              <a:pathLst>
                <a:path w="242" h="120000" extrusionOk="0">
                  <a:moveTo>
                    <a:pt x="0" y="0"/>
                  </a:moveTo>
                  <a:lnTo>
                    <a:pt x="0" y="0"/>
                  </a:lnTo>
                  <a:lnTo>
                    <a:pt x="242" y="0"/>
                  </a:lnTo>
                </a:path>
              </a:pathLst>
            </a:custGeom>
            <a:noFill/>
            <a:ln w="28575" cap="flat" cmpd="sng">
              <a:solidFill>
                <a:schemeClr val="lt1"/>
              </a:solidFill>
              <a:prstDash val="solid"/>
              <a:miter lim="800000"/>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00" name="Google Shape;600;p93"/>
            <p:cNvSpPr/>
            <p:nvPr/>
          </p:nvSpPr>
          <p:spPr>
            <a:xfrm>
              <a:off x="1368" y="2450"/>
              <a:ext cx="149" cy="0"/>
            </a:xfrm>
            <a:custGeom>
              <a:avLst/>
              <a:gdLst/>
              <a:ahLst/>
              <a:cxnLst/>
              <a:rect l="l" t="t" r="r" b="b"/>
              <a:pathLst>
                <a:path w="242" h="120000" extrusionOk="0">
                  <a:moveTo>
                    <a:pt x="0" y="0"/>
                  </a:moveTo>
                  <a:lnTo>
                    <a:pt x="0" y="0"/>
                  </a:lnTo>
                  <a:lnTo>
                    <a:pt x="242" y="0"/>
                  </a:lnTo>
                </a:path>
              </a:pathLst>
            </a:custGeom>
            <a:noFill/>
            <a:ln w="28575" cap="flat" cmpd="sng">
              <a:solidFill>
                <a:schemeClr val="lt1"/>
              </a:solidFill>
              <a:prstDash val="solid"/>
              <a:miter lim="800000"/>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01" name="Google Shape;601;p93"/>
            <p:cNvSpPr/>
            <p:nvPr/>
          </p:nvSpPr>
          <p:spPr>
            <a:xfrm>
              <a:off x="1368" y="2420"/>
              <a:ext cx="149" cy="0"/>
            </a:xfrm>
            <a:custGeom>
              <a:avLst/>
              <a:gdLst/>
              <a:ahLst/>
              <a:cxnLst/>
              <a:rect l="l" t="t" r="r" b="b"/>
              <a:pathLst>
                <a:path w="242" h="120000" extrusionOk="0">
                  <a:moveTo>
                    <a:pt x="0" y="0"/>
                  </a:moveTo>
                  <a:lnTo>
                    <a:pt x="0" y="0"/>
                  </a:lnTo>
                  <a:lnTo>
                    <a:pt x="242" y="0"/>
                  </a:lnTo>
                </a:path>
              </a:pathLst>
            </a:custGeom>
            <a:noFill/>
            <a:ln w="28575" cap="flat" cmpd="sng">
              <a:solidFill>
                <a:schemeClr val="lt1"/>
              </a:solidFill>
              <a:prstDash val="solid"/>
              <a:miter lim="800000"/>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02" name="Google Shape;602;p93"/>
            <p:cNvSpPr/>
            <p:nvPr/>
          </p:nvSpPr>
          <p:spPr>
            <a:xfrm>
              <a:off x="1391" y="2479"/>
              <a:ext cx="104" cy="0"/>
            </a:xfrm>
            <a:custGeom>
              <a:avLst/>
              <a:gdLst/>
              <a:ahLst/>
              <a:cxnLst/>
              <a:rect l="l" t="t" r="r" b="b"/>
              <a:pathLst>
                <a:path w="169" h="120000" extrusionOk="0">
                  <a:moveTo>
                    <a:pt x="0" y="0"/>
                  </a:moveTo>
                  <a:lnTo>
                    <a:pt x="0" y="0"/>
                  </a:lnTo>
                  <a:lnTo>
                    <a:pt x="169" y="0"/>
                  </a:lnTo>
                </a:path>
              </a:pathLst>
            </a:custGeom>
            <a:noFill/>
            <a:ln w="28575" cap="flat" cmpd="sng">
              <a:solidFill>
                <a:schemeClr val="lt1"/>
              </a:solidFill>
              <a:prstDash val="solid"/>
              <a:miter lim="800000"/>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grpSp>
      <p:grpSp>
        <p:nvGrpSpPr>
          <p:cNvPr id="603" name="Google Shape;603;p93"/>
          <p:cNvGrpSpPr/>
          <p:nvPr/>
        </p:nvGrpSpPr>
        <p:grpSpPr>
          <a:xfrm>
            <a:off x="1511663" y="2374423"/>
            <a:ext cx="625644" cy="852169"/>
            <a:chOff x="4620686" y="1433290"/>
            <a:chExt cx="829753" cy="1128465"/>
          </a:xfrm>
        </p:grpSpPr>
        <p:sp>
          <p:nvSpPr>
            <p:cNvPr id="604" name="Google Shape;604;p93"/>
            <p:cNvSpPr/>
            <p:nvPr/>
          </p:nvSpPr>
          <p:spPr>
            <a:xfrm>
              <a:off x="5126168" y="1526932"/>
              <a:ext cx="0" cy="63486"/>
            </a:xfrm>
            <a:custGeom>
              <a:avLst/>
              <a:gdLst/>
              <a:ahLst/>
              <a:cxnLst/>
              <a:rect l="l" t="t" r="r" b="b"/>
              <a:pathLst>
                <a:path w="120000" h="43" extrusionOk="0">
                  <a:moveTo>
                    <a:pt x="0" y="43"/>
                  </a:moveTo>
                  <a:lnTo>
                    <a:pt x="0" y="43"/>
                  </a:lnTo>
                  <a:lnTo>
                    <a:pt x="0" y="0"/>
                  </a:lnTo>
                </a:path>
              </a:pathLst>
            </a:custGeom>
            <a:noFill/>
            <a:ln w="2857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05" name="Google Shape;605;p93"/>
            <p:cNvSpPr/>
            <p:nvPr/>
          </p:nvSpPr>
          <p:spPr>
            <a:xfrm>
              <a:off x="5299430" y="1863408"/>
              <a:ext cx="69941" cy="104752"/>
            </a:xfrm>
            <a:custGeom>
              <a:avLst/>
              <a:gdLst/>
              <a:ahLst/>
              <a:cxnLst/>
              <a:rect l="l" t="t" r="r" b="b"/>
              <a:pathLst>
                <a:path w="46" h="71" extrusionOk="0">
                  <a:moveTo>
                    <a:pt x="46" y="0"/>
                  </a:moveTo>
                  <a:lnTo>
                    <a:pt x="46" y="0"/>
                  </a:lnTo>
                  <a:lnTo>
                    <a:pt x="0" y="71"/>
                  </a:lnTo>
                </a:path>
              </a:pathLst>
            </a:custGeom>
            <a:noFill/>
            <a:ln w="2857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06" name="Google Shape;606;p93"/>
            <p:cNvSpPr/>
            <p:nvPr/>
          </p:nvSpPr>
          <p:spPr>
            <a:xfrm>
              <a:off x="5304199" y="2142747"/>
              <a:ext cx="52455" cy="0"/>
            </a:xfrm>
            <a:custGeom>
              <a:avLst/>
              <a:gdLst/>
              <a:ahLst/>
              <a:cxnLst/>
              <a:rect l="l" t="t" r="r" b="b"/>
              <a:pathLst>
                <a:path w="35" h="120000" extrusionOk="0">
                  <a:moveTo>
                    <a:pt x="0" y="0"/>
                  </a:moveTo>
                  <a:lnTo>
                    <a:pt x="0" y="0"/>
                  </a:lnTo>
                  <a:lnTo>
                    <a:pt x="35" y="0"/>
                  </a:lnTo>
                  <a:lnTo>
                    <a:pt x="0" y="0"/>
                  </a:lnTo>
                  <a:close/>
                </a:path>
              </a:pathLst>
            </a:custGeom>
            <a:noFill/>
            <a:ln w="2857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07" name="Google Shape;607;p93"/>
            <p:cNvSpPr/>
            <p:nvPr/>
          </p:nvSpPr>
          <p:spPr>
            <a:xfrm>
              <a:off x="5304199" y="2142747"/>
              <a:ext cx="52455" cy="0"/>
            </a:xfrm>
            <a:custGeom>
              <a:avLst/>
              <a:gdLst/>
              <a:ahLst/>
              <a:cxnLst/>
              <a:rect l="l" t="t" r="r" b="b"/>
              <a:pathLst>
                <a:path w="35" h="120000" extrusionOk="0">
                  <a:moveTo>
                    <a:pt x="0" y="0"/>
                  </a:moveTo>
                  <a:lnTo>
                    <a:pt x="0" y="0"/>
                  </a:lnTo>
                  <a:lnTo>
                    <a:pt x="35" y="0"/>
                  </a:lnTo>
                </a:path>
              </a:pathLst>
            </a:custGeom>
            <a:noFill/>
            <a:ln w="2857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08" name="Google Shape;608;p93"/>
            <p:cNvSpPr/>
            <p:nvPr/>
          </p:nvSpPr>
          <p:spPr>
            <a:xfrm>
              <a:off x="4790769" y="1679298"/>
              <a:ext cx="42919" cy="90468"/>
            </a:xfrm>
            <a:custGeom>
              <a:avLst/>
              <a:gdLst/>
              <a:ahLst/>
              <a:cxnLst/>
              <a:rect l="l" t="t" r="r" b="b"/>
              <a:pathLst>
                <a:path w="30" h="61" extrusionOk="0">
                  <a:moveTo>
                    <a:pt x="30" y="61"/>
                  </a:moveTo>
                  <a:lnTo>
                    <a:pt x="30" y="61"/>
                  </a:lnTo>
                  <a:lnTo>
                    <a:pt x="0" y="0"/>
                  </a:lnTo>
                </a:path>
              </a:pathLst>
            </a:custGeom>
            <a:noFill/>
            <a:ln w="2857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09" name="Google Shape;609;p93"/>
            <p:cNvSpPr/>
            <p:nvPr/>
          </p:nvSpPr>
          <p:spPr>
            <a:xfrm>
              <a:off x="4690627" y="1898325"/>
              <a:ext cx="57224" cy="119037"/>
            </a:xfrm>
            <a:custGeom>
              <a:avLst/>
              <a:gdLst/>
              <a:ahLst/>
              <a:cxnLst/>
              <a:rect l="l" t="t" r="r" b="b"/>
              <a:pathLst>
                <a:path w="38" h="80" extrusionOk="0">
                  <a:moveTo>
                    <a:pt x="38" y="80"/>
                  </a:moveTo>
                  <a:lnTo>
                    <a:pt x="38" y="80"/>
                  </a:lnTo>
                  <a:lnTo>
                    <a:pt x="24" y="74"/>
                  </a:lnTo>
                  <a:lnTo>
                    <a:pt x="0" y="0"/>
                  </a:lnTo>
                </a:path>
              </a:pathLst>
            </a:custGeom>
            <a:noFill/>
            <a:ln w="2857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10" name="Google Shape;610;p93"/>
            <p:cNvSpPr/>
            <p:nvPr/>
          </p:nvSpPr>
          <p:spPr>
            <a:xfrm>
              <a:off x="5076891" y="1433290"/>
              <a:ext cx="96964" cy="93642"/>
            </a:xfrm>
            <a:custGeom>
              <a:avLst/>
              <a:gdLst/>
              <a:ahLst/>
              <a:cxnLst/>
              <a:rect l="l" t="t" r="r" b="b"/>
              <a:pathLst>
                <a:path w="65" h="63" extrusionOk="0">
                  <a:moveTo>
                    <a:pt x="0" y="31"/>
                  </a:moveTo>
                  <a:lnTo>
                    <a:pt x="0" y="31"/>
                  </a:lnTo>
                  <a:cubicBezTo>
                    <a:pt x="0" y="13"/>
                    <a:pt x="15" y="0"/>
                    <a:pt x="32" y="0"/>
                  </a:cubicBezTo>
                  <a:cubicBezTo>
                    <a:pt x="50" y="0"/>
                    <a:pt x="65" y="13"/>
                    <a:pt x="65" y="31"/>
                  </a:cubicBezTo>
                  <a:cubicBezTo>
                    <a:pt x="65" y="49"/>
                    <a:pt x="50" y="63"/>
                    <a:pt x="32" y="63"/>
                  </a:cubicBezTo>
                  <a:cubicBezTo>
                    <a:pt x="15" y="63"/>
                    <a:pt x="0" y="49"/>
                    <a:pt x="0" y="31"/>
                  </a:cubicBezTo>
                  <a:lnTo>
                    <a:pt x="0" y="31"/>
                  </a:lnTo>
                  <a:close/>
                </a:path>
              </a:pathLst>
            </a:custGeom>
            <a:noFill/>
            <a:ln w="2857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11" name="Google Shape;611;p93"/>
            <p:cNvSpPr/>
            <p:nvPr/>
          </p:nvSpPr>
          <p:spPr>
            <a:xfrm>
              <a:off x="5356654" y="2095132"/>
              <a:ext cx="93785" cy="92055"/>
            </a:xfrm>
            <a:custGeom>
              <a:avLst/>
              <a:gdLst/>
              <a:ahLst/>
              <a:cxnLst/>
              <a:rect l="l" t="t" r="r" b="b"/>
              <a:pathLst>
                <a:path w="63" h="63" extrusionOk="0">
                  <a:moveTo>
                    <a:pt x="32" y="63"/>
                  </a:moveTo>
                  <a:lnTo>
                    <a:pt x="32" y="63"/>
                  </a:lnTo>
                  <a:cubicBezTo>
                    <a:pt x="14" y="63"/>
                    <a:pt x="0" y="49"/>
                    <a:pt x="0" y="31"/>
                  </a:cubicBezTo>
                  <a:cubicBezTo>
                    <a:pt x="0" y="14"/>
                    <a:pt x="14" y="0"/>
                    <a:pt x="32" y="0"/>
                  </a:cubicBezTo>
                  <a:cubicBezTo>
                    <a:pt x="49" y="0"/>
                    <a:pt x="63" y="14"/>
                    <a:pt x="63" y="31"/>
                  </a:cubicBezTo>
                  <a:cubicBezTo>
                    <a:pt x="63" y="49"/>
                    <a:pt x="49" y="63"/>
                    <a:pt x="32" y="63"/>
                  </a:cubicBezTo>
                  <a:lnTo>
                    <a:pt x="32" y="63"/>
                  </a:lnTo>
                  <a:close/>
                </a:path>
              </a:pathLst>
            </a:custGeom>
            <a:noFill/>
            <a:ln w="2857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12" name="Google Shape;612;p93"/>
            <p:cNvSpPr/>
            <p:nvPr/>
          </p:nvSpPr>
          <p:spPr>
            <a:xfrm>
              <a:off x="5348707" y="1774527"/>
              <a:ext cx="95374" cy="93643"/>
            </a:xfrm>
            <a:custGeom>
              <a:avLst/>
              <a:gdLst/>
              <a:ahLst/>
              <a:cxnLst/>
              <a:rect l="l" t="t" r="r" b="b"/>
              <a:pathLst>
                <a:path w="63" h="64" extrusionOk="0">
                  <a:moveTo>
                    <a:pt x="32" y="64"/>
                  </a:moveTo>
                  <a:lnTo>
                    <a:pt x="32" y="64"/>
                  </a:lnTo>
                  <a:cubicBezTo>
                    <a:pt x="14" y="64"/>
                    <a:pt x="0" y="49"/>
                    <a:pt x="0" y="32"/>
                  </a:cubicBezTo>
                  <a:cubicBezTo>
                    <a:pt x="0" y="15"/>
                    <a:pt x="14" y="0"/>
                    <a:pt x="32" y="0"/>
                  </a:cubicBezTo>
                  <a:cubicBezTo>
                    <a:pt x="49" y="0"/>
                    <a:pt x="63" y="15"/>
                    <a:pt x="63" y="32"/>
                  </a:cubicBezTo>
                  <a:cubicBezTo>
                    <a:pt x="63" y="49"/>
                    <a:pt x="49" y="64"/>
                    <a:pt x="32" y="64"/>
                  </a:cubicBezTo>
                  <a:lnTo>
                    <a:pt x="32" y="64"/>
                  </a:lnTo>
                  <a:close/>
                </a:path>
              </a:pathLst>
            </a:custGeom>
            <a:noFill/>
            <a:ln w="2857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13" name="Google Shape;613;p93"/>
            <p:cNvSpPr/>
            <p:nvPr/>
          </p:nvSpPr>
          <p:spPr>
            <a:xfrm>
              <a:off x="4719239" y="1587243"/>
              <a:ext cx="98553" cy="96817"/>
            </a:xfrm>
            <a:custGeom>
              <a:avLst/>
              <a:gdLst/>
              <a:ahLst/>
              <a:cxnLst/>
              <a:rect l="l" t="t" r="r" b="b"/>
              <a:pathLst>
                <a:path w="66" h="66" extrusionOk="0">
                  <a:moveTo>
                    <a:pt x="0" y="33"/>
                  </a:moveTo>
                  <a:lnTo>
                    <a:pt x="0" y="33"/>
                  </a:lnTo>
                  <a:cubicBezTo>
                    <a:pt x="0" y="15"/>
                    <a:pt x="15" y="0"/>
                    <a:pt x="33" y="0"/>
                  </a:cubicBezTo>
                  <a:cubicBezTo>
                    <a:pt x="52" y="0"/>
                    <a:pt x="66" y="15"/>
                    <a:pt x="66" y="33"/>
                  </a:cubicBezTo>
                  <a:cubicBezTo>
                    <a:pt x="66" y="52"/>
                    <a:pt x="52" y="66"/>
                    <a:pt x="33" y="66"/>
                  </a:cubicBezTo>
                  <a:cubicBezTo>
                    <a:pt x="15" y="66"/>
                    <a:pt x="0" y="52"/>
                    <a:pt x="0" y="33"/>
                  </a:cubicBezTo>
                  <a:lnTo>
                    <a:pt x="0" y="33"/>
                  </a:lnTo>
                  <a:close/>
                </a:path>
              </a:pathLst>
            </a:custGeom>
            <a:noFill/>
            <a:ln w="2857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14" name="Google Shape;614;p93"/>
            <p:cNvSpPr/>
            <p:nvPr/>
          </p:nvSpPr>
          <p:spPr>
            <a:xfrm>
              <a:off x="4620686" y="1804684"/>
              <a:ext cx="100142" cy="99990"/>
            </a:xfrm>
            <a:custGeom>
              <a:avLst/>
              <a:gdLst/>
              <a:ahLst/>
              <a:cxnLst/>
              <a:rect l="l" t="t" r="r" b="b"/>
              <a:pathLst>
                <a:path w="66" h="67" extrusionOk="0">
                  <a:moveTo>
                    <a:pt x="0" y="34"/>
                  </a:moveTo>
                  <a:lnTo>
                    <a:pt x="0" y="34"/>
                  </a:lnTo>
                  <a:cubicBezTo>
                    <a:pt x="0" y="15"/>
                    <a:pt x="15" y="0"/>
                    <a:pt x="33" y="0"/>
                  </a:cubicBezTo>
                  <a:cubicBezTo>
                    <a:pt x="51" y="0"/>
                    <a:pt x="66" y="15"/>
                    <a:pt x="66" y="34"/>
                  </a:cubicBezTo>
                  <a:cubicBezTo>
                    <a:pt x="66" y="52"/>
                    <a:pt x="51" y="67"/>
                    <a:pt x="33" y="67"/>
                  </a:cubicBezTo>
                  <a:cubicBezTo>
                    <a:pt x="15" y="67"/>
                    <a:pt x="0" y="52"/>
                    <a:pt x="0" y="34"/>
                  </a:cubicBezTo>
                  <a:lnTo>
                    <a:pt x="0" y="34"/>
                  </a:lnTo>
                  <a:close/>
                </a:path>
              </a:pathLst>
            </a:custGeom>
            <a:noFill/>
            <a:ln w="2857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15" name="Google Shape;615;p93"/>
            <p:cNvSpPr/>
            <p:nvPr/>
          </p:nvSpPr>
          <p:spPr>
            <a:xfrm>
              <a:off x="4801896" y="2301462"/>
              <a:ext cx="116038" cy="260293"/>
            </a:xfrm>
            <a:custGeom>
              <a:avLst/>
              <a:gdLst/>
              <a:ahLst/>
              <a:cxnLst/>
              <a:rect l="l" t="t" r="r" b="b"/>
              <a:pathLst>
                <a:path w="77" h="175" extrusionOk="0">
                  <a:moveTo>
                    <a:pt x="0" y="14"/>
                  </a:moveTo>
                  <a:lnTo>
                    <a:pt x="0" y="14"/>
                  </a:lnTo>
                  <a:lnTo>
                    <a:pt x="20" y="0"/>
                  </a:lnTo>
                  <a:lnTo>
                    <a:pt x="77" y="62"/>
                  </a:lnTo>
                  <a:lnTo>
                    <a:pt x="77" y="175"/>
                  </a:lnTo>
                </a:path>
              </a:pathLst>
            </a:custGeom>
            <a:noFill/>
            <a:ln w="2857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16" name="Google Shape;616;p93"/>
            <p:cNvSpPr/>
            <p:nvPr/>
          </p:nvSpPr>
          <p:spPr>
            <a:xfrm>
              <a:off x="4746261" y="2017362"/>
              <a:ext cx="85837" cy="36504"/>
            </a:xfrm>
            <a:custGeom>
              <a:avLst/>
              <a:gdLst/>
              <a:ahLst/>
              <a:cxnLst/>
              <a:rect l="l" t="t" r="r" b="b"/>
              <a:pathLst>
                <a:path w="58" h="24" extrusionOk="0">
                  <a:moveTo>
                    <a:pt x="0" y="0"/>
                  </a:moveTo>
                  <a:lnTo>
                    <a:pt x="0" y="0"/>
                  </a:lnTo>
                  <a:lnTo>
                    <a:pt x="58" y="24"/>
                  </a:lnTo>
                </a:path>
              </a:pathLst>
            </a:custGeom>
            <a:noFill/>
            <a:ln w="2857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17" name="Google Shape;617;p93"/>
            <p:cNvSpPr/>
            <p:nvPr/>
          </p:nvSpPr>
          <p:spPr>
            <a:xfrm>
              <a:off x="4833688" y="1769766"/>
              <a:ext cx="61993" cy="33330"/>
            </a:xfrm>
            <a:custGeom>
              <a:avLst/>
              <a:gdLst/>
              <a:ahLst/>
              <a:cxnLst/>
              <a:rect l="l" t="t" r="r" b="b"/>
              <a:pathLst>
                <a:path w="40" h="22" extrusionOk="0">
                  <a:moveTo>
                    <a:pt x="40" y="22"/>
                  </a:moveTo>
                  <a:lnTo>
                    <a:pt x="40" y="22"/>
                  </a:lnTo>
                  <a:lnTo>
                    <a:pt x="0" y="0"/>
                  </a:lnTo>
                  <a:lnTo>
                    <a:pt x="0" y="0"/>
                  </a:lnTo>
                </a:path>
              </a:pathLst>
            </a:custGeom>
            <a:noFill/>
            <a:ln w="2857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18" name="Google Shape;618;p93"/>
            <p:cNvSpPr/>
            <p:nvPr/>
          </p:nvSpPr>
          <p:spPr>
            <a:xfrm>
              <a:off x="5126168" y="1590418"/>
              <a:ext cx="0" cy="93643"/>
            </a:xfrm>
            <a:custGeom>
              <a:avLst/>
              <a:gdLst/>
              <a:ahLst/>
              <a:cxnLst/>
              <a:rect l="l" t="t" r="r" b="b"/>
              <a:pathLst>
                <a:path w="120000" h="63" extrusionOk="0">
                  <a:moveTo>
                    <a:pt x="0" y="63"/>
                  </a:moveTo>
                  <a:lnTo>
                    <a:pt x="0" y="63"/>
                  </a:lnTo>
                  <a:lnTo>
                    <a:pt x="0" y="0"/>
                  </a:lnTo>
                </a:path>
              </a:pathLst>
            </a:custGeom>
            <a:noFill/>
            <a:ln w="2857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19" name="Google Shape;619;p93"/>
            <p:cNvSpPr/>
            <p:nvPr/>
          </p:nvSpPr>
          <p:spPr>
            <a:xfrm>
              <a:off x="5234258" y="1968160"/>
              <a:ext cx="65172" cy="38092"/>
            </a:xfrm>
            <a:custGeom>
              <a:avLst/>
              <a:gdLst/>
              <a:ahLst/>
              <a:cxnLst/>
              <a:rect l="l" t="t" r="r" b="b"/>
              <a:pathLst>
                <a:path w="45" h="25" extrusionOk="0">
                  <a:moveTo>
                    <a:pt x="45" y="0"/>
                  </a:moveTo>
                  <a:lnTo>
                    <a:pt x="45" y="0"/>
                  </a:lnTo>
                  <a:lnTo>
                    <a:pt x="43" y="3"/>
                  </a:lnTo>
                  <a:lnTo>
                    <a:pt x="0" y="25"/>
                  </a:lnTo>
                </a:path>
              </a:pathLst>
            </a:custGeom>
            <a:noFill/>
            <a:ln w="2857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20" name="Google Shape;620;p93"/>
            <p:cNvSpPr/>
            <p:nvPr/>
          </p:nvSpPr>
          <p:spPr>
            <a:xfrm>
              <a:off x="5235847" y="2142747"/>
              <a:ext cx="68352" cy="0"/>
            </a:xfrm>
            <a:custGeom>
              <a:avLst/>
              <a:gdLst/>
              <a:ahLst/>
              <a:cxnLst/>
              <a:rect l="l" t="t" r="r" b="b"/>
              <a:pathLst>
                <a:path w="46" h="120000" extrusionOk="0">
                  <a:moveTo>
                    <a:pt x="0" y="0"/>
                  </a:moveTo>
                  <a:lnTo>
                    <a:pt x="0" y="0"/>
                  </a:lnTo>
                  <a:lnTo>
                    <a:pt x="46" y="0"/>
                  </a:lnTo>
                </a:path>
              </a:pathLst>
            </a:custGeom>
            <a:noFill/>
            <a:ln w="2857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21" name="Google Shape;621;p93"/>
            <p:cNvSpPr/>
            <p:nvPr/>
          </p:nvSpPr>
          <p:spPr>
            <a:xfrm>
              <a:off x="4832098" y="1907848"/>
              <a:ext cx="198696" cy="393614"/>
            </a:xfrm>
            <a:custGeom>
              <a:avLst/>
              <a:gdLst/>
              <a:ahLst/>
              <a:cxnLst/>
              <a:rect l="l" t="t" r="r" b="b"/>
              <a:pathLst>
                <a:path w="132" h="264" extrusionOk="0">
                  <a:moveTo>
                    <a:pt x="0" y="264"/>
                  </a:moveTo>
                  <a:lnTo>
                    <a:pt x="0" y="264"/>
                  </a:lnTo>
                  <a:lnTo>
                    <a:pt x="0" y="25"/>
                  </a:lnTo>
                  <a:cubicBezTo>
                    <a:pt x="0" y="22"/>
                    <a:pt x="0" y="11"/>
                    <a:pt x="6" y="6"/>
                  </a:cubicBezTo>
                  <a:cubicBezTo>
                    <a:pt x="9" y="2"/>
                    <a:pt x="14" y="0"/>
                    <a:pt x="21" y="0"/>
                  </a:cubicBezTo>
                  <a:cubicBezTo>
                    <a:pt x="42" y="0"/>
                    <a:pt x="43" y="21"/>
                    <a:pt x="43" y="25"/>
                  </a:cubicBezTo>
                  <a:lnTo>
                    <a:pt x="43" y="119"/>
                  </a:lnTo>
                  <a:lnTo>
                    <a:pt x="80" y="147"/>
                  </a:lnTo>
                  <a:cubicBezTo>
                    <a:pt x="98" y="161"/>
                    <a:pt x="118" y="181"/>
                    <a:pt x="132" y="206"/>
                  </a:cubicBezTo>
                </a:path>
              </a:pathLst>
            </a:custGeom>
            <a:noFill/>
            <a:ln w="28575" cap="rnd"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22" name="Google Shape;622;p93"/>
            <p:cNvSpPr/>
            <p:nvPr/>
          </p:nvSpPr>
          <p:spPr>
            <a:xfrm>
              <a:off x="4895680" y="1631684"/>
              <a:ext cx="343346" cy="930071"/>
            </a:xfrm>
            <a:custGeom>
              <a:avLst/>
              <a:gdLst/>
              <a:ahLst/>
              <a:cxnLst/>
              <a:rect l="l" t="t" r="r" b="b"/>
              <a:pathLst>
                <a:path w="230" h="625" extrusionOk="0">
                  <a:moveTo>
                    <a:pt x="162" y="625"/>
                  </a:moveTo>
                  <a:lnTo>
                    <a:pt x="162" y="625"/>
                  </a:lnTo>
                  <a:lnTo>
                    <a:pt x="162" y="505"/>
                  </a:lnTo>
                  <a:cubicBezTo>
                    <a:pt x="162" y="505"/>
                    <a:pt x="171" y="497"/>
                    <a:pt x="202" y="462"/>
                  </a:cubicBezTo>
                  <a:cubicBezTo>
                    <a:pt x="230" y="430"/>
                    <a:pt x="226" y="387"/>
                    <a:pt x="226" y="387"/>
                  </a:cubicBezTo>
                  <a:lnTo>
                    <a:pt x="226" y="123"/>
                  </a:lnTo>
                  <a:cubicBezTo>
                    <a:pt x="226" y="111"/>
                    <a:pt x="219" y="101"/>
                    <a:pt x="211" y="101"/>
                  </a:cubicBezTo>
                  <a:cubicBezTo>
                    <a:pt x="203" y="101"/>
                    <a:pt x="196" y="111"/>
                    <a:pt x="196" y="123"/>
                  </a:cubicBezTo>
                  <a:lnTo>
                    <a:pt x="196" y="229"/>
                  </a:lnTo>
                  <a:cubicBezTo>
                    <a:pt x="196" y="236"/>
                    <a:pt x="191" y="241"/>
                    <a:pt x="184" y="241"/>
                  </a:cubicBezTo>
                  <a:cubicBezTo>
                    <a:pt x="178" y="241"/>
                    <a:pt x="172" y="236"/>
                    <a:pt x="172" y="229"/>
                  </a:cubicBezTo>
                  <a:lnTo>
                    <a:pt x="172" y="56"/>
                  </a:lnTo>
                  <a:cubicBezTo>
                    <a:pt x="172" y="45"/>
                    <a:pt x="163" y="35"/>
                    <a:pt x="153" y="35"/>
                  </a:cubicBezTo>
                  <a:cubicBezTo>
                    <a:pt x="142" y="35"/>
                    <a:pt x="134" y="45"/>
                    <a:pt x="134" y="56"/>
                  </a:cubicBezTo>
                  <a:lnTo>
                    <a:pt x="134" y="190"/>
                  </a:lnTo>
                  <a:lnTo>
                    <a:pt x="134" y="226"/>
                  </a:lnTo>
                  <a:cubicBezTo>
                    <a:pt x="134" y="233"/>
                    <a:pt x="129" y="238"/>
                    <a:pt x="122" y="238"/>
                  </a:cubicBezTo>
                  <a:cubicBezTo>
                    <a:pt x="116" y="238"/>
                    <a:pt x="110" y="233"/>
                    <a:pt x="110" y="226"/>
                  </a:cubicBezTo>
                  <a:lnTo>
                    <a:pt x="110" y="190"/>
                  </a:lnTo>
                  <a:lnTo>
                    <a:pt x="110" y="56"/>
                  </a:lnTo>
                  <a:lnTo>
                    <a:pt x="110" y="21"/>
                  </a:lnTo>
                  <a:cubicBezTo>
                    <a:pt x="110" y="9"/>
                    <a:pt x="100" y="0"/>
                    <a:pt x="88" y="0"/>
                  </a:cubicBezTo>
                  <a:cubicBezTo>
                    <a:pt x="76" y="0"/>
                    <a:pt x="66" y="9"/>
                    <a:pt x="66" y="21"/>
                  </a:cubicBezTo>
                  <a:lnTo>
                    <a:pt x="66" y="56"/>
                  </a:lnTo>
                  <a:lnTo>
                    <a:pt x="66" y="204"/>
                  </a:lnTo>
                  <a:lnTo>
                    <a:pt x="66" y="230"/>
                  </a:lnTo>
                  <a:cubicBezTo>
                    <a:pt x="66" y="236"/>
                    <a:pt x="61" y="241"/>
                    <a:pt x="54" y="241"/>
                  </a:cubicBezTo>
                  <a:cubicBezTo>
                    <a:pt x="48" y="241"/>
                    <a:pt x="43" y="236"/>
                    <a:pt x="43" y="230"/>
                  </a:cubicBezTo>
                  <a:lnTo>
                    <a:pt x="43" y="204"/>
                  </a:lnTo>
                  <a:lnTo>
                    <a:pt x="43" y="56"/>
                  </a:lnTo>
                  <a:cubicBezTo>
                    <a:pt x="43" y="45"/>
                    <a:pt x="33" y="35"/>
                    <a:pt x="21" y="35"/>
                  </a:cubicBezTo>
                  <a:cubicBezTo>
                    <a:pt x="10" y="35"/>
                    <a:pt x="0" y="45"/>
                    <a:pt x="0" y="63"/>
                  </a:cubicBezTo>
                  <a:lnTo>
                    <a:pt x="0" y="202"/>
                  </a:lnTo>
                </a:path>
              </a:pathLst>
            </a:custGeom>
            <a:noFill/>
            <a:ln w="2857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23" name="Google Shape;623;p93"/>
            <p:cNvSpPr/>
            <p:nvPr/>
          </p:nvSpPr>
          <p:spPr>
            <a:xfrm>
              <a:off x="4760568" y="2322095"/>
              <a:ext cx="41329" cy="28569"/>
            </a:xfrm>
            <a:custGeom>
              <a:avLst/>
              <a:gdLst/>
              <a:ahLst/>
              <a:cxnLst/>
              <a:rect l="l" t="t" r="r" b="b"/>
              <a:pathLst>
                <a:path w="28" h="19" extrusionOk="0">
                  <a:moveTo>
                    <a:pt x="0" y="19"/>
                  </a:moveTo>
                  <a:lnTo>
                    <a:pt x="0" y="19"/>
                  </a:lnTo>
                  <a:lnTo>
                    <a:pt x="28" y="0"/>
                  </a:lnTo>
                </a:path>
              </a:pathLst>
            </a:custGeom>
            <a:noFill/>
            <a:ln w="2857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24" name="Google Shape;624;p93"/>
            <p:cNvSpPr/>
            <p:nvPr/>
          </p:nvSpPr>
          <p:spPr>
            <a:xfrm>
              <a:off x="4760568" y="2322095"/>
              <a:ext cx="41329" cy="28569"/>
            </a:xfrm>
            <a:custGeom>
              <a:avLst/>
              <a:gdLst/>
              <a:ahLst/>
              <a:cxnLst/>
              <a:rect l="l" t="t" r="r" b="b"/>
              <a:pathLst>
                <a:path w="28" h="19" extrusionOk="0">
                  <a:moveTo>
                    <a:pt x="0" y="19"/>
                  </a:moveTo>
                  <a:lnTo>
                    <a:pt x="0" y="19"/>
                  </a:lnTo>
                  <a:lnTo>
                    <a:pt x="28" y="0"/>
                  </a:lnTo>
                </a:path>
              </a:pathLst>
            </a:custGeom>
            <a:noFill/>
            <a:ln w="2857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25" name="Google Shape;625;p93"/>
            <p:cNvSpPr/>
            <p:nvPr/>
          </p:nvSpPr>
          <p:spPr>
            <a:xfrm>
              <a:off x="4668373" y="2323682"/>
              <a:ext cx="108090" cy="109514"/>
            </a:xfrm>
            <a:custGeom>
              <a:avLst/>
              <a:gdLst/>
              <a:ahLst/>
              <a:cxnLst/>
              <a:rect l="l" t="t" r="r" b="b"/>
              <a:pathLst>
                <a:path w="72" h="72" extrusionOk="0">
                  <a:moveTo>
                    <a:pt x="54" y="62"/>
                  </a:moveTo>
                  <a:lnTo>
                    <a:pt x="54" y="62"/>
                  </a:lnTo>
                  <a:cubicBezTo>
                    <a:pt x="40" y="72"/>
                    <a:pt x="20" y="68"/>
                    <a:pt x="10" y="54"/>
                  </a:cubicBezTo>
                  <a:cubicBezTo>
                    <a:pt x="0" y="39"/>
                    <a:pt x="4" y="19"/>
                    <a:pt x="18" y="9"/>
                  </a:cubicBezTo>
                  <a:cubicBezTo>
                    <a:pt x="33" y="0"/>
                    <a:pt x="53" y="3"/>
                    <a:pt x="63" y="18"/>
                  </a:cubicBezTo>
                  <a:cubicBezTo>
                    <a:pt x="72" y="32"/>
                    <a:pt x="69" y="52"/>
                    <a:pt x="54" y="62"/>
                  </a:cubicBezTo>
                  <a:lnTo>
                    <a:pt x="54" y="62"/>
                  </a:lnTo>
                  <a:close/>
                </a:path>
              </a:pathLst>
            </a:custGeom>
            <a:noFill/>
            <a:ln w="2857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grpSp>
      <p:grpSp>
        <p:nvGrpSpPr>
          <p:cNvPr id="626" name="Google Shape;626;p93"/>
          <p:cNvGrpSpPr/>
          <p:nvPr/>
        </p:nvGrpSpPr>
        <p:grpSpPr>
          <a:xfrm>
            <a:off x="4241449" y="2519967"/>
            <a:ext cx="661102" cy="658291"/>
            <a:chOff x="594" y="2865"/>
            <a:chExt cx="341" cy="340"/>
          </a:xfrm>
        </p:grpSpPr>
        <p:sp>
          <p:nvSpPr>
            <p:cNvPr id="627" name="Google Shape;627;p93"/>
            <p:cNvSpPr/>
            <p:nvPr/>
          </p:nvSpPr>
          <p:spPr>
            <a:xfrm>
              <a:off x="594" y="2865"/>
              <a:ext cx="341" cy="340"/>
            </a:xfrm>
            <a:custGeom>
              <a:avLst/>
              <a:gdLst/>
              <a:ahLst/>
              <a:cxnLst/>
              <a:rect l="l" t="t" r="r" b="b"/>
              <a:pathLst>
                <a:path w="546" h="544" extrusionOk="0">
                  <a:moveTo>
                    <a:pt x="546" y="544"/>
                  </a:moveTo>
                  <a:lnTo>
                    <a:pt x="546" y="544"/>
                  </a:lnTo>
                  <a:lnTo>
                    <a:pt x="0" y="544"/>
                  </a:lnTo>
                  <a:lnTo>
                    <a:pt x="0" y="0"/>
                  </a:lnTo>
                </a:path>
              </a:pathLst>
            </a:custGeom>
            <a:noFill/>
            <a:ln w="28575" cap="flat" cmpd="sng">
              <a:solidFill>
                <a:schemeClr val="lt1"/>
              </a:solidFill>
              <a:prstDash val="solid"/>
              <a:miter lim="800000"/>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628" name="Google Shape;628;p93"/>
            <p:cNvSpPr/>
            <p:nvPr/>
          </p:nvSpPr>
          <p:spPr>
            <a:xfrm rot="-7714399">
              <a:off x="612" y="2988"/>
              <a:ext cx="313" cy="102"/>
            </a:xfrm>
            <a:custGeom>
              <a:avLst/>
              <a:gdLst/>
              <a:ahLst/>
              <a:cxnLst/>
              <a:rect l="l" t="t" r="r" b="b"/>
              <a:pathLst>
                <a:path w="500" h="162" extrusionOk="0">
                  <a:moveTo>
                    <a:pt x="0" y="144"/>
                  </a:moveTo>
                  <a:lnTo>
                    <a:pt x="0" y="144"/>
                  </a:lnTo>
                  <a:lnTo>
                    <a:pt x="123" y="72"/>
                  </a:lnTo>
                  <a:lnTo>
                    <a:pt x="260" y="162"/>
                  </a:lnTo>
                  <a:lnTo>
                    <a:pt x="500" y="0"/>
                  </a:lnTo>
                </a:path>
              </a:pathLst>
            </a:custGeom>
            <a:noFill/>
            <a:ln w="28575" cap="rnd" cmpd="sng">
              <a:solidFill>
                <a:schemeClr val="lt1"/>
              </a:solidFill>
              <a:prstDash val="solid"/>
              <a:miter lim="800000"/>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grpSp>
      <p:pic>
        <p:nvPicPr>
          <p:cNvPr id="629" name="Google Shape;629;p93" descr="A picture containing diagram&#10;&#10;Description automatically generated"/>
          <p:cNvPicPr preferRelativeResize="0"/>
          <p:nvPr/>
        </p:nvPicPr>
        <p:blipFill rotWithShape="1">
          <a:blip r:embed="rId4">
            <a:alphaModFix/>
          </a:blip>
          <a:srcRect/>
          <a:stretch/>
        </p:blipFill>
        <p:spPr>
          <a:xfrm>
            <a:off x="7372050" y="0"/>
            <a:ext cx="1771950" cy="1033199"/>
          </a:xfrm>
          <a:prstGeom prst="rect">
            <a:avLst/>
          </a:prstGeom>
          <a:noFill/>
          <a:ln>
            <a:noFill/>
          </a:ln>
        </p:spPr>
      </p:pic>
      <p:pic>
        <p:nvPicPr>
          <p:cNvPr id="630" name="Google Shape;630;p93"/>
          <p:cNvPicPr preferRelativeResize="0"/>
          <p:nvPr/>
        </p:nvPicPr>
        <p:blipFill rotWithShape="1">
          <a:blip r:embed="rId5">
            <a:alphaModFix/>
          </a:blip>
          <a:srcRect/>
          <a:stretch/>
        </p:blipFill>
        <p:spPr>
          <a:xfrm>
            <a:off x="0" y="0"/>
            <a:ext cx="1147675" cy="4901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94"/>
          <p:cNvSpPr txBox="1">
            <a:spLocks noGrp="1"/>
          </p:cNvSpPr>
          <p:nvPr>
            <p:ph type="title"/>
          </p:nvPr>
        </p:nvSpPr>
        <p:spPr>
          <a:xfrm>
            <a:off x="316670" y="997115"/>
            <a:ext cx="8486259" cy="652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36192"/>
              </a:buClr>
              <a:buSzPts val="3300"/>
              <a:buFont typeface="Calibri"/>
              <a:buNone/>
            </a:pPr>
            <a:r>
              <a:rPr lang="en-US">
                <a:solidFill>
                  <a:srgbClr val="00B853"/>
                </a:solidFill>
              </a:rPr>
              <a:t>We are making progress</a:t>
            </a:r>
            <a:r>
              <a:rPr lang="en-US">
                <a:solidFill>
                  <a:srgbClr val="236192"/>
                </a:solidFill>
              </a:rPr>
              <a:t>….</a:t>
            </a:r>
            <a:endParaRPr/>
          </a:p>
        </p:txBody>
      </p:sp>
      <p:sp>
        <p:nvSpPr>
          <p:cNvPr id="636" name="Google Shape;636;p9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36</a:t>
            </a:fld>
            <a:endParaRPr/>
          </a:p>
        </p:txBody>
      </p:sp>
      <p:sp>
        <p:nvSpPr>
          <p:cNvPr id="637" name="Google Shape;637;p94"/>
          <p:cNvSpPr txBox="1"/>
          <p:nvPr/>
        </p:nvSpPr>
        <p:spPr>
          <a:xfrm>
            <a:off x="4571999" y="2228098"/>
            <a:ext cx="3818644" cy="3075070"/>
          </a:xfrm>
          <a:prstGeom prst="rect">
            <a:avLst/>
          </a:prstGeom>
          <a:noFill/>
          <a:ln>
            <a:noFill/>
          </a:ln>
        </p:spPr>
        <p:txBody>
          <a:bodyPr spcFirstLastPara="1" wrap="square" lIns="0" tIns="0" rIns="0" bIns="0" anchor="t" anchorCtr="0">
            <a:noAutofit/>
          </a:bodyPr>
          <a:lstStyle/>
          <a:p>
            <a:pPr marL="214341" marR="0" lvl="0" indent="-145761" algn="l" rtl="0">
              <a:lnSpc>
                <a:spcPct val="90000"/>
              </a:lnSpc>
              <a:spcBef>
                <a:spcPts val="0"/>
              </a:spcBef>
              <a:spcAft>
                <a:spcPts val="0"/>
              </a:spcAft>
              <a:buClr>
                <a:schemeClr val="dk2"/>
              </a:buClr>
              <a:buSzPts val="1080"/>
              <a:buFont typeface="Calibri"/>
              <a:buNone/>
            </a:pPr>
            <a:endParaRPr sz="1350" b="0" i="0" u="none" strike="noStrike" cap="none">
              <a:solidFill>
                <a:schemeClr val="dk1"/>
              </a:solidFill>
              <a:latin typeface="Calibri"/>
              <a:ea typeface="Calibri"/>
              <a:cs typeface="Calibri"/>
              <a:sym typeface="Calibri"/>
            </a:endParaRPr>
          </a:p>
        </p:txBody>
      </p:sp>
      <p:sp>
        <p:nvSpPr>
          <p:cNvPr id="638" name="Google Shape;638;p94"/>
          <p:cNvSpPr txBox="1"/>
          <p:nvPr/>
        </p:nvSpPr>
        <p:spPr>
          <a:xfrm>
            <a:off x="4461611" y="997114"/>
            <a:ext cx="4682389" cy="753311"/>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accent2"/>
              </a:buClr>
              <a:buSzPts val="2400"/>
              <a:buFont typeface="Calibri"/>
              <a:buNone/>
            </a:pPr>
            <a:endParaRPr sz="2400" b="1" i="0" u="none" strike="noStrike" cap="none">
              <a:solidFill>
                <a:schemeClr val="accent2"/>
              </a:solidFill>
              <a:latin typeface="Calibri"/>
              <a:ea typeface="Calibri"/>
              <a:cs typeface="Calibri"/>
              <a:sym typeface="Calibri"/>
            </a:endParaRPr>
          </a:p>
        </p:txBody>
      </p:sp>
      <p:grpSp>
        <p:nvGrpSpPr>
          <p:cNvPr id="639" name="Google Shape;639;p94"/>
          <p:cNvGrpSpPr/>
          <p:nvPr/>
        </p:nvGrpSpPr>
        <p:grpSpPr>
          <a:xfrm>
            <a:off x="2538893" y="1755041"/>
            <a:ext cx="1953524" cy="4127010"/>
            <a:chOff x="3429668" y="839768"/>
            <a:chExt cx="2604360" cy="5375372"/>
          </a:xfrm>
        </p:grpSpPr>
        <p:sp>
          <p:nvSpPr>
            <p:cNvPr id="640" name="Google Shape;640;p94"/>
            <p:cNvSpPr txBox="1"/>
            <p:nvPr/>
          </p:nvSpPr>
          <p:spPr>
            <a:xfrm>
              <a:off x="3429668" y="839768"/>
              <a:ext cx="2604360" cy="5375372"/>
            </a:xfrm>
            <a:prstGeom prst="rect">
              <a:avLst/>
            </a:prstGeom>
            <a:solidFill>
              <a:srgbClr val="F2F2F2"/>
            </a:solidFill>
            <a:ln>
              <a:noFill/>
            </a:ln>
            <a:effectLst>
              <a:outerShdw blurRad="50800" dist="38100" dir="2700000" algn="tl" rotWithShape="0">
                <a:srgbClr val="000000">
                  <a:alpha val="40000"/>
                </a:srgbClr>
              </a:outerShdw>
            </a:effectLst>
          </p:spPr>
          <p:txBody>
            <a:bodyPr spcFirstLastPara="1" wrap="square" lIns="27000" tIns="27000" rIns="27000" bIns="27000" anchor="t" anchorCtr="0">
              <a:noAutofit/>
            </a:bodyPr>
            <a:lstStyle/>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r>
                <a:rPr lang="en-US" sz="750" b="1" i="0" u="none" strike="noStrike" cap="none">
                  <a:solidFill>
                    <a:srgbClr val="00338D"/>
                  </a:solidFill>
                  <a:latin typeface="Calibri"/>
                  <a:ea typeface="Calibri"/>
                  <a:cs typeface="Calibri"/>
                  <a:sym typeface="Calibri"/>
                </a:rPr>
                <a:t>Nouryon Alliance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50"/>
                <a:buFont typeface="Arial"/>
                <a:buNone/>
              </a:pPr>
              <a:r>
                <a:rPr lang="en-US" sz="750" b="0" i="0" u="none" strike="noStrike" cap="none">
                  <a:solidFill>
                    <a:srgbClr val="DA291C"/>
                  </a:solidFill>
                  <a:latin typeface="Calibri"/>
                  <a:ea typeface="Calibri"/>
                  <a:cs typeface="Calibri"/>
                  <a:sym typeface="Calibri"/>
                </a:rPr>
                <a:t>Netherlands, Nouryon/Nobian</a:t>
              </a:r>
              <a:endParaRPr sz="750" b="0" i="1" u="none" strike="noStrike" cap="none">
                <a:solidFill>
                  <a:srgbClr val="DA291C"/>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r>
                <a:rPr lang="en-US" sz="750" b="0" i="0" u="none" strike="noStrike" cap="none">
                  <a:solidFill>
                    <a:srgbClr val="000000"/>
                  </a:solidFill>
                  <a:latin typeface="Calibri"/>
                  <a:ea typeface="Calibri"/>
                  <a:cs typeface="Calibri"/>
                  <a:sym typeface="Calibri"/>
                </a:rPr>
                <a:t>We are working with Nouryon to scale of hydrogen production to build a carbon-free Netherlands. Currently we are workin on three projects: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50"/>
                <a:buFont typeface="Arial"/>
                <a:buNone/>
              </a:pPr>
              <a:endParaRPr sz="750" b="0" i="0" u="none" strike="noStrike" cap="none">
                <a:solidFill>
                  <a:srgbClr val="000000"/>
                </a:solidFill>
                <a:latin typeface="Calibri"/>
                <a:ea typeface="Calibri"/>
                <a:cs typeface="Calibri"/>
                <a:sym typeface="Calibri"/>
              </a:endParaRPr>
            </a:p>
            <a:p>
              <a:pPr marL="128605" marR="0" lvl="0" indent="-128605" algn="l" rtl="0">
                <a:lnSpc>
                  <a:spcPct val="100000"/>
                </a:lnSpc>
                <a:spcBef>
                  <a:spcPts val="0"/>
                </a:spcBef>
                <a:spcAft>
                  <a:spcPts val="0"/>
                </a:spcAft>
                <a:buClr>
                  <a:srgbClr val="DA291C"/>
                </a:buClr>
                <a:buSzPts val="750"/>
                <a:buFont typeface="Noto Sans Symbols"/>
                <a:buChar char="▪"/>
              </a:pPr>
              <a:r>
                <a:rPr lang="en-US" sz="750" b="0" i="0" u="none" strike="noStrike" cap="none">
                  <a:solidFill>
                    <a:srgbClr val="00338D"/>
                  </a:solidFill>
                  <a:latin typeface="Calibri"/>
                  <a:ea typeface="Calibri"/>
                  <a:cs typeface="Calibri"/>
                  <a:sym typeface="Calibri"/>
                </a:rPr>
                <a:t>Djewels 1, 20MW </a:t>
              </a:r>
              <a:r>
                <a:rPr lang="en-US" sz="750" b="0" i="0" u="none" strike="noStrike" cap="none">
                  <a:solidFill>
                    <a:srgbClr val="000000"/>
                  </a:solidFill>
                  <a:latin typeface="Calibri"/>
                  <a:ea typeface="Calibri"/>
                  <a:cs typeface="Calibri"/>
                  <a:sym typeface="Calibri"/>
                </a:rPr>
                <a:t>electrolysis plant for production of green H2 for bio-methanol FEL 1, FEL 2 and currently  </a:t>
              </a:r>
              <a:r>
                <a:rPr lang="en-US" sz="750" b="0" i="0" u="none" strike="noStrike" cap="none">
                  <a:solidFill>
                    <a:srgbClr val="00338D"/>
                  </a:solidFill>
                  <a:latin typeface="Calibri"/>
                  <a:ea typeface="Calibri"/>
                  <a:cs typeface="Calibri"/>
                  <a:sym typeface="Calibri"/>
                </a:rPr>
                <a:t>FEED completed</a:t>
              </a:r>
              <a:r>
                <a:rPr lang="en-US" sz="75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128605" marR="0" lvl="0" indent="-128605" algn="l" rtl="0">
                <a:lnSpc>
                  <a:spcPct val="100000"/>
                </a:lnSpc>
                <a:spcBef>
                  <a:spcPts val="338"/>
                </a:spcBef>
                <a:spcAft>
                  <a:spcPts val="0"/>
                </a:spcAft>
                <a:buClr>
                  <a:srgbClr val="DA291C"/>
                </a:buClr>
                <a:buSzPts val="750"/>
                <a:buFont typeface="Noto Sans Symbols"/>
                <a:buChar char="▪"/>
              </a:pPr>
              <a:r>
                <a:rPr lang="en-US" sz="750" b="0" i="0" u="none" strike="noStrike" cap="none">
                  <a:solidFill>
                    <a:srgbClr val="00338D"/>
                  </a:solidFill>
                  <a:latin typeface="Calibri"/>
                  <a:ea typeface="Calibri"/>
                  <a:cs typeface="Calibri"/>
                  <a:sym typeface="Calibri"/>
                </a:rPr>
                <a:t>Djewels 2, concept study for 50MW </a:t>
              </a:r>
              <a:r>
                <a:rPr lang="en-US" sz="750" b="0" i="0" u="none" strike="noStrike" cap="none">
                  <a:solidFill>
                    <a:srgbClr val="000000"/>
                  </a:solidFill>
                  <a:latin typeface="Calibri"/>
                  <a:ea typeface="Calibri"/>
                  <a:cs typeface="Calibri"/>
                  <a:sym typeface="Calibri"/>
                </a:rPr>
                <a:t>electrolysis plant for production of bio-kerosene for sustainable jet fuel</a:t>
              </a:r>
              <a:endParaRPr sz="1400" b="0" i="0" u="none" strike="noStrike" cap="none">
                <a:solidFill>
                  <a:srgbClr val="000000"/>
                </a:solidFill>
                <a:latin typeface="Arial"/>
                <a:ea typeface="Arial"/>
                <a:cs typeface="Arial"/>
                <a:sym typeface="Arial"/>
              </a:endParaRPr>
            </a:p>
            <a:p>
              <a:pPr marL="128605" marR="0" lvl="0" indent="-128605" algn="l" rtl="0">
                <a:lnSpc>
                  <a:spcPct val="100000"/>
                </a:lnSpc>
                <a:spcBef>
                  <a:spcPts val="338"/>
                </a:spcBef>
                <a:spcAft>
                  <a:spcPts val="0"/>
                </a:spcAft>
                <a:buClr>
                  <a:srgbClr val="DA291C"/>
                </a:buClr>
                <a:buSzPts val="750"/>
                <a:buFont typeface="Noto Sans Symbols"/>
                <a:buChar char="▪"/>
              </a:pPr>
              <a:r>
                <a:rPr lang="en-US" sz="750" b="0" i="0" u="none" strike="noStrike" cap="none">
                  <a:solidFill>
                    <a:srgbClr val="00338D"/>
                  </a:solidFill>
                  <a:latin typeface="Calibri"/>
                  <a:ea typeface="Calibri"/>
                  <a:cs typeface="Calibri"/>
                  <a:sym typeface="Calibri"/>
                </a:rPr>
                <a:t>Hermes, 100MW project in concept study </a:t>
              </a:r>
              <a:r>
                <a:rPr lang="en-US" sz="750" b="0" i="0" u="none" strike="noStrike" cap="none">
                  <a:solidFill>
                    <a:srgbClr val="000000"/>
                  </a:solidFill>
                  <a:latin typeface="Calibri"/>
                  <a:ea typeface="Calibri"/>
                  <a:cs typeface="Calibri"/>
                  <a:sym typeface="Calibri"/>
                </a:rPr>
                <a:t>phase to decarbonize steel production</a:t>
              </a:r>
              <a:endParaRPr sz="1400" b="0" i="0" u="none" strike="noStrike" cap="none">
                <a:solidFill>
                  <a:srgbClr val="000000"/>
                </a:solidFill>
                <a:latin typeface="Arial"/>
                <a:ea typeface="Arial"/>
                <a:cs typeface="Arial"/>
                <a:sym typeface="Arial"/>
              </a:endParaRPr>
            </a:p>
            <a:p>
              <a:pPr marL="0" marR="0" lvl="0" indent="47625" algn="l" rtl="0">
                <a:lnSpc>
                  <a:spcPct val="100000"/>
                </a:lnSpc>
                <a:spcBef>
                  <a:spcPts val="338"/>
                </a:spcBef>
                <a:spcAft>
                  <a:spcPts val="0"/>
                </a:spcAft>
                <a:buClr>
                  <a:schemeClr val="dk1"/>
                </a:buClr>
                <a:buSzPts val="750"/>
                <a:buFont typeface="Arial"/>
                <a:buNone/>
              </a:pPr>
              <a:endParaRPr sz="750" b="0" i="0" u="none" strike="noStrike" cap="none">
                <a:solidFill>
                  <a:srgbClr val="000000"/>
                </a:solidFill>
                <a:latin typeface="Calibri"/>
                <a:ea typeface="Calibri"/>
                <a:cs typeface="Calibri"/>
                <a:sym typeface="Calibri"/>
              </a:endParaRPr>
            </a:p>
          </p:txBody>
        </p:sp>
        <p:pic>
          <p:nvPicPr>
            <p:cNvPr id="641" name="Google Shape;641;p94"/>
            <p:cNvPicPr preferRelativeResize="0"/>
            <p:nvPr/>
          </p:nvPicPr>
          <p:blipFill rotWithShape="1">
            <a:blip r:embed="rId3">
              <a:alphaModFix/>
            </a:blip>
            <a:srcRect b="15236"/>
            <a:stretch/>
          </p:blipFill>
          <p:spPr>
            <a:xfrm>
              <a:off x="3506283" y="1029424"/>
              <a:ext cx="2451130" cy="1640269"/>
            </a:xfrm>
            <a:prstGeom prst="rect">
              <a:avLst/>
            </a:prstGeom>
            <a:solidFill>
              <a:srgbClr val="ECECEC"/>
            </a:solidFill>
            <a:ln>
              <a:noFill/>
            </a:ln>
          </p:spPr>
        </p:pic>
      </p:grpSp>
      <p:sp>
        <p:nvSpPr>
          <p:cNvPr id="642" name="Google Shape;642;p94"/>
          <p:cNvSpPr txBox="1"/>
          <p:nvPr/>
        </p:nvSpPr>
        <p:spPr>
          <a:xfrm>
            <a:off x="4752344" y="1755041"/>
            <a:ext cx="1953524" cy="4127011"/>
          </a:xfrm>
          <a:prstGeom prst="rect">
            <a:avLst/>
          </a:prstGeom>
          <a:solidFill>
            <a:srgbClr val="F2F2F2"/>
          </a:solidFill>
          <a:ln>
            <a:noFill/>
          </a:ln>
          <a:effectLst>
            <a:outerShdw blurRad="50800" dist="38100" dir="2700000" algn="tl" rotWithShape="0">
              <a:srgbClr val="000000">
                <a:alpha val="40000"/>
              </a:srgbClr>
            </a:outerShdw>
          </a:effectLst>
        </p:spPr>
        <p:txBody>
          <a:bodyPr spcFirstLastPara="1" wrap="square" lIns="27000" tIns="27000" rIns="27000" bIns="27000" anchor="t" anchorCtr="0">
            <a:noAutofit/>
          </a:bodyPr>
          <a:lstStyle/>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r>
              <a:rPr lang="en-US" sz="750" b="1" i="0" u="none" strike="noStrike" cap="none">
                <a:solidFill>
                  <a:srgbClr val="00338D"/>
                </a:solidFill>
                <a:latin typeface="Calibri"/>
                <a:ea typeface="Calibri"/>
                <a:cs typeface="Calibri"/>
                <a:sym typeface="Calibri"/>
              </a:rPr>
              <a:t>Green Hydrogen Plant utilizing Offshore Wind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50"/>
              <a:buFont typeface="Arial"/>
              <a:buNone/>
            </a:pPr>
            <a:r>
              <a:rPr lang="en-US" sz="750" b="0" i="0" u="none" strike="noStrike" cap="none">
                <a:solidFill>
                  <a:srgbClr val="DA291C"/>
                </a:solidFill>
                <a:latin typeface="Calibri"/>
                <a:ea typeface="Calibri"/>
                <a:cs typeface="Calibri"/>
                <a:sym typeface="Calibri"/>
              </a:rPr>
              <a:t>Shell 200 MW Maasvlakte, Netherlands</a:t>
            </a:r>
            <a:endParaRPr sz="75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0" i="1"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r>
              <a:rPr lang="en-US" sz="750" b="0" i="0" u="none" strike="noStrike" cap="none">
                <a:solidFill>
                  <a:srgbClr val="000000"/>
                </a:solidFill>
                <a:latin typeface="Calibri"/>
                <a:ea typeface="Calibri"/>
                <a:cs typeface="Calibri"/>
                <a:sym typeface="Calibri"/>
              </a:rPr>
              <a:t>We are working with Shell in the Netherlands to develop a </a:t>
            </a:r>
            <a:r>
              <a:rPr lang="en-US" sz="750" b="0" i="0" u="none" strike="noStrike" cap="none">
                <a:solidFill>
                  <a:srgbClr val="00338D"/>
                </a:solidFill>
                <a:latin typeface="Calibri"/>
                <a:ea typeface="Calibri"/>
                <a:cs typeface="Calibri"/>
                <a:sym typeface="Calibri"/>
              </a:rPr>
              <a:t>200MW</a:t>
            </a:r>
            <a:r>
              <a:rPr lang="en-US" sz="750" b="0" i="0" u="none" strike="noStrike" cap="none">
                <a:solidFill>
                  <a:srgbClr val="000000"/>
                </a:solidFill>
                <a:latin typeface="Calibri"/>
                <a:ea typeface="Calibri"/>
                <a:cs typeface="Calibri"/>
                <a:sym typeface="Calibri"/>
              </a:rPr>
              <a:t> green hydrogen plant in the Maasvlakte area in the Port of Rotterdam.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50"/>
              <a:buFont typeface="Arial"/>
              <a:buNone/>
            </a:pPr>
            <a:endParaRPr sz="75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r>
              <a:rPr lang="en-US" sz="750" b="0" i="0" u="none" strike="noStrike" cap="none">
                <a:solidFill>
                  <a:srgbClr val="000000"/>
                </a:solidFill>
                <a:latin typeface="Calibri"/>
                <a:ea typeface="Calibri"/>
                <a:cs typeface="Calibri"/>
                <a:sym typeface="Calibri"/>
              </a:rPr>
              <a:t>Our scope incorporates all different moving parts:</a:t>
            </a:r>
            <a:endParaRPr sz="1400" b="0" i="0" u="none" strike="noStrike" cap="none">
              <a:solidFill>
                <a:srgbClr val="000000"/>
              </a:solidFill>
              <a:latin typeface="Arial"/>
              <a:ea typeface="Arial"/>
              <a:cs typeface="Arial"/>
              <a:sym typeface="Arial"/>
            </a:endParaRPr>
          </a:p>
          <a:p>
            <a:pPr marL="128605" marR="0" lvl="0" indent="-128605" algn="l" rtl="0">
              <a:lnSpc>
                <a:spcPct val="100000"/>
              </a:lnSpc>
              <a:spcBef>
                <a:spcPts val="0"/>
              </a:spcBef>
              <a:spcAft>
                <a:spcPts val="0"/>
              </a:spcAft>
              <a:buClr>
                <a:srgbClr val="DA291C"/>
              </a:buClr>
              <a:buSzPts val="750"/>
              <a:buFont typeface="Noto Sans Symbols"/>
              <a:buChar char="▪"/>
            </a:pPr>
            <a:r>
              <a:rPr lang="en-US" sz="750" b="0" i="0" u="none" strike="noStrike" cap="none">
                <a:solidFill>
                  <a:srgbClr val="00338D"/>
                </a:solidFill>
                <a:latin typeface="Calibri"/>
                <a:ea typeface="Calibri"/>
                <a:cs typeface="Calibri"/>
                <a:sym typeface="Calibri"/>
              </a:rPr>
              <a:t>Integration of electricity supply </a:t>
            </a:r>
            <a:r>
              <a:rPr lang="en-US" sz="750" b="0" i="0" u="none" strike="noStrike" cap="none">
                <a:solidFill>
                  <a:srgbClr val="000000"/>
                </a:solidFill>
                <a:latin typeface="Calibri"/>
                <a:ea typeface="Calibri"/>
                <a:cs typeface="Calibri"/>
                <a:sym typeface="Calibri"/>
              </a:rPr>
              <a:t>from an offshore windfarm​</a:t>
            </a:r>
            <a:endParaRPr sz="1400" b="0" i="0" u="none" strike="noStrike" cap="none">
              <a:solidFill>
                <a:srgbClr val="000000"/>
              </a:solidFill>
              <a:latin typeface="Arial"/>
              <a:ea typeface="Arial"/>
              <a:cs typeface="Arial"/>
              <a:sym typeface="Arial"/>
            </a:endParaRPr>
          </a:p>
          <a:p>
            <a:pPr marL="128605" marR="0" lvl="0" indent="-128605" algn="l" rtl="0">
              <a:lnSpc>
                <a:spcPct val="100000"/>
              </a:lnSpc>
              <a:spcBef>
                <a:spcPts val="338"/>
              </a:spcBef>
              <a:spcAft>
                <a:spcPts val="0"/>
              </a:spcAft>
              <a:buClr>
                <a:srgbClr val="DA291C"/>
              </a:buClr>
              <a:buSzPts val="750"/>
              <a:buFont typeface="Noto Sans Symbols"/>
              <a:buChar char="▪"/>
            </a:pPr>
            <a:r>
              <a:rPr lang="en-US" sz="750" b="0" i="0" u="none" strike="noStrike" cap="none">
                <a:solidFill>
                  <a:srgbClr val="000000"/>
                </a:solidFill>
                <a:latin typeface="Calibri"/>
                <a:ea typeface="Calibri"/>
                <a:cs typeface="Calibri"/>
                <a:sym typeface="Calibri"/>
              </a:rPr>
              <a:t>Technology selection and OEM selection in an integrated team</a:t>
            </a:r>
            <a:endParaRPr sz="1400" b="0" i="0" u="none" strike="noStrike" cap="none">
              <a:solidFill>
                <a:srgbClr val="000000"/>
              </a:solidFill>
              <a:latin typeface="Arial"/>
              <a:ea typeface="Arial"/>
              <a:cs typeface="Arial"/>
              <a:sym typeface="Arial"/>
            </a:endParaRPr>
          </a:p>
          <a:p>
            <a:pPr marL="128605" marR="0" lvl="0" indent="-128605" algn="l" rtl="0">
              <a:lnSpc>
                <a:spcPct val="100000"/>
              </a:lnSpc>
              <a:spcBef>
                <a:spcPts val="338"/>
              </a:spcBef>
              <a:spcAft>
                <a:spcPts val="0"/>
              </a:spcAft>
              <a:buClr>
                <a:srgbClr val="DA291C"/>
              </a:buClr>
              <a:buSzPts val="750"/>
              <a:buFont typeface="Noto Sans Symbols"/>
              <a:buChar char="▪"/>
            </a:pPr>
            <a:r>
              <a:rPr lang="en-US" sz="750" b="0" i="0" u="none" strike="noStrike" cap="none">
                <a:solidFill>
                  <a:srgbClr val="00338D"/>
                </a:solidFill>
                <a:latin typeface="Calibri"/>
                <a:ea typeface="Calibri"/>
                <a:cs typeface="Calibri"/>
                <a:sym typeface="Calibri"/>
              </a:rPr>
              <a:t>Integration of the 200MW electrolyzer OEM </a:t>
            </a:r>
            <a:r>
              <a:rPr lang="en-US" sz="750" b="0" i="0" u="none" strike="noStrike" cap="none">
                <a:solidFill>
                  <a:schemeClr val="dk1"/>
                </a:solidFill>
                <a:latin typeface="Calibri"/>
                <a:ea typeface="Calibri"/>
                <a:cs typeface="Calibri"/>
                <a:sym typeface="Calibri"/>
              </a:rPr>
              <a:t>design in the conceptual design of the plant   </a:t>
            </a:r>
            <a:endParaRPr sz="750" b="0" i="0" u="none" strike="noStrike" cap="none">
              <a:solidFill>
                <a:srgbClr val="000000"/>
              </a:solidFill>
              <a:latin typeface="Calibri"/>
              <a:ea typeface="Calibri"/>
              <a:cs typeface="Calibri"/>
              <a:sym typeface="Calibri"/>
            </a:endParaRPr>
          </a:p>
          <a:p>
            <a:pPr marL="128605" marR="0" lvl="0" indent="-128605" algn="l" rtl="0">
              <a:lnSpc>
                <a:spcPct val="100000"/>
              </a:lnSpc>
              <a:spcBef>
                <a:spcPts val="338"/>
              </a:spcBef>
              <a:spcAft>
                <a:spcPts val="0"/>
              </a:spcAft>
              <a:buClr>
                <a:srgbClr val="DA291C"/>
              </a:buClr>
              <a:buSzPts val="750"/>
              <a:buFont typeface="Noto Sans Symbols"/>
              <a:buChar char="▪"/>
            </a:pPr>
            <a:r>
              <a:rPr lang="en-US" sz="750" b="0" i="0" u="none" strike="noStrike" cap="none">
                <a:solidFill>
                  <a:srgbClr val="00338D"/>
                </a:solidFill>
                <a:latin typeface="Calibri"/>
                <a:ea typeface="Calibri"/>
                <a:cs typeface="Calibri"/>
                <a:sym typeface="Calibri"/>
              </a:rPr>
              <a:t>The design of the balance ​of plant </a:t>
            </a:r>
            <a:r>
              <a:rPr lang="en-US" sz="750" b="0" i="0" u="none" strike="noStrike" cap="none">
                <a:solidFill>
                  <a:srgbClr val="000000"/>
                </a:solidFill>
                <a:latin typeface="Calibri"/>
                <a:ea typeface="Calibri"/>
                <a:cs typeface="Calibri"/>
                <a:sym typeface="Calibri"/>
              </a:rPr>
              <a:t>​and infrastructure​</a:t>
            </a:r>
            <a:endParaRPr sz="1400" b="0" i="0" u="none" strike="noStrike" cap="none">
              <a:solidFill>
                <a:srgbClr val="000000"/>
              </a:solidFill>
              <a:latin typeface="Arial"/>
              <a:ea typeface="Arial"/>
              <a:cs typeface="Arial"/>
              <a:sym typeface="Arial"/>
            </a:endParaRPr>
          </a:p>
          <a:p>
            <a:pPr marL="128605" marR="0" lvl="0" indent="-128605" algn="l" rtl="0">
              <a:lnSpc>
                <a:spcPct val="100000"/>
              </a:lnSpc>
              <a:spcBef>
                <a:spcPts val="338"/>
              </a:spcBef>
              <a:spcAft>
                <a:spcPts val="0"/>
              </a:spcAft>
              <a:buClr>
                <a:srgbClr val="DA291C"/>
              </a:buClr>
              <a:buSzPts val="750"/>
              <a:buFont typeface="Noto Sans Symbols"/>
              <a:buChar char="▪"/>
            </a:pPr>
            <a:r>
              <a:rPr lang="en-US" sz="750" b="0" i="0" u="none" strike="noStrike" cap="none">
                <a:solidFill>
                  <a:srgbClr val="000000"/>
                </a:solidFill>
                <a:latin typeface="Calibri"/>
                <a:ea typeface="Calibri"/>
                <a:cs typeface="Calibri"/>
                <a:sym typeface="Calibri"/>
              </a:rPr>
              <a:t>We are responsible for </a:t>
            </a:r>
            <a:r>
              <a:rPr lang="en-US" sz="750" b="0" i="0" u="none" strike="noStrike" cap="none">
                <a:solidFill>
                  <a:srgbClr val="00338D"/>
                </a:solidFill>
                <a:latin typeface="Calibri"/>
                <a:ea typeface="Calibri"/>
                <a:cs typeface="Calibri"/>
                <a:sym typeface="Calibri"/>
              </a:rPr>
              <a:t>Integrating the green hydrogen into the Shell Pernis refinery </a:t>
            </a:r>
            <a:r>
              <a:rPr lang="en-US" sz="750" b="0" i="0" u="none" strike="noStrike" cap="none">
                <a:solidFill>
                  <a:srgbClr val="000000"/>
                </a:solidFill>
                <a:latin typeface="Calibri"/>
                <a:ea typeface="Calibri"/>
                <a:cs typeface="Calibri"/>
                <a:sym typeface="Calibri"/>
              </a:rPr>
              <a:t>as part of a decarbonization strategy.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38"/>
              </a:spcBef>
              <a:spcAft>
                <a:spcPts val="0"/>
              </a:spcAft>
              <a:buClr>
                <a:srgbClr val="000000"/>
              </a:buClr>
              <a:buSzPts val="750"/>
              <a:buFont typeface="Arial"/>
              <a:buNone/>
            </a:pPr>
            <a:endParaRPr sz="750" b="0" i="0" u="none" strike="noStrike" cap="none">
              <a:solidFill>
                <a:srgbClr val="000000"/>
              </a:solidFill>
              <a:latin typeface="Calibri"/>
              <a:ea typeface="Calibri"/>
              <a:cs typeface="Calibri"/>
              <a:sym typeface="Calibri"/>
            </a:endParaRPr>
          </a:p>
        </p:txBody>
      </p:sp>
      <p:grpSp>
        <p:nvGrpSpPr>
          <p:cNvPr id="643" name="Google Shape;643;p94"/>
          <p:cNvGrpSpPr/>
          <p:nvPr/>
        </p:nvGrpSpPr>
        <p:grpSpPr>
          <a:xfrm>
            <a:off x="325441" y="1755040"/>
            <a:ext cx="1953524" cy="4127010"/>
            <a:chOff x="6095206" y="842261"/>
            <a:chExt cx="2604360" cy="5375372"/>
          </a:xfrm>
        </p:grpSpPr>
        <p:sp>
          <p:nvSpPr>
            <p:cNvPr id="644" name="Google Shape;644;p94"/>
            <p:cNvSpPr txBox="1"/>
            <p:nvPr/>
          </p:nvSpPr>
          <p:spPr>
            <a:xfrm>
              <a:off x="6095206" y="842261"/>
              <a:ext cx="2604360" cy="5375372"/>
            </a:xfrm>
            <a:prstGeom prst="rect">
              <a:avLst/>
            </a:prstGeom>
            <a:solidFill>
              <a:srgbClr val="F2F2F2"/>
            </a:solidFill>
            <a:ln>
              <a:noFill/>
            </a:ln>
            <a:effectLst>
              <a:outerShdw blurRad="50800" dist="38100" dir="2700000" algn="tl" rotWithShape="0">
                <a:srgbClr val="000000">
                  <a:alpha val="40000"/>
                </a:srgbClr>
              </a:outerShdw>
            </a:effectLst>
          </p:spPr>
          <p:txBody>
            <a:bodyPr spcFirstLastPara="1" wrap="square" lIns="27000" tIns="27000" rIns="27000" bIns="27000" anchor="t" anchorCtr="0">
              <a:noAutofit/>
            </a:bodyPr>
            <a:lstStyle/>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r>
                <a:rPr lang="en-US" sz="750" b="1" i="0" u="none" strike="noStrike" cap="none">
                  <a:solidFill>
                    <a:srgbClr val="00338D"/>
                  </a:solidFill>
                  <a:latin typeface="Calibri"/>
                  <a:ea typeface="Calibri"/>
                  <a:cs typeface="Calibri"/>
                  <a:sym typeface="Calibri"/>
                </a:rPr>
                <a:t>Offshore Wind Farm and 100MW Electrolyzer Facility</a:t>
              </a:r>
              <a:br>
                <a:rPr lang="en-US" sz="750" b="0" i="0" u="none" strike="noStrike" cap="none">
                  <a:solidFill>
                    <a:srgbClr val="00338D"/>
                  </a:solidFill>
                  <a:latin typeface="Calibri"/>
                  <a:ea typeface="Calibri"/>
                  <a:cs typeface="Calibri"/>
                  <a:sym typeface="Calibri"/>
                </a:rPr>
              </a:br>
              <a:r>
                <a:rPr lang="en-US" sz="750" b="0" i="0" u="none" strike="noStrike" cap="none">
                  <a:solidFill>
                    <a:srgbClr val="DA291C"/>
                  </a:solidFill>
                  <a:latin typeface="Calibri"/>
                  <a:ea typeface="Calibri"/>
                  <a:cs typeface="Calibri"/>
                  <a:sym typeface="Calibri"/>
                </a:rPr>
                <a:t>760MW Offshore Wind farm, Netherlands </a:t>
              </a:r>
              <a:endParaRPr sz="14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Clr>
                  <a:srgbClr val="000000"/>
                </a:buClr>
                <a:buSzPts val="750"/>
                <a:buFont typeface="Arial"/>
                <a:buNone/>
              </a:pPr>
              <a:endParaRPr sz="750" b="0" i="0" u="none" strike="noStrike" cap="none">
                <a:solidFill>
                  <a:srgbClr val="000000"/>
                </a:solidFill>
                <a:latin typeface="Calibri"/>
                <a:ea typeface="Calibri"/>
                <a:cs typeface="Calibri"/>
                <a:sym typeface="Calibri"/>
              </a:endParaRPr>
            </a:p>
            <a:p>
              <a:pPr marL="128605" marR="0" lvl="0" indent="-128605" algn="l" rtl="0">
                <a:lnSpc>
                  <a:spcPct val="100000"/>
                </a:lnSpc>
                <a:spcBef>
                  <a:spcPts val="0"/>
                </a:spcBef>
                <a:spcAft>
                  <a:spcPts val="0"/>
                </a:spcAft>
                <a:buClr>
                  <a:srgbClr val="DA291C"/>
                </a:buClr>
                <a:buSzPts val="750"/>
                <a:buFont typeface="Noto Sans Symbols"/>
                <a:buChar char="▪"/>
              </a:pPr>
              <a:r>
                <a:rPr lang="en-US" sz="750" b="0" i="0" u="none" strike="noStrike" cap="none">
                  <a:solidFill>
                    <a:srgbClr val="000000"/>
                  </a:solidFill>
                  <a:latin typeface="Calibri"/>
                  <a:ea typeface="Calibri"/>
                  <a:cs typeface="Calibri"/>
                  <a:sym typeface="Calibri"/>
                </a:rPr>
                <a:t>Worley acted as a </a:t>
              </a:r>
              <a:r>
                <a:rPr lang="en-US" sz="750" b="0" i="0" u="none" strike="noStrike" cap="none">
                  <a:solidFill>
                    <a:srgbClr val="00338D"/>
                  </a:solidFill>
                  <a:latin typeface="Calibri"/>
                  <a:ea typeface="Calibri"/>
                  <a:cs typeface="Calibri"/>
                  <a:sym typeface="Calibri"/>
                </a:rPr>
                <a:t>technical counsel </a:t>
              </a:r>
              <a:r>
                <a:rPr lang="en-US" sz="750" b="0" i="0" u="none" strike="noStrike" cap="none">
                  <a:solidFill>
                    <a:srgbClr val="000000"/>
                  </a:solidFill>
                  <a:latin typeface="Calibri"/>
                  <a:ea typeface="Calibri"/>
                  <a:cs typeface="Calibri"/>
                  <a:sym typeface="Calibri"/>
                </a:rPr>
                <a:t>involving the development of a 760MW offshore wind farm and a</a:t>
              </a:r>
              <a:r>
                <a:rPr lang="en-US" sz="750" b="0" i="0" u="none" strike="noStrike" cap="none">
                  <a:solidFill>
                    <a:srgbClr val="00338D"/>
                  </a:solidFill>
                  <a:latin typeface="Calibri"/>
                  <a:ea typeface="Calibri"/>
                  <a:cs typeface="Calibri"/>
                  <a:sym typeface="Calibri"/>
                </a:rPr>
                <a:t> 100MW </a:t>
              </a:r>
              <a:r>
                <a:rPr lang="en-US" sz="750" b="0" i="0" u="none" strike="noStrike" cap="none">
                  <a:solidFill>
                    <a:srgbClr val="000000"/>
                  </a:solidFill>
                  <a:latin typeface="Calibri"/>
                  <a:ea typeface="Calibri"/>
                  <a:cs typeface="Calibri"/>
                  <a:sym typeface="Calibri"/>
                </a:rPr>
                <a:t>hydrogen electrolyzer facilty</a:t>
              </a:r>
              <a:endParaRPr sz="1400" b="0" i="0" u="none" strike="noStrike" cap="none">
                <a:solidFill>
                  <a:srgbClr val="000000"/>
                </a:solidFill>
                <a:latin typeface="Arial"/>
                <a:ea typeface="Arial"/>
                <a:cs typeface="Arial"/>
                <a:sym typeface="Arial"/>
              </a:endParaRPr>
            </a:p>
            <a:p>
              <a:pPr marL="128605" marR="0" lvl="0" indent="-128605" algn="l" rtl="0">
                <a:lnSpc>
                  <a:spcPct val="100000"/>
                </a:lnSpc>
                <a:spcBef>
                  <a:spcPts val="338"/>
                </a:spcBef>
                <a:spcAft>
                  <a:spcPts val="0"/>
                </a:spcAft>
                <a:buClr>
                  <a:srgbClr val="DA291C"/>
                </a:buClr>
                <a:buSzPts val="750"/>
                <a:buFont typeface="Noto Sans Symbols"/>
                <a:buChar char="▪"/>
              </a:pPr>
              <a:r>
                <a:rPr lang="en-US" sz="750" b="0" i="0" u="none" strike="noStrike" cap="none">
                  <a:solidFill>
                    <a:srgbClr val="000000"/>
                  </a:solidFill>
                  <a:latin typeface="Calibri"/>
                  <a:ea typeface="Calibri"/>
                  <a:cs typeface="Calibri"/>
                  <a:sym typeface="Calibri"/>
                </a:rPr>
                <a:t>Worley’s role involved a business model for the hydrogen production</a:t>
              </a:r>
              <a:endParaRPr sz="1400" b="0" i="0" u="none" strike="noStrike" cap="none">
                <a:solidFill>
                  <a:srgbClr val="000000"/>
                </a:solidFill>
                <a:latin typeface="Arial"/>
                <a:ea typeface="Arial"/>
                <a:cs typeface="Arial"/>
                <a:sym typeface="Arial"/>
              </a:endParaRPr>
            </a:p>
            <a:p>
              <a:pPr marL="128605" marR="0" lvl="0" indent="-128605" algn="l" rtl="0">
                <a:lnSpc>
                  <a:spcPct val="100000"/>
                </a:lnSpc>
                <a:spcBef>
                  <a:spcPts val="338"/>
                </a:spcBef>
                <a:spcAft>
                  <a:spcPts val="0"/>
                </a:spcAft>
                <a:buClr>
                  <a:srgbClr val="DA291C"/>
                </a:buClr>
                <a:buSzPts val="750"/>
                <a:buFont typeface="Noto Sans Symbols"/>
                <a:buChar char="▪"/>
              </a:pPr>
              <a:r>
                <a:rPr lang="en-US" sz="750" b="0" i="0" u="none" strike="noStrike" cap="none">
                  <a:solidFill>
                    <a:srgbClr val="000000"/>
                  </a:solidFill>
                  <a:latin typeface="Calibri"/>
                  <a:ea typeface="Calibri"/>
                  <a:cs typeface="Calibri"/>
                  <a:sym typeface="Calibri"/>
                </a:rPr>
                <a:t>We built a financial model which determined the levelized cost of hydrogen</a:t>
              </a:r>
              <a:endParaRPr sz="1400" b="0" i="0" u="none" strike="noStrike" cap="none">
                <a:solidFill>
                  <a:srgbClr val="000000"/>
                </a:solidFill>
                <a:latin typeface="Arial"/>
                <a:ea typeface="Arial"/>
                <a:cs typeface="Arial"/>
                <a:sym typeface="Arial"/>
              </a:endParaRPr>
            </a:p>
            <a:p>
              <a:pPr marL="128605" marR="0" lvl="0" indent="-128605" algn="l" rtl="0">
                <a:lnSpc>
                  <a:spcPct val="100000"/>
                </a:lnSpc>
                <a:spcBef>
                  <a:spcPts val="338"/>
                </a:spcBef>
                <a:spcAft>
                  <a:spcPts val="0"/>
                </a:spcAft>
                <a:buClr>
                  <a:srgbClr val="DA291C"/>
                </a:buClr>
                <a:buSzPts val="750"/>
                <a:buFont typeface="Noto Sans Symbols"/>
                <a:buChar char="▪"/>
              </a:pPr>
              <a:r>
                <a:rPr lang="en-US" sz="750" b="0" i="0" u="none" strike="noStrike" cap="none">
                  <a:solidFill>
                    <a:srgbClr val="000000"/>
                  </a:solidFill>
                  <a:latin typeface="Calibri"/>
                  <a:ea typeface="Calibri"/>
                  <a:cs typeface="Calibri"/>
                  <a:sym typeface="Calibri"/>
                </a:rPr>
                <a:t>Identified potential hydrogen offtakers and building a joint business case. </a:t>
              </a:r>
              <a:endParaRPr sz="1400" b="0" i="0" u="none" strike="noStrike" cap="none">
                <a:solidFill>
                  <a:srgbClr val="000000"/>
                </a:solidFill>
                <a:latin typeface="Arial"/>
                <a:ea typeface="Arial"/>
                <a:cs typeface="Arial"/>
                <a:sym typeface="Arial"/>
              </a:endParaRPr>
            </a:p>
            <a:p>
              <a:pPr marL="0" marR="0" lvl="0" indent="47625" algn="l" rtl="0">
                <a:lnSpc>
                  <a:spcPct val="100000"/>
                </a:lnSpc>
                <a:spcBef>
                  <a:spcPts val="338"/>
                </a:spcBef>
                <a:spcAft>
                  <a:spcPts val="0"/>
                </a:spcAft>
                <a:buClr>
                  <a:schemeClr val="dk1"/>
                </a:buClr>
                <a:buSzPts val="750"/>
                <a:buFont typeface="Arial"/>
                <a:buNone/>
              </a:pPr>
              <a:endParaRPr sz="750" b="0" i="0" u="none" strike="noStrike" cap="none">
                <a:solidFill>
                  <a:srgbClr val="000000"/>
                </a:solidFill>
                <a:latin typeface="Calibri"/>
                <a:ea typeface="Calibri"/>
                <a:cs typeface="Calibri"/>
                <a:sym typeface="Calibri"/>
              </a:endParaRPr>
            </a:p>
          </p:txBody>
        </p:sp>
        <p:pic>
          <p:nvPicPr>
            <p:cNvPr id="645" name="Google Shape;645;p94"/>
            <p:cNvPicPr preferRelativeResize="0"/>
            <p:nvPr/>
          </p:nvPicPr>
          <p:blipFill rotWithShape="1">
            <a:blip r:embed="rId4">
              <a:alphaModFix/>
            </a:blip>
            <a:srcRect b="18880"/>
            <a:stretch/>
          </p:blipFill>
          <p:spPr>
            <a:xfrm>
              <a:off x="6208151" y="1019054"/>
              <a:ext cx="2442564" cy="1607194"/>
            </a:xfrm>
            <a:prstGeom prst="rect">
              <a:avLst/>
            </a:prstGeom>
            <a:solidFill>
              <a:srgbClr val="ECECEC"/>
            </a:solidFill>
            <a:ln>
              <a:noFill/>
            </a:ln>
          </p:spPr>
        </p:pic>
      </p:grpSp>
      <p:pic>
        <p:nvPicPr>
          <p:cNvPr id="646" name="Google Shape;646;p94"/>
          <p:cNvPicPr preferRelativeResize="0"/>
          <p:nvPr/>
        </p:nvPicPr>
        <p:blipFill rotWithShape="1">
          <a:blip r:embed="rId5">
            <a:alphaModFix/>
          </a:blip>
          <a:srcRect/>
          <a:stretch/>
        </p:blipFill>
        <p:spPr>
          <a:xfrm>
            <a:off x="4836949" y="1890776"/>
            <a:ext cx="1764308" cy="1250016"/>
          </a:xfrm>
          <a:prstGeom prst="rect">
            <a:avLst/>
          </a:prstGeom>
          <a:noFill/>
          <a:ln>
            <a:noFill/>
          </a:ln>
        </p:spPr>
      </p:pic>
      <p:pic>
        <p:nvPicPr>
          <p:cNvPr id="647" name="Google Shape;647;p94" descr="A picture containing diagram&#10;&#10;Description automatically generated"/>
          <p:cNvPicPr preferRelativeResize="0"/>
          <p:nvPr/>
        </p:nvPicPr>
        <p:blipFill rotWithShape="1">
          <a:blip r:embed="rId6">
            <a:alphaModFix/>
          </a:blip>
          <a:srcRect/>
          <a:stretch/>
        </p:blipFill>
        <p:spPr>
          <a:xfrm>
            <a:off x="7372050" y="0"/>
            <a:ext cx="1771950" cy="1033199"/>
          </a:xfrm>
          <a:prstGeom prst="rect">
            <a:avLst/>
          </a:prstGeom>
          <a:noFill/>
          <a:ln>
            <a:noFill/>
          </a:ln>
        </p:spPr>
      </p:pic>
      <p:sp>
        <p:nvSpPr>
          <p:cNvPr id="648" name="Google Shape;648;p94"/>
          <p:cNvSpPr txBox="1"/>
          <p:nvPr/>
        </p:nvSpPr>
        <p:spPr>
          <a:xfrm>
            <a:off x="6849925" y="1755576"/>
            <a:ext cx="1953000" cy="4126200"/>
          </a:xfrm>
          <a:prstGeom prst="rect">
            <a:avLst/>
          </a:prstGeom>
          <a:solidFill>
            <a:srgbClr val="F2F2F2"/>
          </a:solidFill>
          <a:ln>
            <a:noFill/>
          </a:ln>
          <a:effectLst>
            <a:outerShdw blurRad="50800" dist="38100" dir="2700000" algn="tl" rotWithShape="0">
              <a:srgbClr val="000000">
                <a:alpha val="40000"/>
              </a:srgbClr>
            </a:outerShdw>
          </a:effectLst>
        </p:spPr>
        <p:txBody>
          <a:bodyPr spcFirstLastPara="1" wrap="square" lIns="26975" tIns="26975" rIns="26975" bIns="26975" anchor="t" anchorCtr="0">
            <a:noAutofit/>
          </a:bodyPr>
          <a:lstStyle/>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endParaRPr sz="750" b="1" i="0" u="none" strike="noStrike" cap="none">
              <a:solidFill>
                <a:srgbClr val="00338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r>
              <a:rPr lang="en-US" sz="750" b="1" i="0" u="none" strike="noStrike" cap="none">
                <a:solidFill>
                  <a:srgbClr val="00338D"/>
                </a:solidFill>
                <a:latin typeface="Calibri"/>
                <a:ea typeface="Calibri"/>
                <a:cs typeface="Calibri"/>
                <a:sym typeface="Calibri"/>
              </a:rPr>
              <a:t>Green Energy Oman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50"/>
              <a:buFont typeface="Arial"/>
              <a:buNone/>
            </a:pPr>
            <a:r>
              <a:rPr lang="en-US" sz="750" b="0" i="0" u="none" strike="noStrike" cap="none">
                <a:solidFill>
                  <a:srgbClr val="DA291C"/>
                </a:solidFill>
                <a:latin typeface="Calibri"/>
                <a:ea typeface="Calibri"/>
                <a:cs typeface="Calibri"/>
                <a:sym typeface="Calibri"/>
              </a:rPr>
              <a:t>Oman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50"/>
              <a:buFont typeface="Arial"/>
              <a:buNone/>
            </a:pPr>
            <a:endParaRPr sz="750" b="0" i="0" u="none" strike="noStrike" cap="none">
              <a:solidFill>
                <a:srgbClr val="DA291C"/>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50"/>
              <a:buFont typeface="Arial"/>
              <a:buNone/>
            </a:pPr>
            <a:r>
              <a:rPr lang="en-US" sz="750" b="0" i="0" u="none" strike="noStrike" cap="none">
                <a:solidFill>
                  <a:srgbClr val="000000"/>
                </a:solidFill>
                <a:latin typeface="Calibri"/>
                <a:ea typeface="Calibri"/>
                <a:cs typeface="Calibri"/>
                <a:sym typeface="Calibri"/>
              </a:rPr>
              <a:t>We are supporting Green Energy Oman (GEO), an international consortium, to developed a 25-gigawatt (GW) low-carbon fuels project.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50"/>
              <a:buFont typeface="Arial"/>
              <a:buNone/>
            </a:pPr>
            <a:endParaRPr sz="750" b="0" i="0" u="none" strike="noStrike" cap="none">
              <a:solidFill>
                <a:srgbClr val="000000"/>
              </a:solidFill>
              <a:latin typeface="Calibri"/>
              <a:ea typeface="Calibri"/>
              <a:cs typeface="Calibri"/>
              <a:sym typeface="Calibri"/>
            </a:endParaRPr>
          </a:p>
          <a:p>
            <a:pPr marL="80994" marR="0" lvl="1" indent="-80994" algn="l" rtl="0">
              <a:lnSpc>
                <a:spcPct val="100000"/>
              </a:lnSpc>
              <a:spcBef>
                <a:spcPts val="0"/>
              </a:spcBef>
              <a:spcAft>
                <a:spcPts val="0"/>
              </a:spcAft>
              <a:buClr>
                <a:srgbClr val="DA291C"/>
              </a:buClr>
              <a:buSzPts val="750"/>
              <a:buFont typeface="Arial"/>
              <a:buChar char="•"/>
            </a:pPr>
            <a:r>
              <a:rPr lang="en-US" sz="750" b="0" i="0" u="none" strike="noStrike" cap="none">
                <a:solidFill>
                  <a:srgbClr val="000000"/>
                </a:solidFill>
                <a:latin typeface="Calibri"/>
                <a:ea typeface="Calibri"/>
                <a:cs typeface="Calibri"/>
                <a:sym typeface="Calibri"/>
              </a:rPr>
              <a:t>Concept feasibility study services to further develop and challenge GEO's defined green hydrogen energy project. </a:t>
            </a:r>
            <a:endParaRPr sz="1400" b="0" i="0" u="none" strike="noStrike" cap="none">
              <a:solidFill>
                <a:srgbClr val="000000"/>
              </a:solidFill>
              <a:latin typeface="Arial"/>
              <a:ea typeface="Arial"/>
              <a:cs typeface="Arial"/>
              <a:sym typeface="Arial"/>
            </a:endParaRPr>
          </a:p>
          <a:p>
            <a:pPr marL="80994" marR="0" lvl="1" indent="-80994" algn="l" rtl="0">
              <a:lnSpc>
                <a:spcPct val="100000"/>
              </a:lnSpc>
              <a:spcBef>
                <a:spcPts val="338"/>
              </a:spcBef>
              <a:spcAft>
                <a:spcPts val="0"/>
              </a:spcAft>
              <a:buClr>
                <a:srgbClr val="DA291C"/>
              </a:buClr>
              <a:buSzPts val="750"/>
              <a:buFont typeface="Arial"/>
              <a:buChar char="•"/>
            </a:pPr>
            <a:r>
              <a:rPr lang="en-US" sz="750" b="0" i="0" u="none" strike="noStrike" cap="none">
                <a:solidFill>
                  <a:srgbClr val="000000"/>
                </a:solidFill>
                <a:latin typeface="Calibri"/>
                <a:ea typeface="Calibri"/>
                <a:cs typeface="Calibri"/>
                <a:sym typeface="Calibri"/>
              </a:rPr>
              <a:t>Optimize</a:t>
            </a:r>
            <a:r>
              <a:rPr lang="en-US" sz="750" b="0" i="0" u="none" strike="noStrike" cap="none">
                <a:solidFill>
                  <a:srgbClr val="00338D"/>
                </a:solidFill>
                <a:latin typeface="Calibri"/>
                <a:ea typeface="Calibri"/>
                <a:cs typeface="Calibri"/>
                <a:sym typeface="Calibri"/>
              </a:rPr>
              <a:t> 25 GW of wind and solar generation</a:t>
            </a:r>
            <a:r>
              <a:rPr lang="en-US" sz="750" b="0" i="0" u="none" strike="noStrike" cap="none">
                <a:solidFill>
                  <a:srgbClr val="000000"/>
                </a:solidFill>
                <a:latin typeface="Calibri"/>
                <a:ea typeface="Calibri"/>
                <a:cs typeface="Calibri"/>
                <a:sym typeface="Calibri"/>
              </a:rPr>
              <a:t>, </a:t>
            </a:r>
            <a:r>
              <a:rPr lang="en-US" sz="750" b="0" i="0" u="none" strike="noStrike" cap="none">
                <a:solidFill>
                  <a:srgbClr val="00338D"/>
                </a:solidFill>
                <a:latin typeface="Calibri"/>
                <a:ea typeface="Calibri"/>
                <a:cs typeface="Calibri"/>
                <a:sym typeface="Calibri"/>
              </a:rPr>
              <a:t>transforming this renewable energy into green hydrogen, and the production, storage, and export of ammonia.</a:t>
            </a:r>
            <a:r>
              <a:rPr lang="en-US" sz="75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80994" marR="0" lvl="1" indent="-80994" algn="l" rtl="0">
              <a:lnSpc>
                <a:spcPct val="100000"/>
              </a:lnSpc>
              <a:spcBef>
                <a:spcPts val="338"/>
              </a:spcBef>
              <a:spcAft>
                <a:spcPts val="0"/>
              </a:spcAft>
              <a:buClr>
                <a:srgbClr val="DA291C"/>
              </a:buClr>
              <a:buSzPts val="750"/>
              <a:buFont typeface="Arial"/>
              <a:buChar char="•"/>
            </a:pPr>
            <a:r>
              <a:rPr lang="en-US" sz="750" b="0" i="0" u="none" strike="noStrike" cap="none">
                <a:solidFill>
                  <a:srgbClr val="000000"/>
                </a:solidFill>
                <a:latin typeface="Calibri"/>
                <a:ea typeface="Calibri"/>
                <a:cs typeface="Calibri"/>
                <a:sym typeface="Calibri"/>
              </a:rPr>
              <a:t>Produce 1.8 million tons of low-carbon green hydrogen which can produce up to 10 million tons of green ammonia per annum. </a:t>
            </a:r>
            <a:endParaRPr sz="1400" b="0" i="0" u="none" strike="noStrike" cap="none">
              <a:solidFill>
                <a:srgbClr val="000000"/>
              </a:solidFill>
              <a:latin typeface="Arial"/>
              <a:ea typeface="Arial"/>
              <a:cs typeface="Arial"/>
              <a:sym typeface="Arial"/>
            </a:endParaRPr>
          </a:p>
          <a:p>
            <a:pPr marL="80994" marR="0" lvl="1" indent="-80994" algn="l" rtl="0">
              <a:lnSpc>
                <a:spcPct val="100000"/>
              </a:lnSpc>
              <a:spcBef>
                <a:spcPts val="338"/>
              </a:spcBef>
              <a:spcAft>
                <a:spcPts val="0"/>
              </a:spcAft>
              <a:buClr>
                <a:srgbClr val="DA291C"/>
              </a:buClr>
              <a:buSzPts val="750"/>
              <a:buFont typeface="Arial"/>
              <a:buChar char="•"/>
            </a:pPr>
            <a:r>
              <a:rPr lang="en-US" sz="750" b="0" i="0" u="none" strike="noStrike" cap="none">
                <a:solidFill>
                  <a:srgbClr val="000000"/>
                </a:solidFill>
                <a:latin typeface="Calibri"/>
                <a:ea typeface="Calibri"/>
                <a:cs typeface="Calibri"/>
                <a:sym typeface="Calibri"/>
              </a:rPr>
              <a:t>Identify opportunities to enhance in-country value delivered from the expected 10-year project implementation period.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38"/>
              </a:spcBef>
              <a:spcAft>
                <a:spcPts val="0"/>
              </a:spcAft>
              <a:buClr>
                <a:srgbClr val="000000"/>
              </a:buClr>
              <a:buSzPts val="750"/>
              <a:buFont typeface="Arial"/>
              <a:buNone/>
            </a:pPr>
            <a:endParaRPr sz="750" b="0" i="0" u="none" strike="noStrike" cap="none">
              <a:solidFill>
                <a:srgbClr val="DA291C"/>
              </a:solidFill>
              <a:latin typeface="Calibri"/>
              <a:ea typeface="Calibri"/>
              <a:cs typeface="Calibri"/>
              <a:sym typeface="Calibri"/>
            </a:endParaRPr>
          </a:p>
        </p:txBody>
      </p:sp>
      <p:pic>
        <p:nvPicPr>
          <p:cNvPr id="649" name="Google Shape;649;p94"/>
          <p:cNvPicPr preferRelativeResize="0"/>
          <p:nvPr/>
        </p:nvPicPr>
        <p:blipFill rotWithShape="1">
          <a:blip r:embed="rId7">
            <a:alphaModFix/>
          </a:blip>
          <a:srcRect t="3456"/>
          <a:stretch/>
        </p:blipFill>
        <p:spPr>
          <a:xfrm>
            <a:off x="6896299" y="1900759"/>
            <a:ext cx="1860260" cy="1230077"/>
          </a:xfrm>
          <a:prstGeom prst="rect">
            <a:avLst/>
          </a:prstGeom>
          <a:noFill/>
          <a:ln>
            <a:noFill/>
          </a:ln>
        </p:spPr>
      </p:pic>
      <p:pic>
        <p:nvPicPr>
          <p:cNvPr id="650" name="Google Shape;650;p94"/>
          <p:cNvPicPr preferRelativeResize="0"/>
          <p:nvPr/>
        </p:nvPicPr>
        <p:blipFill rotWithShape="1">
          <a:blip r:embed="rId8">
            <a:alphaModFix/>
          </a:blip>
          <a:srcRect/>
          <a:stretch/>
        </p:blipFill>
        <p:spPr>
          <a:xfrm>
            <a:off x="0" y="0"/>
            <a:ext cx="1147675" cy="4901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95"/>
          <p:cNvSpPr/>
          <p:nvPr/>
        </p:nvSpPr>
        <p:spPr>
          <a:xfrm>
            <a:off x="654703" y="1842751"/>
            <a:ext cx="2766000" cy="2860200"/>
          </a:xfrm>
          <a:prstGeom prst="roundRect">
            <a:avLst>
              <a:gd name="adj" fmla="val 5035"/>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75"/>
              <a:buFont typeface="Arial"/>
              <a:buNone/>
            </a:pPr>
            <a:endParaRPr sz="1575" b="0" i="0" u="none" strike="noStrike" cap="none">
              <a:solidFill>
                <a:srgbClr val="FFFFFF"/>
              </a:solidFill>
              <a:latin typeface="Calibri"/>
              <a:ea typeface="Calibri"/>
              <a:cs typeface="Calibri"/>
              <a:sym typeface="Calibri"/>
            </a:endParaRPr>
          </a:p>
        </p:txBody>
      </p:sp>
      <p:sp>
        <p:nvSpPr>
          <p:cNvPr id="656" name="Google Shape;656;p95"/>
          <p:cNvSpPr txBox="1">
            <a:spLocks noGrp="1"/>
          </p:cNvSpPr>
          <p:nvPr>
            <p:ph type="title"/>
          </p:nvPr>
        </p:nvSpPr>
        <p:spPr>
          <a:xfrm>
            <a:off x="316677" y="997125"/>
            <a:ext cx="7857600" cy="7533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6534"/>
              <a:buFont typeface="Calibri"/>
              <a:buNone/>
            </a:pPr>
            <a:r>
              <a:rPr lang="en-US">
                <a:solidFill>
                  <a:srgbClr val="00B853"/>
                </a:solidFill>
                <a:latin typeface="Calibri"/>
                <a:ea typeface="Calibri"/>
                <a:cs typeface="Calibri"/>
                <a:sym typeface="Calibri"/>
              </a:rPr>
              <a:t>Unlocking value and driving o</a:t>
            </a:r>
            <a:r>
              <a:rPr lang="en-US">
                <a:solidFill>
                  <a:srgbClr val="00B853"/>
                </a:solidFill>
              </a:rPr>
              <a:t>ut cost </a:t>
            </a:r>
            <a:r>
              <a:rPr lang="en-US">
                <a:solidFill>
                  <a:srgbClr val="00B853"/>
                </a:solidFill>
                <a:latin typeface="Calibri"/>
                <a:ea typeface="Calibri"/>
                <a:cs typeface="Calibri"/>
                <a:sym typeface="Calibri"/>
              </a:rPr>
              <a:t>across the delivery chain for green hydrogen</a:t>
            </a:r>
            <a:endParaRPr sz="1500">
              <a:solidFill>
                <a:srgbClr val="00B853"/>
              </a:solidFill>
              <a:latin typeface="Calibri"/>
              <a:ea typeface="Calibri"/>
              <a:cs typeface="Calibri"/>
              <a:sym typeface="Calibri"/>
            </a:endParaRPr>
          </a:p>
        </p:txBody>
      </p:sp>
      <p:sp>
        <p:nvSpPr>
          <p:cNvPr id="657" name="Google Shape;657;p95"/>
          <p:cNvSpPr txBox="1"/>
          <p:nvPr/>
        </p:nvSpPr>
        <p:spPr>
          <a:xfrm>
            <a:off x="1166595" y="2608412"/>
            <a:ext cx="2254115" cy="27703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grpSp>
        <p:nvGrpSpPr>
          <p:cNvPr id="658" name="Google Shape;658;p95"/>
          <p:cNvGrpSpPr/>
          <p:nvPr/>
        </p:nvGrpSpPr>
        <p:grpSpPr>
          <a:xfrm>
            <a:off x="316667" y="1842757"/>
            <a:ext cx="762883" cy="762882"/>
            <a:chOff x="644224" y="1783080"/>
            <a:chExt cx="1017042" cy="1017040"/>
          </a:xfrm>
        </p:grpSpPr>
        <p:sp>
          <p:nvSpPr>
            <p:cNvPr id="659" name="Google Shape;659;p95"/>
            <p:cNvSpPr/>
            <p:nvPr/>
          </p:nvSpPr>
          <p:spPr>
            <a:xfrm>
              <a:off x="644224" y="1783080"/>
              <a:ext cx="1017042" cy="101704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75"/>
                <a:buFont typeface="Arial"/>
                <a:buNone/>
              </a:pPr>
              <a:endParaRPr sz="1575" b="0" i="0" u="none" strike="noStrike" cap="none">
                <a:solidFill>
                  <a:srgbClr val="FFFFFF"/>
                </a:solidFill>
                <a:latin typeface="Calibri"/>
                <a:ea typeface="Calibri"/>
                <a:cs typeface="Calibri"/>
                <a:sym typeface="Calibri"/>
              </a:endParaRPr>
            </a:p>
          </p:txBody>
        </p:sp>
        <p:sp>
          <p:nvSpPr>
            <p:cNvPr id="660" name="Google Shape;660;p95"/>
            <p:cNvSpPr txBox="1"/>
            <p:nvPr/>
          </p:nvSpPr>
          <p:spPr>
            <a:xfrm>
              <a:off x="978932" y="2133521"/>
              <a:ext cx="438597" cy="5309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FFFF"/>
                  </a:solidFill>
                  <a:latin typeface="Calibri"/>
                  <a:ea typeface="Calibri"/>
                  <a:cs typeface="Calibri"/>
                  <a:sym typeface="Calibri"/>
                </a:rPr>
                <a:t>H</a:t>
              </a:r>
              <a:r>
                <a:rPr lang="en-US" sz="788" b="1" i="0" u="none" strike="noStrike" cap="none">
                  <a:solidFill>
                    <a:srgbClr val="FFFFFF"/>
                  </a:solidFill>
                  <a:latin typeface="Calibri"/>
                  <a:ea typeface="Calibri"/>
                  <a:cs typeface="Calibri"/>
                  <a:sym typeface="Calibri"/>
                </a:rPr>
                <a:t>2</a:t>
              </a:r>
              <a:endParaRPr sz="1200" b="1" i="0" u="none" strike="noStrike" cap="none">
                <a:solidFill>
                  <a:srgbClr val="FFFFFF"/>
                </a:solidFill>
                <a:latin typeface="Calibri"/>
                <a:ea typeface="Calibri"/>
                <a:cs typeface="Calibri"/>
                <a:sym typeface="Calibri"/>
              </a:endParaRPr>
            </a:p>
          </p:txBody>
        </p:sp>
        <p:grpSp>
          <p:nvGrpSpPr>
            <p:cNvPr id="661" name="Google Shape;661;p95"/>
            <p:cNvGrpSpPr/>
            <p:nvPr/>
          </p:nvGrpSpPr>
          <p:grpSpPr>
            <a:xfrm>
              <a:off x="804531" y="1981205"/>
              <a:ext cx="648592" cy="597261"/>
              <a:chOff x="2212" y="2169"/>
              <a:chExt cx="566" cy="521"/>
            </a:xfrm>
          </p:grpSpPr>
          <p:sp>
            <p:nvSpPr>
              <p:cNvPr id="662" name="Google Shape;662;p95"/>
              <p:cNvSpPr/>
              <p:nvPr/>
            </p:nvSpPr>
            <p:spPr>
              <a:xfrm>
                <a:off x="2212" y="2169"/>
                <a:ext cx="246" cy="246"/>
              </a:xfrm>
              <a:custGeom>
                <a:avLst/>
                <a:gdLst/>
                <a:ahLst/>
                <a:cxnLst/>
                <a:rect l="l" t="t" r="r" b="b"/>
                <a:pathLst>
                  <a:path w="403" h="400" extrusionOk="0">
                    <a:moveTo>
                      <a:pt x="118" y="400"/>
                    </a:moveTo>
                    <a:lnTo>
                      <a:pt x="118" y="400"/>
                    </a:lnTo>
                    <a:cubicBezTo>
                      <a:pt x="47" y="354"/>
                      <a:pt x="0" y="281"/>
                      <a:pt x="40" y="192"/>
                    </a:cubicBezTo>
                    <a:cubicBezTo>
                      <a:pt x="81" y="103"/>
                      <a:pt x="251" y="87"/>
                      <a:pt x="328" y="0"/>
                    </a:cubicBezTo>
                    <a:cubicBezTo>
                      <a:pt x="399" y="81"/>
                      <a:pt x="403" y="214"/>
                      <a:pt x="340" y="319"/>
                    </a:cubicBezTo>
                    <a:cubicBezTo>
                      <a:pt x="297" y="389"/>
                      <a:pt x="220" y="399"/>
                      <a:pt x="180" y="398"/>
                    </a:cubicBezTo>
                  </a:path>
                </a:pathLst>
              </a:custGeom>
              <a:noFill/>
              <a:ln w="15875" cap="flat" cmpd="sng">
                <a:solidFill>
                  <a:schemeClr val="lt1"/>
                </a:solidFill>
                <a:prstDash val="solid"/>
                <a:round/>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Calibri"/>
                  <a:ea typeface="Calibri"/>
                  <a:cs typeface="Calibri"/>
                  <a:sym typeface="Calibri"/>
                </a:endParaRPr>
              </a:p>
            </p:txBody>
          </p:sp>
          <p:sp>
            <p:nvSpPr>
              <p:cNvPr id="663" name="Google Shape;663;p95"/>
              <p:cNvSpPr/>
              <p:nvPr/>
            </p:nvSpPr>
            <p:spPr>
              <a:xfrm>
                <a:off x="2289" y="2198"/>
                <a:ext cx="489" cy="492"/>
              </a:xfrm>
              <a:custGeom>
                <a:avLst/>
                <a:gdLst/>
                <a:ahLst/>
                <a:cxnLst/>
                <a:rect l="l" t="t" r="r" b="b"/>
                <a:pathLst>
                  <a:path w="798" h="798" extrusionOk="0">
                    <a:moveTo>
                      <a:pt x="299" y="12"/>
                    </a:moveTo>
                    <a:lnTo>
                      <a:pt x="299" y="12"/>
                    </a:lnTo>
                    <a:cubicBezTo>
                      <a:pt x="331" y="4"/>
                      <a:pt x="365" y="0"/>
                      <a:pt x="399" y="0"/>
                    </a:cubicBezTo>
                    <a:cubicBezTo>
                      <a:pt x="620" y="0"/>
                      <a:pt x="798" y="178"/>
                      <a:pt x="798" y="399"/>
                    </a:cubicBezTo>
                    <a:cubicBezTo>
                      <a:pt x="798" y="619"/>
                      <a:pt x="620" y="798"/>
                      <a:pt x="399" y="798"/>
                    </a:cubicBezTo>
                    <a:cubicBezTo>
                      <a:pt x="179" y="798"/>
                      <a:pt x="0" y="619"/>
                      <a:pt x="0" y="399"/>
                    </a:cubicBezTo>
                    <a:cubicBezTo>
                      <a:pt x="0" y="275"/>
                      <a:pt x="57" y="164"/>
                      <a:pt x="145" y="91"/>
                    </a:cubicBezTo>
                  </a:path>
                </a:pathLst>
              </a:custGeom>
              <a:noFill/>
              <a:ln w="15875" cap="flat" cmpd="sng">
                <a:solidFill>
                  <a:schemeClr val="lt1"/>
                </a:solidFill>
                <a:prstDash val="solid"/>
                <a:round/>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Calibri"/>
                  <a:ea typeface="Calibri"/>
                  <a:cs typeface="Calibri"/>
                  <a:sym typeface="Calibri"/>
                </a:endParaRPr>
              </a:p>
            </p:txBody>
          </p:sp>
        </p:grpSp>
      </p:grpSp>
      <p:sp>
        <p:nvSpPr>
          <p:cNvPr id="664" name="Google Shape;664;p95"/>
          <p:cNvSpPr txBox="1"/>
          <p:nvPr/>
        </p:nvSpPr>
        <p:spPr>
          <a:xfrm>
            <a:off x="1166600" y="2288103"/>
            <a:ext cx="1992900" cy="2225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600" b="1" i="0" u="none" strike="noStrike" cap="none">
                <a:solidFill>
                  <a:srgbClr val="000000"/>
                </a:solidFill>
                <a:latin typeface="Calibri"/>
                <a:ea typeface="Calibri"/>
                <a:cs typeface="Calibri"/>
                <a:sym typeface="Calibri"/>
              </a:rPr>
              <a:t>Reducing the levelized costs of green hydrogen </a:t>
            </a:r>
            <a:r>
              <a:rPr lang="en-US" sz="1600" b="0" i="0" u="none" strike="noStrike" cap="none">
                <a:solidFill>
                  <a:srgbClr val="000000"/>
                </a:solidFill>
                <a:latin typeface="Calibri"/>
                <a:ea typeface="Calibri"/>
                <a:cs typeface="Calibri"/>
                <a:sym typeface="Calibri"/>
              </a:rPr>
              <a:t>through focused cost minimization across concept, engineering, project delivery (CAPEX) and operations (OPEX)</a:t>
            </a:r>
            <a:endParaRPr sz="1800" b="0" i="0" u="none" strike="noStrike" cap="none">
              <a:solidFill>
                <a:srgbClr val="000000"/>
              </a:solidFill>
              <a:latin typeface="Arial"/>
              <a:ea typeface="Arial"/>
              <a:cs typeface="Arial"/>
              <a:sym typeface="Arial"/>
            </a:endParaRPr>
          </a:p>
        </p:txBody>
      </p:sp>
      <p:sp>
        <p:nvSpPr>
          <p:cNvPr id="665" name="Google Shape;665;p95"/>
          <p:cNvSpPr/>
          <p:nvPr/>
        </p:nvSpPr>
        <p:spPr>
          <a:xfrm>
            <a:off x="3963598" y="1842751"/>
            <a:ext cx="4680300" cy="2860200"/>
          </a:xfrm>
          <a:prstGeom prst="roundRect">
            <a:avLst>
              <a:gd name="adj" fmla="val 5035"/>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75"/>
              <a:buFont typeface="Arial"/>
              <a:buNone/>
            </a:pPr>
            <a:endParaRPr sz="1575" b="0" i="0" u="none" strike="noStrike" cap="none">
              <a:solidFill>
                <a:srgbClr val="FFFFFF"/>
              </a:solidFill>
              <a:latin typeface="Calibri"/>
              <a:ea typeface="Calibri"/>
              <a:cs typeface="Calibri"/>
              <a:sym typeface="Calibri"/>
            </a:endParaRPr>
          </a:p>
        </p:txBody>
      </p:sp>
      <p:sp>
        <p:nvSpPr>
          <p:cNvPr id="666" name="Google Shape;666;p95"/>
          <p:cNvSpPr/>
          <p:nvPr/>
        </p:nvSpPr>
        <p:spPr>
          <a:xfrm>
            <a:off x="3653511" y="1842765"/>
            <a:ext cx="762900" cy="7629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75"/>
              <a:buFont typeface="Arial"/>
              <a:buNone/>
            </a:pPr>
            <a:endParaRPr sz="1575" b="0" i="0" u="none" strike="noStrike" cap="none">
              <a:solidFill>
                <a:srgbClr val="FFFFFF"/>
              </a:solidFill>
              <a:latin typeface="Calibri"/>
              <a:ea typeface="Calibri"/>
              <a:cs typeface="Calibri"/>
              <a:sym typeface="Calibri"/>
            </a:endParaRPr>
          </a:p>
        </p:txBody>
      </p:sp>
      <p:grpSp>
        <p:nvGrpSpPr>
          <p:cNvPr id="667" name="Google Shape;667;p95"/>
          <p:cNvGrpSpPr/>
          <p:nvPr/>
        </p:nvGrpSpPr>
        <p:grpSpPr>
          <a:xfrm>
            <a:off x="3782936" y="1972913"/>
            <a:ext cx="504031" cy="502558"/>
            <a:chOff x="3968" y="1835"/>
            <a:chExt cx="376" cy="375"/>
          </a:xfrm>
        </p:grpSpPr>
        <p:sp>
          <p:nvSpPr>
            <p:cNvPr id="668" name="Google Shape;668;p95"/>
            <p:cNvSpPr/>
            <p:nvPr/>
          </p:nvSpPr>
          <p:spPr>
            <a:xfrm>
              <a:off x="3968" y="1835"/>
              <a:ext cx="376" cy="375"/>
            </a:xfrm>
            <a:custGeom>
              <a:avLst/>
              <a:gdLst/>
              <a:ahLst/>
              <a:cxnLst/>
              <a:rect l="l" t="t" r="r" b="b"/>
              <a:pathLst>
                <a:path w="613" h="613" extrusionOk="0">
                  <a:moveTo>
                    <a:pt x="305" y="0"/>
                  </a:moveTo>
                  <a:lnTo>
                    <a:pt x="305" y="0"/>
                  </a:lnTo>
                  <a:cubicBezTo>
                    <a:pt x="136" y="0"/>
                    <a:pt x="0" y="139"/>
                    <a:pt x="0" y="307"/>
                  </a:cubicBezTo>
                  <a:cubicBezTo>
                    <a:pt x="0" y="477"/>
                    <a:pt x="136" y="613"/>
                    <a:pt x="305" y="613"/>
                  </a:cubicBezTo>
                  <a:cubicBezTo>
                    <a:pt x="477" y="613"/>
                    <a:pt x="613" y="477"/>
                    <a:pt x="613" y="307"/>
                  </a:cubicBezTo>
                  <a:cubicBezTo>
                    <a:pt x="613" y="139"/>
                    <a:pt x="477" y="0"/>
                    <a:pt x="305" y="0"/>
                  </a:cubicBezTo>
                  <a:close/>
                </a:path>
              </a:pathLst>
            </a:custGeom>
            <a:noFill/>
            <a:ln w="15875" cap="flat" cmpd="sng">
              <a:solidFill>
                <a:schemeClr val="lt1"/>
              </a:solidFill>
              <a:prstDash val="solid"/>
              <a:miter lim="800000"/>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Calibri"/>
                <a:ea typeface="Calibri"/>
                <a:cs typeface="Calibri"/>
                <a:sym typeface="Calibri"/>
              </a:endParaRPr>
            </a:p>
          </p:txBody>
        </p:sp>
        <p:sp>
          <p:nvSpPr>
            <p:cNvPr id="669" name="Google Shape;669;p95"/>
            <p:cNvSpPr/>
            <p:nvPr/>
          </p:nvSpPr>
          <p:spPr>
            <a:xfrm>
              <a:off x="4091" y="1916"/>
              <a:ext cx="130" cy="164"/>
            </a:xfrm>
            <a:custGeom>
              <a:avLst/>
              <a:gdLst/>
              <a:ahLst/>
              <a:cxnLst/>
              <a:rect l="l" t="t" r="r" b="b"/>
              <a:pathLst>
                <a:path w="213" h="267" extrusionOk="0">
                  <a:moveTo>
                    <a:pt x="80" y="267"/>
                  </a:moveTo>
                  <a:lnTo>
                    <a:pt x="80" y="267"/>
                  </a:lnTo>
                  <a:lnTo>
                    <a:pt x="136" y="267"/>
                  </a:lnTo>
                  <a:lnTo>
                    <a:pt x="136" y="221"/>
                  </a:lnTo>
                  <a:cubicBezTo>
                    <a:pt x="136" y="209"/>
                    <a:pt x="141" y="198"/>
                    <a:pt x="158" y="187"/>
                  </a:cubicBezTo>
                  <a:cubicBezTo>
                    <a:pt x="172" y="178"/>
                    <a:pt x="213" y="158"/>
                    <a:pt x="213" y="103"/>
                  </a:cubicBezTo>
                  <a:cubicBezTo>
                    <a:pt x="213" y="52"/>
                    <a:pt x="169" y="15"/>
                    <a:pt x="133" y="6"/>
                  </a:cubicBezTo>
                  <a:cubicBezTo>
                    <a:pt x="97" y="0"/>
                    <a:pt x="58" y="3"/>
                    <a:pt x="30" y="35"/>
                  </a:cubicBezTo>
                  <a:cubicBezTo>
                    <a:pt x="5" y="63"/>
                    <a:pt x="0" y="86"/>
                    <a:pt x="0" y="135"/>
                  </a:cubicBezTo>
                  <a:lnTo>
                    <a:pt x="55" y="135"/>
                  </a:lnTo>
                  <a:lnTo>
                    <a:pt x="55" y="123"/>
                  </a:lnTo>
                  <a:cubicBezTo>
                    <a:pt x="55" y="98"/>
                    <a:pt x="58" y="69"/>
                    <a:pt x="94" y="63"/>
                  </a:cubicBezTo>
                  <a:cubicBezTo>
                    <a:pt x="116" y="58"/>
                    <a:pt x="133" y="63"/>
                    <a:pt x="144" y="75"/>
                  </a:cubicBezTo>
                  <a:cubicBezTo>
                    <a:pt x="158" y="89"/>
                    <a:pt x="158" y="118"/>
                    <a:pt x="138" y="132"/>
                  </a:cubicBezTo>
                  <a:lnTo>
                    <a:pt x="105" y="152"/>
                  </a:lnTo>
                  <a:cubicBezTo>
                    <a:pt x="88" y="166"/>
                    <a:pt x="80" y="178"/>
                    <a:pt x="80" y="198"/>
                  </a:cubicBezTo>
                  <a:lnTo>
                    <a:pt x="80" y="267"/>
                  </a:lnTo>
                  <a:close/>
                </a:path>
              </a:pathLst>
            </a:custGeom>
            <a:noFill/>
            <a:ln w="15875" cap="flat" cmpd="sng">
              <a:solidFill>
                <a:schemeClr val="lt1"/>
              </a:solidFill>
              <a:prstDash val="solid"/>
              <a:miter lim="800000"/>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Calibri"/>
                <a:ea typeface="Calibri"/>
                <a:cs typeface="Calibri"/>
                <a:sym typeface="Calibri"/>
              </a:endParaRPr>
            </a:p>
          </p:txBody>
        </p:sp>
        <p:sp>
          <p:nvSpPr>
            <p:cNvPr id="670" name="Google Shape;670;p95"/>
            <p:cNvSpPr/>
            <p:nvPr/>
          </p:nvSpPr>
          <p:spPr>
            <a:xfrm>
              <a:off x="4140" y="2098"/>
              <a:ext cx="40" cy="41"/>
            </a:xfrm>
            <a:custGeom>
              <a:avLst/>
              <a:gdLst/>
              <a:ahLst/>
              <a:cxnLst/>
              <a:rect l="l" t="t" r="r" b="b"/>
              <a:pathLst>
                <a:path w="66" h="67" extrusionOk="0">
                  <a:moveTo>
                    <a:pt x="0" y="34"/>
                  </a:moveTo>
                  <a:lnTo>
                    <a:pt x="0" y="34"/>
                  </a:lnTo>
                  <a:cubicBezTo>
                    <a:pt x="0" y="15"/>
                    <a:pt x="15" y="0"/>
                    <a:pt x="33" y="0"/>
                  </a:cubicBezTo>
                  <a:cubicBezTo>
                    <a:pt x="52" y="0"/>
                    <a:pt x="66" y="15"/>
                    <a:pt x="66" y="34"/>
                  </a:cubicBezTo>
                  <a:cubicBezTo>
                    <a:pt x="66" y="52"/>
                    <a:pt x="52" y="67"/>
                    <a:pt x="33" y="67"/>
                  </a:cubicBezTo>
                  <a:cubicBezTo>
                    <a:pt x="15" y="67"/>
                    <a:pt x="0" y="52"/>
                    <a:pt x="0" y="34"/>
                  </a:cubicBezTo>
                  <a:close/>
                </a:path>
              </a:pathLst>
            </a:custGeom>
            <a:noFill/>
            <a:ln w="15875" cap="flat" cmpd="sng">
              <a:solidFill>
                <a:schemeClr val="lt1"/>
              </a:solidFill>
              <a:prstDash val="solid"/>
              <a:miter lim="800000"/>
              <a:headEnd type="none" w="sm" len="sm"/>
              <a:tailEnd type="none" w="sm" len="sm"/>
            </a:ln>
          </p:spPr>
          <p:txBody>
            <a:bodyPr spcFirstLastPara="1" wrap="square" lIns="68600" tIns="34300" rIns="68600" bIns="34300" anchor="t" anchorCtr="0">
              <a:noAutofit/>
            </a:bodyPr>
            <a:lstStyle/>
            <a:p>
              <a:pPr marL="0" marR="0" lvl="0" indent="0" algn="l" rtl="0">
                <a:lnSpc>
                  <a:spcPct val="100000"/>
                </a:lnSpc>
                <a:spcBef>
                  <a:spcPts val="0"/>
                </a:spcBef>
                <a:spcAft>
                  <a:spcPts val="0"/>
                </a:spcAft>
                <a:buClr>
                  <a:srgbClr val="000000"/>
                </a:buClr>
                <a:buSzPts val="1575"/>
                <a:buFont typeface="Arial"/>
                <a:buNone/>
              </a:pPr>
              <a:endParaRPr sz="1575" b="0" i="0" u="none" strike="noStrike" cap="none">
                <a:solidFill>
                  <a:srgbClr val="000000"/>
                </a:solidFill>
                <a:latin typeface="Calibri"/>
                <a:ea typeface="Calibri"/>
                <a:cs typeface="Calibri"/>
                <a:sym typeface="Calibri"/>
              </a:endParaRPr>
            </a:p>
          </p:txBody>
        </p:sp>
      </p:grpSp>
      <p:sp>
        <p:nvSpPr>
          <p:cNvPr id="671" name="Google Shape;671;p95"/>
          <p:cNvSpPr txBox="1"/>
          <p:nvPr/>
        </p:nvSpPr>
        <p:spPr>
          <a:xfrm>
            <a:off x="4416400" y="2231675"/>
            <a:ext cx="4121700" cy="2281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300" b="1" i="0" u="none" strike="noStrike" cap="none">
                <a:solidFill>
                  <a:srgbClr val="000000"/>
                </a:solidFill>
                <a:latin typeface="Calibri"/>
                <a:ea typeface="Calibri"/>
                <a:cs typeface="Calibri"/>
                <a:sym typeface="Calibri"/>
              </a:rPr>
              <a:t>A</a:t>
            </a:r>
            <a:r>
              <a:rPr lang="en-US" sz="1500" b="1" i="0" u="none" strike="noStrike" cap="none">
                <a:solidFill>
                  <a:srgbClr val="000000"/>
                </a:solidFill>
                <a:latin typeface="Calibri"/>
                <a:ea typeface="Calibri"/>
                <a:cs typeface="Calibri"/>
                <a:sym typeface="Calibri"/>
              </a:rPr>
              <a:t>dopting a highly automated and repeatable approach in delivering the project to make sure the asset is optimized through the entire lifecycle.</a:t>
            </a:r>
            <a:endParaRPr sz="1500" b="1" i="0" u="none" strike="noStrike" cap="none">
              <a:solidFill>
                <a:srgbClr val="000000"/>
              </a:solidFill>
              <a:latin typeface="Calibri"/>
              <a:ea typeface="Calibri"/>
              <a:cs typeface="Calibri"/>
              <a:sym typeface="Calibri"/>
            </a:endParaRPr>
          </a:p>
          <a:p>
            <a:pPr marL="214341" marR="0" lvl="0" indent="-214341" algn="l" rtl="0">
              <a:lnSpc>
                <a:spcPct val="100000"/>
              </a:lnSpc>
              <a:spcBef>
                <a:spcPts val="450"/>
              </a:spcBef>
              <a:spcAft>
                <a:spcPts val="0"/>
              </a:spcAft>
              <a:buClr>
                <a:srgbClr val="DA291C"/>
              </a:buClr>
              <a:buSzPts val="1500"/>
              <a:buFont typeface="Arial"/>
              <a:buChar char="•"/>
            </a:pPr>
            <a:r>
              <a:rPr lang="en-US" sz="1500" b="0" i="0" u="none" strike="noStrike" cap="none">
                <a:solidFill>
                  <a:srgbClr val="000000"/>
                </a:solidFill>
                <a:latin typeface="Calibri"/>
                <a:ea typeface="Calibri"/>
                <a:cs typeface="Calibri"/>
                <a:sym typeface="Calibri"/>
              </a:rPr>
              <a:t>Standardized BoP units</a:t>
            </a:r>
            <a:endParaRPr sz="1700" b="0" i="0" u="none" strike="noStrike" cap="none">
              <a:solidFill>
                <a:srgbClr val="000000"/>
              </a:solidFill>
              <a:latin typeface="Arial"/>
              <a:ea typeface="Arial"/>
              <a:cs typeface="Arial"/>
              <a:sym typeface="Arial"/>
            </a:endParaRPr>
          </a:p>
          <a:p>
            <a:pPr marL="214341" marR="0" lvl="0" indent="-214341" algn="l" rtl="0">
              <a:lnSpc>
                <a:spcPct val="100000"/>
              </a:lnSpc>
              <a:spcBef>
                <a:spcPts val="450"/>
              </a:spcBef>
              <a:spcAft>
                <a:spcPts val="0"/>
              </a:spcAft>
              <a:buClr>
                <a:srgbClr val="DA291C"/>
              </a:buClr>
              <a:buSzPts val="1500"/>
              <a:buFont typeface="Arial"/>
              <a:buChar char="•"/>
            </a:pPr>
            <a:r>
              <a:rPr lang="en-US" sz="1500" b="0" i="0" u="none" strike="noStrike" cap="none">
                <a:solidFill>
                  <a:srgbClr val="000000"/>
                </a:solidFill>
                <a:latin typeface="Calibri"/>
                <a:ea typeface="Calibri"/>
                <a:cs typeface="Calibri"/>
                <a:sym typeface="Calibri"/>
              </a:rPr>
              <a:t>Digitally enabled to remove significant ‘soft costs’ associated with project delivery </a:t>
            </a:r>
            <a:endParaRPr sz="1700" b="0" i="0" u="none" strike="noStrike" cap="none">
              <a:solidFill>
                <a:srgbClr val="000000"/>
              </a:solidFill>
              <a:latin typeface="Arial"/>
              <a:ea typeface="Arial"/>
              <a:cs typeface="Arial"/>
              <a:sym typeface="Arial"/>
            </a:endParaRPr>
          </a:p>
          <a:p>
            <a:pPr marL="214340" marR="0" lvl="0" indent="-214340" algn="l" rtl="0">
              <a:lnSpc>
                <a:spcPct val="100000"/>
              </a:lnSpc>
              <a:spcBef>
                <a:spcPts val="450"/>
              </a:spcBef>
              <a:spcAft>
                <a:spcPts val="0"/>
              </a:spcAft>
              <a:buClr>
                <a:srgbClr val="DA291C"/>
              </a:buClr>
              <a:buSzPts val="1500"/>
              <a:buFont typeface="Arial"/>
              <a:buChar char="•"/>
            </a:pPr>
            <a:r>
              <a:rPr lang="en-US" sz="1500" b="0" i="0" u="none" strike="noStrike" cap="none">
                <a:solidFill>
                  <a:srgbClr val="000000"/>
                </a:solidFill>
                <a:latin typeface="Calibri"/>
                <a:ea typeface="Calibri"/>
                <a:cs typeface="Calibri"/>
                <a:sym typeface="Calibri"/>
              </a:rPr>
              <a:t>Fabricated in a repeatable, manufactured fashion</a:t>
            </a:r>
            <a:endParaRPr sz="1500" b="0" i="0" u="none" strike="noStrike" cap="none">
              <a:solidFill>
                <a:srgbClr val="000000"/>
              </a:solidFill>
              <a:latin typeface="Calibri"/>
              <a:ea typeface="Calibri"/>
              <a:cs typeface="Calibri"/>
              <a:sym typeface="Calibri"/>
            </a:endParaRPr>
          </a:p>
          <a:p>
            <a:pPr marL="457200" marR="0" lvl="0" indent="0" algn="l" rtl="0">
              <a:lnSpc>
                <a:spcPct val="100000"/>
              </a:lnSpc>
              <a:spcBef>
                <a:spcPts val="450"/>
              </a:spcBef>
              <a:spcAft>
                <a:spcPts val="0"/>
              </a:spcAft>
              <a:buNone/>
            </a:pPr>
            <a:endParaRPr sz="1500" b="0" i="0" u="none" strike="noStrike" cap="none">
              <a:solidFill>
                <a:srgbClr val="000000"/>
              </a:solidFill>
              <a:latin typeface="Calibri"/>
              <a:ea typeface="Calibri"/>
              <a:cs typeface="Calibri"/>
              <a:sym typeface="Calibri"/>
            </a:endParaRPr>
          </a:p>
        </p:txBody>
      </p:sp>
      <p:pic>
        <p:nvPicPr>
          <p:cNvPr id="672" name="Google Shape;672;p95" descr="A picture containing diagram&#10;&#10;Description automatically generated"/>
          <p:cNvPicPr preferRelativeResize="0"/>
          <p:nvPr/>
        </p:nvPicPr>
        <p:blipFill rotWithShape="1">
          <a:blip r:embed="rId3">
            <a:alphaModFix/>
          </a:blip>
          <a:srcRect/>
          <a:stretch/>
        </p:blipFill>
        <p:spPr>
          <a:xfrm>
            <a:off x="7372050" y="0"/>
            <a:ext cx="1771950" cy="1033199"/>
          </a:xfrm>
          <a:prstGeom prst="rect">
            <a:avLst/>
          </a:prstGeom>
          <a:noFill/>
          <a:ln>
            <a:noFill/>
          </a:ln>
        </p:spPr>
      </p:pic>
      <p:sp>
        <p:nvSpPr>
          <p:cNvPr id="673" name="Google Shape;673;p95"/>
          <p:cNvSpPr/>
          <p:nvPr/>
        </p:nvSpPr>
        <p:spPr>
          <a:xfrm>
            <a:off x="977925" y="5045175"/>
            <a:ext cx="6970800" cy="1223700"/>
          </a:xfrm>
          <a:prstGeom prst="roundRect">
            <a:avLst>
              <a:gd name="adj" fmla="val 5035"/>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457200" lvl="0" indent="0" algn="l" rtl="0">
              <a:spcBef>
                <a:spcPts val="450"/>
              </a:spcBef>
              <a:spcAft>
                <a:spcPts val="0"/>
              </a:spcAft>
              <a:buNone/>
            </a:pPr>
            <a:endParaRPr sz="1500">
              <a:solidFill>
                <a:schemeClr val="dk1"/>
              </a:solidFill>
              <a:latin typeface="Calibri"/>
              <a:ea typeface="Calibri"/>
              <a:cs typeface="Calibri"/>
              <a:sym typeface="Calibri"/>
            </a:endParaRPr>
          </a:p>
          <a:p>
            <a:pPr marL="0" lvl="0" indent="457200" algn="l" rtl="0">
              <a:spcBef>
                <a:spcPts val="450"/>
              </a:spcBef>
              <a:spcAft>
                <a:spcPts val="0"/>
              </a:spcAft>
              <a:buNone/>
            </a:pPr>
            <a:r>
              <a:rPr lang="en-US" sz="1500" b="1">
                <a:solidFill>
                  <a:schemeClr val="dk1"/>
                </a:solidFill>
                <a:latin typeface="Calibri"/>
                <a:ea typeface="Calibri"/>
                <a:cs typeface="Calibri"/>
                <a:sym typeface="Calibri"/>
              </a:rPr>
              <a:t>Applying smart digitalisation across the entire hydrogen ecosystem</a:t>
            </a:r>
            <a:endParaRPr sz="1500">
              <a:solidFill>
                <a:schemeClr val="dk1"/>
              </a:solidFill>
              <a:latin typeface="Calibri"/>
              <a:ea typeface="Calibri"/>
              <a:cs typeface="Calibri"/>
              <a:sym typeface="Calibri"/>
            </a:endParaRPr>
          </a:p>
          <a:p>
            <a:pPr marL="671540" lvl="0" indent="-214340" algn="l" rtl="0">
              <a:spcBef>
                <a:spcPts val="450"/>
              </a:spcBef>
              <a:spcAft>
                <a:spcPts val="0"/>
              </a:spcAft>
              <a:buClr>
                <a:srgbClr val="DA291C"/>
              </a:buClr>
              <a:buSzPts val="1500"/>
              <a:buChar char="•"/>
            </a:pPr>
            <a:r>
              <a:rPr lang="en-US" sz="1500">
                <a:solidFill>
                  <a:schemeClr val="dk1"/>
                </a:solidFill>
                <a:latin typeface="Calibri"/>
                <a:ea typeface="Calibri"/>
                <a:cs typeface="Calibri"/>
                <a:sym typeface="Calibri"/>
              </a:rPr>
              <a:t>Digitally equipped for smart optimised operations</a:t>
            </a:r>
            <a:endParaRPr sz="1500">
              <a:solidFill>
                <a:schemeClr val="dk1"/>
              </a:solidFill>
              <a:latin typeface="Calibri"/>
              <a:ea typeface="Calibri"/>
              <a:cs typeface="Calibri"/>
              <a:sym typeface="Calibri"/>
            </a:endParaRPr>
          </a:p>
          <a:p>
            <a:pPr marL="671540" lvl="0" indent="-214340" algn="l" rtl="0">
              <a:spcBef>
                <a:spcPts val="450"/>
              </a:spcBef>
              <a:spcAft>
                <a:spcPts val="0"/>
              </a:spcAft>
              <a:buClr>
                <a:schemeClr val="dk1"/>
              </a:buClr>
              <a:buSzPts val="1500"/>
              <a:buFont typeface="Calibri"/>
              <a:buChar char="•"/>
            </a:pPr>
            <a:r>
              <a:rPr lang="en-US" sz="1500">
                <a:solidFill>
                  <a:schemeClr val="dk1"/>
                </a:solidFill>
                <a:latin typeface="Calibri"/>
                <a:ea typeface="Calibri"/>
                <a:cs typeface="Calibri"/>
                <a:sym typeface="Calibri"/>
              </a:rPr>
              <a:t>Blockchain for full traceability and validation along the green molecule value chain</a:t>
            </a:r>
            <a:endParaRPr sz="1500">
              <a:solidFill>
                <a:schemeClr val="dk1"/>
              </a:solidFill>
              <a:latin typeface="Calibri"/>
              <a:ea typeface="Calibri"/>
              <a:cs typeface="Calibri"/>
              <a:sym typeface="Calibri"/>
            </a:endParaRPr>
          </a:p>
          <a:p>
            <a:pPr marL="0" lvl="0" indent="0" algn="l" rtl="0">
              <a:spcBef>
                <a:spcPts val="450"/>
              </a:spcBef>
              <a:spcAft>
                <a:spcPts val="0"/>
              </a:spcAft>
              <a:buNone/>
            </a:pPr>
            <a:endParaRPr sz="1500">
              <a:solidFill>
                <a:schemeClr val="dk1"/>
              </a:solidFill>
              <a:latin typeface="Calibri"/>
              <a:ea typeface="Calibri"/>
              <a:cs typeface="Calibri"/>
              <a:sym typeface="Calibri"/>
            </a:endParaRPr>
          </a:p>
        </p:txBody>
      </p:sp>
      <p:sp>
        <p:nvSpPr>
          <p:cNvPr id="674" name="Google Shape;674;p95"/>
          <p:cNvSpPr/>
          <p:nvPr/>
        </p:nvSpPr>
        <p:spPr>
          <a:xfrm>
            <a:off x="474161" y="4983340"/>
            <a:ext cx="762900" cy="762900"/>
          </a:xfrm>
          <a:prstGeom prst="ellipse">
            <a:avLst/>
          </a:prstGeom>
          <a:solidFill>
            <a:srgbClr val="93C4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75"/>
              <a:buFont typeface="Arial"/>
              <a:buNone/>
            </a:pPr>
            <a:endParaRPr sz="1575" b="0" i="0" u="none" strike="noStrike" cap="none">
              <a:solidFill>
                <a:srgbClr val="FFFFFF"/>
              </a:solidFill>
              <a:latin typeface="Calibri"/>
              <a:ea typeface="Calibri"/>
              <a:cs typeface="Calibri"/>
              <a:sym typeface="Calibri"/>
            </a:endParaRPr>
          </a:p>
        </p:txBody>
      </p:sp>
      <p:pic>
        <p:nvPicPr>
          <p:cNvPr id="675" name="Google Shape;675;p95"/>
          <p:cNvPicPr preferRelativeResize="0"/>
          <p:nvPr/>
        </p:nvPicPr>
        <p:blipFill>
          <a:blip r:embed="rId4">
            <a:alphaModFix/>
          </a:blip>
          <a:stretch>
            <a:fillRect/>
          </a:stretch>
        </p:blipFill>
        <p:spPr>
          <a:xfrm>
            <a:off x="603575" y="5094850"/>
            <a:ext cx="504050" cy="539909"/>
          </a:xfrm>
          <a:prstGeom prst="rect">
            <a:avLst/>
          </a:prstGeom>
          <a:noFill/>
          <a:ln>
            <a:noFill/>
          </a:ln>
        </p:spPr>
      </p:pic>
      <p:pic>
        <p:nvPicPr>
          <p:cNvPr id="676" name="Google Shape;676;p95"/>
          <p:cNvPicPr preferRelativeResize="0"/>
          <p:nvPr/>
        </p:nvPicPr>
        <p:blipFill rotWithShape="1">
          <a:blip r:embed="rId5">
            <a:alphaModFix/>
          </a:blip>
          <a:srcRect/>
          <a:stretch/>
        </p:blipFill>
        <p:spPr>
          <a:xfrm>
            <a:off x="0" y="0"/>
            <a:ext cx="1147675" cy="490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35"/>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01" name="Google Shape;701;p35" descr="Diagram&#10;&#10;Description automatically generated"/>
          <p:cNvPicPr preferRelativeResize="0"/>
          <p:nvPr/>
        </p:nvPicPr>
        <p:blipFill rotWithShape="1">
          <a:blip r:embed="rId3">
            <a:alphaModFix/>
          </a:blip>
          <a:srcRect/>
          <a:stretch/>
        </p:blipFill>
        <p:spPr>
          <a:xfrm>
            <a:off x="0" y="857250"/>
            <a:ext cx="9144000" cy="5143500"/>
          </a:xfrm>
          <a:prstGeom prst="rect">
            <a:avLst/>
          </a:prstGeom>
          <a:noFill/>
          <a:ln>
            <a:noFill/>
          </a:ln>
        </p:spPr>
      </p:pic>
      <p:sp>
        <p:nvSpPr>
          <p:cNvPr id="702" name="Google Shape;702;p35"/>
          <p:cNvSpPr txBox="1"/>
          <p:nvPr/>
        </p:nvSpPr>
        <p:spPr>
          <a:xfrm>
            <a:off x="2760749" y="6146337"/>
            <a:ext cx="501396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1" u="none" strike="noStrike" cap="none">
                <a:solidFill>
                  <a:srgbClr val="548135"/>
                </a:solidFill>
                <a:latin typeface="Calibri"/>
                <a:ea typeface="Calibri"/>
                <a:cs typeface="Calibri"/>
                <a:sym typeface="Calibri"/>
              </a:rPr>
              <a:t>H</a:t>
            </a:r>
            <a:r>
              <a:rPr lang="en-US" sz="2800" b="1" i="1" u="none" strike="noStrike" cap="none">
                <a:solidFill>
                  <a:srgbClr val="548135"/>
                </a:solidFill>
                <a:latin typeface="Calibri"/>
                <a:ea typeface="Calibri"/>
                <a:cs typeface="Calibri"/>
                <a:sym typeface="Calibri"/>
              </a:rPr>
              <a:t>2</a:t>
            </a:r>
            <a:r>
              <a:rPr lang="en-US" sz="4000" b="1" i="1" u="none" strike="noStrike" cap="none">
                <a:solidFill>
                  <a:srgbClr val="548135"/>
                </a:solidFill>
                <a:latin typeface="Calibri"/>
                <a:ea typeface="Calibri"/>
                <a:cs typeface="Calibri"/>
                <a:sym typeface="Calibri"/>
              </a:rPr>
              <a:t> EVALUATION</a:t>
            </a:r>
            <a:endParaRPr sz="1400" b="0" i="0" u="none" strike="noStrike" cap="none">
              <a:solidFill>
                <a:srgbClr val="000000"/>
              </a:solidFill>
              <a:latin typeface="Arial"/>
              <a:ea typeface="Arial"/>
              <a:cs typeface="Arial"/>
              <a:sym typeface="Arial"/>
            </a:endParaRPr>
          </a:p>
        </p:txBody>
      </p:sp>
      <p:pic>
        <p:nvPicPr>
          <p:cNvPr id="703" name="Google Shape;703;p35" descr="Diagram&#10;&#10;Description automatically generated"/>
          <p:cNvPicPr preferRelativeResize="0"/>
          <p:nvPr/>
        </p:nvPicPr>
        <p:blipFill rotWithShape="1">
          <a:blip r:embed="rId4">
            <a:alphaModFix/>
          </a:blip>
          <a:srcRect/>
          <a:stretch/>
        </p:blipFill>
        <p:spPr>
          <a:xfrm>
            <a:off x="1334486" y="6051900"/>
            <a:ext cx="1426263" cy="80232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g1593e6c3e13_0_8"/>
          <p:cNvSpPr/>
          <p:nvPr/>
        </p:nvSpPr>
        <p:spPr>
          <a:xfrm>
            <a:off x="2286000" y="3105835"/>
            <a:ext cx="4572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9" name="Google Shape;659;g1593e6c3e13_0_8"/>
          <p:cNvSpPr txBox="1"/>
          <p:nvPr/>
        </p:nvSpPr>
        <p:spPr>
          <a:xfrm>
            <a:off x="312601" y="2020300"/>
            <a:ext cx="5427000" cy="2570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50"/>
              <a:buFont typeface="Arial"/>
              <a:buNone/>
            </a:pPr>
            <a:r>
              <a:rPr lang="en-US" sz="2200" b="1" i="0" u="none" strike="noStrike" cap="none">
                <a:solidFill>
                  <a:srgbClr val="00338D"/>
                </a:solidFill>
                <a:highlight>
                  <a:schemeClr val="lt1"/>
                </a:highlight>
                <a:latin typeface="Calibri"/>
                <a:ea typeface="Calibri"/>
                <a:cs typeface="Calibri"/>
                <a:sym typeface="Calibri"/>
              </a:rPr>
              <a:t>Hydrogen can be the key</a:t>
            </a:r>
            <a:endParaRPr sz="1200"/>
          </a:p>
          <a:p>
            <a:pPr marL="0" marR="0" lvl="0" indent="0" algn="ctr" rtl="0">
              <a:lnSpc>
                <a:spcPct val="100000"/>
              </a:lnSpc>
              <a:spcBef>
                <a:spcPts val="0"/>
              </a:spcBef>
              <a:spcAft>
                <a:spcPts val="0"/>
              </a:spcAft>
              <a:buClr>
                <a:srgbClr val="000000"/>
              </a:buClr>
              <a:buSzPts val="2050"/>
              <a:buFont typeface="Arial"/>
              <a:buNone/>
            </a:pPr>
            <a:r>
              <a:rPr lang="en-US" sz="2200" b="1" i="0" u="none" strike="noStrike" cap="none">
                <a:solidFill>
                  <a:srgbClr val="00338D"/>
                </a:solidFill>
                <a:highlight>
                  <a:schemeClr val="lt1"/>
                </a:highlight>
                <a:latin typeface="Calibri"/>
                <a:ea typeface="Calibri"/>
                <a:cs typeface="Calibri"/>
                <a:sym typeface="Calibri"/>
              </a:rPr>
              <a:t> </a:t>
            </a:r>
            <a:endParaRPr sz="1200"/>
          </a:p>
          <a:p>
            <a:pPr marL="0" marR="0" lvl="0" indent="0" algn="ctr" rtl="0">
              <a:lnSpc>
                <a:spcPct val="100000"/>
              </a:lnSpc>
              <a:spcBef>
                <a:spcPts val="0"/>
              </a:spcBef>
              <a:spcAft>
                <a:spcPts val="0"/>
              </a:spcAft>
              <a:buClr>
                <a:srgbClr val="000000"/>
              </a:buClr>
              <a:buSzPts val="2050"/>
              <a:buFont typeface="Arial"/>
              <a:buNone/>
            </a:pPr>
            <a:r>
              <a:rPr lang="en-US" sz="2200" b="1" i="0" u="none" strike="noStrike" cap="none">
                <a:solidFill>
                  <a:srgbClr val="00338D"/>
                </a:solidFill>
                <a:highlight>
                  <a:schemeClr val="lt1"/>
                </a:highlight>
                <a:latin typeface="Calibri"/>
                <a:ea typeface="Calibri"/>
                <a:cs typeface="Calibri"/>
                <a:sym typeface="Calibri"/>
              </a:rPr>
              <a:t>to creating a successful, sustainable and secure energy future for Europe.</a:t>
            </a:r>
            <a:endParaRPr sz="1200"/>
          </a:p>
          <a:p>
            <a:pPr marL="0" marR="0" lvl="0" indent="0" algn="ctr" rtl="0">
              <a:lnSpc>
                <a:spcPct val="100000"/>
              </a:lnSpc>
              <a:spcBef>
                <a:spcPts val="0"/>
              </a:spcBef>
              <a:spcAft>
                <a:spcPts val="0"/>
              </a:spcAft>
              <a:buClr>
                <a:srgbClr val="000000"/>
              </a:buClr>
              <a:buSzPts val="2050"/>
              <a:buFont typeface="Arial"/>
              <a:buNone/>
            </a:pPr>
            <a:r>
              <a:rPr lang="en-US" sz="2200" b="1" i="0" u="none" strike="noStrike" cap="none">
                <a:solidFill>
                  <a:srgbClr val="00338D"/>
                </a:solidFill>
                <a:highlight>
                  <a:schemeClr val="lt1"/>
                </a:highlight>
                <a:latin typeface="Calibri"/>
                <a:ea typeface="Calibri"/>
                <a:cs typeface="Calibri"/>
                <a:sym typeface="Calibri"/>
              </a:rPr>
              <a:t> </a:t>
            </a:r>
            <a:endParaRPr sz="1200"/>
          </a:p>
          <a:p>
            <a:pPr marL="0" marR="0" lvl="0" indent="0" algn="ctr" rtl="0">
              <a:lnSpc>
                <a:spcPct val="150000"/>
              </a:lnSpc>
              <a:spcBef>
                <a:spcPts val="0"/>
              </a:spcBef>
              <a:spcAft>
                <a:spcPts val="0"/>
              </a:spcAft>
              <a:buClr>
                <a:srgbClr val="000000"/>
              </a:buClr>
              <a:buSzPts val="2050"/>
              <a:buFont typeface="Arial"/>
              <a:buNone/>
            </a:pPr>
            <a:r>
              <a:rPr lang="en-US" sz="2200" b="1" i="0" u="none" strike="noStrike" cap="none">
                <a:solidFill>
                  <a:srgbClr val="00338D"/>
                </a:solidFill>
                <a:highlight>
                  <a:schemeClr val="lt1"/>
                </a:highlight>
                <a:latin typeface="Calibri"/>
                <a:ea typeface="Calibri"/>
                <a:cs typeface="Calibri"/>
                <a:sym typeface="Calibri"/>
              </a:rPr>
              <a:t>But it is people who need to open the door.</a:t>
            </a:r>
            <a:endParaRPr sz="2200" b="1" i="0" u="none" strike="noStrike" cap="none">
              <a:solidFill>
                <a:srgbClr val="00338D"/>
              </a:solidFill>
              <a:highlight>
                <a:schemeClr val="lt1"/>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660" name="Google Shape;660;g1593e6c3e13_0_8"/>
          <p:cNvPicPr preferRelativeResize="0"/>
          <p:nvPr/>
        </p:nvPicPr>
        <p:blipFill rotWithShape="1">
          <a:blip r:embed="rId3">
            <a:alphaModFix/>
          </a:blip>
          <a:srcRect/>
          <a:stretch/>
        </p:blipFill>
        <p:spPr>
          <a:xfrm>
            <a:off x="5546876" y="2565291"/>
            <a:ext cx="2656561" cy="1764944"/>
          </a:xfrm>
          <a:prstGeom prst="rect">
            <a:avLst/>
          </a:prstGeom>
          <a:noFill/>
          <a:ln>
            <a:noFill/>
          </a:ln>
        </p:spPr>
      </p:pic>
      <p:pic>
        <p:nvPicPr>
          <p:cNvPr id="661" name="Google Shape;661;g1593e6c3e13_0_8"/>
          <p:cNvPicPr preferRelativeResize="0"/>
          <p:nvPr/>
        </p:nvPicPr>
        <p:blipFill rotWithShape="1">
          <a:blip r:embed="rId4">
            <a:alphaModFix/>
          </a:blip>
          <a:srcRect/>
          <a:stretch/>
        </p:blipFill>
        <p:spPr>
          <a:xfrm>
            <a:off x="153631" y="761695"/>
            <a:ext cx="6346484" cy="804742"/>
          </a:xfrm>
          <a:prstGeom prst="rect">
            <a:avLst/>
          </a:prstGeom>
          <a:noFill/>
          <a:ln>
            <a:noFill/>
          </a:ln>
        </p:spPr>
      </p:pic>
      <p:pic>
        <p:nvPicPr>
          <p:cNvPr id="662" name="Google Shape;662;g1593e6c3e13_0_8"/>
          <p:cNvPicPr preferRelativeResize="0"/>
          <p:nvPr/>
        </p:nvPicPr>
        <p:blipFill rotWithShape="1">
          <a:blip r:embed="rId5">
            <a:alphaModFix/>
          </a:blip>
          <a:srcRect/>
          <a:stretch/>
        </p:blipFill>
        <p:spPr>
          <a:xfrm>
            <a:off x="7117702" y="243490"/>
            <a:ext cx="1330568" cy="77730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79"/>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 name="Google Shape;151;p79"/>
          <p:cNvSpPr txBox="1"/>
          <p:nvPr/>
        </p:nvSpPr>
        <p:spPr>
          <a:xfrm>
            <a:off x="448520" y="1172686"/>
            <a:ext cx="8246960" cy="48936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Calibri"/>
                <a:ea typeface="Calibri"/>
                <a:cs typeface="Calibri"/>
                <a:sym typeface="Calibri"/>
              </a:rPr>
              <a:t>We are at one of the most pivotal times in the Energy industry, facing climate and security challenges. The urgency is driving industry, communities and society through an accelerated energy transition. </a:t>
            </a:r>
            <a:endParaRPr dirty="0"/>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Calibri"/>
                <a:ea typeface="Calibri"/>
                <a:cs typeface="Calibri"/>
                <a:sym typeface="Calibri"/>
              </a:rPr>
              <a:t>The drive to reduce our carbon footprint energy security has powered companies to unprecedented levels of innovation, transformation, productivity, and efficiency. </a:t>
            </a:r>
            <a:endParaRPr dirty="0"/>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As we embrace a rich future of sustainable energy, </a:t>
            </a:r>
            <a:r>
              <a:rPr lang="en-US" sz="2400" b="0" i="0" u="none" strike="noStrike" cap="none" dirty="0" err="1">
                <a:solidFill>
                  <a:srgbClr val="000000"/>
                </a:solidFill>
                <a:latin typeface="Calibri"/>
                <a:ea typeface="Calibri"/>
                <a:cs typeface="Calibri"/>
                <a:sym typeface="Calibri"/>
              </a:rPr>
              <a:t>catalysed</a:t>
            </a:r>
            <a:r>
              <a:rPr lang="en-US" sz="2400" b="0" i="0" u="none" strike="noStrike" cap="none" dirty="0">
                <a:solidFill>
                  <a:srgbClr val="000000"/>
                </a:solidFill>
                <a:latin typeface="Calibri"/>
                <a:ea typeface="Calibri"/>
                <a:cs typeface="Calibri"/>
                <a:sym typeface="Calibri"/>
              </a:rPr>
              <a:t> by Green Hydrogen we are examining every step in </a:t>
            </a:r>
            <a:r>
              <a:rPr lang="en-US" sz="2400" dirty="0">
                <a:latin typeface="Calibri"/>
                <a:ea typeface="Calibri"/>
                <a:cs typeface="Calibri"/>
                <a:sym typeface="Calibri"/>
              </a:rPr>
              <a:t>a four</a:t>
            </a:r>
            <a:r>
              <a:rPr lang="en-US" sz="2400" b="0" i="0" u="none" strike="noStrike" cap="none" dirty="0">
                <a:solidFill>
                  <a:srgbClr val="000000"/>
                </a:solidFill>
                <a:latin typeface="Calibri"/>
                <a:ea typeface="Calibri"/>
                <a:cs typeface="Calibri"/>
                <a:sym typeface="Calibri"/>
              </a:rPr>
              <a:t> </a:t>
            </a:r>
            <a:r>
              <a:rPr lang="en-US" sz="2400" dirty="0">
                <a:latin typeface="Calibri"/>
                <a:ea typeface="Calibri"/>
                <a:cs typeface="Calibri"/>
                <a:sym typeface="Calibri"/>
              </a:rPr>
              <a:t>s</a:t>
            </a:r>
            <a:r>
              <a:rPr lang="en-US" sz="2400" b="0" i="0" u="none" strike="noStrike" cap="none" dirty="0">
                <a:solidFill>
                  <a:srgbClr val="000000"/>
                </a:solidFill>
                <a:latin typeface="Calibri"/>
                <a:ea typeface="Calibri"/>
                <a:cs typeface="Calibri"/>
                <a:sym typeface="Calibri"/>
              </a:rPr>
              <a:t>tage Green H2 Commodification value chain to enable this transformation for all.</a:t>
            </a:r>
            <a:endParaRPr sz="2400" b="0" i="0" u="none" strike="noStrike" cap="none" dirty="0">
              <a:solidFill>
                <a:schemeClr val="dk1"/>
              </a:solidFill>
              <a:latin typeface="Calibri"/>
              <a:ea typeface="Calibri"/>
              <a:cs typeface="Calibri"/>
              <a:sym typeface="Calibri"/>
            </a:endParaRPr>
          </a:p>
        </p:txBody>
      </p:sp>
      <p:sp>
        <p:nvSpPr>
          <p:cNvPr id="152" name="Google Shape;152;p79"/>
          <p:cNvSpPr txBox="1"/>
          <p:nvPr/>
        </p:nvSpPr>
        <p:spPr>
          <a:xfrm>
            <a:off x="685800" y="434340"/>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a:solidFill>
                  <a:srgbClr val="00B853"/>
                </a:solidFill>
                <a:latin typeface="Arial"/>
                <a:ea typeface="Arial"/>
                <a:cs typeface="Arial"/>
                <a:sym typeface="Arial"/>
              </a:rPr>
              <a:t>INTRODUCTION</a:t>
            </a:r>
            <a:endParaRPr sz="1400" b="0" i="0" u="none" strike="noStrike" cap="none">
              <a:solidFill>
                <a:srgbClr val="00B853"/>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g1593e6c3e13_0_17"/>
          <p:cNvSpPr/>
          <p:nvPr/>
        </p:nvSpPr>
        <p:spPr>
          <a:xfrm>
            <a:off x="-1" y="384584"/>
            <a:ext cx="9144000" cy="556500"/>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669" name="Google Shape;669;g1593e6c3e13_0_17"/>
          <p:cNvSpPr txBox="1">
            <a:spLocks noGrp="1"/>
          </p:cNvSpPr>
          <p:nvPr>
            <p:ph type="title"/>
          </p:nvPr>
        </p:nvSpPr>
        <p:spPr>
          <a:xfrm>
            <a:off x="0" y="-17"/>
            <a:ext cx="84462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Acceptance of Hydrogen </a:t>
            </a:r>
            <a:endParaRPr sz="2400">
              <a:solidFill>
                <a:schemeClr val="lt1"/>
              </a:solidFill>
            </a:endParaRPr>
          </a:p>
        </p:txBody>
      </p:sp>
      <p:sp>
        <p:nvSpPr>
          <p:cNvPr id="670" name="Google Shape;670;g1593e6c3e13_0_17"/>
          <p:cNvSpPr txBox="1">
            <a:spLocks noGrp="1"/>
          </p:cNvSpPr>
          <p:nvPr>
            <p:ph type="body" idx="1"/>
          </p:nvPr>
        </p:nvSpPr>
        <p:spPr>
          <a:xfrm>
            <a:off x="628650" y="2042806"/>
            <a:ext cx="7886700" cy="3905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104"/>
              <a:buNone/>
            </a:pPr>
            <a:endParaRPr sz="1800">
              <a:solidFill>
                <a:schemeClr val="lt1"/>
              </a:solidFill>
            </a:endParaRPr>
          </a:p>
          <a:p>
            <a:pPr marL="0" lvl="0" indent="0" algn="l" rtl="0">
              <a:spcBef>
                <a:spcPts val="750"/>
              </a:spcBef>
              <a:spcAft>
                <a:spcPts val="0"/>
              </a:spcAft>
              <a:buClr>
                <a:srgbClr val="2E75B5"/>
              </a:buClr>
              <a:buSzPts val="1800"/>
              <a:buFont typeface="Arial"/>
              <a:buNone/>
            </a:pPr>
            <a:endParaRPr>
              <a:solidFill>
                <a:srgbClr val="2E75B5"/>
              </a:solidFill>
            </a:endParaRPr>
          </a:p>
        </p:txBody>
      </p:sp>
      <p:pic>
        <p:nvPicPr>
          <p:cNvPr id="671" name="Google Shape;671;g1593e6c3e13_0_17" descr="A picture containing diagram&#10;&#10;Description automatically generated"/>
          <p:cNvPicPr preferRelativeResize="0"/>
          <p:nvPr/>
        </p:nvPicPr>
        <p:blipFill rotWithShape="1">
          <a:blip r:embed="rId3">
            <a:alphaModFix/>
          </a:blip>
          <a:srcRect/>
          <a:stretch/>
        </p:blipFill>
        <p:spPr>
          <a:xfrm>
            <a:off x="7372051" y="-5292"/>
            <a:ext cx="1771950" cy="1033199"/>
          </a:xfrm>
          <a:prstGeom prst="rect">
            <a:avLst/>
          </a:prstGeom>
          <a:noFill/>
          <a:ln>
            <a:noFill/>
          </a:ln>
        </p:spPr>
      </p:pic>
      <p:grpSp>
        <p:nvGrpSpPr>
          <p:cNvPr id="672" name="Google Shape;672;g1593e6c3e13_0_17"/>
          <p:cNvGrpSpPr/>
          <p:nvPr/>
        </p:nvGrpSpPr>
        <p:grpSpPr>
          <a:xfrm>
            <a:off x="893988" y="1461268"/>
            <a:ext cx="7552279" cy="4293893"/>
            <a:chOff x="2961500" y="961400"/>
            <a:chExt cx="3221137" cy="3220500"/>
          </a:xfrm>
        </p:grpSpPr>
        <p:sp>
          <p:nvSpPr>
            <p:cNvPr id="673" name="Google Shape;673;g1593e6c3e13_0_17"/>
            <p:cNvSpPr/>
            <p:nvPr/>
          </p:nvSpPr>
          <p:spPr>
            <a:xfrm>
              <a:off x="2961500" y="961400"/>
              <a:ext cx="3221100" cy="3220500"/>
            </a:xfrm>
            <a:prstGeom prst="ellipse">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g1593e6c3e13_0_17"/>
            <p:cNvSpPr txBox="1"/>
            <p:nvPr/>
          </p:nvSpPr>
          <p:spPr>
            <a:xfrm>
              <a:off x="2961537" y="961400"/>
              <a:ext cx="3221100" cy="1182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00" b="1">
                <a:solidFill>
                  <a:srgbClr val="FFFFFF"/>
                </a:solidFill>
                <a:latin typeface="Roboto"/>
                <a:ea typeface="Roboto"/>
                <a:cs typeface="Roboto"/>
                <a:sym typeface="Roboto"/>
              </a:endParaRPr>
            </a:p>
            <a:p>
              <a:pPr marL="0" lvl="0" indent="0" algn="ctr" rtl="0">
                <a:spcBef>
                  <a:spcPts val="0"/>
                </a:spcBef>
                <a:spcAft>
                  <a:spcPts val="0"/>
                </a:spcAft>
                <a:buNone/>
              </a:pPr>
              <a:r>
                <a:rPr lang="en-US" b="1">
                  <a:solidFill>
                    <a:srgbClr val="FFFFFF"/>
                  </a:solidFill>
                  <a:latin typeface="Roboto"/>
                  <a:ea typeface="Roboto"/>
                  <a:cs typeface="Roboto"/>
                  <a:sym typeface="Roboto"/>
                </a:rPr>
                <a:t>WHAT WE NEED</a:t>
              </a:r>
              <a:endParaRPr sz="1800" b="1">
                <a:solidFill>
                  <a:srgbClr val="FFFFFF"/>
                </a:solidFill>
                <a:latin typeface="Roboto"/>
                <a:ea typeface="Roboto"/>
                <a:cs typeface="Roboto"/>
                <a:sym typeface="Roboto"/>
              </a:endParaRPr>
            </a:p>
            <a:p>
              <a:pPr marL="0" lvl="0" indent="0" algn="ctr" rtl="0">
                <a:lnSpc>
                  <a:spcPct val="115000"/>
                </a:lnSpc>
                <a:spcBef>
                  <a:spcPts val="1200"/>
                </a:spcBef>
                <a:spcAft>
                  <a:spcPts val="0"/>
                </a:spcAft>
                <a:buNone/>
              </a:pPr>
              <a:r>
                <a:rPr lang="en-US" sz="1100">
                  <a:solidFill>
                    <a:schemeClr val="lt1"/>
                  </a:solidFill>
                </a:rPr>
                <a:t>Overall positive attitude towards hydrogen </a:t>
              </a:r>
              <a:endParaRPr sz="1100">
                <a:solidFill>
                  <a:schemeClr val="lt1"/>
                </a:solidFill>
              </a:endParaRPr>
            </a:p>
            <a:p>
              <a:pPr marL="0" lvl="0" indent="0" algn="ctr" rtl="0">
                <a:lnSpc>
                  <a:spcPct val="115000"/>
                </a:lnSpc>
                <a:spcBef>
                  <a:spcPts val="1200"/>
                </a:spcBef>
                <a:spcAft>
                  <a:spcPts val="1200"/>
                </a:spcAft>
                <a:buClr>
                  <a:schemeClr val="dk1"/>
                </a:buClr>
                <a:buSzPts val="1100"/>
                <a:buFont typeface="Arial"/>
                <a:buNone/>
              </a:pPr>
              <a:r>
                <a:rPr lang="en-US" sz="1100">
                  <a:solidFill>
                    <a:schemeClr val="lt1"/>
                  </a:solidFill>
                </a:rPr>
                <a:t>Acceptance towards the process that comes with implementing it in the current system</a:t>
              </a:r>
              <a:endParaRPr sz="1000" b="1">
                <a:solidFill>
                  <a:schemeClr val="lt1"/>
                </a:solidFill>
                <a:latin typeface="Roboto"/>
                <a:ea typeface="Roboto"/>
                <a:cs typeface="Roboto"/>
                <a:sym typeface="Roboto"/>
              </a:endParaRPr>
            </a:p>
          </p:txBody>
        </p:sp>
      </p:grpSp>
      <p:grpSp>
        <p:nvGrpSpPr>
          <p:cNvPr id="675" name="Google Shape;675;g1593e6c3e13_0_17"/>
          <p:cNvGrpSpPr/>
          <p:nvPr/>
        </p:nvGrpSpPr>
        <p:grpSpPr>
          <a:xfrm>
            <a:off x="1249843" y="3114761"/>
            <a:ext cx="6864843" cy="2640256"/>
            <a:chOff x="3474050" y="1908952"/>
            <a:chExt cx="2195766" cy="2272948"/>
          </a:xfrm>
        </p:grpSpPr>
        <p:sp>
          <p:nvSpPr>
            <p:cNvPr id="676" name="Google Shape;676;g1593e6c3e13_0_17"/>
            <p:cNvSpPr/>
            <p:nvPr/>
          </p:nvSpPr>
          <p:spPr>
            <a:xfrm>
              <a:off x="3474050" y="1986200"/>
              <a:ext cx="2195700" cy="2195700"/>
            </a:xfrm>
            <a:prstGeom prst="ellipse">
              <a:avLst/>
            </a:prstGeom>
            <a:solidFill>
              <a:srgbClr val="9FC5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g1593e6c3e13_0_17"/>
            <p:cNvSpPr txBox="1"/>
            <p:nvPr/>
          </p:nvSpPr>
          <p:spPr>
            <a:xfrm>
              <a:off x="3474116" y="1908952"/>
              <a:ext cx="2195700" cy="219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rgbClr val="FFFFFF"/>
                  </a:solidFill>
                </a:rPr>
                <a:t>WHAT WE HAVE</a:t>
              </a:r>
              <a:endParaRPr b="1">
                <a:solidFill>
                  <a:srgbClr val="FFFFFF"/>
                </a:solidFill>
              </a:endParaRPr>
            </a:p>
            <a:p>
              <a:pPr marL="0" lvl="0" indent="0" algn="ctr" rtl="0">
                <a:spcBef>
                  <a:spcPts val="0"/>
                </a:spcBef>
                <a:spcAft>
                  <a:spcPts val="0"/>
                </a:spcAft>
                <a:buNone/>
              </a:pPr>
              <a:endParaRPr sz="1000" b="1">
                <a:solidFill>
                  <a:srgbClr val="FFFFFF"/>
                </a:solidFill>
              </a:endParaRPr>
            </a:p>
            <a:p>
              <a:pPr marL="0" lvl="0" indent="0" algn="ctr" rtl="0">
                <a:lnSpc>
                  <a:spcPct val="90000"/>
                </a:lnSpc>
                <a:spcBef>
                  <a:spcPts val="750"/>
                </a:spcBef>
                <a:spcAft>
                  <a:spcPts val="0"/>
                </a:spcAft>
                <a:buClr>
                  <a:srgbClr val="00549F"/>
                </a:buClr>
                <a:buSzPts val="2100"/>
                <a:buFont typeface="Arial"/>
                <a:buNone/>
              </a:pPr>
              <a:r>
                <a:rPr lang="en-US" sz="1100">
                  <a:solidFill>
                    <a:schemeClr val="lt1"/>
                  </a:solidFill>
                </a:rPr>
                <a:t>Mostly neutral to positive reactions</a:t>
              </a:r>
              <a:endParaRPr sz="1100">
                <a:solidFill>
                  <a:schemeClr val="lt1"/>
                </a:solidFill>
              </a:endParaRPr>
            </a:p>
            <a:p>
              <a:pPr marL="0" lvl="0" indent="0" algn="ctr" rtl="0">
                <a:lnSpc>
                  <a:spcPct val="90000"/>
                </a:lnSpc>
                <a:spcBef>
                  <a:spcPts val="0"/>
                </a:spcBef>
                <a:spcAft>
                  <a:spcPts val="0"/>
                </a:spcAft>
                <a:buClr>
                  <a:schemeClr val="dk1"/>
                </a:buClr>
                <a:buSzPts val="2100"/>
                <a:buFont typeface="Arial"/>
                <a:buNone/>
              </a:pPr>
              <a:endParaRPr sz="1100">
                <a:solidFill>
                  <a:schemeClr val="lt1"/>
                </a:solidFill>
              </a:endParaRPr>
            </a:p>
            <a:p>
              <a:pPr marL="0" lvl="0" indent="0" algn="ctr" rtl="0">
                <a:lnSpc>
                  <a:spcPct val="90000"/>
                </a:lnSpc>
                <a:spcBef>
                  <a:spcPts val="0"/>
                </a:spcBef>
                <a:spcAft>
                  <a:spcPts val="0"/>
                </a:spcAft>
                <a:buClr>
                  <a:srgbClr val="00549F"/>
                </a:buClr>
                <a:buSzPts val="2100"/>
                <a:buFont typeface="Arial"/>
                <a:buNone/>
              </a:pPr>
              <a:r>
                <a:rPr lang="en-US" sz="1100">
                  <a:solidFill>
                    <a:schemeClr val="lt1"/>
                  </a:solidFill>
                </a:rPr>
                <a:t>Mostly data in regards to the mobility sector</a:t>
              </a:r>
              <a:endParaRPr sz="1100">
                <a:solidFill>
                  <a:schemeClr val="lt1"/>
                </a:solidFill>
              </a:endParaRPr>
            </a:p>
            <a:p>
              <a:pPr marL="0" lvl="0" indent="0" algn="ctr" rtl="0">
                <a:lnSpc>
                  <a:spcPct val="90000"/>
                </a:lnSpc>
                <a:spcBef>
                  <a:spcPts val="0"/>
                </a:spcBef>
                <a:spcAft>
                  <a:spcPts val="0"/>
                </a:spcAft>
                <a:buClr>
                  <a:srgbClr val="00549F"/>
                </a:buClr>
                <a:buSzPts val="2100"/>
                <a:buFont typeface="Arial"/>
                <a:buNone/>
              </a:pPr>
              <a:endParaRPr sz="1100" b="1">
                <a:solidFill>
                  <a:schemeClr val="lt1"/>
                </a:solidFill>
              </a:endParaRPr>
            </a:p>
            <a:p>
              <a:pPr marL="0" lvl="0" indent="0" algn="ctr" rtl="0">
                <a:lnSpc>
                  <a:spcPct val="90000"/>
                </a:lnSpc>
                <a:spcBef>
                  <a:spcPts val="0"/>
                </a:spcBef>
                <a:spcAft>
                  <a:spcPts val="0"/>
                </a:spcAft>
                <a:buClr>
                  <a:srgbClr val="2E75B5"/>
                </a:buClr>
                <a:buSzPts val="2100"/>
                <a:buFont typeface="Arial"/>
                <a:buNone/>
              </a:pPr>
              <a:r>
                <a:rPr lang="en-US" sz="1100">
                  <a:solidFill>
                    <a:schemeClr val="lt1"/>
                  </a:solidFill>
                </a:rPr>
                <a:t>Hardly differentiation between different types of hydrogen </a:t>
              </a:r>
              <a:endParaRPr sz="1100" b="1">
                <a:solidFill>
                  <a:schemeClr val="lt1"/>
                </a:solidFill>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g1593e6c3e13_0_31"/>
          <p:cNvSpPr/>
          <p:nvPr/>
        </p:nvSpPr>
        <p:spPr>
          <a:xfrm>
            <a:off x="1" y="389553"/>
            <a:ext cx="9144000" cy="556500"/>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684" name="Google Shape;684;g1593e6c3e13_0_31"/>
          <p:cNvSpPr txBox="1">
            <a:spLocks noGrp="1"/>
          </p:cNvSpPr>
          <p:nvPr>
            <p:ph type="title"/>
          </p:nvPr>
        </p:nvSpPr>
        <p:spPr>
          <a:xfrm>
            <a:off x="0" y="4958"/>
            <a:ext cx="85155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E75B5"/>
              </a:buClr>
              <a:buSzPts val="2100"/>
              <a:buFont typeface="Arial"/>
              <a:buNone/>
            </a:pPr>
            <a:r>
              <a:rPr lang="en-US" sz="1800">
                <a:solidFill>
                  <a:schemeClr val="lt1"/>
                </a:solidFill>
              </a:rPr>
              <a:t>Psychological Parameters of Hydrogen Acceptance</a:t>
            </a:r>
            <a:endParaRPr sz="2400">
              <a:solidFill>
                <a:schemeClr val="lt1"/>
              </a:solidFill>
            </a:endParaRPr>
          </a:p>
        </p:txBody>
      </p:sp>
      <p:sp>
        <p:nvSpPr>
          <p:cNvPr id="685" name="Google Shape;685;g1593e6c3e13_0_31"/>
          <p:cNvSpPr txBox="1"/>
          <p:nvPr/>
        </p:nvSpPr>
        <p:spPr>
          <a:xfrm>
            <a:off x="451763" y="5839863"/>
            <a:ext cx="3655500" cy="18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rgbClr val="2F5496"/>
                </a:solidFill>
                <a:latin typeface="Calibri"/>
                <a:ea typeface="Calibri"/>
                <a:cs typeface="Calibri"/>
                <a:sym typeface="Calibri"/>
              </a:rPr>
              <a:t>Technology Acceptance Model (Davis et al. 1989)</a:t>
            </a:r>
            <a:endParaRPr sz="1400" b="0" i="0" u="none" strike="noStrike" cap="none">
              <a:solidFill>
                <a:srgbClr val="000000"/>
              </a:solidFill>
              <a:latin typeface="Arial"/>
              <a:ea typeface="Arial"/>
              <a:cs typeface="Arial"/>
              <a:sym typeface="Arial"/>
            </a:endParaRPr>
          </a:p>
        </p:txBody>
      </p:sp>
      <p:pic>
        <p:nvPicPr>
          <p:cNvPr id="686" name="Google Shape;686;g1593e6c3e13_0_31" descr="A picture containing diagram&#10;&#10;Description automatically generated"/>
          <p:cNvPicPr preferRelativeResize="0"/>
          <p:nvPr/>
        </p:nvPicPr>
        <p:blipFill rotWithShape="1">
          <a:blip r:embed="rId3">
            <a:alphaModFix/>
          </a:blip>
          <a:srcRect/>
          <a:stretch/>
        </p:blipFill>
        <p:spPr>
          <a:xfrm>
            <a:off x="7350220" y="4961"/>
            <a:ext cx="1771950" cy="1033199"/>
          </a:xfrm>
          <a:prstGeom prst="rect">
            <a:avLst/>
          </a:prstGeom>
          <a:noFill/>
          <a:ln>
            <a:noFill/>
          </a:ln>
        </p:spPr>
      </p:pic>
      <p:sp>
        <p:nvSpPr>
          <p:cNvPr id="687" name="Google Shape;687;g1593e6c3e13_0_31"/>
          <p:cNvSpPr txBox="1"/>
          <p:nvPr/>
        </p:nvSpPr>
        <p:spPr>
          <a:xfrm>
            <a:off x="4879513" y="2540000"/>
            <a:ext cx="1959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a:solidFill>
                <a:srgbClr val="00338D"/>
              </a:solidFill>
            </a:endParaRPr>
          </a:p>
        </p:txBody>
      </p:sp>
      <p:sp>
        <p:nvSpPr>
          <p:cNvPr id="688" name="Google Shape;688;g1593e6c3e13_0_31"/>
          <p:cNvSpPr txBox="1"/>
          <p:nvPr/>
        </p:nvSpPr>
        <p:spPr>
          <a:xfrm>
            <a:off x="7782563" y="3019700"/>
            <a:ext cx="997500" cy="323100"/>
          </a:xfrm>
          <a:prstGeom prst="rect">
            <a:avLst/>
          </a:prstGeom>
          <a:noFill/>
          <a:ln w="9525" cap="flat" cmpd="sng">
            <a:solidFill>
              <a:srgbClr val="00338D"/>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900">
                <a:solidFill>
                  <a:srgbClr val="00338D"/>
                </a:solidFill>
              </a:rPr>
              <a:t>Behavior</a:t>
            </a:r>
            <a:endParaRPr sz="900">
              <a:solidFill>
                <a:srgbClr val="00338D"/>
              </a:solidFill>
            </a:endParaRPr>
          </a:p>
        </p:txBody>
      </p:sp>
      <p:sp>
        <p:nvSpPr>
          <p:cNvPr id="689" name="Google Shape;689;g1593e6c3e13_0_31"/>
          <p:cNvSpPr txBox="1"/>
          <p:nvPr/>
        </p:nvSpPr>
        <p:spPr>
          <a:xfrm>
            <a:off x="6421263" y="2950400"/>
            <a:ext cx="997500" cy="461700"/>
          </a:xfrm>
          <a:prstGeom prst="rect">
            <a:avLst/>
          </a:prstGeom>
          <a:noFill/>
          <a:ln w="9525" cap="flat" cmpd="sng">
            <a:solidFill>
              <a:srgbClr val="00338D"/>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900">
                <a:solidFill>
                  <a:srgbClr val="00338D"/>
                </a:solidFill>
              </a:rPr>
              <a:t>Behavioral Intention</a:t>
            </a:r>
            <a:endParaRPr sz="900">
              <a:solidFill>
                <a:srgbClr val="00338D"/>
              </a:solidFill>
            </a:endParaRPr>
          </a:p>
        </p:txBody>
      </p:sp>
      <p:sp>
        <p:nvSpPr>
          <p:cNvPr id="690" name="Google Shape;690;g1593e6c3e13_0_31"/>
          <p:cNvSpPr txBox="1"/>
          <p:nvPr/>
        </p:nvSpPr>
        <p:spPr>
          <a:xfrm>
            <a:off x="2885313" y="3568750"/>
            <a:ext cx="1556400" cy="323100"/>
          </a:xfrm>
          <a:prstGeom prst="rect">
            <a:avLst/>
          </a:prstGeom>
          <a:noFill/>
          <a:ln w="9525" cap="flat" cmpd="sng">
            <a:solidFill>
              <a:srgbClr val="00338D"/>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900">
                <a:solidFill>
                  <a:srgbClr val="00338D"/>
                </a:solidFill>
              </a:rPr>
              <a:t>Perceived Ease of Use</a:t>
            </a:r>
            <a:endParaRPr sz="900">
              <a:solidFill>
                <a:srgbClr val="00338D"/>
              </a:solidFill>
            </a:endParaRPr>
          </a:p>
        </p:txBody>
      </p:sp>
      <p:sp>
        <p:nvSpPr>
          <p:cNvPr id="691" name="Google Shape;691;g1593e6c3e13_0_31"/>
          <p:cNvSpPr txBox="1"/>
          <p:nvPr/>
        </p:nvSpPr>
        <p:spPr>
          <a:xfrm>
            <a:off x="2885313" y="2488600"/>
            <a:ext cx="1556400" cy="323100"/>
          </a:xfrm>
          <a:prstGeom prst="rect">
            <a:avLst/>
          </a:prstGeom>
          <a:noFill/>
          <a:ln w="9525" cap="flat" cmpd="sng">
            <a:solidFill>
              <a:srgbClr val="00338D"/>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900">
                <a:solidFill>
                  <a:srgbClr val="00338D"/>
                </a:solidFill>
              </a:rPr>
              <a:t>Perceived Usefulness</a:t>
            </a:r>
            <a:endParaRPr sz="900">
              <a:solidFill>
                <a:srgbClr val="00338D"/>
              </a:solidFill>
            </a:endParaRPr>
          </a:p>
        </p:txBody>
      </p:sp>
      <p:sp>
        <p:nvSpPr>
          <p:cNvPr id="692" name="Google Shape;692;g1593e6c3e13_0_31"/>
          <p:cNvSpPr txBox="1"/>
          <p:nvPr/>
        </p:nvSpPr>
        <p:spPr>
          <a:xfrm>
            <a:off x="451763" y="2613100"/>
            <a:ext cx="2081100" cy="1154400"/>
          </a:xfrm>
          <a:prstGeom prst="rect">
            <a:avLst/>
          </a:prstGeom>
          <a:noFill/>
          <a:ln w="38100" cap="flat" cmpd="sng">
            <a:solidFill>
              <a:srgbClr val="0B5394"/>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900" b="1">
                <a:solidFill>
                  <a:srgbClr val="2F5496"/>
                </a:solidFill>
              </a:rPr>
              <a:t>AWARENESS</a:t>
            </a:r>
            <a:endParaRPr sz="900"/>
          </a:p>
          <a:p>
            <a:pPr marL="0" lvl="0" indent="0" algn="l" rtl="0">
              <a:lnSpc>
                <a:spcPct val="150000"/>
              </a:lnSpc>
              <a:spcBef>
                <a:spcPts val="0"/>
              </a:spcBef>
              <a:spcAft>
                <a:spcPts val="0"/>
              </a:spcAft>
              <a:buNone/>
            </a:pPr>
            <a:r>
              <a:rPr lang="en-US" sz="900" b="1">
                <a:solidFill>
                  <a:srgbClr val="2F5496"/>
                </a:solidFill>
              </a:rPr>
              <a:t>SUBJECTIVE KNOWLEDGE</a:t>
            </a:r>
            <a:endParaRPr sz="900"/>
          </a:p>
          <a:p>
            <a:pPr marL="0" lvl="0" indent="0" algn="l" rtl="0">
              <a:lnSpc>
                <a:spcPct val="150000"/>
              </a:lnSpc>
              <a:spcBef>
                <a:spcPts val="0"/>
              </a:spcBef>
              <a:spcAft>
                <a:spcPts val="0"/>
              </a:spcAft>
              <a:buNone/>
            </a:pPr>
            <a:r>
              <a:rPr lang="en-US" sz="900" b="1">
                <a:solidFill>
                  <a:srgbClr val="2F5496"/>
                </a:solidFill>
              </a:rPr>
              <a:t>EXPERIENCE</a:t>
            </a:r>
            <a:endParaRPr sz="900"/>
          </a:p>
          <a:p>
            <a:pPr marL="0" lvl="0" indent="0" algn="l" rtl="0">
              <a:lnSpc>
                <a:spcPct val="150000"/>
              </a:lnSpc>
              <a:spcBef>
                <a:spcPts val="0"/>
              </a:spcBef>
              <a:spcAft>
                <a:spcPts val="0"/>
              </a:spcAft>
              <a:buNone/>
            </a:pPr>
            <a:r>
              <a:rPr lang="en-US" sz="900" b="1">
                <a:solidFill>
                  <a:srgbClr val="2F5496"/>
                </a:solidFill>
              </a:rPr>
              <a:t>PERCEIVED EFFECTS</a:t>
            </a:r>
            <a:endParaRPr sz="900"/>
          </a:p>
          <a:p>
            <a:pPr marL="0" lvl="0" indent="0" algn="l" rtl="0">
              <a:lnSpc>
                <a:spcPct val="150000"/>
              </a:lnSpc>
              <a:spcBef>
                <a:spcPts val="0"/>
              </a:spcBef>
              <a:spcAft>
                <a:spcPts val="0"/>
              </a:spcAft>
              <a:buNone/>
            </a:pPr>
            <a:r>
              <a:rPr lang="en-US" sz="900" b="1">
                <a:solidFill>
                  <a:srgbClr val="2F5496"/>
                </a:solidFill>
              </a:rPr>
              <a:t>SOCIAL TRUST</a:t>
            </a:r>
            <a:endParaRPr sz="1200">
              <a:solidFill>
                <a:srgbClr val="00338D"/>
              </a:solidFill>
            </a:endParaRPr>
          </a:p>
        </p:txBody>
      </p:sp>
      <p:cxnSp>
        <p:nvCxnSpPr>
          <p:cNvPr id="693" name="Google Shape;693;g1593e6c3e13_0_31"/>
          <p:cNvCxnSpPr>
            <a:stCxn id="689" idx="3"/>
            <a:endCxn id="688" idx="1"/>
          </p:cNvCxnSpPr>
          <p:nvPr/>
        </p:nvCxnSpPr>
        <p:spPr>
          <a:xfrm>
            <a:off x="7418763" y="3181250"/>
            <a:ext cx="363900" cy="600"/>
          </a:xfrm>
          <a:prstGeom prst="bentConnector3">
            <a:avLst>
              <a:gd name="adj1" fmla="val 49986"/>
            </a:avLst>
          </a:prstGeom>
          <a:noFill/>
          <a:ln w="9525" cap="flat" cmpd="sng">
            <a:solidFill>
              <a:srgbClr val="00338D"/>
            </a:solidFill>
            <a:prstDash val="solid"/>
            <a:round/>
            <a:headEnd type="none" w="med" len="med"/>
            <a:tailEnd type="stealth" w="med" len="med"/>
          </a:ln>
        </p:spPr>
      </p:cxnSp>
      <p:sp>
        <p:nvSpPr>
          <p:cNvPr id="694" name="Google Shape;694;g1593e6c3e13_0_31"/>
          <p:cNvSpPr txBox="1"/>
          <p:nvPr/>
        </p:nvSpPr>
        <p:spPr>
          <a:xfrm>
            <a:off x="4794775" y="2950800"/>
            <a:ext cx="1262700" cy="461700"/>
          </a:xfrm>
          <a:prstGeom prst="rect">
            <a:avLst/>
          </a:prstGeom>
          <a:noFill/>
          <a:ln w="9525" cap="flat" cmpd="sng">
            <a:solidFill>
              <a:srgbClr val="00338D"/>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900">
                <a:solidFill>
                  <a:srgbClr val="00338D"/>
                </a:solidFill>
              </a:rPr>
              <a:t>Attitude </a:t>
            </a:r>
            <a:endParaRPr sz="900">
              <a:solidFill>
                <a:srgbClr val="00338D"/>
              </a:solidFill>
            </a:endParaRPr>
          </a:p>
          <a:p>
            <a:pPr marL="0" lvl="0" indent="0" algn="ctr" rtl="0">
              <a:spcBef>
                <a:spcPts val="0"/>
              </a:spcBef>
              <a:spcAft>
                <a:spcPts val="0"/>
              </a:spcAft>
              <a:buNone/>
            </a:pPr>
            <a:r>
              <a:rPr lang="en-US" sz="900">
                <a:solidFill>
                  <a:srgbClr val="00338D"/>
                </a:solidFill>
              </a:rPr>
              <a:t>towards Technology</a:t>
            </a:r>
            <a:endParaRPr sz="900">
              <a:solidFill>
                <a:srgbClr val="00338D"/>
              </a:solidFill>
            </a:endParaRPr>
          </a:p>
        </p:txBody>
      </p:sp>
      <p:cxnSp>
        <p:nvCxnSpPr>
          <p:cNvPr id="695" name="Google Shape;695;g1593e6c3e13_0_31"/>
          <p:cNvCxnSpPr>
            <a:stCxn id="690" idx="3"/>
            <a:endCxn id="694" idx="2"/>
          </p:cNvCxnSpPr>
          <p:nvPr/>
        </p:nvCxnSpPr>
        <p:spPr>
          <a:xfrm rot="10800000" flipH="1">
            <a:off x="4441713" y="3412600"/>
            <a:ext cx="984300" cy="317700"/>
          </a:xfrm>
          <a:prstGeom prst="bentConnector2">
            <a:avLst/>
          </a:prstGeom>
          <a:noFill/>
          <a:ln w="9525" cap="flat" cmpd="sng">
            <a:solidFill>
              <a:srgbClr val="00338D"/>
            </a:solidFill>
            <a:prstDash val="solid"/>
            <a:round/>
            <a:headEnd type="none" w="med" len="med"/>
            <a:tailEnd type="stealth" w="med" len="med"/>
          </a:ln>
        </p:spPr>
      </p:cxnSp>
      <p:cxnSp>
        <p:nvCxnSpPr>
          <p:cNvPr id="696" name="Google Shape;696;g1593e6c3e13_0_31"/>
          <p:cNvCxnSpPr>
            <a:stCxn id="694" idx="3"/>
            <a:endCxn id="689" idx="1"/>
          </p:cNvCxnSpPr>
          <p:nvPr/>
        </p:nvCxnSpPr>
        <p:spPr>
          <a:xfrm>
            <a:off x="6057475" y="3181650"/>
            <a:ext cx="363900" cy="600"/>
          </a:xfrm>
          <a:prstGeom prst="bentConnector3">
            <a:avLst>
              <a:gd name="adj1" fmla="val 49985"/>
            </a:avLst>
          </a:prstGeom>
          <a:noFill/>
          <a:ln w="9525" cap="flat" cmpd="sng">
            <a:solidFill>
              <a:srgbClr val="00338D"/>
            </a:solidFill>
            <a:prstDash val="solid"/>
            <a:round/>
            <a:headEnd type="none" w="med" len="med"/>
            <a:tailEnd type="stealth" w="med" len="med"/>
          </a:ln>
        </p:spPr>
      </p:cxnSp>
      <p:cxnSp>
        <p:nvCxnSpPr>
          <p:cNvPr id="697" name="Google Shape;697;g1593e6c3e13_0_31"/>
          <p:cNvCxnSpPr>
            <a:stCxn id="691" idx="3"/>
            <a:endCxn id="689" idx="0"/>
          </p:cNvCxnSpPr>
          <p:nvPr/>
        </p:nvCxnSpPr>
        <p:spPr>
          <a:xfrm>
            <a:off x="4441713" y="2650150"/>
            <a:ext cx="2478300" cy="300300"/>
          </a:xfrm>
          <a:prstGeom prst="bentConnector2">
            <a:avLst/>
          </a:prstGeom>
          <a:noFill/>
          <a:ln w="9525" cap="flat" cmpd="sng">
            <a:solidFill>
              <a:srgbClr val="00338D"/>
            </a:solidFill>
            <a:prstDash val="solid"/>
            <a:round/>
            <a:headEnd type="none" w="med" len="med"/>
            <a:tailEnd type="stealth" w="med" len="med"/>
          </a:ln>
        </p:spPr>
      </p:cxnSp>
      <p:cxnSp>
        <p:nvCxnSpPr>
          <p:cNvPr id="698" name="Google Shape;698;g1593e6c3e13_0_31"/>
          <p:cNvCxnSpPr>
            <a:stCxn id="692" idx="3"/>
            <a:endCxn id="691" idx="1"/>
          </p:cNvCxnSpPr>
          <p:nvPr/>
        </p:nvCxnSpPr>
        <p:spPr>
          <a:xfrm rot="10800000" flipH="1">
            <a:off x="2532863" y="2650000"/>
            <a:ext cx="352500" cy="540300"/>
          </a:xfrm>
          <a:prstGeom prst="bentConnector3">
            <a:avLst>
              <a:gd name="adj1" fmla="val 49993"/>
            </a:avLst>
          </a:prstGeom>
          <a:noFill/>
          <a:ln w="9525" cap="flat" cmpd="sng">
            <a:solidFill>
              <a:srgbClr val="00338D"/>
            </a:solidFill>
            <a:prstDash val="solid"/>
            <a:round/>
            <a:headEnd type="none" w="med" len="med"/>
            <a:tailEnd type="stealth" w="med" len="med"/>
          </a:ln>
        </p:spPr>
      </p:cxnSp>
      <p:cxnSp>
        <p:nvCxnSpPr>
          <p:cNvPr id="699" name="Google Shape;699;g1593e6c3e13_0_31"/>
          <p:cNvCxnSpPr>
            <a:stCxn id="692" idx="3"/>
            <a:endCxn id="690" idx="1"/>
          </p:cNvCxnSpPr>
          <p:nvPr/>
        </p:nvCxnSpPr>
        <p:spPr>
          <a:xfrm>
            <a:off x="2532863" y="3190300"/>
            <a:ext cx="352500" cy="540000"/>
          </a:xfrm>
          <a:prstGeom prst="bentConnector3">
            <a:avLst>
              <a:gd name="adj1" fmla="val 49993"/>
            </a:avLst>
          </a:prstGeom>
          <a:noFill/>
          <a:ln w="9525" cap="flat" cmpd="sng">
            <a:solidFill>
              <a:srgbClr val="00338D"/>
            </a:solidFill>
            <a:prstDash val="solid"/>
            <a:round/>
            <a:headEnd type="none" w="med" len="med"/>
            <a:tailEnd type="stealth" w="med" len="med"/>
          </a:ln>
        </p:spPr>
      </p:cxnSp>
      <p:cxnSp>
        <p:nvCxnSpPr>
          <p:cNvPr id="700" name="Google Shape;700;g1593e6c3e13_0_31"/>
          <p:cNvCxnSpPr>
            <a:stCxn id="691" idx="3"/>
            <a:endCxn id="694" idx="0"/>
          </p:cNvCxnSpPr>
          <p:nvPr/>
        </p:nvCxnSpPr>
        <p:spPr>
          <a:xfrm>
            <a:off x="4441713" y="2650150"/>
            <a:ext cx="984300" cy="300600"/>
          </a:xfrm>
          <a:prstGeom prst="bentConnector2">
            <a:avLst/>
          </a:prstGeom>
          <a:noFill/>
          <a:ln w="9525" cap="flat" cmpd="sng">
            <a:solidFill>
              <a:srgbClr val="00338D"/>
            </a:solidFill>
            <a:prstDash val="solid"/>
            <a:round/>
            <a:headEnd type="none" w="med" len="med"/>
            <a:tailEnd type="stealth" w="med" len="med"/>
          </a:ln>
        </p:spPr>
      </p:cxnSp>
      <p:cxnSp>
        <p:nvCxnSpPr>
          <p:cNvPr id="701" name="Google Shape;701;g1593e6c3e13_0_31"/>
          <p:cNvCxnSpPr>
            <a:stCxn id="690" idx="0"/>
            <a:endCxn id="691" idx="2"/>
          </p:cNvCxnSpPr>
          <p:nvPr/>
        </p:nvCxnSpPr>
        <p:spPr>
          <a:xfrm rot="-5400000">
            <a:off x="3285363" y="3190000"/>
            <a:ext cx="756900" cy="600"/>
          </a:xfrm>
          <a:prstGeom prst="bentConnector3">
            <a:avLst>
              <a:gd name="adj1" fmla="val 50010"/>
            </a:avLst>
          </a:prstGeom>
          <a:noFill/>
          <a:ln w="9525" cap="flat" cmpd="sng">
            <a:solidFill>
              <a:srgbClr val="00338D"/>
            </a:solidFill>
            <a:prstDash val="solid"/>
            <a:round/>
            <a:headEnd type="none" w="med" len="med"/>
            <a:tailEnd type="stealth" w="med" len="med"/>
          </a:ln>
        </p:spPr>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g1593e6c3e13_0_54"/>
          <p:cNvSpPr/>
          <p:nvPr/>
        </p:nvSpPr>
        <p:spPr>
          <a:xfrm>
            <a:off x="1" y="376353"/>
            <a:ext cx="9144000" cy="556500"/>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708" name="Google Shape;708;g1593e6c3e13_0_54"/>
          <p:cNvSpPr txBox="1">
            <a:spLocks noGrp="1"/>
          </p:cNvSpPr>
          <p:nvPr>
            <p:ph type="title"/>
          </p:nvPr>
        </p:nvSpPr>
        <p:spPr>
          <a:xfrm>
            <a:off x="0" y="4967"/>
            <a:ext cx="62586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E75B5"/>
              </a:buClr>
              <a:buSzPts val="2100"/>
              <a:buFont typeface="Arial"/>
              <a:buNone/>
            </a:pPr>
            <a:r>
              <a:rPr lang="en-US" sz="1800">
                <a:solidFill>
                  <a:schemeClr val="lt1"/>
                </a:solidFill>
              </a:rPr>
              <a:t>Psychological Parameters - </a:t>
            </a:r>
            <a:r>
              <a:rPr lang="en-US" sz="1800" b="1">
                <a:solidFill>
                  <a:schemeClr val="lt1"/>
                </a:solidFill>
              </a:rPr>
              <a:t>AWARENESS</a:t>
            </a:r>
            <a:endParaRPr sz="2400" b="1">
              <a:solidFill>
                <a:schemeClr val="lt1"/>
              </a:solidFill>
            </a:endParaRPr>
          </a:p>
        </p:txBody>
      </p:sp>
      <p:pic>
        <p:nvPicPr>
          <p:cNvPr id="709" name="Google Shape;709;g1593e6c3e13_0_54" descr="A picture containing diagram&#10;&#10;Description automatically generated"/>
          <p:cNvPicPr preferRelativeResize="0"/>
          <p:nvPr/>
        </p:nvPicPr>
        <p:blipFill rotWithShape="1">
          <a:blip r:embed="rId3">
            <a:alphaModFix/>
          </a:blip>
          <a:srcRect/>
          <a:stretch/>
        </p:blipFill>
        <p:spPr>
          <a:xfrm>
            <a:off x="7350220" y="4961"/>
            <a:ext cx="1771950" cy="1033199"/>
          </a:xfrm>
          <a:prstGeom prst="rect">
            <a:avLst/>
          </a:prstGeom>
          <a:noFill/>
          <a:ln>
            <a:noFill/>
          </a:ln>
        </p:spPr>
      </p:pic>
      <p:sp>
        <p:nvSpPr>
          <p:cNvPr id="710" name="Google Shape;710;g1593e6c3e13_0_54"/>
          <p:cNvSpPr/>
          <p:nvPr/>
        </p:nvSpPr>
        <p:spPr>
          <a:xfrm>
            <a:off x="3102566" y="1461333"/>
            <a:ext cx="1184400" cy="558300"/>
          </a:xfrm>
          <a:prstGeom prst="rect">
            <a:avLst/>
          </a:prstGeom>
          <a:solidFill>
            <a:srgbClr val="6FA8DC"/>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000">
                <a:solidFill>
                  <a:srgbClr val="FFFFFF"/>
                </a:solidFill>
                <a:latin typeface="Roboto"/>
                <a:ea typeface="Roboto"/>
                <a:cs typeface="Roboto"/>
                <a:sym typeface="Roboto"/>
              </a:rPr>
              <a:t>Current Level</a:t>
            </a:r>
            <a:endParaRPr sz="1000">
              <a:solidFill>
                <a:srgbClr val="FFFFFF"/>
              </a:solidFill>
              <a:latin typeface="Roboto"/>
              <a:ea typeface="Roboto"/>
              <a:cs typeface="Roboto"/>
              <a:sym typeface="Roboto"/>
            </a:endParaRPr>
          </a:p>
        </p:txBody>
      </p:sp>
      <p:sp>
        <p:nvSpPr>
          <p:cNvPr id="711" name="Google Shape;711;g1593e6c3e13_0_54"/>
          <p:cNvSpPr/>
          <p:nvPr/>
        </p:nvSpPr>
        <p:spPr>
          <a:xfrm>
            <a:off x="4301021" y="1461333"/>
            <a:ext cx="1184400" cy="558300"/>
          </a:xfrm>
          <a:prstGeom prst="rect">
            <a:avLst/>
          </a:prstGeom>
          <a:solidFill>
            <a:srgbClr val="6FA8DC"/>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000">
                <a:solidFill>
                  <a:srgbClr val="FFFFFF"/>
                </a:solidFill>
                <a:latin typeface="Roboto"/>
                <a:ea typeface="Roboto"/>
                <a:cs typeface="Roboto"/>
                <a:sym typeface="Roboto"/>
              </a:rPr>
              <a:t>Needed Level</a:t>
            </a:r>
            <a:endParaRPr sz="1000">
              <a:solidFill>
                <a:srgbClr val="FFFFFF"/>
              </a:solidFill>
              <a:latin typeface="Roboto"/>
              <a:ea typeface="Roboto"/>
              <a:cs typeface="Roboto"/>
              <a:sym typeface="Roboto"/>
            </a:endParaRPr>
          </a:p>
        </p:txBody>
      </p:sp>
      <p:sp>
        <p:nvSpPr>
          <p:cNvPr id="712" name="Google Shape;712;g1593e6c3e13_0_54"/>
          <p:cNvSpPr/>
          <p:nvPr/>
        </p:nvSpPr>
        <p:spPr>
          <a:xfrm>
            <a:off x="5499497" y="1461333"/>
            <a:ext cx="3325800" cy="558300"/>
          </a:xfrm>
          <a:prstGeom prst="rect">
            <a:avLst/>
          </a:prstGeom>
          <a:solidFill>
            <a:srgbClr val="6FA8DC"/>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000">
                <a:solidFill>
                  <a:srgbClr val="FFFFFF"/>
                </a:solidFill>
                <a:latin typeface="Roboto"/>
                <a:ea typeface="Roboto"/>
                <a:cs typeface="Roboto"/>
                <a:sym typeface="Roboto"/>
              </a:rPr>
              <a:t>How to get there</a:t>
            </a:r>
            <a:endParaRPr sz="1000">
              <a:solidFill>
                <a:srgbClr val="FFFFFF"/>
              </a:solidFill>
              <a:latin typeface="Roboto"/>
              <a:ea typeface="Roboto"/>
              <a:cs typeface="Roboto"/>
              <a:sym typeface="Roboto"/>
            </a:endParaRPr>
          </a:p>
        </p:txBody>
      </p:sp>
      <p:sp>
        <p:nvSpPr>
          <p:cNvPr id="713" name="Google Shape;713;g1593e6c3e13_0_54"/>
          <p:cNvSpPr/>
          <p:nvPr/>
        </p:nvSpPr>
        <p:spPr>
          <a:xfrm>
            <a:off x="288425" y="1461333"/>
            <a:ext cx="2799900" cy="558300"/>
          </a:xfrm>
          <a:prstGeom prst="rect">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4" name="Google Shape;714;g1593e6c3e13_0_54"/>
          <p:cNvGrpSpPr/>
          <p:nvPr/>
        </p:nvGrpSpPr>
        <p:grpSpPr>
          <a:xfrm>
            <a:off x="288962" y="2078528"/>
            <a:ext cx="8536265" cy="1255154"/>
            <a:chOff x="943723" y="3098500"/>
            <a:chExt cx="7257494" cy="674560"/>
          </a:xfrm>
        </p:grpSpPr>
        <p:sp>
          <p:nvSpPr>
            <p:cNvPr id="715" name="Google Shape;715;g1593e6c3e13_0_54"/>
            <p:cNvSpPr/>
            <p:nvPr/>
          </p:nvSpPr>
          <p:spPr>
            <a:xfrm>
              <a:off x="5373418" y="3098660"/>
              <a:ext cx="2827800" cy="674400"/>
            </a:xfrm>
            <a:prstGeom prst="rect">
              <a:avLst/>
            </a:prstGeom>
            <a:solidFill>
              <a:srgbClr val="CFE2F3"/>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endParaRPr sz="1000">
                <a:solidFill>
                  <a:srgbClr val="3D85C6"/>
                </a:solidFill>
              </a:endParaRPr>
            </a:p>
            <a:p>
              <a:pPr marL="0" lvl="0" indent="0" algn="ctr" rtl="0">
                <a:lnSpc>
                  <a:spcPct val="115000"/>
                </a:lnSpc>
                <a:spcBef>
                  <a:spcPts val="0"/>
                </a:spcBef>
                <a:spcAft>
                  <a:spcPts val="0"/>
                </a:spcAft>
                <a:buNone/>
              </a:pPr>
              <a:r>
                <a:rPr lang="en-US" sz="1000">
                  <a:solidFill>
                    <a:srgbClr val="3D85C6"/>
                  </a:solidFill>
                </a:rPr>
                <a:t>Large scale </a:t>
              </a:r>
              <a:r>
                <a:rPr lang="en-US" sz="1000" b="1">
                  <a:solidFill>
                    <a:srgbClr val="3D85C6"/>
                  </a:solidFill>
                </a:rPr>
                <a:t>information campaigns</a:t>
              </a:r>
              <a:endParaRPr sz="1000" b="1">
                <a:solidFill>
                  <a:srgbClr val="3D85C6"/>
                </a:solidFill>
              </a:endParaRPr>
            </a:p>
            <a:p>
              <a:pPr marL="0" lvl="0" indent="0" algn="ctr" rtl="0">
                <a:lnSpc>
                  <a:spcPct val="115000"/>
                </a:lnSpc>
                <a:spcBef>
                  <a:spcPts val="0"/>
                </a:spcBef>
                <a:spcAft>
                  <a:spcPts val="0"/>
                </a:spcAft>
                <a:buNone/>
              </a:pPr>
              <a:endParaRPr sz="1000">
                <a:solidFill>
                  <a:srgbClr val="3D85C6"/>
                </a:solidFill>
              </a:endParaRPr>
            </a:p>
            <a:p>
              <a:pPr marL="0" lvl="0" indent="0" algn="ctr" rtl="0">
                <a:lnSpc>
                  <a:spcPct val="115000"/>
                </a:lnSpc>
                <a:spcBef>
                  <a:spcPts val="0"/>
                </a:spcBef>
                <a:spcAft>
                  <a:spcPts val="0"/>
                </a:spcAft>
                <a:buNone/>
              </a:pPr>
              <a:r>
                <a:rPr lang="en-US" sz="1000">
                  <a:solidFill>
                    <a:srgbClr val="3D85C6"/>
                  </a:solidFill>
                </a:rPr>
                <a:t>Identification of relevant information</a:t>
              </a:r>
              <a:endParaRPr sz="1000">
                <a:solidFill>
                  <a:srgbClr val="3D85C6"/>
                </a:solidFill>
              </a:endParaRPr>
            </a:p>
            <a:p>
              <a:pPr marL="0" lvl="0" indent="0" algn="ctr" rtl="0">
                <a:lnSpc>
                  <a:spcPct val="115000"/>
                </a:lnSpc>
                <a:spcBef>
                  <a:spcPts val="0"/>
                </a:spcBef>
                <a:spcAft>
                  <a:spcPts val="0"/>
                </a:spcAft>
                <a:buNone/>
              </a:pPr>
              <a:r>
                <a:rPr lang="en-US" sz="1000">
                  <a:solidFill>
                    <a:srgbClr val="3D85C6"/>
                  </a:solidFill>
                </a:rPr>
                <a:t>Development of productive communication strategies</a:t>
              </a:r>
              <a:endParaRPr sz="1000">
                <a:solidFill>
                  <a:srgbClr val="3D85C6"/>
                </a:solidFill>
              </a:endParaRPr>
            </a:p>
            <a:p>
              <a:pPr marL="0" lvl="0" indent="0" algn="ctr" rtl="0">
                <a:lnSpc>
                  <a:spcPct val="115000"/>
                </a:lnSpc>
                <a:spcBef>
                  <a:spcPts val="0"/>
                </a:spcBef>
                <a:spcAft>
                  <a:spcPts val="0"/>
                </a:spcAft>
                <a:buNone/>
              </a:pPr>
              <a:endParaRPr sz="800">
                <a:solidFill>
                  <a:srgbClr val="3D85C6"/>
                </a:solidFill>
                <a:latin typeface="Roboto"/>
                <a:ea typeface="Roboto"/>
                <a:cs typeface="Roboto"/>
                <a:sym typeface="Roboto"/>
              </a:endParaRPr>
            </a:p>
          </p:txBody>
        </p:sp>
        <p:sp>
          <p:nvSpPr>
            <p:cNvPr id="716" name="Google Shape;716;g1593e6c3e13_0_54"/>
            <p:cNvSpPr/>
            <p:nvPr/>
          </p:nvSpPr>
          <p:spPr>
            <a:xfrm>
              <a:off x="943723" y="3098500"/>
              <a:ext cx="2379900" cy="6744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717" name="Google Shape;717;g1593e6c3e13_0_54"/>
            <p:cNvSpPr/>
            <p:nvPr/>
          </p:nvSpPr>
          <p:spPr>
            <a:xfrm>
              <a:off x="3335463" y="3098513"/>
              <a:ext cx="1007100" cy="6744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718" name="Google Shape;718;g1593e6c3e13_0_54"/>
            <p:cNvSpPr/>
            <p:nvPr/>
          </p:nvSpPr>
          <p:spPr>
            <a:xfrm>
              <a:off x="4354429" y="3098513"/>
              <a:ext cx="1007100" cy="6744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719" name="Google Shape;719;g1593e6c3e13_0_54"/>
            <p:cNvSpPr/>
            <p:nvPr/>
          </p:nvSpPr>
          <p:spPr>
            <a:xfrm rot="-2700000">
              <a:off x="4705031" y="3336392"/>
              <a:ext cx="305894" cy="116673"/>
            </a:xfrm>
            <a:prstGeom prst="corner">
              <a:avLst>
                <a:gd name="adj1" fmla="val 18804"/>
                <a:gd name="adj2" fmla="val 18145"/>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720" name="Google Shape;720;g1593e6c3e13_0_54"/>
            <p:cNvSpPr/>
            <p:nvPr/>
          </p:nvSpPr>
          <p:spPr>
            <a:xfrm>
              <a:off x="3633813" y="3230513"/>
              <a:ext cx="410400" cy="410400"/>
            </a:xfrm>
            <a:prstGeom prst="mathMultiply">
              <a:avLst>
                <a:gd name="adj1" fmla="val 508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721" name="Google Shape;721;g1593e6c3e13_0_54"/>
            <p:cNvSpPr/>
            <p:nvPr/>
          </p:nvSpPr>
          <p:spPr>
            <a:xfrm>
              <a:off x="943725" y="3098550"/>
              <a:ext cx="2249700" cy="674400"/>
            </a:xfrm>
            <a:prstGeom prst="rect">
              <a:avLst/>
            </a:prstGeom>
            <a:solidFill>
              <a:srgbClr val="CFE2F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b="1">
                <a:solidFill>
                  <a:srgbClr val="3D85C6"/>
                </a:solidFill>
              </a:endParaRPr>
            </a:p>
            <a:p>
              <a:pPr marL="0" lvl="0" indent="0" algn="ctr" rtl="0">
                <a:spcBef>
                  <a:spcPts val="0"/>
                </a:spcBef>
                <a:spcAft>
                  <a:spcPts val="0"/>
                </a:spcAft>
                <a:buNone/>
              </a:pPr>
              <a:r>
                <a:rPr lang="en-US" b="1">
                  <a:solidFill>
                    <a:srgbClr val="3D85C6"/>
                  </a:solidFill>
                </a:rPr>
                <a:t>Awareness</a:t>
              </a:r>
              <a:endParaRPr b="1">
                <a:solidFill>
                  <a:srgbClr val="3D85C6"/>
                </a:solidFill>
              </a:endParaRPr>
            </a:p>
            <a:p>
              <a:pPr marL="0" lvl="0" indent="0" algn="ctr" rtl="0">
                <a:spcBef>
                  <a:spcPts val="0"/>
                </a:spcBef>
                <a:spcAft>
                  <a:spcPts val="0"/>
                </a:spcAft>
                <a:buClr>
                  <a:schemeClr val="dk1"/>
                </a:buClr>
                <a:buSzPts val="1100"/>
                <a:buFont typeface="Arial"/>
                <a:buNone/>
              </a:pPr>
              <a:r>
                <a:rPr lang="en-US" sz="1000">
                  <a:solidFill>
                    <a:srgbClr val="3D85C6"/>
                  </a:solidFill>
                </a:rPr>
                <a:t>consciousness of existence</a:t>
              </a:r>
              <a:endParaRPr sz="1000">
                <a:solidFill>
                  <a:srgbClr val="3D85C6"/>
                </a:solidFill>
              </a:endParaRPr>
            </a:p>
          </p:txBody>
        </p:sp>
      </p:grpSp>
      <p:sp>
        <p:nvSpPr>
          <p:cNvPr id="722" name="Google Shape;722;g1593e6c3e13_0_54"/>
          <p:cNvSpPr/>
          <p:nvPr/>
        </p:nvSpPr>
        <p:spPr>
          <a:xfrm>
            <a:off x="3497507" y="2317110"/>
            <a:ext cx="393600" cy="776400"/>
          </a:xfrm>
          <a:prstGeom prst="downArrow">
            <a:avLst>
              <a:gd name="adj1" fmla="val 50000"/>
              <a:gd name="adj2" fmla="val 50000"/>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FA8DC"/>
              </a:solidFill>
            </a:endParaRPr>
          </a:p>
        </p:txBody>
      </p:sp>
      <p:sp>
        <p:nvSpPr>
          <p:cNvPr id="723" name="Google Shape;723;g1593e6c3e13_0_54"/>
          <p:cNvSpPr/>
          <p:nvPr/>
        </p:nvSpPr>
        <p:spPr>
          <a:xfrm rot="10800000">
            <a:off x="4695765" y="2317124"/>
            <a:ext cx="393600" cy="776400"/>
          </a:xfrm>
          <a:prstGeom prst="downArrow">
            <a:avLst>
              <a:gd name="adj1" fmla="val 50000"/>
              <a:gd name="adj2" fmla="val 50000"/>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g1593e6c3e13_0_75"/>
          <p:cNvSpPr/>
          <p:nvPr/>
        </p:nvSpPr>
        <p:spPr>
          <a:xfrm>
            <a:off x="1" y="376353"/>
            <a:ext cx="9144000" cy="556500"/>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730" name="Google Shape;730;g1593e6c3e13_0_75"/>
          <p:cNvSpPr txBox="1">
            <a:spLocks noGrp="1"/>
          </p:cNvSpPr>
          <p:nvPr>
            <p:ph type="title"/>
          </p:nvPr>
        </p:nvSpPr>
        <p:spPr>
          <a:xfrm>
            <a:off x="0" y="4967"/>
            <a:ext cx="62586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E75B5"/>
              </a:buClr>
              <a:buSzPts val="2100"/>
              <a:buFont typeface="Arial"/>
              <a:buNone/>
            </a:pPr>
            <a:r>
              <a:rPr lang="en-US" sz="1800">
                <a:solidFill>
                  <a:schemeClr val="lt1"/>
                </a:solidFill>
              </a:rPr>
              <a:t>Psychological Parameters - </a:t>
            </a:r>
            <a:r>
              <a:rPr lang="en-US" sz="1800" b="1">
                <a:solidFill>
                  <a:schemeClr val="lt1"/>
                </a:solidFill>
              </a:rPr>
              <a:t>EXPERIENCE</a:t>
            </a:r>
            <a:endParaRPr sz="2400" b="1">
              <a:solidFill>
                <a:schemeClr val="lt1"/>
              </a:solidFill>
            </a:endParaRPr>
          </a:p>
        </p:txBody>
      </p:sp>
      <p:pic>
        <p:nvPicPr>
          <p:cNvPr id="731" name="Google Shape;731;g1593e6c3e13_0_75" descr="A picture containing diagram&#10;&#10;Description automatically generated"/>
          <p:cNvPicPr preferRelativeResize="0"/>
          <p:nvPr/>
        </p:nvPicPr>
        <p:blipFill rotWithShape="1">
          <a:blip r:embed="rId3">
            <a:alphaModFix/>
          </a:blip>
          <a:srcRect/>
          <a:stretch/>
        </p:blipFill>
        <p:spPr>
          <a:xfrm>
            <a:off x="7350220" y="4961"/>
            <a:ext cx="1771950" cy="1033199"/>
          </a:xfrm>
          <a:prstGeom prst="rect">
            <a:avLst/>
          </a:prstGeom>
          <a:noFill/>
          <a:ln>
            <a:noFill/>
          </a:ln>
        </p:spPr>
      </p:pic>
      <p:sp>
        <p:nvSpPr>
          <p:cNvPr id="732" name="Google Shape;732;g1593e6c3e13_0_75"/>
          <p:cNvSpPr/>
          <p:nvPr/>
        </p:nvSpPr>
        <p:spPr>
          <a:xfrm>
            <a:off x="3102566" y="1461333"/>
            <a:ext cx="1184400" cy="558300"/>
          </a:xfrm>
          <a:prstGeom prst="rect">
            <a:avLst/>
          </a:prstGeom>
          <a:solidFill>
            <a:srgbClr val="6FA8DC"/>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000">
                <a:solidFill>
                  <a:srgbClr val="FFFFFF"/>
                </a:solidFill>
                <a:latin typeface="Roboto"/>
                <a:ea typeface="Roboto"/>
                <a:cs typeface="Roboto"/>
                <a:sym typeface="Roboto"/>
              </a:rPr>
              <a:t>Current Level</a:t>
            </a:r>
            <a:endParaRPr sz="1000">
              <a:solidFill>
                <a:srgbClr val="FFFFFF"/>
              </a:solidFill>
              <a:latin typeface="Roboto"/>
              <a:ea typeface="Roboto"/>
              <a:cs typeface="Roboto"/>
              <a:sym typeface="Roboto"/>
            </a:endParaRPr>
          </a:p>
        </p:txBody>
      </p:sp>
      <p:sp>
        <p:nvSpPr>
          <p:cNvPr id="733" name="Google Shape;733;g1593e6c3e13_0_75"/>
          <p:cNvSpPr/>
          <p:nvPr/>
        </p:nvSpPr>
        <p:spPr>
          <a:xfrm>
            <a:off x="4301021" y="1461333"/>
            <a:ext cx="1184400" cy="558300"/>
          </a:xfrm>
          <a:prstGeom prst="rect">
            <a:avLst/>
          </a:prstGeom>
          <a:solidFill>
            <a:srgbClr val="6FA8DC"/>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000">
                <a:solidFill>
                  <a:srgbClr val="FFFFFF"/>
                </a:solidFill>
                <a:latin typeface="Roboto"/>
                <a:ea typeface="Roboto"/>
                <a:cs typeface="Roboto"/>
                <a:sym typeface="Roboto"/>
              </a:rPr>
              <a:t>Needed Level</a:t>
            </a:r>
            <a:endParaRPr sz="1000">
              <a:solidFill>
                <a:srgbClr val="FFFFFF"/>
              </a:solidFill>
              <a:latin typeface="Roboto"/>
              <a:ea typeface="Roboto"/>
              <a:cs typeface="Roboto"/>
              <a:sym typeface="Roboto"/>
            </a:endParaRPr>
          </a:p>
        </p:txBody>
      </p:sp>
      <p:sp>
        <p:nvSpPr>
          <p:cNvPr id="734" name="Google Shape;734;g1593e6c3e13_0_75"/>
          <p:cNvSpPr/>
          <p:nvPr/>
        </p:nvSpPr>
        <p:spPr>
          <a:xfrm>
            <a:off x="5499497" y="1461333"/>
            <a:ext cx="3325800" cy="558300"/>
          </a:xfrm>
          <a:prstGeom prst="rect">
            <a:avLst/>
          </a:prstGeom>
          <a:solidFill>
            <a:srgbClr val="6FA8DC"/>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000">
                <a:solidFill>
                  <a:srgbClr val="FFFFFF"/>
                </a:solidFill>
                <a:latin typeface="Roboto"/>
                <a:ea typeface="Roboto"/>
                <a:cs typeface="Roboto"/>
                <a:sym typeface="Roboto"/>
              </a:rPr>
              <a:t>How to get there</a:t>
            </a:r>
            <a:endParaRPr sz="1000">
              <a:solidFill>
                <a:srgbClr val="FFFFFF"/>
              </a:solidFill>
              <a:latin typeface="Roboto"/>
              <a:ea typeface="Roboto"/>
              <a:cs typeface="Roboto"/>
              <a:sym typeface="Roboto"/>
            </a:endParaRPr>
          </a:p>
        </p:txBody>
      </p:sp>
      <p:sp>
        <p:nvSpPr>
          <p:cNvPr id="735" name="Google Shape;735;g1593e6c3e13_0_75"/>
          <p:cNvSpPr/>
          <p:nvPr/>
        </p:nvSpPr>
        <p:spPr>
          <a:xfrm>
            <a:off x="288425" y="1461333"/>
            <a:ext cx="2799900" cy="558300"/>
          </a:xfrm>
          <a:prstGeom prst="rect">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6" name="Google Shape;736;g1593e6c3e13_0_75"/>
          <p:cNvGrpSpPr/>
          <p:nvPr/>
        </p:nvGrpSpPr>
        <p:grpSpPr>
          <a:xfrm>
            <a:off x="288962" y="2078528"/>
            <a:ext cx="8536265" cy="1255154"/>
            <a:chOff x="943723" y="3098500"/>
            <a:chExt cx="7257494" cy="674560"/>
          </a:xfrm>
        </p:grpSpPr>
        <p:sp>
          <p:nvSpPr>
            <p:cNvPr id="737" name="Google Shape;737;g1593e6c3e13_0_75"/>
            <p:cNvSpPr/>
            <p:nvPr/>
          </p:nvSpPr>
          <p:spPr>
            <a:xfrm>
              <a:off x="5373418" y="3098660"/>
              <a:ext cx="2827800" cy="674400"/>
            </a:xfrm>
            <a:prstGeom prst="rect">
              <a:avLst/>
            </a:prstGeom>
            <a:solidFill>
              <a:srgbClr val="CFE2F3"/>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endParaRPr sz="1000">
                <a:solidFill>
                  <a:srgbClr val="3D85C6"/>
                </a:solidFill>
              </a:endParaRPr>
            </a:p>
            <a:p>
              <a:pPr marL="0" lvl="0" indent="0" algn="ctr" rtl="0">
                <a:lnSpc>
                  <a:spcPct val="115000"/>
                </a:lnSpc>
                <a:spcBef>
                  <a:spcPts val="0"/>
                </a:spcBef>
                <a:spcAft>
                  <a:spcPts val="0"/>
                </a:spcAft>
                <a:buNone/>
              </a:pPr>
              <a:r>
                <a:rPr lang="en-US" sz="1000">
                  <a:solidFill>
                    <a:srgbClr val="3D85C6"/>
                  </a:solidFill>
                </a:rPr>
                <a:t>Large scale </a:t>
              </a:r>
              <a:r>
                <a:rPr lang="en-US" sz="1000" b="1">
                  <a:solidFill>
                    <a:srgbClr val="3D85C6"/>
                  </a:solidFill>
                </a:rPr>
                <a:t>information campaigns</a:t>
              </a:r>
              <a:endParaRPr sz="1000" b="1">
                <a:solidFill>
                  <a:srgbClr val="3D85C6"/>
                </a:solidFill>
              </a:endParaRPr>
            </a:p>
            <a:p>
              <a:pPr marL="0" lvl="0" indent="0" algn="ctr" rtl="0">
                <a:lnSpc>
                  <a:spcPct val="115000"/>
                </a:lnSpc>
                <a:spcBef>
                  <a:spcPts val="0"/>
                </a:spcBef>
                <a:spcAft>
                  <a:spcPts val="0"/>
                </a:spcAft>
                <a:buNone/>
              </a:pPr>
              <a:endParaRPr sz="1000">
                <a:solidFill>
                  <a:srgbClr val="3D85C6"/>
                </a:solidFill>
              </a:endParaRPr>
            </a:p>
            <a:p>
              <a:pPr marL="0" lvl="0" indent="0" algn="ctr" rtl="0">
                <a:lnSpc>
                  <a:spcPct val="115000"/>
                </a:lnSpc>
                <a:spcBef>
                  <a:spcPts val="0"/>
                </a:spcBef>
                <a:spcAft>
                  <a:spcPts val="0"/>
                </a:spcAft>
                <a:buNone/>
              </a:pPr>
              <a:r>
                <a:rPr lang="en-US" sz="1000">
                  <a:solidFill>
                    <a:srgbClr val="3D85C6"/>
                  </a:solidFill>
                </a:rPr>
                <a:t>Identification of relevant information</a:t>
              </a:r>
              <a:endParaRPr sz="1000">
                <a:solidFill>
                  <a:srgbClr val="3D85C6"/>
                </a:solidFill>
              </a:endParaRPr>
            </a:p>
            <a:p>
              <a:pPr marL="0" lvl="0" indent="0" algn="ctr" rtl="0">
                <a:lnSpc>
                  <a:spcPct val="115000"/>
                </a:lnSpc>
                <a:spcBef>
                  <a:spcPts val="0"/>
                </a:spcBef>
                <a:spcAft>
                  <a:spcPts val="0"/>
                </a:spcAft>
                <a:buNone/>
              </a:pPr>
              <a:r>
                <a:rPr lang="en-US" sz="1000">
                  <a:solidFill>
                    <a:srgbClr val="3D85C6"/>
                  </a:solidFill>
                </a:rPr>
                <a:t>Development of productive communication strategies</a:t>
              </a:r>
              <a:endParaRPr sz="1000">
                <a:solidFill>
                  <a:srgbClr val="3D85C6"/>
                </a:solidFill>
              </a:endParaRPr>
            </a:p>
            <a:p>
              <a:pPr marL="0" lvl="0" indent="0" algn="ctr" rtl="0">
                <a:lnSpc>
                  <a:spcPct val="115000"/>
                </a:lnSpc>
                <a:spcBef>
                  <a:spcPts val="0"/>
                </a:spcBef>
                <a:spcAft>
                  <a:spcPts val="0"/>
                </a:spcAft>
                <a:buNone/>
              </a:pPr>
              <a:endParaRPr sz="800">
                <a:solidFill>
                  <a:srgbClr val="3D85C6"/>
                </a:solidFill>
                <a:latin typeface="Roboto"/>
                <a:ea typeface="Roboto"/>
                <a:cs typeface="Roboto"/>
                <a:sym typeface="Roboto"/>
              </a:endParaRPr>
            </a:p>
          </p:txBody>
        </p:sp>
        <p:sp>
          <p:nvSpPr>
            <p:cNvPr id="738" name="Google Shape;738;g1593e6c3e13_0_75"/>
            <p:cNvSpPr/>
            <p:nvPr/>
          </p:nvSpPr>
          <p:spPr>
            <a:xfrm>
              <a:off x="943723" y="3098500"/>
              <a:ext cx="2379900" cy="6744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739" name="Google Shape;739;g1593e6c3e13_0_75"/>
            <p:cNvSpPr/>
            <p:nvPr/>
          </p:nvSpPr>
          <p:spPr>
            <a:xfrm>
              <a:off x="3335463" y="3098513"/>
              <a:ext cx="1007100" cy="6744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740" name="Google Shape;740;g1593e6c3e13_0_75"/>
            <p:cNvSpPr/>
            <p:nvPr/>
          </p:nvSpPr>
          <p:spPr>
            <a:xfrm>
              <a:off x="4354429" y="3098513"/>
              <a:ext cx="1007100" cy="6744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741" name="Google Shape;741;g1593e6c3e13_0_75"/>
            <p:cNvSpPr/>
            <p:nvPr/>
          </p:nvSpPr>
          <p:spPr>
            <a:xfrm rot="-2700000">
              <a:off x="4705031" y="3336392"/>
              <a:ext cx="305894" cy="116673"/>
            </a:xfrm>
            <a:prstGeom prst="corner">
              <a:avLst>
                <a:gd name="adj1" fmla="val 18804"/>
                <a:gd name="adj2" fmla="val 18145"/>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742" name="Google Shape;742;g1593e6c3e13_0_75"/>
            <p:cNvSpPr/>
            <p:nvPr/>
          </p:nvSpPr>
          <p:spPr>
            <a:xfrm>
              <a:off x="3633813" y="3230513"/>
              <a:ext cx="410400" cy="410400"/>
            </a:xfrm>
            <a:prstGeom prst="mathMultiply">
              <a:avLst>
                <a:gd name="adj1" fmla="val 508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743" name="Google Shape;743;g1593e6c3e13_0_75"/>
            <p:cNvSpPr/>
            <p:nvPr/>
          </p:nvSpPr>
          <p:spPr>
            <a:xfrm>
              <a:off x="943725" y="3098550"/>
              <a:ext cx="2249700" cy="674400"/>
            </a:xfrm>
            <a:prstGeom prst="rect">
              <a:avLst/>
            </a:prstGeom>
            <a:solidFill>
              <a:srgbClr val="CFE2F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b="1">
                <a:solidFill>
                  <a:srgbClr val="3D85C6"/>
                </a:solidFill>
              </a:endParaRPr>
            </a:p>
            <a:p>
              <a:pPr marL="0" lvl="0" indent="0" algn="ctr" rtl="0">
                <a:spcBef>
                  <a:spcPts val="0"/>
                </a:spcBef>
                <a:spcAft>
                  <a:spcPts val="0"/>
                </a:spcAft>
                <a:buNone/>
              </a:pPr>
              <a:r>
                <a:rPr lang="en-US" b="1">
                  <a:solidFill>
                    <a:srgbClr val="3D85C6"/>
                  </a:solidFill>
                </a:rPr>
                <a:t>Awareness</a:t>
              </a:r>
              <a:endParaRPr b="1">
                <a:solidFill>
                  <a:srgbClr val="3D85C6"/>
                </a:solidFill>
              </a:endParaRPr>
            </a:p>
            <a:p>
              <a:pPr marL="0" lvl="0" indent="0" algn="ctr" rtl="0">
                <a:spcBef>
                  <a:spcPts val="0"/>
                </a:spcBef>
                <a:spcAft>
                  <a:spcPts val="0"/>
                </a:spcAft>
                <a:buClr>
                  <a:schemeClr val="dk1"/>
                </a:buClr>
                <a:buSzPts val="1100"/>
                <a:buFont typeface="Arial"/>
                <a:buNone/>
              </a:pPr>
              <a:r>
                <a:rPr lang="en-US" sz="1000">
                  <a:solidFill>
                    <a:srgbClr val="3D85C6"/>
                  </a:solidFill>
                </a:rPr>
                <a:t>consciousness of existence</a:t>
              </a:r>
              <a:endParaRPr sz="1000">
                <a:solidFill>
                  <a:srgbClr val="3D85C6"/>
                </a:solidFill>
              </a:endParaRPr>
            </a:p>
          </p:txBody>
        </p:sp>
      </p:grpSp>
      <p:grpSp>
        <p:nvGrpSpPr>
          <p:cNvPr id="744" name="Google Shape;744;g1593e6c3e13_0_75"/>
          <p:cNvGrpSpPr/>
          <p:nvPr/>
        </p:nvGrpSpPr>
        <p:grpSpPr>
          <a:xfrm>
            <a:off x="288975" y="3392411"/>
            <a:ext cx="8536258" cy="1254950"/>
            <a:chOff x="943723" y="4469050"/>
            <a:chExt cx="7257489" cy="674450"/>
          </a:xfrm>
        </p:grpSpPr>
        <p:sp>
          <p:nvSpPr>
            <p:cNvPr id="745" name="Google Shape;745;g1593e6c3e13_0_75"/>
            <p:cNvSpPr/>
            <p:nvPr/>
          </p:nvSpPr>
          <p:spPr>
            <a:xfrm>
              <a:off x="5373412" y="4469063"/>
              <a:ext cx="2827800" cy="674400"/>
            </a:xfrm>
            <a:prstGeom prst="rect">
              <a:avLst/>
            </a:prstGeom>
            <a:solidFill>
              <a:srgbClr val="CFE2F3"/>
            </a:soli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endParaRPr sz="1000">
                <a:solidFill>
                  <a:srgbClr val="3D85C6"/>
                </a:solidFill>
              </a:endParaRPr>
            </a:p>
            <a:p>
              <a:pPr marL="0" lvl="0" indent="0" algn="ctr" rtl="0">
                <a:spcBef>
                  <a:spcPts val="0"/>
                </a:spcBef>
                <a:spcAft>
                  <a:spcPts val="0"/>
                </a:spcAft>
                <a:buClr>
                  <a:schemeClr val="dk1"/>
                </a:buClr>
                <a:buSzPts val="1100"/>
                <a:buFont typeface="Arial"/>
                <a:buNone/>
              </a:pPr>
              <a:r>
                <a:rPr lang="en-US" sz="1000" b="1">
                  <a:solidFill>
                    <a:srgbClr val="3D85C6"/>
                  </a:solidFill>
                </a:rPr>
                <a:t>Satisfying</a:t>
              </a:r>
              <a:r>
                <a:rPr lang="en-US" sz="1000">
                  <a:solidFill>
                    <a:srgbClr val="3D85C6"/>
                  </a:solidFill>
                </a:rPr>
                <a:t> information campaigns and interventions</a:t>
              </a:r>
              <a:endParaRPr sz="1000">
                <a:solidFill>
                  <a:srgbClr val="3D85C6"/>
                </a:solidFill>
              </a:endParaRPr>
            </a:p>
            <a:p>
              <a:pPr marL="0" lvl="0" indent="0" algn="ctr" rtl="0">
                <a:spcBef>
                  <a:spcPts val="0"/>
                </a:spcBef>
                <a:spcAft>
                  <a:spcPts val="0"/>
                </a:spcAft>
                <a:buClr>
                  <a:schemeClr val="dk1"/>
                </a:buClr>
                <a:buSzPts val="1100"/>
                <a:buFont typeface="Arial"/>
                <a:buNone/>
              </a:pPr>
              <a:endParaRPr sz="1000">
                <a:solidFill>
                  <a:srgbClr val="3D85C6"/>
                </a:solidFill>
              </a:endParaRPr>
            </a:p>
            <a:p>
              <a:pPr marL="0" lvl="0" indent="0" algn="ctr" rtl="0">
                <a:spcBef>
                  <a:spcPts val="0"/>
                </a:spcBef>
                <a:spcAft>
                  <a:spcPts val="0"/>
                </a:spcAft>
                <a:buClr>
                  <a:schemeClr val="dk1"/>
                </a:buClr>
                <a:buSzPts val="1100"/>
                <a:buFont typeface="Arial"/>
                <a:buNone/>
              </a:pPr>
              <a:r>
                <a:rPr lang="en-US" sz="1000">
                  <a:solidFill>
                    <a:srgbClr val="3D85C6"/>
                  </a:solidFill>
                </a:rPr>
                <a:t>Interventions that offer direct contact</a:t>
              </a:r>
              <a:endParaRPr sz="1000">
                <a:solidFill>
                  <a:srgbClr val="3D85C6"/>
                </a:solidFill>
              </a:endParaRPr>
            </a:p>
            <a:p>
              <a:pPr marL="0" lvl="0" indent="0" algn="ctr" rtl="0">
                <a:spcBef>
                  <a:spcPts val="0"/>
                </a:spcBef>
                <a:spcAft>
                  <a:spcPts val="0"/>
                </a:spcAft>
                <a:buClr>
                  <a:schemeClr val="dk1"/>
                </a:buClr>
                <a:buSzPts val="1100"/>
                <a:buFont typeface="Arial"/>
                <a:buNone/>
              </a:pPr>
              <a:r>
                <a:rPr lang="en-US" sz="1000">
                  <a:solidFill>
                    <a:srgbClr val="3D85C6"/>
                  </a:solidFill>
                </a:rPr>
                <a:t>Make use of digital possibilities</a:t>
              </a:r>
              <a:endParaRPr sz="1000">
                <a:solidFill>
                  <a:srgbClr val="3D85C6"/>
                </a:solidFill>
              </a:endParaRPr>
            </a:p>
            <a:p>
              <a:pPr marL="0" lvl="0" indent="0" algn="ctr" rtl="0">
                <a:spcBef>
                  <a:spcPts val="0"/>
                </a:spcBef>
                <a:spcAft>
                  <a:spcPts val="0"/>
                </a:spcAft>
                <a:buClr>
                  <a:schemeClr val="dk1"/>
                </a:buClr>
                <a:buSzPts val="1100"/>
                <a:buFont typeface="Arial"/>
                <a:buNone/>
              </a:pPr>
              <a:endParaRPr sz="1000">
                <a:solidFill>
                  <a:srgbClr val="3D85C6"/>
                </a:solidFill>
              </a:endParaRPr>
            </a:p>
            <a:p>
              <a:pPr marL="0" lvl="0" indent="0" algn="l" rtl="0">
                <a:lnSpc>
                  <a:spcPct val="115000"/>
                </a:lnSpc>
                <a:spcBef>
                  <a:spcPts val="0"/>
                </a:spcBef>
                <a:spcAft>
                  <a:spcPts val="0"/>
                </a:spcAft>
                <a:buNone/>
              </a:pPr>
              <a:endParaRPr sz="1000">
                <a:solidFill>
                  <a:srgbClr val="3D85C6"/>
                </a:solidFill>
              </a:endParaRPr>
            </a:p>
          </p:txBody>
        </p:sp>
        <p:sp>
          <p:nvSpPr>
            <p:cNvPr id="746" name="Google Shape;746;g1593e6c3e13_0_75"/>
            <p:cNvSpPr/>
            <p:nvPr/>
          </p:nvSpPr>
          <p:spPr>
            <a:xfrm>
              <a:off x="943723" y="4469050"/>
              <a:ext cx="2379900" cy="6744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747" name="Google Shape;747;g1593e6c3e13_0_75"/>
            <p:cNvSpPr/>
            <p:nvPr/>
          </p:nvSpPr>
          <p:spPr>
            <a:xfrm>
              <a:off x="3335463" y="4469063"/>
              <a:ext cx="1007100" cy="6744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748" name="Google Shape;748;g1593e6c3e13_0_75"/>
            <p:cNvSpPr/>
            <p:nvPr/>
          </p:nvSpPr>
          <p:spPr>
            <a:xfrm>
              <a:off x="4354429" y="4469063"/>
              <a:ext cx="1007100" cy="6744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749" name="Google Shape;749;g1593e6c3e13_0_75"/>
            <p:cNvSpPr/>
            <p:nvPr/>
          </p:nvSpPr>
          <p:spPr>
            <a:xfrm rot="-2700000">
              <a:off x="4705031" y="4706942"/>
              <a:ext cx="305894" cy="116673"/>
            </a:xfrm>
            <a:prstGeom prst="corner">
              <a:avLst>
                <a:gd name="adj1" fmla="val 18804"/>
                <a:gd name="adj2" fmla="val 18145"/>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750" name="Google Shape;750;g1593e6c3e13_0_75"/>
            <p:cNvSpPr/>
            <p:nvPr/>
          </p:nvSpPr>
          <p:spPr>
            <a:xfrm>
              <a:off x="3633813" y="4601063"/>
              <a:ext cx="410400" cy="410400"/>
            </a:xfrm>
            <a:prstGeom prst="mathMultiply">
              <a:avLst>
                <a:gd name="adj1" fmla="val 508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751" name="Google Shape;751;g1593e6c3e13_0_75"/>
            <p:cNvSpPr/>
            <p:nvPr/>
          </p:nvSpPr>
          <p:spPr>
            <a:xfrm>
              <a:off x="943725" y="4469100"/>
              <a:ext cx="2249400" cy="674400"/>
            </a:xfrm>
            <a:prstGeom prst="rect">
              <a:avLst/>
            </a:prstGeom>
            <a:solidFill>
              <a:srgbClr val="CFE2F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b="1">
                <a:solidFill>
                  <a:srgbClr val="3D85C6"/>
                </a:solidFill>
                <a:latin typeface="Roboto"/>
                <a:ea typeface="Roboto"/>
                <a:cs typeface="Roboto"/>
                <a:sym typeface="Roboto"/>
              </a:endParaRPr>
            </a:p>
            <a:p>
              <a:pPr marL="0" lvl="0" indent="0" algn="ctr" rtl="0">
                <a:spcBef>
                  <a:spcPts val="0"/>
                </a:spcBef>
                <a:spcAft>
                  <a:spcPts val="0"/>
                </a:spcAft>
                <a:buNone/>
              </a:pPr>
              <a:r>
                <a:rPr lang="en-US" b="1">
                  <a:solidFill>
                    <a:srgbClr val="3D85C6"/>
                  </a:solidFill>
                  <a:latin typeface="Roboto"/>
                  <a:ea typeface="Roboto"/>
                  <a:cs typeface="Roboto"/>
                  <a:sym typeface="Roboto"/>
                </a:rPr>
                <a:t>Experience</a:t>
              </a:r>
              <a:endParaRPr b="1">
                <a:solidFill>
                  <a:srgbClr val="3D85C6"/>
                </a:solidFill>
                <a:latin typeface="Roboto"/>
                <a:ea typeface="Roboto"/>
                <a:cs typeface="Roboto"/>
                <a:sym typeface="Roboto"/>
              </a:endParaRPr>
            </a:p>
            <a:p>
              <a:pPr marL="0" lvl="0" indent="0" algn="ctr" rtl="0">
                <a:spcBef>
                  <a:spcPts val="0"/>
                </a:spcBef>
                <a:spcAft>
                  <a:spcPts val="0"/>
                </a:spcAft>
                <a:buClr>
                  <a:schemeClr val="dk1"/>
                </a:buClr>
                <a:buSzPts val="1100"/>
                <a:buFont typeface="Arial"/>
                <a:buNone/>
              </a:pPr>
              <a:r>
                <a:rPr lang="en-US" sz="1000">
                  <a:solidFill>
                    <a:srgbClr val="3D85C6"/>
                  </a:solidFill>
                </a:rPr>
                <a:t>direct contact with hydrogen technology</a:t>
              </a:r>
              <a:endParaRPr sz="1000">
                <a:solidFill>
                  <a:srgbClr val="3D85C6"/>
                </a:solidFill>
              </a:endParaRPr>
            </a:p>
            <a:p>
              <a:pPr marL="0" lvl="0" indent="0" algn="l" rtl="0">
                <a:spcBef>
                  <a:spcPts val="0"/>
                </a:spcBef>
                <a:spcAft>
                  <a:spcPts val="0"/>
                </a:spcAft>
                <a:buNone/>
              </a:pPr>
              <a:endParaRPr sz="1000">
                <a:solidFill>
                  <a:srgbClr val="3D85C6"/>
                </a:solidFill>
                <a:latin typeface="Roboto"/>
                <a:ea typeface="Roboto"/>
                <a:cs typeface="Roboto"/>
                <a:sym typeface="Roboto"/>
              </a:endParaRPr>
            </a:p>
          </p:txBody>
        </p:sp>
      </p:grpSp>
      <p:sp>
        <p:nvSpPr>
          <p:cNvPr id="752" name="Google Shape;752;g1593e6c3e13_0_75"/>
          <p:cNvSpPr/>
          <p:nvPr/>
        </p:nvSpPr>
        <p:spPr>
          <a:xfrm>
            <a:off x="3497507" y="2317110"/>
            <a:ext cx="393600" cy="776400"/>
          </a:xfrm>
          <a:prstGeom prst="downArrow">
            <a:avLst>
              <a:gd name="adj1" fmla="val 50000"/>
              <a:gd name="adj2" fmla="val 50000"/>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FA8DC"/>
              </a:solidFill>
            </a:endParaRPr>
          </a:p>
        </p:txBody>
      </p:sp>
      <p:sp>
        <p:nvSpPr>
          <p:cNvPr id="753" name="Google Shape;753;g1593e6c3e13_0_75"/>
          <p:cNvSpPr/>
          <p:nvPr/>
        </p:nvSpPr>
        <p:spPr>
          <a:xfrm rot="10800000">
            <a:off x="4695765" y="2317124"/>
            <a:ext cx="393600" cy="776400"/>
          </a:xfrm>
          <a:prstGeom prst="downArrow">
            <a:avLst>
              <a:gd name="adj1" fmla="val 50000"/>
              <a:gd name="adj2" fmla="val 50000"/>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754" name="Google Shape;754;g1593e6c3e13_0_75"/>
          <p:cNvSpPr/>
          <p:nvPr/>
        </p:nvSpPr>
        <p:spPr>
          <a:xfrm>
            <a:off x="3497494" y="3631526"/>
            <a:ext cx="393600" cy="776400"/>
          </a:xfrm>
          <a:prstGeom prst="downArrow">
            <a:avLst>
              <a:gd name="adj1" fmla="val 50000"/>
              <a:gd name="adj2" fmla="val 50000"/>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755" name="Google Shape;755;g1593e6c3e13_0_75"/>
          <p:cNvSpPr/>
          <p:nvPr/>
        </p:nvSpPr>
        <p:spPr>
          <a:xfrm rot="10800000">
            <a:off x="4695765" y="3631519"/>
            <a:ext cx="393600" cy="776400"/>
          </a:xfrm>
          <a:prstGeom prst="downArrow">
            <a:avLst>
              <a:gd name="adj1" fmla="val 50000"/>
              <a:gd name="adj2" fmla="val 50000"/>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g1593e6c3e13_0_106"/>
          <p:cNvSpPr/>
          <p:nvPr/>
        </p:nvSpPr>
        <p:spPr>
          <a:xfrm>
            <a:off x="1" y="376353"/>
            <a:ext cx="9144000" cy="556500"/>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762" name="Google Shape;762;g1593e6c3e13_0_106"/>
          <p:cNvSpPr txBox="1">
            <a:spLocks noGrp="1"/>
          </p:cNvSpPr>
          <p:nvPr>
            <p:ph type="title"/>
          </p:nvPr>
        </p:nvSpPr>
        <p:spPr>
          <a:xfrm>
            <a:off x="0" y="4967"/>
            <a:ext cx="62586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E75B5"/>
              </a:buClr>
              <a:buSzPts val="2100"/>
              <a:buFont typeface="Arial"/>
              <a:buNone/>
            </a:pPr>
            <a:r>
              <a:rPr lang="en-US" sz="1800">
                <a:solidFill>
                  <a:schemeClr val="lt1"/>
                </a:solidFill>
              </a:rPr>
              <a:t>Psychological Parameters - </a:t>
            </a:r>
            <a:r>
              <a:rPr lang="en-US" sz="1800" b="1">
                <a:solidFill>
                  <a:schemeClr val="lt1"/>
                </a:solidFill>
              </a:rPr>
              <a:t>SUBJECTIVE KNOWLEDGE</a:t>
            </a:r>
            <a:endParaRPr sz="2400" b="1">
              <a:solidFill>
                <a:schemeClr val="lt1"/>
              </a:solidFill>
            </a:endParaRPr>
          </a:p>
        </p:txBody>
      </p:sp>
      <p:pic>
        <p:nvPicPr>
          <p:cNvPr id="763" name="Google Shape;763;g1593e6c3e13_0_106" descr="A picture containing diagram&#10;&#10;Description automatically generated"/>
          <p:cNvPicPr preferRelativeResize="0"/>
          <p:nvPr/>
        </p:nvPicPr>
        <p:blipFill rotWithShape="1">
          <a:blip r:embed="rId3">
            <a:alphaModFix/>
          </a:blip>
          <a:srcRect/>
          <a:stretch/>
        </p:blipFill>
        <p:spPr>
          <a:xfrm>
            <a:off x="7350220" y="4961"/>
            <a:ext cx="1771950" cy="1033199"/>
          </a:xfrm>
          <a:prstGeom prst="rect">
            <a:avLst/>
          </a:prstGeom>
          <a:noFill/>
          <a:ln>
            <a:noFill/>
          </a:ln>
        </p:spPr>
      </p:pic>
      <p:sp>
        <p:nvSpPr>
          <p:cNvPr id="764" name="Google Shape;764;g1593e6c3e13_0_106"/>
          <p:cNvSpPr/>
          <p:nvPr/>
        </p:nvSpPr>
        <p:spPr>
          <a:xfrm>
            <a:off x="3102566" y="1461333"/>
            <a:ext cx="1184400" cy="558300"/>
          </a:xfrm>
          <a:prstGeom prst="rect">
            <a:avLst/>
          </a:prstGeom>
          <a:solidFill>
            <a:srgbClr val="6FA8DC"/>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000">
                <a:solidFill>
                  <a:srgbClr val="FFFFFF"/>
                </a:solidFill>
                <a:latin typeface="Roboto"/>
                <a:ea typeface="Roboto"/>
                <a:cs typeface="Roboto"/>
                <a:sym typeface="Roboto"/>
              </a:rPr>
              <a:t>Current Level</a:t>
            </a:r>
            <a:endParaRPr sz="1000">
              <a:solidFill>
                <a:srgbClr val="FFFFFF"/>
              </a:solidFill>
              <a:latin typeface="Roboto"/>
              <a:ea typeface="Roboto"/>
              <a:cs typeface="Roboto"/>
              <a:sym typeface="Roboto"/>
            </a:endParaRPr>
          </a:p>
        </p:txBody>
      </p:sp>
      <p:sp>
        <p:nvSpPr>
          <p:cNvPr id="765" name="Google Shape;765;g1593e6c3e13_0_106"/>
          <p:cNvSpPr/>
          <p:nvPr/>
        </p:nvSpPr>
        <p:spPr>
          <a:xfrm>
            <a:off x="4301021" y="1461333"/>
            <a:ext cx="1184400" cy="558300"/>
          </a:xfrm>
          <a:prstGeom prst="rect">
            <a:avLst/>
          </a:prstGeom>
          <a:solidFill>
            <a:srgbClr val="6FA8DC"/>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000">
                <a:solidFill>
                  <a:srgbClr val="FFFFFF"/>
                </a:solidFill>
                <a:latin typeface="Roboto"/>
                <a:ea typeface="Roboto"/>
                <a:cs typeface="Roboto"/>
                <a:sym typeface="Roboto"/>
              </a:rPr>
              <a:t>Needed Level</a:t>
            </a:r>
            <a:endParaRPr sz="1000">
              <a:solidFill>
                <a:srgbClr val="FFFFFF"/>
              </a:solidFill>
              <a:latin typeface="Roboto"/>
              <a:ea typeface="Roboto"/>
              <a:cs typeface="Roboto"/>
              <a:sym typeface="Roboto"/>
            </a:endParaRPr>
          </a:p>
        </p:txBody>
      </p:sp>
      <p:sp>
        <p:nvSpPr>
          <p:cNvPr id="766" name="Google Shape;766;g1593e6c3e13_0_106"/>
          <p:cNvSpPr/>
          <p:nvPr/>
        </p:nvSpPr>
        <p:spPr>
          <a:xfrm>
            <a:off x="5499497" y="1461333"/>
            <a:ext cx="3325800" cy="558300"/>
          </a:xfrm>
          <a:prstGeom prst="rect">
            <a:avLst/>
          </a:prstGeom>
          <a:solidFill>
            <a:srgbClr val="6FA8DC"/>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000">
                <a:solidFill>
                  <a:srgbClr val="FFFFFF"/>
                </a:solidFill>
                <a:latin typeface="Roboto"/>
                <a:ea typeface="Roboto"/>
                <a:cs typeface="Roboto"/>
                <a:sym typeface="Roboto"/>
              </a:rPr>
              <a:t>How to get there</a:t>
            </a:r>
            <a:endParaRPr sz="1000">
              <a:solidFill>
                <a:srgbClr val="FFFFFF"/>
              </a:solidFill>
              <a:latin typeface="Roboto"/>
              <a:ea typeface="Roboto"/>
              <a:cs typeface="Roboto"/>
              <a:sym typeface="Roboto"/>
            </a:endParaRPr>
          </a:p>
        </p:txBody>
      </p:sp>
      <p:sp>
        <p:nvSpPr>
          <p:cNvPr id="767" name="Google Shape;767;g1593e6c3e13_0_106"/>
          <p:cNvSpPr/>
          <p:nvPr/>
        </p:nvSpPr>
        <p:spPr>
          <a:xfrm>
            <a:off x="288425" y="1461333"/>
            <a:ext cx="2799900" cy="558300"/>
          </a:xfrm>
          <a:prstGeom prst="rect">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8" name="Google Shape;768;g1593e6c3e13_0_106"/>
          <p:cNvGrpSpPr/>
          <p:nvPr/>
        </p:nvGrpSpPr>
        <p:grpSpPr>
          <a:xfrm>
            <a:off x="288962" y="2078528"/>
            <a:ext cx="8536265" cy="1255154"/>
            <a:chOff x="943723" y="3098500"/>
            <a:chExt cx="7257494" cy="674560"/>
          </a:xfrm>
        </p:grpSpPr>
        <p:sp>
          <p:nvSpPr>
            <p:cNvPr id="769" name="Google Shape;769;g1593e6c3e13_0_106"/>
            <p:cNvSpPr/>
            <p:nvPr/>
          </p:nvSpPr>
          <p:spPr>
            <a:xfrm>
              <a:off x="5373418" y="3098660"/>
              <a:ext cx="2827800" cy="674400"/>
            </a:xfrm>
            <a:prstGeom prst="rect">
              <a:avLst/>
            </a:prstGeom>
            <a:solidFill>
              <a:srgbClr val="CFE2F3"/>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endParaRPr sz="1000">
                <a:solidFill>
                  <a:srgbClr val="3D85C6"/>
                </a:solidFill>
              </a:endParaRPr>
            </a:p>
            <a:p>
              <a:pPr marL="0" lvl="0" indent="0" algn="ctr" rtl="0">
                <a:lnSpc>
                  <a:spcPct val="115000"/>
                </a:lnSpc>
                <a:spcBef>
                  <a:spcPts val="0"/>
                </a:spcBef>
                <a:spcAft>
                  <a:spcPts val="0"/>
                </a:spcAft>
                <a:buNone/>
              </a:pPr>
              <a:r>
                <a:rPr lang="en-US" sz="1000">
                  <a:solidFill>
                    <a:srgbClr val="3D85C6"/>
                  </a:solidFill>
                </a:rPr>
                <a:t>Large scale </a:t>
              </a:r>
              <a:r>
                <a:rPr lang="en-US" sz="1000" b="1">
                  <a:solidFill>
                    <a:srgbClr val="3D85C6"/>
                  </a:solidFill>
                </a:rPr>
                <a:t>information campaigns</a:t>
              </a:r>
              <a:endParaRPr sz="1000" b="1">
                <a:solidFill>
                  <a:srgbClr val="3D85C6"/>
                </a:solidFill>
              </a:endParaRPr>
            </a:p>
            <a:p>
              <a:pPr marL="0" lvl="0" indent="0" algn="ctr" rtl="0">
                <a:lnSpc>
                  <a:spcPct val="115000"/>
                </a:lnSpc>
                <a:spcBef>
                  <a:spcPts val="0"/>
                </a:spcBef>
                <a:spcAft>
                  <a:spcPts val="0"/>
                </a:spcAft>
                <a:buNone/>
              </a:pPr>
              <a:endParaRPr sz="1000">
                <a:solidFill>
                  <a:srgbClr val="3D85C6"/>
                </a:solidFill>
              </a:endParaRPr>
            </a:p>
            <a:p>
              <a:pPr marL="0" lvl="0" indent="0" algn="ctr" rtl="0">
                <a:lnSpc>
                  <a:spcPct val="115000"/>
                </a:lnSpc>
                <a:spcBef>
                  <a:spcPts val="0"/>
                </a:spcBef>
                <a:spcAft>
                  <a:spcPts val="0"/>
                </a:spcAft>
                <a:buNone/>
              </a:pPr>
              <a:r>
                <a:rPr lang="en-US" sz="1000">
                  <a:solidFill>
                    <a:srgbClr val="3D85C6"/>
                  </a:solidFill>
                </a:rPr>
                <a:t>Identification of relevant information</a:t>
              </a:r>
              <a:endParaRPr sz="1000">
                <a:solidFill>
                  <a:srgbClr val="3D85C6"/>
                </a:solidFill>
              </a:endParaRPr>
            </a:p>
            <a:p>
              <a:pPr marL="0" lvl="0" indent="0" algn="ctr" rtl="0">
                <a:lnSpc>
                  <a:spcPct val="115000"/>
                </a:lnSpc>
                <a:spcBef>
                  <a:spcPts val="0"/>
                </a:spcBef>
                <a:spcAft>
                  <a:spcPts val="0"/>
                </a:spcAft>
                <a:buNone/>
              </a:pPr>
              <a:r>
                <a:rPr lang="en-US" sz="1000">
                  <a:solidFill>
                    <a:srgbClr val="3D85C6"/>
                  </a:solidFill>
                </a:rPr>
                <a:t>Development of productive communication strategies</a:t>
              </a:r>
              <a:endParaRPr sz="1000">
                <a:solidFill>
                  <a:srgbClr val="3D85C6"/>
                </a:solidFill>
              </a:endParaRPr>
            </a:p>
            <a:p>
              <a:pPr marL="0" lvl="0" indent="0" algn="ctr" rtl="0">
                <a:lnSpc>
                  <a:spcPct val="115000"/>
                </a:lnSpc>
                <a:spcBef>
                  <a:spcPts val="0"/>
                </a:spcBef>
                <a:spcAft>
                  <a:spcPts val="0"/>
                </a:spcAft>
                <a:buNone/>
              </a:pPr>
              <a:endParaRPr sz="800">
                <a:solidFill>
                  <a:srgbClr val="3D85C6"/>
                </a:solidFill>
                <a:latin typeface="Roboto"/>
                <a:ea typeface="Roboto"/>
                <a:cs typeface="Roboto"/>
                <a:sym typeface="Roboto"/>
              </a:endParaRPr>
            </a:p>
          </p:txBody>
        </p:sp>
        <p:sp>
          <p:nvSpPr>
            <p:cNvPr id="770" name="Google Shape;770;g1593e6c3e13_0_106"/>
            <p:cNvSpPr/>
            <p:nvPr/>
          </p:nvSpPr>
          <p:spPr>
            <a:xfrm>
              <a:off x="943723" y="3098500"/>
              <a:ext cx="2379900" cy="6744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771" name="Google Shape;771;g1593e6c3e13_0_106"/>
            <p:cNvSpPr/>
            <p:nvPr/>
          </p:nvSpPr>
          <p:spPr>
            <a:xfrm>
              <a:off x="3335463" y="3098513"/>
              <a:ext cx="1007100" cy="6744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772" name="Google Shape;772;g1593e6c3e13_0_106"/>
            <p:cNvSpPr/>
            <p:nvPr/>
          </p:nvSpPr>
          <p:spPr>
            <a:xfrm>
              <a:off x="4354429" y="3098513"/>
              <a:ext cx="1007100" cy="6744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773" name="Google Shape;773;g1593e6c3e13_0_106"/>
            <p:cNvSpPr/>
            <p:nvPr/>
          </p:nvSpPr>
          <p:spPr>
            <a:xfrm rot="-2700000">
              <a:off x="4705031" y="3336392"/>
              <a:ext cx="305894" cy="116673"/>
            </a:xfrm>
            <a:prstGeom prst="corner">
              <a:avLst>
                <a:gd name="adj1" fmla="val 18804"/>
                <a:gd name="adj2" fmla="val 18145"/>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774" name="Google Shape;774;g1593e6c3e13_0_106"/>
            <p:cNvSpPr/>
            <p:nvPr/>
          </p:nvSpPr>
          <p:spPr>
            <a:xfrm>
              <a:off x="3633813" y="3230513"/>
              <a:ext cx="410400" cy="410400"/>
            </a:xfrm>
            <a:prstGeom prst="mathMultiply">
              <a:avLst>
                <a:gd name="adj1" fmla="val 508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775" name="Google Shape;775;g1593e6c3e13_0_106"/>
            <p:cNvSpPr/>
            <p:nvPr/>
          </p:nvSpPr>
          <p:spPr>
            <a:xfrm>
              <a:off x="943725" y="3098550"/>
              <a:ext cx="2249700" cy="674400"/>
            </a:xfrm>
            <a:prstGeom prst="rect">
              <a:avLst/>
            </a:prstGeom>
            <a:solidFill>
              <a:srgbClr val="CFE2F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b="1">
                <a:solidFill>
                  <a:srgbClr val="3D85C6"/>
                </a:solidFill>
              </a:endParaRPr>
            </a:p>
            <a:p>
              <a:pPr marL="0" lvl="0" indent="0" algn="ctr" rtl="0">
                <a:spcBef>
                  <a:spcPts val="0"/>
                </a:spcBef>
                <a:spcAft>
                  <a:spcPts val="0"/>
                </a:spcAft>
                <a:buNone/>
              </a:pPr>
              <a:r>
                <a:rPr lang="en-US" b="1">
                  <a:solidFill>
                    <a:srgbClr val="3D85C6"/>
                  </a:solidFill>
                </a:rPr>
                <a:t>Awareness</a:t>
              </a:r>
              <a:endParaRPr b="1">
                <a:solidFill>
                  <a:srgbClr val="3D85C6"/>
                </a:solidFill>
              </a:endParaRPr>
            </a:p>
            <a:p>
              <a:pPr marL="0" lvl="0" indent="0" algn="ctr" rtl="0">
                <a:spcBef>
                  <a:spcPts val="0"/>
                </a:spcBef>
                <a:spcAft>
                  <a:spcPts val="0"/>
                </a:spcAft>
                <a:buClr>
                  <a:schemeClr val="dk1"/>
                </a:buClr>
                <a:buSzPts val="1100"/>
                <a:buFont typeface="Arial"/>
                <a:buNone/>
              </a:pPr>
              <a:r>
                <a:rPr lang="en-US" sz="1000">
                  <a:solidFill>
                    <a:srgbClr val="3D85C6"/>
                  </a:solidFill>
                </a:rPr>
                <a:t>consciousness of existence</a:t>
              </a:r>
              <a:endParaRPr sz="1000">
                <a:solidFill>
                  <a:srgbClr val="3D85C6"/>
                </a:solidFill>
              </a:endParaRPr>
            </a:p>
          </p:txBody>
        </p:sp>
      </p:grpSp>
      <p:grpSp>
        <p:nvGrpSpPr>
          <p:cNvPr id="776" name="Google Shape;776;g1593e6c3e13_0_106"/>
          <p:cNvGrpSpPr/>
          <p:nvPr/>
        </p:nvGrpSpPr>
        <p:grpSpPr>
          <a:xfrm>
            <a:off x="288426" y="4706020"/>
            <a:ext cx="8537345" cy="1254950"/>
            <a:chOff x="942800" y="3783775"/>
            <a:chExt cx="7258412" cy="674450"/>
          </a:xfrm>
        </p:grpSpPr>
        <p:sp>
          <p:nvSpPr>
            <p:cNvPr id="777" name="Google Shape;777;g1593e6c3e13_0_106"/>
            <p:cNvSpPr/>
            <p:nvPr/>
          </p:nvSpPr>
          <p:spPr>
            <a:xfrm>
              <a:off x="5373412" y="3783788"/>
              <a:ext cx="2827800" cy="674400"/>
            </a:xfrm>
            <a:prstGeom prst="rect">
              <a:avLst/>
            </a:prstGeom>
            <a:solidFill>
              <a:srgbClr val="CFE2F3"/>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endParaRPr sz="1000">
                <a:solidFill>
                  <a:srgbClr val="3D85C6"/>
                </a:solidFill>
              </a:endParaRPr>
            </a:p>
            <a:p>
              <a:pPr marL="0" lvl="0" indent="0" algn="ctr" rtl="0">
                <a:lnSpc>
                  <a:spcPct val="115000"/>
                </a:lnSpc>
                <a:spcBef>
                  <a:spcPts val="0"/>
                </a:spcBef>
                <a:spcAft>
                  <a:spcPts val="0"/>
                </a:spcAft>
                <a:buNone/>
              </a:pPr>
              <a:r>
                <a:rPr lang="en-US" sz="1000">
                  <a:solidFill>
                    <a:srgbClr val="3D85C6"/>
                  </a:solidFill>
                </a:rPr>
                <a:t>Influence through other psychological factors</a:t>
              </a:r>
              <a:endParaRPr sz="1000">
                <a:solidFill>
                  <a:srgbClr val="3D85C6"/>
                </a:solidFill>
              </a:endParaRPr>
            </a:p>
            <a:p>
              <a:pPr marL="457200" lvl="0" indent="0" algn="ctr" rtl="0">
                <a:lnSpc>
                  <a:spcPct val="115000"/>
                </a:lnSpc>
                <a:spcBef>
                  <a:spcPts val="0"/>
                </a:spcBef>
                <a:spcAft>
                  <a:spcPts val="0"/>
                </a:spcAft>
                <a:buNone/>
              </a:pPr>
              <a:endParaRPr sz="1000" b="1">
                <a:solidFill>
                  <a:srgbClr val="3D85C6"/>
                </a:solidFill>
              </a:endParaRPr>
            </a:p>
            <a:p>
              <a:pPr marL="0" lvl="0" indent="0" algn="ctr" rtl="0">
                <a:lnSpc>
                  <a:spcPct val="115000"/>
                </a:lnSpc>
                <a:spcBef>
                  <a:spcPts val="0"/>
                </a:spcBef>
                <a:spcAft>
                  <a:spcPts val="0"/>
                </a:spcAft>
                <a:buNone/>
              </a:pPr>
              <a:r>
                <a:rPr lang="en-US" sz="1000" b="1">
                  <a:solidFill>
                    <a:srgbClr val="3D85C6"/>
                  </a:solidFill>
                </a:rPr>
                <a:t>Awareness</a:t>
              </a:r>
              <a:r>
                <a:rPr lang="en-US" sz="1000">
                  <a:solidFill>
                    <a:srgbClr val="3D85C6"/>
                  </a:solidFill>
                </a:rPr>
                <a:t> of Hydrogen</a:t>
              </a:r>
              <a:endParaRPr sz="1000">
                <a:solidFill>
                  <a:srgbClr val="3D85C6"/>
                </a:solidFill>
              </a:endParaRPr>
            </a:p>
            <a:p>
              <a:pPr marL="0" lvl="0" indent="0" algn="ctr" rtl="0">
                <a:lnSpc>
                  <a:spcPct val="115000"/>
                </a:lnSpc>
                <a:spcBef>
                  <a:spcPts val="0"/>
                </a:spcBef>
                <a:spcAft>
                  <a:spcPts val="0"/>
                </a:spcAft>
                <a:buNone/>
              </a:pPr>
              <a:r>
                <a:rPr lang="en-US" sz="1000">
                  <a:solidFill>
                    <a:srgbClr val="3D85C6"/>
                  </a:solidFill>
                </a:rPr>
                <a:t>Amount of personal </a:t>
              </a:r>
              <a:r>
                <a:rPr lang="en-US" sz="1000" b="1">
                  <a:solidFill>
                    <a:srgbClr val="3D85C6"/>
                  </a:solidFill>
                </a:rPr>
                <a:t>experience</a:t>
              </a:r>
              <a:r>
                <a:rPr lang="en-US" sz="1000">
                  <a:solidFill>
                    <a:srgbClr val="3D85C6"/>
                  </a:solidFill>
                </a:rPr>
                <a:t> with Hydrogen </a:t>
              </a:r>
              <a:endParaRPr sz="1000">
                <a:solidFill>
                  <a:srgbClr val="3D85C6"/>
                </a:solidFill>
              </a:endParaRPr>
            </a:p>
            <a:p>
              <a:pPr marL="0" lvl="0" indent="0" algn="l" rtl="0">
                <a:lnSpc>
                  <a:spcPct val="115000"/>
                </a:lnSpc>
                <a:spcBef>
                  <a:spcPts val="0"/>
                </a:spcBef>
                <a:spcAft>
                  <a:spcPts val="0"/>
                </a:spcAft>
                <a:buNone/>
              </a:pPr>
              <a:endParaRPr sz="1000">
                <a:solidFill>
                  <a:srgbClr val="3D85C6"/>
                </a:solidFill>
              </a:endParaRPr>
            </a:p>
          </p:txBody>
        </p:sp>
        <p:sp>
          <p:nvSpPr>
            <p:cNvPr id="778" name="Google Shape;778;g1593e6c3e13_0_106"/>
            <p:cNvSpPr/>
            <p:nvPr/>
          </p:nvSpPr>
          <p:spPr>
            <a:xfrm>
              <a:off x="943723" y="3783775"/>
              <a:ext cx="2379900" cy="6744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779" name="Google Shape;779;g1593e6c3e13_0_106"/>
            <p:cNvSpPr/>
            <p:nvPr/>
          </p:nvSpPr>
          <p:spPr>
            <a:xfrm>
              <a:off x="3335463" y="3783788"/>
              <a:ext cx="1007100" cy="6744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780" name="Google Shape;780;g1593e6c3e13_0_106"/>
            <p:cNvSpPr/>
            <p:nvPr/>
          </p:nvSpPr>
          <p:spPr>
            <a:xfrm>
              <a:off x="4354429" y="3783788"/>
              <a:ext cx="1007100" cy="6744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781" name="Google Shape;781;g1593e6c3e13_0_106"/>
            <p:cNvSpPr/>
            <p:nvPr/>
          </p:nvSpPr>
          <p:spPr>
            <a:xfrm rot="-2700000">
              <a:off x="4705031" y="4021667"/>
              <a:ext cx="305894" cy="116673"/>
            </a:xfrm>
            <a:prstGeom prst="corner">
              <a:avLst>
                <a:gd name="adj1" fmla="val 18804"/>
                <a:gd name="adj2" fmla="val 18145"/>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782" name="Google Shape;782;g1593e6c3e13_0_106"/>
            <p:cNvSpPr/>
            <p:nvPr/>
          </p:nvSpPr>
          <p:spPr>
            <a:xfrm>
              <a:off x="3633813" y="3915788"/>
              <a:ext cx="410400" cy="410400"/>
            </a:xfrm>
            <a:prstGeom prst="mathMultiply">
              <a:avLst>
                <a:gd name="adj1" fmla="val 508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783" name="Google Shape;783;g1593e6c3e13_0_106"/>
            <p:cNvSpPr/>
            <p:nvPr/>
          </p:nvSpPr>
          <p:spPr>
            <a:xfrm>
              <a:off x="942800" y="3783825"/>
              <a:ext cx="2250600" cy="674400"/>
            </a:xfrm>
            <a:prstGeom prst="rect">
              <a:avLst/>
            </a:prstGeom>
            <a:solidFill>
              <a:srgbClr val="CFE2F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b="1">
                <a:solidFill>
                  <a:srgbClr val="3D85C6"/>
                </a:solidFill>
              </a:endParaRPr>
            </a:p>
            <a:p>
              <a:pPr marL="0" lvl="0" indent="0" algn="ctr" rtl="0">
                <a:spcBef>
                  <a:spcPts val="0"/>
                </a:spcBef>
                <a:spcAft>
                  <a:spcPts val="0"/>
                </a:spcAft>
                <a:buNone/>
              </a:pPr>
              <a:r>
                <a:rPr lang="en-US" b="1">
                  <a:solidFill>
                    <a:srgbClr val="3D85C6"/>
                  </a:solidFill>
                </a:rPr>
                <a:t>Subjective Knowledge</a:t>
              </a:r>
              <a:endParaRPr b="1">
                <a:solidFill>
                  <a:srgbClr val="3D85C6"/>
                </a:solidFill>
              </a:endParaRPr>
            </a:p>
            <a:p>
              <a:pPr marL="0" lvl="0" indent="0" algn="ctr" rtl="0">
                <a:spcBef>
                  <a:spcPts val="0"/>
                </a:spcBef>
                <a:spcAft>
                  <a:spcPts val="0"/>
                </a:spcAft>
                <a:buClr>
                  <a:schemeClr val="dk1"/>
                </a:buClr>
                <a:buSzPts val="1100"/>
                <a:buFont typeface="Arial"/>
                <a:buNone/>
              </a:pPr>
              <a:r>
                <a:rPr lang="en-US" sz="1000">
                  <a:solidFill>
                    <a:srgbClr val="3D85C6"/>
                  </a:solidFill>
                </a:rPr>
                <a:t>believed knowledgeability </a:t>
              </a:r>
              <a:endParaRPr sz="1000">
                <a:solidFill>
                  <a:srgbClr val="3D85C6"/>
                </a:solidFill>
              </a:endParaRPr>
            </a:p>
          </p:txBody>
        </p:sp>
      </p:grpSp>
      <p:grpSp>
        <p:nvGrpSpPr>
          <p:cNvPr id="784" name="Google Shape;784;g1593e6c3e13_0_106"/>
          <p:cNvGrpSpPr/>
          <p:nvPr/>
        </p:nvGrpSpPr>
        <p:grpSpPr>
          <a:xfrm>
            <a:off x="288975" y="3392411"/>
            <a:ext cx="8536258" cy="1254950"/>
            <a:chOff x="943723" y="4469050"/>
            <a:chExt cx="7257489" cy="674450"/>
          </a:xfrm>
        </p:grpSpPr>
        <p:sp>
          <p:nvSpPr>
            <p:cNvPr id="785" name="Google Shape;785;g1593e6c3e13_0_106"/>
            <p:cNvSpPr/>
            <p:nvPr/>
          </p:nvSpPr>
          <p:spPr>
            <a:xfrm>
              <a:off x="5373412" y="4469063"/>
              <a:ext cx="2827800" cy="674400"/>
            </a:xfrm>
            <a:prstGeom prst="rect">
              <a:avLst/>
            </a:prstGeom>
            <a:solidFill>
              <a:srgbClr val="CFE2F3"/>
            </a:soli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endParaRPr sz="1000">
                <a:solidFill>
                  <a:srgbClr val="3D85C6"/>
                </a:solidFill>
              </a:endParaRPr>
            </a:p>
            <a:p>
              <a:pPr marL="0" lvl="0" indent="0" algn="ctr" rtl="0">
                <a:spcBef>
                  <a:spcPts val="0"/>
                </a:spcBef>
                <a:spcAft>
                  <a:spcPts val="0"/>
                </a:spcAft>
                <a:buClr>
                  <a:schemeClr val="dk1"/>
                </a:buClr>
                <a:buSzPts val="1100"/>
                <a:buFont typeface="Arial"/>
                <a:buNone/>
              </a:pPr>
              <a:r>
                <a:rPr lang="en-US" sz="1000" b="1">
                  <a:solidFill>
                    <a:srgbClr val="3D85C6"/>
                  </a:solidFill>
                </a:rPr>
                <a:t>Satisfying</a:t>
              </a:r>
              <a:r>
                <a:rPr lang="en-US" sz="1000">
                  <a:solidFill>
                    <a:srgbClr val="3D85C6"/>
                  </a:solidFill>
                </a:rPr>
                <a:t> information campaigns and interventions</a:t>
              </a:r>
              <a:endParaRPr sz="1000">
                <a:solidFill>
                  <a:srgbClr val="3D85C6"/>
                </a:solidFill>
              </a:endParaRPr>
            </a:p>
            <a:p>
              <a:pPr marL="0" lvl="0" indent="0" algn="ctr" rtl="0">
                <a:spcBef>
                  <a:spcPts val="0"/>
                </a:spcBef>
                <a:spcAft>
                  <a:spcPts val="0"/>
                </a:spcAft>
                <a:buClr>
                  <a:schemeClr val="dk1"/>
                </a:buClr>
                <a:buSzPts val="1100"/>
                <a:buFont typeface="Arial"/>
                <a:buNone/>
              </a:pPr>
              <a:endParaRPr sz="1000">
                <a:solidFill>
                  <a:srgbClr val="3D85C6"/>
                </a:solidFill>
              </a:endParaRPr>
            </a:p>
            <a:p>
              <a:pPr marL="0" lvl="0" indent="0" algn="ctr" rtl="0">
                <a:spcBef>
                  <a:spcPts val="0"/>
                </a:spcBef>
                <a:spcAft>
                  <a:spcPts val="0"/>
                </a:spcAft>
                <a:buClr>
                  <a:schemeClr val="dk1"/>
                </a:buClr>
                <a:buSzPts val="1100"/>
                <a:buFont typeface="Arial"/>
                <a:buNone/>
              </a:pPr>
              <a:r>
                <a:rPr lang="en-US" sz="1000">
                  <a:solidFill>
                    <a:srgbClr val="3D85C6"/>
                  </a:solidFill>
                </a:rPr>
                <a:t>Interventions that offer direct contact</a:t>
              </a:r>
              <a:endParaRPr sz="1000">
                <a:solidFill>
                  <a:srgbClr val="3D85C6"/>
                </a:solidFill>
              </a:endParaRPr>
            </a:p>
            <a:p>
              <a:pPr marL="0" lvl="0" indent="0" algn="ctr" rtl="0">
                <a:spcBef>
                  <a:spcPts val="0"/>
                </a:spcBef>
                <a:spcAft>
                  <a:spcPts val="0"/>
                </a:spcAft>
                <a:buClr>
                  <a:schemeClr val="dk1"/>
                </a:buClr>
                <a:buSzPts val="1100"/>
                <a:buFont typeface="Arial"/>
                <a:buNone/>
              </a:pPr>
              <a:r>
                <a:rPr lang="en-US" sz="1000">
                  <a:solidFill>
                    <a:srgbClr val="3D85C6"/>
                  </a:solidFill>
                </a:rPr>
                <a:t>Make use of digital possibilities</a:t>
              </a:r>
              <a:endParaRPr sz="1000">
                <a:solidFill>
                  <a:srgbClr val="3D85C6"/>
                </a:solidFill>
              </a:endParaRPr>
            </a:p>
            <a:p>
              <a:pPr marL="0" lvl="0" indent="0" algn="ctr" rtl="0">
                <a:spcBef>
                  <a:spcPts val="0"/>
                </a:spcBef>
                <a:spcAft>
                  <a:spcPts val="0"/>
                </a:spcAft>
                <a:buClr>
                  <a:schemeClr val="dk1"/>
                </a:buClr>
                <a:buSzPts val="1100"/>
                <a:buFont typeface="Arial"/>
                <a:buNone/>
              </a:pPr>
              <a:endParaRPr sz="1000">
                <a:solidFill>
                  <a:srgbClr val="3D85C6"/>
                </a:solidFill>
              </a:endParaRPr>
            </a:p>
            <a:p>
              <a:pPr marL="0" lvl="0" indent="0" algn="l" rtl="0">
                <a:lnSpc>
                  <a:spcPct val="115000"/>
                </a:lnSpc>
                <a:spcBef>
                  <a:spcPts val="0"/>
                </a:spcBef>
                <a:spcAft>
                  <a:spcPts val="0"/>
                </a:spcAft>
                <a:buNone/>
              </a:pPr>
              <a:endParaRPr sz="1000">
                <a:solidFill>
                  <a:srgbClr val="3D85C6"/>
                </a:solidFill>
              </a:endParaRPr>
            </a:p>
          </p:txBody>
        </p:sp>
        <p:sp>
          <p:nvSpPr>
            <p:cNvPr id="786" name="Google Shape;786;g1593e6c3e13_0_106"/>
            <p:cNvSpPr/>
            <p:nvPr/>
          </p:nvSpPr>
          <p:spPr>
            <a:xfrm>
              <a:off x="943723" y="4469050"/>
              <a:ext cx="2379900" cy="6744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787" name="Google Shape;787;g1593e6c3e13_0_106"/>
            <p:cNvSpPr/>
            <p:nvPr/>
          </p:nvSpPr>
          <p:spPr>
            <a:xfrm>
              <a:off x="3335463" y="4469063"/>
              <a:ext cx="1007100" cy="6744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788" name="Google Shape;788;g1593e6c3e13_0_106"/>
            <p:cNvSpPr/>
            <p:nvPr/>
          </p:nvSpPr>
          <p:spPr>
            <a:xfrm>
              <a:off x="4354429" y="4469063"/>
              <a:ext cx="1007100" cy="6744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789" name="Google Shape;789;g1593e6c3e13_0_106"/>
            <p:cNvSpPr/>
            <p:nvPr/>
          </p:nvSpPr>
          <p:spPr>
            <a:xfrm rot="-2700000">
              <a:off x="4705031" y="4706942"/>
              <a:ext cx="305894" cy="116673"/>
            </a:xfrm>
            <a:prstGeom prst="corner">
              <a:avLst>
                <a:gd name="adj1" fmla="val 18804"/>
                <a:gd name="adj2" fmla="val 18145"/>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790" name="Google Shape;790;g1593e6c3e13_0_106"/>
            <p:cNvSpPr/>
            <p:nvPr/>
          </p:nvSpPr>
          <p:spPr>
            <a:xfrm>
              <a:off x="3633813" y="4601063"/>
              <a:ext cx="410400" cy="410400"/>
            </a:xfrm>
            <a:prstGeom prst="mathMultiply">
              <a:avLst>
                <a:gd name="adj1" fmla="val 508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791" name="Google Shape;791;g1593e6c3e13_0_106"/>
            <p:cNvSpPr/>
            <p:nvPr/>
          </p:nvSpPr>
          <p:spPr>
            <a:xfrm>
              <a:off x="943725" y="4469100"/>
              <a:ext cx="2249400" cy="674400"/>
            </a:xfrm>
            <a:prstGeom prst="rect">
              <a:avLst/>
            </a:prstGeom>
            <a:solidFill>
              <a:srgbClr val="CFE2F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b="1">
                <a:solidFill>
                  <a:srgbClr val="3D85C6"/>
                </a:solidFill>
                <a:latin typeface="Roboto"/>
                <a:ea typeface="Roboto"/>
                <a:cs typeface="Roboto"/>
                <a:sym typeface="Roboto"/>
              </a:endParaRPr>
            </a:p>
            <a:p>
              <a:pPr marL="0" lvl="0" indent="0" algn="ctr" rtl="0">
                <a:spcBef>
                  <a:spcPts val="0"/>
                </a:spcBef>
                <a:spcAft>
                  <a:spcPts val="0"/>
                </a:spcAft>
                <a:buNone/>
              </a:pPr>
              <a:r>
                <a:rPr lang="en-US" b="1">
                  <a:solidFill>
                    <a:srgbClr val="3D85C6"/>
                  </a:solidFill>
                  <a:latin typeface="Roboto"/>
                  <a:ea typeface="Roboto"/>
                  <a:cs typeface="Roboto"/>
                  <a:sym typeface="Roboto"/>
                </a:rPr>
                <a:t>Experience</a:t>
              </a:r>
              <a:endParaRPr b="1">
                <a:solidFill>
                  <a:srgbClr val="3D85C6"/>
                </a:solidFill>
                <a:latin typeface="Roboto"/>
                <a:ea typeface="Roboto"/>
                <a:cs typeface="Roboto"/>
                <a:sym typeface="Roboto"/>
              </a:endParaRPr>
            </a:p>
            <a:p>
              <a:pPr marL="0" lvl="0" indent="0" algn="ctr" rtl="0">
                <a:spcBef>
                  <a:spcPts val="0"/>
                </a:spcBef>
                <a:spcAft>
                  <a:spcPts val="0"/>
                </a:spcAft>
                <a:buClr>
                  <a:schemeClr val="dk1"/>
                </a:buClr>
                <a:buSzPts val="1100"/>
                <a:buFont typeface="Arial"/>
                <a:buNone/>
              </a:pPr>
              <a:r>
                <a:rPr lang="en-US" sz="1000">
                  <a:solidFill>
                    <a:srgbClr val="3D85C6"/>
                  </a:solidFill>
                </a:rPr>
                <a:t>direct contact with hydrogen technology</a:t>
              </a:r>
              <a:endParaRPr sz="1000">
                <a:solidFill>
                  <a:srgbClr val="3D85C6"/>
                </a:solidFill>
              </a:endParaRPr>
            </a:p>
            <a:p>
              <a:pPr marL="0" lvl="0" indent="0" algn="l" rtl="0">
                <a:spcBef>
                  <a:spcPts val="0"/>
                </a:spcBef>
                <a:spcAft>
                  <a:spcPts val="0"/>
                </a:spcAft>
                <a:buNone/>
              </a:pPr>
              <a:endParaRPr sz="1000">
                <a:solidFill>
                  <a:srgbClr val="3D85C6"/>
                </a:solidFill>
                <a:latin typeface="Roboto"/>
                <a:ea typeface="Roboto"/>
                <a:cs typeface="Roboto"/>
                <a:sym typeface="Roboto"/>
              </a:endParaRPr>
            </a:p>
          </p:txBody>
        </p:sp>
      </p:grpSp>
      <p:sp>
        <p:nvSpPr>
          <p:cNvPr id="792" name="Google Shape;792;g1593e6c3e13_0_106"/>
          <p:cNvSpPr/>
          <p:nvPr/>
        </p:nvSpPr>
        <p:spPr>
          <a:xfrm>
            <a:off x="3497507" y="2317110"/>
            <a:ext cx="393600" cy="776400"/>
          </a:xfrm>
          <a:prstGeom prst="downArrow">
            <a:avLst>
              <a:gd name="adj1" fmla="val 50000"/>
              <a:gd name="adj2" fmla="val 50000"/>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FA8DC"/>
              </a:solidFill>
            </a:endParaRPr>
          </a:p>
        </p:txBody>
      </p:sp>
      <p:sp>
        <p:nvSpPr>
          <p:cNvPr id="793" name="Google Shape;793;g1593e6c3e13_0_106"/>
          <p:cNvSpPr/>
          <p:nvPr/>
        </p:nvSpPr>
        <p:spPr>
          <a:xfrm>
            <a:off x="3498057" y="4944518"/>
            <a:ext cx="393600" cy="776400"/>
          </a:xfrm>
          <a:prstGeom prst="downArrow">
            <a:avLst>
              <a:gd name="adj1" fmla="val 50000"/>
              <a:gd name="adj2" fmla="val 5000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794" name="Google Shape;794;g1593e6c3e13_0_106"/>
          <p:cNvSpPr/>
          <p:nvPr/>
        </p:nvSpPr>
        <p:spPr>
          <a:xfrm>
            <a:off x="3497519" y="4945492"/>
            <a:ext cx="393600" cy="776400"/>
          </a:xfrm>
          <a:prstGeom prst="downArrow">
            <a:avLst>
              <a:gd name="adj1" fmla="val 50000"/>
              <a:gd name="adj2" fmla="val 50000"/>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795" name="Google Shape;795;g1593e6c3e13_0_106"/>
          <p:cNvSpPr/>
          <p:nvPr/>
        </p:nvSpPr>
        <p:spPr>
          <a:xfrm rot="10800000">
            <a:off x="4695765" y="2317124"/>
            <a:ext cx="393600" cy="776400"/>
          </a:xfrm>
          <a:prstGeom prst="downArrow">
            <a:avLst>
              <a:gd name="adj1" fmla="val 50000"/>
              <a:gd name="adj2" fmla="val 50000"/>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796" name="Google Shape;796;g1593e6c3e13_0_106"/>
          <p:cNvSpPr/>
          <p:nvPr/>
        </p:nvSpPr>
        <p:spPr>
          <a:xfrm rot="10800000">
            <a:off x="4695777" y="4945413"/>
            <a:ext cx="393600" cy="776400"/>
          </a:xfrm>
          <a:prstGeom prst="downArrow">
            <a:avLst>
              <a:gd name="adj1" fmla="val 50000"/>
              <a:gd name="adj2" fmla="val 5000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797" name="Google Shape;797;g1593e6c3e13_0_106"/>
          <p:cNvSpPr/>
          <p:nvPr/>
        </p:nvSpPr>
        <p:spPr>
          <a:xfrm rot="10800000">
            <a:off x="4696315" y="4944486"/>
            <a:ext cx="393600" cy="776400"/>
          </a:xfrm>
          <a:prstGeom prst="downArrow">
            <a:avLst>
              <a:gd name="adj1" fmla="val 50000"/>
              <a:gd name="adj2" fmla="val 50000"/>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798" name="Google Shape;798;g1593e6c3e13_0_106"/>
          <p:cNvSpPr/>
          <p:nvPr/>
        </p:nvSpPr>
        <p:spPr>
          <a:xfrm>
            <a:off x="3497494" y="3631526"/>
            <a:ext cx="393600" cy="776400"/>
          </a:xfrm>
          <a:prstGeom prst="downArrow">
            <a:avLst>
              <a:gd name="adj1" fmla="val 50000"/>
              <a:gd name="adj2" fmla="val 50000"/>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799" name="Google Shape;799;g1593e6c3e13_0_106"/>
          <p:cNvSpPr/>
          <p:nvPr/>
        </p:nvSpPr>
        <p:spPr>
          <a:xfrm rot="10800000">
            <a:off x="4695765" y="3631519"/>
            <a:ext cx="393600" cy="776400"/>
          </a:xfrm>
          <a:prstGeom prst="downArrow">
            <a:avLst>
              <a:gd name="adj1" fmla="val 50000"/>
              <a:gd name="adj2" fmla="val 50000"/>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g1593e6c3e13_0_149"/>
          <p:cNvSpPr/>
          <p:nvPr/>
        </p:nvSpPr>
        <p:spPr>
          <a:xfrm>
            <a:off x="1" y="376353"/>
            <a:ext cx="9144000" cy="556500"/>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806" name="Google Shape;806;g1593e6c3e13_0_149"/>
          <p:cNvSpPr txBox="1">
            <a:spLocks noGrp="1"/>
          </p:cNvSpPr>
          <p:nvPr>
            <p:ph type="title"/>
          </p:nvPr>
        </p:nvSpPr>
        <p:spPr>
          <a:xfrm>
            <a:off x="0" y="4967"/>
            <a:ext cx="62586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E75B5"/>
              </a:buClr>
              <a:buSzPts val="2100"/>
              <a:buFont typeface="Arial"/>
              <a:buNone/>
            </a:pPr>
            <a:r>
              <a:rPr lang="en-US" sz="1800">
                <a:solidFill>
                  <a:schemeClr val="lt1"/>
                </a:solidFill>
              </a:rPr>
              <a:t>Psychological Parameters - </a:t>
            </a:r>
            <a:r>
              <a:rPr lang="en-US" sz="1800" b="1">
                <a:solidFill>
                  <a:schemeClr val="lt1"/>
                </a:solidFill>
              </a:rPr>
              <a:t>PERCEIVED EFFECTS</a:t>
            </a:r>
            <a:endParaRPr sz="2400" b="1">
              <a:solidFill>
                <a:schemeClr val="lt1"/>
              </a:solidFill>
            </a:endParaRPr>
          </a:p>
        </p:txBody>
      </p:sp>
      <p:pic>
        <p:nvPicPr>
          <p:cNvPr id="807" name="Google Shape;807;g1593e6c3e13_0_149" descr="A picture containing diagram&#10;&#10;Description automatically generated"/>
          <p:cNvPicPr preferRelativeResize="0"/>
          <p:nvPr/>
        </p:nvPicPr>
        <p:blipFill rotWithShape="1">
          <a:blip r:embed="rId3">
            <a:alphaModFix/>
          </a:blip>
          <a:srcRect/>
          <a:stretch/>
        </p:blipFill>
        <p:spPr>
          <a:xfrm>
            <a:off x="7350220" y="4961"/>
            <a:ext cx="1771950" cy="1033199"/>
          </a:xfrm>
          <a:prstGeom prst="rect">
            <a:avLst/>
          </a:prstGeom>
          <a:noFill/>
          <a:ln>
            <a:noFill/>
          </a:ln>
        </p:spPr>
      </p:pic>
      <p:sp>
        <p:nvSpPr>
          <p:cNvPr id="808" name="Google Shape;808;g1593e6c3e13_0_149"/>
          <p:cNvSpPr/>
          <p:nvPr/>
        </p:nvSpPr>
        <p:spPr>
          <a:xfrm>
            <a:off x="3102566" y="1461333"/>
            <a:ext cx="1184400" cy="558300"/>
          </a:xfrm>
          <a:prstGeom prst="rect">
            <a:avLst/>
          </a:prstGeom>
          <a:solidFill>
            <a:srgbClr val="6FA8DC"/>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000">
                <a:solidFill>
                  <a:srgbClr val="FFFFFF"/>
                </a:solidFill>
                <a:latin typeface="Roboto"/>
                <a:ea typeface="Roboto"/>
                <a:cs typeface="Roboto"/>
                <a:sym typeface="Roboto"/>
              </a:rPr>
              <a:t>Current Level</a:t>
            </a:r>
            <a:endParaRPr sz="1000">
              <a:solidFill>
                <a:srgbClr val="FFFFFF"/>
              </a:solidFill>
              <a:latin typeface="Roboto"/>
              <a:ea typeface="Roboto"/>
              <a:cs typeface="Roboto"/>
              <a:sym typeface="Roboto"/>
            </a:endParaRPr>
          </a:p>
        </p:txBody>
      </p:sp>
      <p:sp>
        <p:nvSpPr>
          <p:cNvPr id="809" name="Google Shape;809;g1593e6c3e13_0_149"/>
          <p:cNvSpPr/>
          <p:nvPr/>
        </p:nvSpPr>
        <p:spPr>
          <a:xfrm>
            <a:off x="4301021" y="1461333"/>
            <a:ext cx="1184400" cy="558300"/>
          </a:xfrm>
          <a:prstGeom prst="rect">
            <a:avLst/>
          </a:prstGeom>
          <a:solidFill>
            <a:srgbClr val="6FA8DC"/>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000">
                <a:solidFill>
                  <a:srgbClr val="FFFFFF"/>
                </a:solidFill>
                <a:latin typeface="Roboto"/>
                <a:ea typeface="Roboto"/>
                <a:cs typeface="Roboto"/>
                <a:sym typeface="Roboto"/>
              </a:rPr>
              <a:t>Needed Level</a:t>
            </a:r>
            <a:endParaRPr sz="1000">
              <a:solidFill>
                <a:srgbClr val="FFFFFF"/>
              </a:solidFill>
              <a:latin typeface="Roboto"/>
              <a:ea typeface="Roboto"/>
              <a:cs typeface="Roboto"/>
              <a:sym typeface="Roboto"/>
            </a:endParaRPr>
          </a:p>
        </p:txBody>
      </p:sp>
      <p:sp>
        <p:nvSpPr>
          <p:cNvPr id="810" name="Google Shape;810;g1593e6c3e13_0_149"/>
          <p:cNvSpPr/>
          <p:nvPr/>
        </p:nvSpPr>
        <p:spPr>
          <a:xfrm>
            <a:off x="5499497" y="1461333"/>
            <a:ext cx="3325800" cy="558300"/>
          </a:xfrm>
          <a:prstGeom prst="rect">
            <a:avLst/>
          </a:prstGeom>
          <a:solidFill>
            <a:srgbClr val="6FA8DC"/>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000">
                <a:solidFill>
                  <a:srgbClr val="FFFFFF"/>
                </a:solidFill>
                <a:latin typeface="Roboto"/>
                <a:ea typeface="Roboto"/>
                <a:cs typeface="Roboto"/>
                <a:sym typeface="Roboto"/>
              </a:rPr>
              <a:t>How to get there, e.g.</a:t>
            </a:r>
            <a:endParaRPr sz="1000">
              <a:solidFill>
                <a:srgbClr val="FFFFFF"/>
              </a:solidFill>
              <a:latin typeface="Roboto"/>
              <a:ea typeface="Roboto"/>
              <a:cs typeface="Roboto"/>
              <a:sym typeface="Roboto"/>
            </a:endParaRPr>
          </a:p>
        </p:txBody>
      </p:sp>
      <p:sp>
        <p:nvSpPr>
          <p:cNvPr id="811" name="Google Shape;811;g1593e6c3e13_0_149"/>
          <p:cNvSpPr/>
          <p:nvPr/>
        </p:nvSpPr>
        <p:spPr>
          <a:xfrm>
            <a:off x="288425" y="1461333"/>
            <a:ext cx="2799900" cy="558300"/>
          </a:xfrm>
          <a:prstGeom prst="rect">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g1593e6c3e13_0_149"/>
          <p:cNvSpPr/>
          <p:nvPr/>
        </p:nvSpPr>
        <p:spPr>
          <a:xfrm>
            <a:off x="3497507" y="2317110"/>
            <a:ext cx="393600" cy="776400"/>
          </a:xfrm>
          <a:prstGeom prst="downArrow">
            <a:avLst>
              <a:gd name="adj1" fmla="val 50000"/>
              <a:gd name="adj2" fmla="val 5000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813" name="Google Shape;813;g1593e6c3e13_0_149"/>
          <p:cNvSpPr/>
          <p:nvPr/>
        </p:nvSpPr>
        <p:spPr>
          <a:xfrm rot="10800000">
            <a:off x="4695765" y="2317124"/>
            <a:ext cx="393600" cy="776400"/>
          </a:xfrm>
          <a:prstGeom prst="downArrow">
            <a:avLst>
              <a:gd name="adj1" fmla="val 50000"/>
              <a:gd name="adj2" fmla="val 5000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grpSp>
        <p:nvGrpSpPr>
          <p:cNvPr id="814" name="Google Shape;814;g1593e6c3e13_0_149"/>
          <p:cNvGrpSpPr/>
          <p:nvPr/>
        </p:nvGrpSpPr>
        <p:grpSpPr>
          <a:xfrm>
            <a:off x="288962" y="2078528"/>
            <a:ext cx="8536265" cy="1255154"/>
            <a:chOff x="943723" y="3098500"/>
            <a:chExt cx="7257494" cy="674560"/>
          </a:xfrm>
        </p:grpSpPr>
        <p:sp>
          <p:nvSpPr>
            <p:cNvPr id="815" name="Google Shape;815;g1593e6c3e13_0_149"/>
            <p:cNvSpPr/>
            <p:nvPr/>
          </p:nvSpPr>
          <p:spPr>
            <a:xfrm>
              <a:off x="5373418" y="3098660"/>
              <a:ext cx="2827800" cy="674400"/>
            </a:xfrm>
            <a:prstGeom prst="rect">
              <a:avLst/>
            </a:prstGeom>
            <a:solidFill>
              <a:srgbClr val="CFE2F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000">
                <a:solidFill>
                  <a:srgbClr val="3D85C6"/>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1000">
                <a:solidFill>
                  <a:srgbClr val="3D85C6"/>
                </a:solidFill>
              </a:endParaRPr>
            </a:p>
            <a:p>
              <a:pPr marL="0" lvl="0" indent="0" algn="ctr" rtl="0">
                <a:spcBef>
                  <a:spcPts val="0"/>
                </a:spcBef>
                <a:spcAft>
                  <a:spcPts val="0"/>
                </a:spcAft>
                <a:buClr>
                  <a:schemeClr val="dk1"/>
                </a:buClr>
                <a:buSzPts val="1100"/>
                <a:buFont typeface="Arial"/>
                <a:buNone/>
              </a:pPr>
              <a:r>
                <a:rPr lang="en-US" sz="1000">
                  <a:solidFill>
                    <a:srgbClr val="3D85C6"/>
                  </a:solidFill>
                </a:rPr>
                <a:t>Transparent calculations of costs for implementation and upkeep of hydrogen application</a:t>
              </a:r>
              <a:endParaRPr sz="1000">
                <a:solidFill>
                  <a:srgbClr val="3D85C6"/>
                </a:solidFill>
              </a:endParaRPr>
            </a:p>
            <a:p>
              <a:pPr marL="0" lvl="0" indent="0" algn="l" rtl="0">
                <a:lnSpc>
                  <a:spcPct val="115000"/>
                </a:lnSpc>
                <a:spcBef>
                  <a:spcPts val="0"/>
                </a:spcBef>
                <a:spcAft>
                  <a:spcPts val="0"/>
                </a:spcAft>
                <a:buNone/>
              </a:pPr>
              <a:endParaRPr sz="800">
                <a:solidFill>
                  <a:srgbClr val="3D85C6"/>
                </a:solidFill>
                <a:latin typeface="Roboto"/>
                <a:ea typeface="Roboto"/>
                <a:cs typeface="Roboto"/>
                <a:sym typeface="Roboto"/>
              </a:endParaRPr>
            </a:p>
          </p:txBody>
        </p:sp>
        <p:sp>
          <p:nvSpPr>
            <p:cNvPr id="816" name="Google Shape;816;g1593e6c3e13_0_149"/>
            <p:cNvSpPr/>
            <p:nvPr/>
          </p:nvSpPr>
          <p:spPr>
            <a:xfrm>
              <a:off x="943723" y="3098500"/>
              <a:ext cx="2379900" cy="6744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817" name="Google Shape;817;g1593e6c3e13_0_149"/>
            <p:cNvSpPr/>
            <p:nvPr/>
          </p:nvSpPr>
          <p:spPr>
            <a:xfrm>
              <a:off x="3335463" y="3098513"/>
              <a:ext cx="1007100" cy="6744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818" name="Google Shape;818;g1593e6c3e13_0_149"/>
            <p:cNvSpPr/>
            <p:nvPr/>
          </p:nvSpPr>
          <p:spPr>
            <a:xfrm>
              <a:off x="4354429" y="3098513"/>
              <a:ext cx="1007100" cy="6744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819" name="Google Shape;819;g1593e6c3e13_0_149"/>
            <p:cNvSpPr/>
            <p:nvPr/>
          </p:nvSpPr>
          <p:spPr>
            <a:xfrm rot="-2700000">
              <a:off x="4705031" y="3336392"/>
              <a:ext cx="305894" cy="116673"/>
            </a:xfrm>
            <a:prstGeom prst="corner">
              <a:avLst>
                <a:gd name="adj1" fmla="val 18804"/>
                <a:gd name="adj2" fmla="val 18145"/>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820" name="Google Shape;820;g1593e6c3e13_0_149"/>
            <p:cNvSpPr/>
            <p:nvPr/>
          </p:nvSpPr>
          <p:spPr>
            <a:xfrm>
              <a:off x="943725" y="3098550"/>
              <a:ext cx="2249700" cy="674400"/>
            </a:xfrm>
            <a:prstGeom prst="rect">
              <a:avLst/>
            </a:prstGeom>
            <a:solidFill>
              <a:srgbClr val="CFE2F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b="1">
                <a:solidFill>
                  <a:srgbClr val="3D85C6"/>
                </a:solidFill>
              </a:endParaRPr>
            </a:p>
            <a:p>
              <a:pPr marL="0" lvl="0" indent="0" algn="ctr" rtl="0">
                <a:spcBef>
                  <a:spcPts val="0"/>
                </a:spcBef>
                <a:spcAft>
                  <a:spcPts val="0"/>
                </a:spcAft>
                <a:buNone/>
              </a:pPr>
              <a:r>
                <a:rPr lang="en-US">
                  <a:solidFill>
                    <a:srgbClr val="3D85C6"/>
                  </a:solidFill>
                </a:rPr>
                <a:t>Perceived</a:t>
              </a:r>
              <a:r>
                <a:rPr lang="en-US" b="1">
                  <a:solidFill>
                    <a:srgbClr val="3D85C6"/>
                  </a:solidFill>
                </a:rPr>
                <a:t> Risk</a:t>
              </a:r>
              <a:endParaRPr b="1">
                <a:solidFill>
                  <a:srgbClr val="3D85C6"/>
                </a:solidFill>
              </a:endParaRPr>
            </a:p>
            <a:p>
              <a:pPr marL="0" lvl="0" indent="0" algn="ctr" rtl="0">
                <a:spcBef>
                  <a:spcPts val="0"/>
                </a:spcBef>
                <a:spcAft>
                  <a:spcPts val="0"/>
                </a:spcAft>
                <a:buClr>
                  <a:schemeClr val="dk1"/>
                </a:buClr>
                <a:buSzPts val="1100"/>
                <a:buFont typeface="Arial"/>
                <a:buNone/>
              </a:pPr>
              <a:r>
                <a:rPr lang="en-US" sz="1000">
                  <a:solidFill>
                    <a:srgbClr val="3D85C6"/>
                  </a:solidFill>
                </a:rPr>
                <a:t>e.g. uncertainty of costs</a:t>
              </a:r>
              <a:endParaRPr sz="600">
                <a:solidFill>
                  <a:srgbClr val="3D85C6"/>
                </a:solidFill>
              </a:endParaRPr>
            </a:p>
          </p:txBody>
        </p:sp>
        <p:sp>
          <p:nvSpPr>
            <p:cNvPr id="821" name="Google Shape;821;g1593e6c3e13_0_149"/>
            <p:cNvSpPr/>
            <p:nvPr/>
          </p:nvSpPr>
          <p:spPr>
            <a:xfrm>
              <a:off x="3633813" y="3230513"/>
              <a:ext cx="410400" cy="410400"/>
            </a:xfrm>
            <a:prstGeom prst="mathMultiply">
              <a:avLst>
                <a:gd name="adj1" fmla="val 508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grpSp>
      <p:sp>
        <p:nvSpPr>
          <p:cNvPr id="822" name="Google Shape;822;g1593e6c3e13_0_149"/>
          <p:cNvSpPr/>
          <p:nvPr/>
        </p:nvSpPr>
        <p:spPr>
          <a:xfrm rot="10800000">
            <a:off x="3497965" y="2317786"/>
            <a:ext cx="393600" cy="776400"/>
          </a:xfrm>
          <a:prstGeom prst="downArrow">
            <a:avLst>
              <a:gd name="adj1" fmla="val 50000"/>
              <a:gd name="adj2" fmla="val 50000"/>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823" name="Google Shape;823;g1593e6c3e13_0_149"/>
          <p:cNvSpPr/>
          <p:nvPr/>
        </p:nvSpPr>
        <p:spPr>
          <a:xfrm>
            <a:off x="4696419" y="2317792"/>
            <a:ext cx="393600" cy="776400"/>
          </a:xfrm>
          <a:prstGeom prst="downArrow">
            <a:avLst>
              <a:gd name="adj1" fmla="val 50000"/>
              <a:gd name="adj2" fmla="val 50000"/>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g1593e6c3e13_0_172"/>
          <p:cNvSpPr/>
          <p:nvPr/>
        </p:nvSpPr>
        <p:spPr>
          <a:xfrm>
            <a:off x="1" y="376353"/>
            <a:ext cx="9144000" cy="556500"/>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830" name="Google Shape;830;g1593e6c3e13_0_172"/>
          <p:cNvSpPr txBox="1">
            <a:spLocks noGrp="1"/>
          </p:cNvSpPr>
          <p:nvPr>
            <p:ph type="title"/>
          </p:nvPr>
        </p:nvSpPr>
        <p:spPr>
          <a:xfrm>
            <a:off x="0" y="4967"/>
            <a:ext cx="62586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E75B5"/>
              </a:buClr>
              <a:buSzPts val="2100"/>
              <a:buFont typeface="Arial"/>
              <a:buNone/>
            </a:pPr>
            <a:r>
              <a:rPr lang="en-US" sz="1800">
                <a:solidFill>
                  <a:schemeClr val="lt1"/>
                </a:solidFill>
              </a:rPr>
              <a:t>Psychological Parameters - </a:t>
            </a:r>
            <a:r>
              <a:rPr lang="en-US" sz="1800" b="1">
                <a:solidFill>
                  <a:schemeClr val="lt1"/>
                </a:solidFill>
              </a:rPr>
              <a:t>PERCEIVED EFFECTS</a:t>
            </a:r>
            <a:endParaRPr sz="2400" b="1">
              <a:solidFill>
                <a:schemeClr val="lt1"/>
              </a:solidFill>
            </a:endParaRPr>
          </a:p>
        </p:txBody>
      </p:sp>
      <p:pic>
        <p:nvPicPr>
          <p:cNvPr id="831" name="Google Shape;831;g1593e6c3e13_0_172" descr="A picture containing diagram&#10;&#10;Description automatically generated"/>
          <p:cNvPicPr preferRelativeResize="0"/>
          <p:nvPr/>
        </p:nvPicPr>
        <p:blipFill rotWithShape="1">
          <a:blip r:embed="rId3">
            <a:alphaModFix/>
          </a:blip>
          <a:srcRect/>
          <a:stretch/>
        </p:blipFill>
        <p:spPr>
          <a:xfrm>
            <a:off x="7350220" y="4961"/>
            <a:ext cx="1771950" cy="1033199"/>
          </a:xfrm>
          <a:prstGeom prst="rect">
            <a:avLst/>
          </a:prstGeom>
          <a:noFill/>
          <a:ln>
            <a:noFill/>
          </a:ln>
        </p:spPr>
      </p:pic>
      <p:sp>
        <p:nvSpPr>
          <p:cNvPr id="832" name="Google Shape;832;g1593e6c3e13_0_172"/>
          <p:cNvSpPr/>
          <p:nvPr/>
        </p:nvSpPr>
        <p:spPr>
          <a:xfrm>
            <a:off x="3102566" y="1461333"/>
            <a:ext cx="1184400" cy="558300"/>
          </a:xfrm>
          <a:prstGeom prst="rect">
            <a:avLst/>
          </a:prstGeom>
          <a:solidFill>
            <a:srgbClr val="6FA8DC"/>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000">
                <a:solidFill>
                  <a:srgbClr val="FFFFFF"/>
                </a:solidFill>
                <a:latin typeface="Roboto"/>
                <a:ea typeface="Roboto"/>
                <a:cs typeface="Roboto"/>
                <a:sym typeface="Roboto"/>
              </a:rPr>
              <a:t>Current Level</a:t>
            </a:r>
            <a:endParaRPr sz="1000">
              <a:solidFill>
                <a:srgbClr val="FFFFFF"/>
              </a:solidFill>
              <a:latin typeface="Roboto"/>
              <a:ea typeface="Roboto"/>
              <a:cs typeface="Roboto"/>
              <a:sym typeface="Roboto"/>
            </a:endParaRPr>
          </a:p>
        </p:txBody>
      </p:sp>
      <p:sp>
        <p:nvSpPr>
          <p:cNvPr id="833" name="Google Shape;833;g1593e6c3e13_0_172"/>
          <p:cNvSpPr/>
          <p:nvPr/>
        </p:nvSpPr>
        <p:spPr>
          <a:xfrm>
            <a:off x="4301021" y="1461333"/>
            <a:ext cx="1184400" cy="558300"/>
          </a:xfrm>
          <a:prstGeom prst="rect">
            <a:avLst/>
          </a:prstGeom>
          <a:solidFill>
            <a:srgbClr val="6FA8DC"/>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000">
                <a:solidFill>
                  <a:srgbClr val="FFFFFF"/>
                </a:solidFill>
                <a:latin typeface="Roboto"/>
                <a:ea typeface="Roboto"/>
                <a:cs typeface="Roboto"/>
                <a:sym typeface="Roboto"/>
              </a:rPr>
              <a:t>Needed Level</a:t>
            </a:r>
            <a:endParaRPr sz="1000">
              <a:solidFill>
                <a:srgbClr val="FFFFFF"/>
              </a:solidFill>
              <a:latin typeface="Roboto"/>
              <a:ea typeface="Roboto"/>
              <a:cs typeface="Roboto"/>
              <a:sym typeface="Roboto"/>
            </a:endParaRPr>
          </a:p>
        </p:txBody>
      </p:sp>
      <p:sp>
        <p:nvSpPr>
          <p:cNvPr id="834" name="Google Shape;834;g1593e6c3e13_0_172"/>
          <p:cNvSpPr/>
          <p:nvPr/>
        </p:nvSpPr>
        <p:spPr>
          <a:xfrm>
            <a:off x="5499497" y="1461333"/>
            <a:ext cx="3325800" cy="558300"/>
          </a:xfrm>
          <a:prstGeom prst="rect">
            <a:avLst/>
          </a:prstGeom>
          <a:solidFill>
            <a:srgbClr val="6FA8DC"/>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000">
                <a:solidFill>
                  <a:srgbClr val="FFFFFF"/>
                </a:solidFill>
                <a:latin typeface="Roboto"/>
                <a:ea typeface="Roboto"/>
                <a:cs typeface="Roboto"/>
                <a:sym typeface="Roboto"/>
              </a:rPr>
              <a:t>How to get there, e.g.</a:t>
            </a:r>
            <a:endParaRPr sz="1000">
              <a:solidFill>
                <a:srgbClr val="FFFFFF"/>
              </a:solidFill>
              <a:latin typeface="Roboto"/>
              <a:ea typeface="Roboto"/>
              <a:cs typeface="Roboto"/>
              <a:sym typeface="Roboto"/>
            </a:endParaRPr>
          </a:p>
        </p:txBody>
      </p:sp>
      <p:sp>
        <p:nvSpPr>
          <p:cNvPr id="835" name="Google Shape;835;g1593e6c3e13_0_172"/>
          <p:cNvSpPr/>
          <p:nvPr/>
        </p:nvSpPr>
        <p:spPr>
          <a:xfrm>
            <a:off x="288425" y="1461333"/>
            <a:ext cx="2799900" cy="558300"/>
          </a:xfrm>
          <a:prstGeom prst="rect">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6" name="Google Shape;836;g1593e6c3e13_0_172"/>
          <p:cNvGrpSpPr/>
          <p:nvPr/>
        </p:nvGrpSpPr>
        <p:grpSpPr>
          <a:xfrm>
            <a:off x="288975" y="3392411"/>
            <a:ext cx="8536258" cy="1254950"/>
            <a:chOff x="943723" y="4469050"/>
            <a:chExt cx="7257489" cy="674450"/>
          </a:xfrm>
        </p:grpSpPr>
        <p:sp>
          <p:nvSpPr>
            <p:cNvPr id="837" name="Google Shape;837;g1593e6c3e13_0_172"/>
            <p:cNvSpPr/>
            <p:nvPr/>
          </p:nvSpPr>
          <p:spPr>
            <a:xfrm>
              <a:off x="5373412" y="4469063"/>
              <a:ext cx="2827800" cy="674400"/>
            </a:xfrm>
            <a:prstGeom prst="rect">
              <a:avLst/>
            </a:prstGeom>
            <a:solidFill>
              <a:srgbClr val="CFE2F3"/>
            </a:soli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endParaRPr sz="1000">
                <a:solidFill>
                  <a:srgbClr val="3D85C6"/>
                </a:solidFill>
              </a:endParaRPr>
            </a:p>
            <a:p>
              <a:pPr marL="0" lvl="0" indent="0" algn="ctr" rtl="0">
                <a:spcBef>
                  <a:spcPts val="0"/>
                </a:spcBef>
                <a:spcAft>
                  <a:spcPts val="0"/>
                </a:spcAft>
                <a:buClr>
                  <a:schemeClr val="dk1"/>
                </a:buClr>
                <a:buSzPts val="1100"/>
                <a:buFont typeface="Arial"/>
                <a:buNone/>
              </a:pPr>
              <a:r>
                <a:rPr lang="en-US" sz="1000">
                  <a:solidFill>
                    <a:srgbClr val="3D85C6"/>
                  </a:solidFill>
                </a:rPr>
                <a:t>Effective and efficient learning material</a:t>
              </a:r>
              <a:endParaRPr sz="1000">
                <a:solidFill>
                  <a:srgbClr val="3D85C6"/>
                </a:solidFill>
              </a:endParaRPr>
            </a:p>
            <a:p>
              <a:pPr marL="0" lvl="0" indent="0" algn="ctr" rtl="0">
                <a:spcBef>
                  <a:spcPts val="0"/>
                </a:spcBef>
                <a:spcAft>
                  <a:spcPts val="0"/>
                </a:spcAft>
                <a:buClr>
                  <a:schemeClr val="dk1"/>
                </a:buClr>
                <a:buSzPts val="1100"/>
                <a:buFont typeface="Arial"/>
                <a:buNone/>
              </a:pPr>
              <a:endParaRPr sz="1000">
                <a:solidFill>
                  <a:srgbClr val="3D85C6"/>
                </a:solidFill>
              </a:endParaRPr>
            </a:p>
            <a:p>
              <a:pPr marL="0" lvl="0" indent="0" algn="ctr" rtl="0">
                <a:spcBef>
                  <a:spcPts val="0"/>
                </a:spcBef>
                <a:spcAft>
                  <a:spcPts val="0"/>
                </a:spcAft>
                <a:buClr>
                  <a:schemeClr val="dk1"/>
                </a:buClr>
                <a:buSzPts val="1100"/>
                <a:buFont typeface="Arial"/>
                <a:buNone/>
              </a:pPr>
              <a:r>
                <a:rPr lang="en-US" sz="1000">
                  <a:solidFill>
                    <a:srgbClr val="3D85C6"/>
                  </a:solidFill>
                </a:rPr>
                <a:t>Interesting and entertaining information material</a:t>
              </a:r>
              <a:endParaRPr sz="600">
                <a:solidFill>
                  <a:srgbClr val="3D85C6"/>
                </a:solidFill>
              </a:endParaRPr>
            </a:p>
            <a:p>
              <a:pPr marL="0" lvl="0" indent="0" algn="l" rtl="0">
                <a:lnSpc>
                  <a:spcPct val="115000"/>
                </a:lnSpc>
                <a:spcBef>
                  <a:spcPts val="0"/>
                </a:spcBef>
                <a:spcAft>
                  <a:spcPts val="0"/>
                </a:spcAft>
                <a:buNone/>
              </a:pPr>
              <a:endParaRPr sz="1000">
                <a:solidFill>
                  <a:srgbClr val="3D85C6"/>
                </a:solidFill>
              </a:endParaRPr>
            </a:p>
          </p:txBody>
        </p:sp>
        <p:sp>
          <p:nvSpPr>
            <p:cNvPr id="838" name="Google Shape;838;g1593e6c3e13_0_172"/>
            <p:cNvSpPr/>
            <p:nvPr/>
          </p:nvSpPr>
          <p:spPr>
            <a:xfrm>
              <a:off x="943723" y="4469050"/>
              <a:ext cx="2379900" cy="6744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839" name="Google Shape;839;g1593e6c3e13_0_172"/>
            <p:cNvSpPr/>
            <p:nvPr/>
          </p:nvSpPr>
          <p:spPr>
            <a:xfrm>
              <a:off x="3335463" y="4469063"/>
              <a:ext cx="1007100" cy="6744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840" name="Google Shape;840;g1593e6c3e13_0_172"/>
            <p:cNvSpPr/>
            <p:nvPr/>
          </p:nvSpPr>
          <p:spPr>
            <a:xfrm>
              <a:off x="4354429" y="4469063"/>
              <a:ext cx="1007100" cy="6744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841" name="Google Shape;841;g1593e6c3e13_0_172"/>
            <p:cNvSpPr/>
            <p:nvPr/>
          </p:nvSpPr>
          <p:spPr>
            <a:xfrm rot="-2700000">
              <a:off x="4705031" y="4706942"/>
              <a:ext cx="305894" cy="116673"/>
            </a:xfrm>
            <a:prstGeom prst="corner">
              <a:avLst>
                <a:gd name="adj1" fmla="val 18804"/>
                <a:gd name="adj2" fmla="val 18145"/>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842" name="Google Shape;842;g1593e6c3e13_0_172"/>
            <p:cNvSpPr/>
            <p:nvPr/>
          </p:nvSpPr>
          <p:spPr>
            <a:xfrm>
              <a:off x="3633813" y="4601063"/>
              <a:ext cx="410400" cy="410400"/>
            </a:xfrm>
            <a:prstGeom prst="mathMultiply">
              <a:avLst>
                <a:gd name="adj1" fmla="val 508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843" name="Google Shape;843;g1593e6c3e13_0_172"/>
            <p:cNvSpPr/>
            <p:nvPr/>
          </p:nvSpPr>
          <p:spPr>
            <a:xfrm>
              <a:off x="943725" y="4469100"/>
              <a:ext cx="2249400" cy="674400"/>
            </a:xfrm>
            <a:prstGeom prst="rect">
              <a:avLst/>
            </a:prstGeom>
            <a:solidFill>
              <a:srgbClr val="CFE2F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b="1">
                <a:solidFill>
                  <a:srgbClr val="3D85C6"/>
                </a:solidFill>
                <a:latin typeface="Roboto"/>
                <a:ea typeface="Roboto"/>
                <a:cs typeface="Roboto"/>
                <a:sym typeface="Roboto"/>
              </a:endParaRPr>
            </a:p>
            <a:p>
              <a:pPr marL="0" lvl="0" indent="0" algn="ctr" rtl="0">
                <a:spcBef>
                  <a:spcPts val="0"/>
                </a:spcBef>
                <a:spcAft>
                  <a:spcPts val="0"/>
                </a:spcAft>
                <a:buNone/>
              </a:pPr>
              <a:r>
                <a:rPr lang="en-US">
                  <a:solidFill>
                    <a:srgbClr val="3D85C6"/>
                  </a:solidFill>
                  <a:latin typeface="Roboto"/>
                  <a:ea typeface="Roboto"/>
                  <a:cs typeface="Roboto"/>
                  <a:sym typeface="Roboto"/>
                </a:rPr>
                <a:t>Perceived</a:t>
              </a:r>
              <a:r>
                <a:rPr lang="en-US" b="1">
                  <a:solidFill>
                    <a:srgbClr val="3D85C6"/>
                  </a:solidFill>
                  <a:latin typeface="Roboto"/>
                  <a:ea typeface="Roboto"/>
                  <a:cs typeface="Roboto"/>
                  <a:sym typeface="Roboto"/>
                </a:rPr>
                <a:t> Cost</a:t>
              </a:r>
              <a:endParaRPr b="1">
                <a:solidFill>
                  <a:srgbClr val="3D85C6"/>
                </a:solidFill>
                <a:latin typeface="Roboto"/>
                <a:ea typeface="Roboto"/>
                <a:cs typeface="Roboto"/>
                <a:sym typeface="Roboto"/>
              </a:endParaRPr>
            </a:p>
            <a:p>
              <a:pPr marL="0" lvl="0" indent="0" algn="ctr" rtl="0">
                <a:spcBef>
                  <a:spcPts val="0"/>
                </a:spcBef>
                <a:spcAft>
                  <a:spcPts val="0"/>
                </a:spcAft>
                <a:buClr>
                  <a:schemeClr val="dk1"/>
                </a:buClr>
                <a:buSzPts val="1100"/>
                <a:buFont typeface="Arial"/>
                <a:buNone/>
              </a:pPr>
              <a:r>
                <a:rPr lang="en-US" sz="1000">
                  <a:solidFill>
                    <a:srgbClr val="3D85C6"/>
                  </a:solidFill>
                </a:rPr>
                <a:t>e.g. effort to learn new technology</a:t>
              </a:r>
              <a:endParaRPr sz="1000">
                <a:solidFill>
                  <a:srgbClr val="3D85C6"/>
                </a:solidFill>
              </a:endParaRPr>
            </a:p>
            <a:p>
              <a:pPr marL="0" lvl="0" indent="0" algn="l" rtl="0">
                <a:spcBef>
                  <a:spcPts val="0"/>
                </a:spcBef>
                <a:spcAft>
                  <a:spcPts val="0"/>
                </a:spcAft>
                <a:buNone/>
              </a:pPr>
              <a:endParaRPr sz="1000">
                <a:solidFill>
                  <a:srgbClr val="3D85C6"/>
                </a:solidFill>
                <a:latin typeface="Roboto"/>
                <a:ea typeface="Roboto"/>
                <a:cs typeface="Roboto"/>
                <a:sym typeface="Roboto"/>
              </a:endParaRPr>
            </a:p>
          </p:txBody>
        </p:sp>
      </p:grpSp>
      <p:sp>
        <p:nvSpPr>
          <p:cNvPr id="844" name="Google Shape;844;g1593e6c3e13_0_172"/>
          <p:cNvSpPr/>
          <p:nvPr/>
        </p:nvSpPr>
        <p:spPr>
          <a:xfrm>
            <a:off x="3497507" y="2317110"/>
            <a:ext cx="393600" cy="776400"/>
          </a:xfrm>
          <a:prstGeom prst="downArrow">
            <a:avLst>
              <a:gd name="adj1" fmla="val 50000"/>
              <a:gd name="adj2" fmla="val 5000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845" name="Google Shape;845;g1593e6c3e13_0_172"/>
          <p:cNvSpPr/>
          <p:nvPr/>
        </p:nvSpPr>
        <p:spPr>
          <a:xfrm rot="10800000">
            <a:off x="4695765" y="2317124"/>
            <a:ext cx="393600" cy="776400"/>
          </a:xfrm>
          <a:prstGeom prst="downArrow">
            <a:avLst>
              <a:gd name="adj1" fmla="val 50000"/>
              <a:gd name="adj2" fmla="val 5000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846" name="Google Shape;846;g1593e6c3e13_0_172"/>
          <p:cNvSpPr/>
          <p:nvPr/>
        </p:nvSpPr>
        <p:spPr>
          <a:xfrm>
            <a:off x="4695769" y="3631526"/>
            <a:ext cx="393600" cy="776400"/>
          </a:xfrm>
          <a:prstGeom prst="downArrow">
            <a:avLst>
              <a:gd name="adj1" fmla="val 50000"/>
              <a:gd name="adj2" fmla="val 50000"/>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847" name="Google Shape;847;g1593e6c3e13_0_172"/>
          <p:cNvSpPr/>
          <p:nvPr/>
        </p:nvSpPr>
        <p:spPr>
          <a:xfrm rot="10800000">
            <a:off x="3497490" y="3631519"/>
            <a:ext cx="393600" cy="776400"/>
          </a:xfrm>
          <a:prstGeom prst="downArrow">
            <a:avLst>
              <a:gd name="adj1" fmla="val 50000"/>
              <a:gd name="adj2" fmla="val 50000"/>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grpSp>
        <p:nvGrpSpPr>
          <p:cNvPr id="848" name="Google Shape;848;g1593e6c3e13_0_172"/>
          <p:cNvGrpSpPr/>
          <p:nvPr/>
        </p:nvGrpSpPr>
        <p:grpSpPr>
          <a:xfrm>
            <a:off x="288962" y="2078528"/>
            <a:ext cx="8536265" cy="1255154"/>
            <a:chOff x="943723" y="3098500"/>
            <a:chExt cx="7257494" cy="674560"/>
          </a:xfrm>
        </p:grpSpPr>
        <p:sp>
          <p:nvSpPr>
            <p:cNvPr id="849" name="Google Shape;849;g1593e6c3e13_0_172"/>
            <p:cNvSpPr/>
            <p:nvPr/>
          </p:nvSpPr>
          <p:spPr>
            <a:xfrm>
              <a:off x="5373418" y="3098660"/>
              <a:ext cx="2827800" cy="674400"/>
            </a:xfrm>
            <a:prstGeom prst="rect">
              <a:avLst/>
            </a:prstGeom>
            <a:solidFill>
              <a:srgbClr val="CFE2F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000">
                <a:solidFill>
                  <a:srgbClr val="3D85C6"/>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1000">
                <a:solidFill>
                  <a:srgbClr val="3D85C6"/>
                </a:solidFill>
              </a:endParaRPr>
            </a:p>
            <a:p>
              <a:pPr marL="0" lvl="0" indent="0" algn="ctr" rtl="0">
                <a:spcBef>
                  <a:spcPts val="0"/>
                </a:spcBef>
                <a:spcAft>
                  <a:spcPts val="0"/>
                </a:spcAft>
                <a:buClr>
                  <a:schemeClr val="dk1"/>
                </a:buClr>
                <a:buSzPts val="1100"/>
                <a:buFont typeface="Arial"/>
                <a:buNone/>
              </a:pPr>
              <a:r>
                <a:rPr lang="en-US" sz="1000">
                  <a:solidFill>
                    <a:srgbClr val="3D85C6"/>
                  </a:solidFill>
                </a:rPr>
                <a:t>Transparent calculations of costs for implementation and upkeep of hydrogen application</a:t>
              </a:r>
              <a:endParaRPr sz="1000">
                <a:solidFill>
                  <a:srgbClr val="3D85C6"/>
                </a:solidFill>
              </a:endParaRPr>
            </a:p>
            <a:p>
              <a:pPr marL="0" lvl="0" indent="0" algn="l" rtl="0">
                <a:lnSpc>
                  <a:spcPct val="115000"/>
                </a:lnSpc>
                <a:spcBef>
                  <a:spcPts val="0"/>
                </a:spcBef>
                <a:spcAft>
                  <a:spcPts val="0"/>
                </a:spcAft>
                <a:buNone/>
              </a:pPr>
              <a:endParaRPr sz="800">
                <a:solidFill>
                  <a:srgbClr val="3D85C6"/>
                </a:solidFill>
                <a:latin typeface="Roboto"/>
                <a:ea typeface="Roboto"/>
                <a:cs typeface="Roboto"/>
                <a:sym typeface="Roboto"/>
              </a:endParaRPr>
            </a:p>
          </p:txBody>
        </p:sp>
        <p:sp>
          <p:nvSpPr>
            <p:cNvPr id="850" name="Google Shape;850;g1593e6c3e13_0_172"/>
            <p:cNvSpPr/>
            <p:nvPr/>
          </p:nvSpPr>
          <p:spPr>
            <a:xfrm>
              <a:off x="943723" y="3098500"/>
              <a:ext cx="2379900" cy="6744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851" name="Google Shape;851;g1593e6c3e13_0_172"/>
            <p:cNvSpPr/>
            <p:nvPr/>
          </p:nvSpPr>
          <p:spPr>
            <a:xfrm>
              <a:off x="3335463" y="3098513"/>
              <a:ext cx="1007100" cy="6744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852" name="Google Shape;852;g1593e6c3e13_0_172"/>
            <p:cNvSpPr/>
            <p:nvPr/>
          </p:nvSpPr>
          <p:spPr>
            <a:xfrm>
              <a:off x="4354429" y="3098513"/>
              <a:ext cx="1007100" cy="6744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853" name="Google Shape;853;g1593e6c3e13_0_172"/>
            <p:cNvSpPr/>
            <p:nvPr/>
          </p:nvSpPr>
          <p:spPr>
            <a:xfrm rot="-2700000">
              <a:off x="4705031" y="3336392"/>
              <a:ext cx="305894" cy="116673"/>
            </a:xfrm>
            <a:prstGeom prst="corner">
              <a:avLst>
                <a:gd name="adj1" fmla="val 18804"/>
                <a:gd name="adj2" fmla="val 18145"/>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854" name="Google Shape;854;g1593e6c3e13_0_172"/>
            <p:cNvSpPr/>
            <p:nvPr/>
          </p:nvSpPr>
          <p:spPr>
            <a:xfrm>
              <a:off x="943725" y="3098550"/>
              <a:ext cx="2249700" cy="674400"/>
            </a:xfrm>
            <a:prstGeom prst="rect">
              <a:avLst/>
            </a:prstGeom>
            <a:solidFill>
              <a:srgbClr val="CFE2F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b="1">
                <a:solidFill>
                  <a:srgbClr val="3D85C6"/>
                </a:solidFill>
              </a:endParaRPr>
            </a:p>
            <a:p>
              <a:pPr marL="0" lvl="0" indent="0" algn="ctr" rtl="0">
                <a:spcBef>
                  <a:spcPts val="0"/>
                </a:spcBef>
                <a:spcAft>
                  <a:spcPts val="0"/>
                </a:spcAft>
                <a:buNone/>
              </a:pPr>
              <a:r>
                <a:rPr lang="en-US">
                  <a:solidFill>
                    <a:srgbClr val="3D85C6"/>
                  </a:solidFill>
                </a:rPr>
                <a:t>Perceived</a:t>
              </a:r>
              <a:r>
                <a:rPr lang="en-US" b="1">
                  <a:solidFill>
                    <a:srgbClr val="3D85C6"/>
                  </a:solidFill>
                </a:rPr>
                <a:t> Risk</a:t>
              </a:r>
              <a:endParaRPr b="1">
                <a:solidFill>
                  <a:srgbClr val="3D85C6"/>
                </a:solidFill>
              </a:endParaRPr>
            </a:p>
            <a:p>
              <a:pPr marL="0" lvl="0" indent="0" algn="ctr" rtl="0">
                <a:spcBef>
                  <a:spcPts val="0"/>
                </a:spcBef>
                <a:spcAft>
                  <a:spcPts val="0"/>
                </a:spcAft>
                <a:buClr>
                  <a:schemeClr val="dk1"/>
                </a:buClr>
                <a:buSzPts val="1100"/>
                <a:buFont typeface="Arial"/>
                <a:buNone/>
              </a:pPr>
              <a:r>
                <a:rPr lang="en-US" sz="1000">
                  <a:solidFill>
                    <a:srgbClr val="3D85C6"/>
                  </a:solidFill>
                </a:rPr>
                <a:t>e.g. uncertainty of costs</a:t>
              </a:r>
              <a:endParaRPr sz="600">
                <a:solidFill>
                  <a:srgbClr val="3D85C6"/>
                </a:solidFill>
              </a:endParaRPr>
            </a:p>
          </p:txBody>
        </p:sp>
        <p:sp>
          <p:nvSpPr>
            <p:cNvPr id="855" name="Google Shape;855;g1593e6c3e13_0_172"/>
            <p:cNvSpPr/>
            <p:nvPr/>
          </p:nvSpPr>
          <p:spPr>
            <a:xfrm>
              <a:off x="3633813" y="3230513"/>
              <a:ext cx="410400" cy="410400"/>
            </a:xfrm>
            <a:prstGeom prst="mathMultiply">
              <a:avLst>
                <a:gd name="adj1" fmla="val 508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grpSp>
      <p:sp>
        <p:nvSpPr>
          <p:cNvPr id="856" name="Google Shape;856;g1593e6c3e13_0_172"/>
          <p:cNvSpPr/>
          <p:nvPr/>
        </p:nvSpPr>
        <p:spPr>
          <a:xfrm rot="10800000">
            <a:off x="3497965" y="2317786"/>
            <a:ext cx="393600" cy="776400"/>
          </a:xfrm>
          <a:prstGeom prst="downArrow">
            <a:avLst>
              <a:gd name="adj1" fmla="val 50000"/>
              <a:gd name="adj2" fmla="val 50000"/>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857" name="Google Shape;857;g1593e6c3e13_0_172"/>
          <p:cNvSpPr/>
          <p:nvPr/>
        </p:nvSpPr>
        <p:spPr>
          <a:xfrm>
            <a:off x="4696419" y="2317792"/>
            <a:ext cx="393600" cy="776400"/>
          </a:xfrm>
          <a:prstGeom prst="downArrow">
            <a:avLst>
              <a:gd name="adj1" fmla="val 50000"/>
              <a:gd name="adj2" fmla="val 50000"/>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g1593e6c3e13_0_205"/>
          <p:cNvSpPr/>
          <p:nvPr/>
        </p:nvSpPr>
        <p:spPr>
          <a:xfrm>
            <a:off x="1" y="376353"/>
            <a:ext cx="9144000" cy="556500"/>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864" name="Google Shape;864;g1593e6c3e13_0_205"/>
          <p:cNvSpPr txBox="1">
            <a:spLocks noGrp="1"/>
          </p:cNvSpPr>
          <p:nvPr>
            <p:ph type="title"/>
          </p:nvPr>
        </p:nvSpPr>
        <p:spPr>
          <a:xfrm>
            <a:off x="0" y="4967"/>
            <a:ext cx="62586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E75B5"/>
              </a:buClr>
              <a:buSzPts val="2100"/>
              <a:buFont typeface="Arial"/>
              <a:buNone/>
            </a:pPr>
            <a:r>
              <a:rPr lang="en-US" sz="1800">
                <a:solidFill>
                  <a:schemeClr val="lt1"/>
                </a:solidFill>
              </a:rPr>
              <a:t>Psychological Parameters - </a:t>
            </a:r>
            <a:r>
              <a:rPr lang="en-US" sz="1800" b="1">
                <a:solidFill>
                  <a:schemeClr val="lt1"/>
                </a:solidFill>
              </a:rPr>
              <a:t>TRUST</a:t>
            </a:r>
            <a:endParaRPr sz="2400" b="1">
              <a:solidFill>
                <a:schemeClr val="lt1"/>
              </a:solidFill>
            </a:endParaRPr>
          </a:p>
        </p:txBody>
      </p:sp>
      <p:pic>
        <p:nvPicPr>
          <p:cNvPr id="865" name="Google Shape;865;g1593e6c3e13_0_205" descr="A picture containing diagram&#10;&#10;Description automatically generated"/>
          <p:cNvPicPr preferRelativeResize="0"/>
          <p:nvPr/>
        </p:nvPicPr>
        <p:blipFill rotWithShape="1">
          <a:blip r:embed="rId3">
            <a:alphaModFix/>
          </a:blip>
          <a:srcRect/>
          <a:stretch/>
        </p:blipFill>
        <p:spPr>
          <a:xfrm>
            <a:off x="7350220" y="4961"/>
            <a:ext cx="1771950" cy="1033199"/>
          </a:xfrm>
          <a:prstGeom prst="rect">
            <a:avLst/>
          </a:prstGeom>
          <a:noFill/>
          <a:ln>
            <a:noFill/>
          </a:ln>
        </p:spPr>
      </p:pic>
      <p:sp>
        <p:nvSpPr>
          <p:cNvPr id="866" name="Google Shape;866;g1593e6c3e13_0_205"/>
          <p:cNvSpPr/>
          <p:nvPr/>
        </p:nvSpPr>
        <p:spPr>
          <a:xfrm>
            <a:off x="3102566" y="1461333"/>
            <a:ext cx="1184400" cy="558300"/>
          </a:xfrm>
          <a:prstGeom prst="rect">
            <a:avLst/>
          </a:prstGeom>
          <a:solidFill>
            <a:srgbClr val="6FA8DC"/>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000">
                <a:solidFill>
                  <a:srgbClr val="FFFFFF"/>
                </a:solidFill>
                <a:latin typeface="Roboto"/>
                <a:ea typeface="Roboto"/>
                <a:cs typeface="Roboto"/>
                <a:sym typeface="Roboto"/>
              </a:rPr>
              <a:t>Current Level</a:t>
            </a:r>
            <a:endParaRPr sz="1000">
              <a:solidFill>
                <a:srgbClr val="FFFFFF"/>
              </a:solidFill>
              <a:latin typeface="Roboto"/>
              <a:ea typeface="Roboto"/>
              <a:cs typeface="Roboto"/>
              <a:sym typeface="Roboto"/>
            </a:endParaRPr>
          </a:p>
        </p:txBody>
      </p:sp>
      <p:sp>
        <p:nvSpPr>
          <p:cNvPr id="867" name="Google Shape;867;g1593e6c3e13_0_205"/>
          <p:cNvSpPr/>
          <p:nvPr/>
        </p:nvSpPr>
        <p:spPr>
          <a:xfrm>
            <a:off x="4301021" y="1461333"/>
            <a:ext cx="1184400" cy="558300"/>
          </a:xfrm>
          <a:prstGeom prst="rect">
            <a:avLst/>
          </a:prstGeom>
          <a:solidFill>
            <a:srgbClr val="6FA8DC"/>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000">
                <a:solidFill>
                  <a:srgbClr val="FFFFFF"/>
                </a:solidFill>
                <a:latin typeface="Roboto"/>
                <a:ea typeface="Roboto"/>
                <a:cs typeface="Roboto"/>
                <a:sym typeface="Roboto"/>
              </a:rPr>
              <a:t>Needed Level</a:t>
            </a:r>
            <a:endParaRPr sz="1000">
              <a:solidFill>
                <a:srgbClr val="FFFFFF"/>
              </a:solidFill>
              <a:latin typeface="Roboto"/>
              <a:ea typeface="Roboto"/>
              <a:cs typeface="Roboto"/>
              <a:sym typeface="Roboto"/>
            </a:endParaRPr>
          </a:p>
        </p:txBody>
      </p:sp>
      <p:sp>
        <p:nvSpPr>
          <p:cNvPr id="868" name="Google Shape;868;g1593e6c3e13_0_205"/>
          <p:cNvSpPr/>
          <p:nvPr/>
        </p:nvSpPr>
        <p:spPr>
          <a:xfrm>
            <a:off x="5499497" y="1461333"/>
            <a:ext cx="3325800" cy="558300"/>
          </a:xfrm>
          <a:prstGeom prst="rect">
            <a:avLst/>
          </a:prstGeom>
          <a:solidFill>
            <a:srgbClr val="6FA8DC"/>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000">
                <a:solidFill>
                  <a:srgbClr val="FFFFFF"/>
                </a:solidFill>
                <a:latin typeface="Roboto"/>
                <a:ea typeface="Roboto"/>
                <a:cs typeface="Roboto"/>
                <a:sym typeface="Roboto"/>
              </a:rPr>
              <a:t>How to get there, e.g.</a:t>
            </a:r>
            <a:endParaRPr sz="1000">
              <a:solidFill>
                <a:srgbClr val="FFFFFF"/>
              </a:solidFill>
              <a:latin typeface="Roboto"/>
              <a:ea typeface="Roboto"/>
              <a:cs typeface="Roboto"/>
              <a:sym typeface="Roboto"/>
            </a:endParaRPr>
          </a:p>
        </p:txBody>
      </p:sp>
      <p:sp>
        <p:nvSpPr>
          <p:cNvPr id="869" name="Google Shape;869;g1593e6c3e13_0_205"/>
          <p:cNvSpPr/>
          <p:nvPr/>
        </p:nvSpPr>
        <p:spPr>
          <a:xfrm>
            <a:off x="288425" y="1461333"/>
            <a:ext cx="2799900" cy="558300"/>
          </a:xfrm>
          <a:prstGeom prst="rect">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0" name="Google Shape;870;g1593e6c3e13_0_205"/>
          <p:cNvGrpSpPr/>
          <p:nvPr/>
        </p:nvGrpSpPr>
        <p:grpSpPr>
          <a:xfrm>
            <a:off x="288975" y="3392411"/>
            <a:ext cx="8536258" cy="1254950"/>
            <a:chOff x="943723" y="4469050"/>
            <a:chExt cx="7257489" cy="674450"/>
          </a:xfrm>
        </p:grpSpPr>
        <p:sp>
          <p:nvSpPr>
            <p:cNvPr id="871" name="Google Shape;871;g1593e6c3e13_0_205"/>
            <p:cNvSpPr/>
            <p:nvPr/>
          </p:nvSpPr>
          <p:spPr>
            <a:xfrm>
              <a:off x="5373412" y="4469063"/>
              <a:ext cx="2827800" cy="674400"/>
            </a:xfrm>
            <a:prstGeom prst="rect">
              <a:avLst/>
            </a:prstGeom>
            <a:solidFill>
              <a:srgbClr val="CFE2F3"/>
            </a:soli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endParaRPr sz="1000">
                <a:solidFill>
                  <a:srgbClr val="3D85C6"/>
                </a:solidFill>
              </a:endParaRPr>
            </a:p>
            <a:p>
              <a:pPr marL="0" lvl="0" indent="0" algn="ctr" rtl="0">
                <a:spcBef>
                  <a:spcPts val="0"/>
                </a:spcBef>
                <a:spcAft>
                  <a:spcPts val="0"/>
                </a:spcAft>
                <a:buClr>
                  <a:schemeClr val="dk1"/>
                </a:buClr>
                <a:buSzPts val="1100"/>
                <a:buFont typeface="Arial"/>
                <a:buNone/>
              </a:pPr>
              <a:r>
                <a:rPr lang="en-US" sz="1000">
                  <a:solidFill>
                    <a:srgbClr val="3D85C6"/>
                  </a:solidFill>
                </a:rPr>
                <a:t>Effective and efficient learning material</a:t>
              </a:r>
              <a:endParaRPr sz="1000">
                <a:solidFill>
                  <a:srgbClr val="3D85C6"/>
                </a:solidFill>
              </a:endParaRPr>
            </a:p>
            <a:p>
              <a:pPr marL="0" lvl="0" indent="0" algn="ctr" rtl="0">
                <a:spcBef>
                  <a:spcPts val="0"/>
                </a:spcBef>
                <a:spcAft>
                  <a:spcPts val="0"/>
                </a:spcAft>
                <a:buClr>
                  <a:schemeClr val="dk1"/>
                </a:buClr>
                <a:buSzPts val="1100"/>
                <a:buFont typeface="Arial"/>
                <a:buNone/>
              </a:pPr>
              <a:endParaRPr sz="1000">
                <a:solidFill>
                  <a:srgbClr val="3D85C6"/>
                </a:solidFill>
              </a:endParaRPr>
            </a:p>
            <a:p>
              <a:pPr marL="0" lvl="0" indent="0" algn="ctr" rtl="0">
                <a:spcBef>
                  <a:spcPts val="0"/>
                </a:spcBef>
                <a:spcAft>
                  <a:spcPts val="0"/>
                </a:spcAft>
                <a:buClr>
                  <a:schemeClr val="dk1"/>
                </a:buClr>
                <a:buSzPts val="1100"/>
                <a:buFont typeface="Arial"/>
                <a:buNone/>
              </a:pPr>
              <a:r>
                <a:rPr lang="en-US" sz="1000">
                  <a:solidFill>
                    <a:srgbClr val="3D85C6"/>
                  </a:solidFill>
                </a:rPr>
                <a:t>Interesting and entertaining information material</a:t>
              </a:r>
              <a:endParaRPr sz="600">
                <a:solidFill>
                  <a:srgbClr val="3D85C6"/>
                </a:solidFill>
              </a:endParaRPr>
            </a:p>
            <a:p>
              <a:pPr marL="0" lvl="0" indent="0" algn="l" rtl="0">
                <a:lnSpc>
                  <a:spcPct val="115000"/>
                </a:lnSpc>
                <a:spcBef>
                  <a:spcPts val="0"/>
                </a:spcBef>
                <a:spcAft>
                  <a:spcPts val="0"/>
                </a:spcAft>
                <a:buNone/>
              </a:pPr>
              <a:endParaRPr sz="1000">
                <a:solidFill>
                  <a:srgbClr val="3D85C6"/>
                </a:solidFill>
              </a:endParaRPr>
            </a:p>
          </p:txBody>
        </p:sp>
        <p:sp>
          <p:nvSpPr>
            <p:cNvPr id="872" name="Google Shape;872;g1593e6c3e13_0_205"/>
            <p:cNvSpPr/>
            <p:nvPr/>
          </p:nvSpPr>
          <p:spPr>
            <a:xfrm>
              <a:off x="943723" y="4469050"/>
              <a:ext cx="2379900" cy="6744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873" name="Google Shape;873;g1593e6c3e13_0_205"/>
            <p:cNvSpPr/>
            <p:nvPr/>
          </p:nvSpPr>
          <p:spPr>
            <a:xfrm>
              <a:off x="3335463" y="4469063"/>
              <a:ext cx="1007100" cy="6744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874" name="Google Shape;874;g1593e6c3e13_0_205"/>
            <p:cNvSpPr/>
            <p:nvPr/>
          </p:nvSpPr>
          <p:spPr>
            <a:xfrm>
              <a:off x="4354429" y="4469063"/>
              <a:ext cx="1007100" cy="6744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875" name="Google Shape;875;g1593e6c3e13_0_205"/>
            <p:cNvSpPr/>
            <p:nvPr/>
          </p:nvSpPr>
          <p:spPr>
            <a:xfrm rot="-2700000">
              <a:off x="4705031" y="4706942"/>
              <a:ext cx="305894" cy="116673"/>
            </a:xfrm>
            <a:prstGeom prst="corner">
              <a:avLst>
                <a:gd name="adj1" fmla="val 18804"/>
                <a:gd name="adj2" fmla="val 18145"/>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876" name="Google Shape;876;g1593e6c3e13_0_205"/>
            <p:cNvSpPr/>
            <p:nvPr/>
          </p:nvSpPr>
          <p:spPr>
            <a:xfrm>
              <a:off x="3633813" y="4601063"/>
              <a:ext cx="410400" cy="410400"/>
            </a:xfrm>
            <a:prstGeom prst="mathMultiply">
              <a:avLst>
                <a:gd name="adj1" fmla="val 508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877" name="Google Shape;877;g1593e6c3e13_0_205"/>
            <p:cNvSpPr/>
            <p:nvPr/>
          </p:nvSpPr>
          <p:spPr>
            <a:xfrm>
              <a:off x="943725" y="4469100"/>
              <a:ext cx="2249400" cy="674400"/>
            </a:xfrm>
            <a:prstGeom prst="rect">
              <a:avLst/>
            </a:prstGeom>
            <a:solidFill>
              <a:srgbClr val="CFE2F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b="1">
                <a:solidFill>
                  <a:srgbClr val="3D85C6"/>
                </a:solidFill>
                <a:latin typeface="Roboto"/>
                <a:ea typeface="Roboto"/>
                <a:cs typeface="Roboto"/>
                <a:sym typeface="Roboto"/>
              </a:endParaRPr>
            </a:p>
            <a:p>
              <a:pPr marL="0" lvl="0" indent="0" algn="ctr" rtl="0">
                <a:spcBef>
                  <a:spcPts val="0"/>
                </a:spcBef>
                <a:spcAft>
                  <a:spcPts val="0"/>
                </a:spcAft>
                <a:buNone/>
              </a:pPr>
              <a:r>
                <a:rPr lang="en-US">
                  <a:solidFill>
                    <a:srgbClr val="3D85C6"/>
                  </a:solidFill>
                  <a:latin typeface="Roboto"/>
                  <a:ea typeface="Roboto"/>
                  <a:cs typeface="Roboto"/>
                  <a:sym typeface="Roboto"/>
                </a:rPr>
                <a:t>Perceived</a:t>
              </a:r>
              <a:r>
                <a:rPr lang="en-US" b="1">
                  <a:solidFill>
                    <a:srgbClr val="3D85C6"/>
                  </a:solidFill>
                  <a:latin typeface="Roboto"/>
                  <a:ea typeface="Roboto"/>
                  <a:cs typeface="Roboto"/>
                  <a:sym typeface="Roboto"/>
                </a:rPr>
                <a:t> Cost</a:t>
              </a:r>
              <a:endParaRPr b="1">
                <a:solidFill>
                  <a:srgbClr val="3D85C6"/>
                </a:solidFill>
                <a:latin typeface="Roboto"/>
                <a:ea typeface="Roboto"/>
                <a:cs typeface="Roboto"/>
                <a:sym typeface="Roboto"/>
              </a:endParaRPr>
            </a:p>
            <a:p>
              <a:pPr marL="0" lvl="0" indent="0" algn="ctr" rtl="0">
                <a:spcBef>
                  <a:spcPts val="0"/>
                </a:spcBef>
                <a:spcAft>
                  <a:spcPts val="0"/>
                </a:spcAft>
                <a:buClr>
                  <a:schemeClr val="dk1"/>
                </a:buClr>
                <a:buSzPts val="1100"/>
                <a:buFont typeface="Arial"/>
                <a:buNone/>
              </a:pPr>
              <a:r>
                <a:rPr lang="en-US" sz="1000">
                  <a:solidFill>
                    <a:srgbClr val="3D85C6"/>
                  </a:solidFill>
                </a:rPr>
                <a:t>e.g. effort to learn new technology</a:t>
              </a:r>
              <a:endParaRPr sz="1000">
                <a:solidFill>
                  <a:srgbClr val="3D85C6"/>
                </a:solidFill>
              </a:endParaRPr>
            </a:p>
            <a:p>
              <a:pPr marL="0" lvl="0" indent="0" algn="l" rtl="0">
                <a:spcBef>
                  <a:spcPts val="0"/>
                </a:spcBef>
                <a:spcAft>
                  <a:spcPts val="0"/>
                </a:spcAft>
                <a:buNone/>
              </a:pPr>
              <a:endParaRPr sz="1000">
                <a:solidFill>
                  <a:srgbClr val="3D85C6"/>
                </a:solidFill>
                <a:latin typeface="Roboto"/>
                <a:ea typeface="Roboto"/>
                <a:cs typeface="Roboto"/>
                <a:sym typeface="Roboto"/>
              </a:endParaRPr>
            </a:p>
          </p:txBody>
        </p:sp>
      </p:grpSp>
      <p:sp>
        <p:nvSpPr>
          <p:cNvPr id="878" name="Google Shape;878;g1593e6c3e13_0_205"/>
          <p:cNvSpPr/>
          <p:nvPr/>
        </p:nvSpPr>
        <p:spPr>
          <a:xfrm>
            <a:off x="3497507" y="2317110"/>
            <a:ext cx="393600" cy="776400"/>
          </a:xfrm>
          <a:prstGeom prst="downArrow">
            <a:avLst>
              <a:gd name="adj1" fmla="val 50000"/>
              <a:gd name="adj2" fmla="val 5000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879" name="Google Shape;879;g1593e6c3e13_0_205"/>
          <p:cNvSpPr/>
          <p:nvPr/>
        </p:nvSpPr>
        <p:spPr>
          <a:xfrm rot="10800000">
            <a:off x="4695765" y="2317124"/>
            <a:ext cx="393600" cy="776400"/>
          </a:xfrm>
          <a:prstGeom prst="downArrow">
            <a:avLst>
              <a:gd name="adj1" fmla="val 50000"/>
              <a:gd name="adj2" fmla="val 5000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880" name="Google Shape;880;g1593e6c3e13_0_205"/>
          <p:cNvSpPr/>
          <p:nvPr/>
        </p:nvSpPr>
        <p:spPr>
          <a:xfrm>
            <a:off x="4695769" y="3631526"/>
            <a:ext cx="393600" cy="776400"/>
          </a:xfrm>
          <a:prstGeom prst="downArrow">
            <a:avLst>
              <a:gd name="adj1" fmla="val 50000"/>
              <a:gd name="adj2" fmla="val 50000"/>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881" name="Google Shape;881;g1593e6c3e13_0_205"/>
          <p:cNvSpPr/>
          <p:nvPr/>
        </p:nvSpPr>
        <p:spPr>
          <a:xfrm rot="10800000">
            <a:off x="3497490" y="3631519"/>
            <a:ext cx="393600" cy="776400"/>
          </a:xfrm>
          <a:prstGeom prst="downArrow">
            <a:avLst>
              <a:gd name="adj1" fmla="val 50000"/>
              <a:gd name="adj2" fmla="val 50000"/>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grpSp>
        <p:nvGrpSpPr>
          <p:cNvPr id="882" name="Google Shape;882;g1593e6c3e13_0_205"/>
          <p:cNvGrpSpPr/>
          <p:nvPr/>
        </p:nvGrpSpPr>
        <p:grpSpPr>
          <a:xfrm>
            <a:off x="288962" y="2078528"/>
            <a:ext cx="8536265" cy="1255154"/>
            <a:chOff x="943723" y="3098500"/>
            <a:chExt cx="7257494" cy="674560"/>
          </a:xfrm>
        </p:grpSpPr>
        <p:sp>
          <p:nvSpPr>
            <p:cNvPr id="883" name="Google Shape;883;g1593e6c3e13_0_205"/>
            <p:cNvSpPr/>
            <p:nvPr/>
          </p:nvSpPr>
          <p:spPr>
            <a:xfrm>
              <a:off x="5373418" y="3098660"/>
              <a:ext cx="2827800" cy="674400"/>
            </a:xfrm>
            <a:prstGeom prst="rect">
              <a:avLst/>
            </a:prstGeom>
            <a:solidFill>
              <a:srgbClr val="CFE2F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000">
                <a:solidFill>
                  <a:srgbClr val="3D85C6"/>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1000">
                <a:solidFill>
                  <a:srgbClr val="3D85C6"/>
                </a:solidFill>
              </a:endParaRPr>
            </a:p>
            <a:p>
              <a:pPr marL="0" lvl="0" indent="0" algn="ctr" rtl="0">
                <a:spcBef>
                  <a:spcPts val="0"/>
                </a:spcBef>
                <a:spcAft>
                  <a:spcPts val="0"/>
                </a:spcAft>
                <a:buClr>
                  <a:schemeClr val="dk1"/>
                </a:buClr>
                <a:buSzPts val="1100"/>
                <a:buFont typeface="Arial"/>
                <a:buNone/>
              </a:pPr>
              <a:r>
                <a:rPr lang="en-US" sz="1000">
                  <a:solidFill>
                    <a:srgbClr val="3D85C6"/>
                  </a:solidFill>
                </a:rPr>
                <a:t>Transparent calculations of costs for implementation and upkeep of hydrogen application</a:t>
              </a:r>
              <a:endParaRPr sz="1000">
                <a:solidFill>
                  <a:srgbClr val="3D85C6"/>
                </a:solidFill>
              </a:endParaRPr>
            </a:p>
            <a:p>
              <a:pPr marL="0" lvl="0" indent="0" algn="l" rtl="0">
                <a:lnSpc>
                  <a:spcPct val="115000"/>
                </a:lnSpc>
                <a:spcBef>
                  <a:spcPts val="0"/>
                </a:spcBef>
                <a:spcAft>
                  <a:spcPts val="0"/>
                </a:spcAft>
                <a:buNone/>
              </a:pPr>
              <a:endParaRPr sz="800">
                <a:solidFill>
                  <a:srgbClr val="3D85C6"/>
                </a:solidFill>
                <a:latin typeface="Roboto"/>
                <a:ea typeface="Roboto"/>
                <a:cs typeface="Roboto"/>
                <a:sym typeface="Roboto"/>
              </a:endParaRPr>
            </a:p>
          </p:txBody>
        </p:sp>
        <p:sp>
          <p:nvSpPr>
            <p:cNvPr id="884" name="Google Shape;884;g1593e6c3e13_0_205"/>
            <p:cNvSpPr/>
            <p:nvPr/>
          </p:nvSpPr>
          <p:spPr>
            <a:xfrm>
              <a:off x="943723" y="3098500"/>
              <a:ext cx="2379900" cy="6744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885" name="Google Shape;885;g1593e6c3e13_0_205"/>
            <p:cNvSpPr/>
            <p:nvPr/>
          </p:nvSpPr>
          <p:spPr>
            <a:xfrm>
              <a:off x="3335463" y="3098513"/>
              <a:ext cx="1007100" cy="6744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886" name="Google Shape;886;g1593e6c3e13_0_205"/>
            <p:cNvSpPr/>
            <p:nvPr/>
          </p:nvSpPr>
          <p:spPr>
            <a:xfrm>
              <a:off x="4354429" y="3098513"/>
              <a:ext cx="1007100" cy="6744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887" name="Google Shape;887;g1593e6c3e13_0_205"/>
            <p:cNvSpPr/>
            <p:nvPr/>
          </p:nvSpPr>
          <p:spPr>
            <a:xfrm rot="-2700000">
              <a:off x="4705031" y="3336392"/>
              <a:ext cx="305894" cy="116673"/>
            </a:xfrm>
            <a:prstGeom prst="corner">
              <a:avLst>
                <a:gd name="adj1" fmla="val 18804"/>
                <a:gd name="adj2" fmla="val 18145"/>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888" name="Google Shape;888;g1593e6c3e13_0_205"/>
            <p:cNvSpPr/>
            <p:nvPr/>
          </p:nvSpPr>
          <p:spPr>
            <a:xfrm>
              <a:off x="943725" y="3098550"/>
              <a:ext cx="2249700" cy="674400"/>
            </a:xfrm>
            <a:prstGeom prst="rect">
              <a:avLst/>
            </a:prstGeom>
            <a:solidFill>
              <a:srgbClr val="CFE2F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b="1">
                <a:solidFill>
                  <a:srgbClr val="3D85C6"/>
                </a:solidFill>
              </a:endParaRPr>
            </a:p>
            <a:p>
              <a:pPr marL="0" lvl="0" indent="0" algn="ctr" rtl="0">
                <a:spcBef>
                  <a:spcPts val="0"/>
                </a:spcBef>
                <a:spcAft>
                  <a:spcPts val="0"/>
                </a:spcAft>
                <a:buNone/>
              </a:pPr>
              <a:r>
                <a:rPr lang="en-US">
                  <a:solidFill>
                    <a:srgbClr val="3D85C6"/>
                  </a:solidFill>
                </a:rPr>
                <a:t>Perceived</a:t>
              </a:r>
              <a:r>
                <a:rPr lang="en-US" b="1">
                  <a:solidFill>
                    <a:srgbClr val="3D85C6"/>
                  </a:solidFill>
                </a:rPr>
                <a:t> Risk</a:t>
              </a:r>
              <a:endParaRPr b="1">
                <a:solidFill>
                  <a:srgbClr val="3D85C6"/>
                </a:solidFill>
              </a:endParaRPr>
            </a:p>
            <a:p>
              <a:pPr marL="0" lvl="0" indent="0" algn="ctr" rtl="0">
                <a:spcBef>
                  <a:spcPts val="0"/>
                </a:spcBef>
                <a:spcAft>
                  <a:spcPts val="0"/>
                </a:spcAft>
                <a:buClr>
                  <a:schemeClr val="dk1"/>
                </a:buClr>
                <a:buSzPts val="1100"/>
                <a:buFont typeface="Arial"/>
                <a:buNone/>
              </a:pPr>
              <a:r>
                <a:rPr lang="en-US" sz="1000">
                  <a:solidFill>
                    <a:srgbClr val="3D85C6"/>
                  </a:solidFill>
                </a:rPr>
                <a:t>e.g. uncertainty of costs</a:t>
              </a:r>
              <a:endParaRPr sz="600">
                <a:solidFill>
                  <a:srgbClr val="3D85C6"/>
                </a:solidFill>
              </a:endParaRPr>
            </a:p>
          </p:txBody>
        </p:sp>
        <p:sp>
          <p:nvSpPr>
            <p:cNvPr id="889" name="Google Shape;889;g1593e6c3e13_0_205"/>
            <p:cNvSpPr/>
            <p:nvPr/>
          </p:nvSpPr>
          <p:spPr>
            <a:xfrm>
              <a:off x="3633813" y="3230513"/>
              <a:ext cx="410400" cy="410400"/>
            </a:xfrm>
            <a:prstGeom prst="mathMultiply">
              <a:avLst>
                <a:gd name="adj1" fmla="val 508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grpSp>
      <p:sp>
        <p:nvSpPr>
          <p:cNvPr id="890" name="Google Shape;890;g1593e6c3e13_0_205"/>
          <p:cNvSpPr/>
          <p:nvPr/>
        </p:nvSpPr>
        <p:spPr>
          <a:xfrm rot="10800000">
            <a:off x="3497965" y="2317786"/>
            <a:ext cx="393600" cy="776400"/>
          </a:xfrm>
          <a:prstGeom prst="downArrow">
            <a:avLst>
              <a:gd name="adj1" fmla="val 50000"/>
              <a:gd name="adj2" fmla="val 50000"/>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891" name="Google Shape;891;g1593e6c3e13_0_205"/>
          <p:cNvSpPr/>
          <p:nvPr/>
        </p:nvSpPr>
        <p:spPr>
          <a:xfrm>
            <a:off x="4696419" y="2317792"/>
            <a:ext cx="393600" cy="776400"/>
          </a:xfrm>
          <a:prstGeom prst="downArrow">
            <a:avLst>
              <a:gd name="adj1" fmla="val 50000"/>
              <a:gd name="adj2" fmla="val 50000"/>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grpSp>
        <p:nvGrpSpPr>
          <p:cNvPr id="892" name="Google Shape;892;g1593e6c3e13_0_205"/>
          <p:cNvGrpSpPr/>
          <p:nvPr/>
        </p:nvGrpSpPr>
        <p:grpSpPr>
          <a:xfrm>
            <a:off x="288426" y="4706020"/>
            <a:ext cx="8537345" cy="1254950"/>
            <a:chOff x="942800" y="3783775"/>
            <a:chExt cx="7258412" cy="674450"/>
          </a:xfrm>
        </p:grpSpPr>
        <p:sp>
          <p:nvSpPr>
            <p:cNvPr id="893" name="Google Shape;893;g1593e6c3e13_0_205"/>
            <p:cNvSpPr/>
            <p:nvPr/>
          </p:nvSpPr>
          <p:spPr>
            <a:xfrm>
              <a:off x="5373412" y="3783788"/>
              <a:ext cx="2827800" cy="674400"/>
            </a:xfrm>
            <a:prstGeom prst="rect">
              <a:avLst/>
            </a:prstGeom>
            <a:solidFill>
              <a:srgbClr val="CFE2F3"/>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endParaRPr sz="1000">
                <a:solidFill>
                  <a:srgbClr val="3D85C6"/>
                </a:solidFill>
              </a:endParaRPr>
            </a:p>
            <a:p>
              <a:pPr marL="0" lvl="0" indent="0" algn="ctr" rtl="0">
                <a:lnSpc>
                  <a:spcPct val="115000"/>
                </a:lnSpc>
                <a:spcBef>
                  <a:spcPts val="0"/>
                </a:spcBef>
                <a:spcAft>
                  <a:spcPts val="0"/>
                </a:spcAft>
                <a:buNone/>
              </a:pPr>
              <a:r>
                <a:rPr lang="en-US" sz="1000">
                  <a:solidFill>
                    <a:srgbClr val="3D85C6"/>
                  </a:solidFill>
                </a:rPr>
                <a:t>Trust in the source of information </a:t>
              </a:r>
              <a:endParaRPr sz="1000">
                <a:solidFill>
                  <a:srgbClr val="3D85C6"/>
                </a:solidFill>
              </a:endParaRPr>
            </a:p>
            <a:p>
              <a:pPr marL="0" lvl="0" indent="0" algn="ctr" rtl="0">
                <a:lnSpc>
                  <a:spcPct val="115000"/>
                </a:lnSpc>
                <a:spcBef>
                  <a:spcPts val="0"/>
                </a:spcBef>
                <a:spcAft>
                  <a:spcPts val="0"/>
                </a:spcAft>
                <a:buNone/>
              </a:pPr>
              <a:endParaRPr sz="1000">
                <a:solidFill>
                  <a:srgbClr val="3D85C6"/>
                </a:solidFill>
              </a:endParaRPr>
            </a:p>
            <a:p>
              <a:pPr marL="0" lvl="0" indent="0" algn="ctr" rtl="0">
                <a:lnSpc>
                  <a:spcPct val="115000"/>
                </a:lnSpc>
                <a:spcBef>
                  <a:spcPts val="0"/>
                </a:spcBef>
                <a:spcAft>
                  <a:spcPts val="0"/>
                </a:spcAft>
                <a:buNone/>
              </a:pPr>
              <a:r>
                <a:rPr lang="en-US" sz="1000">
                  <a:solidFill>
                    <a:srgbClr val="3D85C6"/>
                  </a:solidFill>
                </a:rPr>
                <a:t>Trust in the channel of information</a:t>
              </a:r>
              <a:endParaRPr sz="1000">
                <a:solidFill>
                  <a:srgbClr val="3D85C6"/>
                </a:solidFill>
              </a:endParaRPr>
            </a:p>
            <a:p>
              <a:pPr marL="0" lvl="0" indent="0" algn="l" rtl="0">
                <a:lnSpc>
                  <a:spcPct val="115000"/>
                </a:lnSpc>
                <a:spcBef>
                  <a:spcPts val="0"/>
                </a:spcBef>
                <a:spcAft>
                  <a:spcPts val="0"/>
                </a:spcAft>
                <a:buNone/>
              </a:pPr>
              <a:endParaRPr sz="1000">
                <a:solidFill>
                  <a:srgbClr val="3D85C6"/>
                </a:solidFill>
              </a:endParaRPr>
            </a:p>
          </p:txBody>
        </p:sp>
        <p:sp>
          <p:nvSpPr>
            <p:cNvPr id="894" name="Google Shape;894;g1593e6c3e13_0_205"/>
            <p:cNvSpPr/>
            <p:nvPr/>
          </p:nvSpPr>
          <p:spPr>
            <a:xfrm>
              <a:off x="943723" y="3783775"/>
              <a:ext cx="2379900" cy="6744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895" name="Google Shape;895;g1593e6c3e13_0_205"/>
            <p:cNvSpPr/>
            <p:nvPr/>
          </p:nvSpPr>
          <p:spPr>
            <a:xfrm>
              <a:off x="3335463" y="3783788"/>
              <a:ext cx="1007100" cy="6744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896" name="Google Shape;896;g1593e6c3e13_0_205"/>
            <p:cNvSpPr/>
            <p:nvPr/>
          </p:nvSpPr>
          <p:spPr>
            <a:xfrm>
              <a:off x="4354429" y="3783788"/>
              <a:ext cx="1007100" cy="6744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897" name="Google Shape;897;g1593e6c3e13_0_205"/>
            <p:cNvSpPr/>
            <p:nvPr/>
          </p:nvSpPr>
          <p:spPr>
            <a:xfrm rot="-2700000">
              <a:off x="4705031" y="4021667"/>
              <a:ext cx="305894" cy="116673"/>
            </a:xfrm>
            <a:prstGeom prst="corner">
              <a:avLst>
                <a:gd name="adj1" fmla="val 18804"/>
                <a:gd name="adj2" fmla="val 18145"/>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898" name="Google Shape;898;g1593e6c3e13_0_205"/>
            <p:cNvSpPr/>
            <p:nvPr/>
          </p:nvSpPr>
          <p:spPr>
            <a:xfrm>
              <a:off x="3633813" y="3915788"/>
              <a:ext cx="410400" cy="410400"/>
            </a:xfrm>
            <a:prstGeom prst="mathMultiply">
              <a:avLst>
                <a:gd name="adj1" fmla="val 508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899" name="Google Shape;899;g1593e6c3e13_0_205"/>
            <p:cNvSpPr/>
            <p:nvPr/>
          </p:nvSpPr>
          <p:spPr>
            <a:xfrm>
              <a:off x="942800" y="3783825"/>
              <a:ext cx="2250600" cy="674400"/>
            </a:xfrm>
            <a:prstGeom prst="rect">
              <a:avLst/>
            </a:prstGeom>
            <a:solidFill>
              <a:srgbClr val="CFE2F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b="1">
                <a:solidFill>
                  <a:srgbClr val="3D85C6"/>
                </a:solidFill>
              </a:endParaRPr>
            </a:p>
            <a:p>
              <a:pPr marL="0" lvl="0" indent="0" algn="ctr" rtl="0">
                <a:spcBef>
                  <a:spcPts val="0"/>
                </a:spcBef>
                <a:spcAft>
                  <a:spcPts val="0"/>
                </a:spcAft>
                <a:buNone/>
              </a:pPr>
              <a:r>
                <a:rPr lang="en-US" b="1">
                  <a:solidFill>
                    <a:srgbClr val="3D85C6"/>
                  </a:solidFill>
                </a:rPr>
                <a:t>Trust</a:t>
              </a:r>
              <a:endParaRPr b="1">
                <a:solidFill>
                  <a:srgbClr val="3D85C6"/>
                </a:solidFill>
              </a:endParaRPr>
            </a:p>
            <a:p>
              <a:pPr marL="0" lvl="0" indent="0" algn="ctr" rtl="0">
                <a:spcBef>
                  <a:spcPts val="0"/>
                </a:spcBef>
                <a:spcAft>
                  <a:spcPts val="0"/>
                </a:spcAft>
                <a:buNone/>
              </a:pPr>
              <a:r>
                <a:rPr lang="en-US" sz="1000">
                  <a:solidFill>
                    <a:srgbClr val="3D85C6"/>
                  </a:solidFill>
                </a:rPr>
                <a:t>firm belief in the reliability, truth or ability of someone or something</a:t>
              </a:r>
              <a:endParaRPr sz="1000">
                <a:solidFill>
                  <a:srgbClr val="3D85C6"/>
                </a:solidFill>
              </a:endParaRPr>
            </a:p>
            <a:p>
              <a:pPr marL="0" lvl="0" indent="0" algn="ctr" rtl="0">
                <a:spcBef>
                  <a:spcPts val="0"/>
                </a:spcBef>
                <a:spcAft>
                  <a:spcPts val="0"/>
                </a:spcAft>
                <a:buClr>
                  <a:schemeClr val="dk1"/>
                </a:buClr>
                <a:buSzPts val="1100"/>
                <a:buFont typeface="Arial"/>
                <a:buNone/>
              </a:pPr>
              <a:endParaRPr sz="1000">
                <a:solidFill>
                  <a:srgbClr val="2F5496"/>
                </a:solidFill>
              </a:endParaRPr>
            </a:p>
          </p:txBody>
        </p:sp>
      </p:grpSp>
      <p:sp>
        <p:nvSpPr>
          <p:cNvPr id="900" name="Google Shape;900;g1593e6c3e13_0_205"/>
          <p:cNvSpPr/>
          <p:nvPr/>
        </p:nvSpPr>
        <p:spPr>
          <a:xfrm>
            <a:off x="3498057" y="4944518"/>
            <a:ext cx="393600" cy="776400"/>
          </a:xfrm>
          <a:prstGeom prst="downArrow">
            <a:avLst>
              <a:gd name="adj1" fmla="val 50000"/>
              <a:gd name="adj2" fmla="val 5000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901" name="Google Shape;901;g1593e6c3e13_0_205"/>
          <p:cNvSpPr/>
          <p:nvPr/>
        </p:nvSpPr>
        <p:spPr>
          <a:xfrm rot="10800000">
            <a:off x="4695777" y="4945413"/>
            <a:ext cx="393600" cy="776400"/>
          </a:xfrm>
          <a:prstGeom prst="downArrow">
            <a:avLst>
              <a:gd name="adj1" fmla="val 50000"/>
              <a:gd name="adj2" fmla="val 5000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D85C6"/>
              </a:solidFill>
            </a:endParaRPr>
          </a:p>
        </p:txBody>
      </p:sp>
      <p:sp>
        <p:nvSpPr>
          <p:cNvPr id="902" name="Google Shape;902;g1593e6c3e13_0_205"/>
          <p:cNvSpPr/>
          <p:nvPr/>
        </p:nvSpPr>
        <p:spPr>
          <a:xfrm>
            <a:off x="3576950" y="5210025"/>
            <a:ext cx="235800" cy="245400"/>
          </a:xfrm>
          <a:prstGeom prst="flowChartConnector">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g1593e6c3e13_0_205"/>
          <p:cNvSpPr/>
          <p:nvPr/>
        </p:nvSpPr>
        <p:spPr>
          <a:xfrm>
            <a:off x="4775325" y="5210925"/>
            <a:ext cx="235800" cy="245400"/>
          </a:xfrm>
          <a:prstGeom prst="flowChartConnector">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g1593e6c3e13_0_250"/>
          <p:cNvSpPr/>
          <p:nvPr/>
        </p:nvSpPr>
        <p:spPr>
          <a:xfrm>
            <a:off x="1" y="389553"/>
            <a:ext cx="9144000" cy="556500"/>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910" name="Google Shape;910;g1593e6c3e13_0_250"/>
          <p:cNvSpPr txBox="1">
            <a:spLocks noGrp="1"/>
          </p:cNvSpPr>
          <p:nvPr>
            <p:ph type="title"/>
          </p:nvPr>
        </p:nvSpPr>
        <p:spPr>
          <a:xfrm>
            <a:off x="0" y="4967"/>
            <a:ext cx="67968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E75B5"/>
              </a:buClr>
              <a:buSzPts val="2100"/>
              <a:buFont typeface="Arial"/>
              <a:buNone/>
            </a:pPr>
            <a:r>
              <a:rPr lang="en-US" sz="1800">
                <a:solidFill>
                  <a:schemeClr val="lt1"/>
                </a:solidFill>
              </a:rPr>
              <a:t>Contextual Parameters of Hydrogen Acceptance</a:t>
            </a:r>
            <a:endParaRPr sz="2400">
              <a:solidFill>
                <a:schemeClr val="lt1"/>
              </a:solidFill>
            </a:endParaRPr>
          </a:p>
        </p:txBody>
      </p:sp>
      <p:sp>
        <p:nvSpPr>
          <p:cNvPr id="911" name="Google Shape;911;g1593e6c3e13_0_250"/>
          <p:cNvSpPr txBox="1"/>
          <p:nvPr/>
        </p:nvSpPr>
        <p:spPr>
          <a:xfrm>
            <a:off x="259625" y="5888438"/>
            <a:ext cx="3655500" cy="18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rgbClr val="2F5496"/>
                </a:solidFill>
                <a:latin typeface="Calibri"/>
                <a:ea typeface="Calibri"/>
                <a:cs typeface="Calibri"/>
                <a:sym typeface="Calibri"/>
              </a:rPr>
              <a:t>Technology Acceptance Model (Davis et al. 1989)</a:t>
            </a:r>
            <a:endParaRPr sz="1400" b="0" i="0" u="none" strike="noStrike" cap="none">
              <a:solidFill>
                <a:srgbClr val="000000"/>
              </a:solidFill>
              <a:latin typeface="Arial"/>
              <a:ea typeface="Arial"/>
              <a:cs typeface="Arial"/>
              <a:sym typeface="Arial"/>
            </a:endParaRPr>
          </a:p>
        </p:txBody>
      </p:sp>
      <p:pic>
        <p:nvPicPr>
          <p:cNvPr id="912" name="Google Shape;912;g1593e6c3e13_0_250" descr="A picture containing diagram&#10;&#10;Description automatically generated"/>
          <p:cNvPicPr preferRelativeResize="0"/>
          <p:nvPr/>
        </p:nvPicPr>
        <p:blipFill rotWithShape="1">
          <a:blip r:embed="rId3">
            <a:alphaModFix/>
          </a:blip>
          <a:srcRect/>
          <a:stretch/>
        </p:blipFill>
        <p:spPr>
          <a:xfrm>
            <a:off x="7350220" y="4961"/>
            <a:ext cx="1771950" cy="1033199"/>
          </a:xfrm>
          <a:prstGeom prst="rect">
            <a:avLst/>
          </a:prstGeom>
          <a:noFill/>
          <a:ln>
            <a:noFill/>
          </a:ln>
        </p:spPr>
      </p:pic>
      <p:sp>
        <p:nvSpPr>
          <p:cNvPr id="913" name="Google Shape;913;g1593e6c3e13_0_250"/>
          <p:cNvSpPr txBox="1"/>
          <p:nvPr/>
        </p:nvSpPr>
        <p:spPr>
          <a:xfrm>
            <a:off x="4836763" y="2724917"/>
            <a:ext cx="1959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a:solidFill>
                <a:srgbClr val="00338D"/>
              </a:solidFill>
            </a:endParaRPr>
          </a:p>
        </p:txBody>
      </p:sp>
      <p:sp>
        <p:nvSpPr>
          <p:cNvPr id="914" name="Google Shape;914;g1593e6c3e13_0_250"/>
          <p:cNvSpPr txBox="1"/>
          <p:nvPr/>
        </p:nvSpPr>
        <p:spPr>
          <a:xfrm>
            <a:off x="7739813" y="3204617"/>
            <a:ext cx="997500" cy="323100"/>
          </a:xfrm>
          <a:prstGeom prst="rect">
            <a:avLst/>
          </a:prstGeom>
          <a:noFill/>
          <a:ln w="9525" cap="flat" cmpd="sng">
            <a:solidFill>
              <a:srgbClr val="00338D"/>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900">
                <a:solidFill>
                  <a:srgbClr val="00338D"/>
                </a:solidFill>
              </a:rPr>
              <a:t>Behavior</a:t>
            </a:r>
            <a:endParaRPr sz="900">
              <a:solidFill>
                <a:srgbClr val="00338D"/>
              </a:solidFill>
            </a:endParaRPr>
          </a:p>
        </p:txBody>
      </p:sp>
      <p:sp>
        <p:nvSpPr>
          <p:cNvPr id="915" name="Google Shape;915;g1593e6c3e13_0_250"/>
          <p:cNvSpPr txBox="1"/>
          <p:nvPr/>
        </p:nvSpPr>
        <p:spPr>
          <a:xfrm>
            <a:off x="6378513" y="3135317"/>
            <a:ext cx="997500" cy="461700"/>
          </a:xfrm>
          <a:prstGeom prst="rect">
            <a:avLst/>
          </a:prstGeom>
          <a:noFill/>
          <a:ln w="9525" cap="flat" cmpd="sng">
            <a:solidFill>
              <a:srgbClr val="00338D"/>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900">
                <a:solidFill>
                  <a:srgbClr val="00338D"/>
                </a:solidFill>
              </a:rPr>
              <a:t>Behavioral Intention</a:t>
            </a:r>
            <a:endParaRPr sz="900">
              <a:solidFill>
                <a:srgbClr val="00338D"/>
              </a:solidFill>
            </a:endParaRPr>
          </a:p>
        </p:txBody>
      </p:sp>
      <p:sp>
        <p:nvSpPr>
          <p:cNvPr id="916" name="Google Shape;916;g1593e6c3e13_0_250"/>
          <p:cNvSpPr txBox="1"/>
          <p:nvPr/>
        </p:nvSpPr>
        <p:spPr>
          <a:xfrm>
            <a:off x="2842563" y="3753667"/>
            <a:ext cx="1556400" cy="323100"/>
          </a:xfrm>
          <a:prstGeom prst="rect">
            <a:avLst/>
          </a:prstGeom>
          <a:noFill/>
          <a:ln w="9525" cap="flat" cmpd="sng">
            <a:solidFill>
              <a:srgbClr val="00338D"/>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900">
                <a:solidFill>
                  <a:srgbClr val="00338D"/>
                </a:solidFill>
              </a:rPr>
              <a:t>Perceived Ease of Use</a:t>
            </a:r>
            <a:endParaRPr sz="900">
              <a:solidFill>
                <a:srgbClr val="00338D"/>
              </a:solidFill>
            </a:endParaRPr>
          </a:p>
        </p:txBody>
      </p:sp>
      <p:sp>
        <p:nvSpPr>
          <p:cNvPr id="917" name="Google Shape;917;g1593e6c3e13_0_250"/>
          <p:cNvSpPr txBox="1"/>
          <p:nvPr/>
        </p:nvSpPr>
        <p:spPr>
          <a:xfrm>
            <a:off x="2842563" y="2673517"/>
            <a:ext cx="1556400" cy="323100"/>
          </a:xfrm>
          <a:prstGeom prst="rect">
            <a:avLst/>
          </a:prstGeom>
          <a:noFill/>
          <a:ln w="9525" cap="flat" cmpd="sng">
            <a:solidFill>
              <a:srgbClr val="00338D"/>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900">
                <a:solidFill>
                  <a:srgbClr val="00338D"/>
                </a:solidFill>
              </a:rPr>
              <a:t>Perceived Usefulness</a:t>
            </a:r>
            <a:endParaRPr sz="900">
              <a:solidFill>
                <a:srgbClr val="00338D"/>
              </a:solidFill>
            </a:endParaRPr>
          </a:p>
        </p:txBody>
      </p:sp>
      <p:sp>
        <p:nvSpPr>
          <p:cNvPr id="918" name="Google Shape;918;g1593e6c3e13_0_250"/>
          <p:cNvSpPr txBox="1"/>
          <p:nvPr/>
        </p:nvSpPr>
        <p:spPr>
          <a:xfrm>
            <a:off x="259626" y="2806225"/>
            <a:ext cx="2230500" cy="1119900"/>
          </a:xfrm>
          <a:prstGeom prst="rect">
            <a:avLst/>
          </a:prstGeom>
          <a:noFill/>
          <a:ln w="38100" cap="flat" cmpd="sng">
            <a:solidFill>
              <a:srgbClr val="42719B"/>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900" b="1">
                <a:solidFill>
                  <a:srgbClr val="42719B"/>
                </a:solidFill>
              </a:rPr>
              <a:t>Cultural Particularities</a:t>
            </a:r>
            <a:endParaRPr sz="900" b="1">
              <a:solidFill>
                <a:srgbClr val="42719B"/>
              </a:solidFill>
            </a:endParaRPr>
          </a:p>
          <a:p>
            <a:pPr marL="0" lvl="0" indent="0" algn="l" rtl="0">
              <a:lnSpc>
                <a:spcPct val="115000"/>
              </a:lnSpc>
              <a:spcBef>
                <a:spcPts val="0"/>
              </a:spcBef>
              <a:spcAft>
                <a:spcPts val="0"/>
              </a:spcAft>
              <a:buNone/>
            </a:pPr>
            <a:r>
              <a:rPr lang="en-US" sz="900" b="1">
                <a:solidFill>
                  <a:srgbClr val="42719B"/>
                </a:solidFill>
              </a:rPr>
              <a:t>Social Norms </a:t>
            </a:r>
            <a:endParaRPr sz="900" b="1">
              <a:solidFill>
                <a:srgbClr val="42719B"/>
              </a:solidFill>
            </a:endParaRPr>
          </a:p>
          <a:p>
            <a:pPr marL="0" lvl="0" indent="0" algn="l" rtl="0">
              <a:lnSpc>
                <a:spcPct val="115000"/>
              </a:lnSpc>
              <a:spcBef>
                <a:spcPts val="0"/>
              </a:spcBef>
              <a:spcAft>
                <a:spcPts val="0"/>
              </a:spcAft>
              <a:buNone/>
            </a:pPr>
            <a:r>
              <a:rPr lang="en-US" sz="900" b="1">
                <a:solidFill>
                  <a:srgbClr val="42719B"/>
                </a:solidFill>
              </a:rPr>
              <a:t>Political and Structural Environment Socio-Economical State &amp; Changes</a:t>
            </a:r>
            <a:endParaRPr sz="900" b="1">
              <a:solidFill>
                <a:srgbClr val="42719B"/>
              </a:solidFill>
            </a:endParaRPr>
          </a:p>
          <a:p>
            <a:pPr marL="0" lvl="0" indent="0" algn="l" rtl="0">
              <a:lnSpc>
                <a:spcPct val="115000"/>
              </a:lnSpc>
              <a:spcBef>
                <a:spcPts val="0"/>
              </a:spcBef>
              <a:spcAft>
                <a:spcPts val="0"/>
              </a:spcAft>
              <a:buNone/>
            </a:pPr>
            <a:r>
              <a:rPr lang="en-US" sz="900" b="1">
                <a:solidFill>
                  <a:srgbClr val="42719B"/>
                </a:solidFill>
              </a:rPr>
              <a:t>Portrayed Technology Image</a:t>
            </a:r>
            <a:endParaRPr sz="900" b="1">
              <a:solidFill>
                <a:srgbClr val="42719B"/>
              </a:solidFill>
            </a:endParaRPr>
          </a:p>
          <a:p>
            <a:pPr marL="0" lvl="0" indent="0" algn="l" rtl="0">
              <a:lnSpc>
                <a:spcPct val="115000"/>
              </a:lnSpc>
              <a:spcBef>
                <a:spcPts val="0"/>
              </a:spcBef>
              <a:spcAft>
                <a:spcPts val="0"/>
              </a:spcAft>
              <a:buClr>
                <a:srgbClr val="2E75B5"/>
              </a:buClr>
              <a:buSzPts val="1800"/>
              <a:buFont typeface="Arial"/>
              <a:buNone/>
            </a:pPr>
            <a:r>
              <a:rPr lang="en-US" sz="900" b="1">
                <a:solidFill>
                  <a:srgbClr val="42719B"/>
                </a:solidFill>
              </a:rPr>
              <a:t>Job Relevance</a:t>
            </a:r>
            <a:endParaRPr sz="900" b="1">
              <a:solidFill>
                <a:srgbClr val="42719B"/>
              </a:solidFill>
            </a:endParaRPr>
          </a:p>
        </p:txBody>
      </p:sp>
      <p:cxnSp>
        <p:nvCxnSpPr>
          <p:cNvPr id="919" name="Google Shape;919;g1593e6c3e13_0_250"/>
          <p:cNvCxnSpPr>
            <a:stCxn id="915" idx="3"/>
            <a:endCxn id="914" idx="1"/>
          </p:cNvCxnSpPr>
          <p:nvPr/>
        </p:nvCxnSpPr>
        <p:spPr>
          <a:xfrm>
            <a:off x="7376013" y="3366167"/>
            <a:ext cx="363900" cy="600"/>
          </a:xfrm>
          <a:prstGeom prst="bentConnector3">
            <a:avLst>
              <a:gd name="adj1" fmla="val 49986"/>
            </a:avLst>
          </a:prstGeom>
          <a:noFill/>
          <a:ln w="9525" cap="flat" cmpd="sng">
            <a:solidFill>
              <a:srgbClr val="00338D"/>
            </a:solidFill>
            <a:prstDash val="solid"/>
            <a:round/>
            <a:headEnd type="none" w="med" len="med"/>
            <a:tailEnd type="stealth" w="med" len="med"/>
          </a:ln>
        </p:spPr>
      </p:cxnSp>
      <p:sp>
        <p:nvSpPr>
          <p:cNvPr id="920" name="Google Shape;920;g1593e6c3e13_0_250"/>
          <p:cNvSpPr txBox="1"/>
          <p:nvPr/>
        </p:nvSpPr>
        <p:spPr>
          <a:xfrm>
            <a:off x="4752025" y="3135717"/>
            <a:ext cx="1262700" cy="461700"/>
          </a:xfrm>
          <a:prstGeom prst="rect">
            <a:avLst/>
          </a:prstGeom>
          <a:noFill/>
          <a:ln w="9525" cap="flat" cmpd="sng">
            <a:solidFill>
              <a:srgbClr val="00338D"/>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900">
                <a:solidFill>
                  <a:srgbClr val="00338D"/>
                </a:solidFill>
              </a:rPr>
              <a:t>Attitude </a:t>
            </a:r>
            <a:endParaRPr sz="900">
              <a:solidFill>
                <a:srgbClr val="00338D"/>
              </a:solidFill>
            </a:endParaRPr>
          </a:p>
          <a:p>
            <a:pPr marL="0" lvl="0" indent="0" algn="ctr" rtl="0">
              <a:spcBef>
                <a:spcPts val="0"/>
              </a:spcBef>
              <a:spcAft>
                <a:spcPts val="0"/>
              </a:spcAft>
              <a:buNone/>
            </a:pPr>
            <a:r>
              <a:rPr lang="en-US" sz="900">
                <a:solidFill>
                  <a:srgbClr val="00338D"/>
                </a:solidFill>
              </a:rPr>
              <a:t>towards Technology</a:t>
            </a:r>
            <a:endParaRPr sz="900">
              <a:solidFill>
                <a:srgbClr val="00338D"/>
              </a:solidFill>
            </a:endParaRPr>
          </a:p>
        </p:txBody>
      </p:sp>
      <p:cxnSp>
        <p:nvCxnSpPr>
          <p:cNvPr id="921" name="Google Shape;921;g1593e6c3e13_0_250"/>
          <p:cNvCxnSpPr>
            <a:stCxn id="916" idx="3"/>
            <a:endCxn id="920" idx="2"/>
          </p:cNvCxnSpPr>
          <p:nvPr/>
        </p:nvCxnSpPr>
        <p:spPr>
          <a:xfrm rot="10800000" flipH="1">
            <a:off x="4398963" y="3597517"/>
            <a:ext cx="984300" cy="317700"/>
          </a:xfrm>
          <a:prstGeom prst="bentConnector2">
            <a:avLst/>
          </a:prstGeom>
          <a:noFill/>
          <a:ln w="9525" cap="flat" cmpd="sng">
            <a:solidFill>
              <a:srgbClr val="00338D"/>
            </a:solidFill>
            <a:prstDash val="solid"/>
            <a:round/>
            <a:headEnd type="none" w="med" len="med"/>
            <a:tailEnd type="stealth" w="med" len="med"/>
          </a:ln>
        </p:spPr>
      </p:cxnSp>
      <p:cxnSp>
        <p:nvCxnSpPr>
          <p:cNvPr id="922" name="Google Shape;922;g1593e6c3e13_0_250"/>
          <p:cNvCxnSpPr>
            <a:stCxn id="920" idx="3"/>
            <a:endCxn id="915" idx="1"/>
          </p:cNvCxnSpPr>
          <p:nvPr/>
        </p:nvCxnSpPr>
        <p:spPr>
          <a:xfrm>
            <a:off x="6014725" y="3366567"/>
            <a:ext cx="363900" cy="600"/>
          </a:xfrm>
          <a:prstGeom prst="bentConnector3">
            <a:avLst>
              <a:gd name="adj1" fmla="val 49985"/>
            </a:avLst>
          </a:prstGeom>
          <a:noFill/>
          <a:ln w="9525" cap="flat" cmpd="sng">
            <a:solidFill>
              <a:srgbClr val="00338D"/>
            </a:solidFill>
            <a:prstDash val="solid"/>
            <a:round/>
            <a:headEnd type="none" w="med" len="med"/>
            <a:tailEnd type="stealth" w="med" len="med"/>
          </a:ln>
        </p:spPr>
      </p:cxnSp>
      <p:cxnSp>
        <p:nvCxnSpPr>
          <p:cNvPr id="923" name="Google Shape;923;g1593e6c3e13_0_250"/>
          <p:cNvCxnSpPr>
            <a:stCxn id="917" idx="3"/>
            <a:endCxn id="915" idx="0"/>
          </p:cNvCxnSpPr>
          <p:nvPr/>
        </p:nvCxnSpPr>
        <p:spPr>
          <a:xfrm>
            <a:off x="4398963" y="2835067"/>
            <a:ext cx="2478300" cy="300300"/>
          </a:xfrm>
          <a:prstGeom prst="bentConnector2">
            <a:avLst/>
          </a:prstGeom>
          <a:noFill/>
          <a:ln w="9525" cap="flat" cmpd="sng">
            <a:solidFill>
              <a:srgbClr val="00338D"/>
            </a:solidFill>
            <a:prstDash val="solid"/>
            <a:round/>
            <a:headEnd type="none" w="med" len="med"/>
            <a:tailEnd type="stealth" w="med" len="med"/>
          </a:ln>
        </p:spPr>
      </p:cxnSp>
      <p:cxnSp>
        <p:nvCxnSpPr>
          <p:cNvPr id="924" name="Google Shape;924;g1593e6c3e13_0_250"/>
          <p:cNvCxnSpPr>
            <a:stCxn id="918" idx="3"/>
            <a:endCxn id="917" idx="1"/>
          </p:cNvCxnSpPr>
          <p:nvPr/>
        </p:nvCxnSpPr>
        <p:spPr>
          <a:xfrm rot="10800000" flipH="1">
            <a:off x="2490126" y="2835175"/>
            <a:ext cx="352500" cy="531000"/>
          </a:xfrm>
          <a:prstGeom prst="bentConnector3">
            <a:avLst>
              <a:gd name="adj1" fmla="val 49991"/>
            </a:avLst>
          </a:prstGeom>
          <a:noFill/>
          <a:ln w="9525" cap="flat" cmpd="sng">
            <a:solidFill>
              <a:srgbClr val="00338D"/>
            </a:solidFill>
            <a:prstDash val="solid"/>
            <a:round/>
            <a:headEnd type="none" w="med" len="med"/>
            <a:tailEnd type="stealth" w="med" len="med"/>
          </a:ln>
        </p:spPr>
      </p:cxnSp>
      <p:cxnSp>
        <p:nvCxnSpPr>
          <p:cNvPr id="925" name="Google Shape;925;g1593e6c3e13_0_250"/>
          <p:cNvCxnSpPr>
            <a:stCxn id="918" idx="3"/>
            <a:endCxn id="916" idx="1"/>
          </p:cNvCxnSpPr>
          <p:nvPr/>
        </p:nvCxnSpPr>
        <p:spPr>
          <a:xfrm>
            <a:off x="2490126" y="3366175"/>
            <a:ext cx="352500" cy="549000"/>
          </a:xfrm>
          <a:prstGeom prst="bentConnector3">
            <a:avLst>
              <a:gd name="adj1" fmla="val 49991"/>
            </a:avLst>
          </a:prstGeom>
          <a:noFill/>
          <a:ln w="9525" cap="flat" cmpd="sng">
            <a:solidFill>
              <a:srgbClr val="00338D"/>
            </a:solidFill>
            <a:prstDash val="solid"/>
            <a:round/>
            <a:headEnd type="none" w="med" len="med"/>
            <a:tailEnd type="stealth" w="med" len="med"/>
          </a:ln>
        </p:spPr>
      </p:cxnSp>
      <p:cxnSp>
        <p:nvCxnSpPr>
          <p:cNvPr id="926" name="Google Shape;926;g1593e6c3e13_0_250"/>
          <p:cNvCxnSpPr>
            <a:stCxn id="917" idx="3"/>
            <a:endCxn id="920" idx="0"/>
          </p:cNvCxnSpPr>
          <p:nvPr/>
        </p:nvCxnSpPr>
        <p:spPr>
          <a:xfrm>
            <a:off x="4398963" y="2835067"/>
            <a:ext cx="984300" cy="300600"/>
          </a:xfrm>
          <a:prstGeom prst="bentConnector2">
            <a:avLst/>
          </a:prstGeom>
          <a:noFill/>
          <a:ln w="9525" cap="flat" cmpd="sng">
            <a:solidFill>
              <a:srgbClr val="00338D"/>
            </a:solidFill>
            <a:prstDash val="solid"/>
            <a:round/>
            <a:headEnd type="none" w="med" len="med"/>
            <a:tailEnd type="stealth" w="med" len="med"/>
          </a:ln>
        </p:spPr>
      </p:cxnSp>
      <p:cxnSp>
        <p:nvCxnSpPr>
          <p:cNvPr id="927" name="Google Shape;927;g1593e6c3e13_0_250"/>
          <p:cNvCxnSpPr>
            <a:stCxn id="916" idx="0"/>
            <a:endCxn id="917" idx="2"/>
          </p:cNvCxnSpPr>
          <p:nvPr/>
        </p:nvCxnSpPr>
        <p:spPr>
          <a:xfrm rot="-5400000">
            <a:off x="3242613" y="3374917"/>
            <a:ext cx="756900" cy="600"/>
          </a:xfrm>
          <a:prstGeom prst="bentConnector3">
            <a:avLst>
              <a:gd name="adj1" fmla="val 50010"/>
            </a:avLst>
          </a:prstGeom>
          <a:noFill/>
          <a:ln w="9525" cap="flat" cmpd="sng">
            <a:solidFill>
              <a:srgbClr val="00338D"/>
            </a:solidFill>
            <a:prstDash val="solid"/>
            <a:round/>
            <a:headEnd type="none" w="med" len="med"/>
            <a:tailEnd type="stealth" w="med" len="med"/>
          </a:ln>
        </p:spPr>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g1593e6c3e13_0_273"/>
          <p:cNvSpPr/>
          <p:nvPr/>
        </p:nvSpPr>
        <p:spPr>
          <a:xfrm>
            <a:off x="1" y="384586"/>
            <a:ext cx="9144000" cy="556500"/>
          </a:xfrm>
          <a:prstGeom prst="rect">
            <a:avLst/>
          </a:prstGeom>
          <a:solidFill>
            <a:srgbClr val="2E75B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pic>
        <p:nvPicPr>
          <p:cNvPr id="933" name="Google Shape;933;g1593e6c3e13_0_273" descr="A picture containing diagram&#10;&#10;Description automatically generated"/>
          <p:cNvPicPr preferRelativeResize="0"/>
          <p:nvPr/>
        </p:nvPicPr>
        <p:blipFill rotWithShape="1">
          <a:blip r:embed="rId3">
            <a:alphaModFix/>
          </a:blip>
          <a:srcRect/>
          <a:stretch/>
        </p:blipFill>
        <p:spPr>
          <a:xfrm>
            <a:off x="7372050" y="0"/>
            <a:ext cx="1771950" cy="1033199"/>
          </a:xfrm>
          <a:prstGeom prst="rect">
            <a:avLst/>
          </a:prstGeom>
          <a:noFill/>
          <a:ln>
            <a:noFill/>
          </a:ln>
        </p:spPr>
      </p:pic>
      <p:sp>
        <p:nvSpPr>
          <p:cNvPr id="934" name="Google Shape;934;g1593e6c3e13_0_273"/>
          <p:cNvSpPr txBox="1"/>
          <p:nvPr/>
        </p:nvSpPr>
        <p:spPr>
          <a:xfrm>
            <a:off x="2420250" y="1580292"/>
            <a:ext cx="4303500" cy="32124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1400"/>
              <a:buFont typeface="Arial"/>
              <a:buNone/>
            </a:pPr>
            <a:endParaRPr b="1">
              <a:solidFill>
                <a:srgbClr val="00338D"/>
              </a:solidFill>
              <a:highlight>
                <a:schemeClr val="lt1"/>
              </a:highlight>
              <a:latin typeface="Roboto"/>
              <a:ea typeface="Roboto"/>
              <a:cs typeface="Roboto"/>
              <a:sym typeface="Roboto"/>
            </a:endParaRPr>
          </a:p>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a:solidFill>
                  <a:srgbClr val="00338D"/>
                </a:solidFill>
                <a:highlight>
                  <a:schemeClr val="lt1"/>
                </a:highlight>
                <a:latin typeface="Roboto"/>
                <a:ea typeface="Roboto"/>
                <a:cs typeface="Roboto"/>
                <a:sym typeface="Roboto"/>
              </a:rPr>
              <a:t>Hydrogen </a:t>
            </a:r>
            <a:r>
              <a:rPr lang="en-US" b="1">
                <a:solidFill>
                  <a:srgbClr val="00338D"/>
                </a:solidFill>
                <a:highlight>
                  <a:schemeClr val="lt1"/>
                </a:highlight>
                <a:latin typeface="Roboto"/>
                <a:ea typeface="Roboto"/>
                <a:cs typeface="Roboto"/>
                <a:sym typeface="Roboto"/>
              </a:rPr>
              <a:t>can</a:t>
            </a:r>
            <a:r>
              <a:rPr lang="en-US" sz="1400" b="1" i="0" u="none" strike="noStrike" cap="none">
                <a:solidFill>
                  <a:srgbClr val="00338D"/>
                </a:solidFill>
                <a:highlight>
                  <a:schemeClr val="lt1"/>
                </a:highlight>
                <a:latin typeface="Roboto"/>
                <a:ea typeface="Roboto"/>
                <a:cs typeface="Roboto"/>
                <a:sym typeface="Roboto"/>
              </a:rPr>
              <a:t> be the key</a:t>
            </a:r>
            <a:endParaRPr sz="1400" b="1" i="0" u="none" strike="noStrike" cap="none">
              <a:solidFill>
                <a:srgbClr val="00338D"/>
              </a:solidFill>
              <a:highlight>
                <a:schemeClr val="lt1"/>
              </a:highlight>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338D"/>
                </a:solidFill>
                <a:highlight>
                  <a:schemeClr val="lt1"/>
                </a:highlight>
                <a:latin typeface="Roboto"/>
                <a:ea typeface="Roboto"/>
                <a:cs typeface="Roboto"/>
                <a:sym typeface="Roboto"/>
              </a:rPr>
              <a:t> </a:t>
            </a:r>
            <a:endParaRPr sz="1400" b="1" i="0" u="none" strike="noStrike" cap="none">
              <a:solidFill>
                <a:srgbClr val="00338D"/>
              </a:solidFill>
              <a:highlight>
                <a:schemeClr val="lt1"/>
              </a:highlight>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338D"/>
                </a:solidFill>
                <a:highlight>
                  <a:schemeClr val="lt1"/>
                </a:highlight>
                <a:latin typeface="Roboto"/>
                <a:ea typeface="Roboto"/>
                <a:cs typeface="Roboto"/>
                <a:sym typeface="Roboto"/>
              </a:rPr>
              <a:t>to creating a successful, sustainable and secure energy future for Europe.</a:t>
            </a:r>
            <a:endParaRPr sz="1400" b="1" i="0" u="none" strike="noStrike" cap="none">
              <a:solidFill>
                <a:srgbClr val="00338D"/>
              </a:solidFill>
              <a:highlight>
                <a:schemeClr val="lt1"/>
              </a:highlight>
              <a:latin typeface="Roboto"/>
              <a:ea typeface="Roboto"/>
              <a:cs typeface="Roboto"/>
              <a:sym typeface="Roboto"/>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338D"/>
                </a:solidFill>
                <a:highlight>
                  <a:schemeClr val="lt1"/>
                </a:highlight>
                <a:latin typeface="Roboto"/>
                <a:ea typeface="Roboto"/>
                <a:cs typeface="Roboto"/>
                <a:sym typeface="Roboto"/>
              </a:rPr>
              <a:t> </a:t>
            </a:r>
            <a:endParaRPr sz="1400" b="1" i="0" u="none" strike="noStrike" cap="none">
              <a:solidFill>
                <a:srgbClr val="00338D"/>
              </a:solidFill>
              <a:highlight>
                <a:schemeClr val="lt1"/>
              </a:highlight>
              <a:latin typeface="Roboto"/>
              <a:ea typeface="Roboto"/>
              <a:cs typeface="Roboto"/>
              <a:sym typeface="Roboto"/>
            </a:endParaRPr>
          </a:p>
          <a:p>
            <a:pPr marL="0" marR="0" lvl="0" indent="0" algn="ctr" rtl="0">
              <a:lnSpc>
                <a:spcPct val="150000"/>
              </a:lnSpc>
              <a:spcBef>
                <a:spcPts val="0"/>
              </a:spcBef>
              <a:spcAft>
                <a:spcPts val="0"/>
              </a:spcAft>
              <a:buClr>
                <a:srgbClr val="000000"/>
              </a:buClr>
              <a:buSzPts val="1400"/>
              <a:buFont typeface="Arial"/>
              <a:buNone/>
            </a:pPr>
            <a:r>
              <a:rPr lang="en-US" sz="1400" b="1" i="0" u="none" strike="noStrike" cap="none">
                <a:solidFill>
                  <a:srgbClr val="00338D"/>
                </a:solidFill>
                <a:highlight>
                  <a:schemeClr val="lt1"/>
                </a:highlight>
                <a:latin typeface="Roboto"/>
                <a:ea typeface="Roboto"/>
                <a:cs typeface="Roboto"/>
                <a:sym typeface="Roboto"/>
              </a:rPr>
              <a:t>But it is people who need to open the door.</a:t>
            </a:r>
            <a:endParaRPr sz="1400" b="1" i="0" u="none" strike="noStrike" cap="none">
              <a:solidFill>
                <a:srgbClr val="00338D"/>
              </a:solidFill>
              <a:highlight>
                <a:schemeClr val="lt1"/>
              </a:highlight>
              <a:latin typeface="Roboto"/>
              <a:ea typeface="Roboto"/>
              <a:cs typeface="Roboto"/>
              <a:sym typeface="Roboto"/>
            </a:endParaRPr>
          </a:p>
          <a:p>
            <a:pPr marL="0" lvl="0" indent="0" algn="ctr" rtl="0">
              <a:lnSpc>
                <a:spcPct val="115000"/>
              </a:lnSpc>
              <a:spcBef>
                <a:spcPts val="0"/>
              </a:spcBef>
              <a:spcAft>
                <a:spcPts val="0"/>
              </a:spcAft>
              <a:buClr>
                <a:schemeClr val="dk1"/>
              </a:buClr>
              <a:buSzPts val="2400"/>
              <a:buFont typeface="Arial"/>
              <a:buNone/>
            </a:pPr>
            <a:endParaRPr>
              <a:solidFill>
                <a:srgbClr val="00338D"/>
              </a:solidFill>
              <a:highlight>
                <a:schemeClr val="lt1"/>
              </a:highlight>
            </a:endParaRPr>
          </a:p>
          <a:p>
            <a:pPr marL="0" lvl="0" indent="0" algn="ctr" rtl="0">
              <a:lnSpc>
                <a:spcPct val="115000"/>
              </a:lnSpc>
              <a:spcBef>
                <a:spcPts val="0"/>
              </a:spcBef>
              <a:spcAft>
                <a:spcPts val="0"/>
              </a:spcAft>
              <a:buClr>
                <a:schemeClr val="dk1"/>
              </a:buClr>
              <a:buSzPts val="2400"/>
              <a:buFont typeface="Arial"/>
              <a:buNone/>
            </a:pPr>
            <a:endParaRPr>
              <a:solidFill>
                <a:srgbClr val="00338D"/>
              </a:solidFill>
              <a:highlight>
                <a:schemeClr val="lt1"/>
              </a:highlight>
            </a:endParaRPr>
          </a:p>
          <a:p>
            <a:pPr marL="0" lvl="0" indent="0" algn="ctr" rtl="0">
              <a:lnSpc>
                <a:spcPct val="115000"/>
              </a:lnSpc>
              <a:spcBef>
                <a:spcPts val="0"/>
              </a:spcBef>
              <a:spcAft>
                <a:spcPts val="0"/>
              </a:spcAft>
              <a:buClr>
                <a:schemeClr val="dk1"/>
              </a:buClr>
              <a:buSzPts val="2400"/>
              <a:buFont typeface="Arial"/>
              <a:buNone/>
            </a:pPr>
            <a:r>
              <a:rPr lang="en-US">
                <a:solidFill>
                  <a:srgbClr val="00338D"/>
                </a:solidFill>
                <a:highlight>
                  <a:schemeClr val="lt1"/>
                </a:highlight>
              </a:rPr>
              <a:t>We need to </a:t>
            </a:r>
            <a:r>
              <a:rPr lang="en-US">
                <a:solidFill>
                  <a:srgbClr val="2F5496"/>
                </a:solidFill>
              </a:rPr>
              <a:t>understand and consider people's needs and attitudes around hydrogen to make the transformation process socially valuable and viable </a:t>
            </a:r>
            <a:endParaRPr>
              <a:solidFill>
                <a:srgbClr val="2F5496"/>
              </a:solidFill>
            </a:endParaRPr>
          </a:p>
          <a:p>
            <a:pPr marL="0" lvl="0" indent="0" algn="just" rtl="0">
              <a:spcBef>
                <a:spcPts val="0"/>
              </a:spcBef>
              <a:spcAft>
                <a:spcPts val="0"/>
              </a:spcAft>
              <a:buClr>
                <a:schemeClr val="dk1"/>
              </a:buClr>
              <a:buSzPts val="2400"/>
              <a:buFont typeface="Arial"/>
              <a:buNone/>
            </a:pPr>
            <a:r>
              <a:rPr lang="en-US">
                <a:solidFill>
                  <a:srgbClr val="2F5496"/>
                </a:solidFill>
                <a:latin typeface="Calibri"/>
                <a:ea typeface="Calibri"/>
                <a:cs typeface="Calibri"/>
                <a:sym typeface="Calibri"/>
              </a:rPr>
              <a:t> </a:t>
            </a:r>
            <a:endParaRPr b="1">
              <a:solidFill>
                <a:srgbClr val="2F5496"/>
              </a:solidFill>
              <a:highlight>
                <a:schemeClr val="lt1"/>
              </a:highlight>
              <a:latin typeface="Roboto"/>
              <a:ea typeface="Roboto"/>
              <a:cs typeface="Roboto"/>
              <a:sym typeface="Roboto"/>
            </a:endParaRPr>
          </a:p>
        </p:txBody>
      </p:sp>
      <p:sp>
        <p:nvSpPr>
          <p:cNvPr id="935" name="Google Shape;935;g1593e6c3e13_0_273"/>
          <p:cNvSpPr txBox="1">
            <a:spLocks noGrp="1"/>
          </p:cNvSpPr>
          <p:nvPr>
            <p:ph type="title"/>
          </p:nvPr>
        </p:nvSpPr>
        <p:spPr>
          <a:xfrm>
            <a:off x="0" y="-8"/>
            <a:ext cx="85155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E75B5"/>
              </a:buClr>
              <a:buSzPts val="2100"/>
              <a:buFont typeface="Arial"/>
              <a:buNone/>
            </a:pPr>
            <a:r>
              <a:rPr lang="en-US" sz="1800">
                <a:solidFill>
                  <a:schemeClr val="lt1"/>
                </a:solidFill>
              </a:rPr>
              <a:t>Acceptance of Hydrogen</a:t>
            </a:r>
            <a:endParaRPr sz="2400">
              <a:solidFill>
                <a:schemeClr val="lt1"/>
              </a:solidFill>
            </a:endParaRPr>
          </a:p>
        </p:txBody>
      </p:sp>
      <p:grpSp>
        <p:nvGrpSpPr>
          <p:cNvPr id="936" name="Google Shape;936;g1593e6c3e13_0_273"/>
          <p:cNvGrpSpPr/>
          <p:nvPr/>
        </p:nvGrpSpPr>
        <p:grpSpPr>
          <a:xfrm>
            <a:off x="1367813" y="2258750"/>
            <a:ext cx="6565588" cy="3655925"/>
            <a:chOff x="1151549" y="891450"/>
            <a:chExt cx="6340500" cy="3175200"/>
          </a:xfrm>
        </p:grpSpPr>
        <p:sp>
          <p:nvSpPr>
            <p:cNvPr id="937" name="Google Shape;937;g1593e6c3e13_0_273"/>
            <p:cNvSpPr/>
            <p:nvPr/>
          </p:nvSpPr>
          <p:spPr>
            <a:xfrm rot="10800000">
              <a:off x="1151549" y="891450"/>
              <a:ext cx="6340500" cy="3175200"/>
            </a:xfrm>
            <a:prstGeom prst="blockArc">
              <a:avLst>
                <a:gd name="adj1" fmla="val 9053309"/>
                <a:gd name="adj2" fmla="val 1567362"/>
                <a:gd name="adj3" fmla="val 5033"/>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B5394"/>
                </a:solidFill>
              </a:endParaRPr>
            </a:p>
          </p:txBody>
        </p:sp>
        <p:sp>
          <p:nvSpPr>
            <p:cNvPr id="938" name="Google Shape;938;g1593e6c3e13_0_273"/>
            <p:cNvSpPr/>
            <p:nvPr/>
          </p:nvSpPr>
          <p:spPr>
            <a:xfrm rot="-10320484">
              <a:off x="1718273" y="1327396"/>
              <a:ext cx="457443" cy="446774"/>
            </a:xfrm>
            <a:prstGeom prst="rtTriangle">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B5394"/>
                </a:solidFill>
              </a:endParaRPr>
            </a:p>
          </p:txBody>
        </p:sp>
      </p:grpSp>
      <p:sp>
        <p:nvSpPr>
          <p:cNvPr id="939" name="Google Shape;939;g1593e6c3e13_0_273"/>
          <p:cNvSpPr/>
          <p:nvPr/>
        </p:nvSpPr>
        <p:spPr>
          <a:xfrm>
            <a:off x="2374375" y="5074975"/>
            <a:ext cx="1332300" cy="839700"/>
          </a:xfrm>
          <a:prstGeom prst="rect">
            <a:avLst/>
          </a:prstGeom>
          <a:solidFill>
            <a:srgbClr val="CFE2F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100" b="1">
              <a:solidFill>
                <a:srgbClr val="0B5394"/>
              </a:solidFill>
              <a:latin typeface="Roboto"/>
              <a:ea typeface="Roboto"/>
              <a:cs typeface="Roboto"/>
              <a:sym typeface="Roboto"/>
            </a:endParaRPr>
          </a:p>
          <a:p>
            <a:pPr marL="0" lvl="0" indent="0" algn="ctr" rtl="0">
              <a:spcBef>
                <a:spcPts val="0"/>
              </a:spcBef>
              <a:spcAft>
                <a:spcPts val="0"/>
              </a:spcAft>
              <a:buNone/>
            </a:pPr>
            <a:r>
              <a:rPr lang="en-US" sz="1100" b="1">
                <a:solidFill>
                  <a:srgbClr val="0B5394"/>
                </a:solidFill>
                <a:latin typeface="Roboto"/>
                <a:ea typeface="Roboto"/>
                <a:cs typeface="Roboto"/>
                <a:sym typeface="Roboto"/>
              </a:rPr>
              <a:t>People along </a:t>
            </a:r>
            <a:endParaRPr sz="1100" b="1">
              <a:solidFill>
                <a:srgbClr val="0B5394"/>
              </a:solidFill>
              <a:latin typeface="Roboto"/>
              <a:ea typeface="Roboto"/>
              <a:cs typeface="Roboto"/>
              <a:sym typeface="Roboto"/>
            </a:endParaRPr>
          </a:p>
          <a:p>
            <a:pPr marL="0" lvl="0" indent="0" algn="ctr" rtl="0">
              <a:spcBef>
                <a:spcPts val="0"/>
              </a:spcBef>
              <a:spcAft>
                <a:spcPts val="0"/>
              </a:spcAft>
              <a:buNone/>
            </a:pPr>
            <a:r>
              <a:rPr lang="en-US" sz="1100" b="1">
                <a:solidFill>
                  <a:srgbClr val="0B5394"/>
                </a:solidFill>
                <a:latin typeface="Roboto"/>
                <a:ea typeface="Roboto"/>
                <a:cs typeface="Roboto"/>
                <a:sym typeface="Roboto"/>
              </a:rPr>
              <a:t>the supply chain</a:t>
            </a:r>
            <a:endParaRPr sz="1700" b="1">
              <a:solidFill>
                <a:srgbClr val="0B5394"/>
              </a:solidFill>
            </a:endParaRPr>
          </a:p>
        </p:txBody>
      </p:sp>
      <p:sp>
        <p:nvSpPr>
          <p:cNvPr id="940" name="Google Shape;940;g1593e6c3e13_0_273"/>
          <p:cNvSpPr/>
          <p:nvPr/>
        </p:nvSpPr>
        <p:spPr>
          <a:xfrm>
            <a:off x="7183200" y="3666863"/>
            <a:ext cx="1332300" cy="839700"/>
          </a:xfrm>
          <a:prstGeom prst="rect">
            <a:avLst/>
          </a:prstGeom>
          <a:solidFill>
            <a:srgbClr val="CFE2F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100" b="1">
              <a:solidFill>
                <a:srgbClr val="0B5394"/>
              </a:solidFill>
              <a:latin typeface="Roboto"/>
              <a:ea typeface="Roboto"/>
              <a:cs typeface="Roboto"/>
              <a:sym typeface="Roboto"/>
            </a:endParaRPr>
          </a:p>
          <a:p>
            <a:pPr marL="0" lvl="0" indent="0" algn="ctr" rtl="0">
              <a:spcBef>
                <a:spcPts val="0"/>
              </a:spcBef>
              <a:spcAft>
                <a:spcPts val="0"/>
              </a:spcAft>
              <a:buNone/>
            </a:pPr>
            <a:r>
              <a:rPr lang="en-US" sz="1100" b="1">
                <a:solidFill>
                  <a:srgbClr val="0B5394"/>
                </a:solidFill>
                <a:latin typeface="Roboto"/>
                <a:ea typeface="Roboto"/>
                <a:cs typeface="Roboto"/>
                <a:sym typeface="Roboto"/>
              </a:rPr>
              <a:t>People of the general public</a:t>
            </a:r>
            <a:endParaRPr sz="1700" b="1">
              <a:solidFill>
                <a:srgbClr val="0B5394"/>
              </a:solidFill>
            </a:endParaRPr>
          </a:p>
        </p:txBody>
      </p:sp>
      <p:sp>
        <p:nvSpPr>
          <p:cNvPr id="941" name="Google Shape;941;g1593e6c3e13_0_273"/>
          <p:cNvSpPr/>
          <p:nvPr/>
        </p:nvSpPr>
        <p:spPr>
          <a:xfrm>
            <a:off x="624600" y="3666875"/>
            <a:ext cx="1332300" cy="839700"/>
          </a:xfrm>
          <a:prstGeom prst="rect">
            <a:avLst/>
          </a:prstGeom>
          <a:solidFill>
            <a:srgbClr val="CFE2F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100" b="1">
              <a:solidFill>
                <a:srgbClr val="0B5394"/>
              </a:solidFill>
              <a:latin typeface="Roboto"/>
              <a:ea typeface="Roboto"/>
              <a:cs typeface="Roboto"/>
              <a:sym typeface="Roboto"/>
            </a:endParaRPr>
          </a:p>
          <a:p>
            <a:pPr marL="0" lvl="0" indent="0" algn="ctr" rtl="0">
              <a:spcBef>
                <a:spcPts val="0"/>
              </a:spcBef>
              <a:spcAft>
                <a:spcPts val="0"/>
              </a:spcAft>
              <a:buNone/>
            </a:pPr>
            <a:r>
              <a:rPr lang="en-US" sz="1100" b="1">
                <a:solidFill>
                  <a:srgbClr val="0B5394"/>
                </a:solidFill>
                <a:latin typeface="Roboto"/>
                <a:ea typeface="Roboto"/>
                <a:cs typeface="Roboto"/>
                <a:sym typeface="Roboto"/>
              </a:rPr>
              <a:t>People in research </a:t>
            </a:r>
            <a:endParaRPr sz="1700">
              <a:solidFill>
                <a:srgbClr val="0B5394"/>
              </a:solidFill>
            </a:endParaRPr>
          </a:p>
        </p:txBody>
      </p:sp>
      <p:sp>
        <p:nvSpPr>
          <p:cNvPr id="942" name="Google Shape;942;g1593e6c3e13_0_273"/>
          <p:cNvSpPr/>
          <p:nvPr/>
        </p:nvSpPr>
        <p:spPr>
          <a:xfrm>
            <a:off x="5536025" y="5074975"/>
            <a:ext cx="1576800" cy="839700"/>
          </a:xfrm>
          <a:prstGeom prst="rect">
            <a:avLst/>
          </a:prstGeom>
          <a:solidFill>
            <a:srgbClr val="CFE2F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100" b="1">
              <a:solidFill>
                <a:srgbClr val="0B5394"/>
              </a:solidFill>
              <a:latin typeface="Roboto"/>
              <a:ea typeface="Roboto"/>
              <a:cs typeface="Roboto"/>
              <a:sym typeface="Roboto"/>
            </a:endParaRPr>
          </a:p>
          <a:p>
            <a:pPr marL="0" lvl="0" indent="0" algn="ctr" rtl="0">
              <a:spcBef>
                <a:spcPts val="0"/>
              </a:spcBef>
              <a:spcAft>
                <a:spcPts val="0"/>
              </a:spcAft>
              <a:buNone/>
            </a:pPr>
            <a:r>
              <a:rPr lang="en-US" sz="1100" b="1">
                <a:solidFill>
                  <a:srgbClr val="0B5394"/>
                </a:solidFill>
                <a:latin typeface="Roboto"/>
                <a:ea typeface="Roboto"/>
                <a:cs typeface="Roboto"/>
                <a:sym typeface="Roboto"/>
              </a:rPr>
              <a:t>People in key structural positions</a:t>
            </a:r>
            <a:endParaRPr sz="1700" b="1">
              <a:solidFill>
                <a:srgbClr val="0B5394"/>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80"/>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9" name="Google Shape;159;p80"/>
          <p:cNvSpPr txBox="1"/>
          <p:nvPr/>
        </p:nvSpPr>
        <p:spPr>
          <a:xfrm>
            <a:off x="448520" y="1305013"/>
            <a:ext cx="8246960" cy="295461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Green Hydrogen is </a:t>
            </a:r>
            <a:r>
              <a:rPr lang="en-US" sz="2400" b="1" i="1" u="none" strike="noStrike" cap="none">
                <a:solidFill>
                  <a:srgbClr val="00B853"/>
                </a:solidFill>
                <a:latin typeface="Calibri"/>
                <a:ea typeface="Calibri"/>
                <a:cs typeface="Calibri"/>
                <a:sym typeface="Calibri"/>
              </a:rPr>
              <a:t>360°</a:t>
            </a:r>
            <a:r>
              <a:rPr lang="en-US" sz="2400" b="0" i="0" u="none" strike="noStrike" cap="none">
                <a:solidFill>
                  <a:srgbClr val="000000"/>
                </a:solidFill>
                <a:latin typeface="Calibri"/>
                <a:ea typeface="Calibri"/>
                <a:cs typeface="Calibri"/>
                <a:sym typeface="Calibri"/>
              </a:rPr>
              <a:t> effective </a:t>
            </a:r>
            <a:endParaRPr/>
          </a:p>
          <a:p>
            <a:pPr marL="285750" marR="0" lvl="0" indent="-28575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Environmental – zero carbon footprint</a:t>
            </a:r>
            <a:endParaRPr/>
          </a:p>
          <a:p>
            <a:pPr marL="285750" marR="0" lvl="0" indent="-28575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Social – community inclusive energy solution</a:t>
            </a:r>
            <a:endParaRPr/>
          </a:p>
          <a:p>
            <a:pPr marL="285750" marR="0" lvl="0" indent="-285750" algn="l" rtl="0">
              <a:lnSpc>
                <a:spcPct val="100000"/>
              </a:lnSpc>
              <a:spcBef>
                <a:spcPts val="0"/>
              </a:spcBef>
              <a:spcAft>
                <a:spcPts val="0"/>
              </a:spcAft>
              <a:buClr>
                <a:srgbClr val="000000"/>
              </a:buClr>
              <a:buSzPts val="2400"/>
              <a:buFont typeface="Arial"/>
              <a:buChar char="•"/>
            </a:pPr>
            <a:r>
              <a:rPr lang="en-US" sz="2400" b="0" i="0" u="none" strike="noStrike" cap="none">
                <a:solidFill>
                  <a:schemeClr val="dk1"/>
                </a:solidFill>
                <a:latin typeface="Calibri"/>
                <a:ea typeface="Calibri"/>
                <a:cs typeface="Calibri"/>
                <a:sym typeface="Calibri"/>
              </a:rPr>
              <a:t>Commercial – a key energy catalyst assisting industry pivot to green solutions</a:t>
            </a:r>
            <a:endParaRPr/>
          </a:p>
          <a:p>
            <a:pPr marL="285750" marR="0" lvl="0" indent="-285750" algn="l" rtl="0">
              <a:lnSpc>
                <a:spcPct val="100000"/>
              </a:lnSpc>
              <a:spcBef>
                <a:spcPts val="0"/>
              </a:spcBef>
              <a:spcAft>
                <a:spcPts val="0"/>
              </a:spcAft>
              <a:buClr>
                <a:srgbClr val="000000"/>
              </a:buClr>
              <a:buSzPts val="2400"/>
              <a:buFont typeface="Arial"/>
              <a:buChar char="•"/>
            </a:pPr>
            <a:r>
              <a:rPr lang="en-US" sz="2400" b="0" i="0" u="none" strike="noStrike" cap="none">
                <a:solidFill>
                  <a:schemeClr val="dk1"/>
                </a:solidFill>
                <a:latin typeface="Calibri"/>
                <a:ea typeface="Calibri"/>
                <a:cs typeface="Calibri"/>
                <a:sym typeface="Calibri"/>
              </a:rPr>
              <a:t>Financial – Innovations in electrolysers will ensure that Green Hydrogen will become more cost effective than natural gas</a:t>
            </a:r>
            <a:endParaRPr/>
          </a:p>
          <a:p>
            <a:pPr marL="285750" marR="0" lvl="0" indent="-17145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0" name="Google Shape;160;p80"/>
          <p:cNvSpPr txBox="1"/>
          <p:nvPr/>
        </p:nvSpPr>
        <p:spPr>
          <a:xfrm>
            <a:off x="254833" y="434340"/>
            <a:ext cx="8761751"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B853"/>
                </a:solidFill>
                <a:latin typeface="Arial"/>
                <a:ea typeface="Arial"/>
                <a:cs typeface="Arial"/>
                <a:sym typeface="Arial"/>
              </a:rPr>
              <a:t>THE EFFECTIVENESS OF GREEN HYDROGEN</a:t>
            </a:r>
            <a:endParaRPr sz="2800" b="1" i="0" u="none" strike="noStrike" cap="none">
              <a:solidFill>
                <a:srgbClr val="00B853"/>
              </a:solidFill>
              <a:latin typeface="Arial"/>
              <a:ea typeface="Arial"/>
              <a:cs typeface="Arial"/>
              <a:sym typeface="Arial"/>
            </a:endParaRPr>
          </a:p>
        </p:txBody>
      </p:sp>
      <p:pic>
        <p:nvPicPr>
          <p:cNvPr id="161" name="Google Shape;161;p80"/>
          <p:cNvPicPr preferRelativeResize="0"/>
          <p:nvPr/>
        </p:nvPicPr>
        <p:blipFill rotWithShape="1">
          <a:blip r:embed="rId3">
            <a:alphaModFix/>
          </a:blip>
          <a:srcRect/>
          <a:stretch/>
        </p:blipFill>
        <p:spPr>
          <a:xfrm rot="781206">
            <a:off x="5280131" y="3808808"/>
            <a:ext cx="2934364" cy="2934364"/>
          </a:xfrm>
          <a:prstGeom prst="ellipse">
            <a:avLst/>
          </a:prstGeom>
          <a:solidFill>
            <a:srgbClr val="A8D08C">
              <a:alpha val="6666"/>
            </a:srgbClr>
          </a:solid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51"/>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44" name="Google Shape;844;p51"/>
          <p:cNvPicPr preferRelativeResize="0"/>
          <p:nvPr/>
        </p:nvPicPr>
        <p:blipFill rotWithShape="1">
          <a:blip r:embed="rId3">
            <a:alphaModFix/>
          </a:blip>
          <a:srcRect/>
          <a:stretch/>
        </p:blipFill>
        <p:spPr>
          <a:xfrm>
            <a:off x="0" y="857250"/>
            <a:ext cx="9144000" cy="5143500"/>
          </a:xfrm>
          <a:prstGeom prst="rect">
            <a:avLst/>
          </a:prstGeom>
          <a:noFill/>
          <a:ln>
            <a:noFill/>
          </a:ln>
        </p:spPr>
      </p:pic>
      <p:sp>
        <p:nvSpPr>
          <p:cNvPr id="845" name="Google Shape;845;p51"/>
          <p:cNvSpPr txBox="1"/>
          <p:nvPr/>
        </p:nvSpPr>
        <p:spPr>
          <a:xfrm>
            <a:off x="2644976" y="6094836"/>
            <a:ext cx="402336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1" u="none" strike="noStrike" cap="none">
                <a:solidFill>
                  <a:srgbClr val="548135"/>
                </a:solidFill>
                <a:latin typeface="Calibri"/>
                <a:ea typeface="Calibri"/>
                <a:cs typeface="Calibri"/>
                <a:sym typeface="Calibri"/>
              </a:rPr>
              <a:t>H</a:t>
            </a:r>
            <a:r>
              <a:rPr lang="en-US" sz="2800" b="1" i="1" u="none" strike="noStrike" cap="none">
                <a:solidFill>
                  <a:srgbClr val="548135"/>
                </a:solidFill>
                <a:latin typeface="Calibri"/>
                <a:ea typeface="Calibri"/>
                <a:cs typeface="Calibri"/>
                <a:sym typeface="Calibri"/>
              </a:rPr>
              <a:t>2</a:t>
            </a:r>
            <a:r>
              <a:rPr lang="en-US" sz="4000" b="1" i="1" u="none" strike="noStrike" cap="none">
                <a:solidFill>
                  <a:srgbClr val="548135"/>
                </a:solidFill>
                <a:latin typeface="Calibri"/>
                <a:ea typeface="Calibri"/>
                <a:cs typeface="Calibri"/>
                <a:sym typeface="Calibri"/>
              </a:rPr>
              <a:t> VALIDATION</a:t>
            </a:r>
            <a:endParaRPr sz="1400" b="0" i="0" u="none" strike="noStrike" cap="none">
              <a:solidFill>
                <a:srgbClr val="000000"/>
              </a:solidFill>
              <a:latin typeface="Arial"/>
              <a:ea typeface="Arial"/>
              <a:cs typeface="Arial"/>
              <a:sym typeface="Arial"/>
            </a:endParaRPr>
          </a:p>
        </p:txBody>
      </p:sp>
      <p:pic>
        <p:nvPicPr>
          <p:cNvPr id="846" name="Google Shape;846;p51" descr="Diagram&#10;&#10;Description automatically generated"/>
          <p:cNvPicPr preferRelativeResize="0"/>
          <p:nvPr/>
        </p:nvPicPr>
        <p:blipFill rotWithShape="1">
          <a:blip r:embed="rId4">
            <a:alphaModFix/>
          </a:blip>
          <a:srcRect/>
          <a:stretch/>
        </p:blipFill>
        <p:spPr>
          <a:xfrm>
            <a:off x="1296650" y="6039558"/>
            <a:ext cx="1348326" cy="81844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106"/>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3" name="Google Shape;853;p106"/>
          <p:cNvSpPr txBox="1"/>
          <p:nvPr/>
        </p:nvSpPr>
        <p:spPr>
          <a:xfrm>
            <a:off x="426700" y="2099139"/>
            <a:ext cx="4512559" cy="341627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50"/>
              <a:buFont typeface="Arial"/>
              <a:buNone/>
            </a:pPr>
            <a:r>
              <a:rPr lang="en-IE" sz="1800" b="1" i="0" u="none" strike="noStrike" cap="none" dirty="0">
                <a:solidFill>
                  <a:srgbClr val="00338D"/>
                </a:solidFill>
                <a:highlight>
                  <a:schemeClr val="lt1"/>
                </a:highlight>
                <a:latin typeface="Roboto"/>
                <a:ea typeface="Roboto"/>
                <a:cs typeface="Roboto"/>
                <a:sym typeface="Roboto"/>
              </a:rPr>
              <a:t>We need to speak to the End Users, those whose jobs it is to decarbonise and strengthen energy security.</a:t>
            </a:r>
          </a:p>
          <a:p>
            <a:pPr marL="0" marR="0" lvl="0" indent="0" algn="ctr" rtl="0">
              <a:lnSpc>
                <a:spcPct val="100000"/>
              </a:lnSpc>
              <a:spcBef>
                <a:spcPts val="0"/>
              </a:spcBef>
              <a:spcAft>
                <a:spcPts val="0"/>
              </a:spcAft>
              <a:buClr>
                <a:srgbClr val="000000"/>
              </a:buClr>
              <a:buSzPts val="2050"/>
              <a:buFont typeface="Arial"/>
              <a:buNone/>
            </a:pPr>
            <a:endParaRPr lang="en-IE" sz="1800" b="1" dirty="0">
              <a:solidFill>
                <a:srgbClr val="00338D"/>
              </a:solidFill>
              <a:highlight>
                <a:schemeClr val="lt1"/>
              </a:highlight>
              <a:latin typeface="Roboto"/>
              <a:ea typeface="Roboto"/>
              <a:cs typeface="Roboto"/>
              <a:sym typeface="Roboto"/>
            </a:endParaRPr>
          </a:p>
          <a:p>
            <a:pPr marL="0" marR="0" lvl="0" indent="0" algn="ctr" rtl="0">
              <a:lnSpc>
                <a:spcPct val="100000"/>
              </a:lnSpc>
              <a:spcBef>
                <a:spcPts val="0"/>
              </a:spcBef>
              <a:spcAft>
                <a:spcPts val="0"/>
              </a:spcAft>
              <a:buClr>
                <a:srgbClr val="000000"/>
              </a:buClr>
              <a:buSzPts val="2050"/>
              <a:buFont typeface="Arial"/>
              <a:buNone/>
            </a:pPr>
            <a:r>
              <a:rPr lang="en-IE" sz="1800" b="1" dirty="0">
                <a:solidFill>
                  <a:srgbClr val="00338D"/>
                </a:solidFill>
                <a:highlight>
                  <a:schemeClr val="lt1"/>
                </a:highlight>
                <a:latin typeface="Roboto"/>
                <a:ea typeface="Roboto"/>
                <a:cs typeface="Roboto"/>
                <a:sym typeface="Roboto"/>
              </a:rPr>
              <a:t>We cannot promote “</a:t>
            </a:r>
            <a:r>
              <a:rPr lang="en-IE" sz="1800" b="1" i="1" dirty="0">
                <a:solidFill>
                  <a:srgbClr val="00338D"/>
                </a:solidFill>
                <a:highlight>
                  <a:schemeClr val="lt1"/>
                </a:highlight>
                <a:latin typeface="Roboto"/>
                <a:ea typeface="Roboto"/>
                <a:cs typeface="Roboto"/>
                <a:sym typeface="Roboto"/>
              </a:rPr>
              <a:t>hydrogen for the sake of hydrogen</a:t>
            </a:r>
            <a:r>
              <a:rPr lang="en-IE" sz="1800" b="1" dirty="0">
                <a:solidFill>
                  <a:srgbClr val="00338D"/>
                </a:solidFill>
                <a:highlight>
                  <a:schemeClr val="lt1"/>
                </a:highlight>
                <a:latin typeface="Roboto"/>
                <a:ea typeface="Roboto"/>
                <a:cs typeface="Roboto"/>
                <a:sym typeface="Roboto"/>
              </a:rPr>
              <a:t>”. We must find the right roles.</a:t>
            </a:r>
          </a:p>
          <a:p>
            <a:pPr marL="0" marR="0" lvl="0" indent="0" algn="ctr" rtl="0">
              <a:lnSpc>
                <a:spcPct val="100000"/>
              </a:lnSpc>
              <a:spcBef>
                <a:spcPts val="0"/>
              </a:spcBef>
              <a:spcAft>
                <a:spcPts val="0"/>
              </a:spcAft>
              <a:buClr>
                <a:srgbClr val="000000"/>
              </a:buClr>
              <a:buSzPts val="2050"/>
              <a:buFont typeface="Arial"/>
              <a:buNone/>
            </a:pPr>
            <a:endParaRPr lang="en-IE" sz="1800" b="1" i="0" u="none" strike="noStrike" cap="none" dirty="0">
              <a:solidFill>
                <a:srgbClr val="00338D"/>
              </a:solidFill>
              <a:highlight>
                <a:schemeClr val="lt1"/>
              </a:highlight>
              <a:latin typeface="Roboto"/>
              <a:ea typeface="Roboto"/>
              <a:sym typeface="Roboto"/>
            </a:endParaRPr>
          </a:p>
          <a:p>
            <a:pPr marL="0" marR="0" lvl="0" indent="0" algn="ctr" rtl="0">
              <a:lnSpc>
                <a:spcPct val="100000"/>
              </a:lnSpc>
              <a:spcBef>
                <a:spcPts val="0"/>
              </a:spcBef>
              <a:spcAft>
                <a:spcPts val="0"/>
              </a:spcAft>
              <a:buClr>
                <a:srgbClr val="000000"/>
              </a:buClr>
              <a:buSzPts val="2050"/>
              <a:buFont typeface="Arial"/>
              <a:buNone/>
            </a:pPr>
            <a:r>
              <a:rPr lang="en-IE" sz="1800" b="1" dirty="0">
                <a:solidFill>
                  <a:srgbClr val="00338D"/>
                </a:solidFill>
                <a:highlight>
                  <a:schemeClr val="lt1"/>
                </a:highlight>
                <a:latin typeface="Roboto"/>
                <a:ea typeface="Roboto"/>
                <a:cs typeface="Arial"/>
                <a:sym typeface="Roboto"/>
              </a:rPr>
              <a:t>Industry-Research collaborations are essential for enabling clear-headed, objective decision-making</a:t>
            </a:r>
            <a:endParaRPr sz="1800" b="1" i="0" u="none" strike="noStrike" cap="none" dirty="0">
              <a:solidFill>
                <a:srgbClr val="00338D"/>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854" name="Google Shape;854;p106"/>
          <p:cNvPicPr preferRelativeResize="0"/>
          <p:nvPr/>
        </p:nvPicPr>
        <p:blipFill rotWithShape="1">
          <a:blip r:embed="rId3">
            <a:alphaModFix/>
          </a:blip>
          <a:srcRect/>
          <a:stretch/>
        </p:blipFill>
        <p:spPr>
          <a:xfrm>
            <a:off x="5289325" y="2754477"/>
            <a:ext cx="3542083" cy="2353260"/>
          </a:xfrm>
          <a:prstGeom prst="rect">
            <a:avLst/>
          </a:prstGeom>
          <a:noFill/>
          <a:ln>
            <a:noFill/>
          </a:ln>
        </p:spPr>
      </p:pic>
      <p:pic>
        <p:nvPicPr>
          <p:cNvPr id="855" name="Google Shape;855;p106"/>
          <p:cNvPicPr preferRelativeResize="0"/>
          <p:nvPr/>
        </p:nvPicPr>
        <p:blipFill rotWithShape="1">
          <a:blip r:embed="rId4">
            <a:alphaModFix/>
          </a:blip>
          <a:srcRect/>
          <a:stretch/>
        </p:blipFill>
        <p:spPr>
          <a:xfrm>
            <a:off x="153631" y="761695"/>
            <a:ext cx="8461981" cy="1072989"/>
          </a:xfrm>
          <a:prstGeom prst="rect">
            <a:avLst/>
          </a:prstGeom>
          <a:noFill/>
          <a:ln>
            <a:noFill/>
          </a:ln>
        </p:spPr>
      </p:pic>
      <p:pic>
        <p:nvPicPr>
          <p:cNvPr id="856" name="Google Shape;856;p106" descr="A picture containing diagram&#10;&#10;Description automatically generated"/>
          <p:cNvPicPr preferRelativeResize="0"/>
          <p:nvPr/>
        </p:nvPicPr>
        <p:blipFill rotWithShape="1">
          <a:blip r:embed="rId5">
            <a:alphaModFix/>
          </a:blip>
          <a:srcRect/>
          <a:stretch/>
        </p:blipFill>
        <p:spPr>
          <a:xfrm>
            <a:off x="7284573" y="83523"/>
            <a:ext cx="1771950" cy="103319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53"/>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3" name="Google Shape;863;p53"/>
          <p:cNvSpPr txBox="1"/>
          <p:nvPr/>
        </p:nvSpPr>
        <p:spPr>
          <a:xfrm>
            <a:off x="448520" y="1424935"/>
            <a:ext cx="824696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000000"/>
                </a:solidFill>
                <a:latin typeface="Arial"/>
                <a:ea typeface="Arial"/>
                <a:cs typeface="Arial"/>
                <a:sym typeface="Arial"/>
              </a:rPr>
              <a:t>TEXT</a:t>
            </a:r>
            <a:endParaRPr sz="1800" b="0" i="0" u="none" strike="noStrike" cap="none">
              <a:solidFill>
                <a:schemeClr val="dk1"/>
              </a:solidFill>
              <a:latin typeface="Calibri"/>
              <a:ea typeface="Calibri"/>
              <a:cs typeface="Calibri"/>
              <a:sym typeface="Calibri"/>
            </a:endParaRPr>
          </a:p>
        </p:txBody>
      </p:sp>
      <p:pic>
        <p:nvPicPr>
          <p:cNvPr id="865" name="Google Shape;865;p53" descr="A picture containing diagram&#10;&#10;Description automatically generated"/>
          <p:cNvPicPr preferRelativeResize="0"/>
          <p:nvPr/>
        </p:nvPicPr>
        <p:blipFill rotWithShape="1">
          <a:blip r:embed="rId3">
            <a:alphaModFix/>
          </a:blip>
          <a:srcRect/>
          <a:stretch/>
        </p:blipFill>
        <p:spPr>
          <a:xfrm>
            <a:off x="7269583" y="158048"/>
            <a:ext cx="1771950" cy="1033199"/>
          </a:xfrm>
          <a:prstGeom prst="rect">
            <a:avLst/>
          </a:prstGeom>
          <a:noFill/>
          <a:ln>
            <a:noFill/>
          </a:ln>
        </p:spPr>
      </p:pic>
      <p:pic>
        <p:nvPicPr>
          <p:cNvPr id="3" name="Picture 2" descr="A group of people standing outside&#10;&#10;Description automatically generated with medium confidence">
            <a:extLst>
              <a:ext uri="{FF2B5EF4-FFF2-40B4-BE49-F238E27FC236}">
                <a16:creationId xmlns:a16="http://schemas.microsoft.com/office/drawing/2014/main" id="{7EA6ADE1-1293-22A3-5E12-8E49D5724251}"/>
              </a:ext>
            </a:extLst>
          </p:cNvPr>
          <p:cNvPicPr>
            <a:picLocks noChangeAspect="1"/>
          </p:cNvPicPr>
          <p:nvPr/>
        </p:nvPicPr>
        <p:blipFill>
          <a:blip r:embed="rId4"/>
          <a:stretch>
            <a:fillRect/>
          </a:stretch>
        </p:blipFill>
        <p:spPr>
          <a:xfrm>
            <a:off x="0" y="1061531"/>
            <a:ext cx="9144000" cy="5143500"/>
          </a:xfrm>
          <a:prstGeom prst="rect">
            <a:avLst/>
          </a:prstGeom>
        </p:spPr>
      </p:pic>
      <p:sp>
        <p:nvSpPr>
          <p:cNvPr id="864" name="Google Shape;864;p53"/>
          <p:cNvSpPr txBox="1"/>
          <p:nvPr/>
        </p:nvSpPr>
        <p:spPr>
          <a:xfrm>
            <a:off x="685800" y="434340"/>
            <a:ext cx="5491264"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a:solidFill>
                  <a:srgbClr val="548135"/>
                </a:solidFill>
                <a:latin typeface="Arial"/>
                <a:ea typeface="Arial"/>
                <a:cs typeface="Arial"/>
                <a:sym typeface="Arial"/>
              </a:rPr>
              <a:t>Five years ago…</a:t>
            </a:r>
          </a:p>
          <a:p>
            <a:pPr marL="0" marR="0" lvl="0" indent="0" algn="l" rtl="0">
              <a:lnSpc>
                <a:spcPct val="100000"/>
              </a:lnSpc>
              <a:spcBef>
                <a:spcPts val="0"/>
              </a:spcBef>
              <a:spcAft>
                <a:spcPts val="0"/>
              </a:spcAft>
              <a:buClr>
                <a:srgbClr val="000000"/>
              </a:buClr>
              <a:buSzPts val="2800"/>
              <a:buFont typeface="Arial"/>
              <a:buNone/>
            </a:pPr>
            <a:r>
              <a:rPr lang="en-US" sz="2800" b="1" i="1" dirty="0">
                <a:solidFill>
                  <a:srgbClr val="548135"/>
                </a:solidFill>
              </a:rPr>
              <a:t>At Ireland’s biggest wind farm</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54"/>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2" name="Google Shape;872;p54"/>
          <p:cNvSpPr txBox="1"/>
          <p:nvPr/>
        </p:nvSpPr>
        <p:spPr>
          <a:xfrm>
            <a:off x="107004" y="1424935"/>
            <a:ext cx="2431915" cy="39702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dirty="0">
                <a:solidFill>
                  <a:srgbClr val="000000"/>
                </a:solidFill>
                <a:latin typeface="Arial"/>
                <a:ea typeface="Arial"/>
                <a:cs typeface="Arial"/>
                <a:sym typeface="Arial"/>
              </a:rPr>
              <a:t>H2 demand exists in some countries</a:t>
            </a:r>
            <a:endParaRPr lang="en-US" sz="1800" dirty="0">
              <a:solidFill>
                <a:schemeClr val="dk1"/>
              </a:solidFill>
              <a:latin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lang="en-US" sz="1800" b="1" i="1"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dirty="0">
                <a:solidFill>
                  <a:srgbClr val="000000"/>
                </a:solidFill>
                <a:latin typeface="Arial"/>
                <a:ea typeface="Arial"/>
                <a:cs typeface="Arial"/>
                <a:sym typeface="Arial"/>
              </a:rPr>
              <a:t>Green H2 production potential exists in others</a:t>
            </a:r>
            <a:endParaRPr lang="en-US" sz="1800" dirty="0">
              <a:solidFill>
                <a:schemeClr val="dk1"/>
              </a:solidFill>
              <a:latin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lang="en-US" sz="1800" b="1" i="1"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dirty="0">
                <a:solidFill>
                  <a:srgbClr val="000000"/>
                </a:solidFill>
                <a:latin typeface="Arial"/>
                <a:ea typeface="Arial"/>
                <a:cs typeface="Arial"/>
                <a:sym typeface="Arial"/>
              </a:rPr>
              <a:t>Its deployment will go hand in hand with renewables</a:t>
            </a:r>
          </a:p>
          <a:p>
            <a:pPr marL="0" marR="0" lvl="0" indent="0" algn="l" rtl="0">
              <a:lnSpc>
                <a:spcPct val="100000"/>
              </a:lnSpc>
              <a:spcBef>
                <a:spcPts val="0"/>
              </a:spcBef>
              <a:spcAft>
                <a:spcPts val="0"/>
              </a:spcAft>
              <a:buClr>
                <a:srgbClr val="000000"/>
              </a:buClr>
              <a:buSzPts val="1800"/>
              <a:buFont typeface="Arial"/>
              <a:buNone/>
            </a:pPr>
            <a:endParaRPr lang="en-US" sz="1800" b="1" i="1" dirty="0"/>
          </a:p>
          <a:p>
            <a:pPr marL="0" marR="0" lvl="0" indent="0" algn="l" rtl="0">
              <a:lnSpc>
                <a:spcPct val="100000"/>
              </a:lnSpc>
              <a:spcBef>
                <a:spcPts val="0"/>
              </a:spcBef>
              <a:spcAft>
                <a:spcPts val="0"/>
              </a:spcAft>
              <a:buClr>
                <a:srgbClr val="000000"/>
              </a:buClr>
              <a:buSzPts val="1800"/>
              <a:buFont typeface="Arial"/>
              <a:buNone/>
            </a:pPr>
            <a:r>
              <a:rPr lang="en-US" sz="1800" b="1" i="1" dirty="0"/>
              <a:t>Common question: “</a:t>
            </a:r>
            <a:r>
              <a:rPr lang="en-US" sz="1800" b="1" i="1" u="none" strike="noStrike" cap="none" dirty="0">
                <a:solidFill>
                  <a:srgbClr val="000000"/>
                </a:solidFill>
                <a:latin typeface="Arial"/>
                <a:ea typeface="Arial"/>
                <a:cs typeface="Arial"/>
                <a:sym typeface="Arial"/>
              </a:rPr>
              <a:t>How much will green H2 cost?”</a:t>
            </a:r>
          </a:p>
        </p:txBody>
      </p:sp>
      <p:pic>
        <p:nvPicPr>
          <p:cNvPr id="874" name="Google Shape;874;p54" descr="A picture containing diagram&#10;&#10;Description automatically generated"/>
          <p:cNvPicPr preferRelativeResize="0"/>
          <p:nvPr/>
        </p:nvPicPr>
        <p:blipFill rotWithShape="1">
          <a:blip r:embed="rId3">
            <a:alphaModFix/>
          </a:blip>
          <a:srcRect/>
          <a:stretch/>
        </p:blipFill>
        <p:spPr>
          <a:xfrm>
            <a:off x="7269583" y="158048"/>
            <a:ext cx="1771950" cy="1033199"/>
          </a:xfrm>
          <a:prstGeom prst="rect">
            <a:avLst/>
          </a:prstGeom>
          <a:noFill/>
          <a:ln>
            <a:noFill/>
          </a:ln>
        </p:spPr>
      </p:pic>
      <p:pic>
        <p:nvPicPr>
          <p:cNvPr id="1026" name="Picture 2" descr="map">
            <a:extLst>
              <a:ext uri="{FF2B5EF4-FFF2-40B4-BE49-F238E27FC236}">
                <a16:creationId xmlns:a16="http://schemas.microsoft.com/office/drawing/2014/main" id="{91CE2382-E651-F11E-2BE6-7CED34CE39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8919" y="1191247"/>
            <a:ext cx="6605081" cy="4810472"/>
          </a:xfrm>
          <a:prstGeom prst="rect">
            <a:avLst/>
          </a:prstGeom>
          <a:noFill/>
          <a:extLst>
            <a:ext uri="{909E8E84-426E-40DD-AFC4-6F175D3DCCD1}">
              <a14:hiddenFill xmlns:a14="http://schemas.microsoft.com/office/drawing/2010/main">
                <a:solidFill>
                  <a:srgbClr val="FFFFFF"/>
                </a:solidFill>
              </a14:hiddenFill>
            </a:ext>
          </a:extLst>
        </p:spPr>
      </p:pic>
      <p:sp>
        <p:nvSpPr>
          <p:cNvPr id="873" name="Google Shape;873;p54"/>
          <p:cNvSpPr txBox="1"/>
          <p:nvPr/>
        </p:nvSpPr>
        <p:spPr>
          <a:xfrm>
            <a:off x="685800" y="434340"/>
            <a:ext cx="648131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a:solidFill>
                  <a:srgbClr val="548135"/>
                </a:solidFill>
                <a:latin typeface="Arial"/>
                <a:ea typeface="Arial"/>
                <a:cs typeface="Arial"/>
                <a:sym typeface="Arial"/>
              </a:rPr>
              <a:t>Europe’s H2 potential is immense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pic>
        <p:nvPicPr>
          <p:cNvPr id="5" name="Picture 4">
            <a:extLst>
              <a:ext uri="{FF2B5EF4-FFF2-40B4-BE49-F238E27FC236}">
                <a16:creationId xmlns:a16="http://schemas.microsoft.com/office/drawing/2014/main" id="{DB106A8A-5624-CA12-4603-BC283CBD72BA}"/>
              </a:ext>
            </a:extLst>
          </p:cNvPr>
          <p:cNvPicPr>
            <a:picLocks noChangeAspect="1"/>
          </p:cNvPicPr>
          <p:nvPr/>
        </p:nvPicPr>
        <p:blipFill rotWithShape="1">
          <a:blip r:embed="rId3"/>
          <a:srcRect l="28610" t="40617" r="35695" b="12099"/>
          <a:stretch/>
        </p:blipFill>
        <p:spPr>
          <a:xfrm>
            <a:off x="134993" y="1312214"/>
            <a:ext cx="2717537" cy="2024936"/>
          </a:xfrm>
          <a:prstGeom prst="rect">
            <a:avLst/>
          </a:prstGeom>
        </p:spPr>
      </p:pic>
      <p:sp>
        <p:nvSpPr>
          <p:cNvPr id="880" name="Google Shape;880;p55"/>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1" name="Google Shape;881;p55"/>
          <p:cNvSpPr txBox="1"/>
          <p:nvPr/>
        </p:nvSpPr>
        <p:spPr>
          <a:xfrm>
            <a:off x="3130826" y="1424935"/>
            <a:ext cx="5564654"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dirty="0">
                <a:solidFill>
                  <a:srgbClr val="000000"/>
                </a:solidFill>
                <a:latin typeface="Arial"/>
                <a:ea typeface="Arial"/>
                <a:cs typeface="Arial"/>
                <a:sym typeface="Arial"/>
              </a:rPr>
              <a:t>Aimed to inform on quantities, costs, fossil fuel displacement for onshore green H2</a:t>
            </a:r>
            <a:endParaRPr sz="1800" b="0" i="0" u="none" strike="noStrike" cap="none" dirty="0">
              <a:solidFill>
                <a:schemeClr val="dk1"/>
              </a:solidFill>
              <a:latin typeface="Calibri"/>
              <a:ea typeface="Calibri"/>
              <a:cs typeface="Calibri"/>
              <a:sym typeface="Calibri"/>
            </a:endParaRPr>
          </a:p>
        </p:txBody>
      </p:sp>
      <p:sp>
        <p:nvSpPr>
          <p:cNvPr id="882" name="Google Shape;882;p55"/>
          <p:cNvSpPr txBox="1"/>
          <p:nvPr/>
        </p:nvSpPr>
        <p:spPr>
          <a:xfrm>
            <a:off x="685800" y="434340"/>
            <a:ext cx="4572000"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err="1">
                <a:solidFill>
                  <a:srgbClr val="548135"/>
                </a:solidFill>
                <a:latin typeface="Arial"/>
                <a:ea typeface="Arial"/>
                <a:cs typeface="Arial"/>
                <a:sym typeface="Arial"/>
              </a:rPr>
              <a:t>GenComm’s</a:t>
            </a:r>
            <a:r>
              <a:rPr lang="en-US" sz="2800" b="1" i="1" u="none" strike="noStrike" cap="none" dirty="0">
                <a:solidFill>
                  <a:srgbClr val="548135"/>
                </a:solidFill>
                <a:latin typeface="Arial"/>
                <a:ea typeface="Arial"/>
                <a:cs typeface="Arial"/>
                <a:sym typeface="Arial"/>
              </a:rPr>
              <a:t> Decision Support Tool</a:t>
            </a:r>
            <a:endParaRPr sz="1400" b="0" i="0" u="none" strike="noStrike" cap="none" dirty="0">
              <a:solidFill>
                <a:srgbClr val="000000"/>
              </a:solidFill>
              <a:latin typeface="Arial"/>
              <a:ea typeface="Arial"/>
              <a:cs typeface="Arial"/>
              <a:sym typeface="Arial"/>
            </a:endParaRPr>
          </a:p>
        </p:txBody>
      </p:sp>
      <p:pic>
        <p:nvPicPr>
          <p:cNvPr id="883" name="Google Shape;883;p55" descr="A picture containing diagram&#10;&#10;Description automatically generated"/>
          <p:cNvPicPr preferRelativeResize="0"/>
          <p:nvPr/>
        </p:nvPicPr>
        <p:blipFill rotWithShape="1">
          <a:blip r:embed="rId4">
            <a:alphaModFix/>
          </a:blip>
          <a:srcRect/>
          <a:stretch/>
        </p:blipFill>
        <p:spPr>
          <a:xfrm>
            <a:off x="7269583" y="158048"/>
            <a:ext cx="1771950" cy="1033199"/>
          </a:xfrm>
          <a:prstGeom prst="rect">
            <a:avLst/>
          </a:prstGeom>
          <a:noFill/>
          <a:ln>
            <a:noFill/>
          </a:ln>
        </p:spPr>
      </p:pic>
      <p:sp>
        <p:nvSpPr>
          <p:cNvPr id="2" name="Rectangle 1">
            <a:extLst>
              <a:ext uri="{FF2B5EF4-FFF2-40B4-BE49-F238E27FC236}">
                <a16:creationId xmlns:a16="http://schemas.microsoft.com/office/drawing/2014/main" id="{276341BD-2B9F-B276-D580-F1999D3AE47C}"/>
              </a:ext>
            </a:extLst>
          </p:cNvPr>
          <p:cNvSpPr/>
          <p:nvPr/>
        </p:nvSpPr>
        <p:spPr>
          <a:xfrm>
            <a:off x="134993" y="5682080"/>
            <a:ext cx="2595582" cy="338554"/>
          </a:xfrm>
          <a:prstGeom prst="rect">
            <a:avLst/>
          </a:prstGeom>
        </p:spPr>
        <p:txBody>
          <a:bodyPr wrap="none">
            <a:spAutoFit/>
          </a:bodyPr>
          <a:lstStyle/>
          <a:p>
            <a:pPr algn="ctr"/>
            <a:r>
              <a:rPr lang="en-US" sz="1600" dirty="0">
                <a:hlinkClick r:id="rId5"/>
              </a:rPr>
              <a:t>http://communityh2.eu/dst/</a:t>
            </a:r>
            <a:endParaRPr lang="en-IE" sz="1600" dirty="0"/>
          </a:p>
        </p:txBody>
      </p:sp>
      <p:pic>
        <p:nvPicPr>
          <p:cNvPr id="3" name="Picture 2">
            <a:extLst>
              <a:ext uri="{FF2B5EF4-FFF2-40B4-BE49-F238E27FC236}">
                <a16:creationId xmlns:a16="http://schemas.microsoft.com/office/drawing/2014/main" id="{12BAF5EE-6B3C-AD05-012E-F0835EDDA870}"/>
              </a:ext>
            </a:extLst>
          </p:cNvPr>
          <p:cNvPicPr>
            <a:picLocks noChangeAspect="1"/>
          </p:cNvPicPr>
          <p:nvPr/>
        </p:nvPicPr>
        <p:blipFill rotWithShape="1">
          <a:blip r:embed="rId6"/>
          <a:srcRect l="16875" t="16296" r="33195" b="21235"/>
          <a:stretch/>
        </p:blipFill>
        <p:spPr>
          <a:xfrm>
            <a:off x="134992" y="3658357"/>
            <a:ext cx="2889729" cy="2033662"/>
          </a:xfrm>
          <a:prstGeom prst="rect">
            <a:avLst/>
          </a:prstGeom>
        </p:spPr>
      </p:pic>
      <p:sp>
        <p:nvSpPr>
          <p:cNvPr id="4" name="Rectangle 3">
            <a:extLst>
              <a:ext uri="{FF2B5EF4-FFF2-40B4-BE49-F238E27FC236}">
                <a16:creationId xmlns:a16="http://schemas.microsoft.com/office/drawing/2014/main" id="{83EC444B-AA5E-2658-F256-A6CDCAB66686}"/>
              </a:ext>
            </a:extLst>
          </p:cNvPr>
          <p:cNvSpPr/>
          <p:nvPr/>
        </p:nvSpPr>
        <p:spPr>
          <a:xfrm>
            <a:off x="134993" y="3290501"/>
            <a:ext cx="3313728" cy="338554"/>
          </a:xfrm>
          <a:prstGeom prst="rect">
            <a:avLst/>
          </a:prstGeom>
        </p:spPr>
        <p:txBody>
          <a:bodyPr wrap="none">
            <a:spAutoFit/>
          </a:bodyPr>
          <a:lstStyle/>
          <a:p>
            <a:pPr algn="ctr"/>
            <a:r>
              <a:rPr lang="en-US" sz="1600" dirty="0">
                <a:hlinkClick r:id="rId7"/>
              </a:rPr>
              <a:t>http://communityh2.eu/dst-simple/</a:t>
            </a:r>
            <a:r>
              <a:rPr lang="en-US" sz="1600" dirty="0"/>
              <a:t> </a:t>
            </a:r>
            <a:endParaRPr lang="en-IE" sz="1600" dirty="0"/>
          </a:p>
        </p:txBody>
      </p:sp>
      <p:sp>
        <p:nvSpPr>
          <p:cNvPr id="7" name="Rectangle 6">
            <a:extLst>
              <a:ext uri="{FF2B5EF4-FFF2-40B4-BE49-F238E27FC236}">
                <a16:creationId xmlns:a16="http://schemas.microsoft.com/office/drawing/2014/main" id="{4BEC3BB0-478F-B4F2-E00A-A9660AFF062A}"/>
              </a:ext>
            </a:extLst>
          </p:cNvPr>
          <p:cNvSpPr/>
          <p:nvPr/>
        </p:nvSpPr>
        <p:spPr>
          <a:xfrm>
            <a:off x="7149829" y="2126442"/>
            <a:ext cx="1859178" cy="1136145"/>
          </a:xfrm>
          <a:prstGeom prst="rect">
            <a:avLst/>
          </a:prstGeom>
        </p:spPr>
        <p:txBody>
          <a:bodyPr wrap="square">
            <a:spAutoFit/>
          </a:bodyPr>
          <a:lstStyle/>
          <a:p>
            <a:pPr>
              <a:lnSpc>
                <a:spcPct val="115000"/>
              </a:lnSpc>
              <a:spcAft>
                <a:spcPts val="0"/>
              </a:spcAft>
            </a:pPr>
            <a:r>
              <a:rPr lang="en-IE" sz="1200" b="1" dirty="0">
                <a:ea typeface="Calibri" panose="020F0502020204030204" pitchFamily="34" charset="0"/>
                <a:cs typeface="Times New Roman" panose="02020603050405020304" pitchFamily="18" charset="0"/>
              </a:rPr>
              <a:t>Percentage of Dublin city bus fuel displaceable by H2 for different electrolyser operation modes</a:t>
            </a:r>
            <a:endParaRPr lang="en-IE" sz="1200" dirty="0">
              <a:effectLst/>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5F63F5B7-2D54-0D15-FC82-D877984AFDC4}"/>
              </a:ext>
            </a:extLst>
          </p:cNvPr>
          <p:cNvSpPr/>
          <p:nvPr/>
        </p:nvSpPr>
        <p:spPr>
          <a:xfrm>
            <a:off x="2985885" y="5822600"/>
            <a:ext cx="2372456" cy="923779"/>
          </a:xfrm>
          <a:prstGeom prst="rect">
            <a:avLst/>
          </a:prstGeom>
        </p:spPr>
        <p:txBody>
          <a:bodyPr wrap="square">
            <a:spAutoFit/>
          </a:bodyPr>
          <a:lstStyle/>
          <a:p>
            <a:pPr algn="r">
              <a:lnSpc>
                <a:spcPct val="115000"/>
              </a:lnSpc>
              <a:spcAft>
                <a:spcPts val="0"/>
              </a:spcAft>
            </a:pPr>
            <a:r>
              <a:rPr lang="en-IE" sz="1200" b="1" dirty="0">
                <a:ea typeface="Calibri" panose="020F0502020204030204" pitchFamily="34" charset="0"/>
                <a:cs typeface="Times New Roman" panose="02020603050405020304" pitchFamily="18" charset="0"/>
              </a:rPr>
              <a:t>Hydrogen costs for different electricity prices and electrolyser operation modes, relative to diesel for Dublin</a:t>
            </a:r>
            <a:endParaRPr lang="en-IE" sz="1200" dirty="0">
              <a:effectLst/>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FECC4BFD-26B6-BEFA-6195-E6D8DA98F0E3}"/>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10681"/>
          <a:stretch/>
        </p:blipFill>
        <p:spPr bwMode="auto">
          <a:xfrm>
            <a:off x="3364170" y="2063896"/>
            <a:ext cx="3785659" cy="2406065"/>
          </a:xfrm>
          <a:prstGeom prst="rect">
            <a:avLst/>
          </a:prstGeom>
          <a:noFill/>
        </p:spPr>
      </p:pic>
      <p:pic>
        <p:nvPicPr>
          <p:cNvPr id="16" name="Picture 15">
            <a:extLst>
              <a:ext uri="{FF2B5EF4-FFF2-40B4-BE49-F238E27FC236}">
                <a16:creationId xmlns:a16="http://schemas.microsoft.com/office/drawing/2014/main" id="{53D43F8C-7D80-49AA-2193-70FDA9209CB8}"/>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10159"/>
          <a:stretch/>
        </p:blipFill>
        <p:spPr bwMode="auto">
          <a:xfrm>
            <a:off x="5358341" y="4462459"/>
            <a:ext cx="3785659" cy="239554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3" name="Google Shape;890;p56">
            <a:extLst>
              <a:ext uri="{FF2B5EF4-FFF2-40B4-BE49-F238E27FC236}">
                <a16:creationId xmlns:a16="http://schemas.microsoft.com/office/drawing/2014/main" id="{AA4477B4-B8FC-A7AE-8821-A2C5BBF03A83}"/>
              </a:ext>
            </a:extLst>
          </p:cNvPr>
          <p:cNvSpPr txBox="1"/>
          <p:nvPr/>
        </p:nvSpPr>
        <p:spPr>
          <a:xfrm>
            <a:off x="448520" y="1424935"/>
            <a:ext cx="4056805" cy="4524275"/>
          </a:xfrm>
          <a:prstGeom prst="rect">
            <a:avLst/>
          </a:prstGeom>
          <a:noFill/>
          <a:ln>
            <a:noFill/>
          </a:ln>
        </p:spPr>
        <p:txBody>
          <a:bodyPr spcFirstLastPara="1" wrap="square" lIns="91425" tIns="45700" rIns="91425" bIns="45700" anchor="t" anchorCtr="0">
            <a:spAutoFit/>
          </a:bodyPr>
          <a:lstStyle/>
          <a:p>
            <a:pPr>
              <a:buSzPts val="1800"/>
            </a:pPr>
            <a:endParaRPr lang="en-US" sz="1800" b="1" i="1" dirty="0">
              <a:ea typeface="Calibri"/>
            </a:endParaRPr>
          </a:p>
          <a:p>
            <a:pPr>
              <a:buSzPts val="1800"/>
            </a:pPr>
            <a:endParaRPr lang="en-US" sz="1800" b="1" i="1" dirty="0">
              <a:ea typeface="Calibri"/>
            </a:endParaRPr>
          </a:p>
          <a:p>
            <a:pPr>
              <a:buSzPts val="1800"/>
            </a:pPr>
            <a:endParaRPr lang="en-US" sz="1800" b="1" i="1" dirty="0">
              <a:ea typeface="Calibri"/>
            </a:endParaRPr>
          </a:p>
          <a:p>
            <a:pPr>
              <a:buSzPts val="1800"/>
            </a:pPr>
            <a:r>
              <a:rPr lang="en-US" sz="1800" b="1" i="1" dirty="0">
                <a:ea typeface="Calibri"/>
              </a:rPr>
              <a:t>Focus is now on specific sectors that:</a:t>
            </a:r>
          </a:p>
          <a:p>
            <a:pPr marL="285750" indent="-285750">
              <a:buSzPts val="1800"/>
              <a:buFont typeface="Arial" panose="020B0604020202020204" pitchFamily="34" charset="0"/>
              <a:buChar char="•"/>
            </a:pPr>
            <a:r>
              <a:rPr lang="en-US" sz="1800" b="1" i="1" dirty="0">
                <a:ea typeface="Calibri"/>
              </a:rPr>
              <a:t>Will struggle to be fully electrified</a:t>
            </a:r>
          </a:p>
          <a:p>
            <a:pPr marL="285750" indent="-285750">
              <a:buSzPts val="1800"/>
              <a:buFont typeface="Arial" panose="020B0604020202020204" pitchFamily="34" charset="0"/>
              <a:buChar char="•"/>
            </a:pPr>
            <a:r>
              <a:rPr lang="en-US" sz="1800" b="1" i="1" dirty="0">
                <a:ea typeface="Calibri"/>
              </a:rPr>
              <a:t>Have H2 technology close to or at commercial reality</a:t>
            </a:r>
          </a:p>
          <a:p>
            <a:pPr>
              <a:buSzPts val="1800"/>
            </a:pPr>
            <a:endParaRPr lang="en-US" sz="1800" b="1" i="1" dirty="0">
              <a:ea typeface="Calibri"/>
            </a:endParaRPr>
          </a:p>
          <a:p>
            <a:pPr>
              <a:buSzPts val="1800"/>
            </a:pPr>
            <a:r>
              <a:rPr lang="en-US" sz="1800" b="1" i="1" dirty="0">
                <a:highlight>
                  <a:srgbClr val="FFFF00"/>
                </a:highlight>
                <a:ea typeface="Calibri"/>
              </a:rPr>
              <a:t>We need to communicate to potential end-users in terms they understand</a:t>
            </a:r>
          </a:p>
          <a:p>
            <a:pPr>
              <a:buSzPts val="1800"/>
            </a:pPr>
            <a:endParaRPr lang="en-US" sz="1800" b="1" i="1" dirty="0">
              <a:ea typeface="Calibri"/>
            </a:endParaRPr>
          </a:p>
          <a:p>
            <a:pPr marL="0" marR="0" lvl="0" indent="0" algn="l" rtl="0">
              <a:lnSpc>
                <a:spcPct val="100000"/>
              </a:lnSpc>
              <a:spcBef>
                <a:spcPts val="0"/>
              </a:spcBef>
              <a:spcAft>
                <a:spcPts val="0"/>
              </a:spcAft>
              <a:buClr>
                <a:srgbClr val="000000"/>
              </a:buClr>
              <a:buSzPts val="1800"/>
              <a:buFont typeface="Arial"/>
              <a:buNone/>
            </a:pPr>
            <a:endParaRPr lang="en-IE"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889" name="Google Shape;889;p56"/>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0" name="Google Shape;890;p56"/>
          <p:cNvSpPr txBox="1"/>
          <p:nvPr/>
        </p:nvSpPr>
        <p:spPr>
          <a:xfrm>
            <a:off x="448520" y="1424935"/>
            <a:ext cx="842878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dirty="0">
                <a:ea typeface="Calibri"/>
              </a:rPr>
              <a:t>Cost effective decarbonization and energy security are the drivers, not finding a use for green H2!</a:t>
            </a:r>
          </a:p>
        </p:txBody>
      </p:sp>
      <p:sp>
        <p:nvSpPr>
          <p:cNvPr id="891" name="Google Shape;891;p56"/>
          <p:cNvSpPr txBox="1"/>
          <p:nvPr/>
        </p:nvSpPr>
        <p:spPr>
          <a:xfrm>
            <a:off x="685800" y="434340"/>
            <a:ext cx="5314950" cy="11695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a:solidFill>
                  <a:srgbClr val="548135"/>
                </a:solidFill>
                <a:latin typeface="Arial"/>
                <a:ea typeface="Arial"/>
                <a:cs typeface="Arial"/>
                <a:sym typeface="Arial"/>
              </a:rPr>
              <a:t>What about the End User?</a:t>
            </a:r>
          </a:p>
          <a:p>
            <a:pPr>
              <a:buSzPts val="2800"/>
            </a:pPr>
            <a:r>
              <a:rPr lang="en-US" sz="2800" b="1" i="1" u="none" strike="noStrike" cap="none" dirty="0">
                <a:solidFill>
                  <a:srgbClr val="548135"/>
                </a:solidFill>
                <a:latin typeface="Arial"/>
                <a:ea typeface="Arial"/>
                <a:cs typeface="Arial"/>
                <a:sym typeface="Arial"/>
              </a:rPr>
              <a:t>The Enabling Support Tool</a:t>
            </a:r>
          </a:p>
          <a:p>
            <a:pPr marL="0" marR="0" lvl="0" indent="0" algn="l" rtl="0">
              <a:lnSpc>
                <a:spcPct val="100000"/>
              </a:lnSpc>
              <a:spcBef>
                <a:spcPts val="0"/>
              </a:spcBef>
              <a:spcAft>
                <a:spcPts val="0"/>
              </a:spcAft>
              <a:buClr>
                <a:srgbClr val="000000"/>
              </a:buClr>
              <a:buSzPts val="2800"/>
              <a:buFont typeface="Arial"/>
              <a:buNone/>
            </a:pPr>
            <a:endParaRPr sz="1400" b="0" i="0" u="none" strike="noStrike" cap="none" dirty="0">
              <a:solidFill>
                <a:srgbClr val="000000"/>
              </a:solidFill>
              <a:latin typeface="Arial"/>
              <a:ea typeface="Arial"/>
              <a:cs typeface="Arial"/>
              <a:sym typeface="Arial"/>
            </a:endParaRPr>
          </a:p>
        </p:txBody>
      </p:sp>
      <p:pic>
        <p:nvPicPr>
          <p:cNvPr id="892" name="Google Shape;892;p56" descr="A picture containing diagram&#10;&#10;Description automatically generated"/>
          <p:cNvPicPr preferRelativeResize="0"/>
          <p:nvPr/>
        </p:nvPicPr>
        <p:blipFill rotWithShape="1">
          <a:blip r:embed="rId3">
            <a:alphaModFix/>
          </a:blip>
          <a:srcRect/>
          <a:stretch/>
        </p:blipFill>
        <p:spPr>
          <a:xfrm>
            <a:off x="7269583" y="158048"/>
            <a:ext cx="1771950" cy="1033199"/>
          </a:xfrm>
          <a:prstGeom prst="rect">
            <a:avLst/>
          </a:prstGeom>
          <a:noFill/>
          <a:ln>
            <a:noFill/>
          </a:ln>
        </p:spPr>
      </p:pic>
      <p:pic>
        <p:nvPicPr>
          <p:cNvPr id="1026" name="Picture 2" descr="Bus Éireann - Wikipedia">
            <a:extLst>
              <a:ext uri="{FF2B5EF4-FFF2-40B4-BE49-F238E27FC236}">
                <a16:creationId xmlns:a16="http://schemas.microsoft.com/office/drawing/2014/main" id="{7760AEFF-7BB1-15A1-E6E0-1D7557CF19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3920" y="2343149"/>
            <a:ext cx="4394829" cy="2835275"/>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890;p56">
            <a:extLst>
              <a:ext uri="{FF2B5EF4-FFF2-40B4-BE49-F238E27FC236}">
                <a16:creationId xmlns:a16="http://schemas.microsoft.com/office/drawing/2014/main" id="{07433BAE-5826-26BE-97C4-3B5847730621}"/>
              </a:ext>
            </a:extLst>
          </p:cNvPr>
          <p:cNvSpPr txBox="1"/>
          <p:nvPr/>
        </p:nvSpPr>
        <p:spPr>
          <a:xfrm>
            <a:off x="448520" y="5320660"/>
            <a:ext cx="842878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dirty="0">
                <a:ea typeface="Calibri"/>
              </a:rPr>
              <a:t>Total Cost of Ownership (TCO) is how bus fleet operators VALIDATE decarbonization performance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56"/>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0" name="Google Shape;890;p56"/>
          <p:cNvSpPr txBox="1"/>
          <p:nvPr/>
        </p:nvSpPr>
        <p:spPr>
          <a:xfrm>
            <a:off x="448520" y="1424935"/>
            <a:ext cx="8428780" cy="31392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dirty="0">
                <a:highlight>
                  <a:srgbClr val="FFFF00"/>
                </a:highlight>
                <a:ea typeface="Calibri"/>
              </a:rPr>
              <a:t>Enables bus fleet operators to plan best fleet decarbonization mix</a:t>
            </a:r>
          </a:p>
          <a:p>
            <a:pPr marL="0" marR="0" lvl="0" indent="0" algn="l" rtl="0">
              <a:lnSpc>
                <a:spcPct val="100000"/>
              </a:lnSpc>
              <a:spcBef>
                <a:spcPts val="0"/>
              </a:spcBef>
              <a:spcAft>
                <a:spcPts val="0"/>
              </a:spcAft>
              <a:buClr>
                <a:srgbClr val="000000"/>
              </a:buClr>
              <a:buSzPts val="1800"/>
              <a:buFont typeface="Arial"/>
              <a:buNone/>
            </a:pPr>
            <a:endParaRPr lang="en-US" sz="1800" b="1" i="1" dirty="0">
              <a:highlight>
                <a:srgbClr val="FFFF00"/>
              </a:highlight>
              <a:ea typeface="Calibri"/>
            </a:endParaRPr>
          </a:p>
          <a:p>
            <a:pPr marL="0" marR="0" lvl="0" indent="0" algn="l" rtl="0">
              <a:lnSpc>
                <a:spcPct val="100000"/>
              </a:lnSpc>
              <a:spcBef>
                <a:spcPts val="0"/>
              </a:spcBef>
              <a:spcAft>
                <a:spcPts val="0"/>
              </a:spcAft>
              <a:buClr>
                <a:srgbClr val="000000"/>
              </a:buClr>
              <a:buSzPts val="1800"/>
              <a:buFont typeface="Arial"/>
              <a:buNone/>
            </a:pPr>
            <a:r>
              <a:rPr lang="en-US" sz="1800" b="1" i="1" dirty="0">
                <a:ea typeface="Calibri"/>
              </a:rPr>
              <a:t>Assumes first decarbonization approach will be battery electrification</a:t>
            </a:r>
          </a:p>
          <a:p>
            <a:pPr marL="0" marR="0" lvl="0" indent="0" algn="l" rtl="0">
              <a:lnSpc>
                <a:spcPct val="100000"/>
              </a:lnSpc>
              <a:spcBef>
                <a:spcPts val="0"/>
              </a:spcBef>
              <a:spcAft>
                <a:spcPts val="0"/>
              </a:spcAft>
              <a:buClr>
                <a:srgbClr val="000000"/>
              </a:buClr>
              <a:buSzPts val="1800"/>
              <a:buFont typeface="Arial"/>
              <a:buNone/>
            </a:pPr>
            <a:endParaRPr lang="en-US" sz="1800" b="1" i="1" dirty="0">
              <a:ea typeface="Calibri"/>
            </a:endParaRPr>
          </a:p>
          <a:p>
            <a:pPr marL="0" marR="0" lvl="0" indent="0" algn="l" rtl="0">
              <a:lnSpc>
                <a:spcPct val="100000"/>
              </a:lnSpc>
              <a:spcBef>
                <a:spcPts val="0"/>
              </a:spcBef>
              <a:spcAft>
                <a:spcPts val="0"/>
              </a:spcAft>
              <a:buClr>
                <a:srgbClr val="000000"/>
              </a:buClr>
              <a:buSzPts val="1800"/>
              <a:buFont typeface="Arial"/>
              <a:buNone/>
            </a:pPr>
            <a:r>
              <a:rPr lang="en-US" sz="1800" b="1" i="1" dirty="0">
                <a:ea typeface="Calibri"/>
              </a:rPr>
              <a:t>Portion of routes in a network unsuited* to battery electrification are identified</a:t>
            </a:r>
          </a:p>
          <a:p>
            <a:pPr marR="0" lvl="0" algn="l" rtl="0">
              <a:lnSpc>
                <a:spcPct val="100000"/>
              </a:lnSpc>
              <a:spcBef>
                <a:spcPts val="0"/>
              </a:spcBef>
              <a:spcAft>
                <a:spcPts val="0"/>
              </a:spcAft>
              <a:buClr>
                <a:srgbClr val="000000"/>
              </a:buClr>
              <a:buSzPts val="1800"/>
            </a:pPr>
            <a:endParaRPr lang="en-US" sz="1800" b="1" i="1" dirty="0">
              <a:ea typeface="Calibri"/>
            </a:endParaRPr>
          </a:p>
          <a:p>
            <a:pPr marR="0" lvl="0" algn="l" rtl="0">
              <a:lnSpc>
                <a:spcPct val="100000"/>
              </a:lnSpc>
              <a:spcBef>
                <a:spcPts val="0"/>
              </a:spcBef>
              <a:spcAft>
                <a:spcPts val="0"/>
              </a:spcAft>
              <a:buClr>
                <a:srgbClr val="000000"/>
              </a:buClr>
              <a:buSzPts val="1800"/>
            </a:pPr>
            <a:r>
              <a:rPr lang="en-US" sz="1800" b="1" i="1" dirty="0">
                <a:ea typeface="Calibri"/>
              </a:rPr>
              <a:t>* Due to HVAC loads, utilization rates, route range, steep gradients</a:t>
            </a:r>
          </a:p>
          <a:p>
            <a:pPr marL="285750" marR="0" lvl="0" indent="-285750" algn="l" rtl="0">
              <a:lnSpc>
                <a:spcPct val="100000"/>
              </a:lnSpc>
              <a:spcBef>
                <a:spcPts val="0"/>
              </a:spcBef>
              <a:spcAft>
                <a:spcPts val="0"/>
              </a:spcAft>
              <a:buClr>
                <a:srgbClr val="000000"/>
              </a:buClr>
              <a:buSzPts val="1800"/>
              <a:buFont typeface="Arial" panose="020B0604020202020204" pitchFamily="34" charset="0"/>
              <a:buChar char="•"/>
            </a:pPr>
            <a:endParaRPr lang="en-US" sz="1800" b="1" i="1" dirty="0">
              <a:ea typeface="Calibri"/>
            </a:endParaRPr>
          </a:p>
          <a:p>
            <a:pPr marR="0" lvl="0" algn="l" rtl="0">
              <a:lnSpc>
                <a:spcPct val="100000"/>
              </a:lnSpc>
              <a:spcBef>
                <a:spcPts val="0"/>
              </a:spcBef>
              <a:spcAft>
                <a:spcPts val="0"/>
              </a:spcAft>
              <a:buClr>
                <a:srgbClr val="000000"/>
              </a:buClr>
              <a:buSzPts val="1800"/>
            </a:pPr>
            <a:r>
              <a:rPr lang="en-US" sz="1800" b="1" i="1" dirty="0">
                <a:highlight>
                  <a:srgbClr val="FFFF00"/>
                </a:highlight>
                <a:ea typeface="Calibri"/>
              </a:rPr>
              <a:t>The EST calculates Total Cost of Ownership of different decarbonization options</a:t>
            </a:r>
          </a:p>
        </p:txBody>
      </p:sp>
      <p:sp>
        <p:nvSpPr>
          <p:cNvPr id="891" name="Google Shape;891;p56"/>
          <p:cNvSpPr txBox="1"/>
          <p:nvPr/>
        </p:nvSpPr>
        <p:spPr>
          <a:xfrm>
            <a:off x="685800" y="434340"/>
            <a:ext cx="5314950"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a:solidFill>
                  <a:srgbClr val="548135"/>
                </a:solidFill>
                <a:latin typeface="Arial"/>
                <a:ea typeface="Arial"/>
                <a:cs typeface="Arial"/>
                <a:sym typeface="Arial"/>
              </a:rPr>
              <a:t>What does the EST do?</a:t>
            </a:r>
          </a:p>
          <a:p>
            <a:pPr marL="0" marR="0" lvl="0" indent="0" algn="l" rtl="0">
              <a:lnSpc>
                <a:spcPct val="100000"/>
              </a:lnSpc>
              <a:spcBef>
                <a:spcPts val="0"/>
              </a:spcBef>
              <a:spcAft>
                <a:spcPts val="0"/>
              </a:spcAft>
              <a:buClr>
                <a:srgbClr val="000000"/>
              </a:buClr>
              <a:buSzPts val="2800"/>
              <a:buFont typeface="Arial"/>
              <a:buNone/>
            </a:pPr>
            <a:endParaRPr sz="1400" b="0" i="0" u="none" strike="noStrike" cap="none" dirty="0">
              <a:solidFill>
                <a:srgbClr val="000000"/>
              </a:solidFill>
              <a:latin typeface="Arial"/>
              <a:ea typeface="Arial"/>
              <a:cs typeface="Arial"/>
              <a:sym typeface="Arial"/>
            </a:endParaRPr>
          </a:p>
        </p:txBody>
      </p:sp>
      <p:pic>
        <p:nvPicPr>
          <p:cNvPr id="892" name="Google Shape;892;p56" descr="A picture containing diagram&#10;&#10;Description automatically generated"/>
          <p:cNvPicPr preferRelativeResize="0"/>
          <p:nvPr/>
        </p:nvPicPr>
        <p:blipFill rotWithShape="1">
          <a:blip r:embed="rId3">
            <a:alphaModFix/>
          </a:blip>
          <a:srcRect/>
          <a:stretch/>
        </p:blipFill>
        <p:spPr>
          <a:xfrm>
            <a:off x="7269583" y="158048"/>
            <a:ext cx="1771950" cy="1033199"/>
          </a:xfrm>
          <a:prstGeom prst="rect">
            <a:avLst/>
          </a:prstGeom>
          <a:noFill/>
          <a:ln>
            <a:noFill/>
          </a:ln>
        </p:spPr>
      </p:pic>
    </p:spTree>
    <p:extLst>
      <p:ext uri="{BB962C8B-B14F-4D97-AF65-F5344CB8AC3E}">
        <p14:creationId xmlns:p14="http://schemas.microsoft.com/office/powerpoint/2010/main" val="6669926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26675915-1114-161F-F7E0-DBB37ED31625}"/>
              </a:ext>
            </a:extLst>
          </p:cNvPr>
          <p:cNvGraphicFramePr>
            <a:graphicFrameLocks/>
          </p:cNvGraphicFramePr>
          <p:nvPr>
            <p:extLst>
              <p:ext uri="{D42A27DB-BD31-4B8C-83A1-F6EECF244321}">
                <p14:modId xmlns:p14="http://schemas.microsoft.com/office/powerpoint/2010/main" val="3055710266"/>
              </p:ext>
            </p:extLst>
          </p:nvPr>
        </p:nvGraphicFramePr>
        <p:xfrm>
          <a:off x="163914" y="1286849"/>
          <a:ext cx="8334375" cy="4624389"/>
        </p:xfrm>
        <a:graphic>
          <a:graphicData uri="http://schemas.openxmlformats.org/drawingml/2006/chart">
            <c:chart xmlns:c="http://schemas.openxmlformats.org/drawingml/2006/chart" xmlns:r="http://schemas.openxmlformats.org/officeDocument/2006/relationships" r:id="rId3"/>
          </a:graphicData>
        </a:graphic>
      </p:graphicFrame>
      <p:sp>
        <p:nvSpPr>
          <p:cNvPr id="891" name="Google Shape;891;p56"/>
          <p:cNvSpPr txBox="1"/>
          <p:nvPr/>
        </p:nvSpPr>
        <p:spPr>
          <a:xfrm>
            <a:off x="685800" y="434340"/>
            <a:ext cx="5314950" cy="11695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a:solidFill>
                  <a:srgbClr val="548135"/>
                </a:solidFill>
                <a:latin typeface="Arial"/>
                <a:ea typeface="Arial"/>
                <a:cs typeface="Arial"/>
                <a:sym typeface="Arial"/>
              </a:rPr>
              <a:t>Decarbonizing a single bus route in Galway</a:t>
            </a:r>
          </a:p>
          <a:p>
            <a:pPr marL="0" marR="0" lvl="0" indent="0" algn="l" rtl="0">
              <a:lnSpc>
                <a:spcPct val="100000"/>
              </a:lnSpc>
              <a:spcBef>
                <a:spcPts val="0"/>
              </a:spcBef>
              <a:spcAft>
                <a:spcPts val="0"/>
              </a:spcAft>
              <a:buClr>
                <a:srgbClr val="000000"/>
              </a:buClr>
              <a:buSzPts val="2800"/>
              <a:buFont typeface="Arial"/>
              <a:buNone/>
            </a:pPr>
            <a:endParaRPr sz="1400" b="0" i="0" u="none" strike="noStrike" cap="none" dirty="0">
              <a:solidFill>
                <a:srgbClr val="000000"/>
              </a:solidFill>
              <a:latin typeface="Arial"/>
              <a:ea typeface="Arial"/>
              <a:cs typeface="Arial"/>
              <a:sym typeface="Arial"/>
            </a:endParaRPr>
          </a:p>
        </p:txBody>
      </p:sp>
      <p:pic>
        <p:nvPicPr>
          <p:cNvPr id="892" name="Google Shape;892;p56" descr="A picture containing diagram&#10;&#10;Description automatically generated"/>
          <p:cNvPicPr preferRelativeResize="0"/>
          <p:nvPr/>
        </p:nvPicPr>
        <p:blipFill rotWithShape="1">
          <a:blip r:embed="rId4">
            <a:alphaModFix/>
          </a:blip>
          <a:srcRect/>
          <a:stretch/>
        </p:blipFill>
        <p:spPr>
          <a:xfrm>
            <a:off x="7269583" y="158048"/>
            <a:ext cx="1771950" cy="1033199"/>
          </a:xfrm>
          <a:prstGeom prst="rect">
            <a:avLst/>
          </a:prstGeom>
          <a:noFill/>
          <a:ln>
            <a:noFill/>
          </a:ln>
        </p:spPr>
      </p:pic>
      <p:sp>
        <p:nvSpPr>
          <p:cNvPr id="4" name="TextBox 3">
            <a:extLst>
              <a:ext uri="{FF2B5EF4-FFF2-40B4-BE49-F238E27FC236}">
                <a16:creationId xmlns:a16="http://schemas.microsoft.com/office/drawing/2014/main" id="{C34D28BD-BED4-6088-AC26-9E29257A1CDB}"/>
              </a:ext>
            </a:extLst>
          </p:cNvPr>
          <p:cNvSpPr txBox="1"/>
          <p:nvPr/>
        </p:nvSpPr>
        <p:spPr>
          <a:xfrm>
            <a:off x="2667000" y="3167390"/>
            <a:ext cx="2019300" cy="523220"/>
          </a:xfrm>
          <a:prstGeom prst="rect">
            <a:avLst/>
          </a:prstGeom>
          <a:noFill/>
        </p:spPr>
        <p:txBody>
          <a:bodyPr wrap="square" rtlCol="0">
            <a:spAutoFit/>
          </a:bodyPr>
          <a:lstStyle/>
          <a:p>
            <a:pPr algn="ctr"/>
            <a:r>
              <a:rPr lang="en-IE" dirty="0"/>
              <a:t>TCO drops as a bus is used more effectively</a:t>
            </a:r>
          </a:p>
        </p:txBody>
      </p:sp>
      <p:sp>
        <p:nvSpPr>
          <p:cNvPr id="5" name="TextBox 4">
            <a:extLst>
              <a:ext uri="{FF2B5EF4-FFF2-40B4-BE49-F238E27FC236}">
                <a16:creationId xmlns:a16="http://schemas.microsoft.com/office/drawing/2014/main" id="{675E9AA2-3341-5C16-82BF-4C2178B82B88}"/>
              </a:ext>
            </a:extLst>
          </p:cNvPr>
          <p:cNvSpPr txBox="1"/>
          <p:nvPr/>
        </p:nvSpPr>
        <p:spPr>
          <a:xfrm>
            <a:off x="3032132" y="2833361"/>
            <a:ext cx="712054" cy="307777"/>
          </a:xfrm>
          <a:prstGeom prst="rect">
            <a:avLst/>
          </a:prstGeom>
          <a:noFill/>
        </p:spPr>
        <p:txBody>
          <a:bodyPr wrap="none" rtlCol="0">
            <a:spAutoFit/>
          </a:bodyPr>
          <a:lstStyle/>
          <a:p>
            <a:r>
              <a:rPr lang="en-IE" b="1" dirty="0"/>
              <a:t>Diesel</a:t>
            </a:r>
          </a:p>
        </p:txBody>
      </p:sp>
      <p:sp>
        <p:nvSpPr>
          <p:cNvPr id="7" name="TextBox 6">
            <a:extLst>
              <a:ext uri="{FF2B5EF4-FFF2-40B4-BE49-F238E27FC236}">
                <a16:creationId xmlns:a16="http://schemas.microsoft.com/office/drawing/2014/main" id="{494B7211-0325-D7B9-58F0-442792206780}"/>
              </a:ext>
            </a:extLst>
          </p:cNvPr>
          <p:cNvSpPr txBox="1"/>
          <p:nvPr/>
        </p:nvSpPr>
        <p:spPr>
          <a:xfrm>
            <a:off x="8268311" y="3276600"/>
            <a:ext cx="712054" cy="307777"/>
          </a:xfrm>
          <a:prstGeom prst="rect">
            <a:avLst/>
          </a:prstGeom>
          <a:noFill/>
        </p:spPr>
        <p:txBody>
          <a:bodyPr wrap="none" rtlCol="0">
            <a:spAutoFit/>
          </a:bodyPr>
          <a:lstStyle/>
          <a:p>
            <a:r>
              <a:rPr lang="en-IE" b="1" dirty="0"/>
              <a:t>Diesel</a:t>
            </a:r>
          </a:p>
        </p:txBody>
      </p:sp>
      <p:pic>
        <p:nvPicPr>
          <p:cNvPr id="9" name="Picture 8">
            <a:extLst>
              <a:ext uri="{FF2B5EF4-FFF2-40B4-BE49-F238E27FC236}">
                <a16:creationId xmlns:a16="http://schemas.microsoft.com/office/drawing/2014/main" id="{C66F0BE4-BB9A-6618-AC3B-527C53635216}"/>
              </a:ext>
            </a:extLst>
          </p:cNvPr>
          <p:cNvPicPr>
            <a:picLocks noChangeAspect="1"/>
          </p:cNvPicPr>
          <p:nvPr/>
        </p:nvPicPr>
        <p:blipFill>
          <a:blip r:embed="rId5"/>
          <a:stretch>
            <a:fillRect/>
          </a:stretch>
        </p:blipFill>
        <p:spPr>
          <a:xfrm>
            <a:off x="5477568" y="154931"/>
            <a:ext cx="1771951" cy="1728328"/>
          </a:xfrm>
          <a:prstGeom prst="rect">
            <a:avLst/>
          </a:prstGeom>
        </p:spPr>
      </p:pic>
    </p:spTree>
    <p:extLst>
      <p:ext uri="{BB962C8B-B14F-4D97-AF65-F5344CB8AC3E}">
        <p14:creationId xmlns:p14="http://schemas.microsoft.com/office/powerpoint/2010/main" val="31943210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26675915-1114-161F-F7E0-DBB37ED31625}"/>
              </a:ext>
            </a:extLst>
          </p:cNvPr>
          <p:cNvGraphicFramePr>
            <a:graphicFrameLocks/>
          </p:cNvGraphicFramePr>
          <p:nvPr>
            <p:extLst>
              <p:ext uri="{D42A27DB-BD31-4B8C-83A1-F6EECF244321}">
                <p14:modId xmlns:p14="http://schemas.microsoft.com/office/powerpoint/2010/main" val="2270733102"/>
              </p:ext>
            </p:extLst>
          </p:nvPr>
        </p:nvGraphicFramePr>
        <p:xfrm>
          <a:off x="163914" y="1286849"/>
          <a:ext cx="8334375" cy="4624389"/>
        </p:xfrm>
        <a:graphic>
          <a:graphicData uri="http://schemas.openxmlformats.org/drawingml/2006/chart">
            <c:chart xmlns:c="http://schemas.openxmlformats.org/drawingml/2006/chart" xmlns:r="http://schemas.openxmlformats.org/officeDocument/2006/relationships" r:id="rId3"/>
          </a:graphicData>
        </a:graphic>
      </p:graphicFrame>
      <p:sp>
        <p:nvSpPr>
          <p:cNvPr id="891" name="Google Shape;891;p56"/>
          <p:cNvSpPr txBox="1"/>
          <p:nvPr/>
        </p:nvSpPr>
        <p:spPr>
          <a:xfrm>
            <a:off x="685800" y="434340"/>
            <a:ext cx="5314950" cy="11695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a:solidFill>
                  <a:srgbClr val="548135"/>
                </a:solidFill>
                <a:latin typeface="Arial"/>
                <a:ea typeface="Arial"/>
                <a:cs typeface="Arial"/>
                <a:sym typeface="Arial"/>
              </a:rPr>
              <a:t>Decarbonizing a single bus route in Galway</a:t>
            </a:r>
          </a:p>
          <a:p>
            <a:pPr marL="0" marR="0" lvl="0" indent="0" algn="l" rtl="0">
              <a:lnSpc>
                <a:spcPct val="100000"/>
              </a:lnSpc>
              <a:spcBef>
                <a:spcPts val="0"/>
              </a:spcBef>
              <a:spcAft>
                <a:spcPts val="0"/>
              </a:spcAft>
              <a:buClr>
                <a:srgbClr val="000000"/>
              </a:buClr>
              <a:buSzPts val="2800"/>
              <a:buFont typeface="Arial"/>
              <a:buNone/>
            </a:pPr>
            <a:endParaRPr sz="1400" b="0" i="0" u="none" strike="noStrike" cap="none" dirty="0">
              <a:solidFill>
                <a:srgbClr val="000000"/>
              </a:solidFill>
              <a:latin typeface="Arial"/>
              <a:ea typeface="Arial"/>
              <a:cs typeface="Arial"/>
              <a:sym typeface="Arial"/>
            </a:endParaRPr>
          </a:p>
        </p:txBody>
      </p:sp>
      <p:pic>
        <p:nvPicPr>
          <p:cNvPr id="892" name="Google Shape;892;p56" descr="A picture containing diagram&#10;&#10;Description automatically generated"/>
          <p:cNvPicPr preferRelativeResize="0"/>
          <p:nvPr/>
        </p:nvPicPr>
        <p:blipFill rotWithShape="1">
          <a:blip r:embed="rId4">
            <a:alphaModFix/>
          </a:blip>
          <a:srcRect/>
          <a:stretch/>
        </p:blipFill>
        <p:spPr>
          <a:xfrm>
            <a:off x="7269583" y="158048"/>
            <a:ext cx="1771950" cy="1033199"/>
          </a:xfrm>
          <a:prstGeom prst="rect">
            <a:avLst/>
          </a:prstGeom>
          <a:noFill/>
          <a:ln>
            <a:noFill/>
          </a:ln>
        </p:spPr>
      </p:pic>
      <p:sp>
        <p:nvSpPr>
          <p:cNvPr id="5" name="Rectangle 4">
            <a:extLst>
              <a:ext uri="{FF2B5EF4-FFF2-40B4-BE49-F238E27FC236}">
                <a16:creationId xmlns:a16="http://schemas.microsoft.com/office/drawing/2014/main" id="{14EA406D-E9AB-4ABA-4B85-BA703D4C9CB8}"/>
              </a:ext>
            </a:extLst>
          </p:cNvPr>
          <p:cNvSpPr/>
          <p:nvPr/>
        </p:nvSpPr>
        <p:spPr>
          <a:xfrm>
            <a:off x="5391150" y="1809750"/>
            <a:ext cx="133350" cy="1438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a:extLst>
              <a:ext uri="{FF2B5EF4-FFF2-40B4-BE49-F238E27FC236}">
                <a16:creationId xmlns:a16="http://schemas.microsoft.com/office/drawing/2014/main" id="{F486A3ED-BFB9-745D-1A56-CA2D1165E4F5}"/>
              </a:ext>
            </a:extLst>
          </p:cNvPr>
          <p:cNvSpPr/>
          <p:nvPr/>
        </p:nvSpPr>
        <p:spPr>
          <a:xfrm rot="1431452">
            <a:off x="5322140" y="2374998"/>
            <a:ext cx="3072166"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Box 7">
            <a:extLst>
              <a:ext uri="{FF2B5EF4-FFF2-40B4-BE49-F238E27FC236}">
                <a16:creationId xmlns:a16="http://schemas.microsoft.com/office/drawing/2014/main" id="{A0B9A132-8212-1A5B-D90D-8BDFCCA9EB1F}"/>
              </a:ext>
            </a:extLst>
          </p:cNvPr>
          <p:cNvSpPr txBox="1"/>
          <p:nvPr/>
        </p:nvSpPr>
        <p:spPr>
          <a:xfrm>
            <a:off x="3590926" y="2028616"/>
            <a:ext cx="2019300" cy="523220"/>
          </a:xfrm>
          <a:prstGeom prst="rect">
            <a:avLst/>
          </a:prstGeom>
          <a:noFill/>
        </p:spPr>
        <p:txBody>
          <a:bodyPr wrap="square" rtlCol="0">
            <a:spAutoFit/>
          </a:bodyPr>
          <a:lstStyle/>
          <a:p>
            <a:pPr algn="ctr"/>
            <a:r>
              <a:rPr lang="en-IE" dirty="0">
                <a:solidFill>
                  <a:srgbClr val="0070C0"/>
                </a:solidFill>
              </a:rPr>
              <a:t>Battery TCO drops quickly until…</a:t>
            </a:r>
          </a:p>
        </p:txBody>
      </p:sp>
      <p:cxnSp>
        <p:nvCxnSpPr>
          <p:cNvPr id="10" name="Straight Connector 9">
            <a:extLst>
              <a:ext uri="{FF2B5EF4-FFF2-40B4-BE49-F238E27FC236}">
                <a16:creationId xmlns:a16="http://schemas.microsoft.com/office/drawing/2014/main" id="{F166D391-401D-DFF2-513B-FEDAC92DA1A7}"/>
              </a:ext>
            </a:extLst>
          </p:cNvPr>
          <p:cNvCxnSpPr/>
          <p:nvPr/>
        </p:nvCxnSpPr>
        <p:spPr>
          <a:xfrm>
            <a:off x="5429250" y="1766857"/>
            <a:ext cx="0" cy="3443318"/>
          </a:xfrm>
          <a:prstGeom prst="line">
            <a:avLst/>
          </a:pr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2D86111-93BC-496E-8A98-1360CD92F752}"/>
              </a:ext>
            </a:extLst>
          </p:cNvPr>
          <p:cNvSpPr txBox="1"/>
          <p:nvPr/>
        </p:nvSpPr>
        <p:spPr>
          <a:xfrm>
            <a:off x="3876677" y="1449642"/>
            <a:ext cx="3289683" cy="307777"/>
          </a:xfrm>
          <a:prstGeom prst="rect">
            <a:avLst/>
          </a:prstGeom>
          <a:noFill/>
        </p:spPr>
        <p:txBody>
          <a:bodyPr wrap="none" rtlCol="0">
            <a:spAutoFit/>
          </a:bodyPr>
          <a:lstStyle/>
          <a:p>
            <a:r>
              <a:rPr lang="en-IE" b="1" dirty="0">
                <a:solidFill>
                  <a:srgbClr val="FF0000"/>
                </a:solidFill>
              </a:rPr>
              <a:t>Calculated battery maximum km/day</a:t>
            </a:r>
          </a:p>
        </p:txBody>
      </p:sp>
      <p:sp>
        <p:nvSpPr>
          <p:cNvPr id="12" name="TextBox 11">
            <a:extLst>
              <a:ext uri="{FF2B5EF4-FFF2-40B4-BE49-F238E27FC236}">
                <a16:creationId xmlns:a16="http://schemas.microsoft.com/office/drawing/2014/main" id="{C0AD11AC-1E96-9D3E-5D0A-821E317D2E08}"/>
              </a:ext>
            </a:extLst>
          </p:cNvPr>
          <p:cNvSpPr txBox="1"/>
          <p:nvPr/>
        </p:nvSpPr>
        <p:spPr>
          <a:xfrm>
            <a:off x="2667000" y="3167390"/>
            <a:ext cx="2019300" cy="523220"/>
          </a:xfrm>
          <a:prstGeom prst="rect">
            <a:avLst/>
          </a:prstGeom>
          <a:noFill/>
        </p:spPr>
        <p:txBody>
          <a:bodyPr wrap="square" rtlCol="0">
            <a:spAutoFit/>
          </a:bodyPr>
          <a:lstStyle/>
          <a:p>
            <a:pPr algn="ctr"/>
            <a:r>
              <a:rPr lang="en-IE" dirty="0"/>
              <a:t>TCO drops as a bus is used more effectively</a:t>
            </a:r>
          </a:p>
        </p:txBody>
      </p:sp>
      <p:sp>
        <p:nvSpPr>
          <p:cNvPr id="13" name="TextBox 12">
            <a:extLst>
              <a:ext uri="{FF2B5EF4-FFF2-40B4-BE49-F238E27FC236}">
                <a16:creationId xmlns:a16="http://schemas.microsoft.com/office/drawing/2014/main" id="{3E884EA8-2A53-34E7-0390-15D60095ABB5}"/>
              </a:ext>
            </a:extLst>
          </p:cNvPr>
          <p:cNvSpPr txBox="1"/>
          <p:nvPr/>
        </p:nvSpPr>
        <p:spPr>
          <a:xfrm>
            <a:off x="3032132" y="2833361"/>
            <a:ext cx="712054" cy="307777"/>
          </a:xfrm>
          <a:prstGeom prst="rect">
            <a:avLst/>
          </a:prstGeom>
          <a:noFill/>
        </p:spPr>
        <p:txBody>
          <a:bodyPr wrap="none" rtlCol="0">
            <a:spAutoFit/>
          </a:bodyPr>
          <a:lstStyle/>
          <a:p>
            <a:r>
              <a:rPr lang="en-IE" b="1" dirty="0"/>
              <a:t>Diesel</a:t>
            </a:r>
          </a:p>
        </p:txBody>
      </p:sp>
      <p:sp>
        <p:nvSpPr>
          <p:cNvPr id="14" name="TextBox 13">
            <a:extLst>
              <a:ext uri="{FF2B5EF4-FFF2-40B4-BE49-F238E27FC236}">
                <a16:creationId xmlns:a16="http://schemas.microsoft.com/office/drawing/2014/main" id="{DDEEF3F6-535A-6CBC-779F-0143FD841B8E}"/>
              </a:ext>
            </a:extLst>
          </p:cNvPr>
          <p:cNvSpPr txBox="1"/>
          <p:nvPr/>
        </p:nvSpPr>
        <p:spPr>
          <a:xfrm>
            <a:off x="2942363" y="2221110"/>
            <a:ext cx="801823" cy="307777"/>
          </a:xfrm>
          <a:prstGeom prst="rect">
            <a:avLst/>
          </a:prstGeom>
          <a:noFill/>
        </p:spPr>
        <p:txBody>
          <a:bodyPr wrap="none" rtlCol="0">
            <a:spAutoFit/>
          </a:bodyPr>
          <a:lstStyle/>
          <a:p>
            <a:r>
              <a:rPr lang="en-IE" b="1" dirty="0">
                <a:solidFill>
                  <a:srgbClr val="0070C0"/>
                </a:solidFill>
              </a:rPr>
              <a:t>Battery</a:t>
            </a:r>
          </a:p>
        </p:txBody>
      </p:sp>
      <p:sp>
        <p:nvSpPr>
          <p:cNvPr id="15" name="TextBox 14">
            <a:extLst>
              <a:ext uri="{FF2B5EF4-FFF2-40B4-BE49-F238E27FC236}">
                <a16:creationId xmlns:a16="http://schemas.microsoft.com/office/drawing/2014/main" id="{59ED6516-CF90-6842-08FD-81D0BAE0F163}"/>
              </a:ext>
            </a:extLst>
          </p:cNvPr>
          <p:cNvSpPr txBox="1"/>
          <p:nvPr/>
        </p:nvSpPr>
        <p:spPr>
          <a:xfrm>
            <a:off x="8268311" y="3276600"/>
            <a:ext cx="712054" cy="307777"/>
          </a:xfrm>
          <a:prstGeom prst="rect">
            <a:avLst/>
          </a:prstGeom>
          <a:noFill/>
        </p:spPr>
        <p:txBody>
          <a:bodyPr wrap="none" rtlCol="0">
            <a:spAutoFit/>
          </a:bodyPr>
          <a:lstStyle/>
          <a:p>
            <a:r>
              <a:rPr lang="en-IE" b="1" dirty="0"/>
              <a:t>Diesel</a:t>
            </a:r>
          </a:p>
        </p:txBody>
      </p:sp>
    </p:spTree>
    <p:extLst>
      <p:ext uri="{BB962C8B-B14F-4D97-AF65-F5344CB8AC3E}">
        <p14:creationId xmlns:p14="http://schemas.microsoft.com/office/powerpoint/2010/main" val="24806299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26675915-1114-161F-F7E0-DBB37ED31625}"/>
              </a:ext>
            </a:extLst>
          </p:cNvPr>
          <p:cNvGraphicFramePr>
            <a:graphicFrameLocks/>
          </p:cNvGraphicFramePr>
          <p:nvPr/>
        </p:nvGraphicFramePr>
        <p:xfrm>
          <a:off x="163914" y="1286849"/>
          <a:ext cx="8334375" cy="4624389"/>
        </p:xfrm>
        <a:graphic>
          <a:graphicData uri="http://schemas.openxmlformats.org/drawingml/2006/chart">
            <c:chart xmlns:c="http://schemas.openxmlformats.org/drawingml/2006/chart" xmlns:r="http://schemas.openxmlformats.org/officeDocument/2006/relationships" r:id="rId3"/>
          </a:graphicData>
        </a:graphic>
      </p:graphicFrame>
      <p:sp>
        <p:nvSpPr>
          <p:cNvPr id="891" name="Google Shape;891;p56"/>
          <p:cNvSpPr txBox="1"/>
          <p:nvPr/>
        </p:nvSpPr>
        <p:spPr>
          <a:xfrm>
            <a:off x="685800" y="434340"/>
            <a:ext cx="5314950" cy="11695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a:solidFill>
                  <a:srgbClr val="548135"/>
                </a:solidFill>
                <a:latin typeface="Arial"/>
                <a:ea typeface="Arial"/>
                <a:cs typeface="Arial"/>
                <a:sym typeface="Arial"/>
              </a:rPr>
              <a:t>Decarbonizing a single bus route in Galway</a:t>
            </a:r>
          </a:p>
          <a:p>
            <a:pPr marL="0" marR="0" lvl="0" indent="0" algn="l" rtl="0">
              <a:lnSpc>
                <a:spcPct val="100000"/>
              </a:lnSpc>
              <a:spcBef>
                <a:spcPts val="0"/>
              </a:spcBef>
              <a:spcAft>
                <a:spcPts val="0"/>
              </a:spcAft>
              <a:buClr>
                <a:srgbClr val="000000"/>
              </a:buClr>
              <a:buSzPts val="2800"/>
              <a:buFont typeface="Arial"/>
              <a:buNone/>
            </a:pPr>
            <a:endParaRPr sz="1400" b="0" i="0" u="none" strike="noStrike" cap="none" dirty="0">
              <a:solidFill>
                <a:srgbClr val="000000"/>
              </a:solidFill>
              <a:latin typeface="Arial"/>
              <a:ea typeface="Arial"/>
              <a:cs typeface="Arial"/>
              <a:sym typeface="Arial"/>
            </a:endParaRPr>
          </a:p>
        </p:txBody>
      </p:sp>
      <p:pic>
        <p:nvPicPr>
          <p:cNvPr id="892" name="Google Shape;892;p56" descr="A picture containing diagram&#10;&#10;Description automatically generated"/>
          <p:cNvPicPr preferRelativeResize="0"/>
          <p:nvPr/>
        </p:nvPicPr>
        <p:blipFill rotWithShape="1">
          <a:blip r:embed="rId4">
            <a:alphaModFix/>
          </a:blip>
          <a:srcRect/>
          <a:stretch/>
        </p:blipFill>
        <p:spPr>
          <a:xfrm>
            <a:off x="7269583" y="158048"/>
            <a:ext cx="1771950" cy="1033199"/>
          </a:xfrm>
          <a:prstGeom prst="rect">
            <a:avLst/>
          </a:prstGeom>
          <a:noFill/>
          <a:ln>
            <a:noFill/>
          </a:ln>
        </p:spPr>
      </p:pic>
      <p:sp>
        <p:nvSpPr>
          <p:cNvPr id="5" name="Rectangle 4">
            <a:extLst>
              <a:ext uri="{FF2B5EF4-FFF2-40B4-BE49-F238E27FC236}">
                <a16:creationId xmlns:a16="http://schemas.microsoft.com/office/drawing/2014/main" id="{14EA406D-E9AB-4ABA-4B85-BA703D4C9CB8}"/>
              </a:ext>
            </a:extLst>
          </p:cNvPr>
          <p:cNvSpPr/>
          <p:nvPr/>
        </p:nvSpPr>
        <p:spPr>
          <a:xfrm>
            <a:off x="5391150" y="1809750"/>
            <a:ext cx="66675" cy="1438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Box 6">
            <a:extLst>
              <a:ext uri="{FF2B5EF4-FFF2-40B4-BE49-F238E27FC236}">
                <a16:creationId xmlns:a16="http://schemas.microsoft.com/office/drawing/2014/main" id="{D406F178-0C5E-BFA1-BF16-AA423453000F}"/>
              </a:ext>
            </a:extLst>
          </p:cNvPr>
          <p:cNvSpPr txBox="1"/>
          <p:nvPr/>
        </p:nvSpPr>
        <p:spPr>
          <a:xfrm>
            <a:off x="8258761" y="2852859"/>
            <a:ext cx="801823" cy="307777"/>
          </a:xfrm>
          <a:prstGeom prst="rect">
            <a:avLst/>
          </a:prstGeom>
          <a:noFill/>
        </p:spPr>
        <p:txBody>
          <a:bodyPr wrap="none" rtlCol="0">
            <a:spAutoFit/>
          </a:bodyPr>
          <a:lstStyle/>
          <a:p>
            <a:r>
              <a:rPr lang="en-IE" b="1" dirty="0">
                <a:solidFill>
                  <a:srgbClr val="0070C0"/>
                </a:solidFill>
              </a:rPr>
              <a:t>Battery</a:t>
            </a:r>
          </a:p>
        </p:txBody>
      </p:sp>
      <p:sp>
        <p:nvSpPr>
          <p:cNvPr id="10" name="TextBox 9">
            <a:extLst>
              <a:ext uri="{FF2B5EF4-FFF2-40B4-BE49-F238E27FC236}">
                <a16:creationId xmlns:a16="http://schemas.microsoft.com/office/drawing/2014/main" id="{1609BE50-EC60-4EF9-148D-962D123EED44}"/>
              </a:ext>
            </a:extLst>
          </p:cNvPr>
          <p:cNvSpPr txBox="1"/>
          <p:nvPr/>
        </p:nvSpPr>
        <p:spPr>
          <a:xfrm>
            <a:off x="3590926" y="2028616"/>
            <a:ext cx="2019300" cy="523220"/>
          </a:xfrm>
          <a:prstGeom prst="rect">
            <a:avLst/>
          </a:prstGeom>
          <a:noFill/>
        </p:spPr>
        <p:txBody>
          <a:bodyPr wrap="square" rtlCol="0">
            <a:spAutoFit/>
          </a:bodyPr>
          <a:lstStyle/>
          <a:p>
            <a:pPr algn="ctr"/>
            <a:r>
              <a:rPr lang="en-IE" dirty="0">
                <a:solidFill>
                  <a:srgbClr val="0070C0"/>
                </a:solidFill>
              </a:rPr>
              <a:t>Battery TCO drops quickly until…</a:t>
            </a:r>
          </a:p>
        </p:txBody>
      </p:sp>
      <p:cxnSp>
        <p:nvCxnSpPr>
          <p:cNvPr id="11" name="Straight Connector 10">
            <a:extLst>
              <a:ext uri="{FF2B5EF4-FFF2-40B4-BE49-F238E27FC236}">
                <a16:creationId xmlns:a16="http://schemas.microsoft.com/office/drawing/2014/main" id="{E43FCFAD-BFED-306A-C1F0-E0A2D68F7340}"/>
              </a:ext>
            </a:extLst>
          </p:cNvPr>
          <p:cNvCxnSpPr/>
          <p:nvPr/>
        </p:nvCxnSpPr>
        <p:spPr>
          <a:xfrm>
            <a:off x="5429250" y="1766857"/>
            <a:ext cx="0" cy="3443318"/>
          </a:xfrm>
          <a:prstGeom prst="line">
            <a:avLst/>
          </a:pr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D87EF6C-69D2-961B-C1A5-92D0ECA57783}"/>
              </a:ext>
            </a:extLst>
          </p:cNvPr>
          <p:cNvSpPr txBox="1"/>
          <p:nvPr/>
        </p:nvSpPr>
        <p:spPr>
          <a:xfrm>
            <a:off x="3876677" y="1449642"/>
            <a:ext cx="3289683" cy="307777"/>
          </a:xfrm>
          <a:prstGeom prst="rect">
            <a:avLst/>
          </a:prstGeom>
          <a:noFill/>
        </p:spPr>
        <p:txBody>
          <a:bodyPr wrap="none" rtlCol="0">
            <a:spAutoFit/>
          </a:bodyPr>
          <a:lstStyle/>
          <a:p>
            <a:r>
              <a:rPr lang="en-IE" b="1" dirty="0">
                <a:solidFill>
                  <a:srgbClr val="FF0000"/>
                </a:solidFill>
              </a:rPr>
              <a:t>Calculated battery maximum km/day</a:t>
            </a:r>
          </a:p>
        </p:txBody>
      </p:sp>
      <p:sp>
        <p:nvSpPr>
          <p:cNvPr id="13" name="TextBox 12">
            <a:extLst>
              <a:ext uri="{FF2B5EF4-FFF2-40B4-BE49-F238E27FC236}">
                <a16:creationId xmlns:a16="http://schemas.microsoft.com/office/drawing/2014/main" id="{6EDBEB29-5984-E13B-3116-529831355614}"/>
              </a:ext>
            </a:extLst>
          </p:cNvPr>
          <p:cNvSpPr txBox="1"/>
          <p:nvPr/>
        </p:nvSpPr>
        <p:spPr>
          <a:xfrm>
            <a:off x="6044607" y="2033787"/>
            <a:ext cx="2019300" cy="523220"/>
          </a:xfrm>
          <a:prstGeom prst="rect">
            <a:avLst/>
          </a:prstGeom>
          <a:noFill/>
        </p:spPr>
        <p:txBody>
          <a:bodyPr wrap="square" rtlCol="0">
            <a:spAutoFit/>
          </a:bodyPr>
          <a:lstStyle/>
          <a:p>
            <a:pPr algn="ctr"/>
            <a:r>
              <a:rPr lang="en-IE" dirty="0">
                <a:solidFill>
                  <a:srgbClr val="0070C0"/>
                </a:solidFill>
              </a:rPr>
              <a:t>Higher km/day needs more buses</a:t>
            </a:r>
          </a:p>
        </p:txBody>
      </p:sp>
      <p:sp>
        <p:nvSpPr>
          <p:cNvPr id="14" name="TextBox 13">
            <a:extLst>
              <a:ext uri="{FF2B5EF4-FFF2-40B4-BE49-F238E27FC236}">
                <a16:creationId xmlns:a16="http://schemas.microsoft.com/office/drawing/2014/main" id="{B0516D2D-F31C-58A0-9DBD-4B7F8B7D6CC8}"/>
              </a:ext>
            </a:extLst>
          </p:cNvPr>
          <p:cNvSpPr txBox="1"/>
          <p:nvPr/>
        </p:nvSpPr>
        <p:spPr>
          <a:xfrm>
            <a:off x="3032132" y="2833361"/>
            <a:ext cx="712054" cy="307777"/>
          </a:xfrm>
          <a:prstGeom prst="rect">
            <a:avLst/>
          </a:prstGeom>
          <a:noFill/>
        </p:spPr>
        <p:txBody>
          <a:bodyPr wrap="none" rtlCol="0">
            <a:spAutoFit/>
          </a:bodyPr>
          <a:lstStyle/>
          <a:p>
            <a:r>
              <a:rPr lang="en-IE" b="1" dirty="0"/>
              <a:t>Diesel</a:t>
            </a:r>
          </a:p>
        </p:txBody>
      </p:sp>
      <p:sp>
        <p:nvSpPr>
          <p:cNvPr id="15" name="TextBox 14">
            <a:extLst>
              <a:ext uri="{FF2B5EF4-FFF2-40B4-BE49-F238E27FC236}">
                <a16:creationId xmlns:a16="http://schemas.microsoft.com/office/drawing/2014/main" id="{5D052351-3665-4DA5-1AFF-526862FA8578}"/>
              </a:ext>
            </a:extLst>
          </p:cNvPr>
          <p:cNvSpPr txBox="1"/>
          <p:nvPr/>
        </p:nvSpPr>
        <p:spPr>
          <a:xfrm>
            <a:off x="2942363" y="2221110"/>
            <a:ext cx="801823" cy="307777"/>
          </a:xfrm>
          <a:prstGeom prst="rect">
            <a:avLst/>
          </a:prstGeom>
          <a:noFill/>
        </p:spPr>
        <p:txBody>
          <a:bodyPr wrap="none" rtlCol="0">
            <a:spAutoFit/>
          </a:bodyPr>
          <a:lstStyle/>
          <a:p>
            <a:r>
              <a:rPr lang="en-IE" b="1" dirty="0">
                <a:solidFill>
                  <a:srgbClr val="0070C0"/>
                </a:solidFill>
              </a:rPr>
              <a:t>Battery</a:t>
            </a:r>
          </a:p>
        </p:txBody>
      </p:sp>
      <p:sp>
        <p:nvSpPr>
          <p:cNvPr id="16" name="TextBox 15">
            <a:extLst>
              <a:ext uri="{FF2B5EF4-FFF2-40B4-BE49-F238E27FC236}">
                <a16:creationId xmlns:a16="http://schemas.microsoft.com/office/drawing/2014/main" id="{2D399E32-7A03-8E0A-C4EA-93F51D7986AD}"/>
              </a:ext>
            </a:extLst>
          </p:cNvPr>
          <p:cNvSpPr txBox="1"/>
          <p:nvPr/>
        </p:nvSpPr>
        <p:spPr>
          <a:xfrm>
            <a:off x="8268311" y="3276600"/>
            <a:ext cx="712054" cy="307777"/>
          </a:xfrm>
          <a:prstGeom prst="rect">
            <a:avLst/>
          </a:prstGeom>
          <a:noFill/>
        </p:spPr>
        <p:txBody>
          <a:bodyPr wrap="none" rtlCol="0">
            <a:spAutoFit/>
          </a:bodyPr>
          <a:lstStyle/>
          <a:p>
            <a:r>
              <a:rPr lang="en-IE" b="1" dirty="0"/>
              <a:t>Diesel</a:t>
            </a:r>
          </a:p>
        </p:txBody>
      </p:sp>
    </p:spTree>
    <p:extLst>
      <p:ext uri="{BB962C8B-B14F-4D97-AF65-F5344CB8AC3E}">
        <p14:creationId xmlns:p14="http://schemas.microsoft.com/office/powerpoint/2010/main" val="2170879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7"/>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 name="Google Shape;168;p7"/>
          <p:cNvSpPr txBox="1"/>
          <p:nvPr/>
        </p:nvSpPr>
        <p:spPr>
          <a:xfrm>
            <a:off x="448520" y="1424935"/>
            <a:ext cx="5157801" cy="37856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Calibri"/>
                <a:ea typeface="Calibri"/>
                <a:cs typeface="Calibri"/>
                <a:sym typeface="Calibri"/>
              </a:rPr>
              <a:t>Responding to our climate and energy crisis requires us all to </a:t>
            </a:r>
            <a:r>
              <a:rPr lang="en-US" sz="2400" dirty="0">
                <a:solidFill>
                  <a:schemeClr val="dk1"/>
                </a:solidFill>
                <a:latin typeface="Calibri"/>
                <a:ea typeface="Calibri"/>
                <a:cs typeface="Calibri"/>
                <a:sym typeface="Calibri"/>
              </a:rPr>
              <a:t>act</a:t>
            </a:r>
            <a:r>
              <a:rPr lang="en-US" sz="2400" b="0" i="0" u="none" strike="noStrike" cap="none" dirty="0">
                <a:solidFill>
                  <a:schemeClr val="dk1"/>
                </a:solidFill>
                <a:latin typeface="Calibri"/>
                <a:ea typeface="Calibri"/>
                <a:cs typeface="Calibri"/>
                <a:sym typeface="Calibri"/>
              </a:rPr>
              <a:t>. It will be a </a:t>
            </a:r>
            <a:r>
              <a:rPr lang="en-US" sz="2400" b="0" i="0" u="none" strike="noStrike" cap="none" dirty="0">
                <a:solidFill>
                  <a:srgbClr val="222222"/>
                </a:solidFill>
                <a:latin typeface="Calibri"/>
                <a:ea typeface="Calibri"/>
                <a:cs typeface="Calibri"/>
                <a:sym typeface="Calibri"/>
              </a:rPr>
              <a:t>collaborative ‘all hands-on deck’ effort with governments, scientists, innovators, industry and communities all  working in cohesion as partners in the clean energy transition that will deliver the solutions we require and contribute to our understanding of climate change and its impacts. </a:t>
            </a:r>
            <a:endParaRPr sz="2400" b="0" i="0" u="none" strike="noStrike" cap="none" dirty="0">
              <a:solidFill>
                <a:schemeClr val="dk1"/>
              </a:solidFill>
              <a:latin typeface="Calibri"/>
              <a:ea typeface="Calibri"/>
              <a:cs typeface="Calibri"/>
              <a:sym typeface="Calibri"/>
            </a:endParaRPr>
          </a:p>
        </p:txBody>
      </p:sp>
      <p:sp>
        <p:nvSpPr>
          <p:cNvPr id="169" name="Google Shape;169;p7"/>
          <p:cNvSpPr txBox="1"/>
          <p:nvPr/>
        </p:nvSpPr>
        <p:spPr>
          <a:xfrm>
            <a:off x="685800" y="434340"/>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a:solidFill>
                  <a:srgbClr val="00B853"/>
                </a:solidFill>
                <a:latin typeface="Arial"/>
                <a:ea typeface="Arial"/>
                <a:cs typeface="Arial"/>
                <a:sym typeface="Arial"/>
              </a:rPr>
              <a:t>Key Message</a:t>
            </a:r>
            <a:endParaRPr sz="1400" b="0" i="0" u="none" strike="noStrike" cap="none">
              <a:solidFill>
                <a:srgbClr val="00B853"/>
              </a:solidFill>
              <a:latin typeface="Arial"/>
              <a:ea typeface="Arial"/>
              <a:cs typeface="Arial"/>
              <a:sym typeface="Arial"/>
            </a:endParaRPr>
          </a:p>
        </p:txBody>
      </p:sp>
      <p:pic>
        <p:nvPicPr>
          <p:cNvPr id="170" name="Google Shape;170;p7"/>
          <p:cNvPicPr preferRelativeResize="0"/>
          <p:nvPr/>
        </p:nvPicPr>
        <p:blipFill rotWithShape="1">
          <a:blip r:embed="rId3">
            <a:alphaModFix/>
          </a:blip>
          <a:srcRect/>
          <a:stretch/>
        </p:blipFill>
        <p:spPr>
          <a:xfrm>
            <a:off x="5433934" y="2296236"/>
            <a:ext cx="3537678" cy="2357862"/>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26675915-1114-161F-F7E0-DBB37ED31625}"/>
              </a:ext>
            </a:extLst>
          </p:cNvPr>
          <p:cNvGraphicFramePr>
            <a:graphicFrameLocks/>
          </p:cNvGraphicFramePr>
          <p:nvPr>
            <p:extLst>
              <p:ext uri="{D42A27DB-BD31-4B8C-83A1-F6EECF244321}">
                <p14:modId xmlns:p14="http://schemas.microsoft.com/office/powerpoint/2010/main" val="2459527391"/>
              </p:ext>
            </p:extLst>
          </p:nvPr>
        </p:nvGraphicFramePr>
        <p:xfrm>
          <a:off x="163914" y="1286849"/>
          <a:ext cx="8334375" cy="4624389"/>
        </p:xfrm>
        <a:graphic>
          <a:graphicData uri="http://schemas.openxmlformats.org/drawingml/2006/chart">
            <c:chart xmlns:c="http://schemas.openxmlformats.org/drawingml/2006/chart" xmlns:r="http://schemas.openxmlformats.org/officeDocument/2006/relationships" r:id="rId3"/>
          </a:graphicData>
        </a:graphic>
      </p:graphicFrame>
      <p:sp>
        <p:nvSpPr>
          <p:cNvPr id="891" name="Google Shape;891;p56"/>
          <p:cNvSpPr txBox="1"/>
          <p:nvPr/>
        </p:nvSpPr>
        <p:spPr>
          <a:xfrm>
            <a:off x="685800" y="434340"/>
            <a:ext cx="5314950" cy="11695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a:solidFill>
                  <a:srgbClr val="548135"/>
                </a:solidFill>
                <a:latin typeface="Arial"/>
                <a:ea typeface="Arial"/>
                <a:cs typeface="Arial"/>
                <a:sym typeface="Arial"/>
              </a:rPr>
              <a:t>Decarbonizing a single bus route in Galway</a:t>
            </a:r>
          </a:p>
          <a:p>
            <a:pPr marL="0" marR="0" lvl="0" indent="0" algn="l" rtl="0">
              <a:lnSpc>
                <a:spcPct val="100000"/>
              </a:lnSpc>
              <a:spcBef>
                <a:spcPts val="0"/>
              </a:spcBef>
              <a:spcAft>
                <a:spcPts val="0"/>
              </a:spcAft>
              <a:buClr>
                <a:srgbClr val="000000"/>
              </a:buClr>
              <a:buSzPts val="2800"/>
              <a:buFont typeface="Arial"/>
              <a:buNone/>
            </a:pPr>
            <a:endParaRPr sz="1400" b="0" i="0" u="none" strike="noStrike" cap="none" dirty="0">
              <a:solidFill>
                <a:srgbClr val="000000"/>
              </a:solidFill>
              <a:latin typeface="Arial"/>
              <a:ea typeface="Arial"/>
              <a:cs typeface="Arial"/>
              <a:sym typeface="Arial"/>
            </a:endParaRPr>
          </a:p>
        </p:txBody>
      </p:sp>
      <p:pic>
        <p:nvPicPr>
          <p:cNvPr id="892" name="Google Shape;892;p56" descr="A picture containing diagram&#10;&#10;Description automatically generated"/>
          <p:cNvPicPr preferRelativeResize="0"/>
          <p:nvPr/>
        </p:nvPicPr>
        <p:blipFill rotWithShape="1">
          <a:blip r:embed="rId4">
            <a:alphaModFix/>
          </a:blip>
          <a:srcRect/>
          <a:stretch/>
        </p:blipFill>
        <p:spPr>
          <a:xfrm>
            <a:off x="7269583" y="158048"/>
            <a:ext cx="1771950" cy="1033199"/>
          </a:xfrm>
          <a:prstGeom prst="rect">
            <a:avLst/>
          </a:prstGeom>
          <a:noFill/>
          <a:ln>
            <a:noFill/>
          </a:ln>
        </p:spPr>
      </p:pic>
      <p:sp>
        <p:nvSpPr>
          <p:cNvPr id="3" name="TextBox 2">
            <a:extLst>
              <a:ext uri="{FF2B5EF4-FFF2-40B4-BE49-F238E27FC236}">
                <a16:creationId xmlns:a16="http://schemas.microsoft.com/office/drawing/2014/main" id="{46BEA4C5-3043-F51E-21AE-320286F002BE}"/>
              </a:ext>
            </a:extLst>
          </p:cNvPr>
          <p:cNvSpPr txBox="1"/>
          <p:nvPr/>
        </p:nvSpPr>
        <p:spPr>
          <a:xfrm>
            <a:off x="3032132" y="2833361"/>
            <a:ext cx="712054" cy="307777"/>
          </a:xfrm>
          <a:prstGeom prst="rect">
            <a:avLst/>
          </a:prstGeom>
          <a:noFill/>
        </p:spPr>
        <p:txBody>
          <a:bodyPr wrap="none" rtlCol="0">
            <a:spAutoFit/>
          </a:bodyPr>
          <a:lstStyle/>
          <a:p>
            <a:r>
              <a:rPr lang="en-IE" b="1" dirty="0"/>
              <a:t>Diesel</a:t>
            </a:r>
          </a:p>
        </p:txBody>
      </p:sp>
      <p:sp>
        <p:nvSpPr>
          <p:cNvPr id="4" name="Rectangle 3">
            <a:extLst>
              <a:ext uri="{FF2B5EF4-FFF2-40B4-BE49-F238E27FC236}">
                <a16:creationId xmlns:a16="http://schemas.microsoft.com/office/drawing/2014/main" id="{AFE0A89D-9862-2FC3-5B8C-AAFDD6442CDE}"/>
              </a:ext>
            </a:extLst>
          </p:cNvPr>
          <p:cNvSpPr/>
          <p:nvPr/>
        </p:nvSpPr>
        <p:spPr>
          <a:xfrm>
            <a:off x="5391150" y="1809750"/>
            <a:ext cx="66675" cy="1438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xtBox 4">
            <a:extLst>
              <a:ext uri="{FF2B5EF4-FFF2-40B4-BE49-F238E27FC236}">
                <a16:creationId xmlns:a16="http://schemas.microsoft.com/office/drawing/2014/main" id="{29213C16-4AEE-2034-B098-36D3866441BC}"/>
              </a:ext>
            </a:extLst>
          </p:cNvPr>
          <p:cNvSpPr txBox="1"/>
          <p:nvPr/>
        </p:nvSpPr>
        <p:spPr>
          <a:xfrm>
            <a:off x="2942363" y="2221110"/>
            <a:ext cx="801823" cy="307777"/>
          </a:xfrm>
          <a:prstGeom prst="rect">
            <a:avLst/>
          </a:prstGeom>
          <a:noFill/>
        </p:spPr>
        <p:txBody>
          <a:bodyPr wrap="none" rtlCol="0">
            <a:spAutoFit/>
          </a:bodyPr>
          <a:lstStyle/>
          <a:p>
            <a:r>
              <a:rPr lang="en-IE" b="1" dirty="0">
                <a:solidFill>
                  <a:srgbClr val="0070C0"/>
                </a:solidFill>
              </a:rPr>
              <a:t>Battery</a:t>
            </a:r>
          </a:p>
        </p:txBody>
      </p:sp>
      <p:cxnSp>
        <p:nvCxnSpPr>
          <p:cNvPr id="7" name="Straight Connector 6">
            <a:extLst>
              <a:ext uri="{FF2B5EF4-FFF2-40B4-BE49-F238E27FC236}">
                <a16:creationId xmlns:a16="http://schemas.microsoft.com/office/drawing/2014/main" id="{5A71B315-4DEB-DB69-6F77-A462CDD6EEA5}"/>
              </a:ext>
            </a:extLst>
          </p:cNvPr>
          <p:cNvCxnSpPr/>
          <p:nvPr/>
        </p:nvCxnSpPr>
        <p:spPr>
          <a:xfrm>
            <a:off x="5429250" y="1766857"/>
            <a:ext cx="0" cy="3443318"/>
          </a:xfrm>
          <a:prstGeom prst="line">
            <a:avLst/>
          </a:pr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552FB9D-3C27-8C4C-65B0-7EF304657C8C}"/>
              </a:ext>
            </a:extLst>
          </p:cNvPr>
          <p:cNvSpPr txBox="1"/>
          <p:nvPr/>
        </p:nvSpPr>
        <p:spPr>
          <a:xfrm>
            <a:off x="3876677" y="1449642"/>
            <a:ext cx="3289683" cy="307777"/>
          </a:xfrm>
          <a:prstGeom prst="rect">
            <a:avLst/>
          </a:prstGeom>
          <a:noFill/>
        </p:spPr>
        <p:txBody>
          <a:bodyPr wrap="none" rtlCol="0">
            <a:spAutoFit/>
          </a:bodyPr>
          <a:lstStyle/>
          <a:p>
            <a:r>
              <a:rPr lang="en-IE" b="1" dirty="0">
                <a:solidFill>
                  <a:srgbClr val="FF0000"/>
                </a:solidFill>
              </a:rPr>
              <a:t>Calculated battery maximum km/day</a:t>
            </a:r>
          </a:p>
        </p:txBody>
      </p:sp>
      <p:sp>
        <p:nvSpPr>
          <p:cNvPr id="9" name="TextBox 8">
            <a:extLst>
              <a:ext uri="{FF2B5EF4-FFF2-40B4-BE49-F238E27FC236}">
                <a16:creationId xmlns:a16="http://schemas.microsoft.com/office/drawing/2014/main" id="{A5FEC83D-C379-4C53-FDB6-98EAD42B4E08}"/>
              </a:ext>
            </a:extLst>
          </p:cNvPr>
          <p:cNvSpPr txBox="1"/>
          <p:nvPr/>
        </p:nvSpPr>
        <p:spPr>
          <a:xfrm>
            <a:off x="6034491" y="3510895"/>
            <a:ext cx="1519097" cy="738664"/>
          </a:xfrm>
          <a:prstGeom prst="rect">
            <a:avLst/>
          </a:prstGeom>
          <a:noFill/>
        </p:spPr>
        <p:txBody>
          <a:bodyPr wrap="square" rtlCol="0">
            <a:spAutoFit/>
          </a:bodyPr>
          <a:lstStyle/>
          <a:p>
            <a:pPr algn="ctr"/>
            <a:r>
              <a:rPr lang="en-IE" dirty="0">
                <a:solidFill>
                  <a:srgbClr val="00B050"/>
                </a:solidFill>
              </a:rPr>
              <a:t>Hydrogen is cost effective at higher km/day</a:t>
            </a:r>
          </a:p>
        </p:txBody>
      </p:sp>
      <p:sp>
        <p:nvSpPr>
          <p:cNvPr id="10" name="TextBox 9">
            <a:extLst>
              <a:ext uri="{FF2B5EF4-FFF2-40B4-BE49-F238E27FC236}">
                <a16:creationId xmlns:a16="http://schemas.microsoft.com/office/drawing/2014/main" id="{3F94B0A5-314E-BC36-E8FB-7C4DBB09E1FD}"/>
              </a:ext>
            </a:extLst>
          </p:cNvPr>
          <p:cNvSpPr txBox="1"/>
          <p:nvPr/>
        </p:nvSpPr>
        <p:spPr>
          <a:xfrm>
            <a:off x="8258761" y="2852859"/>
            <a:ext cx="801823" cy="307777"/>
          </a:xfrm>
          <a:prstGeom prst="rect">
            <a:avLst/>
          </a:prstGeom>
          <a:noFill/>
        </p:spPr>
        <p:txBody>
          <a:bodyPr wrap="none" rtlCol="0">
            <a:spAutoFit/>
          </a:bodyPr>
          <a:lstStyle/>
          <a:p>
            <a:r>
              <a:rPr lang="en-IE" b="1" dirty="0">
                <a:solidFill>
                  <a:srgbClr val="0070C0"/>
                </a:solidFill>
              </a:rPr>
              <a:t>Battery</a:t>
            </a:r>
          </a:p>
        </p:txBody>
      </p:sp>
      <p:sp>
        <p:nvSpPr>
          <p:cNvPr id="11" name="TextBox 10">
            <a:extLst>
              <a:ext uri="{FF2B5EF4-FFF2-40B4-BE49-F238E27FC236}">
                <a16:creationId xmlns:a16="http://schemas.microsoft.com/office/drawing/2014/main" id="{FC998AC3-4454-DBCF-D0A8-EF84B351852A}"/>
              </a:ext>
            </a:extLst>
          </p:cNvPr>
          <p:cNvSpPr txBox="1"/>
          <p:nvPr/>
        </p:nvSpPr>
        <p:spPr>
          <a:xfrm>
            <a:off x="8268311" y="3276600"/>
            <a:ext cx="712054" cy="307777"/>
          </a:xfrm>
          <a:prstGeom prst="rect">
            <a:avLst/>
          </a:prstGeom>
          <a:noFill/>
        </p:spPr>
        <p:txBody>
          <a:bodyPr wrap="none" rtlCol="0">
            <a:spAutoFit/>
          </a:bodyPr>
          <a:lstStyle/>
          <a:p>
            <a:r>
              <a:rPr lang="en-IE" b="1" dirty="0"/>
              <a:t>Diesel</a:t>
            </a:r>
          </a:p>
        </p:txBody>
      </p:sp>
      <p:sp>
        <p:nvSpPr>
          <p:cNvPr id="12" name="TextBox 11">
            <a:extLst>
              <a:ext uri="{FF2B5EF4-FFF2-40B4-BE49-F238E27FC236}">
                <a16:creationId xmlns:a16="http://schemas.microsoft.com/office/drawing/2014/main" id="{5379FE4F-31F2-A165-D208-98D68BC64022}"/>
              </a:ext>
            </a:extLst>
          </p:cNvPr>
          <p:cNvSpPr txBox="1"/>
          <p:nvPr/>
        </p:nvSpPr>
        <p:spPr>
          <a:xfrm>
            <a:off x="2724355" y="1865532"/>
            <a:ext cx="1019831" cy="307777"/>
          </a:xfrm>
          <a:prstGeom prst="rect">
            <a:avLst/>
          </a:prstGeom>
          <a:noFill/>
        </p:spPr>
        <p:txBody>
          <a:bodyPr wrap="none" rtlCol="0">
            <a:spAutoFit/>
          </a:bodyPr>
          <a:lstStyle/>
          <a:p>
            <a:r>
              <a:rPr lang="en-IE" b="1" dirty="0">
                <a:solidFill>
                  <a:srgbClr val="00B050"/>
                </a:solidFill>
              </a:rPr>
              <a:t>Hydrogen</a:t>
            </a:r>
          </a:p>
        </p:txBody>
      </p:sp>
      <p:sp>
        <p:nvSpPr>
          <p:cNvPr id="13" name="TextBox 12">
            <a:extLst>
              <a:ext uri="{FF2B5EF4-FFF2-40B4-BE49-F238E27FC236}">
                <a16:creationId xmlns:a16="http://schemas.microsoft.com/office/drawing/2014/main" id="{4CACE1C8-4232-0AFF-8842-5348F74797A5}"/>
              </a:ext>
            </a:extLst>
          </p:cNvPr>
          <p:cNvSpPr txBox="1"/>
          <p:nvPr/>
        </p:nvSpPr>
        <p:spPr>
          <a:xfrm>
            <a:off x="8213569" y="3679979"/>
            <a:ext cx="1019831" cy="307777"/>
          </a:xfrm>
          <a:prstGeom prst="rect">
            <a:avLst/>
          </a:prstGeom>
          <a:noFill/>
        </p:spPr>
        <p:txBody>
          <a:bodyPr wrap="none" rtlCol="0">
            <a:spAutoFit/>
          </a:bodyPr>
          <a:lstStyle/>
          <a:p>
            <a:r>
              <a:rPr lang="en-IE" b="1" dirty="0">
                <a:solidFill>
                  <a:srgbClr val="00B050"/>
                </a:solidFill>
              </a:rPr>
              <a:t>Hydrogen</a:t>
            </a:r>
          </a:p>
        </p:txBody>
      </p:sp>
      <p:sp>
        <p:nvSpPr>
          <p:cNvPr id="14" name="TextBox 13">
            <a:extLst>
              <a:ext uri="{FF2B5EF4-FFF2-40B4-BE49-F238E27FC236}">
                <a16:creationId xmlns:a16="http://schemas.microsoft.com/office/drawing/2014/main" id="{D0709719-2443-05DC-7013-9F80F380D8B7}"/>
              </a:ext>
            </a:extLst>
          </p:cNvPr>
          <p:cNvSpPr txBox="1"/>
          <p:nvPr/>
        </p:nvSpPr>
        <p:spPr>
          <a:xfrm>
            <a:off x="3607533" y="3510895"/>
            <a:ext cx="1519097" cy="738664"/>
          </a:xfrm>
          <a:prstGeom prst="rect">
            <a:avLst/>
          </a:prstGeom>
          <a:noFill/>
        </p:spPr>
        <p:txBody>
          <a:bodyPr wrap="square" rtlCol="0">
            <a:spAutoFit/>
          </a:bodyPr>
          <a:lstStyle/>
          <a:p>
            <a:pPr algn="ctr"/>
            <a:r>
              <a:rPr lang="en-IE" dirty="0">
                <a:solidFill>
                  <a:srgbClr val="0070C0"/>
                </a:solidFill>
              </a:rPr>
              <a:t>Battery is cost effective at lower km/day</a:t>
            </a:r>
          </a:p>
        </p:txBody>
      </p:sp>
    </p:spTree>
    <p:extLst>
      <p:ext uri="{BB962C8B-B14F-4D97-AF65-F5344CB8AC3E}">
        <p14:creationId xmlns:p14="http://schemas.microsoft.com/office/powerpoint/2010/main" val="11312375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56"/>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0" name="Google Shape;890;p56"/>
          <p:cNvSpPr txBox="1"/>
          <p:nvPr/>
        </p:nvSpPr>
        <p:spPr>
          <a:xfrm>
            <a:off x="448520" y="1215385"/>
            <a:ext cx="4037755" cy="50782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dirty="0">
                <a:ea typeface="Calibri"/>
              </a:rPr>
              <a:t>Galway has 40 double-deck buses in its fleet</a:t>
            </a:r>
          </a:p>
          <a:p>
            <a:pPr marL="0" marR="0" lvl="0" indent="0" algn="l" rtl="0">
              <a:lnSpc>
                <a:spcPct val="100000"/>
              </a:lnSpc>
              <a:spcBef>
                <a:spcPts val="0"/>
              </a:spcBef>
              <a:spcAft>
                <a:spcPts val="0"/>
              </a:spcAft>
              <a:buClr>
                <a:srgbClr val="000000"/>
              </a:buClr>
              <a:buSzPts val="1800"/>
              <a:buFont typeface="Arial"/>
              <a:buNone/>
            </a:pPr>
            <a:endParaRPr lang="en-US" sz="1800" b="1" i="1" dirty="0">
              <a:ea typeface="Calibri"/>
            </a:endParaRPr>
          </a:p>
          <a:p>
            <a:pPr marL="0" marR="0" lvl="0" indent="0" algn="l" rtl="0">
              <a:lnSpc>
                <a:spcPct val="100000"/>
              </a:lnSpc>
              <a:spcBef>
                <a:spcPts val="0"/>
              </a:spcBef>
              <a:spcAft>
                <a:spcPts val="0"/>
              </a:spcAft>
              <a:buClr>
                <a:srgbClr val="000000"/>
              </a:buClr>
              <a:buSzPts val="1800"/>
              <a:buFont typeface="Arial"/>
              <a:buNone/>
            </a:pPr>
            <a:r>
              <a:rPr lang="en-US" sz="1800" b="1" i="1" dirty="0">
                <a:ea typeface="Calibri"/>
              </a:rPr>
              <a:t>More than 70% exceed the calculated battery maximum km/day. They can be decarbonized by:</a:t>
            </a:r>
          </a:p>
          <a:p>
            <a:pPr marL="285750" marR="0" lvl="0" indent="-285750" algn="l" rtl="0">
              <a:lnSpc>
                <a:spcPct val="100000"/>
              </a:lnSpc>
              <a:spcBef>
                <a:spcPts val="0"/>
              </a:spcBef>
              <a:spcAft>
                <a:spcPts val="0"/>
              </a:spcAft>
              <a:buClr>
                <a:srgbClr val="000000"/>
              </a:buClr>
              <a:buSzPts val="1800"/>
              <a:buFont typeface="Arial" panose="020B0604020202020204" pitchFamily="34" charset="0"/>
              <a:buChar char="•"/>
            </a:pPr>
            <a:r>
              <a:rPr lang="en-US" sz="1800" b="1" i="1" dirty="0">
                <a:ea typeface="Calibri"/>
              </a:rPr>
              <a:t>A greater number of battery buses</a:t>
            </a:r>
          </a:p>
          <a:p>
            <a:pPr marL="285750" marR="0" lvl="0" indent="-285750" algn="l" rtl="0">
              <a:lnSpc>
                <a:spcPct val="100000"/>
              </a:lnSpc>
              <a:spcBef>
                <a:spcPts val="0"/>
              </a:spcBef>
              <a:spcAft>
                <a:spcPts val="0"/>
              </a:spcAft>
              <a:buClr>
                <a:srgbClr val="000000"/>
              </a:buClr>
              <a:buSzPts val="1800"/>
              <a:buFont typeface="Arial" panose="020B0604020202020204" pitchFamily="34" charset="0"/>
              <a:buChar char="•"/>
            </a:pPr>
            <a:r>
              <a:rPr lang="en-US" sz="1800" b="1" i="1" dirty="0">
                <a:ea typeface="Calibri"/>
              </a:rPr>
              <a:t>An equal number of hydrogen buses</a:t>
            </a:r>
          </a:p>
          <a:p>
            <a:pPr marL="0" marR="0" lvl="0" indent="0" algn="l" rtl="0">
              <a:lnSpc>
                <a:spcPct val="100000"/>
              </a:lnSpc>
              <a:spcBef>
                <a:spcPts val="0"/>
              </a:spcBef>
              <a:spcAft>
                <a:spcPts val="0"/>
              </a:spcAft>
              <a:buClr>
                <a:srgbClr val="000000"/>
              </a:buClr>
              <a:buSzPts val="1800"/>
              <a:buFont typeface="Arial"/>
              <a:buNone/>
            </a:pPr>
            <a:endParaRPr lang="en-US" sz="1800" b="1" i="1" dirty="0">
              <a:ea typeface="Calibri"/>
            </a:endParaRPr>
          </a:p>
          <a:p>
            <a:pPr marL="0" marR="0" lvl="0" indent="0" algn="l" rtl="0">
              <a:lnSpc>
                <a:spcPct val="100000"/>
              </a:lnSpc>
              <a:spcBef>
                <a:spcPts val="0"/>
              </a:spcBef>
              <a:spcAft>
                <a:spcPts val="0"/>
              </a:spcAft>
              <a:buClr>
                <a:srgbClr val="000000"/>
              </a:buClr>
              <a:buSzPts val="1800"/>
              <a:buFont typeface="Arial"/>
              <a:buNone/>
            </a:pPr>
            <a:r>
              <a:rPr lang="en-US" sz="1800" b="1" i="1" dirty="0">
                <a:ea typeface="Calibri"/>
              </a:rPr>
              <a:t>Key assumptions</a:t>
            </a:r>
          </a:p>
          <a:p>
            <a:pPr marL="285750" marR="0" lvl="0" indent="-285750" algn="l" rtl="0">
              <a:lnSpc>
                <a:spcPct val="100000"/>
              </a:lnSpc>
              <a:spcBef>
                <a:spcPts val="0"/>
              </a:spcBef>
              <a:spcAft>
                <a:spcPts val="0"/>
              </a:spcAft>
              <a:buClr>
                <a:srgbClr val="000000"/>
              </a:buClr>
              <a:buSzPts val="1800"/>
              <a:buFont typeface="Arial" panose="020B0604020202020204" pitchFamily="34" charset="0"/>
              <a:buChar char="•"/>
            </a:pPr>
            <a:r>
              <a:rPr lang="en-US" sz="1800" b="1" i="1" dirty="0">
                <a:ea typeface="Calibri"/>
              </a:rPr>
              <a:t>Diesel price €1.55/L</a:t>
            </a:r>
          </a:p>
          <a:p>
            <a:pPr marL="285750" marR="0" lvl="0" indent="-285750" algn="l" rtl="0">
              <a:lnSpc>
                <a:spcPct val="100000"/>
              </a:lnSpc>
              <a:spcBef>
                <a:spcPts val="0"/>
              </a:spcBef>
              <a:spcAft>
                <a:spcPts val="0"/>
              </a:spcAft>
              <a:buClr>
                <a:srgbClr val="000000"/>
              </a:buClr>
              <a:buSzPts val="1800"/>
              <a:buFont typeface="Arial" panose="020B0604020202020204" pitchFamily="34" charset="0"/>
              <a:buChar char="•"/>
            </a:pPr>
            <a:r>
              <a:rPr lang="en-US" sz="1800" b="1" i="1" dirty="0">
                <a:ea typeface="Calibri"/>
              </a:rPr>
              <a:t>Electricity price 16 c/kWh</a:t>
            </a:r>
          </a:p>
          <a:p>
            <a:pPr marL="285750" marR="0" lvl="0" indent="-285750" algn="l" rtl="0">
              <a:lnSpc>
                <a:spcPct val="100000"/>
              </a:lnSpc>
              <a:spcBef>
                <a:spcPts val="0"/>
              </a:spcBef>
              <a:spcAft>
                <a:spcPts val="0"/>
              </a:spcAft>
              <a:buClr>
                <a:srgbClr val="000000"/>
              </a:buClr>
              <a:buSzPts val="1800"/>
              <a:buFont typeface="Arial" panose="020B0604020202020204" pitchFamily="34" charset="0"/>
              <a:buChar char="•"/>
            </a:pPr>
            <a:r>
              <a:rPr lang="en-US" sz="1800" b="1" i="1" dirty="0">
                <a:ea typeface="Calibri"/>
              </a:rPr>
              <a:t>Hydrogen price €7/kg</a:t>
            </a:r>
          </a:p>
          <a:p>
            <a:pPr marL="285750" marR="0" lvl="0" indent="-285750" algn="l" rtl="0">
              <a:lnSpc>
                <a:spcPct val="100000"/>
              </a:lnSpc>
              <a:spcBef>
                <a:spcPts val="0"/>
              </a:spcBef>
              <a:spcAft>
                <a:spcPts val="0"/>
              </a:spcAft>
              <a:buClr>
                <a:srgbClr val="000000"/>
              </a:buClr>
              <a:buSzPts val="1800"/>
              <a:buFont typeface="Arial" panose="020B0604020202020204" pitchFamily="34" charset="0"/>
              <a:buChar char="•"/>
            </a:pPr>
            <a:endParaRPr lang="en-US" sz="1800" b="1" i="1" dirty="0">
              <a:ea typeface="Calibri"/>
            </a:endParaRPr>
          </a:p>
          <a:p>
            <a:pPr marR="0" lvl="0" algn="l" rtl="0">
              <a:lnSpc>
                <a:spcPct val="100000"/>
              </a:lnSpc>
              <a:spcBef>
                <a:spcPts val="0"/>
              </a:spcBef>
              <a:spcAft>
                <a:spcPts val="0"/>
              </a:spcAft>
              <a:buClr>
                <a:srgbClr val="000000"/>
              </a:buClr>
              <a:buSzPts val="1800"/>
            </a:pPr>
            <a:r>
              <a:rPr lang="en-US" sz="1800" b="1" i="1" dirty="0">
                <a:ea typeface="Calibri"/>
              </a:rPr>
              <a:t>Mixed fleet gives the lowest TCO</a:t>
            </a:r>
          </a:p>
        </p:txBody>
      </p:sp>
      <p:sp>
        <p:nvSpPr>
          <p:cNvPr id="891" name="Google Shape;891;p56"/>
          <p:cNvSpPr txBox="1"/>
          <p:nvPr/>
        </p:nvSpPr>
        <p:spPr>
          <a:xfrm>
            <a:off x="685800" y="434340"/>
            <a:ext cx="5314950"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a:solidFill>
                  <a:srgbClr val="548135"/>
                </a:solidFill>
                <a:latin typeface="Arial"/>
                <a:ea typeface="Arial"/>
                <a:cs typeface="Arial"/>
                <a:sym typeface="Arial"/>
              </a:rPr>
              <a:t>From routes to networks*</a:t>
            </a:r>
          </a:p>
          <a:p>
            <a:pPr marL="0" marR="0" lvl="0" indent="0" algn="l" rtl="0">
              <a:lnSpc>
                <a:spcPct val="100000"/>
              </a:lnSpc>
              <a:spcBef>
                <a:spcPts val="0"/>
              </a:spcBef>
              <a:spcAft>
                <a:spcPts val="0"/>
              </a:spcAft>
              <a:buClr>
                <a:srgbClr val="000000"/>
              </a:buClr>
              <a:buSzPts val="2800"/>
              <a:buFont typeface="Arial"/>
              <a:buNone/>
            </a:pPr>
            <a:endParaRPr sz="1400" b="0" i="0" u="none" strike="noStrike" cap="none" dirty="0">
              <a:solidFill>
                <a:srgbClr val="000000"/>
              </a:solidFill>
              <a:latin typeface="Arial"/>
              <a:ea typeface="Arial"/>
              <a:cs typeface="Arial"/>
              <a:sym typeface="Arial"/>
            </a:endParaRPr>
          </a:p>
        </p:txBody>
      </p:sp>
      <p:pic>
        <p:nvPicPr>
          <p:cNvPr id="892" name="Google Shape;892;p56" descr="A picture containing diagram&#10;&#10;Description automatically generated"/>
          <p:cNvPicPr preferRelativeResize="0"/>
          <p:nvPr/>
        </p:nvPicPr>
        <p:blipFill rotWithShape="1">
          <a:blip r:embed="rId3">
            <a:alphaModFix/>
          </a:blip>
          <a:srcRect/>
          <a:stretch/>
        </p:blipFill>
        <p:spPr>
          <a:xfrm>
            <a:off x="7269583" y="158048"/>
            <a:ext cx="1771950" cy="1033199"/>
          </a:xfrm>
          <a:prstGeom prst="rect">
            <a:avLst/>
          </a:prstGeom>
          <a:noFill/>
          <a:ln>
            <a:noFill/>
          </a:ln>
        </p:spPr>
      </p:pic>
      <p:pic>
        <p:nvPicPr>
          <p:cNvPr id="2" name="Picture 1">
            <a:extLst>
              <a:ext uri="{FF2B5EF4-FFF2-40B4-BE49-F238E27FC236}">
                <a16:creationId xmlns:a16="http://schemas.microsoft.com/office/drawing/2014/main" id="{1CB462B7-571B-F953-72DC-A615F04C7AE7}"/>
              </a:ext>
            </a:extLst>
          </p:cNvPr>
          <p:cNvPicPr>
            <a:picLocks noChangeAspect="1"/>
          </p:cNvPicPr>
          <p:nvPr/>
        </p:nvPicPr>
        <p:blipFill>
          <a:blip r:embed="rId4"/>
          <a:stretch>
            <a:fillRect/>
          </a:stretch>
        </p:blipFill>
        <p:spPr>
          <a:xfrm>
            <a:off x="5477568" y="154931"/>
            <a:ext cx="1771951" cy="1728328"/>
          </a:xfrm>
          <a:prstGeom prst="rect">
            <a:avLst/>
          </a:prstGeom>
        </p:spPr>
      </p:pic>
      <p:pic>
        <p:nvPicPr>
          <p:cNvPr id="4" name="Picture 3" descr="Chart, bar chart&#10;&#10;Description automatically generated">
            <a:extLst>
              <a:ext uri="{FF2B5EF4-FFF2-40B4-BE49-F238E27FC236}">
                <a16:creationId xmlns:a16="http://schemas.microsoft.com/office/drawing/2014/main" id="{60C5869D-99B3-CE23-5F82-B7003C4FAADF}"/>
              </a:ext>
            </a:extLst>
          </p:cNvPr>
          <p:cNvPicPr>
            <a:picLocks noChangeAspect="1"/>
          </p:cNvPicPr>
          <p:nvPr/>
        </p:nvPicPr>
        <p:blipFill>
          <a:blip r:embed="rId5"/>
          <a:stretch>
            <a:fillRect/>
          </a:stretch>
        </p:blipFill>
        <p:spPr>
          <a:xfrm>
            <a:off x="4772025" y="2246763"/>
            <a:ext cx="4371975" cy="4611237"/>
          </a:xfrm>
          <a:prstGeom prst="rect">
            <a:avLst/>
          </a:prstGeom>
        </p:spPr>
      </p:pic>
      <p:sp>
        <p:nvSpPr>
          <p:cNvPr id="6" name="TextBox 5">
            <a:extLst>
              <a:ext uri="{FF2B5EF4-FFF2-40B4-BE49-F238E27FC236}">
                <a16:creationId xmlns:a16="http://schemas.microsoft.com/office/drawing/2014/main" id="{3FC0063F-5F12-819F-04E7-BF58469726D3}"/>
              </a:ext>
            </a:extLst>
          </p:cNvPr>
          <p:cNvSpPr txBox="1"/>
          <p:nvPr/>
        </p:nvSpPr>
        <p:spPr>
          <a:xfrm>
            <a:off x="4772026" y="1913277"/>
            <a:ext cx="4371974" cy="307777"/>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800"/>
              <a:buFont typeface="Arial"/>
              <a:buNone/>
            </a:pPr>
            <a:r>
              <a:rPr lang="en-US" sz="1400" b="1" i="1" dirty="0">
                <a:ea typeface="Calibri"/>
              </a:rPr>
              <a:t>Total Cost of Ownership across fleet</a:t>
            </a:r>
          </a:p>
        </p:txBody>
      </p:sp>
      <p:sp>
        <p:nvSpPr>
          <p:cNvPr id="7" name="TextBox 6">
            <a:extLst>
              <a:ext uri="{FF2B5EF4-FFF2-40B4-BE49-F238E27FC236}">
                <a16:creationId xmlns:a16="http://schemas.microsoft.com/office/drawing/2014/main" id="{27C1F2A9-4C0A-A1BB-D895-8F2F80C1E3AC}"/>
              </a:ext>
            </a:extLst>
          </p:cNvPr>
          <p:cNvSpPr txBox="1"/>
          <p:nvPr/>
        </p:nvSpPr>
        <p:spPr>
          <a:xfrm>
            <a:off x="5429250" y="6066829"/>
            <a:ext cx="824755" cy="246221"/>
          </a:xfrm>
          <a:prstGeom prst="rect">
            <a:avLst/>
          </a:prstGeom>
          <a:solidFill>
            <a:schemeClr val="lt1"/>
          </a:solidFill>
        </p:spPr>
        <p:txBody>
          <a:bodyPr wrap="square">
            <a:spAutoFit/>
          </a:bodyPr>
          <a:lstStyle/>
          <a:p>
            <a:pPr marL="0" marR="0" lvl="0" indent="0" algn="ctr" rtl="0">
              <a:lnSpc>
                <a:spcPct val="100000"/>
              </a:lnSpc>
              <a:spcBef>
                <a:spcPts val="0"/>
              </a:spcBef>
              <a:spcAft>
                <a:spcPts val="0"/>
              </a:spcAft>
              <a:buClr>
                <a:srgbClr val="000000"/>
              </a:buClr>
              <a:buSzPts val="1800"/>
              <a:buFont typeface="Arial"/>
              <a:buNone/>
            </a:pPr>
            <a:r>
              <a:rPr lang="en-US" sz="1000" b="1" i="1" dirty="0">
                <a:ea typeface="Calibri"/>
              </a:rPr>
              <a:t>All battery</a:t>
            </a:r>
          </a:p>
        </p:txBody>
      </p:sp>
      <p:sp>
        <p:nvSpPr>
          <p:cNvPr id="8" name="TextBox 7">
            <a:extLst>
              <a:ext uri="{FF2B5EF4-FFF2-40B4-BE49-F238E27FC236}">
                <a16:creationId xmlns:a16="http://schemas.microsoft.com/office/drawing/2014/main" id="{5E0738BC-6E07-FEA0-F725-E7A3DE29A755}"/>
              </a:ext>
            </a:extLst>
          </p:cNvPr>
          <p:cNvSpPr txBox="1"/>
          <p:nvPr/>
        </p:nvSpPr>
        <p:spPr>
          <a:xfrm>
            <a:off x="6300787" y="6066829"/>
            <a:ext cx="738188" cy="246221"/>
          </a:xfrm>
          <a:prstGeom prst="rect">
            <a:avLst/>
          </a:prstGeom>
          <a:solidFill>
            <a:schemeClr val="lt1"/>
          </a:solidFill>
        </p:spPr>
        <p:txBody>
          <a:bodyPr wrap="square">
            <a:spAutoFit/>
          </a:bodyPr>
          <a:lstStyle/>
          <a:p>
            <a:pPr marL="0" marR="0" lvl="0" indent="0" algn="ctr" rtl="0">
              <a:lnSpc>
                <a:spcPct val="100000"/>
              </a:lnSpc>
              <a:spcBef>
                <a:spcPts val="0"/>
              </a:spcBef>
              <a:spcAft>
                <a:spcPts val="0"/>
              </a:spcAft>
              <a:buClr>
                <a:srgbClr val="000000"/>
              </a:buClr>
              <a:buSzPts val="1800"/>
              <a:buFont typeface="Arial"/>
              <a:buNone/>
            </a:pPr>
            <a:r>
              <a:rPr lang="en-US" sz="1000" b="1" i="1" dirty="0">
                <a:ea typeface="Calibri"/>
              </a:rPr>
              <a:t>All diesel</a:t>
            </a:r>
          </a:p>
        </p:txBody>
      </p:sp>
      <p:sp>
        <p:nvSpPr>
          <p:cNvPr id="9" name="TextBox 8">
            <a:extLst>
              <a:ext uri="{FF2B5EF4-FFF2-40B4-BE49-F238E27FC236}">
                <a16:creationId xmlns:a16="http://schemas.microsoft.com/office/drawing/2014/main" id="{FB00F2FB-02CA-47F6-E1C7-E0FD4FF528DA}"/>
              </a:ext>
            </a:extLst>
          </p:cNvPr>
          <p:cNvSpPr txBox="1"/>
          <p:nvPr/>
        </p:nvSpPr>
        <p:spPr>
          <a:xfrm>
            <a:off x="7112373" y="6066829"/>
            <a:ext cx="824755" cy="246221"/>
          </a:xfrm>
          <a:prstGeom prst="rect">
            <a:avLst/>
          </a:prstGeom>
          <a:solidFill>
            <a:schemeClr val="lt1"/>
          </a:solidFill>
        </p:spPr>
        <p:txBody>
          <a:bodyPr wrap="square">
            <a:spAutoFit/>
          </a:bodyPr>
          <a:lstStyle/>
          <a:p>
            <a:pPr marL="0" marR="0" lvl="0" indent="0" algn="ctr" rtl="0">
              <a:lnSpc>
                <a:spcPct val="100000"/>
              </a:lnSpc>
              <a:spcBef>
                <a:spcPts val="0"/>
              </a:spcBef>
              <a:spcAft>
                <a:spcPts val="0"/>
              </a:spcAft>
              <a:buClr>
                <a:srgbClr val="000000"/>
              </a:buClr>
              <a:buSzPts val="1800"/>
              <a:buFont typeface="Arial"/>
              <a:buNone/>
            </a:pPr>
            <a:r>
              <a:rPr lang="en-US" sz="1000" b="1" i="1" dirty="0">
                <a:ea typeface="Calibri"/>
              </a:rPr>
              <a:t>All H2</a:t>
            </a:r>
          </a:p>
        </p:txBody>
      </p:sp>
      <p:sp>
        <p:nvSpPr>
          <p:cNvPr id="10" name="TextBox 9">
            <a:extLst>
              <a:ext uri="{FF2B5EF4-FFF2-40B4-BE49-F238E27FC236}">
                <a16:creationId xmlns:a16="http://schemas.microsoft.com/office/drawing/2014/main" id="{47370F9E-8131-9440-2013-684037EEAB12}"/>
              </a:ext>
            </a:extLst>
          </p:cNvPr>
          <p:cNvSpPr txBox="1"/>
          <p:nvPr/>
        </p:nvSpPr>
        <p:spPr>
          <a:xfrm>
            <a:off x="7983910" y="6066829"/>
            <a:ext cx="738188" cy="246221"/>
          </a:xfrm>
          <a:prstGeom prst="rect">
            <a:avLst/>
          </a:prstGeom>
          <a:solidFill>
            <a:schemeClr val="lt1"/>
          </a:solidFill>
        </p:spPr>
        <p:txBody>
          <a:bodyPr wrap="square">
            <a:spAutoFit/>
          </a:bodyPr>
          <a:lstStyle/>
          <a:p>
            <a:pPr marL="0" marR="0" lvl="0" indent="0" algn="ctr" rtl="0">
              <a:lnSpc>
                <a:spcPct val="100000"/>
              </a:lnSpc>
              <a:spcBef>
                <a:spcPts val="0"/>
              </a:spcBef>
              <a:spcAft>
                <a:spcPts val="0"/>
              </a:spcAft>
              <a:buClr>
                <a:srgbClr val="000000"/>
              </a:buClr>
              <a:buSzPts val="1800"/>
              <a:buFont typeface="Arial"/>
              <a:buNone/>
            </a:pPr>
            <a:r>
              <a:rPr lang="en-US" sz="1000" b="1" i="1" dirty="0">
                <a:ea typeface="Calibri"/>
              </a:rPr>
              <a:t>Mixed</a:t>
            </a:r>
          </a:p>
        </p:txBody>
      </p:sp>
      <p:sp>
        <p:nvSpPr>
          <p:cNvPr id="11" name="TextBox 10">
            <a:extLst>
              <a:ext uri="{FF2B5EF4-FFF2-40B4-BE49-F238E27FC236}">
                <a16:creationId xmlns:a16="http://schemas.microsoft.com/office/drawing/2014/main" id="{A2AF0A96-8822-89AE-6B52-C9375B829C9F}"/>
              </a:ext>
            </a:extLst>
          </p:cNvPr>
          <p:cNvSpPr txBox="1"/>
          <p:nvPr/>
        </p:nvSpPr>
        <p:spPr>
          <a:xfrm>
            <a:off x="685800" y="6550223"/>
            <a:ext cx="4210050" cy="307777"/>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800"/>
              <a:buFont typeface="Arial"/>
              <a:buNone/>
            </a:pPr>
            <a:r>
              <a:rPr lang="en-US" sz="1400" b="1" i="1" dirty="0">
                <a:ea typeface="Calibri"/>
              </a:rPr>
              <a:t>* These are unpublished preliminary results</a:t>
            </a:r>
          </a:p>
        </p:txBody>
      </p:sp>
    </p:spTree>
    <p:extLst>
      <p:ext uri="{BB962C8B-B14F-4D97-AF65-F5344CB8AC3E}">
        <p14:creationId xmlns:p14="http://schemas.microsoft.com/office/powerpoint/2010/main" val="30085162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pic>
        <p:nvPicPr>
          <p:cNvPr id="3" name="Picture 2">
            <a:extLst>
              <a:ext uri="{FF2B5EF4-FFF2-40B4-BE49-F238E27FC236}">
                <a16:creationId xmlns:a16="http://schemas.microsoft.com/office/drawing/2014/main" id="{F01A8AC0-31D1-575D-2A0B-606433C37036}"/>
              </a:ext>
            </a:extLst>
          </p:cNvPr>
          <p:cNvPicPr>
            <a:picLocks noChangeAspect="1"/>
          </p:cNvPicPr>
          <p:nvPr/>
        </p:nvPicPr>
        <p:blipFill>
          <a:blip r:embed="rId3"/>
          <a:stretch>
            <a:fillRect/>
          </a:stretch>
        </p:blipFill>
        <p:spPr>
          <a:xfrm>
            <a:off x="5477568" y="154931"/>
            <a:ext cx="1771951" cy="1728328"/>
          </a:xfrm>
          <a:prstGeom prst="rect">
            <a:avLst/>
          </a:prstGeom>
        </p:spPr>
      </p:pic>
      <p:sp>
        <p:nvSpPr>
          <p:cNvPr id="889" name="Google Shape;889;p56"/>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1" name="Google Shape;891;p56"/>
          <p:cNvSpPr txBox="1"/>
          <p:nvPr/>
        </p:nvSpPr>
        <p:spPr>
          <a:xfrm>
            <a:off x="685800" y="434340"/>
            <a:ext cx="5314950"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a:solidFill>
                  <a:srgbClr val="548135"/>
                </a:solidFill>
                <a:latin typeface="Arial"/>
                <a:ea typeface="Arial"/>
                <a:cs typeface="Arial"/>
                <a:sym typeface="Arial"/>
              </a:rPr>
              <a:t>H2 Validation</a:t>
            </a:r>
          </a:p>
          <a:p>
            <a:pPr marL="0" marR="0" lvl="0" indent="0" algn="l" rtl="0">
              <a:lnSpc>
                <a:spcPct val="100000"/>
              </a:lnSpc>
              <a:spcBef>
                <a:spcPts val="0"/>
              </a:spcBef>
              <a:spcAft>
                <a:spcPts val="0"/>
              </a:spcAft>
              <a:buClr>
                <a:srgbClr val="000000"/>
              </a:buClr>
              <a:buSzPts val="2800"/>
              <a:buFont typeface="Arial"/>
              <a:buNone/>
            </a:pPr>
            <a:r>
              <a:rPr lang="en-US" sz="2800" b="1" i="1" dirty="0">
                <a:solidFill>
                  <a:srgbClr val="548135"/>
                </a:solidFill>
              </a:rPr>
              <a:t>Galway Hydrogen Hub</a:t>
            </a:r>
            <a:endParaRPr sz="1400" b="0" i="0" u="none" strike="noStrike" cap="none" dirty="0">
              <a:solidFill>
                <a:srgbClr val="000000"/>
              </a:solidFill>
              <a:latin typeface="Arial"/>
              <a:ea typeface="Arial"/>
              <a:cs typeface="Arial"/>
              <a:sym typeface="Arial"/>
            </a:endParaRPr>
          </a:p>
        </p:txBody>
      </p:sp>
      <p:pic>
        <p:nvPicPr>
          <p:cNvPr id="892" name="Google Shape;892;p56" descr="A picture containing diagram&#10;&#10;Description automatically generated"/>
          <p:cNvPicPr preferRelativeResize="0"/>
          <p:nvPr/>
        </p:nvPicPr>
        <p:blipFill rotWithShape="1">
          <a:blip r:embed="rId4">
            <a:alphaModFix/>
          </a:blip>
          <a:srcRect/>
          <a:stretch/>
        </p:blipFill>
        <p:spPr>
          <a:xfrm>
            <a:off x="7269583" y="158048"/>
            <a:ext cx="1771950" cy="1033199"/>
          </a:xfrm>
          <a:prstGeom prst="rect">
            <a:avLst/>
          </a:prstGeom>
          <a:noFill/>
          <a:ln>
            <a:noFill/>
          </a:ln>
        </p:spPr>
      </p:pic>
      <p:pic>
        <p:nvPicPr>
          <p:cNvPr id="2" name="Picture 1">
            <a:extLst>
              <a:ext uri="{FF2B5EF4-FFF2-40B4-BE49-F238E27FC236}">
                <a16:creationId xmlns:a16="http://schemas.microsoft.com/office/drawing/2014/main" id="{B60F2ED9-EEF3-ED85-C319-CC609DFC803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573" y="1513299"/>
            <a:ext cx="8105252" cy="5149280"/>
          </a:xfrm>
          <a:prstGeom prst="rect">
            <a:avLst/>
          </a:prstGeom>
          <a:noFill/>
          <a:ln>
            <a:noFill/>
          </a:ln>
        </p:spPr>
      </p:pic>
      <p:cxnSp>
        <p:nvCxnSpPr>
          <p:cNvPr id="5" name="Straight Arrow Connector 4">
            <a:extLst>
              <a:ext uri="{FF2B5EF4-FFF2-40B4-BE49-F238E27FC236}">
                <a16:creationId xmlns:a16="http://schemas.microsoft.com/office/drawing/2014/main" id="{FBCE6656-6CB3-3CEA-9E18-FB6710935148}"/>
              </a:ext>
            </a:extLst>
          </p:cNvPr>
          <p:cNvCxnSpPr/>
          <p:nvPr/>
        </p:nvCxnSpPr>
        <p:spPr>
          <a:xfrm flipH="1">
            <a:off x="5162550" y="1191247"/>
            <a:ext cx="533400" cy="137097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31709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pic>
        <p:nvPicPr>
          <p:cNvPr id="3" name="Picture 2">
            <a:extLst>
              <a:ext uri="{FF2B5EF4-FFF2-40B4-BE49-F238E27FC236}">
                <a16:creationId xmlns:a16="http://schemas.microsoft.com/office/drawing/2014/main" id="{F01A8AC0-31D1-575D-2A0B-606433C37036}"/>
              </a:ext>
            </a:extLst>
          </p:cNvPr>
          <p:cNvPicPr>
            <a:picLocks noChangeAspect="1"/>
          </p:cNvPicPr>
          <p:nvPr/>
        </p:nvPicPr>
        <p:blipFill>
          <a:blip r:embed="rId3"/>
          <a:stretch>
            <a:fillRect/>
          </a:stretch>
        </p:blipFill>
        <p:spPr>
          <a:xfrm>
            <a:off x="5477568" y="154931"/>
            <a:ext cx="1771951" cy="1728328"/>
          </a:xfrm>
          <a:prstGeom prst="rect">
            <a:avLst/>
          </a:prstGeom>
        </p:spPr>
      </p:pic>
      <p:sp>
        <p:nvSpPr>
          <p:cNvPr id="889" name="Google Shape;889;p56"/>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1" name="Google Shape;891;p56"/>
          <p:cNvSpPr txBox="1"/>
          <p:nvPr/>
        </p:nvSpPr>
        <p:spPr>
          <a:xfrm>
            <a:off x="685800" y="434340"/>
            <a:ext cx="5314950"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a:solidFill>
                  <a:srgbClr val="548135"/>
                </a:solidFill>
                <a:latin typeface="Arial"/>
                <a:ea typeface="Arial"/>
                <a:cs typeface="Arial"/>
                <a:sym typeface="Arial"/>
              </a:rPr>
              <a:t>H2 Validation</a:t>
            </a:r>
          </a:p>
          <a:p>
            <a:pPr marL="0" marR="0" lvl="0" indent="0" algn="l" rtl="0">
              <a:lnSpc>
                <a:spcPct val="100000"/>
              </a:lnSpc>
              <a:spcBef>
                <a:spcPts val="0"/>
              </a:spcBef>
              <a:spcAft>
                <a:spcPts val="0"/>
              </a:spcAft>
              <a:buClr>
                <a:srgbClr val="000000"/>
              </a:buClr>
              <a:buSzPts val="2800"/>
              <a:buFont typeface="Arial"/>
              <a:buNone/>
            </a:pPr>
            <a:r>
              <a:rPr lang="en-US" sz="2800" b="1" i="1" dirty="0">
                <a:solidFill>
                  <a:srgbClr val="548135"/>
                </a:solidFill>
              </a:rPr>
              <a:t>Galway Hydrogen Hub</a:t>
            </a:r>
            <a:endParaRPr sz="1400" b="0" i="0" u="none" strike="noStrike" cap="none" dirty="0">
              <a:solidFill>
                <a:srgbClr val="000000"/>
              </a:solidFill>
              <a:latin typeface="Arial"/>
              <a:ea typeface="Arial"/>
              <a:cs typeface="Arial"/>
              <a:sym typeface="Arial"/>
            </a:endParaRPr>
          </a:p>
        </p:txBody>
      </p:sp>
      <p:pic>
        <p:nvPicPr>
          <p:cNvPr id="892" name="Google Shape;892;p56" descr="A picture containing diagram&#10;&#10;Description automatically generated"/>
          <p:cNvPicPr preferRelativeResize="0"/>
          <p:nvPr/>
        </p:nvPicPr>
        <p:blipFill rotWithShape="1">
          <a:blip r:embed="rId4">
            <a:alphaModFix/>
          </a:blip>
          <a:srcRect/>
          <a:stretch/>
        </p:blipFill>
        <p:spPr>
          <a:xfrm>
            <a:off x="7269583" y="158048"/>
            <a:ext cx="1771950" cy="1033199"/>
          </a:xfrm>
          <a:prstGeom prst="rect">
            <a:avLst/>
          </a:prstGeom>
          <a:noFill/>
          <a:ln>
            <a:noFill/>
          </a:ln>
        </p:spPr>
      </p:pic>
      <p:pic>
        <p:nvPicPr>
          <p:cNvPr id="4" name="Picture 3">
            <a:extLst>
              <a:ext uri="{FF2B5EF4-FFF2-40B4-BE49-F238E27FC236}">
                <a16:creationId xmlns:a16="http://schemas.microsoft.com/office/drawing/2014/main" id="{73C82DF3-873E-4FC0-BE9D-269E5EF0A158}"/>
              </a:ext>
            </a:extLst>
          </p:cNvPr>
          <p:cNvPicPr>
            <a:picLocks noChangeAspect="1"/>
          </p:cNvPicPr>
          <p:nvPr/>
        </p:nvPicPr>
        <p:blipFill>
          <a:blip r:embed="rId5"/>
          <a:stretch>
            <a:fillRect/>
          </a:stretch>
        </p:blipFill>
        <p:spPr>
          <a:xfrm>
            <a:off x="0" y="2425079"/>
            <a:ext cx="5501865" cy="3703292"/>
          </a:xfrm>
          <a:prstGeom prst="rect">
            <a:avLst/>
          </a:prstGeom>
        </p:spPr>
      </p:pic>
      <p:sp>
        <p:nvSpPr>
          <p:cNvPr id="6" name="Google Shape;890;p56">
            <a:extLst>
              <a:ext uri="{FF2B5EF4-FFF2-40B4-BE49-F238E27FC236}">
                <a16:creationId xmlns:a16="http://schemas.microsoft.com/office/drawing/2014/main" id="{2AA0D4A6-B758-3475-7FBD-229B0BE6240E}"/>
              </a:ext>
            </a:extLst>
          </p:cNvPr>
          <p:cNvSpPr txBox="1"/>
          <p:nvPr/>
        </p:nvSpPr>
        <p:spPr>
          <a:xfrm>
            <a:off x="344693" y="1388407"/>
            <a:ext cx="5112811"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dirty="0">
                <a:ea typeface="Calibri"/>
              </a:rPr>
              <a:t>SH</a:t>
            </a:r>
            <a:r>
              <a:rPr lang="en-US" sz="1800" b="1" i="1" baseline="-25000" dirty="0">
                <a:ea typeface="Calibri"/>
              </a:rPr>
              <a:t>2</a:t>
            </a:r>
            <a:r>
              <a:rPr lang="en-US" sz="1800" b="1" i="1" dirty="0">
                <a:ea typeface="Calibri"/>
              </a:rPr>
              <a:t>AMROCK is a bid to the Clean Hydrogen Partnership to build Ireland’s first Hydrogen Valley with Galway as a hub</a:t>
            </a:r>
          </a:p>
          <a:p>
            <a:pPr marL="0" marR="0" lvl="0" indent="0" algn="l" rtl="0">
              <a:lnSpc>
                <a:spcPct val="100000"/>
              </a:lnSpc>
              <a:spcBef>
                <a:spcPts val="0"/>
              </a:spcBef>
              <a:spcAft>
                <a:spcPts val="0"/>
              </a:spcAft>
              <a:buClr>
                <a:srgbClr val="000000"/>
              </a:buClr>
              <a:buSzPts val="1800"/>
              <a:buFont typeface="Arial"/>
              <a:buNone/>
            </a:pPr>
            <a:endParaRPr lang="en-US" sz="1800" b="1" i="1" dirty="0">
              <a:ea typeface="Calibri"/>
            </a:endParaRPr>
          </a:p>
        </p:txBody>
      </p:sp>
      <p:pic>
        <p:nvPicPr>
          <p:cNvPr id="7" name="Picture 6">
            <a:extLst>
              <a:ext uri="{FF2B5EF4-FFF2-40B4-BE49-F238E27FC236}">
                <a16:creationId xmlns:a16="http://schemas.microsoft.com/office/drawing/2014/main" id="{996050FC-3E7C-D9FC-04FF-02D7C3F8B992}"/>
              </a:ext>
            </a:extLst>
          </p:cNvPr>
          <p:cNvPicPr>
            <a:picLocks noChangeAspect="1"/>
          </p:cNvPicPr>
          <p:nvPr/>
        </p:nvPicPr>
        <p:blipFill>
          <a:blip r:embed="rId6"/>
          <a:stretch>
            <a:fillRect/>
          </a:stretch>
        </p:blipFill>
        <p:spPr>
          <a:xfrm>
            <a:off x="4152899" y="2905584"/>
            <a:ext cx="4888633" cy="1400593"/>
          </a:xfrm>
          <a:prstGeom prst="rect">
            <a:avLst/>
          </a:prstGeom>
        </p:spPr>
      </p:pic>
      <p:sp>
        <p:nvSpPr>
          <p:cNvPr id="8" name="Google Shape;890;p56">
            <a:extLst>
              <a:ext uri="{FF2B5EF4-FFF2-40B4-BE49-F238E27FC236}">
                <a16:creationId xmlns:a16="http://schemas.microsoft.com/office/drawing/2014/main" id="{A6028926-ECA5-52AB-0313-660CA439E923}"/>
              </a:ext>
            </a:extLst>
          </p:cNvPr>
          <p:cNvSpPr txBox="1"/>
          <p:nvPr/>
        </p:nvSpPr>
        <p:spPr>
          <a:xfrm>
            <a:off x="5029200" y="4571952"/>
            <a:ext cx="3657600"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4000" b="1" i="1" dirty="0">
                <a:ea typeface="Calibri"/>
                <a:hlinkClick r:id="rId7"/>
              </a:rPr>
              <a:t>www.gh2.ie</a:t>
            </a:r>
            <a:r>
              <a:rPr lang="en-US" sz="4000" b="1" i="1" dirty="0">
                <a:ea typeface="Calibri"/>
              </a:rPr>
              <a:t> </a:t>
            </a:r>
          </a:p>
          <a:p>
            <a:pPr marL="0" marR="0" lvl="0" indent="0" algn="l" rtl="0">
              <a:lnSpc>
                <a:spcPct val="100000"/>
              </a:lnSpc>
              <a:spcBef>
                <a:spcPts val="0"/>
              </a:spcBef>
              <a:spcAft>
                <a:spcPts val="0"/>
              </a:spcAft>
              <a:buClr>
                <a:srgbClr val="000000"/>
              </a:buClr>
              <a:buSzPts val="1800"/>
              <a:buFont typeface="Arial"/>
              <a:buNone/>
            </a:pPr>
            <a:endParaRPr lang="en-US" sz="4000" b="1" i="1" dirty="0">
              <a:ea typeface="Calibri"/>
            </a:endParaRPr>
          </a:p>
        </p:txBody>
      </p:sp>
    </p:spTree>
    <p:extLst>
      <p:ext uri="{BB962C8B-B14F-4D97-AF65-F5344CB8AC3E}">
        <p14:creationId xmlns:p14="http://schemas.microsoft.com/office/powerpoint/2010/main" val="23132086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57"/>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99" name="Google Shape;899;p57" descr="Text&#10;&#10;Description automatically generated with medium confidence"/>
          <p:cNvPicPr preferRelativeResize="0"/>
          <p:nvPr/>
        </p:nvPicPr>
        <p:blipFill rotWithShape="1">
          <a:blip r:embed="rId3">
            <a:alphaModFix/>
          </a:blip>
          <a:srcRect/>
          <a:stretch/>
        </p:blipFill>
        <p:spPr>
          <a:xfrm>
            <a:off x="0" y="857089"/>
            <a:ext cx="9144000" cy="514382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58"/>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6" name="Google Shape;906;p58"/>
          <p:cNvSpPr txBox="1"/>
          <p:nvPr/>
        </p:nvSpPr>
        <p:spPr>
          <a:xfrm>
            <a:off x="1031198" y="2367212"/>
            <a:ext cx="75057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5400" b="1" i="1" u="none" strike="noStrike" cap="none" dirty="0">
                <a:solidFill>
                  <a:srgbClr val="00B050"/>
                </a:solidFill>
                <a:latin typeface="Arial"/>
                <a:ea typeface="Arial"/>
                <a:cs typeface="Arial"/>
                <a:sym typeface="Arial"/>
              </a:rPr>
              <a:t>Panel discussion</a:t>
            </a:r>
            <a:r>
              <a:rPr lang="en-US" sz="5400" b="0" i="0" u="none" strike="noStrike" cap="none" dirty="0">
                <a:solidFill>
                  <a:srgbClr val="00B050"/>
                </a:solidFill>
                <a:latin typeface="Arial"/>
                <a:ea typeface="Arial"/>
                <a:cs typeface="Arial"/>
                <a:sym typeface="Arial"/>
              </a:rPr>
              <a:t> </a:t>
            </a: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59"/>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3" name="Google Shape;913;p59"/>
          <p:cNvSpPr txBox="1"/>
          <p:nvPr/>
        </p:nvSpPr>
        <p:spPr>
          <a:xfrm>
            <a:off x="2125980" y="3105835"/>
            <a:ext cx="457200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1" u="none" strike="noStrike" cap="none">
                <a:solidFill>
                  <a:srgbClr val="548135"/>
                </a:solidFill>
                <a:latin typeface="Calibri"/>
                <a:ea typeface="Calibri"/>
                <a:cs typeface="Calibri"/>
                <a:sym typeface="Calibri"/>
              </a:rPr>
              <a:t>Q&amp;A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58"/>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9" name="Picture 8">
            <a:extLst>
              <a:ext uri="{FF2B5EF4-FFF2-40B4-BE49-F238E27FC236}">
                <a16:creationId xmlns:a16="http://schemas.microsoft.com/office/drawing/2014/main" id="{80123E9C-1EA0-4F50-A496-033C6680D8C7}"/>
              </a:ext>
            </a:extLst>
          </p:cNvPr>
          <p:cNvPicPr>
            <a:picLocks noChangeAspect="1"/>
          </p:cNvPicPr>
          <p:nvPr/>
        </p:nvPicPr>
        <p:blipFill>
          <a:blip r:embed="rId3"/>
          <a:stretch>
            <a:fillRect/>
          </a:stretch>
        </p:blipFill>
        <p:spPr>
          <a:xfrm>
            <a:off x="-54245" y="1058131"/>
            <a:ext cx="9144000" cy="3408883"/>
          </a:xfrm>
          <a:prstGeom prst="rect">
            <a:avLst/>
          </a:prstGeom>
        </p:spPr>
      </p:pic>
      <p:sp>
        <p:nvSpPr>
          <p:cNvPr id="17" name="TextBox 16">
            <a:extLst>
              <a:ext uri="{FF2B5EF4-FFF2-40B4-BE49-F238E27FC236}">
                <a16:creationId xmlns:a16="http://schemas.microsoft.com/office/drawing/2014/main" id="{32D6C460-1C3F-479B-BCF5-EC53AD61CF29}"/>
              </a:ext>
            </a:extLst>
          </p:cNvPr>
          <p:cNvSpPr txBox="1"/>
          <p:nvPr/>
        </p:nvSpPr>
        <p:spPr>
          <a:xfrm>
            <a:off x="1177872" y="4511934"/>
            <a:ext cx="4618494" cy="738664"/>
          </a:xfrm>
          <a:prstGeom prst="rect">
            <a:avLst/>
          </a:prstGeom>
          <a:noFill/>
        </p:spPr>
        <p:txBody>
          <a:bodyPr wrap="square">
            <a:spAutoFit/>
          </a:bodyPr>
          <a:lstStyle/>
          <a:p>
            <a:r>
              <a:rPr lang="en-GB" dirty="0"/>
              <a:t>HYDROGEN IRELAND CONFERENCE 2022</a:t>
            </a:r>
          </a:p>
          <a:p>
            <a:r>
              <a:rPr lang="en-GB" dirty="0"/>
              <a:t>Hydrogen: Securing Ireland’s Green Energy Future</a:t>
            </a:r>
          </a:p>
          <a:p>
            <a:r>
              <a:rPr lang="en-GB" dirty="0"/>
              <a:t>22 - 23 November 2022</a:t>
            </a:r>
          </a:p>
        </p:txBody>
      </p:sp>
      <p:sp>
        <p:nvSpPr>
          <p:cNvPr id="19" name="TextBox 18">
            <a:extLst>
              <a:ext uri="{FF2B5EF4-FFF2-40B4-BE49-F238E27FC236}">
                <a16:creationId xmlns:a16="http://schemas.microsoft.com/office/drawing/2014/main" id="{B471DCE8-3B62-4B8E-A2C2-FD6BB38E7675}"/>
              </a:ext>
            </a:extLst>
          </p:cNvPr>
          <p:cNvSpPr txBox="1"/>
          <p:nvPr/>
        </p:nvSpPr>
        <p:spPr>
          <a:xfrm>
            <a:off x="410834" y="5591038"/>
            <a:ext cx="5873602" cy="307777"/>
          </a:xfrm>
          <a:prstGeom prst="rect">
            <a:avLst/>
          </a:prstGeom>
          <a:noFill/>
        </p:spPr>
        <p:txBody>
          <a:bodyPr wrap="square">
            <a:spAutoFit/>
          </a:bodyPr>
          <a:lstStyle/>
          <a:p>
            <a:r>
              <a:rPr lang="en-GB" dirty="0"/>
              <a:t>https://col.eventsair.com/h2irl-2022/registration/Site/Register</a:t>
            </a:r>
          </a:p>
        </p:txBody>
      </p:sp>
      <p:pic>
        <p:nvPicPr>
          <p:cNvPr id="15" name="Picture 14">
            <a:extLst>
              <a:ext uri="{FF2B5EF4-FFF2-40B4-BE49-F238E27FC236}">
                <a16:creationId xmlns:a16="http://schemas.microsoft.com/office/drawing/2014/main" id="{8A2543EC-2044-434C-8A20-455F11A8B7A8}"/>
              </a:ext>
            </a:extLst>
          </p:cNvPr>
          <p:cNvPicPr>
            <a:picLocks noChangeAspect="1"/>
          </p:cNvPicPr>
          <p:nvPr/>
        </p:nvPicPr>
        <p:blipFill>
          <a:blip r:embed="rId4"/>
          <a:stretch>
            <a:fillRect/>
          </a:stretch>
        </p:blipFill>
        <p:spPr>
          <a:xfrm>
            <a:off x="5796366" y="4272807"/>
            <a:ext cx="2254748" cy="2098131"/>
          </a:xfrm>
          <a:prstGeom prst="rect">
            <a:avLst/>
          </a:prstGeom>
        </p:spPr>
      </p:pic>
    </p:spTree>
    <p:extLst>
      <p:ext uri="{BB962C8B-B14F-4D97-AF65-F5344CB8AC3E}">
        <p14:creationId xmlns:p14="http://schemas.microsoft.com/office/powerpoint/2010/main" val="15956273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pic>
        <p:nvPicPr>
          <p:cNvPr id="919" name="Google Shape;919;p60"/>
          <p:cNvPicPr preferRelativeResize="0"/>
          <p:nvPr/>
        </p:nvPicPr>
        <p:blipFill rotWithShape="1">
          <a:blip r:embed="rId3">
            <a:alphaModFix/>
          </a:blip>
          <a:srcRect l="7407" t="16959" r="7304" b="11620"/>
          <a:stretch/>
        </p:blipFill>
        <p:spPr>
          <a:xfrm>
            <a:off x="186565" y="6175176"/>
            <a:ext cx="1226904" cy="538142"/>
          </a:xfrm>
          <a:prstGeom prst="rect">
            <a:avLst/>
          </a:prstGeom>
          <a:noFill/>
          <a:ln>
            <a:noFill/>
          </a:ln>
        </p:spPr>
      </p:pic>
      <p:sp>
        <p:nvSpPr>
          <p:cNvPr id="920" name="Google Shape;920;p60"/>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1" name="Google Shape;921;p60"/>
          <p:cNvSpPr txBox="1"/>
          <p:nvPr/>
        </p:nvSpPr>
        <p:spPr>
          <a:xfrm>
            <a:off x="2286000" y="2255303"/>
            <a:ext cx="45720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5400" b="1" i="1" u="none" strike="noStrike" cap="none" dirty="0">
                <a:solidFill>
                  <a:srgbClr val="00B050"/>
                </a:solidFill>
                <a:latin typeface="Calibri"/>
                <a:ea typeface="Calibri"/>
                <a:cs typeface="Calibri"/>
                <a:sym typeface="Calibri"/>
              </a:rPr>
              <a:t>CONCLUSION</a:t>
            </a:r>
            <a:endParaRPr sz="5400" b="0" i="0" u="none" strike="noStrike" cap="none" dirty="0">
              <a:solidFill>
                <a:srgbClr val="00B05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9807" y="2324388"/>
            <a:ext cx="7449023" cy="126188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Open Sans"/>
              <a:ea typeface="+mn-ea"/>
              <a:cs typeface="Open San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Open Sans"/>
              <a:ea typeface="+mn-ea"/>
              <a:cs typeface="Open Sans"/>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7408" t="16959" r="7305" b="11622"/>
          <a:stretch/>
        </p:blipFill>
        <p:spPr>
          <a:xfrm>
            <a:off x="277091" y="247996"/>
            <a:ext cx="2254616" cy="988915"/>
          </a:xfrm>
          <a:prstGeom prst="rect">
            <a:avLst/>
          </a:prstGeom>
        </p:spPr>
      </p:pic>
      <p:pic>
        <p:nvPicPr>
          <p:cNvPr id="5" name="Picture 2" descr="• GenComm Website  nweurope.eu/gencomm &#10;&#10;• LinkedIn – GenComm&#10;&#10;• Twitter -  @GenComm_CH2F&#10;&#10;• Community Hydrogen Forum – CH2F - communityh2.eu&#10;&#10;• Hydrogen Ireland website - hydrogenireland.org&#1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580" y="2136227"/>
            <a:ext cx="7868938" cy="389408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7E8C70B-E7E2-4569-B073-610D2FA04927}"/>
              </a:ext>
            </a:extLst>
          </p:cNvPr>
          <p:cNvPicPr>
            <a:picLocks noChangeAspect="1"/>
          </p:cNvPicPr>
          <p:nvPr/>
        </p:nvPicPr>
        <p:blipFill>
          <a:blip r:embed="rId4"/>
          <a:stretch>
            <a:fillRect/>
          </a:stretch>
        </p:blipFill>
        <p:spPr>
          <a:xfrm>
            <a:off x="107970" y="6218470"/>
            <a:ext cx="1225402" cy="536494"/>
          </a:xfrm>
          <a:prstGeom prst="rect">
            <a:avLst/>
          </a:prstGeom>
        </p:spPr>
      </p:pic>
      <p:pic>
        <p:nvPicPr>
          <p:cNvPr id="4" name="Picture 3">
            <a:extLst>
              <a:ext uri="{FF2B5EF4-FFF2-40B4-BE49-F238E27FC236}">
                <a16:creationId xmlns:a16="http://schemas.microsoft.com/office/drawing/2014/main" id="{AC135FDE-ED18-4AF1-9AD2-0F4CAD3EB82E}"/>
              </a:ext>
            </a:extLst>
          </p:cNvPr>
          <p:cNvPicPr>
            <a:picLocks noChangeAspect="1"/>
          </p:cNvPicPr>
          <p:nvPr/>
        </p:nvPicPr>
        <p:blipFill>
          <a:blip r:embed="rId5"/>
          <a:stretch>
            <a:fillRect/>
          </a:stretch>
        </p:blipFill>
        <p:spPr>
          <a:xfrm>
            <a:off x="7621248" y="5998994"/>
            <a:ext cx="1329043" cy="755970"/>
          </a:xfrm>
          <a:prstGeom prst="rect">
            <a:avLst/>
          </a:prstGeom>
        </p:spPr>
      </p:pic>
    </p:spTree>
    <p:extLst>
      <p:ext uri="{BB962C8B-B14F-4D97-AF65-F5344CB8AC3E}">
        <p14:creationId xmlns:p14="http://schemas.microsoft.com/office/powerpoint/2010/main" val="2091330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4"/>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 name="Google Shape;177;p4"/>
          <p:cNvSpPr txBox="1"/>
          <p:nvPr/>
        </p:nvSpPr>
        <p:spPr>
          <a:xfrm>
            <a:off x="448520" y="1424935"/>
            <a:ext cx="8246960" cy="44011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dk1"/>
                </a:solidFill>
                <a:latin typeface="Calibri"/>
                <a:ea typeface="Calibri"/>
                <a:cs typeface="Calibri"/>
                <a:sym typeface="Calibri"/>
              </a:rPr>
              <a:t>In 2021 our EU goal was driving to build a clean energy future through the Fit for 55 package. On the 24</a:t>
            </a:r>
            <a:r>
              <a:rPr lang="en-US" sz="2000" b="0" i="0" u="none" strike="noStrike" cap="none" baseline="30000" dirty="0">
                <a:solidFill>
                  <a:schemeClr val="dk1"/>
                </a:solidFill>
                <a:latin typeface="Calibri"/>
                <a:ea typeface="Calibri"/>
                <a:cs typeface="Calibri"/>
                <a:sym typeface="Calibri"/>
              </a:rPr>
              <a:t>th</a:t>
            </a:r>
            <a:r>
              <a:rPr lang="en-US" sz="2000" b="0" i="0" u="none" strike="noStrike" cap="none" dirty="0">
                <a:solidFill>
                  <a:schemeClr val="dk1"/>
                </a:solidFill>
                <a:latin typeface="Calibri"/>
                <a:ea typeface="Calibri"/>
                <a:cs typeface="Calibri"/>
                <a:sym typeface="Calibri"/>
              </a:rPr>
              <a:t> February 2022 our goals were expanded and accelerated to a clean secure energy future for Europe through the </a:t>
            </a:r>
            <a:r>
              <a:rPr lang="en-US" sz="2000" b="0" i="0" u="none" strike="noStrike" cap="none" dirty="0" err="1">
                <a:solidFill>
                  <a:schemeClr val="dk1"/>
                </a:solidFill>
                <a:latin typeface="Calibri"/>
                <a:ea typeface="Calibri"/>
                <a:cs typeface="Calibri"/>
                <a:sym typeface="Calibri"/>
              </a:rPr>
              <a:t>REPowerEU</a:t>
            </a:r>
            <a:r>
              <a:rPr lang="en-US" sz="2000" b="0" i="0" u="none" strike="noStrike" cap="none" dirty="0">
                <a:solidFill>
                  <a:schemeClr val="dk1"/>
                </a:solidFill>
                <a:latin typeface="Calibri"/>
                <a:ea typeface="Calibri"/>
                <a:cs typeface="Calibri"/>
                <a:sym typeface="Calibri"/>
              </a:rPr>
              <a:t> action plan.</a:t>
            </a:r>
            <a:endParaRPr dirty="0"/>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dk1"/>
                </a:solidFill>
                <a:latin typeface="Calibri"/>
                <a:ea typeface="Calibri"/>
                <a:cs typeface="Calibri"/>
                <a:sym typeface="Calibri"/>
              </a:rPr>
              <a:t>The climate challenge allied with the current geopolitical situation makes an unparalleled case for a rapid clean energy transition. </a:t>
            </a:r>
            <a:endParaRPr dirty="0"/>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dk1"/>
                </a:solidFill>
                <a:latin typeface="Calibri"/>
                <a:ea typeface="Calibri"/>
                <a:cs typeface="Calibri"/>
                <a:sym typeface="Calibri"/>
              </a:rPr>
              <a:t>The transition requires smarter use of current technologies, the development of next-generation technologies and the deployment of smart infrastructure to use and integrate these technologies in our energy system. </a:t>
            </a:r>
            <a:endParaRPr dirty="0"/>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dk1"/>
                </a:solidFill>
                <a:latin typeface="Calibri"/>
                <a:ea typeface="Calibri"/>
                <a:cs typeface="Calibri"/>
                <a:sym typeface="Calibri"/>
              </a:rPr>
              <a:t>These steps </a:t>
            </a:r>
            <a:r>
              <a:rPr lang="en-US" sz="2000" dirty="0">
                <a:solidFill>
                  <a:schemeClr val="dk1"/>
                </a:solidFill>
                <a:latin typeface="Calibri"/>
                <a:ea typeface="Calibri"/>
                <a:cs typeface="Calibri"/>
                <a:sym typeface="Calibri"/>
              </a:rPr>
              <a:t>together</a:t>
            </a:r>
            <a:r>
              <a:rPr lang="en-US" sz="2000" b="0" i="0" u="none" strike="noStrike" cap="none" dirty="0">
                <a:solidFill>
                  <a:schemeClr val="dk1"/>
                </a:solidFill>
                <a:latin typeface="Calibri"/>
                <a:ea typeface="Calibri"/>
                <a:cs typeface="Calibri"/>
                <a:sym typeface="Calibri"/>
              </a:rPr>
              <a:t> with increased energy efficiencies across the entire energy value chain will deliver our energy goals.</a:t>
            </a:r>
            <a:endParaRPr sz="1800" b="0" i="0" u="none" strike="noStrike" cap="none" dirty="0">
              <a:solidFill>
                <a:schemeClr val="dk1"/>
              </a:solidFill>
              <a:latin typeface="Poppins"/>
              <a:ea typeface="Poppins"/>
              <a:cs typeface="Poppins"/>
              <a:sym typeface="Poppins"/>
            </a:endParaRPr>
          </a:p>
        </p:txBody>
      </p:sp>
      <p:sp>
        <p:nvSpPr>
          <p:cNvPr id="178" name="Google Shape;178;p4"/>
          <p:cNvSpPr txBox="1"/>
          <p:nvPr/>
        </p:nvSpPr>
        <p:spPr>
          <a:xfrm>
            <a:off x="685800" y="434340"/>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a:solidFill>
                  <a:srgbClr val="00B853"/>
                </a:solidFill>
                <a:latin typeface="Arial"/>
                <a:ea typeface="Arial"/>
                <a:cs typeface="Arial"/>
                <a:sym typeface="Arial"/>
              </a:rPr>
              <a:t>CONTEXT</a:t>
            </a:r>
            <a:endParaRPr sz="1400" b="0" i="0" u="none" strike="noStrike" cap="none">
              <a:solidFill>
                <a:srgbClr val="00B853"/>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5"/>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 name="Google Shape;185;p5"/>
          <p:cNvSpPr txBox="1"/>
          <p:nvPr/>
        </p:nvSpPr>
        <p:spPr>
          <a:xfrm>
            <a:off x="448520" y="1424935"/>
            <a:ext cx="8246960" cy="4062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222222"/>
                </a:solidFill>
                <a:latin typeface="Calibri"/>
                <a:ea typeface="Calibri"/>
                <a:cs typeface="Calibri"/>
                <a:sym typeface="Calibri"/>
              </a:rPr>
              <a:t>The IEA estimates that nearly half of the clean energy technologies required to achieve net-zero emissions by 2050 are not commercially viable yet. </a:t>
            </a:r>
            <a:endParaRPr dirty="0"/>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22222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222222"/>
                </a:solidFill>
                <a:latin typeface="Calibri"/>
                <a:ea typeface="Calibri"/>
                <a:cs typeface="Calibri"/>
                <a:sym typeface="Calibri"/>
              </a:rPr>
              <a:t>The Clean Hydrogen Partnership will help to focus on R&amp;D which in turn will drive down the cost of existing clean energy technologies and importantly unlocking new ones. </a:t>
            </a:r>
            <a:endParaRPr dirty="0"/>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22222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222222"/>
                </a:solidFill>
                <a:latin typeface="Calibri"/>
                <a:ea typeface="Calibri"/>
                <a:cs typeface="Calibri"/>
                <a:sym typeface="Calibri"/>
              </a:rPr>
              <a:t>This push on many fronts will provide a central focus for many and help drive the commodification of Green Hydrogen.</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186" name="Google Shape;186;p5"/>
          <p:cNvSpPr txBox="1"/>
          <p:nvPr/>
        </p:nvSpPr>
        <p:spPr>
          <a:xfrm>
            <a:off x="738266" y="507541"/>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a:solidFill>
                  <a:srgbClr val="00B853"/>
                </a:solidFill>
                <a:latin typeface="Arial"/>
                <a:ea typeface="Arial"/>
                <a:cs typeface="Arial"/>
                <a:sym typeface="Arial"/>
              </a:rPr>
              <a:t>COMMODIFICATION</a:t>
            </a:r>
            <a:endParaRPr sz="1400" b="0" i="0" u="none" strike="noStrike" cap="none">
              <a:solidFill>
                <a:srgbClr val="00B853"/>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61"/>
          <p:cNvPicPr preferRelativeResize="0"/>
          <p:nvPr/>
        </p:nvPicPr>
        <p:blipFill rotWithShape="1">
          <a:blip r:embed="rId3">
            <a:alphaModFix/>
          </a:blip>
          <a:srcRect l="7407" t="16959" r="7304" b="11620"/>
          <a:stretch/>
        </p:blipFill>
        <p:spPr>
          <a:xfrm>
            <a:off x="186565" y="6175176"/>
            <a:ext cx="1226904" cy="538142"/>
          </a:xfrm>
          <a:prstGeom prst="rect">
            <a:avLst/>
          </a:prstGeom>
          <a:noFill/>
          <a:ln>
            <a:noFill/>
          </a:ln>
        </p:spPr>
      </p:pic>
      <p:sp>
        <p:nvSpPr>
          <p:cNvPr id="193" name="Google Shape;193;p61"/>
          <p:cNvSpPr/>
          <p:nvPr/>
        </p:nvSpPr>
        <p:spPr>
          <a:xfrm>
            <a:off x="2286000" y="3105835"/>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4" name="Google Shape;194;p61"/>
          <p:cNvSpPr txBox="1"/>
          <p:nvPr/>
        </p:nvSpPr>
        <p:spPr>
          <a:xfrm>
            <a:off x="662154" y="1767007"/>
            <a:ext cx="7244254" cy="34163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The global energy crisis is a clean energy opportunity. </a:t>
            </a:r>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The oil shocks of the 1970s spurred vital progress in renewable energy opportunities but we allowed these to be side tracked.</a:t>
            </a:r>
            <a:endParaRPr/>
          </a:p>
          <a:p>
            <a:pPr marL="0" marR="0" lvl="0" indent="0"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Today’s crisis highlights the fragility and the unsustainability of our reliance on fossil fuels.</a:t>
            </a:r>
            <a:endParaRPr/>
          </a:p>
          <a:p>
            <a:pPr marL="0" marR="0" lvl="0" indent="0" algn="l" rtl="0">
              <a:lnSpc>
                <a:spcPct val="100000"/>
              </a:lnSpc>
              <a:spcBef>
                <a:spcPts val="0"/>
              </a:spcBef>
              <a:spcAft>
                <a:spcPts val="0"/>
              </a:spcAft>
              <a:buNone/>
            </a:pPr>
            <a:r>
              <a:rPr lang="en-US" sz="2400" b="0" i="0" u="none" strike="noStrike" cap="none">
                <a:solidFill>
                  <a:srgbClr val="000000"/>
                </a:solidFill>
                <a:latin typeface="Calibri"/>
                <a:ea typeface="Calibri"/>
                <a:cs typeface="Calibri"/>
                <a:sym typeface="Calibri"/>
              </a:rPr>
              <a:t>This can be the springboard towards a cleaner, more affordable and more secure energy system. </a:t>
            </a:r>
            <a:endParaRPr/>
          </a:p>
        </p:txBody>
      </p:sp>
      <p:sp>
        <p:nvSpPr>
          <p:cNvPr id="195" name="Google Shape;195;p61"/>
          <p:cNvSpPr txBox="1"/>
          <p:nvPr/>
        </p:nvSpPr>
        <p:spPr>
          <a:xfrm>
            <a:off x="662154" y="733885"/>
            <a:ext cx="6897414"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a:solidFill>
                  <a:srgbClr val="00B853"/>
                </a:solidFill>
                <a:latin typeface="Arial"/>
                <a:ea typeface="Arial"/>
                <a:cs typeface="Arial"/>
                <a:sym typeface="Arial"/>
              </a:rPr>
              <a:t>The Green </a:t>
            </a:r>
            <a:r>
              <a:rPr lang="en-US" sz="2800" b="1" i="1" dirty="0">
                <a:solidFill>
                  <a:srgbClr val="00B853"/>
                </a:solidFill>
              </a:rPr>
              <a:t>D</a:t>
            </a:r>
            <a:r>
              <a:rPr lang="en-US" sz="2800" b="1" i="1" u="none" strike="noStrike" cap="none" dirty="0">
                <a:solidFill>
                  <a:srgbClr val="00B853"/>
                </a:solidFill>
                <a:latin typeface="Arial"/>
                <a:ea typeface="Arial"/>
                <a:cs typeface="Arial"/>
                <a:sym typeface="Arial"/>
              </a:rPr>
              <a:t>awn</a:t>
            </a:r>
            <a:endParaRPr sz="1400" b="0" i="0" u="none" strike="noStrike" cap="none" dirty="0">
              <a:solidFill>
                <a:srgbClr val="00B853"/>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354</TotalTime>
  <Words>4147</Words>
  <Application>Microsoft Office PowerPoint</Application>
  <PresentationFormat>On-screen Show (4:3)</PresentationFormat>
  <Paragraphs>731</Paragraphs>
  <Slides>69</Slides>
  <Notes>68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69</vt:i4>
      </vt:variant>
    </vt:vector>
  </HeadingPairs>
  <TitlesOfParts>
    <vt:vector size="77" baseType="lpstr">
      <vt:lpstr>Noto Sans Symbols</vt:lpstr>
      <vt:lpstr>Calibri</vt:lpstr>
      <vt:lpstr>Roboto</vt:lpstr>
      <vt:lpstr>Arial</vt:lpstr>
      <vt:lpstr>Poppins</vt:lpstr>
      <vt:lpstr>Open Sans</vt:lpstr>
      <vt:lpstr>Titillium Web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Hydrogen Leverage</vt:lpstr>
      <vt:lpstr>PowerPoint Presentation</vt:lpstr>
      <vt:lpstr>H2 Transition Opportunities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2022:A year of ‘Actualization’ on Climate Change </vt:lpstr>
      <vt:lpstr>Global acceleration of Hydrogen</vt:lpstr>
      <vt:lpstr>PowerPoint Presentation</vt:lpstr>
      <vt:lpstr>Creating a thriving hydrogen economy</vt:lpstr>
      <vt:lpstr>From Projects to Valleys</vt:lpstr>
      <vt:lpstr>A building block approach to large scale green hydrogen projects</vt:lpstr>
      <vt:lpstr>Connected delivery model</vt:lpstr>
      <vt:lpstr>Agile and Scalable way of working in green hydrogen</vt:lpstr>
      <vt:lpstr>Digitalization across the entire H2 ecosystem</vt:lpstr>
      <vt:lpstr>Strength in Collaboration </vt:lpstr>
      <vt:lpstr>We are making progress….</vt:lpstr>
      <vt:lpstr>Unlocking value and driving out cost across the delivery chain for green hydrogen</vt:lpstr>
      <vt:lpstr>PowerPoint Presentation</vt:lpstr>
      <vt:lpstr>PowerPoint Presentation</vt:lpstr>
      <vt:lpstr>Acceptance of Hydrogen </vt:lpstr>
      <vt:lpstr>Psychological Parameters of Hydrogen Acceptance</vt:lpstr>
      <vt:lpstr>Psychological Parameters - AWARENESS</vt:lpstr>
      <vt:lpstr>Psychological Parameters - EXPERIENCE</vt:lpstr>
      <vt:lpstr>Psychological Parameters - SUBJECTIVE KNOWLEDGE</vt:lpstr>
      <vt:lpstr>Psychological Parameters - PERCEIVED EFFECTS</vt:lpstr>
      <vt:lpstr>Psychological Parameters - PERCEIVED EFFECTS</vt:lpstr>
      <vt:lpstr>Psychological Parameters - TRUST</vt:lpstr>
      <vt:lpstr>Contextual Parameters of Hydrogen Acceptance</vt:lpstr>
      <vt:lpstr>Acceptance of Hydrogen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creator>
  <cp:lastModifiedBy>Paul McCormack (PaulMcCormack)</cp:lastModifiedBy>
  <cp:revision>7</cp:revision>
  <cp:lastPrinted>2022-09-26T14:35:42Z</cp:lastPrinted>
  <dcterms:created xsi:type="dcterms:W3CDTF">2015-03-06T10:50:13Z</dcterms:created>
  <dcterms:modified xsi:type="dcterms:W3CDTF">2023-01-05T09:10:37Z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0x010100E4BDEDAF7F04CB44808FB66BD2494817</vt:lpwstr>
  </property>
  <property fmtid="{D5CDD505-2E9C-101B-9397-08002B2CF9AE}" pid="3" name="MediaServiceImageTags">
    <vt:lpwstr/>
  </property>
</Properties>
</file>