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91" r:id="rId2"/>
    <p:sldId id="271" r:id="rId3"/>
    <p:sldId id="299" r:id="rId4"/>
    <p:sldId id="273" r:id="rId5"/>
    <p:sldId id="277" r:id="rId6"/>
    <p:sldId id="274" r:id="rId7"/>
    <p:sldId id="275" r:id="rId8"/>
    <p:sldId id="276" r:id="rId9"/>
    <p:sldId id="292" r:id="rId10"/>
    <p:sldId id="278" r:id="rId11"/>
    <p:sldId id="279" r:id="rId12"/>
    <p:sldId id="281" r:id="rId13"/>
    <p:sldId id="294" r:id="rId14"/>
    <p:sldId id="293" r:id="rId15"/>
    <p:sldId id="297" r:id="rId16"/>
    <p:sldId id="298" r:id="rId17"/>
    <p:sldId id="283" r:id="rId18"/>
    <p:sldId id="295" r:id="rId19"/>
    <p:sldId id="282" r:id="rId20"/>
    <p:sldId id="284" r:id="rId21"/>
    <p:sldId id="285" r:id="rId22"/>
    <p:sldId id="286" r:id="rId23"/>
    <p:sldId id="290" r:id="rId24"/>
    <p:sldId id="296" r:id="rId25"/>
    <p:sldId id="26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olders, M." initials="OM" lastIdx="1" clrIdx="0">
    <p:extLst>
      <p:ext uri="{19B8F6BF-5375-455C-9EA6-DF929625EA0E}">
        <p15:presenceInfo xmlns:p15="http://schemas.microsoft.com/office/powerpoint/2012/main" userId="S::moolders@almere.nl::702c65d4-fbf2-44f5-9e49-690b6e4a9829" providerId="AD"/>
      </p:ext>
    </p:extLst>
  </p:cmAuthor>
  <p:cmAuthor id="2" name="Joanna Bouma" initials="JB" lastIdx="1" clrIdx="1">
    <p:extLst>
      <p:ext uri="{19B8F6BF-5375-455C-9EA6-DF929625EA0E}">
        <p15:presenceInfo xmlns:p15="http://schemas.microsoft.com/office/powerpoint/2012/main" userId="17c7a2520d1074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096"/>
    <a:srgbClr val="F4C014"/>
    <a:srgbClr val="98B830"/>
    <a:srgbClr val="019562"/>
    <a:srgbClr val="98BE25"/>
    <a:srgbClr val="97C0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86394" autoAdjust="0"/>
  </p:normalViewPr>
  <p:slideViewPr>
    <p:cSldViewPr snapToGrid="0" snapToObjects="1">
      <p:cViewPr varScale="1">
        <p:scale>
          <a:sx n="74" d="100"/>
          <a:sy n="74" d="100"/>
        </p:scale>
        <p:origin x="139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1-31T16:23:32.876" idx="1">
    <p:pos x="803" y="1363"/>
    <p:text>Is het een idee om deze in dezelfde volgorde als de titel te doen?</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D5469-04B7-D245-8B0E-813C273D8001}" type="datetimeFigureOut">
              <a:t>3-2-2023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4D149-4236-C24C-A605-CA7AE6F58777}" type="slidenum">
              <a:t>‹nr.›</a:t>
            </a:fld>
            <a:endParaRPr lang="en-US"/>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WOy8Iq7HR5o"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CtWfYm5UxH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https://www.youtube.com/watch?v=ViEKQA9G0Ys</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3</a:t>
            </a:fld>
            <a:endParaRPr lang="nl-NL"/>
          </a:p>
        </p:txBody>
      </p:sp>
    </p:spTree>
    <p:extLst>
      <p:ext uri="{BB962C8B-B14F-4D97-AF65-F5344CB8AC3E}">
        <p14:creationId xmlns:p14="http://schemas.microsoft.com/office/powerpoint/2010/main" val="40181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13</a:t>
            </a:fld>
            <a:endParaRPr lang="en-us"/>
          </a:p>
        </p:txBody>
      </p:sp>
    </p:spTree>
    <p:extLst>
      <p:ext uri="{BB962C8B-B14F-4D97-AF65-F5344CB8AC3E}">
        <p14:creationId xmlns:p14="http://schemas.microsoft.com/office/powerpoint/2010/main" val="2333275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14</a:t>
            </a:fld>
            <a:endParaRPr lang="en-us"/>
          </a:p>
        </p:txBody>
      </p:sp>
    </p:spTree>
    <p:extLst>
      <p:ext uri="{BB962C8B-B14F-4D97-AF65-F5344CB8AC3E}">
        <p14:creationId xmlns:p14="http://schemas.microsoft.com/office/powerpoint/2010/main" val="279864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algn="l" rtl="0"/>
            <a:r>
              <a:rPr lang="en-GB" b="0" i="0" u="none" baseline="0" noProof="0" dirty="0"/>
              <a:t>Plastic is collected. </a:t>
            </a:r>
          </a:p>
          <a:p>
            <a:pPr algn="l" rtl="0"/>
            <a:r>
              <a:rPr lang="en-GB" b="0" i="0" u="none" baseline="0" noProof="0" dirty="0"/>
              <a:t>The different factories use recycled plastic. </a:t>
            </a:r>
          </a:p>
          <a:p>
            <a:pPr algn="l" rtl="0"/>
            <a:r>
              <a:rPr lang="en-GB" b="0" i="0" u="none" baseline="0" noProof="0" dirty="0"/>
              <a:t>Sometimes high quality plastic like PET, sometimes low quality plastic like foils. </a:t>
            </a:r>
          </a:p>
          <a:p>
            <a:pPr algn="l" rtl="0"/>
            <a:r>
              <a:rPr lang="en-GB" b="0" i="0" u="none" baseline="0" noProof="0" dirty="0"/>
              <a:t>The plastic needs to be separated at the waste processing plant. </a:t>
            </a:r>
          </a:p>
          <a:p>
            <a:pPr algn="l" rtl="0"/>
            <a:r>
              <a:rPr lang="en-GB" b="0" i="0" u="none" baseline="0" noProof="0" dirty="0"/>
              <a:t>PET sinks. The plastic cap floats. Plastic foil can also float in water. </a:t>
            </a:r>
          </a:p>
          <a:p>
            <a:pPr algn="l" rtl="0"/>
            <a:r>
              <a:rPr lang="en-GB" b="0" i="0" u="none" baseline="0" noProof="0" dirty="0"/>
              <a:t>Adding salt to the water can change the capacity of the plastic to float.</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15</a:t>
            </a:fld>
            <a:endParaRPr lang="en-us" dirty="0"/>
          </a:p>
        </p:txBody>
      </p:sp>
    </p:spTree>
    <p:extLst>
      <p:ext uri="{BB962C8B-B14F-4D97-AF65-F5344CB8AC3E}">
        <p14:creationId xmlns:p14="http://schemas.microsoft.com/office/powerpoint/2010/main" val="324253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algn="l" rtl="0"/>
            <a:r>
              <a:rPr lang="nl-NL" sz="1800" u="sng" dirty="0">
                <a:solidFill>
                  <a:srgbClr val="0000FF"/>
                </a:solidFill>
                <a:effectLst/>
                <a:latin typeface="Calibri" panose="020F0502020204030204" pitchFamily="34" charset="0"/>
                <a:ea typeface="Calibri" panose="020F0502020204030204" pitchFamily="34" charset="0"/>
                <a:hlinkClick r:id="rId3"/>
              </a:rPr>
              <a:t>https://www.youtube.com/watch?v=WOy8Iq7HR5o</a:t>
            </a:r>
            <a:endParaRPr lang="en-GB" b="0" i="0" u="none" baseline="0"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16</a:t>
            </a:fld>
            <a:endParaRPr lang="en-us" dirty="0"/>
          </a:p>
        </p:txBody>
      </p:sp>
    </p:spTree>
    <p:extLst>
      <p:ext uri="{BB962C8B-B14F-4D97-AF65-F5344CB8AC3E}">
        <p14:creationId xmlns:p14="http://schemas.microsoft.com/office/powerpoint/2010/main" val="4221175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algn="l" rtl="0"/>
            <a:r>
              <a:rPr lang="en-GB" b="0" i="0" u="none" baseline="0" noProof="0" dirty="0"/>
              <a:t>Plastic is collected. </a:t>
            </a:r>
          </a:p>
          <a:p>
            <a:pPr algn="l" rtl="0"/>
            <a:r>
              <a:rPr lang="en-GB" b="0" i="0" u="none" baseline="0" noProof="0" dirty="0"/>
              <a:t>The different factories use recycled plastic. </a:t>
            </a:r>
          </a:p>
          <a:p>
            <a:pPr algn="l" rtl="0"/>
            <a:r>
              <a:rPr lang="en-GB" b="0" i="0" u="none" baseline="0" noProof="0" dirty="0"/>
              <a:t>Sometimes high quality plastic like PET, sometimes low quality plastic like foils. </a:t>
            </a:r>
          </a:p>
          <a:p>
            <a:pPr algn="l" rtl="0"/>
            <a:r>
              <a:rPr lang="en-GB" b="0" i="0" u="none" baseline="0" noProof="0" dirty="0"/>
              <a:t>The plastic needs to be separated at the waste processing plant. </a:t>
            </a:r>
          </a:p>
          <a:p>
            <a:pPr algn="l" rtl="0"/>
            <a:r>
              <a:rPr lang="en-GB" b="0" i="0" u="none" baseline="0" noProof="0" dirty="0"/>
              <a:t>PET sinks. The plastic cap floats. Plastic foil can also float in water. </a:t>
            </a:r>
          </a:p>
          <a:p>
            <a:pPr algn="l" rtl="0"/>
            <a:r>
              <a:rPr lang="en-GB" b="0" i="0" u="none" baseline="0" noProof="0" dirty="0"/>
              <a:t>Adding salt to the water can change the ability of the plastic to float.</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17</a:t>
            </a:fld>
            <a:endParaRPr lang="en-us" dirty="0"/>
          </a:p>
        </p:txBody>
      </p:sp>
    </p:spTree>
    <p:extLst>
      <p:ext uri="{BB962C8B-B14F-4D97-AF65-F5344CB8AC3E}">
        <p14:creationId xmlns:p14="http://schemas.microsoft.com/office/powerpoint/2010/main" val="1125602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34D149-4236-C24C-A605-CA7AE6F58777}" type="slidenum">
              <a:rPr lang="en-GB" smtClean="0"/>
              <a:t>18</a:t>
            </a:fld>
            <a:endParaRPr lang="en-GB"/>
          </a:p>
        </p:txBody>
      </p:sp>
    </p:spTree>
    <p:extLst>
      <p:ext uri="{BB962C8B-B14F-4D97-AF65-F5344CB8AC3E}">
        <p14:creationId xmlns:p14="http://schemas.microsoft.com/office/powerpoint/2010/main" val="1961716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19</a:t>
            </a:fld>
            <a:endParaRPr lang="en-us" dirty="0"/>
          </a:p>
        </p:txBody>
      </p:sp>
    </p:spTree>
    <p:extLst>
      <p:ext uri="{BB962C8B-B14F-4D97-AF65-F5344CB8AC3E}">
        <p14:creationId xmlns:p14="http://schemas.microsoft.com/office/powerpoint/2010/main" val="3362659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20</a:t>
            </a:fld>
            <a:endParaRPr lang="en-us" dirty="0"/>
          </a:p>
        </p:txBody>
      </p:sp>
    </p:spTree>
    <p:extLst>
      <p:ext uri="{BB962C8B-B14F-4D97-AF65-F5344CB8AC3E}">
        <p14:creationId xmlns:p14="http://schemas.microsoft.com/office/powerpoint/2010/main" val="303497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21</a:t>
            </a:fld>
            <a:endParaRPr lang="en-us" dirty="0"/>
          </a:p>
        </p:txBody>
      </p:sp>
    </p:spTree>
    <p:extLst>
      <p:ext uri="{BB962C8B-B14F-4D97-AF65-F5344CB8AC3E}">
        <p14:creationId xmlns:p14="http://schemas.microsoft.com/office/powerpoint/2010/main" val="383905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22</a:t>
            </a:fld>
            <a:endParaRPr lang="en-us"/>
          </a:p>
        </p:txBody>
      </p:sp>
    </p:spTree>
    <p:extLst>
      <p:ext uri="{BB962C8B-B14F-4D97-AF65-F5344CB8AC3E}">
        <p14:creationId xmlns:p14="http://schemas.microsoft.com/office/powerpoint/2010/main" val="2738861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Possible questions for the pupils:</a:t>
            </a:r>
          </a:p>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Plastics are great because ...? (keep things dry, clean and fresh. They can be flexible, hard, soft ...)</a:t>
            </a:r>
          </a:p>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Plastics are bad because ...? (do not degrade. Plastic Soup, waste ...)</a:t>
            </a:r>
          </a:p>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What do you do with plastic waste?</a:t>
            </a:r>
          </a:p>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Types of plastic: hard, soft</a:t>
            </a:r>
          </a:p>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Disposable plastic or reusable plastic (bread bin)</a:t>
            </a:r>
          </a:p>
          <a:p>
            <a:pPr marL="342900" lvl="0" indent="-342900" algn="l" rtl="0">
              <a:lnSpc>
                <a:spcPct val="115000"/>
              </a:lnSpc>
              <a:buFont typeface="Segoe UI" panose="020B0502040204020203" pitchFamily="34" charset="0"/>
              <a:buChar char="-"/>
            </a:pPr>
            <a:r>
              <a:rPr lang="en-GB" sz="1800" b="0" i="1" u="none" baseline="0" noProof="0" dirty="0">
                <a:solidFill>
                  <a:srgbClr val="0D0D0D"/>
                </a:solidFill>
                <a:effectLst/>
                <a:latin typeface="Segoe UI" panose="020B0502040204020203" pitchFamily="34" charset="0"/>
                <a:cs typeface="Times New Roman" panose="02020603050405020304" pitchFamily="18" charset="0"/>
              </a:rPr>
              <a:t>What is plastic made of? (Petroleum, now more frequently from plant-based materials)</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4</a:t>
            </a:fld>
            <a:endParaRPr lang="en-us" dirty="0"/>
          </a:p>
        </p:txBody>
      </p:sp>
    </p:spTree>
    <p:extLst>
      <p:ext uri="{BB962C8B-B14F-4D97-AF65-F5344CB8AC3E}">
        <p14:creationId xmlns:p14="http://schemas.microsoft.com/office/powerpoint/2010/main" val="3668158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342900" lvl="0" indent="-342900" algn="l" rtl="0">
              <a:lnSpc>
                <a:spcPct val="115000"/>
              </a:lnSpc>
              <a:buFont typeface="Symbol" panose="05050102010706020507" pitchFamily="18" charset="2"/>
              <a:buChar char=""/>
            </a:pPr>
            <a:r>
              <a:rPr lang="en-GB" b="0" i="0" u="none" baseline="0" noProof="0" dirty="0"/>
              <a:t>Fill in the </a:t>
            </a:r>
            <a:r>
              <a:rPr lang="en-GB" b="0" i="0" u="none" baseline="0" noProof="0" dirty="0" err="1"/>
              <a:t>mindmap</a:t>
            </a:r>
            <a:r>
              <a:rPr lang="en-GB" b="0" i="0" u="none" baseline="0" noProof="0" dirty="0"/>
              <a:t> with what you have learned. </a:t>
            </a:r>
          </a:p>
          <a:p>
            <a:pPr marL="342900" lvl="0" indent="-342900" algn="l" rtl="0">
              <a:lnSpc>
                <a:spcPct val="115000"/>
              </a:lnSpc>
              <a:buFont typeface="Symbol" panose="05050102010706020507" pitchFamily="18" charset="2"/>
              <a:buChar char=""/>
            </a:pPr>
            <a:r>
              <a:rPr lang="en-GB" b="0" i="0" u="none" baseline="0" noProof="0" dirty="0"/>
              <a:t>What did you learn about recycling plastic? </a:t>
            </a:r>
          </a:p>
          <a:p>
            <a:pPr marL="342900" lvl="0" indent="-342900" algn="l" rtl="0">
              <a:lnSpc>
                <a:spcPct val="115000"/>
              </a:lnSpc>
              <a:buFont typeface="Symbol" panose="05050102010706020507" pitchFamily="18" charset="2"/>
              <a:buChar char=""/>
            </a:pPr>
            <a:r>
              <a:rPr lang="en-GB" b="0" i="0" u="none" baseline="0" noProof="0" dirty="0"/>
              <a:t>Why is it a good idea to recycle plastic?</a:t>
            </a:r>
          </a:p>
          <a:p>
            <a:pPr marL="342900" lvl="0" indent="-342900" algn="l" rtl="0">
              <a:lnSpc>
                <a:spcPct val="115000"/>
              </a:lnSpc>
              <a:buFont typeface="Symbol" panose="05050102010706020507" pitchFamily="18" charset="2"/>
              <a:buChar char=""/>
            </a:pPr>
            <a:r>
              <a:rPr lang="en-GB" b="0" i="0" u="none" baseline="0" noProof="0" dirty="0"/>
              <a:t>Do you know why it is called circular? </a:t>
            </a:r>
          </a:p>
          <a:p>
            <a:pPr marL="342900" lvl="0" indent="-342900" algn="l" rtl="0">
              <a:lnSpc>
                <a:spcPct val="115000"/>
              </a:lnSpc>
              <a:buFont typeface="Symbol" panose="05050102010706020507" pitchFamily="18" charset="2"/>
              <a:buChar char=""/>
            </a:pPr>
            <a:r>
              <a:rPr lang="en-GB" b="0" i="0" u="none" baseline="0" noProof="0" dirty="0"/>
              <a:t>What can you do to use plastic better?</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23</a:t>
            </a:fld>
            <a:endParaRPr lang="en-us"/>
          </a:p>
        </p:txBody>
      </p:sp>
    </p:spTree>
    <p:extLst>
      <p:ext uri="{BB962C8B-B14F-4D97-AF65-F5344CB8AC3E}">
        <p14:creationId xmlns:p14="http://schemas.microsoft.com/office/powerpoint/2010/main" val="3988496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us" b="0" i="0" u="none" baseline="0" dirty="0"/>
              <a:t>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24</a:t>
            </a:fld>
            <a:endParaRPr lang="en-us"/>
          </a:p>
        </p:txBody>
      </p:sp>
    </p:spTree>
    <p:extLst>
      <p:ext uri="{BB962C8B-B14F-4D97-AF65-F5344CB8AC3E}">
        <p14:creationId xmlns:p14="http://schemas.microsoft.com/office/powerpoint/2010/main" val="2408395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nl-NL" sz="1800" u="sng" dirty="0">
                <a:solidFill>
                  <a:srgbClr val="0000FF"/>
                </a:solidFill>
                <a:effectLst/>
                <a:latin typeface="Calibri" panose="020F0502020204030204" pitchFamily="34" charset="0"/>
                <a:ea typeface="Calibri" panose="020F0502020204030204" pitchFamily="34" charset="0"/>
                <a:hlinkClick r:id="rId3"/>
              </a:rPr>
              <a:t>https://www.youtube.com/watch?v=CtWfYm5UxHU</a:t>
            </a:r>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5</a:t>
            </a:fld>
            <a:endParaRPr lang="en-us" dirty="0"/>
          </a:p>
        </p:txBody>
      </p:sp>
    </p:spTree>
    <p:extLst>
      <p:ext uri="{BB962C8B-B14F-4D97-AF65-F5344CB8AC3E}">
        <p14:creationId xmlns:p14="http://schemas.microsoft.com/office/powerpoint/2010/main" val="1709335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baseline="0" noProof="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Invite pupils to ask their family members to help fill in the checklist. Discuss how to make the checklist with the pupils.</a:t>
            </a:r>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6</a:t>
            </a:fld>
            <a:endParaRPr lang="en-us" dirty="0"/>
          </a:p>
        </p:txBody>
      </p:sp>
    </p:spTree>
    <p:extLst>
      <p:ext uri="{BB962C8B-B14F-4D97-AF65-F5344CB8AC3E}">
        <p14:creationId xmlns:p14="http://schemas.microsoft.com/office/powerpoint/2010/main" val="2635818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algn="l" rtl="0"/>
            <a:r>
              <a:rPr lang="en-GB" b="0" i="0" u="none" baseline="0" noProof="0" dirty="0"/>
              <a:t>With the pupils count the amount of plastic waste that was thrown away.</a:t>
            </a:r>
          </a:p>
          <a:p>
            <a:pPr algn="l" rtl="0"/>
            <a:r>
              <a:rPr lang="en-GB" b="0" i="0" u="none" baseline="0" noProof="0" dirty="0"/>
              <a:t>It’s a lot.</a:t>
            </a:r>
          </a:p>
          <a:p>
            <a:pPr algn="l" rtl="0"/>
            <a:r>
              <a:rPr lang="en-GB" b="0" i="0" u="none" baseline="0" noProof="0" dirty="0"/>
              <a:t>See the next slide for facts about quantities.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7</a:t>
            </a:fld>
            <a:endParaRPr lang="en-us" dirty="0"/>
          </a:p>
        </p:txBody>
      </p:sp>
    </p:spTree>
    <p:extLst>
      <p:ext uri="{BB962C8B-B14F-4D97-AF65-F5344CB8AC3E}">
        <p14:creationId xmlns:p14="http://schemas.microsoft.com/office/powerpoint/2010/main" val="809667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8</a:t>
            </a:fld>
            <a:endParaRPr lang="en-us"/>
          </a:p>
        </p:txBody>
      </p:sp>
    </p:spTree>
    <p:extLst>
      <p:ext uri="{BB962C8B-B14F-4D97-AF65-F5344CB8AC3E}">
        <p14:creationId xmlns:p14="http://schemas.microsoft.com/office/powerpoint/2010/main" val="1551218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t>Plastic can be found in all sorts of places. When it ends up in the rubbish bin, it is incinerated or ends up as litter in the environment. This could be improved. Watch the video about the linear and circular economies.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hlinkClick r:id="rId3"/>
              </a:rPr>
              <a:t>https://www.youtube.com/watch?v=2_orGl_s7UY&amp;t=60s</a:t>
            </a:r>
            <a:endParaRPr lang="en-GB" noProof="0" dirty="0"/>
          </a:p>
          <a:p>
            <a:endParaRPr lang="en-GB" noProof="0" dirty="0"/>
          </a:p>
          <a:p>
            <a:endParaRPr lang="en-GB"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i="0" u="none" baseline="0" noProof="0" dirty="0">
                <a:latin typeface="Segoe UI" panose="020B0502040204020203" pitchFamily="34" charset="0"/>
                <a:ea typeface="Segoe UI" panose="020B0502040204020203" pitchFamily="34" charset="0"/>
                <a:cs typeface="Segoe UI" panose="020B0502040204020203" pitchFamily="34" charset="0"/>
              </a:rPr>
              <a:t>Can you explain the difference between linear and circular? </a:t>
            </a:r>
            <a:endParaRPr lang="en-GB" noProof="0" dirty="0">
              <a:latin typeface="Segoe UI" panose="020B0502040204020203" pitchFamily="34" charset="0"/>
              <a:cs typeface="Segoe UI" panose="020B0502040204020203" pitchFamily="34" charset="0"/>
            </a:endParaRPr>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10</a:t>
            </a:fld>
            <a:endParaRPr lang="en-us" dirty="0"/>
          </a:p>
        </p:txBody>
      </p:sp>
    </p:spTree>
    <p:extLst>
      <p:ext uri="{BB962C8B-B14F-4D97-AF65-F5344CB8AC3E}">
        <p14:creationId xmlns:p14="http://schemas.microsoft.com/office/powerpoint/2010/main" val="140057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algn="l" rtl="0"/>
            <a:r>
              <a:rPr lang="en-GB" b="0" i="0" u="none" baseline="0" noProof="0" dirty="0">
                <a:effectLst/>
              </a:rPr>
              <a:t>Disposable plastic that is only used once is also called single use plastic. You only use this plastic once. It includes plastic bottles, cups, plates, cutlery, straws and packaging.</a:t>
            </a:r>
          </a:p>
          <a:p>
            <a:pPr algn="l" rtl="0"/>
            <a:br>
              <a:rPr lang="en-GB" b="0" i="0" noProof="0" dirty="0">
                <a:solidFill>
                  <a:srgbClr val="202124"/>
                </a:solidFill>
                <a:effectLst/>
                <a:latin typeface="arial" panose="020B0604020202020204" pitchFamily="34" charset="0"/>
              </a:rPr>
            </a:br>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11</a:t>
            </a:fld>
            <a:endParaRPr lang="en-us" dirty="0"/>
          </a:p>
        </p:txBody>
      </p:sp>
    </p:spTree>
    <p:extLst>
      <p:ext uri="{BB962C8B-B14F-4D97-AF65-F5344CB8AC3E}">
        <p14:creationId xmlns:p14="http://schemas.microsoft.com/office/powerpoint/2010/main" val="3051995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algn="l" rtl="0"/>
            <a:r>
              <a:rPr lang="en-GB" b="0" i="0" u="none" baseline="0" noProof="0" dirty="0"/>
              <a:t>You can look up how plastic waste is collected in your school’s neighbourhood. It is a lot easier to look up if you know the name of the rubbish collection service.</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12</a:t>
            </a:fld>
            <a:endParaRPr lang="en-us" dirty="0"/>
          </a:p>
        </p:txBody>
      </p:sp>
    </p:spTree>
    <p:extLst>
      <p:ext uri="{BB962C8B-B14F-4D97-AF65-F5344CB8AC3E}">
        <p14:creationId xmlns:p14="http://schemas.microsoft.com/office/powerpoint/2010/main" val="616460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tekstblokken">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1429F908-6399-47D0-8147-42ADD455AA1D}"/>
              </a:ext>
            </a:extLst>
          </p:cNvPr>
          <p:cNvSpPr>
            <a:spLocks noGrp="1"/>
          </p:cNvSpPr>
          <p:nvPr>
            <p:ph type="body" sz="quarter" idx="10"/>
          </p:nvPr>
        </p:nvSpPr>
        <p:spPr>
          <a:xfrm>
            <a:off x="3371607" y="1952625"/>
            <a:ext cx="2401200" cy="3971140"/>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5" name="Tijdelijke aanduiding voor tekst 13">
            <a:extLst>
              <a:ext uri="{FF2B5EF4-FFF2-40B4-BE49-F238E27FC236}">
                <a16:creationId xmlns:a16="http://schemas.microsoft.com/office/drawing/2014/main" id="{E6095F82-2D49-408E-B27C-529A9B4D8C59}"/>
              </a:ext>
            </a:extLst>
          </p:cNvPr>
          <p:cNvSpPr>
            <a:spLocks noGrp="1"/>
          </p:cNvSpPr>
          <p:nvPr>
            <p:ph type="body" sz="quarter" idx="11"/>
          </p:nvPr>
        </p:nvSpPr>
        <p:spPr>
          <a:xfrm>
            <a:off x="720000" y="1952626"/>
            <a:ext cx="2401200" cy="3971139"/>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6" name="Tijdelijke aanduiding voor tekst 13">
            <a:extLst>
              <a:ext uri="{FF2B5EF4-FFF2-40B4-BE49-F238E27FC236}">
                <a16:creationId xmlns:a16="http://schemas.microsoft.com/office/drawing/2014/main" id="{AD8ADC6D-5C09-4323-90CC-333FC65EE732}"/>
              </a:ext>
            </a:extLst>
          </p:cNvPr>
          <p:cNvSpPr>
            <a:spLocks noGrp="1"/>
          </p:cNvSpPr>
          <p:nvPr>
            <p:ph type="body" sz="quarter" idx="12"/>
          </p:nvPr>
        </p:nvSpPr>
        <p:spPr>
          <a:xfrm>
            <a:off x="6023213" y="1952625"/>
            <a:ext cx="2401649" cy="3971141"/>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7" name="Tijdelijke aanduiding voor tekst 13">
            <a:extLst>
              <a:ext uri="{FF2B5EF4-FFF2-40B4-BE49-F238E27FC236}">
                <a16:creationId xmlns:a16="http://schemas.microsoft.com/office/drawing/2014/main" id="{3D393B0A-0760-4F77-A3D0-D27BA54B549B}"/>
              </a:ext>
            </a:extLst>
          </p:cNvPr>
          <p:cNvSpPr>
            <a:spLocks noGrp="1"/>
          </p:cNvSpPr>
          <p:nvPr>
            <p:ph type="body" sz="quarter" idx="13" hasCustomPrompt="1"/>
          </p:nvPr>
        </p:nvSpPr>
        <p:spPr>
          <a:xfrm>
            <a:off x="720001" y="810000"/>
            <a:ext cx="4931500" cy="477054"/>
          </a:xfrm>
          <a:prstGeom prst="rect">
            <a:avLst/>
          </a:prstGeom>
        </p:spPr>
        <p:txBody>
          <a:bodyPr wrap="square" lIns="0" tIns="0">
            <a:spAutoFit/>
          </a:bodyPr>
          <a:lstStyle>
            <a:lvl1pPr marL="0" indent="0">
              <a:buFontTx/>
              <a:buNone/>
              <a:defRPr sz="2800" b="1" baseline="0"/>
            </a:lvl1pPr>
            <a:lvl4pPr marL="1371566" indent="0">
              <a:buNone/>
              <a:defRPr/>
            </a:lvl4pPr>
          </a:lstStyle>
          <a:p>
            <a:pPr lvl="0"/>
            <a:r>
              <a:rPr lang="nl-NL" dirty="0"/>
              <a:t>Titel</a:t>
            </a:r>
          </a:p>
        </p:txBody>
      </p:sp>
    </p:spTree>
    <p:extLst>
      <p:ext uri="{BB962C8B-B14F-4D97-AF65-F5344CB8AC3E}">
        <p14:creationId xmlns:p14="http://schemas.microsoft.com/office/powerpoint/2010/main" val="610863624"/>
      </p:ext>
    </p:extLst>
  </p:cSld>
  <p:clrMapOvr>
    <a:masterClrMapping/>
  </p:clrMapOvr>
  <p:extLst>
    <p:ext uri="{DCECCB84-F9BA-43D5-87BE-67443E8EF086}">
      <p15:sldGuideLst xmlns:p15="http://schemas.microsoft.com/office/powerpoint/2012/main">
        <p15:guide id="2" pos="3787" userDrawn="1">
          <p15:clr>
            <a:srgbClr val="FBAE40"/>
          </p15:clr>
        </p15:guide>
        <p15:guide id="3" pos="3560" userDrawn="1">
          <p15:clr>
            <a:srgbClr val="FBAE40"/>
          </p15:clr>
        </p15:guide>
        <p15:guide id="4" orient="horz" pos="1230" userDrawn="1">
          <p15:clr>
            <a:srgbClr val="FBAE40"/>
          </p15:clr>
        </p15:guide>
        <p15:guide id="5" orient="horz" pos="731" userDrawn="1">
          <p15:clr>
            <a:srgbClr val="FBAE40"/>
          </p15:clr>
        </p15:guide>
        <p15:guide id="6" pos="453" userDrawn="1">
          <p15:clr>
            <a:srgbClr val="FBAE40"/>
          </p15:clr>
        </p15:guide>
        <p15:guide id="7" pos="530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en tekstblok">
    <p:spTree>
      <p:nvGrpSpPr>
        <p:cNvPr id="1" name=""/>
        <p:cNvGrpSpPr/>
        <p:nvPr/>
      </p:nvGrpSpPr>
      <p:grpSpPr>
        <a:xfrm>
          <a:off x="0" y="0"/>
          <a:ext cx="0" cy="0"/>
          <a:chOff x="0" y="0"/>
          <a:chExt cx="0" cy="0"/>
        </a:xfrm>
      </p:grpSpPr>
      <p:sp>
        <p:nvSpPr>
          <p:cNvPr id="6" name="Tijdelijke aanduiding voor tekst 13">
            <a:extLst>
              <a:ext uri="{FF2B5EF4-FFF2-40B4-BE49-F238E27FC236}">
                <a16:creationId xmlns:a16="http://schemas.microsoft.com/office/drawing/2014/main" id="{4AFA6FDC-5B49-4386-B929-A3508E08F001}"/>
              </a:ext>
            </a:extLst>
          </p:cNvPr>
          <p:cNvSpPr>
            <a:spLocks noGrp="1"/>
          </p:cNvSpPr>
          <p:nvPr>
            <p:ph type="body" sz="quarter" idx="11"/>
          </p:nvPr>
        </p:nvSpPr>
        <p:spPr>
          <a:xfrm>
            <a:off x="719138" y="1952625"/>
            <a:ext cx="7705725" cy="3971139"/>
          </a:xfrm>
          <a:prstGeom prst="rect">
            <a:avLst/>
          </a:prstGeom>
        </p:spPr>
        <p:txBody>
          <a:bodyPr lIns="0" tIns="0"/>
          <a:lstStyle>
            <a:lvl1pPr marL="0" indent="0">
              <a:buFontTx/>
              <a:buNone/>
              <a:defRPr sz="1800" baseline="0"/>
            </a:lvl1pPr>
            <a:lvl4pPr marL="1371566" indent="0">
              <a:buNone/>
              <a:defRPr/>
            </a:lvl4pPr>
          </a:lstStyle>
          <a:p>
            <a:pPr lvl="0"/>
            <a:endParaRPr lang="nl-NL" dirty="0"/>
          </a:p>
        </p:txBody>
      </p:sp>
      <p:sp>
        <p:nvSpPr>
          <p:cNvPr id="7" name="Tijdelijke aanduiding voor tekst 13">
            <a:extLst>
              <a:ext uri="{FF2B5EF4-FFF2-40B4-BE49-F238E27FC236}">
                <a16:creationId xmlns:a16="http://schemas.microsoft.com/office/drawing/2014/main" id="{2415E896-794F-49B1-8A6F-696D9C7A3928}"/>
              </a:ext>
            </a:extLst>
          </p:cNvPr>
          <p:cNvSpPr>
            <a:spLocks noGrp="1"/>
          </p:cNvSpPr>
          <p:nvPr>
            <p:ph type="body" sz="quarter" idx="13" hasCustomPrompt="1"/>
          </p:nvPr>
        </p:nvSpPr>
        <p:spPr>
          <a:xfrm>
            <a:off x="720001" y="810000"/>
            <a:ext cx="4931500" cy="477054"/>
          </a:xfrm>
          <a:prstGeom prst="rect">
            <a:avLst/>
          </a:prstGeom>
        </p:spPr>
        <p:txBody>
          <a:bodyPr wrap="square" lIns="0" tIns="0">
            <a:spAutoFit/>
          </a:bodyPr>
          <a:lstStyle>
            <a:lvl1pPr marL="0" indent="0">
              <a:buFontTx/>
              <a:buNone/>
              <a:defRPr sz="2800" b="1" baseline="0"/>
            </a:lvl1pPr>
            <a:lvl4pPr marL="1371566" indent="0">
              <a:buNone/>
              <a:defRPr/>
            </a:lvl4pPr>
          </a:lstStyle>
          <a:p>
            <a:pPr lvl="0"/>
            <a:r>
              <a:rPr lang="nl-NL" dirty="0"/>
              <a:t>Titel</a:t>
            </a:r>
          </a:p>
        </p:txBody>
      </p:sp>
    </p:spTree>
    <p:extLst>
      <p:ext uri="{BB962C8B-B14F-4D97-AF65-F5344CB8AC3E}">
        <p14:creationId xmlns:p14="http://schemas.microsoft.com/office/powerpoint/2010/main" val="1959039855"/>
      </p:ext>
    </p:extLst>
  </p:cSld>
  <p:clrMapOvr>
    <a:masterClrMapping/>
  </p:clrMapOvr>
  <p:extLst>
    <p:ext uri="{DCECCB84-F9BA-43D5-87BE-67443E8EF086}">
      <p15:sldGuideLst xmlns:p15="http://schemas.microsoft.com/office/powerpoint/2012/main">
        <p15:guide id="2" pos="3787" userDrawn="1">
          <p15:clr>
            <a:srgbClr val="FBAE40"/>
          </p15:clr>
        </p15:guide>
        <p15:guide id="3" pos="453" userDrawn="1">
          <p15:clr>
            <a:srgbClr val="FBAE40"/>
          </p15:clr>
        </p15:guide>
        <p15:guide id="4" orient="horz" pos="731" userDrawn="1">
          <p15:clr>
            <a:srgbClr val="FBAE40"/>
          </p15:clr>
        </p15:guide>
        <p15:guide id="5" pos="3560" userDrawn="1">
          <p15:clr>
            <a:srgbClr val="FBAE40"/>
          </p15:clr>
        </p15:guide>
        <p15:guide id="6" orient="horz" pos="1230" userDrawn="1">
          <p15:clr>
            <a:srgbClr val="FBAE40"/>
          </p15:clr>
        </p15:guide>
        <p15:guide id="7" pos="530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blad">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60D76F87-8156-404A-A0A1-E573E5952F04}"/>
              </a:ext>
            </a:extLst>
          </p:cNvPr>
          <p:cNvSpPr>
            <a:spLocks noGrp="1"/>
          </p:cNvSpPr>
          <p:nvPr>
            <p:ph type="pic" sz="quarter" idx="10"/>
          </p:nvPr>
        </p:nvSpPr>
        <p:spPr>
          <a:xfrm>
            <a:off x="0" y="0"/>
            <a:ext cx="5842000" cy="6858000"/>
          </a:xfrm>
          <a:prstGeom prst="rect">
            <a:avLst/>
          </a:prstGeom>
        </p:spPr>
        <p:txBody>
          <a:bodyPr/>
          <a:lstStyle>
            <a:lvl1pPr marL="0">
              <a:defRPr baseline="0"/>
            </a:lvl1pPr>
          </a:lstStyle>
          <a:p>
            <a:endParaRPr lang="nl-NL" dirty="0"/>
          </a:p>
        </p:txBody>
      </p:sp>
      <p:sp>
        <p:nvSpPr>
          <p:cNvPr id="2" name="Titel 1">
            <a:extLst>
              <a:ext uri="{FF2B5EF4-FFF2-40B4-BE49-F238E27FC236}">
                <a16:creationId xmlns:a16="http://schemas.microsoft.com/office/drawing/2014/main" id="{DE7ADD64-9FF5-630D-A332-15CB8B9B31FF}"/>
              </a:ext>
            </a:extLst>
          </p:cNvPr>
          <p:cNvSpPr>
            <a:spLocks noGrp="1"/>
          </p:cNvSpPr>
          <p:nvPr>
            <p:ph type="title"/>
          </p:nvPr>
        </p:nvSpPr>
        <p:spPr>
          <a:xfrm>
            <a:off x="628650" y="365125"/>
            <a:ext cx="78867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2112521967"/>
      </p:ext>
    </p:extLst>
  </p:cSld>
  <p:clrMapOvr>
    <a:masterClrMapping/>
  </p:clrMapOvr>
  <p:extLst>
    <p:ext uri="{DCECCB84-F9BA-43D5-87BE-67443E8EF086}">
      <p15:sldGuideLst xmlns:p15="http://schemas.microsoft.com/office/powerpoint/2012/main">
        <p15:guide id="2" pos="378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32242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xStyles>
    <p:titleStyle>
      <a:lvl1pPr algn="l"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2_orGl_s7UY?feature=oembed" TargetMode="External"/><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youtube.com/watch?v=U6IbRSRe8MQ"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WOy8Iq7HR5o?feature=oembed" TargetMode="External"/><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8.jp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jp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1.sv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3.jpeg"/><Relationship Id="rId4" Type="http://schemas.openxmlformats.org/officeDocument/2006/relationships/image" Target="../media/image71.sv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1.sv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ViEKQA9G0Ys?feature=oembed"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emf"/><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CtWfYm5UxHU?feature=oembed" TargetMode="Externa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29.svg"/><Relationship Id="rId21" Type="http://schemas.openxmlformats.org/officeDocument/2006/relationships/image" Target="../media/image47.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51.sv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svg"/><Relationship Id="rId24" Type="http://schemas.openxmlformats.org/officeDocument/2006/relationships/image" Target="../media/image50.png"/><Relationship Id="rId5" Type="http://schemas.openxmlformats.org/officeDocument/2006/relationships/image" Target="../media/image31.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 Id="rId22"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plastic&#10;&#10;Automatisch gegenereerde beschrijving">
            <a:extLst>
              <a:ext uri="{FF2B5EF4-FFF2-40B4-BE49-F238E27FC236}">
                <a16:creationId xmlns:a16="http://schemas.microsoft.com/office/drawing/2014/main" id="{A770B963-AC73-4ED2-A08D-308B97C83FB7}"/>
              </a:ext>
            </a:extLst>
          </p:cNvPr>
          <p:cNvPicPr>
            <a:picLocks noGrp="1" noChangeAspect="1"/>
          </p:cNvPicPr>
          <p:nvPr>
            <p:ph type="pic" sz="quarter" idx="10"/>
          </p:nvPr>
        </p:nvPicPr>
        <p:blipFill rotWithShape="1">
          <a:blip r:embed="rId2"/>
          <a:srcRect l="21856" t="-2" r="22679"/>
          <a:stretch/>
        </p:blipFill>
        <p:spPr>
          <a:xfrm>
            <a:off x="-47072" y="10"/>
            <a:ext cx="5698572" cy="6857990"/>
          </a:xfrm>
          <a:noFill/>
        </p:spPr>
      </p:pic>
      <p:sp>
        <p:nvSpPr>
          <p:cNvPr id="7" name="Tekstvak 6">
            <a:extLst>
              <a:ext uri="{FF2B5EF4-FFF2-40B4-BE49-F238E27FC236}">
                <a16:creationId xmlns:a16="http://schemas.microsoft.com/office/drawing/2014/main" id="{DAA0B877-DBE0-454E-89CD-793FE8D73382}"/>
              </a:ext>
            </a:extLst>
          </p:cNvPr>
          <p:cNvSpPr txBox="1"/>
          <p:nvPr/>
        </p:nvSpPr>
        <p:spPr>
          <a:xfrm>
            <a:off x="6011861" y="1980000"/>
            <a:ext cx="2823219" cy="2062103"/>
          </a:xfrm>
          <a:prstGeom prst="rect">
            <a:avLst/>
          </a:prstGeom>
          <a:noFill/>
        </p:spPr>
        <p:txBody>
          <a:bodyPr wrap="square" lIns="0" rtlCol="0">
            <a:spAutoFit/>
          </a:bodyPr>
          <a:lstStyle/>
          <a:p>
            <a:pPr algn="l" rtl="0"/>
            <a:r>
              <a:rPr lang="en-GB" sz="3200" b="1" i="0" u="none" baseline="0" dirty="0">
                <a:solidFill>
                  <a:srgbClr val="034E9F"/>
                </a:solidFill>
              </a:rPr>
              <a:t>Plastic waste - Let’s use it to make something!</a:t>
            </a:r>
          </a:p>
        </p:txBody>
      </p:sp>
      <p:pic>
        <p:nvPicPr>
          <p:cNvPr id="8" name="Afbeelding 7">
            <a:extLst>
              <a:ext uri="{FF2B5EF4-FFF2-40B4-BE49-F238E27FC236}">
                <a16:creationId xmlns:a16="http://schemas.microsoft.com/office/drawing/2014/main" id="{504C7399-1E73-4BC5-861F-3D13C1EE660F}"/>
              </a:ext>
            </a:extLst>
          </p:cNvPr>
          <p:cNvPicPr>
            <a:picLocks noChangeAspect="1"/>
          </p:cNvPicPr>
          <p:nvPr/>
        </p:nvPicPr>
        <p:blipFill>
          <a:blip r:embed="rId3"/>
          <a:stretch>
            <a:fillRect/>
          </a:stretch>
        </p:blipFill>
        <p:spPr>
          <a:xfrm>
            <a:off x="7988765" y="5758106"/>
            <a:ext cx="1155235" cy="1099894"/>
          </a:xfrm>
          <a:prstGeom prst="rect">
            <a:avLst/>
          </a:prstGeom>
        </p:spPr>
      </p:pic>
    </p:spTree>
    <p:extLst>
      <p:ext uri="{BB962C8B-B14F-4D97-AF65-F5344CB8AC3E}">
        <p14:creationId xmlns:p14="http://schemas.microsoft.com/office/powerpoint/2010/main" val="311645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descr="Rethinking progress: the circular economy">
            <a:hlinkClick r:id="" action="ppaction://media"/>
            <a:extLst>
              <a:ext uri="{FF2B5EF4-FFF2-40B4-BE49-F238E27FC236}">
                <a16:creationId xmlns:a16="http://schemas.microsoft.com/office/drawing/2014/main" id="{28E629E0-F7EC-DA4E-86AF-B84CA33C1229}"/>
              </a:ext>
            </a:extLst>
          </p:cNvPr>
          <p:cNvPicPr>
            <a:picLocks noRot="1" noChangeAspect="1"/>
          </p:cNvPicPr>
          <p:nvPr>
            <a:videoFile r:link="rId1"/>
          </p:nvPr>
        </p:nvPicPr>
        <p:blipFill>
          <a:blip r:embed="rId4"/>
          <a:stretch>
            <a:fillRect/>
          </a:stretch>
        </p:blipFill>
        <p:spPr>
          <a:xfrm>
            <a:off x="719138" y="1828799"/>
            <a:ext cx="7705725" cy="4353735"/>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1818852" y="6319429"/>
            <a:ext cx="5506296" cy="397215"/>
          </a:xfrm>
        </p:spPr>
        <p:txBody>
          <a:bodyPr rIns="90000" bIns="46800"/>
          <a:lstStyle/>
          <a:p>
            <a:pPr algn="ctr" rtl="0"/>
            <a:r>
              <a:rPr lang="en-GB" b="0" i="0" u="none" baseline="0" dirty="0"/>
              <a:t>How can we deal with a raw material like plastic?</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654718" cy="953439"/>
          </a:xfrm>
        </p:spPr>
        <p:txBody>
          <a:bodyPr>
            <a:noAutofit/>
          </a:bodyPr>
          <a:lstStyle/>
          <a:p>
            <a:pPr marL="360000" indent="-360000" algn="l" rtl="0">
              <a:spcBef>
                <a:spcPts val="600"/>
              </a:spcBef>
              <a:buFont typeface="+mj-lt"/>
              <a:buAutoNum type="arabicPeriod" startAt="5"/>
            </a:pPr>
            <a:r>
              <a:rPr lang="en-GB" b="1" i="0" u="none" baseline="0" dirty="0"/>
              <a:t>Producing and recycling plastic</a:t>
            </a:r>
          </a:p>
        </p:txBody>
      </p:sp>
    </p:spTree>
    <p:extLst>
      <p:ext uri="{BB962C8B-B14F-4D97-AF65-F5344CB8AC3E}">
        <p14:creationId xmlns:p14="http://schemas.microsoft.com/office/powerpoint/2010/main" val="7627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ssorted-variety vegetable lot">
            <a:extLst>
              <a:ext uri="{FF2B5EF4-FFF2-40B4-BE49-F238E27FC236}">
                <a16:creationId xmlns:a16="http://schemas.microsoft.com/office/drawing/2014/main" id="{4BD24551-294F-41CD-A506-D7B6193A451F}"/>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b="19101"/>
          <a:stretch/>
        </p:blipFill>
        <p:spPr bwMode="auto">
          <a:xfrm>
            <a:off x="0" y="0"/>
            <a:ext cx="5651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1952625"/>
            <a:ext cx="2711723" cy="2292935"/>
          </a:xfrm>
        </p:spPr>
        <p:txBody>
          <a:bodyPr wrap="square" lIns="0" tIns="0" rIns="0">
            <a:spAutoFit/>
          </a:bodyPr>
          <a:lstStyle/>
          <a:p>
            <a:pPr algn="l" rtl="0"/>
            <a:r>
              <a:rPr lang="en-GB" b="1" i="0" u="none" baseline="0" dirty="0">
                <a:solidFill>
                  <a:schemeClr val="accent1"/>
                </a:solidFill>
              </a:rPr>
              <a:t>What is disposable plastic?</a:t>
            </a:r>
          </a:p>
          <a:p>
            <a:pPr marL="180000" indent="-180000" algn="l" rtl="0">
              <a:spcBef>
                <a:spcPts val="1200"/>
              </a:spcBef>
              <a:buFont typeface="Arial" panose="020B0604020202020204" pitchFamily="34" charset="0"/>
              <a:buChar char="•"/>
            </a:pPr>
            <a:r>
              <a:rPr lang="en-GB" sz="1600" b="0" i="0" u="none" baseline="0" dirty="0"/>
              <a:t>What plastic objects are only used once? </a:t>
            </a:r>
          </a:p>
          <a:p>
            <a:pPr marL="180000" indent="-180000" algn="l" rtl="0">
              <a:spcBef>
                <a:spcPts val="1200"/>
              </a:spcBef>
              <a:buFont typeface="Arial" panose="020B0604020202020204" pitchFamily="34" charset="0"/>
              <a:buChar char="•"/>
            </a:pPr>
            <a:r>
              <a:rPr lang="en-GB" sz="1600" b="0" i="0" u="none" baseline="0" dirty="0"/>
              <a:t>Which of them do you see on your way home?</a:t>
            </a:r>
          </a:p>
          <a:p>
            <a:pPr marL="180000" indent="-180000" algn="l" rtl="0">
              <a:spcBef>
                <a:spcPts val="1200"/>
              </a:spcBef>
              <a:buFont typeface="Arial" panose="020B0604020202020204" pitchFamily="34" charset="0"/>
              <a:buChar char="•"/>
            </a:pPr>
            <a:r>
              <a:rPr lang="en-GB" sz="1600" b="0" i="0" u="none" baseline="0" dirty="0"/>
              <a:t>What do you call them?</a:t>
            </a:r>
          </a:p>
        </p:txBody>
      </p:sp>
      <p:sp>
        <p:nvSpPr>
          <p:cNvPr id="7" name="Rechthoek 6">
            <a:extLst>
              <a:ext uri="{FF2B5EF4-FFF2-40B4-BE49-F238E27FC236}">
                <a16:creationId xmlns:a16="http://schemas.microsoft.com/office/drawing/2014/main" id="{D0B5E349-C83A-AAF2-DA11-F483B1B4470F}"/>
              </a:ext>
            </a:extLst>
          </p:cNvPr>
          <p:cNvSpPr/>
          <p:nvPr/>
        </p:nvSpPr>
        <p:spPr>
          <a:xfrm>
            <a:off x="-1" y="0"/>
            <a:ext cx="5651501" cy="3832104"/>
          </a:xfrm>
          <a:prstGeom prst="rect">
            <a:avLst/>
          </a:prstGeom>
          <a:gradFill>
            <a:gsLst>
              <a:gs pos="0">
                <a:schemeClr val="bg1">
                  <a:lumMod val="0"/>
                  <a:alpha val="40000"/>
                </a:schemeClr>
              </a:gs>
              <a:gs pos="100000">
                <a:schemeClr val="bg1">
                  <a:lumMod val="0"/>
                  <a:lumOff val="100000"/>
                  <a:alpha val="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sp>
        <p:nvSpPr>
          <p:cNvPr id="6" name="Tijdelijke aanduiding voor tekst 5">
            <a:extLst>
              <a:ext uri="{FF2B5EF4-FFF2-40B4-BE49-F238E27FC236}">
                <a16:creationId xmlns:a16="http://schemas.microsoft.com/office/drawing/2014/main" id="{B57AA0F6-ADA7-F736-EBA5-1C97811F2C4F}"/>
              </a:ext>
            </a:extLst>
          </p:cNvPr>
          <p:cNvSpPr>
            <a:spLocks noGrp="1"/>
          </p:cNvSpPr>
          <p:nvPr>
            <p:ph type="body" sz="quarter" idx="13"/>
          </p:nvPr>
        </p:nvSpPr>
        <p:spPr>
          <a:xfrm>
            <a:off x="720001" y="810000"/>
            <a:ext cx="4931500" cy="907941"/>
          </a:xfrm>
        </p:spPr>
        <p:txBody>
          <a:bodyPr/>
          <a:lstStyle/>
          <a:p>
            <a:pPr marL="360000" indent="-360000" algn="l" rtl="0">
              <a:spcBef>
                <a:spcPts val="600"/>
              </a:spcBef>
              <a:buFont typeface="+mj-lt"/>
              <a:buAutoNum type="arabicPeriod" startAt="5"/>
            </a:pPr>
            <a:r>
              <a:rPr lang="en-GB" b="1" i="0" u="none" baseline="0" dirty="0">
                <a:solidFill>
                  <a:schemeClr val="bg1"/>
                </a:solidFill>
              </a:rPr>
              <a:t>Producing and recycling plastic</a:t>
            </a:r>
          </a:p>
        </p:txBody>
      </p:sp>
      <p:sp>
        <p:nvSpPr>
          <p:cNvPr id="8" name="Rechthoek 7">
            <a:extLst>
              <a:ext uri="{FF2B5EF4-FFF2-40B4-BE49-F238E27FC236}">
                <a16:creationId xmlns:a16="http://schemas.microsoft.com/office/drawing/2014/main" id="{4312DE8A-A91A-024C-A9FF-3F77BF96F822}"/>
              </a:ext>
            </a:extLst>
          </p:cNvPr>
          <p:cNvSpPr/>
          <p:nvPr/>
        </p:nvSpPr>
        <p:spPr>
          <a:xfrm>
            <a:off x="719137" y="3508715"/>
            <a:ext cx="3852863" cy="1494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sp>
        <p:nvSpPr>
          <p:cNvPr id="3" name="Tekstvak 2">
            <a:extLst>
              <a:ext uri="{FF2B5EF4-FFF2-40B4-BE49-F238E27FC236}">
                <a16:creationId xmlns:a16="http://schemas.microsoft.com/office/drawing/2014/main" id="{5E90D026-4263-A54F-95A5-938B101AC6B0}"/>
              </a:ext>
            </a:extLst>
          </p:cNvPr>
          <p:cNvSpPr txBox="1"/>
          <p:nvPr/>
        </p:nvSpPr>
        <p:spPr>
          <a:xfrm>
            <a:off x="813731" y="3668111"/>
            <a:ext cx="3611124" cy="1200329"/>
          </a:xfrm>
          <a:prstGeom prst="rect">
            <a:avLst/>
          </a:prstGeom>
          <a:noFill/>
          <a:effectLst/>
        </p:spPr>
        <p:txBody>
          <a:bodyPr wrap="square" rtlCol="0">
            <a:spAutoFit/>
          </a:bodyPr>
          <a:lstStyle/>
          <a:p>
            <a:pPr algn="l" rtl="0"/>
            <a:r>
              <a:rPr lang="en-GB" sz="1800" b="1" i="0" u="none" baseline="0" dirty="0">
                <a:solidFill>
                  <a:schemeClr val="accent1"/>
                </a:solidFill>
              </a:rPr>
              <a:t>Did you know that around the world 15,000 plastic bottles are sold every second? That is 1 million every minute.</a:t>
            </a:r>
          </a:p>
        </p:txBody>
      </p:sp>
      <p:sp>
        <p:nvSpPr>
          <p:cNvPr id="9" name="Rechthoek 8">
            <a:extLst>
              <a:ext uri="{FF2B5EF4-FFF2-40B4-BE49-F238E27FC236}">
                <a16:creationId xmlns:a16="http://schemas.microsoft.com/office/drawing/2014/main" id="{00D23482-8922-3A4D-9D4F-F37CC70D7ACF}"/>
              </a:ext>
            </a:extLst>
          </p:cNvPr>
          <p:cNvSpPr/>
          <p:nvPr/>
        </p:nvSpPr>
        <p:spPr>
          <a:xfrm>
            <a:off x="5400824" y="4797153"/>
            <a:ext cx="3024039" cy="12883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sp>
        <p:nvSpPr>
          <p:cNvPr id="4" name="Tekstvak 3">
            <a:extLst>
              <a:ext uri="{FF2B5EF4-FFF2-40B4-BE49-F238E27FC236}">
                <a16:creationId xmlns:a16="http://schemas.microsoft.com/office/drawing/2014/main" id="{13D4CADC-0E43-0741-8767-B83FD5107286}"/>
              </a:ext>
            </a:extLst>
          </p:cNvPr>
          <p:cNvSpPr txBox="1"/>
          <p:nvPr/>
        </p:nvSpPr>
        <p:spPr>
          <a:xfrm>
            <a:off x="5555566" y="4971394"/>
            <a:ext cx="2711723" cy="923330"/>
          </a:xfrm>
          <a:prstGeom prst="rect">
            <a:avLst/>
          </a:prstGeom>
          <a:noFill/>
        </p:spPr>
        <p:txBody>
          <a:bodyPr wrap="square" rtlCol="0">
            <a:spAutoFit/>
          </a:bodyPr>
          <a:lstStyle/>
          <a:p>
            <a:pPr algn="l" rtl="0"/>
            <a:r>
              <a:rPr lang="en-GB" sz="1800" b="0" i="1" u="none" baseline="0" dirty="0">
                <a:solidFill>
                  <a:schemeClr val="bg1"/>
                </a:solidFill>
              </a:rPr>
              <a:t>Why is it a pity that so much plastic is thrown away?</a:t>
            </a:r>
          </a:p>
        </p:txBody>
      </p:sp>
      <p:pic>
        <p:nvPicPr>
          <p:cNvPr id="10" name="Afbeelding 9">
            <a:extLst>
              <a:ext uri="{FF2B5EF4-FFF2-40B4-BE49-F238E27FC236}">
                <a16:creationId xmlns:a16="http://schemas.microsoft.com/office/drawing/2014/main" id="{0D28591E-BFDB-8F4D-9B3C-01C9BD7F51BC}"/>
              </a:ext>
            </a:extLst>
          </p:cNvPr>
          <p:cNvPicPr>
            <a:picLocks noChangeAspect="1"/>
          </p:cNvPicPr>
          <p:nvPr/>
        </p:nvPicPr>
        <p:blipFill>
          <a:blip r:embed="rId4"/>
          <a:stretch>
            <a:fillRect/>
          </a:stretch>
        </p:blipFill>
        <p:spPr>
          <a:xfrm rot="20267933">
            <a:off x="622595" y="1265254"/>
            <a:ext cx="7655232" cy="4306067"/>
          </a:xfrm>
          <a:prstGeom prst="rect">
            <a:avLst/>
          </a:prstGeom>
        </p:spPr>
      </p:pic>
    </p:spTree>
    <p:extLst>
      <p:ext uri="{BB962C8B-B14F-4D97-AF65-F5344CB8AC3E}">
        <p14:creationId xmlns:p14="http://schemas.microsoft.com/office/powerpoint/2010/main" val="302748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Gratis stockfoto met afval, containers, geschreven stuk Stockfoto">
            <a:extLst>
              <a:ext uri="{FF2B5EF4-FFF2-40B4-BE49-F238E27FC236}">
                <a16:creationId xmlns:a16="http://schemas.microsoft.com/office/drawing/2014/main" id="{2AA948D9-2524-FB3A-5CF6-115F1CB389FC}"/>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b="19101"/>
          <a:stretch/>
        </p:blipFill>
        <p:spPr bwMode="auto">
          <a:xfrm>
            <a:off x="1" y="0"/>
            <a:ext cx="5651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4" y="1952625"/>
            <a:ext cx="2412999" cy="3798119"/>
          </a:xfrm>
        </p:spPr>
        <p:txBody>
          <a:bodyPr tIns="0"/>
          <a:lstStyle/>
          <a:p>
            <a:pPr algn="l" rtl="0"/>
            <a:r>
              <a:rPr lang="en-GB" b="1" i="0" u="none" baseline="0" dirty="0">
                <a:solidFill>
                  <a:schemeClr val="accent1"/>
                </a:solidFill>
              </a:rPr>
              <a:t>Collecting plastic</a:t>
            </a:r>
          </a:p>
          <a:p>
            <a:pPr marL="180000" indent="-180000" algn="l" rtl="0">
              <a:spcBef>
                <a:spcPts val="1200"/>
              </a:spcBef>
              <a:buFont typeface="Arial" panose="020B0604020202020204" pitchFamily="34" charset="0"/>
              <a:buChar char="•"/>
            </a:pPr>
            <a:r>
              <a:rPr lang="en-GB" sz="1600" b="0" i="0" u="none" baseline="0" dirty="0"/>
              <a:t>How is the rubbish in your house collected?</a:t>
            </a:r>
          </a:p>
          <a:p>
            <a:pPr marL="180000" indent="-180000" algn="l" rtl="0">
              <a:spcBef>
                <a:spcPts val="1200"/>
              </a:spcBef>
              <a:buFont typeface="Arial" panose="020B0604020202020204" pitchFamily="34" charset="0"/>
              <a:buChar char="•"/>
            </a:pPr>
            <a:r>
              <a:rPr lang="en-GB" sz="1600" b="0" i="0" u="none" baseline="0" dirty="0"/>
              <a:t>Do we collect plastic at school?</a:t>
            </a:r>
          </a:p>
        </p:txBody>
      </p:sp>
      <p:sp>
        <p:nvSpPr>
          <p:cNvPr id="5" name="Tijdelijke aanduiding voor tekst 4">
            <a:extLst>
              <a:ext uri="{FF2B5EF4-FFF2-40B4-BE49-F238E27FC236}">
                <a16:creationId xmlns:a16="http://schemas.microsoft.com/office/drawing/2014/main" id="{9AFD2EAF-CAD8-F2F6-61E3-0E82A49BFE67}"/>
              </a:ext>
            </a:extLst>
          </p:cNvPr>
          <p:cNvSpPr>
            <a:spLocks noGrp="1"/>
          </p:cNvSpPr>
          <p:nvPr>
            <p:ph type="body" sz="quarter" idx="13"/>
          </p:nvPr>
        </p:nvSpPr>
        <p:spPr>
          <a:xfrm>
            <a:off x="720001" y="810000"/>
            <a:ext cx="4931500" cy="907941"/>
          </a:xfrm>
        </p:spPr>
        <p:txBody>
          <a:bodyPr/>
          <a:lstStyle/>
          <a:p>
            <a:pPr marL="360000" indent="-360000" algn="l" rtl="0">
              <a:spcBef>
                <a:spcPts val="600"/>
              </a:spcBef>
              <a:buFont typeface="+mj-lt"/>
              <a:buAutoNum type="arabicPeriod" startAt="5"/>
            </a:pPr>
            <a:r>
              <a:rPr lang="en-GB" b="1" i="0" u="none" baseline="0" dirty="0"/>
              <a:t>Producing and recycling plastic</a:t>
            </a:r>
          </a:p>
        </p:txBody>
      </p:sp>
      <p:grpSp>
        <p:nvGrpSpPr>
          <p:cNvPr id="3" name="Groep 2">
            <a:extLst>
              <a:ext uri="{FF2B5EF4-FFF2-40B4-BE49-F238E27FC236}">
                <a16:creationId xmlns:a16="http://schemas.microsoft.com/office/drawing/2014/main" id="{888821E2-834A-A841-B33C-5EAE6D084AF3}"/>
              </a:ext>
            </a:extLst>
          </p:cNvPr>
          <p:cNvGrpSpPr/>
          <p:nvPr/>
        </p:nvGrpSpPr>
        <p:grpSpPr>
          <a:xfrm>
            <a:off x="2544318" y="2829949"/>
            <a:ext cx="7029091" cy="4299721"/>
            <a:chOff x="3369986" y="3319283"/>
            <a:chExt cx="5011930" cy="3065816"/>
          </a:xfrm>
        </p:grpSpPr>
        <p:pic>
          <p:nvPicPr>
            <p:cNvPr id="7" name="Afbeelding 6">
              <a:extLst>
                <a:ext uri="{FF2B5EF4-FFF2-40B4-BE49-F238E27FC236}">
                  <a16:creationId xmlns:a16="http://schemas.microsoft.com/office/drawing/2014/main" id="{EAE1DA67-30DC-DA4C-9CAC-1EEA9F79E4C2}"/>
                </a:ext>
              </a:extLst>
            </p:cNvPr>
            <p:cNvPicPr>
              <a:picLocks noChangeAspect="1"/>
            </p:cNvPicPr>
            <p:nvPr/>
          </p:nvPicPr>
          <p:blipFill>
            <a:blip r:embed="rId4"/>
            <a:stretch>
              <a:fillRect/>
            </a:stretch>
          </p:blipFill>
          <p:spPr>
            <a:xfrm rot="20193165">
              <a:off x="4572218" y="3363201"/>
              <a:ext cx="3809698" cy="2142955"/>
            </a:xfrm>
            <a:prstGeom prst="rect">
              <a:avLst/>
            </a:prstGeom>
          </p:spPr>
        </p:pic>
        <p:pic>
          <p:nvPicPr>
            <p:cNvPr id="8" name="Afbeelding 7">
              <a:extLst>
                <a:ext uri="{FF2B5EF4-FFF2-40B4-BE49-F238E27FC236}">
                  <a16:creationId xmlns:a16="http://schemas.microsoft.com/office/drawing/2014/main" id="{73FE82B7-9CBC-4248-B352-7906C318E29D}"/>
                </a:ext>
              </a:extLst>
            </p:cNvPr>
            <p:cNvPicPr>
              <a:picLocks noChangeAspect="1"/>
            </p:cNvPicPr>
            <p:nvPr/>
          </p:nvPicPr>
          <p:blipFill>
            <a:blip r:embed="rId5"/>
            <a:stretch>
              <a:fillRect/>
            </a:stretch>
          </p:blipFill>
          <p:spPr>
            <a:xfrm rot="1774053">
              <a:off x="3369986" y="3319283"/>
              <a:ext cx="4525311" cy="2545487"/>
            </a:xfrm>
            <a:prstGeom prst="rect">
              <a:avLst/>
            </a:prstGeom>
          </p:spPr>
        </p:pic>
        <p:pic>
          <p:nvPicPr>
            <p:cNvPr id="9" name="Afbeelding 8">
              <a:extLst>
                <a:ext uri="{FF2B5EF4-FFF2-40B4-BE49-F238E27FC236}">
                  <a16:creationId xmlns:a16="http://schemas.microsoft.com/office/drawing/2014/main" id="{50406803-8380-ED4F-A0D1-2CF9D8991CFC}"/>
                </a:ext>
              </a:extLst>
            </p:cNvPr>
            <p:cNvPicPr>
              <a:picLocks noChangeAspect="1"/>
            </p:cNvPicPr>
            <p:nvPr/>
          </p:nvPicPr>
          <p:blipFill>
            <a:blip r:embed="rId6"/>
            <a:stretch>
              <a:fillRect/>
            </a:stretch>
          </p:blipFill>
          <p:spPr>
            <a:xfrm rot="902091">
              <a:off x="4307946" y="4302560"/>
              <a:ext cx="3702292" cy="2082539"/>
            </a:xfrm>
            <a:prstGeom prst="rect">
              <a:avLst/>
            </a:prstGeom>
          </p:spPr>
        </p:pic>
      </p:grpSp>
    </p:spTree>
    <p:extLst>
      <p:ext uri="{BB962C8B-B14F-4D97-AF65-F5344CB8AC3E}">
        <p14:creationId xmlns:p14="http://schemas.microsoft.com/office/powerpoint/2010/main" val="136008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a:extLst>
              <a:ext uri="{FF2B5EF4-FFF2-40B4-BE49-F238E27FC236}">
                <a16:creationId xmlns:a16="http://schemas.microsoft.com/office/drawing/2014/main" id="{00D94029-C101-3441-A3D9-CC9A4B9E2041}"/>
              </a:ext>
            </a:extLst>
          </p:cNvPr>
          <p:cNvPicPr>
            <a:picLocks noChangeAspect="1"/>
          </p:cNvPicPr>
          <p:nvPr/>
        </p:nvPicPr>
        <p:blipFill>
          <a:blip r:embed="rId3"/>
          <a:stretch>
            <a:fillRect/>
          </a:stretch>
        </p:blipFill>
        <p:spPr>
          <a:xfrm rot="19986051">
            <a:off x="4474106" y="1823536"/>
            <a:ext cx="5708317" cy="3210928"/>
          </a:xfrm>
          <a:prstGeom prst="rect">
            <a:avLst/>
          </a:prstGeom>
        </p:spPr>
      </p:pic>
      <p:pic>
        <p:nvPicPr>
          <p:cNvPr id="24" name="Afbeelding 23">
            <a:extLst>
              <a:ext uri="{FF2B5EF4-FFF2-40B4-BE49-F238E27FC236}">
                <a16:creationId xmlns:a16="http://schemas.microsoft.com/office/drawing/2014/main" id="{E8B44769-5470-4945-A7FA-D602ED331086}"/>
              </a:ext>
            </a:extLst>
          </p:cNvPr>
          <p:cNvPicPr>
            <a:picLocks noChangeAspect="1"/>
          </p:cNvPicPr>
          <p:nvPr/>
        </p:nvPicPr>
        <p:blipFill>
          <a:blip r:embed="rId4"/>
          <a:stretch>
            <a:fillRect/>
          </a:stretch>
        </p:blipFill>
        <p:spPr>
          <a:xfrm>
            <a:off x="3992474" y="2769703"/>
            <a:ext cx="5005752" cy="2815735"/>
          </a:xfrm>
          <a:prstGeom prst="rect">
            <a:avLst/>
          </a:prstGeom>
        </p:spPr>
      </p:pic>
      <p:pic>
        <p:nvPicPr>
          <p:cNvPr id="2050" name="Picture 2" descr="Gratis stockfoto met binnen, embleem, groen bureaublad Stockfoto">
            <a:extLst>
              <a:ext uri="{FF2B5EF4-FFF2-40B4-BE49-F238E27FC236}">
                <a16:creationId xmlns:a16="http://schemas.microsoft.com/office/drawing/2014/main" id="{4D451E2E-57E5-C1C9-0438-7591153213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00" t="3549" r="1" b="16925"/>
          <a:stretch/>
        </p:blipFill>
        <p:spPr bwMode="auto">
          <a:xfrm>
            <a:off x="0" y="0"/>
            <a:ext cx="5651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Toelichting met pijl links 21">
            <a:extLst>
              <a:ext uri="{FF2B5EF4-FFF2-40B4-BE49-F238E27FC236}">
                <a16:creationId xmlns:a16="http://schemas.microsoft.com/office/drawing/2014/main" id="{748C0E61-57D2-914E-A714-BD1973FB31FF}"/>
              </a:ext>
            </a:extLst>
          </p:cNvPr>
          <p:cNvSpPr/>
          <p:nvPr/>
        </p:nvSpPr>
        <p:spPr>
          <a:xfrm>
            <a:off x="4682002" y="4675127"/>
            <a:ext cx="3801979" cy="1265035"/>
          </a:xfrm>
          <a:prstGeom prst="leftArrowCallout">
            <a:avLst/>
          </a:prstGeom>
          <a:solidFill>
            <a:srgbClr val="F4C0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 name="Tekstvak 4">
            <a:extLst>
              <a:ext uri="{FF2B5EF4-FFF2-40B4-BE49-F238E27FC236}">
                <a16:creationId xmlns:a16="http://schemas.microsoft.com/office/drawing/2014/main" id="{66EF1687-38AF-75CC-4FE5-835EFAE7302D}"/>
              </a:ext>
            </a:extLst>
          </p:cNvPr>
          <p:cNvSpPr txBox="1"/>
          <p:nvPr/>
        </p:nvSpPr>
        <p:spPr>
          <a:xfrm>
            <a:off x="6011863" y="5032584"/>
            <a:ext cx="2465244" cy="600164"/>
          </a:xfrm>
          <a:prstGeom prst="rect">
            <a:avLst/>
          </a:prstGeom>
          <a:noFill/>
        </p:spPr>
        <p:txBody>
          <a:bodyPr wrap="square" lIns="0" tIns="0" rtlCol="0">
            <a:spAutoFit/>
          </a:bodyPr>
          <a:lstStyle/>
          <a:p>
            <a:pPr algn="ctr" rtl="0"/>
            <a:r>
              <a:rPr lang="en-GB" b="1" i="0" u="none" baseline="0" dirty="0"/>
              <a:t>What do </a:t>
            </a:r>
            <a:br>
              <a:rPr lang="en-GB" b="1" dirty="0"/>
            </a:br>
            <a:r>
              <a:rPr lang="en-GB" b="1" i="0" u="none" baseline="0" dirty="0"/>
              <a:t>these terms mean?</a:t>
            </a:r>
          </a:p>
        </p:txBody>
      </p:sp>
      <p:sp>
        <p:nvSpPr>
          <p:cNvPr id="4" name="Tijdelijke aanduiding voor tekst 2">
            <a:extLst>
              <a:ext uri="{FF2B5EF4-FFF2-40B4-BE49-F238E27FC236}">
                <a16:creationId xmlns:a16="http://schemas.microsoft.com/office/drawing/2014/main" id="{EBA4482F-A4A5-8356-EB9A-D8E091729DB0}"/>
              </a:ext>
            </a:extLst>
          </p:cNvPr>
          <p:cNvSpPr>
            <a:spLocks noGrp="1"/>
          </p:cNvSpPr>
          <p:nvPr>
            <p:ph type="body" sz="quarter" idx="13"/>
          </p:nvPr>
        </p:nvSpPr>
        <p:spPr>
          <a:xfrm>
            <a:off x="719138" y="810000"/>
            <a:ext cx="4999038" cy="477054"/>
          </a:xfrm>
        </p:spPr>
        <p:txBody>
          <a:bodyPr/>
          <a:lstStyle/>
          <a:p>
            <a:pPr algn="l" rtl="0"/>
            <a:r>
              <a:rPr lang="en-GB" b="1" i="0" u="none" baseline="0" dirty="0">
                <a:solidFill>
                  <a:schemeClr val="accent3"/>
                </a:solidFill>
              </a:rPr>
              <a:t>6. Reduce, Reuse, Recycle</a:t>
            </a:r>
          </a:p>
        </p:txBody>
      </p:sp>
    </p:spTree>
    <p:extLst>
      <p:ext uri="{BB962C8B-B14F-4D97-AF65-F5344CB8AC3E}">
        <p14:creationId xmlns:p14="http://schemas.microsoft.com/office/powerpoint/2010/main" val="947562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ratis Geassorteerde Citrusvruchten In Katoenen Zak Op Wit Oppervlak Stockfoto">
            <a:extLst>
              <a:ext uri="{FF2B5EF4-FFF2-40B4-BE49-F238E27FC236}">
                <a16:creationId xmlns:a16="http://schemas.microsoft.com/office/drawing/2014/main" id="{040DF61A-73E0-3B37-1422-CF3F951FAA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47" b="1925"/>
          <a:stretch/>
        </p:blipFill>
        <p:spPr bwMode="auto">
          <a:xfrm>
            <a:off x="3201007" y="2846329"/>
            <a:ext cx="2450493" cy="32279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atis Persoon Handen Op Diverse Kleuren Plastic Deksel Veel Stockfoto">
            <a:extLst>
              <a:ext uri="{FF2B5EF4-FFF2-40B4-BE49-F238E27FC236}">
                <a16:creationId xmlns:a16="http://schemas.microsoft.com/office/drawing/2014/main" id="{7B436C6C-EA79-A939-EF66-887682BE8A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5" r="3883"/>
          <a:stretch/>
        </p:blipFill>
        <p:spPr bwMode="auto">
          <a:xfrm>
            <a:off x="6011862" y="3429000"/>
            <a:ext cx="3132137" cy="2645234"/>
          </a:xfrm>
          <a:prstGeom prst="rect">
            <a:avLst/>
          </a:prstGeom>
          <a:noFill/>
          <a:extLst>
            <a:ext uri="{909E8E84-426E-40DD-AFC4-6F175D3DCCD1}">
              <a14:hiddenFill xmlns:a14="http://schemas.microsoft.com/office/drawing/2010/main">
                <a:solidFill>
                  <a:srgbClr val="FFFFFF"/>
                </a:solidFill>
              </a14:hiddenFill>
            </a:ext>
          </a:extLst>
        </p:spPr>
      </p:pic>
      <p:sp>
        <p:nvSpPr>
          <p:cNvPr id="12" name="Toelichting met pijl omlaag 11">
            <a:extLst>
              <a:ext uri="{FF2B5EF4-FFF2-40B4-BE49-F238E27FC236}">
                <a16:creationId xmlns:a16="http://schemas.microsoft.com/office/drawing/2014/main" id="{1FB4DF97-373D-8D4C-B550-9BEB16FA2D50}"/>
              </a:ext>
            </a:extLst>
          </p:cNvPr>
          <p:cNvSpPr/>
          <p:nvPr/>
        </p:nvSpPr>
        <p:spPr>
          <a:xfrm>
            <a:off x="6011863" y="1952625"/>
            <a:ext cx="2413000" cy="1703328"/>
          </a:xfrm>
          <a:prstGeom prst="downArrowCallou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pic>
        <p:nvPicPr>
          <p:cNvPr id="1030" name="Picture 6" descr="gratis Trendy Jonge Aziatische Vrouwen Die Katoenen Zakken In Modeboetiek Kiezen Stockfoto">
            <a:extLst>
              <a:ext uri="{FF2B5EF4-FFF2-40B4-BE49-F238E27FC236}">
                <a16:creationId xmlns:a16="http://schemas.microsoft.com/office/drawing/2014/main" id="{302AB3C6-C11A-3BA8-6AA9-43BF055B1C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89" t="859" r="20000"/>
          <a:stretch/>
        </p:blipFill>
        <p:spPr bwMode="auto">
          <a:xfrm>
            <a:off x="0" y="3429000"/>
            <a:ext cx="2858052" cy="2645234"/>
          </a:xfrm>
          <a:prstGeom prst="rect">
            <a:avLst/>
          </a:prstGeom>
          <a:noFill/>
          <a:extLst>
            <a:ext uri="{909E8E84-426E-40DD-AFC4-6F175D3DCCD1}">
              <a14:hiddenFill xmlns:a14="http://schemas.microsoft.com/office/drawing/2010/main">
                <a:solidFill>
                  <a:srgbClr val="FFFFFF"/>
                </a:solidFill>
              </a14:hiddenFill>
            </a:ext>
          </a:extLst>
        </p:spPr>
      </p:pic>
      <p:sp>
        <p:nvSpPr>
          <p:cNvPr id="3" name="Toelichting met pijl omlaag 2">
            <a:extLst>
              <a:ext uri="{FF2B5EF4-FFF2-40B4-BE49-F238E27FC236}">
                <a16:creationId xmlns:a16="http://schemas.microsoft.com/office/drawing/2014/main" id="{1024FEB4-F003-294A-91F9-B511BAE51EFC}"/>
              </a:ext>
            </a:extLst>
          </p:cNvPr>
          <p:cNvSpPr/>
          <p:nvPr/>
        </p:nvSpPr>
        <p:spPr>
          <a:xfrm>
            <a:off x="466165" y="1952625"/>
            <a:ext cx="2393913" cy="1703328"/>
          </a:xfrm>
          <a:prstGeom prst="downArrowCallou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10AD6AF7-FF2D-83B0-13C7-0122B4809CB6}"/>
              </a:ext>
            </a:extLst>
          </p:cNvPr>
          <p:cNvSpPr>
            <a:spLocks noGrp="1"/>
          </p:cNvSpPr>
          <p:nvPr>
            <p:ph type="body" sz="quarter" idx="10"/>
          </p:nvPr>
        </p:nvSpPr>
        <p:spPr>
          <a:xfrm>
            <a:off x="6011863" y="2165754"/>
            <a:ext cx="2413000" cy="539700"/>
          </a:xfrm>
        </p:spPr>
        <p:txBody>
          <a:bodyPr wrap="square" tIns="0" rIns="90000" bIns="46800">
            <a:spAutoFit/>
          </a:bodyPr>
          <a:lstStyle/>
          <a:p>
            <a:pPr algn="ctr" rtl="0"/>
            <a:r>
              <a:rPr lang="en-GB" sz="1600" b="1" i="0" u="none" baseline="0" dirty="0">
                <a:solidFill>
                  <a:schemeClr val="accent1"/>
                </a:solidFill>
              </a:rPr>
              <a:t>Recycle</a:t>
            </a:r>
            <a:r>
              <a:rPr lang="en-GB" sz="1600" b="0" i="0" u="none" baseline="0" dirty="0">
                <a:solidFill>
                  <a:schemeClr val="accent1"/>
                </a:solidFill>
              </a:rPr>
              <a:t>: </a:t>
            </a:r>
            <a:br>
              <a:rPr lang="en-GB" sz="1600" dirty="0">
                <a:solidFill>
                  <a:schemeClr val="accent1"/>
                </a:solidFill>
              </a:rPr>
            </a:br>
            <a:r>
              <a:rPr lang="en-GB" sz="1600" b="0" i="0" u="none" baseline="0" dirty="0"/>
              <a:t>reuse materials</a:t>
            </a:r>
          </a:p>
        </p:txBody>
      </p:sp>
      <p:sp>
        <p:nvSpPr>
          <p:cNvPr id="4" name="Tijdelijke aanduiding voor tekst 3">
            <a:extLst>
              <a:ext uri="{FF2B5EF4-FFF2-40B4-BE49-F238E27FC236}">
                <a16:creationId xmlns:a16="http://schemas.microsoft.com/office/drawing/2014/main" id="{BAF94E8D-F28D-6BEB-4A83-8FB31C7DF44A}"/>
              </a:ext>
            </a:extLst>
          </p:cNvPr>
          <p:cNvSpPr>
            <a:spLocks noGrp="1"/>
          </p:cNvSpPr>
          <p:nvPr>
            <p:ph type="body" sz="quarter" idx="12"/>
          </p:nvPr>
        </p:nvSpPr>
        <p:spPr>
          <a:xfrm>
            <a:off x="584667" y="2165754"/>
            <a:ext cx="2140940" cy="539700"/>
          </a:xfrm>
        </p:spPr>
        <p:txBody>
          <a:bodyPr wrap="square" tIns="0" rIns="90000" bIns="46800">
            <a:spAutoFit/>
          </a:bodyPr>
          <a:lstStyle/>
          <a:p>
            <a:pPr algn="ctr" rtl="0"/>
            <a:r>
              <a:rPr lang="en-GB" sz="1600" b="1" i="0" u="none" baseline="0" dirty="0">
                <a:solidFill>
                  <a:schemeClr val="accent1"/>
                </a:solidFill>
              </a:rPr>
              <a:t>Reuse</a:t>
            </a:r>
            <a:r>
              <a:rPr lang="en-GB" sz="1600" b="0" i="0" u="none" baseline="0" dirty="0">
                <a:solidFill>
                  <a:schemeClr val="accent1"/>
                </a:solidFill>
              </a:rPr>
              <a:t>: </a:t>
            </a:r>
            <a:r>
              <a:rPr lang="en-GB" sz="1600" b="0" i="0" u="none" baseline="0" dirty="0"/>
              <a:t>reuse things (secondhand)</a:t>
            </a:r>
          </a:p>
        </p:txBody>
      </p:sp>
      <p:sp>
        <p:nvSpPr>
          <p:cNvPr id="5" name="Tijdelijke aanduiding voor tekst 4">
            <a:extLst>
              <a:ext uri="{FF2B5EF4-FFF2-40B4-BE49-F238E27FC236}">
                <a16:creationId xmlns:a16="http://schemas.microsoft.com/office/drawing/2014/main" id="{1AA5DF44-47BE-D80C-C3BC-AA548B99584E}"/>
              </a:ext>
            </a:extLst>
          </p:cNvPr>
          <p:cNvSpPr>
            <a:spLocks noGrp="1"/>
          </p:cNvSpPr>
          <p:nvPr>
            <p:ph type="body" sz="quarter" idx="13"/>
          </p:nvPr>
        </p:nvSpPr>
        <p:spPr>
          <a:xfrm>
            <a:off x="720001" y="810000"/>
            <a:ext cx="4931500" cy="477054"/>
          </a:xfrm>
        </p:spPr>
        <p:txBody>
          <a:bodyPr/>
          <a:lstStyle/>
          <a:p>
            <a:pPr algn="l" rtl="0"/>
            <a:r>
              <a:rPr lang="en-GB" b="1" i="0" u="none" baseline="0" dirty="0"/>
              <a:t>6. Reduce, Reuse, Recycle</a:t>
            </a:r>
          </a:p>
        </p:txBody>
      </p:sp>
      <p:sp>
        <p:nvSpPr>
          <p:cNvPr id="13" name="Toelichting met pijl omlaag 12">
            <a:extLst>
              <a:ext uri="{FF2B5EF4-FFF2-40B4-BE49-F238E27FC236}">
                <a16:creationId xmlns:a16="http://schemas.microsoft.com/office/drawing/2014/main" id="{CA4C9906-5FC2-CC41-90BE-74CBD0A841AB}"/>
              </a:ext>
            </a:extLst>
          </p:cNvPr>
          <p:cNvSpPr/>
          <p:nvPr/>
        </p:nvSpPr>
        <p:spPr>
          <a:xfrm>
            <a:off x="3183212" y="1519416"/>
            <a:ext cx="2468908" cy="1555073"/>
          </a:xfrm>
          <a:prstGeom prst="downArrowCallou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 name="Tekstvak 5">
            <a:extLst>
              <a:ext uri="{FF2B5EF4-FFF2-40B4-BE49-F238E27FC236}">
                <a16:creationId xmlns:a16="http://schemas.microsoft.com/office/drawing/2014/main" id="{973B969B-14F1-60B5-F8CD-B8570A8A0C71}"/>
              </a:ext>
            </a:extLst>
          </p:cNvPr>
          <p:cNvSpPr txBox="1"/>
          <p:nvPr/>
        </p:nvSpPr>
        <p:spPr>
          <a:xfrm>
            <a:off x="3186962" y="1711922"/>
            <a:ext cx="2464538" cy="539700"/>
          </a:xfrm>
          <a:prstGeom prst="rect">
            <a:avLst/>
          </a:prstGeom>
          <a:noFill/>
        </p:spPr>
        <p:txBody>
          <a:bodyPr wrap="square" lIns="0" tIns="0" rIns="90000" bIns="46800" rtlCol="0">
            <a:spAutoFit/>
          </a:bodyPr>
          <a:lstStyle/>
          <a:p>
            <a:pPr algn="ctr" rtl="0"/>
            <a:r>
              <a:rPr lang="en-GB" sz="1600" b="1" i="0" u="none" baseline="0" dirty="0">
                <a:solidFill>
                  <a:schemeClr val="accent1"/>
                </a:solidFill>
              </a:rPr>
              <a:t>Reduce</a:t>
            </a:r>
            <a:r>
              <a:rPr lang="en-GB" sz="1600" b="0" i="0" u="none" baseline="0" dirty="0">
                <a:solidFill>
                  <a:schemeClr val="accent1"/>
                </a:solidFill>
              </a:rPr>
              <a:t>: </a:t>
            </a:r>
            <a:br>
              <a:rPr lang="en-GB" sz="1600" dirty="0">
                <a:solidFill>
                  <a:schemeClr val="accent1"/>
                </a:solidFill>
              </a:rPr>
            </a:br>
            <a:r>
              <a:rPr lang="en-GB" sz="1600" b="0" i="0" u="none" baseline="0" dirty="0"/>
              <a:t>use less</a:t>
            </a:r>
          </a:p>
        </p:txBody>
      </p:sp>
      <p:sp>
        <p:nvSpPr>
          <p:cNvPr id="8" name="Tekstvak 7">
            <a:extLst>
              <a:ext uri="{FF2B5EF4-FFF2-40B4-BE49-F238E27FC236}">
                <a16:creationId xmlns:a16="http://schemas.microsoft.com/office/drawing/2014/main" id="{CAC93B65-EC0F-1F6D-84AC-94323A74E158}"/>
              </a:ext>
            </a:extLst>
          </p:cNvPr>
          <p:cNvSpPr txBox="1"/>
          <p:nvPr/>
        </p:nvSpPr>
        <p:spPr>
          <a:xfrm>
            <a:off x="1784921" y="6227308"/>
            <a:ext cx="5574158" cy="369332"/>
          </a:xfrm>
          <a:prstGeom prst="rect">
            <a:avLst/>
          </a:prstGeom>
          <a:noFill/>
        </p:spPr>
        <p:txBody>
          <a:bodyPr wrap="square" rtlCol="0">
            <a:spAutoFit/>
          </a:bodyPr>
          <a:lstStyle/>
          <a:p>
            <a:pPr algn="ctr" rtl="0"/>
            <a:r>
              <a:rPr lang="en-GB" sz="1800" b="0" i="0" u="sng" baseline="0" dirty="0">
                <a:solidFill>
                  <a:srgbClr val="808080"/>
                </a:solidFill>
                <a:effectLst/>
                <a:latin typeface="Open Sans" panose="020B0606030504020204" pitchFamily="34" charset="0"/>
                <a:ea typeface="Open Sans" panose="020B0606030504020204" pitchFamily="34" charset="0"/>
                <a:cs typeface="Open Sans" panose="020B0606030504020204" pitchFamily="34" charset="0"/>
                <a:hlinkClick r:id="rId6"/>
              </a:rPr>
              <a:t>Watch the video!</a:t>
            </a:r>
            <a:endParaRPr lang="en-GB" dirty="0"/>
          </a:p>
        </p:txBody>
      </p:sp>
    </p:spTree>
    <p:extLst>
      <p:ext uri="{BB962C8B-B14F-4D97-AF65-F5344CB8AC3E}">
        <p14:creationId xmlns:p14="http://schemas.microsoft.com/office/powerpoint/2010/main" val="4235268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B72420CD-B444-5749-8948-2C75AD4E99C3}"/>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normAutofit/>
          </a:bodyPr>
          <a:lstStyle/>
          <a:p>
            <a:pPr algn="l" rtl="0"/>
            <a:r>
              <a:rPr lang="en-GB" b="1" i="0" u="none" baseline="0" dirty="0"/>
              <a:t>7. Collecting plastic</a:t>
            </a:r>
          </a:p>
        </p:txBody>
      </p:sp>
      <p:pic>
        <p:nvPicPr>
          <p:cNvPr id="11" name="Afbeelding 10">
            <a:extLst>
              <a:ext uri="{FF2B5EF4-FFF2-40B4-BE49-F238E27FC236}">
                <a16:creationId xmlns:a16="http://schemas.microsoft.com/office/drawing/2014/main" id="{A7C8BC71-5C48-6D4B-8F19-EC9F5FF2ED63}"/>
              </a:ext>
            </a:extLst>
          </p:cNvPr>
          <p:cNvPicPr>
            <a:picLocks noChangeAspect="1"/>
          </p:cNvPicPr>
          <p:nvPr/>
        </p:nvPicPr>
        <p:blipFill>
          <a:blip r:embed="rId3"/>
          <a:stretch>
            <a:fillRect/>
          </a:stretch>
        </p:blipFill>
        <p:spPr>
          <a:xfrm>
            <a:off x="379085" y="1614115"/>
            <a:ext cx="5632778" cy="4723961"/>
          </a:xfrm>
          <a:prstGeom prst="rect">
            <a:avLst/>
          </a:prstGeom>
        </p:spPr>
      </p:pic>
      <p:sp>
        <p:nvSpPr>
          <p:cNvPr id="12" name="Tijdelijke aanduiding voor tekst 1">
            <a:extLst>
              <a:ext uri="{FF2B5EF4-FFF2-40B4-BE49-F238E27FC236}">
                <a16:creationId xmlns:a16="http://schemas.microsoft.com/office/drawing/2014/main" id="{87F1F800-28AF-1246-99A7-501676121C80}"/>
              </a:ext>
            </a:extLst>
          </p:cNvPr>
          <p:cNvSpPr txBox="1">
            <a:spLocks/>
          </p:cNvSpPr>
          <p:nvPr/>
        </p:nvSpPr>
        <p:spPr>
          <a:xfrm>
            <a:off x="6011864" y="2376000"/>
            <a:ext cx="2413000" cy="784830"/>
          </a:xfrm>
          <a:prstGeom prst="rect">
            <a:avLst/>
          </a:prstGeom>
        </p:spPr>
        <p:txBody>
          <a:bodyPr wrap="square" lIns="0" tIns="0" rIns="0">
            <a:spAutoFit/>
          </a:bodyPr>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80000" indent="-180000" algn="l" rtl="0">
              <a:spcBef>
                <a:spcPts val="1200"/>
              </a:spcBef>
              <a:buFont typeface="Arial" panose="020B0604020202020204" pitchFamily="34" charset="0"/>
              <a:buChar char="•"/>
            </a:pPr>
            <a:r>
              <a:rPr lang="en-GB" sz="1600" b="0" i="0" u="none" baseline="0" dirty="0"/>
              <a:t>Here you can see the difference</a:t>
            </a:r>
            <a:r>
              <a:rPr lang="en-GB" sz="1600" b="0" i="0" u="none" dirty="0"/>
              <a:t> between IEM and AM technology</a:t>
            </a:r>
            <a:endParaRPr lang="en-GB" sz="1600" b="0" i="0" u="none" baseline="0" dirty="0"/>
          </a:p>
        </p:txBody>
      </p:sp>
    </p:spTree>
    <p:extLst>
      <p:ext uri="{BB962C8B-B14F-4D97-AF65-F5344CB8AC3E}">
        <p14:creationId xmlns:p14="http://schemas.microsoft.com/office/powerpoint/2010/main" val="352279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B72420CD-B444-5749-8948-2C75AD4E99C3}"/>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normAutofit/>
          </a:bodyPr>
          <a:lstStyle/>
          <a:p>
            <a:pPr algn="l" rtl="0"/>
            <a:r>
              <a:rPr lang="en-GB" b="1" i="0" u="none" baseline="0" dirty="0"/>
              <a:t>7. Collecting plastic</a:t>
            </a:r>
          </a:p>
        </p:txBody>
      </p:sp>
      <p:pic>
        <p:nvPicPr>
          <p:cNvPr id="2" name="Onlinemedia 1" title="Lesson 3">
            <a:hlinkClick r:id="" action="ppaction://media"/>
            <a:extLst>
              <a:ext uri="{FF2B5EF4-FFF2-40B4-BE49-F238E27FC236}">
                <a16:creationId xmlns:a16="http://schemas.microsoft.com/office/drawing/2014/main" id="{98663EBC-F338-5AF0-F857-B936F12AB82C}"/>
              </a:ext>
            </a:extLst>
          </p:cNvPr>
          <p:cNvPicPr>
            <a:picLocks noRot="1" noChangeAspect="1"/>
          </p:cNvPicPr>
          <p:nvPr>
            <a:videoFile r:link="rId1"/>
          </p:nvPr>
        </p:nvPicPr>
        <p:blipFill>
          <a:blip r:embed="rId4"/>
          <a:stretch>
            <a:fillRect/>
          </a:stretch>
        </p:blipFill>
        <p:spPr>
          <a:xfrm>
            <a:off x="1084279" y="2166701"/>
            <a:ext cx="6645732" cy="3754839"/>
          </a:xfrm>
          <a:prstGeom prst="rect">
            <a:avLst/>
          </a:prstGeom>
        </p:spPr>
      </p:pic>
    </p:spTree>
    <p:extLst>
      <p:ext uri="{BB962C8B-B14F-4D97-AF65-F5344CB8AC3E}">
        <p14:creationId xmlns:p14="http://schemas.microsoft.com/office/powerpoint/2010/main" val="85330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B72420CD-B444-5749-8948-2C75AD4E99C3}"/>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720000" y="2376000"/>
            <a:ext cx="4931500" cy="3187331"/>
          </a:xfrm>
        </p:spPr>
        <p:txBody>
          <a:bodyPr/>
          <a:lstStyle/>
          <a:p>
            <a:pPr algn="l" rtl="0"/>
            <a:r>
              <a:rPr lang="en-GB" b="1" i="0" u="none" baseline="0" dirty="0"/>
              <a:t>Make your own design!</a:t>
            </a:r>
          </a:p>
          <a:p>
            <a:pPr marL="180000" indent="-180000" algn="l" rtl="0">
              <a:spcBef>
                <a:spcPts val="1200"/>
              </a:spcBef>
              <a:buFont typeface="Arial" panose="020B0604020202020204" pitchFamily="34" charset="0"/>
              <a:buChar char="•"/>
            </a:pPr>
            <a:r>
              <a:rPr lang="en-GB" sz="1600" b="0" i="0" u="none" baseline="0" dirty="0"/>
              <a:t>Get into groups of 4.</a:t>
            </a:r>
          </a:p>
          <a:p>
            <a:pPr marL="180000" indent="-180000" algn="l" rtl="0">
              <a:spcBef>
                <a:spcPts val="1200"/>
              </a:spcBef>
              <a:buFont typeface="Arial" panose="020B0604020202020204" pitchFamily="34" charset="0"/>
              <a:buChar char="•"/>
            </a:pPr>
            <a:r>
              <a:rPr lang="en-GB" sz="1600" b="0" i="0" u="none" baseline="0" dirty="0"/>
              <a:t>Then first make your </a:t>
            </a:r>
            <a:r>
              <a:rPr lang="en-GB" sz="1600" b="1" i="0" u="none" baseline="0" dirty="0"/>
              <a:t>own</a:t>
            </a:r>
            <a:r>
              <a:rPr lang="en-GB" sz="1600" b="0" i="0" u="none" baseline="0" dirty="0"/>
              <a:t> design on an A4 sheet of paper. </a:t>
            </a:r>
          </a:p>
          <a:p>
            <a:pPr marL="180000" indent="-180000" algn="l" rtl="0">
              <a:spcBef>
                <a:spcPts val="1200"/>
              </a:spcBef>
              <a:buFont typeface="Arial" panose="020B0604020202020204" pitchFamily="34" charset="0"/>
              <a:buChar char="•"/>
            </a:pPr>
            <a:r>
              <a:rPr lang="en-GB" sz="1600" b="0" i="0" u="none" baseline="0" dirty="0"/>
              <a:t>Choose the group’s best/nicest design.</a:t>
            </a:r>
          </a:p>
          <a:p>
            <a:pPr marL="180000" indent="-180000" algn="l" rtl="0">
              <a:spcBef>
                <a:spcPts val="1200"/>
              </a:spcBef>
              <a:buFont typeface="Arial" panose="020B0604020202020204" pitchFamily="34" charset="0"/>
              <a:buChar char="•"/>
            </a:pPr>
            <a:r>
              <a:rPr lang="en-GB" sz="1600" b="0" i="0" u="none" baseline="0" dirty="0"/>
              <a:t>As a group, come up with a title/slogan on an A3 sheet.</a:t>
            </a:r>
          </a:p>
          <a:p>
            <a:pPr marL="180000" indent="-180000" algn="l" rtl="0">
              <a:spcBef>
                <a:spcPts val="1200"/>
              </a:spcBef>
              <a:buFont typeface="Arial" panose="020B0604020202020204" pitchFamily="34" charset="0"/>
              <a:buChar char="•"/>
            </a:pPr>
            <a:r>
              <a:rPr lang="en-GB" sz="1600" b="0" i="0" u="none" baseline="0" dirty="0"/>
              <a:t>Write down why it is a good design </a:t>
            </a:r>
            <a:br>
              <a:rPr lang="en-GB" sz="1600" dirty="0"/>
            </a:br>
            <a:r>
              <a:rPr lang="en-GB" sz="1600" b="0" i="0" u="none" baseline="0" dirty="0"/>
              <a:t>to make from recycled plastic</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normAutofit/>
          </a:bodyPr>
          <a:lstStyle/>
          <a:p>
            <a:pPr algn="l" rtl="0"/>
            <a:r>
              <a:rPr lang="en-GB" b="1" i="0" u="none" baseline="0" dirty="0"/>
              <a:t>7. Collecting plastic</a:t>
            </a:r>
          </a:p>
        </p:txBody>
      </p:sp>
      <p:pic>
        <p:nvPicPr>
          <p:cNvPr id="10" name="Afbeelding 9" descr="Afbeelding met tekst&#10;&#10;Automatisch gegenereerde beschrijving">
            <a:extLst>
              <a:ext uri="{FF2B5EF4-FFF2-40B4-BE49-F238E27FC236}">
                <a16:creationId xmlns:a16="http://schemas.microsoft.com/office/drawing/2014/main" id="{830385FB-E0C4-424B-8D21-4155E776E463}"/>
              </a:ext>
            </a:extLst>
          </p:cNvPr>
          <p:cNvPicPr>
            <a:picLocks noChangeAspect="1"/>
          </p:cNvPicPr>
          <p:nvPr/>
        </p:nvPicPr>
        <p:blipFill>
          <a:blip r:embed="rId3"/>
          <a:stretch>
            <a:fillRect/>
          </a:stretch>
        </p:blipFill>
        <p:spPr>
          <a:xfrm>
            <a:off x="3358688" y="3525077"/>
            <a:ext cx="6686459" cy="3761133"/>
          </a:xfrm>
          <a:prstGeom prst="rect">
            <a:avLst/>
          </a:prstGeom>
        </p:spPr>
      </p:pic>
      <p:pic>
        <p:nvPicPr>
          <p:cNvPr id="14" name="Afbeelding 13">
            <a:extLst>
              <a:ext uri="{FF2B5EF4-FFF2-40B4-BE49-F238E27FC236}">
                <a16:creationId xmlns:a16="http://schemas.microsoft.com/office/drawing/2014/main" id="{3281F7E1-6277-0049-9886-3AFB59B6A5CB}"/>
              </a:ext>
            </a:extLst>
          </p:cNvPr>
          <p:cNvPicPr>
            <a:picLocks noChangeAspect="1"/>
          </p:cNvPicPr>
          <p:nvPr/>
        </p:nvPicPr>
        <p:blipFill>
          <a:blip r:embed="rId4"/>
          <a:stretch>
            <a:fillRect/>
          </a:stretch>
        </p:blipFill>
        <p:spPr>
          <a:xfrm>
            <a:off x="2977322" y="1258957"/>
            <a:ext cx="6922052" cy="3893654"/>
          </a:xfrm>
          <a:prstGeom prst="rect">
            <a:avLst/>
          </a:prstGeom>
        </p:spPr>
      </p:pic>
      <p:pic>
        <p:nvPicPr>
          <p:cNvPr id="16" name="Afbeelding 15">
            <a:extLst>
              <a:ext uri="{FF2B5EF4-FFF2-40B4-BE49-F238E27FC236}">
                <a16:creationId xmlns:a16="http://schemas.microsoft.com/office/drawing/2014/main" id="{AE2D508F-7E67-F74D-BECD-E8F10829FB6E}"/>
              </a:ext>
            </a:extLst>
          </p:cNvPr>
          <p:cNvPicPr>
            <a:picLocks noChangeAspect="1"/>
          </p:cNvPicPr>
          <p:nvPr/>
        </p:nvPicPr>
        <p:blipFill>
          <a:blip r:embed="rId5"/>
          <a:stretch>
            <a:fillRect/>
          </a:stretch>
        </p:blipFill>
        <p:spPr>
          <a:xfrm>
            <a:off x="5841263" y="1952625"/>
            <a:ext cx="4283397" cy="2409411"/>
          </a:xfrm>
          <a:prstGeom prst="rect">
            <a:avLst/>
          </a:prstGeom>
        </p:spPr>
      </p:pic>
    </p:spTree>
    <p:extLst>
      <p:ext uri="{BB962C8B-B14F-4D97-AF65-F5344CB8AC3E}">
        <p14:creationId xmlns:p14="http://schemas.microsoft.com/office/powerpoint/2010/main" val="346882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6D387CB-467D-7548-B797-244111C5279B}"/>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p>
        </p:txBody>
      </p:sp>
      <p:sp>
        <p:nvSpPr>
          <p:cNvPr id="2" name="Tijdelijke aanduiding voor tekst 1">
            <a:extLst>
              <a:ext uri="{FF2B5EF4-FFF2-40B4-BE49-F238E27FC236}">
                <a16:creationId xmlns:a16="http://schemas.microsoft.com/office/drawing/2014/main" id="{F770F767-95D9-94B8-0282-989087C0016D}"/>
              </a:ext>
            </a:extLst>
          </p:cNvPr>
          <p:cNvSpPr>
            <a:spLocks noGrp="1"/>
          </p:cNvSpPr>
          <p:nvPr>
            <p:ph type="body" sz="quarter" idx="11"/>
          </p:nvPr>
        </p:nvSpPr>
        <p:spPr>
          <a:xfrm>
            <a:off x="719139" y="2376000"/>
            <a:ext cx="3976614" cy="2871206"/>
          </a:xfrm>
        </p:spPr>
        <p:txBody>
          <a:bodyPr/>
          <a:lstStyle/>
          <a:p>
            <a:pPr marL="180000" indent="-180000" algn="l" rtl="0">
              <a:spcBef>
                <a:spcPts val="1200"/>
              </a:spcBef>
              <a:buFont typeface="Arial" panose="020B0604020202020204" pitchFamily="34" charset="0"/>
              <a:buChar char="•"/>
            </a:pPr>
            <a:r>
              <a:rPr lang="en-GB" sz="1600" b="0" i="0" u="none" baseline="0"/>
              <a:t>What design have you chosen? </a:t>
            </a:r>
            <a:r>
              <a:rPr lang="en-GB" sz="1600" b="1" i="0" u="none" baseline="0"/>
              <a:t>Why?</a:t>
            </a:r>
          </a:p>
          <a:p>
            <a:pPr marL="180000" indent="-180000" algn="l" rtl="0">
              <a:spcBef>
                <a:spcPts val="1200"/>
              </a:spcBef>
              <a:buFont typeface="Arial" panose="020B0604020202020204" pitchFamily="34" charset="0"/>
              <a:buChar char="•"/>
            </a:pPr>
            <a:r>
              <a:rPr lang="en-GB" sz="1600" b="0" i="0" u="none" baseline="0"/>
              <a:t>Did you choose IEM or AM? </a:t>
            </a:r>
            <a:r>
              <a:rPr lang="en-GB" sz="1600" b="1" i="0" u="none" baseline="0"/>
              <a:t>Why?</a:t>
            </a:r>
          </a:p>
        </p:txBody>
      </p:sp>
      <p:sp>
        <p:nvSpPr>
          <p:cNvPr id="3" name="Tijdelijke aanduiding voor tekst 2">
            <a:extLst>
              <a:ext uri="{FF2B5EF4-FFF2-40B4-BE49-F238E27FC236}">
                <a16:creationId xmlns:a16="http://schemas.microsoft.com/office/drawing/2014/main" id="{18647871-21C9-3BB3-6E75-63F9A1FB16DC}"/>
              </a:ext>
            </a:extLst>
          </p:cNvPr>
          <p:cNvSpPr>
            <a:spLocks noGrp="1"/>
          </p:cNvSpPr>
          <p:nvPr>
            <p:ph type="body" sz="quarter" idx="13"/>
          </p:nvPr>
        </p:nvSpPr>
        <p:spPr/>
        <p:txBody>
          <a:bodyPr/>
          <a:lstStyle/>
          <a:p>
            <a:pPr algn="l" rtl="0"/>
            <a:r>
              <a:rPr lang="en-GB" b="1" i="0" u="none" baseline="0"/>
              <a:t>7. Collecting plastic</a:t>
            </a:r>
          </a:p>
        </p:txBody>
      </p:sp>
      <p:pic>
        <p:nvPicPr>
          <p:cNvPr id="18" name="Afbeelding 17">
            <a:extLst>
              <a:ext uri="{FF2B5EF4-FFF2-40B4-BE49-F238E27FC236}">
                <a16:creationId xmlns:a16="http://schemas.microsoft.com/office/drawing/2014/main" id="{0B66B906-7AC5-8548-A449-26B405205731}"/>
              </a:ext>
            </a:extLst>
          </p:cNvPr>
          <p:cNvPicPr>
            <a:picLocks noChangeAspect="1"/>
          </p:cNvPicPr>
          <p:nvPr/>
        </p:nvPicPr>
        <p:blipFill>
          <a:blip r:embed="rId3"/>
          <a:stretch>
            <a:fillRect/>
          </a:stretch>
        </p:blipFill>
        <p:spPr>
          <a:xfrm>
            <a:off x="2637183" y="499441"/>
            <a:ext cx="9144000" cy="5143500"/>
          </a:xfrm>
          <a:prstGeom prst="rect">
            <a:avLst/>
          </a:prstGeom>
        </p:spPr>
      </p:pic>
      <p:pic>
        <p:nvPicPr>
          <p:cNvPr id="20" name="Afbeelding 19">
            <a:extLst>
              <a:ext uri="{FF2B5EF4-FFF2-40B4-BE49-F238E27FC236}">
                <a16:creationId xmlns:a16="http://schemas.microsoft.com/office/drawing/2014/main" id="{BF25AE2D-28C7-1D4D-B057-A218248D5914}"/>
              </a:ext>
            </a:extLst>
          </p:cNvPr>
          <p:cNvPicPr>
            <a:picLocks noChangeAspect="1"/>
          </p:cNvPicPr>
          <p:nvPr/>
        </p:nvPicPr>
        <p:blipFill>
          <a:blip r:embed="rId4"/>
          <a:stretch>
            <a:fillRect/>
          </a:stretch>
        </p:blipFill>
        <p:spPr>
          <a:xfrm>
            <a:off x="2186609" y="1952625"/>
            <a:ext cx="9144000" cy="5143500"/>
          </a:xfrm>
          <a:prstGeom prst="rect">
            <a:avLst/>
          </a:prstGeom>
        </p:spPr>
      </p:pic>
      <p:pic>
        <p:nvPicPr>
          <p:cNvPr id="22" name="Afbeelding 21" descr="Afbeelding met tekst&#10;&#10;Automatisch gegenereerde beschrijving">
            <a:extLst>
              <a:ext uri="{FF2B5EF4-FFF2-40B4-BE49-F238E27FC236}">
                <a16:creationId xmlns:a16="http://schemas.microsoft.com/office/drawing/2014/main" id="{140F17C6-4CF1-D94A-AAC9-C995555B149B}"/>
              </a:ext>
            </a:extLst>
          </p:cNvPr>
          <p:cNvPicPr>
            <a:picLocks noChangeAspect="1"/>
          </p:cNvPicPr>
          <p:nvPr/>
        </p:nvPicPr>
        <p:blipFill>
          <a:blip r:embed="rId5"/>
          <a:stretch>
            <a:fillRect/>
          </a:stretch>
        </p:blipFill>
        <p:spPr>
          <a:xfrm>
            <a:off x="1079500" y="2527024"/>
            <a:ext cx="9144000" cy="5143500"/>
          </a:xfrm>
          <a:prstGeom prst="rect">
            <a:avLst/>
          </a:prstGeom>
        </p:spPr>
      </p:pic>
      <p:pic>
        <p:nvPicPr>
          <p:cNvPr id="24" name="Afbeelding 23">
            <a:extLst>
              <a:ext uri="{FF2B5EF4-FFF2-40B4-BE49-F238E27FC236}">
                <a16:creationId xmlns:a16="http://schemas.microsoft.com/office/drawing/2014/main" id="{2DE740AB-8CB3-4441-8ED2-E2A3E2803F07}"/>
              </a:ext>
            </a:extLst>
          </p:cNvPr>
          <p:cNvPicPr>
            <a:picLocks noChangeAspect="1"/>
          </p:cNvPicPr>
          <p:nvPr/>
        </p:nvPicPr>
        <p:blipFill>
          <a:blip r:embed="rId6"/>
          <a:stretch>
            <a:fillRect/>
          </a:stretch>
        </p:blipFill>
        <p:spPr>
          <a:xfrm>
            <a:off x="-2213113" y="2394503"/>
            <a:ext cx="9144000" cy="5143500"/>
          </a:xfrm>
          <a:prstGeom prst="rect">
            <a:avLst/>
          </a:prstGeom>
        </p:spPr>
      </p:pic>
    </p:spTree>
    <p:extLst>
      <p:ext uri="{BB962C8B-B14F-4D97-AF65-F5344CB8AC3E}">
        <p14:creationId xmlns:p14="http://schemas.microsoft.com/office/powerpoint/2010/main" val="368493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lastic&#10;&#10;Automatisch gegenereerde beschrijving">
            <a:extLst>
              <a:ext uri="{FF2B5EF4-FFF2-40B4-BE49-F238E27FC236}">
                <a16:creationId xmlns:a16="http://schemas.microsoft.com/office/drawing/2014/main" id="{C49CC355-590D-4BF7-9976-FDB505A144F7}"/>
              </a:ext>
            </a:extLst>
          </p:cNvPr>
          <p:cNvPicPr>
            <a:picLocks noChangeAspect="1"/>
          </p:cNvPicPr>
          <p:nvPr/>
        </p:nvPicPr>
        <p:blipFill rotWithShape="1">
          <a:blip r:embed="rId3"/>
          <a:srcRect l="24039" t="2128" r="13850" b="20307"/>
          <a:stretch/>
        </p:blipFill>
        <p:spPr>
          <a:xfrm>
            <a:off x="0" y="1952624"/>
            <a:ext cx="5892106" cy="4905375"/>
          </a:xfrm>
          <a:prstGeom prst="rect">
            <a:avLst/>
          </a:prstGeom>
        </p:spPr>
      </p:pic>
      <p:pic>
        <p:nvPicPr>
          <p:cNvPr id="8" name="Afbeelding 7" descr="Afbeelding met buiten, strand, persoon, zand&#10;&#10;Automatisch gegenereerde beschrijving">
            <a:extLst>
              <a:ext uri="{FF2B5EF4-FFF2-40B4-BE49-F238E27FC236}">
                <a16:creationId xmlns:a16="http://schemas.microsoft.com/office/drawing/2014/main" id="{1C09BEEE-D9DB-4673-A80E-DBFA2C9D687C}"/>
              </a:ext>
            </a:extLst>
          </p:cNvPr>
          <p:cNvPicPr>
            <a:picLocks noChangeAspect="1"/>
          </p:cNvPicPr>
          <p:nvPr/>
        </p:nvPicPr>
        <p:blipFill rotWithShape="1">
          <a:blip r:embed="rId4"/>
          <a:srcRect l="1540" t="8523" r="856" b="72"/>
          <a:stretch/>
        </p:blipFill>
        <p:spPr>
          <a:xfrm>
            <a:off x="5651500" y="1952626"/>
            <a:ext cx="3492500" cy="4905374"/>
          </a:xfrm>
          <a:prstGeom prst="rect">
            <a:avLst/>
          </a:prstGeom>
        </p:spPr>
      </p:pic>
      <p:sp>
        <p:nvSpPr>
          <p:cNvPr id="7" name="Rechthoek 6">
            <a:extLst>
              <a:ext uri="{FF2B5EF4-FFF2-40B4-BE49-F238E27FC236}">
                <a16:creationId xmlns:a16="http://schemas.microsoft.com/office/drawing/2014/main" id="{861C8255-2A33-EF4C-8A0A-2F013CAA3CA2}"/>
              </a:ext>
            </a:extLst>
          </p:cNvPr>
          <p:cNvSpPr/>
          <p:nvPr/>
        </p:nvSpPr>
        <p:spPr>
          <a:xfrm>
            <a:off x="719137" y="2469600"/>
            <a:ext cx="4213471" cy="8846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931500" cy="477054"/>
          </a:xfrm>
        </p:spPr>
        <p:txBody>
          <a:bodyPr>
            <a:normAutofit/>
          </a:bodyPr>
          <a:lstStyle/>
          <a:p>
            <a:pPr algn="l" rtl="0"/>
            <a:r>
              <a:rPr lang="en-GB" b="1" i="0" u="none" baseline="0" dirty="0">
                <a:solidFill>
                  <a:schemeClr val="accent1"/>
                </a:solidFill>
              </a:rPr>
              <a:t>DID YOU KNOW THAT ...</a:t>
            </a:r>
          </a:p>
        </p:txBody>
      </p:sp>
      <p:pic>
        <p:nvPicPr>
          <p:cNvPr id="9" name="Graphic 8" descr="Vragen silhouet">
            <a:extLst>
              <a:ext uri="{FF2B5EF4-FFF2-40B4-BE49-F238E27FC236}">
                <a16:creationId xmlns:a16="http://schemas.microsoft.com/office/drawing/2014/main" id="{DDF1F492-4300-F04C-B7DA-68934E0D38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32608" y="560413"/>
            <a:ext cx="914400" cy="914400"/>
          </a:xfrm>
          <a:prstGeom prst="rect">
            <a:avLst/>
          </a:prstGeom>
        </p:spPr>
      </p:pic>
      <p:pic>
        <p:nvPicPr>
          <p:cNvPr id="12" name="Afbeelding 11">
            <a:extLst>
              <a:ext uri="{FF2B5EF4-FFF2-40B4-BE49-F238E27FC236}">
                <a16:creationId xmlns:a16="http://schemas.microsoft.com/office/drawing/2014/main" id="{C0AFACF9-CB78-144C-BA40-EFE02D82F223}"/>
              </a:ext>
            </a:extLst>
          </p:cNvPr>
          <p:cNvPicPr>
            <a:picLocks noChangeAspect="1"/>
          </p:cNvPicPr>
          <p:nvPr/>
        </p:nvPicPr>
        <p:blipFill>
          <a:blip r:embed="rId7"/>
          <a:stretch>
            <a:fillRect/>
          </a:stretch>
        </p:blipFill>
        <p:spPr>
          <a:xfrm>
            <a:off x="1530626" y="1294573"/>
            <a:ext cx="5590943" cy="3144906"/>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897893" y="2577600"/>
            <a:ext cx="4360763" cy="779926"/>
          </a:xfrm>
          <a:noFill/>
          <a:ln w="38100">
            <a:noFill/>
          </a:ln>
        </p:spPr>
        <p:txBody>
          <a:bodyPr/>
          <a:lstStyle/>
          <a:p>
            <a:pPr algn="l" rtl="0"/>
            <a:r>
              <a:rPr lang="en-GB" sz="2000" b="1" i="0" u="none" baseline="0" dirty="0">
                <a:solidFill>
                  <a:schemeClr val="accent1"/>
                </a:solidFill>
              </a:rPr>
              <a:t>There may be more plastic than fish in the sea by 2050</a:t>
            </a:r>
          </a:p>
        </p:txBody>
      </p:sp>
      <p:pic>
        <p:nvPicPr>
          <p:cNvPr id="14" name="Afbeelding 13">
            <a:extLst>
              <a:ext uri="{FF2B5EF4-FFF2-40B4-BE49-F238E27FC236}">
                <a16:creationId xmlns:a16="http://schemas.microsoft.com/office/drawing/2014/main" id="{605397B9-7F7E-FE46-99C4-C01FF227E7DA}"/>
              </a:ext>
            </a:extLst>
          </p:cNvPr>
          <p:cNvPicPr>
            <a:picLocks noChangeAspect="1"/>
          </p:cNvPicPr>
          <p:nvPr/>
        </p:nvPicPr>
        <p:blipFill>
          <a:blip r:embed="rId8"/>
          <a:stretch>
            <a:fillRect/>
          </a:stretch>
        </p:blipFill>
        <p:spPr>
          <a:xfrm rot="1563266">
            <a:off x="1615523" y="1378057"/>
            <a:ext cx="6494918" cy="3653391"/>
          </a:xfrm>
          <a:prstGeom prst="rect">
            <a:avLst/>
          </a:prstGeom>
        </p:spPr>
      </p:pic>
    </p:spTree>
    <p:extLst>
      <p:ext uri="{BB962C8B-B14F-4D97-AF65-F5344CB8AC3E}">
        <p14:creationId xmlns:p14="http://schemas.microsoft.com/office/powerpoint/2010/main" val="1007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tis stockfoto met aardbol, aarde, aarde achtergrond Stockfoto">
            <a:extLst>
              <a:ext uri="{FF2B5EF4-FFF2-40B4-BE49-F238E27FC236}">
                <a16:creationId xmlns:a16="http://schemas.microsoft.com/office/drawing/2014/main" id="{A6086ED1-B587-A68F-1384-77DCC8A971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101"/>
          <a:stretch/>
        </p:blipFill>
        <p:spPr bwMode="auto">
          <a:xfrm>
            <a:off x="0" y="0"/>
            <a:ext cx="5651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2" y="1952625"/>
            <a:ext cx="2912682" cy="4108817"/>
          </a:xfrm>
        </p:spPr>
        <p:txBody>
          <a:bodyPr wrap="square" lIns="0">
            <a:spAutoFit/>
          </a:bodyPr>
          <a:lstStyle/>
          <a:p>
            <a:pPr marL="270891" indent="-270891" algn="l" rtl="0">
              <a:spcBef>
                <a:spcPts val="600"/>
              </a:spcBef>
              <a:buAutoNum type="arabicPeriod"/>
            </a:pPr>
            <a:r>
              <a:rPr lang="en-GB" sz="1600" b="0" i="0" u="none" baseline="0" dirty="0"/>
              <a:t>Make a </a:t>
            </a:r>
            <a:r>
              <a:rPr lang="en-GB" sz="1600" b="0" i="0" u="none" baseline="0" dirty="0" err="1"/>
              <a:t>mindmap</a:t>
            </a:r>
            <a:endParaRPr lang="en-GB" sz="1600" b="0" i="0" u="none" baseline="0" dirty="0"/>
          </a:p>
          <a:p>
            <a:pPr marL="270891" indent="-270891" algn="l" rtl="0">
              <a:spcBef>
                <a:spcPts val="600"/>
              </a:spcBef>
              <a:buFontTx/>
              <a:buAutoNum type="arabicPeriod"/>
            </a:pPr>
            <a:r>
              <a:rPr lang="en-GB" sz="1600" b="0" i="0" u="none" baseline="0" dirty="0"/>
              <a:t>Hear what other people are doing</a:t>
            </a:r>
          </a:p>
          <a:p>
            <a:pPr marL="270891" indent="-270891" algn="l" rtl="0">
              <a:spcBef>
                <a:spcPts val="600"/>
              </a:spcBef>
              <a:buAutoNum type="arabicPeriod"/>
            </a:pPr>
            <a:r>
              <a:rPr lang="en-GB" sz="1600" b="0" i="0" u="none" baseline="0" dirty="0"/>
              <a:t>Do a Plastic Hunt</a:t>
            </a:r>
          </a:p>
          <a:p>
            <a:pPr marL="270891" indent="-270891" algn="l" rtl="0">
              <a:spcBef>
                <a:spcPts val="600"/>
              </a:spcBef>
              <a:buAutoNum type="arabicPeriod"/>
            </a:pPr>
            <a:r>
              <a:rPr lang="en-GB" sz="1600" b="0" i="0" u="none" baseline="0" dirty="0"/>
              <a:t>Find out what linear and circular mean</a:t>
            </a:r>
          </a:p>
          <a:p>
            <a:pPr marL="270891" indent="-270891" algn="l" rtl="0">
              <a:spcBef>
                <a:spcPts val="600"/>
              </a:spcBef>
              <a:buAutoNum type="arabicPeriod"/>
            </a:pPr>
            <a:r>
              <a:rPr lang="en-GB" sz="1600" b="0" i="0" u="none" baseline="0" dirty="0"/>
              <a:t>Look at reuse, reduce and recycle</a:t>
            </a:r>
          </a:p>
          <a:p>
            <a:pPr marL="270891" indent="-270891" algn="l" rtl="0">
              <a:spcBef>
                <a:spcPts val="600"/>
              </a:spcBef>
              <a:buAutoNum type="arabicPeriod"/>
            </a:pPr>
            <a:r>
              <a:rPr lang="en-GB" sz="1600" b="0" i="0" u="none" baseline="0" dirty="0"/>
              <a:t>Look at two ways to recycle plastic</a:t>
            </a:r>
          </a:p>
          <a:p>
            <a:pPr marL="270891" indent="-270891" algn="l" rtl="0">
              <a:spcBef>
                <a:spcPts val="600"/>
              </a:spcBef>
              <a:buAutoNum type="arabicPeriod"/>
            </a:pPr>
            <a:r>
              <a:rPr lang="en-GB" sz="1600" b="0" i="0" u="none" baseline="0" dirty="0"/>
              <a:t>Make your own design!</a:t>
            </a:r>
          </a:p>
          <a:p>
            <a:pPr marL="270891" indent="-270891" algn="l" rtl="0">
              <a:spcBef>
                <a:spcPts val="600"/>
              </a:spcBef>
              <a:buAutoNum type="arabicPeriod"/>
            </a:pPr>
            <a:r>
              <a:rPr lang="en-GB" sz="1600" b="0" i="0" u="none" baseline="0" dirty="0"/>
              <a:t>Reflect </a:t>
            </a:r>
          </a:p>
          <a:p>
            <a:pPr marL="270891" indent="-270891" algn="l" rtl="0">
              <a:spcBef>
                <a:spcPts val="600"/>
              </a:spcBef>
              <a:buAutoNum type="arabicPeriod"/>
            </a:pPr>
            <a:r>
              <a:rPr lang="en-GB" sz="1600" b="0" i="0" u="sng" baseline="0" dirty="0"/>
              <a:t>Optional</a:t>
            </a:r>
            <a:r>
              <a:rPr lang="en-GB" sz="1600" b="0" i="0" u="none" baseline="0" dirty="0"/>
              <a:t>: Experiment with different types of plastic</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575913"/>
            <a:ext cx="4931500" cy="2063377"/>
          </a:xfrm>
        </p:spPr>
        <p:txBody>
          <a:bodyPr>
            <a:noAutofit/>
          </a:bodyPr>
          <a:lstStyle/>
          <a:p>
            <a:pPr algn="l" rtl="0"/>
            <a:r>
              <a:rPr lang="en-us" sz="4800" b="1" i="0" u="none" baseline="0" dirty="0">
                <a:solidFill>
                  <a:schemeClr val="accent1"/>
                </a:solidFill>
              </a:rPr>
              <a:t>What are we going to do:</a:t>
            </a:r>
          </a:p>
        </p:txBody>
      </p:sp>
    </p:spTree>
    <p:extLst>
      <p:ext uri="{BB962C8B-B14F-4D97-AF65-F5344CB8AC3E}">
        <p14:creationId xmlns:p14="http://schemas.microsoft.com/office/powerpoint/2010/main" val="207038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1000"/>
                                        <p:tgtEl>
                                          <p:spTgt spid="2">
                                            <p:txEl>
                                              <p:pRg st="8" end="8"/>
                                            </p:txEl>
                                          </p:spTgt>
                                        </p:tgtEl>
                                      </p:cBhvr>
                                    </p:animEffect>
                                    <p:anim calcmode="lin" valueType="num">
                                      <p:cBhvr>
                                        <p:cTn id="6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free Close Up Photo Van Plastic Bottles Stockfoto">
            <a:extLst>
              <a:ext uri="{FF2B5EF4-FFF2-40B4-BE49-F238E27FC236}">
                <a16:creationId xmlns:a16="http://schemas.microsoft.com/office/drawing/2014/main" id="{E0F29BAF-00FF-C140-6140-1FDD82C58D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531"/>
          <a:stretch/>
        </p:blipFill>
        <p:spPr bwMode="auto">
          <a:xfrm>
            <a:off x="1" y="1952625"/>
            <a:ext cx="9144000" cy="490537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tekst 2">
            <a:extLst>
              <a:ext uri="{FF2B5EF4-FFF2-40B4-BE49-F238E27FC236}">
                <a16:creationId xmlns:a16="http://schemas.microsoft.com/office/drawing/2014/main" id="{5C7F7618-3220-1A49-A37F-D026A88CC64F}"/>
              </a:ext>
            </a:extLst>
          </p:cNvPr>
          <p:cNvSpPr>
            <a:spLocks noGrp="1"/>
          </p:cNvSpPr>
          <p:nvPr>
            <p:ph type="body" sz="quarter" idx="13"/>
          </p:nvPr>
        </p:nvSpPr>
        <p:spPr>
          <a:xfrm>
            <a:off x="720000" y="810000"/>
            <a:ext cx="4931500" cy="477054"/>
          </a:xfrm>
        </p:spPr>
        <p:txBody>
          <a:bodyPr>
            <a:normAutofit/>
          </a:bodyPr>
          <a:lstStyle/>
          <a:p>
            <a:pPr algn="l" rtl="0"/>
            <a:r>
              <a:rPr lang="en-GB" b="1" i="0" u="none" baseline="0" dirty="0">
                <a:solidFill>
                  <a:schemeClr val="accent1"/>
                </a:solidFill>
              </a:rPr>
              <a:t>DID YOU KNOW THAT ...</a:t>
            </a:r>
          </a:p>
        </p:txBody>
      </p:sp>
      <p:pic>
        <p:nvPicPr>
          <p:cNvPr id="9" name="Graphic 8" descr="Vragen silhouet">
            <a:extLst>
              <a:ext uri="{FF2B5EF4-FFF2-40B4-BE49-F238E27FC236}">
                <a16:creationId xmlns:a16="http://schemas.microsoft.com/office/drawing/2014/main" id="{7A9A8C2E-E99D-5849-9904-358AA5F715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37100" y="467080"/>
            <a:ext cx="914400" cy="914400"/>
          </a:xfrm>
          <a:prstGeom prst="rect">
            <a:avLst/>
          </a:prstGeom>
        </p:spPr>
      </p:pic>
      <p:sp>
        <p:nvSpPr>
          <p:cNvPr id="10" name="Rechthoek 9">
            <a:extLst>
              <a:ext uri="{FF2B5EF4-FFF2-40B4-BE49-F238E27FC236}">
                <a16:creationId xmlns:a16="http://schemas.microsoft.com/office/drawing/2014/main" id="{72B2AA2B-1577-5243-8985-C9920D988029}"/>
              </a:ext>
            </a:extLst>
          </p:cNvPr>
          <p:cNvSpPr/>
          <p:nvPr/>
        </p:nvSpPr>
        <p:spPr>
          <a:xfrm>
            <a:off x="709329" y="2468192"/>
            <a:ext cx="3957966" cy="1241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Tijdelijke aanduiding voor tekst 1">
            <a:extLst>
              <a:ext uri="{FF2B5EF4-FFF2-40B4-BE49-F238E27FC236}">
                <a16:creationId xmlns:a16="http://schemas.microsoft.com/office/drawing/2014/main" id="{01B82E70-3A4B-2E46-855B-6B9C0D387D53}"/>
              </a:ext>
            </a:extLst>
          </p:cNvPr>
          <p:cNvSpPr txBox="1">
            <a:spLocks/>
          </p:cNvSpPr>
          <p:nvPr/>
        </p:nvSpPr>
        <p:spPr>
          <a:xfrm>
            <a:off x="897894" y="2577600"/>
            <a:ext cx="4020948" cy="779926"/>
          </a:xfrm>
          <a:prstGeom prst="rect">
            <a:avLst/>
          </a:prstGeom>
          <a:noFill/>
          <a:ln w="38100">
            <a:noFill/>
          </a:ln>
        </p:spPr>
        <p:txBody>
          <a:bodyPr lIns="0" tIns="0"/>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l" rtl="0"/>
            <a:r>
              <a:rPr lang="en-GB" sz="2000" b="1" i="0" u="none" baseline="0" dirty="0">
                <a:solidFill>
                  <a:schemeClr val="accent1"/>
                </a:solidFill>
              </a:rPr>
              <a:t>The average person in Europe throws 22 kilos of plastic packaging away every year</a:t>
            </a:r>
            <a:endParaRPr lang="en-GB" sz="2000" b="1" dirty="0">
              <a:solidFill>
                <a:schemeClr val="accent1"/>
              </a:solidFill>
            </a:endParaRPr>
          </a:p>
        </p:txBody>
      </p:sp>
      <p:pic>
        <p:nvPicPr>
          <p:cNvPr id="12" name="Afbeelding 11">
            <a:extLst>
              <a:ext uri="{FF2B5EF4-FFF2-40B4-BE49-F238E27FC236}">
                <a16:creationId xmlns:a16="http://schemas.microsoft.com/office/drawing/2014/main" id="{4B087618-1E2E-0749-9743-7B3E7C294E87}"/>
              </a:ext>
            </a:extLst>
          </p:cNvPr>
          <p:cNvPicPr>
            <a:picLocks noChangeAspect="1"/>
          </p:cNvPicPr>
          <p:nvPr/>
        </p:nvPicPr>
        <p:blipFill>
          <a:blip r:embed="rId6"/>
          <a:stretch>
            <a:fillRect/>
          </a:stretch>
        </p:blipFill>
        <p:spPr>
          <a:xfrm rot="20003160">
            <a:off x="1786265" y="567614"/>
            <a:ext cx="6139189" cy="3453294"/>
          </a:xfrm>
          <a:prstGeom prst="rect">
            <a:avLst/>
          </a:prstGeom>
        </p:spPr>
      </p:pic>
    </p:spTree>
    <p:extLst>
      <p:ext uri="{BB962C8B-B14F-4D97-AF65-F5344CB8AC3E}">
        <p14:creationId xmlns:p14="http://schemas.microsoft.com/office/powerpoint/2010/main" val="2941969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2">
            <a:extLst>
              <a:ext uri="{FF2B5EF4-FFF2-40B4-BE49-F238E27FC236}">
                <a16:creationId xmlns:a16="http://schemas.microsoft.com/office/drawing/2014/main" id="{53D4F81E-1413-FB48-93E8-28162626DCDB}"/>
              </a:ext>
            </a:extLst>
          </p:cNvPr>
          <p:cNvSpPr txBox="1">
            <a:spLocks/>
          </p:cNvSpPr>
          <p:nvPr/>
        </p:nvSpPr>
        <p:spPr>
          <a:xfrm>
            <a:off x="720000" y="810000"/>
            <a:ext cx="4931500" cy="477054"/>
          </a:xfrm>
          <a:prstGeom prst="rect">
            <a:avLst/>
          </a:prstGeom>
        </p:spPr>
        <p:txBody>
          <a:bodyPr wrap="square" lIns="0" tIns="0">
            <a:norm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l" rtl="0"/>
            <a:r>
              <a:rPr lang="en-GB" b="1" i="0" u="none" baseline="0" dirty="0">
                <a:solidFill>
                  <a:schemeClr val="accent1"/>
                </a:solidFill>
              </a:rPr>
              <a:t>DID YOU KNOW THAT ...</a:t>
            </a:r>
          </a:p>
        </p:txBody>
      </p:sp>
      <p:pic>
        <p:nvPicPr>
          <p:cNvPr id="10" name="Graphic 9" descr="Vragen silhouet">
            <a:extLst>
              <a:ext uri="{FF2B5EF4-FFF2-40B4-BE49-F238E27FC236}">
                <a16:creationId xmlns:a16="http://schemas.microsoft.com/office/drawing/2014/main" id="{2C2E53E8-9724-0C4F-9BF4-9F18F2AA09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7310" y="487405"/>
            <a:ext cx="914400" cy="914400"/>
          </a:xfrm>
          <a:prstGeom prst="rect">
            <a:avLst/>
          </a:prstGeom>
        </p:spPr>
      </p:pic>
      <p:pic>
        <p:nvPicPr>
          <p:cNvPr id="5" name="Picture 2" descr="There are good initiatives to tackle the plastic mountain! - De Betere Wereld">
            <a:extLst>
              <a:ext uri="{FF2B5EF4-FFF2-40B4-BE49-F238E27FC236}">
                <a16:creationId xmlns:a16="http://schemas.microsoft.com/office/drawing/2014/main" id="{A0D60233-C208-4DF5-87EA-578FD23B97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530"/>
          <a:stretch/>
        </p:blipFill>
        <p:spPr bwMode="auto">
          <a:xfrm>
            <a:off x="0" y="1952624"/>
            <a:ext cx="9144000" cy="4905375"/>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09DBF38B-B920-6E42-A3CA-DCC3D848406E}"/>
              </a:ext>
            </a:extLst>
          </p:cNvPr>
          <p:cNvSpPr/>
          <p:nvPr/>
        </p:nvSpPr>
        <p:spPr>
          <a:xfrm>
            <a:off x="719137" y="2468191"/>
            <a:ext cx="4294297" cy="2461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953305" y="2630152"/>
            <a:ext cx="3934005" cy="2770410"/>
          </a:xfrm>
          <a:noFill/>
          <a:ln w="28575">
            <a:noFill/>
          </a:ln>
        </p:spPr>
        <p:txBody>
          <a:bodyPr/>
          <a:lstStyle/>
          <a:p>
            <a:pPr algn="l" rtl="0"/>
            <a:r>
              <a:rPr lang="en-GB" sz="2000" b="1" i="0" u="none" baseline="0" dirty="0">
                <a:solidFill>
                  <a:schemeClr val="accent1"/>
                </a:solidFill>
              </a:rPr>
              <a:t>Every year 8 million tonnes of plastic ends up in the ocean. That is 22 million kilos every day which is comparable to a fully loaded lorry dumping plastic in the ocean every minute.</a:t>
            </a:r>
          </a:p>
        </p:txBody>
      </p:sp>
      <p:pic>
        <p:nvPicPr>
          <p:cNvPr id="13" name="Afbeelding 12">
            <a:extLst>
              <a:ext uri="{FF2B5EF4-FFF2-40B4-BE49-F238E27FC236}">
                <a16:creationId xmlns:a16="http://schemas.microsoft.com/office/drawing/2014/main" id="{BB158A35-82ED-6A47-A413-4CA5FD8AB9F2}"/>
              </a:ext>
            </a:extLst>
          </p:cNvPr>
          <p:cNvPicPr>
            <a:picLocks noChangeAspect="1"/>
          </p:cNvPicPr>
          <p:nvPr/>
        </p:nvPicPr>
        <p:blipFill>
          <a:blip r:embed="rId6"/>
          <a:stretch>
            <a:fillRect/>
          </a:stretch>
        </p:blipFill>
        <p:spPr>
          <a:xfrm rot="1822346">
            <a:off x="2322466" y="3247086"/>
            <a:ext cx="5532046" cy="3111776"/>
          </a:xfrm>
          <a:prstGeom prst="rect">
            <a:avLst/>
          </a:prstGeom>
        </p:spPr>
      </p:pic>
    </p:spTree>
    <p:extLst>
      <p:ext uri="{BB962C8B-B14F-4D97-AF65-F5344CB8AC3E}">
        <p14:creationId xmlns:p14="http://schemas.microsoft.com/office/powerpoint/2010/main" val="1966430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D9E2F2-738D-4540-9739-CADDC6000920}"/>
              </a:ext>
            </a:extLst>
          </p:cNvPr>
          <p:cNvSpPr/>
          <p:nvPr/>
        </p:nvSpPr>
        <p:spPr>
          <a:xfrm>
            <a:off x="4572000" y="1952625"/>
            <a:ext cx="4572000" cy="490537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Tijdelijke aanduiding voor tekst 2">
            <a:extLst>
              <a:ext uri="{FF2B5EF4-FFF2-40B4-BE49-F238E27FC236}">
                <a16:creationId xmlns:a16="http://schemas.microsoft.com/office/drawing/2014/main" id="{4AE8BDA9-01A0-2846-A4D3-A01D66E366B6}"/>
              </a:ext>
            </a:extLst>
          </p:cNvPr>
          <p:cNvSpPr txBox="1">
            <a:spLocks/>
          </p:cNvSpPr>
          <p:nvPr/>
        </p:nvSpPr>
        <p:spPr>
          <a:xfrm>
            <a:off x="720000" y="810000"/>
            <a:ext cx="4931500" cy="477054"/>
          </a:xfrm>
          <a:prstGeom prst="rect">
            <a:avLst/>
          </a:prstGeom>
        </p:spPr>
        <p:txBody>
          <a:bodyPr wrap="square" lIns="0" tIns="0">
            <a:norm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l" rtl="0"/>
            <a:r>
              <a:rPr lang="en-GB" b="1" i="0" u="none" baseline="0" dirty="0">
                <a:solidFill>
                  <a:schemeClr val="accent1"/>
                </a:solidFill>
              </a:rPr>
              <a:t>DID YOU KNOW THAT ...</a:t>
            </a:r>
          </a:p>
        </p:txBody>
      </p:sp>
      <p:pic>
        <p:nvPicPr>
          <p:cNvPr id="10" name="Graphic 9" descr="Vragen silhouet">
            <a:extLst>
              <a:ext uri="{FF2B5EF4-FFF2-40B4-BE49-F238E27FC236}">
                <a16:creationId xmlns:a16="http://schemas.microsoft.com/office/drawing/2014/main" id="{66F89805-BBEE-EE41-9921-8593495085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7100" y="389138"/>
            <a:ext cx="914400" cy="914400"/>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4912913" y="2336400"/>
            <a:ext cx="3740103" cy="3721691"/>
          </a:xfrm>
          <a:noFill/>
          <a:ln w="28575">
            <a:noFill/>
          </a:ln>
        </p:spPr>
        <p:txBody>
          <a:bodyPr/>
          <a:lstStyle/>
          <a:p>
            <a:pPr algn="l" rtl="0"/>
            <a:r>
              <a:rPr lang="en-GB" sz="2000" b="1" i="0" u="none" baseline="0" dirty="0">
                <a:solidFill>
                  <a:schemeClr val="bg2"/>
                </a:solidFill>
              </a:rPr>
              <a:t>Research has shown that in 2020 most of the products that ended up in the environment were Coca-Cola products. </a:t>
            </a:r>
          </a:p>
          <a:p>
            <a:endParaRPr lang="en-GB" sz="2000" b="1" dirty="0">
              <a:solidFill>
                <a:schemeClr val="bg2"/>
              </a:solidFill>
            </a:endParaRPr>
          </a:p>
          <a:p>
            <a:pPr algn="l" rtl="0"/>
            <a:r>
              <a:rPr lang="en-GB" sz="2000" b="1" i="0" u="none" baseline="0" dirty="0">
                <a:solidFill>
                  <a:schemeClr val="bg2"/>
                </a:solidFill>
              </a:rPr>
              <a:t>Worldwide Coca-Cola produces 167,000 plastic bottles every minute. If you would line them up, they would go to the moon and back 31 times. </a:t>
            </a:r>
          </a:p>
        </p:txBody>
      </p:sp>
      <p:pic>
        <p:nvPicPr>
          <p:cNvPr id="8" name="Picture 2">
            <a:extLst>
              <a:ext uri="{FF2B5EF4-FFF2-40B4-BE49-F238E27FC236}">
                <a16:creationId xmlns:a16="http://schemas.microsoft.com/office/drawing/2014/main" id="{F82AAEA7-5DEF-5D42-A6AD-60A98036AE82}"/>
              </a:ext>
            </a:extLst>
          </p:cNvPr>
          <p:cNvPicPr>
            <a:picLocks noChangeAspect="1" noChangeArrowheads="1"/>
          </p:cNvPicPr>
          <p:nvPr/>
        </p:nvPicPr>
        <p:blipFill rotWithShape="1">
          <a:blip r:embed="rId5"/>
          <a:srcRect l="7026" r="23072"/>
          <a:stretch/>
        </p:blipFill>
        <p:spPr bwMode="auto">
          <a:xfrm>
            <a:off x="0" y="1952624"/>
            <a:ext cx="4572000"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013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7D28151-54BB-DB42-AAAE-F83BDC72EAD1}"/>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8" name="Afbeelding 7">
            <a:extLst>
              <a:ext uri="{FF2B5EF4-FFF2-40B4-BE49-F238E27FC236}">
                <a16:creationId xmlns:a16="http://schemas.microsoft.com/office/drawing/2014/main" id="{8D2BA8D3-366A-E144-9B56-970865885D53}"/>
              </a:ext>
            </a:extLst>
          </p:cNvPr>
          <p:cNvPicPr>
            <a:picLocks noChangeAspect="1"/>
          </p:cNvPicPr>
          <p:nvPr/>
        </p:nvPicPr>
        <p:blipFill>
          <a:blip r:embed="rId3"/>
          <a:stretch>
            <a:fillRect/>
          </a:stretch>
        </p:blipFill>
        <p:spPr>
          <a:xfrm rot="20308349">
            <a:off x="2204655" y="475658"/>
            <a:ext cx="5785181" cy="3254164"/>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719138" y="2376000"/>
            <a:ext cx="4932362" cy="3881197"/>
          </a:xfrm>
        </p:spPr>
        <p:txBody>
          <a:bodyPr/>
          <a:lstStyle/>
          <a:p>
            <a:pPr algn="l" rtl="0"/>
            <a:r>
              <a:rPr lang="en-GB" sz="2000" b="1" i="0" u="none" baseline="0" dirty="0"/>
              <a:t>Complete the </a:t>
            </a:r>
            <a:r>
              <a:rPr lang="en-GB" sz="2000" b="1" i="0" u="none" baseline="0" dirty="0" err="1"/>
              <a:t>mindmap</a:t>
            </a:r>
            <a:endParaRPr lang="en-GB" sz="2000" b="1" dirty="0"/>
          </a:p>
          <a:p>
            <a:endParaRPr lang="en-GB" dirty="0"/>
          </a:p>
          <a:p>
            <a:pPr algn="l" rtl="0"/>
            <a:r>
              <a:rPr lang="en-GB" b="1" i="0" u="none" baseline="0" dirty="0"/>
              <a:t>Evaluation:</a:t>
            </a:r>
          </a:p>
          <a:p>
            <a:pPr marL="252000" indent="-252000" algn="l" rtl="0">
              <a:spcBef>
                <a:spcPts val="1200"/>
              </a:spcBef>
              <a:buFont typeface="+mj-lt"/>
              <a:buAutoNum type="arabicPeriod"/>
            </a:pPr>
            <a:r>
              <a:rPr lang="en-GB" sz="1600" b="0" i="0" u="none" baseline="0" dirty="0"/>
              <a:t>What were the highlights of this lesson? Are there</a:t>
            </a:r>
            <a:r>
              <a:rPr lang="en-GB" sz="1600" b="0" i="0" u="none" dirty="0"/>
              <a:t> any </a:t>
            </a:r>
            <a:r>
              <a:rPr lang="en-GB" sz="1600" b="0" i="0" u="none" baseline="0" dirty="0"/>
              <a:t>tips?</a:t>
            </a:r>
          </a:p>
          <a:p>
            <a:pPr marL="252000" indent="-252000" algn="l" rtl="0">
              <a:spcBef>
                <a:spcPts val="1200"/>
              </a:spcBef>
              <a:buFont typeface="+mj-lt"/>
              <a:buAutoNum type="arabicPeriod"/>
            </a:pPr>
            <a:r>
              <a:rPr lang="en-GB" sz="1600" b="0" i="0" u="none" baseline="0" dirty="0"/>
              <a:t>Did you learn anything in this lesson that you did not already know? If so, what? </a:t>
            </a:r>
          </a:p>
          <a:p>
            <a:pPr marL="252000" indent="-252000" algn="l" rtl="0">
              <a:spcBef>
                <a:spcPts val="1200"/>
              </a:spcBef>
              <a:buFont typeface="+mj-lt"/>
              <a:buAutoNum type="arabicPeriod"/>
            </a:pPr>
            <a:r>
              <a:rPr lang="en-GB" sz="1600" b="0" i="0" u="none" baseline="0" dirty="0"/>
              <a:t>Describe in two sentences what this lesson was about. </a:t>
            </a:r>
          </a:p>
          <a:p>
            <a:pPr marL="252000" indent="-252000" algn="l" rtl="0">
              <a:spcBef>
                <a:spcPts val="1200"/>
              </a:spcBef>
              <a:buFont typeface="+mj-lt"/>
              <a:buAutoNum type="arabicPeriod"/>
            </a:pPr>
            <a:r>
              <a:rPr lang="en-GB" sz="1600" b="0" i="0" u="none" baseline="0" dirty="0"/>
              <a:t>Name three words that you remember from this lesson.</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normAutofit/>
          </a:bodyPr>
          <a:lstStyle/>
          <a:p>
            <a:pPr algn="l" rtl="0"/>
            <a:r>
              <a:rPr lang="en-GB" b="1" i="0" u="none" baseline="0" dirty="0"/>
              <a:t>8. Evaluation</a:t>
            </a:r>
          </a:p>
        </p:txBody>
      </p:sp>
      <p:pic>
        <p:nvPicPr>
          <p:cNvPr id="6146" name="Picture 2" descr="gratis Man Die Zich In De Kamer Bevindt Stockfoto">
            <a:extLst>
              <a:ext uri="{FF2B5EF4-FFF2-40B4-BE49-F238E27FC236}">
                <a16:creationId xmlns:a16="http://schemas.microsoft.com/office/drawing/2014/main" id="{C0D206E8-74BD-73B9-81C0-7C1C5B8224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14" r="29219"/>
          <a:stretch/>
        </p:blipFill>
        <p:spPr bwMode="auto">
          <a:xfrm>
            <a:off x="6011863" y="1952625"/>
            <a:ext cx="3132137" cy="4905375"/>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4AAEB537-BA29-2745-BCD1-C194913A640D}"/>
              </a:ext>
            </a:extLst>
          </p:cNvPr>
          <p:cNvPicPr>
            <a:picLocks noChangeAspect="1"/>
          </p:cNvPicPr>
          <p:nvPr/>
        </p:nvPicPr>
        <p:blipFill>
          <a:blip r:embed="rId5"/>
          <a:stretch>
            <a:fillRect/>
          </a:stretch>
        </p:blipFill>
        <p:spPr>
          <a:xfrm rot="783093">
            <a:off x="2069832" y="1332397"/>
            <a:ext cx="4338469" cy="2440389"/>
          </a:xfrm>
          <a:prstGeom prst="rect">
            <a:avLst/>
          </a:prstGeom>
        </p:spPr>
      </p:pic>
    </p:spTree>
    <p:extLst>
      <p:ext uri="{BB962C8B-B14F-4D97-AF65-F5344CB8AC3E}">
        <p14:creationId xmlns:p14="http://schemas.microsoft.com/office/powerpoint/2010/main" val="333986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719138" y="2376989"/>
            <a:ext cx="4714710" cy="938719"/>
          </a:xfrm>
        </p:spPr>
        <p:txBody>
          <a:bodyPr wrap="square">
            <a:spAutoFit/>
          </a:bodyPr>
          <a:lstStyle/>
          <a:p>
            <a:pPr marL="180000" indent="-180000" algn="l" rtl="0">
              <a:spcBef>
                <a:spcPts val="1200"/>
              </a:spcBef>
              <a:buFont typeface="Arial" panose="020B0604020202020204" pitchFamily="34" charset="0"/>
              <a:buChar char="•"/>
            </a:pPr>
            <a:r>
              <a:rPr lang="en-GB" sz="1600" b="0" i="0" u="none" baseline="0" dirty="0"/>
              <a:t>Cut different types of plastic into pieces. </a:t>
            </a:r>
          </a:p>
          <a:p>
            <a:pPr marL="180000" indent="-180000" algn="l" rtl="0">
              <a:spcBef>
                <a:spcPts val="1200"/>
              </a:spcBef>
              <a:buFont typeface="Arial" panose="020B0604020202020204" pitchFamily="34" charset="0"/>
              <a:buChar char="•"/>
            </a:pPr>
            <a:r>
              <a:rPr lang="en-GB" sz="1600" b="0" i="0" u="none" baseline="0" dirty="0"/>
              <a:t>Throw the different plastics into different containers with water.</a:t>
            </a: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p:txBody>
          <a:bodyPr/>
          <a:lstStyle/>
          <a:p>
            <a:pPr algn="l" rtl="0"/>
            <a:r>
              <a:rPr lang="en-GB" b="1" i="0" u="none" baseline="0" dirty="0"/>
              <a:t>9. Experiment (optional)</a:t>
            </a:r>
          </a:p>
        </p:txBody>
      </p:sp>
      <p:pic>
        <p:nvPicPr>
          <p:cNvPr id="1026" name="Picture 2" descr="gratis Watermeloen Floater Stockfoto">
            <a:extLst>
              <a:ext uri="{FF2B5EF4-FFF2-40B4-BE49-F238E27FC236}">
                <a16:creationId xmlns:a16="http://schemas.microsoft.com/office/drawing/2014/main" id="{0D47022D-C423-FB06-127C-76B07701A9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04" r="4982"/>
          <a:stretch/>
        </p:blipFill>
        <p:spPr bwMode="auto">
          <a:xfrm>
            <a:off x="6011863" y="1952625"/>
            <a:ext cx="3132137" cy="490537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tekst 1">
            <a:extLst>
              <a:ext uri="{FF2B5EF4-FFF2-40B4-BE49-F238E27FC236}">
                <a16:creationId xmlns:a16="http://schemas.microsoft.com/office/drawing/2014/main" id="{3EA61593-523D-0648-A68E-894E9B3B756C}"/>
              </a:ext>
            </a:extLst>
          </p:cNvPr>
          <p:cNvSpPr txBox="1">
            <a:spLocks/>
          </p:cNvSpPr>
          <p:nvPr/>
        </p:nvSpPr>
        <p:spPr>
          <a:xfrm>
            <a:off x="719138" y="3700264"/>
            <a:ext cx="5009000" cy="415498"/>
          </a:xfrm>
          <a:prstGeom prst="rect">
            <a:avLst/>
          </a:prstGeom>
        </p:spPr>
        <p:txBody>
          <a:bodyPr wrap="square" lIns="0" tIns="0">
            <a:spAutoFit/>
          </a:bodyPr>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2000" lvl="1" indent="-252000" algn="l" rtl="0">
              <a:spcBef>
                <a:spcPts val="600"/>
              </a:spcBef>
              <a:buFont typeface="Arial" panose="020B0604020202020204" pitchFamily="34" charset="0"/>
              <a:buChar char="•"/>
            </a:pPr>
            <a:r>
              <a:rPr lang="en-GB" sz="2400" b="1" i="0" u="none" baseline="0" dirty="0"/>
              <a:t>Do they float or sink?</a:t>
            </a:r>
          </a:p>
        </p:txBody>
      </p:sp>
      <p:grpSp>
        <p:nvGrpSpPr>
          <p:cNvPr id="12" name="Groep 11">
            <a:extLst>
              <a:ext uri="{FF2B5EF4-FFF2-40B4-BE49-F238E27FC236}">
                <a16:creationId xmlns:a16="http://schemas.microsoft.com/office/drawing/2014/main" id="{C9857A4C-308C-FD45-9C23-C11772AA4DAF}"/>
              </a:ext>
            </a:extLst>
          </p:cNvPr>
          <p:cNvGrpSpPr/>
          <p:nvPr/>
        </p:nvGrpSpPr>
        <p:grpSpPr>
          <a:xfrm>
            <a:off x="719138" y="5118235"/>
            <a:ext cx="5896815" cy="979069"/>
            <a:chOff x="719138" y="5342353"/>
            <a:chExt cx="5896815" cy="979069"/>
          </a:xfrm>
        </p:grpSpPr>
        <p:sp>
          <p:nvSpPr>
            <p:cNvPr id="4" name="Tekstvak 3">
              <a:extLst>
                <a:ext uri="{FF2B5EF4-FFF2-40B4-BE49-F238E27FC236}">
                  <a16:creationId xmlns:a16="http://schemas.microsoft.com/office/drawing/2014/main" id="{94967A72-0B2E-6E65-F122-B663DBF58EDE}"/>
                </a:ext>
              </a:extLst>
            </p:cNvPr>
            <p:cNvSpPr txBox="1"/>
            <p:nvPr/>
          </p:nvSpPr>
          <p:spPr>
            <a:xfrm>
              <a:off x="719138" y="5342353"/>
              <a:ext cx="5896815" cy="979069"/>
            </a:xfrm>
            <a:prstGeom prst="rect">
              <a:avLst/>
            </a:prstGeom>
            <a:solidFill>
              <a:schemeClr val="accent1"/>
            </a:solidFill>
            <a:ln>
              <a:noFill/>
            </a:ln>
            <a:effectLst/>
          </p:spPr>
          <p:txBody>
            <a:bodyPr wrap="square" lIns="756000" tIns="180000" rIns="180000" bIns="180000" rtlCol="0">
              <a:spAutoFit/>
            </a:bodyPr>
            <a:lstStyle/>
            <a:p>
              <a:pPr algn="l" rtl="0"/>
              <a:r>
                <a:rPr lang="en-GB" sz="2000" b="1" i="0" u="none" baseline="0" dirty="0">
                  <a:solidFill>
                    <a:schemeClr val="bg2"/>
                  </a:solidFill>
                </a:rPr>
                <a:t>You can use water to separate it into different types. </a:t>
              </a:r>
            </a:p>
          </p:txBody>
        </p:sp>
        <p:grpSp>
          <p:nvGrpSpPr>
            <p:cNvPr id="5" name="Graphic 5" descr="Informatie silhouet">
              <a:extLst>
                <a:ext uri="{FF2B5EF4-FFF2-40B4-BE49-F238E27FC236}">
                  <a16:creationId xmlns:a16="http://schemas.microsoft.com/office/drawing/2014/main" id="{0C4FC42E-801E-DE4E-8359-2A6FFB3228DF}"/>
                </a:ext>
              </a:extLst>
            </p:cNvPr>
            <p:cNvGrpSpPr/>
            <p:nvPr/>
          </p:nvGrpSpPr>
          <p:grpSpPr>
            <a:xfrm>
              <a:off x="942728" y="5640802"/>
              <a:ext cx="371979" cy="371979"/>
              <a:chOff x="1584078" y="4894677"/>
              <a:chExt cx="371979" cy="371979"/>
            </a:xfrm>
            <a:solidFill>
              <a:schemeClr val="tx1"/>
            </a:solidFill>
          </p:grpSpPr>
          <p:sp>
            <p:nvSpPr>
              <p:cNvPr id="9" name="Vrije vorm 8">
                <a:extLst>
                  <a:ext uri="{FF2B5EF4-FFF2-40B4-BE49-F238E27FC236}">
                    <a16:creationId xmlns:a16="http://schemas.microsoft.com/office/drawing/2014/main" id="{D1588EDC-882A-3243-869E-6CDC803B64EB}"/>
                  </a:ext>
                </a:extLst>
              </p:cNvPr>
              <p:cNvSpPr/>
              <p:nvPr/>
            </p:nvSpPr>
            <p:spPr>
              <a:xfrm>
                <a:off x="1584078" y="4894677"/>
                <a:ext cx="371979" cy="371979"/>
              </a:xfrm>
              <a:custGeom>
                <a:avLst/>
                <a:gdLst>
                  <a:gd name="connsiteX0" fmla="*/ 185990 w 371979"/>
                  <a:gd name="connsiteY0" fmla="*/ 0 h 371979"/>
                  <a:gd name="connsiteX1" fmla="*/ 0 w 371979"/>
                  <a:gd name="connsiteY1" fmla="*/ 185990 h 371979"/>
                  <a:gd name="connsiteX2" fmla="*/ 185990 w 371979"/>
                  <a:gd name="connsiteY2" fmla="*/ 371980 h 371979"/>
                  <a:gd name="connsiteX3" fmla="*/ 371980 w 371979"/>
                  <a:gd name="connsiteY3" fmla="*/ 185990 h 371979"/>
                  <a:gd name="connsiteX4" fmla="*/ 186156 w 371979"/>
                  <a:gd name="connsiteY4" fmla="*/ 0 h 371979"/>
                  <a:gd name="connsiteX5" fmla="*/ 185990 w 371979"/>
                  <a:gd name="connsiteY5" fmla="*/ 0 h 371979"/>
                  <a:gd name="connsiteX6" fmla="*/ 185990 w 371979"/>
                  <a:gd name="connsiteY6" fmla="*/ 362185 h 371979"/>
                  <a:gd name="connsiteX7" fmla="*/ 9794 w 371979"/>
                  <a:gd name="connsiteY7" fmla="*/ 185990 h 371979"/>
                  <a:gd name="connsiteX8" fmla="*/ 185990 w 371979"/>
                  <a:gd name="connsiteY8" fmla="*/ 9794 h 371979"/>
                  <a:gd name="connsiteX9" fmla="*/ 362185 w 371979"/>
                  <a:gd name="connsiteY9" fmla="*/ 185990 h 371979"/>
                  <a:gd name="connsiteX10" fmla="*/ 185990 w 371979"/>
                  <a:gd name="connsiteY10" fmla="*/ 362185 h 37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979" h="371979">
                    <a:moveTo>
                      <a:pt x="185990" y="0"/>
                    </a:moveTo>
                    <a:cubicBezTo>
                      <a:pt x="83271" y="0"/>
                      <a:pt x="0" y="83271"/>
                      <a:pt x="0" y="185990"/>
                    </a:cubicBezTo>
                    <a:cubicBezTo>
                      <a:pt x="0" y="288709"/>
                      <a:pt x="83271" y="371980"/>
                      <a:pt x="185990" y="371980"/>
                    </a:cubicBezTo>
                    <a:cubicBezTo>
                      <a:pt x="288709" y="371980"/>
                      <a:pt x="371980" y="288709"/>
                      <a:pt x="371980" y="185990"/>
                    </a:cubicBezTo>
                    <a:cubicBezTo>
                      <a:pt x="372026" y="83317"/>
                      <a:pt x="288830" y="46"/>
                      <a:pt x="186156" y="0"/>
                    </a:cubicBezTo>
                    <a:cubicBezTo>
                      <a:pt x="186101" y="0"/>
                      <a:pt x="186045" y="0"/>
                      <a:pt x="185990" y="0"/>
                    </a:cubicBezTo>
                    <a:close/>
                    <a:moveTo>
                      <a:pt x="185990" y="362185"/>
                    </a:moveTo>
                    <a:cubicBezTo>
                      <a:pt x="88680" y="362185"/>
                      <a:pt x="9794" y="283300"/>
                      <a:pt x="9794" y="185990"/>
                    </a:cubicBezTo>
                    <a:cubicBezTo>
                      <a:pt x="9794" y="88680"/>
                      <a:pt x="88680" y="9794"/>
                      <a:pt x="185990" y="9794"/>
                    </a:cubicBezTo>
                    <a:cubicBezTo>
                      <a:pt x="283300" y="9794"/>
                      <a:pt x="362185" y="88680"/>
                      <a:pt x="362185" y="185990"/>
                    </a:cubicBezTo>
                    <a:cubicBezTo>
                      <a:pt x="362075" y="283254"/>
                      <a:pt x="283254" y="362075"/>
                      <a:pt x="185990" y="362185"/>
                    </a:cubicBezTo>
                    <a:close/>
                  </a:path>
                </a:pathLst>
              </a:custGeom>
              <a:solidFill>
                <a:schemeClr val="bg1"/>
              </a:solidFill>
              <a:ln w="4862" cap="flat">
                <a:solidFill>
                  <a:schemeClr val="bg2"/>
                </a:solidFill>
                <a:prstDash val="solid"/>
                <a:miter/>
              </a:ln>
            </p:spPr>
            <p:txBody>
              <a:bodyPr rtlCol="0" anchor="ctr"/>
              <a:lstStyle/>
              <a:p>
                <a:endParaRPr lang="en-GB" dirty="0"/>
              </a:p>
            </p:txBody>
          </p:sp>
          <p:sp>
            <p:nvSpPr>
              <p:cNvPr id="10" name="Vrije vorm 9">
                <a:extLst>
                  <a:ext uri="{FF2B5EF4-FFF2-40B4-BE49-F238E27FC236}">
                    <a16:creationId xmlns:a16="http://schemas.microsoft.com/office/drawing/2014/main" id="{1FFF7108-BAEB-7440-908E-BE04BA853B29}"/>
                  </a:ext>
                </a:extLst>
              </p:cNvPr>
              <p:cNvSpPr/>
              <p:nvPr/>
            </p:nvSpPr>
            <p:spPr>
              <a:xfrm>
                <a:off x="1730994" y="5017107"/>
                <a:ext cx="78354" cy="166504"/>
              </a:xfrm>
              <a:custGeom>
                <a:avLst/>
                <a:gdLst>
                  <a:gd name="connsiteX0" fmla="*/ 44075 w 78354"/>
                  <a:gd name="connsiteY0" fmla="*/ 0 h 166504"/>
                  <a:gd name="connsiteX1" fmla="*/ 4897 w 78354"/>
                  <a:gd name="connsiteY1" fmla="*/ 0 h 166504"/>
                  <a:gd name="connsiteX2" fmla="*/ 4897 w 78354"/>
                  <a:gd name="connsiteY2" fmla="*/ 9794 h 166504"/>
                  <a:gd name="connsiteX3" fmla="*/ 34280 w 78354"/>
                  <a:gd name="connsiteY3" fmla="*/ 9794 h 166504"/>
                  <a:gd name="connsiteX4" fmla="*/ 34280 w 78354"/>
                  <a:gd name="connsiteY4" fmla="*/ 156710 h 166504"/>
                  <a:gd name="connsiteX5" fmla="*/ 0 w 78354"/>
                  <a:gd name="connsiteY5" fmla="*/ 156710 h 166504"/>
                  <a:gd name="connsiteX6" fmla="*/ 0 w 78354"/>
                  <a:gd name="connsiteY6" fmla="*/ 166504 h 166504"/>
                  <a:gd name="connsiteX7" fmla="*/ 78355 w 78354"/>
                  <a:gd name="connsiteY7" fmla="*/ 166504 h 166504"/>
                  <a:gd name="connsiteX8" fmla="*/ 78355 w 78354"/>
                  <a:gd name="connsiteY8" fmla="*/ 156710 h 166504"/>
                  <a:gd name="connsiteX9" fmla="*/ 44075 w 78354"/>
                  <a:gd name="connsiteY9" fmla="*/ 156710 h 166504"/>
                  <a:gd name="connsiteX10" fmla="*/ 44075 w 78354"/>
                  <a:gd name="connsiteY10" fmla="*/ 0 h 16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354" h="166504">
                    <a:moveTo>
                      <a:pt x="44075" y="0"/>
                    </a:moveTo>
                    <a:lnTo>
                      <a:pt x="4897" y="0"/>
                    </a:lnTo>
                    <a:lnTo>
                      <a:pt x="4897" y="9794"/>
                    </a:lnTo>
                    <a:lnTo>
                      <a:pt x="34280" y="9794"/>
                    </a:lnTo>
                    <a:lnTo>
                      <a:pt x="34280" y="156710"/>
                    </a:lnTo>
                    <a:lnTo>
                      <a:pt x="0" y="156710"/>
                    </a:lnTo>
                    <a:lnTo>
                      <a:pt x="0" y="166504"/>
                    </a:lnTo>
                    <a:lnTo>
                      <a:pt x="78355" y="166504"/>
                    </a:lnTo>
                    <a:lnTo>
                      <a:pt x="78355" y="156710"/>
                    </a:lnTo>
                    <a:lnTo>
                      <a:pt x="44075" y="156710"/>
                    </a:lnTo>
                    <a:lnTo>
                      <a:pt x="44075" y="0"/>
                    </a:lnTo>
                    <a:close/>
                  </a:path>
                </a:pathLst>
              </a:custGeom>
              <a:solidFill>
                <a:schemeClr val="bg1"/>
              </a:solidFill>
              <a:ln w="4862" cap="flat">
                <a:solidFill>
                  <a:schemeClr val="bg1"/>
                </a:solidFill>
                <a:prstDash val="solid"/>
                <a:miter/>
              </a:ln>
            </p:spPr>
            <p:txBody>
              <a:bodyPr rtlCol="0" anchor="ctr"/>
              <a:lstStyle/>
              <a:p>
                <a:endParaRPr lang="en-GB" dirty="0">
                  <a:solidFill>
                    <a:schemeClr val="bg2"/>
                  </a:solidFill>
                </a:endParaRPr>
              </a:p>
            </p:txBody>
          </p:sp>
          <p:sp>
            <p:nvSpPr>
              <p:cNvPr id="11" name="Vrije vorm 10">
                <a:extLst>
                  <a:ext uri="{FF2B5EF4-FFF2-40B4-BE49-F238E27FC236}">
                    <a16:creationId xmlns:a16="http://schemas.microsoft.com/office/drawing/2014/main" id="{464E5AAA-00DD-8E47-8222-FD59DA8BA5E6}"/>
                  </a:ext>
                </a:extLst>
              </p:cNvPr>
              <p:cNvSpPr/>
              <p:nvPr/>
            </p:nvSpPr>
            <p:spPr>
              <a:xfrm>
                <a:off x="1753344" y="4964462"/>
                <a:ext cx="22037" cy="22037"/>
              </a:xfrm>
              <a:custGeom>
                <a:avLst/>
                <a:gdLst>
                  <a:gd name="connsiteX0" fmla="*/ 22037 w 22037"/>
                  <a:gd name="connsiteY0" fmla="*/ 11019 h 22037"/>
                  <a:gd name="connsiteX1" fmla="*/ 11019 w 22037"/>
                  <a:gd name="connsiteY1" fmla="*/ 22037 h 22037"/>
                  <a:gd name="connsiteX2" fmla="*/ 0 w 22037"/>
                  <a:gd name="connsiteY2" fmla="*/ 11019 h 22037"/>
                  <a:gd name="connsiteX3" fmla="*/ 11019 w 22037"/>
                  <a:gd name="connsiteY3" fmla="*/ 0 h 22037"/>
                  <a:gd name="connsiteX4" fmla="*/ 22037 w 22037"/>
                  <a:gd name="connsiteY4" fmla="*/ 11019 h 22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 h="22037">
                    <a:moveTo>
                      <a:pt x="22037" y="11019"/>
                    </a:moveTo>
                    <a:cubicBezTo>
                      <a:pt x="22037" y="17104"/>
                      <a:pt x="17104" y="22037"/>
                      <a:pt x="11019" y="22037"/>
                    </a:cubicBezTo>
                    <a:cubicBezTo>
                      <a:pt x="4933" y="22037"/>
                      <a:pt x="0" y="17104"/>
                      <a:pt x="0" y="11019"/>
                    </a:cubicBezTo>
                    <a:cubicBezTo>
                      <a:pt x="0" y="4933"/>
                      <a:pt x="4933" y="0"/>
                      <a:pt x="11019" y="0"/>
                    </a:cubicBezTo>
                    <a:cubicBezTo>
                      <a:pt x="17104" y="0"/>
                      <a:pt x="22037" y="4933"/>
                      <a:pt x="22037" y="11019"/>
                    </a:cubicBezTo>
                    <a:close/>
                  </a:path>
                </a:pathLst>
              </a:custGeom>
              <a:solidFill>
                <a:schemeClr val="bg1"/>
              </a:solidFill>
              <a:ln w="4862" cap="flat">
                <a:solidFill>
                  <a:schemeClr val="bg1"/>
                </a:solidFill>
                <a:prstDash val="solid"/>
                <a:miter/>
              </a:ln>
            </p:spPr>
            <p:txBody>
              <a:bodyPr rtlCol="0" anchor="ctr"/>
              <a:lstStyle/>
              <a:p>
                <a:endParaRPr lang="en-GB" dirty="0"/>
              </a:p>
            </p:txBody>
          </p:sp>
        </p:grpSp>
      </p:grpSp>
      <p:pic>
        <p:nvPicPr>
          <p:cNvPr id="14" name="Afbeelding 13">
            <a:extLst>
              <a:ext uri="{FF2B5EF4-FFF2-40B4-BE49-F238E27FC236}">
                <a16:creationId xmlns:a16="http://schemas.microsoft.com/office/drawing/2014/main" id="{45789591-4B53-2446-A875-5AC27ED3FC32}"/>
              </a:ext>
            </a:extLst>
          </p:cNvPr>
          <p:cNvPicPr>
            <a:picLocks noChangeAspect="1"/>
          </p:cNvPicPr>
          <p:nvPr/>
        </p:nvPicPr>
        <p:blipFill>
          <a:blip r:embed="rId4"/>
          <a:stretch>
            <a:fillRect/>
          </a:stretch>
        </p:blipFill>
        <p:spPr>
          <a:xfrm>
            <a:off x="1139687" y="2478157"/>
            <a:ext cx="6684248" cy="3759889"/>
          </a:xfrm>
          <a:prstGeom prst="rect">
            <a:avLst/>
          </a:prstGeom>
        </p:spPr>
      </p:pic>
    </p:spTree>
    <p:extLst>
      <p:ext uri="{BB962C8B-B14F-4D97-AF65-F5344CB8AC3E}">
        <p14:creationId xmlns:p14="http://schemas.microsoft.com/office/powerpoint/2010/main" val="1690450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24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2E194D4-EB9B-9ABE-FF37-CB6F4D380825}"/>
              </a:ext>
            </a:extLst>
          </p:cNvPr>
          <p:cNvSpPr>
            <a:spLocks noGrp="1"/>
          </p:cNvSpPr>
          <p:nvPr>
            <p:ph type="body" sz="quarter" idx="11"/>
          </p:nvPr>
        </p:nvSpPr>
        <p:spPr>
          <a:xfrm>
            <a:off x="154" y="1806711"/>
            <a:ext cx="9143846" cy="5051289"/>
          </a:xfrm>
          <a:solidFill>
            <a:schemeClr val="accent5"/>
          </a:solidFill>
        </p:spPr>
        <p:txBody>
          <a:bodyPr/>
          <a:lstStyle/>
          <a:p>
            <a:endParaRPr lang="nl-NL" dirty="0"/>
          </a:p>
        </p:txBody>
      </p:sp>
      <p:sp>
        <p:nvSpPr>
          <p:cNvPr id="3" name="Tijdelijke aanduiding voor tekst 2">
            <a:extLst>
              <a:ext uri="{FF2B5EF4-FFF2-40B4-BE49-F238E27FC236}">
                <a16:creationId xmlns:a16="http://schemas.microsoft.com/office/drawing/2014/main" id="{3950A943-794D-B200-BDC3-4D090A938D82}"/>
              </a:ext>
            </a:extLst>
          </p:cNvPr>
          <p:cNvSpPr>
            <a:spLocks noGrp="1"/>
          </p:cNvSpPr>
          <p:nvPr>
            <p:ph type="body" sz="quarter" idx="13"/>
          </p:nvPr>
        </p:nvSpPr>
        <p:spPr/>
        <p:txBody>
          <a:bodyPr/>
          <a:lstStyle/>
          <a:p>
            <a:r>
              <a:rPr lang="nl-NL" dirty="0" err="1"/>
              <a:t>Welcome</a:t>
            </a:r>
            <a:r>
              <a:rPr lang="nl-NL" dirty="0"/>
              <a:t>!</a:t>
            </a:r>
          </a:p>
        </p:txBody>
      </p:sp>
      <p:pic>
        <p:nvPicPr>
          <p:cNvPr id="4" name="Onlinemedia 3" title="Lesson 1">
            <a:hlinkClick r:id="" action="ppaction://media"/>
            <a:extLst>
              <a:ext uri="{FF2B5EF4-FFF2-40B4-BE49-F238E27FC236}">
                <a16:creationId xmlns:a16="http://schemas.microsoft.com/office/drawing/2014/main" id="{B56E6177-2CB7-FF3B-C62A-51AF624583A6}"/>
              </a:ext>
            </a:extLst>
          </p:cNvPr>
          <p:cNvPicPr>
            <a:picLocks noRot="1" noChangeAspect="1"/>
          </p:cNvPicPr>
          <p:nvPr>
            <a:videoFile r:link="rId1"/>
          </p:nvPr>
        </p:nvPicPr>
        <p:blipFill>
          <a:blip r:embed="rId4"/>
          <a:stretch>
            <a:fillRect/>
          </a:stretch>
        </p:blipFill>
        <p:spPr>
          <a:xfrm>
            <a:off x="1255377" y="2186089"/>
            <a:ext cx="6633246" cy="3747784"/>
          </a:xfrm>
          <a:prstGeom prst="rect">
            <a:avLst/>
          </a:prstGeom>
        </p:spPr>
      </p:pic>
    </p:spTree>
    <p:extLst>
      <p:ext uri="{BB962C8B-B14F-4D97-AF65-F5344CB8AC3E}">
        <p14:creationId xmlns:p14="http://schemas.microsoft.com/office/powerpoint/2010/main" val="282836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A3C5075-2883-054D-918D-8662A237D686}"/>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grpSp>
        <p:nvGrpSpPr>
          <p:cNvPr id="42" name="Groep 41">
            <a:extLst>
              <a:ext uri="{FF2B5EF4-FFF2-40B4-BE49-F238E27FC236}">
                <a16:creationId xmlns:a16="http://schemas.microsoft.com/office/drawing/2014/main" id="{B4542715-450C-3F47-A130-4A0EB6F786A7}"/>
              </a:ext>
            </a:extLst>
          </p:cNvPr>
          <p:cNvGrpSpPr/>
          <p:nvPr/>
        </p:nvGrpSpPr>
        <p:grpSpPr>
          <a:xfrm>
            <a:off x="3959074" y="3643952"/>
            <a:ext cx="5710220" cy="3214048"/>
            <a:chOff x="-7922409" y="3429000"/>
            <a:chExt cx="5710220" cy="3214048"/>
          </a:xfrm>
        </p:grpSpPr>
        <p:pic>
          <p:nvPicPr>
            <p:cNvPr id="13" name="Afbeelding 12">
              <a:extLst>
                <a:ext uri="{FF2B5EF4-FFF2-40B4-BE49-F238E27FC236}">
                  <a16:creationId xmlns:a16="http://schemas.microsoft.com/office/drawing/2014/main" id="{4E6AE68B-F154-7741-8116-D82340932ED9}"/>
                </a:ext>
              </a:extLst>
            </p:cNvPr>
            <p:cNvPicPr>
              <a:picLocks noChangeAspect="1"/>
            </p:cNvPicPr>
            <p:nvPr/>
          </p:nvPicPr>
          <p:blipFill>
            <a:blip r:embed="rId3"/>
            <a:stretch>
              <a:fillRect/>
            </a:stretch>
          </p:blipFill>
          <p:spPr>
            <a:xfrm>
              <a:off x="-6592603" y="3429000"/>
              <a:ext cx="3809698" cy="2142955"/>
            </a:xfrm>
            <a:prstGeom prst="rect">
              <a:avLst/>
            </a:prstGeom>
          </p:spPr>
        </p:pic>
        <p:pic>
          <p:nvPicPr>
            <p:cNvPr id="15" name="Afbeelding 14">
              <a:extLst>
                <a:ext uri="{FF2B5EF4-FFF2-40B4-BE49-F238E27FC236}">
                  <a16:creationId xmlns:a16="http://schemas.microsoft.com/office/drawing/2014/main" id="{E3A42267-797E-5F45-AF38-D42C8D43E135}"/>
                </a:ext>
              </a:extLst>
            </p:cNvPr>
            <p:cNvPicPr>
              <a:picLocks noChangeAspect="1"/>
            </p:cNvPicPr>
            <p:nvPr/>
          </p:nvPicPr>
          <p:blipFill>
            <a:blip r:embed="rId4"/>
            <a:stretch>
              <a:fillRect/>
            </a:stretch>
          </p:blipFill>
          <p:spPr>
            <a:xfrm rot="1774053">
              <a:off x="-7922409" y="3583014"/>
              <a:ext cx="4525311" cy="2545487"/>
            </a:xfrm>
            <a:prstGeom prst="rect">
              <a:avLst/>
            </a:prstGeom>
          </p:spPr>
        </p:pic>
        <p:pic>
          <p:nvPicPr>
            <p:cNvPr id="19" name="Afbeelding 18">
              <a:extLst>
                <a:ext uri="{FF2B5EF4-FFF2-40B4-BE49-F238E27FC236}">
                  <a16:creationId xmlns:a16="http://schemas.microsoft.com/office/drawing/2014/main" id="{9777C523-DC08-D14E-AA16-6829225263F6}"/>
                </a:ext>
              </a:extLst>
            </p:cNvPr>
            <p:cNvPicPr>
              <a:picLocks noChangeAspect="1"/>
            </p:cNvPicPr>
            <p:nvPr/>
          </p:nvPicPr>
          <p:blipFill>
            <a:blip r:embed="rId5"/>
            <a:stretch>
              <a:fillRect/>
            </a:stretch>
          </p:blipFill>
          <p:spPr>
            <a:xfrm rot="902091">
              <a:off x="-5914481" y="3882863"/>
              <a:ext cx="3702292" cy="2082539"/>
            </a:xfrm>
            <a:prstGeom prst="rect">
              <a:avLst/>
            </a:prstGeom>
          </p:spPr>
        </p:pic>
        <p:pic>
          <p:nvPicPr>
            <p:cNvPr id="37" name="Afbeelding 36">
              <a:extLst>
                <a:ext uri="{FF2B5EF4-FFF2-40B4-BE49-F238E27FC236}">
                  <a16:creationId xmlns:a16="http://schemas.microsoft.com/office/drawing/2014/main" id="{6255F5F4-5BF0-E644-A73C-307F54E86DB9}"/>
                </a:ext>
              </a:extLst>
            </p:cNvPr>
            <p:cNvPicPr>
              <a:picLocks noChangeAspect="1"/>
            </p:cNvPicPr>
            <p:nvPr/>
          </p:nvPicPr>
          <p:blipFill>
            <a:blip r:embed="rId6"/>
            <a:stretch>
              <a:fillRect/>
            </a:stretch>
          </p:blipFill>
          <p:spPr>
            <a:xfrm rot="19989210">
              <a:off x="-6745693" y="4483497"/>
              <a:ext cx="3839202" cy="2159551"/>
            </a:xfrm>
            <a:prstGeom prst="rect">
              <a:avLst/>
            </a:prstGeom>
          </p:spPr>
        </p:pic>
      </p:gr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2" y="2376000"/>
            <a:ext cx="2413001" cy="1431161"/>
          </a:xfrm>
        </p:spPr>
        <p:txBody>
          <a:bodyPr wrap="square" tIns="0">
            <a:spAutoFit/>
          </a:bodyPr>
          <a:lstStyle/>
          <a:p>
            <a:pPr marL="180000" indent="-180000" algn="l" rtl="0">
              <a:spcBef>
                <a:spcPts val="1200"/>
              </a:spcBef>
              <a:buFont typeface="Arial" panose="020B0604020202020204" pitchFamily="34" charset="0"/>
              <a:buChar char="•"/>
            </a:pPr>
            <a:r>
              <a:rPr lang="en-GB" sz="1600" b="0" i="0" u="none" baseline="0" dirty="0"/>
              <a:t>What do you think of when you think of plastic?</a:t>
            </a:r>
          </a:p>
          <a:p>
            <a:pPr marL="180000" indent="-180000" algn="l" rtl="0">
              <a:spcBef>
                <a:spcPts val="1200"/>
              </a:spcBef>
              <a:buFont typeface="Arial" panose="020B0604020202020204" pitchFamily="34" charset="0"/>
              <a:buChar char="•"/>
            </a:pPr>
            <a:r>
              <a:rPr lang="en-GB" sz="1600" b="0" i="0" u="none" baseline="0" dirty="0"/>
              <a:t>What are the positive and negative sides?</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998635" cy="477054"/>
          </a:xfrm>
        </p:spPr>
        <p:txBody>
          <a:bodyPr/>
          <a:lstStyle/>
          <a:p>
            <a:pPr algn="l" rtl="0"/>
            <a:r>
              <a:rPr lang="en-us" b="1" i="0" u="none" baseline="0"/>
              <a:t>1. Make a mindmap</a:t>
            </a:r>
          </a:p>
        </p:txBody>
      </p:sp>
      <p:pic>
        <p:nvPicPr>
          <p:cNvPr id="9" name="Afbeelding 8">
            <a:extLst>
              <a:ext uri="{FF2B5EF4-FFF2-40B4-BE49-F238E27FC236}">
                <a16:creationId xmlns:a16="http://schemas.microsoft.com/office/drawing/2014/main" id="{99DCD0A7-2C1B-9341-92F0-A14478713AAF}"/>
              </a:ext>
            </a:extLst>
          </p:cNvPr>
          <p:cNvPicPr>
            <a:picLocks noChangeAspect="1"/>
          </p:cNvPicPr>
          <p:nvPr/>
        </p:nvPicPr>
        <p:blipFill>
          <a:blip r:embed="rId7"/>
          <a:stretch>
            <a:fillRect/>
          </a:stretch>
        </p:blipFill>
        <p:spPr>
          <a:xfrm>
            <a:off x="685800" y="2371835"/>
            <a:ext cx="4965700" cy="3606800"/>
          </a:xfrm>
          <a:prstGeom prst="rect">
            <a:avLst/>
          </a:prstGeom>
        </p:spPr>
      </p:pic>
      <p:pic>
        <p:nvPicPr>
          <p:cNvPr id="11" name="Afbeelding 10">
            <a:extLst>
              <a:ext uri="{FF2B5EF4-FFF2-40B4-BE49-F238E27FC236}">
                <a16:creationId xmlns:a16="http://schemas.microsoft.com/office/drawing/2014/main" id="{BA571638-E066-DC44-A4B7-AB3E823B12C6}"/>
              </a:ext>
            </a:extLst>
          </p:cNvPr>
          <p:cNvPicPr>
            <a:picLocks noChangeAspect="1"/>
          </p:cNvPicPr>
          <p:nvPr/>
        </p:nvPicPr>
        <p:blipFill>
          <a:blip r:embed="rId8"/>
          <a:stretch>
            <a:fillRect/>
          </a:stretch>
        </p:blipFill>
        <p:spPr>
          <a:xfrm rot="1584673">
            <a:off x="-1168294" y="721549"/>
            <a:ext cx="4377161" cy="2462153"/>
          </a:xfrm>
          <a:prstGeom prst="rect">
            <a:avLst/>
          </a:prstGeom>
        </p:spPr>
      </p:pic>
      <p:pic>
        <p:nvPicPr>
          <p:cNvPr id="17" name="Afbeelding 16">
            <a:extLst>
              <a:ext uri="{FF2B5EF4-FFF2-40B4-BE49-F238E27FC236}">
                <a16:creationId xmlns:a16="http://schemas.microsoft.com/office/drawing/2014/main" id="{881C8D6D-FB08-9144-BC47-D002B6258282}"/>
              </a:ext>
            </a:extLst>
          </p:cNvPr>
          <p:cNvPicPr>
            <a:picLocks noChangeAspect="1"/>
          </p:cNvPicPr>
          <p:nvPr/>
        </p:nvPicPr>
        <p:blipFill>
          <a:blip r:embed="rId9"/>
          <a:stretch>
            <a:fillRect/>
          </a:stretch>
        </p:blipFill>
        <p:spPr>
          <a:xfrm>
            <a:off x="9144000" y="2626182"/>
            <a:ext cx="2384612" cy="1341344"/>
          </a:xfrm>
          <a:prstGeom prst="rect">
            <a:avLst/>
          </a:prstGeom>
        </p:spPr>
      </p:pic>
      <p:pic>
        <p:nvPicPr>
          <p:cNvPr id="21" name="Afbeelding 20">
            <a:extLst>
              <a:ext uri="{FF2B5EF4-FFF2-40B4-BE49-F238E27FC236}">
                <a16:creationId xmlns:a16="http://schemas.microsoft.com/office/drawing/2014/main" id="{D0704056-E6DF-CD40-A84C-027A6B053B23}"/>
              </a:ext>
            </a:extLst>
          </p:cNvPr>
          <p:cNvPicPr>
            <a:picLocks noChangeAspect="1"/>
          </p:cNvPicPr>
          <p:nvPr/>
        </p:nvPicPr>
        <p:blipFill>
          <a:blip r:embed="rId10"/>
          <a:stretch>
            <a:fillRect/>
          </a:stretch>
        </p:blipFill>
        <p:spPr>
          <a:xfrm>
            <a:off x="8943741" y="1836645"/>
            <a:ext cx="2384612" cy="1341344"/>
          </a:xfrm>
          <a:prstGeom prst="rect">
            <a:avLst/>
          </a:prstGeom>
        </p:spPr>
      </p:pic>
      <p:pic>
        <p:nvPicPr>
          <p:cNvPr id="25" name="Afbeelding 24">
            <a:extLst>
              <a:ext uri="{FF2B5EF4-FFF2-40B4-BE49-F238E27FC236}">
                <a16:creationId xmlns:a16="http://schemas.microsoft.com/office/drawing/2014/main" id="{FC43A161-28A3-7343-85A1-A7F534207DA4}"/>
              </a:ext>
            </a:extLst>
          </p:cNvPr>
          <p:cNvPicPr>
            <a:picLocks noChangeAspect="1"/>
          </p:cNvPicPr>
          <p:nvPr/>
        </p:nvPicPr>
        <p:blipFill>
          <a:blip r:embed="rId11"/>
          <a:stretch>
            <a:fillRect/>
          </a:stretch>
        </p:blipFill>
        <p:spPr>
          <a:xfrm>
            <a:off x="10221847" y="5516656"/>
            <a:ext cx="2384612" cy="1341344"/>
          </a:xfrm>
          <a:prstGeom prst="rect">
            <a:avLst/>
          </a:prstGeom>
        </p:spPr>
      </p:pic>
      <p:pic>
        <p:nvPicPr>
          <p:cNvPr id="27" name="Afbeelding 26">
            <a:extLst>
              <a:ext uri="{FF2B5EF4-FFF2-40B4-BE49-F238E27FC236}">
                <a16:creationId xmlns:a16="http://schemas.microsoft.com/office/drawing/2014/main" id="{87052F4F-04F9-5A42-9D58-024EAF0E3C70}"/>
              </a:ext>
            </a:extLst>
          </p:cNvPr>
          <p:cNvPicPr>
            <a:picLocks noChangeAspect="1"/>
          </p:cNvPicPr>
          <p:nvPr/>
        </p:nvPicPr>
        <p:blipFill>
          <a:blip r:embed="rId12"/>
          <a:stretch>
            <a:fillRect/>
          </a:stretch>
        </p:blipFill>
        <p:spPr>
          <a:xfrm>
            <a:off x="10375467" y="1952625"/>
            <a:ext cx="5476113" cy="3080313"/>
          </a:xfrm>
          <a:prstGeom prst="rect">
            <a:avLst/>
          </a:prstGeom>
        </p:spPr>
      </p:pic>
      <p:pic>
        <p:nvPicPr>
          <p:cNvPr id="29" name="Afbeelding 28">
            <a:extLst>
              <a:ext uri="{FF2B5EF4-FFF2-40B4-BE49-F238E27FC236}">
                <a16:creationId xmlns:a16="http://schemas.microsoft.com/office/drawing/2014/main" id="{8332C226-5091-A14D-A84F-27191E2146AB}"/>
              </a:ext>
            </a:extLst>
          </p:cNvPr>
          <p:cNvPicPr>
            <a:picLocks noChangeAspect="1"/>
          </p:cNvPicPr>
          <p:nvPr/>
        </p:nvPicPr>
        <p:blipFill>
          <a:blip r:embed="rId13"/>
          <a:stretch>
            <a:fillRect/>
          </a:stretch>
        </p:blipFill>
        <p:spPr>
          <a:xfrm>
            <a:off x="8996304" y="618066"/>
            <a:ext cx="4035174" cy="2269785"/>
          </a:xfrm>
          <a:prstGeom prst="rect">
            <a:avLst/>
          </a:prstGeom>
        </p:spPr>
      </p:pic>
      <p:pic>
        <p:nvPicPr>
          <p:cNvPr id="31" name="Afbeelding 30" descr="Afbeelding met tekst&#10;&#10;Automatisch gegenereerde beschrijving">
            <a:extLst>
              <a:ext uri="{FF2B5EF4-FFF2-40B4-BE49-F238E27FC236}">
                <a16:creationId xmlns:a16="http://schemas.microsoft.com/office/drawing/2014/main" id="{D6FCAEF4-A63A-934A-84ED-DEF9802F717B}"/>
              </a:ext>
            </a:extLst>
          </p:cNvPr>
          <p:cNvPicPr>
            <a:picLocks noChangeAspect="1"/>
          </p:cNvPicPr>
          <p:nvPr/>
        </p:nvPicPr>
        <p:blipFill>
          <a:blip r:embed="rId14"/>
          <a:stretch>
            <a:fillRect/>
          </a:stretch>
        </p:blipFill>
        <p:spPr>
          <a:xfrm>
            <a:off x="12725528" y="5691906"/>
            <a:ext cx="2384612" cy="1341344"/>
          </a:xfrm>
          <a:prstGeom prst="rect">
            <a:avLst/>
          </a:prstGeom>
        </p:spPr>
      </p:pic>
      <p:pic>
        <p:nvPicPr>
          <p:cNvPr id="33" name="Afbeelding 32">
            <a:extLst>
              <a:ext uri="{FF2B5EF4-FFF2-40B4-BE49-F238E27FC236}">
                <a16:creationId xmlns:a16="http://schemas.microsoft.com/office/drawing/2014/main" id="{AF98BB82-FCF1-FB49-9920-6EF9DC27F743}"/>
              </a:ext>
            </a:extLst>
          </p:cNvPr>
          <p:cNvPicPr>
            <a:picLocks noChangeAspect="1"/>
          </p:cNvPicPr>
          <p:nvPr/>
        </p:nvPicPr>
        <p:blipFill>
          <a:blip r:embed="rId15"/>
          <a:stretch>
            <a:fillRect/>
          </a:stretch>
        </p:blipFill>
        <p:spPr>
          <a:xfrm>
            <a:off x="11331140" y="5334139"/>
            <a:ext cx="2384612" cy="1341344"/>
          </a:xfrm>
          <a:prstGeom prst="rect">
            <a:avLst/>
          </a:prstGeom>
        </p:spPr>
      </p:pic>
      <p:pic>
        <p:nvPicPr>
          <p:cNvPr id="35" name="Afbeelding 34">
            <a:extLst>
              <a:ext uri="{FF2B5EF4-FFF2-40B4-BE49-F238E27FC236}">
                <a16:creationId xmlns:a16="http://schemas.microsoft.com/office/drawing/2014/main" id="{9321B68B-81E8-004E-AD99-C64E335C4635}"/>
              </a:ext>
            </a:extLst>
          </p:cNvPr>
          <p:cNvPicPr>
            <a:picLocks noChangeAspect="1"/>
          </p:cNvPicPr>
          <p:nvPr/>
        </p:nvPicPr>
        <p:blipFill>
          <a:blip r:embed="rId16"/>
          <a:stretch>
            <a:fillRect/>
          </a:stretch>
        </p:blipFill>
        <p:spPr>
          <a:xfrm>
            <a:off x="8777361" y="4310675"/>
            <a:ext cx="2384612" cy="1341344"/>
          </a:xfrm>
          <a:prstGeom prst="rect">
            <a:avLst/>
          </a:prstGeom>
        </p:spPr>
      </p:pic>
      <p:pic>
        <p:nvPicPr>
          <p:cNvPr id="39" name="Afbeelding 38">
            <a:extLst>
              <a:ext uri="{FF2B5EF4-FFF2-40B4-BE49-F238E27FC236}">
                <a16:creationId xmlns:a16="http://schemas.microsoft.com/office/drawing/2014/main" id="{8A9C1909-1BC9-8C41-BC53-B8F5195536A0}"/>
              </a:ext>
            </a:extLst>
          </p:cNvPr>
          <p:cNvPicPr>
            <a:picLocks noChangeAspect="1"/>
          </p:cNvPicPr>
          <p:nvPr/>
        </p:nvPicPr>
        <p:blipFill>
          <a:blip r:embed="rId17"/>
          <a:stretch>
            <a:fillRect/>
          </a:stretch>
        </p:blipFill>
        <p:spPr>
          <a:xfrm>
            <a:off x="9890520" y="6506486"/>
            <a:ext cx="2384612" cy="1341344"/>
          </a:xfrm>
          <a:prstGeom prst="rect">
            <a:avLst/>
          </a:prstGeom>
        </p:spPr>
      </p:pic>
      <p:pic>
        <p:nvPicPr>
          <p:cNvPr id="41" name="Afbeelding 40" descr="Afbeelding met plastic&#10;&#10;Automatisch gegenereerde beschrijving">
            <a:extLst>
              <a:ext uri="{FF2B5EF4-FFF2-40B4-BE49-F238E27FC236}">
                <a16:creationId xmlns:a16="http://schemas.microsoft.com/office/drawing/2014/main" id="{D0269FB8-E7FA-4B4E-A433-F280784AEEBC}"/>
              </a:ext>
            </a:extLst>
          </p:cNvPr>
          <p:cNvPicPr>
            <a:picLocks noChangeAspect="1"/>
          </p:cNvPicPr>
          <p:nvPr/>
        </p:nvPicPr>
        <p:blipFill>
          <a:blip r:embed="rId18"/>
          <a:stretch>
            <a:fillRect/>
          </a:stretch>
        </p:blipFill>
        <p:spPr>
          <a:xfrm>
            <a:off x="8991458" y="3726935"/>
            <a:ext cx="2384612" cy="1341344"/>
          </a:xfrm>
          <a:prstGeom prst="rect">
            <a:avLst/>
          </a:prstGeom>
        </p:spPr>
      </p:pic>
      <p:pic>
        <p:nvPicPr>
          <p:cNvPr id="43" name="Afbeelding 42">
            <a:extLst>
              <a:ext uri="{FF2B5EF4-FFF2-40B4-BE49-F238E27FC236}">
                <a16:creationId xmlns:a16="http://schemas.microsoft.com/office/drawing/2014/main" id="{1976EA05-DDC7-EC43-871C-01C2760F404F}"/>
              </a:ext>
            </a:extLst>
          </p:cNvPr>
          <p:cNvPicPr>
            <a:picLocks noChangeAspect="1"/>
          </p:cNvPicPr>
          <p:nvPr/>
        </p:nvPicPr>
        <p:blipFill>
          <a:blip r:embed="rId8"/>
          <a:stretch>
            <a:fillRect/>
          </a:stretch>
        </p:blipFill>
        <p:spPr>
          <a:xfrm rot="1584673">
            <a:off x="11573055" y="121837"/>
            <a:ext cx="4377161" cy="2462153"/>
          </a:xfrm>
          <a:prstGeom prst="rect">
            <a:avLst/>
          </a:prstGeom>
        </p:spPr>
      </p:pic>
      <p:pic>
        <p:nvPicPr>
          <p:cNvPr id="45" name="Afbeelding 44">
            <a:extLst>
              <a:ext uri="{FF2B5EF4-FFF2-40B4-BE49-F238E27FC236}">
                <a16:creationId xmlns:a16="http://schemas.microsoft.com/office/drawing/2014/main" id="{9915FF8C-F82D-4845-87D0-33AADE7980F6}"/>
              </a:ext>
            </a:extLst>
          </p:cNvPr>
          <p:cNvPicPr>
            <a:picLocks noChangeAspect="1"/>
          </p:cNvPicPr>
          <p:nvPr/>
        </p:nvPicPr>
        <p:blipFill>
          <a:blip r:embed="rId3"/>
          <a:stretch>
            <a:fillRect/>
          </a:stretch>
        </p:blipFill>
        <p:spPr>
          <a:xfrm>
            <a:off x="-7094980" y="3896833"/>
            <a:ext cx="3809698" cy="2142955"/>
          </a:xfrm>
          <a:prstGeom prst="rect">
            <a:avLst/>
          </a:prstGeom>
        </p:spPr>
      </p:pic>
      <p:pic>
        <p:nvPicPr>
          <p:cNvPr id="46" name="Afbeelding 45">
            <a:extLst>
              <a:ext uri="{FF2B5EF4-FFF2-40B4-BE49-F238E27FC236}">
                <a16:creationId xmlns:a16="http://schemas.microsoft.com/office/drawing/2014/main" id="{48F696A1-4DA2-5643-B031-D0392F2F806E}"/>
              </a:ext>
            </a:extLst>
          </p:cNvPr>
          <p:cNvPicPr>
            <a:picLocks noChangeAspect="1"/>
          </p:cNvPicPr>
          <p:nvPr/>
        </p:nvPicPr>
        <p:blipFill>
          <a:blip r:embed="rId4"/>
          <a:stretch>
            <a:fillRect/>
          </a:stretch>
        </p:blipFill>
        <p:spPr>
          <a:xfrm rot="1774053">
            <a:off x="-10189791" y="3859461"/>
            <a:ext cx="4525311" cy="2545487"/>
          </a:xfrm>
          <a:prstGeom prst="rect">
            <a:avLst/>
          </a:prstGeom>
        </p:spPr>
      </p:pic>
      <p:pic>
        <p:nvPicPr>
          <p:cNvPr id="47" name="Afbeelding 46">
            <a:extLst>
              <a:ext uri="{FF2B5EF4-FFF2-40B4-BE49-F238E27FC236}">
                <a16:creationId xmlns:a16="http://schemas.microsoft.com/office/drawing/2014/main" id="{EF01A337-4BD9-3140-B3A0-DCAEF9A455FD}"/>
              </a:ext>
            </a:extLst>
          </p:cNvPr>
          <p:cNvPicPr>
            <a:picLocks noChangeAspect="1"/>
          </p:cNvPicPr>
          <p:nvPr/>
        </p:nvPicPr>
        <p:blipFill>
          <a:blip r:embed="rId5"/>
          <a:stretch>
            <a:fillRect/>
          </a:stretch>
        </p:blipFill>
        <p:spPr>
          <a:xfrm rot="902091">
            <a:off x="-4504460" y="4330906"/>
            <a:ext cx="3702292" cy="2082539"/>
          </a:xfrm>
          <a:prstGeom prst="rect">
            <a:avLst/>
          </a:prstGeom>
        </p:spPr>
      </p:pic>
      <p:pic>
        <p:nvPicPr>
          <p:cNvPr id="48" name="Afbeelding 47">
            <a:extLst>
              <a:ext uri="{FF2B5EF4-FFF2-40B4-BE49-F238E27FC236}">
                <a16:creationId xmlns:a16="http://schemas.microsoft.com/office/drawing/2014/main" id="{D248FF09-7C0E-7B42-AB2F-804DBC0DCF2B}"/>
              </a:ext>
            </a:extLst>
          </p:cNvPr>
          <p:cNvPicPr>
            <a:picLocks noChangeAspect="1"/>
          </p:cNvPicPr>
          <p:nvPr/>
        </p:nvPicPr>
        <p:blipFill>
          <a:blip r:embed="rId6"/>
          <a:stretch>
            <a:fillRect/>
          </a:stretch>
        </p:blipFill>
        <p:spPr>
          <a:xfrm rot="19989210">
            <a:off x="-5334209" y="6035849"/>
            <a:ext cx="3839202" cy="2159551"/>
          </a:xfrm>
          <a:prstGeom prst="rect">
            <a:avLst/>
          </a:prstGeom>
        </p:spPr>
      </p:pic>
    </p:spTree>
    <p:extLst>
      <p:ext uri="{BB962C8B-B14F-4D97-AF65-F5344CB8AC3E}">
        <p14:creationId xmlns:p14="http://schemas.microsoft.com/office/powerpoint/2010/main" val="407139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998635" cy="584574"/>
          </a:xfrm>
        </p:spPr>
        <p:txBody>
          <a:bodyPr>
            <a:noAutofit/>
          </a:bodyPr>
          <a:lstStyle/>
          <a:p>
            <a:pPr algn="l" rtl="0"/>
            <a:r>
              <a:rPr lang="en-us" b="1" i="0" u="none" baseline="0" dirty="0"/>
              <a:t>2. What do others think of </a:t>
            </a:r>
            <a:br>
              <a:rPr lang="en-us" dirty="0"/>
            </a:br>
            <a:r>
              <a:rPr lang="en-us" b="1" i="0" u="none" baseline="0" dirty="0">
                <a:solidFill>
                  <a:schemeClr val="bg1"/>
                </a:solidFill>
              </a:rPr>
              <a:t>2. </a:t>
            </a:r>
            <a:r>
              <a:rPr lang="en-us" b="1" i="0" u="none" baseline="0" dirty="0"/>
              <a:t>plastic?</a:t>
            </a:r>
          </a:p>
        </p:txBody>
      </p:sp>
      <p:sp>
        <p:nvSpPr>
          <p:cNvPr id="5" name="Tijdelijke aanduiding voor tekst 4">
            <a:extLst>
              <a:ext uri="{FF2B5EF4-FFF2-40B4-BE49-F238E27FC236}">
                <a16:creationId xmlns:a16="http://schemas.microsoft.com/office/drawing/2014/main" id="{9D296085-7A6C-EC02-4514-1C348BCD9D02}"/>
              </a:ext>
            </a:extLst>
          </p:cNvPr>
          <p:cNvSpPr>
            <a:spLocks noGrp="1"/>
          </p:cNvSpPr>
          <p:nvPr>
            <p:ph type="body" sz="quarter" idx="11"/>
          </p:nvPr>
        </p:nvSpPr>
        <p:spPr>
          <a:xfrm>
            <a:off x="0" y="1899345"/>
            <a:ext cx="9144000" cy="4958655"/>
          </a:xfrm>
          <a:solidFill>
            <a:schemeClr val="accent2"/>
          </a:solidFill>
        </p:spPr>
        <p:txBody>
          <a:bodyPr/>
          <a:lstStyle/>
          <a:p>
            <a:endParaRPr lang="nl-NL" dirty="0"/>
          </a:p>
        </p:txBody>
      </p:sp>
      <p:pic>
        <p:nvPicPr>
          <p:cNvPr id="6" name="Onlinemedia 5" title="Lesson 2">
            <a:hlinkClick r:id="" action="ppaction://media"/>
            <a:extLst>
              <a:ext uri="{FF2B5EF4-FFF2-40B4-BE49-F238E27FC236}">
                <a16:creationId xmlns:a16="http://schemas.microsoft.com/office/drawing/2014/main" id="{93FB3C15-F247-7105-1A54-76BC2F3F2E7E}"/>
              </a:ext>
            </a:extLst>
          </p:cNvPr>
          <p:cNvPicPr>
            <a:picLocks noRot="1" noChangeAspect="1"/>
          </p:cNvPicPr>
          <p:nvPr>
            <a:videoFile r:link="rId1"/>
          </p:nvPr>
        </p:nvPicPr>
        <p:blipFill>
          <a:blip r:embed="rId4"/>
          <a:stretch>
            <a:fillRect/>
          </a:stretch>
        </p:blipFill>
        <p:spPr>
          <a:xfrm>
            <a:off x="1736483" y="2516896"/>
            <a:ext cx="5841138" cy="3300243"/>
          </a:xfrm>
          <a:prstGeom prst="rect">
            <a:avLst/>
          </a:prstGeom>
        </p:spPr>
      </p:pic>
    </p:spTree>
    <p:extLst>
      <p:ext uri="{BB962C8B-B14F-4D97-AF65-F5344CB8AC3E}">
        <p14:creationId xmlns:p14="http://schemas.microsoft.com/office/powerpoint/2010/main" val="365157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7274F5D-9E37-5E58-6CF7-6B811BF3B26F}"/>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6" name="Afbeelding 5" descr="Afbeelding met antenne&#10;&#10;Automatisch gegenereerde beschrijving">
            <a:extLst>
              <a:ext uri="{FF2B5EF4-FFF2-40B4-BE49-F238E27FC236}">
                <a16:creationId xmlns:a16="http://schemas.microsoft.com/office/drawing/2014/main" id="{571E1037-CA87-0FC7-3B74-A1FD072F5A67}"/>
              </a:ext>
            </a:extLst>
          </p:cNvPr>
          <p:cNvPicPr>
            <a:picLocks noChangeAspect="1"/>
          </p:cNvPicPr>
          <p:nvPr/>
        </p:nvPicPr>
        <p:blipFill rotWithShape="1">
          <a:blip r:embed="rId3"/>
          <a:srcRect l="23329" t="10502" r="24019" b="4985"/>
          <a:stretch/>
        </p:blipFill>
        <p:spPr>
          <a:xfrm>
            <a:off x="0" y="1952625"/>
            <a:ext cx="5651502" cy="4905375"/>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825010" cy="4839147"/>
          </a:xfrm>
        </p:spPr>
        <p:txBody>
          <a:bodyPr/>
          <a:lstStyle/>
          <a:p>
            <a:pPr algn="l" rtl="0"/>
            <a:r>
              <a:rPr lang="en-GB" sz="2000" b="1" i="0" u="none" baseline="0" dirty="0">
                <a:solidFill>
                  <a:schemeClr val="accent1"/>
                </a:solidFill>
              </a:rPr>
              <a:t>What are we going to do?</a:t>
            </a:r>
          </a:p>
          <a:p>
            <a:pPr marL="252000" lvl="0" indent="-252000" algn="l" rtl="0">
              <a:spcBef>
                <a:spcPts val="1200"/>
              </a:spcBef>
              <a:buFont typeface="+mj-lt"/>
              <a:buAutoNum type="arabicPeriod"/>
            </a:pPr>
            <a:r>
              <a:rPr lang="en-GB" sz="1600" b="0" i="0" u="none" baseline="0" dirty="0">
                <a:effectLst/>
                <a:ea typeface="Calibri" panose="020F0502020204030204" pitchFamily="34" charset="0"/>
                <a:cs typeface="Segoe UI" panose="020B0502040204020203" pitchFamily="34" charset="0"/>
              </a:rPr>
              <a:t>Hang the checklist above the rubbish bin for </a:t>
            </a:r>
            <a:r>
              <a:rPr lang="en-GB" sz="1600" b="1" i="0" u="none" baseline="0" dirty="0">
                <a:effectLst/>
                <a:ea typeface="Calibri" panose="020F0502020204030204" pitchFamily="34" charset="0"/>
                <a:cs typeface="Segoe UI" panose="020B0502040204020203" pitchFamily="34" charset="0"/>
              </a:rPr>
              <a:t>1 week</a:t>
            </a:r>
            <a:r>
              <a:rPr lang="en-GB" sz="1600" b="0" i="0" u="none" baseline="0" dirty="0">
                <a:effectLst/>
                <a:ea typeface="Calibri" panose="020F0502020204030204" pitchFamily="34" charset="0"/>
                <a:cs typeface="Segoe UI" panose="020B0502040204020203" pitchFamily="34" charset="0"/>
              </a:rPr>
              <a:t>.</a:t>
            </a:r>
            <a:r>
              <a:rPr lang="en-GB" sz="1600" b="0" i="0" u="none" baseline="0" dirty="0">
                <a:ea typeface="Calibri" panose="020F0502020204030204" pitchFamily="34" charset="0"/>
                <a:cs typeface="Segoe UI" panose="020B0502040204020203" pitchFamily="34" charset="0"/>
              </a:rPr>
              <a:t> </a:t>
            </a:r>
            <a:endParaRPr lang="en-GB" sz="1600" dirty="0">
              <a:effectLst/>
              <a:ea typeface="Calibri" panose="020F0502020204030204" pitchFamily="34" charset="0"/>
              <a:cs typeface="Times New Roman" panose="02020603050405020304" pitchFamily="18" charset="0"/>
            </a:endParaRPr>
          </a:p>
          <a:p>
            <a:pPr marL="252000" lvl="0" indent="-252000" algn="l" rtl="0">
              <a:spcBef>
                <a:spcPts val="1200"/>
              </a:spcBef>
              <a:buFont typeface="+mj-lt"/>
              <a:buAutoNum type="arabicPeriod"/>
            </a:pPr>
            <a:r>
              <a:rPr lang="en-GB" sz="1600" b="0" i="0" u="none" baseline="0" dirty="0">
                <a:effectLst/>
                <a:ea typeface="Calibri" panose="020F0502020204030204" pitchFamily="34" charset="0"/>
                <a:cs typeface="Segoe UI" panose="020B0502040204020203" pitchFamily="34" charset="0"/>
              </a:rPr>
              <a:t>Every time you throw something made of plastic away, mark the type of plastic.</a:t>
            </a:r>
            <a:endParaRPr lang="en-GB" sz="1600" dirty="0">
              <a:effectLst/>
              <a:ea typeface="Calibri" panose="020F0502020204030204" pitchFamily="34" charset="0"/>
              <a:cs typeface="Times New Roman" panose="02020603050405020304" pitchFamily="18" charset="0"/>
            </a:endParaRPr>
          </a:p>
          <a:p>
            <a:pPr marL="252000" lvl="0" indent="-252000" algn="l" rtl="0">
              <a:spcBef>
                <a:spcPts val="1200"/>
              </a:spcBef>
              <a:buFont typeface="+mj-lt"/>
              <a:buAutoNum type="arabicPeriod"/>
            </a:pPr>
            <a:r>
              <a:rPr lang="en-GB" sz="1600" b="0" i="0" u="none" baseline="0" dirty="0">
                <a:effectLst/>
                <a:ea typeface="Calibri" panose="020F0502020204030204" pitchFamily="34" charset="0"/>
                <a:cs typeface="Segoe UI" panose="020B0502040204020203" pitchFamily="34" charset="0"/>
              </a:rPr>
              <a:t>At the end of the week add up the week’s numbers.</a:t>
            </a:r>
            <a:endParaRPr lang="en-GB" sz="1600" dirty="0">
              <a:effectLst/>
              <a:ea typeface="Calibri" panose="020F0502020204030204" pitchFamily="34" charset="0"/>
              <a:cs typeface="Times New Roman" panose="02020603050405020304" pitchFamily="18" charset="0"/>
            </a:endParaRPr>
          </a:p>
          <a:p>
            <a:pPr marL="252000" lvl="0" indent="-252000" algn="l" rtl="0">
              <a:spcBef>
                <a:spcPts val="1200"/>
              </a:spcBef>
              <a:buFont typeface="+mj-lt"/>
              <a:buAutoNum type="arabicPeriod"/>
            </a:pPr>
            <a:r>
              <a:rPr lang="en-GB" sz="1600" b="0" i="0" u="none" baseline="0" dirty="0">
                <a:effectLst/>
                <a:ea typeface="Calibri" panose="020F0502020204030204" pitchFamily="34" charset="0"/>
                <a:cs typeface="Segoe UI" panose="020B0502040204020203" pitchFamily="34" charset="0"/>
              </a:rPr>
              <a:t>Bring the filled in checklist to school.</a:t>
            </a:r>
            <a:endParaRPr lang="en-GB" sz="1600" dirty="0">
              <a:effectLst/>
              <a:ea typeface="Calibri" panose="020F0502020204030204" pitchFamily="34" charset="0"/>
              <a:cs typeface="Times New Roman" panose="02020603050405020304" pitchFamily="18" charset="0"/>
            </a:endParaRP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lstStyle/>
          <a:p>
            <a:pPr algn="l" rtl="0"/>
            <a:r>
              <a:rPr lang="en-us" b="1" i="0" u="none" baseline="0"/>
              <a:t>3. PLASTIC HUNT</a:t>
            </a:r>
          </a:p>
        </p:txBody>
      </p:sp>
      <p:pic>
        <p:nvPicPr>
          <p:cNvPr id="7" name="Afbeelding 6">
            <a:extLst>
              <a:ext uri="{FF2B5EF4-FFF2-40B4-BE49-F238E27FC236}">
                <a16:creationId xmlns:a16="http://schemas.microsoft.com/office/drawing/2014/main" id="{DA013183-764C-2445-A52D-30BD49225186}"/>
              </a:ext>
            </a:extLst>
          </p:cNvPr>
          <p:cNvPicPr>
            <a:picLocks noChangeAspect="1"/>
          </p:cNvPicPr>
          <p:nvPr/>
        </p:nvPicPr>
        <p:blipFill>
          <a:blip r:embed="rId4"/>
          <a:stretch>
            <a:fillRect/>
          </a:stretch>
        </p:blipFill>
        <p:spPr>
          <a:xfrm rot="19760420">
            <a:off x="349711" y="502338"/>
            <a:ext cx="4756322" cy="2675431"/>
          </a:xfrm>
          <a:prstGeom prst="rect">
            <a:avLst/>
          </a:prstGeom>
        </p:spPr>
      </p:pic>
    </p:spTree>
    <p:extLst>
      <p:ext uri="{BB962C8B-B14F-4D97-AF65-F5344CB8AC3E}">
        <p14:creationId xmlns:p14="http://schemas.microsoft.com/office/powerpoint/2010/main" val="314651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086B795-69E5-B52E-08CC-57F6F84C2027}"/>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719138" y="2376000"/>
            <a:ext cx="3512576" cy="3502448"/>
          </a:xfrm>
        </p:spPr>
        <p:txBody>
          <a:bodyPr/>
          <a:lstStyle/>
          <a:p>
            <a:pPr marL="180000" indent="-180000" algn="l" rtl="0">
              <a:spcBef>
                <a:spcPts val="1200"/>
              </a:spcBef>
              <a:buFont typeface="Arial" panose="020B0604020202020204" pitchFamily="34" charset="0"/>
              <a:buChar char="•"/>
            </a:pPr>
            <a:r>
              <a:rPr lang="en-GB" sz="1600" b="0" i="0" u="none" baseline="0" dirty="0"/>
              <a:t>How many different types of plastic did you throw away last week?</a:t>
            </a:r>
          </a:p>
          <a:p>
            <a:pPr marL="180000" indent="-180000" algn="l" rtl="0">
              <a:spcBef>
                <a:spcPts val="1200"/>
              </a:spcBef>
              <a:buFont typeface="Arial" panose="020B0604020202020204" pitchFamily="34" charset="0"/>
              <a:buChar char="•"/>
            </a:pPr>
            <a:r>
              <a:rPr lang="en-GB" sz="1600" b="0" i="0" u="none" baseline="0" dirty="0"/>
              <a:t>Which type of plastic did you use the most?</a:t>
            </a:r>
          </a:p>
          <a:p>
            <a:pPr marL="180000" indent="-180000" algn="l" rtl="0">
              <a:spcBef>
                <a:spcPts val="1200"/>
              </a:spcBef>
              <a:buFont typeface="Arial" panose="020B0604020202020204" pitchFamily="34" charset="0"/>
              <a:buChar char="•"/>
            </a:pPr>
            <a:r>
              <a:rPr lang="en-GB" sz="1600" b="0" i="0" u="none" baseline="0" dirty="0"/>
              <a:t>Compare your results with those of your classmates.</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810000"/>
            <a:ext cx="4931500" cy="477054"/>
          </a:xfrm>
        </p:spPr>
        <p:txBody>
          <a:bodyPr/>
          <a:lstStyle/>
          <a:p>
            <a:pPr algn="l" rtl="0"/>
            <a:r>
              <a:rPr lang="en-us" b="1" i="0" u="none" baseline="0"/>
              <a:t>3. PLASTIC HUNT</a:t>
            </a:r>
          </a:p>
        </p:txBody>
      </p:sp>
      <p:pic>
        <p:nvPicPr>
          <p:cNvPr id="4" name="Afbeelding 3">
            <a:extLst>
              <a:ext uri="{FF2B5EF4-FFF2-40B4-BE49-F238E27FC236}">
                <a16:creationId xmlns:a16="http://schemas.microsoft.com/office/drawing/2014/main" id="{249BE56B-67B5-B1AD-34DE-779D2E726A85}"/>
              </a:ext>
            </a:extLst>
          </p:cNvPr>
          <p:cNvPicPr>
            <a:picLocks noChangeAspect="1"/>
          </p:cNvPicPr>
          <p:nvPr/>
        </p:nvPicPr>
        <p:blipFill>
          <a:blip r:embed="rId3"/>
          <a:stretch>
            <a:fillRect/>
          </a:stretch>
        </p:blipFill>
        <p:spPr>
          <a:xfrm>
            <a:off x="4572000" y="2179695"/>
            <a:ext cx="3852863" cy="4339336"/>
          </a:xfrm>
          <a:prstGeom prst="rect">
            <a:avLst/>
          </a:prstGeom>
          <a:ln w="12700">
            <a:solidFill>
              <a:schemeClr val="tx1"/>
            </a:solidFill>
          </a:ln>
        </p:spPr>
      </p:pic>
      <p:grpSp>
        <p:nvGrpSpPr>
          <p:cNvPr id="8" name="Groep 7">
            <a:extLst>
              <a:ext uri="{FF2B5EF4-FFF2-40B4-BE49-F238E27FC236}">
                <a16:creationId xmlns:a16="http://schemas.microsoft.com/office/drawing/2014/main" id="{4441FC02-A01A-4E4A-B9AD-63D716841337}"/>
              </a:ext>
            </a:extLst>
          </p:cNvPr>
          <p:cNvGrpSpPr/>
          <p:nvPr/>
        </p:nvGrpSpPr>
        <p:grpSpPr>
          <a:xfrm>
            <a:off x="-1504454" y="3657600"/>
            <a:ext cx="6182472" cy="3479859"/>
            <a:chOff x="-7922409" y="3429000"/>
            <a:chExt cx="5710220" cy="3214048"/>
          </a:xfrm>
        </p:grpSpPr>
        <p:pic>
          <p:nvPicPr>
            <p:cNvPr id="9" name="Afbeelding 8">
              <a:extLst>
                <a:ext uri="{FF2B5EF4-FFF2-40B4-BE49-F238E27FC236}">
                  <a16:creationId xmlns:a16="http://schemas.microsoft.com/office/drawing/2014/main" id="{3D86781C-F121-6547-943A-31155C76C412}"/>
                </a:ext>
              </a:extLst>
            </p:cNvPr>
            <p:cNvPicPr>
              <a:picLocks noChangeAspect="1"/>
            </p:cNvPicPr>
            <p:nvPr/>
          </p:nvPicPr>
          <p:blipFill>
            <a:blip r:embed="rId4"/>
            <a:stretch>
              <a:fillRect/>
            </a:stretch>
          </p:blipFill>
          <p:spPr>
            <a:xfrm>
              <a:off x="-6592603" y="3429000"/>
              <a:ext cx="3809698" cy="2142955"/>
            </a:xfrm>
            <a:prstGeom prst="rect">
              <a:avLst/>
            </a:prstGeom>
          </p:spPr>
        </p:pic>
        <p:pic>
          <p:nvPicPr>
            <p:cNvPr id="10" name="Afbeelding 9">
              <a:extLst>
                <a:ext uri="{FF2B5EF4-FFF2-40B4-BE49-F238E27FC236}">
                  <a16:creationId xmlns:a16="http://schemas.microsoft.com/office/drawing/2014/main" id="{3E93E195-EAAF-F543-90E1-034984EBEB73}"/>
                </a:ext>
              </a:extLst>
            </p:cNvPr>
            <p:cNvPicPr>
              <a:picLocks noChangeAspect="1"/>
            </p:cNvPicPr>
            <p:nvPr/>
          </p:nvPicPr>
          <p:blipFill>
            <a:blip r:embed="rId5"/>
            <a:stretch>
              <a:fillRect/>
            </a:stretch>
          </p:blipFill>
          <p:spPr>
            <a:xfrm rot="1774053">
              <a:off x="-7922409" y="3583014"/>
              <a:ext cx="4525311" cy="2545487"/>
            </a:xfrm>
            <a:prstGeom prst="rect">
              <a:avLst/>
            </a:prstGeom>
          </p:spPr>
        </p:pic>
        <p:pic>
          <p:nvPicPr>
            <p:cNvPr id="11" name="Afbeelding 10">
              <a:extLst>
                <a:ext uri="{FF2B5EF4-FFF2-40B4-BE49-F238E27FC236}">
                  <a16:creationId xmlns:a16="http://schemas.microsoft.com/office/drawing/2014/main" id="{D71DE2E0-F55E-584C-B04B-9E59ECEE13C9}"/>
                </a:ext>
              </a:extLst>
            </p:cNvPr>
            <p:cNvPicPr>
              <a:picLocks noChangeAspect="1"/>
            </p:cNvPicPr>
            <p:nvPr/>
          </p:nvPicPr>
          <p:blipFill>
            <a:blip r:embed="rId6"/>
            <a:stretch>
              <a:fillRect/>
            </a:stretch>
          </p:blipFill>
          <p:spPr>
            <a:xfrm rot="902091">
              <a:off x="-5914481" y="3882863"/>
              <a:ext cx="3702292" cy="2082539"/>
            </a:xfrm>
            <a:prstGeom prst="rect">
              <a:avLst/>
            </a:prstGeom>
          </p:spPr>
        </p:pic>
        <p:pic>
          <p:nvPicPr>
            <p:cNvPr id="12" name="Afbeelding 11">
              <a:extLst>
                <a:ext uri="{FF2B5EF4-FFF2-40B4-BE49-F238E27FC236}">
                  <a16:creationId xmlns:a16="http://schemas.microsoft.com/office/drawing/2014/main" id="{F3EA8C9C-FAEE-4044-9AEA-D8B6A2362916}"/>
                </a:ext>
              </a:extLst>
            </p:cNvPr>
            <p:cNvPicPr>
              <a:picLocks noChangeAspect="1"/>
            </p:cNvPicPr>
            <p:nvPr/>
          </p:nvPicPr>
          <p:blipFill>
            <a:blip r:embed="rId7"/>
            <a:stretch>
              <a:fillRect/>
            </a:stretch>
          </p:blipFill>
          <p:spPr>
            <a:xfrm rot="19989210">
              <a:off x="-6745693" y="4483497"/>
              <a:ext cx="3839202" cy="2159551"/>
            </a:xfrm>
            <a:prstGeom prst="rect">
              <a:avLst/>
            </a:prstGeom>
          </p:spPr>
        </p:pic>
      </p:grpSp>
    </p:spTree>
    <p:extLst>
      <p:ext uri="{BB962C8B-B14F-4D97-AF65-F5344CB8AC3E}">
        <p14:creationId xmlns:p14="http://schemas.microsoft.com/office/powerpoint/2010/main" val="33827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81C4900-48EC-3225-92F3-9BA0D25F36E4}"/>
              </a:ext>
            </a:extLst>
          </p:cNvPr>
          <p:cNvSpPr/>
          <p:nvPr/>
        </p:nvSpPr>
        <p:spPr>
          <a:xfrm>
            <a:off x="0" y="1952624"/>
            <a:ext cx="9144000" cy="490537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242328" y="2523266"/>
            <a:ext cx="4436391" cy="3770263"/>
          </a:xfrm>
        </p:spPr>
        <p:txBody>
          <a:bodyPr wrap="square" tIns="0">
            <a:spAutoFit/>
          </a:bodyPr>
          <a:lstStyle/>
          <a:p>
            <a:pPr marL="180000" indent="-180000" algn="l" rtl="0">
              <a:spcBef>
                <a:spcPts val="1200"/>
              </a:spcBef>
              <a:buFont typeface="Arial" panose="020B0604020202020204" pitchFamily="34" charset="0"/>
              <a:buChar char="•"/>
            </a:pPr>
            <a:r>
              <a:rPr lang="en-GB" sz="1600" b="1" i="0" u="none" baseline="0" dirty="0"/>
              <a:t>65 million</a:t>
            </a:r>
            <a:r>
              <a:rPr lang="en-GB" sz="1600" b="0" i="0" u="none" baseline="0" dirty="0"/>
              <a:t> tonnes of plastic is </a:t>
            </a:r>
            <a:br>
              <a:rPr lang="en-GB" sz="1600" dirty="0"/>
            </a:br>
            <a:r>
              <a:rPr lang="en-GB" sz="1600" b="0" i="0" u="none" baseline="0" dirty="0"/>
              <a:t>thrown away every year </a:t>
            </a:r>
            <a:br>
              <a:rPr lang="en-GB" sz="1600" dirty="0"/>
            </a:br>
            <a:r>
              <a:rPr lang="en-GB" sz="3000" b="1" i="0" u="none" baseline="0" dirty="0">
                <a:solidFill>
                  <a:schemeClr val="accent1"/>
                </a:solidFill>
              </a:rPr>
              <a:t>65,000,000,000 kg</a:t>
            </a:r>
          </a:p>
          <a:p>
            <a:pPr marL="180000" indent="-180000" algn="l" rtl="0">
              <a:spcBef>
                <a:spcPts val="1200"/>
              </a:spcBef>
              <a:buFont typeface="Arial" panose="020B0604020202020204" pitchFamily="34" charset="0"/>
              <a:buChar char="•"/>
            </a:pPr>
            <a:r>
              <a:rPr lang="en-GB" sz="1600" b="1" i="0" u="none" baseline="0" dirty="0"/>
              <a:t>30% </a:t>
            </a:r>
            <a:r>
              <a:rPr lang="en-GB" sz="1600" b="0" i="0" u="none" baseline="0" dirty="0"/>
              <a:t>of it is collected</a:t>
            </a:r>
          </a:p>
          <a:p>
            <a:pPr marL="180000" indent="-180000" algn="l" rtl="0">
              <a:spcBef>
                <a:spcPts val="1200"/>
              </a:spcBef>
              <a:buFont typeface="Arial" panose="020B0604020202020204" pitchFamily="34" charset="0"/>
              <a:buChar char="•"/>
            </a:pPr>
            <a:r>
              <a:rPr lang="en-GB" sz="1600" b="1" i="0" u="none" baseline="0" dirty="0"/>
              <a:t>70% </a:t>
            </a:r>
            <a:r>
              <a:rPr lang="en-GB" sz="1600" b="0" i="0" u="none" baseline="0" dirty="0"/>
              <a:t>is incinerated, dumped or </a:t>
            </a:r>
            <a:br>
              <a:rPr lang="en-GB" sz="1600" dirty="0"/>
            </a:br>
            <a:r>
              <a:rPr lang="en-GB" sz="1600" b="0" i="0" u="none" baseline="0" dirty="0"/>
              <a:t>becomes litter</a:t>
            </a:r>
          </a:p>
          <a:p>
            <a:pPr marL="180000" indent="-180000" algn="l" rtl="0">
              <a:spcBef>
                <a:spcPts val="1200"/>
              </a:spcBef>
              <a:buFont typeface="Arial" panose="020B0604020202020204" pitchFamily="34" charset="0"/>
              <a:buChar char="•"/>
            </a:pPr>
            <a:r>
              <a:rPr lang="en-GB" sz="1600" b="0" i="0" u="none" baseline="0" dirty="0"/>
              <a:t>In the Netherlands, people use </a:t>
            </a:r>
            <a:r>
              <a:rPr lang="en-GB" sz="1600" b="1" i="0" u="none" baseline="0" dirty="0"/>
              <a:t>1,500 </a:t>
            </a:r>
            <a:br>
              <a:rPr lang="en-GB" sz="1600" b="1" dirty="0"/>
            </a:br>
            <a:r>
              <a:rPr lang="en-GB" sz="1600" dirty="0"/>
              <a:t>items of </a:t>
            </a:r>
            <a:r>
              <a:rPr lang="en-GB" sz="1600" b="0" i="0" u="none" baseline="0" dirty="0"/>
              <a:t>plastic packaging every year</a:t>
            </a:r>
          </a:p>
          <a:p>
            <a:pPr marL="180000" indent="-180000" algn="l" rtl="0">
              <a:spcBef>
                <a:spcPts val="1200"/>
              </a:spcBef>
              <a:buFont typeface="Arial" panose="020B0604020202020204" pitchFamily="34" charset="0"/>
              <a:buChar char="•"/>
            </a:pPr>
            <a:r>
              <a:rPr lang="en-GB" sz="1600" b="0" i="0" u="none" baseline="0" dirty="0"/>
              <a:t>This is </a:t>
            </a:r>
            <a:r>
              <a:rPr lang="en-GB" sz="1600" b="1" i="0" u="none" baseline="0" dirty="0"/>
              <a:t>30 kilos </a:t>
            </a:r>
            <a:r>
              <a:rPr lang="en-GB" sz="1600" b="0" i="0" u="none" baseline="0" dirty="0"/>
              <a:t>of</a:t>
            </a:r>
            <a:r>
              <a:rPr lang="en-GB" sz="1600" b="1" i="0" u="none" baseline="0" dirty="0"/>
              <a:t> </a:t>
            </a:r>
            <a:r>
              <a:rPr lang="en-GB" sz="1600" b="0" i="0" u="none" baseline="0" dirty="0"/>
              <a:t>plastic packaging </a:t>
            </a:r>
            <a:br>
              <a:rPr lang="en-GB" sz="1600" dirty="0"/>
            </a:br>
            <a:r>
              <a:rPr lang="en-GB" sz="1600" b="0" i="0" u="none" baseline="0" dirty="0"/>
              <a:t>every year!</a:t>
            </a:r>
          </a:p>
          <a:p>
            <a:pPr marL="180000" indent="-180000" algn="l" rtl="0">
              <a:spcBef>
                <a:spcPts val="1200"/>
              </a:spcBef>
              <a:buFont typeface="Arial" panose="020B0604020202020204" pitchFamily="34" charset="0"/>
              <a:buChar char="•"/>
            </a:pPr>
            <a:r>
              <a:rPr lang="en-GB" sz="1600" b="0" i="0" u="none" baseline="0" dirty="0"/>
              <a:t>How much do you use? What do you think?</a:t>
            </a:r>
          </a:p>
        </p:txBody>
      </p:sp>
      <p:pic>
        <p:nvPicPr>
          <p:cNvPr id="5" name="Afbeelding 4" descr="Afbeelding met buiten, strand, persoon, zand&#10;&#10;Automatisch gegenereerde beschrijving">
            <a:extLst>
              <a:ext uri="{FF2B5EF4-FFF2-40B4-BE49-F238E27FC236}">
                <a16:creationId xmlns:a16="http://schemas.microsoft.com/office/drawing/2014/main" id="{FA5BDA38-E7B7-412E-A575-88F6258F3FAF}"/>
              </a:ext>
            </a:extLst>
          </p:cNvPr>
          <p:cNvPicPr>
            <a:picLocks noChangeAspect="1"/>
          </p:cNvPicPr>
          <p:nvPr/>
        </p:nvPicPr>
        <p:blipFill rotWithShape="1">
          <a:blip r:embed="rId3"/>
          <a:srcRect l="5370" r="32494"/>
          <a:stretch/>
        </p:blipFill>
        <p:spPr>
          <a:xfrm>
            <a:off x="4572000" y="1952625"/>
            <a:ext cx="4572000" cy="4905375"/>
          </a:xfrm>
          <a:prstGeom prst="rect">
            <a:avLst/>
          </a:prstGeom>
        </p:spPr>
      </p:pic>
      <p:pic>
        <p:nvPicPr>
          <p:cNvPr id="4" name="Graphic 3" descr="Vragen silhouet">
            <a:extLst>
              <a:ext uri="{FF2B5EF4-FFF2-40B4-BE49-F238E27FC236}">
                <a16:creationId xmlns:a16="http://schemas.microsoft.com/office/drawing/2014/main" id="{CEDCEB9E-45A8-1C72-8FFE-B169EF3CD7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4235" y="440900"/>
            <a:ext cx="914400" cy="914400"/>
          </a:xfrm>
          <a:prstGeom prst="rect">
            <a:avLst/>
          </a:prstGeom>
        </p:spPr>
      </p:pic>
      <p:sp>
        <p:nvSpPr>
          <p:cNvPr id="8" name="Tijdelijke aanduiding voor tekst 2">
            <a:extLst>
              <a:ext uri="{FF2B5EF4-FFF2-40B4-BE49-F238E27FC236}">
                <a16:creationId xmlns:a16="http://schemas.microsoft.com/office/drawing/2014/main" id="{16A57149-12DB-DB46-D24A-AD58B691C62A}"/>
              </a:ext>
            </a:extLst>
          </p:cNvPr>
          <p:cNvSpPr>
            <a:spLocks noGrp="1"/>
          </p:cNvSpPr>
          <p:nvPr>
            <p:ph type="body" sz="quarter" idx="13"/>
          </p:nvPr>
        </p:nvSpPr>
        <p:spPr>
          <a:xfrm>
            <a:off x="720000" y="810000"/>
            <a:ext cx="4998635" cy="477054"/>
          </a:xfrm>
        </p:spPr>
        <p:txBody>
          <a:bodyPr>
            <a:spAutoFit/>
          </a:bodyPr>
          <a:lstStyle/>
          <a:p>
            <a:pPr algn="l" rtl="0"/>
            <a:r>
              <a:rPr lang="en-GB" b="1" i="0" u="none" baseline="0">
                <a:solidFill>
                  <a:schemeClr val="accent1"/>
                </a:solidFill>
              </a:rPr>
              <a:t>DID YOU KNOW THAT ...</a:t>
            </a:r>
          </a:p>
        </p:txBody>
      </p:sp>
    </p:spTree>
    <p:extLst>
      <p:ext uri="{BB962C8B-B14F-4D97-AF65-F5344CB8AC3E}">
        <p14:creationId xmlns:p14="http://schemas.microsoft.com/office/powerpoint/2010/main" val="121518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AD0C3ED-5D55-C642-8553-C84EE65DFB6D}"/>
              </a:ext>
            </a:extLst>
          </p:cNvPr>
          <p:cNvSpPr/>
          <p:nvPr/>
        </p:nvSpPr>
        <p:spPr>
          <a:xfrm>
            <a:off x="719137" y="1952625"/>
            <a:ext cx="3282221" cy="3282221"/>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Ovaal 15">
            <a:extLst>
              <a:ext uri="{FF2B5EF4-FFF2-40B4-BE49-F238E27FC236}">
                <a16:creationId xmlns:a16="http://schemas.microsoft.com/office/drawing/2014/main" id="{299632AC-016C-CA4D-B37F-F2975BD5A2C1}"/>
              </a:ext>
            </a:extLst>
          </p:cNvPr>
          <p:cNvSpPr/>
          <p:nvPr/>
        </p:nvSpPr>
        <p:spPr>
          <a:xfrm>
            <a:off x="5220072" y="1888957"/>
            <a:ext cx="3533847" cy="3533847"/>
          </a:xfrm>
          <a:prstGeom prst="ellipse">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3" name="Tijdelijke aanduiding voor tekst 2">
            <a:extLst>
              <a:ext uri="{FF2B5EF4-FFF2-40B4-BE49-F238E27FC236}">
                <a16:creationId xmlns:a16="http://schemas.microsoft.com/office/drawing/2014/main" id="{57EF15F9-42B9-8B84-F48E-C381E104E73A}"/>
              </a:ext>
            </a:extLst>
          </p:cNvPr>
          <p:cNvSpPr>
            <a:spLocks noGrp="1"/>
          </p:cNvSpPr>
          <p:nvPr>
            <p:ph type="body" sz="quarter" idx="13"/>
          </p:nvPr>
        </p:nvSpPr>
        <p:spPr/>
        <p:txBody>
          <a:bodyPr/>
          <a:lstStyle/>
          <a:p>
            <a:pPr algn="l" rtl="0"/>
            <a:r>
              <a:rPr lang="en-GB" b="1" i="0" u="none" baseline="0" dirty="0"/>
              <a:t>4. Linear versus circular</a:t>
            </a:r>
          </a:p>
        </p:txBody>
      </p:sp>
      <p:pic>
        <p:nvPicPr>
          <p:cNvPr id="5" name="Graphic 4" descr="Staafdiagram met stijgende lijn met effen opvulling">
            <a:extLst>
              <a:ext uri="{FF2B5EF4-FFF2-40B4-BE49-F238E27FC236}">
                <a16:creationId xmlns:a16="http://schemas.microsoft.com/office/drawing/2014/main" id="{3C996AB7-CEC2-CF05-D53F-6E13330774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0781" y="2791327"/>
            <a:ext cx="1654458" cy="1654458"/>
          </a:xfrm>
          <a:prstGeom prst="rect">
            <a:avLst/>
          </a:prstGeom>
        </p:spPr>
      </p:pic>
      <p:pic>
        <p:nvPicPr>
          <p:cNvPr id="7" name="Graphic 6" descr="Cirkel met pijl met effen opvulling">
            <a:extLst>
              <a:ext uri="{FF2B5EF4-FFF2-40B4-BE49-F238E27FC236}">
                <a16:creationId xmlns:a16="http://schemas.microsoft.com/office/drawing/2014/main" id="{EF62A08F-DE37-7BED-7157-0196E33677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5144" y="2684029"/>
            <a:ext cx="1943702" cy="1943702"/>
          </a:xfrm>
          <a:prstGeom prst="rect">
            <a:avLst/>
          </a:prstGeom>
        </p:spPr>
      </p:pic>
      <p:pic>
        <p:nvPicPr>
          <p:cNvPr id="9" name="Graphic 8" descr="Geen afval weggooien met effen opvulling">
            <a:extLst>
              <a:ext uri="{FF2B5EF4-FFF2-40B4-BE49-F238E27FC236}">
                <a16:creationId xmlns:a16="http://schemas.microsoft.com/office/drawing/2014/main" id="{8DF73D27-3F3C-1C14-53D0-9061C99EA2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138" y="3092116"/>
            <a:ext cx="914400" cy="914400"/>
          </a:xfrm>
          <a:prstGeom prst="rect">
            <a:avLst/>
          </a:prstGeom>
        </p:spPr>
      </p:pic>
      <p:pic>
        <p:nvPicPr>
          <p:cNvPr id="11" name="Graphic 10" descr="Waterfles silhouet">
            <a:extLst>
              <a:ext uri="{FF2B5EF4-FFF2-40B4-BE49-F238E27FC236}">
                <a16:creationId xmlns:a16="http://schemas.microsoft.com/office/drawing/2014/main" id="{048C6FA4-05A0-BCAA-D8B5-2DAC266FCD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048152">
            <a:off x="1807812" y="4295706"/>
            <a:ext cx="914400" cy="914400"/>
          </a:xfrm>
          <a:prstGeom prst="rect">
            <a:avLst/>
          </a:prstGeom>
        </p:spPr>
      </p:pic>
      <p:pic>
        <p:nvPicPr>
          <p:cNvPr id="13" name="Graphic 12" descr="Vragen silhouet">
            <a:extLst>
              <a:ext uri="{FF2B5EF4-FFF2-40B4-BE49-F238E27FC236}">
                <a16:creationId xmlns:a16="http://schemas.microsoft.com/office/drawing/2014/main" id="{207800AE-7F80-D782-639E-17222BC924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66564" y="2072355"/>
            <a:ext cx="914400" cy="914400"/>
          </a:xfrm>
          <a:prstGeom prst="rect">
            <a:avLst/>
          </a:prstGeom>
        </p:spPr>
      </p:pic>
      <p:pic>
        <p:nvPicPr>
          <p:cNvPr id="15" name="Graphic 14" descr="Geen afval weggooien silhouet">
            <a:extLst>
              <a:ext uri="{FF2B5EF4-FFF2-40B4-BE49-F238E27FC236}">
                <a16:creationId xmlns:a16="http://schemas.microsoft.com/office/drawing/2014/main" id="{553D359B-02EB-2693-A913-89E4FBFA5B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53079" y="2445848"/>
            <a:ext cx="914400" cy="914400"/>
          </a:xfrm>
          <a:prstGeom prst="rect">
            <a:avLst/>
          </a:prstGeom>
        </p:spPr>
      </p:pic>
      <p:pic>
        <p:nvPicPr>
          <p:cNvPr id="17" name="Graphic 16" descr="Bananenschil met effen opvulling">
            <a:extLst>
              <a:ext uri="{FF2B5EF4-FFF2-40B4-BE49-F238E27FC236}">
                <a16:creationId xmlns:a16="http://schemas.microsoft.com/office/drawing/2014/main" id="{4E0BBB65-18C6-598E-7839-2D3591DB6AC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77512" y="3112741"/>
            <a:ext cx="914400" cy="914400"/>
          </a:xfrm>
          <a:prstGeom prst="rect">
            <a:avLst/>
          </a:prstGeom>
        </p:spPr>
      </p:pic>
      <p:pic>
        <p:nvPicPr>
          <p:cNvPr id="19" name="Graphic 18" descr="Duurzaamheid silhouet">
            <a:extLst>
              <a:ext uri="{FF2B5EF4-FFF2-40B4-BE49-F238E27FC236}">
                <a16:creationId xmlns:a16="http://schemas.microsoft.com/office/drawing/2014/main" id="{FCB6622C-8607-B453-151D-189B5C370DD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22412" y="3823770"/>
            <a:ext cx="914400" cy="914400"/>
          </a:xfrm>
          <a:prstGeom prst="rect">
            <a:avLst/>
          </a:prstGeom>
        </p:spPr>
      </p:pic>
      <p:pic>
        <p:nvPicPr>
          <p:cNvPr id="21" name="Graphic 20" descr="Open hand met planten silhouet">
            <a:extLst>
              <a:ext uri="{FF2B5EF4-FFF2-40B4-BE49-F238E27FC236}">
                <a16:creationId xmlns:a16="http://schemas.microsoft.com/office/drawing/2014/main" id="{B1938C64-A170-D6F6-1475-DC83F40C06D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11863" y="2190385"/>
            <a:ext cx="914400" cy="914400"/>
          </a:xfrm>
          <a:prstGeom prst="rect">
            <a:avLst/>
          </a:prstGeom>
        </p:spPr>
      </p:pic>
      <p:pic>
        <p:nvPicPr>
          <p:cNvPr id="23" name="Graphic 22" descr="Plant met wortels silhouet">
            <a:extLst>
              <a:ext uri="{FF2B5EF4-FFF2-40B4-BE49-F238E27FC236}">
                <a16:creationId xmlns:a16="http://schemas.microsoft.com/office/drawing/2014/main" id="{FA95D263-4E0E-88BD-663E-1915675A0A1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345054" y="3197444"/>
            <a:ext cx="914400" cy="914400"/>
          </a:xfrm>
          <a:prstGeom prst="rect">
            <a:avLst/>
          </a:prstGeom>
        </p:spPr>
      </p:pic>
      <p:pic>
        <p:nvPicPr>
          <p:cNvPr id="25" name="Graphic 24" descr="Compost met effen opvulling">
            <a:extLst>
              <a:ext uri="{FF2B5EF4-FFF2-40B4-BE49-F238E27FC236}">
                <a16:creationId xmlns:a16="http://schemas.microsoft.com/office/drawing/2014/main" id="{62A436B6-4BF9-7C1A-335B-E275F04D00D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171438" y="4348633"/>
            <a:ext cx="914400" cy="914400"/>
          </a:xfrm>
          <a:prstGeom prst="rect">
            <a:avLst/>
          </a:prstGeom>
        </p:spPr>
      </p:pic>
      <p:pic>
        <p:nvPicPr>
          <p:cNvPr id="27" name="Graphic 26" descr="Weegschalen van gerechtigheid silhouet">
            <a:extLst>
              <a:ext uri="{FF2B5EF4-FFF2-40B4-BE49-F238E27FC236}">
                <a16:creationId xmlns:a16="http://schemas.microsoft.com/office/drawing/2014/main" id="{330CDA8D-7087-9FB1-4778-2F5F3B2F291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114800" y="3198681"/>
            <a:ext cx="914400" cy="914400"/>
          </a:xfrm>
          <a:prstGeom prst="rect">
            <a:avLst/>
          </a:prstGeom>
        </p:spPr>
      </p:pic>
    </p:spTree>
    <p:extLst>
      <p:ext uri="{BB962C8B-B14F-4D97-AF65-F5344CB8AC3E}">
        <p14:creationId xmlns:p14="http://schemas.microsoft.com/office/powerpoint/2010/main" val="2431627136"/>
      </p:ext>
    </p:extLst>
  </p:cSld>
  <p:clrMapOvr>
    <a:masterClrMapping/>
  </p:clrMapOvr>
</p:sld>
</file>

<file path=ppt/theme/theme1.xml><?xml version="1.0" encoding="utf-8"?>
<a:theme xmlns:a="http://schemas.openxmlformats.org/drawingml/2006/main" name="Presentation1">
  <a:themeElements>
    <a:clrScheme name="interreg 1">
      <a:dk1>
        <a:srgbClr val="003399"/>
      </a:dk1>
      <a:lt1>
        <a:srgbClr val="FFFFFF"/>
      </a:lt1>
      <a:dk2>
        <a:srgbClr val="37A76F"/>
      </a:dk2>
      <a:lt2>
        <a:srgbClr val="FFFFFF"/>
      </a:lt2>
      <a:accent1>
        <a:srgbClr val="F1717F"/>
      </a:accent1>
      <a:accent2>
        <a:srgbClr val="9FAEE5"/>
      </a:accent2>
      <a:accent3>
        <a:srgbClr val="FFCC00"/>
      </a:accent3>
      <a:accent4>
        <a:srgbClr val="80A9BC"/>
      </a:accent4>
      <a:accent5>
        <a:srgbClr val="F7B4B6"/>
      </a:accent5>
      <a:accent6>
        <a:srgbClr val="A5D20E"/>
      </a:accent6>
      <a:hlink>
        <a:srgbClr val="003399"/>
      </a:hlink>
      <a:folHlink>
        <a:srgbClr val="000000"/>
      </a:folHlink>
    </a:clrScheme>
    <a:fontScheme name="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1928</TotalTime>
  <Words>1282</Words>
  <Application>Microsoft Office PowerPoint</Application>
  <PresentationFormat>Diavoorstelling (4:3)</PresentationFormat>
  <Paragraphs>152</Paragraphs>
  <Slides>25</Slides>
  <Notes>21</Notes>
  <HiddenSlides>1</HiddenSlides>
  <MMClips>4</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25</vt:i4>
      </vt:variant>
    </vt:vector>
  </HeadingPairs>
  <TitlesOfParts>
    <vt:vector size="33" baseType="lpstr">
      <vt:lpstr>Arial</vt:lpstr>
      <vt:lpstr>Arial</vt:lpstr>
      <vt:lpstr>Calibri</vt:lpstr>
      <vt:lpstr>Open Sans</vt:lpstr>
      <vt:lpstr>Open Sans Semibold</vt:lpstr>
      <vt:lpstr>Segoe UI</vt:lpstr>
      <vt:lpstr>Symbol</vt:lpstr>
      <vt:lpstr>Presentation1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Lisette van Heijst</cp:lastModifiedBy>
  <cp:revision>108</cp:revision>
  <dcterms:created xsi:type="dcterms:W3CDTF">2015-03-06T10:50:13Z</dcterms:created>
  <dcterms:modified xsi:type="dcterms:W3CDTF">2023-02-03T09:42:58Z</dcterms:modified>
</cp:coreProperties>
</file>