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271" r:id="rId3"/>
    <p:sldId id="309" r:id="rId4"/>
    <p:sldId id="273" r:id="rId5"/>
    <p:sldId id="297" r:id="rId6"/>
    <p:sldId id="286" r:id="rId7"/>
    <p:sldId id="277" r:id="rId8"/>
    <p:sldId id="310" r:id="rId9"/>
    <p:sldId id="275" r:id="rId10"/>
    <p:sldId id="305" r:id="rId11"/>
    <p:sldId id="306" r:id="rId12"/>
    <p:sldId id="276" r:id="rId13"/>
    <p:sldId id="292" r:id="rId14"/>
    <p:sldId id="307" r:id="rId15"/>
    <p:sldId id="278" r:id="rId16"/>
    <p:sldId id="283" r:id="rId17"/>
    <p:sldId id="304" r:id="rId18"/>
    <p:sldId id="308" r:id="rId19"/>
    <p:sldId id="311" r:id="rId20"/>
    <p:sldId id="295" r:id="rId21"/>
    <p:sldId id="303" r:id="rId22"/>
    <p:sldId id="302" r:id="rId23"/>
    <p:sldId id="312" r:id="rId24"/>
    <p:sldId id="313" r:id="rId25"/>
    <p:sldId id="301" r:id="rId26"/>
    <p:sldId id="296" r:id="rId27"/>
    <p:sldId id="290" r:id="rId28"/>
    <p:sldId id="26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lders, M." initials="OM" lastIdx="1" clrIdx="0">
    <p:extLst>
      <p:ext uri="{19B8F6BF-5375-455C-9EA6-DF929625EA0E}">
        <p15:presenceInfo xmlns:p15="http://schemas.microsoft.com/office/powerpoint/2012/main" userId="S::moolders@almere.nl::702c65d4-fbf2-44f5-9e49-690b6e4a9829" providerId="AD"/>
      </p:ext>
    </p:extLst>
  </p:cmAuthor>
  <p:cmAuthor id="2" name="Joanna Bouma" initials="JB" lastIdx="1" clrIdx="1">
    <p:extLst>
      <p:ext uri="{19B8F6BF-5375-455C-9EA6-DF929625EA0E}">
        <p15:presenceInfo xmlns:p15="http://schemas.microsoft.com/office/powerpoint/2012/main" userId="17c7a2520d1074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096"/>
    <a:srgbClr val="F4C014"/>
    <a:srgbClr val="98B830"/>
    <a:srgbClr val="019562"/>
    <a:srgbClr val="98BE25"/>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86376" autoAdjust="0"/>
  </p:normalViewPr>
  <p:slideViewPr>
    <p:cSldViewPr snapToGrid="0" snapToObjects="1">
      <p:cViewPr varScale="1">
        <p:scale>
          <a:sx n="74" d="100"/>
          <a:sy n="74" d="100"/>
        </p:scale>
        <p:origin x="142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https://www.youtube.com/watch?v=ViEKQA9G0Ys&amp;t=1s</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3</a:t>
            </a:fld>
            <a:endParaRPr lang="nl-NL"/>
          </a:p>
        </p:txBody>
      </p:sp>
    </p:spTree>
    <p:extLst>
      <p:ext uri="{BB962C8B-B14F-4D97-AF65-F5344CB8AC3E}">
        <p14:creationId xmlns:p14="http://schemas.microsoft.com/office/powerpoint/2010/main" val="86817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12</a:t>
            </a:fld>
            <a:endParaRPr lang="en-us"/>
          </a:p>
        </p:txBody>
      </p:sp>
    </p:spTree>
    <p:extLst>
      <p:ext uri="{BB962C8B-B14F-4D97-AF65-F5344CB8AC3E}">
        <p14:creationId xmlns:p14="http://schemas.microsoft.com/office/powerpoint/2010/main" val="155121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13</a:t>
            </a:fld>
            <a:endParaRPr lang="en-us"/>
          </a:p>
        </p:txBody>
      </p:sp>
    </p:spTree>
    <p:extLst>
      <p:ext uri="{BB962C8B-B14F-4D97-AF65-F5344CB8AC3E}">
        <p14:creationId xmlns:p14="http://schemas.microsoft.com/office/powerpoint/2010/main" val="61165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goes to the incinerator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15</a:t>
            </a:fld>
            <a:endParaRPr lang="en-us" dirty="0"/>
          </a:p>
        </p:txBody>
      </p:sp>
    </p:spTree>
    <p:extLst>
      <p:ext uri="{BB962C8B-B14F-4D97-AF65-F5344CB8AC3E}">
        <p14:creationId xmlns:p14="http://schemas.microsoft.com/office/powerpoint/2010/main" val="140057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Plastic is collected. </a:t>
            </a:r>
          </a:p>
          <a:p>
            <a:pPr algn="l" rtl="0"/>
            <a:r>
              <a:rPr lang="en-GB" b="0" i="0" u="none" baseline="0" noProof="0" dirty="0"/>
              <a:t>The different factories use recycled plastic. </a:t>
            </a:r>
          </a:p>
          <a:p>
            <a:pPr algn="l" rtl="0"/>
            <a:r>
              <a:rPr lang="en-GB" b="0" i="0" u="none" baseline="0" noProof="0" dirty="0"/>
              <a:t>Sometimes high quality plastic like PET, sometimes low quality plastic like foils. </a:t>
            </a:r>
          </a:p>
          <a:p>
            <a:pPr algn="l" rtl="0"/>
            <a:r>
              <a:rPr lang="en-GB" b="0" i="0" u="none" baseline="0" noProof="0" dirty="0"/>
              <a:t>The plastic needs to be separated at the waste processing plant. </a:t>
            </a:r>
          </a:p>
          <a:p>
            <a:pPr algn="l" rtl="0"/>
            <a:r>
              <a:rPr lang="en-GB" b="0" i="0" u="none" baseline="0" noProof="0" dirty="0"/>
              <a:t>PET sinks. The plastic cap floats. Plastic foil can also float in water. </a:t>
            </a:r>
          </a:p>
          <a:p>
            <a:pPr algn="l" rtl="0"/>
            <a:r>
              <a:rPr lang="en-GB" b="0" i="0" u="none" baseline="0" noProof="0" dirty="0"/>
              <a:t>Adding salt to the water can change the capacity of the plastic to float.</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16</a:t>
            </a:fld>
            <a:endParaRPr lang="en-us" dirty="0"/>
          </a:p>
        </p:txBody>
      </p:sp>
    </p:spTree>
    <p:extLst>
      <p:ext uri="{BB962C8B-B14F-4D97-AF65-F5344CB8AC3E}">
        <p14:creationId xmlns:p14="http://schemas.microsoft.com/office/powerpoint/2010/main" val="112560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17</a:t>
            </a:fld>
            <a:endParaRPr lang="en-us" dirty="0"/>
          </a:p>
        </p:txBody>
      </p:sp>
    </p:spTree>
    <p:extLst>
      <p:ext uri="{BB962C8B-B14F-4D97-AF65-F5344CB8AC3E}">
        <p14:creationId xmlns:p14="http://schemas.microsoft.com/office/powerpoint/2010/main" val="330643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18</a:t>
            </a:fld>
            <a:endParaRPr lang="en-us" dirty="0"/>
          </a:p>
        </p:txBody>
      </p:sp>
    </p:spTree>
    <p:extLst>
      <p:ext uri="{BB962C8B-B14F-4D97-AF65-F5344CB8AC3E}">
        <p14:creationId xmlns:p14="http://schemas.microsoft.com/office/powerpoint/2010/main" val="170929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19</a:t>
            </a:fld>
            <a:endParaRPr lang="en-us" dirty="0"/>
          </a:p>
        </p:txBody>
      </p:sp>
    </p:spTree>
    <p:extLst>
      <p:ext uri="{BB962C8B-B14F-4D97-AF65-F5344CB8AC3E}">
        <p14:creationId xmlns:p14="http://schemas.microsoft.com/office/powerpoint/2010/main" val="195769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20</a:t>
            </a:fld>
            <a:endParaRPr lang="en-us"/>
          </a:p>
        </p:txBody>
      </p:sp>
    </p:spTree>
    <p:extLst>
      <p:ext uri="{BB962C8B-B14F-4D97-AF65-F5344CB8AC3E}">
        <p14:creationId xmlns:p14="http://schemas.microsoft.com/office/powerpoint/2010/main" val="337304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After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21</a:t>
            </a:fld>
            <a:endParaRPr lang="en-us" dirty="0"/>
          </a:p>
        </p:txBody>
      </p:sp>
    </p:spTree>
    <p:extLst>
      <p:ext uri="{BB962C8B-B14F-4D97-AF65-F5344CB8AC3E}">
        <p14:creationId xmlns:p14="http://schemas.microsoft.com/office/powerpoint/2010/main" val="87148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22</a:t>
            </a:fld>
            <a:endParaRPr lang="en-us"/>
          </a:p>
        </p:txBody>
      </p:sp>
    </p:spTree>
    <p:extLst>
      <p:ext uri="{BB962C8B-B14F-4D97-AF65-F5344CB8AC3E}">
        <p14:creationId xmlns:p14="http://schemas.microsoft.com/office/powerpoint/2010/main" val="377016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Possible questions for the pupils:</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Plastics are great because ...? (keep things dry, clean and fresh. They can be flexible, hard, soft ...)</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Plastics are bad because ...? (do not degrade, Plastic Soup, waste ...)</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What do you do with plastic waste?</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Types of plastic: hard, soft</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Disposable plastic or reusable plastic (bread bin)</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What is plastic made of? (Petroleum, now more frequently from plant-based materials)</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4</a:t>
            </a:fld>
            <a:endParaRPr lang="en-us" dirty="0"/>
          </a:p>
        </p:txBody>
      </p:sp>
    </p:spTree>
    <p:extLst>
      <p:ext uri="{BB962C8B-B14F-4D97-AF65-F5344CB8AC3E}">
        <p14:creationId xmlns:p14="http://schemas.microsoft.com/office/powerpoint/2010/main" val="36681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dirty="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23</a:t>
            </a:fld>
            <a:endParaRPr lang="en-us"/>
          </a:p>
        </p:txBody>
      </p:sp>
    </p:spTree>
    <p:extLst>
      <p:ext uri="{BB962C8B-B14F-4D97-AF65-F5344CB8AC3E}">
        <p14:creationId xmlns:p14="http://schemas.microsoft.com/office/powerpoint/2010/main" val="287297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24</a:t>
            </a:fld>
            <a:endParaRPr lang="en-us"/>
          </a:p>
        </p:txBody>
      </p:sp>
    </p:spTree>
    <p:extLst>
      <p:ext uri="{BB962C8B-B14F-4D97-AF65-F5344CB8AC3E}">
        <p14:creationId xmlns:p14="http://schemas.microsoft.com/office/powerpoint/2010/main" val="139659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25</a:t>
            </a:fld>
            <a:endParaRPr lang="en-us"/>
          </a:p>
        </p:txBody>
      </p:sp>
    </p:spTree>
    <p:extLst>
      <p:ext uri="{BB962C8B-B14F-4D97-AF65-F5344CB8AC3E}">
        <p14:creationId xmlns:p14="http://schemas.microsoft.com/office/powerpoint/2010/main" val="303438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26</a:t>
            </a:fld>
            <a:endParaRPr lang="en-us"/>
          </a:p>
        </p:txBody>
      </p:sp>
    </p:spTree>
    <p:extLst>
      <p:ext uri="{BB962C8B-B14F-4D97-AF65-F5344CB8AC3E}">
        <p14:creationId xmlns:p14="http://schemas.microsoft.com/office/powerpoint/2010/main" val="240839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gn="l" rtl="0">
              <a:lnSpc>
                <a:spcPct val="115000"/>
              </a:lnSpc>
              <a:buFont typeface="Symbol" panose="05050102010706020507" pitchFamily="18" charset="2"/>
              <a:buChar char=""/>
            </a:pPr>
            <a:r>
              <a:rPr lang="en-GB" b="0" i="0" u="none" baseline="0" noProof="0" dirty="0"/>
              <a:t>Fill in the </a:t>
            </a:r>
            <a:r>
              <a:rPr lang="en-GB" b="0" i="0" u="none" baseline="0" noProof="0" dirty="0" err="1"/>
              <a:t>mindmap</a:t>
            </a:r>
            <a:r>
              <a:rPr lang="en-GB" b="0" i="0" u="none" baseline="0" noProof="0" dirty="0"/>
              <a:t> with what you have learned. </a:t>
            </a:r>
          </a:p>
          <a:p>
            <a:pPr marL="342900" lvl="0" indent="-342900" algn="l" rtl="0">
              <a:lnSpc>
                <a:spcPct val="115000"/>
              </a:lnSpc>
              <a:buFont typeface="Symbol" panose="05050102010706020507" pitchFamily="18" charset="2"/>
              <a:buChar char=""/>
            </a:pPr>
            <a:r>
              <a:rPr lang="en-GB" b="0" i="0" u="none" baseline="0" noProof="0" dirty="0"/>
              <a:t>What did you learn about recycling plastic? </a:t>
            </a:r>
          </a:p>
          <a:p>
            <a:pPr marL="342900" lvl="0" indent="-342900" algn="l" rtl="0">
              <a:lnSpc>
                <a:spcPct val="115000"/>
              </a:lnSpc>
              <a:buFont typeface="Symbol" panose="05050102010706020507" pitchFamily="18" charset="2"/>
              <a:buChar char=""/>
            </a:pPr>
            <a:r>
              <a:rPr lang="en-GB" b="0" i="0" u="none" baseline="0" noProof="0" dirty="0"/>
              <a:t>Why is it a good idea to recycle plastic?</a:t>
            </a:r>
          </a:p>
          <a:p>
            <a:pPr marL="342900" lvl="0" indent="-342900" algn="l" rtl="0">
              <a:lnSpc>
                <a:spcPct val="115000"/>
              </a:lnSpc>
              <a:buFont typeface="Symbol" panose="05050102010706020507" pitchFamily="18" charset="2"/>
              <a:buChar char=""/>
            </a:pPr>
            <a:r>
              <a:rPr lang="en-GB" b="0" i="0" u="none" baseline="0" noProof="0" dirty="0"/>
              <a:t>Do you know why it is called circular? </a:t>
            </a:r>
          </a:p>
          <a:p>
            <a:pPr marL="342900" lvl="0" indent="-342900" algn="l" rtl="0">
              <a:lnSpc>
                <a:spcPct val="115000"/>
              </a:lnSpc>
              <a:buFont typeface="Symbol" panose="05050102010706020507" pitchFamily="18" charset="2"/>
              <a:buChar char=""/>
            </a:pPr>
            <a:r>
              <a:rPr lang="en-GB" b="0" i="0" u="none" baseline="0" noProof="0" dirty="0"/>
              <a:t>What can you do to improve your use </a:t>
            </a:r>
            <a:r>
              <a:rPr lang="en-GB" b="0" i="0" u="none" baseline="0" noProof="0"/>
              <a:t>of plastic?</a:t>
            </a:r>
            <a:endParaRPr lang="en-GB"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27</a:t>
            </a:fld>
            <a:endParaRPr lang="en-us"/>
          </a:p>
        </p:txBody>
      </p:sp>
    </p:spTree>
    <p:extLst>
      <p:ext uri="{BB962C8B-B14F-4D97-AF65-F5344CB8AC3E}">
        <p14:creationId xmlns:p14="http://schemas.microsoft.com/office/powerpoint/2010/main" val="398849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5</a:t>
            </a:fld>
            <a:endParaRPr lang="en-us"/>
          </a:p>
        </p:txBody>
      </p:sp>
    </p:spTree>
    <p:extLst>
      <p:ext uri="{BB962C8B-B14F-4D97-AF65-F5344CB8AC3E}">
        <p14:creationId xmlns:p14="http://schemas.microsoft.com/office/powerpoint/2010/main" val="36099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6</a:t>
            </a:fld>
            <a:endParaRPr lang="en-us"/>
          </a:p>
        </p:txBody>
      </p:sp>
    </p:spTree>
    <p:extLst>
      <p:ext uri="{BB962C8B-B14F-4D97-AF65-F5344CB8AC3E}">
        <p14:creationId xmlns:p14="http://schemas.microsoft.com/office/powerpoint/2010/main" val="273886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GB" noProof="0" dirty="0"/>
              <a:t>https://www.youtube.com/watch?v=CtWfYm5UxHU</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7</a:t>
            </a:fld>
            <a:endParaRPr lang="en-us" dirty="0"/>
          </a:p>
        </p:txBody>
      </p:sp>
    </p:spTree>
    <p:extLst>
      <p:ext uri="{BB962C8B-B14F-4D97-AF65-F5344CB8AC3E}">
        <p14:creationId xmlns:p14="http://schemas.microsoft.com/office/powerpoint/2010/main" val="170933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baseline="0" noProof="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Put a timer on and see which group can separate the different types of plastic.</a:t>
            </a: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8</a:t>
            </a:fld>
            <a:endParaRPr lang="en-us" dirty="0"/>
          </a:p>
        </p:txBody>
      </p:sp>
    </p:spTree>
    <p:extLst>
      <p:ext uri="{BB962C8B-B14F-4D97-AF65-F5344CB8AC3E}">
        <p14:creationId xmlns:p14="http://schemas.microsoft.com/office/powerpoint/2010/main" val="196917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With the pupils, count the amount of plastic waste that was thrown away.</a:t>
            </a:r>
          </a:p>
          <a:p>
            <a:pPr algn="l" rtl="0"/>
            <a:r>
              <a:rPr lang="en-GB" b="0" i="0" u="none" baseline="0" noProof="0" dirty="0"/>
              <a:t>It’s a lot.</a:t>
            </a:r>
          </a:p>
          <a:p>
            <a:pPr algn="l" rtl="0"/>
            <a:r>
              <a:rPr lang="en-GB" b="0" i="0" u="none" baseline="0" noProof="0" dirty="0"/>
              <a:t>See the next slide for facts about quantities.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9</a:t>
            </a:fld>
            <a:endParaRPr lang="en-us" dirty="0"/>
          </a:p>
        </p:txBody>
      </p:sp>
    </p:spTree>
    <p:extLst>
      <p:ext uri="{BB962C8B-B14F-4D97-AF65-F5344CB8AC3E}">
        <p14:creationId xmlns:p14="http://schemas.microsoft.com/office/powerpoint/2010/main" val="80966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en-us" dirty="0"/>
              <a:t>The options are for the teacher</a:t>
            </a:r>
          </a:p>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10</a:t>
            </a:fld>
            <a:endParaRPr lang="en-us" dirty="0"/>
          </a:p>
        </p:txBody>
      </p:sp>
    </p:spTree>
    <p:extLst>
      <p:ext uri="{BB962C8B-B14F-4D97-AF65-F5344CB8AC3E}">
        <p14:creationId xmlns:p14="http://schemas.microsoft.com/office/powerpoint/2010/main" val="87136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en-us" dirty="0"/>
              <a:t>The options are for the teacher</a:t>
            </a:r>
          </a:p>
          <a:p>
            <a:endParaRPr lang="en-us" dirty="0"/>
          </a:p>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11</a:t>
            </a:fld>
            <a:endParaRPr lang="en-us" dirty="0"/>
          </a:p>
        </p:txBody>
      </p:sp>
    </p:spTree>
    <p:extLst>
      <p:ext uri="{BB962C8B-B14F-4D97-AF65-F5344CB8AC3E}">
        <p14:creationId xmlns:p14="http://schemas.microsoft.com/office/powerpoint/2010/main" val="142461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tekstblokken">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1429F908-6399-47D0-8147-42ADD455AA1D}"/>
              </a:ext>
            </a:extLst>
          </p:cNvPr>
          <p:cNvSpPr>
            <a:spLocks noGrp="1"/>
          </p:cNvSpPr>
          <p:nvPr>
            <p:ph type="body" sz="quarter" idx="10"/>
          </p:nvPr>
        </p:nvSpPr>
        <p:spPr>
          <a:xfrm>
            <a:off x="3371607" y="1952625"/>
            <a:ext cx="2401200" cy="3971140"/>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5" name="Tijdelijke aanduiding voor tekst 13">
            <a:extLst>
              <a:ext uri="{FF2B5EF4-FFF2-40B4-BE49-F238E27FC236}">
                <a16:creationId xmlns:a16="http://schemas.microsoft.com/office/drawing/2014/main" id="{E6095F82-2D49-408E-B27C-529A9B4D8C59}"/>
              </a:ext>
            </a:extLst>
          </p:cNvPr>
          <p:cNvSpPr>
            <a:spLocks noGrp="1"/>
          </p:cNvSpPr>
          <p:nvPr>
            <p:ph type="body" sz="quarter" idx="11"/>
          </p:nvPr>
        </p:nvSpPr>
        <p:spPr>
          <a:xfrm>
            <a:off x="720000" y="1952626"/>
            <a:ext cx="2401200" cy="3971139"/>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6" name="Tijdelijke aanduiding voor tekst 13">
            <a:extLst>
              <a:ext uri="{FF2B5EF4-FFF2-40B4-BE49-F238E27FC236}">
                <a16:creationId xmlns:a16="http://schemas.microsoft.com/office/drawing/2014/main" id="{AD8ADC6D-5C09-4323-90CC-333FC65EE732}"/>
              </a:ext>
            </a:extLst>
          </p:cNvPr>
          <p:cNvSpPr>
            <a:spLocks noGrp="1"/>
          </p:cNvSpPr>
          <p:nvPr>
            <p:ph type="body" sz="quarter" idx="12"/>
          </p:nvPr>
        </p:nvSpPr>
        <p:spPr>
          <a:xfrm>
            <a:off x="6023213" y="1952625"/>
            <a:ext cx="2401649" cy="3971141"/>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7" name="Tijdelijke aanduiding voor tekst 13">
            <a:extLst>
              <a:ext uri="{FF2B5EF4-FFF2-40B4-BE49-F238E27FC236}">
                <a16:creationId xmlns:a16="http://schemas.microsoft.com/office/drawing/2014/main" id="{3D393B0A-0760-4F77-A3D0-D27BA54B549B}"/>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610863624"/>
      </p:ext>
    </p:extLst>
  </p:cSld>
  <p:clrMapOvr>
    <a:masterClrMapping/>
  </p:clrMapOvr>
  <p:extLst>
    <p:ext uri="{DCECCB84-F9BA-43D5-87BE-67443E8EF086}">
      <p15:sldGuideLst xmlns:p15="http://schemas.microsoft.com/office/powerpoint/2012/main">
        <p15:guide id="2" pos="3787" userDrawn="1">
          <p15:clr>
            <a:srgbClr val="FBAE40"/>
          </p15:clr>
        </p15:guide>
        <p15:guide id="3" pos="3560" userDrawn="1">
          <p15:clr>
            <a:srgbClr val="FBAE40"/>
          </p15:clr>
        </p15:guide>
        <p15:guide id="4" orient="horz" pos="1230" userDrawn="1">
          <p15:clr>
            <a:srgbClr val="FBAE40"/>
          </p15:clr>
        </p15:guide>
        <p15:guide id="5" orient="horz" pos="731" userDrawn="1">
          <p15:clr>
            <a:srgbClr val="FBAE40"/>
          </p15:clr>
        </p15:guide>
        <p15:guide id="6" pos="453" userDrawn="1">
          <p15:clr>
            <a:srgbClr val="FBAE40"/>
          </p15:clr>
        </p15:guide>
        <p15:guide id="7"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tekstblok">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AFA6FDC-5B49-4386-B929-A3508E08F001}"/>
              </a:ext>
            </a:extLst>
          </p:cNvPr>
          <p:cNvSpPr>
            <a:spLocks noGrp="1"/>
          </p:cNvSpPr>
          <p:nvPr>
            <p:ph type="body" sz="quarter" idx="11"/>
          </p:nvPr>
        </p:nvSpPr>
        <p:spPr>
          <a:xfrm>
            <a:off x="719138" y="1952625"/>
            <a:ext cx="7705725" cy="3971139"/>
          </a:xfrm>
          <a:prstGeom prst="rect">
            <a:avLst/>
          </a:prstGeom>
        </p:spPr>
        <p:txBody>
          <a:bodyPr lIns="0" tIns="0"/>
          <a:lstStyle>
            <a:lvl1pPr marL="0" indent="0">
              <a:buFontTx/>
              <a:buNone/>
              <a:defRPr sz="1800" baseline="0"/>
            </a:lvl1pPr>
            <a:lvl4pPr marL="1371566" indent="0">
              <a:buNone/>
              <a:defRPr/>
            </a:lvl4pPr>
          </a:lstStyle>
          <a:p>
            <a:pPr lvl="0"/>
            <a:endParaRPr lang="nl-NL" dirty="0"/>
          </a:p>
        </p:txBody>
      </p:sp>
      <p:sp>
        <p:nvSpPr>
          <p:cNvPr id="7" name="Tijdelijke aanduiding voor tekst 13">
            <a:extLst>
              <a:ext uri="{FF2B5EF4-FFF2-40B4-BE49-F238E27FC236}">
                <a16:creationId xmlns:a16="http://schemas.microsoft.com/office/drawing/2014/main" id="{2415E896-794F-49B1-8A6F-696D9C7A3928}"/>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1959039855"/>
      </p:ext>
    </p:extLst>
  </p:cSld>
  <p:clrMapOvr>
    <a:masterClrMapping/>
  </p:clrMapOvr>
  <p:extLst>
    <p:ext uri="{DCECCB84-F9BA-43D5-87BE-67443E8EF086}">
      <p15:sldGuideLst xmlns:p15="http://schemas.microsoft.com/office/powerpoint/2012/main">
        <p15:guide id="2" pos="3787" userDrawn="1">
          <p15:clr>
            <a:srgbClr val="FBAE40"/>
          </p15:clr>
        </p15:guide>
        <p15:guide id="3" pos="453" userDrawn="1">
          <p15:clr>
            <a:srgbClr val="FBAE40"/>
          </p15:clr>
        </p15:guide>
        <p15:guide id="4" orient="horz" pos="731" userDrawn="1">
          <p15:clr>
            <a:srgbClr val="FBAE40"/>
          </p15:clr>
        </p15:guide>
        <p15:guide id="5" pos="3560" userDrawn="1">
          <p15:clr>
            <a:srgbClr val="FBAE40"/>
          </p15:clr>
        </p15:guide>
        <p15:guide id="6" orient="horz" pos="1230" userDrawn="1">
          <p15:clr>
            <a:srgbClr val="FBAE40"/>
          </p15:clr>
        </p15:guide>
        <p15:guide id="7"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bla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60D76F87-8156-404A-A0A1-E573E5952F04}"/>
              </a:ext>
            </a:extLst>
          </p:cNvPr>
          <p:cNvSpPr>
            <a:spLocks noGrp="1"/>
          </p:cNvSpPr>
          <p:nvPr>
            <p:ph type="pic" sz="quarter" idx="10"/>
          </p:nvPr>
        </p:nvSpPr>
        <p:spPr>
          <a:xfrm>
            <a:off x="0" y="0"/>
            <a:ext cx="5842000" cy="6858000"/>
          </a:xfrm>
          <a:prstGeom prst="rect">
            <a:avLst/>
          </a:prstGeom>
        </p:spPr>
        <p:txBody>
          <a:bodyPr/>
          <a:lstStyle>
            <a:lvl1pPr marL="0">
              <a:defRPr baseline="0"/>
            </a:lvl1pPr>
          </a:lstStyle>
          <a:p>
            <a:endParaRPr lang="nl-NL" dirty="0"/>
          </a:p>
        </p:txBody>
      </p:sp>
      <p:sp>
        <p:nvSpPr>
          <p:cNvPr id="2" name="Titel 1">
            <a:extLst>
              <a:ext uri="{FF2B5EF4-FFF2-40B4-BE49-F238E27FC236}">
                <a16:creationId xmlns:a16="http://schemas.microsoft.com/office/drawing/2014/main" id="{DE7ADD64-9FF5-630D-A332-15CB8B9B31FF}"/>
              </a:ext>
            </a:extLst>
          </p:cNvPr>
          <p:cNvSpPr>
            <a:spLocks noGrp="1"/>
          </p:cNvSpPr>
          <p:nvPr>
            <p:ph type="title"/>
          </p:nvPr>
        </p:nvSpPr>
        <p:spPr>
          <a:xfrm>
            <a:off x="628650" y="365125"/>
            <a:ext cx="78867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2112521967"/>
      </p:ext>
    </p:extLst>
  </p:cSld>
  <p:clrMapOvr>
    <a:masterClrMapping/>
  </p:clrMapOvr>
  <p:extLst>
    <p:ext uri="{DCECCB84-F9BA-43D5-87BE-67443E8EF086}">
      <p15:sldGuideLst xmlns:p15="http://schemas.microsoft.com/office/powerpoint/2012/main">
        <p15:guide id="2" pos="37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3224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2_orGl_s7UY?feature=oembed" TargetMode="External"/><Relationship Id="rId5" Type="http://schemas.openxmlformats.org/officeDocument/2006/relationships/image" Target="../media/image7.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lasticsoupfoundation.org/wat-wij-doen/gezondheid/my-little-plastic-footpri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eZsTCCtCjo?feature=oembed" TargetMode="Externa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WOy8Iq7HR5o?feature=oembed" TargetMode="Externa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0vPLxwmf2dY?feature=oembed" TargetMode="Externa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ViEKQA9G0Ys?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CtWfYm5UxHU?feature=oembed"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lastic&#10;&#10;Automatisch gegenereerde beschrijving">
            <a:extLst>
              <a:ext uri="{FF2B5EF4-FFF2-40B4-BE49-F238E27FC236}">
                <a16:creationId xmlns:a16="http://schemas.microsoft.com/office/drawing/2014/main" id="{A770B963-AC73-4ED2-A08D-308B97C83FB7}"/>
              </a:ext>
            </a:extLst>
          </p:cNvPr>
          <p:cNvPicPr>
            <a:picLocks noGrp="1" noChangeAspect="1"/>
          </p:cNvPicPr>
          <p:nvPr>
            <p:ph type="pic" sz="quarter" idx="10"/>
          </p:nvPr>
        </p:nvPicPr>
        <p:blipFill rotWithShape="1">
          <a:blip r:embed="rId2"/>
          <a:srcRect l="21856" t="-2" r="22679"/>
          <a:stretch/>
        </p:blipFill>
        <p:spPr>
          <a:xfrm>
            <a:off x="-47072" y="10"/>
            <a:ext cx="5698572" cy="6857990"/>
          </a:xfrm>
          <a:noFill/>
        </p:spPr>
      </p:pic>
      <p:sp>
        <p:nvSpPr>
          <p:cNvPr id="7" name="Tekstvak 6">
            <a:extLst>
              <a:ext uri="{FF2B5EF4-FFF2-40B4-BE49-F238E27FC236}">
                <a16:creationId xmlns:a16="http://schemas.microsoft.com/office/drawing/2014/main" id="{DAA0B877-DBE0-454E-89CD-793FE8D73382}"/>
              </a:ext>
            </a:extLst>
          </p:cNvPr>
          <p:cNvSpPr txBox="1"/>
          <p:nvPr/>
        </p:nvSpPr>
        <p:spPr>
          <a:xfrm>
            <a:off x="6011862" y="1980000"/>
            <a:ext cx="2678596" cy="2554545"/>
          </a:xfrm>
          <a:prstGeom prst="rect">
            <a:avLst/>
          </a:prstGeom>
          <a:noFill/>
        </p:spPr>
        <p:txBody>
          <a:bodyPr wrap="square" lIns="0" rtlCol="0">
            <a:spAutoFit/>
          </a:bodyPr>
          <a:lstStyle/>
          <a:p>
            <a:pPr algn="l" rtl="0"/>
            <a:r>
              <a:rPr lang="en-GB" sz="3200" b="1" i="0" u="none" baseline="0" dirty="0">
                <a:solidFill>
                  <a:srgbClr val="034E9F"/>
                </a:solidFill>
              </a:rPr>
              <a:t>Plastic waste - Let’s use it to make something!</a:t>
            </a:r>
          </a:p>
        </p:txBody>
      </p:sp>
      <p:pic>
        <p:nvPicPr>
          <p:cNvPr id="8" name="Afbeelding 7">
            <a:extLst>
              <a:ext uri="{FF2B5EF4-FFF2-40B4-BE49-F238E27FC236}">
                <a16:creationId xmlns:a16="http://schemas.microsoft.com/office/drawing/2014/main" id="{504C7399-1E73-4BC5-861F-3D13C1EE660F}"/>
              </a:ext>
            </a:extLst>
          </p:cNvPr>
          <p:cNvPicPr>
            <a:picLocks noChangeAspect="1"/>
          </p:cNvPicPr>
          <p:nvPr/>
        </p:nvPicPr>
        <p:blipFill>
          <a:blip r:embed="rId3"/>
          <a:stretch>
            <a:fillRect/>
          </a:stretch>
        </p:blipFill>
        <p:spPr>
          <a:xfrm>
            <a:off x="7988765" y="5758106"/>
            <a:ext cx="1155235" cy="1099894"/>
          </a:xfrm>
          <a:prstGeom prst="rect">
            <a:avLst/>
          </a:prstGeom>
        </p:spPr>
      </p:pic>
    </p:spTree>
    <p:extLst>
      <p:ext uri="{BB962C8B-B14F-4D97-AF65-F5344CB8AC3E}">
        <p14:creationId xmlns:p14="http://schemas.microsoft.com/office/powerpoint/2010/main" val="31164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4144069"/>
          </a:xfrm>
        </p:spPr>
        <p:txBody>
          <a:bodyPr/>
          <a:lstStyle/>
          <a:p>
            <a:pPr marL="270000" indent="-270000" algn="l" rtl="0">
              <a:spcBef>
                <a:spcPts val="1200"/>
              </a:spcBef>
              <a:buAutoNum type="arabicPeriod"/>
            </a:pPr>
            <a:r>
              <a:rPr lang="en-GB" sz="1600" b="0" i="0" u="none" baseline="0" dirty="0"/>
              <a:t>Go to the fridge and collect all the items packaged in plastic for single use.</a:t>
            </a:r>
          </a:p>
          <a:p>
            <a:pPr marL="270000" indent="-270000" algn="l" rtl="0">
              <a:spcBef>
                <a:spcPts val="1200"/>
              </a:spcBef>
              <a:buAutoNum type="arabicPeriod"/>
            </a:pPr>
            <a:r>
              <a:rPr lang="en-GB" sz="1600" b="0" i="0" u="none" baseline="0" dirty="0"/>
              <a:t>Arrange them on the table to make a pretty picture</a:t>
            </a:r>
          </a:p>
          <a:p>
            <a:pPr marL="270000" indent="-270000" algn="l" rtl="0">
              <a:spcBef>
                <a:spcPts val="1200"/>
              </a:spcBef>
              <a:buAutoNum type="arabicPeriod"/>
            </a:pPr>
            <a:r>
              <a:rPr lang="en-GB" sz="1600" b="0" i="0" u="none" baseline="0" dirty="0"/>
              <a:t>Count the number of disposable plastics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pPr algn="l" rtl="0"/>
            <a:r>
              <a:rPr lang="en-GB" b="1" i="0" u="none" baseline="0" dirty="0"/>
              <a:t>3. PLASTIC HUNT</a:t>
            </a:r>
          </a:p>
          <a:p>
            <a:pPr algn="l" rtl="0"/>
            <a:r>
              <a:rPr lang="en-GB" sz="1800" b="1" i="1" u="none" baseline="0" dirty="0"/>
              <a:t>Option 1</a:t>
            </a:r>
          </a:p>
        </p:txBody>
      </p:sp>
      <p:pic>
        <p:nvPicPr>
          <p:cNvPr id="5" name="Afbeelding 4">
            <a:extLst>
              <a:ext uri="{FF2B5EF4-FFF2-40B4-BE49-F238E27FC236}">
                <a16:creationId xmlns:a16="http://schemas.microsoft.com/office/drawing/2014/main" id="{E280890E-C724-1841-B12B-88D6A22F4FE3}"/>
              </a:ext>
            </a:extLst>
          </p:cNvPr>
          <p:cNvPicPr>
            <a:picLocks noChangeAspect="1"/>
          </p:cNvPicPr>
          <p:nvPr/>
        </p:nvPicPr>
        <p:blipFill rotWithShape="1">
          <a:blip r:embed="rId3"/>
          <a:srcRect t="6719" b="35416"/>
          <a:stretch/>
        </p:blipFill>
        <p:spPr>
          <a:xfrm>
            <a:off x="0" y="1952625"/>
            <a:ext cx="5651500" cy="4905376"/>
          </a:xfrm>
          <a:prstGeom prst="rect">
            <a:avLst/>
          </a:prstGeom>
        </p:spPr>
      </p:pic>
      <p:pic>
        <p:nvPicPr>
          <p:cNvPr id="7" name="Afbeelding 6">
            <a:extLst>
              <a:ext uri="{FF2B5EF4-FFF2-40B4-BE49-F238E27FC236}">
                <a16:creationId xmlns:a16="http://schemas.microsoft.com/office/drawing/2014/main" id="{C5EAE219-D3B8-C849-8753-BF4F852BC258}"/>
              </a:ext>
            </a:extLst>
          </p:cNvPr>
          <p:cNvPicPr>
            <a:picLocks noChangeAspect="1"/>
          </p:cNvPicPr>
          <p:nvPr/>
        </p:nvPicPr>
        <p:blipFill>
          <a:blip r:embed="rId4"/>
          <a:stretch>
            <a:fillRect/>
          </a:stretch>
        </p:blipFill>
        <p:spPr>
          <a:xfrm rot="902091">
            <a:off x="2999268" y="692909"/>
            <a:ext cx="4008482" cy="2254771"/>
          </a:xfrm>
          <a:prstGeom prst="rect">
            <a:avLst/>
          </a:prstGeom>
        </p:spPr>
      </p:pic>
    </p:spTree>
    <p:extLst>
      <p:ext uri="{BB962C8B-B14F-4D97-AF65-F5344CB8AC3E}">
        <p14:creationId xmlns:p14="http://schemas.microsoft.com/office/powerpoint/2010/main" val="109554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4597294"/>
          </a:xfrm>
        </p:spPr>
        <p:txBody>
          <a:bodyPr/>
          <a:lstStyle/>
          <a:p>
            <a:pPr marL="270000" indent="-270000" algn="l" rtl="0">
              <a:spcBef>
                <a:spcPts val="1200"/>
              </a:spcBef>
              <a:buAutoNum type="arabicPeriod"/>
            </a:pPr>
            <a:r>
              <a:rPr lang="en-GB" sz="1600" b="0" i="0" u="none" baseline="0" dirty="0"/>
              <a:t>Make a list of all the single use plastics that you can think of.</a:t>
            </a:r>
          </a:p>
          <a:p>
            <a:pPr marL="270000" indent="-270000" algn="l" rtl="0">
              <a:spcBef>
                <a:spcPts val="1200"/>
              </a:spcBef>
              <a:buAutoNum type="arabicPeriod"/>
            </a:pPr>
            <a:r>
              <a:rPr lang="en-GB" sz="1600" b="0" i="0" u="none" baseline="0" dirty="0"/>
              <a:t>Do this first in pairs, then with the class</a:t>
            </a:r>
          </a:p>
          <a:p>
            <a:pPr marL="270000" indent="-270000" algn="l" rtl="0">
              <a:spcBef>
                <a:spcPts val="1200"/>
              </a:spcBef>
              <a:buAutoNum type="arabicPeriod"/>
            </a:pPr>
            <a:r>
              <a:rPr lang="en-GB" sz="1600" b="0" i="0" u="none" baseline="0" dirty="0"/>
              <a:t>How many did you think of?</a:t>
            </a:r>
          </a:p>
          <a:p>
            <a:pPr marL="270000" indent="-270000" algn="l" rtl="0">
              <a:spcBef>
                <a:spcPts val="1200"/>
              </a:spcBef>
              <a:buAutoNum type="arabicPeriod"/>
            </a:pPr>
            <a:r>
              <a:rPr lang="en-GB" sz="1600" b="0" i="0" u="none" baseline="0" dirty="0"/>
              <a:t>Group them into different types of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pPr algn="l" rtl="0"/>
            <a:r>
              <a:rPr lang="en-GB" b="1" i="0" u="none" baseline="0" dirty="0"/>
              <a:t>3. PLASTIC HUNT</a:t>
            </a:r>
          </a:p>
          <a:p>
            <a:pPr algn="l" rtl="0"/>
            <a:r>
              <a:rPr lang="en-GB" sz="1800" b="1" i="1" u="none" baseline="0" dirty="0"/>
              <a:t>Option 2</a:t>
            </a:r>
          </a:p>
        </p:txBody>
      </p:sp>
      <p:pic>
        <p:nvPicPr>
          <p:cNvPr id="7" name="Afbeelding 6">
            <a:extLst>
              <a:ext uri="{FF2B5EF4-FFF2-40B4-BE49-F238E27FC236}">
                <a16:creationId xmlns:a16="http://schemas.microsoft.com/office/drawing/2014/main" id="{942E2CE0-C5C0-E74E-BC66-4B9464414AF1}"/>
              </a:ext>
            </a:extLst>
          </p:cNvPr>
          <p:cNvPicPr>
            <a:picLocks noChangeAspect="1"/>
          </p:cNvPicPr>
          <p:nvPr/>
        </p:nvPicPr>
        <p:blipFill>
          <a:blip r:embed="rId3"/>
          <a:stretch>
            <a:fillRect/>
          </a:stretch>
        </p:blipFill>
        <p:spPr>
          <a:xfrm>
            <a:off x="0" y="2429703"/>
            <a:ext cx="5651500" cy="3367188"/>
          </a:xfrm>
          <a:prstGeom prst="rect">
            <a:avLst/>
          </a:prstGeom>
        </p:spPr>
      </p:pic>
    </p:spTree>
    <p:extLst>
      <p:ext uri="{BB962C8B-B14F-4D97-AF65-F5344CB8AC3E}">
        <p14:creationId xmlns:p14="http://schemas.microsoft.com/office/powerpoint/2010/main" val="315413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81C4900-48EC-3225-92F3-9BA0D25F36E4}"/>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294997" y="2523266"/>
            <a:ext cx="4436391" cy="3770263"/>
          </a:xfrm>
        </p:spPr>
        <p:txBody>
          <a:bodyPr wrap="square" tIns="0">
            <a:spAutoFit/>
          </a:bodyPr>
          <a:lstStyle/>
          <a:p>
            <a:pPr marL="180000" indent="-180000" algn="l" rtl="0">
              <a:spcBef>
                <a:spcPts val="1200"/>
              </a:spcBef>
              <a:buFont typeface="Arial" panose="020B0604020202020204" pitchFamily="34" charset="0"/>
              <a:buChar char="•"/>
            </a:pPr>
            <a:r>
              <a:rPr lang="en-GB" sz="1600" b="1" i="0" u="none" baseline="0" dirty="0"/>
              <a:t>65 million</a:t>
            </a:r>
            <a:r>
              <a:rPr lang="en-GB" sz="1600" b="0" i="0" u="none" baseline="0" dirty="0"/>
              <a:t> tonnes of plastic is </a:t>
            </a:r>
            <a:br>
              <a:rPr lang="en-GB" sz="1600" dirty="0"/>
            </a:br>
            <a:r>
              <a:rPr lang="en-GB" sz="1600" b="0" i="0" u="none" baseline="0" dirty="0"/>
              <a:t>thrown away every year </a:t>
            </a:r>
            <a:br>
              <a:rPr lang="en-GB" sz="1600" dirty="0"/>
            </a:br>
            <a:r>
              <a:rPr lang="en-GB" sz="3000" b="1" i="0" u="none" baseline="0" dirty="0">
                <a:solidFill>
                  <a:schemeClr val="accent1"/>
                </a:solidFill>
              </a:rPr>
              <a:t>65,000,000,000 kg</a:t>
            </a:r>
          </a:p>
          <a:p>
            <a:pPr marL="180000" indent="-180000" algn="l" rtl="0">
              <a:spcBef>
                <a:spcPts val="1200"/>
              </a:spcBef>
              <a:buFont typeface="Arial" panose="020B0604020202020204" pitchFamily="34" charset="0"/>
              <a:buChar char="•"/>
            </a:pPr>
            <a:r>
              <a:rPr lang="en-GB" sz="1600" b="1" i="0" u="none" baseline="0" dirty="0"/>
              <a:t>30% </a:t>
            </a:r>
            <a:r>
              <a:rPr lang="en-GB" sz="1600" b="0" i="0" u="none" baseline="0" dirty="0"/>
              <a:t>of it is collected</a:t>
            </a:r>
          </a:p>
          <a:p>
            <a:pPr marL="180000" indent="-180000" algn="l" rtl="0">
              <a:spcBef>
                <a:spcPts val="1200"/>
              </a:spcBef>
              <a:buFont typeface="Arial" panose="020B0604020202020204" pitchFamily="34" charset="0"/>
              <a:buChar char="•"/>
            </a:pPr>
            <a:r>
              <a:rPr lang="en-GB" sz="1600" b="1" i="0" u="none" baseline="0" dirty="0"/>
              <a:t>70% </a:t>
            </a:r>
            <a:r>
              <a:rPr lang="en-GB" sz="1600" b="0" i="0" u="none" baseline="0" dirty="0"/>
              <a:t>is incinerated, dumped or </a:t>
            </a:r>
            <a:br>
              <a:rPr lang="en-GB" sz="1600" dirty="0"/>
            </a:br>
            <a:r>
              <a:rPr lang="en-GB" sz="1600" b="0" i="0" u="none" baseline="0" dirty="0"/>
              <a:t>becomes litter</a:t>
            </a:r>
          </a:p>
          <a:p>
            <a:pPr marL="180000" indent="-180000" algn="l" rtl="0">
              <a:spcBef>
                <a:spcPts val="1200"/>
              </a:spcBef>
              <a:buFont typeface="Arial" panose="020B0604020202020204" pitchFamily="34" charset="0"/>
              <a:buChar char="•"/>
            </a:pPr>
            <a:r>
              <a:rPr lang="en-GB" sz="1600" b="0" i="0" u="none" baseline="0" dirty="0"/>
              <a:t>In the Netherlands, people use </a:t>
            </a:r>
            <a:r>
              <a:rPr lang="en-GB" sz="1600" b="1" i="0" u="none" baseline="0" dirty="0"/>
              <a:t>1,500 </a:t>
            </a:r>
            <a:br>
              <a:rPr lang="en-GB" sz="1600" b="1" dirty="0"/>
            </a:br>
            <a:r>
              <a:rPr lang="en-GB" sz="1600" dirty="0"/>
              <a:t>items of </a:t>
            </a:r>
            <a:r>
              <a:rPr lang="en-GB" sz="1600" b="0" i="0" u="none" baseline="0" dirty="0"/>
              <a:t>plastic packaging every year</a:t>
            </a:r>
          </a:p>
          <a:p>
            <a:pPr marL="180000" indent="-180000" algn="l" rtl="0">
              <a:spcBef>
                <a:spcPts val="1200"/>
              </a:spcBef>
              <a:buFont typeface="Arial" panose="020B0604020202020204" pitchFamily="34" charset="0"/>
              <a:buChar char="•"/>
            </a:pPr>
            <a:r>
              <a:rPr lang="en-GB" sz="1600" b="0" i="0" u="none" baseline="0" dirty="0"/>
              <a:t>This is </a:t>
            </a:r>
            <a:r>
              <a:rPr lang="en-GB" sz="1600" b="1" i="0" u="none" baseline="0" dirty="0"/>
              <a:t>30 kilos </a:t>
            </a:r>
            <a:r>
              <a:rPr lang="en-GB" sz="1600" b="0" i="0" u="none" baseline="0" dirty="0"/>
              <a:t>of</a:t>
            </a:r>
            <a:r>
              <a:rPr lang="en-GB" sz="1600" b="1" i="0" u="none" baseline="0" dirty="0"/>
              <a:t> </a:t>
            </a:r>
            <a:r>
              <a:rPr lang="en-GB" sz="1600" b="0" i="0" u="none" baseline="0" dirty="0"/>
              <a:t>plastic packaging </a:t>
            </a:r>
            <a:br>
              <a:rPr lang="en-GB" sz="1600" dirty="0"/>
            </a:br>
            <a:r>
              <a:rPr lang="en-GB" sz="1600" b="0" i="0" u="none" baseline="0" dirty="0"/>
              <a:t>every year!</a:t>
            </a:r>
          </a:p>
          <a:p>
            <a:pPr marL="180000" indent="-180000" algn="l" rtl="0">
              <a:spcBef>
                <a:spcPts val="1200"/>
              </a:spcBef>
              <a:buFont typeface="Arial" panose="020B0604020202020204" pitchFamily="34" charset="0"/>
              <a:buChar char="•"/>
            </a:pPr>
            <a:r>
              <a:rPr lang="en-GB" sz="1600" b="0" i="0" u="none" baseline="0" dirty="0"/>
              <a:t>How much do you use? What do you think?</a:t>
            </a:r>
          </a:p>
        </p:txBody>
      </p:sp>
      <p:pic>
        <p:nvPicPr>
          <p:cNvPr id="5" name="Afbeelding 4" descr="Afbeelding met buiten, strand, persoon, zand&#10;&#10;Automatisch gegenereerde beschrijving">
            <a:extLst>
              <a:ext uri="{FF2B5EF4-FFF2-40B4-BE49-F238E27FC236}">
                <a16:creationId xmlns:a16="http://schemas.microsoft.com/office/drawing/2014/main" id="{FA5BDA38-E7B7-412E-A575-88F6258F3FAF}"/>
              </a:ext>
            </a:extLst>
          </p:cNvPr>
          <p:cNvPicPr>
            <a:picLocks noChangeAspect="1"/>
          </p:cNvPicPr>
          <p:nvPr/>
        </p:nvPicPr>
        <p:blipFill rotWithShape="1">
          <a:blip r:embed="rId3"/>
          <a:srcRect l="5370" r="32494"/>
          <a:stretch/>
        </p:blipFill>
        <p:spPr>
          <a:xfrm>
            <a:off x="4572000" y="1952625"/>
            <a:ext cx="4572000" cy="4905375"/>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9420" y="496644"/>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pPr algn="l" rtl="0"/>
            <a:r>
              <a:rPr lang="en-GB" b="1" i="0" u="none" baseline="0" dirty="0">
                <a:solidFill>
                  <a:schemeClr val="accent1"/>
                </a:solidFill>
              </a:rPr>
              <a:t>DID YOU KNOW THAT ...</a:t>
            </a:r>
          </a:p>
        </p:txBody>
      </p:sp>
    </p:spTree>
    <p:extLst>
      <p:ext uri="{BB962C8B-B14F-4D97-AF65-F5344CB8AC3E}">
        <p14:creationId xmlns:p14="http://schemas.microsoft.com/office/powerpoint/2010/main" val="12151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AD0C3ED-5D55-C642-8553-C84EE65DFB6D}"/>
              </a:ext>
            </a:extLst>
          </p:cNvPr>
          <p:cNvSpPr/>
          <p:nvPr/>
        </p:nvSpPr>
        <p:spPr>
          <a:xfrm>
            <a:off x="719137" y="1952625"/>
            <a:ext cx="3282221" cy="32822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Ovaal 15">
            <a:extLst>
              <a:ext uri="{FF2B5EF4-FFF2-40B4-BE49-F238E27FC236}">
                <a16:creationId xmlns:a16="http://schemas.microsoft.com/office/drawing/2014/main" id="{299632AC-016C-CA4D-B37F-F2975BD5A2C1}"/>
              </a:ext>
            </a:extLst>
          </p:cNvPr>
          <p:cNvSpPr/>
          <p:nvPr/>
        </p:nvSpPr>
        <p:spPr>
          <a:xfrm>
            <a:off x="5220072" y="1888957"/>
            <a:ext cx="3533847" cy="3533847"/>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3" name="Tijdelijke aanduiding voor tekst 2">
            <a:extLst>
              <a:ext uri="{FF2B5EF4-FFF2-40B4-BE49-F238E27FC236}">
                <a16:creationId xmlns:a16="http://schemas.microsoft.com/office/drawing/2014/main" id="{57EF15F9-42B9-8B84-F48E-C381E104E73A}"/>
              </a:ext>
            </a:extLst>
          </p:cNvPr>
          <p:cNvSpPr>
            <a:spLocks noGrp="1"/>
          </p:cNvSpPr>
          <p:nvPr>
            <p:ph type="body" sz="quarter" idx="13"/>
          </p:nvPr>
        </p:nvSpPr>
        <p:spPr/>
        <p:txBody>
          <a:bodyPr/>
          <a:lstStyle/>
          <a:p>
            <a:pPr algn="l" rtl="0"/>
            <a:r>
              <a:rPr lang="en-GB" b="1" i="0" u="none" baseline="0" dirty="0"/>
              <a:t>4. Linear versus circular</a:t>
            </a:r>
          </a:p>
        </p:txBody>
      </p:sp>
      <p:pic>
        <p:nvPicPr>
          <p:cNvPr id="5" name="Graphic 4" descr="Staafdiagram met stijgende lijn met effen opvulling">
            <a:extLst>
              <a:ext uri="{FF2B5EF4-FFF2-40B4-BE49-F238E27FC236}">
                <a16:creationId xmlns:a16="http://schemas.microsoft.com/office/drawing/2014/main" id="{3C996AB7-CEC2-CF05-D53F-6E1333077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0781" y="2791327"/>
            <a:ext cx="1654458" cy="1654458"/>
          </a:xfrm>
          <a:prstGeom prst="rect">
            <a:avLst/>
          </a:prstGeom>
        </p:spPr>
      </p:pic>
      <p:pic>
        <p:nvPicPr>
          <p:cNvPr id="7" name="Graphic 6" descr="Cirkel met pijl met effen opvulling">
            <a:extLst>
              <a:ext uri="{FF2B5EF4-FFF2-40B4-BE49-F238E27FC236}">
                <a16:creationId xmlns:a16="http://schemas.microsoft.com/office/drawing/2014/main" id="{EF62A08F-DE37-7BED-7157-0196E3367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144" y="2684029"/>
            <a:ext cx="1943702" cy="1943702"/>
          </a:xfrm>
          <a:prstGeom prst="rect">
            <a:avLst/>
          </a:prstGeom>
        </p:spPr>
      </p:pic>
      <p:pic>
        <p:nvPicPr>
          <p:cNvPr id="9" name="Graphic 8" descr="Geen afval weggooien met effen opvulling">
            <a:extLst>
              <a:ext uri="{FF2B5EF4-FFF2-40B4-BE49-F238E27FC236}">
                <a16:creationId xmlns:a16="http://schemas.microsoft.com/office/drawing/2014/main" id="{8DF73D27-3F3C-1C14-53D0-9061C99EA2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138" y="3092116"/>
            <a:ext cx="914400" cy="914400"/>
          </a:xfrm>
          <a:prstGeom prst="rect">
            <a:avLst/>
          </a:prstGeom>
        </p:spPr>
      </p:pic>
      <p:pic>
        <p:nvPicPr>
          <p:cNvPr id="11" name="Graphic 10" descr="Waterfles silhouet">
            <a:extLst>
              <a:ext uri="{FF2B5EF4-FFF2-40B4-BE49-F238E27FC236}">
                <a16:creationId xmlns:a16="http://schemas.microsoft.com/office/drawing/2014/main" id="{048C6FA4-05A0-BCAA-D8B5-2DAC266FCD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048152">
            <a:off x="1807812" y="4295706"/>
            <a:ext cx="914400" cy="914400"/>
          </a:xfrm>
          <a:prstGeom prst="rect">
            <a:avLst/>
          </a:prstGeom>
        </p:spPr>
      </p:pic>
      <p:pic>
        <p:nvPicPr>
          <p:cNvPr id="13" name="Graphic 12" descr="Vissengraat silhouet">
            <a:extLst>
              <a:ext uri="{FF2B5EF4-FFF2-40B4-BE49-F238E27FC236}">
                <a16:creationId xmlns:a16="http://schemas.microsoft.com/office/drawing/2014/main" id="{207800AE-7F80-D782-639E-17222BC924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6564" y="2072355"/>
            <a:ext cx="914400" cy="914400"/>
          </a:xfrm>
          <a:prstGeom prst="rect">
            <a:avLst/>
          </a:prstGeom>
        </p:spPr>
      </p:pic>
      <p:pic>
        <p:nvPicPr>
          <p:cNvPr id="15" name="Graphic 14" descr="Geen afval weggooien silhouet">
            <a:extLst>
              <a:ext uri="{FF2B5EF4-FFF2-40B4-BE49-F238E27FC236}">
                <a16:creationId xmlns:a16="http://schemas.microsoft.com/office/drawing/2014/main" id="{553D359B-02EB-2693-A913-89E4FBFA5B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53079" y="2445848"/>
            <a:ext cx="914400" cy="914400"/>
          </a:xfrm>
          <a:prstGeom prst="rect">
            <a:avLst/>
          </a:prstGeom>
        </p:spPr>
      </p:pic>
      <p:pic>
        <p:nvPicPr>
          <p:cNvPr id="17" name="Graphic 16" descr="Bananenschil met effen opvulling">
            <a:extLst>
              <a:ext uri="{FF2B5EF4-FFF2-40B4-BE49-F238E27FC236}">
                <a16:creationId xmlns:a16="http://schemas.microsoft.com/office/drawing/2014/main" id="{4E0BBB65-18C6-598E-7839-2D3591DB6A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7512" y="3112741"/>
            <a:ext cx="914400" cy="914400"/>
          </a:xfrm>
          <a:prstGeom prst="rect">
            <a:avLst/>
          </a:prstGeom>
        </p:spPr>
      </p:pic>
      <p:pic>
        <p:nvPicPr>
          <p:cNvPr id="19" name="Graphic 18" descr="Duurzaamheid silhouet">
            <a:extLst>
              <a:ext uri="{FF2B5EF4-FFF2-40B4-BE49-F238E27FC236}">
                <a16:creationId xmlns:a16="http://schemas.microsoft.com/office/drawing/2014/main" id="{FCB6622C-8607-B453-151D-189B5C370D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22412" y="3823770"/>
            <a:ext cx="914400" cy="914400"/>
          </a:xfrm>
          <a:prstGeom prst="rect">
            <a:avLst/>
          </a:prstGeom>
        </p:spPr>
      </p:pic>
      <p:pic>
        <p:nvPicPr>
          <p:cNvPr id="21" name="Graphic 20" descr="Open hand met planten silhouet">
            <a:extLst>
              <a:ext uri="{FF2B5EF4-FFF2-40B4-BE49-F238E27FC236}">
                <a16:creationId xmlns:a16="http://schemas.microsoft.com/office/drawing/2014/main" id="{B1938C64-A170-D6F6-1475-DC83F40C06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11863" y="2190385"/>
            <a:ext cx="914400" cy="914400"/>
          </a:xfrm>
          <a:prstGeom prst="rect">
            <a:avLst/>
          </a:prstGeom>
        </p:spPr>
      </p:pic>
      <p:pic>
        <p:nvPicPr>
          <p:cNvPr id="23" name="Graphic 22" descr="Plant met wortels silhouet">
            <a:extLst>
              <a:ext uri="{FF2B5EF4-FFF2-40B4-BE49-F238E27FC236}">
                <a16:creationId xmlns:a16="http://schemas.microsoft.com/office/drawing/2014/main" id="{FA95D263-4E0E-88BD-663E-1915675A0A1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45054" y="3197444"/>
            <a:ext cx="914400" cy="914400"/>
          </a:xfrm>
          <a:prstGeom prst="rect">
            <a:avLst/>
          </a:prstGeom>
        </p:spPr>
      </p:pic>
      <p:pic>
        <p:nvPicPr>
          <p:cNvPr id="25" name="Graphic 24" descr="Compost met effen opvulling">
            <a:extLst>
              <a:ext uri="{FF2B5EF4-FFF2-40B4-BE49-F238E27FC236}">
                <a16:creationId xmlns:a16="http://schemas.microsoft.com/office/drawing/2014/main" id="{62A436B6-4BF9-7C1A-335B-E275F04D00D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171438" y="4348633"/>
            <a:ext cx="914400" cy="914400"/>
          </a:xfrm>
          <a:prstGeom prst="rect">
            <a:avLst/>
          </a:prstGeom>
        </p:spPr>
      </p:pic>
      <p:pic>
        <p:nvPicPr>
          <p:cNvPr id="27" name="Graphic 26" descr="Weegschalen van gerechtigheid silhouet">
            <a:extLst>
              <a:ext uri="{FF2B5EF4-FFF2-40B4-BE49-F238E27FC236}">
                <a16:creationId xmlns:a16="http://schemas.microsoft.com/office/drawing/2014/main" id="{330CDA8D-7087-9FB1-4778-2F5F3B2F29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14800" y="3198681"/>
            <a:ext cx="914400" cy="914400"/>
          </a:xfrm>
          <a:prstGeom prst="rect">
            <a:avLst/>
          </a:prstGeom>
        </p:spPr>
      </p:pic>
    </p:spTree>
    <p:extLst>
      <p:ext uri="{BB962C8B-B14F-4D97-AF65-F5344CB8AC3E}">
        <p14:creationId xmlns:p14="http://schemas.microsoft.com/office/powerpoint/2010/main" val="243162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2126E7F-4BA2-7143-A8D6-38116CA611C5}"/>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E69AD650-8164-E447-5B16-179B70B13C8F}"/>
              </a:ext>
            </a:extLst>
          </p:cNvPr>
          <p:cNvSpPr>
            <a:spLocks noGrp="1"/>
          </p:cNvSpPr>
          <p:nvPr>
            <p:ph type="body" sz="quarter" idx="11"/>
          </p:nvPr>
        </p:nvSpPr>
        <p:spPr>
          <a:xfrm>
            <a:off x="719138" y="2376000"/>
            <a:ext cx="3852862" cy="3971139"/>
          </a:xfrm>
        </p:spPr>
        <p:txBody>
          <a:bodyPr/>
          <a:lstStyle/>
          <a:p>
            <a:pPr algn="l" rtl="0"/>
            <a:r>
              <a:rPr lang="en-GB" b="0" i="0" u="none" baseline="0" dirty="0"/>
              <a:t>The higher up the R ladder you get, the lower your raw material use. </a:t>
            </a:r>
          </a:p>
          <a:p>
            <a:endParaRPr lang="en-GB" dirty="0"/>
          </a:p>
          <a:p>
            <a:pPr algn="l" rtl="0"/>
            <a:r>
              <a:rPr lang="en-GB" b="0" i="0" u="none" baseline="0" dirty="0"/>
              <a:t>R1 is the highest rung.</a:t>
            </a:r>
          </a:p>
          <a:p>
            <a:pPr algn="l" rtl="0"/>
            <a:r>
              <a:rPr lang="en-GB" b="0" i="0" u="none" baseline="0" dirty="0"/>
              <a:t>What rung is Recycling?</a:t>
            </a:r>
          </a:p>
          <a:p>
            <a:endParaRPr lang="en-GB" dirty="0"/>
          </a:p>
          <a:p>
            <a:endParaRPr lang="en-GB" dirty="0"/>
          </a:p>
          <a:p>
            <a:endParaRPr lang="en-GB" dirty="0"/>
          </a:p>
          <a:p>
            <a:endParaRPr lang="en-GB" dirty="0"/>
          </a:p>
        </p:txBody>
      </p:sp>
      <p:sp>
        <p:nvSpPr>
          <p:cNvPr id="3" name="Tijdelijke aanduiding voor tekst 2">
            <a:extLst>
              <a:ext uri="{FF2B5EF4-FFF2-40B4-BE49-F238E27FC236}">
                <a16:creationId xmlns:a16="http://schemas.microsoft.com/office/drawing/2014/main" id="{A3F3B735-18E7-DD78-99B4-50F432253CE0}"/>
              </a:ext>
            </a:extLst>
          </p:cNvPr>
          <p:cNvSpPr>
            <a:spLocks noGrp="1"/>
          </p:cNvSpPr>
          <p:nvPr>
            <p:ph type="body" sz="quarter" idx="13"/>
          </p:nvPr>
        </p:nvSpPr>
        <p:spPr>
          <a:xfrm>
            <a:off x="720001" y="810000"/>
            <a:ext cx="4931500" cy="994118"/>
          </a:xfrm>
        </p:spPr>
        <p:txBody>
          <a:bodyPr/>
          <a:lstStyle/>
          <a:p>
            <a:pPr algn="l" rtl="0"/>
            <a:r>
              <a:rPr lang="en-GB" b="1" i="0" u="none" baseline="0" dirty="0"/>
              <a:t>5. Why do we use the </a:t>
            </a:r>
          </a:p>
          <a:p>
            <a:pPr algn="l" rtl="0"/>
            <a:r>
              <a:rPr lang="en-GB" b="1" i="0" u="none" baseline="0" dirty="0"/>
              <a:t>R-ladder?</a:t>
            </a:r>
          </a:p>
        </p:txBody>
      </p:sp>
      <p:pic>
        <p:nvPicPr>
          <p:cNvPr id="8" name="Afbeelding 7">
            <a:extLst>
              <a:ext uri="{FF2B5EF4-FFF2-40B4-BE49-F238E27FC236}">
                <a16:creationId xmlns:a16="http://schemas.microsoft.com/office/drawing/2014/main" id="{D029F246-F647-BE49-8635-B7BD32DCE872}"/>
              </a:ext>
            </a:extLst>
          </p:cNvPr>
          <p:cNvPicPr>
            <a:picLocks noChangeAspect="1"/>
          </p:cNvPicPr>
          <p:nvPr/>
        </p:nvPicPr>
        <p:blipFill>
          <a:blip r:embed="rId2"/>
          <a:stretch>
            <a:fillRect/>
          </a:stretch>
        </p:blipFill>
        <p:spPr>
          <a:xfrm>
            <a:off x="5836367" y="2234317"/>
            <a:ext cx="3100899" cy="4388164"/>
          </a:xfrm>
          <a:prstGeom prst="rect">
            <a:avLst/>
          </a:prstGeom>
        </p:spPr>
      </p:pic>
    </p:spTree>
    <p:extLst>
      <p:ext uri="{BB962C8B-B14F-4D97-AF65-F5344CB8AC3E}">
        <p14:creationId xmlns:p14="http://schemas.microsoft.com/office/powerpoint/2010/main" val="90491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05DADC3-D203-684D-AD42-787ED7D7D5FD}"/>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Onlinemedia 3" descr="Rethinking progress: the circular economy">
            <a:hlinkClick r:id="" action="ppaction://media"/>
            <a:extLst>
              <a:ext uri="{FF2B5EF4-FFF2-40B4-BE49-F238E27FC236}">
                <a16:creationId xmlns:a16="http://schemas.microsoft.com/office/drawing/2014/main" id="{28E629E0-F7EC-DA4E-86AF-B84CA33C1229}"/>
              </a:ext>
            </a:extLst>
          </p:cNvPr>
          <p:cNvPicPr>
            <a:picLocks noRot="1" noChangeAspect="1"/>
          </p:cNvPicPr>
          <p:nvPr>
            <a:videoFile r:link="rId1"/>
          </p:nvPr>
        </p:nvPicPr>
        <p:blipFill>
          <a:blip r:embed="rId4"/>
          <a:stretch>
            <a:fillRect/>
          </a:stretch>
        </p:blipFill>
        <p:spPr>
          <a:xfrm>
            <a:off x="719138" y="2376000"/>
            <a:ext cx="4936143" cy="2788921"/>
          </a:xfrm>
          <a:prstGeom prst="rect">
            <a:avLst/>
          </a:prstGeom>
        </p:spPr>
      </p:pic>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marL="514350" indent="-514350" algn="l" rtl="0">
              <a:spcBef>
                <a:spcPts val="600"/>
              </a:spcBef>
              <a:buFont typeface="+mj-lt"/>
              <a:buAutoNum type="arabicPeriod" startAt="6"/>
            </a:pPr>
            <a:r>
              <a:rPr lang="en-GB" b="1" i="0" u="none" baseline="0" dirty="0"/>
              <a:t>Plastic production and recycling</a:t>
            </a:r>
          </a:p>
        </p:txBody>
      </p:sp>
      <p:sp>
        <p:nvSpPr>
          <p:cNvPr id="5" name="Tijdelijke aanduiding voor tekst 1">
            <a:extLst>
              <a:ext uri="{FF2B5EF4-FFF2-40B4-BE49-F238E27FC236}">
                <a16:creationId xmlns:a16="http://schemas.microsoft.com/office/drawing/2014/main" id="{8C73403D-D3BD-4C47-AE76-A949D9565ECF}"/>
              </a:ext>
            </a:extLst>
          </p:cNvPr>
          <p:cNvSpPr txBox="1">
            <a:spLocks/>
          </p:cNvSpPr>
          <p:nvPr/>
        </p:nvSpPr>
        <p:spPr>
          <a:xfrm>
            <a:off x="6011864" y="2376000"/>
            <a:ext cx="2413000" cy="2323713"/>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lgn="l" rtl="0">
              <a:spcBef>
                <a:spcPts val="1200"/>
              </a:spcBef>
              <a:buFont typeface="Arial" panose="020B0604020202020204" pitchFamily="34" charset="0"/>
              <a:buChar char="•"/>
            </a:pPr>
            <a:r>
              <a:rPr lang="en-GB" sz="1600" b="0" i="0" u="none" baseline="0" dirty="0"/>
              <a:t>What</a:t>
            </a:r>
            <a:r>
              <a:rPr lang="en-us" sz="1600" b="0" i="0" u="none" baseline="0" dirty="0"/>
              <a:t> types of plastic and disposable plastic waste streams are there?</a:t>
            </a:r>
          </a:p>
          <a:p>
            <a:pPr marL="180000" indent="-180000" algn="l" rtl="0">
              <a:spcBef>
                <a:spcPts val="1200"/>
              </a:spcBef>
              <a:buFont typeface="Arial" panose="020B0604020202020204" pitchFamily="34" charset="0"/>
              <a:buChar char="•"/>
            </a:pPr>
            <a:r>
              <a:rPr lang="en-us" sz="1600" b="0" i="0" u="none" baseline="0" dirty="0"/>
              <a:t>Linear or circular</a:t>
            </a:r>
            <a:endParaRPr lang="en-us" sz="1600" dirty="0"/>
          </a:p>
          <a:p>
            <a:pPr marL="180000" indent="-180000" algn="l" rtl="0">
              <a:spcBef>
                <a:spcPts val="1200"/>
              </a:spcBef>
              <a:buFont typeface="Arial" panose="020B0604020202020204" pitchFamily="34" charset="0"/>
              <a:buChar char="•"/>
            </a:pPr>
            <a:r>
              <a:rPr lang="en-us" sz="1600" b="0" i="0" u="none" baseline="0" dirty="0"/>
              <a:t>Explain the difference between linear and circular</a:t>
            </a:r>
            <a:endParaRPr lang="en-us" sz="1600" dirty="0"/>
          </a:p>
        </p:txBody>
      </p:sp>
      <p:pic>
        <p:nvPicPr>
          <p:cNvPr id="10" name="Afbeelding 9">
            <a:extLst>
              <a:ext uri="{FF2B5EF4-FFF2-40B4-BE49-F238E27FC236}">
                <a16:creationId xmlns:a16="http://schemas.microsoft.com/office/drawing/2014/main" id="{2F2005FE-2783-2444-BD74-96FE3552EB99}"/>
              </a:ext>
            </a:extLst>
          </p:cNvPr>
          <p:cNvPicPr>
            <a:picLocks noChangeAspect="1"/>
          </p:cNvPicPr>
          <p:nvPr/>
        </p:nvPicPr>
        <p:blipFill>
          <a:blip r:embed="rId5"/>
          <a:stretch>
            <a:fillRect/>
          </a:stretch>
        </p:blipFill>
        <p:spPr>
          <a:xfrm rot="19955115">
            <a:off x="3389673" y="3710814"/>
            <a:ext cx="5969491" cy="3357839"/>
          </a:xfrm>
          <a:prstGeom prst="rect">
            <a:avLst/>
          </a:prstGeom>
        </p:spPr>
      </p:pic>
    </p:spTree>
    <p:extLst>
      <p:ext uri="{BB962C8B-B14F-4D97-AF65-F5344CB8AC3E}">
        <p14:creationId xmlns:p14="http://schemas.microsoft.com/office/powerpoint/2010/main" val="762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362B5F7A-36E7-B942-83F3-38C6FA5062A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3887640"/>
          </a:xfrm>
        </p:spPr>
        <p:txBody>
          <a:bodyPr/>
          <a:lstStyle/>
          <a:p>
            <a:pPr algn="l" rtl="0"/>
            <a:r>
              <a:rPr lang="en-GB" b="1" i="0" u="none" baseline="0" dirty="0">
                <a:solidFill>
                  <a:schemeClr val="accent1"/>
                </a:solidFill>
              </a:rPr>
              <a:t>Plastic footprint</a:t>
            </a:r>
            <a:endParaRPr lang="en-GB" b="1" dirty="0">
              <a:solidFill>
                <a:schemeClr val="accent1"/>
              </a:solidFill>
            </a:endParaRPr>
          </a:p>
          <a:p>
            <a:pPr algn="l" rtl="0"/>
            <a:r>
              <a:rPr lang="en-GB" b="0" i="0" u="none" baseline="0" dirty="0"/>
              <a:t>The Plastic Soup Foundation has an app with tips to replace plastic in our daily lives with more sustainable versions: </a:t>
            </a:r>
          </a:p>
          <a:p>
            <a:pPr algn="l" rtl="0"/>
            <a:r>
              <a:rPr lang="en-GB" b="1" i="0" u="none" baseline="0" dirty="0">
                <a:hlinkClick r:id="rId3"/>
              </a:rPr>
              <a:t>Download the app!</a:t>
            </a:r>
            <a:endParaRPr lang="en-GB" dirty="0"/>
          </a:p>
          <a:p>
            <a:pPr marL="285744" indent="-285744" algn="l" rtl="0">
              <a:buFont typeface="Arial" panose="020B0604020202020204" pitchFamily="34" charset="0"/>
              <a:buChar char="•"/>
            </a:pPr>
            <a:endParaRPr lang="en-GB" dirty="0"/>
          </a:p>
          <a:p>
            <a:pPr marL="285744" indent="-285744" algn="l" rtl="0">
              <a:buFont typeface="Arial" panose="020B0604020202020204" pitchFamily="34" charset="0"/>
              <a:buChar char="•"/>
            </a:pPr>
            <a:endParaRPr lang="en-GB" dirty="0"/>
          </a:p>
          <a:p>
            <a:pPr marL="285744" indent="-285744" algn="l" rtl="0">
              <a:buFont typeface="Arial" panose="020B0604020202020204" pitchFamily="34" charset="0"/>
              <a:buChar char="•"/>
            </a:pPr>
            <a:endParaRPr lang="en-GB" dirty="0"/>
          </a:p>
          <a:p>
            <a:pPr marL="285744" indent="-285744" algn="l" rtl="0">
              <a:buFont typeface="Arial" panose="020B0604020202020204" pitchFamily="34" charset="0"/>
              <a:buChar char="•"/>
            </a:pPr>
            <a:endParaRPr lang="en-GB" dirty="0"/>
          </a:p>
          <a:p>
            <a:endParaRPr lang="en-GB" dirty="0"/>
          </a:p>
        </p:txBody>
      </p:sp>
      <p:pic>
        <p:nvPicPr>
          <p:cNvPr id="17" name="Afbeelding 16">
            <a:extLst>
              <a:ext uri="{FF2B5EF4-FFF2-40B4-BE49-F238E27FC236}">
                <a16:creationId xmlns:a16="http://schemas.microsoft.com/office/drawing/2014/main" id="{CCB6BD9B-BAA4-8D4E-8F7F-D70FB1E69D08}"/>
              </a:ext>
            </a:extLst>
          </p:cNvPr>
          <p:cNvPicPr>
            <a:picLocks noChangeAspect="1"/>
          </p:cNvPicPr>
          <p:nvPr/>
        </p:nvPicPr>
        <p:blipFill>
          <a:blip r:embed="rId4"/>
          <a:stretch>
            <a:fillRect/>
          </a:stretch>
        </p:blipFill>
        <p:spPr>
          <a:xfrm>
            <a:off x="621784" y="2270760"/>
            <a:ext cx="5029716" cy="4216400"/>
          </a:xfrm>
          <a:prstGeom prst="rect">
            <a:avLst/>
          </a:prstGeom>
        </p:spPr>
      </p:pic>
      <p:sp>
        <p:nvSpPr>
          <p:cNvPr id="3" name="Tijdelijke aanduiding voor tekst 2">
            <a:extLst>
              <a:ext uri="{FF2B5EF4-FFF2-40B4-BE49-F238E27FC236}">
                <a16:creationId xmlns:a16="http://schemas.microsoft.com/office/drawing/2014/main" id="{6AFB06A1-D8A2-8904-9F78-C49A1B8A3105}"/>
              </a:ext>
            </a:extLst>
          </p:cNvPr>
          <p:cNvSpPr>
            <a:spLocks noGrp="1"/>
          </p:cNvSpPr>
          <p:nvPr>
            <p:ph type="body" sz="quarter" idx="13"/>
          </p:nvPr>
        </p:nvSpPr>
        <p:spPr>
          <a:xfrm>
            <a:off x="809283" y="840117"/>
            <a:ext cx="4654718" cy="953439"/>
          </a:xfrm>
        </p:spPr>
        <p:txBody>
          <a:bodyPr>
            <a:noAutofit/>
          </a:bodyPr>
          <a:lstStyle/>
          <a:p>
            <a:pPr marL="514350" indent="-514350" algn="l" rtl="0">
              <a:spcBef>
                <a:spcPts val="600"/>
              </a:spcBef>
              <a:buFont typeface="+mj-lt"/>
              <a:buAutoNum type="arabicPeriod" startAt="6"/>
            </a:pPr>
            <a:r>
              <a:rPr lang="en-GB" b="1" i="0" u="none" baseline="0" dirty="0"/>
              <a:t>Plastic production and recycling</a:t>
            </a:r>
          </a:p>
        </p:txBody>
      </p:sp>
    </p:spTree>
    <p:extLst>
      <p:ext uri="{BB962C8B-B14F-4D97-AF65-F5344CB8AC3E}">
        <p14:creationId xmlns:p14="http://schemas.microsoft.com/office/powerpoint/2010/main" val="346882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30B51958-4D17-9940-8B18-13565F734246}"/>
              </a:ext>
            </a:extLst>
          </p:cNvPr>
          <p:cNvSpPr txBox="1"/>
          <p:nvPr/>
        </p:nvSpPr>
        <p:spPr>
          <a:xfrm>
            <a:off x="0" y="6338054"/>
            <a:ext cx="9144000" cy="584775"/>
          </a:xfrm>
          <a:prstGeom prst="rect">
            <a:avLst/>
          </a:prstGeom>
          <a:noFill/>
        </p:spPr>
        <p:txBody>
          <a:bodyPr wrap="square">
            <a:spAutoFit/>
          </a:bodyPr>
          <a:lstStyle/>
          <a:p>
            <a:pPr algn="ctr" rtl="0"/>
            <a:r>
              <a:rPr lang="en-GB" sz="1600" b="0" i="0" u="none" baseline="0" dirty="0"/>
              <a:t>Plastic recycling of high value (AM) and low value (IEM) plastic</a:t>
            </a:r>
            <a:br>
              <a:rPr lang="en-GB" sz="1600" dirty="0"/>
            </a:br>
            <a:endParaRPr lang="en-GB" sz="1600" dirty="0"/>
          </a:p>
        </p:txBody>
      </p:sp>
      <p:pic>
        <p:nvPicPr>
          <p:cNvPr id="4" name="Onlinemedia 3" descr="TRANSFORM-CE (Final: short version)">
            <a:hlinkClick r:id="" action="ppaction://media"/>
            <a:extLst>
              <a:ext uri="{FF2B5EF4-FFF2-40B4-BE49-F238E27FC236}">
                <a16:creationId xmlns:a16="http://schemas.microsoft.com/office/drawing/2014/main" id="{A9615A2D-68EE-8440-8D5A-996CC70B197D}"/>
              </a:ext>
            </a:extLst>
          </p:cNvPr>
          <p:cNvPicPr>
            <a:picLocks noRot="1" noChangeAspect="1"/>
          </p:cNvPicPr>
          <p:nvPr>
            <a:videoFile r:link="rId1"/>
          </p:nvPr>
        </p:nvPicPr>
        <p:blipFill>
          <a:blip r:embed="rId4"/>
          <a:stretch>
            <a:fillRect/>
          </a:stretch>
        </p:blipFill>
        <p:spPr>
          <a:xfrm>
            <a:off x="719138" y="1873250"/>
            <a:ext cx="7705725" cy="4353735"/>
          </a:xfrm>
          <a:prstGeom prst="rect">
            <a:avLst/>
          </a:prstGeom>
        </p:spPr>
      </p:pic>
      <p:sp>
        <p:nvSpPr>
          <p:cNvPr id="2" name="Tijdelijke aanduiding voor tekst 2">
            <a:extLst>
              <a:ext uri="{FF2B5EF4-FFF2-40B4-BE49-F238E27FC236}">
                <a16:creationId xmlns:a16="http://schemas.microsoft.com/office/drawing/2014/main" id="{F3993984-8B24-2C09-1F6A-17AC8EB8C639}"/>
              </a:ext>
            </a:extLst>
          </p:cNvPr>
          <p:cNvSpPr txBox="1">
            <a:spLocks/>
          </p:cNvSpPr>
          <p:nvPr/>
        </p:nvSpPr>
        <p:spPr>
          <a:xfrm>
            <a:off x="719138" y="640104"/>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en-GB" dirty="0"/>
              <a:t>Plastic production and recycling</a:t>
            </a:r>
          </a:p>
        </p:txBody>
      </p:sp>
    </p:spTree>
    <p:extLst>
      <p:ext uri="{BB962C8B-B14F-4D97-AF65-F5344CB8AC3E}">
        <p14:creationId xmlns:p14="http://schemas.microsoft.com/office/powerpoint/2010/main" val="3715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pic>
        <p:nvPicPr>
          <p:cNvPr id="3" name="Afbeelding 2">
            <a:extLst>
              <a:ext uri="{FF2B5EF4-FFF2-40B4-BE49-F238E27FC236}">
                <a16:creationId xmlns:a16="http://schemas.microsoft.com/office/drawing/2014/main" id="{9A3F8AA4-07EB-8246-918A-8234293FBADC}"/>
              </a:ext>
            </a:extLst>
          </p:cNvPr>
          <p:cNvPicPr>
            <a:picLocks noChangeAspect="1"/>
          </p:cNvPicPr>
          <p:nvPr/>
        </p:nvPicPr>
        <p:blipFill>
          <a:blip r:embed="rId3"/>
          <a:stretch>
            <a:fillRect/>
          </a:stretch>
        </p:blipFill>
        <p:spPr>
          <a:xfrm>
            <a:off x="379085" y="1614115"/>
            <a:ext cx="5632778" cy="4723961"/>
          </a:xfrm>
          <a:prstGeom prst="rect">
            <a:avLst/>
          </a:prstGeom>
        </p:spPr>
      </p:pic>
      <p:sp>
        <p:nvSpPr>
          <p:cNvPr id="7" name="Tijdelijke aanduiding voor tekst 1">
            <a:extLst>
              <a:ext uri="{FF2B5EF4-FFF2-40B4-BE49-F238E27FC236}">
                <a16:creationId xmlns:a16="http://schemas.microsoft.com/office/drawing/2014/main" id="{D23CF6CA-8B1A-9549-B912-1E9EDEC0C4D8}"/>
              </a:ext>
            </a:extLst>
          </p:cNvPr>
          <p:cNvSpPr txBox="1">
            <a:spLocks/>
          </p:cNvSpPr>
          <p:nvPr/>
        </p:nvSpPr>
        <p:spPr>
          <a:xfrm>
            <a:off x="6011864" y="2376000"/>
            <a:ext cx="2413000" cy="1184940"/>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en-GB" sz="1600" dirty="0"/>
              <a:t>Here you can see the difference between IEM and AM technology</a:t>
            </a:r>
          </a:p>
          <a:p>
            <a:pPr algn="l" rtl="0">
              <a:spcBef>
                <a:spcPts val="1200"/>
              </a:spcBef>
            </a:pPr>
            <a:endParaRPr lang="en-GB" sz="1600" b="0" i="0" u="none" baseline="0" dirty="0"/>
          </a:p>
        </p:txBody>
      </p:sp>
      <p:sp>
        <p:nvSpPr>
          <p:cNvPr id="2" name="Tijdelijke aanduiding voor tekst 2">
            <a:extLst>
              <a:ext uri="{FF2B5EF4-FFF2-40B4-BE49-F238E27FC236}">
                <a16:creationId xmlns:a16="http://schemas.microsoft.com/office/drawing/2014/main" id="{124B3545-98BE-EA0C-6A5D-C6CCC6AE94B9}"/>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en-GB"/>
              <a:t>Plastic production and recycling</a:t>
            </a:r>
            <a:endParaRPr lang="en-GB" dirty="0"/>
          </a:p>
        </p:txBody>
      </p:sp>
    </p:spTree>
    <p:extLst>
      <p:ext uri="{BB962C8B-B14F-4D97-AF65-F5344CB8AC3E}">
        <p14:creationId xmlns:p14="http://schemas.microsoft.com/office/powerpoint/2010/main" val="19997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pic>
        <p:nvPicPr>
          <p:cNvPr id="2" name="Onlinemedia 1" title="Lesson 3">
            <a:hlinkClick r:id="" action="ppaction://media"/>
            <a:extLst>
              <a:ext uri="{FF2B5EF4-FFF2-40B4-BE49-F238E27FC236}">
                <a16:creationId xmlns:a16="http://schemas.microsoft.com/office/drawing/2014/main" id="{18BF320C-7258-909C-58B2-E9305E2A6DF1}"/>
              </a:ext>
            </a:extLst>
          </p:cNvPr>
          <p:cNvPicPr>
            <a:picLocks noRot="1" noChangeAspect="1"/>
          </p:cNvPicPr>
          <p:nvPr>
            <a:videoFile r:link="rId1"/>
          </p:nvPr>
        </p:nvPicPr>
        <p:blipFill>
          <a:blip r:embed="rId4"/>
          <a:stretch>
            <a:fillRect/>
          </a:stretch>
        </p:blipFill>
        <p:spPr>
          <a:xfrm>
            <a:off x="1005789" y="2390402"/>
            <a:ext cx="7132421" cy="4029818"/>
          </a:xfrm>
          <a:prstGeom prst="rect">
            <a:avLst/>
          </a:prstGeom>
        </p:spPr>
      </p:pic>
      <p:sp>
        <p:nvSpPr>
          <p:cNvPr id="3" name="Tijdelijke aanduiding voor tekst 2">
            <a:extLst>
              <a:ext uri="{FF2B5EF4-FFF2-40B4-BE49-F238E27FC236}">
                <a16:creationId xmlns:a16="http://schemas.microsoft.com/office/drawing/2014/main" id="{326BF941-340E-B353-61FF-DB9A1C200167}"/>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en-GB"/>
              <a:t>Plastic production and recycling</a:t>
            </a:r>
            <a:endParaRPr lang="en-GB" dirty="0"/>
          </a:p>
        </p:txBody>
      </p:sp>
    </p:spTree>
    <p:extLst>
      <p:ext uri="{BB962C8B-B14F-4D97-AF65-F5344CB8AC3E}">
        <p14:creationId xmlns:p14="http://schemas.microsoft.com/office/powerpoint/2010/main" val="17468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xt">
            <a:extLst>
              <a:ext uri="{FF2B5EF4-FFF2-40B4-BE49-F238E27FC236}">
                <a16:creationId xmlns:a16="http://schemas.microsoft.com/office/drawing/2014/main" id="{70194346-8DAC-F941-AAF4-3C1D2E586B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9" r="42035"/>
          <a:stretch/>
        </p:blipFill>
        <p:spPr bwMode="auto">
          <a:xfrm>
            <a:off x="0" y="-1"/>
            <a:ext cx="56515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1952625"/>
            <a:ext cx="2912682" cy="3837974"/>
          </a:xfrm>
        </p:spPr>
        <p:txBody>
          <a:bodyPr wrap="square" lIns="0">
            <a:spAutoFit/>
          </a:bodyPr>
          <a:lstStyle/>
          <a:p>
            <a:pPr marL="342891" indent="-342891" algn="l" rtl="0">
              <a:buFont typeface="+mj-lt"/>
              <a:buAutoNum type="arabicPeriod"/>
            </a:pPr>
            <a:r>
              <a:rPr lang="en-GB" sz="1600" b="0" i="0" u="none" baseline="0" dirty="0"/>
              <a:t>Make a </a:t>
            </a:r>
            <a:r>
              <a:rPr lang="en-GB" sz="1600" b="0" i="0" u="none" baseline="0" dirty="0" err="1"/>
              <a:t>mindmap</a:t>
            </a:r>
            <a:endParaRPr lang="en-GB" sz="1600" dirty="0"/>
          </a:p>
          <a:p>
            <a:pPr marL="342891" indent="-342891" algn="l" rtl="0">
              <a:buFont typeface="+mj-lt"/>
              <a:buAutoNum type="arabicPeriod"/>
            </a:pPr>
            <a:r>
              <a:rPr lang="en-GB" sz="1600" b="0" i="0" u="none" baseline="0" dirty="0"/>
              <a:t>Hear what others are doing</a:t>
            </a:r>
          </a:p>
          <a:p>
            <a:pPr marL="342891" indent="-342891" algn="l" rtl="0">
              <a:buFont typeface="+mj-lt"/>
              <a:buAutoNum type="arabicPeriod"/>
            </a:pPr>
            <a:r>
              <a:rPr lang="en-GB" sz="1600" b="0" i="0" u="none" baseline="0" dirty="0"/>
              <a:t>Plastic hunt</a:t>
            </a:r>
          </a:p>
          <a:p>
            <a:pPr marL="342891" indent="-342891" algn="l" rtl="0">
              <a:buFont typeface="+mj-lt"/>
              <a:buAutoNum type="arabicPeriod"/>
            </a:pPr>
            <a:r>
              <a:rPr lang="en-GB" sz="1600" b="0" i="0" u="none" baseline="0" dirty="0"/>
              <a:t>Look at our plastic production process, now and in the future</a:t>
            </a:r>
            <a:endParaRPr lang="en-GB" sz="1600" dirty="0"/>
          </a:p>
          <a:p>
            <a:pPr marL="342891" indent="-342891" algn="l" rtl="0">
              <a:buFont typeface="+mj-lt"/>
              <a:buAutoNum type="arabicPeriod"/>
            </a:pPr>
            <a:r>
              <a:rPr lang="en-GB" sz="1600" b="0" i="0" u="none" baseline="0" dirty="0"/>
              <a:t>Do the R-ladder</a:t>
            </a:r>
          </a:p>
          <a:p>
            <a:pPr marL="342891" indent="-342891" algn="l" rtl="0">
              <a:buFont typeface="+mj-lt"/>
              <a:buAutoNum type="arabicPeriod"/>
            </a:pPr>
            <a:r>
              <a:rPr lang="en-GB" sz="1600" b="0" i="0" u="none" baseline="0" dirty="0"/>
              <a:t>Look at technologies to recycle plastic</a:t>
            </a:r>
            <a:endParaRPr lang="en-GB" sz="1600" dirty="0"/>
          </a:p>
          <a:p>
            <a:pPr marL="342891" indent="-342891" algn="l" rtl="0">
              <a:buFont typeface="+mj-lt"/>
              <a:buAutoNum type="arabicPeriod"/>
            </a:pPr>
            <a:r>
              <a:rPr lang="en-GB" sz="1600" b="0" i="0" u="none" baseline="0" dirty="0"/>
              <a:t>Make your own plastic design</a:t>
            </a:r>
            <a:endParaRPr lang="en-GB" sz="1600" dirty="0"/>
          </a:p>
          <a:p>
            <a:pPr marL="342891" indent="-342891" algn="l" rtl="0">
              <a:buFont typeface="+mj-lt"/>
              <a:buAutoNum type="arabicPeriod"/>
            </a:pPr>
            <a:r>
              <a:rPr lang="en-GB" sz="1600" b="0" i="0" u="none" baseline="0" dirty="0"/>
              <a:t>Reflect: look at your own life</a:t>
            </a:r>
            <a:endParaRPr lang="en-GB" sz="1600"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575914"/>
            <a:ext cx="4931500" cy="477054"/>
          </a:xfrm>
        </p:spPr>
        <p:txBody>
          <a:bodyPr>
            <a:noAutofit/>
          </a:bodyPr>
          <a:lstStyle/>
          <a:p>
            <a:pPr algn="l" rtl="0"/>
            <a:r>
              <a:rPr lang="en-GB" sz="4800" b="1" i="0" u="none" baseline="0" dirty="0">
                <a:solidFill>
                  <a:schemeClr val="accent1"/>
                </a:solidFill>
              </a:rPr>
              <a:t>What are we going to do:</a:t>
            </a:r>
          </a:p>
        </p:txBody>
      </p:sp>
    </p:spTree>
    <p:extLst>
      <p:ext uri="{BB962C8B-B14F-4D97-AF65-F5344CB8AC3E}">
        <p14:creationId xmlns:p14="http://schemas.microsoft.com/office/powerpoint/2010/main" val="20703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6D387CB-467D-7548-B797-244111C5279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tekst, plaats&#10;&#10;Automatisch gegenereerde beschrijving">
            <a:extLst>
              <a:ext uri="{FF2B5EF4-FFF2-40B4-BE49-F238E27FC236}">
                <a16:creationId xmlns:a16="http://schemas.microsoft.com/office/drawing/2014/main" id="{3D10A764-F2AC-3F41-B009-FDCF73BDC3CC}"/>
              </a:ext>
            </a:extLst>
          </p:cNvPr>
          <p:cNvPicPr>
            <a:picLocks noChangeAspect="1"/>
          </p:cNvPicPr>
          <p:nvPr/>
        </p:nvPicPr>
        <p:blipFill>
          <a:blip r:embed="rId3"/>
          <a:stretch>
            <a:fillRect/>
          </a:stretch>
        </p:blipFill>
        <p:spPr>
          <a:xfrm>
            <a:off x="-1350472" y="2922311"/>
            <a:ext cx="8299912" cy="4668700"/>
          </a:xfrm>
          <a:prstGeom prst="rect">
            <a:avLst/>
          </a:prstGeom>
        </p:spPr>
      </p:pic>
      <p:pic>
        <p:nvPicPr>
          <p:cNvPr id="12" name="Afbeelding 11" descr="Afbeelding met penseel, gereedschap, wit, serviesgoed&#10;&#10;Automatisch gegenereerde beschrijving">
            <a:extLst>
              <a:ext uri="{FF2B5EF4-FFF2-40B4-BE49-F238E27FC236}">
                <a16:creationId xmlns:a16="http://schemas.microsoft.com/office/drawing/2014/main" id="{24AE9BC2-C5A8-914A-96F5-64034B8A7B11}"/>
              </a:ext>
            </a:extLst>
          </p:cNvPr>
          <p:cNvPicPr>
            <a:picLocks noChangeAspect="1"/>
          </p:cNvPicPr>
          <p:nvPr/>
        </p:nvPicPr>
        <p:blipFill>
          <a:blip r:embed="rId4"/>
          <a:stretch>
            <a:fillRect/>
          </a:stretch>
        </p:blipFill>
        <p:spPr>
          <a:xfrm>
            <a:off x="6011864" y="1952625"/>
            <a:ext cx="2413000" cy="3142253"/>
          </a:xfrm>
          <a:prstGeom prst="rect">
            <a:avLst/>
          </a:prstGeom>
        </p:spPr>
      </p:pic>
      <p:sp>
        <p:nvSpPr>
          <p:cNvPr id="2" name="Tijdelijke aanduiding voor tekst 1">
            <a:extLst>
              <a:ext uri="{FF2B5EF4-FFF2-40B4-BE49-F238E27FC236}">
                <a16:creationId xmlns:a16="http://schemas.microsoft.com/office/drawing/2014/main" id="{F770F767-95D9-94B8-0282-989087C0016D}"/>
              </a:ext>
            </a:extLst>
          </p:cNvPr>
          <p:cNvSpPr>
            <a:spLocks noGrp="1"/>
          </p:cNvSpPr>
          <p:nvPr>
            <p:ph type="body" sz="quarter" idx="11"/>
          </p:nvPr>
        </p:nvSpPr>
        <p:spPr>
          <a:xfrm>
            <a:off x="719138" y="2376000"/>
            <a:ext cx="4932361" cy="2871206"/>
          </a:xfrm>
        </p:spPr>
        <p:txBody>
          <a:bodyPr/>
          <a:lstStyle/>
          <a:p>
            <a:pPr algn="l" rtl="0"/>
            <a:r>
              <a:rPr lang="en-GB" b="1" i="0" u="none" baseline="0" dirty="0"/>
              <a:t>Technologies to remove plastic from waste</a:t>
            </a:r>
            <a:endParaRPr lang="en-GB" b="1" dirty="0"/>
          </a:p>
          <a:p>
            <a:pPr marL="180000" indent="-180000" algn="l" rtl="0">
              <a:spcBef>
                <a:spcPts val="1200"/>
              </a:spcBef>
              <a:buFont typeface="Arial" panose="020B0604020202020204" pitchFamily="34" charset="0"/>
              <a:buChar char="•"/>
            </a:pPr>
            <a:r>
              <a:rPr lang="en-GB" sz="1600" b="0" i="0" u="none" baseline="0" dirty="0"/>
              <a:t>How is recycled plastic made?</a:t>
            </a:r>
          </a:p>
          <a:p>
            <a:pPr marL="180000" indent="-180000" algn="l" rtl="0">
              <a:spcBef>
                <a:spcPts val="1200"/>
              </a:spcBef>
              <a:buFont typeface="Arial" panose="020B0604020202020204" pitchFamily="34" charset="0"/>
              <a:buChar char="•"/>
            </a:pPr>
            <a:r>
              <a:rPr lang="en-GB" sz="1600" b="0" i="0" u="none" baseline="0" dirty="0"/>
              <a:t>Photos AM and IEM products </a:t>
            </a:r>
          </a:p>
          <a:p>
            <a:endParaRPr lang="en-GB" sz="1600" dirty="0"/>
          </a:p>
        </p:txBody>
      </p:sp>
      <p:sp>
        <p:nvSpPr>
          <p:cNvPr id="3" name="Tijdelijke aanduiding voor tekst 2">
            <a:extLst>
              <a:ext uri="{FF2B5EF4-FFF2-40B4-BE49-F238E27FC236}">
                <a16:creationId xmlns:a16="http://schemas.microsoft.com/office/drawing/2014/main" id="{18647871-21C9-3BB3-6E75-63F9A1FB16DC}"/>
              </a:ext>
            </a:extLst>
          </p:cNvPr>
          <p:cNvSpPr>
            <a:spLocks noGrp="1"/>
          </p:cNvSpPr>
          <p:nvPr>
            <p:ph type="body" sz="quarter" idx="13"/>
          </p:nvPr>
        </p:nvSpPr>
        <p:spPr>
          <a:xfrm>
            <a:off x="720001" y="810000"/>
            <a:ext cx="4931500" cy="661720"/>
          </a:xfrm>
        </p:spPr>
        <p:txBody>
          <a:bodyPr/>
          <a:lstStyle/>
          <a:p>
            <a:pPr algn="l" rtl="0"/>
            <a:r>
              <a:rPr lang="en-GB" sz="2000" b="1" i="0" u="none" baseline="0" dirty="0"/>
              <a:t>6. Plastic recycling of high value (AM) and low value (IEM) plastic</a:t>
            </a:r>
            <a:endParaRPr lang="en-GB" sz="2000" dirty="0"/>
          </a:p>
        </p:txBody>
      </p:sp>
      <p:pic>
        <p:nvPicPr>
          <p:cNvPr id="13" name="Afbeelding 12">
            <a:extLst>
              <a:ext uri="{FF2B5EF4-FFF2-40B4-BE49-F238E27FC236}">
                <a16:creationId xmlns:a16="http://schemas.microsoft.com/office/drawing/2014/main" id="{FC331EC2-5632-1243-81AD-C3C772F8CA95}"/>
              </a:ext>
            </a:extLst>
          </p:cNvPr>
          <p:cNvPicPr>
            <a:picLocks noChangeAspect="1"/>
          </p:cNvPicPr>
          <p:nvPr/>
        </p:nvPicPr>
        <p:blipFill>
          <a:blip r:embed="rId5"/>
          <a:stretch>
            <a:fillRect/>
          </a:stretch>
        </p:blipFill>
        <p:spPr>
          <a:xfrm rot="20038458">
            <a:off x="2924574" y="3379590"/>
            <a:ext cx="5797898" cy="3261318"/>
          </a:xfrm>
          <a:prstGeom prst="rect">
            <a:avLst/>
          </a:prstGeom>
        </p:spPr>
      </p:pic>
    </p:spTree>
    <p:extLst>
      <p:ext uri="{BB962C8B-B14F-4D97-AF65-F5344CB8AC3E}">
        <p14:creationId xmlns:p14="http://schemas.microsoft.com/office/powerpoint/2010/main" val="3684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algn="l" rtl="0"/>
            <a:r>
              <a:rPr lang="en-GB" b="1" i="0" u="none" baseline="0" dirty="0"/>
              <a:t>What can we make from plastic waste?</a:t>
            </a:r>
          </a:p>
        </p:txBody>
      </p:sp>
      <p:pic>
        <p:nvPicPr>
          <p:cNvPr id="2" name="Onlinemedia 1" descr="Roads Made From Recycled Plastic Waste Could Be the Future">
            <a:hlinkClick r:id="" action="ppaction://media"/>
            <a:extLst>
              <a:ext uri="{FF2B5EF4-FFF2-40B4-BE49-F238E27FC236}">
                <a16:creationId xmlns:a16="http://schemas.microsoft.com/office/drawing/2014/main" id="{90D11792-7631-1143-9FBE-ADE8F2ACA52C}"/>
              </a:ext>
            </a:extLst>
          </p:cNvPr>
          <p:cNvPicPr>
            <a:picLocks noRot="1" noChangeAspect="1"/>
          </p:cNvPicPr>
          <p:nvPr>
            <a:videoFile r:link="rId1"/>
          </p:nvPr>
        </p:nvPicPr>
        <p:blipFill>
          <a:blip r:embed="rId4"/>
          <a:stretch>
            <a:fillRect/>
          </a:stretch>
        </p:blipFill>
        <p:spPr>
          <a:xfrm>
            <a:off x="719138" y="1876425"/>
            <a:ext cx="7705725" cy="4353735"/>
          </a:xfrm>
          <a:prstGeom prst="rect">
            <a:avLst/>
          </a:prstGeom>
        </p:spPr>
      </p:pic>
      <p:sp>
        <p:nvSpPr>
          <p:cNvPr id="6" name="Tekstvak 5">
            <a:extLst>
              <a:ext uri="{FF2B5EF4-FFF2-40B4-BE49-F238E27FC236}">
                <a16:creationId xmlns:a16="http://schemas.microsoft.com/office/drawing/2014/main" id="{30B51958-4D17-9940-8B18-13565F734246}"/>
              </a:ext>
            </a:extLst>
          </p:cNvPr>
          <p:cNvSpPr txBox="1"/>
          <p:nvPr/>
        </p:nvSpPr>
        <p:spPr>
          <a:xfrm>
            <a:off x="2286000" y="6338054"/>
            <a:ext cx="4572000" cy="369332"/>
          </a:xfrm>
          <a:prstGeom prst="rect">
            <a:avLst/>
          </a:prstGeom>
          <a:noFill/>
        </p:spPr>
        <p:txBody>
          <a:bodyPr wrap="square">
            <a:spAutoFit/>
          </a:bodyPr>
          <a:lstStyle/>
          <a:p>
            <a:pPr algn="ctr" rtl="0"/>
            <a:r>
              <a:rPr lang="en-us" b="0" i="0" u="none" baseline="0">
                <a:solidFill>
                  <a:schemeClr val="accent1"/>
                </a:solidFill>
              </a:rPr>
              <a:t>Be creative!</a:t>
            </a:r>
          </a:p>
        </p:txBody>
      </p:sp>
    </p:spTree>
    <p:extLst>
      <p:ext uri="{BB962C8B-B14F-4D97-AF65-F5344CB8AC3E}">
        <p14:creationId xmlns:p14="http://schemas.microsoft.com/office/powerpoint/2010/main" val="11451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2937753" y="2376988"/>
            <a:ext cx="5487110" cy="2108975"/>
          </a:xfrm>
        </p:spPr>
        <p:txBody>
          <a:bodyPr wrap="square">
            <a:spAutoFit/>
          </a:bodyPr>
          <a:lstStyle/>
          <a:p>
            <a:pPr marL="20955" indent="-20955">
              <a:lnSpc>
                <a:spcPct val="115000"/>
              </a:lnSpc>
            </a:pPr>
            <a:r>
              <a:rPr lang="en-US" sz="1600" dirty="0">
                <a:solidFill>
                  <a:srgbClr val="002060"/>
                </a:solidFill>
              </a:rPr>
              <a:t>“I find it difficult that the bench we produce sag. We’ve tried a lot: to put an extra part in the middle of the bench of making the bench smaller. But those are not working.</a:t>
            </a:r>
          </a:p>
          <a:p>
            <a:pPr marL="20955" indent="-20955">
              <a:lnSpc>
                <a:spcPct val="115000"/>
              </a:lnSpc>
            </a:pPr>
            <a:endParaRPr lang="en-US" sz="1600" dirty="0">
              <a:solidFill>
                <a:srgbClr val="002060"/>
              </a:solidFill>
            </a:endParaRPr>
          </a:p>
          <a:p>
            <a:pPr marL="20955" indent="-20955">
              <a:lnSpc>
                <a:spcPct val="115000"/>
              </a:lnSpc>
            </a:pPr>
            <a:r>
              <a:rPr lang="en-US" sz="1600" dirty="0">
                <a:solidFill>
                  <a:srgbClr val="002060"/>
                </a:solidFill>
              </a:rPr>
              <a:t>Can you help me find a solution for a bench that won’t sag?”</a:t>
            </a:r>
            <a:endParaRPr lang="en-GB" sz="1600" dirty="0">
              <a:solidFill>
                <a:srgbClr val="002060"/>
              </a:solidFill>
            </a:endParaRP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b="1" i="0" u="none" baseline="0" dirty="0"/>
              <a:t>7. MAKE YOUR OWN DESIGN</a:t>
            </a:r>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3">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791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0" y="1952625"/>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2885440" y="1976185"/>
            <a:ext cx="5898637" cy="3672480"/>
          </a:xfrm>
        </p:spPr>
        <p:txBody>
          <a:bodyPr wrap="square">
            <a:spAutoFit/>
          </a:bodyPr>
          <a:lstStyle/>
          <a:p>
            <a:pPr>
              <a:lnSpc>
                <a:spcPct val="115000"/>
              </a:lnSpc>
            </a:pPr>
            <a:r>
              <a:rPr lang="en-US" sz="1600" dirty="0">
                <a:solidFill>
                  <a:srgbClr val="002060"/>
                </a:solidFill>
              </a:rPr>
              <a:t>“A company wants to redesign its phone cases using additive manufacturing (3D printing) and recycled plastic. The current design of their phone cases is very simple and they produce hundreds of them each year from virgin plastic using a process called injection molding. How would you use additive manufacturing and recycled plastics to revolutionize the design of the company's phone cases?</a:t>
            </a:r>
          </a:p>
          <a:p>
            <a:pPr>
              <a:lnSpc>
                <a:spcPct val="115000"/>
              </a:lnSpc>
            </a:pPr>
            <a:endParaRPr lang="en-US" sz="1600" dirty="0">
              <a:solidFill>
                <a:srgbClr val="002060"/>
              </a:solidFill>
            </a:endParaRPr>
          </a:p>
          <a:p>
            <a:pPr>
              <a:lnSpc>
                <a:spcPct val="115000"/>
              </a:lnSpc>
            </a:pPr>
            <a:endParaRPr lang="en-US" sz="1600" dirty="0">
              <a:solidFill>
                <a:srgbClr val="002060"/>
              </a:solidFill>
            </a:endParaRPr>
          </a:p>
          <a:p>
            <a:pPr>
              <a:lnSpc>
                <a:spcPct val="115000"/>
              </a:lnSpc>
            </a:pPr>
            <a:r>
              <a:rPr lang="en-US" sz="1600" dirty="0">
                <a:solidFill>
                  <a:srgbClr val="002060"/>
                </a:solidFill>
              </a:rPr>
              <a:t>You would really help us with a nice design!”</a:t>
            </a:r>
          </a:p>
          <a:p>
            <a:pPr>
              <a:lnSpc>
                <a:spcPct val="115000"/>
              </a:lnSpc>
            </a:pPr>
            <a:endParaRPr lang="en-US" sz="1600" dirty="0">
              <a:solidFill>
                <a:srgbClr val="002060"/>
              </a:solidFill>
            </a:endParaRPr>
          </a:p>
          <a:p>
            <a:pPr>
              <a:lnSpc>
                <a:spcPct val="115000"/>
              </a:lnSpc>
            </a:pPr>
            <a:endParaRPr lang="en-GB" sz="1600" dirty="0">
              <a:solidFill>
                <a:srgbClr val="002060"/>
              </a:solidFill>
            </a:endParaRP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b="1" i="0" u="none" baseline="0" dirty="0"/>
              <a:t>7. MAKE YOUR OWN DESIGN</a:t>
            </a:r>
          </a:p>
        </p:txBody>
      </p:sp>
    </p:spTree>
    <p:extLst>
      <p:ext uri="{BB962C8B-B14F-4D97-AF65-F5344CB8AC3E}">
        <p14:creationId xmlns:p14="http://schemas.microsoft.com/office/powerpoint/2010/main" val="6892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2766060" y="1952624"/>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6011863" y="2376988"/>
            <a:ext cx="2413000" cy="2477601"/>
          </a:xfrm>
        </p:spPr>
        <p:txBody>
          <a:bodyPr wrap="square">
            <a:spAutoFit/>
          </a:bodyPr>
          <a:lstStyle/>
          <a:p>
            <a:pPr marL="180000" indent="-180000" algn="l" rtl="0">
              <a:spcBef>
                <a:spcPts val="1200"/>
              </a:spcBef>
              <a:buFont typeface="Arial" panose="020B0604020202020204" pitchFamily="34" charset="0"/>
              <a:buChar char="•"/>
            </a:pPr>
            <a:r>
              <a:rPr lang="en-GB" sz="1600" b="0" i="0" u="none" baseline="0" dirty="0"/>
              <a:t>You are the new designer to make a product more circular. Congratulations!</a:t>
            </a:r>
            <a:endParaRPr lang="en-GB" sz="1600" dirty="0"/>
          </a:p>
          <a:p>
            <a:pPr marL="180000" indent="-180000" algn="l" rtl="0">
              <a:spcBef>
                <a:spcPts val="1200"/>
              </a:spcBef>
              <a:buFont typeface="Arial" panose="020B0604020202020204" pitchFamily="34" charset="0"/>
              <a:buChar char="•"/>
            </a:pPr>
            <a:r>
              <a:rPr lang="en-GB" sz="1600" b="0" i="0" u="none" baseline="0" dirty="0"/>
              <a:t>Choose a product</a:t>
            </a:r>
          </a:p>
          <a:p>
            <a:pPr marL="180000" indent="-180000" algn="l" rtl="0">
              <a:spcBef>
                <a:spcPts val="1200"/>
              </a:spcBef>
              <a:buFont typeface="Arial" panose="020B0604020202020204" pitchFamily="34" charset="0"/>
              <a:buChar char="•"/>
            </a:pPr>
            <a:r>
              <a:rPr lang="en-GB" sz="1600" b="0" i="0" u="none" baseline="0" dirty="0"/>
              <a:t>Start designing</a:t>
            </a:r>
            <a:endParaRPr lang="en-GB" sz="1600" dirty="0"/>
          </a:p>
          <a:p>
            <a:pPr marL="180000" indent="-180000" algn="l" rtl="0">
              <a:spcBef>
                <a:spcPts val="1200"/>
              </a:spcBef>
              <a:buFont typeface="Arial" panose="020B0604020202020204" pitchFamily="34" charset="0"/>
              <a:buChar char="•"/>
            </a:pPr>
            <a:r>
              <a:rPr lang="en-GB" sz="1600" b="0" i="0" u="none" baseline="0" dirty="0"/>
              <a:t>Make a prototype that can be shown</a:t>
            </a:r>
            <a:endParaRPr lang="en-GB" sz="1600" dirty="0"/>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b="1" i="0" u="none" baseline="0" dirty="0"/>
              <a:t>7. MAKE YOUR OWN DESIGN</a:t>
            </a:r>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4">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pic>
        <p:nvPicPr>
          <p:cNvPr id="14" name="Afbeelding 13">
            <a:extLst>
              <a:ext uri="{FF2B5EF4-FFF2-40B4-BE49-F238E27FC236}">
                <a16:creationId xmlns:a16="http://schemas.microsoft.com/office/drawing/2014/main" id="{45789591-4B53-2446-A875-5AC27ED3FC32}"/>
              </a:ext>
            </a:extLst>
          </p:cNvPr>
          <p:cNvPicPr>
            <a:picLocks noChangeAspect="1"/>
          </p:cNvPicPr>
          <p:nvPr/>
        </p:nvPicPr>
        <p:blipFill>
          <a:blip r:embed="rId5"/>
          <a:stretch>
            <a:fillRect/>
          </a:stretch>
        </p:blipFill>
        <p:spPr>
          <a:xfrm rot="1518578">
            <a:off x="4613069" y="3870962"/>
            <a:ext cx="6684248" cy="3759889"/>
          </a:xfrm>
          <a:prstGeom prst="rect">
            <a:avLst/>
          </a:prstGeom>
        </p:spPr>
      </p:pic>
    </p:spTree>
    <p:extLst>
      <p:ext uri="{BB962C8B-B14F-4D97-AF65-F5344CB8AC3E}">
        <p14:creationId xmlns:p14="http://schemas.microsoft.com/office/powerpoint/2010/main" val="152911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1738938"/>
          </a:xfrm>
        </p:spPr>
        <p:txBody>
          <a:bodyPr wrap="square">
            <a:spAutoFit/>
          </a:bodyPr>
          <a:lstStyle/>
          <a:p>
            <a:pPr marL="180000" indent="-180000" algn="l" rtl="0">
              <a:spcBef>
                <a:spcPts val="1200"/>
              </a:spcBef>
              <a:buFont typeface="Arial" panose="020B0604020202020204" pitchFamily="34" charset="0"/>
              <a:buChar char="•"/>
            </a:pPr>
            <a:r>
              <a:rPr lang="en-GB" sz="1600" b="0" i="0" u="none" baseline="0" dirty="0"/>
              <a:t>What was the most useful part?</a:t>
            </a:r>
          </a:p>
          <a:p>
            <a:pPr marL="180000" indent="-180000" algn="l" rtl="0">
              <a:spcBef>
                <a:spcPts val="1200"/>
              </a:spcBef>
              <a:buFont typeface="Arial" panose="020B0604020202020204" pitchFamily="34" charset="0"/>
              <a:buChar char="•"/>
            </a:pPr>
            <a:r>
              <a:rPr lang="en-GB" sz="1600" b="0" i="0" u="none" baseline="0" dirty="0"/>
              <a:t>Look at the </a:t>
            </a:r>
            <a:r>
              <a:rPr lang="en-GB" sz="1600" b="0" i="0" u="none" baseline="0" dirty="0" err="1"/>
              <a:t>mindmaps</a:t>
            </a:r>
            <a:r>
              <a:rPr lang="en-GB" sz="1600" b="0" i="0" u="none" baseline="0" dirty="0"/>
              <a:t> again</a:t>
            </a:r>
            <a:endParaRPr lang="en-GB" sz="1600" dirty="0"/>
          </a:p>
          <a:p>
            <a:pPr marL="180000" indent="-180000" algn="l" rtl="0">
              <a:spcBef>
                <a:spcPts val="1200"/>
              </a:spcBef>
              <a:buFont typeface="Arial" panose="020B0604020202020204" pitchFamily="34" charset="0"/>
              <a:buChar char="•"/>
            </a:pPr>
            <a:r>
              <a:rPr lang="en-GB" sz="1600" b="0" i="0" u="none" baseline="0" dirty="0"/>
              <a:t>Share your thoughts about your own life and ideas</a:t>
            </a:r>
            <a:endParaRPr lang="en-GB" sz="1600" dirty="0"/>
          </a:p>
          <a:p>
            <a:pPr marL="180000" indent="-180000" algn="l" rtl="0">
              <a:spcBef>
                <a:spcPts val="1200"/>
              </a:spcBef>
              <a:buFont typeface="Arial" panose="020B0604020202020204" pitchFamily="34" charset="0"/>
              <a:buChar char="•"/>
            </a:pPr>
            <a:r>
              <a:rPr lang="en-GB" sz="1600" b="0" i="0" u="none" baseline="0" dirty="0"/>
              <a:t>What would you advise the school board to do?</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pPr algn="l" rtl="0"/>
            <a:r>
              <a:rPr lang="en-GB" b="1" i="0" u="none" baseline="0" dirty="0"/>
              <a:t>8. Evaluation</a:t>
            </a:r>
          </a:p>
        </p:txBody>
      </p:sp>
      <p:pic>
        <p:nvPicPr>
          <p:cNvPr id="5" name="Afbeelding 4">
            <a:extLst>
              <a:ext uri="{FF2B5EF4-FFF2-40B4-BE49-F238E27FC236}">
                <a16:creationId xmlns:a16="http://schemas.microsoft.com/office/drawing/2014/main" id="{E94A3FDF-19F8-C54A-ACA4-824DAAD0B01A}"/>
              </a:ext>
            </a:extLst>
          </p:cNvPr>
          <p:cNvPicPr>
            <a:picLocks noChangeAspect="1"/>
          </p:cNvPicPr>
          <p:nvPr/>
        </p:nvPicPr>
        <p:blipFill>
          <a:blip r:embed="rId4"/>
          <a:stretch>
            <a:fillRect/>
          </a:stretch>
        </p:blipFill>
        <p:spPr>
          <a:xfrm rot="2364557">
            <a:off x="3009899" y="3439895"/>
            <a:ext cx="5867400" cy="3300413"/>
          </a:xfrm>
          <a:prstGeom prst="rect">
            <a:avLst/>
          </a:prstGeom>
        </p:spPr>
      </p:pic>
    </p:spTree>
    <p:extLst>
      <p:ext uri="{BB962C8B-B14F-4D97-AF65-F5344CB8AC3E}">
        <p14:creationId xmlns:p14="http://schemas.microsoft.com/office/powerpoint/2010/main" val="242438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3123932"/>
          </a:xfrm>
        </p:spPr>
        <p:txBody>
          <a:bodyPr wrap="square">
            <a:spAutoFit/>
          </a:bodyPr>
          <a:lstStyle/>
          <a:p>
            <a:pPr marL="180000" indent="-180000" algn="l" rtl="0">
              <a:spcBef>
                <a:spcPts val="1200"/>
              </a:spcBef>
              <a:buFont typeface="Arial" panose="020B0604020202020204" pitchFamily="34" charset="0"/>
              <a:buChar char="•"/>
            </a:pPr>
            <a:r>
              <a:rPr lang="en-GB" sz="1600" b="0" i="0" u="none" baseline="0" dirty="0"/>
              <a:t>How did you think the lesson/lessons went? What went well? What tips do you have?</a:t>
            </a:r>
          </a:p>
          <a:p>
            <a:pPr marL="180000" indent="-180000" algn="l" rtl="0">
              <a:spcBef>
                <a:spcPts val="1200"/>
              </a:spcBef>
              <a:buFont typeface="Arial" panose="020B0604020202020204" pitchFamily="34" charset="0"/>
              <a:buChar char="•"/>
            </a:pPr>
            <a:r>
              <a:rPr lang="en-GB" sz="1600" b="0" i="0" u="none" baseline="0" dirty="0"/>
              <a:t>Did you learn anything in this lesson that you did not already know? If so, what?</a:t>
            </a:r>
          </a:p>
          <a:p>
            <a:pPr marL="180000" indent="-180000" algn="l" rtl="0">
              <a:spcBef>
                <a:spcPts val="1200"/>
              </a:spcBef>
              <a:buFont typeface="Arial" panose="020B0604020202020204" pitchFamily="34" charset="0"/>
              <a:buChar char="•"/>
            </a:pPr>
            <a:r>
              <a:rPr lang="en-GB" sz="1600" b="0" i="0" u="none" baseline="0" dirty="0"/>
              <a:t>Describe in two sentences what this lesson was about.</a:t>
            </a:r>
          </a:p>
          <a:p>
            <a:pPr marL="180000" indent="-180000" algn="l" rtl="0">
              <a:spcBef>
                <a:spcPts val="1200"/>
              </a:spcBef>
              <a:buFont typeface="Arial" panose="020B0604020202020204" pitchFamily="34" charset="0"/>
              <a:buChar char="•"/>
            </a:pPr>
            <a:r>
              <a:rPr lang="en-GB" sz="1600" b="0" i="0" u="none" baseline="0" dirty="0"/>
              <a:t>Name three words that you remember from this lesson.</a:t>
            </a:r>
          </a:p>
          <a:p>
            <a:pPr marL="180000" indent="-180000" algn="l" rtl="0">
              <a:spcBef>
                <a:spcPts val="1200"/>
              </a:spcBef>
              <a:buFont typeface="Arial" panose="020B0604020202020204" pitchFamily="34" charset="0"/>
              <a:buChar char="•"/>
            </a:pPr>
            <a:r>
              <a:rPr lang="en-GB" sz="1600" b="0" i="0" u="none" baseline="0" dirty="0"/>
              <a:t>Is there anything that you would do differently next time?</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p:txBody>
          <a:bodyPr/>
          <a:lstStyle/>
          <a:p>
            <a:pPr algn="l" rtl="0"/>
            <a:r>
              <a:rPr lang="en-GB" b="1" i="0" u="none" baseline="0" dirty="0"/>
              <a:t>8. Evaluation</a:t>
            </a:r>
          </a:p>
        </p:txBody>
      </p:sp>
      <p:pic>
        <p:nvPicPr>
          <p:cNvPr id="13" name="Afbeelding 12">
            <a:extLst>
              <a:ext uri="{FF2B5EF4-FFF2-40B4-BE49-F238E27FC236}">
                <a16:creationId xmlns:a16="http://schemas.microsoft.com/office/drawing/2014/main" id="{96859D77-121A-AB4D-A8DE-85B801D5179F}"/>
              </a:ext>
            </a:extLst>
          </p:cNvPr>
          <p:cNvPicPr>
            <a:picLocks noChangeAspect="1"/>
          </p:cNvPicPr>
          <p:nvPr/>
        </p:nvPicPr>
        <p:blipFill>
          <a:blip r:embed="rId4"/>
          <a:stretch>
            <a:fillRect/>
          </a:stretch>
        </p:blipFill>
        <p:spPr>
          <a:xfrm rot="14409605">
            <a:off x="2863822" y="4101631"/>
            <a:ext cx="6056678" cy="3406881"/>
          </a:xfrm>
          <a:prstGeom prst="rect">
            <a:avLst/>
          </a:prstGeom>
        </p:spPr>
      </p:pic>
    </p:spTree>
    <p:extLst>
      <p:ext uri="{BB962C8B-B14F-4D97-AF65-F5344CB8AC3E}">
        <p14:creationId xmlns:p14="http://schemas.microsoft.com/office/powerpoint/2010/main" val="1690450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D28151-54BB-DB42-AAAE-F83BDC72EAD1}"/>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Picture 2" descr="Art for the environment">
            <a:extLst>
              <a:ext uri="{FF2B5EF4-FFF2-40B4-BE49-F238E27FC236}">
                <a16:creationId xmlns:a16="http://schemas.microsoft.com/office/drawing/2014/main" id="{AC1ECBF5-2D5E-6C4A-A284-F10E715CA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274954"/>
            <a:ext cx="4932362" cy="276212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D2BA8D3-366A-E144-9B56-970865885D53}"/>
              </a:ext>
            </a:extLst>
          </p:cNvPr>
          <p:cNvPicPr>
            <a:picLocks noChangeAspect="1"/>
          </p:cNvPicPr>
          <p:nvPr/>
        </p:nvPicPr>
        <p:blipFill>
          <a:blip r:embed="rId4"/>
          <a:stretch>
            <a:fillRect/>
          </a:stretch>
        </p:blipFill>
        <p:spPr>
          <a:xfrm rot="20308349">
            <a:off x="2244411" y="3615096"/>
            <a:ext cx="5785181" cy="3254164"/>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3881197"/>
          </a:xfrm>
        </p:spPr>
        <p:txBody>
          <a:bodyPr/>
          <a:lstStyle/>
          <a:p>
            <a:pPr marL="180000" indent="-180000" algn="l" rtl="0">
              <a:spcBef>
                <a:spcPts val="1200"/>
              </a:spcBef>
              <a:buFont typeface="Arial" panose="020B0604020202020204" pitchFamily="34" charset="0"/>
              <a:buChar char="•"/>
            </a:pPr>
            <a:r>
              <a:rPr lang="en-GB" sz="1600" b="0" i="0" u="none" baseline="0" dirty="0"/>
              <a:t>Organise an exhibition</a:t>
            </a:r>
            <a:endParaRPr lang="en-GB" sz="1600" dirty="0"/>
          </a:p>
          <a:p>
            <a:pPr marL="180000" indent="-180000" algn="l" rtl="0">
              <a:spcBef>
                <a:spcPts val="1200"/>
              </a:spcBef>
              <a:buFont typeface="Arial" panose="020B0604020202020204" pitchFamily="34" charset="0"/>
              <a:buChar char="•"/>
            </a:pPr>
            <a:r>
              <a:rPr lang="en-GB" sz="1600" b="0" i="0" u="none" baseline="0" dirty="0"/>
              <a:t>Organise a meeting with the school board</a:t>
            </a:r>
            <a:endParaRPr lang="en-GB" sz="1600" dirty="0"/>
          </a:p>
          <a:p>
            <a:pPr marL="180000" indent="-180000" algn="l" rtl="0">
              <a:spcBef>
                <a:spcPts val="1200"/>
              </a:spcBef>
              <a:buFont typeface="Arial" panose="020B0604020202020204" pitchFamily="34" charset="0"/>
              <a:buChar char="•"/>
            </a:pPr>
            <a:r>
              <a:rPr lang="en-GB" sz="1600" b="0" i="0" u="none" baseline="0" dirty="0"/>
              <a:t>Organise a gathering with families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EXTRAS</a:t>
            </a:r>
          </a:p>
        </p:txBody>
      </p:sp>
      <p:pic>
        <p:nvPicPr>
          <p:cNvPr id="6" name="Afbeelding 5">
            <a:extLst>
              <a:ext uri="{FF2B5EF4-FFF2-40B4-BE49-F238E27FC236}">
                <a16:creationId xmlns:a16="http://schemas.microsoft.com/office/drawing/2014/main" id="{4AAEB537-BA29-2745-BCD1-C194913A640D}"/>
              </a:ext>
            </a:extLst>
          </p:cNvPr>
          <p:cNvPicPr>
            <a:picLocks noChangeAspect="1"/>
          </p:cNvPicPr>
          <p:nvPr/>
        </p:nvPicPr>
        <p:blipFill>
          <a:blip r:embed="rId5"/>
          <a:stretch>
            <a:fillRect/>
          </a:stretch>
        </p:blipFill>
        <p:spPr>
          <a:xfrm rot="783093">
            <a:off x="1864091" y="4016894"/>
            <a:ext cx="4338469" cy="2440389"/>
          </a:xfrm>
          <a:prstGeom prst="rect">
            <a:avLst/>
          </a:prstGeom>
        </p:spPr>
      </p:pic>
    </p:spTree>
    <p:extLst>
      <p:ext uri="{BB962C8B-B14F-4D97-AF65-F5344CB8AC3E}">
        <p14:creationId xmlns:p14="http://schemas.microsoft.com/office/powerpoint/2010/main" val="33398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760D71B-5577-90A1-AB57-B7F26B7F0F79}"/>
              </a:ext>
            </a:extLst>
          </p:cNvPr>
          <p:cNvSpPr>
            <a:spLocks noGrp="1"/>
          </p:cNvSpPr>
          <p:nvPr>
            <p:ph type="body" sz="quarter" idx="13"/>
          </p:nvPr>
        </p:nvSpPr>
        <p:spPr/>
        <p:txBody>
          <a:bodyPr/>
          <a:lstStyle/>
          <a:p>
            <a:r>
              <a:rPr lang="nl-NL" dirty="0" err="1"/>
              <a:t>Welcome</a:t>
            </a:r>
            <a:r>
              <a:rPr lang="nl-NL" dirty="0"/>
              <a:t>!</a:t>
            </a:r>
          </a:p>
        </p:txBody>
      </p:sp>
      <p:sp>
        <p:nvSpPr>
          <p:cNvPr id="5" name="Rechthoek 4">
            <a:extLst>
              <a:ext uri="{FF2B5EF4-FFF2-40B4-BE49-F238E27FC236}">
                <a16:creationId xmlns:a16="http://schemas.microsoft.com/office/drawing/2014/main" id="{E80DEAD6-A2E0-8CDD-9180-7E7AA28A9F2C}"/>
              </a:ext>
            </a:extLst>
          </p:cNvPr>
          <p:cNvSpPr/>
          <p:nvPr/>
        </p:nvSpPr>
        <p:spPr>
          <a:xfrm>
            <a:off x="0" y="1916348"/>
            <a:ext cx="9144000" cy="494165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Onlinemedia 3" title="Lesson 1">
            <a:hlinkClick r:id="" action="ppaction://media"/>
            <a:extLst>
              <a:ext uri="{FF2B5EF4-FFF2-40B4-BE49-F238E27FC236}">
                <a16:creationId xmlns:a16="http://schemas.microsoft.com/office/drawing/2014/main" id="{3254B1DB-9779-CDE7-8877-FA1B83A6D748}"/>
              </a:ext>
            </a:extLst>
          </p:cNvPr>
          <p:cNvPicPr>
            <a:picLocks noRot="1" noChangeAspect="1"/>
          </p:cNvPicPr>
          <p:nvPr>
            <a:videoFile r:link="rId1"/>
          </p:nvPr>
        </p:nvPicPr>
        <p:blipFill>
          <a:blip r:embed="rId4"/>
          <a:stretch>
            <a:fillRect/>
          </a:stretch>
        </p:blipFill>
        <p:spPr>
          <a:xfrm>
            <a:off x="1522302" y="2601841"/>
            <a:ext cx="6099396" cy="3446159"/>
          </a:xfrm>
          <a:prstGeom prst="rect">
            <a:avLst/>
          </a:prstGeom>
        </p:spPr>
      </p:pic>
    </p:spTree>
    <p:extLst>
      <p:ext uri="{BB962C8B-B14F-4D97-AF65-F5344CB8AC3E}">
        <p14:creationId xmlns:p14="http://schemas.microsoft.com/office/powerpoint/2010/main" val="17838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3C5075-2883-054D-918D-8662A237D686}"/>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grpSp>
        <p:nvGrpSpPr>
          <p:cNvPr id="42" name="Groep 41">
            <a:extLst>
              <a:ext uri="{FF2B5EF4-FFF2-40B4-BE49-F238E27FC236}">
                <a16:creationId xmlns:a16="http://schemas.microsoft.com/office/drawing/2014/main" id="{B4542715-450C-3F47-A130-4A0EB6F786A7}"/>
              </a:ext>
            </a:extLst>
          </p:cNvPr>
          <p:cNvGrpSpPr/>
          <p:nvPr/>
        </p:nvGrpSpPr>
        <p:grpSpPr>
          <a:xfrm>
            <a:off x="3959074" y="3643952"/>
            <a:ext cx="5710220" cy="3214048"/>
            <a:chOff x="-7922409" y="3429000"/>
            <a:chExt cx="5710220" cy="3214048"/>
          </a:xfrm>
        </p:grpSpPr>
        <p:pic>
          <p:nvPicPr>
            <p:cNvPr id="13" name="Afbeelding 12">
              <a:extLst>
                <a:ext uri="{FF2B5EF4-FFF2-40B4-BE49-F238E27FC236}">
                  <a16:creationId xmlns:a16="http://schemas.microsoft.com/office/drawing/2014/main" id="{4E6AE68B-F154-7741-8116-D82340932ED9}"/>
                </a:ext>
              </a:extLst>
            </p:cNvPr>
            <p:cNvPicPr>
              <a:picLocks noChangeAspect="1"/>
            </p:cNvPicPr>
            <p:nvPr/>
          </p:nvPicPr>
          <p:blipFill>
            <a:blip r:embed="rId3"/>
            <a:stretch>
              <a:fillRect/>
            </a:stretch>
          </p:blipFill>
          <p:spPr>
            <a:xfrm>
              <a:off x="-6592603" y="3429000"/>
              <a:ext cx="3809698" cy="2142955"/>
            </a:xfrm>
            <a:prstGeom prst="rect">
              <a:avLst/>
            </a:prstGeom>
          </p:spPr>
        </p:pic>
        <p:pic>
          <p:nvPicPr>
            <p:cNvPr id="15" name="Afbeelding 14">
              <a:extLst>
                <a:ext uri="{FF2B5EF4-FFF2-40B4-BE49-F238E27FC236}">
                  <a16:creationId xmlns:a16="http://schemas.microsoft.com/office/drawing/2014/main" id="{E3A42267-797E-5F45-AF38-D42C8D43E135}"/>
                </a:ext>
              </a:extLst>
            </p:cNvPr>
            <p:cNvPicPr>
              <a:picLocks noChangeAspect="1"/>
            </p:cNvPicPr>
            <p:nvPr/>
          </p:nvPicPr>
          <p:blipFill>
            <a:blip r:embed="rId4"/>
            <a:stretch>
              <a:fillRect/>
            </a:stretch>
          </p:blipFill>
          <p:spPr>
            <a:xfrm rot="1774053">
              <a:off x="-7922409" y="3583014"/>
              <a:ext cx="4525311" cy="2545487"/>
            </a:xfrm>
            <a:prstGeom prst="rect">
              <a:avLst/>
            </a:prstGeom>
          </p:spPr>
        </p:pic>
        <p:pic>
          <p:nvPicPr>
            <p:cNvPr id="19" name="Afbeelding 18">
              <a:extLst>
                <a:ext uri="{FF2B5EF4-FFF2-40B4-BE49-F238E27FC236}">
                  <a16:creationId xmlns:a16="http://schemas.microsoft.com/office/drawing/2014/main" id="{9777C523-DC08-D14E-AA16-6829225263F6}"/>
                </a:ext>
              </a:extLst>
            </p:cNvPr>
            <p:cNvPicPr>
              <a:picLocks noChangeAspect="1"/>
            </p:cNvPicPr>
            <p:nvPr/>
          </p:nvPicPr>
          <p:blipFill>
            <a:blip r:embed="rId5"/>
            <a:stretch>
              <a:fillRect/>
            </a:stretch>
          </p:blipFill>
          <p:spPr>
            <a:xfrm rot="902091">
              <a:off x="-5914481" y="3882863"/>
              <a:ext cx="3702292" cy="2082539"/>
            </a:xfrm>
            <a:prstGeom prst="rect">
              <a:avLst/>
            </a:prstGeom>
          </p:spPr>
        </p:pic>
        <p:pic>
          <p:nvPicPr>
            <p:cNvPr id="37" name="Afbeelding 36">
              <a:extLst>
                <a:ext uri="{FF2B5EF4-FFF2-40B4-BE49-F238E27FC236}">
                  <a16:creationId xmlns:a16="http://schemas.microsoft.com/office/drawing/2014/main" id="{6255F5F4-5BF0-E644-A73C-307F54E86DB9}"/>
                </a:ext>
              </a:extLst>
            </p:cNvPr>
            <p:cNvPicPr>
              <a:picLocks noChangeAspect="1"/>
            </p:cNvPicPr>
            <p:nvPr/>
          </p:nvPicPr>
          <p:blipFill>
            <a:blip r:embed="rId6"/>
            <a:stretch>
              <a:fillRect/>
            </a:stretch>
          </p:blipFill>
          <p:spPr>
            <a:xfrm rot="19989210">
              <a:off x="-6745693" y="4483497"/>
              <a:ext cx="3839202" cy="2159551"/>
            </a:xfrm>
            <a:prstGeom prst="rect">
              <a:avLst/>
            </a:prstGeom>
          </p:spPr>
        </p:pic>
      </p:gr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2376000"/>
            <a:ext cx="2413001" cy="1431161"/>
          </a:xfrm>
        </p:spPr>
        <p:txBody>
          <a:bodyPr wrap="square" tIns="0">
            <a:spAutoFit/>
          </a:bodyPr>
          <a:lstStyle/>
          <a:p>
            <a:pPr marL="180000" indent="-180000" algn="l" rtl="0">
              <a:spcBef>
                <a:spcPts val="1200"/>
              </a:spcBef>
              <a:buFont typeface="Arial" panose="020B0604020202020204" pitchFamily="34" charset="0"/>
              <a:buChar char="•"/>
            </a:pPr>
            <a:r>
              <a:rPr lang="en-GB" sz="1600" b="0" i="0" u="none" baseline="0" dirty="0"/>
              <a:t>What do you think of when you think of plastic?</a:t>
            </a:r>
          </a:p>
          <a:p>
            <a:pPr marL="180000" indent="-180000" algn="l" rtl="0">
              <a:spcBef>
                <a:spcPts val="1200"/>
              </a:spcBef>
              <a:buFont typeface="Arial" panose="020B0604020202020204" pitchFamily="34" charset="0"/>
              <a:buChar char="•"/>
            </a:pPr>
            <a:r>
              <a:rPr lang="en-GB" sz="1600" b="0" i="0" u="none" baseline="0" dirty="0"/>
              <a:t>What are the positive and negative sides?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477054"/>
          </a:xfrm>
        </p:spPr>
        <p:txBody>
          <a:bodyPr/>
          <a:lstStyle/>
          <a:p>
            <a:pPr algn="l" rtl="0"/>
            <a:r>
              <a:rPr lang="en-us" b="1" i="0" u="none" baseline="0"/>
              <a:t>1. Make a mindmap</a:t>
            </a:r>
          </a:p>
        </p:txBody>
      </p:sp>
      <p:pic>
        <p:nvPicPr>
          <p:cNvPr id="9" name="Afbeelding 8">
            <a:extLst>
              <a:ext uri="{FF2B5EF4-FFF2-40B4-BE49-F238E27FC236}">
                <a16:creationId xmlns:a16="http://schemas.microsoft.com/office/drawing/2014/main" id="{99DCD0A7-2C1B-9341-92F0-A14478713AAF}"/>
              </a:ext>
            </a:extLst>
          </p:cNvPr>
          <p:cNvPicPr>
            <a:picLocks noChangeAspect="1"/>
          </p:cNvPicPr>
          <p:nvPr/>
        </p:nvPicPr>
        <p:blipFill>
          <a:blip r:embed="rId7"/>
          <a:stretch>
            <a:fillRect/>
          </a:stretch>
        </p:blipFill>
        <p:spPr>
          <a:xfrm>
            <a:off x="685800" y="2371835"/>
            <a:ext cx="4965700" cy="3606800"/>
          </a:xfrm>
          <a:prstGeom prst="rect">
            <a:avLst/>
          </a:prstGeom>
        </p:spPr>
      </p:pic>
      <p:pic>
        <p:nvPicPr>
          <p:cNvPr id="11" name="Afbeelding 10">
            <a:extLst>
              <a:ext uri="{FF2B5EF4-FFF2-40B4-BE49-F238E27FC236}">
                <a16:creationId xmlns:a16="http://schemas.microsoft.com/office/drawing/2014/main" id="{BA571638-E066-DC44-A4B7-AB3E823B12C6}"/>
              </a:ext>
            </a:extLst>
          </p:cNvPr>
          <p:cNvPicPr>
            <a:picLocks noChangeAspect="1"/>
          </p:cNvPicPr>
          <p:nvPr/>
        </p:nvPicPr>
        <p:blipFill>
          <a:blip r:embed="rId8"/>
          <a:stretch>
            <a:fillRect/>
          </a:stretch>
        </p:blipFill>
        <p:spPr>
          <a:xfrm rot="1584673">
            <a:off x="-1168294" y="721549"/>
            <a:ext cx="4377161" cy="2462153"/>
          </a:xfrm>
          <a:prstGeom prst="rect">
            <a:avLst/>
          </a:prstGeom>
        </p:spPr>
      </p:pic>
      <p:pic>
        <p:nvPicPr>
          <p:cNvPr id="21" name="Afbeelding 20">
            <a:extLst>
              <a:ext uri="{FF2B5EF4-FFF2-40B4-BE49-F238E27FC236}">
                <a16:creationId xmlns:a16="http://schemas.microsoft.com/office/drawing/2014/main" id="{D0704056-E6DF-CD40-A84C-027A6B053B23}"/>
              </a:ext>
            </a:extLst>
          </p:cNvPr>
          <p:cNvPicPr>
            <a:picLocks noChangeAspect="1"/>
          </p:cNvPicPr>
          <p:nvPr/>
        </p:nvPicPr>
        <p:blipFill>
          <a:blip r:embed="rId9"/>
          <a:stretch>
            <a:fillRect/>
          </a:stretch>
        </p:blipFill>
        <p:spPr>
          <a:xfrm>
            <a:off x="8943741" y="1836645"/>
            <a:ext cx="2384612" cy="1341344"/>
          </a:xfrm>
          <a:prstGeom prst="rect">
            <a:avLst/>
          </a:prstGeom>
        </p:spPr>
      </p:pic>
      <p:pic>
        <p:nvPicPr>
          <p:cNvPr id="46" name="Afbeelding 45">
            <a:extLst>
              <a:ext uri="{FF2B5EF4-FFF2-40B4-BE49-F238E27FC236}">
                <a16:creationId xmlns:a16="http://schemas.microsoft.com/office/drawing/2014/main" id="{48F696A1-4DA2-5643-B031-D0392F2F806E}"/>
              </a:ext>
            </a:extLst>
          </p:cNvPr>
          <p:cNvPicPr>
            <a:picLocks noChangeAspect="1"/>
          </p:cNvPicPr>
          <p:nvPr/>
        </p:nvPicPr>
        <p:blipFill>
          <a:blip r:embed="rId4"/>
          <a:stretch>
            <a:fillRect/>
          </a:stretch>
        </p:blipFill>
        <p:spPr>
          <a:xfrm rot="1774053">
            <a:off x="-10189791" y="3859461"/>
            <a:ext cx="4525311" cy="2545487"/>
          </a:xfrm>
          <a:prstGeom prst="rect">
            <a:avLst/>
          </a:prstGeom>
        </p:spPr>
      </p:pic>
    </p:spTree>
    <p:extLst>
      <p:ext uri="{BB962C8B-B14F-4D97-AF65-F5344CB8AC3E}">
        <p14:creationId xmlns:p14="http://schemas.microsoft.com/office/powerpoint/2010/main" val="40713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A5D76A33-EF9E-4548-99BE-FAC6D9A2C26A}"/>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tekst&#10;&#10;Automatisch gegenereerde beschrijving">
            <a:extLst>
              <a:ext uri="{FF2B5EF4-FFF2-40B4-BE49-F238E27FC236}">
                <a16:creationId xmlns:a16="http://schemas.microsoft.com/office/drawing/2014/main" id="{1CF59ACA-200A-E94A-83AD-8864FB8A3963}"/>
              </a:ext>
            </a:extLst>
          </p:cNvPr>
          <p:cNvPicPr>
            <a:picLocks noChangeAspect="1"/>
          </p:cNvPicPr>
          <p:nvPr/>
        </p:nvPicPr>
        <p:blipFill rotWithShape="1">
          <a:blip r:embed="rId3"/>
          <a:srcRect t="234" b="311"/>
          <a:stretch/>
        </p:blipFill>
        <p:spPr>
          <a:xfrm>
            <a:off x="0" y="1952625"/>
            <a:ext cx="5651500" cy="3236180"/>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4235" y="46708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pPr algn="l" rtl="0"/>
            <a:r>
              <a:rPr lang="en-GB" b="1" i="0" u="none" baseline="0" dirty="0">
                <a:solidFill>
                  <a:schemeClr val="accent1"/>
                </a:solidFill>
              </a:rPr>
              <a:t>DID YOU KNOW THAT ...</a:t>
            </a:r>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2662267"/>
          </a:xfrm>
          <a:effectLst/>
        </p:spPr>
        <p:txBody>
          <a:bodyPr wrap="square" tIns="0">
            <a:spAutoFit/>
          </a:bodyPr>
          <a:lstStyle/>
          <a:p>
            <a:pPr algn="l" rtl="0">
              <a:spcBef>
                <a:spcPts val="1200"/>
              </a:spcBef>
            </a:pPr>
            <a:r>
              <a:rPr lang="en-GB" sz="1600" b="0" i="0" u="none" baseline="0" dirty="0"/>
              <a:t>There is more plastic in some parts of the ocean than in others. This is because of </a:t>
            </a:r>
            <a:r>
              <a:rPr lang="en-GB" sz="1600" b="1" i="0" u="none" baseline="0" dirty="0"/>
              <a:t>gyres</a:t>
            </a:r>
            <a:r>
              <a:rPr lang="en-GB" sz="1600" b="0" i="0" u="none" baseline="0" dirty="0"/>
              <a:t>.</a:t>
            </a:r>
          </a:p>
          <a:p>
            <a:pPr algn="l" rtl="0">
              <a:spcBef>
                <a:spcPts val="1200"/>
              </a:spcBef>
            </a:pPr>
            <a:r>
              <a:rPr lang="en-GB" sz="1600" b="1" i="0" u="none" baseline="0" dirty="0"/>
              <a:t>Gyres</a:t>
            </a:r>
            <a:r>
              <a:rPr lang="en-GB" sz="1600" b="0" i="0" u="none" baseline="0" dirty="0"/>
              <a:t> are circular ocean currents, largely on the surface of the ocean. Most of the plastic collects together in these gyres.</a:t>
            </a:r>
          </a:p>
        </p:txBody>
      </p:sp>
    </p:spTree>
    <p:extLst>
      <p:ext uri="{BB962C8B-B14F-4D97-AF65-F5344CB8AC3E}">
        <p14:creationId xmlns:p14="http://schemas.microsoft.com/office/powerpoint/2010/main" val="949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D9E2F2-738D-4540-9739-CADDC6000920}"/>
              </a:ext>
            </a:extLst>
          </p:cNvPr>
          <p:cNvSpPr/>
          <p:nvPr/>
        </p:nvSpPr>
        <p:spPr>
          <a:xfrm>
            <a:off x="4572000" y="1952625"/>
            <a:ext cx="4572000" cy="49053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ijdelijke aanduiding voor tekst 2">
            <a:extLst>
              <a:ext uri="{FF2B5EF4-FFF2-40B4-BE49-F238E27FC236}">
                <a16:creationId xmlns:a16="http://schemas.microsoft.com/office/drawing/2014/main" id="{4AE8BDA9-01A0-2846-A4D3-A01D66E366B6}"/>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en-GB" b="1" i="0" u="none" baseline="0" dirty="0">
                <a:solidFill>
                  <a:schemeClr val="accent1"/>
                </a:solidFill>
              </a:rPr>
              <a:t>DID YOU KNOW THAT ...</a:t>
            </a:r>
          </a:p>
        </p:txBody>
      </p:sp>
      <p:pic>
        <p:nvPicPr>
          <p:cNvPr id="10" name="Graphic 9" descr="Vragen silhouet">
            <a:extLst>
              <a:ext uri="{FF2B5EF4-FFF2-40B4-BE49-F238E27FC236}">
                <a16:creationId xmlns:a16="http://schemas.microsoft.com/office/drawing/2014/main" id="{66F89805-BBEE-EE41-9921-85934950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2686" y="352800"/>
            <a:ext cx="914400" cy="914400"/>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4912913" y="2336400"/>
            <a:ext cx="3740103" cy="3721691"/>
          </a:xfrm>
          <a:noFill/>
          <a:ln w="28575">
            <a:noFill/>
          </a:ln>
        </p:spPr>
        <p:txBody>
          <a:bodyPr/>
          <a:lstStyle/>
          <a:p>
            <a:pPr algn="l" rtl="0"/>
            <a:r>
              <a:rPr lang="en-GB" sz="2000" b="1" i="0" u="none" baseline="0" dirty="0">
                <a:solidFill>
                  <a:schemeClr val="bg2"/>
                </a:solidFill>
              </a:rPr>
              <a:t>Research has shown that in 2020 </a:t>
            </a:r>
            <a:r>
              <a:rPr lang="en-GB" sz="2000" b="1" dirty="0">
                <a:solidFill>
                  <a:schemeClr val="bg2"/>
                </a:solidFill>
              </a:rPr>
              <a:t>most of </a:t>
            </a:r>
            <a:r>
              <a:rPr lang="en-GB" sz="2000" b="1" i="0" u="none" baseline="0" dirty="0">
                <a:solidFill>
                  <a:schemeClr val="bg2"/>
                </a:solidFill>
              </a:rPr>
              <a:t>the products that ended up in the environment were Coca-Cola products. </a:t>
            </a:r>
          </a:p>
          <a:p>
            <a:endParaRPr lang="en-GB" sz="2000" b="1" dirty="0">
              <a:solidFill>
                <a:schemeClr val="bg2"/>
              </a:solidFill>
            </a:endParaRPr>
          </a:p>
          <a:p>
            <a:pPr algn="l" rtl="0"/>
            <a:r>
              <a:rPr lang="en-GB" sz="2000" b="1" i="0" u="none" baseline="0" dirty="0">
                <a:solidFill>
                  <a:schemeClr val="bg2"/>
                </a:solidFill>
              </a:rPr>
              <a:t>Worldwide Coca-Cola produces 167,000 plastic bottles every minute. If you would line them up, they would go to the moon and back 31 times. </a:t>
            </a:r>
          </a:p>
        </p:txBody>
      </p:sp>
      <p:pic>
        <p:nvPicPr>
          <p:cNvPr id="5122" name="Picture 2">
            <a:extLst>
              <a:ext uri="{FF2B5EF4-FFF2-40B4-BE49-F238E27FC236}">
                <a16:creationId xmlns:a16="http://schemas.microsoft.com/office/drawing/2014/main" id="{55418993-E197-A9CE-21D3-3BCA7E79E8BF}"/>
              </a:ext>
            </a:extLst>
          </p:cNvPr>
          <p:cNvPicPr>
            <a:picLocks noChangeAspect="1" noChangeArrowheads="1"/>
          </p:cNvPicPr>
          <p:nvPr/>
        </p:nvPicPr>
        <p:blipFill rotWithShape="1">
          <a:blip r:embed="rId5"/>
          <a:srcRect l="7026" r="23072"/>
          <a:stretch/>
        </p:blipFill>
        <p:spPr bwMode="auto">
          <a:xfrm>
            <a:off x="0" y="1952624"/>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1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09999"/>
            <a:ext cx="4998635" cy="1223081"/>
          </a:xfrm>
        </p:spPr>
        <p:txBody>
          <a:bodyPr>
            <a:noAutofit/>
          </a:bodyPr>
          <a:lstStyle/>
          <a:p>
            <a:pPr algn="l" rtl="0"/>
            <a:r>
              <a:rPr lang="en-GB" b="1" i="0" u="none" baseline="0" dirty="0"/>
              <a:t>2. What do others think about plastic?</a:t>
            </a:r>
          </a:p>
        </p:txBody>
      </p:sp>
      <p:pic>
        <p:nvPicPr>
          <p:cNvPr id="6" name="Onlinemedia 5" title="Lesson 2">
            <a:hlinkClick r:id="" action="ppaction://media"/>
            <a:extLst>
              <a:ext uri="{FF2B5EF4-FFF2-40B4-BE49-F238E27FC236}">
                <a16:creationId xmlns:a16="http://schemas.microsoft.com/office/drawing/2014/main" id="{6D6AFB50-E01A-B89F-5035-4CB7C089DCDB}"/>
              </a:ext>
            </a:extLst>
          </p:cNvPr>
          <p:cNvPicPr>
            <a:picLocks noRot="1" noChangeAspect="1"/>
          </p:cNvPicPr>
          <p:nvPr>
            <a:videoFile r:link="rId1"/>
          </p:nvPr>
        </p:nvPicPr>
        <p:blipFill>
          <a:blip r:embed="rId4"/>
          <a:stretch>
            <a:fillRect/>
          </a:stretch>
        </p:blipFill>
        <p:spPr>
          <a:xfrm>
            <a:off x="1150438" y="2033080"/>
            <a:ext cx="6843124" cy="3866365"/>
          </a:xfrm>
          <a:prstGeom prst="rect">
            <a:avLst/>
          </a:prstGeom>
        </p:spPr>
      </p:pic>
    </p:spTree>
    <p:extLst>
      <p:ext uri="{BB962C8B-B14F-4D97-AF65-F5344CB8AC3E}">
        <p14:creationId xmlns:p14="http://schemas.microsoft.com/office/powerpoint/2010/main" val="36515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7274F5D-9E37-5E58-6CF7-6B811BF3B26F}"/>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6" name="Afbeelding 5" descr="Afbeelding met tekst, boom, persoon, person&#10;&#10;Automatisch gegenereerde beschrijving">
            <a:extLst>
              <a:ext uri="{FF2B5EF4-FFF2-40B4-BE49-F238E27FC236}">
                <a16:creationId xmlns:a16="http://schemas.microsoft.com/office/drawing/2014/main" id="{571E1037-CA87-0FC7-3B74-A1FD072F5A67}"/>
              </a:ext>
            </a:extLst>
          </p:cNvPr>
          <p:cNvPicPr>
            <a:picLocks noChangeAspect="1"/>
          </p:cNvPicPr>
          <p:nvPr/>
        </p:nvPicPr>
        <p:blipFill rotWithShape="1">
          <a:blip r:embed="rId3"/>
          <a:srcRect l="23329" t="10502" r="24019" b="4985"/>
          <a:stretch/>
        </p:blipFill>
        <p:spPr>
          <a:xfrm>
            <a:off x="0" y="1952625"/>
            <a:ext cx="5651502" cy="490537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25010" cy="4839147"/>
          </a:xfrm>
        </p:spPr>
        <p:txBody>
          <a:bodyPr/>
          <a:lstStyle/>
          <a:p>
            <a:pPr algn="l" rtl="0"/>
            <a:r>
              <a:rPr lang="en-GB" sz="2000" b="1" i="0" u="none" baseline="0" dirty="0">
                <a:solidFill>
                  <a:schemeClr val="accent1"/>
                </a:solidFill>
              </a:rPr>
              <a:t>What are we going to do?</a:t>
            </a:r>
          </a:p>
          <a:p>
            <a:pPr marL="252000" lvl="0" indent="-252000" algn="l" rtl="0">
              <a:spcBef>
                <a:spcPts val="1200"/>
              </a:spcBef>
              <a:buFont typeface="+mj-lt"/>
              <a:buAutoNum type="arabicPeriod"/>
            </a:pPr>
            <a:r>
              <a:rPr lang="en-GB" sz="1600" b="0" i="0" u="none" baseline="0" dirty="0">
                <a:effectLst/>
                <a:ea typeface="Calibri" panose="020F0502020204030204" pitchFamily="34" charset="0"/>
                <a:cs typeface="Segoe UI" panose="020B0502040204020203" pitchFamily="34" charset="0"/>
              </a:rPr>
              <a:t>You have all brought two pieces of clean plastic.</a:t>
            </a:r>
          </a:p>
          <a:p>
            <a:pPr marL="252000" lvl="0" indent="-252000" algn="l" rtl="0">
              <a:spcBef>
                <a:spcPts val="1200"/>
              </a:spcBef>
              <a:buFont typeface="+mj-lt"/>
              <a:buAutoNum type="arabicPeriod"/>
            </a:pPr>
            <a:r>
              <a:rPr lang="en-GB" sz="1600" b="0" i="0" u="none" baseline="0" dirty="0">
                <a:ea typeface="Calibri" panose="020F0502020204030204" pitchFamily="34" charset="0"/>
                <a:cs typeface="Segoe UI" panose="020B0502040204020203" pitchFamily="34" charset="0"/>
              </a:rPr>
              <a:t>Get together in groups of 4.</a:t>
            </a:r>
          </a:p>
          <a:p>
            <a:pPr marL="252000" lvl="0" indent="-252000" algn="l" rtl="0">
              <a:spcBef>
                <a:spcPts val="1200"/>
              </a:spcBef>
              <a:buFont typeface="+mj-lt"/>
              <a:buAutoNum type="arabicPeriod"/>
            </a:pPr>
            <a:r>
              <a:rPr lang="en-GB" sz="1600" b="0" i="0" u="none" baseline="0" dirty="0">
                <a:ea typeface="Calibri" panose="020F0502020204030204" pitchFamily="34" charset="0"/>
                <a:cs typeface="Segoe UI" panose="020B0502040204020203" pitchFamily="34" charset="0"/>
              </a:rPr>
              <a:t>Put all the plastic pieces onto 1 table and mark them on the Checklist according to their category.</a:t>
            </a:r>
          </a:p>
          <a:p>
            <a:pPr lvl="0" algn="l" rtl="0">
              <a:spcBef>
                <a:spcPts val="1200"/>
              </a:spcBef>
            </a:pPr>
            <a:endParaRPr lang="en-GB" sz="1600" dirty="0">
              <a:effectLst/>
              <a:ea typeface="Calibri" panose="020F0502020204030204" pitchFamily="34" charset="0"/>
              <a:cs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lstStyle/>
          <a:p>
            <a:pPr algn="l" rtl="0"/>
            <a:r>
              <a:rPr lang="en-GB" b="1" i="0" u="none" baseline="0" dirty="0"/>
              <a:t>3. PLASTIC HUNT</a:t>
            </a:r>
          </a:p>
        </p:txBody>
      </p:sp>
      <p:pic>
        <p:nvPicPr>
          <p:cNvPr id="7" name="Afbeelding 6">
            <a:extLst>
              <a:ext uri="{FF2B5EF4-FFF2-40B4-BE49-F238E27FC236}">
                <a16:creationId xmlns:a16="http://schemas.microsoft.com/office/drawing/2014/main" id="{DA013183-764C-2445-A52D-30BD49225186}"/>
              </a:ext>
            </a:extLst>
          </p:cNvPr>
          <p:cNvPicPr>
            <a:picLocks noChangeAspect="1"/>
          </p:cNvPicPr>
          <p:nvPr/>
        </p:nvPicPr>
        <p:blipFill>
          <a:blip r:embed="rId4"/>
          <a:stretch>
            <a:fillRect/>
          </a:stretch>
        </p:blipFill>
        <p:spPr>
          <a:xfrm rot="19760420">
            <a:off x="349711" y="502338"/>
            <a:ext cx="4756322" cy="2675431"/>
          </a:xfrm>
          <a:prstGeom prst="rect">
            <a:avLst/>
          </a:prstGeom>
        </p:spPr>
      </p:pic>
    </p:spTree>
    <p:extLst>
      <p:ext uri="{BB962C8B-B14F-4D97-AF65-F5344CB8AC3E}">
        <p14:creationId xmlns:p14="http://schemas.microsoft.com/office/powerpoint/2010/main" val="222628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3512576" cy="3502448"/>
          </a:xfrm>
        </p:spPr>
        <p:txBody>
          <a:bodyPr/>
          <a:lstStyle/>
          <a:p>
            <a:pPr marL="180000" indent="-180000" algn="l" rtl="0">
              <a:spcBef>
                <a:spcPts val="1200"/>
              </a:spcBef>
              <a:buFont typeface="Arial" panose="020B0604020202020204" pitchFamily="34" charset="0"/>
              <a:buChar char="•"/>
            </a:pPr>
            <a:r>
              <a:rPr lang="en-GB" sz="1600" b="0" i="0" u="none" baseline="0" dirty="0"/>
              <a:t>What is one advantage of so many different types of plastic?</a:t>
            </a:r>
          </a:p>
          <a:p>
            <a:pPr marL="180000" indent="-180000" algn="l" rtl="0">
              <a:spcBef>
                <a:spcPts val="1200"/>
              </a:spcBef>
              <a:buFont typeface="Arial" panose="020B0604020202020204" pitchFamily="34" charset="0"/>
              <a:buChar char="•"/>
            </a:pPr>
            <a:r>
              <a:rPr lang="en-GB" sz="1600" b="0" i="0" u="none" baseline="0" dirty="0"/>
              <a:t>What is a disadvantage when recycling?</a:t>
            </a:r>
          </a:p>
          <a:p>
            <a:pPr marL="180000" indent="-180000" algn="l" rtl="0">
              <a:spcBef>
                <a:spcPts val="1200"/>
              </a:spcBef>
              <a:buFont typeface="Arial" panose="020B0604020202020204" pitchFamily="34" charset="0"/>
              <a:buChar char="•"/>
            </a:pPr>
            <a:r>
              <a:rPr lang="en-GB" sz="1600" b="0" i="0" u="none" baseline="0" dirty="0"/>
              <a:t>What does the recycling plant need to do with so many different types of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477054"/>
          </a:xfrm>
        </p:spPr>
        <p:txBody>
          <a:bodyPr/>
          <a:lstStyle/>
          <a:p>
            <a:pPr algn="l" rtl="0"/>
            <a:r>
              <a:rPr lang="en-GB" b="1" i="0" u="none" baseline="0" dirty="0"/>
              <a:t>3. PLASTIC HUNT</a:t>
            </a:r>
          </a:p>
        </p:txBody>
      </p:sp>
      <p:pic>
        <p:nvPicPr>
          <p:cNvPr id="4" name="Afbeelding 3">
            <a:extLst>
              <a:ext uri="{FF2B5EF4-FFF2-40B4-BE49-F238E27FC236}">
                <a16:creationId xmlns:a16="http://schemas.microsoft.com/office/drawing/2014/main" id="{249BE56B-67B5-B1AD-34DE-779D2E726A85}"/>
              </a:ext>
            </a:extLst>
          </p:cNvPr>
          <p:cNvPicPr>
            <a:picLocks noChangeAspect="1"/>
          </p:cNvPicPr>
          <p:nvPr/>
        </p:nvPicPr>
        <p:blipFill>
          <a:blip r:embed="rId3"/>
          <a:stretch>
            <a:fillRect/>
          </a:stretch>
        </p:blipFill>
        <p:spPr>
          <a:xfrm>
            <a:off x="4572000" y="2179695"/>
            <a:ext cx="3852863" cy="4339336"/>
          </a:xfrm>
          <a:prstGeom prst="rect">
            <a:avLst/>
          </a:prstGeom>
          <a:ln w="12700">
            <a:solidFill>
              <a:schemeClr val="tx1"/>
            </a:solidFill>
          </a:ln>
        </p:spPr>
      </p:pic>
      <p:grpSp>
        <p:nvGrpSpPr>
          <p:cNvPr id="8" name="Groep 7">
            <a:extLst>
              <a:ext uri="{FF2B5EF4-FFF2-40B4-BE49-F238E27FC236}">
                <a16:creationId xmlns:a16="http://schemas.microsoft.com/office/drawing/2014/main" id="{4441FC02-A01A-4E4A-B9AD-63D716841337}"/>
              </a:ext>
            </a:extLst>
          </p:cNvPr>
          <p:cNvGrpSpPr/>
          <p:nvPr/>
        </p:nvGrpSpPr>
        <p:grpSpPr>
          <a:xfrm>
            <a:off x="-1504454" y="3657600"/>
            <a:ext cx="6182472" cy="3479859"/>
            <a:chOff x="-7922409" y="3429000"/>
            <a:chExt cx="5710220" cy="3214048"/>
          </a:xfrm>
        </p:grpSpPr>
        <p:pic>
          <p:nvPicPr>
            <p:cNvPr id="9" name="Afbeelding 8">
              <a:extLst>
                <a:ext uri="{FF2B5EF4-FFF2-40B4-BE49-F238E27FC236}">
                  <a16:creationId xmlns:a16="http://schemas.microsoft.com/office/drawing/2014/main" id="{3D86781C-F121-6547-943A-31155C76C412}"/>
                </a:ext>
              </a:extLst>
            </p:cNvPr>
            <p:cNvPicPr>
              <a:picLocks noChangeAspect="1"/>
            </p:cNvPicPr>
            <p:nvPr/>
          </p:nvPicPr>
          <p:blipFill>
            <a:blip r:embed="rId4"/>
            <a:stretch>
              <a:fillRect/>
            </a:stretch>
          </p:blipFill>
          <p:spPr>
            <a:xfrm>
              <a:off x="-6592603" y="3429000"/>
              <a:ext cx="3809698" cy="2142955"/>
            </a:xfrm>
            <a:prstGeom prst="rect">
              <a:avLst/>
            </a:prstGeom>
          </p:spPr>
        </p:pic>
        <p:pic>
          <p:nvPicPr>
            <p:cNvPr id="10" name="Afbeelding 9">
              <a:extLst>
                <a:ext uri="{FF2B5EF4-FFF2-40B4-BE49-F238E27FC236}">
                  <a16:creationId xmlns:a16="http://schemas.microsoft.com/office/drawing/2014/main" id="{3E93E195-EAAF-F543-90E1-034984EBEB73}"/>
                </a:ext>
              </a:extLst>
            </p:cNvPr>
            <p:cNvPicPr>
              <a:picLocks noChangeAspect="1"/>
            </p:cNvPicPr>
            <p:nvPr/>
          </p:nvPicPr>
          <p:blipFill>
            <a:blip r:embed="rId5"/>
            <a:stretch>
              <a:fillRect/>
            </a:stretch>
          </p:blipFill>
          <p:spPr>
            <a:xfrm rot="1774053">
              <a:off x="-7922409" y="3583014"/>
              <a:ext cx="4525311" cy="2545487"/>
            </a:xfrm>
            <a:prstGeom prst="rect">
              <a:avLst/>
            </a:prstGeom>
          </p:spPr>
        </p:pic>
        <p:pic>
          <p:nvPicPr>
            <p:cNvPr id="11" name="Afbeelding 10">
              <a:extLst>
                <a:ext uri="{FF2B5EF4-FFF2-40B4-BE49-F238E27FC236}">
                  <a16:creationId xmlns:a16="http://schemas.microsoft.com/office/drawing/2014/main" id="{D71DE2E0-F55E-584C-B04B-9E59ECEE13C9}"/>
                </a:ext>
              </a:extLst>
            </p:cNvPr>
            <p:cNvPicPr>
              <a:picLocks noChangeAspect="1"/>
            </p:cNvPicPr>
            <p:nvPr/>
          </p:nvPicPr>
          <p:blipFill>
            <a:blip r:embed="rId6"/>
            <a:stretch>
              <a:fillRect/>
            </a:stretch>
          </p:blipFill>
          <p:spPr>
            <a:xfrm rot="902091">
              <a:off x="-5914481" y="3882863"/>
              <a:ext cx="3702292" cy="2082539"/>
            </a:xfrm>
            <a:prstGeom prst="rect">
              <a:avLst/>
            </a:prstGeom>
          </p:spPr>
        </p:pic>
        <p:pic>
          <p:nvPicPr>
            <p:cNvPr id="12" name="Afbeelding 11">
              <a:extLst>
                <a:ext uri="{FF2B5EF4-FFF2-40B4-BE49-F238E27FC236}">
                  <a16:creationId xmlns:a16="http://schemas.microsoft.com/office/drawing/2014/main" id="{F3EA8C9C-FAEE-4044-9AEA-D8B6A2362916}"/>
                </a:ext>
              </a:extLst>
            </p:cNvPr>
            <p:cNvPicPr>
              <a:picLocks noChangeAspect="1"/>
            </p:cNvPicPr>
            <p:nvPr/>
          </p:nvPicPr>
          <p:blipFill>
            <a:blip r:embed="rId7"/>
            <a:stretch>
              <a:fillRect/>
            </a:stretch>
          </p:blipFill>
          <p:spPr>
            <a:xfrm rot="19989210">
              <a:off x="-6745693" y="4483497"/>
              <a:ext cx="3839202" cy="2159551"/>
            </a:xfrm>
            <a:prstGeom prst="rect">
              <a:avLst/>
            </a:prstGeom>
          </p:spPr>
        </p:pic>
      </p:grpSp>
    </p:spTree>
    <p:extLst>
      <p:ext uri="{BB962C8B-B14F-4D97-AF65-F5344CB8AC3E}">
        <p14:creationId xmlns:p14="http://schemas.microsoft.com/office/powerpoint/2010/main" val="33827436"/>
      </p:ext>
    </p:extLst>
  </p:cSld>
  <p:clrMapOvr>
    <a:masterClrMapping/>
  </p:clrMapOvr>
</p:sld>
</file>

<file path=ppt/theme/theme1.xml><?xml version="1.0" encoding="utf-8"?>
<a:theme xmlns:a="http://schemas.openxmlformats.org/drawingml/2006/main" name="Presentation1">
  <a:themeElements>
    <a:clrScheme name="Interreg goed">
      <a:dk1>
        <a:srgbClr val="003399"/>
      </a:dk1>
      <a:lt1>
        <a:srgbClr val="FFFFFF"/>
      </a:lt1>
      <a:dk2>
        <a:srgbClr val="37A76F"/>
      </a:dk2>
      <a:lt2>
        <a:srgbClr val="FFFFFF"/>
      </a:lt2>
      <a:accent1>
        <a:srgbClr val="F1717F"/>
      </a:accent1>
      <a:accent2>
        <a:srgbClr val="9FAEE5"/>
      </a:accent2>
      <a:accent3>
        <a:srgbClr val="FFCC00"/>
      </a:accent3>
      <a:accent4>
        <a:srgbClr val="80A9BC"/>
      </a:accent4>
      <a:accent5>
        <a:srgbClr val="F7B4B6"/>
      </a:accent5>
      <a:accent6>
        <a:srgbClr val="A5D20E"/>
      </a:accent6>
      <a:hlink>
        <a:srgbClr val="003399"/>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2042</TotalTime>
  <Words>1696</Words>
  <Application>Microsoft Office PowerPoint</Application>
  <PresentationFormat>Diavoorstelling (4:3)</PresentationFormat>
  <Paragraphs>200</Paragraphs>
  <Slides>28</Slides>
  <Notes>24</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Arial</vt:lpstr>
      <vt:lpstr>Calibri</vt:lpstr>
      <vt:lpstr>Open Sans</vt:lpstr>
      <vt:lpstr>Open Sans Semibold</vt:lpstr>
      <vt:lpstr>Segoe UI</vt:lpstr>
      <vt:lpstr>Symbol</vt:lpstr>
      <vt:lpstr>Presentation1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Lisette van Heijst</cp:lastModifiedBy>
  <cp:revision>112</cp:revision>
  <dcterms:created xsi:type="dcterms:W3CDTF">2015-03-06T10:50:13Z</dcterms:created>
  <dcterms:modified xsi:type="dcterms:W3CDTF">2023-02-02T09:58:24Z</dcterms:modified>
</cp:coreProperties>
</file>