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91" r:id="rId2"/>
    <p:sldId id="271" r:id="rId3"/>
    <p:sldId id="299" r:id="rId4"/>
    <p:sldId id="273" r:id="rId5"/>
    <p:sldId id="277" r:id="rId6"/>
    <p:sldId id="274" r:id="rId7"/>
    <p:sldId id="275" r:id="rId8"/>
    <p:sldId id="276" r:id="rId9"/>
    <p:sldId id="292" r:id="rId10"/>
    <p:sldId id="278" r:id="rId11"/>
    <p:sldId id="279" r:id="rId12"/>
    <p:sldId id="281" r:id="rId13"/>
    <p:sldId id="294" r:id="rId14"/>
    <p:sldId id="293" r:id="rId15"/>
    <p:sldId id="297" r:id="rId16"/>
    <p:sldId id="298" r:id="rId17"/>
    <p:sldId id="283" r:id="rId18"/>
    <p:sldId id="295" r:id="rId19"/>
    <p:sldId id="282" r:id="rId20"/>
    <p:sldId id="284" r:id="rId21"/>
    <p:sldId id="285" r:id="rId22"/>
    <p:sldId id="286" r:id="rId23"/>
    <p:sldId id="290" r:id="rId24"/>
    <p:sldId id="296" r:id="rId25"/>
    <p:sldId id="26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olders, M." initials="OM" lastIdx="1" clrIdx="0">
    <p:extLst>
      <p:ext uri="{19B8F6BF-5375-455C-9EA6-DF929625EA0E}">
        <p15:presenceInfo xmlns:p15="http://schemas.microsoft.com/office/powerpoint/2012/main" userId="S::moolders@almere.nl::702c65d4-fbf2-44f5-9e49-690b6e4a98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096"/>
    <a:srgbClr val="F4C014"/>
    <a:srgbClr val="98B830"/>
    <a:srgbClr val="019562"/>
    <a:srgbClr val="98BE25"/>
    <a:srgbClr val="97C0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01" autoAdjust="0"/>
    <p:restoredTop sz="85882" autoAdjust="0"/>
  </p:normalViewPr>
  <p:slideViewPr>
    <p:cSldViewPr snapToGrid="0" snapToObjects="1">
      <p:cViewPr varScale="1">
        <p:scale>
          <a:sx n="98" d="100"/>
          <a:sy n="98" d="100"/>
        </p:scale>
        <p:origin x="157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D5469-04B7-D245-8B0E-813C273D8001}" type="datetimeFigureOut">
              <a:t>3-2-2023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4D149-4236-C24C-A605-CA7AE6F58777}" type="slidenum">
              <a:t>‹nr.›</a:t>
            </a:fld>
            <a:endParaRPr lang="en-US"/>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https://www.youtube.com/watch?v=ViEKQA9G0Ys</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3</a:t>
            </a:fld>
            <a:endParaRPr lang="nl-NL"/>
          </a:p>
        </p:txBody>
      </p:sp>
    </p:spTree>
    <p:extLst>
      <p:ext uri="{BB962C8B-B14F-4D97-AF65-F5344CB8AC3E}">
        <p14:creationId xmlns:p14="http://schemas.microsoft.com/office/powerpoint/2010/main" val="40181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13</a:t>
            </a:fld>
            <a:endParaRPr lang="nl-NL"/>
          </a:p>
        </p:txBody>
      </p:sp>
    </p:spTree>
    <p:extLst>
      <p:ext uri="{BB962C8B-B14F-4D97-AF65-F5344CB8AC3E}">
        <p14:creationId xmlns:p14="http://schemas.microsoft.com/office/powerpoint/2010/main" val="2333275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14</a:t>
            </a:fld>
            <a:endParaRPr lang="nl-NL"/>
          </a:p>
        </p:txBody>
      </p:sp>
    </p:spTree>
    <p:extLst>
      <p:ext uri="{BB962C8B-B14F-4D97-AF65-F5344CB8AC3E}">
        <p14:creationId xmlns:p14="http://schemas.microsoft.com/office/powerpoint/2010/main" val="279864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a:t>Er wordt plastic ingezameld. </a:t>
            </a:r>
          </a:p>
          <a:p>
            <a:r>
              <a:rPr lang="nl-NL" dirty="0"/>
              <a:t>De verschillende fabrieken gebruikten gerecycled plastic. </a:t>
            </a:r>
          </a:p>
          <a:p>
            <a:r>
              <a:rPr lang="nl-NL" dirty="0"/>
              <a:t>Soms hoogwaardige kunststof, zoals PET, en soms lage kwaliteit kunststof, zoals folies. </a:t>
            </a:r>
          </a:p>
          <a:p>
            <a:r>
              <a:rPr lang="nl-NL" dirty="0"/>
              <a:t>Het plastic moet worden gescheiden bij de afvalverwerking. </a:t>
            </a:r>
          </a:p>
          <a:p>
            <a:r>
              <a:rPr lang="nl-NL" dirty="0"/>
              <a:t>PET zinkt. Het plastic van de dop drijft. Plastic folies kunnen ook in het water drijven. </a:t>
            </a:r>
          </a:p>
          <a:p>
            <a:r>
              <a:rPr lang="nl-NL" dirty="0"/>
              <a:t>Het toevoegen van zout aan het water kan het drijfvermogen van het plastic veranderen.</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15</a:t>
            </a:fld>
            <a:endParaRPr lang="nl-NL" dirty="0"/>
          </a:p>
        </p:txBody>
      </p:sp>
    </p:spTree>
    <p:extLst>
      <p:ext uri="{BB962C8B-B14F-4D97-AF65-F5344CB8AC3E}">
        <p14:creationId xmlns:p14="http://schemas.microsoft.com/office/powerpoint/2010/main" val="324253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endParaRPr lang="en-GB" b="0" i="0" u="none" baseline="0"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16</a:t>
            </a:fld>
            <a:endParaRPr lang="en-us" dirty="0"/>
          </a:p>
        </p:txBody>
      </p:sp>
    </p:spTree>
    <p:extLst>
      <p:ext uri="{BB962C8B-B14F-4D97-AF65-F5344CB8AC3E}">
        <p14:creationId xmlns:p14="http://schemas.microsoft.com/office/powerpoint/2010/main" val="422117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a:t>Er wordt plastic ingezameld. </a:t>
            </a:r>
          </a:p>
          <a:p>
            <a:r>
              <a:rPr lang="nl-NL" dirty="0"/>
              <a:t>De verschillende fabrieken gebruikten gerecycled plastic. </a:t>
            </a:r>
          </a:p>
          <a:p>
            <a:r>
              <a:rPr lang="nl-NL" dirty="0"/>
              <a:t>Soms hoogwaardige kunststof, zoals PET, en soms lage kwaliteit kunststof, zoals folies. </a:t>
            </a:r>
          </a:p>
          <a:p>
            <a:r>
              <a:rPr lang="nl-NL" dirty="0"/>
              <a:t>Het plastic moet worden gescheiden bij de afvalverwerking. </a:t>
            </a:r>
          </a:p>
          <a:p>
            <a:r>
              <a:rPr lang="nl-NL" dirty="0"/>
              <a:t>PET zinkt. Het plastic van de dop drijft. Plastic folies kunnen ook in het water drijven. </a:t>
            </a:r>
          </a:p>
          <a:p>
            <a:r>
              <a:rPr lang="nl-NL" dirty="0"/>
              <a:t>Het toevoegen van zout aan het water kan het drijfvermogen van het plastic veranderen.</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17</a:t>
            </a:fld>
            <a:endParaRPr lang="nl-NL" dirty="0"/>
          </a:p>
        </p:txBody>
      </p:sp>
    </p:spTree>
    <p:extLst>
      <p:ext uri="{BB962C8B-B14F-4D97-AF65-F5344CB8AC3E}">
        <p14:creationId xmlns:p14="http://schemas.microsoft.com/office/powerpoint/2010/main" val="1125602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19</a:t>
            </a:fld>
            <a:endParaRPr lang="nl-NL" dirty="0"/>
          </a:p>
        </p:txBody>
      </p:sp>
    </p:spTree>
    <p:extLst>
      <p:ext uri="{BB962C8B-B14F-4D97-AF65-F5344CB8AC3E}">
        <p14:creationId xmlns:p14="http://schemas.microsoft.com/office/powerpoint/2010/main" val="3362659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20</a:t>
            </a:fld>
            <a:endParaRPr lang="nl-NL" dirty="0"/>
          </a:p>
        </p:txBody>
      </p:sp>
    </p:spTree>
    <p:extLst>
      <p:ext uri="{BB962C8B-B14F-4D97-AF65-F5344CB8AC3E}">
        <p14:creationId xmlns:p14="http://schemas.microsoft.com/office/powerpoint/2010/main" val="303497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21</a:t>
            </a:fld>
            <a:endParaRPr lang="nl-NL" dirty="0"/>
          </a:p>
        </p:txBody>
      </p:sp>
    </p:spTree>
    <p:extLst>
      <p:ext uri="{BB962C8B-B14F-4D97-AF65-F5344CB8AC3E}">
        <p14:creationId xmlns:p14="http://schemas.microsoft.com/office/powerpoint/2010/main" val="383905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22</a:t>
            </a:fld>
            <a:endParaRPr lang="nl-NL"/>
          </a:p>
        </p:txBody>
      </p:sp>
    </p:spTree>
    <p:extLst>
      <p:ext uri="{BB962C8B-B14F-4D97-AF65-F5344CB8AC3E}">
        <p14:creationId xmlns:p14="http://schemas.microsoft.com/office/powerpoint/2010/main" val="2738861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342900" lvl="0" indent="-342900">
              <a:lnSpc>
                <a:spcPct val="115000"/>
              </a:lnSpc>
              <a:buFont typeface="Symbol" panose="05050102010706020507" pitchFamily="18" charset="2"/>
              <a:buChar char=""/>
            </a:pPr>
            <a:r>
              <a:rPr lang="nl-NL" dirty="0"/>
              <a:t>Mindmap aanvullen met de opgedane kennis </a:t>
            </a:r>
          </a:p>
          <a:p>
            <a:pPr marL="342900" lvl="0" indent="-342900">
              <a:lnSpc>
                <a:spcPct val="115000"/>
              </a:lnSpc>
              <a:buFont typeface="Symbol" panose="05050102010706020507" pitchFamily="18" charset="2"/>
              <a:buChar char=""/>
            </a:pPr>
            <a:r>
              <a:rPr lang="nl-NL" dirty="0"/>
              <a:t>Wat heb je geleerd over het recyclen van plastic? </a:t>
            </a:r>
          </a:p>
          <a:p>
            <a:pPr marL="342900" lvl="0" indent="-342900">
              <a:lnSpc>
                <a:spcPct val="115000"/>
              </a:lnSpc>
              <a:buFont typeface="Symbol" panose="05050102010706020507" pitchFamily="18" charset="2"/>
              <a:buChar char=""/>
            </a:pPr>
            <a:r>
              <a:rPr lang="nl-NL" dirty="0"/>
              <a:t>Waarom is het slim om plastic te recyclen?</a:t>
            </a:r>
          </a:p>
          <a:p>
            <a:pPr marL="342900" lvl="0" indent="-342900">
              <a:lnSpc>
                <a:spcPct val="115000"/>
              </a:lnSpc>
              <a:buFont typeface="Symbol" panose="05050102010706020507" pitchFamily="18" charset="2"/>
              <a:buChar char=""/>
            </a:pPr>
            <a:r>
              <a:rPr lang="nl-NL" dirty="0"/>
              <a:t>Heb je een idee waarom ze het circulair noemen? </a:t>
            </a:r>
          </a:p>
          <a:p>
            <a:pPr marL="342900" lvl="0" indent="-342900">
              <a:lnSpc>
                <a:spcPct val="115000"/>
              </a:lnSpc>
              <a:buFont typeface="Symbol" panose="05050102010706020507" pitchFamily="18" charset="2"/>
              <a:buChar char=""/>
            </a:pPr>
            <a:r>
              <a:rPr lang="nl-NL" dirty="0"/>
              <a:t>Wat kun je zelf doen om goed met plastic om te gaan?</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23</a:t>
            </a:fld>
            <a:endParaRPr lang="nl-NL"/>
          </a:p>
        </p:txBody>
      </p:sp>
    </p:spTree>
    <p:extLst>
      <p:ext uri="{BB962C8B-B14F-4D97-AF65-F5344CB8AC3E}">
        <p14:creationId xmlns:p14="http://schemas.microsoft.com/office/powerpoint/2010/main" val="398849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Mogelijke vragen voor de leerlingen:</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Plastics zijn fijn omdat…? (iets droog houden, schoon en fris. Het kan flexibel, hard, soepel zijn…)</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Wat is er vervelend aan plastic? (het verteert niet. Plastic soep, afval…)</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Wat doe jij met plastic afval?</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Typen plastic; hard, zacht</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Weggooi plastic of herbruikbaar plastic (broodtrommel)</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Waar is plastic van gemaakt? (Petroleum, nu ook steeds meer van plantaardig materiaal)</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4</a:t>
            </a:fld>
            <a:endParaRPr lang="nl-NL" dirty="0"/>
          </a:p>
        </p:txBody>
      </p:sp>
    </p:spTree>
    <p:extLst>
      <p:ext uri="{BB962C8B-B14F-4D97-AF65-F5344CB8AC3E}">
        <p14:creationId xmlns:p14="http://schemas.microsoft.com/office/powerpoint/2010/main" val="366815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24</a:t>
            </a:fld>
            <a:endParaRPr lang="nl-NL"/>
          </a:p>
        </p:txBody>
      </p:sp>
    </p:spTree>
    <p:extLst>
      <p:ext uri="{BB962C8B-B14F-4D97-AF65-F5344CB8AC3E}">
        <p14:creationId xmlns:p14="http://schemas.microsoft.com/office/powerpoint/2010/main" val="240839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dirty="0">
                <a:latin typeface="Segoe UI" panose="020B0502040204020203" pitchFamily="34" charset="0"/>
                <a:cs typeface="Segoe UI" panose="020B0502040204020203" pitchFamily="34" charset="0"/>
              </a:rPr>
              <a:t>Dit onderdeel komt in januari</a:t>
            </a:r>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5</a:t>
            </a:fld>
            <a:endParaRPr lang="nl-NL" dirty="0"/>
          </a:p>
        </p:txBody>
      </p:sp>
    </p:spTree>
    <p:extLst>
      <p:ext uri="{BB962C8B-B14F-4D97-AF65-F5344CB8AC3E}">
        <p14:creationId xmlns:p14="http://schemas.microsoft.com/office/powerpoint/2010/main" val="170933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Nodig leerlingen uit om ook familieleden te vragen om te helpen bij het invullen van de streeplijst. Bespreek met de leerlingen hoe de turf gemaakt kan worden.</a:t>
            </a:r>
          </a:p>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6</a:t>
            </a:fld>
            <a:endParaRPr lang="nl-NL" dirty="0"/>
          </a:p>
        </p:txBody>
      </p:sp>
    </p:spTree>
    <p:extLst>
      <p:ext uri="{BB962C8B-B14F-4D97-AF65-F5344CB8AC3E}">
        <p14:creationId xmlns:p14="http://schemas.microsoft.com/office/powerpoint/2010/main" val="2635818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a:t>Tel de hoeveelheid van plastic afval dat is weggegooid met de leerlingen.</a:t>
            </a:r>
          </a:p>
          <a:p>
            <a:r>
              <a:rPr lang="nl-NL" dirty="0"/>
              <a:t>Dat is best veel.</a:t>
            </a:r>
          </a:p>
          <a:p>
            <a:r>
              <a:rPr lang="nl-NL" dirty="0"/>
              <a:t>Ga naar de volgende dia voor feiten over de hoeveelheden. </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7</a:t>
            </a:fld>
            <a:endParaRPr lang="nl-NL" dirty="0"/>
          </a:p>
        </p:txBody>
      </p:sp>
    </p:spTree>
    <p:extLst>
      <p:ext uri="{BB962C8B-B14F-4D97-AF65-F5344CB8AC3E}">
        <p14:creationId xmlns:p14="http://schemas.microsoft.com/office/powerpoint/2010/main" val="80966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8</a:t>
            </a:fld>
            <a:endParaRPr lang="nl-NL"/>
          </a:p>
        </p:txBody>
      </p:sp>
    </p:spTree>
    <p:extLst>
      <p:ext uri="{BB962C8B-B14F-4D97-AF65-F5344CB8AC3E}">
        <p14:creationId xmlns:p14="http://schemas.microsoft.com/office/powerpoint/2010/main" val="1551218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Plastic komt nu op allerlei plekken terecht. Nadat het in de prullenbak is beland, gaat het naar de verbrandingsoven, of wordt het zwerfvuil in de natuur. Het kan ook beter. Bekijk de video over de lineaire en circulaire economie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hlinkClick r:id="rId3"/>
              </a:rPr>
              <a:t>https://www.youtube.com/watch?v=2_orGl_s7UY&amp;t=60s</a:t>
            </a:r>
            <a:endParaRPr lang="nl-NL" dirty="0"/>
          </a:p>
          <a:p>
            <a:endParaRPr lang="nl-NL" dirty="0"/>
          </a:p>
          <a:p>
            <a:endParaRPr lang="nl-NL"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Segoe UI" panose="020B0502040204020203" pitchFamily="34" charset="0"/>
                <a:cs typeface="Segoe UI" panose="020B0502040204020203" pitchFamily="34" charset="0"/>
              </a:rPr>
              <a:t>Kan je uitleggen wat het verschil is tussen lineair en circulair? </a:t>
            </a:r>
            <a:endParaRPr lang="nl-NL" dirty="0">
              <a:latin typeface="Segoe UI" panose="020B0502040204020203" pitchFamily="34" charset="0"/>
              <a:cs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10</a:t>
            </a:fld>
            <a:endParaRPr lang="nl-NL" dirty="0"/>
          </a:p>
        </p:txBody>
      </p:sp>
    </p:spTree>
    <p:extLst>
      <p:ext uri="{BB962C8B-B14F-4D97-AF65-F5344CB8AC3E}">
        <p14:creationId xmlns:p14="http://schemas.microsoft.com/office/powerpoint/2010/main" val="140057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a:effectLst/>
              </a:rPr>
              <a:t>Plastic voor eenmalig gebruik is wegwerpplastic. Dit plastic gebruik je maar één keer. Denk bijvoorbeeld aan plastic flessen, kopjes, borden, bestek, rietjes en verpakkingsmateriaal.</a:t>
            </a:r>
          </a:p>
          <a:p>
            <a:br>
              <a:rPr lang="nl-NL" b="0" i="0" dirty="0">
                <a:solidFill>
                  <a:srgbClr val="202124"/>
                </a:solidFill>
                <a:effectLst/>
                <a:latin typeface="arial" panose="020B0604020202020204" pitchFamily="34" charset="0"/>
              </a:rPr>
            </a:br>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11</a:t>
            </a:fld>
            <a:endParaRPr lang="nl-NL" dirty="0"/>
          </a:p>
        </p:txBody>
      </p:sp>
    </p:spTree>
    <p:extLst>
      <p:ext uri="{BB962C8B-B14F-4D97-AF65-F5344CB8AC3E}">
        <p14:creationId xmlns:p14="http://schemas.microsoft.com/office/powerpoint/2010/main" val="305199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a:t>Op internet kun je vinden hoe plastic afval wordt ingezameld in de buurt van de school. Als je de naam van de schoonmaakdienst weet, is het een stuk makkelijker zoeken.</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12</a:t>
            </a:fld>
            <a:endParaRPr lang="nl-NL" dirty="0"/>
          </a:p>
        </p:txBody>
      </p:sp>
    </p:spTree>
    <p:extLst>
      <p:ext uri="{BB962C8B-B14F-4D97-AF65-F5344CB8AC3E}">
        <p14:creationId xmlns:p14="http://schemas.microsoft.com/office/powerpoint/2010/main" val="61646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tekstblokken">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1429F908-6399-47D0-8147-42ADD455AA1D}"/>
              </a:ext>
            </a:extLst>
          </p:cNvPr>
          <p:cNvSpPr>
            <a:spLocks noGrp="1"/>
          </p:cNvSpPr>
          <p:nvPr>
            <p:ph type="body" sz="quarter" idx="10"/>
          </p:nvPr>
        </p:nvSpPr>
        <p:spPr>
          <a:xfrm>
            <a:off x="3371607" y="1952625"/>
            <a:ext cx="2401200" cy="3971140"/>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5" name="Tijdelijke aanduiding voor tekst 13">
            <a:extLst>
              <a:ext uri="{FF2B5EF4-FFF2-40B4-BE49-F238E27FC236}">
                <a16:creationId xmlns:a16="http://schemas.microsoft.com/office/drawing/2014/main" id="{E6095F82-2D49-408E-B27C-529A9B4D8C59}"/>
              </a:ext>
            </a:extLst>
          </p:cNvPr>
          <p:cNvSpPr>
            <a:spLocks noGrp="1"/>
          </p:cNvSpPr>
          <p:nvPr>
            <p:ph type="body" sz="quarter" idx="11"/>
          </p:nvPr>
        </p:nvSpPr>
        <p:spPr>
          <a:xfrm>
            <a:off x="720000" y="1952626"/>
            <a:ext cx="2401200" cy="3971139"/>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6" name="Tijdelijke aanduiding voor tekst 13">
            <a:extLst>
              <a:ext uri="{FF2B5EF4-FFF2-40B4-BE49-F238E27FC236}">
                <a16:creationId xmlns:a16="http://schemas.microsoft.com/office/drawing/2014/main" id="{AD8ADC6D-5C09-4323-90CC-333FC65EE732}"/>
              </a:ext>
            </a:extLst>
          </p:cNvPr>
          <p:cNvSpPr>
            <a:spLocks noGrp="1"/>
          </p:cNvSpPr>
          <p:nvPr>
            <p:ph type="body" sz="quarter" idx="12"/>
          </p:nvPr>
        </p:nvSpPr>
        <p:spPr>
          <a:xfrm>
            <a:off x="6023213" y="1952625"/>
            <a:ext cx="2401649" cy="3971141"/>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7" name="Tijdelijke aanduiding voor tekst 13">
            <a:extLst>
              <a:ext uri="{FF2B5EF4-FFF2-40B4-BE49-F238E27FC236}">
                <a16:creationId xmlns:a16="http://schemas.microsoft.com/office/drawing/2014/main" id="{3D393B0A-0760-4F77-A3D0-D27BA54B549B}"/>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610863624"/>
      </p:ext>
    </p:extLst>
  </p:cSld>
  <p:clrMapOvr>
    <a:masterClrMapping/>
  </p:clrMapOvr>
  <p:extLst>
    <p:ext uri="{DCECCB84-F9BA-43D5-87BE-67443E8EF086}">
      <p15:sldGuideLst xmlns:p15="http://schemas.microsoft.com/office/powerpoint/2012/main">
        <p15:guide id="2" pos="3787" userDrawn="1">
          <p15:clr>
            <a:srgbClr val="FBAE40"/>
          </p15:clr>
        </p15:guide>
        <p15:guide id="3" pos="3560" userDrawn="1">
          <p15:clr>
            <a:srgbClr val="FBAE40"/>
          </p15:clr>
        </p15:guide>
        <p15:guide id="4" orient="horz" pos="1230" userDrawn="1">
          <p15:clr>
            <a:srgbClr val="FBAE40"/>
          </p15:clr>
        </p15:guide>
        <p15:guide id="5" orient="horz" pos="731" userDrawn="1">
          <p15:clr>
            <a:srgbClr val="FBAE40"/>
          </p15:clr>
        </p15:guide>
        <p15:guide id="6" pos="453" userDrawn="1">
          <p15:clr>
            <a:srgbClr val="FBAE40"/>
          </p15:clr>
        </p15:guide>
        <p15:guide id="7" pos="530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en tekstblok">
    <p:spTree>
      <p:nvGrpSpPr>
        <p:cNvPr id="1" name=""/>
        <p:cNvGrpSpPr/>
        <p:nvPr/>
      </p:nvGrpSpPr>
      <p:grpSpPr>
        <a:xfrm>
          <a:off x="0" y="0"/>
          <a:ext cx="0" cy="0"/>
          <a:chOff x="0" y="0"/>
          <a:chExt cx="0" cy="0"/>
        </a:xfrm>
      </p:grpSpPr>
      <p:sp>
        <p:nvSpPr>
          <p:cNvPr id="6" name="Tijdelijke aanduiding voor tekst 13">
            <a:extLst>
              <a:ext uri="{FF2B5EF4-FFF2-40B4-BE49-F238E27FC236}">
                <a16:creationId xmlns:a16="http://schemas.microsoft.com/office/drawing/2014/main" id="{4AFA6FDC-5B49-4386-B929-A3508E08F001}"/>
              </a:ext>
            </a:extLst>
          </p:cNvPr>
          <p:cNvSpPr>
            <a:spLocks noGrp="1"/>
          </p:cNvSpPr>
          <p:nvPr>
            <p:ph type="body" sz="quarter" idx="11"/>
          </p:nvPr>
        </p:nvSpPr>
        <p:spPr>
          <a:xfrm>
            <a:off x="719138" y="1952625"/>
            <a:ext cx="7705725" cy="3971139"/>
          </a:xfrm>
          <a:prstGeom prst="rect">
            <a:avLst/>
          </a:prstGeom>
        </p:spPr>
        <p:txBody>
          <a:bodyPr lIns="0" tIns="0"/>
          <a:lstStyle>
            <a:lvl1pPr marL="0" indent="0">
              <a:buFontTx/>
              <a:buNone/>
              <a:defRPr sz="1800" baseline="0"/>
            </a:lvl1pPr>
            <a:lvl4pPr marL="1371566" indent="0">
              <a:buNone/>
              <a:defRPr/>
            </a:lvl4pPr>
          </a:lstStyle>
          <a:p>
            <a:pPr lvl="0"/>
            <a:endParaRPr lang="nl-NL" dirty="0"/>
          </a:p>
        </p:txBody>
      </p:sp>
      <p:sp>
        <p:nvSpPr>
          <p:cNvPr id="7" name="Tijdelijke aanduiding voor tekst 13">
            <a:extLst>
              <a:ext uri="{FF2B5EF4-FFF2-40B4-BE49-F238E27FC236}">
                <a16:creationId xmlns:a16="http://schemas.microsoft.com/office/drawing/2014/main" id="{2415E896-794F-49B1-8A6F-696D9C7A3928}"/>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1959039855"/>
      </p:ext>
    </p:extLst>
  </p:cSld>
  <p:clrMapOvr>
    <a:masterClrMapping/>
  </p:clrMapOvr>
  <p:extLst>
    <p:ext uri="{DCECCB84-F9BA-43D5-87BE-67443E8EF086}">
      <p15:sldGuideLst xmlns:p15="http://schemas.microsoft.com/office/powerpoint/2012/main">
        <p15:guide id="2" pos="3787" userDrawn="1">
          <p15:clr>
            <a:srgbClr val="FBAE40"/>
          </p15:clr>
        </p15:guide>
        <p15:guide id="3" pos="453" userDrawn="1">
          <p15:clr>
            <a:srgbClr val="FBAE40"/>
          </p15:clr>
        </p15:guide>
        <p15:guide id="4" orient="horz" pos="731" userDrawn="1">
          <p15:clr>
            <a:srgbClr val="FBAE40"/>
          </p15:clr>
        </p15:guide>
        <p15:guide id="5" pos="3560" userDrawn="1">
          <p15:clr>
            <a:srgbClr val="FBAE40"/>
          </p15:clr>
        </p15:guide>
        <p15:guide id="6" orient="horz" pos="1230" userDrawn="1">
          <p15:clr>
            <a:srgbClr val="FBAE40"/>
          </p15:clr>
        </p15:guide>
        <p15:guide id="7" pos="530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blad">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60D76F87-8156-404A-A0A1-E573E5952F04}"/>
              </a:ext>
            </a:extLst>
          </p:cNvPr>
          <p:cNvSpPr>
            <a:spLocks noGrp="1"/>
          </p:cNvSpPr>
          <p:nvPr>
            <p:ph type="pic" sz="quarter" idx="10"/>
          </p:nvPr>
        </p:nvSpPr>
        <p:spPr>
          <a:xfrm>
            <a:off x="0" y="0"/>
            <a:ext cx="5842000" cy="6858000"/>
          </a:xfrm>
          <a:prstGeom prst="rect">
            <a:avLst/>
          </a:prstGeom>
        </p:spPr>
        <p:txBody>
          <a:bodyPr/>
          <a:lstStyle>
            <a:lvl1pPr marL="0">
              <a:defRPr baseline="0"/>
            </a:lvl1pPr>
          </a:lstStyle>
          <a:p>
            <a:endParaRPr lang="nl-NL" dirty="0"/>
          </a:p>
        </p:txBody>
      </p:sp>
      <p:sp>
        <p:nvSpPr>
          <p:cNvPr id="2" name="Titel 1">
            <a:extLst>
              <a:ext uri="{FF2B5EF4-FFF2-40B4-BE49-F238E27FC236}">
                <a16:creationId xmlns:a16="http://schemas.microsoft.com/office/drawing/2014/main" id="{DE7ADD64-9FF5-630D-A332-15CB8B9B31FF}"/>
              </a:ext>
            </a:extLst>
          </p:cNvPr>
          <p:cNvSpPr>
            <a:spLocks noGrp="1"/>
          </p:cNvSpPr>
          <p:nvPr>
            <p:ph type="title"/>
          </p:nvPr>
        </p:nvSpPr>
        <p:spPr>
          <a:xfrm>
            <a:off x="628650" y="365125"/>
            <a:ext cx="78867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2112521967"/>
      </p:ext>
    </p:extLst>
  </p:cSld>
  <p:clrMapOvr>
    <a:masterClrMapping/>
  </p:clrMapOvr>
  <p:extLst>
    <p:ext uri="{DCECCB84-F9BA-43D5-87BE-67443E8EF086}">
      <p15:sldGuideLst xmlns:p15="http://schemas.microsoft.com/office/powerpoint/2012/main">
        <p15:guide id="2" pos="378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32242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2_orGl_s7UY?feature=oembed" TargetMode="Externa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youtube.com/watch?v=U6IbRSRe8MQ" TargetMode="External"/><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WOy8Iq7HR5o?feature=oembed" TargetMode="Externa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1.jp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4.sv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4.sv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4.sv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ViEKQA9G0Ys?feature=oembed"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CtWfYm5UxHU?feature=oembed" TargetMode="Externa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sv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43.sv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pn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41.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plastic&#10;&#10;Automatisch gegenereerde beschrijving">
            <a:extLst>
              <a:ext uri="{FF2B5EF4-FFF2-40B4-BE49-F238E27FC236}">
                <a16:creationId xmlns:a16="http://schemas.microsoft.com/office/drawing/2014/main" id="{A770B963-AC73-4ED2-A08D-308B97C83FB7}"/>
              </a:ext>
            </a:extLst>
          </p:cNvPr>
          <p:cNvPicPr>
            <a:picLocks noGrp="1" noChangeAspect="1"/>
          </p:cNvPicPr>
          <p:nvPr>
            <p:ph type="pic" sz="quarter" idx="10"/>
          </p:nvPr>
        </p:nvPicPr>
        <p:blipFill rotWithShape="1">
          <a:blip r:embed="rId2"/>
          <a:srcRect l="21856" t="-2" r="22679"/>
          <a:stretch/>
        </p:blipFill>
        <p:spPr>
          <a:xfrm>
            <a:off x="-47072" y="10"/>
            <a:ext cx="5698572" cy="6857990"/>
          </a:xfrm>
          <a:noFill/>
        </p:spPr>
      </p:pic>
      <p:sp>
        <p:nvSpPr>
          <p:cNvPr id="7" name="Tekstvak 6">
            <a:extLst>
              <a:ext uri="{FF2B5EF4-FFF2-40B4-BE49-F238E27FC236}">
                <a16:creationId xmlns:a16="http://schemas.microsoft.com/office/drawing/2014/main" id="{DAA0B877-DBE0-454E-89CD-793FE8D73382}"/>
              </a:ext>
            </a:extLst>
          </p:cNvPr>
          <p:cNvSpPr txBox="1"/>
          <p:nvPr/>
        </p:nvSpPr>
        <p:spPr>
          <a:xfrm>
            <a:off x="6011862" y="1980000"/>
            <a:ext cx="2678596" cy="2062103"/>
          </a:xfrm>
          <a:prstGeom prst="rect">
            <a:avLst/>
          </a:prstGeom>
          <a:noFill/>
        </p:spPr>
        <p:txBody>
          <a:bodyPr wrap="square" lIns="0" rtlCol="0">
            <a:spAutoFit/>
          </a:bodyPr>
          <a:lstStyle/>
          <a:p>
            <a:r>
              <a:rPr lang="nl-NL" sz="3200" b="1" dirty="0">
                <a:solidFill>
                  <a:srgbClr val="034E9F"/>
                </a:solidFill>
              </a:rPr>
              <a:t>Plastic afval, laten we er iets mee maken!</a:t>
            </a:r>
          </a:p>
        </p:txBody>
      </p:sp>
      <p:pic>
        <p:nvPicPr>
          <p:cNvPr id="8" name="Afbeelding 7">
            <a:extLst>
              <a:ext uri="{FF2B5EF4-FFF2-40B4-BE49-F238E27FC236}">
                <a16:creationId xmlns:a16="http://schemas.microsoft.com/office/drawing/2014/main" id="{504C7399-1E73-4BC5-861F-3D13C1EE660F}"/>
              </a:ext>
            </a:extLst>
          </p:cNvPr>
          <p:cNvPicPr>
            <a:picLocks noChangeAspect="1"/>
          </p:cNvPicPr>
          <p:nvPr/>
        </p:nvPicPr>
        <p:blipFill>
          <a:blip r:embed="rId3"/>
          <a:stretch>
            <a:fillRect/>
          </a:stretch>
        </p:blipFill>
        <p:spPr>
          <a:xfrm>
            <a:off x="7988765" y="5758106"/>
            <a:ext cx="1155235" cy="1099894"/>
          </a:xfrm>
          <a:prstGeom prst="rect">
            <a:avLst/>
          </a:prstGeom>
        </p:spPr>
      </p:pic>
    </p:spTree>
    <p:extLst>
      <p:ext uri="{BB962C8B-B14F-4D97-AF65-F5344CB8AC3E}">
        <p14:creationId xmlns:p14="http://schemas.microsoft.com/office/powerpoint/2010/main" val="311645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descr="Heroverwegen van vooruitgang: de circulaire economie">
            <a:hlinkClick r:id="" action="ppaction://media"/>
            <a:extLst>
              <a:ext uri="{FF2B5EF4-FFF2-40B4-BE49-F238E27FC236}">
                <a16:creationId xmlns:a16="http://schemas.microsoft.com/office/drawing/2014/main" id="{28E629E0-F7EC-DA4E-86AF-B84CA33C1229}"/>
              </a:ext>
            </a:extLst>
          </p:cNvPr>
          <p:cNvPicPr>
            <a:picLocks noRot="1" noChangeAspect="1"/>
          </p:cNvPicPr>
          <p:nvPr>
            <a:videoFile r:link="rId1"/>
          </p:nvPr>
        </p:nvPicPr>
        <p:blipFill>
          <a:blip r:embed="rId4"/>
          <a:stretch>
            <a:fillRect/>
          </a:stretch>
        </p:blipFill>
        <p:spPr>
          <a:xfrm>
            <a:off x="719138" y="1828799"/>
            <a:ext cx="7705725" cy="4353735"/>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1818852" y="6319429"/>
            <a:ext cx="5506296" cy="397215"/>
          </a:xfrm>
        </p:spPr>
        <p:txBody>
          <a:bodyPr rIns="90000" bIns="46800"/>
          <a:lstStyle/>
          <a:p>
            <a:pPr algn="ctr"/>
            <a:r>
              <a:rPr lang="en-US" dirty="0"/>
              <a:t>Hoe kunnen we met de grondstof plastic </a:t>
            </a:r>
            <a:r>
              <a:rPr lang="en-US" dirty="0" err="1"/>
              <a:t>omgaan</a:t>
            </a:r>
            <a:r>
              <a:rPr lang="en-US" dirty="0"/>
              <a:t>?</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654718" cy="953439"/>
          </a:xfrm>
        </p:spPr>
        <p:txBody>
          <a:bodyPr>
            <a:noAutofit/>
          </a:bodyPr>
          <a:lstStyle/>
          <a:p>
            <a:pPr marL="360000" indent="-360000">
              <a:spcBef>
                <a:spcPts val="600"/>
              </a:spcBef>
              <a:buFont typeface="+mj-lt"/>
              <a:buAutoNum type="arabicPeriod" startAt="5"/>
            </a:pPr>
            <a:r>
              <a:rPr lang="nl-NL" dirty="0"/>
              <a:t>Plastic produceren en recyclen</a:t>
            </a:r>
          </a:p>
        </p:txBody>
      </p:sp>
    </p:spTree>
    <p:extLst>
      <p:ext uri="{BB962C8B-B14F-4D97-AF65-F5344CB8AC3E}">
        <p14:creationId xmlns:p14="http://schemas.microsoft.com/office/powerpoint/2010/main" val="7627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ssorted-variety vegetable lot">
            <a:extLst>
              <a:ext uri="{FF2B5EF4-FFF2-40B4-BE49-F238E27FC236}">
                <a16:creationId xmlns:a16="http://schemas.microsoft.com/office/drawing/2014/main" id="{4BD24551-294F-41CD-A506-D7B6193A451F}"/>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b="19101"/>
          <a:stretch/>
        </p:blipFill>
        <p:spPr bwMode="auto">
          <a:xfrm>
            <a:off x="0" y="0"/>
            <a:ext cx="565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1952625"/>
            <a:ext cx="2711723" cy="2262158"/>
          </a:xfrm>
        </p:spPr>
        <p:txBody>
          <a:bodyPr wrap="square" lIns="0" tIns="0" rIns="0">
            <a:spAutoFit/>
          </a:bodyPr>
          <a:lstStyle/>
          <a:p>
            <a:r>
              <a:rPr lang="nl-NL" b="1" dirty="0">
                <a:solidFill>
                  <a:schemeClr val="accent1"/>
                </a:solidFill>
              </a:rPr>
              <a:t>Wat is wegwerpplastic?</a:t>
            </a:r>
          </a:p>
          <a:p>
            <a:pPr marL="180000" indent="-180000">
              <a:spcBef>
                <a:spcPts val="1200"/>
              </a:spcBef>
              <a:buFont typeface="Arial" panose="020B0604020202020204" pitchFamily="34" charset="0"/>
              <a:buChar char="•"/>
            </a:pPr>
            <a:r>
              <a:rPr lang="nl-NL" sz="1600" dirty="0"/>
              <a:t>Welke plastic voorwerpen worden maar één keer gebruikt? </a:t>
            </a:r>
          </a:p>
          <a:p>
            <a:pPr marL="180000" indent="-180000">
              <a:spcBef>
                <a:spcPts val="1200"/>
              </a:spcBef>
              <a:buFont typeface="Arial" panose="020B0604020202020204" pitchFamily="34" charset="0"/>
              <a:buChar char="•"/>
            </a:pPr>
            <a:r>
              <a:rPr lang="nl-NL" sz="1600" dirty="0"/>
              <a:t>Welke van die dingen zie je op weg naar huis?</a:t>
            </a:r>
          </a:p>
          <a:p>
            <a:pPr marL="180000" indent="-180000">
              <a:spcBef>
                <a:spcPts val="1200"/>
              </a:spcBef>
              <a:buFont typeface="Arial" panose="020B0604020202020204" pitchFamily="34" charset="0"/>
              <a:buChar char="•"/>
            </a:pPr>
            <a:r>
              <a:rPr lang="nl-NL" sz="1600" dirty="0"/>
              <a:t>Hoe noem je dat dan?</a:t>
            </a:r>
          </a:p>
        </p:txBody>
      </p:sp>
      <p:sp>
        <p:nvSpPr>
          <p:cNvPr id="7" name="Rechthoek 6">
            <a:extLst>
              <a:ext uri="{FF2B5EF4-FFF2-40B4-BE49-F238E27FC236}">
                <a16:creationId xmlns:a16="http://schemas.microsoft.com/office/drawing/2014/main" id="{D0B5E349-C83A-AAF2-DA11-F483B1B4470F}"/>
              </a:ext>
            </a:extLst>
          </p:cNvPr>
          <p:cNvSpPr/>
          <p:nvPr/>
        </p:nvSpPr>
        <p:spPr>
          <a:xfrm>
            <a:off x="-1" y="0"/>
            <a:ext cx="5651501" cy="3832104"/>
          </a:xfrm>
          <a:prstGeom prst="rect">
            <a:avLst/>
          </a:prstGeom>
          <a:gradFill>
            <a:gsLst>
              <a:gs pos="0">
                <a:schemeClr val="bg1">
                  <a:lumMod val="0"/>
                  <a:alpha val="40000"/>
                </a:schemeClr>
              </a:gs>
              <a:gs pos="100000">
                <a:schemeClr val="bg1">
                  <a:lumMod val="0"/>
                  <a:lumOff val="10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ijdelijke aanduiding voor tekst 5">
            <a:extLst>
              <a:ext uri="{FF2B5EF4-FFF2-40B4-BE49-F238E27FC236}">
                <a16:creationId xmlns:a16="http://schemas.microsoft.com/office/drawing/2014/main" id="{B57AA0F6-ADA7-F736-EBA5-1C97811F2C4F}"/>
              </a:ext>
            </a:extLst>
          </p:cNvPr>
          <p:cNvSpPr>
            <a:spLocks noGrp="1"/>
          </p:cNvSpPr>
          <p:nvPr>
            <p:ph type="body" sz="quarter" idx="13"/>
          </p:nvPr>
        </p:nvSpPr>
        <p:spPr>
          <a:xfrm>
            <a:off x="720001" y="810000"/>
            <a:ext cx="4931500" cy="907941"/>
          </a:xfrm>
        </p:spPr>
        <p:txBody>
          <a:bodyPr/>
          <a:lstStyle/>
          <a:p>
            <a:pPr marL="360000" indent="-360000">
              <a:spcBef>
                <a:spcPts val="600"/>
              </a:spcBef>
              <a:buFont typeface="+mj-lt"/>
              <a:buAutoNum type="arabicPeriod" startAt="5"/>
            </a:pPr>
            <a:r>
              <a:rPr lang="nl-NL" dirty="0">
                <a:solidFill>
                  <a:schemeClr val="bg1"/>
                </a:solidFill>
              </a:rPr>
              <a:t>Plastic produceren en recyclen</a:t>
            </a:r>
          </a:p>
        </p:txBody>
      </p:sp>
      <p:sp>
        <p:nvSpPr>
          <p:cNvPr id="8" name="Rechthoek 7">
            <a:extLst>
              <a:ext uri="{FF2B5EF4-FFF2-40B4-BE49-F238E27FC236}">
                <a16:creationId xmlns:a16="http://schemas.microsoft.com/office/drawing/2014/main" id="{4312DE8A-A91A-024C-A9FF-3F77BF96F822}"/>
              </a:ext>
            </a:extLst>
          </p:cNvPr>
          <p:cNvSpPr/>
          <p:nvPr/>
        </p:nvSpPr>
        <p:spPr>
          <a:xfrm>
            <a:off x="719137" y="3508715"/>
            <a:ext cx="3852863" cy="1494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5E90D026-4263-A54F-95A5-938B101AC6B0}"/>
              </a:ext>
            </a:extLst>
          </p:cNvPr>
          <p:cNvSpPr txBox="1"/>
          <p:nvPr/>
        </p:nvSpPr>
        <p:spPr>
          <a:xfrm>
            <a:off x="813731" y="3668111"/>
            <a:ext cx="3611124" cy="1200329"/>
          </a:xfrm>
          <a:prstGeom prst="rect">
            <a:avLst/>
          </a:prstGeom>
          <a:noFill/>
          <a:effectLst/>
        </p:spPr>
        <p:txBody>
          <a:bodyPr wrap="square" rtlCol="0">
            <a:spAutoFit/>
          </a:bodyPr>
          <a:lstStyle/>
          <a:p>
            <a:r>
              <a:rPr lang="nl-NL" sz="1800" b="1" dirty="0">
                <a:solidFill>
                  <a:schemeClr val="accent1"/>
                </a:solidFill>
              </a:rPr>
              <a:t>Wist je dat er wereldwijd elke seconde 15.000 plastic flessen worden verkocht? Dat is 1 miljoen per minuut.</a:t>
            </a:r>
          </a:p>
        </p:txBody>
      </p:sp>
      <p:sp>
        <p:nvSpPr>
          <p:cNvPr id="9" name="Rechthoek 8">
            <a:extLst>
              <a:ext uri="{FF2B5EF4-FFF2-40B4-BE49-F238E27FC236}">
                <a16:creationId xmlns:a16="http://schemas.microsoft.com/office/drawing/2014/main" id="{00D23482-8922-3A4D-9D4F-F37CC70D7ACF}"/>
              </a:ext>
            </a:extLst>
          </p:cNvPr>
          <p:cNvSpPr/>
          <p:nvPr/>
        </p:nvSpPr>
        <p:spPr>
          <a:xfrm>
            <a:off x="5400824" y="4797153"/>
            <a:ext cx="3024039" cy="12883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3D4CADC-0E43-0741-8767-B83FD5107286}"/>
              </a:ext>
            </a:extLst>
          </p:cNvPr>
          <p:cNvSpPr txBox="1"/>
          <p:nvPr/>
        </p:nvSpPr>
        <p:spPr>
          <a:xfrm>
            <a:off x="5555566" y="4971394"/>
            <a:ext cx="2711723" cy="923330"/>
          </a:xfrm>
          <a:prstGeom prst="rect">
            <a:avLst/>
          </a:prstGeom>
          <a:noFill/>
        </p:spPr>
        <p:txBody>
          <a:bodyPr wrap="square" rtlCol="0">
            <a:spAutoFit/>
          </a:bodyPr>
          <a:lstStyle/>
          <a:p>
            <a:r>
              <a:rPr lang="nl-NL" sz="1800" i="1" dirty="0">
                <a:solidFill>
                  <a:schemeClr val="bg1"/>
                </a:solidFill>
              </a:rPr>
              <a:t>Waarom is het zonde dat er zoveel plastic wordt weggegooid?</a:t>
            </a:r>
          </a:p>
        </p:txBody>
      </p:sp>
      <p:pic>
        <p:nvPicPr>
          <p:cNvPr id="10" name="Afbeelding 9">
            <a:extLst>
              <a:ext uri="{FF2B5EF4-FFF2-40B4-BE49-F238E27FC236}">
                <a16:creationId xmlns:a16="http://schemas.microsoft.com/office/drawing/2014/main" id="{0D28591E-BFDB-8F4D-9B3C-01C9BD7F51BC}"/>
              </a:ext>
            </a:extLst>
          </p:cNvPr>
          <p:cNvPicPr>
            <a:picLocks noChangeAspect="1"/>
          </p:cNvPicPr>
          <p:nvPr/>
        </p:nvPicPr>
        <p:blipFill>
          <a:blip r:embed="rId4"/>
          <a:stretch>
            <a:fillRect/>
          </a:stretch>
        </p:blipFill>
        <p:spPr>
          <a:xfrm rot="20267933">
            <a:off x="622595" y="1265254"/>
            <a:ext cx="7655232" cy="4306067"/>
          </a:xfrm>
          <a:prstGeom prst="rect">
            <a:avLst/>
          </a:prstGeom>
        </p:spPr>
      </p:pic>
    </p:spTree>
    <p:extLst>
      <p:ext uri="{BB962C8B-B14F-4D97-AF65-F5344CB8AC3E}">
        <p14:creationId xmlns:p14="http://schemas.microsoft.com/office/powerpoint/2010/main" val="30274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ratis stockfoto met afval, containers, geschreven stuk Stockfoto">
            <a:extLst>
              <a:ext uri="{FF2B5EF4-FFF2-40B4-BE49-F238E27FC236}">
                <a16:creationId xmlns:a16="http://schemas.microsoft.com/office/drawing/2014/main" id="{2AA948D9-2524-FB3A-5CF6-115F1CB389FC}"/>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b="19101"/>
          <a:stretch/>
        </p:blipFill>
        <p:spPr bwMode="auto">
          <a:xfrm>
            <a:off x="1" y="0"/>
            <a:ext cx="565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4" y="1952625"/>
            <a:ext cx="2412999" cy="3798119"/>
          </a:xfrm>
        </p:spPr>
        <p:txBody>
          <a:bodyPr tIns="0"/>
          <a:lstStyle/>
          <a:p>
            <a:r>
              <a:rPr lang="nl-NL" b="1" dirty="0">
                <a:solidFill>
                  <a:schemeClr val="accent1"/>
                </a:solidFill>
              </a:rPr>
              <a:t>Plastic inzamelen</a:t>
            </a:r>
          </a:p>
          <a:p>
            <a:pPr marL="180000" indent="-180000">
              <a:spcBef>
                <a:spcPts val="1200"/>
              </a:spcBef>
              <a:buFont typeface="Arial" panose="020B0604020202020204" pitchFamily="34" charset="0"/>
              <a:buChar char="•"/>
            </a:pPr>
            <a:r>
              <a:rPr lang="nl-NL" sz="1600" dirty="0"/>
              <a:t>Hoe wordt afval bij jou thuis verzameld?</a:t>
            </a:r>
          </a:p>
          <a:p>
            <a:pPr marL="180000" indent="-180000">
              <a:spcBef>
                <a:spcPts val="1200"/>
              </a:spcBef>
              <a:buFont typeface="Arial" panose="020B0604020202020204" pitchFamily="34" charset="0"/>
              <a:buChar char="•"/>
            </a:pPr>
            <a:r>
              <a:rPr lang="nl-NL" sz="1600" dirty="0"/>
              <a:t>Verzamelen we plastic op school?</a:t>
            </a:r>
          </a:p>
        </p:txBody>
      </p:sp>
      <p:sp>
        <p:nvSpPr>
          <p:cNvPr id="5" name="Tijdelijke aanduiding voor tekst 4">
            <a:extLst>
              <a:ext uri="{FF2B5EF4-FFF2-40B4-BE49-F238E27FC236}">
                <a16:creationId xmlns:a16="http://schemas.microsoft.com/office/drawing/2014/main" id="{9AFD2EAF-CAD8-F2F6-61E3-0E82A49BFE67}"/>
              </a:ext>
            </a:extLst>
          </p:cNvPr>
          <p:cNvSpPr>
            <a:spLocks noGrp="1"/>
          </p:cNvSpPr>
          <p:nvPr>
            <p:ph type="body" sz="quarter" idx="13"/>
          </p:nvPr>
        </p:nvSpPr>
        <p:spPr>
          <a:xfrm>
            <a:off x="720001" y="810000"/>
            <a:ext cx="4931500" cy="907941"/>
          </a:xfrm>
        </p:spPr>
        <p:txBody>
          <a:bodyPr/>
          <a:lstStyle/>
          <a:p>
            <a:pPr marL="360000" indent="-360000">
              <a:spcBef>
                <a:spcPts val="600"/>
              </a:spcBef>
              <a:buFont typeface="+mj-lt"/>
              <a:buAutoNum type="arabicPeriod" startAt="5"/>
            </a:pPr>
            <a:r>
              <a:rPr lang="nl-NL" dirty="0"/>
              <a:t>Plastic produceren en recyclen</a:t>
            </a:r>
          </a:p>
        </p:txBody>
      </p:sp>
      <p:grpSp>
        <p:nvGrpSpPr>
          <p:cNvPr id="3" name="Groep 2">
            <a:extLst>
              <a:ext uri="{FF2B5EF4-FFF2-40B4-BE49-F238E27FC236}">
                <a16:creationId xmlns:a16="http://schemas.microsoft.com/office/drawing/2014/main" id="{888821E2-834A-A841-B33C-5EAE6D084AF3}"/>
              </a:ext>
            </a:extLst>
          </p:cNvPr>
          <p:cNvGrpSpPr/>
          <p:nvPr/>
        </p:nvGrpSpPr>
        <p:grpSpPr>
          <a:xfrm>
            <a:off x="2544318" y="2829949"/>
            <a:ext cx="7029091" cy="4299721"/>
            <a:chOff x="3369986" y="3319283"/>
            <a:chExt cx="5011930" cy="3065816"/>
          </a:xfrm>
        </p:grpSpPr>
        <p:pic>
          <p:nvPicPr>
            <p:cNvPr id="7" name="Afbeelding 6">
              <a:extLst>
                <a:ext uri="{FF2B5EF4-FFF2-40B4-BE49-F238E27FC236}">
                  <a16:creationId xmlns:a16="http://schemas.microsoft.com/office/drawing/2014/main" id="{EAE1DA67-30DC-DA4C-9CAC-1EEA9F79E4C2}"/>
                </a:ext>
              </a:extLst>
            </p:cNvPr>
            <p:cNvPicPr>
              <a:picLocks noChangeAspect="1"/>
            </p:cNvPicPr>
            <p:nvPr/>
          </p:nvPicPr>
          <p:blipFill>
            <a:blip r:embed="rId4"/>
            <a:stretch>
              <a:fillRect/>
            </a:stretch>
          </p:blipFill>
          <p:spPr>
            <a:xfrm rot="20193165">
              <a:off x="4572218" y="3363201"/>
              <a:ext cx="3809698" cy="2142955"/>
            </a:xfrm>
            <a:prstGeom prst="rect">
              <a:avLst/>
            </a:prstGeom>
          </p:spPr>
        </p:pic>
        <p:pic>
          <p:nvPicPr>
            <p:cNvPr id="8" name="Afbeelding 7">
              <a:extLst>
                <a:ext uri="{FF2B5EF4-FFF2-40B4-BE49-F238E27FC236}">
                  <a16:creationId xmlns:a16="http://schemas.microsoft.com/office/drawing/2014/main" id="{73FE82B7-9CBC-4248-B352-7906C318E29D}"/>
                </a:ext>
              </a:extLst>
            </p:cNvPr>
            <p:cNvPicPr>
              <a:picLocks noChangeAspect="1"/>
            </p:cNvPicPr>
            <p:nvPr/>
          </p:nvPicPr>
          <p:blipFill>
            <a:blip r:embed="rId5"/>
            <a:stretch>
              <a:fillRect/>
            </a:stretch>
          </p:blipFill>
          <p:spPr>
            <a:xfrm rot="1774053">
              <a:off x="3369986" y="3319283"/>
              <a:ext cx="4525311" cy="2545487"/>
            </a:xfrm>
            <a:prstGeom prst="rect">
              <a:avLst/>
            </a:prstGeom>
          </p:spPr>
        </p:pic>
        <p:pic>
          <p:nvPicPr>
            <p:cNvPr id="9" name="Afbeelding 8">
              <a:extLst>
                <a:ext uri="{FF2B5EF4-FFF2-40B4-BE49-F238E27FC236}">
                  <a16:creationId xmlns:a16="http://schemas.microsoft.com/office/drawing/2014/main" id="{50406803-8380-ED4F-A0D1-2CF9D8991CFC}"/>
                </a:ext>
              </a:extLst>
            </p:cNvPr>
            <p:cNvPicPr>
              <a:picLocks noChangeAspect="1"/>
            </p:cNvPicPr>
            <p:nvPr/>
          </p:nvPicPr>
          <p:blipFill>
            <a:blip r:embed="rId6"/>
            <a:stretch>
              <a:fillRect/>
            </a:stretch>
          </p:blipFill>
          <p:spPr>
            <a:xfrm rot="902091">
              <a:off x="4307946" y="4302560"/>
              <a:ext cx="3702292" cy="2082539"/>
            </a:xfrm>
            <a:prstGeom prst="rect">
              <a:avLst/>
            </a:prstGeom>
          </p:spPr>
        </p:pic>
      </p:grpSp>
      <p:pic>
        <p:nvPicPr>
          <p:cNvPr id="10" name="Afbeelding 9">
            <a:extLst>
              <a:ext uri="{FF2B5EF4-FFF2-40B4-BE49-F238E27FC236}">
                <a16:creationId xmlns:a16="http://schemas.microsoft.com/office/drawing/2014/main" id="{D3C6F58C-C97E-5949-B9AB-333117D42104}"/>
              </a:ext>
            </a:extLst>
          </p:cNvPr>
          <p:cNvPicPr>
            <a:picLocks noChangeAspect="1"/>
          </p:cNvPicPr>
          <p:nvPr/>
        </p:nvPicPr>
        <p:blipFill>
          <a:blip r:embed="rId7"/>
          <a:stretch>
            <a:fillRect/>
          </a:stretch>
        </p:blipFill>
        <p:spPr>
          <a:xfrm rot="19989210">
            <a:off x="10160691" y="5474409"/>
            <a:ext cx="3839202" cy="2159551"/>
          </a:xfrm>
          <a:prstGeom prst="rect">
            <a:avLst/>
          </a:prstGeom>
        </p:spPr>
      </p:pic>
    </p:spTree>
    <p:extLst>
      <p:ext uri="{BB962C8B-B14F-4D97-AF65-F5344CB8AC3E}">
        <p14:creationId xmlns:p14="http://schemas.microsoft.com/office/powerpoint/2010/main" val="136008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00D94029-C101-3441-A3D9-CC9A4B9E2041}"/>
              </a:ext>
            </a:extLst>
          </p:cNvPr>
          <p:cNvPicPr>
            <a:picLocks noChangeAspect="1"/>
          </p:cNvPicPr>
          <p:nvPr/>
        </p:nvPicPr>
        <p:blipFill>
          <a:blip r:embed="rId3"/>
          <a:stretch>
            <a:fillRect/>
          </a:stretch>
        </p:blipFill>
        <p:spPr>
          <a:xfrm rot="19986051">
            <a:off x="4474106" y="1823536"/>
            <a:ext cx="5708317" cy="3210928"/>
          </a:xfrm>
          <a:prstGeom prst="rect">
            <a:avLst/>
          </a:prstGeom>
        </p:spPr>
      </p:pic>
      <p:pic>
        <p:nvPicPr>
          <p:cNvPr id="24" name="Afbeelding 23">
            <a:extLst>
              <a:ext uri="{FF2B5EF4-FFF2-40B4-BE49-F238E27FC236}">
                <a16:creationId xmlns:a16="http://schemas.microsoft.com/office/drawing/2014/main" id="{E8B44769-5470-4945-A7FA-D602ED331086}"/>
              </a:ext>
            </a:extLst>
          </p:cNvPr>
          <p:cNvPicPr>
            <a:picLocks noChangeAspect="1"/>
          </p:cNvPicPr>
          <p:nvPr/>
        </p:nvPicPr>
        <p:blipFill>
          <a:blip r:embed="rId4"/>
          <a:stretch>
            <a:fillRect/>
          </a:stretch>
        </p:blipFill>
        <p:spPr>
          <a:xfrm>
            <a:off x="3992474" y="2769703"/>
            <a:ext cx="5005752" cy="2815735"/>
          </a:xfrm>
          <a:prstGeom prst="rect">
            <a:avLst/>
          </a:prstGeom>
        </p:spPr>
      </p:pic>
      <p:pic>
        <p:nvPicPr>
          <p:cNvPr id="2050" name="Picture 2" descr="Gratis stockfoto met binnen, embleem, groen bureaublad Stockfoto">
            <a:extLst>
              <a:ext uri="{FF2B5EF4-FFF2-40B4-BE49-F238E27FC236}">
                <a16:creationId xmlns:a16="http://schemas.microsoft.com/office/drawing/2014/main" id="{4D451E2E-57E5-C1C9-0438-7591153213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0" t="3549" r="1" b="16925"/>
          <a:stretch/>
        </p:blipFill>
        <p:spPr bwMode="auto">
          <a:xfrm>
            <a:off x="0" y="0"/>
            <a:ext cx="565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Toelichting met pijl links 21">
            <a:extLst>
              <a:ext uri="{FF2B5EF4-FFF2-40B4-BE49-F238E27FC236}">
                <a16:creationId xmlns:a16="http://schemas.microsoft.com/office/drawing/2014/main" id="{748C0E61-57D2-914E-A714-BD1973FB31FF}"/>
              </a:ext>
            </a:extLst>
          </p:cNvPr>
          <p:cNvSpPr/>
          <p:nvPr/>
        </p:nvSpPr>
        <p:spPr>
          <a:xfrm>
            <a:off x="4682002" y="4675127"/>
            <a:ext cx="3801979" cy="1265035"/>
          </a:xfrm>
          <a:prstGeom prst="leftArrowCallout">
            <a:avLst/>
          </a:prstGeom>
          <a:solidFill>
            <a:srgbClr val="F4C0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66EF1687-38AF-75CC-4FE5-835EFAE7302D}"/>
              </a:ext>
            </a:extLst>
          </p:cNvPr>
          <p:cNvSpPr txBox="1"/>
          <p:nvPr/>
        </p:nvSpPr>
        <p:spPr>
          <a:xfrm>
            <a:off x="6011863" y="5032584"/>
            <a:ext cx="2465244" cy="600164"/>
          </a:xfrm>
          <a:prstGeom prst="rect">
            <a:avLst/>
          </a:prstGeom>
          <a:noFill/>
        </p:spPr>
        <p:txBody>
          <a:bodyPr wrap="square" lIns="0" tIns="0" rtlCol="0">
            <a:spAutoFit/>
          </a:bodyPr>
          <a:lstStyle/>
          <a:p>
            <a:pPr algn="ctr"/>
            <a:r>
              <a:rPr lang="nl-NL" b="1" dirty="0"/>
              <a:t>Wat betekenen </a:t>
            </a:r>
            <a:br>
              <a:rPr lang="nl-NL" b="1" dirty="0"/>
            </a:br>
            <a:r>
              <a:rPr lang="nl-NL" b="1" dirty="0"/>
              <a:t>deze begrippen?</a:t>
            </a:r>
          </a:p>
        </p:txBody>
      </p:sp>
      <p:sp>
        <p:nvSpPr>
          <p:cNvPr id="4" name="Tijdelijke aanduiding voor tekst 2">
            <a:extLst>
              <a:ext uri="{FF2B5EF4-FFF2-40B4-BE49-F238E27FC236}">
                <a16:creationId xmlns:a16="http://schemas.microsoft.com/office/drawing/2014/main" id="{EBA4482F-A4A5-8356-EB9A-D8E091729DB0}"/>
              </a:ext>
            </a:extLst>
          </p:cNvPr>
          <p:cNvSpPr>
            <a:spLocks noGrp="1"/>
          </p:cNvSpPr>
          <p:nvPr>
            <p:ph type="body" sz="quarter" idx="13"/>
          </p:nvPr>
        </p:nvSpPr>
        <p:spPr>
          <a:xfrm>
            <a:off x="719138" y="810000"/>
            <a:ext cx="4999038" cy="477054"/>
          </a:xfrm>
        </p:spPr>
        <p:txBody>
          <a:bodyPr/>
          <a:lstStyle/>
          <a:p>
            <a:r>
              <a:rPr lang="nl-NL" dirty="0">
                <a:solidFill>
                  <a:schemeClr val="accent3"/>
                </a:solidFill>
              </a:rPr>
              <a:t>6. Reuse, reduce, recycle</a:t>
            </a:r>
          </a:p>
        </p:txBody>
      </p:sp>
    </p:spTree>
    <p:extLst>
      <p:ext uri="{BB962C8B-B14F-4D97-AF65-F5344CB8AC3E}">
        <p14:creationId xmlns:p14="http://schemas.microsoft.com/office/powerpoint/2010/main" val="947562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ratis Geassorteerde Citrusvruchten In Katoenen Zak Op Wit Oppervlak Stockfoto">
            <a:extLst>
              <a:ext uri="{FF2B5EF4-FFF2-40B4-BE49-F238E27FC236}">
                <a16:creationId xmlns:a16="http://schemas.microsoft.com/office/drawing/2014/main" id="{040DF61A-73E0-3B37-1422-CF3F951FAA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7" b="1925"/>
          <a:stretch/>
        </p:blipFill>
        <p:spPr bwMode="auto">
          <a:xfrm>
            <a:off x="3201007" y="2846329"/>
            <a:ext cx="2450493" cy="32279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atis Persoon Handen Op Diverse Kleuren Plastic Deksel Veel Stockfoto">
            <a:extLst>
              <a:ext uri="{FF2B5EF4-FFF2-40B4-BE49-F238E27FC236}">
                <a16:creationId xmlns:a16="http://schemas.microsoft.com/office/drawing/2014/main" id="{7B436C6C-EA79-A939-EF66-887682BE8A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5" r="3883"/>
          <a:stretch/>
        </p:blipFill>
        <p:spPr bwMode="auto">
          <a:xfrm>
            <a:off x="6011862" y="3429000"/>
            <a:ext cx="3132137" cy="2645234"/>
          </a:xfrm>
          <a:prstGeom prst="rect">
            <a:avLst/>
          </a:prstGeom>
          <a:noFill/>
          <a:extLst>
            <a:ext uri="{909E8E84-426E-40DD-AFC4-6F175D3DCCD1}">
              <a14:hiddenFill xmlns:a14="http://schemas.microsoft.com/office/drawing/2010/main">
                <a:solidFill>
                  <a:srgbClr val="FFFFFF"/>
                </a:solidFill>
              </a14:hiddenFill>
            </a:ext>
          </a:extLst>
        </p:spPr>
      </p:pic>
      <p:sp>
        <p:nvSpPr>
          <p:cNvPr id="12" name="Toelichting met pijl omlaag 11">
            <a:extLst>
              <a:ext uri="{FF2B5EF4-FFF2-40B4-BE49-F238E27FC236}">
                <a16:creationId xmlns:a16="http://schemas.microsoft.com/office/drawing/2014/main" id="{1FB4DF97-373D-8D4C-B550-9BEB16FA2D50}"/>
              </a:ext>
            </a:extLst>
          </p:cNvPr>
          <p:cNvSpPr/>
          <p:nvPr/>
        </p:nvSpPr>
        <p:spPr>
          <a:xfrm>
            <a:off x="6011863" y="1952625"/>
            <a:ext cx="2413000" cy="1703328"/>
          </a:xfrm>
          <a:prstGeom prst="downArrowCallou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1030" name="Picture 6" descr="gratis Trendy Jonge Aziatische Vrouwen Die Katoenen Zakken In Modeboetiek Kiezen Stockfoto">
            <a:extLst>
              <a:ext uri="{FF2B5EF4-FFF2-40B4-BE49-F238E27FC236}">
                <a16:creationId xmlns:a16="http://schemas.microsoft.com/office/drawing/2014/main" id="{302AB3C6-C11A-3BA8-6AA9-43BF055B1C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89" t="859" r="20000"/>
          <a:stretch/>
        </p:blipFill>
        <p:spPr bwMode="auto">
          <a:xfrm>
            <a:off x="0" y="3429000"/>
            <a:ext cx="2858052" cy="2645234"/>
          </a:xfrm>
          <a:prstGeom prst="rect">
            <a:avLst/>
          </a:prstGeom>
          <a:noFill/>
          <a:extLst>
            <a:ext uri="{909E8E84-426E-40DD-AFC4-6F175D3DCCD1}">
              <a14:hiddenFill xmlns:a14="http://schemas.microsoft.com/office/drawing/2010/main">
                <a:solidFill>
                  <a:srgbClr val="FFFFFF"/>
                </a:solidFill>
              </a14:hiddenFill>
            </a:ext>
          </a:extLst>
        </p:spPr>
      </p:pic>
      <p:sp>
        <p:nvSpPr>
          <p:cNvPr id="3" name="Toelichting met pijl omlaag 2">
            <a:extLst>
              <a:ext uri="{FF2B5EF4-FFF2-40B4-BE49-F238E27FC236}">
                <a16:creationId xmlns:a16="http://schemas.microsoft.com/office/drawing/2014/main" id="{1024FEB4-F003-294A-91F9-B511BAE51EFC}"/>
              </a:ext>
            </a:extLst>
          </p:cNvPr>
          <p:cNvSpPr/>
          <p:nvPr/>
        </p:nvSpPr>
        <p:spPr>
          <a:xfrm>
            <a:off x="466165" y="1952625"/>
            <a:ext cx="2393913" cy="1703328"/>
          </a:xfrm>
          <a:prstGeom prst="downArrowCallou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10AD6AF7-FF2D-83B0-13C7-0122B4809CB6}"/>
              </a:ext>
            </a:extLst>
          </p:cNvPr>
          <p:cNvSpPr>
            <a:spLocks noGrp="1"/>
          </p:cNvSpPr>
          <p:nvPr>
            <p:ph type="body" sz="quarter" idx="10"/>
          </p:nvPr>
        </p:nvSpPr>
        <p:spPr>
          <a:xfrm>
            <a:off x="6011863" y="2165754"/>
            <a:ext cx="2413000" cy="785921"/>
          </a:xfrm>
        </p:spPr>
        <p:txBody>
          <a:bodyPr wrap="square" tIns="0" rIns="90000" bIns="46800">
            <a:spAutoFit/>
          </a:bodyPr>
          <a:lstStyle/>
          <a:p>
            <a:pPr algn="ctr"/>
            <a:r>
              <a:rPr lang="nl-NL" sz="1600" b="1" dirty="0">
                <a:solidFill>
                  <a:schemeClr val="accent1"/>
                </a:solidFill>
              </a:rPr>
              <a:t>Recycle</a:t>
            </a:r>
            <a:r>
              <a:rPr lang="nl-NL" sz="1600" dirty="0">
                <a:solidFill>
                  <a:schemeClr val="accent1"/>
                </a:solidFill>
              </a:rPr>
              <a:t>: </a:t>
            </a:r>
            <a:br>
              <a:rPr lang="nl-NL" sz="1600" dirty="0">
                <a:solidFill>
                  <a:schemeClr val="accent1"/>
                </a:solidFill>
              </a:rPr>
            </a:br>
            <a:r>
              <a:rPr lang="nl-NL" sz="1600" dirty="0"/>
              <a:t>hergebruik van materialen</a:t>
            </a:r>
          </a:p>
        </p:txBody>
      </p:sp>
      <p:sp>
        <p:nvSpPr>
          <p:cNvPr id="4" name="Tijdelijke aanduiding voor tekst 3">
            <a:extLst>
              <a:ext uri="{FF2B5EF4-FFF2-40B4-BE49-F238E27FC236}">
                <a16:creationId xmlns:a16="http://schemas.microsoft.com/office/drawing/2014/main" id="{BAF94E8D-F28D-6BEB-4A83-8FB31C7DF44A}"/>
              </a:ext>
            </a:extLst>
          </p:cNvPr>
          <p:cNvSpPr>
            <a:spLocks noGrp="1"/>
          </p:cNvSpPr>
          <p:nvPr>
            <p:ph type="body" sz="quarter" idx="12"/>
          </p:nvPr>
        </p:nvSpPr>
        <p:spPr>
          <a:xfrm>
            <a:off x="584667" y="2165754"/>
            <a:ext cx="2140940" cy="785921"/>
          </a:xfrm>
        </p:spPr>
        <p:txBody>
          <a:bodyPr wrap="square" tIns="0" rIns="90000" bIns="46800">
            <a:spAutoFit/>
          </a:bodyPr>
          <a:lstStyle/>
          <a:p>
            <a:pPr algn="ctr"/>
            <a:r>
              <a:rPr lang="nl-NL" sz="1600" b="1" dirty="0" err="1">
                <a:solidFill>
                  <a:schemeClr val="accent1"/>
                </a:solidFill>
              </a:rPr>
              <a:t>Reuse</a:t>
            </a:r>
            <a:r>
              <a:rPr lang="nl-NL" sz="1600" dirty="0">
                <a:solidFill>
                  <a:schemeClr val="accent1"/>
                </a:solidFill>
              </a:rPr>
              <a:t>: </a:t>
            </a:r>
            <a:r>
              <a:rPr lang="nl-NL" sz="1600" dirty="0"/>
              <a:t>hergebruik van spullen (tweedehands)</a:t>
            </a:r>
          </a:p>
        </p:txBody>
      </p:sp>
      <p:sp>
        <p:nvSpPr>
          <p:cNvPr id="5" name="Tijdelijke aanduiding voor tekst 4">
            <a:extLst>
              <a:ext uri="{FF2B5EF4-FFF2-40B4-BE49-F238E27FC236}">
                <a16:creationId xmlns:a16="http://schemas.microsoft.com/office/drawing/2014/main" id="{1AA5DF44-47BE-D80C-C3BC-AA548B99584E}"/>
              </a:ext>
            </a:extLst>
          </p:cNvPr>
          <p:cNvSpPr>
            <a:spLocks noGrp="1"/>
          </p:cNvSpPr>
          <p:nvPr>
            <p:ph type="body" sz="quarter" idx="13"/>
          </p:nvPr>
        </p:nvSpPr>
        <p:spPr>
          <a:xfrm>
            <a:off x="720001" y="810000"/>
            <a:ext cx="4931500" cy="477054"/>
          </a:xfrm>
        </p:spPr>
        <p:txBody>
          <a:bodyPr/>
          <a:lstStyle/>
          <a:p>
            <a:r>
              <a:rPr lang="nl-NL" dirty="0"/>
              <a:t>6. </a:t>
            </a:r>
            <a:r>
              <a:rPr lang="nl-NL" dirty="0" err="1"/>
              <a:t>Reuse</a:t>
            </a:r>
            <a:r>
              <a:rPr lang="nl-NL" dirty="0"/>
              <a:t>, </a:t>
            </a:r>
            <a:r>
              <a:rPr lang="nl-NL" dirty="0" err="1"/>
              <a:t>reduce</a:t>
            </a:r>
            <a:r>
              <a:rPr lang="nl-NL" dirty="0"/>
              <a:t>, recycle</a:t>
            </a:r>
          </a:p>
        </p:txBody>
      </p:sp>
      <p:sp>
        <p:nvSpPr>
          <p:cNvPr id="13" name="Toelichting met pijl omlaag 12">
            <a:extLst>
              <a:ext uri="{FF2B5EF4-FFF2-40B4-BE49-F238E27FC236}">
                <a16:creationId xmlns:a16="http://schemas.microsoft.com/office/drawing/2014/main" id="{CA4C9906-5FC2-CC41-90BE-74CBD0A841AB}"/>
              </a:ext>
            </a:extLst>
          </p:cNvPr>
          <p:cNvSpPr/>
          <p:nvPr/>
        </p:nvSpPr>
        <p:spPr>
          <a:xfrm>
            <a:off x="3183212" y="1519416"/>
            <a:ext cx="2468908" cy="1555073"/>
          </a:xfrm>
          <a:prstGeom prst="downArrowCallou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 name="Tekstvak 5">
            <a:extLst>
              <a:ext uri="{FF2B5EF4-FFF2-40B4-BE49-F238E27FC236}">
                <a16:creationId xmlns:a16="http://schemas.microsoft.com/office/drawing/2014/main" id="{973B969B-14F1-60B5-F8CD-B8570A8A0C71}"/>
              </a:ext>
            </a:extLst>
          </p:cNvPr>
          <p:cNvSpPr txBox="1"/>
          <p:nvPr/>
        </p:nvSpPr>
        <p:spPr>
          <a:xfrm>
            <a:off x="3186962" y="1711922"/>
            <a:ext cx="2464538" cy="539700"/>
          </a:xfrm>
          <a:prstGeom prst="rect">
            <a:avLst/>
          </a:prstGeom>
          <a:noFill/>
        </p:spPr>
        <p:txBody>
          <a:bodyPr wrap="square" lIns="0" tIns="0" rIns="90000" bIns="46800" rtlCol="0">
            <a:spAutoFit/>
          </a:bodyPr>
          <a:lstStyle/>
          <a:p>
            <a:pPr algn="ctr"/>
            <a:r>
              <a:rPr lang="nl-NL" sz="1600" b="1" dirty="0">
                <a:solidFill>
                  <a:schemeClr val="accent1"/>
                </a:solidFill>
              </a:rPr>
              <a:t>Reduce</a:t>
            </a:r>
            <a:r>
              <a:rPr lang="nl-NL" sz="1600" dirty="0">
                <a:solidFill>
                  <a:schemeClr val="accent1"/>
                </a:solidFill>
              </a:rPr>
              <a:t>: </a:t>
            </a:r>
            <a:br>
              <a:rPr lang="nl-NL" sz="1600" dirty="0">
                <a:solidFill>
                  <a:schemeClr val="accent1"/>
                </a:solidFill>
              </a:rPr>
            </a:br>
            <a:r>
              <a:rPr lang="nl-NL" sz="1600" dirty="0"/>
              <a:t>verminderen</a:t>
            </a:r>
          </a:p>
        </p:txBody>
      </p:sp>
      <p:sp>
        <p:nvSpPr>
          <p:cNvPr id="8" name="Tekstvak 7">
            <a:extLst>
              <a:ext uri="{FF2B5EF4-FFF2-40B4-BE49-F238E27FC236}">
                <a16:creationId xmlns:a16="http://schemas.microsoft.com/office/drawing/2014/main" id="{CAC93B65-EC0F-1F6D-84AC-94323A74E158}"/>
              </a:ext>
            </a:extLst>
          </p:cNvPr>
          <p:cNvSpPr txBox="1"/>
          <p:nvPr/>
        </p:nvSpPr>
        <p:spPr>
          <a:xfrm>
            <a:off x="1784921" y="6227308"/>
            <a:ext cx="5574158" cy="369332"/>
          </a:xfrm>
          <a:prstGeom prst="rect">
            <a:avLst/>
          </a:prstGeom>
          <a:noFill/>
        </p:spPr>
        <p:txBody>
          <a:bodyPr wrap="square" rtlCol="0">
            <a:spAutoFit/>
          </a:bodyPr>
          <a:lstStyle/>
          <a:p>
            <a:pPr algn="ctr"/>
            <a:r>
              <a:rPr lang="en-US" sz="1800" u="sng" dirty="0" err="1">
                <a:solidFill>
                  <a:srgbClr val="808080"/>
                </a:solidFill>
                <a:effectLst/>
                <a:latin typeface="Open Sans" panose="020B0606030504020204" pitchFamily="34" charset="0"/>
                <a:ea typeface="Open Sans" panose="020B0606030504020204" pitchFamily="34" charset="0"/>
                <a:cs typeface="Open Sans" panose="020B0606030504020204" pitchFamily="34" charset="0"/>
                <a:hlinkClick r:id="rId6"/>
              </a:rPr>
              <a:t>Bekijk</a:t>
            </a:r>
            <a:r>
              <a:rPr lang="en-US" sz="1800" u="sng" dirty="0">
                <a:solidFill>
                  <a:srgbClr val="808080"/>
                </a:solidFill>
                <a:effectLst/>
                <a:latin typeface="Open Sans" panose="020B0606030504020204" pitchFamily="34" charset="0"/>
                <a:ea typeface="Open Sans" panose="020B0606030504020204" pitchFamily="34" charset="0"/>
                <a:cs typeface="Open Sans" panose="020B0606030504020204" pitchFamily="34" charset="0"/>
                <a:hlinkClick r:id="rId6"/>
              </a:rPr>
              <a:t> de video!</a:t>
            </a:r>
            <a:endParaRPr lang="nl-NL" dirty="0"/>
          </a:p>
        </p:txBody>
      </p:sp>
    </p:spTree>
    <p:extLst>
      <p:ext uri="{BB962C8B-B14F-4D97-AF65-F5344CB8AC3E}">
        <p14:creationId xmlns:p14="http://schemas.microsoft.com/office/powerpoint/2010/main" val="4235268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B72420CD-B444-5749-8948-2C75AD4E99C3}"/>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r>
              <a:rPr lang="nl-NL" dirty="0"/>
              <a:t>7. Inzamelen van plastic</a:t>
            </a:r>
          </a:p>
        </p:txBody>
      </p:sp>
      <p:pic>
        <p:nvPicPr>
          <p:cNvPr id="11" name="Afbeelding 10">
            <a:extLst>
              <a:ext uri="{FF2B5EF4-FFF2-40B4-BE49-F238E27FC236}">
                <a16:creationId xmlns:a16="http://schemas.microsoft.com/office/drawing/2014/main" id="{A7C8BC71-5C48-6D4B-8F19-EC9F5FF2ED63}"/>
              </a:ext>
            </a:extLst>
          </p:cNvPr>
          <p:cNvPicPr>
            <a:picLocks noChangeAspect="1"/>
          </p:cNvPicPr>
          <p:nvPr/>
        </p:nvPicPr>
        <p:blipFill>
          <a:blip r:embed="rId3"/>
          <a:stretch>
            <a:fillRect/>
          </a:stretch>
        </p:blipFill>
        <p:spPr>
          <a:xfrm>
            <a:off x="379085" y="1614115"/>
            <a:ext cx="5632778" cy="4723961"/>
          </a:xfrm>
          <a:prstGeom prst="rect">
            <a:avLst/>
          </a:prstGeom>
        </p:spPr>
      </p:pic>
      <p:sp>
        <p:nvSpPr>
          <p:cNvPr id="12" name="Tijdelijke aanduiding voor tekst 1">
            <a:extLst>
              <a:ext uri="{FF2B5EF4-FFF2-40B4-BE49-F238E27FC236}">
                <a16:creationId xmlns:a16="http://schemas.microsoft.com/office/drawing/2014/main" id="{87F1F800-28AF-1246-99A7-501676121C80}"/>
              </a:ext>
            </a:extLst>
          </p:cNvPr>
          <p:cNvSpPr txBox="1">
            <a:spLocks/>
          </p:cNvSpPr>
          <p:nvPr/>
        </p:nvSpPr>
        <p:spPr>
          <a:xfrm>
            <a:off x="6011864" y="2376000"/>
            <a:ext cx="2413000" cy="538609"/>
          </a:xfrm>
          <a:prstGeom prst="rect">
            <a:avLst/>
          </a:prstGeom>
        </p:spPr>
        <p:txBody>
          <a:bodyPr wrap="square" lIns="0" tIns="0" r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spcBef>
                <a:spcPts val="1200"/>
              </a:spcBef>
              <a:buFont typeface="Arial" panose="020B0604020202020204" pitchFamily="34" charset="0"/>
              <a:buChar char="•"/>
            </a:pPr>
            <a:r>
              <a:rPr lang="en-US" sz="1600" dirty="0" err="1"/>
              <a:t>Hier</a:t>
            </a:r>
            <a:r>
              <a:rPr lang="en-US" sz="1600" dirty="0"/>
              <a:t> </a:t>
            </a:r>
            <a:r>
              <a:rPr lang="en-US" sz="1600" dirty="0" err="1"/>
              <a:t>zie</a:t>
            </a:r>
            <a:r>
              <a:rPr lang="en-US" sz="1600" dirty="0"/>
              <a:t> je de recycle </a:t>
            </a:r>
            <a:r>
              <a:rPr lang="en-US" sz="1600" dirty="0" err="1"/>
              <a:t>processen</a:t>
            </a:r>
            <a:r>
              <a:rPr lang="en-US" sz="1600" dirty="0"/>
              <a:t> IEM </a:t>
            </a:r>
            <a:r>
              <a:rPr lang="en-US" sz="1600" dirty="0" err="1"/>
              <a:t>en</a:t>
            </a:r>
            <a:r>
              <a:rPr lang="en-US" sz="1600" dirty="0"/>
              <a:t> AM</a:t>
            </a:r>
          </a:p>
        </p:txBody>
      </p:sp>
    </p:spTree>
    <p:extLst>
      <p:ext uri="{BB962C8B-B14F-4D97-AF65-F5344CB8AC3E}">
        <p14:creationId xmlns:p14="http://schemas.microsoft.com/office/powerpoint/2010/main" val="352279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B72420CD-B444-5749-8948-2C75AD4E99C3}"/>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pPr algn="l" rtl="0"/>
            <a:r>
              <a:rPr lang="en-GB" b="1" i="0" u="none" baseline="0" dirty="0"/>
              <a:t>7. </a:t>
            </a:r>
            <a:r>
              <a:rPr lang="en-GB" dirty="0" err="1"/>
              <a:t>Inzamelen</a:t>
            </a:r>
            <a:r>
              <a:rPr lang="en-GB" dirty="0"/>
              <a:t> van plastic</a:t>
            </a:r>
            <a:endParaRPr lang="en-GB" b="1" i="0" u="none" baseline="0" dirty="0"/>
          </a:p>
        </p:txBody>
      </p:sp>
      <p:pic>
        <p:nvPicPr>
          <p:cNvPr id="2" name="Onlinemedia 1" title="Lesson 3">
            <a:hlinkClick r:id="" action="ppaction://media"/>
            <a:extLst>
              <a:ext uri="{FF2B5EF4-FFF2-40B4-BE49-F238E27FC236}">
                <a16:creationId xmlns:a16="http://schemas.microsoft.com/office/drawing/2014/main" id="{98663EBC-F338-5AF0-F857-B936F12AB82C}"/>
              </a:ext>
            </a:extLst>
          </p:cNvPr>
          <p:cNvPicPr>
            <a:picLocks noRot="1" noChangeAspect="1"/>
          </p:cNvPicPr>
          <p:nvPr>
            <a:videoFile r:link="rId1"/>
          </p:nvPr>
        </p:nvPicPr>
        <p:blipFill>
          <a:blip r:embed="rId4"/>
          <a:stretch>
            <a:fillRect/>
          </a:stretch>
        </p:blipFill>
        <p:spPr>
          <a:xfrm>
            <a:off x="1084279" y="2166701"/>
            <a:ext cx="6645732" cy="3754839"/>
          </a:xfrm>
          <a:prstGeom prst="rect">
            <a:avLst/>
          </a:prstGeom>
        </p:spPr>
      </p:pic>
    </p:spTree>
    <p:extLst>
      <p:ext uri="{BB962C8B-B14F-4D97-AF65-F5344CB8AC3E}">
        <p14:creationId xmlns:p14="http://schemas.microsoft.com/office/powerpoint/2010/main" val="85330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B72420CD-B444-5749-8948-2C75AD4E99C3}"/>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20000" y="2376000"/>
            <a:ext cx="4931500" cy="3187331"/>
          </a:xfrm>
        </p:spPr>
        <p:txBody>
          <a:bodyPr/>
          <a:lstStyle/>
          <a:p>
            <a:r>
              <a:rPr lang="nl-NL" b="1" dirty="0"/>
              <a:t>Je eigen ontwerp maken!</a:t>
            </a:r>
          </a:p>
          <a:p>
            <a:pPr marL="180000" indent="-180000">
              <a:spcBef>
                <a:spcPts val="1200"/>
              </a:spcBef>
              <a:buFont typeface="Arial" panose="020B0604020202020204" pitchFamily="34" charset="0"/>
              <a:buChar char="•"/>
            </a:pPr>
            <a:r>
              <a:rPr lang="nl-NL" sz="1600" dirty="0"/>
              <a:t>Maak een groepje van 4</a:t>
            </a:r>
          </a:p>
          <a:p>
            <a:pPr marL="180000" indent="-180000">
              <a:spcBef>
                <a:spcPts val="1200"/>
              </a:spcBef>
              <a:buFont typeface="Arial" panose="020B0604020202020204" pitchFamily="34" charset="0"/>
              <a:buChar char="•"/>
            </a:pPr>
            <a:r>
              <a:rPr lang="nl-NL" sz="1600" dirty="0"/>
              <a:t>Iedereen maakt eerst zijn </a:t>
            </a:r>
            <a:r>
              <a:rPr lang="nl-NL" sz="1600" b="1" dirty="0"/>
              <a:t>eigen</a:t>
            </a:r>
            <a:r>
              <a:rPr lang="nl-NL" sz="1600" dirty="0"/>
              <a:t> ontwerp op A4. </a:t>
            </a:r>
          </a:p>
          <a:p>
            <a:pPr marL="180000" indent="-180000">
              <a:spcBef>
                <a:spcPts val="1200"/>
              </a:spcBef>
              <a:buFont typeface="Arial" panose="020B0604020202020204" pitchFamily="34" charset="0"/>
              <a:buChar char="•"/>
            </a:pPr>
            <a:r>
              <a:rPr lang="nl-NL" sz="1600" dirty="0"/>
              <a:t>Kies het beste/leukste ontwerp</a:t>
            </a:r>
          </a:p>
          <a:p>
            <a:pPr marL="180000" indent="-180000">
              <a:spcBef>
                <a:spcPts val="1200"/>
              </a:spcBef>
              <a:buFont typeface="Arial" panose="020B0604020202020204" pitchFamily="34" charset="0"/>
              <a:buChar char="•"/>
            </a:pPr>
            <a:r>
              <a:rPr lang="nl-NL" sz="1600" dirty="0"/>
              <a:t>Bedenk als groep een titel/slogan op A3.</a:t>
            </a:r>
          </a:p>
          <a:p>
            <a:pPr marL="180000" indent="-180000">
              <a:spcBef>
                <a:spcPts val="1200"/>
              </a:spcBef>
              <a:buFont typeface="Arial" panose="020B0604020202020204" pitchFamily="34" charset="0"/>
              <a:buChar char="•"/>
            </a:pPr>
            <a:r>
              <a:rPr lang="nl-NL" sz="1600" dirty="0"/>
              <a:t>Schrijf op waarom het een goed ontwerp is </a:t>
            </a:r>
            <a:br>
              <a:rPr lang="nl-NL" sz="1600" dirty="0"/>
            </a:br>
            <a:r>
              <a:rPr lang="nl-NL" sz="1600" dirty="0"/>
              <a:t>om van recycled plastic te maken</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r>
              <a:rPr lang="nl-NL" dirty="0"/>
              <a:t>7. Inzamelen van plastic</a:t>
            </a:r>
          </a:p>
        </p:txBody>
      </p:sp>
      <p:pic>
        <p:nvPicPr>
          <p:cNvPr id="10" name="Afbeelding 9" descr="Afbeelding met tekst, plaats&#10;&#10;Automatisch gegenereerde beschrijving">
            <a:extLst>
              <a:ext uri="{FF2B5EF4-FFF2-40B4-BE49-F238E27FC236}">
                <a16:creationId xmlns:a16="http://schemas.microsoft.com/office/drawing/2014/main" id="{830385FB-E0C4-424B-8D21-4155E776E463}"/>
              </a:ext>
            </a:extLst>
          </p:cNvPr>
          <p:cNvPicPr>
            <a:picLocks noChangeAspect="1"/>
          </p:cNvPicPr>
          <p:nvPr/>
        </p:nvPicPr>
        <p:blipFill>
          <a:blip r:embed="rId3"/>
          <a:stretch>
            <a:fillRect/>
          </a:stretch>
        </p:blipFill>
        <p:spPr>
          <a:xfrm>
            <a:off x="3358688" y="3525077"/>
            <a:ext cx="6686459" cy="3761133"/>
          </a:xfrm>
          <a:prstGeom prst="rect">
            <a:avLst/>
          </a:prstGeom>
        </p:spPr>
      </p:pic>
      <p:pic>
        <p:nvPicPr>
          <p:cNvPr id="14" name="Afbeelding 13">
            <a:extLst>
              <a:ext uri="{FF2B5EF4-FFF2-40B4-BE49-F238E27FC236}">
                <a16:creationId xmlns:a16="http://schemas.microsoft.com/office/drawing/2014/main" id="{3281F7E1-6277-0049-9886-3AFB59B6A5CB}"/>
              </a:ext>
            </a:extLst>
          </p:cNvPr>
          <p:cNvPicPr>
            <a:picLocks noChangeAspect="1"/>
          </p:cNvPicPr>
          <p:nvPr/>
        </p:nvPicPr>
        <p:blipFill>
          <a:blip r:embed="rId4"/>
          <a:stretch>
            <a:fillRect/>
          </a:stretch>
        </p:blipFill>
        <p:spPr>
          <a:xfrm>
            <a:off x="2977322" y="1258957"/>
            <a:ext cx="6922052" cy="3893654"/>
          </a:xfrm>
          <a:prstGeom prst="rect">
            <a:avLst/>
          </a:prstGeom>
        </p:spPr>
      </p:pic>
      <p:pic>
        <p:nvPicPr>
          <p:cNvPr id="16" name="Afbeelding 15">
            <a:extLst>
              <a:ext uri="{FF2B5EF4-FFF2-40B4-BE49-F238E27FC236}">
                <a16:creationId xmlns:a16="http://schemas.microsoft.com/office/drawing/2014/main" id="{AE2D508F-7E67-F74D-BECD-E8F10829FB6E}"/>
              </a:ext>
            </a:extLst>
          </p:cNvPr>
          <p:cNvPicPr>
            <a:picLocks noChangeAspect="1"/>
          </p:cNvPicPr>
          <p:nvPr/>
        </p:nvPicPr>
        <p:blipFill>
          <a:blip r:embed="rId5"/>
          <a:stretch>
            <a:fillRect/>
          </a:stretch>
        </p:blipFill>
        <p:spPr>
          <a:xfrm>
            <a:off x="5841263" y="1952625"/>
            <a:ext cx="4283397" cy="2409411"/>
          </a:xfrm>
          <a:prstGeom prst="rect">
            <a:avLst/>
          </a:prstGeom>
        </p:spPr>
      </p:pic>
    </p:spTree>
    <p:extLst>
      <p:ext uri="{BB962C8B-B14F-4D97-AF65-F5344CB8AC3E}">
        <p14:creationId xmlns:p14="http://schemas.microsoft.com/office/powerpoint/2010/main" val="34688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6D387CB-467D-7548-B797-244111C5279B}"/>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F770F767-95D9-94B8-0282-989087C0016D}"/>
              </a:ext>
            </a:extLst>
          </p:cNvPr>
          <p:cNvSpPr>
            <a:spLocks noGrp="1"/>
          </p:cNvSpPr>
          <p:nvPr>
            <p:ph type="body" sz="quarter" idx="11"/>
          </p:nvPr>
        </p:nvSpPr>
        <p:spPr>
          <a:xfrm>
            <a:off x="719139" y="2376000"/>
            <a:ext cx="3976614" cy="2871206"/>
          </a:xfrm>
        </p:spPr>
        <p:txBody>
          <a:bodyPr/>
          <a:lstStyle/>
          <a:p>
            <a:pPr marL="180000" indent="-180000">
              <a:spcBef>
                <a:spcPts val="1200"/>
              </a:spcBef>
              <a:buFont typeface="Arial" panose="020B0604020202020204" pitchFamily="34" charset="0"/>
              <a:buChar char="•"/>
            </a:pPr>
            <a:r>
              <a:rPr lang="nl-NL" sz="1600" dirty="0"/>
              <a:t>Welk ontwerp hebben jullie gekozen? </a:t>
            </a:r>
            <a:r>
              <a:rPr lang="nl-NL" sz="1600" b="1" dirty="0"/>
              <a:t>Waarom?</a:t>
            </a:r>
          </a:p>
          <a:p>
            <a:pPr marL="180000" indent="-180000">
              <a:spcBef>
                <a:spcPts val="1200"/>
              </a:spcBef>
              <a:buFont typeface="Arial" panose="020B0604020202020204" pitchFamily="34" charset="0"/>
              <a:buChar char="•"/>
            </a:pPr>
            <a:r>
              <a:rPr lang="nl-NL" sz="1600" dirty="0"/>
              <a:t>Hebben jullie voor IEM of AM gekozen? </a:t>
            </a:r>
            <a:r>
              <a:rPr lang="nl-NL" sz="1600" b="1" dirty="0"/>
              <a:t>Waarom?</a:t>
            </a:r>
          </a:p>
        </p:txBody>
      </p:sp>
      <p:sp>
        <p:nvSpPr>
          <p:cNvPr id="3" name="Tijdelijke aanduiding voor tekst 2">
            <a:extLst>
              <a:ext uri="{FF2B5EF4-FFF2-40B4-BE49-F238E27FC236}">
                <a16:creationId xmlns:a16="http://schemas.microsoft.com/office/drawing/2014/main" id="{18647871-21C9-3BB3-6E75-63F9A1FB16DC}"/>
              </a:ext>
            </a:extLst>
          </p:cNvPr>
          <p:cNvSpPr>
            <a:spLocks noGrp="1"/>
          </p:cNvSpPr>
          <p:nvPr>
            <p:ph type="body" sz="quarter" idx="13"/>
          </p:nvPr>
        </p:nvSpPr>
        <p:spPr/>
        <p:txBody>
          <a:bodyPr/>
          <a:lstStyle/>
          <a:p>
            <a:r>
              <a:rPr lang="nl-NL" dirty="0"/>
              <a:t>7. Inzamelen van plastic</a:t>
            </a:r>
          </a:p>
        </p:txBody>
      </p:sp>
      <p:pic>
        <p:nvPicPr>
          <p:cNvPr id="18" name="Afbeelding 17">
            <a:extLst>
              <a:ext uri="{FF2B5EF4-FFF2-40B4-BE49-F238E27FC236}">
                <a16:creationId xmlns:a16="http://schemas.microsoft.com/office/drawing/2014/main" id="{0B66B906-7AC5-8548-A449-26B405205731}"/>
              </a:ext>
            </a:extLst>
          </p:cNvPr>
          <p:cNvPicPr>
            <a:picLocks noChangeAspect="1"/>
          </p:cNvPicPr>
          <p:nvPr/>
        </p:nvPicPr>
        <p:blipFill>
          <a:blip r:embed="rId2"/>
          <a:stretch>
            <a:fillRect/>
          </a:stretch>
        </p:blipFill>
        <p:spPr>
          <a:xfrm>
            <a:off x="2637183" y="499441"/>
            <a:ext cx="9144000" cy="5143500"/>
          </a:xfrm>
          <a:prstGeom prst="rect">
            <a:avLst/>
          </a:prstGeom>
        </p:spPr>
      </p:pic>
      <p:pic>
        <p:nvPicPr>
          <p:cNvPr id="20" name="Afbeelding 19">
            <a:extLst>
              <a:ext uri="{FF2B5EF4-FFF2-40B4-BE49-F238E27FC236}">
                <a16:creationId xmlns:a16="http://schemas.microsoft.com/office/drawing/2014/main" id="{BF25AE2D-28C7-1D4D-B057-A218248D5914}"/>
              </a:ext>
            </a:extLst>
          </p:cNvPr>
          <p:cNvPicPr>
            <a:picLocks noChangeAspect="1"/>
          </p:cNvPicPr>
          <p:nvPr/>
        </p:nvPicPr>
        <p:blipFill>
          <a:blip r:embed="rId3"/>
          <a:stretch>
            <a:fillRect/>
          </a:stretch>
        </p:blipFill>
        <p:spPr>
          <a:xfrm>
            <a:off x="2186609" y="1952625"/>
            <a:ext cx="9144000" cy="5143500"/>
          </a:xfrm>
          <a:prstGeom prst="rect">
            <a:avLst/>
          </a:prstGeom>
        </p:spPr>
      </p:pic>
      <p:pic>
        <p:nvPicPr>
          <p:cNvPr id="22" name="Afbeelding 21" descr="Afbeelding met tekst&#10;&#10;Automatisch gegenereerde beschrijving">
            <a:extLst>
              <a:ext uri="{FF2B5EF4-FFF2-40B4-BE49-F238E27FC236}">
                <a16:creationId xmlns:a16="http://schemas.microsoft.com/office/drawing/2014/main" id="{140F17C6-4CF1-D94A-AAC9-C995555B149B}"/>
              </a:ext>
            </a:extLst>
          </p:cNvPr>
          <p:cNvPicPr>
            <a:picLocks noChangeAspect="1"/>
          </p:cNvPicPr>
          <p:nvPr/>
        </p:nvPicPr>
        <p:blipFill>
          <a:blip r:embed="rId4"/>
          <a:stretch>
            <a:fillRect/>
          </a:stretch>
        </p:blipFill>
        <p:spPr>
          <a:xfrm>
            <a:off x="1079500" y="2527024"/>
            <a:ext cx="9144000" cy="5143500"/>
          </a:xfrm>
          <a:prstGeom prst="rect">
            <a:avLst/>
          </a:prstGeom>
        </p:spPr>
      </p:pic>
      <p:pic>
        <p:nvPicPr>
          <p:cNvPr id="24" name="Afbeelding 23">
            <a:extLst>
              <a:ext uri="{FF2B5EF4-FFF2-40B4-BE49-F238E27FC236}">
                <a16:creationId xmlns:a16="http://schemas.microsoft.com/office/drawing/2014/main" id="{2DE740AB-8CB3-4441-8ED2-E2A3E2803F07}"/>
              </a:ext>
            </a:extLst>
          </p:cNvPr>
          <p:cNvPicPr>
            <a:picLocks noChangeAspect="1"/>
          </p:cNvPicPr>
          <p:nvPr/>
        </p:nvPicPr>
        <p:blipFill>
          <a:blip r:embed="rId5"/>
          <a:stretch>
            <a:fillRect/>
          </a:stretch>
        </p:blipFill>
        <p:spPr>
          <a:xfrm>
            <a:off x="-2213113" y="2394503"/>
            <a:ext cx="9144000" cy="5143500"/>
          </a:xfrm>
          <a:prstGeom prst="rect">
            <a:avLst/>
          </a:prstGeom>
        </p:spPr>
      </p:pic>
    </p:spTree>
    <p:extLst>
      <p:ext uri="{BB962C8B-B14F-4D97-AF65-F5344CB8AC3E}">
        <p14:creationId xmlns:p14="http://schemas.microsoft.com/office/powerpoint/2010/main" val="36849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stof&#10;&#10;Automatisch gegenereerde beschrijving">
            <a:extLst>
              <a:ext uri="{FF2B5EF4-FFF2-40B4-BE49-F238E27FC236}">
                <a16:creationId xmlns:a16="http://schemas.microsoft.com/office/drawing/2014/main" id="{C49CC355-590D-4BF7-9976-FDB505A144F7}"/>
              </a:ext>
            </a:extLst>
          </p:cNvPr>
          <p:cNvPicPr>
            <a:picLocks noChangeAspect="1"/>
          </p:cNvPicPr>
          <p:nvPr/>
        </p:nvPicPr>
        <p:blipFill rotWithShape="1">
          <a:blip r:embed="rId3"/>
          <a:srcRect l="24039" t="2128" r="13850" b="20307"/>
          <a:stretch/>
        </p:blipFill>
        <p:spPr>
          <a:xfrm>
            <a:off x="0" y="1952624"/>
            <a:ext cx="5892106" cy="4905375"/>
          </a:xfrm>
          <a:prstGeom prst="rect">
            <a:avLst/>
          </a:prstGeom>
        </p:spPr>
      </p:pic>
      <p:pic>
        <p:nvPicPr>
          <p:cNvPr id="8" name="Afbeelding 7" descr="Afbeelding met buiten, strand, grond, kust&#10;&#10;Automatisch gegenereerde beschrijving">
            <a:extLst>
              <a:ext uri="{FF2B5EF4-FFF2-40B4-BE49-F238E27FC236}">
                <a16:creationId xmlns:a16="http://schemas.microsoft.com/office/drawing/2014/main" id="{1C09BEEE-D9DB-4673-A80E-DBFA2C9D687C}"/>
              </a:ext>
            </a:extLst>
          </p:cNvPr>
          <p:cNvPicPr>
            <a:picLocks noChangeAspect="1"/>
          </p:cNvPicPr>
          <p:nvPr/>
        </p:nvPicPr>
        <p:blipFill rotWithShape="1">
          <a:blip r:embed="rId4"/>
          <a:srcRect l="1540" t="8523" r="856" b="72"/>
          <a:stretch/>
        </p:blipFill>
        <p:spPr>
          <a:xfrm>
            <a:off x="5651500" y="1952626"/>
            <a:ext cx="3492500" cy="4905374"/>
          </a:xfrm>
          <a:prstGeom prst="rect">
            <a:avLst/>
          </a:prstGeom>
        </p:spPr>
      </p:pic>
      <p:sp>
        <p:nvSpPr>
          <p:cNvPr id="7" name="Rechthoek 6">
            <a:extLst>
              <a:ext uri="{FF2B5EF4-FFF2-40B4-BE49-F238E27FC236}">
                <a16:creationId xmlns:a16="http://schemas.microsoft.com/office/drawing/2014/main" id="{861C8255-2A33-EF4C-8A0A-2F013CAA3CA2}"/>
              </a:ext>
            </a:extLst>
          </p:cNvPr>
          <p:cNvSpPr/>
          <p:nvPr/>
        </p:nvSpPr>
        <p:spPr>
          <a:xfrm>
            <a:off x="719137" y="2469600"/>
            <a:ext cx="3852863" cy="884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931500" cy="477054"/>
          </a:xfrm>
        </p:spPr>
        <p:txBody>
          <a:bodyPr>
            <a:normAutofit/>
          </a:bodyPr>
          <a:lstStyle/>
          <a:p>
            <a:r>
              <a:rPr lang="nl-NL" dirty="0">
                <a:solidFill>
                  <a:schemeClr val="accent1"/>
                </a:solidFill>
              </a:rPr>
              <a:t>WIST JE DAT…</a:t>
            </a:r>
          </a:p>
        </p:txBody>
      </p:sp>
      <p:pic>
        <p:nvPicPr>
          <p:cNvPr id="9" name="Graphic 8" descr="Vragen silhouet">
            <a:extLst>
              <a:ext uri="{FF2B5EF4-FFF2-40B4-BE49-F238E27FC236}">
                <a16:creationId xmlns:a16="http://schemas.microsoft.com/office/drawing/2014/main" id="{DDF1F492-4300-F04C-B7DA-68934E0D38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6533" y="467080"/>
            <a:ext cx="914400" cy="914400"/>
          </a:xfrm>
          <a:prstGeom prst="rect">
            <a:avLst/>
          </a:prstGeom>
        </p:spPr>
      </p:pic>
      <p:pic>
        <p:nvPicPr>
          <p:cNvPr id="12" name="Afbeelding 11">
            <a:extLst>
              <a:ext uri="{FF2B5EF4-FFF2-40B4-BE49-F238E27FC236}">
                <a16:creationId xmlns:a16="http://schemas.microsoft.com/office/drawing/2014/main" id="{C0AFACF9-CB78-144C-BA40-EFE02D82F223}"/>
              </a:ext>
            </a:extLst>
          </p:cNvPr>
          <p:cNvPicPr>
            <a:picLocks noChangeAspect="1"/>
          </p:cNvPicPr>
          <p:nvPr/>
        </p:nvPicPr>
        <p:blipFill>
          <a:blip r:embed="rId7"/>
          <a:stretch>
            <a:fillRect/>
          </a:stretch>
        </p:blipFill>
        <p:spPr>
          <a:xfrm>
            <a:off x="1530626" y="1294573"/>
            <a:ext cx="5590943" cy="3144906"/>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897893" y="2577600"/>
            <a:ext cx="4360763" cy="779926"/>
          </a:xfrm>
          <a:noFill/>
          <a:ln w="38100">
            <a:noFill/>
          </a:ln>
        </p:spPr>
        <p:txBody>
          <a:bodyPr/>
          <a:lstStyle/>
          <a:p>
            <a:r>
              <a:rPr lang="nl-NL" sz="2000" b="1" dirty="0">
                <a:solidFill>
                  <a:schemeClr val="accent1"/>
                </a:solidFill>
              </a:rPr>
              <a:t>In 2050 is er mogelijk meer plastic dan vis in de zee</a:t>
            </a:r>
          </a:p>
        </p:txBody>
      </p:sp>
      <p:pic>
        <p:nvPicPr>
          <p:cNvPr id="14" name="Afbeelding 13">
            <a:extLst>
              <a:ext uri="{FF2B5EF4-FFF2-40B4-BE49-F238E27FC236}">
                <a16:creationId xmlns:a16="http://schemas.microsoft.com/office/drawing/2014/main" id="{605397B9-7F7E-FE46-99C4-C01FF227E7DA}"/>
              </a:ext>
            </a:extLst>
          </p:cNvPr>
          <p:cNvPicPr>
            <a:picLocks noChangeAspect="1"/>
          </p:cNvPicPr>
          <p:nvPr/>
        </p:nvPicPr>
        <p:blipFill>
          <a:blip r:embed="rId8"/>
          <a:stretch>
            <a:fillRect/>
          </a:stretch>
        </p:blipFill>
        <p:spPr>
          <a:xfrm rot="1563266">
            <a:off x="1615523" y="1378057"/>
            <a:ext cx="6494918" cy="3653391"/>
          </a:xfrm>
          <a:prstGeom prst="rect">
            <a:avLst/>
          </a:prstGeom>
        </p:spPr>
      </p:pic>
    </p:spTree>
    <p:extLst>
      <p:ext uri="{BB962C8B-B14F-4D97-AF65-F5344CB8AC3E}">
        <p14:creationId xmlns:p14="http://schemas.microsoft.com/office/powerpoint/2010/main" val="1007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tis stockfoto met aardbol, aarde, aarde achtergrond Stockfoto">
            <a:extLst>
              <a:ext uri="{FF2B5EF4-FFF2-40B4-BE49-F238E27FC236}">
                <a16:creationId xmlns:a16="http://schemas.microsoft.com/office/drawing/2014/main" id="{A6086ED1-B587-A68F-1384-77DCC8A971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101"/>
          <a:stretch/>
        </p:blipFill>
        <p:spPr bwMode="auto">
          <a:xfrm>
            <a:off x="0" y="0"/>
            <a:ext cx="565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2" y="1952625"/>
            <a:ext cx="2912682" cy="4401205"/>
          </a:xfrm>
        </p:spPr>
        <p:txBody>
          <a:bodyPr wrap="square" lIns="0">
            <a:spAutoFit/>
          </a:bodyPr>
          <a:lstStyle/>
          <a:p>
            <a:pPr marL="270891" indent="-270891">
              <a:spcBef>
                <a:spcPts val="600"/>
              </a:spcBef>
              <a:buAutoNum type="arabicPeriod"/>
            </a:pPr>
            <a:r>
              <a:rPr lang="nl-NL" sz="1600" dirty="0"/>
              <a:t>Een mindmap maken</a:t>
            </a:r>
          </a:p>
          <a:p>
            <a:pPr marL="270891" indent="-270891">
              <a:spcBef>
                <a:spcPts val="600"/>
              </a:spcBef>
              <a:buFontTx/>
              <a:buAutoNum type="arabicPeriod"/>
            </a:pPr>
            <a:r>
              <a:rPr lang="nl-NL" sz="1600" dirty="0"/>
              <a:t>Horen wat anderen al doen</a:t>
            </a:r>
          </a:p>
          <a:p>
            <a:pPr marL="270891" indent="-270891">
              <a:spcBef>
                <a:spcPts val="600"/>
              </a:spcBef>
              <a:buAutoNum type="arabicPeriod"/>
            </a:pPr>
            <a:r>
              <a:rPr lang="nl-NL" sz="1600" dirty="0"/>
              <a:t>Een Plastic Hunt doen</a:t>
            </a:r>
          </a:p>
          <a:p>
            <a:pPr marL="270891" indent="-270891">
              <a:spcBef>
                <a:spcPts val="600"/>
              </a:spcBef>
              <a:buAutoNum type="arabicPeriod"/>
            </a:pPr>
            <a:r>
              <a:rPr lang="nl-NL" sz="1600" dirty="0"/>
              <a:t>Wat betekent lineair en circulair?</a:t>
            </a:r>
          </a:p>
          <a:p>
            <a:pPr marL="270891" indent="-270891">
              <a:spcBef>
                <a:spcPts val="600"/>
              </a:spcBef>
              <a:buAutoNum type="arabicPeriod"/>
            </a:pPr>
            <a:r>
              <a:rPr lang="nl-NL" sz="1600" dirty="0"/>
              <a:t>En wat is </a:t>
            </a:r>
            <a:r>
              <a:rPr lang="nl-NL" sz="1600" dirty="0" err="1"/>
              <a:t>reuse</a:t>
            </a:r>
            <a:r>
              <a:rPr lang="nl-NL" sz="1600" dirty="0"/>
              <a:t>, reduce en recycle?</a:t>
            </a:r>
          </a:p>
          <a:p>
            <a:pPr marL="270891" indent="-270891">
              <a:spcBef>
                <a:spcPts val="600"/>
              </a:spcBef>
              <a:buAutoNum type="arabicPeriod"/>
            </a:pPr>
            <a:r>
              <a:rPr lang="nl-NL" sz="1600" dirty="0"/>
              <a:t>Plastic recyclen op twee manieren</a:t>
            </a:r>
          </a:p>
          <a:p>
            <a:pPr marL="270891" indent="-270891">
              <a:spcBef>
                <a:spcPts val="600"/>
              </a:spcBef>
              <a:buAutoNum type="arabicPeriod"/>
            </a:pPr>
            <a:r>
              <a:rPr lang="nl-NL" sz="1600" dirty="0"/>
              <a:t>Je eigen ontwerp maken!</a:t>
            </a:r>
          </a:p>
          <a:p>
            <a:pPr marL="270891" indent="-270891">
              <a:spcBef>
                <a:spcPts val="600"/>
              </a:spcBef>
              <a:buAutoNum type="arabicPeriod"/>
            </a:pPr>
            <a:r>
              <a:rPr lang="nl-NL" sz="1600" dirty="0"/>
              <a:t>Reflecteren. </a:t>
            </a:r>
          </a:p>
          <a:p>
            <a:pPr marL="270891" indent="-270891">
              <a:spcBef>
                <a:spcPts val="600"/>
              </a:spcBef>
              <a:buAutoNum type="arabicPeriod"/>
            </a:pPr>
            <a:r>
              <a:rPr lang="nl-NL" sz="1600" u="sng" dirty="0"/>
              <a:t>Optioneel</a:t>
            </a:r>
            <a:r>
              <a:rPr lang="nl-NL" sz="1600" dirty="0"/>
              <a:t>: Experimenteren met soorten plastic</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575914"/>
            <a:ext cx="4931500" cy="477054"/>
          </a:xfrm>
        </p:spPr>
        <p:txBody>
          <a:bodyPr>
            <a:noAutofit/>
          </a:bodyPr>
          <a:lstStyle/>
          <a:p>
            <a:r>
              <a:rPr lang="nl-NL" sz="4800" dirty="0">
                <a:solidFill>
                  <a:schemeClr val="accent1"/>
                </a:solidFill>
              </a:rPr>
              <a:t>Wat gaan we doen:</a:t>
            </a:r>
          </a:p>
        </p:txBody>
      </p:sp>
    </p:spTree>
    <p:extLst>
      <p:ext uri="{BB962C8B-B14F-4D97-AF65-F5344CB8AC3E}">
        <p14:creationId xmlns:p14="http://schemas.microsoft.com/office/powerpoint/2010/main" val="20703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gratis Close Up Foto Van Plastic Flessen Stockfoto">
            <a:extLst>
              <a:ext uri="{FF2B5EF4-FFF2-40B4-BE49-F238E27FC236}">
                <a16:creationId xmlns:a16="http://schemas.microsoft.com/office/drawing/2014/main" id="{E0F29BAF-00FF-C140-6140-1FDD82C58D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531"/>
          <a:stretch/>
        </p:blipFill>
        <p:spPr bwMode="auto">
          <a:xfrm>
            <a:off x="1" y="1952625"/>
            <a:ext cx="9144000" cy="49053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tekst 2">
            <a:extLst>
              <a:ext uri="{FF2B5EF4-FFF2-40B4-BE49-F238E27FC236}">
                <a16:creationId xmlns:a16="http://schemas.microsoft.com/office/drawing/2014/main" id="{5C7F7618-3220-1A49-A37F-D026A88CC64F}"/>
              </a:ext>
            </a:extLst>
          </p:cNvPr>
          <p:cNvSpPr>
            <a:spLocks noGrp="1"/>
          </p:cNvSpPr>
          <p:nvPr>
            <p:ph type="body" sz="quarter" idx="13"/>
          </p:nvPr>
        </p:nvSpPr>
        <p:spPr>
          <a:xfrm>
            <a:off x="720000" y="810000"/>
            <a:ext cx="4931500" cy="477054"/>
          </a:xfrm>
        </p:spPr>
        <p:txBody>
          <a:bodyPr>
            <a:normAutofit/>
          </a:bodyPr>
          <a:lstStyle/>
          <a:p>
            <a:r>
              <a:rPr lang="nl-NL" dirty="0">
                <a:solidFill>
                  <a:schemeClr val="accent1"/>
                </a:solidFill>
              </a:rPr>
              <a:t>WIST JE DAT…</a:t>
            </a:r>
          </a:p>
        </p:txBody>
      </p:sp>
      <p:pic>
        <p:nvPicPr>
          <p:cNvPr id="9" name="Graphic 8" descr="Vragen silhouet">
            <a:extLst>
              <a:ext uri="{FF2B5EF4-FFF2-40B4-BE49-F238E27FC236}">
                <a16:creationId xmlns:a16="http://schemas.microsoft.com/office/drawing/2014/main" id="{7A9A8C2E-E99D-5849-9904-358AA5F715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6533" y="467080"/>
            <a:ext cx="914400" cy="914400"/>
          </a:xfrm>
          <a:prstGeom prst="rect">
            <a:avLst/>
          </a:prstGeom>
        </p:spPr>
      </p:pic>
      <p:sp>
        <p:nvSpPr>
          <p:cNvPr id="10" name="Rechthoek 9">
            <a:extLst>
              <a:ext uri="{FF2B5EF4-FFF2-40B4-BE49-F238E27FC236}">
                <a16:creationId xmlns:a16="http://schemas.microsoft.com/office/drawing/2014/main" id="{72B2AA2B-1577-5243-8985-C9920D988029}"/>
              </a:ext>
            </a:extLst>
          </p:cNvPr>
          <p:cNvSpPr/>
          <p:nvPr/>
        </p:nvSpPr>
        <p:spPr>
          <a:xfrm>
            <a:off x="719138" y="2468192"/>
            <a:ext cx="3957966" cy="1241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ijdelijke aanduiding voor tekst 1">
            <a:extLst>
              <a:ext uri="{FF2B5EF4-FFF2-40B4-BE49-F238E27FC236}">
                <a16:creationId xmlns:a16="http://schemas.microsoft.com/office/drawing/2014/main" id="{01B82E70-3A4B-2E46-855B-6B9C0D387D53}"/>
              </a:ext>
            </a:extLst>
          </p:cNvPr>
          <p:cNvSpPr txBox="1">
            <a:spLocks/>
          </p:cNvSpPr>
          <p:nvPr/>
        </p:nvSpPr>
        <p:spPr>
          <a:xfrm>
            <a:off x="897894" y="2577600"/>
            <a:ext cx="4020948" cy="779926"/>
          </a:xfrm>
          <a:prstGeom prst="rect">
            <a:avLst/>
          </a:prstGeom>
          <a:noFill/>
          <a:ln w="38100">
            <a:noFill/>
          </a:ln>
        </p:spPr>
        <p:txBody>
          <a:bodyPr lIns="0" tIns="0"/>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chemeClr val="accent1"/>
                </a:solidFill>
              </a:rPr>
              <a:t>De </a:t>
            </a:r>
            <a:r>
              <a:rPr lang="en-US" sz="2000" b="1" dirty="0" err="1">
                <a:solidFill>
                  <a:schemeClr val="accent1"/>
                </a:solidFill>
              </a:rPr>
              <a:t>gemiddelde</a:t>
            </a:r>
            <a:r>
              <a:rPr lang="en-US" sz="2000" b="1" dirty="0">
                <a:solidFill>
                  <a:schemeClr val="accent1"/>
                </a:solidFill>
              </a:rPr>
              <a:t> </a:t>
            </a:r>
            <a:r>
              <a:rPr lang="en-US" sz="2000" b="1" dirty="0" err="1">
                <a:solidFill>
                  <a:schemeClr val="accent1"/>
                </a:solidFill>
              </a:rPr>
              <a:t>Europeaan</a:t>
            </a:r>
            <a:r>
              <a:rPr lang="en-US" sz="2000" b="1" dirty="0">
                <a:solidFill>
                  <a:schemeClr val="accent1"/>
                </a:solidFill>
              </a:rPr>
              <a:t> </a:t>
            </a:r>
            <a:r>
              <a:rPr lang="en-US" sz="2000" b="1" dirty="0" err="1">
                <a:solidFill>
                  <a:schemeClr val="accent1"/>
                </a:solidFill>
              </a:rPr>
              <a:t>gooit</a:t>
            </a:r>
            <a:r>
              <a:rPr lang="en-US" sz="2000" b="1" dirty="0">
                <a:solidFill>
                  <a:schemeClr val="accent1"/>
                </a:solidFill>
              </a:rPr>
              <a:t> </a:t>
            </a:r>
            <a:r>
              <a:rPr lang="en-US" sz="2000" b="1" dirty="0" err="1">
                <a:solidFill>
                  <a:schemeClr val="accent1"/>
                </a:solidFill>
              </a:rPr>
              <a:t>jaarlijks</a:t>
            </a:r>
            <a:r>
              <a:rPr lang="en-US" sz="2000" b="1" dirty="0">
                <a:solidFill>
                  <a:schemeClr val="accent1"/>
                </a:solidFill>
              </a:rPr>
              <a:t> 22 kilo plastic </a:t>
            </a:r>
            <a:r>
              <a:rPr lang="en-US" sz="2000" b="1" dirty="0" err="1">
                <a:solidFill>
                  <a:schemeClr val="accent1"/>
                </a:solidFill>
              </a:rPr>
              <a:t>verpakkingen</a:t>
            </a:r>
            <a:r>
              <a:rPr lang="en-US" sz="2000" b="1" dirty="0">
                <a:solidFill>
                  <a:schemeClr val="accent1"/>
                </a:solidFill>
              </a:rPr>
              <a:t> </a:t>
            </a:r>
            <a:r>
              <a:rPr lang="en-US" sz="2000" b="1" dirty="0" err="1">
                <a:solidFill>
                  <a:schemeClr val="accent1"/>
                </a:solidFill>
              </a:rPr>
              <a:t>weg</a:t>
            </a:r>
            <a:endParaRPr lang="en-US" sz="2000" b="1" dirty="0">
              <a:solidFill>
                <a:schemeClr val="accent1"/>
              </a:solidFill>
            </a:endParaRPr>
          </a:p>
        </p:txBody>
      </p:sp>
      <p:pic>
        <p:nvPicPr>
          <p:cNvPr id="12" name="Afbeelding 11">
            <a:extLst>
              <a:ext uri="{FF2B5EF4-FFF2-40B4-BE49-F238E27FC236}">
                <a16:creationId xmlns:a16="http://schemas.microsoft.com/office/drawing/2014/main" id="{4B087618-1E2E-0749-9743-7B3E7C294E87}"/>
              </a:ext>
            </a:extLst>
          </p:cNvPr>
          <p:cNvPicPr>
            <a:picLocks noChangeAspect="1"/>
          </p:cNvPicPr>
          <p:nvPr/>
        </p:nvPicPr>
        <p:blipFill>
          <a:blip r:embed="rId6"/>
          <a:stretch>
            <a:fillRect/>
          </a:stretch>
        </p:blipFill>
        <p:spPr>
          <a:xfrm rot="20003160">
            <a:off x="1681106" y="567615"/>
            <a:ext cx="6139189" cy="3453294"/>
          </a:xfrm>
          <a:prstGeom prst="rect">
            <a:avLst/>
          </a:prstGeom>
        </p:spPr>
      </p:pic>
    </p:spTree>
    <p:extLst>
      <p:ext uri="{BB962C8B-B14F-4D97-AF65-F5344CB8AC3E}">
        <p14:creationId xmlns:p14="http://schemas.microsoft.com/office/powerpoint/2010/main" val="2941969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53D4F81E-1413-FB48-93E8-28162626DCDB}"/>
              </a:ext>
            </a:extLst>
          </p:cNvPr>
          <p:cNvSpPr txBox="1">
            <a:spLocks/>
          </p:cNvSpPr>
          <p:nvPr/>
        </p:nvSpPr>
        <p:spPr>
          <a:xfrm>
            <a:off x="720000" y="810000"/>
            <a:ext cx="4931500" cy="477054"/>
          </a:xfrm>
          <a:prstGeom prst="rect">
            <a:avLst/>
          </a:prstGeom>
        </p:spPr>
        <p:txBody>
          <a:bodyPr wrap="square" lIns="0" tIns="0">
            <a:norm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a:solidFill>
                  <a:schemeClr val="accent1"/>
                </a:solidFill>
              </a:rPr>
              <a:t>WIST JE DAT…</a:t>
            </a:r>
          </a:p>
        </p:txBody>
      </p:sp>
      <p:pic>
        <p:nvPicPr>
          <p:cNvPr id="10" name="Graphic 9" descr="Vragen silhouet">
            <a:extLst>
              <a:ext uri="{FF2B5EF4-FFF2-40B4-BE49-F238E27FC236}">
                <a16:creationId xmlns:a16="http://schemas.microsoft.com/office/drawing/2014/main" id="{2C2E53E8-9724-0C4F-9BF4-9F18F2AA09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6533" y="467080"/>
            <a:ext cx="914400" cy="914400"/>
          </a:xfrm>
          <a:prstGeom prst="rect">
            <a:avLst/>
          </a:prstGeom>
        </p:spPr>
      </p:pic>
      <p:pic>
        <p:nvPicPr>
          <p:cNvPr id="5" name="Picture 2" descr="De plastic berg tegengaan, er bestaan mooie initiatieven! - De Betere Wereld">
            <a:extLst>
              <a:ext uri="{FF2B5EF4-FFF2-40B4-BE49-F238E27FC236}">
                <a16:creationId xmlns:a16="http://schemas.microsoft.com/office/drawing/2014/main" id="{A0D60233-C208-4DF5-87EA-578FD23B97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530"/>
          <a:stretch/>
        </p:blipFill>
        <p:spPr bwMode="auto">
          <a:xfrm>
            <a:off x="0" y="1952624"/>
            <a:ext cx="9144000" cy="4905375"/>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09DBF38B-B920-6E42-A3CA-DCC3D848406E}"/>
              </a:ext>
            </a:extLst>
          </p:cNvPr>
          <p:cNvSpPr/>
          <p:nvPr/>
        </p:nvSpPr>
        <p:spPr>
          <a:xfrm>
            <a:off x="719137" y="2468191"/>
            <a:ext cx="4294297" cy="2461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953305" y="2630152"/>
            <a:ext cx="3934005" cy="2770410"/>
          </a:xfrm>
          <a:noFill/>
          <a:ln w="28575">
            <a:noFill/>
          </a:ln>
        </p:spPr>
        <p:txBody>
          <a:bodyPr/>
          <a:lstStyle/>
          <a:p>
            <a:r>
              <a:rPr lang="en-US" sz="2000" b="1" dirty="0">
                <a:solidFill>
                  <a:schemeClr val="accent1"/>
                </a:solidFill>
              </a:rPr>
              <a:t>Jaarlijks komt er 8 miljoen ton plastic in de ocean terecht. </a:t>
            </a:r>
            <a:r>
              <a:rPr lang="en-US" sz="2000" b="1" dirty="0" err="1">
                <a:solidFill>
                  <a:schemeClr val="accent1"/>
                </a:solidFill>
              </a:rPr>
              <a:t>Dat</a:t>
            </a:r>
            <a:r>
              <a:rPr lang="en-US" sz="2000" b="1" dirty="0">
                <a:solidFill>
                  <a:schemeClr val="accent1"/>
                </a:solidFill>
              </a:rPr>
              <a:t> is 22 miljoen kilo per dag, vergelijkbaar met een volgeladen vrachtwagen die elke minuut plastic in de oceaan dumpt.</a:t>
            </a:r>
          </a:p>
        </p:txBody>
      </p:sp>
      <p:pic>
        <p:nvPicPr>
          <p:cNvPr id="13" name="Afbeelding 12">
            <a:extLst>
              <a:ext uri="{FF2B5EF4-FFF2-40B4-BE49-F238E27FC236}">
                <a16:creationId xmlns:a16="http://schemas.microsoft.com/office/drawing/2014/main" id="{BB158A35-82ED-6A47-A413-4CA5FD8AB9F2}"/>
              </a:ext>
            </a:extLst>
          </p:cNvPr>
          <p:cNvPicPr>
            <a:picLocks noChangeAspect="1"/>
          </p:cNvPicPr>
          <p:nvPr/>
        </p:nvPicPr>
        <p:blipFill>
          <a:blip r:embed="rId6"/>
          <a:stretch>
            <a:fillRect/>
          </a:stretch>
        </p:blipFill>
        <p:spPr>
          <a:xfrm rot="1822346">
            <a:off x="2322466" y="3247086"/>
            <a:ext cx="5532046" cy="3111776"/>
          </a:xfrm>
          <a:prstGeom prst="rect">
            <a:avLst/>
          </a:prstGeom>
        </p:spPr>
      </p:pic>
    </p:spTree>
    <p:extLst>
      <p:ext uri="{BB962C8B-B14F-4D97-AF65-F5344CB8AC3E}">
        <p14:creationId xmlns:p14="http://schemas.microsoft.com/office/powerpoint/2010/main" val="1966430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D9E2F2-738D-4540-9739-CADDC6000920}"/>
              </a:ext>
            </a:extLst>
          </p:cNvPr>
          <p:cNvSpPr/>
          <p:nvPr/>
        </p:nvSpPr>
        <p:spPr>
          <a:xfrm>
            <a:off x="4572000" y="1952625"/>
            <a:ext cx="4572000" cy="490537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ijdelijke aanduiding voor tekst 2">
            <a:extLst>
              <a:ext uri="{FF2B5EF4-FFF2-40B4-BE49-F238E27FC236}">
                <a16:creationId xmlns:a16="http://schemas.microsoft.com/office/drawing/2014/main" id="{4AE8BDA9-01A0-2846-A4D3-A01D66E366B6}"/>
              </a:ext>
            </a:extLst>
          </p:cNvPr>
          <p:cNvSpPr txBox="1">
            <a:spLocks/>
          </p:cNvSpPr>
          <p:nvPr/>
        </p:nvSpPr>
        <p:spPr>
          <a:xfrm>
            <a:off x="720000" y="810000"/>
            <a:ext cx="4931500" cy="477054"/>
          </a:xfrm>
          <a:prstGeom prst="rect">
            <a:avLst/>
          </a:prstGeom>
        </p:spPr>
        <p:txBody>
          <a:bodyPr wrap="square" lIns="0" tIns="0">
            <a:norm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a:solidFill>
                  <a:schemeClr val="accent1"/>
                </a:solidFill>
              </a:rPr>
              <a:t>WIST JE DAT…</a:t>
            </a:r>
          </a:p>
        </p:txBody>
      </p:sp>
      <p:pic>
        <p:nvPicPr>
          <p:cNvPr id="10" name="Graphic 9" descr="Vragen silhouet">
            <a:extLst>
              <a:ext uri="{FF2B5EF4-FFF2-40B4-BE49-F238E27FC236}">
                <a16:creationId xmlns:a16="http://schemas.microsoft.com/office/drawing/2014/main" id="{66F89805-BBEE-EE41-9921-859349508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6533" y="467080"/>
            <a:ext cx="914400" cy="914400"/>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4912913" y="2336400"/>
            <a:ext cx="3740103" cy="3721691"/>
          </a:xfrm>
          <a:noFill/>
          <a:ln w="28575">
            <a:noFill/>
          </a:ln>
        </p:spPr>
        <p:txBody>
          <a:bodyPr/>
          <a:lstStyle/>
          <a:p>
            <a:r>
              <a:rPr lang="en-US" sz="2000" b="1" dirty="0">
                <a:solidFill>
                  <a:schemeClr val="bg2"/>
                </a:solidFill>
              </a:rPr>
              <a:t>Onderzoek heeft uitgewezen dat Coca-Cola-producten in 2020 de producten waren die het meest in het milieu terechtkwamen. </a:t>
            </a:r>
          </a:p>
          <a:p>
            <a:endParaRPr lang="en-US" sz="2000" b="1" dirty="0">
              <a:solidFill>
                <a:schemeClr val="bg2"/>
              </a:solidFill>
            </a:endParaRPr>
          </a:p>
          <a:p>
            <a:r>
              <a:rPr lang="en-US" sz="2000" b="1" dirty="0">
                <a:solidFill>
                  <a:schemeClr val="bg2"/>
                </a:solidFill>
              </a:rPr>
              <a:t>Wereldwijd produceert Coca-Cola elke minuut 167.000 plastic flessen. Als je ze op een rij zou zetten, zouden ze 31 </a:t>
            </a:r>
            <a:r>
              <a:rPr lang="en-US" sz="2000" b="1" dirty="0" err="1">
                <a:solidFill>
                  <a:schemeClr val="bg2"/>
                </a:solidFill>
              </a:rPr>
              <a:t>keer</a:t>
            </a:r>
            <a:r>
              <a:rPr lang="en-US" sz="2000" b="1" dirty="0">
                <a:solidFill>
                  <a:schemeClr val="bg2"/>
                </a:solidFill>
              </a:rPr>
              <a:t> naar de </a:t>
            </a:r>
            <a:r>
              <a:rPr lang="en-US" sz="2000" b="1" dirty="0" err="1">
                <a:solidFill>
                  <a:schemeClr val="bg2"/>
                </a:solidFill>
              </a:rPr>
              <a:t>maan</a:t>
            </a:r>
            <a:r>
              <a:rPr lang="en-US" sz="2000" b="1" dirty="0">
                <a:solidFill>
                  <a:schemeClr val="bg2"/>
                </a:solidFill>
              </a:rPr>
              <a:t> en </a:t>
            </a:r>
            <a:r>
              <a:rPr lang="en-US" sz="2000" b="1" dirty="0" err="1">
                <a:solidFill>
                  <a:schemeClr val="bg2"/>
                </a:solidFill>
              </a:rPr>
              <a:t>terug</a:t>
            </a:r>
            <a:r>
              <a:rPr lang="en-US" sz="2000" b="1" dirty="0">
                <a:solidFill>
                  <a:schemeClr val="bg2"/>
                </a:solidFill>
              </a:rPr>
              <a:t> </a:t>
            </a:r>
            <a:r>
              <a:rPr lang="en-US" sz="2000" b="1" dirty="0" err="1">
                <a:solidFill>
                  <a:schemeClr val="bg2"/>
                </a:solidFill>
              </a:rPr>
              <a:t>gaan</a:t>
            </a:r>
            <a:r>
              <a:rPr lang="en-US" sz="2000" b="1" dirty="0">
                <a:solidFill>
                  <a:schemeClr val="bg2"/>
                </a:solidFill>
              </a:rPr>
              <a:t>. </a:t>
            </a:r>
          </a:p>
        </p:txBody>
      </p:sp>
      <p:pic>
        <p:nvPicPr>
          <p:cNvPr id="8" name="Picture 2">
            <a:extLst>
              <a:ext uri="{FF2B5EF4-FFF2-40B4-BE49-F238E27FC236}">
                <a16:creationId xmlns:a16="http://schemas.microsoft.com/office/drawing/2014/main" id="{F82AAEA7-5DEF-5D42-A6AD-60A98036AE82}"/>
              </a:ext>
            </a:extLst>
          </p:cNvPr>
          <p:cNvPicPr>
            <a:picLocks noChangeAspect="1" noChangeArrowheads="1"/>
          </p:cNvPicPr>
          <p:nvPr/>
        </p:nvPicPr>
        <p:blipFill rotWithShape="1">
          <a:blip r:embed="rId5"/>
          <a:srcRect l="7026" r="23072"/>
          <a:stretch/>
        </p:blipFill>
        <p:spPr bwMode="auto">
          <a:xfrm>
            <a:off x="0" y="1952624"/>
            <a:ext cx="4572000"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13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7D28151-54BB-DB42-AAAE-F83BDC72EAD1}"/>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D2BA8D3-366A-E144-9B56-970865885D53}"/>
              </a:ext>
            </a:extLst>
          </p:cNvPr>
          <p:cNvPicPr>
            <a:picLocks noChangeAspect="1"/>
          </p:cNvPicPr>
          <p:nvPr/>
        </p:nvPicPr>
        <p:blipFill>
          <a:blip r:embed="rId3"/>
          <a:stretch>
            <a:fillRect/>
          </a:stretch>
        </p:blipFill>
        <p:spPr>
          <a:xfrm rot="20308349">
            <a:off x="2204655" y="475658"/>
            <a:ext cx="5785181" cy="3254164"/>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19138" y="2376000"/>
            <a:ext cx="4932362" cy="3881197"/>
          </a:xfrm>
        </p:spPr>
        <p:txBody>
          <a:bodyPr/>
          <a:lstStyle/>
          <a:p>
            <a:r>
              <a:rPr lang="en-US" sz="2000" b="1" dirty="0" err="1"/>
              <a:t>Voltooi</a:t>
            </a:r>
            <a:r>
              <a:rPr lang="en-US" sz="2000" b="1" dirty="0"/>
              <a:t> de </a:t>
            </a:r>
            <a:r>
              <a:rPr lang="en-US" sz="2000" b="1" dirty="0" err="1"/>
              <a:t>mindmap</a:t>
            </a:r>
            <a:endParaRPr lang="en-US" sz="2000" b="1" dirty="0"/>
          </a:p>
          <a:p>
            <a:endParaRPr lang="en-US" dirty="0"/>
          </a:p>
          <a:p>
            <a:r>
              <a:rPr lang="en-US" b="1" dirty="0" err="1"/>
              <a:t>Evaluatie</a:t>
            </a:r>
            <a:r>
              <a:rPr lang="en-US" b="1" dirty="0"/>
              <a:t>:</a:t>
            </a:r>
          </a:p>
          <a:p>
            <a:pPr marL="252000" indent="-252000">
              <a:spcBef>
                <a:spcPts val="1200"/>
              </a:spcBef>
              <a:buFont typeface="+mj-lt"/>
              <a:buAutoNum type="arabicPeriod"/>
            </a:pPr>
            <a:r>
              <a:rPr lang="en-US" sz="1600" dirty="0"/>
              <a:t>Wat </a:t>
            </a:r>
            <a:r>
              <a:rPr lang="en-US" sz="1600" dirty="0" err="1"/>
              <a:t>zijn</a:t>
            </a:r>
            <a:r>
              <a:rPr lang="en-US" sz="1600" dirty="0"/>
              <a:t> je tops van </a:t>
            </a:r>
            <a:r>
              <a:rPr lang="en-US" sz="1600" dirty="0" err="1"/>
              <a:t>deze</a:t>
            </a:r>
            <a:r>
              <a:rPr lang="en-US" sz="1600" dirty="0"/>
              <a:t> les, wat </a:t>
            </a:r>
            <a:r>
              <a:rPr lang="en-US" sz="1600" dirty="0" err="1"/>
              <a:t>zijn</a:t>
            </a:r>
            <a:r>
              <a:rPr lang="en-US" sz="1600" dirty="0"/>
              <a:t> je tips?</a:t>
            </a:r>
          </a:p>
          <a:p>
            <a:pPr marL="252000" indent="-252000">
              <a:spcBef>
                <a:spcPts val="1200"/>
              </a:spcBef>
              <a:buFont typeface="+mj-lt"/>
              <a:buAutoNum type="arabicPeriod"/>
            </a:pPr>
            <a:r>
              <a:rPr lang="en-US" sz="1600" dirty="0"/>
              <a:t>Heb je in </a:t>
            </a:r>
            <a:r>
              <a:rPr lang="en-US" sz="1600" dirty="0" err="1"/>
              <a:t>deze</a:t>
            </a:r>
            <a:r>
              <a:rPr lang="en-US" sz="1600" dirty="0"/>
              <a:t> les </a:t>
            </a:r>
            <a:r>
              <a:rPr lang="en-US" sz="1600" dirty="0" err="1"/>
              <a:t>iets</a:t>
            </a:r>
            <a:r>
              <a:rPr lang="en-US" sz="1600" dirty="0"/>
              <a:t> </a:t>
            </a:r>
            <a:r>
              <a:rPr lang="en-US" sz="1600" dirty="0" err="1"/>
              <a:t>geleerd</a:t>
            </a:r>
            <a:r>
              <a:rPr lang="en-US" sz="1600" dirty="0"/>
              <a:t> dat je </a:t>
            </a:r>
            <a:r>
              <a:rPr lang="en-US" sz="1600" dirty="0" err="1"/>
              <a:t>nog</a:t>
            </a:r>
            <a:r>
              <a:rPr lang="en-US" sz="1600" dirty="0"/>
              <a:t> </a:t>
            </a:r>
            <a:r>
              <a:rPr lang="en-US" sz="1600" dirty="0" err="1"/>
              <a:t>niet</a:t>
            </a:r>
            <a:r>
              <a:rPr lang="en-US" sz="1600" dirty="0"/>
              <a:t> </a:t>
            </a:r>
            <a:r>
              <a:rPr lang="en-US" sz="1600" dirty="0" err="1"/>
              <a:t>wist</a:t>
            </a:r>
            <a:r>
              <a:rPr lang="en-US" sz="1600" dirty="0"/>
              <a:t>? Zo ja, wat? </a:t>
            </a:r>
          </a:p>
          <a:p>
            <a:pPr marL="252000" indent="-252000">
              <a:spcBef>
                <a:spcPts val="1200"/>
              </a:spcBef>
              <a:buFont typeface="+mj-lt"/>
              <a:buAutoNum type="arabicPeriod"/>
            </a:pPr>
            <a:r>
              <a:rPr lang="en-US" sz="1600" dirty="0" err="1"/>
              <a:t>Beschrijf</a:t>
            </a:r>
            <a:r>
              <a:rPr lang="en-US" sz="1600" dirty="0"/>
              <a:t> in twee </a:t>
            </a:r>
            <a:r>
              <a:rPr lang="en-US" sz="1600" dirty="0" err="1"/>
              <a:t>zinnen</a:t>
            </a:r>
            <a:r>
              <a:rPr lang="en-US" sz="1600" dirty="0"/>
              <a:t> </a:t>
            </a:r>
            <a:r>
              <a:rPr lang="en-US" sz="1600" dirty="0" err="1"/>
              <a:t>waar</a:t>
            </a:r>
            <a:r>
              <a:rPr lang="en-US" sz="1600" dirty="0"/>
              <a:t> </a:t>
            </a:r>
            <a:r>
              <a:rPr lang="en-US" sz="1600" dirty="0" err="1"/>
              <a:t>deze</a:t>
            </a:r>
            <a:r>
              <a:rPr lang="en-US" sz="1600" dirty="0"/>
              <a:t> les over </a:t>
            </a:r>
            <a:r>
              <a:rPr lang="en-US" sz="1600" dirty="0" err="1"/>
              <a:t>ging</a:t>
            </a:r>
            <a:r>
              <a:rPr lang="en-US" sz="1600" dirty="0"/>
              <a:t>. </a:t>
            </a:r>
          </a:p>
          <a:p>
            <a:pPr marL="252000" indent="-252000">
              <a:spcBef>
                <a:spcPts val="1200"/>
              </a:spcBef>
              <a:buFont typeface="+mj-lt"/>
              <a:buAutoNum type="arabicPeriod"/>
            </a:pPr>
            <a:r>
              <a:rPr lang="en-US" sz="1600" dirty="0" err="1"/>
              <a:t>Noem</a:t>
            </a:r>
            <a:r>
              <a:rPr lang="en-US" sz="1600" dirty="0"/>
              <a:t> </a:t>
            </a:r>
            <a:r>
              <a:rPr lang="en-US" sz="1600" dirty="0" err="1"/>
              <a:t>drie</a:t>
            </a:r>
            <a:r>
              <a:rPr lang="en-US" sz="1600" dirty="0"/>
              <a:t> </a:t>
            </a:r>
            <a:r>
              <a:rPr lang="en-US" sz="1600" dirty="0" err="1"/>
              <a:t>woorden</a:t>
            </a:r>
            <a:r>
              <a:rPr lang="en-US" sz="1600" dirty="0"/>
              <a:t> die je uit </a:t>
            </a:r>
            <a:r>
              <a:rPr lang="en-US" sz="1600" dirty="0" err="1"/>
              <a:t>deze</a:t>
            </a:r>
            <a:r>
              <a:rPr lang="en-US" sz="1600" dirty="0"/>
              <a:t> les </a:t>
            </a:r>
            <a:r>
              <a:rPr lang="en-US" sz="1600" dirty="0" err="1"/>
              <a:t>hebt</a:t>
            </a:r>
            <a:r>
              <a:rPr lang="en-US" sz="1600" dirty="0"/>
              <a:t> </a:t>
            </a:r>
            <a:r>
              <a:rPr lang="en-US" sz="1600" dirty="0" err="1"/>
              <a:t>onthouden</a:t>
            </a:r>
            <a:r>
              <a:rPr lang="en-US" sz="1600" dirty="0"/>
              <a:t>.</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r>
              <a:rPr lang="nl-NL" dirty="0"/>
              <a:t>8. Evalueren</a:t>
            </a:r>
          </a:p>
        </p:txBody>
      </p:sp>
      <p:pic>
        <p:nvPicPr>
          <p:cNvPr id="6146" name="Picture 2" descr="gratis Man Die Zich In De Kamer Bevindt Stockfoto">
            <a:extLst>
              <a:ext uri="{FF2B5EF4-FFF2-40B4-BE49-F238E27FC236}">
                <a16:creationId xmlns:a16="http://schemas.microsoft.com/office/drawing/2014/main" id="{C0D206E8-74BD-73B9-81C0-7C1C5B8224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14" r="29219"/>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4AAEB537-BA29-2745-BCD1-C194913A640D}"/>
              </a:ext>
            </a:extLst>
          </p:cNvPr>
          <p:cNvPicPr>
            <a:picLocks noChangeAspect="1"/>
          </p:cNvPicPr>
          <p:nvPr/>
        </p:nvPicPr>
        <p:blipFill>
          <a:blip r:embed="rId5"/>
          <a:stretch>
            <a:fillRect/>
          </a:stretch>
        </p:blipFill>
        <p:spPr>
          <a:xfrm rot="783093">
            <a:off x="2069832" y="1332397"/>
            <a:ext cx="4338469" cy="2440389"/>
          </a:xfrm>
          <a:prstGeom prst="rect">
            <a:avLst/>
          </a:prstGeom>
        </p:spPr>
      </p:pic>
    </p:spTree>
    <p:extLst>
      <p:ext uri="{BB962C8B-B14F-4D97-AF65-F5344CB8AC3E}">
        <p14:creationId xmlns:p14="http://schemas.microsoft.com/office/powerpoint/2010/main" val="333986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719138" y="2376989"/>
            <a:ext cx="4714710" cy="938719"/>
          </a:xfrm>
        </p:spPr>
        <p:txBody>
          <a:bodyPr wrap="square">
            <a:spAutoFit/>
          </a:bodyPr>
          <a:lstStyle/>
          <a:p>
            <a:pPr marL="180000" indent="-180000">
              <a:spcBef>
                <a:spcPts val="1200"/>
              </a:spcBef>
              <a:buFont typeface="Arial" panose="020B0604020202020204" pitchFamily="34" charset="0"/>
              <a:buChar char="•"/>
            </a:pPr>
            <a:r>
              <a:rPr lang="nl-NL" sz="1600" dirty="0"/>
              <a:t>Knip verschillende soorten plastic in stukjes. </a:t>
            </a:r>
          </a:p>
          <a:p>
            <a:pPr marL="180000" indent="-180000">
              <a:spcBef>
                <a:spcPts val="1200"/>
              </a:spcBef>
              <a:buFont typeface="Arial" panose="020B0604020202020204" pitchFamily="34" charset="0"/>
              <a:buChar char="•"/>
            </a:pPr>
            <a:r>
              <a:rPr lang="nl-NL" sz="1600" dirty="0"/>
              <a:t>Strooi de verschillende plastics in verschillende bakken met water</a:t>
            </a: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p:txBody>
          <a:bodyPr/>
          <a:lstStyle/>
          <a:p>
            <a:r>
              <a:rPr lang="nl-NL" dirty="0"/>
              <a:t>9. Experiment (optioneel)</a:t>
            </a:r>
          </a:p>
        </p:txBody>
      </p:sp>
      <p:pic>
        <p:nvPicPr>
          <p:cNvPr id="1026" name="Picture 2" descr="gratis Watermeloen Floater Stockfoto">
            <a:extLst>
              <a:ext uri="{FF2B5EF4-FFF2-40B4-BE49-F238E27FC236}">
                <a16:creationId xmlns:a16="http://schemas.microsoft.com/office/drawing/2014/main" id="{0D47022D-C423-FB06-127C-76B07701A9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04" r="4982"/>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tekst 1">
            <a:extLst>
              <a:ext uri="{FF2B5EF4-FFF2-40B4-BE49-F238E27FC236}">
                <a16:creationId xmlns:a16="http://schemas.microsoft.com/office/drawing/2014/main" id="{3EA61593-523D-0648-A68E-894E9B3B756C}"/>
              </a:ext>
            </a:extLst>
          </p:cNvPr>
          <p:cNvSpPr txBox="1">
            <a:spLocks/>
          </p:cNvSpPr>
          <p:nvPr/>
        </p:nvSpPr>
        <p:spPr>
          <a:xfrm>
            <a:off x="719138" y="3700264"/>
            <a:ext cx="5009000" cy="415498"/>
          </a:xfrm>
          <a:prstGeom prst="rect">
            <a:avLst/>
          </a:prstGeom>
        </p:spPr>
        <p:txBody>
          <a:bodyPr wrap="square" lIns="0" t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2000" lvl="1" indent="-252000">
              <a:spcBef>
                <a:spcPts val="600"/>
              </a:spcBef>
              <a:buFont typeface="Arial" panose="020B0604020202020204" pitchFamily="34" charset="0"/>
              <a:buChar char="•"/>
            </a:pPr>
            <a:r>
              <a:rPr lang="nl-NL" sz="2400" b="1" dirty="0"/>
              <a:t>Drijft of zinkt het?</a:t>
            </a:r>
          </a:p>
        </p:txBody>
      </p:sp>
      <p:grpSp>
        <p:nvGrpSpPr>
          <p:cNvPr id="12" name="Groep 11">
            <a:extLst>
              <a:ext uri="{FF2B5EF4-FFF2-40B4-BE49-F238E27FC236}">
                <a16:creationId xmlns:a16="http://schemas.microsoft.com/office/drawing/2014/main" id="{C9857A4C-308C-FD45-9C23-C11772AA4DAF}"/>
              </a:ext>
            </a:extLst>
          </p:cNvPr>
          <p:cNvGrpSpPr/>
          <p:nvPr/>
        </p:nvGrpSpPr>
        <p:grpSpPr>
          <a:xfrm>
            <a:off x="719138" y="5118235"/>
            <a:ext cx="5896815" cy="979069"/>
            <a:chOff x="719138" y="5342353"/>
            <a:chExt cx="5896815" cy="979069"/>
          </a:xfrm>
        </p:grpSpPr>
        <p:sp>
          <p:nvSpPr>
            <p:cNvPr id="4" name="Tekstvak 3">
              <a:extLst>
                <a:ext uri="{FF2B5EF4-FFF2-40B4-BE49-F238E27FC236}">
                  <a16:creationId xmlns:a16="http://schemas.microsoft.com/office/drawing/2014/main" id="{94967A72-0B2E-6E65-F122-B663DBF58EDE}"/>
                </a:ext>
              </a:extLst>
            </p:cNvPr>
            <p:cNvSpPr txBox="1"/>
            <p:nvPr/>
          </p:nvSpPr>
          <p:spPr>
            <a:xfrm>
              <a:off x="719138" y="5342353"/>
              <a:ext cx="5896815" cy="979069"/>
            </a:xfrm>
            <a:prstGeom prst="rect">
              <a:avLst/>
            </a:prstGeom>
            <a:solidFill>
              <a:schemeClr val="accent1"/>
            </a:solidFill>
            <a:ln>
              <a:noFill/>
            </a:ln>
            <a:effectLst/>
          </p:spPr>
          <p:txBody>
            <a:bodyPr wrap="square" lIns="756000" tIns="180000" rIns="180000" bIns="180000" rtlCol="0">
              <a:spAutoFit/>
            </a:bodyPr>
            <a:lstStyle/>
            <a:p>
              <a:r>
                <a:rPr lang="nl-NL" sz="2000" b="1" dirty="0">
                  <a:solidFill>
                    <a:schemeClr val="bg2"/>
                  </a:solidFill>
                </a:rPr>
                <a:t>Plastic kun je met behulp van water in verschillende soorten scheiden. </a:t>
              </a:r>
            </a:p>
          </p:txBody>
        </p:sp>
        <p:grpSp>
          <p:nvGrpSpPr>
            <p:cNvPr id="5" name="Graphic 5" descr="Informatie silhouet">
              <a:extLst>
                <a:ext uri="{FF2B5EF4-FFF2-40B4-BE49-F238E27FC236}">
                  <a16:creationId xmlns:a16="http://schemas.microsoft.com/office/drawing/2014/main" id="{0C4FC42E-801E-DE4E-8359-2A6FFB3228DF}"/>
                </a:ext>
              </a:extLst>
            </p:cNvPr>
            <p:cNvGrpSpPr/>
            <p:nvPr/>
          </p:nvGrpSpPr>
          <p:grpSpPr>
            <a:xfrm>
              <a:off x="942728" y="5640802"/>
              <a:ext cx="371979" cy="371979"/>
              <a:chOff x="1584078" y="4894677"/>
              <a:chExt cx="371979" cy="371979"/>
            </a:xfrm>
            <a:solidFill>
              <a:schemeClr val="tx1"/>
            </a:solidFill>
          </p:grpSpPr>
          <p:sp>
            <p:nvSpPr>
              <p:cNvPr id="9" name="Vrije vorm 8">
                <a:extLst>
                  <a:ext uri="{FF2B5EF4-FFF2-40B4-BE49-F238E27FC236}">
                    <a16:creationId xmlns:a16="http://schemas.microsoft.com/office/drawing/2014/main" id="{D1588EDC-882A-3243-869E-6CDC803B64EB}"/>
                  </a:ext>
                </a:extLst>
              </p:cNvPr>
              <p:cNvSpPr/>
              <p:nvPr/>
            </p:nvSpPr>
            <p:spPr>
              <a:xfrm>
                <a:off x="1584078" y="4894677"/>
                <a:ext cx="371979" cy="371979"/>
              </a:xfrm>
              <a:custGeom>
                <a:avLst/>
                <a:gdLst>
                  <a:gd name="connsiteX0" fmla="*/ 185990 w 371979"/>
                  <a:gd name="connsiteY0" fmla="*/ 0 h 371979"/>
                  <a:gd name="connsiteX1" fmla="*/ 0 w 371979"/>
                  <a:gd name="connsiteY1" fmla="*/ 185990 h 371979"/>
                  <a:gd name="connsiteX2" fmla="*/ 185990 w 371979"/>
                  <a:gd name="connsiteY2" fmla="*/ 371980 h 371979"/>
                  <a:gd name="connsiteX3" fmla="*/ 371980 w 371979"/>
                  <a:gd name="connsiteY3" fmla="*/ 185990 h 371979"/>
                  <a:gd name="connsiteX4" fmla="*/ 186156 w 371979"/>
                  <a:gd name="connsiteY4" fmla="*/ 0 h 371979"/>
                  <a:gd name="connsiteX5" fmla="*/ 185990 w 371979"/>
                  <a:gd name="connsiteY5" fmla="*/ 0 h 371979"/>
                  <a:gd name="connsiteX6" fmla="*/ 185990 w 371979"/>
                  <a:gd name="connsiteY6" fmla="*/ 362185 h 371979"/>
                  <a:gd name="connsiteX7" fmla="*/ 9794 w 371979"/>
                  <a:gd name="connsiteY7" fmla="*/ 185990 h 371979"/>
                  <a:gd name="connsiteX8" fmla="*/ 185990 w 371979"/>
                  <a:gd name="connsiteY8" fmla="*/ 9794 h 371979"/>
                  <a:gd name="connsiteX9" fmla="*/ 362185 w 371979"/>
                  <a:gd name="connsiteY9" fmla="*/ 185990 h 371979"/>
                  <a:gd name="connsiteX10" fmla="*/ 185990 w 371979"/>
                  <a:gd name="connsiteY10" fmla="*/ 362185 h 37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979" h="371979">
                    <a:moveTo>
                      <a:pt x="185990" y="0"/>
                    </a:moveTo>
                    <a:cubicBezTo>
                      <a:pt x="83271" y="0"/>
                      <a:pt x="0" y="83271"/>
                      <a:pt x="0" y="185990"/>
                    </a:cubicBezTo>
                    <a:cubicBezTo>
                      <a:pt x="0" y="288709"/>
                      <a:pt x="83271" y="371980"/>
                      <a:pt x="185990" y="371980"/>
                    </a:cubicBezTo>
                    <a:cubicBezTo>
                      <a:pt x="288709" y="371980"/>
                      <a:pt x="371980" y="288709"/>
                      <a:pt x="371980" y="185990"/>
                    </a:cubicBezTo>
                    <a:cubicBezTo>
                      <a:pt x="372026" y="83317"/>
                      <a:pt x="288830" y="46"/>
                      <a:pt x="186156" y="0"/>
                    </a:cubicBezTo>
                    <a:cubicBezTo>
                      <a:pt x="186101" y="0"/>
                      <a:pt x="186045" y="0"/>
                      <a:pt x="185990" y="0"/>
                    </a:cubicBezTo>
                    <a:close/>
                    <a:moveTo>
                      <a:pt x="185990" y="362185"/>
                    </a:moveTo>
                    <a:cubicBezTo>
                      <a:pt x="88680" y="362185"/>
                      <a:pt x="9794" y="283300"/>
                      <a:pt x="9794" y="185990"/>
                    </a:cubicBezTo>
                    <a:cubicBezTo>
                      <a:pt x="9794" y="88680"/>
                      <a:pt x="88680" y="9794"/>
                      <a:pt x="185990" y="9794"/>
                    </a:cubicBezTo>
                    <a:cubicBezTo>
                      <a:pt x="283300" y="9794"/>
                      <a:pt x="362185" y="88680"/>
                      <a:pt x="362185" y="185990"/>
                    </a:cubicBezTo>
                    <a:cubicBezTo>
                      <a:pt x="362075" y="283254"/>
                      <a:pt x="283254" y="362075"/>
                      <a:pt x="185990" y="362185"/>
                    </a:cubicBezTo>
                    <a:close/>
                  </a:path>
                </a:pathLst>
              </a:custGeom>
              <a:solidFill>
                <a:schemeClr val="bg1"/>
              </a:solidFill>
              <a:ln w="4862" cap="flat">
                <a:solidFill>
                  <a:schemeClr val="bg2"/>
                </a:solidFill>
                <a:prstDash val="solid"/>
                <a:miter/>
              </a:ln>
            </p:spPr>
            <p:txBody>
              <a:bodyPr rtlCol="0" anchor="ctr"/>
              <a:lstStyle/>
              <a:p>
                <a:endParaRPr lang="nl-NL" dirty="0"/>
              </a:p>
            </p:txBody>
          </p:sp>
          <p:sp>
            <p:nvSpPr>
              <p:cNvPr id="10" name="Vrije vorm 9">
                <a:extLst>
                  <a:ext uri="{FF2B5EF4-FFF2-40B4-BE49-F238E27FC236}">
                    <a16:creationId xmlns:a16="http://schemas.microsoft.com/office/drawing/2014/main" id="{1FFF7108-BAEB-7440-908E-BE04BA853B29}"/>
                  </a:ext>
                </a:extLst>
              </p:cNvPr>
              <p:cNvSpPr/>
              <p:nvPr/>
            </p:nvSpPr>
            <p:spPr>
              <a:xfrm>
                <a:off x="1730994" y="5017107"/>
                <a:ext cx="78354" cy="166504"/>
              </a:xfrm>
              <a:custGeom>
                <a:avLst/>
                <a:gdLst>
                  <a:gd name="connsiteX0" fmla="*/ 44075 w 78354"/>
                  <a:gd name="connsiteY0" fmla="*/ 0 h 166504"/>
                  <a:gd name="connsiteX1" fmla="*/ 4897 w 78354"/>
                  <a:gd name="connsiteY1" fmla="*/ 0 h 166504"/>
                  <a:gd name="connsiteX2" fmla="*/ 4897 w 78354"/>
                  <a:gd name="connsiteY2" fmla="*/ 9794 h 166504"/>
                  <a:gd name="connsiteX3" fmla="*/ 34280 w 78354"/>
                  <a:gd name="connsiteY3" fmla="*/ 9794 h 166504"/>
                  <a:gd name="connsiteX4" fmla="*/ 34280 w 78354"/>
                  <a:gd name="connsiteY4" fmla="*/ 156710 h 166504"/>
                  <a:gd name="connsiteX5" fmla="*/ 0 w 78354"/>
                  <a:gd name="connsiteY5" fmla="*/ 156710 h 166504"/>
                  <a:gd name="connsiteX6" fmla="*/ 0 w 78354"/>
                  <a:gd name="connsiteY6" fmla="*/ 166504 h 166504"/>
                  <a:gd name="connsiteX7" fmla="*/ 78355 w 78354"/>
                  <a:gd name="connsiteY7" fmla="*/ 166504 h 166504"/>
                  <a:gd name="connsiteX8" fmla="*/ 78355 w 78354"/>
                  <a:gd name="connsiteY8" fmla="*/ 156710 h 166504"/>
                  <a:gd name="connsiteX9" fmla="*/ 44075 w 78354"/>
                  <a:gd name="connsiteY9" fmla="*/ 156710 h 166504"/>
                  <a:gd name="connsiteX10" fmla="*/ 44075 w 78354"/>
                  <a:gd name="connsiteY10" fmla="*/ 0 h 16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354" h="166504">
                    <a:moveTo>
                      <a:pt x="44075" y="0"/>
                    </a:moveTo>
                    <a:lnTo>
                      <a:pt x="4897" y="0"/>
                    </a:lnTo>
                    <a:lnTo>
                      <a:pt x="4897" y="9794"/>
                    </a:lnTo>
                    <a:lnTo>
                      <a:pt x="34280" y="9794"/>
                    </a:lnTo>
                    <a:lnTo>
                      <a:pt x="34280" y="156710"/>
                    </a:lnTo>
                    <a:lnTo>
                      <a:pt x="0" y="156710"/>
                    </a:lnTo>
                    <a:lnTo>
                      <a:pt x="0" y="166504"/>
                    </a:lnTo>
                    <a:lnTo>
                      <a:pt x="78355" y="166504"/>
                    </a:lnTo>
                    <a:lnTo>
                      <a:pt x="78355" y="156710"/>
                    </a:lnTo>
                    <a:lnTo>
                      <a:pt x="44075" y="156710"/>
                    </a:lnTo>
                    <a:lnTo>
                      <a:pt x="44075" y="0"/>
                    </a:lnTo>
                    <a:close/>
                  </a:path>
                </a:pathLst>
              </a:custGeom>
              <a:solidFill>
                <a:schemeClr val="bg1"/>
              </a:solidFill>
              <a:ln w="4862" cap="flat">
                <a:solidFill>
                  <a:schemeClr val="bg1"/>
                </a:solidFill>
                <a:prstDash val="solid"/>
                <a:miter/>
              </a:ln>
            </p:spPr>
            <p:txBody>
              <a:bodyPr rtlCol="0" anchor="ctr"/>
              <a:lstStyle/>
              <a:p>
                <a:endParaRPr lang="nl-NL" dirty="0">
                  <a:solidFill>
                    <a:schemeClr val="bg2"/>
                  </a:solidFill>
                </a:endParaRPr>
              </a:p>
            </p:txBody>
          </p:sp>
          <p:sp>
            <p:nvSpPr>
              <p:cNvPr id="11" name="Vrije vorm 10">
                <a:extLst>
                  <a:ext uri="{FF2B5EF4-FFF2-40B4-BE49-F238E27FC236}">
                    <a16:creationId xmlns:a16="http://schemas.microsoft.com/office/drawing/2014/main" id="{464E5AAA-00DD-8E47-8222-FD59DA8BA5E6}"/>
                  </a:ext>
                </a:extLst>
              </p:cNvPr>
              <p:cNvSpPr/>
              <p:nvPr/>
            </p:nvSpPr>
            <p:spPr>
              <a:xfrm>
                <a:off x="1753344" y="4964462"/>
                <a:ext cx="22037" cy="22037"/>
              </a:xfrm>
              <a:custGeom>
                <a:avLst/>
                <a:gdLst>
                  <a:gd name="connsiteX0" fmla="*/ 22037 w 22037"/>
                  <a:gd name="connsiteY0" fmla="*/ 11019 h 22037"/>
                  <a:gd name="connsiteX1" fmla="*/ 11019 w 22037"/>
                  <a:gd name="connsiteY1" fmla="*/ 22037 h 22037"/>
                  <a:gd name="connsiteX2" fmla="*/ 0 w 22037"/>
                  <a:gd name="connsiteY2" fmla="*/ 11019 h 22037"/>
                  <a:gd name="connsiteX3" fmla="*/ 11019 w 22037"/>
                  <a:gd name="connsiteY3" fmla="*/ 0 h 22037"/>
                  <a:gd name="connsiteX4" fmla="*/ 22037 w 22037"/>
                  <a:gd name="connsiteY4" fmla="*/ 11019 h 22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 h="22037">
                    <a:moveTo>
                      <a:pt x="22037" y="11019"/>
                    </a:moveTo>
                    <a:cubicBezTo>
                      <a:pt x="22037" y="17104"/>
                      <a:pt x="17104" y="22037"/>
                      <a:pt x="11019" y="22037"/>
                    </a:cubicBezTo>
                    <a:cubicBezTo>
                      <a:pt x="4933" y="22037"/>
                      <a:pt x="0" y="17104"/>
                      <a:pt x="0" y="11019"/>
                    </a:cubicBezTo>
                    <a:cubicBezTo>
                      <a:pt x="0" y="4933"/>
                      <a:pt x="4933" y="0"/>
                      <a:pt x="11019" y="0"/>
                    </a:cubicBezTo>
                    <a:cubicBezTo>
                      <a:pt x="17104" y="0"/>
                      <a:pt x="22037" y="4933"/>
                      <a:pt x="22037" y="11019"/>
                    </a:cubicBezTo>
                    <a:close/>
                  </a:path>
                </a:pathLst>
              </a:custGeom>
              <a:solidFill>
                <a:schemeClr val="bg1"/>
              </a:solidFill>
              <a:ln w="4862" cap="flat">
                <a:solidFill>
                  <a:schemeClr val="bg1"/>
                </a:solidFill>
                <a:prstDash val="solid"/>
                <a:miter/>
              </a:ln>
            </p:spPr>
            <p:txBody>
              <a:bodyPr rtlCol="0" anchor="ctr"/>
              <a:lstStyle/>
              <a:p>
                <a:endParaRPr lang="nl-NL" dirty="0"/>
              </a:p>
            </p:txBody>
          </p:sp>
        </p:grpSp>
      </p:grpSp>
      <p:pic>
        <p:nvPicPr>
          <p:cNvPr id="14" name="Afbeelding 13">
            <a:extLst>
              <a:ext uri="{FF2B5EF4-FFF2-40B4-BE49-F238E27FC236}">
                <a16:creationId xmlns:a16="http://schemas.microsoft.com/office/drawing/2014/main" id="{45789591-4B53-2446-A875-5AC27ED3FC32}"/>
              </a:ext>
            </a:extLst>
          </p:cNvPr>
          <p:cNvPicPr>
            <a:picLocks noChangeAspect="1"/>
          </p:cNvPicPr>
          <p:nvPr/>
        </p:nvPicPr>
        <p:blipFill>
          <a:blip r:embed="rId4"/>
          <a:stretch>
            <a:fillRect/>
          </a:stretch>
        </p:blipFill>
        <p:spPr>
          <a:xfrm>
            <a:off x="1139687" y="2478157"/>
            <a:ext cx="6684248" cy="3759889"/>
          </a:xfrm>
          <a:prstGeom prst="rect">
            <a:avLst/>
          </a:prstGeom>
        </p:spPr>
      </p:pic>
    </p:spTree>
    <p:extLst>
      <p:ext uri="{BB962C8B-B14F-4D97-AF65-F5344CB8AC3E}">
        <p14:creationId xmlns:p14="http://schemas.microsoft.com/office/powerpoint/2010/main" val="169045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24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950A943-794D-B200-BDC3-4D090A938D82}"/>
              </a:ext>
            </a:extLst>
          </p:cNvPr>
          <p:cNvSpPr>
            <a:spLocks noGrp="1"/>
          </p:cNvSpPr>
          <p:nvPr>
            <p:ph type="body" sz="quarter" idx="13"/>
          </p:nvPr>
        </p:nvSpPr>
        <p:spPr/>
        <p:txBody>
          <a:bodyPr/>
          <a:lstStyle/>
          <a:p>
            <a:r>
              <a:rPr lang="nl-NL" dirty="0"/>
              <a:t>Welkom!</a:t>
            </a:r>
          </a:p>
        </p:txBody>
      </p:sp>
      <p:sp>
        <p:nvSpPr>
          <p:cNvPr id="5" name="Rechthoek 4">
            <a:extLst>
              <a:ext uri="{FF2B5EF4-FFF2-40B4-BE49-F238E27FC236}">
                <a16:creationId xmlns:a16="http://schemas.microsoft.com/office/drawing/2014/main" id="{9ABF2E0E-5CCC-6B9A-F48A-BC2EA049FAB3}"/>
              </a:ext>
            </a:extLst>
          </p:cNvPr>
          <p:cNvSpPr/>
          <p:nvPr/>
        </p:nvSpPr>
        <p:spPr>
          <a:xfrm>
            <a:off x="0" y="1605064"/>
            <a:ext cx="9144000" cy="5252936"/>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 name="Onlinemedia 3" title="Lesson 1">
            <a:hlinkClick r:id="" action="ppaction://media"/>
            <a:extLst>
              <a:ext uri="{FF2B5EF4-FFF2-40B4-BE49-F238E27FC236}">
                <a16:creationId xmlns:a16="http://schemas.microsoft.com/office/drawing/2014/main" id="{B56E6177-2CB7-FF3B-C62A-51AF624583A6}"/>
              </a:ext>
            </a:extLst>
          </p:cNvPr>
          <p:cNvPicPr>
            <a:picLocks noRot="1" noChangeAspect="1"/>
          </p:cNvPicPr>
          <p:nvPr>
            <a:videoFile r:link="rId1"/>
          </p:nvPr>
        </p:nvPicPr>
        <p:blipFill>
          <a:blip r:embed="rId4"/>
          <a:stretch>
            <a:fillRect/>
          </a:stretch>
        </p:blipFill>
        <p:spPr>
          <a:xfrm>
            <a:off x="1255377" y="2186089"/>
            <a:ext cx="6633246" cy="3747784"/>
          </a:xfrm>
          <a:prstGeom prst="rect">
            <a:avLst/>
          </a:prstGeom>
        </p:spPr>
      </p:pic>
    </p:spTree>
    <p:extLst>
      <p:ext uri="{BB962C8B-B14F-4D97-AF65-F5344CB8AC3E}">
        <p14:creationId xmlns:p14="http://schemas.microsoft.com/office/powerpoint/2010/main" val="282836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3C5075-2883-054D-918D-8662A237D686}"/>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grpSp>
        <p:nvGrpSpPr>
          <p:cNvPr id="42" name="Groep 41">
            <a:extLst>
              <a:ext uri="{FF2B5EF4-FFF2-40B4-BE49-F238E27FC236}">
                <a16:creationId xmlns:a16="http://schemas.microsoft.com/office/drawing/2014/main" id="{B4542715-450C-3F47-A130-4A0EB6F786A7}"/>
              </a:ext>
            </a:extLst>
          </p:cNvPr>
          <p:cNvGrpSpPr/>
          <p:nvPr/>
        </p:nvGrpSpPr>
        <p:grpSpPr>
          <a:xfrm>
            <a:off x="3959074" y="3643952"/>
            <a:ext cx="5710220" cy="3214048"/>
            <a:chOff x="-7922409" y="3429000"/>
            <a:chExt cx="5710220" cy="3214048"/>
          </a:xfrm>
        </p:grpSpPr>
        <p:pic>
          <p:nvPicPr>
            <p:cNvPr id="13" name="Afbeelding 12">
              <a:extLst>
                <a:ext uri="{FF2B5EF4-FFF2-40B4-BE49-F238E27FC236}">
                  <a16:creationId xmlns:a16="http://schemas.microsoft.com/office/drawing/2014/main" id="{4E6AE68B-F154-7741-8116-D82340932ED9}"/>
                </a:ext>
              </a:extLst>
            </p:cNvPr>
            <p:cNvPicPr>
              <a:picLocks noChangeAspect="1"/>
            </p:cNvPicPr>
            <p:nvPr/>
          </p:nvPicPr>
          <p:blipFill>
            <a:blip r:embed="rId3"/>
            <a:stretch>
              <a:fillRect/>
            </a:stretch>
          </p:blipFill>
          <p:spPr>
            <a:xfrm>
              <a:off x="-6592603" y="3429000"/>
              <a:ext cx="3809698" cy="2142955"/>
            </a:xfrm>
            <a:prstGeom prst="rect">
              <a:avLst/>
            </a:prstGeom>
          </p:spPr>
        </p:pic>
        <p:pic>
          <p:nvPicPr>
            <p:cNvPr id="15" name="Afbeelding 14">
              <a:extLst>
                <a:ext uri="{FF2B5EF4-FFF2-40B4-BE49-F238E27FC236}">
                  <a16:creationId xmlns:a16="http://schemas.microsoft.com/office/drawing/2014/main" id="{E3A42267-797E-5F45-AF38-D42C8D43E135}"/>
                </a:ext>
              </a:extLst>
            </p:cNvPr>
            <p:cNvPicPr>
              <a:picLocks noChangeAspect="1"/>
            </p:cNvPicPr>
            <p:nvPr/>
          </p:nvPicPr>
          <p:blipFill>
            <a:blip r:embed="rId4"/>
            <a:stretch>
              <a:fillRect/>
            </a:stretch>
          </p:blipFill>
          <p:spPr>
            <a:xfrm rot="1774053">
              <a:off x="-7922409" y="3583014"/>
              <a:ext cx="4525311" cy="2545487"/>
            </a:xfrm>
            <a:prstGeom prst="rect">
              <a:avLst/>
            </a:prstGeom>
          </p:spPr>
        </p:pic>
        <p:pic>
          <p:nvPicPr>
            <p:cNvPr id="19" name="Afbeelding 18">
              <a:extLst>
                <a:ext uri="{FF2B5EF4-FFF2-40B4-BE49-F238E27FC236}">
                  <a16:creationId xmlns:a16="http://schemas.microsoft.com/office/drawing/2014/main" id="{9777C523-DC08-D14E-AA16-6829225263F6}"/>
                </a:ext>
              </a:extLst>
            </p:cNvPr>
            <p:cNvPicPr>
              <a:picLocks noChangeAspect="1"/>
            </p:cNvPicPr>
            <p:nvPr/>
          </p:nvPicPr>
          <p:blipFill>
            <a:blip r:embed="rId5"/>
            <a:stretch>
              <a:fillRect/>
            </a:stretch>
          </p:blipFill>
          <p:spPr>
            <a:xfrm rot="902091">
              <a:off x="-5914481" y="3882863"/>
              <a:ext cx="3702292" cy="2082539"/>
            </a:xfrm>
            <a:prstGeom prst="rect">
              <a:avLst/>
            </a:prstGeom>
          </p:spPr>
        </p:pic>
        <p:pic>
          <p:nvPicPr>
            <p:cNvPr id="37" name="Afbeelding 36">
              <a:extLst>
                <a:ext uri="{FF2B5EF4-FFF2-40B4-BE49-F238E27FC236}">
                  <a16:creationId xmlns:a16="http://schemas.microsoft.com/office/drawing/2014/main" id="{6255F5F4-5BF0-E644-A73C-307F54E86DB9}"/>
                </a:ext>
              </a:extLst>
            </p:cNvPr>
            <p:cNvPicPr>
              <a:picLocks noChangeAspect="1"/>
            </p:cNvPicPr>
            <p:nvPr/>
          </p:nvPicPr>
          <p:blipFill>
            <a:blip r:embed="rId6"/>
            <a:stretch>
              <a:fillRect/>
            </a:stretch>
          </p:blipFill>
          <p:spPr>
            <a:xfrm rot="19989210">
              <a:off x="-6745693" y="4483497"/>
              <a:ext cx="3839202" cy="2159551"/>
            </a:xfrm>
            <a:prstGeom prst="rect">
              <a:avLst/>
            </a:prstGeom>
          </p:spPr>
        </p:pic>
      </p:gr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2" y="2376000"/>
            <a:ext cx="2413001" cy="1677382"/>
          </a:xfrm>
        </p:spPr>
        <p:txBody>
          <a:bodyPr wrap="square" tIns="0">
            <a:spAutoFit/>
          </a:bodyPr>
          <a:lstStyle/>
          <a:p>
            <a:pPr marL="180000" indent="-180000">
              <a:spcBef>
                <a:spcPts val="1200"/>
              </a:spcBef>
              <a:buFont typeface="Arial" panose="020B0604020202020204" pitchFamily="34" charset="0"/>
              <a:buChar char="•"/>
            </a:pPr>
            <a:r>
              <a:rPr lang="nl-NL" sz="1600" dirty="0"/>
              <a:t>Waar denk je aan als je aan plastic denkt?</a:t>
            </a:r>
          </a:p>
          <a:p>
            <a:pPr marL="180000" indent="-180000">
              <a:spcBef>
                <a:spcPts val="1200"/>
              </a:spcBef>
              <a:buFont typeface="Arial" panose="020B0604020202020204" pitchFamily="34" charset="0"/>
              <a:buChar char="•"/>
            </a:pPr>
            <a:r>
              <a:rPr lang="nl-NL" sz="1600" dirty="0"/>
              <a:t>Welke verbindingen, zowel positief als negatief, kun je vinden?</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998635" cy="477054"/>
          </a:xfrm>
        </p:spPr>
        <p:txBody>
          <a:bodyPr/>
          <a:lstStyle/>
          <a:p>
            <a:r>
              <a:rPr lang="nl-NL" dirty="0"/>
              <a:t>1. Een </a:t>
            </a:r>
            <a:r>
              <a:rPr lang="nl-NL" dirty="0" err="1"/>
              <a:t>mindmap</a:t>
            </a:r>
            <a:r>
              <a:rPr lang="nl-NL" dirty="0"/>
              <a:t> maken</a:t>
            </a:r>
          </a:p>
        </p:txBody>
      </p:sp>
      <p:pic>
        <p:nvPicPr>
          <p:cNvPr id="9" name="Afbeelding 8">
            <a:extLst>
              <a:ext uri="{FF2B5EF4-FFF2-40B4-BE49-F238E27FC236}">
                <a16:creationId xmlns:a16="http://schemas.microsoft.com/office/drawing/2014/main" id="{99DCD0A7-2C1B-9341-92F0-A14478713AAF}"/>
              </a:ext>
            </a:extLst>
          </p:cNvPr>
          <p:cNvPicPr>
            <a:picLocks noChangeAspect="1"/>
          </p:cNvPicPr>
          <p:nvPr/>
        </p:nvPicPr>
        <p:blipFill>
          <a:blip r:embed="rId7"/>
          <a:stretch>
            <a:fillRect/>
          </a:stretch>
        </p:blipFill>
        <p:spPr>
          <a:xfrm>
            <a:off x="685800" y="2371835"/>
            <a:ext cx="4965700" cy="3606800"/>
          </a:xfrm>
          <a:prstGeom prst="rect">
            <a:avLst/>
          </a:prstGeom>
        </p:spPr>
      </p:pic>
      <p:pic>
        <p:nvPicPr>
          <p:cNvPr id="11" name="Afbeelding 10">
            <a:extLst>
              <a:ext uri="{FF2B5EF4-FFF2-40B4-BE49-F238E27FC236}">
                <a16:creationId xmlns:a16="http://schemas.microsoft.com/office/drawing/2014/main" id="{BA571638-E066-DC44-A4B7-AB3E823B12C6}"/>
              </a:ext>
            </a:extLst>
          </p:cNvPr>
          <p:cNvPicPr>
            <a:picLocks noChangeAspect="1"/>
          </p:cNvPicPr>
          <p:nvPr/>
        </p:nvPicPr>
        <p:blipFill>
          <a:blip r:embed="rId8"/>
          <a:stretch>
            <a:fillRect/>
          </a:stretch>
        </p:blipFill>
        <p:spPr>
          <a:xfrm rot="1584673">
            <a:off x="-1168294" y="721549"/>
            <a:ext cx="4377161" cy="2462153"/>
          </a:xfrm>
          <a:prstGeom prst="rect">
            <a:avLst/>
          </a:prstGeom>
        </p:spPr>
      </p:pic>
      <p:pic>
        <p:nvPicPr>
          <p:cNvPr id="21" name="Afbeelding 20">
            <a:extLst>
              <a:ext uri="{FF2B5EF4-FFF2-40B4-BE49-F238E27FC236}">
                <a16:creationId xmlns:a16="http://schemas.microsoft.com/office/drawing/2014/main" id="{D0704056-E6DF-CD40-A84C-027A6B053B23}"/>
              </a:ext>
            </a:extLst>
          </p:cNvPr>
          <p:cNvPicPr>
            <a:picLocks noChangeAspect="1"/>
          </p:cNvPicPr>
          <p:nvPr/>
        </p:nvPicPr>
        <p:blipFill>
          <a:blip r:embed="rId9"/>
          <a:stretch>
            <a:fillRect/>
          </a:stretch>
        </p:blipFill>
        <p:spPr>
          <a:xfrm>
            <a:off x="8943741" y="1836645"/>
            <a:ext cx="2384612" cy="1341344"/>
          </a:xfrm>
          <a:prstGeom prst="rect">
            <a:avLst/>
          </a:prstGeom>
        </p:spPr>
      </p:pic>
    </p:spTree>
    <p:extLst>
      <p:ext uri="{BB962C8B-B14F-4D97-AF65-F5344CB8AC3E}">
        <p14:creationId xmlns:p14="http://schemas.microsoft.com/office/powerpoint/2010/main" val="407139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998635" cy="584574"/>
          </a:xfrm>
        </p:spPr>
        <p:txBody>
          <a:bodyPr>
            <a:noAutofit/>
          </a:bodyPr>
          <a:lstStyle/>
          <a:p>
            <a:r>
              <a:rPr lang="nl-NL" dirty="0"/>
              <a:t>2. Wat denken anderen </a:t>
            </a:r>
            <a:br>
              <a:rPr lang="nl-NL" dirty="0"/>
            </a:br>
            <a:r>
              <a:rPr lang="nl-NL" dirty="0">
                <a:solidFill>
                  <a:schemeClr val="bg1"/>
                </a:solidFill>
              </a:rPr>
              <a:t>2. </a:t>
            </a:r>
            <a:r>
              <a:rPr lang="nl-NL" dirty="0"/>
              <a:t>over plastic?</a:t>
            </a:r>
          </a:p>
        </p:txBody>
      </p:sp>
      <p:pic>
        <p:nvPicPr>
          <p:cNvPr id="4" name="Onlinemedia 3" title="Lesson 2">
            <a:hlinkClick r:id="" action="ppaction://media"/>
            <a:extLst>
              <a:ext uri="{FF2B5EF4-FFF2-40B4-BE49-F238E27FC236}">
                <a16:creationId xmlns:a16="http://schemas.microsoft.com/office/drawing/2014/main" id="{60A913AE-3B54-FF5E-F334-FA0B5D1161CA}"/>
              </a:ext>
            </a:extLst>
          </p:cNvPr>
          <p:cNvPicPr>
            <a:picLocks noRot="1" noChangeAspect="1"/>
          </p:cNvPicPr>
          <p:nvPr>
            <a:videoFile r:link="rId1"/>
          </p:nvPr>
        </p:nvPicPr>
        <p:blipFill>
          <a:blip r:embed="rId4"/>
          <a:stretch>
            <a:fillRect/>
          </a:stretch>
        </p:blipFill>
        <p:spPr>
          <a:xfrm>
            <a:off x="1490172" y="1980000"/>
            <a:ext cx="6163655" cy="3482465"/>
          </a:xfrm>
          <a:prstGeom prst="rect">
            <a:avLst/>
          </a:prstGeom>
        </p:spPr>
      </p:pic>
    </p:spTree>
    <p:extLst>
      <p:ext uri="{BB962C8B-B14F-4D97-AF65-F5344CB8AC3E}">
        <p14:creationId xmlns:p14="http://schemas.microsoft.com/office/powerpoint/2010/main" val="365157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7274F5D-9E37-5E58-6CF7-6B811BF3B26F}"/>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descr="Afbeelding met tekst, boom, persoon, person&#10;&#10;Automatisch gegenereerde beschrijving">
            <a:extLst>
              <a:ext uri="{FF2B5EF4-FFF2-40B4-BE49-F238E27FC236}">
                <a16:creationId xmlns:a16="http://schemas.microsoft.com/office/drawing/2014/main" id="{571E1037-CA87-0FC7-3B74-A1FD072F5A67}"/>
              </a:ext>
            </a:extLst>
          </p:cNvPr>
          <p:cNvPicPr>
            <a:picLocks noChangeAspect="1"/>
          </p:cNvPicPr>
          <p:nvPr/>
        </p:nvPicPr>
        <p:blipFill rotWithShape="1">
          <a:blip r:embed="rId3"/>
          <a:srcRect l="23329" t="10502" r="24019" b="4985"/>
          <a:stretch/>
        </p:blipFill>
        <p:spPr>
          <a:xfrm>
            <a:off x="0" y="1952625"/>
            <a:ext cx="5651502" cy="4905375"/>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825010" cy="4839147"/>
          </a:xfrm>
        </p:spPr>
        <p:txBody>
          <a:bodyPr/>
          <a:lstStyle/>
          <a:p>
            <a:r>
              <a:rPr lang="nl-NL" sz="2000" b="1" dirty="0">
                <a:solidFill>
                  <a:schemeClr val="accent1"/>
                </a:solidFill>
              </a:rPr>
              <a:t>Wat gaan we doen?</a:t>
            </a:r>
          </a:p>
          <a:p>
            <a:pPr marL="252000" lvl="0" indent="-252000">
              <a:spcBef>
                <a:spcPts val="1200"/>
              </a:spcBef>
              <a:buFont typeface="+mj-lt"/>
              <a:buAutoNum type="arabicPeriod"/>
            </a:pPr>
            <a:r>
              <a:rPr lang="en-GB" sz="1600" dirty="0">
                <a:effectLst/>
                <a:ea typeface="Calibri" panose="020F0502020204030204" pitchFamily="34" charset="0"/>
                <a:cs typeface="Segoe UI" panose="020B0502040204020203" pitchFamily="34" charset="0"/>
              </a:rPr>
              <a:t>Hang de Streeplijstposter </a:t>
            </a:r>
            <a:r>
              <a:rPr lang="en-GB" sz="1600" b="1" dirty="0">
                <a:effectLst/>
                <a:ea typeface="Calibri" panose="020F0502020204030204" pitchFamily="34" charset="0"/>
                <a:cs typeface="Segoe UI" panose="020B0502040204020203" pitchFamily="34" charset="0"/>
              </a:rPr>
              <a:t>1 week </a:t>
            </a:r>
            <a:r>
              <a:rPr lang="en-GB" sz="1600" dirty="0">
                <a:effectLst/>
                <a:ea typeface="Calibri" panose="020F0502020204030204" pitchFamily="34" charset="0"/>
                <a:cs typeface="Segoe UI" panose="020B0502040204020203" pitchFamily="34" charset="0"/>
              </a:rPr>
              <a:t>thuis boven de prullenbak op.</a:t>
            </a:r>
            <a:r>
              <a:rPr lang="en-GB" sz="1600" dirty="0">
                <a:ea typeface="Calibri" panose="020F0502020204030204" pitchFamily="34" charset="0"/>
                <a:cs typeface="Segoe UI" panose="020B0502040204020203" pitchFamily="34" charset="0"/>
              </a:rPr>
              <a:t> </a:t>
            </a:r>
            <a:endParaRPr lang="nl-NL" sz="1600" dirty="0">
              <a:effectLst/>
              <a:ea typeface="Calibri" panose="020F0502020204030204" pitchFamily="34" charset="0"/>
              <a:cs typeface="Times New Roman" panose="02020603050405020304" pitchFamily="18" charset="0"/>
            </a:endParaRPr>
          </a:p>
          <a:p>
            <a:pPr marL="252000" lvl="0" indent="-252000">
              <a:spcBef>
                <a:spcPts val="1200"/>
              </a:spcBef>
              <a:buFont typeface="+mj-lt"/>
              <a:buAutoNum type="arabicPeriod"/>
            </a:pPr>
            <a:r>
              <a:rPr lang="en-GB" sz="1600" dirty="0">
                <a:effectLst/>
                <a:ea typeface="Calibri" panose="020F0502020204030204" pitchFamily="34" charset="0"/>
                <a:cs typeface="Segoe UI" panose="020B0502040204020203" pitchFamily="34" charset="0"/>
              </a:rPr>
              <a:t>Zet iedere keer dat je iets van plastic weggooit een streepje bij het soort plastic.</a:t>
            </a:r>
            <a:endParaRPr lang="nl-NL" sz="1600" dirty="0">
              <a:effectLst/>
              <a:ea typeface="Calibri" panose="020F0502020204030204" pitchFamily="34" charset="0"/>
              <a:cs typeface="Times New Roman" panose="02020603050405020304" pitchFamily="18" charset="0"/>
            </a:endParaRPr>
          </a:p>
          <a:p>
            <a:pPr marL="252000" lvl="0" indent="-252000">
              <a:spcBef>
                <a:spcPts val="1200"/>
              </a:spcBef>
              <a:buFont typeface="+mj-lt"/>
              <a:buAutoNum type="arabicPeriod"/>
            </a:pPr>
            <a:r>
              <a:rPr lang="en-GB" sz="1600" dirty="0">
                <a:effectLst/>
                <a:ea typeface="Calibri" panose="020F0502020204030204" pitchFamily="34" charset="0"/>
                <a:cs typeface="Segoe UI" panose="020B0502040204020203" pitchFamily="34" charset="0"/>
              </a:rPr>
              <a:t>Aan het eind van de week tel je alle streepjes van de week bij elkaar op.</a:t>
            </a:r>
            <a:endParaRPr lang="nl-NL" sz="1600" dirty="0">
              <a:effectLst/>
              <a:ea typeface="Calibri" panose="020F0502020204030204" pitchFamily="34" charset="0"/>
              <a:cs typeface="Times New Roman" panose="02020603050405020304" pitchFamily="18" charset="0"/>
            </a:endParaRPr>
          </a:p>
          <a:p>
            <a:pPr marL="252000" lvl="0" indent="-252000">
              <a:spcBef>
                <a:spcPts val="1200"/>
              </a:spcBef>
              <a:buFont typeface="+mj-lt"/>
              <a:buAutoNum type="arabicPeriod"/>
            </a:pPr>
            <a:r>
              <a:rPr lang="en-GB" sz="1600" dirty="0">
                <a:effectLst/>
                <a:ea typeface="Calibri" panose="020F0502020204030204" pitchFamily="34" charset="0"/>
                <a:cs typeface="Segoe UI" panose="020B0502040204020203" pitchFamily="34" charset="0"/>
              </a:rPr>
              <a:t>Neem de ingevulde poster mee naar school.</a:t>
            </a:r>
            <a:endParaRPr lang="nl-NL" sz="1600" dirty="0">
              <a:effectLst/>
              <a:ea typeface="Calibri" panose="020F0502020204030204" pitchFamily="34" charset="0"/>
              <a:cs typeface="Times New Roman" panose="02020603050405020304" pitchFamily="18" charset="0"/>
            </a:endParaRP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lstStyle/>
          <a:p>
            <a:r>
              <a:rPr lang="nl-NL" dirty="0"/>
              <a:t>3. PLASTIC HUNT</a:t>
            </a:r>
          </a:p>
        </p:txBody>
      </p:sp>
      <p:pic>
        <p:nvPicPr>
          <p:cNvPr id="7" name="Afbeelding 6">
            <a:extLst>
              <a:ext uri="{FF2B5EF4-FFF2-40B4-BE49-F238E27FC236}">
                <a16:creationId xmlns:a16="http://schemas.microsoft.com/office/drawing/2014/main" id="{DA013183-764C-2445-A52D-30BD49225186}"/>
              </a:ext>
            </a:extLst>
          </p:cNvPr>
          <p:cNvPicPr>
            <a:picLocks noChangeAspect="1"/>
          </p:cNvPicPr>
          <p:nvPr/>
        </p:nvPicPr>
        <p:blipFill>
          <a:blip r:embed="rId4"/>
          <a:stretch>
            <a:fillRect/>
          </a:stretch>
        </p:blipFill>
        <p:spPr>
          <a:xfrm rot="19760420">
            <a:off x="349711" y="502338"/>
            <a:ext cx="4756322" cy="2675431"/>
          </a:xfrm>
          <a:prstGeom prst="rect">
            <a:avLst/>
          </a:prstGeom>
        </p:spPr>
      </p:pic>
    </p:spTree>
    <p:extLst>
      <p:ext uri="{BB962C8B-B14F-4D97-AF65-F5344CB8AC3E}">
        <p14:creationId xmlns:p14="http://schemas.microsoft.com/office/powerpoint/2010/main" val="314651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19138" y="2376000"/>
            <a:ext cx="3512576" cy="3502448"/>
          </a:xfrm>
        </p:spPr>
        <p:txBody>
          <a:bodyPr/>
          <a:lstStyle/>
          <a:p>
            <a:pPr marL="180000" indent="-180000">
              <a:spcBef>
                <a:spcPts val="1200"/>
              </a:spcBef>
              <a:buFont typeface="Arial" panose="020B0604020202020204" pitchFamily="34" charset="0"/>
              <a:buChar char="•"/>
            </a:pPr>
            <a:r>
              <a:rPr lang="nl-NL" sz="1600" dirty="0"/>
              <a:t>Hoeveel soorten plastic afval heb jij afgelopen week weggegooid?</a:t>
            </a:r>
          </a:p>
          <a:p>
            <a:pPr marL="180000" indent="-180000">
              <a:spcBef>
                <a:spcPts val="1200"/>
              </a:spcBef>
              <a:buFont typeface="Arial" panose="020B0604020202020204" pitchFamily="34" charset="0"/>
              <a:buChar char="•"/>
            </a:pPr>
            <a:r>
              <a:rPr lang="nl-NL" sz="1600" dirty="0"/>
              <a:t>Bij welke soort plastic heb jij de meeste streepjes staan?</a:t>
            </a:r>
          </a:p>
          <a:p>
            <a:pPr marL="180000" indent="-180000">
              <a:spcBef>
                <a:spcPts val="1200"/>
              </a:spcBef>
              <a:buFont typeface="Arial" panose="020B0604020202020204" pitchFamily="34" charset="0"/>
              <a:buChar char="•"/>
            </a:pPr>
            <a:r>
              <a:rPr lang="nl-NL" sz="1600" dirty="0"/>
              <a:t>Vergelijk de resultaten met die van je klasgenoot.</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477054"/>
          </a:xfrm>
        </p:spPr>
        <p:txBody>
          <a:bodyPr/>
          <a:lstStyle/>
          <a:p>
            <a:r>
              <a:rPr lang="nl-NL" dirty="0"/>
              <a:t>3. PLASTIC HUNT</a:t>
            </a:r>
          </a:p>
        </p:txBody>
      </p:sp>
      <p:pic>
        <p:nvPicPr>
          <p:cNvPr id="4" name="Afbeelding 3">
            <a:extLst>
              <a:ext uri="{FF2B5EF4-FFF2-40B4-BE49-F238E27FC236}">
                <a16:creationId xmlns:a16="http://schemas.microsoft.com/office/drawing/2014/main" id="{249BE56B-67B5-B1AD-34DE-779D2E726A85}"/>
              </a:ext>
            </a:extLst>
          </p:cNvPr>
          <p:cNvPicPr>
            <a:picLocks noChangeAspect="1"/>
          </p:cNvPicPr>
          <p:nvPr/>
        </p:nvPicPr>
        <p:blipFill>
          <a:blip r:embed="rId3"/>
          <a:stretch>
            <a:fillRect/>
          </a:stretch>
        </p:blipFill>
        <p:spPr>
          <a:xfrm>
            <a:off x="4572000" y="2179695"/>
            <a:ext cx="3852863" cy="4339336"/>
          </a:xfrm>
          <a:prstGeom prst="rect">
            <a:avLst/>
          </a:prstGeom>
          <a:ln w="12700">
            <a:solidFill>
              <a:schemeClr val="tx1"/>
            </a:solidFill>
          </a:ln>
        </p:spPr>
      </p:pic>
      <p:grpSp>
        <p:nvGrpSpPr>
          <p:cNvPr id="8" name="Groep 7">
            <a:extLst>
              <a:ext uri="{FF2B5EF4-FFF2-40B4-BE49-F238E27FC236}">
                <a16:creationId xmlns:a16="http://schemas.microsoft.com/office/drawing/2014/main" id="{4441FC02-A01A-4E4A-B9AD-63D716841337}"/>
              </a:ext>
            </a:extLst>
          </p:cNvPr>
          <p:cNvGrpSpPr/>
          <p:nvPr/>
        </p:nvGrpSpPr>
        <p:grpSpPr>
          <a:xfrm>
            <a:off x="-1504454" y="3657600"/>
            <a:ext cx="6182472" cy="3479859"/>
            <a:chOff x="-7922409" y="3429000"/>
            <a:chExt cx="5710220" cy="3214048"/>
          </a:xfrm>
        </p:grpSpPr>
        <p:pic>
          <p:nvPicPr>
            <p:cNvPr id="9" name="Afbeelding 8">
              <a:extLst>
                <a:ext uri="{FF2B5EF4-FFF2-40B4-BE49-F238E27FC236}">
                  <a16:creationId xmlns:a16="http://schemas.microsoft.com/office/drawing/2014/main" id="{3D86781C-F121-6547-943A-31155C76C412}"/>
                </a:ext>
              </a:extLst>
            </p:cNvPr>
            <p:cNvPicPr>
              <a:picLocks noChangeAspect="1"/>
            </p:cNvPicPr>
            <p:nvPr/>
          </p:nvPicPr>
          <p:blipFill>
            <a:blip r:embed="rId4"/>
            <a:stretch>
              <a:fillRect/>
            </a:stretch>
          </p:blipFill>
          <p:spPr>
            <a:xfrm>
              <a:off x="-6592603" y="3429000"/>
              <a:ext cx="3809698" cy="2142955"/>
            </a:xfrm>
            <a:prstGeom prst="rect">
              <a:avLst/>
            </a:prstGeom>
          </p:spPr>
        </p:pic>
        <p:pic>
          <p:nvPicPr>
            <p:cNvPr id="10" name="Afbeelding 9">
              <a:extLst>
                <a:ext uri="{FF2B5EF4-FFF2-40B4-BE49-F238E27FC236}">
                  <a16:creationId xmlns:a16="http://schemas.microsoft.com/office/drawing/2014/main" id="{3E93E195-EAAF-F543-90E1-034984EBEB73}"/>
                </a:ext>
              </a:extLst>
            </p:cNvPr>
            <p:cNvPicPr>
              <a:picLocks noChangeAspect="1"/>
            </p:cNvPicPr>
            <p:nvPr/>
          </p:nvPicPr>
          <p:blipFill>
            <a:blip r:embed="rId5"/>
            <a:stretch>
              <a:fillRect/>
            </a:stretch>
          </p:blipFill>
          <p:spPr>
            <a:xfrm rot="1774053">
              <a:off x="-7922409" y="3583014"/>
              <a:ext cx="4525311" cy="2545487"/>
            </a:xfrm>
            <a:prstGeom prst="rect">
              <a:avLst/>
            </a:prstGeom>
          </p:spPr>
        </p:pic>
        <p:pic>
          <p:nvPicPr>
            <p:cNvPr id="11" name="Afbeelding 10">
              <a:extLst>
                <a:ext uri="{FF2B5EF4-FFF2-40B4-BE49-F238E27FC236}">
                  <a16:creationId xmlns:a16="http://schemas.microsoft.com/office/drawing/2014/main" id="{D71DE2E0-F55E-584C-B04B-9E59ECEE13C9}"/>
                </a:ext>
              </a:extLst>
            </p:cNvPr>
            <p:cNvPicPr>
              <a:picLocks noChangeAspect="1"/>
            </p:cNvPicPr>
            <p:nvPr/>
          </p:nvPicPr>
          <p:blipFill>
            <a:blip r:embed="rId6"/>
            <a:stretch>
              <a:fillRect/>
            </a:stretch>
          </p:blipFill>
          <p:spPr>
            <a:xfrm rot="902091">
              <a:off x="-5914481" y="3882863"/>
              <a:ext cx="3702292" cy="2082539"/>
            </a:xfrm>
            <a:prstGeom prst="rect">
              <a:avLst/>
            </a:prstGeom>
          </p:spPr>
        </p:pic>
        <p:pic>
          <p:nvPicPr>
            <p:cNvPr id="12" name="Afbeelding 11">
              <a:extLst>
                <a:ext uri="{FF2B5EF4-FFF2-40B4-BE49-F238E27FC236}">
                  <a16:creationId xmlns:a16="http://schemas.microsoft.com/office/drawing/2014/main" id="{F3EA8C9C-FAEE-4044-9AEA-D8B6A2362916}"/>
                </a:ext>
              </a:extLst>
            </p:cNvPr>
            <p:cNvPicPr>
              <a:picLocks noChangeAspect="1"/>
            </p:cNvPicPr>
            <p:nvPr/>
          </p:nvPicPr>
          <p:blipFill>
            <a:blip r:embed="rId7"/>
            <a:stretch>
              <a:fillRect/>
            </a:stretch>
          </p:blipFill>
          <p:spPr>
            <a:xfrm rot="19989210">
              <a:off x="-6745693" y="4483497"/>
              <a:ext cx="3839202" cy="2159551"/>
            </a:xfrm>
            <a:prstGeom prst="rect">
              <a:avLst/>
            </a:prstGeom>
          </p:spPr>
        </p:pic>
      </p:grpSp>
    </p:spTree>
    <p:extLst>
      <p:ext uri="{BB962C8B-B14F-4D97-AF65-F5344CB8AC3E}">
        <p14:creationId xmlns:p14="http://schemas.microsoft.com/office/powerpoint/2010/main" val="33827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81C4900-48EC-3225-92F3-9BA0D25F36E4}"/>
              </a:ext>
            </a:extLst>
          </p:cNvPr>
          <p:cNvSpPr/>
          <p:nvPr/>
        </p:nvSpPr>
        <p:spPr>
          <a:xfrm>
            <a:off x="0" y="1952624"/>
            <a:ext cx="9144000" cy="490537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20000" y="2523266"/>
            <a:ext cx="4436391" cy="3770263"/>
          </a:xfrm>
        </p:spPr>
        <p:txBody>
          <a:bodyPr wrap="square" tIns="0">
            <a:spAutoFit/>
          </a:bodyPr>
          <a:lstStyle/>
          <a:p>
            <a:pPr marL="180000" indent="-180000">
              <a:spcBef>
                <a:spcPts val="1200"/>
              </a:spcBef>
              <a:buFont typeface="Arial" panose="020B0604020202020204" pitchFamily="34" charset="0"/>
              <a:buChar char="•"/>
            </a:pPr>
            <a:r>
              <a:rPr lang="en-US" sz="1600" b="1" dirty="0"/>
              <a:t>65 miljoen</a:t>
            </a:r>
            <a:r>
              <a:rPr lang="en-US" sz="1600" dirty="0"/>
              <a:t> ton plastic wordt elk </a:t>
            </a:r>
            <a:br>
              <a:rPr lang="en-US" sz="1600" dirty="0"/>
            </a:br>
            <a:r>
              <a:rPr lang="en-US" sz="1600" dirty="0" err="1"/>
              <a:t>jaar</a:t>
            </a:r>
            <a:r>
              <a:rPr lang="en-US" sz="1600" dirty="0"/>
              <a:t> weggegooid. </a:t>
            </a:r>
            <a:br>
              <a:rPr lang="en-US" sz="1600" dirty="0"/>
            </a:br>
            <a:r>
              <a:rPr lang="en-US" sz="3000" b="1" dirty="0">
                <a:solidFill>
                  <a:schemeClr val="accent1"/>
                </a:solidFill>
              </a:rPr>
              <a:t>65,000,000,000 kg</a:t>
            </a:r>
          </a:p>
          <a:p>
            <a:pPr marL="180000" indent="-180000">
              <a:spcBef>
                <a:spcPts val="1200"/>
              </a:spcBef>
              <a:buFont typeface="Arial" panose="020B0604020202020204" pitchFamily="34" charset="0"/>
              <a:buChar char="•"/>
            </a:pPr>
            <a:r>
              <a:rPr lang="en-US" sz="1600" b="1" dirty="0"/>
              <a:t>30% </a:t>
            </a:r>
            <a:r>
              <a:rPr lang="en-US" sz="1600" dirty="0"/>
              <a:t>daarvan wordt ingezameld,</a:t>
            </a:r>
          </a:p>
          <a:p>
            <a:pPr marL="180000" indent="-180000">
              <a:spcBef>
                <a:spcPts val="1200"/>
              </a:spcBef>
              <a:buFont typeface="Arial" panose="020B0604020202020204" pitchFamily="34" charset="0"/>
              <a:buChar char="•"/>
            </a:pPr>
            <a:r>
              <a:rPr lang="en-US" sz="1600" b="1" dirty="0"/>
              <a:t>70% </a:t>
            </a:r>
            <a:r>
              <a:rPr lang="en-US" sz="1600" dirty="0"/>
              <a:t>wordt verbrand, gestort of </a:t>
            </a:r>
            <a:br>
              <a:rPr lang="en-US" sz="1600" dirty="0"/>
            </a:br>
            <a:r>
              <a:rPr lang="en-US" sz="1600" dirty="0" err="1"/>
              <a:t>wordt</a:t>
            </a:r>
            <a:r>
              <a:rPr lang="en-US" sz="1600" dirty="0"/>
              <a:t> zwerfvuil</a:t>
            </a:r>
          </a:p>
          <a:p>
            <a:pPr marL="180000" indent="-180000">
              <a:spcBef>
                <a:spcPts val="1200"/>
              </a:spcBef>
              <a:buFont typeface="Arial" panose="020B0604020202020204" pitchFamily="34" charset="0"/>
              <a:buChar char="•"/>
            </a:pPr>
            <a:r>
              <a:rPr lang="en-US" sz="1600" dirty="0"/>
              <a:t>Nederlanders gebruiken </a:t>
            </a:r>
            <a:r>
              <a:rPr lang="en-US" sz="1600" b="1" dirty="0"/>
              <a:t>1.500 </a:t>
            </a:r>
            <a:br>
              <a:rPr lang="en-US" sz="1600" b="1" dirty="0"/>
            </a:br>
            <a:r>
              <a:rPr lang="en-US" sz="1600" dirty="0"/>
              <a:t>plastic verpakkingen per jaar.</a:t>
            </a:r>
          </a:p>
          <a:p>
            <a:pPr marL="180000" indent="-180000">
              <a:spcBef>
                <a:spcPts val="1200"/>
              </a:spcBef>
              <a:buFont typeface="Arial" panose="020B0604020202020204" pitchFamily="34" charset="0"/>
              <a:buChar char="•"/>
            </a:pPr>
            <a:r>
              <a:rPr lang="en-US" sz="1600" dirty="0"/>
              <a:t>Dat is </a:t>
            </a:r>
            <a:r>
              <a:rPr lang="en-US" sz="1600" b="1" dirty="0"/>
              <a:t>30 kilo </a:t>
            </a:r>
            <a:r>
              <a:rPr lang="en-US" sz="1600" dirty="0"/>
              <a:t>plastic </a:t>
            </a:r>
            <a:r>
              <a:rPr lang="en-US" sz="1600" dirty="0" err="1"/>
              <a:t>verpakkingen</a:t>
            </a:r>
            <a:r>
              <a:rPr lang="en-US" sz="1600" dirty="0"/>
              <a:t> </a:t>
            </a:r>
            <a:br>
              <a:rPr lang="en-US" sz="1600" dirty="0"/>
            </a:br>
            <a:r>
              <a:rPr lang="en-US" sz="1600" dirty="0"/>
              <a:t>per jaar!</a:t>
            </a:r>
          </a:p>
          <a:p>
            <a:pPr marL="180000" indent="-180000">
              <a:spcBef>
                <a:spcPts val="1200"/>
              </a:spcBef>
              <a:buFont typeface="Arial" panose="020B0604020202020204" pitchFamily="34" charset="0"/>
              <a:buChar char="•"/>
            </a:pPr>
            <a:r>
              <a:rPr lang="en-US" sz="1600" dirty="0"/>
              <a:t>Hoeveel is dat bij jou? Wat schat je?</a:t>
            </a:r>
          </a:p>
        </p:txBody>
      </p:sp>
      <p:pic>
        <p:nvPicPr>
          <p:cNvPr id="5" name="Afbeelding 4" descr="Afbeelding met buiten, strand, persoon, zand&#10;&#10;Automatisch gegenereerde beschrijving">
            <a:extLst>
              <a:ext uri="{FF2B5EF4-FFF2-40B4-BE49-F238E27FC236}">
                <a16:creationId xmlns:a16="http://schemas.microsoft.com/office/drawing/2014/main" id="{FA5BDA38-E7B7-412E-A575-88F6258F3FAF}"/>
              </a:ext>
            </a:extLst>
          </p:cNvPr>
          <p:cNvPicPr>
            <a:picLocks noChangeAspect="1"/>
          </p:cNvPicPr>
          <p:nvPr/>
        </p:nvPicPr>
        <p:blipFill rotWithShape="1">
          <a:blip r:embed="rId3"/>
          <a:srcRect l="5370" r="32494"/>
          <a:stretch/>
        </p:blipFill>
        <p:spPr>
          <a:xfrm>
            <a:off x="4572000" y="1952625"/>
            <a:ext cx="4572000" cy="4905375"/>
          </a:xfrm>
          <a:prstGeom prst="rect">
            <a:avLst/>
          </a:prstGeom>
        </p:spPr>
      </p:pic>
      <p:pic>
        <p:nvPicPr>
          <p:cNvPr id="4" name="Graphic 3" descr="Vragen silhouet">
            <a:extLst>
              <a:ext uri="{FF2B5EF4-FFF2-40B4-BE49-F238E27FC236}">
                <a16:creationId xmlns:a16="http://schemas.microsoft.com/office/drawing/2014/main" id="{CEDCEB9E-45A8-1C72-8FFE-B169EF3CD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6534" y="467080"/>
            <a:ext cx="914400" cy="914400"/>
          </a:xfrm>
          <a:prstGeom prst="rect">
            <a:avLst/>
          </a:prstGeom>
        </p:spPr>
      </p:pic>
      <p:sp>
        <p:nvSpPr>
          <p:cNvPr id="8" name="Tijdelijke aanduiding voor tekst 2">
            <a:extLst>
              <a:ext uri="{FF2B5EF4-FFF2-40B4-BE49-F238E27FC236}">
                <a16:creationId xmlns:a16="http://schemas.microsoft.com/office/drawing/2014/main" id="{16A57149-12DB-DB46-D24A-AD58B691C62A}"/>
              </a:ext>
            </a:extLst>
          </p:cNvPr>
          <p:cNvSpPr>
            <a:spLocks noGrp="1"/>
          </p:cNvSpPr>
          <p:nvPr>
            <p:ph type="body" sz="quarter" idx="13"/>
          </p:nvPr>
        </p:nvSpPr>
        <p:spPr>
          <a:xfrm>
            <a:off x="720000" y="810000"/>
            <a:ext cx="4998635" cy="477054"/>
          </a:xfrm>
        </p:spPr>
        <p:txBody>
          <a:bodyPr>
            <a:spAutoFit/>
          </a:bodyPr>
          <a:lstStyle/>
          <a:p>
            <a:r>
              <a:rPr lang="nl-NL" dirty="0">
                <a:solidFill>
                  <a:schemeClr val="accent1"/>
                </a:solidFill>
              </a:rPr>
              <a:t>WIST JE DAT…</a:t>
            </a:r>
          </a:p>
        </p:txBody>
      </p:sp>
      <p:pic>
        <p:nvPicPr>
          <p:cNvPr id="7" name="Afbeelding 6">
            <a:extLst>
              <a:ext uri="{FF2B5EF4-FFF2-40B4-BE49-F238E27FC236}">
                <a16:creationId xmlns:a16="http://schemas.microsoft.com/office/drawing/2014/main" id="{0D57E4CB-CD46-9346-A684-9F9C13FDA7BF}"/>
              </a:ext>
            </a:extLst>
          </p:cNvPr>
          <p:cNvPicPr>
            <a:picLocks noChangeAspect="1"/>
          </p:cNvPicPr>
          <p:nvPr/>
        </p:nvPicPr>
        <p:blipFill>
          <a:blip r:embed="rId6"/>
          <a:stretch>
            <a:fillRect/>
          </a:stretch>
        </p:blipFill>
        <p:spPr>
          <a:xfrm rot="19966199">
            <a:off x="2334597" y="162845"/>
            <a:ext cx="5201251" cy="2925703"/>
          </a:xfrm>
          <a:prstGeom prst="rect">
            <a:avLst/>
          </a:prstGeom>
        </p:spPr>
      </p:pic>
    </p:spTree>
    <p:extLst>
      <p:ext uri="{BB962C8B-B14F-4D97-AF65-F5344CB8AC3E}">
        <p14:creationId xmlns:p14="http://schemas.microsoft.com/office/powerpoint/2010/main" val="121518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AD0C3ED-5D55-C642-8553-C84EE65DFB6D}"/>
              </a:ext>
            </a:extLst>
          </p:cNvPr>
          <p:cNvSpPr/>
          <p:nvPr/>
        </p:nvSpPr>
        <p:spPr>
          <a:xfrm>
            <a:off x="719137" y="1952625"/>
            <a:ext cx="3282221" cy="328222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299632AC-016C-CA4D-B37F-F2975BD5A2C1}"/>
              </a:ext>
            </a:extLst>
          </p:cNvPr>
          <p:cNvSpPr/>
          <p:nvPr/>
        </p:nvSpPr>
        <p:spPr>
          <a:xfrm>
            <a:off x="5220072" y="1888957"/>
            <a:ext cx="3533847" cy="3533847"/>
          </a:xfrm>
          <a:prstGeom prst="ellipse">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3" name="Tijdelijke aanduiding voor tekst 2">
            <a:extLst>
              <a:ext uri="{FF2B5EF4-FFF2-40B4-BE49-F238E27FC236}">
                <a16:creationId xmlns:a16="http://schemas.microsoft.com/office/drawing/2014/main" id="{57EF15F9-42B9-8B84-F48E-C381E104E73A}"/>
              </a:ext>
            </a:extLst>
          </p:cNvPr>
          <p:cNvSpPr>
            <a:spLocks noGrp="1"/>
          </p:cNvSpPr>
          <p:nvPr>
            <p:ph type="body" sz="quarter" idx="13"/>
          </p:nvPr>
        </p:nvSpPr>
        <p:spPr/>
        <p:txBody>
          <a:bodyPr/>
          <a:lstStyle/>
          <a:p>
            <a:r>
              <a:rPr lang="nl-NL" dirty="0"/>
              <a:t>4. Lineair versus circulair</a:t>
            </a:r>
          </a:p>
        </p:txBody>
      </p:sp>
      <p:pic>
        <p:nvPicPr>
          <p:cNvPr id="5" name="Graphic 4" descr="Staafdiagram met stijgende lijn met effen opvulling">
            <a:extLst>
              <a:ext uri="{FF2B5EF4-FFF2-40B4-BE49-F238E27FC236}">
                <a16:creationId xmlns:a16="http://schemas.microsoft.com/office/drawing/2014/main" id="{3C996AB7-CEC2-CF05-D53F-6E13330774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0781" y="2791327"/>
            <a:ext cx="1654458" cy="1654458"/>
          </a:xfrm>
          <a:prstGeom prst="rect">
            <a:avLst/>
          </a:prstGeom>
        </p:spPr>
      </p:pic>
      <p:pic>
        <p:nvPicPr>
          <p:cNvPr id="7" name="Graphic 6" descr="Cirkel met pijl met effen opvulling">
            <a:extLst>
              <a:ext uri="{FF2B5EF4-FFF2-40B4-BE49-F238E27FC236}">
                <a16:creationId xmlns:a16="http://schemas.microsoft.com/office/drawing/2014/main" id="{EF62A08F-DE37-7BED-7157-0196E3367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5144" y="2684029"/>
            <a:ext cx="1943702" cy="1943702"/>
          </a:xfrm>
          <a:prstGeom prst="rect">
            <a:avLst/>
          </a:prstGeom>
        </p:spPr>
      </p:pic>
      <p:pic>
        <p:nvPicPr>
          <p:cNvPr id="9" name="Graphic 8" descr="Geen afval weggooien met effen opvulling">
            <a:extLst>
              <a:ext uri="{FF2B5EF4-FFF2-40B4-BE49-F238E27FC236}">
                <a16:creationId xmlns:a16="http://schemas.microsoft.com/office/drawing/2014/main" id="{8DF73D27-3F3C-1C14-53D0-9061C99EA2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138" y="3092116"/>
            <a:ext cx="914400" cy="914400"/>
          </a:xfrm>
          <a:prstGeom prst="rect">
            <a:avLst/>
          </a:prstGeom>
        </p:spPr>
      </p:pic>
      <p:pic>
        <p:nvPicPr>
          <p:cNvPr id="11" name="Graphic 10" descr="Waterfles silhouet">
            <a:extLst>
              <a:ext uri="{FF2B5EF4-FFF2-40B4-BE49-F238E27FC236}">
                <a16:creationId xmlns:a16="http://schemas.microsoft.com/office/drawing/2014/main" id="{048C6FA4-05A0-BCAA-D8B5-2DAC266FCD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048152">
            <a:off x="1807812" y="4295706"/>
            <a:ext cx="914400" cy="914400"/>
          </a:xfrm>
          <a:prstGeom prst="rect">
            <a:avLst/>
          </a:prstGeom>
        </p:spPr>
      </p:pic>
      <p:pic>
        <p:nvPicPr>
          <p:cNvPr id="13" name="Graphic 12" descr="Vissengraat silhouet">
            <a:extLst>
              <a:ext uri="{FF2B5EF4-FFF2-40B4-BE49-F238E27FC236}">
                <a16:creationId xmlns:a16="http://schemas.microsoft.com/office/drawing/2014/main" id="{207800AE-7F80-D782-639E-17222BC924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66564" y="2072355"/>
            <a:ext cx="914400" cy="914400"/>
          </a:xfrm>
          <a:prstGeom prst="rect">
            <a:avLst/>
          </a:prstGeom>
        </p:spPr>
      </p:pic>
      <p:pic>
        <p:nvPicPr>
          <p:cNvPr id="15" name="Graphic 14" descr="Geen afval weggooien silhouet">
            <a:extLst>
              <a:ext uri="{FF2B5EF4-FFF2-40B4-BE49-F238E27FC236}">
                <a16:creationId xmlns:a16="http://schemas.microsoft.com/office/drawing/2014/main" id="{553D359B-02EB-2693-A913-89E4FBFA5B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53079" y="2445848"/>
            <a:ext cx="914400" cy="914400"/>
          </a:xfrm>
          <a:prstGeom prst="rect">
            <a:avLst/>
          </a:prstGeom>
        </p:spPr>
      </p:pic>
      <p:pic>
        <p:nvPicPr>
          <p:cNvPr id="17" name="Graphic 16" descr="Bananenschil met effen opvulling">
            <a:extLst>
              <a:ext uri="{FF2B5EF4-FFF2-40B4-BE49-F238E27FC236}">
                <a16:creationId xmlns:a16="http://schemas.microsoft.com/office/drawing/2014/main" id="{4E0BBB65-18C6-598E-7839-2D3591DB6AC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77512" y="3112741"/>
            <a:ext cx="914400" cy="914400"/>
          </a:xfrm>
          <a:prstGeom prst="rect">
            <a:avLst/>
          </a:prstGeom>
        </p:spPr>
      </p:pic>
      <p:pic>
        <p:nvPicPr>
          <p:cNvPr id="19" name="Graphic 18" descr="Duurzaamheid silhouet">
            <a:extLst>
              <a:ext uri="{FF2B5EF4-FFF2-40B4-BE49-F238E27FC236}">
                <a16:creationId xmlns:a16="http://schemas.microsoft.com/office/drawing/2014/main" id="{FCB6622C-8607-B453-151D-189B5C370DD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22412" y="3823770"/>
            <a:ext cx="914400" cy="914400"/>
          </a:xfrm>
          <a:prstGeom prst="rect">
            <a:avLst/>
          </a:prstGeom>
        </p:spPr>
      </p:pic>
      <p:pic>
        <p:nvPicPr>
          <p:cNvPr id="21" name="Graphic 20" descr="Open hand met planten silhouet">
            <a:extLst>
              <a:ext uri="{FF2B5EF4-FFF2-40B4-BE49-F238E27FC236}">
                <a16:creationId xmlns:a16="http://schemas.microsoft.com/office/drawing/2014/main" id="{B1938C64-A170-D6F6-1475-DC83F40C06D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11863" y="2190385"/>
            <a:ext cx="914400" cy="914400"/>
          </a:xfrm>
          <a:prstGeom prst="rect">
            <a:avLst/>
          </a:prstGeom>
        </p:spPr>
      </p:pic>
      <p:pic>
        <p:nvPicPr>
          <p:cNvPr id="23" name="Graphic 22" descr="Plant met wortels silhouet">
            <a:extLst>
              <a:ext uri="{FF2B5EF4-FFF2-40B4-BE49-F238E27FC236}">
                <a16:creationId xmlns:a16="http://schemas.microsoft.com/office/drawing/2014/main" id="{FA95D263-4E0E-88BD-663E-1915675A0A1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345054" y="3197444"/>
            <a:ext cx="914400" cy="914400"/>
          </a:xfrm>
          <a:prstGeom prst="rect">
            <a:avLst/>
          </a:prstGeom>
        </p:spPr>
      </p:pic>
      <p:pic>
        <p:nvPicPr>
          <p:cNvPr id="25" name="Graphic 24" descr="Compost met effen opvulling">
            <a:extLst>
              <a:ext uri="{FF2B5EF4-FFF2-40B4-BE49-F238E27FC236}">
                <a16:creationId xmlns:a16="http://schemas.microsoft.com/office/drawing/2014/main" id="{62A436B6-4BF9-7C1A-335B-E275F04D00D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171438" y="4348633"/>
            <a:ext cx="914400" cy="914400"/>
          </a:xfrm>
          <a:prstGeom prst="rect">
            <a:avLst/>
          </a:prstGeom>
        </p:spPr>
      </p:pic>
      <p:pic>
        <p:nvPicPr>
          <p:cNvPr id="27" name="Graphic 26" descr="Weegschalen van gerechtigheid silhouet">
            <a:extLst>
              <a:ext uri="{FF2B5EF4-FFF2-40B4-BE49-F238E27FC236}">
                <a16:creationId xmlns:a16="http://schemas.microsoft.com/office/drawing/2014/main" id="{330CDA8D-7087-9FB1-4778-2F5F3B2F291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114800" y="3198681"/>
            <a:ext cx="914400" cy="914400"/>
          </a:xfrm>
          <a:prstGeom prst="rect">
            <a:avLst/>
          </a:prstGeom>
        </p:spPr>
      </p:pic>
    </p:spTree>
    <p:extLst>
      <p:ext uri="{BB962C8B-B14F-4D97-AF65-F5344CB8AC3E}">
        <p14:creationId xmlns:p14="http://schemas.microsoft.com/office/powerpoint/2010/main" val="2431627136"/>
      </p:ext>
    </p:extLst>
  </p:cSld>
  <p:clrMapOvr>
    <a:masterClrMapping/>
  </p:clrMapOvr>
</p:sld>
</file>

<file path=ppt/theme/theme1.xml><?xml version="1.0" encoding="utf-8"?>
<a:theme xmlns:a="http://schemas.openxmlformats.org/drawingml/2006/main" name="Presentation1">
  <a:themeElements>
    <a:clrScheme name="interreg 1">
      <a:dk1>
        <a:srgbClr val="003399"/>
      </a:dk1>
      <a:lt1>
        <a:srgbClr val="FFFFFF"/>
      </a:lt1>
      <a:dk2>
        <a:srgbClr val="37A76F"/>
      </a:dk2>
      <a:lt2>
        <a:srgbClr val="FFFFFF"/>
      </a:lt2>
      <a:accent1>
        <a:srgbClr val="F1717F"/>
      </a:accent1>
      <a:accent2>
        <a:srgbClr val="9FAEE5"/>
      </a:accent2>
      <a:accent3>
        <a:srgbClr val="FFCC00"/>
      </a:accent3>
      <a:accent4>
        <a:srgbClr val="80A9BC"/>
      </a:accent4>
      <a:accent5>
        <a:srgbClr val="F7B4B6"/>
      </a:accent5>
      <a:accent6>
        <a:srgbClr val="A5D20E"/>
      </a:accent6>
      <a:hlink>
        <a:srgbClr val="003399"/>
      </a:hlink>
      <a:folHlink>
        <a:srgbClr val="00000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1770</TotalTime>
  <Words>1230</Words>
  <Application>Microsoft Office PowerPoint</Application>
  <PresentationFormat>Diavoorstelling (4:3)</PresentationFormat>
  <Paragraphs>150</Paragraphs>
  <Slides>25</Slides>
  <Notes>20</Notes>
  <HiddenSlides>1</HiddenSlides>
  <MMClips>4</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25</vt:i4>
      </vt:variant>
    </vt:vector>
  </HeadingPairs>
  <TitlesOfParts>
    <vt:vector size="33" baseType="lpstr">
      <vt:lpstr>Arial</vt:lpstr>
      <vt:lpstr>Arial</vt:lpstr>
      <vt:lpstr>Calibri</vt:lpstr>
      <vt:lpstr>Open Sans</vt:lpstr>
      <vt:lpstr>Open Sans Semibold</vt:lpstr>
      <vt:lpstr>Segoe UI</vt:lpstr>
      <vt:lpstr>Symbol</vt:lpstr>
      <vt:lpstr>Presentation1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Lisette van Heijst</cp:lastModifiedBy>
  <cp:revision>98</cp:revision>
  <dcterms:created xsi:type="dcterms:W3CDTF">2015-03-06T10:50:13Z</dcterms:created>
  <dcterms:modified xsi:type="dcterms:W3CDTF">2023-02-03T08:38:36Z</dcterms:modified>
</cp:coreProperties>
</file>