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1" r:id="rId2"/>
    <p:sldId id="271" r:id="rId3"/>
    <p:sldId id="309" r:id="rId4"/>
    <p:sldId id="273" r:id="rId5"/>
    <p:sldId id="297" r:id="rId6"/>
    <p:sldId id="286" r:id="rId7"/>
    <p:sldId id="277" r:id="rId8"/>
    <p:sldId id="274" r:id="rId9"/>
    <p:sldId id="275" r:id="rId10"/>
    <p:sldId id="305" r:id="rId11"/>
    <p:sldId id="306" r:id="rId12"/>
    <p:sldId id="276" r:id="rId13"/>
    <p:sldId id="292" r:id="rId14"/>
    <p:sldId id="307" r:id="rId15"/>
    <p:sldId id="278" r:id="rId16"/>
    <p:sldId id="283" r:id="rId17"/>
    <p:sldId id="304" r:id="rId18"/>
    <p:sldId id="308" r:id="rId19"/>
    <p:sldId id="311" r:id="rId20"/>
    <p:sldId id="295" r:id="rId21"/>
    <p:sldId id="303" r:id="rId22"/>
    <p:sldId id="312" r:id="rId23"/>
    <p:sldId id="313" r:id="rId24"/>
    <p:sldId id="302" r:id="rId25"/>
    <p:sldId id="301" r:id="rId26"/>
    <p:sldId id="296" r:id="rId27"/>
    <p:sldId id="290" r:id="rId28"/>
    <p:sldId id="26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olders, M." initials="OM" lastIdx="1" clrIdx="0">
    <p:extLst>
      <p:ext uri="{19B8F6BF-5375-455C-9EA6-DF929625EA0E}">
        <p15:presenceInfo xmlns:p15="http://schemas.microsoft.com/office/powerpoint/2012/main" userId="S::moolders@almere.nl::702c65d4-fbf2-44f5-9e49-690b6e4a98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096"/>
    <a:srgbClr val="F4C014"/>
    <a:srgbClr val="98B830"/>
    <a:srgbClr val="019562"/>
    <a:srgbClr val="98BE25"/>
    <a:srgbClr val="97C0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4" autoAdjust="0"/>
    <p:restoredTop sz="86376" autoAdjust="0"/>
  </p:normalViewPr>
  <p:slideViewPr>
    <p:cSldViewPr snapToGrid="0" snapToObjects="1">
      <p:cViewPr varScale="1">
        <p:scale>
          <a:sx n="74" d="100"/>
          <a:sy n="74" d="100"/>
        </p:scale>
        <p:origin x="1219"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3-2-2023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https://www.youtube.com/watch?v=ViEKQA9G0Ys&amp;t=1s</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3</a:t>
            </a:fld>
            <a:endParaRPr lang="nl-NL"/>
          </a:p>
        </p:txBody>
      </p:sp>
    </p:spTree>
    <p:extLst>
      <p:ext uri="{BB962C8B-B14F-4D97-AF65-F5344CB8AC3E}">
        <p14:creationId xmlns:p14="http://schemas.microsoft.com/office/powerpoint/2010/main" val="868171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12</a:t>
            </a:fld>
            <a:endParaRPr lang="nl-NL"/>
          </a:p>
        </p:txBody>
      </p:sp>
    </p:spTree>
    <p:extLst>
      <p:ext uri="{BB962C8B-B14F-4D97-AF65-F5344CB8AC3E}">
        <p14:creationId xmlns:p14="http://schemas.microsoft.com/office/powerpoint/2010/main" val="155121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Plastic komt nu op allerlei plekken terecht. Nadat het in de prullenbak is beland, gaat het naar de verbrandingsoven, of wordt het zwerfvuil in de natuur. Het kan ook beter. Bekijk de video over de lineaire en circulaire economie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hlinkClick r:id="rId3"/>
              </a:rPr>
              <a:t>https://www.youtube.com/watch?v=2_orGl_s7UY&amp;t=60s</a:t>
            </a:r>
            <a:endParaRPr lang="nl-NL" dirty="0"/>
          </a:p>
          <a:p>
            <a:endParaRPr lang="nl-NL" dirty="0"/>
          </a:p>
          <a:p>
            <a:endParaRPr lang="nl-NL"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Segoe UI" panose="020B0502040204020203" pitchFamily="34" charset="0"/>
                <a:cs typeface="Segoe UI" panose="020B0502040204020203" pitchFamily="34" charset="0"/>
              </a:rPr>
              <a:t>Kan je </a:t>
            </a:r>
            <a:r>
              <a:rPr lang="en-US" b="1" dirty="0" err="1">
                <a:latin typeface="Segoe UI" panose="020B0502040204020203" pitchFamily="34" charset="0"/>
                <a:cs typeface="Segoe UI" panose="020B0502040204020203" pitchFamily="34" charset="0"/>
              </a:rPr>
              <a:t>uitleggen</a:t>
            </a:r>
            <a:r>
              <a:rPr lang="en-US" b="1" dirty="0">
                <a:latin typeface="Segoe UI" panose="020B0502040204020203" pitchFamily="34" charset="0"/>
                <a:cs typeface="Segoe UI" panose="020B0502040204020203" pitchFamily="34" charset="0"/>
              </a:rPr>
              <a:t> wat het </a:t>
            </a:r>
            <a:r>
              <a:rPr lang="en-US" b="1" dirty="0" err="1">
                <a:latin typeface="Segoe UI" panose="020B0502040204020203" pitchFamily="34" charset="0"/>
                <a:cs typeface="Segoe UI" panose="020B0502040204020203" pitchFamily="34" charset="0"/>
              </a:rPr>
              <a:t>verschil</a:t>
            </a:r>
            <a:r>
              <a:rPr lang="en-US" b="1" dirty="0">
                <a:latin typeface="Segoe UI" panose="020B0502040204020203" pitchFamily="34" charset="0"/>
                <a:cs typeface="Segoe UI" panose="020B0502040204020203" pitchFamily="34" charset="0"/>
              </a:rPr>
              <a:t> is </a:t>
            </a:r>
            <a:r>
              <a:rPr lang="en-US" b="1" dirty="0" err="1">
                <a:latin typeface="Segoe UI" panose="020B0502040204020203" pitchFamily="34" charset="0"/>
                <a:cs typeface="Segoe UI" panose="020B0502040204020203" pitchFamily="34" charset="0"/>
              </a:rPr>
              <a:t>tussen</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lineair</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en</a:t>
            </a:r>
            <a:r>
              <a:rPr lang="en-US" b="1" dirty="0">
                <a:latin typeface="Segoe UI" panose="020B0502040204020203" pitchFamily="34" charset="0"/>
                <a:cs typeface="Segoe UI" panose="020B0502040204020203" pitchFamily="34" charset="0"/>
              </a:rPr>
              <a:t> </a:t>
            </a:r>
            <a:r>
              <a:rPr lang="en-US" b="1" dirty="0" err="1">
                <a:latin typeface="Segoe UI" panose="020B0502040204020203" pitchFamily="34" charset="0"/>
                <a:cs typeface="Segoe UI" panose="020B0502040204020203" pitchFamily="34" charset="0"/>
              </a:rPr>
              <a:t>circulair</a:t>
            </a:r>
            <a:r>
              <a:rPr lang="en-US" b="1" dirty="0">
                <a:latin typeface="Segoe UI" panose="020B0502040204020203" pitchFamily="34" charset="0"/>
                <a:cs typeface="Segoe UI" panose="020B0502040204020203" pitchFamily="34" charset="0"/>
              </a:rPr>
              <a:t>? </a:t>
            </a:r>
            <a:endParaRPr lang="nl-NL" dirty="0">
              <a:latin typeface="Segoe UI" panose="020B0502040204020203" pitchFamily="34" charset="0"/>
              <a:cs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13</a:t>
            </a:fld>
            <a:endParaRPr lang="nl-NL"/>
          </a:p>
        </p:txBody>
      </p:sp>
    </p:spTree>
    <p:extLst>
      <p:ext uri="{BB962C8B-B14F-4D97-AF65-F5344CB8AC3E}">
        <p14:creationId xmlns:p14="http://schemas.microsoft.com/office/powerpoint/2010/main" val="61165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Plastic komt nu op allerlei plekken terecht. Nadat het in de prullenbak is beland, gaat het naar de verbrandingsoven, of wordt het zwerfvuil in de natuur. Het kan ook beter. Bekijk de video over de lineaire en circulaire economie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hlinkClick r:id="rId3"/>
              </a:rPr>
              <a:t>https://www.youtube.com/watch?v=2_orGl_s7UY&amp;t=60s</a:t>
            </a:r>
            <a:endParaRPr lang="nl-NL" dirty="0"/>
          </a:p>
          <a:p>
            <a:endParaRPr lang="nl-NL" dirty="0"/>
          </a:p>
          <a:p>
            <a:endParaRPr lang="nl-NL"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Segoe UI" panose="020B0502040204020203" pitchFamily="34" charset="0"/>
                <a:cs typeface="Segoe UI" panose="020B0502040204020203" pitchFamily="34" charset="0"/>
              </a:rPr>
              <a:t>Kan je uitleggen wat het verschil is tussen lineair en circulair? </a:t>
            </a:r>
            <a:endParaRPr lang="nl-NL" dirty="0">
              <a:latin typeface="Segoe UI" panose="020B0502040204020203" pitchFamily="34" charset="0"/>
              <a:cs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15</a:t>
            </a:fld>
            <a:endParaRPr lang="nl-NL" dirty="0"/>
          </a:p>
        </p:txBody>
      </p:sp>
    </p:spTree>
    <p:extLst>
      <p:ext uri="{BB962C8B-B14F-4D97-AF65-F5344CB8AC3E}">
        <p14:creationId xmlns:p14="http://schemas.microsoft.com/office/powerpoint/2010/main" val="140057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a:t>Er wordt plastic ingezameld. </a:t>
            </a:r>
          </a:p>
          <a:p>
            <a:r>
              <a:rPr lang="nl-NL" dirty="0"/>
              <a:t>De verschillende fabrieken gebruikten gerecycled plastic. </a:t>
            </a:r>
          </a:p>
          <a:p>
            <a:r>
              <a:rPr lang="nl-NL" dirty="0"/>
              <a:t>Soms hoogwaardige kunststof, zoals PET, en soms lage kwaliteit kunststof, zoals folies. </a:t>
            </a:r>
          </a:p>
          <a:p>
            <a:r>
              <a:rPr lang="nl-NL" dirty="0"/>
              <a:t>Het plastic moet worden gescheiden bij de afvalverwerking. </a:t>
            </a:r>
          </a:p>
          <a:p>
            <a:r>
              <a:rPr lang="nl-NL" dirty="0"/>
              <a:t>PET zinkt. Het plastic van de dop drijft. Plastic folies kunnen ook in het water drijven. </a:t>
            </a:r>
          </a:p>
          <a:p>
            <a:r>
              <a:rPr lang="nl-NL" dirty="0"/>
              <a:t>Het toevoegen van zout aan het water kan het drijfvermogen van het plastic veranderen.</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16</a:t>
            </a:fld>
            <a:endParaRPr lang="nl-NL" dirty="0"/>
          </a:p>
        </p:txBody>
      </p:sp>
    </p:spTree>
    <p:extLst>
      <p:ext uri="{BB962C8B-B14F-4D97-AF65-F5344CB8AC3E}">
        <p14:creationId xmlns:p14="http://schemas.microsoft.com/office/powerpoint/2010/main" val="1125602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Plastic komt nu op allerlei plekken terecht. Nadat het in de prullenbak is beland, gaat het naar de verbrandingsoven, of wordt het zwerfvuil in de natuur. Het kan ook beter. Bekijk de video over de lineaire en circulaire economie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hlinkClick r:id="rId3"/>
              </a:rPr>
              <a:t>https://www.youtube.com/watch?v=2_orGl_s7UY&amp;t=60s</a:t>
            </a:r>
            <a:endParaRPr lang="nl-NL" dirty="0"/>
          </a:p>
          <a:p>
            <a:endParaRPr lang="nl-NL" dirty="0"/>
          </a:p>
          <a:p>
            <a:endParaRPr lang="nl-NL"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Segoe UI" panose="020B0502040204020203" pitchFamily="34" charset="0"/>
                <a:cs typeface="Segoe UI" panose="020B0502040204020203" pitchFamily="34" charset="0"/>
              </a:rPr>
              <a:t>Kan je uitleggen wat het verschil is tussen lineair en circulair? </a:t>
            </a:r>
            <a:endParaRPr lang="nl-NL" dirty="0">
              <a:latin typeface="Segoe UI" panose="020B0502040204020203" pitchFamily="34" charset="0"/>
              <a:cs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17</a:t>
            </a:fld>
            <a:endParaRPr lang="nl-NL" dirty="0"/>
          </a:p>
        </p:txBody>
      </p:sp>
    </p:spTree>
    <p:extLst>
      <p:ext uri="{BB962C8B-B14F-4D97-AF65-F5344CB8AC3E}">
        <p14:creationId xmlns:p14="http://schemas.microsoft.com/office/powerpoint/2010/main" val="330643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Plastic komt nu op allerlei plekken terecht. Nadat het in de prullenbak is beland, gaat het naar de verbrandingsoven, of wordt het zwerfvuil in de natuur. Het kan ook beter. Bekijk de video over de lineaire en circulaire economie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hlinkClick r:id="rId3"/>
              </a:rPr>
              <a:t>https://www.youtube.com/watch?v=2_orGl_s7UY&amp;t=60s</a:t>
            </a:r>
            <a:endParaRPr lang="nl-NL" dirty="0"/>
          </a:p>
          <a:p>
            <a:endParaRPr lang="nl-NL" dirty="0"/>
          </a:p>
          <a:p>
            <a:endParaRPr lang="nl-NL"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Segoe UI" panose="020B0502040204020203" pitchFamily="34" charset="0"/>
                <a:cs typeface="Segoe UI" panose="020B0502040204020203" pitchFamily="34" charset="0"/>
              </a:rPr>
              <a:t>Kan je uitleggen wat het verschil is tussen lineair en circulair? </a:t>
            </a:r>
            <a:endParaRPr lang="nl-NL" dirty="0">
              <a:latin typeface="Segoe UI" panose="020B0502040204020203" pitchFamily="34" charset="0"/>
              <a:cs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18</a:t>
            </a:fld>
            <a:endParaRPr lang="nl-NL" dirty="0"/>
          </a:p>
        </p:txBody>
      </p:sp>
    </p:spTree>
    <p:extLst>
      <p:ext uri="{BB962C8B-B14F-4D97-AF65-F5344CB8AC3E}">
        <p14:creationId xmlns:p14="http://schemas.microsoft.com/office/powerpoint/2010/main" val="1709294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19</a:t>
            </a:fld>
            <a:endParaRPr lang="en-us" dirty="0"/>
          </a:p>
        </p:txBody>
      </p:sp>
    </p:spTree>
    <p:extLst>
      <p:ext uri="{BB962C8B-B14F-4D97-AF65-F5344CB8AC3E}">
        <p14:creationId xmlns:p14="http://schemas.microsoft.com/office/powerpoint/2010/main" val="195769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20</a:t>
            </a:fld>
            <a:endParaRPr lang="nl-NL"/>
          </a:p>
        </p:txBody>
      </p:sp>
    </p:spTree>
    <p:extLst>
      <p:ext uri="{BB962C8B-B14F-4D97-AF65-F5344CB8AC3E}">
        <p14:creationId xmlns:p14="http://schemas.microsoft.com/office/powerpoint/2010/main" val="337304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nl-NL" dirty="0"/>
              <a:t>Plastic komt nu op allerlei plekken terecht. Nadat het in de prullenbak is beland, gaat het naar de verbrandingsoven, of wordt het zwerfvuil in de natuur. Het kan ook beter. Bekijk de video over de lineaire en circulaire economie</a:t>
            </a:r>
          </a:p>
          <a:p>
            <a:pPr marL="0" marR="0" lvl="0" indent="0" algn="l" defTabSz="457200" rtl="0" eaLnBrk="1" fontAlgn="auto" latinLnBrk="0" hangingPunct="1">
              <a:lnSpc>
                <a:spcPct val="100000"/>
              </a:lnSpc>
              <a:spcBef>
                <a:spcPts val="0"/>
              </a:spcBef>
              <a:spcAft>
                <a:spcPts val="0"/>
              </a:spcAft>
              <a:buClrTx/>
              <a:buSzTx/>
              <a:buFontTx/>
              <a:buNone/>
              <a:tabLst/>
              <a:defRPr/>
            </a:pPr>
            <a:endParaRPr lang="nl-NL"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nl-NL" dirty="0">
                <a:hlinkClick r:id="rId3"/>
              </a:rPr>
              <a:t>https://www.youtube.com/watch?v=2_orGl_s7UY&amp;t=60s</a:t>
            </a:r>
            <a:endParaRPr lang="nl-NL" dirty="0"/>
          </a:p>
          <a:p>
            <a:endParaRPr lang="nl-NL" dirty="0"/>
          </a:p>
          <a:p>
            <a:endParaRPr lang="nl-NL"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Segoe UI" panose="020B0502040204020203" pitchFamily="34" charset="0"/>
                <a:cs typeface="Segoe UI" panose="020B0502040204020203" pitchFamily="34" charset="0"/>
              </a:rPr>
              <a:t>Kan je uitleggen wat het verschil is tussen lineair en circulair? </a:t>
            </a:r>
            <a:endParaRPr lang="nl-NL" dirty="0">
              <a:latin typeface="Segoe UI" panose="020B0502040204020203" pitchFamily="34" charset="0"/>
              <a:cs typeface="Segoe UI" panose="020B0502040204020203" pitchFamily="34" charset="0"/>
            </a:endParaRP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21</a:t>
            </a:fld>
            <a:endParaRPr lang="nl-NL" dirty="0"/>
          </a:p>
        </p:txBody>
      </p:sp>
    </p:spTree>
    <p:extLst>
      <p:ext uri="{BB962C8B-B14F-4D97-AF65-F5344CB8AC3E}">
        <p14:creationId xmlns:p14="http://schemas.microsoft.com/office/powerpoint/2010/main" val="871484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22</a:t>
            </a:fld>
            <a:endParaRPr lang="en-us"/>
          </a:p>
        </p:txBody>
      </p:sp>
    </p:spTree>
    <p:extLst>
      <p:ext uri="{BB962C8B-B14F-4D97-AF65-F5344CB8AC3E}">
        <p14:creationId xmlns:p14="http://schemas.microsoft.com/office/powerpoint/2010/main" val="377016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Mogelijke vragen voor de leerlingen:</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Plastics zijn fijn omdat…? (iets droog houden, schoon en fris. Het kan flexibel, hard, soepel zijn…)</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Wat is er vervelend aan plastic? (het verteert niet. Plastic soep, afval…)</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Wat doe jij met plastic afval?</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Typen plastic; hard, zacht</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Weggooi plastic of herbruikbaar plastic (broodtrommel)</a:t>
            </a:r>
          </a:p>
          <a:p>
            <a:pPr marL="342900" lvl="0" indent="-342900">
              <a:lnSpc>
                <a:spcPct val="115000"/>
              </a:lnSpc>
              <a:buFont typeface="Segoe UI" panose="020B0502040204020203" pitchFamily="34" charset="0"/>
              <a:buChar char="-"/>
            </a:pPr>
            <a:r>
              <a:rPr lang="nl-NL" sz="1800" i="1" dirty="0">
                <a:solidFill>
                  <a:srgbClr val="0D0D0D"/>
                </a:solidFill>
                <a:effectLst/>
                <a:latin typeface="Segoe UI" panose="020B0502040204020203" pitchFamily="34" charset="0"/>
                <a:cs typeface="Times New Roman" panose="02020603050405020304" pitchFamily="18" charset="0"/>
              </a:rPr>
              <a:t>Waar is plastic van gemaakt? (Petroleum, nu ook steeds meer van plantaardig materiaal)</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4</a:t>
            </a:fld>
            <a:endParaRPr lang="nl-NL" dirty="0"/>
          </a:p>
        </p:txBody>
      </p:sp>
    </p:spTree>
    <p:extLst>
      <p:ext uri="{BB962C8B-B14F-4D97-AF65-F5344CB8AC3E}">
        <p14:creationId xmlns:p14="http://schemas.microsoft.com/office/powerpoint/2010/main" val="366815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dirty="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23</a:t>
            </a:fld>
            <a:endParaRPr lang="en-us"/>
          </a:p>
        </p:txBody>
      </p:sp>
    </p:spTree>
    <p:extLst>
      <p:ext uri="{BB962C8B-B14F-4D97-AF65-F5344CB8AC3E}">
        <p14:creationId xmlns:p14="http://schemas.microsoft.com/office/powerpoint/2010/main" val="2872976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24</a:t>
            </a:fld>
            <a:endParaRPr lang="nl-NL"/>
          </a:p>
        </p:txBody>
      </p:sp>
    </p:spTree>
    <p:extLst>
      <p:ext uri="{BB962C8B-B14F-4D97-AF65-F5344CB8AC3E}">
        <p14:creationId xmlns:p14="http://schemas.microsoft.com/office/powerpoint/2010/main" val="3770167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25</a:t>
            </a:fld>
            <a:endParaRPr lang="nl-NL"/>
          </a:p>
        </p:txBody>
      </p:sp>
    </p:spTree>
    <p:extLst>
      <p:ext uri="{BB962C8B-B14F-4D97-AF65-F5344CB8AC3E}">
        <p14:creationId xmlns:p14="http://schemas.microsoft.com/office/powerpoint/2010/main" val="3034386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26</a:t>
            </a:fld>
            <a:endParaRPr lang="nl-NL"/>
          </a:p>
        </p:txBody>
      </p:sp>
    </p:spTree>
    <p:extLst>
      <p:ext uri="{BB962C8B-B14F-4D97-AF65-F5344CB8AC3E}">
        <p14:creationId xmlns:p14="http://schemas.microsoft.com/office/powerpoint/2010/main" val="240839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nSpc>
                <a:spcPct val="115000"/>
              </a:lnSpc>
              <a:buFont typeface="Symbol" panose="05050102010706020507" pitchFamily="18" charset="2"/>
              <a:buChar char=""/>
            </a:pPr>
            <a:r>
              <a:rPr lang="nl-NL" dirty="0"/>
              <a:t>Mindmap aanvullen met de opgedane kennis </a:t>
            </a:r>
          </a:p>
          <a:p>
            <a:pPr marL="342900" lvl="0" indent="-342900">
              <a:lnSpc>
                <a:spcPct val="115000"/>
              </a:lnSpc>
              <a:buFont typeface="Symbol" panose="05050102010706020507" pitchFamily="18" charset="2"/>
              <a:buChar char=""/>
            </a:pPr>
            <a:r>
              <a:rPr lang="nl-NL" dirty="0"/>
              <a:t>Wat heb je geleerd over het recyclen van plastic? </a:t>
            </a:r>
          </a:p>
          <a:p>
            <a:pPr marL="342900" lvl="0" indent="-342900">
              <a:lnSpc>
                <a:spcPct val="115000"/>
              </a:lnSpc>
              <a:buFont typeface="Symbol" panose="05050102010706020507" pitchFamily="18" charset="2"/>
              <a:buChar char=""/>
            </a:pPr>
            <a:r>
              <a:rPr lang="nl-NL" dirty="0"/>
              <a:t>Waarom is het slim om plastic te recyclen?</a:t>
            </a:r>
          </a:p>
          <a:p>
            <a:pPr marL="342900" lvl="0" indent="-342900">
              <a:lnSpc>
                <a:spcPct val="115000"/>
              </a:lnSpc>
              <a:buFont typeface="Symbol" panose="05050102010706020507" pitchFamily="18" charset="2"/>
              <a:buChar char=""/>
            </a:pPr>
            <a:r>
              <a:rPr lang="nl-NL" dirty="0"/>
              <a:t>Heb je een idee waarom ze het circulair noemen? </a:t>
            </a:r>
          </a:p>
          <a:p>
            <a:pPr marL="342900" lvl="0" indent="-342900">
              <a:lnSpc>
                <a:spcPct val="115000"/>
              </a:lnSpc>
              <a:buFont typeface="Symbol" panose="05050102010706020507" pitchFamily="18" charset="2"/>
              <a:buChar char=""/>
            </a:pPr>
            <a:r>
              <a:rPr lang="nl-NL" dirty="0"/>
              <a:t>Wat kun je zelf doen om goed met plastic om te gaan?</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27</a:t>
            </a:fld>
            <a:endParaRPr lang="nl-NL"/>
          </a:p>
        </p:txBody>
      </p:sp>
    </p:spTree>
    <p:extLst>
      <p:ext uri="{BB962C8B-B14F-4D97-AF65-F5344CB8AC3E}">
        <p14:creationId xmlns:p14="http://schemas.microsoft.com/office/powerpoint/2010/main" val="398849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5</a:t>
            </a:fld>
            <a:endParaRPr lang="nl-NL"/>
          </a:p>
        </p:txBody>
      </p:sp>
    </p:spTree>
    <p:extLst>
      <p:ext uri="{BB962C8B-B14F-4D97-AF65-F5344CB8AC3E}">
        <p14:creationId xmlns:p14="http://schemas.microsoft.com/office/powerpoint/2010/main" val="36099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6</a:t>
            </a:fld>
            <a:endParaRPr lang="nl-NL"/>
          </a:p>
        </p:txBody>
      </p:sp>
    </p:spTree>
    <p:extLst>
      <p:ext uri="{BB962C8B-B14F-4D97-AF65-F5344CB8AC3E}">
        <p14:creationId xmlns:p14="http://schemas.microsoft.com/office/powerpoint/2010/main" val="273886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GB" noProof="0" dirty="0"/>
              <a:t>https://www.youtube.com/watch?v=CtWfYm5UxHU</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7</a:t>
            </a:fld>
            <a:endParaRPr lang="en-us" dirty="0"/>
          </a:p>
        </p:txBody>
      </p:sp>
    </p:spTree>
    <p:extLst>
      <p:ext uri="{BB962C8B-B14F-4D97-AF65-F5344CB8AC3E}">
        <p14:creationId xmlns:p14="http://schemas.microsoft.com/office/powerpoint/2010/main" val="170933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Stel </a:t>
            </a:r>
            <a:r>
              <a:rPr lang="en-US" sz="12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een</a:t>
            </a: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timer in, </a:t>
            </a:r>
            <a:r>
              <a:rPr lang="en-US" sz="12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kijk</a:t>
            </a: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a:t>
            </a:r>
            <a:r>
              <a:rPr lang="en-US" sz="12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welke</a:t>
            </a: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a:t>
            </a:r>
            <a:r>
              <a:rPr lang="en-US" sz="12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groep</a:t>
            </a: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het </a:t>
            </a:r>
            <a:r>
              <a:rPr lang="en-US" sz="12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snelst</a:t>
            </a: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is in het </a:t>
            </a:r>
            <a:r>
              <a:rPr lang="en-US" sz="12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opdelen</a:t>
            </a: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in </a:t>
            </a:r>
            <a:r>
              <a:rPr lang="en-US" sz="120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soorten</a:t>
            </a:r>
            <a:r>
              <a:rPr lang="en-US" sz="120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plastic.</a:t>
            </a:r>
          </a:p>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8</a:t>
            </a:fld>
            <a:endParaRPr lang="nl-NL" dirty="0"/>
          </a:p>
        </p:txBody>
      </p:sp>
    </p:spTree>
    <p:extLst>
      <p:ext uri="{BB962C8B-B14F-4D97-AF65-F5344CB8AC3E}">
        <p14:creationId xmlns:p14="http://schemas.microsoft.com/office/powerpoint/2010/main" val="2635818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nl-NL" dirty="0"/>
              <a:t>Tel de hoeveelheid van plastic afval dat is weggegooid met de leerlingen.</a:t>
            </a:r>
          </a:p>
          <a:p>
            <a:r>
              <a:rPr lang="nl-NL" dirty="0"/>
              <a:t>Dat is best veel.</a:t>
            </a:r>
          </a:p>
          <a:p>
            <a:r>
              <a:rPr lang="nl-NL" dirty="0"/>
              <a:t>Ga naar de volgende dia voor feiten over de hoeveelheden. </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9</a:t>
            </a:fld>
            <a:endParaRPr lang="nl-NL" dirty="0"/>
          </a:p>
        </p:txBody>
      </p:sp>
    </p:spTree>
    <p:extLst>
      <p:ext uri="{BB962C8B-B14F-4D97-AF65-F5344CB8AC3E}">
        <p14:creationId xmlns:p14="http://schemas.microsoft.com/office/powerpoint/2010/main" val="80966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10</a:t>
            </a:fld>
            <a:endParaRPr lang="nl-NL" dirty="0"/>
          </a:p>
        </p:txBody>
      </p:sp>
    </p:spTree>
    <p:extLst>
      <p:ext uri="{BB962C8B-B14F-4D97-AF65-F5344CB8AC3E}">
        <p14:creationId xmlns:p14="http://schemas.microsoft.com/office/powerpoint/2010/main" val="87136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11</a:t>
            </a:fld>
            <a:endParaRPr lang="nl-NL" dirty="0"/>
          </a:p>
        </p:txBody>
      </p:sp>
    </p:spTree>
    <p:extLst>
      <p:ext uri="{BB962C8B-B14F-4D97-AF65-F5344CB8AC3E}">
        <p14:creationId xmlns:p14="http://schemas.microsoft.com/office/powerpoint/2010/main" val="1424616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tekstblokken">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1429F908-6399-47D0-8147-42ADD455AA1D}"/>
              </a:ext>
            </a:extLst>
          </p:cNvPr>
          <p:cNvSpPr>
            <a:spLocks noGrp="1"/>
          </p:cNvSpPr>
          <p:nvPr>
            <p:ph type="body" sz="quarter" idx="10"/>
          </p:nvPr>
        </p:nvSpPr>
        <p:spPr>
          <a:xfrm>
            <a:off x="3371607" y="1952625"/>
            <a:ext cx="2401200" cy="3971140"/>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5" name="Tijdelijke aanduiding voor tekst 13">
            <a:extLst>
              <a:ext uri="{FF2B5EF4-FFF2-40B4-BE49-F238E27FC236}">
                <a16:creationId xmlns:a16="http://schemas.microsoft.com/office/drawing/2014/main" id="{E6095F82-2D49-408E-B27C-529A9B4D8C59}"/>
              </a:ext>
            </a:extLst>
          </p:cNvPr>
          <p:cNvSpPr>
            <a:spLocks noGrp="1"/>
          </p:cNvSpPr>
          <p:nvPr>
            <p:ph type="body" sz="quarter" idx="11"/>
          </p:nvPr>
        </p:nvSpPr>
        <p:spPr>
          <a:xfrm>
            <a:off x="720000" y="1952626"/>
            <a:ext cx="2401200" cy="3971139"/>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6" name="Tijdelijke aanduiding voor tekst 13">
            <a:extLst>
              <a:ext uri="{FF2B5EF4-FFF2-40B4-BE49-F238E27FC236}">
                <a16:creationId xmlns:a16="http://schemas.microsoft.com/office/drawing/2014/main" id="{AD8ADC6D-5C09-4323-90CC-333FC65EE732}"/>
              </a:ext>
            </a:extLst>
          </p:cNvPr>
          <p:cNvSpPr>
            <a:spLocks noGrp="1"/>
          </p:cNvSpPr>
          <p:nvPr>
            <p:ph type="body" sz="quarter" idx="12"/>
          </p:nvPr>
        </p:nvSpPr>
        <p:spPr>
          <a:xfrm>
            <a:off x="6023213" y="1952625"/>
            <a:ext cx="2401649" cy="3971141"/>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7" name="Tijdelijke aanduiding voor tekst 13">
            <a:extLst>
              <a:ext uri="{FF2B5EF4-FFF2-40B4-BE49-F238E27FC236}">
                <a16:creationId xmlns:a16="http://schemas.microsoft.com/office/drawing/2014/main" id="{3D393B0A-0760-4F77-A3D0-D27BA54B549B}"/>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610863624"/>
      </p:ext>
    </p:extLst>
  </p:cSld>
  <p:clrMapOvr>
    <a:masterClrMapping/>
  </p:clrMapOvr>
  <p:extLst>
    <p:ext uri="{DCECCB84-F9BA-43D5-87BE-67443E8EF086}">
      <p15:sldGuideLst xmlns:p15="http://schemas.microsoft.com/office/powerpoint/2012/main">
        <p15:guide id="2" pos="3787" userDrawn="1">
          <p15:clr>
            <a:srgbClr val="FBAE40"/>
          </p15:clr>
        </p15:guide>
        <p15:guide id="3" pos="3560" userDrawn="1">
          <p15:clr>
            <a:srgbClr val="FBAE40"/>
          </p15:clr>
        </p15:guide>
        <p15:guide id="4" orient="horz" pos="1230" userDrawn="1">
          <p15:clr>
            <a:srgbClr val="FBAE40"/>
          </p15:clr>
        </p15:guide>
        <p15:guide id="5" orient="horz" pos="731" userDrawn="1">
          <p15:clr>
            <a:srgbClr val="FBAE40"/>
          </p15:clr>
        </p15:guide>
        <p15:guide id="6" pos="453" userDrawn="1">
          <p15:clr>
            <a:srgbClr val="FBAE40"/>
          </p15:clr>
        </p15:guide>
        <p15:guide id="7" pos="53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en tekstblok">
    <p:spTree>
      <p:nvGrpSpPr>
        <p:cNvPr id="1" name=""/>
        <p:cNvGrpSpPr/>
        <p:nvPr/>
      </p:nvGrpSpPr>
      <p:grpSpPr>
        <a:xfrm>
          <a:off x="0" y="0"/>
          <a:ext cx="0" cy="0"/>
          <a:chOff x="0" y="0"/>
          <a:chExt cx="0" cy="0"/>
        </a:xfrm>
      </p:grpSpPr>
      <p:sp>
        <p:nvSpPr>
          <p:cNvPr id="6" name="Tijdelijke aanduiding voor tekst 13">
            <a:extLst>
              <a:ext uri="{FF2B5EF4-FFF2-40B4-BE49-F238E27FC236}">
                <a16:creationId xmlns:a16="http://schemas.microsoft.com/office/drawing/2014/main" id="{4AFA6FDC-5B49-4386-B929-A3508E08F001}"/>
              </a:ext>
            </a:extLst>
          </p:cNvPr>
          <p:cNvSpPr>
            <a:spLocks noGrp="1"/>
          </p:cNvSpPr>
          <p:nvPr>
            <p:ph type="body" sz="quarter" idx="11"/>
          </p:nvPr>
        </p:nvSpPr>
        <p:spPr>
          <a:xfrm>
            <a:off x="719138" y="1952625"/>
            <a:ext cx="7705725" cy="3971139"/>
          </a:xfrm>
          <a:prstGeom prst="rect">
            <a:avLst/>
          </a:prstGeom>
        </p:spPr>
        <p:txBody>
          <a:bodyPr lIns="0" tIns="0"/>
          <a:lstStyle>
            <a:lvl1pPr marL="0" indent="0">
              <a:buFontTx/>
              <a:buNone/>
              <a:defRPr sz="1800" baseline="0"/>
            </a:lvl1pPr>
            <a:lvl4pPr marL="1371566" indent="0">
              <a:buNone/>
              <a:defRPr/>
            </a:lvl4pPr>
          </a:lstStyle>
          <a:p>
            <a:pPr lvl="0"/>
            <a:endParaRPr lang="nl-NL" dirty="0"/>
          </a:p>
        </p:txBody>
      </p:sp>
      <p:sp>
        <p:nvSpPr>
          <p:cNvPr id="7" name="Tijdelijke aanduiding voor tekst 13">
            <a:extLst>
              <a:ext uri="{FF2B5EF4-FFF2-40B4-BE49-F238E27FC236}">
                <a16:creationId xmlns:a16="http://schemas.microsoft.com/office/drawing/2014/main" id="{2415E896-794F-49B1-8A6F-696D9C7A3928}"/>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1959039855"/>
      </p:ext>
    </p:extLst>
  </p:cSld>
  <p:clrMapOvr>
    <a:masterClrMapping/>
  </p:clrMapOvr>
  <p:extLst>
    <p:ext uri="{DCECCB84-F9BA-43D5-87BE-67443E8EF086}">
      <p15:sldGuideLst xmlns:p15="http://schemas.microsoft.com/office/powerpoint/2012/main">
        <p15:guide id="2" pos="3787" userDrawn="1">
          <p15:clr>
            <a:srgbClr val="FBAE40"/>
          </p15:clr>
        </p15:guide>
        <p15:guide id="3" pos="453" userDrawn="1">
          <p15:clr>
            <a:srgbClr val="FBAE40"/>
          </p15:clr>
        </p15:guide>
        <p15:guide id="4" orient="horz" pos="731" userDrawn="1">
          <p15:clr>
            <a:srgbClr val="FBAE40"/>
          </p15:clr>
        </p15:guide>
        <p15:guide id="5" pos="3560" userDrawn="1">
          <p15:clr>
            <a:srgbClr val="FBAE40"/>
          </p15:clr>
        </p15:guide>
        <p15:guide id="6" orient="horz" pos="1230" userDrawn="1">
          <p15:clr>
            <a:srgbClr val="FBAE40"/>
          </p15:clr>
        </p15:guide>
        <p15:guide id="7" pos="53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bla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60D76F87-8156-404A-A0A1-E573E5952F04}"/>
              </a:ext>
            </a:extLst>
          </p:cNvPr>
          <p:cNvSpPr>
            <a:spLocks noGrp="1"/>
          </p:cNvSpPr>
          <p:nvPr>
            <p:ph type="pic" sz="quarter" idx="10"/>
          </p:nvPr>
        </p:nvSpPr>
        <p:spPr>
          <a:xfrm>
            <a:off x="0" y="0"/>
            <a:ext cx="5842000" cy="6858000"/>
          </a:xfrm>
          <a:prstGeom prst="rect">
            <a:avLst/>
          </a:prstGeom>
        </p:spPr>
        <p:txBody>
          <a:bodyPr/>
          <a:lstStyle>
            <a:lvl1pPr marL="0">
              <a:defRPr baseline="0"/>
            </a:lvl1pPr>
          </a:lstStyle>
          <a:p>
            <a:endParaRPr lang="nl-NL" dirty="0"/>
          </a:p>
        </p:txBody>
      </p:sp>
      <p:sp>
        <p:nvSpPr>
          <p:cNvPr id="2" name="Titel 1">
            <a:extLst>
              <a:ext uri="{FF2B5EF4-FFF2-40B4-BE49-F238E27FC236}">
                <a16:creationId xmlns:a16="http://schemas.microsoft.com/office/drawing/2014/main" id="{DE7ADD64-9FF5-630D-A332-15CB8B9B31FF}"/>
              </a:ext>
            </a:extLst>
          </p:cNvPr>
          <p:cNvSpPr>
            <a:spLocks noGrp="1"/>
          </p:cNvSpPr>
          <p:nvPr>
            <p:ph type="title"/>
          </p:nvPr>
        </p:nvSpPr>
        <p:spPr>
          <a:xfrm>
            <a:off x="628650" y="365125"/>
            <a:ext cx="78867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2112521967"/>
      </p:ext>
    </p:extLst>
  </p:cSld>
  <p:clrMapOvr>
    <a:masterClrMapping/>
  </p:clrMapOvr>
  <p:extLst>
    <p:ext uri="{DCECCB84-F9BA-43D5-87BE-67443E8EF086}">
      <p15:sldGuideLst xmlns:p15="http://schemas.microsoft.com/office/powerpoint/2012/main">
        <p15:guide id="2" pos="378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32242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48.png"/><Relationship Id="rId25" Type="http://schemas.openxmlformats.org/officeDocument/2006/relationships/image" Target="../media/image56.png"/><Relationship Id="rId2" Type="http://schemas.openxmlformats.org/officeDocument/2006/relationships/notesSlide" Target="../notesSlides/notesSlide11.xml"/><Relationship Id="rId16" Type="http://schemas.openxmlformats.org/officeDocument/2006/relationships/image" Target="../media/image47.svg"/><Relationship Id="rId20" Type="http://schemas.openxmlformats.org/officeDocument/2006/relationships/image" Target="../media/image51.sv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42.png"/><Relationship Id="rId24" Type="http://schemas.openxmlformats.org/officeDocument/2006/relationships/image" Target="../media/image55.sv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10" Type="http://schemas.openxmlformats.org/officeDocument/2006/relationships/image" Target="../media/image41.svg"/><Relationship Id="rId19" Type="http://schemas.openxmlformats.org/officeDocument/2006/relationships/image" Target="../media/image50.pn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 Id="rId22"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2_orGl_s7UY?feature=oembed" TargetMode="External"/><Relationship Id="rId5" Type="http://schemas.openxmlformats.org/officeDocument/2006/relationships/image" Target="../media/image7.pn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hyperlink" Target="https://www.plasticsoupfoundation.org/wat-wij-doen/gezondheid/my-little-plastic-footpri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NeZsTCCtCjo?feature=oembed" TargetMode="Externa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WOy8Iq7HR5o?feature=oembed" TargetMode="External"/><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0vPLxwmf2dY?feature=oembed" TargetMode="Externa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ViEKQA9G0Ys?feature=oembed"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CtWfYm5UxHU?feature=oembed" TargetMode="Externa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lastic&#10;&#10;Automatisch gegenereerde beschrijving">
            <a:extLst>
              <a:ext uri="{FF2B5EF4-FFF2-40B4-BE49-F238E27FC236}">
                <a16:creationId xmlns:a16="http://schemas.microsoft.com/office/drawing/2014/main" id="{A770B963-AC73-4ED2-A08D-308B97C83FB7}"/>
              </a:ext>
            </a:extLst>
          </p:cNvPr>
          <p:cNvPicPr>
            <a:picLocks noGrp="1" noChangeAspect="1"/>
          </p:cNvPicPr>
          <p:nvPr>
            <p:ph type="pic" sz="quarter" idx="10"/>
          </p:nvPr>
        </p:nvPicPr>
        <p:blipFill rotWithShape="1">
          <a:blip r:embed="rId2"/>
          <a:srcRect l="21856" t="-2" r="22679"/>
          <a:stretch/>
        </p:blipFill>
        <p:spPr>
          <a:xfrm>
            <a:off x="-47072" y="10"/>
            <a:ext cx="5698572" cy="6857990"/>
          </a:xfrm>
          <a:noFill/>
        </p:spPr>
      </p:pic>
      <p:sp>
        <p:nvSpPr>
          <p:cNvPr id="7" name="Tekstvak 6">
            <a:extLst>
              <a:ext uri="{FF2B5EF4-FFF2-40B4-BE49-F238E27FC236}">
                <a16:creationId xmlns:a16="http://schemas.microsoft.com/office/drawing/2014/main" id="{DAA0B877-DBE0-454E-89CD-793FE8D73382}"/>
              </a:ext>
            </a:extLst>
          </p:cNvPr>
          <p:cNvSpPr txBox="1"/>
          <p:nvPr/>
        </p:nvSpPr>
        <p:spPr>
          <a:xfrm>
            <a:off x="6011862" y="1980000"/>
            <a:ext cx="2678596" cy="2062103"/>
          </a:xfrm>
          <a:prstGeom prst="rect">
            <a:avLst/>
          </a:prstGeom>
          <a:noFill/>
        </p:spPr>
        <p:txBody>
          <a:bodyPr wrap="square" lIns="0" rtlCol="0">
            <a:spAutoFit/>
          </a:bodyPr>
          <a:lstStyle/>
          <a:p>
            <a:r>
              <a:rPr lang="nl-NL" sz="3200" b="1" dirty="0">
                <a:solidFill>
                  <a:srgbClr val="034E9F"/>
                </a:solidFill>
              </a:rPr>
              <a:t>Plastic afval, laten we er iets mee maken!</a:t>
            </a:r>
          </a:p>
        </p:txBody>
      </p:sp>
      <p:pic>
        <p:nvPicPr>
          <p:cNvPr id="8" name="Afbeelding 7">
            <a:extLst>
              <a:ext uri="{FF2B5EF4-FFF2-40B4-BE49-F238E27FC236}">
                <a16:creationId xmlns:a16="http://schemas.microsoft.com/office/drawing/2014/main" id="{504C7399-1E73-4BC5-861F-3D13C1EE660F}"/>
              </a:ext>
            </a:extLst>
          </p:cNvPr>
          <p:cNvPicPr>
            <a:picLocks noChangeAspect="1"/>
          </p:cNvPicPr>
          <p:nvPr/>
        </p:nvPicPr>
        <p:blipFill>
          <a:blip r:embed="rId3"/>
          <a:stretch>
            <a:fillRect/>
          </a:stretch>
        </p:blipFill>
        <p:spPr>
          <a:xfrm>
            <a:off x="7988765" y="5758106"/>
            <a:ext cx="1155235" cy="1099894"/>
          </a:xfrm>
          <a:prstGeom prst="rect">
            <a:avLst/>
          </a:prstGeom>
        </p:spPr>
      </p:pic>
    </p:spTree>
    <p:extLst>
      <p:ext uri="{BB962C8B-B14F-4D97-AF65-F5344CB8AC3E}">
        <p14:creationId xmlns:p14="http://schemas.microsoft.com/office/powerpoint/2010/main" val="311645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4144069"/>
          </a:xfrm>
        </p:spPr>
        <p:txBody>
          <a:bodyPr/>
          <a:lstStyle/>
          <a:p>
            <a:pPr marL="270000" indent="-270000">
              <a:spcBef>
                <a:spcPts val="1200"/>
              </a:spcBef>
              <a:buAutoNum type="arabicPeriod"/>
            </a:pPr>
            <a:r>
              <a:rPr lang="nl-NL" sz="1600" dirty="0"/>
              <a:t>Ga naar de koelkast en verzamel alle items verpakt in plastic voor eenmalig gebruik.</a:t>
            </a:r>
          </a:p>
          <a:p>
            <a:pPr marL="270000" indent="-270000">
              <a:spcBef>
                <a:spcPts val="1200"/>
              </a:spcBef>
              <a:buAutoNum type="arabicPeriod"/>
            </a:pPr>
            <a:r>
              <a:rPr lang="nl-NL" sz="1600" dirty="0"/>
              <a:t>Presenteer op tafel en maak er een creatief plaatje van</a:t>
            </a:r>
          </a:p>
          <a:p>
            <a:pPr marL="270000" indent="-270000">
              <a:spcBef>
                <a:spcPts val="1200"/>
              </a:spcBef>
              <a:buAutoNum type="arabicPeriod"/>
            </a:pPr>
            <a:r>
              <a:rPr lang="nl-NL" sz="1600" dirty="0"/>
              <a:t>Tel het aantal weggooiplastics</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809452"/>
          </a:xfrm>
        </p:spPr>
        <p:txBody>
          <a:bodyPr/>
          <a:lstStyle/>
          <a:p>
            <a:r>
              <a:rPr lang="nl-NL" dirty="0"/>
              <a:t>3. PLASTIC HUNT</a:t>
            </a:r>
          </a:p>
          <a:p>
            <a:r>
              <a:rPr lang="nl-NL" sz="1800" i="1" dirty="0"/>
              <a:t>Alternatief 1</a:t>
            </a:r>
          </a:p>
        </p:txBody>
      </p:sp>
      <p:pic>
        <p:nvPicPr>
          <p:cNvPr id="5" name="Afbeelding 4">
            <a:extLst>
              <a:ext uri="{FF2B5EF4-FFF2-40B4-BE49-F238E27FC236}">
                <a16:creationId xmlns:a16="http://schemas.microsoft.com/office/drawing/2014/main" id="{E280890E-C724-1841-B12B-88D6A22F4FE3}"/>
              </a:ext>
            </a:extLst>
          </p:cNvPr>
          <p:cNvPicPr>
            <a:picLocks noChangeAspect="1"/>
          </p:cNvPicPr>
          <p:nvPr/>
        </p:nvPicPr>
        <p:blipFill rotWithShape="1">
          <a:blip r:embed="rId3"/>
          <a:srcRect t="6719" b="35416"/>
          <a:stretch/>
        </p:blipFill>
        <p:spPr>
          <a:xfrm>
            <a:off x="0" y="1952625"/>
            <a:ext cx="5651500" cy="4905376"/>
          </a:xfrm>
          <a:prstGeom prst="rect">
            <a:avLst/>
          </a:prstGeom>
        </p:spPr>
      </p:pic>
      <p:pic>
        <p:nvPicPr>
          <p:cNvPr id="7" name="Afbeelding 6">
            <a:extLst>
              <a:ext uri="{FF2B5EF4-FFF2-40B4-BE49-F238E27FC236}">
                <a16:creationId xmlns:a16="http://schemas.microsoft.com/office/drawing/2014/main" id="{C5EAE219-D3B8-C849-8753-BF4F852BC258}"/>
              </a:ext>
            </a:extLst>
          </p:cNvPr>
          <p:cNvPicPr>
            <a:picLocks noChangeAspect="1"/>
          </p:cNvPicPr>
          <p:nvPr/>
        </p:nvPicPr>
        <p:blipFill>
          <a:blip r:embed="rId4"/>
          <a:stretch>
            <a:fillRect/>
          </a:stretch>
        </p:blipFill>
        <p:spPr>
          <a:xfrm rot="902091">
            <a:off x="2999268" y="692909"/>
            <a:ext cx="4008482" cy="2254771"/>
          </a:xfrm>
          <a:prstGeom prst="rect">
            <a:avLst/>
          </a:prstGeom>
        </p:spPr>
      </p:pic>
    </p:spTree>
    <p:extLst>
      <p:ext uri="{BB962C8B-B14F-4D97-AF65-F5344CB8AC3E}">
        <p14:creationId xmlns:p14="http://schemas.microsoft.com/office/powerpoint/2010/main" val="109554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4597294"/>
          </a:xfrm>
        </p:spPr>
        <p:txBody>
          <a:bodyPr/>
          <a:lstStyle/>
          <a:p>
            <a:pPr marL="270000" indent="-270000">
              <a:spcBef>
                <a:spcPts val="1200"/>
              </a:spcBef>
              <a:buAutoNum type="arabicPeriod"/>
            </a:pPr>
            <a:r>
              <a:rPr lang="nl-NL" sz="1600" dirty="0"/>
              <a:t>Maak een lijst van alle plastics voor eenmalig gebruik die je maar kunt bedenken.</a:t>
            </a:r>
          </a:p>
          <a:p>
            <a:pPr marL="270000" indent="-270000">
              <a:spcBef>
                <a:spcPts val="1200"/>
              </a:spcBef>
              <a:buAutoNum type="arabicPeriod"/>
            </a:pPr>
            <a:r>
              <a:rPr lang="nl-NL" sz="1600" dirty="0"/>
              <a:t>Eerst in tweetallen, daarna met de klas</a:t>
            </a:r>
          </a:p>
          <a:p>
            <a:pPr marL="270000" indent="-270000">
              <a:spcBef>
                <a:spcPts val="1200"/>
              </a:spcBef>
              <a:buAutoNum type="arabicPeriod"/>
            </a:pPr>
            <a:r>
              <a:rPr lang="nl-NL" sz="1600" dirty="0"/>
              <a:t>Hoe ver kom je?</a:t>
            </a:r>
          </a:p>
          <a:p>
            <a:pPr marL="270000" indent="-270000">
              <a:spcBef>
                <a:spcPts val="1200"/>
              </a:spcBef>
              <a:buAutoNum type="arabicPeriod"/>
            </a:pPr>
            <a:r>
              <a:rPr lang="nl-NL" sz="1600" dirty="0"/>
              <a:t>Groepeer ze in verschillende soorten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809452"/>
          </a:xfrm>
        </p:spPr>
        <p:txBody>
          <a:bodyPr/>
          <a:lstStyle/>
          <a:p>
            <a:r>
              <a:rPr lang="nl-NL" dirty="0"/>
              <a:t>3. PLASTIC HUNT</a:t>
            </a:r>
          </a:p>
          <a:p>
            <a:r>
              <a:rPr lang="nl-NL" sz="1800" i="1" dirty="0"/>
              <a:t>Alternatief 2</a:t>
            </a:r>
          </a:p>
        </p:txBody>
      </p:sp>
      <p:pic>
        <p:nvPicPr>
          <p:cNvPr id="7" name="Afbeelding 6">
            <a:extLst>
              <a:ext uri="{FF2B5EF4-FFF2-40B4-BE49-F238E27FC236}">
                <a16:creationId xmlns:a16="http://schemas.microsoft.com/office/drawing/2014/main" id="{942E2CE0-C5C0-E74E-BC66-4B9464414AF1}"/>
              </a:ext>
            </a:extLst>
          </p:cNvPr>
          <p:cNvPicPr>
            <a:picLocks noChangeAspect="1"/>
          </p:cNvPicPr>
          <p:nvPr/>
        </p:nvPicPr>
        <p:blipFill>
          <a:blip r:embed="rId3"/>
          <a:stretch>
            <a:fillRect/>
          </a:stretch>
        </p:blipFill>
        <p:spPr>
          <a:xfrm>
            <a:off x="0" y="2429703"/>
            <a:ext cx="5651500" cy="3367188"/>
          </a:xfrm>
          <a:prstGeom prst="rect">
            <a:avLst/>
          </a:prstGeom>
        </p:spPr>
      </p:pic>
    </p:spTree>
    <p:extLst>
      <p:ext uri="{BB962C8B-B14F-4D97-AF65-F5344CB8AC3E}">
        <p14:creationId xmlns:p14="http://schemas.microsoft.com/office/powerpoint/2010/main" val="315413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81C4900-48EC-3225-92F3-9BA0D25F36E4}"/>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20000" y="2523266"/>
            <a:ext cx="4436391" cy="3770263"/>
          </a:xfrm>
        </p:spPr>
        <p:txBody>
          <a:bodyPr wrap="square" tIns="0">
            <a:spAutoFit/>
          </a:bodyPr>
          <a:lstStyle/>
          <a:p>
            <a:pPr marL="180000" indent="-180000">
              <a:spcBef>
                <a:spcPts val="1200"/>
              </a:spcBef>
              <a:buFont typeface="Arial" panose="020B0604020202020204" pitchFamily="34" charset="0"/>
              <a:buChar char="•"/>
            </a:pPr>
            <a:r>
              <a:rPr lang="en-US" sz="1600" b="1" dirty="0"/>
              <a:t>65 miljoen</a:t>
            </a:r>
            <a:r>
              <a:rPr lang="en-US" sz="1600" dirty="0"/>
              <a:t> ton plastic wordt elk </a:t>
            </a:r>
            <a:br>
              <a:rPr lang="en-US" sz="1600" dirty="0"/>
            </a:br>
            <a:r>
              <a:rPr lang="en-US" sz="1600" dirty="0" err="1"/>
              <a:t>jaar</a:t>
            </a:r>
            <a:r>
              <a:rPr lang="en-US" sz="1600" dirty="0"/>
              <a:t> weggegooid. </a:t>
            </a:r>
            <a:br>
              <a:rPr lang="en-US" sz="1600" dirty="0"/>
            </a:br>
            <a:r>
              <a:rPr lang="en-US" sz="3000" b="1" dirty="0">
                <a:solidFill>
                  <a:schemeClr val="accent1"/>
                </a:solidFill>
              </a:rPr>
              <a:t>65,000,000,000 kg</a:t>
            </a:r>
          </a:p>
          <a:p>
            <a:pPr marL="180000" indent="-180000">
              <a:spcBef>
                <a:spcPts val="1200"/>
              </a:spcBef>
              <a:buFont typeface="Arial" panose="020B0604020202020204" pitchFamily="34" charset="0"/>
              <a:buChar char="•"/>
            </a:pPr>
            <a:r>
              <a:rPr lang="en-US" sz="1600" b="1" dirty="0"/>
              <a:t>30% </a:t>
            </a:r>
            <a:r>
              <a:rPr lang="en-US" sz="1600" dirty="0"/>
              <a:t>daarvan wordt ingezameld,</a:t>
            </a:r>
          </a:p>
          <a:p>
            <a:pPr marL="180000" indent="-180000">
              <a:spcBef>
                <a:spcPts val="1200"/>
              </a:spcBef>
              <a:buFont typeface="Arial" panose="020B0604020202020204" pitchFamily="34" charset="0"/>
              <a:buChar char="•"/>
            </a:pPr>
            <a:r>
              <a:rPr lang="en-US" sz="1600" b="1" dirty="0"/>
              <a:t>70% </a:t>
            </a:r>
            <a:r>
              <a:rPr lang="en-US" sz="1600" dirty="0"/>
              <a:t>wordt verbrand, gestort of </a:t>
            </a:r>
            <a:br>
              <a:rPr lang="en-US" sz="1600" dirty="0"/>
            </a:br>
            <a:r>
              <a:rPr lang="en-US" sz="1600" dirty="0" err="1"/>
              <a:t>wordt</a:t>
            </a:r>
            <a:r>
              <a:rPr lang="en-US" sz="1600" dirty="0"/>
              <a:t> zwerfvuil</a:t>
            </a:r>
          </a:p>
          <a:p>
            <a:pPr marL="180000" indent="-180000">
              <a:spcBef>
                <a:spcPts val="1200"/>
              </a:spcBef>
              <a:buFont typeface="Arial" panose="020B0604020202020204" pitchFamily="34" charset="0"/>
              <a:buChar char="•"/>
            </a:pPr>
            <a:r>
              <a:rPr lang="en-US" sz="1600" dirty="0"/>
              <a:t>Nederlanders gebruiken </a:t>
            </a:r>
            <a:r>
              <a:rPr lang="en-US" sz="1600" b="1" dirty="0"/>
              <a:t>1.500 </a:t>
            </a:r>
            <a:br>
              <a:rPr lang="en-US" sz="1600" b="1" dirty="0"/>
            </a:br>
            <a:r>
              <a:rPr lang="en-US" sz="1600" dirty="0"/>
              <a:t>plastic verpakkingen per jaar.</a:t>
            </a:r>
          </a:p>
          <a:p>
            <a:pPr marL="180000" indent="-180000">
              <a:spcBef>
                <a:spcPts val="1200"/>
              </a:spcBef>
              <a:buFont typeface="Arial" panose="020B0604020202020204" pitchFamily="34" charset="0"/>
              <a:buChar char="•"/>
            </a:pPr>
            <a:r>
              <a:rPr lang="en-US" sz="1600" dirty="0"/>
              <a:t>Dat is </a:t>
            </a:r>
            <a:r>
              <a:rPr lang="en-US" sz="1600" b="1" dirty="0"/>
              <a:t>30 kilo </a:t>
            </a:r>
            <a:r>
              <a:rPr lang="en-US" sz="1600" dirty="0"/>
              <a:t>plastic </a:t>
            </a:r>
            <a:r>
              <a:rPr lang="en-US" sz="1600" dirty="0" err="1"/>
              <a:t>verpakkingen</a:t>
            </a:r>
            <a:r>
              <a:rPr lang="en-US" sz="1600" dirty="0"/>
              <a:t> </a:t>
            </a:r>
            <a:br>
              <a:rPr lang="en-US" sz="1600" dirty="0"/>
            </a:br>
            <a:r>
              <a:rPr lang="en-US" sz="1600" dirty="0"/>
              <a:t>per jaar!</a:t>
            </a:r>
          </a:p>
          <a:p>
            <a:pPr marL="180000" indent="-180000">
              <a:spcBef>
                <a:spcPts val="1200"/>
              </a:spcBef>
              <a:buFont typeface="Arial" panose="020B0604020202020204" pitchFamily="34" charset="0"/>
              <a:buChar char="•"/>
            </a:pPr>
            <a:r>
              <a:rPr lang="en-US" sz="1600" dirty="0"/>
              <a:t>Hoeveel is dat bij jou? Wat schat je?</a:t>
            </a:r>
          </a:p>
        </p:txBody>
      </p:sp>
      <p:pic>
        <p:nvPicPr>
          <p:cNvPr id="5" name="Afbeelding 4" descr="Afbeelding met buiten, strand, persoon, zand&#10;&#10;Automatisch gegenereerde beschrijving">
            <a:extLst>
              <a:ext uri="{FF2B5EF4-FFF2-40B4-BE49-F238E27FC236}">
                <a16:creationId xmlns:a16="http://schemas.microsoft.com/office/drawing/2014/main" id="{FA5BDA38-E7B7-412E-A575-88F6258F3FAF}"/>
              </a:ext>
            </a:extLst>
          </p:cNvPr>
          <p:cNvPicPr>
            <a:picLocks noChangeAspect="1"/>
          </p:cNvPicPr>
          <p:nvPr/>
        </p:nvPicPr>
        <p:blipFill rotWithShape="1">
          <a:blip r:embed="rId3"/>
          <a:srcRect l="5370" r="32494"/>
          <a:stretch/>
        </p:blipFill>
        <p:spPr>
          <a:xfrm>
            <a:off x="4572000" y="1952625"/>
            <a:ext cx="4572000" cy="4905375"/>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6534" y="467080"/>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r>
              <a:rPr lang="nl-NL" dirty="0">
                <a:solidFill>
                  <a:schemeClr val="accent1"/>
                </a:solidFill>
              </a:rPr>
              <a:t>WIST JE DAT…</a:t>
            </a:r>
          </a:p>
        </p:txBody>
      </p:sp>
      <p:pic>
        <p:nvPicPr>
          <p:cNvPr id="7" name="Afbeelding 6">
            <a:extLst>
              <a:ext uri="{FF2B5EF4-FFF2-40B4-BE49-F238E27FC236}">
                <a16:creationId xmlns:a16="http://schemas.microsoft.com/office/drawing/2014/main" id="{0D57E4CB-CD46-9346-A684-9F9C13FDA7BF}"/>
              </a:ext>
            </a:extLst>
          </p:cNvPr>
          <p:cNvPicPr>
            <a:picLocks noChangeAspect="1"/>
          </p:cNvPicPr>
          <p:nvPr/>
        </p:nvPicPr>
        <p:blipFill>
          <a:blip r:embed="rId6"/>
          <a:stretch>
            <a:fillRect/>
          </a:stretch>
        </p:blipFill>
        <p:spPr>
          <a:xfrm rot="19966199">
            <a:off x="2334597" y="162845"/>
            <a:ext cx="5201251" cy="2925703"/>
          </a:xfrm>
          <a:prstGeom prst="rect">
            <a:avLst/>
          </a:prstGeom>
        </p:spPr>
      </p:pic>
    </p:spTree>
    <p:extLst>
      <p:ext uri="{BB962C8B-B14F-4D97-AF65-F5344CB8AC3E}">
        <p14:creationId xmlns:p14="http://schemas.microsoft.com/office/powerpoint/2010/main" val="12151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AD0C3ED-5D55-C642-8553-C84EE65DFB6D}"/>
              </a:ext>
            </a:extLst>
          </p:cNvPr>
          <p:cNvSpPr/>
          <p:nvPr/>
        </p:nvSpPr>
        <p:spPr>
          <a:xfrm>
            <a:off x="719137" y="1952625"/>
            <a:ext cx="3282221" cy="328222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299632AC-016C-CA4D-B37F-F2975BD5A2C1}"/>
              </a:ext>
            </a:extLst>
          </p:cNvPr>
          <p:cNvSpPr/>
          <p:nvPr/>
        </p:nvSpPr>
        <p:spPr>
          <a:xfrm>
            <a:off x="5220072" y="1888957"/>
            <a:ext cx="3533847" cy="3533847"/>
          </a:xfrm>
          <a:prstGeom prst="ellipse">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3" name="Tijdelijke aanduiding voor tekst 2">
            <a:extLst>
              <a:ext uri="{FF2B5EF4-FFF2-40B4-BE49-F238E27FC236}">
                <a16:creationId xmlns:a16="http://schemas.microsoft.com/office/drawing/2014/main" id="{57EF15F9-42B9-8B84-F48E-C381E104E73A}"/>
              </a:ext>
            </a:extLst>
          </p:cNvPr>
          <p:cNvSpPr>
            <a:spLocks noGrp="1"/>
          </p:cNvSpPr>
          <p:nvPr>
            <p:ph type="body" sz="quarter" idx="13"/>
          </p:nvPr>
        </p:nvSpPr>
        <p:spPr/>
        <p:txBody>
          <a:bodyPr/>
          <a:lstStyle/>
          <a:p>
            <a:r>
              <a:rPr lang="nl-NL" dirty="0"/>
              <a:t>4. Lineair versus circulair</a:t>
            </a:r>
          </a:p>
        </p:txBody>
      </p:sp>
      <p:pic>
        <p:nvPicPr>
          <p:cNvPr id="5" name="Graphic 4" descr="Staafdiagram met stijgende lijn met effen opvulling">
            <a:extLst>
              <a:ext uri="{FF2B5EF4-FFF2-40B4-BE49-F238E27FC236}">
                <a16:creationId xmlns:a16="http://schemas.microsoft.com/office/drawing/2014/main" id="{3C996AB7-CEC2-CF05-D53F-6E1333077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0781" y="2791327"/>
            <a:ext cx="1654458" cy="1654458"/>
          </a:xfrm>
          <a:prstGeom prst="rect">
            <a:avLst/>
          </a:prstGeom>
        </p:spPr>
      </p:pic>
      <p:pic>
        <p:nvPicPr>
          <p:cNvPr id="7" name="Graphic 6" descr="Cirkel met pijl met effen opvulling">
            <a:extLst>
              <a:ext uri="{FF2B5EF4-FFF2-40B4-BE49-F238E27FC236}">
                <a16:creationId xmlns:a16="http://schemas.microsoft.com/office/drawing/2014/main" id="{EF62A08F-DE37-7BED-7157-0196E33677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5144" y="2684029"/>
            <a:ext cx="1943702" cy="1943702"/>
          </a:xfrm>
          <a:prstGeom prst="rect">
            <a:avLst/>
          </a:prstGeom>
        </p:spPr>
      </p:pic>
      <p:pic>
        <p:nvPicPr>
          <p:cNvPr id="9" name="Graphic 8" descr="Geen afval weggooien met effen opvulling">
            <a:extLst>
              <a:ext uri="{FF2B5EF4-FFF2-40B4-BE49-F238E27FC236}">
                <a16:creationId xmlns:a16="http://schemas.microsoft.com/office/drawing/2014/main" id="{8DF73D27-3F3C-1C14-53D0-9061C99EA2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138" y="3092116"/>
            <a:ext cx="914400" cy="914400"/>
          </a:xfrm>
          <a:prstGeom prst="rect">
            <a:avLst/>
          </a:prstGeom>
        </p:spPr>
      </p:pic>
      <p:pic>
        <p:nvPicPr>
          <p:cNvPr id="11" name="Graphic 10" descr="Waterfles silhouet">
            <a:extLst>
              <a:ext uri="{FF2B5EF4-FFF2-40B4-BE49-F238E27FC236}">
                <a16:creationId xmlns:a16="http://schemas.microsoft.com/office/drawing/2014/main" id="{048C6FA4-05A0-BCAA-D8B5-2DAC266FCD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048152">
            <a:off x="1807812" y="4295706"/>
            <a:ext cx="914400" cy="914400"/>
          </a:xfrm>
          <a:prstGeom prst="rect">
            <a:avLst/>
          </a:prstGeom>
        </p:spPr>
      </p:pic>
      <p:pic>
        <p:nvPicPr>
          <p:cNvPr id="13" name="Graphic 12" descr="Vissengraat silhouet">
            <a:extLst>
              <a:ext uri="{FF2B5EF4-FFF2-40B4-BE49-F238E27FC236}">
                <a16:creationId xmlns:a16="http://schemas.microsoft.com/office/drawing/2014/main" id="{207800AE-7F80-D782-639E-17222BC924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6564" y="2072355"/>
            <a:ext cx="914400" cy="914400"/>
          </a:xfrm>
          <a:prstGeom prst="rect">
            <a:avLst/>
          </a:prstGeom>
        </p:spPr>
      </p:pic>
      <p:pic>
        <p:nvPicPr>
          <p:cNvPr id="15" name="Graphic 14" descr="Geen afval weggooien silhouet">
            <a:extLst>
              <a:ext uri="{FF2B5EF4-FFF2-40B4-BE49-F238E27FC236}">
                <a16:creationId xmlns:a16="http://schemas.microsoft.com/office/drawing/2014/main" id="{553D359B-02EB-2693-A913-89E4FBFA5B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53079" y="2445848"/>
            <a:ext cx="914400" cy="914400"/>
          </a:xfrm>
          <a:prstGeom prst="rect">
            <a:avLst/>
          </a:prstGeom>
        </p:spPr>
      </p:pic>
      <p:pic>
        <p:nvPicPr>
          <p:cNvPr id="17" name="Graphic 16" descr="Bananenschil met effen opvulling">
            <a:extLst>
              <a:ext uri="{FF2B5EF4-FFF2-40B4-BE49-F238E27FC236}">
                <a16:creationId xmlns:a16="http://schemas.microsoft.com/office/drawing/2014/main" id="{4E0BBB65-18C6-598E-7839-2D3591DB6A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7512" y="3112741"/>
            <a:ext cx="914400" cy="914400"/>
          </a:xfrm>
          <a:prstGeom prst="rect">
            <a:avLst/>
          </a:prstGeom>
        </p:spPr>
      </p:pic>
      <p:pic>
        <p:nvPicPr>
          <p:cNvPr id="19" name="Graphic 18" descr="Duurzaamheid silhouet">
            <a:extLst>
              <a:ext uri="{FF2B5EF4-FFF2-40B4-BE49-F238E27FC236}">
                <a16:creationId xmlns:a16="http://schemas.microsoft.com/office/drawing/2014/main" id="{FCB6622C-8607-B453-151D-189B5C370D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22412" y="3823770"/>
            <a:ext cx="914400" cy="914400"/>
          </a:xfrm>
          <a:prstGeom prst="rect">
            <a:avLst/>
          </a:prstGeom>
        </p:spPr>
      </p:pic>
      <p:pic>
        <p:nvPicPr>
          <p:cNvPr id="21" name="Graphic 20" descr="Open hand met planten silhouet">
            <a:extLst>
              <a:ext uri="{FF2B5EF4-FFF2-40B4-BE49-F238E27FC236}">
                <a16:creationId xmlns:a16="http://schemas.microsoft.com/office/drawing/2014/main" id="{B1938C64-A170-D6F6-1475-DC83F40C06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11863" y="2190385"/>
            <a:ext cx="914400" cy="914400"/>
          </a:xfrm>
          <a:prstGeom prst="rect">
            <a:avLst/>
          </a:prstGeom>
        </p:spPr>
      </p:pic>
      <p:pic>
        <p:nvPicPr>
          <p:cNvPr id="23" name="Graphic 22" descr="Plant met wortels silhouet">
            <a:extLst>
              <a:ext uri="{FF2B5EF4-FFF2-40B4-BE49-F238E27FC236}">
                <a16:creationId xmlns:a16="http://schemas.microsoft.com/office/drawing/2014/main" id="{FA95D263-4E0E-88BD-663E-1915675A0A1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45054" y="3197444"/>
            <a:ext cx="914400" cy="914400"/>
          </a:xfrm>
          <a:prstGeom prst="rect">
            <a:avLst/>
          </a:prstGeom>
        </p:spPr>
      </p:pic>
      <p:pic>
        <p:nvPicPr>
          <p:cNvPr id="25" name="Graphic 24" descr="Compost met effen opvulling">
            <a:extLst>
              <a:ext uri="{FF2B5EF4-FFF2-40B4-BE49-F238E27FC236}">
                <a16:creationId xmlns:a16="http://schemas.microsoft.com/office/drawing/2014/main" id="{62A436B6-4BF9-7C1A-335B-E275F04D00D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171438" y="4348633"/>
            <a:ext cx="914400" cy="914400"/>
          </a:xfrm>
          <a:prstGeom prst="rect">
            <a:avLst/>
          </a:prstGeom>
        </p:spPr>
      </p:pic>
      <p:pic>
        <p:nvPicPr>
          <p:cNvPr id="27" name="Graphic 26" descr="Weegschalen van gerechtigheid silhouet">
            <a:extLst>
              <a:ext uri="{FF2B5EF4-FFF2-40B4-BE49-F238E27FC236}">
                <a16:creationId xmlns:a16="http://schemas.microsoft.com/office/drawing/2014/main" id="{330CDA8D-7087-9FB1-4778-2F5F3B2F29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14800" y="3198681"/>
            <a:ext cx="914400" cy="914400"/>
          </a:xfrm>
          <a:prstGeom prst="rect">
            <a:avLst/>
          </a:prstGeom>
        </p:spPr>
      </p:pic>
    </p:spTree>
    <p:extLst>
      <p:ext uri="{BB962C8B-B14F-4D97-AF65-F5344CB8AC3E}">
        <p14:creationId xmlns:p14="http://schemas.microsoft.com/office/powerpoint/2010/main" val="243162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2126E7F-4BA2-7143-A8D6-38116CA611C5}"/>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E69AD650-8164-E447-5B16-179B70B13C8F}"/>
              </a:ext>
            </a:extLst>
          </p:cNvPr>
          <p:cNvSpPr>
            <a:spLocks noGrp="1"/>
          </p:cNvSpPr>
          <p:nvPr>
            <p:ph type="body" sz="quarter" idx="11"/>
          </p:nvPr>
        </p:nvSpPr>
        <p:spPr>
          <a:xfrm>
            <a:off x="719138" y="2376000"/>
            <a:ext cx="3852862" cy="3971139"/>
          </a:xfrm>
        </p:spPr>
        <p:txBody>
          <a:bodyPr/>
          <a:lstStyle/>
          <a:p>
            <a:r>
              <a:rPr lang="nl-NL" dirty="0"/>
              <a:t>Hoe hoger op de R-ladder je komt, hoe lager het grondstofgebruik. </a:t>
            </a:r>
          </a:p>
          <a:p>
            <a:endParaRPr lang="nl-NL" dirty="0"/>
          </a:p>
          <a:p>
            <a:r>
              <a:rPr lang="nl-NL" dirty="0"/>
              <a:t>R1 is de hoogste trede.</a:t>
            </a:r>
          </a:p>
          <a:p>
            <a:r>
              <a:rPr lang="nl-NL" dirty="0"/>
              <a:t>Op welke trede staat Recycling?</a:t>
            </a:r>
          </a:p>
          <a:p>
            <a:endParaRPr lang="nl-NL" dirty="0"/>
          </a:p>
          <a:p>
            <a:endParaRPr lang="nl-NL" dirty="0"/>
          </a:p>
          <a:p>
            <a:endParaRPr lang="nl-NL" dirty="0"/>
          </a:p>
          <a:p>
            <a:endParaRPr lang="nl-NL" dirty="0"/>
          </a:p>
        </p:txBody>
      </p:sp>
      <p:sp>
        <p:nvSpPr>
          <p:cNvPr id="3" name="Tijdelijke aanduiding voor tekst 2">
            <a:extLst>
              <a:ext uri="{FF2B5EF4-FFF2-40B4-BE49-F238E27FC236}">
                <a16:creationId xmlns:a16="http://schemas.microsoft.com/office/drawing/2014/main" id="{A3F3B735-18E7-DD78-99B4-50F432253CE0}"/>
              </a:ext>
            </a:extLst>
          </p:cNvPr>
          <p:cNvSpPr>
            <a:spLocks noGrp="1"/>
          </p:cNvSpPr>
          <p:nvPr>
            <p:ph type="body" sz="quarter" idx="13"/>
          </p:nvPr>
        </p:nvSpPr>
        <p:spPr>
          <a:xfrm>
            <a:off x="720001" y="810000"/>
            <a:ext cx="4931500" cy="907941"/>
          </a:xfrm>
        </p:spPr>
        <p:txBody>
          <a:bodyPr/>
          <a:lstStyle/>
          <a:p>
            <a:r>
              <a:rPr lang="nl-NL" dirty="0"/>
              <a:t>5. Waarom gebruiken we de R-ladder?</a:t>
            </a:r>
          </a:p>
        </p:txBody>
      </p:sp>
      <p:pic>
        <p:nvPicPr>
          <p:cNvPr id="8" name="Afbeelding 7">
            <a:extLst>
              <a:ext uri="{FF2B5EF4-FFF2-40B4-BE49-F238E27FC236}">
                <a16:creationId xmlns:a16="http://schemas.microsoft.com/office/drawing/2014/main" id="{D029F246-F647-BE49-8635-B7BD32DCE872}"/>
              </a:ext>
            </a:extLst>
          </p:cNvPr>
          <p:cNvPicPr>
            <a:picLocks noChangeAspect="1"/>
          </p:cNvPicPr>
          <p:nvPr/>
        </p:nvPicPr>
        <p:blipFill>
          <a:blip r:embed="rId2"/>
          <a:stretch>
            <a:fillRect/>
          </a:stretch>
        </p:blipFill>
        <p:spPr>
          <a:xfrm>
            <a:off x="5836367" y="2234317"/>
            <a:ext cx="3100899" cy="4388164"/>
          </a:xfrm>
          <a:prstGeom prst="rect">
            <a:avLst/>
          </a:prstGeom>
        </p:spPr>
      </p:pic>
      <p:pic>
        <p:nvPicPr>
          <p:cNvPr id="9" name="Afbeelding 8">
            <a:extLst>
              <a:ext uri="{FF2B5EF4-FFF2-40B4-BE49-F238E27FC236}">
                <a16:creationId xmlns:a16="http://schemas.microsoft.com/office/drawing/2014/main" id="{05AEC58A-D5CB-4146-ADFC-09E474BAA3FC}"/>
              </a:ext>
            </a:extLst>
          </p:cNvPr>
          <p:cNvPicPr>
            <a:picLocks noChangeAspect="1"/>
          </p:cNvPicPr>
          <p:nvPr/>
        </p:nvPicPr>
        <p:blipFill>
          <a:blip r:embed="rId3"/>
          <a:stretch>
            <a:fillRect/>
          </a:stretch>
        </p:blipFill>
        <p:spPr>
          <a:xfrm rot="870380">
            <a:off x="2654057" y="677196"/>
            <a:ext cx="5201251" cy="2925703"/>
          </a:xfrm>
          <a:prstGeom prst="rect">
            <a:avLst/>
          </a:prstGeom>
        </p:spPr>
      </p:pic>
    </p:spTree>
    <p:extLst>
      <p:ext uri="{BB962C8B-B14F-4D97-AF65-F5344CB8AC3E}">
        <p14:creationId xmlns:p14="http://schemas.microsoft.com/office/powerpoint/2010/main" val="904912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05DADC3-D203-684D-AD42-787ED7D7D5FD}"/>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Onlinemedia 3" descr="Heroverwegen van vooruitgang: de circulaire economie">
            <a:hlinkClick r:id="" action="ppaction://media"/>
            <a:extLst>
              <a:ext uri="{FF2B5EF4-FFF2-40B4-BE49-F238E27FC236}">
                <a16:creationId xmlns:a16="http://schemas.microsoft.com/office/drawing/2014/main" id="{28E629E0-F7EC-DA4E-86AF-B84CA33C1229}"/>
              </a:ext>
            </a:extLst>
          </p:cNvPr>
          <p:cNvPicPr>
            <a:picLocks noRot="1" noChangeAspect="1"/>
          </p:cNvPicPr>
          <p:nvPr>
            <a:videoFile r:link="rId1"/>
          </p:nvPr>
        </p:nvPicPr>
        <p:blipFill>
          <a:blip r:embed="rId4"/>
          <a:stretch>
            <a:fillRect/>
          </a:stretch>
        </p:blipFill>
        <p:spPr>
          <a:xfrm>
            <a:off x="719138" y="2376000"/>
            <a:ext cx="4936143" cy="2788921"/>
          </a:xfrm>
          <a:prstGeom prst="rect">
            <a:avLst/>
          </a:prstGeom>
        </p:spPr>
      </p:pic>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654718" cy="953439"/>
          </a:xfrm>
        </p:spPr>
        <p:txBody>
          <a:bodyPr>
            <a:noAutofit/>
          </a:bodyPr>
          <a:lstStyle/>
          <a:p>
            <a:pPr marL="514350" indent="-514350">
              <a:spcBef>
                <a:spcPts val="600"/>
              </a:spcBef>
              <a:buFont typeface="+mj-lt"/>
              <a:buAutoNum type="arabicPeriod" startAt="6"/>
            </a:pPr>
            <a:r>
              <a:rPr lang="nl-NL" dirty="0"/>
              <a:t>Plastic produceren en recyclen</a:t>
            </a:r>
          </a:p>
        </p:txBody>
      </p:sp>
      <p:sp>
        <p:nvSpPr>
          <p:cNvPr id="5" name="Tijdelijke aanduiding voor tekst 1">
            <a:extLst>
              <a:ext uri="{FF2B5EF4-FFF2-40B4-BE49-F238E27FC236}">
                <a16:creationId xmlns:a16="http://schemas.microsoft.com/office/drawing/2014/main" id="{8C73403D-D3BD-4C47-AE76-A949D9565ECF}"/>
              </a:ext>
            </a:extLst>
          </p:cNvPr>
          <p:cNvSpPr txBox="1">
            <a:spLocks/>
          </p:cNvSpPr>
          <p:nvPr/>
        </p:nvSpPr>
        <p:spPr>
          <a:xfrm>
            <a:off x="6011864" y="2376000"/>
            <a:ext cx="2413000" cy="1831271"/>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spcBef>
                <a:spcPts val="1200"/>
              </a:spcBef>
              <a:buFont typeface="Arial" panose="020B0604020202020204" pitchFamily="34" charset="0"/>
              <a:buChar char="•"/>
            </a:pPr>
            <a:r>
              <a:rPr lang="en-US" sz="1600" dirty="0" err="1"/>
              <a:t>Welke</a:t>
            </a:r>
            <a:r>
              <a:rPr lang="en-US" sz="1600" dirty="0"/>
              <a:t> </a:t>
            </a:r>
            <a:r>
              <a:rPr lang="en-US" sz="1600" dirty="0" err="1"/>
              <a:t>soorten</a:t>
            </a:r>
            <a:r>
              <a:rPr lang="en-US" sz="1600" dirty="0"/>
              <a:t> plastic </a:t>
            </a:r>
            <a:r>
              <a:rPr lang="en-US" sz="1600" dirty="0" err="1"/>
              <a:t>en</a:t>
            </a:r>
            <a:r>
              <a:rPr lang="en-US" sz="1600" dirty="0"/>
              <a:t> </a:t>
            </a:r>
            <a:r>
              <a:rPr lang="en-US" sz="1600" dirty="0" err="1"/>
              <a:t>wegwerpplastic</a:t>
            </a:r>
            <a:r>
              <a:rPr lang="en-US" sz="1600" dirty="0"/>
              <a:t> </a:t>
            </a:r>
            <a:r>
              <a:rPr lang="en-US" sz="1600" dirty="0" err="1"/>
              <a:t>afvalstromen</a:t>
            </a:r>
            <a:r>
              <a:rPr lang="en-US" sz="1600" dirty="0"/>
              <a:t> </a:t>
            </a:r>
            <a:r>
              <a:rPr lang="en-US" sz="1600" dirty="0" err="1"/>
              <a:t>zijn</a:t>
            </a:r>
            <a:r>
              <a:rPr lang="en-US" sz="1600" dirty="0"/>
              <a:t> er?</a:t>
            </a:r>
          </a:p>
          <a:p>
            <a:pPr marL="180000" indent="-180000">
              <a:spcBef>
                <a:spcPts val="1200"/>
              </a:spcBef>
              <a:buFont typeface="Arial" panose="020B0604020202020204" pitchFamily="34" charset="0"/>
              <a:buChar char="•"/>
            </a:pPr>
            <a:r>
              <a:rPr lang="en-US" sz="1600" dirty="0" err="1"/>
              <a:t>Lineair</a:t>
            </a:r>
            <a:r>
              <a:rPr lang="en-US" sz="1600" dirty="0"/>
              <a:t> of </a:t>
            </a:r>
            <a:r>
              <a:rPr lang="en-US" sz="1600" dirty="0" err="1"/>
              <a:t>circulair</a:t>
            </a:r>
            <a:endParaRPr lang="en-US" sz="1600" dirty="0"/>
          </a:p>
          <a:p>
            <a:pPr marL="180000" indent="-180000">
              <a:spcBef>
                <a:spcPts val="1200"/>
              </a:spcBef>
              <a:buFont typeface="Arial" panose="020B0604020202020204" pitchFamily="34" charset="0"/>
              <a:buChar char="•"/>
            </a:pPr>
            <a:r>
              <a:rPr lang="en-US" sz="1600" dirty="0"/>
              <a:t>Leg het </a:t>
            </a:r>
            <a:r>
              <a:rPr lang="en-US" sz="1600" dirty="0" err="1"/>
              <a:t>verschil</a:t>
            </a:r>
            <a:r>
              <a:rPr lang="en-US" sz="1600" dirty="0"/>
              <a:t> </a:t>
            </a:r>
            <a:r>
              <a:rPr lang="en-US" sz="1600" dirty="0" err="1"/>
              <a:t>tussen</a:t>
            </a:r>
            <a:r>
              <a:rPr lang="en-US" sz="1600" dirty="0"/>
              <a:t> </a:t>
            </a:r>
            <a:r>
              <a:rPr lang="en-US" sz="1600" dirty="0" err="1"/>
              <a:t>lineair</a:t>
            </a:r>
            <a:r>
              <a:rPr lang="en-US" sz="1600" dirty="0"/>
              <a:t> </a:t>
            </a:r>
            <a:r>
              <a:rPr lang="en-US" sz="1600" dirty="0" err="1"/>
              <a:t>en</a:t>
            </a:r>
            <a:r>
              <a:rPr lang="en-US" sz="1600" dirty="0"/>
              <a:t> </a:t>
            </a:r>
            <a:r>
              <a:rPr lang="en-US" sz="1600" dirty="0" err="1"/>
              <a:t>circulair</a:t>
            </a:r>
            <a:r>
              <a:rPr lang="en-US" sz="1600" dirty="0"/>
              <a:t> </a:t>
            </a:r>
            <a:r>
              <a:rPr lang="en-US" sz="1600" dirty="0" err="1"/>
              <a:t>uit</a:t>
            </a:r>
            <a:endParaRPr lang="en-US" sz="1600" dirty="0"/>
          </a:p>
        </p:txBody>
      </p:sp>
      <p:pic>
        <p:nvPicPr>
          <p:cNvPr id="10" name="Afbeelding 9">
            <a:extLst>
              <a:ext uri="{FF2B5EF4-FFF2-40B4-BE49-F238E27FC236}">
                <a16:creationId xmlns:a16="http://schemas.microsoft.com/office/drawing/2014/main" id="{2F2005FE-2783-2444-BD74-96FE3552EB99}"/>
              </a:ext>
            </a:extLst>
          </p:cNvPr>
          <p:cNvPicPr>
            <a:picLocks noChangeAspect="1"/>
          </p:cNvPicPr>
          <p:nvPr/>
        </p:nvPicPr>
        <p:blipFill>
          <a:blip r:embed="rId5"/>
          <a:stretch>
            <a:fillRect/>
          </a:stretch>
        </p:blipFill>
        <p:spPr>
          <a:xfrm rot="19955115">
            <a:off x="3430200" y="3594904"/>
            <a:ext cx="5969491" cy="3357839"/>
          </a:xfrm>
          <a:prstGeom prst="rect">
            <a:avLst/>
          </a:prstGeom>
        </p:spPr>
      </p:pic>
    </p:spTree>
    <p:extLst>
      <p:ext uri="{BB962C8B-B14F-4D97-AF65-F5344CB8AC3E}">
        <p14:creationId xmlns:p14="http://schemas.microsoft.com/office/powerpoint/2010/main" val="7627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4"/>
                </p:tgtEl>
              </p:cMediaNode>
            </p:video>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362B5F7A-36E7-B942-83F3-38C6FA5062A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3887640"/>
          </a:xfrm>
        </p:spPr>
        <p:txBody>
          <a:bodyPr/>
          <a:lstStyle/>
          <a:p>
            <a:r>
              <a:rPr lang="en-US" b="1" dirty="0">
                <a:solidFill>
                  <a:schemeClr val="accent1"/>
                </a:solidFill>
              </a:rPr>
              <a:t>Plastic </a:t>
            </a:r>
            <a:r>
              <a:rPr lang="en-US" b="1" dirty="0" err="1">
                <a:solidFill>
                  <a:schemeClr val="accent1"/>
                </a:solidFill>
              </a:rPr>
              <a:t>voetafdruk</a:t>
            </a:r>
            <a:endParaRPr lang="en-US" b="1" dirty="0">
              <a:solidFill>
                <a:schemeClr val="accent1"/>
              </a:solidFill>
            </a:endParaRPr>
          </a:p>
          <a:p>
            <a:r>
              <a:rPr lang="en-US" dirty="0"/>
              <a:t>App van plastic soup foundation met tips om plastic in het </a:t>
            </a:r>
            <a:r>
              <a:rPr lang="en-US" dirty="0" err="1"/>
              <a:t>dagelijks</a:t>
            </a:r>
            <a:r>
              <a:rPr lang="en-US" dirty="0"/>
              <a:t> </a:t>
            </a:r>
            <a:r>
              <a:rPr lang="en-US" dirty="0" err="1"/>
              <a:t>gebruik</a:t>
            </a:r>
            <a:r>
              <a:rPr lang="en-US" dirty="0"/>
              <a:t> in </a:t>
            </a:r>
            <a:r>
              <a:rPr lang="en-US" dirty="0" err="1"/>
              <a:t>te</a:t>
            </a:r>
            <a:r>
              <a:rPr lang="en-US" dirty="0"/>
              <a:t> </a:t>
            </a:r>
            <a:r>
              <a:rPr lang="en-US" dirty="0" err="1"/>
              <a:t>ruilen</a:t>
            </a:r>
            <a:r>
              <a:rPr lang="en-US" dirty="0"/>
              <a:t> </a:t>
            </a:r>
            <a:r>
              <a:rPr lang="en-US" dirty="0" err="1"/>
              <a:t>voor</a:t>
            </a:r>
            <a:r>
              <a:rPr lang="en-US" dirty="0"/>
              <a:t> de </a:t>
            </a:r>
            <a:r>
              <a:rPr lang="en-US" dirty="0" err="1"/>
              <a:t>duurzamere</a:t>
            </a:r>
            <a:r>
              <a:rPr lang="en-US" dirty="0"/>
              <a:t> </a:t>
            </a:r>
            <a:r>
              <a:rPr lang="en-US" dirty="0" err="1"/>
              <a:t>varianten</a:t>
            </a:r>
            <a:r>
              <a:rPr lang="en-US" dirty="0"/>
              <a:t>: </a:t>
            </a:r>
          </a:p>
          <a:p>
            <a:r>
              <a:rPr lang="en-US" b="1" dirty="0">
                <a:hlinkClick r:id="rId3"/>
              </a:rPr>
              <a:t>Download de app!</a:t>
            </a:r>
            <a:endParaRPr lang="en-US" dirty="0"/>
          </a:p>
          <a:p>
            <a:pPr marL="285744" indent="-285744">
              <a:buFont typeface="Arial" panose="020B0604020202020204" pitchFamily="34" charset="0"/>
              <a:buChar char="•"/>
            </a:pPr>
            <a:endParaRPr lang="en-US" dirty="0"/>
          </a:p>
          <a:p>
            <a:pPr marL="285744" indent="-285744">
              <a:buFont typeface="Arial" panose="020B0604020202020204" pitchFamily="34" charset="0"/>
              <a:buChar char="•"/>
            </a:pPr>
            <a:endParaRPr lang="en-US" dirty="0"/>
          </a:p>
          <a:p>
            <a:pPr marL="285744" indent="-285744">
              <a:buFont typeface="Arial" panose="020B0604020202020204" pitchFamily="34" charset="0"/>
              <a:buChar char="•"/>
            </a:pPr>
            <a:endParaRPr lang="en-US" dirty="0"/>
          </a:p>
          <a:p>
            <a:pPr marL="285744" indent="-285744">
              <a:buFont typeface="Arial" panose="020B0604020202020204" pitchFamily="34" charset="0"/>
              <a:buChar char="•"/>
            </a:pPr>
            <a:endParaRPr lang="en-US" dirty="0"/>
          </a:p>
          <a:p>
            <a:endParaRPr lang="nl-NL" dirty="0"/>
          </a:p>
        </p:txBody>
      </p:sp>
      <p:sp>
        <p:nvSpPr>
          <p:cNvPr id="12" name="Tijdelijke aanduiding voor tekst 2">
            <a:extLst>
              <a:ext uri="{FF2B5EF4-FFF2-40B4-BE49-F238E27FC236}">
                <a16:creationId xmlns:a16="http://schemas.microsoft.com/office/drawing/2014/main" id="{6F039369-73E5-4F4D-8F5B-9EB3A60770FA}"/>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Font typeface="+mj-lt"/>
              <a:buAutoNum type="arabicPeriod" startAt="6"/>
            </a:pPr>
            <a:r>
              <a:rPr lang="nl-NL" dirty="0"/>
              <a:t>Plastic produceren en recyclen</a:t>
            </a:r>
          </a:p>
        </p:txBody>
      </p:sp>
      <p:pic>
        <p:nvPicPr>
          <p:cNvPr id="17" name="Afbeelding 16">
            <a:extLst>
              <a:ext uri="{FF2B5EF4-FFF2-40B4-BE49-F238E27FC236}">
                <a16:creationId xmlns:a16="http://schemas.microsoft.com/office/drawing/2014/main" id="{CCB6BD9B-BAA4-8D4E-8F7F-D70FB1E69D08}"/>
              </a:ext>
            </a:extLst>
          </p:cNvPr>
          <p:cNvPicPr>
            <a:picLocks noChangeAspect="1"/>
          </p:cNvPicPr>
          <p:nvPr/>
        </p:nvPicPr>
        <p:blipFill>
          <a:blip r:embed="rId4"/>
          <a:stretch>
            <a:fillRect/>
          </a:stretch>
        </p:blipFill>
        <p:spPr>
          <a:xfrm>
            <a:off x="621784" y="2270760"/>
            <a:ext cx="5029716" cy="4216400"/>
          </a:xfrm>
          <a:prstGeom prst="rect">
            <a:avLst/>
          </a:prstGeom>
        </p:spPr>
      </p:pic>
    </p:spTree>
    <p:extLst>
      <p:ext uri="{BB962C8B-B14F-4D97-AF65-F5344CB8AC3E}">
        <p14:creationId xmlns:p14="http://schemas.microsoft.com/office/powerpoint/2010/main" val="3468824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30B51958-4D17-9940-8B18-13565F734246}"/>
              </a:ext>
            </a:extLst>
          </p:cNvPr>
          <p:cNvSpPr txBox="1"/>
          <p:nvPr/>
        </p:nvSpPr>
        <p:spPr>
          <a:xfrm>
            <a:off x="0" y="6338054"/>
            <a:ext cx="9144000" cy="584775"/>
          </a:xfrm>
          <a:prstGeom prst="rect">
            <a:avLst/>
          </a:prstGeom>
          <a:noFill/>
        </p:spPr>
        <p:txBody>
          <a:bodyPr wrap="square">
            <a:spAutoFit/>
          </a:bodyPr>
          <a:lstStyle/>
          <a:p>
            <a:pPr algn="ctr"/>
            <a:r>
              <a:rPr lang="en-US" sz="1600" dirty="0"/>
              <a:t>Plastic recycling door </a:t>
            </a:r>
            <a:r>
              <a:rPr lang="en-US" sz="1600" dirty="0" err="1"/>
              <a:t>middel</a:t>
            </a:r>
            <a:r>
              <a:rPr lang="en-US" sz="1600" dirty="0"/>
              <a:t> van </a:t>
            </a:r>
            <a:r>
              <a:rPr lang="en-US" sz="1600" dirty="0" err="1"/>
              <a:t>hoogwaardig</a:t>
            </a:r>
            <a:r>
              <a:rPr lang="en-US" sz="1600" dirty="0"/>
              <a:t> (AM) </a:t>
            </a:r>
            <a:r>
              <a:rPr lang="en-US" sz="1600" dirty="0" err="1"/>
              <a:t>en</a:t>
            </a:r>
            <a:r>
              <a:rPr lang="en-US" sz="1600" dirty="0"/>
              <a:t> </a:t>
            </a:r>
            <a:r>
              <a:rPr lang="en-US" sz="1600" dirty="0" err="1"/>
              <a:t>laagwaardig</a:t>
            </a:r>
            <a:r>
              <a:rPr lang="en-US" sz="1600" dirty="0"/>
              <a:t> plastic (IEM) plastic.</a:t>
            </a:r>
            <a:br>
              <a:rPr lang="en-US" sz="1600" dirty="0"/>
            </a:br>
            <a:endParaRPr lang="en-US" sz="1600" dirty="0"/>
          </a:p>
        </p:txBody>
      </p:sp>
      <p:pic>
        <p:nvPicPr>
          <p:cNvPr id="4" name="Onlinemedia 3" descr="TRANSFORM-CE (Final: short version)">
            <a:hlinkClick r:id="" action="ppaction://media"/>
            <a:extLst>
              <a:ext uri="{FF2B5EF4-FFF2-40B4-BE49-F238E27FC236}">
                <a16:creationId xmlns:a16="http://schemas.microsoft.com/office/drawing/2014/main" id="{A9615A2D-68EE-8440-8D5A-996CC70B197D}"/>
              </a:ext>
            </a:extLst>
          </p:cNvPr>
          <p:cNvPicPr>
            <a:picLocks noRot="1" noChangeAspect="1"/>
          </p:cNvPicPr>
          <p:nvPr>
            <a:videoFile r:link="rId1"/>
          </p:nvPr>
        </p:nvPicPr>
        <p:blipFill>
          <a:blip r:embed="rId4"/>
          <a:stretch>
            <a:fillRect/>
          </a:stretch>
        </p:blipFill>
        <p:spPr>
          <a:xfrm>
            <a:off x="719138" y="1873250"/>
            <a:ext cx="7705725" cy="4353735"/>
          </a:xfrm>
          <a:prstGeom prst="rect">
            <a:avLst/>
          </a:prstGeom>
        </p:spPr>
      </p:pic>
      <p:sp>
        <p:nvSpPr>
          <p:cNvPr id="8" name="Tijdelijke aanduiding voor tekst 2">
            <a:extLst>
              <a:ext uri="{FF2B5EF4-FFF2-40B4-BE49-F238E27FC236}">
                <a16:creationId xmlns:a16="http://schemas.microsoft.com/office/drawing/2014/main" id="{45928A41-8D71-C84D-A109-146049FCF9AF}"/>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Font typeface="+mj-lt"/>
              <a:buAutoNum type="arabicPeriod" startAt="6"/>
            </a:pPr>
            <a:r>
              <a:rPr lang="nl-NL" dirty="0"/>
              <a:t>Plastic produceren en recyclen</a:t>
            </a:r>
          </a:p>
        </p:txBody>
      </p:sp>
    </p:spTree>
    <p:extLst>
      <p:ext uri="{BB962C8B-B14F-4D97-AF65-F5344CB8AC3E}">
        <p14:creationId xmlns:p14="http://schemas.microsoft.com/office/powerpoint/2010/main" val="3715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FFFF57D-2BEA-7440-BFBE-EE02B0D2FCC8}"/>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8" name="Tijdelijke aanduiding voor tekst 2">
            <a:extLst>
              <a:ext uri="{FF2B5EF4-FFF2-40B4-BE49-F238E27FC236}">
                <a16:creationId xmlns:a16="http://schemas.microsoft.com/office/drawing/2014/main" id="{45928A41-8D71-C84D-A109-146049FCF9AF}"/>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Font typeface="+mj-lt"/>
              <a:buAutoNum type="arabicPeriod" startAt="6"/>
            </a:pPr>
            <a:r>
              <a:rPr lang="nl-NL" dirty="0"/>
              <a:t>Plastic produceren en recyclen</a:t>
            </a:r>
          </a:p>
        </p:txBody>
      </p:sp>
      <p:pic>
        <p:nvPicPr>
          <p:cNvPr id="3" name="Afbeelding 2">
            <a:extLst>
              <a:ext uri="{FF2B5EF4-FFF2-40B4-BE49-F238E27FC236}">
                <a16:creationId xmlns:a16="http://schemas.microsoft.com/office/drawing/2014/main" id="{9A3F8AA4-07EB-8246-918A-8234293FBADC}"/>
              </a:ext>
            </a:extLst>
          </p:cNvPr>
          <p:cNvPicPr>
            <a:picLocks noChangeAspect="1"/>
          </p:cNvPicPr>
          <p:nvPr/>
        </p:nvPicPr>
        <p:blipFill>
          <a:blip r:embed="rId3"/>
          <a:stretch>
            <a:fillRect/>
          </a:stretch>
        </p:blipFill>
        <p:spPr>
          <a:xfrm>
            <a:off x="379085" y="1614115"/>
            <a:ext cx="5632778" cy="4723961"/>
          </a:xfrm>
          <a:prstGeom prst="rect">
            <a:avLst/>
          </a:prstGeom>
        </p:spPr>
      </p:pic>
      <p:sp>
        <p:nvSpPr>
          <p:cNvPr id="7" name="Tijdelijke aanduiding voor tekst 1">
            <a:extLst>
              <a:ext uri="{FF2B5EF4-FFF2-40B4-BE49-F238E27FC236}">
                <a16:creationId xmlns:a16="http://schemas.microsoft.com/office/drawing/2014/main" id="{D23CF6CA-8B1A-9549-B912-1E9EDEC0C4D8}"/>
              </a:ext>
            </a:extLst>
          </p:cNvPr>
          <p:cNvSpPr txBox="1">
            <a:spLocks/>
          </p:cNvSpPr>
          <p:nvPr/>
        </p:nvSpPr>
        <p:spPr>
          <a:xfrm>
            <a:off x="6011864" y="2376000"/>
            <a:ext cx="2413000" cy="538609"/>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spcBef>
                <a:spcPts val="1200"/>
              </a:spcBef>
              <a:buFont typeface="Arial" panose="020B0604020202020204" pitchFamily="34" charset="0"/>
              <a:buChar char="•"/>
            </a:pPr>
            <a:r>
              <a:rPr lang="en-US" sz="1600" dirty="0" err="1"/>
              <a:t>Hier</a:t>
            </a:r>
            <a:r>
              <a:rPr lang="en-US" sz="1600" dirty="0"/>
              <a:t> </a:t>
            </a:r>
            <a:r>
              <a:rPr lang="en-US" sz="1600" dirty="0" err="1"/>
              <a:t>zie</a:t>
            </a:r>
            <a:r>
              <a:rPr lang="en-US" sz="1600" dirty="0"/>
              <a:t> je de recycle </a:t>
            </a:r>
            <a:r>
              <a:rPr lang="en-US" sz="1600" dirty="0" err="1"/>
              <a:t>processen</a:t>
            </a:r>
            <a:r>
              <a:rPr lang="en-US" sz="1600" dirty="0"/>
              <a:t> IEM </a:t>
            </a:r>
            <a:r>
              <a:rPr lang="en-US" sz="1600" dirty="0" err="1"/>
              <a:t>en</a:t>
            </a:r>
            <a:r>
              <a:rPr lang="en-US" sz="1600" dirty="0"/>
              <a:t> AM </a:t>
            </a:r>
          </a:p>
        </p:txBody>
      </p:sp>
    </p:spTree>
    <p:extLst>
      <p:ext uri="{BB962C8B-B14F-4D97-AF65-F5344CB8AC3E}">
        <p14:creationId xmlns:p14="http://schemas.microsoft.com/office/powerpoint/2010/main" val="19997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FFFF57D-2BEA-7440-BFBE-EE02B0D2FCC8}"/>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pic>
        <p:nvPicPr>
          <p:cNvPr id="2" name="Onlinemedia 1" title="Lesson 3">
            <a:hlinkClick r:id="" action="ppaction://media"/>
            <a:extLst>
              <a:ext uri="{FF2B5EF4-FFF2-40B4-BE49-F238E27FC236}">
                <a16:creationId xmlns:a16="http://schemas.microsoft.com/office/drawing/2014/main" id="{18BF320C-7258-909C-58B2-E9305E2A6DF1}"/>
              </a:ext>
            </a:extLst>
          </p:cNvPr>
          <p:cNvPicPr>
            <a:picLocks noRot="1" noChangeAspect="1"/>
          </p:cNvPicPr>
          <p:nvPr>
            <a:videoFile r:link="rId1"/>
          </p:nvPr>
        </p:nvPicPr>
        <p:blipFill>
          <a:blip r:embed="rId4"/>
          <a:stretch>
            <a:fillRect/>
          </a:stretch>
        </p:blipFill>
        <p:spPr>
          <a:xfrm>
            <a:off x="1005789" y="2390402"/>
            <a:ext cx="7132421" cy="4029818"/>
          </a:xfrm>
          <a:prstGeom prst="rect">
            <a:avLst/>
          </a:prstGeom>
        </p:spPr>
      </p:pic>
      <p:sp>
        <p:nvSpPr>
          <p:cNvPr id="3" name="Tijdelijke aanduiding voor tekst 2">
            <a:extLst>
              <a:ext uri="{FF2B5EF4-FFF2-40B4-BE49-F238E27FC236}">
                <a16:creationId xmlns:a16="http://schemas.microsoft.com/office/drawing/2014/main" id="{326BF941-340E-B353-61FF-DB9A1C200167}"/>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spcBef>
                <a:spcPts val="600"/>
              </a:spcBef>
              <a:buFont typeface="+mj-lt"/>
              <a:buAutoNum type="arabicPeriod" startAt="6"/>
            </a:pPr>
            <a:r>
              <a:rPr lang="en-GB" dirty="0"/>
              <a:t>Plastic </a:t>
            </a:r>
            <a:r>
              <a:rPr lang="en-GB" dirty="0" err="1"/>
              <a:t>produceren</a:t>
            </a:r>
            <a:r>
              <a:rPr lang="en-GB" dirty="0"/>
              <a:t> </a:t>
            </a:r>
            <a:r>
              <a:rPr lang="en-GB" dirty="0" err="1"/>
              <a:t>en</a:t>
            </a:r>
            <a:r>
              <a:rPr lang="en-GB" dirty="0"/>
              <a:t> </a:t>
            </a:r>
            <a:r>
              <a:rPr lang="en-GB" dirty="0" err="1"/>
              <a:t>recyclen</a:t>
            </a:r>
            <a:endParaRPr lang="en-GB" dirty="0"/>
          </a:p>
        </p:txBody>
      </p:sp>
    </p:spTree>
    <p:extLst>
      <p:ext uri="{BB962C8B-B14F-4D97-AF65-F5344CB8AC3E}">
        <p14:creationId xmlns:p14="http://schemas.microsoft.com/office/powerpoint/2010/main" val="17468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xt">
            <a:extLst>
              <a:ext uri="{FF2B5EF4-FFF2-40B4-BE49-F238E27FC236}">
                <a16:creationId xmlns:a16="http://schemas.microsoft.com/office/drawing/2014/main" id="{70194346-8DAC-F941-AAF4-3C1D2E586B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9" r="42035"/>
          <a:stretch/>
        </p:blipFill>
        <p:spPr bwMode="auto">
          <a:xfrm>
            <a:off x="0" y="-1"/>
            <a:ext cx="56515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1952625"/>
            <a:ext cx="2912682" cy="3591752"/>
          </a:xfrm>
        </p:spPr>
        <p:txBody>
          <a:bodyPr wrap="square" lIns="0">
            <a:spAutoFit/>
          </a:bodyPr>
          <a:lstStyle/>
          <a:p>
            <a:pPr marL="342891" indent="-342891">
              <a:buFont typeface="+mj-lt"/>
              <a:buAutoNum type="arabicPeriod"/>
            </a:pPr>
            <a:r>
              <a:rPr lang="en-US" sz="1600" dirty="0" err="1"/>
              <a:t>Een</a:t>
            </a:r>
            <a:r>
              <a:rPr lang="en-US" sz="1600" dirty="0"/>
              <a:t> </a:t>
            </a:r>
            <a:r>
              <a:rPr lang="en-US" sz="1600" dirty="0" err="1"/>
              <a:t>mindmap</a:t>
            </a:r>
            <a:r>
              <a:rPr lang="en-US" sz="1600" dirty="0"/>
              <a:t> </a:t>
            </a:r>
            <a:r>
              <a:rPr lang="en-US" sz="1600" dirty="0" err="1"/>
              <a:t>maken</a:t>
            </a:r>
            <a:endParaRPr lang="en-US" sz="1600" dirty="0"/>
          </a:p>
          <a:p>
            <a:pPr marL="342891" indent="-342891">
              <a:buFont typeface="+mj-lt"/>
              <a:buAutoNum type="arabicPeriod"/>
            </a:pPr>
            <a:r>
              <a:rPr lang="en-US" sz="1600" dirty="0"/>
              <a:t>Wat </a:t>
            </a:r>
            <a:r>
              <a:rPr lang="en-US" sz="1600" dirty="0" err="1"/>
              <a:t>doen</a:t>
            </a:r>
            <a:r>
              <a:rPr lang="en-US" sz="1600" dirty="0"/>
              <a:t> </a:t>
            </a:r>
            <a:r>
              <a:rPr lang="en-US" sz="1600" dirty="0" err="1"/>
              <a:t>anderen</a:t>
            </a:r>
            <a:r>
              <a:rPr lang="en-US" sz="1600" dirty="0"/>
              <a:t> al?</a:t>
            </a:r>
          </a:p>
          <a:p>
            <a:pPr marL="342891" indent="-342891">
              <a:buFont typeface="+mj-lt"/>
              <a:buAutoNum type="arabicPeriod"/>
            </a:pPr>
            <a:r>
              <a:rPr lang="en-US" sz="1600" dirty="0"/>
              <a:t>Plastic hunt</a:t>
            </a:r>
          </a:p>
          <a:p>
            <a:pPr marL="342891" indent="-342891">
              <a:buFont typeface="+mj-lt"/>
              <a:buAutoNum type="arabicPeriod"/>
            </a:pPr>
            <a:r>
              <a:rPr lang="en-US" sz="1600" dirty="0" err="1"/>
              <a:t>Ons</a:t>
            </a:r>
            <a:r>
              <a:rPr lang="en-US" sz="1600" dirty="0"/>
              <a:t> plastic </a:t>
            </a:r>
            <a:r>
              <a:rPr lang="en-US" sz="1600" dirty="0" err="1"/>
              <a:t>productieproces</a:t>
            </a:r>
            <a:r>
              <a:rPr lang="en-US" sz="1600" dirty="0"/>
              <a:t>, nu </a:t>
            </a:r>
            <a:r>
              <a:rPr lang="en-US" sz="1600" dirty="0" err="1"/>
              <a:t>en</a:t>
            </a:r>
            <a:r>
              <a:rPr lang="en-US" sz="1600" dirty="0"/>
              <a:t> in de </a:t>
            </a:r>
            <a:r>
              <a:rPr lang="en-US" sz="1600" dirty="0" err="1"/>
              <a:t>toekomst</a:t>
            </a:r>
            <a:endParaRPr lang="en-US" sz="1600" dirty="0"/>
          </a:p>
          <a:p>
            <a:pPr marL="342891" indent="-342891">
              <a:buFont typeface="+mj-lt"/>
              <a:buAutoNum type="arabicPeriod"/>
            </a:pPr>
            <a:r>
              <a:rPr lang="en-US" sz="1600" dirty="0"/>
              <a:t>R-ladder</a:t>
            </a:r>
          </a:p>
          <a:p>
            <a:pPr marL="342891" indent="-342891">
              <a:buFont typeface="+mj-lt"/>
              <a:buAutoNum type="arabicPeriod"/>
            </a:pPr>
            <a:r>
              <a:rPr lang="en-US" sz="1600" dirty="0" err="1"/>
              <a:t>Technieken</a:t>
            </a:r>
            <a:r>
              <a:rPr lang="en-US" sz="1600" dirty="0"/>
              <a:t> plastic </a:t>
            </a:r>
            <a:r>
              <a:rPr lang="en-US" sz="1600" dirty="0" err="1"/>
              <a:t>recyclen</a:t>
            </a:r>
            <a:endParaRPr lang="en-US" sz="1600" dirty="0"/>
          </a:p>
          <a:p>
            <a:pPr marL="342891" indent="-342891">
              <a:buFont typeface="+mj-lt"/>
              <a:buAutoNum type="arabicPeriod"/>
            </a:pPr>
            <a:r>
              <a:rPr lang="en-US" sz="1600" dirty="0"/>
              <a:t>Maak je eigen plastic </a:t>
            </a:r>
            <a:r>
              <a:rPr lang="en-US" sz="1600" dirty="0" err="1"/>
              <a:t>ontwerp</a:t>
            </a:r>
            <a:endParaRPr lang="en-US" sz="1600" dirty="0"/>
          </a:p>
          <a:p>
            <a:pPr marL="342891" indent="-342891">
              <a:buFont typeface="+mj-lt"/>
              <a:buAutoNum type="arabicPeriod"/>
            </a:pPr>
            <a:r>
              <a:rPr lang="en-US" sz="1600" dirty="0" err="1"/>
              <a:t>Reflectie</a:t>
            </a:r>
            <a:r>
              <a:rPr lang="en-US" sz="1600" dirty="0"/>
              <a:t>: </a:t>
            </a:r>
            <a:r>
              <a:rPr lang="en-US" sz="1600" dirty="0" err="1"/>
              <a:t>kijk</a:t>
            </a:r>
            <a:r>
              <a:rPr lang="en-US" sz="1600" dirty="0"/>
              <a:t> </a:t>
            </a:r>
            <a:r>
              <a:rPr lang="en-US" sz="1600" dirty="0" err="1"/>
              <a:t>naar</a:t>
            </a:r>
            <a:r>
              <a:rPr lang="en-US" sz="1600" dirty="0"/>
              <a:t> je eigen </a:t>
            </a:r>
            <a:r>
              <a:rPr lang="en-US" sz="1600" dirty="0" err="1"/>
              <a:t>leven</a:t>
            </a:r>
            <a:endParaRPr lang="en-US" sz="1600" dirty="0"/>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575914"/>
            <a:ext cx="4931500" cy="477054"/>
          </a:xfrm>
        </p:spPr>
        <p:txBody>
          <a:bodyPr>
            <a:noAutofit/>
          </a:bodyPr>
          <a:lstStyle/>
          <a:p>
            <a:r>
              <a:rPr lang="nl-NL" sz="4800" dirty="0">
                <a:solidFill>
                  <a:schemeClr val="accent1"/>
                </a:solidFill>
              </a:rPr>
              <a:t>Wat gaan we doen:</a:t>
            </a:r>
          </a:p>
        </p:txBody>
      </p:sp>
    </p:spTree>
    <p:extLst>
      <p:ext uri="{BB962C8B-B14F-4D97-AF65-F5344CB8AC3E}">
        <p14:creationId xmlns:p14="http://schemas.microsoft.com/office/powerpoint/2010/main" val="20703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6D387CB-467D-7548-B797-244111C5279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Afbeelding 8" descr="Afbeelding met tekst, plaats&#10;&#10;Automatisch gegenereerde beschrijving">
            <a:extLst>
              <a:ext uri="{FF2B5EF4-FFF2-40B4-BE49-F238E27FC236}">
                <a16:creationId xmlns:a16="http://schemas.microsoft.com/office/drawing/2014/main" id="{3D10A764-F2AC-3F41-B009-FDCF73BDC3CC}"/>
              </a:ext>
            </a:extLst>
          </p:cNvPr>
          <p:cNvPicPr>
            <a:picLocks noChangeAspect="1"/>
          </p:cNvPicPr>
          <p:nvPr/>
        </p:nvPicPr>
        <p:blipFill>
          <a:blip r:embed="rId3"/>
          <a:stretch>
            <a:fillRect/>
          </a:stretch>
        </p:blipFill>
        <p:spPr>
          <a:xfrm>
            <a:off x="-1350472" y="2922311"/>
            <a:ext cx="8299912" cy="4668700"/>
          </a:xfrm>
          <a:prstGeom prst="rect">
            <a:avLst/>
          </a:prstGeom>
        </p:spPr>
      </p:pic>
      <p:pic>
        <p:nvPicPr>
          <p:cNvPr id="12" name="Afbeelding 11" descr="Afbeelding met penseel, gereedschap, wit, serviesgoed&#10;&#10;Automatisch gegenereerde beschrijving">
            <a:extLst>
              <a:ext uri="{FF2B5EF4-FFF2-40B4-BE49-F238E27FC236}">
                <a16:creationId xmlns:a16="http://schemas.microsoft.com/office/drawing/2014/main" id="{24AE9BC2-C5A8-914A-96F5-64034B8A7B11}"/>
              </a:ext>
            </a:extLst>
          </p:cNvPr>
          <p:cNvPicPr>
            <a:picLocks noChangeAspect="1"/>
          </p:cNvPicPr>
          <p:nvPr/>
        </p:nvPicPr>
        <p:blipFill>
          <a:blip r:embed="rId4"/>
          <a:stretch>
            <a:fillRect/>
          </a:stretch>
        </p:blipFill>
        <p:spPr>
          <a:xfrm>
            <a:off x="6011864" y="1952625"/>
            <a:ext cx="2413000" cy="3142253"/>
          </a:xfrm>
          <a:prstGeom prst="rect">
            <a:avLst/>
          </a:prstGeom>
        </p:spPr>
      </p:pic>
      <p:sp>
        <p:nvSpPr>
          <p:cNvPr id="2" name="Tijdelijke aanduiding voor tekst 1">
            <a:extLst>
              <a:ext uri="{FF2B5EF4-FFF2-40B4-BE49-F238E27FC236}">
                <a16:creationId xmlns:a16="http://schemas.microsoft.com/office/drawing/2014/main" id="{F770F767-95D9-94B8-0282-989087C0016D}"/>
              </a:ext>
            </a:extLst>
          </p:cNvPr>
          <p:cNvSpPr>
            <a:spLocks noGrp="1"/>
          </p:cNvSpPr>
          <p:nvPr>
            <p:ph type="body" sz="quarter" idx="11"/>
          </p:nvPr>
        </p:nvSpPr>
        <p:spPr>
          <a:xfrm>
            <a:off x="719138" y="2376000"/>
            <a:ext cx="4932361" cy="2871206"/>
          </a:xfrm>
        </p:spPr>
        <p:txBody>
          <a:bodyPr/>
          <a:lstStyle/>
          <a:p>
            <a:r>
              <a:rPr lang="en-US" b="1" dirty="0" err="1"/>
              <a:t>Technieken</a:t>
            </a:r>
            <a:r>
              <a:rPr lang="en-US" b="1" dirty="0"/>
              <a:t> om plastic </a:t>
            </a:r>
            <a:r>
              <a:rPr lang="en-US" b="1" dirty="0" err="1"/>
              <a:t>uit</a:t>
            </a:r>
            <a:r>
              <a:rPr lang="en-US" b="1" dirty="0"/>
              <a:t> </a:t>
            </a:r>
            <a:r>
              <a:rPr lang="en-US" b="1" dirty="0" err="1"/>
              <a:t>afval</a:t>
            </a:r>
            <a:r>
              <a:rPr lang="en-US" b="1" dirty="0"/>
              <a:t> </a:t>
            </a:r>
            <a:r>
              <a:rPr lang="en-US" b="1" dirty="0" err="1"/>
              <a:t>te</a:t>
            </a:r>
            <a:r>
              <a:rPr lang="en-US" b="1" dirty="0"/>
              <a:t> </a:t>
            </a:r>
            <a:r>
              <a:rPr lang="en-US" b="1" dirty="0" err="1"/>
              <a:t>halen</a:t>
            </a:r>
            <a:endParaRPr lang="en-US" b="1" dirty="0"/>
          </a:p>
          <a:p>
            <a:pPr marL="180000" indent="-180000">
              <a:spcBef>
                <a:spcPts val="1200"/>
              </a:spcBef>
              <a:buFont typeface="Arial" panose="020B0604020202020204" pitchFamily="34" charset="0"/>
              <a:buChar char="•"/>
            </a:pPr>
            <a:r>
              <a:rPr lang="en-US" sz="1600" dirty="0"/>
              <a:t>Hoe </a:t>
            </a:r>
            <a:r>
              <a:rPr lang="en-US" sz="1600" dirty="0" err="1"/>
              <a:t>wordt</a:t>
            </a:r>
            <a:r>
              <a:rPr lang="en-US" sz="1600" dirty="0"/>
              <a:t> </a:t>
            </a:r>
            <a:r>
              <a:rPr lang="en-US" sz="1600" dirty="0" err="1"/>
              <a:t>gerecycled</a:t>
            </a:r>
            <a:r>
              <a:rPr lang="en-US" sz="1600" dirty="0"/>
              <a:t> plastic </a:t>
            </a:r>
            <a:r>
              <a:rPr lang="en-US" sz="1600" dirty="0" err="1"/>
              <a:t>gemaakt</a:t>
            </a:r>
            <a:r>
              <a:rPr lang="en-US" sz="1600" dirty="0"/>
              <a:t>?</a:t>
            </a:r>
          </a:p>
          <a:p>
            <a:pPr marL="180000" indent="-180000">
              <a:spcBef>
                <a:spcPts val="1200"/>
              </a:spcBef>
              <a:buFont typeface="Arial" panose="020B0604020202020204" pitchFamily="34" charset="0"/>
              <a:buChar char="•"/>
            </a:pPr>
            <a:r>
              <a:rPr lang="en-US" sz="1600" dirty="0" err="1"/>
              <a:t>Foto’s</a:t>
            </a:r>
            <a:r>
              <a:rPr lang="en-US" sz="1600" dirty="0"/>
              <a:t> </a:t>
            </a:r>
            <a:r>
              <a:rPr lang="en-US" sz="1600" dirty="0" err="1"/>
              <a:t>producten</a:t>
            </a:r>
            <a:r>
              <a:rPr lang="en-US" sz="1600" dirty="0"/>
              <a:t> AM </a:t>
            </a:r>
            <a:r>
              <a:rPr lang="en-US" sz="1600" dirty="0" err="1"/>
              <a:t>en</a:t>
            </a:r>
            <a:r>
              <a:rPr lang="en-US" sz="1600" dirty="0"/>
              <a:t> IEM</a:t>
            </a:r>
          </a:p>
          <a:p>
            <a:endParaRPr lang="nl-NL" sz="1600" dirty="0"/>
          </a:p>
        </p:txBody>
      </p:sp>
      <p:sp>
        <p:nvSpPr>
          <p:cNvPr id="3" name="Tijdelijke aanduiding voor tekst 2">
            <a:extLst>
              <a:ext uri="{FF2B5EF4-FFF2-40B4-BE49-F238E27FC236}">
                <a16:creationId xmlns:a16="http://schemas.microsoft.com/office/drawing/2014/main" id="{18647871-21C9-3BB3-6E75-63F9A1FB16DC}"/>
              </a:ext>
            </a:extLst>
          </p:cNvPr>
          <p:cNvSpPr>
            <a:spLocks noGrp="1"/>
          </p:cNvSpPr>
          <p:nvPr>
            <p:ph type="body" sz="quarter" idx="13"/>
          </p:nvPr>
        </p:nvSpPr>
        <p:spPr>
          <a:xfrm>
            <a:off x="720001" y="810000"/>
            <a:ext cx="4931500" cy="969496"/>
          </a:xfrm>
        </p:spPr>
        <p:txBody>
          <a:bodyPr/>
          <a:lstStyle/>
          <a:p>
            <a:r>
              <a:rPr lang="en-US" sz="2000" dirty="0"/>
              <a:t>6. Plastic </a:t>
            </a:r>
            <a:r>
              <a:rPr lang="en-US" sz="2000" dirty="0" err="1"/>
              <a:t>recyclen</a:t>
            </a:r>
            <a:r>
              <a:rPr lang="en-US" sz="2000" dirty="0"/>
              <a:t> </a:t>
            </a:r>
            <a:r>
              <a:rPr lang="en-US" sz="2000" dirty="0" err="1"/>
              <a:t>doormiddel</a:t>
            </a:r>
            <a:r>
              <a:rPr lang="en-US" sz="2000" dirty="0"/>
              <a:t> van </a:t>
            </a:r>
            <a:r>
              <a:rPr lang="en-US" sz="2000" dirty="0" err="1"/>
              <a:t>hoogwaardig</a:t>
            </a:r>
            <a:r>
              <a:rPr lang="en-US" sz="2000" dirty="0"/>
              <a:t> (AM) </a:t>
            </a:r>
            <a:r>
              <a:rPr lang="en-US" sz="2000" dirty="0" err="1"/>
              <a:t>en</a:t>
            </a:r>
            <a:r>
              <a:rPr lang="en-US" sz="2000" dirty="0"/>
              <a:t> </a:t>
            </a:r>
            <a:r>
              <a:rPr lang="en-US" sz="2000" dirty="0" err="1"/>
              <a:t>laagwaardig</a:t>
            </a:r>
            <a:r>
              <a:rPr lang="en-US" sz="2000" dirty="0"/>
              <a:t> (IEM) plastic</a:t>
            </a:r>
            <a:endParaRPr lang="nl-NL" sz="2000" dirty="0"/>
          </a:p>
        </p:txBody>
      </p:sp>
      <p:pic>
        <p:nvPicPr>
          <p:cNvPr id="13" name="Afbeelding 12">
            <a:extLst>
              <a:ext uri="{FF2B5EF4-FFF2-40B4-BE49-F238E27FC236}">
                <a16:creationId xmlns:a16="http://schemas.microsoft.com/office/drawing/2014/main" id="{FC331EC2-5632-1243-81AD-C3C772F8CA95}"/>
              </a:ext>
            </a:extLst>
          </p:cNvPr>
          <p:cNvPicPr>
            <a:picLocks noChangeAspect="1"/>
          </p:cNvPicPr>
          <p:nvPr/>
        </p:nvPicPr>
        <p:blipFill>
          <a:blip r:embed="rId5"/>
          <a:stretch>
            <a:fillRect/>
          </a:stretch>
        </p:blipFill>
        <p:spPr>
          <a:xfrm rot="20038458">
            <a:off x="2924574" y="3379590"/>
            <a:ext cx="5797898" cy="3261318"/>
          </a:xfrm>
          <a:prstGeom prst="rect">
            <a:avLst/>
          </a:prstGeom>
        </p:spPr>
      </p:pic>
    </p:spTree>
    <p:extLst>
      <p:ext uri="{BB962C8B-B14F-4D97-AF65-F5344CB8AC3E}">
        <p14:creationId xmlns:p14="http://schemas.microsoft.com/office/powerpoint/2010/main" val="36849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654718" cy="953439"/>
          </a:xfrm>
        </p:spPr>
        <p:txBody>
          <a:bodyPr>
            <a:noAutofit/>
          </a:bodyPr>
          <a:lstStyle/>
          <a:p>
            <a:r>
              <a:rPr lang="nl-NL" dirty="0"/>
              <a:t>Wat kunnen we maken van plastic afval?</a:t>
            </a:r>
          </a:p>
        </p:txBody>
      </p:sp>
      <p:pic>
        <p:nvPicPr>
          <p:cNvPr id="2" name="Onlinemedia 1" descr="Roads Made From Recycled Plastic Waste Could Be the Future">
            <a:hlinkClick r:id="" action="ppaction://media"/>
            <a:extLst>
              <a:ext uri="{FF2B5EF4-FFF2-40B4-BE49-F238E27FC236}">
                <a16:creationId xmlns:a16="http://schemas.microsoft.com/office/drawing/2014/main" id="{90D11792-7631-1143-9FBE-ADE8F2ACA52C}"/>
              </a:ext>
            </a:extLst>
          </p:cNvPr>
          <p:cNvPicPr>
            <a:picLocks noRot="1" noChangeAspect="1"/>
          </p:cNvPicPr>
          <p:nvPr>
            <a:videoFile r:link="rId1"/>
          </p:nvPr>
        </p:nvPicPr>
        <p:blipFill>
          <a:blip r:embed="rId4"/>
          <a:stretch>
            <a:fillRect/>
          </a:stretch>
        </p:blipFill>
        <p:spPr>
          <a:xfrm>
            <a:off x="719138" y="1876425"/>
            <a:ext cx="7705725" cy="4353735"/>
          </a:xfrm>
          <a:prstGeom prst="rect">
            <a:avLst/>
          </a:prstGeom>
        </p:spPr>
      </p:pic>
      <p:sp>
        <p:nvSpPr>
          <p:cNvPr id="6" name="Tekstvak 5">
            <a:extLst>
              <a:ext uri="{FF2B5EF4-FFF2-40B4-BE49-F238E27FC236}">
                <a16:creationId xmlns:a16="http://schemas.microsoft.com/office/drawing/2014/main" id="{30B51958-4D17-9940-8B18-13565F734246}"/>
              </a:ext>
            </a:extLst>
          </p:cNvPr>
          <p:cNvSpPr txBox="1"/>
          <p:nvPr/>
        </p:nvSpPr>
        <p:spPr>
          <a:xfrm>
            <a:off x="2286000" y="6338054"/>
            <a:ext cx="4572000" cy="369332"/>
          </a:xfrm>
          <a:prstGeom prst="rect">
            <a:avLst/>
          </a:prstGeom>
          <a:noFill/>
        </p:spPr>
        <p:txBody>
          <a:bodyPr wrap="square">
            <a:spAutoFit/>
          </a:bodyPr>
          <a:lstStyle/>
          <a:p>
            <a:pPr algn="ctr"/>
            <a:r>
              <a:rPr lang="en-US" dirty="0">
                <a:solidFill>
                  <a:schemeClr val="accent1"/>
                </a:solidFill>
              </a:rPr>
              <a:t>Wees </a:t>
            </a:r>
            <a:r>
              <a:rPr lang="en-US" dirty="0" err="1">
                <a:solidFill>
                  <a:schemeClr val="accent1"/>
                </a:solidFill>
              </a:rPr>
              <a:t>creatief</a:t>
            </a:r>
            <a:r>
              <a:rPr lang="en-US" dirty="0">
                <a:solidFill>
                  <a:schemeClr val="accent1"/>
                </a:solidFill>
              </a:rPr>
              <a:t>!</a:t>
            </a:r>
          </a:p>
        </p:txBody>
      </p:sp>
    </p:spTree>
    <p:extLst>
      <p:ext uri="{BB962C8B-B14F-4D97-AF65-F5344CB8AC3E}">
        <p14:creationId xmlns:p14="http://schemas.microsoft.com/office/powerpoint/2010/main" val="11451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2937753" y="2376988"/>
            <a:ext cx="5487110" cy="2108975"/>
          </a:xfrm>
        </p:spPr>
        <p:txBody>
          <a:bodyPr wrap="square">
            <a:spAutoFit/>
          </a:bodyPr>
          <a:lstStyle/>
          <a:p>
            <a:pPr marL="20955" indent="-20955">
              <a:lnSpc>
                <a:spcPct val="115000"/>
              </a:lnSpc>
            </a:pPr>
            <a:r>
              <a:rPr lang="nl-NL" sz="1600" dirty="0">
                <a:solidFill>
                  <a:srgbClr val="002060"/>
                </a:solidFill>
              </a:rPr>
              <a:t>“Ik vind het lastig dat de bank die we produceren doorzakt. We hebben veel geprobeerd: een extra deel in het midden van de bank plaatsen of de bank kleiner maken. Maar die werken niet.</a:t>
            </a:r>
          </a:p>
          <a:p>
            <a:pPr marL="20955" indent="-20955">
              <a:lnSpc>
                <a:spcPct val="115000"/>
              </a:lnSpc>
            </a:pPr>
            <a:endParaRPr lang="nl-NL" sz="1600" dirty="0">
              <a:solidFill>
                <a:srgbClr val="002060"/>
              </a:solidFill>
            </a:endParaRPr>
          </a:p>
          <a:p>
            <a:pPr marL="20955" indent="-20955">
              <a:lnSpc>
                <a:spcPct val="115000"/>
              </a:lnSpc>
            </a:pPr>
            <a:r>
              <a:rPr lang="nl-NL" sz="1600" dirty="0">
                <a:solidFill>
                  <a:srgbClr val="002060"/>
                </a:solidFill>
              </a:rPr>
              <a:t>Kun je me helpen een oplossing te vinden voor een bank die niet doorbuigt?”</a:t>
            </a:r>
            <a:endParaRPr lang="en-GB" sz="1600" dirty="0">
              <a:solidFill>
                <a:srgbClr val="002060"/>
              </a:solidFill>
            </a:endParaRP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477054"/>
          </a:xfrm>
        </p:spPr>
        <p:txBody>
          <a:bodyPr/>
          <a:lstStyle/>
          <a:p>
            <a:pPr algn="l" rtl="0"/>
            <a:r>
              <a:rPr lang="en-GB" b="1" i="0" u="none" baseline="0" dirty="0"/>
              <a:t>7. Maak je eigen </a:t>
            </a:r>
            <a:r>
              <a:rPr lang="en-GB" b="1" i="0" u="none" baseline="0" dirty="0" err="1"/>
              <a:t>ontwerp</a:t>
            </a:r>
            <a:r>
              <a:rPr lang="en-GB" b="1" i="0" u="none" baseline="0" dirty="0"/>
              <a:t>!</a:t>
            </a:r>
          </a:p>
        </p:txBody>
      </p:sp>
      <p:pic>
        <p:nvPicPr>
          <p:cNvPr id="8" name="Afbeelding 7" descr="Afbeelding met buiten, rolschaatsen, gebouw, springen&#10;&#10;Automatisch gegenereerde beschrijving">
            <a:extLst>
              <a:ext uri="{FF2B5EF4-FFF2-40B4-BE49-F238E27FC236}">
                <a16:creationId xmlns:a16="http://schemas.microsoft.com/office/drawing/2014/main" id="{ED567481-67B0-2D4F-A0E9-5A33D81CCB56}"/>
              </a:ext>
            </a:extLst>
          </p:cNvPr>
          <p:cNvPicPr>
            <a:picLocks noChangeAspect="1"/>
          </p:cNvPicPr>
          <p:nvPr/>
        </p:nvPicPr>
        <p:blipFill rotWithShape="1">
          <a:blip r:embed="rId3">
            <a:extLst>
              <a:ext uri="{28A0092B-C50C-407E-A947-70E740481C1C}">
                <a14:useLocalDpi xmlns:a14="http://schemas.microsoft.com/office/drawing/2010/main" val="0"/>
              </a:ext>
            </a:extLst>
          </a:blip>
          <a:srcRect l="37747" r="23252" b="-72206"/>
          <a:stretch/>
        </p:blipFill>
        <p:spPr bwMode="auto">
          <a:xfrm>
            <a:off x="0" y="1952624"/>
            <a:ext cx="2864328" cy="8447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9740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persoon, muur, kleding, binnen&#10;&#10;Automatisch gegenereerde beschrijving">
            <a:extLst>
              <a:ext uri="{FF2B5EF4-FFF2-40B4-BE49-F238E27FC236}">
                <a16:creationId xmlns:a16="http://schemas.microsoft.com/office/drawing/2014/main" id="{4B4D9255-4285-DD4D-8B57-C411C02B7A1B}"/>
              </a:ext>
            </a:extLst>
          </p:cNvPr>
          <p:cNvPicPr>
            <a:picLocks noChangeAspect="1"/>
          </p:cNvPicPr>
          <p:nvPr/>
        </p:nvPicPr>
        <p:blipFill rotWithShape="1">
          <a:blip r:embed="rId3"/>
          <a:srcRect l="17411" r="23768"/>
          <a:stretch/>
        </p:blipFill>
        <p:spPr>
          <a:xfrm>
            <a:off x="0" y="1952625"/>
            <a:ext cx="2885440" cy="4905375"/>
          </a:xfrm>
          <a:prstGeom prst="rect">
            <a:avLst/>
          </a:prstGeom>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2978958" y="1976185"/>
            <a:ext cx="5898637" cy="3906390"/>
          </a:xfrm>
        </p:spPr>
        <p:txBody>
          <a:bodyPr wrap="square">
            <a:spAutoFit/>
          </a:bodyPr>
          <a:lstStyle/>
          <a:p>
            <a:pPr>
              <a:lnSpc>
                <a:spcPct val="115000"/>
              </a:lnSpc>
            </a:pPr>
            <a:endParaRPr lang="en-US" sz="1600" dirty="0">
              <a:solidFill>
                <a:srgbClr val="002060"/>
              </a:solidFill>
            </a:endParaRPr>
          </a:p>
          <a:p>
            <a:pPr>
              <a:lnSpc>
                <a:spcPct val="115000"/>
              </a:lnSpc>
            </a:pPr>
            <a:r>
              <a:rPr lang="nl-NL" sz="1600" dirty="0">
                <a:solidFill>
                  <a:srgbClr val="002060"/>
                </a:solidFill>
              </a:rPr>
              <a:t>“Een bedrijf wil zijn telefoonhoesjes opnieuw ontwerpen met behulp van additive manufacturing (3D-printen) en gerecycled plastic. Het huidige ontwerp van hun telefoonhoesjes is heel eenvoudig en ze produceren er elk jaar honderden van nieuw plastic met behulp van een proces dat spuitgieten wordt genoemd. Hoe zou je additive manufacturing (AM) en gerecyclede kunststoffen gebruiken om het ontwerp van de telefoonhoesjes van het bedrijf radicaal te veranderen?</a:t>
            </a:r>
          </a:p>
          <a:p>
            <a:pPr>
              <a:lnSpc>
                <a:spcPct val="115000"/>
              </a:lnSpc>
            </a:pPr>
            <a:endParaRPr lang="nl-NL" sz="1600" dirty="0">
              <a:solidFill>
                <a:srgbClr val="002060"/>
              </a:solidFill>
            </a:endParaRPr>
          </a:p>
          <a:p>
            <a:pPr>
              <a:lnSpc>
                <a:spcPct val="115000"/>
              </a:lnSpc>
            </a:pPr>
            <a:endParaRPr lang="nl-NL" sz="1600" dirty="0">
              <a:solidFill>
                <a:srgbClr val="002060"/>
              </a:solidFill>
            </a:endParaRPr>
          </a:p>
          <a:p>
            <a:pPr>
              <a:lnSpc>
                <a:spcPct val="115000"/>
              </a:lnSpc>
            </a:pPr>
            <a:r>
              <a:rPr lang="nl-NL" sz="1600" dirty="0">
                <a:solidFill>
                  <a:srgbClr val="002060"/>
                </a:solidFill>
              </a:rPr>
              <a:t>Je zou ons enorm helpen met een mooi ontwerp!”</a:t>
            </a:r>
            <a:endParaRPr lang="en-GB" sz="1600" dirty="0">
              <a:solidFill>
                <a:srgbClr val="002060"/>
              </a:solidFill>
            </a:endParaRP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477054"/>
          </a:xfrm>
        </p:spPr>
        <p:txBody>
          <a:bodyPr/>
          <a:lstStyle/>
          <a:p>
            <a:pPr algn="l" rtl="0"/>
            <a:r>
              <a:rPr lang="en-GB" b="1" i="0" u="none" baseline="0" dirty="0"/>
              <a:t>7. Maak je eigen </a:t>
            </a:r>
            <a:r>
              <a:rPr lang="en-GB" b="1" i="0" u="none" baseline="0" dirty="0" err="1"/>
              <a:t>ontwerp</a:t>
            </a:r>
            <a:r>
              <a:rPr lang="en-GB" b="1" i="0" u="none" baseline="0" dirty="0"/>
              <a:t>!</a:t>
            </a:r>
          </a:p>
        </p:txBody>
      </p:sp>
    </p:spTree>
    <p:extLst>
      <p:ext uri="{BB962C8B-B14F-4D97-AF65-F5344CB8AC3E}">
        <p14:creationId xmlns:p14="http://schemas.microsoft.com/office/powerpoint/2010/main" val="689292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Afbeelding 8" descr="Afbeelding met persoon, muur, kleding, binnen&#10;&#10;Automatisch gegenereerde beschrijving">
            <a:extLst>
              <a:ext uri="{FF2B5EF4-FFF2-40B4-BE49-F238E27FC236}">
                <a16:creationId xmlns:a16="http://schemas.microsoft.com/office/drawing/2014/main" id="{4B4D9255-4285-DD4D-8B57-C411C02B7A1B}"/>
              </a:ext>
            </a:extLst>
          </p:cNvPr>
          <p:cNvPicPr>
            <a:picLocks noChangeAspect="1"/>
          </p:cNvPicPr>
          <p:nvPr/>
        </p:nvPicPr>
        <p:blipFill rotWithShape="1">
          <a:blip r:embed="rId3"/>
          <a:srcRect l="17411" r="23768"/>
          <a:stretch/>
        </p:blipFill>
        <p:spPr>
          <a:xfrm>
            <a:off x="2766060" y="1952624"/>
            <a:ext cx="2885440" cy="4905375"/>
          </a:xfrm>
          <a:prstGeom prst="rect">
            <a:avLst/>
          </a:prstGeom>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6011863" y="2376988"/>
            <a:ext cx="2413000" cy="2970044"/>
          </a:xfrm>
        </p:spPr>
        <p:txBody>
          <a:bodyPr wrap="square">
            <a:spAutoFit/>
          </a:bodyPr>
          <a:lstStyle/>
          <a:p>
            <a:pPr marL="180000" indent="-180000">
              <a:spcBef>
                <a:spcPts val="1200"/>
              </a:spcBef>
              <a:buFont typeface="Arial" panose="020B0604020202020204" pitchFamily="34" charset="0"/>
              <a:buChar char="•"/>
            </a:pPr>
            <a:r>
              <a:rPr lang="en-US" sz="1600" dirty="0" err="1"/>
              <a:t>Jij</a:t>
            </a:r>
            <a:r>
              <a:rPr lang="en-US" sz="1600" dirty="0"/>
              <a:t> bent de </a:t>
            </a:r>
            <a:r>
              <a:rPr lang="en-US" sz="1600" dirty="0" err="1"/>
              <a:t>nieuwe</a:t>
            </a:r>
            <a:r>
              <a:rPr lang="en-US" sz="1600" dirty="0"/>
              <a:t> </a:t>
            </a:r>
            <a:r>
              <a:rPr lang="en-US" sz="1600" dirty="0" err="1"/>
              <a:t>ontwikkelaar</a:t>
            </a:r>
            <a:r>
              <a:rPr lang="en-US" sz="1600" dirty="0"/>
              <a:t> om </a:t>
            </a:r>
            <a:r>
              <a:rPr lang="en-US" sz="1600" dirty="0" err="1"/>
              <a:t>een</a:t>
            </a:r>
            <a:r>
              <a:rPr lang="en-US" sz="1600" dirty="0"/>
              <a:t> product </a:t>
            </a:r>
            <a:r>
              <a:rPr lang="en-US" sz="1600" dirty="0" err="1"/>
              <a:t>circulairder</a:t>
            </a:r>
            <a:r>
              <a:rPr lang="en-US" sz="1600" dirty="0"/>
              <a:t> </a:t>
            </a:r>
            <a:r>
              <a:rPr lang="en-US" sz="1600" dirty="0" err="1"/>
              <a:t>te</a:t>
            </a:r>
            <a:r>
              <a:rPr lang="en-US" sz="1600" dirty="0"/>
              <a:t> </a:t>
            </a:r>
            <a:r>
              <a:rPr lang="en-US" sz="1600" dirty="0" err="1"/>
              <a:t>maken</a:t>
            </a:r>
            <a:r>
              <a:rPr lang="en-US" sz="1600" dirty="0"/>
              <a:t>, </a:t>
            </a:r>
            <a:r>
              <a:rPr lang="en-US" sz="1600" dirty="0" err="1"/>
              <a:t>gefeliciteerd</a:t>
            </a:r>
            <a:endParaRPr lang="en-US" sz="1600" dirty="0"/>
          </a:p>
          <a:p>
            <a:pPr marL="180000" indent="-180000">
              <a:spcBef>
                <a:spcPts val="1200"/>
              </a:spcBef>
              <a:buFont typeface="Arial" panose="020B0604020202020204" pitchFamily="34" charset="0"/>
              <a:buChar char="•"/>
            </a:pPr>
            <a:r>
              <a:rPr lang="en-US" sz="1600" dirty="0" err="1"/>
              <a:t>Kies</a:t>
            </a:r>
            <a:r>
              <a:rPr lang="en-US" sz="1600" dirty="0"/>
              <a:t> </a:t>
            </a:r>
            <a:r>
              <a:rPr lang="en-US" sz="1600" dirty="0" err="1"/>
              <a:t>een</a:t>
            </a:r>
            <a:r>
              <a:rPr lang="en-US" sz="1600" dirty="0"/>
              <a:t> product</a:t>
            </a:r>
          </a:p>
          <a:p>
            <a:pPr marL="180000" indent="-180000">
              <a:spcBef>
                <a:spcPts val="1200"/>
              </a:spcBef>
              <a:buFont typeface="Arial" panose="020B0604020202020204" pitchFamily="34" charset="0"/>
              <a:buChar char="•"/>
            </a:pPr>
            <a:r>
              <a:rPr lang="en-US" sz="1600" dirty="0"/>
              <a:t>Begin met </a:t>
            </a:r>
            <a:r>
              <a:rPr lang="en-US" sz="1600" dirty="0" err="1"/>
              <a:t>ontwikkelen</a:t>
            </a:r>
            <a:endParaRPr lang="en-US" sz="1600" dirty="0"/>
          </a:p>
          <a:p>
            <a:pPr marL="180000" indent="-180000">
              <a:spcBef>
                <a:spcPts val="1200"/>
              </a:spcBef>
              <a:buFont typeface="Arial" panose="020B0604020202020204" pitchFamily="34" charset="0"/>
              <a:buChar char="•"/>
            </a:pPr>
            <a:r>
              <a:rPr lang="en-US" sz="1600" dirty="0"/>
              <a:t>Maak </a:t>
            </a:r>
            <a:r>
              <a:rPr lang="en-US" sz="1600" dirty="0" err="1"/>
              <a:t>een</a:t>
            </a:r>
            <a:r>
              <a:rPr lang="en-US" sz="1600" dirty="0"/>
              <a:t> prototype </a:t>
            </a:r>
            <a:r>
              <a:rPr lang="en-US" sz="1600" dirty="0" err="1"/>
              <a:t>dat</a:t>
            </a:r>
            <a:r>
              <a:rPr lang="en-US" sz="1600" dirty="0"/>
              <a:t> </a:t>
            </a:r>
            <a:r>
              <a:rPr lang="en-US" sz="1600" dirty="0" err="1"/>
              <a:t>kan</a:t>
            </a:r>
            <a:r>
              <a:rPr lang="en-US" sz="1600" dirty="0"/>
              <a:t> </a:t>
            </a:r>
            <a:r>
              <a:rPr lang="en-US" sz="1600" dirty="0" err="1"/>
              <a:t>worden</a:t>
            </a:r>
            <a:r>
              <a:rPr lang="en-US" sz="1600" dirty="0"/>
              <a:t> </a:t>
            </a:r>
            <a:r>
              <a:rPr lang="en-US" sz="1600" dirty="0" err="1"/>
              <a:t>getoond</a:t>
            </a:r>
            <a:endParaRPr lang="en-US" sz="1600" dirty="0"/>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477054"/>
          </a:xfrm>
        </p:spPr>
        <p:txBody>
          <a:bodyPr/>
          <a:lstStyle/>
          <a:p>
            <a:r>
              <a:rPr lang="nl-NL" dirty="0"/>
              <a:t>7. </a:t>
            </a:r>
            <a:r>
              <a:rPr lang="en-GB" b="1" i="0" u="none" baseline="0" dirty="0"/>
              <a:t>Maak je eigen </a:t>
            </a:r>
            <a:r>
              <a:rPr lang="en-GB" b="1" i="0" u="none" baseline="0" dirty="0" err="1"/>
              <a:t>ontwerp</a:t>
            </a:r>
            <a:r>
              <a:rPr lang="en-GB" b="1" i="0" u="none" baseline="0" dirty="0"/>
              <a:t>!</a:t>
            </a:r>
            <a:endParaRPr lang="nl-NL" dirty="0"/>
          </a:p>
        </p:txBody>
      </p:sp>
      <p:pic>
        <p:nvPicPr>
          <p:cNvPr id="8" name="Afbeelding 7" descr="Afbeelding met buiten, rolschaatsen, gebouw, springen&#10;&#10;Automatisch gegenereerde beschrijving">
            <a:extLst>
              <a:ext uri="{FF2B5EF4-FFF2-40B4-BE49-F238E27FC236}">
                <a16:creationId xmlns:a16="http://schemas.microsoft.com/office/drawing/2014/main" id="{ED567481-67B0-2D4F-A0E9-5A33D81CCB56}"/>
              </a:ext>
            </a:extLst>
          </p:cNvPr>
          <p:cNvPicPr>
            <a:picLocks noChangeAspect="1"/>
          </p:cNvPicPr>
          <p:nvPr/>
        </p:nvPicPr>
        <p:blipFill rotWithShape="1">
          <a:blip r:embed="rId4">
            <a:extLst>
              <a:ext uri="{28A0092B-C50C-407E-A947-70E740481C1C}">
                <a14:useLocalDpi xmlns:a14="http://schemas.microsoft.com/office/drawing/2010/main" val="0"/>
              </a:ext>
            </a:extLst>
          </a:blip>
          <a:srcRect l="37747" r="23252" b="-72206"/>
          <a:stretch/>
        </p:blipFill>
        <p:spPr bwMode="auto">
          <a:xfrm>
            <a:off x="0" y="1952624"/>
            <a:ext cx="2864328" cy="8447272"/>
          </a:xfrm>
          <a:prstGeom prst="rect">
            <a:avLst/>
          </a:prstGeom>
          <a:noFill/>
          <a:ln>
            <a:noFill/>
          </a:ln>
          <a:extLst>
            <a:ext uri="{53640926-AAD7-44D8-BBD7-CCE9431645EC}">
              <a14:shadowObscured xmlns:a14="http://schemas.microsoft.com/office/drawing/2010/main"/>
            </a:ext>
          </a:extLst>
        </p:spPr>
      </p:pic>
      <p:pic>
        <p:nvPicPr>
          <p:cNvPr id="14" name="Afbeelding 13">
            <a:extLst>
              <a:ext uri="{FF2B5EF4-FFF2-40B4-BE49-F238E27FC236}">
                <a16:creationId xmlns:a16="http://schemas.microsoft.com/office/drawing/2014/main" id="{45789591-4B53-2446-A875-5AC27ED3FC32}"/>
              </a:ext>
            </a:extLst>
          </p:cNvPr>
          <p:cNvPicPr>
            <a:picLocks noChangeAspect="1"/>
          </p:cNvPicPr>
          <p:nvPr/>
        </p:nvPicPr>
        <p:blipFill>
          <a:blip r:embed="rId5"/>
          <a:stretch>
            <a:fillRect/>
          </a:stretch>
        </p:blipFill>
        <p:spPr>
          <a:xfrm rot="1518578">
            <a:off x="4613069" y="3870962"/>
            <a:ext cx="6684248" cy="3759889"/>
          </a:xfrm>
          <a:prstGeom prst="rect">
            <a:avLst/>
          </a:prstGeom>
        </p:spPr>
      </p:pic>
    </p:spTree>
    <p:extLst>
      <p:ext uri="{BB962C8B-B14F-4D97-AF65-F5344CB8AC3E}">
        <p14:creationId xmlns:p14="http://schemas.microsoft.com/office/powerpoint/2010/main" val="3567914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Picture 2" descr="gratis Plastic Flessen Stockfoto">
            <a:extLst>
              <a:ext uri="{FF2B5EF4-FFF2-40B4-BE49-F238E27FC236}">
                <a16:creationId xmlns:a16="http://schemas.microsoft.com/office/drawing/2014/main" id="{B560F752-8A13-F64A-AC1C-C54A58EE6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24"/>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9" y="2376989"/>
            <a:ext cx="4932362" cy="1738938"/>
          </a:xfrm>
        </p:spPr>
        <p:txBody>
          <a:bodyPr wrap="square">
            <a:spAutoFit/>
          </a:bodyPr>
          <a:lstStyle/>
          <a:p>
            <a:pPr marL="180000" indent="-180000">
              <a:spcBef>
                <a:spcPts val="1200"/>
              </a:spcBef>
              <a:buFont typeface="Arial" panose="020B0604020202020204" pitchFamily="34" charset="0"/>
              <a:buChar char="•"/>
            </a:pPr>
            <a:r>
              <a:rPr lang="en-US" sz="1600" dirty="0"/>
              <a:t>Wat was het </a:t>
            </a:r>
            <a:r>
              <a:rPr lang="en-US" sz="1600" dirty="0" err="1"/>
              <a:t>meest</a:t>
            </a:r>
            <a:r>
              <a:rPr lang="en-US" sz="1600" dirty="0"/>
              <a:t> </a:t>
            </a:r>
            <a:r>
              <a:rPr lang="en-US" sz="1600" dirty="0" err="1"/>
              <a:t>nuttige</a:t>
            </a:r>
            <a:r>
              <a:rPr lang="en-US" sz="1600" dirty="0"/>
              <a:t> </a:t>
            </a:r>
            <a:r>
              <a:rPr lang="en-US" sz="1600" dirty="0" err="1"/>
              <a:t>onderdeel</a:t>
            </a:r>
            <a:r>
              <a:rPr lang="en-US" sz="1600" dirty="0"/>
              <a:t>?</a:t>
            </a:r>
          </a:p>
          <a:p>
            <a:pPr marL="180000" indent="-180000">
              <a:spcBef>
                <a:spcPts val="1200"/>
              </a:spcBef>
              <a:buFont typeface="Arial" panose="020B0604020202020204" pitchFamily="34" charset="0"/>
              <a:buChar char="•"/>
            </a:pPr>
            <a:r>
              <a:rPr lang="en-US" sz="1600" dirty="0" err="1"/>
              <a:t>Bekijk</a:t>
            </a:r>
            <a:r>
              <a:rPr lang="en-US" sz="1600" dirty="0"/>
              <a:t> de </a:t>
            </a:r>
            <a:r>
              <a:rPr lang="en-US" sz="1600" dirty="0" err="1"/>
              <a:t>mindmaps</a:t>
            </a:r>
            <a:r>
              <a:rPr lang="en-US" sz="1600" dirty="0"/>
              <a:t> </a:t>
            </a:r>
            <a:r>
              <a:rPr lang="en-US" sz="1600" dirty="0" err="1"/>
              <a:t>nog</a:t>
            </a:r>
            <a:r>
              <a:rPr lang="en-US" sz="1600" dirty="0"/>
              <a:t> </a:t>
            </a:r>
            <a:r>
              <a:rPr lang="en-US" sz="1600" dirty="0" err="1"/>
              <a:t>eens</a:t>
            </a:r>
            <a:endParaRPr lang="en-US" sz="1600" dirty="0"/>
          </a:p>
          <a:p>
            <a:pPr marL="180000" indent="-180000">
              <a:spcBef>
                <a:spcPts val="1200"/>
              </a:spcBef>
              <a:buFont typeface="Arial" panose="020B0604020202020204" pitchFamily="34" charset="0"/>
              <a:buChar char="•"/>
            </a:pPr>
            <a:r>
              <a:rPr lang="en-US" sz="1600" dirty="0" err="1"/>
              <a:t>Geef</a:t>
            </a:r>
            <a:r>
              <a:rPr lang="en-US" sz="1600" dirty="0"/>
              <a:t> </a:t>
            </a:r>
            <a:r>
              <a:rPr lang="en-US" sz="1600" dirty="0" err="1"/>
              <a:t>een</a:t>
            </a:r>
            <a:r>
              <a:rPr lang="en-US" sz="1600" dirty="0"/>
              <a:t> </a:t>
            </a:r>
            <a:r>
              <a:rPr lang="en-US" sz="1600" dirty="0" err="1"/>
              <a:t>reflectie</a:t>
            </a:r>
            <a:r>
              <a:rPr lang="en-US" sz="1600" dirty="0"/>
              <a:t> van je eigen </a:t>
            </a:r>
            <a:r>
              <a:rPr lang="en-US" sz="1600" dirty="0" err="1"/>
              <a:t>leven</a:t>
            </a:r>
            <a:r>
              <a:rPr lang="en-US" sz="1600" dirty="0"/>
              <a:t> </a:t>
            </a:r>
            <a:r>
              <a:rPr lang="en-US" sz="1600" dirty="0" err="1"/>
              <a:t>en</a:t>
            </a:r>
            <a:r>
              <a:rPr lang="en-US" sz="1600" dirty="0"/>
              <a:t> </a:t>
            </a:r>
            <a:r>
              <a:rPr lang="en-US" sz="1600" dirty="0" err="1"/>
              <a:t>perspectief</a:t>
            </a:r>
            <a:endParaRPr lang="en-US" sz="1600" dirty="0"/>
          </a:p>
          <a:p>
            <a:pPr marL="180000" indent="-180000">
              <a:spcBef>
                <a:spcPts val="1200"/>
              </a:spcBef>
              <a:buFont typeface="Arial" panose="020B0604020202020204" pitchFamily="34" charset="0"/>
              <a:buChar char="•"/>
            </a:pPr>
            <a:r>
              <a:rPr lang="en-US" sz="1600" dirty="0"/>
              <a:t>Wat is je </a:t>
            </a:r>
            <a:r>
              <a:rPr lang="en-US" sz="1600" dirty="0" err="1"/>
              <a:t>advies</a:t>
            </a:r>
            <a:r>
              <a:rPr lang="en-US" sz="1600" dirty="0"/>
              <a:t> </a:t>
            </a:r>
            <a:r>
              <a:rPr lang="en-US" sz="1600" dirty="0" err="1"/>
              <a:t>voor</a:t>
            </a:r>
            <a:r>
              <a:rPr lang="en-US" sz="1600" dirty="0"/>
              <a:t> het </a:t>
            </a:r>
            <a:r>
              <a:rPr lang="en-US" sz="1600" dirty="0" err="1"/>
              <a:t>schoolbestuur</a:t>
            </a:r>
            <a:r>
              <a:rPr lang="en-US" sz="1600" dirty="0"/>
              <a:t>?</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477054"/>
          </a:xfrm>
        </p:spPr>
        <p:txBody>
          <a:bodyPr/>
          <a:lstStyle/>
          <a:p>
            <a:r>
              <a:rPr lang="nl-NL" dirty="0"/>
              <a:t>8. Evaluatie</a:t>
            </a:r>
          </a:p>
        </p:txBody>
      </p:sp>
      <p:pic>
        <p:nvPicPr>
          <p:cNvPr id="5" name="Afbeelding 4">
            <a:extLst>
              <a:ext uri="{FF2B5EF4-FFF2-40B4-BE49-F238E27FC236}">
                <a16:creationId xmlns:a16="http://schemas.microsoft.com/office/drawing/2014/main" id="{E94A3FDF-19F8-C54A-ACA4-824DAAD0B01A}"/>
              </a:ext>
            </a:extLst>
          </p:cNvPr>
          <p:cNvPicPr>
            <a:picLocks noChangeAspect="1"/>
          </p:cNvPicPr>
          <p:nvPr/>
        </p:nvPicPr>
        <p:blipFill>
          <a:blip r:embed="rId4"/>
          <a:stretch>
            <a:fillRect/>
          </a:stretch>
        </p:blipFill>
        <p:spPr>
          <a:xfrm rot="2364557">
            <a:off x="3009899" y="3439895"/>
            <a:ext cx="5867400" cy="3300413"/>
          </a:xfrm>
          <a:prstGeom prst="rect">
            <a:avLst/>
          </a:prstGeom>
        </p:spPr>
      </p:pic>
    </p:spTree>
    <p:extLst>
      <p:ext uri="{BB962C8B-B14F-4D97-AF65-F5344CB8AC3E}">
        <p14:creationId xmlns:p14="http://schemas.microsoft.com/office/powerpoint/2010/main" val="242438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5" name="Picture 2" descr="gratis Plastic Flessen Stockfoto">
            <a:extLst>
              <a:ext uri="{FF2B5EF4-FFF2-40B4-BE49-F238E27FC236}">
                <a16:creationId xmlns:a16="http://schemas.microsoft.com/office/drawing/2014/main" id="{B560F752-8A13-F64A-AC1C-C54A58EE6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24"/>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9" y="2376989"/>
            <a:ext cx="4932362" cy="2877711"/>
          </a:xfrm>
        </p:spPr>
        <p:txBody>
          <a:bodyPr wrap="square">
            <a:spAutoFit/>
          </a:bodyPr>
          <a:lstStyle/>
          <a:p>
            <a:pPr marL="180000" indent="-180000">
              <a:spcBef>
                <a:spcPts val="1200"/>
              </a:spcBef>
              <a:buFont typeface="Arial" panose="020B0604020202020204" pitchFamily="34" charset="0"/>
              <a:buChar char="•"/>
            </a:pPr>
            <a:r>
              <a:rPr lang="en-US" sz="1600" dirty="0"/>
              <a:t>Hoe </a:t>
            </a:r>
            <a:r>
              <a:rPr lang="en-US" sz="1600" dirty="0" err="1"/>
              <a:t>vond</a:t>
            </a:r>
            <a:r>
              <a:rPr lang="en-US" sz="1600" dirty="0"/>
              <a:t> je de les(</a:t>
            </a:r>
            <a:r>
              <a:rPr lang="en-US" sz="1600" dirty="0" err="1"/>
              <a:t>sen</a:t>
            </a:r>
            <a:r>
              <a:rPr lang="en-US" sz="1600" dirty="0"/>
              <a:t>) </a:t>
            </a:r>
            <a:r>
              <a:rPr lang="en-US" sz="1600" dirty="0" err="1"/>
              <a:t>verlopen</a:t>
            </a:r>
            <a:r>
              <a:rPr lang="en-US" sz="1600" dirty="0"/>
              <a:t>? Wat </a:t>
            </a:r>
            <a:r>
              <a:rPr lang="en-US" sz="1600" dirty="0" err="1"/>
              <a:t>ging</a:t>
            </a:r>
            <a:r>
              <a:rPr lang="en-US" sz="1600" dirty="0"/>
              <a:t> er </a:t>
            </a:r>
            <a:r>
              <a:rPr lang="en-US" sz="1600" dirty="0" err="1"/>
              <a:t>goed</a:t>
            </a:r>
            <a:r>
              <a:rPr lang="en-US" sz="1600" dirty="0"/>
              <a:t>, wat </a:t>
            </a:r>
            <a:r>
              <a:rPr lang="en-US" sz="1600" dirty="0" err="1"/>
              <a:t>zijn</a:t>
            </a:r>
            <a:r>
              <a:rPr lang="en-US" sz="1600" dirty="0"/>
              <a:t> </a:t>
            </a:r>
            <a:r>
              <a:rPr lang="en-US" sz="1600" dirty="0" err="1"/>
              <a:t>jouw</a:t>
            </a:r>
            <a:r>
              <a:rPr lang="en-US" sz="1600" dirty="0"/>
              <a:t> tips?</a:t>
            </a:r>
          </a:p>
          <a:p>
            <a:pPr marL="180000" indent="-180000">
              <a:spcBef>
                <a:spcPts val="1200"/>
              </a:spcBef>
              <a:buFont typeface="Arial" panose="020B0604020202020204" pitchFamily="34" charset="0"/>
              <a:buChar char="•"/>
            </a:pPr>
            <a:r>
              <a:rPr lang="en-US" sz="1600" dirty="0"/>
              <a:t>Heb je in </a:t>
            </a:r>
            <a:r>
              <a:rPr lang="en-US" sz="1600" dirty="0" err="1"/>
              <a:t>deze</a:t>
            </a:r>
            <a:r>
              <a:rPr lang="en-US" sz="1600" dirty="0"/>
              <a:t> les </a:t>
            </a:r>
            <a:r>
              <a:rPr lang="en-US" sz="1600" dirty="0" err="1"/>
              <a:t>iets</a:t>
            </a:r>
            <a:r>
              <a:rPr lang="en-US" sz="1600" dirty="0"/>
              <a:t> </a:t>
            </a:r>
            <a:r>
              <a:rPr lang="en-US" sz="1600" dirty="0" err="1"/>
              <a:t>geleerd</a:t>
            </a:r>
            <a:r>
              <a:rPr lang="en-US" sz="1600" dirty="0"/>
              <a:t> </a:t>
            </a:r>
            <a:r>
              <a:rPr lang="en-US" sz="1600" dirty="0" err="1"/>
              <a:t>dat</a:t>
            </a:r>
            <a:r>
              <a:rPr lang="en-US" sz="1600" dirty="0"/>
              <a:t> je </a:t>
            </a:r>
            <a:r>
              <a:rPr lang="en-US" sz="1600" dirty="0" err="1"/>
              <a:t>nog</a:t>
            </a:r>
            <a:r>
              <a:rPr lang="en-US" sz="1600" dirty="0"/>
              <a:t> </a:t>
            </a:r>
            <a:r>
              <a:rPr lang="en-US" sz="1600" dirty="0" err="1"/>
              <a:t>niet</a:t>
            </a:r>
            <a:r>
              <a:rPr lang="en-US" sz="1600" dirty="0"/>
              <a:t> </a:t>
            </a:r>
            <a:r>
              <a:rPr lang="en-US" sz="1600" dirty="0" err="1"/>
              <a:t>wist</a:t>
            </a:r>
            <a:r>
              <a:rPr lang="en-US" sz="1600" dirty="0"/>
              <a:t>? Zo ja, wat?</a:t>
            </a:r>
          </a:p>
          <a:p>
            <a:pPr marL="180000" indent="-180000">
              <a:spcBef>
                <a:spcPts val="1200"/>
              </a:spcBef>
              <a:buFont typeface="Arial" panose="020B0604020202020204" pitchFamily="34" charset="0"/>
              <a:buChar char="•"/>
            </a:pPr>
            <a:r>
              <a:rPr lang="en-US" sz="1600" dirty="0" err="1"/>
              <a:t>Beschrijf</a:t>
            </a:r>
            <a:r>
              <a:rPr lang="en-US" sz="1600" dirty="0"/>
              <a:t> in twee </a:t>
            </a:r>
            <a:r>
              <a:rPr lang="en-US" sz="1600" dirty="0" err="1"/>
              <a:t>zinnen</a:t>
            </a:r>
            <a:r>
              <a:rPr lang="en-US" sz="1600" dirty="0"/>
              <a:t> </a:t>
            </a:r>
            <a:r>
              <a:rPr lang="en-US" sz="1600" dirty="0" err="1"/>
              <a:t>waar</a:t>
            </a:r>
            <a:r>
              <a:rPr lang="en-US" sz="1600" dirty="0"/>
              <a:t> </a:t>
            </a:r>
            <a:r>
              <a:rPr lang="en-US" sz="1600" dirty="0" err="1"/>
              <a:t>deze</a:t>
            </a:r>
            <a:r>
              <a:rPr lang="en-US" sz="1600" dirty="0"/>
              <a:t> les over </a:t>
            </a:r>
            <a:r>
              <a:rPr lang="en-US" sz="1600" dirty="0" err="1"/>
              <a:t>ging</a:t>
            </a:r>
            <a:r>
              <a:rPr lang="en-US" sz="1600" dirty="0"/>
              <a:t>.</a:t>
            </a:r>
          </a:p>
          <a:p>
            <a:pPr marL="180000" indent="-180000">
              <a:spcBef>
                <a:spcPts val="1200"/>
              </a:spcBef>
              <a:buFont typeface="Arial" panose="020B0604020202020204" pitchFamily="34" charset="0"/>
              <a:buChar char="•"/>
            </a:pPr>
            <a:r>
              <a:rPr lang="en-US" sz="1600" dirty="0" err="1"/>
              <a:t>Noem</a:t>
            </a:r>
            <a:r>
              <a:rPr lang="en-US" sz="1600" dirty="0"/>
              <a:t> </a:t>
            </a:r>
            <a:r>
              <a:rPr lang="en-US" sz="1600" dirty="0" err="1"/>
              <a:t>drie</a:t>
            </a:r>
            <a:r>
              <a:rPr lang="en-US" sz="1600" dirty="0"/>
              <a:t> </a:t>
            </a:r>
            <a:r>
              <a:rPr lang="en-US" sz="1600" dirty="0" err="1"/>
              <a:t>woorden</a:t>
            </a:r>
            <a:r>
              <a:rPr lang="en-US" sz="1600" dirty="0"/>
              <a:t> die je </a:t>
            </a:r>
            <a:r>
              <a:rPr lang="en-US" sz="1600" dirty="0" err="1"/>
              <a:t>uit</a:t>
            </a:r>
            <a:r>
              <a:rPr lang="en-US" sz="1600" dirty="0"/>
              <a:t> </a:t>
            </a:r>
            <a:r>
              <a:rPr lang="en-US" sz="1600" dirty="0" err="1"/>
              <a:t>deze</a:t>
            </a:r>
            <a:r>
              <a:rPr lang="en-US" sz="1600" dirty="0"/>
              <a:t> les </a:t>
            </a:r>
            <a:r>
              <a:rPr lang="en-US" sz="1600" dirty="0" err="1"/>
              <a:t>hebt</a:t>
            </a:r>
            <a:r>
              <a:rPr lang="en-US" sz="1600" dirty="0"/>
              <a:t> </a:t>
            </a:r>
            <a:r>
              <a:rPr lang="en-US" sz="1600" dirty="0" err="1"/>
              <a:t>onthouden</a:t>
            </a:r>
            <a:r>
              <a:rPr lang="en-US" sz="1600" dirty="0"/>
              <a:t>.</a:t>
            </a:r>
          </a:p>
          <a:p>
            <a:pPr marL="180000" indent="-180000">
              <a:spcBef>
                <a:spcPts val="1200"/>
              </a:spcBef>
              <a:buFont typeface="Arial" panose="020B0604020202020204" pitchFamily="34" charset="0"/>
              <a:buChar char="•"/>
            </a:pPr>
            <a:r>
              <a:rPr lang="en-US" sz="1600" dirty="0"/>
              <a:t>Is er </a:t>
            </a:r>
            <a:r>
              <a:rPr lang="en-US" sz="1600" dirty="0" err="1"/>
              <a:t>iets</a:t>
            </a:r>
            <a:r>
              <a:rPr lang="en-US" sz="1600" dirty="0"/>
              <a:t> </a:t>
            </a:r>
            <a:r>
              <a:rPr lang="en-US" sz="1600" dirty="0" err="1"/>
              <a:t>dat</a:t>
            </a:r>
            <a:r>
              <a:rPr lang="en-US" sz="1600" dirty="0"/>
              <a:t> je de </a:t>
            </a:r>
            <a:r>
              <a:rPr lang="en-US" sz="1600" dirty="0" err="1"/>
              <a:t>volgende</a:t>
            </a:r>
            <a:r>
              <a:rPr lang="en-US" sz="1600" dirty="0"/>
              <a:t> </a:t>
            </a:r>
            <a:r>
              <a:rPr lang="en-US" sz="1600" dirty="0" err="1"/>
              <a:t>keer</a:t>
            </a:r>
            <a:r>
              <a:rPr lang="en-US" sz="1600" dirty="0"/>
              <a:t> </a:t>
            </a:r>
            <a:r>
              <a:rPr lang="en-US" sz="1600" dirty="0" err="1"/>
              <a:t>anders</a:t>
            </a:r>
            <a:r>
              <a:rPr lang="en-US" sz="1600" dirty="0"/>
              <a:t> </a:t>
            </a:r>
            <a:r>
              <a:rPr lang="en-US" sz="1600" dirty="0" err="1"/>
              <a:t>zou</a:t>
            </a:r>
            <a:r>
              <a:rPr lang="en-US" sz="1600" dirty="0"/>
              <a:t> </a:t>
            </a:r>
            <a:r>
              <a:rPr lang="en-US" sz="1600" dirty="0" err="1"/>
              <a:t>doen</a:t>
            </a:r>
            <a:r>
              <a:rPr lang="en-US" sz="1600" dirty="0"/>
              <a:t>?</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p:txBody>
          <a:bodyPr/>
          <a:lstStyle/>
          <a:p>
            <a:r>
              <a:rPr lang="nl-NL" dirty="0"/>
              <a:t>8. Evaluatie</a:t>
            </a:r>
          </a:p>
        </p:txBody>
      </p:sp>
      <p:pic>
        <p:nvPicPr>
          <p:cNvPr id="13" name="Afbeelding 12">
            <a:extLst>
              <a:ext uri="{FF2B5EF4-FFF2-40B4-BE49-F238E27FC236}">
                <a16:creationId xmlns:a16="http://schemas.microsoft.com/office/drawing/2014/main" id="{96859D77-121A-AB4D-A8DE-85B801D5179F}"/>
              </a:ext>
            </a:extLst>
          </p:cNvPr>
          <p:cNvPicPr>
            <a:picLocks noChangeAspect="1"/>
          </p:cNvPicPr>
          <p:nvPr/>
        </p:nvPicPr>
        <p:blipFill>
          <a:blip r:embed="rId4"/>
          <a:stretch>
            <a:fillRect/>
          </a:stretch>
        </p:blipFill>
        <p:spPr>
          <a:xfrm rot="14409605">
            <a:off x="2863822" y="4101631"/>
            <a:ext cx="6056678" cy="3406881"/>
          </a:xfrm>
          <a:prstGeom prst="rect">
            <a:avLst/>
          </a:prstGeom>
        </p:spPr>
      </p:pic>
    </p:spTree>
    <p:extLst>
      <p:ext uri="{BB962C8B-B14F-4D97-AF65-F5344CB8AC3E}">
        <p14:creationId xmlns:p14="http://schemas.microsoft.com/office/powerpoint/2010/main" val="1690450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7D28151-54BB-DB42-AAAE-F83BDC72EAD1}"/>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Picture 2" descr="Art for the environment">
            <a:extLst>
              <a:ext uri="{FF2B5EF4-FFF2-40B4-BE49-F238E27FC236}">
                <a16:creationId xmlns:a16="http://schemas.microsoft.com/office/drawing/2014/main" id="{AC1ECBF5-2D5E-6C4A-A284-F10E715CA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274954"/>
            <a:ext cx="4932362" cy="276212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D2BA8D3-366A-E144-9B56-970865885D53}"/>
              </a:ext>
            </a:extLst>
          </p:cNvPr>
          <p:cNvPicPr>
            <a:picLocks noChangeAspect="1"/>
          </p:cNvPicPr>
          <p:nvPr/>
        </p:nvPicPr>
        <p:blipFill>
          <a:blip r:embed="rId4"/>
          <a:stretch>
            <a:fillRect/>
          </a:stretch>
        </p:blipFill>
        <p:spPr>
          <a:xfrm rot="20308349">
            <a:off x="2244411" y="3615096"/>
            <a:ext cx="5785181" cy="3254164"/>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3881197"/>
          </a:xfrm>
        </p:spPr>
        <p:txBody>
          <a:bodyPr/>
          <a:lstStyle/>
          <a:p>
            <a:pPr marL="180000" indent="-180000">
              <a:spcBef>
                <a:spcPts val="1200"/>
              </a:spcBef>
              <a:buFont typeface="Arial" panose="020B0604020202020204" pitchFamily="34" charset="0"/>
              <a:buChar char="•"/>
            </a:pPr>
            <a:r>
              <a:rPr lang="en-US" sz="1600" dirty="0" err="1"/>
              <a:t>Organiseer</a:t>
            </a:r>
            <a:r>
              <a:rPr lang="en-US" sz="1600" dirty="0"/>
              <a:t> </a:t>
            </a:r>
            <a:r>
              <a:rPr lang="en-US" sz="1600" dirty="0" err="1"/>
              <a:t>een</a:t>
            </a:r>
            <a:r>
              <a:rPr lang="en-US" sz="1600" dirty="0"/>
              <a:t> </a:t>
            </a:r>
            <a:r>
              <a:rPr lang="en-US" sz="1600" dirty="0" err="1"/>
              <a:t>tentoonstelling</a:t>
            </a:r>
            <a:endParaRPr lang="en-US" sz="1600" dirty="0"/>
          </a:p>
          <a:p>
            <a:pPr marL="180000" indent="-180000">
              <a:spcBef>
                <a:spcPts val="1200"/>
              </a:spcBef>
              <a:buFont typeface="Arial" panose="020B0604020202020204" pitchFamily="34" charset="0"/>
              <a:buChar char="•"/>
            </a:pPr>
            <a:r>
              <a:rPr lang="en-US" sz="1600" dirty="0" err="1"/>
              <a:t>Organiseer</a:t>
            </a:r>
            <a:r>
              <a:rPr lang="en-US" sz="1600" dirty="0"/>
              <a:t> </a:t>
            </a:r>
            <a:r>
              <a:rPr lang="en-US" sz="1600" dirty="0" err="1"/>
              <a:t>een</a:t>
            </a:r>
            <a:r>
              <a:rPr lang="en-US" sz="1600" dirty="0"/>
              <a:t> </a:t>
            </a:r>
            <a:r>
              <a:rPr lang="en-US" sz="1600" dirty="0" err="1"/>
              <a:t>bijeenkomst</a:t>
            </a:r>
            <a:r>
              <a:rPr lang="en-US" sz="1600" dirty="0"/>
              <a:t> met het </a:t>
            </a:r>
            <a:r>
              <a:rPr lang="en-US" sz="1600" dirty="0" err="1"/>
              <a:t>schoolbestuur</a:t>
            </a:r>
            <a:endParaRPr lang="en-US" sz="1600" dirty="0"/>
          </a:p>
          <a:p>
            <a:pPr marL="180000" indent="-180000">
              <a:spcBef>
                <a:spcPts val="1200"/>
              </a:spcBef>
              <a:buFont typeface="Arial" panose="020B0604020202020204" pitchFamily="34" charset="0"/>
              <a:buChar char="•"/>
            </a:pPr>
            <a:r>
              <a:rPr lang="en-US" sz="1600" dirty="0" err="1"/>
              <a:t>Organiseer</a:t>
            </a:r>
            <a:r>
              <a:rPr lang="en-US" sz="1600" dirty="0"/>
              <a:t> </a:t>
            </a:r>
            <a:r>
              <a:rPr lang="en-US" sz="1600" dirty="0" err="1"/>
              <a:t>een</a:t>
            </a:r>
            <a:r>
              <a:rPr lang="en-US" sz="1600" dirty="0"/>
              <a:t> </a:t>
            </a:r>
            <a:r>
              <a:rPr lang="en-US" sz="1600" dirty="0" err="1"/>
              <a:t>ontmoeting</a:t>
            </a:r>
            <a:r>
              <a:rPr lang="en-US" sz="1600" dirty="0"/>
              <a:t> met families</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r>
              <a:rPr lang="nl-NL" dirty="0"/>
              <a:t>AANVULLEND</a:t>
            </a:r>
          </a:p>
        </p:txBody>
      </p:sp>
      <p:pic>
        <p:nvPicPr>
          <p:cNvPr id="6" name="Afbeelding 5">
            <a:extLst>
              <a:ext uri="{FF2B5EF4-FFF2-40B4-BE49-F238E27FC236}">
                <a16:creationId xmlns:a16="http://schemas.microsoft.com/office/drawing/2014/main" id="{4AAEB537-BA29-2745-BCD1-C194913A640D}"/>
              </a:ext>
            </a:extLst>
          </p:cNvPr>
          <p:cNvPicPr>
            <a:picLocks noChangeAspect="1"/>
          </p:cNvPicPr>
          <p:nvPr/>
        </p:nvPicPr>
        <p:blipFill>
          <a:blip r:embed="rId5"/>
          <a:stretch>
            <a:fillRect/>
          </a:stretch>
        </p:blipFill>
        <p:spPr>
          <a:xfrm rot="783093">
            <a:off x="1864091" y="4016894"/>
            <a:ext cx="4338469" cy="2440389"/>
          </a:xfrm>
          <a:prstGeom prst="rect">
            <a:avLst/>
          </a:prstGeom>
        </p:spPr>
      </p:pic>
    </p:spTree>
    <p:extLst>
      <p:ext uri="{BB962C8B-B14F-4D97-AF65-F5344CB8AC3E}">
        <p14:creationId xmlns:p14="http://schemas.microsoft.com/office/powerpoint/2010/main" val="33398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24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760D71B-5577-90A1-AB57-B7F26B7F0F79}"/>
              </a:ext>
            </a:extLst>
          </p:cNvPr>
          <p:cNvSpPr>
            <a:spLocks noGrp="1"/>
          </p:cNvSpPr>
          <p:nvPr>
            <p:ph type="body" sz="quarter" idx="13"/>
          </p:nvPr>
        </p:nvSpPr>
        <p:spPr/>
        <p:txBody>
          <a:bodyPr/>
          <a:lstStyle/>
          <a:p>
            <a:r>
              <a:rPr lang="nl-NL" dirty="0"/>
              <a:t>Welkom!</a:t>
            </a:r>
          </a:p>
        </p:txBody>
      </p:sp>
      <p:sp>
        <p:nvSpPr>
          <p:cNvPr id="5" name="Rechthoek 4">
            <a:extLst>
              <a:ext uri="{FF2B5EF4-FFF2-40B4-BE49-F238E27FC236}">
                <a16:creationId xmlns:a16="http://schemas.microsoft.com/office/drawing/2014/main" id="{E80DEAD6-A2E0-8CDD-9180-7E7AA28A9F2C}"/>
              </a:ext>
            </a:extLst>
          </p:cNvPr>
          <p:cNvSpPr/>
          <p:nvPr/>
        </p:nvSpPr>
        <p:spPr>
          <a:xfrm>
            <a:off x="0" y="1916348"/>
            <a:ext cx="9144000" cy="494165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Onlinemedia 3" title="Lesson 1">
            <a:hlinkClick r:id="" action="ppaction://media"/>
            <a:extLst>
              <a:ext uri="{FF2B5EF4-FFF2-40B4-BE49-F238E27FC236}">
                <a16:creationId xmlns:a16="http://schemas.microsoft.com/office/drawing/2014/main" id="{3254B1DB-9779-CDE7-8877-FA1B83A6D748}"/>
              </a:ext>
            </a:extLst>
          </p:cNvPr>
          <p:cNvPicPr>
            <a:picLocks noRot="1" noChangeAspect="1"/>
          </p:cNvPicPr>
          <p:nvPr>
            <a:videoFile r:link="rId1"/>
          </p:nvPr>
        </p:nvPicPr>
        <p:blipFill>
          <a:blip r:embed="rId4"/>
          <a:stretch>
            <a:fillRect/>
          </a:stretch>
        </p:blipFill>
        <p:spPr>
          <a:xfrm>
            <a:off x="1522302" y="2601841"/>
            <a:ext cx="6099396" cy="3446159"/>
          </a:xfrm>
          <a:prstGeom prst="rect">
            <a:avLst/>
          </a:prstGeom>
        </p:spPr>
      </p:pic>
    </p:spTree>
    <p:extLst>
      <p:ext uri="{BB962C8B-B14F-4D97-AF65-F5344CB8AC3E}">
        <p14:creationId xmlns:p14="http://schemas.microsoft.com/office/powerpoint/2010/main" val="17838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3C5075-2883-054D-918D-8662A237D686}"/>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grpSp>
        <p:nvGrpSpPr>
          <p:cNvPr id="42" name="Groep 41">
            <a:extLst>
              <a:ext uri="{FF2B5EF4-FFF2-40B4-BE49-F238E27FC236}">
                <a16:creationId xmlns:a16="http://schemas.microsoft.com/office/drawing/2014/main" id="{B4542715-450C-3F47-A130-4A0EB6F786A7}"/>
              </a:ext>
            </a:extLst>
          </p:cNvPr>
          <p:cNvGrpSpPr/>
          <p:nvPr/>
        </p:nvGrpSpPr>
        <p:grpSpPr>
          <a:xfrm>
            <a:off x="3959074" y="3643952"/>
            <a:ext cx="5710220" cy="3214048"/>
            <a:chOff x="-7922409" y="3429000"/>
            <a:chExt cx="5710220" cy="3214048"/>
          </a:xfrm>
        </p:grpSpPr>
        <p:pic>
          <p:nvPicPr>
            <p:cNvPr id="13" name="Afbeelding 12">
              <a:extLst>
                <a:ext uri="{FF2B5EF4-FFF2-40B4-BE49-F238E27FC236}">
                  <a16:creationId xmlns:a16="http://schemas.microsoft.com/office/drawing/2014/main" id="{4E6AE68B-F154-7741-8116-D82340932ED9}"/>
                </a:ext>
              </a:extLst>
            </p:cNvPr>
            <p:cNvPicPr>
              <a:picLocks noChangeAspect="1"/>
            </p:cNvPicPr>
            <p:nvPr/>
          </p:nvPicPr>
          <p:blipFill>
            <a:blip r:embed="rId3"/>
            <a:stretch>
              <a:fillRect/>
            </a:stretch>
          </p:blipFill>
          <p:spPr>
            <a:xfrm>
              <a:off x="-6592603" y="3429000"/>
              <a:ext cx="3809698" cy="2142955"/>
            </a:xfrm>
            <a:prstGeom prst="rect">
              <a:avLst/>
            </a:prstGeom>
          </p:spPr>
        </p:pic>
        <p:pic>
          <p:nvPicPr>
            <p:cNvPr id="15" name="Afbeelding 14">
              <a:extLst>
                <a:ext uri="{FF2B5EF4-FFF2-40B4-BE49-F238E27FC236}">
                  <a16:creationId xmlns:a16="http://schemas.microsoft.com/office/drawing/2014/main" id="{E3A42267-797E-5F45-AF38-D42C8D43E135}"/>
                </a:ext>
              </a:extLst>
            </p:cNvPr>
            <p:cNvPicPr>
              <a:picLocks noChangeAspect="1"/>
            </p:cNvPicPr>
            <p:nvPr/>
          </p:nvPicPr>
          <p:blipFill>
            <a:blip r:embed="rId4"/>
            <a:stretch>
              <a:fillRect/>
            </a:stretch>
          </p:blipFill>
          <p:spPr>
            <a:xfrm rot="1774053">
              <a:off x="-7922409" y="3583014"/>
              <a:ext cx="4525311" cy="2545487"/>
            </a:xfrm>
            <a:prstGeom prst="rect">
              <a:avLst/>
            </a:prstGeom>
          </p:spPr>
        </p:pic>
        <p:pic>
          <p:nvPicPr>
            <p:cNvPr id="19" name="Afbeelding 18">
              <a:extLst>
                <a:ext uri="{FF2B5EF4-FFF2-40B4-BE49-F238E27FC236}">
                  <a16:creationId xmlns:a16="http://schemas.microsoft.com/office/drawing/2014/main" id="{9777C523-DC08-D14E-AA16-6829225263F6}"/>
                </a:ext>
              </a:extLst>
            </p:cNvPr>
            <p:cNvPicPr>
              <a:picLocks noChangeAspect="1"/>
            </p:cNvPicPr>
            <p:nvPr/>
          </p:nvPicPr>
          <p:blipFill>
            <a:blip r:embed="rId5"/>
            <a:stretch>
              <a:fillRect/>
            </a:stretch>
          </p:blipFill>
          <p:spPr>
            <a:xfrm rot="902091">
              <a:off x="-5914481" y="3882863"/>
              <a:ext cx="3702292" cy="2082539"/>
            </a:xfrm>
            <a:prstGeom prst="rect">
              <a:avLst/>
            </a:prstGeom>
          </p:spPr>
        </p:pic>
        <p:pic>
          <p:nvPicPr>
            <p:cNvPr id="37" name="Afbeelding 36">
              <a:extLst>
                <a:ext uri="{FF2B5EF4-FFF2-40B4-BE49-F238E27FC236}">
                  <a16:creationId xmlns:a16="http://schemas.microsoft.com/office/drawing/2014/main" id="{6255F5F4-5BF0-E644-A73C-307F54E86DB9}"/>
                </a:ext>
              </a:extLst>
            </p:cNvPr>
            <p:cNvPicPr>
              <a:picLocks noChangeAspect="1"/>
            </p:cNvPicPr>
            <p:nvPr/>
          </p:nvPicPr>
          <p:blipFill>
            <a:blip r:embed="rId6"/>
            <a:stretch>
              <a:fillRect/>
            </a:stretch>
          </p:blipFill>
          <p:spPr>
            <a:xfrm rot="19989210">
              <a:off x="-6745693" y="4483497"/>
              <a:ext cx="3839202" cy="2159551"/>
            </a:xfrm>
            <a:prstGeom prst="rect">
              <a:avLst/>
            </a:prstGeom>
          </p:spPr>
        </p:pic>
      </p:gr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2376000"/>
            <a:ext cx="2413001" cy="1677382"/>
          </a:xfrm>
        </p:spPr>
        <p:txBody>
          <a:bodyPr wrap="square" tIns="0">
            <a:spAutoFit/>
          </a:bodyPr>
          <a:lstStyle/>
          <a:p>
            <a:pPr marL="180000" indent="-180000">
              <a:spcBef>
                <a:spcPts val="1200"/>
              </a:spcBef>
              <a:buFont typeface="Arial" panose="020B0604020202020204" pitchFamily="34" charset="0"/>
              <a:buChar char="•"/>
            </a:pPr>
            <a:r>
              <a:rPr lang="nl-NL" sz="1600" dirty="0"/>
              <a:t>Waar denk je aan als je aan plastic denkt?</a:t>
            </a:r>
          </a:p>
          <a:p>
            <a:pPr marL="180000" indent="-180000">
              <a:spcBef>
                <a:spcPts val="1200"/>
              </a:spcBef>
              <a:buFont typeface="Arial" panose="020B0604020202020204" pitchFamily="34" charset="0"/>
              <a:buChar char="•"/>
            </a:pPr>
            <a:r>
              <a:rPr lang="nl-NL" sz="1600" dirty="0"/>
              <a:t>Welke verbindingen, zowel positief als negatief, kun je vinden?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998635" cy="477054"/>
          </a:xfrm>
        </p:spPr>
        <p:txBody>
          <a:bodyPr/>
          <a:lstStyle/>
          <a:p>
            <a:r>
              <a:rPr lang="nl-NL" dirty="0"/>
              <a:t>1. Een </a:t>
            </a:r>
            <a:r>
              <a:rPr lang="nl-NL" dirty="0" err="1"/>
              <a:t>mindmap</a:t>
            </a:r>
            <a:r>
              <a:rPr lang="nl-NL" dirty="0"/>
              <a:t> maken</a:t>
            </a:r>
          </a:p>
        </p:txBody>
      </p:sp>
      <p:pic>
        <p:nvPicPr>
          <p:cNvPr id="9" name="Afbeelding 8">
            <a:extLst>
              <a:ext uri="{FF2B5EF4-FFF2-40B4-BE49-F238E27FC236}">
                <a16:creationId xmlns:a16="http://schemas.microsoft.com/office/drawing/2014/main" id="{99DCD0A7-2C1B-9341-92F0-A14478713AAF}"/>
              </a:ext>
            </a:extLst>
          </p:cNvPr>
          <p:cNvPicPr>
            <a:picLocks noChangeAspect="1"/>
          </p:cNvPicPr>
          <p:nvPr/>
        </p:nvPicPr>
        <p:blipFill>
          <a:blip r:embed="rId7"/>
          <a:stretch>
            <a:fillRect/>
          </a:stretch>
        </p:blipFill>
        <p:spPr>
          <a:xfrm>
            <a:off x="685800" y="2371835"/>
            <a:ext cx="4965700" cy="3606800"/>
          </a:xfrm>
          <a:prstGeom prst="rect">
            <a:avLst/>
          </a:prstGeom>
        </p:spPr>
      </p:pic>
      <p:pic>
        <p:nvPicPr>
          <p:cNvPr id="11" name="Afbeelding 10">
            <a:extLst>
              <a:ext uri="{FF2B5EF4-FFF2-40B4-BE49-F238E27FC236}">
                <a16:creationId xmlns:a16="http://schemas.microsoft.com/office/drawing/2014/main" id="{BA571638-E066-DC44-A4B7-AB3E823B12C6}"/>
              </a:ext>
            </a:extLst>
          </p:cNvPr>
          <p:cNvPicPr>
            <a:picLocks noChangeAspect="1"/>
          </p:cNvPicPr>
          <p:nvPr/>
        </p:nvPicPr>
        <p:blipFill>
          <a:blip r:embed="rId8"/>
          <a:stretch>
            <a:fillRect/>
          </a:stretch>
        </p:blipFill>
        <p:spPr>
          <a:xfrm rot="1584673">
            <a:off x="-1168294" y="721549"/>
            <a:ext cx="4377161" cy="2462153"/>
          </a:xfrm>
          <a:prstGeom prst="rect">
            <a:avLst/>
          </a:prstGeom>
        </p:spPr>
      </p:pic>
      <p:pic>
        <p:nvPicPr>
          <p:cNvPr id="17" name="Afbeelding 16">
            <a:extLst>
              <a:ext uri="{FF2B5EF4-FFF2-40B4-BE49-F238E27FC236}">
                <a16:creationId xmlns:a16="http://schemas.microsoft.com/office/drawing/2014/main" id="{881C8D6D-FB08-9144-BC47-D002B6258282}"/>
              </a:ext>
            </a:extLst>
          </p:cNvPr>
          <p:cNvPicPr>
            <a:picLocks noChangeAspect="1"/>
          </p:cNvPicPr>
          <p:nvPr/>
        </p:nvPicPr>
        <p:blipFill>
          <a:blip r:embed="rId9"/>
          <a:stretch>
            <a:fillRect/>
          </a:stretch>
        </p:blipFill>
        <p:spPr>
          <a:xfrm>
            <a:off x="9144000" y="2626182"/>
            <a:ext cx="2384612" cy="1341344"/>
          </a:xfrm>
          <a:prstGeom prst="rect">
            <a:avLst/>
          </a:prstGeom>
        </p:spPr>
      </p:pic>
      <p:pic>
        <p:nvPicPr>
          <p:cNvPr id="21" name="Afbeelding 20">
            <a:extLst>
              <a:ext uri="{FF2B5EF4-FFF2-40B4-BE49-F238E27FC236}">
                <a16:creationId xmlns:a16="http://schemas.microsoft.com/office/drawing/2014/main" id="{D0704056-E6DF-CD40-A84C-027A6B053B23}"/>
              </a:ext>
            </a:extLst>
          </p:cNvPr>
          <p:cNvPicPr>
            <a:picLocks noChangeAspect="1"/>
          </p:cNvPicPr>
          <p:nvPr/>
        </p:nvPicPr>
        <p:blipFill>
          <a:blip r:embed="rId10"/>
          <a:stretch>
            <a:fillRect/>
          </a:stretch>
        </p:blipFill>
        <p:spPr>
          <a:xfrm>
            <a:off x="8943741" y="1836645"/>
            <a:ext cx="2384612" cy="1341344"/>
          </a:xfrm>
          <a:prstGeom prst="rect">
            <a:avLst/>
          </a:prstGeom>
        </p:spPr>
      </p:pic>
      <p:pic>
        <p:nvPicPr>
          <p:cNvPr id="25" name="Afbeelding 24">
            <a:extLst>
              <a:ext uri="{FF2B5EF4-FFF2-40B4-BE49-F238E27FC236}">
                <a16:creationId xmlns:a16="http://schemas.microsoft.com/office/drawing/2014/main" id="{FC43A161-28A3-7343-85A1-A7F534207DA4}"/>
              </a:ext>
            </a:extLst>
          </p:cNvPr>
          <p:cNvPicPr>
            <a:picLocks noChangeAspect="1"/>
          </p:cNvPicPr>
          <p:nvPr/>
        </p:nvPicPr>
        <p:blipFill>
          <a:blip r:embed="rId11"/>
          <a:stretch>
            <a:fillRect/>
          </a:stretch>
        </p:blipFill>
        <p:spPr>
          <a:xfrm>
            <a:off x="10221847" y="5516656"/>
            <a:ext cx="2384612" cy="1341344"/>
          </a:xfrm>
          <a:prstGeom prst="rect">
            <a:avLst/>
          </a:prstGeom>
        </p:spPr>
      </p:pic>
      <p:pic>
        <p:nvPicPr>
          <p:cNvPr id="27" name="Afbeelding 26">
            <a:extLst>
              <a:ext uri="{FF2B5EF4-FFF2-40B4-BE49-F238E27FC236}">
                <a16:creationId xmlns:a16="http://schemas.microsoft.com/office/drawing/2014/main" id="{87052F4F-04F9-5A42-9D58-024EAF0E3C70}"/>
              </a:ext>
            </a:extLst>
          </p:cNvPr>
          <p:cNvPicPr>
            <a:picLocks noChangeAspect="1"/>
          </p:cNvPicPr>
          <p:nvPr/>
        </p:nvPicPr>
        <p:blipFill>
          <a:blip r:embed="rId12"/>
          <a:stretch>
            <a:fillRect/>
          </a:stretch>
        </p:blipFill>
        <p:spPr>
          <a:xfrm>
            <a:off x="10375467" y="1952625"/>
            <a:ext cx="5476113" cy="3080313"/>
          </a:xfrm>
          <a:prstGeom prst="rect">
            <a:avLst/>
          </a:prstGeom>
        </p:spPr>
      </p:pic>
      <p:pic>
        <p:nvPicPr>
          <p:cNvPr id="29" name="Afbeelding 28">
            <a:extLst>
              <a:ext uri="{FF2B5EF4-FFF2-40B4-BE49-F238E27FC236}">
                <a16:creationId xmlns:a16="http://schemas.microsoft.com/office/drawing/2014/main" id="{8332C226-5091-A14D-A84F-27191E2146AB}"/>
              </a:ext>
            </a:extLst>
          </p:cNvPr>
          <p:cNvPicPr>
            <a:picLocks noChangeAspect="1"/>
          </p:cNvPicPr>
          <p:nvPr/>
        </p:nvPicPr>
        <p:blipFill>
          <a:blip r:embed="rId13"/>
          <a:stretch>
            <a:fillRect/>
          </a:stretch>
        </p:blipFill>
        <p:spPr>
          <a:xfrm>
            <a:off x="8996304" y="618066"/>
            <a:ext cx="4035174" cy="2269785"/>
          </a:xfrm>
          <a:prstGeom prst="rect">
            <a:avLst/>
          </a:prstGeom>
        </p:spPr>
      </p:pic>
      <p:pic>
        <p:nvPicPr>
          <p:cNvPr id="31" name="Afbeelding 30" descr="Afbeelding met tekst, apparaat&#10;&#10;Automatisch gegenereerde beschrijving">
            <a:extLst>
              <a:ext uri="{FF2B5EF4-FFF2-40B4-BE49-F238E27FC236}">
                <a16:creationId xmlns:a16="http://schemas.microsoft.com/office/drawing/2014/main" id="{D6FCAEF4-A63A-934A-84ED-DEF9802F717B}"/>
              </a:ext>
            </a:extLst>
          </p:cNvPr>
          <p:cNvPicPr>
            <a:picLocks noChangeAspect="1"/>
          </p:cNvPicPr>
          <p:nvPr/>
        </p:nvPicPr>
        <p:blipFill>
          <a:blip r:embed="rId14"/>
          <a:stretch>
            <a:fillRect/>
          </a:stretch>
        </p:blipFill>
        <p:spPr>
          <a:xfrm>
            <a:off x="12725528" y="5691906"/>
            <a:ext cx="2384612" cy="1341344"/>
          </a:xfrm>
          <a:prstGeom prst="rect">
            <a:avLst/>
          </a:prstGeom>
        </p:spPr>
      </p:pic>
      <p:pic>
        <p:nvPicPr>
          <p:cNvPr id="33" name="Afbeelding 32">
            <a:extLst>
              <a:ext uri="{FF2B5EF4-FFF2-40B4-BE49-F238E27FC236}">
                <a16:creationId xmlns:a16="http://schemas.microsoft.com/office/drawing/2014/main" id="{AF98BB82-FCF1-FB49-9920-6EF9DC27F743}"/>
              </a:ext>
            </a:extLst>
          </p:cNvPr>
          <p:cNvPicPr>
            <a:picLocks noChangeAspect="1"/>
          </p:cNvPicPr>
          <p:nvPr/>
        </p:nvPicPr>
        <p:blipFill>
          <a:blip r:embed="rId15"/>
          <a:stretch>
            <a:fillRect/>
          </a:stretch>
        </p:blipFill>
        <p:spPr>
          <a:xfrm>
            <a:off x="11331140" y="5334139"/>
            <a:ext cx="2384612" cy="1341344"/>
          </a:xfrm>
          <a:prstGeom prst="rect">
            <a:avLst/>
          </a:prstGeom>
        </p:spPr>
      </p:pic>
      <p:pic>
        <p:nvPicPr>
          <p:cNvPr id="35" name="Afbeelding 34">
            <a:extLst>
              <a:ext uri="{FF2B5EF4-FFF2-40B4-BE49-F238E27FC236}">
                <a16:creationId xmlns:a16="http://schemas.microsoft.com/office/drawing/2014/main" id="{9321B68B-81E8-004E-AD99-C64E335C4635}"/>
              </a:ext>
            </a:extLst>
          </p:cNvPr>
          <p:cNvPicPr>
            <a:picLocks noChangeAspect="1"/>
          </p:cNvPicPr>
          <p:nvPr/>
        </p:nvPicPr>
        <p:blipFill>
          <a:blip r:embed="rId16"/>
          <a:stretch>
            <a:fillRect/>
          </a:stretch>
        </p:blipFill>
        <p:spPr>
          <a:xfrm>
            <a:off x="8777361" y="4310675"/>
            <a:ext cx="2384612" cy="1341344"/>
          </a:xfrm>
          <a:prstGeom prst="rect">
            <a:avLst/>
          </a:prstGeom>
        </p:spPr>
      </p:pic>
      <p:pic>
        <p:nvPicPr>
          <p:cNvPr id="39" name="Afbeelding 38">
            <a:extLst>
              <a:ext uri="{FF2B5EF4-FFF2-40B4-BE49-F238E27FC236}">
                <a16:creationId xmlns:a16="http://schemas.microsoft.com/office/drawing/2014/main" id="{8A9C1909-1BC9-8C41-BC53-B8F5195536A0}"/>
              </a:ext>
            </a:extLst>
          </p:cNvPr>
          <p:cNvPicPr>
            <a:picLocks noChangeAspect="1"/>
          </p:cNvPicPr>
          <p:nvPr/>
        </p:nvPicPr>
        <p:blipFill>
          <a:blip r:embed="rId17"/>
          <a:stretch>
            <a:fillRect/>
          </a:stretch>
        </p:blipFill>
        <p:spPr>
          <a:xfrm>
            <a:off x="9890520" y="6506486"/>
            <a:ext cx="2384612" cy="1341344"/>
          </a:xfrm>
          <a:prstGeom prst="rect">
            <a:avLst/>
          </a:prstGeom>
        </p:spPr>
      </p:pic>
      <p:pic>
        <p:nvPicPr>
          <p:cNvPr id="41" name="Afbeelding 40" descr="Afbeelding met nachthemel&#10;&#10;Automatisch gegenereerde beschrijving">
            <a:extLst>
              <a:ext uri="{FF2B5EF4-FFF2-40B4-BE49-F238E27FC236}">
                <a16:creationId xmlns:a16="http://schemas.microsoft.com/office/drawing/2014/main" id="{D0269FB8-E7FA-4B4E-A433-F280784AEEBC}"/>
              </a:ext>
            </a:extLst>
          </p:cNvPr>
          <p:cNvPicPr>
            <a:picLocks noChangeAspect="1"/>
          </p:cNvPicPr>
          <p:nvPr/>
        </p:nvPicPr>
        <p:blipFill>
          <a:blip r:embed="rId18"/>
          <a:stretch>
            <a:fillRect/>
          </a:stretch>
        </p:blipFill>
        <p:spPr>
          <a:xfrm>
            <a:off x="8991458" y="3726935"/>
            <a:ext cx="2384612" cy="1341344"/>
          </a:xfrm>
          <a:prstGeom prst="rect">
            <a:avLst/>
          </a:prstGeom>
        </p:spPr>
      </p:pic>
      <p:pic>
        <p:nvPicPr>
          <p:cNvPr id="43" name="Afbeelding 42">
            <a:extLst>
              <a:ext uri="{FF2B5EF4-FFF2-40B4-BE49-F238E27FC236}">
                <a16:creationId xmlns:a16="http://schemas.microsoft.com/office/drawing/2014/main" id="{1976EA05-DDC7-EC43-871C-01C2760F404F}"/>
              </a:ext>
            </a:extLst>
          </p:cNvPr>
          <p:cNvPicPr>
            <a:picLocks noChangeAspect="1"/>
          </p:cNvPicPr>
          <p:nvPr/>
        </p:nvPicPr>
        <p:blipFill>
          <a:blip r:embed="rId8"/>
          <a:stretch>
            <a:fillRect/>
          </a:stretch>
        </p:blipFill>
        <p:spPr>
          <a:xfrm rot="1584673">
            <a:off x="11573055" y="121837"/>
            <a:ext cx="4377161" cy="2462153"/>
          </a:xfrm>
          <a:prstGeom prst="rect">
            <a:avLst/>
          </a:prstGeom>
        </p:spPr>
      </p:pic>
      <p:pic>
        <p:nvPicPr>
          <p:cNvPr id="45" name="Afbeelding 44">
            <a:extLst>
              <a:ext uri="{FF2B5EF4-FFF2-40B4-BE49-F238E27FC236}">
                <a16:creationId xmlns:a16="http://schemas.microsoft.com/office/drawing/2014/main" id="{9915FF8C-F82D-4845-87D0-33AADE7980F6}"/>
              </a:ext>
            </a:extLst>
          </p:cNvPr>
          <p:cNvPicPr>
            <a:picLocks noChangeAspect="1"/>
          </p:cNvPicPr>
          <p:nvPr/>
        </p:nvPicPr>
        <p:blipFill>
          <a:blip r:embed="rId3"/>
          <a:stretch>
            <a:fillRect/>
          </a:stretch>
        </p:blipFill>
        <p:spPr>
          <a:xfrm>
            <a:off x="-7094980" y="3896833"/>
            <a:ext cx="3809698" cy="2142955"/>
          </a:xfrm>
          <a:prstGeom prst="rect">
            <a:avLst/>
          </a:prstGeom>
        </p:spPr>
      </p:pic>
      <p:pic>
        <p:nvPicPr>
          <p:cNvPr id="46" name="Afbeelding 45">
            <a:extLst>
              <a:ext uri="{FF2B5EF4-FFF2-40B4-BE49-F238E27FC236}">
                <a16:creationId xmlns:a16="http://schemas.microsoft.com/office/drawing/2014/main" id="{48F696A1-4DA2-5643-B031-D0392F2F806E}"/>
              </a:ext>
            </a:extLst>
          </p:cNvPr>
          <p:cNvPicPr>
            <a:picLocks noChangeAspect="1"/>
          </p:cNvPicPr>
          <p:nvPr/>
        </p:nvPicPr>
        <p:blipFill>
          <a:blip r:embed="rId4"/>
          <a:stretch>
            <a:fillRect/>
          </a:stretch>
        </p:blipFill>
        <p:spPr>
          <a:xfrm rot="1774053">
            <a:off x="-10189791" y="3859461"/>
            <a:ext cx="4525311" cy="2545487"/>
          </a:xfrm>
          <a:prstGeom prst="rect">
            <a:avLst/>
          </a:prstGeom>
        </p:spPr>
      </p:pic>
      <p:pic>
        <p:nvPicPr>
          <p:cNvPr id="47" name="Afbeelding 46">
            <a:extLst>
              <a:ext uri="{FF2B5EF4-FFF2-40B4-BE49-F238E27FC236}">
                <a16:creationId xmlns:a16="http://schemas.microsoft.com/office/drawing/2014/main" id="{EF01A337-4BD9-3140-B3A0-DCAEF9A455FD}"/>
              </a:ext>
            </a:extLst>
          </p:cNvPr>
          <p:cNvPicPr>
            <a:picLocks noChangeAspect="1"/>
          </p:cNvPicPr>
          <p:nvPr/>
        </p:nvPicPr>
        <p:blipFill>
          <a:blip r:embed="rId5"/>
          <a:stretch>
            <a:fillRect/>
          </a:stretch>
        </p:blipFill>
        <p:spPr>
          <a:xfrm rot="902091">
            <a:off x="-4504460" y="4330906"/>
            <a:ext cx="3702292" cy="2082539"/>
          </a:xfrm>
          <a:prstGeom prst="rect">
            <a:avLst/>
          </a:prstGeom>
        </p:spPr>
      </p:pic>
      <p:pic>
        <p:nvPicPr>
          <p:cNvPr id="48" name="Afbeelding 47">
            <a:extLst>
              <a:ext uri="{FF2B5EF4-FFF2-40B4-BE49-F238E27FC236}">
                <a16:creationId xmlns:a16="http://schemas.microsoft.com/office/drawing/2014/main" id="{D248FF09-7C0E-7B42-AB2F-804DBC0DCF2B}"/>
              </a:ext>
            </a:extLst>
          </p:cNvPr>
          <p:cNvPicPr>
            <a:picLocks noChangeAspect="1"/>
          </p:cNvPicPr>
          <p:nvPr/>
        </p:nvPicPr>
        <p:blipFill>
          <a:blip r:embed="rId6"/>
          <a:stretch>
            <a:fillRect/>
          </a:stretch>
        </p:blipFill>
        <p:spPr>
          <a:xfrm rot="19989210">
            <a:off x="-5334209" y="6035849"/>
            <a:ext cx="3839202" cy="2159551"/>
          </a:xfrm>
          <a:prstGeom prst="rect">
            <a:avLst/>
          </a:prstGeom>
        </p:spPr>
      </p:pic>
    </p:spTree>
    <p:extLst>
      <p:ext uri="{BB962C8B-B14F-4D97-AF65-F5344CB8AC3E}">
        <p14:creationId xmlns:p14="http://schemas.microsoft.com/office/powerpoint/2010/main" val="40713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A5D76A33-EF9E-4548-99BE-FAC6D9A2C26A}"/>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9" name="Afbeelding 8" descr="Afbeelding met tekst&#10;&#10;Automatisch gegenereerde beschrijving">
            <a:extLst>
              <a:ext uri="{FF2B5EF4-FFF2-40B4-BE49-F238E27FC236}">
                <a16:creationId xmlns:a16="http://schemas.microsoft.com/office/drawing/2014/main" id="{1CF59ACA-200A-E94A-83AD-8864FB8A3963}"/>
              </a:ext>
            </a:extLst>
          </p:cNvPr>
          <p:cNvPicPr>
            <a:picLocks noChangeAspect="1"/>
          </p:cNvPicPr>
          <p:nvPr/>
        </p:nvPicPr>
        <p:blipFill rotWithShape="1">
          <a:blip r:embed="rId3"/>
          <a:srcRect t="234" b="311"/>
          <a:stretch/>
        </p:blipFill>
        <p:spPr>
          <a:xfrm>
            <a:off x="0" y="1952625"/>
            <a:ext cx="5651500" cy="3236180"/>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6534" y="467080"/>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r>
              <a:rPr lang="nl-NL" dirty="0">
                <a:solidFill>
                  <a:schemeClr val="accent1"/>
                </a:solidFill>
              </a:rPr>
              <a:t>WIST JE DAT…</a:t>
            </a:r>
          </a:p>
        </p:txBody>
      </p:sp>
      <p:pic>
        <p:nvPicPr>
          <p:cNvPr id="7" name="Afbeelding 6">
            <a:extLst>
              <a:ext uri="{FF2B5EF4-FFF2-40B4-BE49-F238E27FC236}">
                <a16:creationId xmlns:a16="http://schemas.microsoft.com/office/drawing/2014/main" id="{0D57E4CB-CD46-9346-A684-9F9C13FDA7BF}"/>
              </a:ext>
            </a:extLst>
          </p:cNvPr>
          <p:cNvPicPr>
            <a:picLocks noChangeAspect="1"/>
          </p:cNvPicPr>
          <p:nvPr/>
        </p:nvPicPr>
        <p:blipFill>
          <a:blip r:embed="rId6"/>
          <a:stretch>
            <a:fillRect/>
          </a:stretch>
        </p:blipFill>
        <p:spPr>
          <a:xfrm rot="19966199">
            <a:off x="2320103" y="279631"/>
            <a:ext cx="5201251" cy="2925703"/>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2662267"/>
          </a:xfrm>
          <a:effectLst/>
        </p:spPr>
        <p:txBody>
          <a:bodyPr wrap="square" tIns="0">
            <a:spAutoFit/>
          </a:bodyPr>
          <a:lstStyle/>
          <a:p>
            <a:pPr>
              <a:spcBef>
                <a:spcPts val="1200"/>
              </a:spcBef>
            </a:pPr>
            <a:r>
              <a:rPr lang="nl-NL" sz="1600" dirty="0"/>
              <a:t>Op sommige plekken in de oceaan vind je meer plastic dan op anderen. Dat komt door </a:t>
            </a:r>
            <a:r>
              <a:rPr lang="nl-NL" sz="1600" b="1" dirty="0" err="1"/>
              <a:t>gyres</a:t>
            </a:r>
            <a:r>
              <a:rPr lang="nl-NL" sz="1600" dirty="0"/>
              <a:t>.</a:t>
            </a:r>
          </a:p>
          <a:p>
            <a:pPr>
              <a:spcBef>
                <a:spcPts val="1200"/>
              </a:spcBef>
            </a:pPr>
            <a:r>
              <a:rPr lang="nl-NL" sz="1600" dirty="0"/>
              <a:t>Een </a:t>
            </a:r>
            <a:r>
              <a:rPr lang="nl-NL" sz="1600" b="1" dirty="0" err="1"/>
              <a:t>gyre</a:t>
            </a:r>
            <a:r>
              <a:rPr lang="nl-NL" sz="1600" dirty="0"/>
              <a:t> is een ringvormige oceaanstroom aan het oppervlak van de oceaan. In deze </a:t>
            </a:r>
            <a:r>
              <a:rPr lang="nl-NL" sz="1600" dirty="0" err="1"/>
              <a:t>gyres</a:t>
            </a:r>
            <a:r>
              <a:rPr lang="nl-NL" sz="1600" dirty="0"/>
              <a:t> zit het meeste plastic.</a:t>
            </a:r>
          </a:p>
        </p:txBody>
      </p:sp>
    </p:spTree>
    <p:extLst>
      <p:ext uri="{BB962C8B-B14F-4D97-AF65-F5344CB8AC3E}">
        <p14:creationId xmlns:p14="http://schemas.microsoft.com/office/powerpoint/2010/main" val="949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D9E2F2-738D-4540-9739-CADDC6000920}"/>
              </a:ext>
            </a:extLst>
          </p:cNvPr>
          <p:cNvSpPr/>
          <p:nvPr/>
        </p:nvSpPr>
        <p:spPr>
          <a:xfrm>
            <a:off x="4572000" y="1952625"/>
            <a:ext cx="4572000" cy="49053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Tijdelijke aanduiding voor tekst 2">
            <a:extLst>
              <a:ext uri="{FF2B5EF4-FFF2-40B4-BE49-F238E27FC236}">
                <a16:creationId xmlns:a16="http://schemas.microsoft.com/office/drawing/2014/main" id="{4AE8BDA9-01A0-2846-A4D3-A01D66E366B6}"/>
              </a:ext>
            </a:extLst>
          </p:cNvPr>
          <p:cNvSpPr txBox="1">
            <a:spLocks/>
          </p:cNvSpPr>
          <p:nvPr/>
        </p:nvSpPr>
        <p:spPr>
          <a:xfrm>
            <a:off x="720000" y="810000"/>
            <a:ext cx="4931500" cy="477054"/>
          </a:xfrm>
          <a:prstGeom prst="rect">
            <a:avLst/>
          </a:prstGeom>
        </p:spPr>
        <p:txBody>
          <a:bodyPr wrap="square" lIns="0" tIns="0">
            <a:norm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a:solidFill>
                  <a:schemeClr val="accent1"/>
                </a:solidFill>
              </a:rPr>
              <a:t>WIST JE DAT…</a:t>
            </a:r>
          </a:p>
        </p:txBody>
      </p:sp>
      <p:pic>
        <p:nvPicPr>
          <p:cNvPr id="10" name="Graphic 9" descr="Vragen silhouet">
            <a:extLst>
              <a:ext uri="{FF2B5EF4-FFF2-40B4-BE49-F238E27FC236}">
                <a16:creationId xmlns:a16="http://schemas.microsoft.com/office/drawing/2014/main" id="{66F89805-BBEE-EE41-9921-859349508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76533" y="467080"/>
            <a:ext cx="914400" cy="914400"/>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4912913" y="2336400"/>
            <a:ext cx="3740103" cy="3721691"/>
          </a:xfrm>
          <a:noFill/>
          <a:ln w="28575">
            <a:noFill/>
          </a:ln>
        </p:spPr>
        <p:txBody>
          <a:bodyPr/>
          <a:lstStyle/>
          <a:p>
            <a:r>
              <a:rPr lang="en-US" sz="2000" b="1" dirty="0">
                <a:solidFill>
                  <a:schemeClr val="bg2"/>
                </a:solidFill>
              </a:rPr>
              <a:t>Onderzoek heeft uitgewezen dat Coca-Cola-producten in 2020 de producten waren die het meest in het milieu terechtkwamen. </a:t>
            </a:r>
          </a:p>
          <a:p>
            <a:endParaRPr lang="en-US" sz="2000" b="1" dirty="0">
              <a:solidFill>
                <a:schemeClr val="bg2"/>
              </a:solidFill>
            </a:endParaRPr>
          </a:p>
          <a:p>
            <a:r>
              <a:rPr lang="en-US" sz="2000" b="1" dirty="0">
                <a:solidFill>
                  <a:schemeClr val="bg2"/>
                </a:solidFill>
              </a:rPr>
              <a:t>Wereldwijd produceert Coca-Cola elke minuut 167.000 plastic flessen. Als je ze op een rij zou zetten, zouden ze 31 </a:t>
            </a:r>
            <a:r>
              <a:rPr lang="en-US" sz="2000" b="1" dirty="0" err="1">
                <a:solidFill>
                  <a:schemeClr val="bg2"/>
                </a:solidFill>
              </a:rPr>
              <a:t>keer</a:t>
            </a:r>
            <a:r>
              <a:rPr lang="en-US" sz="2000" b="1" dirty="0">
                <a:solidFill>
                  <a:schemeClr val="bg2"/>
                </a:solidFill>
              </a:rPr>
              <a:t> naar de </a:t>
            </a:r>
            <a:r>
              <a:rPr lang="en-US" sz="2000" b="1" dirty="0" err="1">
                <a:solidFill>
                  <a:schemeClr val="bg2"/>
                </a:solidFill>
              </a:rPr>
              <a:t>maan</a:t>
            </a:r>
            <a:r>
              <a:rPr lang="en-US" sz="2000" b="1" dirty="0">
                <a:solidFill>
                  <a:schemeClr val="bg2"/>
                </a:solidFill>
              </a:rPr>
              <a:t> en </a:t>
            </a:r>
            <a:r>
              <a:rPr lang="en-US" sz="2000" b="1" dirty="0" err="1">
                <a:solidFill>
                  <a:schemeClr val="bg2"/>
                </a:solidFill>
              </a:rPr>
              <a:t>terug</a:t>
            </a:r>
            <a:r>
              <a:rPr lang="en-US" sz="2000" b="1" dirty="0">
                <a:solidFill>
                  <a:schemeClr val="bg2"/>
                </a:solidFill>
              </a:rPr>
              <a:t> </a:t>
            </a:r>
            <a:r>
              <a:rPr lang="en-US" sz="2000" b="1" dirty="0" err="1">
                <a:solidFill>
                  <a:schemeClr val="bg2"/>
                </a:solidFill>
              </a:rPr>
              <a:t>gaan</a:t>
            </a:r>
            <a:r>
              <a:rPr lang="en-US" sz="2000" b="1" dirty="0">
                <a:solidFill>
                  <a:schemeClr val="bg2"/>
                </a:solidFill>
              </a:rPr>
              <a:t>. </a:t>
            </a:r>
          </a:p>
        </p:txBody>
      </p:sp>
      <p:pic>
        <p:nvPicPr>
          <p:cNvPr id="5122" name="Picture 2">
            <a:extLst>
              <a:ext uri="{FF2B5EF4-FFF2-40B4-BE49-F238E27FC236}">
                <a16:creationId xmlns:a16="http://schemas.microsoft.com/office/drawing/2014/main" id="{55418993-E197-A9CE-21D3-3BCA7E79E8BF}"/>
              </a:ext>
            </a:extLst>
          </p:cNvPr>
          <p:cNvPicPr>
            <a:picLocks noChangeAspect="1" noChangeArrowheads="1"/>
          </p:cNvPicPr>
          <p:nvPr/>
        </p:nvPicPr>
        <p:blipFill rotWithShape="1">
          <a:blip r:embed="rId5"/>
          <a:srcRect l="7026" r="23072"/>
          <a:stretch/>
        </p:blipFill>
        <p:spPr bwMode="auto">
          <a:xfrm>
            <a:off x="0" y="1952624"/>
            <a:ext cx="4572000"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13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09999"/>
            <a:ext cx="4998635" cy="1223081"/>
          </a:xfrm>
        </p:spPr>
        <p:txBody>
          <a:bodyPr>
            <a:noAutofit/>
          </a:bodyPr>
          <a:lstStyle/>
          <a:p>
            <a:pPr algn="l" rtl="0"/>
            <a:r>
              <a:rPr lang="en-GB" b="1" i="0" u="none" baseline="0" dirty="0"/>
              <a:t>2. Hoe </a:t>
            </a:r>
            <a:r>
              <a:rPr lang="en-GB" b="1" i="0" u="none" baseline="0" dirty="0" err="1"/>
              <a:t>denk</a:t>
            </a:r>
            <a:r>
              <a:rPr lang="en-GB" dirty="0" err="1"/>
              <a:t>en</a:t>
            </a:r>
            <a:r>
              <a:rPr lang="en-GB" dirty="0"/>
              <a:t> </a:t>
            </a:r>
            <a:r>
              <a:rPr lang="en-GB" dirty="0" err="1"/>
              <a:t>anderen</a:t>
            </a:r>
            <a:r>
              <a:rPr lang="en-GB" dirty="0"/>
              <a:t> over plasti</a:t>
            </a:r>
            <a:r>
              <a:rPr lang="en-GB" b="1" i="0" u="none" baseline="0" dirty="0"/>
              <a:t>c?</a:t>
            </a:r>
          </a:p>
        </p:txBody>
      </p:sp>
      <p:pic>
        <p:nvPicPr>
          <p:cNvPr id="6" name="Onlinemedia 5" title="Lesson 2">
            <a:hlinkClick r:id="" action="ppaction://media"/>
            <a:extLst>
              <a:ext uri="{FF2B5EF4-FFF2-40B4-BE49-F238E27FC236}">
                <a16:creationId xmlns:a16="http://schemas.microsoft.com/office/drawing/2014/main" id="{6D6AFB50-E01A-B89F-5035-4CB7C089DCDB}"/>
              </a:ext>
            </a:extLst>
          </p:cNvPr>
          <p:cNvPicPr>
            <a:picLocks noRot="1" noChangeAspect="1"/>
          </p:cNvPicPr>
          <p:nvPr>
            <a:videoFile r:link="rId1"/>
          </p:nvPr>
        </p:nvPicPr>
        <p:blipFill>
          <a:blip r:embed="rId4"/>
          <a:stretch>
            <a:fillRect/>
          </a:stretch>
        </p:blipFill>
        <p:spPr>
          <a:xfrm>
            <a:off x="1150438" y="2033080"/>
            <a:ext cx="6843124" cy="3866365"/>
          </a:xfrm>
          <a:prstGeom prst="rect">
            <a:avLst/>
          </a:prstGeom>
        </p:spPr>
      </p:pic>
    </p:spTree>
    <p:extLst>
      <p:ext uri="{BB962C8B-B14F-4D97-AF65-F5344CB8AC3E}">
        <p14:creationId xmlns:p14="http://schemas.microsoft.com/office/powerpoint/2010/main" val="36515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7274F5D-9E37-5E58-6CF7-6B811BF3B26F}"/>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6" name="Afbeelding 5" descr="Afbeelding met tekst, boom, persoon, person&#10;&#10;Automatisch gegenereerde beschrijving">
            <a:extLst>
              <a:ext uri="{FF2B5EF4-FFF2-40B4-BE49-F238E27FC236}">
                <a16:creationId xmlns:a16="http://schemas.microsoft.com/office/drawing/2014/main" id="{571E1037-CA87-0FC7-3B74-A1FD072F5A67}"/>
              </a:ext>
            </a:extLst>
          </p:cNvPr>
          <p:cNvPicPr>
            <a:picLocks noChangeAspect="1"/>
          </p:cNvPicPr>
          <p:nvPr/>
        </p:nvPicPr>
        <p:blipFill rotWithShape="1">
          <a:blip r:embed="rId3"/>
          <a:srcRect l="23329" t="10502" r="24019" b="4985"/>
          <a:stretch/>
        </p:blipFill>
        <p:spPr>
          <a:xfrm>
            <a:off x="0" y="1952625"/>
            <a:ext cx="5651502" cy="4905375"/>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825010" cy="4839147"/>
          </a:xfrm>
        </p:spPr>
        <p:txBody>
          <a:bodyPr/>
          <a:lstStyle/>
          <a:p>
            <a:r>
              <a:rPr lang="nl-NL" sz="2000" b="1" dirty="0">
                <a:solidFill>
                  <a:schemeClr val="accent1"/>
                </a:solidFill>
              </a:rPr>
              <a:t>Wat gaan we doen?</a:t>
            </a:r>
          </a:p>
          <a:p>
            <a:pPr marL="252000" lvl="0" indent="-252000">
              <a:spcBef>
                <a:spcPts val="1200"/>
              </a:spcBef>
              <a:buFont typeface="+mj-lt"/>
              <a:buAutoNum type="arabicPeriod"/>
            </a:pPr>
            <a:r>
              <a:rPr lang="nl-NL" sz="1600" dirty="0">
                <a:effectLst/>
                <a:ea typeface="Calibri" panose="020F0502020204030204" pitchFamily="34" charset="0"/>
                <a:cs typeface="Segoe UI" panose="020B0502040204020203" pitchFamily="34" charset="0"/>
              </a:rPr>
              <a:t>Jullie hebben allemaal twee schone stukken plastic meegenomen.</a:t>
            </a:r>
          </a:p>
          <a:p>
            <a:pPr marL="252000" lvl="0" indent="-252000">
              <a:spcBef>
                <a:spcPts val="1200"/>
              </a:spcBef>
              <a:buFont typeface="+mj-lt"/>
              <a:buAutoNum type="arabicPeriod"/>
            </a:pPr>
            <a:r>
              <a:rPr lang="nl-NL" sz="1600" dirty="0">
                <a:ea typeface="Calibri" panose="020F0502020204030204" pitchFamily="34" charset="0"/>
                <a:cs typeface="Segoe UI" panose="020B0502040204020203" pitchFamily="34" charset="0"/>
              </a:rPr>
              <a:t>Maak teams van 4 personen.</a:t>
            </a:r>
          </a:p>
          <a:p>
            <a:pPr marL="252000" lvl="0" indent="-252000">
              <a:spcBef>
                <a:spcPts val="1200"/>
              </a:spcBef>
              <a:buFont typeface="+mj-lt"/>
              <a:buAutoNum type="arabicPeriod"/>
            </a:pPr>
            <a:r>
              <a:rPr lang="nl-NL" sz="1600" dirty="0">
                <a:ea typeface="Calibri" panose="020F0502020204030204" pitchFamily="34" charset="0"/>
                <a:cs typeface="Segoe UI" panose="020B0502040204020203" pitchFamily="34" charset="0"/>
              </a:rPr>
              <a:t>Verzamel alle plastic stukken op 1 tafel en selecteer ze per categorie op de Streeplijst.</a:t>
            </a:r>
          </a:p>
          <a:p>
            <a:pPr lvl="0">
              <a:spcBef>
                <a:spcPts val="1200"/>
              </a:spcBef>
            </a:pPr>
            <a:endParaRPr lang="nl-NL" sz="1600" dirty="0">
              <a:effectLst/>
              <a:ea typeface="Calibri" panose="020F0502020204030204" pitchFamily="34" charset="0"/>
              <a:cs typeface="Times New Roman" panose="02020603050405020304" pitchFamily="18" charset="0"/>
            </a:endParaRP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lstStyle/>
          <a:p>
            <a:r>
              <a:rPr lang="nl-NL" dirty="0"/>
              <a:t>3. PLASTIC HUNT</a:t>
            </a:r>
          </a:p>
        </p:txBody>
      </p:sp>
      <p:pic>
        <p:nvPicPr>
          <p:cNvPr id="7" name="Afbeelding 6">
            <a:extLst>
              <a:ext uri="{FF2B5EF4-FFF2-40B4-BE49-F238E27FC236}">
                <a16:creationId xmlns:a16="http://schemas.microsoft.com/office/drawing/2014/main" id="{DA013183-764C-2445-A52D-30BD49225186}"/>
              </a:ext>
            </a:extLst>
          </p:cNvPr>
          <p:cNvPicPr>
            <a:picLocks noChangeAspect="1"/>
          </p:cNvPicPr>
          <p:nvPr/>
        </p:nvPicPr>
        <p:blipFill>
          <a:blip r:embed="rId4"/>
          <a:stretch>
            <a:fillRect/>
          </a:stretch>
        </p:blipFill>
        <p:spPr>
          <a:xfrm rot="19760420">
            <a:off x="349711" y="502338"/>
            <a:ext cx="4756322" cy="2675431"/>
          </a:xfrm>
          <a:prstGeom prst="rect">
            <a:avLst/>
          </a:prstGeom>
        </p:spPr>
      </p:pic>
    </p:spTree>
    <p:extLst>
      <p:ext uri="{BB962C8B-B14F-4D97-AF65-F5344CB8AC3E}">
        <p14:creationId xmlns:p14="http://schemas.microsoft.com/office/powerpoint/2010/main" val="314651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19138" y="2376000"/>
            <a:ext cx="3512576" cy="3502448"/>
          </a:xfrm>
        </p:spPr>
        <p:txBody>
          <a:bodyPr/>
          <a:lstStyle/>
          <a:p>
            <a:pPr marL="180000" indent="-180000">
              <a:spcBef>
                <a:spcPts val="1200"/>
              </a:spcBef>
              <a:buFont typeface="Arial" panose="020B0604020202020204" pitchFamily="34" charset="0"/>
              <a:buChar char="•"/>
            </a:pPr>
            <a:r>
              <a:rPr lang="nl-NL" sz="1600" dirty="0"/>
              <a:t>Wat is een voordeel van zo veel soorten plastic?</a:t>
            </a:r>
          </a:p>
          <a:p>
            <a:pPr marL="180000" indent="-180000">
              <a:spcBef>
                <a:spcPts val="1200"/>
              </a:spcBef>
              <a:buFont typeface="Arial" panose="020B0604020202020204" pitchFamily="34" charset="0"/>
              <a:buChar char="•"/>
            </a:pPr>
            <a:r>
              <a:rPr lang="nl-NL" sz="1600" dirty="0"/>
              <a:t>Wat is een nadeel hiervan bij recycling?</a:t>
            </a:r>
          </a:p>
          <a:p>
            <a:pPr marL="180000" indent="-180000">
              <a:spcBef>
                <a:spcPts val="1200"/>
              </a:spcBef>
              <a:buFont typeface="Arial" panose="020B0604020202020204" pitchFamily="34" charset="0"/>
              <a:buChar char="•"/>
            </a:pPr>
            <a:r>
              <a:rPr lang="nl-NL" sz="1600" dirty="0"/>
              <a:t>Wat moet er in de recyclefabriek gebeuren met zo veel soorten plastic?</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477054"/>
          </a:xfrm>
        </p:spPr>
        <p:txBody>
          <a:bodyPr/>
          <a:lstStyle/>
          <a:p>
            <a:r>
              <a:rPr lang="nl-NL" dirty="0"/>
              <a:t>3. PLASTIC HUNT</a:t>
            </a:r>
          </a:p>
        </p:txBody>
      </p:sp>
      <p:pic>
        <p:nvPicPr>
          <p:cNvPr id="4" name="Afbeelding 3">
            <a:extLst>
              <a:ext uri="{FF2B5EF4-FFF2-40B4-BE49-F238E27FC236}">
                <a16:creationId xmlns:a16="http://schemas.microsoft.com/office/drawing/2014/main" id="{249BE56B-67B5-B1AD-34DE-779D2E726A85}"/>
              </a:ext>
            </a:extLst>
          </p:cNvPr>
          <p:cNvPicPr>
            <a:picLocks noChangeAspect="1"/>
          </p:cNvPicPr>
          <p:nvPr/>
        </p:nvPicPr>
        <p:blipFill>
          <a:blip r:embed="rId3"/>
          <a:stretch>
            <a:fillRect/>
          </a:stretch>
        </p:blipFill>
        <p:spPr>
          <a:xfrm>
            <a:off x="4572000" y="2179695"/>
            <a:ext cx="3852863" cy="4339336"/>
          </a:xfrm>
          <a:prstGeom prst="rect">
            <a:avLst/>
          </a:prstGeom>
          <a:ln w="12700">
            <a:solidFill>
              <a:schemeClr val="tx1"/>
            </a:solidFill>
          </a:ln>
        </p:spPr>
      </p:pic>
      <p:grpSp>
        <p:nvGrpSpPr>
          <p:cNvPr id="8" name="Groep 7">
            <a:extLst>
              <a:ext uri="{FF2B5EF4-FFF2-40B4-BE49-F238E27FC236}">
                <a16:creationId xmlns:a16="http://schemas.microsoft.com/office/drawing/2014/main" id="{4441FC02-A01A-4E4A-B9AD-63D716841337}"/>
              </a:ext>
            </a:extLst>
          </p:cNvPr>
          <p:cNvGrpSpPr/>
          <p:nvPr/>
        </p:nvGrpSpPr>
        <p:grpSpPr>
          <a:xfrm>
            <a:off x="-1504454" y="3657600"/>
            <a:ext cx="6182472" cy="3479859"/>
            <a:chOff x="-7922409" y="3429000"/>
            <a:chExt cx="5710220" cy="3214048"/>
          </a:xfrm>
        </p:grpSpPr>
        <p:pic>
          <p:nvPicPr>
            <p:cNvPr id="9" name="Afbeelding 8">
              <a:extLst>
                <a:ext uri="{FF2B5EF4-FFF2-40B4-BE49-F238E27FC236}">
                  <a16:creationId xmlns:a16="http://schemas.microsoft.com/office/drawing/2014/main" id="{3D86781C-F121-6547-943A-31155C76C412}"/>
                </a:ext>
              </a:extLst>
            </p:cNvPr>
            <p:cNvPicPr>
              <a:picLocks noChangeAspect="1"/>
            </p:cNvPicPr>
            <p:nvPr/>
          </p:nvPicPr>
          <p:blipFill>
            <a:blip r:embed="rId4"/>
            <a:stretch>
              <a:fillRect/>
            </a:stretch>
          </p:blipFill>
          <p:spPr>
            <a:xfrm>
              <a:off x="-6592603" y="3429000"/>
              <a:ext cx="3809698" cy="2142955"/>
            </a:xfrm>
            <a:prstGeom prst="rect">
              <a:avLst/>
            </a:prstGeom>
          </p:spPr>
        </p:pic>
        <p:pic>
          <p:nvPicPr>
            <p:cNvPr id="10" name="Afbeelding 9">
              <a:extLst>
                <a:ext uri="{FF2B5EF4-FFF2-40B4-BE49-F238E27FC236}">
                  <a16:creationId xmlns:a16="http://schemas.microsoft.com/office/drawing/2014/main" id="{3E93E195-EAAF-F543-90E1-034984EBEB73}"/>
                </a:ext>
              </a:extLst>
            </p:cNvPr>
            <p:cNvPicPr>
              <a:picLocks noChangeAspect="1"/>
            </p:cNvPicPr>
            <p:nvPr/>
          </p:nvPicPr>
          <p:blipFill>
            <a:blip r:embed="rId5"/>
            <a:stretch>
              <a:fillRect/>
            </a:stretch>
          </p:blipFill>
          <p:spPr>
            <a:xfrm rot="1774053">
              <a:off x="-7922409" y="3583014"/>
              <a:ext cx="4525311" cy="2545487"/>
            </a:xfrm>
            <a:prstGeom prst="rect">
              <a:avLst/>
            </a:prstGeom>
          </p:spPr>
        </p:pic>
        <p:pic>
          <p:nvPicPr>
            <p:cNvPr id="11" name="Afbeelding 10">
              <a:extLst>
                <a:ext uri="{FF2B5EF4-FFF2-40B4-BE49-F238E27FC236}">
                  <a16:creationId xmlns:a16="http://schemas.microsoft.com/office/drawing/2014/main" id="{D71DE2E0-F55E-584C-B04B-9E59ECEE13C9}"/>
                </a:ext>
              </a:extLst>
            </p:cNvPr>
            <p:cNvPicPr>
              <a:picLocks noChangeAspect="1"/>
            </p:cNvPicPr>
            <p:nvPr/>
          </p:nvPicPr>
          <p:blipFill>
            <a:blip r:embed="rId6"/>
            <a:stretch>
              <a:fillRect/>
            </a:stretch>
          </p:blipFill>
          <p:spPr>
            <a:xfrm rot="902091">
              <a:off x="-5914481" y="3882863"/>
              <a:ext cx="3702292" cy="2082539"/>
            </a:xfrm>
            <a:prstGeom prst="rect">
              <a:avLst/>
            </a:prstGeom>
          </p:spPr>
        </p:pic>
        <p:pic>
          <p:nvPicPr>
            <p:cNvPr id="12" name="Afbeelding 11">
              <a:extLst>
                <a:ext uri="{FF2B5EF4-FFF2-40B4-BE49-F238E27FC236}">
                  <a16:creationId xmlns:a16="http://schemas.microsoft.com/office/drawing/2014/main" id="{F3EA8C9C-FAEE-4044-9AEA-D8B6A2362916}"/>
                </a:ext>
              </a:extLst>
            </p:cNvPr>
            <p:cNvPicPr>
              <a:picLocks noChangeAspect="1"/>
            </p:cNvPicPr>
            <p:nvPr/>
          </p:nvPicPr>
          <p:blipFill>
            <a:blip r:embed="rId7"/>
            <a:stretch>
              <a:fillRect/>
            </a:stretch>
          </p:blipFill>
          <p:spPr>
            <a:xfrm rot="19989210">
              <a:off x="-6745693" y="4483497"/>
              <a:ext cx="3839202" cy="2159551"/>
            </a:xfrm>
            <a:prstGeom prst="rect">
              <a:avLst/>
            </a:prstGeom>
          </p:spPr>
        </p:pic>
      </p:grpSp>
    </p:spTree>
    <p:extLst>
      <p:ext uri="{BB962C8B-B14F-4D97-AF65-F5344CB8AC3E}">
        <p14:creationId xmlns:p14="http://schemas.microsoft.com/office/powerpoint/2010/main" val="33827436"/>
      </p:ext>
    </p:extLst>
  </p:cSld>
  <p:clrMapOvr>
    <a:masterClrMapping/>
  </p:clrMapOvr>
</p:sld>
</file>

<file path=ppt/theme/theme1.xml><?xml version="1.0" encoding="utf-8"?>
<a:theme xmlns:a="http://schemas.openxmlformats.org/drawingml/2006/main" name="Presentation1">
  <a:themeElements>
    <a:clrScheme name="Interreg goed">
      <a:dk1>
        <a:srgbClr val="003399"/>
      </a:dk1>
      <a:lt1>
        <a:srgbClr val="FFFFFF"/>
      </a:lt1>
      <a:dk2>
        <a:srgbClr val="37A76F"/>
      </a:dk2>
      <a:lt2>
        <a:srgbClr val="FFFFFF"/>
      </a:lt2>
      <a:accent1>
        <a:srgbClr val="F1717F"/>
      </a:accent1>
      <a:accent2>
        <a:srgbClr val="9FAEE5"/>
      </a:accent2>
      <a:accent3>
        <a:srgbClr val="FFCC00"/>
      </a:accent3>
      <a:accent4>
        <a:srgbClr val="80A9BC"/>
      </a:accent4>
      <a:accent5>
        <a:srgbClr val="F7B4B6"/>
      </a:accent5>
      <a:accent6>
        <a:srgbClr val="A5D20E"/>
      </a:accent6>
      <a:hlink>
        <a:srgbClr val="003399"/>
      </a:hlink>
      <a:folHlink>
        <a:srgbClr val="0000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1950</TotalTime>
  <Words>1593</Words>
  <Application>Microsoft Office PowerPoint</Application>
  <PresentationFormat>Diavoorstelling (4:3)</PresentationFormat>
  <Paragraphs>195</Paragraphs>
  <Slides>28</Slides>
  <Notes>24</Notes>
  <HiddenSlides>0</HiddenSlides>
  <MMClips>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28</vt:i4>
      </vt:variant>
    </vt:vector>
  </HeadingPairs>
  <TitlesOfParts>
    <vt:vector size="35" baseType="lpstr">
      <vt:lpstr>Arial</vt:lpstr>
      <vt:lpstr>Calibri</vt:lpstr>
      <vt:lpstr>Open Sans</vt:lpstr>
      <vt:lpstr>Open Sans Semibold</vt:lpstr>
      <vt:lpstr>Segoe UI</vt:lpstr>
      <vt:lpstr>Symbol</vt:lpstr>
      <vt:lpstr>Presentation1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Lisette van Heijst</cp:lastModifiedBy>
  <cp:revision>105</cp:revision>
  <dcterms:created xsi:type="dcterms:W3CDTF">2015-03-06T10:50:13Z</dcterms:created>
  <dcterms:modified xsi:type="dcterms:W3CDTF">2023-02-03T10:03:12Z</dcterms:modified>
</cp:coreProperties>
</file>