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91" r:id="rId2"/>
    <p:sldId id="271" r:id="rId3"/>
    <p:sldId id="309" r:id="rId4"/>
    <p:sldId id="273" r:id="rId5"/>
    <p:sldId id="297" r:id="rId6"/>
    <p:sldId id="286" r:id="rId7"/>
    <p:sldId id="277" r:id="rId8"/>
    <p:sldId id="310" r:id="rId9"/>
    <p:sldId id="275" r:id="rId10"/>
    <p:sldId id="305" r:id="rId11"/>
    <p:sldId id="306" r:id="rId12"/>
    <p:sldId id="276" r:id="rId13"/>
    <p:sldId id="292" r:id="rId14"/>
    <p:sldId id="307" r:id="rId15"/>
    <p:sldId id="278" r:id="rId16"/>
    <p:sldId id="283" r:id="rId17"/>
    <p:sldId id="304" r:id="rId18"/>
    <p:sldId id="308" r:id="rId19"/>
    <p:sldId id="311" r:id="rId20"/>
    <p:sldId id="295" r:id="rId21"/>
    <p:sldId id="303" r:id="rId22"/>
    <p:sldId id="302" r:id="rId23"/>
    <p:sldId id="312" r:id="rId24"/>
    <p:sldId id="313" r:id="rId25"/>
    <p:sldId id="301" r:id="rId26"/>
    <p:sldId id="296" r:id="rId27"/>
    <p:sldId id="290" r:id="rId28"/>
    <p:sldId id="265"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olders, M." initials="OM" lastIdx="1" clrIdx="0">
    <p:extLst>
      <p:ext uri="{19B8F6BF-5375-455C-9EA6-DF929625EA0E}">
        <p15:presenceInfo xmlns:p15="http://schemas.microsoft.com/office/powerpoint/2012/main" userId="S::moolders@almere.nl::702c65d4-fbf2-44f5-9e49-690b6e4a9829" providerId="AD"/>
      </p:ext>
    </p:extLst>
  </p:cmAuthor>
  <p:cmAuthor id="2" name="Joanna Bouma" initials="JB" lastIdx="1" clrIdx="1">
    <p:extLst>
      <p:ext uri="{19B8F6BF-5375-455C-9EA6-DF929625EA0E}">
        <p15:presenceInfo xmlns:p15="http://schemas.microsoft.com/office/powerpoint/2012/main" userId="17c7a2520d10749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4096"/>
    <a:srgbClr val="F4C014"/>
    <a:srgbClr val="98B830"/>
    <a:srgbClr val="019562"/>
    <a:srgbClr val="98BE25"/>
    <a:srgbClr val="97C03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72" autoAdjust="0"/>
    <p:restoredTop sz="77621" autoAdjust="0"/>
  </p:normalViewPr>
  <p:slideViewPr>
    <p:cSldViewPr snapToGrid="0" snapToObjects="1">
      <p:cViewPr varScale="1">
        <p:scale>
          <a:sx n="88" d="100"/>
          <a:sy n="88" d="100"/>
        </p:scale>
        <p:origin x="2130"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1AD5469-04B7-D245-8B0E-813C273D8001}" type="datetimeFigureOut">
              <a:t>16-2-2023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H"/>
              <a:t>Klicken Sie auf , um Mastertextstile zu bearbeiten</a:t>
            </a:r>
          </a:p>
          <a:p>
            <a:pPr lvl="1"/>
            <a:r>
              <a:rPr lang="fr-CH"/>
              <a:t>Zweite Ebene</a:t>
            </a:r>
          </a:p>
          <a:p>
            <a:pPr lvl="2"/>
            <a:r>
              <a:rPr lang="fr-CH"/>
              <a:t>Dritte Ebene</a:t>
            </a:r>
          </a:p>
          <a:p>
            <a:pPr lvl="3"/>
            <a:r>
              <a:rPr lang="fr-CH"/>
              <a:t>Vierte Ebene</a:t>
            </a:r>
          </a:p>
          <a:p>
            <a:pPr lvl="4"/>
            <a:r>
              <a:rPr lang="fr-CH"/>
              <a:t>Fünfte Ebene</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34D149-4236-C24C-A605-CA7AE6F58777}" type="slidenum">
              <a:t>‹nr.›</a:t>
            </a:fld>
            <a:endParaRPr lang="en-US"/>
          </a:p>
        </p:txBody>
      </p:sp>
    </p:spTree>
    <p:extLst>
      <p:ext uri="{BB962C8B-B14F-4D97-AF65-F5344CB8AC3E}">
        <p14:creationId xmlns:p14="http://schemas.microsoft.com/office/powerpoint/2010/main" val="26910063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2_orGl_s7UY&amp;t=60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https://www.youtube.com/watch?v=ViEKQA9G0Ys&amp;t=1s</a:t>
            </a:r>
          </a:p>
        </p:txBody>
      </p:sp>
      <p:sp>
        <p:nvSpPr>
          <p:cNvPr id="4" name="Tijdelijke aanduiding voor dianummer 3"/>
          <p:cNvSpPr>
            <a:spLocks noGrp="1"/>
          </p:cNvSpPr>
          <p:nvPr>
            <p:ph type="sldNum" sz="quarter" idx="5"/>
          </p:nvPr>
        </p:nvSpPr>
        <p:spPr/>
        <p:txBody>
          <a:bodyPr/>
          <a:lstStyle/>
          <a:p>
            <a:fld id="{3E34D149-4236-C24C-A605-CA7AE6F58777}" type="slidenum">
              <a:rPr lang="nl-NL" smtClean="0"/>
              <a:t>3</a:t>
            </a:fld>
            <a:endParaRPr lang="nl-NL"/>
          </a:p>
        </p:txBody>
      </p:sp>
    </p:spTree>
    <p:extLst>
      <p:ext uri="{BB962C8B-B14F-4D97-AF65-F5344CB8AC3E}">
        <p14:creationId xmlns:p14="http://schemas.microsoft.com/office/powerpoint/2010/main" val="868171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pPr algn="l" rtl="0"/>
            <a:fld id="{3E34D149-4236-C24C-A605-CA7AE6F58777}" type="slidenum">
              <a:rPr/>
              <a:t>12</a:t>
            </a:fld>
            <a:endParaRPr lang="en-us"/>
          </a:p>
        </p:txBody>
      </p:sp>
    </p:spTree>
    <p:extLst>
      <p:ext uri="{BB962C8B-B14F-4D97-AF65-F5344CB8AC3E}">
        <p14:creationId xmlns:p14="http://schemas.microsoft.com/office/powerpoint/2010/main" val="1551218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dirty="0"/>
              <a:t>Hier kann auf die unterschiede zwischen Linear- und kreislauffähigem Plastik eingegangen werden</a:t>
            </a:r>
          </a:p>
        </p:txBody>
      </p:sp>
      <p:sp>
        <p:nvSpPr>
          <p:cNvPr id="4" name="Tijdelijke aanduiding voor dianummer 3"/>
          <p:cNvSpPr>
            <a:spLocks noGrp="1"/>
          </p:cNvSpPr>
          <p:nvPr>
            <p:ph type="sldNum" sz="quarter" idx="5"/>
          </p:nvPr>
        </p:nvSpPr>
        <p:spPr/>
        <p:txBody>
          <a:bodyPr/>
          <a:lstStyle/>
          <a:p>
            <a:pPr algn="l" rtl="0"/>
            <a:fld id="{3E34D149-4236-C24C-A605-CA7AE6F58777}" type="slidenum">
              <a:rPr/>
              <a:t>13</a:t>
            </a:fld>
            <a:endParaRPr lang="en-us"/>
          </a:p>
        </p:txBody>
      </p:sp>
    </p:spTree>
    <p:extLst>
      <p:ext uri="{BB962C8B-B14F-4D97-AF65-F5344CB8AC3E}">
        <p14:creationId xmlns:p14="http://schemas.microsoft.com/office/powerpoint/2010/main" val="611656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b="0" i="0" u="none" baseline="0" noProof="0" dirty="0"/>
              <a:t>Plastik findet sich an allen möglichen Orten. Nachdem es in der Mülltonne gelandet ist, kommt es in die Verbrennungsanlage oder landet als Abfall in der Umwelt. Dies könnte verbessert werden. Sehen Sie sich das Video über die lineare und die Kreislaufwirtschaft an.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noProof="0" dirty="0">
              <a:hlinkClick r:id="rId3"/>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b="0" i="0" u="none" baseline="0" noProof="0" dirty="0">
                <a:hlinkClick r:id="rId3"/>
              </a:rPr>
              <a:t>https://www.youtube.com/watch?v=2_orGl_s7UY&amp;t=60s</a:t>
            </a:r>
            <a:endParaRPr lang="en-GB" noProof="0" dirty="0"/>
          </a:p>
          <a:p>
            <a:endParaRPr lang="en-GB" noProof="0" dirty="0"/>
          </a:p>
          <a:p>
            <a:endParaRPr lang="en-GB" noProof="0"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b="1" i="0" u="none" baseline="0" noProof="0" dirty="0">
                <a:latin typeface="Segoe UI" panose="020B0502040204020203" pitchFamily="34" charset="0"/>
                <a:ea typeface="Segoe UI" panose="020B0502040204020203" pitchFamily="34" charset="0"/>
                <a:cs typeface="Segoe UI" panose="020B0502040204020203" pitchFamily="34" charset="0"/>
              </a:rPr>
              <a:t>Können Sie den Unterschied zwischen linear und kreisförmig erklären? </a:t>
            </a:r>
            <a:endParaRPr lang="en-GB" noProof="0" dirty="0">
              <a:latin typeface="Segoe UI" panose="020B0502040204020203" pitchFamily="34" charset="0"/>
              <a:cs typeface="Segoe UI" panose="020B0502040204020203" pitchFamily="34" charset="0"/>
            </a:endParaRPr>
          </a:p>
          <a:p>
            <a:endParaRPr lang="en-GB" noProof="0" dirty="0"/>
          </a:p>
        </p:txBody>
      </p:sp>
      <p:sp>
        <p:nvSpPr>
          <p:cNvPr id="4" name="Tijdelijke aanduiding voor dianummer 3"/>
          <p:cNvSpPr>
            <a:spLocks noGrp="1"/>
          </p:cNvSpPr>
          <p:nvPr>
            <p:ph type="sldNum" sz="quarter" idx="5"/>
          </p:nvPr>
        </p:nvSpPr>
        <p:spPr/>
        <p:txBody>
          <a:bodyPr/>
          <a:lstStyle/>
          <a:p>
            <a:pPr algn="l" rtl="0"/>
            <a:fld id="{3E34D149-4236-C24C-A605-CA7AE6F58777}" type="slidenum">
              <a:rPr/>
              <a:t>15</a:t>
            </a:fld>
            <a:endParaRPr lang="en-us" dirty="0"/>
          </a:p>
        </p:txBody>
      </p:sp>
    </p:spTree>
    <p:extLst>
      <p:ext uri="{BB962C8B-B14F-4D97-AF65-F5344CB8AC3E}">
        <p14:creationId xmlns:p14="http://schemas.microsoft.com/office/powerpoint/2010/main" val="1400578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pPr algn="l" rtl="0"/>
            <a:endParaRPr lang="en-GB" b="0" i="0" u="none" baseline="0" noProof="0" dirty="0"/>
          </a:p>
        </p:txBody>
      </p:sp>
      <p:sp>
        <p:nvSpPr>
          <p:cNvPr id="4" name="Tijdelijke aanduiding voor dianummer 3"/>
          <p:cNvSpPr>
            <a:spLocks noGrp="1"/>
          </p:cNvSpPr>
          <p:nvPr>
            <p:ph type="sldNum" sz="quarter" idx="5"/>
          </p:nvPr>
        </p:nvSpPr>
        <p:spPr/>
        <p:txBody>
          <a:bodyPr/>
          <a:lstStyle/>
          <a:p>
            <a:pPr algn="l" rtl="0"/>
            <a:fld id="{3E34D149-4236-C24C-A605-CA7AE6F58777}" type="slidenum">
              <a:rPr/>
              <a:t>16</a:t>
            </a:fld>
            <a:endParaRPr lang="en-us" dirty="0"/>
          </a:p>
        </p:txBody>
      </p:sp>
    </p:spTree>
    <p:extLst>
      <p:ext uri="{BB962C8B-B14F-4D97-AF65-F5344CB8AC3E}">
        <p14:creationId xmlns:p14="http://schemas.microsoft.com/office/powerpoint/2010/main" val="1125602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200" dirty="0"/>
              <a:t>Intrusions- und </a:t>
            </a:r>
            <a:r>
              <a:rPr lang="de-DE" sz="1200" dirty="0" err="1"/>
              <a:t>Extrusionsverfahren</a:t>
            </a:r>
            <a:r>
              <a:rPr lang="de-DE" sz="1200" dirty="0"/>
              <a:t> (</a:t>
            </a:r>
            <a:r>
              <a:rPr lang="de-DE" sz="1200" b="0" i="0" u="none" dirty="0"/>
              <a:t>IEM) // </a:t>
            </a:r>
            <a:r>
              <a:rPr lang="de-DE" sz="1200" dirty="0"/>
              <a:t>additive Herstellung (</a:t>
            </a:r>
            <a:r>
              <a:rPr lang="de-DE" sz="1200" b="0" i="0" u="none" dirty="0"/>
              <a:t>AM)</a:t>
            </a:r>
            <a:endParaRPr lang="de-DE" sz="1200" b="0" i="0" u="none" baseline="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GB" b="0" i="0" u="none" baseline="0" noProof="0" dirty="0"/>
          </a:p>
        </p:txBody>
      </p:sp>
      <p:sp>
        <p:nvSpPr>
          <p:cNvPr id="4" name="Tijdelijke aanduiding voor dianummer 3"/>
          <p:cNvSpPr>
            <a:spLocks noGrp="1"/>
          </p:cNvSpPr>
          <p:nvPr>
            <p:ph type="sldNum" sz="quarter" idx="5"/>
          </p:nvPr>
        </p:nvSpPr>
        <p:spPr/>
        <p:txBody>
          <a:bodyPr/>
          <a:lstStyle/>
          <a:p>
            <a:pPr algn="l" rtl="0"/>
            <a:fld id="{3E34D149-4236-C24C-A605-CA7AE6F58777}" type="slidenum">
              <a:rPr/>
              <a:t>17</a:t>
            </a:fld>
            <a:endParaRPr lang="en-us" dirty="0"/>
          </a:p>
        </p:txBody>
      </p:sp>
    </p:spTree>
    <p:extLst>
      <p:ext uri="{BB962C8B-B14F-4D97-AF65-F5344CB8AC3E}">
        <p14:creationId xmlns:p14="http://schemas.microsoft.com/office/powerpoint/2010/main" val="3306436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pPr algn="l" rtl="0"/>
            <a:r>
              <a:rPr lang="de-DE" b="0" i="0" u="none" baseline="0" noProof="0" dirty="0"/>
              <a:t>Plastik wird gesammelt. </a:t>
            </a:r>
          </a:p>
          <a:p>
            <a:pPr algn="l" rtl="0"/>
            <a:r>
              <a:rPr lang="de-DE" b="0" i="0" u="none" baseline="0" noProof="0" dirty="0"/>
              <a:t>Die verschiedenen Fabriken verwenden recyceltes Plastik. </a:t>
            </a:r>
          </a:p>
          <a:p>
            <a:pPr algn="l" rtl="0"/>
            <a:r>
              <a:rPr lang="de-DE" b="0" i="0" u="none" baseline="0" noProof="0" dirty="0"/>
              <a:t>Manchmal handelt es sich um hochwertigen Plastik wie PET, manchmal um minderwertigen Plastik wie Folien. </a:t>
            </a:r>
          </a:p>
          <a:p>
            <a:pPr algn="l" rtl="0"/>
            <a:r>
              <a:rPr lang="de-DE" b="0" i="0" u="none" baseline="0" noProof="0" dirty="0"/>
              <a:t>Das Plastik muss in der Abfallverwertungsanlage getrennt werden. </a:t>
            </a:r>
          </a:p>
          <a:p>
            <a:pPr algn="l" rtl="0"/>
            <a:r>
              <a:rPr lang="de-DE" b="0" i="0" u="none" baseline="0" noProof="0" dirty="0"/>
              <a:t>PET sinkt. Die Plastikdeckel schwimmen. Auch Plastikfolie kann im Wasser schwimmen. </a:t>
            </a:r>
          </a:p>
          <a:p>
            <a:pPr algn="l" rtl="0"/>
            <a:r>
              <a:rPr lang="de-DE" b="0" i="0" u="none" baseline="0" noProof="0" dirty="0"/>
              <a:t>Die Zugabe von Salz im Wasser kann die Schwimmfähigkeit des Plastiks verändern.</a:t>
            </a:r>
          </a:p>
          <a:p>
            <a:endParaRPr lang="en-GB" noProof="0" dirty="0"/>
          </a:p>
        </p:txBody>
      </p:sp>
      <p:sp>
        <p:nvSpPr>
          <p:cNvPr id="4" name="Tijdelijke aanduiding voor dianummer 3"/>
          <p:cNvSpPr>
            <a:spLocks noGrp="1"/>
          </p:cNvSpPr>
          <p:nvPr>
            <p:ph type="sldNum" sz="quarter" idx="5"/>
          </p:nvPr>
        </p:nvSpPr>
        <p:spPr/>
        <p:txBody>
          <a:bodyPr/>
          <a:lstStyle/>
          <a:p>
            <a:pPr algn="l" rtl="0"/>
            <a:fld id="{3E34D149-4236-C24C-A605-CA7AE6F58777}" type="slidenum">
              <a:rPr/>
              <a:t>18</a:t>
            </a:fld>
            <a:endParaRPr lang="en-us" dirty="0"/>
          </a:p>
        </p:txBody>
      </p:sp>
    </p:spTree>
    <p:extLst>
      <p:ext uri="{BB962C8B-B14F-4D97-AF65-F5344CB8AC3E}">
        <p14:creationId xmlns:p14="http://schemas.microsoft.com/office/powerpoint/2010/main" val="1709294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endParaRPr lang="en-GB" noProof="0" dirty="0"/>
          </a:p>
        </p:txBody>
      </p:sp>
      <p:sp>
        <p:nvSpPr>
          <p:cNvPr id="4" name="Tijdelijke aanduiding voor dianummer 3"/>
          <p:cNvSpPr>
            <a:spLocks noGrp="1"/>
          </p:cNvSpPr>
          <p:nvPr>
            <p:ph type="sldNum" sz="quarter" idx="5"/>
          </p:nvPr>
        </p:nvSpPr>
        <p:spPr/>
        <p:txBody>
          <a:bodyPr/>
          <a:lstStyle/>
          <a:p>
            <a:pPr algn="l" rtl="0"/>
            <a:fld id="{3E34D149-4236-C24C-A605-CA7AE6F58777}" type="slidenum">
              <a:rPr/>
              <a:t>19</a:t>
            </a:fld>
            <a:endParaRPr lang="en-us" dirty="0"/>
          </a:p>
        </p:txBody>
      </p:sp>
    </p:spTree>
    <p:extLst>
      <p:ext uri="{BB962C8B-B14F-4D97-AF65-F5344CB8AC3E}">
        <p14:creationId xmlns:p14="http://schemas.microsoft.com/office/powerpoint/2010/main" val="19576994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pPr algn="l" rtl="0"/>
            <a:fld id="{3E34D149-4236-C24C-A605-CA7AE6F58777}" type="slidenum">
              <a:rPr/>
              <a:t>20</a:t>
            </a:fld>
            <a:endParaRPr lang="en-us"/>
          </a:p>
        </p:txBody>
      </p:sp>
    </p:spTree>
    <p:extLst>
      <p:ext uri="{BB962C8B-B14F-4D97-AF65-F5344CB8AC3E}">
        <p14:creationId xmlns:p14="http://schemas.microsoft.com/office/powerpoint/2010/main" val="33730407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endParaRPr lang="en-GB" noProof="0" dirty="0"/>
          </a:p>
        </p:txBody>
      </p:sp>
      <p:sp>
        <p:nvSpPr>
          <p:cNvPr id="4" name="Tijdelijke aanduiding voor dianummer 3"/>
          <p:cNvSpPr>
            <a:spLocks noGrp="1"/>
          </p:cNvSpPr>
          <p:nvPr>
            <p:ph type="sldNum" sz="quarter" idx="5"/>
          </p:nvPr>
        </p:nvSpPr>
        <p:spPr/>
        <p:txBody>
          <a:bodyPr/>
          <a:lstStyle/>
          <a:p>
            <a:pPr algn="l" rtl="0"/>
            <a:fld id="{3E34D149-4236-C24C-A605-CA7AE6F58777}" type="slidenum">
              <a:rPr/>
              <a:t>21</a:t>
            </a:fld>
            <a:endParaRPr lang="en-us" dirty="0"/>
          </a:p>
        </p:txBody>
      </p:sp>
    </p:spTree>
    <p:extLst>
      <p:ext uri="{BB962C8B-B14F-4D97-AF65-F5344CB8AC3E}">
        <p14:creationId xmlns:p14="http://schemas.microsoft.com/office/powerpoint/2010/main" val="871484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rtl="0"/>
            <a:r>
              <a:rPr lang="en-us" b="0" i="0" u="none" baseline="0"/>
              <a:t>        </a:t>
            </a:r>
          </a:p>
        </p:txBody>
      </p:sp>
      <p:sp>
        <p:nvSpPr>
          <p:cNvPr id="4" name="Tijdelijke aanduiding voor dianummer 3"/>
          <p:cNvSpPr>
            <a:spLocks noGrp="1"/>
          </p:cNvSpPr>
          <p:nvPr>
            <p:ph type="sldNum" sz="quarter" idx="5"/>
          </p:nvPr>
        </p:nvSpPr>
        <p:spPr/>
        <p:txBody>
          <a:bodyPr/>
          <a:lstStyle/>
          <a:p>
            <a:pPr algn="l" rtl="0"/>
            <a:fld id="{3E34D149-4236-C24C-A605-CA7AE6F58777}" type="slidenum">
              <a:rPr/>
              <a:t>22</a:t>
            </a:fld>
            <a:endParaRPr lang="en-us"/>
          </a:p>
        </p:txBody>
      </p:sp>
    </p:spTree>
    <p:extLst>
      <p:ext uri="{BB962C8B-B14F-4D97-AF65-F5344CB8AC3E}">
        <p14:creationId xmlns:p14="http://schemas.microsoft.com/office/powerpoint/2010/main" val="3770167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pPr marL="0" lvl="0" indent="0" algn="l" rtl="0">
              <a:lnSpc>
                <a:spcPct val="115000"/>
              </a:lnSpc>
              <a:buFont typeface="Segoe UI" panose="020B0502040204020203" pitchFamily="34" charset="0"/>
              <a:buNone/>
            </a:pPr>
            <a:r>
              <a:rPr lang="de-DE" sz="1800" b="0" i="1" u="none" baseline="0" noProof="0" dirty="0">
                <a:solidFill>
                  <a:srgbClr val="0D0D0D"/>
                </a:solidFill>
                <a:effectLst/>
                <a:latin typeface="Segoe UI" panose="020B0502040204020203" pitchFamily="34" charset="0"/>
                <a:cs typeface="Times New Roman" panose="02020603050405020304" pitchFamily="18" charset="0"/>
              </a:rPr>
              <a:t>Mögliche Fragen an die Schüler*innen:</a:t>
            </a:r>
          </a:p>
          <a:p>
            <a:pPr marL="342900" lvl="0" indent="-342900" algn="l" rtl="0">
              <a:lnSpc>
                <a:spcPct val="115000"/>
              </a:lnSpc>
              <a:buFont typeface="Segoe UI" panose="020B0502040204020203" pitchFamily="34" charset="0"/>
              <a:buChar char="-"/>
            </a:pPr>
            <a:r>
              <a:rPr lang="de-DE" sz="1800" b="0" i="1" u="none" baseline="0" noProof="0" dirty="0">
                <a:solidFill>
                  <a:srgbClr val="0D0D0D"/>
                </a:solidFill>
                <a:effectLst/>
                <a:latin typeface="Segoe UI" panose="020B0502040204020203" pitchFamily="34" charset="0"/>
                <a:cs typeface="Times New Roman" panose="02020603050405020304" pitchFamily="18" charset="0"/>
              </a:rPr>
              <a:t>Plastik ist großartig, weil ...? (sie halten Dinge trocken, sauber und frisch. Sie können flexibel, hart, weich ... sein)</a:t>
            </a:r>
          </a:p>
          <a:p>
            <a:pPr marL="342900" lvl="0" indent="-342900" algn="l" rtl="0">
              <a:lnSpc>
                <a:spcPct val="115000"/>
              </a:lnSpc>
              <a:buFont typeface="Segoe UI" panose="020B0502040204020203" pitchFamily="34" charset="0"/>
              <a:buChar char="-"/>
            </a:pPr>
            <a:r>
              <a:rPr lang="de-DE" sz="1800" b="0" i="1" u="none" baseline="0" noProof="0" dirty="0">
                <a:solidFill>
                  <a:srgbClr val="0D0D0D"/>
                </a:solidFill>
                <a:effectLst/>
                <a:latin typeface="Segoe UI" panose="020B0502040204020203" pitchFamily="34" charset="0"/>
                <a:cs typeface="Times New Roman" panose="02020603050405020304" pitchFamily="18" charset="0"/>
              </a:rPr>
              <a:t>Plastik ist schlecht, weil ...? (zersetzen sich nicht. Plastiksuppe, Abfall ...)</a:t>
            </a:r>
          </a:p>
          <a:p>
            <a:pPr marL="342900" lvl="0" indent="-342900" algn="l" rtl="0">
              <a:lnSpc>
                <a:spcPct val="115000"/>
              </a:lnSpc>
              <a:buFont typeface="Segoe UI" panose="020B0502040204020203" pitchFamily="34" charset="0"/>
              <a:buChar char="-"/>
            </a:pPr>
            <a:r>
              <a:rPr lang="de-DE" sz="1800" b="0" i="1" u="none" baseline="0" noProof="0" dirty="0">
                <a:solidFill>
                  <a:srgbClr val="0D0D0D"/>
                </a:solidFill>
                <a:effectLst/>
                <a:latin typeface="Segoe UI" panose="020B0502040204020203" pitchFamily="34" charset="0"/>
                <a:cs typeface="Times New Roman" panose="02020603050405020304" pitchFamily="18" charset="0"/>
              </a:rPr>
              <a:t>Was macht ihr mit Plastikmüll?</a:t>
            </a:r>
          </a:p>
          <a:p>
            <a:pPr marL="342900" lvl="0" indent="-342900" algn="l" rtl="0">
              <a:lnSpc>
                <a:spcPct val="115000"/>
              </a:lnSpc>
              <a:buFont typeface="Segoe UI" panose="020B0502040204020203" pitchFamily="34" charset="0"/>
              <a:buChar char="-"/>
            </a:pPr>
            <a:r>
              <a:rPr lang="de-DE" sz="1800" b="0" i="1" u="none" baseline="0" noProof="0" dirty="0">
                <a:solidFill>
                  <a:srgbClr val="0D0D0D"/>
                </a:solidFill>
                <a:effectLst/>
                <a:latin typeface="Segoe UI" panose="020B0502040204020203" pitchFamily="34" charset="0"/>
                <a:cs typeface="Times New Roman" panose="02020603050405020304" pitchFamily="18" charset="0"/>
              </a:rPr>
              <a:t>Plastikarten: hart, weich</a:t>
            </a:r>
          </a:p>
          <a:p>
            <a:pPr marL="342900" lvl="0" indent="-342900" algn="l" rtl="0">
              <a:lnSpc>
                <a:spcPct val="115000"/>
              </a:lnSpc>
              <a:buFont typeface="Segoe UI" panose="020B0502040204020203" pitchFamily="34" charset="0"/>
              <a:buChar char="-"/>
            </a:pPr>
            <a:r>
              <a:rPr lang="de-DE" sz="1800" b="0" i="1" u="none" baseline="0" noProof="0" dirty="0">
                <a:solidFill>
                  <a:srgbClr val="0D0D0D"/>
                </a:solidFill>
                <a:effectLst/>
                <a:latin typeface="Segoe UI" panose="020B0502040204020203" pitchFamily="34" charset="0"/>
                <a:cs typeface="Times New Roman" panose="02020603050405020304" pitchFamily="18" charset="0"/>
              </a:rPr>
              <a:t>Einwegplastik oder wiederverwendbares Plastik (Brotkasten)</a:t>
            </a:r>
          </a:p>
          <a:p>
            <a:pPr marL="342900" lvl="0" indent="-342900" algn="l" rtl="0">
              <a:lnSpc>
                <a:spcPct val="115000"/>
              </a:lnSpc>
              <a:buFont typeface="Segoe UI" panose="020B0502040204020203" pitchFamily="34" charset="0"/>
              <a:buChar char="-"/>
            </a:pPr>
            <a:r>
              <a:rPr lang="de-DE" sz="1800" b="0" i="1" u="none" baseline="0" noProof="0" dirty="0">
                <a:solidFill>
                  <a:srgbClr val="0D0D0D"/>
                </a:solidFill>
                <a:effectLst/>
                <a:latin typeface="Segoe UI" panose="020B0502040204020203" pitchFamily="34" charset="0"/>
                <a:cs typeface="Times New Roman" panose="02020603050405020304" pitchFamily="18" charset="0"/>
              </a:rPr>
              <a:t>Woraus wird Plastik hergestellt? (Erdöl, jetzt immer häufiger aus pflanzlichen Materialien)</a:t>
            </a:r>
          </a:p>
        </p:txBody>
      </p:sp>
      <p:sp>
        <p:nvSpPr>
          <p:cNvPr id="4" name="Tijdelijke aanduiding voor dianummer 3"/>
          <p:cNvSpPr>
            <a:spLocks noGrp="1"/>
          </p:cNvSpPr>
          <p:nvPr>
            <p:ph type="sldNum" sz="quarter" idx="5"/>
          </p:nvPr>
        </p:nvSpPr>
        <p:spPr/>
        <p:txBody>
          <a:bodyPr/>
          <a:lstStyle/>
          <a:p>
            <a:pPr algn="l" rtl="0"/>
            <a:fld id="{3E34D149-4236-C24C-A605-CA7AE6F58777}" type="slidenum">
              <a:rPr/>
              <a:t>4</a:t>
            </a:fld>
            <a:endParaRPr lang="en-us" dirty="0"/>
          </a:p>
        </p:txBody>
      </p:sp>
    </p:spTree>
    <p:extLst>
      <p:ext uri="{BB962C8B-B14F-4D97-AF65-F5344CB8AC3E}">
        <p14:creationId xmlns:p14="http://schemas.microsoft.com/office/powerpoint/2010/main" val="36681585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rtl="0"/>
            <a:r>
              <a:rPr lang="en-us" b="0" i="0" u="none" baseline="0" dirty="0"/>
              <a:t>        </a:t>
            </a:r>
          </a:p>
        </p:txBody>
      </p:sp>
      <p:sp>
        <p:nvSpPr>
          <p:cNvPr id="4" name="Tijdelijke aanduiding voor dianummer 3"/>
          <p:cNvSpPr>
            <a:spLocks noGrp="1"/>
          </p:cNvSpPr>
          <p:nvPr>
            <p:ph type="sldNum" sz="quarter" idx="5"/>
          </p:nvPr>
        </p:nvSpPr>
        <p:spPr/>
        <p:txBody>
          <a:bodyPr/>
          <a:lstStyle/>
          <a:p>
            <a:pPr algn="l" rtl="0"/>
            <a:fld id="{3E34D149-4236-C24C-A605-CA7AE6F58777}" type="slidenum">
              <a:rPr/>
              <a:t>23</a:t>
            </a:fld>
            <a:endParaRPr lang="en-us"/>
          </a:p>
        </p:txBody>
      </p:sp>
    </p:spTree>
    <p:extLst>
      <p:ext uri="{BB962C8B-B14F-4D97-AF65-F5344CB8AC3E}">
        <p14:creationId xmlns:p14="http://schemas.microsoft.com/office/powerpoint/2010/main" val="28729760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rtl="0"/>
            <a:r>
              <a:rPr lang="en-us" b="0" i="0" u="none" baseline="0" dirty="0"/>
              <a:t>        </a:t>
            </a:r>
          </a:p>
        </p:txBody>
      </p:sp>
      <p:sp>
        <p:nvSpPr>
          <p:cNvPr id="4" name="Tijdelijke aanduiding voor dianummer 3"/>
          <p:cNvSpPr>
            <a:spLocks noGrp="1"/>
          </p:cNvSpPr>
          <p:nvPr>
            <p:ph type="sldNum" sz="quarter" idx="5"/>
          </p:nvPr>
        </p:nvSpPr>
        <p:spPr/>
        <p:txBody>
          <a:bodyPr/>
          <a:lstStyle/>
          <a:p>
            <a:pPr algn="l" rtl="0"/>
            <a:fld id="{3E34D149-4236-C24C-A605-CA7AE6F58777}" type="slidenum">
              <a:rPr/>
              <a:t>24</a:t>
            </a:fld>
            <a:endParaRPr lang="en-us"/>
          </a:p>
        </p:txBody>
      </p:sp>
    </p:spTree>
    <p:extLst>
      <p:ext uri="{BB962C8B-B14F-4D97-AF65-F5344CB8AC3E}">
        <p14:creationId xmlns:p14="http://schemas.microsoft.com/office/powerpoint/2010/main" val="13965972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42900" lvl="0" indent="-342900" algn="l" rtl="0">
              <a:lnSpc>
                <a:spcPct val="115000"/>
              </a:lnSpc>
              <a:buFont typeface="Symbol" panose="05050102010706020507" pitchFamily="18" charset="2"/>
              <a:buChar char=""/>
            </a:pPr>
            <a:r>
              <a:rPr lang="de-DE" b="0" i="0" u="none" baseline="0" noProof="0" dirty="0"/>
              <a:t>Füllt die Mindmap mit dem, was ihr gelernt habt. </a:t>
            </a:r>
          </a:p>
          <a:p>
            <a:pPr marL="342900" lvl="0" indent="-342900" algn="l" rtl="0">
              <a:lnSpc>
                <a:spcPct val="115000"/>
              </a:lnSpc>
              <a:buFont typeface="Symbol" panose="05050102010706020507" pitchFamily="18" charset="2"/>
              <a:buChar char=""/>
            </a:pPr>
            <a:r>
              <a:rPr lang="de-DE" b="0" i="0" u="none" baseline="0" noProof="0" dirty="0"/>
              <a:t>Was habt ihr über das Recycling von Plastik gelernt? </a:t>
            </a:r>
          </a:p>
          <a:p>
            <a:pPr marL="342900" lvl="0" indent="-342900" algn="l" rtl="0">
              <a:lnSpc>
                <a:spcPct val="115000"/>
              </a:lnSpc>
              <a:buFont typeface="Symbol" panose="05050102010706020507" pitchFamily="18" charset="2"/>
              <a:buChar char=""/>
            </a:pPr>
            <a:r>
              <a:rPr lang="de-DE" b="0" i="0" u="none" baseline="0" noProof="0" dirty="0"/>
              <a:t>Warum ist es eine gute Idee, Plastik zu recyceln?</a:t>
            </a:r>
          </a:p>
          <a:p>
            <a:pPr marL="342900" lvl="0" indent="-342900" algn="l" rtl="0">
              <a:lnSpc>
                <a:spcPct val="115000"/>
              </a:lnSpc>
              <a:buFont typeface="Symbol" panose="05050102010706020507" pitchFamily="18" charset="2"/>
              <a:buChar char=""/>
            </a:pPr>
            <a:r>
              <a:rPr lang="de-DE" b="0" i="0" u="none" baseline="0" noProof="0" dirty="0"/>
              <a:t>Wissen ihr, warum was der Unterschied zwischen Einweg und </a:t>
            </a:r>
            <a:r>
              <a:rPr lang="de-DE" b="0" i="0" u="none" baseline="0" noProof="0" dirty="0" err="1"/>
              <a:t>Mehrweg</a:t>
            </a:r>
            <a:r>
              <a:rPr lang="de-DE" b="0" i="0" u="none" baseline="0" noProof="0" dirty="0"/>
              <a:t> ist? </a:t>
            </a:r>
          </a:p>
          <a:p>
            <a:pPr marL="342900" lvl="0" indent="-342900" algn="l" rtl="0">
              <a:lnSpc>
                <a:spcPct val="115000"/>
              </a:lnSpc>
              <a:buFont typeface="Symbol" panose="05050102010706020507" pitchFamily="18" charset="2"/>
              <a:buChar char=""/>
            </a:pPr>
            <a:r>
              <a:rPr lang="de-DE" b="0" i="0" u="none" baseline="0" noProof="0" dirty="0"/>
              <a:t>Was können ihr tun, um Plastik besser zu nutzen?</a:t>
            </a:r>
          </a:p>
          <a:p>
            <a:pPr algn="l" rtl="0"/>
            <a:endParaRPr lang="en-us" b="0" i="0" u="none" baseline="0" dirty="0"/>
          </a:p>
        </p:txBody>
      </p:sp>
      <p:sp>
        <p:nvSpPr>
          <p:cNvPr id="4" name="Tijdelijke aanduiding voor dianummer 3"/>
          <p:cNvSpPr>
            <a:spLocks noGrp="1"/>
          </p:cNvSpPr>
          <p:nvPr>
            <p:ph type="sldNum" sz="quarter" idx="5"/>
          </p:nvPr>
        </p:nvSpPr>
        <p:spPr/>
        <p:txBody>
          <a:bodyPr/>
          <a:lstStyle/>
          <a:p>
            <a:pPr algn="l" rtl="0"/>
            <a:fld id="{3E34D149-4236-C24C-A605-CA7AE6F58777}" type="slidenum">
              <a:rPr/>
              <a:t>25</a:t>
            </a:fld>
            <a:endParaRPr lang="en-us"/>
          </a:p>
        </p:txBody>
      </p:sp>
    </p:spTree>
    <p:extLst>
      <p:ext uri="{BB962C8B-B14F-4D97-AF65-F5344CB8AC3E}">
        <p14:creationId xmlns:p14="http://schemas.microsoft.com/office/powerpoint/2010/main" val="30343864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rtl="0"/>
            <a:r>
              <a:rPr lang="en-us" b="0" i="0" u="none" baseline="0"/>
              <a:t>        </a:t>
            </a:r>
          </a:p>
        </p:txBody>
      </p:sp>
      <p:sp>
        <p:nvSpPr>
          <p:cNvPr id="4" name="Tijdelijke aanduiding voor dianummer 3"/>
          <p:cNvSpPr>
            <a:spLocks noGrp="1"/>
          </p:cNvSpPr>
          <p:nvPr>
            <p:ph type="sldNum" sz="quarter" idx="5"/>
          </p:nvPr>
        </p:nvSpPr>
        <p:spPr/>
        <p:txBody>
          <a:bodyPr/>
          <a:lstStyle/>
          <a:p>
            <a:pPr algn="l" rtl="0"/>
            <a:fld id="{3E34D149-4236-C24C-A605-CA7AE6F58777}" type="slidenum">
              <a:rPr/>
              <a:t>26</a:t>
            </a:fld>
            <a:endParaRPr lang="en-us"/>
          </a:p>
        </p:txBody>
      </p:sp>
    </p:spTree>
    <p:extLst>
      <p:ext uri="{BB962C8B-B14F-4D97-AF65-F5344CB8AC3E}">
        <p14:creationId xmlns:p14="http://schemas.microsoft.com/office/powerpoint/2010/main" val="24083955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pPr marL="342900" lvl="0" indent="-342900" algn="l" rtl="0">
              <a:lnSpc>
                <a:spcPct val="115000"/>
              </a:lnSpc>
              <a:buFont typeface="Symbol" panose="05050102010706020507" pitchFamily="18" charset="2"/>
              <a:buChar char=""/>
            </a:pPr>
            <a:endParaRPr lang="de-DE" b="0" i="0" u="none" baseline="0" noProof="0" dirty="0"/>
          </a:p>
        </p:txBody>
      </p:sp>
      <p:sp>
        <p:nvSpPr>
          <p:cNvPr id="4" name="Tijdelijke aanduiding voor dianummer 3"/>
          <p:cNvSpPr>
            <a:spLocks noGrp="1"/>
          </p:cNvSpPr>
          <p:nvPr>
            <p:ph type="sldNum" sz="quarter" idx="5"/>
          </p:nvPr>
        </p:nvSpPr>
        <p:spPr/>
        <p:txBody>
          <a:bodyPr/>
          <a:lstStyle/>
          <a:p>
            <a:pPr algn="l" rtl="0"/>
            <a:fld id="{3E34D149-4236-C24C-A605-CA7AE6F58777}" type="slidenum">
              <a:rPr/>
              <a:t>27</a:t>
            </a:fld>
            <a:endParaRPr lang="en-us"/>
          </a:p>
        </p:txBody>
      </p:sp>
    </p:spTree>
    <p:extLst>
      <p:ext uri="{BB962C8B-B14F-4D97-AF65-F5344CB8AC3E}">
        <p14:creationId xmlns:p14="http://schemas.microsoft.com/office/powerpoint/2010/main" val="3988496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pPr algn="l" rtl="0"/>
            <a:fld id="{3E34D149-4236-C24C-A605-CA7AE6F58777}" type="slidenum">
              <a:rPr/>
              <a:t>5</a:t>
            </a:fld>
            <a:endParaRPr lang="en-us"/>
          </a:p>
        </p:txBody>
      </p:sp>
    </p:spTree>
    <p:extLst>
      <p:ext uri="{BB962C8B-B14F-4D97-AF65-F5344CB8AC3E}">
        <p14:creationId xmlns:p14="http://schemas.microsoft.com/office/powerpoint/2010/main" val="360992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pPr algn="l" rtl="0"/>
            <a:fld id="{3E34D149-4236-C24C-A605-CA7AE6F58777}" type="slidenum">
              <a:rPr/>
              <a:t>6</a:t>
            </a:fld>
            <a:endParaRPr lang="en-us"/>
          </a:p>
        </p:txBody>
      </p:sp>
    </p:spTree>
    <p:extLst>
      <p:ext uri="{BB962C8B-B14F-4D97-AF65-F5344CB8AC3E}">
        <p14:creationId xmlns:p14="http://schemas.microsoft.com/office/powerpoint/2010/main" val="2738861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rtl="0"/>
            <a:r>
              <a:rPr lang="en-GB" noProof="0" dirty="0"/>
              <a:t>https://www.youtube.com/watch?v=CtWfYm5UxHU</a:t>
            </a:r>
          </a:p>
        </p:txBody>
      </p:sp>
      <p:sp>
        <p:nvSpPr>
          <p:cNvPr id="4" name="Tijdelijke aanduiding voor dianummer 3"/>
          <p:cNvSpPr>
            <a:spLocks noGrp="1"/>
          </p:cNvSpPr>
          <p:nvPr>
            <p:ph type="sldNum" sz="quarter" idx="5"/>
          </p:nvPr>
        </p:nvSpPr>
        <p:spPr/>
        <p:txBody>
          <a:bodyPr/>
          <a:lstStyle/>
          <a:p>
            <a:pPr algn="l" rtl="0"/>
            <a:fld id="{3E34D149-4236-C24C-A605-CA7AE6F58777}" type="slidenum">
              <a:rPr/>
              <a:t>7</a:t>
            </a:fld>
            <a:endParaRPr lang="en-us" dirty="0"/>
          </a:p>
        </p:txBody>
      </p:sp>
    </p:spTree>
    <p:extLst>
      <p:ext uri="{BB962C8B-B14F-4D97-AF65-F5344CB8AC3E}">
        <p14:creationId xmlns:p14="http://schemas.microsoft.com/office/powerpoint/2010/main" val="1709335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200" b="0" i="0" u="none" baseline="0" noProof="0" dirty="0">
                <a:solidFill>
                  <a:srgbClr val="0D0D0D"/>
                </a:solidFill>
                <a:effectLst/>
                <a:latin typeface="Segoe UI" panose="020B0502040204020203" pitchFamily="34" charset="0"/>
                <a:ea typeface="Calibri" panose="020F0502020204030204" pitchFamily="34" charset="0"/>
                <a:cs typeface="Times New Roman" panose="02020603050405020304" pitchFamily="18" charset="0"/>
              </a:rPr>
              <a:t>Stellt einen </a:t>
            </a:r>
            <a:r>
              <a:rPr lang="de-DE" sz="1200" b="0" i="0" u="none" baseline="0" noProof="0" dirty="0" err="1">
                <a:solidFill>
                  <a:srgbClr val="0D0D0D"/>
                </a:solidFill>
                <a:effectLst/>
                <a:latin typeface="Segoe UI" panose="020B0502040204020203" pitchFamily="34" charset="0"/>
                <a:ea typeface="Calibri" panose="020F0502020204030204" pitchFamily="34" charset="0"/>
                <a:cs typeface="Times New Roman" panose="02020603050405020304" pitchFamily="18" charset="0"/>
              </a:rPr>
              <a:t>Timer</a:t>
            </a:r>
            <a:r>
              <a:rPr lang="de-DE" sz="1200" b="0" i="0" u="none" baseline="0" noProof="0" dirty="0">
                <a:solidFill>
                  <a:srgbClr val="0D0D0D"/>
                </a:solidFill>
                <a:effectLst/>
                <a:latin typeface="Segoe UI" panose="020B0502040204020203" pitchFamily="34" charset="0"/>
                <a:ea typeface="Calibri" panose="020F0502020204030204" pitchFamily="34" charset="0"/>
                <a:cs typeface="Times New Roman" panose="02020603050405020304" pitchFamily="18" charset="0"/>
              </a:rPr>
              <a:t> und schaut, welche Gruppe die verschiedenen Plastiksorten am schnellsten sortieren kann. </a:t>
            </a:r>
          </a:p>
          <a:p>
            <a:endParaRPr lang="en-GB" noProof="0" dirty="0"/>
          </a:p>
        </p:txBody>
      </p:sp>
      <p:sp>
        <p:nvSpPr>
          <p:cNvPr id="4" name="Tijdelijke aanduiding voor dianummer 3"/>
          <p:cNvSpPr>
            <a:spLocks noGrp="1"/>
          </p:cNvSpPr>
          <p:nvPr>
            <p:ph type="sldNum" sz="quarter" idx="5"/>
          </p:nvPr>
        </p:nvSpPr>
        <p:spPr/>
        <p:txBody>
          <a:bodyPr/>
          <a:lstStyle/>
          <a:p>
            <a:pPr algn="l" rtl="0"/>
            <a:fld id="{3E34D149-4236-C24C-A605-CA7AE6F58777}" type="slidenum">
              <a:rPr/>
              <a:t>8</a:t>
            </a:fld>
            <a:endParaRPr lang="en-us" dirty="0"/>
          </a:p>
        </p:txBody>
      </p:sp>
    </p:spTree>
    <p:extLst>
      <p:ext uri="{BB962C8B-B14F-4D97-AF65-F5344CB8AC3E}">
        <p14:creationId xmlns:p14="http://schemas.microsoft.com/office/powerpoint/2010/main" val="1969172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pPr algn="l" rtl="0"/>
            <a:r>
              <a:rPr lang="de-DE" b="0" i="0" u="none" baseline="0" noProof="0" dirty="0"/>
              <a:t>Zählt die Menge an Plastikmüll, die weggeworfen wurde.</a:t>
            </a:r>
          </a:p>
        </p:txBody>
      </p:sp>
      <p:sp>
        <p:nvSpPr>
          <p:cNvPr id="4" name="Tijdelijke aanduiding voor dianummer 3"/>
          <p:cNvSpPr>
            <a:spLocks noGrp="1"/>
          </p:cNvSpPr>
          <p:nvPr>
            <p:ph type="sldNum" sz="quarter" idx="5"/>
          </p:nvPr>
        </p:nvSpPr>
        <p:spPr/>
        <p:txBody>
          <a:bodyPr/>
          <a:lstStyle/>
          <a:p>
            <a:pPr algn="l" rtl="0"/>
            <a:fld id="{3E34D149-4236-C24C-A605-CA7AE6F58777}" type="slidenum">
              <a:rPr/>
              <a:t>9</a:t>
            </a:fld>
            <a:endParaRPr lang="en-us" dirty="0"/>
          </a:p>
        </p:txBody>
      </p:sp>
    </p:spTree>
    <p:extLst>
      <p:ext uri="{BB962C8B-B14F-4D97-AF65-F5344CB8AC3E}">
        <p14:creationId xmlns:p14="http://schemas.microsoft.com/office/powerpoint/2010/main" val="809667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r>
              <a:rPr lang="en-us" dirty="0"/>
              <a:t>Die Optionen für die Lehrkraft sind</a:t>
            </a:r>
          </a:p>
          <a:p>
            <a:endParaRPr lang="en-us" dirty="0"/>
          </a:p>
        </p:txBody>
      </p:sp>
      <p:sp>
        <p:nvSpPr>
          <p:cNvPr id="4" name="Tijdelijke aanduiding voor dianummer 3"/>
          <p:cNvSpPr>
            <a:spLocks noGrp="1"/>
          </p:cNvSpPr>
          <p:nvPr>
            <p:ph type="sldNum" sz="quarter" idx="5"/>
          </p:nvPr>
        </p:nvSpPr>
        <p:spPr/>
        <p:txBody>
          <a:bodyPr/>
          <a:lstStyle/>
          <a:p>
            <a:pPr algn="l" rtl="0"/>
            <a:fld id="{3E34D149-4236-C24C-A605-CA7AE6F58777}" type="slidenum">
              <a:rPr/>
              <a:t>10</a:t>
            </a:fld>
            <a:endParaRPr lang="en-us" dirty="0"/>
          </a:p>
        </p:txBody>
      </p:sp>
    </p:spTree>
    <p:extLst>
      <p:ext uri="{BB962C8B-B14F-4D97-AF65-F5344CB8AC3E}">
        <p14:creationId xmlns:p14="http://schemas.microsoft.com/office/powerpoint/2010/main" val="871368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143000" y="685800"/>
            <a:ext cx="4572000" cy="3429000"/>
          </a:xfrm>
        </p:spPr>
      </p:sp>
      <p:sp>
        <p:nvSpPr>
          <p:cNvPr id="3" name="Tijdelijke aanduiding voor notities 2"/>
          <p:cNvSpPr>
            <a:spLocks noGrp="1"/>
          </p:cNvSpPr>
          <p:nvPr>
            <p:ph type="body" idx="1"/>
          </p:nvPr>
        </p:nvSpPr>
        <p:spPr/>
        <p:txBody>
          <a:bodyPr/>
          <a:lstStyle/>
          <a:p>
            <a:r>
              <a:rPr lang="en-us" dirty="0"/>
              <a:t>Die Optionen für die Lehrkraft sind</a:t>
            </a:r>
          </a:p>
          <a:p>
            <a:endParaRPr lang="en-us" dirty="0"/>
          </a:p>
          <a:p>
            <a:endParaRPr lang="en-us" dirty="0"/>
          </a:p>
        </p:txBody>
      </p:sp>
      <p:sp>
        <p:nvSpPr>
          <p:cNvPr id="4" name="Tijdelijke aanduiding voor dianummer 3"/>
          <p:cNvSpPr>
            <a:spLocks noGrp="1"/>
          </p:cNvSpPr>
          <p:nvPr>
            <p:ph type="sldNum" sz="quarter" idx="5"/>
          </p:nvPr>
        </p:nvSpPr>
        <p:spPr/>
        <p:txBody>
          <a:bodyPr/>
          <a:lstStyle/>
          <a:p>
            <a:pPr algn="l" rtl="0"/>
            <a:fld id="{3E34D149-4236-C24C-A605-CA7AE6F58777}" type="slidenum">
              <a:rPr/>
              <a:t>11</a:t>
            </a:fld>
            <a:endParaRPr lang="en-us" dirty="0"/>
          </a:p>
        </p:txBody>
      </p:sp>
    </p:spTree>
    <p:extLst>
      <p:ext uri="{BB962C8B-B14F-4D97-AF65-F5344CB8AC3E}">
        <p14:creationId xmlns:p14="http://schemas.microsoft.com/office/powerpoint/2010/main" val="1424616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 tekstblokken">
    <p:spTree>
      <p:nvGrpSpPr>
        <p:cNvPr id="1" name=""/>
        <p:cNvGrpSpPr/>
        <p:nvPr/>
      </p:nvGrpSpPr>
      <p:grpSpPr>
        <a:xfrm>
          <a:off x="0" y="0"/>
          <a:ext cx="0" cy="0"/>
          <a:chOff x="0" y="0"/>
          <a:chExt cx="0" cy="0"/>
        </a:xfrm>
      </p:grpSpPr>
      <p:sp>
        <p:nvSpPr>
          <p:cNvPr id="14" name="Tijdelijke aanduiding voor tekst 13">
            <a:extLst>
              <a:ext uri="{FF2B5EF4-FFF2-40B4-BE49-F238E27FC236}">
                <a16:creationId xmlns:a16="http://schemas.microsoft.com/office/drawing/2014/main" id="{1429F908-6399-47D0-8147-42ADD455AA1D}"/>
              </a:ext>
            </a:extLst>
          </p:cNvPr>
          <p:cNvSpPr>
            <a:spLocks noGrp="1"/>
          </p:cNvSpPr>
          <p:nvPr>
            <p:ph type="body" sz="quarter" idx="10"/>
          </p:nvPr>
        </p:nvSpPr>
        <p:spPr>
          <a:xfrm>
            <a:off x="3371607" y="1952625"/>
            <a:ext cx="2401200" cy="3971140"/>
          </a:xfrm>
          <a:prstGeom prst="rect">
            <a:avLst/>
          </a:prstGeom>
        </p:spPr>
        <p:txBody>
          <a:bodyPr lIns="0" tIns="0" rIns="90000"/>
          <a:lstStyle>
            <a:lvl1pPr marL="0" indent="0">
              <a:buFontTx/>
              <a:buNone/>
              <a:defRPr sz="1800" baseline="0"/>
            </a:lvl1pPr>
            <a:lvl4pPr marL="1371566" indent="0">
              <a:buNone/>
              <a:defRPr/>
            </a:lvl4pPr>
          </a:lstStyle>
          <a:p>
            <a:pPr lvl="0"/>
            <a:endParaRPr lang="nl-NL" dirty="0"/>
          </a:p>
        </p:txBody>
      </p:sp>
      <p:sp>
        <p:nvSpPr>
          <p:cNvPr id="15" name="Tijdelijke aanduiding voor tekst 13">
            <a:extLst>
              <a:ext uri="{FF2B5EF4-FFF2-40B4-BE49-F238E27FC236}">
                <a16:creationId xmlns:a16="http://schemas.microsoft.com/office/drawing/2014/main" id="{E6095F82-2D49-408E-B27C-529A9B4D8C59}"/>
              </a:ext>
            </a:extLst>
          </p:cNvPr>
          <p:cNvSpPr>
            <a:spLocks noGrp="1"/>
          </p:cNvSpPr>
          <p:nvPr>
            <p:ph type="body" sz="quarter" idx="11"/>
          </p:nvPr>
        </p:nvSpPr>
        <p:spPr>
          <a:xfrm>
            <a:off x="720000" y="1952626"/>
            <a:ext cx="2401200" cy="3971139"/>
          </a:xfrm>
          <a:prstGeom prst="rect">
            <a:avLst/>
          </a:prstGeom>
        </p:spPr>
        <p:txBody>
          <a:bodyPr lIns="0" tIns="0" rIns="90000"/>
          <a:lstStyle>
            <a:lvl1pPr marL="0" indent="0">
              <a:buFontTx/>
              <a:buNone/>
              <a:defRPr sz="1800" baseline="0"/>
            </a:lvl1pPr>
            <a:lvl4pPr marL="1371566" indent="0">
              <a:buNone/>
              <a:defRPr/>
            </a:lvl4pPr>
          </a:lstStyle>
          <a:p>
            <a:pPr lvl="0"/>
            <a:endParaRPr lang="nl-NL" dirty="0"/>
          </a:p>
        </p:txBody>
      </p:sp>
      <p:sp>
        <p:nvSpPr>
          <p:cNvPr id="16" name="Tijdelijke aanduiding voor tekst 13">
            <a:extLst>
              <a:ext uri="{FF2B5EF4-FFF2-40B4-BE49-F238E27FC236}">
                <a16:creationId xmlns:a16="http://schemas.microsoft.com/office/drawing/2014/main" id="{AD8ADC6D-5C09-4323-90CC-333FC65EE732}"/>
              </a:ext>
            </a:extLst>
          </p:cNvPr>
          <p:cNvSpPr>
            <a:spLocks noGrp="1"/>
          </p:cNvSpPr>
          <p:nvPr>
            <p:ph type="body" sz="quarter" idx="12"/>
          </p:nvPr>
        </p:nvSpPr>
        <p:spPr>
          <a:xfrm>
            <a:off x="6023213" y="1952625"/>
            <a:ext cx="2401649" cy="3971141"/>
          </a:xfrm>
          <a:prstGeom prst="rect">
            <a:avLst/>
          </a:prstGeom>
        </p:spPr>
        <p:txBody>
          <a:bodyPr lIns="0" tIns="0" rIns="90000"/>
          <a:lstStyle>
            <a:lvl1pPr marL="0" indent="0">
              <a:buFontTx/>
              <a:buNone/>
              <a:defRPr sz="1800" baseline="0"/>
            </a:lvl1pPr>
            <a:lvl4pPr marL="1371566" indent="0">
              <a:buNone/>
              <a:defRPr/>
            </a:lvl4pPr>
          </a:lstStyle>
          <a:p>
            <a:pPr lvl="0"/>
            <a:endParaRPr lang="nl-NL" dirty="0"/>
          </a:p>
        </p:txBody>
      </p:sp>
      <p:sp>
        <p:nvSpPr>
          <p:cNvPr id="17" name="Tijdelijke aanduiding voor tekst 13">
            <a:extLst>
              <a:ext uri="{FF2B5EF4-FFF2-40B4-BE49-F238E27FC236}">
                <a16:creationId xmlns:a16="http://schemas.microsoft.com/office/drawing/2014/main" id="{3D393B0A-0760-4F77-A3D0-D27BA54B549B}"/>
              </a:ext>
            </a:extLst>
          </p:cNvPr>
          <p:cNvSpPr>
            <a:spLocks noGrp="1"/>
          </p:cNvSpPr>
          <p:nvPr>
            <p:ph type="body" sz="quarter" idx="13" hasCustomPrompt="1"/>
          </p:nvPr>
        </p:nvSpPr>
        <p:spPr>
          <a:xfrm>
            <a:off x="720001" y="810000"/>
            <a:ext cx="4931500" cy="477054"/>
          </a:xfrm>
          <a:prstGeom prst="rect">
            <a:avLst/>
          </a:prstGeom>
        </p:spPr>
        <p:txBody>
          <a:bodyPr wrap="square" lIns="0" tIns="0">
            <a:spAutoFit/>
          </a:bodyPr>
          <a:lstStyle>
            <a:lvl1pPr marL="0" indent="0">
              <a:buFontTx/>
              <a:buNone/>
              <a:defRPr sz="2800" b="1" baseline="0"/>
            </a:lvl1pPr>
            <a:lvl4pPr marL="1371566" indent="0">
              <a:buNone/>
              <a:defRPr/>
            </a:lvl4pPr>
          </a:lstStyle>
          <a:p>
            <a:pPr lvl="0"/>
            <a:r>
              <a:rPr lang="nl-NL" dirty="0"/>
              <a:t>Titel</a:t>
            </a:r>
          </a:p>
        </p:txBody>
      </p:sp>
    </p:spTree>
    <p:extLst>
      <p:ext uri="{BB962C8B-B14F-4D97-AF65-F5344CB8AC3E}">
        <p14:creationId xmlns:p14="http://schemas.microsoft.com/office/powerpoint/2010/main" val="610863624"/>
      </p:ext>
    </p:extLst>
  </p:cSld>
  <p:clrMapOvr>
    <a:masterClrMapping/>
  </p:clrMapOvr>
  <p:extLst>
    <p:ext uri="{DCECCB84-F9BA-43D5-87BE-67443E8EF086}">
      <p15:sldGuideLst xmlns:p15="http://schemas.microsoft.com/office/powerpoint/2012/main">
        <p15:guide id="2" pos="3787" userDrawn="1">
          <p15:clr>
            <a:srgbClr val="FBAE40"/>
          </p15:clr>
        </p15:guide>
        <p15:guide id="3" pos="3560" userDrawn="1">
          <p15:clr>
            <a:srgbClr val="FBAE40"/>
          </p15:clr>
        </p15:guide>
        <p15:guide id="4" orient="horz" pos="1230" userDrawn="1">
          <p15:clr>
            <a:srgbClr val="FBAE40"/>
          </p15:clr>
        </p15:guide>
        <p15:guide id="5" orient="horz" pos="731" userDrawn="1">
          <p15:clr>
            <a:srgbClr val="FBAE40"/>
          </p15:clr>
        </p15:guide>
        <p15:guide id="6" pos="453" userDrawn="1">
          <p15:clr>
            <a:srgbClr val="FBAE40"/>
          </p15:clr>
        </p15:guide>
        <p15:guide id="7" pos="5307"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en tekstblok">
    <p:spTree>
      <p:nvGrpSpPr>
        <p:cNvPr id="1" name=""/>
        <p:cNvGrpSpPr/>
        <p:nvPr/>
      </p:nvGrpSpPr>
      <p:grpSpPr>
        <a:xfrm>
          <a:off x="0" y="0"/>
          <a:ext cx="0" cy="0"/>
          <a:chOff x="0" y="0"/>
          <a:chExt cx="0" cy="0"/>
        </a:xfrm>
      </p:grpSpPr>
      <p:sp>
        <p:nvSpPr>
          <p:cNvPr id="6" name="Tijdelijke aanduiding voor tekst 13">
            <a:extLst>
              <a:ext uri="{FF2B5EF4-FFF2-40B4-BE49-F238E27FC236}">
                <a16:creationId xmlns:a16="http://schemas.microsoft.com/office/drawing/2014/main" id="{4AFA6FDC-5B49-4386-B929-A3508E08F001}"/>
              </a:ext>
            </a:extLst>
          </p:cNvPr>
          <p:cNvSpPr>
            <a:spLocks noGrp="1"/>
          </p:cNvSpPr>
          <p:nvPr>
            <p:ph type="body" sz="quarter" idx="11"/>
          </p:nvPr>
        </p:nvSpPr>
        <p:spPr>
          <a:xfrm>
            <a:off x="719138" y="1952625"/>
            <a:ext cx="7705725" cy="3971139"/>
          </a:xfrm>
          <a:prstGeom prst="rect">
            <a:avLst/>
          </a:prstGeom>
        </p:spPr>
        <p:txBody>
          <a:bodyPr lIns="0" tIns="0"/>
          <a:lstStyle>
            <a:lvl1pPr marL="0" indent="0">
              <a:buFontTx/>
              <a:buNone/>
              <a:defRPr sz="1800" baseline="0"/>
            </a:lvl1pPr>
            <a:lvl4pPr marL="1371566" indent="0">
              <a:buNone/>
              <a:defRPr/>
            </a:lvl4pPr>
          </a:lstStyle>
          <a:p>
            <a:pPr lvl="0"/>
            <a:endParaRPr lang="nl-NL" dirty="0"/>
          </a:p>
        </p:txBody>
      </p:sp>
      <p:sp>
        <p:nvSpPr>
          <p:cNvPr id="7" name="Tijdelijke aanduiding voor tekst 13">
            <a:extLst>
              <a:ext uri="{FF2B5EF4-FFF2-40B4-BE49-F238E27FC236}">
                <a16:creationId xmlns:a16="http://schemas.microsoft.com/office/drawing/2014/main" id="{2415E896-794F-49B1-8A6F-696D9C7A3928}"/>
              </a:ext>
            </a:extLst>
          </p:cNvPr>
          <p:cNvSpPr>
            <a:spLocks noGrp="1"/>
          </p:cNvSpPr>
          <p:nvPr>
            <p:ph type="body" sz="quarter" idx="13" hasCustomPrompt="1"/>
          </p:nvPr>
        </p:nvSpPr>
        <p:spPr>
          <a:xfrm>
            <a:off x="720001" y="810000"/>
            <a:ext cx="4931500" cy="477054"/>
          </a:xfrm>
          <a:prstGeom prst="rect">
            <a:avLst/>
          </a:prstGeom>
        </p:spPr>
        <p:txBody>
          <a:bodyPr wrap="square" lIns="0" tIns="0">
            <a:spAutoFit/>
          </a:bodyPr>
          <a:lstStyle>
            <a:lvl1pPr marL="0" indent="0">
              <a:buFontTx/>
              <a:buNone/>
              <a:defRPr sz="2800" b="1" baseline="0"/>
            </a:lvl1pPr>
            <a:lvl4pPr marL="1371566" indent="0">
              <a:buNone/>
              <a:defRPr/>
            </a:lvl4pPr>
          </a:lstStyle>
          <a:p>
            <a:pPr lvl="0"/>
            <a:r>
              <a:rPr lang="nl-NL" dirty="0"/>
              <a:t>Titel</a:t>
            </a:r>
          </a:p>
        </p:txBody>
      </p:sp>
    </p:spTree>
    <p:extLst>
      <p:ext uri="{BB962C8B-B14F-4D97-AF65-F5344CB8AC3E}">
        <p14:creationId xmlns:p14="http://schemas.microsoft.com/office/powerpoint/2010/main" val="1959039855"/>
      </p:ext>
    </p:extLst>
  </p:cSld>
  <p:clrMapOvr>
    <a:masterClrMapping/>
  </p:clrMapOvr>
  <p:extLst>
    <p:ext uri="{DCECCB84-F9BA-43D5-87BE-67443E8EF086}">
      <p15:sldGuideLst xmlns:p15="http://schemas.microsoft.com/office/powerpoint/2012/main">
        <p15:guide id="2" pos="3787" userDrawn="1">
          <p15:clr>
            <a:srgbClr val="FBAE40"/>
          </p15:clr>
        </p15:guide>
        <p15:guide id="3" pos="453" userDrawn="1">
          <p15:clr>
            <a:srgbClr val="FBAE40"/>
          </p15:clr>
        </p15:guide>
        <p15:guide id="4" orient="horz" pos="731" userDrawn="1">
          <p15:clr>
            <a:srgbClr val="FBAE40"/>
          </p15:clr>
        </p15:guide>
        <p15:guide id="5" pos="3560" userDrawn="1">
          <p15:clr>
            <a:srgbClr val="FBAE40"/>
          </p15:clr>
        </p15:guide>
        <p15:guide id="6" orient="horz" pos="1230" userDrawn="1">
          <p15:clr>
            <a:srgbClr val="FBAE40"/>
          </p15:clr>
        </p15:guide>
        <p15:guide id="7" pos="530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toblad">
    <p:spTree>
      <p:nvGrpSpPr>
        <p:cNvPr id="1" name=""/>
        <p:cNvGrpSpPr/>
        <p:nvPr/>
      </p:nvGrpSpPr>
      <p:grpSpPr>
        <a:xfrm>
          <a:off x="0" y="0"/>
          <a:ext cx="0" cy="0"/>
          <a:chOff x="0" y="0"/>
          <a:chExt cx="0" cy="0"/>
        </a:xfrm>
      </p:grpSpPr>
      <p:sp>
        <p:nvSpPr>
          <p:cNvPr id="8" name="Tijdelijke aanduiding voor afbeelding 7">
            <a:extLst>
              <a:ext uri="{FF2B5EF4-FFF2-40B4-BE49-F238E27FC236}">
                <a16:creationId xmlns:a16="http://schemas.microsoft.com/office/drawing/2014/main" id="{60D76F87-8156-404A-A0A1-E573E5952F04}"/>
              </a:ext>
            </a:extLst>
          </p:cNvPr>
          <p:cNvSpPr>
            <a:spLocks noGrp="1"/>
          </p:cNvSpPr>
          <p:nvPr>
            <p:ph type="pic" sz="quarter" idx="10"/>
          </p:nvPr>
        </p:nvSpPr>
        <p:spPr>
          <a:xfrm>
            <a:off x="0" y="0"/>
            <a:ext cx="5842000" cy="6858000"/>
          </a:xfrm>
          <a:prstGeom prst="rect">
            <a:avLst/>
          </a:prstGeom>
        </p:spPr>
        <p:txBody>
          <a:bodyPr/>
          <a:lstStyle>
            <a:lvl1pPr marL="0">
              <a:defRPr baseline="0"/>
            </a:lvl1pPr>
          </a:lstStyle>
          <a:p>
            <a:endParaRPr lang="nl-NL" dirty="0"/>
          </a:p>
        </p:txBody>
      </p:sp>
      <p:sp>
        <p:nvSpPr>
          <p:cNvPr id="2" name="Titel 1">
            <a:extLst>
              <a:ext uri="{FF2B5EF4-FFF2-40B4-BE49-F238E27FC236}">
                <a16:creationId xmlns:a16="http://schemas.microsoft.com/office/drawing/2014/main" id="{DE7ADD64-9FF5-630D-A332-15CB8B9B31FF}"/>
              </a:ext>
            </a:extLst>
          </p:cNvPr>
          <p:cNvSpPr>
            <a:spLocks noGrp="1"/>
          </p:cNvSpPr>
          <p:nvPr>
            <p:ph type="title"/>
          </p:nvPr>
        </p:nvSpPr>
        <p:spPr>
          <a:xfrm>
            <a:off x="628650" y="365125"/>
            <a:ext cx="7886700" cy="1325563"/>
          </a:xfrm>
          <a:prstGeom prst="rect">
            <a:avLst/>
          </a:prstGeom>
        </p:spPr>
        <p:txBody>
          <a:bodyPr/>
          <a:lstStyle/>
          <a:p>
            <a:r>
              <a:rPr lang="nl-NL"/>
              <a:t>Klik om stijl te bewerken</a:t>
            </a:r>
          </a:p>
        </p:txBody>
      </p:sp>
    </p:spTree>
    <p:extLst>
      <p:ext uri="{BB962C8B-B14F-4D97-AF65-F5344CB8AC3E}">
        <p14:creationId xmlns:p14="http://schemas.microsoft.com/office/powerpoint/2010/main" val="2112521967"/>
      </p:ext>
    </p:extLst>
  </p:cSld>
  <p:clrMapOvr>
    <a:masterClrMapping/>
  </p:clrMapOvr>
  <p:extLst>
    <p:ext uri="{DCECCB84-F9BA-43D5-87BE-67443E8EF086}">
      <p15:sldGuideLst xmlns:p15="http://schemas.microsoft.com/office/powerpoint/2012/main">
        <p15:guide id="2" pos="3787"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132242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Lst>
  <p:txStyles>
    <p:titleStyle>
      <a:lvl1pPr algn="l"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5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18" Type="http://schemas.openxmlformats.org/officeDocument/2006/relationships/image" Target="../media/image39.svg"/><Relationship Id="rId26" Type="http://schemas.openxmlformats.org/officeDocument/2006/relationships/image" Target="../media/image47.svg"/><Relationship Id="rId3" Type="http://schemas.openxmlformats.org/officeDocument/2006/relationships/image" Target="../media/image24.png"/><Relationship Id="rId21" Type="http://schemas.openxmlformats.org/officeDocument/2006/relationships/image" Target="../media/image42.png"/><Relationship Id="rId7" Type="http://schemas.openxmlformats.org/officeDocument/2006/relationships/image" Target="../media/image28.png"/><Relationship Id="rId12" Type="http://schemas.openxmlformats.org/officeDocument/2006/relationships/image" Target="../media/image33.svg"/><Relationship Id="rId17" Type="http://schemas.openxmlformats.org/officeDocument/2006/relationships/image" Target="../media/image38.png"/><Relationship Id="rId25" Type="http://schemas.openxmlformats.org/officeDocument/2006/relationships/image" Target="../media/image46.png"/><Relationship Id="rId2" Type="http://schemas.openxmlformats.org/officeDocument/2006/relationships/notesSlide" Target="../notesSlides/notesSlide11.xml"/><Relationship Id="rId16" Type="http://schemas.openxmlformats.org/officeDocument/2006/relationships/image" Target="../media/image37.svg"/><Relationship Id="rId20" Type="http://schemas.openxmlformats.org/officeDocument/2006/relationships/image" Target="../media/image41.svg"/><Relationship Id="rId1" Type="http://schemas.openxmlformats.org/officeDocument/2006/relationships/slideLayout" Target="../slideLayouts/slideLayout2.xml"/><Relationship Id="rId6" Type="http://schemas.openxmlformats.org/officeDocument/2006/relationships/image" Target="../media/image27.svg"/><Relationship Id="rId11" Type="http://schemas.openxmlformats.org/officeDocument/2006/relationships/image" Target="../media/image32.png"/><Relationship Id="rId24" Type="http://schemas.openxmlformats.org/officeDocument/2006/relationships/image" Target="../media/image45.svg"/><Relationship Id="rId5" Type="http://schemas.openxmlformats.org/officeDocument/2006/relationships/image" Target="../media/image26.png"/><Relationship Id="rId15" Type="http://schemas.openxmlformats.org/officeDocument/2006/relationships/image" Target="../media/image36.png"/><Relationship Id="rId23" Type="http://schemas.openxmlformats.org/officeDocument/2006/relationships/image" Target="../media/image44.png"/><Relationship Id="rId10" Type="http://schemas.openxmlformats.org/officeDocument/2006/relationships/image" Target="../media/image31.svg"/><Relationship Id="rId19" Type="http://schemas.openxmlformats.org/officeDocument/2006/relationships/image" Target="../media/image40.png"/><Relationship Id="rId4" Type="http://schemas.openxmlformats.org/officeDocument/2006/relationships/image" Target="../media/image25.svg"/><Relationship Id="rId9" Type="http://schemas.openxmlformats.org/officeDocument/2006/relationships/image" Target="../media/image30.png"/><Relationship Id="rId14" Type="http://schemas.openxmlformats.org/officeDocument/2006/relationships/image" Target="../media/image35.svg"/><Relationship Id="rId22" Type="http://schemas.openxmlformats.org/officeDocument/2006/relationships/image" Target="../media/image43.svg"/></Relationships>
</file>

<file path=ppt/slides/_rels/slide1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www.youtube.com/embed/2_orGl_s7UY?feature=oembed" TargetMode="External"/><Relationship Id="rId5" Type="http://schemas.openxmlformats.org/officeDocument/2006/relationships/image" Target="../media/image7.png"/><Relationship Id="rId4" Type="http://schemas.openxmlformats.org/officeDocument/2006/relationships/image" Target="../media/image49.jpeg"/></Relationships>
</file>

<file path=ppt/slides/_rels/slide16.xml.rels><?xml version="1.0" encoding="UTF-8" standalone="yes"?>
<Relationships xmlns="http://schemas.openxmlformats.org/package/2006/relationships"><Relationship Id="rId3" Type="http://schemas.openxmlformats.org/officeDocument/2006/relationships/hyperlink" Target="https://www.plasticsoupfoundation.org/wat-wij-doen/gezondheid/my-little-plastic-footprint/"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NeZsTCCtCjo?feature=oembed" TargetMode="External"/><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ideo" Target="https://www.youtube.com/embed/WOy8Iq7HR5o?feature=oembed" TargetMode="External"/><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ideo" Target="https://www.youtube.com/embed/0vPLxwmf2dY?feature=oembed" TargetMode="External"/><Relationship Id="rId4" Type="http://schemas.openxmlformats.org/officeDocument/2006/relationships/image" Target="../media/image57.jpeg"/></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https://www.youtube.com/embed/ViEKQA9G0Ys?feature=oembed" TargetMode="Externa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www.youtube.com/embed/CtWfYm5UxHU?feature=oembed" TargetMode="Externa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afbeelding 3" descr="Afbeelding met plastic&#10;&#10;Automatisch gegenereerde beschrijving">
            <a:extLst>
              <a:ext uri="{FF2B5EF4-FFF2-40B4-BE49-F238E27FC236}">
                <a16:creationId xmlns:a16="http://schemas.microsoft.com/office/drawing/2014/main" id="{A770B963-AC73-4ED2-A08D-308B97C83FB7}"/>
              </a:ext>
            </a:extLst>
          </p:cNvPr>
          <p:cNvPicPr>
            <a:picLocks noGrp="1" noChangeAspect="1"/>
          </p:cNvPicPr>
          <p:nvPr>
            <p:ph type="pic" sz="quarter" idx="10"/>
          </p:nvPr>
        </p:nvPicPr>
        <p:blipFill rotWithShape="1">
          <a:blip r:embed="rId2"/>
          <a:srcRect l="21856" t="-2" r="22679"/>
          <a:stretch/>
        </p:blipFill>
        <p:spPr>
          <a:xfrm>
            <a:off x="-47072" y="10"/>
            <a:ext cx="5698572" cy="6857990"/>
          </a:xfrm>
          <a:noFill/>
        </p:spPr>
      </p:pic>
      <p:sp>
        <p:nvSpPr>
          <p:cNvPr id="7" name="Tekstvak 6">
            <a:extLst>
              <a:ext uri="{FF2B5EF4-FFF2-40B4-BE49-F238E27FC236}">
                <a16:creationId xmlns:a16="http://schemas.microsoft.com/office/drawing/2014/main" id="{DAA0B877-DBE0-454E-89CD-793FE8D73382}"/>
              </a:ext>
            </a:extLst>
          </p:cNvPr>
          <p:cNvSpPr txBox="1"/>
          <p:nvPr/>
        </p:nvSpPr>
        <p:spPr>
          <a:xfrm>
            <a:off x="6011862" y="1980000"/>
            <a:ext cx="2678596" cy="2554545"/>
          </a:xfrm>
          <a:prstGeom prst="rect">
            <a:avLst/>
          </a:prstGeom>
          <a:noFill/>
        </p:spPr>
        <p:txBody>
          <a:bodyPr wrap="square" lIns="0" rtlCol="0">
            <a:spAutoFit/>
          </a:bodyPr>
          <a:lstStyle/>
          <a:p>
            <a:pPr algn="l" rtl="0"/>
            <a:r>
              <a:rPr lang="en-GB" sz="3200" b="1" i="0" u="none" baseline="0" dirty="0">
                <a:solidFill>
                  <a:srgbClr val="034E9F"/>
                </a:solidFill>
              </a:rPr>
              <a:t>Plastikmüll - Machen wir was draus!</a:t>
            </a:r>
          </a:p>
        </p:txBody>
      </p:sp>
      <p:pic>
        <p:nvPicPr>
          <p:cNvPr id="8" name="Afbeelding 7">
            <a:extLst>
              <a:ext uri="{FF2B5EF4-FFF2-40B4-BE49-F238E27FC236}">
                <a16:creationId xmlns:a16="http://schemas.microsoft.com/office/drawing/2014/main" id="{504C7399-1E73-4BC5-861F-3D13C1EE660F}"/>
              </a:ext>
            </a:extLst>
          </p:cNvPr>
          <p:cNvPicPr>
            <a:picLocks noChangeAspect="1"/>
          </p:cNvPicPr>
          <p:nvPr/>
        </p:nvPicPr>
        <p:blipFill>
          <a:blip r:embed="rId3"/>
          <a:stretch>
            <a:fillRect/>
          </a:stretch>
        </p:blipFill>
        <p:spPr>
          <a:xfrm>
            <a:off x="7988765" y="5758106"/>
            <a:ext cx="1155235" cy="1099894"/>
          </a:xfrm>
          <a:prstGeom prst="rect">
            <a:avLst/>
          </a:prstGeom>
        </p:spPr>
      </p:pic>
    </p:spTree>
    <p:extLst>
      <p:ext uri="{BB962C8B-B14F-4D97-AF65-F5344CB8AC3E}">
        <p14:creationId xmlns:p14="http://schemas.microsoft.com/office/powerpoint/2010/main" val="3116455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7086B795-69E5-B52E-08CC-57F6F84C2027}"/>
              </a:ext>
            </a:extLst>
          </p:cNvPr>
          <p:cNvSpPr/>
          <p:nvPr/>
        </p:nvSpPr>
        <p:spPr>
          <a:xfrm>
            <a:off x="0" y="1952624"/>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 name="Tijdelijke aanduiding voor tekst 1">
            <a:extLst>
              <a:ext uri="{FF2B5EF4-FFF2-40B4-BE49-F238E27FC236}">
                <a16:creationId xmlns:a16="http://schemas.microsoft.com/office/drawing/2014/main" id="{54E5970E-4904-47FD-A48A-C5C4535BBEC8}"/>
              </a:ext>
            </a:extLst>
          </p:cNvPr>
          <p:cNvSpPr>
            <a:spLocks noGrp="1"/>
          </p:cNvSpPr>
          <p:nvPr>
            <p:ph type="body" sz="quarter" idx="11"/>
          </p:nvPr>
        </p:nvSpPr>
        <p:spPr>
          <a:xfrm>
            <a:off x="5891349" y="2376000"/>
            <a:ext cx="3108960" cy="4144069"/>
          </a:xfrm>
        </p:spPr>
        <p:txBody>
          <a:bodyPr/>
          <a:lstStyle/>
          <a:p>
            <a:pPr marL="270000" indent="-270000" algn="l" rtl="0">
              <a:spcBef>
                <a:spcPts val="1200"/>
              </a:spcBef>
              <a:buAutoNum type="arabicPeriod"/>
            </a:pPr>
            <a:r>
              <a:rPr lang="de-DE" sz="1600" b="0" i="0" u="none" baseline="0" dirty="0"/>
              <a:t>Geht zum Kühlschrank und sammelt alle in Plastik verpackten Artikel, die für den einmaligen Gebrauch bestimmt sind.</a:t>
            </a:r>
          </a:p>
          <a:p>
            <a:pPr marL="270000" indent="-270000" algn="l" rtl="0">
              <a:spcBef>
                <a:spcPts val="1200"/>
              </a:spcBef>
              <a:buAutoNum type="arabicPeriod"/>
            </a:pPr>
            <a:r>
              <a:rPr lang="de-DE" sz="1600" b="0" i="0" u="none" baseline="0" dirty="0"/>
              <a:t>Ordnet die Verpackungen auf dem Tisch an, um einen Überblick zu erhalten.</a:t>
            </a:r>
          </a:p>
          <a:p>
            <a:pPr marL="270000" indent="-270000" algn="l" rtl="0">
              <a:spcBef>
                <a:spcPts val="1200"/>
              </a:spcBef>
              <a:buAutoNum type="arabicPeriod"/>
            </a:pPr>
            <a:r>
              <a:rPr lang="de-DE" sz="1600" b="0" i="0" u="none" baseline="0" dirty="0"/>
              <a:t>Zählt die Anzahl der Einwegplastikverpackungen.</a:t>
            </a:r>
          </a:p>
        </p:txBody>
      </p:sp>
      <p:sp>
        <p:nvSpPr>
          <p:cNvPr id="3" name="Tijdelijke aanduiding voor tekst 2">
            <a:extLst>
              <a:ext uri="{FF2B5EF4-FFF2-40B4-BE49-F238E27FC236}">
                <a16:creationId xmlns:a16="http://schemas.microsoft.com/office/drawing/2014/main" id="{B541C9AE-4D09-4CB4-80AD-09554B50066B}"/>
              </a:ext>
            </a:extLst>
          </p:cNvPr>
          <p:cNvSpPr>
            <a:spLocks noGrp="1"/>
          </p:cNvSpPr>
          <p:nvPr>
            <p:ph type="body" sz="quarter" idx="13"/>
          </p:nvPr>
        </p:nvSpPr>
        <p:spPr>
          <a:xfrm>
            <a:off x="720001" y="810000"/>
            <a:ext cx="4931500" cy="809452"/>
          </a:xfrm>
        </p:spPr>
        <p:txBody>
          <a:bodyPr/>
          <a:lstStyle/>
          <a:p>
            <a:pPr algn="l" rtl="0"/>
            <a:r>
              <a:rPr lang="en-GB" dirty="0"/>
              <a:t>4</a:t>
            </a:r>
            <a:r>
              <a:rPr lang="en-GB" b="1" i="0" u="none" baseline="0" dirty="0"/>
              <a:t>. </a:t>
            </a:r>
            <a:r>
              <a:rPr lang="en-GB" dirty="0"/>
              <a:t>PLASTIK</a:t>
            </a:r>
            <a:r>
              <a:rPr lang="en-GB" b="1" i="0" u="none" baseline="0" dirty="0"/>
              <a:t>JAGD</a:t>
            </a:r>
          </a:p>
          <a:p>
            <a:pPr algn="l" rtl="0"/>
            <a:r>
              <a:rPr lang="en-GB" sz="1800" b="1" i="1" u="none" baseline="0" dirty="0"/>
              <a:t>Option 1</a:t>
            </a:r>
          </a:p>
        </p:txBody>
      </p:sp>
      <p:pic>
        <p:nvPicPr>
          <p:cNvPr id="5" name="Afbeelding 4">
            <a:extLst>
              <a:ext uri="{FF2B5EF4-FFF2-40B4-BE49-F238E27FC236}">
                <a16:creationId xmlns:a16="http://schemas.microsoft.com/office/drawing/2014/main" id="{E280890E-C724-1841-B12B-88D6A22F4FE3}"/>
              </a:ext>
            </a:extLst>
          </p:cNvPr>
          <p:cNvPicPr>
            <a:picLocks noChangeAspect="1"/>
          </p:cNvPicPr>
          <p:nvPr/>
        </p:nvPicPr>
        <p:blipFill rotWithShape="1">
          <a:blip r:embed="rId3"/>
          <a:srcRect t="6719" b="35416"/>
          <a:stretch/>
        </p:blipFill>
        <p:spPr>
          <a:xfrm>
            <a:off x="0" y="1952625"/>
            <a:ext cx="5651500" cy="4905376"/>
          </a:xfrm>
          <a:prstGeom prst="rect">
            <a:avLst/>
          </a:prstGeom>
        </p:spPr>
      </p:pic>
      <p:pic>
        <p:nvPicPr>
          <p:cNvPr id="7" name="Afbeelding 6">
            <a:extLst>
              <a:ext uri="{FF2B5EF4-FFF2-40B4-BE49-F238E27FC236}">
                <a16:creationId xmlns:a16="http://schemas.microsoft.com/office/drawing/2014/main" id="{C5EAE219-D3B8-C849-8753-BF4F852BC258}"/>
              </a:ext>
            </a:extLst>
          </p:cNvPr>
          <p:cNvPicPr>
            <a:picLocks noChangeAspect="1"/>
          </p:cNvPicPr>
          <p:nvPr/>
        </p:nvPicPr>
        <p:blipFill rotWithShape="1">
          <a:blip r:embed="rId4"/>
          <a:srcRect l="42364" t="28024" r="40847" b="26767"/>
          <a:stretch/>
        </p:blipFill>
        <p:spPr>
          <a:xfrm rot="902091">
            <a:off x="4692696" y="1332175"/>
            <a:ext cx="673007" cy="1019376"/>
          </a:xfrm>
          <a:prstGeom prst="rect">
            <a:avLst/>
          </a:prstGeom>
        </p:spPr>
      </p:pic>
    </p:spTree>
    <p:extLst>
      <p:ext uri="{BB962C8B-B14F-4D97-AF65-F5344CB8AC3E}">
        <p14:creationId xmlns:p14="http://schemas.microsoft.com/office/powerpoint/2010/main" val="1095546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7086B795-69E5-B52E-08CC-57F6F84C2027}"/>
              </a:ext>
            </a:extLst>
          </p:cNvPr>
          <p:cNvSpPr/>
          <p:nvPr/>
        </p:nvSpPr>
        <p:spPr>
          <a:xfrm>
            <a:off x="0" y="1952624"/>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 name="Tijdelijke aanduiding voor tekst 1">
            <a:extLst>
              <a:ext uri="{FF2B5EF4-FFF2-40B4-BE49-F238E27FC236}">
                <a16:creationId xmlns:a16="http://schemas.microsoft.com/office/drawing/2014/main" id="{54E5970E-4904-47FD-A48A-C5C4535BBEC8}"/>
              </a:ext>
            </a:extLst>
          </p:cNvPr>
          <p:cNvSpPr>
            <a:spLocks noGrp="1"/>
          </p:cNvSpPr>
          <p:nvPr>
            <p:ph type="body" sz="quarter" idx="11"/>
          </p:nvPr>
        </p:nvSpPr>
        <p:spPr>
          <a:xfrm>
            <a:off x="5943600" y="2376000"/>
            <a:ext cx="3200400" cy="4597294"/>
          </a:xfrm>
        </p:spPr>
        <p:txBody>
          <a:bodyPr/>
          <a:lstStyle/>
          <a:p>
            <a:pPr marL="270000" indent="-270000" algn="l" rtl="0">
              <a:spcBef>
                <a:spcPts val="1200"/>
              </a:spcBef>
              <a:buAutoNum type="arabicPeriod"/>
            </a:pPr>
            <a:r>
              <a:rPr lang="de-DE" sz="1600" b="0" i="0" u="none" baseline="0" dirty="0"/>
              <a:t>Erstellt eine Liste aller Einwegplastikarten, die euch einfallen.</a:t>
            </a:r>
          </a:p>
          <a:p>
            <a:pPr marL="270000" indent="-270000" algn="l" rtl="0">
              <a:spcBef>
                <a:spcPts val="1200"/>
              </a:spcBef>
              <a:buAutoNum type="arabicPeriod"/>
            </a:pPr>
            <a:r>
              <a:rPr lang="de-DE" sz="1600" b="0" i="0" u="none" baseline="0" dirty="0"/>
              <a:t>Führt dies zunächst in 2er-Gruppen und dann mit der gesamten Klasse durch.</a:t>
            </a:r>
          </a:p>
          <a:p>
            <a:pPr marL="270000" indent="-270000" algn="l" rtl="0">
              <a:spcBef>
                <a:spcPts val="1200"/>
              </a:spcBef>
              <a:buAutoNum type="arabicPeriod"/>
            </a:pPr>
            <a:r>
              <a:rPr lang="de-DE" sz="1600" dirty="0"/>
              <a:t>Wie viele Arten sind euch eingefallen</a:t>
            </a:r>
            <a:r>
              <a:rPr lang="de-DE" sz="1600" b="0" i="0" u="none" baseline="0" dirty="0"/>
              <a:t>?</a:t>
            </a:r>
          </a:p>
          <a:p>
            <a:pPr marL="270000" indent="-270000" algn="l" rtl="0">
              <a:spcBef>
                <a:spcPts val="1200"/>
              </a:spcBef>
              <a:buAutoNum type="arabicPeriod"/>
            </a:pPr>
            <a:r>
              <a:rPr lang="de-DE" sz="1600" b="0" i="0" u="none" baseline="0" dirty="0"/>
              <a:t>Gruppiert die verschiedenen Plastikarten.</a:t>
            </a:r>
          </a:p>
        </p:txBody>
      </p:sp>
      <p:sp>
        <p:nvSpPr>
          <p:cNvPr id="3" name="Tijdelijke aanduiding voor tekst 2">
            <a:extLst>
              <a:ext uri="{FF2B5EF4-FFF2-40B4-BE49-F238E27FC236}">
                <a16:creationId xmlns:a16="http://schemas.microsoft.com/office/drawing/2014/main" id="{B541C9AE-4D09-4CB4-80AD-09554B50066B}"/>
              </a:ext>
            </a:extLst>
          </p:cNvPr>
          <p:cNvSpPr>
            <a:spLocks noGrp="1"/>
          </p:cNvSpPr>
          <p:nvPr>
            <p:ph type="body" sz="quarter" idx="13"/>
          </p:nvPr>
        </p:nvSpPr>
        <p:spPr>
          <a:xfrm>
            <a:off x="720001" y="810000"/>
            <a:ext cx="4931500" cy="809452"/>
          </a:xfrm>
        </p:spPr>
        <p:txBody>
          <a:bodyPr/>
          <a:lstStyle/>
          <a:p>
            <a:pPr algn="l" rtl="0"/>
            <a:r>
              <a:rPr lang="en-GB" dirty="0"/>
              <a:t>4</a:t>
            </a:r>
            <a:r>
              <a:rPr lang="en-GB" b="1" i="0" u="none" baseline="0" dirty="0"/>
              <a:t>. </a:t>
            </a:r>
            <a:r>
              <a:rPr lang="en-GB" dirty="0"/>
              <a:t>PLASTIK</a:t>
            </a:r>
            <a:r>
              <a:rPr lang="en-GB" b="1" i="0" u="none" baseline="0" dirty="0"/>
              <a:t>JAGD</a:t>
            </a:r>
          </a:p>
          <a:p>
            <a:pPr algn="l" rtl="0"/>
            <a:r>
              <a:rPr lang="en-GB" sz="1800" b="1" i="1" u="none" baseline="0" dirty="0"/>
              <a:t>Option 2</a:t>
            </a:r>
          </a:p>
        </p:txBody>
      </p:sp>
      <p:pic>
        <p:nvPicPr>
          <p:cNvPr id="7" name="Afbeelding 6">
            <a:extLst>
              <a:ext uri="{FF2B5EF4-FFF2-40B4-BE49-F238E27FC236}">
                <a16:creationId xmlns:a16="http://schemas.microsoft.com/office/drawing/2014/main" id="{942E2CE0-C5C0-E74E-BC66-4B9464414AF1}"/>
              </a:ext>
            </a:extLst>
          </p:cNvPr>
          <p:cNvPicPr>
            <a:picLocks noChangeAspect="1"/>
          </p:cNvPicPr>
          <p:nvPr/>
        </p:nvPicPr>
        <p:blipFill>
          <a:blip r:embed="rId3"/>
          <a:stretch>
            <a:fillRect/>
          </a:stretch>
        </p:blipFill>
        <p:spPr>
          <a:xfrm>
            <a:off x="0" y="2429703"/>
            <a:ext cx="5651500" cy="3367188"/>
          </a:xfrm>
          <a:prstGeom prst="rect">
            <a:avLst/>
          </a:prstGeom>
        </p:spPr>
      </p:pic>
    </p:spTree>
    <p:extLst>
      <p:ext uri="{BB962C8B-B14F-4D97-AF65-F5344CB8AC3E}">
        <p14:creationId xmlns:p14="http://schemas.microsoft.com/office/powerpoint/2010/main" val="3154131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181C4900-48EC-3225-92F3-9BA0D25F36E4}"/>
              </a:ext>
            </a:extLst>
          </p:cNvPr>
          <p:cNvSpPr/>
          <p:nvPr/>
        </p:nvSpPr>
        <p:spPr>
          <a:xfrm>
            <a:off x="0" y="1952624"/>
            <a:ext cx="9144000" cy="4905375"/>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5" name="Afbeelding 4" descr="Afbeelding met buiten, strand, persoon, zand&#10;&#10;Automatisch gegenereerde beschrijving">
            <a:extLst>
              <a:ext uri="{FF2B5EF4-FFF2-40B4-BE49-F238E27FC236}">
                <a16:creationId xmlns:a16="http://schemas.microsoft.com/office/drawing/2014/main" id="{FA5BDA38-E7B7-412E-A575-88F6258F3FAF}"/>
              </a:ext>
            </a:extLst>
          </p:cNvPr>
          <p:cNvPicPr>
            <a:picLocks noChangeAspect="1"/>
          </p:cNvPicPr>
          <p:nvPr/>
        </p:nvPicPr>
        <p:blipFill rotWithShape="1">
          <a:blip r:embed="rId3"/>
          <a:srcRect l="5370" r="32494"/>
          <a:stretch/>
        </p:blipFill>
        <p:spPr>
          <a:xfrm>
            <a:off x="4572000" y="1952625"/>
            <a:ext cx="4572000" cy="4905375"/>
          </a:xfrm>
          <a:prstGeom prst="rect">
            <a:avLst/>
          </a:prstGeom>
        </p:spPr>
      </p:pic>
      <p:pic>
        <p:nvPicPr>
          <p:cNvPr id="4" name="Graphic 3" descr="Vragen silhouet">
            <a:extLst>
              <a:ext uri="{FF2B5EF4-FFF2-40B4-BE49-F238E27FC236}">
                <a16:creationId xmlns:a16="http://schemas.microsoft.com/office/drawing/2014/main" id="{CEDCEB9E-45A8-1C72-8FFE-B169EF3CD7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59420" y="496644"/>
            <a:ext cx="914400" cy="914400"/>
          </a:xfrm>
          <a:prstGeom prst="rect">
            <a:avLst/>
          </a:prstGeom>
        </p:spPr>
      </p:pic>
      <p:sp>
        <p:nvSpPr>
          <p:cNvPr id="8" name="Tijdelijke aanduiding voor tekst 2">
            <a:extLst>
              <a:ext uri="{FF2B5EF4-FFF2-40B4-BE49-F238E27FC236}">
                <a16:creationId xmlns:a16="http://schemas.microsoft.com/office/drawing/2014/main" id="{16A57149-12DB-DB46-D24A-AD58B691C62A}"/>
              </a:ext>
            </a:extLst>
          </p:cNvPr>
          <p:cNvSpPr>
            <a:spLocks noGrp="1"/>
          </p:cNvSpPr>
          <p:nvPr>
            <p:ph type="body" sz="quarter" idx="13"/>
          </p:nvPr>
        </p:nvSpPr>
        <p:spPr>
          <a:xfrm>
            <a:off x="720000" y="810000"/>
            <a:ext cx="4998635" cy="477054"/>
          </a:xfrm>
        </p:spPr>
        <p:txBody>
          <a:bodyPr>
            <a:spAutoFit/>
          </a:bodyPr>
          <a:lstStyle/>
          <a:p>
            <a:pPr algn="l" rtl="0"/>
            <a:r>
              <a:rPr lang="en-GB" b="1" i="0" u="none" baseline="0" dirty="0">
                <a:solidFill>
                  <a:schemeClr val="accent1"/>
                </a:solidFill>
              </a:rPr>
              <a:t>WUSSTEN IHR, DASS ...</a:t>
            </a:r>
          </a:p>
        </p:txBody>
      </p:sp>
      <p:sp>
        <p:nvSpPr>
          <p:cNvPr id="9" name="Tijdelijke aanduiding voor tekst 1">
            <a:extLst>
              <a:ext uri="{FF2B5EF4-FFF2-40B4-BE49-F238E27FC236}">
                <a16:creationId xmlns:a16="http://schemas.microsoft.com/office/drawing/2014/main" id="{4F14E68E-635B-4DAC-0126-CAC83F0CEF2B}"/>
              </a:ext>
            </a:extLst>
          </p:cNvPr>
          <p:cNvSpPr txBox="1">
            <a:spLocks/>
          </p:cNvSpPr>
          <p:nvPr/>
        </p:nvSpPr>
        <p:spPr>
          <a:xfrm>
            <a:off x="242329" y="2523266"/>
            <a:ext cx="4329672" cy="3893374"/>
          </a:xfrm>
          <a:prstGeom prst="rect">
            <a:avLst/>
          </a:prstGeom>
        </p:spPr>
        <p:txBody>
          <a:bodyPr wrap="square" lIns="0" tIns="0">
            <a:spAutoFit/>
          </a:bodyPr>
          <a:lstStyle>
            <a:lvl1pPr marL="0" indent="0" algn="l" defTabSz="457189" rtl="0" eaLnBrk="1" latinLnBrk="0" hangingPunct="1">
              <a:spcBef>
                <a:spcPct val="20000"/>
              </a:spcBef>
              <a:buFontTx/>
              <a:buNone/>
              <a:defRPr sz="1800" kern="1200" baseline="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371566" indent="0" algn="l" defTabSz="457189" rtl="0" eaLnBrk="1" latinLnBrk="0" hangingPunct="1">
              <a:spcBef>
                <a:spcPct val="20000"/>
              </a:spcBef>
              <a:buFont typeface="Arial"/>
              <a:buNone/>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80000" indent="-180000">
              <a:spcBef>
                <a:spcPts val="1200"/>
              </a:spcBef>
              <a:buFont typeface="Arial" panose="020B0604020202020204" pitchFamily="34" charset="0"/>
              <a:buChar char="•"/>
            </a:pPr>
            <a:r>
              <a:rPr lang="de-DE" sz="1600" dirty="0"/>
              <a:t>Jedes Jahr </a:t>
            </a:r>
            <a:r>
              <a:rPr lang="de-DE" sz="1600" b="1" dirty="0"/>
              <a:t>65 Millionen </a:t>
            </a:r>
            <a:r>
              <a:rPr lang="de-DE" sz="1600" dirty="0"/>
              <a:t>Tonnen Plastik</a:t>
            </a:r>
            <a:br>
              <a:rPr lang="de-DE" sz="1600" dirty="0"/>
            </a:br>
            <a:r>
              <a:rPr lang="de-DE" sz="1600" dirty="0"/>
              <a:t>weggeworfen werden</a:t>
            </a:r>
            <a:br>
              <a:rPr lang="de-DE" sz="1600" dirty="0"/>
            </a:br>
            <a:r>
              <a:rPr lang="de-DE" sz="3000" b="1" dirty="0">
                <a:solidFill>
                  <a:schemeClr val="accent1"/>
                </a:solidFill>
              </a:rPr>
              <a:t>65.000.000.000 kg</a:t>
            </a:r>
          </a:p>
          <a:p>
            <a:pPr marL="922932" lvl="1" indent="-180000">
              <a:spcBef>
                <a:spcPts val="1200"/>
              </a:spcBef>
              <a:buFont typeface="Arial" panose="020B0604020202020204" pitchFamily="34" charset="0"/>
              <a:buChar char="•"/>
            </a:pPr>
            <a:r>
              <a:rPr lang="de-DE" sz="1400" b="1" dirty="0"/>
              <a:t>30 % </a:t>
            </a:r>
            <a:r>
              <a:rPr lang="de-DE" sz="1400" dirty="0"/>
              <a:t>davon werden gesammelt</a:t>
            </a:r>
          </a:p>
          <a:p>
            <a:pPr marL="922932" lvl="1" indent="-180000">
              <a:spcBef>
                <a:spcPts val="1200"/>
              </a:spcBef>
              <a:buFont typeface="Arial" panose="020B0604020202020204" pitchFamily="34" charset="0"/>
              <a:buChar char="•"/>
            </a:pPr>
            <a:r>
              <a:rPr lang="de-DE" sz="1400" b="1" dirty="0"/>
              <a:t>70 % </a:t>
            </a:r>
            <a:r>
              <a:rPr lang="de-DE" sz="1400" dirty="0"/>
              <a:t>werden verbrannt, deponiert oder </a:t>
            </a:r>
            <a:br>
              <a:rPr lang="de-DE" sz="1400" dirty="0"/>
            </a:br>
            <a:r>
              <a:rPr lang="de-DE" sz="1400" dirty="0"/>
              <a:t>landen als Abfall in der Natur</a:t>
            </a:r>
          </a:p>
          <a:p>
            <a:pPr marL="180000" indent="-180000">
              <a:spcBef>
                <a:spcPts val="1200"/>
              </a:spcBef>
              <a:buFont typeface="Arial" panose="020B0604020202020204" pitchFamily="34" charset="0"/>
              <a:buChar char="•"/>
            </a:pPr>
            <a:r>
              <a:rPr lang="de-DE" sz="1600" dirty="0"/>
              <a:t>In Deutschland verursacht jeder Mensch </a:t>
            </a:r>
            <a:r>
              <a:rPr lang="de-DE" sz="1600" b="1" dirty="0"/>
              <a:t>39 Kilo</a:t>
            </a:r>
            <a:r>
              <a:rPr lang="de-DE" sz="1600" dirty="0"/>
              <a:t> Plastikverpackungen im Jahr!</a:t>
            </a:r>
          </a:p>
          <a:p>
            <a:pPr marL="180000" indent="-180000">
              <a:spcBef>
                <a:spcPts val="1200"/>
              </a:spcBef>
              <a:buFont typeface="Arial" panose="020B0604020202020204" pitchFamily="34" charset="0"/>
              <a:buChar char="•"/>
            </a:pPr>
            <a:r>
              <a:rPr lang="de-DE" sz="1600" dirty="0"/>
              <a:t>Überlegt einmal, wie viele Päckchen Gummibärchen (200 g) sind das?</a:t>
            </a:r>
          </a:p>
          <a:p>
            <a:pPr marL="180000" indent="-180000">
              <a:spcBef>
                <a:spcPts val="1200"/>
              </a:spcBef>
              <a:buFont typeface="Arial" panose="020B0604020202020204" pitchFamily="34" charset="0"/>
              <a:buChar char="•"/>
            </a:pPr>
            <a:r>
              <a:rPr lang="de-DE" sz="1600" dirty="0"/>
              <a:t>Was denkt ihr, wie viel Verpackungen ihr  verbraucht?</a:t>
            </a:r>
          </a:p>
        </p:txBody>
      </p:sp>
    </p:spTree>
    <p:extLst>
      <p:ext uri="{BB962C8B-B14F-4D97-AF65-F5344CB8AC3E}">
        <p14:creationId xmlns:p14="http://schemas.microsoft.com/office/powerpoint/2010/main" val="121518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additive="base">
                                        <p:cTn id="31"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 calcmode="lin" valueType="num">
                                      <p:cBhvr additive="base">
                                        <p:cTn id="37"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0AD0C3ED-5D55-C642-8553-C84EE65DFB6D}"/>
              </a:ext>
            </a:extLst>
          </p:cNvPr>
          <p:cNvSpPr/>
          <p:nvPr/>
        </p:nvSpPr>
        <p:spPr>
          <a:xfrm>
            <a:off x="719137" y="1952625"/>
            <a:ext cx="3282221" cy="3282221"/>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6" name="Ovaal 15">
            <a:extLst>
              <a:ext uri="{FF2B5EF4-FFF2-40B4-BE49-F238E27FC236}">
                <a16:creationId xmlns:a16="http://schemas.microsoft.com/office/drawing/2014/main" id="{299632AC-016C-CA4D-B37F-F2975BD5A2C1}"/>
              </a:ext>
            </a:extLst>
          </p:cNvPr>
          <p:cNvSpPr/>
          <p:nvPr/>
        </p:nvSpPr>
        <p:spPr>
          <a:xfrm>
            <a:off x="5220072" y="1888957"/>
            <a:ext cx="3533847" cy="3533847"/>
          </a:xfrm>
          <a:prstGeom prst="ellipse">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3" name="Tijdelijke aanduiding voor tekst 2">
            <a:extLst>
              <a:ext uri="{FF2B5EF4-FFF2-40B4-BE49-F238E27FC236}">
                <a16:creationId xmlns:a16="http://schemas.microsoft.com/office/drawing/2014/main" id="{57EF15F9-42B9-8B84-F48E-C381E104E73A}"/>
              </a:ext>
            </a:extLst>
          </p:cNvPr>
          <p:cNvSpPr>
            <a:spLocks noGrp="1"/>
          </p:cNvSpPr>
          <p:nvPr>
            <p:ph type="body" sz="quarter" idx="13"/>
          </p:nvPr>
        </p:nvSpPr>
        <p:spPr>
          <a:xfrm>
            <a:off x="720001" y="810000"/>
            <a:ext cx="4931500" cy="1425005"/>
          </a:xfrm>
        </p:spPr>
        <p:txBody>
          <a:bodyPr/>
          <a:lstStyle/>
          <a:p>
            <a:r>
              <a:rPr lang="en-GB" dirty="0"/>
              <a:t>5</a:t>
            </a:r>
            <a:r>
              <a:rPr lang="en-GB" b="1" i="0" u="none" baseline="0" dirty="0"/>
              <a:t>. </a:t>
            </a:r>
            <a:r>
              <a:rPr lang="de-DE" b="1" i="0" u="none" baseline="0" dirty="0"/>
              <a:t>Einweg vs. Mehrwegverpackung</a:t>
            </a:r>
          </a:p>
          <a:p>
            <a:pPr algn="l" rtl="0"/>
            <a:endParaRPr lang="en-GB" b="1" i="0" u="none" baseline="0" dirty="0"/>
          </a:p>
        </p:txBody>
      </p:sp>
      <p:pic>
        <p:nvPicPr>
          <p:cNvPr id="5" name="Graphic 4" descr="Staafdiagram met stijgende lijn met effen opvulling">
            <a:extLst>
              <a:ext uri="{FF2B5EF4-FFF2-40B4-BE49-F238E27FC236}">
                <a16:creationId xmlns:a16="http://schemas.microsoft.com/office/drawing/2014/main" id="{3C996AB7-CEC2-CF05-D53F-6E13330774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30781" y="2791327"/>
            <a:ext cx="1654458" cy="1654458"/>
          </a:xfrm>
          <a:prstGeom prst="rect">
            <a:avLst/>
          </a:prstGeom>
        </p:spPr>
      </p:pic>
      <p:pic>
        <p:nvPicPr>
          <p:cNvPr id="7" name="Graphic 6" descr="Cirkel met pijl met effen opvulling">
            <a:extLst>
              <a:ext uri="{FF2B5EF4-FFF2-40B4-BE49-F238E27FC236}">
                <a16:creationId xmlns:a16="http://schemas.microsoft.com/office/drawing/2014/main" id="{EF62A08F-DE37-7BED-7157-0196E33677B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15144" y="2684029"/>
            <a:ext cx="1943702" cy="1943702"/>
          </a:xfrm>
          <a:prstGeom prst="rect">
            <a:avLst/>
          </a:prstGeom>
        </p:spPr>
      </p:pic>
      <p:pic>
        <p:nvPicPr>
          <p:cNvPr id="9" name="Graphic 8" descr="Geen afval weggooien met effen opvulling">
            <a:extLst>
              <a:ext uri="{FF2B5EF4-FFF2-40B4-BE49-F238E27FC236}">
                <a16:creationId xmlns:a16="http://schemas.microsoft.com/office/drawing/2014/main" id="{8DF73D27-3F3C-1C14-53D0-9061C99EA2F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9138" y="3092116"/>
            <a:ext cx="914400" cy="914400"/>
          </a:xfrm>
          <a:prstGeom prst="rect">
            <a:avLst/>
          </a:prstGeom>
        </p:spPr>
      </p:pic>
      <p:pic>
        <p:nvPicPr>
          <p:cNvPr id="11" name="Graphic 10" descr="Waterfles silhouet">
            <a:extLst>
              <a:ext uri="{FF2B5EF4-FFF2-40B4-BE49-F238E27FC236}">
                <a16:creationId xmlns:a16="http://schemas.microsoft.com/office/drawing/2014/main" id="{048C6FA4-05A0-BCAA-D8B5-2DAC266FCDC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0048152">
            <a:off x="1807812" y="4295706"/>
            <a:ext cx="914400" cy="914400"/>
          </a:xfrm>
          <a:prstGeom prst="rect">
            <a:avLst/>
          </a:prstGeom>
        </p:spPr>
      </p:pic>
      <p:pic>
        <p:nvPicPr>
          <p:cNvPr id="13" name="Graphic 12" descr="Vissengraat silhouet">
            <a:extLst>
              <a:ext uri="{FF2B5EF4-FFF2-40B4-BE49-F238E27FC236}">
                <a16:creationId xmlns:a16="http://schemas.microsoft.com/office/drawing/2014/main" id="{207800AE-7F80-D782-639E-17222BC9247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66564" y="2072355"/>
            <a:ext cx="914400" cy="914400"/>
          </a:xfrm>
          <a:prstGeom prst="rect">
            <a:avLst/>
          </a:prstGeom>
        </p:spPr>
      </p:pic>
      <p:pic>
        <p:nvPicPr>
          <p:cNvPr id="15" name="Graphic 14" descr="Geen afval weggooien silhouet">
            <a:extLst>
              <a:ext uri="{FF2B5EF4-FFF2-40B4-BE49-F238E27FC236}">
                <a16:creationId xmlns:a16="http://schemas.microsoft.com/office/drawing/2014/main" id="{553D359B-02EB-2693-A913-89E4FBFA5BC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453079" y="2445848"/>
            <a:ext cx="914400" cy="914400"/>
          </a:xfrm>
          <a:prstGeom prst="rect">
            <a:avLst/>
          </a:prstGeom>
        </p:spPr>
      </p:pic>
      <p:pic>
        <p:nvPicPr>
          <p:cNvPr id="17" name="Graphic 16" descr="Bananenschil met effen opvulling">
            <a:extLst>
              <a:ext uri="{FF2B5EF4-FFF2-40B4-BE49-F238E27FC236}">
                <a16:creationId xmlns:a16="http://schemas.microsoft.com/office/drawing/2014/main" id="{4E0BBB65-18C6-598E-7839-2D3591DB6AC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977512" y="3112741"/>
            <a:ext cx="914400" cy="914400"/>
          </a:xfrm>
          <a:prstGeom prst="rect">
            <a:avLst/>
          </a:prstGeom>
        </p:spPr>
      </p:pic>
      <p:pic>
        <p:nvPicPr>
          <p:cNvPr id="19" name="Graphic 18" descr="Duurzaamheid silhouet">
            <a:extLst>
              <a:ext uri="{FF2B5EF4-FFF2-40B4-BE49-F238E27FC236}">
                <a16:creationId xmlns:a16="http://schemas.microsoft.com/office/drawing/2014/main" id="{FCB6622C-8607-B453-151D-189B5C370DD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522412" y="3823770"/>
            <a:ext cx="914400" cy="914400"/>
          </a:xfrm>
          <a:prstGeom prst="rect">
            <a:avLst/>
          </a:prstGeom>
        </p:spPr>
      </p:pic>
      <p:pic>
        <p:nvPicPr>
          <p:cNvPr id="21" name="Graphic 20" descr="Open hand met planten silhouet">
            <a:extLst>
              <a:ext uri="{FF2B5EF4-FFF2-40B4-BE49-F238E27FC236}">
                <a16:creationId xmlns:a16="http://schemas.microsoft.com/office/drawing/2014/main" id="{B1938C64-A170-D6F6-1475-DC83F40C06D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011863" y="2190385"/>
            <a:ext cx="914400" cy="914400"/>
          </a:xfrm>
          <a:prstGeom prst="rect">
            <a:avLst/>
          </a:prstGeom>
        </p:spPr>
      </p:pic>
      <p:pic>
        <p:nvPicPr>
          <p:cNvPr id="23" name="Graphic 22" descr="Plant met wortels silhouet">
            <a:extLst>
              <a:ext uri="{FF2B5EF4-FFF2-40B4-BE49-F238E27FC236}">
                <a16:creationId xmlns:a16="http://schemas.microsoft.com/office/drawing/2014/main" id="{FA95D263-4E0E-88BD-663E-1915675A0A1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345054" y="3197444"/>
            <a:ext cx="914400" cy="914400"/>
          </a:xfrm>
          <a:prstGeom prst="rect">
            <a:avLst/>
          </a:prstGeom>
        </p:spPr>
      </p:pic>
      <p:pic>
        <p:nvPicPr>
          <p:cNvPr id="25" name="Graphic 24" descr="Compost met effen opvulling">
            <a:extLst>
              <a:ext uri="{FF2B5EF4-FFF2-40B4-BE49-F238E27FC236}">
                <a16:creationId xmlns:a16="http://schemas.microsoft.com/office/drawing/2014/main" id="{62A436B6-4BF9-7C1A-335B-E275F04D00DB}"/>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171438" y="4348633"/>
            <a:ext cx="914400" cy="914400"/>
          </a:xfrm>
          <a:prstGeom prst="rect">
            <a:avLst/>
          </a:prstGeom>
        </p:spPr>
      </p:pic>
      <p:pic>
        <p:nvPicPr>
          <p:cNvPr id="27" name="Graphic 26" descr="Weegschalen van gerechtigheid silhouet">
            <a:extLst>
              <a:ext uri="{FF2B5EF4-FFF2-40B4-BE49-F238E27FC236}">
                <a16:creationId xmlns:a16="http://schemas.microsoft.com/office/drawing/2014/main" id="{330CDA8D-7087-9FB1-4778-2F5F3B2F291B}"/>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4114800" y="3198681"/>
            <a:ext cx="914400" cy="914400"/>
          </a:xfrm>
          <a:prstGeom prst="rect">
            <a:avLst/>
          </a:prstGeom>
        </p:spPr>
      </p:pic>
    </p:spTree>
    <p:extLst>
      <p:ext uri="{BB962C8B-B14F-4D97-AF65-F5344CB8AC3E}">
        <p14:creationId xmlns:p14="http://schemas.microsoft.com/office/powerpoint/2010/main" val="2431627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02126E7F-4BA2-7143-A8D6-38116CA611C5}"/>
              </a:ext>
            </a:extLst>
          </p:cNvPr>
          <p:cNvSpPr/>
          <p:nvPr/>
        </p:nvSpPr>
        <p:spPr>
          <a:xfrm>
            <a:off x="0" y="1952624"/>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 name="Tijdelijke aanduiding voor tekst 1">
            <a:extLst>
              <a:ext uri="{FF2B5EF4-FFF2-40B4-BE49-F238E27FC236}">
                <a16:creationId xmlns:a16="http://schemas.microsoft.com/office/drawing/2014/main" id="{E69AD650-8164-E447-5B16-179B70B13C8F}"/>
              </a:ext>
            </a:extLst>
          </p:cNvPr>
          <p:cNvSpPr>
            <a:spLocks noGrp="1"/>
          </p:cNvSpPr>
          <p:nvPr>
            <p:ph type="body" sz="quarter" idx="11"/>
          </p:nvPr>
        </p:nvSpPr>
        <p:spPr>
          <a:xfrm>
            <a:off x="4867324" y="2374560"/>
            <a:ext cx="3937042" cy="3971139"/>
          </a:xfrm>
        </p:spPr>
        <p:txBody>
          <a:bodyPr/>
          <a:lstStyle/>
          <a:p>
            <a:pPr algn="l" rtl="0"/>
            <a:r>
              <a:rPr lang="de-DE" b="0" i="0" u="none" baseline="0" dirty="0"/>
              <a:t>Je höher</a:t>
            </a:r>
            <a:r>
              <a:rPr lang="de-DE" dirty="0"/>
              <a:t> ihr</a:t>
            </a:r>
            <a:r>
              <a:rPr lang="de-DE" b="0" i="0" u="none" baseline="0" dirty="0"/>
              <a:t> auf der R-Leiter aufsteigt, desto geringer ist euer Rohstoffverbrauch. </a:t>
            </a:r>
          </a:p>
          <a:p>
            <a:endParaRPr lang="de-DE" dirty="0"/>
          </a:p>
          <a:p>
            <a:pPr algn="l" rtl="0"/>
            <a:r>
              <a:rPr lang="de-DE" b="0" i="0" u="none" baseline="0" dirty="0"/>
              <a:t>R1 ist die höchste Sprosse.</a:t>
            </a:r>
          </a:p>
          <a:p>
            <a:pPr algn="l" rtl="0"/>
            <a:r>
              <a:rPr lang="de-DE" b="0" i="0" u="none" baseline="0" dirty="0"/>
              <a:t>Auf welcher Sprosse liegt Recycling?</a:t>
            </a:r>
          </a:p>
          <a:p>
            <a:endParaRPr lang="en-GB" dirty="0"/>
          </a:p>
          <a:p>
            <a:endParaRPr lang="en-GB" dirty="0"/>
          </a:p>
          <a:p>
            <a:endParaRPr lang="en-GB" dirty="0"/>
          </a:p>
          <a:p>
            <a:endParaRPr lang="en-GB" dirty="0"/>
          </a:p>
        </p:txBody>
      </p:sp>
      <p:sp>
        <p:nvSpPr>
          <p:cNvPr id="3" name="Tijdelijke aanduiding voor tekst 2">
            <a:extLst>
              <a:ext uri="{FF2B5EF4-FFF2-40B4-BE49-F238E27FC236}">
                <a16:creationId xmlns:a16="http://schemas.microsoft.com/office/drawing/2014/main" id="{A3F3B735-18E7-DD78-99B4-50F432253CE0}"/>
              </a:ext>
            </a:extLst>
          </p:cNvPr>
          <p:cNvSpPr>
            <a:spLocks noGrp="1"/>
          </p:cNvSpPr>
          <p:nvPr>
            <p:ph type="body" sz="quarter" idx="13"/>
          </p:nvPr>
        </p:nvSpPr>
        <p:spPr>
          <a:xfrm>
            <a:off x="720001" y="810000"/>
            <a:ext cx="5262788" cy="477054"/>
          </a:xfrm>
        </p:spPr>
        <p:txBody>
          <a:bodyPr/>
          <a:lstStyle/>
          <a:p>
            <a:pPr algn="l" rtl="0"/>
            <a:r>
              <a:rPr lang="de-DE" dirty="0"/>
              <a:t>6</a:t>
            </a:r>
            <a:r>
              <a:rPr lang="de-DE" b="1" i="0" u="none" baseline="0" dirty="0"/>
              <a:t>. Was ist die R-Leiter?</a:t>
            </a:r>
          </a:p>
        </p:txBody>
      </p:sp>
      <p:pic>
        <p:nvPicPr>
          <p:cNvPr id="8" name="Afbeelding 7">
            <a:extLst>
              <a:ext uri="{FF2B5EF4-FFF2-40B4-BE49-F238E27FC236}">
                <a16:creationId xmlns:a16="http://schemas.microsoft.com/office/drawing/2014/main" id="{D029F246-F647-BE49-8635-B7BD32DCE872}"/>
              </a:ext>
            </a:extLst>
          </p:cNvPr>
          <p:cNvPicPr>
            <a:picLocks noChangeAspect="1"/>
          </p:cNvPicPr>
          <p:nvPr/>
        </p:nvPicPr>
        <p:blipFill>
          <a:blip r:embed="rId2"/>
          <a:stretch>
            <a:fillRect/>
          </a:stretch>
        </p:blipFill>
        <p:spPr>
          <a:xfrm>
            <a:off x="468094" y="1287054"/>
            <a:ext cx="3931136" cy="5563053"/>
          </a:xfrm>
          <a:prstGeom prst="rect">
            <a:avLst/>
          </a:prstGeom>
        </p:spPr>
      </p:pic>
    </p:spTree>
    <p:extLst>
      <p:ext uri="{BB962C8B-B14F-4D97-AF65-F5344CB8AC3E}">
        <p14:creationId xmlns:p14="http://schemas.microsoft.com/office/powerpoint/2010/main" val="904912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805DADC3-D203-684D-AD42-787ED7D7D5FD}"/>
              </a:ext>
            </a:extLst>
          </p:cNvPr>
          <p:cNvSpPr/>
          <p:nvPr/>
        </p:nvSpPr>
        <p:spPr>
          <a:xfrm>
            <a:off x="0" y="1952624"/>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4" name="Onlinemedia 3" descr="Rethinking progress: the circular economy">
            <a:hlinkClick r:id="" action="ppaction://media"/>
            <a:extLst>
              <a:ext uri="{FF2B5EF4-FFF2-40B4-BE49-F238E27FC236}">
                <a16:creationId xmlns:a16="http://schemas.microsoft.com/office/drawing/2014/main" id="{28E629E0-F7EC-DA4E-86AF-B84CA33C1229}"/>
              </a:ext>
            </a:extLst>
          </p:cNvPr>
          <p:cNvPicPr>
            <a:picLocks noRot="1" noChangeAspect="1"/>
          </p:cNvPicPr>
          <p:nvPr>
            <a:videoFile r:link="rId1"/>
          </p:nvPr>
        </p:nvPicPr>
        <p:blipFill>
          <a:blip r:embed="rId4"/>
          <a:stretch>
            <a:fillRect/>
          </a:stretch>
        </p:blipFill>
        <p:spPr>
          <a:xfrm>
            <a:off x="43066" y="2837216"/>
            <a:ext cx="5550778" cy="3136190"/>
          </a:xfrm>
          <a:prstGeom prst="rect">
            <a:avLst/>
          </a:prstGeom>
        </p:spPr>
      </p:pic>
      <p:sp>
        <p:nvSpPr>
          <p:cNvPr id="3" name="Tijdelijke aanduiding voor tekst 2">
            <a:extLst>
              <a:ext uri="{FF2B5EF4-FFF2-40B4-BE49-F238E27FC236}">
                <a16:creationId xmlns:a16="http://schemas.microsoft.com/office/drawing/2014/main" id="{B541C9AE-4D09-4CB4-80AD-09554B50066B}"/>
              </a:ext>
            </a:extLst>
          </p:cNvPr>
          <p:cNvSpPr>
            <a:spLocks noGrp="1"/>
          </p:cNvSpPr>
          <p:nvPr>
            <p:ph type="body" sz="quarter" idx="13"/>
          </p:nvPr>
        </p:nvSpPr>
        <p:spPr>
          <a:xfrm>
            <a:off x="720000" y="810000"/>
            <a:ext cx="4654718" cy="953439"/>
          </a:xfrm>
        </p:spPr>
        <p:txBody>
          <a:bodyPr>
            <a:noAutofit/>
          </a:bodyPr>
          <a:lstStyle/>
          <a:p>
            <a:pPr algn="l" rtl="0">
              <a:spcBef>
                <a:spcPts val="600"/>
              </a:spcBef>
            </a:pPr>
            <a:r>
              <a:rPr lang="en-GB" b="1" i="0" u="none" baseline="0" dirty="0"/>
              <a:t>7. </a:t>
            </a:r>
            <a:r>
              <a:rPr lang="en-GB" b="1" i="0" u="none" baseline="0" dirty="0" err="1"/>
              <a:t>Plastiksammlung</a:t>
            </a:r>
            <a:r>
              <a:rPr lang="en-GB" b="1" i="0" u="none" baseline="0" dirty="0"/>
              <a:t> und -recycling</a:t>
            </a:r>
          </a:p>
        </p:txBody>
      </p:sp>
      <p:sp>
        <p:nvSpPr>
          <p:cNvPr id="5" name="Tijdelijke aanduiding voor tekst 1">
            <a:extLst>
              <a:ext uri="{FF2B5EF4-FFF2-40B4-BE49-F238E27FC236}">
                <a16:creationId xmlns:a16="http://schemas.microsoft.com/office/drawing/2014/main" id="{8C73403D-D3BD-4C47-AE76-A949D9565ECF}"/>
              </a:ext>
            </a:extLst>
          </p:cNvPr>
          <p:cNvSpPr txBox="1">
            <a:spLocks/>
          </p:cNvSpPr>
          <p:nvPr/>
        </p:nvSpPr>
        <p:spPr>
          <a:xfrm>
            <a:off x="5809878" y="2818916"/>
            <a:ext cx="3118087" cy="1431161"/>
          </a:xfrm>
          <a:prstGeom prst="rect">
            <a:avLst/>
          </a:prstGeom>
        </p:spPr>
        <p:txBody>
          <a:bodyPr wrap="square" lIns="0" tIns="0" rIns="0">
            <a:spAutoFit/>
          </a:bodyPr>
          <a:lstStyle>
            <a:lvl1pPr marL="0" indent="0" algn="l" defTabSz="457189" rtl="0" eaLnBrk="1" latinLnBrk="0" hangingPunct="1">
              <a:spcBef>
                <a:spcPct val="20000"/>
              </a:spcBef>
              <a:buFontTx/>
              <a:buNone/>
              <a:defRPr sz="1800" kern="1200" baseline="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371566" indent="0" algn="l" defTabSz="457189" rtl="0" eaLnBrk="1" latinLnBrk="0" hangingPunct="1">
              <a:spcBef>
                <a:spcPct val="20000"/>
              </a:spcBef>
              <a:buFont typeface="Arial"/>
              <a:buNone/>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80000" indent="-180000" algn="l" rtl="0">
              <a:spcBef>
                <a:spcPts val="1200"/>
              </a:spcBef>
              <a:buFont typeface="Arial" panose="020B0604020202020204" pitchFamily="34" charset="0"/>
              <a:buChar char="•"/>
            </a:pPr>
            <a:r>
              <a:rPr lang="de-DE" sz="1600" b="0" i="0" u="none" baseline="0" dirty="0"/>
              <a:t>Welche Arten von </a:t>
            </a:r>
            <a:r>
              <a:rPr lang="de-DE" sz="1600" dirty="0"/>
              <a:t>P</a:t>
            </a:r>
            <a:r>
              <a:rPr lang="de-DE" sz="1600" b="0" i="0" u="none" baseline="0" dirty="0"/>
              <a:t>lastikabfallströmen gibt es?</a:t>
            </a:r>
          </a:p>
          <a:p>
            <a:pPr marL="180000" indent="-180000" algn="l" rtl="0">
              <a:spcBef>
                <a:spcPts val="1200"/>
              </a:spcBef>
              <a:buFont typeface="Arial" panose="020B0604020202020204" pitchFamily="34" charset="0"/>
              <a:buChar char="•"/>
            </a:pPr>
            <a:r>
              <a:rPr lang="de-DE" sz="1600" b="0" i="0" u="none" baseline="0" dirty="0"/>
              <a:t>Erklären Sie den Unterschied zwischen Einweg- und </a:t>
            </a:r>
            <a:r>
              <a:rPr lang="de-DE" sz="1600" dirty="0"/>
              <a:t>Mehrwegplastik</a:t>
            </a:r>
          </a:p>
        </p:txBody>
      </p:sp>
      <p:pic>
        <p:nvPicPr>
          <p:cNvPr id="10" name="Afbeelding 9">
            <a:extLst>
              <a:ext uri="{FF2B5EF4-FFF2-40B4-BE49-F238E27FC236}">
                <a16:creationId xmlns:a16="http://schemas.microsoft.com/office/drawing/2014/main" id="{2F2005FE-2783-2444-BD74-96FE3552EB99}"/>
              </a:ext>
            </a:extLst>
          </p:cNvPr>
          <p:cNvPicPr>
            <a:picLocks noChangeAspect="1"/>
          </p:cNvPicPr>
          <p:nvPr/>
        </p:nvPicPr>
        <p:blipFill rotWithShape="1">
          <a:blip r:embed="rId5"/>
          <a:srcRect l="44015" t="18712" r="40872" b="29487"/>
          <a:stretch/>
        </p:blipFill>
        <p:spPr>
          <a:xfrm rot="19955115">
            <a:off x="5724488" y="4718608"/>
            <a:ext cx="902178" cy="1739379"/>
          </a:xfrm>
          <a:prstGeom prst="rect">
            <a:avLst/>
          </a:prstGeom>
        </p:spPr>
      </p:pic>
    </p:spTree>
    <p:extLst>
      <p:ext uri="{BB962C8B-B14F-4D97-AF65-F5344CB8AC3E}">
        <p14:creationId xmlns:p14="http://schemas.microsoft.com/office/powerpoint/2010/main" val="76273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000"/>
                                        <p:tgtEl>
                                          <p:spTgt spid="5">
                                            <p:txEl>
                                              <p:pRg st="0" end="0"/>
                                            </p:txEl>
                                          </p:spTgt>
                                        </p:tgtEl>
                                      </p:cBhvr>
                                    </p:animEffect>
                                    <p:anim calcmode="lin" valueType="num">
                                      <p:cBhvr>
                                        <p:cTn id="1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1000"/>
                                        <p:tgtEl>
                                          <p:spTgt spid="5">
                                            <p:txEl>
                                              <p:pRg st="1" end="1"/>
                                            </p:txEl>
                                          </p:spTgt>
                                        </p:tgtEl>
                                      </p:cBhvr>
                                    </p:animEffect>
                                    <p:anim calcmode="lin" valueType="num">
                                      <p:cBhvr>
                                        <p:cTn id="1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4"/>
                </p:tgtEl>
              </p:cMediaNode>
            </p:video>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hoek 17">
            <a:extLst>
              <a:ext uri="{FF2B5EF4-FFF2-40B4-BE49-F238E27FC236}">
                <a16:creationId xmlns:a16="http://schemas.microsoft.com/office/drawing/2014/main" id="{362B5F7A-36E7-B942-83F3-38C6FA5062AB}"/>
              </a:ext>
            </a:extLst>
          </p:cNvPr>
          <p:cNvSpPr/>
          <p:nvPr/>
        </p:nvSpPr>
        <p:spPr>
          <a:xfrm>
            <a:off x="0" y="1952624"/>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 name="Tijdelijke aanduiding voor tekst 1">
            <a:extLst>
              <a:ext uri="{FF2B5EF4-FFF2-40B4-BE49-F238E27FC236}">
                <a16:creationId xmlns:a16="http://schemas.microsoft.com/office/drawing/2014/main" id="{54E5970E-4904-47FD-A48A-C5C4535BBEC8}"/>
              </a:ext>
            </a:extLst>
          </p:cNvPr>
          <p:cNvSpPr>
            <a:spLocks noGrp="1"/>
          </p:cNvSpPr>
          <p:nvPr>
            <p:ph type="body" sz="quarter" idx="11"/>
          </p:nvPr>
        </p:nvSpPr>
        <p:spPr>
          <a:xfrm>
            <a:off x="6011863" y="2376000"/>
            <a:ext cx="2806460" cy="3887640"/>
          </a:xfrm>
        </p:spPr>
        <p:txBody>
          <a:bodyPr/>
          <a:lstStyle/>
          <a:p>
            <a:pPr algn="l" rtl="0"/>
            <a:r>
              <a:rPr lang="de-DE" b="1" dirty="0">
                <a:solidFill>
                  <a:schemeClr val="accent1"/>
                </a:solidFill>
              </a:rPr>
              <a:t>Plastik</a:t>
            </a:r>
            <a:r>
              <a:rPr lang="de-DE" b="1" i="0" u="none" baseline="0" dirty="0">
                <a:solidFill>
                  <a:schemeClr val="accent1"/>
                </a:solidFill>
              </a:rPr>
              <a:t>-Fußabdruck</a:t>
            </a:r>
            <a:endParaRPr lang="de-DE" b="1" dirty="0">
              <a:solidFill>
                <a:schemeClr val="accent1"/>
              </a:solidFill>
            </a:endParaRPr>
          </a:p>
          <a:p>
            <a:pPr algn="l" rtl="0"/>
            <a:r>
              <a:rPr lang="de-DE" b="0" i="0" u="none" baseline="0" dirty="0"/>
              <a:t>Die </a:t>
            </a:r>
            <a:r>
              <a:rPr lang="de-DE" b="0" i="1" u="none" baseline="0" dirty="0" err="1"/>
              <a:t>Plastic</a:t>
            </a:r>
            <a:r>
              <a:rPr lang="de-DE" b="0" i="1" u="none" baseline="0" dirty="0"/>
              <a:t> </a:t>
            </a:r>
            <a:r>
              <a:rPr lang="de-DE" b="0" i="1" u="none" baseline="0" dirty="0" err="1"/>
              <a:t>Soup</a:t>
            </a:r>
            <a:r>
              <a:rPr lang="de-DE" b="0" i="1" u="none" baseline="0" dirty="0"/>
              <a:t> </a:t>
            </a:r>
            <a:r>
              <a:rPr lang="de-DE" b="0" i="1" u="none" baseline="0" dirty="0" err="1"/>
              <a:t>Foundation</a:t>
            </a:r>
            <a:r>
              <a:rPr lang="de-DE" b="0" i="1" u="none" baseline="0" dirty="0"/>
              <a:t> </a:t>
            </a:r>
            <a:r>
              <a:rPr lang="de-DE" b="0" i="0" u="none" baseline="0" dirty="0"/>
              <a:t>hat eine App entwickelt </a:t>
            </a:r>
            <a:r>
              <a:rPr lang="de-DE" dirty="0"/>
              <a:t>mit </a:t>
            </a:r>
            <a:r>
              <a:rPr lang="de-DE" b="0" i="0" u="none" baseline="0" dirty="0"/>
              <a:t>Tipps, wie wir Plastik in unserem täglichen Leben durch nachhaltigere Alternativen ersetzen können: </a:t>
            </a:r>
          </a:p>
          <a:p>
            <a:pPr algn="l" rtl="0"/>
            <a:r>
              <a:rPr lang="de-DE" b="1" i="0" u="none" baseline="0" dirty="0">
                <a:hlinkClick r:id="rId3"/>
              </a:rPr>
              <a:t>Ladet hier die App herunter!</a:t>
            </a:r>
            <a:endParaRPr lang="de-DE" dirty="0"/>
          </a:p>
          <a:p>
            <a:pPr marL="285744" indent="-285744" algn="l" rtl="0">
              <a:buFont typeface="Arial" panose="020B0604020202020204" pitchFamily="34" charset="0"/>
              <a:buChar char="•"/>
            </a:pPr>
            <a:endParaRPr lang="de-DE" dirty="0"/>
          </a:p>
          <a:p>
            <a:pPr marL="285744" indent="-285744" algn="l" rtl="0">
              <a:buFont typeface="Arial" panose="020B0604020202020204" pitchFamily="34" charset="0"/>
              <a:buChar char="•"/>
            </a:pPr>
            <a:endParaRPr lang="de-DE" dirty="0"/>
          </a:p>
          <a:p>
            <a:pPr marL="285744" indent="-285744" algn="l" rtl="0">
              <a:buFont typeface="Arial" panose="020B0604020202020204" pitchFamily="34" charset="0"/>
              <a:buChar char="•"/>
            </a:pPr>
            <a:endParaRPr lang="de-DE" dirty="0"/>
          </a:p>
          <a:p>
            <a:pPr marL="285744" indent="-285744" algn="l" rtl="0">
              <a:buFont typeface="Arial" panose="020B0604020202020204" pitchFamily="34" charset="0"/>
              <a:buChar char="•"/>
            </a:pPr>
            <a:endParaRPr lang="en-GB" dirty="0"/>
          </a:p>
          <a:p>
            <a:endParaRPr lang="en-GB" dirty="0"/>
          </a:p>
        </p:txBody>
      </p:sp>
      <p:pic>
        <p:nvPicPr>
          <p:cNvPr id="17" name="Afbeelding 16">
            <a:extLst>
              <a:ext uri="{FF2B5EF4-FFF2-40B4-BE49-F238E27FC236}">
                <a16:creationId xmlns:a16="http://schemas.microsoft.com/office/drawing/2014/main" id="{CCB6BD9B-BAA4-8D4E-8F7F-D70FB1E69D08}"/>
              </a:ext>
            </a:extLst>
          </p:cNvPr>
          <p:cNvPicPr>
            <a:picLocks noChangeAspect="1"/>
          </p:cNvPicPr>
          <p:nvPr/>
        </p:nvPicPr>
        <p:blipFill>
          <a:blip r:embed="rId4"/>
          <a:stretch>
            <a:fillRect/>
          </a:stretch>
        </p:blipFill>
        <p:spPr>
          <a:xfrm>
            <a:off x="621784" y="2270760"/>
            <a:ext cx="5029716" cy="4216400"/>
          </a:xfrm>
          <a:prstGeom prst="rect">
            <a:avLst/>
          </a:prstGeom>
        </p:spPr>
      </p:pic>
      <p:sp>
        <p:nvSpPr>
          <p:cNvPr id="3" name="Tijdelijke aanduiding voor tekst 2">
            <a:extLst>
              <a:ext uri="{FF2B5EF4-FFF2-40B4-BE49-F238E27FC236}">
                <a16:creationId xmlns:a16="http://schemas.microsoft.com/office/drawing/2014/main" id="{6AFB06A1-D8A2-8904-9F78-C49A1B8A3105}"/>
              </a:ext>
            </a:extLst>
          </p:cNvPr>
          <p:cNvSpPr>
            <a:spLocks noGrp="1"/>
          </p:cNvSpPr>
          <p:nvPr>
            <p:ph type="body" sz="quarter" idx="13"/>
          </p:nvPr>
        </p:nvSpPr>
        <p:spPr>
          <a:xfrm>
            <a:off x="809283" y="840117"/>
            <a:ext cx="4654718" cy="953439"/>
          </a:xfrm>
        </p:spPr>
        <p:txBody>
          <a:bodyPr>
            <a:noAutofit/>
          </a:bodyPr>
          <a:lstStyle/>
          <a:p>
            <a:pPr algn="l" rtl="0">
              <a:spcBef>
                <a:spcPts val="600"/>
              </a:spcBef>
            </a:pPr>
            <a:r>
              <a:rPr lang="de-DE" dirty="0"/>
              <a:t>7. Plastik</a:t>
            </a:r>
            <a:r>
              <a:rPr lang="de-DE" b="1" i="0" u="none" baseline="0" dirty="0"/>
              <a:t>sammlung und -recycling</a:t>
            </a:r>
          </a:p>
        </p:txBody>
      </p:sp>
    </p:spTree>
    <p:extLst>
      <p:ext uri="{BB962C8B-B14F-4D97-AF65-F5344CB8AC3E}">
        <p14:creationId xmlns:p14="http://schemas.microsoft.com/office/powerpoint/2010/main" val="3468824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30B51958-4D17-9940-8B18-13565F734246}"/>
              </a:ext>
            </a:extLst>
          </p:cNvPr>
          <p:cNvSpPr txBox="1"/>
          <p:nvPr/>
        </p:nvSpPr>
        <p:spPr>
          <a:xfrm>
            <a:off x="0" y="6338054"/>
            <a:ext cx="9144000" cy="584775"/>
          </a:xfrm>
          <a:prstGeom prst="rect">
            <a:avLst/>
          </a:prstGeom>
          <a:noFill/>
        </p:spPr>
        <p:txBody>
          <a:bodyPr wrap="square">
            <a:spAutoFit/>
          </a:bodyPr>
          <a:lstStyle/>
          <a:p>
            <a:pPr algn="ctr" rtl="0"/>
            <a:r>
              <a:rPr lang="de-DE" sz="1600" dirty="0"/>
              <a:t>Plastik</a:t>
            </a:r>
            <a:r>
              <a:rPr lang="de-DE" sz="1600" b="0" i="0" u="none" baseline="0" dirty="0"/>
              <a:t>recycling von hochwertigem (AM) und geringwertigem (IEM) Plastik</a:t>
            </a:r>
            <a:br>
              <a:rPr lang="de-DE" sz="1600" dirty="0"/>
            </a:br>
            <a:endParaRPr lang="de-DE" sz="1600" dirty="0"/>
          </a:p>
        </p:txBody>
      </p:sp>
      <p:pic>
        <p:nvPicPr>
          <p:cNvPr id="4" name="Onlinemedia 3" descr="TRANSFORM-CE (Final: short version)">
            <a:hlinkClick r:id="" action="ppaction://media"/>
            <a:extLst>
              <a:ext uri="{FF2B5EF4-FFF2-40B4-BE49-F238E27FC236}">
                <a16:creationId xmlns:a16="http://schemas.microsoft.com/office/drawing/2014/main" id="{A9615A2D-68EE-8440-8D5A-996CC70B197D}"/>
              </a:ext>
            </a:extLst>
          </p:cNvPr>
          <p:cNvPicPr>
            <a:picLocks noRot="1" noChangeAspect="1"/>
          </p:cNvPicPr>
          <p:nvPr>
            <a:videoFile r:link="rId1"/>
          </p:nvPr>
        </p:nvPicPr>
        <p:blipFill>
          <a:blip r:embed="rId4"/>
          <a:stretch>
            <a:fillRect/>
          </a:stretch>
        </p:blipFill>
        <p:spPr>
          <a:xfrm>
            <a:off x="719138" y="1873250"/>
            <a:ext cx="7705725" cy="4353735"/>
          </a:xfrm>
          <a:prstGeom prst="rect">
            <a:avLst/>
          </a:prstGeom>
        </p:spPr>
      </p:pic>
      <p:sp>
        <p:nvSpPr>
          <p:cNvPr id="2" name="Tijdelijke aanduiding voor tekst 2">
            <a:extLst>
              <a:ext uri="{FF2B5EF4-FFF2-40B4-BE49-F238E27FC236}">
                <a16:creationId xmlns:a16="http://schemas.microsoft.com/office/drawing/2014/main" id="{F3993984-8B24-2C09-1F6A-17AC8EB8C639}"/>
              </a:ext>
            </a:extLst>
          </p:cNvPr>
          <p:cNvSpPr txBox="1">
            <a:spLocks/>
          </p:cNvSpPr>
          <p:nvPr/>
        </p:nvSpPr>
        <p:spPr>
          <a:xfrm>
            <a:off x="719138" y="640104"/>
            <a:ext cx="4654718" cy="953439"/>
          </a:xfrm>
          <a:prstGeom prst="rect">
            <a:avLst/>
          </a:prstGeom>
        </p:spPr>
        <p:txBody>
          <a:bodyPr wrap="square" lIns="0" tIns="0">
            <a:noAutofit/>
          </a:bodyPr>
          <a:lstStyle>
            <a:lvl1pPr marL="0" indent="0" algn="l" defTabSz="457189" rtl="0" eaLnBrk="1" latinLnBrk="0" hangingPunct="1">
              <a:spcBef>
                <a:spcPct val="20000"/>
              </a:spcBef>
              <a:buFontTx/>
              <a:buNone/>
              <a:defRPr sz="2800" b="1" kern="1200" baseline="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371566" indent="0" algn="l" defTabSz="457189" rtl="0" eaLnBrk="1" latinLnBrk="0" hangingPunct="1">
              <a:spcBef>
                <a:spcPct val="20000"/>
              </a:spcBef>
              <a:buFont typeface="Arial"/>
              <a:buNone/>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pPr>
            <a:r>
              <a:rPr lang="de-DE" dirty="0"/>
              <a:t>7. Plastiksammlung und -recycling</a:t>
            </a:r>
          </a:p>
        </p:txBody>
      </p:sp>
    </p:spTree>
    <p:extLst>
      <p:ext uri="{BB962C8B-B14F-4D97-AF65-F5344CB8AC3E}">
        <p14:creationId xmlns:p14="http://schemas.microsoft.com/office/powerpoint/2010/main" val="37159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BFFFF57D-2BEA-7440-BFBE-EE02B0D2FCC8}"/>
              </a:ext>
            </a:extLst>
          </p:cNvPr>
          <p:cNvSpPr/>
          <p:nvPr/>
        </p:nvSpPr>
        <p:spPr>
          <a:xfrm>
            <a:off x="0" y="1952624"/>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GB" dirty="0"/>
          </a:p>
        </p:txBody>
      </p:sp>
      <p:pic>
        <p:nvPicPr>
          <p:cNvPr id="3" name="Afbeelding 2">
            <a:extLst>
              <a:ext uri="{FF2B5EF4-FFF2-40B4-BE49-F238E27FC236}">
                <a16:creationId xmlns:a16="http://schemas.microsoft.com/office/drawing/2014/main" id="{9A3F8AA4-07EB-8246-918A-8234293FBADC}"/>
              </a:ext>
            </a:extLst>
          </p:cNvPr>
          <p:cNvPicPr>
            <a:picLocks noChangeAspect="1"/>
          </p:cNvPicPr>
          <p:nvPr/>
        </p:nvPicPr>
        <p:blipFill>
          <a:blip r:embed="rId3"/>
          <a:stretch>
            <a:fillRect/>
          </a:stretch>
        </p:blipFill>
        <p:spPr>
          <a:xfrm>
            <a:off x="379085" y="1614115"/>
            <a:ext cx="5632778" cy="4723961"/>
          </a:xfrm>
          <a:prstGeom prst="rect">
            <a:avLst/>
          </a:prstGeom>
        </p:spPr>
      </p:pic>
      <p:sp>
        <p:nvSpPr>
          <p:cNvPr id="2" name="Tijdelijke aanduiding voor tekst 2">
            <a:extLst>
              <a:ext uri="{FF2B5EF4-FFF2-40B4-BE49-F238E27FC236}">
                <a16:creationId xmlns:a16="http://schemas.microsoft.com/office/drawing/2014/main" id="{124B3545-98BE-EA0C-6A5D-C6CCC6AE94B9}"/>
              </a:ext>
            </a:extLst>
          </p:cNvPr>
          <p:cNvSpPr txBox="1">
            <a:spLocks/>
          </p:cNvSpPr>
          <p:nvPr/>
        </p:nvSpPr>
        <p:spPr>
          <a:xfrm>
            <a:off x="720000" y="810000"/>
            <a:ext cx="4654718" cy="953439"/>
          </a:xfrm>
          <a:prstGeom prst="rect">
            <a:avLst/>
          </a:prstGeom>
        </p:spPr>
        <p:txBody>
          <a:bodyPr wrap="square" lIns="0" tIns="0">
            <a:noAutofit/>
          </a:bodyPr>
          <a:lstStyle>
            <a:lvl1pPr marL="0" indent="0" algn="l" defTabSz="457189" rtl="0" eaLnBrk="1" latinLnBrk="0" hangingPunct="1">
              <a:spcBef>
                <a:spcPct val="20000"/>
              </a:spcBef>
              <a:buFontTx/>
              <a:buNone/>
              <a:defRPr sz="2800" b="1" kern="1200" baseline="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371566" indent="0" algn="l" defTabSz="457189" rtl="0" eaLnBrk="1" latinLnBrk="0" hangingPunct="1">
              <a:spcBef>
                <a:spcPct val="20000"/>
              </a:spcBef>
              <a:buFont typeface="Arial"/>
              <a:buNone/>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pPr>
            <a:r>
              <a:rPr lang="de-DE" dirty="0"/>
              <a:t>7. Plastiksammlung und -recycling</a:t>
            </a:r>
          </a:p>
        </p:txBody>
      </p:sp>
      <p:sp>
        <p:nvSpPr>
          <p:cNvPr id="4" name="Tijdelijke aanduiding voor tekst 1">
            <a:extLst>
              <a:ext uri="{FF2B5EF4-FFF2-40B4-BE49-F238E27FC236}">
                <a16:creationId xmlns:a16="http://schemas.microsoft.com/office/drawing/2014/main" id="{CD41C4D4-E3A9-BF0E-581E-B2122D01778B}"/>
              </a:ext>
            </a:extLst>
          </p:cNvPr>
          <p:cNvSpPr txBox="1">
            <a:spLocks/>
          </p:cNvSpPr>
          <p:nvPr/>
        </p:nvSpPr>
        <p:spPr>
          <a:xfrm>
            <a:off x="6011863" y="2376000"/>
            <a:ext cx="2753051" cy="1523494"/>
          </a:xfrm>
          <a:prstGeom prst="rect">
            <a:avLst/>
          </a:prstGeom>
        </p:spPr>
        <p:txBody>
          <a:bodyPr wrap="square" lIns="0" tIns="0" rIns="0">
            <a:spAutoFit/>
          </a:bodyPr>
          <a:lstStyle>
            <a:lvl1pPr marL="0" indent="0" algn="l" defTabSz="457189" rtl="0" eaLnBrk="1" latinLnBrk="0" hangingPunct="1">
              <a:spcBef>
                <a:spcPct val="20000"/>
              </a:spcBef>
              <a:buFontTx/>
              <a:buNone/>
              <a:defRPr sz="1800" kern="1200" baseline="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371566" indent="0" algn="l" defTabSz="457189" rtl="0" eaLnBrk="1" latinLnBrk="0" hangingPunct="1">
              <a:spcBef>
                <a:spcPct val="20000"/>
              </a:spcBef>
              <a:buFont typeface="Arial"/>
              <a:buNone/>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80000" indent="-180000">
              <a:spcBef>
                <a:spcPts val="1200"/>
              </a:spcBef>
              <a:buFont typeface="Arial" panose="020B0604020202020204" pitchFamily="34" charset="0"/>
              <a:buChar char="•"/>
            </a:pPr>
            <a:r>
              <a:rPr lang="de-DE" sz="1600" b="0" i="0" u="none" baseline="0" dirty="0"/>
              <a:t>Hier könnt</a:t>
            </a:r>
            <a:r>
              <a:rPr lang="de-DE" sz="1600" b="0" i="0" u="none" dirty="0"/>
              <a:t> ihr</a:t>
            </a:r>
            <a:r>
              <a:rPr lang="de-DE" sz="1600" b="0" i="0" u="none" baseline="0" dirty="0"/>
              <a:t> den Unterschied </a:t>
            </a:r>
            <a:r>
              <a:rPr lang="de-DE" sz="1600" b="0" i="0" u="none" dirty="0"/>
              <a:t>zwischen dem </a:t>
            </a:r>
            <a:r>
              <a:rPr lang="de-DE" sz="1600" dirty="0"/>
              <a:t>Intrusions- und </a:t>
            </a:r>
            <a:r>
              <a:rPr lang="de-DE" sz="1600" dirty="0" err="1"/>
              <a:t>Extrusionsverfahren</a:t>
            </a:r>
            <a:r>
              <a:rPr lang="de-DE" sz="1600" dirty="0"/>
              <a:t> (</a:t>
            </a:r>
            <a:r>
              <a:rPr lang="de-DE" sz="1600" b="0" i="0" u="none" dirty="0"/>
              <a:t>IEM) und der </a:t>
            </a:r>
            <a:r>
              <a:rPr lang="de-DE" sz="1600" dirty="0"/>
              <a:t>additive Herstellung (</a:t>
            </a:r>
            <a:r>
              <a:rPr lang="de-DE" sz="1600" b="0" i="0" u="none" dirty="0"/>
              <a:t>AM) </a:t>
            </a:r>
            <a:r>
              <a:rPr lang="de-DE" sz="1600" b="0" i="0" u="none" baseline="0" dirty="0"/>
              <a:t>sehen</a:t>
            </a:r>
          </a:p>
        </p:txBody>
      </p:sp>
    </p:spTree>
    <p:extLst>
      <p:ext uri="{BB962C8B-B14F-4D97-AF65-F5344CB8AC3E}">
        <p14:creationId xmlns:p14="http://schemas.microsoft.com/office/powerpoint/2010/main" val="199974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BFFFF57D-2BEA-7440-BFBE-EE02B0D2FCC8}"/>
              </a:ext>
            </a:extLst>
          </p:cNvPr>
          <p:cNvSpPr/>
          <p:nvPr/>
        </p:nvSpPr>
        <p:spPr>
          <a:xfrm>
            <a:off x="0" y="1952624"/>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GB" dirty="0"/>
          </a:p>
        </p:txBody>
      </p:sp>
      <p:pic>
        <p:nvPicPr>
          <p:cNvPr id="2" name="Onlinemedia 1" title="Lesson 3">
            <a:hlinkClick r:id="" action="ppaction://media"/>
            <a:extLst>
              <a:ext uri="{FF2B5EF4-FFF2-40B4-BE49-F238E27FC236}">
                <a16:creationId xmlns:a16="http://schemas.microsoft.com/office/drawing/2014/main" id="{18BF320C-7258-909C-58B2-E9305E2A6DF1}"/>
              </a:ext>
            </a:extLst>
          </p:cNvPr>
          <p:cNvPicPr>
            <a:picLocks noRot="1" noChangeAspect="1"/>
          </p:cNvPicPr>
          <p:nvPr>
            <a:videoFile r:link="rId1"/>
          </p:nvPr>
        </p:nvPicPr>
        <p:blipFill>
          <a:blip r:embed="rId4"/>
          <a:stretch>
            <a:fillRect/>
          </a:stretch>
        </p:blipFill>
        <p:spPr>
          <a:xfrm>
            <a:off x="1005789" y="2390402"/>
            <a:ext cx="7132421" cy="4029818"/>
          </a:xfrm>
          <a:prstGeom prst="rect">
            <a:avLst/>
          </a:prstGeom>
        </p:spPr>
      </p:pic>
      <p:sp>
        <p:nvSpPr>
          <p:cNvPr id="3" name="Tijdelijke aanduiding voor tekst 2">
            <a:extLst>
              <a:ext uri="{FF2B5EF4-FFF2-40B4-BE49-F238E27FC236}">
                <a16:creationId xmlns:a16="http://schemas.microsoft.com/office/drawing/2014/main" id="{326BF941-340E-B353-61FF-DB9A1C200167}"/>
              </a:ext>
            </a:extLst>
          </p:cNvPr>
          <p:cNvSpPr txBox="1">
            <a:spLocks/>
          </p:cNvSpPr>
          <p:nvPr/>
        </p:nvSpPr>
        <p:spPr>
          <a:xfrm>
            <a:off x="720000" y="810000"/>
            <a:ext cx="4654718" cy="953439"/>
          </a:xfrm>
          <a:prstGeom prst="rect">
            <a:avLst/>
          </a:prstGeom>
        </p:spPr>
        <p:txBody>
          <a:bodyPr wrap="square" lIns="0" tIns="0">
            <a:noAutofit/>
          </a:bodyPr>
          <a:lstStyle>
            <a:lvl1pPr marL="0" indent="0" algn="l" defTabSz="457189" rtl="0" eaLnBrk="1" latinLnBrk="0" hangingPunct="1">
              <a:spcBef>
                <a:spcPct val="20000"/>
              </a:spcBef>
              <a:buFontTx/>
              <a:buNone/>
              <a:defRPr sz="2800" b="1" kern="1200" baseline="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371566" indent="0" algn="l" defTabSz="457189" rtl="0" eaLnBrk="1" latinLnBrk="0" hangingPunct="1">
              <a:spcBef>
                <a:spcPct val="20000"/>
              </a:spcBef>
              <a:buFont typeface="Arial"/>
              <a:buNone/>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600"/>
              </a:spcBef>
            </a:pPr>
            <a:r>
              <a:rPr lang="de-DE" dirty="0"/>
              <a:t>7. Plastiksammlung und -recycling</a:t>
            </a:r>
          </a:p>
        </p:txBody>
      </p:sp>
    </p:spTree>
    <p:extLst>
      <p:ext uri="{BB962C8B-B14F-4D97-AF65-F5344CB8AC3E}">
        <p14:creationId xmlns:p14="http://schemas.microsoft.com/office/powerpoint/2010/main" val="174687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text">
            <a:extLst>
              <a:ext uri="{FF2B5EF4-FFF2-40B4-BE49-F238E27FC236}">
                <a16:creationId xmlns:a16="http://schemas.microsoft.com/office/drawing/2014/main" id="{70194346-8DAC-F941-AAF4-3C1D2E586B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99" r="42035"/>
          <a:stretch/>
        </p:blipFill>
        <p:spPr bwMode="auto">
          <a:xfrm>
            <a:off x="0" y="-1"/>
            <a:ext cx="56515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tekst 1">
            <a:extLst>
              <a:ext uri="{FF2B5EF4-FFF2-40B4-BE49-F238E27FC236}">
                <a16:creationId xmlns:a16="http://schemas.microsoft.com/office/drawing/2014/main" id="{54E5970E-4904-47FD-A48A-C5C4535BBEC8}"/>
              </a:ext>
            </a:extLst>
          </p:cNvPr>
          <p:cNvSpPr>
            <a:spLocks noGrp="1"/>
          </p:cNvSpPr>
          <p:nvPr>
            <p:ph type="body" sz="quarter" idx="11"/>
          </p:nvPr>
        </p:nvSpPr>
        <p:spPr>
          <a:xfrm>
            <a:off x="6011861" y="1724025"/>
            <a:ext cx="3027635" cy="4822859"/>
          </a:xfrm>
        </p:spPr>
        <p:txBody>
          <a:bodyPr wrap="square" lIns="0">
            <a:spAutoFit/>
          </a:bodyPr>
          <a:lstStyle/>
          <a:p>
            <a:pPr marL="342891" indent="-342891">
              <a:buFont typeface="+mj-lt"/>
              <a:buAutoNum type="arabicPeriod"/>
            </a:pPr>
            <a:r>
              <a:rPr lang="de-DE" sz="1600" dirty="0"/>
              <a:t>Erstellung einer Mindmap</a:t>
            </a:r>
          </a:p>
          <a:p>
            <a:pPr marL="342891" indent="-342891">
              <a:buFont typeface="+mj-lt"/>
              <a:buAutoNum type="arabicPeriod"/>
            </a:pPr>
            <a:r>
              <a:rPr lang="de-DE" sz="1600" dirty="0"/>
              <a:t>Was machen die anderen?</a:t>
            </a:r>
          </a:p>
          <a:p>
            <a:pPr marL="342891" indent="-342891">
              <a:buFont typeface="+mj-lt"/>
              <a:buAutoNum type="arabicPeriod"/>
            </a:pPr>
            <a:r>
              <a:rPr lang="de-DE" sz="1600" dirty="0"/>
              <a:t>Macht mit bei der Plastikjagd!</a:t>
            </a:r>
          </a:p>
          <a:p>
            <a:pPr marL="342891" indent="-342891" algn="l" rtl="0">
              <a:buFont typeface="+mj-lt"/>
              <a:buAutoNum type="arabicPeriod"/>
            </a:pPr>
            <a:r>
              <a:rPr lang="de-DE" sz="1600" b="0" i="0" u="none" baseline="0" dirty="0"/>
              <a:t>Schaut</a:t>
            </a:r>
            <a:r>
              <a:rPr lang="de-DE" sz="1600" b="0" i="0" u="none" dirty="0"/>
              <a:t> euch</a:t>
            </a:r>
            <a:r>
              <a:rPr lang="de-DE" sz="1600" b="0" i="0" u="none" baseline="0" dirty="0"/>
              <a:t> die heutige Plastikproduktion an, wie</a:t>
            </a:r>
            <a:r>
              <a:rPr lang="de-DE" sz="1600" b="0" i="0" u="none" dirty="0"/>
              <a:t> sollte sie in der Zukunft aussehen?</a:t>
            </a:r>
            <a:endParaRPr lang="de-DE" sz="1600" dirty="0"/>
          </a:p>
          <a:p>
            <a:pPr marL="342891" indent="-342891" algn="l" rtl="0">
              <a:buFont typeface="+mj-lt"/>
              <a:buAutoNum type="arabicPeriod"/>
            </a:pPr>
            <a:r>
              <a:rPr lang="de-DE" sz="1600" b="0" i="0" u="none" baseline="0" dirty="0"/>
              <a:t>Was</a:t>
            </a:r>
            <a:r>
              <a:rPr lang="de-DE" sz="1600" b="0" i="0" u="none" dirty="0"/>
              <a:t> ist die </a:t>
            </a:r>
            <a:r>
              <a:rPr lang="de-DE" sz="1600" b="0" i="0" u="none" baseline="0" dirty="0"/>
              <a:t>R-Leiter?</a:t>
            </a:r>
          </a:p>
          <a:p>
            <a:pPr marL="342891" indent="-342891" algn="l" rtl="0">
              <a:buFont typeface="+mj-lt"/>
              <a:buAutoNum type="arabicPeriod"/>
            </a:pPr>
            <a:r>
              <a:rPr lang="de-DE" sz="1600" b="0" i="0" u="none" baseline="0" dirty="0"/>
              <a:t>Lernt verschiedene Technologien zum Recycling von Plastik kennen</a:t>
            </a:r>
            <a:endParaRPr lang="de-DE" sz="1600" dirty="0"/>
          </a:p>
          <a:p>
            <a:pPr marL="342891" indent="-342891" algn="l" rtl="0">
              <a:buFont typeface="+mj-lt"/>
              <a:buAutoNum type="arabicPeriod"/>
            </a:pPr>
            <a:r>
              <a:rPr lang="de-DE" sz="1600" b="0" i="0" u="none" baseline="0" dirty="0"/>
              <a:t>Gestaltet</a:t>
            </a:r>
            <a:r>
              <a:rPr lang="de-DE" sz="1600" b="0" i="0" u="none" dirty="0"/>
              <a:t> euer</a:t>
            </a:r>
            <a:r>
              <a:rPr lang="de-DE" sz="1600" b="0" i="0" u="none" baseline="0" dirty="0"/>
              <a:t> eigenes Produkt</a:t>
            </a:r>
            <a:endParaRPr lang="de-DE" sz="1600" dirty="0"/>
          </a:p>
          <a:p>
            <a:pPr marL="342891" indent="-342891" algn="l" rtl="0">
              <a:buFont typeface="+mj-lt"/>
              <a:buAutoNum type="arabicPeriod"/>
            </a:pPr>
            <a:r>
              <a:rPr lang="de-DE" sz="1600" b="0" i="0" u="none" baseline="0" dirty="0"/>
              <a:t>Reflektieren: lasst uns gemeinsam das eigene Leben betrachten</a:t>
            </a:r>
            <a:endParaRPr lang="de-DE" sz="1600" dirty="0"/>
          </a:p>
        </p:txBody>
      </p:sp>
      <p:sp>
        <p:nvSpPr>
          <p:cNvPr id="3" name="Tijdelijke aanduiding voor tekst 2">
            <a:extLst>
              <a:ext uri="{FF2B5EF4-FFF2-40B4-BE49-F238E27FC236}">
                <a16:creationId xmlns:a16="http://schemas.microsoft.com/office/drawing/2014/main" id="{B541C9AE-4D09-4CB4-80AD-09554B50066B}"/>
              </a:ext>
            </a:extLst>
          </p:cNvPr>
          <p:cNvSpPr>
            <a:spLocks noGrp="1"/>
          </p:cNvSpPr>
          <p:nvPr>
            <p:ph type="body" sz="quarter" idx="13"/>
          </p:nvPr>
        </p:nvSpPr>
        <p:spPr>
          <a:xfrm>
            <a:off x="720001" y="575914"/>
            <a:ext cx="4931500" cy="477054"/>
          </a:xfrm>
        </p:spPr>
        <p:txBody>
          <a:bodyPr>
            <a:noAutofit/>
          </a:bodyPr>
          <a:lstStyle/>
          <a:p>
            <a:pPr algn="l" rtl="0"/>
            <a:r>
              <a:rPr lang="en-GB" sz="4800" b="1" i="0" u="none" baseline="0" dirty="0">
                <a:solidFill>
                  <a:schemeClr val="accent1"/>
                </a:solidFill>
              </a:rPr>
              <a:t>Was werden wir tun?</a:t>
            </a:r>
          </a:p>
        </p:txBody>
      </p:sp>
    </p:spTree>
    <p:extLst>
      <p:ext uri="{BB962C8B-B14F-4D97-AF65-F5344CB8AC3E}">
        <p14:creationId xmlns:p14="http://schemas.microsoft.com/office/powerpoint/2010/main" val="207038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1000"/>
                                        <p:tgtEl>
                                          <p:spTgt spid="2">
                                            <p:txEl>
                                              <p:pRg st="1" end="1"/>
                                            </p:txEl>
                                          </p:spTgt>
                                        </p:tgtEl>
                                      </p:cBhvr>
                                    </p:animEffect>
                                    <p:anim calcmode="lin" valueType="num">
                                      <p:cBhvr>
                                        <p:cTn id="2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fade">
                                      <p:cBhvr>
                                        <p:cTn id="49" dur="1000"/>
                                        <p:tgtEl>
                                          <p:spTgt spid="2">
                                            <p:txEl>
                                              <p:pRg st="6" end="6"/>
                                            </p:txEl>
                                          </p:spTgt>
                                        </p:tgtEl>
                                      </p:cBhvr>
                                    </p:animEffect>
                                    <p:anim calcmode="lin" valueType="num">
                                      <p:cBhvr>
                                        <p:cTn id="5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
                                            <p:txEl>
                                              <p:pRg st="7" end="7"/>
                                            </p:txEl>
                                          </p:spTgt>
                                        </p:tgtEl>
                                        <p:attrNameLst>
                                          <p:attrName>style.visibility</p:attrName>
                                        </p:attrNameLst>
                                      </p:cBhvr>
                                      <p:to>
                                        <p:strVal val="visible"/>
                                      </p:to>
                                    </p:set>
                                    <p:animEffect transition="in" filter="fade">
                                      <p:cBhvr>
                                        <p:cTn id="56" dur="1000"/>
                                        <p:tgtEl>
                                          <p:spTgt spid="2">
                                            <p:txEl>
                                              <p:pRg st="7" end="7"/>
                                            </p:txEl>
                                          </p:spTgt>
                                        </p:tgtEl>
                                      </p:cBhvr>
                                    </p:animEffect>
                                    <p:anim calcmode="lin" valueType="num">
                                      <p:cBhvr>
                                        <p:cTn id="57"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96D387CB-467D-7548-B797-244111C5279B}"/>
              </a:ext>
            </a:extLst>
          </p:cNvPr>
          <p:cNvSpPr/>
          <p:nvPr/>
        </p:nvSpPr>
        <p:spPr>
          <a:xfrm>
            <a:off x="0" y="1952624"/>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9" name="Afbeelding 8" descr="Afbeelding met tekst, plaats&#10;&#10;Automatisch gegenereerde beschrijving">
            <a:extLst>
              <a:ext uri="{FF2B5EF4-FFF2-40B4-BE49-F238E27FC236}">
                <a16:creationId xmlns:a16="http://schemas.microsoft.com/office/drawing/2014/main" id="{3D10A764-F2AC-3F41-B009-FDCF73BDC3CC}"/>
              </a:ext>
            </a:extLst>
          </p:cNvPr>
          <p:cNvPicPr>
            <a:picLocks noChangeAspect="1"/>
          </p:cNvPicPr>
          <p:nvPr/>
        </p:nvPicPr>
        <p:blipFill>
          <a:blip r:embed="rId3"/>
          <a:stretch>
            <a:fillRect/>
          </a:stretch>
        </p:blipFill>
        <p:spPr>
          <a:xfrm>
            <a:off x="-1350472" y="2922311"/>
            <a:ext cx="8299912" cy="4668700"/>
          </a:xfrm>
          <a:prstGeom prst="rect">
            <a:avLst/>
          </a:prstGeom>
        </p:spPr>
      </p:pic>
      <p:pic>
        <p:nvPicPr>
          <p:cNvPr id="12" name="Afbeelding 11" descr="Afbeelding met penseel, gereedschap, wit, serviesgoed&#10;&#10;Automatisch gegenereerde beschrijving">
            <a:extLst>
              <a:ext uri="{FF2B5EF4-FFF2-40B4-BE49-F238E27FC236}">
                <a16:creationId xmlns:a16="http://schemas.microsoft.com/office/drawing/2014/main" id="{24AE9BC2-C5A8-914A-96F5-64034B8A7B11}"/>
              </a:ext>
            </a:extLst>
          </p:cNvPr>
          <p:cNvPicPr>
            <a:picLocks noChangeAspect="1"/>
          </p:cNvPicPr>
          <p:nvPr/>
        </p:nvPicPr>
        <p:blipFill>
          <a:blip r:embed="rId4"/>
          <a:stretch>
            <a:fillRect/>
          </a:stretch>
        </p:blipFill>
        <p:spPr>
          <a:xfrm>
            <a:off x="6011864" y="1952625"/>
            <a:ext cx="2413000" cy="3142253"/>
          </a:xfrm>
          <a:prstGeom prst="rect">
            <a:avLst/>
          </a:prstGeom>
        </p:spPr>
      </p:pic>
      <p:sp>
        <p:nvSpPr>
          <p:cNvPr id="2" name="Tijdelijke aanduiding voor tekst 1">
            <a:extLst>
              <a:ext uri="{FF2B5EF4-FFF2-40B4-BE49-F238E27FC236}">
                <a16:creationId xmlns:a16="http://schemas.microsoft.com/office/drawing/2014/main" id="{F770F767-95D9-94B8-0282-989087C0016D}"/>
              </a:ext>
            </a:extLst>
          </p:cNvPr>
          <p:cNvSpPr>
            <a:spLocks noGrp="1"/>
          </p:cNvSpPr>
          <p:nvPr>
            <p:ph type="body" sz="quarter" idx="11"/>
          </p:nvPr>
        </p:nvSpPr>
        <p:spPr>
          <a:xfrm>
            <a:off x="719138" y="2376000"/>
            <a:ext cx="4932361" cy="2871206"/>
          </a:xfrm>
        </p:spPr>
        <p:txBody>
          <a:bodyPr/>
          <a:lstStyle/>
          <a:p>
            <a:pPr algn="l" rtl="0"/>
            <a:r>
              <a:rPr lang="de-DE" b="1" i="0" u="none" baseline="0" dirty="0"/>
              <a:t>Technologien zur Entfernung von Plastik aus Abfällen</a:t>
            </a:r>
            <a:endParaRPr lang="de-DE" b="1" dirty="0"/>
          </a:p>
          <a:p>
            <a:pPr marL="180000" indent="-180000" algn="l" rtl="0">
              <a:spcBef>
                <a:spcPts val="1200"/>
              </a:spcBef>
              <a:buFont typeface="Arial" panose="020B0604020202020204" pitchFamily="34" charset="0"/>
              <a:buChar char="•"/>
            </a:pPr>
            <a:r>
              <a:rPr lang="de-DE" sz="1600" b="0" i="0" u="none" baseline="0" dirty="0"/>
              <a:t>Wie wird recyceltes Plastik hergestellt?</a:t>
            </a:r>
          </a:p>
          <a:p>
            <a:pPr marL="180000" indent="-180000" algn="l" rtl="0">
              <a:spcBef>
                <a:spcPts val="1200"/>
              </a:spcBef>
              <a:buFont typeface="Arial" panose="020B0604020202020204" pitchFamily="34" charset="0"/>
              <a:buChar char="•"/>
            </a:pPr>
            <a:r>
              <a:rPr lang="de-DE" sz="1600" b="0" i="0" u="none" baseline="0" dirty="0"/>
              <a:t>Fotos AM- und IEM-Produkte </a:t>
            </a:r>
          </a:p>
          <a:p>
            <a:endParaRPr lang="en-GB" sz="1600" dirty="0"/>
          </a:p>
        </p:txBody>
      </p:sp>
      <p:sp>
        <p:nvSpPr>
          <p:cNvPr id="3" name="Tijdelijke aanduiding voor tekst 2">
            <a:extLst>
              <a:ext uri="{FF2B5EF4-FFF2-40B4-BE49-F238E27FC236}">
                <a16:creationId xmlns:a16="http://schemas.microsoft.com/office/drawing/2014/main" id="{18647871-21C9-3BB3-6E75-63F9A1FB16DC}"/>
              </a:ext>
            </a:extLst>
          </p:cNvPr>
          <p:cNvSpPr>
            <a:spLocks noGrp="1"/>
          </p:cNvSpPr>
          <p:nvPr>
            <p:ph type="body" sz="quarter" idx="13"/>
          </p:nvPr>
        </p:nvSpPr>
        <p:spPr>
          <a:xfrm>
            <a:off x="720001" y="810000"/>
            <a:ext cx="4931500" cy="969496"/>
          </a:xfrm>
        </p:spPr>
        <p:txBody>
          <a:bodyPr/>
          <a:lstStyle/>
          <a:p>
            <a:pPr algn="l" rtl="0"/>
            <a:r>
              <a:rPr lang="de-DE" sz="2000" dirty="0"/>
              <a:t>7. Plastik</a:t>
            </a:r>
            <a:r>
              <a:rPr lang="de-DE" sz="2000" b="1" i="0" u="none" baseline="0" dirty="0"/>
              <a:t>recycling von hochwertigem (AM) und geringwertigem (IEM) Plastik</a:t>
            </a:r>
            <a:endParaRPr lang="de-DE" sz="2000" dirty="0"/>
          </a:p>
        </p:txBody>
      </p:sp>
      <p:pic>
        <p:nvPicPr>
          <p:cNvPr id="13" name="Afbeelding 12">
            <a:extLst>
              <a:ext uri="{FF2B5EF4-FFF2-40B4-BE49-F238E27FC236}">
                <a16:creationId xmlns:a16="http://schemas.microsoft.com/office/drawing/2014/main" id="{FC331EC2-5632-1243-81AD-C3C772F8CA95}"/>
              </a:ext>
            </a:extLst>
          </p:cNvPr>
          <p:cNvPicPr>
            <a:picLocks noChangeAspect="1"/>
          </p:cNvPicPr>
          <p:nvPr/>
        </p:nvPicPr>
        <p:blipFill>
          <a:blip r:embed="rId5"/>
          <a:stretch>
            <a:fillRect/>
          </a:stretch>
        </p:blipFill>
        <p:spPr>
          <a:xfrm rot="20038458">
            <a:off x="2924574" y="3379590"/>
            <a:ext cx="5797898" cy="3261318"/>
          </a:xfrm>
          <a:prstGeom prst="rect">
            <a:avLst/>
          </a:prstGeom>
        </p:spPr>
      </p:pic>
    </p:spTree>
    <p:extLst>
      <p:ext uri="{BB962C8B-B14F-4D97-AF65-F5344CB8AC3E}">
        <p14:creationId xmlns:p14="http://schemas.microsoft.com/office/powerpoint/2010/main" val="3684939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B541C9AE-4D09-4CB4-80AD-09554B50066B}"/>
              </a:ext>
            </a:extLst>
          </p:cNvPr>
          <p:cNvSpPr>
            <a:spLocks noGrp="1"/>
          </p:cNvSpPr>
          <p:nvPr>
            <p:ph type="body" sz="quarter" idx="13"/>
          </p:nvPr>
        </p:nvSpPr>
        <p:spPr>
          <a:xfrm>
            <a:off x="594739" y="810000"/>
            <a:ext cx="5492911" cy="953439"/>
          </a:xfrm>
        </p:spPr>
        <p:txBody>
          <a:bodyPr>
            <a:noAutofit/>
          </a:bodyPr>
          <a:lstStyle/>
          <a:p>
            <a:pPr algn="l" rtl="0"/>
            <a:r>
              <a:rPr lang="de-DE" b="1" i="0" u="none" baseline="0" dirty="0"/>
              <a:t>Was können wir aus Plastikabfällen herstellen?</a:t>
            </a:r>
          </a:p>
        </p:txBody>
      </p:sp>
      <p:pic>
        <p:nvPicPr>
          <p:cNvPr id="2" name="Onlinemedia 1" descr="Roads Made From Recycled Plastic Waste Could Be the Future">
            <a:hlinkClick r:id="" action="ppaction://media"/>
            <a:extLst>
              <a:ext uri="{FF2B5EF4-FFF2-40B4-BE49-F238E27FC236}">
                <a16:creationId xmlns:a16="http://schemas.microsoft.com/office/drawing/2014/main" id="{90D11792-7631-1143-9FBE-ADE8F2ACA52C}"/>
              </a:ext>
            </a:extLst>
          </p:cNvPr>
          <p:cNvPicPr>
            <a:picLocks noRot="1" noChangeAspect="1"/>
          </p:cNvPicPr>
          <p:nvPr>
            <a:videoFile r:link="rId1"/>
          </p:nvPr>
        </p:nvPicPr>
        <p:blipFill>
          <a:blip r:embed="rId4"/>
          <a:stretch>
            <a:fillRect/>
          </a:stretch>
        </p:blipFill>
        <p:spPr>
          <a:xfrm>
            <a:off x="528175" y="1876425"/>
            <a:ext cx="7896688" cy="4461629"/>
          </a:xfrm>
          <a:prstGeom prst="rect">
            <a:avLst/>
          </a:prstGeom>
        </p:spPr>
      </p:pic>
      <p:sp>
        <p:nvSpPr>
          <p:cNvPr id="6" name="Tekstvak 5">
            <a:extLst>
              <a:ext uri="{FF2B5EF4-FFF2-40B4-BE49-F238E27FC236}">
                <a16:creationId xmlns:a16="http://schemas.microsoft.com/office/drawing/2014/main" id="{30B51958-4D17-9940-8B18-13565F734246}"/>
              </a:ext>
            </a:extLst>
          </p:cNvPr>
          <p:cNvSpPr txBox="1"/>
          <p:nvPr/>
        </p:nvSpPr>
        <p:spPr>
          <a:xfrm>
            <a:off x="2286000" y="6338054"/>
            <a:ext cx="4572000" cy="369332"/>
          </a:xfrm>
          <a:prstGeom prst="rect">
            <a:avLst/>
          </a:prstGeom>
          <a:noFill/>
        </p:spPr>
        <p:txBody>
          <a:bodyPr wrap="square">
            <a:spAutoFit/>
          </a:bodyPr>
          <a:lstStyle/>
          <a:p>
            <a:pPr algn="ctr" rtl="0"/>
            <a:r>
              <a:rPr lang="en-us" b="0" i="0" u="none" baseline="0">
                <a:solidFill>
                  <a:schemeClr val="accent1"/>
                </a:solidFill>
              </a:rPr>
              <a:t>Seien Sie kreativ!</a:t>
            </a:r>
          </a:p>
        </p:txBody>
      </p:sp>
    </p:spTree>
    <p:extLst>
      <p:ext uri="{BB962C8B-B14F-4D97-AF65-F5344CB8AC3E}">
        <p14:creationId xmlns:p14="http://schemas.microsoft.com/office/powerpoint/2010/main" val="114511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C5071D77-B36C-7846-8AAB-96D1B226DC4D}"/>
              </a:ext>
            </a:extLst>
          </p:cNvPr>
          <p:cNvSpPr/>
          <p:nvPr/>
        </p:nvSpPr>
        <p:spPr>
          <a:xfrm>
            <a:off x="0" y="1952625"/>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2" name="Tijdelijke aanduiding voor tekst 1">
            <a:extLst>
              <a:ext uri="{FF2B5EF4-FFF2-40B4-BE49-F238E27FC236}">
                <a16:creationId xmlns:a16="http://schemas.microsoft.com/office/drawing/2014/main" id="{1F5AE101-42F4-83FF-7584-832DECBF1C9D}"/>
              </a:ext>
            </a:extLst>
          </p:cNvPr>
          <p:cNvSpPr>
            <a:spLocks noGrp="1"/>
          </p:cNvSpPr>
          <p:nvPr>
            <p:ph type="body" sz="quarter" idx="11"/>
          </p:nvPr>
        </p:nvSpPr>
        <p:spPr>
          <a:xfrm>
            <a:off x="2937753" y="2376988"/>
            <a:ext cx="5487110" cy="2108975"/>
          </a:xfrm>
        </p:spPr>
        <p:txBody>
          <a:bodyPr wrap="square">
            <a:spAutoFit/>
          </a:bodyPr>
          <a:lstStyle/>
          <a:p>
            <a:pPr marL="20955" indent="-20955">
              <a:lnSpc>
                <a:spcPct val="115000"/>
              </a:lnSpc>
            </a:pPr>
            <a:r>
              <a:rPr lang="de-DE" sz="1600" dirty="0">
                <a:solidFill>
                  <a:srgbClr val="002060"/>
                </a:solidFill>
              </a:rPr>
              <a:t>"Ich finde es schwierig, dass die Bank, die wir herstellen, durchhängt. Wir haben schon vieles versucht: ein zusätzliches Teil in die Mitte der Bank zu setzen oder die Bank kleiner zu machen. Aber das funktioniert nicht.</a:t>
            </a:r>
          </a:p>
          <a:p>
            <a:pPr marL="20955" indent="-20955">
              <a:lnSpc>
                <a:spcPct val="115000"/>
              </a:lnSpc>
            </a:pPr>
            <a:endParaRPr lang="de-DE" sz="1600" dirty="0">
              <a:solidFill>
                <a:srgbClr val="002060"/>
              </a:solidFill>
            </a:endParaRPr>
          </a:p>
          <a:p>
            <a:pPr marL="20955" indent="-20955">
              <a:lnSpc>
                <a:spcPct val="115000"/>
              </a:lnSpc>
            </a:pPr>
            <a:r>
              <a:rPr lang="de-DE" sz="1600" dirty="0">
                <a:solidFill>
                  <a:srgbClr val="002060"/>
                </a:solidFill>
              </a:rPr>
              <a:t>Könnt ihr mir helfen, eine Lösung für eine Bank zu finden, die nicht durchhängt?"</a:t>
            </a:r>
          </a:p>
        </p:txBody>
      </p:sp>
      <p:sp>
        <p:nvSpPr>
          <p:cNvPr id="3" name="Tijdelijke aanduiding voor tekst 2">
            <a:extLst>
              <a:ext uri="{FF2B5EF4-FFF2-40B4-BE49-F238E27FC236}">
                <a16:creationId xmlns:a16="http://schemas.microsoft.com/office/drawing/2014/main" id="{C9F2B8EA-7884-06E1-4DEF-FA55E5CA8A9F}"/>
              </a:ext>
            </a:extLst>
          </p:cNvPr>
          <p:cNvSpPr>
            <a:spLocks noGrp="1"/>
          </p:cNvSpPr>
          <p:nvPr>
            <p:ph type="body" sz="quarter" idx="13"/>
          </p:nvPr>
        </p:nvSpPr>
        <p:spPr>
          <a:xfrm>
            <a:off x="720001" y="810000"/>
            <a:ext cx="4931500" cy="907941"/>
          </a:xfrm>
        </p:spPr>
        <p:txBody>
          <a:bodyPr/>
          <a:lstStyle/>
          <a:p>
            <a:pPr algn="l" rtl="0"/>
            <a:r>
              <a:rPr lang="en-GB" dirty="0"/>
              <a:t>8</a:t>
            </a:r>
            <a:r>
              <a:rPr lang="en-GB" b="1" i="0" u="none" baseline="0" dirty="0"/>
              <a:t>. ENTWERFT EUER EIGENES PRODUKT</a:t>
            </a:r>
          </a:p>
        </p:txBody>
      </p:sp>
      <p:pic>
        <p:nvPicPr>
          <p:cNvPr id="8" name="Afbeelding 7" descr="Afbeelding met buiten, rolschaatsen, gebouw, springen&#10;&#10;Automatisch gegenereerde beschrijving">
            <a:extLst>
              <a:ext uri="{FF2B5EF4-FFF2-40B4-BE49-F238E27FC236}">
                <a16:creationId xmlns:a16="http://schemas.microsoft.com/office/drawing/2014/main" id="{ED567481-67B0-2D4F-A0E9-5A33D81CCB56}"/>
              </a:ext>
            </a:extLst>
          </p:cNvPr>
          <p:cNvPicPr>
            <a:picLocks noChangeAspect="1"/>
          </p:cNvPicPr>
          <p:nvPr/>
        </p:nvPicPr>
        <p:blipFill rotWithShape="1">
          <a:blip r:embed="rId3">
            <a:extLst>
              <a:ext uri="{28A0092B-C50C-407E-A947-70E740481C1C}">
                <a14:useLocalDpi xmlns:a14="http://schemas.microsoft.com/office/drawing/2010/main" val="0"/>
              </a:ext>
            </a:extLst>
          </a:blip>
          <a:srcRect l="37747" r="23252" b="-72206"/>
          <a:stretch/>
        </p:blipFill>
        <p:spPr bwMode="auto">
          <a:xfrm>
            <a:off x="0" y="1952624"/>
            <a:ext cx="2864328" cy="844727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67914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C5071D77-B36C-7846-8AAB-96D1B226DC4D}"/>
              </a:ext>
            </a:extLst>
          </p:cNvPr>
          <p:cNvSpPr/>
          <p:nvPr/>
        </p:nvSpPr>
        <p:spPr>
          <a:xfrm>
            <a:off x="0" y="1952625"/>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9" name="Afbeelding 8" descr="Afbeelding met persoon, muur, kleding, binnen&#10;&#10;Automatisch gegenereerde beschrijving">
            <a:extLst>
              <a:ext uri="{FF2B5EF4-FFF2-40B4-BE49-F238E27FC236}">
                <a16:creationId xmlns:a16="http://schemas.microsoft.com/office/drawing/2014/main" id="{4B4D9255-4285-DD4D-8B57-C411C02B7A1B}"/>
              </a:ext>
            </a:extLst>
          </p:cNvPr>
          <p:cNvPicPr>
            <a:picLocks noChangeAspect="1"/>
          </p:cNvPicPr>
          <p:nvPr/>
        </p:nvPicPr>
        <p:blipFill rotWithShape="1">
          <a:blip r:embed="rId3"/>
          <a:srcRect l="17411" r="23768"/>
          <a:stretch/>
        </p:blipFill>
        <p:spPr>
          <a:xfrm>
            <a:off x="0" y="1952625"/>
            <a:ext cx="2885440" cy="4905375"/>
          </a:xfrm>
          <a:prstGeom prst="rect">
            <a:avLst/>
          </a:prstGeom>
        </p:spPr>
      </p:pic>
      <p:sp>
        <p:nvSpPr>
          <p:cNvPr id="2" name="Tijdelijke aanduiding voor tekst 1">
            <a:extLst>
              <a:ext uri="{FF2B5EF4-FFF2-40B4-BE49-F238E27FC236}">
                <a16:creationId xmlns:a16="http://schemas.microsoft.com/office/drawing/2014/main" id="{1F5AE101-42F4-83FF-7584-832DECBF1C9D}"/>
              </a:ext>
            </a:extLst>
          </p:cNvPr>
          <p:cNvSpPr>
            <a:spLocks noGrp="1"/>
          </p:cNvSpPr>
          <p:nvPr>
            <p:ph type="body" sz="quarter" idx="11"/>
          </p:nvPr>
        </p:nvSpPr>
        <p:spPr>
          <a:xfrm>
            <a:off x="3219855" y="1976185"/>
            <a:ext cx="5564222" cy="4571188"/>
          </a:xfrm>
        </p:spPr>
        <p:txBody>
          <a:bodyPr wrap="square">
            <a:spAutoFit/>
          </a:bodyPr>
          <a:lstStyle/>
          <a:p>
            <a:pPr>
              <a:lnSpc>
                <a:spcPct val="115000"/>
              </a:lnSpc>
            </a:pPr>
            <a:r>
              <a:rPr lang="de-DE" sz="1600" dirty="0">
                <a:solidFill>
                  <a:srgbClr val="002060"/>
                </a:solidFill>
              </a:rPr>
              <a:t>"Ein Unternehmen möchte seine Handyhüllen mithilfe von additiver Fertigung (3D-Druck) und recyceltem Plastik neu gestalten. Das derzeitige Design der Handyhüllen ist sehr einfach. Das Unternehmen stellt jedes Jahr Hunderte von Handyhüllen aus neuem Plastik im Spritzgussverfahren her. </a:t>
            </a:r>
          </a:p>
          <a:p>
            <a:pPr>
              <a:lnSpc>
                <a:spcPct val="115000"/>
              </a:lnSpc>
            </a:pPr>
            <a:endParaRPr lang="de-DE" sz="1600" dirty="0">
              <a:solidFill>
                <a:srgbClr val="002060"/>
              </a:solidFill>
            </a:endParaRPr>
          </a:p>
          <a:p>
            <a:pPr>
              <a:lnSpc>
                <a:spcPct val="115000"/>
              </a:lnSpc>
            </a:pPr>
            <a:r>
              <a:rPr lang="de-DE" sz="1600" dirty="0">
                <a:solidFill>
                  <a:srgbClr val="002060"/>
                </a:solidFill>
              </a:rPr>
              <a:t>Wie würdet ihr die additive Fertigung und recyceltes Plastik einsetzen, um das Design der Handyhüllen des Unternehmens zu verbessern?</a:t>
            </a:r>
          </a:p>
          <a:p>
            <a:pPr>
              <a:lnSpc>
                <a:spcPct val="115000"/>
              </a:lnSpc>
            </a:pPr>
            <a:endParaRPr lang="de-DE" sz="1600" dirty="0">
              <a:solidFill>
                <a:srgbClr val="002060"/>
              </a:solidFill>
            </a:endParaRPr>
          </a:p>
          <a:p>
            <a:pPr>
              <a:lnSpc>
                <a:spcPct val="115000"/>
              </a:lnSpc>
            </a:pPr>
            <a:r>
              <a:rPr lang="de-DE" sz="1600" dirty="0">
                <a:solidFill>
                  <a:srgbClr val="002060"/>
                </a:solidFill>
              </a:rPr>
              <a:t>Ihr würdet uns mit einem schönen Design wirklich helfen!"</a:t>
            </a:r>
          </a:p>
          <a:p>
            <a:pPr>
              <a:lnSpc>
                <a:spcPct val="115000"/>
              </a:lnSpc>
            </a:pPr>
            <a:endParaRPr lang="en-US" sz="1600" dirty="0">
              <a:solidFill>
                <a:srgbClr val="002060"/>
              </a:solidFill>
            </a:endParaRPr>
          </a:p>
          <a:p>
            <a:pPr>
              <a:lnSpc>
                <a:spcPct val="115000"/>
              </a:lnSpc>
            </a:pPr>
            <a:endParaRPr lang="en-GB" sz="1600" dirty="0">
              <a:solidFill>
                <a:srgbClr val="002060"/>
              </a:solidFill>
            </a:endParaRPr>
          </a:p>
        </p:txBody>
      </p:sp>
      <p:sp>
        <p:nvSpPr>
          <p:cNvPr id="3" name="Tijdelijke aanduiding voor tekst 2">
            <a:extLst>
              <a:ext uri="{FF2B5EF4-FFF2-40B4-BE49-F238E27FC236}">
                <a16:creationId xmlns:a16="http://schemas.microsoft.com/office/drawing/2014/main" id="{C9F2B8EA-7884-06E1-4DEF-FA55E5CA8A9F}"/>
              </a:ext>
            </a:extLst>
          </p:cNvPr>
          <p:cNvSpPr>
            <a:spLocks noGrp="1"/>
          </p:cNvSpPr>
          <p:nvPr>
            <p:ph type="body" sz="quarter" idx="13"/>
          </p:nvPr>
        </p:nvSpPr>
        <p:spPr>
          <a:xfrm>
            <a:off x="720001" y="810000"/>
            <a:ext cx="4931500" cy="907941"/>
          </a:xfrm>
        </p:spPr>
        <p:txBody>
          <a:bodyPr/>
          <a:lstStyle/>
          <a:p>
            <a:pPr algn="l" rtl="0"/>
            <a:r>
              <a:rPr lang="en-GB" dirty="0"/>
              <a:t>8</a:t>
            </a:r>
            <a:r>
              <a:rPr lang="en-GB" b="1" i="0" u="none" baseline="0" dirty="0"/>
              <a:t>. ENTWERFT EUER EIGENES PRODUKT</a:t>
            </a:r>
          </a:p>
        </p:txBody>
      </p:sp>
    </p:spTree>
    <p:extLst>
      <p:ext uri="{BB962C8B-B14F-4D97-AF65-F5344CB8AC3E}">
        <p14:creationId xmlns:p14="http://schemas.microsoft.com/office/powerpoint/2010/main" val="6892929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C5071D77-B36C-7846-8AAB-96D1B226DC4D}"/>
              </a:ext>
            </a:extLst>
          </p:cNvPr>
          <p:cNvSpPr/>
          <p:nvPr/>
        </p:nvSpPr>
        <p:spPr>
          <a:xfrm>
            <a:off x="0" y="1952625"/>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9" name="Afbeelding 8" descr="Afbeelding met persoon, muur, kleding, binnen&#10;&#10;Automatisch gegenereerde beschrijving">
            <a:extLst>
              <a:ext uri="{FF2B5EF4-FFF2-40B4-BE49-F238E27FC236}">
                <a16:creationId xmlns:a16="http://schemas.microsoft.com/office/drawing/2014/main" id="{4B4D9255-4285-DD4D-8B57-C411C02B7A1B}"/>
              </a:ext>
            </a:extLst>
          </p:cNvPr>
          <p:cNvPicPr>
            <a:picLocks noChangeAspect="1"/>
          </p:cNvPicPr>
          <p:nvPr/>
        </p:nvPicPr>
        <p:blipFill rotWithShape="1">
          <a:blip r:embed="rId3"/>
          <a:srcRect l="17411" r="23768"/>
          <a:stretch/>
        </p:blipFill>
        <p:spPr>
          <a:xfrm>
            <a:off x="2766060" y="1952624"/>
            <a:ext cx="2885440" cy="4905375"/>
          </a:xfrm>
          <a:prstGeom prst="rect">
            <a:avLst/>
          </a:prstGeom>
        </p:spPr>
      </p:pic>
      <p:sp>
        <p:nvSpPr>
          <p:cNvPr id="2" name="Tijdelijke aanduiding voor tekst 1">
            <a:extLst>
              <a:ext uri="{FF2B5EF4-FFF2-40B4-BE49-F238E27FC236}">
                <a16:creationId xmlns:a16="http://schemas.microsoft.com/office/drawing/2014/main" id="{1F5AE101-42F4-83FF-7584-832DECBF1C9D}"/>
              </a:ext>
            </a:extLst>
          </p:cNvPr>
          <p:cNvSpPr>
            <a:spLocks noGrp="1"/>
          </p:cNvSpPr>
          <p:nvPr>
            <p:ph type="body" sz="quarter" idx="11"/>
          </p:nvPr>
        </p:nvSpPr>
        <p:spPr>
          <a:xfrm>
            <a:off x="6011862" y="2376988"/>
            <a:ext cx="3044455" cy="3123932"/>
          </a:xfrm>
        </p:spPr>
        <p:txBody>
          <a:bodyPr wrap="square">
            <a:spAutoFit/>
          </a:bodyPr>
          <a:lstStyle/>
          <a:p>
            <a:pPr marL="180000" indent="-180000" algn="l" rtl="0">
              <a:spcBef>
                <a:spcPts val="1200"/>
              </a:spcBef>
              <a:buFont typeface="Arial" panose="020B0604020202020204" pitchFamily="34" charset="0"/>
              <a:buChar char="•"/>
            </a:pPr>
            <a:r>
              <a:rPr lang="de-DE" sz="1600" dirty="0"/>
              <a:t>Ihr habt die Chance ein Produktdesign zu verbessern. </a:t>
            </a:r>
            <a:r>
              <a:rPr lang="de-DE" sz="1600" b="0" i="0" u="none" baseline="0" dirty="0"/>
              <a:t>Herzlichen Glückwunsch!</a:t>
            </a:r>
          </a:p>
          <a:p>
            <a:pPr marL="180000" indent="-180000" algn="l" rtl="0">
              <a:spcBef>
                <a:spcPts val="1200"/>
              </a:spcBef>
              <a:buFont typeface="Arial" panose="020B0604020202020204" pitchFamily="34" charset="0"/>
              <a:buChar char="•"/>
            </a:pPr>
            <a:endParaRPr lang="de-DE" sz="1600" dirty="0"/>
          </a:p>
          <a:p>
            <a:pPr marL="180000" indent="-180000" algn="l" rtl="0">
              <a:spcBef>
                <a:spcPts val="1200"/>
              </a:spcBef>
              <a:buFont typeface="Arial" panose="020B0604020202020204" pitchFamily="34" charset="0"/>
              <a:buChar char="•"/>
            </a:pPr>
            <a:r>
              <a:rPr lang="de-DE" sz="1600" b="0" i="0" u="none" baseline="0" dirty="0"/>
              <a:t>Wählt ein Produkt</a:t>
            </a:r>
          </a:p>
          <a:p>
            <a:pPr marL="180000" indent="-180000" algn="l" rtl="0">
              <a:spcBef>
                <a:spcPts val="1200"/>
              </a:spcBef>
              <a:buFont typeface="Arial" panose="020B0604020202020204" pitchFamily="34" charset="0"/>
              <a:buChar char="•"/>
            </a:pPr>
            <a:r>
              <a:rPr lang="de-DE" sz="1600" b="0" i="0" u="none" baseline="0" dirty="0"/>
              <a:t>Entwerft das Design</a:t>
            </a:r>
            <a:endParaRPr lang="de-DE" sz="1600" dirty="0"/>
          </a:p>
          <a:p>
            <a:pPr marL="180000" indent="-180000" algn="l" rtl="0">
              <a:spcBef>
                <a:spcPts val="1200"/>
              </a:spcBef>
              <a:buFont typeface="Arial" panose="020B0604020202020204" pitchFamily="34" charset="0"/>
              <a:buChar char="•"/>
            </a:pPr>
            <a:r>
              <a:rPr lang="de-DE" sz="1600" b="0" i="0" u="none" baseline="0" dirty="0"/>
              <a:t>Erstellt einen Prototypen, der in der Klasse vorgeführt werden kann</a:t>
            </a:r>
            <a:endParaRPr lang="de-DE" sz="1600" dirty="0"/>
          </a:p>
        </p:txBody>
      </p:sp>
      <p:sp>
        <p:nvSpPr>
          <p:cNvPr id="3" name="Tijdelijke aanduiding voor tekst 2">
            <a:extLst>
              <a:ext uri="{FF2B5EF4-FFF2-40B4-BE49-F238E27FC236}">
                <a16:creationId xmlns:a16="http://schemas.microsoft.com/office/drawing/2014/main" id="{C9F2B8EA-7884-06E1-4DEF-FA55E5CA8A9F}"/>
              </a:ext>
            </a:extLst>
          </p:cNvPr>
          <p:cNvSpPr>
            <a:spLocks noGrp="1"/>
          </p:cNvSpPr>
          <p:nvPr>
            <p:ph type="body" sz="quarter" idx="13"/>
          </p:nvPr>
        </p:nvSpPr>
        <p:spPr>
          <a:xfrm>
            <a:off x="720001" y="810000"/>
            <a:ext cx="4931500" cy="907941"/>
          </a:xfrm>
        </p:spPr>
        <p:txBody>
          <a:bodyPr/>
          <a:lstStyle/>
          <a:p>
            <a:pPr algn="l" rtl="0"/>
            <a:r>
              <a:rPr lang="en-GB" dirty="0"/>
              <a:t>8</a:t>
            </a:r>
            <a:r>
              <a:rPr lang="en-GB" b="1" i="0" u="none" baseline="0" dirty="0"/>
              <a:t>. ENTWERFEN SIE IHR EIGENES DESIGN</a:t>
            </a:r>
          </a:p>
        </p:txBody>
      </p:sp>
      <p:pic>
        <p:nvPicPr>
          <p:cNvPr id="8" name="Afbeelding 7" descr="Afbeelding met buiten, rolschaatsen, gebouw, springen&#10;&#10;Automatisch gegenereerde beschrijving">
            <a:extLst>
              <a:ext uri="{FF2B5EF4-FFF2-40B4-BE49-F238E27FC236}">
                <a16:creationId xmlns:a16="http://schemas.microsoft.com/office/drawing/2014/main" id="{ED567481-67B0-2D4F-A0E9-5A33D81CCB56}"/>
              </a:ext>
            </a:extLst>
          </p:cNvPr>
          <p:cNvPicPr>
            <a:picLocks noChangeAspect="1"/>
          </p:cNvPicPr>
          <p:nvPr/>
        </p:nvPicPr>
        <p:blipFill rotWithShape="1">
          <a:blip r:embed="rId4">
            <a:extLst>
              <a:ext uri="{28A0092B-C50C-407E-A947-70E740481C1C}">
                <a14:useLocalDpi xmlns:a14="http://schemas.microsoft.com/office/drawing/2010/main" val="0"/>
              </a:ext>
            </a:extLst>
          </a:blip>
          <a:srcRect l="37747" r="23252" b="-72206"/>
          <a:stretch/>
        </p:blipFill>
        <p:spPr bwMode="auto">
          <a:xfrm>
            <a:off x="0" y="1952624"/>
            <a:ext cx="2864328" cy="8447272"/>
          </a:xfrm>
          <a:prstGeom prst="rect">
            <a:avLst/>
          </a:prstGeom>
          <a:noFill/>
          <a:ln>
            <a:noFill/>
          </a:ln>
          <a:extLst>
            <a:ext uri="{53640926-AAD7-44D8-BBD7-CCE9431645EC}">
              <a14:shadowObscured xmlns:a14="http://schemas.microsoft.com/office/drawing/2010/main"/>
            </a:ext>
          </a:extLst>
        </p:spPr>
      </p:pic>
      <p:pic>
        <p:nvPicPr>
          <p:cNvPr id="14" name="Afbeelding 13">
            <a:extLst>
              <a:ext uri="{FF2B5EF4-FFF2-40B4-BE49-F238E27FC236}">
                <a16:creationId xmlns:a16="http://schemas.microsoft.com/office/drawing/2014/main" id="{45789591-4B53-2446-A875-5AC27ED3FC32}"/>
              </a:ext>
            </a:extLst>
          </p:cNvPr>
          <p:cNvPicPr>
            <a:picLocks noChangeAspect="1"/>
          </p:cNvPicPr>
          <p:nvPr/>
        </p:nvPicPr>
        <p:blipFill rotWithShape="1">
          <a:blip r:embed="rId5"/>
          <a:srcRect l="45758" t="29325" r="40801" b="24314"/>
          <a:stretch/>
        </p:blipFill>
        <p:spPr>
          <a:xfrm rot="1518578">
            <a:off x="7615476" y="5155078"/>
            <a:ext cx="898418" cy="1743114"/>
          </a:xfrm>
          <a:prstGeom prst="rect">
            <a:avLst/>
          </a:prstGeom>
        </p:spPr>
      </p:pic>
    </p:spTree>
    <p:extLst>
      <p:ext uri="{BB962C8B-B14F-4D97-AF65-F5344CB8AC3E}">
        <p14:creationId xmlns:p14="http://schemas.microsoft.com/office/powerpoint/2010/main" val="15291146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C5071D77-B36C-7846-8AAB-96D1B226DC4D}"/>
              </a:ext>
            </a:extLst>
          </p:cNvPr>
          <p:cNvSpPr/>
          <p:nvPr/>
        </p:nvSpPr>
        <p:spPr>
          <a:xfrm>
            <a:off x="0" y="1952625"/>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15" name="Picture 2" descr="gratis Plastic Flessen Stockfoto">
            <a:extLst>
              <a:ext uri="{FF2B5EF4-FFF2-40B4-BE49-F238E27FC236}">
                <a16:creationId xmlns:a16="http://schemas.microsoft.com/office/drawing/2014/main" id="{B560F752-8A13-F64A-AC1C-C54A58EE66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224"/>
          <a:stretch/>
        </p:blipFill>
        <p:spPr bwMode="auto">
          <a:xfrm>
            <a:off x="6011863" y="1952625"/>
            <a:ext cx="3132137" cy="4905375"/>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tekst 1">
            <a:extLst>
              <a:ext uri="{FF2B5EF4-FFF2-40B4-BE49-F238E27FC236}">
                <a16:creationId xmlns:a16="http://schemas.microsoft.com/office/drawing/2014/main" id="{1F5AE101-42F4-83FF-7584-832DECBF1C9D}"/>
              </a:ext>
            </a:extLst>
          </p:cNvPr>
          <p:cNvSpPr>
            <a:spLocks noGrp="1"/>
          </p:cNvSpPr>
          <p:nvPr>
            <p:ph type="body" sz="quarter" idx="11"/>
          </p:nvPr>
        </p:nvSpPr>
        <p:spPr>
          <a:xfrm>
            <a:off x="719139" y="2376989"/>
            <a:ext cx="4932362" cy="1985159"/>
          </a:xfrm>
        </p:spPr>
        <p:txBody>
          <a:bodyPr wrap="square">
            <a:spAutoFit/>
          </a:bodyPr>
          <a:lstStyle/>
          <a:p>
            <a:pPr marL="180000" indent="-180000" algn="l" rtl="0">
              <a:spcBef>
                <a:spcPts val="1200"/>
              </a:spcBef>
              <a:buFont typeface="Arial" panose="020B0604020202020204" pitchFamily="34" charset="0"/>
              <a:buChar char="•"/>
            </a:pPr>
            <a:r>
              <a:rPr lang="de-DE" sz="1600" b="0" i="0" u="none" baseline="0" dirty="0"/>
              <a:t>Was hat euch am besten gefallen</a:t>
            </a:r>
            <a:r>
              <a:rPr lang="de-DE" sz="1600" dirty="0"/>
              <a:t> und welche Informationen fandet ihr am nützlichsten</a:t>
            </a:r>
            <a:r>
              <a:rPr lang="de-DE" sz="1600" b="0" i="0" u="none" baseline="0" dirty="0"/>
              <a:t>?</a:t>
            </a:r>
          </a:p>
          <a:p>
            <a:pPr marL="180000" indent="-180000" algn="l" rtl="0">
              <a:spcBef>
                <a:spcPts val="1200"/>
              </a:spcBef>
              <a:buFont typeface="Arial" panose="020B0604020202020204" pitchFamily="34" charset="0"/>
              <a:buChar char="•"/>
            </a:pPr>
            <a:r>
              <a:rPr lang="de-DE" sz="1600" b="0" i="0" u="none" baseline="0" dirty="0"/>
              <a:t>Seht euch die Mindmaps noch einmal an</a:t>
            </a:r>
            <a:endParaRPr lang="de-DE" sz="1600" dirty="0"/>
          </a:p>
          <a:p>
            <a:pPr marL="180000" indent="-180000" algn="l" rtl="0">
              <a:spcBef>
                <a:spcPts val="1200"/>
              </a:spcBef>
              <a:buFont typeface="Arial" panose="020B0604020202020204" pitchFamily="34" charset="0"/>
              <a:buChar char="•"/>
            </a:pPr>
            <a:r>
              <a:rPr lang="de-DE" sz="1600" b="0" i="0" u="none" baseline="0" dirty="0"/>
              <a:t>Teilt eure Gedanken, werdet ihr in Zukunft etwas in eurem Alltag anders machen? </a:t>
            </a:r>
            <a:endParaRPr lang="de-DE" sz="1600" dirty="0"/>
          </a:p>
          <a:p>
            <a:pPr marL="180000" indent="-180000" algn="l" rtl="0">
              <a:spcBef>
                <a:spcPts val="1200"/>
              </a:spcBef>
              <a:buFont typeface="Arial" panose="020B0604020202020204" pitchFamily="34" charset="0"/>
              <a:buChar char="•"/>
            </a:pPr>
            <a:r>
              <a:rPr lang="de-DE" sz="1600" b="0" i="0" u="none" baseline="0" dirty="0"/>
              <a:t>Habt ihr Hinweise für die Schulbehörde?</a:t>
            </a:r>
          </a:p>
        </p:txBody>
      </p:sp>
      <p:sp>
        <p:nvSpPr>
          <p:cNvPr id="3" name="Tijdelijke aanduiding voor tekst 2">
            <a:extLst>
              <a:ext uri="{FF2B5EF4-FFF2-40B4-BE49-F238E27FC236}">
                <a16:creationId xmlns:a16="http://schemas.microsoft.com/office/drawing/2014/main" id="{C9F2B8EA-7884-06E1-4DEF-FA55E5CA8A9F}"/>
              </a:ext>
            </a:extLst>
          </p:cNvPr>
          <p:cNvSpPr>
            <a:spLocks noGrp="1"/>
          </p:cNvSpPr>
          <p:nvPr>
            <p:ph type="body" sz="quarter" idx="13"/>
          </p:nvPr>
        </p:nvSpPr>
        <p:spPr>
          <a:xfrm>
            <a:off x="720001" y="810000"/>
            <a:ext cx="4931500" cy="477054"/>
          </a:xfrm>
        </p:spPr>
        <p:txBody>
          <a:bodyPr/>
          <a:lstStyle/>
          <a:p>
            <a:pPr algn="l" rtl="0"/>
            <a:r>
              <a:rPr lang="en-GB" dirty="0"/>
              <a:t>9</a:t>
            </a:r>
            <a:r>
              <a:rPr lang="en-GB" b="1" i="0" u="none" baseline="0" dirty="0"/>
              <a:t>. Bewertung</a:t>
            </a:r>
          </a:p>
        </p:txBody>
      </p:sp>
      <p:pic>
        <p:nvPicPr>
          <p:cNvPr id="5" name="Afbeelding 4">
            <a:extLst>
              <a:ext uri="{FF2B5EF4-FFF2-40B4-BE49-F238E27FC236}">
                <a16:creationId xmlns:a16="http://schemas.microsoft.com/office/drawing/2014/main" id="{E94A3FDF-19F8-C54A-ACA4-824DAAD0B01A}"/>
              </a:ext>
            </a:extLst>
          </p:cNvPr>
          <p:cNvPicPr>
            <a:picLocks noChangeAspect="1"/>
          </p:cNvPicPr>
          <p:nvPr/>
        </p:nvPicPr>
        <p:blipFill rotWithShape="1">
          <a:blip r:embed="rId4"/>
          <a:srcRect l="42989" t="27266" r="43239" b="24218"/>
          <a:stretch/>
        </p:blipFill>
        <p:spPr>
          <a:xfrm rot="2364557">
            <a:off x="5501976" y="4323710"/>
            <a:ext cx="808092" cy="1601235"/>
          </a:xfrm>
          <a:prstGeom prst="rect">
            <a:avLst/>
          </a:prstGeom>
        </p:spPr>
      </p:pic>
    </p:spTree>
    <p:extLst>
      <p:ext uri="{BB962C8B-B14F-4D97-AF65-F5344CB8AC3E}">
        <p14:creationId xmlns:p14="http://schemas.microsoft.com/office/powerpoint/2010/main" val="24243831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C5071D77-B36C-7846-8AAB-96D1B226DC4D}"/>
              </a:ext>
            </a:extLst>
          </p:cNvPr>
          <p:cNvSpPr/>
          <p:nvPr/>
        </p:nvSpPr>
        <p:spPr>
          <a:xfrm>
            <a:off x="0" y="1952625"/>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15" name="Picture 2" descr="gratis Plastic Flessen Stockfoto">
            <a:extLst>
              <a:ext uri="{FF2B5EF4-FFF2-40B4-BE49-F238E27FC236}">
                <a16:creationId xmlns:a16="http://schemas.microsoft.com/office/drawing/2014/main" id="{B560F752-8A13-F64A-AC1C-C54A58EE66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224"/>
          <a:stretch/>
        </p:blipFill>
        <p:spPr bwMode="auto">
          <a:xfrm>
            <a:off x="6011863" y="1952625"/>
            <a:ext cx="3132137" cy="4905375"/>
          </a:xfrm>
          <a:prstGeom prst="rect">
            <a:avLst/>
          </a:prstGeom>
          <a:noFill/>
          <a:extLst>
            <a:ext uri="{909E8E84-426E-40DD-AFC4-6F175D3DCCD1}">
              <a14:hiddenFill xmlns:a14="http://schemas.microsoft.com/office/drawing/2010/main">
                <a:solidFill>
                  <a:srgbClr val="FFFFFF"/>
                </a:solidFill>
              </a14:hiddenFill>
            </a:ext>
          </a:extLst>
        </p:spPr>
      </p:pic>
      <p:sp>
        <p:nvSpPr>
          <p:cNvPr id="2" name="Tijdelijke aanduiding voor tekst 1">
            <a:extLst>
              <a:ext uri="{FF2B5EF4-FFF2-40B4-BE49-F238E27FC236}">
                <a16:creationId xmlns:a16="http://schemas.microsoft.com/office/drawing/2014/main" id="{1F5AE101-42F4-83FF-7584-832DECBF1C9D}"/>
              </a:ext>
            </a:extLst>
          </p:cNvPr>
          <p:cNvSpPr>
            <a:spLocks noGrp="1"/>
          </p:cNvSpPr>
          <p:nvPr>
            <p:ph type="body" sz="quarter" idx="11"/>
          </p:nvPr>
        </p:nvSpPr>
        <p:spPr>
          <a:xfrm>
            <a:off x="719139" y="2376989"/>
            <a:ext cx="4932362" cy="3123932"/>
          </a:xfrm>
        </p:spPr>
        <p:txBody>
          <a:bodyPr wrap="square">
            <a:spAutoFit/>
          </a:bodyPr>
          <a:lstStyle/>
          <a:p>
            <a:pPr marL="180000" indent="-180000" algn="l" rtl="0">
              <a:spcBef>
                <a:spcPts val="1200"/>
              </a:spcBef>
              <a:buFont typeface="Arial" panose="020B0604020202020204" pitchFamily="34" charset="0"/>
              <a:buChar char="•"/>
            </a:pPr>
            <a:r>
              <a:rPr lang="de-DE" sz="1600" b="0" i="0" u="none" baseline="0" dirty="0"/>
              <a:t>Was waren die Highlights dieser Lektion? Was war besonders gut? </a:t>
            </a:r>
          </a:p>
          <a:p>
            <a:pPr marL="180000" indent="-180000" algn="l" rtl="0">
              <a:spcBef>
                <a:spcPts val="1200"/>
              </a:spcBef>
              <a:buFont typeface="Arial" panose="020B0604020202020204" pitchFamily="34" charset="0"/>
              <a:buChar char="•"/>
            </a:pPr>
            <a:r>
              <a:rPr lang="de-DE" sz="1600" b="0" i="0" u="none" baseline="0" dirty="0"/>
              <a:t>Habt ihr in dieser Lektion etwas gelernt, was ihr noch nicht wussten? Wenn ja, was? </a:t>
            </a:r>
          </a:p>
          <a:p>
            <a:pPr marL="180000" indent="-180000" algn="l" rtl="0">
              <a:spcBef>
                <a:spcPts val="1200"/>
              </a:spcBef>
              <a:buFont typeface="Arial" panose="020B0604020202020204" pitchFamily="34" charset="0"/>
              <a:buChar char="•"/>
            </a:pPr>
            <a:r>
              <a:rPr lang="de-DE" sz="1600" b="0" i="0" u="none" baseline="0" dirty="0"/>
              <a:t>Beschreibt in zwei Sätzen, worum es in dieser Lektion ging. </a:t>
            </a:r>
          </a:p>
          <a:p>
            <a:pPr marL="180000" indent="-180000" algn="l" rtl="0">
              <a:spcBef>
                <a:spcPts val="1200"/>
              </a:spcBef>
              <a:buFont typeface="Arial" panose="020B0604020202020204" pitchFamily="34" charset="0"/>
              <a:buChar char="•"/>
            </a:pPr>
            <a:r>
              <a:rPr lang="de-DE" sz="1600" b="0" i="0" u="none" baseline="0" dirty="0"/>
              <a:t>Nennt drei Wörter, an die ihr euch aus dieser Lektion erinnern.</a:t>
            </a:r>
          </a:p>
          <a:p>
            <a:pPr marL="180000" indent="-180000" algn="l" rtl="0">
              <a:spcBef>
                <a:spcPts val="1200"/>
              </a:spcBef>
              <a:buFont typeface="Arial" panose="020B0604020202020204" pitchFamily="34" charset="0"/>
              <a:buChar char="•"/>
            </a:pPr>
            <a:r>
              <a:rPr lang="de-DE" sz="1600" b="0" i="0" u="none" baseline="0" dirty="0"/>
              <a:t>Habt ihr Verbesserungsvorschläge? Was sollte/ könnte man anders machen?</a:t>
            </a:r>
          </a:p>
        </p:txBody>
      </p:sp>
      <p:sp>
        <p:nvSpPr>
          <p:cNvPr id="3" name="Tijdelijke aanduiding voor tekst 2">
            <a:extLst>
              <a:ext uri="{FF2B5EF4-FFF2-40B4-BE49-F238E27FC236}">
                <a16:creationId xmlns:a16="http://schemas.microsoft.com/office/drawing/2014/main" id="{C9F2B8EA-7884-06E1-4DEF-FA55E5CA8A9F}"/>
              </a:ext>
            </a:extLst>
          </p:cNvPr>
          <p:cNvSpPr>
            <a:spLocks noGrp="1"/>
          </p:cNvSpPr>
          <p:nvPr>
            <p:ph type="body" sz="quarter" idx="13"/>
          </p:nvPr>
        </p:nvSpPr>
        <p:spPr/>
        <p:txBody>
          <a:bodyPr/>
          <a:lstStyle/>
          <a:p>
            <a:pPr algn="l" rtl="0"/>
            <a:r>
              <a:rPr lang="en-GB" dirty="0"/>
              <a:t>9</a:t>
            </a:r>
            <a:r>
              <a:rPr lang="en-GB" b="1" i="0" u="none" baseline="0" dirty="0"/>
              <a:t>. Bewertung</a:t>
            </a:r>
          </a:p>
        </p:txBody>
      </p:sp>
      <p:pic>
        <p:nvPicPr>
          <p:cNvPr id="13" name="Afbeelding 12">
            <a:extLst>
              <a:ext uri="{FF2B5EF4-FFF2-40B4-BE49-F238E27FC236}">
                <a16:creationId xmlns:a16="http://schemas.microsoft.com/office/drawing/2014/main" id="{96859D77-121A-AB4D-A8DE-85B801D5179F}"/>
              </a:ext>
            </a:extLst>
          </p:cNvPr>
          <p:cNvPicPr>
            <a:picLocks noChangeAspect="1"/>
          </p:cNvPicPr>
          <p:nvPr/>
        </p:nvPicPr>
        <p:blipFill>
          <a:blip r:embed="rId4"/>
          <a:stretch>
            <a:fillRect/>
          </a:stretch>
        </p:blipFill>
        <p:spPr>
          <a:xfrm rot="14409605">
            <a:off x="2863822" y="4101631"/>
            <a:ext cx="6056678" cy="3406881"/>
          </a:xfrm>
          <a:prstGeom prst="rect">
            <a:avLst/>
          </a:prstGeom>
        </p:spPr>
      </p:pic>
    </p:spTree>
    <p:extLst>
      <p:ext uri="{BB962C8B-B14F-4D97-AF65-F5344CB8AC3E}">
        <p14:creationId xmlns:p14="http://schemas.microsoft.com/office/powerpoint/2010/main" val="16904501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27D28151-54BB-DB42-AAAE-F83BDC72EAD1}"/>
              </a:ext>
            </a:extLst>
          </p:cNvPr>
          <p:cNvSpPr/>
          <p:nvPr/>
        </p:nvSpPr>
        <p:spPr>
          <a:xfrm>
            <a:off x="0" y="1952624"/>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9" name="Picture 2" descr="Art for the environment">
            <a:extLst>
              <a:ext uri="{FF2B5EF4-FFF2-40B4-BE49-F238E27FC236}">
                <a16:creationId xmlns:a16="http://schemas.microsoft.com/office/drawing/2014/main" id="{AC1ECBF5-2D5E-6C4A-A284-F10E715CA6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138" y="2274954"/>
            <a:ext cx="4932362" cy="2762123"/>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a:extLst>
              <a:ext uri="{FF2B5EF4-FFF2-40B4-BE49-F238E27FC236}">
                <a16:creationId xmlns:a16="http://schemas.microsoft.com/office/drawing/2014/main" id="{8D2BA8D3-366A-E144-9B56-970865885D53}"/>
              </a:ext>
            </a:extLst>
          </p:cNvPr>
          <p:cNvPicPr>
            <a:picLocks noChangeAspect="1"/>
          </p:cNvPicPr>
          <p:nvPr/>
        </p:nvPicPr>
        <p:blipFill>
          <a:blip r:embed="rId4"/>
          <a:stretch>
            <a:fillRect/>
          </a:stretch>
        </p:blipFill>
        <p:spPr>
          <a:xfrm rot="20308349">
            <a:off x="2244411" y="3615096"/>
            <a:ext cx="5785181" cy="3254164"/>
          </a:xfrm>
          <a:prstGeom prst="rect">
            <a:avLst/>
          </a:prstGeom>
        </p:spPr>
      </p:pic>
      <p:sp>
        <p:nvSpPr>
          <p:cNvPr id="2" name="Tijdelijke aanduiding voor tekst 1">
            <a:extLst>
              <a:ext uri="{FF2B5EF4-FFF2-40B4-BE49-F238E27FC236}">
                <a16:creationId xmlns:a16="http://schemas.microsoft.com/office/drawing/2014/main" id="{54E5970E-4904-47FD-A48A-C5C4535BBEC8}"/>
              </a:ext>
            </a:extLst>
          </p:cNvPr>
          <p:cNvSpPr>
            <a:spLocks noGrp="1"/>
          </p:cNvSpPr>
          <p:nvPr>
            <p:ph type="body" sz="quarter" idx="11"/>
          </p:nvPr>
        </p:nvSpPr>
        <p:spPr>
          <a:xfrm>
            <a:off x="6011863" y="2376000"/>
            <a:ext cx="2413000" cy="3881197"/>
          </a:xfrm>
        </p:spPr>
        <p:txBody>
          <a:bodyPr/>
          <a:lstStyle/>
          <a:p>
            <a:pPr marL="180000" indent="-180000" algn="l" rtl="0">
              <a:spcBef>
                <a:spcPts val="1200"/>
              </a:spcBef>
              <a:buFont typeface="Arial" panose="020B0604020202020204" pitchFamily="34" charset="0"/>
              <a:buChar char="•"/>
            </a:pPr>
            <a:r>
              <a:rPr lang="de-DE" sz="1600" b="0" i="0" u="none" baseline="0" dirty="0"/>
              <a:t>Organisiert eine Ausstellung</a:t>
            </a:r>
            <a:r>
              <a:rPr lang="de-DE" sz="1600" dirty="0"/>
              <a:t> </a:t>
            </a:r>
            <a:r>
              <a:rPr lang="de-DE" sz="1600" b="0" i="0" u="none" baseline="0" dirty="0"/>
              <a:t>mit der Schulleitung</a:t>
            </a:r>
            <a:endParaRPr lang="de-DE" sz="1600" dirty="0"/>
          </a:p>
          <a:p>
            <a:pPr marL="180000" indent="-180000" algn="l" rtl="0">
              <a:spcBef>
                <a:spcPts val="1200"/>
              </a:spcBef>
              <a:buFont typeface="Arial" panose="020B0604020202020204" pitchFamily="34" charset="0"/>
              <a:buChar char="•"/>
            </a:pPr>
            <a:r>
              <a:rPr lang="de-DE" sz="1600" b="0" i="0" u="none" baseline="0" dirty="0"/>
              <a:t>Ladet eure Freunde und Familie ein</a:t>
            </a:r>
          </a:p>
        </p:txBody>
      </p:sp>
      <p:sp>
        <p:nvSpPr>
          <p:cNvPr id="3" name="Tijdelijke aanduiding voor tekst 2">
            <a:extLst>
              <a:ext uri="{FF2B5EF4-FFF2-40B4-BE49-F238E27FC236}">
                <a16:creationId xmlns:a16="http://schemas.microsoft.com/office/drawing/2014/main" id="{B541C9AE-4D09-4CB4-80AD-09554B50066B}"/>
              </a:ext>
            </a:extLst>
          </p:cNvPr>
          <p:cNvSpPr>
            <a:spLocks noGrp="1"/>
          </p:cNvSpPr>
          <p:nvPr>
            <p:ph type="body" sz="quarter" idx="13"/>
          </p:nvPr>
        </p:nvSpPr>
        <p:spPr/>
        <p:txBody>
          <a:bodyPr>
            <a:normAutofit/>
          </a:bodyPr>
          <a:lstStyle/>
          <a:p>
            <a:pPr algn="l" rtl="0"/>
            <a:r>
              <a:rPr lang="en-GB" b="1" i="0" u="none" baseline="0" dirty="0"/>
              <a:t>EXTRAS</a:t>
            </a:r>
          </a:p>
        </p:txBody>
      </p:sp>
      <p:pic>
        <p:nvPicPr>
          <p:cNvPr id="6" name="Afbeelding 5">
            <a:extLst>
              <a:ext uri="{FF2B5EF4-FFF2-40B4-BE49-F238E27FC236}">
                <a16:creationId xmlns:a16="http://schemas.microsoft.com/office/drawing/2014/main" id="{4AAEB537-BA29-2745-BCD1-C194913A640D}"/>
              </a:ext>
            </a:extLst>
          </p:cNvPr>
          <p:cNvPicPr>
            <a:picLocks noChangeAspect="1"/>
          </p:cNvPicPr>
          <p:nvPr/>
        </p:nvPicPr>
        <p:blipFill>
          <a:blip r:embed="rId5"/>
          <a:stretch>
            <a:fillRect/>
          </a:stretch>
        </p:blipFill>
        <p:spPr>
          <a:xfrm rot="783093">
            <a:off x="1864091" y="4016894"/>
            <a:ext cx="4338469" cy="2440389"/>
          </a:xfrm>
          <a:prstGeom prst="rect">
            <a:avLst/>
          </a:prstGeom>
        </p:spPr>
      </p:pic>
    </p:spTree>
    <p:extLst>
      <p:ext uri="{BB962C8B-B14F-4D97-AF65-F5344CB8AC3E}">
        <p14:creationId xmlns:p14="http://schemas.microsoft.com/office/powerpoint/2010/main" val="3339869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246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3760D71B-5577-90A1-AB57-B7F26B7F0F79}"/>
              </a:ext>
            </a:extLst>
          </p:cNvPr>
          <p:cNvSpPr>
            <a:spLocks noGrp="1"/>
          </p:cNvSpPr>
          <p:nvPr>
            <p:ph type="body" sz="quarter" idx="13"/>
          </p:nvPr>
        </p:nvSpPr>
        <p:spPr/>
        <p:txBody>
          <a:bodyPr/>
          <a:lstStyle/>
          <a:p>
            <a:r>
              <a:rPr lang="nl-NL" dirty="0"/>
              <a:t>1. </a:t>
            </a:r>
            <a:r>
              <a:rPr lang="nl-NL" dirty="0" err="1"/>
              <a:t>Herzlich</a:t>
            </a:r>
            <a:r>
              <a:rPr lang="nl-NL" dirty="0"/>
              <a:t> </a:t>
            </a:r>
            <a:r>
              <a:rPr lang="nl-NL" dirty="0" err="1"/>
              <a:t>willkommen</a:t>
            </a:r>
            <a:r>
              <a:rPr lang="nl-NL" dirty="0"/>
              <a:t>!</a:t>
            </a:r>
          </a:p>
        </p:txBody>
      </p:sp>
      <p:sp>
        <p:nvSpPr>
          <p:cNvPr id="5" name="Rechthoek 4">
            <a:extLst>
              <a:ext uri="{FF2B5EF4-FFF2-40B4-BE49-F238E27FC236}">
                <a16:creationId xmlns:a16="http://schemas.microsoft.com/office/drawing/2014/main" id="{E80DEAD6-A2E0-8CDD-9180-7E7AA28A9F2C}"/>
              </a:ext>
            </a:extLst>
          </p:cNvPr>
          <p:cNvSpPr/>
          <p:nvPr/>
        </p:nvSpPr>
        <p:spPr>
          <a:xfrm>
            <a:off x="0" y="1916348"/>
            <a:ext cx="9144000" cy="4941651"/>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4" name="Onlinemedia 3" title="Lesson 1">
            <a:hlinkClick r:id="" action="ppaction://media"/>
            <a:extLst>
              <a:ext uri="{FF2B5EF4-FFF2-40B4-BE49-F238E27FC236}">
                <a16:creationId xmlns:a16="http://schemas.microsoft.com/office/drawing/2014/main" id="{3254B1DB-9779-CDE7-8877-FA1B83A6D748}"/>
              </a:ext>
            </a:extLst>
          </p:cNvPr>
          <p:cNvPicPr>
            <a:picLocks noRot="1" noChangeAspect="1"/>
          </p:cNvPicPr>
          <p:nvPr>
            <a:videoFile r:link="rId1"/>
          </p:nvPr>
        </p:nvPicPr>
        <p:blipFill>
          <a:blip r:embed="rId4"/>
          <a:stretch>
            <a:fillRect/>
          </a:stretch>
        </p:blipFill>
        <p:spPr>
          <a:xfrm>
            <a:off x="1522302" y="2601841"/>
            <a:ext cx="6099396" cy="3446159"/>
          </a:xfrm>
          <a:prstGeom prst="rect">
            <a:avLst/>
          </a:prstGeom>
        </p:spPr>
      </p:pic>
    </p:spTree>
    <p:extLst>
      <p:ext uri="{BB962C8B-B14F-4D97-AF65-F5344CB8AC3E}">
        <p14:creationId xmlns:p14="http://schemas.microsoft.com/office/powerpoint/2010/main" val="178387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7A3C5075-2883-054D-918D-8662A237D686}"/>
              </a:ext>
            </a:extLst>
          </p:cNvPr>
          <p:cNvSpPr/>
          <p:nvPr/>
        </p:nvSpPr>
        <p:spPr>
          <a:xfrm>
            <a:off x="0" y="1952624"/>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grpSp>
        <p:nvGrpSpPr>
          <p:cNvPr id="42" name="Groep 41">
            <a:extLst>
              <a:ext uri="{FF2B5EF4-FFF2-40B4-BE49-F238E27FC236}">
                <a16:creationId xmlns:a16="http://schemas.microsoft.com/office/drawing/2014/main" id="{B4542715-450C-3F47-A130-4A0EB6F786A7}"/>
              </a:ext>
            </a:extLst>
          </p:cNvPr>
          <p:cNvGrpSpPr/>
          <p:nvPr/>
        </p:nvGrpSpPr>
        <p:grpSpPr>
          <a:xfrm>
            <a:off x="3959074" y="3643952"/>
            <a:ext cx="5710220" cy="3214048"/>
            <a:chOff x="-7922409" y="3429000"/>
            <a:chExt cx="5710220" cy="3214048"/>
          </a:xfrm>
        </p:grpSpPr>
        <p:pic>
          <p:nvPicPr>
            <p:cNvPr id="13" name="Afbeelding 12">
              <a:extLst>
                <a:ext uri="{FF2B5EF4-FFF2-40B4-BE49-F238E27FC236}">
                  <a16:creationId xmlns:a16="http://schemas.microsoft.com/office/drawing/2014/main" id="{4E6AE68B-F154-7741-8116-D82340932ED9}"/>
                </a:ext>
              </a:extLst>
            </p:cNvPr>
            <p:cNvPicPr>
              <a:picLocks noChangeAspect="1"/>
            </p:cNvPicPr>
            <p:nvPr/>
          </p:nvPicPr>
          <p:blipFill>
            <a:blip r:embed="rId3"/>
            <a:stretch>
              <a:fillRect/>
            </a:stretch>
          </p:blipFill>
          <p:spPr>
            <a:xfrm>
              <a:off x="-6592603" y="3429000"/>
              <a:ext cx="3809698" cy="2142955"/>
            </a:xfrm>
            <a:prstGeom prst="rect">
              <a:avLst/>
            </a:prstGeom>
          </p:spPr>
        </p:pic>
        <p:pic>
          <p:nvPicPr>
            <p:cNvPr id="15" name="Afbeelding 14">
              <a:extLst>
                <a:ext uri="{FF2B5EF4-FFF2-40B4-BE49-F238E27FC236}">
                  <a16:creationId xmlns:a16="http://schemas.microsoft.com/office/drawing/2014/main" id="{E3A42267-797E-5F45-AF38-D42C8D43E135}"/>
                </a:ext>
              </a:extLst>
            </p:cNvPr>
            <p:cNvPicPr>
              <a:picLocks noChangeAspect="1"/>
            </p:cNvPicPr>
            <p:nvPr/>
          </p:nvPicPr>
          <p:blipFill>
            <a:blip r:embed="rId4"/>
            <a:stretch>
              <a:fillRect/>
            </a:stretch>
          </p:blipFill>
          <p:spPr>
            <a:xfrm rot="1774053">
              <a:off x="-7922409" y="3583014"/>
              <a:ext cx="4525311" cy="2545487"/>
            </a:xfrm>
            <a:prstGeom prst="rect">
              <a:avLst/>
            </a:prstGeom>
          </p:spPr>
        </p:pic>
        <p:pic>
          <p:nvPicPr>
            <p:cNvPr id="19" name="Afbeelding 18">
              <a:extLst>
                <a:ext uri="{FF2B5EF4-FFF2-40B4-BE49-F238E27FC236}">
                  <a16:creationId xmlns:a16="http://schemas.microsoft.com/office/drawing/2014/main" id="{9777C523-DC08-D14E-AA16-6829225263F6}"/>
                </a:ext>
              </a:extLst>
            </p:cNvPr>
            <p:cNvPicPr>
              <a:picLocks noChangeAspect="1"/>
            </p:cNvPicPr>
            <p:nvPr/>
          </p:nvPicPr>
          <p:blipFill>
            <a:blip r:embed="rId5"/>
            <a:stretch>
              <a:fillRect/>
            </a:stretch>
          </p:blipFill>
          <p:spPr>
            <a:xfrm rot="902091">
              <a:off x="-5914481" y="3882863"/>
              <a:ext cx="3702292" cy="2082539"/>
            </a:xfrm>
            <a:prstGeom prst="rect">
              <a:avLst/>
            </a:prstGeom>
          </p:spPr>
        </p:pic>
        <p:pic>
          <p:nvPicPr>
            <p:cNvPr id="37" name="Afbeelding 36">
              <a:extLst>
                <a:ext uri="{FF2B5EF4-FFF2-40B4-BE49-F238E27FC236}">
                  <a16:creationId xmlns:a16="http://schemas.microsoft.com/office/drawing/2014/main" id="{6255F5F4-5BF0-E644-A73C-307F54E86DB9}"/>
                </a:ext>
              </a:extLst>
            </p:cNvPr>
            <p:cNvPicPr>
              <a:picLocks noChangeAspect="1"/>
            </p:cNvPicPr>
            <p:nvPr/>
          </p:nvPicPr>
          <p:blipFill>
            <a:blip r:embed="rId6"/>
            <a:stretch>
              <a:fillRect/>
            </a:stretch>
          </p:blipFill>
          <p:spPr>
            <a:xfrm rot="19989210">
              <a:off x="-6745693" y="4483497"/>
              <a:ext cx="3839202" cy="2159551"/>
            </a:xfrm>
            <a:prstGeom prst="rect">
              <a:avLst/>
            </a:prstGeom>
          </p:spPr>
        </p:pic>
      </p:grpSp>
      <p:pic>
        <p:nvPicPr>
          <p:cNvPr id="9" name="Afbeelding 8">
            <a:extLst>
              <a:ext uri="{FF2B5EF4-FFF2-40B4-BE49-F238E27FC236}">
                <a16:creationId xmlns:a16="http://schemas.microsoft.com/office/drawing/2014/main" id="{99DCD0A7-2C1B-9341-92F0-A14478713AAF}"/>
              </a:ext>
            </a:extLst>
          </p:cNvPr>
          <p:cNvPicPr>
            <a:picLocks noChangeAspect="1"/>
          </p:cNvPicPr>
          <p:nvPr/>
        </p:nvPicPr>
        <p:blipFill>
          <a:blip r:embed="rId7"/>
          <a:stretch>
            <a:fillRect/>
          </a:stretch>
        </p:blipFill>
        <p:spPr>
          <a:xfrm>
            <a:off x="685800" y="2371835"/>
            <a:ext cx="4965700" cy="3606800"/>
          </a:xfrm>
          <a:prstGeom prst="rect">
            <a:avLst/>
          </a:prstGeom>
        </p:spPr>
      </p:pic>
      <p:pic>
        <p:nvPicPr>
          <p:cNvPr id="11" name="Afbeelding 10">
            <a:extLst>
              <a:ext uri="{FF2B5EF4-FFF2-40B4-BE49-F238E27FC236}">
                <a16:creationId xmlns:a16="http://schemas.microsoft.com/office/drawing/2014/main" id="{BA571638-E066-DC44-A4B7-AB3E823B12C6}"/>
              </a:ext>
            </a:extLst>
          </p:cNvPr>
          <p:cNvPicPr>
            <a:picLocks noChangeAspect="1"/>
          </p:cNvPicPr>
          <p:nvPr/>
        </p:nvPicPr>
        <p:blipFill>
          <a:blip r:embed="rId8"/>
          <a:stretch>
            <a:fillRect/>
          </a:stretch>
        </p:blipFill>
        <p:spPr>
          <a:xfrm rot="1584673">
            <a:off x="-1168294" y="721549"/>
            <a:ext cx="4377161" cy="2462153"/>
          </a:xfrm>
          <a:prstGeom prst="rect">
            <a:avLst/>
          </a:prstGeom>
        </p:spPr>
      </p:pic>
      <p:pic>
        <p:nvPicPr>
          <p:cNvPr id="21" name="Afbeelding 20">
            <a:extLst>
              <a:ext uri="{FF2B5EF4-FFF2-40B4-BE49-F238E27FC236}">
                <a16:creationId xmlns:a16="http://schemas.microsoft.com/office/drawing/2014/main" id="{D0704056-E6DF-CD40-A84C-027A6B053B23}"/>
              </a:ext>
            </a:extLst>
          </p:cNvPr>
          <p:cNvPicPr>
            <a:picLocks noChangeAspect="1"/>
          </p:cNvPicPr>
          <p:nvPr/>
        </p:nvPicPr>
        <p:blipFill>
          <a:blip r:embed="rId9"/>
          <a:stretch>
            <a:fillRect/>
          </a:stretch>
        </p:blipFill>
        <p:spPr>
          <a:xfrm>
            <a:off x="8943741" y="1836645"/>
            <a:ext cx="2384612" cy="1341344"/>
          </a:xfrm>
          <a:prstGeom prst="rect">
            <a:avLst/>
          </a:prstGeom>
        </p:spPr>
      </p:pic>
      <p:pic>
        <p:nvPicPr>
          <p:cNvPr id="46" name="Afbeelding 45">
            <a:extLst>
              <a:ext uri="{FF2B5EF4-FFF2-40B4-BE49-F238E27FC236}">
                <a16:creationId xmlns:a16="http://schemas.microsoft.com/office/drawing/2014/main" id="{48F696A1-4DA2-5643-B031-D0392F2F806E}"/>
              </a:ext>
            </a:extLst>
          </p:cNvPr>
          <p:cNvPicPr>
            <a:picLocks noChangeAspect="1"/>
          </p:cNvPicPr>
          <p:nvPr/>
        </p:nvPicPr>
        <p:blipFill>
          <a:blip r:embed="rId4"/>
          <a:stretch>
            <a:fillRect/>
          </a:stretch>
        </p:blipFill>
        <p:spPr>
          <a:xfrm rot="1774053">
            <a:off x="-10189791" y="3859461"/>
            <a:ext cx="4525311" cy="2545487"/>
          </a:xfrm>
          <a:prstGeom prst="rect">
            <a:avLst/>
          </a:prstGeom>
        </p:spPr>
      </p:pic>
      <p:sp>
        <p:nvSpPr>
          <p:cNvPr id="6" name="Tijdelijke aanduiding voor tekst 2">
            <a:extLst>
              <a:ext uri="{FF2B5EF4-FFF2-40B4-BE49-F238E27FC236}">
                <a16:creationId xmlns:a16="http://schemas.microsoft.com/office/drawing/2014/main" id="{E436735B-8400-C544-4D83-8FA8D6891F52}"/>
              </a:ext>
            </a:extLst>
          </p:cNvPr>
          <p:cNvSpPr>
            <a:spLocks noGrp="1"/>
          </p:cNvSpPr>
          <p:nvPr>
            <p:ph type="body" sz="quarter" idx="13"/>
          </p:nvPr>
        </p:nvSpPr>
        <p:spPr>
          <a:xfrm>
            <a:off x="720000" y="810000"/>
            <a:ext cx="4998635" cy="477054"/>
          </a:xfrm>
        </p:spPr>
        <p:txBody>
          <a:bodyPr/>
          <a:lstStyle/>
          <a:p>
            <a:pPr algn="l" rtl="0"/>
            <a:r>
              <a:rPr lang="de-DE" dirty="0"/>
              <a:t>2</a:t>
            </a:r>
            <a:r>
              <a:rPr lang="de-DE" b="1" i="0" u="none" baseline="0" dirty="0"/>
              <a:t>. Erstellt eine Mindmap</a:t>
            </a:r>
          </a:p>
        </p:txBody>
      </p:sp>
      <p:sp>
        <p:nvSpPr>
          <p:cNvPr id="10" name="Textplatzhalter 9">
            <a:extLst>
              <a:ext uri="{FF2B5EF4-FFF2-40B4-BE49-F238E27FC236}">
                <a16:creationId xmlns:a16="http://schemas.microsoft.com/office/drawing/2014/main" id="{C0DCA493-F399-0B28-3B32-B9C3A1493DC6}"/>
              </a:ext>
            </a:extLst>
          </p:cNvPr>
          <p:cNvSpPr>
            <a:spLocks noGrp="1"/>
          </p:cNvSpPr>
          <p:nvPr>
            <p:ph type="body" sz="quarter" idx="11"/>
          </p:nvPr>
        </p:nvSpPr>
        <p:spPr/>
        <p:txBody>
          <a:bodyPr/>
          <a:lstStyle/>
          <a:p>
            <a:endParaRPr lang="de-DE"/>
          </a:p>
        </p:txBody>
      </p:sp>
      <p:sp>
        <p:nvSpPr>
          <p:cNvPr id="12" name="Tijdelijke aanduiding voor tekst 1">
            <a:extLst>
              <a:ext uri="{FF2B5EF4-FFF2-40B4-BE49-F238E27FC236}">
                <a16:creationId xmlns:a16="http://schemas.microsoft.com/office/drawing/2014/main" id="{282D6700-5C08-B583-2E29-3957CFEF0213}"/>
              </a:ext>
            </a:extLst>
          </p:cNvPr>
          <p:cNvSpPr txBox="1">
            <a:spLocks/>
          </p:cNvSpPr>
          <p:nvPr/>
        </p:nvSpPr>
        <p:spPr>
          <a:xfrm>
            <a:off x="6011861" y="2376000"/>
            <a:ext cx="2820153" cy="1677382"/>
          </a:xfrm>
          <a:prstGeom prst="rect">
            <a:avLst/>
          </a:prstGeom>
        </p:spPr>
        <p:txBody>
          <a:bodyPr wrap="square" lIns="0" tIns="0">
            <a:spAutoFit/>
          </a:bodyPr>
          <a:lstStyle>
            <a:lvl1pPr marL="0" indent="0" algn="l" defTabSz="457189" rtl="0" eaLnBrk="1" latinLnBrk="0" hangingPunct="1">
              <a:spcBef>
                <a:spcPct val="20000"/>
              </a:spcBef>
              <a:buFontTx/>
              <a:buNone/>
              <a:defRPr sz="1800" kern="1200" baseline="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371566" indent="0" algn="l" defTabSz="457189" rtl="0" eaLnBrk="1" latinLnBrk="0" hangingPunct="1">
              <a:spcBef>
                <a:spcPct val="20000"/>
              </a:spcBef>
              <a:buFont typeface="Arial"/>
              <a:buNone/>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180000" indent="-180000">
              <a:spcBef>
                <a:spcPts val="1200"/>
              </a:spcBef>
              <a:buFont typeface="Arial" panose="020B0604020202020204" pitchFamily="34" charset="0"/>
              <a:buChar char="•"/>
            </a:pPr>
            <a:r>
              <a:rPr lang="de-DE" sz="1600"/>
              <a:t>Welche Gegenstände fallen euch ein, wenn ihr an Plastik denkt?</a:t>
            </a:r>
          </a:p>
          <a:p>
            <a:pPr marL="180000" indent="-180000">
              <a:spcBef>
                <a:spcPts val="1200"/>
              </a:spcBef>
              <a:buFont typeface="Arial" panose="020B0604020202020204" pitchFamily="34" charset="0"/>
              <a:buChar char="•"/>
            </a:pPr>
            <a:r>
              <a:rPr lang="de-DE" sz="1600"/>
              <a:t>Was sind die positiven und negativen Eigenschaften von Plastik?</a:t>
            </a:r>
            <a:endParaRPr lang="de-DE" sz="1600" dirty="0"/>
          </a:p>
        </p:txBody>
      </p:sp>
    </p:spTree>
    <p:extLst>
      <p:ext uri="{BB962C8B-B14F-4D97-AF65-F5344CB8AC3E}">
        <p14:creationId xmlns:p14="http://schemas.microsoft.com/office/powerpoint/2010/main" val="407139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A5D76A33-EF9E-4548-99BE-FAC6D9A2C26A}"/>
              </a:ext>
            </a:extLst>
          </p:cNvPr>
          <p:cNvSpPr/>
          <p:nvPr/>
        </p:nvSpPr>
        <p:spPr>
          <a:xfrm>
            <a:off x="0" y="1952624"/>
            <a:ext cx="9144000" cy="4905375"/>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9" name="Afbeelding 8" descr="Afbeelding met tekst&#10;&#10;Automatisch gegenereerde beschrijving">
            <a:extLst>
              <a:ext uri="{FF2B5EF4-FFF2-40B4-BE49-F238E27FC236}">
                <a16:creationId xmlns:a16="http://schemas.microsoft.com/office/drawing/2014/main" id="{1CF59ACA-200A-E94A-83AD-8864FB8A3963}"/>
              </a:ext>
            </a:extLst>
          </p:cNvPr>
          <p:cNvPicPr>
            <a:picLocks noChangeAspect="1"/>
          </p:cNvPicPr>
          <p:nvPr/>
        </p:nvPicPr>
        <p:blipFill rotWithShape="1">
          <a:blip r:embed="rId3"/>
          <a:srcRect t="234" b="311"/>
          <a:stretch/>
        </p:blipFill>
        <p:spPr>
          <a:xfrm>
            <a:off x="0" y="1952625"/>
            <a:ext cx="5651500" cy="3236180"/>
          </a:xfrm>
          <a:prstGeom prst="rect">
            <a:avLst/>
          </a:prstGeom>
        </p:spPr>
      </p:pic>
      <p:pic>
        <p:nvPicPr>
          <p:cNvPr id="4" name="Graphic 3" descr="Vragen silhouet">
            <a:extLst>
              <a:ext uri="{FF2B5EF4-FFF2-40B4-BE49-F238E27FC236}">
                <a16:creationId xmlns:a16="http://schemas.microsoft.com/office/drawing/2014/main" id="{CEDCEB9E-45A8-1C72-8FFE-B169EF3CD7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04235" y="467080"/>
            <a:ext cx="914400" cy="914400"/>
          </a:xfrm>
          <a:prstGeom prst="rect">
            <a:avLst/>
          </a:prstGeom>
        </p:spPr>
      </p:pic>
      <p:sp>
        <p:nvSpPr>
          <p:cNvPr id="8" name="Tijdelijke aanduiding voor tekst 2">
            <a:extLst>
              <a:ext uri="{FF2B5EF4-FFF2-40B4-BE49-F238E27FC236}">
                <a16:creationId xmlns:a16="http://schemas.microsoft.com/office/drawing/2014/main" id="{16A57149-12DB-DB46-D24A-AD58B691C62A}"/>
              </a:ext>
            </a:extLst>
          </p:cNvPr>
          <p:cNvSpPr>
            <a:spLocks noGrp="1"/>
          </p:cNvSpPr>
          <p:nvPr>
            <p:ph type="body" sz="quarter" idx="13"/>
          </p:nvPr>
        </p:nvSpPr>
        <p:spPr>
          <a:xfrm>
            <a:off x="720000" y="810000"/>
            <a:ext cx="4998635" cy="477054"/>
          </a:xfrm>
        </p:spPr>
        <p:txBody>
          <a:bodyPr>
            <a:spAutoFit/>
          </a:bodyPr>
          <a:lstStyle/>
          <a:p>
            <a:pPr algn="l" rtl="0"/>
            <a:r>
              <a:rPr lang="en-GB" b="1" i="0" u="none" baseline="0" dirty="0">
                <a:solidFill>
                  <a:schemeClr val="accent1"/>
                </a:solidFill>
              </a:rPr>
              <a:t>WUSSTEN </a:t>
            </a:r>
            <a:r>
              <a:rPr lang="en-GB" dirty="0">
                <a:solidFill>
                  <a:schemeClr val="accent1"/>
                </a:solidFill>
              </a:rPr>
              <a:t>IHR</a:t>
            </a:r>
            <a:r>
              <a:rPr lang="en-GB" b="1" i="0" u="none" baseline="0" dirty="0">
                <a:solidFill>
                  <a:schemeClr val="accent1"/>
                </a:solidFill>
              </a:rPr>
              <a:t>, DASS ...</a:t>
            </a:r>
          </a:p>
        </p:txBody>
      </p:sp>
      <p:sp>
        <p:nvSpPr>
          <p:cNvPr id="2" name="Tijdelijke aanduiding voor tekst 1">
            <a:extLst>
              <a:ext uri="{FF2B5EF4-FFF2-40B4-BE49-F238E27FC236}">
                <a16:creationId xmlns:a16="http://schemas.microsoft.com/office/drawing/2014/main" id="{54E5970E-4904-47FD-A48A-C5C4535BBEC8}"/>
              </a:ext>
            </a:extLst>
          </p:cNvPr>
          <p:cNvSpPr>
            <a:spLocks noGrp="1"/>
          </p:cNvSpPr>
          <p:nvPr>
            <p:ph type="body" sz="quarter" idx="11"/>
          </p:nvPr>
        </p:nvSpPr>
        <p:spPr>
          <a:xfrm>
            <a:off x="6011862" y="2323748"/>
            <a:ext cx="2936195" cy="2908489"/>
          </a:xfrm>
          <a:effectLst/>
        </p:spPr>
        <p:txBody>
          <a:bodyPr wrap="square" tIns="0">
            <a:spAutoFit/>
          </a:bodyPr>
          <a:lstStyle/>
          <a:p>
            <a:pPr algn="l" rtl="0">
              <a:spcBef>
                <a:spcPts val="1200"/>
              </a:spcBef>
            </a:pPr>
            <a:r>
              <a:rPr lang="de-DE" sz="1600" b="0" i="0" u="none" baseline="0" dirty="0"/>
              <a:t>In manchen Teilen des Ozeans gibt es mehr Plastik als in anderen. Der Grund dafür sind </a:t>
            </a:r>
            <a:r>
              <a:rPr lang="de-DE" sz="1600" b="1" i="0" u="none" baseline="0" dirty="0"/>
              <a:t>Wirbelstürme</a:t>
            </a:r>
            <a:r>
              <a:rPr lang="de-DE" sz="1600" b="0" i="0" u="none" baseline="0" dirty="0"/>
              <a:t>.</a:t>
            </a:r>
          </a:p>
          <a:p>
            <a:pPr algn="l" rtl="0">
              <a:spcBef>
                <a:spcPts val="1200"/>
              </a:spcBef>
            </a:pPr>
            <a:r>
              <a:rPr lang="de-DE" sz="1600" b="1" i="0" u="none" baseline="0" dirty="0"/>
              <a:t>Wirbel </a:t>
            </a:r>
            <a:r>
              <a:rPr lang="de-DE" sz="1600" b="0" i="0" u="none" baseline="0" dirty="0"/>
              <a:t>sind kreisförmige Meeresströmungen, die sich größtenteils an der Oberfläche des Ozeans befinden. Das meiste Plastik sammelt sich in diesen Wirbeln.</a:t>
            </a:r>
          </a:p>
        </p:txBody>
      </p:sp>
    </p:spTree>
    <p:extLst>
      <p:ext uri="{BB962C8B-B14F-4D97-AF65-F5344CB8AC3E}">
        <p14:creationId xmlns:p14="http://schemas.microsoft.com/office/powerpoint/2010/main" val="9494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C5D9E2F2-738D-4540-9739-CADDC6000920}"/>
              </a:ext>
            </a:extLst>
          </p:cNvPr>
          <p:cNvSpPr/>
          <p:nvPr/>
        </p:nvSpPr>
        <p:spPr>
          <a:xfrm>
            <a:off x="4572000" y="1952625"/>
            <a:ext cx="4572000" cy="4905375"/>
          </a:xfrm>
          <a:prstGeom prst="rect">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9" name="Tijdelijke aanduiding voor tekst 2">
            <a:extLst>
              <a:ext uri="{FF2B5EF4-FFF2-40B4-BE49-F238E27FC236}">
                <a16:creationId xmlns:a16="http://schemas.microsoft.com/office/drawing/2014/main" id="{4AE8BDA9-01A0-2846-A4D3-A01D66E366B6}"/>
              </a:ext>
            </a:extLst>
          </p:cNvPr>
          <p:cNvSpPr txBox="1">
            <a:spLocks/>
          </p:cNvSpPr>
          <p:nvPr/>
        </p:nvSpPr>
        <p:spPr>
          <a:xfrm>
            <a:off x="720000" y="810000"/>
            <a:ext cx="4931500" cy="477054"/>
          </a:xfrm>
          <a:prstGeom prst="rect">
            <a:avLst/>
          </a:prstGeom>
        </p:spPr>
        <p:txBody>
          <a:bodyPr wrap="square" lIns="0" tIns="0">
            <a:normAutofit/>
          </a:bodyPr>
          <a:lstStyle>
            <a:lvl1pPr marL="0" indent="0" algn="l" defTabSz="457189" rtl="0" eaLnBrk="1" latinLnBrk="0" hangingPunct="1">
              <a:spcBef>
                <a:spcPct val="20000"/>
              </a:spcBef>
              <a:buFontTx/>
              <a:buNone/>
              <a:defRPr sz="2800" b="1" kern="1200" baseline="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371566" indent="0" algn="l" defTabSz="457189" rtl="0" eaLnBrk="1" latinLnBrk="0" hangingPunct="1">
              <a:spcBef>
                <a:spcPct val="20000"/>
              </a:spcBef>
              <a:buFont typeface="Arial"/>
              <a:buNone/>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algn="l" rtl="0"/>
            <a:r>
              <a:rPr lang="en-GB" b="1" i="0" u="none" baseline="0" dirty="0">
                <a:solidFill>
                  <a:schemeClr val="accent1"/>
                </a:solidFill>
              </a:rPr>
              <a:t>WUSSTEN </a:t>
            </a:r>
            <a:r>
              <a:rPr lang="en-GB" dirty="0">
                <a:solidFill>
                  <a:schemeClr val="accent1"/>
                </a:solidFill>
              </a:rPr>
              <a:t>IHR</a:t>
            </a:r>
            <a:r>
              <a:rPr lang="en-GB" b="1" i="0" u="none" baseline="0" dirty="0">
                <a:solidFill>
                  <a:schemeClr val="accent1"/>
                </a:solidFill>
              </a:rPr>
              <a:t>, DASS ...</a:t>
            </a:r>
          </a:p>
        </p:txBody>
      </p:sp>
      <p:pic>
        <p:nvPicPr>
          <p:cNvPr id="10" name="Graphic 9" descr="Vragen silhouet">
            <a:extLst>
              <a:ext uri="{FF2B5EF4-FFF2-40B4-BE49-F238E27FC236}">
                <a16:creationId xmlns:a16="http://schemas.microsoft.com/office/drawing/2014/main" id="{66F89805-BBEE-EE41-9921-8593495085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42686" y="352800"/>
            <a:ext cx="914400" cy="914400"/>
          </a:xfrm>
          <a:prstGeom prst="rect">
            <a:avLst/>
          </a:prstGeom>
        </p:spPr>
      </p:pic>
      <p:sp>
        <p:nvSpPr>
          <p:cNvPr id="2" name="Tijdelijke aanduiding voor tekst 1">
            <a:extLst>
              <a:ext uri="{FF2B5EF4-FFF2-40B4-BE49-F238E27FC236}">
                <a16:creationId xmlns:a16="http://schemas.microsoft.com/office/drawing/2014/main" id="{54E5970E-4904-47FD-A48A-C5C4535BBEC8}"/>
              </a:ext>
            </a:extLst>
          </p:cNvPr>
          <p:cNvSpPr>
            <a:spLocks noGrp="1"/>
          </p:cNvSpPr>
          <p:nvPr>
            <p:ph type="body" sz="quarter" idx="11"/>
          </p:nvPr>
        </p:nvSpPr>
        <p:spPr>
          <a:xfrm>
            <a:off x="4912913" y="2336400"/>
            <a:ext cx="3740103" cy="3721691"/>
          </a:xfrm>
          <a:noFill/>
          <a:ln w="28575">
            <a:noFill/>
          </a:ln>
        </p:spPr>
        <p:txBody>
          <a:bodyPr/>
          <a:lstStyle/>
          <a:p>
            <a:pPr algn="l" rtl="0"/>
            <a:r>
              <a:rPr lang="de-DE" sz="2000" b="1" i="0" u="none" baseline="0" dirty="0">
                <a:solidFill>
                  <a:schemeClr val="bg2"/>
                </a:solidFill>
              </a:rPr>
              <a:t>Untersuchungen haben gezeigt, dass im Jahr 2020 die meisten Produkte, die in die Umwelt gelangten, Coca-Cola-Produkte waren. </a:t>
            </a:r>
          </a:p>
          <a:p>
            <a:endParaRPr lang="de-DE" sz="2000" b="1" dirty="0">
              <a:solidFill>
                <a:schemeClr val="bg2"/>
              </a:solidFill>
            </a:endParaRPr>
          </a:p>
          <a:p>
            <a:pPr algn="l" rtl="0"/>
            <a:r>
              <a:rPr lang="de-DE" sz="2000" b="1" i="0" u="none" baseline="0" dirty="0">
                <a:solidFill>
                  <a:schemeClr val="bg2"/>
                </a:solidFill>
              </a:rPr>
              <a:t>Weltweit produziert Coca-Cola jede Minute 167.000 Plastikflaschen. Würde man diese aneinanderreihen, würden sie 31 Mal zum Mond und zurück reichen. </a:t>
            </a:r>
          </a:p>
        </p:txBody>
      </p:sp>
      <p:pic>
        <p:nvPicPr>
          <p:cNvPr id="5122" name="Picture 2">
            <a:extLst>
              <a:ext uri="{FF2B5EF4-FFF2-40B4-BE49-F238E27FC236}">
                <a16:creationId xmlns:a16="http://schemas.microsoft.com/office/drawing/2014/main" id="{55418993-E197-A9CE-21D3-3BCA7E79E8BF}"/>
              </a:ext>
            </a:extLst>
          </p:cNvPr>
          <p:cNvPicPr>
            <a:picLocks noChangeAspect="1" noChangeArrowheads="1"/>
          </p:cNvPicPr>
          <p:nvPr/>
        </p:nvPicPr>
        <p:blipFill rotWithShape="1">
          <a:blip r:embed="rId5"/>
          <a:srcRect l="7026" r="23072"/>
          <a:stretch/>
        </p:blipFill>
        <p:spPr bwMode="auto">
          <a:xfrm>
            <a:off x="0" y="1952624"/>
            <a:ext cx="4572000" cy="4905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013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B541C9AE-4D09-4CB4-80AD-09554B50066B}"/>
              </a:ext>
            </a:extLst>
          </p:cNvPr>
          <p:cNvSpPr>
            <a:spLocks noGrp="1"/>
          </p:cNvSpPr>
          <p:nvPr>
            <p:ph type="body" sz="quarter" idx="13"/>
          </p:nvPr>
        </p:nvSpPr>
        <p:spPr>
          <a:xfrm>
            <a:off x="720000" y="809999"/>
            <a:ext cx="4998635" cy="1223081"/>
          </a:xfrm>
        </p:spPr>
        <p:txBody>
          <a:bodyPr>
            <a:noAutofit/>
          </a:bodyPr>
          <a:lstStyle/>
          <a:p>
            <a:pPr algn="l" rtl="0"/>
            <a:r>
              <a:rPr lang="en-GB" dirty="0"/>
              <a:t>3</a:t>
            </a:r>
            <a:r>
              <a:rPr lang="en-GB" b="1" i="0" u="none" baseline="0" dirty="0"/>
              <a:t>. Was denken andere über Plastik?</a:t>
            </a:r>
          </a:p>
        </p:txBody>
      </p:sp>
      <p:pic>
        <p:nvPicPr>
          <p:cNvPr id="6" name="Onlinemedia 5" title="Lesson 2">
            <a:hlinkClick r:id="" action="ppaction://media"/>
            <a:extLst>
              <a:ext uri="{FF2B5EF4-FFF2-40B4-BE49-F238E27FC236}">
                <a16:creationId xmlns:a16="http://schemas.microsoft.com/office/drawing/2014/main" id="{6D6AFB50-E01A-B89F-5035-4CB7C089DCDB}"/>
              </a:ext>
            </a:extLst>
          </p:cNvPr>
          <p:cNvPicPr>
            <a:picLocks noRot="1" noChangeAspect="1"/>
          </p:cNvPicPr>
          <p:nvPr>
            <a:videoFile r:link="rId1"/>
          </p:nvPr>
        </p:nvPicPr>
        <p:blipFill>
          <a:blip r:embed="rId4"/>
          <a:stretch>
            <a:fillRect/>
          </a:stretch>
        </p:blipFill>
        <p:spPr>
          <a:xfrm>
            <a:off x="1150438" y="2033080"/>
            <a:ext cx="6843124" cy="3866365"/>
          </a:xfrm>
          <a:prstGeom prst="rect">
            <a:avLst/>
          </a:prstGeom>
        </p:spPr>
      </p:pic>
    </p:spTree>
    <p:extLst>
      <p:ext uri="{BB962C8B-B14F-4D97-AF65-F5344CB8AC3E}">
        <p14:creationId xmlns:p14="http://schemas.microsoft.com/office/powerpoint/2010/main" val="365157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17274F5D-9E37-5E58-6CF7-6B811BF3B26F}"/>
              </a:ext>
            </a:extLst>
          </p:cNvPr>
          <p:cNvSpPr/>
          <p:nvPr/>
        </p:nvSpPr>
        <p:spPr>
          <a:xfrm>
            <a:off x="0" y="1952624"/>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6" name="Afbeelding 5" descr="Afbeelding met tekst, boom, persoon, person&#10;&#10;Automatisch gegenereerde beschrijving">
            <a:extLst>
              <a:ext uri="{FF2B5EF4-FFF2-40B4-BE49-F238E27FC236}">
                <a16:creationId xmlns:a16="http://schemas.microsoft.com/office/drawing/2014/main" id="{571E1037-CA87-0FC7-3B74-A1FD072F5A67}"/>
              </a:ext>
            </a:extLst>
          </p:cNvPr>
          <p:cNvPicPr>
            <a:picLocks noChangeAspect="1"/>
          </p:cNvPicPr>
          <p:nvPr/>
        </p:nvPicPr>
        <p:blipFill rotWithShape="1">
          <a:blip r:embed="rId3"/>
          <a:srcRect l="23329" t="10502" r="24019" b="4985"/>
          <a:stretch/>
        </p:blipFill>
        <p:spPr>
          <a:xfrm>
            <a:off x="0" y="1952625"/>
            <a:ext cx="5651502" cy="4905375"/>
          </a:xfrm>
          <a:prstGeom prst="rect">
            <a:avLst/>
          </a:prstGeom>
        </p:spPr>
      </p:pic>
      <p:sp>
        <p:nvSpPr>
          <p:cNvPr id="2" name="Tijdelijke aanduiding voor tekst 1">
            <a:extLst>
              <a:ext uri="{FF2B5EF4-FFF2-40B4-BE49-F238E27FC236}">
                <a16:creationId xmlns:a16="http://schemas.microsoft.com/office/drawing/2014/main" id="{54E5970E-4904-47FD-A48A-C5C4535BBEC8}"/>
              </a:ext>
            </a:extLst>
          </p:cNvPr>
          <p:cNvSpPr>
            <a:spLocks noGrp="1"/>
          </p:cNvSpPr>
          <p:nvPr>
            <p:ph type="body" sz="quarter" idx="11"/>
          </p:nvPr>
        </p:nvSpPr>
        <p:spPr>
          <a:xfrm>
            <a:off x="6011863" y="2376000"/>
            <a:ext cx="2825010" cy="4839147"/>
          </a:xfrm>
        </p:spPr>
        <p:txBody>
          <a:bodyPr/>
          <a:lstStyle/>
          <a:p>
            <a:pPr algn="l" rtl="0"/>
            <a:r>
              <a:rPr lang="de-DE" sz="2000" b="1" i="0" u="none" baseline="0" dirty="0">
                <a:solidFill>
                  <a:schemeClr val="accent1"/>
                </a:solidFill>
              </a:rPr>
              <a:t>So gehen wir vor:</a:t>
            </a:r>
          </a:p>
          <a:p>
            <a:pPr marL="252000" lvl="0" indent="-252000" algn="l" rtl="0">
              <a:spcBef>
                <a:spcPts val="1200"/>
              </a:spcBef>
              <a:buFont typeface="+mj-lt"/>
              <a:buAutoNum type="arabicPeriod"/>
            </a:pPr>
            <a:r>
              <a:rPr lang="de-DE" sz="1600" b="0" i="0" u="none" baseline="0" dirty="0">
                <a:effectLst/>
                <a:ea typeface="Calibri" panose="020F0502020204030204" pitchFamily="34" charset="0"/>
                <a:cs typeface="Segoe UI" panose="020B0502040204020203" pitchFamily="34" charset="0"/>
              </a:rPr>
              <a:t>Ihr habt alle zwei saubere Plastikstücke mitgebracht.</a:t>
            </a:r>
          </a:p>
          <a:p>
            <a:pPr marL="252000" lvl="0" indent="-252000" algn="l" rtl="0">
              <a:spcBef>
                <a:spcPts val="1200"/>
              </a:spcBef>
              <a:buFont typeface="+mj-lt"/>
              <a:buAutoNum type="arabicPeriod"/>
            </a:pPr>
            <a:r>
              <a:rPr lang="de-DE" sz="1600" b="0" i="0" u="none" baseline="0" dirty="0">
                <a:ea typeface="Calibri" panose="020F0502020204030204" pitchFamily="34" charset="0"/>
                <a:cs typeface="Segoe UI" panose="020B0502040204020203" pitchFamily="34" charset="0"/>
              </a:rPr>
              <a:t>Bildet 4er-Gruppen.</a:t>
            </a:r>
          </a:p>
          <a:p>
            <a:pPr marL="252000" lvl="0" indent="-252000" algn="l" rtl="0">
              <a:spcBef>
                <a:spcPts val="1200"/>
              </a:spcBef>
              <a:buFont typeface="+mj-lt"/>
              <a:buAutoNum type="arabicPeriod"/>
            </a:pPr>
            <a:r>
              <a:rPr lang="de-DE" sz="1600" b="0" i="0" u="none" baseline="0" dirty="0">
                <a:ea typeface="Calibri" panose="020F0502020204030204" pitchFamily="34" charset="0"/>
                <a:cs typeface="Segoe UI" panose="020B0502040204020203" pitchFamily="34" charset="0"/>
              </a:rPr>
              <a:t>Legt alle Plastikteile auf einen Tisch und markiert </a:t>
            </a:r>
            <a:r>
              <a:rPr lang="de-DE" sz="1600" dirty="0">
                <a:ea typeface="Calibri" panose="020F0502020204030204" pitchFamily="34" charset="0"/>
                <a:cs typeface="Segoe UI" panose="020B0502040204020203" pitchFamily="34" charset="0"/>
              </a:rPr>
              <a:t>sie </a:t>
            </a:r>
            <a:r>
              <a:rPr lang="de-DE" sz="1600" b="0" i="0" u="none" baseline="0" dirty="0">
                <a:ea typeface="Calibri" panose="020F0502020204030204" pitchFamily="34" charset="0"/>
                <a:cs typeface="Segoe UI" panose="020B0502040204020203" pitchFamily="34" charset="0"/>
              </a:rPr>
              <a:t>entsprechend ihrer Kategorie auf der Checkliste.</a:t>
            </a:r>
          </a:p>
          <a:p>
            <a:pPr lvl="0" algn="l" rtl="0">
              <a:spcBef>
                <a:spcPts val="1200"/>
              </a:spcBef>
            </a:pPr>
            <a:endParaRPr lang="en-GB" sz="1600" dirty="0">
              <a:effectLst/>
              <a:ea typeface="Calibri" panose="020F0502020204030204" pitchFamily="34" charset="0"/>
              <a:cs typeface="Times New Roman" panose="02020603050405020304" pitchFamily="18" charset="0"/>
            </a:endParaRPr>
          </a:p>
        </p:txBody>
      </p:sp>
      <p:sp>
        <p:nvSpPr>
          <p:cNvPr id="3" name="Tijdelijke aanduiding voor tekst 2">
            <a:extLst>
              <a:ext uri="{FF2B5EF4-FFF2-40B4-BE49-F238E27FC236}">
                <a16:creationId xmlns:a16="http://schemas.microsoft.com/office/drawing/2014/main" id="{B541C9AE-4D09-4CB4-80AD-09554B50066B}"/>
              </a:ext>
            </a:extLst>
          </p:cNvPr>
          <p:cNvSpPr>
            <a:spLocks noGrp="1"/>
          </p:cNvSpPr>
          <p:nvPr>
            <p:ph type="body" sz="quarter" idx="13"/>
          </p:nvPr>
        </p:nvSpPr>
        <p:spPr/>
        <p:txBody>
          <a:bodyPr/>
          <a:lstStyle/>
          <a:p>
            <a:pPr algn="l" rtl="0"/>
            <a:r>
              <a:rPr lang="en-GB" dirty="0"/>
              <a:t>4</a:t>
            </a:r>
            <a:r>
              <a:rPr lang="en-GB" b="1" i="0" u="none" baseline="0" dirty="0"/>
              <a:t>. </a:t>
            </a:r>
            <a:r>
              <a:rPr lang="en-GB" dirty="0"/>
              <a:t>PLASTIK</a:t>
            </a:r>
            <a:r>
              <a:rPr lang="en-GB" b="1" i="0" u="none" baseline="0" dirty="0"/>
              <a:t>JAGD</a:t>
            </a:r>
          </a:p>
        </p:txBody>
      </p:sp>
      <p:pic>
        <p:nvPicPr>
          <p:cNvPr id="7" name="Afbeelding 6">
            <a:extLst>
              <a:ext uri="{FF2B5EF4-FFF2-40B4-BE49-F238E27FC236}">
                <a16:creationId xmlns:a16="http://schemas.microsoft.com/office/drawing/2014/main" id="{DA013183-764C-2445-A52D-30BD49225186}"/>
              </a:ext>
            </a:extLst>
          </p:cNvPr>
          <p:cNvPicPr>
            <a:picLocks noChangeAspect="1"/>
          </p:cNvPicPr>
          <p:nvPr/>
        </p:nvPicPr>
        <p:blipFill>
          <a:blip r:embed="rId4"/>
          <a:stretch>
            <a:fillRect/>
          </a:stretch>
        </p:blipFill>
        <p:spPr>
          <a:xfrm rot="19760420">
            <a:off x="349711" y="502338"/>
            <a:ext cx="4756322" cy="2675431"/>
          </a:xfrm>
          <a:prstGeom prst="rect">
            <a:avLst/>
          </a:prstGeom>
        </p:spPr>
      </p:pic>
    </p:spTree>
    <p:extLst>
      <p:ext uri="{BB962C8B-B14F-4D97-AF65-F5344CB8AC3E}">
        <p14:creationId xmlns:p14="http://schemas.microsoft.com/office/powerpoint/2010/main" val="222628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a:extLst>
              <a:ext uri="{FF2B5EF4-FFF2-40B4-BE49-F238E27FC236}">
                <a16:creationId xmlns:a16="http://schemas.microsoft.com/office/drawing/2014/main" id="{7086B795-69E5-B52E-08CC-57F6F84C2027}"/>
              </a:ext>
            </a:extLst>
          </p:cNvPr>
          <p:cNvSpPr/>
          <p:nvPr/>
        </p:nvSpPr>
        <p:spPr>
          <a:xfrm>
            <a:off x="0" y="1952624"/>
            <a:ext cx="9144000" cy="4905375"/>
          </a:xfrm>
          <a:prstGeom prst="rect">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 name="Tijdelijke aanduiding voor tekst 1">
            <a:extLst>
              <a:ext uri="{FF2B5EF4-FFF2-40B4-BE49-F238E27FC236}">
                <a16:creationId xmlns:a16="http://schemas.microsoft.com/office/drawing/2014/main" id="{54E5970E-4904-47FD-A48A-C5C4535BBEC8}"/>
              </a:ext>
            </a:extLst>
          </p:cNvPr>
          <p:cNvSpPr>
            <a:spLocks noGrp="1"/>
          </p:cNvSpPr>
          <p:nvPr>
            <p:ph type="body" sz="quarter" idx="11"/>
          </p:nvPr>
        </p:nvSpPr>
        <p:spPr>
          <a:xfrm>
            <a:off x="719138" y="2376000"/>
            <a:ext cx="3756064" cy="3502448"/>
          </a:xfrm>
        </p:spPr>
        <p:txBody>
          <a:bodyPr/>
          <a:lstStyle/>
          <a:p>
            <a:pPr marL="180000" indent="-180000" algn="l" rtl="0">
              <a:spcBef>
                <a:spcPts val="1200"/>
              </a:spcBef>
              <a:buFont typeface="Arial" panose="020B0604020202020204" pitchFamily="34" charset="0"/>
              <a:buChar char="•"/>
            </a:pPr>
            <a:r>
              <a:rPr lang="de-DE" sz="1600" b="0" i="0" u="none" baseline="0" dirty="0"/>
              <a:t>Was ist ein Vorteil von so vielen verschiedenen Plastikarten?</a:t>
            </a:r>
          </a:p>
          <a:p>
            <a:pPr marL="180000" indent="-180000" algn="l" rtl="0">
              <a:spcBef>
                <a:spcPts val="1200"/>
              </a:spcBef>
              <a:buFont typeface="Arial" panose="020B0604020202020204" pitchFamily="34" charset="0"/>
              <a:buChar char="•"/>
            </a:pPr>
            <a:r>
              <a:rPr lang="de-DE" sz="1600" b="0" i="0" u="none" baseline="0" dirty="0"/>
              <a:t>Was ist ein Nachteil für das Recycling?</a:t>
            </a:r>
          </a:p>
          <a:p>
            <a:pPr marL="180000" indent="-180000" algn="l" rtl="0">
              <a:spcBef>
                <a:spcPts val="1200"/>
              </a:spcBef>
              <a:buFont typeface="Arial" panose="020B0604020202020204" pitchFamily="34" charset="0"/>
              <a:buChar char="•"/>
            </a:pPr>
            <a:r>
              <a:rPr lang="de-DE" sz="1600" b="0" i="0" u="none" baseline="0" dirty="0"/>
              <a:t>Was </a:t>
            </a:r>
            <a:r>
              <a:rPr lang="de-DE" sz="1600" dirty="0"/>
              <a:t>sollte</a:t>
            </a:r>
            <a:r>
              <a:rPr lang="de-DE" sz="1600" b="0" i="0" u="none" baseline="0" dirty="0"/>
              <a:t> die Recyclinganlage bei so vielen verschiedenen Plastikarten können?</a:t>
            </a:r>
          </a:p>
        </p:txBody>
      </p:sp>
      <p:sp>
        <p:nvSpPr>
          <p:cNvPr id="3" name="Tijdelijke aanduiding voor tekst 2">
            <a:extLst>
              <a:ext uri="{FF2B5EF4-FFF2-40B4-BE49-F238E27FC236}">
                <a16:creationId xmlns:a16="http://schemas.microsoft.com/office/drawing/2014/main" id="{B541C9AE-4D09-4CB4-80AD-09554B50066B}"/>
              </a:ext>
            </a:extLst>
          </p:cNvPr>
          <p:cNvSpPr>
            <a:spLocks noGrp="1"/>
          </p:cNvSpPr>
          <p:nvPr>
            <p:ph type="body" sz="quarter" idx="13"/>
          </p:nvPr>
        </p:nvSpPr>
        <p:spPr>
          <a:xfrm>
            <a:off x="720001" y="810000"/>
            <a:ext cx="4931500" cy="477054"/>
          </a:xfrm>
        </p:spPr>
        <p:txBody>
          <a:bodyPr/>
          <a:lstStyle/>
          <a:p>
            <a:pPr algn="l" rtl="0"/>
            <a:r>
              <a:rPr lang="en-GB" dirty="0"/>
              <a:t>4</a:t>
            </a:r>
            <a:r>
              <a:rPr lang="en-GB" b="1" i="0" u="none" baseline="0" dirty="0"/>
              <a:t>. </a:t>
            </a:r>
            <a:r>
              <a:rPr lang="en-GB" dirty="0"/>
              <a:t>PLASTIK</a:t>
            </a:r>
            <a:r>
              <a:rPr lang="en-GB" b="1" i="0" u="none" baseline="0" dirty="0"/>
              <a:t>JAGD</a:t>
            </a:r>
          </a:p>
        </p:txBody>
      </p:sp>
      <p:grpSp>
        <p:nvGrpSpPr>
          <p:cNvPr id="8" name="Groep 7">
            <a:extLst>
              <a:ext uri="{FF2B5EF4-FFF2-40B4-BE49-F238E27FC236}">
                <a16:creationId xmlns:a16="http://schemas.microsoft.com/office/drawing/2014/main" id="{4441FC02-A01A-4E4A-B9AD-63D716841337}"/>
              </a:ext>
            </a:extLst>
          </p:cNvPr>
          <p:cNvGrpSpPr/>
          <p:nvPr/>
        </p:nvGrpSpPr>
        <p:grpSpPr>
          <a:xfrm>
            <a:off x="1572326" y="4349271"/>
            <a:ext cx="2561674" cy="2330853"/>
            <a:chOff x="-5993938" y="3971315"/>
            <a:chExt cx="2365999" cy="2152809"/>
          </a:xfrm>
        </p:grpSpPr>
        <p:pic>
          <p:nvPicPr>
            <p:cNvPr id="9" name="Afbeelding 8">
              <a:extLst>
                <a:ext uri="{FF2B5EF4-FFF2-40B4-BE49-F238E27FC236}">
                  <a16:creationId xmlns:a16="http://schemas.microsoft.com/office/drawing/2014/main" id="{3D86781C-F121-6547-943A-31155C76C412}"/>
                </a:ext>
              </a:extLst>
            </p:cNvPr>
            <p:cNvPicPr>
              <a:picLocks noChangeAspect="1"/>
            </p:cNvPicPr>
            <p:nvPr/>
          </p:nvPicPr>
          <p:blipFill rotWithShape="1">
            <a:blip r:embed="rId3"/>
            <a:srcRect l="40351" t="25307" r="38577" b="25682"/>
            <a:stretch/>
          </p:blipFill>
          <p:spPr>
            <a:xfrm>
              <a:off x="-5055358" y="3971315"/>
              <a:ext cx="802780" cy="1050270"/>
            </a:xfrm>
            <a:prstGeom prst="rect">
              <a:avLst/>
            </a:prstGeom>
          </p:spPr>
        </p:pic>
        <p:pic>
          <p:nvPicPr>
            <p:cNvPr id="10" name="Afbeelding 9">
              <a:extLst>
                <a:ext uri="{FF2B5EF4-FFF2-40B4-BE49-F238E27FC236}">
                  <a16:creationId xmlns:a16="http://schemas.microsoft.com/office/drawing/2014/main" id="{3E93E195-EAAF-F543-90E1-034984EBEB73}"/>
                </a:ext>
              </a:extLst>
            </p:cNvPr>
            <p:cNvPicPr>
              <a:picLocks noChangeAspect="1"/>
            </p:cNvPicPr>
            <p:nvPr/>
          </p:nvPicPr>
          <p:blipFill rotWithShape="1">
            <a:blip r:embed="rId4"/>
            <a:srcRect l="40349" t="16389" r="40220" b="32777"/>
            <a:stretch/>
          </p:blipFill>
          <p:spPr>
            <a:xfrm rot="1774053">
              <a:off x="-5993938" y="4028827"/>
              <a:ext cx="879295" cy="1293956"/>
            </a:xfrm>
            <a:prstGeom prst="rect">
              <a:avLst/>
            </a:prstGeom>
          </p:spPr>
        </p:pic>
        <p:pic>
          <p:nvPicPr>
            <p:cNvPr id="11" name="Afbeelding 10">
              <a:extLst>
                <a:ext uri="{FF2B5EF4-FFF2-40B4-BE49-F238E27FC236}">
                  <a16:creationId xmlns:a16="http://schemas.microsoft.com/office/drawing/2014/main" id="{D71DE2E0-F55E-584C-B04B-9E59ECEE13C9}"/>
                </a:ext>
              </a:extLst>
            </p:cNvPr>
            <p:cNvPicPr>
              <a:picLocks noChangeAspect="1"/>
            </p:cNvPicPr>
            <p:nvPr/>
          </p:nvPicPr>
          <p:blipFill rotWithShape="1">
            <a:blip r:embed="rId5"/>
            <a:srcRect l="38701" t="23648" r="37984" b="20304"/>
            <a:stretch/>
          </p:blipFill>
          <p:spPr>
            <a:xfrm rot="902091">
              <a:off x="-4491138" y="4377600"/>
              <a:ext cx="863199" cy="1167227"/>
            </a:xfrm>
            <a:prstGeom prst="rect">
              <a:avLst/>
            </a:prstGeom>
          </p:spPr>
        </p:pic>
        <p:pic>
          <p:nvPicPr>
            <p:cNvPr id="12" name="Afbeelding 11">
              <a:extLst>
                <a:ext uri="{FF2B5EF4-FFF2-40B4-BE49-F238E27FC236}">
                  <a16:creationId xmlns:a16="http://schemas.microsoft.com/office/drawing/2014/main" id="{F3EA8C9C-FAEE-4044-9AEA-D8B6A2362916}"/>
                </a:ext>
              </a:extLst>
            </p:cNvPr>
            <p:cNvPicPr>
              <a:picLocks noChangeAspect="1"/>
            </p:cNvPicPr>
            <p:nvPr/>
          </p:nvPicPr>
          <p:blipFill rotWithShape="1">
            <a:blip r:embed="rId6"/>
            <a:srcRect l="39779" t="17497" r="36785" b="23131"/>
            <a:stretch/>
          </p:blipFill>
          <p:spPr>
            <a:xfrm rot="19989210">
              <a:off x="-5252181" y="4841970"/>
              <a:ext cx="899781" cy="1282154"/>
            </a:xfrm>
            <a:prstGeom prst="rect">
              <a:avLst/>
            </a:prstGeom>
          </p:spPr>
        </p:pic>
      </p:grpSp>
      <p:pic>
        <p:nvPicPr>
          <p:cNvPr id="5" name="Afbeelding 3">
            <a:extLst>
              <a:ext uri="{FF2B5EF4-FFF2-40B4-BE49-F238E27FC236}">
                <a16:creationId xmlns:a16="http://schemas.microsoft.com/office/drawing/2014/main" id="{D3FE9D14-F851-D578-1A7F-35D5C157F7FD}"/>
              </a:ext>
            </a:extLst>
          </p:cNvPr>
          <p:cNvPicPr>
            <a:picLocks noChangeAspect="1"/>
          </p:cNvPicPr>
          <p:nvPr/>
        </p:nvPicPr>
        <p:blipFill>
          <a:blip r:embed="rId7"/>
          <a:srcRect/>
          <a:stretch/>
        </p:blipFill>
        <p:spPr>
          <a:xfrm>
            <a:off x="4475202" y="2376000"/>
            <a:ext cx="4618318" cy="3509084"/>
          </a:xfrm>
          <a:prstGeom prst="rect">
            <a:avLst/>
          </a:prstGeom>
          <a:ln w="12700">
            <a:solidFill>
              <a:schemeClr val="tx1"/>
            </a:solidFill>
          </a:ln>
        </p:spPr>
      </p:pic>
    </p:spTree>
    <p:extLst>
      <p:ext uri="{BB962C8B-B14F-4D97-AF65-F5344CB8AC3E}">
        <p14:creationId xmlns:p14="http://schemas.microsoft.com/office/powerpoint/2010/main" val="33827436"/>
      </p:ext>
    </p:extLst>
  </p:cSld>
  <p:clrMapOvr>
    <a:masterClrMapping/>
  </p:clrMapOvr>
</p:sld>
</file>

<file path=ppt/theme/theme1.xml><?xml version="1.0" encoding="utf-8"?>
<a:theme xmlns:a="http://schemas.openxmlformats.org/drawingml/2006/main" name="Presentation1">
  <a:themeElements>
    <a:clrScheme name="Interreg goed">
      <a:dk1>
        <a:srgbClr val="003399"/>
      </a:dk1>
      <a:lt1>
        <a:srgbClr val="FFFFFF"/>
      </a:lt1>
      <a:dk2>
        <a:srgbClr val="37A76F"/>
      </a:dk2>
      <a:lt2>
        <a:srgbClr val="FFFFFF"/>
      </a:lt2>
      <a:accent1>
        <a:srgbClr val="F1717F"/>
      </a:accent1>
      <a:accent2>
        <a:srgbClr val="9FAEE5"/>
      </a:accent2>
      <a:accent3>
        <a:srgbClr val="FFCC00"/>
      </a:accent3>
      <a:accent4>
        <a:srgbClr val="80A9BC"/>
      </a:accent4>
      <a:accent5>
        <a:srgbClr val="F7B4B6"/>
      </a:accent5>
      <a:accent6>
        <a:srgbClr val="A5D20E"/>
      </a:accent6>
      <a:hlink>
        <a:srgbClr val="003399"/>
      </a:hlink>
      <a:folHlink>
        <a:srgbClr val="000000"/>
      </a:folHlink>
    </a:clrScheme>
    <a:fontScheme name="Open Sans">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TotalTime>
  <Words>1330</Words>
  <Application>Microsoft Office PowerPoint</Application>
  <PresentationFormat>Diavoorstelling (4:3)</PresentationFormat>
  <Paragraphs>168</Paragraphs>
  <Slides>28</Slides>
  <Notes>24</Notes>
  <HiddenSlides>0</HiddenSlides>
  <MMClips>6</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28</vt:i4>
      </vt:variant>
    </vt:vector>
  </HeadingPairs>
  <TitlesOfParts>
    <vt:vector size="35" baseType="lpstr">
      <vt:lpstr>Arial</vt:lpstr>
      <vt:lpstr>Calibri</vt:lpstr>
      <vt:lpstr>Open Sans</vt:lpstr>
      <vt:lpstr>Open Sans Semibold</vt:lpstr>
      <vt:lpstr>Segoe UI</vt:lpstr>
      <vt:lpstr>Symbol</vt:lpstr>
      <vt:lpstr>Presentation1</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c:creator>
  <cp:keywords>, docId:CC07916A6C2E02BB9286F8C03BCADD14</cp:keywords>
  <cp:lastModifiedBy>Lisette van Heijst</cp:lastModifiedBy>
  <cp:revision>115</cp:revision>
  <dcterms:created xsi:type="dcterms:W3CDTF">2015-03-06T10:50:13Z</dcterms:created>
  <dcterms:modified xsi:type="dcterms:W3CDTF">2023-02-16T08:46:26Z</dcterms:modified>
</cp:coreProperties>
</file>