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9" r:id="rId3"/>
  </p:sldMasterIdLst>
  <p:notesMasterIdLst>
    <p:notesMasterId r:id="rId19"/>
  </p:notesMasterIdLst>
  <p:sldIdLst>
    <p:sldId id="256" r:id="rId4"/>
    <p:sldId id="287" r:id="rId5"/>
    <p:sldId id="3843" r:id="rId6"/>
    <p:sldId id="3851" r:id="rId7"/>
    <p:sldId id="3850" r:id="rId8"/>
    <p:sldId id="629" r:id="rId9"/>
    <p:sldId id="3842" r:id="rId10"/>
    <p:sldId id="656" r:id="rId11"/>
    <p:sldId id="682" r:id="rId12"/>
    <p:sldId id="263" r:id="rId13"/>
    <p:sldId id="3849" r:id="rId14"/>
    <p:sldId id="267" r:id="rId15"/>
    <p:sldId id="265" r:id="rId16"/>
    <p:sldId id="3852" r:id="rId17"/>
    <p:sldId id="3848" r:id="rId18"/>
  </p:sldIdLst>
  <p:sldSz cx="9144000" cy="6858000" type="screen4x3"/>
  <p:notesSz cx="6669088" cy="9926638"/>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Gill Sans MT" panose="020B0502020104020203"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
      <p:font typeface="Wingdings 2" panose="05020102010507070707" pitchFamily="18" charset="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hgu489NbpQBjMHBtW6ox9p6NJs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50A6D-8C4D-4167-A3D9-844B83170714}" v="11" dt="2023-03-29T09:43:54.795"/>
  </p1510:revLst>
</p1510:revInfo>
</file>

<file path=ppt/tableStyles.xml><?xml version="1.0" encoding="utf-8"?>
<a:tblStyleLst xmlns:a="http://schemas.openxmlformats.org/drawingml/2006/main" def="{C86F72B1-8A69-4B34-8E4A-E900FB3F9E25}">
  <a:tblStyle styleId="{C86F72B1-8A69-4B34-8E4A-E900FB3F9E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102" d="100"/>
          <a:sy n="102" d="100"/>
        </p:scale>
        <p:origin x="696" y="82"/>
      </p:cViewPr>
      <p:guideLst>
        <p:guide orient="horz" pos="2160"/>
        <p:guide pos="2880"/>
      </p:guideLst>
    </p:cSldViewPr>
  </p:slideViewPr>
  <p:notesTextViewPr>
    <p:cViewPr>
      <p:scale>
        <a:sx n="1" d="1"/>
        <a:sy n="1" d="1"/>
      </p:scale>
      <p:origin x="0" y="0"/>
    </p:cViewPr>
  </p:notesTextViewPr>
  <p:notesViewPr>
    <p:cSldViewPr snapToGrid="0">
      <p:cViewPr varScale="1">
        <p:scale>
          <a:sx n="75" d="100"/>
          <a:sy n="75" d="100"/>
        </p:scale>
        <p:origin x="298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9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95" Type="http://customschemas.google.com/relationships/presentationmetadata" Target="meta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100" Type="http://schemas.microsoft.com/office/2015/10/relationships/revisionInfo" Target="revisionInfo.xml"/><Relationship Id="rId8" Type="http://schemas.openxmlformats.org/officeDocument/2006/relationships/slide" Target="slides/slide5.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03C8C-9933-4726-AD92-196674EA91FB}" type="doc">
      <dgm:prSet loTypeId="urn:microsoft.com/office/officeart/2005/8/layout/hProcess9" loCatId="process" qsTypeId="urn:microsoft.com/office/officeart/2005/8/quickstyle/simple1" qsCatId="simple" csTypeId="urn:microsoft.com/office/officeart/2005/8/colors/accent6_2" csCatId="accent6" phldr="1"/>
      <dgm:spPr/>
    </dgm:pt>
    <dgm:pt modelId="{EBC75405-3271-45A7-ABA4-174EAFE62EB6}">
      <dgm:prSet phldrT="[Text]"/>
      <dgm:spPr/>
      <dgm:t>
        <a:bodyPr/>
        <a:lstStyle/>
        <a:p>
          <a:r>
            <a:rPr lang="en-GB" dirty="0"/>
            <a:t>L2 and L3 BMet/NRC</a:t>
          </a:r>
        </a:p>
      </dgm:t>
    </dgm:pt>
    <dgm:pt modelId="{99A99218-19CD-435F-B03A-C5D90EEB9F52}" type="parTrans" cxnId="{33AE7717-DFA5-48E6-9345-0407B4F540FE}">
      <dgm:prSet/>
      <dgm:spPr/>
      <dgm:t>
        <a:bodyPr/>
        <a:lstStyle/>
        <a:p>
          <a:endParaRPr lang="en-GB"/>
        </a:p>
      </dgm:t>
    </dgm:pt>
    <dgm:pt modelId="{5B9AD66F-298B-498C-86C0-7E5BBD96021C}" type="sibTrans" cxnId="{33AE7717-DFA5-48E6-9345-0407B4F540FE}">
      <dgm:prSet/>
      <dgm:spPr/>
      <dgm:t>
        <a:bodyPr/>
        <a:lstStyle/>
        <a:p>
          <a:endParaRPr lang="en-GB"/>
        </a:p>
      </dgm:t>
    </dgm:pt>
    <dgm:pt modelId="{4F698C5A-3476-4643-BF97-39FF20C9CEB8}">
      <dgm:prSet phldrT="[Text]"/>
      <dgm:spPr/>
      <dgm:t>
        <a:bodyPr/>
        <a:lstStyle/>
        <a:p>
          <a:r>
            <a:rPr lang="en-GB" dirty="0"/>
            <a:t>L4 and L5 BMet/NRC</a:t>
          </a:r>
        </a:p>
      </dgm:t>
    </dgm:pt>
    <dgm:pt modelId="{948E2366-9457-4AE4-A8DE-503AA074DE65}" type="parTrans" cxnId="{92855824-F0B5-4A51-8792-F5D34A39A4B3}">
      <dgm:prSet/>
      <dgm:spPr/>
      <dgm:t>
        <a:bodyPr/>
        <a:lstStyle/>
        <a:p>
          <a:endParaRPr lang="en-GB"/>
        </a:p>
      </dgm:t>
    </dgm:pt>
    <dgm:pt modelId="{07136303-7109-400E-8A3E-E4AC3C70662F}" type="sibTrans" cxnId="{92855824-F0B5-4A51-8792-F5D34A39A4B3}">
      <dgm:prSet/>
      <dgm:spPr/>
      <dgm:t>
        <a:bodyPr/>
        <a:lstStyle/>
        <a:p>
          <a:endParaRPr lang="en-GB"/>
        </a:p>
      </dgm:t>
    </dgm:pt>
    <dgm:pt modelId="{B140A42F-7DC7-4665-B437-4BF25BC5576A}">
      <dgm:prSet phldrT="[Text]"/>
      <dgm:spPr/>
      <dgm:t>
        <a:bodyPr/>
        <a:lstStyle/>
        <a:p>
          <a:r>
            <a:rPr lang="en-GB" dirty="0"/>
            <a:t>Train the Trainer M&amp;EA</a:t>
          </a:r>
        </a:p>
      </dgm:t>
    </dgm:pt>
    <dgm:pt modelId="{7A2D71CF-FB84-430E-B22F-E7220694F816}" type="parTrans" cxnId="{0EE1590B-063E-4768-9CF2-78EEB15751FF}">
      <dgm:prSet/>
      <dgm:spPr/>
      <dgm:t>
        <a:bodyPr/>
        <a:lstStyle/>
        <a:p>
          <a:endParaRPr lang="en-GB"/>
        </a:p>
      </dgm:t>
    </dgm:pt>
    <dgm:pt modelId="{252AD808-0BE2-490D-9C04-FD0E1B793D81}" type="sibTrans" cxnId="{0EE1590B-063E-4768-9CF2-78EEB15751FF}">
      <dgm:prSet/>
      <dgm:spPr/>
      <dgm:t>
        <a:bodyPr/>
        <a:lstStyle/>
        <a:p>
          <a:endParaRPr lang="en-GB"/>
        </a:p>
      </dgm:t>
    </dgm:pt>
    <dgm:pt modelId="{371084C8-CE0E-40D2-BEDD-04C8E6C67AA5}">
      <dgm:prSet phldrT="[Text]"/>
      <dgm:spPr/>
      <dgm:t>
        <a:bodyPr/>
        <a:lstStyle/>
        <a:p>
          <a:r>
            <a:rPr lang="en-GB" dirty="0"/>
            <a:t>L5 and L6 QUB</a:t>
          </a:r>
        </a:p>
      </dgm:t>
    </dgm:pt>
    <dgm:pt modelId="{57DD6CA1-CBD8-4405-BFF6-9FA33EF15726}" type="parTrans" cxnId="{4413046D-C746-4334-9464-98CC709515D0}">
      <dgm:prSet/>
      <dgm:spPr/>
      <dgm:t>
        <a:bodyPr/>
        <a:lstStyle/>
        <a:p>
          <a:endParaRPr lang="en-GB"/>
        </a:p>
      </dgm:t>
    </dgm:pt>
    <dgm:pt modelId="{BA2A1F87-41F9-4C35-958A-B3E3CDA321EB}" type="sibTrans" cxnId="{4413046D-C746-4334-9464-98CC709515D0}">
      <dgm:prSet/>
      <dgm:spPr/>
      <dgm:t>
        <a:bodyPr/>
        <a:lstStyle/>
        <a:p>
          <a:endParaRPr lang="en-GB"/>
        </a:p>
      </dgm:t>
    </dgm:pt>
    <dgm:pt modelId="{68A3CBA9-C5F8-49CC-9B20-1B5AF69686A6}">
      <dgm:prSet phldrT="[Text]"/>
      <dgm:spPr/>
      <dgm:t>
        <a:bodyPr/>
        <a:lstStyle/>
        <a:p>
          <a:r>
            <a:rPr lang="en-GB" dirty="0"/>
            <a:t>PGCE QUB</a:t>
          </a:r>
        </a:p>
      </dgm:t>
    </dgm:pt>
    <dgm:pt modelId="{7F842680-C74D-481E-B597-A886D3EACE85}" type="parTrans" cxnId="{0C7CCF48-012A-4035-B031-8852B140A2A4}">
      <dgm:prSet/>
      <dgm:spPr/>
      <dgm:t>
        <a:bodyPr/>
        <a:lstStyle/>
        <a:p>
          <a:endParaRPr lang="en-GB"/>
        </a:p>
      </dgm:t>
    </dgm:pt>
    <dgm:pt modelId="{D7700BC0-C2D4-4850-9E56-C484078F6651}" type="sibTrans" cxnId="{0C7CCF48-012A-4035-B031-8852B140A2A4}">
      <dgm:prSet/>
      <dgm:spPr/>
      <dgm:t>
        <a:bodyPr/>
        <a:lstStyle/>
        <a:p>
          <a:endParaRPr lang="en-GB"/>
        </a:p>
      </dgm:t>
    </dgm:pt>
    <dgm:pt modelId="{7C58884F-8512-4279-A66D-587F26FDD2F8}" type="pres">
      <dgm:prSet presAssocID="{2F703C8C-9933-4726-AD92-196674EA91FB}" presName="CompostProcess" presStyleCnt="0">
        <dgm:presLayoutVars>
          <dgm:dir/>
          <dgm:resizeHandles val="exact"/>
        </dgm:presLayoutVars>
      </dgm:prSet>
      <dgm:spPr/>
    </dgm:pt>
    <dgm:pt modelId="{4D8451E6-7D5F-4F73-AF38-8EA3B4DCB68C}" type="pres">
      <dgm:prSet presAssocID="{2F703C8C-9933-4726-AD92-196674EA91FB}" presName="arrow" presStyleLbl="bgShp" presStyleIdx="0" presStyleCnt="1"/>
      <dgm:spPr/>
    </dgm:pt>
    <dgm:pt modelId="{CE2E0D97-191E-45B7-A15E-112B61CD1F5B}" type="pres">
      <dgm:prSet presAssocID="{2F703C8C-9933-4726-AD92-196674EA91FB}" presName="linearProcess" presStyleCnt="0"/>
      <dgm:spPr/>
    </dgm:pt>
    <dgm:pt modelId="{8E83C0AE-D5DF-4A08-A981-EF38E481C2F6}" type="pres">
      <dgm:prSet presAssocID="{EBC75405-3271-45A7-ABA4-174EAFE62EB6}" presName="textNode" presStyleLbl="node1" presStyleIdx="0" presStyleCnt="5">
        <dgm:presLayoutVars>
          <dgm:bulletEnabled val="1"/>
        </dgm:presLayoutVars>
      </dgm:prSet>
      <dgm:spPr/>
    </dgm:pt>
    <dgm:pt modelId="{D7E44895-B302-4597-AB89-0E03A6286E8F}" type="pres">
      <dgm:prSet presAssocID="{5B9AD66F-298B-498C-86C0-7E5BBD96021C}" presName="sibTrans" presStyleCnt="0"/>
      <dgm:spPr/>
    </dgm:pt>
    <dgm:pt modelId="{AE18A053-88DC-4976-A305-D9565B9F75E1}" type="pres">
      <dgm:prSet presAssocID="{4F698C5A-3476-4643-BF97-39FF20C9CEB8}" presName="textNode" presStyleLbl="node1" presStyleIdx="1" presStyleCnt="5">
        <dgm:presLayoutVars>
          <dgm:bulletEnabled val="1"/>
        </dgm:presLayoutVars>
      </dgm:prSet>
      <dgm:spPr/>
    </dgm:pt>
    <dgm:pt modelId="{D5D5CD46-80F4-461F-B6AC-F56158BE933B}" type="pres">
      <dgm:prSet presAssocID="{07136303-7109-400E-8A3E-E4AC3C70662F}" presName="sibTrans" presStyleCnt="0"/>
      <dgm:spPr/>
    </dgm:pt>
    <dgm:pt modelId="{DE65A0CD-3034-4719-8EE8-22B133C7BD7C}" type="pres">
      <dgm:prSet presAssocID="{B140A42F-7DC7-4665-B437-4BF25BC5576A}" presName="textNode" presStyleLbl="node1" presStyleIdx="2" presStyleCnt="5">
        <dgm:presLayoutVars>
          <dgm:bulletEnabled val="1"/>
        </dgm:presLayoutVars>
      </dgm:prSet>
      <dgm:spPr/>
    </dgm:pt>
    <dgm:pt modelId="{6525D22B-3A9B-473D-9A6A-90DDDBE3373C}" type="pres">
      <dgm:prSet presAssocID="{252AD808-0BE2-490D-9C04-FD0E1B793D81}" presName="sibTrans" presStyleCnt="0"/>
      <dgm:spPr/>
    </dgm:pt>
    <dgm:pt modelId="{445F28F7-4F5E-4642-BA71-A49796386857}" type="pres">
      <dgm:prSet presAssocID="{371084C8-CE0E-40D2-BEDD-04C8E6C67AA5}" presName="textNode" presStyleLbl="node1" presStyleIdx="3" presStyleCnt="5">
        <dgm:presLayoutVars>
          <dgm:bulletEnabled val="1"/>
        </dgm:presLayoutVars>
      </dgm:prSet>
      <dgm:spPr/>
    </dgm:pt>
    <dgm:pt modelId="{C8828851-9795-44D0-BD69-5C1BF26B68DD}" type="pres">
      <dgm:prSet presAssocID="{BA2A1F87-41F9-4C35-958A-B3E3CDA321EB}" presName="sibTrans" presStyleCnt="0"/>
      <dgm:spPr/>
    </dgm:pt>
    <dgm:pt modelId="{B2962379-F22A-4489-BDE3-00CBCDE18072}" type="pres">
      <dgm:prSet presAssocID="{68A3CBA9-C5F8-49CC-9B20-1B5AF69686A6}" presName="textNode" presStyleLbl="node1" presStyleIdx="4" presStyleCnt="5">
        <dgm:presLayoutVars>
          <dgm:bulletEnabled val="1"/>
        </dgm:presLayoutVars>
      </dgm:prSet>
      <dgm:spPr/>
    </dgm:pt>
  </dgm:ptLst>
  <dgm:cxnLst>
    <dgm:cxn modelId="{0EE1590B-063E-4768-9CF2-78EEB15751FF}" srcId="{2F703C8C-9933-4726-AD92-196674EA91FB}" destId="{B140A42F-7DC7-4665-B437-4BF25BC5576A}" srcOrd="2" destOrd="0" parTransId="{7A2D71CF-FB84-430E-B22F-E7220694F816}" sibTransId="{252AD808-0BE2-490D-9C04-FD0E1B793D81}"/>
    <dgm:cxn modelId="{AB24ED0D-B81C-4EA2-A665-509D8ED523D1}" type="presOf" srcId="{2F703C8C-9933-4726-AD92-196674EA91FB}" destId="{7C58884F-8512-4279-A66D-587F26FDD2F8}" srcOrd="0" destOrd="0" presId="urn:microsoft.com/office/officeart/2005/8/layout/hProcess9"/>
    <dgm:cxn modelId="{33AE7717-DFA5-48E6-9345-0407B4F540FE}" srcId="{2F703C8C-9933-4726-AD92-196674EA91FB}" destId="{EBC75405-3271-45A7-ABA4-174EAFE62EB6}" srcOrd="0" destOrd="0" parTransId="{99A99218-19CD-435F-B03A-C5D90EEB9F52}" sibTransId="{5B9AD66F-298B-498C-86C0-7E5BBD96021C}"/>
    <dgm:cxn modelId="{92855824-F0B5-4A51-8792-F5D34A39A4B3}" srcId="{2F703C8C-9933-4726-AD92-196674EA91FB}" destId="{4F698C5A-3476-4643-BF97-39FF20C9CEB8}" srcOrd="1" destOrd="0" parTransId="{948E2366-9457-4AE4-A8DE-503AA074DE65}" sibTransId="{07136303-7109-400E-8A3E-E4AC3C70662F}"/>
    <dgm:cxn modelId="{0C7CCF48-012A-4035-B031-8852B140A2A4}" srcId="{2F703C8C-9933-4726-AD92-196674EA91FB}" destId="{68A3CBA9-C5F8-49CC-9B20-1B5AF69686A6}" srcOrd="4" destOrd="0" parTransId="{7F842680-C74D-481E-B597-A886D3EACE85}" sibTransId="{D7700BC0-C2D4-4850-9E56-C484078F6651}"/>
    <dgm:cxn modelId="{4413046D-C746-4334-9464-98CC709515D0}" srcId="{2F703C8C-9933-4726-AD92-196674EA91FB}" destId="{371084C8-CE0E-40D2-BEDD-04C8E6C67AA5}" srcOrd="3" destOrd="0" parTransId="{57DD6CA1-CBD8-4405-BFF6-9FA33EF15726}" sibTransId="{BA2A1F87-41F9-4C35-958A-B3E3CDA321EB}"/>
    <dgm:cxn modelId="{8BC1804E-5C64-4002-AF6F-8545DE034F17}" type="presOf" srcId="{68A3CBA9-C5F8-49CC-9B20-1B5AF69686A6}" destId="{B2962379-F22A-4489-BDE3-00CBCDE18072}" srcOrd="0" destOrd="0" presId="urn:microsoft.com/office/officeart/2005/8/layout/hProcess9"/>
    <dgm:cxn modelId="{87F95B51-633B-4155-9CEB-7994A5B980D0}" type="presOf" srcId="{371084C8-CE0E-40D2-BEDD-04C8E6C67AA5}" destId="{445F28F7-4F5E-4642-BA71-A49796386857}" srcOrd="0" destOrd="0" presId="urn:microsoft.com/office/officeart/2005/8/layout/hProcess9"/>
    <dgm:cxn modelId="{E5875690-32BA-445F-8776-288D511C16E9}" type="presOf" srcId="{EBC75405-3271-45A7-ABA4-174EAFE62EB6}" destId="{8E83C0AE-D5DF-4A08-A981-EF38E481C2F6}" srcOrd="0" destOrd="0" presId="urn:microsoft.com/office/officeart/2005/8/layout/hProcess9"/>
    <dgm:cxn modelId="{AAFCC9A6-2CB4-4D7D-B613-950FD2CC70A9}" type="presOf" srcId="{B140A42F-7DC7-4665-B437-4BF25BC5576A}" destId="{DE65A0CD-3034-4719-8EE8-22B133C7BD7C}" srcOrd="0" destOrd="0" presId="urn:microsoft.com/office/officeart/2005/8/layout/hProcess9"/>
    <dgm:cxn modelId="{38F6ABFE-C690-4A5D-9673-6AD6D27ADB7A}" type="presOf" srcId="{4F698C5A-3476-4643-BF97-39FF20C9CEB8}" destId="{AE18A053-88DC-4976-A305-D9565B9F75E1}" srcOrd="0" destOrd="0" presId="urn:microsoft.com/office/officeart/2005/8/layout/hProcess9"/>
    <dgm:cxn modelId="{56D6DAF6-9369-46E1-8F42-A5F08441FA95}" type="presParOf" srcId="{7C58884F-8512-4279-A66D-587F26FDD2F8}" destId="{4D8451E6-7D5F-4F73-AF38-8EA3B4DCB68C}" srcOrd="0" destOrd="0" presId="urn:microsoft.com/office/officeart/2005/8/layout/hProcess9"/>
    <dgm:cxn modelId="{0DF8BEB7-FF53-42FD-BB38-38A968372D64}" type="presParOf" srcId="{7C58884F-8512-4279-A66D-587F26FDD2F8}" destId="{CE2E0D97-191E-45B7-A15E-112B61CD1F5B}" srcOrd="1" destOrd="0" presId="urn:microsoft.com/office/officeart/2005/8/layout/hProcess9"/>
    <dgm:cxn modelId="{22854326-B1C9-4A57-9463-F33B6D825DB5}" type="presParOf" srcId="{CE2E0D97-191E-45B7-A15E-112B61CD1F5B}" destId="{8E83C0AE-D5DF-4A08-A981-EF38E481C2F6}" srcOrd="0" destOrd="0" presId="urn:microsoft.com/office/officeart/2005/8/layout/hProcess9"/>
    <dgm:cxn modelId="{A1456BDB-9CEA-4A6D-A1EC-9A7509A2A31F}" type="presParOf" srcId="{CE2E0D97-191E-45B7-A15E-112B61CD1F5B}" destId="{D7E44895-B302-4597-AB89-0E03A6286E8F}" srcOrd="1" destOrd="0" presId="urn:microsoft.com/office/officeart/2005/8/layout/hProcess9"/>
    <dgm:cxn modelId="{E4A535CF-ECBB-4E33-8AC4-A62D24C6CF77}" type="presParOf" srcId="{CE2E0D97-191E-45B7-A15E-112B61CD1F5B}" destId="{AE18A053-88DC-4976-A305-D9565B9F75E1}" srcOrd="2" destOrd="0" presId="urn:microsoft.com/office/officeart/2005/8/layout/hProcess9"/>
    <dgm:cxn modelId="{D16C2ACC-F18D-405E-A008-ABC24206C04A}" type="presParOf" srcId="{CE2E0D97-191E-45B7-A15E-112B61CD1F5B}" destId="{D5D5CD46-80F4-461F-B6AC-F56158BE933B}" srcOrd="3" destOrd="0" presId="urn:microsoft.com/office/officeart/2005/8/layout/hProcess9"/>
    <dgm:cxn modelId="{9FD57906-36E6-4256-BA16-DA22582DD023}" type="presParOf" srcId="{CE2E0D97-191E-45B7-A15E-112B61CD1F5B}" destId="{DE65A0CD-3034-4719-8EE8-22B133C7BD7C}" srcOrd="4" destOrd="0" presId="urn:microsoft.com/office/officeart/2005/8/layout/hProcess9"/>
    <dgm:cxn modelId="{DD593293-F828-4A99-8FF5-309084EDBAE5}" type="presParOf" srcId="{CE2E0D97-191E-45B7-A15E-112B61CD1F5B}" destId="{6525D22B-3A9B-473D-9A6A-90DDDBE3373C}" srcOrd="5" destOrd="0" presId="urn:microsoft.com/office/officeart/2005/8/layout/hProcess9"/>
    <dgm:cxn modelId="{A1627837-2302-4714-A3B8-96B050E87E9F}" type="presParOf" srcId="{CE2E0D97-191E-45B7-A15E-112B61CD1F5B}" destId="{445F28F7-4F5E-4642-BA71-A49796386857}" srcOrd="6" destOrd="0" presId="urn:microsoft.com/office/officeart/2005/8/layout/hProcess9"/>
    <dgm:cxn modelId="{BD9FADD9-D5EF-484F-A274-3628097328FD}" type="presParOf" srcId="{CE2E0D97-191E-45B7-A15E-112B61CD1F5B}" destId="{C8828851-9795-44D0-BD69-5C1BF26B68DD}" srcOrd="7" destOrd="0" presId="urn:microsoft.com/office/officeart/2005/8/layout/hProcess9"/>
    <dgm:cxn modelId="{7DA40DDC-5A3E-48F4-BF52-0A11EA8AA6EA}" type="presParOf" srcId="{CE2E0D97-191E-45B7-A15E-112B61CD1F5B}" destId="{B2962379-F22A-4489-BDE3-00CBCDE1807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5735190-3770-461D-B235-9CE519E1C79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337696D-F719-43B9-9EC5-949BDF6C3CC3}">
      <dgm:prSet custT="1"/>
      <dgm:spPr/>
      <dgm:t>
        <a:bodyPr/>
        <a:lstStyle/>
        <a:p>
          <a:pPr>
            <a:lnSpc>
              <a:spcPct val="100000"/>
            </a:lnSpc>
          </a:pPr>
          <a:r>
            <a:rPr lang="en-GB" sz="1600" dirty="0">
              <a:solidFill>
                <a:srgbClr val="335C75"/>
              </a:solidFill>
            </a:rPr>
            <a:t>Reaching net zero by 2050 requires further rapid deployment of available technologies as well as widespread use of technologies that are not on the market yet. </a:t>
          </a:r>
          <a:endParaRPr lang="en-US" sz="1600" dirty="0">
            <a:solidFill>
              <a:srgbClr val="335C75"/>
            </a:solidFill>
          </a:endParaRPr>
        </a:p>
      </dgm:t>
    </dgm:pt>
    <dgm:pt modelId="{2C38CFBD-0CE1-44E4-A7B9-978BC001BC5A}" type="parTrans" cxnId="{A934B6DA-060A-4F0B-ACC9-DF093E244438}">
      <dgm:prSet/>
      <dgm:spPr/>
      <dgm:t>
        <a:bodyPr/>
        <a:lstStyle/>
        <a:p>
          <a:endParaRPr lang="en-US"/>
        </a:p>
      </dgm:t>
    </dgm:pt>
    <dgm:pt modelId="{DA805EC5-DD36-403E-96DC-DD01B31DDD15}" type="sibTrans" cxnId="{A934B6DA-060A-4F0B-ACC9-DF093E244438}">
      <dgm:prSet/>
      <dgm:spPr/>
      <dgm:t>
        <a:bodyPr/>
        <a:lstStyle/>
        <a:p>
          <a:endParaRPr lang="en-US"/>
        </a:p>
      </dgm:t>
    </dgm:pt>
    <dgm:pt modelId="{725612DE-68C0-4078-AB80-3D4E27AB379E}">
      <dgm:prSet custT="1"/>
      <dgm:spPr/>
      <dgm:t>
        <a:bodyPr/>
        <a:lstStyle/>
        <a:p>
          <a:pPr>
            <a:lnSpc>
              <a:spcPct val="100000"/>
            </a:lnSpc>
          </a:pPr>
          <a:r>
            <a:rPr lang="en-GB" sz="1600" dirty="0">
              <a:solidFill>
                <a:srgbClr val="335C75"/>
              </a:solidFill>
            </a:rPr>
            <a:t>Most of the global reductions in CO</a:t>
          </a:r>
          <a:r>
            <a:rPr lang="en-GB" sz="1600" baseline="-25000" dirty="0">
              <a:solidFill>
                <a:srgbClr val="335C75"/>
              </a:solidFill>
            </a:rPr>
            <a:t>2</a:t>
          </a:r>
          <a:r>
            <a:rPr lang="en-GB" sz="1600" dirty="0">
              <a:solidFill>
                <a:srgbClr val="335C75"/>
              </a:solidFill>
            </a:rPr>
            <a:t> emissions through 2030 in our pathway come from technologies readily available today. </a:t>
          </a:r>
          <a:endParaRPr lang="en-US" sz="1600" dirty="0">
            <a:solidFill>
              <a:srgbClr val="335C75"/>
            </a:solidFill>
          </a:endParaRPr>
        </a:p>
      </dgm:t>
    </dgm:pt>
    <dgm:pt modelId="{F3F8C701-DC21-4543-9318-19676A7BE39A}" type="parTrans" cxnId="{A5244748-2A6C-4807-A8E4-29B33456198F}">
      <dgm:prSet/>
      <dgm:spPr/>
      <dgm:t>
        <a:bodyPr/>
        <a:lstStyle/>
        <a:p>
          <a:endParaRPr lang="en-US"/>
        </a:p>
      </dgm:t>
    </dgm:pt>
    <dgm:pt modelId="{9667B173-7CE8-4869-BAE5-5E755C7854ED}" type="sibTrans" cxnId="{A5244748-2A6C-4807-A8E4-29B33456198F}">
      <dgm:prSet/>
      <dgm:spPr/>
      <dgm:t>
        <a:bodyPr/>
        <a:lstStyle/>
        <a:p>
          <a:endParaRPr lang="en-US"/>
        </a:p>
      </dgm:t>
    </dgm:pt>
    <dgm:pt modelId="{6EC7FDD1-CB37-4DB9-94B8-4276C1FA762F}">
      <dgm:prSet custT="1"/>
      <dgm:spPr/>
      <dgm:t>
        <a:bodyPr/>
        <a:lstStyle/>
        <a:p>
          <a:pPr>
            <a:lnSpc>
              <a:spcPct val="100000"/>
            </a:lnSpc>
          </a:pPr>
          <a:r>
            <a:rPr lang="en-GB" sz="1600" dirty="0">
              <a:solidFill>
                <a:srgbClr val="335C75"/>
              </a:solidFill>
            </a:rPr>
            <a:t>But in 2050, almost half the reductions come from technologies that are currently at the demonstration or prototype phase</a:t>
          </a:r>
          <a:r>
            <a:rPr lang="en-GB" sz="1100" dirty="0">
              <a:solidFill>
                <a:srgbClr val="335C75"/>
              </a:solidFill>
            </a:rPr>
            <a:t>. </a:t>
          </a:r>
          <a:endParaRPr lang="en-US" sz="1100" dirty="0">
            <a:solidFill>
              <a:srgbClr val="335C75"/>
            </a:solidFill>
          </a:endParaRPr>
        </a:p>
      </dgm:t>
    </dgm:pt>
    <dgm:pt modelId="{22BB37F1-5F10-4718-AEF7-D4369F15B811}" type="parTrans" cxnId="{72C20D1D-2BDD-48D0-9D1F-2FC43B0F0E5C}">
      <dgm:prSet/>
      <dgm:spPr/>
      <dgm:t>
        <a:bodyPr/>
        <a:lstStyle/>
        <a:p>
          <a:endParaRPr lang="en-US"/>
        </a:p>
      </dgm:t>
    </dgm:pt>
    <dgm:pt modelId="{2138E4A8-AFA2-4108-A1B1-E1EE050D023B}" type="sibTrans" cxnId="{72C20D1D-2BDD-48D0-9D1F-2FC43B0F0E5C}">
      <dgm:prSet/>
      <dgm:spPr/>
      <dgm:t>
        <a:bodyPr/>
        <a:lstStyle/>
        <a:p>
          <a:endParaRPr lang="en-US"/>
        </a:p>
      </dgm:t>
    </dgm:pt>
    <dgm:pt modelId="{BF83423B-8518-42D7-A8D7-B906572DFED7}">
      <dgm:prSet custT="1"/>
      <dgm:spPr/>
      <dgm:t>
        <a:bodyPr/>
        <a:lstStyle/>
        <a:p>
          <a:pPr>
            <a:lnSpc>
              <a:spcPct val="100000"/>
            </a:lnSpc>
          </a:pPr>
          <a:r>
            <a:rPr lang="en-GB" sz="1600" dirty="0">
              <a:solidFill>
                <a:srgbClr val="335C75"/>
              </a:solidFill>
            </a:rPr>
            <a:t>In heavy industry and long-distance transport, the share of emissions reductions from technologies that are still under development today is even higher</a:t>
          </a:r>
          <a:r>
            <a:rPr lang="en-GB" sz="1100" dirty="0"/>
            <a:t>.</a:t>
          </a:r>
          <a:endParaRPr lang="en-US" sz="1100" dirty="0"/>
        </a:p>
      </dgm:t>
    </dgm:pt>
    <dgm:pt modelId="{9FFCDB35-83BD-40B7-92FA-3503380E5ED6}" type="parTrans" cxnId="{1544C5D2-47C6-40FA-85A3-70FB663E07EB}">
      <dgm:prSet/>
      <dgm:spPr/>
      <dgm:t>
        <a:bodyPr/>
        <a:lstStyle/>
        <a:p>
          <a:endParaRPr lang="en-US"/>
        </a:p>
      </dgm:t>
    </dgm:pt>
    <dgm:pt modelId="{A196DBB6-1AFD-4F72-BC17-14942D384C0B}" type="sibTrans" cxnId="{1544C5D2-47C6-40FA-85A3-70FB663E07EB}">
      <dgm:prSet/>
      <dgm:spPr/>
      <dgm:t>
        <a:bodyPr/>
        <a:lstStyle/>
        <a:p>
          <a:endParaRPr lang="en-US"/>
        </a:p>
      </dgm:t>
    </dgm:pt>
    <dgm:pt modelId="{853CEBEF-0C26-4D37-8147-F1C1712325AB}" type="pres">
      <dgm:prSet presAssocID="{A5735190-3770-461D-B235-9CE519E1C79A}" presName="root" presStyleCnt="0">
        <dgm:presLayoutVars>
          <dgm:dir/>
          <dgm:resizeHandles val="exact"/>
        </dgm:presLayoutVars>
      </dgm:prSet>
      <dgm:spPr/>
    </dgm:pt>
    <dgm:pt modelId="{D9D93A45-1D3F-4705-A571-BD638ABA0CBD}" type="pres">
      <dgm:prSet presAssocID="{3337696D-F719-43B9-9EC5-949BDF6C3CC3}" presName="compNode" presStyleCnt="0"/>
      <dgm:spPr/>
    </dgm:pt>
    <dgm:pt modelId="{B553DA05-595C-4C20-946E-06A621A9087A}" type="pres">
      <dgm:prSet presAssocID="{3337696D-F719-43B9-9EC5-949BDF6C3C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E82F2133-BCD8-4535-B96A-C397E703E7DA}" type="pres">
      <dgm:prSet presAssocID="{3337696D-F719-43B9-9EC5-949BDF6C3CC3}" presName="spaceRect" presStyleCnt="0"/>
      <dgm:spPr/>
    </dgm:pt>
    <dgm:pt modelId="{625AEFA0-3D57-480E-93F0-CA1861F46735}" type="pres">
      <dgm:prSet presAssocID="{3337696D-F719-43B9-9EC5-949BDF6C3CC3}" presName="textRect" presStyleLbl="revTx" presStyleIdx="0" presStyleCnt="4">
        <dgm:presLayoutVars>
          <dgm:chMax val="1"/>
          <dgm:chPref val="1"/>
        </dgm:presLayoutVars>
      </dgm:prSet>
      <dgm:spPr/>
    </dgm:pt>
    <dgm:pt modelId="{4335374D-EB50-479C-9F18-4B899E92D482}" type="pres">
      <dgm:prSet presAssocID="{DA805EC5-DD36-403E-96DC-DD01B31DDD15}" presName="sibTrans" presStyleCnt="0"/>
      <dgm:spPr/>
    </dgm:pt>
    <dgm:pt modelId="{18C19163-71B7-4478-9953-5F633CBE5210}" type="pres">
      <dgm:prSet presAssocID="{725612DE-68C0-4078-AB80-3D4E27AB379E}" presName="compNode" presStyleCnt="0"/>
      <dgm:spPr/>
    </dgm:pt>
    <dgm:pt modelId="{525014F1-F9B9-4C59-9FE0-4F429652C530}" type="pres">
      <dgm:prSet presAssocID="{725612DE-68C0-4078-AB80-3D4E27AB379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7E3B1812-B0AD-42B5-A3BE-AFB6770AFDAD}" type="pres">
      <dgm:prSet presAssocID="{725612DE-68C0-4078-AB80-3D4E27AB379E}" presName="spaceRect" presStyleCnt="0"/>
      <dgm:spPr/>
    </dgm:pt>
    <dgm:pt modelId="{FF9B4E45-1D2E-49E5-A67A-12A3CE52AA1C}" type="pres">
      <dgm:prSet presAssocID="{725612DE-68C0-4078-AB80-3D4E27AB379E}" presName="textRect" presStyleLbl="revTx" presStyleIdx="1" presStyleCnt="4">
        <dgm:presLayoutVars>
          <dgm:chMax val="1"/>
          <dgm:chPref val="1"/>
        </dgm:presLayoutVars>
      </dgm:prSet>
      <dgm:spPr/>
    </dgm:pt>
    <dgm:pt modelId="{DE7F5292-9C37-4B02-9D19-1169BECF53B9}" type="pres">
      <dgm:prSet presAssocID="{9667B173-7CE8-4869-BAE5-5E755C7854ED}" presName="sibTrans" presStyleCnt="0"/>
      <dgm:spPr/>
    </dgm:pt>
    <dgm:pt modelId="{77504156-AAAA-4A1F-8E9D-DFC664CA1A74}" type="pres">
      <dgm:prSet presAssocID="{6EC7FDD1-CB37-4DB9-94B8-4276C1FA762F}" presName="compNode" presStyleCnt="0"/>
      <dgm:spPr/>
    </dgm:pt>
    <dgm:pt modelId="{25D323ED-DF7A-41C8-A333-F99507ED1D49}" type="pres">
      <dgm:prSet presAssocID="{6EC7FDD1-CB37-4DB9-94B8-4276C1FA762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indmill"/>
        </a:ext>
      </dgm:extLst>
    </dgm:pt>
    <dgm:pt modelId="{7CF45366-4C93-4F91-9B7C-61A1F898D65F}" type="pres">
      <dgm:prSet presAssocID="{6EC7FDD1-CB37-4DB9-94B8-4276C1FA762F}" presName="spaceRect" presStyleCnt="0"/>
      <dgm:spPr/>
    </dgm:pt>
    <dgm:pt modelId="{D734F8DC-5FE8-46B8-9C07-F1E9DE74D10A}" type="pres">
      <dgm:prSet presAssocID="{6EC7FDD1-CB37-4DB9-94B8-4276C1FA762F}" presName="textRect" presStyleLbl="revTx" presStyleIdx="2" presStyleCnt="4">
        <dgm:presLayoutVars>
          <dgm:chMax val="1"/>
          <dgm:chPref val="1"/>
        </dgm:presLayoutVars>
      </dgm:prSet>
      <dgm:spPr/>
    </dgm:pt>
    <dgm:pt modelId="{6C1622FD-69F0-463C-879B-A5674367F272}" type="pres">
      <dgm:prSet presAssocID="{2138E4A8-AFA2-4108-A1B1-E1EE050D023B}" presName="sibTrans" presStyleCnt="0"/>
      <dgm:spPr/>
    </dgm:pt>
    <dgm:pt modelId="{380CDD55-3C51-4325-96D7-08F514E8BED2}" type="pres">
      <dgm:prSet presAssocID="{BF83423B-8518-42D7-A8D7-B906572DFED7}" presName="compNode" presStyleCnt="0"/>
      <dgm:spPr/>
    </dgm:pt>
    <dgm:pt modelId="{507A4E7A-2B04-43D3-A22D-DFC6E1A8F890}" type="pres">
      <dgm:prSet presAssocID="{BF83423B-8518-42D7-A8D7-B906572DFED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rain"/>
        </a:ext>
      </dgm:extLst>
    </dgm:pt>
    <dgm:pt modelId="{A0DD0C65-352D-434E-A24D-354B1D4312CC}" type="pres">
      <dgm:prSet presAssocID="{BF83423B-8518-42D7-A8D7-B906572DFED7}" presName="spaceRect" presStyleCnt="0"/>
      <dgm:spPr/>
    </dgm:pt>
    <dgm:pt modelId="{4F5D35FB-169C-4ABD-9424-259A59D2B252}" type="pres">
      <dgm:prSet presAssocID="{BF83423B-8518-42D7-A8D7-B906572DFED7}" presName="textRect" presStyleLbl="revTx" presStyleIdx="3" presStyleCnt="4">
        <dgm:presLayoutVars>
          <dgm:chMax val="1"/>
          <dgm:chPref val="1"/>
        </dgm:presLayoutVars>
      </dgm:prSet>
      <dgm:spPr/>
    </dgm:pt>
  </dgm:ptLst>
  <dgm:cxnLst>
    <dgm:cxn modelId="{72C20D1D-2BDD-48D0-9D1F-2FC43B0F0E5C}" srcId="{A5735190-3770-461D-B235-9CE519E1C79A}" destId="{6EC7FDD1-CB37-4DB9-94B8-4276C1FA762F}" srcOrd="2" destOrd="0" parTransId="{22BB37F1-5F10-4718-AEF7-D4369F15B811}" sibTransId="{2138E4A8-AFA2-4108-A1B1-E1EE050D023B}"/>
    <dgm:cxn modelId="{C1C0C61E-2E72-4F41-A293-C7A0D7D7232D}" type="presOf" srcId="{6EC7FDD1-CB37-4DB9-94B8-4276C1FA762F}" destId="{D734F8DC-5FE8-46B8-9C07-F1E9DE74D10A}" srcOrd="0" destOrd="0" presId="urn:microsoft.com/office/officeart/2018/2/layout/IconLabelList"/>
    <dgm:cxn modelId="{3F0DAE5C-0692-4856-BBFD-F0D548018B03}" type="presOf" srcId="{725612DE-68C0-4078-AB80-3D4E27AB379E}" destId="{FF9B4E45-1D2E-49E5-A67A-12A3CE52AA1C}" srcOrd="0" destOrd="0" presId="urn:microsoft.com/office/officeart/2018/2/layout/IconLabelList"/>
    <dgm:cxn modelId="{9E70A341-C943-4B7C-94AB-6E315A5842A8}" type="presOf" srcId="{3337696D-F719-43B9-9EC5-949BDF6C3CC3}" destId="{625AEFA0-3D57-480E-93F0-CA1861F46735}" srcOrd="0" destOrd="0" presId="urn:microsoft.com/office/officeart/2018/2/layout/IconLabelList"/>
    <dgm:cxn modelId="{A5244748-2A6C-4807-A8E4-29B33456198F}" srcId="{A5735190-3770-461D-B235-9CE519E1C79A}" destId="{725612DE-68C0-4078-AB80-3D4E27AB379E}" srcOrd="1" destOrd="0" parTransId="{F3F8C701-DC21-4543-9318-19676A7BE39A}" sibTransId="{9667B173-7CE8-4869-BAE5-5E755C7854ED}"/>
    <dgm:cxn modelId="{4230ADB2-AE05-4B9F-AAFD-912FC8122BB0}" type="presOf" srcId="{BF83423B-8518-42D7-A8D7-B906572DFED7}" destId="{4F5D35FB-169C-4ABD-9424-259A59D2B252}" srcOrd="0" destOrd="0" presId="urn:microsoft.com/office/officeart/2018/2/layout/IconLabelList"/>
    <dgm:cxn modelId="{46AE23BA-F86A-4C44-8E67-B3BD10C3DC94}" type="presOf" srcId="{A5735190-3770-461D-B235-9CE519E1C79A}" destId="{853CEBEF-0C26-4D37-8147-F1C1712325AB}" srcOrd="0" destOrd="0" presId="urn:microsoft.com/office/officeart/2018/2/layout/IconLabelList"/>
    <dgm:cxn modelId="{1544C5D2-47C6-40FA-85A3-70FB663E07EB}" srcId="{A5735190-3770-461D-B235-9CE519E1C79A}" destId="{BF83423B-8518-42D7-A8D7-B906572DFED7}" srcOrd="3" destOrd="0" parTransId="{9FFCDB35-83BD-40B7-92FA-3503380E5ED6}" sibTransId="{A196DBB6-1AFD-4F72-BC17-14942D384C0B}"/>
    <dgm:cxn modelId="{A934B6DA-060A-4F0B-ACC9-DF093E244438}" srcId="{A5735190-3770-461D-B235-9CE519E1C79A}" destId="{3337696D-F719-43B9-9EC5-949BDF6C3CC3}" srcOrd="0" destOrd="0" parTransId="{2C38CFBD-0CE1-44E4-A7B9-978BC001BC5A}" sibTransId="{DA805EC5-DD36-403E-96DC-DD01B31DDD15}"/>
    <dgm:cxn modelId="{75B58C93-6A09-4EA8-8DDC-463002AC06D0}" type="presParOf" srcId="{853CEBEF-0C26-4D37-8147-F1C1712325AB}" destId="{D9D93A45-1D3F-4705-A571-BD638ABA0CBD}" srcOrd="0" destOrd="0" presId="urn:microsoft.com/office/officeart/2018/2/layout/IconLabelList"/>
    <dgm:cxn modelId="{78A8D1D2-DFBC-4F10-BBB7-B8F73F7E216F}" type="presParOf" srcId="{D9D93A45-1D3F-4705-A571-BD638ABA0CBD}" destId="{B553DA05-595C-4C20-946E-06A621A9087A}" srcOrd="0" destOrd="0" presId="urn:microsoft.com/office/officeart/2018/2/layout/IconLabelList"/>
    <dgm:cxn modelId="{2FCC536F-2F78-45CC-AAE4-8D75469B981C}" type="presParOf" srcId="{D9D93A45-1D3F-4705-A571-BD638ABA0CBD}" destId="{E82F2133-BCD8-4535-B96A-C397E703E7DA}" srcOrd="1" destOrd="0" presId="urn:microsoft.com/office/officeart/2018/2/layout/IconLabelList"/>
    <dgm:cxn modelId="{75CD9DD7-31CD-4BA9-83CD-571CA83D299D}" type="presParOf" srcId="{D9D93A45-1D3F-4705-A571-BD638ABA0CBD}" destId="{625AEFA0-3D57-480E-93F0-CA1861F46735}" srcOrd="2" destOrd="0" presId="urn:microsoft.com/office/officeart/2018/2/layout/IconLabelList"/>
    <dgm:cxn modelId="{DC19D317-B517-4338-840A-C9968E8324BC}" type="presParOf" srcId="{853CEBEF-0C26-4D37-8147-F1C1712325AB}" destId="{4335374D-EB50-479C-9F18-4B899E92D482}" srcOrd="1" destOrd="0" presId="urn:microsoft.com/office/officeart/2018/2/layout/IconLabelList"/>
    <dgm:cxn modelId="{F5863801-1162-4EDF-838B-CFCE57A093C9}" type="presParOf" srcId="{853CEBEF-0C26-4D37-8147-F1C1712325AB}" destId="{18C19163-71B7-4478-9953-5F633CBE5210}" srcOrd="2" destOrd="0" presId="urn:microsoft.com/office/officeart/2018/2/layout/IconLabelList"/>
    <dgm:cxn modelId="{E3EA3530-617A-4755-8427-C47DB3CD0733}" type="presParOf" srcId="{18C19163-71B7-4478-9953-5F633CBE5210}" destId="{525014F1-F9B9-4C59-9FE0-4F429652C530}" srcOrd="0" destOrd="0" presId="urn:microsoft.com/office/officeart/2018/2/layout/IconLabelList"/>
    <dgm:cxn modelId="{38158AF0-B3F0-4983-9B5C-37227D4C21C1}" type="presParOf" srcId="{18C19163-71B7-4478-9953-5F633CBE5210}" destId="{7E3B1812-B0AD-42B5-A3BE-AFB6770AFDAD}" srcOrd="1" destOrd="0" presId="urn:microsoft.com/office/officeart/2018/2/layout/IconLabelList"/>
    <dgm:cxn modelId="{9466A9F0-BBEF-40AC-A100-4EB1F0962F07}" type="presParOf" srcId="{18C19163-71B7-4478-9953-5F633CBE5210}" destId="{FF9B4E45-1D2E-49E5-A67A-12A3CE52AA1C}" srcOrd="2" destOrd="0" presId="urn:microsoft.com/office/officeart/2018/2/layout/IconLabelList"/>
    <dgm:cxn modelId="{D90BF415-9C12-40D8-A581-EC46D60FF401}" type="presParOf" srcId="{853CEBEF-0C26-4D37-8147-F1C1712325AB}" destId="{DE7F5292-9C37-4B02-9D19-1169BECF53B9}" srcOrd="3" destOrd="0" presId="urn:microsoft.com/office/officeart/2018/2/layout/IconLabelList"/>
    <dgm:cxn modelId="{159ACE9D-73C8-4407-B47C-13D4A1BE2640}" type="presParOf" srcId="{853CEBEF-0C26-4D37-8147-F1C1712325AB}" destId="{77504156-AAAA-4A1F-8E9D-DFC664CA1A74}" srcOrd="4" destOrd="0" presId="urn:microsoft.com/office/officeart/2018/2/layout/IconLabelList"/>
    <dgm:cxn modelId="{2B71A518-5397-4DBE-87A9-C2806BEE922F}" type="presParOf" srcId="{77504156-AAAA-4A1F-8E9D-DFC664CA1A74}" destId="{25D323ED-DF7A-41C8-A333-F99507ED1D49}" srcOrd="0" destOrd="0" presId="urn:microsoft.com/office/officeart/2018/2/layout/IconLabelList"/>
    <dgm:cxn modelId="{A3F6D2D7-F4F9-4FC6-B8FE-79F6D7FD8AB1}" type="presParOf" srcId="{77504156-AAAA-4A1F-8E9D-DFC664CA1A74}" destId="{7CF45366-4C93-4F91-9B7C-61A1F898D65F}" srcOrd="1" destOrd="0" presId="urn:microsoft.com/office/officeart/2018/2/layout/IconLabelList"/>
    <dgm:cxn modelId="{31EA8612-A0CC-41C8-8A42-C9414B974BF8}" type="presParOf" srcId="{77504156-AAAA-4A1F-8E9D-DFC664CA1A74}" destId="{D734F8DC-5FE8-46B8-9C07-F1E9DE74D10A}" srcOrd="2" destOrd="0" presId="urn:microsoft.com/office/officeart/2018/2/layout/IconLabelList"/>
    <dgm:cxn modelId="{52119BF0-963F-491C-A940-5743FD5D22C1}" type="presParOf" srcId="{853CEBEF-0C26-4D37-8147-F1C1712325AB}" destId="{6C1622FD-69F0-463C-879B-A5674367F272}" srcOrd="5" destOrd="0" presId="urn:microsoft.com/office/officeart/2018/2/layout/IconLabelList"/>
    <dgm:cxn modelId="{32ED6865-51DC-463C-AF0F-80522F8AAC64}" type="presParOf" srcId="{853CEBEF-0C26-4D37-8147-F1C1712325AB}" destId="{380CDD55-3C51-4325-96D7-08F514E8BED2}" srcOrd="6" destOrd="0" presId="urn:microsoft.com/office/officeart/2018/2/layout/IconLabelList"/>
    <dgm:cxn modelId="{69222B7C-4B55-46FA-AE0A-69ACE6F6CBA0}" type="presParOf" srcId="{380CDD55-3C51-4325-96D7-08F514E8BED2}" destId="{507A4E7A-2B04-43D3-A22D-DFC6E1A8F890}" srcOrd="0" destOrd="0" presId="urn:microsoft.com/office/officeart/2018/2/layout/IconLabelList"/>
    <dgm:cxn modelId="{8850412A-080D-4625-863C-7BC2C69D5341}" type="presParOf" srcId="{380CDD55-3C51-4325-96D7-08F514E8BED2}" destId="{A0DD0C65-352D-434E-A24D-354B1D4312CC}" srcOrd="1" destOrd="0" presId="urn:microsoft.com/office/officeart/2018/2/layout/IconLabelList"/>
    <dgm:cxn modelId="{AE674C76-A659-40C4-8817-653CC74CC437}" type="presParOf" srcId="{380CDD55-3C51-4325-96D7-08F514E8BED2}" destId="{4F5D35FB-169C-4ABD-9424-259A59D2B25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451E6-7D5F-4F73-AF38-8EA3B4DCB68C}">
      <dsp:nvSpPr>
        <dsp:cNvPr id="0" name=""/>
        <dsp:cNvSpPr/>
      </dsp:nvSpPr>
      <dsp:spPr>
        <a:xfrm>
          <a:off x="581972" y="0"/>
          <a:ext cx="6595694" cy="40640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3C0AE-D5DF-4A08-A981-EF38E481C2F6}">
      <dsp:nvSpPr>
        <dsp:cNvPr id="0" name=""/>
        <dsp:cNvSpPr/>
      </dsp:nvSpPr>
      <dsp:spPr>
        <a:xfrm>
          <a:off x="3409"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L2 and L3 BMet/NRC</a:t>
          </a:r>
        </a:p>
      </dsp:txBody>
      <dsp:txXfrm>
        <a:off x="76190" y="1291980"/>
        <a:ext cx="1345364" cy="1480038"/>
      </dsp:txXfrm>
    </dsp:sp>
    <dsp:sp modelId="{AE18A053-88DC-4976-A305-D9565B9F75E1}">
      <dsp:nvSpPr>
        <dsp:cNvPr id="0" name=""/>
        <dsp:cNvSpPr/>
      </dsp:nvSpPr>
      <dsp:spPr>
        <a:xfrm>
          <a:off x="1568883"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L4 and L5 BMet/NRC</a:t>
          </a:r>
        </a:p>
      </dsp:txBody>
      <dsp:txXfrm>
        <a:off x="1641664" y="1291980"/>
        <a:ext cx="1345364" cy="1480038"/>
      </dsp:txXfrm>
    </dsp:sp>
    <dsp:sp modelId="{DE65A0CD-3034-4719-8EE8-22B133C7BD7C}">
      <dsp:nvSpPr>
        <dsp:cNvPr id="0" name=""/>
        <dsp:cNvSpPr/>
      </dsp:nvSpPr>
      <dsp:spPr>
        <a:xfrm>
          <a:off x="3134356"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Train the Trainer M&amp;EA</a:t>
          </a:r>
        </a:p>
      </dsp:txBody>
      <dsp:txXfrm>
        <a:off x="3207137" y="1291980"/>
        <a:ext cx="1345364" cy="1480038"/>
      </dsp:txXfrm>
    </dsp:sp>
    <dsp:sp modelId="{445F28F7-4F5E-4642-BA71-A49796386857}">
      <dsp:nvSpPr>
        <dsp:cNvPr id="0" name=""/>
        <dsp:cNvSpPr/>
      </dsp:nvSpPr>
      <dsp:spPr>
        <a:xfrm>
          <a:off x="4699829"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L5 and L6 QUB</a:t>
          </a:r>
        </a:p>
      </dsp:txBody>
      <dsp:txXfrm>
        <a:off x="4772610" y="1291980"/>
        <a:ext cx="1345364" cy="1480038"/>
      </dsp:txXfrm>
    </dsp:sp>
    <dsp:sp modelId="{B2962379-F22A-4489-BDE3-00CBCDE18072}">
      <dsp:nvSpPr>
        <dsp:cNvPr id="0" name=""/>
        <dsp:cNvSpPr/>
      </dsp:nvSpPr>
      <dsp:spPr>
        <a:xfrm>
          <a:off x="6265303" y="1219199"/>
          <a:ext cx="1490926" cy="16256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PGCE QUB</a:t>
          </a:r>
        </a:p>
      </dsp:txBody>
      <dsp:txXfrm>
        <a:off x="6338084" y="1291980"/>
        <a:ext cx="1345364" cy="14800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3DA05-595C-4C20-946E-06A621A9087A}">
      <dsp:nvSpPr>
        <dsp:cNvPr id="0" name=""/>
        <dsp:cNvSpPr/>
      </dsp:nvSpPr>
      <dsp:spPr>
        <a:xfrm>
          <a:off x="781594" y="105156"/>
          <a:ext cx="715869" cy="7158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5AEFA0-3D57-480E-93F0-CA1861F46735}">
      <dsp:nvSpPr>
        <dsp:cNvPr id="0" name=""/>
        <dsp:cNvSpPr/>
      </dsp:nvSpPr>
      <dsp:spPr>
        <a:xfrm>
          <a:off x="344119" y="1279191"/>
          <a:ext cx="1590820" cy="18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solidFill>
                <a:srgbClr val="335C75"/>
              </a:solidFill>
            </a:rPr>
            <a:t>Reaching net zero by 2050 requires further rapid deployment of available technologies as well as widespread use of technologies that are not on the market yet. </a:t>
          </a:r>
          <a:endParaRPr lang="en-US" sz="1600" kern="1200" dirty="0">
            <a:solidFill>
              <a:srgbClr val="335C75"/>
            </a:solidFill>
          </a:endParaRPr>
        </a:p>
      </dsp:txBody>
      <dsp:txXfrm>
        <a:off x="344119" y="1279191"/>
        <a:ext cx="1590820" cy="1879156"/>
      </dsp:txXfrm>
    </dsp:sp>
    <dsp:sp modelId="{525014F1-F9B9-4C59-9FE0-4F429652C530}">
      <dsp:nvSpPr>
        <dsp:cNvPr id="0" name=""/>
        <dsp:cNvSpPr/>
      </dsp:nvSpPr>
      <dsp:spPr>
        <a:xfrm>
          <a:off x="2650808" y="105156"/>
          <a:ext cx="715869" cy="7158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B4E45-1D2E-49E5-A67A-12A3CE52AA1C}">
      <dsp:nvSpPr>
        <dsp:cNvPr id="0" name=""/>
        <dsp:cNvSpPr/>
      </dsp:nvSpPr>
      <dsp:spPr>
        <a:xfrm>
          <a:off x="2213332" y="1279191"/>
          <a:ext cx="1590820" cy="18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solidFill>
                <a:srgbClr val="335C75"/>
              </a:solidFill>
            </a:rPr>
            <a:t>Most of the global reductions in CO</a:t>
          </a:r>
          <a:r>
            <a:rPr lang="en-GB" sz="1600" kern="1200" baseline="-25000" dirty="0">
              <a:solidFill>
                <a:srgbClr val="335C75"/>
              </a:solidFill>
            </a:rPr>
            <a:t>2</a:t>
          </a:r>
          <a:r>
            <a:rPr lang="en-GB" sz="1600" kern="1200" dirty="0">
              <a:solidFill>
                <a:srgbClr val="335C75"/>
              </a:solidFill>
            </a:rPr>
            <a:t> emissions through 2030 in our pathway come from technologies readily available today. </a:t>
          </a:r>
          <a:endParaRPr lang="en-US" sz="1600" kern="1200" dirty="0">
            <a:solidFill>
              <a:srgbClr val="335C75"/>
            </a:solidFill>
          </a:endParaRPr>
        </a:p>
      </dsp:txBody>
      <dsp:txXfrm>
        <a:off x="2213332" y="1279191"/>
        <a:ext cx="1590820" cy="1879156"/>
      </dsp:txXfrm>
    </dsp:sp>
    <dsp:sp modelId="{25D323ED-DF7A-41C8-A333-F99507ED1D49}">
      <dsp:nvSpPr>
        <dsp:cNvPr id="0" name=""/>
        <dsp:cNvSpPr/>
      </dsp:nvSpPr>
      <dsp:spPr>
        <a:xfrm>
          <a:off x="4520022" y="105156"/>
          <a:ext cx="715869" cy="7158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4F8DC-5FE8-46B8-9C07-F1E9DE74D10A}">
      <dsp:nvSpPr>
        <dsp:cNvPr id="0" name=""/>
        <dsp:cNvSpPr/>
      </dsp:nvSpPr>
      <dsp:spPr>
        <a:xfrm>
          <a:off x="4082546" y="1279191"/>
          <a:ext cx="1590820" cy="18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solidFill>
                <a:srgbClr val="335C75"/>
              </a:solidFill>
            </a:rPr>
            <a:t>But in 2050, almost half the reductions come from technologies that are currently at the demonstration or prototype phase</a:t>
          </a:r>
          <a:r>
            <a:rPr lang="en-GB" sz="1100" kern="1200" dirty="0">
              <a:solidFill>
                <a:srgbClr val="335C75"/>
              </a:solidFill>
            </a:rPr>
            <a:t>. </a:t>
          </a:r>
          <a:endParaRPr lang="en-US" sz="1100" kern="1200" dirty="0">
            <a:solidFill>
              <a:srgbClr val="335C75"/>
            </a:solidFill>
          </a:endParaRPr>
        </a:p>
      </dsp:txBody>
      <dsp:txXfrm>
        <a:off x="4082546" y="1279191"/>
        <a:ext cx="1590820" cy="1879156"/>
      </dsp:txXfrm>
    </dsp:sp>
    <dsp:sp modelId="{507A4E7A-2B04-43D3-A22D-DFC6E1A8F890}">
      <dsp:nvSpPr>
        <dsp:cNvPr id="0" name=""/>
        <dsp:cNvSpPr/>
      </dsp:nvSpPr>
      <dsp:spPr>
        <a:xfrm>
          <a:off x="6389236" y="105156"/>
          <a:ext cx="715869" cy="7158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D35FB-169C-4ABD-9424-259A59D2B252}">
      <dsp:nvSpPr>
        <dsp:cNvPr id="0" name=""/>
        <dsp:cNvSpPr/>
      </dsp:nvSpPr>
      <dsp:spPr>
        <a:xfrm>
          <a:off x="5951760" y="1279191"/>
          <a:ext cx="1590820" cy="18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solidFill>
                <a:srgbClr val="335C75"/>
              </a:solidFill>
            </a:rPr>
            <a:t>In heavy industry and long-distance transport, the share of emissions reductions from technologies that are still under development today is even higher</a:t>
          </a:r>
          <a:r>
            <a:rPr lang="en-GB" sz="1100" kern="1200" dirty="0"/>
            <a:t>.</a:t>
          </a:r>
          <a:endParaRPr lang="en-US" sz="1100" kern="1200" dirty="0"/>
        </a:p>
      </dsp:txBody>
      <dsp:txXfrm>
        <a:off x="5951760" y="1279191"/>
        <a:ext cx="1590820" cy="18791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889938"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777607" y="0"/>
            <a:ext cx="2889938"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889938"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p1: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Rural and isolated communities in NWE face unique energy issues related to efficiency, reliability and sustainability. This is commonly due to dependency on external and fossil fuel energy supply, low electricity grid capacity and limited or no connection to wider grids. As a result these communities have higher than average carbon emissions and are more vulnerable to fluctuating fuel prices.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9C6B90-EE86-42EB-B078-38538740EB7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624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79: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79: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83737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34D149-4236-C24C-A605-CA7AE6F58777}" type="slidenum">
              <a:rPr lang="en-GB" smtClean="0"/>
              <a:t>6</a:t>
            </a:fld>
            <a:endParaRPr lang="en-GB" dirty="0"/>
          </a:p>
        </p:txBody>
      </p:sp>
    </p:spTree>
    <p:extLst>
      <p:ext uri="{BB962C8B-B14F-4D97-AF65-F5344CB8AC3E}">
        <p14:creationId xmlns:p14="http://schemas.microsoft.com/office/powerpoint/2010/main" val="42842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5: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5: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66909" y="4715153"/>
            <a:ext cx="533527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txBox="1">
            <a:spLocks noGrp="1"/>
          </p:cNvSpPr>
          <p:nvPr>
            <p:ph type="sldNum" idx="12"/>
          </p:nvPr>
        </p:nvSpPr>
        <p:spPr>
          <a:xfrm>
            <a:off x="3777607" y="9428583"/>
            <a:ext cx="2889938"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34D149-4236-C24C-A605-CA7AE6F587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022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OBJECT">
    <p:spTree>
      <p:nvGrpSpPr>
        <p:cNvPr id="1" name="Shape 15"/>
        <p:cNvGrpSpPr/>
        <p:nvPr/>
      </p:nvGrpSpPr>
      <p:grpSpPr>
        <a:xfrm>
          <a:off x="0" y="0"/>
          <a:ext cx="0" cy="0"/>
          <a:chOff x="0" y="0"/>
          <a:chExt cx="0" cy="0"/>
        </a:xfrm>
      </p:grpSpPr>
      <p:sp>
        <p:nvSpPr>
          <p:cNvPr id="17" name="Google Shape;17;p6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 name="Picture 1">
            <a:extLst>
              <a:ext uri="{FF2B5EF4-FFF2-40B4-BE49-F238E27FC236}">
                <a16:creationId xmlns:a16="http://schemas.microsoft.com/office/drawing/2014/main" id="{CC299B33-3A6C-4920-85E0-B49877C7F23D}"/>
              </a:ext>
            </a:extLst>
          </p:cNvPr>
          <p:cNvPicPr>
            <a:picLocks noChangeAspect="1"/>
          </p:cNvPicPr>
          <p:nvPr userDrawn="1"/>
        </p:nvPicPr>
        <p:blipFill>
          <a:blip r:embed="rId2"/>
          <a:stretch>
            <a:fillRect/>
          </a:stretch>
        </p:blipFill>
        <p:spPr>
          <a:xfrm>
            <a:off x="8247562" y="6357205"/>
            <a:ext cx="728076" cy="318232"/>
          </a:xfrm>
          <a:prstGeom prst="rect">
            <a:avLst/>
          </a:prstGeom>
        </p:spPr>
      </p:pic>
      <p:sp>
        <p:nvSpPr>
          <p:cNvPr id="3" name="Title 2">
            <a:extLst>
              <a:ext uri="{FF2B5EF4-FFF2-40B4-BE49-F238E27FC236}">
                <a16:creationId xmlns:a16="http://schemas.microsoft.com/office/drawing/2014/main" id="{4F49270E-DF89-28BC-703B-6FAD08ADDBF5}"/>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EF5E773-D991-91E8-8996-5A28C275AEC0}"/>
              </a:ext>
            </a:extLst>
          </p:cNvPr>
          <p:cNvSpPr>
            <a:spLocks noGrp="1"/>
          </p:cNvSpPr>
          <p:nvPr>
            <p:ph type="dt" idx="10"/>
          </p:nvPr>
        </p:nvSpPr>
        <p:spPr/>
        <p:txBody>
          <a:bodyPr/>
          <a:lstStyle/>
          <a:p>
            <a:endParaRPr lang="en-GB"/>
          </a:p>
        </p:txBody>
      </p:sp>
      <p:sp>
        <p:nvSpPr>
          <p:cNvPr id="5" name="Footer Placeholder 4">
            <a:extLst>
              <a:ext uri="{FF2B5EF4-FFF2-40B4-BE49-F238E27FC236}">
                <a16:creationId xmlns:a16="http://schemas.microsoft.com/office/drawing/2014/main" id="{6331FDD6-B982-7D99-2DAF-C7998BA2CDED}"/>
              </a:ext>
            </a:extLst>
          </p:cNvPr>
          <p:cNvSpPr>
            <a:spLocks noGrp="1"/>
          </p:cNvSpPr>
          <p:nvPr>
            <p:ph type="ftr" idx="11"/>
          </p:nvPr>
        </p:nvSpPr>
        <p:spPr/>
        <p:txBody>
          <a:bodyPr/>
          <a:lstStyle/>
          <a:p>
            <a:endParaRPr lang="en-GB"/>
          </a:p>
        </p:txBody>
      </p:sp>
      <p:sp>
        <p:nvSpPr>
          <p:cNvPr id="6" name="Slide Number Placeholder 5">
            <a:extLst>
              <a:ext uri="{FF2B5EF4-FFF2-40B4-BE49-F238E27FC236}">
                <a16:creationId xmlns:a16="http://schemas.microsoft.com/office/drawing/2014/main" id="{D29D8AA3-C974-5024-46B2-8B4787655C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7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3" name="Google Shape;113;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 colon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46326A1D-3435-D344-A817-683EFFC21DD2}"/>
              </a:ext>
            </a:extLst>
          </p:cNvPr>
          <p:cNvSpPr>
            <a:spLocks noGrp="1"/>
          </p:cNvSpPr>
          <p:nvPr>
            <p:ph type="body" sz="quarter" idx="10" hasCustomPrompt="1"/>
          </p:nvPr>
        </p:nvSpPr>
        <p:spPr>
          <a:xfrm>
            <a:off x="0" y="0"/>
            <a:ext cx="9144000" cy="1440000"/>
          </a:xfrm>
          <a:prstGeom prst="rect">
            <a:avLst/>
          </a:prstGeom>
        </p:spPr>
        <p:txBody>
          <a:bodyPr lIns="720000" tIns="0" rIns="720000" bIns="0" anchor="b" anchorCtr="0"/>
          <a:lstStyle>
            <a:lvl1pPr marL="0" indent="0" algn="l">
              <a:buNone/>
              <a:defRPr sz="2250" b="0" cap="all" baseline="0">
                <a:solidFill>
                  <a:srgbClr val="4D9AD7"/>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Title</a:t>
            </a:r>
          </a:p>
        </p:txBody>
      </p:sp>
      <p:sp>
        <p:nvSpPr>
          <p:cNvPr id="8" name="Espace réservé du texte 10">
            <a:extLst>
              <a:ext uri="{FF2B5EF4-FFF2-40B4-BE49-F238E27FC236}">
                <a16:creationId xmlns:a16="http://schemas.microsoft.com/office/drawing/2014/main" id="{F82F1CA4-D84D-124D-8B17-64FAED1232A1}"/>
              </a:ext>
            </a:extLst>
          </p:cNvPr>
          <p:cNvSpPr>
            <a:spLocks noGrp="1"/>
          </p:cNvSpPr>
          <p:nvPr>
            <p:ph type="body" sz="quarter" idx="11" hasCustomPrompt="1"/>
          </p:nvPr>
        </p:nvSpPr>
        <p:spPr>
          <a:xfrm>
            <a:off x="0" y="1620000"/>
            <a:ext cx="9144000" cy="4543425"/>
          </a:xfrm>
          <a:prstGeom prst="rect">
            <a:avLst/>
          </a:prstGeom>
        </p:spPr>
        <p:txBody>
          <a:bodyPr lIns="720000" tIns="0" rIns="720000" bIns="0"/>
          <a:lstStyle>
            <a:lvl1pPr marL="257175" indent="-257175" algn="l">
              <a:buClr>
                <a:srgbClr val="4D9AD7"/>
              </a:buClr>
              <a:buFont typeface="Arial" panose="020B0604020202020204" pitchFamily="34" charset="0"/>
              <a:buChar char="•"/>
              <a:defRPr sz="1688" cap="none" baseline="0">
                <a:solidFill>
                  <a:srgbClr val="144391"/>
                </a:solidFill>
                <a:latin typeface="Verdana" panose="020B0604030504040204" pitchFamily="34" charset="0"/>
              </a:defRPr>
            </a:lvl1pPr>
          </a:lstStyle>
          <a:p>
            <a:r>
              <a:rPr lang="en-GB" noProof="0" dirty="0"/>
              <a:t>Body 1 column</a:t>
            </a:r>
          </a:p>
        </p:txBody>
      </p:sp>
    </p:spTree>
    <p:extLst>
      <p:ext uri="{BB962C8B-B14F-4D97-AF65-F5344CB8AC3E}">
        <p14:creationId xmlns:p14="http://schemas.microsoft.com/office/powerpoint/2010/main" val="4237049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D491B-A759-48CB-9B32-31B4DDC4934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55D7C0D-AD5A-410D-BEF4-209A1F3B06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81EC0C-D0B0-41E5-A069-20792A1770A1}"/>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5" name="Footer Placeholder 4">
            <a:extLst>
              <a:ext uri="{FF2B5EF4-FFF2-40B4-BE49-F238E27FC236}">
                <a16:creationId xmlns:a16="http://schemas.microsoft.com/office/drawing/2014/main" id="{BB92D690-3425-4E24-B1B0-852DCB0A83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761A85-67BA-4B3D-8D0B-F58B503D1EE1}"/>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54155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8AC35-F548-48CC-91A9-A6314DA160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C673D-0C99-4AC3-96BF-E6276B61C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7EBF64-1868-4EF7-87CF-A994133C13E0}"/>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5" name="Footer Placeholder 4">
            <a:extLst>
              <a:ext uri="{FF2B5EF4-FFF2-40B4-BE49-F238E27FC236}">
                <a16:creationId xmlns:a16="http://schemas.microsoft.com/office/drawing/2014/main" id="{A6BAAE33-D2D4-4CC8-A1FC-B5B4AFBF07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488395-1E05-4311-B578-7064B5A6278D}"/>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596677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BC26F-2E78-4522-8603-83B393B7613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F949FA-691F-48BF-A8D0-2EBDA06E21F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662A73-7F43-4AB0-B8C3-F7CC45F11480}"/>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5" name="Footer Placeholder 4">
            <a:extLst>
              <a:ext uri="{FF2B5EF4-FFF2-40B4-BE49-F238E27FC236}">
                <a16:creationId xmlns:a16="http://schemas.microsoft.com/office/drawing/2014/main" id="{48CC666B-3A86-4C87-9DE5-C9B309342E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0DE88D3-D876-4567-B56A-A7D9F4CE311D}"/>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810480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36DD-1896-4E30-BE9A-F6D57B7E79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CA0127-F7C3-4924-BC29-22F8C214EA8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177988-CFBD-4E9C-B019-0422AD7AD16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A98A22-3F67-4A25-AA94-A28FF7D20082}"/>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6" name="Footer Placeholder 5">
            <a:extLst>
              <a:ext uri="{FF2B5EF4-FFF2-40B4-BE49-F238E27FC236}">
                <a16:creationId xmlns:a16="http://schemas.microsoft.com/office/drawing/2014/main" id="{171313BC-9177-4E2D-A85E-DBDE446ABC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4E45AC6-B41D-45A5-A841-8CADB864C8B2}"/>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54686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EB16-2B00-442D-A492-7BCA13DBE95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198EC8-33CC-4EED-BAAD-CD8D48BB5A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FE652-80F2-4E2E-9153-C59D2A8740B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7B1A8A-C674-48EE-8E9A-7D07497BA9C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31412C8-0445-45FF-82CB-99D40130E8D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E27365-7747-4C77-80E9-87D949FC06BE}"/>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8" name="Footer Placeholder 7">
            <a:extLst>
              <a:ext uri="{FF2B5EF4-FFF2-40B4-BE49-F238E27FC236}">
                <a16:creationId xmlns:a16="http://schemas.microsoft.com/office/drawing/2014/main" id="{98652875-677D-4BB3-B0DE-727C5BEB42E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93FF8FB-0E59-4283-B169-9B19B4452372}"/>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2847792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AB94-9FB1-4B1C-AE52-D5BB29F5A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F339B2-D61F-4AC1-AF8B-4E33743AD488}"/>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4" name="Footer Placeholder 3">
            <a:extLst>
              <a:ext uri="{FF2B5EF4-FFF2-40B4-BE49-F238E27FC236}">
                <a16:creationId xmlns:a16="http://schemas.microsoft.com/office/drawing/2014/main" id="{C6A39E34-6941-4C47-A290-6697F7B145E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9CDB1B9-F931-430A-959C-E2C9E010C8B9}"/>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59997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370018-4138-4B35-8840-90C31EE4D1D9}"/>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3" name="Footer Placeholder 2">
            <a:extLst>
              <a:ext uri="{FF2B5EF4-FFF2-40B4-BE49-F238E27FC236}">
                <a16:creationId xmlns:a16="http://schemas.microsoft.com/office/drawing/2014/main" id="{5FF91828-8929-4A47-A0E3-C2142105340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EC4CE2E-FCEF-46A0-88B3-971B583A2AAD}"/>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4186003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7014-51D2-41C7-B8E5-A052B921C3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9BA77-00A9-4E9F-BB2C-DD91D73377E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5A1B90-F1D9-4477-8B59-52E600FA7B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8299701-2451-4B7F-85BB-CB1A13066491}"/>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6" name="Footer Placeholder 5">
            <a:extLst>
              <a:ext uri="{FF2B5EF4-FFF2-40B4-BE49-F238E27FC236}">
                <a16:creationId xmlns:a16="http://schemas.microsoft.com/office/drawing/2014/main" id="{FAD82EAD-F872-4AAB-B032-C9C9ADB8294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3C43D82-800B-4DEC-B816-F5A68976B3AA}"/>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28978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F30C-E6F8-805C-932E-255AC902D6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98EA7D-87DE-3901-E800-96AA47B98BD5}"/>
              </a:ext>
            </a:extLst>
          </p:cNvPr>
          <p:cNvSpPr>
            <a:spLocks noGrp="1"/>
          </p:cNvSpPr>
          <p:nvPr>
            <p:ph type="dt" idx="10"/>
          </p:nvPr>
        </p:nvSpPr>
        <p:spPr/>
        <p:txBody>
          <a:bodyPr/>
          <a:lstStyle/>
          <a:p>
            <a:endParaRPr lang="en-GB"/>
          </a:p>
        </p:txBody>
      </p:sp>
      <p:sp>
        <p:nvSpPr>
          <p:cNvPr id="4" name="Footer Placeholder 3">
            <a:extLst>
              <a:ext uri="{FF2B5EF4-FFF2-40B4-BE49-F238E27FC236}">
                <a16:creationId xmlns:a16="http://schemas.microsoft.com/office/drawing/2014/main" id="{B5B841E3-A70E-8A39-4DF4-5800AF90FC04}"/>
              </a:ext>
            </a:extLst>
          </p:cNvPr>
          <p:cNvSpPr>
            <a:spLocks noGrp="1"/>
          </p:cNvSpPr>
          <p:nvPr>
            <p:ph type="ftr" idx="11"/>
          </p:nvPr>
        </p:nvSpPr>
        <p:spPr/>
        <p:txBody>
          <a:bodyPr/>
          <a:lstStyle/>
          <a:p>
            <a:endParaRPr lang="en-GB"/>
          </a:p>
        </p:txBody>
      </p:sp>
      <p:sp>
        <p:nvSpPr>
          <p:cNvPr id="5" name="Slide Number Placeholder 4">
            <a:extLst>
              <a:ext uri="{FF2B5EF4-FFF2-40B4-BE49-F238E27FC236}">
                <a16:creationId xmlns:a16="http://schemas.microsoft.com/office/drawing/2014/main" id="{95975E31-2238-A56D-879D-0EB4D291A8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7831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D447-C87D-476D-A1A7-C77902560A2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FB2C4E-9945-4ED5-B815-12CF3335277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13B51B05-5114-4140-ACD2-CB117666F2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B43DCC-4F4C-4F70-89D9-8DD13E6B7174}"/>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6" name="Footer Placeholder 5">
            <a:extLst>
              <a:ext uri="{FF2B5EF4-FFF2-40B4-BE49-F238E27FC236}">
                <a16:creationId xmlns:a16="http://schemas.microsoft.com/office/drawing/2014/main" id="{6B7C5BEE-047A-425F-B43B-1CF1BC3DECB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6B5B38A-8FD4-4A8D-AD8E-B24D19F6E067}"/>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3453447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14EE3-F9AB-4802-8C5C-EE8281B867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C41134-4DA0-4CDA-B7E1-8604E39A8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F9DFFB-15CE-43C0-B1A3-069A47F27D9D}"/>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5" name="Footer Placeholder 4">
            <a:extLst>
              <a:ext uri="{FF2B5EF4-FFF2-40B4-BE49-F238E27FC236}">
                <a16:creationId xmlns:a16="http://schemas.microsoft.com/office/drawing/2014/main" id="{0DF78E87-BD33-46DD-BA7A-F173C86BE6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948D7F-65C8-4CF6-942D-D432D82883E9}"/>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1611619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F1C31-D302-41B8-B503-234961CF3DB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87485C-56A8-4331-BBB0-0A981889488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1E3C3A-E848-4808-AE13-9ADB77752F3A}"/>
              </a:ext>
            </a:extLst>
          </p:cNvPr>
          <p:cNvSpPr>
            <a:spLocks noGrp="1"/>
          </p:cNvSpPr>
          <p:nvPr>
            <p:ph type="dt" sz="half" idx="10"/>
          </p:nvPr>
        </p:nvSpPr>
        <p:spPr/>
        <p:txBody>
          <a:bodyPr/>
          <a:lstStyle/>
          <a:p>
            <a:fld id="{18BF9A99-6779-4399-865B-C38C5898E603}" type="datetimeFigureOut">
              <a:rPr lang="en-GB" smtClean="0"/>
              <a:t>03/04/2023</a:t>
            </a:fld>
            <a:endParaRPr lang="en-GB" dirty="0"/>
          </a:p>
        </p:txBody>
      </p:sp>
      <p:sp>
        <p:nvSpPr>
          <p:cNvPr id="5" name="Footer Placeholder 4">
            <a:extLst>
              <a:ext uri="{FF2B5EF4-FFF2-40B4-BE49-F238E27FC236}">
                <a16:creationId xmlns:a16="http://schemas.microsoft.com/office/drawing/2014/main" id="{2C2C5708-75E5-4549-93A2-3B8E1AB9FE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6162368-C4AD-41A0-A3AD-0B30A6877C53}"/>
              </a:ext>
            </a:extLst>
          </p:cNvPr>
          <p:cNvSpPr>
            <a:spLocks noGrp="1"/>
          </p:cNvSpPr>
          <p:nvPr>
            <p:ph type="sldNum" sz="quarter" idx="12"/>
          </p:nvPr>
        </p:nvSpPr>
        <p:spPr/>
        <p:txBody>
          <a:bodyPr/>
          <a:lstStyle/>
          <a:p>
            <a:fld id="{849286B1-E6F0-4AE6-A7CC-B14C3768EC87}" type="slidenum">
              <a:rPr lang="en-GB" smtClean="0"/>
              <a:t>‹#›</a:t>
            </a:fld>
            <a:endParaRPr lang="en-GB" dirty="0"/>
          </a:p>
        </p:txBody>
      </p:sp>
    </p:spTree>
    <p:extLst>
      <p:ext uri="{BB962C8B-B14F-4D97-AF65-F5344CB8AC3E}">
        <p14:creationId xmlns:p14="http://schemas.microsoft.com/office/powerpoint/2010/main" val="68633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 colon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id="{46326A1D-3435-D344-A817-683EFFC21DD2}"/>
              </a:ext>
            </a:extLst>
          </p:cNvPr>
          <p:cNvSpPr>
            <a:spLocks noGrp="1"/>
          </p:cNvSpPr>
          <p:nvPr>
            <p:ph type="body" sz="quarter" idx="10" hasCustomPrompt="1"/>
          </p:nvPr>
        </p:nvSpPr>
        <p:spPr>
          <a:xfrm>
            <a:off x="0" y="0"/>
            <a:ext cx="9144000" cy="1440000"/>
          </a:xfrm>
          <a:prstGeom prst="rect">
            <a:avLst/>
          </a:prstGeom>
        </p:spPr>
        <p:txBody>
          <a:bodyPr lIns="720000" tIns="0" rIns="720000" bIns="0" anchor="b" anchorCtr="0"/>
          <a:lstStyle>
            <a:lvl1pPr marL="0" indent="0" algn="l">
              <a:buNone/>
              <a:defRPr sz="2250" b="0" cap="all" baseline="0">
                <a:solidFill>
                  <a:srgbClr val="4D9AD7"/>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a:t>Title</a:t>
            </a:r>
          </a:p>
        </p:txBody>
      </p:sp>
      <p:sp>
        <p:nvSpPr>
          <p:cNvPr id="8" name="Espace réservé du texte 10">
            <a:extLst>
              <a:ext uri="{FF2B5EF4-FFF2-40B4-BE49-F238E27FC236}">
                <a16:creationId xmlns:a16="http://schemas.microsoft.com/office/drawing/2014/main" id="{F82F1CA4-D84D-124D-8B17-64FAED1232A1}"/>
              </a:ext>
            </a:extLst>
          </p:cNvPr>
          <p:cNvSpPr>
            <a:spLocks noGrp="1"/>
          </p:cNvSpPr>
          <p:nvPr>
            <p:ph type="body" sz="quarter" idx="11" hasCustomPrompt="1"/>
          </p:nvPr>
        </p:nvSpPr>
        <p:spPr>
          <a:xfrm>
            <a:off x="0" y="1620000"/>
            <a:ext cx="9144000" cy="4543425"/>
          </a:xfrm>
          <a:prstGeom prst="rect">
            <a:avLst/>
          </a:prstGeom>
        </p:spPr>
        <p:txBody>
          <a:bodyPr lIns="720000" tIns="0" rIns="720000" bIns="0"/>
          <a:lstStyle>
            <a:lvl1pPr marL="257175" indent="-257175" algn="l">
              <a:buClr>
                <a:srgbClr val="4D9AD7"/>
              </a:buClr>
              <a:buFont typeface="Arial" panose="020B0604020202020204" pitchFamily="34" charset="0"/>
              <a:buChar char="•"/>
              <a:defRPr sz="1688" cap="none" baseline="0">
                <a:solidFill>
                  <a:srgbClr val="144391"/>
                </a:solidFill>
                <a:latin typeface="Verdana" panose="020B0604030504040204" pitchFamily="34" charset="0"/>
              </a:defRPr>
            </a:lvl1pPr>
          </a:lstStyle>
          <a:p>
            <a:r>
              <a:rPr lang="en-GB" noProof="0" dirty="0"/>
              <a:t>Body 1 column</a:t>
            </a:r>
          </a:p>
        </p:txBody>
      </p:sp>
    </p:spTree>
    <p:extLst>
      <p:ext uri="{BB962C8B-B14F-4D97-AF65-F5344CB8AC3E}">
        <p14:creationId xmlns:p14="http://schemas.microsoft.com/office/powerpoint/2010/main" val="72561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47137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6877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822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76048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13987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251561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63"/>
        <p:cNvGrpSpPr/>
        <p:nvPr/>
      </p:nvGrpSpPr>
      <p:grpSpPr>
        <a:xfrm>
          <a:off x="0" y="0"/>
          <a:ext cx="0" cy="0"/>
          <a:chOff x="0" y="0"/>
          <a:chExt cx="0" cy="0"/>
        </a:xfrm>
      </p:grpSpPr>
      <p:sp>
        <p:nvSpPr>
          <p:cNvPr id="64" name="Google Shape;64;p7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6" name="Google Shape;66;p7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879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91726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76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449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4/3/2023</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687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69"/>
        <p:cNvGrpSpPr/>
        <p:nvPr/>
      </p:nvGrpSpPr>
      <p:grpSpPr>
        <a:xfrm>
          <a:off x="0" y="0"/>
          <a:ext cx="0" cy="0"/>
          <a:chOff x="0" y="0"/>
          <a:chExt cx="0" cy="0"/>
        </a:xfrm>
      </p:grpSpPr>
      <p:sp>
        <p:nvSpPr>
          <p:cNvPr id="70" name="Google Shape;70;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7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76"/>
        <p:cNvGrpSpPr/>
        <p:nvPr/>
      </p:nvGrpSpPr>
      <p:grpSpPr>
        <a:xfrm>
          <a:off x="0" y="0"/>
          <a:ext cx="0" cy="0"/>
          <a:chOff x="0" y="0"/>
          <a:chExt cx="0" cy="0"/>
        </a:xfrm>
      </p:grpSpPr>
      <p:sp>
        <p:nvSpPr>
          <p:cNvPr id="77" name="Google Shape;77;p7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9" name="Google Shape;79;p7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7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81" name="Google Shape;81;p7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2" name="Google Shape;82;p7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85"/>
        <p:cNvGrpSpPr/>
        <p:nvPr/>
      </p:nvGrpSpPr>
      <p:grpSpPr>
        <a:xfrm>
          <a:off x="0" y="0"/>
          <a:ext cx="0" cy="0"/>
          <a:chOff x="0" y="0"/>
          <a:chExt cx="0" cy="0"/>
        </a:xfrm>
      </p:grpSpPr>
      <p:sp>
        <p:nvSpPr>
          <p:cNvPr id="86" name="Google Shape;86;p7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0"/>
        <p:cNvGrpSpPr/>
        <p:nvPr/>
      </p:nvGrpSpPr>
      <p:grpSpPr>
        <a:xfrm>
          <a:off x="0" y="0"/>
          <a:ext cx="0" cy="0"/>
          <a:chOff x="0" y="0"/>
          <a:chExt cx="0" cy="0"/>
        </a:xfrm>
      </p:grpSpPr>
      <p:sp>
        <p:nvSpPr>
          <p:cNvPr id="91" name="Google Shape;91;p7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93" name="Google Shape;93;p7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4" name="Google Shape;94;p7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7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7"/>
        <p:cNvGrpSpPr/>
        <p:nvPr/>
      </p:nvGrpSpPr>
      <p:grpSpPr>
        <a:xfrm>
          <a:off x="0" y="0"/>
          <a:ext cx="0" cy="0"/>
          <a:chOff x="0" y="0"/>
          <a:chExt cx="0" cy="0"/>
        </a:xfrm>
      </p:grpSpPr>
      <p:sp>
        <p:nvSpPr>
          <p:cNvPr id="98" name="Google Shape;98;p7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6"/>
          <p:cNvSpPr>
            <a:spLocks noGrp="1"/>
          </p:cNvSpPr>
          <p:nvPr>
            <p:ph type="pic" idx="2"/>
          </p:nvPr>
        </p:nvSpPr>
        <p:spPr>
          <a:xfrm>
            <a:off x="3887391" y="987426"/>
            <a:ext cx="4629150" cy="4873625"/>
          </a:xfrm>
          <a:prstGeom prst="rect">
            <a:avLst/>
          </a:prstGeom>
          <a:noFill/>
          <a:ln>
            <a:noFill/>
          </a:ln>
        </p:spPr>
      </p:sp>
      <p:sp>
        <p:nvSpPr>
          <p:cNvPr id="100" name="Google Shape;100;p7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01" name="Google Shape;101;p7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7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104"/>
        <p:cNvGrpSpPr/>
        <p:nvPr/>
      </p:nvGrpSpPr>
      <p:grpSpPr>
        <a:xfrm>
          <a:off x="0" y="0"/>
          <a:ext cx="0" cy="0"/>
          <a:chOff x="0" y="0"/>
          <a:chExt cx="0" cy="0"/>
        </a:xfrm>
      </p:grpSpPr>
      <p:sp>
        <p:nvSpPr>
          <p:cNvPr id="105" name="Google Shape;105;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7" name="Google Shape;107;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a:extLst>
              <a:ext uri="{FF2B5EF4-FFF2-40B4-BE49-F238E27FC236}">
                <a16:creationId xmlns:a16="http://schemas.microsoft.com/office/drawing/2014/main" id="{76568692-1658-484E-8E02-AFEA8112D877}"/>
              </a:ext>
            </a:extLst>
          </p:cNvPr>
          <p:cNvPicPr>
            <a:picLocks noChangeAspect="1"/>
          </p:cNvPicPr>
          <p:nvPr userDrawn="1"/>
        </p:nvPicPr>
        <p:blipFill>
          <a:blip r:embed="rId13"/>
          <a:stretch>
            <a:fillRect/>
          </a:stretch>
        </p:blipFill>
        <p:spPr>
          <a:xfrm>
            <a:off x="101301" y="6293528"/>
            <a:ext cx="527349" cy="49077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91"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D2FC63-C33C-4FA3-BBFC-D4D15789CF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B367DF-D5BF-4234-99BC-960E16067BB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6EB8B1-BBC3-44E8-96F2-156E3FE9F1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BF9A99-6779-4399-865B-C38C5898E603}" type="datetimeFigureOut">
              <a:rPr lang="en-GB" smtClean="0"/>
              <a:t>03/04/2023</a:t>
            </a:fld>
            <a:endParaRPr lang="en-GB" dirty="0"/>
          </a:p>
        </p:txBody>
      </p:sp>
      <p:sp>
        <p:nvSpPr>
          <p:cNvPr id="5" name="Footer Placeholder 4">
            <a:extLst>
              <a:ext uri="{FF2B5EF4-FFF2-40B4-BE49-F238E27FC236}">
                <a16:creationId xmlns:a16="http://schemas.microsoft.com/office/drawing/2014/main" id="{34531D4A-DDEF-403B-BE41-E48E2E6BD95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A718B16-09B2-4EA0-AABF-124B9076706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9286B1-E6F0-4AE6-A7CC-B14C3768EC87}" type="slidenum">
              <a:rPr lang="en-GB" smtClean="0"/>
              <a:t>‹#›</a:t>
            </a:fld>
            <a:endParaRPr lang="en-GB" dirty="0"/>
          </a:p>
        </p:txBody>
      </p:sp>
    </p:spTree>
    <p:extLst>
      <p:ext uri="{BB962C8B-B14F-4D97-AF65-F5344CB8AC3E}">
        <p14:creationId xmlns:p14="http://schemas.microsoft.com/office/powerpoint/2010/main" val="35736893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4/3/2023</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686775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hyperlink" Target="nweurope.eu/gencomm" TargetMode="External"/><Relationship Id="rId7" Type="http://schemas.openxmlformats.org/officeDocument/2006/relationships/hyperlink" Target="https://vimeo.com/366993950/91cafb0bb6"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www.communityh2.eu/" TargetMode="External"/><Relationship Id="rId5" Type="http://schemas.openxmlformats.org/officeDocument/2006/relationships/hyperlink" Target="https://twitter.com/search?q=gencomm&amp;src=typed_query" TargetMode="External"/><Relationship Id="rId4" Type="http://schemas.openxmlformats.org/officeDocument/2006/relationships/hyperlink" Target="https://www.linkedin.com/company/hydrogenireland/?viewAsMember=tr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communityh2.eu/about-us/"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
          <p:cNvSpPr txBox="1"/>
          <p:nvPr/>
        </p:nvSpPr>
        <p:spPr>
          <a:xfrm>
            <a:off x="5766205" y="1186773"/>
            <a:ext cx="3385914" cy="48320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34DA2"/>
                </a:solidFill>
                <a:latin typeface="Open Sans"/>
                <a:ea typeface="Open Sans"/>
                <a:cs typeface="Open Sans"/>
                <a:sym typeface="Open Sans"/>
              </a:rPr>
              <a:t>GenComm</a:t>
            </a:r>
            <a:endParaRPr sz="1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endParaRPr lang="en-GB" sz="2800" b="1" i="0" u="none" strike="noStrike" cap="none" dirty="0">
              <a:solidFill>
                <a:srgbClr val="034DA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034DA2"/>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GB" sz="2400" b="1" dirty="0">
                <a:solidFill>
                  <a:srgbClr val="00B050"/>
                </a:solidFill>
                <a:effectLst/>
                <a:latin typeface="Open Sans" panose="020B0606030504020204" pitchFamily="34" charset="0"/>
                <a:ea typeface="Open Sans" panose="020B0606030504020204" pitchFamily="34" charset="0"/>
                <a:cs typeface="Open Sans" panose="020B0606030504020204" pitchFamily="34" charset="0"/>
              </a:rPr>
              <a:t>Building on foundations of micro hubs</a:t>
            </a:r>
          </a:p>
          <a:p>
            <a:pPr marL="0" marR="0" lvl="0" indent="0" algn="ctr" rtl="0">
              <a:lnSpc>
                <a:spcPct val="100000"/>
              </a:lnSpc>
              <a:spcBef>
                <a:spcPts val="0"/>
              </a:spcBef>
              <a:spcAft>
                <a:spcPts val="0"/>
              </a:spcAft>
              <a:buClr>
                <a:srgbClr val="000000"/>
              </a:buClr>
              <a:buSzPts val="2400"/>
              <a:buFont typeface="Arial"/>
              <a:buNone/>
            </a:pPr>
            <a:endParaRPr lang="en-GB" sz="2400" b="1" i="0" u="none" strike="noStrike" cap="none" dirty="0">
              <a:solidFill>
                <a:srgbClr val="00B853"/>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lang="en-GB" sz="2400" b="1" dirty="0">
              <a:solidFill>
                <a:srgbClr val="00B853"/>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dirty="0">
              <a:solidFill>
                <a:srgbClr val="00B853"/>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034DA2"/>
                </a:solidFill>
                <a:latin typeface="Open Sans"/>
                <a:ea typeface="Open Sans"/>
                <a:cs typeface="Open Sans"/>
                <a:sym typeface="Open Sans"/>
              </a:rPr>
              <a:t>GenComm </a:t>
            </a: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034DA2"/>
                </a:solidFill>
                <a:latin typeface="Open Sans"/>
                <a:ea typeface="Open Sans"/>
                <a:cs typeface="Open Sans"/>
                <a:sym typeface="Open Sans"/>
              </a:rPr>
              <a:t>Partner meeting #23 </a:t>
            </a: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034DA2"/>
                </a:solidFill>
                <a:latin typeface="Open Sans"/>
                <a:ea typeface="Open Sans"/>
                <a:cs typeface="Open Sans"/>
                <a:sym typeface="Open Sans"/>
              </a:rPr>
              <a:t>Cork 29</a:t>
            </a:r>
            <a:r>
              <a:rPr lang="en-GB" sz="2000" b="1" i="0" u="none" strike="noStrike" cap="none" baseline="30000" dirty="0">
                <a:solidFill>
                  <a:srgbClr val="034DA2"/>
                </a:solidFill>
                <a:latin typeface="Open Sans"/>
                <a:ea typeface="Open Sans"/>
                <a:cs typeface="Open Sans"/>
                <a:sym typeface="Open Sans"/>
              </a:rPr>
              <a:t>th</a:t>
            </a:r>
            <a:r>
              <a:rPr lang="en-GB" sz="2000" b="1" i="0" u="none" strike="noStrike" cap="none" dirty="0">
                <a:solidFill>
                  <a:srgbClr val="034DA2"/>
                </a:solidFill>
                <a:latin typeface="Open Sans"/>
                <a:ea typeface="Open Sans"/>
                <a:cs typeface="Open Sans"/>
                <a:sym typeface="Open Sans"/>
              </a:rPr>
              <a:t> March 2023</a:t>
            </a:r>
            <a:endParaRPr sz="2000" b="1" i="0" u="none" strike="noStrike" cap="none" dirty="0">
              <a:solidFill>
                <a:srgbClr val="034DA2"/>
              </a:solidFill>
              <a:latin typeface="Open Sans"/>
              <a:ea typeface="Open Sans"/>
              <a:cs typeface="Open Sans"/>
              <a:sym typeface="Open Sans"/>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rgbClr val="034DA2"/>
                </a:solidFill>
                <a:latin typeface="Open Sans"/>
                <a:ea typeface="Open Sans"/>
                <a:cs typeface="Open Sans"/>
                <a:sym typeface="Open Sans"/>
              </a:rPr>
              <a:t> </a:t>
            </a:r>
            <a:endParaRPr sz="1400" b="0" i="0" u="none" strike="noStrike" cap="none" dirty="0">
              <a:solidFill>
                <a:srgbClr val="000000"/>
              </a:solidFill>
              <a:latin typeface="Arial"/>
              <a:ea typeface="Arial"/>
              <a:cs typeface="Arial"/>
              <a:sym typeface="Arial"/>
            </a:endParaRPr>
          </a:p>
        </p:txBody>
      </p:sp>
      <p:sp>
        <p:nvSpPr>
          <p:cNvPr id="123" name="Google Shape;123;p1"/>
          <p:cNvSpPr/>
          <p:nvPr/>
        </p:nvSpPr>
        <p:spPr>
          <a:xfrm>
            <a:off x="0" y="0"/>
            <a:ext cx="5730149" cy="6858000"/>
          </a:xfrm>
          <a:prstGeom prst="rect">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1"/>
          <p:cNvSpPr txBox="1"/>
          <p:nvPr/>
        </p:nvSpPr>
        <p:spPr>
          <a:xfrm>
            <a:off x="1695461" y="2664081"/>
            <a:ext cx="231459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2"/>
                </a:solidFill>
                <a:latin typeface="Open Sans"/>
                <a:ea typeface="Open Sans"/>
                <a:cs typeface="Open Sans"/>
                <a:sym typeface="Open Sans"/>
              </a:rPr>
              <a:t>Place image in this area. </a:t>
            </a:r>
            <a:endParaRPr sz="1400" b="0" i="0" u="none" strike="noStrike" cap="none">
              <a:solidFill>
                <a:srgbClr val="000000"/>
              </a:solidFill>
              <a:latin typeface="Arial"/>
              <a:ea typeface="Arial"/>
              <a:cs typeface="Arial"/>
              <a:sym typeface="Arial"/>
            </a:endParaRPr>
          </a:p>
        </p:txBody>
      </p:sp>
      <p:pic>
        <p:nvPicPr>
          <p:cNvPr id="125" name="Google Shape;125;p1"/>
          <p:cNvPicPr preferRelativeResize="0"/>
          <p:nvPr/>
        </p:nvPicPr>
        <p:blipFill rotWithShape="1">
          <a:blip r:embed="rId3">
            <a:alphaModFix/>
          </a:blip>
          <a:srcRect l="7407" t="16959" r="7304" b="11620"/>
          <a:stretch/>
        </p:blipFill>
        <p:spPr>
          <a:xfrm>
            <a:off x="6981713" y="229902"/>
            <a:ext cx="1914861" cy="652225"/>
          </a:xfrm>
          <a:prstGeom prst="rect">
            <a:avLst/>
          </a:prstGeom>
          <a:noFill/>
          <a:ln>
            <a:noFill/>
          </a:ln>
        </p:spPr>
      </p:pic>
      <p:pic>
        <p:nvPicPr>
          <p:cNvPr id="126" name="Google Shape;126;p1"/>
          <p:cNvPicPr preferRelativeResize="0"/>
          <p:nvPr/>
        </p:nvPicPr>
        <p:blipFill rotWithShape="1">
          <a:blip r:embed="rId4">
            <a:alphaModFix/>
          </a:blip>
          <a:srcRect l="11513" r="40544"/>
          <a:stretch/>
        </p:blipFill>
        <p:spPr>
          <a:xfrm>
            <a:off x="-13566" y="0"/>
            <a:ext cx="5766205" cy="6858000"/>
          </a:xfrm>
          <a:prstGeom prst="rect">
            <a:avLst/>
          </a:prstGeom>
          <a:noFill/>
          <a:ln>
            <a:noFill/>
          </a:ln>
        </p:spPr>
      </p:pic>
      <p:sp>
        <p:nvSpPr>
          <p:cNvPr id="127" name="Google Shape;127;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3/20/2018</a:t>
            </a:r>
            <a:endParaRPr/>
          </a:p>
        </p:txBody>
      </p:sp>
      <p:sp>
        <p:nvSpPr>
          <p:cNvPr id="128" name="Google Shape;128;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p5"/>
          <p:cNvSpPr txBox="1"/>
          <p:nvPr/>
        </p:nvSpPr>
        <p:spPr>
          <a:xfrm>
            <a:off x="730645" y="440612"/>
            <a:ext cx="542663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u="none" strike="noStrike" cap="none" dirty="0">
                <a:solidFill>
                  <a:srgbClr val="00B853"/>
                </a:solidFill>
                <a:latin typeface="Arial"/>
                <a:ea typeface="Arial"/>
                <a:cs typeface="Arial"/>
                <a:sym typeface="Arial"/>
              </a:rPr>
              <a:t>Going beyond the obvious</a:t>
            </a:r>
            <a:endParaRPr sz="1400" b="0" i="0" u="none" strike="noStrike" cap="none" dirty="0">
              <a:solidFill>
                <a:srgbClr val="00B853"/>
              </a:solidFill>
              <a:latin typeface="Arial"/>
              <a:ea typeface="Arial"/>
              <a:cs typeface="Arial"/>
              <a:sym typeface="Arial"/>
            </a:endParaRPr>
          </a:p>
        </p:txBody>
      </p:sp>
      <p:pic>
        <p:nvPicPr>
          <p:cNvPr id="5" name="Picture 4">
            <a:extLst>
              <a:ext uri="{FF2B5EF4-FFF2-40B4-BE49-F238E27FC236}">
                <a16:creationId xmlns:a16="http://schemas.microsoft.com/office/drawing/2014/main" id="{4C2BE556-BDAA-4E4C-97DA-6E01C898FAB8}"/>
              </a:ext>
            </a:extLst>
          </p:cNvPr>
          <p:cNvPicPr>
            <a:picLocks noChangeAspect="1"/>
          </p:cNvPicPr>
          <p:nvPr/>
        </p:nvPicPr>
        <p:blipFill>
          <a:blip r:embed="rId3"/>
          <a:stretch>
            <a:fillRect/>
          </a:stretch>
        </p:blipFill>
        <p:spPr>
          <a:xfrm>
            <a:off x="73809" y="1263060"/>
            <a:ext cx="4744592" cy="4321969"/>
          </a:xfrm>
          <a:prstGeom prst="rect">
            <a:avLst/>
          </a:prstGeom>
        </p:spPr>
      </p:pic>
      <p:pic>
        <p:nvPicPr>
          <p:cNvPr id="3" name="Picture 2" descr="Map&#10;&#10;Description automatically generated">
            <a:extLst>
              <a:ext uri="{FF2B5EF4-FFF2-40B4-BE49-F238E27FC236}">
                <a16:creationId xmlns:a16="http://schemas.microsoft.com/office/drawing/2014/main" id="{B3236B1B-B16C-49B3-BFD0-6514325DA741}"/>
              </a:ext>
            </a:extLst>
          </p:cNvPr>
          <p:cNvPicPr>
            <a:picLocks noChangeAspect="1"/>
          </p:cNvPicPr>
          <p:nvPr/>
        </p:nvPicPr>
        <p:blipFill>
          <a:blip r:embed="rId4"/>
          <a:stretch>
            <a:fillRect/>
          </a:stretch>
        </p:blipFill>
        <p:spPr>
          <a:xfrm>
            <a:off x="4608904" y="3367534"/>
            <a:ext cx="4498191" cy="2813634"/>
          </a:xfrm>
          <a:prstGeom prst="rect">
            <a:avLst/>
          </a:prstGeom>
        </p:spPr>
      </p:pic>
      <p:sp>
        <p:nvSpPr>
          <p:cNvPr id="9" name="TextBox 8">
            <a:extLst>
              <a:ext uri="{FF2B5EF4-FFF2-40B4-BE49-F238E27FC236}">
                <a16:creationId xmlns:a16="http://schemas.microsoft.com/office/drawing/2014/main" id="{B6173E76-785E-4768-B8E8-80C11C62887C}"/>
              </a:ext>
            </a:extLst>
          </p:cNvPr>
          <p:cNvSpPr txBox="1"/>
          <p:nvPr/>
        </p:nvSpPr>
        <p:spPr>
          <a:xfrm>
            <a:off x="5671663" y="2867353"/>
            <a:ext cx="2893218" cy="369332"/>
          </a:xfrm>
          <a:prstGeom prst="rect">
            <a:avLst/>
          </a:prstGeom>
          <a:noFill/>
        </p:spPr>
        <p:txBody>
          <a:bodyPr wrap="square">
            <a:spAutoFit/>
          </a:bodyPr>
          <a:lstStyle/>
          <a:p>
            <a:r>
              <a:rPr lang="en-GB" sz="1800" b="1" dirty="0"/>
              <a:t>Hydrogen Topography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217F1-1934-40B9-B516-E20436472514}"/>
              </a:ext>
            </a:extLst>
          </p:cNvPr>
          <p:cNvSpPr>
            <a:spLocks noGrp="1"/>
          </p:cNvSpPr>
          <p:nvPr>
            <p:ph type="title"/>
          </p:nvPr>
        </p:nvSpPr>
        <p:spPr>
          <a:xfrm>
            <a:off x="459819" y="4405313"/>
            <a:ext cx="2468166" cy="2452687"/>
          </a:xfrm>
        </p:spPr>
        <p:txBody>
          <a:bodyPr anchor="ctr">
            <a:normAutofit/>
          </a:bodyPr>
          <a:lstStyle/>
          <a:p>
            <a:r>
              <a:rPr lang="en-GB" sz="3100" dirty="0"/>
              <a:t>H2 Transition Opportunities</a:t>
            </a:r>
          </a:p>
        </p:txBody>
      </p:sp>
      <p:pic>
        <p:nvPicPr>
          <p:cNvPr id="5122" name="Picture 2">
            <a:extLst>
              <a:ext uri="{FF2B5EF4-FFF2-40B4-BE49-F238E27FC236}">
                <a16:creationId xmlns:a16="http://schemas.microsoft.com/office/drawing/2014/main" id="{5E740C3F-3966-464B-9EE5-8D2012DA0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660"/>
          <a:stretch/>
        </p:blipFill>
        <p:spPr bwMode="auto">
          <a:xfrm>
            <a:off x="68600" y="868848"/>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1C85CB-002B-4310-A473-B52542AA3D08}"/>
              </a:ext>
            </a:extLst>
          </p:cNvPr>
          <p:cNvSpPr>
            <a:spLocks noGrp="1"/>
          </p:cNvSpPr>
          <p:nvPr>
            <p:ph idx="1"/>
          </p:nvPr>
        </p:nvSpPr>
        <p:spPr>
          <a:xfrm>
            <a:off x="3350866" y="4133850"/>
            <a:ext cx="5614060" cy="2452687"/>
          </a:xfrm>
        </p:spPr>
        <p:txBody>
          <a:bodyPr anchor="ctr">
            <a:normAutofit lnSpcReduction="10000"/>
          </a:bodyPr>
          <a:lstStyle/>
          <a:p>
            <a:r>
              <a:rPr lang="en-GB" sz="1200" dirty="0"/>
              <a:t>As Europe transitions to net zero, position NI as the lead in clean hydrogen trade Accelerate our current EU clean hydrogen journey</a:t>
            </a:r>
          </a:p>
          <a:p>
            <a:r>
              <a:rPr lang="en-GB" sz="1200" dirty="0"/>
              <a:t>Develop increased additional links with BEIS</a:t>
            </a:r>
          </a:p>
          <a:p>
            <a:r>
              <a:rPr lang="en-GB" sz="1200" dirty="0"/>
              <a:t>Stimulate increased Green H2 awareness and  demand and ‘position’ that all transactions are carried out in sterling. </a:t>
            </a:r>
          </a:p>
          <a:p>
            <a:r>
              <a:rPr lang="en-GB" sz="1200" dirty="0"/>
              <a:t>Progress the H2 CAT model, transition NI towards a climate-neutral and more resilient economy </a:t>
            </a:r>
          </a:p>
          <a:p>
            <a:r>
              <a:rPr lang="en-GB" sz="1200" dirty="0"/>
              <a:t>Expand our work to include digitalization and implementing a well-thought-out circular economy model.  </a:t>
            </a:r>
          </a:p>
          <a:p>
            <a:r>
              <a:rPr lang="en-GB" sz="1200" dirty="0"/>
              <a:t>The recovery post COVID is predicated on the Green Economy and Digitalisation. </a:t>
            </a:r>
          </a:p>
          <a:p>
            <a:endParaRPr lang="en-GB" sz="1200" dirty="0"/>
          </a:p>
        </p:txBody>
      </p:sp>
      <p:sp>
        <p:nvSpPr>
          <p:cNvPr id="6" name="TextBox 5">
            <a:extLst>
              <a:ext uri="{FF2B5EF4-FFF2-40B4-BE49-F238E27FC236}">
                <a16:creationId xmlns:a16="http://schemas.microsoft.com/office/drawing/2014/main" id="{4C18346B-ED8D-4AD8-A620-87922EAF1C88}"/>
              </a:ext>
            </a:extLst>
          </p:cNvPr>
          <p:cNvSpPr txBox="1"/>
          <p:nvPr/>
        </p:nvSpPr>
        <p:spPr>
          <a:xfrm>
            <a:off x="1958350" y="314326"/>
            <a:ext cx="594359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1" u="none" strike="noStrike" kern="0" cap="none" spc="0" normalizeH="0" baseline="0" noProof="0" dirty="0">
                <a:ln>
                  <a:noFill/>
                </a:ln>
                <a:solidFill>
                  <a:srgbClr val="00B853"/>
                </a:solidFill>
                <a:effectLst/>
                <a:uLnTx/>
                <a:uFillTx/>
                <a:latin typeface="Arial"/>
                <a:ea typeface="Arial"/>
                <a:cs typeface="Arial"/>
                <a:sym typeface="Arial"/>
              </a:rPr>
              <a:t>Reach Impact &amp; Evaluation</a:t>
            </a:r>
            <a:endParaRPr kumimoji="0" lang="en-US" sz="1400" b="0" i="0" u="none" strike="noStrike" kern="0" cap="none" spc="0" normalizeH="0" baseline="0" noProof="0" dirty="0">
              <a:ln>
                <a:noFill/>
              </a:ln>
              <a:solidFill>
                <a:srgbClr val="00B853"/>
              </a:solidFill>
              <a:effectLst/>
              <a:uLnTx/>
              <a:uFillTx/>
              <a:latin typeface="Arial"/>
              <a:ea typeface="Arial"/>
              <a:cs typeface="Arial"/>
              <a:sym typeface="Arial"/>
            </a:endParaRPr>
          </a:p>
        </p:txBody>
      </p:sp>
    </p:spTree>
    <p:extLst>
      <p:ext uri="{BB962C8B-B14F-4D97-AF65-F5344CB8AC3E}">
        <p14:creationId xmlns:p14="http://schemas.microsoft.com/office/powerpoint/2010/main" val="375031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413ECBA3-85A1-450C-B788-6BA4AB9306C5}"/>
              </a:ext>
            </a:extLst>
          </p:cNvPr>
          <p:cNvGraphicFramePr>
            <a:graphicFrameLocks noGrp="1"/>
          </p:cNvGraphicFramePr>
          <p:nvPr>
            <p:ph idx="1"/>
          </p:nvPr>
        </p:nvGraphicFramePr>
        <p:xfrm>
          <a:off x="567690" y="242370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F7CF8526-4AB2-43FA-A4B3-26F382003CD8}"/>
              </a:ext>
            </a:extLst>
          </p:cNvPr>
          <p:cNvSpPr/>
          <p:nvPr/>
        </p:nvSpPr>
        <p:spPr>
          <a:xfrm>
            <a:off x="895028" y="847622"/>
            <a:ext cx="6355080" cy="646331"/>
          </a:xfrm>
          <a:prstGeom prst="rect">
            <a:avLst/>
          </a:prstGeom>
        </p:spPr>
        <p:txBody>
          <a:bodyPr wrap="square">
            <a:spAutoFit/>
          </a:bodyPr>
          <a:lstStyle/>
          <a:p>
            <a:pPr defTabSz="342900" fontAlgn="base">
              <a:buClrTx/>
            </a:pPr>
            <a:r>
              <a:rPr lang="en-GB" sz="3600" b="1" kern="1200" dirty="0">
                <a:solidFill>
                  <a:prstClr val="white"/>
                </a:solidFill>
                <a:latin typeface="Gill Sans MT" panose="020B0502020104020203"/>
                <a:ea typeface="+mn-ea"/>
                <a:cs typeface="+mn-cs"/>
              </a:rPr>
              <a:t>Innovation</a:t>
            </a:r>
          </a:p>
        </p:txBody>
      </p:sp>
      <p:sp>
        <p:nvSpPr>
          <p:cNvPr id="3" name="TextBox 2">
            <a:extLst>
              <a:ext uri="{FF2B5EF4-FFF2-40B4-BE49-F238E27FC236}">
                <a16:creationId xmlns:a16="http://schemas.microsoft.com/office/drawing/2014/main" id="{2F28A44A-5139-42E7-87BA-934E58BCFA2D}"/>
              </a:ext>
            </a:extLst>
          </p:cNvPr>
          <p:cNvSpPr txBox="1"/>
          <p:nvPr/>
        </p:nvSpPr>
        <p:spPr>
          <a:xfrm>
            <a:off x="832485" y="1950460"/>
            <a:ext cx="8054340" cy="577081"/>
          </a:xfrm>
          <a:prstGeom prst="rect">
            <a:avLst/>
          </a:prstGeom>
          <a:noFill/>
        </p:spPr>
        <p:txBody>
          <a:bodyPr wrap="square" rtlCol="0">
            <a:spAutoFit/>
          </a:bodyPr>
          <a:lstStyle/>
          <a:p>
            <a:pPr defTabSz="342900" fontAlgn="base">
              <a:buClrTx/>
            </a:pPr>
            <a:r>
              <a:rPr lang="en-GB" sz="1800" b="1" kern="1200" dirty="0">
                <a:solidFill>
                  <a:srgbClr val="00B050"/>
                </a:solidFill>
                <a:latin typeface="Gill Sans MT" panose="020B0502020104020203"/>
                <a:ea typeface="+mn-ea"/>
                <a:cs typeface="+mn-cs"/>
              </a:rPr>
              <a:t>REPowerEU requires huge leaps in clean energy innovation</a:t>
            </a:r>
          </a:p>
          <a:p>
            <a:pPr defTabSz="342900">
              <a:buClrTx/>
            </a:pPr>
            <a:endParaRPr lang="en-GB" sz="1350" kern="1200" dirty="0">
              <a:solidFill>
                <a:prstClr val="black"/>
              </a:solidFill>
              <a:latin typeface="Gill Sans MT" panose="020B0502020104020203"/>
              <a:ea typeface="+mn-ea"/>
              <a:cs typeface="+mn-cs"/>
            </a:endParaRPr>
          </a:p>
        </p:txBody>
      </p:sp>
    </p:spTree>
    <p:extLst>
      <p:ext uri="{BB962C8B-B14F-4D97-AF65-F5344CB8AC3E}">
        <p14:creationId xmlns:p14="http://schemas.microsoft.com/office/powerpoint/2010/main" val="1744286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p:nvPr/>
        </p:nvSpPr>
        <p:spPr>
          <a:xfrm>
            <a:off x="1431560" y="3626620"/>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8"/>
          <p:cNvSpPr txBox="1"/>
          <p:nvPr/>
        </p:nvSpPr>
        <p:spPr>
          <a:xfrm>
            <a:off x="685800" y="805245"/>
            <a:ext cx="82469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22222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222222"/>
                </a:solidFill>
                <a:latin typeface="Arial"/>
                <a:ea typeface="Arial"/>
                <a:cs typeface="Arial"/>
                <a:sym typeface="Arial"/>
              </a:rPr>
              <a:t> </a:t>
            </a:r>
            <a:endParaRPr sz="1800" b="0" i="0" u="none" strike="noStrike" cap="none" dirty="0">
              <a:solidFill>
                <a:schemeClr val="dk1"/>
              </a:solidFill>
              <a:latin typeface="Calibri"/>
              <a:ea typeface="Calibri"/>
              <a:cs typeface="Calibri"/>
              <a:sym typeface="Calibri"/>
            </a:endParaRPr>
          </a:p>
        </p:txBody>
      </p:sp>
      <p:sp>
        <p:nvSpPr>
          <p:cNvPr id="203" name="Google Shape;203;p8"/>
          <p:cNvSpPr txBox="1"/>
          <p:nvPr/>
        </p:nvSpPr>
        <p:spPr>
          <a:xfrm>
            <a:off x="513413" y="308559"/>
            <a:ext cx="689741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Future Opportunities</a:t>
            </a:r>
            <a:endParaRPr sz="1400" b="0"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74A463B3-4253-4C96-8E2C-8D287B51BBEB}"/>
              </a:ext>
            </a:extLst>
          </p:cNvPr>
          <p:cNvPicPr>
            <a:picLocks noChangeAspect="1"/>
          </p:cNvPicPr>
          <p:nvPr/>
        </p:nvPicPr>
        <p:blipFill>
          <a:blip r:embed="rId3"/>
          <a:stretch>
            <a:fillRect/>
          </a:stretch>
        </p:blipFill>
        <p:spPr>
          <a:xfrm>
            <a:off x="5391812" y="127872"/>
            <a:ext cx="3540948" cy="1825442"/>
          </a:xfrm>
          <a:prstGeom prst="rect">
            <a:avLst/>
          </a:prstGeom>
        </p:spPr>
      </p:pic>
      <p:pic>
        <p:nvPicPr>
          <p:cNvPr id="3" name="Picture 2">
            <a:extLst>
              <a:ext uri="{FF2B5EF4-FFF2-40B4-BE49-F238E27FC236}">
                <a16:creationId xmlns:a16="http://schemas.microsoft.com/office/drawing/2014/main" id="{0CD337CA-5EB1-4660-88A3-C5AC6A0870F2}"/>
              </a:ext>
            </a:extLst>
          </p:cNvPr>
          <p:cNvPicPr>
            <a:picLocks noChangeAspect="1"/>
          </p:cNvPicPr>
          <p:nvPr/>
        </p:nvPicPr>
        <p:blipFill>
          <a:blip r:embed="rId4"/>
          <a:stretch>
            <a:fillRect/>
          </a:stretch>
        </p:blipFill>
        <p:spPr>
          <a:xfrm>
            <a:off x="1021770" y="5186822"/>
            <a:ext cx="6475620" cy="1612601"/>
          </a:xfrm>
          <a:prstGeom prst="rect">
            <a:avLst/>
          </a:prstGeom>
        </p:spPr>
      </p:pic>
      <p:pic>
        <p:nvPicPr>
          <p:cNvPr id="4" name="Picture 3">
            <a:extLst>
              <a:ext uri="{FF2B5EF4-FFF2-40B4-BE49-F238E27FC236}">
                <a16:creationId xmlns:a16="http://schemas.microsoft.com/office/drawing/2014/main" id="{C7304CD9-606D-4CC6-B81A-493F3132CFEB}"/>
              </a:ext>
            </a:extLst>
          </p:cNvPr>
          <p:cNvPicPr>
            <a:picLocks noChangeAspect="1"/>
          </p:cNvPicPr>
          <p:nvPr/>
        </p:nvPicPr>
        <p:blipFill>
          <a:blip r:embed="rId5"/>
          <a:stretch>
            <a:fillRect/>
          </a:stretch>
        </p:blipFill>
        <p:spPr>
          <a:xfrm>
            <a:off x="0" y="1328425"/>
            <a:ext cx="3849422" cy="3306195"/>
          </a:xfrm>
          <a:prstGeom prst="rect">
            <a:avLst/>
          </a:prstGeom>
        </p:spPr>
      </p:pic>
      <p:pic>
        <p:nvPicPr>
          <p:cNvPr id="6" name="Picture 5" descr="Logo, company name&#10;&#10;Description automatically generated">
            <a:extLst>
              <a:ext uri="{FF2B5EF4-FFF2-40B4-BE49-F238E27FC236}">
                <a16:creationId xmlns:a16="http://schemas.microsoft.com/office/drawing/2014/main" id="{443EC871-6F90-6393-1DD4-89A0398E6044}"/>
              </a:ext>
            </a:extLst>
          </p:cNvPr>
          <p:cNvPicPr>
            <a:picLocks noChangeAspect="1"/>
          </p:cNvPicPr>
          <p:nvPr/>
        </p:nvPicPr>
        <p:blipFill>
          <a:blip r:embed="rId6"/>
          <a:stretch>
            <a:fillRect/>
          </a:stretch>
        </p:blipFill>
        <p:spPr>
          <a:xfrm>
            <a:off x="5998867" y="2046466"/>
            <a:ext cx="2766295" cy="1956238"/>
          </a:xfrm>
          <a:prstGeom prst="rect">
            <a:avLst/>
          </a:prstGeom>
        </p:spPr>
      </p:pic>
      <p:pic>
        <p:nvPicPr>
          <p:cNvPr id="8" name="Picture 7" descr="Logo&#10;&#10;Description automatically generated">
            <a:extLst>
              <a:ext uri="{FF2B5EF4-FFF2-40B4-BE49-F238E27FC236}">
                <a16:creationId xmlns:a16="http://schemas.microsoft.com/office/drawing/2014/main" id="{5FDBAA90-873C-D8BF-C8A2-83703B63EE8E}"/>
              </a:ext>
            </a:extLst>
          </p:cNvPr>
          <p:cNvPicPr>
            <a:picLocks noChangeAspect="1"/>
          </p:cNvPicPr>
          <p:nvPr/>
        </p:nvPicPr>
        <p:blipFill>
          <a:blip r:embed="rId7"/>
          <a:stretch>
            <a:fillRect/>
          </a:stretch>
        </p:blipFill>
        <p:spPr>
          <a:xfrm>
            <a:off x="4655820" y="3824997"/>
            <a:ext cx="3713102" cy="14845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847D3C-ED98-08B3-9593-613E3357A585}"/>
              </a:ext>
            </a:extLst>
          </p:cNvPr>
          <p:cNvSpPr>
            <a:spLocks noGrp="1"/>
          </p:cNvSpPr>
          <p:nvPr>
            <p:ph type="title"/>
          </p:nvPr>
        </p:nvSpPr>
        <p:spPr>
          <a:xfrm>
            <a:off x="628650" y="365125"/>
            <a:ext cx="3938487" cy="1807305"/>
          </a:xfrm>
        </p:spPr>
        <p:txBody>
          <a:bodyPr>
            <a:normAutofit/>
          </a:bodyPr>
          <a:lstStyle/>
          <a:p>
            <a:r>
              <a:rPr lang="en-GB" b="1" dirty="0">
                <a:latin typeface="Graphic"/>
              </a:rPr>
              <a:t>H</a:t>
            </a:r>
            <a:r>
              <a:rPr lang="en-GB" sz="2400" b="1" dirty="0">
                <a:latin typeface="Graphic"/>
              </a:rPr>
              <a:t>2</a:t>
            </a:r>
            <a:r>
              <a:rPr lang="en-GB" b="1" dirty="0">
                <a:latin typeface="Graphic"/>
              </a:rPr>
              <a:t>ORIZON</a:t>
            </a:r>
          </a:p>
        </p:txBody>
      </p:sp>
      <p:sp>
        <p:nvSpPr>
          <p:cNvPr id="3" name="Content Placeholder 2">
            <a:extLst>
              <a:ext uri="{FF2B5EF4-FFF2-40B4-BE49-F238E27FC236}">
                <a16:creationId xmlns:a16="http://schemas.microsoft.com/office/drawing/2014/main" id="{F1CD2D07-0D90-E83A-378C-0CEB4BA91C3E}"/>
              </a:ext>
            </a:extLst>
          </p:cNvPr>
          <p:cNvSpPr>
            <a:spLocks noGrp="1"/>
          </p:cNvSpPr>
          <p:nvPr>
            <p:ph idx="1"/>
          </p:nvPr>
        </p:nvSpPr>
        <p:spPr>
          <a:xfrm>
            <a:off x="91440" y="1722120"/>
            <a:ext cx="4578185" cy="4454843"/>
          </a:xfrm>
        </p:spPr>
        <p:txBody>
          <a:bodyPr>
            <a:normAutofit fontScale="55000" lnSpcReduction="20000"/>
          </a:bodyPr>
          <a:lstStyle/>
          <a:p>
            <a:r>
              <a:rPr lang="en-GB" sz="2400" dirty="0"/>
              <a:t>Using Green H2 as the catalyst we will develop regionally specific projects to provide energy security through innovative adaption/storage to rebalance current energy systems, smooth the intermittency of renewables, create innovative storage, enhance system renewables compliance and reduce the challenges of power shortages in peak times and in critical industries. </a:t>
            </a:r>
          </a:p>
          <a:p>
            <a:r>
              <a:rPr lang="en-GB" sz="2400" dirty="0"/>
              <a:t>The aim is to develop replicable H2 micro grid &amp; innovative sector coupling opportunities for green industry &amp; power reinforcement. Focus will be on system resource efficiency with innovation &amp; collaboration at technical, commercial &amp; social levels to achieve net zero goals.</a:t>
            </a:r>
          </a:p>
          <a:p>
            <a:r>
              <a:rPr lang="en-GB" sz="2400" dirty="0"/>
              <a:t>A further goal is to improve system resilience through smart, flexible, dispatchable electrolysers supporting the power system via load balancing &amp; system services while producing &amp; storing H2 to complement electrification in decarbonising mobility &amp; for H2 fuel cells for back-up generation.</a:t>
            </a:r>
          </a:p>
          <a:p>
            <a:endParaRPr lang="en-GB" sz="2400" dirty="0"/>
          </a:p>
          <a:p>
            <a:r>
              <a:rPr lang="en-GB" sz="2400" dirty="0"/>
              <a:t>H2ORIZON will encompass the complete value chain from renewable generation for ‘smart’ H2 production to distribution, storage and end-use, decarbonising  energy use sequentially: ferries, back-up power, industrial use, onshore transport &amp; heat.</a:t>
            </a:r>
          </a:p>
          <a:p>
            <a:r>
              <a:rPr lang="en-GB" sz="2400" dirty="0"/>
              <a:t>Hydrogen Valleys ecosystems that link hydrogen production, transportation, and various end</a:t>
            </a:r>
          </a:p>
          <a:p>
            <a:r>
              <a:rPr lang="en-GB" sz="2400" dirty="0"/>
              <a:t>uses, and will be essential in the development of a new hydrogen economy</a:t>
            </a:r>
          </a:p>
          <a:p>
            <a:endParaRPr lang="en-GB" sz="800" dirty="0"/>
          </a:p>
          <a:p>
            <a:endParaRPr lang="en-GB" sz="800" dirty="0"/>
          </a:p>
        </p:txBody>
      </p:sp>
      <p:pic>
        <p:nvPicPr>
          <p:cNvPr id="6" name="Picture 5" descr="A picture containing nature, reef&#10;&#10;Description automatically generated">
            <a:extLst>
              <a:ext uri="{FF2B5EF4-FFF2-40B4-BE49-F238E27FC236}">
                <a16:creationId xmlns:a16="http://schemas.microsoft.com/office/drawing/2014/main" id="{02FA1A09-AB09-FF72-8337-9474A7213CA2}"/>
              </a:ext>
            </a:extLst>
          </p:cNvPr>
          <p:cNvPicPr>
            <a:picLocks noChangeAspect="1"/>
          </p:cNvPicPr>
          <p:nvPr/>
        </p:nvPicPr>
        <p:blipFill rotWithShape="1">
          <a:blip r:embed="rId2"/>
          <a:srcRect l="24367" r="12543"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4" name="Picture 3">
            <a:extLst>
              <a:ext uri="{FF2B5EF4-FFF2-40B4-BE49-F238E27FC236}">
                <a16:creationId xmlns:a16="http://schemas.microsoft.com/office/drawing/2014/main" id="{3915E897-9B6C-C765-D0A4-A56FDBD6A88E}"/>
              </a:ext>
            </a:extLst>
          </p:cNvPr>
          <p:cNvPicPr>
            <a:picLocks noChangeAspect="1"/>
          </p:cNvPicPr>
          <p:nvPr/>
        </p:nvPicPr>
        <p:blipFill>
          <a:blip r:embed="rId3"/>
          <a:stretch>
            <a:fillRect/>
          </a:stretch>
        </p:blipFill>
        <p:spPr>
          <a:xfrm>
            <a:off x="8124030" y="6340896"/>
            <a:ext cx="725487" cy="317019"/>
          </a:xfrm>
          <a:prstGeom prst="rect">
            <a:avLst/>
          </a:prstGeom>
        </p:spPr>
      </p:pic>
    </p:spTree>
    <p:extLst>
      <p:ext uri="{BB962C8B-B14F-4D97-AF65-F5344CB8AC3E}">
        <p14:creationId xmlns:p14="http://schemas.microsoft.com/office/powerpoint/2010/main" val="1602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Calibri" panose="020F0502020204030204"/>
            </a:endParaRPr>
          </a:p>
        </p:txBody>
      </p:sp>
      <p:sp>
        <p:nvSpPr>
          <p:cNvPr id="2" name="Title 1">
            <a:extLst>
              <a:ext uri="{FF2B5EF4-FFF2-40B4-BE49-F238E27FC236}">
                <a16:creationId xmlns:a16="http://schemas.microsoft.com/office/drawing/2014/main" id="{8B371296-4553-464B-B172-80B109829C37}"/>
              </a:ext>
            </a:extLst>
          </p:cNvPr>
          <p:cNvSpPr>
            <a:spLocks noGrp="1"/>
          </p:cNvSpPr>
          <p:nvPr>
            <p:ph type="title"/>
          </p:nvPr>
        </p:nvSpPr>
        <p:spPr>
          <a:xfrm>
            <a:off x="965200" y="1132044"/>
            <a:ext cx="4196942" cy="1096334"/>
          </a:xfrm>
        </p:spPr>
        <p:txBody>
          <a:bodyPr anchor="b">
            <a:normAutofit/>
          </a:bodyPr>
          <a:lstStyle/>
          <a:p>
            <a:r>
              <a:rPr lang="en-GB" sz="3000" b="1" dirty="0">
                <a:solidFill>
                  <a:srgbClr val="00A84C"/>
                </a:solidFill>
                <a:latin typeface="Graphic"/>
              </a:rPr>
              <a:t>Contact details and media links</a:t>
            </a:r>
          </a:p>
        </p:txBody>
      </p:sp>
      <p:sp>
        <p:nvSpPr>
          <p:cNvPr id="11"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44032" y="1840902"/>
            <a:ext cx="506513" cy="44653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8580" tIns="34290" rIns="68580" bIns="34290" numCol="1" anchor="t" anchorCtr="0" compatLnSpc="1">
            <a:prstTxWarp prst="textNoShape">
              <a:avLst/>
            </a:prstTxWarp>
          </a:bodyPr>
          <a:lstStyle/>
          <a:p>
            <a:pPr defTabSz="685800">
              <a:buClrTx/>
            </a:pPr>
            <a:endParaRPr lang="en-US" sz="1350" kern="1200" dirty="0">
              <a:solidFill>
                <a:prstClr val="black"/>
              </a:solidFill>
              <a:latin typeface="Calibri" panose="020F0502020204030204"/>
              <a:ea typeface="+mn-ea"/>
              <a:cs typeface="+mn-cs"/>
            </a:endParaRPr>
          </a:p>
        </p:txBody>
      </p:sp>
      <p:sp>
        <p:nvSpPr>
          <p:cNvPr id="13"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777449" y="1652032"/>
            <a:ext cx="412869" cy="3639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68580" tIns="34290" rIns="68580" bIns="34290" numCol="1" anchor="t" anchorCtr="0" compatLnSpc="1">
            <a:prstTxWarp prst="textNoShape">
              <a:avLst/>
            </a:prstTxWarp>
          </a:bodyPr>
          <a:lstStyle/>
          <a:p>
            <a:pPr defTabSz="685800">
              <a:buClrTx/>
            </a:pPr>
            <a:endParaRPr lang="en-US" sz="1350" kern="1200" dirty="0">
              <a:solidFill>
                <a:prstClr val="black"/>
              </a:solidFill>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CE6FBE3-7AE1-45E2-917E-33D98B24A335}"/>
              </a:ext>
            </a:extLst>
          </p:cNvPr>
          <p:cNvSpPr>
            <a:spLocks noGrp="1"/>
          </p:cNvSpPr>
          <p:nvPr>
            <p:ph idx="1"/>
          </p:nvPr>
        </p:nvSpPr>
        <p:spPr>
          <a:xfrm>
            <a:off x="719169" y="2645153"/>
            <a:ext cx="4340180" cy="2823404"/>
          </a:xfrm>
        </p:spPr>
        <p:txBody>
          <a:bodyPr>
            <a:normAutofit fontScale="92500" lnSpcReduction="20000"/>
          </a:bodyPr>
          <a:lstStyle/>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GenComm Website </a:t>
            </a:r>
            <a:r>
              <a:rPr lang="en-GB" sz="1800" u="sng" dirty="0">
                <a:latin typeface="Calibri" panose="020F0502020204030204" pitchFamily="34" charset="0"/>
                <a:ea typeface="Times New Roman" panose="02020603050405020304" pitchFamily="18" charset="0"/>
                <a:hlinkClick r:id="rId3"/>
              </a:rPr>
              <a:t>nweurope.eu/gencomm</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GenComm LinkedIn </a:t>
            </a:r>
            <a:r>
              <a:rPr lang="en-GB" sz="1800" u="sng" dirty="0">
                <a:latin typeface="Calibri" panose="020F0502020204030204" pitchFamily="34" charset="0"/>
                <a:ea typeface="Times New Roman" panose="02020603050405020304" pitchFamily="18" charset="0"/>
                <a:hlinkClick r:id="rId4"/>
              </a:rPr>
              <a:t>GenComm</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GenComm twitter </a:t>
            </a:r>
            <a:r>
              <a:rPr lang="en-GB" sz="1800" u="sng" dirty="0">
                <a:latin typeface="Calibri" panose="020F0502020204030204" pitchFamily="34" charset="0"/>
                <a:ea typeface="Times New Roman" panose="02020603050405020304" pitchFamily="18" charset="0"/>
                <a:hlinkClick r:id="rId5"/>
              </a:rPr>
              <a:t>@GenComm_CH2F</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r>
              <a:rPr lang="en-GB" sz="1275" dirty="0">
                <a:latin typeface="Calibri" panose="020F0502020204030204" pitchFamily="34" charset="0"/>
                <a:ea typeface="Times New Roman" panose="02020603050405020304" pitchFamily="18" charset="0"/>
              </a:rPr>
              <a:t>Community Hydrogen Forum  </a:t>
            </a:r>
            <a:r>
              <a:rPr lang="en-GB" sz="1800" u="sng" dirty="0">
                <a:latin typeface="Calibri" panose="020F0502020204030204" pitchFamily="34" charset="0"/>
                <a:ea typeface="Times New Roman" panose="02020603050405020304" pitchFamily="18" charset="0"/>
                <a:hlinkClick r:id="rId6"/>
              </a:rPr>
              <a:t>www.communityh2.eu</a:t>
            </a:r>
            <a:endParaRPr lang="en-GB" sz="1800" dirty="0">
              <a:latin typeface="Calibri" panose="020F0502020204030204" pitchFamily="34" charset="0"/>
              <a:ea typeface="Calibri" panose="020F0502020204030204" pitchFamily="34" charset="0"/>
            </a:endParaRPr>
          </a:p>
          <a:p>
            <a:pPr marL="257175" indent="-257175">
              <a:buFont typeface="Symbol" panose="05050102010706020507" pitchFamily="18" charset="2"/>
              <a:buChar char=""/>
            </a:pPr>
            <a:endParaRPr lang="en-US" sz="1275" b="1" dirty="0">
              <a:latin typeface="Open Sans"/>
              <a:cs typeface="Open Sans"/>
            </a:endParaRPr>
          </a:p>
          <a:p>
            <a:pPr marL="257175" indent="-257175">
              <a:buFont typeface="Symbol" panose="05050102010706020507" pitchFamily="18" charset="2"/>
              <a:buChar char=""/>
            </a:pPr>
            <a:endParaRPr lang="en-US" sz="1275" b="1" dirty="0">
              <a:latin typeface="Open Sans"/>
              <a:cs typeface="Open Sans"/>
            </a:endParaRPr>
          </a:p>
          <a:p>
            <a:pPr marL="0" indent="0">
              <a:buNone/>
            </a:pPr>
            <a:r>
              <a:rPr lang="en-US" sz="1275" b="1" dirty="0">
                <a:latin typeface="Open Sans"/>
                <a:cs typeface="Open Sans"/>
              </a:rPr>
              <a:t>GenComm Animation</a:t>
            </a:r>
          </a:p>
          <a:p>
            <a:pPr marL="0" indent="0">
              <a:buNone/>
            </a:pPr>
            <a:r>
              <a:rPr lang="en-GB" sz="1950" dirty="0">
                <a:hlinkClick r:id="rId7" tooltip="https://vimeo.com/366993950/91cafb0bb6"/>
              </a:rPr>
              <a:t>https://vimeo.com/366993950/91cafb0bb6</a:t>
            </a:r>
            <a:endParaRPr lang="en-GB" sz="1950" dirty="0"/>
          </a:p>
          <a:p>
            <a:pPr marL="0" indent="0">
              <a:buNone/>
            </a:pPr>
            <a:endParaRPr lang="en-GB" sz="1275" dirty="0"/>
          </a:p>
          <a:p>
            <a:pPr marL="0" indent="0">
              <a:buNone/>
            </a:pPr>
            <a:r>
              <a:rPr lang="en-GB" sz="1275" dirty="0"/>
              <a:t>E-mail -</a:t>
            </a:r>
            <a:r>
              <a:rPr lang="en-GB" sz="1950" dirty="0">
                <a:solidFill>
                  <a:srgbClr val="0070C0"/>
                </a:solidFill>
              </a:rPr>
              <a:t> PaulMcCormack@belfastmet.ac.uk</a:t>
            </a:r>
          </a:p>
          <a:p>
            <a:pPr marL="257175" indent="-257175">
              <a:buFont typeface="Symbol" panose="05050102010706020507" pitchFamily="18" charset="2"/>
              <a:buChar char=""/>
            </a:pPr>
            <a:endParaRPr lang="en-GB" sz="1275" dirty="0">
              <a:latin typeface="Calibri" panose="020F0502020204030204" pitchFamily="34" charset="0"/>
              <a:ea typeface="Calibri" panose="020F0502020204030204" pitchFamily="34" charset="0"/>
            </a:endParaRPr>
          </a:p>
          <a:p>
            <a:endParaRPr lang="en-GB" sz="1275" dirty="0"/>
          </a:p>
        </p:txBody>
      </p:sp>
      <p:sp>
        <p:nvSpPr>
          <p:cNvPr id="15"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162142" y="2091521"/>
            <a:ext cx="3516930" cy="3086269"/>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buClrTx/>
            </a:pPr>
            <a:endParaRPr lang="en-US" sz="1350" kern="1200" dirty="0">
              <a:solidFill>
                <a:prstClr val="black"/>
              </a:solidFill>
              <a:latin typeface="Calibri" panose="020F0502020204030204"/>
              <a:ea typeface="+mn-ea"/>
              <a:cs typeface="+mn-cs"/>
            </a:endParaRPr>
          </a:p>
        </p:txBody>
      </p:sp>
      <p:pic>
        <p:nvPicPr>
          <p:cNvPr id="4" name="Picture 3">
            <a:extLst>
              <a:ext uri="{FF2B5EF4-FFF2-40B4-BE49-F238E27FC236}">
                <a16:creationId xmlns:a16="http://schemas.microsoft.com/office/drawing/2014/main" id="{8C75FB3C-F062-41E7-B3E5-FA64EFCAA97B}"/>
              </a:ext>
            </a:extLst>
          </p:cNvPr>
          <p:cNvPicPr>
            <a:picLocks noChangeAspect="1"/>
          </p:cNvPicPr>
          <p:nvPr/>
        </p:nvPicPr>
        <p:blipFill rotWithShape="1">
          <a:blip r:embed="rId8">
            <a:extLst>
              <a:ext uri="{28A0092B-C50C-407E-A947-70E740481C1C}">
                <a14:useLocalDpi xmlns:a14="http://schemas.microsoft.com/office/drawing/2010/main" val="0"/>
              </a:ext>
            </a:extLst>
          </a:blip>
          <a:srcRect l="7408" t="16959" r="7305" b="11622"/>
          <a:stretch/>
        </p:blipFill>
        <p:spPr>
          <a:xfrm>
            <a:off x="5960259" y="3212455"/>
            <a:ext cx="1920698" cy="844400"/>
          </a:xfrm>
          <a:prstGeom prst="rect">
            <a:avLst/>
          </a:prstGeom>
        </p:spPr>
      </p:pic>
    </p:spTree>
    <p:extLst>
      <p:ext uri="{BB962C8B-B14F-4D97-AF65-F5344CB8AC3E}">
        <p14:creationId xmlns:p14="http://schemas.microsoft.com/office/powerpoint/2010/main" val="268548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80699" y="1266646"/>
            <a:ext cx="4914900" cy="537210"/>
          </a:xfrm>
        </p:spPr>
        <p:txBody>
          <a:bodyPr/>
          <a:lstStyle/>
          <a:p>
            <a:pPr algn="ctr"/>
            <a:r>
              <a:rPr lang="en-GB" cap="none" dirty="0"/>
              <a:t>GenComm  Value Chain</a:t>
            </a:r>
          </a:p>
        </p:txBody>
      </p:sp>
      <p:pic>
        <p:nvPicPr>
          <p:cNvPr id="6" name="Picture 5" descr="Timeline&#10;&#10;Description automatically generated">
            <a:extLst>
              <a:ext uri="{FF2B5EF4-FFF2-40B4-BE49-F238E27FC236}">
                <a16:creationId xmlns:a16="http://schemas.microsoft.com/office/drawing/2014/main" id="{91553032-7C08-4D7D-AD6D-9794FEC028DE}"/>
              </a:ext>
            </a:extLst>
          </p:cNvPr>
          <p:cNvPicPr>
            <a:picLocks noChangeAspect="1"/>
          </p:cNvPicPr>
          <p:nvPr/>
        </p:nvPicPr>
        <p:blipFill>
          <a:blip r:embed="rId3"/>
          <a:stretch>
            <a:fillRect/>
          </a:stretch>
        </p:blipFill>
        <p:spPr>
          <a:xfrm>
            <a:off x="1562040" y="358594"/>
            <a:ext cx="6994597" cy="5039290"/>
          </a:xfrm>
          <a:prstGeom prst="rect">
            <a:avLst/>
          </a:prstGeom>
        </p:spPr>
      </p:pic>
      <p:pic>
        <p:nvPicPr>
          <p:cNvPr id="3" name="Picture 2">
            <a:extLst>
              <a:ext uri="{FF2B5EF4-FFF2-40B4-BE49-F238E27FC236}">
                <a16:creationId xmlns:a16="http://schemas.microsoft.com/office/drawing/2014/main" id="{75A0B86D-BC64-476B-B1CC-614219B91736}"/>
              </a:ext>
            </a:extLst>
          </p:cNvPr>
          <p:cNvPicPr>
            <a:picLocks noChangeAspect="1"/>
          </p:cNvPicPr>
          <p:nvPr/>
        </p:nvPicPr>
        <p:blipFill>
          <a:blip r:embed="rId4"/>
          <a:stretch>
            <a:fillRect/>
          </a:stretch>
        </p:blipFill>
        <p:spPr>
          <a:xfrm>
            <a:off x="696861" y="4713025"/>
            <a:ext cx="2567675" cy="1592911"/>
          </a:xfrm>
          <a:prstGeom prst="rect">
            <a:avLst/>
          </a:prstGeom>
        </p:spPr>
      </p:pic>
      <p:pic>
        <p:nvPicPr>
          <p:cNvPr id="4" name="Picture 3">
            <a:extLst>
              <a:ext uri="{FF2B5EF4-FFF2-40B4-BE49-F238E27FC236}">
                <a16:creationId xmlns:a16="http://schemas.microsoft.com/office/drawing/2014/main" id="{B6BE96A5-B9E3-1C96-C6D6-17F9C240026D}"/>
              </a:ext>
            </a:extLst>
          </p:cNvPr>
          <p:cNvPicPr>
            <a:picLocks noChangeAspect="1"/>
          </p:cNvPicPr>
          <p:nvPr/>
        </p:nvPicPr>
        <p:blipFill>
          <a:blip r:embed="rId5"/>
          <a:stretch>
            <a:fillRect/>
          </a:stretch>
        </p:blipFill>
        <p:spPr>
          <a:xfrm>
            <a:off x="8124030" y="6340896"/>
            <a:ext cx="725487" cy="317019"/>
          </a:xfrm>
          <a:prstGeom prst="rect">
            <a:avLst/>
          </a:prstGeom>
        </p:spPr>
      </p:pic>
    </p:spTree>
    <p:extLst>
      <p:ext uri="{BB962C8B-B14F-4D97-AF65-F5344CB8AC3E}">
        <p14:creationId xmlns:p14="http://schemas.microsoft.com/office/powerpoint/2010/main" val="358223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9"/>
          <p:cNvSpPr/>
          <p:nvPr/>
        </p:nvSpPr>
        <p:spPr>
          <a:xfrm>
            <a:off x="2286000" y="3105835"/>
            <a:ext cx="4572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79"/>
          <p:cNvSpPr txBox="1"/>
          <p:nvPr/>
        </p:nvSpPr>
        <p:spPr>
          <a:xfrm>
            <a:off x="274319" y="339906"/>
            <a:ext cx="7798633"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1" dirty="0">
                <a:solidFill>
                  <a:srgbClr val="00B853"/>
                </a:solidFill>
              </a:rPr>
              <a:t>Bringing Cooperation to a new level</a:t>
            </a:r>
            <a:endParaRPr sz="1400" b="0" i="0" u="none" strike="noStrike" cap="none" dirty="0">
              <a:solidFill>
                <a:srgbClr val="00B853"/>
              </a:solidFill>
              <a:latin typeface="Arial"/>
              <a:ea typeface="Arial"/>
              <a:cs typeface="Arial"/>
              <a:sym typeface="Arial"/>
            </a:endParaRPr>
          </a:p>
        </p:txBody>
      </p:sp>
      <p:pic>
        <p:nvPicPr>
          <p:cNvPr id="2" name="Picture 1">
            <a:extLst>
              <a:ext uri="{FF2B5EF4-FFF2-40B4-BE49-F238E27FC236}">
                <a16:creationId xmlns:a16="http://schemas.microsoft.com/office/drawing/2014/main" id="{A9BC18A2-0761-4795-96C9-7D9C5C8FB7CF}"/>
              </a:ext>
            </a:extLst>
          </p:cNvPr>
          <p:cNvPicPr>
            <a:picLocks noChangeAspect="1"/>
          </p:cNvPicPr>
          <p:nvPr/>
        </p:nvPicPr>
        <p:blipFill>
          <a:blip r:embed="rId3"/>
          <a:stretch>
            <a:fillRect/>
          </a:stretch>
        </p:blipFill>
        <p:spPr>
          <a:xfrm>
            <a:off x="549585" y="2320449"/>
            <a:ext cx="4078312" cy="3736651"/>
          </a:xfrm>
          <a:prstGeom prst="rect">
            <a:avLst/>
          </a:prstGeom>
        </p:spPr>
      </p:pic>
      <p:sp>
        <p:nvSpPr>
          <p:cNvPr id="6" name="TextBox 5">
            <a:extLst>
              <a:ext uri="{FF2B5EF4-FFF2-40B4-BE49-F238E27FC236}">
                <a16:creationId xmlns:a16="http://schemas.microsoft.com/office/drawing/2014/main" id="{26A4674C-EDFF-4E3C-BCF4-7BE29DAF17BC}"/>
              </a:ext>
            </a:extLst>
          </p:cNvPr>
          <p:cNvSpPr txBox="1"/>
          <p:nvPr/>
        </p:nvSpPr>
        <p:spPr>
          <a:xfrm>
            <a:off x="202367" y="957520"/>
            <a:ext cx="8941633" cy="1169551"/>
          </a:xfrm>
          <a:prstGeom prst="rect">
            <a:avLst/>
          </a:prstGeom>
          <a:noFill/>
        </p:spPr>
        <p:txBody>
          <a:bodyPr wrap="square">
            <a:spAutoFit/>
          </a:bodyPr>
          <a:lstStyle/>
          <a:p>
            <a:r>
              <a:rPr lang="en-GB" dirty="0"/>
              <a:t>Cooperation should be at the heart of the project and should be visible throughout every stage of the project. The partnership is required to describe their approach to cooperation and explain how intensely they will cooperate in order to deliver the project and achieve its overall results.</a:t>
            </a:r>
          </a:p>
          <a:p>
            <a:r>
              <a:rPr lang="en-GB" dirty="0"/>
              <a:t>In order to be eligible, projects must meet the 4 criteria ‘ joint development’, ‘ joint implementation’, ‘ joint staffing’ and ‘ joint financing’ in the cooperation intensity table of the Application Form in STEP 1 and STEP 2.</a:t>
            </a:r>
          </a:p>
        </p:txBody>
      </p:sp>
      <p:sp>
        <p:nvSpPr>
          <p:cNvPr id="8" name="Rectangle 7">
            <a:extLst>
              <a:ext uri="{FF2B5EF4-FFF2-40B4-BE49-F238E27FC236}">
                <a16:creationId xmlns:a16="http://schemas.microsoft.com/office/drawing/2014/main" id="{42728767-45F5-487A-8632-AAF2D1FA1FC3}"/>
              </a:ext>
            </a:extLst>
          </p:cNvPr>
          <p:cNvSpPr/>
          <p:nvPr/>
        </p:nvSpPr>
        <p:spPr>
          <a:xfrm>
            <a:off x="5378505" y="3568418"/>
            <a:ext cx="3280973" cy="1415772"/>
          </a:xfrm>
          <a:prstGeom prst="rect">
            <a:avLst/>
          </a:prstGeom>
          <a:noFill/>
        </p:spPr>
        <p:txBody>
          <a:bodyPr wrap="squar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H2 </a:t>
            </a:r>
            <a:r>
              <a:rPr lang="en-GB"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Congregation</a:t>
            </a:r>
          </a:p>
        </p:txBody>
      </p:sp>
      <p:pic>
        <p:nvPicPr>
          <p:cNvPr id="3" name="Picture 2">
            <a:extLst>
              <a:ext uri="{FF2B5EF4-FFF2-40B4-BE49-F238E27FC236}">
                <a16:creationId xmlns:a16="http://schemas.microsoft.com/office/drawing/2014/main" id="{4046D52B-5901-4B8F-8616-E84A6D8EA154}"/>
              </a:ext>
            </a:extLst>
          </p:cNvPr>
          <p:cNvPicPr>
            <a:picLocks noChangeAspect="1"/>
          </p:cNvPicPr>
          <p:nvPr/>
        </p:nvPicPr>
        <p:blipFill>
          <a:blip r:embed="rId4"/>
          <a:stretch>
            <a:fillRect/>
          </a:stretch>
        </p:blipFill>
        <p:spPr>
          <a:xfrm>
            <a:off x="5650882" y="5474091"/>
            <a:ext cx="2536156" cy="731583"/>
          </a:xfrm>
          <a:prstGeom prst="rect">
            <a:avLst/>
          </a:prstGeom>
        </p:spPr>
      </p:pic>
      <p:sp>
        <p:nvSpPr>
          <p:cNvPr id="5" name="TextBox 4">
            <a:extLst>
              <a:ext uri="{FF2B5EF4-FFF2-40B4-BE49-F238E27FC236}">
                <a16:creationId xmlns:a16="http://schemas.microsoft.com/office/drawing/2014/main" id="{F6161C93-E63F-4F8A-B523-A821445EFFF3}"/>
              </a:ext>
            </a:extLst>
          </p:cNvPr>
          <p:cNvSpPr txBox="1"/>
          <p:nvPr/>
        </p:nvSpPr>
        <p:spPr>
          <a:xfrm>
            <a:off x="4400551" y="2342515"/>
            <a:ext cx="4572000" cy="892552"/>
          </a:xfrm>
          <a:prstGeom prst="rect">
            <a:avLst/>
          </a:prstGeom>
          <a:noFill/>
          <a:ln w="38100">
            <a:solidFill>
              <a:srgbClr val="00B0F0"/>
            </a:solidFill>
          </a:ln>
        </p:spPr>
        <p:txBody>
          <a:bodyPr wrap="square" rtlCol="0">
            <a:spAutoFit/>
          </a:bodyPr>
          <a:lstStyle/>
          <a:p>
            <a:r>
              <a:rPr lang="en-GB" sz="2400" b="1" dirty="0"/>
              <a:t>Community Hydrogen Forum</a:t>
            </a:r>
          </a:p>
          <a:p>
            <a:pPr algn="ctr"/>
            <a:r>
              <a:rPr lang="en-GB" dirty="0">
                <a:hlinkClick r:id="rId5"/>
              </a:rPr>
              <a:t>http://communityh2.eu/about-us/</a:t>
            </a:r>
            <a:endParaRPr lang="en-GB" dirty="0"/>
          </a:p>
          <a:p>
            <a:endParaRPr lang="en-GB" dirty="0"/>
          </a:p>
        </p:txBody>
      </p:sp>
    </p:spTree>
    <p:extLst>
      <p:ext uri="{BB962C8B-B14F-4D97-AF65-F5344CB8AC3E}">
        <p14:creationId xmlns:p14="http://schemas.microsoft.com/office/powerpoint/2010/main" val="1278330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65349-A241-EAC9-DDAE-763221CA4CC0}"/>
              </a:ext>
            </a:extLst>
          </p:cNvPr>
          <p:cNvSpPr>
            <a:spLocks noGrp="1"/>
          </p:cNvSpPr>
          <p:nvPr>
            <p:ph type="title"/>
          </p:nvPr>
        </p:nvSpPr>
        <p:spPr>
          <a:xfrm>
            <a:off x="482458" y="658368"/>
            <a:ext cx="3614166" cy="1481328"/>
          </a:xfrm>
        </p:spPr>
        <p:txBody>
          <a:bodyPr anchor="b">
            <a:normAutofit/>
          </a:bodyPr>
          <a:lstStyle/>
          <a:p>
            <a:r>
              <a:rPr lang="en-GB" sz="4700" b="1">
                <a:latin typeface="Graphic"/>
              </a:rPr>
              <a:t>GenComm EU footprint</a:t>
            </a:r>
          </a:p>
        </p:txBody>
      </p:sp>
      <p:sp>
        <p:nvSpPr>
          <p:cNvPr id="19"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F1E7C2-C7A6-F97E-F458-32E6B210C444}"/>
              </a:ext>
            </a:extLst>
          </p:cNvPr>
          <p:cNvSpPr>
            <a:spLocks noGrp="1"/>
          </p:cNvSpPr>
          <p:nvPr>
            <p:ph idx="1"/>
          </p:nvPr>
        </p:nvSpPr>
        <p:spPr>
          <a:xfrm>
            <a:off x="473202" y="2660904"/>
            <a:ext cx="3614166" cy="3547872"/>
          </a:xfrm>
        </p:spPr>
        <p:txBody>
          <a:bodyPr anchor="t">
            <a:normAutofit/>
          </a:bodyPr>
          <a:lstStyle/>
          <a:p>
            <a:pPr marL="0" indent="0">
              <a:buNone/>
            </a:pPr>
            <a:r>
              <a:rPr lang="en-GB" sz="1200"/>
              <a:t>GenComm project supported by the Interreg North-West Europe Programme. </a:t>
            </a:r>
          </a:p>
          <a:p>
            <a:pPr marL="0" indent="0">
              <a:buNone/>
            </a:pPr>
            <a:r>
              <a:rPr lang="en-GB" sz="1200"/>
              <a:t>One of the objectives of the project was to  implement 3 pilot H2 Ecosystems using the main northwest European renewable sources (Solar, Wind, and Bioenergy) with energy storage. </a:t>
            </a:r>
          </a:p>
          <a:p>
            <a:pPr marL="0" indent="0">
              <a:buNone/>
            </a:pPr>
            <a:r>
              <a:rPr lang="en-GB" sz="1200"/>
              <a:t>Based on these pilot plants the project aimed at developing integrated technical and financial simulation models acting as a Decision Support Tool (DST) that provides a roadmap for communities to transition to renewable, hydrogen-based energy matrixes. </a:t>
            </a:r>
          </a:p>
          <a:p>
            <a:pPr marL="0" indent="0">
              <a:buNone/>
            </a:pPr>
            <a:r>
              <a:rPr lang="en-GB" sz="1200"/>
              <a:t>The model replicates Hydrogen Valleys developed in one part of Europe in other geographies.</a:t>
            </a:r>
          </a:p>
          <a:p>
            <a:pPr marL="0" indent="0">
              <a:buNone/>
            </a:pPr>
            <a:r>
              <a:rPr lang="en-GB" sz="1200"/>
              <a:t>Key support instrument recommended to allow less advanced regions to replicate the Hydrogen Valleys projects being developed in more “hydrogen mature” countries?</a:t>
            </a:r>
          </a:p>
          <a:p>
            <a:endParaRPr lang="en-GB" sz="1200"/>
          </a:p>
        </p:txBody>
      </p:sp>
      <p:pic>
        <p:nvPicPr>
          <p:cNvPr id="7" name="Picture 6" descr="Diagram, timeline&#10;&#10;Description automatically generated">
            <a:extLst>
              <a:ext uri="{FF2B5EF4-FFF2-40B4-BE49-F238E27FC236}">
                <a16:creationId xmlns:a16="http://schemas.microsoft.com/office/drawing/2014/main" id="{03F07078-8271-2C87-0E43-57252213BD2C}"/>
              </a:ext>
            </a:extLst>
          </p:cNvPr>
          <p:cNvPicPr>
            <a:picLocks noChangeAspect="1"/>
          </p:cNvPicPr>
          <p:nvPr/>
        </p:nvPicPr>
        <p:blipFill>
          <a:blip r:embed="rId2"/>
          <a:stretch>
            <a:fillRect/>
          </a:stretch>
        </p:blipFill>
        <p:spPr>
          <a:xfrm>
            <a:off x="4574286" y="1424940"/>
            <a:ext cx="4094226" cy="4783836"/>
          </a:xfrm>
          <a:prstGeom prst="rect">
            <a:avLst/>
          </a:prstGeom>
        </p:spPr>
      </p:pic>
      <p:pic>
        <p:nvPicPr>
          <p:cNvPr id="5" name="Picture 4">
            <a:extLst>
              <a:ext uri="{FF2B5EF4-FFF2-40B4-BE49-F238E27FC236}">
                <a16:creationId xmlns:a16="http://schemas.microsoft.com/office/drawing/2014/main" id="{C8FC1DB3-1B1F-F1A4-49F7-E38498DA31EB}"/>
              </a:ext>
            </a:extLst>
          </p:cNvPr>
          <p:cNvPicPr>
            <a:picLocks noChangeAspect="1"/>
          </p:cNvPicPr>
          <p:nvPr/>
        </p:nvPicPr>
        <p:blipFill>
          <a:blip r:embed="rId3"/>
          <a:stretch>
            <a:fillRect/>
          </a:stretch>
        </p:blipFill>
        <p:spPr>
          <a:xfrm>
            <a:off x="8152606" y="6349999"/>
            <a:ext cx="725487" cy="317019"/>
          </a:xfrm>
          <a:prstGeom prst="rect">
            <a:avLst/>
          </a:prstGeom>
        </p:spPr>
      </p:pic>
    </p:spTree>
    <p:extLst>
      <p:ext uri="{BB962C8B-B14F-4D97-AF65-F5344CB8AC3E}">
        <p14:creationId xmlns:p14="http://schemas.microsoft.com/office/powerpoint/2010/main" val="290909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11D0-69C3-A688-C8EB-0247DD061CAE}"/>
              </a:ext>
            </a:extLst>
          </p:cNvPr>
          <p:cNvSpPr>
            <a:spLocks noGrp="1"/>
          </p:cNvSpPr>
          <p:nvPr>
            <p:ph type="title"/>
          </p:nvPr>
        </p:nvSpPr>
        <p:spPr/>
        <p:txBody>
          <a:bodyPr/>
          <a:lstStyle/>
          <a:p>
            <a:r>
              <a:rPr lang="en-GB" b="1" dirty="0">
                <a:solidFill>
                  <a:srgbClr val="00A84C"/>
                </a:solidFill>
                <a:latin typeface="Graphic"/>
              </a:rPr>
              <a:t>H2 Disruptive Technologies</a:t>
            </a:r>
          </a:p>
        </p:txBody>
      </p:sp>
      <p:sp>
        <p:nvSpPr>
          <p:cNvPr id="3" name="Content Placeholder 2">
            <a:extLst>
              <a:ext uri="{FF2B5EF4-FFF2-40B4-BE49-F238E27FC236}">
                <a16:creationId xmlns:a16="http://schemas.microsoft.com/office/drawing/2014/main" id="{7F0E9EC3-34FE-41C3-B6F2-85D42E4E3EEE}"/>
              </a:ext>
            </a:extLst>
          </p:cNvPr>
          <p:cNvSpPr>
            <a:spLocks noGrp="1"/>
          </p:cNvSpPr>
          <p:nvPr>
            <p:ph idx="1"/>
          </p:nvPr>
        </p:nvSpPr>
        <p:spPr/>
        <p:txBody>
          <a:bodyPr>
            <a:normAutofit fontScale="62500" lnSpcReduction="20000"/>
          </a:bodyPr>
          <a:lstStyle/>
          <a:p>
            <a:endParaRPr lang="en-GB" dirty="0"/>
          </a:p>
          <a:p>
            <a:endParaRPr lang="en-GB" dirty="0"/>
          </a:p>
          <a:p>
            <a:endParaRPr lang="en-GB" dirty="0"/>
          </a:p>
          <a:p>
            <a:pPr marL="0" indent="0">
              <a:buNone/>
            </a:pPr>
            <a:r>
              <a:rPr lang="en-GB" dirty="0"/>
              <a:t>Green H2 and Hydrogen Valleys are disruptive approaches in tackling our energy needs and challenging the conservative fossil fuelled energy market. This disruption is essential in the development of a new hydrogen economy because it disrupts at all stages in production, transportation and end use.</a:t>
            </a:r>
          </a:p>
          <a:p>
            <a:endParaRPr lang="en-GB" dirty="0"/>
          </a:p>
          <a:p>
            <a:pPr marL="0" indent="0">
              <a:buNone/>
            </a:pPr>
            <a:r>
              <a:rPr lang="en-GB" dirty="0"/>
              <a:t>Disruption brings  ‘change’ not  ‘transformation.’ In order to meet our energy need we cannot merely transform the current energy system</a:t>
            </a:r>
          </a:p>
          <a:p>
            <a:endParaRPr lang="en-GB" dirty="0"/>
          </a:p>
          <a:p>
            <a:pPr marL="0" indent="0">
              <a:buNone/>
            </a:pPr>
            <a:r>
              <a:rPr lang="en-GB" dirty="0"/>
              <a:t>Hydrogen disruption is a breed apart – it is carving out a whole new energy process that Europe can develop, manage and control. Therefore, as with the 4-Stage Value Chain in the Commodification of Green Hydrogen we must change every part of the current energy system to deliver disruptive solutions in hydrogen production, transportation and end use that will deliver the new hydrogen economy that is essential for Europe.</a:t>
            </a:r>
          </a:p>
          <a:p>
            <a:endParaRPr lang="en-GB" dirty="0"/>
          </a:p>
          <a:p>
            <a:pPr marL="0" indent="0">
              <a:buNone/>
            </a:pPr>
            <a:r>
              <a:rPr lang="en-GB" dirty="0"/>
              <a:t>Hydrogen Valleys can and are delivering a change in our energy markets. They are disrupting the current fossil fuel based energy status quo that is clearly incapable of empowering Europe to meet the twin crises of climate and energy security. Hydrogen Valleys are carving out a new energy world, one which Europe can manage every step of the supply chain and one which will provide a green stable energy future for us all.</a:t>
            </a:r>
          </a:p>
          <a:p>
            <a:endParaRPr lang="en-GB" dirty="0"/>
          </a:p>
          <a:p>
            <a:endParaRPr lang="en-GB" dirty="0"/>
          </a:p>
        </p:txBody>
      </p:sp>
      <p:pic>
        <p:nvPicPr>
          <p:cNvPr id="4" name="Picture 3">
            <a:extLst>
              <a:ext uri="{FF2B5EF4-FFF2-40B4-BE49-F238E27FC236}">
                <a16:creationId xmlns:a16="http://schemas.microsoft.com/office/drawing/2014/main" id="{4C755BE9-0BE4-9AB5-BCC7-6E54A8F53132}"/>
              </a:ext>
            </a:extLst>
          </p:cNvPr>
          <p:cNvPicPr>
            <a:picLocks noChangeAspect="1"/>
          </p:cNvPicPr>
          <p:nvPr/>
        </p:nvPicPr>
        <p:blipFill>
          <a:blip r:embed="rId2"/>
          <a:stretch>
            <a:fillRect/>
          </a:stretch>
        </p:blipFill>
        <p:spPr>
          <a:xfrm>
            <a:off x="8124030" y="6340896"/>
            <a:ext cx="725487" cy="317019"/>
          </a:xfrm>
          <a:prstGeom prst="rect">
            <a:avLst/>
          </a:prstGeom>
        </p:spPr>
      </p:pic>
    </p:spTree>
    <p:extLst>
      <p:ext uri="{BB962C8B-B14F-4D97-AF65-F5344CB8AC3E}">
        <p14:creationId xmlns:p14="http://schemas.microsoft.com/office/powerpoint/2010/main" val="440661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2AE2E5-7D59-4F97-8044-225A6787FF96}"/>
              </a:ext>
            </a:extLst>
          </p:cNvPr>
          <p:cNvPicPr>
            <a:picLocks noChangeAspect="1"/>
          </p:cNvPicPr>
          <p:nvPr/>
        </p:nvPicPr>
        <p:blipFill rotWithShape="1">
          <a:blip r:embed="rId3"/>
          <a:srcRect r="6000"/>
          <a:stretch/>
        </p:blipFill>
        <p:spPr>
          <a:xfrm>
            <a:off x="21" y="-11422"/>
            <a:ext cx="9143979" cy="68694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a:extLst>
              <a:ext uri="{FF2B5EF4-FFF2-40B4-BE49-F238E27FC236}">
                <a16:creationId xmlns:a16="http://schemas.microsoft.com/office/drawing/2014/main" id="{108A5DB7-668F-4A82-98DC-A25EBD0CFE55}"/>
              </a:ext>
            </a:extLst>
          </p:cNvPr>
          <p:cNvSpPr>
            <a:spLocks noGrp="1"/>
          </p:cNvSpPr>
          <p:nvPr>
            <p:ph type="title"/>
          </p:nvPr>
        </p:nvSpPr>
        <p:spPr>
          <a:xfrm>
            <a:off x="138737" y="830009"/>
            <a:ext cx="3153102" cy="1342754"/>
          </a:xfrm>
        </p:spPr>
        <p:txBody>
          <a:bodyPr>
            <a:noAutofit/>
          </a:bodyPr>
          <a:lstStyle/>
          <a:p>
            <a:pPr algn="ctr"/>
            <a:r>
              <a:rPr lang="en-GB" sz="4800" b="1" i="1" dirty="0"/>
              <a:t>Hydrogen Leverage</a:t>
            </a:r>
          </a:p>
        </p:txBody>
      </p:sp>
      <p:sp>
        <p:nvSpPr>
          <p:cNvPr id="3" name="Content Placeholder 2">
            <a:extLst>
              <a:ext uri="{FF2B5EF4-FFF2-40B4-BE49-F238E27FC236}">
                <a16:creationId xmlns:a16="http://schemas.microsoft.com/office/drawing/2014/main" id="{ECF25B7B-3A7C-46E3-8204-EC0B9EF39A0A}"/>
              </a:ext>
            </a:extLst>
          </p:cNvPr>
          <p:cNvSpPr>
            <a:spLocks noGrp="1"/>
          </p:cNvSpPr>
          <p:nvPr>
            <p:ph idx="1"/>
          </p:nvPr>
        </p:nvSpPr>
        <p:spPr>
          <a:xfrm>
            <a:off x="394137" y="3417573"/>
            <a:ext cx="3444765" cy="2619839"/>
          </a:xfrm>
        </p:spPr>
        <p:txBody>
          <a:bodyPr anchor="ctr">
            <a:normAutofit/>
          </a:bodyPr>
          <a:lstStyle/>
          <a:p>
            <a:r>
              <a:rPr lang="en-GB" sz="1600" dirty="0"/>
              <a:t>Hard to decarbonise sectors</a:t>
            </a:r>
          </a:p>
          <a:p>
            <a:r>
              <a:rPr lang="en-GB" sz="1600" b="1" dirty="0"/>
              <a:t>Clean hydrogen plays a critical role on the global path to net zero and importantly it forms a key interconnecting pillar between other key clean technologies</a:t>
            </a:r>
            <a:endParaRPr lang="en-GB" sz="1600" i="1" dirty="0"/>
          </a:p>
          <a:p>
            <a:endParaRPr lang="en-GB" sz="1600" dirty="0"/>
          </a:p>
        </p:txBody>
      </p:sp>
      <p:pic>
        <p:nvPicPr>
          <p:cNvPr id="5" name="Picture 4">
            <a:extLst>
              <a:ext uri="{FF2B5EF4-FFF2-40B4-BE49-F238E27FC236}">
                <a16:creationId xmlns:a16="http://schemas.microsoft.com/office/drawing/2014/main" id="{8A77DC93-90B1-340B-D1A3-078F817600FF}"/>
              </a:ext>
            </a:extLst>
          </p:cNvPr>
          <p:cNvPicPr>
            <a:picLocks noChangeAspect="1"/>
          </p:cNvPicPr>
          <p:nvPr/>
        </p:nvPicPr>
        <p:blipFill>
          <a:blip r:embed="rId4"/>
          <a:stretch>
            <a:fillRect/>
          </a:stretch>
        </p:blipFill>
        <p:spPr>
          <a:xfrm>
            <a:off x="318241" y="5823673"/>
            <a:ext cx="2203979" cy="963081"/>
          </a:xfrm>
          <a:prstGeom prst="rect">
            <a:avLst/>
          </a:prstGeom>
        </p:spPr>
      </p:pic>
    </p:spTree>
    <p:extLst>
      <p:ext uri="{BB962C8B-B14F-4D97-AF65-F5344CB8AC3E}">
        <p14:creationId xmlns:p14="http://schemas.microsoft.com/office/powerpoint/2010/main" val="4287505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PaulMcCormack\AppData\Local\Microsoft\Windows\INetCache\Content.MSO\72E74AF1.tmp">
            <a:extLst>
              <a:ext uri="{FF2B5EF4-FFF2-40B4-BE49-F238E27FC236}">
                <a16:creationId xmlns:a16="http://schemas.microsoft.com/office/drawing/2014/main" id="{3C5E31B2-2E80-4F7D-BDDB-01238B33D49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82" y="1249942"/>
            <a:ext cx="1555622" cy="1426885"/>
          </a:xfrm>
          <a:prstGeom prst="rect">
            <a:avLst/>
          </a:prstGeom>
          <a:noFill/>
          <a:ln>
            <a:noFill/>
          </a:ln>
        </p:spPr>
      </p:pic>
      <p:sp>
        <p:nvSpPr>
          <p:cNvPr id="2" name="Title 1">
            <a:extLst>
              <a:ext uri="{FF2B5EF4-FFF2-40B4-BE49-F238E27FC236}">
                <a16:creationId xmlns:a16="http://schemas.microsoft.com/office/drawing/2014/main" id="{A55E928C-2D1A-4EF0-9208-FDE42CACAE9D}"/>
              </a:ext>
            </a:extLst>
          </p:cNvPr>
          <p:cNvSpPr>
            <a:spLocks noGrp="1"/>
          </p:cNvSpPr>
          <p:nvPr>
            <p:ph type="title"/>
          </p:nvPr>
        </p:nvSpPr>
        <p:spPr>
          <a:xfrm>
            <a:off x="1713671" y="1390348"/>
            <a:ext cx="7886700" cy="1325563"/>
          </a:xfrm>
        </p:spPr>
        <p:txBody>
          <a:bodyPr>
            <a:normAutofit/>
          </a:bodyPr>
          <a:lstStyle/>
          <a:p>
            <a:r>
              <a:rPr lang="en-GB" sz="3000" b="1" dirty="0">
                <a:solidFill>
                  <a:srgbClr val="00B050"/>
                </a:solidFill>
                <a:latin typeface="Graphic"/>
              </a:rPr>
              <a:t>      </a:t>
            </a:r>
            <a:r>
              <a:rPr lang="en-GB" sz="4800" b="1" dirty="0">
                <a:solidFill>
                  <a:srgbClr val="00B050"/>
                </a:solidFill>
              </a:rPr>
              <a:t>H</a:t>
            </a:r>
            <a:r>
              <a:rPr lang="en-GB" sz="2400" b="1" dirty="0">
                <a:solidFill>
                  <a:srgbClr val="00B050"/>
                </a:solidFill>
              </a:rPr>
              <a:t>2</a:t>
            </a:r>
            <a:r>
              <a:rPr lang="en-GB" sz="4800" b="1" dirty="0">
                <a:solidFill>
                  <a:srgbClr val="00B050"/>
                </a:solidFill>
              </a:rPr>
              <a:t>CAT</a:t>
            </a:r>
          </a:p>
        </p:txBody>
      </p:sp>
      <p:pic>
        <p:nvPicPr>
          <p:cNvPr id="4" name="Content Placeholder 3">
            <a:extLst>
              <a:ext uri="{FF2B5EF4-FFF2-40B4-BE49-F238E27FC236}">
                <a16:creationId xmlns:a16="http://schemas.microsoft.com/office/drawing/2014/main" id="{50A36654-D359-465C-B57B-DB2723E183A1}"/>
              </a:ext>
            </a:extLst>
          </p:cNvPr>
          <p:cNvPicPr>
            <a:picLocks noGrp="1" noChangeAspect="1"/>
          </p:cNvPicPr>
          <p:nvPr>
            <p:ph idx="1"/>
          </p:nvPr>
        </p:nvPicPr>
        <p:blipFill>
          <a:blip r:embed="rId3"/>
          <a:stretch>
            <a:fillRect/>
          </a:stretch>
        </p:blipFill>
        <p:spPr>
          <a:xfrm>
            <a:off x="3445797" y="1830362"/>
            <a:ext cx="6518252" cy="4433912"/>
          </a:xfrm>
          <a:prstGeom prst="rect">
            <a:avLst/>
          </a:prstGeom>
        </p:spPr>
      </p:pic>
      <p:sp>
        <p:nvSpPr>
          <p:cNvPr id="8" name="TextBox 7">
            <a:extLst>
              <a:ext uri="{FF2B5EF4-FFF2-40B4-BE49-F238E27FC236}">
                <a16:creationId xmlns:a16="http://schemas.microsoft.com/office/drawing/2014/main" id="{69CB6954-3E95-49F9-87A0-9CE516388EDB}"/>
              </a:ext>
            </a:extLst>
          </p:cNvPr>
          <p:cNvSpPr txBox="1"/>
          <p:nvPr/>
        </p:nvSpPr>
        <p:spPr>
          <a:xfrm>
            <a:off x="332782" y="2779736"/>
            <a:ext cx="3817799" cy="1200329"/>
          </a:xfrm>
          <a:prstGeom prst="rect">
            <a:avLst/>
          </a:prstGeom>
          <a:noFill/>
        </p:spPr>
        <p:txBody>
          <a:bodyPr wrap="square">
            <a:spAutoFit/>
          </a:bodyPr>
          <a:lstStyle/>
          <a:p>
            <a:pPr marL="342900" indent="-342900">
              <a:buFont typeface="Arial" panose="020B0604020202020204" pitchFamily="34" charset="0"/>
              <a:buChar char="•"/>
            </a:pPr>
            <a:r>
              <a:rPr lang="en-GB" sz="1800" dirty="0"/>
              <a:t>The catalyst for H2 - powering hydrogen innovation, entrepreneurship and deployment</a:t>
            </a:r>
          </a:p>
        </p:txBody>
      </p:sp>
      <p:sp>
        <p:nvSpPr>
          <p:cNvPr id="10" name="TextBox 9">
            <a:extLst>
              <a:ext uri="{FF2B5EF4-FFF2-40B4-BE49-F238E27FC236}">
                <a16:creationId xmlns:a16="http://schemas.microsoft.com/office/drawing/2014/main" id="{B010050F-66A8-4D77-BBCF-4601D4EB19C2}"/>
              </a:ext>
            </a:extLst>
          </p:cNvPr>
          <p:cNvSpPr txBox="1"/>
          <p:nvPr/>
        </p:nvSpPr>
        <p:spPr>
          <a:xfrm>
            <a:off x="149902" y="4130040"/>
            <a:ext cx="4589613" cy="2031325"/>
          </a:xfrm>
          <a:prstGeom prst="rect">
            <a:avLst/>
          </a:prstGeom>
          <a:noFill/>
        </p:spPr>
        <p:txBody>
          <a:bodyPr wrap="square">
            <a:spAutoFit/>
          </a:bodyPr>
          <a:lstStyle/>
          <a:p>
            <a:pPr marL="342900" indent="-342900">
              <a:buFont typeface="Arial" panose="020B0604020202020204" pitchFamily="34" charset="0"/>
              <a:buChar char="•"/>
            </a:pPr>
            <a:r>
              <a:rPr lang="en-GB" sz="1800" dirty="0"/>
              <a:t>Working in Government  Departments and other stakeholders the centre will inform, support and drive the  commercial scale up: Hydrogen, Carbon Capture, Utilisation and Storage (CCUS), Renewables, Waste to energy, Biofuels, Green natural gas</a:t>
            </a:r>
          </a:p>
        </p:txBody>
      </p:sp>
      <p:sp>
        <p:nvSpPr>
          <p:cNvPr id="11" name="TextBox 10">
            <a:extLst>
              <a:ext uri="{FF2B5EF4-FFF2-40B4-BE49-F238E27FC236}">
                <a16:creationId xmlns:a16="http://schemas.microsoft.com/office/drawing/2014/main" id="{2F3F208E-DBD0-43BC-83FC-8E2630087B76}"/>
              </a:ext>
            </a:extLst>
          </p:cNvPr>
          <p:cNvSpPr txBox="1"/>
          <p:nvPr/>
        </p:nvSpPr>
        <p:spPr>
          <a:xfrm>
            <a:off x="832137" y="435025"/>
            <a:ext cx="4983480"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00B853"/>
                </a:solidFill>
                <a:latin typeface="Arial"/>
                <a:ea typeface="Arial"/>
                <a:cs typeface="Arial"/>
                <a:sym typeface="Arial"/>
              </a:rPr>
              <a:t>Partnership &amp; Cohesion</a:t>
            </a:r>
          </a:p>
        </p:txBody>
      </p:sp>
    </p:spTree>
    <p:extLst>
      <p:ext uri="{BB962C8B-B14F-4D97-AF65-F5344CB8AC3E}">
        <p14:creationId xmlns:p14="http://schemas.microsoft.com/office/powerpoint/2010/main" val="49378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49305C5-29ED-4BF0-8FA3-F3B5001F1B2E}"/>
              </a:ext>
            </a:extLst>
          </p:cNvPr>
          <p:cNvGraphicFramePr/>
          <p:nvPr>
            <p:extLst>
              <p:ext uri="{D42A27DB-BD31-4B8C-83A1-F6EECF244321}">
                <p14:modId xmlns:p14="http://schemas.microsoft.com/office/powerpoint/2010/main" val="2594916167"/>
              </p:ext>
            </p:extLst>
          </p:nvPr>
        </p:nvGraphicFramePr>
        <p:xfrm>
          <a:off x="1117245" y="2724021"/>
          <a:ext cx="775964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706141" y="1173193"/>
            <a:ext cx="7886700" cy="4592177"/>
          </a:xfrm>
        </p:spPr>
        <p:txBody>
          <a:bodyPr>
            <a:normAutofit/>
          </a:bodyPr>
          <a:lstStyle/>
          <a:p>
            <a:pPr marL="0" indent="0">
              <a:lnSpc>
                <a:spcPct val="150000"/>
              </a:lnSpc>
              <a:buNone/>
            </a:pPr>
            <a:endParaRPr lang="en-GB" sz="1800" dirty="0"/>
          </a:p>
          <a:p>
            <a:pPr marL="0" indent="0">
              <a:lnSpc>
                <a:spcPct val="150000"/>
              </a:lnSpc>
              <a:buNone/>
            </a:pPr>
            <a:endParaRPr lang="en-GB" sz="1800" dirty="0"/>
          </a:p>
          <a:p>
            <a:pPr>
              <a:lnSpc>
                <a:spcPct val="150000"/>
              </a:lnSpc>
            </a:pPr>
            <a:endParaRPr lang="en-GB" sz="2000" dirty="0"/>
          </a:p>
          <a:p>
            <a:pPr>
              <a:lnSpc>
                <a:spcPct val="150000"/>
              </a:lnSpc>
            </a:pPr>
            <a:endParaRPr lang="en-GB" sz="2000" dirty="0"/>
          </a:p>
          <a:p>
            <a:endParaRPr lang="en-GB" sz="2000" b="1" dirty="0"/>
          </a:p>
          <a:p>
            <a:endParaRPr lang="en-GB" sz="2000" b="1" dirty="0"/>
          </a:p>
          <a:p>
            <a:endParaRPr lang="en-GB" sz="2000" b="1" dirty="0"/>
          </a:p>
          <a:p>
            <a:endParaRPr lang="en-GB" sz="2000" b="1" dirty="0"/>
          </a:p>
          <a:p>
            <a:endParaRPr lang="en-GB" sz="2000" dirty="0"/>
          </a:p>
        </p:txBody>
      </p:sp>
      <p:sp>
        <p:nvSpPr>
          <p:cNvPr id="7" name="TextBox 6">
            <a:extLst>
              <a:ext uri="{FF2B5EF4-FFF2-40B4-BE49-F238E27FC236}">
                <a16:creationId xmlns:a16="http://schemas.microsoft.com/office/drawing/2014/main" id="{1242F9FB-6209-4563-8F3B-03F0C387D2BC}"/>
              </a:ext>
            </a:extLst>
          </p:cNvPr>
          <p:cNvSpPr txBox="1"/>
          <p:nvPr/>
        </p:nvSpPr>
        <p:spPr>
          <a:xfrm>
            <a:off x="990185" y="1702723"/>
            <a:ext cx="8670334" cy="2800767"/>
          </a:xfrm>
          <a:prstGeom prst="rect">
            <a:avLst/>
          </a:prstGeom>
          <a:noFill/>
        </p:spPr>
        <p:txBody>
          <a:bodyPr wrap="square">
            <a:spAutoFit/>
          </a:bodyPr>
          <a:lstStyle/>
          <a:p>
            <a:pPr lvl="0"/>
            <a:r>
              <a:rPr lang="en-GB" sz="1800" dirty="0">
                <a:effectLst/>
                <a:latin typeface="Calibri" panose="020F0502020204030204" pitchFamily="34" charset="0"/>
                <a:ea typeface="Times New Roman" panose="02020603050405020304" pitchFamily="18" charset="0"/>
              </a:rPr>
              <a:t>Prime example of project financial engineering</a:t>
            </a:r>
          </a:p>
          <a:p>
            <a:pPr lvl="0"/>
            <a:endParaRPr lang="en-GB" sz="1800" dirty="0">
              <a:effectLst/>
              <a:latin typeface="Calibri" panose="020F0502020204030204" pitchFamily="34" charset="0"/>
              <a:ea typeface="Times New Roman" panose="02020603050405020304" pitchFamily="18"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L2 and L3 - NRC and Belfast </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L4 and L5 - Know Hy - CAF</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Train the trainer - Know Hy -</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L5 and above - QUB</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PGCE - QUB and Belfast Met</a:t>
            </a:r>
            <a:endParaRPr lang="en-GB" sz="1800" dirty="0">
              <a:effectLst/>
              <a:latin typeface="Calibri" panose="020F0502020204030204" pitchFamily="34" charset="0"/>
              <a:ea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B05147BE-B201-4AA0-B153-77917280DD4F}"/>
              </a:ext>
            </a:extLst>
          </p:cNvPr>
          <p:cNvSpPr>
            <a:spLocks noGrp="1"/>
          </p:cNvSpPr>
          <p:nvPr>
            <p:ph type="title"/>
          </p:nvPr>
        </p:nvSpPr>
        <p:spPr>
          <a:xfrm>
            <a:off x="361535" y="682762"/>
            <a:ext cx="8515350" cy="1325563"/>
          </a:xfrm>
        </p:spPr>
        <p:txBody>
          <a:bodyPr>
            <a:normAutofit/>
          </a:bodyPr>
          <a:lstStyle/>
          <a:p>
            <a:pPr algn="ctr"/>
            <a:r>
              <a:rPr lang="en-GB" sz="3600" b="1" dirty="0">
                <a:solidFill>
                  <a:srgbClr val="00A84C"/>
                </a:solidFill>
                <a:effectLst/>
                <a:latin typeface="Graphic"/>
                <a:ea typeface="Calibri" panose="020F0502020204030204" pitchFamily="34" charset="0"/>
                <a:cs typeface="Times New Roman" panose="02020603050405020304" pitchFamily="18" charset="0"/>
              </a:rPr>
              <a:t>Hydrogen Training Academy</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b="1" dirty="0">
              <a:solidFill>
                <a:srgbClr val="034DA2"/>
              </a:solidFill>
              <a:latin typeface="+mn-lt"/>
            </a:endParaRPr>
          </a:p>
        </p:txBody>
      </p:sp>
    </p:spTree>
    <p:extLst>
      <p:ext uri="{BB962C8B-B14F-4D97-AF65-F5344CB8AC3E}">
        <p14:creationId xmlns:p14="http://schemas.microsoft.com/office/powerpoint/2010/main" val="143655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07F0-51D4-4D4E-A0FE-24294D811B40}"/>
              </a:ext>
            </a:extLst>
          </p:cNvPr>
          <p:cNvSpPr>
            <a:spLocks noGrp="1"/>
          </p:cNvSpPr>
          <p:nvPr>
            <p:ph type="title"/>
          </p:nvPr>
        </p:nvSpPr>
        <p:spPr>
          <a:xfrm>
            <a:off x="2855051" y="675741"/>
            <a:ext cx="3840085" cy="1692794"/>
          </a:xfrm>
        </p:spPr>
        <p:txBody>
          <a:bodyPr vert="horz" lIns="91440" tIns="45720" rIns="91440" bIns="45720" rtlCol="0" anchor="ctr">
            <a:normAutofit/>
          </a:bodyPr>
          <a:lstStyle/>
          <a:p>
            <a:pPr defTabSz="914400"/>
            <a:r>
              <a:rPr lang="en-US" sz="3200" dirty="0"/>
              <a:t>EUSEW 2022</a:t>
            </a:r>
          </a:p>
        </p:txBody>
      </p:sp>
      <p:sp>
        <p:nvSpPr>
          <p:cNvPr id="6" name="TextBox 5">
            <a:extLst>
              <a:ext uri="{FF2B5EF4-FFF2-40B4-BE49-F238E27FC236}">
                <a16:creationId xmlns:a16="http://schemas.microsoft.com/office/drawing/2014/main" id="{4B1C9670-F930-4117-9791-5B3C334AAE3A}"/>
              </a:ext>
            </a:extLst>
          </p:cNvPr>
          <p:cNvSpPr txBox="1"/>
          <p:nvPr/>
        </p:nvSpPr>
        <p:spPr>
          <a:xfrm>
            <a:off x="230985" y="2095753"/>
            <a:ext cx="5912640" cy="3462228"/>
          </a:xfrm>
          <a:prstGeom prst="rect">
            <a:avLst/>
          </a:prstGeom>
        </p:spPr>
        <p:txBody>
          <a:bodyPr vert="horz" lIns="91440" tIns="45720" rIns="91440" bIns="45720" rtlCol="0">
            <a:normAutofit/>
          </a:bodyPr>
          <a:lstStyle/>
          <a:p>
            <a:pPr defTabSz="914400">
              <a:lnSpc>
                <a:spcPct val="90000"/>
              </a:lnSpc>
              <a:spcAft>
                <a:spcPts val="600"/>
              </a:spcAft>
            </a:pPr>
            <a:r>
              <a:rPr lang="en-US" sz="1800" b="1" dirty="0">
                <a:effectLst/>
              </a:rPr>
              <a:t>The commodification of Green H2 for Europe</a:t>
            </a:r>
          </a:p>
          <a:p>
            <a:pPr defTabSz="914400">
              <a:lnSpc>
                <a:spcPct val="90000"/>
              </a:lnSpc>
              <a:spcAft>
                <a:spcPts val="600"/>
              </a:spcAft>
            </a:pPr>
            <a:r>
              <a:rPr lang="en-US" dirty="0">
                <a:effectLst/>
              </a:rPr>
              <a:t>Europe faces multiple pressures to decarbonise economies and to accelerate the integration of greater renewable energy sources into our energy systems.</a:t>
            </a:r>
          </a:p>
          <a:p>
            <a:pPr defTabSz="914400">
              <a:lnSpc>
                <a:spcPct val="90000"/>
              </a:lnSpc>
              <a:spcAft>
                <a:spcPts val="600"/>
              </a:spcAft>
            </a:pPr>
            <a:endParaRPr lang="en-US" sz="1600" dirty="0">
              <a:effectLst/>
            </a:endParaRPr>
          </a:p>
          <a:p>
            <a:pPr defTabSz="914400">
              <a:lnSpc>
                <a:spcPct val="90000"/>
              </a:lnSpc>
              <a:spcAft>
                <a:spcPts val="600"/>
              </a:spcAft>
            </a:pPr>
            <a:r>
              <a:rPr lang="en-US" sz="1600" b="1" dirty="0">
                <a:effectLst/>
              </a:rPr>
              <a:t> </a:t>
            </a:r>
            <a:endParaRPr lang="en-US" sz="1600" dirty="0">
              <a:effectLst/>
            </a:endParaRPr>
          </a:p>
        </p:txBody>
      </p:sp>
      <p:pic>
        <p:nvPicPr>
          <p:cNvPr id="4" name="Content Placeholder 3">
            <a:extLst>
              <a:ext uri="{FF2B5EF4-FFF2-40B4-BE49-F238E27FC236}">
                <a16:creationId xmlns:a16="http://schemas.microsoft.com/office/drawing/2014/main" id="{BAAEBA57-F12A-49FA-BF8C-164A566A5E99}"/>
              </a:ext>
            </a:extLst>
          </p:cNvPr>
          <p:cNvPicPr>
            <a:picLocks noGrp="1" noChangeAspect="1"/>
          </p:cNvPicPr>
          <p:nvPr>
            <p:ph idx="1"/>
          </p:nvPr>
        </p:nvPicPr>
        <p:blipFill rotWithShape="1">
          <a:blip r:embed="rId2"/>
          <a:srcRect l="32400" r="29109" b="-1"/>
          <a:stretch/>
        </p:blipFill>
        <p:spPr>
          <a:xfrm>
            <a:off x="5750684" y="0"/>
            <a:ext cx="3393316" cy="49148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TextBox 9">
            <a:extLst>
              <a:ext uri="{FF2B5EF4-FFF2-40B4-BE49-F238E27FC236}">
                <a16:creationId xmlns:a16="http://schemas.microsoft.com/office/drawing/2014/main" id="{F8F8D859-F5E2-40BE-9C15-DA421FF9553B}"/>
              </a:ext>
            </a:extLst>
          </p:cNvPr>
          <p:cNvSpPr txBox="1"/>
          <p:nvPr/>
        </p:nvSpPr>
        <p:spPr>
          <a:xfrm>
            <a:off x="230985" y="3363093"/>
            <a:ext cx="6617573" cy="1200329"/>
          </a:xfrm>
          <a:prstGeom prst="rect">
            <a:avLst/>
          </a:prstGeom>
          <a:noFill/>
        </p:spPr>
        <p:txBody>
          <a:bodyPr wrap="square">
            <a:spAutoFit/>
          </a:bodyPr>
          <a:lstStyle/>
          <a:p>
            <a:r>
              <a:rPr lang="en-GB" sz="1800" b="1" i="1" dirty="0">
                <a:solidFill>
                  <a:srgbClr val="000000"/>
                </a:solidFill>
                <a:effectLst/>
                <a:latin typeface="Arial" panose="020B0604020202020204" pitchFamily="34" charset="0"/>
                <a:ea typeface="Calibri" panose="020F0502020204030204" pitchFamily="34" charset="0"/>
              </a:rPr>
              <a:t>H</a:t>
            </a:r>
            <a:r>
              <a:rPr lang="en-GB" sz="1400" b="1" i="1" dirty="0">
                <a:solidFill>
                  <a:srgbClr val="000000"/>
                </a:solidFill>
                <a:effectLst/>
                <a:latin typeface="Arial" panose="020B0604020202020204" pitchFamily="34" charset="0"/>
                <a:ea typeface="Calibri" panose="020F0502020204030204" pitchFamily="34" charset="0"/>
              </a:rPr>
              <a:t>2</a:t>
            </a:r>
            <a:r>
              <a:rPr lang="en-GB" sz="1400" dirty="0">
                <a:solidFill>
                  <a:srgbClr val="000000"/>
                </a:solidFill>
                <a:effectLst/>
                <a:latin typeface="Arial" panose="020B0604020202020204" pitchFamily="34" charset="0"/>
                <a:ea typeface="Calibri" panose="020F0502020204030204" pitchFamily="34" charset="0"/>
              </a:rPr>
              <a:t> - </a:t>
            </a:r>
            <a:r>
              <a:rPr lang="en-GB" sz="1800" b="1" dirty="0">
                <a:solidFill>
                  <a:srgbClr val="000000"/>
                </a:solidFill>
                <a:effectLst/>
                <a:latin typeface="Arial" panose="020B0604020202020204" pitchFamily="34" charset="0"/>
                <a:ea typeface="Calibri" panose="020F0502020204030204" pitchFamily="34" charset="0"/>
              </a:rPr>
              <a:t>vectors of change for the energy industry</a:t>
            </a:r>
          </a:p>
          <a:p>
            <a:r>
              <a:rPr lang="en-GB" dirty="0">
                <a:solidFill>
                  <a:srgbClr val="000000"/>
                </a:solidFill>
                <a:effectLst/>
                <a:latin typeface="Arial" panose="020B0604020202020204" pitchFamily="34" charset="0"/>
                <a:ea typeface="Calibri" panose="020F0502020204030204" pitchFamily="34" charset="0"/>
              </a:rPr>
              <a:t>Hydrogen is a versatile energy vector that can circumnavigate many decarbonisation obstacles but in doing so, it has many challenges to become universally accepted and utilised </a:t>
            </a:r>
          </a:p>
          <a:p>
            <a:endParaRPr lang="en-GB" sz="1200" dirty="0">
              <a:solidFill>
                <a:srgbClr val="000000"/>
              </a:solidFill>
              <a:effectLst/>
              <a:latin typeface="Arial" panose="020B060402020202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FBE4DB2A-7E7E-4B32-8DF3-EDE15206B3A4}"/>
              </a:ext>
            </a:extLst>
          </p:cNvPr>
          <p:cNvSpPr txBox="1"/>
          <p:nvPr/>
        </p:nvSpPr>
        <p:spPr>
          <a:xfrm>
            <a:off x="569051" y="559128"/>
            <a:ext cx="45720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0B853"/>
                </a:solidFill>
                <a:effectLst/>
                <a:uLnTx/>
                <a:uFillTx/>
                <a:latin typeface="Arial"/>
                <a:cs typeface="Arial"/>
                <a:sym typeface="Arial"/>
              </a:rPr>
              <a:t>Alignment &amp;Optimisation</a:t>
            </a:r>
            <a:endParaRPr kumimoji="0" lang="en-US" sz="2800" b="1" i="0" u="none" strike="noStrike" kern="0" cap="none" spc="0" normalizeH="0" baseline="0" noProof="0" dirty="0">
              <a:ln>
                <a:noFill/>
              </a:ln>
              <a:solidFill>
                <a:srgbClr val="00B853"/>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8219D9B8-2303-46C9-9F8A-3975C85210F6}"/>
              </a:ext>
            </a:extLst>
          </p:cNvPr>
          <p:cNvPicPr>
            <a:picLocks noChangeAspect="1"/>
          </p:cNvPicPr>
          <p:nvPr/>
        </p:nvPicPr>
        <p:blipFill>
          <a:blip r:embed="rId3"/>
          <a:stretch>
            <a:fillRect/>
          </a:stretch>
        </p:blipFill>
        <p:spPr>
          <a:xfrm>
            <a:off x="1161638" y="4424010"/>
            <a:ext cx="6008098" cy="2125945"/>
          </a:xfrm>
          <a:prstGeom prst="rect">
            <a:avLst/>
          </a:prstGeom>
        </p:spPr>
      </p:pic>
      <p:sp>
        <p:nvSpPr>
          <p:cNvPr id="8" name="TextBox 7">
            <a:extLst>
              <a:ext uri="{FF2B5EF4-FFF2-40B4-BE49-F238E27FC236}">
                <a16:creationId xmlns:a16="http://schemas.microsoft.com/office/drawing/2014/main" id="{122FFDD0-3F6D-476E-921E-510F9D6824B8}"/>
              </a:ext>
            </a:extLst>
          </p:cNvPr>
          <p:cNvSpPr txBox="1"/>
          <p:nvPr/>
        </p:nvSpPr>
        <p:spPr>
          <a:xfrm>
            <a:off x="2063115" y="5874450"/>
            <a:ext cx="4572000" cy="246221"/>
          </a:xfrm>
          <a:prstGeom prst="rect">
            <a:avLst/>
          </a:prstGeom>
          <a:noFill/>
        </p:spPr>
        <p:txBody>
          <a:bodyPr wrap="square">
            <a:spAutoFit/>
          </a:bodyPr>
          <a:lstStyle/>
          <a:p>
            <a:pPr algn="ctr"/>
            <a:r>
              <a:rPr lang="en-GB" sz="1000" b="1" dirty="0"/>
              <a:t>The 4-Stage Green H2 Commodification Value Chain</a:t>
            </a:r>
          </a:p>
        </p:txBody>
      </p:sp>
    </p:spTree>
    <p:extLst>
      <p:ext uri="{BB962C8B-B14F-4D97-AF65-F5344CB8AC3E}">
        <p14:creationId xmlns:p14="http://schemas.microsoft.com/office/powerpoint/2010/main" val="37593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nd">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1271</Words>
  <Application>Microsoft Office PowerPoint</Application>
  <PresentationFormat>On-screen Show (4:3)</PresentationFormat>
  <Paragraphs>121</Paragraphs>
  <Slides>15</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Arial</vt:lpstr>
      <vt:lpstr>Open Sans</vt:lpstr>
      <vt:lpstr>Verdana</vt:lpstr>
      <vt:lpstr>Calibri</vt:lpstr>
      <vt:lpstr>Symbol</vt:lpstr>
      <vt:lpstr>Gill Sans MT</vt:lpstr>
      <vt:lpstr>Graphic</vt:lpstr>
      <vt:lpstr>Calibri Light</vt:lpstr>
      <vt:lpstr>Wingdings 2</vt:lpstr>
      <vt:lpstr>Office Theme</vt:lpstr>
      <vt:lpstr>1_Office Theme</vt:lpstr>
      <vt:lpstr>Dividend</vt:lpstr>
      <vt:lpstr>PowerPoint Presentation</vt:lpstr>
      <vt:lpstr>PowerPoint Presentation</vt:lpstr>
      <vt:lpstr>PowerPoint Presentation</vt:lpstr>
      <vt:lpstr>GenComm EU footprint</vt:lpstr>
      <vt:lpstr>H2 Disruptive Technologies</vt:lpstr>
      <vt:lpstr>Hydrogen Leverage</vt:lpstr>
      <vt:lpstr>      H2CAT</vt:lpstr>
      <vt:lpstr>Hydrogen Training Academy </vt:lpstr>
      <vt:lpstr>EUSEW 2022</vt:lpstr>
      <vt:lpstr>PowerPoint Presentation</vt:lpstr>
      <vt:lpstr>H2 Transition Opportunities</vt:lpstr>
      <vt:lpstr>PowerPoint Presentation</vt:lpstr>
      <vt:lpstr>PowerPoint Presentation</vt:lpstr>
      <vt:lpstr>H2ORIZON</vt:lpstr>
      <vt:lpstr>Contact details and media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Paul McCormack (PaulMcCormack)</cp:lastModifiedBy>
  <cp:revision>16</cp:revision>
  <cp:lastPrinted>2022-09-26T14:35:42Z</cp:lastPrinted>
  <dcterms:created xsi:type="dcterms:W3CDTF">2015-03-06T10:50:13Z</dcterms:created>
  <dcterms:modified xsi:type="dcterms:W3CDTF">2023-04-03T12:08:43Z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0x010100E4BDEDAF7F04CB44808FB66BD2494817</vt:lpwstr>
  </property>
  <property fmtid="{D5CDD505-2E9C-101B-9397-08002B2CF9AE}" pid="3" name="MediaServiceImageTags">
    <vt:lpwstr/>
  </property>
</Properties>
</file>