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87" r:id="rId6"/>
  </p:sldMasterIdLst>
  <p:notesMasterIdLst>
    <p:notesMasterId r:id="rId15"/>
  </p:notesMasterIdLst>
  <p:sldIdLst>
    <p:sldId id="256" r:id="rId7"/>
    <p:sldId id="321" r:id="rId8"/>
    <p:sldId id="542" r:id="rId9"/>
    <p:sldId id="545" r:id="rId10"/>
    <p:sldId id="544" r:id="rId11"/>
    <p:sldId id="543" r:id="rId12"/>
    <p:sldId id="549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izio Gargiulo" initials="MG" lastIdx="2" clrIdx="0">
    <p:extLst>
      <p:ext uri="{19B8F6BF-5375-455C-9EA6-DF929625EA0E}">
        <p15:presenceInfo xmlns:p15="http://schemas.microsoft.com/office/powerpoint/2012/main" userId="Maurizio Gargiu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C3765"/>
    <a:srgbClr val="2B375F"/>
    <a:srgbClr val="2C3459"/>
    <a:srgbClr val="12A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8980" autoAdjust="0"/>
  </p:normalViewPr>
  <p:slideViewPr>
    <p:cSldViewPr snapToGrid="0">
      <p:cViewPr varScale="1">
        <p:scale>
          <a:sx n="102" d="100"/>
          <a:sy n="102" d="100"/>
        </p:scale>
        <p:origin x="9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Leahy" userId="b96ac001-976a-4e7a-8bdb-ef9a500db176" providerId="ADAL" clId="{61A5ECF7-F681-48C2-9FFE-A2ADF51A4EC7}"/>
    <pc:docChg chg="custSel addSld delSld modSld sldOrd">
      <pc:chgData name="Paul Leahy" userId="b96ac001-976a-4e7a-8bdb-ef9a500db176" providerId="ADAL" clId="{61A5ECF7-F681-48C2-9FFE-A2ADF51A4EC7}" dt="2023-03-30T07:54:01.840" v="57" actId="1076"/>
      <pc:docMkLst>
        <pc:docMk/>
      </pc:docMkLst>
      <pc:sldChg chg="ord">
        <pc:chgData name="Paul Leahy" userId="b96ac001-976a-4e7a-8bdb-ef9a500db176" providerId="ADAL" clId="{61A5ECF7-F681-48C2-9FFE-A2ADF51A4EC7}" dt="2023-03-30T07:53:00.797" v="0"/>
        <pc:sldMkLst>
          <pc:docMk/>
          <pc:sldMk cId="2131358559" sldId="321"/>
        </pc:sldMkLst>
      </pc:sldChg>
      <pc:sldChg chg="del">
        <pc:chgData name="Paul Leahy" userId="b96ac001-976a-4e7a-8bdb-ef9a500db176" providerId="ADAL" clId="{61A5ECF7-F681-48C2-9FFE-A2ADF51A4EC7}" dt="2023-03-30T07:53:05.785" v="1" actId="2696"/>
        <pc:sldMkLst>
          <pc:docMk/>
          <pc:sldMk cId="3703208125" sldId="322"/>
        </pc:sldMkLst>
      </pc:sldChg>
      <pc:sldChg chg="modSp add">
        <pc:chgData name="Paul Leahy" userId="b96ac001-976a-4e7a-8bdb-ef9a500db176" providerId="ADAL" clId="{61A5ECF7-F681-48C2-9FFE-A2ADF51A4EC7}" dt="2023-03-30T07:54:01.840" v="57" actId="1076"/>
        <pc:sldMkLst>
          <pc:docMk/>
          <pc:sldMk cId="1819322979" sldId="549"/>
        </pc:sldMkLst>
        <pc:spChg chg="mod">
          <ac:chgData name="Paul Leahy" userId="b96ac001-976a-4e7a-8bdb-ef9a500db176" providerId="ADAL" clId="{61A5ECF7-F681-48C2-9FFE-A2ADF51A4EC7}" dt="2023-03-30T07:53:54.051" v="55" actId="58"/>
          <ac:spMkLst>
            <pc:docMk/>
            <pc:sldMk cId="1819322979" sldId="549"/>
            <ac:spMk id="2" creationId="{6E2A505C-FB30-4BF5-97F7-2C4556D9867D}"/>
          </ac:spMkLst>
        </pc:spChg>
        <pc:spChg chg="mod">
          <ac:chgData name="Paul Leahy" userId="b96ac001-976a-4e7a-8bdb-ef9a500db176" providerId="ADAL" clId="{61A5ECF7-F681-48C2-9FFE-A2ADF51A4EC7}" dt="2023-03-30T07:53:58.454" v="56" actId="1076"/>
          <ac:spMkLst>
            <pc:docMk/>
            <pc:sldMk cId="1819322979" sldId="549"/>
            <ac:spMk id="4" creationId="{E5BDC8B1-6234-4A9F-ADC5-B87B1C16D37F}"/>
          </ac:spMkLst>
        </pc:spChg>
        <pc:picChg chg="mod">
          <ac:chgData name="Paul Leahy" userId="b96ac001-976a-4e7a-8bdb-ef9a500db176" providerId="ADAL" clId="{61A5ECF7-F681-48C2-9FFE-A2ADF51A4EC7}" dt="2023-03-30T07:54:01.840" v="57" actId="1076"/>
          <ac:picMkLst>
            <pc:docMk/>
            <pc:sldMk cId="1819322979" sldId="549"/>
            <ac:picMk id="9" creationId="{048A7198-4826-46A6-A253-EFE7A62DAE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7FF8D-D729-4459-B016-18CE25FC4733}" type="datetimeFigureOut">
              <a:rPr lang="en-IE" smtClean="0"/>
              <a:t>18/04/2023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F4F1A-233E-4738-9B8E-DD37FD5DA8B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699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Phase 2 will focus 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Sustainable Energy </a:t>
            </a:r>
            <a:r>
              <a:rPr lang="en-IE" b="1" dirty="0"/>
              <a:t>Systems</a:t>
            </a:r>
            <a:endParaRPr lang="en-IE" b="1" baseline="0" dirty="0"/>
          </a:p>
          <a:p>
            <a:pPr marL="400050" indent="-400050">
              <a:buAutoNum type="romanLcParenR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developing technology pathways, policy roadmaps and enabling measures by integrating energy systems models with policy simulation models and ex-post analysis of policy measures </a:t>
            </a:r>
          </a:p>
          <a:p>
            <a:pPr marL="400050" indent="-400050">
              <a:buAutoNum type="romanLcParenR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further methodological development of multi-model approaches to combine a range of modelling frameworks to gain additional policy insights.</a:t>
            </a:r>
          </a:p>
          <a:p>
            <a:pPr marL="400050" indent="-400050">
              <a:buAutoNum type="romanLcParenR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expansion of this research will include taking integrated models developed for Ireland to an EU and global level</a:t>
            </a:r>
          </a:p>
          <a:p>
            <a:pPr marL="400050" indent="-400050">
              <a:buAutoNum type="romanLcParenR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interactions between a range of policy areas, including trade-offs and co-benefits between climate mitigation and air quality policies.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Sustainable Energy </a:t>
            </a:r>
            <a:r>
              <a:rPr lang="en-IE" b="1" dirty="0"/>
              <a:t>Economy</a:t>
            </a:r>
            <a:endParaRPr lang="en-IE" b="1" baseline="0" dirty="0"/>
          </a:p>
          <a:p>
            <a:pPr marL="400050" indent="-400050">
              <a:buAutoNum type="romanLcParenR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Investigate the interactions between the energy system and the economy. </a:t>
            </a:r>
          </a:p>
          <a:p>
            <a:pPr marL="400050" indent="-400050">
              <a:buAutoNum type="romanLcParenR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explore energy market and regulatory innovation, important because of the interdependencies between (new) technologies on the one hand and markets and regulation on the other. </a:t>
            </a:r>
          </a:p>
          <a:p>
            <a:pPr marL="400050" indent="-400050">
              <a:buAutoNum type="romanLcParenR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research distributional fairness of market mechanism which is necessary for acceptance by consumers and society.</a:t>
            </a:r>
          </a:p>
          <a:p>
            <a:pPr marL="400050" indent="-400050">
              <a:buAutoNum type="romanLcParenR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extended analysis will include innovation dynamics and general equilibrium modelling. </a:t>
            </a:r>
          </a:p>
          <a:p>
            <a:pPr marL="400050" indent="-400050">
              <a:buAutoNum type="romanLcParenR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linking multi-modelling approaches with the innovations systems analysis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Sustainable Energy </a:t>
            </a:r>
            <a:r>
              <a:rPr lang="en-IE" b="1" dirty="0"/>
              <a:t>Society</a:t>
            </a:r>
            <a:endParaRPr lang="en-IE" b="1" baseline="0" dirty="0"/>
          </a:p>
          <a:p>
            <a:pPr marL="400050" indent="-400050">
              <a:buAutoNum type="romanLcParenR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develop research on the role of society in the energy transition152, 153, fostering new strategic collaborations with experts on the social dimension of the energy transition</a:t>
            </a:r>
          </a:p>
          <a:p>
            <a:pPr marL="400050" indent="-400050">
              <a:buAutoNum type="romanLcParenR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 new methods to link and integrate quantitative energy systems models with qualitative transdisciplinary approaches improve understanding of the interactions between societal dynamics and the energy system transition </a:t>
            </a:r>
          </a:p>
          <a:p>
            <a:pPr marL="400050" indent="-400050">
              <a:buAutoNum type="romanLcParenR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enlarge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conceptualisation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innovation to include the role of social innovation and societal transitions </a:t>
            </a:r>
          </a:p>
          <a:p>
            <a:pPr marL="400050" indent="-400050">
              <a:buAutoNum type="romanLcParenR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 frameworks on the synergies and trade-offs between different policy priorities and goals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00050" indent="-400050">
              <a:buAutoNum type="romanLcParenR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00050" indent="-400050">
              <a:buAutoNum type="romanLcParenR"/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F4F1A-233E-4738-9B8E-DD37FD5DA8B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593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emf"/><Relationship Id="rId7" Type="http://schemas.openxmlformats.org/officeDocument/2006/relationships/image" Target="../media/image18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emf"/><Relationship Id="rId7" Type="http://schemas.openxmlformats.org/officeDocument/2006/relationships/image" Target="../media/image18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19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3.emf"/><Relationship Id="rId7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emf"/><Relationship Id="rId5" Type="http://schemas.openxmlformats.org/officeDocument/2006/relationships/image" Target="../media/image18.emf"/><Relationship Id="rId4" Type="http://schemas.openxmlformats.org/officeDocument/2006/relationships/image" Target="../media/image16.emf"/><Relationship Id="rId9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6.emf"/><Relationship Id="rId7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emf"/><Relationship Id="rId5" Type="http://schemas.openxmlformats.org/officeDocument/2006/relationships/image" Target="../media/image17.emf"/><Relationship Id="rId4" Type="http://schemas.openxmlformats.org/officeDocument/2006/relationships/image" Target="../media/image18.emf"/><Relationship Id="rId9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28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28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28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emf"/><Relationship Id="rId7" Type="http://schemas.openxmlformats.org/officeDocument/2006/relationships/image" Target="../media/image18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28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emf"/><Relationship Id="rId7" Type="http://schemas.openxmlformats.org/officeDocument/2006/relationships/image" Target="../media/image18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28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8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3.emf"/><Relationship Id="rId7" Type="http://schemas.openxmlformats.org/officeDocument/2006/relationships/image" Target="../media/image14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emf"/><Relationship Id="rId5" Type="http://schemas.openxmlformats.org/officeDocument/2006/relationships/image" Target="../media/image18.emf"/><Relationship Id="rId4" Type="http://schemas.openxmlformats.org/officeDocument/2006/relationships/image" Target="../media/image16.emf"/><Relationship Id="rId9" Type="http://schemas.openxmlformats.org/officeDocument/2006/relationships/image" Target="../media/image28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6.emf"/><Relationship Id="rId7" Type="http://schemas.openxmlformats.org/officeDocument/2006/relationships/image" Target="../media/image15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emf"/><Relationship Id="rId5" Type="http://schemas.openxmlformats.org/officeDocument/2006/relationships/image" Target="../media/image17.emf"/><Relationship Id="rId4" Type="http://schemas.openxmlformats.org/officeDocument/2006/relationships/image" Target="../media/image18.emf"/><Relationship Id="rId9" Type="http://schemas.openxmlformats.org/officeDocument/2006/relationships/image" Target="../media/image28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A1AC8679-52E6-BA44-AC0B-0A302E0F6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DF7A52A-A12B-4646-90B4-A3F9EB1E1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0256573A-3803-D04F-BDE5-0B8E33BE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176AF-E5CB-C54A-A800-FEC2A0C260B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79A6F9F-5F0F-B041-B02E-EF428B0C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766DD3EF-D699-404E-9F35-29FDA6A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999FA6-BCA6-E54E-B94C-818A9B17E1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E6767EA-D29E-694E-898D-895961E5D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00" y="531589"/>
            <a:ext cx="3160942" cy="1456473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E6CDC97D-19D5-E94A-B512-7CC357EB8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0054" y="88856"/>
            <a:ext cx="7450461" cy="6680287"/>
          </a:xfrm>
          <a:prstGeom prst="rect">
            <a:avLst/>
          </a:prstGeom>
        </p:spPr>
      </p:pic>
      <p:pic>
        <p:nvPicPr>
          <p:cNvPr id="18" name="Picture 2" descr="Image preview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31" y="5027200"/>
            <a:ext cx="7694856" cy="161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2213BB3-7FBE-E94E-8E0F-C9EB66F160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918" y="587061"/>
            <a:ext cx="3306634" cy="118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2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18/04/2023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21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18/04/2023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67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irl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873F6-4741-2147-A6B4-ADF2A51BA4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v</a:t>
            </a:r>
          </a:p>
        </p:txBody>
      </p:sp>
      <p:pic>
        <p:nvPicPr>
          <p:cNvPr id="7" name="Picture 6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2A16E7FD-07B3-944E-B8DB-87D9E90F4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75" y="1"/>
            <a:ext cx="12030075" cy="6857999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8" name="Picture 7" descr="Adapt PPT 2.png">
            <a:extLst>
              <a:ext uri="{FF2B5EF4-FFF2-40B4-BE49-F238E27FC236}">
                <a16:creationId xmlns:a16="http://schemas.microsoft.com/office/drawing/2014/main" id="{7DC74C3E-E69E-8945-9090-98D3F938F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" y="1809388"/>
            <a:ext cx="9214886" cy="524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42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8679-52E6-BA44-AC0B-0A302E0F6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7A52A-A12B-4646-90B4-A3F9EB1E1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6573A-3803-D04F-BDE5-0B8E33BE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176AF-E5CB-C54A-A800-FEC2A0C260B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6F9F-5F0F-B041-B02E-EF428B0C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D3EF-D699-404E-9F35-29FDA6A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999FA6-BCA6-E54E-B94C-818A9B17E12E}"/>
              </a:ext>
            </a:extLst>
          </p:cNvPr>
          <p:cNvSpPr/>
          <p:nvPr userDrawn="1"/>
        </p:nvSpPr>
        <p:spPr>
          <a:xfrm>
            <a:off x="88931" y="88857"/>
            <a:ext cx="12014138" cy="6680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556E2BA-E2C4-BB45-B0D2-5633D7AB6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1"/>
          <a:stretch/>
        </p:blipFill>
        <p:spPr>
          <a:xfrm>
            <a:off x="4693921" y="88855"/>
            <a:ext cx="7409148" cy="6680288"/>
          </a:xfrm>
          <a:prstGeom prst="rect">
            <a:avLst/>
          </a:prstGeom>
        </p:spPr>
      </p:pic>
      <p:pic>
        <p:nvPicPr>
          <p:cNvPr id="9" name="Picture 8" descr="MaRei PPT-01.png">
            <a:extLst>
              <a:ext uri="{FF2B5EF4-FFF2-40B4-BE49-F238E27FC236}">
                <a16:creationId xmlns:a16="http://schemas.microsoft.com/office/drawing/2014/main" id="{74472C0B-071E-684D-BB01-53E583F669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" y="88856"/>
            <a:ext cx="12187276" cy="6855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6767EA-D29E-694E-898D-895961E5DA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00" y="531589"/>
            <a:ext cx="3160942" cy="14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83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8679-52E6-BA44-AC0B-0A302E0F6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7A52A-A12B-4646-90B4-A3F9EB1E1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6573A-3803-D04F-BDE5-0B8E33BE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176AF-E5CB-C54A-A800-FEC2A0C260B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6F9F-5F0F-B041-B02E-EF428B0C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D3EF-D699-404E-9F35-29FDA6A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999FA6-BCA6-E54E-B94C-818A9B17E12E}"/>
              </a:ext>
            </a:extLst>
          </p:cNvPr>
          <p:cNvSpPr/>
          <p:nvPr userDrawn="1"/>
        </p:nvSpPr>
        <p:spPr>
          <a:xfrm>
            <a:off x="88931" y="88857"/>
            <a:ext cx="12014138" cy="6680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dapt PPT 2.png">
            <a:extLst>
              <a:ext uri="{FF2B5EF4-FFF2-40B4-BE49-F238E27FC236}">
                <a16:creationId xmlns:a16="http://schemas.microsoft.com/office/drawing/2014/main" id="{7DC74C3E-E69E-8945-9090-98D3F938F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9388"/>
            <a:ext cx="9214886" cy="524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87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Are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76A3BC-EE53-8949-AAB1-4015C61C27A6}"/>
              </a:ext>
            </a:extLst>
          </p:cNvPr>
          <p:cNvGrpSpPr/>
          <p:nvPr userDrawn="1"/>
        </p:nvGrpSpPr>
        <p:grpSpPr>
          <a:xfrm>
            <a:off x="50610" y="1893136"/>
            <a:ext cx="12094896" cy="4103274"/>
            <a:chOff x="-4613895" y="-2146163"/>
            <a:chExt cx="22396427" cy="70946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1CD670-7DD3-EC46-B4A6-1C1827844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9782" y="-2146163"/>
              <a:ext cx="3225799" cy="4876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47AEF5-0614-D24D-9D68-959107768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3503" y="71730"/>
              <a:ext cx="3124200" cy="48768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AFCC68-A27A-5F4E-A347-AAE6AD842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56733" y="-2146161"/>
              <a:ext cx="3225799" cy="487679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903C431-2071-8044-8809-CDBB5A749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30933" y="71730"/>
              <a:ext cx="3225799" cy="48767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E150B6-B650-044A-A363-6DCC37EFA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613895" y="-2146163"/>
              <a:ext cx="3225799" cy="4876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BA7FCDA-48E4-0D4E-ABC1-6658C0E56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4065" y="71730"/>
              <a:ext cx="3225799" cy="4876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E89C32-F615-7743-B83A-072F2CA37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7704" y="-2146163"/>
              <a:ext cx="3225799" cy="48768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DAF53A-6990-174B-8396-729AD77828DE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2D33CD-DF09-8B4E-8EEA-94EBB79B8D91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FF"/>
                </a:highligh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8935F8-1D83-6543-BCC5-4CC0A16786CE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279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Gotham Book" panose="02000504050000020004" pitchFamily="2" charset="0"/>
                </a:rPr>
                <a:t>RESEARCH AREAS</a:t>
              </a:r>
            </a:p>
          </p:txBody>
        </p:sp>
      </p:grp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EE95BF7-EA0A-9448-8187-AF203D55EBE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455" y="116356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32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energ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451350"/>
            <a:ext cx="7294188" cy="4736173"/>
            <a:chOff x="-4506115" y="-1668175"/>
            <a:chExt cx="10521305" cy="63789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807" y="-1668175"/>
              <a:ext cx="4219383" cy="63789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92167" y="1519902"/>
              <a:ext cx="2044131" cy="3190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6115" y="1519902"/>
              <a:ext cx="2110606" cy="31908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1428" y="1519900"/>
              <a:ext cx="2110606" cy="31908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6115" y="-1668175"/>
              <a:ext cx="2110606" cy="31908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25404" y="-1668175"/>
              <a:ext cx="2110606" cy="31908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1428" y="-1668175"/>
              <a:ext cx="2110606" cy="31908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279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Gotham Book" panose="02000504050000020004" pitchFamily="2" charset="0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42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451350"/>
            <a:ext cx="7240027" cy="4736173"/>
            <a:chOff x="-4506115" y="-1668175"/>
            <a:chExt cx="10443183" cy="63789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8036" y="-1664314"/>
              <a:ext cx="2141928" cy="31842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92167" y="1519902"/>
              <a:ext cx="2044131" cy="3190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6115" y="1519902"/>
              <a:ext cx="2110606" cy="31908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1428" y="1519900"/>
              <a:ext cx="2110606" cy="31908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6115" y="-1668175"/>
              <a:ext cx="2110606" cy="31908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25404" y="-1668175"/>
              <a:ext cx="2110606" cy="31908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9178" y="-1668175"/>
              <a:ext cx="4157890" cy="637144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279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Gotham Book" panose="02000504050000020004" pitchFamily="2" charset="0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52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rial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394373"/>
            <a:ext cx="7272122" cy="4771415"/>
            <a:chOff x="-4506115" y="-1694798"/>
            <a:chExt cx="10489477" cy="64263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8036" y="-1664314"/>
              <a:ext cx="2141928" cy="31842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92167" y="1519902"/>
              <a:ext cx="2044131" cy="3190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6115" y="1519902"/>
              <a:ext cx="2110606" cy="31908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1428" y="1519900"/>
              <a:ext cx="2110606" cy="31908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6115" y="-1668175"/>
              <a:ext cx="2110606" cy="31908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30324" y="-1665822"/>
              <a:ext cx="2077962" cy="31842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2582" y="-1694798"/>
              <a:ext cx="4250780" cy="642638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279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Gotham Book" panose="02000504050000020004" pitchFamily="2" charset="0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15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ine Renew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-6553" y="1415886"/>
            <a:ext cx="7288132" cy="4734427"/>
            <a:chOff x="-4515567" y="-1665823"/>
            <a:chExt cx="10512568" cy="63765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8036" y="-1664314"/>
              <a:ext cx="2141928" cy="31842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92167" y="1519902"/>
              <a:ext cx="2044131" cy="3190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6115" y="1519902"/>
              <a:ext cx="2110606" cy="31908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1428" y="1519900"/>
              <a:ext cx="2110606" cy="31908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9178" y="-1665823"/>
              <a:ext cx="4217823" cy="637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30324" y="-1665822"/>
              <a:ext cx="2077962" cy="31842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15567" y="-1665822"/>
              <a:ext cx="2106225" cy="318421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279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Gotham Book" panose="02000504050000020004" pitchFamily="2" charset="0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32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18/04/2023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6375" y="2890837"/>
            <a:ext cx="16192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2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412872"/>
            <a:ext cx="7257564" cy="4737441"/>
            <a:chOff x="-4497681" y="-1669884"/>
            <a:chExt cx="10468476" cy="638062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9657" y="-1664313"/>
              <a:ext cx="2141929" cy="318421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11245" y="1519900"/>
              <a:ext cx="2044131" cy="319083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8335" y="1519900"/>
              <a:ext cx="2110606" cy="31908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497681" y="-1669883"/>
              <a:ext cx="2109907" cy="31897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28161" y="-1664313"/>
              <a:ext cx="2077962" cy="318421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497681" y="1519900"/>
              <a:ext cx="2106224" cy="318421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972" y="-1669884"/>
              <a:ext cx="4217823" cy="637655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279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Gotham Book" panose="02000504050000020004" pitchFamily="2" charset="0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10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Polic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367078"/>
            <a:ext cx="7228748" cy="4783235"/>
            <a:chOff x="-4497681" y="-1731561"/>
            <a:chExt cx="10426911" cy="64423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9657" y="-1669884"/>
              <a:ext cx="2141929" cy="31842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11245" y="1472615"/>
              <a:ext cx="2044131" cy="319083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497681" y="-1669884"/>
              <a:ext cx="2109907" cy="31897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28161" y="-1669884"/>
              <a:ext cx="2077961" cy="31842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497681" y="1479239"/>
              <a:ext cx="2106224" cy="31842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3953" y="1479239"/>
              <a:ext cx="2106224" cy="31842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7918" y="-1731561"/>
              <a:ext cx="4261312" cy="64423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279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Gotham Book" panose="02000504050000020004" pitchFamily="2" charset="0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46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ast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-51479" y="1353604"/>
            <a:ext cx="7130811" cy="4715650"/>
            <a:chOff x="-4497681" y="-1694444"/>
            <a:chExt cx="10285646" cy="63512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9657" y="-1669883"/>
              <a:ext cx="2141929" cy="318421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497681" y="-1669883"/>
              <a:ext cx="2109907" cy="31897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28232" y="-1669883"/>
              <a:ext cx="2077962" cy="31842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497681" y="1472616"/>
              <a:ext cx="2106223" cy="31842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3949" y="1472616"/>
              <a:ext cx="2106223" cy="31842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26725" y="1472616"/>
              <a:ext cx="2106225" cy="31842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9178" y="-1694444"/>
              <a:ext cx="4068787" cy="635127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279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Gotham Book" panose="02000504050000020004" pitchFamily="2" charset="0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04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BE85FF-D5B6-B941-AAB2-84CF983CC91F}"/>
              </a:ext>
            </a:extLst>
          </p:cNvPr>
          <p:cNvSpPr/>
          <p:nvPr/>
        </p:nvSpPr>
        <p:spPr>
          <a:xfrm>
            <a:off x="0" y="329887"/>
            <a:ext cx="4423144" cy="4905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FF"/>
              </a:highlight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12E2D022-7BAD-5442-A391-75B3EC2A1C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455" y="116356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61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A06EA1B-EE67-3244-8329-D94837395E10}"/>
              </a:ext>
            </a:extLst>
          </p:cNvPr>
          <p:cNvSpPr/>
          <p:nvPr userDrawn="1"/>
        </p:nvSpPr>
        <p:spPr>
          <a:xfrm>
            <a:off x="1" y="329847"/>
            <a:ext cx="4423144" cy="4905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FF"/>
              </a:highlight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B4B9F243-AC87-DD4D-9958-C9011254B6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455" y="116356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03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F91D75-BEDE-504A-B978-CE9604D2735D}"/>
              </a:ext>
            </a:extLst>
          </p:cNvPr>
          <p:cNvSpPr/>
          <p:nvPr/>
        </p:nvSpPr>
        <p:spPr>
          <a:xfrm>
            <a:off x="0" y="329887"/>
            <a:ext cx="4423144" cy="4905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0000FF"/>
              </a:highlight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94EA6B6-7DAF-1241-BF68-0366DA6B8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455" y="116356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6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896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lower left cor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74BE0686-8ED2-AB47-A199-C06C93D7E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20" y="5880090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81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- lower left corner">
    <p:bg>
      <p:bgPr>
        <a:gradFill>
          <a:gsLst>
            <a:gs pos="39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EE0494-DD00-B14B-8C36-F40026C07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20" y="5941020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81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lower left corner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EE0494-DD00-B14B-8C36-F40026C07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20" y="5941020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99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18/04/2023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8721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- top right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EF6BE36-76FA-1640-92F5-D50380F1C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455" y="116356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12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op right cor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EF6BE36-76FA-1640-92F5-D50380F1C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455" y="116356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15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top right corner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A34E57E-2525-894A-91EE-4183AE187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26" y="5939594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19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2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av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873F6-4741-2147-A6B4-ADF2A51BA467}"/>
              </a:ext>
            </a:extLst>
          </p:cNvPr>
          <p:cNvSpPr/>
          <p:nvPr userDrawn="1"/>
        </p:nvSpPr>
        <p:spPr>
          <a:xfrm>
            <a:off x="63500" y="80434"/>
            <a:ext cx="12065000" cy="66971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719688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348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873F6-4741-2147-A6B4-ADF2A51BA467}"/>
              </a:ext>
            </a:extLst>
          </p:cNvPr>
          <p:cNvSpPr/>
          <p:nvPr userDrawn="1"/>
        </p:nvSpPr>
        <p:spPr>
          <a:xfrm>
            <a:off x="63500" y="80434"/>
            <a:ext cx="12065000" cy="66971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v</a:t>
            </a:r>
          </a:p>
        </p:txBody>
      </p:sp>
      <p:pic>
        <p:nvPicPr>
          <p:cNvPr id="7" name="Picture 6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2A16E7FD-07B3-944E-B8DB-87D9E90F4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" y="80433"/>
            <a:ext cx="12065000" cy="66971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7895F-A114-D446-8ABD-E67769F1A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841" y="248479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28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873F6-4741-2147-A6B4-ADF2A51BA467}"/>
              </a:ext>
            </a:extLst>
          </p:cNvPr>
          <p:cNvSpPr/>
          <p:nvPr userDrawn="1"/>
        </p:nvSpPr>
        <p:spPr>
          <a:xfrm>
            <a:off x="63500" y="80434"/>
            <a:ext cx="12065000" cy="66971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v</a:t>
            </a:r>
          </a:p>
        </p:txBody>
      </p:sp>
      <p:pic>
        <p:nvPicPr>
          <p:cNvPr id="6" name="Picture 5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ABF89737-2E70-4541-971B-DA8EBA0A1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" y="80433"/>
            <a:ext cx="12065000" cy="6697133"/>
          </a:xfrm>
          <a:prstGeom prst="rect">
            <a:avLst/>
          </a:prstGeom>
        </p:spPr>
      </p:pic>
      <p:pic>
        <p:nvPicPr>
          <p:cNvPr id="7" name="Picture 6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2A16E7FD-07B3-944E-B8DB-87D9E90F4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102" y="80432"/>
            <a:ext cx="9487154" cy="6697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7E6A9D-FB5D-DB41-AC7D-7CC5C31CD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841" y="248479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02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8679-52E6-BA44-AC0B-0A302E0F6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7A52A-A12B-4646-90B4-A3F9EB1E1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6573A-3803-D04F-BDE5-0B8E33BE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176AF-E5CB-C54A-A800-FEC2A0C260B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6F9F-5F0F-B041-B02E-EF428B0C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D3EF-D699-404E-9F35-29FDA6A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999FA6-BCA6-E54E-B94C-818A9B17E12E}"/>
              </a:ext>
            </a:extLst>
          </p:cNvPr>
          <p:cNvSpPr/>
          <p:nvPr userDrawn="1"/>
        </p:nvSpPr>
        <p:spPr>
          <a:xfrm>
            <a:off x="88931" y="88857"/>
            <a:ext cx="12014138" cy="6680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556E2BA-E2C4-BB45-B0D2-5633D7AB6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1"/>
          <a:stretch/>
        </p:blipFill>
        <p:spPr>
          <a:xfrm>
            <a:off x="4693921" y="88855"/>
            <a:ext cx="7409148" cy="66802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6767EA-D29E-694E-898D-895961E5DA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00" y="531589"/>
            <a:ext cx="3160942" cy="1456473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F00BF0-E71F-CB4C-9F0F-502CA03F0F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5" y="5137912"/>
            <a:ext cx="8833821" cy="1413412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32213BB3-7FBE-E94E-8E0F-C9EB66F160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435" y="512963"/>
            <a:ext cx="3306634" cy="118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3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8679-52E6-BA44-AC0B-0A302E0F6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7A52A-A12B-4646-90B4-A3F9EB1E1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6573A-3803-D04F-BDE5-0B8E33BE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176AF-E5CB-C54A-A800-FEC2A0C260B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6F9F-5F0F-B041-B02E-EF428B0C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D3EF-D699-404E-9F35-29FDA6AD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999FA6-BCA6-E54E-B94C-818A9B17E12E}"/>
              </a:ext>
            </a:extLst>
          </p:cNvPr>
          <p:cNvSpPr/>
          <p:nvPr userDrawn="1"/>
        </p:nvSpPr>
        <p:spPr>
          <a:xfrm>
            <a:off x="88931" y="88857"/>
            <a:ext cx="12014138" cy="668028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dapt PPT 2.png">
            <a:extLst>
              <a:ext uri="{FF2B5EF4-FFF2-40B4-BE49-F238E27FC236}">
                <a16:creationId xmlns:a16="http://schemas.microsoft.com/office/drawing/2014/main" id="{7DC74C3E-E69E-8945-9090-98D3F938F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48479"/>
            <a:ext cx="11959291" cy="6801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FFF23-0951-CD4A-AAD7-CA928C1756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841" y="248479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9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18/04/2023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3429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Are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76A3BC-EE53-8949-AAB1-4015C61C27A6}"/>
              </a:ext>
            </a:extLst>
          </p:cNvPr>
          <p:cNvGrpSpPr/>
          <p:nvPr userDrawn="1"/>
        </p:nvGrpSpPr>
        <p:grpSpPr>
          <a:xfrm>
            <a:off x="50610" y="1893136"/>
            <a:ext cx="12094896" cy="4103274"/>
            <a:chOff x="-4613895" y="-2146163"/>
            <a:chExt cx="22396427" cy="70946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1CD670-7DD3-EC46-B4A6-1C1827844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9782" y="-2146163"/>
              <a:ext cx="3225799" cy="4876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47AEF5-0614-D24D-9D68-959107768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3503" y="71730"/>
              <a:ext cx="3124200" cy="48768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AFCC68-A27A-5F4E-A347-AAE6AD842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56733" y="-2146161"/>
              <a:ext cx="3225799" cy="487679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903C431-2071-8044-8809-CDBB5A749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30933" y="71730"/>
              <a:ext cx="3225799" cy="48767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E150B6-B650-044A-A363-6DCC37EFA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613895" y="-2146163"/>
              <a:ext cx="3225799" cy="4876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BA7FCDA-48E4-0D4E-ABC1-6658C0E56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14065" y="71730"/>
              <a:ext cx="3225799" cy="48768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E89C32-F615-7743-B83A-072F2CA37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7704" y="-2146163"/>
              <a:ext cx="3225799" cy="48768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DAF53A-6990-174B-8396-729AD77828DE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2D33CD-DF09-8B4E-8EEA-94EBB79B8D91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FF"/>
                </a:highligh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8935F8-1D83-6543-BCC5-4CC0A16786CE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RESEARCH AREAS</a:t>
              </a:r>
            </a:p>
          </p:txBody>
        </p:sp>
      </p:grp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6EE95BF7-EA0A-9448-8187-AF203D55EBE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455" y="116356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93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energ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451350"/>
            <a:ext cx="7294188" cy="4736173"/>
            <a:chOff x="-4506115" y="-1668175"/>
            <a:chExt cx="10521305" cy="63789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807" y="-1668175"/>
              <a:ext cx="4219383" cy="63789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92167" y="1519902"/>
              <a:ext cx="2044131" cy="3190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6115" y="1519902"/>
              <a:ext cx="2110606" cy="31908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1428" y="1519900"/>
              <a:ext cx="2110606" cy="31908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6115" y="-1668175"/>
              <a:ext cx="2110606" cy="31908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25404" y="-1668175"/>
              <a:ext cx="2110606" cy="31908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1428" y="-1668175"/>
              <a:ext cx="2110606" cy="319084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RESEARCH</a:t>
              </a: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34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451350"/>
            <a:ext cx="7240027" cy="4736173"/>
            <a:chOff x="-4506115" y="-1668175"/>
            <a:chExt cx="10443183" cy="63789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8036" y="-1664314"/>
              <a:ext cx="2141928" cy="31842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92167" y="1519902"/>
              <a:ext cx="2044131" cy="3190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6115" y="1519902"/>
              <a:ext cx="2110606" cy="31908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1428" y="1519900"/>
              <a:ext cx="2110606" cy="31908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6115" y="-1668175"/>
              <a:ext cx="2110606" cy="31908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25404" y="-1668175"/>
              <a:ext cx="2110606" cy="31908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9178" y="-1668175"/>
              <a:ext cx="4157890" cy="637144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16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erial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394373"/>
            <a:ext cx="7272122" cy="4771415"/>
            <a:chOff x="-4506115" y="-1694798"/>
            <a:chExt cx="10489477" cy="64263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8036" y="-1664314"/>
              <a:ext cx="2141928" cy="31842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92167" y="1519902"/>
              <a:ext cx="2044131" cy="3190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6115" y="1519902"/>
              <a:ext cx="2110606" cy="31908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1428" y="1519900"/>
              <a:ext cx="2110606" cy="31908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6115" y="-1668175"/>
              <a:ext cx="2110606" cy="31908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30324" y="-1665822"/>
              <a:ext cx="2077962" cy="31842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2582" y="-1694798"/>
              <a:ext cx="4250780" cy="642638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00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ine Renew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-6553" y="1415886"/>
            <a:ext cx="7288132" cy="4734427"/>
            <a:chOff x="-4515567" y="-1665823"/>
            <a:chExt cx="10512568" cy="63765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8036" y="-1664314"/>
              <a:ext cx="2141928" cy="31842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92167" y="1519902"/>
              <a:ext cx="2044131" cy="31908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06115" y="1519902"/>
              <a:ext cx="2110606" cy="319083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1428" y="1519900"/>
              <a:ext cx="2110606" cy="31908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9178" y="-1665823"/>
              <a:ext cx="4217823" cy="63765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30324" y="-1665822"/>
              <a:ext cx="2077962" cy="31842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515567" y="-1665822"/>
              <a:ext cx="2106225" cy="318421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16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412872"/>
            <a:ext cx="7257564" cy="4737441"/>
            <a:chOff x="-4497681" y="-1669884"/>
            <a:chExt cx="10468476" cy="638062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9657" y="-1664313"/>
              <a:ext cx="2141929" cy="318421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11245" y="1519900"/>
              <a:ext cx="2044131" cy="319083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8335" y="1519900"/>
              <a:ext cx="2110606" cy="319083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497681" y="-1669883"/>
              <a:ext cx="2109907" cy="31897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28161" y="-1664313"/>
              <a:ext cx="2077962" cy="318421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497681" y="1519900"/>
              <a:ext cx="2106224" cy="318421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972" y="-1669884"/>
              <a:ext cx="4217823" cy="637655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4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y Polic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0" y="1367078"/>
            <a:ext cx="7228748" cy="4783235"/>
            <a:chOff x="-4497681" y="-1731561"/>
            <a:chExt cx="10426911" cy="64423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9657" y="-1669884"/>
              <a:ext cx="2141929" cy="31842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11245" y="1472615"/>
              <a:ext cx="2044131" cy="319083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497681" y="-1669884"/>
              <a:ext cx="2109907" cy="31897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28161" y="-1669884"/>
              <a:ext cx="2077961" cy="31842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497681" y="1479239"/>
              <a:ext cx="2106224" cy="31842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3953" y="1479239"/>
              <a:ext cx="2106224" cy="31842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7918" y="-1731561"/>
              <a:ext cx="4261312" cy="64423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48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ast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4E480E-5E36-BE4D-89E9-139F6C7F63E4}"/>
              </a:ext>
            </a:extLst>
          </p:cNvPr>
          <p:cNvGrpSpPr/>
          <p:nvPr userDrawn="1"/>
        </p:nvGrpSpPr>
        <p:grpSpPr>
          <a:xfrm>
            <a:off x="-51479" y="1353604"/>
            <a:ext cx="7130811" cy="4715650"/>
            <a:chOff x="-4497681" y="-1694444"/>
            <a:chExt cx="10285646" cy="63512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DEF903-78BC-834C-8510-8AC22913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9657" y="-1669883"/>
              <a:ext cx="2141929" cy="318421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331003-0EBC-2842-A3D1-2E423A6DC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497681" y="-1669883"/>
              <a:ext cx="2109907" cy="31897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7E99890-3D59-D24D-A9DE-F2B1DC3C2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28232" y="-1669883"/>
              <a:ext cx="2077962" cy="318421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F241BB-931F-914B-9AF1-12BB63A8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497681" y="1472616"/>
              <a:ext cx="2106223" cy="318421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BCB34C-6D6B-A742-93E8-40748305E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33949" y="1472616"/>
              <a:ext cx="2106223" cy="31842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9731DB-1B8C-EC40-BDE2-BB9504C95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26725" y="1472616"/>
              <a:ext cx="2106225" cy="318421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2AB097-E624-CB45-A3D0-2E897227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9178" y="-1694444"/>
              <a:ext cx="4068787" cy="635127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CC1B6-014D-074D-AA84-8D5AED96CB1C}"/>
              </a:ext>
            </a:extLst>
          </p:cNvPr>
          <p:cNvGrpSpPr/>
          <p:nvPr userDrawn="1"/>
        </p:nvGrpSpPr>
        <p:grpSpPr>
          <a:xfrm>
            <a:off x="1" y="329847"/>
            <a:ext cx="4423144" cy="490548"/>
            <a:chOff x="-4228832" y="1723149"/>
            <a:chExt cx="5800141" cy="43558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424092-4F8C-994B-B0AC-2836575A1433}"/>
                </a:ext>
              </a:extLst>
            </p:cNvPr>
            <p:cNvSpPr/>
            <p:nvPr/>
          </p:nvSpPr>
          <p:spPr>
            <a:xfrm>
              <a:off x="-4228832" y="1723149"/>
              <a:ext cx="5800141" cy="4355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FF"/>
                </a:highlight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82E0E-6C84-DF4E-B07C-2B3C351FC994}"/>
                </a:ext>
              </a:extLst>
            </p:cNvPr>
            <p:cNvSpPr txBox="1"/>
            <p:nvPr/>
          </p:nvSpPr>
          <p:spPr>
            <a:xfrm>
              <a:off x="-2830436" y="1776965"/>
              <a:ext cx="3236727" cy="355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 AREAS</a:t>
              </a:r>
            </a:p>
          </p:txBody>
        </p:sp>
      </p:grp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7DACFA93-8132-C546-A92D-9B8966D08D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902" y="358403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98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A06EA1B-EE67-3244-8329-D94837395E10}"/>
              </a:ext>
            </a:extLst>
          </p:cNvPr>
          <p:cNvSpPr/>
          <p:nvPr userDrawn="1"/>
        </p:nvSpPr>
        <p:spPr>
          <a:xfrm>
            <a:off x="1" y="329847"/>
            <a:ext cx="4423144" cy="4905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FF"/>
              </a:highlight>
            </a:endParaRP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B4B9F243-AC87-DD4D-9958-C9011254B6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455" y="116356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67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avy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F91D75-BEDE-504A-B978-CE9604D2735D}"/>
              </a:ext>
            </a:extLst>
          </p:cNvPr>
          <p:cNvSpPr/>
          <p:nvPr/>
        </p:nvSpPr>
        <p:spPr>
          <a:xfrm>
            <a:off x="0" y="329887"/>
            <a:ext cx="4423144" cy="490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FF"/>
              </a:highligh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19DE92-FF92-3045-8125-AFF5E2D5E4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806" y="148286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6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18/04/2023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6928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lower left corn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74BE0686-8ED2-AB47-A199-C06C93D7E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20" y="5880090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96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lower left corner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EE0494-DD00-B14B-8C36-F40026C07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720" y="5941020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7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top right cor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5EF6BE36-76FA-1640-92F5-D50380F1C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455" y="116356"/>
            <a:ext cx="1603670" cy="73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85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top right corner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A34E57E-2525-894A-91EE-4183AE187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841" y="248479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62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828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av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873F6-4741-2147-A6B4-ADF2A51BA467}"/>
              </a:ext>
            </a:extLst>
          </p:cNvPr>
          <p:cNvSpPr/>
          <p:nvPr userDrawn="1"/>
        </p:nvSpPr>
        <p:spPr>
          <a:xfrm>
            <a:off x="63500" y="80434"/>
            <a:ext cx="12065000" cy="66971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656980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873F6-4741-2147-A6B4-ADF2A51BA467}"/>
              </a:ext>
            </a:extLst>
          </p:cNvPr>
          <p:cNvSpPr/>
          <p:nvPr userDrawn="1"/>
        </p:nvSpPr>
        <p:spPr>
          <a:xfrm>
            <a:off x="63500" y="80434"/>
            <a:ext cx="12065000" cy="66971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v</a:t>
            </a:r>
          </a:p>
        </p:txBody>
      </p:sp>
      <p:pic>
        <p:nvPicPr>
          <p:cNvPr id="7" name="Picture 6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2A16E7FD-07B3-944E-B8DB-87D9E90F4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" y="80433"/>
            <a:ext cx="12065000" cy="66971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7895F-A114-D446-8ABD-E67769F1A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841" y="248479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59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873F6-4741-2147-A6B4-ADF2A51BA467}"/>
              </a:ext>
            </a:extLst>
          </p:cNvPr>
          <p:cNvSpPr/>
          <p:nvPr userDrawn="1"/>
        </p:nvSpPr>
        <p:spPr>
          <a:xfrm>
            <a:off x="63500" y="80434"/>
            <a:ext cx="12065000" cy="669713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v</a:t>
            </a:r>
          </a:p>
        </p:txBody>
      </p:sp>
      <p:pic>
        <p:nvPicPr>
          <p:cNvPr id="6" name="Picture 5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ABF89737-2E70-4541-971B-DA8EBA0A1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0" y="80433"/>
            <a:ext cx="12065000" cy="6697133"/>
          </a:xfrm>
          <a:prstGeom prst="rect">
            <a:avLst/>
          </a:prstGeom>
        </p:spPr>
      </p:pic>
      <p:pic>
        <p:nvPicPr>
          <p:cNvPr id="7" name="Picture 6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2A16E7FD-07B3-944E-B8DB-87D9E90F4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102" y="80432"/>
            <a:ext cx="9487154" cy="6697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7E6A9D-FB5D-DB41-AC7D-7CC5C31CD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841" y="248479"/>
            <a:ext cx="1471437" cy="6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35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18/04/2023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057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18/04/2023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083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18/04/2023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207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F255-4E1F-4ABD-8687-5CCE191AFE14}" type="datetimeFigureOut">
              <a:rPr lang="en-IE" smtClean="0"/>
              <a:t>18/04/2023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304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F255-4E1F-4ABD-8687-5CCE191AFE14}" type="datetimeFigureOut">
              <a:rPr lang="en-IE" smtClean="0"/>
              <a:t>18/04/2023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5AD0-35B6-4A80-B282-7FD42ADCE13B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DD021E-F279-499F-9388-90914683D46D}"/>
              </a:ext>
            </a:extLst>
          </p:cNvPr>
          <p:cNvSpPr txBox="1">
            <a:spLocks/>
          </p:cNvSpPr>
          <p:nvPr userDrawn="1"/>
        </p:nvSpPr>
        <p:spPr>
          <a:xfrm>
            <a:off x="2" y="0"/>
            <a:ext cx="6095999" cy="798927"/>
          </a:xfrm>
          <a:prstGeom prst="rect">
            <a:avLst/>
          </a:prstGeom>
          <a:solidFill>
            <a:srgbClr val="12A6E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6767EA-D29E-694E-898D-895961E5DA1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049" y="79820"/>
            <a:ext cx="1387421" cy="6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6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9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2E9C3-CFA8-4C46-9E2D-9431884F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38A13-B87C-9B47-AA90-482BAE52B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DDFC5-33CD-5F4B-AA3D-DC969F49D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76AF-E5CB-C54A-A800-FEC2A0C260B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D91FF-169F-1546-8ECF-B0D15D2A5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935D6-8D4F-8045-A28D-A99BE66D7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1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9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2E9C3-CFA8-4C46-9E2D-9431884F9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38A13-B87C-9B47-AA90-482BAE52B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DDFC5-33CD-5F4B-AA3D-DC969F49D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76AF-E5CB-C54A-A800-FEC2A0C260B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D91FF-169F-1546-8ECF-B0D15D2A5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935D6-8D4F-8045-A28D-A99BE66D7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61109-A0A8-9A40-96C4-1CA907C1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271352-E686-A348-8A38-36A6716D2AEA}"/>
              </a:ext>
            </a:extLst>
          </p:cNvPr>
          <p:cNvSpPr txBox="1"/>
          <p:nvPr/>
        </p:nvSpPr>
        <p:spPr>
          <a:xfrm>
            <a:off x="400524" y="2323307"/>
            <a:ext cx="7432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</a:rPr>
              <a:t>H-Wind – Hydrogen from Offshore Wind</a:t>
            </a:r>
          </a:p>
          <a:p>
            <a:r>
              <a:rPr lang="en-IE" sz="3200" b="1" dirty="0" err="1">
                <a:solidFill>
                  <a:schemeClr val="bg1"/>
                </a:solidFill>
              </a:rPr>
              <a:t>GenComm</a:t>
            </a:r>
            <a:r>
              <a:rPr lang="en-IE" sz="3200" b="1" dirty="0">
                <a:solidFill>
                  <a:schemeClr val="bg1"/>
                </a:solidFill>
              </a:rPr>
              <a:t> / Energy Cork Workshop</a:t>
            </a:r>
          </a:p>
          <a:p>
            <a:endParaRPr lang="en-IE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66AC0-4C1D-3C46-B77E-E7C08377E722}"/>
              </a:ext>
            </a:extLst>
          </p:cNvPr>
          <p:cNvSpPr txBox="1"/>
          <p:nvPr/>
        </p:nvSpPr>
        <p:spPr>
          <a:xfrm>
            <a:off x="400525" y="3489296"/>
            <a:ext cx="6741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321457">
              <a:tabLst>
                <a:tab pos="241300" algn="l"/>
                <a:tab pos="495300" algn="l"/>
                <a:tab pos="749300" algn="l"/>
                <a:tab pos="990600" algn="l"/>
                <a:tab pos="1244600" algn="l"/>
                <a:tab pos="1498600" algn="l"/>
                <a:tab pos="1739900" algn="l"/>
                <a:tab pos="1993900" algn="l"/>
                <a:tab pos="2247900" algn="l"/>
                <a:tab pos="2489200" algn="l"/>
                <a:tab pos="2743200" algn="l"/>
                <a:tab pos="2997200" algn="l"/>
              </a:tabLst>
              <a:defRPr sz="1600">
                <a:solidFill>
                  <a:srgbClr val="7AB1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IE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Paul </a:t>
            </a:r>
            <a:r>
              <a:rPr lang="en-IE" sz="20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Leahy, UCC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 defTabSz="321457">
              <a:tabLst>
                <a:tab pos="241300" algn="l"/>
                <a:tab pos="495300" algn="l"/>
                <a:tab pos="749300" algn="l"/>
                <a:tab pos="990600" algn="l"/>
                <a:tab pos="1244600" algn="l"/>
                <a:tab pos="1498600" algn="l"/>
                <a:tab pos="1739900" algn="l"/>
                <a:tab pos="1993900" algn="l"/>
                <a:tab pos="2247900" algn="l"/>
                <a:tab pos="2489200" algn="l"/>
                <a:tab pos="2743200" algn="l"/>
                <a:tab pos="2997200" algn="l"/>
              </a:tabLst>
              <a:defRPr sz="1600">
                <a:solidFill>
                  <a:srgbClr val="7AB1F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IE" sz="20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30/03/</a:t>
            </a:r>
            <a:r>
              <a:rPr kumimoji="0" lang="en-I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2023</a:t>
            </a: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8A7198-4826-46A6-A253-EFE7A62DAE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61" r="3006" b="21102"/>
          <a:stretch/>
        </p:blipFill>
        <p:spPr>
          <a:xfrm>
            <a:off x="9485633" y="5064804"/>
            <a:ext cx="2223071" cy="135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8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969" y="365125"/>
            <a:ext cx="9483365" cy="1289131"/>
          </a:xfrm>
        </p:spPr>
        <p:txBody>
          <a:bodyPr>
            <a:normAutofit/>
          </a:bodyPr>
          <a:lstStyle/>
          <a:p>
            <a:pPr defTabSz="946587">
              <a:spcBef>
                <a:spcPts val="1035"/>
              </a:spcBef>
            </a:pPr>
            <a:r>
              <a:rPr lang="en-IE" sz="20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H-Wind : </a:t>
            </a:r>
            <a:r>
              <a:rPr lang="en-US" sz="20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Bringing Wind Energy  from Irish Waters to International Markets</a:t>
            </a:r>
            <a:endParaRPr lang="en-IE" sz="20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808" y="4201172"/>
            <a:ext cx="2925801" cy="40011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E" sz="2000" b="1" dirty="0">
                <a:solidFill>
                  <a:srgbClr val="002060"/>
                </a:solidFill>
                <a:latin typeface="Lucida Sans"/>
                <a:cs typeface="Arial"/>
              </a:rPr>
              <a:t>H-Wind Project Goals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77" y="1321740"/>
            <a:ext cx="6449401" cy="341686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519349" y="4899099"/>
            <a:ext cx="7134283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Unlock new markets </a:t>
            </a:r>
            <a:r>
              <a:rPr lang="en-IE" dirty="0"/>
              <a:t>for Irish offshore wind energy via power-to-gas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Hydrogen/Ammonia production and storage </a:t>
            </a:r>
            <a:r>
              <a:rPr lang="en-IE" dirty="0"/>
              <a:t>from offshore 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Safe </a:t>
            </a:r>
            <a:r>
              <a:rPr lang="en-IE" b="1" dirty="0"/>
              <a:t>distribution</a:t>
            </a:r>
            <a:r>
              <a:rPr lang="en-IE" dirty="0"/>
              <a:t> and </a:t>
            </a:r>
            <a:r>
              <a:rPr lang="en-IE" b="1" dirty="0"/>
              <a:t>market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/>
              <a:t>Scalable hub design</a:t>
            </a:r>
            <a:r>
              <a:rPr lang="en-IE" dirty="0"/>
              <a:t> for offshore hydrogen production, storage and transportation</a:t>
            </a:r>
          </a:p>
        </p:txBody>
      </p:sp>
      <p:pic>
        <p:nvPicPr>
          <p:cNvPr id="9" name="Picture 4" descr="Text&#10;&#10;Description automatically generated">
            <a:extLst>
              <a:ext uri="{FF2B5EF4-FFF2-40B4-BE49-F238E27FC236}">
                <a16:creationId xmlns:a16="http://schemas.microsoft.com/office/drawing/2014/main" id="{0C22BF07-15B3-4516-9E6F-918B66F59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86" y="182412"/>
            <a:ext cx="1662383" cy="167676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93B711-2BAC-4C8C-A3EA-C8F0278D67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21" y="1192907"/>
            <a:ext cx="1413073" cy="4613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03DDDC-9B74-4FB4-AE80-A8FAEA42AC5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21" y="1734349"/>
            <a:ext cx="1981603" cy="474800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89DB7D-222E-4355-A728-DF53E10FB8D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251" y="2289242"/>
            <a:ext cx="2125610" cy="755914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0E59AB-D861-48EC-B442-454DB9F7AD4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21" y="3166454"/>
            <a:ext cx="1000552" cy="738428"/>
          </a:xfrm>
          <a:prstGeom prst="rect">
            <a:avLst/>
          </a:prstGeom>
          <a:ln>
            <a:noFill/>
          </a:ln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E098619-EBCB-41D6-B29C-BC993CA974A2}"/>
              </a:ext>
            </a:extLst>
          </p:cNvPr>
          <p:cNvSpPr txBox="1">
            <a:spLocks/>
          </p:cNvSpPr>
          <p:nvPr/>
        </p:nvSpPr>
        <p:spPr>
          <a:xfrm>
            <a:off x="8807753" y="4072379"/>
            <a:ext cx="3055095" cy="24523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2021-2024</a:t>
            </a:r>
          </a:p>
          <a:p>
            <a:pPr marL="0" indent="0">
              <a:buNone/>
            </a:pPr>
            <a:r>
              <a:rPr lang="en-I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PIs: Paul Leahy</a:t>
            </a:r>
            <a:r>
              <a:rPr lang="en-I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MAREI Centre and School of Engineering, UCC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sz="1600" b="1" dirty="0">
                <a:solidFill>
                  <a:schemeClr val="bg1"/>
                </a:solidFill>
                <a:latin typeface="Arial"/>
                <a:cs typeface="Arial"/>
              </a:rPr>
              <a:t>Nguyen Dinh</a:t>
            </a:r>
            <a:r>
              <a:rPr lang="en-IE" sz="1600" dirty="0">
                <a:solidFill>
                  <a:schemeClr val="bg1"/>
                </a:solidFill>
                <a:latin typeface="Arial"/>
                <a:cs typeface="Arial"/>
              </a:rPr>
              <a:t>, Senior Research Fellow, MAREI Centre, UCC</a:t>
            </a:r>
          </a:p>
        </p:txBody>
      </p:sp>
    </p:spTree>
    <p:extLst>
      <p:ext uri="{BB962C8B-B14F-4D97-AF65-F5344CB8AC3E}">
        <p14:creationId xmlns:p14="http://schemas.microsoft.com/office/powerpoint/2010/main" val="2131358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9050"/>
            <a:ext cx="3398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cap="all" dirty="0">
                <a:solidFill>
                  <a:schemeClr val="bg1"/>
                </a:solidFill>
                <a:latin typeface="Candara" panose="020E0502030303020204" pitchFamily="34" charset="0"/>
              </a:rPr>
              <a:t>LCOH Mapping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3BD2D-6831-453D-A2D9-5A20223B0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88" y="1085571"/>
            <a:ext cx="4490406" cy="5147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8D0D6F-FB5C-481B-A92E-6D30821C9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760" y="1085571"/>
            <a:ext cx="5021502" cy="533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219B3A-8878-4CE9-8794-C393E3A17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83" y="5636655"/>
            <a:ext cx="11102112" cy="8586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785F8C-A1F7-4D72-BA13-05E97731442D}"/>
              </a:ext>
            </a:extLst>
          </p:cNvPr>
          <p:cNvSpPr txBox="1"/>
          <p:nvPr/>
        </p:nvSpPr>
        <p:spPr>
          <a:xfrm>
            <a:off x="0" y="-19050"/>
            <a:ext cx="5221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cap="all" dirty="0">
                <a:solidFill>
                  <a:schemeClr val="bg1"/>
                </a:solidFill>
                <a:latin typeface="Candara" panose="020E0502030303020204" pitchFamily="34" charset="0"/>
              </a:rPr>
              <a:t>Simplified LCOH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546B9-AD12-4B05-8BC0-E8868DAE4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62" y="1025912"/>
            <a:ext cx="4896533" cy="4610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4008C-A996-4BA6-BFC6-9A3868848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466" y="1025911"/>
            <a:ext cx="4204784" cy="4725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583" y="1940311"/>
            <a:ext cx="23828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Variables: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Water 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Distance to 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Distance to injection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Wind statistics: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k, C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(vu </a:t>
            </a:r>
            <a:r>
              <a:rPr lang="en-IE" dirty="0" err="1" smtClean="0">
                <a:solidFill>
                  <a:schemeClr val="bg1"/>
                </a:solidFill>
              </a:rPr>
              <a:t>Dinh</a:t>
            </a:r>
            <a:r>
              <a:rPr lang="en-IE" dirty="0" smtClean="0">
                <a:solidFill>
                  <a:schemeClr val="bg1"/>
                </a:solidFill>
              </a:rPr>
              <a:t> et al., 2023)</a:t>
            </a:r>
          </a:p>
        </p:txBody>
      </p:sp>
    </p:spTree>
    <p:extLst>
      <p:ext uri="{BB962C8B-B14F-4D97-AF65-F5344CB8AC3E}">
        <p14:creationId xmlns:p14="http://schemas.microsoft.com/office/powerpoint/2010/main" val="148818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8522F8EF-9CAC-48DC-A9FC-42171288B9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35" y="1135581"/>
            <a:ext cx="6258095" cy="3960526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50B0CB9-A973-434C-A3CA-6035C6AE8C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30" y="3429000"/>
            <a:ext cx="4877435" cy="29267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B3C0AE-EE3C-4821-911E-052CBFAE151B}"/>
              </a:ext>
            </a:extLst>
          </p:cNvPr>
          <p:cNvSpPr txBox="1"/>
          <p:nvPr/>
        </p:nvSpPr>
        <p:spPr>
          <a:xfrm>
            <a:off x="7581900" y="722329"/>
            <a:ext cx="2752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Offshore Wind - Onshore Electrolyser</a:t>
            </a:r>
            <a:endParaRPr lang="en-IE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85F8C-A1F7-4D72-BA13-05E97731442D}"/>
              </a:ext>
            </a:extLst>
          </p:cNvPr>
          <p:cNvSpPr txBox="1"/>
          <p:nvPr/>
        </p:nvSpPr>
        <p:spPr>
          <a:xfrm>
            <a:off x="0" y="-19050"/>
            <a:ext cx="604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cap="all" dirty="0" smtClean="0">
                <a:solidFill>
                  <a:schemeClr val="bg1"/>
                </a:solidFill>
                <a:latin typeface="Candara" panose="020E0502030303020204" pitchFamily="34" charset="0"/>
              </a:rPr>
              <a:t>Plant layout &amp; footprint</a:t>
            </a:r>
            <a:endParaRPr lang="en-IE" sz="3600" cap="all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4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meline&#10;&#10;Description automatically generated">
            <a:extLst>
              <a:ext uri="{FF2B5EF4-FFF2-40B4-BE49-F238E27FC236}">
                <a16:creationId xmlns:a16="http://schemas.microsoft.com/office/drawing/2014/main" id="{971CBDC1-29F4-4816-A856-6BA6F71E95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4" y="1103971"/>
            <a:ext cx="10047248" cy="5319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55F82C-2563-44B6-9BC2-3E4E2D4B5FA3}"/>
              </a:ext>
            </a:extLst>
          </p:cNvPr>
          <p:cNvSpPr txBox="1"/>
          <p:nvPr/>
        </p:nvSpPr>
        <p:spPr>
          <a:xfrm>
            <a:off x="0" y="-19050"/>
            <a:ext cx="5099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cap="all" dirty="0">
                <a:solidFill>
                  <a:schemeClr val="bg1"/>
                </a:solidFill>
                <a:latin typeface="Candara" panose="020E0502030303020204" pitchFamily="34" charset="0"/>
              </a:rPr>
              <a:t>Balance of Plant LOSSES</a:t>
            </a:r>
          </a:p>
        </p:txBody>
      </p:sp>
    </p:spTree>
    <p:extLst>
      <p:ext uri="{BB962C8B-B14F-4D97-AF65-F5344CB8AC3E}">
        <p14:creationId xmlns:p14="http://schemas.microsoft.com/office/powerpoint/2010/main" val="3427237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ABEDE366-26A6-4BC1-9672-F6C3BE8CC2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57075" y="1785904"/>
            <a:ext cx="5052148" cy="4436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2A505C-FB30-4BF5-97F7-2C4556D9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17" y="465925"/>
            <a:ext cx="10515600" cy="1325563"/>
          </a:xfrm>
        </p:spPr>
        <p:txBody>
          <a:bodyPr/>
          <a:lstStyle/>
          <a:p>
            <a:r>
              <a:rPr lang="en-IE" dirty="0" err="1">
                <a:solidFill>
                  <a:schemeClr val="bg1"/>
                </a:solidFill>
              </a:rPr>
              <a:t>Levelised</a:t>
            </a:r>
            <a:r>
              <a:rPr lang="en-IE" dirty="0">
                <a:solidFill>
                  <a:schemeClr val="bg1"/>
                </a:solidFill>
              </a:rPr>
              <a:t> Cost of Transmission </a:t>
            </a:r>
            <a:r>
              <a:rPr lang="en-IE" dirty="0" smtClean="0">
                <a:solidFill>
                  <a:schemeClr val="bg1"/>
                </a:solidFill>
              </a:rPr>
              <a:t>(LCOT) </a:t>
            </a:r>
            <a:r>
              <a:rPr lang="en-IE" dirty="0">
                <a:solidFill>
                  <a:schemeClr val="bg1"/>
                </a:solidFill>
              </a:rPr>
              <a:t>of H</a:t>
            </a:r>
            <a:r>
              <a:rPr lang="en-IE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DC8B1-6234-4A9F-ADC5-B87B1C16D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3" y="2105255"/>
            <a:ext cx="4520381" cy="422066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Levelised</a:t>
            </a:r>
            <a:r>
              <a:rPr lang="en-US" dirty="0">
                <a:solidFill>
                  <a:schemeClr val="bg1"/>
                </a:solidFill>
              </a:rPr>
              <a:t> cost of transmission </a:t>
            </a:r>
            <a:r>
              <a:rPr lang="en-US" dirty="0" smtClean="0">
                <a:solidFill>
                  <a:schemeClr val="bg1"/>
                </a:solidFill>
              </a:rPr>
              <a:t>of energy for </a:t>
            </a:r>
            <a:r>
              <a:rPr lang="en-US" dirty="0" smtClean="0">
                <a:solidFill>
                  <a:schemeClr val="bg1"/>
                </a:solidFill>
              </a:rPr>
              <a:t>green </a:t>
            </a:r>
            <a:r>
              <a:rPr lang="en-US" dirty="0">
                <a:solidFill>
                  <a:schemeClr val="bg1"/>
                </a:solidFill>
              </a:rPr>
              <a:t>hydrogen</a:t>
            </a:r>
          </a:p>
          <a:p>
            <a:r>
              <a:rPr lang="en-US" dirty="0">
                <a:solidFill>
                  <a:schemeClr val="bg1"/>
                </a:solidFill>
              </a:rPr>
              <a:t>H2 pipelines, liquid H2 tankers, or electrical interconnection? </a:t>
            </a:r>
          </a:p>
          <a:p>
            <a:r>
              <a:rPr lang="en-US" dirty="0">
                <a:solidFill>
                  <a:schemeClr val="bg1"/>
                </a:solidFill>
              </a:rPr>
              <a:t>Detailed cost models</a:t>
            </a:r>
          </a:p>
          <a:p>
            <a:r>
              <a:rPr lang="en-US" dirty="0">
                <a:solidFill>
                  <a:schemeClr val="bg1"/>
                </a:solidFill>
              </a:rPr>
              <a:t>(Manuscript in preparation)</a:t>
            </a:r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6262A2-8A74-4367-B443-3F704391D0F4}"/>
              </a:ext>
            </a:extLst>
          </p:cNvPr>
          <p:cNvGrpSpPr/>
          <p:nvPr/>
        </p:nvGrpSpPr>
        <p:grpSpPr>
          <a:xfrm>
            <a:off x="4965401" y="1785903"/>
            <a:ext cx="5435495" cy="4859371"/>
            <a:chOff x="3443771" y="1339427"/>
            <a:chExt cx="4076621" cy="364452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39E2F0-5AE3-461E-87D6-215FB5EF87D3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443771" y="1339427"/>
              <a:ext cx="4076621" cy="3644528"/>
            </a:xfrm>
            <a:prstGeom prst="rect">
              <a:avLst/>
            </a:prstGeom>
          </p:spPr>
        </p:pic>
        <p:pic>
          <p:nvPicPr>
            <p:cNvPr id="18" name="Picture 1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2FF1C86-5049-4C89-BD2E-42A16DCC3CBD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" t="3051" r="2258" b="4029"/>
            <a:stretch/>
          </p:blipFill>
          <p:spPr bwMode="auto">
            <a:xfrm>
              <a:off x="6402637" y="3809970"/>
              <a:ext cx="859790" cy="5124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93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6767EA-D29E-694E-898D-895961E5DA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150" y="1133116"/>
            <a:ext cx="8042124" cy="3705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8A7198-4826-46A6-A253-EFE7A62DA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761" r="3006" b="21102"/>
          <a:stretch/>
        </p:blipFill>
        <p:spPr>
          <a:xfrm>
            <a:off x="9617608" y="5215632"/>
            <a:ext cx="2223071" cy="135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46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e11d739-6353-44e1-92e2-fbedab809d4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A9C042A037AC40B184ED8F5E6331F1" ma:contentTypeVersion="15" ma:contentTypeDescription="Create a new document." ma:contentTypeScope="" ma:versionID="a61f8c34927899a9d1995946db882ba8">
  <xsd:schema xmlns:xsd="http://www.w3.org/2001/XMLSchema" xmlns:xs="http://www.w3.org/2001/XMLSchema" xmlns:p="http://schemas.microsoft.com/office/2006/metadata/properties" xmlns:ns3="ee11d739-6353-44e1-92e2-fbedab809d43" xmlns:ns4="f8b786de-7fc1-45a7-9c5e-8505481a591a" targetNamespace="http://schemas.microsoft.com/office/2006/metadata/properties" ma:root="true" ma:fieldsID="e05152aca504e511b11dc366639baacd" ns3:_="" ns4:_="">
    <xsd:import namespace="ee11d739-6353-44e1-92e2-fbedab809d43"/>
    <xsd:import namespace="f8b786de-7fc1-45a7-9c5e-8505481a59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3:MediaServiceOCR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1d739-6353-44e1-92e2-fbedab809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786de-7fc1-45a7-9c5e-8505481a59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2AB1C0-4984-4370-B950-FAA524BFB1B5}">
  <ds:schemaRefs>
    <ds:schemaRef ds:uri="ee11d739-6353-44e1-92e2-fbedab809d4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8b786de-7fc1-45a7-9c5e-8505481a591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E7B98B-6B33-4D7D-9E1F-199E1E2DF4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1d739-6353-44e1-92e2-fbedab809d43"/>
    <ds:schemaRef ds:uri="f8b786de-7fc1-45a7-9c5e-8505481a59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350561-1F58-49FC-B46A-B2F6E26246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426</Words>
  <Application>Microsoft Office PowerPoint</Application>
  <PresentationFormat>Widescreen</PresentationFormat>
  <Paragraphs>52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Gotham Book</vt:lpstr>
      <vt:lpstr>Lucida Sans</vt:lpstr>
      <vt:lpstr>Open Sans</vt:lpstr>
      <vt:lpstr>Office Theme</vt:lpstr>
      <vt:lpstr>3_Office Theme</vt:lpstr>
      <vt:lpstr>1_Office Theme</vt:lpstr>
      <vt:lpstr>PowerPoint Presentation</vt:lpstr>
      <vt:lpstr>H-Wind : Bringing Wind Energy  from Irish Waters to International Markets</vt:lpstr>
      <vt:lpstr>PowerPoint Presentation</vt:lpstr>
      <vt:lpstr>PowerPoint Presentation</vt:lpstr>
      <vt:lpstr>PowerPoint Presentation</vt:lpstr>
      <vt:lpstr>PowerPoint Presentation</vt:lpstr>
      <vt:lpstr>Levelised Cost of Transmission (LCOT) of H2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Hore, Niall</dc:creator>
  <cp:lastModifiedBy>Paul Leahy</cp:lastModifiedBy>
  <cp:revision>108</cp:revision>
  <dcterms:created xsi:type="dcterms:W3CDTF">2021-04-22T13:42:19Z</dcterms:created>
  <dcterms:modified xsi:type="dcterms:W3CDTF">2023-04-18T16:08:38Z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0x010100BFA9C042A037AC40B184ED8F5E6331F1</vt:lpwstr>
  </property>
</Properties>
</file>