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87" r:id="rId3"/>
    <p:sldId id="3852" r:id="rId4"/>
    <p:sldId id="385" r:id="rId5"/>
    <p:sldId id="554" r:id="rId6"/>
    <p:sldId id="3850" r:id="rId7"/>
    <p:sldId id="329" r:id="rId8"/>
    <p:sldId id="3842" r:id="rId9"/>
    <p:sldId id="3843" r:id="rId10"/>
    <p:sldId id="259" r:id="rId11"/>
    <p:sldId id="262" r:id="rId12"/>
    <p:sldId id="263" r:id="rId13"/>
    <p:sldId id="3849" r:id="rId14"/>
    <p:sldId id="264" r:id="rId15"/>
    <p:sldId id="3848" r:id="rId16"/>
    <p:sldId id="265" r:id="rId17"/>
    <p:sldId id="642" r:id="rId18"/>
    <p:sldId id="656" r:id="rId19"/>
    <p:sldId id="539" r:id="rId20"/>
    <p:sldId id="682" r:id="rId21"/>
    <p:sldId id="261" r:id="rId22"/>
    <p:sldId id="268" r:id="rId23"/>
    <p:sldId id="269" r:id="rId24"/>
    <p:sldId id="676" r:id="rId25"/>
    <p:sldId id="707" r:id="rId26"/>
    <p:sldId id="708" r:id="rId27"/>
    <p:sldId id="709" r:id="rId28"/>
    <p:sldId id="710" r:id="rId29"/>
    <p:sldId id="711" r:id="rId30"/>
    <p:sldId id="712" r:id="rId31"/>
    <p:sldId id="713" r:id="rId32"/>
    <p:sldId id="714" r:id="rId33"/>
    <p:sldId id="657" r:id="rId34"/>
    <p:sldId id="3853" r:id="rId35"/>
    <p:sldId id="3854" r:id="rId36"/>
    <p:sldId id="3855" r:id="rId37"/>
  </p:sldIdLst>
  <p:sldSz cx="9144000" cy="6858000" type="screen4x3"/>
  <p:notesSz cx="6669088" cy="9926638"/>
  <p:embeddedFontLst>
    <p:embeddedFont>
      <p:font typeface="Calibri" panose="020F050202020403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Titillium Web" panose="00000500000000000000" pitchFamily="2"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hgu489NbpQBjMHBtW6ox9p6NJs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961"/>
    <a:srgbClr val="034E9F"/>
    <a:srgbClr val="F57A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6F72B1-8A69-4B34-8E4A-E900FB3F9E25}">
  <a:tblStyle styleId="{C86F72B1-8A69-4B34-8E4A-E900FB3F9E2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p:cViewPr varScale="1">
        <p:scale>
          <a:sx n="102" d="100"/>
          <a:sy n="102" d="100"/>
        </p:scale>
        <p:origin x="696"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9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95"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9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ADF3C-1316-4A16-A59C-AE1E01C34B9E}" type="doc">
      <dgm:prSet loTypeId="urn:microsoft.com/office/officeart/2005/8/layout/radial6" loCatId="cycle" qsTypeId="urn:microsoft.com/office/officeart/2005/8/quickstyle/simple1" qsCatId="simple" csTypeId="urn:microsoft.com/office/officeart/2005/8/colors/accent1_2" csCatId="accent1" phldr="1"/>
      <dgm:spPr>
        <a:scene3d>
          <a:camera prst="perspectiveContrastingLeftFacing"/>
          <a:lightRig rig="threePt" dir="t"/>
        </a:scene3d>
      </dgm:spPr>
      <dgm:t>
        <a:bodyPr/>
        <a:lstStyle/>
        <a:p>
          <a:endParaRPr lang="en-GB"/>
        </a:p>
      </dgm:t>
    </dgm:pt>
    <dgm:pt modelId="{C472552E-08CD-4BD4-AD70-0449D73163A4}">
      <dgm:prSet phldrT="[Text]" custT="1"/>
      <dgm:spPr>
        <a:solidFill>
          <a:schemeClr val="accent6">
            <a:lumMod val="75000"/>
          </a:schemeClr>
        </a:solidFill>
        <a:ln w="6350"/>
      </dgm:spPr>
      <dgm:t>
        <a:bodyPr/>
        <a:lstStyle/>
        <a:p>
          <a:r>
            <a:rPr lang="en-GB" sz="2500" i="1" dirty="0"/>
            <a:t>H</a:t>
          </a:r>
          <a:r>
            <a:rPr lang="en-GB" sz="1800" i="1" dirty="0"/>
            <a:t>2</a:t>
          </a:r>
          <a:r>
            <a:rPr lang="en-GB" sz="2500" i="1" dirty="0"/>
            <a:t> hub</a:t>
          </a:r>
        </a:p>
      </dgm:t>
    </dgm:pt>
    <dgm:pt modelId="{48A7E88F-2EBB-4B59-B487-9FBBFA58A51C}" type="parTrans" cxnId="{82C5C5E3-5255-4E20-A4A5-4673643054E6}">
      <dgm:prSet/>
      <dgm:spPr/>
      <dgm:t>
        <a:bodyPr/>
        <a:lstStyle/>
        <a:p>
          <a:endParaRPr lang="en-GB"/>
        </a:p>
      </dgm:t>
    </dgm:pt>
    <dgm:pt modelId="{C5CF06C4-E260-4B67-BC91-38A37A33619C}" type="sibTrans" cxnId="{82C5C5E3-5255-4E20-A4A5-4673643054E6}">
      <dgm:prSet/>
      <dgm:spPr/>
      <dgm:t>
        <a:bodyPr/>
        <a:lstStyle/>
        <a:p>
          <a:endParaRPr lang="en-GB"/>
        </a:p>
      </dgm:t>
    </dgm:pt>
    <dgm:pt modelId="{279E1576-5048-4066-9C22-D534FB709017}">
      <dgm:prSet phldrT="[Text]" custT="1"/>
      <dgm:spPr>
        <a:ln>
          <a:solidFill>
            <a:srgbClr val="00B050"/>
          </a:solidFill>
        </a:ln>
      </dgm:spPr>
      <dgm:t>
        <a:bodyPr/>
        <a:lstStyle/>
        <a:p>
          <a:r>
            <a:rPr lang="en-GB" sz="1200" dirty="0">
              <a:solidFill>
                <a:schemeClr val="tx1"/>
              </a:solidFill>
            </a:rPr>
            <a:t>Inspire</a:t>
          </a:r>
        </a:p>
      </dgm:t>
    </dgm:pt>
    <dgm:pt modelId="{4F56AB65-C8E6-46F9-A69B-D3228D78A7C3}" type="parTrans" cxnId="{1D734F96-4DBF-4FAD-947A-5CFD6ADC0D0B}">
      <dgm:prSet/>
      <dgm:spPr/>
      <dgm:t>
        <a:bodyPr/>
        <a:lstStyle/>
        <a:p>
          <a:endParaRPr lang="en-GB"/>
        </a:p>
      </dgm:t>
    </dgm:pt>
    <dgm:pt modelId="{50CF3F7B-327D-4D31-B592-E79C2654A7DC}" type="sibTrans" cxnId="{1D734F96-4DBF-4FAD-947A-5CFD6ADC0D0B}">
      <dgm:prSet/>
      <dgm:spPr/>
      <dgm:t>
        <a:bodyPr/>
        <a:lstStyle/>
        <a:p>
          <a:endParaRPr lang="en-GB"/>
        </a:p>
      </dgm:t>
    </dgm:pt>
    <dgm:pt modelId="{BC528093-8468-40DA-A104-E166112A2BEE}">
      <dgm:prSet phldrT="[Text]" custT="1"/>
      <dgm:spPr/>
      <dgm:t>
        <a:bodyPr/>
        <a:lstStyle/>
        <a:p>
          <a:r>
            <a:rPr lang="en-GB" sz="1100" dirty="0">
              <a:solidFill>
                <a:schemeClr val="tx1"/>
              </a:solidFill>
            </a:rPr>
            <a:t>Innovate</a:t>
          </a:r>
        </a:p>
      </dgm:t>
    </dgm:pt>
    <dgm:pt modelId="{C74BB3B4-1EAD-4E81-907B-1E677AF6B945}" type="parTrans" cxnId="{20CEF7B4-9E96-4697-B85E-E846636A106C}">
      <dgm:prSet/>
      <dgm:spPr/>
      <dgm:t>
        <a:bodyPr/>
        <a:lstStyle/>
        <a:p>
          <a:endParaRPr lang="en-GB"/>
        </a:p>
      </dgm:t>
    </dgm:pt>
    <dgm:pt modelId="{F7E17CCB-BC1F-49EF-9109-CC22FD784BB6}" type="sibTrans" cxnId="{20CEF7B4-9E96-4697-B85E-E846636A106C}">
      <dgm:prSet/>
      <dgm:spPr/>
      <dgm:t>
        <a:bodyPr/>
        <a:lstStyle/>
        <a:p>
          <a:endParaRPr lang="en-GB"/>
        </a:p>
      </dgm:t>
    </dgm:pt>
    <dgm:pt modelId="{52A9F405-9C6F-4E10-9C41-0CD5ACCC1F4B}">
      <dgm:prSet phldrT="[Text]" custT="1"/>
      <dgm:spPr/>
      <dgm:t>
        <a:bodyPr/>
        <a:lstStyle/>
        <a:p>
          <a:r>
            <a:rPr lang="en-GB" sz="1200" dirty="0">
              <a:solidFill>
                <a:schemeClr val="tx1"/>
              </a:solidFill>
            </a:rPr>
            <a:t>Invest</a:t>
          </a:r>
        </a:p>
      </dgm:t>
    </dgm:pt>
    <dgm:pt modelId="{4A58BA09-EDF5-4311-8042-AD153C9E6077}" type="parTrans" cxnId="{1CEF6D81-2549-457A-A287-EAB43ED42410}">
      <dgm:prSet/>
      <dgm:spPr/>
      <dgm:t>
        <a:bodyPr/>
        <a:lstStyle/>
        <a:p>
          <a:endParaRPr lang="en-GB"/>
        </a:p>
      </dgm:t>
    </dgm:pt>
    <dgm:pt modelId="{87DFF5C1-CFA0-49EC-9F2B-BD1F72D74633}" type="sibTrans" cxnId="{1CEF6D81-2549-457A-A287-EAB43ED42410}">
      <dgm:prSet/>
      <dgm:spPr/>
      <dgm:t>
        <a:bodyPr/>
        <a:lstStyle/>
        <a:p>
          <a:endParaRPr lang="en-GB"/>
        </a:p>
      </dgm:t>
    </dgm:pt>
    <dgm:pt modelId="{306C5747-2416-43CB-9C29-3C43EB06D1C9}">
      <dgm:prSet phldrT="[Text]" custT="1"/>
      <dgm:spPr/>
      <dgm:t>
        <a:bodyPr/>
        <a:lstStyle/>
        <a:p>
          <a:r>
            <a:rPr lang="en-GB" sz="1200" dirty="0">
              <a:solidFill>
                <a:schemeClr val="tx1"/>
              </a:solidFill>
            </a:rPr>
            <a:t>Instil</a:t>
          </a:r>
        </a:p>
      </dgm:t>
    </dgm:pt>
    <dgm:pt modelId="{E7638039-6E30-4E13-B918-2520A518A0A1}" type="parTrans" cxnId="{B2E51A49-294A-47B5-8A56-2C9B3B34918E}">
      <dgm:prSet/>
      <dgm:spPr/>
      <dgm:t>
        <a:bodyPr/>
        <a:lstStyle/>
        <a:p>
          <a:endParaRPr lang="en-GB"/>
        </a:p>
      </dgm:t>
    </dgm:pt>
    <dgm:pt modelId="{4096FC4A-CA8B-4E75-8BF2-B5124655606B}" type="sibTrans" cxnId="{B2E51A49-294A-47B5-8A56-2C9B3B34918E}">
      <dgm:prSet/>
      <dgm:spPr/>
      <dgm:t>
        <a:bodyPr/>
        <a:lstStyle/>
        <a:p>
          <a:endParaRPr lang="en-GB"/>
        </a:p>
      </dgm:t>
    </dgm:pt>
    <dgm:pt modelId="{7931D047-8549-4FF4-9925-4D73AD7F1F6C}" type="pres">
      <dgm:prSet presAssocID="{FB9ADF3C-1316-4A16-A59C-AE1E01C34B9E}" presName="Name0" presStyleCnt="0">
        <dgm:presLayoutVars>
          <dgm:chMax val="1"/>
          <dgm:dir/>
          <dgm:animLvl val="ctr"/>
          <dgm:resizeHandles val="exact"/>
        </dgm:presLayoutVars>
      </dgm:prSet>
      <dgm:spPr/>
    </dgm:pt>
    <dgm:pt modelId="{C171ECEA-3C84-454A-A644-D3D8E24B65CD}" type="pres">
      <dgm:prSet presAssocID="{C472552E-08CD-4BD4-AD70-0449D73163A4}" presName="centerShape" presStyleLbl="node0" presStyleIdx="0" presStyleCnt="1"/>
      <dgm:spPr/>
    </dgm:pt>
    <dgm:pt modelId="{D7BCB330-610A-4100-A3B1-78262A491801}" type="pres">
      <dgm:prSet presAssocID="{279E1576-5048-4066-9C22-D534FB709017}" presName="node" presStyleLbl="node1" presStyleIdx="0" presStyleCnt="4">
        <dgm:presLayoutVars>
          <dgm:bulletEnabled val="1"/>
        </dgm:presLayoutVars>
      </dgm:prSet>
      <dgm:spPr/>
    </dgm:pt>
    <dgm:pt modelId="{6FAF9781-9F0F-4F66-B87C-1E1AA43AAF2B}" type="pres">
      <dgm:prSet presAssocID="{279E1576-5048-4066-9C22-D534FB709017}" presName="dummy" presStyleCnt="0"/>
      <dgm:spPr/>
    </dgm:pt>
    <dgm:pt modelId="{BF2985BD-183D-4597-8512-4C88CABA2E19}" type="pres">
      <dgm:prSet presAssocID="{50CF3F7B-327D-4D31-B592-E79C2654A7DC}" presName="sibTrans" presStyleLbl="sibTrans2D1" presStyleIdx="0" presStyleCnt="4"/>
      <dgm:spPr/>
    </dgm:pt>
    <dgm:pt modelId="{70C60A1F-6C6F-4087-A0CC-7A0F43DEBF13}" type="pres">
      <dgm:prSet presAssocID="{BC528093-8468-40DA-A104-E166112A2BEE}" presName="node" presStyleLbl="node1" presStyleIdx="1" presStyleCnt="4">
        <dgm:presLayoutVars>
          <dgm:bulletEnabled val="1"/>
        </dgm:presLayoutVars>
      </dgm:prSet>
      <dgm:spPr/>
    </dgm:pt>
    <dgm:pt modelId="{9D06625C-0FD8-46D5-AE8E-40F42C358292}" type="pres">
      <dgm:prSet presAssocID="{BC528093-8468-40DA-A104-E166112A2BEE}" presName="dummy" presStyleCnt="0"/>
      <dgm:spPr/>
    </dgm:pt>
    <dgm:pt modelId="{39318C12-74A5-4FE9-A730-DDDD193F1D69}" type="pres">
      <dgm:prSet presAssocID="{F7E17CCB-BC1F-49EF-9109-CC22FD784BB6}" presName="sibTrans" presStyleLbl="sibTrans2D1" presStyleIdx="1" presStyleCnt="4"/>
      <dgm:spPr/>
    </dgm:pt>
    <dgm:pt modelId="{FD758651-C362-4722-804C-5A1BEA7C4C3F}" type="pres">
      <dgm:prSet presAssocID="{52A9F405-9C6F-4E10-9C41-0CD5ACCC1F4B}" presName="node" presStyleLbl="node1" presStyleIdx="2" presStyleCnt="4">
        <dgm:presLayoutVars>
          <dgm:bulletEnabled val="1"/>
        </dgm:presLayoutVars>
      </dgm:prSet>
      <dgm:spPr/>
    </dgm:pt>
    <dgm:pt modelId="{3F341D55-B01A-465D-9786-5A9929CEF37B}" type="pres">
      <dgm:prSet presAssocID="{52A9F405-9C6F-4E10-9C41-0CD5ACCC1F4B}" presName="dummy" presStyleCnt="0"/>
      <dgm:spPr/>
    </dgm:pt>
    <dgm:pt modelId="{DECAB6E4-54CB-4F7F-B948-DD9EC92131BA}" type="pres">
      <dgm:prSet presAssocID="{87DFF5C1-CFA0-49EC-9F2B-BD1F72D74633}" presName="sibTrans" presStyleLbl="sibTrans2D1" presStyleIdx="2" presStyleCnt="4"/>
      <dgm:spPr/>
    </dgm:pt>
    <dgm:pt modelId="{EB7A07AF-B867-48C0-938E-BD794B97660C}" type="pres">
      <dgm:prSet presAssocID="{306C5747-2416-43CB-9C29-3C43EB06D1C9}" presName="node" presStyleLbl="node1" presStyleIdx="3" presStyleCnt="4">
        <dgm:presLayoutVars>
          <dgm:bulletEnabled val="1"/>
        </dgm:presLayoutVars>
      </dgm:prSet>
      <dgm:spPr/>
    </dgm:pt>
    <dgm:pt modelId="{CB0BBD3C-3566-4203-801E-3DC675D70C36}" type="pres">
      <dgm:prSet presAssocID="{306C5747-2416-43CB-9C29-3C43EB06D1C9}" presName="dummy" presStyleCnt="0"/>
      <dgm:spPr/>
    </dgm:pt>
    <dgm:pt modelId="{F5F4BB37-AB21-4A86-898E-371B9364C4B4}" type="pres">
      <dgm:prSet presAssocID="{4096FC4A-CA8B-4E75-8BF2-B5124655606B}" presName="sibTrans" presStyleLbl="sibTrans2D1" presStyleIdx="3" presStyleCnt="4"/>
      <dgm:spPr/>
    </dgm:pt>
  </dgm:ptLst>
  <dgm:cxnLst>
    <dgm:cxn modelId="{5367A00F-F1DD-4230-814A-BF91D387EE77}" type="presOf" srcId="{52A9F405-9C6F-4E10-9C41-0CD5ACCC1F4B}" destId="{FD758651-C362-4722-804C-5A1BEA7C4C3F}" srcOrd="0" destOrd="0" presId="urn:microsoft.com/office/officeart/2005/8/layout/radial6"/>
    <dgm:cxn modelId="{6F163116-23CA-4CF1-B331-B3561C675B5D}" type="presOf" srcId="{F7E17CCB-BC1F-49EF-9109-CC22FD784BB6}" destId="{39318C12-74A5-4FE9-A730-DDDD193F1D69}" srcOrd="0" destOrd="0" presId="urn:microsoft.com/office/officeart/2005/8/layout/radial6"/>
    <dgm:cxn modelId="{B43E441D-2BAA-4876-B38A-37918F47D3CD}" type="presOf" srcId="{50CF3F7B-327D-4D31-B592-E79C2654A7DC}" destId="{BF2985BD-183D-4597-8512-4C88CABA2E19}" srcOrd="0" destOrd="0" presId="urn:microsoft.com/office/officeart/2005/8/layout/radial6"/>
    <dgm:cxn modelId="{DF3C8C26-01D5-4FAC-98B2-6480DC4A509B}" type="presOf" srcId="{C472552E-08CD-4BD4-AD70-0449D73163A4}" destId="{C171ECEA-3C84-454A-A644-D3D8E24B65CD}" srcOrd="0" destOrd="0" presId="urn:microsoft.com/office/officeart/2005/8/layout/radial6"/>
    <dgm:cxn modelId="{CD3BD835-55AF-4F10-97CA-0AF7202F7901}" type="presOf" srcId="{BC528093-8468-40DA-A104-E166112A2BEE}" destId="{70C60A1F-6C6F-4087-A0CC-7A0F43DEBF13}" srcOrd="0" destOrd="0" presId="urn:microsoft.com/office/officeart/2005/8/layout/radial6"/>
    <dgm:cxn modelId="{B2E51A49-294A-47B5-8A56-2C9B3B34918E}" srcId="{C472552E-08CD-4BD4-AD70-0449D73163A4}" destId="{306C5747-2416-43CB-9C29-3C43EB06D1C9}" srcOrd="3" destOrd="0" parTransId="{E7638039-6E30-4E13-B918-2520A518A0A1}" sibTransId="{4096FC4A-CA8B-4E75-8BF2-B5124655606B}"/>
    <dgm:cxn modelId="{5BA1D870-F005-4677-AB45-821855CBAE8A}" type="presOf" srcId="{FB9ADF3C-1316-4A16-A59C-AE1E01C34B9E}" destId="{7931D047-8549-4FF4-9925-4D73AD7F1F6C}" srcOrd="0" destOrd="0" presId="urn:microsoft.com/office/officeart/2005/8/layout/radial6"/>
    <dgm:cxn modelId="{1CEF6D81-2549-457A-A287-EAB43ED42410}" srcId="{C472552E-08CD-4BD4-AD70-0449D73163A4}" destId="{52A9F405-9C6F-4E10-9C41-0CD5ACCC1F4B}" srcOrd="2" destOrd="0" parTransId="{4A58BA09-EDF5-4311-8042-AD153C9E6077}" sibTransId="{87DFF5C1-CFA0-49EC-9F2B-BD1F72D74633}"/>
    <dgm:cxn modelId="{59F1E095-CF9A-45D8-85B8-900FA86EDB1E}" type="presOf" srcId="{4096FC4A-CA8B-4E75-8BF2-B5124655606B}" destId="{F5F4BB37-AB21-4A86-898E-371B9364C4B4}" srcOrd="0" destOrd="0" presId="urn:microsoft.com/office/officeart/2005/8/layout/radial6"/>
    <dgm:cxn modelId="{1D734F96-4DBF-4FAD-947A-5CFD6ADC0D0B}" srcId="{C472552E-08CD-4BD4-AD70-0449D73163A4}" destId="{279E1576-5048-4066-9C22-D534FB709017}" srcOrd="0" destOrd="0" parTransId="{4F56AB65-C8E6-46F9-A69B-D3228D78A7C3}" sibTransId="{50CF3F7B-327D-4D31-B592-E79C2654A7DC}"/>
    <dgm:cxn modelId="{846359A6-ABF6-4D22-BC6C-7A7832D2CEF7}" type="presOf" srcId="{306C5747-2416-43CB-9C29-3C43EB06D1C9}" destId="{EB7A07AF-B867-48C0-938E-BD794B97660C}" srcOrd="0" destOrd="0" presId="urn:microsoft.com/office/officeart/2005/8/layout/radial6"/>
    <dgm:cxn modelId="{B86D1EAD-6272-4A2C-9999-8023AF86E357}" type="presOf" srcId="{279E1576-5048-4066-9C22-D534FB709017}" destId="{D7BCB330-610A-4100-A3B1-78262A491801}" srcOrd="0" destOrd="0" presId="urn:microsoft.com/office/officeart/2005/8/layout/radial6"/>
    <dgm:cxn modelId="{20CEF7B4-9E96-4697-B85E-E846636A106C}" srcId="{C472552E-08CD-4BD4-AD70-0449D73163A4}" destId="{BC528093-8468-40DA-A104-E166112A2BEE}" srcOrd="1" destOrd="0" parTransId="{C74BB3B4-1EAD-4E81-907B-1E677AF6B945}" sibTransId="{F7E17CCB-BC1F-49EF-9109-CC22FD784BB6}"/>
    <dgm:cxn modelId="{82C5C5E3-5255-4E20-A4A5-4673643054E6}" srcId="{FB9ADF3C-1316-4A16-A59C-AE1E01C34B9E}" destId="{C472552E-08CD-4BD4-AD70-0449D73163A4}" srcOrd="0" destOrd="0" parTransId="{48A7E88F-2EBB-4B59-B487-9FBBFA58A51C}" sibTransId="{C5CF06C4-E260-4B67-BC91-38A37A33619C}"/>
    <dgm:cxn modelId="{2732C1EB-2719-492F-98D9-D1CF0D37917A}" type="presOf" srcId="{87DFF5C1-CFA0-49EC-9F2B-BD1F72D74633}" destId="{DECAB6E4-54CB-4F7F-B948-DD9EC92131BA}" srcOrd="0" destOrd="0" presId="urn:microsoft.com/office/officeart/2005/8/layout/radial6"/>
    <dgm:cxn modelId="{8EC4D6C1-12B5-4DC0-B467-DB23851F4C87}" type="presParOf" srcId="{7931D047-8549-4FF4-9925-4D73AD7F1F6C}" destId="{C171ECEA-3C84-454A-A644-D3D8E24B65CD}" srcOrd="0" destOrd="0" presId="urn:microsoft.com/office/officeart/2005/8/layout/radial6"/>
    <dgm:cxn modelId="{49047E3D-02CF-444F-9000-E34DA47652BE}" type="presParOf" srcId="{7931D047-8549-4FF4-9925-4D73AD7F1F6C}" destId="{D7BCB330-610A-4100-A3B1-78262A491801}" srcOrd="1" destOrd="0" presId="urn:microsoft.com/office/officeart/2005/8/layout/radial6"/>
    <dgm:cxn modelId="{6D2F1F2B-2F49-43CC-B2B4-54E3A765B40D}" type="presParOf" srcId="{7931D047-8549-4FF4-9925-4D73AD7F1F6C}" destId="{6FAF9781-9F0F-4F66-B87C-1E1AA43AAF2B}" srcOrd="2" destOrd="0" presId="urn:microsoft.com/office/officeart/2005/8/layout/radial6"/>
    <dgm:cxn modelId="{9FC5D550-8047-4A7B-95D6-F754FC17F1A8}" type="presParOf" srcId="{7931D047-8549-4FF4-9925-4D73AD7F1F6C}" destId="{BF2985BD-183D-4597-8512-4C88CABA2E19}" srcOrd="3" destOrd="0" presId="urn:microsoft.com/office/officeart/2005/8/layout/radial6"/>
    <dgm:cxn modelId="{81A566A8-3245-4D64-B482-00F027071D91}" type="presParOf" srcId="{7931D047-8549-4FF4-9925-4D73AD7F1F6C}" destId="{70C60A1F-6C6F-4087-A0CC-7A0F43DEBF13}" srcOrd="4" destOrd="0" presId="urn:microsoft.com/office/officeart/2005/8/layout/radial6"/>
    <dgm:cxn modelId="{760B3879-E275-48BC-A010-8B795488440B}" type="presParOf" srcId="{7931D047-8549-4FF4-9925-4D73AD7F1F6C}" destId="{9D06625C-0FD8-46D5-AE8E-40F42C358292}" srcOrd="5" destOrd="0" presId="urn:microsoft.com/office/officeart/2005/8/layout/radial6"/>
    <dgm:cxn modelId="{7D1AA565-51DA-4536-9B9C-B98F43149407}" type="presParOf" srcId="{7931D047-8549-4FF4-9925-4D73AD7F1F6C}" destId="{39318C12-74A5-4FE9-A730-DDDD193F1D69}" srcOrd="6" destOrd="0" presId="urn:microsoft.com/office/officeart/2005/8/layout/radial6"/>
    <dgm:cxn modelId="{1FAFC574-E69C-4779-97B0-182D37A79730}" type="presParOf" srcId="{7931D047-8549-4FF4-9925-4D73AD7F1F6C}" destId="{FD758651-C362-4722-804C-5A1BEA7C4C3F}" srcOrd="7" destOrd="0" presId="urn:microsoft.com/office/officeart/2005/8/layout/radial6"/>
    <dgm:cxn modelId="{F0665454-7268-45E9-8D65-B743FA031F0E}" type="presParOf" srcId="{7931D047-8549-4FF4-9925-4D73AD7F1F6C}" destId="{3F341D55-B01A-465D-9786-5A9929CEF37B}" srcOrd="8" destOrd="0" presId="urn:microsoft.com/office/officeart/2005/8/layout/radial6"/>
    <dgm:cxn modelId="{B45B094E-0A95-42F3-A311-43C836E55B13}" type="presParOf" srcId="{7931D047-8549-4FF4-9925-4D73AD7F1F6C}" destId="{DECAB6E4-54CB-4F7F-B948-DD9EC92131BA}" srcOrd="9" destOrd="0" presId="urn:microsoft.com/office/officeart/2005/8/layout/radial6"/>
    <dgm:cxn modelId="{1AF3555B-1FDC-407E-9880-E3F30C2821C7}" type="presParOf" srcId="{7931D047-8549-4FF4-9925-4D73AD7F1F6C}" destId="{EB7A07AF-B867-48C0-938E-BD794B97660C}" srcOrd="10" destOrd="0" presId="urn:microsoft.com/office/officeart/2005/8/layout/radial6"/>
    <dgm:cxn modelId="{217641AE-ABC4-485B-B985-9CF7B738B69F}" type="presParOf" srcId="{7931D047-8549-4FF4-9925-4D73AD7F1F6C}" destId="{CB0BBD3C-3566-4203-801E-3DC675D70C36}" srcOrd="11" destOrd="0" presId="urn:microsoft.com/office/officeart/2005/8/layout/radial6"/>
    <dgm:cxn modelId="{355F2165-9CB4-4992-A28C-4173CAE766FC}" type="presParOf" srcId="{7931D047-8549-4FF4-9925-4D73AD7F1F6C}" destId="{F5F4BB37-AB21-4A86-898E-371B9364C4B4}" srcOrd="12" destOrd="0" presId="urn:microsoft.com/office/officeart/2005/8/layout/radial6"/>
  </dgm:cxnLst>
  <dgm:bg>
    <a:solidFill>
      <a:srgbClr val="92D050">
        <a:alpha val="56000"/>
      </a:srgbClr>
    </a:solidFill>
    <a:effectLst>
      <a:softEdge rad="635000"/>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703C8C-9933-4726-AD92-196674EA91FB}" type="doc">
      <dgm:prSet loTypeId="urn:microsoft.com/office/officeart/2005/8/layout/hProcess9" loCatId="process" qsTypeId="urn:microsoft.com/office/officeart/2005/8/quickstyle/simple1" qsCatId="simple" csTypeId="urn:microsoft.com/office/officeart/2005/8/colors/accent6_2" csCatId="accent6" phldr="1"/>
      <dgm:spPr/>
    </dgm:pt>
    <dgm:pt modelId="{EBC75405-3271-45A7-ABA4-174EAFE62EB6}">
      <dgm:prSet phldrT="[Text]"/>
      <dgm:spPr/>
      <dgm:t>
        <a:bodyPr/>
        <a:lstStyle/>
        <a:p>
          <a:r>
            <a:rPr lang="en-GB" dirty="0"/>
            <a:t>L2 and L3 BMet/NRC</a:t>
          </a:r>
        </a:p>
      </dgm:t>
    </dgm:pt>
    <dgm:pt modelId="{99A99218-19CD-435F-B03A-C5D90EEB9F52}" type="parTrans" cxnId="{33AE7717-DFA5-48E6-9345-0407B4F540FE}">
      <dgm:prSet/>
      <dgm:spPr/>
      <dgm:t>
        <a:bodyPr/>
        <a:lstStyle/>
        <a:p>
          <a:endParaRPr lang="en-GB"/>
        </a:p>
      </dgm:t>
    </dgm:pt>
    <dgm:pt modelId="{5B9AD66F-298B-498C-86C0-7E5BBD96021C}" type="sibTrans" cxnId="{33AE7717-DFA5-48E6-9345-0407B4F540FE}">
      <dgm:prSet/>
      <dgm:spPr/>
      <dgm:t>
        <a:bodyPr/>
        <a:lstStyle/>
        <a:p>
          <a:endParaRPr lang="en-GB"/>
        </a:p>
      </dgm:t>
    </dgm:pt>
    <dgm:pt modelId="{4F698C5A-3476-4643-BF97-39FF20C9CEB8}">
      <dgm:prSet phldrT="[Text]"/>
      <dgm:spPr/>
      <dgm:t>
        <a:bodyPr/>
        <a:lstStyle/>
        <a:p>
          <a:r>
            <a:rPr lang="en-GB" dirty="0"/>
            <a:t>L4 and L5 BMet/NRC</a:t>
          </a:r>
        </a:p>
      </dgm:t>
    </dgm:pt>
    <dgm:pt modelId="{948E2366-9457-4AE4-A8DE-503AA074DE65}" type="parTrans" cxnId="{92855824-F0B5-4A51-8792-F5D34A39A4B3}">
      <dgm:prSet/>
      <dgm:spPr/>
      <dgm:t>
        <a:bodyPr/>
        <a:lstStyle/>
        <a:p>
          <a:endParaRPr lang="en-GB"/>
        </a:p>
      </dgm:t>
    </dgm:pt>
    <dgm:pt modelId="{07136303-7109-400E-8A3E-E4AC3C70662F}" type="sibTrans" cxnId="{92855824-F0B5-4A51-8792-F5D34A39A4B3}">
      <dgm:prSet/>
      <dgm:spPr/>
      <dgm:t>
        <a:bodyPr/>
        <a:lstStyle/>
        <a:p>
          <a:endParaRPr lang="en-GB"/>
        </a:p>
      </dgm:t>
    </dgm:pt>
    <dgm:pt modelId="{B140A42F-7DC7-4665-B437-4BF25BC5576A}">
      <dgm:prSet phldrT="[Text]"/>
      <dgm:spPr/>
      <dgm:t>
        <a:bodyPr/>
        <a:lstStyle/>
        <a:p>
          <a:r>
            <a:rPr lang="en-GB" dirty="0"/>
            <a:t>Train the Trainer M&amp;EA</a:t>
          </a:r>
        </a:p>
      </dgm:t>
    </dgm:pt>
    <dgm:pt modelId="{7A2D71CF-FB84-430E-B22F-E7220694F816}" type="parTrans" cxnId="{0EE1590B-063E-4768-9CF2-78EEB15751FF}">
      <dgm:prSet/>
      <dgm:spPr/>
      <dgm:t>
        <a:bodyPr/>
        <a:lstStyle/>
        <a:p>
          <a:endParaRPr lang="en-GB"/>
        </a:p>
      </dgm:t>
    </dgm:pt>
    <dgm:pt modelId="{252AD808-0BE2-490D-9C04-FD0E1B793D81}" type="sibTrans" cxnId="{0EE1590B-063E-4768-9CF2-78EEB15751FF}">
      <dgm:prSet/>
      <dgm:spPr/>
      <dgm:t>
        <a:bodyPr/>
        <a:lstStyle/>
        <a:p>
          <a:endParaRPr lang="en-GB"/>
        </a:p>
      </dgm:t>
    </dgm:pt>
    <dgm:pt modelId="{371084C8-CE0E-40D2-BEDD-04C8E6C67AA5}">
      <dgm:prSet phldrT="[Text]"/>
      <dgm:spPr/>
      <dgm:t>
        <a:bodyPr/>
        <a:lstStyle/>
        <a:p>
          <a:r>
            <a:rPr lang="en-GB" dirty="0"/>
            <a:t>L5 and L6 QUB</a:t>
          </a:r>
        </a:p>
      </dgm:t>
    </dgm:pt>
    <dgm:pt modelId="{57DD6CA1-CBD8-4405-BFF6-9FA33EF15726}" type="parTrans" cxnId="{4413046D-C746-4334-9464-98CC709515D0}">
      <dgm:prSet/>
      <dgm:spPr/>
      <dgm:t>
        <a:bodyPr/>
        <a:lstStyle/>
        <a:p>
          <a:endParaRPr lang="en-GB"/>
        </a:p>
      </dgm:t>
    </dgm:pt>
    <dgm:pt modelId="{BA2A1F87-41F9-4C35-958A-B3E3CDA321EB}" type="sibTrans" cxnId="{4413046D-C746-4334-9464-98CC709515D0}">
      <dgm:prSet/>
      <dgm:spPr/>
      <dgm:t>
        <a:bodyPr/>
        <a:lstStyle/>
        <a:p>
          <a:endParaRPr lang="en-GB"/>
        </a:p>
      </dgm:t>
    </dgm:pt>
    <dgm:pt modelId="{68A3CBA9-C5F8-49CC-9B20-1B5AF69686A6}">
      <dgm:prSet phldrT="[Text]"/>
      <dgm:spPr/>
      <dgm:t>
        <a:bodyPr/>
        <a:lstStyle/>
        <a:p>
          <a:r>
            <a:rPr lang="en-GB" dirty="0"/>
            <a:t>PGCE QUB</a:t>
          </a:r>
        </a:p>
      </dgm:t>
    </dgm:pt>
    <dgm:pt modelId="{7F842680-C74D-481E-B597-A886D3EACE85}" type="parTrans" cxnId="{0C7CCF48-012A-4035-B031-8852B140A2A4}">
      <dgm:prSet/>
      <dgm:spPr/>
      <dgm:t>
        <a:bodyPr/>
        <a:lstStyle/>
        <a:p>
          <a:endParaRPr lang="en-GB"/>
        </a:p>
      </dgm:t>
    </dgm:pt>
    <dgm:pt modelId="{D7700BC0-C2D4-4850-9E56-C484078F6651}" type="sibTrans" cxnId="{0C7CCF48-012A-4035-B031-8852B140A2A4}">
      <dgm:prSet/>
      <dgm:spPr/>
      <dgm:t>
        <a:bodyPr/>
        <a:lstStyle/>
        <a:p>
          <a:endParaRPr lang="en-GB"/>
        </a:p>
      </dgm:t>
    </dgm:pt>
    <dgm:pt modelId="{7C58884F-8512-4279-A66D-587F26FDD2F8}" type="pres">
      <dgm:prSet presAssocID="{2F703C8C-9933-4726-AD92-196674EA91FB}" presName="CompostProcess" presStyleCnt="0">
        <dgm:presLayoutVars>
          <dgm:dir/>
          <dgm:resizeHandles val="exact"/>
        </dgm:presLayoutVars>
      </dgm:prSet>
      <dgm:spPr/>
    </dgm:pt>
    <dgm:pt modelId="{4D8451E6-7D5F-4F73-AF38-8EA3B4DCB68C}" type="pres">
      <dgm:prSet presAssocID="{2F703C8C-9933-4726-AD92-196674EA91FB}" presName="arrow" presStyleLbl="bgShp" presStyleIdx="0" presStyleCnt="1"/>
      <dgm:spPr/>
    </dgm:pt>
    <dgm:pt modelId="{CE2E0D97-191E-45B7-A15E-112B61CD1F5B}" type="pres">
      <dgm:prSet presAssocID="{2F703C8C-9933-4726-AD92-196674EA91FB}" presName="linearProcess" presStyleCnt="0"/>
      <dgm:spPr/>
    </dgm:pt>
    <dgm:pt modelId="{8E83C0AE-D5DF-4A08-A981-EF38E481C2F6}" type="pres">
      <dgm:prSet presAssocID="{EBC75405-3271-45A7-ABA4-174EAFE62EB6}" presName="textNode" presStyleLbl="node1" presStyleIdx="0" presStyleCnt="5">
        <dgm:presLayoutVars>
          <dgm:bulletEnabled val="1"/>
        </dgm:presLayoutVars>
      </dgm:prSet>
      <dgm:spPr/>
    </dgm:pt>
    <dgm:pt modelId="{D7E44895-B302-4597-AB89-0E03A6286E8F}" type="pres">
      <dgm:prSet presAssocID="{5B9AD66F-298B-498C-86C0-7E5BBD96021C}" presName="sibTrans" presStyleCnt="0"/>
      <dgm:spPr/>
    </dgm:pt>
    <dgm:pt modelId="{AE18A053-88DC-4976-A305-D9565B9F75E1}" type="pres">
      <dgm:prSet presAssocID="{4F698C5A-3476-4643-BF97-39FF20C9CEB8}" presName="textNode" presStyleLbl="node1" presStyleIdx="1" presStyleCnt="5">
        <dgm:presLayoutVars>
          <dgm:bulletEnabled val="1"/>
        </dgm:presLayoutVars>
      </dgm:prSet>
      <dgm:spPr/>
    </dgm:pt>
    <dgm:pt modelId="{D5D5CD46-80F4-461F-B6AC-F56158BE933B}" type="pres">
      <dgm:prSet presAssocID="{07136303-7109-400E-8A3E-E4AC3C70662F}" presName="sibTrans" presStyleCnt="0"/>
      <dgm:spPr/>
    </dgm:pt>
    <dgm:pt modelId="{DE65A0CD-3034-4719-8EE8-22B133C7BD7C}" type="pres">
      <dgm:prSet presAssocID="{B140A42F-7DC7-4665-B437-4BF25BC5576A}" presName="textNode" presStyleLbl="node1" presStyleIdx="2" presStyleCnt="5">
        <dgm:presLayoutVars>
          <dgm:bulletEnabled val="1"/>
        </dgm:presLayoutVars>
      </dgm:prSet>
      <dgm:spPr/>
    </dgm:pt>
    <dgm:pt modelId="{6525D22B-3A9B-473D-9A6A-90DDDBE3373C}" type="pres">
      <dgm:prSet presAssocID="{252AD808-0BE2-490D-9C04-FD0E1B793D81}" presName="sibTrans" presStyleCnt="0"/>
      <dgm:spPr/>
    </dgm:pt>
    <dgm:pt modelId="{445F28F7-4F5E-4642-BA71-A49796386857}" type="pres">
      <dgm:prSet presAssocID="{371084C8-CE0E-40D2-BEDD-04C8E6C67AA5}" presName="textNode" presStyleLbl="node1" presStyleIdx="3" presStyleCnt="5">
        <dgm:presLayoutVars>
          <dgm:bulletEnabled val="1"/>
        </dgm:presLayoutVars>
      </dgm:prSet>
      <dgm:spPr/>
    </dgm:pt>
    <dgm:pt modelId="{C8828851-9795-44D0-BD69-5C1BF26B68DD}" type="pres">
      <dgm:prSet presAssocID="{BA2A1F87-41F9-4C35-958A-B3E3CDA321EB}" presName="sibTrans" presStyleCnt="0"/>
      <dgm:spPr/>
    </dgm:pt>
    <dgm:pt modelId="{B2962379-F22A-4489-BDE3-00CBCDE18072}" type="pres">
      <dgm:prSet presAssocID="{68A3CBA9-C5F8-49CC-9B20-1B5AF69686A6}" presName="textNode" presStyleLbl="node1" presStyleIdx="4" presStyleCnt="5">
        <dgm:presLayoutVars>
          <dgm:bulletEnabled val="1"/>
        </dgm:presLayoutVars>
      </dgm:prSet>
      <dgm:spPr/>
    </dgm:pt>
  </dgm:ptLst>
  <dgm:cxnLst>
    <dgm:cxn modelId="{0EE1590B-063E-4768-9CF2-78EEB15751FF}" srcId="{2F703C8C-9933-4726-AD92-196674EA91FB}" destId="{B140A42F-7DC7-4665-B437-4BF25BC5576A}" srcOrd="2" destOrd="0" parTransId="{7A2D71CF-FB84-430E-B22F-E7220694F816}" sibTransId="{252AD808-0BE2-490D-9C04-FD0E1B793D81}"/>
    <dgm:cxn modelId="{AB24ED0D-B81C-4EA2-A665-509D8ED523D1}" type="presOf" srcId="{2F703C8C-9933-4726-AD92-196674EA91FB}" destId="{7C58884F-8512-4279-A66D-587F26FDD2F8}" srcOrd="0" destOrd="0" presId="urn:microsoft.com/office/officeart/2005/8/layout/hProcess9"/>
    <dgm:cxn modelId="{33AE7717-DFA5-48E6-9345-0407B4F540FE}" srcId="{2F703C8C-9933-4726-AD92-196674EA91FB}" destId="{EBC75405-3271-45A7-ABA4-174EAFE62EB6}" srcOrd="0" destOrd="0" parTransId="{99A99218-19CD-435F-B03A-C5D90EEB9F52}" sibTransId="{5B9AD66F-298B-498C-86C0-7E5BBD96021C}"/>
    <dgm:cxn modelId="{92855824-F0B5-4A51-8792-F5D34A39A4B3}" srcId="{2F703C8C-9933-4726-AD92-196674EA91FB}" destId="{4F698C5A-3476-4643-BF97-39FF20C9CEB8}" srcOrd="1" destOrd="0" parTransId="{948E2366-9457-4AE4-A8DE-503AA074DE65}" sibTransId="{07136303-7109-400E-8A3E-E4AC3C70662F}"/>
    <dgm:cxn modelId="{0C7CCF48-012A-4035-B031-8852B140A2A4}" srcId="{2F703C8C-9933-4726-AD92-196674EA91FB}" destId="{68A3CBA9-C5F8-49CC-9B20-1B5AF69686A6}" srcOrd="4" destOrd="0" parTransId="{7F842680-C74D-481E-B597-A886D3EACE85}" sibTransId="{D7700BC0-C2D4-4850-9E56-C484078F6651}"/>
    <dgm:cxn modelId="{4413046D-C746-4334-9464-98CC709515D0}" srcId="{2F703C8C-9933-4726-AD92-196674EA91FB}" destId="{371084C8-CE0E-40D2-BEDD-04C8E6C67AA5}" srcOrd="3" destOrd="0" parTransId="{57DD6CA1-CBD8-4405-BFF6-9FA33EF15726}" sibTransId="{BA2A1F87-41F9-4C35-958A-B3E3CDA321EB}"/>
    <dgm:cxn modelId="{8BC1804E-5C64-4002-AF6F-8545DE034F17}" type="presOf" srcId="{68A3CBA9-C5F8-49CC-9B20-1B5AF69686A6}" destId="{B2962379-F22A-4489-BDE3-00CBCDE18072}" srcOrd="0" destOrd="0" presId="urn:microsoft.com/office/officeart/2005/8/layout/hProcess9"/>
    <dgm:cxn modelId="{87F95B51-633B-4155-9CEB-7994A5B980D0}" type="presOf" srcId="{371084C8-CE0E-40D2-BEDD-04C8E6C67AA5}" destId="{445F28F7-4F5E-4642-BA71-A49796386857}" srcOrd="0" destOrd="0" presId="urn:microsoft.com/office/officeart/2005/8/layout/hProcess9"/>
    <dgm:cxn modelId="{E5875690-32BA-445F-8776-288D511C16E9}" type="presOf" srcId="{EBC75405-3271-45A7-ABA4-174EAFE62EB6}" destId="{8E83C0AE-D5DF-4A08-A981-EF38E481C2F6}" srcOrd="0" destOrd="0" presId="urn:microsoft.com/office/officeart/2005/8/layout/hProcess9"/>
    <dgm:cxn modelId="{AAFCC9A6-2CB4-4D7D-B613-950FD2CC70A9}" type="presOf" srcId="{B140A42F-7DC7-4665-B437-4BF25BC5576A}" destId="{DE65A0CD-3034-4719-8EE8-22B133C7BD7C}" srcOrd="0" destOrd="0" presId="urn:microsoft.com/office/officeart/2005/8/layout/hProcess9"/>
    <dgm:cxn modelId="{38F6ABFE-C690-4A5D-9673-6AD6D27ADB7A}" type="presOf" srcId="{4F698C5A-3476-4643-BF97-39FF20C9CEB8}" destId="{AE18A053-88DC-4976-A305-D9565B9F75E1}" srcOrd="0" destOrd="0" presId="urn:microsoft.com/office/officeart/2005/8/layout/hProcess9"/>
    <dgm:cxn modelId="{56D6DAF6-9369-46E1-8F42-A5F08441FA95}" type="presParOf" srcId="{7C58884F-8512-4279-A66D-587F26FDD2F8}" destId="{4D8451E6-7D5F-4F73-AF38-8EA3B4DCB68C}" srcOrd="0" destOrd="0" presId="urn:microsoft.com/office/officeart/2005/8/layout/hProcess9"/>
    <dgm:cxn modelId="{0DF8BEB7-FF53-42FD-BB38-38A968372D64}" type="presParOf" srcId="{7C58884F-8512-4279-A66D-587F26FDD2F8}" destId="{CE2E0D97-191E-45B7-A15E-112B61CD1F5B}" srcOrd="1" destOrd="0" presId="urn:microsoft.com/office/officeart/2005/8/layout/hProcess9"/>
    <dgm:cxn modelId="{22854326-B1C9-4A57-9463-F33B6D825DB5}" type="presParOf" srcId="{CE2E0D97-191E-45B7-A15E-112B61CD1F5B}" destId="{8E83C0AE-D5DF-4A08-A981-EF38E481C2F6}" srcOrd="0" destOrd="0" presId="urn:microsoft.com/office/officeart/2005/8/layout/hProcess9"/>
    <dgm:cxn modelId="{A1456BDB-9CEA-4A6D-A1EC-9A7509A2A31F}" type="presParOf" srcId="{CE2E0D97-191E-45B7-A15E-112B61CD1F5B}" destId="{D7E44895-B302-4597-AB89-0E03A6286E8F}" srcOrd="1" destOrd="0" presId="urn:microsoft.com/office/officeart/2005/8/layout/hProcess9"/>
    <dgm:cxn modelId="{E4A535CF-ECBB-4E33-8AC4-A62D24C6CF77}" type="presParOf" srcId="{CE2E0D97-191E-45B7-A15E-112B61CD1F5B}" destId="{AE18A053-88DC-4976-A305-D9565B9F75E1}" srcOrd="2" destOrd="0" presId="urn:microsoft.com/office/officeart/2005/8/layout/hProcess9"/>
    <dgm:cxn modelId="{D16C2ACC-F18D-405E-A008-ABC24206C04A}" type="presParOf" srcId="{CE2E0D97-191E-45B7-A15E-112B61CD1F5B}" destId="{D5D5CD46-80F4-461F-B6AC-F56158BE933B}" srcOrd="3" destOrd="0" presId="urn:microsoft.com/office/officeart/2005/8/layout/hProcess9"/>
    <dgm:cxn modelId="{9FD57906-36E6-4256-BA16-DA22582DD023}" type="presParOf" srcId="{CE2E0D97-191E-45B7-A15E-112B61CD1F5B}" destId="{DE65A0CD-3034-4719-8EE8-22B133C7BD7C}" srcOrd="4" destOrd="0" presId="urn:microsoft.com/office/officeart/2005/8/layout/hProcess9"/>
    <dgm:cxn modelId="{DD593293-F828-4A99-8FF5-309084EDBAE5}" type="presParOf" srcId="{CE2E0D97-191E-45B7-A15E-112B61CD1F5B}" destId="{6525D22B-3A9B-473D-9A6A-90DDDBE3373C}" srcOrd="5" destOrd="0" presId="urn:microsoft.com/office/officeart/2005/8/layout/hProcess9"/>
    <dgm:cxn modelId="{A1627837-2302-4714-A3B8-96B050E87E9F}" type="presParOf" srcId="{CE2E0D97-191E-45B7-A15E-112B61CD1F5B}" destId="{445F28F7-4F5E-4642-BA71-A49796386857}" srcOrd="6" destOrd="0" presId="urn:microsoft.com/office/officeart/2005/8/layout/hProcess9"/>
    <dgm:cxn modelId="{BD9FADD9-D5EF-484F-A274-3628097328FD}" type="presParOf" srcId="{CE2E0D97-191E-45B7-A15E-112B61CD1F5B}" destId="{C8828851-9795-44D0-BD69-5C1BF26B68DD}" srcOrd="7" destOrd="0" presId="urn:microsoft.com/office/officeart/2005/8/layout/hProcess9"/>
    <dgm:cxn modelId="{7DA40DDC-5A3E-48F4-BF52-0A11EA8AA6EA}" type="presParOf" srcId="{CE2E0D97-191E-45B7-A15E-112B61CD1F5B}" destId="{B2962379-F22A-4489-BDE3-00CBCDE1807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4BB37-AB21-4A86-898E-371B9364C4B4}">
      <dsp:nvSpPr>
        <dsp:cNvPr id="0" name=""/>
        <dsp:cNvSpPr/>
      </dsp:nvSpPr>
      <dsp:spPr>
        <a:xfrm>
          <a:off x="356985" y="518395"/>
          <a:ext cx="2378051" cy="2378051"/>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a:scene3d>
          <a:camera prst="perspectiveContrastingLeftFacing"/>
          <a:lightRig rig="threePt" dir="t"/>
        </a:scene3d>
      </dsp:spPr>
      <dsp:style>
        <a:lnRef idx="0">
          <a:scrgbClr r="0" g="0" b="0"/>
        </a:lnRef>
        <a:fillRef idx="1">
          <a:scrgbClr r="0" g="0" b="0"/>
        </a:fillRef>
        <a:effectRef idx="0">
          <a:scrgbClr r="0" g="0" b="0"/>
        </a:effectRef>
        <a:fontRef idx="minor">
          <a:schemeClr val="lt1"/>
        </a:fontRef>
      </dsp:style>
    </dsp:sp>
    <dsp:sp modelId="{DECAB6E4-54CB-4F7F-B948-DD9EC92131BA}">
      <dsp:nvSpPr>
        <dsp:cNvPr id="0" name=""/>
        <dsp:cNvSpPr/>
      </dsp:nvSpPr>
      <dsp:spPr>
        <a:xfrm>
          <a:off x="356985" y="518395"/>
          <a:ext cx="2378051" cy="2378051"/>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a:scene3d>
          <a:camera prst="perspectiveContrastingLeftFacing"/>
          <a:lightRig rig="threePt" dir="t"/>
        </a:scene3d>
      </dsp:spPr>
      <dsp:style>
        <a:lnRef idx="0">
          <a:scrgbClr r="0" g="0" b="0"/>
        </a:lnRef>
        <a:fillRef idx="1">
          <a:scrgbClr r="0" g="0" b="0"/>
        </a:fillRef>
        <a:effectRef idx="0">
          <a:scrgbClr r="0" g="0" b="0"/>
        </a:effectRef>
        <a:fontRef idx="minor">
          <a:schemeClr val="lt1"/>
        </a:fontRef>
      </dsp:style>
    </dsp:sp>
    <dsp:sp modelId="{39318C12-74A5-4FE9-A730-DDDD193F1D69}">
      <dsp:nvSpPr>
        <dsp:cNvPr id="0" name=""/>
        <dsp:cNvSpPr/>
      </dsp:nvSpPr>
      <dsp:spPr>
        <a:xfrm>
          <a:off x="356985" y="518395"/>
          <a:ext cx="2378051" cy="2378051"/>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a:scene3d>
          <a:camera prst="perspectiveContrastingLeftFacing"/>
          <a:lightRig rig="threePt" dir="t"/>
        </a:scene3d>
      </dsp:spPr>
      <dsp:style>
        <a:lnRef idx="0">
          <a:scrgbClr r="0" g="0" b="0"/>
        </a:lnRef>
        <a:fillRef idx="1">
          <a:scrgbClr r="0" g="0" b="0"/>
        </a:fillRef>
        <a:effectRef idx="0">
          <a:scrgbClr r="0" g="0" b="0"/>
        </a:effectRef>
        <a:fontRef idx="minor">
          <a:schemeClr val="lt1"/>
        </a:fontRef>
      </dsp:style>
    </dsp:sp>
    <dsp:sp modelId="{BF2985BD-183D-4597-8512-4C88CABA2E19}">
      <dsp:nvSpPr>
        <dsp:cNvPr id="0" name=""/>
        <dsp:cNvSpPr/>
      </dsp:nvSpPr>
      <dsp:spPr>
        <a:xfrm>
          <a:off x="356985" y="518395"/>
          <a:ext cx="2378051" cy="2378051"/>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a:scene3d>
          <a:camera prst="perspectiveContrastingLeftFacing"/>
          <a:lightRig rig="threePt" dir="t"/>
        </a:scene3d>
      </dsp:spPr>
      <dsp:style>
        <a:lnRef idx="0">
          <a:scrgbClr r="0" g="0" b="0"/>
        </a:lnRef>
        <a:fillRef idx="1">
          <a:scrgbClr r="0" g="0" b="0"/>
        </a:fillRef>
        <a:effectRef idx="0">
          <a:scrgbClr r="0" g="0" b="0"/>
        </a:effectRef>
        <a:fontRef idx="minor">
          <a:schemeClr val="lt1"/>
        </a:fontRef>
      </dsp:style>
    </dsp:sp>
    <dsp:sp modelId="{C171ECEA-3C84-454A-A644-D3D8E24B65CD}">
      <dsp:nvSpPr>
        <dsp:cNvPr id="0" name=""/>
        <dsp:cNvSpPr/>
      </dsp:nvSpPr>
      <dsp:spPr>
        <a:xfrm>
          <a:off x="998717" y="1160127"/>
          <a:ext cx="1094587" cy="1094587"/>
        </a:xfrm>
        <a:prstGeom prst="ellipse">
          <a:avLst/>
        </a:prstGeom>
        <a:solidFill>
          <a:schemeClr val="accent6">
            <a:lumMod val="75000"/>
          </a:schemeClr>
        </a:solidFill>
        <a:ln w="6350" cap="flat" cmpd="sng" algn="ctr">
          <a:solidFill>
            <a:scrgbClr r="0" g="0" b="0"/>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i="1" kern="1200" dirty="0"/>
            <a:t>H</a:t>
          </a:r>
          <a:r>
            <a:rPr lang="en-GB" sz="1800" i="1" kern="1200" dirty="0"/>
            <a:t>2</a:t>
          </a:r>
          <a:r>
            <a:rPr lang="en-GB" sz="2500" i="1" kern="1200" dirty="0"/>
            <a:t> hub</a:t>
          </a:r>
        </a:p>
      </dsp:txBody>
      <dsp:txXfrm>
        <a:off x="1159016" y="1320426"/>
        <a:ext cx="773989" cy="773989"/>
      </dsp:txXfrm>
    </dsp:sp>
    <dsp:sp modelId="{D7BCB330-610A-4100-A3B1-78262A491801}">
      <dsp:nvSpPr>
        <dsp:cNvPr id="0" name=""/>
        <dsp:cNvSpPr/>
      </dsp:nvSpPr>
      <dsp:spPr>
        <a:xfrm>
          <a:off x="1162905" y="162873"/>
          <a:ext cx="766211" cy="766211"/>
        </a:xfrm>
        <a:prstGeom prst="ellipse">
          <a:avLst/>
        </a:prstGeom>
        <a:solidFill>
          <a:schemeClr val="accent1">
            <a:hueOff val="0"/>
            <a:satOff val="0"/>
            <a:lumOff val="0"/>
            <a:alphaOff val="0"/>
          </a:schemeClr>
        </a:solidFill>
        <a:ln w="25400" cap="flat" cmpd="sng" algn="ctr">
          <a:solidFill>
            <a:srgbClr val="00B050"/>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Inspire</a:t>
          </a:r>
        </a:p>
      </dsp:txBody>
      <dsp:txXfrm>
        <a:off x="1275114" y="275082"/>
        <a:ext cx="541793" cy="541793"/>
      </dsp:txXfrm>
    </dsp:sp>
    <dsp:sp modelId="{70C60A1F-6C6F-4087-A0CC-7A0F43DEBF13}">
      <dsp:nvSpPr>
        <dsp:cNvPr id="0" name=""/>
        <dsp:cNvSpPr/>
      </dsp:nvSpPr>
      <dsp:spPr>
        <a:xfrm>
          <a:off x="2324347" y="1324315"/>
          <a:ext cx="766211" cy="7662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Innovate</a:t>
          </a:r>
        </a:p>
      </dsp:txBody>
      <dsp:txXfrm>
        <a:off x="2436556" y="1436524"/>
        <a:ext cx="541793" cy="541793"/>
      </dsp:txXfrm>
    </dsp:sp>
    <dsp:sp modelId="{FD758651-C362-4722-804C-5A1BEA7C4C3F}">
      <dsp:nvSpPr>
        <dsp:cNvPr id="0" name=""/>
        <dsp:cNvSpPr/>
      </dsp:nvSpPr>
      <dsp:spPr>
        <a:xfrm>
          <a:off x="1162905" y="2485757"/>
          <a:ext cx="766211" cy="7662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Invest</a:t>
          </a:r>
        </a:p>
      </dsp:txBody>
      <dsp:txXfrm>
        <a:off x="1275114" y="2597966"/>
        <a:ext cx="541793" cy="541793"/>
      </dsp:txXfrm>
    </dsp:sp>
    <dsp:sp modelId="{EB7A07AF-B867-48C0-938E-BD794B97660C}">
      <dsp:nvSpPr>
        <dsp:cNvPr id="0" name=""/>
        <dsp:cNvSpPr/>
      </dsp:nvSpPr>
      <dsp:spPr>
        <a:xfrm>
          <a:off x="1463" y="1324315"/>
          <a:ext cx="766211" cy="7662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perspectiveContrastingLef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Instil</a:t>
          </a:r>
        </a:p>
      </dsp:txBody>
      <dsp:txXfrm>
        <a:off x="113672" y="1436524"/>
        <a:ext cx="541793" cy="541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451E6-7D5F-4F73-AF38-8EA3B4DCB68C}">
      <dsp:nvSpPr>
        <dsp:cNvPr id="0" name=""/>
        <dsp:cNvSpPr/>
      </dsp:nvSpPr>
      <dsp:spPr>
        <a:xfrm>
          <a:off x="581972" y="0"/>
          <a:ext cx="6595694" cy="406400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83C0AE-D5DF-4A08-A981-EF38E481C2F6}">
      <dsp:nvSpPr>
        <dsp:cNvPr id="0" name=""/>
        <dsp:cNvSpPr/>
      </dsp:nvSpPr>
      <dsp:spPr>
        <a:xfrm>
          <a:off x="3409" y="1219199"/>
          <a:ext cx="1490926" cy="16256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L2 and L3 BMet/NRC</a:t>
          </a:r>
        </a:p>
      </dsp:txBody>
      <dsp:txXfrm>
        <a:off x="76190" y="1291980"/>
        <a:ext cx="1345364" cy="1480038"/>
      </dsp:txXfrm>
    </dsp:sp>
    <dsp:sp modelId="{AE18A053-88DC-4976-A305-D9565B9F75E1}">
      <dsp:nvSpPr>
        <dsp:cNvPr id="0" name=""/>
        <dsp:cNvSpPr/>
      </dsp:nvSpPr>
      <dsp:spPr>
        <a:xfrm>
          <a:off x="1568883" y="1219199"/>
          <a:ext cx="1490926" cy="16256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L4 and L5 BMet/NRC</a:t>
          </a:r>
        </a:p>
      </dsp:txBody>
      <dsp:txXfrm>
        <a:off x="1641664" y="1291980"/>
        <a:ext cx="1345364" cy="1480038"/>
      </dsp:txXfrm>
    </dsp:sp>
    <dsp:sp modelId="{DE65A0CD-3034-4719-8EE8-22B133C7BD7C}">
      <dsp:nvSpPr>
        <dsp:cNvPr id="0" name=""/>
        <dsp:cNvSpPr/>
      </dsp:nvSpPr>
      <dsp:spPr>
        <a:xfrm>
          <a:off x="3134356" y="1219199"/>
          <a:ext cx="1490926" cy="16256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Train the Trainer M&amp;EA</a:t>
          </a:r>
        </a:p>
      </dsp:txBody>
      <dsp:txXfrm>
        <a:off x="3207137" y="1291980"/>
        <a:ext cx="1345364" cy="1480038"/>
      </dsp:txXfrm>
    </dsp:sp>
    <dsp:sp modelId="{445F28F7-4F5E-4642-BA71-A49796386857}">
      <dsp:nvSpPr>
        <dsp:cNvPr id="0" name=""/>
        <dsp:cNvSpPr/>
      </dsp:nvSpPr>
      <dsp:spPr>
        <a:xfrm>
          <a:off x="4699829" y="1219199"/>
          <a:ext cx="1490926" cy="16256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L5 and L6 QUB</a:t>
          </a:r>
        </a:p>
      </dsp:txBody>
      <dsp:txXfrm>
        <a:off x="4772610" y="1291980"/>
        <a:ext cx="1345364" cy="1480038"/>
      </dsp:txXfrm>
    </dsp:sp>
    <dsp:sp modelId="{B2962379-F22A-4489-BDE3-00CBCDE18072}">
      <dsp:nvSpPr>
        <dsp:cNvPr id="0" name=""/>
        <dsp:cNvSpPr/>
      </dsp:nvSpPr>
      <dsp:spPr>
        <a:xfrm>
          <a:off x="6265303" y="1219199"/>
          <a:ext cx="1490926" cy="16256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PGCE QUB</a:t>
          </a:r>
        </a:p>
      </dsp:txBody>
      <dsp:txXfrm>
        <a:off x="6338084" y="1291980"/>
        <a:ext cx="1345364" cy="14800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938" cy="49633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0"/>
            <a:ext cx="2889938" cy="49633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889938" cy="4963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5: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2728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2213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4D149-4236-C24C-A605-CA7AE6F587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93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20195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19</a:t>
            </a:fld>
            <a:endParaRPr lang="en-GB" dirty="0"/>
          </a:p>
        </p:txBody>
      </p:sp>
    </p:spTree>
    <p:extLst>
      <p:ext uri="{BB962C8B-B14F-4D97-AF65-F5344CB8AC3E}">
        <p14:creationId xmlns:p14="http://schemas.microsoft.com/office/powerpoint/2010/main" val="121648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0: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4D149-4236-C24C-A605-CA7AE6F587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02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Rural and isolated communities in NWE face unique energy issues related to efficiency, reliability and sustainability. This is commonly due to dependency on external and fossil fuel energy supply, low electricity grid capacity and limited or no connection to wider grids. As a result these communities have higher than average carbon emissions and are more vulnerable to fluctuating fuel prices.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9C6B90-EE86-42EB-B078-38538740EB7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24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20000"/>
          </a:bodyPr>
          <a:lstStyle/>
          <a:p>
            <a:r>
              <a:rPr lang="fr-FR" sz="2000" dirty="0"/>
              <a:t>NWE has </a:t>
            </a:r>
            <a:r>
              <a:rPr lang="fr-FR" sz="2000" dirty="0" err="1"/>
              <a:t>financed</a:t>
            </a:r>
            <a:r>
              <a:rPr lang="fr-FR" sz="2000" dirty="0"/>
              <a:t> 6 H2 </a:t>
            </a:r>
            <a:r>
              <a:rPr lang="fr-FR" sz="2000" dirty="0" err="1"/>
              <a:t>projects</a:t>
            </a:r>
            <a:r>
              <a:rPr lang="fr-FR" sz="2000" dirty="0"/>
              <a:t>. </a:t>
            </a:r>
            <a:r>
              <a:rPr lang="fr-FR" sz="2000" dirty="0" err="1"/>
              <a:t>We’ve</a:t>
            </a:r>
            <a:r>
              <a:rPr lang="fr-FR" sz="2000" dirty="0"/>
              <a:t> </a:t>
            </a:r>
            <a:r>
              <a:rPr lang="fr-FR" sz="2000" dirty="0" err="1"/>
              <a:t>seen</a:t>
            </a:r>
            <a:r>
              <a:rPr lang="fr-FR" sz="2000" dirty="0"/>
              <a:t> </a:t>
            </a:r>
            <a:r>
              <a:rPr lang="fr-FR" sz="2000" dirty="0" err="1"/>
              <a:t>that</a:t>
            </a:r>
            <a:r>
              <a:rPr lang="fr-FR" sz="2000" dirty="0"/>
              <a:t> the first </a:t>
            </a:r>
            <a:r>
              <a:rPr lang="fr-FR" sz="2000" dirty="0" err="1"/>
              <a:t>projects</a:t>
            </a:r>
            <a:r>
              <a:rPr lang="fr-FR" sz="2000" dirty="0"/>
              <a:t> </a:t>
            </a:r>
            <a:r>
              <a:rPr lang="fr-FR" sz="2000" dirty="0" err="1"/>
              <a:t>were</a:t>
            </a:r>
            <a:r>
              <a:rPr lang="fr-FR" sz="2000" dirty="0"/>
              <a:t> more </a:t>
            </a:r>
            <a:r>
              <a:rPr lang="fr-FR" sz="2000" dirty="0" err="1"/>
              <a:t>resarch</a:t>
            </a:r>
            <a:r>
              <a:rPr lang="fr-FR" sz="2000" dirty="0"/>
              <a:t> </a:t>
            </a:r>
            <a:r>
              <a:rPr lang="fr-FR" sz="2000" dirty="0" err="1"/>
              <a:t>focused</a:t>
            </a:r>
            <a:r>
              <a:rPr lang="fr-FR" sz="2000" dirty="0"/>
              <a:t> </a:t>
            </a:r>
            <a:r>
              <a:rPr lang="fr-FR" sz="2000" dirty="0" err="1"/>
              <a:t>whereas</a:t>
            </a:r>
            <a:r>
              <a:rPr lang="fr-FR" sz="2000" dirty="0"/>
              <a:t> the </a:t>
            </a:r>
            <a:r>
              <a:rPr lang="fr-FR" sz="2000" dirty="0" err="1"/>
              <a:t>most</a:t>
            </a:r>
            <a:r>
              <a:rPr lang="fr-FR" sz="2000" dirty="0"/>
              <a:t> </a:t>
            </a:r>
            <a:r>
              <a:rPr lang="fr-FR" sz="2000" dirty="0" err="1"/>
              <a:t>recently</a:t>
            </a:r>
            <a:r>
              <a:rPr lang="fr-FR" sz="2000" dirty="0"/>
              <a:t> </a:t>
            </a:r>
            <a:r>
              <a:rPr lang="fr-FR" sz="2000" dirty="0" err="1"/>
              <a:t>approved</a:t>
            </a:r>
            <a:r>
              <a:rPr lang="fr-FR" sz="2000" dirty="0"/>
              <a:t> </a:t>
            </a:r>
            <a:r>
              <a:rPr lang="fr-FR" sz="2000" dirty="0" err="1"/>
              <a:t>ones</a:t>
            </a:r>
            <a:r>
              <a:rPr lang="fr-FR" sz="2000" dirty="0"/>
              <a:t> are about </a:t>
            </a:r>
            <a:r>
              <a:rPr lang="fr-FR" sz="2000" dirty="0" err="1"/>
              <a:t>demonstration</a:t>
            </a:r>
            <a:r>
              <a:rPr lang="fr-FR" sz="2000" dirty="0"/>
              <a:t> and </a:t>
            </a:r>
            <a:r>
              <a:rPr lang="fr-FR" sz="2000" dirty="0" err="1"/>
              <a:t>influencing</a:t>
            </a:r>
            <a:r>
              <a:rPr lang="fr-FR" sz="2000" dirty="0"/>
              <a:t> the </a:t>
            </a:r>
            <a:r>
              <a:rPr lang="fr-FR" sz="2000" dirty="0" err="1"/>
              <a:t>market</a:t>
            </a:r>
            <a:r>
              <a:rPr lang="fr-FR" sz="2000" dirty="0"/>
              <a:t>, </a:t>
            </a:r>
            <a:r>
              <a:rPr lang="fr-FR" sz="2000" dirty="0" err="1"/>
              <a:t>with</a:t>
            </a:r>
            <a:r>
              <a:rPr lang="fr-FR" sz="2000" dirty="0"/>
              <a:t> an </a:t>
            </a:r>
            <a:r>
              <a:rPr lang="fr-FR" sz="2000" dirty="0" err="1"/>
              <a:t>increased</a:t>
            </a:r>
            <a:r>
              <a:rPr lang="fr-FR" sz="2000" dirty="0"/>
              <a:t> focus on green H2. green H2 continues to </a:t>
            </a:r>
            <a:r>
              <a:rPr lang="fr-FR" sz="2000" dirty="0" err="1"/>
              <a:t>be</a:t>
            </a:r>
            <a:r>
              <a:rPr lang="fr-FR" sz="2000" dirty="0"/>
              <a:t> </a:t>
            </a:r>
            <a:r>
              <a:rPr lang="fr-FR" sz="2000" dirty="0" err="1"/>
              <a:t>expensive</a:t>
            </a:r>
            <a:r>
              <a:rPr lang="fr-FR" sz="2000" dirty="0"/>
              <a:t>. So </a:t>
            </a:r>
            <a:r>
              <a:rPr lang="fr-FR" sz="2000" dirty="0" err="1"/>
              <a:t>where</a:t>
            </a:r>
            <a:r>
              <a:rPr lang="fr-FR" sz="2000" dirty="0"/>
              <a:t> can NWE help? By </a:t>
            </a:r>
            <a:r>
              <a:rPr lang="fr-FR" sz="2000" dirty="0" err="1"/>
              <a:t>supporting</a:t>
            </a:r>
            <a:r>
              <a:rPr lang="fr-FR" sz="2000" dirty="0"/>
              <a:t> </a:t>
            </a:r>
            <a:r>
              <a:rPr lang="fr-FR" sz="2000" dirty="0" err="1"/>
              <a:t>projects</a:t>
            </a:r>
            <a:r>
              <a:rPr lang="fr-FR" sz="2000" dirty="0"/>
              <a:t> </a:t>
            </a:r>
            <a:r>
              <a:rPr lang="fr-FR" sz="2000" dirty="0" err="1"/>
              <a:t>that</a:t>
            </a:r>
            <a:r>
              <a:rPr lang="fr-FR" sz="2000" dirty="0"/>
              <a:t> </a:t>
            </a:r>
            <a:r>
              <a:rPr lang="fr-FR" sz="2000" dirty="0" err="1"/>
              <a:t>prove</a:t>
            </a:r>
            <a:r>
              <a:rPr lang="fr-FR" sz="2000" dirty="0"/>
              <a:t> the </a:t>
            </a:r>
            <a:r>
              <a:rPr lang="fr-FR" sz="2000" dirty="0" err="1"/>
              <a:t>viability</a:t>
            </a:r>
            <a:r>
              <a:rPr lang="fr-FR" sz="2000" dirty="0"/>
              <a:t> of H2, </a:t>
            </a:r>
            <a:r>
              <a:rPr lang="fr-FR" sz="2000" dirty="0" err="1"/>
              <a:t>this</a:t>
            </a:r>
            <a:r>
              <a:rPr lang="fr-FR" sz="2000" dirty="0"/>
              <a:t> can influence the </a:t>
            </a:r>
            <a:r>
              <a:rPr lang="fr-FR" sz="2000" dirty="0" err="1"/>
              <a:t>market</a:t>
            </a:r>
            <a:r>
              <a:rPr lang="fr-FR" sz="2000" dirty="0"/>
              <a:t> and </a:t>
            </a:r>
            <a:r>
              <a:rPr lang="fr-FR" sz="2000" dirty="0" err="1"/>
              <a:t>bring</a:t>
            </a:r>
            <a:r>
              <a:rPr lang="fr-FR" sz="2000" dirty="0"/>
              <a:t> </a:t>
            </a:r>
            <a:r>
              <a:rPr lang="fr-FR" sz="2000" dirty="0" err="1"/>
              <a:t>prices</a:t>
            </a:r>
            <a:r>
              <a:rPr lang="fr-FR" sz="2000" dirty="0"/>
              <a:t> down. The H2 </a:t>
            </a:r>
            <a:r>
              <a:rPr lang="fr-FR" sz="2000" dirty="0" err="1"/>
              <a:t>projects</a:t>
            </a:r>
            <a:r>
              <a:rPr lang="fr-FR" sz="2000" dirty="0"/>
              <a:t> can </a:t>
            </a:r>
            <a:r>
              <a:rPr lang="fr-FR" sz="2000" dirty="0" err="1"/>
              <a:t>be</a:t>
            </a:r>
            <a:r>
              <a:rPr lang="fr-FR" sz="2000" dirty="0"/>
              <a:t> </a:t>
            </a:r>
            <a:r>
              <a:rPr lang="fr-FR" sz="2000" dirty="0" err="1"/>
              <a:t>broken</a:t>
            </a:r>
            <a:r>
              <a:rPr lang="fr-FR" sz="2000" dirty="0"/>
              <a:t> down </a:t>
            </a:r>
            <a:r>
              <a:rPr lang="fr-FR" sz="2000" dirty="0" err="1"/>
              <a:t>into</a:t>
            </a:r>
            <a:r>
              <a:rPr lang="fr-FR" sz="2000" dirty="0"/>
              <a:t> </a:t>
            </a:r>
          </a:p>
          <a:p>
            <a:r>
              <a:rPr lang="fr-FR" sz="2000" dirty="0" err="1"/>
              <a:t>Overall</a:t>
            </a:r>
            <a:r>
              <a:rPr lang="fr-FR" sz="2000" dirty="0"/>
              <a:t> budget : </a:t>
            </a:r>
            <a:r>
              <a:rPr lang="fr-FR" sz="3200" b="1" i="0" u="none" strike="noStrike" dirty="0">
                <a:solidFill>
                  <a:srgbClr val="000000"/>
                </a:solidFill>
                <a:effectLst/>
                <a:latin typeface="Calibri" panose="020F0502020204030204" pitchFamily="34" charset="0"/>
              </a:rPr>
              <a:t>EUR 49,309,500.99</a:t>
            </a:r>
            <a:r>
              <a:rPr lang="fr-FR" sz="2000" dirty="0"/>
              <a:t> </a:t>
            </a:r>
            <a:r>
              <a:rPr lang="fr-FR" sz="3200" b="1" i="0" u="none" strike="noStrike" dirty="0">
                <a:solidFill>
                  <a:srgbClr val="000000"/>
                </a:solidFill>
                <a:effectLst/>
                <a:latin typeface="Calibri" panose="020F0502020204030204" pitchFamily="34" charset="0"/>
              </a:rPr>
              <a:t>EUR 27,953,194.29</a:t>
            </a:r>
            <a:r>
              <a:rPr lang="fr-FR" sz="2000" dirty="0"/>
              <a:t>  </a:t>
            </a:r>
          </a:p>
          <a:p>
            <a:r>
              <a:rPr lang="fr-FR" sz="2000" dirty="0"/>
              <a:t>Total n° </a:t>
            </a:r>
            <a:r>
              <a:rPr lang="fr-FR" sz="2000" dirty="0" err="1"/>
              <a:t>partners</a:t>
            </a:r>
            <a:r>
              <a:rPr lang="fr-FR" sz="2000" dirty="0"/>
              <a:t> : 65</a:t>
            </a:r>
          </a:p>
          <a:p>
            <a:endParaRPr lang="fr-FR" sz="2000" dirty="0"/>
          </a:p>
          <a:p>
            <a:endParaRPr lang="fr-FR" sz="2000" dirty="0"/>
          </a:p>
          <a:p>
            <a:pPr marL="342900" indent="-342900">
              <a:buFont typeface="Arial" panose="020B0604020202020204" pitchFamily="34" charset="0"/>
              <a:buChar char="•"/>
            </a:pPr>
            <a:endParaRPr lang="en-US" sz="2000" kern="0" dirty="0">
              <a:solidFill>
                <a:srgbClr val="034E9F"/>
              </a:solidFill>
              <a:latin typeface="Open Sans" panose="020B0606030504020204" pitchFamily="34" charset="0"/>
              <a:cs typeface="+mn-cs"/>
            </a:endParaRPr>
          </a:p>
          <a:p>
            <a:pPr marL="342900" indent="-342900">
              <a:buFont typeface="Arial" panose="020B0604020202020204" pitchFamily="34" charset="0"/>
              <a:buChar char="•"/>
            </a:pPr>
            <a:endParaRPr lang="en-US" sz="2000" kern="0" dirty="0">
              <a:solidFill>
                <a:srgbClr val="034E9F"/>
              </a:solidFill>
              <a:latin typeface="Open Sans" panose="020B0606030504020204" pitchFamily="34" charset="0"/>
              <a:cs typeface="+mn-cs"/>
            </a:endParaRPr>
          </a:p>
          <a:p>
            <a:pPr marL="342900" indent="-342900">
              <a:buFont typeface="Arial" panose="020B0604020202020204" pitchFamily="34" charset="0"/>
              <a:buChar char="•"/>
            </a:pPr>
            <a:r>
              <a:rPr lang="en-US" sz="2000" kern="0" dirty="0">
                <a:solidFill>
                  <a:srgbClr val="034E9F"/>
                </a:solidFill>
                <a:latin typeface="Open Sans" panose="020B0606030504020204" pitchFamily="34" charset="0"/>
                <a:cs typeface="+mn-cs"/>
              </a:rPr>
              <a:t>Overall ERDF budget dedicated to topic (approx.!)</a:t>
            </a:r>
          </a:p>
          <a:p>
            <a:endParaRPr dirty="0"/>
          </a:p>
        </p:txBody>
      </p:sp>
    </p:spTree>
    <p:extLst>
      <p:ext uri="{BB962C8B-B14F-4D97-AF65-F5344CB8AC3E}">
        <p14:creationId xmlns:p14="http://schemas.microsoft.com/office/powerpoint/2010/main" val="104940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457200" lvl="1" indent="0">
              <a:buFont typeface="Arial" panose="020B0604020202020204" pitchFamily="34" charset="0"/>
              <a:buNone/>
            </a:pPr>
            <a:endParaRPr lang="en-GB" sz="1200" kern="0" dirty="0">
              <a:solidFill>
                <a:srgbClr val="034E9F"/>
              </a:solidFill>
              <a:latin typeface="Open Sans" panose="020B0606030504020204" pitchFamily="34" charset="0"/>
            </a:endParaRPr>
          </a:p>
          <a:p>
            <a:pPr marL="457200" lvl="1" indent="0">
              <a:buFont typeface="Arial" panose="020B0604020202020204" pitchFamily="34" charset="0"/>
              <a:buNone/>
            </a:pPr>
            <a:r>
              <a:rPr lang="en-GB" sz="1200" kern="0" dirty="0">
                <a:solidFill>
                  <a:srgbClr val="034E9F"/>
                </a:solidFill>
                <a:latin typeface="Open Sans" panose="020B0606030504020204" pitchFamily="34" charset="0"/>
              </a:rPr>
              <a:t>Cooperation has led to a decrease in GHG and increase of H2 transportation and working towards critical mass. </a:t>
            </a:r>
          </a:p>
          <a:p>
            <a:pPr marL="800100" lvl="1" indent="-342900">
              <a:buFont typeface="Arial" panose="020B0604020202020204" pitchFamily="34" charset="0"/>
              <a:buChar char="•"/>
            </a:pPr>
            <a:r>
              <a:rPr lang="en-GB" sz="1200" kern="0" dirty="0">
                <a:solidFill>
                  <a:srgbClr val="034E9F"/>
                </a:solidFill>
                <a:latin typeface="Open Sans" panose="020B0606030504020204" pitchFamily="34" charset="0"/>
              </a:rPr>
              <a:t>4.01. Number of implemented low carbon solutions in transport </a:t>
            </a:r>
            <a:r>
              <a:rPr lang="en-US" sz="1200" kern="0" dirty="0">
                <a:solidFill>
                  <a:srgbClr val="034E9F"/>
                </a:solidFill>
                <a:latin typeface="Open Sans" panose="020B0606030504020204" pitchFamily="34" charset="0"/>
              </a:rPr>
              <a:t>= 5</a:t>
            </a:r>
          </a:p>
          <a:p>
            <a:pPr marL="800100" lvl="1" indent="-342900">
              <a:buFont typeface="Arial" panose="020B0604020202020204" pitchFamily="34" charset="0"/>
              <a:buChar char="•"/>
            </a:pPr>
            <a:r>
              <a:rPr lang="en-GB" sz="1200" kern="0" dirty="0">
                <a:solidFill>
                  <a:srgbClr val="034E9F"/>
                </a:solidFill>
                <a:latin typeface="Open Sans" panose="020B0606030504020204" pitchFamily="34" charset="0"/>
              </a:rPr>
              <a:t>4.03. Number of transport operators supported implementing low carbon solutions = 13</a:t>
            </a:r>
          </a:p>
          <a:p>
            <a:pPr marL="800100" lvl="1" indent="-342900">
              <a:buFont typeface="Arial" panose="020B0604020202020204" pitchFamily="34" charset="0"/>
              <a:buChar char="•"/>
            </a:pPr>
            <a:r>
              <a:rPr lang="en-GB" sz="1200" kern="0" dirty="0">
                <a:solidFill>
                  <a:srgbClr val="034E9F"/>
                </a:solidFill>
                <a:latin typeface="Open Sans" panose="020B0606030504020204" pitchFamily="34" charset="0"/>
              </a:rPr>
              <a:t>CO34. Estimated annual decrease of GHG  3389.76 ton/year</a:t>
            </a:r>
          </a:p>
          <a:p>
            <a:pPr marL="800100" lvl="1" indent="-342900">
              <a:buFont typeface="Arial" panose="020B0604020202020204" pitchFamily="34" charset="0"/>
              <a:buChar char="•"/>
            </a:pPr>
            <a:r>
              <a:rPr lang="en-GB" sz="1200" kern="0" dirty="0">
                <a:solidFill>
                  <a:srgbClr val="034E9F"/>
                </a:solidFill>
                <a:latin typeface="Open Sans" panose="020B0606030504020204" pitchFamily="34" charset="0"/>
              </a:rPr>
              <a:t>CO28. Number of enterprises supported to introduce new to the market products 47</a:t>
            </a:r>
          </a:p>
          <a:p>
            <a:endParaRPr dirty="0"/>
          </a:p>
        </p:txBody>
      </p:sp>
    </p:spTree>
    <p:extLst>
      <p:ext uri="{BB962C8B-B14F-4D97-AF65-F5344CB8AC3E}">
        <p14:creationId xmlns:p14="http://schemas.microsoft.com/office/powerpoint/2010/main" val="3707787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lvl="0"/>
            <a:fld id="{704B80FF-0E9A-411E-AC10-4A084859C3F8}" type="slidenum">
              <a:rPr lang="en-GB" smtClean="0"/>
              <a:t>6</a:t>
            </a:fld>
            <a:endParaRPr lang="en-GB"/>
          </a:p>
        </p:txBody>
      </p:sp>
    </p:spTree>
    <p:extLst>
      <p:ext uri="{BB962C8B-B14F-4D97-AF65-F5344CB8AC3E}">
        <p14:creationId xmlns:p14="http://schemas.microsoft.com/office/powerpoint/2010/main" val="252757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3: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52353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83737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4306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900839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63"/>
          <p:cNvPicPr preferRelativeResize="0"/>
          <p:nvPr/>
        </p:nvPicPr>
        <p:blipFill rotWithShape="1">
          <a:blip r:embed="rId2">
            <a:alphaModFix/>
          </a:blip>
          <a:srcRect l="7407" t="16959" r="7304" b="11620"/>
          <a:stretch/>
        </p:blipFill>
        <p:spPr>
          <a:xfrm>
            <a:off x="169039" y="6310130"/>
            <a:ext cx="919221" cy="4031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 colon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46326A1D-3435-D344-A817-683EFFC21DD2}"/>
              </a:ext>
            </a:extLst>
          </p:cNvPr>
          <p:cNvSpPr>
            <a:spLocks noGrp="1"/>
          </p:cNvSpPr>
          <p:nvPr>
            <p:ph type="body" sz="quarter" idx="10" hasCustomPrompt="1"/>
          </p:nvPr>
        </p:nvSpPr>
        <p:spPr>
          <a:xfrm>
            <a:off x="0" y="0"/>
            <a:ext cx="9144000" cy="1440000"/>
          </a:xfrm>
          <a:prstGeom prst="rect">
            <a:avLst/>
          </a:prstGeom>
        </p:spPr>
        <p:txBody>
          <a:bodyPr lIns="720000" tIns="0" rIns="720000" bIns="0" anchor="b" anchorCtr="0"/>
          <a:lstStyle>
            <a:lvl1pPr marL="0" indent="0" algn="l">
              <a:buNone/>
              <a:defRPr sz="2250" b="0" cap="all" baseline="0">
                <a:solidFill>
                  <a:srgbClr val="4D9AD7"/>
                </a:solidFill>
                <a:latin typeface="Verdana" panose="020B0604030504040204" pitchFamily="34" charset="0"/>
                <a:ea typeface="Verdana" panose="020B0604030504040204" pitchFamily="34" charset="0"/>
                <a:cs typeface="Verdana" panose="020B0604030504040204" pitchFamily="34" charset="0"/>
              </a:defRPr>
            </a:lvl1pPr>
          </a:lstStyle>
          <a:p>
            <a:r>
              <a:rPr lang="en-GB" noProof="0" dirty="0"/>
              <a:t>Title</a:t>
            </a:r>
          </a:p>
        </p:txBody>
      </p:sp>
      <p:sp>
        <p:nvSpPr>
          <p:cNvPr id="8" name="Espace réservé du texte 10">
            <a:extLst>
              <a:ext uri="{FF2B5EF4-FFF2-40B4-BE49-F238E27FC236}">
                <a16:creationId xmlns:a16="http://schemas.microsoft.com/office/drawing/2014/main" id="{F82F1CA4-D84D-124D-8B17-64FAED1232A1}"/>
              </a:ext>
            </a:extLst>
          </p:cNvPr>
          <p:cNvSpPr>
            <a:spLocks noGrp="1"/>
          </p:cNvSpPr>
          <p:nvPr>
            <p:ph type="body" sz="quarter" idx="11" hasCustomPrompt="1"/>
          </p:nvPr>
        </p:nvSpPr>
        <p:spPr>
          <a:xfrm>
            <a:off x="0" y="1620000"/>
            <a:ext cx="9144000" cy="4543425"/>
          </a:xfrm>
          <a:prstGeom prst="rect">
            <a:avLst/>
          </a:prstGeom>
        </p:spPr>
        <p:txBody>
          <a:bodyPr lIns="720000" tIns="0" rIns="720000" bIns="0"/>
          <a:lstStyle>
            <a:lvl1pPr marL="257175" indent="-257175" algn="l">
              <a:buClr>
                <a:srgbClr val="4D9AD7"/>
              </a:buClr>
              <a:buFont typeface="Arial" panose="020B0604020202020204" pitchFamily="34" charset="0"/>
              <a:buChar char="•"/>
              <a:defRPr sz="1688" cap="none" baseline="0">
                <a:solidFill>
                  <a:srgbClr val="144391"/>
                </a:solidFill>
                <a:latin typeface="Verdana" panose="020B0604030504040204" pitchFamily="34" charset="0"/>
              </a:defRPr>
            </a:lvl1pPr>
          </a:lstStyle>
          <a:p>
            <a:r>
              <a:rPr lang="en-GB" noProof="0" dirty="0"/>
              <a:t>Body 1 column</a:t>
            </a:r>
          </a:p>
        </p:txBody>
      </p:sp>
    </p:spTree>
    <p:extLst>
      <p:ext uri="{BB962C8B-B14F-4D97-AF65-F5344CB8AC3E}">
        <p14:creationId xmlns:p14="http://schemas.microsoft.com/office/powerpoint/2010/main" val="427800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6" name="Google Shape;6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7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7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7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9" name="Google Shape;79;p7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7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1" name="Google Shape;81;p7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3" name="Google Shape;93;p7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4" name="Google Shape;94;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6"/>
          <p:cNvSpPr>
            <a:spLocks noGrp="1"/>
          </p:cNvSpPr>
          <p:nvPr>
            <p:ph type="pic" idx="2"/>
          </p:nvPr>
        </p:nvSpPr>
        <p:spPr>
          <a:xfrm>
            <a:off x="3887391" y="987426"/>
            <a:ext cx="4629150" cy="4873625"/>
          </a:xfrm>
          <a:prstGeom prst="rect">
            <a:avLst/>
          </a:prstGeom>
          <a:noFill/>
          <a:ln>
            <a:noFill/>
          </a:ln>
        </p:spPr>
      </p:sp>
      <p:sp>
        <p:nvSpPr>
          <p:cNvPr id="100" name="Google Shape;100;p7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1" name="Google Shape;101;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
        <p:cNvGrpSpPr/>
        <p:nvPr/>
      </p:nvGrpSpPr>
      <p:grpSpPr>
        <a:xfrm>
          <a:off x="0" y="0"/>
          <a:ext cx="0" cy="0"/>
          <a:chOff x="0" y="0"/>
          <a:chExt cx="0" cy="0"/>
        </a:xfrm>
      </p:grpSpPr>
      <p:sp>
        <p:nvSpPr>
          <p:cNvPr id="105" name="Google Shape;105;p7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7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nweurope.eu/gencomm" TargetMode="External"/><Relationship Id="rId7" Type="http://schemas.openxmlformats.org/officeDocument/2006/relationships/hyperlink" Target="https://vimeo.com/366993950/91cafb0bb6"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www.communityh2.eu/" TargetMode="External"/><Relationship Id="rId5" Type="http://schemas.openxmlformats.org/officeDocument/2006/relationships/hyperlink" Target="https://twitter.com/search?q=gencomm&amp;src=typed_query" TargetMode="External"/><Relationship Id="rId10" Type="http://schemas.openxmlformats.org/officeDocument/2006/relationships/image" Target="../media/image29.png"/><Relationship Id="rId4" Type="http://schemas.openxmlformats.org/officeDocument/2006/relationships/hyperlink" Target="https://www.linkedin.com/company/hydrogenireland/?viewAsMember=true" TargetMode="Externa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nweurope.eu/gencomm" TargetMode="External"/><Relationship Id="rId7" Type="http://schemas.openxmlformats.org/officeDocument/2006/relationships/hyperlink" Target="https://vimeo.com/366993950/91cafb0bb6"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communityh2.eu/" TargetMode="External"/><Relationship Id="rId5" Type="http://schemas.openxmlformats.org/officeDocument/2006/relationships/hyperlink" Target="https://twitter.com/search?q=gencomm&amp;src=typed_query" TargetMode="External"/><Relationship Id="rId4" Type="http://schemas.openxmlformats.org/officeDocument/2006/relationships/hyperlink" Target="https://www.linkedin.com/company/hydrogenireland/?viewAsMember=tr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jpg"/><Relationship Id="rId4" Type="http://schemas.openxmlformats.org/officeDocument/2006/relationships/image" Target="../media/image8.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Sample_project-09.jpg"/>
          <p:cNvPicPr preferRelativeResize="0"/>
          <p:nvPr/>
        </p:nvPicPr>
        <p:blipFill rotWithShape="1">
          <a:blip r:embed="rId3">
            <a:alphaModFix/>
          </a:blip>
          <a:srcRect/>
          <a:stretch/>
        </p:blipFill>
        <p:spPr>
          <a:xfrm>
            <a:off x="-13298" y="293076"/>
            <a:ext cx="9142571" cy="6858000"/>
          </a:xfrm>
          <a:prstGeom prst="rect">
            <a:avLst/>
          </a:prstGeom>
          <a:noFill/>
          <a:ln>
            <a:noFill/>
          </a:ln>
        </p:spPr>
      </p:pic>
      <p:sp>
        <p:nvSpPr>
          <p:cNvPr id="122" name="Google Shape;122;p1"/>
          <p:cNvSpPr txBox="1"/>
          <p:nvPr/>
        </p:nvSpPr>
        <p:spPr>
          <a:xfrm>
            <a:off x="5757995" y="2109538"/>
            <a:ext cx="3385914"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34DA2"/>
                </a:solidFill>
                <a:latin typeface="Open Sans"/>
                <a:ea typeface="Open Sans"/>
                <a:cs typeface="Open Sans"/>
                <a:sym typeface="Open Sans"/>
              </a:rPr>
              <a:t>GenComm</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rgbClr val="15996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r>
              <a:rPr lang="en-GB" sz="2400" b="1" dirty="0">
                <a:solidFill>
                  <a:srgbClr val="159961"/>
                </a:solidFill>
                <a:effectLst/>
                <a:latin typeface="Open Sans" panose="020B0606030504020204" pitchFamily="34" charset="0"/>
                <a:ea typeface="Open Sans" panose="020B0606030504020204" pitchFamily="34" charset="0"/>
                <a:cs typeface="Open Sans" panose="020B0606030504020204" pitchFamily="34" charset="0"/>
              </a:rPr>
              <a:t>Developing Hydrogen Ecosystems</a:t>
            </a:r>
          </a:p>
          <a:p>
            <a:pPr marL="0" marR="0" lvl="0" indent="0" algn="ctr" rtl="0">
              <a:lnSpc>
                <a:spcPct val="100000"/>
              </a:lnSpc>
              <a:spcBef>
                <a:spcPts val="0"/>
              </a:spcBef>
              <a:spcAft>
                <a:spcPts val="0"/>
              </a:spcAft>
              <a:buClr>
                <a:srgbClr val="000000"/>
              </a:buClr>
              <a:buSzPts val="2400"/>
              <a:buFont typeface="Arial"/>
              <a:buNone/>
            </a:pPr>
            <a:endParaRPr lang="en-GB" sz="2400" b="1" i="0" u="none" strike="noStrike" cap="none" dirty="0">
              <a:solidFill>
                <a:srgbClr val="15996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dirty="0">
                <a:solidFill>
                  <a:srgbClr val="159961"/>
                </a:solidFill>
                <a:latin typeface="Open Sans" panose="020B0606030504020204" pitchFamily="34" charset="0"/>
                <a:ea typeface="Open Sans" panose="020B0606030504020204" pitchFamily="34" charset="0"/>
                <a:cs typeface="Open Sans" panose="020B0606030504020204" pitchFamily="34" charset="0"/>
              </a:rPr>
              <a:t>30</a:t>
            </a:r>
            <a:r>
              <a:rPr lang="en-GB" sz="2400" b="1" baseline="30000" dirty="0">
                <a:solidFill>
                  <a:srgbClr val="159961"/>
                </a:solidFill>
                <a:latin typeface="Open Sans" panose="020B0606030504020204" pitchFamily="34" charset="0"/>
                <a:ea typeface="Open Sans" panose="020B0606030504020204" pitchFamily="34" charset="0"/>
                <a:cs typeface="Open Sans" panose="020B0606030504020204" pitchFamily="34" charset="0"/>
              </a:rPr>
              <a:t>th</a:t>
            </a:r>
            <a:r>
              <a:rPr lang="en-GB" sz="2400" b="1" dirty="0">
                <a:solidFill>
                  <a:srgbClr val="159961"/>
                </a:solidFill>
                <a:latin typeface="Open Sans" panose="020B0606030504020204" pitchFamily="34" charset="0"/>
                <a:ea typeface="Open Sans" panose="020B0606030504020204" pitchFamily="34" charset="0"/>
                <a:cs typeface="Open Sans" panose="020B0606030504020204" pitchFamily="34" charset="0"/>
              </a:rPr>
              <a:t> March 2023</a:t>
            </a:r>
            <a:endParaRPr sz="1400" b="0" i="0" u="none" strike="noStrike" cap="none" dirty="0">
              <a:solidFill>
                <a:srgbClr val="15996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endParaRPr sz="2000" b="0" i="0" u="none" strike="noStrike" cap="none" dirty="0">
              <a:solidFill>
                <a:srgbClr val="034DA2"/>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rgbClr val="034DA2"/>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p:txBody>
      </p:sp>
      <p:sp>
        <p:nvSpPr>
          <p:cNvPr id="123" name="Google Shape;123;p1"/>
          <p:cNvSpPr/>
          <p:nvPr/>
        </p:nvSpPr>
        <p:spPr>
          <a:xfrm>
            <a:off x="0" y="0"/>
            <a:ext cx="5730149" cy="68580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txBox="1"/>
          <p:nvPr/>
        </p:nvSpPr>
        <p:spPr>
          <a:xfrm>
            <a:off x="1695461" y="2664081"/>
            <a:ext cx="231459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Open Sans"/>
                <a:ea typeface="Open Sans"/>
                <a:cs typeface="Open Sans"/>
                <a:sym typeface="Open Sans"/>
              </a:rPr>
              <a:t>Place image in this area. </a:t>
            </a:r>
            <a:endParaRPr sz="1400" b="0" i="0" u="none" strike="noStrike" cap="none">
              <a:solidFill>
                <a:srgbClr val="000000"/>
              </a:solidFill>
              <a:latin typeface="Arial"/>
              <a:ea typeface="Arial"/>
              <a:cs typeface="Arial"/>
              <a:sym typeface="Arial"/>
            </a:endParaRPr>
          </a:p>
        </p:txBody>
      </p:sp>
      <p:pic>
        <p:nvPicPr>
          <p:cNvPr id="125" name="Google Shape;125;p1"/>
          <p:cNvPicPr preferRelativeResize="0"/>
          <p:nvPr/>
        </p:nvPicPr>
        <p:blipFill rotWithShape="1">
          <a:blip r:embed="rId4">
            <a:alphaModFix/>
          </a:blip>
          <a:srcRect l="7407" t="16959" r="7304" b="11620"/>
          <a:stretch/>
        </p:blipFill>
        <p:spPr>
          <a:xfrm>
            <a:off x="5936305" y="541873"/>
            <a:ext cx="2952964" cy="1295223"/>
          </a:xfrm>
          <a:prstGeom prst="rect">
            <a:avLst/>
          </a:prstGeom>
          <a:noFill/>
          <a:ln>
            <a:noFill/>
          </a:ln>
        </p:spPr>
      </p:pic>
      <p:pic>
        <p:nvPicPr>
          <p:cNvPr id="126" name="Google Shape;126;p1"/>
          <p:cNvPicPr preferRelativeResize="0"/>
          <p:nvPr/>
        </p:nvPicPr>
        <p:blipFill rotWithShape="1">
          <a:blip r:embed="rId5">
            <a:alphaModFix/>
          </a:blip>
          <a:srcRect l="11513" r="40544"/>
          <a:stretch/>
        </p:blipFill>
        <p:spPr>
          <a:xfrm>
            <a:off x="-13566" y="0"/>
            <a:ext cx="5766205" cy="6858000"/>
          </a:xfrm>
          <a:prstGeom prst="rect">
            <a:avLst/>
          </a:prstGeom>
          <a:noFill/>
          <a:ln>
            <a:noFill/>
          </a:ln>
        </p:spPr>
      </p:pic>
      <p:sp>
        <p:nvSpPr>
          <p:cNvPr id="127" name="Google Shape;127;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3/20/2018</a:t>
            </a:r>
            <a:endParaRPr/>
          </a:p>
        </p:txBody>
      </p:sp>
      <p:sp>
        <p:nvSpPr>
          <p:cNvPr id="128" name="Google Shape;128;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79"/>
          <p:cNvSpPr txBox="1"/>
          <p:nvPr/>
        </p:nvSpPr>
        <p:spPr>
          <a:xfrm>
            <a:off x="685800" y="434340"/>
            <a:ext cx="4572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00B853"/>
                </a:solidFill>
              </a:rPr>
              <a:t>Hydrogen Triple Alliance</a:t>
            </a:r>
            <a:endParaRPr sz="1400" b="0" i="0" u="none" strike="noStrike" cap="none" dirty="0">
              <a:solidFill>
                <a:srgbClr val="00B853"/>
              </a:solidFill>
              <a:latin typeface="Arial"/>
              <a:ea typeface="Arial"/>
              <a:cs typeface="Arial"/>
              <a:sym typeface="Arial"/>
            </a:endParaRPr>
          </a:p>
        </p:txBody>
      </p:sp>
      <p:pic>
        <p:nvPicPr>
          <p:cNvPr id="3" name="Picture 2" descr="Graphical user interface&#10;&#10;Description automatically generated with medium confidence">
            <a:extLst>
              <a:ext uri="{FF2B5EF4-FFF2-40B4-BE49-F238E27FC236}">
                <a16:creationId xmlns:a16="http://schemas.microsoft.com/office/drawing/2014/main" id="{9406F236-8319-31E3-419A-8F0FCFAA0DCA}"/>
              </a:ext>
            </a:extLst>
          </p:cNvPr>
          <p:cNvPicPr>
            <a:picLocks noChangeAspect="1"/>
          </p:cNvPicPr>
          <p:nvPr/>
        </p:nvPicPr>
        <p:blipFill>
          <a:blip r:embed="rId3"/>
          <a:stretch>
            <a:fillRect/>
          </a:stretch>
        </p:blipFill>
        <p:spPr>
          <a:xfrm>
            <a:off x="903984" y="1046518"/>
            <a:ext cx="7336032" cy="4764964"/>
          </a:xfrm>
          <a:prstGeom prst="rect">
            <a:avLst/>
          </a:prstGeom>
        </p:spPr>
      </p:pic>
    </p:spTree>
    <p:extLst>
      <p:ext uri="{BB962C8B-B14F-4D97-AF65-F5344CB8AC3E}">
        <p14:creationId xmlns:p14="http://schemas.microsoft.com/office/powerpoint/2010/main" val="40179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159961"/>
                </a:solidFill>
                <a:latin typeface="Arial"/>
                <a:ea typeface="Arial"/>
                <a:cs typeface="Arial"/>
                <a:sym typeface="Arial"/>
              </a:rPr>
              <a:t>NETWORKS</a:t>
            </a:r>
            <a:endParaRPr sz="1400" b="0" i="0" u="none" strike="noStrike" cap="none" dirty="0">
              <a:solidFill>
                <a:srgbClr val="159961"/>
              </a:solidFill>
              <a:latin typeface="Arial"/>
              <a:ea typeface="Arial"/>
              <a:cs typeface="Arial"/>
              <a:sym typeface="Arial"/>
            </a:endParaRPr>
          </a:p>
        </p:txBody>
      </p:sp>
      <p:pic>
        <p:nvPicPr>
          <p:cNvPr id="2" name="Picture 1">
            <a:extLst>
              <a:ext uri="{FF2B5EF4-FFF2-40B4-BE49-F238E27FC236}">
                <a16:creationId xmlns:a16="http://schemas.microsoft.com/office/drawing/2014/main" id="{FC39BE5A-C290-4793-9C3D-623345289991}"/>
              </a:ext>
            </a:extLst>
          </p:cNvPr>
          <p:cNvPicPr>
            <a:picLocks noChangeAspect="1"/>
          </p:cNvPicPr>
          <p:nvPr/>
        </p:nvPicPr>
        <p:blipFill>
          <a:blip r:embed="rId3"/>
          <a:stretch>
            <a:fillRect/>
          </a:stretch>
        </p:blipFill>
        <p:spPr>
          <a:xfrm>
            <a:off x="3761015" y="594173"/>
            <a:ext cx="5005250" cy="4298053"/>
          </a:xfrm>
          <a:prstGeom prst="rect">
            <a:avLst/>
          </a:prstGeom>
        </p:spPr>
      </p:pic>
    </p:spTree>
    <p:extLst>
      <p:ext uri="{BB962C8B-B14F-4D97-AF65-F5344CB8AC3E}">
        <p14:creationId xmlns:p14="http://schemas.microsoft.com/office/powerpoint/2010/main" val="108937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5"/>
          <p:cNvSpPr txBox="1"/>
          <p:nvPr/>
        </p:nvSpPr>
        <p:spPr>
          <a:xfrm>
            <a:off x="738265" y="507541"/>
            <a:ext cx="542663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159961"/>
                </a:solidFill>
                <a:latin typeface="Arial"/>
                <a:ea typeface="Arial"/>
                <a:cs typeface="Arial"/>
                <a:sym typeface="Arial"/>
              </a:rPr>
              <a:t>Reach Impact &amp; Evaluation</a:t>
            </a:r>
            <a:endParaRPr sz="1400" b="0" i="0" u="none" strike="noStrike" cap="none" dirty="0">
              <a:solidFill>
                <a:srgbClr val="159961"/>
              </a:solidFill>
              <a:latin typeface="Arial"/>
              <a:ea typeface="Arial"/>
              <a:cs typeface="Arial"/>
              <a:sym typeface="Arial"/>
            </a:endParaRPr>
          </a:p>
        </p:txBody>
      </p:sp>
      <p:pic>
        <p:nvPicPr>
          <p:cNvPr id="5" name="Picture 4">
            <a:extLst>
              <a:ext uri="{FF2B5EF4-FFF2-40B4-BE49-F238E27FC236}">
                <a16:creationId xmlns:a16="http://schemas.microsoft.com/office/drawing/2014/main" id="{4C2BE556-BDAA-4E4C-97DA-6E01C898FAB8}"/>
              </a:ext>
            </a:extLst>
          </p:cNvPr>
          <p:cNvPicPr>
            <a:picLocks noChangeAspect="1"/>
          </p:cNvPicPr>
          <p:nvPr/>
        </p:nvPicPr>
        <p:blipFill>
          <a:blip r:embed="rId3"/>
          <a:stretch>
            <a:fillRect/>
          </a:stretch>
        </p:blipFill>
        <p:spPr>
          <a:xfrm>
            <a:off x="539646" y="1665782"/>
            <a:ext cx="5426637" cy="4069978"/>
          </a:xfrm>
          <a:prstGeom prst="rect">
            <a:avLst/>
          </a:prstGeom>
        </p:spPr>
      </p:pic>
      <p:sp>
        <p:nvSpPr>
          <p:cNvPr id="6" name="TextBox 5">
            <a:extLst>
              <a:ext uri="{FF2B5EF4-FFF2-40B4-BE49-F238E27FC236}">
                <a16:creationId xmlns:a16="http://schemas.microsoft.com/office/drawing/2014/main" id="{95B7D1F1-1D63-4521-A1FC-CA4D95D11863}"/>
              </a:ext>
            </a:extLst>
          </p:cNvPr>
          <p:cNvSpPr txBox="1"/>
          <p:nvPr/>
        </p:nvSpPr>
        <p:spPr>
          <a:xfrm>
            <a:off x="6738079" y="1596452"/>
            <a:ext cx="2181069" cy="2462213"/>
          </a:xfrm>
          <a:prstGeom prst="rect">
            <a:avLst/>
          </a:prstGeom>
          <a:noFill/>
        </p:spPr>
        <p:txBody>
          <a:bodyPr wrap="square" rtlCol="0">
            <a:spAutoFit/>
          </a:bodyPr>
          <a:lstStyle/>
          <a:p>
            <a:pPr marL="342900" indent="-342900">
              <a:buFont typeface="+mj-lt"/>
              <a:buAutoNum type="arabicPeriod"/>
            </a:pPr>
            <a:r>
              <a:rPr lang="en-GB" dirty="0"/>
              <a:t>28 newsletters</a:t>
            </a:r>
          </a:p>
          <a:p>
            <a:pPr marL="342900" indent="-342900">
              <a:buFont typeface="+mj-lt"/>
              <a:buAutoNum type="arabicPeriod"/>
            </a:pPr>
            <a:r>
              <a:rPr lang="en-GB" dirty="0"/>
              <a:t>55 periodicals</a:t>
            </a:r>
          </a:p>
          <a:p>
            <a:pPr marL="342900" indent="-342900">
              <a:buFont typeface="+mj-lt"/>
              <a:buAutoNum type="arabicPeriod"/>
            </a:pPr>
            <a:r>
              <a:rPr lang="en-GB" dirty="0"/>
              <a:t>60 articles</a:t>
            </a:r>
          </a:p>
          <a:p>
            <a:pPr marL="342900" indent="-342900">
              <a:buFont typeface="+mj-lt"/>
              <a:buAutoNum type="arabicPeriod"/>
            </a:pPr>
            <a:r>
              <a:rPr lang="en-GB" dirty="0"/>
              <a:t>100 contributions</a:t>
            </a:r>
          </a:p>
          <a:p>
            <a:pPr marL="342900" indent="-342900">
              <a:buFont typeface="+mj-lt"/>
              <a:buAutoNum type="arabicPeriod"/>
            </a:pPr>
            <a:r>
              <a:rPr lang="en-GB" dirty="0"/>
              <a:t>40 think pieces</a:t>
            </a:r>
          </a:p>
          <a:p>
            <a:pPr marL="342900" indent="-342900">
              <a:buFont typeface="+mj-lt"/>
              <a:buAutoNum type="arabicPeriod"/>
            </a:pPr>
            <a:r>
              <a:rPr lang="en-GB" dirty="0"/>
              <a:t>55 community outreach sessions</a:t>
            </a:r>
          </a:p>
          <a:p>
            <a:pPr marL="342900" indent="-342900">
              <a:buFont typeface="+mj-lt"/>
              <a:buAutoNum type="arabicPeriod"/>
            </a:pPr>
            <a:r>
              <a:rPr lang="en-GB" dirty="0"/>
              <a:t>25 School presentations</a:t>
            </a:r>
          </a:p>
          <a:p>
            <a:pPr marL="342900" indent="-342900">
              <a:buFont typeface="+mj-lt"/>
              <a:buAutoNum type="arabicPeriod"/>
            </a:pPr>
            <a:r>
              <a:rPr lang="en-GB" dirty="0"/>
              <a:t>Curriculum development</a:t>
            </a:r>
          </a:p>
        </p:txBody>
      </p:sp>
    </p:spTree>
    <p:extLst>
      <p:ext uri="{BB962C8B-B14F-4D97-AF65-F5344CB8AC3E}">
        <p14:creationId xmlns:p14="http://schemas.microsoft.com/office/powerpoint/2010/main" val="1415991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17F1-1934-40B9-B516-E20436472514}"/>
              </a:ext>
            </a:extLst>
          </p:cNvPr>
          <p:cNvSpPr>
            <a:spLocks noGrp="1"/>
          </p:cNvSpPr>
          <p:nvPr>
            <p:ph type="title"/>
          </p:nvPr>
        </p:nvSpPr>
        <p:spPr>
          <a:xfrm>
            <a:off x="459819" y="4405313"/>
            <a:ext cx="2468166" cy="2452687"/>
          </a:xfrm>
        </p:spPr>
        <p:txBody>
          <a:bodyPr anchor="ctr">
            <a:normAutofit/>
          </a:bodyPr>
          <a:lstStyle/>
          <a:p>
            <a:r>
              <a:rPr lang="en-GB" sz="3100" dirty="0"/>
              <a:t>H2 Transition Opportunities</a:t>
            </a:r>
          </a:p>
        </p:txBody>
      </p:sp>
      <p:pic>
        <p:nvPicPr>
          <p:cNvPr id="5122" name="Picture 2">
            <a:extLst>
              <a:ext uri="{FF2B5EF4-FFF2-40B4-BE49-F238E27FC236}">
                <a16:creationId xmlns:a16="http://schemas.microsoft.com/office/drawing/2014/main" id="{5E740C3F-3966-464B-9EE5-8D2012DA0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60"/>
          <a:stretch/>
        </p:blipFill>
        <p:spPr bwMode="auto">
          <a:xfrm>
            <a:off x="68600" y="868848"/>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1C85CB-002B-4310-A473-B52542AA3D08}"/>
              </a:ext>
            </a:extLst>
          </p:cNvPr>
          <p:cNvSpPr>
            <a:spLocks noGrp="1"/>
          </p:cNvSpPr>
          <p:nvPr>
            <p:ph idx="1"/>
          </p:nvPr>
        </p:nvSpPr>
        <p:spPr>
          <a:xfrm>
            <a:off x="3350866" y="4133850"/>
            <a:ext cx="5614060" cy="2452687"/>
          </a:xfrm>
        </p:spPr>
        <p:txBody>
          <a:bodyPr anchor="ctr">
            <a:normAutofit lnSpcReduction="10000"/>
          </a:bodyPr>
          <a:lstStyle/>
          <a:p>
            <a:r>
              <a:rPr lang="en-GB" sz="1200" dirty="0"/>
              <a:t>As Europe transitions to net zero, position NI as the lead in clean hydrogen trade Accelerate our current EU clean hydrogen journey</a:t>
            </a:r>
          </a:p>
          <a:p>
            <a:r>
              <a:rPr lang="en-GB" sz="1200" dirty="0"/>
              <a:t>Develop increased additional links with BEIS</a:t>
            </a:r>
          </a:p>
          <a:p>
            <a:r>
              <a:rPr lang="en-GB" sz="1200" dirty="0"/>
              <a:t>Stimulate increased Green H2 awareness and  demand and ‘position’ that all transactions are carried out in sterling. </a:t>
            </a:r>
          </a:p>
          <a:p>
            <a:r>
              <a:rPr lang="en-GB" sz="1200" dirty="0"/>
              <a:t>Progress the H2 CAT model, transition NI towards a climate-neutral and more resilient economy </a:t>
            </a:r>
          </a:p>
          <a:p>
            <a:r>
              <a:rPr lang="en-GB" sz="1200" dirty="0"/>
              <a:t>Expand our work to include digitalization and implementing a well-thought-out circular economy model.  </a:t>
            </a:r>
          </a:p>
          <a:p>
            <a:r>
              <a:rPr lang="en-GB" sz="1200" dirty="0"/>
              <a:t>The recovery post COVID is predicated on the Green Economy and Digitalisation. </a:t>
            </a:r>
          </a:p>
          <a:p>
            <a:endParaRPr lang="en-GB" sz="1200" dirty="0"/>
          </a:p>
        </p:txBody>
      </p:sp>
      <p:sp>
        <p:nvSpPr>
          <p:cNvPr id="6" name="TextBox 5">
            <a:extLst>
              <a:ext uri="{FF2B5EF4-FFF2-40B4-BE49-F238E27FC236}">
                <a16:creationId xmlns:a16="http://schemas.microsoft.com/office/drawing/2014/main" id="{4C18346B-ED8D-4AD8-A620-87922EAF1C88}"/>
              </a:ext>
            </a:extLst>
          </p:cNvPr>
          <p:cNvSpPr txBox="1"/>
          <p:nvPr/>
        </p:nvSpPr>
        <p:spPr>
          <a:xfrm>
            <a:off x="1958350" y="314326"/>
            <a:ext cx="59435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1" u="none" strike="noStrike" kern="0" cap="none" spc="0" normalizeH="0" baseline="0" noProof="0" dirty="0">
                <a:ln>
                  <a:noFill/>
                </a:ln>
                <a:solidFill>
                  <a:srgbClr val="159961"/>
                </a:solidFill>
                <a:effectLst/>
                <a:uLnTx/>
                <a:uFillTx/>
                <a:latin typeface="Arial"/>
                <a:ea typeface="Arial"/>
                <a:cs typeface="Arial"/>
                <a:sym typeface="Arial"/>
              </a:rPr>
              <a:t>Reach Impact &amp; Evaluation</a:t>
            </a:r>
            <a:endParaRPr kumimoji="0" lang="en-US" sz="1400" b="0" i="0" u="none" strike="noStrike" kern="0" cap="none" spc="0" normalizeH="0" baseline="0" noProof="0" dirty="0">
              <a:ln>
                <a:noFill/>
              </a:ln>
              <a:solidFill>
                <a:srgbClr val="159961"/>
              </a:solidFill>
              <a:effectLst/>
              <a:uLnTx/>
              <a:uFillTx/>
              <a:latin typeface="Arial"/>
              <a:ea typeface="Arial"/>
              <a:cs typeface="Arial"/>
              <a:sym typeface="Arial"/>
            </a:endParaRPr>
          </a:p>
        </p:txBody>
      </p:sp>
    </p:spTree>
    <p:extLst>
      <p:ext uri="{BB962C8B-B14F-4D97-AF65-F5344CB8AC3E}">
        <p14:creationId xmlns:p14="http://schemas.microsoft.com/office/powerpoint/2010/main" val="134935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61"/>
          <p:cNvPicPr preferRelativeResize="0"/>
          <p:nvPr/>
        </p:nvPicPr>
        <p:blipFill rotWithShape="1">
          <a:blip r:embed="rId3">
            <a:alphaModFix/>
          </a:blip>
          <a:srcRect l="7407" t="16959" r="7304" b="11620"/>
          <a:stretch/>
        </p:blipFill>
        <p:spPr>
          <a:xfrm>
            <a:off x="186565" y="6175176"/>
            <a:ext cx="1226904" cy="538142"/>
          </a:xfrm>
          <a:prstGeom prst="rect">
            <a:avLst/>
          </a:prstGeom>
          <a:noFill/>
          <a:ln>
            <a:noFill/>
          </a:ln>
        </p:spPr>
      </p:pic>
      <p:sp>
        <p:nvSpPr>
          <p:cNvPr id="193" name="Google Shape;193;p6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61"/>
          <p:cNvSpPr txBox="1"/>
          <p:nvPr/>
        </p:nvSpPr>
        <p:spPr>
          <a:xfrm>
            <a:off x="662154" y="733885"/>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159961"/>
                </a:solidFill>
              </a:rPr>
              <a:t>BEYOND THE TRADITIONAL</a:t>
            </a:r>
            <a:endParaRPr sz="1400" b="0" i="0" u="none" strike="noStrike" cap="none" dirty="0">
              <a:solidFill>
                <a:srgbClr val="159961"/>
              </a:solidFill>
              <a:latin typeface="Arial"/>
              <a:ea typeface="Arial"/>
              <a:cs typeface="Arial"/>
              <a:sym typeface="Arial"/>
            </a:endParaRPr>
          </a:p>
        </p:txBody>
      </p:sp>
      <p:pic>
        <p:nvPicPr>
          <p:cNvPr id="4" name="Picture 3">
            <a:extLst>
              <a:ext uri="{FF2B5EF4-FFF2-40B4-BE49-F238E27FC236}">
                <a16:creationId xmlns:a16="http://schemas.microsoft.com/office/drawing/2014/main" id="{FBB27B1B-5C5C-4920-B729-CBF605C4CFA7}"/>
              </a:ext>
            </a:extLst>
          </p:cNvPr>
          <p:cNvPicPr>
            <a:picLocks noChangeAspect="1"/>
          </p:cNvPicPr>
          <p:nvPr/>
        </p:nvPicPr>
        <p:blipFill>
          <a:blip r:embed="rId4"/>
          <a:stretch>
            <a:fillRect/>
          </a:stretch>
        </p:blipFill>
        <p:spPr>
          <a:xfrm>
            <a:off x="3158797" y="1585546"/>
            <a:ext cx="5799450" cy="4349587"/>
          </a:xfrm>
          <a:prstGeom prst="rect">
            <a:avLst/>
          </a:prstGeom>
        </p:spPr>
      </p:pic>
      <p:pic>
        <p:nvPicPr>
          <p:cNvPr id="2" name="Picture 1">
            <a:extLst>
              <a:ext uri="{FF2B5EF4-FFF2-40B4-BE49-F238E27FC236}">
                <a16:creationId xmlns:a16="http://schemas.microsoft.com/office/drawing/2014/main" id="{E766F71C-572A-4578-B9EA-DABCE69218AB}"/>
              </a:ext>
            </a:extLst>
          </p:cNvPr>
          <p:cNvPicPr>
            <a:picLocks noChangeAspect="1"/>
          </p:cNvPicPr>
          <p:nvPr/>
        </p:nvPicPr>
        <p:blipFill>
          <a:blip r:embed="rId5"/>
          <a:stretch>
            <a:fillRect/>
          </a:stretch>
        </p:blipFill>
        <p:spPr>
          <a:xfrm>
            <a:off x="186565" y="1405204"/>
            <a:ext cx="2976360" cy="2232270"/>
          </a:xfrm>
          <a:prstGeom prst="rect">
            <a:avLst/>
          </a:prstGeom>
        </p:spPr>
      </p:pic>
    </p:spTree>
    <p:extLst>
      <p:ext uri="{BB962C8B-B14F-4D97-AF65-F5344CB8AC3E}">
        <p14:creationId xmlns:p14="http://schemas.microsoft.com/office/powerpoint/2010/main" val="365819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1296-4553-464B-B172-80B109829C37}"/>
              </a:ext>
            </a:extLst>
          </p:cNvPr>
          <p:cNvSpPr>
            <a:spLocks noGrp="1"/>
          </p:cNvSpPr>
          <p:nvPr>
            <p:ph type="title"/>
          </p:nvPr>
        </p:nvSpPr>
        <p:spPr>
          <a:xfrm>
            <a:off x="965200" y="1132044"/>
            <a:ext cx="4196942" cy="1096334"/>
          </a:xfrm>
        </p:spPr>
        <p:txBody>
          <a:bodyPr anchor="b">
            <a:normAutofit/>
          </a:bodyPr>
          <a:lstStyle/>
          <a:p>
            <a:r>
              <a:rPr lang="en-GB" sz="3000" b="1" dirty="0">
                <a:solidFill>
                  <a:srgbClr val="159961"/>
                </a:solidFill>
                <a:latin typeface="Graphic"/>
              </a:rPr>
              <a:t>Contact details and media links</a:t>
            </a:r>
          </a:p>
        </p:txBody>
      </p:sp>
      <p:sp>
        <p:nvSpPr>
          <p:cNvPr id="3" name="Content Placeholder 2">
            <a:extLst>
              <a:ext uri="{FF2B5EF4-FFF2-40B4-BE49-F238E27FC236}">
                <a16:creationId xmlns:a16="http://schemas.microsoft.com/office/drawing/2014/main" id="{ECE6FBE3-7AE1-45E2-917E-33D98B24A335}"/>
              </a:ext>
            </a:extLst>
          </p:cNvPr>
          <p:cNvSpPr>
            <a:spLocks noGrp="1"/>
          </p:cNvSpPr>
          <p:nvPr>
            <p:ph idx="1"/>
          </p:nvPr>
        </p:nvSpPr>
        <p:spPr>
          <a:xfrm>
            <a:off x="640588" y="2560127"/>
            <a:ext cx="4340180" cy="2823404"/>
          </a:xfrm>
        </p:spPr>
        <p:txBody>
          <a:bodyPr>
            <a:normAutofit fontScale="92500" lnSpcReduction="20000"/>
          </a:bodyPr>
          <a:lstStyle/>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Website </a:t>
            </a:r>
            <a:r>
              <a:rPr lang="en-GB" sz="1800" u="sng" dirty="0">
                <a:latin typeface="Calibri" panose="020F0502020204030204" pitchFamily="34" charset="0"/>
                <a:ea typeface="Times New Roman" panose="02020603050405020304" pitchFamily="18" charset="0"/>
                <a:hlinkClick r:id="rId3"/>
              </a:rPr>
              <a:t>nweurope.eu/gencomm</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LinkedIn </a:t>
            </a:r>
            <a:r>
              <a:rPr lang="en-GB" sz="1800" u="sng" dirty="0">
                <a:latin typeface="Calibri" panose="020F0502020204030204" pitchFamily="34" charset="0"/>
                <a:ea typeface="Times New Roman" panose="02020603050405020304" pitchFamily="18" charset="0"/>
                <a:hlinkClick r:id="rId4"/>
              </a:rPr>
              <a:t>GenComm</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twitter </a:t>
            </a:r>
            <a:r>
              <a:rPr lang="en-GB" sz="1800" u="sng" dirty="0">
                <a:latin typeface="Calibri" panose="020F0502020204030204" pitchFamily="34" charset="0"/>
                <a:ea typeface="Times New Roman" panose="02020603050405020304" pitchFamily="18" charset="0"/>
                <a:hlinkClick r:id="rId5"/>
              </a:rPr>
              <a:t>@GenComm_CH2F</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Community Hydrogen Forum  </a:t>
            </a:r>
            <a:r>
              <a:rPr lang="en-GB" sz="1800" u="sng" dirty="0">
                <a:latin typeface="Calibri" panose="020F0502020204030204" pitchFamily="34" charset="0"/>
                <a:ea typeface="Times New Roman" panose="02020603050405020304" pitchFamily="18" charset="0"/>
                <a:hlinkClick r:id="rId6"/>
              </a:rPr>
              <a:t>www.communityh2.eu</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endParaRPr lang="en-US" sz="1275" b="1" dirty="0">
              <a:latin typeface="Open Sans"/>
              <a:cs typeface="Open Sans"/>
            </a:endParaRPr>
          </a:p>
          <a:p>
            <a:pPr marL="257175" indent="-257175">
              <a:buFont typeface="Symbol" panose="05050102010706020507" pitchFamily="18" charset="2"/>
              <a:buChar char=""/>
            </a:pPr>
            <a:endParaRPr lang="en-US" sz="1275" b="1" dirty="0">
              <a:latin typeface="Open Sans"/>
              <a:cs typeface="Open Sans"/>
            </a:endParaRPr>
          </a:p>
          <a:p>
            <a:pPr marL="0" indent="0">
              <a:buNone/>
            </a:pPr>
            <a:r>
              <a:rPr lang="en-US" sz="1275" b="1" dirty="0">
                <a:latin typeface="Open Sans"/>
                <a:cs typeface="Open Sans"/>
              </a:rPr>
              <a:t>GenComm Animation</a:t>
            </a:r>
          </a:p>
          <a:p>
            <a:pPr marL="0" indent="0">
              <a:buNone/>
            </a:pPr>
            <a:r>
              <a:rPr lang="en-GB" sz="1950" dirty="0">
                <a:hlinkClick r:id="rId7" tooltip="https://vimeo.com/366993950/91cafb0bb6"/>
              </a:rPr>
              <a:t>https://vimeo.com/366993950/91cafb0bb6</a:t>
            </a:r>
            <a:endParaRPr lang="en-GB" sz="1950" dirty="0"/>
          </a:p>
          <a:p>
            <a:pPr marL="0" indent="0">
              <a:buNone/>
            </a:pPr>
            <a:endParaRPr lang="en-GB" sz="1275" dirty="0"/>
          </a:p>
          <a:p>
            <a:pPr marL="0" indent="0">
              <a:buNone/>
            </a:pPr>
            <a:r>
              <a:rPr lang="en-GB" sz="1275" dirty="0"/>
              <a:t>E-mail -</a:t>
            </a:r>
            <a:r>
              <a:rPr lang="en-GB" sz="1950" dirty="0">
                <a:solidFill>
                  <a:srgbClr val="0070C0"/>
                </a:solidFill>
              </a:rPr>
              <a:t> PaulMcCormack@belfastmet.ac.uk</a:t>
            </a:r>
          </a:p>
          <a:p>
            <a:pPr marL="257175" indent="-257175">
              <a:buFont typeface="Symbol" panose="05050102010706020507" pitchFamily="18" charset="2"/>
              <a:buChar char=""/>
            </a:pPr>
            <a:endParaRPr lang="en-GB" sz="1275" dirty="0">
              <a:latin typeface="Calibri" panose="020F0502020204030204" pitchFamily="34" charset="0"/>
              <a:ea typeface="Calibri" panose="020F0502020204030204" pitchFamily="34" charset="0"/>
            </a:endParaRPr>
          </a:p>
          <a:p>
            <a:endParaRPr lang="en-GB" sz="1275" dirty="0"/>
          </a:p>
        </p:txBody>
      </p:sp>
      <p:pic>
        <p:nvPicPr>
          <p:cNvPr id="4" name="Picture 3">
            <a:extLst>
              <a:ext uri="{FF2B5EF4-FFF2-40B4-BE49-F238E27FC236}">
                <a16:creationId xmlns:a16="http://schemas.microsoft.com/office/drawing/2014/main" id="{8C75FB3C-F062-41E7-B3E5-FA64EFCAA97B}"/>
              </a:ext>
            </a:extLst>
          </p:cNvPr>
          <p:cNvPicPr>
            <a:picLocks noChangeAspect="1"/>
          </p:cNvPicPr>
          <p:nvPr/>
        </p:nvPicPr>
        <p:blipFill rotWithShape="1">
          <a:blip r:embed="rId8">
            <a:extLst>
              <a:ext uri="{28A0092B-C50C-407E-A947-70E740481C1C}">
                <a14:useLocalDpi xmlns:a14="http://schemas.microsoft.com/office/drawing/2010/main" val="0"/>
              </a:ext>
            </a:extLst>
          </a:blip>
          <a:srcRect l="7408" t="16959" r="7305" b="11622"/>
          <a:stretch/>
        </p:blipFill>
        <p:spPr>
          <a:xfrm>
            <a:off x="5960259" y="3212455"/>
            <a:ext cx="1920698" cy="844400"/>
          </a:xfrm>
          <a:prstGeom prst="rect">
            <a:avLst/>
          </a:prstGeom>
        </p:spPr>
      </p:pic>
      <p:pic>
        <p:nvPicPr>
          <p:cNvPr id="5" name="Picture 4">
            <a:extLst>
              <a:ext uri="{FF2B5EF4-FFF2-40B4-BE49-F238E27FC236}">
                <a16:creationId xmlns:a16="http://schemas.microsoft.com/office/drawing/2014/main" id="{584D252E-AF4C-4D3B-B0FE-2E712DF0BFD2}"/>
              </a:ext>
            </a:extLst>
          </p:cNvPr>
          <p:cNvPicPr>
            <a:picLocks noChangeAspect="1"/>
          </p:cNvPicPr>
          <p:nvPr/>
        </p:nvPicPr>
        <p:blipFill>
          <a:blip r:embed="rId9"/>
          <a:stretch>
            <a:fillRect/>
          </a:stretch>
        </p:blipFill>
        <p:spPr>
          <a:xfrm>
            <a:off x="7814957" y="6183232"/>
            <a:ext cx="1329043" cy="755970"/>
          </a:xfrm>
          <a:prstGeom prst="rect">
            <a:avLst/>
          </a:prstGeom>
        </p:spPr>
      </p:pic>
      <p:pic>
        <p:nvPicPr>
          <p:cNvPr id="6" name="Picture 5">
            <a:extLst>
              <a:ext uri="{FF2B5EF4-FFF2-40B4-BE49-F238E27FC236}">
                <a16:creationId xmlns:a16="http://schemas.microsoft.com/office/drawing/2014/main" id="{97EAA48E-4E8F-41CC-852E-968FBB295CA3}"/>
              </a:ext>
            </a:extLst>
          </p:cNvPr>
          <p:cNvPicPr>
            <a:picLocks noChangeAspect="1"/>
          </p:cNvPicPr>
          <p:nvPr/>
        </p:nvPicPr>
        <p:blipFill>
          <a:blip r:embed="rId10"/>
          <a:stretch>
            <a:fillRect/>
          </a:stretch>
        </p:blipFill>
        <p:spPr>
          <a:xfrm>
            <a:off x="159292" y="6366890"/>
            <a:ext cx="805908" cy="352835"/>
          </a:xfrm>
          <a:prstGeom prst="rect">
            <a:avLst/>
          </a:prstGeom>
        </p:spPr>
      </p:pic>
    </p:spTree>
    <p:extLst>
      <p:ext uri="{BB962C8B-B14F-4D97-AF65-F5344CB8AC3E}">
        <p14:creationId xmlns:p14="http://schemas.microsoft.com/office/powerpoint/2010/main" val="15613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8"/>
          <p:cNvSpPr txBox="1"/>
          <p:nvPr/>
        </p:nvSpPr>
        <p:spPr>
          <a:xfrm>
            <a:off x="685800" y="805245"/>
            <a:ext cx="82469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03" name="Google Shape;203;p8"/>
          <p:cNvSpPr txBox="1"/>
          <p:nvPr/>
        </p:nvSpPr>
        <p:spPr>
          <a:xfrm>
            <a:off x="685800" y="282065"/>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00B853"/>
                </a:solidFill>
              </a:rPr>
              <a:t>Additionality</a:t>
            </a:r>
            <a:endParaRPr sz="1400" b="0" i="0" u="none" strike="noStrike" cap="none" dirty="0">
              <a:solidFill>
                <a:srgbClr val="00B853"/>
              </a:solidFill>
              <a:latin typeface="Arial"/>
              <a:ea typeface="Arial"/>
              <a:cs typeface="Arial"/>
              <a:sym typeface="Arial"/>
            </a:endParaRPr>
          </a:p>
        </p:txBody>
      </p:sp>
      <p:pic>
        <p:nvPicPr>
          <p:cNvPr id="2" name="Picture 1">
            <a:extLst>
              <a:ext uri="{FF2B5EF4-FFF2-40B4-BE49-F238E27FC236}">
                <a16:creationId xmlns:a16="http://schemas.microsoft.com/office/drawing/2014/main" id="{74A463B3-4253-4C96-8E2C-8D287B51BBEB}"/>
              </a:ext>
            </a:extLst>
          </p:cNvPr>
          <p:cNvPicPr>
            <a:picLocks noChangeAspect="1"/>
          </p:cNvPicPr>
          <p:nvPr/>
        </p:nvPicPr>
        <p:blipFill>
          <a:blip r:embed="rId3"/>
          <a:stretch>
            <a:fillRect/>
          </a:stretch>
        </p:blipFill>
        <p:spPr>
          <a:xfrm>
            <a:off x="2286000" y="871539"/>
            <a:ext cx="6812646" cy="3512079"/>
          </a:xfrm>
          <a:prstGeom prst="rect">
            <a:avLst/>
          </a:prstGeom>
        </p:spPr>
      </p:pic>
      <p:pic>
        <p:nvPicPr>
          <p:cNvPr id="3" name="Picture 2">
            <a:extLst>
              <a:ext uri="{FF2B5EF4-FFF2-40B4-BE49-F238E27FC236}">
                <a16:creationId xmlns:a16="http://schemas.microsoft.com/office/drawing/2014/main" id="{0CD337CA-5EB1-4660-88A3-C5AC6A0870F2}"/>
              </a:ext>
            </a:extLst>
          </p:cNvPr>
          <p:cNvPicPr>
            <a:picLocks noChangeAspect="1"/>
          </p:cNvPicPr>
          <p:nvPr/>
        </p:nvPicPr>
        <p:blipFill>
          <a:blip r:embed="rId4"/>
          <a:stretch>
            <a:fillRect/>
          </a:stretch>
        </p:blipFill>
        <p:spPr>
          <a:xfrm>
            <a:off x="1596903" y="4944801"/>
            <a:ext cx="6122157" cy="1524579"/>
          </a:xfrm>
          <a:prstGeom prst="rect">
            <a:avLst/>
          </a:prstGeom>
        </p:spPr>
      </p:pic>
    </p:spTree>
    <p:extLst>
      <p:ext uri="{BB962C8B-B14F-4D97-AF65-F5344CB8AC3E}">
        <p14:creationId xmlns:p14="http://schemas.microsoft.com/office/powerpoint/2010/main" val="308104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03" y="566824"/>
            <a:ext cx="4210388" cy="572521"/>
          </a:xfrm>
        </p:spPr>
        <p:txBody>
          <a:bodyPr>
            <a:noAutofit/>
          </a:bodyPr>
          <a:lstStyle/>
          <a:p>
            <a:pPr algn="ctr"/>
            <a:r>
              <a:rPr lang="en-GB" sz="4000" b="1" dirty="0">
                <a:solidFill>
                  <a:srgbClr val="034DA2"/>
                </a:solidFill>
                <a:latin typeface="+mn-lt"/>
              </a:rPr>
              <a:t>Green H2 Hub</a:t>
            </a:r>
          </a:p>
        </p:txBody>
      </p:sp>
      <p:sp>
        <p:nvSpPr>
          <p:cNvPr id="3" name="Content Placeholder 2"/>
          <p:cNvSpPr>
            <a:spLocks noGrp="1"/>
          </p:cNvSpPr>
          <p:nvPr>
            <p:ph idx="1"/>
          </p:nvPr>
        </p:nvSpPr>
        <p:spPr>
          <a:xfrm>
            <a:off x="706141" y="1173193"/>
            <a:ext cx="7886700" cy="4592177"/>
          </a:xfrm>
        </p:spPr>
        <p:txBody>
          <a:bodyPr>
            <a:normAutofit/>
          </a:bodyPr>
          <a:lstStyle/>
          <a:p>
            <a:pPr marL="0" indent="0">
              <a:lnSpc>
                <a:spcPct val="150000"/>
              </a:lnSpc>
              <a:buNone/>
            </a:pPr>
            <a:endParaRPr lang="en-GB" sz="1800"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sp>
        <p:nvSpPr>
          <p:cNvPr id="7" name="TextBox 6">
            <a:extLst>
              <a:ext uri="{FF2B5EF4-FFF2-40B4-BE49-F238E27FC236}">
                <a16:creationId xmlns:a16="http://schemas.microsoft.com/office/drawing/2014/main" id="{1242F9FB-6209-4563-8F3B-03F0C387D2BC}"/>
              </a:ext>
            </a:extLst>
          </p:cNvPr>
          <p:cNvSpPr txBox="1"/>
          <p:nvPr/>
        </p:nvSpPr>
        <p:spPr>
          <a:xfrm>
            <a:off x="352028" y="1488375"/>
            <a:ext cx="7495561" cy="50783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FE application - Green H2 Hub Belfast Met.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Skills pillar of the H2 CAT.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Cohesion with 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Continuous pathway for skills development - reinforced with R&amp;D.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10202"/>
                </a:solidFill>
                <a:effectLst/>
                <a:uLnTx/>
                <a:uFillTx/>
                <a:latin typeface="Calibri" panose="020F0502020204030204"/>
                <a:ea typeface="+mn-ea"/>
                <a:cs typeface="+mn-cs"/>
              </a:rPr>
              <a:t>Belfast Met with HE partners and major industrial in the green hydrogen supply chain to develop the Hydrogen Skills Alliance.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1020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10202"/>
                </a:solidFill>
                <a:effectLst/>
                <a:uLnTx/>
                <a:uFillTx/>
                <a:latin typeface="Calibri" panose="020F0502020204030204"/>
                <a:ea typeface="+mn-ea"/>
                <a:cs typeface="+mn-cs"/>
              </a:rPr>
              <a:t>The H2 Skills Alliance will collaborate in assessing the readiness of NI industry to access the supply chain, to support green hydrogen projects and highlight the potential economic value.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1020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10202"/>
                </a:solidFill>
                <a:effectLst/>
                <a:uLnTx/>
                <a:uFillTx/>
                <a:latin typeface="Calibri" panose="020F0502020204030204"/>
                <a:ea typeface="+mn-ea"/>
                <a:cs typeface="+mn-cs"/>
              </a:rPr>
              <a:t>The H2 Skills Alliance will also show the potential for green, sustainable skills and high-value jobs emerging from a future hydrogen sector, using live projects as case studies.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86D607AB-158D-421F-98B3-EB540B4D6A1B}"/>
              </a:ext>
            </a:extLst>
          </p:cNvPr>
          <p:cNvGraphicFramePr/>
          <p:nvPr/>
        </p:nvGraphicFramePr>
        <p:xfrm>
          <a:off x="5854932" y="140331"/>
          <a:ext cx="3092022" cy="3414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8670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9305C5-29ED-4BF0-8FA3-F3B5001F1B2E}"/>
              </a:ext>
            </a:extLst>
          </p:cNvPr>
          <p:cNvGraphicFramePr/>
          <p:nvPr>
            <p:extLst>
              <p:ext uri="{D42A27DB-BD31-4B8C-83A1-F6EECF244321}">
                <p14:modId xmlns:p14="http://schemas.microsoft.com/office/powerpoint/2010/main" val="2594916167"/>
              </p:ext>
            </p:extLst>
          </p:nvPr>
        </p:nvGraphicFramePr>
        <p:xfrm>
          <a:off x="1117245" y="2724021"/>
          <a:ext cx="77596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706141" y="1173193"/>
            <a:ext cx="7886700" cy="4592177"/>
          </a:xfrm>
        </p:spPr>
        <p:txBody>
          <a:bodyPr>
            <a:normAutofit/>
          </a:bodyPr>
          <a:lstStyle/>
          <a:p>
            <a:pPr marL="0" indent="0">
              <a:lnSpc>
                <a:spcPct val="150000"/>
              </a:lnSpc>
              <a:buNone/>
            </a:pPr>
            <a:endParaRPr lang="en-GB" sz="1800"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sp>
        <p:nvSpPr>
          <p:cNvPr id="7" name="TextBox 6">
            <a:extLst>
              <a:ext uri="{FF2B5EF4-FFF2-40B4-BE49-F238E27FC236}">
                <a16:creationId xmlns:a16="http://schemas.microsoft.com/office/drawing/2014/main" id="{1242F9FB-6209-4563-8F3B-03F0C387D2BC}"/>
              </a:ext>
            </a:extLst>
          </p:cNvPr>
          <p:cNvSpPr txBox="1"/>
          <p:nvPr/>
        </p:nvSpPr>
        <p:spPr>
          <a:xfrm>
            <a:off x="990185" y="1702723"/>
            <a:ext cx="8670334" cy="2800767"/>
          </a:xfrm>
          <a:prstGeom prst="rect">
            <a:avLst/>
          </a:prstGeom>
          <a:noFill/>
        </p:spPr>
        <p:txBody>
          <a:bodyPr wrap="square">
            <a:spAutoFit/>
          </a:bodyPr>
          <a:lstStyle/>
          <a:p>
            <a:pPr lvl="0"/>
            <a:r>
              <a:rPr lang="en-GB" sz="1800" dirty="0">
                <a:effectLst/>
                <a:latin typeface="Calibri" panose="020F0502020204030204" pitchFamily="34" charset="0"/>
                <a:ea typeface="Times New Roman" panose="02020603050405020304" pitchFamily="18" charset="0"/>
              </a:rPr>
              <a:t>Prime example of project financial engineering</a:t>
            </a:r>
          </a:p>
          <a:p>
            <a:pPr lvl="0"/>
            <a:endParaRPr lang="en-GB" sz="1800" dirty="0">
              <a:effectLst/>
              <a:latin typeface="Calibri" panose="020F0502020204030204" pitchFamily="34" charset="0"/>
              <a:ea typeface="Times New Roman" panose="02020603050405020304" pitchFamily="18"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L2 and L3 - NRC and Belfast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L4 and L5 - Know Hy - CAF</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Train the trainer - Know Hy -</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L5 and above - QUB</a:t>
            </a:r>
            <a:endParaRPr lang="en-GB"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dirty="0">
                <a:effectLst/>
                <a:latin typeface="Calibri" panose="020F0502020204030204" pitchFamily="34" charset="0"/>
                <a:ea typeface="Times New Roman" panose="02020603050405020304" pitchFamily="18" charset="0"/>
              </a:rPr>
              <a:t>PGCE - QUB and Belfast Met</a:t>
            </a:r>
            <a:endParaRPr lang="en-GB" sz="18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B05147BE-B201-4AA0-B153-77917280DD4F}"/>
              </a:ext>
            </a:extLst>
          </p:cNvPr>
          <p:cNvSpPr>
            <a:spLocks noGrp="1"/>
          </p:cNvSpPr>
          <p:nvPr>
            <p:ph type="title"/>
          </p:nvPr>
        </p:nvSpPr>
        <p:spPr>
          <a:xfrm>
            <a:off x="391816" y="654187"/>
            <a:ext cx="8515350" cy="1325563"/>
          </a:xfrm>
        </p:spPr>
        <p:txBody>
          <a:bodyPr>
            <a:normAutofit/>
          </a:bodyPr>
          <a:lstStyle/>
          <a:p>
            <a:pPr algn="ctr"/>
            <a:r>
              <a:rPr lang="en-GB" sz="3600" b="1" dirty="0">
                <a:solidFill>
                  <a:srgbClr val="034DA2"/>
                </a:solidFill>
                <a:effectLst/>
                <a:latin typeface="+mn-lt"/>
                <a:ea typeface="Calibri" panose="020F0502020204030204" pitchFamily="34" charset="0"/>
                <a:cs typeface="Times New Roman" panose="02020603050405020304" pitchFamily="18" charset="0"/>
              </a:rPr>
              <a:t>Hydrogen Training Academy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b="1" dirty="0">
              <a:solidFill>
                <a:srgbClr val="034DA2"/>
              </a:solidFill>
              <a:latin typeface="+mn-lt"/>
            </a:endParaRPr>
          </a:p>
        </p:txBody>
      </p:sp>
    </p:spTree>
    <p:extLst>
      <p:ext uri="{BB962C8B-B14F-4D97-AF65-F5344CB8AC3E}">
        <p14:creationId xmlns:p14="http://schemas.microsoft.com/office/powerpoint/2010/main" val="143655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4213"/>
            <a:ext cx="5915025" cy="994172"/>
          </a:xfrm>
        </p:spPr>
        <p:txBody>
          <a:bodyPr/>
          <a:lstStyle/>
          <a:p>
            <a:r>
              <a:rPr lang="en-GB" b="1" i="1" dirty="0">
                <a:solidFill>
                  <a:srgbClr val="024CA2"/>
                </a:solidFill>
              </a:rPr>
              <a:t>H2 CAT NI - Affirmative Action</a:t>
            </a:r>
            <a:endParaRPr lang="en-GB" i="1" dirty="0">
              <a:solidFill>
                <a:srgbClr val="024CA2"/>
              </a:solidFill>
            </a:endParaRPr>
          </a:p>
        </p:txBody>
      </p:sp>
      <p:sp>
        <p:nvSpPr>
          <p:cNvPr id="3" name="Content Placeholder 2"/>
          <p:cNvSpPr>
            <a:spLocks noGrp="1"/>
          </p:cNvSpPr>
          <p:nvPr>
            <p:ph idx="1"/>
          </p:nvPr>
        </p:nvSpPr>
        <p:spPr>
          <a:xfrm>
            <a:off x="628649" y="1474575"/>
            <a:ext cx="7886700" cy="4759212"/>
          </a:xfrm>
        </p:spPr>
        <p:txBody>
          <a:bodyPr>
            <a:normAutofit fontScale="55000" lnSpcReduction="20000"/>
          </a:bodyPr>
          <a:lstStyle/>
          <a:p>
            <a:pPr marL="385763" indent="-385763">
              <a:buFont typeface="+mj-lt"/>
              <a:buAutoNum type="arabicPeriod"/>
            </a:pPr>
            <a:endParaRPr lang="en-GB" b="0" i="0" dirty="0">
              <a:effectLst/>
            </a:endParaRPr>
          </a:p>
          <a:p>
            <a:pPr marL="0" indent="0">
              <a:buNone/>
            </a:pPr>
            <a:r>
              <a:rPr lang="en-GB" sz="2900" b="1" i="1" dirty="0">
                <a:solidFill>
                  <a:srgbClr val="024CA2"/>
                </a:solidFill>
              </a:rPr>
              <a:t>8  Steps to H2ZERO</a:t>
            </a:r>
          </a:p>
          <a:p>
            <a:pPr marL="385763" indent="-385763">
              <a:buFont typeface="+mj-lt"/>
              <a:buAutoNum type="arabicPeriod"/>
            </a:pPr>
            <a:r>
              <a:rPr lang="en-GB" sz="2900" b="0" i="0" dirty="0">
                <a:effectLst/>
              </a:rPr>
              <a:t>Utilise Green H2 as an energy vector - this will be a key enabler in reaching Net Zero: 60 Gt of carbon emissions could be saved between 2021-50 (EU emission are ~2.5 Gt/y).</a:t>
            </a:r>
          </a:p>
          <a:p>
            <a:pPr marL="385763" indent="-385763">
              <a:buFont typeface="+mj-lt"/>
              <a:buAutoNum type="arabicPeriod"/>
            </a:pPr>
            <a:r>
              <a:rPr lang="en-GB" sz="2900" b="0" i="0" dirty="0">
                <a:effectLst/>
              </a:rPr>
              <a:t>Deliver a paradigm shift to boost the uptake of Green H2 : we need to move from today's 90 Mt unabated hydrogen to 530 Mt low-carbon hydrogen by 2050.</a:t>
            </a:r>
          </a:p>
          <a:p>
            <a:pPr marL="385763" indent="-385763">
              <a:buFont typeface="+mj-lt"/>
              <a:buAutoNum type="arabicPeriod"/>
            </a:pPr>
            <a:r>
              <a:rPr lang="en-GB" sz="2900" dirty="0"/>
              <a:t>Legislators and </a:t>
            </a:r>
            <a:r>
              <a:rPr lang="en-GB" sz="2900" b="0" i="0" dirty="0">
                <a:effectLst/>
              </a:rPr>
              <a:t> policy-makers need to take leading roles in Green H2 demand creation, setting the right set of regulations and channelling investments into R&amp;D and hydrogen supply projects.</a:t>
            </a:r>
          </a:p>
          <a:p>
            <a:pPr marL="385763" indent="-385763">
              <a:buFont typeface="+mj-lt"/>
              <a:buAutoNum type="arabicPeriod"/>
            </a:pPr>
            <a:r>
              <a:rPr lang="en-GB" sz="2900" b="0" i="0" dirty="0">
                <a:effectLst/>
              </a:rPr>
              <a:t>Repurpose existing infrastructure in the transition to net zero. Use the gas infrastructure can act as a catalyst in the deployment of low-carbon hydrogen: in the early stages via blending.</a:t>
            </a:r>
          </a:p>
          <a:p>
            <a:pPr marL="385763" indent="-385763">
              <a:buFont typeface="+mj-lt"/>
              <a:buAutoNum type="arabicPeriod"/>
            </a:pPr>
            <a:r>
              <a:rPr lang="en-GB" sz="2900" b="0" i="0" dirty="0">
                <a:effectLst/>
              </a:rPr>
              <a:t>Widen the route to net zero -optimise every energy stage and opportunity on the route including biomethane, the 40  shades of hydrogen and other ‘lower carbon’ energy transition opportunities.</a:t>
            </a:r>
          </a:p>
          <a:p>
            <a:pPr marL="385763" indent="-385763">
              <a:buFont typeface="+mj-lt"/>
              <a:buAutoNum type="arabicPeriod"/>
            </a:pPr>
            <a:r>
              <a:rPr lang="en-GB" sz="2900" b="0" i="0" dirty="0">
                <a:effectLst/>
              </a:rPr>
              <a:t>Scale up innovation and demonstration, especially in end-use technologies, key to unlock the true potential of hydrogen.</a:t>
            </a:r>
          </a:p>
          <a:p>
            <a:pPr marL="385763" indent="-385763">
              <a:buFont typeface="+mj-lt"/>
              <a:buAutoNum type="arabicPeriod"/>
            </a:pPr>
            <a:r>
              <a:rPr lang="en-GB" sz="2900" dirty="0"/>
              <a:t>Develop the skills  and training pathways to stimulate and support the deployment of hydrogen technologies and enable business’ to pivot to the new H2 economy.</a:t>
            </a:r>
          </a:p>
          <a:p>
            <a:pPr marL="385763" indent="-385763">
              <a:buFont typeface="+mj-lt"/>
              <a:buAutoNum type="arabicPeriod"/>
            </a:pPr>
            <a:r>
              <a:rPr lang="en-GB" sz="2900" dirty="0"/>
              <a:t>Market stimuli - short term economic business cases for industry as well individual use of Green </a:t>
            </a:r>
            <a:r>
              <a:rPr lang="en-GB" sz="2900" b="1" dirty="0">
                <a:solidFill>
                  <a:srgbClr val="FF0000"/>
                </a:solidFill>
              </a:rPr>
              <a:t>H2.</a:t>
            </a:r>
            <a:endParaRPr lang="en-GB" sz="2900" dirty="0"/>
          </a:p>
        </p:txBody>
      </p:sp>
    </p:spTree>
    <p:extLst>
      <p:ext uri="{BB962C8B-B14F-4D97-AF65-F5344CB8AC3E}">
        <p14:creationId xmlns:p14="http://schemas.microsoft.com/office/powerpoint/2010/main" val="35747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0699" y="1266646"/>
            <a:ext cx="4914900" cy="537210"/>
          </a:xfrm>
        </p:spPr>
        <p:txBody>
          <a:bodyPr/>
          <a:lstStyle/>
          <a:p>
            <a:pPr algn="ctr"/>
            <a:r>
              <a:rPr lang="en-GB" cap="none" dirty="0"/>
              <a:t>GenComm  Value Chain</a:t>
            </a:r>
          </a:p>
        </p:txBody>
      </p:sp>
      <p:pic>
        <p:nvPicPr>
          <p:cNvPr id="6" name="Picture 5" descr="Timeline&#10;&#10;Description automatically generated">
            <a:extLst>
              <a:ext uri="{FF2B5EF4-FFF2-40B4-BE49-F238E27FC236}">
                <a16:creationId xmlns:a16="http://schemas.microsoft.com/office/drawing/2014/main" id="{91553032-7C08-4D7D-AD6D-9794FEC028DE}"/>
              </a:ext>
            </a:extLst>
          </p:cNvPr>
          <p:cNvPicPr>
            <a:picLocks noChangeAspect="1"/>
          </p:cNvPicPr>
          <p:nvPr/>
        </p:nvPicPr>
        <p:blipFill>
          <a:blip r:embed="rId3"/>
          <a:stretch>
            <a:fillRect/>
          </a:stretch>
        </p:blipFill>
        <p:spPr>
          <a:xfrm>
            <a:off x="1562040" y="358594"/>
            <a:ext cx="6994597" cy="5039290"/>
          </a:xfrm>
          <a:prstGeom prst="rect">
            <a:avLst/>
          </a:prstGeom>
        </p:spPr>
      </p:pic>
      <p:pic>
        <p:nvPicPr>
          <p:cNvPr id="3" name="Picture 2">
            <a:extLst>
              <a:ext uri="{FF2B5EF4-FFF2-40B4-BE49-F238E27FC236}">
                <a16:creationId xmlns:a16="http://schemas.microsoft.com/office/drawing/2014/main" id="{75A0B86D-BC64-476B-B1CC-614219B91736}"/>
              </a:ext>
            </a:extLst>
          </p:cNvPr>
          <p:cNvPicPr>
            <a:picLocks noChangeAspect="1"/>
          </p:cNvPicPr>
          <p:nvPr/>
        </p:nvPicPr>
        <p:blipFill>
          <a:blip r:embed="rId4"/>
          <a:stretch>
            <a:fillRect/>
          </a:stretch>
        </p:blipFill>
        <p:spPr>
          <a:xfrm>
            <a:off x="696861" y="4713025"/>
            <a:ext cx="2567675" cy="1592911"/>
          </a:xfrm>
          <a:prstGeom prst="rect">
            <a:avLst/>
          </a:prstGeom>
        </p:spPr>
      </p:pic>
      <p:pic>
        <p:nvPicPr>
          <p:cNvPr id="4" name="Picture 3">
            <a:extLst>
              <a:ext uri="{FF2B5EF4-FFF2-40B4-BE49-F238E27FC236}">
                <a16:creationId xmlns:a16="http://schemas.microsoft.com/office/drawing/2014/main" id="{B6BE96A5-B9E3-1C96-C6D6-17F9C240026D}"/>
              </a:ext>
            </a:extLst>
          </p:cNvPr>
          <p:cNvPicPr>
            <a:picLocks noChangeAspect="1"/>
          </p:cNvPicPr>
          <p:nvPr/>
        </p:nvPicPr>
        <p:blipFill>
          <a:blip r:embed="rId5"/>
          <a:stretch>
            <a:fillRect/>
          </a:stretch>
        </p:blipFill>
        <p:spPr>
          <a:xfrm>
            <a:off x="8124030" y="6340896"/>
            <a:ext cx="725487" cy="317019"/>
          </a:xfrm>
          <a:prstGeom prst="rect">
            <a:avLst/>
          </a:prstGeom>
        </p:spPr>
      </p:pic>
    </p:spTree>
    <p:extLst>
      <p:ext uri="{BB962C8B-B14F-4D97-AF65-F5344CB8AC3E}">
        <p14:creationId xmlns:p14="http://schemas.microsoft.com/office/powerpoint/2010/main" val="3582235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07F0-51D4-4D4E-A0FE-24294D811B40}"/>
              </a:ext>
            </a:extLst>
          </p:cNvPr>
          <p:cNvSpPr>
            <a:spLocks noGrp="1"/>
          </p:cNvSpPr>
          <p:nvPr>
            <p:ph type="title"/>
          </p:nvPr>
        </p:nvSpPr>
        <p:spPr>
          <a:xfrm>
            <a:off x="569051" y="1211522"/>
            <a:ext cx="3840085" cy="1692794"/>
          </a:xfrm>
        </p:spPr>
        <p:txBody>
          <a:bodyPr vert="horz" lIns="91440" tIns="45720" rIns="91440" bIns="45720" rtlCol="0" anchor="ctr">
            <a:normAutofit/>
          </a:bodyPr>
          <a:lstStyle/>
          <a:p>
            <a:pPr defTabSz="914400"/>
            <a:r>
              <a:rPr lang="en-US" sz="3200" dirty="0"/>
              <a:t>EUSEW 2022</a:t>
            </a:r>
          </a:p>
        </p:txBody>
      </p:sp>
      <p:sp>
        <p:nvSpPr>
          <p:cNvPr id="6" name="TextBox 5">
            <a:extLst>
              <a:ext uri="{FF2B5EF4-FFF2-40B4-BE49-F238E27FC236}">
                <a16:creationId xmlns:a16="http://schemas.microsoft.com/office/drawing/2014/main" id="{4B1C9670-F930-4117-9791-5B3C334AAE3A}"/>
              </a:ext>
            </a:extLst>
          </p:cNvPr>
          <p:cNvSpPr txBox="1"/>
          <p:nvPr/>
        </p:nvSpPr>
        <p:spPr>
          <a:xfrm>
            <a:off x="230985" y="2575034"/>
            <a:ext cx="4341015" cy="3462228"/>
          </a:xfrm>
          <a:prstGeom prst="rect">
            <a:avLst/>
          </a:prstGeom>
        </p:spPr>
        <p:txBody>
          <a:bodyPr vert="horz" lIns="91440" tIns="45720" rIns="91440" bIns="45720" rtlCol="0">
            <a:normAutofit/>
          </a:bodyPr>
          <a:lstStyle/>
          <a:p>
            <a:pPr defTabSz="914400">
              <a:lnSpc>
                <a:spcPct val="90000"/>
              </a:lnSpc>
              <a:spcAft>
                <a:spcPts val="600"/>
              </a:spcAft>
            </a:pPr>
            <a:r>
              <a:rPr lang="en-US" sz="2000" b="1" dirty="0">
                <a:effectLst/>
              </a:rPr>
              <a:t>The commodification of Green H2 for Europe</a:t>
            </a:r>
          </a:p>
          <a:p>
            <a:pPr indent="-228600" defTabSz="914400">
              <a:lnSpc>
                <a:spcPct val="90000"/>
              </a:lnSpc>
              <a:spcAft>
                <a:spcPts val="600"/>
              </a:spcAft>
              <a:buFont typeface="Arial" panose="020B0604020202020204" pitchFamily="34" charset="0"/>
              <a:buChar char="•"/>
            </a:pPr>
            <a:r>
              <a:rPr lang="en-US" dirty="0">
                <a:effectLst/>
              </a:rPr>
              <a:t>Europe faces multiple pressures to decarbonise economies and to accelerate the integration of greater renewable energy sources into our energy systems.</a:t>
            </a:r>
          </a:p>
          <a:p>
            <a:pPr indent="-228600" defTabSz="914400">
              <a:lnSpc>
                <a:spcPct val="90000"/>
              </a:lnSpc>
              <a:spcAft>
                <a:spcPts val="600"/>
              </a:spcAft>
              <a:buFont typeface="Arial" panose="020B0604020202020204" pitchFamily="34" charset="0"/>
              <a:buChar char="•"/>
            </a:pPr>
            <a:endParaRPr lang="en-US" sz="1600" dirty="0">
              <a:effectLst/>
            </a:endParaRPr>
          </a:p>
          <a:p>
            <a:pPr indent="-228600" defTabSz="914400">
              <a:lnSpc>
                <a:spcPct val="90000"/>
              </a:lnSpc>
              <a:spcAft>
                <a:spcPts val="600"/>
              </a:spcAft>
              <a:buFont typeface="Arial" panose="020B0604020202020204" pitchFamily="34" charset="0"/>
              <a:buChar char="•"/>
            </a:pPr>
            <a:r>
              <a:rPr lang="en-US" sz="1600" b="1" dirty="0">
                <a:effectLst/>
              </a:rPr>
              <a:t> </a:t>
            </a:r>
            <a:endParaRPr lang="en-US" sz="1600" dirty="0">
              <a:effectLst/>
            </a:endParaRPr>
          </a:p>
        </p:txBody>
      </p:sp>
      <p:pic>
        <p:nvPicPr>
          <p:cNvPr id="4" name="Content Placeholder 3">
            <a:extLst>
              <a:ext uri="{FF2B5EF4-FFF2-40B4-BE49-F238E27FC236}">
                <a16:creationId xmlns:a16="http://schemas.microsoft.com/office/drawing/2014/main" id="{BAAEBA57-F12A-49FA-BF8C-164A566A5E99}"/>
              </a:ext>
            </a:extLst>
          </p:cNvPr>
          <p:cNvPicPr>
            <a:picLocks noGrp="1" noChangeAspect="1"/>
          </p:cNvPicPr>
          <p:nvPr>
            <p:ph idx="1"/>
          </p:nvPr>
        </p:nvPicPr>
        <p:blipFill rotWithShape="1">
          <a:blip r:embed="rId2"/>
          <a:srcRect l="32400" r="29109"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extBox 9">
            <a:extLst>
              <a:ext uri="{FF2B5EF4-FFF2-40B4-BE49-F238E27FC236}">
                <a16:creationId xmlns:a16="http://schemas.microsoft.com/office/drawing/2014/main" id="{F8F8D859-F5E2-40BE-9C15-DA421FF9553B}"/>
              </a:ext>
            </a:extLst>
          </p:cNvPr>
          <p:cNvSpPr txBox="1"/>
          <p:nvPr/>
        </p:nvSpPr>
        <p:spPr>
          <a:xfrm>
            <a:off x="240427" y="4338386"/>
            <a:ext cx="4572000" cy="2215991"/>
          </a:xfrm>
          <a:prstGeom prst="rect">
            <a:avLst/>
          </a:prstGeom>
          <a:noFill/>
        </p:spPr>
        <p:txBody>
          <a:bodyPr wrap="square">
            <a:spAutoFit/>
          </a:bodyPr>
          <a:lstStyle/>
          <a:p>
            <a:r>
              <a:rPr lang="en-GB" sz="1800" b="1" i="1" dirty="0">
                <a:solidFill>
                  <a:srgbClr val="000000"/>
                </a:solidFill>
                <a:effectLst/>
                <a:latin typeface="Arial" panose="020B0604020202020204" pitchFamily="34" charset="0"/>
                <a:ea typeface="Calibri" panose="020F0502020204030204" pitchFamily="34" charset="0"/>
              </a:rPr>
              <a:t>H</a:t>
            </a:r>
            <a:r>
              <a:rPr lang="en-GB" sz="1400" b="1" i="1" dirty="0">
                <a:solidFill>
                  <a:srgbClr val="000000"/>
                </a:solidFill>
                <a:effectLst/>
                <a:latin typeface="Arial" panose="020B0604020202020204" pitchFamily="34" charset="0"/>
                <a:ea typeface="Calibri" panose="020F0502020204030204" pitchFamily="34" charset="0"/>
              </a:rPr>
              <a:t>2</a:t>
            </a:r>
            <a:r>
              <a:rPr lang="en-GB" sz="1400" dirty="0">
                <a:solidFill>
                  <a:srgbClr val="000000"/>
                </a:solidFill>
                <a:effectLst/>
                <a:latin typeface="Arial" panose="020B0604020202020204" pitchFamily="34" charset="0"/>
                <a:ea typeface="Calibri" panose="020F0502020204030204" pitchFamily="34" charset="0"/>
              </a:rPr>
              <a:t> - </a:t>
            </a:r>
            <a:r>
              <a:rPr lang="en-GB" sz="1800" b="1" dirty="0">
                <a:solidFill>
                  <a:srgbClr val="000000"/>
                </a:solidFill>
                <a:effectLst/>
                <a:latin typeface="Arial" panose="020B0604020202020204" pitchFamily="34" charset="0"/>
                <a:ea typeface="Calibri" panose="020F0502020204030204" pitchFamily="34" charset="0"/>
              </a:rPr>
              <a:t>vectors of change for the energy industry</a:t>
            </a: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Hydrogen is a versatile energy vector that can circumnavigate many decarbonisation obstacles but in doing so, it has many challenges to become universally accepted and utilised </a:t>
            </a:r>
          </a:p>
          <a:p>
            <a:endParaRPr lang="en-GB" sz="1200" dirty="0">
              <a:solidFill>
                <a:srgbClr val="000000"/>
              </a:solidFill>
              <a:effectLst/>
              <a:latin typeface="Arial" panose="020B0604020202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FBE4DB2A-7E7E-4B32-8DF3-EDE15206B3A4}"/>
              </a:ext>
            </a:extLst>
          </p:cNvPr>
          <p:cNvSpPr txBox="1"/>
          <p:nvPr/>
        </p:nvSpPr>
        <p:spPr>
          <a:xfrm>
            <a:off x="569051" y="559128"/>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B853"/>
                </a:solidFill>
                <a:effectLst/>
                <a:uLnTx/>
                <a:uFillTx/>
                <a:latin typeface="Arial"/>
                <a:cs typeface="Arial"/>
                <a:sym typeface="Arial"/>
              </a:rPr>
              <a:t>Alignment</a:t>
            </a:r>
            <a:endParaRPr kumimoji="0" lang="en-US" sz="2800" b="1" i="0" u="none" strike="noStrike" kern="0" cap="none" spc="0" normalizeH="0" baseline="0" noProof="0" dirty="0">
              <a:ln>
                <a:noFill/>
              </a:ln>
              <a:solidFill>
                <a:srgbClr val="00B853"/>
              </a:solidFill>
              <a:effectLst/>
              <a:uLnTx/>
              <a:uFillTx/>
              <a:latin typeface="Arial"/>
              <a:ea typeface="Arial"/>
              <a:cs typeface="Arial"/>
              <a:sym typeface="Arial"/>
            </a:endParaRPr>
          </a:p>
        </p:txBody>
      </p:sp>
    </p:spTree>
    <p:extLst>
      <p:ext uri="{BB962C8B-B14F-4D97-AF65-F5344CB8AC3E}">
        <p14:creationId xmlns:p14="http://schemas.microsoft.com/office/powerpoint/2010/main" val="375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00B853"/>
                </a:solidFill>
                <a:latin typeface="Arial"/>
                <a:ea typeface="Arial"/>
                <a:cs typeface="Arial"/>
                <a:sym typeface="Arial"/>
              </a:rPr>
              <a:t>Reaction</a:t>
            </a:r>
            <a:endParaRPr sz="1400" b="0" i="0" u="none" strike="noStrike" cap="none" dirty="0">
              <a:solidFill>
                <a:srgbClr val="00B853"/>
              </a:solidFill>
              <a:latin typeface="Arial"/>
              <a:ea typeface="Arial"/>
              <a:cs typeface="Arial"/>
              <a:sym typeface="Arial"/>
            </a:endParaRPr>
          </a:p>
        </p:txBody>
      </p:sp>
      <p:sp>
        <p:nvSpPr>
          <p:cNvPr id="6" name="TextBox 5">
            <a:extLst>
              <a:ext uri="{FF2B5EF4-FFF2-40B4-BE49-F238E27FC236}">
                <a16:creationId xmlns:a16="http://schemas.microsoft.com/office/drawing/2014/main" id="{4093568B-F256-40C6-81F8-6938E856C4A9}"/>
              </a:ext>
            </a:extLst>
          </p:cNvPr>
          <p:cNvSpPr txBox="1"/>
          <p:nvPr/>
        </p:nvSpPr>
        <p:spPr>
          <a:xfrm>
            <a:off x="4572000" y="811798"/>
            <a:ext cx="4580559" cy="4565352"/>
          </a:xfrm>
          <a:prstGeom prst="rect">
            <a:avLst/>
          </a:prstGeom>
          <a:noFill/>
        </p:spPr>
        <p:txBody>
          <a:bodyPr wrap="square">
            <a:spAutoFit/>
          </a:bodyPr>
          <a:lstStyle/>
          <a:p>
            <a:pPr>
              <a:lnSpc>
                <a:spcPct val="150000"/>
              </a:lnSpc>
              <a:spcAft>
                <a:spcPts val="800"/>
              </a:spcAft>
            </a:pPr>
            <a:r>
              <a:rPr lang="en-GB" sz="1800" dirty="0">
                <a:solidFill>
                  <a:srgbClr val="0D0D0D"/>
                </a:solidFill>
                <a:effectLst/>
                <a:latin typeface="+mn-lt"/>
                <a:ea typeface="Calibri" panose="020F0502020204030204" pitchFamily="34" charset="0"/>
                <a:cs typeface="Times New Roman" panose="02020603050405020304" pitchFamily="18" charset="0"/>
              </a:rPr>
              <a:t>The GenComm COVID-19 </a:t>
            </a:r>
            <a:r>
              <a:rPr lang="en-GB" sz="1800" i="1" dirty="0">
                <a:solidFill>
                  <a:srgbClr val="0D0D0D"/>
                </a:solidFill>
                <a:effectLst/>
                <a:latin typeface="+mn-lt"/>
                <a:ea typeface="Calibri" panose="020F0502020204030204" pitchFamily="34" charset="0"/>
                <a:cs typeface="Times New Roman" panose="02020603050405020304" pitchFamily="18" charset="0"/>
              </a:rPr>
              <a:t>‘mission critical’</a:t>
            </a:r>
            <a:r>
              <a:rPr lang="en-GB" sz="1800" dirty="0">
                <a:solidFill>
                  <a:srgbClr val="0D0D0D"/>
                </a:solidFill>
                <a:effectLst/>
                <a:latin typeface="+mn-lt"/>
                <a:ea typeface="Calibri" panose="020F0502020204030204" pitchFamily="34" charset="0"/>
                <a:cs typeface="Times New Roman" panose="02020603050405020304" pitchFamily="18" charset="0"/>
              </a:rPr>
              <a:t> platform detailing how we can continue to deliver on all project aims, objectives and outputs. We will also capture how we are continuing to employ innovation and digitalisation processes to explore capabilities, identify gaps, strengths and weaknesses and importantly identify potential differentiators to maximise the project deliverables for all.</a:t>
            </a:r>
            <a:endParaRPr lang="en-GB" sz="1800" dirty="0">
              <a:effectLst/>
              <a:latin typeface="+mn-lt"/>
              <a:ea typeface="Calibri" panose="020F0502020204030204" pitchFamily="34" charset="0"/>
              <a:cs typeface="Times New Roman" panose="02020603050405020304" pitchFamily="18" charset="0"/>
            </a:endParaRPr>
          </a:p>
          <a:p>
            <a:endParaRPr lang="en-GB" dirty="0"/>
          </a:p>
        </p:txBody>
      </p:sp>
      <p:pic>
        <p:nvPicPr>
          <p:cNvPr id="7" name="Picture 6">
            <a:extLst>
              <a:ext uri="{FF2B5EF4-FFF2-40B4-BE49-F238E27FC236}">
                <a16:creationId xmlns:a16="http://schemas.microsoft.com/office/drawing/2014/main" id="{1C3A8D91-40ED-4E94-B4F3-31CF3793A4F6}"/>
              </a:ext>
            </a:extLst>
          </p:cNvPr>
          <p:cNvPicPr>
            <a:picLocks noChangeAspect="1"/>
          </p:cNvPicPr>
          <p:nvPr/>
        </p:nvPicPr>
        <p:blipFill>
          <a:blip r:embed="rId3"/>
          <a:stretch>
            <a:fillRect/>
          </a:stretch>
        </p:blipFill>
        <p:spPr>
          <a:xfrm>
            <a:off x="251515" y="957560"/>
            <a:ext cx="4450522" cy="5298015"/>
          </a:xfrm>
          <a:prstGeom prst="rect">
            <a:avLst/>
          </a:prstGeom>
        </p:spPr>
      </p:pic>
      <p:pic>
        <p:nvPicPr>
          <p:cNvPr id="8" name="Picture 7">
            <a:extLst>
              <a:ext uri="{FF2B5EF4-FFF2-40B4-BE49-F238E27FC236}">
                <a16:creationId xmlns:a16="http://schemas.microsoft.com/office/drawing/2014/main" id="{0D4EFE94-19FE-4D9A-87F1-0D1B2844B10C}"/>
              </a:ext>
            </a:extLst>
          </p:cNvPr>
          <p:cNvPicPr>
            <a:picLocks noChangeAspect="1"/>
          </p:cNvPicPr>
          <p:nvPr/>
        </p:nvPicPr>
        <p:blipFill>
          <a:blip r:embed="rId4"/>
          <a:stretch>
            <a:fillRect/>
          </a:stretch>
        </p:blipFill>
        <p:spPr>
          <a:xfrm>
            <a:off x="4876800" y="5110201"/>
            <a:ext cx="3346994" cy="143268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10"/>
          <p:cNvSpPr txBox="1"/>
          <p:nvPr/>
        </p:nvSpPr>
        <p:spPr>
          <a:xfrm>
            <a:off x="512229" y="679276"/>
            <a:ext cx="82469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dirty="0">
                <a:solidFill>
                  <a:srgbClr val="00B050"/>
                </a:solidFill>
                <a:latin typeface="Calibri"/>
                <a:ea typeface="Calibri"/>
                <a:cs typeface="Calibri"/>
                <a:sym typeface="Calibri"/>
              </a:rPr>
              <a:t>SHARED PATHWAY</a:t>
            </a:r>
            <a:endParaRPr sz="4000" b="0" i="0" u="none" strike="noStrike" cap="none" dirty="0">
              <a:solidFill>
                <a:srgbClr val="00B050"/>
              </a:solidFill>
              <a:latin typeface="Calibri"/>
              <a:ea typeface="Calibri"/>
              <a:cs typeface="Calibri"/>
              <a:sym typeface="Calibri"/>
            </a:endParaRPr>
          </a:p>
        </p:txBody>
      </p:sp>
      <p:sp>
        <p:nvSpPr>
          <p:cNvPr id="228" name="Google Shape;228;p10"/>
          <p:cNvSpPr txBox="1"/>
          <p:nvPr/>
        </p:nvSpPr>
        <p:spPr>
          <a:xfrm>
            <a:off x="814091" y="1841282"/>
            <a:ext cx="732663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 </a:t>
            </a:r>
            <a:endParaRPr sz="2800" b="0" i="0" u="none" strike="noStrike" cap="none" dirty="0">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Titillium Web"/>
              <a:ea typeface="Titillium Web"/>
              <a:cs typeface="Titillium Web"/>
              <a:sym typeface="Titillium Web"/>
            </a:endParaRPr>
          </a:p>
        </p:txBody>
      </p:sp>
      <p:pic>
        <p:nvPicPr>
          <p:cNvPr id="2" name="Picture 1">
            <a:extLst>
              <a:ext uri="{FF2B5EF4-FFF2-40B4-BE49-F238E27FC236}">
                <a16:creationId xmlns:a16="http://schemas.microsoft.com/office/drawing/2014/main" id="{944D00DE-945E-47F3-A2C5-3CAF5073B02E}"/>
              </a:ext>
            </a:extLst>
          </p:cNvPr>
          <p:cNvPicPr>
            <a:picLocks noChangeAspect="1"/>
          </p:cNvPicPr>
          <p:nvPr/>
        </p:nvPicPr>
        <p:blipFill>
          <a:blip r:embed="rId3"/>
          <a:stretch>
            <a:fillRect/>
          </a:stretch>
        </p:blipFill>
        <p:spPr>
          <a:xfrm>
            <a:off x="253583" y="1320505"/>
            <a:ext cx="8636834" cy="485821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18"/>
          <p:cNvSpPr txBox="1"/>
          <p:nvPr/>
        </p:nvSpPr>
        <p:spPr>
          <a:xfrm>
            <a:off x="685800" y="434340"/>
            <a:ext cx="4572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a:solidFill>
                  <a:srgbClr val="00B853"/>
                </a:solidFill>
                <a:latin typeface="Arial"/>
                <a:ea typeface="Arial"/>
                <a:cs typeface="Arial"/>
                <a:sym typeface="Arial"/>
              </a:rPr>
              <a:t>Optimalisation</a:t>
            </a:r>
            <a:endParaRPr sz="4000" b="0" i="0" u="none" strike="noStrike" cap="none" dirty="0">
              <a:solidFill>
                <a:srgbClr val="00B853"/>
              </a:solidFill>
              <a:latin typeface="Arial"/>
              <a:ea typeface="Arial"/>
              <a:cs typeface="Arial"/>
              <a:sym typeface="Arial"/>
            </a:endParaRPr>
          </a:p>
        </p:txBody>
      </p:sp>
      <p:pic>
        <p:nvPicPr>
          <p:cNvPr id="2" name="Picture 1">
            <a:extLst>
              <a:ext uri="{FF2B5EF4-FFF2-40B4-BE49-F238E27FC236}">
                <a16:creationId xmlns:a16="http://schemas.microsoft.com/office/drawing/2014/main" id="{5968743F-C239-4C75-9976-9CDFE08F3180}"/>
              </a:ext>
            </a:extLst>
          </p:cNvPr>
          <p:cNvPicPr>
            <a:picLocks noChangeAspect="1"/>
          </p:cNvPicPr>
          <p:nvPr/>
        </p:nvPicPr>
        <p:blipFill>
          <a:blip r:embed="rId3"/>
          <a:stretch>
            <a:fillRect/>
          </a:stretch>
        </p:blipFill>
        <p:spPr>
          <a:xfrm>
            <a:off x="1124413" y="1974978"/>
            <a:ext cx="6895174" cy="2908044"/>
          </a:xfrm>
          <a:prstGeom prst="rect">
            <a:avLst/>
          </a:prstGeom>
        </p:spPr>
      </p:pic>
      <p:sp>
        <p:nvSpPr>
          <p:cNvPr id="6" name="TextBox 5">
            <a:extLst>
              <a:ext uri="{FF2B5EF4-FFF2-40B4-BE49-F238E27FC236}">
                <a16:creationId xmlns:a16="http://schemas.microsoft.com/office/drawing/2014/main" id="{6A456EEA-1198-417F-9A52-4C8F93815F7A}"/>
              </a:ext>
            </a:extLst>
          </p:cNvPr>
          <p:cNvSpPr txBox="1"/>
          <p:nvPr/>
        </p:nvSpPr>
        <p:spPr>
          <a:xfrm>
            <a:off x="2377440" y="4307959"/>
            <a:ext cx="4572000" cy="307777"/>
          </a:xfrm>
          <a:prstGeom prst="rect">
            <a:avLst/>
          </a:prstGeom>
          <a:noFill/>
        </p:spPr>
        <p:txBody>
          <a:bodyPr wrap="square">
            <a:spAutoFit/>
          </a:bodyPr>
          <a:lstStyle/>
          <a:p>
            <a:r>
              <a:rPr lang="en-GB" dirty="0"/>
              <a:t>The 4-Stage Green H2 Commodification Value Chain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on a stage&#10;&#10;Description automatically generated with medium confidence">
            <a:extLst>
              <a:ext uri="{FF2B5EF4-FFF2-40B4-BE49-F238E27FC236}">
                <a16:creationId xmlns:a16="http://schemas.microsoft.com/office/drawing/2014/main" id="{B0460A0F-C04B-4814-A837-C4A34061D0EA}"/>
              </a:ext>
            </a:extLst>
          </p:cNvPr>
          <p:cNvPicPr>
            <a:picLocks noChangeAspect="1"/>
          </p:cNvPicPr>
          <p:nvPr/>
        </p:nvPicPr>
        <p:blipFill rotWithShape="1">
          <a:blip r:embed="rId2"/>
          <a:srcRect l="11189" t="9091" r="31285"/>
          <a:stretch/>
        </p:blipFill>
        <p:spPr>
          <a:xfrm>
            <a:off x="2642616" y="10"/>
            <a:ext cx="6501384" cy="6857990"/>
          </a:xfrm>
          <a:prstGeom prst="rect">
            <a:avLst/>
          </a:prstGeom>
        </p:spPr>
      </p:pic>
      <p:sp>
        <p:nvSpPr>
          <p:cNvPr id="6" name="TextBox 5">
            <a:extLst>
              <a:ext uri="{FF2B5EF4-FFF2-40B4-BE49-F238E27FC236}">
                <a16:creationId xmlns:a16="http://schemas.microsoft.com/office/drawing/2014/main" id="{F5F73AD5-69CE-4202-B9FB-B856745A2350}"/>
              </a:ext>
            </a:extLst>
          </p:cNvPr>
          <p:cNvSpPr txBox="1"/>
          <p:nvPr/>
        </p:nvSpPr>
        <p:spPr>
          <a:xfrm>
            <a:off x="278320" y="1161288"/>
            <a:ext cx="2578608" cy="112471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a:latin typeface="+mj-lt"/>
                <a:ea typeface="+mj-ea"/>
                <a:cs typeface="+mj-cs"/>
              </a:rPr>
              <a:t>EUSEW 2022</a:t>
            </a:r>
          </a:p>
        </p:txBody>
      </p:sp>
      <p:sp>
        <p:nvSpPr>
          <p:cNvPr id="3" name="Content Placeholder 2"/>
          <p:cNvSpPr>
            <a:spLocks noGrp="1"/>
          </p:cNvSpPr>
          <p:nvPr>
            <p:ph idx="1"/>
          </p:nvPr>
        </p:nvSpPr>
        <p:spPr>
          <a:xfrm>
            <a:off x="278320" y="2718054"/>
            <a:ext cx="2579180" cy="3207258"/>
          </a:xfrm>
        </p:spPr>
        <p:txBody>
          <a:bodyPr vert="horz" lIns="91440" tIns="45720" rIns="91440" bIns="45720" rtlCol="0" anchor="t">
            <a:normAutofit/>
          </a:bodyPr>
          <a:lstStyle/>
          <a:p>
            <a:pPr marL="457200" indent="-228600" defTabSz="914400"/>
            <a:endParaRPr lang="en-US" sz="1500">
              <a:effectLst/>
            </a:endParaRPr>
          </a:p>
          <a:p>
            <a:pPr indent="-228600" defTabSz="914400">
              <a:spcAft>
                <a:spcPts val="800"/>
              </a:spcAft>
              <a:tabLst>
                <a:tab pos="1714500" algn="l"/>
              </a:tabLst>
            </a:pPr>
            <a:endParaRPr lang="en-US" sz="1500">
              <a:effectLst/>
            </a:endParaRPr>
          </a:p>
          <a:p>
            <a:pPr marL="0" indent="-228600" defTabSz="914400"/>
            <a:endParaRPr lang="en-US" sz="1500" b="1"/>
          </a:p>
        </p:txBody>
      </p:sp>
      <p:sp>
        <p:nvSpPr>
          <p:cNvPr id="5" name="TextBox 4">
            <a:extLst>
              <a:ext uri="{FF2B5EF4-FFF2-40B4-BE49-F238E27FC236}">
                <a16:creationId xmlns:a16="http://schemas.microsoft.com/office/drawing/2014/main" id="{948A54FA-F1E0-4D95-BF01-9BD48F166E78}"/>
              </a:ext>
            </a:extLst>
          </p:cNvPr>
          <p:cNvSpPr txBox="1"/>
          <p:nvPr/>
        </p:nvSpPr>
        <p:spPr>
          <a:xfrm>
            <a:off x="278320" y="2884678"/>
            <a:ext cx="3799005" cy="1200329"/>
          </a:xfrm>
          <a:prstGeom prst="rect">
            <a:avLst/>
          </a:prstGeom>
          <a:noFill/>
        </p:spPr>
        <p:txBody>
          <a:bodyPr wrap="square" rtlCol="0">
            <a:spAutoFit/>
          </a:bodyPr>
          <a:lstStyle/>
          <a:p>
            <a:pPr algn="ctr"/>
            <a:r>
              <a:rPr lang="en-GB" sz="1800" b="1" cap="all" dirty="0">
                <a:solidFill>
                  <a:srgbClr val="000000"/>
                </a:solidFill>
                <a:effectLst/>
                <a:latin typeface="Arial" panose="020B0604020202020204" pitchFamily="34" charset="0"/>
                <a:ea typeface="Arial" panose="020B0604020202020204" pitchFamily="34" charset="0"/>
              </a:rPr>
              <a:t>The commodification of Green Hydrogen</a:t>
            </a:r>
            <a:r>
              <a:rPr lang="en-GB" sz="1800" cap="all" dirty="0">
                <a:solidFill>
                  <a:srgbClr val="000000"/>
                </a:solidFill>
                <a:effectLst/>
                <a:latin typeface="Arial" panose="020B0604020202020204" pitchFamily="34" charset="0"/>
                <a:ea typeface="Arial" panose="020B0604020202020204" pitchFamily="34" charset="0"/>
              </a:rPr>
              <a:t> </a:t>
            </a:r>
            <a:r>
              <a:rPr lang="en-GB" sz="1800" b="1" cap="all" dirty="0">
                <a:solidFill>
                  <a:srgbClr val="000000"/>
                </a:solidFill>
                <a:effectLst/>
                <a:latin typeface="Arial" panose="020B0604020202020204" pitchFamily="34" charset="0"/>
                <a:ea typeface="Arial" panose="020B0604020202020204" pitchFamily="34" charset="0"/>
              </a:rPr>
              <a:t>for Europe</a:t>
            </a:r>
            <a:endParaRPr lang="en-GB" sz="1800" dirty="0">
              <a:effectLst/>
              <a:latin typeface="Calibri" panose="020F0502020204030204" pitchFamily="34" charset="0"/>
              <a:ea typeface="Calibri" panose="020F0502020204030204" pitchFamily="34" charset="0"/>
            </a:endParaRPr>
          </a:p>
          <a:p>
            <a:endParaRPr lang="en-GB" dirty="0"/>
          </a:p>
        </p:txBody>
      </p:sp>
      <p:pic>
        <p:nvPicPr>
          <p:cNvPr id="8" name="Picture 7">
            <a:extLst>
              <a:ext uri="{FF2B5EF4-FFF2-40B4-BE49-F238E27FC236}">
                <a16:creationId xmlns:a16="http://schemas.microsoft.com/office/drawing/2014/main" id="{6CAC307D-334D-4141-957C-D1DD3AFAA0CE}"/>
              </a:ext>
            </a:extLst>
          </p:cNvPr>
          <p:cNvPicPr>
            <a:picLocks noChangeAspect="1"/>
          </p:cNvPicPr>
          <p:nvPr/>
        </p:nvPicPr>
        <p:blipFill>
          <a:blip r:embed="rId3"/>
          <a:stretch>
            <a:fillRect/>
          </a:stretch>
        </p:blipFill>
        <p:spPr>
          <a:xfrm>
            <a:off x="494800" y="4227791"/>
            <a:ext cx="5791702" cy="2438611"/>
          </a:xfrm>
          <a:prstGeom prst="rect">
            <a:avLst/>
          </a:prstGeom>
        </p:spPr>
      </p:pic>
    </p:spTree>
    <p:extLst>
      <p:ext uri="{BB962C8B-B14F-4D97-AF65-F5344CB8AC3E}">
        <p14:creationId xmlns:p14="http://schemas.microsoft.com/office/powerpoint/2010/main" val="2469692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F73AD5-69CE-4202-B9FB-B856745A2350}"/>
              </a:ext>
            </a:extLst>
          </p:cNvPr>
          <p:cNvSpPr txBox="1"/>
          <p:nvPr/>
        </p:nvSpPr>
        <p:spPr>
          <a:xfrm>
            <a:off x="441756" y="502400"/>
            <a:ext cx="2525379" cy="181806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400" b="1" kern="1200">
                <a:solidFill>
                  <a:schemeClr val="tx1"/>
                </a:solidFill>
                <a:latin typeface="+mj-lt"/>
                <a:ea typeface="+mj-ea"/>
                <a:cs typeface="+mj-cs"/>
              </a:rPr>
              <a:t>Hydrogen Week 2022</a:t>
            </a:r>
          </a:p>
        </p:txBody>
      </p:sp>
      <p:pic>
        <p:nvPicPr>
          <p:cNvPr id="4" name="Picture 3">
            <a:extLst>
              <a:ext uri="{FF2B5EF4-FFF2-40B4-BE49-F238E27FC236}">
                <a16:creationId xmlns:a16="http://schemas.microsoft.com/office/drawing/2014/main" id="{CC31A7EA-E9BC-4D43-B84E-98FE86C63B2B}"/>
              </a:ext>
            </a:extLst>
          </p:cNvPr>
          <p:cNvPicPr>
            <a:picLocks noChangeAspect="1"/>
          </p:cNvPicPr>
          <p:nvPr/>
        </p:nvPicPr>
        <p:blipFill rotWithShape="1">
          <a:blip r:embed="rId2"/>
          <a:srcRect l="12778" r="7406" b="1"/>
          <a:stretch/>
        </p:blipFill>
        <p:spPr>
          <a:xfrm>
            <a:off x="3416427" y="6"/>
            <a:ext cx="5727572" cy="2762724"/>
          </a:xfrm>
          <a:prstGeom prst="rect">
            <a:avLst/>
          </a:prstGeom>
        </p:spPr>
      </p:pic>
      <p:pic>
        <p:nvPicPr>
          <p:cNvPr id="2" name="Picture 1">
            <a:extLst>
              <a:ext uri="{FF2B5EF4-FFF2-40B4-BE49-F238E27FC236}">
                <a16:creationId xmlns:a16="http://schemas.microsoft.com/office/drawing/2014/main" id="{E47FAB0A-EC04-4E6B-8120-7AF9B4643E3F}"/>
              </a:ext>
            </a:extLst>
          </p:cNvPr>
          <p:cNvPicPr>
            <a:picLocks noChangeAspect="1"/>
          </p:cNvPicPr>
          <p:nvPr/>
        </p:nvPicPr>
        <p:blipFill rotWithShape="1">
          <a:blip r:embed="rId3"/>
          <a:srcRect l="18552" r="17742" b="3"/>
          <a:stretch/>
        </p:blipFill>
        <p:spPr>
          <a:xfrm>
            <a:off x="20" y="2826737"/>
            <a:ext cx="3424313" cy="4031263"/>
          </a:xfrm>
          <a:prstGeom prst="rect">
            <a:avLst/>
          </a:prstGeom>
        </p:spPr>
      </p:pic>
      <p:sp>
        <p:nvSpPr>
          <p:cNvPr id="3" name="Content Placeholder 2"/>
          <p:cNvSpPr>
            <a:spLocks noGrp="1"/>
          </p:cNvSpPr>
          <p:nvPr>
            <p:ph idx="1"/>
          </p:nvPr>
        </p:nvSpPr>
        <p:spPr>
          <a:xfrm>
            <a:off x="4087224" y="3455208"/>
            <a:ext cx="4306824" cy="2344708"/>
          </a:xfrm>
        </p:spPr>
        <p:txBody>
          <a:bodyPr vert="horz" lIns="91440" tIns="45720" rIns="91440" bIns="45720" rtlCol="0" anchor="ctr">
            <a:normAutofit lnSpcReduction="10000"/>
          </a:bodyPr>
          <a:lstStyle/>
          <a:p>
            <a:pPr marL="457200" indent="-228600" defTabSz="914400"/>
            <a:endParaRPr lang="en-US" sz="900">
              <a:effectLst/>
            </a:endParaRPr>
          </a:p>
          <a:p>
            <a:pPr indent="-228600" defTabSz="914400">
              <a:spcAft>
                <a:spcPts val="800"/>
              </a:spcAft>
              <a:tabLst>
                <a:tab pos="1714500" algn="l"/>
              </a:tabLst>
            </a:pPr>
            <a:r>
              <a:rPr lang="en-US" sz="900">
                <a:effectLst/>
              </a:rPr>
              <a:t>GenCommproject implemented 3 pilot H2 Ecosystems using the main northwest European renewable sources (Solar, Wind, and Bioenergy) with energy storage. Based on these pilot plants the project aimed at developing integrated technical and financial simulation models acting as a Decision Support Tool (DST) that provides a roadmap for communities to transition to renewable, hydrogen-based energy matrixes. What are the main learnings you can share with us? And </a:t>
            </a:r>
          </a:p>
          <a:p>
            <a:pPr indent="-228600" defTabSz="914400">
              <a:spcAft>
                <a:spcPts val="800"/>
              </a:spcAft>
              <a:tabLst>
                <a:tab pos="1714500" algn="l"/>
              </a:tabLst>
            </a:pPr>
            <a:r>
              <a:rPr lang="en-US" sz="900">
                <a:effectLst/>
              </a:rPr>
              <a:t>GenComm model foundations for Hydrogen Valleys developed in one part of Europe in other geographies</a:t>
            </a:r>
          </a:p>
          <a:p>
            <a:pPr indent="-228600" defTabSz="914400">
              <a:spcAft>
                <a:spcPts val="800"/>
              </a:spcAft>
              <a:tabLst>
                <a:tab pos="1714500" algn="l"/>
              </a:tabLst>
            </a:pPr>
            <a:r>
              <a:rPr lang="en-US" sz="900">
                <a:effectLst/>
              </a:rPr>
              <a:t>Detailed  type of support instrument to enab</a:t>
            </a:r>
            <a:r>
              <a:rPr lang="en-US" sz="900"/>
              <a:t>le</a:t>
            </a:r>
            <a:r>
              <a:rPr lang="en-US" sz="900">
                <a:effectLst/>
              </a:rPr>
              <a:t> less advanced regions to replicate the Hydrogen Valleys projects being developed in more “hydrogen mature” </a:t>
            </a:r>
          </a:p>
          <a:p>
            <a:pPr indent="-228600" defTabSz="914400">
              <a:spcAft>
                <a:spcPts val="800"/>
              </a:spcAft>
              <a:tabLst>
                <a:tab pos="1714500" algn="l"/>
              </a:tabLst>
            </a:pPr>
            <a:endParaRPr lang="en-US" sz="900">
              <a:effectLst/>
            </a:endParaRPr>
          </a:p>
          <a:p>
            <a:pPr marL="0" indent="-228600" defTabSz="914400"/>
            <a:endParaRPr lang="en-US" sz="900" b="1"/>
          </a:p>
        </p:txBody>
      </p:sp>
    </p:spTree>
    <p:extLst>
      <p:ext uri="{BB962C8B-B14F-4D97-AF65-F5344CB8AC3E}">
        <p14:creationId xmlns:p14="http://schemas.microsoft.com/office/powerpoint/2010/main" val="599212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F73AD5-69CE-4202-B9FB-B856745A2350}"/>
              </a:ext>
            </a:extLst>
          </p:cNvPr>
          <p:cNvSpPr txBox="1"/>
          <p:nvPr/>
        </p:nvSpPr>
        <p:spPr>
          <a:xfrm>
            <a:off x="360759" y="3752849"/>
            <a:ext cx="2468166"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b="1">
                <a:latin typeface="+mj-lt"/>
                <a:ea typeface="+mj-ea"/>
                <a:cs typeface="+mj-cs"/>
              </a:rPr>
              <a:t>UK Ambassador to Ireland meeting</a:t>
            </a:r>
          </a:p>
        </p:txBody>
      </p:sp>
      <p:pic>
        <p:nvPicPr>
          <p:cNvPr id="2" name="Picture 1">
            <a:extLst>
              <a:ext uri="{FF2B5EF4-FFF2-40B4-BE49-F238E27FC236}">
                <a16:creationId xmlns:a16="http://schemas.microsoft.com/office/drawing/2014/main" id="{55971482-3197-4C7D-ABFB-93A194B0AF43}"/>
              </a:ext>
            </a:extLst>
          </p:cNvPr>
          <p:cNvPicPr>
            <a:picLocks noChangeAspect="1"/>
          </p:cNvPicPr>
          <p:nvPr/>
        </p:nvPicPr>
        <p:blipFill rotWithShape="1">
          <a:blip r:embed="rId2"/>
          <a:srcRect t="22813" b="2343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vert="horz" lIns="91440" tIns="45720" rIns="91440" bIns="45720" rtlCol="0" anchor="ctr">
            <a:normAutofit/>
          </a:bodyPr>
          <a:lstStyle/>
          <a:p>
            <a:pPr marL="457200" indent="-228600" defTabSz="914400"/>
            <a:endParaRPr lang="en-US" sz="1600">
              <a:effectLst/>
            </a:endParaRPr>
          </a:p>
          <a:p>
            <a:pPr indent="-228600" defTabSz="914400">
              <a:spcAft>
                <a:spcPts val="800"/>
              </a:spcAft>
              <a:tabLst>
                <a:tab pos="1714500" algn="l"/>
              </a:tabLst>
            </a:pPr>
            <a:endParaRPr lang="en-US" sz="1600">
              <a:effectLst/>
            </a:endParaRPr>
          </a:p>
          <a:p>
            <a:pPr marL="0" indent="-228600" defTabSz="914400"/>
            <a:r>
              <a:rPr lang="en-US" sz="1600" b="1"/>
              <a:t>The British Ambassador to Ireland Mr Paul Johnston and his wife Nicola Johnston have held a dinner at the ambassadors residence in Dublin to discuss hydrogen as a fuel of the future in the UK and Ireland. </a:t>
            </a:r>
          </a:p>
        </p:txBody>
      </p:sp>
    </p:spTree>
    <p:extLst>
      <p:ext uri="{BB962C8B-B14F-4D97-AF65-F5344CB8AC3E}">
        <p14:creationId xmlns:p14="http://schemas.microsoft.com/office/powerpoint/2010/main" val="207678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283" y="1623464"/>
            <a:ext cx="6671560" cy="4351338"/>
          </a:xfrm>
        </p:spPr>
        <p:txBody>
          <a:bodyPr>
            <a:normAutofit lnSpcReduction="10000"/>
          </a:bodyPr>
          <a:lstStyle/>
          <a:p>
            <a:pPr marL="457200" indent="0">
              <a:lnSpc>
                <a:spcPct val="115000"/>
              </a:lnSpc>
              <a:buNone/>
            </a:pPr>
            <a:r>
              <a:rPr lang="en-GB" sz="1800" dirty="0">
                <a:effectLst/>
                <a:ea typeface="Calibri" panose="020F0502020204030204" pitchFamily="34" charset="0"/>
              </a:rPr>
              <a:t>Green H2 and Hydrogen Valleys are disruptive approaches in tackling our energy needs and challenging the conservative fossil fuelled energy market. This disruption is essential in the development of a new hydrogen economy because it disrupts at all stages in production, transportation and end use.</a:t>
            </a:r>
          </a:p>
          <a:p>
            <a:pPr marL="457200" indent="0">
              <a:lnSpc>
                <a:spcPct val="115000"/>
              </a:lnSpc>
              <a:buNone/>
            </a:pPr>
            <a:endParaRPr lang="en-GB" sz="1800" b="1" dirty="0">
              <a:solidFill>
                <a:srgbClr val="034DA2"/>
              </a:solidFill>
            </a:endParaRPr>
          </a:p>
          <a:p>
            <a:pPr marL="457200" indent="0">
              <a:lnSpc>
                <a:spcPct val="115000"/>
              </a:lnSpc>
              <a:buNone/>
            </a:pPr>
            <a:r>
              <a:rPr lang="en-GB" sz="1800" dirty="0">
                <a:effectLst/>
                <a:ea typeface="Calibri" panose="020F0502020204030204" pitchFamily="34" charset="0"/>
              </a:rPr>
              <a:t>Hydrogen Valleys can and are delivering a change in our energy markets. They are disrupting the current fossil fuel based energy status quo that is clearly incapable of empowering Europe to meet the twin crises of climate and energy security. Hydrogen Valleys are carving out a new energy world, one which Europe can manage every step of the supply chain and one which will provide a green stable energy future for us all.</a:t>
            </a:r>
          </a:p>
          <a:p>
            <a:pPr marL="457200" indent="0">
              <a:lnSpc>
                <a:spcPct val="115000"/>
              </a:lnSpc>
              <a:buNone/>
            </a:pPr>
            <a:endParaRPr lang="en-GB" sz="4400" b="1" dirty="0">
              <a:solidFill>
                <a:srgbClr val="034DA2"/>
              </a:solidFill>
            </a:endParaRPr>
          </a:p>
        </p:txBody>
      </p:sp>
      <p:sp>
        <p:nvSpPr>
          <p:cNvPr id="6" name="TextBox 5">
            <a:extLst>
              <a:ext uri="{FF2B5EF4-FFF2-40B4-BE49-F238E27FC236}">
                <a16:creationId xmlns:a16="http://schemas.microsoft.com/office/drawing/2014/main" id="{F5F73AD5-69CE-4202-B9FB-B856745A2350}"/>
              </a:ext>
            </a:extLst>
          </p:cNvPr>
          <p:cNvSpPr txBox="1"/>
          <p:nvPr/>
        </p:nvSpPr>
        <p:spPr>
          <a:xfrm>
            <a:off x="508480" y="744096"/>
            <a:ext cx="8006870" cy="584775"/>
          </a:xfrm>
          <a:prstGeom prst="rect">
            <a:avLst/>
          </a:prstGeom>
          <a:noFill/>
        </p:spPr>
        <p:txBody>
          <a:bodyPr wrap="square">
            <a:spAutoFit/>
          </a:bodyPr>
          <a:lstStyle/>
          <a:p>
            <a:pPr algn="ctr"/>
            <a:r>
              <a:rPr lang="en-GB" sz="3200" b="1" dirty="0">
                <a:solidFill>
                  <a:srgbClr val="034DA2"/>
                </a:solidFill>
              </a:rPr>
              <a:t>Hydrogen Valleys are disruptive technologies</a:t>
            </a:r>
          </a:p>
        </p:txBody>
      </p:sp>
    </p:spTree>
    <p:extLst>
      <p:ext uri="{BB962C8B-B14F-4D97-AF65-F5344CB8AC3E}">
        <p14:creationId xmlns:p14="http://schemas.microsoft.com/office/powerpoint/2010/main" val="4242855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80624-BD57-47B6-95CE-D4078F4F5019}"/>
              </a:ext>
            </a:extLst>
          </p:cNvPr>
          <p:cNvPicPr>
            <a:picLocks noChangeAspect="1"/>
          </p:cNvPicPr>
          <p:nvPr/>
        </p:nvPicPr>
        <p:blipFill rotWithShape="1">
          <a:blip r:embed="rId2"/>
          <a:srcRect t="16544" r="9090" b="29754"/>
          <a:stretch/>
        </p:blipFill>
        <p:spPr>
          <a:xfrm>
            <a:off x="2642616" y="10"/>
            <a:ext cx="6501384" cy="6857990"/>
          </a:xfrm>
          <a:prstGeom prst="rect">
            <a:avLst/>
          </a:prstGeom>
        </p:spPr>
      </p:pic>
      <p:sp>
        <p:nvSpPr>
          <p:cNvPr id="6" name="TextBox 5">
            <a:extLst>
              <a:ext uri="{FF2B5EF4-FFF2-40B4-BE49-F238E27FC236}">
                <a16:creationId xmlns:a16="http://schemas.microsoft.com/office/drawing/2014/main" id="{F5F73AD5-69CE-4202-B9FB-B856745A2350}"/>
              </a:ext>
            </a:extLst>
          </p:cNvPr>
          <p:cNvSpPr txBox="1"/>
          <p:nvPr/>
        </p:nvSpPr>
        <p:spPr>
          <a:xfrm>
            <a:off x="278320" y="1161288"/>
            <a:ext cx="2578608" cy="112471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a:latin typeface="+mj-lt"/>
                <a:ea typeface="+mj-ea"/>
                <a:cs typeface="+mj-cs"/>
              </a:rPr>
              <a:t>Mission Innovation</a:t>
            </a:r>
          </a:p>
        </p:txBody>
      </p:sp>
      <p:sp>
        <p:nvSpPr>
          <p:cNvPr id="3" name="Content Placeholder 2"/>
          <p:cNvSpPr>
            <a:spLocks noGrp="1"/>
          </p:cNvSpPr>
          <p:nvPr>
            <p:ph idx="1"/>
          </p:nvPr>
        </p:nvSpPr>
        <p:spPr>
          <a:xfrm>
            <a:off x="278320" y="2718054"/>
            <a:ext cx="2579180" cy="3207258"/>
          </a:xfrm>
        </p:spPr>
        <p:txBody>
          <a:bodyPr vert="horz" lIns="91440" tIns="45720" rIns="91440" bIns="45720" rtlCol="0" anchor="t">
            <a:normAutofit lnSpcReduction="10000"/>
          </a:bodyPr>
          <a:lstStyle/>
          <a:p>
            <a:pPr marL="457200" indent="-228600" defTabSz="914400"/>
            <a:endParaRPr lang="en-US" sz="1500">
              <a:effectLst/>
            </a:endParaRPr>
          </a:p>
          <a:p>
            <a:pPr indent="-228600" defTabSz="914400">
              <a:spcAft>
                <a:spcPts val="800"/>
              </a:spcAft>
              <a:tabLst>
                <a:tab pos="1714500" algn="l"/>
              </a:tabLst>
            </a:pPr>
            <a:r>
              <a:rPr lang="en-US" sz="1500">
                <a:effectLst/>
              </a:rPr>
              <a:t>November 8, 16:45-17:25, Climate Action Innovation Zone, “Hydrogen Transition Summit”</a:t>
            </a:r>
          </a:p>
          <a:p>
            <a:pPr indent="-228600" defTabSz="914400">
              <a:spcAft>
                <a:spcPts val="800"/>
              </a:spcAft>
              <a:tabLst>
                <a:tab pos="1714500" algn="l"/>
              </a:tabLst>
            </a:pPr>
            <a:r>
              <a:rPr lang="en-US" sz="1500">
                <a:effectLst/>
              </a:rPr>
              <a:t>Julie Cerqueira, Chair of MISC, in a panel discussion on how governments and the private sector can work together to deliver on needed hydrogen infrastructure.</a:t>
            </a:r>
          </a:p>
          <a:p>
            <a:pPr indent="-228600" defTabSz="914400">
              <a:spcAft>
                <a:spcPts val="800"/>
              </a:spcAft>
              <a:tabLst>
                <a:tab pos="1714500" algn="l"/>
              </a:tabLst>
            </a:pPr>
            <a:endParaRPr lang="en-US" sz="1500">
              <a:effectLst/>
            </a:endParaRPr>
          </a:p>
          <a:p>
            <a:pPr marL="0" indent="-228600" defTabSz="914400"/>
            <a:endParaRPr lang="en-US" sz="1500" b="1"/>
          </a:p>
        </p:txBody>
      </p:sp>
    </p:spTree>
    <p:extLst>
      <p:ext uri="{BB962C8B-B14F-4D97-AF65-F5344CB8AC3E}">
        <p14:creationId xmlns:p14="http://schemas.microsoft.com/office/powerpoint/2010/main" val="77152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1CE0F-3FAA-4D5E-965C-8ADB0C2EA39B}"/>
              </a:ext>
            </a:extLst>
          </p:cNvPr>
          <p:cNvPicPr>
            <a:picLocks noChangeAspect="1"/>
          </p:cNvPicPr>
          <p:nvPr/>
        </p:nvPicPr>
        <p:blipFill rotWithShape="1">
          <a:blip r:embed="rId2"/>
          <a:srcRect t="7697" r="36540" b="1394"/>
          <a:stretch/>
        </p:blipFill>
        <p:spPr>
          <a:xfrm>
            <a:off x="1214033" y="4343400"/>
            <a:ext cx="6529792" cy="2571750"/>
          </a:xfrm>
          <a:prstGeom prst="rect">
            <a:avLst/>
          </a:prstGeom>
        </p:spPr>
      </p:pic>
      <p:sp>
        <p:nvSpPr>
          <p:cNvPr id="6" name="TextBox 5">
            <a:extLst>
              <a:ext uri="{FF2B5EF4-FFF2-40B4-BE49-F238E27FC236}">
                <a16:creationId xmlns:a16="http://schemas.microsoft.com/office/drawing/2014/main" id="{F5F73AD5-69CE-4202-B9FB-B856745A2350}"/>
              </a:ext>
            </a:extLst>
          </p:cNvPr>
          <p:cNvSpPr txBox="1"/>
          <p:nvPr/>
        </p:nvSpPr>
        <p:spPr>
          <a:xfrm>
            <a:off x="446103" y="640263"/>
            <a:ext cx="4964858" cy="134497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a:latin typeface="+mj-lt"/>
                <a:ea typeface="+mj-ea"/>
                <a:cs typeface="+mj-cs"/>
              </a:rPr>
              <a:t>Hydrogen Training Academy</a:t>
            </a:r>
          </a:p>
        </p:txBody>
      </p:sp>
      <p:sp>
        <p:nvSpPr>
          <p:cNvPr id="3" name="Content Placeholder 2"/>
          <p:cNvSpPr>
            <a:spLocks noGrp="1"/>
          </p:cNvSpPr>
          <p:nvPr>
            <p:ph idx="1"/>
          </p:nvPr>
        </p:nvSpPr>
        <p:spPr>
          <a:xfrm>
            <a:off x="446103" y="1985238"/>
            <a:ext cx="8605550" cy="3773010"/>
          </a:xfrm>
        </p:spPr>
        <p:txBody>
          <a:bodyPr vert="horz" lIns="91440" tIns="45720" rIns="91440" bIns="45720" rtlCol="0">
            <a:normAutofit/>
          </a:bodyPr>
          <a:lstStyle/>
          <a:p>
            <a:pPr marL="457200" indent="-228600" defTabSz="914400"/>
            <a:endParaRPr lang="en-US" sz="1500" dirty="0">
              <a:effectLst/>
            </a:endParaRPr>
          </a:p>
          <a:p>
            <a:pPr marL="0" indent="0" defTabSz="914400">
              <a:buNone/>
            </a:pPr>
            <a:r>
              <a:rPr lang="en-US" sz="1500" b="1" dirty="0"/>
              <a:t>The circulated HTA documents and links below, provide the background to the project and the equipment that is now available to us to enhance and progress this exciting and ground-breaking work.</a:t>
            </a:r>
          </a:p>
          <a:p>
            <a:pPr marL="0" indent="0" defTabSz="914400">
              <a:buNone/>
            </a:pPr>
            <a:r>
              <a:rPr lang="en-US" sz="1500" b="1" dirty="0"/>
              <a:t>Hydrogen Training Academy (investmideastantrim.com)</a:t>
            </a:r>
          </a:p>
          <a:p>
            <a:pPr marL="0" indent="-228600" defTabSz="914400"/>
            <a:endParaRPr lang="en-US" sz="1500" b="1" dirty="0"/>
          </a:p>
          <a:p>
            <a:pPr marL="0" indent="-228600" defTabSz="914400"/>
            <a:r>
              <a:rPr lang="en-US" sz="1500" b="1" dirty="0"/>
              <a:t>https://youtu.be/NC8CDVHsrSA</a:t>
            </a:r>
          </a:p>
          <a:p>
            <a:pPr marL="0" indent="0" defTabSz="914400">
              <a:buNone/>
            </a:pPr>
            <a:r>
              <a:rPr lang="en-US" sz="1500" b="1" dirty="0"/>
              <a:t>To support this capacity building project we have invested in a H2 Fuel Cell Trainer to begin the process of embedding this further into the curriculum. The Fuel Cell Trainer is currently in TQ training will be </a:t>
            </a:r>
            <a:r>
              <a:rPr lang="en-US" sz="1500" b="1" dirty="0" err="1"/>
              <a:t>organised</a:t>
            </a:r>
            <a:r>
              <a:rPr lang="en-US" sz="1500" b="1" dirty="0"/>
              <a:t> its operation in the near future.</a:t>
            </a:r>
          </a:p>
          <a:p>
            <a:pPr marL="0" indent="-228600" defTabSz="914400"/>
            <a:r>
              <a:rPr lang="en-US" sz="1500" b="1" dirty="0" err="1"/>
              <a:t>Heliocentris</a:t>
            </a:r>
            <a:r>
              <a:rPr lang="en-US" sz="1500" b="1" dirty="0"/>
              <a:t> (heliocentrisacademia.com)</a:t>
            </a:r>
          </a:p>
          <a:p>
            <a:pPr marL="0" indent="-228600" defTabSz="914400"/>
            <a:endParaRPr lang="en-US" sz="1500" b="1" dirty="0"/>
          </a:p>
        </p:txBody>
      </p:sp>
    </p:spTree>
    <p:extLst>
      <p:ext uri="{BB962C8B-B14F-4D97-AF65-F5344CB8AC3E}">
        <p14:creationId xmlns:p14="http://schemas.microsoft.com/office/powerpoint/2010/main" val="21708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5349-A241-EAC9-DDAE-763221CA4CC0}"/>
              </a:ext>
            </a:extLst>
          </p:cNvPr>
          <p:cNvSpPr>
            <a:spLocks noGrp="1"/>
          </p:cNvSpPr>
          <p:nvPr>
            <p:ph type="title"/>
          </p:nvPr>
        </p:nvSpPr>
        <p:spPr>
          <a:xfrm>
            <a:off x="482458" y="658368"/>
            <a:ext cx="3614166" cy="1481328"/>
          </a:xfrm>
        </p:spPr>
        <p:txBody>
          <a:bodyPr anchor="b">
            <a:normAutofit/>
          </a:bodyPr>
          <a:lstStyle/>
          <a:p>
            <a:r>
              <a:rPr lang="en-GB" sz="4700" b="1">
                <a:latin typeface="Graphic"/>
              </a:rPr>
              <a:t>GenComm EU footprint</a:t>
            </a:r>
          </a:p>
        </p:txBody>
      </p:sp>
      <p:sp>
        <p:nvSpPr>
          <p:cNvPr id="3" name="Content Placeholder 2">
            <a:extLst>
              <a:ext uri="{FF2B5EF4-FFF2-40B4-BE49-F238E27FC236}">
                <a16:creationId xmlns:a16="http://schemas.microsoft.com/office/drawing/2014/main" id="{6FF1E7C2-C7A6-F97E-F458-32E6B210C444}"/>
              </a:ext>
            </a:extLst>
          </p:cNvPr>
          <p:cNvSpPr>
            <a:spLocks noGrp="1"/>
          </p:cNvSpPr>
          <p:nvPr>
            <p:ph idx="1"/>
          </p:nvPr>
        </p:nvSpPr>
        <p:spPr>
          <a:xfrm>
            <a:off x="473202" y="2660904"/>
            <a:ext cx="3614166" cy="3547872"/>
          </a:xfrm>
        </p:spPr>
        <p:txBody>
          <a:bodyPr anchor="t">
            <a:normAutofit lnSpcReduction="10000"/>
          </a:bodyPr>
          <a:lstStyle/>
          <a:p>
            <a:pPr marL="0" indent="0">
              <a:buNone/>
            </a:pPr>
            <a:r>
              <a:rPr lang="en-GB" sz="1200"/>
              <a:t>GenComm project supported by the Interreg North-West Europe Programme. </a:t>
            </a:r>
          </a:p>
          <a:p>
            <a:pPr marL="0" indent="0">
              <a:buNone/>
            </a:pPr>
            <a:r>
              <a:rPr lang="en-GB" sz="1200"/>
              <a:t>One of the objectives of the project was to  implement 3 pilot H2 Ecosystems using the main northwest European renewable sources (Solar, Wind, and Bioenergy) with energy storage. </a:t>
            </a:r>
          </a:p>
          <a:p>
            <a:pPr marL="0" indent="0">
              <a:buNone/>
            </a:pPr>
            <a:r>
              <a:rPr lang="en-GB" sz="1200"/>
              <a:t>Based on these pilot plants the project aimed at developing integrated technical and financial simulation models acting as a Decision Support Tool (DST) that provides a roadmap for communities to transition to renewable, hydrogen-based energy matrixes. </a:t>
            </a:r>
          </a:p>
          <a:p>
            <a:pPr marL="0" indent="0">
              <a:buNone/>
            </a:pPr>
            <a:r>
              <a:rPr lang="en-GB" sz="1200"/>
              <a:t>The model replicates Hydrogen Valleys developed in one part of Europe in other geographies.</a:t>
            </a:r>
          </a:p>
          <a:p>
            <a:pPr marL="0" indent="0">
              <a:buNone/>
            </a:pPr>
            <a:r>
              <a:rPr lang="en-GB" sz="1200"/>
              <a:t>Key support instrument recommended to allow less advanced regions to replicate the Hydrogen Valleys projects being developed in more “hydrogen mature” countries?</a:t>
            </a:r>
          </a:p>
          <a:p>
            <a:endParaRPr lang="en-GB" sz="1200"/>
          </a:p>
        </p:txBody>
      </p:sp>
      <p:pic>
        <p:nvPicPr>
          <p:cNvPr id="7" name="Picture 6" descr="Diagram, timeline&#10;&#10;Description automatically generated">
            <a:extLst>
              <a:ext uri="{FF2B5EF4-FFF2-40B4-BE49-F238E27FC236}">
                <a16:creationId xmlns:a16="http://schemas.microsoft.com/office/drawing/2014/main" id="{03F07078-8271-2C87-0E43-57252213BD2C}"/>
              </a:ext>
            </a:extLst>
          </p:cNvPr>
          <p:cNvPicPr>
            <a:picLocks noChangeAspect="1"/>
          </p:cNvPicPr>
          <p:nvPr/>
        </p:nvPicPr>
        <p:blipFill>
          <a:blip r:embed="rId2"/>
          <a:stretch>
            <a:fillRect/>
          </a:stretch>
        </p:blipFill>
        <p:spPr>
          <a:xfrm>
            <a:off x="4574286" y="1424940"/>
            <a:ext cx="4094226" cy="4783836"/>
          </a:xfrm>
          <a:prstGeom prst="rect">
            <a:avLst/>
          </a:prstGeom>
        </p:spPr>
      </p:pic>
      <p:pic>
        <p:nvPicPr>
          <p:cNvPr id="5" name="Picture 4">
            <a:extLst>
              <a:ext uri="{FF2B5EF4-FFF2-40B4-BE49-F238E27FC236}">
                <a16:creationId xmlns:a16="http://schemas.microsoft.com/office/drawing/2014/main" id="{C8FC1DB3-1B1F-F1A4-49F7-E38498DA31EB}"/>
              </a:ext>
            </a:extLst>
          </p:cNvPr>
          <p:cNvPicPr>
            <a:picLocks noChangeAspect="1"/>
          </p:cNvPicPr>
          <p:nvPr/>
        </p:nvPicPr>
        <p:blipFill>
          <a:blip r:embed="rId3"/>
          <a:stretch>
            <a:fillRect/>
          </a:stretch>
        </p:blipFill>
        <p:spPr>
          <a:xfrm>
            <a:off x="8152606" y="6349999"/>
            <a:ext cx="725487" cy="317019"/>
          </a:xfrm>
          <a:prstGeom prst="rect">
            <a:avLst/>
          </a:prstGeom>
        </p:spPr>
      </p:pic>
    </p:spTree>
    <p:extLst>
      <p:ext uri="{BB962C8B-B14F-4D97-AF65-F5344CB8AC3E}">
        <p14:creationId xmlns:p14="http://schemas.microsoft.com/office/powerpoint/2010/main" val="2909098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88159"/>
            <a:ext cx="7886700" cy="4351338"/>
          </a:xfrm>
        </p:spPr>
        <p:txBody>
          <a:bodyPr>
            <a:normAutofit/>
          </a:bodyPr>
          <a:lstStyle/>
          <a:p>
            <a:pPr marL="457200" indent="0">
              <a:lnSpc>
                <a:spcPct val="115000"/>
              </a:lnSpc>
              <a:buNone/>
            </a:pPr>
            <a:endParaRPr lang="en-GB" sz="1800" dirty="0">
              <a:effectLst/>
              <a:latin typeface="Arial" panose="020B0604020202020204" pitchFamily="34" charset="0"/>
              <a:ea typeface="Calibri" panose="020F0502020204030204" pitchFamily="34" charset="0"/>
            </a:endParaRPr>
          </a:p>
          <a:p>
            <a:pPr algn="just">
              <a:lnSpc>
                <a:spcPct val="107000"/>
              </a:lnSpc>
              <a:spcAft>
                <a:spcPts val="800"/>
              </a:spcAft>
              <a:tabLst>
                <a:tab pos="1714500" algn="l"/>
              </a:tabLst>
            </a:pPr>
            <a:endParaRPr lang="en-GB" sz="1800" dirty="0">
              <a:solidFill>
                <a:srgbClr val="1D1D1B"/>
              </a:solidFill>
              <a:effectLst/>
              <a:latin typeface="Arial" panose="020B0604020202020204" pitchFamily="34" charset="0"/>
              <a:ea typeface="Calibri" panose="020F0502020204030204" pitchFamily="34" charset="0"/>
            </a:endParaRPr>
          </a:p>
          <a:p>
            <a:pPr marL="0" indent="0" algn="ctr">
              <a:buNone/>
            </a:pPr>
            <a:endParaRPr lang="en-GB" sz="4400" b="1" dirty="0">
              <a:solidFill>
                <a:srgbClr val="034DA2"/>
              </a:solidFill>
            </a:endParaRPr>
          </a:p>
        </p:txBody>
      </p:sp>
      <p:sp>
        <p:nvSpPr>
          <p:cNvPr id="6" name="TextBox 5">
            <a:extLst>
              <a:ext uri="{FF2B5EF4-FFF2-40B4-BE49-F238E27FC236}">
                <a16:creationId xmlns:a16="http://schemas.microsoft.com/office/drawing/2014/main" id="{F5F73AD5-69CE-4202-B9FB-B856745A2350}"/>
              </a:ext>
            </a:extLst>
          </p:cNvPr>
          <p:cNvSpPr txBox="1"/>
          <p:nvPr/>
        </p:nvSpPr>
        <p:spPr>
          <a:xfrm>
            <a:off x="365137" y="683536"/>
            <a:ext cx="3210018" cy="1077218"/>
          </a:xfrm>
          <a:prstGeom prst="rect">
            <a:avLst/>
          </a:prstGeom>
          <a:noFill/>
        </p:spPr>
        <p:txBody>
          <a:bodyPr wrap="square">
            <a:spAutoFit/>
          </a:bodyPr>
          <a:lstStyle/>
          <a:p>
            <a:pPr algn="ctr"/>
            <a:r>
              <a:rPr lang="en-GB" sz="3200" b="1" dirty="0">
                <a:solidFill>
                  <a:srgbClr val="034DA2"/>
                </a:solidFill>
              </a:rPr>
              <a:t>SHAMROCK Hydrogen Valley</a:t>
            </a:r>
          </a:p>
        </p:txBody>
      </p:sp>
      <p:sp>
        <p:nvSpPr>
          <p:cNvPr id="7" name="TextBox 6">
            <a:extLst>
              <a:ext uri="{FF2B5EF4-FFF2-40B4-BE49-F238E27FC236}">
                <a16:creationId xmlns:a16="http://schemas.microsoft.com/office/drawing/2014/main" id="{DDCF6540-25E4-4832-AFBC-0569DAD19EC8}"/>
              </a:ext>
            </a:extLst>
          </p:cNvPr>
          <p:cNvSpPr txBox="1"/>
          <p:nvPr/>
        </p:nvSpPr>
        <p:spPr>
          <a:xfrm>
            <a:off x="462673" y="2311780"/>
            <a:ext cx="6445770" cy="3416320"/>
          </a:xfrm>
          <a:prstGeom prst="rect">
            <a:avLst/>
          </a:prstGeom>
          <a:noFill/>
        </p:spPr>
        <p:txBody>
          <a:bodyPr wrap="square">
            <a:spAutoFit/>
          </a:bodyPr>
          <a:lstStyle/>
          <a:p>
            <a:pPr marL="285750" indent="-285750">
              <a:buFont typeface="Arial" panose="020B0604020202020204" pitchFamily="34" charset="0"/>
              <a:buChar char="•"/>
            </a:pPr>
            <a:r>
              <a:rPr lang="en-GB" dirty="0"/>
              <a:t>GH2, or the Galway Hydrogen Hub, is a consortium consisting of</a:t>
            </a:r>
          </a:p>
          <a:p>
            <a:r>
              <a:rPr lang="en-GB" dirty="0"/>
              <a:t>eight members NUI Galway, the Port of Galway, CIÉ Group and Bus</a:t>
            </a:r>
          </a:p>
          <a:p>
            <a:r>
              <a:rPr lang="en-GB" dirty="0" err="1"/>
              <a:t>Éireann</a:t>
            </a:r>
            <a:r>
              <a:rPr lang="en-GB" dirty="0"/>
              <a:t> , Colas, Aran Islands Ferries, </a:t>
            </a:r>
            <a:r>
              <a:rPr lang="en-GB" dirty="0" err="1"/>
              <a:t>Lasta</a:t>
            </a:r>
            <a:r>
              <a:rPr lang="en-GB" dirty="0"/>
              <a:t> Mara Teo, Aer Arann Islands, and SSE Renewables</a:t>
            </a:r>
          </a:p>
          <a:p>
            <a:endParaRPr lang="en-GB" dirty="0"/>
          </a:p>
          <a:p>
            <a:pPr marL="285750" indent="-285750">
              <a:buFont typeface="Arial" panose="020B0604020202020204" pitchFamily="34" charset="0"/>
              <a:buChar char="•"/>
            </a:pPr>
            <a:r>
              <a:rPr lang="en-GB" dirty="0"/>
              <a:t>GH2 will be the initial flagship demonstrator project for the indigenous production and supply of clean green hydrogen fuel for public and private vehicles in southern Ireland</a:t>
            </a:r>
          </a:p>
          <a:p>
            <a:endParaRPr lang="en-GB" dirty="0"/>
          </a:p>
          <a:p>
            <a:pPr marL="285750" indent="-285750">
              <a:buFont typeface="Arial" panose="020B0604020202020204" pitchFamily="34" charset="0"/>
              <a:buChar char="•"/>
            </a:pPr>
            <a:r>
              <a:rPr lang="en-GB" dirty="0"/>
              <a:t>It will deliver a multi modal, zero emission, renewable hydrogen</a:t>
            </a:r>
          </a:p>
          <a:p>
            <a:r>
              <a:rPr lang="en-GB" dirty="0"/>
              <a:t>transport hub to initially fuel buses and trucks expanding to ferries and aviation and industrial heat applications</a:t>
            </a:r>
          </a:p>
        </p:txBody>
      </p:sp>
      <p:grpSp>
        <p:nvGrpSpPr>
          <p:cNvPr id="8" name="Group 4">
            <a:extLst>
              <a:ext uri="{FF2B5EF4-FFF2-40B4-BE49-F238E27FC236}">
                <a16:creationId xmlns:a16="http://schemas.microsoft.com/office/drawing/2014/main" id="{35F3D4FD-AFCD-45BB-92D2-A90DDA68FEF9}"/>
              </a:ext>
            </a:extLst>
          </p:cNvPr>
          <p:cNvGrpSpPr>
            <a:grpSpLocks noChangeAspect="1"/>
          </p:cNvGrpSpPr>
          <p:nvPr/>
        </p:nvGrpSpPr>
        <p:grpSpPr bwMode="auto">
          <a:xfrm>
            <a:off x="4197350" y="249238"/>
            <a:ext cx="4741863" cy="1735137"/>
            <a:chOff x="2644" y="157"/>
            <a:chExt cx="2987" cy="1093"/>
          </a:xfrm>
          <a:solidFill>
            <a:schemeClr val="bg1"/>
          </a:solidFill>
        </p:grpSpPr>
        <p:sp>
          <p:nvSpPr>
            <p:cNvPr id="9" name="AutoShape 3">
              <a:extLst>
                <a:ext uri="{FF2B5EF4-FFF2-40B4-BE49-F238E27FC236}">
                  <a16:creationId xmlns:a16="http://schemas.microsoft.com/office/drawing/2014/main" id="{223F6F75-4E47-4974-830F-AA6414554AA4}"/>
                </a:ext>
              </a:extLst>
            </p:cNvPr>
            <p:cNvSpPr>
              <a:spLocks noChangeAspect="1" noChangeArrowheads="1" noTextEdit="1"/>
            </p:cNvSpPr>
            <p:nvPr/>
          </p:nvSpPr>
          <p:spPr bwMode="auto">
            <a:xfrm>
              <a:off x="2644" y="157"/>
              <a:ext cx="2987" cy="10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a:extLst>
                <a:ext uri="{FF2B5EF4-FFF2-40B4-BE49-F238E27FC236}">
                  <a16:creationId xmlns:a16="http://schemas.microsoft.com/office/drawing/2014/main" id="{DB0076F0-C55D-4DCA-A27C-4E4178ED8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 y="157"/>
              <a:ext cx="2994" cy="1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791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88159"/>
            <a:ext cx="7886700" cy="4351338"/>
          </a:xfrm>
        </p:spPr>
        <p:txBody>
          <a:bodyPr>
            <a:normAutofit fontScale="85000" lnSpcReduction="10000"/>
          </a:bodyPr>
          <a:lstStyle/>
          <a:p>
            <a:pPr marL="457200" indent="0">
              <a:lnSpc>
                <a:spcPct val="115000"/>
              </a:lnSpc>
              <a:buNone/>
            </a:pPr>
            <a:r>
              <a:rPr lang="en-GB" sz="1800" dirty="0">
                <a:effectLst/>
                <a:latin typeface="Arial" panose="020B0604020202020204" pitchFamily="34" charset="0"/>
                <a:ea typeface="Calibri" panose="020F0502020204030204" pitchFamily="34" charset="0"/>
              </a:rPr>
              <a:t>H</a:t>
            </a:r>
            <a:r>
              <a:rPr lang="en-GB" sz="1200" dirty="0">
                <a:effectLst/>
                <a:latin typeface="Arial" panose="020B0604020202020204" pitchFamily="34" charset="0"/>
                <a:ea typeface="Calibri" panose="020F0502020204030204" pitchFamily="34" charset="0"/>
              </a:rPr>
              <a:t>2</a:t>
            </a:r>
            <a:r>
              <a:rPr lang="en-GB" sz="1800" dirty="0">
                <a:effectLst/>
                <a:latin typeface="Arial" panose="020B0604020202020204" pitchFamily="34" charset="0"/>
                <a:ea typeface="Calibri" panose="020F0502020204030204" pitchFamily="34" charset="0"/>
              </a:rPr>
              <a:t>ORIZON </a:t>
            </a:r>
          </a:p>
          <a:p>
            <a:pPr marL="742950" indent="-285750">
              <a:lnSpc>
                <a:spcPct val="115000"/>
              </a:lnSpc>
            </a:pPr>
            <a:r>
              <a:rPr lang="en-GB" sz="1800" dirty="0">
                <a:effectLst/>
                <a:latin typeface="Arial" panose="020B0604020202020204" pitchFamily="34" charset="0"/>
                <a:ea typeface="Calibri" panose="020F0502020204030204" pitchFamily="34" charset="0"/>
              </a:rPr>
              <a:t>represents islands &amp; regions that need energy resilience &amp; security to support their economy, matched by community &amp; industry support to ensure success. </a:t>
            </a:r>
          </a:p>
          <a:p>
            <a:pPr marL="742950" indent="-285750">
              <a:lnSpc>
                <a:spcPct val="115000"/>
              </a:lnSpc>
            </a:pPr>
            <a:r>
              <a:rPr lang="en-GB" sz="1800" dirty="0">
                <a:effectLst/>
                <a:latin typeface="Arial" panose="020B0604020202020204" pitchFamily="34" charset="0"/>
                <a:ea typeface="Calibri" panose="020F0502020204030204" pitchFamily="34" charset="0"/>
              </a:rPr>
              <a:t>has identified suitable locations to address a diverse range of H2 production, storage, consumption needs/challenges that can be replicated.</a:t>
            </a:r>
          </a:p>
          <a:p>
            <a:pPr marL="742950" indent="-285750">
              <a:lnSpc>
                <a:spcPct val="115000"/>
              </a:lnSpc>
            </a:pPr>
            <a:r>
              <a:rPr lang="en-GB" sz="1800" dirty="0">
                <a:effectLst/>
                <a:latin typeface="Arial" panose="020B0604020202020204" pitchFamily="34" charset="0"/>
                <a:ea typeface="Calibri" panose="020F0502020204030204" pitchFamily="34" charset="0"/>
              </a:rPr>
              <a:t>bid partner regions, due to geographical &amp; technical isolation, are at the end of energy grids &amp; opportunity, leaving these regions socially &amp; technically remote.</a:t>
            </a:r>
          </a:p>
          <a:p>
            <a:pPr marL="457200" indent="0">
              <a:lnSpc>
                <a:spcPct val="115000"/>
              </a:lnSpc>
              <a:buNone/>
            </a:pPr>
            <a:r>
              <a:rPr lang="en-GB" sz="1800" dirty="0">
                <a:effectLst/>
                <a:latin typeface="Arial" panose="020B0604020202020204" pitchFamily="34" charset="0"/>
                <a:ea typeface="Calibri" panose="020F0502020204030204" pitchFamily="34" charset="0"/>
              </a:rPr>
              <a:t>Energy connectivity for remote island communities is essential, enabling people to access goods, services, information, and employment &amp; is foundational for their main economies including tourism.</a:t>
            </a:r>
          </a:p>
          <a:p>
            <a:pPr marL="457200" indent="0">
              <a:lnSpc>
                <a:spcPct val="115000"/>
              </a:lnSpc>
              <a:buNone/>
            </a:pPr>
            <a:r>
              <a:rPr lang="en-GB" sz="1800" dirty="0">
                <a:effectLst/>
                <a:latin typeface="Arial" panose="020B0604020202020204" pitchFamily="34" charset="0"/>
                <a:ea typeface="Calibri" panose="020F0502020204030204" pitchFamily="34" charset="0"/>
              </a:rPr>
              <a:t>Secure, affordable, sustainable energy is a constant challenge for geographically and technically remote communities. Sector Coupling energy &amp; mobility sectors by harnessing local renewable generation to produce &amp; store H2 for ferries &amp; backup power will provide sustainable, secure energy &amp; mobility for these communities</a:t>
            </a:r>
          </a:p>
          <a:p>
            <a:pPr marL="457200" indent="0">
              <a:lnSpc>
                <a:spcPct val="115000"/>
              </a:lnSpc>
              <a:buNone/>
            </a:pPr>
            <a:endParaRPr lang="en-GB" sz="1800" dirty="0">
              <a:effectLst/>
              <a:latin typeface="Arial" panose="020B0604020202020204" pitchFamily="34" charset="0"/>
              <a:ea typeface="Calibri" panose="020F0502020204030204" pitchFamily="34" charset="0"/>
            </a:endParaRPr>
          </a:p>
          <a:p>
            <a:pPr algn="just">
              <a:lnSpc>
                <a:spcPct val="107000"/>
              </a:lnSpc>
              <a:spcAft>
                <a:spcPts val="800"/>
              </a:spcAft>
              <a:tabLst>
                <a:tab pos="1714500" algn="l"/>
              </a:tabLst>
            </a:pPr>
            <a:endParaRPr lang="en-GB" sz="1800" dirty="0">
              <a:solidFill>
                <a:srgbClr val="1D1D1B"/>
              </a:solidFill>
              <a:effectLst/>
              <a:latin typeface="Arial" panose="020B0604020202020204" pitchFamily="34" charset="0"/>
              <a:ea typeface="Calibri" panose="020F0502020204030204" pitchFamily="34" charset="0"/>
            </a:endParaRPr>
          </a:p>
          <a:p>
            <a:pPr marL="0" indent="0" algn="ctr">
              <a:buNone/>
            </a:pPr>
            <a:endParaRPr lang="en-GB" sz="4400" b="1" dirty="0">
              <a:solidFill>
                <a:srgbClr val="034DA2"/>
              </a:solidFill>
            </a:endParaRPr>
          </a:p>
        </p:txBody>
      </p:sp>
      <p:sp>
        <p:nvSpPr>
          <p:cNvPr id="6" name="TextBox 5">
            <a:extLst>
              <a:ext uri="{FF2B5EF4-FFF2-40B4-BE49-F238E27FC236}">
                <a16:creationId xmlns:a16="http://schemas.microsoft.com/office/drawing/2014/main" id="{F5F73AD5-69CE-4202-B9FB-B856745A2350}"/>
              </a:ext>
            </a:extLst>
          </p:cNvPr>
          <p:cNvSpPr txBox="1"/>
          <p:nvPr/>
        </p:nvSpPr>
        <p:spPr>
          <a:xfrm>
            <a:off x="897287" y="1036484"/>
            <a:ext cx="7349423" cy="584775"/>
          </a:xfrm>
          <a:prstGeom prst="rect">
            <a:avLst/>
          </a:prstGeom>
          <a:noFill/>
        </p:spPr>
        <p:txBody>
          <a:bodyPr wrap="square">
            <a:spAutoFit/>
          </a:bodyPr>
          <a:lstStyle/>
          <a:p>
            <a:pPr algn="ctr"/>
            <a:r>
              <a:rPr lang="en-GB" sz="3200" b="1" dirty="0">
                <a:solidFill>
                  <a:srgbClr val="034DA2"/>
                </a:solidFill>
              </a:rPr>
              <a:t>H</a:t>
            </a:r>
            <a:r>
              <a:rPr lang="en-GB" sz="2000" b="1" dirty="0">
                <a:solidFill>
                  <a:srgbClr val="034DA2"/>
                </a:solidFill>
              </a:rPr>
              <a:t>2</a:t>
            </a:r>
            <a:r>
              <a:rPr lang="en-GB" sz="3200" b="1" dirty="0">
                <a:solidFill>
                  <a:srgbClr val="034DA2"/>
                </a:solidFill>
              </a:rPr>
              <a:t>0RIZON PDA</a:t>
            </a:r>
          </a:p>
        </p:txBody>
      </p:sp>
    </p:spTree>
    <p:extLst>
      <p:ext uri="{BB962C8B-B14F-4D97-AF65-F5344CB8AC3E}">
        <p14:creationId xmlns:p14="http://schemas.microsoft.com/office/powerpoint/2010/main" val="328902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88159"/>
            <a:ext cx="7886700" cy="4351338"/>
          </a:xfrm>
        </p:spPr>
        <p:txBody>
          <a:bodyPr>
            <a:normAutofit fontScale="85000" lnSpcReduction="20000"/>
          </a:bodyPr>
          <a:lstStyle/>
          <a:p>
            <a:pPr algn="just">
              <a:lnSpc>
                <a:spcPct val="107000"/>
              </a:lnSpc>
              <a:spcAft>
                <a:spcPts val="800"/>
              </a:spcAft>
              <a:tabLst>
                <a:tab pos="1714500" algn="l"/>
              </a:tabLst>
            </a:pPr>
            <a:r>
              <a:rPr lang="en-GB" sz="1800" dirty="0">
                <a:solidFill>
                  <a:srgbClr val="1D1D1B"/>
                </a:solidFill>
                <a:effectLst/>
                <a:latin typeface="Arial" panose="020B0604020202020204" pitchFamily="34" charset="0"/>
                <a:ea typeface="Calibri" panose="020F0502020204030204" pitchFamily="34" charset="0"/>
              </a:rPr>
              <a:t>Globally there will be 100 Clean Hydrogen Valleys identified by 2024. </a:t>
            </a:r>
          </a:p>
          <a:p>
            <a:pPr algn="just">
              <a:lnSpc>
                <a:spcPct val="107000"/>
              </a:lnSpc>
              <a:spcAft>
                <a:spcPts val="800"/>
              </a:spcAft>
              <a:tabLst>
                <a:tab pos="1714500" algn="l"/>
              </a:tabLst>
            </a:pPr>
            <a:r>
              <a:rPr lang="en-GB" sz="1800" dirty="0">
                <a:solidFill>
                  <a:srgbClr val="1D1D1B"/>
                </a:solidFill>
                <a:effectLst/>
                <a:latin typeface="Arial" panose="020B0604020202020204" pitchFamily="34" charset="0"/>
                <a:ea typeface="Calibri" panose="020F0502020204030204" pitchFamily="34" charset="0"/>
              </a:rPr>
              <a:t>We need to articulate the how and why H2orizon will be unique, deliver a differentiated Green H2 value chain, showcase innovative end-use technologies/applications/sectors and enable us to build scale. We need to highlight how our H2Hub for geographically/technically remote regions will successfully demonstrate Green H2 Production, Storage, Distribution and End-Use in our defined geographic regions and how it will be a vital step in a global H2 economy</a:t>
            </a:r>
          </a:p>
          <a:p>
            <a:pPr algn="just">
              <a:lnSpc>
                <a:spcPct val="107000"/>
              </a:lnSpc>
              <a:spcAft>
                <a:spcPts val="800"/>
              </a:spcAft>
              <a:tabLst>
                <a:tab pos="1714500" algn="l"/>
              </a:tabLst>
            </a:pPr>
            <a:r>
              <a:rPr lang="en-GB" sz="1800" dirty="0">
                <a:solidFill>
                  <a:srgbClr val="1D1D1B"/>
                </a:solidFill>
                <a:effectLst/>
                <a:latin typeface="Arial" panose="020B0604020202020204" pitchFamily="34" charset="0"/>
                <a:ea typeface="Calibri" panose="020F0502020204030204" pitchFamily="34" charset="0"/>
              </a:rPr>
              <a:t>President Ursula von der Leyen, has stated: “Research and innovation will propel the clean energy transition that is more needed than ever. Together with our EU Member States, we expect “Team Europe” to make a leading contribution to our shared ambition of investing more, faster and bolder in breakthrough energy innovation demonstration projects.”</a:t>
            </a:r>
          </a:p>
          <a:p>
            <a:pPr algn="just">
              <a:lnSpc>
                <a:spcPct val="107000"/>
              </a:lnSpc>
              <a:spcAft>
                <a:spcPts val="800"/>
              </a:spcAft>
              <a:tabLst>
                <a:tab pos="1714500" algn="l"/>
              </a:tabLst>
            </a:pPr>
            <a:r>
              <a:rPr lang="en-GB" sz="1800" dirty="0">
                <a:solidFill>
                  <a:srgbClr val="1D1D1B"/>
                </a:solidFill>
                <a:effectLst/>
                <a:latin typeface="Arial" panose="020B0604020202020204" pitchFamily="34" charset="0"/>
                <a:ea typeface="Calibri" panose="020F0502020204030204" pitchFamily="34" charset="0"/>
              </a:rPr>
              <a:t>Europe has identified alternative fuels such as hydrogen as essential to drive long-term emissions reductions across energy-intensive sectors such as steel, cement and chemicals, dramatically reducing the need for fossil fuels and exposure to future fluctuating prices. We don’t have big industry in parts of H2orizon but need to look to develop systems innovation that can be world class.</a:t>
            </a:r>
          </a:p>
          <a:p>
            <a:pPr algn="just">
              <a:lnSpc>
                <a:spcPct val="107000"/>
              </a:lnSpc>
              <a:spcAft>
                <a:spcPts val="800"/>
              </a:spcAft>
              <a:tabLst>
                <a:tab pos="1714500" algn="l"/>
              </a:tabLst>
            </a:pPr>
            <a:endParaRPr lang="en-GB" sz="1800" dirty="0">
              <a:solidFill>
                <a:srgbClr val="1D1D1B"/>
              </a:solidFill>
              <a:effectLst/>
              <a:latin typeface="Arial" panose="020B0604020202020204" pitchFamily="34" charset="0"/>
              <a:ea typeface="Calibri" panose="020F0502020204030204" pitchFamily="34" charset="0"/>
            </a:endParaRPr>
          </a:p>
          <a:p>
            <a:pPr marL="0" indent="0" algn="ctr">
              <a:buNone/>
            </a:pPr>
            <a:endParaRPr lang="en-GB" sz="4400" b="1" dirty="0">
              <a:solidFill>
                <a:srgbClr val="034DA2"/>
              </a:solidFill>
            </a:endParaRPr>
          </a:p>
        </p:txBody>
      </p:sp>
      <p:sp>
        <p:nvSpPr>
          <p:cNvPr id="6" name="TextBox 5">
            <a:extLst>
              <a:ext uri="{FF2B5EF4-FFF2-40B4-BE49-F238E27FC236}">
                <a16:creationId xmlns:a16="http://schemas.microsoft.com/office/drawing/2014/main" id="{F5F73AD5-69CE-4202-B9FB-B856745A2350}"/>
              </a:ext>
            </a:extLst>
          </p:cNvPr>
          <p:cNvSpPr txBox="1"/>
          <p:nvPr/>
        </p:nvSpPr>
        <p:spPr>
          <a:xfrm>
            <a:off x="897287" y="1036484"/>
            <a:ext cx="7349423" cy="584775"/>
          </a:xfrm>
          <a:prstGeom prst="rect">
            <a:avLst/>
          </a:prstGeom>
          <a:noFill/>
        </p:spPr>
        <p:txBody>
          <a:bodyPr wrap="square">
            <a:spAutoFit/>
          </a:bodyPr>
          <a:lstStyle/>
          <a:p>
            <a:pPr algn="ctr"/>
            <a:r>
              <a:rPr lang="en-GB" sz="3200" b="1" dirty="0">
                <a:solidFill>
                  <a:srgbClr val="034DA2"/>
                </a:solidFill>
              </a:rPr>
              <a:t>Hydrogen Valleys - our challenge</a:t>
            </a:r>
          </a:p>
        </p:txBody>
      </p:sp>
    </p:spTree>
    <p:extLst>
      <p:ext uri="{BB962C8B-B14F-4D97-AF65-F5344CB8AC3E}">
        <p14:creationId xmlns:p14="http://schemas.microsoft.com/office/powerpoint/2010/main" val="1146155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9234"/>
            <a:ext cx="7886700" cy="572521"/>
          </a:xfrm>
        </p:spPr>
        <p:txBody>
          <a:bodyPr>
            <a:noAutofit/>
          </a:bodyPr>
          <a:lstStyle/>
          <a:p>
            <a:pPr algn="ctr"/>
            <a:r>
              <a:rPr lang="en-GB" sz="4000" b="1" dirty="0">
                <a:solidFill>
                  <a:srgbClr val="034DA2"/>
                </a:solidFill>
                <a:latin typeface="+mn-lt"/>
              </a:rPr>
              <a:t>Marie Curie PhD Application</a:t>
            </a:r>
          </a:p>
        </p:txBody>
      </p:sp>
      <p:sp>
        <p:nvSpPr>
          <p:cNvPr id="3" name="Content Placeholder 2"/>
          <p:cNvSpPr>
            <a:spLocks noGrp="1"/>
          </p:cNvSpPr>
          <p:nvPr>
            <p:ph idx="1"/>
          </p:nvPr>
        </p:nvSpPr>
        <p:spPr>
          <a:xfrm>
            <a:off x="628650" y="1496592"/>
            <a:ext cx="7886700" cy="4304709"/>
          </a:xfrm>
        </p:spPr>
        <p:txBody>
          <a:bodyPr>
            <a:normAutofit/>
          </a:bodyPr>
          <a:lstStyle/>
          <a:p>
            <a:pPr marL="0" indent="0">
              <a:lnSpc>
                <a:spcPct val="150000"/>
              </a:lnSpc>
              <a:buNone/>
            </a:pPr>
            <a:endParaRPr lang="en-GB" sz="1800" dirty="0"/>
          </a:p>
          <a:p>
            <a:pPr marL="0" indent="0" algn="just">
              <a:buNone/>
            </a:pPr>
            <a:endParaRPr lang="en-GB" dirty="0"/>
          </a:p>
          <a:p>
            <a:endParaRPr lang="en-GB" dirty="0"/>
          </a:p>
          <a:p>
            <a:pPr marL="0" indent="0">
              <a:lnSpc>
                <a:spcPct val="150000"/>
              </a:lnSpc>
              <a:buNone/>
            </a:pPr>
            <a:endParaRPr lang="en-GB" sz="1800" dirty="0"/>
          </a:p>
          <a:p>
            <a:pPr marL="0" indent="0">
              <a:lnSpc>
                <a:spcPct val="150000"/>
              </a:lnSpc>
              <a:buNone/>
            </a:pPr>
            <a:endParaRPr lang="en-GB" sz="1800"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sp>
        <p:nvSpPr>
          <p:cNvPr id="7" name="TextBox 6">
            <a:extLst>
              <a:ext uri="{FF2B5EF4-FFF2-40B4-BE49-F238E27FC236}">
                <a16:creationId xmlns:a16="http://schemas.microsoft.com/office/drawing/2014/main" id="{192D0E7E-0D24-4097-A683-24424FDCA010}"/>
              </a:ext>
            </a:extLst>
          </p:cNvPr>
          <p:cNvSpPr txBox="1"/>
          <p:nvPr/>
        </p:nvSpPr>
        <p:spPr>
          <a:xfrm>
            <a:off x="5860110" y="1874387"/>
            <a:ext cx="2655239" cy="4555093"/>
          </a:xfrm>
          <a:prstGeom prst="rect">
            <a:avLst/>
          </a:prstGeom>
          <a:noFill/>
        </p:spPr>
        <p:txBody>
          <a:bodyPr wrap="square">
            <a:spAutoFit/>
          </a:bodyPr>
          <a:lstStyle/>
          <a:p>
            <a:pPr algn="ctr"/>
            <a:r>
              <a:rPr lang="en-GB" sz="1800" b="1" dirty="0">
                <a:effectLst/>
                <a:latin typeface="Times New Roman" panose="02020603050405020304" pitchFamily="18" charset="0"/>
                <a:ea typeface="Times New Roman" panose="02020603050405020304" pitchFamily="18" charset="0"/>
              </a:rPr>
              <a:t>Doctoral Networks (DN)</a:t>
            </a:r>
            <a:endParaRPr lang="en-GB" sz="1800" dirty="0">
              <a:effectLst/>
              <a:latin typeface="Times New Roman" panose="02020603050405020304" pitchFamily="18" charset="0"/>
              <a:ea typeface="Times New Roman" panose="02020603050405020304" pitchFamily="18" charset="0"/>
            </a:endParaRPr>
          </a:p>
          <a:p>
            <a:pPr algn="ctr"/>
            <a:r>
              <a:rPr lang="en-GB" sz="1800" b="1" dirty="0">
                <a:effectLst/>
                <a:latin typeface="Times New Roman" panose="02020603050405020304" pitchFamily="18" charset="0"/>
                <a:ea typeface="Times New Roman" panose="02020603050405020304" pitchFamily="18" charset="0"/>
              </a:rPr>
              <a:t>Call:</a:t>
            </a:r>
            <a:r>
              <a:rPr lang="en-GB" sz="1800" dirty="0">
                <a:effectLst/>
                <a:latin typeface="Times New Roman" panose="02020603050405020304" pitchFamily="18" charset="0"/>
                <a:ea typeface="Times New Roman" panose="02020603050405020304" pitchFamily="18" charset="0"/>
              </a:rPr>
              <a:t> </a:t>
            </a:r>
            <a:r>
              <a:rPr lang="en-GB" sz="1800" b="1" dirty="0">
                <a:effectLst/>
                <a:latin typeface="Times New Roman" panose="02020603050405020304" pitchFamily="18" charset="0"/>
                <a:ea typeface="Times New Roman" panose="02020603050405020304" pitchFamily="18" charset="0"/>
              </a:rPr>
              <a:t>HORIZON-MSCA-DN-2021</a:t>
            </a:r>
            <a:endParaRPr lang="en-GB" sz="1800" dirty="0">
              <a:effectLst/>
              <a:latin typeface="Times New Roman" panose="02020603050405020304" pitchFamily="18" charset="0"/>
              <a:ea typeface="Times New Roman" panose="02020603050405020304" pitchFamily="18" charset="0"/>
            </a:endParaRPr>
          </a:p>
          <a:p>
            <a:pPr algn="ctr"/>
            <a:r>
              <a:rPr lang="en-GB" sz="1800" dirty="0">
                <a:effectLst/>
                <a:latin typeface="Times New Roman" panose="02020603050405020304" pitchFamily="18" charset="0"/>
                <a:ea typeface="Times New Roman" panose="02020603050405020304" pitchFamily="18" charset="0"/>
              </a:rPr>
              <a:t>  </a:t>
            </a:r>
          </a:p>
          <a:p>
            <a:pPr algn="ctr"/>
            <a:r>
              <a:rPr lang="en-GB" sz="1800" dirty="0">
                <a:effectLst/>
                <a:latin typeface="Times New Roman" panose="02020603050405020304" pitchFamily="18" charset="0"/>
                <a:ea typeface="Times New Roman" panose="02020603050405020304" pitchFamily="18" charset="0"/>
              </a:rPr>
              <a:t> </a:t>
            </a:r>
          </a:p>
          <a:p>
            <a:pPr algn="ctr"/>
            <a:r>
              <a:rPr lang="en-GB" sz="1800" dirty="0">
                <a:effectLst/>
                <a:latin typeface="Times New Roman" panose="02020603050405020304" pitchFamily="18" charset="0"/>
                <a:ea typeface="Times New Roman" panose="02020603050405020304" pitchFamily="18" charset="0"/>
              </a:rPr>
              <a:t>“HALLIE”</a:t>
            </a:r>
            <a:br>
              <a:rPr lang="en-GB" sz="1800" dirty="0">
                <a:effectLst/>
                <a:latin typeface="Times New Roman" panose="02020603050405020304" pitchFamily="18" charset="0"/>
                <a:ea typeface="Times New Roman" panose="02020603050405020304" pitchFamily="18" charset="0"/>
              </a:rPr>
            </a:br>
            <a:r>
              <a:rPr lang="en-GB" sz="1800" dirty="0">
                <a:effectLst/>
                <a:latin typeface="Times New Roman" panose="02020603050405020304" pitchFamily="18" charset="0"/>
                <a:ea typeface="Times New Roman" panose="02020603050405020304" pitchFamily="18" charset="0"/>
              </a:rPr>
              <a:t>Hydrogen applications on a scientific/industrial level as a leading instrument for decarbonisation of the future energy system in Europe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60">
            <a:extLst>
              <a:ext uri="{FF2B5EF4-FFF2-40B4-BE49-F238E27FC236}">
                <a16:creationId xmlns:a16="http://schemas.microsoft.com/office/drawing/2014/main" id="{3F0890C5-3B68-4B5A-BCB2-8598ECE2AE3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10" y="1684736"/>
            <a:ext cx="5508625" cy="4592177"/>
          </a:xfrm>
          <a:prstGeom prst="rect">
            <a:avLst/>
          </a:prstGeom>
          <a:noFill/>
          <a:ln w="9525" cmpd="sng">
            <a:noFill/>
            <a:miter lim="800000"/>
            <a:headEnd/>
            <a:tailEnd/>
          </a:ln>
          <a:effectLst/>
        </p:spPr>
      </p:pic>
      <p:pic>
        <p:nvPicPr>
          <p:cNvPr id="12" name="Picture 11">
            <a:extLst>
              <a:ext uri="{FF2B5EF4-FFF2-40B4-BE49-F238E27FC236}">
                <a16:creationId xmlns:a16="http://schemas.microsoft.com/office/drawing/2014/main" id="{94AC291D-2586-4E41-9DA8-F718F5DB5F71}"/>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7530315" y="120830"/>
            <a:ext cx="1413039" cy="619784"/>
          </a:xfrm>
          <a:prstGeom prst="rect">
            <a:avLst/>
          </a:prstGeom>
        </p:spPr>
      </p:pic>
    </p:spTree>
    <p:extLst>
      <p:ext uri="{BB962C8B-B14F-4D97-AF65-F5344CB8AC3E}">
        <p14:creationId xmlns:p14="http://schemas.microsoft.com/office/powerpoint/2010/main" val="1592950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p:nvPr/>
        </p:nvSpPr>
        <p:spPr>
          <a:xfrm>
            <a:off x="1431560" y="362662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8"/>
          <p:cNvSpPr txBox="1"/>
          <p:nvPr/>
        </p:nvSpPr>
        <p:spPr>
          <a:xfrm>
            <a:off x="685800" y="805245"/>
            <a:ext cx="82469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03" name="Google Shape;203;p8"/>
          <p:cNvSpPr txBox="1"/>
          <p:nvPr/>
        </p:nvSpPr>
        <p:spPr>
          <a:xfrm>
            <a:off x="513413" y="308559"/>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00B853"/>
                </a:solidFill>
              </a:rPr>
              <a:t>Future Opportunities</a:t>
            </a:r>
            <a:endParaRPr sz="1400" b="0" i="0" u="none" strike="noStrike" cap="none" dirty="0">
              <a:solidFill>
                <a:srgbClr val="00B853"/>
              </a:solidFill>
              <a:latin typeface="Arial"/>
              <a:ea typeface="Arial"/>
              <a:cs typeface="Arial"/>
              <a:sym typeface="Arial"/>
            </a:endParaRPr>
          </a:p>
        </p:txBody>
      </p:sp>
      <p:pic>
        <p:nvPicPr>
          <p:cNvPr id="2" name="Picture 1">
            <a:extLst>
              <a:ext uri="{FF2B5EF4-FFF2-40B4-BE49-F238E27FC236}">
                <a16:creationId xmlns:a16="http://schemas.microsoft.com/office/drawing/2014/main" id="{74A463B3-4253-4C96-8E2C-8D287B51BBEB}"/>
              </a:ext>
            </a:extLst>
          </p:cNvPr>
          <p:cNvPicPr>
            <a:picLocks noChangeAspect="1"/>
          </p:cNvPicPr>
          <p:nvPr/>
        </p:nvPicPr>
        <p:blipFill>
          <a:blip r:embed="rId3"/>
          <a:stretch>
            <a:fillRect/>
          </a:stretch>
        </p:blipFill>
        <p:spPr>
          <a:xfrm>
            <a:off x="5391812" y="127872"/>
            <a:ext cx="3540948" cy="1825442"/>
          </a:xfrm>
          <a:prstGeom prst="rect">
            <a:avLst/>
          </a:prstGeom>
        </p:spPr>
      </p:pic>
      <p:pic>
        <p:nvPicPr>
          <p:cNvPr id="3" name="Picture 2">
            <a:extLst>
              <a:ext uri="{FF2B5EF4-FFF2-40B4-BE49-F238E27FC236}">
                <a16:creationId xmlns:a16="http://schemas.microsoft.com/office/drawing/2014/main" id="{0CD337CA-5EB1-4660-88A3-C5AC6A0870F2}"/>
              </a:ext>
            </a:extLst>
          </p:cNvPr>
          <p:cNvPicPr>
            <a:picLocks noChangeAspect="1"/>
          </p:cNvPicPr>
          <p:nvPr/>
        </p:nvPicPr>
        <p:blipFill>
          <a:blip r:embed="rId4"/>
          <a:stretch>
            <a:fillRect/>
          </a:stretch>
        </p:blipFill>
        <p:spPr>
          <a:xfrm>
            <a:off x="1021770" y="5186822"/>
            <a:ext cx="6475620" cy="1612601"/>
          </a:xfrm>
          <a:prstGeom prst="rect">
            <a:avLst/>
          </a:prstGeom>
        </p:spPr>
      </p:pic>
      <p:pic>
        <p:nvPicPr>
          <p:cNvPr id="4" name="Picture 3">
            <a:extLst>
              <a:ext uri="{FF2B5EF4-FFF2-40B4-BE49-F238E27FC236}">
                <a16:creationId xmlns:a16="http://schemas.microsoft.com/office/drawing/2014/main" id="{C7304CD9-606D-4CC6-B81A-493F3132CFEB}"/>
              </a:ext>
            </a:extLst>
          </p:cNvPr>
          <p:cNvPicPr>
            <a:picLocks noChangeAspect="1"/>
          </p:cNvPicPr>
          <p:nvPr/>
        </p:nvPicPr>
        <p:blipFill>
          <a:blip r:embed="rId5"/>
          <a:stretch>
            <a:fillRect/>
          </a:stretch>
        </p:blipFill>
        <p:spPr>
          <a:xfrm>
            <a:off x="0" y="1328425"/>
            <a:ext cx="3849422" cy="3306195"/>
          </a:xfrm>
          <a:prstGeom prst="rect">
            <a:avLst/>
          </a:prstGeom>
        </p:spPr>
      </p:pic>
      <p:pic>
        <p:nvPicPr>
          <p:cNvPr id="6" name="Picture 5" descr="Logo, company name&#10;&#10;Description automatically generated">
            <a:extLst>
              <a:ext uri="{FF2B5EF4-FFF2-40B4-BE49-F238E27FC236}">
                <a16:creationId xmlns:a16="http://schemas.microsoft.com/office/drawing/2014/main" id="{443EC871-6F90-6393-1DD4-89A0398E6044}"/>
              </a:ext>
            </a:extLst>
          </p:cNvPr>
          <p:cNvPicPr>
            <a:picLocks noChangeAspect="1"/>
          </p:cNvPicPr>
          <p:nvPr/>
        </p:nvPicPr>
        <p:blipFill>
          <a:blip r:embed="rId6"/>
          <a:stretch>
            <a:fillRect/>
          </a:stretch>
        </p:blipFill>
        <p:spPr>
          <a:xfrm>
            <a:off x="5998867" y="2046466"/>
            <a:ext cx="2766295" cy="1956238"/>
          </a:xfrm>
          <a:prstGeom prst="rect">
            <a:avLst/>
          </a:prstGeom>
        </p:spPr>
      </p:pic>
      <p:pic>
        <p:nvPicPr>
          <p:cNvPr id="8" name="Picture 7" descr="Logo&#10;&#10;Description automatically generated">
            <a:extLst>
              <a:ext uri="{FF2B5EF4-FFF2-40B4-BE49-F238E27FC236}">
                <a16:creationId xmlns:a16="http://schemas.microsoft.com/office/drawing/2014/main" id="{5FDBAA90-873C-D8BF-C8A2-83703B63EE8E}"/>
              </a:ext>
            </a:extLst>
          </p:cNvPr>
          <p:cNvPicPr>
            <a:picLocks noChangeAspect="1"/>
          </p:cNvPicPr>
          <p:nvPr/>
        </p:nvPicPr>
        <p:blipFill>
          <a:blip r:embed="rId7"/>
          <a:stretch>
            <a:fillRect/>
          </a:stretch>
        </p:blipFill>
        <p:spPr>
          <a:xfrm>
            <a:off x="4655820" y="3824997"/>
            <a:ext cx="3713102" cy="148457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7D3C-ED98-08B3-9593-613E3357A585}"/>
              </a:ext>
            </a:extLst>
          </p:cNvPr>
          <p:cNvSpPr>
            <a:spLocks noGrp="1"/>
          </p:cNvSpPr>
          <p:nvPr>
            <p:ph type="title"/>
          </p:nvPr>
        </p:nvSpPr>
        <p:spPr>
          <a:xfrm>
            <a:off x="628650" y="365125"/>
            <a:ext cx="3938487" cy="1807305"/>
          </a:xfrm>
        </p:spPr>
        <p:txBody>
          <a:bodyPr>
            <a:normAutofit/>
          </a:bodyPr>
          <a:lstStyle/>
          <a:p>
            <a:r>
              <a:rPr lang="en-GB" b="1" dirty="0">
                <a:latin typeface="Graphic"/>
              </a:rPr>
              <a:t>H</a:t>
            </a:r>
            <a:r>
              <a:rPr lang="en-GB" sz="2400" b="1" dirty="0">
                <a:latin typeface="Graphic"/>
              </a:rPr>
              <a:t>2</a:t>
            </a:r>
            <a:r>
              <a:rPr lang="en-GB" b="1" dirty="0">
                <a:latin typeface="Graphic"/>
              </a:rPr>
              <a:t>ORIZON</a:t>
            </a:r>
          </a:p>
        </p:txBody>
      </p:sp>
      <p:sp>
        <p:nvSpPr>
          <p:cNvPr id="3" name="Content Placeholder 2">
            <a:extLst>
              <a:ext uri="{FF2B5EF4-FFF2-40B4-BE49-F238E27FC236}">
                <a16:creationId xmlns:a16="http://schemas.microsoft.com/office/drawing/2014/main" id="{F1CD2D07-0D90-E83A-378C-0CEB4BA91C3E}"/>
              </a:ext>
            </a:extLst>
          </p:cNvPr>
          <p:cNvSpPr>
            <a:spLocks noGrp="1"/>
          </p:cNvSpPr>
          <p:nvPr>
            <p:ph idx="1"/>
          </p:nvPr>
        </p:nvSpPr>
        <p:spPr>
          <a:xfrm>
            <a:off x="91440" y="1722120"/>
            <a:ext cx="4578185" cy="4454843"/>
          </a:xfrm>
        </p:spPr>
        <p:txBody>
          <a:bodyPr>
            <a:normAutofit fontScale="47500" lnSpcReduction="20000"/>
          </a:bodyPr>
          <a:lstStyle/>
          <a:p>
            <a:r>
              <a:rPr lang="en-GB" sz="2400" dirty="0"/>
              <a:t>Using Green H2 as the catalyst we will develop regionally specific projects to provide energy security through innovative adaption/storage to rebalance current energy systems, smooth the intermittency of renewables, create innovative storage, enhance system renewables compliance and reduce the challenges of power shortages in peak times and in critical industries. </a:t>
            </a:r>
          </a:p>
          <a:p>
            <a:r>
              <a:rPr lang="en-GB" sz="2400" dirty="0"/>
              <a:t>The aim is to develop replicable H2 micro grid &amp; innovative sector coupling opportunities for green industry &amp; power reinforcement. Focus will be on system resource efficiency with innovation &amp; collaboration at technical, commercial &amp; social levels to achieve net zero goals.</a:t>
            </a:r>
          </a:p>
          <a:p>
            <a:r>
              <a:rPr lang="en-GB" sz="2400" dirty="0"/>
              <a:t>A further goal is to improve system resilience through smart, flexible, dispatchable electrolysers supporting the power system via load balancing &amp; system services while producing &amp; storing H2 to complement electrification in decarbonising mobility &amp; for H2 fuel cells for back-up generation.</a:t>
            </a:r>
          </a:p>
          <a:p>
            <a:endParaRPr lang="en-GB" sz="2400" dirty="0"/>
          </a:p>
          <a:p>
            <a:r>
              <a:rPr lang="en-GB" sz="2400" dirty="0"/>
              <a:t>H2ORIZON will encompass the complete value chain from renewable generation for ‘smart’ H2 production to distribution, storage and end-use, decarbonising  energy use sequentially: ferries, back-up power, industrial use, onshore transport &amp; heat.</a:t>
            </a:r>
          </a:p>
          <a:p>
            <a:r>
              <a:rPr lang="en-GB" sz="2400" dirty="0"/>
              <a:t>Hydrogen Valleys ecosystems that link hydrogen production, transportation, and various end</a:t>
            </a:r>
          </a:p>
          <a:p>
            <a:r>
              <a:rPr lang="en-GB" sz="2400" dirty="0"/>
              <a:t>uses, and will be essential in the development of a new hydrogen economy</a:t>
            </a:r>
          </a:p>
          <a:p>
            <a:endParaRPr lang="en-GB" sz="800" dirty="0"/>
          </a:p>
          <a:p>
            <a:endParaRPr lang="en-GB" sz="800" dirty="0"/>
          </a:p>
        </p:txBody>
      </p:sp>
      <p:pic>
        <p:nvPicPr>
          <p:cNvPr id="6" name="Picture 5" descr="A picture containing nature, reef&#10;&#10;Description automatically generated">
            <a:extLst>
              <a:ext uri="{FF2B5EF4-FFF2-40B4-BE49-F238E27FC236}">
                <a16:creationId xmlns:a16="http://schemas.microsoft.com/office/drawing/2014/main" id="{02FA1A09-AB09-FF72-8337-9474A7213CA2}"/>
              </a:ext>
            </a:extLst>
          </p:cNvPr>
          <p:cNvPicPr>
            <a:picLocks noChangeAspect="1"/>
          </p:cNvPicPr>
          <p:nvPr/>
        </p:nvPicPr>
        <p:blipFill rotWithShape="1">
          <a:blip r:embed="rId2"/>
          <a:srcRect l="24367" r="12543"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3915E897-9B6C-C765-D0A4-A56FDBD6A88E}"/>
              </a:ext>
            </a:extLst>
          </p:cNvPr>
          <p:cNvPicPr>
            <a:picLocks noChangeAspect="1"/>
          </p:cNvPicPr>
          <p:nvPr/>
        </p:nvPicPr>
        <p:blipFill>
          <a:blip r:embed="rId3"/>
          <a:stretch>
            <a:fillRect/>
          </a:stretch>
        </p:blipFill>
        <p:spPr>
          <a:xfrm>
            <a:off x="8124030" y="6340896"/>
            <a:ext cx="725487" cy="317019"/>
          </a:xfrm>
          <a:prstGeom prst="rect">
            <a:avLst/>
          </a:prstGeom>
        </p:spPr>
      </p:pic>
    </p:spTree>
    <p:extLst>
      <p:ext uri="{BB962C8B-B14F-4D97-AF65-F5344CB8AC3E}">
        <p14:creationId xmlns:p14="http://schemas.microsoft.com/office/powerpoint/2010/main" val="1602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1296-4553-464B-B172-80B109829C37}"/>
              </a:ext>
            </a:extLst>
          </p:cNvPr>
          <p:cNvSpPr>
            <a:spLocks noGrp="1"/>
          </p:cNvSpPr>
          <p:nvPr>
            <p:ph type="title"/>
          </p:nvPr>
        </p:nvSpPr>
        <p:spPr>
          <a:xfrm>
            <a:off x="965200" y="1132044"/>
            <a:ext cx="4196942" cy="1096334"/>
          </a:xfrm>
        </p:spPr>
        <p:txBody>
          <a:bodyPr anchor="b">
            <a:normAutofit/>
          </a:bodyPr>
          <a:lstStyle/>
          <a:p>
            <a:r>
              <a:rPr lang="en-GB" sz="3000" b="1" dirty="0">
                <a:solidFill>
                  <a:srgbClr val="00A84C"/>
                </a:solidFill>
                <a:latin typeface="Graphic"/>
              </a:rPr>
              <a:t>Contact details and media links</a:t>
            </a:r>
          </a:p>
        </p:txBody>
      </p:sp>
      <p:sp>
        <p:nvSpPr>
          <p:cNvPr id="3" name="Content Placeholder 2">
            <a:extLst>
              <a:ext uri="{FF2B5EF4-FFF2-40B4-BE49-F238E27FC236}">
                <a16:creationId xmlns:a16="http://schemas.microsoft.com/office/drawing/2014/main" id="{ECE6FBE3-7AE1-45E2-917E-33D98B24A335}"/>
              </a:ext>
            </a:extLst>
          </p:cNvPr>
          <p:cNvSpPr>
            <a:spLocks noGrp="1"/>
          </p:cNvSpPr>
          <p:nvPr>
            <p:ph idx="1"/>
          </p:nvPr>
        </p:nvSpPr>
        <p:spPr>
          <a:xfrm>
            <a:off x="640588" y="2560127"/>
            <a:ext cx="4340180" cy="2823404"/>
          </a:xfrm>
        </p:spPr>
        <p:txBody>
          <a:bodyPr>
            <a:normAutofit fontScale="92500" lnSpcReduction="20000"/>
          </a:bodyPr>
          <a:lstStyle/>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Website </a:t>
            </a:r>
            <a:r>
              <a:rPr lang="en-GB" sz="1800" u="sng" dirty="0">
                <a:latin typeface="Calibri" panose="020F0502020204030204" pitchFamily="34" charset="0"/>
                <a:ea typeface="Times New Roman" panose="02020603050405020304" pitchFamily="18" charset="0"/>
                <a:hlinkClick r:id="rId3"/>
              </a:rPr>
              <a:t>nweurope.eu/gencomm</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LinkedIn </a:t>
            </a:r>
            <a:r>
              <a:rPr lang="en-GB" sz="1800" u="sng" dirty="0">
                <a:latin typeface="Calibri" panose="020F0502020204030204" pitchFamily="34" charset="0"/>
                <a:ea typeface="Times New Roman" panose="02020603050405020304" pitchFamily="18" charset="0"/>
                <a:hlinkClick r:id="rId4"/>
              </a:rPr>
              <a:t>GenComm</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GenComm twitter </a:t>
            </a:r>
            <a:r>
              <a:rPr lang="en-GB" sz="1800" u="sng" dirty="0">
                <a:latin typeface="Calibri" panose="020F0502020204030204" pitchFamily="34" charset="0"/>
                <a:ea typeface="Times New Roman" panose="02020603050405020304" pitchFamily="18" charset="0"/>
                <a:hlinkClick r:id="rId5"/>
              </a:rPr>
              <a:t>@GenComm_CH2F</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en-GB" sz="1275" dirty="0">
                <a:latin typeface="Calibri" panose="020F0502020204030204" pitchFamily="34" charset="0"/>
                <a:ea typeface="Times New Roman" panose="02020603050405020304" pitchFamily="18" charset="0"/>
              </a:rPr>
              <a:t>Community Hydrogen Forum  </a:t>
            </a:r>
            <a:r>
              <a:rPr lang="en-GB" sz="1800" u="sng" dirty="0">
                <a:latin typeface="Calibri" panose="020F0502020204030204" pitchFamily="34" charset="0"/>
                <a:ea typeface="Times New Roman" panose="02020603050405020304" pitchFamily="18" charset="0"/>
                <a:hlinkClick r:id="rId6"/>
              </a:rPr>
              <a:t>www.communityh2.eu</a:t>
            </a:r>
            <a:endParaRPr lang="en-GB" sz="180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endParaRPr lang="en-US" sz="1275" b="1" dirty="0">
              <a:latin typeface="Open Sans"/>
              <a:cs typeface="Open Sans"/>
            </a:endParaRPr>
          </a:p>
          <a:p>
            <a:pPr marL="257175" indent="-257175">
              <a:buFont typeface="Symbol" panose="05050102010706020507" pitchFamily="18" charset="2"/>
              <a:buChar char=""/>
            </a:pPr>
            <a:endParaRPr lang="en-US" sz="1275" b="1" dirty="0">
              <a:latin typeface="Open Sans"/>
              <a:cs typeface="Open Sans"/>
            </a:endParaRPr>
          </a:p>
          <a:p>
            <a:pPr marL="0" indent="0">
              <a:buNone/>
            </a:pPr>
            <a:r>
              <a:rPr lang="en-US" sz="1275" b="1" dirty="0">
                <a:latin typeface="Open Sans"/>
                <a:cs typeface="Open Sans"/>
              </a:rPr>
              <a:t>GenComm Animation</a:t>
            </a:r>
          </a:p>
          <a:p>
            <a:pPr marL="0" indent="0">
              <a:buNone/>
            </a:pPr>
            <a:r>
              <a:rPr lang="en-GB" sz="1950" dirty="0">
                <a:hlinkClick r:id="rId7" tooltip="https://vimeo.com/366993950/91cafb0bb6"/>
              </a:rPr>
              <a:t>https://vimeo.com/366993950/91cafb0bb6</a:t>
            </a:r>
            <a:endParaRPr lang="en-GB" sz="1950" dirty="0"/>
          </a:p>
          <a:p>
            <a:pPr marL="0" indent="0">
              <a:buNone/>
            </a:pPr>
            <a:endParaRPr lang="en-GB" sz="1275" dirty="0"/>
          </a:p>
          <a:p>
            <a:pPr marL="0" indent="0">
              <a:buNone/>
            </a:pPr>
            <a:r>
              <a:rPr lang="en-GB" sz="1275" dirty="0"/>
              <a:t>E-mail -</a:t>
            </a:r>
            <a:r>
              <a:rPr lang="en-GB" sz="1950" dirty="0">
                <a:solidFill>
                  <a:srgbClr val="0070C0"/>
                </a:solidFill>
              </a:rPr>
              <a:t> PaulMcCormack@belfastmet.ac.uk</a:t>
            </a:r>
          </a:p>
          <a:p>
            <a:pPr marL="257175" indent="-257175">
              <a:buFont typeface="Symbol" panose="05050102010706020507" pitchFamily="18" charset="2"/>
              <a:buChar char=""/>
            </a:pPr>
            <a:endParaRPr lang="en-GB" sz="1275" dirty="0">
              <a:latin typeface="Calibri" panose="020F0502020204030204" pitchFamily="34" charset="0"/>
              <a:ea typeface="Calibri" panose="020F0502020204030204" pitchFamily="34" charset="0"/>
            </a:endParaRPr>
          </a:p>
          <a:p>
            <a:endParaRPr lang="en-GB" sz="1275" dirty="0"/>
          </a:p>
        </p:txBody>
      </p:sp>
      <p:pic>
        <p:nvPicPr>
          <p:cNvPr id="4" name="Picture 3">
            <a:extLst>
              <a:ext uri="{FF2B5EF4-FFF2-40B4-BE49-F238E27FC236}">
                <a16:creationId xmlns:a16="http://schemas.microsoft.com/office/drawing/2014/main" id="{8C75FB3C-F062-41E7-B3E5-FA64EFCAA97B}"/>
              </a:ext>
            </a:extLst>
          </p:cNvPr>
          <p:cNvPicPr>
            <a:picLocks noChangeAspect="1"/>
          </p:cNvPicPr>
          <p:nvPr/>
        </p:nvPicPr>
        <p:blipFill rotWithShape="1">
          <a:blip r:embed="rId8">
            <a:extLst>
              <a:ext uri="{28A0092B-C50C-407E-A947-70E740481C1C}">
                <a14:useLocalDpi xmlns:a14="http://schemas.microsoft.com/office/drawing/2010/main" val="0"/>
              </a:ext>
            </a:extLst>
          </a:blip>
          <a:srcRect l="7408" t="16959" r="7305" b="11622"/>
          <a:stretch/>
        </p:blipFill>
        <p:spPr>
          <a:xfrm>
            <a:off x="5960259" y="3212455"/>
            <a:ext cx="1920698" cy="844400"/>
          </a:xfrm>
          <a:prstGeom prst="rect">
            <a:avLst/>
          </a:prstGeom>
        </p:spPr>
      </p:pic>
    </p:spTree>
    <p:extLst>
      <p:ext uri="{BB962C8B-B14F-4D97-AF65-F5344CB8AC3E}">
        <p14:creationId xmlns:p14="http://schemas.microsoft.com/office/powerpoint/2010/main" val="268548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85385" y="1833703"/>
            <a:ext cx="7773228" cy="4791385"/>
          </a:xfrm>
          <a:prstGeom prst="rect">
            <a:avLst/>
          </a:prstGeom>
        </p:spPr>
        <p:txBody>
          <a:bodyPr vert="horz" lIns="91440" tIns="45720" rIns="91440" bIns="45720" rtlCol="0">
            <a:normAutofit/>
          </a:bodyPr>
          <a:lstStyle>
            <a:lvl1pPr marL="0">
              <a:defRPr sz="1600" b="0" i="0">
                <a:solidFill>
                  <a:srgbClr val="034E9E"/>
                </a:solidFill>
                <a:latin typeface="Open Sans"/>
                <a:ea typeface="+mn-ea"/>
                <a:cs typeface="Open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indent="-228600">
              <a:lnSpc>
                <a:spcPct val="90000"/>
              </a:lnSpc>
              <a:spcAft>
                <a:spcPts val="600"/>
              </a:spcAft>
              <a:buFont typeface="Arial" panose="020B0604020202020204" pitchFamily="34" charset="0"/>
              <a:buChar char="•"/>
            </a:pPr>
            <a:endParaRPr lang="en-US" sz="1700" dirty="0">
              <a:solidFill>
                <a:srgbClr val="000000"/>
              </a:solidFill>
              <a:latin typeface="+mn-lt"/>
              <a:cs typeface="+mn-cs"/>
            </a:endParaRPr>
          </a:p>
        </p:txBody>
      </p:sp>
      <p:pic>
        <p:nvPicPr>
          <p:cNvPr id="9" name="Picture 8" descr="Logo&#10;&#10;Description automatically generated">
            <a:extLst>
              <a:ext uri="{FF2B5EF4-FFF2-40B4-BE49-F238E27FC236}">
                <a16:creationId xmlns:a16="http://schemas.microsoft.com/office/drawing/2014/main" id="{A5991637-93A7-42DA-96D7-B54C5F9C1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09" r="8786"/>
          <a:stretch/>
        </p:blipFill>
        <p:spPr>
          <a:xfrm>
            <a:off x="685385" y="289916"/>
            <a:ext cx="2389129" cy="921976"/>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sp>
        <p:nvSpPr>
          <p:cNvPr id="13" name="Content Placeholder 2">
            <a:extLst>
              <a:ext uri="{FF2B5EF4-FFF2-40B4-BE49-F238E27FC236}">
                <a16:creationId xmlns:a16="http://schemas.microsoft.com/office/drawing/2014/main" id="{0805A281-6E0A-4954-89F5-7B5219BA94B7}"/>
              </a:ext>
            </a:extLst>
          </p:cNvPr>
          <p:cNvSpPr txBox="1">
            <a:spLocks/>
          </p:cNvSpPr>
          <p:nvPr/>
        </p:nvSpPr>
        <p:spPr>
          <a:xfrm>
            <a:off x="827432" y="1833703"/>
            <a:ext cx="7773228" cy="4155713"/>
          </a:xfrm>
          <a:prstGeom prst="rect">
            <a:avLst/>
          </a:prstGeom>
        </p:spPr>
        <p:txBody>
          <a:bodyPr vert="horz" lIns="91440" tIns="45720" rIns="91440" bIns="45720" rtlCol="0">
            <a:normAutofit/>
          </a:bodyPr>
          <a:lstStyle>
            <a:lvl1pPr marL="0">
              <a:defRPr sz="1600" b="0" i="0">
                <a:solidFill>
                  <a:srgbClr val="034E9E"/>
                </a:solidFill>
                <a:latin typeface="Open Sans"/>
                <a:ea typeface="+mn-ea"/>
                <a:cs typeface="Open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b="1" dirty="0">
                <a:solidFill>
                  <a:srgbClr val="034E9F"/>
                </a:solidFill>
                <a:latin typeface="Open Sans" panose="020B0606030504020204" pitchFamily="34" charset="0"/>
                <a:cs typeface="+mn-cs"/>
              </a:rPr>
              <a:t>NWE Hydrogen cluster</a:t>
            </a: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indent="-228600">
              <a:lnSpc>
                <a:spcPct val="90000"/>
              </a:lnSpc>
              <a:spcAft>
                <a:spcPts val="600"/>
              </a:spcAft>
              <a:buFont typeface="Arial" panose="020B0604020202020204" pitchFamily="34" charset="0"/>
              <a:buChar char="•"/>
            </a:pPr>
            <a:endParaRPr lang="en-US" sz="1700" dirty="0">
              <a:solidFill>
                <a:srgbClr val="000000"/>
              </a:solidFill>
              <a:latin typeface="+mn-lt"/>
              <a:cs typeface="+mn-cs"/>
            </a:endParaRPr>
          </a:p>
        </p:txBody>
      </p:sp>
      <p:pic>
        <p:nvPicPr>
          <p:cNvPr id="11" name="Picture 10">
            <a:extLst>
              <a:ext uri="{FF2B5EF4-FFF2-40B4-BE49-F238E27FC236}">
                <a16:creationId xmlns:a16="http://schemas.microsoft.com/office/drawing/2014/main" id="{9AE1E1F6-B875-436B-8A4C-505C19D97051}"/>
              </a:ext>
            </a:extLst>
          </p:cNvPr>
          <p:cNvPicPr>
            <a:picLocks noChangeAspect="1"/>
          </p:cNvPicPr>
          <p:nvPr/>
        </p:nvPicPr>
        <p:blipFill>
          <a:blip r:embed="rId4"/>
          <a:stretch>
            <a:fillRect/>
          </a:stretch>
        </p:blipFill>
        <p:spPr>
          <a:xfrm>
            <a:off x="543340" y="2259168"/>
            <a:ext cx="8104731" cy="3940454"/>
          </a:xfrm>
          <a:prstGeom prst="rect">
            <a:avLst/>
          </a:prstGeom>
        </p:spPr>
      </p:pic>
      <p:sp>
        <p:nvSpPr>
          <p:cNvPr id="12" name="Rectangle 11">
            <a:extLst>
              <a:ext uri="{FF2B5EF4-FFF2-40B4-BE49-F238E27FC236}">
                <a16:creationId xmlns:a16="http://schemas.microsoft.com/office/drawing/2014/main" id="{BE8CA50A-2DD4-471F-BA58-6519A9F800E9}"/>
              </a:ext>
            </a:extLst>
          </p:cNvPr>
          <p:cNvSpPr/>
          <p:nvPr/>
        </p:nvSpPr>
        <p:spPr>
          <a:xfrm>
            <a:off x="5984283" y="5478358"/>
            <a:ext cx="2734811" cy="1227938"/>
          </a:xfrm>
          <a:prstGeom prst="rect">
            <a:avLst/>
          </a:prstGeom>
          <a:solidFill>
            <a:schemeClr val="bg1"/>
          </a:solidFill>
          <a:ln w="38100">
            <a:solidFill>
              <a:schemeClr val="tx2">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34E9F"/>
                </a:solidFill>
              </a:rPr>
              <a:t>€49.3 Million: </a:t>
            </a:r>
          </a:p>
          <a:p>
            <a:pPr algn="ctr"/>
            <a:r>
              <a:rPr lang="en-GB" sz="1600" dirty="0">
                <a:solidFill>
                  <a:srgbClr val="034E9F"/>
                </a:solidFill>
              </a:rPr>
              <a:t>Total ERDF committed to hydrogen 2014-2020</a:t>
            </a:r>
          </a:p>
          <a:p>
            <a:pPr algn="ctr"/>
            <a:r>
              <a:rPr lang="en-GB" sz="1600" dirty="0">
                <a:solidFill>
                  <a:srgbClr val="034E9F"/>
                </a:solidFill>
              </a:rPr>
              <a:t>(13% of programme budget)</a:t>
            </a:r>
            <a:endParaRPr lang="fr-FR" sz="2400" dirty="0">
              <a:solidFill>
                <a:srgbClr val="034E9F"/>
              </a:solidFill>
            </a:endParaRPr>
          </a:p>
        </p:txBody>
      </p:sp>
      <p:pic>
        <p:nvPicPr>
          <p:cNvPr id="14" name="Picture 13">
            <a:extLst>
              <a:ext uri="{FF2B5EF4-FFF2-40B4-BE49-F238E27FC236}">
                <a16:creationId xmlns:a16="http://schemas.microsoft.com/office/drawing/2014/main" id="{80D46BC7-7589-4012-943C-D111C6211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811" y="539830"/>
            <a:ext cx="2350843" cy="754044"/>
          </a:xfrm>
          <a:prstGeom prst="rect">
            <a:avLst/>
          </a:prstGeom>
        </p:spPr>
      </p:pic>
    </p:spTree>
    <p:extLst>
      <p:ext uri="{BB962C8B-B14F-4D97-AF65-F5344CB8AC3E}">
        <p14:creationId xmlns:p14="http://schemas.microsoft.com/office/powerpoint/2010/main" val="2247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85385" y="1833703"/>
            <a:ext cx="7773228" cy="4791385"/>
          </a:xfrm>
          <a:prstGeom prst="rect">
            <a:avLst/>
          </a:prstGeom>
        </p:spPr>
        <p:txBody>
          <a:bodyPr vert="horz" lIns="91440" tIns="45720" rIns="91440" bIns="45720" rtlCol="0">
            <a:normAutofit/>
          </a:bodyPr>
          <a:lstStyle>
            <a:lvl1pPr marL="0">
              <a:defRPr sz="1600" b="0" i="0">
                <a:solidFill>
                  <a:srgbClr val="034E9E"/>
                </a:solidFill>
                <a:latin typeface="Open Sans"/>
                <a:ea typeface="+mn-ea"/>
                <a:cs typeface="Open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indent="-228600">
              <a:lnSpc>
                <a:spcPct val="90000"/>
              </a:lnSpc>
              <a:spcAft>
                <a:spcPts val="600"/>
              </a:spcAft>
              <a:buFont typeface="Arial" panose="020B0604020202020204" pitchFamily="34" charset="0"/>
              <a:buChar char="•"/>
            </a:pPr>
            <a:endParaRPr lang="en-US" sz="1700" dirty="0">
              <a:solidFill>
                <a:srgbClr val="000000"/>
              </a:solidFill>
              <a:latin typeface="+mn-lt"/>
              <a:cs typeface="+mn-cs"/>
            </a:endParaRPr>
          </a:p>
        </p:txBody>
      </p:sp>
      <p:pic>
        <p:nvPicPr>
          <p:cNvPr id="8" name="Picture 7">
            <a:extLst>
              <a:ext uri="{FF2B5EF4-FFF2-40B4-BE49-F238E27FC236}">
                <a16:creationId xmlns:a16="http://schemas.microsoft.com/office/drawing/2014/main" id="{CC0F1EF3-7893-482B-BE9B-AD2BF4590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836" y="997262"/>
            <a:ext cx="1110439" cy="331086"/>
          </a:xfrm>
          <a:prstGeom prst="rect">
            <a:avLst/>
          </a:prstGeom>
        </p:spPr>
      </p:pic>
      <p:pic>
        <p:nvPicPr>
          <p:cNvPr id="9" name="Picture 8" descr="Logo&#10;&#10;Description automatically generated">
            <a:extLst>
              <a:ext uri="{FF2B5EF4-FFF2-40B4-BE49-F238E27FC236}">
                <a16:creationId xmlns:a16="http://schemas.microsoft.com/office/drawing/2014/main" id="{A5991637-93A7-42DA-96D7-B54C5F9C14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9" r="8786"/>
          <a:stretch/>
        </p:blipFill>
        <p:spPr>
          <a:xfrm>
            <a:off x="685385" y="289916"/>
            <a:ext cx="2389129" cy="921976"/>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sp>
        <p:nvSpPr>
          <p:cNvPr id="11" name="Content Placeholder 2">
            <a:extLst>
              <a:ext uri="{FF2B5EF4-FFF2-40B4-BE49-F238E27FC236}">
                <a16:creationId xmlns:a16="http://schemas.microsoft.com/office/drawing/2014/main" id="{6142FD28-ED93-4356-96ED-17A15C7C78F5}"/>
              </a:ext>
            </a:extLst>
          </p:cNvPr>
          <p:cNvSpPr txBox="1">
            <a:spLocks/>
          </p:cNvSpPr>
          <p:nvPr/>
        </p:nvSpPr>
        <p:spPr>
          <a:xfrm>
            <a:off x="612322" y="1472326"/>
            <a:ext cx="7773228" cy="4155713"/>
          </a:xfrm>
          <a:prstGeom prst="rect">
            <a:avLst/>
          </a:prstGeom>
        </p:spPr>
        <p:txBody>
          <a:bodyPr vert="horz" lIns="91440" tIns="45720" rIns="91440" bIns="45720" rtlCol="0">
            <a:normAutofit/>
          </a:bodyPr>
          <a:lstStyle>
            <a:lvl1pPr marL="0">
              <a:defRPr sz="1600" b="0" i="0">
                <a:solidFill>
                  <a:srgbClr val="034E9E"/>
                </a:solidFill>
                <a:latin typeface="Open Sans"/>
                <a:ea typeface="+mn-ea"/>
                <a:cs typeface="Open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b="1" dirty="0">
                <a:solidFill>
                  <a:srgbClr val="159961"/>
                </a:solidFill>
                <a:latin typeface="Open Sans" panose="020B0606030504020204" pitchFamily="34" charset="0"/>
                <a:cs typeface="+mn-cs"/>
              </a:rPr>
              <a:t>Results of cooperation </a:t>
            </a:r>
          </a:p>
          <a:p>
            <a:pPr lvl="1"/>
            <a:endParaRPr lang="en-GB" sz="2200" kern="0" dirty="0">
              <a:solidFill>
                <a:srgbClr val="034E9F"/>
              </a:solidFill>
              <a:latin typeface="Open Sans" panose="020B0606030504020204" pitchFamily="34" charset="0"/>
            </a:endParaRPr>
          </a:p>
          <a:p>
            <a:pPr marL="800100" lvl="1" indent="-342900">
              <a:buFont typeface="Arial" panose="020B0604020202020204" pitchFamily="34" charset="0"/>
              <a:buChar char="•"/>
            </a:pPr>
            <a:endParaRPr lang="en-US" sz="2200" kern="0" dirty="0">
              <a:solidFill>
                <a:srgbClr val="034E9F"/>
              </a:solidFill>
              <a:latin typeface="Open Sans" panose="020B0606030504020204" pitchFamily="34" charset="0"/>
            </a:endParaRPr>
          </a:p>
          <a:p>
            <a:endParaRPr lang="en-US" sz="2200" kern="0" dirty="0">
              <a:solidFill>
                <a:srgbClr val="034E9F"/>
              </a:solidFill>
              <a:latin typeface="Open Sans" panose="020B0606030504020204" pitchFamily="34" charset="0"/>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marL="342900" indent="-228600">
              <a:lnSpc>
                <a:spcPct val="90000"/>
              </a:lnSpc>
              <a:spcAft>
                <a:spcPts val="600"/>
              </a:spcAft>
              <a:buFont typeface="Arial" panose="020B0604020202020204" pitchFamily="34" charset="0"/>
              <a:buChar char="•"/>
            </a:pPr>
            <a:endParaRPr lang="en-US" sz="1700" b="1" dirty="0">
              <a:solidFill>
                <a:srgbClr val="000000"/>
              </a:solidFill>
              <a:latin typeface="+mn-lt"/>
              <a:cs typeface="+mn-cs"/>
            </a:endParaRPr>
          </a:p>
          <a:p>
            <a:pPr indent="-228600">
              <a:lnSpc>
                <a:spcPct val="90000"/>
              </a:lnSpc>
              <a:spcAft>
                <a:spcPts val="600"/>
              </a:spcAft>
              <a:buFont typeface="Arial" panose="020B0604020202020204" pitchFamily="34" charset="0"/>
              <a:buChar char="•"/>
            </a:pPr>
            <a:endParaRPr lang="en-US" sz="1700" dirty="0">
              <a:solidFill>
                <a:srgbClr val="000000"/>
              </a:solidFill>
              <a:latin typeface="+mn-lt"/>
              <a:cs typeface="+mn-cs"/>
            </a:endParaRPr>
          </a:p>
        </p:txBody>
      </p:sp>
      <p:pic>
        <p:nvPicPr>
          <p:cNvPr id="12" name="Picture 11">
            <a:extLst>
              <a:ext uri="{FF2B5EF4-FFF2-40B4-BE49-F238E27FC236}">
                <a16:creationId xmlns:a16="http://schemas.microsoft.com/office/drawing/2014/main" id="{67ABCED4-0ECE-4BD5-9070-2E52F7E0D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985"/>
          <a:stretch/>
        </p:blipFill>
        <p:spPr>
          <a:xfrm>
            <a:off x="909349" y="4540117"/>
            <a:ext cx="3065048" cy="2084971"/>
          </a:xfrm>
          <a:prstGeom prst="rect">
            <a:avLst/>
          </a:prstGeom>
          <a:effectLst>
            <a:softEdge rad="635000"/>
          </a:effectLst>
        </p:spPr>
      </p:pic>
      <p:pic>
        <p:nvPicPr>
          <p:cNvPr id="13" name="Picture 12">
            <a:extLst>
              <a:ext uri="{FF2B5EF4-FFF2-40B4-BE49-F238E27FC236}">
                <a16:creationId xmlns:a16="http://schemas.microsoft.com/office/drawing/2014/main" id="{9946E01E-FB7F-4BCE-A936-87099E2B9A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1811" y="539830"/>
            <a:ext cx="2350843" cy="754044"/>
          </a:xfrm>
          <a:prstGeom prst="rect">
            <a:avLst/>
          </a:prstGeom>
        </p:spPr>
      </p:pic>
      <p:grpSp>
        <p:nvGrpSpPr>
          <p:cNvPr id="4" name="Group 3">
            <a:extLst>
              <a:ext uri="{FF2B5EF4-FFF2-40B4-BE49-F238E27FC236}">
                <a16:creationId xmlns:a16="http://schemas.microsoft.com/office/drawing/2014/main" id="{59FB206D-460C-4E43-8383-07F2BC4B6C6E}"/>
              </a:ext>
            </a:extLst>
          </p:cNvPr>
          <p:cNvGrpSpPr/>
          <p:nvPr/>
        </p:nvGrpSpPr>
        <p:grpSpPr>
          <a:xfrm>
            <a:off x="4883745" y="4636509"/>
            <a:ext cx="4187190" cy="2119695"/>
            <a:chOff x="4217009" y="2004558"/>
            <a:chExt cx="4187190" cy="2119695"/>
          </a:xfrm>
        </p:grpSpPr>
        <p:pic>
          <p:nvPicPr>
            <p:cNvPr id="2" name="Picture 1">
              <a:extLst>
                <a:ext uri="{FF2B5EF4-FFF2-40B4-BE49-F238E27FC236}">
                  <a16:creationId xmlns:a16="http://schemas.microsoft.com/office/drawing/2014/main" id="{4B8722BF-499E-4F0C-9591-7EE602198155}"/>
                </a:ext>
              </a:extLst>
            </p:cNvPr>
            <p:cNvPicPr>
              <a:picLocks noChangeAspect="1"/>
            </p:cNvPicPr>
            <p:nvPr/>
          </p:nvPicPr>
          <p:blipFill>
            <a:blip r:embed="rId7"/>
            <a:stretch>
              <a:fillRect/>
            </a:stretch>
          </p:blipFill>
          <p:spPr>
            <a:xfrm>
              <a:off x="4217009" y="2004558"/>
              <a:ext cx="4187190" cy="2088361"/>
            </a:xfrm>
            <a:prstGeom prst="rect">
              <a:avLst/>
            </a:prstGeom>
          </p:spPr>
        </p:pic>
        <p:sp>
          <p:nvSpPr>
            <p:cNvPr id="3" name="TextBox 2">
              <a:extLst>
                <a:ext uri="{FF2B5EF4-FFF2-40B4-BE49-F238E27FC236}">
                  <a16:creationId xmlns:a16="http://schemas.microsoft.com/office/drawing/2014/main" id="{FF286357-6373-49E9-AC16-C21723205ECA}"/>
                </a:ext>
              </a:extLst>
            </p:cNvPr>
            <p:cNvSpPr txBox="1"/>
            <p:nvPr/>
          </p:nvSpPr>
          <p:spPr>
            <a:xfrm>
              <a:off x="6801811" y="3908809"/>
              <a:ext cx="1565168" cy="215444"/>
            </a:xfrm>
            <a:prstGeom prst="rect">
              <a:avLst/>
            </a:prstGeom>
            <a:noFill/>
          </p:spPr>
          <p:txBody>
            <a:bodyPr wrap="square" rtlCol="0">
              <a:spAutoFit/>
            </a:bodyPr>
            <a:lstStyle/>
            <a:p>
              <a:r>
                <a:rPr lang="en-GB" sz="8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Source: Orbital</a:t>
              </a:r>
              <a:r>
                <a:rPr lang="en-GB" sz="800" b="0" i="0" dirty="0">
                  <a:solidFill>
                    <a:schemeClr val="bg1"/>
                  </a:solidFill>
                  <a:effectLst/>
                  <a:latin typeface="-apple-system"/>
                </a:rPr>
                <a:t> Marine Power</a:t>
              </a:r>
              <a:endParaRPr lang="en-GB" sz="800" dirty="0">
                <a:solidFill>
                  <a:schemeClr val="bg1"/>
                </a:solidFill>
              </a:endParaRPr>
            </a:p>
          </p:txBody>
        </p:sp>
      </p:grpSp>
      <p:grpSp>
        <p:nvGrpSpPr>
          <p:cNvPr id="18" name="Group 17">
            <a:extLst>
              <a:ext uri="{FF2B5EF4-FFF2-40B4-BE49-F238E27FC236}">
                <a16:creationId xmlns:a16="http://schemas.microsoft.com/office/drawing/2014/main" id="{ADCF2F69-3F4E-41E8-80D9-52FD539B6FAE}"/>
              </a:ext>
            </a:extLst>
          </p:cNvPr>
          <p:cNvGrpSpPr/>
          <p:nvPr/>
        </p:nvGrpSpPr>
        <p:grpSpPr>
          <a:xfrm>
            <a:off x="806472" y="1974892"/>
            <a:ext cx="3765527" cy="2442711"/>
            <a:chOff x="845775" y="2456111"/>
            <a:chExt cx="2939118" cy="1959412"/>
          </a:xfrm>
        </p:grpSpPr>
        <p:pic>
          <p:nvPicPr>
            <p:cNvPr id="7" name="Picture 6">
              <a:extLst>
                <a:ext uri="{FF2B5EF4-FFF2-40B4-BE49-F238E27FC236}">
                  <a16:creationId xmlns:a16="http://schemas.microsoft.com/office/drawing/2014/main" id="{34C1FA59-C621-4660-90C3-42A6B732D1F2}"/>
                </a:ext>
              </a:extLst>
            </p:cNvPr>
            <p:cNvPicPr>
              <a:picLocks noChangeAspect="1"/>
            </p:cNvPicPr>
            <p:nvPr/>
          </p:nvPicPr>
          <p:blipFill>
            <a:blip r:embed="rId8"/>
            <a:stretch>
              <a:fillRect/>
            </a:stretch>
          </p:blipFill>
          <p:spPr>
            <a:xfrm>
              <a:off x="845775" y="2456111"/>
              <a:ext cx="2939118" cy="1959412"/>
            </a:xfrm>
            <a:prstGeom prst="rect">
              <a:avLst/>
            </a:prstGeom>
          </p:spPr>
        </p:pic>
        <p:sp>
          <p:nvSpPr>
            <p:cNvPr id="14" name="TextBox 13">
              <a:extLst>
                <a:ext uri="{FF2B5EF4-FFF2-40B4-BE49-F238E27FC236}">
                  <a16:creationId xmlns:a16="http://schemas.microsoft.com/office/drawing/2014/main" id="{839671BC-FEC7-49A3-8445-84CDBE644FD6}"/>
                </a:ext>
              </a:extLst>
            </p:cNvPr>
            <p:cNvSpPr txBox="1"/>
            <p:nvPr/>
          </p:nvSpPr>
          <p:spPr>
            <a:xfrm>
              <a:off x="2035890" y="4178144"/>
              <a:ext cx="1749003" cy="172818"/>
            </a:xfrm>
            <a:prstGeom prst="rect">
              <a:avLst/>
            </a:prstGeom>
            <a:noFill/>
          </p:spPr>
          <p:txBody>
            <a:bodyPr wrap="square" rtlCol="0">
              <a:spAutoFit/>
            </a:bodyPr>
            <a:lstStyle/>
            <a:p>
              <a:r>
                <a:rPr lang="en-GB"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 https://twitter.com/project_hector</a:t>
              </a:r>
            </a:p>
          </p:txBody>
        </p:sp>
      </p:grpSp>
      <p:grpSp>
        <p:nvGrpSpPr>
          <p:cNvPr id="21" name="Group 20">
            <a:extLst>
              <a:ext uri="{FF2B5EF4-FFF2-40B4-BE49-F238E27FC236}">
                <a16:creationId xmlns:a16="http://schemas.microsoft.com/office/drawing/2014/main" id="{9B3B8980-4A1C-4355-8E4B-4AE4AD853B50}"/>
              </a:ext>
            </a:extLst>
          </p:cNvPr>
          <p:cNvGrpSpPr/>
          <p:nvPr/>
        </p:nvGrpSpPr>
        <p:grpSpPr>
          <a:xfrm>
            <a:off x="5064369" y="1863023"/>
            <a:ext cx="3655590" cy="2455674"/>
            <a:chOff x="4853354" y="1723782"/>
            <a:chExt cx="3485238" cy="2317125"/>
          </a:xfrm>
        </p:grpSpPr>
        <p:pic>
          <p:nvPicPr>
            <p:cNvPr id="1026" name="Picture 2">
              <a:extLst>
                <a:ext uri="{FF2B5EF4-FFF2-40B4-BE49-F238E27FC236}">
                  <a16:creationId xmlns:a16="http://schemas.microsoft.com/office/drawing/2014/main" id="{22B8A05F-9F97-4A7A-88CE-94A80D5072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3354" y="1723782"/>
              <a:ext cx="3475689" cy="23171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7C805C2-CC51-47FA-938A-C602C814BBEA}"/>
                </a:ext>
              </a:extLst>
            </p:cNvPr>
            <p:cNvSpPr txBox="1"/>
            <p:nvPr/>
          </p:nvSpPr>
          <p:spPr>
            <a:xfrm>
              <a:off x="5898556" y="3573000"/>
              <a:ext cx="2440036" cy="461665"/>
            </a:xfrm>
            <a:prstGeom prst="rect">
              <a:avLst/>
            </a:prstGeom>
            <a:noFill/>
          </p:spPr>
          <p:txBody>
            <a:bodyPr wrap="square" rtlCol="0">
              <a:spAutoFit/>
            </a:bodyPr>
            <a:lstStyle/>
            <a:p>
              <a:r>
                <a:rPr lang="en-GB"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www.h2-view.com/story/hydrogen-ireland-association-hoping-to-create-hydrogen-economy-for-ireland/</a:t>
              </a:r>
            </a:p>
          </p:txBody>
        </p:sp>
      </p:grpSp>
    </p:spTree>
    <p:extLst>
      <p:ext uri="{BB962C8B-B14F-4D97-AF65-F5344CB8AC3E}">
        <p14:creationId xmlns:p14="http://schemas.microsoft.com/office/powerpoint/2010/main" val="90763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8"/>
          <p:cNvSpPr txBox="1"/>
          <p:nvPr/>
        </p:nvSpPr>
        <p:spPr>
          <a:xfrm>
            <a:off x="357449" y="419857"/>
            <a:ext cx="9144000" cy="55399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dirty="0">
                <a:solidFill>
                  <a:srgbClr val="159961"/>
                </a:solidFill>
                <a:uFillTx/>
                <a:latin typeface="Open Sans"/>
                <a:cs typeface="Open Sans"/>
              </a:rPr>
              <a:t>Why</a:t>
            </a:r>
            <a:r>
              <a:rPr lang="en-US" sz="3000" b="1" i="0" u="none" strike="noStrike" kern="1200" cap="none" spc="0" baseline="0" dirty="0">
                <a:solidFill>
                  <a:srgbClr val="034E9F"/>
                </a:solidFill>
                <a:uFillTx/>
                <a:latin typeface="Open Sans"/>
                <a:cs typeface="Open Sans"/>
              </a:rPr>
              <a:t> </a:t>
            </a:r>
            <a:r>
              <a:rPr lang="en-US" sz="3000" b="1" i="0" u="none" strike="noStrike" kern="1200" cap="none" spc="0" baseline="0" dirty="0">
                <a:solidFill>
                  <a:srgbClr val="159961"/>
                </a:solidFill>
                <a:uFillTx/>
                <a:latin typeface="Open Sans"/>
                <a:cs typeface="Open Sans"/>
              </a:rPr>
              <a:t>GENCOMM</a:t>
            </a:r>
          </a:p>
        </p:txBody>
      </p:sp>
      <p:sp>
        <p:nvSpPr>
          <p:cNvPr id="10" name="TextBox 4">
            <a:extLst>
              <a:ext uri="{FF2B5EF4-FFF2-40B4-BE49-F238E27FC236}">
                <a16:creationId xmlns:a16="http://schemas.microsoft.com/office/drawing/2014/main" id="{BA3857D2-B0E7-4DF4-BAF8-120B0586902D}"/>
              </a:ext>
            </a:extLst>
          </p:cNvPr>
          <p:cNvSpPr txBox="1"/>
          <p:nvPr/>
        </p:nvSpPr>
        <p:spPr>
          <a:xfrm>
            <a:off x="357449" y="1244789"/>
            <a:ext cx="5213618" cy="5078313"/>
          </a:xfrm>
          <a:prstGeom prst="rect">
            <a:avLst/>
          </a:prstGeom>
          <a:noFill/>
          <a:ln cap="flat">
            <a:noFill/>
          </a:ln>
        </p:spPr>
        <p:txBody>
          <a:bodyPr vert="horz" wrap="square" lIns="91440" tIns="45720" rIns="91440" bIns="45720" anchor="t" anchorCtr="0" compatLnSpc="1">
            <a:spAutoFit/>
          </a:bodyPr>
          <a:lstStyle/>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dirty="0">
                <a:solidFill>
                  <a:srgbClr val="034E9F"/>
                </a:solidFill>
                <a:latin typeface="Open Sans"/>
                <a:cs typeface="Open Sans"/>
              </a:rPr>
              <a:t>• Implemented communication </a:t>
            </a:r>
            <a:r>
              <a:rPr lang="en-GB" sz="1800" b="1" dirty="0">
                <a:solidFill>
                  <a:srgbClr val="F57A49"/>
                </a:solidFill>
                <a:latin typeface="Open Sans"/>
                <a:cs typeface="Open Sans"/>
              </a:rPr>
              <a:t>strategically </a:t>
            </a:r>
            <a:r>
              <a:rPr lang="en-GB" sz="1800" b="1" dirty="0">
                <a:solidFill>
                  <a:srgbClr val="034E9F"/>
                </a:solidFill>
                <a:latin typeface="Open Sans"/>
                <a:cs typeface="Open Sans"/>
              </a:rPr>
              <a:t>and provided </a:t>
            </a:r>
            <a:r>
              <a:rPr lang="en-GB" sz="1800" b="1" dirty="0">
                <a:solidFill>
                  <a:srgbClr val="F57A49"/>
                </a:solidFill>
                <a:latin typeface="Open Sans"/>
                <a:cs typeface="Open Sans"/>
              </a:rPr>
              <a:t>tangible results</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sz="1800" b="1" dirty="0">
              <a:solidFill>
                <a:srgbClr val="034E9F"/>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dirty="0">
                <a:solidFill>
                  <a:srgbClr val="034E9F"/>
                </a:solidFill>
                <a:latin typeface="Open Sans"/>
                <a:cs typeface="Open Sans"/>
              </a:rPr>
              <a:t>• </a:t>
            </a:r>
            <a:r>
              <a:rPr lang="en-GB" b="1" dirty="0">
                <a:solidFill>
                  <a:srgbClr val="034E9F"/>
                </a:solidFill>
                <a:latin typeface="Open Sans"/>
                <a:cs typeface="Open Sans"/>
              </a:rPr>
              <a:t>Strong </a:t>
            </a:r>
            <a:r>
              <a:rPr lang="en-GB" b="1" dirty="0">
                <a:solidFill>
                  <a:srgbClr val="F57A49"/>
                </a:solidFill>
                <a:latin typeface="Open Sans"/>
                <a:cs typeface="Open Sans"/>
              </a:rPr>
              <a:t>voice on the added value of Interreg </a:t>
            </a:r>
            <a:r>
              <a:rPr lang="en-GB" b="1" dirty="0">
                <a:solidFill>
                  <a:srgbClr val="034E9F"/>
                </a:solidFill>
                <a:latin typeface="Open Sans"/>
                <a:cs typeface="Open Sans"/>
              </a:rPr>
              <a:t>to regions and cities</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b="1" dirty="0">
              <a:solidFill>
                <a:srgbClr val="034E9F"/>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dirty="0">
                <a:solidFill>
                  <a:srgbClr val="034E9F"/>
                </a:solidFill>
                <a:latin typeface="Open Sans"/>
                <a:cs typeface="Open Sans"/>
              </a:rPr>
              <a:t>• </a:t>
            </a:r>
            <a:r>
              <a:rPr lang="en-GB" b="1" dirty="0">
                <a:solidFill>
                  <a:srgbClr val="034E9F"/>
                </a:solidFill>
                <a:latin typeface="Open Sans"/>
                <a:cs typeface="Open Sans"/>
              </a:rPr>
              <a:t>Addresses an extremely relevant topic for Interreg and the EU</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b="1" dirty="0">
              <a:solidFill>
                <a:srgbClr val="034E9F"/>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b="1" dirty="0">
                <a:solidFill>
                  <a:srgbClr val="034E9F"/>
                </a:solidFill>
                <a:latin typeface="Open Sans"/>
                <a:cs typeface="Open Sans"/>
              </a:rPr>
              <a:t>• </a:t>
            </a:r>
            <a:r>
              <a:rPr lang="en-GB" b="1" dirty="0">
                <a:solidFill>
                  <a:srgbClr val="F57A49"/>
                </a:solidFill>
                <a:latin typeface="Open Sans"/>
                <a:cs typeface="Open Sans"/>
              </a:rPr>
              <a:t>Influences policy </a:t>
            </a:r>
            <a:r>
              <a:rPr lang="en-GB" b="1" dirty="0">
                <a:solidFill>
                  <a:srgbClr val="034E9F"/>
                </a:solidFill>
                <a:latin typeface="Open Sans"/>
                <a:cs typeface="Open Sans"/>
              </a:rPr>
              <a:t>in its sector</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b="1" dirty="0">
              <a:solidFill>
                <a:srgbClr val="034E9F"/>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dirty="0">
                <a:solidFill>
                  <a:srgbClr val="034E9F"/>
                </a:solidFill>
                <a:latin typeface="Open Sans"/>
                <a:cs typeface="Open Sans"/>
              </a:rPr>
              <a:t>• </a:t>
            </a:r>
            <a:r>
              <a:rPr lang="en-GB" b="1" dirty="0">
                <a:solidFill>
                  <a:srgbClr val="034E9F"/>
                </a:solidFill>
                <a:latin typeface="Open Sans"/>
                <a:cs typeface="Open Sans"/>
              </a:rPr>
              <a:t>Capitalises activities by creating </a:t>
            </a:r>
            <a:r>
              <a:rPr lang="en-GB" b="1" dirty="0">
                <a:solidFill>
                  <a:srgbClr val="F57A49"/>
                </a:solidFill>
                <a:latin typeface="Open Sans"/>
                <a:cs typeface="Open Sans"/>
              </a:rPr>
              <a:t>networks</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b="1" dirty="0">
              <a:solidFill>
                <a:srgbClr val="F57A49"/>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b="1" dirty="0">
                <a:solidFill>
                  <a:srgbClr val="034E9F"/>
                </a:solidFill>
                <a:latin typeface="Open Sans"/>
                <a:cs typeface="Open Sans"/>
              </a:rPr>
              <a:t>• Communicates directly to </a:t>
            </a:r>
            <a:r>
              <a:rPr lang="en-GB" b="1" dirty="0">
                <a:solidFill>
                  <a:srgbClr val="F57A49"/>
                </a:solidFill>
                <a:latin typeface="Open Sans"/>
                <a:cs typeface="Open Sans"/>
              </a:rPr>
              <a:t>local citizens in remote areas </a:t>
            </a: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n-GB" b="1" dirty="0">
              <a:solidFill>
                <a:srgbClr val="F57A49"/>
              </a:solidFill>
              <a:latin typeface="Open Sans"/>
              <a:cs typeface="Open Sans"/>
            </a:endParaRPr>
          </a:p>
          <a:p>
            <a:pPr marR="0" lvl="0" defTabSz="4572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n-GB" sz="1800" b="1" dirty="0">
                <a:solidFill>
                  <a:srgbClr val="034E9F"/>
                </a:solidFill>
                <a:latin typeface="Open Sans"/>
                <a:cs typeface="Open Sans"/>
              </a:rPr>
              <a:t>• </a:t>
            </a:r>
            <a:r>
              <a:rPr lang="en-GB" b="1" dirty="0">
                <a:solidFill>
                  <a:srgbClr val="F57A49"/>
                </a:solidFill>
                <a:latin typeface="Open Sans"/>
                <a:cs typeface="Open Sans"/>
              </a:rPr>
              <a:t>Reached audiences </a:t>
            </a:r>
            <a:r>
              <a:rPr lang="en-GB" b="1" dirty="0">
                <a:solidFill>
                  <a:srgbClr val="034E9F"/>
                </a:solidFill>
                <a:latin typeface="Open Sans"/>
                <a:cs typeface="Open Sans"/>
              </a:rPr>
              <a:t>way beyond traditional stakeholders</a:t>
            </a:r>
          </a:p>
        </p:txBody>
      </p:sp>
      <p:pic>
        <p:nvPicPr>
          <p:cNvPr id="3" name="Picture 2">
            <a:extLst>
              <a:ext uri="{FF2B5EF4-FFF2-40B4-BE49-F238E27FC236}">
                <a16:creationId xmlns:a16="http://schemas.microsoft.com/office/drawing/2014/main" id="{F6A535FD-3640-3FB4-4B01-7572496724DD}"/>
              </a:ext>
            </a:extLst>
          </p:cNvPr>
          <p:cNvPicPr>
            <a:picLocks noChangeAspect="1"/>
          </p:cNvPicPr>
          <p:nvPr/>
        </p:nvPicPr>
        <p:blipFill>
          <a:blip r:embed="rId3"/>
          <a:stretch>
            <a:fillRect/>
          </a:stretch>
        </p:blipFill>
        <p:spPr>
          <a:xfrm>
            <a:off x="5654105" y="1960790"/>
            <a:ext cx="3426488" cy="2223300"/>
          </a:xfrm>
          <a:prstGeom prst="rect">
            <a:avLst/>
          </a:prstGeom>
        </p:spPr>
      </p:pic>
    </p:spTree>
    <p:extLst>
      <p:ext uri="{BB962C8B-B14F-4D97-AF65-F5344CB8AC3E}">
        <p14:creationId xmlns:p14="http://schemas.microsoft.com/office/powerpoint/2010/main" val="354243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3"/>
          <p:cNvSpPr txBox="1"/>
          <p:nvPr/>
        </p:nvSpPr>
        <p:spPr>
          <a:xfrm>
            <a:off x="572000" y="514463"/>
            <a:ext cx="720777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dirty="0" err="1">
                <a:solidFill>
                  <a:srgbClr val="159961"/>
                </a:solidFill>
                <a:latin typeface="Calibri"/>
                <a:ea typeface="Calibri"/>
                <a:cs typeface="Calibri"/>
                <a:sym typeface="Calibri"/>
              </a:rPr>
              <a:t>GenComm</a:t>
            </a:r>
            <a:r>
              <a:rPr lang="en-US" sz="4000" b="1" i="1" u="none" strike="noStrike" cap="none" dirty="0">
                <a:solidFill>
                  <a:srgbClr val="159961"/>
                </a:solidFill>
                <a:latin typeface="Calibri"/>
                <a:ea typeface="Calibri"/>
                <a:cs typeface="Calibri"/>
                <a:sym typeface="Calibri"/>
              </a:rPr>
              <a:t> Objective &amp; Baseline </a:t>
            </a:r>
            <a:endParaRPr lang="en-US" sz="1400" b="0" i="0" u="none" strike="noStrike" cap="none" dirty="0">
              <a:solidFill>
                <a:srgbClr val="159961"/>
              </a:solidFill>
              <a:latin typeface="Arial"/>
              <a:ea typeface="Arial"/>
              <a:cs typeface="Arial"/>
              <a:sym typeface="Arial"/>
            </a:endParaRPr>
          </a:p>
        </p:txBody>
      </p:sp>
      <p:sp>
        <p:nvSpPr>
          <p:cNvPr id="2" name="TextBox 1">
            <a:extLst>
              <a:ext uri="{FF2B5EF4-FFF2-40B4-BE49-F238E27FC236}">
                <a16:creationId xmlns:a16="http://schemas.microsoft.com/office/drawing/2014/main" id="{5C670C14-0987-4A51-8AC5-465AC8CD0A1B}"/>
              </a:ext>
            </a:extLst>
          </p:cNvPr>
          <p:cNvSpPr txBox="1"/>
          <p:nvPr/>
        </p:nvSpPr>
        <p:spPr>
          <a:xfrm>
            <a:off x="442210" y="1566472"/>
            <a:ext cx="7939790" cy="4247317"/>
          </a:xfrm>
          <a:prstGeom prst="rect">
            <a:avLst/>
          </a:prstGeom>
          <a:noFill/>
        </p:spPr>
        <p:txBody>
          <a:bodyPr wrap="square" rtlCol="0">
            <a:spAutoFit/>
          </a:bodyPr>
          <a:lstStyle/>
          <a:p>
            <a:r>
              <a:rPr lang="en-GB" sz="1800" dirty="0"/>
              <a:t>GENCOMM will technically and financially validate and model the renewable H2 value chain and adapt it to a Decision Support Tool (DST) that leads NWE communities into sustainable, local and autonomous energy matrixes. The DST is directed to community energy stakeholders (utilities, policy-makers and private firms in the energy sector), as the key agents to implement the proposed matrix. The project will first engage energetically and territorial remote communities to then address the rest of NWE</a:t>
            </a:r>
          </a:p>
          <a:p>
            <a:endParaRPr lang="en-GB" sz="1800" dirty="0"/>
          </a:p>
          <a:p>
            <a:r>
              <a:rPr lang="en-GB" sz="1800" dirty="0"/>
              <a:t>The aggregated renewable energy share of NWE is 8,9%, with Wind, Solar and Bioenergy as main sources. All NWE countries are in track to meet their NREAPs 2020 goals in electricity and heating, but are behind in their transportation goals. Also, further uptake of renewable sources, beyond 2020, is stalled due to lack of: energy storage, flexibility and dispatchability. Despite confronting these issues, H2 for energy usage in NEW by all sectors is under 1% and is not present in future scenarios. </a:t>
            </a:r>
          </a:p>
        </p:txBody>
      </p:sp>
    </p:spTree>
    <p:extLst>
      <p:ext uri="{BB962C8B-B14F-4D97-AF65-F5344CB8AC3E}">
        <p14:creationId xmlns:p14="http://schemas.microsoft.com/office/powerpoint/2010/main" val="383192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PaulMcCormack\AppData\Local\Microsoft\Windows\INetCache\Content.MSO\72E74AF1.tmp">
            <a:extLst>
              <a:ext uri="{FF2B5EF4-FFF2-40B4-BE49-F238E27FC236}">
                <a16:creationId xmlns:a16="http://schemas.microsoft.com/office/drawing/2014/main" id="{3C5E31B2-2E80-4F7D-BDDB-01238B33D49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782" y="1249942"/>
            <a:ext cx="1555622" cy="1426885"/>
          </a:xfrm>
          <a:prstGeom prst="rect">
            <a:avLst/>
          </a:prstGeom>
          <a:noFill/>
          <a:ln>
            <a:noFill/>
          </a:ln>
        </p:spPr>
      </p:pic>
      <p:sp>
        <p:nvSpPr>
          <p:cNvPr id="2" name="Title 1">
            <a:extLst>
              <a:ext uri="{FF2B5EF4-FFF2-40B4-BE49-F238E27FC236}">
                <a16:creationId xmlns:a16="http://schemas.microsoft.com/office/drawing/2014/main" id="{A55E928C-2D1A-4EF0-9208-FDE42CACAE9D}"/>
              </a:ext>
            </a:extLst>
          </p:cNvPr>
          <p:cNvSpPr>
            <a:spLocks noGrp="1"/>
          </p:cNvSpPr>
          <p:nvPr>
            <p:ph type="title"/>
          </p:nvPr>
        </p:nvSpPr>
        <p:spPr>
          <a:xfrm>
            <a:off x="1713671" y="1390348"/>
            <a:ext cx="7886700" cy="1325563"/>
          </a:xfrm>
        </p:spPr>
        <p:txBody>
          <a:bodyPr>
            <a:normAutofit/>
          </a:bodyPr>
          <a:lstStyle/>
          <a:p>
            <a:r>
              <a:rPr lang="en-GB" sz="3000" b="1" dirty="0">
                <a:solidFill>
                  <a:srgbClr val="00B050"/>
                </a:solidFill>
                <a:latin typeface="Graphic"/>
              </a:rPr>
              <a:t>      </a:t>
            </a:r>
            <a:r>
              <a:rPr lang="en-GB" sz="4800" b="1" dirty="0">
                <a:solidFill>
                  <a:srgbClr val="00B050"/>
                </a:solidFill>
              </a:rPr>
              <a:t>H</a:t>
            </a:r>
            <a:r>
              <a:rPr lang="en-GB" sz="2400" b="1" dirty="0">
                <a:solidFill>
                  <a:srgbClr val="00B050"/>
                </a:solidFill>
              </a:rPr>
              <a:t>2</a:t>
            </a:r>
            <a:r>
              <a:rPr lang="en-GB" sz="4800" b="1" dirty="0">
                <a:solidFill>
                  <a:srgbClr val="00B050"/>
                </a:solidFill>
              </a:rPr>
              <a:t>CAT</a:t>
            </a:r>
          </a:p>
        </p:txBody>
      </p:sp>
      <p:pic>
        <p:nvPicPr>
          <p:cNvPr id="4" name="Content Placeholder 3">
            <a:extLst>
              <a:ext uri="{FF2B5EF4-FFF2-40B4-BE49-F238E27FC236}">
                <a16:creationId xmlns:a16="http://schemas.microsoft.com/office/drawing/2014/main" id="{50A36654-D359-465C-B57B-DB2723E183A1}"/>
              </a:ext>
            </a:extLst>
          </p:cNvPr>
          <p:cNvPicPr>
            <a:picLocks noGrp="1" noChangeAspect="1"/>
          </p:cNvPicPr>
          <p:nvPr>
            <p:ph idx="1"/>
          </p:nvPr>
        </p:nvPicPr>
        <p:blipFill>
          <a:blip r:embed="rId3"/>
          <a:stretch>
            <a:fillRect/>
          </a:stretch>
        </p:blipFill>
        <p:spPr>
          <a:xfrm>
            <a:off x="3445797" y="1830362"/>
            <a:ext cx="6518252" cy="4433912"/>
          </a:xfrm>
          <a:prstGeom prst="rect">
            <a:avLst/>
          </a:prstGeom>
        </p:spPr>
      </p:pic>
      <p:sp>
        <p:nvSpPr>
          <p:cNvPr id="8" name="TextBox 7">
            <a:extLst>
              <a:ext uri="{FF2B5EF4-FFF2-40B4-BE49-F238E27FC236}">
                <a16:creationId xmlns:a16="http://schemas.microsoft.com/office/drawing/2014/main" id="{69CB6954-3E95-49F9-87A0-9CE516388EDB}"/>
              </a:ext>
            </a:extLst>
          </p:cNvPr>
          <p:cNvSpPr txBox="1"/>
          <p:nvPr/>
        </p:nvSpPr>
        <p:spPr>
          <a:xfrm>
            <a:off x="332782" y="2779736"/>
            <a:ext cx="3817799" cy="1200329"/>
          </a:xfrm>
          <a:prstGeom prst="rect">
            <a:avLst/>
          </a:prstGeom>
          <a:noFill/>
        </p:spPr>
        <p:txBody>
          <a:bodyPr wrap="square">
            <a:spAutoFit/>
          </a:bodyPr>
          <a:lstStyle/>
          <a:p>
            <a:pPr marL="342900" indent="-342900">
              <a:buFont typeface="Arial" panose="020B0604020202020204" pitchFamily="34" charset="0"/>
              <a:buChar char="•"/>
            </a:pPr>
            <a:r>
              <a:rPr lang="en-GB" sz="1800" dirty="0"/>
              <a:t>The catalyst for H2 - powering hydrogen innovation, entrepreneurship and deployment</a:t>
            </a:r>
          </a:p>
        </p:txBody>
      </p:sp>
      <p:sp>
        <p:nvSpPr>
          <p:cNvPr id="10" name="TextBox 9">
            <a:extLst>
              <a:ext uri="{FF2B5EF4-FFF2-40B4-BE49-F238E27FC236}">
                <a16:creationId xmlns:a16="http://schemas.microsoft.com/office/drawing/2014/main" id="{B010050F-66A8-4D77-BBCF-4601D4EB19C2}"/>
              </a:ext>
            </a:extLst>
          </p:cNvPr>
          <p:cNvSpPr txBox="1"/>
          <p:nvPr/>
        </p:nvSpPr>
        <p:spPr>
          <a:xfrm>
            <a:off x="149902" y="4130040"/>
            <a:ext cx="4589613" cy="2031325"/>
          </a:xfrm>
          <a:prstGeom prst="rect">
            <a:avLst/>
          </a:prstGeom>
          <a:noFill/>
        </p:spPr>
        <p:txBody>
          <a:bodyPr wrap="square">
            <a:spAutoFit/>
          </a:bodyPr>
          <a:lstStyle/>
          <a:p>
            <a:pPr marL="342900" indent="-342900">
              <a:buFont typeface="Arial" panose="020B0604020202020204" pitchFamily="34" charset="0"/>
              <a:buChar char="•"/>
            </a:pPr>
            <a:r>
              <a:rPr lang="en-GB" sz="1800" dirty="0"/>
              <a:t>Working in Government  Departments and other stakeholders the centre will inform, support and drive the  commercial scale up: Hydrogen, Carbon Capture, Utilisation and Storage (CCUS), Renewables, Waste to energy, Biofuels, Green natural gas</a:t>
            </a:r>
          </a:p>
        </p:txBody>
      </p:sp>
      <p:sp>
        <p:nvSpPr>
          <p:cNvPr id="11" name="TextBox 10">
            <a:extLst>
              <a:ext uri="{FF2B5EF4-FFF2-40B4-BE49-F238E27FC236}">
                <a16:creationId xmlns:a16="http://schemas.microsoft.com/office/drawing/2014/main" id="{2F3F208E-DBD0-43BC-83FC-8E2630087B76}"/>
              </a:ext>
            </a:extLst>
          </p:cNvPr>
          <p:cNvSpPr txBox="1"/>
          <p:nvPr/>
        </p:nvSpPr>
        <p:spPr>
          <a:xfrm>
            <a:off x="832137" y="435025"/>
            <a:ext cx="4983480" cy="52322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B853"/>
                </a:solidFill>
                <a:latin typeface="Arial"/>
                <a:ea typeface="Arial"/>
                <a:cs typeface="Arial"/>
                <a:sym typeface="Arial"/>
              </a:rPr>
              <a:t>Communications Cohesion</a:t>
            </a:r>
          </a:p>
        </p:txBody>
      </p:sp>
    </p:spTree>
    <p:extLst>
      <p:ext uri="{BB962C8B-B14F-4D97-AF65-F5344CB8AC3E}">
        <p14:creationId xmlns:p14="http://schemas.microsoft.com/office/powerpoint/2010/main" val="1321764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79"/>
          <p:cNvSpPr txBox="1"/>
          <p:nvPr/>
        </p:nvSpPr>
        <p:spPr>
          <a:xfrm>
            <a:off x="274319" y="339906"/>
            <a:ext cx="77986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159961"/>
                </a:solidFill>
              </a:rPr>
              <a:t>Bringing Cooperation to a new level</a:t>
            </a:r>
            <a:endParaRPr sz="1400" b="0" i="0" u="none" strike="noStrike" cap="none" dirty="0">
              <a:solidFill>
                <a:srgbClr val="159961"/>
              </a:solidFill>
              <a:latin typeface="Arial"/>
              <a:ea typeface="Arial"/>
              <a:cs typeface="Arial"/>
              <a:sym typeface="Arial"/>
            </a:endParaRPr>
          </a:p>
        </p:txBody>
      </p:sp>
      <p:pic>
        <p:nvPicPr>
          <p:cNvPr id="2" name="Picture 1">
            <a:extLst>
              <a:ext uri="{FF2B5EF4-FFF2-40B4-BE49-F238E27FC236}">
                <a16:creationId xmlns:a16="http://schemas.microsoft.com/office/drawing/2014/main" id="{A9BC18A2-0761-4795-96C9-7D9C5C8FB7CF}"/>
              </a:ext>
            </a:extLst>
          </p:cNvPr>
          <p:cNvPicPr>
            <a:picLocks noChangeAspect="1"/>
          </p:cNvPicPr>
          <p:nvPr/>
        </p:nvPicPr>
        <p:blipFill>
          <a:blip r:embed="rId3"/>
          <a:stretch>
            <a:fillRect/>
          </a:stretch>
        </p:blipFill>
        <p:spPr>
          <a:xfrm>
            <a:off x="1030424" y="2342515"/>
            <a:ext cx="4078312" cy="3736651"/>
          </a:xfrm>
          <a:prstGeom prst="rect">
            <a:avLst/>
          </a:prstGeom>
        </p:spPr>
      </p:pic>
      <p:sp>
        <p:nvSpPr>
          <p:cNvPr id="6" name="TextBox 5">
            <a:extLst>
              <a:ext uri="{FF2B5EF4-FFF2-40B4-BE49-F238E27FC236}">
                <a16:creationId xmlns:a16="http://schemas.microsoft.com/office/drawing/2014/main" id="{26A4674C-EDFF-4E3C-BCF4-7BE29DAF17BC}"/>
              </a:ext>
            </a:extLst>
          </p:cNvPr>
          <p:cNvSpPr txBox="1"/>
          <p:nvPr/>
        </p:nvSpPr>
        <p:spPr>
          <a:xfrm>
            <a:off x="202367" y="957520"/>
            <a:ext cx="8941633" cy="1169551"/>
          </a:xfrm>
          <a:prstGeom prst="rect">
            <a:avLst/>
          </a:prstGeom>
          <a:noFill/>
        </p:spPr>
        <p:txBody>
          <a:bodyPr wrap="square">
            <a:spAutoFit/>
          </a:bodyPr>
          <a:lstStyle/>
          <a:p>
            <a:r>
              <a:rPr lang="en-GB" dirty="0"/>
              <a:t>Cooperation should be at the heart of the project and should be visible throughout every stage of the project. The partnership is required to describe their approach to cooperation and explain how intensely they will cooperate in order to deliver the project and achieve its overall results.</a:t>
            </a:r>
          </a:p>
          <a:p>
            <a:r>
              <a:rPr lang="en-GB" dirty="0"/>
              <a:t>In order to be eligible, projects must meet the 4 criteria ‘ joint development’, ‘ joint implementation’, ‘ joint staffing’ and ‘ joint financing’ in the cooperation intensity table of the Application Form in STEP 1 and STEP 2.</a:t>
            </a:r>
          </a:p>
        </p:txBody>
      </p:sp>
      <p:sp>
        <p:nvSpPr>
          <p:cNvPr id="8" name="Rectangle 7">
            <a:extLst>
              <a:ext uri="{FF2B5EF4-FFF2-40B4-BE49-F238E27FC236}">
                <a16:creationId xmlns:a16="http://schemas.microsoft.com/office/drawing/2014/main" id="{42728767-45F5-487A-8632-AAF2D1FA1FC3}"/>
              </a:ext>
            </a:extLst>
          </p:cNvPr>
          <p:cNvSpPr/>
          <p:nvPr/>
        </p:nvSpPr>
        <p:spPr>
          <a:xfrm>
            <a:off x="5291528" y="3019801"/>
            <a:ext cx="3507698" cy="1538883"/>
          </a:xfrm>
          <a:prstGeom prst="rect">
            <a:avLst/>
          </a:prstGeom>
          <a:noFill/>
        </p:spPr>
        <p:txBody>
          <a:bodyPr wrap="squar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H2 </a:t>
            </a:r>
            <a:r>
              <a:rPr lang="en-GB"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Congregation</a:t>
            </a:r>
          </a:p>
        </p:txBody>
      </p:sp>
      <p:pic>
        <p:nvPicPr>
          <p:cNvPr id="3" name="Picture 2">
            <a:extLst>
              <a:ext uri="{FF2B5EF4-FFF2-40B4-BE49-F238E27FC236}">
                <a16:creationId xmlns:a16="http://schemas.microsoft.com/office/drawing/2014/main" id="{4046D52B-5901-4B8F-8616-E84A6D8EA154}"/>
              </a:ext>
            </a:extLst>
          </p:cNvPr>
          <p:cNvPicPr>
            <a:picLocks noChangeAspect="1"/>
          </p:cNvPicPr>
          <p:nvPr/>
        </p:nvPicPr>
        <p:blipFill>
          <a:blip r:embed="rId4"/>
          <a:stretch>
            <a:fillRect/>
          </a:stretch>
        </p:blipFill>
        <p:spPr>
          <a:xfrm>
            <a:off x="6123322" y="5786511"/>
            <a:ext cx="2536156" cy="731583"/>
          </a:xfrm>
          <a:prstGeom prst="rect">
            <a:avLst/>
          </a:prstGeom>
        </p:spPr>
      </p:pic>
    </p:spTree>
    <p:extLst>
      <p:ext uri="{BB962C8B-B14F-4D97-AF65-F5344CB8AC3E}">
        <p14:creationId xmlns:p14="http://schemas.microsoft.com/office/powerpoint/2010/main" val="127833017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2849</Words>
  <Application>Microsoft Office PowerPoint</Application>
  <PresentationFormat>On-screen Show (4:3)</PresentationFormat>
  <Paragraphs>290</Paragraphs>
  <Slides>36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Times New Roman</vt:lpstr>
      <vt:lpstr>Open Sans</vt:lpstr>
      <vt:lpstr>Verdana</vt:lpstr>
      <vt:lpstr>Calibri</vt:lpstr>
      <vt:lpstr>Symbol</vt:lpstr>
      <vt:lpstr>-apple-system</vt:lpstr>
      <vt:lpstr>Graphic</vt:lpstr>
      <vt:lpstr>Titillium Web</vt:lpstr>
      <vt:lpstr>Office Theme</vt:lpstr>
      <vt:lpstr>PowerPoint Presentation</vt:lpstr>
      <vt:lpstr>PowerPoint Presentation</vt:lpstr>
      <vt:lpstr>GenComm EU footprint</vt:lpstr>
      <vt:lpstr>PowerPoint Presentation</vt:lpstr>
      <vt:lpstr>PowerPoint Presentation</vt:lpstr>
      <vt:lpstr>PowerPoint Presentation</vt:lpstr>
      <vt:lpstr>PowerPoint Presentation</vt:lpstr>
      <vt:lpstr>      H2CAT</vt:lpstr>
      <vt:lpstr>PowerPoint Presentation</vt:lpstr>
      <vt:lpstr>PowerPoint Presentation</vt:lpstr>
      <vt:lpstr>PowerPoint Presentation</vt:lpstr>
      <vt:lpstr>PowerPoint Presentation</vt:lpstr>
      <vt:lpstr>H2 Transition Opportunities</vt:lpstr>
      <vt:lpstr>PowerPoint Presentation</vt:lpstr>
      <vt:lpstr>Contact details and media links</vt:lpstr>
      <vt:lpstr>PowerPoint Presentation</vt:lpstr>
      <vt:lpstr>Green H2 Hub</vt:lpstr>
      <vt:lpstr>Hydrogen Training Academy </vt:lpstr>
      <vt:lpstr>H2 CAT NI - Affirmative Action</vt:lpstr>
      <vt:lpstr>EUSEW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Marie Curie PhD Application</vt:lpstr>
      <vt:lpstr>PowerPoint Presentation</vt:lpstr>
      <vt:lpstr>H2ORIZON</vt:lpstr>
      <vt:lpstr>Contact details and media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19</cp:revision>
  <cp:lastPrinted>2022-09-26T14:35:42Z</cp:lastPrinted>
  <dcterms:created xsi:type="dcterms:W3CDTF">2015-03-06T10:50:13Z</dcterms:created>
  <dcterms:modified xsi:type="dcterms:W3CDTF">2023-04-03T12:09:06Z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y fmtid="{D5CDD505-2E9C-101B-9397-08002B2CF9AE}" pid="3" name="MediaServiceImageTags">
    <vt:lpwstr/>
  </property>
</Properties>
</file>