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21"/>
  </p:notesMasterIdLst>
  <p:sldIdLst>
    <p:sldId id="397" r:id="rId2"/>
    <p:sldId id="515" r:id="rId3"/>
    <p:sldId id="513" r:id="rId4"/>
    <p:sldId id="547" r:id="rId5"/>
    <p:sldId id="548" r:id="rId6"/>
    <p:sldId id="522" r:id="rId7"/>
    <p:sldId id="555" r:id="rId8"/>
    <p:sldId id="531" r:id="rId9"/>
    <p:sldId id="542" r:id="rId10"/>
    <p:sldId id="461" r:id="rId11"/>
    <p:sldId id="536" r:id="rId12"/>
    <p:sldId id="518" r:id="rId13"/>
    <p:sldId id="502" r:id="rId14"/>
    <p:sldId id="567" r:id="rId15"/>
    <p:sldId id="569" r:id="rId16"/>
    <p:sldId id="559" r:id="rId17"/>
    <p:sldId id="500" r:id="rId18"/>
    <p:sldId id="565" r:id="rId19"/>
    <p:sldId id="564" r:id="rId20"/>
  </p:sldIdLst>
  <p:sldSz cx="12192000" cy="6858000"/>
  <p:notesSz cx="6797675" cy="987425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Palmer" initials="MP" lastIdx="1" clrIdx="0">
    <p:extLst>
      <p:ext uri="{19B8F6BF-5375-455C-9EA6-DF929625EA0E}">
        <p15:presenceInfo xmlns:p15="http://schemas.microsoft.com/office/powerpoint/2012/main" userId="Mark Palm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3C"/>
    <a:srgbClr val="FF5D69"/>
    <a:srgbClr val="8F0E20"/>
    <a:srgbClr val="D6000D"/>
    <a:srgbClr val="FF4B58"/>
    <a:srgbClr val="FF3B49"/>
    <a:srgbClr val="FF1929"/>
    <a:srgbClr val="F60012"/>
    <a:srgbClr val="9E000B"/>
    <a:srgbClr val="555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86024" autoAdjust="0"/>
  </p:normalViewPr>
  <p:slideViewPr>
    <p:cSldViewPr snapToGrid="0" snapToObjects="1">
      <p:cViewPr varScale="1">
        <p:scale>
          <a:sx n="60" d="100"/>
          <a:sy n="60" d="100"/>
        </p:scale>
        <p:origin x="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1T09:57:38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BD14799E-559C-1345-9A6A-429A208E8EBE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F04866-82BF-9340-8574-E2617EA3F1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1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39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Because of this, Face a wall of data or a blizzard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15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Diversity Steering Committee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26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26/05/2022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©SATARLA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2C66B-9646-7943-95FC-E08412045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80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(Harness our natural resources for all of our communities).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2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you</a:t>
            </a:r>
            <a:r>
              <a:rPr lang="en-GB" baseline="0" dirty="0"/>
              <a:t> buy social capital? </a:t>
            </a:r>
          </a:p>
          <a:p>
            <a:endParaRPr lang="en-GB" baseline="0" dirty="0"/>
          </a:p>
          <a:p>
            <a:r>
              <a:rPr lang="en-GB" baseline="0" dirty="0"/>
              <a:t>Should you buy social capital?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605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World Skills event press release from last November 2022 which highlights the work of the Hydrogen Training Academy, this includes courses from level 2 through to PGCE. (G2C)</a:t>
            </a:r>
          </a:p>
          <a:p>
            <a:r>
              <a:rPr lang="en-GB" dirty="0" err="1"/>
              <a:t>GenComm</a:t>
            </a:r>
            <a:r>
              <a:rPr lang="en-GB" dirty="0"/>
              <a:t> EST, (Enabling Support Tool) going live on January 31</a:t>
            </a:r>
            <a:r>
              <a:rPr lang="en-GB" baseline="30000" dirty="0"/>
              <a:t>st</a:t>
            </a:r>
            <a:r>
              <a:rPr lang="en-GB" dirty="0"/>
              <a:t> 2023. This tool helps bus fleets choose which routes are best suited to a hydrogen model. (B2B)</a:t>
            </a:r>
          </a:p>
          <a:p>
            <a:r>
              <a:rPr lang="en-GB" dirty="0"/>
              <a:t>There is also an attached EST image in the front of Stormont which includes </a:t>
            </a:r>
            <a:r>
              <a:rPr lang="en-GB" dirty="0" err="1"/>
              <a:t>GenComm</a:t>
            </a:r>
            <a:r>
              <a:rPr lang="en-GB" dirty="0"/>
              <a:t> </a:t>
            </a:r>
            <a:r>
              <a:rPr lang="en-GB" dirty="0" err="1"/>
              <a:t>Progarmme</a:t>
            </a:r>
            <a:r>
              <a:rPr lang="en-GB" dirty="0"/>
              <a:t> Manager Paul McCormack and Belfast Met Chief Executive Louise </a:t>
            </a:r>
            <a:r>
              <a:rPr lang="en-GB" dirty="0" err="1"/>
              <a:t>Warde</a:t>
            </a:r>
            <a:r>
              <a:rPr lang="en-GB" dirty="0"/>
              <a:t> Hunter. </a:t>
            </a:r>
          </a:p>
          <a:p>
            <a:endParaRPr lang="en-GB" dirty="0"/>
          </a:p>
          <a:p>
            <a:r>
              <a:rPr lang="en-GB" dirty="0" err="1"/>
              <a:t>GenComm</a:t>
            </a:r>
            <a:r>
              <a:rPr lang="en-GB" dirty="0"/>
              <a:t> has helped the remote community on Valentia Island gain important funding for work by key hydrogen consultants.</a:t>
            </a:r>
          </a:p>
          <a:p>
            <a:r>
              <a:rPr lang="en-GB" dirty="0"/>
              <a:t>Community Hydrogen Forum launch in 2019 too with a photo of key </a:t>
            </a:r>
            <a:r>
              <a:rPr lang="en-GB" dirty="0" err="1"/>
              <a:t>GenComm</a:t>
            </a:r>
            <a:r>
              <a:rPr lang="en-GB" dirty="0"/>
              <a:t> figures at the CH2F launch event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93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Diversity of the Steering</a:t>
            </a:r>
            <a:r>
              <a:rPr lang="en-GB" baseline="0" dirty="0"/>
              <a:t> Committee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8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Socially mobilise and institutionally</a:t>
            </a:r>
            <a:r>
              <a:rPr lang="en-GB" baseline="0" dirty="0"/>
              <a:t> probe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78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Make paths and</a:t>
            </a:r>
            <a:r>
              <a:rPr lang="en-GB" baseline="0" dirty="0"/>
              <a:t> install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60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Nicola to you have</a:t>
            </a:r>
            <a:r>
              <a:rPr lang="en-GB" baseline="0" dirty="0"/>
              <a:t> the slide of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24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26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Social and the technical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Taylor, James and </a:t>
            </a:r>
            <a:r>
              <a:rPr lang="en-GB" dirty="0" err="1"/>
              <a:t>Dell’Unto</a:t>
            </a:r>
            <a:r>
              <a:rPr lang="en-GB" dirty="0"/>
              <a:t>, </a:t>
            </a:r>
            <a:r>
              <a:rPr lang="en-GB" dirty="0" err="1"/>
              <a:t>Nicoló</a:t>
            </a:r>
            <a:r>
              <a:rPr lang="en-GB" dirty="0"/>
              <a:t>. "Skeuomorphism in Digital </a:t>
            </a:r>
            <a:r>
              <a:rPr lang="en-GB" dirty="0" err="1"/>
              <a:t>Archeological</a:t>
            </a:r>
            <a:r>
              <a:rPr lang="en-GB" dirty="0"/>
              <a:t> Practice: A Barrier to Progress, or a </a:t>
            </a:r>
          </a:p>
          <a:p>
            <a:r>
              <a:rPr lang="en-GB" dirty="0"/>
              <a:t>Vital Cog in the Wheels of Change?" </a:t>
            </a:r>
            <a:r>
              <a:rPr lang="en-GB" i="1" dirty="0"/>
              <a:t>Open Archaeology</a:t>
            </a:r>
            <a:r>
              <a:rPr lang="en-GB" dirty="0"/>
              <a:t>, vol. 7, no. 1, 2021, pp. 482-498.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04866-82BF-9340-8574-E2617EA3F1C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15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Image preview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83363"/>
            <a:ext cx="18443575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18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9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84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0C07-2CDC-BA42-8506-736FA4D9D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13BAA-28A3-F84F-A80C-32802BA25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726C6-B29B-B447-BEA3-1CB56380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B8D2A-5B15-2C46-9637-2740814E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2CC99-354C-E045-8785-14EC076E8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6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8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2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0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3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5B88-7C4A-2A4D-B535-76189B552C35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A1767-EFBB-D249-BDC4-D6981FA32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0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E5B88-7C4A-2A4D-B535-76189B552C35}" type="datetimeFigureOut">
              <a:rPr lang="en-US" smtClean="0"/>
              <a:pPr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A1767-EFBB-D249-BDC4-D6981FA321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3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1">
                <a:lumMod val="50000"/>
              </a:schemeClr>
            </a:gs>
            <a:gs pos="100000">
              <a:schemeClr val="accent1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6040" y="2641906"/>
            <a:ext cx="10884665" cy="2115239"/>
          </a:xfrm>
        </p:spPr>
        <p:txBody>
          <a:bodyPr>
            <a:normAutofit fontScale="25000" lnSpcReduction="20000"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sz="2900" dirty="0">
              <a:solidFill>
                <a:schemeClr val="bg1"/>
              </a:solidFill>
            </a:endParaRPr>
          </a:p>
          <a:p>
            <a:r>
              <a:rPr lang="en-GB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Mark Palmer </a:t>
            </a:r>
          </a:p>
          <a:p>
            <a:r>
              <a:rPr lang="en-GB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</a:p>
          <a:p>
            <a:r>
              <a:rPr lang="en-GB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Nicola Barron </a:t>
            </a:r>
          </a:p>
          <a:p>
            <a:r>
              <a:rPr lang="en-GB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Queen’s University Belfast</a:t>
            </a:r>
          </a:p>
          <a:p>
            <a:endParaRPr lang="en-GB" sz="2400" b="1" i="0" dirty="0">
              <a:solidFill>
                <a:schemeClr val="bg1"/>
              </a:solidFill>
              <a:effectLst/>
              <a:latin typeface="Nexus Serif Pro"/>
            </a:endParaRPr>
          </a:p>
          <a:p>
            <a:endParaRPr lang="en-GB" b="1" dirty="0">
              <a:solidFill>
                <a:schemeClr val="bg1"/>
              </a:solidFill>
              <a:latin typeface="Nexus Serif Pro"/>
            </a:endParaRPr>
          </a:p>
          <a:p>
            <a:endParaRPr lang="en-GB" sz="2400" b="1" i="0" dirty="0">
              <a:solidFill>
                <a:schemeClr val="bg1"/>
              </a:solidFill>
              <a:effectLst/>
              <a:latin typeface="Nexus Serif Pro"/>
            </a:endParaRPr>
          </a:p>
          <a:p>
            <a:r>
              <a:rPr lang="en-GB" sz="6400" b="1" i="0" dirty="0">
                <a:solidFill>
                  <a:schemeClr val="bg1"/>
                </a:solidFill>
                <a:effectLst/>
                <a:latin typeface="Nexus Serif Pro"/>
              </a:rPr>
              <a:t>Presentation at </a:t>
            </a:r>
            <a:r>
              <a:rPr lang="en-GB" sz="6400" b="1" dirty="0">
                <a:solidFill>
                  <a:schemeClr val="bg1"/>
                </a:solidFill>
                <a:latin typeface="Nexus Serif Pro"/>
              </a:rPr>
              <a:t>the final </a:t>
            </a:r>
            <a:r>
              <a:rPr lang="en-GB" sz="6400" b="1" dirty="0" err="1">
                <a:solidFill>
                  <a:schemeClr val="bg1"/>
                </a:solidFill>
                <a:latin typeface="Nexus Serif Pro"/>
              </a:rPr>
              <a:t>GenComm</a:t>
            </a:r>
            <a:r>
              <a:rPr lang="en-GB" sz="6400" b="1" dirty="0">
                <a:solidFill>
                  <a:schemeClr val="bg1"/>
                </a:solidFill>
                <a:latin typeface="Nexus Serif Pro"/>
              </a:rPr>
              <a:t> Summit.</a:t>
            </a:r>
          </a:p>
          <a:p>
            <a:r>
              <a:rPr lang="en-GB" sz="6400" b="1" dirty="0">
                <a:solidFill>
                  <a:schemeClr val="bg1"/>
                </a:solidFill>
                <a:latin typeface="Nexus Serif Pro"/>
              </a:rPr>
              <a:t>Belfast Metropolitan College,  Belfast</a:t>
            </a:r>
          </a:p>
          <a:p>
            <a:r>
              <a:rPr lang="en-GB" sz="6400" b="1" i="0" dirty="0">
                <a:solidFill>
                  <a:schemeClr val="bg1"/>
                </a:solidFill>
                <a:effectLst/>
                <a:latin typeface="Nexus Serif Pro"/>
              </a:rPr>
              <a:t>  </a:t>
            </a:r>
          </a:p>
          <a:p>
            <a:r>
              <a:rPr lang="en-GB" sz="8000" dirty="0">
                <a:solidFill>
                  <a:schemeClr val="bg1"/>
                </a:solidFill>
              </a:rPr>
              <a:t>June 31</a:t>
            </a:r>
            <a:r>
              <a:rPr lang="en-GB" sz="8000" baseline="30000" dirty="0">
                <a:solidFill>
                  <a:schemeClr val="bg1"/>
                </a:solidFill>
              </a:rPr>
              <a:t>st</a:t>
            </a:r>
            <a:r>
              <a:rPr lang="en-GB" sz="8000" dirty="0">
                <a:solidFill>
                  <a:schemeClr val="bg1"/>
                </a:solidFill>
              </a:rPr>
              <a:t>, 2023</a:t>
            </a:r>
          </a:p>
          <a:p>
            <a:r>
              <a:rPr lang="en-GB" dirty="0"/>
              <a:t>  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681" y="5448637"/>
            <a:ext cx="21859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614906" y="757543"/>
            <a:ext cx="7832725" cy="1884363"/>
            <a:chOff x="2586133" y="2335350"/>
            <a:chExt cx="7019730" cy="2195849"/>
          </a:xfrm>
        </p:grpSpPr>
        <p:pic>
          <p:nvPicPr>
            <p:cNvPr id="8" name="Picture 4" descr="A close up of a logo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133" y="2335350"/>
              <a:ext cx="1179009" cy="1179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 descr="A close up of a logo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942" y="3342278"/>
              <a:ext cx="1188921" cy="1188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6"/>
            <p:cNvSpPr txBox="1"/>
            <p:nvPr/>
          </p:nvSpPr>
          <p:spPr>
            <a:xfrm>
              <a:off x="3092623" y="2851477"/>
              <a:ext cx="6264263" cy="723316"/>
            </a:xfrm>
            <a:prstGeom prst="rect">
              <a:avLst/>
            </a:prstGeom>
            <a:noFill/>
            <a:ln cap="flat">
              <a:noFill/>
            </a:ln>
          </p:spPr>
          <p:txBody>
            <a:bodyPr lIns="68580" tIns="34290" rIns="68580" bIns="34290">
              <a:spAutoFit/>
            </a:bodyPr>
            <a:lstStyle/>
            <a:p>
              <a:pPr defTabSz="685800" fontAlgn="auto" hangingPunct="1">
                <a:lnSpc>
                  <a:spcPts val="369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4050" b="1" kern="0">
                <a:solidFill>
                  <a:srgbClr val="FFFFFF"/>
                </a:solidFill>
                <a:latin typeface="Calibri" pitchFamily="34"/>
                <a:cs typeface="Calibri" pitchFamily="34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6A4076E-C39A-224A-C0EB-CF85A12E91AF}"/>
                  </a:ext>
                </a:extLst>
              </p14:cNvPr>
              <p14:cNvContentPartPr/>
              <p14:nvPr/>
            </p14:nvContentPartPr>
            <p14:xfrm>
              <a:off x="7757261" y="5210516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6A4076E-C39A-224A-C0EB-CF85A12E91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48621" y="520187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8EFF133-FBDC-4DCE-9651-CEC4E6A6D6A6}"/>
              </a:ext>
            </a:extLst>
          </p:cNvPr>
          <p:cNvSpPr txBox="1"/>
          <p:nvPr/>
        </p:nvSpPr>
        <p:spPr>
          <a:xfrm>
            <a:off x="4902242" y="923108"/>
            <a:ext cx="71389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Amazing clean energy technologies/communities – to infinity and …?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269346"/>
            <a:ext cx="6268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Location: Long Mountain, Co. Antrim, Northern Ireland. </a:t>
            </a:r>
          </a:p>
          <a:p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54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06B0-02FF-6064-2C16-6E84B3F44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22" y="178130"/>
            <a:ext cx="11262756" cy="1215675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One exception…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86AC4-CFF1-ECEE-DBBA-460639CEE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725" y="1875044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R&amp;D projects are more successful when amplifying successful developments.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en-GB" dirty="0"/>
              <a:t>Lesson – laser focus.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917989" y="5809175"/>
            <a:ext cx="326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Electrolyser on Long Mountain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6" y="5809175"/>
            <a:ext cx="21859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286" y="986110"/>
            <a:ext cx="4817646" cy="4413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073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H₂ technology </a:t>
            </a:r>
            <a:r>
              <a:rPr lang="en-GB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alien concepts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 for all communities </a:t>
            </a:r>
          </a:p>
        </p:txBody>
      </p:sp>
      <p:pic>
        <p:nvPicPr>
          <p:cNvPr id="5122" name="Picture 2" descr="Retro Alien Rocket Ship Glossy Vinyl Sticker image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580" y="1690688"/>
            <a:ext cx="3898182" cy="3011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7038" y="5859088"/>
            <a:ext cx="8749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“…</a:t>
            </a:r>
            <a:r>
              <a:rPr lang="en-GB" i="1" dirty="0"/>
              <a:t>the imitation of a shape or a decorative technique in another than the original material…</a:t>
            </a:r>
            <a:r>
              <a:rPr lang="en-GB" dirty="0"/>
              <a:t>” (</a:t>
            </a:r>
            <a:r>
              <a:rPr lang="en-GB" dirty="0" err="1"/>
              <a:t>Löbbing</a:t>
            </a:r>
            <a:r>
              <a:rPr lang="en-GB" dirty="0"/>
              <a:t>, 2015, p. 105).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489641" y="2718785"/>
            <a:ext cx="5099601" cy="707886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4000" dirty="0"/>
              <a:t>“Oh, it’s like Uber for…”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792" y="1690688"/>
            <a:ext cx="5175370" cy="3011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720114" y="5036457"/>
            <a:ext cx="491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Adapted from Taylor and </a:t>
            </a:r>
            <a:r>
              <a:rPr lang="en-GB" dirty="0" err="1"/>
              <a:t>Dell’Unto</a:t>
            </a:r>
            <a:r>
              <a:rPr lang="en-GB" dirty="0"/>
              <a:t> (2021)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55047" y="5474367"/>
            <a:ext cx="6032805" cy="707886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4000" dirty="0"/>
              <a:t>“Do you u-n-d-e-r-s-t-a-n-d?</a:t>
            </a:r>
          </a:p>
        </p:txBody>
      </p:sp>
    </p:spTree>
    <p:extLst>
      <p:ext uri="{BB962C8B-B14F-4D97-AF65-F5344CB8AC3E}">
        <p14:creationId xmlns:p14="http://schemas.microsoft.com/office/powerpoint/2010/main" val="4196161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3143" y="1351508"/>
            <a:ext cx="48131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zero</a:t>
            </a:r>
          </a:p>
          <a:p>
            <a:r>
              <a:rPr lang="en-GB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tech data</a:t>
            </a:r>
          </a:p>
          <a:p>
            <a:r>
              <a:rPr lang="en-GB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blizzards</a:t>
            </a:r>
          </a:p>
        </p:txBody>
      </p:sp>
    </p:spTree>
    <p:extLst>
      <p:ext uri="{BB962C8B-B14F-4D97-AF65-F5344CB8AC3E}">
        <p14:creationId xmlns:p14="http://schemas.microsoft.com/office/powerpoint/2010/main" val="2812308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939" y="192063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  <a:br>
              <a:rPr lang="en-GB" dirty="0"/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Overwhelms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br>
              <a:rPr lang="en-GB" dirty="0"/>
            </a:br>
            <a:r>
              <a:rPr lang="en-GB" dirty="0"/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192" y="112968"/>
            <a:ext cx="3145134" cy="244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98" y="4308230"/>
            <a:ext cx="2788736" cy="2388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160923" y="3683307"/>
            <a:ext cx="551754" cy="36933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B2B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8328" y="1314965"/>
            <a:ext cx="550151" cy="36933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B2C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007690" y="3683307"/>
            <a:ext cx="1136687" cy="36933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G2C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7799" y="2387245"/>
            <a:ext cx="548548" cy="36933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C2C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1786" y="2571911"/>
            <a:ext cx="814262" cy="36933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Buyers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191" y="4308230"/>
            <a:ext cx="3350073" cy="2464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When Snow Becomes Deadly: How to survive an Avalanche Forecast, Tools, and  Training | US Forest Serv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7" y="112968"/>
            <a:ext cx="2733420" cy="2047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4712677" y="927100"/>
            <a:ext cx="1129323" cy="876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 rot="1595255">
            <a:off x="6738009" y="1079152"/>
            <a:ext cx="728276" cy="369332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67921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D05A-543C-74D5-1B3D-ED280E3B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3" y="26464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Unintended consequences: technology data blizzards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E0ADFB0-1FF3-9492-E584-00F869BDE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214" y="5910111"/>
            <a:ext cx="21859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479" y="1690688"/>
            <a:ext cx="4607623" cy="2964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55942" y="5040923"/>
            <a:ext cx="22443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Ricardo Energy (2022)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00" y="1582996"/>
            <a:ext cx="3144208" cy="3642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481" y="1690688"/>
            <a:ext cx="2699622" cy="2964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81353" y="4878883"/>
            <a:ext cx="105507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Data release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375" y="5485613"/>
            <a:ext cx="15776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Gartner (2005)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14303" y="5097960"/>
            <a:ext cx="15653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Toyama (2017)</a:t>
            </a:r>
          </a:p>
        </p:txBody>
      </p:sp>
    </p:spTree>
    <p:extLst>
      <p:ext uri="{BB962C8B-B14F-4D97-AF65-F5344CB8AC3E}">
        <p14:creationId xmlns:p14="http://schemas.microsoft.com/office/powerpoint/2010/main" val="193155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602" y="365125"/>
            <a:ext cx="11249967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Edifice of efficiency KPIs, social compression and </a:t>
            </a:r>
            <a:r>
              <a:rPr lang="en-GB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dataification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“We run the company </a:t>
            </a:r>
            <a:r>
              <a:rPr lang="en-GB" b="1" u="sng" dirty="0"/>
              <a:t>by questions</a:t>
            </a:r>
            <a:r>
              <a:rPr lang="en-GB" dirty="0"/>
              <a:t>, not the answers. So in the strategy process we’ve so far formulated 30 questions that we have to answer...you ask it as a question, rather than a pithy answer, and that </a:t>
            </a:r>
            <a:r>
              <a:rPr lang="en-GB" b="1" u="sng" dirty="0"/>
              <a:t>stimulates conversation</a:t>
            </a:r>
            <a:r>
              <a:rPr lang="en-GB" dirty="0"/>
              <a:t>.”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Google’s Exec. Chairman, Eric Schmidt, Emphasis added by authors.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2586" y="1825625"/>
            <a:ext cx="5181600" cy="32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49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68" y="-188685"/>
            <a:ext cx="12587968" cy="71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5"/>
          <p:cNvSpPr txBox="1">
            <a:spLocks/>
          </p:cNvSpPr>
          <p:nvPr/>
        </p:nvSpPr>
        <p:spPr>
          <a:xfrm>
            <a:off x="6484537" y="0"/>
            <a:ext cx="2336574" cy="1643220"/>
          </a:xfrm>
          <a:prstGeom prst="wedgeEllipseCallout">
            <a:avLst>
              <a:gd name="adj1" fmla="val -70288"/>
              <a:gd name="adj2" fmla="val 563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“I don’t know anything about it. I live right beside it…I have spoken to nobody. You are first person to ask any questions.”  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3512459" y="0"/>
            <a:ext cx="2351088" cy="153806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“It is very positive and whilst we were concerned at the start, we have gotten used to it…”  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3657601" y="3709476"/>
            <a:ext cx="2133374" cy="157258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“I think there could be wider benefits – the natural resources belong to everybody but only a few are benefiting...like having a natural resources for all, linking it to MW or  hydrogen production…”  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 rot="1948498">
            <a:off x="-138771" y="723000"/>
            <a:ext cx="2307771" cy="163013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“Yes we the landowners have benefited and the local groups, but that is capped at £5k and the eligible  area is small. More could be done   widely for society, sharing out the spoils…”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3751" y="6506198"/>
            <a:ext cx="344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Data collection, 21/5/2023</a:t>
            </a:r>
          </a:p>
        </p:txBody>
      </p:sp>
    </p:spTree>
    <p:extLst>
      <p:ext uri="{BB962C8B-B14F-4D97-AF65-F5344CB8AC3E}">
        <p14:creationId xmlns:p14="http://schemas.microsoft.com/office/powerpoint/2010/main" val="212777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258AD2-54BC-D34F-9366-0AC341D804D1}"/>
              </a:ext>
            </a:extLst>
          </p:cNvPr>
          <p:cNvSpPr txBox="1"/>
          <p:nvPr/>
        </p:nvSpPr>
        <p:spPr>
          <a:xfrm>
            <a:off x="6032675" y="6614730"/>
            <a:ext cx="1048297" cy="20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126"/>
            <a:r>
              <a:rPr lang="en-US" sz="7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©SATARLA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1FD22-E0E2-1E41-AADF-7C386DC60DA1}"/>
              </a:ext>
            </a:extLst>
          </p:cNvPr>
          <p:cNvSpPr txBox="1"/>
          <p:nvPr/>
        </p:nvSpPr>
        <p:spPr>
          <a:xfrm>
            <a:off x="5219505" y="6609218"/>
            <a:ext cx="1048297" cy="20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126"/>
            <a:r>
              <a:rPr lang="en-US" sz="70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rPr>
              <a:t>www.satarla.com</a:t>
            </a:r>
            <a:endParaRPr lang="en-US" sz="700" dirty="0">
              <a:solidFill>
                <a:prstClr val="white">
                  <a:lumMod val="50000"/>
                </a:prstClr>
              </a:solidFill>
              <a:latin typeface="Century Gothic"/>
              <a:cs typeface="Century Gothic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13846B-B942-9146-B233-F52C6859D2F4}"/>
              </a:ext>
            </a:extLst>
          </p:cNvPr>
          <p:cNvSpPr txBox="1">
            <a:spLocks/>
          </p:cNvSpPr>
          <p:nvPr/>
        </p:nvSpPr>
        <p:spPr>
          <a:xfrm>
            <a:off x="6382592" y="562037"/>
            <a:ext cx="11288966" cy="684665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063">
              <a:defRPr/>
            </a:pPr>
            <a:endParaRPr lang="en-GB" sz="3599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l" defTabSz="457063">
              <a:defRPr/>
            </a:pPr>
            <a:endParaRPr lang="en-GB" sz="3599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l" defTabSz="457063">
              <a:defRPr/>
            </a:pPr>
            <a:endParaRPr lang="en-GB" sz="3599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l" defTabSz="457063">
              <a:defRPr/>
            </a:pPr>
            <a:endParaRPr lang="en-GB" sz="3599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l" defTabSz="457063">
              <a:defRPr/>
            </a:pPr>
            <a:endParaRPr lang="en-GB" sz="3599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l" defTabSz="457063">
              <a:defRPr/>
            </a:pPr>
            <a:endParaRPr lang="en-GB" sz="3599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l" defTabSz="457063">
              <a:defRPr/>
            </a:pPr>
            <a:endParaRPr lang="en-GB" sz="3599" b="1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l" defTabSz="457063">
              <a:defRPr/>
            </a:pPr>
            <a:r>
              <a:rPr lang="en-GB" sz="3599" b="1" dirty="0">
                <a:latin typeface="Century Gothic" charset="0"/>
                <a:ea typeface="Century Gothic" charset="0"/>
                <a:cs typeface="Century Gothic" charset="0"/>
              </a:rPr>
              <a:t>					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61300" y="4635500"/>
            <a:ext cx="808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Access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49261" y="1330361"/>
            <a:ext cx="62663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Clean technology cannot substitute institutional system capacity and human intent.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Clean technology are more successful when amplifying successful developments.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A clean technology intervention only amplifies what is institutionally deficient.</a:t>
            </a:r>
            <a:endParaRPr lang="en-GB" sz="1400" dirty="0"/>
          </a:p>
        </p:txBody>
      </p:sp>
      <p:sp>
        <p:nvSpPr>
          <p:cNvPr id="5" name="Rectangle 4"/>
          <p:cNvSpPr/>
          <p:nvPr/>
        </p:nvSpPr>
        <p:spPr>
          <a:xfrm>
            <a:off x="7257143" y="904369"/>
            <a:ext cx="4262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entury Gothic" charset="0"/>
                <a:ea typeface="Century Gothic" charset="0"/>
                <a:cs typeface="Century Gothic" charset="0"/>
              </a:rPr>
              <a:t>Amplification law (</a:t>
            </a:r>
            <a:r>
              <a:rPr lang="en-GB" b="1" dirty="0" err="1">
                <a:latin typeface="Century Gothic" charset="0"/>
                <a:ea typeface="Century Gothic" charset="0"/>
                <a:cs typeface="Century Gothic" charset="0"/>
              </a:rPr>
              <a:t>Kentaro</a:t>
            </a:r>
            <a:r>
              <a:rPr lang="en-GB" b="1" dirty="0">
                <a:latin typeface="Century Gothic" charset="0"/>
                <a:ea typeface="Century Gothic" charset="0"/>
                <a:cs typeface="Century Gothic" charset="0"/>
              </a:rPr>
              <a:t> Toyama)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16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27878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So what must happen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09700"/>
            <a:ext cx="5181600" cy="5143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/>
              <a:t>System readiness: </a:t>
            </a:r>
            <a:r>
              <a:rPr lang="en-GB" sz="1800" dirty="0"/>
              <a:t>System-wide institutional capacity. Strategic Project Management Capacity. 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r>
              <a:rPr lang="en-GB" sz="1800" b="1" dirty="0"/>
              <a:t>Project portfolios</a:t>
            </a:r>
            <a:r>
              <a:rPr lang="en-GB" sz="1800" dirty="0"/>
              <a:t>: More </a:t>
            </a:r>
            <a:r>
              <a:rPr lang="en-GB" sz="1800" dirty="0" err="1"/>
              <a:t>GenComms</a:t>
            </a:r>
            <a:r>
              <a:rPr lang="en-GB" sz="1800" dirty="0"/>
              <a:t> projects but with more system-wide institutional capacity and access.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b="1" dirty="0"/>
              <a:t>Legislation</a:t>
            </a:r>
            <a:r>
              <a:rPr lang="en-GB" sz="1800" dirty="0"/>
              <a:t>: Primary legislation for NI sovereign wealth fund and strategic approach to legislation. 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79443"/>
            <a:ext cx="5676596" cy="4351338"/>
          </a:xfrm>
        </p:spPr>
        <p:txBody>
          <a:bodyPr>
            <a:normAutofit/>
          </a:bodyPr>
          <a:lstStyle/>
          <a:p>
            <a:r>
              <a:rPr lang="en-GB" sz="2000" b="1" dirty="0"/>
              <a:t>View energy as a service </a:t>
            </a:r>
            <a:r>
              <a:rPr lang="en-GB" sz="2000" dirty="0"/>
              <a:t>– not in a device-centred way.</a:t>
            </a:r>
          </a:p>
          <a:p>
            <a:endParaRPr lang="en-GB" sz="2000" dirty="0"/>
          </a:p>
          <a:p>
            <a:r>
              <a:rPr lang="en-GB" sz="2000" b="1" dirty="0"/>
              <a:t>Shift away from reductionist </a:t>
            </a:r>
            <a:r>
              <a:rPr lang="en-GB" sz="2000" dirty="0"/>
              <a:t>assumptions about humans and communities, towards </a:t>
            </a:r>
            <a:r>
              <a:rPr lang="en-GB" sz="2000" b="1" u="sng" dirty="0"/>
              <a:t>ongoingness and human conversations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r>
              <a:rPr lang="en-GB" sz="2000" b="1" dirty="0"/>
              <a:t>More awareness of </a:t>
            </a:r>
            <a:r>
              <a:rPr lang="en-GB" sz="2000" b="1" dirty="0" err="1"/>
              <a:t>Goodhart’s</a:t>
            </a:r>
            <a:r>
              <a:rPr lang="en-GB" sz="2000" b="1" dirty="0"/>
              <a:t> Law </a:t>
            </a:r>
            <a:r>
              <a:rPr lang="en-GB" sz="2000" dirty="0"/>
              <a:t>(1975) – when a measure becomes a target it ceases to be a good measure.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6" y="4717820"/>
            <a:ext cx="2048188" cy="2102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487" y="4676856"/>
            <a:ext cx="21431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670" y="4651685"/>
            <a:ext cx="2189274" cy="2159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458" y="4676856"/>
            <a:ext cx="21431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5097" y="4680185"/>
            <a:ext cx="2764066" cy="2102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329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36"/>
            <a:ext cx="112522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infinity and ...back to our institutions (working)?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248" y="1825625"/>
            <a:ext cx="3263503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91437" y="1825625"/>
            <a:ext cx="3247231" cy="3247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549011" y="5264508"/>
            <a:ext cx="285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Thank you Paul</a:t>
            </a:r>
          </a:p>
          <a:p>
            <a:r>
              <a:rPr lang="en-GB" dirty="0"/>
              <a:t>Belfast Metropolitan College</a:t>
            </a:r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2" y="5910839"/>
            <a:ext cx="21859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7600" y="6304539"/>
            <a:ext cx="666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 location: London Disney Store Visit, Oxford Street, 12/5/2023.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3668683" y="1165609"/>
            <a:ext cx="2336574" cy="1643220"/>
          </a:xfrm>
          <a:prstGeom prst="wedgeEllipseCallout">
            <a:avLst>
              <a:gd name="adj1" fmla="val -70288"/>
              <a:gd name="adj2" fmla="val 563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“My intergalactic  technology powers shines a light onto system deficiencies, institutional discrepancies and human defiance.”  </a:t>
            </a:r>
          </a:p>
        </p:txBody>
      </p:sp>
    </p:spTree>
    <p:extLst>
      <p:ext uri="{BB962C8B-B14F-4D97-AF65-F5344CB8AC3E}">
        <p14:creationId xmlns:p14="http://schemas.microsoft.com/office/powerpoint/2010/main" val="1411067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GenComm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H₂ R&amp;D case observation notes, 2017-2023  </a:t>
            </a:r>
            <a:b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63437" cy="4351338"/>
          </a:xfrm>
        </p:spPr>
        <p:txBody>
          <a:bodyPr>
            <a:normAutofit/>
          </a:bodyPr>
          <a:lstStyle/>
          <a:p>
            <a:r>
              <a:rPr lang="en-GB" dirty="0" err="1"/>
              <a:t>Gen</a:t>
            </a:r>
            <a:r>
              <a:rPr lang="en-GB" dirty="0" err="1">
                <a:solidFill>
                  <a:srgbClr val="FF0000"/>
                </a:solidFill>
              </a:rPr>
              <a:t>Comm</a:t>
            </a:r>
            <a:r>
              <a:rPr lang="en-GB" dirty="0">
                <a:solidFill>
                  <a:srgbClr val="FF0000"/>
                </a:solidFill>
              </a:rPr>
              <a:t>: </a:t>
            </a:r>
            <a:r>
              <a:rPr lang="en-GB" dirty="0"/>
              <a:t>Generation of energy within </a:t>
            </a:r>
            <a:r>
              <a:rPr lang="en-GB" dirty="0">
                <a:solidFill>
                  <a:srgbClr val="FF0000"/>
                </a:solidFill>
              </a:rPr>
              <a:t>comm</a:t>
            </a:r>
            <a:r>
              <a:rPr lang="en-GB" dirty="0"/>
              <a:t>unities.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Multi-polar shift of centralised energy systems towards more distributed energy systems.</a:t>
            </a:r>
          </a:p>
          <a:p>
            <a:endParaRPr lang="en-GB" dirty="0"/>
          </a:p>
          <a:p>
            <a:r>
              <a:rPr lang="en-GB" dirty="0"/>
              <a:t>Law of amplification.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Age-old technology and natural resource issue.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47780-8025-525A-BFA9-3D9F5D6C9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18" t="28167" r="1469" b="28334"/>
          <a:stretch/>
        </p:blipFill>
        <p:spPr>
          <a:xfrm>
            <a:off x="6661221" y="2678411"/>
            <a:ext cx="4692579" cy="2645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545943" y="5459114"/>
            <a:ext cx="5050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Old cow-tail pump technology </a:t>
            </a:r>
            <a:r>
              <a:rPr lang="en-GB" dirty="0"/>
              <a:t>on the Ballymena Road in </a:t>
            </a:r>
            <a:r>
              <a:rPr lang="en-GB" dirty="0" err="1"/>
              <a:t>Ahoghill</a:t>
            </a:r>
            <a:r>
              <a:rPr lang="en-GB" dirty="0"/>
              <a:t>, Co. Antrim.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550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6" y="3699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makes the </a:t>
            </a:r>
            <a:r>
              <a:rPr lang="en-GB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en-GB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actionable and not just visible? </a:t>
            </a:r>
            <a:br>
              <a:rPr lang="en-GB" dirty="0"/>
            </a:b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42583"/>
            <a:ext cx="5678714" cy="4351338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Opening and maintaining conversations.</a:t>
            </a:r>
          </a:p>
          <a:p>
            <a:endParaRPr lang="en-GB" dirty="0"/>
          </a:p>
          <a:p>
            <a:r>
              <a:rPr lang="en-GB" dirty="0"/>
              <a:t>Ongoingness in community engagement.</a:t>
            </a:r>
          </a:p>
          <a:p>
            <a:endParaRPr lang="en-GB" dirty="0"/>
          </a:p>
          <a:p>
            <a:r>
              <a:rPr lang="en-GB" dirty="0"/>
              <a:t>A PR tally inadequate. </a:t>
            </a:r>
          </a:p>
          <a:p>
            <a:endParaRPr lang="en-GB" dirty="0"/>
          </a:p>
          <a:p>
            <a:r>
              <a:rPr lang="en-GB" dirty="0"/>
              <a:t>Multiple community engagement and  </a:t>
            </a:r>
            <a:r>
              <a:rPr lang="en-GB" dirty="0" err="1"/>
              <a:t>stakeholderism</a:t>
            </a:r>
            <a:r>
              <a:rPr lang="en-GB" dirty="0"/>
              <a:t>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2" descr="Image pr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56" y="1032689"/>
            <a:ext cx="3901440" cy="2413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455" y="3758083"/>
            <a:ext cx="3901441" cy="2323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42456" y="6208318"/>
            <a:ext cx="37105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Source: </a:t>
            </a:r>
            <a:r>
              <a:rPr lang="en-GB" dirty="0" err="1"/>
              <a:t>GenComm</a:t>
            </a:r>
            <a:r>
              <a:rPr lang="en-GB" dirty="0"/>
              <a:t> Project 2017-2023</a:t>
            </a:r>
          </a:p>
        </p:txBody>
      </p:sp>
    </p:spTree>
    <p:extLst>
      <p:ext uri="{BB962C8B-B14F-4D97-AF65-F5344CB8AC3E}">
        <p14:creationId xmlns:p14="http://schemas.microsoft.com/office/powerpoint/2010/main" val="3182495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UN’s 1992 Rio Summit - Agenda 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984" y="1936011"/>
            <a:ext cx="9257881" cy="3923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38365" y="6350558"/>
            <a:ext cx="2970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(Source: </a:t>
            </a:r>
            <a:r>
              <a:rPr lang="en-GB" dirty="0" err="1"/>
              <a:t>Westerwinter</a:t>
            </a:r>
            <a:r>
              <a:rPr lang="en-GB" dirty="0"/>
              <a:t>, 2021)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9930" y="6350558"/>
            <a:ext cx="377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(Stems from </a:t>
            </a:r>
            <a:r>
              <a:rPr lang="en-GB" dirty="0" err="1"/>
              <a:t>Brundtland</a:t>
            </a:r>
            <a:r>
              <a:rPr lang="en-GB" dirty="0"/>
              <a:t> Report, 1987)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2" y="5932490"/>
            <a:ext cx="21859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23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Policy areas in </a:t>
            </a:r>
            <a:r>
              <a:rPr lang="en-GB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stakeholderism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Fig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60" y="1825625"/>
            <a:ext cx="8440616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818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9512" y="-945554"/>
            <a:ext cx="271813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what?</a:t>
            </a:r>
          </a:p>
          <a:p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R&amp;D projects like </a:t>
            </a:r>
            <a:r>
              <a:rPr lang="en-GB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GenComm</a:t>
            </a: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914" y="339410"/>
            <a:ext cx="5979886" cy="5785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6" y="5809175"/>
            <a:ext cx="21859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0914" y="6411909"/>
            <a:ext cx="30134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GenComm</a:t>
            </a:r>
            <a:r>
              <a:rPr lang="en-GB" dirty="0"/>
              <a:t> Project, 2017-2023</a:t>
            </a:r>
          </a:p>
        </p:txBody>
      </p:sp>
    </p:spTree>
    <p:extLst>
      <p:ext uri="{BB962C8B-B14F-4D97-AF65-F5344CB8AC3E}">
        <p14:creationId xmlns:p14="http://schemas.microsoft.com/office/powerpoint/2010/main" val="1176872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5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Shines light and amplifies the deficiencies within our institutions </a:t>
            </a:r>
          </a:p>
        </p:txBody>
      </p:sp>
      <p:pic>
        <p:nvPicPr>
          <p:cNvPr id="3074" name="Picture 2" descr="When the light shines throu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879427" cy="3985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9131" y="6192072"/>
            <a:ext cx="453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So, what, then, do institutions do in response?</a:t>
            </a:r>
          </a:p>
        </p:txBody>
      </p:sp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AF1EF08D-BCF6-FB0E-01D6-0F4EDA263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3862" y="1690688"/>
            <a:ext cx="5055476" cy="3985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1CB997C-2E8D-9FB5-B600-67797337DFF9}"/>
              </a:ext>
            </a:extLst>
          </p:cNvPr>
          <p:cNvSpPr txBox="1">
            <a:spLocks/>
          </p:cNvSpPr>
          <p:nvPr/>
        </p:nvSpPr>
        <p:spPr>
          <a:xfrm>
            <a:off x="6894438" y="5657052"/>
            <a:ext cx="4973782" cy="478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UK Climate Change Committee (March 2023 update)</a:t>
            </a:r>
          </a:p>
        </p:txBody>
      </p:sp>
    </p:spTree>
    <p:extLst>
      <p:ext uri="{BB962C8B-B14F-4D97-AF65-F5344CB8AC3E}">
        <p14:creationId xmlns:p14="http://schemas.microsoft.com/office/powerpoint/2010/main" val="43114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Drives behavioural boomerang effects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813" y="146388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A boomerang effect occurs when a message is strategically constructed with a specific intent but produces a result that is the opposite of that intent.</a:t>
            </a:r>
          </a:p>
          <a:p>
            <a:endParaRPr lang="en-GB" dirty="0"/>
          </a:p>
          <a:p>
            <a:r>
              <a:rPr lang="en-GB" dirty="0"/>
              <a:t>The boomerang effect may occur because unintended constructs are activated in the receiver and drive the resulting attitude and behavioural change (Byrne &amp; Hart, 2009).</a:t>
            </a:r>
          </a:p>
          <a:p>
            <a:endParaRPr lang="en-GB" dirty="0"/>
          </a:p>
          <a:p>
            <a:r>
              <a:rPr lang="en-GB" dirty="0"/>
              <a:t>Outcome: brings it back onto us and then amplifies the </a:t>
            </a:r>
            <a:r>
              <a:rPr lang="en-GB" u="sng" dirty="0"/>
              <a:t>institutional deficiencies </a:t>
            </a:r>
            <a:r>
              <a:rPr lang="en-GB" dirty="0"/>
              <a:t>and </a:t>
            </a:r>
            <a:r>
              <a:rPr lang="en-GB" u="sng" dirty="0"/>
              <a:t>vested interests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163" y="6070600"/>
            <a:ext cx="21859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081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1e13231-d678-4258-9552-bdc68120e28a"/>
</p:tagLst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33156</TotalTime>
  <Words>1079</Words>
  <Application>Microsoft Office PowerPoint</Application>
  <PresentationFormat>Widescreen</PresentationFormat>
  <Paragraphs>162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Century Gothic</vt:lpstr>
      <vt:lpstr>Nexus Serif Pro</vt:lpstr>
      <vt:lpstr>Office Theme</vt:lpstr>
      <vt:lpstr>PowerPoint Presentation</vt:lpstr>
      <vt:lpstr>GenComm H₂ R&amp;D case observation notes, 2017-2023   </vt:lpstr>
      <vt:lpstr>What makes the comm in the gen actionable and not just visible?  </vt:lpstr>
      <vt:lpstr>UN’s 1992 Rio Summit - Agenda 21</vt:lpstr>
      <vt:lpstr>Policy areas in stakeholderism </vt:lpstr>
      <vt:lpstr>PowerPoint Presentation</vt:lpstr>
      <vt:lpstr>PowerPoint Presentation</vt:lpstr>
      <vt:lpstr>Shines light and amplifies the deficiencies within our institutions </vt:lpstr>
      <vt:lpstr>Drives behavioural boomerang effects </vt:lpstr>
      <vt:lpstr>One exception…</vt:lpstr>
      <vt:lpstr>H₂ technology alien concepts for all communities </vt:lpstr>
      <vt:lpstr>PowerPoint Presentation</vt:lpstr>
      <vt:lpstr>  Overwhelms communities   </vt:lpstr>
      <vt:lpstr>Unintended consequences: technology data blizzards </vt:lpstr>
      <vt:lpstr>Edifice of efficiency KPIs, social compression and dataification </vt:lpstr>
      <vt:lpstr>PowerPoint Presentation</vt:lpstr>
      <vt:lpstr>PowerPoint Presentation</vt:lpstr>
      <vt:lpstr>So what must happen now?</vt:lpstr>
      <vt:lpstr>To infinity and ...back to our institutions (working)?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Paul McCormack (PaulMcCormack)</cp:lastModifiedBy>
  <cp:revision>760</cp:revision>
  <cp:lastPrinted>2023-05-29T11:38:07Z</cp:lastPrinted>
  <dcterms:created xsi:type="dcterms:W3CDTF">2019-09-26T08:24:44Z</dcterms:created>
  <dcterms:modified xsi:type="dcterms:W3CDTF">2023-06-08T09:00:53Z</dcterms:modified>
</cp:coreProperties>
</file>