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17" r:id="rId5"/>
  </p:sldMasterIdLst>
  <p:notesMasterIdLst>
    <p:notesMasterId r:id="rId33"/>
  </p:notesMasterIdLst>
  <p:sldIdLst>
    <p:sldId id="256" r:id="rId6"/>
    <p:sldId id="2147479017" r:id="rId7"/>
    <p:sldId id="263" r:id="rId8"/>
    <p:sldId id="265" r:id="rId9"/>
    <p:sldId id="264" r:id="rId10"/>
    <p:sldId id="259" r:id="rId11"/>
    <p:sldId id="260" r:id="rId12"/>
    <p:sldId id="269" r:id="rId13"/>
    <p:sldId id="257" r:id="rId14"/>
    <p:sldId id="262" r:id="rId15"/>
    <p:sldId id="258" r:id="rId16"/>
    <p:sldId id="267" r:id="rId17"/>
    <p:sldId id="270" r:id="rId18"/>
    <p:sldId id="268" r:id="rId19"/>
    <p:sldId id="271" r:id="rId20"/>
    <p:sldId id="261" r:id="rId21"/>
    <p:sldId id="2147479019" r:id="rId22"/>
    <p:sldId id="2147479020" r:id="rId23"/>
    <p:sldId id="283" r:id="rId24"/>
    <p:sldId id="284" r:id="rId25"/>
    <p:sldId id="285" r:id="rId26"/>
    <p:sldId id="286" r:id="rId27"/>
    <p:sldId id="287" r:id="rId28"/>
    <p:sldId id="288" r:id="rId29"/>
    <p:sldId id="289" r:id="rId30"/>
    <p:sldId id="290" r:id="rId31"/>
    <p:sldId id="214747900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1E0"/>
    <a:srgbClr val="0085B4"/>
    <a:srgbClr val="3636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4DC0C-860E-46FE-A569-0CBD5FF381D0}" v="2" dt="2023-07-24T19:45:47.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snapToGrid="0">
      <p:cViewPr varScale="1">
        <p:scale>
          <a:sx n="119" d="100"/>
          <a:sy n="119" d="100"/>
        </p:scale>
        <p:origin x="8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1710F-D5AB-440A-ACB0-D1A3EC62044F}" type="datetimeFigureOut">
              <a:rPr lang="en-GB" smtClean="0"/>
              <a:t>24/07/2023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3544E-49E1-494D-A188-DC0029B7C20C}" type="slidenum">
              <a:rPr lang="en-GB" smtClean="0"/>
              <a:t>‹#›</a:t>
            </a:fld>
            <a:endParaRPr lang="en-GB"/>
          </a:p>
        </p:txBody>
      </p:sp>
    </p:spTree>
    <p:extLst>
      <p:ext uri="{BB962C8B-B14F-4D97-AF65-F5344CB8AC3E}">
        <p14:creationId xmlns:p14="http://schemas.microsoft.com/office/powerpoint/2010/main" val="185890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A3544E-49E1-494D-A188-DC0029B7C20C}" type="slidenum">
              <a:rPr lang="en-GB" smtClean="0"/>
              <a:t>1</a:t>
            </a:fld>
            <a:endParaRPr lang="en-GB"/>
          </a:p>
        </p:txBody>
      </p:sp>
    </p:spTree>
    <p:extLst>
      <p:ext uri="{BB962C8B-B14F-4D97-AF65-F5344CB8AC3E}">
        <p14:creationId xmlns:p14="http://schemas.microsoft.com/office/powerpoint/2010/main" val="3709766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3.emf"/><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3060FA8-5256-A87B-9E58-0A807E42DEFE}"/>
              </a:ext>
            </a:extLst>
          </p:cNvPr>
          <p:cNvPicPr>
            <a:picLocks noChangeAspect="1"/>
          </p:cNvPicPr>
          <p:nvPr userDrawn="1"/>
        </p:nvPicPr>
        <p:blipFill>
          <a:blip r:embed="rId2"/>
          <a:stretch>
            <a:fillRect/>
          </a:stretch>
        </p:blipFill>
        <p:spPr>
          <a:xfrm>
            <a:off x="191968" y="6059055"/>
            <a:ext cx="1093868" cy="479857"/>
          </a:xfrm>
          <a:prstGeom prst="rect">
            <a:avLst/>
          </a:prstGeom>
        </p:spPr>
      </p:pic>
    </p:spTree>
    <p:extLst>
      <p:ext uri="{BB962C8B-B14F-4D97-AF65-F5344CB8AC3E}">
        <p14:creationId xmlns:p14="http://schemas.microsoft.com/office/powerpoint/2010/main" val="6321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A96507B-3157-4E07-A0E1-70075A1B990A}" type="datetimeFigureOut">
              <a:rPr lang="en-GB" smtClean="0"/>
              <a:t>24/07/2023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B6339A-7402-47C0-8D4C-C5098406B8CB}" type="slidenum">
              <a:rPr lang="en-GB" smtClean="0"/>
              <a:t>‹#›</a:t>
            </a:fld>
            <a:endParaRPr lang="en-GB"/>
          </a:p>
        </p:txBody>
      </p:sp>
    </p:spTree>
    <p:extLst>
      <p:ext uri="{BB962C8B-B14F-4D97-AF65-F5344CB8AC3E}">
        <p14:creationId xmlns:p14="http://schemas.microsoft.com/office/powerpoint/2010/main" val="250088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spTree>
    <p:extLst>
      <p:ext uri="{BB962C8B-B14F-4D97-AF65-F5344CB8AC3E}">
        <p14:creationId xmlns:p14="http://schemas.microsoft.com/office/powerpoint/2010/main" val="96585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968660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spTree>
    <p:extLst>
      <p:ext uri="{BB962C8B-B14F-4D97-AF65-F5344CB8AC3E}">
        <p14:creationId xmlns:p14="http://schemas.microsoft.com/office/powerpoint/2010/main" val="3629660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79122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spTree>
    <p:extLst>
      <p:ext uri="{BB962C8B-B14F-4D97-AF65-F5344CB8AC3E}">
        <p14:creationId xmlns:p14="http://schemas.microsoft.com/office/powerpoint/2010/main" val="2157726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spTree>
    <p:extLst>
      <p:ext uri="{BB962C8B-B14F-4D97-AF65-F5344CB8AC3E}">
        <p14:creationId xmlns:p14="http://schemas.microsoft.com/office/powerpoint/2010/main" val="338926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spTree>
    <p:extLst>
      <p:ext uri="{BB962C8B-B14F-4D97-AF65-F5344CB8AC3E}">
        <p14:creationId xmlns:p14="http://schemas.microsoft.com/office/powerpoint/2010/main" val="240414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Slide: White Hex/Bright Blue Cover: White Hex/Bright Blue Bgd">
    <p:bg>
      <p:bgPr>
        <a:solidFill>
          <a:srgbClr val="44C8F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D156136-4404-D94C-AB2B-F64F96CB0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8214" y="-8695397"/>
            <a:ext cx="35653558" cy="20055126"/>
          </a:xfrm>
          <a:prstGeom prst="rect">
            <a:avLst/>
          </a:prstGeom>
        </p:spPr>
      </p:pic>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0720" y="720521"/>
            <a:ext cx="1109538" cy="996976"/>
          </a:xfrm>
          <a:prstGeom prst="rect">
            <a:avLst/>
          </a:prstGeom>
        </p:spPr>
      </p:pic>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err="1"/>
              <a:t>fDi</a:t>
            </a:r>
            <a:r>
              <a:rPr lang="en-GB"/>
              <a:t> Benchmark</a:t>
            </a:r>
          </a:p>
          <a:p>
            <a:pPr lvl="0"/>
            <a:r>
              <a:rPr lang="en-GB"/>
              <a:t>Software Development Centre</a:t>
            </a:r>
            <a:endParaRPr lang="en-US"/>
          </a:p>
        </p:txBody>
      </p:sp>
    </p:spTree>
    <p:extLst>
      <p:ext uri="{BB962C8B-B14F-4D97-AF65-F5344CB8AC3E}">
        <p14:creationId xmlns:p14="http://schemas.microsoft.com/office/powerpoint/2010/main" val="14017534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White Hex/dark Blue Bgd">
    <p:bg>
      <p:bgPr>
        <a:solidFill>
          <a:srgbClr val="31609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70DF96-CEDE-E34D-A988-D7D1DB5A4D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0720" y="720521"/>
            <a:ext cx="1109538" cy="996976"/>
          </a:xfrm>
          <a:prstGeom prst="rect">
            <a:avLst/>
          </a:prstGeom>
        </p:spPr>
      </p:pic>
      <p:cxnSp>
        <p:nvCxnSpPr>
          <p:cNvPr id="8" name="Straight Connector 7">
            <a:extLst>
              <a:ext uri="{FF2B5EF4-FFF2-40B4-BE49-F238E27FC236}">
                <a16:creationId xmlns:a16="http://schemas.microsoft.com/office/drawing/2014/main" id="{BC014AB6-E511-0C4D-AD73-E2CDCB703B1F}"/>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0" name="Text Placeholder 87">
            <a:extLst>
              <a:ext uri="{FF2B5EF4-FFF2-40B4-BE49-F238E27FC236}">
                <a16:creationId xmlns:a16="http://schemas.microsoft.com/office/drawing/2014/main" id="{1244ACC4-EF0E-AC48-BA8D-C446FDA21874}"/>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a:t>Cover Slide Title</a:t>
            </a:r>
            <a:endParaRPr lang="en-US"/>
          </a:p>
        </p:txBody>
      </p:sp>
      <p:sp>
        <p:nvSpPr>
          <p:cNvPr id="11" name="TextBox 10">
            <a:extLst>
              <a:ext uri="{FF2B5EF4-FFF2-40B4-BE49-F238E27FC236}">
                <a16:creationId xmlns:a16="http://schemas.microsoft.com/office/drawing/2014/main" id="{6B17888E-EF25-F145-BBBE-9EC06A31F521}"/>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spTree>
    <p:extLst>
      <p:ext uri="{BB962C8B-B14F-4D97-AF65-F5344CB8AC3E}">
        <p14:creationId xmlns:p14="http://schemas.microsoft.com/office/powerpoint/2010/main" val="6142811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pic>
        <p:nvPicPr>
          <p:cNvPr id="7" name="Picture 6">
            <a:extLst>
              <a:ext uri="{FF2B5EF4-FFF2-40B4-BE49-F238E27FC236}">
                <a16:creationId xmlns:a16="http://schemas.microsoft.com/office/drawing/2014/main" id="{8375E874-07B2-3104-4073-67A90D9C6E17}"/>
              </a:ext>
            </a:extLst>
          </p:cNvPr>
          <p:cNvPicPr>
            <a:picLocks noChangeAspect="1"/>
          </p:cNvPicPr>
          <p:nvPr userDrawn="1"/>
        </p:nvPicPr>
        <p:blipFill>
          <a:blip r:embed="rId2"/>
          <a:stretch>
            <a:fillRect/>
          </a:stretch>
        </p:blipFill>
        <p:spPr>
          <a:xfrm>
            <a:off x="10934105" y="155575"/>
            <a:ext cx="1126599" cy="1389207"/>
          </a:xfrm>
          <a:prstGeom prst="rect">
            <a:avLst/>
          </a:prstGeom>
        </p:spPr>
      </p:pic>
    </p:spTree>
    <p:extLst>
      <p:ext uri="{BB962C8B-B14F-4D97-AF65-F5344CB8AC3E}">
        <p14:creationId xmlns:p14="http://schemas.microsoft.com/office/powerpoint/2010/main" val="2161044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White Hex/Maroon Bgd">
    <p:bg>
      <p:bgPr>
        <a:solidFill>
          <a:schemeClr val="accent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414306D-E2AF-8548-9633-62126A53AA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0720" y="720521"/>
            <a:ext cx="1109538" cy="996976"/>
          </a:xfrm>
          <a:prstGeom prst="rect">
            <a:avLst/>
          </a:prstGeom>
        </p:spPr>
      </p:pic>
      <p:cxnSp>
        <p:nvCxnSpPr>
          <p:cNvPr id="7" name="Straight Connector 6">
            <a:extLst>
              <a:ext uri="{FF2B5EF4-FFF2-40B4-BE49-F238E27FC236}">
                <a16:creationId xmlns:a16="http://schemas.microsoft.com/office/drawing/2014/main" id="{D16B33DE-0416-414B-9F65-E7B4C3897D2A}"/>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8" name="Text Placeholder 87">
            <a:extLst>
              <a:ext uri="{FF2B5EF4-FFF2-40B4-BE49-F238E27FC236}">
                <a16:creationId xmlns:a16="http://schemas.microsoft.com/office/drawing/2014/main" id="{F022D7F4-1C26-D24B-B0D0-715306FB13D6}"/>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a:t>Cover Slide Title</a:t>
            </a:r>
            <a:endParaRPr lang="en-US"/>
          </a:p>
        </p:txBody>
      </p:sp>
      <p:sp>
        <p:nvSpPr>
          <p:cNvPr id="9" name="TextBox 8">
            <a:extLst>
              <a:ext uri="{FF2B5EF4-FFF2-40B4-BE49-F238E27FC236}">
                <a16:creationId xmlns:a16="http://schemas.microsoft.com/office/drawing/2014/main" id="{4DEE2275-D082-F248-A8EB-ADCA1867106C}"/>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spTree>
    <p:extLst>
      <p:ext uri="{BB962C8B-B14F-4D97-AF65-F5344CB8AC3E}">
        <p14:creationId xmlns:p14="http://schemas.microsoft.com/office/powerpoint/2010/main" val="30197576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Green Bgd">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D84C2F0A-D8AB-4146-A96F-2105223157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0720" y="720521"/>
            <a:ext cx="1109538" cy="996976"/>
          </a:xfrm>
          <a:prstGeom prst="rect">
            <a:avLst/>
          </a:prstGeom>
        </p:spPr>
      </p:pic>
      <p:sp>
        <p:nvSpPr>
          <p:cNvPr id="7" name="TextBox 46">
            <a:extLst>
              <a:ext uri="{FF2B5EF4-FFF2-40B4-BE49-F238E27FC236}">
                <a16:creationId xmlns:a16="http://schemas.microsoft.com/office/drawing/2014/main" id="{24901ADA-469A-8E47-9BAA-C8C6F8659CF0}"/>
              </a:ext>
            </a:extLst>
          </p:cNvPr>
          <p:cNvSpPr txBox="1">
            <a:spLocks noChangeArrowheads="1"/>
          </p:cNvSpPr>
          <p:nvPr userDrawn="1"/>
        </p:nvSpPr>
        <p:spPr bwMode="auto">
          <a:xfrm>
            <a:off x="609600" y="5851247"/>
            <a:ext cx="1746624" cy="28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defRPr/>
            </a:pPr>
            <a:r>
              <a:rPr lang="en-US" sz="1400" dirty="0">
                <a:solidFill>
                  <a:schemeClr val="bg1"/>
                </a:solidFill>
                <a:latin typeface="Arial" charset="0"/>
                <a:cs typeface="Arial" charset="0"/>
              </a:rPr>
              <a:t>In partnership with</a:t>
            </a:r>
          </a:p>
        </p:txBody>
      </p:sp>
      <p:pic>
        <p:nvPicPr>
          <p:cNvPr id="9" name="Picture 8" descr="A picture containing wheel, clock&#10;&#10;Description automatically generated">
            <a:extLst>
              <a:ext uri="{FF2B5EF4-FFF2-40B4-BE49-F238E27FC236}">
                <a16:creationId xmlns:a16="http://schemas.microsoft.com/office/drawing/2014/main" id="{3D5E5F64-F070-8B46-A60C-A24E24DFB1C2}"/>
              </a:ext>
            </a:extLst>
          </p:cNvPr>
          <p:cNvPicPr>
            <a:picLocks noChangeAspect="1"/>
          </p:cNvPicPr>
          <p:nvPr userDrawn="1"/>
        </p:nvPicPr>
        <p:blipFill>
          <a:blip r:embed="rId6"/>
          <a:stretch>
            <a:fillRect/>
          </a:stretch>
        </p:blipFill>
        <p:spPr>
          <a:xfrm>
            <a:off x="2228902" y="5902925"/>
            <a:ext cx="1333775" cy="202278"/>
          </a:xfrm>
          <a:prstGeom prst="rect">
            <a:avLst/>
          </a:prstGeom>
        </p:spPr>
      </p:pic>
      <p:cxnSp>
        <p:nvCxnSpPr>
          <p:cNvPr id="10" name="Straight Connector 9">
            <a:extLst>
              <a:ext uri="{FF2B5EF4-FFF2-40B4-BE49-F238E27FC236}">
                <a16:creationId xmlns:a16="http://schemas.microsoft.com/office/drawing/2014/main" id="{54106F51-AF98-0C47-872F-6359579022E2}"/>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5" name="Text Placeholder 87">
            <a:extLst>
              <a:ext uri="{FF2B5EF4-FFF2-40B4-BE49-F238E27FC236}">
                <a16:creationId xmlns:a16="http://schemas.microsoft.com/office/drawing/2014/main" id="{7826F691-BED4-0B41-ACF8-364768D28023}"/>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1" name="TextBox 10">
            <a:extLst>
              <a:ext uri="{FF2B5EF4-FFF2-40B4-BE49-F238E27FC236}">
                <a16:creationId xmlns:a16="http://schemas.microsoft.com/office/drawing/2014/main" id="{CBBB94E6-1260-E44D-9B80-5D9EE7057E96}"/>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dirty="0">
              <a:solidFill>
                <a:schemeClr val="bg1"/>
              </a:solidFill>
              <a:latin typeface="+mn-lt"/>
            </a:endParaRPr>
          </a:p>
        </p:txBody>
      </p:sp>
    </p:spTree>
    <p:extLst>
      <p:ext uri="{BB962C8B-B14F-4D97-AF65-F5344CB8AC3E}">
        <p14:creationId xmlns:p14="http://schemas.microsoft.com/office/powerpoint/2010/main" val="42475761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hite Hex/Dark Green Bgd">
    <p:bg>
      <p:bgPr>
        <a:solidFill>
          <a:schemeClr val="accent1">
            <a:lumMod val="75000"/>
          </a:schemeClr>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229CA08-5E94-524B-8828-805D04FA98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480333" y="-9061078"/>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0720" y="720521"/>
            <a:ext cx="1109538" cy="996976"/>
          </a:xfrm>
          <a:prstGeom prst="rect">
            <a:avLst/>
          </a:prstGeom>
        </p:spPr>
      </p:pic>
      <p:pic>
        <p:nvPicPr>
          <p:cNvPr id="9" name="Graphic 8">
            <a:extLst>
              <a:ext uri="{FF2B5EF4-FFF2-40B4-BE49-F238E27FC236}">
                <a16:creationId xmlns:a16="http://schemas.microsoft.com/office/drawing/2014/main" id="{95E9D4EA-5B9C-9C42-ADCA-531F19D3CC7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80719" y="5255526"/>
            <a:ext cx="756194" cy="846724"/>
          </a:xfrm>
          <a:prstGeom prst="rect">
            <a:avLst/>
          </a:prstGeom>
        </p:spPr>
      </p:pic>
      <p:cxnSp>
        <p:nvCxnSpPr>
          <p:cNvPr id="8" name="Straight Connector 7">
            <a:extLst>
              <a:ext uri="{FF2B5EF4-FFF2-40B4-BE49-F238E27FC236}">
                <a16:creationId xmlns:a16="http://schemas.microsoft.com/office/drawing/2014/main" id="{D8A982C6-6E25-C341-AD0D-E9B51473F77C}"/>
              </a:ext>
            </a:extLst>
          </p:cNvPr>
          <p:cNvCxnSpPr>
            <a:cxnSpLocks/>
          </p:cNvCxnSpPr>
          <p:nvPr userDrawn="1"/>
        </p:nvCxnSpPr>
        <p:spPr>
          <a:xfrm>
            <a:off x="680720" y="4225739"/>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4" name="Text Placeholder 87">
            <a:extLst>
              <a:ext uri="{FF2B5EF4-FFF2-40B4-BE49-F238E27FC236}">
                <a16:creationId xmlns:a16="http://schemas.microsoft.com/office/drawing/2014/main" id="{E8486CDF-F938-1D45-914C-F308DC02C371}"/>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a:t>Cover Slide Title</a:t>
            </a:r>
            <a:endParaRPr lang="en-US"/>
          </a:p>
        </p:txBody>
      </p:sp>
      <p:sp>
        <p:nvSpPr>
          <p:cNvPr id="10" name="TextBox 9">
            <a:extLst>
              <a:ext uri="{FF2B5EF4-FFF2-40B4-BE49-F238E27FC236}">
                <a16:creationId xmlns:a16="http://schemas.microsoft.com/office/drawing/2014/main" id="{856691A3-3884-3D46-A40C-291C6A515954}"/>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spTree>
    <p:extLst>
      <p:ext uri="{BB962C8B-B14F-4D97-AF65-F5344CB8AC3E}">
        <p14:creationId xmlns:p14="http://schemas.microsoft.com/office/powerpoint/2010/main" val="5331239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Blue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a:t>Cover Slide Title</a:t>
            </a:r>
            <a:endParaRPr lang="en-US"/>
          </a:p>
        </p:txBody>
      </p: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87">
            <a:extLst>
              <a:ext uri="{FF2B5EF4-FFF2-40B4-BE49-F238E27FC236}">
                <a16:creationId xmlns:a16="http://schemas.microsoft.com/office/drawing/2014/main" id="{3890C262-40B1-8848-A1A5-47A11DCE9B41}"/>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a:t>Subtitle</a:t>
            </a:r>
            <a:endParaRPr lang="en-US"/>
          </a:p>
        </p:txBody>
      </p: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26944" y="2528705"/>
            <a:ext cx="22972880" cy="12922245"/>
          </a:xfrm>
          <a:prstGeom prst="rect">
            <a:avLst/>
          </a:prstGeom>
        </p:spPr>
      </p:pic>
      <p:pic>
        <p:nvPicPr>
          <p:cNvPr id="18" name="Graphic 17">
            <a:extLst>
              <a:ext uri="{FF2B5EF4-FFF2-40B4-BE49-F238E27FC236}">
                <a16:creationId xmlns:a16="http://schemas.microsoft.com/office/drawing/2014/main" id="{3BBF279B-B9D6-B046-BB73-FC9D92454C7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30808" y="5870354"/>
            <a:ext cx="679918" cy="610940"/>
          </a:xfrm>
          <a:prstGeom prst="rect">
            <a:avLst/>
          </a:prstGeom>
        </p:spPr>
      </p:pic>
      <p:sp>
        <p:nvSpPr>
          <p:cNvPr id="13" name="TextBox 12">
            <a:extLst>
              <a:ext uri="{FF2B5EF4-FFF2-40B4-BE49-F238E27FC236}">
                <a16:creationId xmlns:a16="http://schemas.microsoft.com/office/drawing/2014/main" id="{9F3B8E16-6BB8-6A49-B318-261D6C3AF52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spTree>
    <p:extLst>
      <p:ext uri="{BB962C8B-B14F-4D97-AF65-F5344CB8AC3E}">
        <p14:creationId xmlns:p14="http://schemas.microsoft.com/office/powerpoint/2010/main" val="21035574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Green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26944" y="2528705"/>
            <a:ext cx="22972880" cy="12922245"/>
          </a:xfrm>
          <a:prstGeom prst="rect">
            <a:avLst/>
          </a:prstGeom>
        </p:spPr>
      </p:pic>
      <p:sp>
        <p:nvSpPr>
          <p:cNvPr id="13" name="Text Placeholder 87">
            <a:extLst>
              <a:ext uri="{FF2B5EF4-FFF2-40B4-BE49-F238E27FC236}">
                <a16:creationId xmlns:a16="http://schemas.microsoft.com/office/drawing/2014/main" id="{93A67A01-4BEA-4043-AC54-C99820E66087}"/>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a:t>Cover Slide Title</a:t>
            </a:r>
            <a:endParaRPr lang="en-US"/>
          </a:p>
        </p:txBody>
      </p:sp>
      <p:sp>
        <p:nvSpPr>
          <p:cNvPr id="15" name="Text Placeholder 87">
            <a:extLst>
              <a:ext uri="{FF2B5EF4-FFF2-40B4-BE49-F238E27FC236}">
                <a16:creationId xmlns:a16="http://schemas.microsoft.com/office/drawing/2014/main" id="{50158C3B-7E99-194B-A4C6-5ACEB5B52E60}"/>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a:t>Subtitle</a:t>
            </a:r>
            <a:endParaRPr lang="en-US"/>
          </a:p>
        </p:txBody>
      </p:sp>
      <p:pic>
        <p:nvPicPr>
          <p:cNvPr id="17" name="Graphic 16">
            <a:extLst>
              <a:ext uri="{FF2B5EF4-FFF2-40B4-BE49-F238E27FC236}">
                <a16:creationId xmlns:a16="http://schemas.microsoft.com/office/drawing/2014/main" id="{3E4CF0A9-273E-4A46-88EA-023A8F2DDA4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30808" y="5870354"/>
            <a:ext cx="679918" cy="610940"/>
          </a:xfrm>
          <a:prstGeom prst="rect">
            <a:avLst/>
          </a:prstGeom>
        </p:spPr>
      </p:pic>
      <p:sp>
        <p:nvSpPr>
          <p:cNvPr id="12" name="TextBox 11">
            <a:extLst>
              <a:ext uri="{FF2B5EF4-FFF2-40B4-BE49-F238E27FC236}">
                <a16:creationId xmlns:a16="http://schemas.microsoft.com/office/drawing/2014/main" id="{D2416CCB-87D9-7044-B55E-21F450CB243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spTree>
    <p:extLst>
      <p:ext uri="{BB962C8B-B14F-4D97-AF65-F5344CB8AC3E}">
        <p14:creationId xmlns:p14="http://schemas.microsoft.com/office/powerpoint/2010/main" val="261529426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White Hex/Maroon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26944" y="2528705"/>
            <a:ext cx="22972880" cy="12922245"/>
          </a:xfrm>
          <a:prstGeom prst="rect">
            <a:avLst/>
          </a:prstGeom>
        </p:spPr>
      </p:pic>
      <p:pic>
        <p:nvPicPr>
          <p:cNvPr id="13" name="Graphic 12">
            <a:extLst>
              <a:ext uri="{FF2B5EF4-FFF2-40B4-BE49-F238E27FC236}">
                <a16:creationId xmlns:a16="http://schemas.microsoft.com/office/drawing/2014/main" id="{F1B25BAF-5E7C-F14B-9CB2-24AE889D55B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30808" y="5870354"/>
            <a:ext cx="679918" cy="610940"/>
          </a:xfrm>
          <a:prstGeom prst="rect">
            <a:avLst/>
          </a:prstGeom>
        </p:spPr>
      </p:pic>
      <p:sp>
        <p:nvSpPr>
          <p:cNvPr id="14" name="Text Placeholder 87">
            <a:extLst>
              <a:ext uri="{FF2B5EF4-FFF2-40B4-BE49-F238E27FC236}">
                <a16:creationId xmlns:a16="http://schemas.microsoft.com/office/drawing/2014/main" id="{95D606C5-440E-B64B-BAE9-33A7F9C75844}"/>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a:t>Cover Slide Title</a:t>
            </a:r>
            <a:endParaRPr lang="en-US"/>
          </a:p>
        </p:txBody>
      </p:sp>
      <p:sp>
        <p:nvSpPr>
          <p:cNvPr id="15" name="Text Placeholder 87">
            <a:extLst>
              <a:ext uri="{FF2B5EF4-FFF2-40B4-BE49-F238E27FC236}">
                <a16:creationId xmlns:a16="http://schemas.microsoft.com/office/drawing/2014/main" id="{FD279A48-54B0-CB4A-8C5D-62EB314DC7F4}"/>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a:t>Subtitle</a:t>
            </a:r>
            <a:endParaRPr lang="en-US"/>
          </a:p>
        </p:txBody>
      </p:sp>
      <p:sp>
        <p:nvSpPr>
          <p:cNvPr id="12" name="TextBox 11">
            <a:extLst>
              <a:ext uri="{FF2B5EF4-FFF2-40B4-BE49-F238E27FC236}">
                <a16:creationId xmlns:a16="http://schemas.microsoft.com/office/drawing/2014/main" id="{BC472BF5-8C86-A740-BB23-3CA201A9320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spTree>
    <p:extLst>
      <p:ext uri="{BB962C8B-B14F-4D97-AF65-F5344CB8AC3E}">
        <p14:creationId xmlns:p14="http://schemas.microsoft.com/office/powerpoint/2010/main" val="128958618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All White + Partner Branding">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1975CBF-8FC2-194D-BEEC-2E2C16453379}"/>
              </a:ext>
            </a:extLst>
          </p:cNvPr>
          <p:cNvPicPr>
            <a:picLocks noChangeAspect="1"/>
          </p:cNvPicPr>
          <p:nvPr userDrawn="1"/>
        </p:nvPicPr>
        <p:blipFill>
          <a:blip r:embed="rId2"/>
          <a:stretch>
            <a:fillRect/>
          </a:stretch>
        </p:blipFill>
        <p:spPr>
          <a:xfrm>
            <a:off x="10607983" y="5940000"/>
            <a:ext cx="38100" cy="1498600"/>
          </a:xfrm>
          <a:prstGeom prst="rect">
            <a:avLst/>
          </a:prstGeom>
        </p:spPr>
      </p:pic>
      <p:pic>
        <p:nvPicPr>
          <p:cNvPr id="19" name="Picture 18" descr="A picture containing wheel, clock&#10;&#10;Description automatically generated">
            <a:extLst>
              <a:ext uri="{FF2B5EF4-FFF2-40B4-BE49-F238E27FC236}">
                <a16:creationId xmlns:a16="http://schemas.microsoft.com/office/drawing/2014/main" id="{99EB7502-606C-DE43-B850-7EA9755E197F}"/>
              </a:ext>
            </a:extLst>
          </p:cNvPr>
          <p:cNvPicPr>
            <a:picLocks noChangeAspect="1"/>
          </p:cNvPicPr>
          <p:nvPr userDrawn="1"/>
        </p:nvPicPr>
        <p:blipFill>
          <a:blip r:embed="rId3"/>
          <a:stretch>
            <a:fillRect/>
          </a:stretch>
        </p:blipFill>
        <p:spPr>
          <a:xfrm>
            <a:off x="8909341" y="6276150"/>
            <a:ext cx="1493918" cy="226565"/>
          </a:xfrm>
          <a:prstGeom prst="rect">
            <a:avLst/>
          </a:prstGeom>
        </p:spPr>
      </p:pic>
      <p:pic>
        <p:nvPicPr>
          <p:cNvPr id="22" name="Graphic 21">
            <a:extLst>
              <a:ext uri="{FF2B5EF4-FFF2-40B4-BE49-F238E27FC236}">
                <a16:creationId xmlns:a16="http://schemas.microsoft.com/office/drawing/2014/main" id="{149A9E30-DCEC-9949-839E-713F0F9CD8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08" y="5940000"/>
            <a:ext cx="679918" cy="610941"/>
          </a:xfrm>
          <a:prstGeom prst="rect">
            <a:avLst/>
          </a:prstGeom>
        </p:spPr>
      </p:pic>
      <p:sp>
        <p:nvSpPr>
          <p:cNvPr id="13" name="Text Placeholder 87">
            <a:extLst>
              <a:ext uri="{FF2B5EF4-FFF2-40B4-BE49-F238E27FC236}">
                <a16:creationId xmlns:a16="http://schemas.microsoft.com/office/drawing/2014/main" id="{0E9E5D6A-1436-994A-A3AD-EAC7CB82F99A}"/>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a:t>Cover Slide Title</a:t>
            </a:r>
            <a:endParaRPr lang="en-US"/>
          </a:p>
        </p:txBody>
      </p:sp>
      <p:sp>
        <p:nvSpPr>
          <p:cNvPr id="14" name="Text Placeholder 87">
            <a:extLst>
              <a:ext uri="{FF2B5EF4-FFF2-40B4-BE49-F238E27FC236}">
                <a16:creationId xmlns:a16="http://schemas.microsoft.com/office/drawing/2014/main" id="{42434E30-02E0-C24F-AE15-DE8283E109CD}"/>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a:t>Subtitle</a:t>
            </a:r>
            <a:endParaRPr lang="en-US"/>
          </a:p>
        </p:txBody>
      </p:sp>
      <p:sp>
        <p:nvSpPr>
          <p:cNvPr id="12" name="TextBox 11">
            <a:extLst>
              <a:ext uri="{FF2B5EF4-FFF2-40B4-BE49-F238E27FC236}">
                <a16:creationId xmlns:a16="http://schemas.microsoft.com/office/drawing/2014/main" id="{03F25D73-5CBD-A345-930B-B880C8363ADD}"/>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spTree>
    <p:extLst>
      <p:ext uri="{BB962C8B-B14F-4D97-AF65-F5344CB8AC3E}">
        <p14:creationId xmlns:p14="http://schemas.microsoft.com/office/powerpoint/2010/main" val="30220024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All White + NI Branding">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149A9E30-DCEC-9949-839E-713F0F9CD8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30808" y="5940000"/>
            <a:ext cx="679918" cy="610941"/>
          </a:xfrm>
          <a:prstGeom prst="rect">
            <a:avLst/>
          </a:prstGeom>
        </p:spPr>
      </p:pic>
      <p:pic>
        <p:nvPicPr>
          <p:cNvPr id="15" name="Graphic 14">
            <a:extLst>
              <a:ext uri="{FF2B5EF4-FFF2-40B4-BE49-F238E27FC236}">
                <a16:creationId xmlns:a16="http://schemas.microsoft.com/office/drawing/2014/main" id="{2C2FCE4A-AF2B-4547-A20B-F405DA4064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32456" y="5940000"/>
            <a:ext cx="669030" cy="749124"/>
          </a:xfrm>
          <a:prstGeom prst="rect">
            <a:avLst/>
          </a:prstGeom>
        </p:spPr>
      </p:pic>
      <p:sp>
        <p:nvSpPr>
          <p:cNvPr id="13" name="Text Placeholder 87">
            <a:extLst>
              <a:ext uri="{FF2B5EF4-FFF2-40B4-BE49-F238E27FC236}">
                <a16:creationId xmlns:a16="http://schemas.microsoft.com/office/drawing/2014/main" id="{65D8C751-7753-644B-BF27-4962F7DEC81E}"/>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a:t>Cover Slide Title</a:t>
            </a:r>
            <a:endParaRPr lang="en-US"/>
          </a:p>
        </p:txBody>
      </p:sp>
      <p:sp>
        <p:nvSpPr>
          <p:cNvPr id="14" name="Text Placeholder 87">
            <a:extLst>
              <a:ext uri="{FF2B5EF4-FFF2-40B4-BE49-F238E27FC236}">
                <a16:creationId xmlns:a16="http://schemas.microsoft.com/office/drawing/2014/main" id="{7A9065F6-0CE8-5C4C-B33C-517C2E4B102D}"/>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a:t>Subtitle</a:t>
            </a:r>
            <a:endParaRPr lang="en-US"/>
          </a:p>
        </p:txBody>
      </p:sp>
      <p:sp>
        <p:nvSpPr>
          <p:cNvPr id="12" name="TextBox 11">
            <a:extLst>
              <a:ext uri="{FF2B5EF4-FFF2-40B4-BE49-F238E27FC236}">
                <a16:creationId xmlns:a16="http://schemas.microsoft.com/office/drawing/2014/main" id="{079D20E4-872C-454B-83F8-EE90A56DA220}"/>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Monday, 24 July 2023</a:t>
            </a:fld>
            <a:endParaRPr lang="en-US">
              <a:solidFill>
                <a:schemeClr val="bg1"/>
              </a:solidFill>
              <a:latin typeface="+mn-lt"/>
            </a:endParaRPr>
          </a:p>
        </p:txBody>
      </p:sp>
      <p:pic>
        <p:nvPicPr>
          <p:cNvPr id="16" name="Picture 15">
            <a:extLst>
              <a:ext uri="{FF2B5EF4-FFF2-40B4-BE49-F238E27FC236}">
                <a16:creationId xmlns:a16="http://schemas.microsoft.com/office/drawing/2014/main" id="{DD1C4CF4-A46A-004B-AB3E-9ABDECBADCF4}"/>
              </a:ext>
            </a:extLst>
          </p:cNvPr>
          <p:cNvPicPr>
            <a:picLocks noChangeAspect="1"/>
          </p:cNvPicPr>
          <p:nvPr userDrawn="1"/>
        </p:nvPicPr>
        <p:blipFill>
          <a:blip r:embed="rId6"/>
          <a:stretch>
            <a:fillRect/>
          </a:stretch>
        </p:blipFill>
        <p:spPr>
          <a:xfrm>
            <a:off x="10607983" y="5940000"/>
            <a:ext cx="38100" cy="1498600"/>
          </a:xfrm>
          <a:prstGeom prst="rect">
            <a:avLst/>
          </a:prstGeom>
        </p:spPr>
      </p:pic>
    </p:spTree>
    <p:extLst>
      <p:ext uri="{BB962C8B-B14F-4D97-AF65-F5344CB8AC3E}">
        <p14:creationId xmlns:p14="http://schemas.microsoft.com/office/powerpoint/2010/main" val="16915834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6507B-3157-4E07-A0E1-70075A1B990A}" type="datetimeFigureOut">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B6339A-7402-47C0-8D4C-C5098406B8CB}" type="slidenum">
              <a:rPr lang="en-GB" smtClean="0"/>
              <a:t>‹#›</a:t>
            </a:fld>
            <a:endParaRPr lang="en-GB"/>
          </a:p>
        </p:txBody>
      </p:sp>
      <p:pic>
        <p:nvPicPr>
          <p:cNvPr id="7" name="Picture 6">
            <a:extLst>
              <a:ext uri="{FF2B5EF4-FFF2-40B4-BE49-F238E27FC236}">
                <a16:creationId xmlns:a16="http://schemas.microsoft.com/office/drawing/2014/main" id="{DFB707A3-90EE-AD53-51AB-1055C968871D}"/>
              </a:ext>
            </a:extLst>
          </p:cNvPr>
          <p:cNvPicPr>
            <a:picLocks noChangeAspect="1"/>
          </p:cNvPicPr>
          <p:nvPr userDrawn="1"/>
        </p:nvPicPr>
        <p:blipFill>
          <a:blip r:embed="rId2"/>
          <a:stretch>
            <a:fillRect/>
          </a:stretch>
        </p:blipFill>
        <p:spPr>
          <a:xfrm>
            <a:off x="10934105" y="155575"/>
            <a:ext cx="1126599" cy="1389207"/>
          </a:xfrm>
          <a:prstGeom prst="rect">
            <a:avLst/>
          </a:prstGeom>
        </p:spPr>
      </p:pic>
    </p:spTree>
    <p:extLst>
      <p:ext uri="{BB962C8B-B14F-4D97-AF65-F5344CB8AC3E}">
        <p14:creationId xmlns:p14="http://schemas.microsoft.com/office/powerpoint/2010/main" val="428801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6507B-3157-4E07-A0E1-70075A1B990A}" type="datetimeFigureOut">
              <a:rPr lang="en-GB" smtClean="0"/>
              <a:t>24/07/2023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B6339A-7402-47C0-8D4C-C5098406B8CB}" type="slidenum">
              <a:rPr lang="en-GB" smtClean="0"/>
              <a:t>‹#›</a:t>
            </a:fld>
            <a:endParaRPr lang="en-GB"/>
          </a:p>
        </p:txBody>
      </p:sp>
      <p:pic>
        <p:nvPicPr>
          <p:cNvPr id="8" name="Picture 7">
            <a:extLst>
              <a:ext uri="{FF2B5EF4-FFF2-40B4-BE49-F238E27FC236}">
                <a16:creationId xmlns:a16="http://schemas.microsoft.com/office/drawing/2014/main" id="{11616597-0F06-1B17-ADD7-9879EA9DA449}"/>
              </a:ext>
            </a:extLst>
          </p:cNvPr>
          <p:cNvPicPr>
            <a:picLocks noChangeAspect="1"/>
          </p:cNvPicPr>
          <p:nvPr userDrawn="1"/>
        </p:nvPicPr>
        <p:blipFill>
          <a:blip r:embed="rId2"/>
          <a:stretch>
            <a:fillRect/>
          </a:stretch>
        </p:blipFill>
        <p:spPr>
          <a:xfrm>
            <a:off x="10934105" y="155575"/>
            <a:ext cx="1126599" cy="1389207"/>
          </a:xfrm>
          <a:prstGeom prst="rect">
            <a:avLst/>
          </a:prstGeom>
        </p:spPr>
      </p:pic>
    </p:spTree>
    <p:extLst>
      <p:ext uri="{BB962C8B-B14F-4D97-AF65-F5344CB8AC3E}">
        <p14:creationId xmlns:p14="http://schemas.microsoft.com/office/powerpoint/2010/main" val="26526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6507B-3157-4E07-A0E1-70075A1B990A}" type="datetimeFigureOut">
              <a:rPr lang="en-GB" smtClean="0"/>
              <a:t>24/07/2023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B6339A-7402-47C0-8D4C-C5098406B8CB}" type="slidenum">
              <a:rPr lang="en-GB" smtClean="0"/>
              <a:t>‹#›</a:t>
            </a:fld>
            <a:endParaRPr lang="en-GB"/>
          </a:p>
        </p:txBody>
      </p:sp>
    </p:spTree>
    <p:extLst>
      <p:ext uri="{BB962C8B-B14F-4D97-AF65-F5344CB8AC3E}">
        <p14:creationId xmlns:p14="http://schemas.microsoft.com/office/powerpoint/2010/main" val="1981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6507B-3157-4E07-A0E1-70075A1B990A}" type="datetimeFigureOut">
              <a:rPr lang="en-GB" smtClean="0"/>
              <a:t>24/07/2023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B6339A-7402-47C0-8D4C-C5098406B8CB}" type="slidenum">
              <a:rPr lang="en-GB" smtClean="0"/>
              <a:t>‹#›</a:t>
            </a:fld>
            <a:endParaRPr lang="en-GB"/>
          </a:p>
        </p:txBody>
      </p:sp>
      <p:pic>
        <p:nvPicPr>
          <p:cNvPr id="6" name="Picture 5">
            <a:extLst>
              <a:ext uri="{FF2B5EF4-FFF2-40B4-BE49-F238E27FC236}">
                <a16:creationId xmlns:a16="http://schemas.microsoft.com/office/drawing/2014/main" id="{2A4AE384-90C5-3B36-BEAD-F451A9452CAE}"/>
              </a:ext>
            </a:extLst>
          </p:cNvPr>
          <p:cNvPicPr>
            <a:picLocks noChangeAspect="1"/>
          </p:cNvPicPr>
          <p:nvPr userDrawn="1"/>
        </p:nvPicPr>
        <p:blipFill>
          <a:blip r:embed="rId2"/>
          <a:stretch>
            <a:fillRect/>
          </a:stretch>
        </p:blipFill>
        <p:spPr>
          <a:xfrm>
            <a:off x="10934105" y="155575"/>
            <a:ext cx="1126599" cy="1389207"/>
          </a:xfrm>
          <a:prstGeom prst="rect">
            <a:avLst/>
          </a:prstGeom>
        </p:spPr>
      </p:pic>
    </p:spTree>
    <p:extLst>
      <p:ext uri="{BB962C8B-B14F-4D97-AF65-F5344CB8AC3E}">
        <p14:creationId xmlns:p14="http://schemas.microsoft.com/office/powerpoint/2010/main" val="71040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6507B-3157-4E07-A0E1-70075A1B990A}" type="datetimeFigureOut">
              <a:rPr lang="en-GB" smtClean="0"/>
              <a:t>24/07/2023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B6339A-7402-47C0-8D4C-C5098406B8CB}" type="slidenum">
              <a:rPr lang="en-GB" smtClean="0"/>
              <a:t>‹#›</a:t>
            </a:fld>
            <a:endParaRPr lang="en-GB"/>
          </a:p>
        </p:txBody>
      </p:sp>
      <p:pic>
        <p:nvPicPr>
          <p:cNvPr id="5" name="Picture 4">
            <a:extLst>
              <a:ext uri="{FF2B5EF4-FFF2-40B4-BE49-F238E27FC236}">
                <a16:creationId xmlns:a16="http://schemas.microsoft.com/office/drawing/2014/main" id="{6CE98C0F-9B51-8E32-9F71-D659AFCD9D17}"/>
              </a:ext>
            </a:extLst>
          </p:cNvPr>
          <p:cNvPicPr>
            <a:picLocks noChangeAspect="1"/>
          </p:cNvPicPr>
          <p:nvPr userDrawn="1"/>
        </p:nvPicPr>
        <p:blipFill>
          <a:blip r:embed="rId2"/>
          <a:stretch>
            <a:fillRect/>
          </a:stretch>
        </p:blipFill>
        <p:spPr>
          <a:xfrm>
            <a:off x="10934105" y="155575"/>
            <a:ext cx="1126599" cy="1389207"/>
          </a:xfrm>
          <a:prstGeom prst="rect">
            <a:avLst/>
          </a:prstGeom>
        </p:spPr>
      </p:pic>
    </p:spTree>
    <p:extLst>
      <p:ext uri="{BB962C8B-B14F-4D97-AF65-F5344CB8AC3E}">
        <p14:creationId xmlns:p14="http://schemas.microsoft.com/office/powerpoint/2010/main" val="427162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6507B-3157-4E07-A0E1-70075A1B990A}" type="datetimeFigureOut">
              <a:rPr lang="en-GB" smtClean="0"/>
              <a:t>24/07/2023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B6339A-7402-47C0-8D4C-C5098406B8CB}" type="slidenum">
              <a:rPr lang="en-GB" smtClean="0"/>
              <a:t>‹#›</a:t>
            </a:fld>
            <a:endParaRPr lang="en-GB"/>
          </a:p>
        </p:txBody>
      </p:sp>
      <p:pic>
        <p:nvPicPr>
          <p:cNvPr id="8" name="Picture 7">
            <a:extLst>
              <a:ext uri="{FF2B5EF4-FFF2-40B4-BE49-F238E27FC236}">
                <a16:creationId xmlns:a16="http://schemas.microsoft.com/office/drawing/2014/main" id="{CA18ACEF-B593-75F7-7658-BFC0EFE4FBBF}"/>
              </a:ext>
            </a:extLst>
          </p:cNvPr>
          <p:cNvPicPr>
            <a:picLocks noChangeAspect="1"/>
          </p:cNvPicPr>
          <p:nvPr userDrawn="1"/>
        </p:nvPicPr>
        <p:blipFill>
          <a:blip r:embed="rId2"/>
          <a:stretch>
            <a:fillRect/>
          </a:stretch>
        </p:blipFill>
        <p:spPr>
          <a:xfrm>
            <a:off x="10934105" y="155575"/>
            <a:ext cx="1126599" cy="1389207"/>
          </a:xfrm>
          <a:prstGeom prst="rect">
            <a:avLst/>
          </a:prstGeom>
        </p:spPr>
      </p:pic>
    </p:spTree>
    <p:extLst>
      <p:ext uri="{BB962C8B-B14F-4D97-AF65-F5344CB8AC3E}">
        <p14:creationId xmlns:p14="http://schemas.microsoft.com/office/powerpoint/2010/main" val="306664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6507B-3157-4E07-A0E1-70075A1B990A}" type="datetimeFigureOut">
              <a:rPr lang="en-GB" smtClean="0"/>
              <a:t>24/07/2023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B6339A-7402-47C0-8D4C-C5098406B8CB}" type="slidenum">
              <a:rPr lang="en-GB" smtClean="0"/>
              <a:t>‹#›</a:t>
            </a:fld>
            <a:endParaRPr lang="en-GB"/>
          </a:p>
        </p:txBody>
      </p:sp>
      <p:pic>
        <p:nvPicPr>
          <p:cNvPr id="3" name="Picture 2">
            <a:extLst>
              <a:ext uri="{FF2B5EF4-FFF2-40B4-BE49-F238E27FC236}">
                <a16:creationId xmlns:a16="http://schemas.microsoft.com/office/drawing/2014/main" id="{E404FA08-6319-E8D7-6ACA-956B8E87A5FD}"/>
              </a:ext>
            </a:extLst>
          </p:cNvPr>
          <p:cNvPicPr>
            <a:picLocks noChangeAspect="1"/>
          </p:cNvPicPr>
          <p:nvPr userDrawn="1"/>
        </p:nvPicPr>
        <p:blipFill>
          <a:blip r:embed="rId2"/>
          <a:stretch>
            <a:fillRect/>
          </a:stretch>
        </p:blipFill>
        <p:spPr>
          <a:xfrm>
            <a:off x="10934105" y="155575"/>
            <a:ext cx="1126599" cy="1389207"/>
          </a:xfrm>
          <a:prstGeom prst="rect">
            <a:avLst/>
          </a:prstGeom>
        </p:spPr>
      </p:pic>
      <p:pic>
        <p:nvPicPr>
          <p:cNvPr id="8" name="Picture 7">
            <a:extLst>
              <a:ext uri="{FF2B5EF4-FFF2-40B4-BE49-F238E27FC236}">
                <a16:creationId xmlns:a16="http://schemas.microsoft.com/office/drawing/2014/main" id="{9FF37D5C-1E54-16D8-A794-0E73724B81E2}"/>
              </a:ext>
            </a:extLst>
          </p:cNvPr>
          <p:cNvPicPr>
            <a:picLocks noChangeAspect="1"/>
          </p:cNvPicPr>
          <p:nvPr userDrawn="1"/>
        </p:nvPicPr>
        <p:blipFill>
          <a:blip r:embed="rId3"/>
          <a:stretch>
            <a:fillRect/>
          </a:stretch>
        </p:blipFill>
        <p:spPr>
          <a:xfrm>
            <a:off x="191968" y="6059055"/>
            <a:ext cx="1093868" cy="479857"/>
          </a:xfrm>
          <a:prstGeom prst="rect">
            <a:avLst/>
          </a:prstGeom>
        </p:spPr>
      </p:pic>
    </p:spTree>
    <p:extLst>
      <p:ext uri="{BB962C8B-B14F-4D97-AF65-F5344CB8AC3E}">
        <p14:creationId xmlns:p14="http://schemas.microsoft.com/office/powerpoint/2010/main" val="168827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6.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A96507B-3157-4E07-A0E1-70075A1B990A}" type="datetimeFigureOut">
              <a:rPr lang="en-GB" smtClean="0"/>
              <a:t>24/07/2023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EB6339A-7402-47C0-8D4C-C5098406B8CB}" type="slidenum">
              <a:rPr lang="en-GB" smtClean="0"/>
              <a:t>‹#›</a:t>
            </a:fld>
            <a:endParaRPr lang="en-GB"/>
          </a:p>
        </p:txBody>
      </p:sp>
      <p:pic>
        <p:nvPicPr>
          <p:cNvPr id="13" name="Picture 12">
            <a:extLst>
              <a:ext uri="{FF2B5EF4-FFF2-40B4-BE49-F238E27FC236}">
                <a16:creationId xmlns:a16="http://schemas.microsoft.com/office/drawing/2014/main" id="{C415AA51-ECC3-CC5C-A6B1-22C7E0D33F20}"/>
              </a:ext>
            </a:extLst>
          </p:cNvPr>
          <p:cNvPicPr>
            <a:picLocks noChangeAspect="1"/>
          </p:cNvPicPr>
          <p:nvPr userDrawn="1"/>
        </p:nvPicPr>
        <p:blipFill>
          <a:blip r:embed="rId19"/>
          <a:stretch>
            <a:fillRect/>
          </a:stretch>
        </p:blipFill>
        <p:spPr>
          <a:xfrm>
            <a:off x="10947628" y="230188"/>
            <a:ext cx="1121761" cy="1383912"/>
          </a:xfrm>
          <a:prstGeom prst="rect">
            <a:avLst/>
          </a:prstGeom>
        </p:spPr>
      </p:pic>
      <p:pic>
        <p:nvPicPr>
          <p:cNvPr id="14" name="Picture 13">
            <a:extLst>
              <a:ext uri="{FF2B5EF4-FFF2-40B4-BE49-F238E27FC236}">
                <a16:creationId xmlns:a16="http://schemas.microsoft.com/office/drawing/2014/main" id="{FC4FC96D-2661-2978-32EB-A2E5CA60CBCB}"/>
              </a:ext>
            </a:extLst>
          </p:cNvPr>
          <p:cNvPicPr>
            <a:picLocks noChangeAspect="1"/>
          </p:cNvPicPr>
          <p:nvPr userDrawn="1"/>
        </p:nvPicPr>
        <p:blipFill>
          <a:blip r:embed="rId20"/>
          <a:stretch>
            <a:fillRect/>
          </a:stretch>
        </p:blipFill>
        <p:spPr>
          <a:xfrm>
            <a:off x="289512" y="6115537"/>
            <a:ext cx="1097375" cy="481626"/>
          </a:xfrm>
          <a:prstGeom prst="rect">
            <a:avLst/>
          </a:prstGeom>
        </p:spPr>
      </p:pic>
    </p:spTree>
    <p:extLst>
      <p:ext uri="{BB962C8B-B14F-4D97-AF65-F5344CB8AC3E}">
        <p14:creationId xmlns:p14="http://schemas.microsoft.com/office/powerpoint/2010/main" val="22864402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66EBA-9868-FA44-B18F-C11F963D4413}"/>
              </a:ext>
            </a:extLst>
          </p:cNvPr>
          <p:cNvSpPr>
            <a:spLocks noGrp="1"/>
          </p:cNvSpPr>
          <p:nvPr>
            <p:ph type="title"/>
          </p:nvPr>
        </p:nvSpPr>
        <p:spPr>
          <a:xfrm>
            <a:off x="838200" y="360000"/>
            <a:ext cx="10515600" cy="1325563"/>
          </a:xfrm>
          <a:prstGeom prst="rect">
            <a:avLst/>
          </a:prstGeom>
        </p:spPr>
        <p:txBody>
          <a:bodyPr vert="horz" lIns="91440" tIns="45720" rIns="91440" bIns="45720" rtlCol="0" anchor="ctr">
            <a:normAutofit/>
          </a:bodyPr>
          <a:lstStyle/>
          <a:p>
            <a:r>
              <a:rPr lang="en-GB"/>
              <a:t>Cover Slides</a:t>
            </a:r>
            <a:endParaRPr lang="en-US"/>
          </a:p>
        </p:txBody>
      </p:sp>
      <p:sp>
        <p:nvSpPr>
          <p:cNvPr id="3" name="Text Placeholder 2">
            <a:extLst>
              <a:ext uri="{FF2B5EF4-FFF2-40B4-BE49-F238E27FC236}">
                <a16:creationId xmlns:a16="http://schemas.microsoft.com/office/drawing/2014/main" id="{3620FF88-2024-6F44-8DEE-3DBBAB4AF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9740312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ransition>
    <p:fade/>
  </p:transition>
  <p:hf hdr="0" ft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Tx/>
        <a:buBlip>
          <a:blip r:embed="rId12"/>
        </a:buBlip>
        <a:defRPr sz="24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12"/>
        </a:buBlip>
        <a:defRPr sz="20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12"/>
        </a:buBlip>
        <a:defRPr sz="18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12"/>
        </a:buBlip>
        <a:defRPr sz="18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b.nweurope.eu/projects/project-search/gencomm-generating-energy-secure-communities/news/gencomm-main-animation-2023/"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73B3-21DB-1BB1-F782-4FBB91797979}"/>
              </a:ext>
            </a:extLst>
          </p:cNvPr>
          <p:cNvSpPr>
            <a:spLocks noGrp="1"/>
          </p:cNvSpPr>
          <p:nvPr>
            <p:ph type="ctrTitle"/>
          </p:nvPr>
        </p:nvSpPr>
        <p:spPr>
          <a:xfrm>
            <a:off x="7185412" y="1157298"/>
            <a:ext cx="4990456" cy="3033592"/>
          </a:xfrm>
          <a:noFill/>
        </p:spPr>
        <p:txBody>
          <a:bodyPr>
            <a:noAutofit/>
          </a:bodyPr>
          <a:lstStyle/>
          <a:p>
            <a:br>
              <a:rPr kumimoji="0" lang="en-US" altLang="en-US" sz="4400" b="1" i="0" u="none" strike="noStrike" cap="none" normalizeH="0" baseline="0">
                <a:ln>
                  <a:noFill/>
                </a:ln>
                <a:solidFill>
                  <a:srgbClr val="00B050"/>
                </a:solidFill>
                <a:effectLst/>
                <a:latin typeface="Ink Free" panose="03080402000500000000" pitchFamily="66" charset="0"/>
              </a:rPr>
            </a:br>
            <a:br>
              <a:rPr lang="en-GB" sz="4400" b="1">
                <a:solidFill>
                  <a:srgbClr val="00B050"/>
                </a:solidFill>
              </a:rPr>
            </a:br>
            <a:r>
              <a:rPr lang="en-GB" sz="4400" b="1">
                <a:solidFill>
                  <a:srgbClr val="00B050"/>
                </a:solidFill>
              </a:rPr>
              <a:t> </a:t>
            </a:r>
            <a:br>
              <a:rPr lang="en-GB" sz="4400" b="1">
                <a:solidFill>
                  <a:srgbClr val="00B050"/>
                </a:solidFill>
              </a:rPr>
            </a:br>
            <a:endParaRPr lang="en-GB" sz="4000" b="1" i="1"/>
          </a:p>
        </p:txBody>
      </p:sp>
      <p:sp>
        <p:nvSpPr>
          <p:cNvPr id="3" name="Subtitle 2">
            <a:extLst>
              <a:ext uri="{FF2B5EF4-FFF2-40B4-BE49-F238E27FC236}">
                <a16:creationId xmlns:a16="http://schemas.microsoft.com/office/drawing/2014/main" id="{3C4ABB56-A7B6-1C31-BD50-58DC99E26262}"/>
              </a:ext>
            </a:extLst>
          </p:cNvPr>
          <p:cNvSpPr>
            <a:spLocks noGrp="1"/>
          </p:cNvSpPr>
          <p:nvPr>
            <p:ph type="subTitle" idx="1"/>
          </p:nvPr>
        </p:nvSpPr>
        <p:spPr>
          <a:xfrm>
            <a:off x="7009013" y="0"/>
            <a:ext cx="5034815" cy="6858000"/>
          </a:xfrm>
          <a:gradFill flip="none" rotWithShape="1">
            <a:gsLst>
              <a:gs pos="0">
                <a:schemeClr val="bg2">
                  <a:lumMod val="25000"/>
                </a:schemeClr>
              </a:gs>
              <a:gs pos="40000">
                <a:schemeClr val="accent1">
                  <a:lumMod val="45000"/>
                  <a:lumOff val="55000"/>
                </a:schemeClr>
              </a:gs>
              <a:gs pos="71000">
                <a:schemeClr val="accent1">
                  <a:lumMod val="45000"/>
                  <a:lumOff val="55000"/>
                </a:schemeClr>
              </a:gs>
              <a:gs pos="100000">
                <a:schemeClr val="accent1">
                  <a:lumMod val="30000"/>
                  <a:lumOff val="70000"/>
                </a:schemeClr>
              </a:gs>
            </a:gsLst>
            <a:lin ang="16200000" scaled="1"/>
            <a:tileRect/>
          </a:gradFill>
        </p:spPr>
        <p:txBody>
          <a:bodyPr>
            <a:normAutofit/>
          </a:bodyPr>
          <a:lstStyle/>
          <a:p>
            <a:pPr marR="0" lvl="0" algn="ctr" defTabSz="914400" fontAlgn="base">
              <a:lnSpc>
                <a:spcPct val="90000"/>
              </a:lnSpc>
              <a:spcBef>
                <a:spcPct val="0"/>
              </a:spcBef>
              <a:spcAft>
                <a:spcPts val="600"/>
              </a:spcAft>
              <a:buClrTx/>
              <a:buSzTx/>
              <a:tabLst/>
            </a:pPr>
            <a:endParaRPr lang="en-GB" sz="4400" b="1" i="1" dirty="0">
              <a:solidFill>
                <a:schemeClr val="bg1"/>
              </a:solidFill>
            </a:endParaRPr>
          </a:p>
          <a:p>
            <a:pPr marR="0" lvl="0" algn="ctr" defTabSz="914400" fontAlgn="base">
              <a:lnSpc>
                <a:spcPct val="90000"/>
              </a:lnSpc>
              <a:spcBef>
                <a:spcPct val="0"/>
              </a:spcBef>
              <a:spcAft>
                <a:spcPts val="600"/>
              </a:spcAft>
              <a:buClrTx/>
              <a:buSzTx/>
              <a:tabLst/>
            </a:pPr>
            <a:r>
              <a:rPr lang="en-GB" sz="4000" b="1" dirty="0">
                <a:solidFill>
                  <a:srgbClr val="00B050"/>
                </a:solidFill>
              </a:rPr>
              <a:t>GenComm</a:t>
            </a:r>
            <a:br>
              <a:rPr lang="en-GB" sz="8000" b="1" dirty="0">
                <a:solidFill>
                  <a:srgbClr val="00B050"/>
                </a:solidFill>
              </a:rPr>
            </a:br>
            <a:r>
              <a:rPr kumimoji="0" lang="en-US" altLang="en-US" sz="2000" b="1" i="0" u="none" strike="noStrike" cap="none" normalizeH="0" baseline="0" dirty="0">
                <a:ln>
                  <a:noFill/>
                </a:ln>
                <a:solidFill>
                  <a:srgbClr val="00B050"/>
                </a:solidFill>
                <a:effectLst/>
                <a:latin typeface="Ink Free" panose="03080402000500000000" pitchFamily="66" charset="0"/>
              </a:rPr>
              <a:t>GENerating Energy Secure COMMunities</a:t>
            </a:r>
          </a:p>
          <a:p>
            <a:pPr lvl="0" algn="ctr" defTabSz="914400" fontAlgn="base">
              <a:lnSpc>
                <a:spcPct val="90000"/>
              </a:lnSpc>
              <a:spcBef>
                <a:spcPct val="0"/>
              </a:spcBef>
              <a:buClrTx/>
              <a:buSzTx/>
            </a:pPr>
            <a:r>
              <a:rPr lang="en-GB" sz="4400" b="1" i="1" dirty="0">
                <a:solidFill>
                  <a:schemeClr val="bg1"/>
                </a:solidFill>
              </a:rPr>
              <a:t>Sectoral Smart Energy Systems Workshop (SEES)</a:t>
            </a:r>
          </a:p>
          <a:p>
            <a:pPr lvl="0" algn="ctr" defTabSz="914400" fontAlgn="base">
              <a:lnSpc>
                <a:spcPct val="90000"/>
              </a:lnSpc>
              <a:spcBef>
                <a:spcPct val="0"/>
              </a:spcBef>
              <a:buClrTx/>
              <a:buSzTx/>
            </a:pPr>
            <a:r>
              <a:rPr lang="en-GB" sz="4400" b="1" i="1" dirty="0">
                <a:solidFill>
                  <a:schemeClr val="bg1"/>
                </a:solidFill>
              </a:rPr>
              <a:t>Tuesday 25th July</a:t>
            </a:r>
            <a:endParaRPr kumimoji="0" lang="en-US" altLang="en-US" sz="2000" i="0" u="none" strike="noStrike" cap="none" normalizeH="0" baseline="0" dirty="0">
              <a:ln>
                <a:noFill/>
              </a:ln>
              <a:effectLst/>
            </a:endParaRPr>
          </a:p>
          <a:p>
            <a:pPr marR="0" lvl="0" algn="ctr" defTabSz="914400" fontAlgn="base">
              <a:lnSpc>
                <a:spcPct val="90000"/>
              </a:lnSpc>
              <a:spcBef>
                <a:spcPct val="0"/>
              </a:spcBef>
              <a:spcAft>
                <a:spcPts val="600"/>
              </a:spcAft>
              <a:buClrTx/>
              <a:buSzTx/>
              <a:tabLst/>
            </a:pPr>
            <a:endParaRPr kumimoji="0" lang="en-US" altLang="en-US" sz="2000" i="0" u="none" strike="noStrike" cap="none" normalizeH="0" baseline="0" dirty="0">
              <a:ln>
                <a:noFill/>
              </a:ln>
              <a:effectLst/>
            </a:endParaRPr>
          </a:p>
          <a:p>
            <a:pPr algn="l"/>
            <a:endParaRPr lang="en-GB" dirty="0"/>
          </a:p>
        </p:txBody>
      </p:sp>
      <p:pic>
        <p:nvPicPr>
          <p:cNvPr id="4" name="Picture 3">
            <a:extLst>
              <a:ext uri="{FF2B5EF4-FFF2-40B4-BE49-F238E27FC236}">
                <a16:creationId xmlns:a16="http://schemas.microsoft.com/office/drawing/2014/main" id="{3B5FC4D5-4C8A-3BA3-C8B2-BB433AA34F52}"/>
              </a:ext>
            </a:extLst>
          </p:cNvPr>
          <p:cNvPicPr>
            <a:picLocks noChangeAspect="1"/>
          </p:cNvPicPr>
          <p:nvPr/>
        </p:nvPicPr>
        <p:blipFill rotWithShape="1">
          <a:blip r:embed="rId3"/>
          <a:srcRect t="10023" r="1" b="8088"/>
          <a:stretch/>
        </p:blipFill>
        <p:spPr>
          <a:xfrm>
            <a:off x="16132" y="0"/>
            <a:ext cx="6992881" cy="6857990"/>
          </a:xfrm>
          <a:prstGeom prst="rect">
            <a:avLst/>
          </a:prstGeom>
        </p:spPr>
      </p:pic>
      <p:pic>
        <p:nvPicPr>
          <p:cNvPr id="5" name="Picture 4">
            <a:extLst>
              <a:ext uri="{FF2B5EF4-FFF2-40B4-BE49-F238E27FC236}">
                <a16:creationId xmlns:a16="http://schemas.microsoft.com/office/drawing/2014/main" id="{6C69DB6C-4E37-8432-BB57-80EC47D1A108}"/>
              </a:ext>
            </a:extLst>
          </p:cNvPr>
          <p:cNvPicPr>
            <a:picLocks noChangeAspect="1"/>
          </p:cNvPicPr>
          <p:nvPr/>
        </p:nvPicPr>
        <p:blipFill>
          <a:blip r:embed="rId4"/>
          <a:stretch>
            <a:fillRect/>
          </a:stretch>
        </p:blipFill>
        <p:spPr>
          <a:xfrm>
            <a:off x="148172" y="6151417"/>
            <a:ext cx="1290967" cy="566171"/>
          </a:xfrm>
          <a:prstGeom prst="rect">
            <a:avLst/>
          </a:prstGeom>
        </p:spPr>
      </p:pic>
      <p:pic>
        <p:nvPicPr>
          <p:cNvPr id="6" name="Picture 5">
            <a:extLst>
              <a:ext uri="{FF2B5EF4-FFF2-40B4-BE49-F238E27FC236}">
                <a16:creationId xmlns:a16="http://schemas.microsoft.com/office/drawing/2014/main" id="{EDA88DCF-6562-CB91-8F24-6465F4C12606}"/>
              </a:ext>
            </a:extLst>
          </p:cNvPr>
          <p:cNvPicPr>
            <a:picLocks noChangeAspect="1"/>
          </p:cNvPicPr>
          <p:nvPr/>
        </p:nvPicPr>
        <p:blipFill>
          <a:blip r:embed="rId5"/>
          <a:stretch>
            <a:fillRect/>
          </a:stretch>
        </p:blipFill>
        <p:spPr>
          <a:xfrm>
            <a:off x="8407095" y="4476439"/>
            <a:ext cx="2354882" cy="2096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4451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976443" y="313963"/>
            <a:ext cx="8534400" cy="1507067"/>
          </a:xfrm>
        </p:spPr>
        <p:txBody>
          <a:bodyPr/>
          <a:lstStyle/>
          <a:p>
            <a:r>
              <a:rPr lang="en-GB"/>
              <a:t>Energy Innovation at scale</a:t>
            </a:r>
          </a:p>
        </p:txBody>
      </p:sp>
      <p:sp>
        <p:nvSpPr>
          <p:cNvPr id="3" name="Content Placeholder 2">
            <a:extLst>
              <a:ext uri="{FF2B5EF4-FFF2-40B4-BE49-F238E27FC236}">
                <a16:creationId xmlns:a16="http://schemas.microsoft.com/office/drawing/2014/main" id="{A93E76D6-C172-922E-9C6E-242A96D13C3C}"/>
              </a:ext>
            </a:extLst>
          </p:cNvPr>
          <p:cNvSpPr>
            <a:spLocks noGrp="1"/>
          </p:cNvSpPr>
          <p:nvPr>
            <p:ph idx="1"/>
          </p:nvPr>
        </p:nvSpPr>
        <p:spPr>
          <a:xfrm>
            <a:off x="580518" y="1732176"/>
            <a:ext cx="8534400" cy="3615267"/>
          </a:xfrm>
        </p:spPr>
        <p:txBody>
          <a:bodyPr/>
          <a:lstStyle/>
          <a:p>
            <a:r>
              <a:rPr lang="en-GB">
                <a:solidFill>
                  <a:srgbClr val="36364E"/>
                </a:solidFill>
              </a:rPr>
              <a:t>The impact of crises of climate change, energy security and energy cost on global operations, supply chains, and entire populations have shown us that learning fast and adapting quickly is a business necessity.</a:t>
            </a:r>
          </a:p>
          <a:p>
            <a:r>
              <a:rPr lang="en-GB">
                <a:solidFill>
                  <a:srgbClr val="36364E"/>
                </a:solidFill>
              </a:rPr>
              <a:t>True innovators are using this newfound capacity as a foundation for accelerating change, building advantage, and consolidating success. </a:t>
            </a:r>
          </a:p>
          <a:p>
            <a:endParaRPr lang="en-GB">
              <a:solidFill>
                <a:srgbClr val="36364E"/>
              </a:solidFill>
            </a:endParaRPr>
          </a:p>
          <a:p>
            <a:r>
              <a:rPr lang="en-GB">
                <a:solidFill>
                  <a:srgbClr val="36364E"/>
                </a:solidFill>
              </a:rPr>
              <a:t>GenComm epitomises </a:t>
            </a:r>
            <a:r>
              <a:rPr lang="en-GB" b="1" i="1">
                <a:solidFill>
                  <a:srgbClr val="36364E"/>
                </a:solidFill>
              </a:rPr>
              <a:t>‘Opportunity Driven Innovation’ </a:t>
            </a:r>
            <a:r>
              <a:rPr lang="en-GB">
                <a:solidFill>
                  <a:srgbClr val="36364E"/>
                </a:solidFill>
              </a:rPr>
              <a:t>a dramatic evolution in enabling more effective, efficient, and predictable innovation.</a:t>
            </a:r>
          </a:p>
        </p:txBody>
      </p:sp>
    </p:spTree>
    <p:extLst>
      <p:ext uri="{BB962C8B-B14F-4D97-AF65-F5344CB8AC3E}">
        <p14:creationId xmlns:p14="http://schemas.microsoft.com/office/powerpoint/2010/main" val="396795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788485" y="500869"/>
            <a:ext cx="9382210" cy="1507067"/>
          </a:xfrm>
        </p:spPr>
        <p:txBody>
          <a:bodyPr/>
          <a:lstStyle/>
          <a:p>
            <a:r>
              <a:rPr lang="en-GB"/>
              <a:t>Repowering Europe Reskilling Europe</a:t>
            </a:r>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587959" y="2416564"/>
            <a:ext cx="8534400" cy="3615267"/>
          </a:xfrm>
        </p:spPr>
        <p:txBody>
          <a:bodyPr>
            <a:normAutofit lnSpcReduction="10000"/>
          </a:bodyPr>
          <a:lstStyle/>
          <a:p>
            <a:r>
              <a:rPr lang="en-GB" sz="2000" i="0">
                <a:solidFill>
                  <a:srgbClr val="36364E"/>
                </a:solidFill>
                <a:effectLst/>
              </a:rPr>
              <a:t>Skills - paving the way for a clean Hydrogen economy in Europe</a:t>
            </a:r>
          </a:p>
          <a:p>
            <a:r>
              <a:rPr lang="en-GB" sz="2000" i="0">
                <a:solidFill>
                  <a:srgbClr val="36364E"/>
                </a:solidFill>
                <a:effectLst/>
              </a:rPr>
              <a:t>Providing workers and industry with the new skills that are required to meet the challenging targets of the Green Transition.</a:t>
            </a:r>
          </a:p>
          <a:p>
            <a:r>
              <a:rPr lang="en-GB" i="0">
                <a:solidFill>
                  <a:srgbClr val="36364E"/>
                </a:solidFill>
                <a:effectLst/>
              </a:rPr>
              <a:t>The EU is aiming for 1 million highly skilled jobs by 2030 and up to 5.4 million by 2050</a:t>
            </a:r>
          </a:p>
          <a:p>
            <a:r>
              <a:rPr lang="en-GB" i="0">
                <a:solidFill>
                  <a:srgbClr val="36364E"/>
                </a:solidFill>
                <a:effectLst/>
              </a:rPr>
              <a:t>Green Skills for Hydrogen will help meet REPowerEU targets by fast-tracking the upskilling and reskilling of students and members of the workforce all over Europe. Workers in declining sectors and transition regions will also benefit from upskilling and reskilling opportunities, through VET programmes that will enable them to access new employment opportunities within the Hydrogen sector.</a:t>
            </a:r>
          </a:p>
          <a:p>
            <a:endParaRPr lang="en-GB">
              <a:solidFill>
                <a:srgbClr val="36364E"/>
              </a:solidFill>
            </a:endParaRPr>
          </a:p>
        </p:txBody>
      </p:sp>
    </p:spTree>
    <p:extLst>
      <p:ext uri="{BB962C8B-B14F-4D97-AF65-F5344CB8AC3E}">
        <p14:creationId xmlns:p14="http://schemas.microsoft.com/office/powerpoint/2010/main" val="294520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684212" y="4487332"/>
            <a:ext cx="8534400" cy="1507067"/>
          </a:xfrm>
        </p:spPr>
        <p:txBody>
          <a:bodyPr>
            <a:normAutofit/>
          </a:bodyPr>
          <a:lstStyle/>
          <a:p>
            <a:r>
              <a:rPr lang="en-GB"/>
              <a:t>Training access</a:t>
            </a:r>
          </a:p>
        </p:txBody>
      </p:sp>
      <p:sp>
        <p:nvSpPr>
          <p:cNvPr id="3" name="Content Placeholder 2">
            <a:extLst>
              <a:ext uri="{FF2B5EF4-FFF2-40B4-BE49-F238E27FC236}">
                <a16:creationId xmlns:a16="http://schemas.microsoft.com/office/drawing/2014/main" id="{A93E76D6-C172-922E-9C6E-242A96D13C3C}"/>
              </a:ext>
            </a:extLst>
          </p:cNvPr>
          <p:cNvSpPr>
            <a:spLocks noGrp="1"/>
          </p:cNvSpPr>
          <p:nvPr>
            <p:ph idx="1"/>
          </p:nvPr>
        </p:nvSpPr>
        <p:spPr>
          <a:xfrm>
            <a:off x="684212" y="685800"/>
            <a:ext cx="7201259" cy="3615267"/>
          </a:xfrm>
        </p:spPr>
        <p:txBody>
          <a:bodyPr>
            <a:normAutofit/>
          </a:bodyPr>
          <a:lstStyle/>
          <a:p>
            <a:r>
              <a:rPr lang="en-GB">
                <a:solidFill>
                  <a:srgbClr val="36364E"/>
                </a:solidFill>
              </a:rPr>
              <a:t>Six in 10 workers will require training before 2027, but only half of workers are seen to have access to adequate training opportunities, World Economic Forum Report May 2023.</a:t>
            </a:r>
          </a:p>
        </p:txBody>
      </p:sp>
      <p:pic>
        <p:nvPicPr>
          <p:cNvPr id="4" name="Picture 3">
            <a:extLst>
              <a:ext uri="{FF2B5EF4-FFF2-40B4-BE49-F238E27FC236}">
                <a16:creationId xmlns:a16="http://schemas.microsoft.com/office/drawing/2014/main" id="{C837054D-9545-A40C-D772-6BAC7BACFE58}"/>
              </a:ext>
            </a:extLst>
          </p:cNvPr>
          <p:cNvPicPr>
            <a:picLocks noChangeAspect="1"/>
          </p:cNvPicPr>
          <p:nvPr/>
        </p:nvPicPr>
        <p:blipFill rotWithShape="1">
          <a:blip r:embed="rId2"/>
          <a:srcRect r="2951" b="-1"/>
          <a:stretch/>
        </p:blipFill>
        <p:spPr>
          <a:xfrm>
            <a:off x="8319504" y="1005660"/>
            <a:ext cx="3185108" cy="3281991"/>
          </a:xfrm>
          <a:prstGeom prst="rect">
            <a:avLst/>
          </a:prstGeom>
          <a:effectLst>
            <a:innerShdw blurRad="57150" dist="38100" dir="14460000">
              <a:prstClr val="black">
                <a:alpha val="70000"/>
              </a:prstClr>
            </a:innerShdw>
          </a:effectLst>
        </p:spPr>
      </p:pic>
      <p:grpSp>
        <p:nvGrpSpPr>
          <p:cNvPr id="36" name="Group 35">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37" name="Straight Connector 36">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5135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1008062" y="274108"/>
            <a:ext cx="8534400" cy="1507067"/>
          </a:xfrm>
        </p:spPr>
        <p:txBody>
          <a:bodyPr/>
          <a:lstStyle/>
          <a:p>
            <a:r>
              <a:rPr lang="en-GB"/>
              <a:t>Hydrogen everyday vernacular</a:t>
            </a:r>
          </a:p>
        </p:txBody>
      </p:sp>
      <p:sp>
        <p:nvSpPr>
          <p:cNvPr id="5" name="Content Placeholder 4">
            <a:extLst>
              <a:ext uri="{FF2B5EF4-FFF2-40B4-BE49-F238E27FC236}">
                <a16:creationId xmlns:a16="http://schemas.microsoft.com/office/drawing/2014/main" id="{F1716EFB-33F9-BA4F-F3CA-3F61DD50E6CB}"/>
              </a:ext>
            </a:extLst>
          </p:cNvPr>
          <p:cNvSpPr>
            <a:spLocks noGrp="1"/>
          </p:cNvSpPr>
          <p:nvPr>
            <p:ph idx="1"/>
          </p:nvPr>
        </p:nvSpPr>
        <p:spPr>
          <a:xfrm>
            <a:off x="474661" y="1781175"/>
            <a:ext cx="10602913" cy="3615267"/>
          </a:xfrm>
        </p:spPr>
        <p:txBody>
          <a:bodyPr/>
          <a:lstStyle/>
          <a:p>
            <a:pPr marL="0" indent="0">
              <a:buNone/>
            </a:pPr>
            <a:r>
              <a:rPr lang="en-GB">
                <a:solidFill>
                  <a:srgbClr val="36364E"/>
                </a:solidFill>
              </a:rPr>
              <a:t>‘Hydrogen is not a silver bullet it is more a silver buckshot.’</a:t>
            </a:r>
          </a:p>
          <a:p>
            <a:r>
              <a:rPr lang="en-GB" sz="1800">
                <a:solidFill>
                  <a:srgbClr val="36364E"/>
                </a:solidFill>
                <a:effectLst/>
                <a:latin typeface="Arial" panose="020B0604020202020204" pitchFamily="34" charset="0"/>
                <a:ea typeface="Calibri" panose="020F0502020204030204" pitchFamily="34" charset="0"/>
              </a:rPr>
              <a:t>Mark uses this term to reflect the many solutions where green hydrogen can be utilised in as part of a hybrid solution to achieve net zero by 2050. </a:t>
            </a:r>
            <a:r>
              <a:rPr lang="en-GB" sz="1800">
                <a:solidFill>
                  <a:srgbClr val="36364E"/>
                </a:solidFill>
                <a:effectLst/>
                <a:ea typeface="Calibri" panose="020F0502020204030204" pitchFamily="34" charset="0"/>
                <a:cs typeface="Times New Roman" panose="02020603050405020304" pitchFamily="18" charset="0"/>
              </a:rPr>
              <a:t>Mark states </a:t>
            </a:r>
            <a:r>
              <a:rPr lang="en-GB" sz="1800" i="1">
                <a:solidFill>
                  <a:srgbClr val="36364E"/>
                </a:solidFill>
                <a:effectLst/>
                <a:ea typeface="Calibri" panose="020F0502020204030204" pitchFamily="34" charset="0"/>
                <a:cs typeface="Times New Roman" panose="02020603050405020304" pitchFamily="18" charset="0"/>
              </a:rPr>
              <a:t>’Green hydrogen is a key ingredient in the recipe for net zero in our energy mix. As an energy vector it can be used as a single solution or as part of a ‘solution of choice’ or in a power-to-X (P2X) solution where the consumer chooses what energy mix is best suited to their technical, geographical or environmental need. In short green hydrogen has a myriad of applications and is a key energy decarbonisation catalyst </a:t>
            </a:r>
            <a:r>
              <a:rPr lang="en-GB" sz="1800" i="1">
                <a:solidFill>
                  <a:srgbClr val="36364E"/>
                </a:solidFill>
                <a:effectLst/>
                <a:ea typeface="Times New Roman" panose="02020603050405020304" pitchFamily="18" charset="0"/>
                <a:cs typeface="Times New Roman" panose="02020603050405020304" pitchFamily="18" charset="0"/>
              </a:rPr>
              <a:t>closing one of the many gaps in the energy transition strategy</a:t>
            </a:r>
            <a:r>
              <a:rPr lang="en-GB" sz="1800" i="1">
                <a:solidFill>
                  <a:srgbClr val="36364E"/>
                </a:solidFill>
                <a:effectLst/>
                <a:ea typeface="Calibri" panose="020F0502020204030204" pitchFamily="34" charset="0"/>
                <a:cs typeface="Times New Roman" panose="02020603050405020304" pitchFamily="18" charset="0"/>
              </a:rPr>
              <a:t>’ </a:t>
            </a:r>
            <a:r>
              <a:rPr lang="en-GB" sz="1800">
                <a:solidFill>
                  <a:srgbClr val="36364E"/>
                </a:solidFill>
              </a:rPr>
              <a:t>Mark Welsh Energia Feb 2019</a:t>
            </a:r>
          </a:p>
          <a:p>
            <a:endParaRPr lang="en-GB" sz="1800">
              <a:solidFill>
                <a:srgbClr val="36364E"/>
              </a:solidFill>
              <a:effectLst/>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31348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5" name="Rectangle 13">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684212" y="4487332"/>
            <a:ext cx="8534400" cy="1507067"/>
          </a:xfrm>
        </p:spPr>
        <p:txBody>
          <a:bodyPr>
            <a:normAutofit/>
          </a:bodyPr>
          <a:lstStyle/>
          <a:p>
            <a:r>
              <a:rPr lang="en-GB"/>
              <a:t>Economic opportunity &amp; Social equality</a:t>
            </a:r>
          </a:p>
        </p:txBody>
      </p:sp>
      <p:sp>
        <p:nvSpPr>
          <p:cNvPr id="7" name="Content Placeholder 6">
            <a:extLst>
              <a:ext uri="{FF2B5EF4-FFF2-40B4-BE49-F238E27FC236}">
                <a16:creationId xmlns:a16="http://schemas.microsoft.com/office/drawing/2014/main" id="{546A7646-7C15-5A64-FB3F-1712343E1AD4}"/>
              </a:ext>
            </a:extLst>
          </p:cNvPr>
          <p:cNvSpPr>
            <a:spLocks noGrp="1"/>
          </p:cNvSpPr>
          <p:nvPr>
            <p:ph idx="1"/>
          </p:nvPr>
        </p:nvSpPr>
        <p:spPr>
          <a:xfrm>
            <a:off x="684212" y="685800"/>
            <a:ext cx="7201259" cy="3615267"/>
          </a:xfrm>
        </p:spPr>
        <p:txBody>
          <a:bodyPr>
            <a:normAutofit/>
          </a:bodyPr>
          <a:lstStyle/>
          <a:p>
            <a:pPr>
              <a:lnSpc>
                <a:spcPct val="90000"/>
              </a:lnSpc>
            </a:pPr>
            <a:r>
              <a:rPr lang="en-GB" sz="1700" i="0">
                <a:solidFill>
                  <a:srgbClr val="36364E"/>
                </a:solidFill>
                <a:effectLst/>
              </a:rPr>
              <a:t>Environmental, Social, and Governance (ESG) has gained significa</a:t>
            </a:r>
            <a:r>
              <a:rPr lang="en-GB" sz="1700">
                <a:solidFill>
                  <a:srgbClr val="36364E"/>
                </a:solidFill>
              </a:rPr>
              <a:t>nt </a:t>
            </a:r>
            <a:r>
              <a:rPr lang="en-GB" sz="1700" i="0">
                <a:solidFill>
                  <a:srgbClr val="36364E"/>
                </a:solidFill>
                <a:effectLst/>
              </a:rPr>
              <a:t>traction as a way to address the climate change and energy impact environmental issues and to ensure sustainable development.</a:t>
            </a:r>
          </a:p>
          <a:p>
            <a:pPr>
              <a:lnSpc>
                <a:spcPct val="90000"/>
              </a:lnSpc>
            </a:pPr>
            <a:r>
              <a:rPr lang="en-GB" sz="1700">
                <a:solidFill>
                  <a:srgbClr val="36364E"/>
                </a:solidFill>
              </a:rPr>
              <a:t>Economic growth is something that benefits both companies and local communities, and with this growth tied to a global transition to sustainability and climate action.</a:t>
            </a:r>
          </a:p>
          <a:p>
            <a:pPr>
              <a:lnSpc>
                <a:spcPct val="90000"/>
              </a:lnSpc>
            </a:pPr>
            <a:r>
              <a:rPr lang="en-GB" sz="1700" b="0" i="0">
                <a:solidFill>
                  <a:srgbClr val="36364E"/>
                </a:solidFill>
                <a:effectLst/>
                <a:latin typeface="Spartan"/>
              </a:rPr>
              <a:t>ESG policies are providing a platform for private entities to collaborate with public sector projects. </a:t>
            </a:r>
          </a:p>
          <a:p>
            <a:pPr>
              <a:lnSpc>
                <a:spcPct val="90000"/>
              </a:lnSpc>
            </a:pPr>
            <a:r>
              <a:rPr lang="en-GB" sz="1700">
                <a:solidFill>
                  <a:srgbClr val="36364E"/>
                </a:solidFill>
                <a:latin typeface="Spartan"/>
              </a:rPr>
              <a:t>Green Hydrogen is opening n</a:t>
            </a:r>
            <a:r>
              <a:rPr lang="en-GB" sz="1700" b="0" i="0">
                <a:solidFill>
                  <a:srgbClr val="36364E"/>
                </a:solidFill>
                <a:effectLst/>
                <a:latin typeface="Spartan"/>
              </a:rPr>
              <a:t>ew opportunities on a pathway to public-private partnerships capable of creating lasting positive change.</a:t>
            </a:r>
            <a:endParaRPr lang="en-GB" sz="1700">
              <a:solidFill>
                <a:srgbClr val="36364E"/>
              </a:solidFill>
            </a:endParaRPr>
          </a:p>
        </p:txBody>
      </p:sp>
      <p:pic>
        <p:nvPicPr>
          <p:cNvPr id="9" name="Picture 8">
            <a:extLst>
              <a:ext uri="{FF2B5EF4-FFF2-40B4-BE49-F238E27FC236}">
                <a16:creationId xmlns:a16="http://schemas.microsoft.com/office/drawing/2014/main" id="{D3AABC0D-5140-D009-AA8C-6C83C480B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504" y="1782695"/>
            <a:ext cx="3185108" cy="1727921"/>
          </a:xfrm>
          <a:prstGeom prst="rect">
            <a:avLst/>
          </a:prstGeom>
          <a:effectLst>
            <a:innerShdw blurRad="57150" dist="38100" dir="14460000">
              <a:prstClr val="black">
                <a:alpha val="70000"/>
              </a:prstClr>
            </a:innerShdw>
          </a:effectLst>
        </p:spPr>
      </p:pic>
      <p:grpSp>
        <p:nvGrpSpPr>
          <p:cNvPr id="26" name="Group 15">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17" name="Straight Connector 16">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17">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3976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484187" y="435197"/>
            <a:ext cx="8534400" cy="1507067"/>
          </a:xfrm>
        </p:spPr>
        <p:txBody>
          <a:bodyPr/>
          <a:lstStyle/>
          <a:p>
            <a:r>
              <a:rPr lang="en-GB"/>
              <a:t>Global Hydrogen</a:t>
            </a:r>
          </a:p>
        </p:txBody>
      </p:sp>
      <p:sp>
        <p:nvSpPr>
          <p:cNvPr id="5" name="Content Placeholder 4">
            <a:extLst>
              <a:ext uri="{FF2B5EF4-FFF2-40B4-BE49-F238E27FC236}">
                <a16:creationId xmlns:a16="http://schemas.microsoft.com/office/drawing/2014/main" id="{60F056ED-7848-2279-2E44-021BD25801B4}"/>
              </a:ext>
            </a:extLst>
          </p:cNvPr>
          <p:cNvSpPr>
            <a:spLocks noGrp="1"/>
          </p:cNvSpPr>
          <p:nvPr>
            <p:ph idx="1"/>
          </p:nvPr>
        </p:nvSpPr>
        <p:spPr>
          <a:xfrm>
            <a:off x="550862" y="2183563"/>
            <a:ext cx="8534400" cy="3615267"/>
          </a:xfrm>
        </p:spPr>
        <p:txBody>
          <a:bodyPr/>
          <a:lstStyle/>
          <a:p>
            <a:pPr marL="0" indent="0">
              <a:buNone/>
            </a:pPr>
            <a:r>
              <a:rPr lang="en-GB" sz="1800" kern="1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Future growth and success can and will be achieved by exploring mutual opportunities between the </a:t>
            </a:r>
          </a:p>
          <a:p>
            <a:r>
              <a:rPr lang="en-GB" sz="1800" kern="1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European Union Fit for 55 package and REPowerEU plan,</a:t>
            </a:r>
          </a:p>
          <a:p>
            <a:r>
              <a:rPr lang="en-GB" sz="1800" kern="1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USA Inflation Reduction Act, </a:t>
            </a:r>
          </a:p>
          <a:p>
            <a:r>
              <a:rPr lang="en-GB" sz="1800" kern="1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Japan’s Green Transformation programme, </a:t>
            </a:r>
          </a:p>
          <a:p>
            <a:r>
              <a:rPr lang="en-GB" sz="1800" kern="1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India’s Production Linked Incentive scheme </a:t>
            </a:r>
          </a:p>
          <a:p>
            <a:r>
              <a:rPr lang="en-GB" sz="1800" kern="1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China who is working to meet and even exceed the goals of its latest Five-Year Plan.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172726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467CE6-9E3B-251C-B326-F7BF7BB399DC}"/>
              </a:ext>
            </a:extLst>
          </p:cNvPr>
          <p:cNvPicPr>
            <a:picLocks noGrp="1" noChangeAspect="1"/>
          </p:cNvPicPr>
          <p:nvPr>
            <p:ph idx="1"/>
          </p:nvPr>
        </p:nvPicPr>
        <p:blipFill>
          <a:blip r:embed="rId2">
            <a:alphaModFix/>
          </a:blip>
          <a:stretch>
            <a:fillRect/>
          </a:stretch>
        </p:blipFill>
        <p:spPr>
          <a:xfrm>
            <a:off x="0" y="0"/>
            <a:ext cx="10859678" cy="6132393"/>
          </a:xfrm>
          <a:prstGeom prst="rect">
            <a:avLst/>
          </a:prstGeom>
        </p:spPr>
      </p:pic>
      <p:pic>
        <p:nvPicPr>
          <p:cNvPr id="5" name="Picture 4">
            <a:extLst>
              <a:ext uri="{FF2B5EF4-FFF2-40B4-BE49-F238E27FC236}">
                <a16:creationId xmlns:a16="http://schemas.microsoft.com/office/drawing/2014/main" id="{0547DD98-7DE9-979F-77C0-FAF01277C671}"/>
              </a:ext>
            </a:extLst>
          </p:cNvPr>
          <p:cNvPicPr>
            <a:picLocks noChangeAspect="1"/>
          </p:cNvPicPr>
          <p:nvPr/>
        </p:nvPicPr>
        <p:blipFill>
          <a:blip r:embed="rId3"/>
          <a:stretch>
            <a:fillRect/>
          </a:stretch>
        </p:blipFill>
        <p:spPr>
          <a:xfrm rot="19875841">
            <a:off x="10343774" y="4670251"/>
            <a:ext cx="1936207" cy="2388691"/>
          </a:xfrm>
          <a:prstGeom prst="rect">
            <a:avLst/>
          </a:prstGeom>
        </p:spPr>
      </p:pic>
    </p:spTree>
    <p:extLst>
      <p:ext uri="{BB962C8B-B14F-4D97-AF65-F5344CB8AC3E}">
        <p14:creationId xmlns:p14="http://schemas.microsoft.com/office/powerpoint/2010/main" val="13792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DC755-4C92-B114-14F8-3A7568FB5C13}"/>
              </a:ext>
            </a:extLst>
          </p:cNvPr>
          <p:cNvPicPr>
            <a:picLocks noChangeAspect="1"/>
          </p:cNvPicPr>
          <p:nvPr/>
        </p:nvPicPr>
        <p:blipFill>
          <a:blip r:embed="rId2"/>
          <a:stretch>
            <a:fillRect/>
          </a:stretch>
        </p:blipFill>
        <p:spPr>
          <a:xfrm>
            <a:off x="0" y="0"/>
            <a:ext cx="12192000" cy="6874144"/>
          </a:xfrm>
          <a:prstGeom prst="rect">
            <a:avLst/>
          </a:prstGeom>
        </p:spPr>
      </p:pic>
    </p:spTree>
    <p:extLst>
      <p:ext uri="{BB962C8B-B14F-4D97-AF65-F5344CB8AC3E}">
        <p14:creationId xmlns:p14="http://schemas.microsoft.com/office/powerpoint/2010/main" val="131547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6AD86F-224B-FD2A-94C4-3CAAF9211E79}"/>
              </a:ext>
            </a:extLst>
          </p:cNvPr>
          <p:cNvSpPr txBox="1"/>
          <p:nvPr/>
        </p:nvSpPr>
        <p:spPr>
          <a:xfrm>
            <a:off x="352468" y="778102"/>
            <a:ext cx="7650079" cy="646331"/>
          </a:xfrm>
          <a:prstGeom prst="rect">
            <a:avLst/>
          </a:prstGeom>
          <a:noFill/>
        </p:spPr>
        <p:txBody>
          <a:bodyPr wrap="square">
            <a:spAutoFit/>
          </a:bodyPr>
          <a:lstStyle/>
          <a:p>
            <a:r>
              <a:rPr lang="en-GB" sz="3600" cap="all" dirty="0"/>
              <a:t>Clean technology isn’t new</a:t>
            </a:r>
          </a:p>
        </p:txBody>
      </p:sp>
      <p:sp>
        <p:nvSpPr>
          <p:cNvPr id="3" name="Title 1">
            <a:extLst>
              <a:ext uri="{FF2B5EF4-FFF2-40B4-BE49-F238E27FC236}">
                <a16:creationId xmlns:a16="http://schemas.microsoft.com/office/drawing/2014/main" id="{EEB7D03F-B621-DD76-33D2-2FB85AEB7198}"/>
              </a:ext>
            </a:extLst>
          </p:cNvPr>
          <p:cNvSpPr txBox="1">
            <a:spLocks/>
          </p:cNvSpPr>
          <p:nvPr/>
        </p:nvSpPr>
        <p:spPr>
          <a:xfrm>
            <a:off x="201935" y="1939883"/>
            <a:ext cx="6489564" cy="3757167"/>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br>
              <a:rPr lang="en-US" sz="2000"/>
            </a:br>
            <a:br>
              <a:rPr lang="en-US" sz="2000"/>
            </a:br>
            <a:r>
              <a:rPr lang="en-US" sz="2000" cap="none"/>
              <a:t>In the early 20th century, the streets of the city of Berlin were cleaned with the help of electric-powered heavy-duty wagons that roamed the city. Believe it or not, electric-powered vehicles have been around a lot longer than we think.</a:t>
            </a:r>
            <a:br>
              <a:rPr lang="en-US" sz="2000" cap="none"/>
            </a:br>
            <a:r>
              <a:rPr lang="en-US" sz="2000" cap="none"/>
              <a:t>Since the 19th century, electric vehicles have been a known and viable mode of transport, though they were not necessarily the fastest. Electric vehicles eventually fell out of favour as consumers shifted to cheaper, oil-powered cars. Now decades electric vehicles are become popular again.</a:t>
            </a:r>
            <a:br>
              <a:rPr lang="en-US" sz="2000" cap="none"/>
            </a:br>
            <a:endParaRPr lang="en-US" sz="2000" cap="none" dirty="0"/>
          </a:p>
        </p:txBody>
      </p:sp>
      <p:pic>
        <p:nvPicPr>
          <p:cNvPr id="4" name="Picture 3">
            <a:extLst>
              <a:ext uri="{FF2B5EF4-FFF2-40B4-BE49-F238E27FC236}">
                <a16:creationId xmlns:a16="http://schemas.microsoft.com/office/drawing/2014/main" id="{368BBB5C-0742-DD56-A29D-727112A8D05B}"/>
              </a:ext>
            </a:extLst>
          </p:cNvPr>
          <p:cNvPicPr>
            <a:picLocks noChangeAspect="1"/>
          </p:cNvPicPr>
          <p:nvPr/>
        </p:nvPicPr>
        <p:blipFill rotWithShape="1">
          <a:blip r:embed="rId2"/>
          <a:srcRect l="3528" r="4331" b="-1"/>
          <a:stretch/>
        </p:blipFill>
        <p:spPr>
          <a:xfrm>
            <a:off x="7048685" y="1858793"/>
            <a:ext cx="4879696" cy="3872309"/>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65705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838200" y="336989"/>
            <a:ext cx="10515600" cy="1325563"/>
          </a:xfrm>
        </p:spPr>
        <p:txBody>
          <a:bodyPr/>
          <a:lstStyle/>
          <a:p>
            <a:r>
              <a:rPr lang="en-GB"/>
              <a:t>Ahead of the h2 Curve</a:t>
            </a:r>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1146225" y="2110339"/>
            <a:ext cx="8534400" cy="3615267"/>
          </a:xfrm>
        </p:spPr>
        <p:txBody>
          <a:bodyPr/>
          <a:lstStyle/>
          <a:p>
            <a:r>
              <a:rPr lang="en-GB">
                <a:solidFill>
                  <a:schemeClr val="tx1"/>
                </a:solidFill>
              </a:rPr>
              <a:t>From its inception in March 2017 GenComm has been ahead of </a:t>
            </a:r>
            <a:r>
              <a:rPr lang="en-GB" err="1">
                <a:solidFill>
                  <a:schemeClr val="tx1"/>
                </a:solidFill>
              </a:rPr>
              <a:t>of</a:t>
            </a:r>
            <a:r>
              <a:rPr lang="en-GB">
                <a:solidFill>
                  <a:schemeClr val="tx1"/>
                </a:solidFill>
              </a:rPr>
              <a:t> its time</a:t>
            </a:r>
          </a:p>
          <a:p>
            <a:r>
              <a:rPr lang="en-GB">
                <a:solidFill>
                  <a:schemeClr val="tx1"/>
                </a:solidFill>
              </a:rPr>
              <a:t>Positioning Northern Ireland at the vanguard of the clean energy revolution</a:t>
            </a:r>
          </a:p>
          <a:p>
            <a:r>
              <a:rPr lang="en-GB">
                <a:solidFill>
                  <a:schemeClr val="tx1"/>
                </a:solidFill>
              </a:rPr>
              <a:t>Ensuring we are well positioned to take full social, commercial and economic advantage of the new clean economy</a:t>
            </a:r>
          </a:p>
          <a:p>
            <a:pPr marL="0" indent="0">
              <a:buNone/>
            </a:pPr>
            <a:endParaRPr lang="en-GB">
              <a:solidFill>
                <a:schemeClr val="tx1"/>
              </a:solidFill>
            </a:endParaRPr>
          </a:p>
        </p:txBody>
      </p:sp>
    </p:spTree>
    <p:extLst>
      <p:ext uri="{BB962C8B-B14F-4D97-AF65-F5344CB8AC3E}">
        <p14:creationId xmlns:p14="http://schemas.microsoft.com/office/powerpoint/2010/main" val="347516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645C371-4A75-068B-FFD4-05F72CD4F866}"/>
              </a:ext>
            </a:extLst>
          </p:cNvPr>
          <p:cNvSpPr txBox="1">
            <a:spLocks/>
          </p:cNvSpPr>
          <p:nvPr/>
        </p:nvSpPr>
        <p:spPr>
          <a:xfrm>
            <a:off x="612021" y="1896979"/>
            <a:ext cx="9871493" cy="3615267"/>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GB" sz="1800" u="sng" dirty="0">
              <a:solidFill>
                <a:srgbClr val="0563C1"/>
              </a:solidFill>
              <a:effectLst/>
              <a:latin typeface="Calibri" panose="020F0502020204030204" pitchFamily="34" charset="0"/>
              <a:ea typeface="Calibri" panose="020F0502020204030204" pitchFamily="34" charset="0"/>
              <a:hlinkClick r:id="rId2"/>
            </a:endParaRPr>
          </a:p>
          <a:p>
            <a:endParaRPr lang="en-GB" sz="1800" u="sng" dirty="0">
              <a:solidFill>
                <a:srgbClr val="0563C1"/>
              </a:solidFill>
              <a:latin typeface="Calibri" panose="020F0502020204030204" pitchFamily="34" charset="0"/>
              <a:ea typeface="Calibri" panose="020F0502020204030204" pitchFamily="34" charset="0"/>
              <a:hlinkClick r:id="rId2"/>
            </a:endParaRPr>
          </a:p>
          <a:p>
            <a:endParaRPr lang="en-GB" sz="1800" u="sng" dirty="0">
              <a:solidFill>
                <a:srgbClr val="0563C1"/>
              </a:solidFill>
              <a:effectLst/>
              <a:latin typeface="Calibri" panose="020F0502020204030204" pitchFamily="34" charset="0"/>
              <a:ea typeface="Calibri" panose="020F0502020204030204" pitchFamily="34" charset="0"/>
              <a:hlinkClick r:id="rId2"/>
            </a:endParaRPr>
          </a:p>
          <a:p>
            <a:r>
              <a:rPr lang="en-GB" sz="2800" u="sng" dirty="0">
                <a:solidFill>
                  <a:srgbClr val="0563C1"/>
                </a:solidFill>
                <a:effectLst/>
                <a:latin typeface="Calibri" panose="020F0502020204030204" pitchFamily="34" charset="0"/>
                <a:ea typeface="Calibri" panose="020F0502020204030204" pitchFamily="34" charset="0"/>
                <a:hlinkClick r:id="rId2"/>
              </a:rPr>
              <a:t>GenComm main animation-2023 | Interreg NWE (nweurope.eu)</a:t>
            </a:r>
            <a:endParaRPr lang="en-GB" sz="2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 </a:t>
            </a:r>
          </a:p>
        </p:txBody>
      </p:sp>
      <p:sp>
        <p:nvSpPr>
          <p:cNvPr id="3" name="Title 1">
            <a:extLst>
              <a:ext uri="{FF2B5EF4-FFF2-40B4-BE49-F238E27FC236}">
                <a16:creationId xmlns:a16="http://schemas.microsoft.com/office/drawing/2014/main" id="{2EB79F60-E448-FA64-57CC-24ECA743C78E}"/>
              </a:ext>
            </a:extLst>
          </p:cNvPr>
          <p:cNvSpPr txBox="1">
            <a:spLocks/>
          </p:cNvSpPr>
          <p:nvPr/>
        </p:nvSpPr>
        <p:spPr>
          <a:xfrm>
            <a:off x="684212" y="4487332"/>
            <a:ext cx="8534400" cy="15070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Gencomm animation</a:t>
            </a:r>
            <a:endParaRPr lang="en-GB" dirty="0"/>
          </a:p>
        </p:txBody>
      </p:sp>
    </p:spTree>
    <p:extLst>
      <p:ext uri="{BB962C8B-B14F-4D97-AF65-F5344CB8AC3E}">
        <p14:creationId xmlns:p14="http://schemas.microsoft.com/office/powerpoint/2010/main" val="202108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501332" y="165589"/>
            <a:ext cx="8534400" cy="1507067"/>
          </a:xfrm>
        </p:spPr>
        <p:txBody>
          <a:bodyPr/>
          <a:lstStyle/>
          <a:p>
            <a:r>
              <a:rPr lang="en-GB"/>
              <a:t>Skills ARE key </a:t>
            </a:r>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770839" y="1840831"/>
            <a:ext cx="8534400" cy="3615267"/>
          </a:xfrm>
        </p:spPr>
        <p:txBody>
          <a:bodyPr/>
          <a:lstStyle/>
          <a:p>
            <a:r>
              <a:rPr lang="en-GB">
                <a:solidFill>
                  <a:schemeClr val="tx1"/>
                </a:solidFill>
              </a:rPr>
              <a:t>The GenComm project has proved to be a key catalyst helping drive the clean hydrogen energy transition. </a:t>
            </a:r>
          </a:p>
          <a:p>
            <a:r>
              <a:rPr lang="en-GB">
                <a:solidFill>
                  <a:schemeClr val="tx1"/>
                </a:solidFill>
              </a:rPr>
              <a:t>Hydrogen is one of the clean energy solutions that will decarbonize Europe’s industry, transport, buildings, and energy sectors, demonstrated by the ambitious targets for production of hydrogen set by the European Green Deal and REPowerEU.</a:t>
            </a:r>
          </a:p>
          <a:p>
            <a:r>
              <a:rPr lang="en-GB">
                <a:solidFill>
                  <a:schemeClr val="tx1"/>
                </a:solidFill>
              </a:rPr>
              <a:t> Skills will be key in translating the policy ambitions into reality. Belfast Met is delivering the skills mechanisms, modules and mobility that will provide the foundations for a sustainable clean energy economy.’</a:t>
            </a:r>
          </a:p>
        </p:txBody>
      </p:sp>
    </p:spTree>
    <p:extLst>
      <p:ext uri="{BB962C8B-B14F-4D97-AF65-F5344CB8AC3E}">
        <p14:creationId xmlns:p14="http://schemas.microsoft.com/office/powerpoint/2010/main" val="59138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797333" y="386672"/>
            <a:ext cx="8534400" cy="1507067"/>
          </a:xfrm>
        </p:spPr>
        <p:txBody>
          <a:bodyPr/>
          <a:lstStyle/>
          <a:p>
            <a:r>
              <a:rPr lang="en-GB"/>
              <a:t>Transition economies</a:t>
            </a:r>
          </a:p>
        </p:txBody>
      </p:sp>
      <p:sp>
        <p:nvSpPr>
          <p:cNvPr id="3" name="Content Placeholder 2">
            <a:extLst>
              <a:ext uri="{FF2B5EF4-FFF2-40B4-BE49-F238E27FC236}">
                <a16:creationId xmlns:a16="http://schemas.microsoft.com/office/drawing/2014/main" id="{A93E76D6-C172-922E-9C6E-242A96D13C3C}"/>
              </a:ext>
            </a:extLst>
          </p:cNvPr>
          <p:cNvSpPr>
            <a:spLocks noGrp="1"/>
          </p:cNvSpPr>
          <p:nvPr>
            <p:ph idx="1"/>
          </p:nvPr>
        </p:nvSpPr>
        <p:spPr>
          <a:xfrm>
            <a:off x="626157" y="1621366"/>
            <a:ext cx="8534400" cy="3615267"/>
          </a:xfrm>
        </p:spPr>
        <p:txBody>
          <a:bodyPr/>
          <a:lstStyle/>
          <a:p>
            <a:r>
              <a:rPr lang="en-GB">
                <a:solidFill>
                  <a:schemeClr val="tx1"/>
                </a:solidFill>
              </a:rPr>
              <a:t>Building world class FE industry partnerships </a:t>
            </a:r>
          </a:p>
          <a:p>
            <a:r>
              <a:rPr lang="en-GB">
                <a:solidFill>
                  <a:schemeClr val="tx1"/>
                </a:solidFill>
              </a:rPr>
              <a:t>Creating new cohesive skills provision Powering 10X for a sustainable future</a:t>
            </a:r>
          </a:p>
          <a:p>
            <a:r>
              <a:rPr lang="en-GB" sz="2000">
                <a:solidFill>
                  <a:schemeClr val="tx1"/>
                </a:solidFill>
              </a:rPr>
              <a:t>Design, Development and Delivery innovative curriculum solution, enabling learners to engage in a  </a:t>
            </a:r>
            <a:r>
              <a:rPr lang="en-GB" sz="2000" b="1" i="1">
                <a:solidFill>
                  <a:schemeClr val="tx1"/>
                </a:solidFill>
              </a:rPr>
              <a:t>cycle of participation</a:t>
            </a:r>
          </a:p>
          <a:p>
            <a:endParaRPr lang="en-GB"/>
          </a:p>
          <a:p>
            <a:endParaRPr lang="en-GB"/>
          </a:p>
        </p:txBody>
      </p:sp>
    </p:spTree>
    <p:extLst>
      <p:ext uri="{BB962C8B-B14F-4D97-AF65-F5344CB8AC3E}">
        <p14:creationId xmlns:p14="http://schemas.microsoft.com/office/powerpoint/2010/main" val="240608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838200" y="336990"/>
            <a:ext cx="10515600" cy="999442"/>
          </a:xfrm>
        </p:spPr>
        <p:txBody>
          <a:bodyPr/>
          <a:lstStyle/>
          <a:p>
            <a:r>
              <a:rPr lang="en-GB"/>
              <a:t>Shifting Economic paradigms</a:t>
            </a:r>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590843" y="1336432"/>
            <a:ext cx="9791113" cy="4973564"/>
          </a:xfrm>
        </p:spPr>
        <p:txBody>
          <a:bodyPr>
            <a:normAutofit fontScale="47500" lnSpcReduction="20000"/>
          </a:bodyPr>
          <a:lstStyle/>
          <a:p>
            <a:pPr marL="0" indent="0">
              <a:buNone/>
            </a:pPr>
            <a:r>
              <a:rPr lang="en-GB" sz="3500" b="0" i="0">
                <a:solidFill>
                  <a:srgbClr val="101010"/>
                </a:solidFill>
                <a:effectLst/>
              </a:rPr>
              <a:t>We are living in a time of exciting technological innovations. Hydrogen is driving transformative change. Economic paradigms are shifting, new technologies are reshaping product and factor markets and profoundly altering business and work. The latest advances in clean energy technologies and related innovations are expanding the frontiers of the clean energy revolution. </a:t>
            </a:r>
            <a:r>
              <a:rPr lang="en-GB" sz="3500">
                <a:solidFill>
                  <a:schemeClr val="tx1"/>
                </a:solidFill>
              </a:rPr>
              <a:t>Our shared digitalisation approach - learning technologies, digital tools and pedagogies - helping close the skills gaps so that Northern Ireland has the skills it needs for an economy in transition.</a:t>
            </a:r>
          </a:p>
          <a:p>
            <a:endParaRPr lang="en-GB" sz="3500">
              <a:solidFill>
                <a:schemeClr val="tx1"/>
              </a:solidFill>
            </a:endParaRPr>
          </a:p>
          <a:p>
            <a:r>
              <a:rPr lang="en-GB" sz="3500">
                <a:solidFill>
                  <a:schemeClr val="tx1"/>
                </a:solidFill>
              </a:rPr>
              <a:t>Creating a sustainable skills system that is geared to adapt, continuously and rapidly, with the channels to those whom are key to deploying the skills to accelerate economic growth.</a:t>
            </a:r>
          </a:p>
          <a:p>
            <a:endParaRPr lang="en-GB" sz="3500">
              <a:solidFill>
                <a:schemeClr val="tx1"/>
              </a:solidFill>
            </a:endParaRPr>
          </a:p>
          <a:p>
            <a:r>
              <a:rPr lang="en-GB" sz="3500">
                <a:solidFill>
                  <a:schemeClr val="tx1"/>
                </a:solidFill>
              </a:rPr>
              <a:t>Transitioning to a world class skills system that is agile, flexible, and responsive.  Where all skills especially vocational skills are valued and celebrated as the engine of a sustainable economy.  </a:t>
            </a:r>
          </a:p>
          <a:p>
            <a:endParaRPr lang="en-GB" sz="3500">
              <a:solidFill>
                <a:schemeClr val="tx1"/>
              </a:solidFill>
            </a:endParaRPr>
          </a:p>
          <a:p>
            <a:r>
              <a:rPr lang="en-GB" sz="3500">
                <a:solidFill>
                  <a:schemeClr val="tx1"/>
                </a:solidFill>
              </a:rPr>
              <a:t>This will be achieved by a skills system underpinned by digital tools and pedagogies, that delivers employer needs and is open and accessible to all.</a:t>
            </a:r>
          </a:p>
          <a:p>
            <a:endParaRPr lang="en-GB"/>
          </a:p>
        </p:txBody>
      </p:sp>
    </p:spTree>
    <p:extLst>
      <p:ext uri="{BB962C8B-B14F-4D97-AF65-F5344CB8AC3E}">
        <p14:creationId xmlns:p14="http://schemas.microsoft.com/office/powerpoint/2010/main" val="16621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838200" y="336989"/>
            <a:ext cx="10515600" cy="1325563"/>
          </a:xfrm>
        </p:spPr>
        <p:txBody>
          <a:bodyPr/>
          <a:lstStyle/>
          <a:p>
            <a:r>
              <a:rPr lang="en-GB"/>
              <a:t>Addressing the skills challenge</a:t>
            </a:r>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1438356" y="1939564"/>
            <a:ext cx="8534400" cy="3615267"/>
          </a:xfrm>
        </p:spPr>
        <p:txBody>
          <a:bodyPr>
            <a:normAutofit lnSpcReduction="10000"/>
          </a:bodyPr>
          <a:lstStyle/>
          <a:p>
            <a:r>
              <a:rPr lang="en-GB">
                <a:solidFill>
                  <a:schemeClr val="tx1"/>
                </a:solidFill>
              </a:rPr>
              <a:t>Clean energy transitions will require innovative solutions and business models to be adopted and greater participation from a diverse talent pool.</a:t>
            </a:r>
          </a:p>
          <a:p>
            <a:endParaRPr lang="en-GB">
              <a:solidFill>
                <a:schemeClr val="tx1"/>
              </a:solidFill>
            </a:endParaRPr>
          </a:p>
          <a:p>
            <a:r>
              <a:rPr lang="en-GB">
                <a:solidFill>
                  <a:schemeClr val="tx1"/>
                </a:solidFill>
              </a:rPr>
              <a:t>Change is the new normal, how can we deliver the skills required for the construction sector, an economy in transition?</a:t>
            </a:r>
          </a:p>
          <a:p>
            <a:endParaRPr lang="en-GB">
              <a:solidFill>
                <a:schemeClr val="tx1"/>
              </a:solidFill>
            </a:endParaRPr>
          </a:p>
          <a:p>
            <a:r>
              <a:rPr lang="en-GB">
                <a:solidFill>
                  <a:schemeClr val="tx1"/>
                </a:solidFill>
              </a:rPr>
              <a:t>FE working to create a better skills system, addressing the challenges of the here and now, stimulating demand and building capacity to adapt and deliver the skills we need for the future</a:t>
            </a:r>
          </a:p>
          <a:p>
            <a:endParaRPr lang="en-GB"/>
          </a:p>
        </p:txBody>
      </p:sp>
    </p:spTree>
    <p:extLst>
      <p:ext uri="{BB962C8B-B14F-4D97-AF65-F5344CB8AC3E}">
        <p14:creationId xmlns:p14="http://schemas.microsoft.com/office/powerpoint/2010/main" val="44942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838200" y="336989"/>
            <a:ext cx="10515600" cy="1325563"/>
          </a:xfrm>
        </p:spPr>
        <p:txBody>
          <a:bodyPr>
            <a:normAutofit/>
          </a:bodyPr>
          <a:lstStyle/>
          <a:p>
            <a:r>
              <a:rPr lang="en-GB" sz="3600">
                <a:solidFill>
                  <a:srgbClr val="36364E"/>
                </a:solidFill>
                <a:latin typeface="+mn-lt"/>
                <a:cs typeface="Calibri"/>
              </a:rPr>
              <a:t>Green Economy </a:t>
            </a:r>
            <a:br>
              <a:rPr lang="en-GB" sz="3600" b="1">
                <a:solidFill>
                  <a:srgbClr val="003E6E"/>
                </a:solidFill>
                <a:latin typeface="Calibri"/>
                <a:cs typeface="Calibri"/>
              </a:rPr>
            </a:br>
            <a:endParaRPr lang="en-GB"/>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255995" y="1170040"/>
            <a:ext cx="8835524" cy="5098025"/>
          </a:xfrm>
        </p:spPr>
        <p:txBody>
          <a:bodyPr>
            <a:normAutofit fontScale="92500" lnSpcReduction="10000"/>
          </a:bodyPr>
          <a:lstStyle/>
          <a:p>
            <a:r>
              <a:rPr lang="en-GB" sz="2500">
                <a:solidFill>
                  <a:schemeClr val="tx1"/>
                </a:solidFill>
              </a:rPr>
              <a:t>Developing a cohesive FE curriculum</a:t>
            </a:r>
          </a:p>
          <a:p>
            <a:r>
              <a:rPr lang="en-GB" sz="2500">
                <a:solidFill>
                  <a:schemeClr val="tx1"/>
                </a:solidFill>
              </a:rPr>
              <a:t>Delivering enhanced economic growth/social inclusion benefits</a:t>
            </a:r>
          </a:p>
          <a:p>
            <a:r>
              <a:rPr lang="en-GB" sz="2500">
                <a:solidFill>
                  <a:schemeClr val="tx1"/>
                </a:solidFill>
              </a:rPr>
              <a:t>Broadening the reach of skills development to be more inclusive in the new economy</a:t>
            </a:r>
          </a:p>
          <a:p>
            <a:r>
              <a:rPr lang="en-GB" sz="2500">
                <a:solidFill>
                  <a:schemeClr val="tx1"/>
                </a:solidFill>
              </a:rPr>
              <a:t>Assisting learners progress to higher skill levels and supporting the development of vocational and higher skills</a:t>
            </a:r>
          </a:p>
          <a:p>
            <a:r>
              <a:rPr lang="en-GB" sz="2500">
                <a:solidFill>
                  <a:schemeClr val="tx1"/>
                </a:solidFill>
              </a:rPr>
              <a:t>Contributing to the promise of skills development for all</a:t>
            </a:r>
          </a:p>
          <a:p>
            <a:r>
              <a:rPr lang="en-GB" sz="2500">
                <a:solidFill>
                  <a:schemeClr val="tx1"/>
                </a:solidFill>
              </a:rPr>
              <a:t>Moving NI out of the low skills equilibrium</a:t>
            </a:r>
          </a:p>
          <a:p>
            <a:r>
              <a:rPr lang="en-GB" sz="2500">
                <a:solidFill>
                  <a:schemeClr val="tx1"/>
                </a:solidFill>
              </a:rPr>
              <a:t>Developing hybrid training courses with industry</a:t>
            </a:r>
          </a:p>
          <a:p>
            <a:r>
              <a:rPr lang="en-GB" sz="2500">
                <a:solidFill>
                  <a:schemeClr val="tx1"/>
                </a:solidFill>
              </a:rPr>
              <a:t>Broadening the curriculum and employment pathways</a:t>
            </a:r>
          </a:p>
          <a:p>
            <a:r>
              <a:rPr lang="en-GB" sz="2500">
                <a:solidFill>
                  <a:schemeClr val="tx1"/>
                </a:solidFill>
              </a:rPr>
              <a:t>Assisting all to reach their potential through inclusive growth.</a:t>
            </a:r>
          </a:p>
          <a:p>
            <a:endParaRPr lang="en-GB"/>
          </a:p>
        </p:txBody>
      </p:sp>
      <p:pic>
        <p:nvPicPr>
          <p:cNvPr id="4" name="Picture 3">
            <a:extLst>
              <a:ext uri="{FF2B5EF4-FFF2-40B4-BE49-F238E27FC236}">
                <a16:creationId xmlns:a16="http://schemas.microsoft.com/office/drawing/2014/main" id="{D9ABD884-3281-59A4-0A7F-1FA0DD57AAE6}"/>
              </a:ext>
            </a:extLst>
          </p:cNvPr>
          <p:cNvPicPr>
            <a:picLocks noChangeAspect="1"/>
          </p:cNvPicPr>
          <p:nvPr/>
        </p:nvPicPr>
        <p:blipFill>
          <a:blip r:embed="rId2"/>
          <a:stretch>
            <a:fillRect/>
          </a:stretch>
        </p:blipFill>
        <p:spPr>
          <a:xfrm>
            <a:off x="8963700" y="4279044"/>
            <a:ext cx="3336455" cy="2578956"/>
          </a:xfrm>
          <a:prstGeom prst="ellipse">
            <a:avLst/>
          </a:prstGeom>
          <a:ln>
            <a:noFill/>
          </a:ln>
          <a:effectLst>
            <a:softEdge rad="112500"/>
          </a:effectLst>
        </p:spPr>
      </p:pic>
    </p:spTree>
    <p:extLst>
      <p:ext uri="{BB962C8B-B14F-4D97-AF65-F5344CB8AC3E}">
        <p14:creationId xmlns:p14="http://schemas.microsoft.com/office/powerpoint/2010/main" val="95463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838200" y="336989"/>
            <a:ext cx="10515600" cy="1325563"/>
          </a:xfrm>
        </p:spPr>
        <p:txBody>
          <a:bodyPr/>
          <a:lstStyle/>
          <a:p>
            <a:r>
              <a:rPr lang="en-GB" sz="3600">
                <a:solidFill>
                  <a:srgbClr val="36364E"/>
                </a:solidFill>
                <a:latin typeface="+mn-lt"/>
                <a:cs typeface="Calibri"/>
                <a:sym typeface="Calibri"/>
              </a:rPr>
              <a:t>Developing a Sustainable  Curriculum</a:t>
            </a:r>
            <a:br>
              <a:rPr lang="en-GB" sz="3600" b="1">
                <a:solidFill>
                  <a:srgbClr val="003E6E"/>
                </a:solidFill>
                <a:latin typeface="Calibri"/>
                <a:cs typeface="Calibri"/>
              </a:rPr>
            </a:br>
            <a:endParaRPr lang="en-GB"/>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838200" y="1662552"/>
            <a:ext cx="7637206" cy="4369137"/>
          </a:xfrm>
        </p:spPr>
        <p:txBody>
          <a:bodyPr>
            <a:normAutofit fontScale="92500" lnSpcReduction="10000"/>
          </a:bodyPr>
          <a:lstStyle/>
          <a:p>
            <a:r>
              <a:rPr lang="en-GB">
                <a:solidFill>
                  <a:schemeClr val="tx1"/>
                </a:solidFill>
              </a:rPr>
              <a:t>Significant advances in the skills required to develop the 10 technologies identified in the 10X Economy. </a:t>
            </a:r>
          </a:p>
          <a:p>
            <a:endParaRPr lang="en-GB">
              <a:solidFill>
                <a:schemeClr val="tx1"/>
              </a:solidFill>
            </a:endParaRPr>
          </a:p>
          <a:p>
            <a:r>
              <a:rPr lang="en-GB">
                <a:solidFill>
                  <a:schemeClr val="tx1"/>
                </a:solidFill>
              </a:rPr>
              <a:t>Develop new opportunities for FE working in partnership with HE to help to develop innovation and skills to the benefit of Green Growth, digitalisation and economic development</a:t>
            </a:r>
          </a:p>
          <a:p>
            <a:endParaRPr lang="en-GB">
              <a:solidFill>
                <a:schemeClr val="tx1"/>
              </a:solidFill>
            </a:endParaRPr>
          </a:p>
          <a:p>
            <a:r>
              <a:rPr lang="en-GB">
                <a:solidFill>
                  <a:schemeClr val="tx1"/>
                </a:solidFill>
              </a:rPr>
              <a:t>Demonstrable evidence and foundations for FE to scale up its provision of digital skills across all subject areas, ensuring all learners are work-ready and equipped to meet industry needs</a:t>
            </a:r>
          </a:p>
          <a:p>
            <a:endParaRPr lang="en-GB">
              <a:solidFill>
                <a:schemeClr val="tx1"/>
              </a:solidFill>
            </a:endParaRPr>
          </a:p>
          <a:p>
            <a:r>
              <a:rPr lang="en-GB">
                <a:solidFill>
                  <a:schemeClr val="tx1"/>
                </a:solidFill>
              </a:rPr>
              <a:t>Deliver enhanced skills intelligence and ensure that our learners have the right skills for jobs</a:t>
            </a:r>
          </a:p>
          <a:p>
            <a:endParaRPr lang="en-GB"/>
          </a:p>
        </p:txBody>
      </p:sp>
      <p:pic>
        <p:nvPicPr>
          <p:cNvPr id="4" name="Picture 3">
            <a:extLst>
              <a:ext uri="{FF2B5EF4-FFF2-40B4-BE49-F238E27FC236}">
                <a16:creationId xmlns:a16="http://schemas.microsoft.com/office/drawing/2014/main" id="{1FAC0954-8E9A-6D38-F2DA-5D00FCA83536}"/>
              </a:ext>
            </a:extLst>
          </p:cNvPr>
          <p:cNvPicPr>
            <a:picLocks noChangeAspect="1"/>
          </p:cNvPicPr>
          <p:nvPr/>
        </p:nvPicPr>
        <p:blipFill>
          <a:blip r:embed="rId2"/>
          <a:stretch>
            <a:fillRect/>
          </a:stretch>
        </p:blipFill>
        <p:spPr>
          <a:xfrm>
            <a:off x="8774198" y="3796152"/>
            <a:ext cx="3417802" cy="2833007"/>
          </a:xfrm>
          <a:prstGeom prst="rect">
            <a:avLst/>
          </a:prstGeom>
          <a:ln>
            <a:noFill/>
          </a:ln>
          <a:effectLst>
            <a:softEdge rad="112500"/>
          </a:effectLst>
        </p:spPr>
      </p:pic>
    </p:spTree>
    <p:extLst>
      <p:ext uri="{BB962C8B-B14F-4D97-AF65-F5344CB8AC3E}">
        <p14:creationId xmlns:p14="http://schemas.microsoft.com/office/powerpoint/2010/main" val="3179509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838200" y="336989"/>
            <a:ext cx="10515600" cy="1325563"/>
          </a:xfrm>
        </p:spPr>
        <p:txBody>
          <a:bodyPr/>
          <a:lstStyle/>
          <a:p>
            <a:r>
              <a:rPr lang="en-GB"/>
              <a:t>Conclusion</a:t>
            </a:r>
          </a:p>
        </p:txBody>
      </p:sp>
      <p:sp>
        <p:nvSpPr>
          <p:cNvPr id="3" name="Content Placeholder 2">
            <a:extLst>
              <a:ext uri="{FF2B5EF4-FFF2-40B4-BE49-F238E27FC236}">
                <a16:creationId xmlns:a16="http://schemas.microsoft.com/office/drawing/2014/main" id="{E97184DC-B953-1096-49EF-6A97D3ABE33E}"/>
              </a:ext>
            </a:extLst>
          </p:cNvPr>
          <p:cNvSpPr>
            <a:spLocks noGrp="1"/>
          </p:cNvSpPr>
          <p:nvPr>
            <p:ph idx="1"/>
          </p:nvPr>
        </p:nvSpPr>
        <p:spPr>
          <a:xfrm>
            <a:off x="753397" y="1242797"/>
            <a:ext cx="10685206" cy="5095334"/>
          </a:xfrm>
        </p:spPr>
        <p:txBody>
          <a:bodyPr>
            <a:noAutofit/>
          </a:bodyPr>
          <a:lstStyle/>
          <a:p>
            <a:pPr marL="0" indent="0">
              <a:buNone/>
            </a:pPr>
            <a:r>
              <a:rPr lang="en-GB" b="0" i="0">
                <a:solidFill>
                  <a:schemeClr val="tx1"/>
                </a:solidFill>
                <a:effectLst/>
              </a:rPr>
              <a:t>The new clean economy presents a significant economic and environmental opportunity for Europe, but it also creates considerable labour market challenges.</a:t>
            </a:r>
          </a:p>
          <a:p>
            <a:pPr marL="0" indent="0">
              <a:buNone/>
            </a:pPr>
            <a:r>
              <a:rPr lang="en-GB" i="0">
                <a:solidFill>
                  <a:schemeClr val="tx1"/>
                </a:solidFill>
                <a:effectLst/>
              </a:rPr>
              <a:t>Belfast Met is </a:t>
            </a:r>
            <a:r>
              <a:rPr lang="en-GB">
                <a:solidFill>
                  <a:schemeClr val="tx1"/>
                </a:solidFill>
              </a:rPr>
              <a:t>meeting these challenges</a:t>
            </a:r>
          </a:p>
          <a:p>
            <a:pPr>
              <a:buFont typeface="Wingdings" panose="05000000000000000000" pitchFamily="2" charset="2"/>
              <a:buChar char="§"/>
            </a:pPr>
            <a:r>
              <a:rPr lang="en-GB" i="0">
                <a:solidFill>
                  <a:schemeClr val="tx1"/>
                </a:solidFill>
                <a:effectLst/>
              </a:rPr>
              <a:t>Delivering Green Skills for Hydrogen </a:t>
            </a:r>
          </a:p>
          <a:p>
            <a:pPr>
              <a:buFont typeface="Wingdings" panose="05000000000000000000" pitchFamily="2" charset="2"/>
              <a:buChar char="§"/>
            </a:pPr>
            <a:r>
              <a:rPr lang="en-GB" i="0">
                <a:solidFill>
                  <a:schemeClr val="tx1"/>
                </a:solidFill>
                <a:effectLst/>
              </a:rPr>
              <a:t> </a:t>
            </a:r>
            <a:r>
              <a:rPr lang="en-GB" i="0">
                <a:solidFill>
                  <a:schemeClr val="tx1"/>
                </a:solidFill>
                <a:effectLst/>
                <a:latin typeface="+mj-lt"/>
              </a:rPr>
              <a:t>industry and market ready programmes and qualifications</a:t>
            </a:r>
            <a:r>
              <a:rPr lang="en-GB">
                <a:solidFill>
                  <a:schemeClr val="tx1"/>
                </a:solidFill>
                <a:latin typeface="+mj-lt"/>
              </a:rPr>
              <a:t>,</a:t>
            </a:r>
          </a:p>
          <a:p>
            <a:pPr>
              <a:buFont typeface="Wingdings" panose="05000000000000000000" pitchFamily="2" charset="2"/>
              <a:buChar char="§"/>
            </a:pPr>
            <a:r>
              <a:rPr lang="en-GB" i="0">
                <a:solidFill>
                  <a:schemeClr val="tx1"/>
                </a:solidFill>
                <a:effectLst/>
                <a:latin typeface="+mj-lt"/>
              </a:rPr>
              <a:t>anticipating the latest market needs</a:t>
            </a:r>
          </a:p>
          <a:p>
            <a:pPr>
              <a:buFont typeface="Wingdings" panose="05000000000000000000" pitchFamily="2" charset="2"/>
              <a:buChar char="§"/>
            </a:pPr>
            <a:r>
              <a:rPr lang="en-GB" i="0">
                <a:solidFill>
                  <a:schemeClr val="tx1"/>
                </a:solidFill>
                <a:effectLst/>
                <a:latin typeface="+mj-lt"/>
              </a:rPr>
              <a:t> leverage all instruments and tools, </a:t>
            </a:r>
          </a:p>
          <a:p>
            <a:pPr>
              <a:buFont typeface="Wingdings" panose="05000000000000000000" pitchFamily="2" charset="2"/>
              <a:buChar char="§"/>
            </a:pPr>
            <a:r>
              <a:rPr lang="en-GB" i="0">
                <a:solidFill>
                  <a:schemeClr val="tx1"/>
                </a:solidFill>
                <a:effectLst/>
                <a:latin typeface="+mj-lt"/>
              </a:rPr>
              <a:t>providing continuous green and digital skills, and ongoing career development to empower workers and technical professionals. </a:t>
            </a:r>
          </a:p>
          <a:p>
            <a:pPr>
              <a:buFont typeface="Wingdings" panose="05000000000000000000" pitchFamily="2" charset="2"/>
              <a:buChar char="§"/>
            </a:pPr>
            <a:r>
              <a:rPr lang="en-GB">
                <a:solidFill>
                  <a:schemeClr val="tx1"/>
                </a:solidFill>
                <a:effectLst/>
                <a:latin typeface="+mj-lt"/>
                <a:ea typeface="Times New Roman" panose="02020603050405020304" pitchFamily="18" charset="0"/>
              </a:rPr>
              <a:t>To stay ahead in this dynamic landscape, we are working with both workers and employers to focus on cultivating key green growth skills. </a:t>
            </a:r>
            <a:endParaRPr lang="en-GB">
              <a:solidFill>
                <a:schemeClr val="tx1"/>
              </a:solidFill>
              <a:latin typeface="+mj-lt"/>
            </a:endParaRPr>
          </a:p>
        </p:txBody>
      </p:sp>
    </p:spTree>
    <p:extLst>
      <p:ext uri="{BB962C8B-B14F-4D97-AF65-F5344CB8AC3E}">
        <p14:creationId xmlns:p14="http://schemas.microsoft.com/office/powerpoint/2010/main" val="315537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B05F93-1D51-31CB-7106-C14F8E43CFB6}"/>
              </a:ext>
            </a:extLst>
          </p:cNvPr>
          <p:cNvPicPr>
            <a:picLocks noChangeAspect="1"/>
          </p:cNvPicPr>
          <p:nvPr/>
        </p:nvPicPr>
        <p:blipFill rotWithShape="1">
          <a:blip r:embed="rId2"/>
          <a:srcRect t="10023" r="1" b="8088"/>
          <a:stretch/>
        </p:blipFill>
        <p:spPr>
          <a:xfrm>
            <a:off x="0" y="0"/>
            <a:ext cx="6992881" cy="6857990"/>
          </a:xfrm>
          <a:prstGeom prst="rect">
            <a:avLst/>
          </a:prstGeom>
        </p:spPr>
      </p:pic>
      <p:sp>
        <p:nvSpPr>
          <p:cNvPr id="5" name="Subtitle 2">
            <a:extLst>
              <a:ext uri="{FF2B5EF4-FFF2-40B4-BE49-F238E27FC236}">
                <a16:creationId xmlns:a16="http://schemas.microsoft.com/office/drawing/2014/main" id="{8BED679F-2117-6257-0F50-63E829ACC17A}"/>
              </a:ext>
            </a:extLst>
          </p:cNvPr>
          <p:cNvSpPr txBox="1">
            <a:spLocks/>
          </p:cNvSpPr>
          <p:nvPr/>
        </p:nvSpPr>
        <p:spPr>
          <a:xfrm>
            <a:off x="7009012" y="0"/>
            <a:ext cx="5182987" cy="6858000"/>
          </a:xfrm>
          <a:prstGeom prst="rect">
            <a:avLst/>
          </a:prstGeom>
          <a:gradFill flip="none" rotWithShape="1">
            <a:gsLst>
              <a:gs pos="0">
                <a:schemeClr val="bg2">
                  <a:lumMod val="25000"/>
                </a:schemeClr>
              </a:gs>
              <a:gs pos="40000">
                <a:schemeClr val="accent1">
                  <a:lumMod val="45000"/>
                  <a:lumOff val="55000"/>
                </a:schemeClr>
              </a:gs>
              <a:gs pos="71000">
                <a:schemeClr val="accent1">
                  <a:lumMod val="45000"/>
                  <a:lumOff val="55000"/>
                </a:schemeClr>
              </a:gs>
              <a:gs pos="100000">
                <a:schemeClr val="accent1">
                  <a:lumMod val="30000"/>
                  <a:lumOff val="70000"/>
                </a:schemeClr>
              </a:gs>
            </a:gsLst>
            <a:lin ang="16200000" scaled="1"/>
            <a:tileRect/>
          </a:gradFill>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defTabSz="914400" fontAlgn="base">
              <a:lnSpc>
                <a:spcPct val="90000"/>
              </a:lnSpc>
              <a:spcBef>
                <a:spcPct val="0"/>
              </a:spcBef>
              <a:buClrTx/>
              <a:buSzTx/>
            </a:pPr>
            <a:endParaRPr lang="en-GB" sz="4400" b="1" i="1">
              <a:solidFill>
                <a:schemeClr val="bg1"/>
              </a:solidFill>
            </a:endParaRPr>
          </a:p>
          <a:p>
            <a:pPr algn="ctr" defTabSz="914400" fontAlgn="base">
              <a:lnSpc>
                <a:spcPct val="90000"/>
              </a:lnSpc>
              <a:spcBef>
                <a:spcPct val="0"/>
              </a:spcBef>
              <a:buClrTx/>
              <a:buSzTx/>
            </a:pPr>
            <a:r>
              <a:rPr lang="en-GB" sz="4000" b="1" err="1">
                <a:solidFill>
                  <a:srgbClr val="00B050"/>
                </a:solidFill>
              </a:rPr>
              <a:t>GenComm</a:t>
            </a:r>
            <a:br>
              <a:rPr lang="en-GB" sz="8000" b="1">
                <a:solidFill>
                  <a:srgbClr val="00B050"/>
                </a:solidFill>
              </a:rPr>
            </a:br>
            <a:r>
              <a:rPr lang="en-US" altLang="en-US" b="1" err="1">
                <a:solidFill>
                  <a:srgbClr val="00B050"/>
                </a:solidFill>
                <a:latin typeface="Ink Free" panose="03080402000500000000" pitchFamily="66" charset="0"/>
              </a:rPr>
              <a:t>GENerating</a:t>
            </a:r>
            <a:r>
              <a:rPr lang="en-US" altLang="en-US" b="1">
                <a:solidFill>
                  <a:srgbClr val="00B050"/>
                </a:solidFill>
                <a:latin typeface="Ink Free" panose="03080402000500000000" pitchFamily="66" charset="0"/>
              </a:rPr>
              <a:t> Energy Secure </a:t>
            </a:r>
            <a:r>
              <a:rPr lang="en-US" altLang="en-US" b="1" err="1">
                <a:solidFill>
                  <a:srgbClr val="00B050"/>
                </a:solidFill>
                <a:latin typeface="Ink Free" panose="03080402000500000000" pitchFamily="66" charset="0"/>
              </a:rPr>
              <a:t>COMMunities</a:t>
            </a:r>
            <a:endParaRPr lang="en-US" altLang="en-US" b="1">
              <a:solidFill>
                <a:srgbClr val="00B050"/>
              </a:solidFill>
              <a:latin typeface="Ink Free" panose="03080402000500000000" pitchFamily="66" charset="0"/>
            </a:endParaRPr>
          </a:p>
          <a:p>
            <a:pPr algn="ctr" defTabSz="914400" fontAlgn="base">
              <a:lnSpc>
                <a:spcPct val="90000"/>
              </a:lnSpc>
              <a:spcBef>
                <a:spcPct val="0"/>
              </a:spcBef>
              <a:buClrTx/>
              <a:buSzTx/>
            </a:pPr>
            <a:endParaRPr lang="en-GB" sz="4400" b="1" i="1">
              <a:solidFill>
                <a:schemeClr val="bg1"/>
              </a:solidFill>
            </a:endParaRPr>
          </a:p>
          <a:p>
            <a:pPr marL="0" indent="0" algn="ctr" defTabSz="914400" fontAlgn="base">
              <a:lnSpc>
                <a:spcPct val="90000"/>
              </a:lnSpc>
              <a:spcBef>
                <a:spcPct val="0"/>
              </a:spcBef>
              <a:buClrTx/>
              <a:buSzTx/>
              <a:buNone/>
            </a:pPr>
            <a:r>
              <a:rPr lang="en-GB" sz="4000" b="1" i="1">
                <a:solidFill>
                  <a:schemeClr val="bg1"/>
                </a:solidFill>
              </a:rPr>
              <a:t>The Sat Nav for </a:t>
            </a:r>
          </a:p>
          <a:p>
            <a:pPr marL="0" indent="0" algn="ctr" defTabSz="914400" fontAlgn="base">
              <a:lnSpc>
                <a:spcPct val="90000"/>
              </a:lnSpc>
              <a:spcBef>
                <a:spcPct val="0"/>
              </a:spcBef>
              <a:buClrTx/>
              <a:buSzTx/>
              <a:buNone/>
            </a:pPr>
            <a:r>
              <a:rPr lang="en-GB" sz="4000" b="1" i="1">
                <a:solidFill>
                  <a:schemeClr val="bg1"/>
                </a:solidFill>
              </a:rPr>
              <a:t>Green H2 </a:t>
            </a:r>
          </a:p>
          <a:p>
            <a:pPr marL="0" indent="0" algn="ctr" defTabSz="914400" fontAlgn="base">
              <a:lnSpc>
                <a:spcPct val="90000"/>
              </a:lnSpc>
              <a:spcBef>
                <a:spcPct val="0"/>
              </a:spcBef>
              <a:buClrTx/>
              <a:buSzTx/>
              <a:buNone/>
            </a:pPr>
            <a:r>
              <a:rPr lang="en-GB" sz="4000" b="1" i="1">
                <a:solidFill>
                  <a:schemeClr val="bg1"/>
                </a:solidFill>
              </a:rPr>
              <a:t>Deployment</a:t>
            </a:r>
            <a:endParaRPr lang="en-US" altLang="en-US" sz="4000">
              <a:solidFill>
                <a:schemeClr val="bg1"/>
              </a:solidFill>
            </a:endParaRPr>
          </a:p>
          <a:p>
            <a:pPr algn="ctr" defTabSz="914400" fontAlgn="base">
              <a:lnSpc>
                <a:spcPct val="90000"/>
              </a:lnSpc>
              <a:spcBef>
                <a:spcPct val="0"/>
              </a:spcBef>
              <a:buClrTx/>
              <a:buSzTx/>
            </a:pPr>
            <a:r>
              <a:rPr lang="en-US" altLang="en-US"/>
              <a:t> </a:t>
            </a:r>
          </a:p>
          <a:p>
            <a:pPr algn="ctr" defTabSz="914400" fontAlgn="base">
              <a:lnSpc>
                <a:spcPct val="90000"/>
              </a:lnSpc>
              <a:spcBef>
                <a:spcPct val="0"/>
              </a:spcBef>
              <a:buClrTx/>
              <a:buSzTx/>
            </a:pPr>
            <a:endParaRPr lang="en-US" altLang="en-US"/>
          </a:p>
          <a:p>
            <a:endParaRPr lang="en-GB"/>
          </a:p>
        </p:txBody>
      </p:sp>
      <p:pic>
        <p:nvPicPr>
          <p:cNvPr id="6" name="Picture 5">
            <a:extLst>
              <a:ext uri="{FF2B5EF4-FFF2-40B4-BE49-F238E27FC236}">
                <a16:creationId xmlns:a16="http://schemas.microsoft.com/office/drawing/2014/main" id="{623B3693-A880-91FF-48FD-E3CFBC9FDC6F}"/>
              </a:ext>
            </a:extLst>
          </p:cNvPr>
          <p:cNvPicPr>
            <a:picLocks noChangeAspect="1"/>
          </p:cNvPicPr>
          <p:nvPr/>
        </p:nvPicPr>
        <p:blipFill>
          <a:blip r:embed="rId3"/>
          <a:stretch>
            <a:fillRect/>
          </a:stretch>
        </p:blipFill>
        <p:spPr>
          <a:xfrm>
            <a:off x="8407095" y="4476439"/>
            <a:ext cx="2354882" cy="2096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359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424206" y="498485"/>
            <a:ext cx="9265746" cy="1507067"/>
          </a:xfrm>
        </p:spPr>
        <p:txBody>
          <a:bodyPr/>
          <a:lstStyle/>
          <a:p>
            <a:r>
              <a:rPr lang="en-GB"/>
              <a:t>Generating Energy Secure Communities</a:t>
            </a:r>
          </a:p>
        </p:txBody>
      </p:sp>
      <p:sp>
        <p:nvSpPr>
          <p:cNvPr id="3" name="Content Placeholder 2">
            <a:extLst>
              <a:ext uri="{FF2B5EF4-FFF2-40B4-BE49-F238E27FC236}">
                <a16:creationId xmlns:a16="http://schemas.microsoft.com/office/drawing/2014/main" id="{A93E76D6-C172-922E-9C6E-242A96D13C3C}"/>
              </a:ext>
            </a:extLst>
          </p:cNvPr>
          <p:cNvSpPr>
            <a:spLocks noGrp="1"/>
          </p:cNvSpPr>
          <p:nvPr>
            <p:ph idx="1"/>
          </p:nvPr>
        </p:nvSpPr>
        <p:spPr>
          <a:xfrm>
            <a:off x="703064" y="2175235"/>
            <a:ext cx="9883237" cy="3782505"/>
          </a:xfrm>
        </p:spPr>
        <p:txBody>
          <a:bodyPr>
            <a:normAutofit fontScale="85000" lnSpcReduction="10000"/>
          </a:bodyPr>
          <a:lstStyle/>
          <a:p>
            <a:r>
              <a:rPr lang="en-GB">
                <a:solidFill>
                  <a:srgbClr val="36364E"/>
                </a:solidFill>
              </a:rPr>
              <a:t>GenComm bid  commenced 2016</a:t>
            </a:r>
          </a:p>
          <a:p>
            <a:r>
              <a:rPr lang="en-GB">
                <a:solidFill>
                  <a:srgbClr val="36364E"/>
                </a:solidFill>
              </a:rPr>
              <a:t>Communities especially in remote areas, face multiple challenges to become energy secure and sustainable. </a:t>
            </a:r>
          </a:p>
          <a:p>
            <a:r>
              <a:rPr lang="en-GB">
                <a:solidFill>
                  <a:srgbClr val="36364E"/>
                </a:solidFill>
              </a:rPr>
              <a:t>Growth in electricity from renewable sources is stalling due to intermittency, grid restrictions, curtailment, and high costs. </a:t>
            </a:r>
          </a:p>
          <a:p>
            <a:r>
              <a:rPr lang="en-GB">
                <a:solidFill>
                  <a:srgbClr val="36364E"/>
                </a:solidFill>
              </a:rPr>
              <a:t>Sustainable energy to supply the transport sector and heating demand are even further underexploited. </a:t>
            </a:r>
          </a:p>
          <a:p>
            <a:r>
              <a:rPr lang="en-GB">
                <a:solidFill>
                  <a:srgbClr val="36364E"/>
                </a:solidFill>
              </a:rPr>
              <a:t>GENCOMM will address these issues by developing a sustainable, renewable community-scaled, hydrogen (H2)-based, energy model based on the results of 3 pilot plants that will use local renewable sources to supply electricity, heating and transportation fuels.</a:t>
            </a:r>
          </a:p>
          <a:p>
            <a:r>
              <a:rPr lang="en-GB">
                <a:solidFill>
                  <a:srgbClr val="36364E"/>
                </a:solidFill>
              </a:rPr>
              <a:t>The main output of the project is an H2-based energy model. The second output is the adaptation of the model The final output is the creation of an H2 stakeholder’s forum. </a:t>
            </a:r>
          </a:p>
        </p:txBody>
      </p:sp>
    </p:spTree>
    <p:extLst>
      <p:ext uri="{BB962C8B-B14F-4D97-AF65-F5344CB8AC3E}">
        <p14:creationId xmlns:p14="http://schemas.microsoft.com/office/powerpoint/2010/main" val="184269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p:txBody>
          <a:bodyPr/>
          <a:lstStyle/>
          <a:p>
            <a:endParaRPr lang="en-GB"/>
          </a:p>
        </p:txBody>
      </p:sp>
      <p:pic>
        <p:nvPicPr>
          <p:cNvPr id="5" name="Content Placeholder 4" descr="A picture containing text, screenshot, font, design&#10;&#10;Description automatically generated">
            <a:extLst>
              <a:ext uri="{FF2B5EF4-FFF2-40B4-BE49-F238E27FC236}">
                <a16:creationId xmlns:a16="http://schemas.microsoft.com/office/drawing/2014/main" id="{B6E26C7A-38A9-3E51-4E4D-67553351C4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85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picture containing text, screenshot, font, design&#10;&#10;Description automatically generated">
            <a:extLst>
              <a:ext uri="{FF2B5EF4-FFF2-40B4-BE49-F238E27FC236}">
                <a16:creationId xmlns:a16="http://schemas.microsoft.com/office/drawing/2014/main" id="{8D5F7FC9-BD9A-3199-7DD2-DFA7258F0C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 y="1"/>
            <a:ext cx="12191137" cy="7041822"/>
          </a:xfrm>
        </p:spPr>
      </p:pic>
    </p:spTree>
    <p:extLst>
      <p:ext uri="{BB962C8B-B14F-4D97-AF65-F5344CB8AC3E}">
        <p14:creationId xmlns:p14="http://schemas.microsoft.com/office/powerpoint/2010/main" val="83927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C45A1-47F4-5CA3-9405-B4972B595F7D}"/>
              </a:ext>
            </a:extLst>
          </p:cNvPr>
          <p:cNvSpPr>
            <a:spLocks noGrp="1"/>
          </p:cNvSpPr>
          <p:nvPr>
            <p:ph type="title"/>
          </p:nvPr>
        </p:nvSpPr>
        <p:spPr>
          <a:xfrm>
            <a:off x="7532710" y="620722"/>
            <a:ext cx="3518748" cy="1142462"/>
          </a:xfrm>
        </p:spPr>
        <p:txBody>
          <a:bodyPr vert="horz" lIns="91440" tIns="45720" rIns="91440" bIns="45720" rtlCol="0" anchor="b">
            <a:normAutofit/>
          </a:bodyPr>
          <a:lstStyle/>
          <a:p>
            <a:r>
              <a:rPr lang="en-US" sz="2800"/>
              <a:t>Green Headlines</a:t>
            </a:r>
          </a:p>
        </p:txBody>
      </p:sp>
      <p:sp>
        <p:nvSpPr>
          <p:cNvPr id="28"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text, screenshot, graphic design, poster&#10;&#10;Description automatically generated">
            <a:extLst>
              <a:ext uri="{FF2B5EF4-FFF2-40B4-BE49-F238E27FC236}">
                <a16:creationId xmlns:a16="http://schemas.microsoft.com/office/drawing/2014/main" id="{944AE9DB-7219-E063-0C43-C56DF5C30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0847" b="3"/>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9" name="TextBox 8">
            <a:extLst>
              <a:ext uri="{FF2B5EF4-FFF2-40B4-BE49-F238E27FC236}">
                <a16:creationId xmlns:a16="http://schemas.microsoft.com/office/drawing/2014/main" id="{D9C01E8A-953E-1F08-BF32-129D1FFF7B96}"/>
              </a:ext>
            </a:extLst>
          </p:cNvPr>
          <p:cNvSpPr txBox="1"/>
          <p:nvPr/>
        </p:nvSpPr>
        <p:spPr>
          <a:xfrm>
            <a:off x="7532710" y="1822449"/>
            <a:ext cx="3479419" cy="3070226"/>
          </a:xfrm>
          <a:prstGeom prst="rect">
            <a:avLst/>
          </a:prstGeom>
        </p:spPr>
        <p:txBody>
          <a:bodyPr vert="horz" lIns="91440" tIns="45720" rIns="91440" bIns="45720" rtlCol="0" anchor="t">
            <a:normAutofit fontScale="70000" lnSpcReduction="20000"/>
          </a:bodyPr>
          <a:lstStyle/>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24 quarterly GenComm H2GO Newsletters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13 white papers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4 Academic papers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10 H2 strategy papers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4 EU energy Week (EUSEW) presentations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200+ articles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4 Webinar series – 20 webinars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85 GenComm press releases </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Rathlin/Valentia </a:t>
            </a:r>
            <a:r>
              <a:rPr lang="en-US" sz="1600" i="0" u="none" strike="noStrike" baseline="0">
                <a:solidFill>
                  <a:srgbClr val="36364E"/>
                </a:solidFill>
              </a:rPr>
              <a:t>Hylanders, </a:t>
            </a:r>
          </a:p>
          <a:p>
            <a:pPr lvl="1">
              <a:lnSpc>
                <a:spcPct val="90000"/>
              </a:lnSpc>
              <a:spcBef>
                <a:spcPct val="20000"/>
              </a:spcBef>
              <a:spcAft>
                <a:spcPts val="600"/>
              </a:spcAft>
              <a:buClr>
                <a:schemeClr val="tx1"/>
              </a:buClr>
              <a:buSzPct val="80000"/>
            </a:pPr>
            <a:r>
              <a:rPr lang="en-US" sz="1600" i="0" u="none" strike="noStrike" baseline="0">
                <a:solidFill>
                  <a:srgbClr val="36364E"/>
                </a:solidFill>
              </a:rPr>
              <a:t>a renewable energy journey of two Irish islands </a:t>
            </a:r>
          </a:p>
          <a:p>
            <a:pPr>
              <a:lnSpc>
                <a:spcPct val="90000"/>
              </a:lnSpc>
              <a:spcBef>
                <a:spcPct val="20000"/>
              </a:spcBef>
              <a:spcAft>
                <a:spcPts val="600"/>
              </a:spcAft>
              <a:buClr>
                <a:schemeClr val="tx1"/>
              </a:buClr>
              <a:buSzPct val="80000"/>
            </a:pPr>
            <a:r>
              <a:rPr lang="en-US" sz="1600" i="0" u="none" strike="noStrike" baseline="0">
                <a:solidFill>
                  <a:srgbClr val="36364E"/>
                </a:solidFill>
              </a:rPr>
              <a:t>	</a:t>
            </a:r>
            <a:r>
              <a:rPr lang="en-US" sz="1600" b="0" i="0" u="none" strike="noStrike" baseline="0">
                <a:solidFill>
                  <a:srgbClr val="36364E"/>
                </a:solidFill>
              </a:rPr>
              <a:t>360˚Destination Green</a:t>
            </a:r>
            <a:r>
              <a:rPr lang="en-US" sz="1600" b="1" i="0" u="none" strike="noStrike" baseline="0">
                <a:solidFill>
                  <a:srgbClr val="36364E"/>
                </a:solidFill>
              </a:rPr>
              <a:t>©</a:t>
            </a:r>
            <a:r>
              <a:rPr lang="en-US" sz="1600" b="0" i="0" u="none" strike="noStrike" baseline="0">
                <a:solidFill>
                  <a:srgbClr val="36364E"/>
                </a:solidFill>
              </a:rPr>
              <a:t> </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600">
                <a:solidFill>
                  <a:srgbClr val="36364E"/>
                </a:solidFill>
              </a:rPr>
              <a:t>&amp; much more</a:t>
            </a:r>
          </a:p>
          <a:p>
            <a:pPr>
              <a:lnSpc>
                <a:spcPct val="90000"/>
              </a:lnSpc>
              <a:spcBef>
                <a:spcPct val="20000"/>
              </a:spcBef>
              <a:spcAft>
                <a:spcPts val="600"/>
              </a:spcAft>
              <a:buClr>
                <a:schemeClr val="tx1"/>
              </a:buClr>
              <a:buSzPct val="80000"/>
              <a:buFont typeface="Wingdings 3" panose="05040102010807070707" pitchFamily="18" charset="2"/>
              <a:buChar char=""/>
            </a:pPr>
            <a:endParaRPr lang="en-US" sz="1000">
              <a:solidFill>
                <a:schemeClr val="bg2">
                  <a:lumMod val="75000"/>
                </a:schemeClr>
              </a:solidFill>
            </a:endParaRPr>
          </a:p>
          <a:p>
            <a:pPr>
              <a:lnSpc>
                <a:spcPct val="90000"/>
              </a:lnSpc>
              <a:spcBef>
                <a:spcPct val="20000"/>
              </a:spcBef>
              <a:spcAft>
                <a:spcPts val="600"/>
              </a:spcAft>
              <a:buClr>
                <a:schemeClr val="tx1"/>
              </a:buClr>
              <a:buSzPct val="80000"/>
              <a:buFont typeface="Wingdings 3" panose="05040102010807070707" pitchFamily="18" charset="2"/>
              <a:buChar char=""/>
            </a:pPr>
            <a:endParaRPr lang="en-US" sz="1000">
              <a:solidFill>
                <a:schemeClr val="bg2">
                  <a:lumMod val="75000"/>
                </a:schemeClr>
              </a:solidFill>
            </a:endParaRPr>
          </a:p>
        </p:txBody>
      </p:sp>
      <p:grpSp>
        <p:nvGrpSpPr>
          <p:cNvPr id="31" name="Group 17">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038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esign&#10;&#10;Description automatically generated">
            <a:extLst>
              <a:ext uri="{FF2B5EF4-FFF2-40B4-BE49-F238E27FC236}">
                <a16:creationId xmlns:a16="http://schemas.microsoft.com/office/drawing/2014/main" id="{346A09FB-7DF4-A469-0094-5FDB346D1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10" y="250732"/>
            <a:ext cx="1987895" cy="1835669"/>
          </a:xfrm>
        </p:spPr>
      </p:pic>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2759515" y="734482"/>
            <a:ext cx="5149243" cy="1507067"/>
          </a:xfrm>
        </p:spPr>
        <p:txBody>
          <a:bodyPr/>
          <a:lstStyle/>
          <a:p>
            <a:r>
              <a:rPr lang="en-GB" sz="3600" b="1">
                <a:effectLst/>
              </a:rPr>
              <a:t>GENERATION H</a:t>
            </a:r>
            <a:r>
              <a:rPr lang="en-GB" sz="3600" b="1" baseline="-25000">
                <a:effectLst/>
              </a:rPr>
              <a:t>2 </a:t>
            </a:r>
            <a:r>
              <a:rPr kumimoji="0" lang="en-GB" sz="3600" b="1" i="0" u="none" strike="noStrike" kern="1200" cap="none" spc="0" normalizeH="0" baseline="0" noProof="0">
                <a:ln>
                  <a:noFill/>
                </a:ln>
                <a:solidFill>
                  <a:prstClr val="black"/>
                </a:solidFill>
                <a:effectLst/>
                <a:uLnTx/>
                <a:uFillTx/>
                <a:latin typeface="+mn-lt"/>
                <a:ea typeface="+mn-ea"/>
                <a:cs typeface="+mn-cs"/>
              </a:rPr>
              <a:t>PLUS</a:t>
            </a:r>
            <a:r>
              <a:rPr lang="en-GB"/>
              <a:t>  </a:t>
            </a:r>
          </a:p>
        </p:txBody>
      </p:sp>
      <p:pic>
        <p:nvPicPr>
          <p:cNvPr id="7" name="Picture 6" descr="A picture containing text, font, logo, graphics&#10;&#10;Description automatically generated">
            <a:extLst>
              <a:ext uri="{FF2B5EF4-FFF2-40B4-BE49-F238E27FC236}">
                <a16:creationId xmlns:a16="http://schemas.microsoft.com/office/drawing/2014/main" id="{4A8792EE-55FD-5F19-61C7-E2D0CE4CD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576" y="2281684"/>
            <a:ext cx="4802480" cy="1420909"/>
          </a:xfrm>
          <a:prstGeom prst="rect">
            <a:avLst/>
          </a:prstGeom>
        </p:spPr>
      </p:pic>
      <p:pic>
        <p:nvPicPr>
          <p:cNvPr id="9" name="Picture 8" descr="A picture containing logo, font, graphics, text&#10;&#10;Description automatically generated">
            <a:extLst>
              <a:ext uri="{FF2B5EF4-FFF2-40B4-BE49-F238E27FC236}">
                <a16:creationId xmlns:a16="http://schemas.microsoft.com/office/drawing/2014/main" id="{9AE0A0A7-D507-EA7C-EFC3-49D5A6C02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49" y="4123159"/>
            <a:ext cx="2001818" cy="1835669"/>
          </a:xfrm>
          <a:prstGeom prst="rect">
            <a:avLst/>
          </a:prstGeom>
        </p:spPr>
      </p:pic>
      <p:pic>
        <p:nvPicPr>
          <p:cNvPr id="11" name="Picture 10" descr="A picture containing text, circle, screenshot, logo&#10;&#10;Description automatically generated">
            <a:extLst>
              <a:ext uri="{FF2B5EF4-FFF2-40B4-BE49-F238E27FC236}">
                <a16:creationId xmlns:a16="http://schemas.microsoft.com/office/drawing/2014/main" id="{6CCBD8DB-5065-0296-703A-4F8F4B6A62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6782" y="3279958"/>
            <a:ext cx="2600688" cy="2231322"/>
          </a:xfrm>
          <a:prstGeom prst="rect">
            <a:avLst/>
          </a:prstGeom>
        </p:spPr>
      </p:pic>
      <p:pic>
        <p:nvPicPr>
          <p:cNvPr id="15" name="Picture 14" descr="A picture containing text, font, graphics, green&#10;&#10;Description automatically generated">
            <a:extLst>
              <a:ext uri="{FF2B5EF4-FFF2-40B4-BE49-F238E27FC236}">
                <a16:creationId xmlns:a16="http://schemas.microsoft.com/office/drawing/2014/main" id="{B497BD70-EE8B-8BD9-3AB6-EDC7F23802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485" y="3971914"/>
            <a:ext cx="4802480" cy="1420909"/>
          </a:xfrm>
          <a:prstGeom prst="rect">
            <a:avLst/>
          </a:prstGeom>
        </p:spPr>
      </p:pic>
      <p:pic>
        <p:nvPicPr>
          <p:cNvPr id="17" name="Picture 16" descr="A green circle with white text&#10;&#10;Description automatically generated with medium confidence">
            <a:extLst>
              <a:ext uri="{FF2B5EF4-FFF2-40B4-BE49-F238E27FC236}">
                <a16:creationId xmlns:a16="http://schemas.microsoft.com/office/drawing/2014/main" id="{D27D96A8-5B1F-1149-ED59-A846E101C0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872" y="2195169"/>
            <a:ext cx="1987895" cy="1823123"/>
          </a:xfrm>
          <a:prstGeom prst="rect">
            <a:avLst/>
          </a:prstGeom>
        </p:spPr>
      </p:pic>
      <p:pic>
        <p:nvPicPr>
          <p:cNvPr id="23" name="Picture 22" descr="A light bulb with a leaf inside&#10;&#10;Description automatically generated">
            <a:extLst>
              <a:ext uri="{FF2B5EF4-FFF2-40B4-BE49-F238E27FC236}">
                <a16:creationId xmlns:a16="http://schemas.microsoft.com/office/drawing/2014/main" id="{45E9E3C3-EE58-AEA4-302F-DC99E6B31A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2086401"/>
            <a:ext cx="1338488" cy="1105523"/>
          </a:xfrm>
          <a:prstGeom prst="rect">
            <a:avLst/>
          </a:prstGeom>
        </p:spPr>
      </p:pic>
      <p:pic>
        <p:nvPicPr>
          <p:cNvPr id="32" name="Picture 31" descr="A picture containing font, symbol, graphics, logo&#10;&#10;Description automatically generated">
            <a:extLst>
              <a:ext uri="{FF2B5EF4-FFF2-40B4-BE49-F238E27FC236}">
                <a16:creationId xmlns:a16="http://schemas.microsoft.com/office/drawing/2014/main" id="{0D033567-34F8-5905-FE6D-BADB037FFC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6782" y="1969655"/>
            <a:ext cx="2600688" cy="1190791"/>
          </a:xfrm>
          <a:prstGeom prst="rect">
            <a:avLst/>
          </a:prstGeom>
        </p:spPr>
      </p:pic>
      <p:pic>
        <p:nvPicPr>
          <p:cNvPr id="36" name="Picture 35" descr="A green text on a white background&#10;&#10;Description automatically generated with low confidence">
            <a:extLst>
              <a:ext uri="{FF2B5EF4-FFF2-40B4-BE49-F238E27FC236}">
                <a16:creationId xmlns:a16="http://schemas.microsoft.com/office/drawing/2014/main" id="{D41E5237-6AC1-5178-C728-CF0D5859CB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9202" y="5604333"/>
            <a:ext cx="5010849" cy="1038370"/>
          </a:xfrm>
          <a:prstGeom prst="rect">
            <a:avLst/>
          </a:prstGeom>
        </p:spPr>
      </p:pic>
      <p:pic>
        <p:nvPicPr>
          <p:cNvPr id="37" name="Picture 36">
            <a:extLst>
              <a:ext uri="{FF2B5EF4-FFF2-40B4-BE49-F238E27FC236}">
                <a16:creationId xmlns:a16="http://schemas.microsoft.com/office/drawing/2014/main" id="{30292BB3-F770-9048-ACE1-C512B02F979E}"/>
              </a:ext>
            </a:extLst>
          </p:cNvPr>
          <p:cNvPicPr>
            <a:picLocks noChangeAspect="1"/>
          </p:cNvPicPr>
          <p:nvPr/>
        </p:nvPicPr>
        <p:blipFill>
          <a:blip r:embed="rId11"/>
          <a:stretch>
            <a:fillRect/>
          </a:stretch>
        </p:blipFill>
        <p:spPr>
          <a:xfrm>
            <a:off x="2374548" y="5707426"/>
            <a:ext cx="4257416" cy="871664"/>
          </a:xfrm>
          <a:prstGeom prst="rect">
            <a:avLst/>
          </a:prstGeom>
        </p:spPr>
      </p:pic>
      <p:sp>
        <p:nvSpPr>
          <p:cNvPr id="41" name="TextBox 40">
            <a:extLst>
              <a:ext uri="{FF2B5EF4-FFF2-40B4-BE49-F238E27FC236}">
                <a16:creationId xmlns:a16="http://schemas.microsoft.com/office/drawing/2014/main" id="{2F02C626-0961-8430-B1B4-37294F2A10B7}"/>
              </a:ext>
            </a:extLst>
          </p:cNvPr>
          <p:cNvSpPr txBox="1"/>
          <p:nvPr/>
        </p:nvSpPr>
        <p:spPr>
          <a:xfrm>
            <a:off x="7886336" y="816337"/>
            <a:ext cx="2827665" cy="1200329"/>
          </a:xfrm>
          <a:prstGeom prst="rect">
            <a:avLst/>
          </a:prstGeom>
          <a:solidFill>
            <a:schemeClr val="accent3">
              <a:lumMod val="20000"/>
              <a:lumOff val="80000"/>
            </a:schemeClr>
          </a:solidFill>
        </p:spPr>
        <p:txBody>
          <a:bodyPr wrap="square">
            <a:spAutoFit/>
          </a:bodyPr>
          <a:lstStyle/>
          <a:p>
            <a:r>
              <a:rPr lang="en-GB" sz="7200" b="1" i="1" u="none" strike="noStrike" baseline="0">
                <a:solidFill>
                  <a:srgbClr val="0054A0"/>
                </a:solidFill>
                <a:latin typeface="CIDFont+F1"/>
              </a:rPr>
              <a:t>HALLIE</a:t>
            </a:r>
            <a:endParaRPr lang="en-GB" sz="7200" b="1" i="1"/>
          </a:p>
        </p:txBody>
      </p:sp>
    </p:spTree>
    <p:extLst>
      <p:ext uri="{BB962C8B-B14F-4D97-AF65-F5344CB8AC3E}">
        <p14:creationId xmlns:p14="http://schemas.microsoft.com/office/powerpoint/2010/main" val="382062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940-3C8B-F8C0-4F62-13A9461089B5}"/>
              </a:ext>
            </a:extLst>
          </p:cNvPr>
          <p:cNvSpPr>
            <a:spLocks noGrp="1"/>
          </p:cNvSpPr>
          <p:nvPr>
            <p:ph type="title"/>
          </p:nvPr>
        </p:nvSpPr>
        <p:spPr>
          <a:xfrm>
            <a:off x="1189037" y="24021"/>
            <a:ext cx="8534400" cy="1507067"/>
          </a:xfrm>
        </p:spPr>
        <p:txBody>
          <a:bodyPr/>
          <a:lstStyle/>
          <a:p>
            <a:r>
              <a:rPr lang="en-GB"/>
              <a:t>Hydrogen Topography</a:t>
            </a:r>
          </a:p>
        </p:txBody>
      </p:sp>
      <p:pic>
        <p:nvPicPr>
          <p:cNvPr id="4" name="Content Placeholder 3">
            <a:extLst>
              <a:ext uri="{FF2B5EF4-FFF2-40B4-BE49-F238E27FC236}">
                <a16:creationId xmlns:a16="http://schemas.microsoft.com/office/drawing/2014/main" id="{D3FA97C2-3E58-D46E-BC60-D41C4C52BE19}"/>
              </a:ext>
            </a:extLst>
          </p:cNvPr>
          <p:cNvPicPr>
            <a:picLocks noGrp="1" noChangeAspect="1"/>
          </p:cNvPicPr>
          <p:nvPr>
            <p:ph idx="1"/>
          </p:nvPr>
        </p:nvPicPr>
        <p:blipFill>
          <a:blip r:embed="rId2"/>
          <a:stretch>
            <a:fillRect/>
          </a:stretch>
        </p:blipFill>
        <p:spPr>
          <a:xfrm>
            <a:off x="4080130" y="1742203"/>
            <a:ext cx="7426070" cy="4646457"/>
          </a:xfrm>
          <a:prstGeom prst="rect">
            <a:avLst/>
          </a:prstGeom>
        </p:spPr>
      </p:pic>
      <p:sp>
        <p:nvSpPr>
          <p:cNvPr id="6" name="TextBox 5">
            <a:extLst>
              <a:ext uri="{FF2B5EF4-FFF2-40B4-BE49-F238E27FC236}">
                <a16:creationId xmlns:a16="http://schemas.microsoft.com/office/drawing/2014/main" id="{8F19B13B-BFA1-641A-3107-E0BB26533E5D}"/>
              </a:ext>
            </a:extLst>
          </p:cNvPr>
          <p:cNvSpPr txBox="1"/>
          <p:nvPr/>
        </p:nvSpPr>
        <p:spPr>
          <a:xfrm>
            <a:off x="316706" y="1742203"/>
            <a:ext cx="3512344" cy="3970318"/>
          </a:xfrm>
          <a:prstGeom prst="rect">
            <a:avLst/>
          </a:prstGeom>
          <a:noFill/>
        </p:spPr>
        <p:txBody>
          <a:bodyPr wrap="square">
            <a:spAutoFit/>
          </a:bodyPr>
          <a:lstStyle/>
          <a:p>
            <a:r>
              <a:rPr lang="en-GB" sz="1800">
                <a:effectLst/>
                <a:latin typeface="Arial" panose="020B0604020202020204" pitchFamily="34" charset="0"/>
                <a:ea typeface="DejaVuSans"/>
              </a:rPr>
              <a:t>This approach empowers communities across Europe to access hydrogenewables-  their own renewable opportunities wind, solar or bio and use these green sources to provide green solutions and end use on their specific journey to net zero.</a:t>
            </a:r>
          </a:p>
          <a:p>
            <a:endParaRPr lang="en-GB"/>
          </a:p>
          <a:p>
            <a:r>
              <a:rPr lang="en-GB"/>
              <a:t>https://hydrogeneurope.eu/wp-content/uploads/2022/05/How-to-deliver-on-the-EU-Hydrogen-Accelerator_Final.pdf </a:t>
            </a:r>
          </a:p>
        </p:txBody>
      </p:sp>
    </p:spTree>
    <p:extLst>
      <p:ext uri="{BB962C8B-B14F-4D97-AF65-F5344CB8AC3E}">
        <p14:creationId xmlns:p14="http://schemas.microsoft.com/office/powerpoint/2010/main" val="378974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5908-4088-036E-7ADD-3D89A263A076}"/>
              </a:ext>
            </a:extLst>
          </p:cNvPr>
          <p:cNvSpPr>
            <a:spLocks noGrp="1"/>
          </p:cNvSpPr>
          <p:nvPr>
            <p:ph type="title"/>
          </p:nvPr>
        </p:nvSpPr>
        <p:spPr>
          <a:xfrm>
            <a:off x="541707" y="318558"/>
            <a:ext cx="9356271" cy="1507067"/>
          </a:xfrm>
        </p:spPr>
        <p:txBody>
          <a:bodyPr/>
          <a:lstStyle/>
          <a:p>
            <a:r>
              <a:rPr lang="en-GB"/>
              <a:t>Skills the engine of the economy</a:t>
            </a:r>
          </a:p>
        </p:txBody>
      </p:sp>
      <p:sp>
        <p:nvSpPr>
          <p:cNvPr id="3" name="Content Placeholder 2">
            <a:extLst>
              <a:ext uri="{FF2B5EF4-FFF2-40B4-BE49-F238E27FC236}">
                <a16:creationId xmlns:a16="http://schemas.microsoft.com/office/drawing/2014/main" id="{66FA1FC9-97D8-7347-4657-7C59771A54A3}"/>
              </a:ext>
            </a:extLst>
          </p:cNvPr>
          <p:cNvSpPr>
            <a:spLocks noGrp="1"/>
          </p:cNvSpPr>
          <p:nvPr>
            <p:ph idx="1"/>
          </p:nvPr>
        </p:nvSpPr>
        <p:spPr>
          <a:xfrm>
            <a:off x="5796915" y="1558925"/>
            <a:ext cx="5255208" cy="4040603"/>
          </a:xfrm>
        </p:spPr>
        <p:txBody>
          <a:bodyPr>
            <a:normAutofit fontScale="92500" lnSpcReduction="10000"/>
          </a:bodyPr>
          <a:lstStyle/>
          <a:p>
            <a:endParaRPr lang="en-GB" sz="1800">
              <a:solidFill>
                <a:srgbClr val="36364E"/>
              </a:solidFill>
            </a:endParaRPr>
          </a:p>
          <a:p>
            <a:r>
              <a:rPr lang="en-GB" sz="1800">
                <a:solidFill>
                  <a:srgbClr val="36364E"/>
                </a:solidFill>
              </a:rPr>
              <a:t>Hydrogen Europe estimates that the sector will generate 249,000 jobs (98,000 direct and 151,000 indirect) by 2030, assuming that by 2030 the levels of key equipment manufacturing will be the following: </a:t>
            </a:r>
          </a:p>
          <a:p>
            <a:r>
              <a:rPr lang="en-GB" sz="1800">
                <a:solidFill>
                  <a:srgbClr val="36364E"/>
                </a:solidFill>
              </a:rPr>
              <a:t>•Electrolysis: 130 GW</a:t>
            </a:r>
          </a:p>
          <a:p>
            <a:r>
              <a:rPr lang="en-GB" sz="1800">
                <a:solidFill>
                  <a:srgbClr val="36364E"/>
                </a:solidFill>
              </a:rPr>
              <a:t>•FCEV: 500,000</a:t>
            </a:r>
          </a:p>
          <a:p>
            <a:r>
              <a:rPr lang="en-GB" sz="1800">
                <a:solidFill>
                  <a:srgbClr val="36364E"/>
                </a:solidFill>
              </a:rPr>
              <a:t>•FC Buses: 3,500</a:t>
            </a:r>
          </a:p>
          <a:p>
            <a:r>
              <a:rPr lang="en-GB" sz="1800">
                <a:solidFill>
                  <a:srgbClr val="36364E"/>
                </a:solidFill>
              </a:rPr>
              <a:t>•HGV: 60,000</a:t>
            </a:r>
          </a:p>
          <a:p>
            <a:r>
              <a:rPr lang="en-GB" sz="1800">
                <a:solidFill>
                  <a:srgbClr val="36364E"/>
                </a:solidFill>
              </a:rPr>
              <a:t>•Trains: 100</a:t>
            </a:r>
          </a:p>
          <a:p>
            <a:r>
              <a:rPr lang="en-GB" sz="1800">
                <a:solidFill>
                  <a:srgbClr val="36364E"/>
                </a:solidFill>
              </a:rPr>
              <a:t>•HRS: 2,500</a:t>
            </a:r>
          </a:p>
          <a:p>
            <a:endParaRPr lang="en-GB" sz="1800">
              <a:solidFill>
                <a:srgbClr val="36364E"/>
              </a:solidFill>
            </a:endParaRPr>
          </a:p>
        </p:txBody>
      </p:sp>
      <p:pic>
        <p:nvPicPr>
          <p:cNvPr id="4" name="Picture 3">
            <a:extLst>
              <a:ext uri="{FF2B5EF4-FFF2-40B4-BE49-F238E27FC236}">
                <a16:creationId xmlns:a16="http://schemas.microsoft.com/office/drawing/2014/main" id="{1BA6A272-4ACF-6E78-5CB7-11D5FD3E97CE}"/>
              </a:ext>
            </a:extLst>
          </p:cNvPr>
          <p:cNvPicPr>
            <a:picLocks noChangeAspect="1"/>
          </p:cNvPicPr>
          <p:nvPr/>
        </p:nvPicPr>
        <p:blipFill>
          <a:blip r:embed="rId2"/>
          <a:stretch>
            <a:fillRect/>
          </a:stretch>
        </p:blipFill>
        <p:spPr>
          <a:xfrm>
            <a:off x="221669" y="1693744"/>
            <a:ext cx="5255207" cy="4194412"/>
          </a:xfrm>
          <a:prstGeom prst="rect">
            <a:avLst/>
          </a:prstGeom>
        </p:spPr>
      </p:pic>
    </p:spTree>
    <p:extLst>
      <p:ext uri="{BB962C8B-B14F-4D97-AF65-F5344CB8AC3E}">
        <p14:creationId xmlns:p14="http://schemas.microsoft.com/office/powerpoint/2010/main" val="705100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COVER SLIDES">
  <a:themeElements>
    <a:clrScheme name="Invest NI 2">
      <a:dk1>
        <a:srgbClr val="FFFFFF"/>
      </a:dk1>
      <a:lt1>
        <a:srgbClr val="1D1D1B"/>
      </a:lt1>
      <a:dk2>
        <a:srgbClr val="00B6F1"/>
      </a:dk2>
      <a:lt2>
        <a:srgbClr val="44C8F5"/>
      </a:lt2>
      <a:accent1>
        <a:srgbClr val="61BB46"/>
      </a:accent1>
      <a:accent2>
        <a:srgbClr val="005B53"/>
      </a:accent2>
      <a:accent3>
        <a:srgbClr val="00B6F1"/>
      </a:accent3>
      <a:accent4>
        <a:srgbClr val="306091"/>
      </a:accent4>
      <a:accent5>
        <a:srgbClr val="991056"/>
      </a:accent5>
      <a:accent6>
        <a:srgbClr val="673371"/>
      </a:accent6>
      <a:hlink>
        <a:srgbClr val="515151"/>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a53725-c213-4832-8455-5b77bdce4d15" xsi:nil="true"/>
    <lcf76f155ced4ddcb4097134ff3c332f xmlns="ef0b0bf8-9b2d-4537-a09e-480623a224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7" ma:contentTypeDescription="Create a new document." ma:contentTypeScope="" ma:versionID="24a116c41b09b0c0cd65a93b23bc3465">
  <xsd:schema xmlns:xsd="http://www.w3.org/2001/XMLSchema" xmlns:xs="http://www.w3.org/2001/XMLSchema" xmlns:p="http://schemas.microsoft.com/office/2006/metadata/properties" xmlns:ns2="ef0b0bf8-9b2d-4537-a09e-480623a224ba" xmlns:ns3="2da53725-c213-4832-8455-5b77bdce4d15" targetNamespace="http://schemas.microsoft.com/office/2006/metadata/properties" ma:root="true" ma:fieldsID="662d604b4aadb456e560282f8731534d" ns2:_="" ns3:_="">
    <xsd:import namespace="ef0b0bf8-9b2d-4537-a09e-480623a224ba"/>
    <xsd:import namespace="2da53725-c213-4832-8455-5b77bdce4d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7bf049-79e0-4458-bfc8-87e433a75c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a53725-c213-4832-8455-5b77bdce4d1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0402ad-248b-474e-8e13-1ac2c6c98289}" ma:internalName="TaxCatchAll" ma:showField="CatchAllData" ma:web="2da53725-c213-4832-8455-5b77bdce4d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2E0F4F-AD36-4936-A58A-85E9769E5C30}">
  <ds:schemaRefs>
    <ds:schemaRef ds:uri="http://schemas.microsoft.com/sharepoint/v3/contenttype/forms"/>
  </ds:schemaRefs>
</ds:datastoreItem>
</file>

<file path=customXml/itemProps2.xml><?xml version="1.0" encoding="utf-8"?>
<ds:datastoreItem xmlns:ds="http://schemas.openxmlformats.org/officeDocument/2006/customXml" ds:itemID="{9CE324D7-CFC2-4276-8109-D02CBA05F618}">
  <ds:schemaRefs>
    <ds:schemaRef ds:uri="http://schemas.openxmlformats.org/package/2006/metadata/core-properties"/>
    <ds:schemaRef ds:uri="2da53725-c213-4832-8455-5b77bdce4d15"/>
    <ds:schemaRef ds:uri="ef0b0bf8-9b2d-4537-a09e-480623a224ba"/>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862AA799-4B97-45B0-8CE4-90D528A7B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b0bf8-9b2d-4537-a09e-480623a224ba"/>
    <ds:schemaRef ds:uri="2da53725-c213-4832-8455-5b77bdce4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231</TotalTime>
  <Words>1745</Words>
  <Application>Microsoft Office PowerPoint</Application>
  <PresentationFormat>Widescreen</PresentationFormat>
  <Paragraphs>136</Paragraphs>
  <Slides>27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CIDFont+F1</vt:lpstr>
      <vt:lpstr>Ink Free</vt:lpstr>
      <vt:lpstr>Spartan</vt:lpstr>
      <vt:lpstr>Trebuchet MS</vt:lpstr>
      <vt:lpstr>Wingdings</vt:lpstr>
      <vt:lpstr>Wingdings 3</vt:lpstr>
      <vt:lpstr>Slice</vt:lpstr>
      <vt:lpstr>COVER SLIDES</vt:lpstr>
      <vt:lpstr>    </vt:lpstr>
      <vt:lpstr>PowerPoint Presentation</vt:lpstr>
      <vt:lpstr>Generating Energy Secure Communities</vt:lpstr>
      <vt:lpstr>PowerPoint Presentation</vt:lpstr>
      <vt:lpstr>PowerPoint Presentation</vt:lpstr>
      <vt:lpstr>Green Headlines</vt:lpstr>
      <vt:lpstr>GENERATION H2 PLUS  </vt:lpstr>
      <vt:lpstr>Hydrogen Topography</vt:lpstr>
      <vt:lpstr>Skills the engine of the economy</vt:lpstr>
      <vt:lpstr>Energy Innovation at scale</vt:lpstr>
      <vt:lpstr>Repowering Europe Reskilling Europe</vt:lpstr>
      <vt:lpstr>Training access</vt:lpstr>
      <vt:lpstr>Hydrogen everyday vernacular</vt:lpstr>
      <vt:lpstr>Economic opportunity &amp; Social equality</vt:lpstr>
      <vt:lpstr>Global Hydrogen</vt:lpstr>
      <vt:lpstr>PowerPoint Presentation</vt:lpstr>
      <vt:lpstr>PowerPoint Presentation</vt:lpstr>
      <vt:lpstr>PowerPoint Presentation</vt:lpstr>
      <vt:lpstr>Ahead of the h2 Curve</vt:lpstr>
      <vt:lpstr>Skills ARE key </vt:lpstr>
      <vt:lpstr>Transition economies</vt:lpstr>
      <vt:lpstr>Shifting Economic paradigms</vt:lpstr>
      <vt:lpstr>Addressing the skills challenge</vt:lpstr>
      <vt:lpstr>Green Economy  </vt:lpstr>
      <vt:lpstr>Developing a Sustainable  Curriculum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GenComm the Sat Nav for Green Deployment</dc:title>
  <dc:creator>Kate McAllister (KMcAllister)</dc:creator>
  <cp:lastModifiedBy>Paul McCormack (PaulMcCormack)</cp:lastModifiedBy>
  <cp:revision>17</cp:revision>
  <dcterms:created xsi:type="dcterms:W3CDTF">2023-05-17T10:29:49Z</dcterms:created>
  <dcterms:modified xsi:type="dcterms:W3CDTF">2023-07-24T19:45:51Z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y fmtid="{D5CDD505-2E9C-101B-9397-08002B2CF9AE}" pid="3" name="MediaServiceImageTags">
    <vt:lpwstr/>
  </property>
</Properties>
</file>