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2" r:id="rId6"/>
  </p:sldMasterIdLst>
  <p:notesMasterIdLst>
    <p:notesMasterId r:id="rId35"/>
  </p:notesMasterIdLst>
  <p:sldIdLst>
    <p:sldId id="256" r:id="rId7"/>
    <p:sldId id="261" r:id="rId8"/>
    <p:sldId id="271" r:id="rId9"/>
    <p:sldId id="262" r:id="rId10"/>
    <p:sldId id="264" r:id="rId11"/>
    <p:sldId id="273" r:id="rId12"/>
    <p:sldId id="276" r:id="rId13"/>
    <p:sldId id="274" r:id="rId14"/>
    <p:sldId id="275" r:id="rId15"/>
    <p:sldId id="308" r:id="rId16"/>
    <p:sldId id="277" r:id="rId17"/>
    <p:sldId id="299" r:id="rId18"/>
    <p:sldId id="310" r:id="rId19"/>
    <p:sldId id="284" r:id="rId20"/>
    <p:sldId id="313" r:id="rId21"/>
    <p:sldId id="314" r:id="rId22"/>
    <p:sldId id="318" r:id="rId23"/>
    <p:sldId id="319" r:id="rId24"/>
    <p:sldId id="320" r:id="rId25"/>
    <p:sldId id="316" r:id="rId26"/>
    <p:sldId id="282" r:id="rId27"/>
    <p:sldId id="321" r:id="rId28"/>
    <p:sldId id="311" r:id="rId29"/>
    <p:sldId id="315" r:id="rId30"/>
    <p:sldId id="322" r:id="rId31"/>
    <p:sldId id="323" r:id="rId32"/>
    <p:sldId id="317" r:id="rId33"/>
    <p:sldId id="306"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50563" autoAdjust="0"/>
  </p:normalViewPr>
  <p:slideViewPr>
    <p:cSldViewPr snapToGrid="0">
      <p:cViewPr varScale="1">
        <p:scale>
          <a:sx n="33" d="100"/>
          <a:sy n="33" d="100"/>
        </p:scale>
        <p:origin x="2264" y="40"/>
      </p:cViewPr>
      <p:guideLst>
        <p:guide orient="horz" pos="2160"/>
        <p:guide pos="2880"/>
      </p:guideLst>
    </p:cSldViewPr>
  </p:slideViewPr>
  <p:notesTextViewPr>
    <p:cViewPr>
      <p:scale>
        <a:sx n="120" d="100"/>
        <a:sy n="1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204A52-5DA5-467D-B76B-EC911FF2564E}" type="datetimeFigureOut">
              <a:rPr lang="nl-NL" smtClean="0"/>
              <a:t>1-2-2023</a:t>
            </a:fld>
            <a:endParaRPr lang="nl-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59E3AA-5A95-4719-9548-5F76AFFEB98D}" type="slidenum">
              <a:rPr lang="nl-NL" smtClean="0"/>
              <a:t>‹nr.›</a:t>
            </a:fld>
            <a:endParaRPr lang="nl-NL"/>
          </a:p>
        </p:txBody>
      </p:sp>
    </p:spTree>
    <p:extLst>
      <p:ext uri="{BB962C8B-B14F-4D97-AF65-F5344CB8AC3E}">
        <p14:creationId xmlns:p14="http://schemas.microsoft.com/office/powerpoint/2010/main" val="3056478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this online</a:t>
            </a:r>
            <a:r>
              <a:rPr lang="en-GB" baseline="0" dirty="0"/>
              <a:t> tutorial about the lessons from the CHARM project. </a:t>
            </a:r>
          </a:p>
          <a:p>
            <a:endParaRPr lang="en-GB" baseline="0" dirty="0"/>
          </a:p>
          <a:p>
            <a:pPr marL="171450" indent="-171450">
              <a:buFont typeface="Arial" panose="020B0604020202020204" pitchFamily="34" charset="0"/>
              <a:buChar char="•"/>
            </a:pPr>
            <a:r>
              <a:rPr lang="en-GB" baseline="0" dirty="0"/>
              <a:t>(SC) CHARM is an Interreg NWE-funded project and stands for circular housing asset renovation and management. </a:t>
            </a:r>
          </a:p>
          <a:p>
            <a:endParaRPr lang="en-GB" baseline="0" dirty="0"/>
          </a:p>
          <a:p>
            <a:pPr marL="171450" indent="-171450">
              <a:buFont typeface="Arial" panose="020B0604020202020204" pitchFamily="34" charset="0"/>
              <a:buChar char="•"/>
            </a:pPr>
            <a:r>
              <a:rPr lang="en-GB" baseline="0" dirty="0">
                <a:solidFill>
                  <a:srgbClr val="00B0F0"/>
                </a:solidFill>
              </a:rPr>
              <a:t>(SC) This tutorial series will consist of x episodes and</a:t>
            </a:r>
            <a:r>
              <a:rPr lang="en-GB" baseline="0" dirty="0"/>
              <a:t> this first part of the tutorial where we will introduce the background of the project, and the structure of the tutorial. In the second and third part we dive deeper into the demonstration exemplars and material exchange platforms developed in CHARM. We hope you have good fun following this introduction.</a:t>
            </a:r>
          </a:p>
          <a:p>
            <a:pPr marL="171450" indent="-171450">
              <a:buFont typeface="Arial" panose="020B0604020202020204" pitchFamily="34" charset="0"/>
              <a:buChar char="•"/>
            </a:pPr>
            <a:r>
              <a:rPr lang="en-GB" baseline="0" dirty="0"/>
              <a:t>(SC) It could be nice to add another slide after this to show the three parts of the tutorial so the audience can follow the flow better.</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1</a:t>
            </a:fld>
            <a:endParaRPr lang="nl-NL"/>
          </a:p>
        </p:txBody>
      </p:sp>
    </p:spTree>
    <p:extLst>
      <p:ext uri="{BB962C8B-B14F-4D97-AF65-F5344CB8AC3E}">
        <p14:creationId xmlns:p14="http://schemas.microsoft.com/office/powerpoint/2010/main" val="2618239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_d0_f20"/>
              </a:rPr>
              <a:t>Now you know the basics of CHARM, it is time to start the online tutorial. In the following two recorded presentations we explain the approaches developed in CHARM and lessons learned. In doing so, we follow the elements of the sustainable business model canvas. For each of the approaches and tools applied in CHARM, we </a:t>
            </a:r>
            <a:r>
              <a:rPr lang="en-US" dirty="0" err="1">
                <a:effectLst/>
                <a:latin typeface="g_d0_f20"/>
              </a:rPr>
              <a:t>summarise</a:t>
            </a:r>
            <a:r>
              <a:rPr lang="en-US" dirty="0">
                <a:effectLst/>
                <a:latin typeface="g_d0_f20"/>
              </a:rPr>
              <a:t> what the value proposition is, how the value is created, how it is delivered to the users and how values are captured. The second part</a:t>
            </a:r>
            <a:r>
              <a:rPr lang="en-US" baseline="0" dirty="0">
                <a:effectLst/>
                <a:latin typeface="g_d0_f20"/>
              </a:rPr>
              <a:t> of this online tutorial explains the sustainable business models for the demonstration exemplars. The third part focusses on the material exchange platforms.</a:t>
            </a:r>
            <a:endParaRPr lang="en-US" dirty="0">
              <a:effectLst/>
              <a:latin typeface="g_d0_f20"/>
            </a:endParaRPr>
          </a:p>
          <a:p>
            <a:endParaRPr lang="en-US" dirty="0">
              <a:effectLst/>
              <a:latin typeface="g_d0_f20"/>
            </a:endParaRPr>
          </a:p>
          <a:p>
            <a:endParaRPr lang="en-US" dirty="0">
              <a:effectLst/>
              <a:latin typeface="g_d0_f20"/>
            </a:endParaRPr>
          </a:p>
          <a:p>
            <a:endParaRPr lang="en-US" dirty="0">
              <a:effectLst/>
              <a:latin typeface="g_d0_f20"/>
            </a:endParaRPr>
          </a:p>
          <a:p>
            <a:endParaRPr lang="en-US" dirty="0">
              <a:effectLst/>
              <a:latin typeface="g_d0_f20"/>
            </a:endParaRPr>
          </a:p>
          <a:p>
            <a:r>
              <a:rPr lang="en-US" dirty="0" err="1">
                <a:effectLst/>
                <a:latin typeface="g_d0_f20"/>
              </a:rPr>
              <a:t>Bocken</a:t>
            </a:r>
            <a:r>
              <a:rPr lang="en-US" dirty="0">
                <a:effectLst/>
                <a:latin typeface="g_d0_f20"/>
              </a:rPr>
              <a:t>, N., </a:t>
            </a:r>
            <a:r>
              <a:rPr lang="en-US" dirty="0" err="1">
                <a:effectLst/>
                <a:latin typeface="g_d0_f20"/>
              </a:rPr>
              <a:t>Schuit</a:t>
            </a:r>
            <a:r>
              <a:rPr lang="en-US" dirty="0">
                <a:effectLst/>
                <a:latin typeface="g_d0_f20"/>
              </a:rPr>
              <a:t>, C., </a:t>
            </a:r>
            <a:r>
              <a:rPr lang="en-US" dirty="0" err="1">
                <a:effectLst/>
                <a:latin typeface="g_d0_f20"/>
              </a:rPr>
              <a:t>Kraaijenhagen</a:t>
            </a:r>
            <a:r>
              <a:rPr lang="en-US" dirty="0">
                <a:effectLst/>
                <a:latin typeface="g_d0_f20"/>
              </a:rPr>
              <a:t>, K. 2018. Experimenting with a circular business model: Lessons </a:t>
            </a:r>
            <a:r>
              <a:rPr lang="en-US" dirty="0" err="1">
                <a:effectLst/>
                <a:latin typeface="g_d0_f20"/>
              </a:rPr>
              <a:t>fromeight</a:t>
            </a:r>
            <a:r>
              <a:rPr lang="en-US" dirty="0">
                <a:effectLst/>
                <a:latin typeface="g_d0_f20"/>
              </a:rPr>
              <a:t> cases. Environmental innovation and societal transitions, 28, 79-95</a:t>
            </a:r>
            <a:r>
              <a:rPr lang="en-US" dirty="0"/>
              <a:t> </a:t>
            </a:r>
            <a:br>
              <a:rPr lang="en-US" dirty="0"/>
            </a:br>
            <a:r>
              <a:rPr lang="en-US" i="1" dirty="0"/>
              <a:t>(PDF) Sustainable Business Models</a:t>
            </a:r>
            <a:r>
              <a:rPr lang="en-US" dirty="0"/>
              <a:t>. </a:t>
            </a:r>
          </a:p>
          <a:p>
            <a:endParaRPr lang="en-US" dirty="0"/>
          </a:p>
          <a:p>
            <a:endParaRPr lang="en-US" dirty="0"/>
          </a:p>
          <a:p>
            <a:r>
              <a:rPr lang="en-US" dirty="0">
                <a:effectLst/>
                <a:latin typeface="g_d0_f20"/>
              </a:rPr>
              <a:t>Osterwalder, A., Pigneur, Y., Tucci, C. L. 2005. Clarifying business models: Origins, present, and future of </a:t>
            </a:r>
            <a:r>
              <a:rPr lang="en-US" dirty="0" err="1">
                <a:effectLst/>
                <a:latin typeface="g_d0_f20"/>
              </a:rPr>
              <a:t>theconcept</a:t>
            </a:r>
            <a:r>
              <a:rPr lang="en-US" dirty="0">
                <a:effectLst/>
                <a:latin typeface="g_d0_f20"/>
              </a:rPr>
              <a:t>. Communications of the association for Information Systems, 16(1), 1.</a:t>
            </a:r>
            <a:r>
              <a:rPr lang="en-US" dirty="0"/>
              <a:t> </a:t>
            </a:r>
            <a:br>
              <a:rPr lang="en-US" dirty="0"/>
            </a:br>
            <a:r>
              <a:rPr lang="en-US" i="1" dirty="0"/>
              <a:t>(PDF) Sustainable Business Models</a:t>
            </a:r>
            <a:r>
              <a:rPr lang="en-US" dirty="0"/>
              <a:t>. </a:t>
            </a:r>
          </a:p>
          <a:p>
            <a:endParaRPr lang="en-US" dirty="0"/>
          </a:p>
          <a:p>
            <a:endParaRPr lang="en-US" dirty="0"/>
          </a:p>
          <a:p>
            <a:r>
              <a:rPr lang="en-US" dirty="0">
                <a:effectLst/>
                <a:latin typeface="g_d0_f20"/>
              </a:rPr>
              <a:t>Richardson, J. 2008. The business model: an integrative framework for strategy execution. Strategic change,17(5</a:t>
            </a:r>
            <a:r>
              <a:rPr lang="en-US" dirty="0">
                <a:effectLst/>
                <a:latin typeface="g_d0_f23"/>
              </a:rPr>
              <a:t>-</a:t>
            </a:r>
            <a:r>
              <a:rPr lang="en-US" dirty="0">
                <a:effectLst/>
                <a:latin typeface="g_d0_f20"/>
              </a:rPr>
              <a:t>6), 133-144.</a:t>
            </a:r>
            <a:endParaRPr lang="en-NL"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891B17-82A0-724A-94FD-4627F260B806}"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09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behalf of all the partners, I</a:t>
            </a:r>
            <a:r>
              <a:rPr lang="en-US" dirty="0"/>
              <a:t> wish you great pleasure with following the other two</a:t>
            </a:r>
            <a:r>
              <a:rPr lang="en-US" baseline="0" dirty="0"/>
              <a:t> parts of the</a:t>
            </a:r>
            <a:r>
              <a:rPr lang="en-US" dirty="0"/>
              <a:t> tutorial and hope that it will help you to contribute to circularity in the housing and construction sector yourself. Thank you for watching this introduction!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9E3AA-5A95-4719-9548-5F76AFFEB98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6068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 our introduction, we explained the background of the CHARM project. Now, in this second part of the tutorial, we dive deeper into </a:t>
            </a:r>
            <a:r>
              <a:rPr lang="en-GB" b="1" baseline="0" dirty="0"/>
              <a:t>the content</a:t>
            </a:r>
            <a:r>
              <a:rPr lang="en-GB" baseline="0" dirty="0"/>
              <a:t>. In this part we provide insight in the demonstration exemplars of CHARM, through the lens of the sustainable business model canvas.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9E3AA-5A95-4719-9548-5F76AFFEB98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938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_d0_f20"/>
              </a:rPr>
              <a:t>As explained in the first part of the tutorial</a:t>
            </a:r>
            <a:r>
              <a:rPr lang="en-US" baseline="0" dirty="0">
                <a:effectLst/>
                <a:latin typeface="g_d0_f20"/>
              </a:rPr>
              <a:t>, we will follow t</a:t>
            </a:r>
            <a:r>
              <a:rPr lang="en-US" dirty="0">
                <a:effectLst/>
                <a:latin typeface="g_d0_f20"/>
              </a:rPr>
              <a:t>he sustainable business model canvas to explain the demonstration exemplars. The sustainable</a:t>
            </a:r>
            <a:r>
              <a:rPr lang="en-US" baseline="0" dirty="0">
                <a:effectLst/>
                <a:latin typeface="g_d0_f20"/>
              </a:rPr>
              <a:t> business model canvas starts from the value propositions, which are placed in the center. The </a:t>
            </a:r>
            <a:r>
              <a:rPr lang="en-US" dirty="0">
                <a:effectLst/>
                <a:latin typeface="g_d0_f20"/>
              </a:rPr>
              <a:t>value propositions are divided in three categories, following the well-known people, planet, profit distinction. Overall, all the approaches in CHARM start from the planet motivation. Everything has been developed to reduce waste and emissions, either by re-using materials now, or to prevent waste in the future. This does not lead to more profit. There are costs involved in making materials re-useable and to construct for future re-usability and waste prevention. On the other hand, we also prevent having to buy new materials, so there is a plus as well. The value for the people, is directly derived from the environmental objectives. Moreover, as we will show, our partners also try to use the circular approaches to stimulate awareness of how important this is to tenants.</a:t>
            </a:r>
          </a:p>
          <a:p>
            <a:endParaRPr lang="en-US" dirty="0">
              <a:effectLst/>
              <a:latin typeface="g_d0_f2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891B17-82A0-724A-94FD-4627F260B806}"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854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dive a bit deeper into the demonstration projects</a:t>
            </a:r>
            <a:r>
              <a:rPr lang="en-GB" baseline="0" dirty="0"/>
              <a:t> developed in CHARM we can see more nuanced value propositions. In case of Paris Habitat’s strategy to renovate with refurbished building components, there is a clear strategy to prevent waste and reduce production of new components during the running operations. In case of </a:t>
            </a:r>
            <a:r>
              <a:rPr lang="en-GB" baseline="0" dirty="0" err="1"/>
              <a:t>GreensquareAccord’s</a:t>
            </a:r>
            <a:r>
              <a:rPr lang="en-GB" baseline="0" dirty="0"/>
              <a:t> plastic free house, there is a focus on the prevention of pollution through plastic in the far future. In the case of </a:t>
            </a:r>
            <a:r>
              <a:rPr lang="en-GB" baseline="0" dirty="0" err="1"/>
              <a:t>Zonnige</a:t>
            </a:r>
            <a:r>
              <a:rPr lang="en-GB" baseline="0" dirty="0"/>
              <a:t> </a:t>
            </a:r>
            <a:r>
              <a:rPr lang="en-GB" baseline="0" dirty="0" err="1"/>
              <a:t>Kempen’s</a:t>
            </a:r>
            <a:r>
              <a:rPr lang="en-GB" baseline="0" dirty="0"/>
              <a:t> circular office and housing project, there is an emphasis on educating the employees, which gained experience with circular practices with their own working environment before starting with housing projects, as well as showing the tenants how good it can get if you work with re-used materials, thereby increasing the support for applying circular approaches in housing development and maintenance. In the case of </a:t>
            </a:r>
            <a:r>
              <a:rPr lang="en-GB" baseline="0" dirty="0" err="1"/>
              <a:t>Woonbedrijf</a:t>
            </a:r>
            <a:r>
              <a:rPr lang="en-GB" baseline="0" dirty="0"/>
              <a:t>, the challenge was to built housing that would only be used for 15 years on the intended location. Therefore, it was important to develop these dwellings in a re-usable way, so the houses would not go to waste after 15 years, but could be used again on another location.</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14</a:t>
            </a:fld>
            <a:endParaRPr lang="nl-NL"/>
          </a:p>
        </p:txBody>
      </p:sp>
    </p:spTree>
    <p:extLst>
      <p:ext uri="{BB962C8B-B14F-4D97-AF65-F5344CB8AC3E}">
        <p14:creationId xmlns:p14="http://schemas.microsoft.com/office/powerpoint/2010/main" val="3790785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_d0_f20"/>
              </a:rPr>
              <a:t>The</a:t>
            </a:r>
            <a:r>
              <a:rPr lang="en-US" baseline="0" dirty="0">
                <a:effectLst/>
                <a:latin typeface="g_d0_f20"/>
              </a:rPr>
              <a:t> value propositions also have to be delivered to the costumers. </a:t>
            </a:r>
            <a:r>
              <a:rPr lang="en-US" dirty="0">
                <a:effectLst/>
                <a:latin typeface="g_d0_f20"/>
              </a:rPr>
              <a:t>The sustainable business model canvas distinguishes three aspects of value delivery: the costumer relationships, the channels and the costumer segments.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891B17-82A0-724A-94FD-4627F260B806}"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925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a:t>
            </a:r>
            <a:r>
              <a:rPr lang="en-GB" baseline="0" dirty="0"/>
              <a:t> right side of this slide you see the customers distinguished in the demonstration exemplars in CHARM. </a:t>
            </a:r>
            <a:r>
              <a:rPr lang="en-US" baseline="0" dirty="0"/>
              <a:t>When employing the canvas to CHARM, we can make a distinction between the customers of the housing, in our case tenants of social housing and the costumers for the materials. When working with reclaimed materials, employees within the social housing </a:t>
            </a:r>
            <a:r>
              <a:rPr lang="en-US" baseline="0" dirty="0" err="1"/>
              <a:t>organisations</a:t>
            </a:r>
            <a:r>
              <a:rPr lang="en-US" baseline="0" dirty="0"/>
              <a:t> or supply chain partners, such as architects and contractors can also be seen as clients, when they act on the demand side for these materials. </a:t>
            </a:r>
            <a:r>
              <a:rPr lang="en-GB" baseline="0" dirty="0"/>
              <a:t>And </a:t>
            </a:r>
            <a:r>
              <a:rPr lang="en-GB" baseline="0" dirty="0" err="1"/>
              <a:t>Woonbedrijf</a:t>
            </a:r>
            <a:r>
              <a:rPr lang="en-GB" baseline="0" dirty="0"/>
              <a:t> followed a completely different design process, in which the future tenants were not only treated as customers but also as co-designers. Thus the channels require much more intensive contact with both internal and external parties and in all of our demonstration exemplars a lot of attention was paid to awareness activities with housing and material customers.</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16</a:t>
            </a:fld>
            <a:endParaRPr lang="nl-NL"/>
          </a:p>
        </p:txBody>
      </p:sp>
    </p:spTree>
    <p:extLst>
      <p:ext uri="{BB962C8B-B14F-4D97-AF65-F5344CB8AC3E}">
        <p14:creationId xmlns:p14="http://schemas.microsoft.com/office/powerpoint/2010/main" val="3996755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_d0_f20"/>
              </a:rPr>
              <a:t>The left side of the sustainable business model canvas focusses on aspects of value creation: first, the key stakeholders: who are the partners in the value creation, second, the key activities, what is actually done to create the value and, third, the key resources: what is necessary to be able to create the value.</a:t>
            </a:r>
          </a:p>
          <a:p>
            <a:endParaRPr lang="en-US" dirty="0">
              <a:effectLst/>
              <a:latin typeface="g_d0_f2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891B17-82A0-724A-94FD-4627F260B806}"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97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list of key stakeholders, almost</a:t>
            </a:r>
            <a:r>
              <a:rPr lang="en-GB" baseline="0" dirty="0"/>
              <a:t> mirrors the so-called material costumers in the value delivery part of the canvas that we just explained. In addition the designers of </a:t>
            </a:r>
            <a:r>
              <a:rPr lang="en-GB" baseline="0" dirty="0" err="1"/>
              <a:t>GreensquareAccord’s</a:t>
            </a:r>
            <a:r>
              <a:rPr lang="en-GB" baseline="0" dirty="0"/>
              <a:t> Local Homes factory are added. The stakeholders could also be seen as so-called usual suspects if you know the construction industry a bit. But</a:t>
            </a:r>
            <a:r>
              <a:rPr lang="en-US" baseline="0" dirty="0"/>
              <a:t> we should not forget these stakeholders needed to acquire different skills, procedures and mindsets to adopt the circular strategies. </a:t>
            </a:r>
            <a:r>
              <a:rPr lang="en-US" dirty="0"/>
              <a:t>For </a:t>
            </a:r>
            <a:r>
              <a:rPr lang="en-US" dirty="0" err="1"/>
              <a:t>GreensquareAccord</a:t>
            </a:r>
            <a:r>
              <a:rPr lang="en-US" dirty="0"/>
              <a:t>, for example, their factory design team, needed to completely revise their business as usual product to ban the plastics as much as possible. </a:t>
            </a:r>
            <a:r>
              <a:rPr lang="en-US" baseline="0" dirty="0" err="1"/>
              <a:t>Zonnige</a:t>
            </a:r>
            <a:r>
              <a:rPr lang="en-US" baseline="0" dirty="0"/>
              <a:t> </a:t>
            </a:r>
            <a:r>
              <a:rPr lang="en-US" baseline="0" dirty="0" err="1"/>
              <a:t>Kempen</a:t>
            </a:r>
            <a:r>
              <a:rPr lang="en-US" baseline="0" dirty="0"/>
              <a:t> and Paris Habitat, who both </a:t>
            </a:r>
            <a:r>
              <a:rPr lang="en-US" baseline="0" dirty="0" err="1"/>
              <a:t>emphasise</a:t>
            </a:r>
            <a:r>
              <a:rPr lang="en-US" baseline="0" dirty="0"/>
              <a:t> working with reclaimed materials, had to develop expertise to assess the reuse potential and together with their contractors ways to refurbish building components that would have otherwise ended up on the waste pile. All social housing </a:t>
            </a:r>
            <a:r>
              <a:rPr lang="en-US" baseline="0" dirty="0" err="1"/>
              <a:t>organisations</a:t>
            </a:r>
            <a:r>
              <a:rPr lang="en-US" baseline="0" dirty="0"/>
              <a:t> also incorporated contractors, architects and material suppliers, that had expertise in the circular approaches.</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18</a:t>
            </a:fld>
            <a:endParaRPr lang="nl-NL"/>
          </a:p>
        </p:txBody>
      </p:sp>
    </p:spTree>
    <p:extLst>
      <p:ext uri="{BB962C8B-B14F-4D97-AF65-F5344CB8AC3E}">
        <p14:creationId xmlns:p14="http://schemas.microsoft.com/office/powerpoint/2010/main" val="1753128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_d0_f20"/>
              </a:rPr>
              <a:t>The value capture part of the sustainable business model canvas, also the fourth and final part, consists of a simple division between costs and revenues. As we explained when we discussed the value propositions, the approaches developed in CHARM do not lead to additional financial revenues. Mainly, there are costs involved in making materials re-useable and to construct for future re-usability and waste prevention as well as to develop and maintain the material exchange platforms. The main financial revenue is that costs are saved because the social housing </a:t>
            </a:r>
            <a:r>
              <a:rPr lang="en-US" dirty="0" err="1">
                <a:effectLst/>
                <a:latin typeface="g_d0_f20"/>
              </a:rPr>
              <a:t>organisations</a:t>
            </a:r>
            <a:r>
              <a:rPr lang="en-US" dirty="0">
                <a:effectLst/>
                <a:latin typeface="g_d0_f20"/>
              </a:rPr>
              <a:t> need to purchase less new materials, now and in the future.</a:t>
            </a:r>
          </a:p>
          <a:p>
            <a:endParaRPr lang="en-US" dirty="0">
              <a:effectLst/>
              <a:latin typeface="g_d0_f20"/>
            </a:endParaRPr>
          </a:p>
          <a:p>
            <a:pPr marL="171450" indent="-171450">
              <a:buFont typeface="Arial" panose="020B0604020202020204" pitchFamily="34" charset="0"/>
              <a:buChar char="•"/>
            </a:pPr>
            <a:r>
              <a:rPr lang="en-US" dirty="0">
                <a:effectLst/>
                <a:latin typeface="g_d0_f20"/>
              </a:rPr>
              <a:t>(SC) IT COULD BE BETTER IF WE COULD ADD ANOTHER SLIDE AS YOU DID FOR THE OTHER PARTS OF SBM CANVAS, WHERE YOU ZOOM IN ONE ELEMENT AT A TIME. </a:t>
            </a:r>
          </a:p>
          <a:p>
            <a:endParaRPr lang="en-US" dirty="0">
              <a:effectLst/>
              <a:latin typeface="g_d0_f2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891B17-82A0-724A-94FD-4627F260B806}"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88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CHARM</a:t>
            </a:r>
            <a:r>
              <a:rPr lang="en-GB" baseline="0" dirty="0"/>
              <a:t> relates to the challenge of reducing the environmental damage of our construction activities. It is well known that the construction sector uses a lot of resources and causes a lot of pollution, both in terms of emissions as well as waste.</a:t>
            </a:r>
          </a:p>
          <a:p>
            <a:endParaRPr lang="en-GB" baseline="0" dirty="0"/>
          </a:p>
          <a:p>
            <a:r>
              <a:rPr lang="en-US" dirty="0"/>
              <a:t>(SC)- I copy a part of my dissertation below where I took numbers from EU sources or stats:</a:t>
            </a:r>
          </a:p>
          <a:p>
            <a:r>
              <a:rPr lang="en-US" dirty="0"/>
              <a:t>“</a:t>
            </a:r>
            <a:r>
              <a:rPr lang="en-GB" sz="1800" dirty="0">
                <a:effectLst/>
                <a:latin typeface="Clear Sans Thin" panose="020B0203030202020304" pitchFamily="34" charset="0"/>
                <a:ea typeface="Times New Roman" panose="02020603050405020304" pitchFamily="18" charset="0"/>
                <a:cs typeface="Times New Roman" panose="02020603050405020304" pitchFamily="18" charset="0"/>
              </a:rPr>
              <a:t>In the European Union (EU), for example, the built environment accounts for about 50% of all materials extracted (European Commission, 2022a). In parallel, buildings consume 40% of the EU’s energy and produce around one-third of its greenhouse gas emissions and waste (European Construction Sector Observatory, 2018; Eurostat, 2020). </a:t>
            </a:r>
            <a:r>
              <a:rPr lang="en-US" sz="1800" dirty="0">
                <a:effectLst/>
                <a:latin typeface="Clear Sans Thin" panose="020B0203030202020304" pitchFamily="34" charset="0"/>
                <a:ea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2</a:t>
            </a:fld>
            <a:endParaRPr lang="nl-NL"/>
          </a:p>
        </p:txBody>
      </p:sp>
    </p:spTree>
    <p:extLst>
      <p:ext uri="{BB962C8B-B14F-4D97-AF65-F5344CB8AC3E}">
        <p14:creationId xmlns:p14="http://schemas.microsoft.com/office/powerpoint/2010/main" val="3417008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_d0_f20"/>
              </a:rPr>
              <a:t>With this brief overview of the business</a:t>
            </a:r>
            <a:r>
              <a:rPr lang="en-US" baseline="0" dirty="0">
                <a:effectLst/>
                <a:latin typeface="g_d0_f20"/>
              </a:rPr>
              <a:t> models of the demonstration exemplars</a:t>
            </a:r>
            <a:r>
              <a:rPr lang="en-US" dirty="0">
                <a:effectLst/>
                <a:latin typeface="g_d0_f20"/>
              </a:rPr>
              <a:t>, we conclude the second part of this online tutorial. In the third part, we focus on the business model principles behind the material exchange platforms that have been developed in CHARM. But before you go there, you might want to ask yourself: what are the value propositions related to your circular ambitions, and what and who</a:t>
            </a:r>
            <a:r>
              <a:rPr lang="en-US" baseline="0" dirty="0">
                <a:effectLst/>
                <a:latin typeface="g_d0_f20"/>
              </a:rPr>
              <a:t> do you need to deliver this</a:t>
            </a:r>
            <a:r>
              <a:rPr lang="en-US" dirty="0">
                <a:effectLst/>
                <a:latin typeface="g_d0_f20"/>
              </a:rPr>
              <a:t>? For now, thank you for having watched this second part.</a:t>
            </a:r>
          </a:p>
          <a:p>
            <a:endParaRPr lang="en-US" dirty="0">
              <a:effectLst/>
              <a:latin typeface="g_d0_f2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891B17-82A0-724A-94FD-4627F260B806}"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892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 the second part of our online tutorial, we discussed the business model principles of the demonstration projects in CHARM. In this third part, we turn our attention to the material exchange platforms, again using the sustainable business model canvas to explain the main principles.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9E3AA-5A95-4719-9548-5F76AFFEB98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13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_d0_f20"/>
              </a:rPr>
              <a:t>For</a:t>
            </a:r>
            <a:r>
              <a:rPr lang="en-US" baseline="0" dirty="0">
                <a:effectLst/>
                <a:latin typeface="g_d0_f20"/>
              </a:rPr>
              <a:t> those of you who have not watched the second part of the tutorial, t</a:t>
            </a:r>
            <a:r>
              <a:rPr lang="en-US" dirty="0">
                <a:effectLst/>
                <a:latin typeface="g_d0_f20"/>
              </a:rPr>
              <a:t>he sustainable</a:t>
            </a:r>
            <a:r>
              <a:rPr lang="en-US" baseline="0" dirty="0">
                <a:effectLst/>
                <a:latin typeface="g_d0_f20"/>
              </a:rPr>
              <a:t> business model canvas starts from the value propositions, which are placed in the center. The </a:t>
            </a:r>
            <a:r>
              <a:rPr lang="en-US" dirty="0">
                <a:effectLst/>
                <a:latin typeface="g_d0_f20"/>
              </a:rPr>
              <a:t>value propositions are divided in three categories, following the well-known people, planet, profit distinction. Overall, all the approaches in CHARM start from the planet motivation. Everything has been developed to reduce waste and emissions, either by re-using materials now, or to prevent waste in the future. This does not lead to more profit. There are costs involved in making materials re-useable and to construct for future re-usability and waste prevention. On the other hand, we also prevent having to buy new materials, so there is a plus as well. The value for the people, is directly derived from the environmental objectives.</a:t>
            </a:r>
          </a:p>
          <a:p>
            <a:endParaRPr lang="en-US" dirty="0">
              <a:effectLst/>
              <a:latin typeface="g_d0_f2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891B17-82A0-724A-94FD-4627F260B806}"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848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a:t>
            </a:r>
            <a:r>
              <a:rPr lang="en-GB" baseline="0" dirty="0"/>
              <a:t> addition to the demonstration projects, two material exchange platforms have been developed in CHARM. One digital platform, by Paris Habitat and one physical platform, by </a:t>
            </a:r>
            <a:r>
              <a:rPr lang="en-GB" baseline="0" dirty="0" err="1"/>
              <a:t>Zonnige</a:t>
            </a:r>
            <a:r>
              <a:rPr lang="en-GB" baseline="0" dirty="0"/>
              <a:t> </a:t>
            </a:r>
            <a:r>
              <a:rPr lang="en-GB" baseline="0" dirty="0" err="1"/>
              <a:t>Kempen</a:t>
            </a:r>
            <a:r>
              <a:rPr lang="en-GB" baseline="0" dirty="0"/>
              <a:t>. </a:t>
            </a:r>
            <a:r>
              <a:rPr lang="en-GB" dirty="0"/>
              <a:t>In general both</a:t>
            </a:r>
            <a:r>
              <a:rPr lang="en-GB" baseline="0" dirty="0"/>
              <a:t> </a:t>
            </a:r>
            <a:r>
              <a:rPr lang="en-GB" dirty="0"/>
              <a:t>platforms</a:t>
            </a:r>
            <a:r>
              <a:rPr lang="en-GB" baseline="0" dirty="0"/>
              <a:t> have similar value propositions to the overall value propositions of circular strategies for housing construction and renovation. Because they enable re-use of materials, they contribute both to the reduction of waste as well as avoiding environmental burdens and financial costs of having to produce and buy new products. When we zoom in, we notice that primary costumers, or better perhaps users, are not the tenants, but the people working in the supply chain. These range from internal employees, such as handymen and project managers, to external partners, including architects and contractors. The main value that is offered to these users is that it actually enables them to work with re-used materials, coming out of the portfolio of both housing organisations. In the case of Paris Habitat’s digital platform, the professionals gain insight in which materials will become available for reuse from running projects and also how long they will remain available. This allows them to opt for re-using these materials in other projects, on other sites. In the case of </a:t>
            </a:r>
            <a:r>
              <a:rPr lang="en-GB" baseline="0" dirty="0" err="1"/>
              <a:t>Zonnige</a:t>
            </a:r>
            <a:r>
              <a:rPr lang="en-GB" baseline="0" dirty="0"/>
              <a:t> </a:t>
            </a:r>
            <a:r>
              <a:rPr lang="en-GB" baseline="0" dirty="0" err="1"/>
              <a:t>Kempen’s</a:t>
            </a:r>
            <a:r>
              <a:rPr lang="en-GB" baseline="0" dirty="0"/>
              <a:t> physical platform, the storage of reusable materials enables the maintenance personnel to quickly carry out repairs, without having to wait for the delivery of new products. So, in essence, the value proposition of the exchange platforms is quite simple: it makes re-use possible in practice.</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23</a:t>
            </a:fld>
            <a:endParaRPr lang="nl-NL"/>
          </a:p>
        </p:txBody>
      </p:sp>
    </p:spTree>
    <p:extLst>
      <p:ext uri="{BB962C8B-B14F-4D97-AF65-F5344CB8AC3E}">
        <p14:creationId xmlns:p14="http://schemas.microsoft.com/office/powerpoint/2010/main" val="3118863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a:t>
            </a:r>
            <a:r>
              <a:rPr lang="en-GB" baseline="0" dirty="0"/>
              <a:t> we turn to the value delivery in the exchange platforms, we can make a distinction between internal and external costumers. The internal users operate both as suppliers, indicating when new materials for reuse become available as well as clients, or potential users of the reclaimed materials. In the digital platform, this can be supported by regular newsflashes to indicate when new materials become available and also when materials are claimed through the platforms. But there are also other, potential, costumers. </a:t>
            </a:r>
            <a:r>
              <a:rPr lang="en-GB" baseline="0" dirty="0" err="1"/>
              <a:t>Zonnige</a:t>
            </a:r>
            <a:r>
              <a:rPr lang="en-GB" baseline="0" dirty="0"/>
              <a:t> </a:t>
            </a:r>
            <a:r>
              <a:rPr lang="en-GB" baseline="0" dirty="0" err="1"/>
              <a:t>Kempen</a:t>
            </a:r>
            <a:r>
              <a:rPr lang="en-GB" baseline="0" dirty="0"/>
              <a:t> for example, wants to explore if they can also grant their tenants access to their physical material exchange platform, so they can buy materials for a small fee. And Paris Habitat is exploring if they can open up their material exchange platform to other housing organisations. Complicating factor in these cases is that our social housing partner organisations are embedded in a public regulatory framework that limits their possibilities to trade in materials and building components.</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24</a:t>
            </a:fld>
            <a:endParaRPr lang="nl-NL"/>
          </a:p>
        </p:txBody>
      </p:sp>
    </p:spTree>
    <p:extLst>
      <p:ext uri="{BB962C8B-B14F-4D97-AF65-F5344CB8AC3E}">
        <p14:creationId xmlns:p14="http://schemas.microsoft.com/office/powerpoint/2010/main" val="2053108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value creation in the material exchange platforms</a:t>
            </a:r>
            <a:r>
              <a:rPr lang="en-GB" baseline="0" dirty="0"/>
              <a:t> takes place in part by the regular stakeholders, such as internal project managers, maintenance and communication officers as well as contractors and architects with expertise in working with reclaimed materials. Additionally, for the digital exchange platform, Paris Habitat contracted an external ICT developer to set up the database and web-based interface tool. Working with re-used materials also implies a lot of additional activities in the process, such as the collection, cleaning, </a:t>
            </a:r>
            <a:r>
              <a:rPr lang="en-GB" baseline="0" dirty="0" err="1"/>
              <a:t>repairment</a:t>
            </a:r>
            <a:r>
              <a:rPr lang="en-GB" baseline="0" dirty="0"/>
              <a:t>, registration and storage of materials. Moreover, it requires effort from project managers to both communicate about the upcoming availability of materials as well as to express and act upon the interest to re-use these materials. Thus, key resources are trained professionals, as well as the ICT tooling in case of the digital platform and the storage place in case of the physical platform. Ideally both physical and digital platforms are intertwined, in case materials do not find a new use during their initial period of availability.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9E3AA-5A95-4719-9548-5F76AFFEB98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5588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_d0_f20"/>
              </a:rPr>
              <a:t>The value capture part of the sustainable business model canvas, also the fourth and final part, consists of a simple division between costs and revenues. As we explained when we discussed the value propositions, the approaches developed in CHARM do not lead to additional financial revenues. Mainly, there are costs involved in making materials re-useable and to construct for future re-usability and waste prevention as well as to develop and maintain the material exchange platforms. The main financial revenue is that costs are saved because the social housing </a:t>
            </a:r>
            <a:r>
              <a:rPr lang="en-US" dirty="0" err="1">
                <a:effectLst/>
                <a:latin typeface="g_d0_f20"/>
              </a:rPr>
              <a:t>organisations</a:t>
            </a:r>
            <a:r>
              <a:rPr lang="en-US" dirty="0">
                <a:effectLst/>
                <a:latin typeface="g_d0_f20"/>
              </a:rPr>
              <a:t> need to purchase less new materials, now and in the future.</a:t>
            </a:r>
          </a:p>
          <a:p>
            <a:endParaRPr lang="en-US" dirty="0">
              <a:effectLst/>
              <a:latin typeface="g_d0_f2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891B17-82A0-724A-94FD-4627F260B806}"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493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_d0_f20"/>
              </a:rPr>
              <a:t>With this brief overview of the business model principles of the material exchange</a:t>
            </a:r>
            <a:r>
              <a:rPr lang="en-US" baseline="0" dirty="0">
                <a:effectLst/>
                <a:latin typeface="g_d0_f20"/>
              </a:rPr>
              <a:t> platforms</a:t>
            </a:r>
            <a:r>
              <a:rPr lang="en-US" dirty="0">
                <a:effectLst/>
                <a:latin typeface="g_d0_f20"/>
              </a:rPr>
              <a:t>, we conclude the third and final part of this tutorial. Again</a:t>
            </a:r>
            <a:r>
              <a:rPr lang="en-US" baseline="0" dirty="0">
                <a:effectLst/>
                <a:latin typeface="g_d0_f20"/>
              </a:rPr>
              <a:t>, we encourage you to </a:t>
            </a:r>
            <a:r>
              <a:rPr lang="en-US" dirty="0">
                <a:effectLst/>
                <a:latin typeface="g_d0_f20"/>
              </a:rPr>
              <a:t>ask yourself: what are the added values in your circular initiatives</a:t>
            </a:r>
            <a:r>
              <a:rPr lang="en-US" baseline="0" dirty="0">
                <a:effectLst/>
                <a:latin typeface="g_d0_f20"/>
              </a:rPr>
              <a:t> and ideas</a:t>
            </a:r>
            <a:r>
              <a:rPr lang="en-US" dirty="0">
                <a:effectLst/>
                <a:latin typeface="g_d0_f20"/>
              </a:rPr>
              <a:t>, and what and who do you need to deliver this?</a:t>
            </a:r>
          </a:p>
          <a:p>
            <a:endParaRPr lang="en-US" dirty="0">
              <a:effectLst/>
              <a:latin typeface="g_d0_f2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891B17-82A0-724A-94FD-4627F260B806}"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553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a:t>
            </a:r>
            <a:r>
              <a:rPr lang="en-GB" baseline="0" dirty="0"/>
              <a:t> behalf of all our partners, we thank you for watching our tutorial. On our website, we have included some links for if you want to know more about our and related projects. We wish you all the best with realizing your circular ambitions!</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28</a:t>
            </a:fld>
            <a:endParaRPr lang="nl-NL"/>
          </a:p>
        </p:txBody>
      </p:sp>
    </p:spTree>
    <p:extLst>
      <p:ext uri="{BB962C8B-B14F-4D97-AF65-F5344CB8AC3E}">
        <p14:creationId xmlns:p14="http://schemas.microsoft.com/office/powerpoint/2010/main" val="346201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Social housing organisations are actually well placed to do something about this. They</a:t>
            </a:r>
            <a:r>
              <a:rPr lang="en-GB" baseline="0" dirty="0"/>
              <a:t> operate large portfolios ranging from a few hundreds to tens of thousands of dwellings, and thus, they perform a lot of construction, renovation and maintenance activities. Also, most of them have a professional management and have sustainability as one of their key values. As such, they can make a substantial contribution to upscaling circular practices.</a:t>
            </a:r>
            <a:endParaRPr lang="en-GB" dirty="0"/>
          </a:p>
          <a:p>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3</a:t>
            </a:fld>
            <a:endParaRPr lang="nl-NL"/>
          </a:p>
        </p:txBody>
      </p:sp>
    </p:spTree>
    <p:extLst>
      <p:ext uri="{BB962C8B-B14F-4D97-AF65-F5344CB8AC3E}">
        <p14:creationId xmlns:p14="http://schemas.microsoft.com/office/powerpoint/2010/main" val="950772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main principle in CHARM is that we</a:t>
            </a:r>
            <a:r>
              <a:rPr lang="en-GB" baseline="0" dirty="0"/>
              <a:t> developed approaches that prevent </a:t>
            </a:r>
            <a:r>
              <a:rPr lang="en-GB" baseline="0" dirty="0" err="1"/>
              <a:t>downcycling</a:t>
            </a:r>
            <a:r>
              <a:rPr lang="en-GB" baseline="0" dirty="0"/>
              <a:t> of materials. As this simple example shows, we do not want bricks to end up as gravel on the tennis court. Although nice for tennis players, ideally we want to reuse bricks at the same or even higher value level, for instance by re-using bricks from a demolition project in new or renovated housing.</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4</a:t>
            </a:fld>
            <a:endParaRPr lang="nl-NL"/>
          </a:p>
        </p:txBody>
      </p:sp>
    </p:spTree>
    <p:extLst>
      <p:ext uri="{BB962C8B-B14F-4D97-AF65-F5344CB8AC3E}">
        <p14:creationId xmlns:p14="http://schemas.microsoft.com/office/powerpoint/2010/main" val="205232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essence the CHARM project has three elements. First</a:t>
            </a:r>
            <a:r>
              <a:rPr lang="en-US" baseline="0" dirty="0"/>
              <a:t> we</a:t>
            </a:r>
            <a:r>
              <a:rPr lang="en-US" dirty="0"/>
              <a:t> developed</a:t>
            </a:r>
            <a:r>
              <a:rPr lang="en-US" baseline="0" dirty="0"/>
              <a:t> s</a:t>
            </a:r>
            <a:r>
              <a:rPr lang="en-US" dirty="0"/>
              <a:t>trategies for circular housing focusing both on construction and renovation. These</a:t>
            </a:r>
            <a:r>
              <a:rPr lang="en-US" baseline="0" dirty="0"/>
              <a:t> strategies enabled construction </a:t>
            </a:r>
            <a:r>
              <a:rPr lang="en-US" b="1" baseline="0" dirty="0"/>
              <a:t>with </a:t>
            </a:r>
            <a:r>
              <a:rPr lang="en-US" b="1" dirty="0"/>
              <a:t>re-use of materials </a:t>
            </a:r>
            <a:r>
              <a:rPr lang="en-US" dirty="0"/>
              <a:t>as well as construction that enables </a:t>
            </a:r>
            <a:r>
              <a:rPr lang="en-US" b="1" dirty="0"/>
              <a:t>future re-usability </a:t>
            </a:r>
            <a:r>
              <a:rPr lang="en-US" dirty="0"/>
              <a:t>of building</a:t>
            </a:r>
            <a:r>
              <a:rPr lang="en-US" baseline="0" dirty="0"/>
              <a:t> components. </a:t>
            </a:r>
          </a:p>
          <a:p>
            <a:endParaRPr lang="en-US" baseline="0" dirty="0"/>
          </a:p>
          <a:p>
            <a:pPr marL="171450" indent="-171450">
              <a:buFont typeface="Arial" panose="020B0604020202020204" pitchFamily="34" charset="0"/>
              <a:buChar char="•"/>
            </a:pPr>
            <a:r>
              <a:rPr lang="en-US" baseline="0" dirty="0"/>
              <a:t>(SC) Second, we developed (DIGITAL and PHYSICAL) m</a:t>
            </a:r>
            <a:r>
              <a:rPr lang="en-US" dirty="0"/>
              <a:t>aterial exchange platforms.</a:t>
            </a:r>
            <a:r>
              <a:rPr lang="en-US" baseline="0" dirty="0"/>
              <a:t> These platforms </a:t>
            </a:r>
            <a:r>
              <a:rPr lang="en-US" dirty="0"/>
              <a:t>enable circular flows of materials and building components when buildings reach their end of life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In one variant this is a </a:t>
            </a:r>
            <a:r>
              <a:rPr lang="en-US" b="1" baseline="0" dirty="0"/>
              <a:t>physical </a:t>
            </a:r>
            <a:r>
              <a:rPr lang="en-US" baseline="0" dirty="0"/>
              <a:t>storage place and in the other variant this is a </a:t>
            </a:r>
            <a:r>
              <a:rPr lang="en-US" b="1" baseline="0" dirty="0"/>
              <a:t>digital</a:t>
            </a:r>
            <a:r>
              <a:rPr lang="en-US" baseline="0" dirty="0"/>
              <a:t> exchange platform. Third, we showcased circular approaches for</a:t>
            </a:r>
            <a:r>
              <a:rPr lang="en-US" dirty="0"/>
              <a:t> both</a:t>
            </a:r>
            <a:r>
              <a:rPr lang="en-US" baseline="0" dirty="0"/>
              <a:t> </a:t>
            </a:r>
            <a:r>
              <a:rPr lang="en-US" dirty="0"/>
              <a:t>renovation and new construction in </a:t>
            </a:r>
            <a:r>
              <a:rPr lang="en-US" b="1" dirty="0"/>
              <a:t>demonstration exemplars </a:t>
            </a:r>
            <a:r>
              <a:rPr lang="en-US" dirty="0"/>
              <a:t>of our four social housing partner </a:t>
            </a:r>
            <a:r>
              <a:rPr lang="en-US" dirty="0" err="1"/>
              <a:t>organisations</a:t>
            </a:r>
            <a:r>
              <a:rPr lang="en-US" dirty="0"/>
              <a:t>. We will now talk you briefly through these demonstration</a:t>
            </a:r>
            <a:r>
              <a:rPr lang="en-US" baseline="0" dirty="0"/>
              <a:t> exemplars.</a:t>
            </a:r>
            <a:endParaRPr lang="en-US" dirty="0"/>
          </a:p>
          <a:p>
            <a:endParaRPr lang="en-US" dirty="0"/>
          </a:p>
        </p:txBody>
      </p:sp>
      <p:sp>
        <p:nvSpPr>
          <p:cNvPr id="4" name="Slide Number Placeholder 3"/>
          <p:cNvSpPr>
            <a:spLocks noGrp="1"/>
          </p:cNvSpPr>
          <p:nvPr>
            <p:ph type="sldNum" sz="quarter" idx="10"/>
          </p:nvPr>
        </p:nvSpPr>
        <p:spPr/>
        <p:txBody>
          <a:bodyPr/>
          <a:lstStyle/>
          <a:p>
            <a:fld id="{A011C464-8DDE-3441-8D9C-E34E43B271E0}" type="slidenum">
              <a:rPr lang="en-US" altLang="x-none" smtClean="0"/>
              <a:pPr/>
              <a:t>5</a:t>
            </a:fld>
            <a:endParaRPr lang="en-US" altLang="x-none"/>
          </a:p>
        </p:txBody>
      </p:sp>
    </p:spTree>
    <p:extLst>
      <p:ext uri="{BB962C8B-B14F-4D97-AF65-F5344CB8AC3E}">
        <p14:creationId xmlns:p14="http://schemas.microsoft.com/office/powerpoint/2010/main" val="516406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demonstration exemplar is the so-called plastic</a:t>
            </a:r>
            <a:r>
              <a:rPr lang="en-GB" baseline="0" dirty="0"/>
              <a:t> free house developed by social housing organisation </a:t>
            </a:r>
            <a:r>
              <a:rPr lang="en-GB" baseline="0" dirty="0" err="1"/>
              <a:t>GreensquareAccord</a:t>
            </a:r>
            <a:r>
              <a:rPr lang="en-GB" baseline="0" dirty="0"/>
              <a:t> in the United Kingdom. </a:t>
            </a:r>
            <a:r>
              <a:rPr lang="en-GB" baseline="0" dirty="0" err="1"/>
              <a:t>Polution</a:t>
            </a:r>
            <a:r>
              <a:rPr lang="en-GB" baseline="0" dirty="0"/>
              <a:t> from plastic ending up as particles in our land and water is a huge concern. </a:t>
            </a:r>
          </a:p>
          <a:p>
            <a:endParaRPr lang="en-GB" baseline="0" dirty="0"/>
          </a:p>
          <a:p>
            <a:pPr marL="171450" indent="-171450">
              <a:buFont typeface="Arial" panose="020B0604020202020204" pitchFamily="34" charset="0"/>
              <a:buChar char="•"/>
            </a:pPr>
            <a:r>
              <a:rPr lang="en-GB" baseline="0" dirty="0" err="1"/>
              <a:t>GreensquareAccord</a:t>
            </a:r>
            <a:r>
              <a:rPr lang="en-GB" baseline="0" dirty="0"/>
              <a:t>, therefore wanted to prevent this pollution (AND PERHAPS REDUCE WASTE?) by seeing if they could ban the use of plastics in housing altogether. Moreover, they construct their social housing in their own factory– the </a:t>
            </a:r>
            <a:r>
              <a:rPr lang="en-GB" baseline="0" dirty="0" err="1"/>
              <a:t>LocalHomes</a:t>
            </a:r>
            <a:r>
              <a:rPr lang="en-GB" baseline="0" dirty="0"/>
              <a:t> factory. These houses are easy to assemble and, if necessary in the far future, also easy to disassemble and reassemble. And they use a (LIGHT?) timber frame construction method, which lowers the carbon footprint of the houses.  </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6</a:t>
            </a:fld>
            <a:endParaRPr lang="nl-NL"/>
          </a:p>
        </p:txBody>
      </p:sp>
    </p:spTree>
    <p:extLst>
      <p:ext uri="{BB962C8B-B14F-4D97-AF65-F5344CB8AC3E}">
        <p14:creationId xmlns:p14="http://schemas.microsoft.com/office/powerpoint/2010/main" val="3344241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a:t>
            </a:r>
            <a:r>
              <a:rPr lang="en-GB" baseline="0" dirty="0"/>
              <a:t> demonstration exemplar is from social housing organisation </a:t>
            </a:r>
            <a:r>
              <a:rPr lang="en-GB" baseline="0" dirty="0" err="1"/>
              <a:t>Woonbedrijf</a:t>
            </a:r>
            <a:r>
              <a:rPr lang="en-GB" baseline="0" dirty="0"/>
              <a:t> in the Netherlands and focusses on designing houses that are fit for future re-</a:t>
            </a:r>
            <a:r>
              <a:rPr lang="en-GB" baseline="0" dirty="0" err="1"/>
              <a:t>useability</a:t>
            </a:r>
            <a:r>
              <a:rPr lang="en-GB" baseline="0" dirty="0"/>
              <a:t>. </a:t>
            </a:r>
            <a:r>
              <a:rPr lang="en-GB" baseline="0" dirty="0" err="1"/>
              <a:t>Woonbedrijf</a:t>
            </a:r>
            <a:r>
              <a:rPr lang="en-GB" baseline="0" dirty="0"/>
              <a:t> designed a plan for modular temporary housing. These houses were intended to be built to be in use for about 15 years on a development location, after which they would be replaced by permanent housing and relocated to another location. The plans were developed in a co-design process with the future tenants.</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7</a:t>
            </a:fld>
            <a:endParaRPr lang="nl-NL"/>
          </a:p>
        </p:txBody>
      </p:sp>
    </p:spTree>
    <p:extLst>
      <p:ext uri="{BB962C8B-B14F-4D97-AF65-F5344CB8AC3E}">
        <p14:creationId xmlns:p14="http://schemas.microsoft.com/office/powerpoint/2010/main" val="964381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Flemish</a:t>
            </a:r>
            <a:r>
              <a:rPr lang="en-GB" baseline="0" dirty="0"/>
              <a:t> social housing organisation </a:t>
            </a:r>
            <a:r>
              <a:rPr lang="en-GB" baseline="0" dirty="0" err="1"/>
              <a:t>Zonnige</a:t>
            </a:r>
            <a:r>
              <a:rPr lang="en-GB" baseline="0" dirty="0"/>
              <a:t> </a:t>
            </a:r>
            <a:r>
              <a:rPr lang="en-GB" baseline="0" dirty="0" err="1"/>
              <a:t>Kempen</a:t>
            </a:r>
            <a:r>
              <a:rPr lang="en-GB" baseline="0" dirty="0"/>
              <a:t>, developed the third demonstration exemplar. To show to their tenants what is possible in building with reclaimed materials, they built their own office with using second hand materials as much as possible. They also included two social rented dwellings with reclaimed materials in this project.</a:t>
            </a:r>
          </a:p>
          <a:p>
            <a:endParaRPr lang="en-GB" baseline="0" dirty="0"/>
          </a:p>
          <a:p>
            <a:pPr marL="171450" indent="-171450">
              <a:buFont typeface="Arial" panose="020B0604020202020204" pitchFamily="34" charset="0"/>
              <a:buChar char="•"/>
            </a:pPr>
            <a:r>
              <a:rPr lang="en-GB" baseline="0" dirty="0"/>
              <a:t>(SC) IT COULD BE NICE TO MENTION THAT THEY DESIGNED THEIR OFFICE SPACE WITH FLEXIBLE PRINCIPLES SO AFTER THEY MOVE OUT THESE OFFICE UNITS COULD BE TRANSFERRED TO HOUSING UNITS FOR ELDERLY.</a:t>
            </a:r>
            <a:endParaRPr lang="en-US" dirty="0"/>
          </a:p>
        </p:txBody>
      </p:sp>
      <p:sp>
        <p:nvSpPr>
          <p:cNvPr id="4" name="Slide Number Placeholder 3"/>
          <p:cNvSpPr>
            <a:spLocks noGrp="1"/>
          </p:cNvSpPr>
          <p:nvPr>
            <p:ph type="sldNum" sz="quarter" idx="10"/>
          </p:nvPr>
        </p:nvSpPr>
        <p:spPr/>
        <p:txBody>
          <a:bodyPr/>
          <a:lstStyle/>
          <a:p>
            <a:fld id="{9359E3AA-5A95-4719-9548-5F76AFFEB98D}" type="slidenum">
              <a:rPr lang="nl-NL" smtClean="0"/>
              <a:t>8</a:t>
            </a:fld>
            <a:endParaRPr lang="nl-NL"/>
          </a:p>
        </p:txBody>
      </p:sp>
    </p:spTree>
    <p:extLst>
      <p:ext uri="{BB962C8B-B14F-4D97-AF65-F5344CB8AC3E}">
        <p14:creationId xmlns:p14="http://schemas.microsoft.com/office/powerpoint/2010/main" val="137662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Paris</a:t>
            </a:r>
            <a:r>
              <a:rPr lang="en-GB" baseline="0" dirty="0"/>
              <a:t> Habitat, a large social housing organisation in France (THE LARGEST IN PARIS), has made renovation with reclaimed materials a key focus in their operations. With the help of internal and external contractors and architects, they either refurbish and materials and components for re-use in their current function, or they use materials coming out of renovation projects to develop new components, such as kitchen cabinets made from old doors.</a:t>
            </a:r>
          </a:p>
          <a:p>
            <a:endParaRPr lang="en-GB" baseline="0" dirty="0"/>
          </a:p>
        </p:txBody>
      </p:sp>
      <p:sp>
        <p:nvSpPr>
          <p:cNvPr id="4" name="Slide Number Placeholder 3"/>
          <p:cNvSpPr>
            <a:spLocks noGrp="1"/>
          </p:cNvSpPr>
          <p:nvPr>
            <p:ph type="sldNum" sz="quarter" idx="10"/>
          </p:nvPr>
        </p:nvSpPr>
        <p:spPr/>
        <p:txBody>
          <a:bodyPr/>
          <a:lstStyle/>
          <a:p>
            <a:fld id="{9359E3AA-5A95-4719-9548-5F76AFFEB98D}" type="slidenum">
              <a:rPr lang="nl-NL" smtClean="0"/>
              <a:t>9</a:t>
            </a:fld>
            <a:endParaRPr lang="nl-NL"/>
          </a:p>
        </p:txBody>
      </p:sp>
    </p:spTree>
    <p:extLst>
      <p:ext uri="{BB962C8B-B14F-4D97-AF65-F5344CB8AC3E}">
        <p14:creationId xmlns:p14="http://schemas.microsoft.com/office/powerpoint/2010/main" val="2255215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8349" y="3583578"/>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C853C3-C17B-40B7-8C76-9794C078FC0E}" type="datetimeFigureOut">
              <a:rPr lang="nl-NL" smtClean="0"/>
              <a:t>1-2-2023</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891105BF-E8F9-40A3-8B19-57326268D9CE}" type="slidenum">
              <a:rPr lang="nl-NL" smtClean="0"/>
              <a:t>‹nr.›</a:t>
            </a:fld>
            <a:endParaRPr lang="nl-NL"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7848" y="690958"/>
            <a:ext cx="5809737" cy="2507447"/>
          </a:xfrm>
          <a:prstGeom prst="rect">
            <a:avLst/>
          </a:prstGeom>
        </p:spPr>
      </p:pic>
    </p:spTree>
    <p:extLst>
      <p:ext uri="{BB962C8B-B14F-4D97-AF65-F5344CB8AC3E}">
        <p14:creationId xmlns:p14="http://schemas.microsoft.com/office/powerpoint/2010/main" val="3962344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853C3-C17B-40B7-8C76-9794C078FC0E}" type="datetimeFigureOut">
              <a:rPr lang="nl-NL" smtClean="0"/>
              <a:t>1-2-2023</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891105BF-E8F9-40A3-8B19-57326268D9CE}" type="slidenum">
              <a:rPr lang="nl-NL" smtClean="0"/>
              <a:t>‹nr.›</a:t>
            </a:fld>
            <a:endParaRPr lang="nl-NL" dirty="0"/>
          </a:p>
        </p:txBody>
      </p:sp>
    </p:spTree>
    <p:extLst>
      <p:ext uri="{BB962C8B-B14F-4D97-AF65-F5344CB8AC3E}">
        <p14:creationId xmlns:p14="http://schemas.microsoft.com/office/powerpoint/2010/main" val="3866111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853C3-C17B-40B7-8C76-9794C078FC0E}" type="datetimeFigureOut">
              <a:rPr lang="nl-NL" smtClean="0"/>
              <a:t>1-2-2023</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891105BF-E8F9-40A3-8B19-57326268D9CE}" type="slidenum">
              <a:rPr lang="nl-NL" smtClean="0"/>
              <a:t>‹nr.›</a:t>
            </a:fld>
            <a:endParaRPr lang="nl-NL" dirty="0"/>
          </a:p>
        </p:txBody>
      </p:sp>
    </p:spTree>
    <p:extLst>
      <p:ext uri="{BB962C8B-B14F-4D97-AF65-F5344CB8AC3E}">
        <p14:creationId xmlns:p14="http://schemas.microsoft.com/office/powerpoint/2010/main" val="4026347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BEA0B8-FDE2-1643-94E6-D2162262CE04}" type="datetimeFigureOut">
              <a:rPr lang="en-NL" smtClean="0"/>
              <a:t>02/01/2023</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AE7151F-1E6E-A844-9DE4-A999EB8860BF}" type="slidenum">
              <a:rPr lang="en-NL" smtClean="0"/>
              <a:t>‹nr.›</a:t>
            </a:fld>
            <a:endParaRPr lang="en-NL"/>
          </a:p>
        </p:txBody>
      </p:sp>
    </p:spTree>
    <p:extLst>
      <p:ext uri="{BB962C8B-B14F-4D97-AF65-F5344CB8AC3E}">
        <p14:creationId xmlns:p14="http://schemas.microsoft.com/office/powerpoint/2010/main" val="788964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BEA0B8-FDE2-1643-94E6-D2162262CE04}" type="datetimeFigureOut">
              <a:rPr lang="en-NL" smtClean="0"/>
              <a:t>02/01/2023</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AE7151F-1E6E-A844-9DE4-A999EB8860BF}" type="slidenum">
              <a:rPr lang="en-NL" smtClean="0"/>
              <a:t>‹nr.›</a:t>
            </a:fld>
            <a:endParaRPr lang="en-NL"/>
          </a:p>
        </p:txBody>
      </p:sp>
    </p:spTree>
    <p:extLst>
      <p:ext uri="{BB962C8B-B14F-4D97-AF65-F5344CB8AC3E}">
        <p14:creationId xmlns:p14="http://schemas.microsoft.com/office/powerpoint/2010/main" val="730354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BEA0B8-FDE2-1643-94E6-D2162262CE04}" type="datetimeFigureOut">
              <a:rPr lang="en-NL" smtClean="0"/>
              <a:t>02/01/2023</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AE7151F-1E6E-A844-9DE4-A999EB8860BF}" type="slidenum">
              <a:rPr lang="en-NL" smtClean="0"/>
              <a:t>‹nr.›</a:t>
            </a:fld>
            <a:endParaRPr lang="en-NL"/>
          </a:p>
        </p:txBody>
      </p:sp>
    </p:spTree>
    <p:extLst>
      <p:ext uri="{BB962C8B-B14F-4D97-AF65-F5344CB8AC3E}">
        <p14:creationId xmlns:p14="http://schemas.microsoft.com/office/powerpoint/2010/main" val="3845795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BEA0B8-FDE2-1643-94E6-D2162262CE04}" type="datetimeFigureOut">
              <a:rPr lang="en-NL" smtClean="0"/>
              <a:t>02/01/2023</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AAE7151F-1E6E-A844-9DE4-A999EB8860BF}" type="slidenum">
              <a:rPr lang="en-NL" smtClean="0"/>
              <a:t>‹nr.›</a:t>
            </a:fld>
            <a:endParaRPr lang="en-NL"/>
          </a:p>
        </p:txBody>
      </p:sp>
    </p:spTree>
    <p:extLst>
      <p:ext uri="{BB962C8B-B14F-4D97-AF65-F5344CB8AC3E}">
        <p14:creationId xmlns:p14="http://schemas.microsoft.com/office/powerpoint/2010/main" val="3437668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BEA0B8-FDE2-1643-94E6-D2162262CE04}" type="datetimeFigureOut">
              <a:rPr lang="en-NL" smtClean="0"/>
              <a:t>02/01/2023</a:t>
            </a:fld>
            <a:endParaRPr lang="en-NL"/>
          </a:p>
        </p:txBody>
      </p:sp>
      <p:sp>
        <p:nvSpPr>
          <p:cNvPr id="8" name="Footer Placeholder 7"/>
          <p:cNvSpPr>
            <a:spLocks noGrp="1"/>
          </p:cNvSpPr>
          <p:nvPr>
            <p:ph type="ftr" sz="quarter" idx="11"/>
          </p:nvPr>
        </p:nvSpPr>
        <p:spPr/>
        <p:txBody>
          <a:bodyPr/>
          <a:lstStyle/>
          <a:p>
            <a:endParaRPr lang="en-NL"/>
          </a:p>
        </p:txBody>
      </p:sp>
      <p:sp>
        <p:nvSpPr>
          <p:cNvPr id="9" name="Slide Number Placeholder 8"/>
          <p:cNvSpPr>
            <a:spLocks noGrp="1"/>
          </p:cNvSpPr>
          <p:nvPr>
            <p:ph type="sldNum" sz="quarter" idx="12"/>
          </p:nvPr>
        </p:nvSpPr>
        <p:spPr/>
        <p:txBody>
          <a:bodyPr/>
          <a:lstStyle/>
          <a:p>
            <a:fld id="{AAE7151F-1E6E-A844-9DE4-A999EB8860BF}" type="slidenum">
              <a:rPr lang="en-NL" smtClean="0"/>
              <a:t>‹nr.›</a:t>
            </a:fld>
            <a:endParaRPr lang="en-NL"/>
          </a:p>
        </p:txBody>
      </p:sp>
    </p:spTree>
    <p:extLst>
      <p:ext uri="{BB962C8B-B14F-4D97-AF65-F5344CB8AC3E}">
        <p14:creationId xmlns:p14="http://schemas.microsoft.com/office/powerpoint/2010/main" val="1333696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BEA0B8-FDE2-1643-94E6-D2162262CE04}" type="datetimeFigureOut">
              <a:rPr lang="en-NL" smtClean="0"/>
              <a:t>02/01/2023</a:t>
            </a:fld>
            <a:endParaRPr lang="en-NL"/>
          </a:p>
        </p:txBody>
      </p:sp>
      <p:sp>
        <p:nvSpPr>
          <p:cNvPr id="4" name="Footer Placeholder 3"/>
          <p:cNvSpPr>
            <a:spLocks noGrp="1"/>
          </p:cNvSpPr>
          <p:nvPr>
            <p:ph type="ftr" sz="quarter" idx="11"/>
          </p:nvPr>
        </p:nvSpPr>
        <p:spPr/>
        <p:txBody>
          <a:bodyPr/>
          <a:lstStyle/>
          <a:p>
            <a:endParaRPr lang="en-NL"/>
          </a:p>
        </p:txBody>
      </p:sp>
      <p:sp>
        <p:nvSpPr>
          <p:cNvPr id="5" name="Slide Number Placeholder 4"/>
          <p:cNvSpPr>
            <a:spLocks noGrp="1"/>
          </p:cNvSpPr>
          <p:nvPr>
            <p:ph type="sldNum" sz="quarter" idx="12"/>
          </p:nvPr>
        </p:nvSpPr>
        <p:spPr/>
        <p:txBody>
          <a:bodyPr/>
          <a:lstStyle/>
          <a:p>
            <a:fld id="{AAE7151F-1E6E-A844-9DE4-A999EB8860BF}" type="slidenum">
              <a:rPr lang="en-NL" smtClean="0"/>
              <a:t>‹nr.›</a:t>
            </a:fld>
            <a:endParaRPr lang="en-NL"/>
          </a:p>
        </p:txBody>
      </p:sp>
    </p:spTree>
    <p:extLst>
      <p:ext uri="{BB962C8B-B14F-4D97-AF65-F5344CB8AC3E}">
        <p14:creationId xmlns:p14="http://schemas.microsoft.com/office/powerpoint/2010/main" val="1289403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EA0B8-FDE2-1643-94E6-D2162262CE04}" type="datetimeFigureOut">
              <a:rPr lang="en-NL" smtClean="0"/>
              <a:t>02/01/2023</a:t>
            </a:fld>
            <a:endParaRPr lang="en-NL"/>
          </a:p>
        </p:txBody>
      </p:sp>
      <p:sp>
        <p:nvSpPr>
          <p:cNvPr id="3" name="Footer Placeholder 2"/>
          <p:cNvSpPr>
            <a:spLocks noGrp="1"/>
          </p:cNvSpPr>
          <p:nvPr>
            <p:ph type="ftr" sz="quarter" idx="11"/>
          </p:nvPr>
        </p:nvSpPr>
        <p:spPr/>
        <p:txBody>
          <a:bodyPr/>
          <a:lstStyle/>
          <a:p>
            <a:endParaRPr lang="en-NL"/>
          </a:p>
        </p:txBody>
      </p:sp>
      <p:sp>
        <p:nvSpPr>
          <p:cNvPr id="4" name="Slide Number Placeholder 3"/>
          <p:cNvSpPr>
            <a:spLocks noGrp="1"/>
          </p:cNvSpPr>
          <p:nvPr>
            <p:ph type="sldNum" sz="quarter" idx="12"/>
          </p:nvPr>
        </p:nvSpPr>
        <p:spPr/>
        <p:txBody>
          <a:bodyPr/>
          <a:lstStyle/>
          <a:p>
            <a:fld id="{AAE7151F-1E6E-A844-9DE4-A999EB8860BF}" type="slidenum">
              <a:rPr lang="en-NL" smtClean="0"/>
              <a:t>‹nr.›</a:t>
            </a:fld>
            <a:endParaRPr lang="en-NL"/>
          </a:p>
        </p:txBody>
      </p:sp>
    </p:spTree>
    <p:extLst>
      <p:ext uri="{BB962C8B-B14F-4D97-AF65-F5344CB8AC3E}">
        <p14:creationId xmlns:p14="http://schemas.microsoft.com/office/powerpoint/2010/main" val="3660570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BEA0B8-FDE2-1643-94E6-D2162262CE04}" type="datetimeFigureOut">
              <a:rPr lang="en-NL" smtClean="0"/>
              <a:t>02/01/2023</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AAE7151F-1E6E-A844-9DE4-A999EB8860BF}" type="slidenum">
              <a:rPr lang="en-NL" smtClean="0"/>
              <a:t>‹nr.›</a:t>
            </a:fld>
            <a:endParaRPr lang="en-NL"/>
          </a:p>
        </p:txBody>
      </p:sp>
    </p:spTree>
    <p:extLst>
      <p:ext uri="{BB962C8B-B14F-4D97-AF65-F5344CB8AC3E}">
        <p14:creationId xmlns:p14="http://schemas.microsoft.com/office/powerpoint/2010/main" val="425439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415099" cy="132556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853C3-C17B-40B7-8C76-9794C078FC0E}" type="datetimeFigureOut">
              <a:rPr lang="nl-NL" smtClean="0"/>
              <a:t>1-2-2023</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891105BF-E8F9-40A3-8B19-57326268D9CE}" type="slidenum">
              <a:rPr lang="nl-NL" smtClean="0"/>
              <a:t>‹nr.›</a:t>
            </a:fld>
            <a:endParaRPr lang="nl-NL"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0170" y="487052"/>
            <a:ext cx="2255521" cy="973469"/>
          </a:xfrm>
          <a:prstGeom prst="rect">
            <a:avLst/>
          </a:prstGeom>
        </p:spPr>
      </p:pic>
    </p:spTree>
    <p:extLst>
      <p:ext uri="{BB962C8B-B14F-4D97-AF65-F5344CB8AC3E}">
        <p14:creationId xmlns:p14="http://schemas.microsoft.com/office/powerpoint/2010/main" val="1369716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BEA0B8-FDE2-1643-94E6-D2162262CE04}" type="datetimeFigureOut">
              <a:rPr lang="en-NL" smtClean="0"/>
              <a:t>02/01/2023</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AAE7151F-1E6E-A844-9DE4-A999EB8860BF}" type="slidenum">
              <a:rPr lang="en-NL" smtClean="0"/>
              <a:t>‹nr.›</a:t>
            </a:fld>
            <a:endParaRPr lang="en-NL"/>
          </a:p>
        </p:txBody>
      </p:sp>
    </p:spTree>
    <p:extLst>
      <p:ext uri="{BB962C8B-B14F-4D97-AF65-F5344CB8AC3E}">
        <p14:creationId xmlns:p14="http://schemas.microsoft.com/office/powerpoint/2010/main" val="287770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BEA0B8-FDE2-1643-94E6-D2162262CE04}" type="datetimeFigureOut">
              <a:rPr lang="en-NL" smtClean="0"/>
              <a:t>02/01/2023</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AE7151F-1E6E-A844-9DE4-A999EB8860BF}" type="slidenum">
              <a:rPr lang="en-NL" smtClean="0"/>
              <a:t>‹nr.›</a:t>
            </a:fld>
            <a:endParaRPr lang="en-NL"/>
          </a:p>
        </p:txBody>
      </p:sp>
    </p:spTree>
    <p:extLst>
      <p:ext uri="{BB962C8B-B14F-4D97-AF65-F5344CB8AC3E}">
        <p14:creationId xmlns:p14="http://schemas.microsoft.com/office/powerpoint/2010/main" val="248941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BEA0B8-FDE2-1643-94E6-D2162262CE04}" type="datetimeFigureOut">
              <a:rPr lang="en-NL" smtClean="0"/>
              <a:t>02/01/2023</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AAE7151F-1E6E-A844-9DE4-A999EB8860BF}" type="slidenum">
              <a:rPr lang="en-NL" smtClean="0"/>
              <a:t>‹nr.›</a:t>
            </a:fld>
            <a:endParaRPr lang="en-NL"/>
          </a:p>
        </p:txBody>
      </p:sp>
    </p:spTree>
    <p:extLst>
      <p:ext uri="{BB962C8B-B14F-4D97-AF65-F5344CB8AC3E}">
        <p14:creationId xmlns:p14="http://schemas.microsoft.com/office/powerpoint/2010/main" val="1573241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3344091"/>
            <a:ext cx="7886700" cy="1637212"/>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5303520"/>
            <a:ext cx="7886700" cy="78613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C853C3-C17B-40B7-8C76-9794C078FC0E}" type="datetimeFigureOut">
              <a:rPr lang="nl-NL" smtClean="0"/>
              <a:t>1-2-2023</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891105BF-E8F9-40A3-8B19-57326268D9CE}" type="slidenum">
              <a:rPr lang="nl-NL" smtClean="0"/>
              <a:t>‹nr.›</a:t>
            </a:fld>
            <a:endParaRPr lang="nl-NL"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666" y="608907"/>
            <a:ext cx="4824077" cy="2082042"/>
          </a:xfrm>
          <a:prstGeom prst="rect">
            <a:avLst/>
          </a:prstGeom>
        </p:spPr>
      </p:pic>
    </p:spTree>
    <p:extLst>
      <p:ext uri="{BB962C8B-B14F-4D97-AF65-F5344CB8AC3E}">
        <p14:creationId xmlns:p14="http://schemas.microsoft.com/office/powerpoint/2010/main" val="212026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486400" cy="132556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C853C3-C17B-40B7-8C76-9794C078FC0E}" type="datetimeFigureOut">
              <a:rPr lang="nl-NL" smtClean="0"/>
              <a:t>1-2-2023</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891105BF-E8F9-40A3-8B19-57326268D9CE}" type="slidenum">
              <a:rPr lang="nl-NL" smtClean="0"/>
              <a:t>‹nr.›</a:t>
            </a:fld>
            <a:endParaRPr lang="nl-NL"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0170" y="487052"/>
            <a:ext cx="2255521" cy="973469"/>
          </a:xfrm>
          <a:prstGeom prst="rect">
            <a:avLst/>
          </a:prstGeom>
        </p:spPr>
      </p:pic>
    </p:spTree>
    <p:extLst>
      <p:ext uri="{BB962C8B-B14F-4D97-AF65-F5344CB8AC3E}">
        <p14:creationId xmlns:p14="http://schemas.microsoft.com/office/powerpoint/2010/main" val="2728887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4891393"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C853C3-C17B-40B7-8C76-9794C078FC0E}" type="datetimeFigureOut">
              <a:rPr lang="nl-NL" smtClean="0"/>
              <a:t>1-2-2023</a:t>
            </a:fld>
            <a:endParaRPr lang="nl-NL" dirty="0"/>
          </a:p>
        </p:txBody>
      </p:sp>
      <p:sp>
        <p:nvSpPr>
          <p:cNvPr id="8" name="Footer Placeholder 7"/>
          <p:cNvSpPr>
            <a:spLocks noGrp="1"/>
          </p:cNvSpPr>
          <p:nvPr>
            <p:ph type="ftr" sz="quarter" idx="11"/>
          </p:nvPr>
        </p:nvSpPr>
        <p:spPr/>
        <p:txBody>
          <a:bodyPr/>
          <a:lstStyle/>
          <a:p>
            <a:endParaRPr lang="nl-NL" dirty="0"/>
          </a:p>
        </p:txBody>
      </p:sp>
      <p:sp>
        <p:nvSpPr>
          <p:cNvPr id="9" name="Slide Number Placeholder 8"/>
          <p:cNvSpPr>
            <a:spLocks noGrp="1"/>
          </p:cNvSpPr>
          <p:nvPr>
            <p:ph type="sldNum" sz="quarter" idx="12"/>
          </p:nvPr>
        </p:nvSpPr>
        <p:spPr/>
        <p:txBody>
          <a:bodyPr/>
          <a:lstStyle/>
          <a:p>
            <a:fld id="{891105BF-E8F9-40A3-8B19-57326268D9CE}" type="slidenum">
              <a:rPr lang="nl-NL" smtClean="0"/>
              <a:t>‹nr.›</a:t>
            </a:fld>
            <a:endParaRPr lang="nl-NL"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0170" y="487052"/>
            <a:ext cx="2255521" cy="973469"/>
          </a:xfrm>
          <a:prstGeom prst="rect">
            <a:avLst/>
          </a:prstGeom>
        </p:spPr>
      </p:pic>
    </p:spTree>
    <p:extLst>
      <p:ext uri="{BB962C8B-B14F-4D97-AF65-F5344CB8AC3E}">
        <p14:creationId xmlns:p14="http://schemas.microsoft.com/office/powerpoint/2010/main" val="2654089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423807" cy="1325563"/>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C853C3-C17B-40B7-8C76-9794C078FC0E}" type="datetimeFigureOut">
              <a:rPr lang="nl-NL" smtClean="0"/>
              <a:t>1-2-2023</a:t>
            </a:fld>
            <a:endParaRPr lang="nl-NL" dirty="0"/>
          </a:p>
        </p:txBody>
      </p:sp>
      <p:sp>
        <p:nvSpPr>
          <p:cNvPr id="4" name="Footer Placeholder 3"/>
          <p:cNvSpPr>
            <a:spLocks noGrp="1"/>
          </p:cNvSpPr>
          <p:nvPr>
            <p:ph type="ftr" sz="quarter" idx="11"/>
          </p:nvPr>
        </p:nvSpPr>
        <p:spPr/>
        <p:txBody>
          <a:bodyPr/>
          <a:lstStyle/>
          <a:p>
            <a:endParaRPr lang="nl-NL" dirty="0"/>
          </a:p>
        </p:txBody>
      </p:sp>
      <p:sp>
        <p:nvSpPr>
          <p:cNvPr id="5" name="Slide Number Placeholder 4"/>
          <p:cNvSpPr>
            <a:spLocks noGrp="1"/>
          </p:cNvSpPr>
          <p:nvPr>
            <p:ph type="sldNum" sz="quarter" idx="12"/>
          </p:nvPr>
        </p:nvSpPr>
        <p:spPr/>
        <p:txBody>
          <a:bodyPr/>
          <a:lstStyle/>
          <a:p>
            <a:fld id="{891105BF-E8F9-40A3-8B19-57326268D9CE}" type="slidenum">
              <a:rPr lang="nl-NL" smtClean="0"/>
              <a:t>‹nr.›</a:t>
            </a:fld>
            <a:endParaRPr lang="nl-NL"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0170" y="487052"/>
            <a:ext cx="2255521" cy="973469"/>
          </a:xfrm>
          <a:prstGeom prst="rect">
            <a:avLst/>
          </a:prstGeom>
        </p:spPr>
      </p:pic>
    </p:spTree>
    <p:extLst>
      <p:ext uri="{BB962C8B-B14F-4D97-AF65-F5344CB8AC3E}">
        <p14:creationId xmlns:p14="http://schemas.microsoft.com/office/powerpoint/2010/main" val="1577233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853C3-C17B-40B7-8C76-9794C078FC0E}" type="datetimeFigureOut">
              <a:rPr lang="nl-NL" smtClean="0"/>
              <a:t>1-2-2023</a:t>
            </a:fld>
            <a:endParaRPr lang="nl-NL" dirty="0"/>
          </a:p>
        </p:txBody>
      </p:sp>
      <p:sp>
        <p:nvSpPr>
          <p:cNvPr id="3" name="Footer Placeholder 2"/>
          <p:cNvSpPr>
            <a:spLocks noGrp="1"/>
          </p:cNvSpPr>
          <p:nvPr>
            <p:ph type="ftr" sz="quarter" idx="11"/>
          </p:nvPr>
        </p:nvSpPr>
        <p:spPr/>
        <p:txBody>
          <a:bodyPr/>
          <a:lstStyle/>
          <a:p>
            <a:endParaRPr lang="nl-NL" dirty="0"/>
          </a:p>
        </p:txBody>
      </p:sp>
      <p:sp>
        <p:nvSpPr>
          <p:cNvPr id="4" name="Slide Number Placeholder 3"/>
          <p:cNvSpPr>
            <a:spLocks noGrp="1"/>
          </p:cNvSpPr>
          <p:nvPr>
            <p:ph type="sldNum" sz="quarter" idx="12"/>
          </p:nvPr>
        </p:nvSpPr>
        <p:spPr/>
        <p:txBody>
          <a:bodyPr/>
          <a:lstStyle/>
          <a:p>
            <a:fld id="{891105BF-E8F9-40A3-8B19-57326268D9CE}" type="slidenum">
              <a:rPr lang="nl-NL" smtClean="0"/>
              <a:t>‹nr.›</a:t>
            </a:fld>
            <a:endParaRPr lang="nl-NL" dirty="0"/>
          </a:p>
        </p:txBody>
      </p:sp>
    </p:spTree>
    <p:extLst>
      <p:ext uri="{BB962C8B-B14F-4D97-AF65-F5344CB8AC3E}">
        <p14:creationId xmlns:p14="http://schemas.microsoft.com/office/powerpoint/2010/main" val="382560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853C3-C17B-40B7-8C76-9794C078FC0E}" type="datetimeFigureOut">
              <a:rPr lang="nl-NL" smtClean="0"/>
              <a:t>1-2-2023</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891105BF-E8F9-40A3-8B19-57326268D9CE}" type="slidenum">
              <a:rPr lang="nl-NL" smtClean="0"/>
              <a:t>‹nr.›</a:t>
            </a:fld>
            <a:endParaRPr lang="nl-NL" dirty="0"/>
          </a:p>
        </p:txBody>
      </p:sp>
    </p:spTree>
    <p:extLst>
      <p:ext uri="{BB962C8B-B14F-4D97-AF65-F5344CB8AC3E}">
        <p14:creationId xmlns:p14="http://schemas.microsoft.com/office/powerpoint/2010/main" val="1464967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853C3-C17B-40B7-8C76-9794C078FC0E}" type="datetimeFigureOut">
              <a:rPr lang="nl-NL" smtClean="0"/>
              <a:t>1-2-2023</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891105BF-E8F9-40A3-8B19-57326268D9CE}" type="slidenum">
              <a:rPr lang="nl-NL" smtClean="0"/>
              <a:t>‹nr.›</a:t>
            </a:fld>
            <a:endParaRPr lang="nl-NL" dirty="0"/>
          </a:p>
        </p:txBody>
      </p:sp>
    </p:spTree>
    <p:extLst>
      <p:ext uri="{BB962C8B-B14F-4D97-AF65-F5344CB8AC3E}">
        <p14:creationId xmlns:p14="http://schemas.microsoft.com/office/powerpoint/2010/main" val="862336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853C3-C17B-40B7-8C76-9794C078FC0E}" type="datetimeFigureOut">
              <a:rPr lang="nl-NL" smtClean="0"/>
              <a:t>1-2-2023</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1105BF-E8F9-40A3-8B19-57326268D9CE}" type="slidenum">
              <a:rPr lang="nl-NL" smtClean="0"/>
              <a:t>‹nr.›</a:t>
            </a:fld>
            <a:endParaRPr lang="nl-NL"/>
          </a:p>
        </p:txBody>
      </p:sp>
    </p:spTree>
    <p:extLst>
      <p:ext uri="{BB962C8B-B14F-4D97-AF65-F5344CB8AC3E}">
        <p14:creationId xmlns:p14="http://schemas.microsoft.com/office/powerpoint/2010/main" val="696821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EA0B8-FDE2-1643-94E6-D2162262CE04}" type="datetimeFigureOut">
              <a:rPr lang="en-NL" smtClean="0"/>
              <a:t>02/01/2023</a:t>
            </a:fld>
            <a:endParaRPr lang="en-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7151F-1E6E-A844-9DE4-A999EB8860BF}" type="slidenum">
              <a:rPr lang="en-NL" smtClean="0"/>
              <a:t>‹nr.›</a:t>
            </a:fld>
            <a:endParaRPr lang="en-NL"/>
          </a:p>
        </p:txBody>
      </p:sp>
    </p:spTree>
    <p:extLst>
      <p:ext uri="{BB962C8B-B14F-4D97-AF65-F5344CB8AC3E}">
        <p14:creationId xmlns:p14="http://schemas.microsoft.com/office/powerpoint/2010/main" val="1871959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png"/><Relationship Id="rId10" Type="http://schemas.openxmlformats.org/officeDocument/2006/relationships/image" Target="../media/image24.jpg"/><Relationship Id="rId4" Type="http://schemas.openxmlformats.org/officeDocument/2006/relationships/image" Target="../media/image18.jpe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756" y="3725966"/>
            <a:ext cx="8075775" cy="2308324"/>
          </a:xfrm>
          <a:prstGeom prst="rect">
            <a:avLst/>
          </a:prstGeom>
          <a:noFill/>
        </p:spPr>
        <p:txBody>
          <a:bodyPr wrap="square" rtlCol="0">
            <a:spAutoFit/>
          </a:bodyPr>
          <a:lstStyle/>
          <a:p>
            <a:r>
              <a:rPr lang="en-GB" dirty="0"/>
              <a:t>Circular Housing Asset Renovation &amp; Management – No More </a:t>
            </a:r>
            <a:r>
              <a:rPr lang="en-GB" dirty="0" err="1"/>
              <a:t>Downcycling</a:t>
            </a:r>
            <a:endParaRPr lang="en-GB" dirty="0"/>
          </a:p>
          <a:p>
            <a:endParaRPr lang="en-GB" dirty="0"/>
          </a:p>
          <a:p>
            <a:r>
              <a:rPr lang="en-GB" b="1" dirty="0"/>
              <a:t>ONLINE TUTORIAL PART 1: INTRODUCTION</a:t>
            </a:r>
          </a:p>
          <a:p>
            <a:endParaRPr lang="en-GB" dirty="0"/>
          </a:p>
          <a:p>
            <a:r>
              <a:rPr lang="en-GB" dirty="0" err="1"/>
              <a:t>Prof.</a:t>
            </a:r>
            <a:r>
              <a:rPr lang="en-GB" dirty="0"/>
              <a:t> Vincent Gruis</a:t>
            </a:r>
          </a:p>
          <a:p>
            <a:r>
              <a:rPr lang="en-GB" dirty="0"/>
              <a:t>Delft University of Technology</a:t>
            </a:r>
          </a:p>
          <a:p>
            <a:endParaRPr lang="en-GB" dirty="0"/>
          </a:p>
          <a:p>
            <a:endParaRPr lang="nl-NL" dirty="0"/>
          </a:p>
        </p:txBody>
      </p:sp>
    </p:spTree>
    <p:extLst>
      <p:ext uri="{BB962C8B-B14F-4D97-AF65-F5344CB8AC3E}">
        <p14:creationId xmlns:p14="http://schemas.microsoft.com/office/powerpoint/2010/main" val="899663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5AFE7-3946-CBB4-5A2F-EA9339DA3888}"/>
              </a:ext>
            </a:extLst>
          </p:cNvPr>
          <p:cNvSpPr/>
          <p:nvPr/>
        </p:nvSpPr>
        <p:spPr>
          <a:xfrm>
            <a:off x="454984" y="680483"/>
            <a:ext cx="1382233" cy="422112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Stakeholders</a:t>
            </a:r>
          </a:p>
        </p:txBody>
      </p:sp>
      <p:sp>
        <p:nvSpPr>
          <p:cNvPr id="5" name="Rectangle 4">
            <a:extLst>
              <a:ext uri="{FF2B5EF4-FFF2-40B4-BE49-F238E27FC236}">
                <a16:creationId xmlns:a16="http://schemas.microsoft.com/office/drawing/2014/main" id="{34D7C482-A082-C9DE-593F-E177C77B2551}"/>
              </a:ext>
            </a:extLst>
          </p:cNvPr>
          <p:cNvSpPr/>
          <p:nvPr/>
        </p:nvSpPr>
        <p:spPr>
          <a:xfrm>
            <a:off x="1837217" y="680483"/>
            <a:ext cx="1382233" cy="212119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Activities</a:t>
            </a:r>
          </a:p>
        </p:txBody>
      </p:sp>
      <p:sp>
        <p:nvSpPr>
          <p:cNvPr id="6" name="Rectangle 5">
            <a:extLst>
              <a:ext uri="{FF2B5EF4-FFF2-40B4-BE49-F238E27FC236}">
                <a16:creationId xmlns:a16="http://schemas.microsoft.com/office/drawing/2014/main" id="{F18030B6-5A6D-911D-984E-228B3BEA3CB5}"/>
              </a:ext>
            </a:extLst>
          </p:cNvPr>
          <p:cNvSpPr/>
          <p:nvPr/>
        </p:nvSpPr>
        <p:spPr>
          <a:xfrm>
            <a:off x="1837217" y="2801680"/>
            <a:ext cx="1382233" cy="2099930"/>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p>
        </p:txBody>
      </p:sp>
      <p:sp>
        <p:nvSpPr>
          <p:cNvPr id="7" name="Rectangle 6">
            <a:extLst>
              <a:ext uri="{FF2B5EF4-FFF2-40B4-BE49-F238E27FC236}">
                <a16:creationId xmlns:a16="http://schemas.microsoft.com/office/drawing/2014/main" id="{41E1DA56-4230-EA22-C3D9-ECA40EB499DA}"/>
              </a:ext>
            </a:extLst>
          </p:cNvPr>
          <p:cNvSpPr/>
          <p:nvPr/>
        </p:nvSpPr>
        <p:spPr>
          <a:xfrm>
            <a:off x="3252355" y="680483"/>
            <a:ext cx="263099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Profit</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C9F99E1-4BA4-654C-F46F-ADA8D69C541C}"/>
              </a:ext>
            </a:extLst>
          </p:cNvPr>
          <p:cNvSpPr/>
          <p:nvPr/>
        </p:nvSpPr>
        <p:spPr>
          <a:xfrm>
            <a:off x="7304769" y="680482"/>
            <a:ext cx="1382233" cy="422112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segments</a:t>
            </a:r>
          </a:p>
        </p:txBody>
      </p:sp>
      <p:sp>
        <p:nvSpPr>
          <p:cNvPr id="9" name="Rectangle 8">
            <a:extLst>
              <a:ext uri="{FF2B5EF4-FFF2-40B4-BE49-F238E27FC236}">
                <a16:creationId xmlns:a16="http://schemas.microsoft.com/office/drawing/2014/main" id="{0765FD33-B7AC-63DC-5A87-D2402F146F6C}"/>
              </a:ext>
            </a:extLst>
          </p:cNvPr>
          <p:cNvSpPr/>
          <p:nvPr/>
        </p:nvSpPr>
        <p:spPr>
          <a:xfrm>
            <a:off x="5922536" y="680483"/>
            <a:ext cx="1382233" cy="212119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p>
        </p:txBody>
      </p:sp>
      <p:sp>
        <p:nvSpPr>
          <p:cNvPr id="10" name="Rectangle 9">
            <a:extLst>
              <a:ext uri="{FF2B5EF4-FFF2-40B4-BE49-F238E27FC236}">
                <a16:creationId xmlns:a16="http://schemas.microsoft.com/office/drawing/2014/main" id="{C011AFCD-DF9A-2CC0-9784-F7CF602F6C5A}"/>
              </a:ext>
            </a:extLst>
          </p:cNvPr>
          <p:cNvSpPr/>
          <p:nvPr/>
        </p:nvSpPr>
        <p:spPr>
          <a:xfrm>
            <a:off x="5922536" y="2801680"/>
            <a:ext cx="1382233" cy="20999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Channels</a:t>
            </a:r>
          </a:p>
        </p:txBody>
      </p:sp>
      <p:sp>
        <p:nvSpPr>
          <p:cNvPr id="11" name="Rectangle 10">
            <a:extLst>
              <a:ext uri="{FF2B5EF4-FFF2-40B4-BE49-F238E27FC236}">
                <a16:creationId xmlns:a16="http://schemas.microsoft.com/office/drawing/2014/main" id="{37E7ABE3-1366-9921-1F63-1F4FE4D54067}"/>
              </a:ext>
            </a:extLst>
          </p:cNvPr>
          <p:cNvSpPr/>
          <p:nvPr/>
        </p:nvSpPr>
        <p:spPr>
          <a:xfrm>
            <a:off x="3254575"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p>
        </p:txBody>
      </p:sp>
      <p:sp>
        <p:nvSpPr>
          <p:cNvPr id="12" name="Rectangle 11">
            <a:extLst>
              <a:ext uri="{FF2B5EF4-FFF2-40B4-BE49-F238E27FC236}">
                <a16:creationId xmlns:a16="http://schemas.microsoft.com/office/drawing/2014/main" id="{A7B171E6-9A2C-CDE2-B970-21DD918EB3C5}"/>
              </a:ext>
            </a:extLst>
          </p:cNvPr>
          <p:cNvSpPr/>
          <p:nvPr/>
        </p:nvSpPr>
        <p:spPr>
          <a:xfrm>
            <a:off x="4565923"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p>
        </p:txBody>
      </p:sp>
      <p:sp>
        <p:nvSpPr>
          <p:cNvPr id="13" name="Rectangle 12">
            <a:extLst>
              <a:ext uri="{FF2B5EF4-FFF2-40B4-BE49-F238E27FC236}">
                <a16:creationId xmlns:a16="http://schemas.microsoft.com/office/drawing/2014/main" id="{2C6068A7-B170-32AE-C4C6-400A24D6AE17}"/>
              </a:ext>
            </a:extLst>
          </p:cNvPr>
          <p:cNvSpPr/>
          <p:nvPr/>
        </p:nvSpPr>
        <p:spPr>
          <a:xfrm>
            <a:off x="454984" y="4936642"/>
            <a:ext cx="4110939"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Cost structure</a:t>
            </a:r>
          </a:p>
        </p:txBody>
      </p:sp>
      <p:sp>
        <p:nvSpPr>
          <p:cNvPr id="14" name="Rectangle 13">
            <a:extLst>
              <a:ext uri="{FF2B5EF4-FFF2-40B4-BE49-F238E27FC236}">
                <a16:creationId xmlns:a16="http://schemas.microsoft.com/office/drawing/2014/main" id="{7B9538F2-124C-5EE2-2843-E621683F8716}"/>
              </a:ext>
            </a:extLst>
          </p:cNvPr>
          <p:cNvSpPr/>
          <p:nvPr/>
        </p:nvSpPr>
        <p:spPr>
          <a:xfrm>
            <a:off x="4578078" y="4936642"/>
            <a:ext cx="4108721"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Revenue Streams</a:t>
            </a:r>
          </a:p>
        </p:txBody>
      </p:sp>
      <p:sp>
        <p:nvSpPr>
          <p:cNvPr id="15" name="Oval 14">
            <a:extLst>
              <a:ext uri="{FF2B5EF4-FFF2-40B4-BE49-F238E27FC236}">
                <a16:creationId xmlns:a16="http://schemas.microsoft.com/office/drawing/2014/main" id="{F739A8CC-FD38-4836-33B7-8C96F4F85F1E}"/>
              </a:ext>
            </a:extLst>
          </p:cNvPr>
          <p:cNvSpPr/>
          <p:nvPr/>
        </p:nvSpPr>
        <p:spPr>
          <a:xfrm>
            <a:off x="1363255" y="2296748"/>
            <a:ext cx="939800" cy="939800"/>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creation</a:t>
            </a:r>
          </a:p>
        </p:txBody>
      </p:sp>
      <p:sp>
        <p:nvSpPr>
          <p:cNvPr id="16" name="Oval 15">
            <a:extLst>
              <a:ext uri="{FF2B5EF4-FFF2-40B4-BE49-F238E27FC236}">
                <a16:creationId xmlns:a16="http://schemas.microsoft.com/office/drawing/2014/main" id="{E66BBF1C-C22A-1212-FA8D-B581C27E5B9F}"/>
              </a:ext>
            </a:extLst>
          </p:cNvPr>
          <p:cNvSpPr/>
          <p:nvPr/>
        </p:nvSpPr>
        <p:spPr>
          <a:xfrm>
            <a:off x="4091911" y="2296748"/>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sp>
        <p:nvSpPr>
          <p:cNvPr id="17" name="Oval 16">
            <a:extLst>
              <a:ext uri="{FF2B5EF4-FFF2-40B4-BE49-F238E27FC236}">
                <a16:creationId xmlns:a16="http://schemas.microsoft.com/office/drawing/2014/main" id="{1CE4B508-1E88-FB03-942B-7388C1BC909E}"/>
              </a:ext>
            </a:extLst>
          </p:cNvPr>
          <p:cNvSpPr/>
          <p:nvPr/>
        </p:nvSpPr>
        <p:spPr>
          <a:xfrm>
            <a:off x="6874056" y="2331780"/>
            <a:ext cx="939800" cy="939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18" name="Oval 17">
            <a:extLst>
              <a:ext uri="{FF2B5EF4-FFF2-40B4-BE49-F238E27FC236}">
                <a16:creationId xmlns:a16="http://schemas.microsoft.com/office/drawing/2014/main" id="{A4758937-FACD-0BD9-9BFF-3772A399B634}"/>
              </a:ext>
            </a:extLst>
          </p:cNvPr>
          <p:cNvSpPr/>
          <p:nvPr/>
        </p:nvSpPr>
        <p:spPr>
          <a:xfrm>
            <a:off x="4102100" y="4455159"/>
            <a:ext cx="939800" cy="939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capture</a:t>
            </a:r>
          </a:p>
        </p:txBody>
      </p:sp>
      <p:sp>
        <p:nvSpPr>
          <p:cNvPr id="20" name="TextBox 19">
            <a:extLst>
              <a:ext uri="{FF2B5EF4-FFF2-40B4-BE49-F238E27FC236}">
                <a16:creationId xmlns:a16="http://schemas.microsoft.com/office/drawing/2014/main" id="{C34E274F-57D3-9C25-C953-9A2F7355AE1D}"/>
              </a:ext>
            </a:extLst>
          </p:cNvPr>
          <p:cNvSpPr txBox="1"/>
          <p:nvPr/>
        </p:nvSpPr>
        <p:spPr>
          <a:xfrm>
            <a:off x="846789" y="6387068"/>
            <a:ext cx="761141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_d0_f12"/>
                <a:ea typeface="+mn-ea"/>
                <a:cs typeface="+mn-cs"/>
              </a:rPr>
              <a:t>Sustainable business model canvas. </a:t>
            </a:r>
            <a:r>
              <a:rPr kumimoji="0" lang="en-US" sz="1100" b="0" i="0" u="none" strike="noStrike" kern="1200" cap="none" spc="0" normalizeH="0" baseline="0" noProof="0" dirty="0">
                <a:ln>
                  <a:noFill/>
                </a:ln>
                <a:solidFill>
                  <a:prstClr val="black"/>
                </a:solidFill>
                <a:effectLst/>
                <a:uLnTx/>
                <a:uFillTx/>
                <a:latin typeface="g_d0_f9"/>
                <a:ea typeface="+mn-ea"/>
                <a:cs typeface="+mn-cs"/>
              </a:rPr>
              <a:t>Source: </a:t>
            </a:r>
            <a:r>
              <a:rPr kumimoji="0" lang="en-US" sz="1100" b="0" i="0" u="none" strike="noStrike" kern="1200" cap="none" spc="0" normalizeH="0" baseline="0" noProof="0" dirty="0" err="1">
                <a:ln>
                  <a:noFill/>
                </a:ln>
                <a:solidFill>
                  <a:prstClr val="black"/>
                </a:solidFill>
                <a:effectLst/>
                <a:uLnTx/>
                <a:uFillTx/>
                <a:latin typeface="g_d0_f9"/>
                <a:ea typeface="+mn-ea"/>
                <a:cs typeface="+mn-cs"/>
              </a:rPr>
              <a:t>Bocken</a:t>
            </a:r>
            <a:r>
              <a:rPr kumimoji="0" lang="en-US" sz="1100" b="0" i="0" u="none" strike="noStrike" kern="1200" cap="none" spc="0" normalizeH="0" baseline="0" noProof="0" dirty="0">
                <a:ln>
                  <a:noFill/>
                </a:ln>
                <a:solidFill>
                  <a:prstClr val="black"/>
                </a:solidFill>
                <a:effectLst/>
                <a:uLnTx/>
                <a:uFillTx/>
                <a:latin typeface="g_d0_f9"/>
                <a:ea typeface="+mn-ea"/>
                <a:cs typeface="+mn-cs"/>
              </a:rPr>
              <a:t> et al. (2018) based on Osterwalder &amp;Pigneur (2010) and Richardson (2008)</a:t>
            </a:r>
            <a:endParaRPr kumimoji="0" lang="en-NL"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75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756" y="3725966"/>
            <a:ext cx="80757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ADD PARTNER LOGOS</a:t>
            </a:r>
            <a:endParaRPr kumimoji="0" lang="nl-NL" sz="1800" b="0" i="0" u="none" strike="noStrike" kern="1200" cap="none" spc="0" normalizeH="0" baseline="0" noProof="0" dirty="0">
              <a:ln>
                <a:noFill/>
              </a:ln>
              <a:solidFill>
                <a:srgbClr val="003399"/>
              </a:solidFill>
              <a:effectLst/>
              <a:uLnTx/>
              <a:uFillTx/>
              <a:latin typeface="Open sans"/>
              <a:ea typeface="+mn-ea"/>
              <a:cs typeface="+mn-cs"/>
            </a:endParaRPr>
          </a:p>
        </p:txBody>
      </p:sp>
      <p:pic>
        <p:nvPicPr>
          <p:cNvPr id="4" name="Afbeelding 3">
            <a:extLst>
              <a:ext uri="{FF2B5EF4-FFF2-40B4-BE49-F238E27FC236}">
                <a16:creationId xmlns:a16="http://schemas.microsoft.com/office/drawing/2014/main" id="{B9993158-3BCE-4CE7-D88F-F67D83998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536" y="3654129"/>
            <a:ext cx="2130708" cy="672856"/>
          </a:xfrm>
          <a:prstGeom prst="rect">
            <a:avLst/>
          </a:prstGeom>
        </p:spPr>
      </p:pic>
      <p:pic>
        <p:nvPicPr>
          <p:cNvPr id="6" name="Afbeelding 5">
            <a:extLst>
              <a:ext uri="{FF2B5EF4-FFF2-40B4-BE49-F238E27FC236}">
                <a16:creationId xmlns:a16="http://schemas.microsoft.com/office/drawing/2014/main" id="{803D5581-18E1-D8E9-6DEB-0BF1646E48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3788" y="4558672"/>
            <a:ext cx="3888665" cy="897092"/>
          </a:xfrm>
          <a:prstGeom prst="rect">
            <a:avLst/>
          </a:prstGeom>
        </p:spPr>
      </p:pic>
      <p:sp>
        <p:nvSpPr>
          <p:cNvPr id="9" name="Rechthoek 8">
            <a:extLst>
              <a:ext uri="{FF2B5EF4-FFF2-40B4-BE49-F238E27FC236}">
                <a16:creationId xmlns:a16="http://schemas.microsoft.com/office/drawing/2014/main" id="{D865B0A2-36B2-440C-930F-96396A9A1F9C}"/>
              </a:ext>
            </a:extLst>
          </p:cNvPr>
          <p:cNvSpPr/>
          <p:nvPr/>
        </p:nvSpPr>
        <p:spPr>
          <a:xfrm>
            <a:off x="446466" y="5342562"/>
            <a:ext cx="3252231" cy="135618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C9BA811B-A3C4-DB3D-96E6-EC77E1C39F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255" y="5455764"/>
            <a:ext cx="2817862" cy="1104602"/>
          </a:xfrm>
          <a:prstGeom prst="rect">
            <a:avLst/>
          </a:prstGeom>
        </p:spPr>
      </p:pic>
      <p:pic>
        <p:nvPicPr>
          <p:cNvPr id="11" name="Afbeelding 10">
            <a:extLst>
              <a:ext uri="{FF2B5EF4-FFF2-40B4-BE49-F238E27FC236}">
                <a16:creationId xmlns:a16="http://schemas.microsoft.com/office/drawing/2014/main" id="{740E69FB-F2BD-40AF-DB1A-2F24A99D9A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466" y="4091745"/>
            <a:ext cx="2756751" cy="1179024"/>
          </a:xfrm>
          <a:prstGeom prst="rect">
            <a:avLst/>
          </a:prstGeom>
        </p:spPr>
      </p:pic>
      <p:pic>
        <p:nvPicPr>
          <p:cNvPr id="13" name="Afbeelding 12">
            <a:extLst>
              <a:ext uri="{FF2B5EF4-FFF2-40B4-BE49-F238E27FC236}">
                <a16:creationId xmlns:a16="http://schemas.microsoft.com/office/drawing/2014/main" id="{FF048D73-5F9A-8AB3-6611-4F009ADC9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094" y="5729808"/>
            <a:ext cx="3416054" cy="925440"/>
          </a:xfrm>
          <a:prstGeom prst="rect">
            <a:avLst/>
          </a:prstGeom>
        </p:spPr>
      </p:pic>
      <p:pic>
        <p:nvPicPr>
          <p:cNvPr id="15" name="Afbeelding 14">
            <a:extLst>
              <a:ext uri="{FF2B5EF4-FFF2-40B4-BE49-F238E27FC236}">
                <a16:creationId xmlns:a16="http://schemas.microsoft.com/office/drawing/2014/main" id="{8FBBCA2C-CEBB-B655-5201-50422484B690}"/>
              </a:ext>
            </a:extLst>
          </p:cNvPr>
          <p:cNvPicPr>
            <a:picLocks noChangeAspect="1"/>
          </p:cNvPicPr>
          <p:nvPr/>
        </p:nvPicPr>
        <p:blipFill rotWithShape="1">
          <a:blip r:embed="rId8">
            <a:extLst>
              <a:ext uri="{28A0092B-C50C-407E-A947-70E740481C1C}">
                <a14:useLocalDpi xmlns:a14="http://schemas.microsoft.com/office/drawing/2010/main" val="0"/>
              </a:ext>
            </a:extLst>
          </a:blip>
          <a:srcRect l="-1" r="7925"/>
          <a:stretch/>
        </p:blipFill>
        <p:spPr>
          <a:xfrm>
            <a:off x="6647378" y="2047975"/>
            <a:ext cx="2130708" cy="1446304"/>
          </a:xfrm>
          <a:prstGeom prst="rect">
            <a:avLst/>
          </a:prstGeom>
        </p:spPr>
      </p:pic>
      <p:pic>
        <p:nvPicPr>
          <p:cNvPr id="17" name="Afbeelding 16">
            <a:extLst>
              <a:ext uri="{FF2B5EF4-FFF2-40B4-BE49-F238E27FC236}">
                <a16:creationId xmlns:a16="http://schemas.microsoft.com/office/drawing/2014/main" id="{CD1C1A1C-6EA3-B9EE-A661-526D1F200346}"/>
              </a:ext>
            </a:extLst>
          </p:cNvPr>
          <p:cNvPicPr>
            <a:picLocks noChangeAspect="1"/>
          </p:cNvPicPr>
          <p:nvPr/>
        </p:nvPicPr>
        <p:blipFill rotWithShape="1">
          <a:blip r:embed="rId9">
            <a:extLst>
              <a:ext uri="{28A0092B-C50C-407E-A947-70E740481C1C}">
                <a14:useLocalDpi xmlns:a14="http://schemas.microsoft.com/office/drawing/2010/main" val="0"/>
              </a:ext>
            </a:extLst>
          </a:blip>
          <a:srcRect t="30258" b="27977"/>
          <a:stretch/>
        </p:blipFill>
        <p:spPr>
          <a:xfrm>
            <a:off x="167819" y="3245303"/>
            <a:ext cx="3809524" cy="994405"/>
          </a:xfrm>
          <a:prstGeom prst="rect">
            <a:avLst/>
          </a:prstGeom>
        </p:spPr>
      </p:pic>
      <p:pic>
        <p:nvPicPr>
          <p:cNvPr id="19" name="Afbeelding 18">
            <a:extLst>
              <a:ext uri="{FF2B5EF4-FFF2-40B4-BE49-F238E27FC236}">
                <a16:creationId xmlns:a16="http://schemas.microsoft.com/office/drawing/2014/main" id="{6323029F-3A9F-BDB2-E5B7-E6D99FF646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648" y="2530704"/>
            <a:ext cx="1817620" cy="1817620"/>
          </a:xfrm>
          <a:prstGeom prst="rect">
            <a:avLst/>
          </a:prstGeom>
        </p:spPr>
      </p:pic>
    </p:spTree>
    <p:extLst>
      <p:ext uri="{BB962C8B-B14F-4D97-AF65-F5344CB8AC3E}">
        <p14:creationId xmlns:p14="http://schemas.microsoft.com/office/powerpoint/2010/main" val="1058771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756" y="3725966"/>
            <a:ext cx="80757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Circular Housing Asset Renovation &amp; Management – No More </a:t>
            </a:r>
            <a:r>
              <a:rPr kumimoji="0" lang="en-GB" sz="1800" b="0" i="0" u="none" strike="noStrike" kern="1200" cap="none" spc="0" normalizeH="0" baseline="0" noProof="0" dirty="0" err="1">
                <a:ln>
                  <a:noFill/>
                </a:ln>
                <a:solidFill>
                  <a:srgbClr val="003399"/>
                </a:solidFill>
                <a:effectLst/>
                <a:uLnTx/>
                <a:uFillTx/>
                <a:latin typeface="Open sans"/>
                <a:ea typeface="+mn-ea"/>
                <a:cs typeface="+mn-cs"/>
              </a:rPr>
              <a:t>Downcycling</a:t>
            </a: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399"/>
                </a:solidFill>
                <a:effectLst/>
                <a:uLnTx/>
                <a:uFillTx/>
                <a:latin typeface="Open sans"/>
                <a:ea typeface="+mn-ea"/>
                <a:cs typeface="+mn-cs"/>
              </a:rPr>
              <a:t>ONLINE TUTORIAL PART 2: </a:t>
            </a:r>
            <a:r>
              <a:rPr lang="en-GB" b="1" noProof="0" dirty="0">
                <a:solidFill>
                  <a:srgbClr val="003399"/>
                </a:solidFill>
                <a:latin typeface="Open sans"/>
              </a:rPr>
              <a:t>DEMONSTRATION EXEMPLARS</a:t>
            </a:r>
            <a:endParaRPr kumimoji="0" lang="en-GB" sz="1800" b="1"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3399"/>
                </a:solidFill>
                <a:effectLst/>
                <a:uLnTx/>
                <a:uFillTx/>
                <a:latin typeface="Open sans"/>
                <a:ea typeface="+mn-ea"/>
                <a:cs typeface="+mn-cs"/>
              </a:rPr>
              <a:t>Prof.</a:t>
            </a:r>
            <a:r>
              <a:rPr kumimoji="0" lang="en-GB" sz="1800" b="0" i="0" u="none" strike="noStrike" kern="1200" cap="none" spc="0" normalizeH="0" baseline="0" noProof="0" dirty="0">
                <a:ln>
                  <a:noFill/>
                </a:ln>
                <a:solidFill>
                  <a:srgbClr val="003399"/>
                </a:solidFill>
                <a:effectLst/>
                <a:uLnTx/>
                <a:uFillTx/>
                <a:latin typeface="Open sans"/>
                <a:ea typeface="+mn-ea"/>
                <a:cs typeface="+mn-cs"/>
              </a:rPr>
              <a:t> Vincent Gruis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Delft University of Technology</a:t>
            </a:r>
          </a:p>
        </p:txBody>
      </p:sp>
    </p:spTree>
    <p:extLst>
      <p:ext uri="{BB962C8B-B14F-4D97-AF65-F5344CB8AC3E}">
        <p14:creationId xmlns:p14="http://schemas.microsoft.com/office/powerpoint/2010/main" val="3485535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5AFE7-3946-CBB4-5A2F-EA9339DA3888}"/>
              </a:ext>
            </a:extLst>
          </p:cNvPr>
          <p:cNvSpPr/>
          <p:nvPr/>
        </p:nvSpPr>
        <p:spPr>
          <a:xfrm>
            <a:off x="454984" y="680483"/>
            <a:ext cx="1382233" cy="422112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Stakeholders</a:t>
            </a:r>
          </a:p>
        </p:txBody>
      </p:sp>
      <p:sp>
        <p:nvSpPr>
          <p:cNvPr id="5" name="Rectangle 4">
            <a:extLst>
              <a:ext uri="{FF2B5EF4-FFF2-40B4-BE49-F238E27FC236}">
                <a16:creationId xmlns:a16="http://schemas.microsoft.com/office/drawing/2014/main" id="{34D7C482-A082-C9DE-593F-E177C77B2551}"/>
              </a:ext>
            </a:extLst>
          </p:cNvPr>
          <p:cNvSpPr/>
          <p:nvPr/>
        </p:nvSpPr>
        <p:spPr>
          <a:xfrm>
            <a:off x="1837217" y="680483"/>
            <a:ext cx="1382233" cy="212119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Activities</a:t>
            </a:r>
          </a:p>
        </p:txBody>
      </p:sp>
      <p:sp>
        <p:nvSpPr>
          <p:cNvPr id="6" name="Rectangle 5">
            <a:extLst>
              <a:ext uri="{FF2B5EF4-FFF2-40B4-BE49-F238E27FC236}">
                <a16:creationId xmlns:a16="http://schemas.microsoft.com/office/drawing/2014/main" id="{F18030B6-5A6D-911D-984E-228B3BEA3CB5}"/>
              </a:ext>
            </a:extLst>
          </p:cNvPr>
          <p:cNvSpPr/>
          <p:nvPr/>
        </p:nvSpPr>
        <p:spPr>
          <a:xfrm>
            <a:off x="1837217" y="2801680"/>
            <a:ext cx="1382233" cy="2099930"/>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p>
        </p:txBody>
      </p:sp>
      <p:sp>
        <p:nvSpPr>
          <p:cNvPr id="7" name="Rectangle 6">
            <a:extLst>
              <a:ext uri="{FF2B5EF4-FFF2-40B4-BE49-F238E27FC236}">
                <a16:creationId xmlns:a16="http://schemas.microsoft.com/office/drawing/2014/main" id="{41E1DA56-4230-EA22-C3D9-ECA40EB499DA}"/>
              </a:ext>
            </a:extLst>
          </p:cNvPr>
          <p:cNvSpPr/>
          <p:nvPr/>
        </p:nvSpPr>
        <p:spPr>
          <a:xfrm>
            <a:off x="3252355" y="680483"/>
            <a:ext cx="263099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Profit: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Value that is offered to customers</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C9F99E1-4BA4-654C-F46F-ADA8D69C541C}"/>
              </a:ext>
            </a:extLst>
          </p:cNvPr>
          <p:cNvSpPr/>
          <p:nvPr/>
        </p:nvSpPr>
        <p:spPr>
          <a:xfrm>
            <a:off x="7304769" y="680482"/>
            <a:ext cx="1382233" cy="422112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segments</a:t>
            </a:r>
          </a:p>
        </p:txBody>
      </p:sp>
      <p:sp>
        <p:nvSpPr>
          <p:cNvPr id="9" name="Rectangle 8">
            <a:extLst>
              <a:ext uri="{FF2B5EF4-FFF2-40B4-BE49-F238E27FC236}">
                <a16:creationId xmlns:a16="http://schemas.microsoft.com/office/drawing/2014/main" id="{0765FD33-B7AC-63DC-5A87-D2402F146F6C}"/>
              </a:ext>
            </a:extLst>
          </p:cNvPr>
          <p:cNvSpPr/>
          <p:nvPr/>
        </p:nvSpPr>
        <p:spPr>
          <a:xfrm>
            <a:off x="5922536" y="680483"/>
            <a:ext cx="1382233" cy="212119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p>
        </p:txBody>
      </p:sp>
      <p:sp>
        <p:nvSpPr>
          <p:cNvPr id="10" name="Rectangle 9">
            <a:extLst>
              <a:ext uri="{FF2B5EF4-FFF2-40B4-BE49-F238E27FC236}">
                <a16:creationId xmlns:a16="http://schemas.microsoft.com/office/drawing/2014/main" id="{C011AFCD-DF9A-2CC0-9784-F7CF602F6C5A}"/>
              </a:ext>
            </a:extLst>
          </p:cNvPr>
          <p:cNvSpPr/>
          <p:nvPr/>
        </p:nvSpPr>
        <p:spPr>
          <a:xfrm>
            <a:off x="5922536" y="2801680"/>
            <a:ext cx="1382233" cy="20999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Channels</a:t>
            </a:r>
          </a:p>
        </p:txBody>
      </p:sp>
      <p:sp>
        <p:nvSpPr>
          <p:cNvPr id="11" name="Rectangle 10">
            <a:extLst>
              <a:ext uri="{FF2B5EF4-FFF2-40B4-BE49-F238E27FC236}">
                <a16:creationId xmlns:a16="http://schemas.microsoft.com/office/drawing/2014/main" id="{37E7ABE3-1366-9921-1F63-1F4FE4D54067}"/>
              </a:ext>
            </a:extLst>
          </p:cNvPr>
          <p:cNvSpPr/>
          <p:nvPr/>
        </p:nvSpPr>
        <p:spPr>
          <a:xfrm>
            <a:off x="3254575"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Positive impact for common interest of society </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7B171E6-9A2C-CDE2-B970-21DD918EB3C5}"/>
              </a:ext>
            </a:extLst>
          </p:cNvPr>
          <p:cNvSpPr/>
          <p:nvPr/>
        </p:nvSpPr>
        <p:spPr>
          <a:xfrm>
            <a:off x="4565923"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Positive impact for the environment</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C6068A7-B170-32AE-C4C6-400A24D6AE17}"/>
              </a:ext>
            </a:extLst>
          </p:cNvPr>
          <p:cNvSpPr/>
          <p:nvPr/>
        </p:nvSpPr>
        <p:spPr>
          <a:xfrm>
            <a:off x="454984" y="4936642"/>
            <a:ext cx="4110939"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Cost structure</a:t>
            </a:r>
          </a:p>
        </p:txBody>
      </p:sp>
      <p:sp>
        <p:nvSpPr>
          <p:cNvPr id="14" name="Rectangle 13">
            <a:extLst>
              <a:ext uri="{FF2B5EF4-FFF2-40B4-BE49-F238E27FC236}">
                <a16:creationId xmlns:a16="http://schemas.microsoft.com/office/drawing/2014/main" id="{7B9538F2-124C-5EE2-2843-E621683F8716}"/>
              </a:ext>
            </a:extLst>
          </p:cNvPr>
          <p:cNvSpPr/>
          <p:nvPr/>
        </p:nvSpPr>
        <p:spPr>
          <a:xfrm>
            <a:off x="4578078" y="4936642"/>
            <a:ext cx="4108721"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Revenue Streams</a:t>
            </a:r>
          </a:p>
        </p:txBody>
      </p:sp>
      <p:sp>
        <p:nvSpPr>
          <p:cNvPr id="2" name="Rectangle 1"/>
          <p:cNvSpPr/>
          <p:nvPr/>
        </p:nvSpPr>
        <p:spPr>
          <a:xfrm>
            <a:off x="3019467" y="530502"/>
            <a:ext cx="2992582" cy="459278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739A8CC-FD38-4836-33B7-8C96F4F85F1E}"/>
              </a:ext>
            </a:extLst>
          </p:cNvPr>
          <p:cNvSpPr/>
          <p:nvPr/>
        </p:nvSpPr>
        <p:spPr>
          <a:xfrm>
            <a:off x="1363255" y="2296748"/>
            <a:ext cx="939800" cy="939800"/>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creation</a:t>
            </a:r>
          </a:p>
        </p:txBody>
      </p:sp>
      <p:sp>
        <p:nvSpPr>
          <p:cNvPr id="16" name="Oval 15">
            <a:extLst>
              <a:ext uri="{FF2B5EF4-FFF2-40B4-BE49-F238E27FC236}">
                <a16:creationId xmlns:a16="http://schemas.microsoft.com/office/drawing/2014/main" id="{E66BBF1C-C22A-1212-FA8D-B581C27E5B9F}"/>
              </a:ext>
            </a:extLst>
          </p:cNvPr>
          <p:cNvSpPr/>
          <p:nvPr/>
        </p:nvSpPr>
        <p:spPr>
          <a:xfrm>
            <a:off x="4091911" y="2296748"/>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sp>
        <p:nvSpPr>
          <p:cNvPr id="17" name="Oval 16">
            <a:extLst>
              <a:ext uri="{FF2B5EF4-FFF2-40B4-BE49-F238E27FC236}">
                <a16:creationId xmlns:a16="http://schemas.microsoft.com/office/drawing/2014/main" id="{1CE4B508-1E88-FB03-942B-7388C1BC909E}"/>
              </a:ext>
            </a:extLst>
          </p:cNvPr>
          <p:cNvSpPr/>
          <p:nvPr/>
        </p:nvSpPr>
        <p:spPr>
          <a:xfrm>
            <a:off x="6874056" y="2331780"/>
            <a:ext cx="939800" cy="939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18" name="Oval 17">
            <a:extLst>
              <a:ext uri="{FF2B5EF4-FFF2-40B4-BE49-F238E27FC236}">
                <a16:creationId xmlns:a16="http://schemas.microsoft.com/office/drawing/2014/main" id="{A4758937-FACD-0BD9-9BFF-3772A399B634}"/>
              </a:ext>
            </a:extLst>
          </p:cNvPr>
          <p:cNvSpPr/>
          <p:nvPr/>
        </p:nvSpPr>
        <p:spPr>
          <a:xfrm>
            <a:off x="4102100" y="4455159"/>
            <a:ext cx="939800" cy="939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capture</a:t>
            </a:r>
          </a:p>
        </p:txBody>
      </p:sp>
      <p:sp>
        <p:nvSpPr>
          <p:cNvPr id="20" name="TextBox 19">
            <a:extLst>
              <a:ext uri="{FF2B5EF4-FFF2-40B4-BE49-F238E27FC236}">
                <a16:creationId xmlns:a16="http://schemas.microsoft.com/office/drawing/2014/main" id="{C34E274F-57D3-9C25-C953-9A2F7355AE1D}"/>
              </a:ext>
            </a:extLst>
          </p:cNvPr>
          <p:cNvSpPr txBox="1"/>
          <p:nvPr/>
        </p:nvSpPr>
        <p:spPr>
          <a:xfrm>
            <a:off x="846789" y="6387068"/>
            <a:ext cx="761141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_d0_f12"/>
                <a:ea typeface="+mn-ea"/>
                <a:cs typeface="+mn-cs"/>
              </a:rPr>
              <a:t>Sustainable business model canvas. </a:t>
            </a:r>
            <a:r>
              <a:rPr kumimoji="0" lang="en-US" sz="1100" b="0" i="0" u="none" strike="noStrike" kern="1200" cap="none" spc="0" normalizeH="0" baseline="0" noProof="0" dirty="0">
                <a:ln>
                  <a:noFill/>
                </a:ln>
                <a:solidFill>
                  <a:prstClr val="black"/>
                </a:solidFill>
                <a:effectLst/>
                <a:uLnTx/>
                <a:uFillTx/>
                <a:latin typeface="g_d0_f9"/>
                <a:ea typeface="+mn-ea"/>
                <a:cs typeface="+mn-cs"/>
              </a:rPr>
              <a:t>Source: </a:t>
            </a:r>
            <a:r>
              <a:rPr kumimoji="0" lang="en-US" sz="1100" b="0" i="0" u="none" strike="noStrike" kern="1200" cap="none" spc="0" normalizeH="0" baseline="0" noProof="0" dirty="0" err="1">
                <a:ln>
                  <a:noFill/>
                </a:ln>
                <a:solidFill>
                  <a:prstClr val="black"/>
                </a:solidFill>
                <a:effectLst/>
                <a:uLnTx/>
                <a:uFillTx/>
                <a:latin typeface="g_d0_f9"/>
                <a:ea typeface="+mn-ea"/>
                <a:cs typeface="+mn-cs"/>
              </a:rPr>
              <a:t>Bocken</a:t>
            </a:r>
            <a:r>
              <a:rPr kumimoji="0" lang="en-US" sz="1100" b="0" i="0" u="none" strike="noStrike" kern="1200" cap="none" spc="0" normalizeH="0" baseline="0" noProof="0" dirty="0">
                <a:ln>
                  <a:noFill/>
                </a:ln>
                <a:solidFill>
                  <a:prstClr val="black"/>
                </a:solidFill>
                <a:effectLst/>
                <a:uLnTx/>
                <a:uFillTx/>
                <a:latin typeface="g_d0_f9"/>
                <a:ea typeface="+mn-ea"/>
                <a:cs typeface="+mn-cs"/>
              </a:rPr>
              <a:t> et al. (2018) based on Osterwalder &amp;Pigneur (2010) and Richardson (2008)</a:t>
            </a:r>
            <a:endParaRPr kumimoji="0" lang="en-NL"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p:cNvGrpSpPr/>
          <p:nvPr/>
        </p:nvGrpSpPr>
        <p:grpSpPr>
          <a:xfrm>
            <a:off x="3539433" y="2002480"/>
            <a:ext cx="5147542" cy="3120804"/>
            <a:chOff x="3586312" y="2027977"/>
            <a:chExt cx="5147542" cy="3120804"/>
          </a:xfrm>
        </p:grpSpPr>
        <p:sp>
          <p:nvSpPr>
            <p:cNvPr id="21" name="Flowchart: Sequential Access Storage 20"/>
            <p:cNvSpPr/>
            <p:nvPr/>
          </p:nvSpPr>
          <p:spPr>
            <a:xfrm>
              <a:off x="3586312" y="2027977"/>
              <a:ext cx="2569767" cy="2689192"/>
            </a:xfrm>
            <a:prstGeom prst="flowChartMagneticTap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2669" y="4027847"/>
              <a:ext cx="2631185" cy="1120934"/>
            </a:xfrm>
            <a:prstGeom prst="rect">
              <a:avLst/>
            </a:prstGeom>
            <a:solidFill>
              <a:schemeClr val="bg1"/>
            </a:solidFill>
          </p:spPr>
        </p:pic>
      </p:grpSp>
    </p:spTree>
    <p:extLst>
      <p:ext uri="{BB962C8B-B14F-4D97-AF65-F5344CB8AC3E}">
        <p14:creationId xmlns:p14="http://schemas.microsoft.com/office/powerpoint/2010/main" val="369092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54" y="379511"/>
            <a:ext cx="5986328" cy="1199908"/>
          </a:xfrm>
        </p:spPr>
        <p:txBody>
          <a:bodyPr>
            <a:normAutofit fontScale="90000"/>
          </a:bodyPr>
          <a:lstStyle/>
          <a:p>
            <a:r>
              <a:rPr lang="en-GB" dirty="0"/>
              <a:t>Value propositions demonstration projects</a:t>
            </a:r>
            <a:endParaRPr lang="en-US" dirty="0"/>
          </a:p>
        </p:txBody>
      </p:sp>
      <p:sp>
        <p:nvSpPr>
          <p:cNvPr id="10" name="Rectangle 9">
            <a:extLst>
              <a:ext uri="{FF2B5EF4-FFF2-40B4-BE49-F238E27FC236}">
                <a16:creationId xmlns:a16="http://schemas.microsoft.com/office/drawing/2014/main" id="{41E1DA56-4230-EA22-C3D9-ECA40EB499DA}"/>
              </a:ext>
            </a:extLst>
          </p:cNvPr>
          <p:cNvSpPr/>
          <p:nvPr/>
        </p:nvSpPr>
        <p:spPr>
          <a:xfrm>
            <a:off x="3308602" y="2090161"/>
            <a:ext cx="262877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Profit: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100" b="1" dirty="0">
              <a:solidFill>
                <a:srgbClr val="E7E6E6">
                  <a:lumMod val="10000"/>
                </a:srgbClr>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Value</a:t>
            </a:r>
            <a:r>
              <a:rPr kumimoji="0" lang="en-GB" sz="1100" b="1" i="0" u="none" strike="noStrike" kern="1200" cap="none" spc="0" normalizeH="0" noProof="0" dirty="0">
                <a:ln>
                  <a:noFill/>
                </a:ln>
                <a:solidFill>
                  <a:srgbClr val="E7E6E6">
                    <a:lumMod val="10000"/>
                  </a:srgbClr>
                </a:solidFill>
                <a:effectLst/>
                <a:uLnTx/>
                <a:uFillTx/>
                <a:latin typeface="Calibri" panose="020F0502020204030204"/>
                <a:ea typeface="+mn-ea"/>
                <a:cs typeface="+mn-cs"/>
              </a:rPr>
              <a:t> that is offered to customers</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7E7ABE3-1366-9921-1F63-1F4FE4D54067}"/>
              </a:ext>
            </a:extLst>
          </p:cNvPr>
          <p:cNvSpPr/>
          <p:nvPr/>
        </p:nvSpPr>
        <p:spPr>
          <a:xfrm>
            <a:off x="3308602" y="4211358"/>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Positive impact for common interest of society </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7B171E6-9A2C-CDE2-B970-21DD918EB3C5}"/>
              </a:ext>
            </a:extLst>
          </p:cNvPr>
          <p:cNvSpPr/>
          <p:nvPr/>
        </p:nvSpPr>
        <p:spPr>
          <a:xfrm>
            <a:off x="4619950" y="4211358"/>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Positive impact for the environment</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66BBF1C-C22A-1212-FA8D-B581C27E5B9F}"/>
              </a:ext>
            </a:extLst>
          </p:cNvPr>
          <p:cNvSpPr/>
          <p:nvPr/>
        </p:nvSpPr>
        <p:spPr>
          <a:xfrm>
            <a:off x="4145938" y="3706426"/>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grpSp>
        <p:nvGrpSpPr>
          <p:cNvPr id="8" name="Group 7"/>
          <p:cNvGrpSpPr/>
          <p:nvPr/>
        </p:nvGrpSpPr>
        <p:grpSpPr>
          <a:xfrm>
            <a:off x="138671" y="1768899"/>
            <a:ext cx="3099824" cy="1854377"/>
            <a:chOff x="138671" y="1964313"/>
            <a:chExt cx="3099824" cy="1854377"/>
          </a:xfrm>
        </p:grpSpPr>
        <p:pic>
          <p:nvPicPr>
            <p:cNvPr id="16" name="Afbeelding 8">
              <a:extLst>
                <a:ext uri="{FF2B5EF4-FFF2-40B4-BE49-F238E27FC236}">
                  <a16:creationId xmlns:a16="http://schemas.microsoft.com/office/drawing/2014/main" id="{81BEE84C-2C48-EBDF-88C7-D4B436EC7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71" y="2287478"/>
              <a:ext cx="2845310" cy="944774"/>
            </a:xfrm>
            <a:prstGeom prst="rect">
              <a:avLst/>
            </a:prstGeom>
          </p:spPr>
        </p:pic>
        <p:sp>
          <p:nvSpPr>
            <p:cNvPr id="6" name="TextBox 5"/>
            <p:cNvSpPr txBox="1"/>
            <p:nvPr/>
          </p:nvSpPr>
          <p:spPr>
            <a:xfrm>
              <a:off x="221776" y="1964313"/>
              <a:ext cx="3009797" cy="369332"/>
            </a:xfrm>
            <a:prstGeom prst="rect">
              <a:avLst/>
            </a:prstGeom>
            <a:noFill/>
          </p:spPr>
          <p:txBody>
            <a:bodyPr wrap="square" rtlCol="0">
              <a:spAutoFit/>
            </a:bodyPr>
            <a:lstStyle/>
            <a:p>
              <a:r>
                <a:rPr lang="en-GB" dirty="0"/>
                <a:t>Paris Habitat</a:t>
              </a:r>
              <a:endParaRPr lang="en-US" dirty="0"/>
            </a:p>
          </p:txBody>
        </p:sp>
        <p:sp>
          <p:nvSpPr>
            <p:cNvPr id="21" name="TextBox 20"/>
            <p:cNvSpPr txBox="1"/>
            <p:nvPr/>
          </p:nvSpPr>
          <p:spPr>
            <a:xfrm>
              <a:off x="228698" y="3172359"/>
              <a:ext cx="3009797" cy="646331"/>
            </a:xfrm>
            <a:prstGeom prst="rect">
              <a:avLst/>
            </a:prstGeom>
            <a:noFill/>
          </p:spPr>
          <p:txBody>
            <a:bodyPr wrap="square" rtlCol="0">
              <a:spAutoFit/>
            </a:bodyPr>
            <a:lstStyle/>
            <a:p>
              <a:r>
                <a:rPr lang="en-GB" dirty="0"/>
                <a:t>prevent waste and new materials</a:t>
              </a:r>
              <a:endParaRPr lang="en-US" dirty="0"/>
            </a:p>
          </p:txBody>
        </p:sp>
      </p:grpSp>
      <p:grpSp>
        <p:nvGrpSpPr>
          <p:cNvPr id="28" name="Group 27"/>
          <p:cNvGrpSpPr/>
          <p:nvPr/>
        </p:nvGrpSpPr>
        <p:grpSpPr>
          <a:xfrm>
            <a:off x="6013559" y="1750350"/>
            <a:ext cx="3195742" cy="2081675"/>
            <a:chOff x="6013559" y="1750350"/>
            <a:chExt cx="3195742" cy="2081675"/>
          </a:xfrm>
        </p:grpSpPr>
        <p:pic>
          <p:nvPicPr>
            <p:cNvPr id="18" name="Afbeelding 8">
              <a:extLst>
                <a:ext uri="{FF2B5EF4-FFF2-40B4-BE49-F238E27FC236}">
                  <a16:creationId xmlns:a16="http://schemas.microsoft.com/office/drawing/2014/main" id="{0591CBD3-2779-9CBF-92CC-35F3C0D62F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3559" y="2001223"/>
              <a:ext cx="2538738" cy="1543752"/>
            </a:xfrm>
            <a:prstGeom prst="rect">
              <a:avLst/>
            </a:prstGeom>
          </p:spPr>
        </p:pic>
        <p:sp>
          <p:nvSpPr>
            <p:cNvPr id="20" name="TextBox 19"/>
            <p:cNvSpPr txBox="1"/>
            <p:nvPr/>
          </p:nvSpPr>
          <p:spPr>
            <a:xfrm>
              <a:off x="6199504" y="3462693"/>
              <a:ext cx="3009797" cy="369332"/>
            </a:xfrm>
            <a:prstGeom prst="rect">
              <a:avLst/>
            </a:prstGeom>
            <a:noFill/>
          </p:spPr>
          <p:txBody>
            <a:bodyPr wrap="square" rtlCol="0">
              <a:spAutoFit/>
            </a:bodyPr>
            <a:lstStyle/>
            <a:p>
              <a:r>
                <a:rPr lang="en-GB" dirty="0"/>
                <a:t>education and awareness</a:t>
              </a:r>
              <a:endParaRPr lang="en-US" dirty="0"/>
            </a:p>
          </p:txBody>
        </p:sp>
        <p:sp>
          <p:nvSpPr>
            <p:cNvPr id="22" name="TextBox 21"/>
            <p:cNvSpPr txBox="1"/>
            <p:nvPr/>
          </p:nvSpPr>
          <p:spPr>
            <a:xfrm>
              <a:off x="6199504" y="1750350"/>
              <a:ext cx="3009797" cy="369332"/>
            </a:xfrm>
            <a:prstGeom prst="rect">
              <a:avLst/>
            </a:prstGeom>
            <a:noFill/>
          </p:spPr>
          <p:txBody>
            <a:bodyPr wrap="square" rtlCol="0">
              <a:spAutoFit/>
            </a:bodyPr>
            <a:lstStyle/>
            <a:p>
              <a:r>
                <a:rPr lang="en-GB" dirty="0" err="1"/>
                <a:t>Zonnige</a:t>
              </a:r>
              <a:r>
                <a:rPr lang="en-GB" dirty="0"/>
                <a:t> </a:t>
              </a:r>
              <a:r>
                <a:rPr lang="en-GB" dirty="0" err="1"/>
                <a:t>Kempen</a:t>
              </a:r>
              <a:endParaRPr lang="en-US" dirty="0"/>
            </a:p>
          </p:txBody>
        </p:sp>
      </p:grpSp>
      <p:grpSp>
        <p:nvGrpSpPr>
          <p:cNvPr id="27" name="Group 26"/>
          <p:cNvGrpSpPr/>
          <p:nvPr/>
        </p:nvGrpSpPr>
        <p:grpSpPr>
          <a:xfrm>
            <a:off x="221774" y="3931347"/>
            <a:ext cx="3009797" cy="2287926"/>
            <a:chOff x="221774" y="3931347"/>
            <a:chExt cx="3009797" cy="2287926"/>
          </a:xfrm>
        </p:grpSpPr>
        <p:pic>
          <p:nvPicPr>
            <p:cNvPr id="17" name="Afbeelding 10">
              <a:extLst>
                <a:ext uri="{FF2B5EF4-FFF2-40B4-BE49-F238E27FC236}">
                  <a16:creationId xmlns:a16="http://schemas.microsoft.com/office/drawing/2014/main" id="{B8E1EB5E-93EB-B615-AC0E-9A93571B02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98" y="4235662"/>
              <a:ext cx="2235188" cy="1740376"/>
            </a:xfrm>
            <a:prstGeom prst="rect">
              <a:avLst/>
            </a:prstGeom>
          </p:spPr>
        </p:pic>
        <p:sp>
          <p:nvSpPr>
            <p:cNvPr id="23" name="TextBox 22"/>
            <p:cNvSpPr txBox="1"/>
            <p:nvPr/>
          </p:nvSpPr>
          <p:spPr>
            <a:xfrm>
              <a:off x="221774" y="3931347"/>
              <a:ext cx="3009797" cy="369332"/>
            </a:xfrm>
            <a:prstGeom prst="rect">
              <a:avLst/>
            </a:prstGeom>
            <a:noFill/>
          </p:spPr>
          <p:txBody>
            <a:bodyPr wrap="square" rtlCol="0">
              <a:spAutoFit/>
            </a:bodyPr>
            <a:lstStyle/>
            <a:p>
              <a:r>
                <a:rPr lang="en-GB" dirty="0" err="1"/>
                <a:t>GreensquareAccord</a:t>
              </a:r>
              <a:endParaRPr lang="en-US" dirty="0"/>
            </a:p>
          </p:txBody>
        </p:sp>
        <p:sp>
          <p:nvSpPr>
            <p:cNvPr id="24" name="TextBox 23"/>
            <p:cNvSpPr txBox="1"/>
            <p:nvPr/>
          </p:nvSpPr>
          <p:spPr>
            <a:xfrm>
              <a:off x="221774" y="5849941"/>
              <a:ext cx="3009797" cy="369332"/>
            </a:xfrm>
            <a:prstGeom prst="rect">
              <a:avLst/>
            </a:prstGeom>
            <a:noFill/>
          </p:spPr>
          <p:txBody>
            <a:bodyPr wrap="square" rtlCol="0">
              <a:spAutoFit/>
            </a:bodyPr>
            <a:lstStyle/>
            <a:p>
              <a:r>
                <a:rPr lang="en-GB" dirty="0"/>
                <a:t>prevent plastic pollution</a:t>
              </a:r>
              <a:endParaRPr lang="en-US" dirty="0"/>
            </a:p>
          </p:txBody>
        </p:sp>
      </p:grpSp>
      <p:grpSp>
        <p:nvGrpSpPr>
          <p:cNvPr id="29" name="Group 28"/>
          <p:cNvGrpSpPr/>
          <p:nvPr/>
        </p:nvGrpSpPr>
        <p:grpSpPr>
          <a:xfrm>
            <a:off x="5996391" y="4037988"/>
            <a:ext cx="3212910" cy="2181285"/>
            <a:chOff x="6000105" y="4174548"/>
            <a:chExt cx="3212910" cy="2181285"/>
          </a:xfrm>
        </p:grpSpPr>
        <p:pic>
          <p:nvPicPr>
            <p:cNvPr id="19" name="Afbeelding 6">
              <a:extLst>
                <a:ext uri="{FF2B5EF4-FFF2-40B4-BE49-F238E27FC236}">
                  <a16:creationId xmlns:a16="http://schemas.microsoft.com/office/drawing/2014/main" id="{1E7DA919-2B98-07D3-2F34-4F65A347F5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105" y="4388809"/>
              <a:ext cx="2326704" cy="1745028"/>
            </a:xfrm>
            <a:prstGeom prst="rect">
              <a:avLst/>
            </a:prstGeom>
          </p:spPr>
        </p:pic>
        <p:sp>
          <p:nvSpPr>
            <p:cNvPr id="25" name="TextBox 24"/>
            <p:cNvSpPr txBox="1"/>
            <p:nvPr/>
          </p:nvSpPr>
          <p:spPr>
            <a:xfrm>
              <a:off x="6203218" y="4174548"/>
              <a:ext cx="3009797" cy="369332"/>
            </a:xfrm>
            <a:prstGeom prst="rect">
              <a:avLst/>
            </a:prstGeom>
            <a:noFill/>
          </p:spPr>
          <p:txBody>
            <a:bodyPr wrap="square" rtlCol="0">
              <a:spAutoFit/>
            </a:bodyPr>
            <a:lstStyle/>
            <a:p>
              <a:r>
                <a:rPr lang="en-GB" dirty="0" err="1"/>
                <a:t>Woonbedrijf</a:t>
              </a:r>
              <a:endParaRPr lang="en-US" dirty="0"/>
            </a:p>
          </p:txBody>
        </p:sp>
        <p:sp>
          <p:nvSpPr>
            <p:cNvPr id="26" name="TextBox 25"/>
            <p:cNvSpPr txBox="1"/>
            <p:nvPr/>
          </p:nvSpPr>
          <p:spPr>
            <a:xfrm>
              <a:off x="6199504" y="5986501"/>
              <a:ext cx="3009797" cy="369332"/>
            </a:xfrm>
            <a:prstGeom prst="rect">
              <a:avLst/>
            </a:prstGeom>
            <a:noFill/>
          </p:spPr>
          <p:txBody>
            <a:bodyPr wrap="square" rtlCol="0">
              <a:spAutoFit/>
            </a:bodyPr>
            <a:lstStyle/>
            <a:p>
              <a:r>
                <a:rPr lang="en-GB" dirty="0"/>
                <a:t>temporality with </a:t>
              </a:r>
              <a:r>
                <a:rPr lang="en-GB" dirty="0" err="1"/>
                <a:t>reuseability</a:t>
              </a:r>
              <a:endParaRPr lang="en-US" dirty="0"/>
            </a:p>
          </p:txBody>
        </p:sp>
      </p:grpSp>
    </p:spTree>
    <p:extLst>
      <p:ext uri="{BB962C8B-B14F-4D97-AF65-F5344CB8AC3E}">
        <p14:creationId xmlns:p14="http://schemas.microsoft.com/office/powerpoint/2010/main" val="381394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5AFE7-3946-CBB4-5A2F-EA9339DA3888}"/>
              </a:ext>
            </a:extLst>
          </p:cNvPr>
          <p:cNvSpPr/>
          <p:nvPr/>
        </p:nvSpPr>
        <p:spPr>
          <a:xfrm>
            <a:off x="454984" y="680483"/>
            <a:ext cx="1382233" cy="422112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Stakeholders</a:t>
            </a:r>
          </a:p>
        </p:txBody>
      </p:sp>
      <p:sp>
        <p:nvSpPr>
          <p:cNvPr id="5" name="Rectangle 4">
            <a:extLst>
              <a:ext uri="{FF2B5EF4-FFF2-40B4-BE49-F238E27FC236}">
                <a16:creationId xmlns:a16="http://schemas.microsoft.com/office/drawing/2014/main" id="{34D7C482-A082-C9DE-593F-E177C77B2551}"/>
              </a:ext>
            </a:extLst>
          </p:cNvPr>
          <p:cNvSpPr/>
          <p:nvPr/>
        </p:nvSpPr>
        <p:spPr>
          <a:xfrm>
            <a:off x="1837217" y="680483"/>
            <a:ext cx="1382233" cy="212119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Activities</a:t>
            </a:r>
          </a:p>
        </p:txBody>
      </p:sp>
      <p:sp>
        <p:nvSpPr>
          <p:cNvPr id="6" name="Rectangle 5">
            <a:extLst>
              <a:ext uri="{FF2B5EF4-FFF2-40B4-BE49-F238E27FC236}">
                <a16:creationId xmlns:a16="http://schemas.microsoft.com/office/drawing/2014/main" id="{F18030B6-5A6D-911D-984E-228B3BEA3CB5}"/>
              </a:ext>
            </a:extLst>
          </p:cNvPr>
          <p:cNvSpPr/>
          <p:nvPr/>
        </p:nvSpPr>
        <p:spPr>
          <a:xfrm>
            <a:off x="1837217" y="2801680"/>
            <a:ext cx="1382233" cy="2099930"/>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p>
        </p:txBody>
      </p:sp>
      <p:sp>
        <p:nvSpPr>
          <p:cNvPr id="7" name="Rectangle 6">
            <a:extLst>
              <a:ext uri="{FF2B5EF4-FFF2-40B4-BE49-F238E27FC236}">
                <a16:creationId xmlns:a16="http://schemas.microsoft.com/office/drawing/2014/main" id="{41E1DA56-4230-EA22-C3D9-ECA40EB499DA}"/>
              </a:ext>
            </a:extLst>
          </p:cNvPr>
          <p:cNvSpPr/>
          <p:nvPr/>
        </p:nvSpPr>
        <p:spPr>
          <a:xfrm>
            <a:off x="3252355" y="680483"/>
            <a:ext cx="263099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Profit</a:t>
            </a:r>
          </a:p>
        </p:txBody>
      </p:sp>
      <p:sp>
        <p:nvSpPr>
          <p:cNvPr id="8" name="Rectangle 7">
            <a:extLst>
              <a:ext uri="{FF2B5EF4-FFF2-40B4-BE49-F238E27FC236}">
                <a16:creationId xmlns:a16="http://schemas.microsoft.com/office/drawing/2014/main" id="{BC9F99E1-4BA4-654C-F46F-ADA8D69C541C}"/>
              </a:ext>
            </a:extLst>
          </p:cNvPr>
          <p:cNvSpPr/>
          <p:nvPr/>
        </p:nvSpPr>
        <p:spPr>
          <a:xfrm>
            <a:off x="7304769" y="680482"/>
            <a:ext cx="1382233" cy="422112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segments</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1" dirty="0">
              <a:solidFill>
                <a:srgbClr val="E7E6E6">
                  <a:lumMod val="10000"/>
                </a:srgbClr>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Target groups who make use of the offering</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765FD33-B7AC-63DC-5A87-D2402F146F6C}"/>
              </a:ext>
            </a:extLst>
          </p:cNvPr>
          <p:cNvSpPr/>
          <p:nvPr/>
        </p:nvSpPr>
        <p:spPr>
          <a:xfrm>
            <a:off x="5922536" y="680483"/>
            <a:ext cx="1382233" cy="212119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Relation between user and organisation</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011AFCD-DF9A-2CC0-9784-F7CF602F6C5A}"/>
              </a:ext>
            </a:extLst>
          </p:cNvPr>
          <p:cNvSpPr/>
          <p:nvPr/>
        </p:nvSpPr>
        <p:spPr>
          <a:xfrm>
            <a:off x="5922536" y="2801680"/>
            <a:ext cx="1382233" cy="20999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Channels</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1" dirty="0">
              <a:solidFill>
                <a:srgbClr val="E7E6E6">
                  <a:lumMod val="10000"/>
                </a:srgbClr>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Touchpoints between users and organisation</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7E7ABE3-1366-9921-1F63-1F4FE4D54067}"/>
              </a:ext>
            </a:extLst>
          </p:cNvPr>
          <p:cNvSpPr/>
          <p:nvPr/>
        </p:nvSpPr>
        <p:spPr>
          <a:xfrm>
            <a:off x="3254575"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7B171E6-9A2C-CDE2-B970-21DD918EB3C5}"/>
              </a:ext>
            </a:extLst>
          </p:cNvPr>
          <p:cNvSpPr/>
          <p:nvPr/>
        </p:nvSpPr>
        <p:spPr>
          <a:xfrm>
            <a:off x="4565923"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C6068A7-B170-32AE-C4C6-400A24D6AE17}"/>
              </a:ext>
            </a:extLst>
          </p:cNvPr>
          <p:cNvSpPr/>
          <p:nvPr/>
        </p:nvSpPr>
        <p:spPr>
          <a:xfrm>
            <a:off x="454984" y="4936642"/>
            <a:ext cx="4110939"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Cost structure</a:t>
            </a:r>
          </a:p>
        </p:txBody>
      </p:sp>
      <p:sp>
        <p:nvSpPr>
          <p:cNvPr id="14" name="Rectangle 13">
            <a:extLst>
              <a:ext uri="{FF2B5EF4-FFF2-40B4-BE49-F238E27FC236}">
                <a16:creationId xmlns:a16="http://schemas.microsoft.com/office/drawing/2014/main" id="{7B9538F2-124C-5EE2-2843-E621683F8716}"/>
              </a:ext>
            </a:extLst>
          </p:cNvPr>
          <p:cNvSpPr/>
          <p:nvPr/>
        </p:nvSpPr>
        <p:spPr>
          <a:xfrm>
            <a:off x="4578078" y="4936642"/>
            <a:ext cx="4108721"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Revenue Streams</a:t>
            </a:r>
          </a:p>
        </p:txBody>
      </p:sp>
      <p:sp>
        <p:nvSpPr>
          <p:cNvPr id="2" name="Rectangle 1"/>
          <p:cNvSpPr/>
          <p:nvPr/>
        </p:nvSpPr>
        <p:spPr>
          <a:xfrm>
            <a:off x="5800303" y="505288"/>
            <a:ext cx="2992582" cy="459278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739A8CC-FD38-4836-33B7-8C96F4F85F1E}"/>
              </a:ext>
            </a:extLst>
          </p:cNvPr>
          <p:cNvSpPr/>
          <p:nvPr/>
        </p:nvSpPr>
        <p:spPr>
          <a:xfrm>
            <a:off x="1363255" y="2296748"/>
            <a:ext cx="939800" cy="939800"/>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creation</a:t>
            </a:r>
          </a:p>
        </p:txBody>
      </p:sp>
      <p:sp>
        <p:nvSpPr>
          <p:cNvPr id="16" name="Oval 15">
            <a:extLst>
              <a:ext uri="{FF2B5EF4-FFF2-40B4-BE49-F238E27FC236}">
                <a16:creationId xmlns:a16="http://schemas.microsoft.com/office/drawing/2014/main" id="{E66BBF1C-C22A-1212-FA8D-B581C27E5B9F}"/>
              </a:ext>
            </a:extLst>
          </p:cNvPr>
          <p:cNvSpPr/>
          <p:nvPr/>
        </p:nvSpPr>
        <p:spPr>
          <a:xfrm>
            <a:off x="4091911" y="2296748"/>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sp>
        <p:nvSpPr>
          <p:cNvPr id="17" name="Oval 16">
            <a:extLst>
              <a:ext uri="{FF2B5EF4-FFF2-40B4-BE49-F238E27FC236}">
                <a16:creationId xmlns:a16="http://schemas.microsoft.com/office/drawing/2014/main" id="{1CE4B508-1E88-FB03-942B-7388C1BC909E}"/>
              </a:ext>
            </a:extLst>
          </p:cNvPr>
          <p:cNvSpPr/>
          <p:nvPr/>
        </p:nvSpPr>
        <p:spPr>
          <a:xfrm>
            <a:off x="6874056" y="2331780"/>
            <a:ext cx="939800" cy="939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18" name="Oval 17">
            <a:extLst>
              <a:ext uri="{FF2B5EF4-FFF2-40B4-BE49-F238E27FC236}">
                <a16:creationId xmlns:a16="http://schemas.microsoft.com/office/drawing/2014/main" id="{A4758937-FACD-0BD9-9BFF-3772A399B634}"/>
              </a:ext>
            </a:extLst>
          </p:cNvPr>
          <p:cNvSpPr/>
          <p:nvPr/>
        </p:nvSpPr>
        <p:spPr>
          <a:xfrm>
            <a:off x="4102100" y="4455159"/>
            <a:ext cx="939800" cy="939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capture</a:t>
            </a:r>
          </a:p>
        </p:txBody>
      </p:sp>
      <p:sp>
        <p:nvSpPr>
          <p:cNvPr id="20" name="TextBox 19">
            <a:extLst>
              <a:ext uri="{FF2B5EF4-FFF2-40B4-BE49-F238E27FC236}">
                <a16:creationId xmlns:a16="http://schemas.microsoft.com/office/drawing/2014/main" id="{C34E274F-57D3-9C25-C953-9A2F7355AE1D}"/>
              </a:ext>
            </a:extLst>
          </p:cNvPr>
          <p:cNvSpPr txBox="1"/>
          <p:nvPr/>
        </p:nvSpPr>
        <p:spPr>
          <a:xfrm>
            <a:off x="846789" y="6387068"/>
            <a:ext cx="761141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_d0_f12"/>
                <a:ea typeface="+mn-ea"/>
                <a:cs typeface="+mn-cs"/>
              </a:rPr>
              <a:t>Sustainable business model canvas. </a:t>
            </a:r>
            <a:r>
              <a:rPr kumimoji="0" lang="en-US" sz="1100" b="0" i="0" u="none" strike="noStrike" kern="1200" cap="none" spc="0" normalizeH="0" baseline="0" noProof="0" dirty="0">
                <a:ln>
                  <a:noFill/>
                </a:ln>
                <a:solidFill>
                  <a:prstClr val="black"/>
                </a:solidFill>
                <a:effectLst/>
                <a:uLnTx/>
                <a:uFillTx/>
                <a:latin typeface="g_d0_f9"/>
                <a:ea typeface="+mn-ea"/>
                <a:cs typeface="+mn-cs"/>
              </a:rPr>
              <a:t>Source: </a:t>
            </a:r>
            <a:r>
              <a:rPr kumimoji="0" lang="en-US" sz="1100" b="0" i="0" u="none" strike="noStrike" kern="1200" cap="none" spc="0" normalizeH="0" baseline="0" noProof="0" dirty="0" err="1">
                <a:ln>
                  <a:noFill/>
                </a:ln>
                <a:solidFill>
                  <a:prstClr val="black"/>
                </a:solidFill>
                <a:effectLst/>
                <a:uLnTx/>
                <a:uFillTx/>
                <a:latin typeface="g_d0_f9"/>
                <a:ea typeface="+mn-ea"/>
                <a:cs typeface="+mn-cs"/>
              </a:rPr>
              <a:t>Bocken</a:t>
            </a:r>
            <a:r>
              <a:rPr kumimoji="0" lang="en-US" sz="1100" b="0" i="0" u="none" strike="noStrike" kern="1200" cap="none" spc="0" normalizeH="0" baseline="0" noProof="0" dirty="0">
                <a:ln>
                  <a:noFill/>
                </a:ln>
                <a:solidFill>
                  <a:prstClr val="black"/>
                </a:solidFill>
                <a:effectLst/>
                <a:uLnTx/>
                <a:uFillTx/>
                <a:latin typeface="g_d0_f9"/>
                <a:ea typeface="+mn-ea"/>
                <a:cs typeface="+mn-cs"/>
              </a:rPr>
              <a:t> et al. (2018) based on Osterwalder &amp;Pigneur (2010) and Richardson (2008)</a:t>
            </a:r>
            <a:endParaRPr kumimoji="0" lang="en-NL"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8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54" y="379511"/>
            <a:ext cx="5986328" cy="1199908"/>
          </a:xfrm>
        </p:spPr>
        <p:txBody>
          <a:bodyPr>
            <a:normAutofit fontScale="90000"/>
          </a:bodyPr>
          <a:lstStyle/>
          <a:p>
            <a:r>
              <a:rPr lang="en-GB" dirty="0"/>
              <a:t>Value delivery demonstration projects</a:t>
            </a:r>
            <a:endParaRPr lang="en-US" dirty="0"/>
          </a:p>
        </p:txBody>
      </p:sp>
      <p:sp>
        <p:nvSpPr>
          <p:cNvPr id="6" name="TextBox 5"/>
          <p:cNvSpPr txBox="1"/>
          <p:nvPr/>
        </p:nvSpPr>
        <p:spPr>
          <a:xfrm>
            <a:off x="221773" y="2526359"/>
            <a:ext cx="3009797" cy="1200329"/>
          </a:xfrm>
          <a:prstGeom prst="rect">
            <a:avLst/>
          </a:prstGeom>
          <a:noFill/>
        </p:spPr>
        <p:txBody>
          <a:bodyPr wrap="square" rtlCol="0">
            <a:spAutoFit/>
          </a:bodyPr>
          <a:lstStyle/>
          <a:p>
            <a:r>
              <a:rPr lang="en-GB" dirty="0"/>
              <a:t>Tenants as clients</a:t>
            </a:r>
          </a:p>
          <a:p>
            <a:endParaRPr lang="en-GB" dirty="0"/>
          </a:p>
          <a:p>
            <a:r>
              <a:rPr lang="en-GB" dirty="0"/>
              <a:t>Tenants as co-designers</a:t>
            </a:r>
          </a:p>
          <a:p>
            <a:endParaRPr lang="en-GB" dirty="0"/>
          </a:p>
        </p:txBody>
      </p:sp>
      <p:sp>
        <p:nvSpPr>
          <p:cNvPr id="22" name="TextBox 21"/>
          <p:cNvSpPr txBox="1"/>
          <p:nvPr/>
        </p:nvSpPr>
        <p:spPr>
          <a:xfrm>
            <a:off x="6522644" y="2806913"/>
            <a:ext cx="3009797" cy="2831544"/>
          </a:xfrm>
          <a:prstGeom prst="rect">
            <a:avLst/>
          </a:prstGeom>
          <a:noFill/>
        </p:spPr>
        <p:txBody>
          <a:bodyPr wrap="square" rtlCol="0">
            <a:spAutoFit/>
          </a:bodyPr>
          <a:lstStyle/>
          <a:p>
            <a:r>
              <a:rPr lang="en-GB" dirty="0"/>
              <a:t>Housing customers:</a:t>
            </a:r>
          </a:p>
          <a:p>
            <a:r>
              <a:rPr lang="en-GB" sz="1200" dirty="0"/>
              <a:t>Tenants</a:t>
            </a:r>
          </a:p>
          <a:p>
            <a:endParaRPr lang="en-GB" sz="1200" dirty="0"/>
          </a:p>
          <a:p>
            <a:endParaRPr lang="en-GB" sz="1200" dirty="0"/>
          </a:p>
          <a:p>
            <a:r>
              <a:rPr lang="en-GB" dirty="0"/>
              <a:t>Material costumers:</a:t>
            </a:r>
          </a:p>
          <a:p>
            <a:r>
              <a:rPr lang="en-GB" sz="1400" dirty="0"/>
              <a:t>Project managers</a:t>
            </a:r>
          </a:p>
          <a:p>
            <a:r>
              <a:rPr lang="en-GB" sz="1400" dirty="0"/>
              <a:t>Maintenance officers</a:t>
            </a:r>
          </a:p>
          <a:p>
            <a:r>
              <a:rPr lang="en-GB" sz="1200" dirty="0"/>
              <a:t>Contractors</a:t>
            </a:r>
          </a:p>
          <a:p>
            <a:r>
              <a:rPr lang="en-GB" sz="1200" dirty="0"/>
              <a:t>Architects</a:t>
            </a:r>
          </a:p>
          <a:p>
            <a:endParaRPr lang="en-GB" dirty="0"/>
          </a:p>
          <a:p>
            <a:endParaRPr lang="en-GB" dirty="0"/>
          </a:p>
          <a:p>
            <a:endParaRPr lang="en-US" dirty="0"/>
          </a:p>
        </p:txBody>
      </p:sp>
      <p:sp>
        <p:nvSpPr>
          <p:cNvPr id="23" name="TextBox 22"/>
          <p:cNvSpPr txBox="1"/>
          <p:nvPr/>
        </p:nvSpPr>
        <p:spPr>
          <a:xfrm>
            <a:off x="239294" y="4598884"/>
            <a:ext cx="3009797" cy="1477328"/>
          </a:xfrm>
          <a:prstGeom prst="rect">
            <a:avLst/>
          </a:prstGeom>
          <a:noFill/>
        </p:spPr>
        <p:txBody>
          <a:bodyPr wrap="square" rtlCol="0">
            <a:spAutoFit/>
          </a:bodyPr>
          <a:lstStyle/>
          <a:p>
            <a:r>
              <a:rPr lang="en-GB" dirty="0"/>
              <a:t>Awareness activities &amp; design workshops with tenants and stakeholders</a:t>
            </a:r>
          </a:p>
          <a:p>
            <a:endParaRPr lang="en-GB" dirty="0"/>
          </a:p>
          <a:p>
            <a:endParaRPr lang="en-US" dirty="0"/>
          </a:p>
        </p:txBody>
      </p:sp>
      <p:sp>
        <p:nvSpPr>
          <p:cNvPr id="30" name="Rectangle 29">
            <a:extLst>
              <a:ext uri="{FF2B5EF4-FFF2-40B4-BE49-F238E27FC236}">
                <a16:creationId xmlns:a16="http://schemas.microsoft.com/office/drawing/2014/main" id="{BC9F99E1-4BA4-654C-F46F-ADA8D69C541C}"/>
              </a:ext>
            </a:extLst>
          </p:cNvPr>
          <p:cNvSpPr/>
          <p:nvPr/>
        </p:nvSpPr>
        <p:spPr>
          <a:xfrm>
            <a:off x="4631324" y="1927425"/>
            <a:ext cx="1382233" cy="4221126"/>
          </a:xfrm>
          <a:prstGeom prst="rect">
            <a:avLst/>
          </a:prstGeom>
          <a:solidFill>
            <a:sysClr val="window" lastClr="FFFFFF"/>
          </a:solidFill>
          <a:ln w="38100" cap="flat" cmpd="sng" algn="ctr">
            <a:solidFill>
              <a:srgbClr val="00B0F0"/>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Customer segments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Target groups who make use of the offering</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765FD33-B7AC-63DC-5A87-D2402F146F6C}"/>
              </a:ext>
            </a:extLst>
          </p:cNvPr>
          <p:cNvSpPr/>
          <p:nvPr/>
        </p:nvSpPr>
        <p:spPr>
          <a:xfrm>
            <a:off x="3249091" y="1927426"/>
            <a:ext cx="1382233" cy="2121196"/>
          </a:xfrm>
          <a:prstGeom prst="rect">
            <a:avLst/>
          </a:prstGeom>
          <a:solidFill>
            <a:sysClr val="window" lastClr="FFFFFF"/>
          </a:solidFill>
          <a:ln w="38100" cap="flat" cmpd="sng" algn="ctr">
            <a:solidFill>
              <a:srgbClr val="00B0F0"/>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Relation between user and organisation</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011AFCD-DF9A-2CC0-9784-F7CF602F6C5A}"/>
              </a:ext>
            </a:extLst>
          </p:cNvPr>
          <p:cNvSpPr/>
          <p:nvPr/>
        </p:nvSpPr>
        <p:spPr>
          <a:xfrm>
            <a:off x="3249091" y="4048623"/>
            <a:ext cx="1382233" cy="2099930"/>
          </a:xfrm>
          <a:prstGeom prst="rect">
            <a:avLst/>
          </a:prstGeom>
          <a:solidFill>
            <a:sysClr val="window" lastClr="FFFFFF"/>
          </a:solidFill>
          <a:ln w="38100" cap="flat" cmpd="sng" algn="ctr">
            <a:solidFill>
              <a:srgbClr val="00B0F0"/>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Channels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Touchpoints between users and organisation</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1CE4B508-1E88-FB03-942B-7388C1BC909E}"/>
              </a:ext>
            </a:extLst>
          </p:cNvPr>
          <p:cNvSpPr/>
          <p:nvPr/>
        </p:nvSpPr>
        <p:spPr>
          <a:xfrm>
            <a:off x="4200611" y="3578723"/>
            <a:ext cx="939800" cy="939800"/>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prstClr val="white"/>
                </a:solidFill>
                <a:effectLst/>
                <a:uLnTx/>
                <a:uFillTx/>
                <a:latin typeface="Calibri" panose="020F0502020204030204"/>
                <a:ea typeface="+mn-ea"/>
                <a:cs typeface="+mn-cs"/>
              </a:rPr>
              <a:t>Value delivery</a:t>
            </a:r>
          </a:p>
        </p:txBody>
      </p:sp>
    </p:spTree>
    <p:extLst>
      <p:ext uri="{BB962C8B-B14F-4D97-AF65-F5344CB8AC3E}">
        <p14:creationId xmlns:p14="http://schemas.microsoft.com/office/powerpoint/2010/main" val="390769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5AFE7-3946-CBB4-5A2F-EA9339DA3888}"/>
              </a:ext>
            </a:extLst>
          </p:cNvPr>
          <p:cNvSpPr/>
          <p:nvPr/>
        </p:nvSpPr>
        <p:spPr>
          <a:xfrm>
            <a:off x="454984" y="680483"/>
            <a:ext cx="1382233" cy="422112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Stakeholders</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1" dirty="0">
              <a:solidFill>
                <a:srgbClr val="E7E6E6">
                  <a:lumMod val="10000"/>
                </a:srgbClr>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Internal and external supply chain partners </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4D7C482-A082-C9DE-593F-E177C77B2551}"/>
              </a:ext>
            </a:extLst>
          </p:cNvPr>
          <p:cNvSpPr/>
          <p:nvPr/>
        </p:nvSpPr>
        <p:spPr>
          <a:xfrm>
            <a:off x="1837217" y="680483"/>
            <a:ext cx="1382233" cy="212119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Activities</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1" dirty="0">
              <a:solidFill>
                <a:srgbClr val="E7E6E6">
                  <a:lumMod val="10000"/>
                </a:srgbClr>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Processes to produce the product, service and</a:t>
            </a:r>
            <a:r>
              <a:rPr kumimoji="0" lang="en-GB" sz="1100" b="1" i="0" u="none" strike="noStrike" kern="1200" cap="none" spc="0" normalizeH="0" noProof="0" dirty="0">
                <a:ln>
                  <a:noFill/>
                </a:ln>
                <a:solidFill>
                  <a:srgbClr val="E7E6E6">
                    <a:lumMod val="10000"/>
                  </a:srgbClr>
                </a:solidFill>
                <a:effectLst/>
                <a:uLnTx/>
                <a:uFillTx/>
                <a:latin typeface="Calibri" panose="020F0502020204030204"/>
                <a:ea typeface="+mn-ea"/>
                <a:cs typeface="+mn-cs"/>
              </a:rPr>
              <a:t> value</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18030B6-5A6D-911D-984E-228B3BEA3CB5}"/>
              </a:ext>
            </a:extLst>
          </p:cNvPr>
          <p:cNvSpPr/>
          <p:nvPr/>
        </p:nvSpPr>
        <p:spPr>
          <a:xfrm>
            <a:off x="1837217" y="2801680"/>
            <a:ext cx="1382233" cy="2099930"/>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1" dirty="0">
              <a:solidFill>
                <a:srgbClr val="E7E6E6">
                  <a:lumMod val="10000"/>
                </a:srgbClr>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Human, material and financial resources</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1E1DA56-4230-EA22-C3D9-ECA40EB499DA}"/>
              </a:ext>
            </a:extLst>
          </p:cNvPr>
          <p:cNvSpPr/>
          <p:nvPr/>
        </p:nvSpPr>
        <p:spPr>
          <a:xfrm>
            <a:off x="3252355" y="680483"/>
            <a:ext cx="263099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Profit</a:t>
            </a:r>
          </a:p>
        </p:txBody>
      </p:sp>
      <p:sp>
        <p:nvSpPr>
          <p:cNvPr id="8" name="Rectangle 7">
            <a:extLst>
              <a:ext uri="{FF2B5EF4-FFF2-40B4-BE49-F238E27FC236}">
                <a16:creationId xmlns:a16="http://schemas.microsoft.com/office/drawing/2014/main" id="{BC9F99E1-4BA4-654C-F46F-ADA8D69C541C}"/>
              </a:ext>
            </a:extLst>
          </p:cNvPr>
          <p:cNvSpPr/>
          <p:nvPr/>
        </p:nvSpPr>
        <p:spPr>
          <a:xfrm>
            <a:off x="7304769" y="680482"/>
            <a:ext cx="1382233" cy="422112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segments</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765FD33-B7AC-63DC-5A87-D2402F146F6C}"/>
              </a:ext>
            </a:extLst>
          </p:cNvPr>
          <p:cNvSpPr/>
          <p:nvPr/>
        </p:nvSpPr>
        <p:spPr>
          <a:xfrm>
            <a:off x="5922536" y="680483"/>
            <a:ext cx="1382233" cy="212119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011AFCD-DF9A-2CC0-9784-F7CF602F6C5A}"/>
              </a:ext>
            </a:extLst>
          </p:cNvPr>
          <p:cNvSpPr/>
          <p:nvPr/>
        </p:nvSpPr>
        <p:spPr>
          <a:xfrm>
            <a:off x="5922536" y="2801680"/>
            <a:ext cx="1382233" cy="20999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Channels</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7E7ABE3-1366-9921-1F63-1F4FE4D54067}"/>
              </a:ext>
            </a:extLst>
          </p:cNvPr>
          <p:cNvSpPr/>
          <p:nvPr/>
        </p:nvSpPr>
        <p:spPr>
          <a:xfrm>
            <a:off x="3254575"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7B171E6-9A2C-CDE2-B970-21DD918EB3C5}"/>
              </a:ext>
            </a:extLst>
          </p:cNvPr>
          <p:cNvSpPr/>
          <p:nvPr/>
        </p:nvSpPr>
        <p:spPr>
          <a:xfrm>
            <a:off x="4565923"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C6068A7-B170-32AE-C4C6-400A24D6AE17}"/>
              </a:ext>
            </a:extLst>
          </p:cNvPr>
          <p:cNvSpPr/>
          <p:nvPr/>
        </p:nvSpPr>
        <p:spPr>
          <a:xfrm>
            <a:off x="454984" y="4936642"/>
            <a:ext cx="4110939"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Cost structure</a:t>
            </a:r>
          </a:p>
        </p:txBody>
      </p:sp>
      <p:sp>
        <p:nvSpPr>
          <p:cNvPr id="14" name="Rectangle 13">
            <a:extLst>
              <a:ext uri="{FF2B5EF4-FFF2-40B4-BE49-F238E27FC236}">
                <a16:creationId xmlns:a16="http://schemas.microsoft.com/office/drawing/2014/main" id="{7B9538F2-124C-5EE2-2843-E621683F8716}"/>
              </a:ext>
            </a:extLst>
          </p:cNvPr>
          <p:cNvSpPr/>
          <p:nvPr/>
        </p:nvSpPr>
        <p:spPr>
          <a:xfrm>
            <a:off x="4578078" y="4936642"/>
            <a:ext cx="4108721"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Revenue Streams</a:t>
            </a:r>
          </a:p>
        </p:txBody>
      </p:sp>
      <p:sp>
        <p:nvSpPr>
          <p:cNvPr id="2" name="Rectangle 1"/>
          <p:cNvSpPr/>
          <p:nvPr/>
        </p:nvSpPr>
        <p:spPr>
          <a:xfrm>
            <a:off x="306905" y="505288"/>
            <a:ext cx="2992582" cy="459278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739A8CC-FD38-4836-33B7-8C96F4F85F1E}"/>
              </a:ext>
            </a:extLst>
          </p:cNvPr>
          <p:cNvSpPr/>
          <p:nvPr/>
        </p:nvSpPr>
        <p:spPr>
          <a:xfrm>
            <a:off x="1363255" y="2296748"/>
            <a:ext cx="939800" cy="939800"/>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creation</a:t>
            </a:r>
          </a:p>
        </p:txBody>
      </p:sp>
      <p:sp>
        <p:nvSpPr>
          <p:cNvPr id="16" name="Oval 15">
            <a:extLst>
              <a:ext uri="{FF2B5EF4-FFF2-40B4-BE49-F238E27FC236}">
                <a16:creationId xmlns:a16="http://schemas.microsoft.com/office/drawing/2014/main" id="{E66BBF1C-C22A-1212-FA8D-B581C27E5B9F}"/>
              </a:ext>
            </a:extLst>
          </p:cNvPr>
          <p:cNvSpPr/>
          <p:nvPr/>
        </p:nvSpPr>
        <p:spPr>
          <a:xfrm>
            <a:off x="4091911" y="2296748"/>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sp>
        <p:nvSpPr>
          <p:cNvPr id="17" name="Oval 16">
            <a:extLst>
              <a:ext uri="{FF2B5EF4-FFF2-40B4-BE49-F238E27FC236}">
                <a16:creationId xmlns:a16="http://schemas.microsoft.com/office/drawing/2014/main" id="{1CE4B508-1E88-FB03-942B-7388C1BC909E}"/>
              </a:ext>
            </a:extLst>
          </p:cNvPr>
          <p:cNvSpPr/>
          <p:nvPr/>
        </p:nvSpPr>
        <p:spPr>
          <a:xfrm>
            <a:off x="6874056" y="2331780"/>
            <a:ext cx="939800" cy="939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18" name="Oval 17">
            <a:extLst>
              <a:ext uri="{FF2B5EF4-FFF2-40B4-BE49-F238E27FC236}">
                <a16:creationId xmlns:a16="http://schemas.microsoft.com/office/drawing/2014/main" id="{A4758937-FACD-0BD9-9BFF-3772A399B634}"/>
              </a:ext>
            </a:extLst>
          </p:cNvPr>
          <p:cNvSpPr/>
          <p:nvPr/>
        </p:nvSpPr>
        <p:spPr>
          <a:xfrm>
            <a:off x="4102100" y="4455159"/>
            <a:ext cx="939800" cy="939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capture</a:t>
            </a:r>
          </a:p>
        </p:txBody>
      </p:sp>
      <p:sp>
        <p:nvSpPr>
          <p:cNvPr id="20" name="TextBox 19">
            <a:extLst>
              <a:ext uri="{FF2B5EF4-FFF2-40B4-BE49-F238E27FC236}">
                <a16:creationId xmlns:a16="http://schemas.microsoft.com/office/drawing/2014/main" id="{C34E274F-57D3-9C25-C953-9A2F7355AE1D}"/>
              </a:ext>
            </a:extLst>
          </p:cNvPr>
          <p:cNvSpPr txBox="1"/>
          <p:nvPr/>
        </p:nvSpPr>
        <p:spPr>
          <a:xfrm>
            <a:off x="846789" y="6387068"/>
            <a:ext cx="761141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_d0_f12"/>
                <a:ea typeface="+mn-ea"/>
                <a:cs typeface="+mn-cs"/>
              </a:rPr>
              <a:t>Sustainable business model canvas. </a:t>
            </a:r>
            <a:r>
              <a:rPr kumimoji="0" lang="en-US" sz="1100" b="0" i="0" u="none" strike="noStrike" kern="1200" cap="none" spc="0" normalizeH="0" baseline="0" noProof="0" dirty="0">
                <a:ln>
                  <a:noFill/>
                </a:ln>
                <a:solidFill>
                  <a:prstClr val="black"/>
                </a:solidFill>
                <a:effectLst/>
                <a:uLnTx/>
                <a:uFillTx/>
                <a:latin typeface="g_d0_f9"/>
                <a:ea typeface="+mn-ea"/>
                <a:cs typeface="+mn-cs"/>
              </a:rPr>
              <a:t>Source: </a:t>
            </a:r>
            <a:r>
              <a:rPr kumimoji="0" lang="en-US" sz="1100" b="0" i="0" u="none" strike="noStrike" kern="1200" cap="none" spc="0" normalizeH="0" baseline="0" noProof="0" dirty="0" err="1">
                <a:ln>
                  <a:noFill/>
                </a:ln>
                <a:solidFill>
                  <a:prstClr val="black"/>
                </a:solidFill>
                <a:effectLst/>
                <a:uLnTx/>
                <a:uFillTx/>
                <a:latin typeface="g_d0_f9"/>
                <a:ea typeface="+mn-ea"/>
                <a:cs typeface="+mn-cs"/>
              </a:rPr>
              <a:t>Bocken</a:t>
            </a:r>
            <a:r>
              <a:rPr kumimoji="0" lang="en-US" sz="1100" b="0" i="0" u="none" strike="noStrike" kern="1200" cap="none" spc="0" normalizeH="0" baseline="0" noProof="0" dirty="0">
                <a:ln>
                  <a:noFill/>
                </a:ln>
                <a:solidFill>
                  <a:prstClr val="black"/>
                </a:solidFill>
                <a:effectLst/>
                <a:uLnTx/>
                <a:uFillTx/>
                <a:latin typeface="g_d0_f9"/>
                <a:ea typeface="+mn-ea"/>
                <a:cs typeface="+mn-cs"/>
              </a:rPr>
              <a:t> et al. (2018) based on Osterwalder &amp;Pigneur (2010) and Richardson (2008)</a:t>
            </a:r>
            <a:endParaRPr kumimoji="0" lang="en-NL"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63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54" y="379511"/>
            <a:ext cx="5986328" cy="1199908"/>
          </a:xfrm>
        </p:spPr>
        <p:txBody>
          <a:bodyPr>
            <a:normAutofit fontScale="90000"/>
          </a:bodyPr>
          <a:lstStyle/>
          <a:p>
            <a:r>
              <a:rPr lang="en-GB" dirty="0"/>
              <a:t>Value creation demonstration projects</a:t>
            </a:r>
            <a:endParaRPr lang="en-US" dirty="0"/>
          </a:p>
        </p:txBody>
      </p:sp>
      <p:sp>
        <p:nvSpPr>
          <p:cNvPr id="6" name="TextBox 5"/>
          <p:cNvSpPr txBox="1"/>
          <p:nvPr/>
        </p:nvSpPr>
        <p:spPr>
          <a:xfrm>
            <a:off x="6258888" y="2374092"/>
            <a:ext cx="3009797" cy="3693319"/>
          </a:xfrm>
          <a:prstGeom prst="rect">
            <a:avLst/>
          </a:prstGeom>
          <a:noFill/>
        </p:spPr>
        <p:txBody>
          <a:bodyPr wrap="square" rtlCol="0">
            <a:spAutoFit/>
          </a:bodyPr>
          <a:lstStyle/>
          <a:p>
            <a:r>
              <a:rPr lang="en-GB" dirty="0"/>
              <a:t>Redesign of standard housing product</a:t>
            </a:r>
          </a:p>
          <a:p>
            <a:endParaRPr lang="en-GB" dirty="0"/>
          </a:p>
          <a:p>
            <a:r>
              <a:rPr lang="en-GB" dirty="0"/>
              <a:t>Inventory of materials</a:t>
            </a:r>
          </a:p>
          <a:p>
            <a:r>
              <a:rPr lang="en-GB" dirty="0"/>
              <a:t>Refurbishment of products</a:t>
            </a:r>
          </a:p>
          <a:p>
            <a:endParaRPr lang="en-GB" dirty="0"/>
          </a:p>
          <a:p>
            <a:endParaRPr lang="en-GB" dirty="0"/>
          </a:p>
          <a:p>
            <a:endParaRPr lang="en-GB" dirty="0"/>
          </a:p>
          <a:p>
            <a:r>
              <a:rPr lang="en-GB" dirty="0"/>
              <a:t>Developing material exchange platform</a:t>
            </a:r>
          </a:p>
          <a:p>
            <a:endParaRPr lang="en-GB" dirty="0"/>
          </a:p>
          <a:p>
            <a:r>
              <a:rPr lang="en-GB" dirty="0"/>
              <a:t>Training of internal and external professionals</a:t>
            </a:r>
          </a:p>
        </p:txBody>
      </p:sp>
      <p:sp>
        <p:nvSpPr>
          <p:cNvPr id="22" name="TextBox 21"/>
          <p:cNvSpPr txBox="1"/>
          <p:nvPr/>
        </p:nvSpPr>
        <p:spPr>
          <a:xfrm>
            <a:off x="551112" y="2697321"/>
            <a:ext cx="3009797" cy="3231654"/>
          </a:xfrm>
          <a:prstGeom prst="rect">
            <a:avLst/>
          </a:prstGeom>
          <a:noFill/>
        </p:spPr>
        <p:txBody>
          <a:bodyPr wrap="square" rtlCol="0">
            <a:spAutoFit/>
          </a:bodyPr>
          <a:lstStyle/>
          <a:p>
            <a:r>
              <a:rPr lang="en-GB" dirty="0"/>
              <a:t>Internal stakeholders:</a:t>
            </a:r>
          </a:p>
          <a:p>
            <a:r>
              <a:rPr lang="en-GB" sz="1400" dirty="0"/>
              <a:t>Project managers</a:t>
            </a:r>
          </a:p>
          <a:p>
            <a:r>
              <a:rPr lang="en-GB" sz="1400" dirty="0"/>
              <a:t>Maintenance officers</a:t>
            </a:r>
          </a:p>
          <a:p>
            <a:r>
              <a:rPr lang="en-GB" sz="1400" dirty="0"/>
              <a:t>Factory designers</a:t>
            </a:r>
          </a:p>
          <a:p>
            <a:endParaRPr lang="en-GB" dirty="0"/>
          </a:p>
          <a:p>
            <a:r>
              <a:rPr lang="en-GB" dirty="0"/>
              <a:t>External stakeholders:</a:t>
            </a:r>
          </a:p>
          <a:p>
            <a:r>
              <a:rPr lang="en-GB" sz="1200" dirty="0"/>
              <a:t>Specialised contractors</a:t>
            </a:r>
          </a:p>
          <a:p>
            <a:r>
              <a:rPr lang="en-GB" sz="1200" dirty="0"/>
              <a:t>Specialised architects</a:t>
            </a:r>
          </a:p>
          <a:p>
            <a:r>
              <a:rPr lang="en-GB" sz="1200" dirty="0"/>
              <a:t>Alternative material suppliers</a:t>
            </a:r>
          </a:p>
          <a:p>
            <a:r>
              <a:rPr lang="en-GB" sz="1200" dirty="0"/>
              <a:t>Tenants as co-designers</a:t>
            </a:r>
          </a:p>
          <a:p>
            <a:endParaRPr lang="en-GB" sz="1200" dirty="0"/>
          </a:p>
          <a:p>
            <a:endParaRPr lang="en-GB" sz="1200" dirty="0"/>
          </a:p>
          <a:p>
            <a:endParaRPr lang="en-GB" dirty="0"/>
          </a:p>
          <a:p>
            <a:endParaRPr lang="en-US" dirty="0"/>
          </a:p>
        </p:txBody>
      </p:sp>
      <p:sp>
        <p:nvSpPr>
          <p:cNvPr id="13" name="Rectangle 12">
            <a:extLst>
              <a:ext uri="{FF2B5EF4-FFF2-40B4-BE49-F238E27FC236}">
                <a16:creationId xmlns:a16="http://schemas.microsoft.com/office/drawing/2014/main" id="{F2D5AFE7-3946-CBB4-5A2F-EA9339DA3888}"/>
              </a:ext>
            </a:extLst>
          </p:cNvPr>
          <p:cNvSpPr/>
          <p:nvPr/>
        </p:nvSpPr>
        <p:spPr>
          <a:xfrm>
            <a:off x="3249091" y="1996087"/>
            <a:ext cx="1382233" cy="4221126"/>
          </a:xfrm>
          <a:prstGeom prst="rect">
            <a:avLst/>
          </a:prstGeom>
          <a:solidFill>
            <a:sysClr val="window" lastClr="FFFFFF"/>
          </a:solidFill>
          <a:ln w="38100" cap="flat" cmpd="sng" algn="ctr">
            <a:solidFill>
              <a:srgbClr val="009193"/>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Key Stakeholders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Internal and external supply chain partners </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4D7C482-A082-C9DE-593F-E177C77B2551}"/>
              </a:ext>
            </a:extLst>
          </p:cNvPr>
          <p:cNvSpPr/>
          <p:nvPr/>
        </p:nvSpPr>
        <p:spPr>
          <a:xfrm>
            <a:off x="4631324" y="1996087"/>
            <a:ext cx="1382233" cy="2121196"/>
          </a:xfrm>
          <a:prstGeom prst="rect">
            <a:avLst/>
          </a:prstGeom>
          <a:solidFill>
            <a:sysClr val="window" lastClr="FFFFFF"/>
          </a:solidFill>
          <a:ln w="38100" cap="flat" cmpd="sng" algn="ctr">
            <a:solidFill>
              <a:srgbClr val="009193"/>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Key Activities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Processes to produce the product, service and value</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18030B6-5A6D-911D-984E-228B3BEA3CB5}"/>
              </a:ext>
            </a:extLst>
          </p:cNvPr>
          <p:cNvSpPr/>
          <p:nvPr/>
        </p:nvSpPr>
        <p:spPr>
          <a:xfrm>
            <a:off x="4631324" y="4117284"/>
            <a:ext cx="1382233" cy="2099930"/>
          </a:xfrm>
          <a:prstGeom prst="rect">
            <a:avLst/>
          </a:prstGeom>
          <a:solidFill>
            <a:sysClr val="window" lastClr="FFFFFF"/>
          </a:solidFill>
          <a:ln w="38100" cap="flat" cmpd="sng" algn="ctr">
            <a:solidFill>
              <a:srgbClr val="009193"/>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Human, material and financial resources</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739A8CC-FD38-4836-33B7-8C96F4F85F1E}"/>
              </a:ext>
            </a:extLst>
          </p:cNvPr>
          <p:cNvSpPr/>
          <p:nvPr/>
        </p:nvSpPr>
        <p:spPr>
          <a:xfrm>
            <a:off x="4157362" y="3612352"/>
            <a:ext cx="939800" cy="939800"/>
          </a:xfrm>
          <a:prstGeom prst="ellipse">
            <a:avLst/>
          </a:prstGeom>
          <a:solidFill>
            <a:srgbClr val="00919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prstClr val="white"/>
                </a:solidFill>
                <a:effectLst/>
                <a:uLnTx/>
                <a:uFillTx/>
                <a:latin typeface="Calibri" panose="020F0502020204030204"/>
                <a:ea typeface="+mn-ea"/>
                <a:cs typeface="+mn-cs"/>
              </a:rPr>
              <a:t>Value creation</a:t>
            </a:r>
          </a:p>
        </p:txBody>
      </p:sp>
    </p:spTree>
    <p:extLst>
      <p:ext uri="{BB962C8B-B14F-4D97-AF65-F5344CB8AC3E}">
        <p14:creationId xmlns:p14="http://schemas.microsoft.com/office/powerpoint/2010/main" val="167186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5AFE7-3946-CBB4-5A2F-EA9339DA3888}"/>
              </a:ext>
            </a:extLst>
          </p:cNvPr>
          <p:cNvSpPr/>
          <p:nvPr/>
        </p:nvSpPr>
        <p:spPr>
          <a:xfrm>
            <a:off x="454984" y="680483"/>
            <a:ext cx="1382233" cy="422112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Stakeholders</a:t>
            </a:r>
          </a:p>
        </p:txBody>
      </p:sp>
      <p:sp>
        <p:nvSpPr>
          <p:cNvPr id="5" name="Rectangle 4">
            <a:extLst>
              <a:ext uri="{FF2B5EF4-FFF2-40B4-BE49-F238E27FC236}">
                <a16:creationId xmlns:a16="http://schemas.microsoft.com/office/drawing/2014/main" id="{34D7C482-A082-C9DE-593F-E177C77B2551}"/>
              </a:ext>
            </a:extLst>
          </p:cNvPr>
          <p:cNvSpPr/>
          <p:nvPr/>
        </p:nvSpPr>
        <p:spPr>
          <a:xfrm>
            <a:off x="1837217" y="680483"/>
            <a:ext cx="1382233" cy="212119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Activities</a:t>
            </a:r>
          </a:p>
        </p:txBody>
      </p:sp>
      <p:sp>
        <p:nvSpPr>
          <p:cNvPr id="6" name="Rectangle 5">
            <a:extLst>
              <a:ext uri="{FF2B5EF4-FFF2-40B4-BE49-F238E27FC236}">
                <a16:creationId xmlns:a16="http://schemas.microsoft.com/office/drawing/2014/main" id="{F18030B6-5A6D-911D-984E-228B3BEA3CB5}"/>
              </a:ext>
            </a:extLst>
          </p:cNvPr>
          <p:cNvSpPr/>
          <p:nvPr/>
        </p:nvSpPr>
        <p:spPr>
          <a:xfrm>
            <a:off x="1837217" y="2801680"/>
            <a:ext cx="1382233" cy="2099930"/>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p>
        </p:txBody>
      </p:sp>
      <p:sp>
        <p:nvSpPr>
          <p:cNvPr id="7" name="Rectangle 6">
            <a:extLst>
              <a:ext uri="{FF2B5EF4-FFF2-40B4-BE49-F238E27FC236}">
                <a16:creationId xmlns:a16="http://schemas.microsoft.com/office/drawing/2014/main" id="{41E1DA56-4230-EA22-C3D9-ECA40EB499DA}"/>
              </a:ext>
            </a:extLst>
          </p:cNvPr>
          <p:cNvSpPr/>
          <p:nvPr/>
        </p:nvSpPr>
        <p:spPr>
          <a:xfrm>
            <a:off x="3252355" y="680483"/>
            <a:ext cx="263099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Profit</a:t>
            </a:r>
          </a:p>
        </p:txBody>
      </p:sp>
      <p:sp>
        <p:nvSpPr>
          <p:cNvPr id="8" name="Rectangle 7">
            <a:extLst>
              <a:ext uri="{FF2B5EF4-FFF2-40B4-BE49-F238E27FC236}">
                <a16:creationId xmlns:a16="http://schemas.microsoft.com/office/drawing/2014/main" id="{BC9F99E1-4BA4-654C-F46F-ADA8D69C541C}"/>
              </a:ext>
            </a:extLst>
          </p:cNvPr>
          <p:cNvSpPr/>
          <p:nvPr/>
        </p:nvSpPr>
        <p:spPr>
          <a:xfrm>
            <a:off x="7304769" y="680482"/>
            <a:ext cx="1382233" cy="422112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segments</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765FD33-B7AC-63DC-5A87-D2402F146F6C}"/>
              </a:ext>
            </a:extLst>
          </p:cNvPr>
          <p:cNvSpPr/>
          <p:nvPr/>
        </p:nvSpPr>
        <p:spPr>
          <a:xfrm>
            <a:off x="5922536" y="680483"/>
            <a:ext cx="1382233" cy="212119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011AFCD-DF9A-2CC0-9784-F7CF602F6C5A}"/>
              </a:ext>
            </a:extLst>
          </p:cNvPr>
          <p:cNvSpPr/>
          <p:nvPr/>
        </p:nvSpPr>
        <p:spPr>
          <a:xfrm>
            <a:off x="5922536" y="2801680"/>
            <a:ext cx="1382233" cy="20999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Channels</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7E7ABE3-1366-9921-1F63-1F4FE4D54067}"/>
              </a:ext>
            </a:extLst>
          </p:cNvPr>
          <p:cNvSpPr/>
          <p:nvPr/>
        </p:nvSpPr>
        <p:spPr>
          <a:xfrm>
            <a:off x="3254575"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7B171E6-9A2C-CDE2-B970-21DD918EB3C5}"/>
              </a:ext>
            </a:extLst>
          </p:cNvPr>
          <p:cNvSpPr/>
          <p:nvPr/>
        </p:nvSpPr>
        <p:spPr>
          <a:xfrm>
            <a:off x="4565923"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C6068A7-B170-32AE-C4C6-400A24D6AE17}"/>
              </a:ext>
            </a:extLst>
          </p:cNvPr>
          <p:cNvSpPr/>
          <p:nvPr/>
        </p:nvSpPr>
        <p:spPr>
          <a:xfrm>
            <a:off x="454984" y="4936642"/>
            <a:ext cx="4110939"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Cost structure</a:t>
            </a:r>
          </a:p>
        </p:txBody>
      </p:sp>
      <p:sp>
        <p:nvSpPr>
          <p:cNvPr id="14" name="Rectangle 13">
            <a:extLst>
              <a:ext uri="{FF2B5EF4-FFF2-40B4-BE49-F238E27FC236}">
                <a16:creationId xmlns:a16="http://schemas.microsoft.com/office/drawing/2014/main" id="{7B9538F2-124C-5EE2-2843-E621683F8716}"/>
              </a:ext>
            </a:extLst>
          </p:cNvPr>
          <p:cNvSpPr/>
          <p:nvPr/>
        </p:nvSpPr>
        <p:spPr>
          <a:xfrm>
            <a:off x="4578078" y="4936642"/>
            <a:ext cx="4108721"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Revenue Streams</a:t>
            </a:r>
          </a:p>
        </p:txBody>
      </p:sp>
      <p:sp>
        <p:nvSpPr>
          <p:cNvPr id="2" name="Rectangle 1"/>
          <p:cNvSpPr/>
          <p:nvPr/>
        </p:nvSpPr>
        <p:spPr>
          <a:xfrm>
            <a:off x="268324" y="4797211"/>
            <a:ext cx="8647076" cy="155477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739A8CC-FD38-4836-33B7-8C96F4F85F1E}"/>
              </a:ext>
            </a:extLst>
          </p:cNvPr>
          <p:cNvSpPr/>
          <p:nvPr/>
        </p:nvSpPr>
        <p:spPr>
          <a:xfrm>
            <a:off x="1363255" y="2296748"/>
            <a:ext cx="939800" cy="939800"/>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creation</a:t>
            </a:r>
          </a:p>
        </p:txBody>
      </p:sp>
      <p:sp>
        <p:nvSpPr>
          <p:cNvPr id="16" name="Oval 15">
            <a:extLst>
              <a:ext uri="{FF2B5EF4-FFF2-40B4-BE49-F238E27FC236}">
                <a16:creationId xmlns:a16="http://schemas.microsoft.com/office/drawing/2014/main" id="{E66BBF1C-C22A-1212-FA8D-B581C27E5B9F}"/>
              </a:ext>
            </a:extLst>
          </p:cNvPr>
          <p:cNvSpPr/>
          <p:nvPr/>
        </p:nvSpPr>
        <p:spPr>
          <a:xfrm>
            <a:off x="4091911" y="2296748"/>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sp>
        <p:nvSpPr>
          <p:cNvPr id="17" name="Oval 16">
            <a:extLst>
              <a:ext uri="{FF2B5EF4-FFF2-40B4-BE49-F238E27FC236}">
                <a16:creationId xmlns:a16="http://schemas.microsoft.com/office/drawing/2014/main" id="{1CE4B508-1E88-FB03-942B-7388C1BC909E}"/>
              </a:ext>
            </a:extLst>
          </p:cNvPr>
          <p:cNvSpPr/>
          <p:nvPr/>
        </p:nvSpPr>
        <p:spPr>
          <a:xfrm>
            <a:off x="6874056" y="2331780"/>
            <a:ext cx="939800" cy="939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18" name="Oval 17">
            <a:extLst>
              <a:ext uri="{FF2B5EF4-FFF2-40B4-BE49-F238E27FC236}">
                <a16:creationId xmlns:a16="http://schemas.microsoft.com/office/drawing/2014/main" id="{A4758937-FACD-0BD9-9BFF-3772A399B634}"/>
              </a:ext>
            </a:extLst>
          </p:cNvPr>
          <p:cNvSpPr/>
          <p:nvPr/>
        </p:nvSpPr>
        <p:spPr>
          <a:xfrm>
            <a:off x="4102100" y="4455159"/>
            <a:ext cx="939800" cy="939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capture</a:t>
            </a:r>
          </a:p>
        </p:txBody>
      </p:sp>
      <p:sp>
        <p:nvSpPr>
          <p:cNvPr id="20" name="TextBox 19">
            <a:extLst>
              <a:ext uri="{FF2B5EF4-FFF2-40B4-BE49-F238E27FC236}">
                <a16:creationId xmlns:a16="http://schemas.microsoft.com/office/drawing/2014/main" id="{C34E274F-57D3-9C25-C953-9A2F7355AE1D}"/>
              </a:ext>
            </a:extLst>
          </p:cNvPr>
          <p:cNvSpPr txBox="1"/>
          <p:nvPr/>
        </p:nvSpPr>
        <p:spPr>
          <a:xfrm>
            <a:off x="846789" y="6387068"/>
            <a:ext cx="761141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_d0_f12"/>
                <a:ea typeface="+mn-ea"/>
                <a:cs typeface="+mn-cs"/>
              </a:rPr>
              <a:t>Sustainable business model canvas. </a:t>
            </a:r>
            <a:r>
              <a:rPr kumimoji="0" lang="en-US" sz="1100" b="0" i="0" u="none" strike="noStrike" kern="1200" cap="none" spc="0" normalizeH="0" baseline="0" noProof="0" dirty="0">
                <a:ln>
                  <a:noFill/>
                </a:ln>
                <a:solidFill>
                  <a:prstClr val="black"/>
                </a:solidFill>
                <a:effectLst/>
                <a:uLnTx/>
                <a:uFillTx/>
                <a:latin typeface="g_d0_f9"/>
                <a:ea typeface="+mn-ea"/>
                <a:cs typeface="+mn-cs"/>
              </a:rPr>
              <a:t>Source: </a:t>
            </a:r>
            <a:r>
              <a:rPr kumimoji="0" lang="en-US" sz="1100" b="0" i="0" u="none" strike="noStrike" kern="1200" cap="none" spc="0" normalizeH="0" baseline="0" noProof="0" dirty="0" err="1">
                <a:ln>
                  <a:noFill/>
                </a:ln>
                <a:solidFill>
                  <a:prstClr val="black"/>
                </a:solidFill>
                <a:effectLst/>
                <a:uLnTx/>
                <a:uFillTx/>
                <a:latin typeface="g_d0_f9"/>
                <a:ea typeface="+mn-ea"/>
                <a:cs typeface="+mn-cs"/>
              </a:rPr>
              <a:t>Bocken</a:t>
            </a:r>
            <a:r>
              <a:rPr kumimoji="0" lang="en-US" sz="1100" b="0" i="0" u="none" strike="noStrike" kern="1200" cap="none" spc="0" normalizeH="0" baseline="0" noProof="0" dirty="0">
                <a:ln>
                  <a:noFill/>
                </a:ln>
                <a:solidFill>
                  <a:prstClr val="black"/>
                </a:solidFill>
                <a:effectLst/>
                <a:uLnTx/>
                <a:uFillTx/>
                <a:latin typeface="g_d0_f9"/>
                <a:ea typeface="+mn-ea"/>
                <a:cs typeface="+mn-cs"/>
              </a:rPr>
              <a:t> et al. (2018) based on Osterwalder &amp;Pigneur (2010) and Richardson (2008)</a:t>
            </a:r>
            <a:endParaRPr kumimoji="0" lang="en-NL"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66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a:t>
            </a:r>
          </a:p>
        </p:txBody>
      </p:sp>
      <p:sp>
        <p:nvSpPr>
          <p:cNvPr id="3" name="Content Placeholder 2"/>
          <p:cNvSpPr>
            <a:spLocks noGrp="1"/>
          </p:cNvSpPr>
          <p:nvPr>
            <p:ph idx="1"/>
          </p:nvPr>
        </p:nvSpPr>
        <p:spPr>
          <a:xfrm>
            <a:off x="712258" y="2330306"/>
            <a:ext cx="4558382" cy="3657600"/>
          </a:xfrm>
        </p:spPr>
        <p:txBody>
          <a:bodyPr>
            <a:normAutofit/>
          </a:bodyPr>
          <a:lstStyle/>
          <a:p>
            <a:r>
              <a:rPr lang="en-GB" sz="2000" dirty="0"/>
              <a:t>The construction sector is responsible for more than 60% of the resource use in Europe </a:t>
            </a:r>
          </a:p>
          <a:p>
            <a:endParaRPr lang="en-GB" sz="2000" dirty="0"/>
          </a:p>
          <a:p>
            <a:r>
              <a:rPr lang="en-GB" sz="2000" dirty="0"/>
              <a:t>More than 30-50% of material use taking place in the housing construction sector</a:t>
            </a:r>
          </a:p>
          <a:p>
            <a:endParaRPr lang="en-GB" sz="2000" dirty="0"/>
          </a:p>
          <a:p>
            <a:r>
              <a:rPr lang="en-GB" sz="2000" dirty="0"/>
              <a:t>The sector generates about one third of all waste in the EU </a:t>
            </a:r>
          </a:p>
          <a:p>
            <a:endParaRPr lang="en-GB" sz="2000" dirty="0"/>
          </a:p>
          <a:p>
            <a:endParaRPr lang="en-GB" sz="2000" dirty="0"/>
          </a:p>
        </p:txBody>
      </p:sp>
      <p:pic>
        <p:nvPicPr>
          <p:cNvPr id="5" name="Afbeelding 4">
            <a:extLst>
              <a:ext uri="{FF2B5EF4-FFF2-40B4-BE49-F238E27FC236}">
                <a16:creationId xmlns:a16="http://schemas.microsoft.com/office/drawing/2014/main" id="{6234B4C3-B9B3-91EA-53DE-AC6FBD9D8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640" y="3623625"/>
            <a:ext cx="3438150" cy="2083727"/>
          </a:xfrm>
          <a:prstGeom prst="rect">
            <a:avLst/>
          </a:prstGeom>
        </p:spPr>
      </p:pic>
    </p:spTree>
    <p:extLst>
      <p:ext uri="{BB962C8B-B14F-4D97-AF65-F5344CB8AC3E}">
        <p14:creationId xmlns:p14="http://schemas.microsoft.com/office/powerpoint/2010/main" val="2595115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5AFE7-3946-CBB4-5A2F-EA9339DA3888}"/>
              </a:ext>
            </a:extLst>
          </p:cNvPr>
          <p:cNvSpPr/>
          <p:nvPr/>
        </p:nvSpPr>
        <p:spPr>
          <a:xfrm>
            <a:off x="454984" y="680483"/>
            <a:ext cx="1382233" cy="422112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Stakeholders</a:t>
            </a:r>
          </a:p>
        </p:txBody>
      </p:sp>
      <p:sp>
        <p:nvSpPr>
          <p:cNvPr id="5" name="Rectangle 4">
            <a:extLst>
              <a:ext uri="{FF2B5EF4-FFF2-40B4-BE49-F238E27FC236}">
                <a16:creationId xmlns:a16="http://schemas.microsoft.com/office/drawing/2014/main" id="{34D7C482-A082-C9DE-593F-E177C77B2551}"/>
              </a:ext>
            </a:extLst>
          </p:cNvPr>
          <p:cNvSpPr/>
          <p:nvPr/>
        </p:nvSpPr>
        <p:spPr>
          <a:xfrm>
            <a:off x="1837217" y="680483"/>
            <a:ext cx="1382233" cy="212119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Activities</a:t>
            </a:r>
          </a:p>
        </p:txBody>
      </p:sp>
      <p:sp>
        <p:nvSpPr>
          <p:cNvPr id="6" name="Rectangle 5">
            <a:extLst>
              <a:ext uri="{FF2B5EF4-FFF2-40B4-BE49-F238E27FC236}">
                <a16:creationId xmlns:a16="http://schemas.microsoft.com/office/drawing/2014/main" id="{F18030B6-5A6D-911D-984E-228B3BEA3CB5}"/>
              </a:ext>
            </a:extLst>
          </p:cNvPr>
          <p:cNvSpPr/>
          <p:nvPr/>
        </p:nvSpPr>
        <p:spPr>
          <a:xfrm>
            <a:off x="1837217" y="2801680"/>
            <a:ext cx="1382233" cy="2099930"/>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p>
        </p:txBody>
      </p:sp>
      <p:sp>
        <p:nvSpPr>
          <p:cNvPr id="7" name="Rectangle 6">
            <a:extLst>
              <a:ext uri="{FF2B5EF4-FFF2-40B4-BE49-F238E27FC236}">
                <a16:creationId xmlns:a16="http://schemas.microsoft.com/office/drawing/2014/main" id="{41E1DA56-4230-EA22-C3D9-ECA40EB499DA}"/>
              </a:ext>
            </a:extLst>
          </p:cNvPr>
          <p:cNvSpPr/>
          <p:nvPr/>
        </p:nvSpPr>
        <p:spPr>
          <a:xfrm>
            <a:off x="3252355" y="680483"/>
            <a:ext cx="263099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Profit</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C9F99E1-4BA4-654C-F46F-ADA8D69C541C}"/>
              </a:ext>
            </a:extLst>
          </p:cNvPr>
          <p:cNvSpPr/>
          <p:nvPr/>
        </p:nvSpPr>
        <p:spPr>
          <a:xfrm>
            <a:off x="7304769" y="680482"/>
            <a:ext cx="1382233" cy="422112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segments</a:t>
            </a:r>
          </a:p>
        </p:txBody>
      </p:sp>
      <p:sp>
        <p:nvSpPr>
          <p:cNvPr id="9" name="Rectangle 8">
            <a:extLst>
              <a:ext uri="{FF2B5EF4-FFF2-40B4-BE49-F238E27FC236}">
                <a16:creationId xmlns:a16="http://schemas.microsoft.com/office/drawing/2014/main" id="{0765FD33-B7AC-63DC-5A87-D2402F146F6C}"/>
              </a:ext>
            </a:extLst>
          </p:cNvPr>
          <p:cNvSpPr/>
          <p:nvPr/>
        </p:nvSpPr>
        <p:spPr>
          <a:xfrm>
            <a:off x="5922536" y="680483"/>
            <a:ext cx="1382233" cy="212119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p>
        </p:txBody>
      </p:sp>
      <p:sp>
        <p:nvSpPr>
          <p:cNvPr id="10" name="Rectangle 9">
            <a:extLst>
              <a:ext uri="{FF2B5EF4-FFF2-40B4-BE49-F238E27FC236}">
                <a16:creationId xmlns:a16="http://schemas.microsoft.com/office/drawing/2014/main" id="{C011AFCD-DF9A-2CC0-9784-F7CF602F6C5A}"/>
              </a:ext>
            </a:extLst>
          </p:cNvPr>
          <p:cNvSpPr/>
          <p:nvPr/>
        </p:nvSpPr>
        <p:spPr>
          <a:xfrm>
            <a:off x="5922536" y="2801680"/>
            <a:ext cx="1382233" cy="20999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Channels</a:t>
            </a:r>
          </a:p>
        </p:txBody>
      </p:sp>
      <p:sp>
        <p:nvSpPr>
          <p:cNvPr id="11" name="Rectangle 10">
            <a:extLst>
              <a:ext uri="{FF2B5EF4-FFF2-40B4-BE49-F238E27FC236}">
                <a16:creationId xmlns:a16="http://schemas.microsoft.com/office/drawing/2014/main" id="{37E7ABE3-1366-9921-1F63-1F4FE4D54067}"/>
              </a:ext>
            </a:extLst>
          </p:cNvPr>
          <p:cNvSpPr/>
          <p:nvPr/>
        </p:nvSpPr>
        <p:spPr>
          <a:xfrm>
            <a:off x="3254575"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p>
        </p:txBody>
      </p:sp>
      <p:sp>
        <p:nvSpPr>
          <p:cNvPr id="12" name="Rectangle 11">
            <a:extLst>
              <a:ext uri="{FF2B5EF4-FFF2-40B4-BE49-F238E27FC236}">
                <a16:creationId xmlns:a16="http://schemas.microsoft.com/office/drawing/2014/main" id="{A7B171E6-9A2C-CDE2-B970-21DD918EB3C5}"/>
              </a:ext>
            </a:extLst>
          </p:cNvPr>
          <p:cNvSpPr/>
          <p:nvPr/>
        </p:nvSpPr>
        <p:spPr>
          <a:xfrm>
            <a:off x="4565923"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p>
        </p:txBody>
      </p:sp>
      <p:sp>
        <p:nvSpPr>
          <p:cNvPr id="13" name="Rectangle 12">
            <a:extLst>
              <a:ext uri="{FF2B5EF4-FFF2-40B4-BE49-F238E27FC236}">
                <a16:creationId xmlns:a16="http://schemas.microsoft.com/office/drawing/2014/main" id="{2C6068A7-B170-32AE-C4C6-400A24D6AE17}"/>
              </a:ext>
            </a:extLst>
          </p:cNvPr>
          <p:cNvSpPr/>
          <p:nvPr/>
        </p:nvSpPr>
        <p:spPr>
          <a:xfrm>
            <a:off x="454984" y="4936642"/>
            <a:ext cx="4110939"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Cost structure</a:t>
            </a:r>
          </a:p>
        </p:txBody>
      </p:sp>
      <p:sp>
        <p:nvSpPr>
          <p:cNvPr id="14" name="Rectangle 13">
            <a:extLst>
              <a:ext uri="{FF2B5EF4-FFF2-40B4-BE49-F238E27FC236}">
                <a16:creationId xmlns:a16="http://schemas.microsoft.com/office/drawing/2014/main" id="{7B9538F2-124C-5EE2-2843-E621683F8716}"/>
              </a:ext>
            </a:extLst>
          </p:cNvPr>
          <p:cNvSpPr/>
          <p:nvPr/>
        </p:nvSpPr>
        <p:spPr>
          <a:xfrm>
            <a:off x="4578078" y="4936642"/>
            <a:ext cx="4108721"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Revenue Streams</a:t>
            </a:r>
          </a:p>
        </p:txBody>
      </p:sp>
      <p:sp>
        <p:nvSpPr>
          <p:cNvPr id="15" name="Oval 14">
            <a:extLst>
              <a:ext uri="{FF2B5EF4-FFF2-40B4-BE49-F238E27FC236}">
                <a16:creationId xmlns:a16="http://schemas.microsoft.com/office/drawing/2014/main" id="{F739A8CC-FD38-4836-33B7-8C96F4F85F1E}"/>
              </a:ext>
            </a:extLst>
          </p:cNvPr>
          <p:cNvSpPr/>
          <p:nvPr/>
        </p:nvSpPr>
        <p:spPr>
          <a:xfrm>
            <a:off x="1363255" y="2296748"/>
            <a:ext cx="939800" cy="939800"/>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creation</a:t>
            </a:r>
          </a:p>
        </p:txBody>
      </p:sp>
      <p:sp>
        <p:nvSpPr>
          <p:cNvPr id="16" name="Oval 15">
            <a:extLst>
              <a:ext uri="{FF2B5EF4-FFF2-40B4-BE49-F238E27FC236}">
                <a16:creationId xmlns:a16="http://schemas.microsoft.com/office/drawing/2014/main" id="{E66BBF1C-C22A-1212-FA8D-B581C27E5B9F}"/>
              </a:ext>
            </a:extLst>
          </p:cNvPr>
          <p:cNvSpPr/>
          <p:nvPr/>
        </p:nvSpPr>
        <p:spPr>
          <a:xfrm>
            <a:off x="4091911" y="2296748"/>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sp>
        <p:nvSpPr>
          <p:cNvPr id="17" name="Oval 16">
            <a:extLst>
              <a:ext uri="{FF2B5EF4-FFF2-40B4-BE49-F238E27FC236}">
                <a16:creationId xmlns:a16="http://schemas.microsoft.com/office/drawing/2014/main" id="{1CE4B508-1E88-FB03-942B-7388C1BC909E}"/>
              </a:ext>
            </a:extLst>
          </p:cNvPr>
          <p:cNvSpPr/>
          <p:nvPr/>
        </p:nvSpPr>
        <p:spPr>
          <a:xfrm>
            <a:off x="6874056" y="2331780"/>
            <a:ext cx="939800" cy="939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18" name="Oval 17">
            <a:extLst>
              <a:ext uri="{FF2B5EF4-FFF2-40B4-BE49-F238E27FC236}">
                <a16:creationId xmlns:a16="http://schemas.microsoft.com/office/drawing/2014/main" id="{A4758937-FACD-0BD9-9BFF-3772A399B634}"/>
              </a:ext>
            </a:extLst>
          </p:cNvPr>
          <p:cNvSpPr/>
          <p:nvPr/>
        </p:nvSpPr>
        <p:spPr>
          <a:xfrm>
            <a:off x="4102100" y="4455159"/>
            <a:ext cx="939800" cy="939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capture</a:t>
            </a:r>
          </a:p>
        </p:txBody>
      </p:sp>
      <p:sp>
        <p:nvSpPr>
          <p:cNvPr id="20" name="TextBox 19">
            <a:extLst>
              <a:ext uri="{FF2B5EF4-FFF2-40B4-BE49-F238E27FC236}">
                <a16:creationId xmlns:a16="http://schemas.microsoft.com/office/drawing/2014/main" id="{C34E274F-57D3-9C25-C953-9A2F7355AE1D}"/>
              </a:ext>
            </a:extLst>
          </p:cNvPr>
          <p:cNvSpPr txBox="1"/>
          <p:nvPr/>
        </p:nvSpPr>
        <p:spPr>
          <a:xfrm>
            <a:off x="846789" y="6387068"/>
            <a:ext cx="761141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_d0_f12"/>
                <a:ea typeface="+mn-ea"/>
                <a:cs typeface="+mn-cs"/>
              </a:rPr>
              <a:t>Sustainable business model canvas. </a:t>
            </a:r>
            <a:r>
              <a:rPr kumimoji="0" lang="en-US" sz="1100" b="0" i="0" u="none" strike="noStrike" kern="1200" cap="none" spc="0" normalizeH="0" baseline="0" noProof="0" dirty="0">
                <a:ln>
                  <a:noFill/>
                </a:ln>
                <a:solidFill>
                  <a:prstClr val="black"/>
                </a:solidFill>
                <a:effectLst/>
                <a:uLnTx/>
                <a:uFillTx/>
                <a:latin typeface="g_d0_f9"/>
                <a:ea typeface="+mn-ea"/>
                <a:cs typeface="+mn-cs"/>
              </a:rPr>
              <a:t>Source: </a:t>
            </a:r>
            <a:r>
              <a:rPr kumimoji="0" lang="en-US" sz="1100" b="0" i="0" u="none" strike="noStrike" kern="1200" cap="none" spc="0" normalizeH="0" baseline="0" noProof="0" dirty="0" err="1">
                <a:ln>
                  <a:noFill/>
                </a:ln>
                <a:solidFill>
                  <a:prstClr val="black"/>
                </a:solidFill>
                <a:effectLst/>
                <a:uLnTx/>
                <a:uFillTx/>
                <a:latin typeface="g_d0_f9"/>
                <a:ea typeface="+mn-ea"/>
                <a:cs typeface="+mn-cs"/>
              </a:rPr>
              <a:t>Bocken</a:t>
            </a:r>
            <a:r>
              <a:rPr kumimoji="0" lang="en-US" sz="1100" b="0" i="0" u="none" strike="noStrike" kern="1200" cap="none" spc="0" normalizeH="0" baseline="0" noProof="0" dirty="0">
                <a:ln>
                  <a:noFill/>
                </a:ln>
                <a:solidFill>
                  <a:prstClr val="black"/>
                </a:solidFill>
                <a:effectLst/>
                <a:uLnTx/>
                <a:uFillTx/>
                <a:latin typeface="g_d0_f9"/>
                <a:ea typeface="+mn-ea"/>
                <a:cs typeface="+mn-cs"/>
              </a:rPr>
              <a:t> et al. (2018) based on Osterwalder &amp;Pigneur (2010) and Richardson (2008)</a:t>
            </a:r>
            <a:endParaRPr kumimoji="0" lang="en-NL"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itle 1"/>
          <p:cNvSpPr txBox="1">
            <a:spLocks/>
          </p:cNvSpPr>
          <p:nvPr/>
        </p:nvSpPr>
        <p:spPr>
          <a:xfrm>
            <a:off x="292080" y="221145"/>
            <a:ext cx="5415099"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srgbClr val="003399"/>
                </a:solidFill>
                <a:effectLst/>
                <a:uLnTx/>
                <a:uFillTx/>
                <a:latin typeface="Open sans bold"/>
                <a:ea typeface="+mj-ea"/>
                <a:cs typeface="+mj-cs"/>
              </a:rPr>
              <a:t>ASK YOURSELF…</a:t>
            </a:r>
            <a:endParaRPr kumimoji="0" lang="en-US" sz="4400" b="0" i="0" u="none" strike="noStrike" kern="1200" cap="none" spc="0" normalizeH="0" baseline="0" noProof="0" dirty="0">
              <a:ln>
                <a:noFill/>
              </a:ln>
              <a:solidFill>
                <a:srgbClr val="003399"/>
              </a:solidFill>
              <a:effectLst/>
              <a:uLnTx/>
              <a:uFillTx/>
              <a:latin typeface="Open sans bold"/>
              <a:ea typeface="+mj-ea"/>
              <a:cs typeface="+mj-cs"/>
            </a:endParaRPr>
          </a:p>
        </p:txBody>
      </p:sp>
      <p:sp>
        <p:nvSpPr>
          <p:cNvPr id="21" name="Rectangle 20"/>
          <p:cNvSpPr/>
          <p:nvPr/>
        </p:nvSpPr>
        <p:spPr>
          <a:xfrm>
            <a:off x="3510995" y="1592668"/>
            <a:ext cx="2047009" cy="3170099"/>
          </a:xfrm>
          <a:prstGeom prst="rect">
            <a:avLst/>
          </a:prstGeom>
          <a:noFill/>
        </p:spPr>
        <p:txBody>
          <a:bodyPr wrap="square" lIns="91440" tIns="45720" rIns="91440" bIns="45720">
            <a:spAutoFit/>
          </a:bodyPr>
          <a:lstStyle/>
          <a:p>
            <a:pPr algn="ctr"/>
            <a:r>
              <a:rPr lang="en-US" sz="20000" dirty="0">
                <a:ln w="0"/>
                <a:solidFill>
                  <a:srgbClr val="003399"/>
                </a:solidFill>
                <a:effectLst>
                  <a:outerShdw blurRad="38100" dist="19050" dir="2700000" algn="tl" rotWithShape="0">
                    <a:srgbClr val="003399">
                      <a:alpha val="40000"/>
                    </a:srgbClr>
                  </a:outerShdw>
                </a:effectLst>
                <a:latin typeface="Open sans"/>
              </a:rPr>
              <a:t>?</a:t>
            </a:r>
          </a:p>
        </p:txBody>
      </p:sp>
      <p:sp>
        <p:nvSpPr>
          <p:cNvPr id="22" name="Rectangle 21"/>
          <p:cNvSpPr/>
          <p:nvPr/>
        </p:nvSpPr>
        <p:spPr>
          <a:xfrm>
            <a:off x="3558836" y="3687901"/>
            <a:ext cx="2047009" cy="3170099"/>
          </a:xfrm>
          <a:prstGeom prst="rect">
            <a:avLst/>
          </a:prstGeom>
          <a:noFill/>
        </p:spPr>
        <p:txBody>
          <a:bodyPr wrap="square" lIns="91440" tIns="45720" rIns="91440" bIns="45720">
            <a:spAutoFit/>
          </a:bodyPr>
          <a:lstStyle/>
          <a:p>
            <a:pPr algn="ctr"/>
            <a:r>
              <a:rPr lang="en-US" sz="20000" dirty="0">
                <a:ln w="0"/>
                <a:solidFill>
                  <a:srgbClr val="003399"/>
                </a:solidFill>
                <a:effectLst>
                  <a:outerShdw blurRad="38100" dist="19050" dir="2700000" algn="tl" rotWithShape="0">
                    <a:srgbClr val="003399">
                      <a:alpha val="40000"/>
                    </a:srgbClr>
                  </a:outerShdw>
                </a:effectLst>
                <a:latin typeface="Open sans"/>
              </a:rPr>
              <a:t>?</a:t>
            </a:r>
          </a:p>
        </p:txBody>
      </p:sp>
      <p:sp>
        <p:nvSpPr>
          <p:cNvPr id="23" name="Rectangle 22"/>
          <p:cNvSpPr/>
          <p:nvPr/>
        </p:nvSpPr>
        <p:spPr>
          <a:xfrm>
            <a:off x="798516" y="1546708"/>
            <a:ext cx="2047009" cy="3170099"/>
          </a:xfrm>
          <a:prstGeom prst="rect">
            <a:avLst/>
          </a:prstGeom>
          <a:noFill/>
        </p:spPr>
        <p:txBody>
          <a:bodyPr wrap="square" lIns="91440" tIns="45720" rIns="91440" bIns="45720">
            <a:spAutoFit/>
          </a:bodyPr>
          <a:lstStyle/>
          <a:p>
            <a:pPr algn="ctr"/>
            <a:r>
              <a:rPr lang="en-US" sz="20000" dirty="0">
                <a:ln w="0"/>
                <a:solidFill>
                  <a:srgbClr val="003399"/>
                </a:solidFill>
                <a:effectLst>
                  <a:outerShdw blurRad="38100" dist="19050" dir="2700000" algn="tl" rotWithShape="0">
                    <a:srgbClr val="003399">
                      <a:alpha val="40000"/>
                    </a:srgbClr>
                  </a:outerShdw>
                </a:effectLst>
                <a:latin typeface="Open sans"/>
              </a:rPr>
              <a:t>?</a:t>
            </a:r>
          </a:p>
        </p:txBody>
      </p:sp>
      <p:sp>
        <p:nvSpPr>
          <p:cNvPr id="24" name="Rectangle 23"/>
          <p:cNvSpPr/>
          <p:nvPr/>
        </p:nvSpPr>
        <p:spPr>
          <a:xfrm>
            <a:off x="6273089" y="1592668"/>
            <a:ext cx="2047009" cy="3170099"/>
          </a:xfrm>
          <a:prstGeom prst="rect">
            <a:avLst/>
          </a:prstGeom>
          <a:noFill/>
        </p:spPr>
        <p:txBody>
          <a:bodyPr wrap="square" lIns="91440" tIns="45720" rIns="91440" bIns="45720">
            <a:spAutoFit/>
          </a:bodyPr>
          <a:lstStyle/>
          <a:p>
            <a:pPr algn="ctr"/>
            <a:r>
              <a:rPr lang="en-US" sz="20000" dirty="0">
                <a:ln w="0"/>
                <a:solidFill>
                  <a:srgbClr val="003399"/>
                </a:solidFill>
                <a:effectLst>
                  <a:outerShdw blurRad="38100" dist="19050" dir="2700000" algn="tl" rotWithShape="0">
                    <a:srgbClr val="003399">
                      <a:alpha val="40000"/>
                    </a:srgbClr>
                  </a:outerShdw>
                </a:effectLst>
                <a:latin typeface="Open sans"/>
              </a:rPr>
              <a:t>?</a:t>
            </a:r>
          </a:p>
        </p:txBody>
      </p:sp>
    </p:spTree>
    <p:extLst>
      <p:ext uri="{BB962C8B-B14F-4D97-AF65-F5344CB8AC3E}">
        <p14:creationId xmlns:p14="http://schemas.microsoft.com/office/powerpoint/2010/main" val="189790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0756" y="3725966"/>
            <a:ext cx="80757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Circular Housing Asset Renovation &amp; Management – No More </a:t>
            </a:r>
            <a:r>
              <a:rPr kumimoji="0" lang="en-GB" sz="1800" b="0" i="0" u="none" strike="noStrike" kern="1200" cap="none" spc="0" normalizeH="0" baseline="0" noProof="0" dirty="0" err="1">
                <a:ln>
                  <a:noFill/>
                </a:ln>
                <a:solidFill>
                  <a:srgbClr val="003399"/>
                </a:solidFill>
                <a:effectLst/>
                <a:uLnTx/>
                <a:uFillTx/>
                <a:latin typeface="Open sans"/>
                <a:ea typeface="+mn-ea"/>
                <a:cs typeface="+mn-cs"/>
              </a:rPr>
              <a:t>Downcycling</a:t>
            </a: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399"/>
                </a:solidFill>
                <a:effectLst/>
                <a:uLnTx/>
                <a:uFillTx/>
                <a:latin typeface="Open sans"/>
                <a:ea typeface="+mn-ea"/>
                <a:cs typeface="+mn-cs"/>
              </a:rPr>
              <a:t>ONLINE TUTORIAL PART 3: </a:t>
            </a:r>
            <a:r>
              <a:rPr lang="en-GB" b="1" noProof="0" dirty="0">
                <a:solidFill>
                  <a:srgbClr val="003399"/>
                </a:solidFill>
                <a:latin typeface="Open sans"/>
              </a:rPr>
              <a:t>MATERIAL EXCHANGE PLATFORMS</a:t>
            </a:r>
            <a:endParaRPr kumimoji="0" lang="en-GB" sz="1800" b="1"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3399"/>
                </a:solidFill>
                <a:effectLst/>
                <a:uLnTx/>
                <a:uFillTx/>
                <a:latin typeface="Open sans"/>
                <a:ea typeface="+mn-ea"/>
                <a:cs typeface="+mn-cs"/>
              </a:rPr>
              <a:t>Prof.</a:t>
            </a:r>
            <a:r>
              <a:rPr kumimoji="0" lang="en-GB" sz="1800" b="0" i="0" u="none" strike="noStrike" kern="1200" cap="none" spc="0" normalizeH="0" baseline="0" noProof="0" dirty="0">
                <a:ln>
                  <a:noFill/>
                </a:ln>
                <a:solidFill>
                  <a:srgbClr val="003399"/>
                </a:solidFill>
                <a:effectLst/>
                <a:uLnTx/>
                <a:uFillTx/>
                <a:latin typeface="Open sans"/>
                <a:ea typeface="+mn-ea"/>
                <a:cs typeface="+mn-cs"/>
              </a:rPr>
              <a:t> Vincent Gruis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Delft University of Technology</a:t>
            </a:r>
          </a:p>
        </p:txBody>
      </p:sp>
    </p:spTree>
    <p:extLst>
      <p:ext uri="{BB962C8B-B14F-4D97-AF65-F5344CB8AC3E}">
        <p14:creationId xmlns:p14="http://schemas.microsoft.com/office/powerpoint/2010/main" val="181160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5AFE7-3946-CBB4-5A2F-EA9339DA3888}"/>
              </a:ext>
            </a:extLst>
          </p:cNvPr>
          <p:cNvSpPr/>
          <p:nvPr/>
        </p:nvSpPr>
        <p:spPr>
          <a:xfrm>
            <a:off x="454984" y="680483"/>
            <a:ext cx="1382233" cy="422112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Stakeholders</a:t>
            </a:r>
          </a:p>
        </p:txBody>
      </p:sp>
      <p:sp>
        <p:nvSpPr>
          <p:cNvPr id="5" name="Rectangle 4">
            <a:extLst>
              <a:ext uri="{FF2B5EF4-FFF2-40B4-BE49-F238E27FC236}">
                <a16:creationId xmlns:a16="http://schemas.microsoft.com/office/drawing/2014/main" id="{34D7C482-A082-C9DE-593F-E177C77B2551}"/>
              </a:ext>
            </a:extLst>
          </p:cNvPr>
          <p:cNvSpPr/>
          <p:nvPr/>
        </p:nvSpPr>
        <p:spPr>
          <a:xfrm>
            <a:off x="1837217" y="680483"/>
            <a:ext cx="1382233" cy="212119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Activities</a:t>
            </a:r>
          </a:p>
        </p:txBody>
      </p:sp>
      <p:sp>
        <p:nvSpPr>
          <p:cNvPr id="6" name="Rectangle 5">
            <a:extLst>
              <a:ext uri="{FF2B5EF4-FFF2-40B4-BE49-F238E27FC236}">
                <a16:creationId xmlns:a16="http://schemas.microsoft.com/office/drawing/2014/main" id="{F18030B6-5A6D-911D-984E-228B3BEA3CB5}"/>
              </a:ext>
            </a:extLst>
          </p:cNvPr>
          <p:cNvSpPr/>
          <p:nvPr/>
        </p:nvSpPr>
        <p:spPr>
          <a:xfrm>
            <a:off x="1837217" y="2801680"/>
            <a:ext cx="1382233" cy="2099930"/>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p>
        </p:txBody>
      </p:sp>
      <p:sp>
        <p:nvSpPr>
          <p:cNvPr id="7" name="Rectangle 6">
            <a:extLst>
              <a:ext uri="{FF2B5EF4-FFF2-40B4-BE49-F238E27FC236}">
                <a16:creationId xmlns:a16="http://schemas.microsoft.com/office/drawing/2014/main" id="{41E1DA56-4230-EA22-C3D9-ECA40EB499DA}"/>
              </a:ext>
            </a:extLst>
          </p:cNvPr>
          <p:cNvSpPr/>
          <p:nvPr/>
        </p:nvSpPr>
        <p:spPr>
          <a:xfrm>
            <a:off x="3252355" y="680483"/>
            <a:ext cx="263099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Profit: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Value that is offered to customers</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C9F99E1-4BA4-654C-F46F-ADA8D69C541C}"/>
              </a:ext>
            </a:extLst>
          </p:cNvPr>
          <p:cNvSpPr/>
          <p:nvPr/>
        </p:nvSpPr>
        <p:spPr>
          <a:xfrm>
            <a:off x="7304769" y="680482"/>
            <a:ext cx="1382233" cy="422112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segments</a:t>
            </a:r>
          </a:p>
        </p:txBody>
      </p:sp>
      <p:sp>
        <p:nvSpPr>
          <p:cNvPr id="9" name="Rectangle 8">
            <a:extLst>
              <a:ext uri="{FF2B5EF4-FFF2-40B4-BE49-F238E27FC236}">
                <a16:creationId xmlns:a16="http://schemas.microsoft.com/office/drawing/2014/main" id="{0765FD33-B7AC-63DC-5A87-D2402F146F6C}"/>
              </a:ext>
            </a:extLst>
          </p:cNvPr>
          <p:cNvSpPr/>
          <p:nvPr/>
        </p:nvSpPr>
        <p:spPr>
          <a:xfrm>
            <a:off x="5922536" y="680483"/>
            <a:ext cx="1382233" cy="212119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p>
        </p:txBody>
      </p:sp>
      <p:sp>
        <p:nvSpPr>
          <p:cNvPr id="10" name="Rectangle 9">
            <a:extLst>
              <a:ext uri="{FF2B5EF4-FFF2-40B4-BE49-F238E27FC236}">
                <a16:creationId xmlns:a16="http://schemas.microsoft.com/office/drawing/2014/main" id="{C011AFCD-DF9A-2CC0-9784-F7CF602F6C5A}"/>
              </a:ext>
            </a:extLst>
          </p:cNvPr>
          <p:cNvSpPr/>
          <p:nvPr/>
        </p:nvSpPr>
        <p:spPr>
          <a:xfrm>
            <a:off x="5922536" y="2801680"/>
            <a:ext cx="1382233" cy="20999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Channels</a:t>
            </a:r>
          </a:p>
        </p:txBody>
      </p:sp>
      <p:sp>
        <p:nvSpPr>
          <p:cNvPr id="11" name="Rectangle 10">
            <a:extLst>
              <a:ext uri="{FF2B5EF4-FFF2-40B4-BE49-F238E27FC236}">
                <a16:creationId xmlns:a16="http://schemas.microsoft.com/office/drawing/2014/main" id="{37E7ABE3-1366-9921-1F63-1F4FE4D54067}"/>
              </a:ext>
            </a:extLst>
          </p:cNvPr>
          <p:cNvSpPr/>
          <p:nvPr/>
        </p:nvSpPr>
        <p:spPr>
          <a:xfrm>
            <a:off x="3254575"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Positive impact for common interest of society </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7B171E6-9A2C-CDE2-B970-21DD918EB3C5}"/>
              </a:ext>
            </a:extLst>
          </p:cNvPr>
          <p:cNvSpPr/>
          <p:nvPr/>
        </p:nvSpPr>
        <p:spPr>
          <a:xfrm>
            <a:off x="4565923"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Positive impact for the environment</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C6068A7-B170-32AE-C4C6-400A24D6AE17}"/>
              </a:ext>
            </a:extLst>
          </p:cNvPr>
          <p:cNvSpPr/>
          <p:nvPr/>
        </p:nvSpPr>
        <p:spPr>
          <a:xfrm>
            <a:off x="454984" y="4936642"/>
            <a:ext cx="4110939"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Cost structure</a:t>
            </a:r>
          </a:p>
        </p:txBody>
      </p:sp>
      <p:sp>
        <p:nvSpPr>
          <p:cNvPr id="14" name="Rectangle 13">
            <a:extLst>
              <a:ext uri="{FF2B5EF4-FFF2-40B4-BE49-F238E27FC236}">
                <a16:creationId xmlns:a16="http://schemas.microsoft.com/office/drawing/2014/main" id="{7B9538F2-124C-5EE2-2843-E621683F8716}"/>
              </a:ext>
            </a:extLst>
          </p:cNvPr>
          <p:cNvSpPr/>
          <p:nvPr/>
        </p:nvSpPr>
        <p:spPr>
          <a:xfrm>
            <a:off x="4578078" y="4936642"/>
            <a:ext cx="4108721"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Revenue Streams</a:t>
            </a:r>
          </a:p>
        </p:txBody>
      </p:sp>
      <p:sp>
        <p:nvSpPr>
          <p:cNvPr id="2" name="Rectangle 1"/>
          <p:cNvSpPr/>
          <p:nvPr/>
        </p:nvSpPr>
        <p:spPr>
          <a:xfrm>
            <a:off x="3019467" y="530502"/>
            <a:ext cx="2992582" cy="459278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739A8CC-FD38-4836-33B7-8C96F4F85F1E}"/>
              </a:ext>
            </a:extLst>
          </p:cNvPr>
          <p:cNvSpPr/>
          <p:nvPr/>
        </p:nvSpPr>
        <p:spPr>
          <a:xfrm>
            <a:off x="1363255" y="2296748"/>
            <a:ext cx="939800" cy="939800"/>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creation</a:t>
            </a:r>
          </a:p>
        </p:txBody>
      </p:sp>
      <p:sp>
        <p:nvSpPr>
          <p:cNvPr id="16" name="Oval 15">
            <a:extLst>
              <a:ext uri="{FF2B5EF4-FFF2-40B4-BE49-F238E27FC236}">
                <a16:creationId xmlns:a16="http://schemas.microsoft.com/office/drawing/2014/main" id="{E66BBF1C-C22A-1212-FA8D-B581C27E5B9F}"/>
              </a:ext>
            </a:extLst>
          </p:cNvPr>
          <p:cNvSpPr/>
          <p:nvPr/>
        </p:nvSpPr>
        <p:spPr>
          <a:xfrm>
            <a:off x="4091911" y="2296748"/>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sp>
        <p:nvSpPr>
          <p:cNvPr id="17" name="Oval 16">
            <a:extLst>
              <a:ext uri="{FF2B5EF4-FFF2-40B4-BE49-F238E27FC236}">
                <a16:creationId xmlns:a16="http://schemas.microsoft.com/office/drawing/2014/main" id="{1CE4B508-1E88-FB03-942B-7388C1BC909E}"/>
              </a:ext>
            </a:extLst>
          </p:cNvPr>
          <p:cNvSpPr/>
          <p:nvPr/>
        </p:nvSpPr>
        <p:spPr>
          <a:xfrm>
            <a:off x="6874056" y="2331780"/>
            <a:ext cx="939800" cy="939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18" name="Oval 17">
            <a:extLst>
              <a:ext uri="{FF2B5EF4-FFF2-40B4-BE49-F238E27FC236}">
                <a16:creationId xmlns:a16="http://schemas.microsoft.com/office/drawing/2014/main" id="{A4758937-FACD-0BD9-9BFF-3772A399B634}"/>
              </a:ext>
            </a:extLst>
          </p:cNvPr>
          <p:cNvSpPr/>
          <p:nvPr/>
        </p:nvSpPr>
        <p:spPr>
          <a:xfrm>
            <a:off x="4102100" y="4455159"/>
            <a:ext cx="939800" cy="939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capture</a:t>
            </a:r>
          </a:p>
        </p:txBody>
      </p:sp>
      <p:sp>
        <p:nvSpPr>
          <p:cNvPr id="20" name="TextBox 19">
            <a:extLst>
              <a:ext uri="{FF2B5EF4-FFF2-40B4-BE49-F238E27FC236}">
                <a16:creationId xmlns:a16="http://schemas.microsoft.com/office/drawing/2014/main" id="{C34E274F-57D3-9C25-C953-9A2F7355AE1D}"/>
              </a:ext>
            </a:extLst>
          </p:cNvPr>
          <p:cNvSpPr txBox="1"/>
          <p:nvPr/>
        </p:nvSpPr>
        <p:spPr>
          <a:xfrm>
            <a:off x="846789" y="6387068"/>
            <a:ext cx="761141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_d0_f12"/>
                <a:ea typeface="+mn-ea"/>
                <a:cs typeface="+mn-cs"/>
              </a:rPr>
              <a:t>Sustainable business model canvas. </a:t>
            </a:r>
            <a:r>
              <a:rPr kumimoji="0" lang="en-US" sz="1100" b="0" i="0" u="none" strike="noStrike" kern="1200" cap="none" spc="0" normalizeH="0" baseline="0" noProof="0" dirty="0">
                <a:ln>
                  <a:noFill/>
                </a:ln>
                <a:solidFill>
                  <a:prstClr val="black"/>
                </a:solidFill>
                <a:effectLst/>
                <a:uLnTx/>
                <a:uFillTx/>
                <a:latin typeface="g_d0_f9"/>
                <a:ea typeface="+mn-ea"/>
                <a:cs typeface="+mn-cs"/>
              </a:rPr>
              <a:t>Source: </a:t>
            </a:r>
            <a:r>
              <a:rPr kumimoji="0" lang="en-US" sz="1100" b="0" i="0" u="none" strike="noStrike" kern="1200" cap="none" spc="0" normalizeH="0" baseline="0" noProof="0" dirty="0" err="1">
                <a:ln>
                  <a:noFill/>
                </a:ln>
                <a:solidFill>
                  <a:prstClr val="black"/>
                </a:solidFill>
                <a:effectLst/>
                <a:uLnTx/>
                <a:uFillTx/>
                <a:latin typeface="g_d0_f9"/>
                <a:ea typeface="+mn-ea"/>
                <a:cs typeface="+mn-cs"/>
              </a:rPr>
              <a:t>Bocken</a:t>
            </a:r>
            <a:r>
              <a:rPr kumimoji="0" lang="en-US" sz="1100" b="0" i="0" u="none" strike="noStrike" kern="1200" cap="none" spc="0" normalizeH="0" baseline="0" noProof="0" dirty="0">
                <a:ln>
                  <a:noFill/>
                </a:ln>
                <a:solidFill>
                  <a:prstClr val="black"/>
                </a:solidFill>
                <a:effectLst/>
                <a:uLnTx/>
                <a:uFillTx/>
                <a:latin typeface="g_d0_f9"/>
                <a:ea typeface="+mn-ea"/>
                <a:cs typeface="+mn-cs"/>
              </a:rPr>
              <a:t> et al. (2018) based on Osterwalder &amp;Pigneur (2010) and Richardson (2008)</a:t>
            </a:r>
            <a:endParaRPr kumimoji="0" lang="en-NL"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p:cNvGrpSpPr/>
          <p:nvPr/>
        </p:nvGrpSpPr>
        <p:grpSpPr>
          <a:xfrm>
            <a:off x="3539433" y="2002480"/>
            <a:ext cx="5147542" cy="3120804"/>
            <a:chOff x="3586312" y="2027977"/>
            <a:chExt cx="5147542" cy="3120804"/>
          </a:xfrm>
        </p:grpSpPr>
        <p:sp>
          <p:nvSpPr>
            <p:cNvPr id="21" name="Flowchart: Sequential Access Storage 20"/>
            <p:cNvSpPr/>
            <p:nvPr/>
          </p:nvSpPr>
          <p:spPr>
            <a:xfrm>
              <a:off x="3586312" y="2027977"/>
              <a:ext cx="2569767" cy="2689192"/>
            </a:xfrm>
            <a:prstGeom prst="flowChartMagneticTap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2669" y="4027847"/>
              <a:ext cx="2631185" cy="1120934"/>
            </a:xfrm>
            <a:prstGeom prst="rect">
              <a:avLst/>
            </a:prstGeom>
            <a:solidFill>
              <a:schemeClr val="bg1"/>
            </a:solidFill>
          </p:spPr>
        </p:pic>
      </p:grpSp>
    </p:spTree>
    <p:extLst>
      <p:ext uri="{BB962C8B-B14F-4D97-AF65-F5344CB8AC3E}">
        <p14:creationId xmlns:p14="http://schemas.microsoft.com/office/powerpoint/2010/main" val="392983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54" y="379511"/>
            <a:ext cx="5986328" cy="1199908"/>
          </a:xfrm>
        </p:spPr>
        <p:txBody>
          <a:bodyPr>
            <a:normAutofit fontScale="90000"/>
          </a:bodyPr>
          <a:lstStyle/>
          <a:p>
            <a:r>
              <a:rPr lang="en-GB" dirty="0"/>
              <a:t>Value propositions exchange platforms</a:t>
            </a:r>
            <a:endParaRPr lang="en-US" dirty="0"/>
          </a:p>
        </p:txBody>
      </p:sp>
      <p:sp>
        <p:nvSpPr>
          <p:cNvPr id="10" name="Rectangle 9">
            <a:extLst>
              <a:ext uri="{FF2B5EF4-FFF2-40B4-BE49-F238E27FC236}">
                <a16:creationId xmlns:a16="http://schemas.microsoft.com/office/drawing/2014/main" id="{41E1DA56-4230-EA22-C3D9-ECA40EB499DA}"/>
              </a:ext>
            </a:extLst>
          </p:cNvPr>
          <p:cNvSpPr/>
          <p:nvPr/>
        </p:nvSpPr>
        <p:spPr>
          <a:xfrm>
            <a:off x="3308602" y="2090161"/>
            <a:ext cx="262877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Profit: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100" b="1" dirty="0">
              <a:solidFill>
                <a:srgbClr val="E7E6E6">
                  <a:lumMod val="10000"/>
                </a:srgbClr>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Value</a:t>
            </a:r>
            <a:r>
              <a:rPr kumimoji="0" lang="en-GB" sz="1100" b="1" i="0" u="none" strike="noStrike" kern="1200" cap="none" spc="0" normalizeH="0" noProof="0" dirty="0">
                <a:ln>
                  <a:noFill/>
                </a:ln>
                <a:solidFill>
                  <a:srgbClr val="E7E6E6">
                    <a:lumMod val="10000"/>
                  </a:srgbClr>
                </a:solidFill>
                <a:effectLst/>
                <a:uLnTx/>
                <a:uFillTx/>
                <a:latin typeface="Calibri" panose="020F0502020204030204"/>
                <a:ea typeface="+mn-ea"/>
                <a:cs typeface="+mn-cs"/>
              </a:rPr>
              <a:t> that is offered to customers</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7E7ABE3-1366-9921-1F63-1F4FE4D54067}"/>
              </a:ext>
            </a:extLst>
          </p:cNvPr>
          <p:cNvSpPr/>
          <p:nvPr/>
        </p:nvSpPr>
        <p:spPr>
          <a:xfrm>
            <a:off x="3308602" y="4211358"/>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Positive impact for common interest of society </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7B171E6-9A2C-CDE2-B970-21DD918EB3C5}"/>
              </a:ext>
            </a:extLst>
          </p:cNvPr>
          <p:cNvSpPr/>
          <p:nvPr/>
        </p:nvSpPr>
        <p:spPr>
          <a:xfrm>
            <a:off x="4619950" y="4211358"/>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Positive impact for the environment</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66BBF1C-C22A-1212-FA8D-B581C27E5B9F}"/>
              </a:ext>
            </a:extLst>
          </p:cNvPr>
          <p:cNvSpPr/>
          <p:nvPr/>
        </p:nvSpPr>
        <p:spPr>
          <a:xfrm>
            <a:off x="4145938" y="3706426"/>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pic>
        <p:nvPicPr>
          <p:cNvPr id="3" name="Picture 2"/>
          <p:cNvPicPr>
            <a:picLocks noChangeAspect="1"/>
          </p:cNvPicPr>
          <p:nvPr/>
        </p:nvPicPr>
        <p:blipFill>
          <a:blip r:embed="rId3"/>
          <a:stretch>
            <a:fillRect/>
          </a:stretch>
        </p:blipFill>
        <p:spPr>
          <a:xfrm>
            <a:off x="515540" y="4348267"/>
            <a:ext cx="1419317" cy="1771195"/>
          </a:xfrm>
          <a:prstGeom prst="rect">
            <a:avLst/>
          </a:prstGeom>
        </p:spPr>
      </p:pic>
      <p:pic>
        <p:nvPicPr>
          <p:cNvPr id="4" name="Picture 3"/>
          <p:cNvPicPr>
            <a:picLocks noChangeAspect="1"/>
          </p:cNvPicPr>
          <p:nvPr/>
        </p:nvPicPr>
        <p:blipFill>
          <a:blip r:embed="rId4"/>
          <a:stretch>
            <a:fillRect/>
          </a:stretch>
        </p:blipFill>
        <p:spPr>
          <a:xfrm>
            <a:off x="1922937" y="4348268"/>
            <a:ext cx="1131990" cy="1771194"/>
          </a:xfrm>
          <a:prstGeom prst="rect">
            <a:avLst/>
          </a:prstGeom>
        </p:spPr>
      </p:pic>
      <p:sp>
        <p:nvSpPr>
          <p:cNvPr id="5" name="TextBox 4"/>
          <p:cNvSpPr txBox="1"/>
          <p:nvPr/>
        </p:nvSpPr>
        <p:spPr>
          <a:xfrm>
            <a:off x="435254" y="3875809"/>
            <a:ext cx="2443028" cy="369332"/>
          </a:xfrm>
          <a:prstGeom prst="rect">
            <a:avLst/>
          </a:prstGeom>
          <a:noFill/>
        </p:spPr>
        <p:txBody>
          <a:bodyPr wrap="square" rtlCol="0">
            <a:spAutoFit/>
          </a:bodyPr>
          <a:lstStyle/>
          <a:p>
            <a:r>
              <a:rPr lang="en-GB" dirty="0"/>
              <a:t>Physical MEP</a:t>
            </a:r>
            <a:endParaRPr lang="en-US" dirty="0"/>
          </a:p>
        </p:txBody>
      </p:sp>
      <p:sp>
        <p:nvSpPr>
          <p:cNvPr id="20" name="TextBox 19"/>
          <p:cNvSpPr txBox="1"/>
          <p:nvPr/>
        </p:nvSpPr>
        <p:spPr>
          <a:xfrm>
            <a:off x="435254" y="2090161"/>
            <a:ext cx="2443028" cy="369332"/>
          </a:xfrm>
          <a:prstGeom prst="rect">
            <a:avLst/>
          </a:prstGeom>
          <a:noFill/>
        </p:spPr>
        <p:txBody>
          <a:bodyPr wrap="square" rtlCol="0">
            <a:spAutoFit/>
          </a:bodyPr>
          <a:lstStyle/>
          <a:p>
            <a:r>
              <a:rPr lang="en-GB" dirty="0"/>
              <a:t>Digital MEP</a:t>
            </a:r>
            <a:endParaRPr lang="en-US" dirty="0"/>
          </a:p>
        </p:txBody>
      </p:sp>
      <p:sp>
        <p:nvSpPr>
          <p:cNvPr id="21" name="Content Placeholder 2"/>
          <p:cNvSpPr>
            <a:spLocks noGrp="1"/>
          </p:cNvSpPr>
          <p:nvPr>
            <p:ph idx="1"/>
          </p:nvPr>
        </p:nvSpPr>
        <p:spPr>
          <a:xfrm>
            <a:off x="6326375" y="2459493"/>
            <a:ext cx="2364514" cy="4351338"/>
          </a:xfrm>
        </p:spPr>
        <p:txBody>
          <a:bodyPr/>
          <a:lstStyle/>
          <a:p>
            <a:pPr marL="0" indent="0">
              <a:buNone/>
            </a:pPr>
            <a:r>
              <a:rPr lang="en-GB" dirty="0"/>
              <a:t>Easy access to available materials by internal project officers and external contractors</a:t>
            </a:r>
            <a:endParaRPr lang="en-US" dirty="0"/>
          </a:p>
        </p:txBody>
      </p:sp>
      <p:pic>
        <p:nvPicPr>
          <p:cNvPr id="6" name="Picture 5"/>
          <p:cNvPicPr>
            <a:picLocks noChangeAspect="1"/>
          </p:cNvPicPr>
          <p:nvPr/>
        </p:nvPicPr>
        <p:blipFill>
          <a:blip r:embed="rId5"/>
          <a:stretch>
            <a:fillRect/>
          </a:stretch>
        </p:blipFill>
        <p:spPr>
          <a:xfrm>
            <a:off x="515540" y="2524483"/>
            <a:ext cx="2643296" cy="1197176"/>
          </a:xfrm>
          <a:prstGeom prst="rect">
            <a:avLst/>
          </a:prstGeom>
        </p:spPr>
      </p:pic>
    </p:spTree>
    <p:extLst>
      <p:ext uri="{BB962C8B-B14F-4D97-AF65-F5344CB8AC3E}">
        <p14:creationId xmlns:p14="http://schemas.microsoft.com/office/powerpoint/2010/main" val="3024136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54" y="379511"/>
            <a:ext cx="5986328" cy="1199908"/>
          </a:xfrm>
        </p:spPr>
        <p:txBody>
          <a:bodyPr>
            <a:normAutofit fontScale="90000"/>
          </a:bodyPr>
          <a:lstStyle/>
          <a:p>
            <a:r>
              <a:rPr lang="en-GB" dirty="0"/>
              <a:t>Value delivery</a:t>
            </a:r>
            <a:br>
              <a:rPr lang="en-GB" dirty="0"/>
            </a:br>
            <a:r>
              <a:rPr lang="en-GB" dirty="0"/>
              <a:t>exchange platforms</a:t>
            </a:r>
            <a:endParaRPr lang="en-US" dirty="0"/>
          </a:p>
        </p:txBody>
      </p:sp>
      <p:sp>
        <p:nvSpPr>
          <p:cNvPr id="6" name="TextBox 5"/>
          <p:cNvSpPr txBox="1"/>
          <p:nvPr/>
        </p:nvSpPr>
        <p:spPr>
          <a:xfrm>
            <a:off x="221048" y="2382893"/>
            <a:ext cx="3009797" cy="1477328"/>
          </a:xfrm>
          <a:prstGeom prst="rect">
            <a:avLst/>
          </a:prstGeom>
          <a:noFill/>
        </p:spPr>
        <p:txBody>
          <a:bodyPr wrap="square" rtlCol="0">
            <a:spAutoFit/>
          </a:bodyPr>
          <a:lstStyle/>
          <a:p>
            <a:r>
              <a:rPr lang="en-GB" dirty="0"/>
              <a:t>Internal users as suppliers</a:t>
            </a:r>
          </a:p>
          <a:p>
            <a:endParaRPr lang="en-GB" dirty="0"/>
          </a:p>
          <a:p>
            <a:r>
              <a:rPr lang="en-GB" dirty="0"/>
              <a:t>Internal and external </a:t>
            </a:r>
          </a:p>
          <a:p>
            <a:r>
              <a:rPr lang="en-GB" dirty="0"/>
              <a:t>users as clients</a:t>
            </a:r>
          </a:p>
          <a:p>
            <a:endParaRPr lang="en-GB" dirty="0"/>
          </a:p>
        </p:txBody>
      </p:sp>
      <p:sp>
        <p:nvSpPr>
          <p:cNvPr id="22" name="TextBox 21"/>
          <p:cNvSpPr txBox="1"/>
          <p:nvPr/>
        </p:nvSpPr>
        <p:spPr>
          <a:xfrm>
            <a:off x="6522644" y="2382893"/>
            <a:ext cx="3009797" cy="3416320"/>
          </a:xfrm>
          <a:prstGeom prst="rect">
            <a:avLst/>
          </a:prstGeom>
          <a:noFill/>
        </p:spPr>
        <p:txBody>
          <a:bodyPr wrap="square" rtlCol="0">
            <a:spAutoFit/>
          </a:bodyPr>
          <a:lstStyle/>
          <a:p>
            <a:r>
              <a:rPr lang="en-GB" dirty="0"/>
              <a:t>Internal users:</a:t>
            </a:r>
          </a:p>
          <a:p>
            <a:r>
              <a:rPr lang="en-GB" sz="1200" dirty="0"/>
              <a:t>Project managers</a:t>
            </a:r>
          </a:p>
          <a:p>
            <a:r>
              <a:rPr lang="en-GB" sz="1200" dirty="0"/>
              <a:t>Maintenance officers</a:t>
            </a:r>
          </a:p>
          <a:p>
            <a:endParaRPr lang="en-GB" dirty="0"/>
          </a:p>
          <a:p>
            <a:r>
              <a:rPr lang="en-GB" dirty="0"/>
              <a:t>External users:</a:t>
            </a:r>
          </a:p>
          <a:p>
            <a:r>
              <a:rPr lang="en-GB" sz="1200" dirty="0"/>
              <a:t>Contractors</a:t>
            </a:r>
          </a:p>
          <a:p>
            <a:r>
              <a:rPr lang="en-GB" sz="1200" dirty="0"/>
              <a:t>Architects</a:t>
            </a:r>
          </a:p>
          <a:p>
            <a:endParaRPr lang="en-GB" dirty="0"/>
          </a:p>
          <a:p>
            <a:r>
              <a:rPr lang="en-GB" dirty="0"/>
              <a:t>(Potential) customers:</a:t>
            </a:r>
          </a:p>
          <a:p>
            <a:r>
              <a:rPr lang="en-GB" sz="1200" dirty="0"/>
              <a:t>Other housing organisations</a:t>
            </a:r>
          </a:p>
          <a:p>
            <a:r>
              <a:rPr lang="en-GB" sz="1200" dirty="0"/>
              <a:t>Tenants</a:t>
            </a:r>
          </a:p>
          <a:p>
            <a:endParaRPr lang="en-GB" dirty="0"/>
          </a:p>
          <a:p>
            <a:endParaRPr lang="en-GB" dirty="0"/>
          </a:p>
          <a:p>
            <a:endParaRPr lang="en-US" dirty="0"/>
          </a:p>
        </p:txBody>
      </p:sp>
      <p:sp>
        <p:nvSpPr>
          <p:cNvPr id="23" name="TextBox 22"/>
          <p:cNvSpPr txBox="1"/>
          <p:nvPr/>
        </p:nvSpPr>
        <p:spPr>
          <a:xfrm>
            <a:off x="239294" y="4284419"/>
            <a:ext cx="3009797" cy="2308324"/>
          </a:xfrm>
          <a:prstGeom prst="rect">
            <a:avLst/>
          </a:prstGeom>
          <a:noFill/>
        </p:spPr>
        <p:txBody>
          <a:bodyPr wrap="square" rtlCol="0">
            <a:spAutoFit/>
          </a:bodyPr>
          <a:lstStyle/>
          <a:p>
            <a:r>
              <a:rPr lang="en-GB" dirty="0"/>
              <a:t>Physical platform: storage management by internal maintenance officers</a:t>
            </a:r>
          </a:p>
          <a:p>
            <a:endParaRPr lang="en-GB" dirty="0"/>
          </a:p>
          <a:p>
            <a:r>
              <a:rPr lang="en-GB" dirty="0"/>
              <a:t>Digital platform: regular newsflashes of new offers</a:t>
            </a:r>
          </a:p>
          <a:p>
            <a:endParaRPr lang="en-GB" dirty="0"/>
          </a:p>
          <a:p>
            <a:endParaRPr lang="en-US" dirty="0"/>
          </a:p>
        </p:txBody>
      </p:sp>
      <p:sp>
        <p:nvSpPr>
          <p:cNvPr id="30" name="Rectangle 29">
            <a:extLst>
              <a:ext uri="{FF2B5EF4-FFF2-40B4-BE49-F238E27FC236}">
                <a16:creationId xmlns:a16="http://schemas.microsoft.com/office/drawing/2014/main" id="{BC9F99E1-4BA4-654C-F46F-ADA8D69C541C}"/>
              </a:ext>
            </a:extLst>
          </p:cNvPr>
          <p:cNvSpPr/>
          <p:nvPr/>
        </p:nvSpPr>
        <p:spPr>
          <a:xfrm>
            <a:off x="4631324" y="1927425"/>
            <a:ext cx="1382233" cy="4221126"/>
          </a:xfrm>
          <a:prstGeom prst="rect">
            <a:avLst/>
          </a:prstGeom>
          <a:solidFill>
            <a:sysClr val="window" lastClr="FFFFFF"/>
          </a:solidFill>
          <a:ln w="38100" cap="flat" cmpd="sng" algn="ctr">
            <a:solidFill>
              <a:srgbClr val="00B0F0"/>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Customer segments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Target groups who make use of the offering</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765FD33-B7AC-63DC-5A87-D2402F146F6C}"/>
              </a:ext>
            </a:extLst>
          </p:cNvPr>
          <p:cNvSpPr/>
          <p:nvPr/>
        </p:nvSpPr>
        <p:spPr>
          <a:xfrm>
            <a:off x="3249091" y="1927426"/>
            <a:ext cx="1382233" cy="2121196"/>
          </a:xfrm>
          <a:prstGeom prst="rect">
            <a:avLst/>
          </a:prstGeom>
          <a:solidFill>
            <a:sysClr val="window" lastClr="FFFFFF"/>
          </a:solidFill>
          <a:ln w="38100" cap="flat" cmpd="sng" algn="ctr">
            <a:solidFill>
              <a:srgbClr val="00B0F0"/>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Relation between user and organisation</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011AFCD-DF9A-2CC0-9784-F7CF602F6C5A}"/>
              </a:ext>
            </a:extLst>
          </p:cNvPr>
          <p:cNvSpPr/>
          <p:nvPr/>
        </p:nvSpPr>
        <p:spPr>
          <a:xfrm>
            <a:off x="3249091" y="4048623"/>
            <a:ext cx="1382233" cy="2099930"/>
          </a:xfrm>
          <a:prstGeom prst="rect">
            <a:avLst/>
          </a:prstGeom>
          <a:solidFill>
            <a:sysClr val="window" lastClr="FFFFFF"/>
          </a:solidFill>
          <a:ln w="38100" cap="flat" cmpd="sng" algn="ctr">
            <a:solidFill>
              <a:srgbClr val="00B0F0"/>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Channels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Touchpoints between users and organisation</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1CE4B508-1E88-FB03-942B-7388C1BC909E}"/>
              </a:ext>
            </a:extLst>
          </p:cNvPr>
          <p:cNvSpPr/>
          <p:nvPr/>
        </p:nvSpPr>
        <p:spPr>
          <a:xfrm>
            <a:off x="4200611" y="3578723"/>
            <a:ext cx="939800" cy="939800"/>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3" name="Left Brace 2"/>
          <p:cNvSpPr/>
          <p:nvPr/>
        </p:nvSpPr>
        <p:spPr>
          <a:xfrm>
            <a:off x="2901540" y="2068428"/>
            <a:ext cx="197427" cy="18391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Left Brace 33"/>
          <p:cNvSpPr/>
          <p:nvPr/>
        </p:nvSpPr>
        <p:spPr>
          <a:xfrm>
            <a:off x="2901539" y="4237021"/>
            <a:ext cx="197427" cy="18391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ight Brace 3"/>
          <p:cNvSpPr/>
          <p:nvPr/>
        </p:nvSpPr>
        <p:spPr>
          <a:xfrm>
            <a:off x="6141027" y="1996087"/>
            <a:ext cx="172778" cy="40801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06255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54" y="379511"/>
            <a:ext cx="5986328" cy="1199908"/>
          </a:xfrm>
        </p:spPr>
        <p:txBody>
          <a:bodyPr>
            <a:normAutofit fontScale="90000"/>
          </a:bodyPr>
          <a:lstStyle/>
          <a:p>
            <a:r>
              <a:rPr lang="en-GB" dirty="0"/>
              <a:t>Value creation</a:t>
            </a:r>
            <a:br>
              <a:rPr lang="en-GB" dirty="0"/>
            </a:br>
            <a:r>
              <a:rPr lang="en-GB" dirty="0"/>
              <a:t>exchange platforms</a:t>
            </a:r>
            <a:endParaRPr lang="en-US" dirty="0"/>
          </a:p>
        </p:txBody>
      </p:sp>
      <p:sp>
        <p:nvSpPr>
          <p:cNvPr id="6" name="TextBox 5"/>
          <p:cNvSpPr txBox="1"/>
          <p:nvPr/>
        </p:nvSpPr>
        <p:spPr>
          <a:xfrm>
            <a:off x="6167577" y="1996087"/>
            <a:ext cx="3009797" cy="3693319"/>
          </a:xfrm>
          <a:prstGeom prst="rect">
            <a:avLst/>
          </a:prstGeom>
          <a:noFill/>
        </p:spPr>
        <p:txBody>
          <a:bodyPr wrap="square" rtlCol="0">
            <a:spAutoFit/>
          </a:bodyPr>
          <a:lstStyle/>
          <a:p>
            <a:pPr lvl="0"/>
            <a:r>
              <a:rPr lang="en-US" dirty="0">
                <a:solidFill>
                  <a:srgbClr val="003399"/>
                </a:solidFill>
              </a:rPr>
              <a:t>Collect, clean, repair, store, register and communicate availability of materials</a:t>
            </a:r>
          </a:p>
          <a:p>
            <a:pPr lvl="0"/>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lvl="0"/>
            <a:r>
              <a:rPr lang="en-GB" dirty="0">
                <a:solidFill>
                  <a:srgbClr val="003399"/>
                </a:solidFill>
                <a:latin typeface="Open sans"/>
              </a:rPr>
              <a:t>Express interest in available materials and incorporate in design</a:t>
            </a: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r>
              <a:rPr lang="en-GB" dirty="0">
                <a:solidFill>
                  <a:srgbClr val="003399"/>
                </a:solidFill>
              </a:rPr>
              <a:t>Trained professionals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ICT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Storage place</a:t>
            </a:r>
          </a:p>
        </p:txBody>
      </p:sp>
      <p:sp>
        <p:nvSpPr>
          <p:cNvPr id="22" name="TextBox 21"/>
          <p:cNvSpPr txBox="1"/>
          <p:nvPr/>
        </p:nvSpPr>
        <p:spPr>
          <a:xfrm>
            <a:off x="612357" y="2946703"/>
            <a:ext cx="3009797"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Internal stakeholders: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3399"/>
                </a:solidFill>
                <a:effectLst/>
                <a:uLnTx/>
                <a:uFillTx/>
                <a:latin typeface="Open sans"/>
                <a:ea typeface="+mn-ea"/>
                <a:cs typeface="+mn-cs"/>
              </a:rPr>
              <a:t>Project managers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3399"/>
                </a:solidFill>
                <a:effectLst/>
                <a:uLnTx/>
                <a:uFillTx/>
                <a:latin typeface="Open sans"/>
                <a:ea typeface="+mn-ea"/>
                <a:cs typeface="+mn-cs"/>
              </a:rPr>
              <a:t>Maintenance officers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rgbClr val="003399"/>
                </a:solidFill>
                <a:latin typeface="Open sans"/>
              </a:rPr>
              <a:t>Communication officers</a:t>
            </a:r>
            <a:endParaRPr kumimoji="0" lang="en-GB" sz="14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99"/>
                </a:solidFill>
                <a:effectLst/>
                <a:uLnTx/>
                <a:uFillTx/>
                <a:latin typeface="Open sans"/>
                <a:ea typeface="+mn-ea"/>
                <a:cs typeface="+mn-cs"/>
              </a:rPr>
              <a:t>External stakeholders: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99"/>
                </a:solidFill>
                <a:effectLst/>
                <a:uLnTx/>
                <a:uFillTx/>
                <a:latin typeface="Open sans"/>
                <a:ea typeface="+mn-ea"/>
                <a:cs typeface="+mn-cs"/>
              </a:rPr>
              <a:t>Specialised contractors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99"/>
                </a:solidFill>
                <a:effectLst/>
                <a:uLnTx/>
                <a:uFillTx/>
                <a:latin typeface="Open sans"/>
                <a:ea typeface="+mn-ea"/>
                <a:cs typeface="+mn-cs"/>
              </a:rPr>
              <a:t>Specialised architects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003399"/>
                </a:solidFill>
                <a:latin typeface="Open sans"/>
              </a:rPr>
              <a:t>ICT contractors</a:t>
            </a:r>
            <a:endParaRPr kumimoji="0" lang="en-GB" sz="12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99"/>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Open sans"/>
              <a:ea typeface="+mn-ea"/>
              <a:cs typeface="+mn-cs"/>
            </a:endParaRPr>
          </a:p>
        </p:txBody>
      </p:sp>
      <p:sp>
        <p:nvSpPr>
          <p:cNvPr id="13" name="Rectangle 12">
            <a:extLst>
              <a:ext uri="{FF2B5EF4-FFF2-40B4-BE49-F238E27FC236}">
                <a16:creationId xmlns:a16="http://schemas.microsoft.com/office/drawing/2014/main" id="{F2D5AFE7-3946-CBB4-5A2F-EA9339DA3888}"/>
              </a:ext>
            </a:extLst>
          </p:cNvPr>
          <p:cNvSpPr/>
          <p:nvPr/>
        </p:nvSpPr>
        <p:spPr>
          <a:xfrm>
            <a:off x="3249091" y="1996087"/>
            <a:ext cx="1382233" cy="4221126"/>
          </a:xfrm>
          <a:prstGeom prst="rect">
            <a:avLst/>
          </a:prstGeom>
          <a:solidFill>
            <a:sysClr val="window" lastClr="FFFFFF"/>
          </a:solidFill>
          <a:ln w="38100" cap="flat" cmpd="sng" algn="ctr">
            <a:solidFill>
              <a:srgbClr val="009193"/>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Key Stakeholders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Internal and external supply chain partners </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4D7C482-A082-C9DE-593F-E177C77B2551}"/>
              </a:ext>
            </a:extLst>
          </p:cNvPr>
          <p:cNvSpPr/>
          <p:nvPr/>
        </p:nvSpPr>
        <p:spPr>
          <a:xfrm>
            <a:off x="4631324" y="1996087"/>
            <a:ext cx="1382233" cy="2121196"/>
          </a:xfrm>
          <a:prstGeom prst="rect">
            <a:avLst/>
          </a:prstGeom>
          <a:solidFill>
            <a:sysClr val="window" lastClr="FFFFFF"/>
          </a:solidFill>
          <a:ln w="38100" cap="flat" cmpd="sng" algn="ctr">
            <a:solidFill>
              <a:srgbClr val="009193"/>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Key Activities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Processes to produce the product, service and value</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18030B6-5A6D-911D-984E-228B3BEA3CB5}"/>
              </a:ext>
            </a:extLst>
          </p:cNvPr>
          <p:cNvSpPr/>
          <p:nvPr/>
        </p:nvSpPr>
        <p:spPr>
          <a:xfrm>
            <a:off x="4631324" y="4117284"/>
            <a:ext cx="1382233" cy="2099930"/>
          </a:xfrm>
          <a:prstGeom prst="rect">
            <a:avLst/>
          </a:prstGeom>
          <a:solidFill>
            <a:sysClr val="window" lastClr="FFFFFF"/>
          </a:solidFill>
          <a:ln w="38100" cap="flat" cmpd="sng" algn="ctr">
            <a:solidFill>
              <a:srgbClr val="009193"/>
            </a:solidFill>
            <a:prstDash val="solid"/>
            <a:miter lim="800000"/>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rPr>
              <a:t>Human, material and financial resources</a:t>
            </a:r>
            <a:endParaRPr kumimoji="0" lang="en-NL" sz="1100" b="1" i="0" u="none" strike="noStrike" kern="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739A8CC-FD38-4836-33B7-8C96F4F85F1E}"/>
              </a:ext>
            </a:extLst>
          </p:cNvPr>
          <p:cNvSpPr/>
          <p:nvPr/>
        </p:nvSpPr>
        <p:spPr>
          <a:xfrm>
            <a:off x="4157362" y="3612352"/>
            <a:ext cx="939800" cy="939800"/>
          </a:xfrm>
          <a:prstGeom prst="ellipse">
            <a:avLst/>
          </a:prstGeom>
          <a:solidFill>
            <a:srgbClr val="00919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100" b="1" i="0" u="none" strike="noStrike" kern="0" cap="none" spc="0" normalizeH="0" baseline="0" noProof="0" dirty="0">
                <a:ln>
                  <a:noFill/>
                </a:ln>
                <a:solidFill>
                  <a:prstClr val="white"/>
                </a:solidFill>
                <a:effectLst/>
                <a:uLnTx/>
                <a:uFillTx/>
                <a:latin typeface="Calibri" panose="020F0502020204030204"/>
                <a:ea typeface="+mn-ea"/>
                <a:cs typeface="+mn-cs"/>
              </a:rPr>
              <a:t>Value creation</a:t>
            </a:r>
          </a:p>
        </p:txBody>
      </p:sp>
    </p:spTree>
    <p:extLst>
      <p:ext uri="{BB962C8B-B14F-4D97-AF65-F5344CB8AC3E}">
        <p14:creationId xmlns:p14="http://schemas.microsoft.com/office/powerpoint/2010/main" val="292702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5AFE7-3946-CBB4-5A2F-EA9339DA3888}"/>
              </a:ext>
            </a:extLst>
          </p:cNvPr>
          <p:cNvSpPr/>
          <p:nvPr/>
        </p:nvSpPr>
        <p:spPr>
          <a:xfrm>
            <a:off x="454984" y="680483"/>
            <a:ext cx="1382233" cy="422112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Stakeholders</a:t>
            </a:r>
          </a:p>
        </p:txBody>
      </p:sp>
      <p:sp>
        <p:nvSpPr>
          <p:cNvPr id="5" name="Rectangle 4">
            <a:extLst>
              <a:ext uri="{FF2B5EF4-FFF2-40B4-BE49-F238E27FC236}">
                <a16:creationId xmlns:a16="http://schemas.microsoft.com/office/drawing/2014/main" id="{34D7C482-A082-C9DE-593F-E177C77B2551}"/>
              </a:ext>
            </a:extLst>
          </p:cNvPr>
          <p:cNvSpPr/>
          <p:nvPr/>
        </p:nvSpPr>
        <p:spPr>
          <a:xfrm>
            <a:off x="1837217" y="680483"/>
            <a:ext cx="1382233" cy="212119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Activities</a:t>
            </a:r>
          </a:p>
        </p:txBody>
      </p:sp>
      <p:sp>
        <p:nvSpPr>
          <p:cNvPr id="6" name="Rectangle 5">
            <a:extLst>
              <a:ext uri="{FF2B5EF4-FFF2-40B4-BE49-F238E27FC236}">
                <a16:creationId xmlns:a16="http://schemas.microsoft.com/office/drawing/2014/main" id="{F18030B6-5A6D-911D-984E-228B3BEA3CB5}"/>
              </a:ext>
            </a:extLst>
          </p:cNvPr>
          <p:cNvSpPr/>
          <p:nvPr/>
        </p:nvSpPr>
        <p:spPr>
          <a:xfrm>
            <a:off x="1837217" y="2801680"/>
            <a:ext cx="1382233" cy="2099930"/>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p>
        </p:txBody>
      </p:sp>
      <p:sp>
        <p:nvSpPr>
          <p:cNvPr id="7" name="Rectangle 6">
            <a:extLst>
              <a:ext uri="{FF2B5EF4-FFF2-40B4-BE49-F238E27FC236}">
                <a16:creationId xmlns:a16="http://schemas.microsoft.com/office/drawing/2014/main" id="{41E1DA56-4230-EA22-C3D9-ECA40EB499DA}"/>
              </a:ext>
            </a:extLst>
          </p:cNvPr>
          <p:cNvSpPr/>
          <p:nvPr/>
        </p:nvSpPr>
        <p:spPr>
          <a:xfrm>
            <a:off x="3252355" y="680483"/>
            <a:ext cx="263099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Profit</a:t>
            </a:r>
          </a:p>
        </p:txBody>
      </p:sp>
      <p:sp>
        <p:nvSpPr>
          <p:cNvPr id="8" name="Rectangle 7">
            <a:extLst>
              <a:ext uri="{FF2B5EF4-FFF2-40B4-BE49-F238E27FC236}">
                <a16:creationId xmlns:a16="http://schemas.microsoft.com/office/drawing/2014/main" id="{BC9F99E1-4BA4-654C-F46F-ADA8D69C541C}"/>
              </a:ext>
            </a:extLst>
          </p:cNvPr>
          <p:cNvSpPr/>
          <p:nvPr/>
        </p:nvSpPr>
        <p:spPr>
          <a:xfrm>
            <a:off x="7304769" y="680482"/>
            <a:ext cx="1382233" cy="422112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segments</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765FD33-B7AC-63DC-5A87-D2402F146F6C}"/>
              </a:ext>
            </a:extLst>
          </p:cNvPr>
          <p:cNvSpPr/>
          <p:nvPr/>
        </p:nvSpPr>
        <p:spPr>
          <a:xfrm>
            <a:off x="5922536" y="680483"/>
            <a:ext cx="1382233" cy="212119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011AFCD-DF9A-2CC0-9784-F7CF602F6C5A}"/>
              </a:ext>
            </a:extLst>
          </p:cNvPr>
          <p:cNvSpPr/>
          <p:nvPr/>
        </p:nvSpPr>
        <p:spPr>
          <a:xfrm>
            <a:off x="5922536" y="2801680"/>
            <a:ext cx="1382233" cy="20999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Channels</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7E7ABE3-1366-9921-1F63-1F4FE4D54067}"/>
              </a:ext>
            </a:extLst>
          </p:cNvPr>
          <p:cNvSpPr/>
          <p:nvPr/>
        </p:nvSpPr>
        <p:spPr>
          <a:xfrm>
            <a:off x="3254575"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7B171E6-9A2C-CDE2-B970-21DD918EB3C5}"/>
              </a:ext>
            </a:extLst>
          </p:cNvPr>
          <p:cNvSpPr/>
          <p:nvPr/>
        </p:nvSpPr>
        <p:spPr>
          <a:xfrm>
            <a:off x="4565923"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endParaRPr kumimoji="0" lang="en-GB"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C6068A7-B170-32AE-C4C6-400A24D6AE17}"/>
              </a:ext>
            </a:extLst>
          </p:cNvPr>
          <p:cNvSpPr/>
          <p:nvPr/>
        </p:nvSpPr>
        <p:spPr>
          <a:xfrm>
            <a:off x="454984" y="4936642"/>
            <a:ext cx="4110939"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Cost structure</a:t>
            </a:r>
          </a:p>
        </p:txBody>
      </p:sp>
      <p:sp>
        <p:nvSpPr>
          <p:cNvPr id="14" name="Rectangle 13">
            <a:extLst>
              <a:ext uri="{FF2B5EF4-FFF2-40B4-BE49-F238E27FC236}">
                <a16:creationId xmlns:a16="http://schemas.microsoft.com/office/drawing/2014/main" id="{7B9538F2-124C-5EE2-2843-E621683F8716}"/>
              </a:ext>
            </a:extLst>
          </p:cNvPr>
          <p:cNvSpPr/>
          <p:nvPr/>
        </p:nvSpPr>
        <p:spPr>
          <a:xfrm>
            <a:off x="4578078" y="4936642"/>
            <a:ext cx="4108721"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Revenue Streams</a:t>
            </a:r>
          </a:p>
        </p:txBody>
      </p:sp>
      <p:sp>
        <p:nvSpPr>
          <p:cNvPr id="2" name="Rectangle 1"/>
          <p:cNvSpPr/>
          <p:nvPr/>
        </p:nvSpPr>
        <p:spPr>
          <a:xfrm>
            <a:off x="268324" y="4797211"/>
            <a:ext cx="8647076" cy="155477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739A8CC-FD38-4836-33B7-8C96F4F85F1E}"/>
              </a:ext>
            </a:extLst>
          </p:cNvPr>
          <p:cNvSpPr/>
          <p:nvPr/>
        </p:nvSpPr>
        <p:spPr>
          <a:xfrm>
            <a:off x="1363255" y="2296748"/>
            <a:ext cx="939800" cy="939800"/>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creation</a:t>
            </a:r>
          </a:p>
        </p:txBody>
      </p:sp>
      <p:sp>
        <p:nvSpPr>
          <p:cNvPr id="16" name="Oval 15">
            <a:extLst>
              <a:ext uri="{FF2B5EF4-FFF2-40B4-BE49-F238E27FC236}">
                <a16:creationId xmlns:a16="http://schemas.microsoft.com/office/drawing/2014/main" id="{E66BBF1C-C22A-1212-FA8D-B581C27E5B9F}"/>
              </a:ext>
            </a:extLst>
          </p:cNvPr>
          <p:cNvSpPr/>
          <p:nvPr/>
        </p:nvSpPr>
        <p:spPr>
          <a:xfrm>
            <a:off x="4091911" y="2296748"/>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sp>
        <p:nvSpPr>
          <p:cNvPr id="17" name="Oval 16">
            <a:extLst>
              <a:ext uri="{FF2B5EF4-FFF2-40B4-BE49-F238E27FC236}">
                <a16:creationId xmlns:a16="http://schemas.microsoft.com/office/drawing/2014/main" id="{1CE4B508-1E88-FB03-942B-7388C1BC909E}"/>
              </a:ext>
            </a:extLst>
          </p:cNvPr>
          <p:cNvSpPr/>
          <p:nvPr/>
        </p:nvSpPr>
        <p:spPr>
          <a:xfrm>
            <a:off x="6874056" y="2331780"/>
            <a:ext cx="939800" cy="939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18" name="Oval 17">
            <a:extLst>
              <a:ext uri="{FF2B5EF4-FFF2-40B4-BE49-F238E27FC236}">
                <a16:creationId xmlns:a16="http://schemas.microsoft.com/office/drawing/2014/main" id="{A4758937-FACD-0BD9-9BFF-3772A399B634}"/>
              </a:ext>
            </a:extLst>
          </p:cNvPr>
          <p:cNvSpPr/>
          <p:nvPr/>
        </p:nvSpPr>
        <p:spPr>
          <a:xfrm>
            <a:off x="4102100" y="4455159"/>
            <a:ext cx="939800" cy="939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capture</a:t>
            </a:r>
          </a:p>
        </p:txBody>
      </p:sp>
      <p:sp>
        <p:nvSpPr>
          <p:cNvPr id="20" name="TextBox 19">
            <a:extLst>
              <a:ext uri="{FF2B5EF4-FFF2-40B4-BE49-F238E27FC236}">
                <a16:creationId xmlns:a16="http://schemas.microsoft.com/office/drawing/2014/main" id="{C34E274F-57D3-9C25-C953-9A2F7355AE1D}"/>
              </a:ext>
            </a:extLst>
          </p:cNvPr>
          <p:cNvSpPr txBox="1"/>
          <p:nvPr/>
        </p:nvSpPr>
        <p:spPr>
          <a:xfrm>
            <a:off x="846789" y="6387068"/>
            <a:ext cx="761141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_d0_f12"/>
                <a:ea typeface="+mn-ea"/>
                <a:cs typeface="+mn-cs"/>
              </a:rPr>
              <a:t>Sustainable business model canvas. </a:t>
            </a:r>
            <a:r>
              <a:rPr kumimoji="0" lang="en-US" sz="1100" b="0" i="0" u="none" strike="noStrike" kern="1200" cap="none" spc="0" normalizeH="0" baseline="0" noProof="0" dirty="0">
                <a:ln>
                  <a:noFill/>
                </a:ln>
                <a:solidFill>
                  <a:prstClr val="black"/>
                </a:solidFill>
                <a:effectLst/>
                <a:uLnTx/>
                <a:uFillTx/>
                <a:latin typeface="g_d0_f9"/>
                <a:ea typeface="+mn-ea"/>
                <a:cs typeface="+mn-cs"/>
              </a:rPr>
              <a:t>Source: </a:t>
            </a:r>
            <a:r>
              <a:rPr kumimoji="0" lang="en-US" sz="1100" b="0" i="0" u="none" strike="noStrike" kern="1200" cap="none" spc="0" normalizeH="0" baseline="0" noProof="0" dirty="0" err="1">
                <a:ln>
                  <a:noFill/>
                </a:ln>
                <a:solidFill>
                  <a:prstClr val="black"/>
                </a:solidFill>
                <a:effectLst/>
                <a:uLnTx/>
                <a:uFillTx/>
                <a:latin typeface="g_d0_f9"/>
                <a:ea typeface="+mn-ea"/>
                <a:cs typeface="+mn-cs"/>
              </a:rPr>
              <a:t>Bocken</a:t>
            </a:r>
            <a:r>
              <a:rPr kumimoji="0" lang="en-US" sz="1100" b="0" i="0" u="none" strike="noStrike" kern="1200" cap="none" spc="0" normalizeH="0" baseline="0" noProof="0" dirty="0">
                <a:ln>
                  <a:noFill/>
                </a:ln>
                <a:solidFill>
                  <a:prstClr val="black"/>
                </a:solidFill>
                <a:effectLst/>
                <a:uLnTx/>
                <a:uFillTx/>
                <a:latin typeface="g_d0_f9"/>
                <a:ea typeface="+mn-ea"/>
                <a:cs typeface="+mn-cs"/>
              </a:rPr>
              <a:t> et al. (2018) based on Osterwalder &amp;Pigneur (2010) and Richardson (2008)</a:t>
            </a:r>
            <a:endParaRPr kumimoji="0" lang="en-NL"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15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D5AFE7-3946-CBB4-5A2F-EA9339DA3888}"/>
              </a:ext>
            </a:extLst>
          </p:cNvPr>
          <p:cNvSpPr/>
          <p:nvPr/>
        </p:nvSpPr>
        <p:spPr>
          <a:xfrm>
            <a:off x="454984" y="680483"/>
            <a:ext cx="1382233" cy="422112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Stakeholders</a:t>
            </a:r>
          </a:p>
        </p:txBody>
      </p:sp>
      <p:sp>
        <p:nvSpPr>
          <p:cNvPr id="5" name="Rectangle 4">
            <a:extLst>
              <a:ext uri="{FF2B5EF4-FFF2-40B4-BE49-F238E27FC236}">
                <a16:creationId xmlns:a16="http://schemas.microsoft.com/office/drawing/2014/main" id="{34D7C482-A082-C9DE-593F-E177C77B2551}"/>
              </a:ext>
            </a:extLst>
          </p:cNvPr>
          <p:cNvSpPr/>
          <p:nvPr/>
        </p:nvSpPr>
        <p:spPr>
          <a:xfrm>
            <a:off x="1837217" y="680483"/>
            <a:ext cx="1382233" cy="2121196"/>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Activities</a:t>
            </a:r>
          </a:p>
        </p:txBody>
      </p:sp>
      <p:sp>
        <p:nvSpPr>
          <p:cNvPr id="6" name="Rectangle 5">
            <a:extLst>
              <a:ext uri="{FF2B5EF4-FFF2-40B4-BE49-F238E27FC236}">
                <a16:creationId xmlns:a16="http://schemas.microsoft.com/office/drawing/2014/main" id="{F18030B6-5A6D-911D-984E-228B3BEA3CB5}"/>
              </a:ext>
            </a:extLst>
          </p:cNvPr>
          <p:cNvSpPr/>
          <p:nvPr/>
        </p:nvSpPr>
        <p:spPr>
          <a:xfrm>
            <a:off x="1837217" y="2801680"/>
            <a:ext cx="1382233" cy="2099930"/>
          </a:xfrm>
          <a:prstGeom prst="rect">
            <a:avLst/>
          </a:prstGeom>
          <a:solidFill>
            <a:schemeClr val="bg1"/>
          </a:solidFill>
          <a:ln w="3810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Key Resources &amp; Capabilities</a:t>
            </a:r>
          </a:p>
        </p:txBody>
      </p:sp>
      <p:sp>
        <p:nvSpPr>
          <p:cNvPr id="7" name="Rectangle 6">
            <a:extLst>
              <a:ext uri="{FF2B5EF4-FFF2-40B4-BE49-F238E27FC236}">
                <a16:creationId xmlns:a16="http://schemas.microsoft.com/office/drawing/2014/main" id="{41E1DA56-4230-EA22-C3D9-ECA40EB499DA}"/>
              </a:ext>
            </a:extLst>
          </p:cNvPr>
          <p:cNvSpPr/>
          <p:nvPr/>
        </p:nvSpPr>
        <p:spPr>
          <a:xfrm>
            <a:off x="3252355" y="680483"/>
            <a:ext cx="2630994" cy="2121196"/>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100" b="1" dirty="0">
                <a:solidFill>
                  <a:srgbClr val="E7E6E6">
                    <a:lumMod val="10000"/>
                  </a:srgbClr>
                </a:solidFill>
                <a:latin typeface="Calibri" panose="020F0502020204030204"/>
              </a:rPr>
              <a:t>Profit</a:t>
            </a: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C9F99E1-4BA4-654C-F46F-ADA8D69C541C}"/>
              </a:ext>
            </a:extLst>
          </p:cNvPr>
          <p:cNvSpPr/>
          <p:nvPr/>
        </p:nvSpPr>
        <p:spPr>
          <a:xfrm>
            <a:off x="7304769" y="680482"/>
            <a:ext cx="1382233" cy="422112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segments</a:t>
            </a:r>
          </a:p>
        </p:txBody>
      </p:sp>
      <p:sp>
        <p:nvSpPr>
          <p:cNvPr id="9" name="Rectangle 8">
            <a:extLst>
              <a:ext uri="{FF2B5EF4-FFF2-40B4-BE49-F238E27FC236}">
                <a16:creationId xmlns:a16="http://schemas.microsoft.com/office/drawing/2014/main" id="{0765FD33-B7AC-63DC-5A87-D2402F146F6C}"/>
              </a:ext>
            </a:extLst>
          </p:cNvPr>
          <p:cNvSpPr/>
          <p:nvPr/>
        </p:nvSpPr>
        <p:spPr>
          <a:xfrm>
            <a:off x="5922536" y="680483"/>
            <a:ext cx="1382233" cy="2121196"/>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Customer Relationships</a:t>
            </a:r>
          </a:p>
        </p:txBody>
      </p:sp>
      <p:sp>
        <p:nvSpPr>
          <p:cNvPr id="10" name="Rectangle 9">
            <a:extLst>
              <a:ext uri="{FF2B5EF4-FFF2-40B4-BE49-F238E27FC236}">
                <a16:creationId xmlns:a16="http://schemas.microsoft.com/office/drawing/2014/main" id="{C011AFCD-DF9A-2CC0-9784-F7CF602F6C5A}"/>
              </a:ext>
            </a:extLst>
          </p:cNvPr>
          <p:cNvSpPr/>
          <p:nvPr/>
        </p:nvSpPr>
        <p:spPr>
          <a:xfrm>
            <a:off x="5922536" y="2801680"/>
            <a:ext cx="1382233" cy="2099930"/>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Channels</a:t>
            </a:r>
          </a:p>
        </p:txBody>
      </p:sp>
      <p:sp>
        <p:nvSpPr>
          <p:cNvPr id="11" name="Rectangle 10">
            <a:extLst>
              <a:ext uri="{FF2B5EF4-FFF2-40B4-BE49-F238E27FC236}">
                <a16:creationId xmlns:a16="http://schemas.microsoft.com/office/drawing/2014/main" id="{37E7ABE3-1366-9921-1F63-1F4FE4D54067}"/>
              </a:ext>
            </a:extLst>
          </p:cNvPr>
          <p:cNvSpPr/>
          <p:nvPr/>
        </p:nvSpPr>
        <p:spPr>
          <a:xfrm>
            <a:off x="3254575"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People</a:t>
            </a:r>
          </a:p>
        </p:txBody>
      </p:sp>
      <p:sp>
        <p:nvSpPr>
          <p:cNvPr id="12" name="Rectangle 11">
            <a:extLst>
              <a:ext uri="{FF2B5EF4-FFF2-40B4-BE49-F238E27FC236}">
                <a16:creationId xmlns:a16="http://schemas.microsoft.com/office/drawing/2014/main" id="{A7B171E6-9A2C-CDE2-B970-21DD918EB3C5}"/>
              </a:ext>
            </a:extLst>
          </p:cNvPr>
          <p:cNvSpPr/>
          <p:nvPr/>
        </p:nvSpPr>
        <p:spPr>
          <a:xfrm>
            <a:off x="4565923" y="2801680"/>
            <a:ext cx="1317426" cy="2099930"/>
          </a:xfrm>
          <a:prstGeom prst="rect">
            <a:avLst/>
          </a:prstGeom>
          <a:solidFill>
            <a:schemeClr val="bg1"/>
          </a:solidFill>
          <a:ln w="38100">
            <a:solidFill>
              <a:srgbClr val="FF006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Planet</a:t>
            </a:r>
          </a:p>
        </p:txBody>
      </p:sp>
      <p:sp>
        <p:nvSpPr>
          <p:cNvPr id="13" name="Rectangle 12">
            <a:extLst>
              <a:ext uri="{FF2B5EF4-FFF2-40B4-BE49-F238E27FC236}">
                <a16:creationId xmlns:a16="http://schemas.microsoft.com/office/drawing/2014/main" id="{2C6068A7-B170-32AE-C4C6-400A24D6AE17}"/>
              </a:ext>
            </a:extLst>
          </p:cNvPr>
          <p:cNvSpPr/>
          <p:nvPr/>
        </p:nvSpPr>
        <p:spPr>
          <a:xfrm>
            <a:off x="454984" y="4936642"/>
            <a:ext cx="4110939"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Cost structure</a:t>
            </a:r>
          </a:p>
        </p:txBody>
      </p:sp>
      <p:sp>
        <p:nvSpPr>
          <p:cNvPr id="14" name="Rectangle 13">
            <a:extLst>
              <a:ext uri="{FF2B5EF4-FFF2-40B4-BE49-F238E27FC236}">
                <a16:creationId xmlns:a16="http://schemas.microsoft.com/office/drawing/2014/main" id="{7B9538F2-124C-5EE2-2843-E621683F8716}"/>
              </a:ext>
            </a:extLst>
          </p:cNvPr>
          <p:cNvSpPr/>
          <p:nvPr/>
        </p:nvSpPr>
        <p:spPr>
          <a:xfrm>
            <a:off x="4578078" y="4936642"/>
            <a:ext cx="4108721" cy="127590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Revenue Streams</a:t>
            </a:r>
          </a:p>
        </p:txBody>
      </p:sp>
      <p:sp>
        <p:nvSpPr>
          <p:cNvPr id="15" name="Oval 14">
            <a:extLst>
              <a:ext uri="{FF2B5EF4-FFF2-40B4-BE49-F238E27FC236}">
                <a16:creationId xmlns:a16="http://schemas.microsoft.com/office/drawing/2014/main" id="{F739A8CC-FD38-4836-33B7-8C96F4F85F1E}"/>
              </a:ext>
            </a:extLst>
          </p:cNvPr>
          <p:cNvSpPr/>
          <p:nvPr/>
        </p:nvSpPr>
        <p:spPr>
          <a:xfrm>
            <a:off x="1363255" y="2296748"/>
            <a:ext cx="939800" cy="939800"/>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creation</a:t>
            </a:r>
          </a:p>
        </p:txBody>
      </p:sp>
      <p:sp>
        <p:nvSpPr>
          <p:cNvPr id="16" name="Oval 15">
            <a:extLst>
              <a:ext uri="{FF2B5EF4-FFF2-40B4-BE49-F238E27FC236}">
                <a16:creationId xmlns:a16="http://schemas.microsoft.com/office/drawing/2014/main" id="{E66BBF1C-C22A-1212-FA8D-B581C27E5B9F}"/>
              </a:ext>
            </a:extLst>
          </p:cNvPr>
          <p:cNvSpPr/>
          <p:nvPr/>
        </p:nvSpPr>
        <p:spPr>
          <a:xfrm>
            <a:off x="4091911" y="2296748"/>
            <a:ext cx="939800" cy="939800"/>
          </a:xfrm>
          <a:prstGeom prst="ellipse">
            <a:avLst/>
          </a:prstGeom>
          <a:solidFill>
            <a:srgbClr val="FF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propo</a:t>
            </a: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sition</a:t>
            </a:r>
          </a:p>
        </p:txBody>
      </p:sp>
      <p:sp>
        <p:nvSpPr>
          <p:cNvPr id="17" name="Oval 16">
            <a:extLst>
              <a:ext uri="{FF2B5EF4-FFF2-40B4-BE49-F238E27FC236}">
                <a16:creationId xmlns:a16="http://schemas.microsoft.com/office/drawing/2014/main" id="{1CE4B508-1E88-FB03-942B-7388C1BC909E}"/>
              </a:ext>
            </a:extLst>
          </p:cNvPr>
          <p:cNvSpPr/>
          <p:nvPr/>
        </p:nvSpPr>
        <p:spPr>
          <a:xfrm>
            <a:off x="6874056" y="2331780"/>
            <a:ext cx="939800" cy="9398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delivery</a:t>
            </a:r>
          </a:p>
        </p:txBody>
      </p:sp>
      <p:sp>
        <p:nvSpPr>
          <p:cNvPr id="18" name="Oval 17">
            <a:extLst>
              <a:ext uri="{FF2B5EF4-FFF2-40B4-BE49-F238E27FC236}">
                <a16:creationId xmlns:a16="http://schemas.microsoft.com/office/drawing/2014/main" id="{A4758937-FACD-0BD9-9BFF-3772A399B634}"/>
              </a:ext>
            </a:extLst>
          </p:cNvPr>
          <p:cNvSpPr/>
          <p:nvPr/>
        </p:nvSpPr>
        <p:spPr>
          <a:xfrm>
            <a:off x="4102100" y="4455159"/>
            <a:ext cx="939800" cy="9398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NL" sz="1100" b="1" i="0" u="none" strike="noStrike" kern="1200" cap="none" spc="0" normalizeH="0" baseline="0" noProof="0" dirty="0">
                <a:ln>
                  <a:noFill/>
                </a:ln>
                <a:solidFill>
                  <a:prstClr val="white"/>
                </a:solidFill>
                <a:effectLst/>
                <a:uLnTx/>
                <a:uFillTx/>
                <a:latin typeface="Calibri" panose="020F0502020204030204"/>
                <a:ea typeface="+mn-ea"/>
                <a:cs typeface="+mn-cs"/>
              </a:rPr>
              <a:t>Value capture</a:t>
            </a:r>
          </a:p>
        </p:txBody>
      </p:sp>
      <p:sp>
        <p:nvSpPr>
          <p:cNvPr id="20" name="TextBox 19">
            <a:extLst>
              <a:ext uri="{FF2B5EF4-FFF2-40B4-BE49-F238E27FC236}">
                <a16:creationId xmlns:a16="http://schemas.microsoft.com/office/drawing/2014/main" id="{C34E274F-57D3-9C25-C953-9A2F7355AE1D}"/>
              </a:ext>
            </a:extLst>
          </p:cNvPr>
          <p:cNvSpPr txBox="1"/>
          <p:nvPr/>
        </p:nvSpPr>
        <p:spPr>
          <a:xfrm>
            <a:off x="846789" y="6387068"/>
            <a:ext cx="7611412"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_d0_f12"/>
                <a:ea typeface="+mn-ea"/>
                <a:cs typeface="+mn-cs"/>
              </a:rPr>
              <a:t>Sustainable business model canvas. </a:t>
            </a:r>
            <a:r>
              <a:rPr kumimoji="0" lang="en-US" sz="1100" b="0" i="0" u="none" strike="noStrike" kern="1200" cap="none" spc="0" normalizeH="0" baseline="0" noProof="0" dirty="0">
                <a:ln>
                  <a:noFill/>
                </a:ln>
                <a:solidFill>
                  <a:prstClr val="black"/>
                </a:solidFill>
                <a:effectLst/>
                <a:uLnTx/>
                <a:uFillTx/>
                <a:latin typeface="g_d0_f9"/>
                <a:ea typeface="+mn-ea"/>
                <a:cs typeface="+mn-cs"/>
              </a:rPr>
              <a:t>Source: </a:t>
            </a:r>
            <a:r>
              <a:rPr kumimoji="0" lang="en-US" sz="1100" b="0" i="0" u="none" strike="noStrike" kern="1200" cap="none" spc="0" normalizeH="0" baseline="0" noProof="0" dirty="0" err="1">
                <a:ln>
                  <a:noFill/>
                </a:ln>
                <a:solidFill>
                  <a:prstClr val="black"/>
                </a:solidFill>
                <a:effectLst/>
                <a:uLnTx/>
                <a:uFillTx/>
                <a:latin typeface="g_d0_f9"/>
                <a:ea typeface="+mn-ea"/>
                <a:cs typeface="+mn-cs"/>
              </a:rPr>
              <a:t>Bocken</a:t>
            </a:r>
            <a:r>
              <a:rPr kumimoji="0" lang="en-US" sz="1100" b="0" i="0" u="none" strike="noStrike" kern="1200" cap="none" spc="0" normalizeH="0" baseline="0" noProof="0" dirty="0">
                <a:ln>
                  <a:noFill/>
                </a:ln>
                <a:solidFill>
                  <a:prstClr val="black"/>
                </a:solidFill>
                <a:effectLst/>
                <a:uLnTx/>
                <a:uFillTx/>
                <a:latin typeface="g_d0_f9"/>
                <a:ea typeface="+mn-ea"/>
                <a:cs typeface="+mn-cs"/>
              </a:rPr>
              <a:t> et al. (2018) based on Osterwalder &amp;Pigneur (2010) and Richardson (2008)</a:t>
            </a:r>
            <a:endParaRPr kumimoji="0" lang="en-NL"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itle 1"/>
          <p:cNvSpPr txBox="1">
            <a:spLocks/>
          </p:cNvSpPr>
          <p:nvPr/>
        </p:nvSpPr>
        <p:spPr>
          <a:xfrm>
            <a:off x="292080" y="221145"/>
            <a:ext cx="5415099"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003399"/>
                </a:solidFill>
                <a:effectLst/>
                <a:uLnTx/>
                <a:uFillTx/>
                <a:latin typeface="Open sans bold"/>
                <a:ea typeface="+mj-ea"/>
                <a:cs typeface="+mj-cs"/>
              </a:rPr>
              <a:t>ASK YOURSELF…</a:t>
            </a:r>
            <a:endParaRPr kumimoji="0" lang="en-US" sz="4400" b="0" i="0" u="none" strike="noStrike" kern="1200" cap="none" spc="0" normalizeH="0" baseline="0" noProof="0" dirty="0">
              <a:ln>
                <a:noFill/>
              </a:ln>
              <a:solidFill>
                <a:srgbClr val="003399"/>
              </a:solidFill>
              <a:effectLst/>
              <a:uLnTx/>
              <a:uFillTx/>
              <a:latin typeface="Open sans bold"/>
              <a:ea typeface="+mj-ea"/>
              <a:cs typeface="+mj-cs"/>
            </a:endParaRPr>
          </a:p>
        </p:txBody>
      </p:sp>
      <p:sp>
        <p:nvSpPr>
          <p:cNvPr id="21" name="Rectangle 20"/>
          <p:cNvSpPr/>
          <p:nvPr/>
        </p:nvSpPr>
        <p:spPr>
          <a:xfrm>
            <a:off x="3510995" y="1592668"/>
            <a:ext cx="2047009" cy="3170099"/>
          </a:xfrm>
          <a:prstGeom prst="rect">
            <a:avLst/>
          </a:prstGeom>
          <a:noFill/>
        </p:spPr>
        <p:txBody>
          <a:bodyPr wrap="square" lIns="91440" tIns="45720" rIns="91440" bIns="45720">
            <a:spAutoFit/>
          </a:bodyPr>
          <a:lstStyle/>
          <a:p>
            <a:pPr algn="ctr"/>
            <a:r>
              <a:rPr lang="en-US" sz="20000" dirty="0">
                <a:ln w="0"/>
                <a:solidFill>
                  <a:srgbClr val="003399"/>
                </a:solidFill>
                <a:effectLst>
                  <a:outerShdw blurRad="38100" dist="19050" dir="2700000" algn="tl" rotWithShape="0">
                    <a:srgbClr val="003399">
                      <a:alpha val="40000"/>
                    </a:srgbClr>
                  </a:outerShdw>
                </a:effectLst>
                <a:latin typeface="Open sans"/>
              </a:rPr>
              <a:t>?</a:t>
            </a:r>
          </a:p>
        </p:txBody>
      </p:sp>
      <p:sp>
        <p:nvSpPr>
          <p:cNvPr id="22" name="Rectangle 21"/>
          <p:cNvSpPr/>
          <p:nvPr/>
        </p:nvSpPr>
        <p:spPr>
          <a:xfrm>
            <a:off x="3558836" y="3687901"/>
            <a:ext cx="2047009" cy="3170099"/>
          </a:xfrm>
          <a:prstGeom prst="rect">
            <a:avLst/>
          </a:prstGeom>
          <a:noFill/>
        </p:spPr>
        <p:txBody>
          <a:bodyPr wrap="square" lIns="91440" tIns="45720" rIns="91440" bIns="45720">
            <a:spAutoFit/>
          </a:bodyPr>
          <a:lstStyle/>
          <a:p>
            <a:pPr algn="ctr"/>
            <a:r>
              <a:rPr lang="en-US" sz="20000" dirty="0">
                <a:ln w="0"/>
                <a:solidFill>
                  <a:srgbClr val="003399"/>
                </a:solidFill>
                <a:effectLst>
                  <a:outerShdw blurRad="38100" dist="19050" dir="2700000" algn="tl" rotWithShape="0">
                    <a:srgbClr val="003399">
                      <a:alpha val="40000"/>
                    </a:srgbClr>
                  </a:outerShdw>
                </a:effectLst>
                <a:latin typeface="Open sans"/>
              </a:rPr>
              <a:t>?</a:t>
            </a:r>
          </a:p>
        </p:txBody>
      </p:sp>
      <p:sp>
        <p:nvSpPr>
          <p:cNvPr id="23" name="Rectangle 22"/>
          <p:cNvSpPr/>
          <p:nvPr/>
        </p:nvSpPr>
        <p:spPr>
          <a:xfrm>
            <a:off x="798516" y="1546708"/>
            <a:ext cx="2047009" cy="3170099"/>
          </a:xfrm>
          <a:prstGeom prst="rect">
            <a:avLst/>
          </a:prstGeom>
          <a:noFill/>
        </p:spPr>
        <p:txBody>
          <a:bodyPr wrap="square" lIns="91440" tIns="45720" rIns="91440" bIns="45720">
            <a:spAutoFit/>
          </a:bodyPr>
          <a:lstStyle/>
          <a:p>
            <a:pPr algn="ctr"/>
            <a:r>
              <a:rPr lang="en-US" sz="20000" dirty="0">
                <a:ln w="0"/>
                <a:solidFill>
                  <a:srgbClr val="003399"/>
                </a:solidFill>
                <a:effectLst>
                  <a:outerShdw blurRad="38100" dist="19050" dir="2700000" algn="tl" rotWithShape="0">
                    <a:srgbClr val="003399">
                      <a:alpha val="40000"/>
                    </a:srgbClr>
                  </a:outerShdw>
                </a:effectLst>
                <a:latin typeface="Open sans"/>
              </a:rPr>
              <a:t>?</a:t>
            </a:r>
          </a:p>
        </p:txBody>
      </p:sp>
      <p:sp>
        <p:nvSpPr>
          <p:cNvPr id="24" name="Rectangle 23"/>
          <p:cNvSpPr/>
          <p:nvPr/>
        </p:nvSpPr>
        <p:spPr>
          <a:xfrm>
            <a:off x="6273089" y="1592668"/>
            <a:ext cx="2047009" cy="3170099"/>
          </a:xfrm>
          <a:prstGeom prst="rect">
            <a:avLst/>
          </a:prstGeom>
          <a:noFill/>
        </p:spPr>
        <p:txBody>
          <a:bodyPr wrap="square" lIns="91440" tIns="45720" rIns="91440" bIns="45720">
            <a:spAutoFit/>
          </a:bodyPr>
          <a:lstStyle/>
          <a:p>
            <a:pPr algn="ctr"/>
            <a:r>
              <a:rPr lang="en-US" sz="20000" dirty="0">
                <a:ln w="0"/>
                <a:solidFill>
                  <a:srgbClr val="003399"/>
                </a:solidFill>
                <a:effectLst>
                  <a:outerShdw blurRad="38100" dist="19050" dir="2700000" algn="tl" rotWithShape="0">
                    <a:srgbClr val="003399">
                      <a:alpha val="40000"/>
                    </a:srgbClr>
                  </a:outerShdw>
                </a:effectLst>
                <a:latin typeface="Open sans"/>
              </a:rPr>
              <a:t>?</a:t>
            </a:r>
          </a:p>
        </p:txBody>
      </p:sp>
    </p:spTree>
    <p:extLst>
      <p:ext uri="{BB962C8B-B14F-4D97-AF65-F5344CB8AC3E}">
        <p14:creationId xmlns:p14="http://schemas.microsoft.com/office/powerpoint/2010/main" val="33241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75BDEA2-5F49-D82A-3506-AD719D5444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6284" y="1600200"/>
            <a:ext cx="4866095" cy="4842164"/>
          </a:xfrm>
        </p:spPr>
      </p:pic>
      <p:sp>
        <p:nvSpPr>
          <p:cNvPr id="6" name="Title 1"/>
          <p:cNvSpPr txBox="1">
            <a:spLocks/>
          </p:cNvSpPr>
          <p:nvPr/>
        </p:nvSpPr>
        <p:spPr>
          <a:xfrm>
            <a:off x="292080" y="221145"/>
            <a:ext cx="5415099"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noProof="0" dirty="0">
                <a:solidFill>
                  <a:srgbClr val="003399"/>
                </a:solidFill>
                <a:latin typeface="Open sans bold"/>
              </a:rPr>
              <a:t>THANK YOU!</a:t>
            </a:r>
            <a:endParaRPr kumimoji="0" lang="en-US" sz="4400" b="0" i="0" u="none" strike="noStrike" kern="1200" cap="none" spc="0" normalizeH="0" baseline="0" noProof="0" dirty="0">
              <a:ln>
                <a:noFill/>
              </a:ln>
              <a:solidFill>
                <a:srgbClr val="003399"/>
              </a:solidFill>
              <a:effectLst/>
              <a:uLnTx/>
              <a:uFillTx/>
              <a:latin typeface="Open sans bold"/>
              <a:ea typeface="+mj-ea"/>
              <a:cs typeface="+mj-cs"/>
            </a:endParaRPr>
          </a:p>
        </p:txBody>
      </p:sp>
    </p:spTree>
    <p:extLst>
      <p:ext uri="{BB962C8B-B14F-4D97-AF65-F5344CB8AC3E}">
        <p14:creationId xmlns:p14="http://schemas.microsoft.com/office/powerpoint/2010/main" val="1393648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Social Housing Organisations</a:t>
            </a:r>
            <a:endParaRPr lang="en-US" dirty="0"/>
          </a:p>
        </p:txBody>
      </p:sp>
      <p:sp>
        <p:nvSpPr>
          <p:cNvPr id="3" name="Content Placeholder 2"/>
          <p:cNvSpPr>
            <a:spLocks noGrp="1"/>
          </p:cNvSpPr>
          <p:nvPr>
            <p:ph idx="1"/>
          </p:nvPr>
        </p:nvSpPr>
        <p:spPr/>
        <p:txBody>
          <a:bodyPr/>
          <a:lstStyle/>
          <a:p>
            <a:endParaRPr lang="en-GB" dirty="0"/>
          </a:p>
          <a:p>
            <a:endParaRPr lang="en-GB" dirty="0"/>
          </a:p>
          <a:p>
            <a:r>
              <a:rPr lang="en-GB" dirty="0"/>
              <a:t>Large portfolio’s</a:t>
            </a:r>
          </a:p>
          <a:p>
            <a:endParaRPr lang="en-GB" dirty="0"/>
          </a:p>
          <a:p>
            <a:r>
              <a:rPr lang="en-GB" dirty="0"/>
              <a:t>Professional management</a:t>
            </a:r>
          </a:p>
          <a:p>
            <a:endParaRPr lang="en-GB" dirty="0"/>
          </a:p>
          <a:p>
            <a:r>
              <a:rPr lang="en-GB" dirty="0"/>
              <a:t>Sustainability key value</a:t>
            </a:r>
            <a:endParaRPr lang="en-US" dirty="0"/>
          </a:p>
        </p:txBody>
      </p:sp>
    </p:spTree>
    <p:extLst>
      <p:ext uri="{BB962C8B-B14F-4D97-AF65-F5344CB8AC3E}">
        <p14:creationId xmlns:p14="http://schemas.microsoft.com/office/powerpoint/2010/main" val="2367276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161" y="411876"/>
            <a:ext cx="5855277" cy="1325563"/>
          </a:xfrm>
        </p:spPr>
        <p:txBody>
          <a:bodyPr>
            <a:normAutofit/>
          </a:bodyPr>
          <a:lstStyle/>
          <a:p>
            <a:r>
              <a:rPr lang="en-US" dirty="0"/>
              <a:t>No More </a:t>
            </a:r>
            <a:r>
              <a:rPr lang="en-US" dirty="0" err="1"/>
              <a:t>Downcycling</a:t>
            </a:r>
            <a:r>
              <a:rPr lang="en-US" dirty="0"/>
              <a:t>!</a:t>
            </a:r>
          </a:p>
        </p:txBody>
      </p:sp>
      <p:sp>
        <p:nvSpPr>
          <p:cNvPr id="4" name="AutoShape 2" descr="fbeeldingsresultaat voor downcycling"/>
          <p:cNvSpPr>
            <a:spLocks noChangeAspect="1" noChangeArrowheads="1"/>
          </p:cNvSpPr>
          <p:nvPr/>
        </p:nvSpPr>
        <p:spPr bwMode="auto">
          <a:xfrm>
            <a:off x="0" y="0"/>
            <a:ext cx="4105275" cy="1209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4" descr="fbeeldingsresultaat voor brick"/>
          <p:cNvSpPr>
            <a:spLocks noChangeAspect="1" noChangeArrowheads="1"/>
          </p:cNvSpPr>
          <p:nvPr/>
        </p:nvSpPr>
        <p:spPr bwMode="auto">
          <a:xfrm>
            <a:off x="152400" y="152400"/>
            <a:ext cx="2095500" cy="1400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523161" y="4121343"/>
            <a:ext cx="8346409" cy="2149475"/>
            <a:chOff x="611560" y="1671588"/>
            <a:chExt cx="8346409" cy="2149475"/>
          </a:xfrm>
        </p:grpSpPr>
        <p:pic>
          <p:nvPicPr>
            <p:cNvPr id="13322" name="Picture 10" descr="fbeeldingsresultaat voor br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859" y="1689296"/>
              <a:ext cx="2575033" cy="171469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2" descr="fbeeldingsresultaat voor brick"/>
            <p:cNvSpPr>
              <a:spLocks noChangeAspect="1" noChangeArrowheads="1"/>
            </p:cNvSpPr>
            <p:nvPr/>
          </p:nvSpPr>
          <p:spPr bwMode="auto">
            <a:xfrm>
              <a:off x="3368343" y="2420888"/>
              <a:ext cx="2095500" cy="1400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1526" y="1675780"/>
              <a:ext cx="2586443" cy="172821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1671588"/>
              <a:ext cx="2586443" cy="1728214"/>
            </a:xfrm>
            <a:prstGeom prst="rect">
              <a:avLst/>
            </a:prstGeom>
          </p:spPr>
        </p:pic>
        <p:sp>
          <p:nvSpPr>
            <p:cNvPr id="8" name="Right Arrow 7"/>
            <p:cNvSpPr/>
            <p:nvPr/>
          </p:nvSpPr>
          <p:spPr bwMode="auto">
            <a:xfrm>
              <a:off x="2762867" y="2343937"/>
              <a:ext cx="1152128" cy="576064"/>
            </a:xfrm>
            <a:prstGeom prst="rightArrow">
              <a:avLst/>
            </a:prstGeom>
            <a:solidFill>
              <a:srgbClr val="00A2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Tahoma" pitchFamily="34" charset="0"/>
              </a:endParaRPr>
            </a:p>
          </p:txBody>
        </p:sp>
        <p:sp>
          <p:nvSpPr>
            <p:cNvPr id="17" name="Right Arrow 16"/>
            <p:cNvSpPr/>
            <p:nvPr/>
          </p:nvSpPr>
          <p:spPr bwMode="auto">
            <a:xfrm>
              <a:off x="5686452" y="2258613"/>
              <a:ext cx="1152128" cy="576064"/>
            </a:xfrm>
            <a:prstGeom prst="rightArrow">
              <a:avLst/>
            </a:prstGeom>
            <a:solidFill>
              <a:srgbClr val="00A2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Tahoma" pitchFamily="34" charset="0"/>
              </a:endParaRPr>
            </a:p>
          </p:txBody>
        </p:sp>
      </p:grpSp>
      <p:grpSp>
        <p:nvGrpSpPr>
          <p:cNvPr id="12" name="Group 11"/>
          <p:cNvGrpSpPr/>
          <p:nvPr/>
        </p:nvGrpSpPr>
        <p:grpSpPr>
          <a:xfrm>
            <a:off x="523161" y="1969167"/>
            <a:ext cx="8346409" cy="2152176"/>
            <a:chOff x="611560" y="3754862"/>
            <a:chExt cx="8346409" cy="2152176"/>
          </a:xfrm>
        </p:grpSpPr>
        <p:pic>
          <p:nvPicPr>
            <p:cNvPr id="14" name="Picture 10" descr="fbeeldingsresultaat voor br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859" y="3775894"/>
              <a:ext cx="2575033" cy="1714698"/>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12" descr="fbeeldingsresultaat voor brick"/>
            <p:cNvSpPr>
              <a:spLocks noChangeAspect="1" noChangeArrowheads="1"/>
            </p:cNvSpPr>
            <p:nvPr/>
          </p:nvSpPr>
          <p:spPr bwMode="auto">
            <a:xfrm>
              <a:off x="3453502" y="4506863"/>
              <a:ext cx="2095500" cy="1400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3758186"/>
              <a:ext cx="2586443" cy="172821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1526" y="3754862"/>
              <a:ext cx="2586443" cy="1808489"/>
            </a:xfrm>
            <a:prstGeom prst="rect">
              <a:avLst/>
            </a:prstGeom>
          </p:spPr>
        </p:pic>
        <p:sp>
          <p:nvSpPr>
            <p:cNvPr id="18" name="Right Arrow 17"/>
            <p:cNvSpPr/>
            <p:nvPr/>
          </p:nvSpPr>
          <p:spPr bwMode="auto">
            <a:xfrm>
              <a:off x="2792279" y="4218831"/>
              <a:ext cx="1152128" cy="576064"/>
            </a:xfrm>
            <a:prstGeom prst="rightArrow">
              <a:avLst/>
            </a:prstGeom>
            <a:solidFill>
              <a:srgbClr val="00A2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Tahoma" pitchFamily="34" charset="0"/>
              </a:endParaRPr>
            </a:p>
          </p:txBody>
        </p:sp>
        <p:sp>
          <p:nvSpPr>
            <p:cNvPr id="19" name="Right Arrow 18"/>
            <p:cNvSpPr/>
            <p:nvPr/>
          </p:nvSpPr>
          <p:spPr bwMode="auto">
            <a:xfrm>
              <a:off x="5604760" y="4218831"/>
              <a:ext cx="1152128" cy="576064"/>
            </a:xfrm>
            <a:prstGeom prst="rightArrow">
              <a:avLst/>
            </a:prstGeom>
            <a:solidFill>
              <a:srgbClr val="00A2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a:ln>
                  <a:noFill/>
                </a:ln>
                <a:solidFill>
                  <a:schemeClr val="tx1"/>
                </a:solidFill>
                <a:effectLst/>
                <a:latin typeface="Tahoma" pitchFamily="34" charset="0"/>
              </a:endParaRPr>
            </a:p>
          </p:txBody>
        </p:sp>
      </p:grpSp>
    </p:spTree>
    <p:extLst>
      <p:ext uri="{BB962C8B-B14F-4D97-AF65-F5344CB8AC3E}">
        <p14:creationId xmlns:p14="http://schemas.microsoft.com/office/powerpoint/2010/main" val="20626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963879"/>
            <a:ext cx="6689224" cy="4704029"/>
          </a:xfrm>
        </p:spPr>
        <p:txBody>
          <a:bodyPr>
            <a:normAutofit/>
          </a:bodyPr>
          <a:lstStyle/>
          <a:p>
            <a:pPr marL="0" indent="0">
              <a:lnSpc>
                <a:spcPct val="100000"/>
              </a:lnSpc>
              <a:spcAft>
                <a:spcPts val="1000"/>
              </a:spcAft>
              <a:buNone/>
            </a:pPr>
            <a:endParaRPr lang="en-GB" sz="2400" dirty="0"/>
          </a:p>
          <a:p>
            <a:pPr marL="457200" indent="-457200">
              <a:lnSpc>
                <a:spcPct val="100000"/>
              </a:lnSpc>
              <a:spcAft>
                <a:spcPts val="1000"/>
              </a:spcAft>
              <a:buFont typeface="+mj-lt"/>
              <a:buAutoNum type="arabicPeriod"/>
            </a:pPr>
            <a:r>
              <a:rPr lang="en-GB" sz="2400" dirty="0"/>
              <a:t>Circular housing with re-use and for re-use</a:t>
            </a:r>
          </a:p>
          <a:p>
            <a:pPr marL="457200" lvl="0" indent="-457200">
              <a:lnSpc>
                <a:spcPct val="100000"/>
              </a:lnSpc>
              <a:spcAft>
                <a:spcPts val="1000"/>
              </a:spcAft>
              <a:buFont typeface="+mj-lt"/>
              <a:buAutoNum type="arabicPeriod"/>
            </a:pPr>
            <a:r>
              <a:rPr lang="en-GB" sz="2400" dirty="0"/>
              <a:t>Digital and physical material exchange platforms</a:t>
            </a:r>
          </a:p>
          <a:p>
            <a:pPr marL="457200" lvl="0" indent="-457200">
              <a:lnSpc>
                <a:spcPct val="100000"/>
              </a:lnSpc>
              <a:spcAft>
                <a:spcPts val="1000"/>
              </a:spcAft>
              <a:buFont typeface="+mj-lt"/>
              <a:buAutoNum type="arabicPeriod"/>
            </a:pPr>
            <a:r>
              <a:rPr lang="en-US" sz="2400" dirty="0"/>
              <a:t>Demonstration exemplars of circular renovation and new construction</a:t>
            </a:r>
          </a:p>
          <a:p>
            <a:pPr marL="0" indent="0">
              <a:lnSpc>
                <a:spcPct val="100000"/>
              </a:lnSpc>
              <a:spcAft>
                <a:spcPts val="1000"/>
              </a:spcAft>
              <a:buNone/>
            </a:pPr>
            <a:endParaRPr lang="en-GB" sz="2400" dirty="0"/>
          </a:p>
        </p:txBody>
      </p:sp>
      <p:sp>
        <p:nvSpPr>
          <p:cNvPr id="4" name="Title 3"/>
          <p:cNvSpPr>
            <a:spLocks noGrp="1"/>
          </p:cNvSpPr>
          <p:nvPr>
            <p:ph type="title"/>
          </p:nvPr>
        </p:nvSpPr>
        <p:spPr/>
        <p:txBody>
          <a:bodyPr>
            <a:normAutofit/>
          </a:bodyPr>
          <a:lstStyle/>
          <a:p>
            <a:r>
              <a:rPr lang="en-GB" dirty="0"/>
              <a:t>Project Scope</a:t>
            </a:r>
            <a:endParaRPr lang="nl-NL" dirty="0"/>
          </a:p>
        </p:txBody>
      </p:sp>
    </p:spTree>
    <p:extLst>
      <p:ext uri="{BB962C8B-B14F-4D97-AF65-F5344CB8AC3E}">
        <p14:creationId xmlns:p14="http://schemas.microsoft.com/office/powerpoint/2010/main" val="387056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Plastic free house</a:t>
            </a:r>
            <a:endParaRPr lang="en-US" dirty="0"/>
          </a:p>
        </p:txBody>
      </p:sp>
      <p:pic>
        <p:nvPicPr>
          <p:cNvPr id="6" name="Picture 5"/>
          <p:cNvPicPr>
            <a:picLocks noChangeAspect="1"/>
          </p:cNvPicPr>
          <p:nvPr/>
        </p:nvPicPr>
        <p:blipFill>
          <a:blip r:embed="rId3"/>
          <a:stretch>
            <a:fillRect/>
          </a:stretch>
        </p:blipFill>
        <p:spPr>
          <a:xfrm>
            <a:off x="5627243" y="1690688"/>
            <a:ext cx="3121902" cy="4640283"/>
          </a:xfrm>
          <a:prstGeom prst="rect">
            <a:avLst/>
          </a:prstGeom>
        </p:spPr>
      </p:pic>
      <p:sp>
        <p:nvSpPr>
          <p:cNvPr id="8" name="Rectangle 7"/>
          <p:cNvSpPr/>
          <p:nvPr/>
        </p:nvSpPr>
        <p:spPr>
          <a:xfrm>
            <a:off x="707209" y="1527463"/>
            <a:ext cx="4125191" cy="163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7">
            <a:extLst>
              <a:ext uri="{FF2B5EF4-FFF2-40B4-BE49-F238E27FC236}">
                <a16:creationId xmlns:a16="http://schemas.microsoft.com/office/drawing/2014/main" id="{C73B4263-2DC0-9348-A838-80B82215A2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209" y="1690686"/>
            <a:ext cx="4612936" cy="4640285"/>
          </a:xfrm>
          <a:prstGeom prst="rect">
            <a:avLst/>
          </a:prstGeom>
        </p:spPr>
      </p:pic>
    </p:spTree>
    <p:extLst>
      <p:ext uri="{BB962C8B-B14F-4D97-AF65-F5344CB8AC3E}">
        <p14:creationId xmlns:p14="http://schemas.microsoft.com/office/powerpoint/2010/main" val="3033030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for re-use</a:t>
            </a:r>
            <a:endParaRPr lang="en-US" dirty="0"/>
          </a:p>
        </p:txBody>
      </p:sp>
      <p:pic>
        <p:nvPicPr>
          <p:cNvPr id="5" name="Afbeelding 4">
            <a:extLst>
              <a:ext uri="{FF2B5EF4-FFF2-40B4-BE49-F238E27FC236}">
                <a16:creationId xmlns:a16="http://schemas.microsoft.com/office/drawing/2014/main" id="{D21E20BF-877D-596D-E8BF-AEF500705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32" y="1895961"/>
            <a:ext cx="4839628" cy="1694512"/>
          </a:xfrm>
          <a:prstGeom prst="rect">
            <a:avLst/>
          </a:prstGeom>
        </p:spPr>
      </p:pic>
      <p:pic>
        <p:nvPicPr>
          <p:cNvPr id="7" name="Afbeelding 6">
            <a:extLst>
              <a:ext uri="{FF2B5EF4-FFF2-40B4-BE49-F238E27FC236}">
                <a16:creationId xmlns:a16="http://schemas.microsoft.com/office/drawing/2014/main" id="{887CBEEC-1016-1D4F-351A-8B289631FA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32" y="4218893"/>
            <a:ext cx="8414535" cy="2030603"/>
          </a:xfrm>
          <a:prstGeom prst="rect">
            <a:avLst/>
          </a:prstGeom>
        </p:spPr>
      </p:pic>
      <p:pic>
        <p:nvPicPr>
          <p:cNvPr id="9" name="Afbeelding 8">
            <a:extLst>
              <a:ext uri="{FF2B5EF4-FFF2-40B4-BE49-F238E27FC236}">
                <a16:creationId xmlns:a16="http://schemas.microsoft.com/office/drawing/2014/main" id="{7A2B6354-D270-8640-ED1D-36CA0DF9F0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904" y="1870496"/>
            <a:ext cx="2857500" cy="2143125"/>
          </a:xfrm>
          <a:prstGeom prst="rect">
            <a:avLst/>
          </a:prstGeom>
        </p:spPr>
      </p:pic>
    </p:spTree>
    <p:extLst>
      <p:ext uri="{BB962C8B-B14F-4D97-AF65-F5344CB8AC3E}">
        <p14:creationId xmlns:p14="http://schemas.microsoft.com/office/powerpoint/2010/main" val="503108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661314" cy="1325563"/>
          </a:xfrm>
        </p:spPr>
        <p:txBody>
          <a:bodyPr/>
          <a:lstStyle/>
          <a:p>
            <a:r>
              <a:rPr lang="en-GB" dirty="0"/>
              <a:t>Construct with re-use</a:t>
            </a:r>
            <a:endParaRPr lang="en-US" dirty="0"/>
          </a:p>
        </p:txBody>
      </p:sp>
      <p:pic>
        <p:nvPicPr>
          <p:cNvPr id="5" name="Afbeelding 4">
            <a:extLst>
              <a:ext uri="{FF2B5EF4-FFF2-40B4-BE49-F238E27FC236}">
                <a16:creationId xmlns:a16="http://schemas.microsoft.com/office/drawing/2014/main" id="{9C27DCB0-3ED0-154A-C5FE-FB5729129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854" y="2329261"/>
            <a:ext cx="5770193" cy="3508731"/>
          </a:xfrm>
          <a:prstGeom prst="rect">
            <a:avLst/>
          </a:prstGeom>
        </p:spPr>
      </p:pic>
      <p:pic>
        <p:nvPicPr>
          <p:cNvPr id="7" name="Afbeelding 6">
            <a:extLst>
              <a:ext uri="{FF2B5EF4-FFF2-40B4-BE49-F238E27FC236}">
                <a16:creationId xmlns:a16="http://schemas.microsoft.com/office/drawing/2014/main" id="{4E675DD0-CCB5-B12E-4F56-9A45327331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404" y="1600197"/>
            <a:ext cx="3672336" cy="2753590"/>
          </a:xfrm>
          <a:prstGeom prst="rect">
            <a:avLst/>
          </a:prstGeom>
        </p:spPr>
      </p:pic>
      <p:pic>
        <p:nvPicPr>
          <p:cNvPr id="6" name="Picture 5"/>
          <p:cNvPicPr>
            <a:picLocks noChangeAspect="1"/>
          </p:cNvPicPr>
          <p:nvPr/>
        </p:nvPicPr>
        <p:blipFill>
          <a:blip r:embed="rId5"/>
          <a:stretch>
            <a:fillRect/>
          </a:stretch>
        </p:blipFill>
        <p:spPr>
          <a:xfrm>
            <a:off x="369009" y="4533464"/>
            <a:ext cx="3885126" cy="2130136"/>
          </a:xfrm>
          <a:prstGeom prst="rect">
            <a:avLst/>
          </a:prstGeom>
        </p:spPr>
      </p:pic>
    </p:spTree>
    <p:extLst>
      <p:ext uri="{BB962C8B-B14F-4D97-AF65-F5344CB8AC3E}">
        <p14:creationId xmlns:p14="http://schemas.microsoft.com/office/powerpoint/2010/main" val="866531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Renovate with re-use</a:t>
            </a:r>
            <a:endParaRPr lang="en-US" dirty="0"/>
          </a:p>
        </p:txBody>
      </p:sp>
      <p:pic>
        <p:nvPicPr>
          <p:cNvPr id="5" name="Afbeelding 4">
            <a:extLst>
              <a:ext uri="{FF2B5EF4-FFF2-40B4-BE49-F238E27FC236}">
                <a16:creationId xmlns:a16="http://schemas.microsoft.com/office/drawing/2014/main" id="{50A7E61D-6E5E-F402-4589-870299686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614" y="5385782"/>
            <a:ext cx="3514190" cy="1150099"/>
          </a:xfrm>
          <a:prstGeom prst="rect">
            <a:avLst/>
          </a:prstGeom>
        </p:spPr>
      </p:pic>
      <p:pic>
        <p:nvPicPr>
          <p:cNvPr id="7" name="Afbeelding 6">
            <a:extLst>
              <a:ext uri="{FF2B5EF4-FFF2-40B4-BE49-F238E27FC236}">
                <a16:creationId xmlns:a16="http://schemas.microsoft.com/office/drawing/2014/main" id="{0790CB85-4F31-C859-F148-22AD0FA6B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614" y="1777408"/>
            <a:ext cx="5065568" cy="3506931"/>
          </a:xfrm>
          <a:prstGeom prst="rect">
            <a:avLst/>
          </a:prstGeom>
        </p:spPr>
      </p:pic>
      <p:pic>
        <p:nvPicPr>
          <p:cNvPr id="9" name="Afbeelding 8">
            <a:extLst>
              <a:ext uri="{FF2B5EF4-FFF2-40B4-BE49-F238E27FC236}">
                <a16:creationId xmlns:a16="http://schemas.microsoft.com/office/drawing/2014/main" id="{81BEE84C-2C48-EBDF-88C7-D4B436EC72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2804" y="5378420"/>
            <a:ext cx="3485843" cy="1157461"/>
          </a:xfrm>
          <a:prstGeom prst="rect">
            <a:avLst/>
          </a:prstGeom>
        </p:spPr>
      </p:pic>
    </p:spTree>
    <p:extLst>
      <p:ext uri="{BB962C8B-B14F-4D97-AF65-F5344CB8AC3E}">
        <p14:creationId xmlns:p14="http://schemas.microsoft.com/office/powerpoint/2010/main" val="67893367"/>
      </p:ext>
    </p:extLst>
  </p:cSld>
  <p:clrMapOvr>
    <a:masterClrMapping/>
  </p:clrMapOvr>
</p:sld>
</file>

<file path=ppt/theme/theme1.xml><?xml version="1.0" encoding="utf-8"?>
<a:theme xmlns:a="http://schemas.openxmlformats.org/drawingml/2006/main" name="Office Theme">
  <a:themeElements>
    <a:clrScheme name="Custom 1">
      <a:dk1>
        <a:srgbClr val="003399"/>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Open sans 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rchief xmlns="6ee0d58f-be8a-4c00-a220-c50117b0790e">false</Archief>
    <_dlc_DocId xmlns="f850393d-10c2-43bd-a993-949a7869784b">7UVC4VZMU2TM-94-60987</_dlc_DocId>
    <_dlc_DocIdUrl xmlns="f850393d-10c2-43bd-a993-949a7869784b">
      <Url>https://teams.connect.tudelft.nl/misc/valorisation/pm/_layouts/15/DocIdRedir.aspx?ID=7UVC4VZMU2TM-94-60987</Url>
      <Description>7UVC4VZMU2TM-94-60987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9BA7CB775084EA333CA50B65D7830" ma:contentTypeVersion="1" ma:contentTypeDescription="Create a new document." ma:contentTypeScope="" ma:versionID="659e84c373f66c02c872d8517d3513cb">
  <xsd:schema xmlns:xsd="http://www.w3.org/2001/XMLSchema" xmlns:xs="http://www.w3.org/2001/XMLSchema" xmlns:p="http://schemas.microsoft.com/office/2006/metadata/properties" xmlns:ns2="f850393d-10c2-43bd-a993-949a7869784b" xmlns:ns3="6ee0d58f-be8a-4c00-a220-c50117b0790e" targetNamespace="http://schemas.microsoft.com/office/2006/metadata/properties" ma:root="true" ma:fieldsID="d8f883995100cc0b464cefc04361733f" ns2:_="" ns3:_="">
    <xsd:import namespace="f850393d-10c2-43bd-a993-949a7869784b"/>
    <xsd:import namespace="6ee0d58f-be8a-4c00-a220-c50117b0790e"/>
    <xsd:element name="properties">
      <xsd:complexType>
        <xsd:sequence>
          <xsd:element name="documentManagement">
            <xsd:complexType>
              <xsd:all>
                <xsd:element ref="ns2:_dlc_DocId" minOccurs="0"/>
                <xsd:element ref="ns2:_dlc_DocIdUrl" minOccurs="0"/>
                <xsd:element ref="ns2:_dlc_DocIdPersistId" minOccurs="0"/>
                <xsd:element ref="ns3:Archie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50393d-10c2-43bd-a993-949a7869784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ee0d58f-be8a-4c00-a220-c50117b0790e" elementFormDefault="qualified">
    <xsd:import namespace="http://schemas.microsoft.com/office/2006/documentManagement/types"/>
    <xsd:import namespace="http://schemas.microsoft.com/office/infopath/2007/PartnerControls"/>
    <xsd:element name="Archief" ma:index="11" nillable="true" ma:displayName="Archief" ma:default="0" ma:internalName="Archief">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CA346AA-AC1D-49F1-969B-037F8BAC66B6}">
  <ds:schemaRefs>
    <ds:schemaRef ds:uri="http://schemas.microsoft.com/sharepoint/v3/contenttype/forms"/>
  </ds:schemaRefs>
</ds:datastoreItem>
</file>

<file path=customXml/itemProps2.xml><?xml version="1.0" encoding="utf-8"?>
<ds:datastoreItem xmlns:ds="http://schemas.openxmlformats.org/officeDocument/2006/customXml" ds:itemID="{D953A6B5-B80D-4622-B61B-A80F085753A0}">
  <ds:schemaRefs>
    <ds:schemaRef ds:uri="http://schemas.microsoft.com/office/2006/documentManagement/types"/>
    <ds:schemaRef ds:uri="6ee0d58f-be8a-4c00-a220-c50117b0790e"/>
    <ds:schemaRef ds:uri="http://purl.org/dc/elements/1.1/"/>
    <ds:schemaRef ds:uri="http://schemas.microsoft.com/office/2006/metadata/properties"/>
    <ds:schemaRef ds:uri="f850393d-10c2-43bd-a993-949a7869784b"/>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9CCD3508-A140-4E65-94ED-A82468A2F4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50393d-10c2-43bd-a993-949a7869784b"/>
    <ds:schemaRef ds:uri="6ee0d58f-be8a-4c00-a220-c50117b079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45D34B1-2711-4EBE-BB0E-7EE73869788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658</TotalTime>
  <Words>4575</Words>
  <Application>Microsoft Office PowerPoint</Application>
  <PresentationFormat>Diavoorstelling (4:3)</PresentationFormat>
  <Paragraphs>514</Paragraphs>
  <Slides>28</Slides>
  <Notes>28</Notes>
  <HiddenSlides>0</HiddenSlides>
  <MMClips>0</MMClips>
  <ScaleCrop>false</ScaleCrop>
  <HeadingPairs>
    <vt:vector size="6" baseType="variant">
      <vt:variant>
        <vt:lpstr>Gebruikte lettertypen</vt:lpstr>
      </vt:variant>
      <vt:variant>
        <vt:i4>11</vt:i4>
      </vt:variant>
      <vt:variant>
        <vt:lpstr>Thema</vt:lpstr>
      </vt:variant>
      <vt:variant>
        <vt:i4>2</vt:i4>
      </vt:variant>
      <vt:variant>
        <vt:lpstr>Diatitels</vt:lpstr>
      </vt:variant>
      <vt:variant>
        <vt:i4>28</vt:i4>
      </vt:variant>
    </vt:vector>
  </HeadingPairs>
  <TitlesOfParts>
    <vt:vector size="41" baseType="lpstr">
      <vt:lpstr>Arial</vt:lpstr>
      <vt:lpstr>Calibri</vt:lpstr>
      <vt:lpstr>Calibri Light</vt:lpstr>
      <vt:lpstr>Clear Sans Thin</vt:lpstr>
      <vt:lpstr>g_d0_f12</vt:lpstr>
      <vt:lpstr>g_d0_f20</vt:lpstr>
      <vt:lpstr>g_d0_f23</vt:lpstr>
      <vt:lpstr>g_d0_f9</vt:lpstr>
      <vt:lpstr>Open sans</vt:lpstr>
      <vt:lpstr>Open sans bold</vt:lpstr>
      <vt:lpstr>Tahoma</vt:lpstr>
      <vt:lpstr>Office Theme</vt:lpstr>
      <vt:lpstr>1_Office Theme</vt:lpstr>
      <vt:lpstr>PowerPoint-presentatie</vt:lpstr>
      <vt:lpstr>Challenge</vt:lpstr>
      <vt:lpstr>Social Housing Organisations</vt:lpstr>
      <vt:lpstr>No More Downcycling!</vt:lpstr>
      <vt:lpstr>Project Scope</vt:lpstr>
      <vt:lpstr>Plastic free house</vt:lpstr>
      <vt:lpstr>Design for re-use</vt:lpstr>
      <vt:lpstr>Construct with re-use</vt:lpstr>
      <vt:lpstr>Renovate with re-use</vt:lpstr>
      <vt:lpstr>PowerPoint-presentatie</vt:lpstr>
      <vt:lpstr>PowerPoint-presentatie</vt:lpstr>
      <vt:lpstr>PowerPoint-presentatie</vt:lpstr>
      <vt:lpstr>PowerPoint-presentatie</vt:lpstr>
      <vt:lpstr>Value propositions demonstration projects</vt:lpstr>
      <vt:lpstr>PowerPoint-presentatie</vt:lpstr>
      <vt:lpstr>Value delivery demonstration projects</vt:lpstr>
      <vt:lpstr>PowerPoint-presentatie</vt:lpstr>
      <vt:lpstr>Value creation demonstration projects</vt:lpstr>
      <vt:lpstr>PowerPoint-presentatie</vt:lpstr>
      <vt:lpstr>PowerPoint-presentatie</vt:lpstr>
      <vt:lpstr>PowerPoint-presentatie</vt:lpstr>
      <vt:lpstr>PowerPoint-presentatie</vt:lpstr>
      <vt:lpstr>Value propositions exchange platforms</vt:lpstr>
      <vt:lpstr>Value delivery exchange platforms</vt:lpstr>
      <vt:lpstr>Value creation exchange platforms</vt:lpstr>
      <vt:lpstr>PowerPoint-presentatie</vt:lpstr>
      <vt:lpstr>PowerPoint-presentatie</vt:lpstr>
      <vt:lpstr>PowerPoint-presentatie</vt:lpstr>
    </vt:vector>
  </TitlesOfParts>
  <Company>TU Delft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Nietiedt</dc:creator>
  <cp:lastModifiedBy>Peter Hoogeweg</cp:lastModifiedBy>
  <cp:revision>87</cp:revision>
  <dcterms:created xsi:type="dcterms:W3CDTF">2019-01-23T08:11:31Z</dcterms:created>
  <dcterms:modified xsi:type="dcterms:W3CDTF">2023-02-01T10:11:00Z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0x010100EED9BA7CB775084EA333CA50B65D7830</vt:lpwstr>
  </property>
  <property fmtid="{D5CDD505-2E9C-101B-9397-08002B2CF9AE}" pid="3" name="_dlc_DocIdItemGuid">
    <vt:lpwstr>6a836ddb-75fd-489e-a343-711133a84a7f</vt:lpwstr>
  </property>
</Properties>
</file>