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0" r:id="rId3"/>
    <p:sldId id="294" r:id="rId4"/>
    <p:sldId id="295" r:id="rId5"/>
    <p:sldId id="259" r:id="rId6"/>
    <p:sldId id="262" r:id="rId7"/>
    <p:sldId id="264" r:id="rId8"/>
    <p:sldId id="296" r:id="rId9"/>
    <p:sldId id="261" r:id="rId10"/>
    <p:sldId id="286" r:id="rId11"/>
    <p:sldId id="297" r:id="rId12"/>
    <p:sldId id="298" r:id="rId13"/>
    <p:sldId id="299" r:id="rId14"/>
    <p:sldId id="276" r:id="rId15"/>
    <p:sldId id="275" r:id="rId16"/>
    <p:sldId id="278" r:id="rId17"/>
    <p:sldId id="301" r:id="rId18"/>
    <p:sldId id="289" r:id="rId19"/>
    <p:sldId id="279" r:id="rId20"/>
    <p:sldId id="281" r:id="rId21"/>
    <p:sldId id="284" r:id="rId22"/>
    <p:sldId id="267" r:id="rId23"/>
    <p:sldId id="280" r:id="rId24"/>
    <p:sldId id="300" r:id="rId25"/>
  </p:sldIdLst>
  <p:sldSz cx="9144000" cy="6858000" type="screen4x3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575"/>
  </p:normalViewPr>
  <p:slideViewPr>
    <p:cSldViewPr>
      <p:cViewPr varScale="1">
        <p:scale>
          <a:sx n="104" d="100"/>
          <a:sy n="104" d="100"/>
        </p:scale>
        <p:origin x="3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21945-4743-43C9-92E2-6E60F962BAB4}" type="datetimeFigureOut">
              <a:rPr lang="de-AT" smtClean="0"/>
              <a:t>09.10.18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96CFB-3437-4C51-AACF-1A9C8BF4D2A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1750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7D437-79AD-446D-9D77-404E8E8C4E59}" type="datetimeFigureOut">
              <a:rPr lang="de-AT" smtClean="0"/>
              <a:t>09.10.18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D162-BF82-4392-8827-2CF32B85F7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456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7868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77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3222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3675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22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158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5719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0789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4512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2853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356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394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55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1431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2220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3886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637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863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8370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749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422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703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9193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7D162-BF82-4392-8827-2CF32B85F7E4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50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1543-C8A7-4402-8C7E-774752C96D10}" type="datetime1">
              <a:rPr lang="de-DE" smtClean="0"/>
              <a:t>09.10.18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2122-251D-4A4F-9331-60BFB9C94DBB}" type="datetime1">
              <a:rPr lang="de-DE" smtClean="0"/>
              <a:t>09.10.18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0E47-5BA7-4158-8518-EA93DDF2D589}" type="datetime1">
              <a:rPr lang="de-DE" smtClean="0"/>
              <a:t>09.10.18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9BC1-66BF-4CD3-A328-314BEF132AC8}" type="datetime1">
              <a:rPr lang="de-DE" smtClean="0"/>
              <a:t>09.10.18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BC97-AABD-4BD2-873C-27E31CD1CF48}" type="datetime1">
              <a:rPr lang="de-DE" smtClean="0"/>
              <a:t>09.10.18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8F4E-53C3-4A9A-8BBE-CB417F69761C}" type="datetime1">
              <a:rPr lang="de-DE" smtClean="0"/>
              <a:t>09.10.18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B7FD-FCED-4B72-9436-209BE188E99D}" type="datetime1">
              <a:rPr lang="de-DE" smtClean="0"/>
              <a:t>09.10.18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FB6-4A98-4D3A-9B86-50C5F211B51E}" type="datetime1">
              <a:rPr lang="de-DE" smtClean="0"/>
              <a:t>09.10.18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0BA2-861E-4EDD-A390-78532BDEAE25}" type="datetime1">
              <a:rPr lang="de-DE" smtClean="0"/>
              <a:t>09.10.18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0FF-0B90-422D-9B18-1A6FF2AC61D8}" type="datetime1">
              <a:rPr lang="de-DE" smtClean="0"/>
              <a:t>09.10.18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1B1B-AD8B-43BF-882E-7F3F47E219CE}" type="datetime1">
              <a:rPr lang="de-DE" smtClean="0"/>
              <a:t>09.10.18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62340-7A46-41AD-B8E1-D98810C28ECD}" type="datetime1">
              <a:rPr lang="de-DE" smtClean="0"/>
              <a:t>09.10.18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8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12" Type="http://schemas.openxmlformats.org/officeDocument/2006/relationships/image" Target="../media/image23.jpe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://www.nweurope.eu/media/4071/codex4smes_sample-access_sc_application_bbg.pdf" TargetMode="External"/><Relationship Id="rId3" Type="http://schemas.microsoft.com/office/2007/relationships/media" Target="../media/media17.m4a"/><Relationship Id="rId7" Type="http://schemas.openxmlformats.org/officeDocument/2006/relationships/image" Target="../media/image1.png"/><Relationship Id="rId12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emf"/><Relationship Id="rId4" Type="http://schemas.openxmlformats.org/officeDocument/2006/relationships/audio" Target="../media/media17.m4a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8.jpeg"/><Relationship Id="rId5" Type="http://schemas.openxmlformats.org/officeDocument/2006/relationships/image" Target="../media/image1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hyperlink" Target="http://www.nweurope.eu/media/4076/codex4smes_knowledge_transfer-sc_application_bbg.pdf" TargetMode="External"/><Relationship Id="rId3" Type="http://schemas.microsoft.com/office/2007/relationships/media" Target="../media/media20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8.png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0.m4a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weurope.eu/projects/project-search/codex4smes-companion-diagnostics-expedited-for-smes/" TargetMode="External"/><Relationship Id="rId13" Type="http://schemas.openxmlformats.org/officeDocument/2006/relationships/hyperlink" Target="http://www.nweurope.eu/media/4069/biobank-graz-material-transfer-agreement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hyperlink" Target="http://www.nweurope.eu/media/4077/codex4smes_knowledge_transfer-sc_guidelines_bbg.pdf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11" Type="http://schemas.openxmlformats.org/officeDocument/2006/relationships/hyperlink" Target="http://www.nweurope.eu/media/4076/codex4smes_knowledge_transfer-sc_application_bbg.pdf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4.png"/><Relationship Id="rId10" Type="http://schemas.openxmlformats.org/officeDocument/2006/relationships/hyperlink" Target="http://www.nweurope.eu/media/4068/codex4smes_sample-access_sc_guidelines_bbg.pdf" TargetMode="External"/><Relationship Id="rId4" Type="http://schemas.openxmlformats.org/officeDocument/2006/relationships/notesSlide" Target="../notesSlides/notesSlide21.xml"/><Relationship Id="rId9" Type="http://schemas.openxmlformats.org/officeDocument/2006/relationships/hyperlink" Target="http://www.nweurope.eu/media/4071/codex4smes_sample-access_sc_application_bbg.pdf" TargetMode="External"/><Relationship Id="rId14" Type="http://schemas.openxmlformats.org/officeDocument/2006/relationships/hyperlink" Target="https://biobank.medunigraz.at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atalog.bbmri.at/biobank.html?_cachebust=2.6.2&amp;bbid=MUG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biobank.medunigraz.a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effentlichkeitsarbeit.medunigraz.at/image-fotos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hyperlink" Target="https://www.vectorstock.com/free-vector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1470025"/>
          </a:xfrm>
        </p:spPr>
        <p:txBody>
          <a:bodyPr>
            <a:normAutofit/>
          </a:bodyPr>
          <a:lstStyle/>
          <a:p>
            <a:r>
              <a:rPr lang="de-DE" sz="4900" dirty="0">
                <a:latin typeface="Calibri Light" panose="020F0302020204030204" pitchFamily="34" charset="0"/>
              </a:rPr>
              <a:t>Welcome </a:t>
            </a:r>
            <a:r>
              <a:rPr lang="de-DE" sz="4900" dirty="0" err="1">
                <a:latin typeface="Calibri Light" panose="020F0302020204030204" pitchFamily="34" charset="0"/>
              </a:rPr>
              <a:t>to</a:t>
            </a:r>
            <a:r>
              <a:rPr lang="de-DE" sz="4900" dirty="0">
                <a:latin typeface="Calibri Light" panose="020F0302020204030204" pitchFamily="34" charset="0"/>
              </a:rPr>
              <a:t> </a:t>
            </a:r>
            <a:r>
              <a:rPr lang="de-DE" sz="4900" dirty="0" err="1">
                <a:latin typeface="Calibri Light" panose="020F0302020204030204" pitchFamily="34" charset="0"/>
              </a:rPr>
              <a:t>our</a:t>
            </a:r>
            <a:r>
              <a:rPr lang="de-DE" sz="4900" dirty="0">
                <a:latin typeface="Calibri Light" panose="020F0302020204030204" pitchFamily="34" charset="0"/>
              </a:rPr>
              <a:t> Webinar</a:t>
            </a:r>
            <a:br>
              <a:rPr lang="de-DE" sz="4900" b="1" dirty="0"/>
            </a:br>
            <a:r>
              <a:rPr lang="de-DE" sz="2700" dirty="0">
                <a:latin typeface="Calibri Light" panose="020F0302020204030204" pitchFamily="34" charset="0"/>
              </a:rPr>
              <a:t>11 September 2018</a:t>
            </a:r>
            <a:endParaRPr lang="de-AT" sz="2700" dirty="0">
              <a:latin typeface="Calibri Light" panose="020F0302020204030204" pitchFamily="34" charset="0"/>
            </a:endParaRPr>
          </a:p>
        </p:txBody>
      </p:sp>
      <p:pic>
        <p:nvPicPr>
          <p:cNvPr id="5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08" y="4077072"/>
            <a:ext cx="332118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BAFE7B-834B-A54B-8EE6-6C156B576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9"/>
    </mc:Choice>
    <mc:Fallback>
      <p:transition spd="slow" advTm="1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23092" y="12090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sp>
        <p:nvSpPr>
          <p:cNvPr id="10" name="Rechteck 9"/>
          <p:cNvSpPr/>
          <p:nvPr/>
        </p:nvSpPr>
        <p:spPr>
          <a:xfrm>
            <a:off x="368936" y="1018258"/>
            <a:ext cx="8595552" cy="5509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err="1">
                <a:solidFill>
                  <a:srgbClr val="00B050"/>
                </a:solidFill>
                <a:uFillTx/>
                <a:latin typeface="Calibri Light" panose="020F0302020204030204" pitchFamily="34" charset="0"/>
              </a:rPr>
              <a:t>BioBank</a:t>
            </a:r>
            <a:r>
              <a:rPr lang="en-US" sz="2800" b="1" i="0" u="none" strike="noStrike" kern="1200" cap="none" spc="0" baseline="0" dirty="0">
                <a:solidFill>
                  <a:srgbClr val="00B050"/>
                </a:solidFill>
                <a:uFillTx/>
                <a:latin typeface="Calibri Light" panose="020F0302020204030204" pitchFamily="34" charset="0"/>
              </a:rPr>
              <a:t> Graz</a:t>
            </a: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 panose="020F0302020204030204" pitchFamily="34" charset="0"/>
              </a:rPr>
              <a:t>: The mission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Biobank Graz supplies high quality clinically annotated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human samples to researchers in academic and commercial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institutions to foster medically relevant research discoveries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and improve treatment options.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Biobank Graz</a:t>
            </a:r>
            <a:r>
              <a:rPr lang="en-US" sz="1900" b="1" kern="0" dirty="0">
                <a:latin typeface="Calibri Light" panose="020F0302020204030204" pitchFamily="34" charset="0"/>
              </a:rPr>
              <a:t>: The core values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kern="0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kern="0" dirty="0">
                <a:latin typeface="Calibri Light" panose="020F0302020204030204" pitchFamily="34" charset="0"/>
              </a:rPr>
              <a:t>Honesty</a:t>
            </a: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– Transparent and ethically approved use of donors’ specimens in biomedical research 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kern="0" dirty="0">
                <a:latin typeface="Calibri Light" panose="020F0302020204030204" pitchFamily="34" charset="0"/>
              </a:rPr>
              <a:t>Diversity</a:t>
            </a: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– Delivery of high quality human samples from a large variety of diseases</a:t>
            </a:r>
            <a:r>
              <a:rPr lang="en-US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kern="0" dirty="0">
                <a:latin typeface="Calibri Light" panose="020F0302020204030204" pitchFamily="34" charset="0"/>
              </a:rPr>
              <a:t>Innovation</a:t>
            </a: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– Centralized access based on automated handling and storing of samples 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kern="0" dirty="0">
                <a:latin typeface="Calibri Light" panose="020F0302020204030204" pitchFamily="34" charset="0"/>
              </a:rPr>
              <a:t>Knowledge Transfer</a:t>
            </a:r>
            <a:r>
              <a:rPr lang="en-US" sz="19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– Teaching and training the next generation of </a:t>
            </a:r>
            <a:r>
              <a:rPr lang="en-US" sz="1900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biobankers</a:t>
            </a:r>
            <a:endParaRPr lang="en-US" sz="19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2" descr="C:\Users\FrajukM\Desktop\c18d06683052a0292927e2e1f453ece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46" y="1124744"/>
            <a:ext cx="2210454" cy="166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EFFB6D-3ACF-7746-9049-BA50DC9052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35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69"/>
    </mc:Choice>
    <mc:Fallback>
      <p:transition spd="slow" advTm="5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r>
              <a:rPr lang="de-DE" b="1" dirty="0">
                <a:latin typeface="Calibri Light" panose="020F0302020204030204" pitchFamily="34" charset="0"/>
              </a:rPr>
              <a:t>AGENDA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525963"/>
          </a:xfrm>
        </p:spPr>
        <p:txBody>
          <a:bodyPr/>
          <a:lstStyle/>
          <a:p>
            <a:pPr marL="0" indent="0">
              <a:buNone/>
            </a:pP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539552" y="3068960"/>
            <a:ext cx="8064896" cy="3024336"/>
          </a:xfrm>
          <a:prstGeom prst="rect">
            <a:avLst/>
          </a:prstGeom>
          <a:solidFill>
            <a:srgbClr val="E1F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17523" y="3068960"/>
            <a:ext cx="45719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5940152" y="3068960"/>
            <a:ext cx="45719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541545" y="3141988"/>
            <a:ext cx="2520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Calibri Light" panose="020F0302020204030204" pitchFamily="34" charset="0"/>
              </a:rPr>
              <a:t>1</a:t>
            </a:r>
          </a:p>
          <a:p>
            <a:r>
              <a:rPr lang="de-DE" sz="2400" dirty="0" err="1">
                <a:latin typeface="Calibri Light" panose="020F0302020204030204" pitchFamily="34" charset="0"/>
              </a:rPr>
              <a:t>Introduction</a:t>
            </a:r>
            <a:endParaRPr lang="de-DE" sz="2400" dirty="0">
              <a:latin typeface="Calibri Light" panose="020F0302020204030204" pitchFamily="34" charset="0"/>
            </a:endParaRPr>
          </a:p>
          <a:p>
            <a:r>
              <a:rPr lang="de-DE" sz="2400" dirty="0" err="1">
                <a:latin typeface="Calibri Light" panose="020F0302020204030204" pitchFamily="34" charset="0"/>
              </a:rPr>
              <a:t>of</a:t>
            </a:r>
            <a:r>
              <a:rPr lang="de-DE" sz="2400" dirty="0">
                <a:latin typeface="Calibri Light" panose="020F0302020204030204" pitchFamily="34" charset="0"/>
              </a:rPr>
              <a:t> Biobank Graz (BBG)</a:t>
            </a:r>
            <a:endParaRPr lang="de-AT" sz="2400" dirty="0">
              <a:latin typeface="Calibri Light" panose="020F03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11860" y="3140968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Calibri Light" panose="020F0302020204030204" pitchFamily="34" charset="0"/>
              </a:rPr>
              <a:t>2</a:t>
            </a:r>
          </a:p>
          <a:p>
            <a:r>
              <a:rPr lang="de-DE" sz="2400" dirty="0">
                <a:latin typeface="Calibri Light" panose="020F0302020204030204" pitchFamily="34" charset="0"/>
              </a:rPr>
              <a:t>The </a:t>
            </a:r>
            <a:r>
              <a:rPr lang="de-DE" sz="2400" dirty="0" err="1">
                <a:latin typeface="Calibri Light" panose="020F0302020204030204" pitchFamily="34" charset="0"/>
              </a:rPr>
              <a:t>part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of</a:t>
            </a:r>
            <a:r>
              <a:rPr lang="de-DE" sz="2400" dirty="0">
                <a:latin typeface="Calibri Light" panose="020F0302020204030204" pitchFamily="34" charset="0"/>
              </a:rPr>
              <a:t> BBG in </a:t>
            </a:r>
            <a:r>
              <a:rPr lang="de-DE" sz="2400" dirty="0" err="1">
                <a:latin typeface="Calibri Light" panose="020F0302020204030204" pitchFamily="34" charset="0"/>
              </a:rPr>
              <a:t>the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Interreg</a:t>
            </a:r>
            <a:r>
              <a:rPr lang="de-DE" sz="2400" dirty="0">
                <a:latin typeface="Calibri Light" panose="020F0302020204030204" pitchFamily="34" charset="0"/>
              </a:rPr>
              <a:t>-NWE</a:t>
            </a:r>
          </a:p>
          <a:p>
            <a:r>
              <a:rPr lang="de-DE" sz="2400" dirty="0">
                <a:latin typeface="Calibri Light" panose="020F0302020204030204" pitchFamily="34" charset="0"/>
              </a:rPr>
              <a:t>Codex4SMEs </a:t>
            </a:r>
            <a:r>
              <a:rPr lang="de-DE" sz="2400" dirty="0" err="1">
                <a:latin typeface="Calibri Light" panose="020F0302020204030204" pitchFamily="34" charset="0"/>
              </a:rPr>
              <a:t>project</a:t>
            </a:r>
            <a:endParaRPr lang="de-DE" sz="2400" dirty="0">
              <a:latin typeface="Calibri Light" panose="020F0302020204030204" pitchFamily="34" charset="0"/>
            </a:endParaRPr>
          </a:p>
          <a:p>
            <a:endParaRPr lang="de-AT" sz="6000" dirty="0">
              <a:latin typeface="Calibri Light" panose="020F03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84168" y="3140967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Calibri Light" panose="020F0302020204030204" pitchFamily="34" charset="0"/>
              </a:rPr>
              <a:t>3</a:t>
            </a:r>
          </a:p>
          <a:p>
            <a:r>
              <a:rPr lang="de-DE" sz="2400" dirty="0" err="1">
                <a:latin typeface="Calibri Light" panose="020F0302020204030204" pitchFamily="34" charset="0"/>
              </a:rPr>
              <a:t>How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to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apply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for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the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services</a:t>
            </a:r>
            <a:endParaRPr lang="de-AT" sz="2400" dirty="0">
              <a:latin typeface="Calibri Light" panose="020F0302020204030204" pitchFamily="34" charset="0"/>
            </a:endParaRPr>
          </a:p>
        </p:txBody>
      </p:sp>
      <p:pic>
        <p:nvPicPr>
          <p:cNvPr id="15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8B77EF4-9F2D-4B4A-93C1-4AA92EE58DE5}"/>
              </a:ext>
            </a:extLst>
          </p:cNvPr>
          <p:cNvSpPr/>
          <p:nvPr/>
        </p:nvSpPr>
        <p:spPr>
          <a:xfrm>
            <a:off x="3203848" y="3036092"/>
            <a:ext cx="5456298" cy="305720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5953C4C-09FC-634D-9175-7B56D1C93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5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7"/>
    </mc:Choice>
    <mc:Fallback>
      <p:transition spd="slow" advTm="1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19" y="1196752"/>
            <a:ext cx="8834337" cy="5328592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0B050"/>
              </a:buClr>
              <a:buNone/>
            </a:pPr>
            <a:endParaRPr lang="de-DE" sz="2400" b="1" kern="0" dirty="0">
              <a:latin typeface="Calibri Light" panose="020F0302020204030204" pitchFamily="34" charset="0"/>
            </a:endParaRPr>
          </a:p>
          <a:p>
            <a:pPr marL="0" indent="0" algn="ctr">
              <a:buClr>
                <a:srgbClr val="00B050"/>
              </a:buClr>
              <a:buNone/>
            </a:pPr>
            <a:r>
              <a:rPr lang="de-DE" sz="2400" b="1" kern="0" dirty="0">
                <a:latin typeface="Calibri Light" panose="020F0302020204030204" pitchFamily="34" charset="0"/>
              </a:rPr>
              <a:t>BBG </a:t>
            </a:r>
            <a:r>
              <a:rPr lang="de-DE" sz="2400" b="1" kern="0" dirty="0" err="1">
                <a:latin typeface="Calibri Light" panose="020F0302020204030204" pitchFamily="34" charset="0"/>
              </a:rPr>
              <a:t>is</a:t>
            </a:r>
            <a:r>
              <a:rPr lang="de-DE" sz="2400" b="1" kern="0" dirty="0"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latin typeface="Calibri Light" panose="020F0302020204030204" pitchFamily="34" charset="0"/>
              </a:rPr>
              <a:t>responsible</a:t>
            </a:r>
            <a:r>
              <a:rPr lang="de-DE" sz="2400" b="1" kern="0" dirty="0"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latin typeface="Calibri Light" panose="020F0302020204030204" pitchFamily="34" charset="0"/>
              </a:rPr>
              <a:t>for</a:t>
            </a:r>
            <a:r>
              <a:rPr lang="de-DE" sz="2400" b="1" kern="0" dirty="0"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latin typeface="Calibri Light" panose="020F0302020204030204" pitchFamily="34" charset="0"/>
              </a:rPr>
              <a:t>the</a:t>
            </a:r>
            <a:r>
              <a:rPr lang="de-DE" sz="2400" b="1" kern="0" dirty="0">
                <a:latin typeface="Calibri Light" panose="020F0302020204030204" pitchFamily="34" charset="0"/>
              </a:rPr>
              <a:t> Codex4SMEs </a:t>
            </a:r>
            <a:r>
              <a:rPr lang="de-DE" sz="24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support</a:t>
            </a:r>
            <a:r>
              <a:rPr lang="de-DE" sz="24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schemes</a:t>
            </a:r>
            <a:endParaRPr lang="de-DE" sz="24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 algn="ctr">
              <a:buClr>
                <a:srgbClr val="00B050"/>
              </a:buClr>
              <a:buNone/>
            </a:pPr>
            <a:endParaRPr lang="de-DE" sz="16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514350" lvl="1" indent="0" algn="ctr">
              <a:buClr>
                <a:srgbClr val="00B050"/>
              </a:buClr>
              <a:buNone/>
            </a:pPr>
            <a:endParaRPr lang="de-DE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514350" lvl="1" indent="0" algn="ctr">
              <a:buClr>
                <a:srgbClr val="00B050"/>
              </a:buClr>
              <a:buNone/>
            </a:pPr>
            <a:endParaRPr lang="de-DE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>
              <a:buClr>
                <a:srgbClr val="00B050"/>
              </a:buClr>
              <a:buNone/>
            </a:pPr>
            <a:endParaRPr lang="de-DE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>
              <a:buClr>
                <a:srgbClr val="00B050"/>
              </a:buClr>
              <a:buNone/>
            </a:pPr>
            <a:endParaRPr lang="de-DE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>
              <a:buClr>
                <a:srgbClr val="00B050"/>
              </a:buClr>
              <a:buNone/>
            </a:pPr>
            <a:endParaRPr lang="de-DE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114300" indent="0" algn="ctr">
              <a:buClr>
                <a:srgbClr val="00B050"/>
              </a:buClr>
              <a:buNone/>
            </a:pPr>
            <a:endParaRPr lang="en-US" sz="20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114300" indent="0" algn="ctr">
              <a:buClr>
                <a:srgbClr val="00B050"/>
              </a:buClr>
              <a:buNone/>
            </a:pPr>
            <a:endParaRPr lang="en-US" sz="20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114300" indent="0" algn="ctr">
              <a:buClr>
                <a:srgbClr val="00B050"/>
              </a:buClr>
              <a:buNone/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Access to both support schemes is limited!</a:t>
            </a:r>
          </a:p>
          <a:p>
            <a:pPr marL="114300" indent="0" algn="ctr">
              <a:buClr>
                <a:srgbClr val="00B050"/>
              </a:buClr>
              <a:buNone/>
            </a:pPr>
            <a:r>
              <a:rPr lang="en-US" sz="20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Important: first come first serve!</a:t>
            </a:r>
          </a:p>
          <a:p>
            <a:pPr marL="914400" lvl="2" indent="0">
              <a:buClr>
                <a:srgbClr val="00B050"/>
              </a:buClr>
              <a:buNone/>
            </a:pPr>
            <a:endParaRPr lang="de-DE" sz="1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197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091" y="120906"/>
            <a:ext cx="48089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</a:rPr>
              <a:t>2 The </a:t>
            </a:r>
            <a:r>
              <a:rPr lang="de-DE" dirty="0" err="1">
                <a:latin typeface="Calibri Light" panose="020F0302020204030204" pitchFamily="34" charset="0"/>
              </a:rPr>
              <a:t>part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of</a:t>
            </a:r>
            <a:r>
              <a:rPr lang="de-DE" dirty="0">
                <a:latin typeface="Calibri Light" panose="020F0302020204030204" pitchFamily="34" charset="0"/>
              </a:rPr>
              <a:t> BBG in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Interreg</a:t>
            </a:r>
            <a:r>
              <a:rPr lang="de-DE" dirty="0">
                <a:latin typeface="Calibri Light" panose="020F0302020204030204" pitchFamily="34" charset="0"/>
              </a:rPr>
              <a:t>-NWE Codex4SMEs </a:t>
            </a:r>
            <a:r>
              <a:rPr lang="de-DE" dirty="0" err="1">
                <a:latin typeface="Calibri Light" panose="020F0302020204030204" pitchFamily="34" charset="0"/>
              </a:rPr>
              <a:t>project</a:t>
            </a:r>
            <a:endParaRPr lang="de-DE" dirty="0">
              <a:latin typeface="Calibri Light" panose="020F0302020204030204" pitchFamily="34" charset="0"/>
            </a:endParaRPr>
          </a:p>
          <a:p>
            <a:pPr lvl="0"/>
            <a:endParaRPr lang="de-AT" sz="3200" b="1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20" y="6087359"/>
            <a:ext cx="1766937" cy="7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1495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89282" y="3508322"/>
            <a:ext cx="1083893" cy="122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1743138" y="3573016"/>
            <a:ext cx="2315524" cy="1159449"/>
            <a:chOff x="1753336" y="3133654"/>
            <a:chExt cx="2315524" cy="1159449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336" y="3144014"/>
              <a:ext cx="776926" cy="1149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262" y="3133654"/>
              <a:ext cx="783931" cy="11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929" y="3133654"/>
              <a:ext cx="783931" cy="11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hteck 1"/>
          <p:cNvSpPr/>
          <p:nvPr/>
        </p:nvSpPr>
        <p:spPr>
          <a:xfrm>
            <a:off x="1604757" y="2445165"/>
            <a:ext cx="2592287" cy="576064"/>
          </a:xfrm>
          <a:prstGeom prst="rect">
            <a:avLst/>
          </a:prstGeom>
          <a:solidFill>
            <a:srgbClr val="E1F8D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4726033" y="2445165"/>
            <a:ext cx="2592287" cy="576064"/>
          </a:xfrm>
          <a:prstGeom prst="rect">
            <a:avLst/>
          </a:prstGeom>
          <a:solidFill>
            <a:srgbClr val="E1F8D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1629908" y="2533142"/>
            <a:ext cx="255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Access</a:t>
            </a:r>
            <a:endParaRPr lang="de-AT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35086" y="2533142"/>
            <a:ext cx="259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Knowledge Transfer</a:t>
            </a:r>
            <a:endParaRPr lang="de-AT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23208" y="6496250"/>
            <a:ext cx="484412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12</a:t>
            </a:fld>
            <a:endParaRPr lang="de-DE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480F915-866A-464B-BEF5-1063C19811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5"/>
    </mc:Choice>
    <mc:Fallback xmlns="">
      <p:transition spd="slow" advTm="2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Access</a:t>
            </a:r>
          </a:p>
          <a:p>
            <a:pPr marL="0" indent="0" algn="ctr">
              <a:buNone/>
            </a:pPr>
            <a:endParaRPr lang="de-DE" sz="28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00B050"/>
              </a:buClr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Two principal project-types for Sample Access from Biobank Graz</a:t>
            </a:r>
          </a:p>
          <a:p>
            <a:pPr marL="0" lvl="0" indent="0">
              <a:spcBef>
                <a:spcPts val="0"/>
              </a:spcBef>
              <a:buClr>
                <a:srgbClr val="00B050"/>
              </a:buClr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457200" lvl="1" indent="0">
              <a:spcBef>
                <a:spcPts val="0"/>
              </a:spcBef>
              <a:buClr>
                <a:srgbClr val="00B050"/>
              </a:buClr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1.</a:t>
            </a: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Pilot-project/study</a:t>
            </a:r>
          </a:p>
          <a:p>
            <a:pPr lvl="2">
              <a:spcBef>
                <a:spcPts val="0"/>
              </a:spcBef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limited sample access – easier sample access</a:t>
            </a:r>
          </a:p>
          <a:p>
            <a:pPr marL="914400" lvl="2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457200" lvl="1" indent="0">
              <a:spcBef>
                <a:spcPts val="0"/>
              </a:spcBef>
              <a:buClr>
                <a:srgbClr val="00B050"/>
              </a:buClr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</a:p>
          <a:p>
            <a:pPr marL="457200" lvl="1" indent="0">
              <a:spcBef>
                <a:spcPts val="0"/>
              </a:spcBef>
              <a:buClr>
                <a:srgbClr val="00B050"/>
              </a:buClr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2.</a:t>
            </a: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Research-project/study</a:t>
            </a:r>
          </a:p>
          <a:p>
            <a:pPr marL="914400" lvl="2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- sample amount higher – sample access regulated</a:t>
            </a:r>
          </a:p>
          <a:p>
            <a:pPr marL="0" indent="0" algn="ctr">
              <a:buNone/>
            </a:pPr>
            <a:endParaRPr lang="de-AT" sz="28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5" descr="Bildergebnis für biobank gra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23092" y="120906"/>
            <a:ext cx="466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Sample Access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766681" y="6492875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CFE1839-9E5A-6D4E-9D9C-6A1695FDB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5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1"/>
    </mc:Choice>
    <mc:Fallback xmlns="">
      <p:transition spd="slow" advTm="3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682" y="1583684"/>
            <a:ext cx="6169414" cy="4525963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1.</a:t>
            </a: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Pilot-study</a:t>
            </a:r>
          </a:p>
          <a:p>
            <a:pPr marL="0" lvl="1" indent="0">
              <a:buNone/>
            </a:pPr>
            <a:endParaRPr lang="en-US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742950" lvl="2" indent="-342900">
              <a:spcAft>
                <a:spcPts val="1200"/>
              </a:spcAft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To test or establish a new method</a:t>
            </a:r>
          </a:p>
          <a:p>
            <a:pPr marL="742950" lvl="2" indent="-342900">
              <a:spcAft>
                <a:spcPts val="1200"/>
              </a:spcAft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Samples limited to a maximum number of </a:t>
            </a:r>
            <a:b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</a:b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5 patients</a:t>
            </a:r>
          </a:p>
          <a:p>
            <a:pPr marL="742950" lvl="2" indent="-342900">
              <a:spcAft>
                <a:spcPts val="1200"/>
              </a:spcAft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No ethics vote required</a:t>
            </a:r>
          </a:p>
          <a:p>
            <a:pPr marL="742950" lvl="2" indent="-342900">
              <a:spcAft>
                <a:spcPts val="1200"/>
              </a:spcAft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Results from a pilot study must not be published!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rajukM\Desktop\med-uni-graz-forschen-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07" y="981873"/>
            <a:ext cx="2764194" cy="41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23092" y="120906"/>
            <a:ext cx="466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Sample Access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766681" y="6481280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F27BFFB-18B1-DE47-B830-3F4E2A247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60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9"/>
    </mc:Choice>
    <mc:Fallback>
      <p:transition spd="slow" advTm="1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23092" y="120906"/>
            <a:ext cx="466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Sample Access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385192" y="1373968"/>
            <a:ext cx="7067128" cy="4525963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2.</a:t>
            </a: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Research-study</a:t>
            </a:r>
          </a:p>
          <a:p>
            <a:pPr marL="0" lvl="1" indent="0">
              <a:buNone/>
            </a:pPr>
            <a:endParaRPr lang="en-US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742950" lvl="2" indent="-342900"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access for research projects/biomarker research</a:t>
            </a:r>
          </a:p>
          <a:p>
            <a:pPr marL="742950" lvl="2" indent="-342900"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materials from up to </a:t>
            </a: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20 patients </a:t>
            </a: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available</a:t>
            </a:r>
          </a:p>
          <a:p>
            <a:pPr marL="742950" lvl="2" indent="-342900">
              <a:buClr>
                <a:srgbClr val="00B050"/>
              </a:buClr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Full application including all documents required:</a:t>
            </a:r>
          </a:p>
          <a:p>
            <a:pPr marL="1200150" lvl="3" indent="-342900">
              <a:buClr>
                <a:srgbClr val="00B050"/>
              </a:buClr>
            </a:pPr>
            <a:r>
              <a:rPr lang="en-US" sz="16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Project application</a:t>
            </a:r>
          </a:p>
          <a:p>
            <a:pPr marL="1200150" lvl="3" indent="-342900">
              <a:buClr>
                <a:srgbClr val="00B050"/>
              </a:buClr>
            </a:pPr>
            <a:r>
              <a:rPr lang="en-US" sz="16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De Minimis declaration</a:t>
            </a:r>
          </a:p>
          <a:p>
            <a:pPr marL="1200150" lvl="3" indent="-342900">
              <a:buClr>
                <a:srgbClr val="00B050"/>
              </a:buClr>
            </a:pPr>
            <a:r>
              <a:rPr lang="en-US" sz="16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Ethics vote</a:t>
            </a:r>
          </a:p>
          <a:p>
            <a:pPr marL="1200150" lvl="3" indent="-342900">
              <a:buClr>
                <a:srgbClr val="00B050"/>
              </a:buClr>
            </a:pPr>
            <a:r>
              <a:rPr lang="en-US" sz="16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Short Study protocol</a:t>
            </a:r>
          </a:p>
          <a:p>
            <a:pPr marL="742950" lvl="2" indent="-342900">
              <a:buClr>
                <a:srgbClr val="00B050"/>
              </a:buClr>
            </a:pPr>
            <a:endParaRPr lang="de-AT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87" y="4725144"/>
            <a:ext cx="618271" cy="6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58" y="4725144"/>
            <a:ext cx="622115" cy="61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11150"/>
            <a:ext cx="585995" cy="6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FrajukM\Desktop\med-uni-graz-forschen-0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258196"/>
            <a:ext cx="4011164" cy="26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708242" y="6500563"/>
            <a:ext cx="43575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91673" y="5776444"/>
            <a:ext cx="4900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just">
              <a:buClr>
                <a:srgbClr val="00B050"/>
              </a:buClr>
              <a:buNone/>
            </a:pPr>
            <a:r>
              <a:rPr lang="en-US" sz="12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PLEASE NOTE: </a:t>
            </a:r>
          </a:p>
          <a:p>
            <a:pPr marL="0" lvl="1" indent="0" algn="just">
              <a:buClr>
                <a:srgbClr val="00B050"/>
              </a:buClr>
              <a:buNone/>
            </a:pPr>
            <a:r>
              <a:rPr lang="en-US" sz="12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Applications for ethics approval can be submitted to the local ethics committee in Graz with support of BBG. (</a:t>
            </a:r>
            <a:r>
              <a:rPr lang="en-US" sz="1200" kern="0" dirty="0">
                <a:solidFill>
                  <a:srgbClr val="00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Support scheme: Knowledge Transfer) </a:t>
            </a:r>
          </a:p>
          <a:p>
            <a:pPr marL="0" lvl="1" indent="0" algn="just">
              <a:buClr>
                <a:srgbClr val="00B050"/>
              </a:buClr>
              <a:buNone/>
            </a:pPr>
            <a:endParaRPr lang="en-US" sz="12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2B1153D-092C-8E40-961C-E3382B456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25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6"/>
    </mc:Choice>
    <mc:Fallback xmlns="">
      <p:transition spd="slow" advTm="4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The workflow</a:t>
            </a:r>
          </a:p>
          <a:p>
            <a:pPr marL="0" lvl="1" indent="0">
              <a:buNone/>
            </a:pPr>
            <a:endParaRPr lang="en-US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lvl="1" indent="0">
              <a:buNone/>
            </a:pPr>
            <a:endParaRPr lang="en-US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de-AT" b="1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feld 52"/>
          <p:cNvSpPr txBox="1"/>
          <p:nvPr/>
        </p:nvSpPr>
        <p:spPr>
          <a:xfrm rot="5400000">
            <a:off x="2307883" y="3720003"/>
            <a:ext cx="162850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Calibri Light" panose="020F0302020204030204" pitchFamily="34" charset="0"/>
              </a:rPr>
              <a:t>End</a:t>
            </a:r>
            <a:endParaRPr lang="de-AT" sz="1600" b="1" dirty="0">
              <a:latin typeface="Calibri Light" panose="020F0302020204030204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683568" y="1988840"/>
            <a:ext cx="2269289" cy="3733488"/>
            <a:chOff x="3997431" y="1545654"/>
            <a:chExt cx="2269289" cy="3733488"/>
          </a:xfrm>
        </p:grpSpPr>
        <p:cxnSp>
          <p:nvCxnSpPr>
            <p:cNvPr id="14" name="Gerade Verbindung mit Pfeil 13"/>
            <p:cNvCxnSpPr/>
            <p:nvPr/>
          </p:nvCxnSpPr>
          <p:spPr>
            <a:xfrm>
              <a:off x="4869412" y="2117324"/>
              <a:ext cx="0" cy="5040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5004048" y="2215444"/>
              <a:ext cx="504056" cy="2923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00" b="1" dirty="0" err="1">
                  <a:latin typeface="Calibri Light" panose="020F0302020204030204" pitchFamily="34" charset="0"/>
                </a:rPr>
                <a:t>yes</a:t>
              </a:r>
              <a:endParaRPr lang="de-AT" sz="13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024407" y="2621159"/>
              <a:ext cx="1728192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b="1" dirty="0">
                  <a:latin typeface="Calibri Light" panose="020F0302020204030204" pitchFamily="34" charset="0"/>
                </a:rPr>
                <a:t>Data </a:t>
              </a:r>
              <a:r>
                <a:rPr lang="de-DE" sz="1500" b="1" dirty="0" err="1">
                  <a:latin typeface="Calibri Light" panose="020F0302020204030204" pitchFamily="34" charset="0"/>
                </a:rPr>
                <a:t>and</a:t>
              </a:r>
              <a:r>
                <a:rPr lang="de-DE" sz="1500" b="1" dirty="0">
                  <a:latin typeface="Calibri Light" panose="020F0302020204030204" pitchFamily="34" charset="0"/>
                </a:rPr>
                <a:t> Sample </a:t>
              </a:r>
              <a:r>
                <a:rPr lang="de-DE" sz="1500" b="1" dirty="0" err="1">
                  <a:latin typeface="Calibri Light" panose="020F0302020204030204" pitchFamily="34" charset="0"/>
                </a:rPr>
                <a:t>Availability</a:t>
              </a:r>
              <a:endParaRPr lang="de-AT" sz="1500" b="1" dirty="0">
                <a:latin typeface="Calibri Light" panose="020F0302020204030204" pitchFamily="34" charset="0"/>
              </a:endParaRPr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flipH="1">
              <a:off x="4869413" y="3212976"/>
              <a:ext cx="2404" cy="46623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5026591" y="3286232"/>
              <a:ext cx="504056" cy="2923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00" b="1" dirty="0" err="1">
                  <a:latin typeface="Calibri Light" panose="020F0302020204030204" pitchFamily="34" charset="0"/>
                </a:rPr>
                <a:t>yes</a:t>
              </a:r>
              <a:endParaRPr lang="de-AT" sz="13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028350" y="3685667"/>
              <a:ext cx="1728192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b="1" dirty="0">
                  <a:latin typeface="Calibri Light" panose="020F0302020204030204" pitchFamily="34" charset="0"/>
                </a:rPr>
                <a:t>Codex4SMEs</a:t>
              </a:r>
            </a:p>
            <a:p>
              <a:pPr algn="ctr"/>
              <a:r>
                <a:rPr lang="de-DE" sz="1500" b="1" dirty="0">
                  <a:latin typeface="Calibri Light" panose="020F0302020204030204" pitchFamily="34" charset="0"/>
                </a:rPr>
                <a:t> Jury</a:t>
              </a:r>
              <a:endParaRPr lang="de-AT" sz="15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024407" y="4725144"/>
              <a:ext cx="1728192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b="1" dirty="0">
                  <a:latin typeface="Calibri Light" panose="020F0302020204030204" pitchFamily="34" charset="0"/>
                </a:rPr>
                <a:t>Project Implementation</a:t>
              </a:r>
              <a:endParaRPr lang="de-AT" sz="1500" b="1" dirty="0">
                <a:latin typeface="Calibri Light" panose="020F0302020204030204" pitchFamily="34" charset="0"/>
              </a:endParaRPr>
            </a:p>
          </p:txBody>
        </p:sp>
        <p:cxnSp>
          <p:nvCxnSpPr>
            <p:cNvPr id="26" name="Gerade Verbindung mit Pfeil 25"/>
            <p:cNvCxnSpPr/>
            <p:nvPr/>
          </p:nvCxnSpPr>
          <p:spPr>
            <a:xfrm>
              <a:off x="4869412" y="4281711"/>
              <a:ext cx="1" cy="4320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5762664" y="2895558"/>
              <a:ext cx="5040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/>
          </p:nvSpPr>
          <p:spPr>
            <a:xfrm>
              <a:off x="5762664" y="3663174"/>
              <a:ext cx="4320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>
                  <a:latin typeface="Calibri Light" panose="020F0302020204030204" pitchFamily="34" charset="0"/>
                </a:rPr>
                <a:t>no</a:t>
              </a:r>
              <a:endParaRPr lang="de-DE" sz="12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997431" y="1545654"/>
              <a:ext cx="1728192" cy="323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b="1" dirty="0">
                  <a:latin typeface="Calibri Light" panose="020F0302020204030204" pitchFamily="34" charset="0"/>
                </a:rPr>
                <a:t>Project Request</a:t>
              </a:r>
              <a:endParaRPr lang="de-AT" sz="15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026591" y="4328124"/>
              <a:ext cx="504056" cy="2923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300" b="1" dirty="0" err="1">
                  <a:latin typeface="Calibri Light" panose="020F0302020204030204" pitchFamily="34" charset="0"/>
                </a:rPr>
                <a:t>yes</a:t>
              </a:r>
              <a:endParaRPr lang="de-AT" sz="1300" b="1" dirty="0">
                <a:latin typeface="Calibri Light" panose="020F0302020204030204" pitchFamily="34" charset="0"/>
              </a:endParaRPr>
            </a:p>
          </p:txBody>
        </p:sp>
        <p:cxnSp>
          <p:nvCxnSpPr>
            <p:cNvPr id="37" name="Gerade Verbindung mit Pfeil 36"/>
            <p:cNvCxnSpPr/>
            <p:nvPr/>
          </p:nvCxnSpPr>
          <p:spPr>
            <a:xfrm>
              <a:off x="5762664" y="3940173"/>
              <a:ext cx="5040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5762664" y="2618559"/>
              <a:ext cx="4320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>
                  <a:latin typeface="Calibri Light" panose="020F0302020204030204" pitchFamily="34" charset="0"/>
                </a:rPr>
                <a:t>no</a:t>
              </a:r>
              <a:endParaRPr lang="de-DE" sz="1200" b="1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82" y="6155249"/>
            <a:ext cx="1492281" cy="6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170" name="Picture 2" descr="N:\Entwicklungsprojekte\Interreg_SMEs_Codex4SMEs\WP_Acceleration\Sample Access\Grafiken\Guideline_workflow_draf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95" y="1400840"/>
            <a:ext cx="3168352" cy="497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feld 48"/>
          <p:cNvSpPr txBox="1"/>
          <p:nvPr/>
        </p:nvSpPr>
        <p:spPr>
          <a:xfrm>
            <a:off x="123092" y="120906"/>
            <a:ext cx="466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Sample Access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760822" y="6492875"/>
            <a:ext cx="38317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16</a:t>
            </a:fld>
            <a:endParaRPr lang="de-DE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2A908C6-1348-2E4E-B7AE-29C91F4B1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6"/>
    </mc:Choice>
    <mc:Fallback xmlns="">
      <p:transition spd="slow" advTm="4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0" lvl="1" indent="0">
              <a:buNone/>
            </a:pP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Required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forms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and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documents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AT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Access</a:t>
            </a:r>
            <a:endParaRPr lang="en-US" sz="2000" b="1" kern="0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marL="0" lvl="1" indent="0">
              <a:buNone/>
            </a:pPr>
            <a:endParaRPr lang="en-US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742950" lvl="2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Project Application Form for</a:t>
            </a:r>
            <a:b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</a:b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Access</a:t>
            </a:r>
          </a:p>
          <a:p>
            <a:pPr marL="742950" lvl="2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De Minimis declaration </a:t>
            </a:r>
          </a:p>
          <a:p>
            <a:pPr marL="400050" lvl="2" indent="0">
              <a:buClr>
                <a:srgbClr val="00B050"/>
              </a:buClr>
              <a:buNone/>
            </a:pPr>
            <a:endParaRPr lang="en-US" sz="1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400050" lvl="2" indent="0">
              <a:buClr>
                <a:srgbClr val="00B050"/>
              </a:buClr>
              <a:buNone/>
            </a:pPr>
            <a:endParaRPr lang="en-US" sz="1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400050" lvl="2" indent="0">
              <a:buClr>
                <a:srgbClr val="00B050"/>
              </a:buClr>
              <a:buNone/>
            </a:pPr>
            <a:endParaRPr lang="en-US" sz="1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5148064" y="1741360"/>
          <a:ext cx="3380557" cy="4783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Acrobat Document" r:id="rId9" imgW="5667119" imgH="8019810" progId="AcroExch.Document.11">
                  <p:embed/>
                </p:oleObj>
              </mc:Choice>
              <mc:Fallback>
                <p:oleObj name="Acrobat Document" r:id="rId9" imgW="5667119" imgH="8019810" progId="AcroExch.Document.11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8064" y="1741360"/>
                        <a:ext cx="3380557" cy="4783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6" y="3501009"/>
            <a:ext cx="377323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23092" y="120906"/>
            <a:ext cx="466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Sample Access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547664" y="3510931"/>
            <a:ext cx="2088232" cy="43545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/>
          <p:cNvSpPr/>
          <p:nvPr/>
        </p:nvSpPr>
        <p:spPr>
          <a:xfrm>
            <a:off x="5961676" y="1880829"/>
            <a:ext cx="1800200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feld 1"/>
          <p:cNvSpPr txBox="1"/>
          <p:nvPr/>
        </p:nvSpPr>
        <p:spPr>
          <a:xfrm>
            <a:off x="556176" y="6253237"/>
            <a:ext cx="64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 err="1">
                <a:latin typeface="Calibri Light" panose="020F0302020204030204" pitchFamily="34" charset="0"/>
              </a:rPr>
              <a:t>Application</a:t>
            </a:r>
            <a:r>
              <a:rPr lang="de-AT" sz="1000" b="1" dirty="0">
                <a:latin typeface="Calibri Light" panose="020F0302020204030204" pitchFamily="34" charset="0"/>
              </a:rPr>
              <a:t> Form: </a:t>
            </a:r>
            <a:r>
              <a:rPr lang="de-AT" sz="1000" dirty="0">
                <a:latin typeface="Calibri Light" panose="020F0302020204030204" pitchFamily="34" charset="0"/>
                <a:hlinkClick r:id="rId13"/>
              </a:rPr>
              <a:t>http://www.nweurope.eu/media/4071/codex4smes_sample-access_sc_application_bbg.pdf</a:t>
            </a:r>
            <a:endParaRPr lang="de-AT" sz="1000" dirty="0">
              <a:latin typeface="Calibri Light" panose="020F0302020204030204" pitchFamily="34" charset="0"/>
            </a:endParaRPr>
          </a:p>
          <a:p>
            <a:endParaRPr lang="de-AT" sz="1000" dirty="0">
              <a:latin typeface="Calibri Light" panose="020F0302020204030204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703264" y="6500563"/>
            <a:ext cx="43575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17</a:t>
            </a:fld>
            <a:endParaRPr lang="de-D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A9F2F8C-B271-CF42-9A4B-1F861DB6AC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4215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49"/>
    </mc:Choice>
    <mc:Fallback>
      <p:transition spd="slow" advTm="2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19" y="1196752"/>
            <a:ext cx="8834337" cy="5328592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0B050"/>
              </a:buClr>
              <a:buNone/>
            </a:pPr>
            <a:endParaRPr lang="de-DE" sz="2400" b="1" kern="0" dirty="0">
              <a:latin typeface="Calibri Light" panose="020F0302020204030204" pitchFamily="34" charset="0"/>
            </a:endParaRPr>
          </a:p>
          <a:p>
            <a:pPr marL="0" indent="0" algn="ctr">
              <a:buClr>
                <a:srgbClr val="00B050"/>
              </a:buClr>
              <a:buNone/>
            </a:pPr>
            <a:r>
              <a:rPr lang="de-DE" sz="2400" b="1" kern="0" dirty="0">
                <a:latin typeface="Calibri Light" panose="020F0302020204030204" pitchFamily="34" charset="0"/>
              </a:rPr>
              <a:t>BBG </a:t>
            </a:r>
            <a:r>
              <a:rPr lang="de-DE" sz="2400" b="1" kern="0" dirty="0" err="1">
                <a:latin typeface="Calibri Light" panose="020F0302020204030204" pitchFamily="34" charset="0"/>
              </a:rPr>
              <a:t>is</a:t>
            </a:r>
            <a:r>
              <a:rPr lang="de-DE" sz="2400" b="1" kern="0" dirty="0"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latin typeface="Calibri Light" panose="020F0302020204030204" pitchFamily="34" charset="0"/>
              </a:rPr>
              <a:t>responsible</a:t>
            </a:r>
            <a:r>
              <a:rPr lang="de-DE" sz="2400" b="1" kern="0" dirty="0"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latin typeface="Calibri Light" panose="020F0302020204030204" pitchFamily="34" charset="0"/>
              </a:rPr>
              <a:t>for</a:t>
            </a:r>
            <a:r>
              <a:rPr lang="de-DE" sz="2400" b="1" kern="0" dirty="0"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latin typeface="Calibri Light" panose="020F0302020204030204" pitchFamily="34" charset="0"/>
              </a:rPr>
              <a:t>the</a:t>
            </a:r>
            <a:r>
              <a:rPr lang="de-DE" sz="2400" b="1" kern="0" dirty="0">
                <a:latin typeface="Calibri Light" panose="020F0302020204030204" pitchFamily="34" charset="0"/>
              </a:rPr>
              <a:t> Codex4SMEs </a:t>
            </a:r>
            <a:r>
              <a:rPr lang="de-DE" sz="24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support</a:t>
            </a:r>
            <a:r>
              <a:rPr lang="de-DE" sz="24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schemes</a:t>
            </a:r>
            <a:endParaRPr lang="de-DE" sz="24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 algn="ctr">
              <a:buClr>
                <a:srgbClr val="00B050"/>
              </a:buClr>
              <a:buNone/>
            </a:pPr>
            <a:endParaRPr lang="de-DE" sz="16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514350" lvl="1" indent="0" algn="ctr">
              <a:buClr>
                <a:srgbClr val="00B050"/>
              </a:buClr>
              <a:buNone/>
            </a:pPr>
            <a:endParaRPr lang="de-DE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514350" lvl="1" indent="0" algn="ctr">
              <a:buClr>
                <a:srgbClr val="00B050"/>
              </a:buClr>
              <a:buNone/>
            </a:pPr>
            <a:endParaRPr lang="de-DE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>
              <a:buClr>
                <a:srgbClr val="00B050"/>
              </a:buClr>
              <a:buNone/>
            </a:pPr>
            <a:endParaRPr lang="de-DE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>
              <a:buClr>
                <a:srgbClr val="00B050"/>
              </a:buClr>
              <a:buNone/>
            </a:pPr>
            <a:endParaRPr lang="de-DE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914400" lvl="2" indent="0">
              <a:buClr>
                <a:srgbClr val="00B050"/>
              </a:buClr>
              <a:buNone/>
            </a:pPr>
            <a:endParaRPr lang="de-DE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114300" indent="0" algn="ctr">
              <a:buClr>
                <a:srgbClr val="00B050"/>
              </a:buClr>
              <a:buNone/>
            </a:pPr>
            <a:endParaRPr lang="en-US" sz="20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114300" indent="0" algn="ctr">
              <a:buClr>
                <a:srgbClr val="00B050"/>
              </a:buClr>
              <a:buNone/>
            </a:pPr>
            <a:endParaRPr lang="en-US" sz="20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114300" indent="0" algn="ctr">
              <a:buClr>
                <a:srgbClr val="00B050"/>
              </a:buClr>
              <a:buNone/>
            </a:pPr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Access to both support schemes is limited!</a:t>
            </a:r>
          </a:p>
          <a:p>
            <a:pPr marL="114300" indent="0" algn="ctr">
              <a:buClr>
                <a:srgbClr val="00B050"/>
              </a:buClr>
              <a:buNone/>
            </a:pPr>
            <a:r>
              <a:rPr lang="en-US" sz="20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Important: first come first serve!</a:t>
            </a:r>
          </a:p>
          <a:p>
            <a:pPr marL="914400" lvl="2" indent="0">
              <a:buClr>
                <a:srgbClr val="00B050"/>
              </a:buClr>
              <a:buNone/>
            </a:pPr>
            <a:endParaRPr lang="de-DE" sz="1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197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091" y="120906"/>
            <a:ext cx="48089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</a:rPr>
              <a:t>2 The </a:t>
            </a:r>
            <a:r>
              <a:rPr lang="de-DE" dirty="0" err="1">
                <a:latin typeface="Calibri Light" panose="020F0302020204030204" pitchFamily="34" charset="0"/>
              </a:rPr>
              <a:t>part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of</a:t>
            </a:r>
            <a:r>
              <a:rPr lang="de-DE" dirty="0">
                <a:latin typeface="Calibri Light" panose="020F0302020204030204" pitchFamily="34" charset="0"/>
              </a:rPr>
              <a:t> BBG in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Interreg</a:t>
            </a:r>
            <a:r>
              <a:rPr lang="de-DE" dirty="0">
                <a:latin typeface="Calibri Light" panose="020F0302020204030204" pitchFamily="34" charset="0"/>
              </a:rPr>
              <a:t>-NWE Codex4SMEs </a:t>
            </a:r>
            <a:r>
              <a:rPr lang="de-DE" dirty="0" err="1">
                <a:latin typeface="Calibri Light" panose="020F0302020204030204" pitchFamily="34" charset="0"/>
              </a:rPr>
              <a:t>project</a:t>
            </a:r>
            <a:endParaRPr lang="de-DE" dirty="0">
              <a:latin typeface="Calibri Light" panose="020F0302020204030204" pitchFamily="34" charset="0"/>
            </a:endParaRPr>
          </a:p>
          <a:p>
            <a:pPr lvl="0"/>
            <a:endParaRPr lang="de-AT" sz="3200" b="1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20" y="6087359"/>
            <a:ext cx="1766937" cy="7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1495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89282" y="3508322"/>
            <a:ext cx="1083893" cy="122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1743138" y="3573016"/>
            <a:ext cx="2315524" cy="1159449"/>
            <a:chOff x="1753336" y="3133654"/>
            <a:chExt cx="2315524" cy="1159449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336" y="3144014"/>
              <a:ext cx="776926" cy="1149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262" y="3133654"/>
              <a:ext cx="783931" cy="11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929" y="3133654"/>
              <a:ext cx="783931" cy="11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hteck 1"/>
          <p:cNvSpPr/>
          <p:nvPr/>
        </p:nvSpPr>
        <p:spPr>
          <a:xfrm>
            <a:off x="1604757" y="2445165"/>
            <a:ext cx="2592287" cy="576064"/>
          </a:xfrm>
          <a:prstGeom prst="rect">
            <a:avLst/>
          </a:prstGeom>
          <a:solidFill>
            <a:srgbClr val="E1F8D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4726033" y="2445165"/>
            <a:ext cx="2592287" cy="576064"/>
          </a:xfrm>
          <a:prstGeom prst="rect">
            <a:avLst/>
          </a:prstGeom>
          <a:solidFill>
            <a:srgbClr val="E1F8D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1629908" y="2533142"/>
            <a:ext cx="255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Sample Access</a:t>
            </a:r>
            <a:endParaRPr lang="de-AT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35086" y="2533142"/>
            <a:ext cx="259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Knowledge Transfer</a:t>
            </a:r>
            <a:endParaRPr lang="de-AT" sz="20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23208" y="6496250"/>
            <a:ext cx="484412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18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4644008" y="2348880"/>
            <a:ext cx="3024336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19E6641-0D49-0B4F-A017-678ED78A07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1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2"/>
    </mc:Choice>
    <mc:Fallback xmlns="">
      <p:transition spd="slow" advTm="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82441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lvl="0" indent="0" algn="ctr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1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Knowledge Transfer Service</a:t>
            </a:r>
          </a:p>
          <a:p>
            <a:pPr marL="0" lvl="0" indent="0" algn="ctr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00B050"/>
              </a:buClr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Development of projects with educational contents and </a:t>
            </a:r>
            <a:r>
              <a:rPr lang="en-US" sz="3500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biobanking</a:t>
            </a:r>
            <a:r>
              <a:rPr lang="en-US" sz="35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trainings</a:t>
            </a: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Consulting and coaching</a:t>
            </a:r>
          </a:p>
          <a:p>
            <a:pPr lvl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Contact to and networking with other biobanks</a:t>
            </a: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General Webinars on </a:t>
            </a:r>
            <a:r>
              <a:rPr lang="en-US" sz="3500" kern="0">
                <a:solidFill>
                  <a:srgbClr val="000000"/>
                </a:solidFill>
                <a:latin typeface="Calibri Light" panose="020F0302020204030204" pitchFamily="34" charset="0"/>
              </a:rPr>
              <a:t>biobanking</a:t>
            </a:r>
            <a:r>
              <a:rPr lang="en-US" sz="35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OR specialized Webinars on request</a:t>
            </a: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>
                <a:latin typeface="Calibri Light" panose="020F0302020204030204" pitchFamily="34" charset="0"/>
              </a:rPr>
              <a:t>Guided tour through the Biobank Graz</a:t>
            </a: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kern="0" dirty="0"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 err="1">
                <a:latin typeface="Calibri Light" panose="020F0302020204030204" pitchFamily="34" charset="0"/>
              </a:rPr>
              <a:t>Biobanking</a:t>
            </a:r>
            <a:r>
              <a:rPr lang="en-US" sz="3500" kern="0" dirty="0">
                <a:latin typeface="Calibri Light" panose="020F0302020204030204" pitchFamily="34" charset="0"/>
              </a:rPr>
              <a:t> courses</a:t>
            </a: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500" kern="0" dirty="0">
              <a:latin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00" kern="0" dirty="0">
                <a:latin typeface="Calibri Light" panose="020F0302020204030204" pitchFamily="34" charset="0"/>
              </a:rPr>
              <a:t>Master of Science in </a:t>
            </a:r>
            <a:r>
              <a:rPr lang="en-US" sz="3500" kern="0" dirty="0" err="1">
                <a:latin typeface="Calibri Light" panose="020F0302020204030204" pitchFamily="34" charset="0"/>
              </a:rPr>
              <a:t>Biobanking</a:t>
            </a:r>
            <a:endParaRPr lang="en-US" sz="3500" kern="0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23092" y="120906"/>
            <a:ext cx="480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Knowledge Transfer Service (KTS)</a:t>
            </a:r>
            <a:endParaRPr lang="de-AT" b="1" dirty="0">
              <a:latin typeface="Calibri Light" panose="020F030202020403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85063" y="4365104"/>
            <a:ext cx="1275167" cy="14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773616" y="6492875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19</a:t>
            </a:fld>
            <a:endParaRPr lang="de-D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0F44465-6F65-164D-AEE2-A7A1388981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3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51"/>
    </mc:Choice>
    <mc:Fallback xmlns="">
      <p:transition spd="slow" advTm="8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092" y="17868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The Biobank Team</a:t>
            </a:r>
            <a:endParaRPr lang="en-US" sz="2000" dirty="0">
              <a:latin typeface="Calibri Light" panose="020F0302020204030204" pitchFamily="34" charset="0"/>
              <a:ea typeface="+mj-ea"/>
              <a:cs typeface="+mj-cs"/>
            </a:endParaRP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pic>
        <p:nvPicPr>
          <p:cNvPr id="9218" name="Picture 2" descr="U:\Sarah\Bewerbungsfotos\SARAH_6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16" y="4381185"/>
            <a:ext cx="1334190" cy="17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J:\BEW\Vogl_0002_Internet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4397180"/>
            <a:ext cx="1224135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 descr="C:\Users\FrajukM\Desktop\csm_Teamfoto_Biobank2018_2bbc9c509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71238"/>
            <a:ext cx="6192688" cy="31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rajukM\Desktop\Karine-SargSyan-2-Biobank-Graz_BioTech_Pharma_Summit_Biobanking_201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6"/>
          <a:stretch/>
        </p:blipFill>
        <p:spPr bwMode="auto">
          <a:xfrm>
            <a:off x="1403648" y="4373270"/>
            <a:ext cx="1346674" cy="172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67426" y="612537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 Light" panose="020F0302020204030204" pitchFamily="34" charset="0"/>
              </a:rPr>
              <a:t>v.h.</a:t>
            </a:r>
            <a:r>
              <a:rPr lang="de-DE" sz="1400" dirty="0">
                <a:latin typeface="Calibri Light" panose="020F0302020204030204" pitchFamily="34" charset="0"/>
              </a:rPr>
              <a:t> Prof.  Karine Sargsyan, MD</a:t>
            </a:r>
            <a:endParaRPr lang="de-AT" sz="1400" b="1" dirty="0">
              <a:latin typeface="Calibri Light" panose="020F03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59588" y="6125371"/>
            <a:ext cx="185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 Light" panose="020F0302020204030204" pitchFamily="34" charset="0"/>
              </a:rPr>
              <a:t>Franziska Vogl, </a:t>
            </a:r>
            <a:r>
              <a:rPr lang="de-DE" sz="1400" dirty="0" err="1">
                <a:latin typeface="Calibri Light" panose="020F0302020204030204" pitchFamily="34" charset="0"/>
              </a:rPr>
              <a:t>PhD</a:t>
            </a:r>
            <a:endParaRPr lang="de-AT" sz="1400" b="1" dirty="0">
              <a:latin typeface="Calibri Light" panose="020F03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156176" y="6125372"/>
            <a:ext cx="185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 Light" panose="020F0302020204030204" pitchFamily="34" charset="0"/>
              </a:rPr>
              <a:t>Sarah Frajuk, </a:t>
            </a:r>
            <a:r>
              <a:rPr lang="de-DE" sz="1400" dirty="0" err="1">
                <a:latin typeface="Calibri Light" panose="020F0302020204030204" pitchFamily="34" charset="0"/>
              </a:rPr>
              <a:t>MSc</a:t>
            </a:r>
            <a:endParaRPr lang="de-AT" sz="1400" b="1" dirty="0">
              <a:latin typeface="Calibri Light" panose="020F03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918831-CD0B-9246-B03D-DC1E63B14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54"/>
    </mc:Choice>
    <mc:Fallback>
      <p:transition spd="slow" advTm="39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5148064" y="1413120"/>
          <a:ext cx="3808243" cy="5389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Acrobat Document" r:id="rId7" imgW="5667119" imgH="8019810" progId="AcroExch.Document.11">
                  <p:embed/>
                </p:oleObj>
              </mc:Choice>
              <mc:Fallback>
                <p:oleObj name="Acrobat Document" r:id="rId7" imgW="5667119" imgH="8019810" progId="AcroExch.Document.11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8064" y="1413120"/>
                        <a:ext cx="3808243" cy="5389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795" y="1196752"/>
            <a:ext cx="8229600" cy="4525963"/>
          </a:xfrm>
        </p:spPr>
        <p:txBody>
          <a:bodyPr/>
          <a:lstStyle/>
          <a:p>
            <a:pPr marL="0" lvl="1" indent="0">
              <a:buNone/>
            </a:pP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Required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forms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and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documents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kern="0" dirty="0" err="1">
                <a:solidFill>
                  <a:srgbClr val="00B050"/>
                </a:solidFill>
                <a:latin typeface="Calibri Light" panose="020F0302020204030204" pitchFamily="34" charset="0"/>
              </a:rPr>
              <a:t>KnowledgeTransfer</a:t>
            </a:r>
            <a:r>
              <a:rPr lang="en-US" sz="2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 Service: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9552" y="1772816"/>
            <a:ext cx="3959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>
                <a:latin typeface="Calibri Light" panose="020F0302020204030204" pitchFamily="34" charset="0"/>
              </a:rPr>
              <a:t>Project </a:t>
            </a:r>
            <a:r>
              <a:rPr lang="de-DE" b="1" dirty="0" err="1">
                <a:latin typeface="Calibri Light" panose="020F0302020204030204" pitchFamily="34" charset="0"/>
              </a:rPr>
              <a:t>Application</a:t>
            </a:r>
            <a:r>
              <a:rPr lang="de-DE" b="1" dirty="0">
                <a:latin typeface="Calibri Light" panose="020F0302020204030204" pitchFamily="34" charset="0"/>
              </a:rPr>
              <a:t> Form </a:t>
            </a:r>
            <a:r>
              <a:rPr lang="de-DE" b="1" dirty="0" err="1">
                <a:latin typeface="Calibri Light" panose="020F0302020204030204" pitchFamily="34" charset="0"/>
              </a:rPr>
              <a:t>for</a:t>
            </a:r>
            <a:r>
              <a:rPr lang="de-DE" b="1" dirty="0">
                <a:latin typeface="Calibri Light" panose="020F0302020204030204" pitchFamily="34" charset="0"/>
              </a:rPr>
              <a:t> KTS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>
                <a:latin typeface="Calibri Light" panose="020F0302020204030204" pitchFamily="34" charset="0"/>
              </a:rPr>
              <a:t>De </a:t>
            </a:r>
            <a:r>
              <a:rPr lang="de-DE" b="1" dirty="0" err="1">
                <a:latin typeface="Calibri Light" panose="020F0302020204030204" pitchFamily="34" charset="0"/>
              </a:rPr>
              <a:t>Minimis</a:t>
            </a:r>
            <a:r>
              <a:rPr lang="de-DE" b="1" dirty="0">
                <a:latin typeface="Calibri Light" panose="020F0302020204030204" pitchFamily="34" charset="0"/>
              </a:rPr>
              <a:t> </a:t>
            </a:r>
            <a:r>
              <a:rPr lang="de-DE" b="1" dirty="0" err="1">
                <a:latin typeface="Calibri Light" panose="020F0302020204030204" pitchFamily="34" charset="0"/>
              </a:rPr>
              <a:t>Declaration</a:t>
            </a:r>
            <a:r>
              <a:rPr lang="de-DE" b="1" dirty="0">
                <a:latin typeface="Calibri Light" panose="020F0302020204030204" pitchFamily="34" charset="0"/>
              </a:rPr>
              <a:t> 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300192" y="1573655"/>
            <a:ext cx="1872208" cy="3600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" name="Gruppieren 1"/>
          <p:cNvGrpSpPr/>
          <p:nvPr/>
        </p:nvGrpSpPr>
        <p:grpSpPr>
          <a:xfrm>
            <a:off x="539552" y="3356992"/>
            <a:ext cx="4320480" cy="2261930"/>
            <a:chOff x="539552" y="3356992"/>
            <a:chExt cx="4320480" cy="2261930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356992"/>
              <a:ext cx="4320480" cy="22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Ellipse 11"/>
            <p:cNvSpPr/>
            <p:nvPr/>
          </p:nvSpPr>
          <p:spPr>
            <a:xfrm>
              <a:off x="1789530" y="3414009"/>
              <a:ext cx="2088232" cy="435451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23092" y="120906"/>
            <a:ext cx="480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latin typeface="Calibri Light" panose="020F0302020204030204" pitchFamily="34" charset="0"/>
              </a:rPr>
              <a:t>3 </a:t>
            </a:r>
            <a:r>
              <a:rPr lang="de-DE" dirty="0" err="1">
                <a:latin typeface="Calibri Light" panose="020F0302020204030204" pitchFamily="34" charset="0"/>
              </a:rPr>
              <a:t>How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to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apply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for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services</a:t>
            </a:r>
            <a:r>
              <a:rPr lang="de-DE" dirty="0">
                <a:latin typeface="Calibri Light" panose="020F0302020204030204" pitchFamily="34" charset="0"/>
              </a:rPr>
              <a:t> – Knowledge Transfer Service (KTS)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29106" y="5832648"/>
            <a:ext cx="64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 err="1">
                <a:latin typeface="Calibri Light" panose="020F0302020204030204" pitchFamily="34" charset="0"/>
              </a:rPr>
              <a:t>Application</a:t>
            </a:r>
            <a:r>
              <a:rPr lang="de-AT" sz="1000" b="1" dirty="0">
                <a:latin typeface="Calibri Light" panose="020F0302020204030204" pitchFamily="34" charset="0"/>
              </a:rPr>
              <a:t> Form: </a:t>
            </a:r>
            <a:r>
              <a:rPr lang="de-AT" sz="1000" dirty="0">
                <a:latin typeface="Calibri Light" panose="020F0302020204030204" pitchFamily="34" charset="0"/>
                <a:hlinkClick r:id="rId13"/>
              </a:rPr>
              <a:t>http://www.nweurope.eu/media/4076/codex4smes_knowledge_transfer-sc_application_bbg.pdf</a:t>
            </a:r>
            <a:endParaRPr lang="de-AT" sz="1000" dirty="0">
              <a:latin typeface="Calibri Light" panose="020F0302020204030204" pitchFamily="34" charset="0"/>
            </a:endParaRPr>
          </a:p>
          <a:p>
            <a:endParaRPr lang="de-AT" sz="1000" dirty="0">
              <a:latin typeface="Calibri Light" panose="020F0302020204030204" pitchFamily="34" charset="0"/>
            </a:endParaRPr>
          </a:p>
          <a:p>
            <a:endParaRPr lang="de-AT" sz="1000" dirty="0">
              <a:latin typeface="Calibri Light" panose="020F0302020204030204" pitchFamily="34" charset="0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8773616" y="6492875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20</a:t>
            </a:fld>
            <a:endParaRPr lang="de-DE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3E6EFFC-8359-7645-AC69-7497A15A5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243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0"/>
    </mc:Choice>
    <mc:Fallback xmlns="">
      <p:transition spd="slow" advTm="3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432048" y="2060848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1520" y="188268"/>
            <a:ext cx="3142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Important Links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8267" y="1124744"/>
            <a:ext cx="881149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>
                <a:latin typeface="Calibri Light" panose="020F0302020204030204" pitchFamily="34" charset="0"/>
              </a:rPr>
              <a:t>Codex4SMEs Homepage:</a:t>
            </a:r>
          </a:p>
          <a:p>
            <a:r>
              <a:rPr lang="de-AT" sz="1400" dirty="0">
                <a:latin typeface="Calibri Light" panose="020F0302020204030204" pitchFamily="34" charset="0"/>
                <a:hlinkClick r:id="rId8"/>
              </a:rPr>
              <a:t>http://www.nweurope.eu/projects/project-search/codex4smes-companion-diagnostics-expedited-for-smes/</a:t>
            </a:r>
            <a:endParaRPr lang="de-AT" sz="1400" dirty="0">
              <a:latin typeface="Calibri Light" panose="020F0302020204030204" pitchFamily="34" charset="0"/>
            </a:endParaRPr>
          </a:p>
          <a:p>
            <a:endParaRPr lang="de-DE" sz="1400" b="1" dirty="0">
              <a:latin typeface="Calibri Light" panose="020F0302020204030204" pitchFamily="34" charset="0"/>
            </a:endParaRPr>
          </a:p>
          <a:p>
            <a:r>
              <a:rPr lang="de-DE" sz="1400" b="1" u="sng" dirty="0" err="1">
                <a:latin typeface="Calibri Light" panose="020F0302020204030204" pitchFamily="34" charset="0"/>
              </a:rPr>
              <a:t>Application</a:t>
            </a:r>
            <a:r>
              <a:rPr lang="de-DE" sz="1400" b="1" u="sng" dirty="0">
                <a:latin typeface="Calibri Light" panose="020F0302020204030204" pitchFamily="34" charset="0"/>
              </a:rPr>
              <a:t> </a:t>
            </a:r>
            <a:r>
              <a:rPr lang="de-DE" sz="1400" b="1" u="sng" dirty="0" err="1">
                <a:latin typeface="Calibri Light" panose="020F0302020204030204" pitchFamily="34" charset="0"/>
              </a:rPr>
              <a:t>forms</a:t>
            </a:r>
            <a:r>
              <a:rPr lang="de-DE" sz="1400" b="1" u="sng" dirty="0">
                <a:latin typeface="Calibri Light" panose="020F0302020204030204" pitchFamily="34" charset="0"/>
              </a:rPr>
              <a:t> </a:t>
            </a:r>
            <a:r>
              <a:rPr lang="de-DE" sz="1400" b="1" u="sng" dirty="0" err="1">
                <a:latin typeface="Calibri Light" panose="020F0302020204030204" pitchFamily="34" charset="0"/>
              </a:rPr>
              <a:t>and</a:t>
            </a:r>
            <a:r>
              <a:rPr lang="de-DE" sz="1400" b="1" u="sng" dirty="0">
                <a:latin typeface="Calibri Light" panose="020F0302020204030204" pitchFamily="34" charset="0"/>
              </a:rPr>
              <a:t> </a:t>
            </a:r>
            <a:r>
              <a:rPr lang="de-DE" sz="1400" b="1" u="sng" dirty="0" err="1">
                <a:latin typeface="Calibri Light" panose="020F0302020204030204" pitchFamily="34" charset="0"/>
              </a:rPr>
              <a:t>guidelines</a:t>
            </a:r>
            <a:r>
              <a:rPr lang="de-DE" sz="1400" b="1" u="sng" dirty="0">
                <a:latin typeface="Calibri Light" panose="020F0302020204030204" pitchFamily="34" charset="0"/>
              </a:rPr>
              <a:t>:</a:t>
            </a:r>
          </a:p>
          <a:p>
            <a:endParaRPr lang="de-DE" sz="1400" b="1" u="sng" dirty="0">
              <a:latin typeface="Calibri Light" panose="020F0302020204030204" pitchFamily="34" charset="0"/>
            </a:endParaRP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latin typeface="Calibri Light" panose="020F0302020204030204" pitchFamily="34" charset="0"/>
              </a:rPr>
              <a:t>Sample Access  </a:t>
            </a:r>
            <a:r>
              <a:rPr lang="de-DE" sz="1400" b="1" dirty="0" err="1">
                <a:latin typeface="Calibri Light" panose="020F0302020204030204" pitchFamily="34" charset="0"/>
              </a:rPr>
              <a:t>Application</a:t>
            </a:r>
            <a:r>
              <a:rPr lang="de-DE" sz="1400" b="1" dirty="0">
                <a:latin typeface="Calibri Light" panose="020F0302020204030204" pitchFamily="34" charset="0"/>
              </a:rPr>
              <a:t> Form</a:t>
            </a:r>
          </a:p>
          <a:p>
            <a:pPr lvl="1">
              <a:buClr>
                <a:srgbClr val="00B050"/>
              </a:buClr>
            </a:pPr>
            <a:r>
              <a:rPr lang="de-DE" sz="1400" dirty="0">
                <a:latin typeface="Calibri Light" panose="020F0302020204030204" pitchFamily="34" charset="0"/>
                <a:hlinkClick r:id="rId9"/>
              </a:rPr>
              <a:t>http://www.nweurope.eu/media/4071/codex4smes_sample-access_sc_application_bbg.pdf</a:t>
            </a:r>
            <a:endParaRPr lang="de-DE" sz="1400" dirty="0">
              <a:latin typeface="Calibri Light" panose="020F0302020204030204" pitchFamily="34" charset="0"/>
            </a:endParaRPr>
          </a:p>
          <a:p>
            <a:pPr lvl="1">
              <a:buClr>
                <a:srgbClr val="00B050"/>
              </a:buClr>
            </a:pPr>
            <a:endParaRPr lang="de-DE" sz="1400" dirty="0">
              <a:latin typeface="Calibri Light" panose="020F0302020204030204" pitchFamily="34" charset="0"/>
            </a:endParaRP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latin typeface="Calibri Light" panose="020F0302020204030204" pitchFamily="34" charset="0"/>
              </a:rPr>
              <a:t>Sample Access Guideline</a:t>
            </a:r>
          </a:p>
          <a:p>
            <a:pPr lvl="1">
              <a:buClr>
                <a:srgbClr val="00B050"/>
              </a:buClr>
            </a:pPr>
            <a:r>
              <a:rPr lang="de-DE" sz="1400" dirty="0">
                <a:latin typeface="Calibri Light" panose="020F0302020204030204" pitchFamily="34" charset="0"/>
                <a:hlinkClick r:id="rId10"/>
              </a:rPr>
              <a:t>http://www.nweurope.eu/media/4068/codex4smes_sample-access_sc_guidelines_bbg.pdf</a:t>
            </a:r>
            <a:endParaRPr lang="de-DE" sz="1400" dirty="0">
              <a:latin typeface="Calibri Light" panose="020F0302020204030204" pitchFamily="34" charset="0"/>
            </a:endParaRPr>
          </a:p>
          <a:p>
            <a:pPr lvl="1">
              <a:buClr>
                <a:srgbClr val="00B050"/>
              </a:buClr>
            </a:pPr>
            <a:endParaRPr lang="de-DE" sz="1400" dirty="0">
              <a:latin typeface="Calibri Light" panose="020F0302020204030204" pitchFamily="34" charset="0"/>
            </a:endParaRP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latin typeface="Calibri Light" panose="020F0302020204030204" pitchFamily="34" charset="0"/>
              </a:rPr>
              <a:t>Knowledge Transfer Service </a:t>
            </a:r>
            <a:r>
              <a:rPr lang="de-DE" sz="1400" b="1" dirty="0" err="1">
                <a:latin typeface="Calibri Light" panose="020F0302020204030204" pitchFamily="34" charset="0"/>
              </a:rPr>
              <a:t>Application</a:t>
            </a:r>
            <a:r>
              <a:rPr lang="de-DE" sz="1400" b="1" dirty="0">
                <a:latin typeface="Calibri Light" panose="020F0302020204030204" pitchFamily="34" charset="0"/>
              </a:rPr>
              <a:t> Form</a:t>
            </a:r>
          </a:p>
          <a:p>
            <a:pPr lvl="1">
              <a:buClr>
                <a:srgbClr val="00B050"/>
              </a:buClr>
            </a:pPr>
            <a:r>
              <a:rPr lang="de-DE" sz="1400" dirty="0">
                <a:latin typeface="Calibri Light" panose="020F0302020204030204" pitchFamily="34" charset="0"/>
                <a:hlinkClick r:id="rId11"/>
              </a:rPr>
              <a:t>http://www.nweurope.eu/media/4076/codex4smes_knowledge_transfer-sc_application_bbg.pdf</a:t>
            </a:r>
            <a:endParaRPr lang="de-DE" sz="1400" dirty="0">
              <a:latin typeface="Calibri Light" panose="020F0302020204030204" pitchFamily="34" charset="0"/>
            </a:endParaRPr>
          </a:p>
          <a:p>
            <a:pPr lvl="1">
              <a:buClr>
                <a:srgbClr val="00B050"/>
              </a:buClr>
            </a:pPr>
            <a:endParaRPr lang="de-DE" sz="1400" dirty="0">
              <a:latin typeface="Calibri Light" panose="020F0302020204030204" pitchFamily="34" charset="0"/>
            </a:endParaRP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latin typeface="Calibri Light" panose="020F0302020204030204" pitchFamily="34" charset="0"/>
              </a:rPr>
              <a:t>Knowledge Transfer Service Guideline</a:t>
            </a:r>
          </a:p>
          <a:p>
            <a:pPr lvl="1">
              <a:buClr>
                <a:srgbClr val="00B050"/>
              </a:buClr>
            </a:pPr>
            <a:r>
              <a:rPr lang="de-DE" sz="1400" dirty="0">
                <a:latin typeface="Calibri Light" panose="020F0302020204030204" pitchFamily="34" charset="0"/>
                <a:hlinkClick r:id="rId12"/>
              </a:rPr>
              <a:t>http://www.nweurope.eu/media/4077/codex4smes_knowledge_transfer-sc_guidelines_bbg.pdf</a:t>
            </a:r>
            <a:endParaRPr lang="de-DE" sz="1400" dirty="0">
              <a:latin typeface="Calibri Light" panose="020F0302020204030204" pitchFamily="34" charset="0"/>
            </a:endParaRPr>
          </a:p>
          <a:p>
            <a:pPr lvl="1">
              <a:buClr>
                <a:srgbClr val="00B050"/>
              </a:buClr>
            </a:pPr>
            <a:endParaRPr lang="de-DE" sz="1400" dirty="0">
              <a:latin typeface="Calibri Light" panose="020F0302020204030204" pitchFamily="34" charset="0"/>
            </a:endParaRP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latin typeface="Calibri Light" panose="020F0302020204030204" pitchFamily="34" charset="0"/>
              </a:rPr>
              <a:t>Material Transfer Agreement </a:t>
            </a:r>
            <a:r>
              <a:rPr lang="de-DE" sz="1400" b="1" dirty="0" err="1">
                <a:latin typeface="Calibri Light" panose="020F0302020204030204" pitchFamily="34" charset="0"/>
              </a:rPr>
              <a:t>of</a:t>
            </a:r>
            <a:r>
              <a:rPr lang="de-DE" sz="1400" b="1" dirty="0">
                <a:latin typeface="Calibri Light" panose="020F0302020204030204" pitchFamily="34" charset="0"/>
              </a:rPr>
              <a:t> Biobank Graz</a:t>
            </a:r>
          </a:p>
          <a:p>
            <a:pPr lvl="1">
              <a:buClr>
                <a:srgbClr val="00B050"/>
              </a:buClr>
            </a:pPr>
            <a:r>
              <a:rPr lang="de-DE" sz="1400" dirty="0">
                <a:latin typeface="Calibri Light" panose="020F0302020204030204" pitchFamily="34" charset="0"/>
                <a:hlinkClick r:id="rId13"/>
              </a:rPr>
              <a:t>http://www.nweurope.eu/media/4069/biobank-graz-material-transfer-agreement.pdf</a:t>
            </a:r>
            <a:endParaRPr lang="de-DE" sz="1400" dirty="0">
              <a:latin typeface="Calibri Light" panose="020F0302020204030204" pitchFamily="34" charset="0"/>
            </a:endParaRPr>
          </a:p>
          <a:p>
            <a:pPr lvl="1">
              <a:buClr>
                <a:srgbClr val="00B050"/>
              </a:buClr>
            </a:pPr>
            <a:endParaRPr lang="de-DE" sz="1400" b="1" dirty="0">
              <a:latin typeface="Calibri Light" panose="020F0302020204030204" pitchFamily="34" charset="0"/>
            </a:endParaRPr>
          </a:p>
          <a:p>
            <a:pPr lvl="1">
              <a:buClr>
                <a:srgbClr val="00B050"/>
              </a:buClr>
            </a:pPr>
            <a:endParaRPr lang="de-DE" sz="1400" b="1" dirty="0">
              <a:latin typeface="Calibri Light" panose="020F0302020204030204" pitchFamily="34" charset="0"/>
            </a:endParaRPr>
          </a:p>
          <a:p>
            <a:r>
              <a:rPr lang="de-DE" sz="1400" b="1" u="sng" dirty="0">
                <a:latin typeface="Calibri Light" panose="020F0302020204030204" pitchFamily="34" charset="0"/>
              </a:rPr>
              <a:t>Biobank Graz:</a:t>
            </a:r>
            <a:r>
              <a:rPr lang="de-DE" sz="1400" b="1" dirty="0">
                <a:latin typeface="Calibri Light" panose="020F0302020204030204" pitchFamily="34" charset="0"/>
              </a:rPr>
              <a:t>			</a:t>
            </a:r>
            <a:r>
              <a:rPr lang="de-DE" sz="1400" b="1" u="sng" dirty="0">
                <a:latin typeface="Calibri Light" panose="020F0302020204030204" pitchFamily="34" charset="0"/>
                <a:sym typeface="Wingdings"/>
              </a:rPr>
              <a:t> </a:t>
            </a:r>
            <a:r>
              <a:rPr lang="de-DE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</a:rPr>
              <a:t>For</a:t>
            </a:r>
            <a:r>
              <a:rPr lang="de-DE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</a:rPr>
              <a:t>project</a:t>
            </a:r>
            <a:r>
              <a:rPr lang="de-DE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</a:rPr>
              <a:t>requests</a:t>
            </a:r>
            <a:r>
              <a:rPr lang="de-DE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</a:rPr>
              <a:t>: </a:t>
            </a:r>
          </a:p>
          <a:p>
            <a:r>
              <a:rPr lang="de-DE" sz="1400" dirty="0">
                <a:latin typeface="Calibri Light" panose="020F0302020204030204" pitchFamily="34" charset="0"/>
                <a:hlinkClick r:id="rId14"/>
              </a:rPr>
              <a:t>https://biobank.medunigraz.at/</a:t>
            </a:r>
            <a:r>
              <a:rPr lang="de-DE" sz="1400" dirty="0">
                <a:latin typeface="Calibri Light" panose="020F0302020204030204" pitchFamily="34" charset="0"/>
              </a:rPr>
              <a:t>		</a:t>
            </a:r>
            <a:r>
              <a:rPr lang="de-DE" dirty="0">
                <a:latin typeface="Calibri Light" panose="020F0302020204030204" pitchFamily="34" charset="0"/>
              </a:rPr>
              <a:t>codex4smes@medunigraz.at</a:t>
            </a:r>
          </a:p>
          <a:p>
            <a:endParaRPr lang="de-DE" dirty="0">
              <a:latin typeface="Calibri Light" panose="020F0302020204030204" pitchFamily="34" charset="0"/>
            </a:endParaRPr>
          </a:p>
          <a:p>
            <a:endParaRPr lang="de-DE" dirty="0">
              <a:latin typeface="Calibri Light" panose="020F0302020204030204" pitchFamily="34" charset="0"/>
            </a:endParaRPr>
          </a:p>
          <a:p>
            <a:endParaRPr lang="de-DE" dirty="0">
              <a:latin typeface="Calibri Light" panose="020F0302020204030204" pitchFamily="34" charset="0"/>
            </a:endParaRPr>
          </a:p>
          <a:p>
            <a:endParaRPr lang="de-DE" dirty="0">
              <a:latin typeface="Calibri Light" panose="020F0302020204030204" pitchFamily="34" charset="0"/>
            </a:endParaRPr>
          </a:p>
          <a:p>
            <a:endParaRPr lang="de-DE" b="1" dirty="0">
              <a:latin typeface="Calibri Light" panose="020F03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73616" y="6492875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21</a:t>
            </a:fld>
            <a:endParaRPr lang="de-D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AB70A7-7686-3644-BB9D-F75A7B252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6"/>
    </mc:Choice>
    <mc:Fallback xmlns="">
      <p:transition spd="slow" advTm="3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373420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39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28721" y="2059107"/>
            <a:ext cx="8086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Thank you for your attention!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773616" y="6500563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22</a:t>
            </a:fld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192EDC-ADD4-5D4A-BA74-C7FF41D1E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1"/>
    </mc:Choice>
    <mc:Fallback xmlns="">
      <p:transition spd="slow" advTm="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05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460588" y="1431879"/>
            <a:ext cx="8326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Questions?</a:t>
            </a:r>
          </a:p>
          <a:p>
            <a:pPr algn="ctr"/>
            <a:endParaRPr lang="en-GB" sz="3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de-DE" sz="3600" dirty="0"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36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3600" dirty="0">
                <a:latin typeface="Calibri Light" panose="020F0302020204030204" pitchFamily="34" charset="0"/>
              </a:rPr>
              <a:t>codex4smes@medunigraz.at</a:t>
            </a:r>
            <a:endParaRPr lang="en-GB" sz="3600" b="1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32048" y="2060848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92233" y="6492875"/>
            <a:ext cx="451767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23</a:t>
            </a:fld>
            <a:endParaRPr lang="de-DE" dirty="0"/>
          </a:p>
        </p:txBody>
      </p:sp>
      <p:pic>
        <p:nvPicPr>
          <p:cNvPr id="10" name="Picture 2" descr="U:\Sarah\Bewerbungsfotos\SARAH_6 3.jpg">
            <a:extLst>
              <a:ext uri="{FF2B5EF4-FFF2-40B4-BE49-F238E27FC236}">
                <a16:creationId xmlns:a16="http://schemas.microsoft.com/office/drawing/2014/main" id="{C30E4379-CD5B-404F-90A7-4E1F16E6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52" y="3601902"/>
            <a:ext cx="1334190" cy="17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J:\BEW\Vogl_0002_Internet.jpg">
            <a:extLst>
              <a:ext uri="{FF2B5EF4-FFF2-40B4-BE49-F238E27FC236}">
                <a16:creationId xmlns:a16="http://schemas.microsoft.com/office/drawing/2014/main" id="{3FE392DF-A8BA-0C42-B079-11FF42EE071A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01902"/>
            <a:ext cx="1260140" cy="174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39409E4-B13B-F84E-B034-8AD9A5055FF0}"/>
              </a:ext>
            </a:extLst>
          </p:cNvPr>
          <p:cNvSpPr txBox="1"/>
          <p:nvPr/>
        </p:nvSpPr>
        <p:spPr>
          <a:xfrm>
            <a:off x="2411760" y="5447380"/>
            <a:ext cx="185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 Light" panose="020F0302020204030204" pitchFamily="34" charset="0"/>
              </a:rPr>
              <a:t>Franziska Vogl, </a:t>
            </a:r>
            <a:r>
              <a:rPr lang="de-DE" sz="1400" dirty="0" err="1">
                <a:latin typeface="Calibri Light" panose="020F0302020204030204" pitchFamily="34" charset="0"/>
              </a:rPr>
              <a:t>PhD</a:t>
            </a:r>
            <a:endParaRPr lang="de-AT" sz="1400" b="1" dirty="0">
              <a:latin typeface="Calibri Light" panose="020F03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A4EBBB-48CB-464A-B48D-92CF595D81BA}"/>
              </a:ext>
            </a:extLst>
          </p:cNvPr>
          <p:cNvSpPr txBox="1"/>
          <p:nvPr/>
        </p:nvSpPr>
        <p:spPr>
          <a:xfrm>
            <a:off x="4708348" y="5447381"/>
            <a:ext cx="185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 Light" panose="020F0302020204030204" pitchFamily="34" charset="0"/>
              </a:rPr>
              <a:t>Sarah Frajuk, </a:t>
            </a:r>
            <a:r>
              <a:rPr lang="de-DE" sz="1400" dirty="0" err="1">
                <a:latin typeface="Calibri Light" panose="020F0302020204030204" pitchFamily="34" charset="0"/>
              </a:rPr>
              <a:t>MSc</a:t>
            </a:r>
            <a:endParaRPr lang="de-AT" sz="1400" b="1" dirty="0">
              <a:latin typeface="Calibri Light" panose="020F03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0835E7-0A70-4444-861A-5778A96A4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3"/>
    </mc:Choice>
    <mc:Fallback xmlns="">
      <p:transition spd="slow" advTm="2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7" name="Picture 2" descr="N:\Entwicklungsprojekte\Interreg_SMEs_Codex4SMEs\Unterlagen\Logo Codex\Logo_interreg_North-West Europe_CMYK_for_colored_background_white_border_around_EU_flag01 (2)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05" y="6109647"/>
            <a:ext cx="1597444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432048" y="2060848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92233" y="6492875"/>
            <a:ext cx="451767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24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251520" y="188268"/>
            <a:ext cx="3142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Sources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1196752"/>
            <a:ext cx="835139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Calibri Light" panose="020F0302020204030204" pitchFamily="34" charset="0"/>
                <a:hlinkClick r:id="rId6"/>
              </a:rPr>
              <a:t>https://oeffentlichkeitsarbeit.medunigraz.at/image-fotos/</a:t>
            </a:r>
            <a:endParaRPr lang="de-AT" sz="1600" dirty="0">
              <a:latin typeface="Calibri Light" panose="020F0302020204030204" pitchFamily="34" charset="0"/>
            </a:endParaRPr>
          </a:p>
          <a:p>
            <a:endParaRPr lang="de-DE" sz="1600" dirty="0">
              <a:latin typeface="Calibri Light" panose="020F0302020204030204" pitchFamily="34" charset="0"/>
            </a:endParaRPr>
          </a:p>
          <a:p>
            <a:r>
              <a:rPr lang="de-AT" sz="1600" dirty="0">
                <a:latin typeface="Calibri Light" panose="020F0302020204030204" pitchFamily="34" charset="0"/>
                <a:hlinkClick r:id="rId7"/>
              </a:rPr>
              <a:t>https://biobank.medunigraz.at/</a:t>
            </a:r>
            <a:r>
              <a:rPr lang="de-AT" sz="1600" dirty="0">
                <a:latin typeface="Calibri Light" panose="020F0302020204030204" pitchFamily="34" charset="0"/>
              </a:rPr>
              <a:t> </a:t>
            </a:r>
          </a:p>
          <a:p>
            <a:endParaRPr lang="de-DE" sz="1600" dirty="0">
              <a:latin typeface="Calibri Light" panose="020F0302020204030204" pitchFamily="34" charset="0"/>
            </a:endParaRPr>
          </a:p>
          <a:p>
            <a:r>
              <a:rPr lang="de-AT" sz="1600" dirty="0">
                <a:latin typeface="Calibri Light" panose="020F0302020204030204" pitchFamily="34" charset="0"/>
                <a:hlinkClick r:id="rId8"/>
              </a:rPr>
              <a:t>http://catalog.bbmri.at/biobank.html?_cachebust=2.6.2&amp;bbid=MUG</a:t>
            </a:r>
            <a:endParaRPr lang="de-AT" sz="1600" dirty="0">
              <a:latin typeface="Calibri Light" panose="020F0302020204030204" pitchFamily="34" charset="0"/>
            </a:endParaRPr>
          </a:p>
          <a:p>
            <a:endParaRPr lang="de-DE" sz="1600" dirty="0">
              <a:latin typeface="Calibri Light" panose="020F0302020204030204" pitchFamily="34" charset="0"/>
            </a:endParaRPr>
          </a:p>
          <a:p>
            <a:r>
              <a:rPr lang="de-AT" sz="1600" dirty="0">
                <a:latin typeface="Calibri Light" panose="020F0302020204030204" pitchFamily="34" charset="0"/>
                <a:hlinkClick r:id="rId9"/>
              </a:rPr>
              <a:t>https://www.vectorstock.com/free-vectors</a:t>
            </a:r>
            <a:endParaRPr lang="de-AT" sz="1600" dirty="0">
              <a:latin typeface="Calibri Light" panose="020F0302020204030204" pitchFamily="34" charset="0"/>
            </a:endParaRPr>
          </a:p>
          <a:p>
            <a:endParaRPr lang="de-AT" b="1" dirty="0">
              <a:latin typeface="Calibri Light" panose="020F0302020204030204" pitchFamily="34" charset="0"/>
            </a:endParaRPr>
          </a:p>
          <a:p>
            <a:endParaRPr lang="de-AT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9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br>
              <a:rPr lang="de-DE" b="1" dirty="0">
                <a:latin typeface="Calibri Light" panose="020F0302020204030204" pitchFamily="34" charset="0"/>
              </a:rPr>
            </a:br>
            <a:r>
              <a:rPr lang="de-DE" b="1" dirty="0">
                <a:latin typeface="Calibri Light" panose="020F0302020204030204" pitchFamily="34" charset="0"/>
              </a:rPr>
              <a:t>AGENDA</a:t>
            </a:r>
            <a:endParaRPr lang="de-AT" b="1" dirty="0">
              <a:latin typeface="Calibri Light" panose="020F03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525963"/>
          </a:xfrm>
        </p:spPr>
        <p:txBody>
          <a:bodyPr/>
          <a:lstStyle/>
          <a:p>
            <a:pPr marL="0" indent="0">
              <a:buNone/>
            </a:pP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539552" y="3068960"/>
            <a:ext cx="8064896" cy="3024336"/>
          </a:xfrm>
          <a:prstGeom prst="rect">
            <a:avLst/>
          </a:prstGeom>
          <a:solidFill>
            <a:srgbClr val="E1F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17523" y="3068960"/>
            <a:ext cx="45719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5940152" y="3068960"/>
            <a:ext cx="45719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541545" y="3141988"/>
            <a:ext cx="2520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Calibri Light" panose="020F0302020204030204" pitchFamily="34" charset="0"/>
              </a:rPr>
              <a:t>1</a:t>
            </a:r>
          </a:p>
          <a:p>
            <a:r>
              <a:rPr lang="de-DE" sz="2400" dirty="0" err="1">
                <a:latin typeface="Calibri Light" panose="020F0302020204030204" pitchFamily="34" charset="0"/>
              </a:rPr>
              <a:t>Introduction</a:t>
            </a:r>
            <a:endParaRPr lang="de-DE" sz="2400" dirty="0">
              <a:latin typeface="Calibri Light" panose="020F0302020204030204" pitchFamily="34" charset="0"/>
            </a:endParaRPr>
          </a:p>
          <a:p>
            <a:r>
              <a:rPr lang="de-DE" sz="2400" dirty="0" err="1">
                <a:latin typeface="Calibri Light" panose="020F0302020204030204" pitchFamily="34" charset="0"/>
              </a:rPr>
              <a:t>of</a:t>
            </a:r>
            <a:r>
              <a:rPr lang="de-DE" sz="2400" dirty="0">
                <a:latin typeface="Calibri Light" panose="020F0302020204030204" pitchFamily="34" charset="0"/>
              </a:rPr>
              <a:t> Biobank Graz (BBG)</a:t>
            </a:r>
            <a:endParaRPr lang="de-AT" sz="2400" dirty="0">
              <a:latin typeface="Calibri Light" panose="020F03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11860" y="3140968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Calibri Light" panose="020F0302020204030204" pitchFamily="34" charset="0"/>
              </a:rPr>
              <a:t>2</a:t>
            </a:r>
          </a:p>
          <a:p>
            <a:r>
              <a:rPr lang="de-DE" sz="2400" dirty="0">
                <a:latin typeface="Calibri Light" panose="020F0302020204030204" pitchFamily="34" charset="0"/>
              </a:rPr>
              <a:t>The </a:t>
            </a:r>
            <a:r>
              <a:rPr lang="de-DE" sz="2400" dirty="0" err="1">
                <a:latin typeface="Calibri Light" panose="020F0302020204030204" pitchFamily="34" charset="0"/>
              </a:rPr>
              <a:t>part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of</a:t>
            </a:r>
            <a:r>
              <a:rPr lang="de-DE" sz="2400" dirty="0">
                <a:latin typeface="Calibri Light" panose="020F0302020204030204" pitchFamily="34" charset="0"/>
              </a:rPr>
              <a:t> BBG in </a:t>
            </a:r>
            <a:r>
              <a:rPr lang="de-DE" sz="2400" dirty="0" err="1">
                <a:latin typeface="Calibri Light" panose="020F0302020204030204" pitchFamily="34" charset="0"/>
              </a:rPr>
              <a:t>the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Interreg</a:t>
            </a:r>
            <a:r>
              <a:rPr lang="de-DE" sz="2400" dirty="0">
                <a:latin typeface="Calibri Light" panose="020F0302020204030204" pitchFamily="34" charset="0"/>
              </a:rPr>
              <a:t>-NWE</a:t>
            </a:r>
          </a:p>
          <a:p>
            <a:r>
              <a:rPr lang="de-DE" sz="2400" dirty="0">
                <a:latin typeface="Calibri Light" panose="020F0302020204030204" pitchFamily="34" charset="0"/>
              </a:rPr>
              <a:t>Codex4SMEs </a:t>
            </a:r>
            <a:r>
              <a:rPr lang="de-DE" sz="2400" dirty="0" err="1">
                <a:latin typeface="Calibri Light" panose="020F0302020204030204" pitchFamily="34" charset="0"/>
              </a:rPr>
              <a:t>project</a:t>
            </a:r>
            <a:endParaRPr lang="de-DE" sz="2400" dirty="0">
              <a:latin typeface="Calibri Light" panose="020F0302020204030204" pitchFamily="34" charset="0"/>
            </a:endParaRPr>
          </a:p>
          <a:p>
            <a:endParaRPr lang="de-AT" sz="6000" dirty="0">
              <a:latin typeface="Calibri Light" panose="020F03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84168" y="3140967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Calibri Light" panose="020F0302020204030204" pitchFamily="34" charset="0"/>
              </a:rPr>
              <a:t>3</a:t>
            </a:r>
          </a:p>
          <a:p>
            <a:r>
              <a:rPr lang="de-DE" sz="2400" dirty="0" err="1">
                <a:latin typeface="Calibri Light" panose="020F0302020204030204" pitchFamily="34" charset="0"/>
              </a:rPr>
              <a:t>How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to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apply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for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the</a:t>
            </a:r>
            <a:r>
              <a:rPr lang="de-DE" sz="2400" dirty="0">
                <a:latin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</a:rPr>
              <a:t>services</a:t>
            </a:r>
            <a:endParaRPr lang="de-AT" sz="2400" dirty="0">
              <a:latin typeface="Calibri Light" panose="020F0302020204030204" pitchFamily="34" charset="0"/>
            </a:endParaRPr>
          </a:p>
        </p:txBody>
      </p:sp>
      <p:pic>
        <p:nvPicPr>
          <p:cNvPr id="15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65B6B18-1077-374E-A7E6-2F57B2A9C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9"/>
    </mc:Choice>
    <mc:Fallback xmlns="">
      <p:transition spd="slow" advTm="2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dirty="0"/>
          </a:p>
          <a:p>
            <a:endParaRPr lang="de-AT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rajukM\Desktop\MED-CAMPUS-Graz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539"/>
            <a:ext cx="6475670" cy="56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11"/>
          <p:cNvSpPr txBox="1"/>
          <p:nvPr/>
        </p:nvSpPr>
        <p:spPr>
          <a:xfrm>
            <a:off x="6506502" y="1809913"/>
            <a:ext cx="2602001" cy="2431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900" b="1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BioBank</a:t>
            </a:r>
            <a:r>
              <a:rPr lang="de-DE" sz="19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Graz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is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embedded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in </a:t>
            </a: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the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campus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of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the</a:t>
            </a:r>
            <a:b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</a:br>
            <a:r>
              <a:rPr lang="de-DE" sz="19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Medical University </a:t>
            </a:r>
            <a:r>
              <a:rPr lang="de-DE" sz="1900" b="1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of</a:t>
            </a:r>
            <a:r>
              <a:rPr lang="de-DE" sz="19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Graz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and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de-DE" sz="1900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the</a:t>
            </a:r>
            <a:r>
              <a:rPr lang="de-DE" sz="19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9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University Hospital </a:t>
            </a:r>
            <a:r>
              <a:rPr lang="de-DE" sz="1900" b="1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of</a:t>
            </a:r>
            <a:r>
              <a:rPr lang="de-DE" sz="19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Graz</a:t>
            </a:r>
            <a:endParaRPr lang="de-AT" sz="1900" b="1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3092" y="12090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pic>
        <p:nvPicPr>
          <p:cNvPr id="9" name="Picture 2" descr="E:\Jonas20110406\BIOBANK\Dokumente\Publikationen\AdjacentGov\20150923\Images\Image_0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89738" y="4346090"/>
            <a:ext cx="2344803" cy="2511910"/>
          </a:xfrm>
          <a:prstGeom prst="rect">
            <a:avLst/>
          </a:prstGeom>
          <a:noFill/>
          <a:ln w="9528">
            <a:solidFill>
              <a:schemeClr val="bg1"/>
            </a:solidFill>
            <a:prstDash val="solid"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370384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595C53-8896-114F-910A-5F1AA544B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6"/>
    </mc:Choice>
    <mc:Fallback xmlns="">
      <p:transition spd="slow" advTm="2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BE32113-F149-8649-9645-623E82156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941168"/>
            <a:ext cx="9144000" cy="1916832"/>
          </a:xfrm>
          <a:prstGeom prst="rect">
            <a:avLst/>
          </a:prstGeom>
        </p:spPr>
      </p:pic>
      <p:pic>
        <p:nvPicPr>
          <p:cNvPr id="5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ildergebnis für biobank gra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092" y="12090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71C9443-8C21-3A42-927A-7E7F765DEE1E}"/>
              </a:ext>
            </a:extLst>
          </p:cNvPr>
          <p:cNvSpPr txBox="1">
            <a:spLocks/>
          </p:cNvSpPr>
          <p:nvPr/>
        </p:nvSpPr>
        <p:spPr bwMode="auto">
          <a:xfrm>
            <a:off x="123092" y="802874"/>
            <a:ext cx="88261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340"/>
              </a:buClr>
              <a:buFont typeface="Webdings" pitchFamily="18" charset="2"/>
              <a:buChar char="8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6BB340"/>
              </a:buClr>
              <a:buFont typeface="Webdings" pitchFamily="18" charset="2"/>
              <a:buChar char="4"/>
              <a:defRPr sz="2000">
                <a:solidFill>
                  <a:schemeClr val="tx1"/>
                </a:solidFill>
                <a:latin typeface="Syntax LT" pitchFamily="2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10000"/>
              </a:spcAft>
              <a:defRPr>
                <a:solidFill>
                  <a:schemeClr val="tx1"/>
                </a:solidFill>
                <a:latin typeface="Syntax LT" pitchFamily="2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ebdings" pitchFamily="18" charset="2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One of the largest clinical biobanks in Europe </a:t>
            </a:r>
            <a:r>
              <a:rPr lang="en-US" sz="16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(=&gt; </a:t>
            </a:r>
            <a:r>
              <a:rPr lang="de-AT" sz="16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https://directory.bbmri-eric.eu/)</a:t>
            </a:r>
            <a:endParaRPr lang="en-US" sz="1600" b="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Central service facility of Medical University of Graz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Storage of biomaterials and their associated data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More than </a:t>
            </a:r>
            <a:r>
              <a:rPr lang="en-US" sz="2200" b="0" kern="0" dirty="0">
                <a:solidFill>
                  <a:srgbClr val="00B05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20 million samples </a:t>
            </a: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from more than </a:t>
            </a:r>
            <a:r>
              <a:rPr lang="en-US" sz="2200" b="0" kern="0" dirty="0">
                <a:solidFill>
                  <a:srgbClr val="00B05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1 million donors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kern="0" dirty="0">
                <a:solidFill>
                  <a:srgbClr val="0070C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FFPE</a:t>
            </a:r>
            <a:r>
              <a:rPr lang="en-US" sz="18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en-US" sz="1800" kern="0" dirty="0">
                <a:solidFill>
                  <a:srgbClr val="0070C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tissue</a:t>
            </a:r>
            <a:r>
              <a:rPr lang="en-US" sz="18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samples at RT (6 million blocks + 13 million slides)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kern="0" dirty="0">
                <a:solidFill>
                  <a:srgbClr val="0070C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Fresh frozen tissue </a:t>
            </a:r>
            <a:r>
              <a:rPr lang="en-US" sz="18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samples in liquid N</a:t>
            </a:r>
            <a:r>
              <a:rPr lang="en-US" sz="1800" kern="0" baseline="-2500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(100.000)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kern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Body fluids </a:t>
            </a:r>
            <a:r>
              <a:rPr lang="en-US" sz="1800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-80°C (1.5 million)</a:t>
            </a:r>
            <a:endParaRPr lang="en-US" sz="180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Collections date back 30 years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Biobank Graz operates a QMS according to </a:t>
            </a:r>
            <a:r>
              <a:rPr lang="en-US" sz="2200" b="0" kern="0" dirty="0">
                <a:solidFill>
                  <a:srgbClr val="0070C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ISO 9001:2015</a:t>
            </a:r>
          </a:p>
          <a:p>
            <a:pPr marL="0" indent="0">
              <a:spcAft>
                <a:spcPts val="800"/>
              </a:spcAft>
              <a:buFont typeface="Webdings" pitchFamily="18" charset="2"/>
              <a:buNone/>
            </a:pPr>
            <a:endParaRPr lang="de-AT" kern="0" dirty="0">
              <a:latin typeface="Calibri Light" panose="020F030202020403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C6824AF-B907-AD44-A429-4D03D91E79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38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20"/>
    </mc:Choice>
    <mc:Fallback>
      <p:transition spd="slow" advTm="8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941168"/>
            <a:ext cx="9144000" cy="1916832"/>
          </a:xfrm>
          <a:prstGeom prst="rect">
            <a:avLst/>
          </a:prstGeom>
        </p:spPr>
      </p:pic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8408" y="510000"/>
            <a:ext cx="7831002" cy="513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2800" b="1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28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Services provided by Biobank Graz</a:t>
            </a:r>
          </a:p>
          <a:p>
            <a:pPr marL="0" indent="0">
              <a:buNone/>
            </a:pPr>
            <a:endParaRPr lang="en-US" sz="1600" dirty="0">
              <a:solidFill>
                <a:srgbClr val="00B050"/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Provision of samples and data </a:t>
            </a: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</a:pPr>
            <a:r>
              <a:rPr lang="en-US" sz="17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Prospective sample collection; planning and realization of prospective study cohorts</a:t>
            </a:r>
            <a:endParaRPr lang="en-US" sz="170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</a:pPr>
            <a:r>
              <a:rPr lang="en-US" sz="17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Project development and project coordination </a:t>
            </a:r>
            <a:endParaRPr lang="en-US" sz="170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Preparation of derivatives (e.g. nucleic acid extraction, etc.) </a:t>
            </a: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</a:pPr>
            <a:r>
              <a:rPr lang="en-US" sz="17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Consulting and training (legal, ethical, technical and organizational aspects of biobanking) </a:t>
            </a: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</a:pPr>
            <a:r>
              <a:rPr lang="en-US" sz="17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Contact to and networking with other biobanks </a:t>
            </a:r>
          </a:p>
          <a:p>
            <a:pPr marL="171450" indent="-17145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de-AT" sz="170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  <a:p>
            <a:pPr marL="0" indent="0">
              <a:buClr>
                <a:srgbClr val="00B050"/>
              </a:buClr>
              <a:buNone/>
            </a:pPr>
            <a:endParaRPr lang="en-US" sz="1600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8408" y="17868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44326" y="6581001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6</a:t>
            </a:fld>
            <a:endParaRPr lang="de-D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B4502D2-3ACC-DB49-A329-AB8948266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52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58"/>
    </mc:Choice>
    <mc:Fallback>
      <p:transition spd="slow" advTm="4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9" y="1412776"/>
            <a:ext cx="7177399" cy="5143276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3092" y="12090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983299" y="1772816"/>
            <a:ext cx="202502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1005784" y="2924944"/>
            <a:ext cx="202502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983299" y="3789040"/>
            <a:ext cx="202502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1005784" y="4952734"/>
            <a:ext cx="2025024" cy="15726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5940152" y="1844824"/>
            <a:ext cx="2025024" cy="15726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5940152" y="3501008"/>
            <a:ext cx="202502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/>
          <p:cNvSpPr/>
          <p:nvPr/>
        </p:nvSpPr>
        <p:spPr>
          <a:xfrm>
            <a:off x="5940152" y="4509120"/>
            <a:ext cx="2025024" cy="12299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/>
          <p:cNvSpPr/>
          <p:nvPr/>
        </p:nvSpPr>
        <p:spPr>
          <a:xfrm>
            <a:off x="5955560" y="5805278"/>
            <a:ext cx="2025024" cy="750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60032F3-AFAA-A14E-A165-C2042F3BE6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58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38"/>
    </mc:Choice>
    <mc:Fallback>
      <p:transition spd="slow" advTm="8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" y="2996952"/>
            <a:ext cx="8935972" cy="251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092" y="12090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3092" y="1857507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Types</a:t>
            </a:r>
            <a:r>
              <a:rPr lang="de-DE" sz="28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de-DE" sz="2800" b="1" kern="0" dirty="0" err="1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of</a:t>
            </a:r>
            <a:r>
              <a:rPr lang="de-DE" sz="2800" b="1" kern="0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> Samples</a:t>
            </a:r>
            <a:endParaRPr lang="de-AT" sz="2800" b="1" kern="0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6704694" y="1577516"/>
            <a:ext cx="2315524" cy="1159449"/>
            <a:chOff x="1753336" y="3133654"/>
            <a:chExt cx="2315524" cy="1159449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336" y="3144014"/>
              <a:ext cx="776926" cy="1149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262" y="3133654"/>
              <a:ext cx="783931" cy="11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929" y="3133654"/>
              <a:ext cx="783931" cy="115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D46C784-23D9-EE41-A8D8-2A4E7BC0E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5"/>
    </mc:Choice>
    <mc:Fallback xmlns="">
      <p:transition spd="slow" advTm="5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184482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1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Bio Bank Graz: </a:t>
            </a:r>
            <a:r>
              <a:rPr lang="en-US" sz="3000" b="1" kern="0" dirty="0">
                <a:solidFill>
                  <a:srgbClr val="00B050"/>
                </a:solidFill>
                <a:latin typeface="Calibri Light" panose="020F0302020204030204" pitchFamily="34" charset="0"/>
              </a:rPr>
              <a:t>The goals</a:t>
            </a:r>
          </a:p>
          <a:p>
            <a:pPr marL="0" lvl="0" indent="0"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dirty="0">
              <a:solidFill>
                <a:srgbClr val="000000"/>
              </a:solidFill>
            </a:endParaRP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latin typeface="Calibri Light" panose="020F0302020204030204" pitchFamily="34" charset="0"/>
              </a:rPr>
              <a:t>Integration of existing and future collection initiatives within a joint, interdisciplinary biobank for a cooperative and competitive use of resources</a:t>
            </a: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latin typeface="Calibri Light" panose="020F0302020204030204" pitchFamily="34" charset="0"/>
            </a:endParaRP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latin typeface="Calibri Light" panose="020F0302020204030204" pitchFamily="34" charset="0"/>
              </a:rPr>
              <a:t>Support of academic, industrial and cooperative research fostering the development of biomarkers and the improvement of diagnostics and therapies</a:t>
            </a: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latin typeface="Calibri Light" panose="020F0302020204030204" pitchFamily="34" charset="0"/>
            </a:endParaRP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latin typeface="Calibri Light" panose="020F0302020204030204" pitchFamily="34" charset="0"/>
              </a:rPr>
              <a:t>Ensuring that operations of Biobank Graz database systems are in accordance with data protection regulations and legislation</a:t>
            </a: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latin typeface="Calibri Light" panose="020F0302020204030204" pitchFamily="34" charset="0"/>
            </a:endParaRP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latin typeface="Calibri Light" panose="020F0302020204030204" pitchFamily="34" charset="0"/>
              </a:rPr>
              <a:t>Adjustment of the implemented Biobank Graz quality standards for sample/data collection to ensure highest quality</a:t>
            </a: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latin typeface="Calibri Light" panose="020F0302020204030204" pitchFamily="34" charset="0"/>
            </a:endParaRPr>
          </a:p>
          <a:p>
            <a:pPr lvl="0" algn="just">
              <a:spcBef>
                <a:spcPts val="0"/>
              </a:spcBef>
              <a:buClr>
                <a:srgbClr val="00B05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latin typeface="Calibri Light" panose="020F0302020204030204" pitchFamily="34" charset="0"/>
              </a:rPr>
              <a:t>Active participation of Biobank Graz in pan-European as well as international </a:t>
            </a:r>
            <a:r>
              <a:rPr lang="en-US" sz="2000" dirty="0" err="1">
                <a:latin typeface="Calibri Light" panose="020F0302020204030204" pitchFamily="34" charset="0"/>
              </a:rPr>
              <a:t>biobanking</a:t>
            </a:r>
            <a:r>
              <a:rPr lang="en-US" sz="2000" dirty="0">
                <a:latin typeface="Calibri Light" panose="020F0302020204030204" pitchFamily="34" charset="0"/>
              </a:rPr>
              <a:t> Networks 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Picture 5" descr="N:\Laufendes\Vorlagen\MUG_Logo\logo_mug_engl_lang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ildergebnis für biobank g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906"/>
            <a:ext cx="13757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23092" y="120906"/>
            <a:ext cx="466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000" dirty="0">
                <a:latin typeface="Calibri Light" panose="020F0302020204030204" pitchFamily="34" charset="0"/>
              </a:rPr>
              <a:t>1 </a:t>
            </a:r>
            <a:r>
              <a:rPr lang="de-DE" sz="2000" dirty="0" err="1">
                <a:latin typeface="Calibri Light" panose="020F0302020204030204" pitchFamily="34" charset="0"/>
              </a:rPr>
              <a:t>Introduction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ea typeface="+mj-ea"/>
                <a:cs typeface="+mj-cs"/>
              </a:rPr>
              <a:t>BBG</a:t>
            </a:r>
          </a:p>
          <a:p>
            <a:endParaRPr lang="de-AT" sz="3200" b="1" dirty="0">
              <a:latin typeface="Calibri Light" panose="020F030202020403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8313" y="6525344"/>
            <a:ext cx="8207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b="0" i="0" baseline="0" dirty="0">
                <a:latin typeface="Calibri Light" panose="020F0302020204030204" pitchFamily="34" charset="0"/>
              </a:rPr>
              <a:t>Medical University of Graz – Biobank Graz    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  <a:sym typeface="Wingdings"/>
              </a:rPr>
              <a:t></a:t>
            </a:r>
            <a:r>
              <a:rPr lang="de-DE" sz="1200" b="0" i="0" baseline="0" dirty="0">
                <a:solidFill>
                  <a:schemeClr val="tx1"/>
                </a:solidFill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de-DE" sz="1200" b="0" i="0" baseline="0" dirty="0">
                <a:latin typeface="Calibri Light" panose="020F0302020204030204" pitchFamily="34" charset="0"/>
              </a:rPr>
              <a:t>codex4smes@medunigraz.at</a:t>
            </a:r>
          </a:p>
        </p:txBody>
      </p:sp>
      <p:pic>
        <p:nvPicPr>
          <p:cNvPr id="5122" name="Picture 2" descr="C:\Users\FrajukM\Desktop\c18d06683052a0292927e2e1f453ece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3" y="1013458"/>
            <a:ext cx="1883585" cy="14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C4610AD-BAFA-3847-B9E8-8AF1B25BA2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54"/>
    </mc:Choice>
    <mc:Fallback>
      <p:transition spd="slow" advTm="4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.4|5.9|9.1|4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4|5.4|11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1|2.5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2.5|12.2|19|6.5|5.3|1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9|2.7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8|5.9|6.4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.1|5.4|10.4|9.4|18.2|4.8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3.1|7.2|8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7|3.7|7.8|7.7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5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2|4.4|2.8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smtClean="0">
            <a:latin typeface="Calibri Light" panose="020F03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1403</Words>
  <Application>Microsoft Macintosh PowerPoint</Application>
  <PresentationFormat>Bildschirmpräsentation (4:3)</PresentationFormat>
  <Paragraphs>296</Paragraphs>
  <Slides>24</Slides>
  <Notes>24</Notes>
  <HiddenSlides>0</HiddenSlides>
  <MMClips>23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Webdings</vt:lpstr>
      <vt:lpstr>Wingdings</vt:lpstr>
      <vt:lpstr>Larissa-Design</vt:lpstr>
      <vt:lpstr>Acrobat Document</vt:lpstr>
      <vt:lpstr>Welcome to our Webinar 11 September 2018</vt:lpstr>
      <vt:lpstr>PowerPoint-Präsentation</vt:lpstr>
      <vt:lpstr>     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Webinar  11 September 2018</dc:title>
  <dc:creator>Frajuk Sarah Maria, BSc</dc:creator>
  <cp:lastModifiedBy>osfrajuk</cp:lastModifiedBy>
  <cp:revision>136</cp:revision>
  <cp:lastPrinted>2018-09-12T11:38:10Z</cp:lastPrinted>
  <dcterms:created xsi:type="dcterms:W3CDTF">2018-09-05T14:20:16Z</dcterms:created>
  <dcterms:modified xsi:type="dcterms:W3CDTF">2018-10-09T12:59:50Z</dcterms:modified>
</cp:coreProperties>
</file>