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80" r:id="rId3"/>
    <p:sldId id="284" r:id="rId4"/>
    <p:sldId id="294" r:id="rId5"/>
    <p:sldId id="287" r:id="rId6"/>
    <p:sldId id="292" r:id="rId7"/>
    <p:sldId id="259" r:id="rId8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817" autoAdjust="0"/>
  </p:normalViewPr>
  <p:slideViewPr>
    <p:cSldViewPr>
      <p:cViewPr varScale="1">
        <p:scale>
          <a:sx n="74" d="100"/>
          <a:sy n="74" d="100"/>
        </p:scale>
        <p:origin x="-7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192A38-D322-421B-B1A7-F8CE7644D5AB}" type="datetimeFigureOut">
              <a:rPr lang="en-GB" smtClean="0"/>
              <a:t>18/12/2018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720725"/>
            <a:ext cx="63976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CD43A-D52A-4757-9234-63DE07559E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981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18" charset="2"/>
              <a:buNone/>
              <a:tabLst/>
              <a:defRPr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0DECAD-627E-4398-890E-4A2FD7DC23E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280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CD43A-D52A-4757-9234-63DE07559E0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560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CD43A-D52A-4757-9234-63DE07559E0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376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CD43A-D52A-4757-9234-63DE07559E0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708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CD43A-D52A-4757-9234-63DE07559E0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376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CD43A-D52A-4757-9234-63DE07559E0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715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0DECAD-627E-4398-890E-4A2FD7DC23E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740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EEF2-A71E-4473-8772-FFAEB6B29583}" type="datetimeFigureOut">
              <a:rPr lang="en-GB" smtClean="0"/>
              <a:t>18/12/2018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DE9F-454B-489B-A27F-DD0B065DC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16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EEF2-A71E-4473-8772-FFAEB6B29583}" type="datetimeFigureOut">
              <a:rPr lang="en-GB" smtClean="0"/>
              <a:t>18/12/2018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DE9F-454B-489B-A27F-DD0B065DC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58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EEF2-A71E-4473-8772-FFAEB6B29583}" type="datetimeFigureOut">
              <a:rPr lang="en-GB" smtClean="0"/>
              <a:t>18/12/2018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DE9F-454B-489B-A27F-DD0B065DC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140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EEF2-A71E-4473-8772-FFAEB6B29583}" type="datetimeFigureOut">
              <a:rPr lang="en-GB" smtClean="0"/>
              <a:t>18/12/2018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DE9F-454B-489B-A27F-DD0B065DC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83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EEF2-A71E-4473-8772-FFAEB6B29583}" type="datetimeFigureOut">
              <a:rPr lang="en-GB" smtClean="0"/>
              <a:t>18/12/2018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DE9F-454B-489B-A27F-DD0B065DC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92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EEF2-A71E-4473-8772-FFAEB6B29583}" type="datetimeFigureOut">
              <a:rPr lang="en-GB" smtClean="0"/>
              <a:t>18/12/2018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DE9F-454B-489B-A27F-DD0B065DC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96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EEF2-A71E-4473-8772-FFAEB6B29583}" type="datetimeFigureOut">
              <a:rPr lang="en-GB" smtClean="0"/>
              <a:t>18/12/2018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DE9F-454B-489B-A27F-DD0B065DC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440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EEF2-A71E-4473-8772-FFAEB6B29583}" type="datetimeFigureOut">
              <a:rPr lang="en-GB" smtClean="0"/>
              <a:t>18/12/2018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DE9F-454B-489B-A27F-DD0B065DC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30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EEF2-A71E-4473-8772-FFAEB6B29583}" type="datetimeFigureOut">
              <a:rPr lang="en-GB" smtClean="0"/>
              <a:t>18/12/2018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DE9F-454B-489B-A27F-DD0B065DC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07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EEF2-A71E-4473-8772-FFAEB6B29583}" type="datetimeFigureOut">
              <a:rPr lang="en-GB" smtClean="0"/>
              <a:t>18/12/2018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DE9F-454B-489B-A27F-DD0B065DC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311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EEF2-A71E-4473-8772-FFAEB6B29583}" type="datetimeFigureOut">
              <a:rPr lang="en-GB" smtClean="0"/>
              <a:t>18/12/2018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DE9F-454B-489B-A27F-DD0B065DC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50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2EEF2-A71E-4473-8772-FFAEB6B29583}" type="datetimeFigureOut">
              <a:rPr lang="en-GB" smtClean="0"/>
              <a:t>18/12/2018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EDE9F-454B-489B-A27F-DD0B065DC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2009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s://pbs.twimg.com/profile_images/909689705461092352/zxcTRjOf_400x400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lochne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23392" y="4905953"/>
            <a:ext cx="49991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Scotland: the Hydro Nation Supporting Innovation </a:t>
            </a:r>
            <a:endParaRPr lang="en-GB" sz="28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u113663\AppData\Local\Microsoft\Windows\Temporary Internet Files\Content.Outlook\F8SXQ7FE\SG_Master_CMY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0" y="6107570"/>
            <a:ext cx="2654808" cy="50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93082" y="548680"/>
            <a:ext cx="388937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sz="32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Barry Greig</a:t>
            </a:r>
            <a:endParaRPr lang="en-GB" sz="32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sz="32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Scottish </a:t>
            </a:r>
            <a:r>
              <a:rPr lang="en-GB" sz="32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Government Water </a:t>
            </a:r>
            <a:r>
              <a:rPr lang="en-GB" sz="32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Industry Division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392144" y="5152174"/>
            <a:ext cx="499917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Water Test Network Launch Event – Brussels, December 2018</a:t>
            </a:r>
            <a:endParaRPr lang="en-GB" sz="20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52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8947" y="1268761"/>
            <a:ext cx="8147248" cy="437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en-GB" b="1" dirty="0"/>
          </a:p>
          <a:p>
            <a:pPr>
              <a:lnSpc>
                <a:spcPct val="80000"/>
              </a:lnSpc>
            </a:pPr>
            <a:endParaRPr lang="en-GB" b="1" dirty="0"/>
          </a:p>
          <a:p>
            <a:pPr>
              <a:lnSpc>
                <a:spcPct val="80000"/>
              </a:lnSpc>
            </a:pPr>
            <a:r>
              <a:rPr lang="en-GB" sz="2400" b="1" dirty="0">
                <a:latin typeface="Arial" pitchFamily="34" charset="0"/>
                <a:cs typeface="Arial" pitchFamily="34" charset="0"/>
              </a:rPr>
              <a:t>Water Resources Scotland Act 2013 places a duty on the Scottish Ministers who must</a:t>
            </a:r>
          </a:p>
          <a:p>
            <a:pPr>
              <a:lnSpc>
                <a:spcPct val="80000"/>
              </a:lnSpc>
            </a:pPr>
            <a:endParaRPr lang="en-GB" sz="2400" b="1" dirty="0"/>
          </a:p>
          <a:p>
            <a:pPr>
              <a:lnSpc>
                <a:spcPct val="80000"/>
              </a:lnSpc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‘take such reasonable steps as they consider appropriate for the purpose of ensuring the development of the value of Scotland’s water resources’</a:t>
            </a:r>
          </a:p>
          <a:p>
            <a:pPr>
              <a:lnSpc>
                <a:spcPct val="80000"/>
              </a:lnSpc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r>
              <a:rPr lang="en-GB" sz="2400" b="1" dirty="0" smtClean="0">
                <a:latin typeface="Arial" pitchFamily="34" charset="0"/>
                <a:cs typeface="Arial" pitchFamily="34" charset="0"/>
              </a:rPr>
              <a:t>Scotland </a:t>
            </a:r>
            <a:r>
              <a:rPr lang="en-GB" sz="2400" b="1" dirty="0">
                <a:latin typeface="Arial" pitchFamily="34" charset="0"/>
                <a:cs typeface="Arial" pitchFamily="34" charset="0"/>
              </a:rPr>
              <a:t>the Hydro Nation – a nation which manages its water environment to the best advantage, employing its knowledge and expertise effectively at home and internationally.  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Scotland The Hydro Nation </a:t>
            </a:r>
            <a:endParaRPr lang="en-GB" dirty="0"/>
          </a:p>
        </p:txBody>
      </p:sp>
      <p:pic>
        <p:nvPicPr>
          <p:cNvPr id="4" name="Picture 3" descr="C:\Users\u113663\AppData\Local\Microsoft\Windows\Temporary Internet Files\Content.Outlook\F8SXQ7FE\SG_Master_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2" y="6021288"/>
            <a:ext cx="2654808" cy="50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86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3552" y="134076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b="1" dirty="0" smtClean="0">
                <a:latin typeface="Arial" panose="020B0604020202020204" pitchFamily="34" charset="0"/>
                <a:cs typeface="Arial" pitchFamily="34" charset="0"/>
              </a:rPr>
              <a:t>Hydro </a:t>
            </a:r>
            <a:r>
              <a:rPr lang="en-GB" sz="2600" b="1" dirty="0">
                <a:latin typeface="Arial" panose="020B0604020202020204" pitchFamily="34" charset="0"/>
                <a:cs typeface="Arial" pitchFamily="34" charset="0"/>
              </a:rPr>
              <a:t>Nation </a:t>
            </a:r>
            <a:r>
              <a:rPr lang="en-GB" sz="2600" b="1" dirty="0" smtClean="0">
                <a:latin typeface="Arial" pitchFamily="34" charset="0"/>
                <a:cs typeface="Arial" pitchFamily="34" charset="0"/>
              </a:rPr>
              <a:t>Forum – chaired by Cabinet Secretary - advises on delivery of HN Strategy under 4 key themes of activity:</a:t>
            </a:r>
          </a:p>
          <a:p>
            <a:pPr marL="0" indent="0">
              <a:buNone/>
            </a:pPr>
            <a:endParaRPr lang="en-GB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600" b="1" dirty="0" smtClean="0">
                <a:latin typeface="Arial" pitchFamily="34" charset="0"/>
                <a:cs typeface="Arial" pitchFamily="34" charset="0"/>
              </a:rPr>
              <a:t>National</a:t>
            </a:r>
          </a:p>
          <a:p>
            <a:r>
              <a:rPr lang="en-GB" sz="2600" b="1" dirty="0" smtClean="0">
                <a:latin typeface="Arial" pitchFamily="34" charset="0"/>
                <a:cs typeface="Arial" pitchFamily="34" charset="0"/>
              </a:rPr>
              <a:t>International</a:t>
            </a:r>
          </a:p>
          <a:p>
            <a:r>
              <a:rPr lang="en-GB" sz="2600" b="1" dirty="0" smtClean="0">
                <a:latin typeface="Arial" pitchFamily="34" charset="0"/>
                <a:cs typeface="Arial" pitchFamily="34" charset="0"/>
              </a:rPr>
              <a:t>Knowledge</a:t>
            </a:r>
          </a:p>
          <a:p>
            <a:r>
              <a:rPr lang="en-GB" sz="2600" b="1" dirty="0" smtClean="0">
                <a:latin typeface="Arial" pitchFamily="34" charset="0"/>
                <a:cs typeface="Arial" pitchFamily="34" charset="0"/>
              </a:rPr>
              <a:t>Innovation</a:t>
            </a:r>
          </a:p>
          <a:p>
            <a:pPr marL="0" indent="0">
              <a:buNone/>
            </a:pP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Annual Hydro Nation Report laid in Parliament each Autumn </a:t>
            </a:r>
            <a:endParaRPr lang="en-GB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31504" y="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/>
              <a:t>Hydro </a:t>
            </a:r>
            <a:r>
              <a:rPr lang="en-GB" b="1" dirty="0" smtClean="0"/>
              <a:t>Nation structure</a:t>
            </a:r>
            <a:endParaRPr lang="en-GB" b="1" dirty="0"/>
          </a:p>
        </p:txBody>
      </p:sp>
      <p:pic>
        <p:nvPicPr>
          <p:cNvPr id="4" name="Picture 3" descr="C:\Users\u113663\AppData\Local\Microsoft\Windows\Temporary Internet Files\Content.Outlook\F8SXQ7FE\SG_Master_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344" y="6093296"/>
            <a:ext cx="2654808" cy="50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130" y="1988840"/>
            <a:ext cx="2220022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47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0946" y="1556792"/>
            <a:ext cx="53848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Significant market opportunity - &gt; £</a:t>
            </a:r>
            <a:r>
              <a:rPr lang="en-GB" dirty="0" err="1" smtClean="0"/>
              <a:t>245bn</a:t>
            </a:r>
            <a:r>
              <a:rPr lang="en-GB" dirty="0" smtClean="0"/>
              <a:t> global annual turnover </a:t>
            </a:r>
          </a:p>
          <a:p>
            <a:r>
              <a:rPr lang="en-GB" dirty="0" smtClean="0"/>
              <a:t>UK level £</a:t>
            </a:r>
            <a:r>
              <a:rPr lang="en-GB" dirty="0" err="1" smtClean="0"/>
              <a:t>15.2bn</a:t>
            </a:r>
            <a:r>
              <a:rPr lang="en-GB" dirty="0" smtClean="0"/>
              <a:t> turnover in water and sewage sector - @ 127000 jobs</a:t>
            </a:r>
          </a:p>
          <a:p>
            <a:r>
              <a:rPr lang="en-GB" dirty="0" smtClean="0"/>
              <a:t>Water tech market estimated to grow from £1.5bn to £8.8bn by </a:t>
            </a:r>
            <a:r>
              <a:rPr lang="en-GB" dirty="0" smtClean="0"/>
              <a:t>2013</a:t>
            </a:r>
            <a:endParaRPr lang="en-GB" dirty="0" smtClean="0"/>
          </a:p>
          <a:p>
            <a:r>
              <a:rPr lang="en-GB" dirty="0" smtClean="0"/>
              <a:t>Scottish market alone £</a:t>
            </a:r>
            <a:r>
              <a:rPr lang="en-GB" dirty="0" err="1" smtClean="0"/>
              <a:t>1.8bn</a:t>
            </a:r>
            <a:r>
              <a:rPr lang="en-GB" dirty="0" smtClean="0"/>
              <a:t> (2014) growth around 10% pa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911424" y="620687"/>
            <a:ext cx="10513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SCOTLAND: HYDRO NATION – AN INNOVATION NATION</a:t>
            </a:r>
            <a:endParaRPr lang="en-GB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746" y="1952687"/>
            <a:ext cx="5814910" cy="373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745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1544" y="1124744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500" dirty="0">
                <a:latin typeface="Arial" pitchFamily="34" charset="0"/>
                <a:cs typeface="Arial" pitchFamily="34" charset="0"/>
              </a:rPr>
              <a:t> </a:t>
            </a:r>
            <a:r>
              <a:rPr lang="en-GB" sz="4500" b="1" dirty="0">
                <a:latin typeface="Arial" pitchFamily="34" charset="0"/>
                <a:cs typeface="Arial" pitchFamily="34" charset="0"/>
              </a:rPr>
              <a:t> </a:t>
            </a:r>
            <a:endParaRPr lang="en-GB" sz="4500" dirty="0">
              <a:latin typeface="Arial" pitchFamily="34" charset="0"/>
              <a:cs typeface="Arial" pitchFamily="34" charset="0"/>
            </a:endParaRPr>
          </a:p>
          <a:p>
            <a:endParaRPr lang="en-GB" sz="45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b="1" dirty="0"/>
              <a:t> </a:t>
            </a: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SUPPORTING INNOVATION- HNWIS.2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C:\Users\u113663\AppData\Local\Microsoft\Windows\Temporary Internet Files\Content.Outlook\F8SXQ7FE\SG_Master_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8368" y="6165304"/>
            <a:ext cx="2654808" cy="50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0" y="1775495"/>
            <a:ext cx="7704855" cy="201597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35360" y="5890136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www.hnwis.scot</a:t>
            </a:r>
            <a:endParaRPr lang="en-GB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149512" y="5872916"/>
            <a:ext cx="27141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7584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Delivering for Today, Investing for Tomorrow</a:t>
            </a:r>
            <a:r>
              <a:rPr lang="en-GB" dirty="0"/>
              <a:t/>
            </a:r>
            <a:br>
              <a:rPr lang="en-GB" dirty="0"/>
            </a:br>
            <a:r>
              <a:rPr lang="en-GB" b="1" dirty="0"/>
              <a:t>Programme for Government 2018-19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err="1" smtClean="0"/>
              <a:t>PfG</a:t>
            </a:r>
            <a:r>
              <a:rPr lang="en-GB" dirty="0" smtClean="0"/>
              <a:t> published 4 September commits SG to: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provide </a:t>
            </a:r>
            <a:r>
              <a:rPr lang="en-GB" dirty="0"/>
              <a:t>£210 million to support Scottish </a:t>
            </a:r>
            <a:r>
              <a:rPr lang="en-GB" dirty="0" smtClean="0"/>
              <a:t>Water’s £3.6 </a:t>
            </a:r>
            <a:r>
              <a:rPr lang="en-GB" dirty="0" err="1" smtClean="0"/>
              <a:t>bn</a:t>
            </a:r>
            <a:r>
              <a:rPr lang="en-GB" dirty="0" smtClean="0"/>
              <a:t> </a:t>
            </a:r>
            <a:r>
              <a:rPr lang="en-GB" dirty="0"/>
              <a:t>capital investment </a:t>
            </a:r>
            <a:r>
              <a:rPr lang="en-GB" dirty="0" smtClean="0"/>
              <a:t>programme </a:t>
            </a:r>
          </a:p>
          <a:p>
            <a:endParaRPr lang="en-GB" dirty="0" smtClean="0"/>
          </a:p>
          <a:p>
            <a:r>
              <a:rPr lang="en-GB" dirty="0" smtClean="0"/>
              <a:t>grow </a:t>
            </a:r>
            <a:r>
              <a:rPr lang="en-GB" dirty="0"/>
              <a:t>Scotland’s water economy </a:t>
            </a:r>
            <a:r>
              <a:rPr lang="en-GB" dirty="0" smtClean="0"/>
              <a:t>through Scottish </a:t>
            </a:r>
            <a:r>
              <a:rPr lang="en-GB" dirty="0"/>
              <a:t>Water International </a:t>
            </a:r>
            <a:r>
              <a:rPr lang="en-GB" dirty="0" smtClean="0"/>
              <a:t>consultancy, the </a:t>
            </a:r>
            <a:r>
              <a:rPr lang="en-GB" dirty="0"/>
              <a:t>Hydro Nation innovation service and </a:t>
            </a:r>
            <a:r>
              <a:rPr lang="en-GB" dirty="0" smtClean="0"/>
              <a:t>test facilities</a:t>
            </a:r>
            <a:r>
              <a:rPr lang="en-GB" dirty="0"/>
              <a:t>, world-class research, </a:t>
            </a:r>
            <a:r>
              <a:rPr lang="en-GB" dirty="0" smtClean="0"/>
              <a:t>overseas development </a:t>
            </a:r>
            <a:r>
              <a:rPr lang="en-GB" dirty="0"/>
              <a:t>aid and working with </a:t>
            </a:r>
            <a:r>
              <a:rPr lang="en-GB" dirty="0" smtClean="0"/>
              <a:t>Scottish Development </a:t>
            </a:r>
            <a:r>
              <a:rPr lang="en-GB" dirty="0"/>
              <a:t>International</a:t>
            </a: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024" y="1916832"/>
            <a:ext cx="4986908" cy="362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71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Grp="1" noChangeArrowheads="1"/>
          </p:cNvSpPr>
          <p:nvPr>
            <p:ph type="title"/>
          </p:nvPr>
        </p:nvSpPr>
        <p:spPr>
          <a:xfrm>
            <a:off x="1991544" y="404664"/>
            <a:ext cx="8229600" cy="1282154"/>
          </a:xfrm>
        </p:spPr>
        <p:txBody>
          <a:bodyPr>
            <a:noAutofit/>
          </a:bodyPr>
          <a:lstStyle/>
          <a:p>
            <a:r>
              <a:rPr lang="en-GB" sz="3200" dirty="0" err="1" smtClean="0"/>
              <a:t>barry.greig@gov.scot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>Water Industry Team</a:t>
            </a:r>
            <a:br>
              <a:rPr lang="en-GB" sz="3200" dirty="0"/>
            </a:br>
            <a:r>
              <a:rPr lang="en-GB" sz="3200" dirty="0"/>
              <a:t>Scottish Government</a:t>
            </a:r>
          </a:p>
        </p:txBody>
      </p:sp>
      <p:pic>
        <p:nvPicPr>
          <p:cNvPr id="5" name="Picture 3" descr="C:\Users\u113663\AppData\Local\Microsoft\Windows\Temporary Internet Files\Content.Outlook\F8SXQ7FE\SG_Master_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2" y="6237312"/>
            <a:ext cx="2654808" cy="50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hlinkClick r:id="rId4"/>
          </p:cNvPr>
          <p:cNvSpPr>
            <a:spLocks noChangeArrowheads="1"/>
          </p:cNvSpPr>
          <p:nvPr/>
        </p:nvSpPr>
        <p:spPr bwMode="auto">
          <a:xfrm>
            <a:off x="-403922" y="1080120"/>
            <a:ext cx="1248139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528" y="2010854"/>
            <a:ext cx="8926996" cy="3902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1077</TotalTime>
  <Words>263</Words>
  <Application>Microsoft Office PowerPoint</Application>
  <PresentationFormat>Custom</PresentationFormat>
  <Paragraphs>46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Hydro Nation structure</vt:lpstr>
      <vt:lpstr>PowerPoint Presentation</vt:lpstr>
      <vt:lpstr>SUPPORTING INNOVATION- HNWIS.2</vt:lpstr>
      <vt:lpstr>Delivering for Today, Investing for Tomorrow Programme for Government 2018-19</vt:lpstr>
      <vt:lpstr>barry.greig@gov.scot Water Industry Team Scottish Government</vt:lpstr>
    </vt:vector>
  </TitlesOfParts>
  <Company>Scottish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u019722</dc:creator>
  <cp:lastModifiedBy>Ruth McNeil</cp:lastModifiedBy>
  <cp:revision>102</cp:revision>
  <cp:lastPrinted>2017-05-04T14:25:19Z</cp:lastPrinted>
  <dcterms:created xsi:type="dcterms:W3CDTF">2013-11-04T09:16:40Z</dcterms:created>
  <dcterms:modified xsi:type="dcterms:W3CDTF">2018-12-18T15:05:34Z</dcterms:modified>
</cp:coreProperties>
</file>