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1"/>
  </p:notesMasterIdLst>
  <p:sldIdLst>
    <p:sldId id="282" r:id="rId2"/>
    <p:sldId id="407" r:id="rId3"/>
    <p:sldId id="462" r:id="rId4"/>
    <p:sldId id="458" r:id="rId5"/>
    <p:sldId id="459" r:id="rId6"/>
    <p:sldId id="493" r:id="rId7"/>
    <p:sldId id="470" r:id="rId8"/>
    <p:sldId id="472" r:id="rId9"/>
    <p:sldId id="471" r:id="rId10"/>
    <p:sldId id="474" r:id="rId11"/>
    <p:sldId id="497" r:id="rId12"/>
    <p:sldId id="498" r:id="rId13"/>
    <p:sldId id="499" r:id="rId14"/>
    <p:sldId id="500" r:id="rId15"/>
    <p:sldId id="501" r:id="rId16"/>
    <p:sldId id="502" r:id="rId17"/>
    <p:sldId id="503" r:id="rId18"/>
    <p:sldId id="504" r:id="rId19"/>
    <p:sldId id="505" r:id="rId20"/>
    <p:sldId id="506" r:id="rId21"/>
    <p:sldId id="507" r:id="rId22"/>
    <p:sldId id="508" r:id="rId23"/>
    <p:sldId id="509" r:id="rId24"/>
    <p:sldId id="510" r:id="rId25"/>
    <p:sldId id="511" r:id="rId26"/>
    <p:sldId id="512" r:id="rId27"/>
    <p:sldId id="513" r:id="rId28"/>
    <p:sldId id="514" r:id="rId29"/>
    <p:sldId id="515" r:id="rId30"/>
  </p:sldIdLst>
  <p:sldSz cx="12192000" cy="6858000"/>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024CA2"/>
    <a:srgbClr val="BF3E29"/>
    <a:srgbClr val="38A800"/>
    <a:srgbClr val="ED7D31"/>
    <a:srgbClr val="FFF2CC"/>
    <a:srgbClr val="00F500"/>
    <a:srgbClr val="94F700"/>
    <a:srgbClr val="F5F500"/>
    <a:srgbClr val="FC8B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66667" autoAdjust="0"/>
  </p:normalViewPr>
  <p:slideViewPr>
    <p:cSldViewPr snapToGrid="0" snapToObjects="1">
      <p:cViewPr varScale="1">
        <p:scale>
          <a:sx n="76" d="100"/>
          <a:sy n="76" d="100"/>
        </p:scale>
        <p:origin x="2142" y="90"/>
      </p:cViewPr>
      <p:guideLst>
        <p:guide orient="horz" pos="2160"/>
        <p:guide pos="3871"/>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17235572\OneDrive%20-%20National%20University%20of%20Ireland,%20Galway\Technical%20model\curtailment_irelan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17235572\OneDrive%20-%20National%20University%20of%20Ireland,%20Galway\Technical%20model\DST.4%20Mobility%20NWE\Results%20from%20DST%2013.05.2019%20All%20Energy.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curtailment_ireland!$B$1</c:f>
              <c:strCache>
                <c:ptCount val="1"/>
                <c:pt idx="0">
                  <c:v>Irish curtailment volume (GWh)</c:v>
                </c:pt>
              </c:strCache>
            </c:strRef>
          </c:tx>
          <c:spPr>
            <a:solidFill>
              <a:schemeClr val="accent1"/>
            </a:solidFill>
            <a:ln>
              <a:noFill/>
            </a:ln>
            <a:effectLst/>
          </c:spPr>
          <c:invertIfNegative val="0"/>
          <c:cat>
            <c:numRef>
              <c:f>curtailment_ireland!$A$2:$A$8</c:f>
              <c:numCache>
                <c:formatCode>General</c:formatCode>
                <c:ptCount val="7"/>
                <c:pt idx="0">
                  <c:v>2011</c:v>
                </c:pt>
                <c:pt idx="1">
                  <c:v>2012</c:v>
                </c:pt>
                <c:pt idx="2">
                  <c:v>2013</c:v>
                </c:pt>
                <c:pt idx="3">
                  <c:v>2014</c:v>
                </c:pt>
                <c:pt idx="4">
                  <c:v>2015</c:v>
                </c:pt>
                <c:pt idx="5">
                  <c:v>2016</c:v>
                </c:pt>
                <c:pt idx="6">
                  <c:v>2017</c:v>
                </c:pt>
              </c:numCache>
            </c:numRef>
          </c:cat>
          <c:val>
            <c:numRef>
              <c:f>curtailment_ireland!$B$2:$B$8</c:f>
              <c:numCache>
                <c:formatCode>General</c:formatCode>
                <c:ptCount val="7"/>
                <c:pt idx="0">
                  <c:v>106</c:v>
                </c:pt>
                <c:pt idx="1">
                  <c:v>103</c:v>
                </c:pt>
                <c:pt idx="2">
                  <c:v>171</c:v>
                </c:pt>
                <c:pt idx="3">
                  <c:v>236</c:v>
                </c:pt>
                <c:pt idx="4">
                  <c:v>348</c:v>
                </c:pt>
                <c:pt idx="5">
                  <c:v>177</c:v>
                </c:pt>
                <c:pt idx="6">
                  <c:v>277</c:v>
                </c:pt>
              </c:numCache>
            </c:numRef>
          </c:val>
          <c:extLst>
            <c:ext xmlns:c16="http://schemas.microsoft.com/office/drawing/2014/chart" uri="{C3380CC4-5D6E-409C-BE32-E72D297353CC}">
              <c16:uniqueId val="{00000000-08F8-4CE8-80D7-D0BA2C2D71F3}"/>
            </c:ext>
          </c:extLst>
        </c:ser>
        <c:dLbls>
          <c:showLegendKey val="0"/>
          <c:showVal val="0"/>
          <c:showCatName val="0"/>
          <c:showSerName val="0"/>
          <c:showPercent val="0"/>
          <c:showBubbleSize val="0"/>
        </c:dLbls>
        <c:gapWidth val="219"/>
        <c:overlap val="-27"/>
        <c:axId val="336063088"/>
        <c:axId val="336063984"/>
      </c:barChart>
      <c:lineChart>
        <c:grouping val="standard"/>
        <c:varyColors val="0"/>
        <c:ser>
          <c:idx val="1"/>
          <c:order val="1"/>
          <c:tx>
            <c:strRef>
              <c:f>curtailment_ireland!$C$1</c:f>
              <c:strCache>
                <c:ptCount val="1"/>
                <c:pt idx="0">
                  <c:v>Irish average curtailment (%)</c:v>
                </c:pt>
              </c:strCache>
            </c:strRef>
          </c:tx>
          <c:spPr>
            <a:ln w="28575" cap="rnd">
              <a:solidFill>
                <a:schemeClr val="accent2"/>
              </a:solidFill>
              <a:round/>
            </a:ln>
            <a:effectLst/>
          </c:spPr>
          <c:marker>
            <c:symbol val="none"/>
          </c:marker>
          <c:cat>
            <c:numRef>
              <c:f>curtailment_ireland!$A$2:$A$8</c:f>
              <c:numCache>
                <c:formatCode>General</c:formatCode>
                <c:ptCount val="7"/>
                <c:pt idx="0">
                  <c:v>2011</c:v>
                </c:pt>
                <c:pt idx="1">
                  <c:v>2012</c:v>
                </c:pt>
                <c:pt idx="2">
                  <c:v>2013</c:v>
                </c:pt>
                <c:pt idx="3">
                  <c:v>2014</c:v>
                </c:pt>
                <c:pt idx="4">
                  <c:v>2015</c:v>
                </c:pt>
                <c:pt idx="5">
                  <c:v>2016</c:v>
                </c:pt>
                <c:pt idx="6">
                  <c:v>2017</c:v>
                </c:pt>
              </c:numCache>
            </c:numRef>
          </c:cat>
          <c:val>
            <c:numRef>
              <c:f>curtailment_ireland!$C$2:$C$8</c:f>
              <c:numCache>
                <c:formatCode>0%</c:formatCode>
                <c:ptCount val="7"/>
                <c:pt idx="0">
                  <c:v>2.4E-2</c:v>
                </c:pt>
                <c:pt idx="1">
                  <c:v>2.5000000000000001E-2</c:v>
                </c:pt>
                <c:pt idx="2">
                  <c:v>3.5000000000000003E-2</c:v>
                </c:pt>
                <c:pt idx="3">
                  <c:v>4.3999999999999997E-2</c:v>
                </c:pt>
                <c:pt idx="4">
                  <c:v>5.0999999999999997E-2</c:v>
                </c:pt>
                <c:pt idx="5">
                  <c:v>2.8000000000000001E-2</c:v>
                </c:pt>
                <c:pt idx="6">
                  <c:v>3.6999999999999998E-2</c:v>
                </c:pt>
              </c:numCache>
            </c:numRef>
          </c:val>
          <c:smooth val="0"/>
          <c:extLst>
            <c:ext xmlns:c16="http://schemas.microsoft.com/office/drawing/2014/chart" uri="{C3380CC4-5D6E-409C-BE32-E72D297353CC}">
              <c16:uniqueId val="{00000001-08F8-4CE8-80D7-D0BA2C2D71F3}"/>
            </c:ext>
          </c:extLst>
        </c:ser>
        <c:dLbls>
          <c:showLegendKey val="0"/>
          <c:showVal val="0"/>
          <c:showCatName val="0"/>
          <c:showSerName val="0"/>
          <c:showPercent val="0"/>
          <c:showBubbleSize val="0"/>
        </c:dLbls>
        <c:marker val="1"/>
        <c:smooth val="0"/>
        <c:axId val="336463624"/>
        <c:axId val="336064368"/>
      </c:lineChart>
      <c:catAx>
        <c:axId val="3360630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BE"/>
          </a:p>
        </c:txPr>
        <c:crossAx val="336063984"/>
        <c:crosses val="autoZero"/>
        <c:auto val="1"/>
        <c:lblAlgn val="ctr"/>
        <c:lblOffset val="100"/>
        <c:noMultiLvlLbl val="0"/>
      </c:catAx>
      <c:valAx>
        <c:axId val="336063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BE"/>
          </a:p>
        </c:txPr>
        <c:crossAx val="336063088"/>
        <c:crosses val="autoZero"/>
        <c:crossBetween val="between"/>
      </c:valAx>
      <c:valAx>
        <c:axId val="336064368"/>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BE"/>
          </a:p>
        </c:txPr>
        <c:crossAx val="336463624"/>
        <c:crosses val="max"/>
        <c:crossBetween val="between"/>
      </c:valAx>
      <c:catAx>
        <c:axId val="336463624"/>
        <c:scaling>
          <c:orientation val="minMax"/>
        </c:scaling>
        <c:delete val="1"/>
        <c:axPos val="b"/>
        <c:numFmt formatCode="General" sourceLinked="1"/>
        <c:majorTickMark val="none"/>
        <c:minorTickMark val="none"/>
        <c:tickLblPos val="nextTo"/>
        <c:crossAx val="336064368"/>
        <c:crosses val="autoZero"/>
        <c:auto val="1"/>
        <c:lblAlgn val="ctr"/>
        <c:lblOffset val="100"/>
        <c:noMultiLvlLbl val="0"/>
      </c:cat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BE"/>
        </a:p>
      </c:txPr>
    </c:legend>
    <c:plotVisOnly val="1"/>
    <c:dispBlanksAs val="gap"/>
    <c:showDLblsOverMax val="0"/>
  </c:chart>
  <c:spPr>
    <a:noFill/>
    <a:ln>
      <a:noFill/>
    </a:ln>
    <a:effectLst/>
  </c:spPr>
  <c:txPr>
    <a:bodyPr/>
    <a:lstStyle/>
    <a:p>
      <a:pPr>
        <a:defRPr/>
      </a:pPr>
      <a:endParaRPr lang="en-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616188051507985E-2"/>
          <c:y val="4.8485753006364402E-2"/>
          <c:w val="0.8632054468378989"/>
          <c:h val="0.75339543341396054"/>
        </c:manualLayout>
      </c:layout>
      <c:scatterChart>
        <c:scatterStyle val="lineMarker"/>
        <c:varyColors val="0"/>
        <c:ser>
          <c:idx val="0"/>
          <c:order val="0"/>
          <c:tx>
            <c:v>Diesel</c:v>
          </c:tx>
          <c:spPr>
            <a:ln w="25400" cap="rnd">
              <a:noFill/>
              <a:round/>
            </a:ln>
            <a:effectLst/>
          </c:spPr>
          <c:marker>
            <c:symbol val="circle"/>
            <c:size val="5"/>
            <c:spPr>
              <a:solidFill>
                <a:schemeClr val="accent4"/>
              </a:solidFill>
              <a:ln w="50800">
                <a:solidFill>
                  <a:schemeClr val="accent4"/>
                </a:solidFill>
              </a:ln>
              <a:effectLst/>
            </c:spPr>
          </c:marker>
          <c:dLbls>
            <c:dLbl>
              <c:idx val="0"/>
              <c:layout>
                <c:manualLayout>
                  <c:x val="-9.0468497576736667E-2"/>
                  <c:y val="-8.7145969498910684E-3"/>
                </c:manualLayout>
              </c:layout>
              <c:tx>
                <c:rich>
                  <a:bodyPr/>
                  <a:lstStyle/>
                  <a:p>
                    <a:r>
                      <a:rPr lang="en-US"/>
                      <a:t>Diesel</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2A5-493D-AFFE-B2411D56C6D7}"/>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Open Sans" panose="020B0606030504020204"/>
                    <a:ea typeface="+mn-ea"/>
                    <a:cs typeface="+mn-cs"/>
                  </a:defRPr>
                </a:pPr>
                <a:endParaRPr lang="en-BE"/>
              </a:p>
            </c:txPr>
            <c:dLblPos val="r"/>
            <c:showLegendKey val="0"/>
            <c:showVal val="1"/>
            <c:showCatName val="1"/>
            <c:showSerName val="0"/>
            <c:showPercent val="0"/>
            <c:showBubbleSize val="0"/>
            <c:showLeaderLines val="0"/>
            <c:extLst>
              <c:ext xmlns:c15="http://schemas.microsoft.com/office/drawing/2012/chart" uri="{CE6537A1-D6FC-4f65-9D91-7224C49458BB}">
                <c15:showLeaderLines val="0"/>
              </c:ext>
            </c:extLst>
          </c:dLbls>
          <c:xVal>
            <c:numRef>
              <c:f>Tabelle1!$D$10</c:f>
              <c:numCache>
                <c:formatCode>General</c:formatCode>
                <c:ptCount val="1"/>
                <c:pt idx="0">
                  <c:v>42</c:v>
                </c:pt>
              </c:numCache>
            </c:numRef>
          </c:xVal>
          <c:yVal>
            <c:numRef>
              <c:f>Tabelle1!$E$10</c:f>
              <c:numCache>
                <c:formatCode>General</c:formatCode>
                <c:ptCount val="1"/>
                <c:pt idx="0">
                  <c:v>38</c:v>
                </c:pt>
              </c:numCache>
            </c:numRef>
          </c:yVal>
          <c:smooth val="0"/>
          <c:extLst>
            <c:ext xmlns:c16="http://schemas.microsoft.com/office/drawing/2014/chart" uri="{C3380CC4-5D6E-409C-BE32-E72D297353CC}">
              <c16:uniqueId val="{00000001-B2A5-493D-AFFE-B2411D56C6D7}"/>
            </c:ext>
          </c:extLst>
        </c:ser>
        <c:ser>
          <c:idx val="1"/>
          <c:order val="1"/>
          <c:tx>
            <c:strRef>
              <c:f>Tabelle1!$C$11</c:f>
              <c:strCache>
                <c:ptCount val="1"/>
                <c:pt idx="0">
                  <c:v>Syn-Diesel</c:v>
                </c:pt>
              </c:strCache>
            </c:strRef>
          </c:tx>
          <c:spPr>
            <a:ln w="25400" cap="rnd">
              <a:noFill/>
              <a:round/>
            </a:ln>
            <a:effectLst/>
          </c:spPr>
          <c:marker>
            <c:symbol val="circle"/>
            <c:size val="5"/>
            <c:spPr>
              <a:solidFill>
                <a:schemeClr val="accent4"/>
              </a:solidFill>
              <a:ln w="50800">
                <a:solidFill>
                  <a:schemeClr val="accent4"/>
                </a:solidFill>
              </a:ln>
              <a:effectLst/>
            </c:spPr>
          </c:marker>
          <c:dLbls>
            <c:dLbl>
              <c:idx val="0"/>
              <c:tx>
                <c:rich>
                  <a:bodyPr/>
                  <a:lstStyle/>
                  <a:p>
                    <a:r>
                      <a:rPr lang="en-US"/>
                      <a:t>Syn-Diesel</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2A5-493D-AFFE-B2411D56C6D7}"/>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Open Sans" panose="020B0606030504020204"/>
                    <a:ea typeface="+mn-ea"/>
                    <a:cs typeface="+mn-cs"/>
                  </a:defRPr>
                </a:pPr>
                <a:endParaRPr lang="en-BE"/>
              </a:p>
            </c:txPr>
            <c:dLblPos val="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Tabelle1!$D$11</c:f>
              <c:numCache>
                <c:formatCode>General</c:formatCode>
                <c:ptCount val="1"/>
                <c:pt idx="0">
                  <c:v>43</c:v>
                </c:pt>
              </c:numCache>
            </c:numRef>
          </c:xVal>
          <c:yVal>
            <c:numRef>
              <c:f>Tabelle1!$E$11</c:f>
              <c:numCache>
                <c:formatCode>General</c:formatCode>
                <c:ptCount val="1"/>
                <c:pt idx="0">
                  <c:v>36</c:v>
                </c:pt>
              </c:numCache>
            </c:numRef>
          </c:yVal>
          <c:smooth val="0"/>
          <c:extLst>
            <c:ext xmlns:c16="http://schemas.microsoft.com/office/drawing/2014/chart" uri="{C3380CC4-5D6E-409C-BE32-E72D297353CC}">
              <c16:uniqueId val="{00000003-B2A5-493D-AFFE-B2411D56C6D7}"/>
            </c:ext>
          </c:extLst>
        </c:ser>
        <c:ser>
          <c:idx val="2"/>
          <c:order val="2"/>
          <c:tx>
            <c:strRef>
              <c:f>Tabelle1!$C$12</c:f>
              <c:strCache>
                <c:ptCount val="1"/>
                <c:pt idx="0">
                  <c:v>Biodiesel</c:v>
                </c:pt>
              </c:strCache>
            </c:strRef>
          </c:tx>
          <c:spPr>
            <a:ln w="25400" cap="rnd">
              <a:noFill/>
              <a:round/>
            </a:ln>
            <a:effectLst/>
          </c:spPr>
          <c:marker>
            <c:symbol val="circle"/>
            <c:size val="5"/>
            <c:spPr>
              <a:solidFill>
                <a:schemeClr val="accent6"/>
              </a:solidFill>
              <a:ln w="50800">
                <a:solidFill>
                  <a:schemeClr val="accent6"/>
                </a:solidFill>
              </a:ln>
              <a:effectLst/>
            </c:spPr>
          </c:marker>
          <c:dLbls>
            <c:dLbl>
              <c:idx val="0"/>
              <c:layout>
                <c:manualLayout>
                  <c:x val="-0.13952928056526115"/>
                  <c:y val="0"/>
                </c:manualLayout>
              </c:layout>
              <c:tx>
                <c:rich>
                  <a:bodyPr/>
                  <a:lstStyle/>
                  <a:p>
                    <a:r>
                      <a:rPr lang="en-US"/>
                      <a:t>Biodiesel</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2A5-493D-AFFE-B2411D56C6D7}"/>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Open Sans" panose="020B0606030504020204"/>
                    <a:ea typeface="+mn-ea"/>
                    <a:cs typeface="+mn-cs"/>
                  </a:defRPr>
                </a:pPr>
                <a:endParaRPr lang="en-BE"/>
              </a:p>
            </c:txPr>
            <c:dLblPos val="r"/>
            <c:showLegendKey val="0"/>
            <c:showVal val="1"/>
            <c:showCatName val="1"/>
            <c:showSerName val="0"/>
            <c:showPercent val="0"/>
            <c:showBubbleSize val="0"/>
            <c:showLeaderLines val="0"/>
            <c:extLst>
              <c:ext xmlns:c15="http://schemas.microsoft.com/office/drawing/2012/chart" uri="{CE6537A1-D6FC-4f65-9D91-7224C49458BB}">
                <c15:showLeaderLines val="0"/>
              </c:ext>
            </c:extLst>
          </c:dLbls>
          <c:xVal>
            <c:numRef>
              <c:f>Tabelle1!$D$12</c:f>
              <c:numCache>
                <c:formatCode>General</c:formatCode>
                <c:ptCount val="1"/>
                <c:pt idx="0">
                  <c:v>38</c:v>
                </c:pt>
              </c:numCache>
            </c:numRef>
          </c:xVal>
          <c:yVal>
            <c:numRef>
              <c:f>Tabelle1!$E$12</c:f>
              <c:numCache>
                <c:formatCode>General</c:formatCode>
                <c:ptCount val="1"/>
                <c:pt idx="0">
                  <c:v>34</c:v>
                </c:pt>
              </c:numCache>
            </c:numRef>
          </c:yVal>
          <c:smooth val="0"/>
          <c:extLst>
            <c:ext xmlns:c16="http://schemas.microsoft.com/office/drawing/2014/chart" uri="{C3380CC4-5D6E-409C-BE32-E72D297353CC}">
              <c16:uniqueId val="{00000005-B2A5-493D-AFFE-B2411D56C6D7}"/>
            </c:ext>
          </c:extLst>
        </c:ser>
        <c:ser>
          <c:idx val="3"/>
          <c:order val="3"/>
          <c:tx>
            <c:strRef>
              <c:f>Tabelle1!$C$13</c:f>
              <c:strCache>
                <c:ptCount val="1"/>
                <c:pt idx="0">
                  <c:v>Petrol</c:v>
                </c:pt>
              </c:strCache>
            </c:strRef>
          </c:tx>
          <c:spPr>
            <a:ln w="25400" cap="rnd">
              <a:noFill/>
              <a:round/>
            </a:ln>
            <a:effectLst/>
          </c:spPr>
          <c:marker>
            <c:symbol val="circle"/>
            <c:size val="5"/>
            <c:spPr>
              <a:solidFill>
                <a:schemeClr val="accent4"/>
              </a:solidFill>
              <a:ln w="50800">
                <a:solidFill>
                  <a:schemeClr val="accent4"/>
                </a:solidFill>
              </a:ln>
              <a:effectLst/>
            </c:spPr>
          </c:marker>
          <c:dLbls>
            <c:dLbl>
              <c:idx val="0"/>
              <c:tx>
                <c:rich>
                  <a:bodyPr/>
                  <a:lstStyle/>
                  <a:p>
                    <a:r>
                      <a:rPr lang="en-US"/>
                      <a:t>Petrol</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2A5-493D-AFFE-B2411D56C6D7}"/>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Open Sans" panose="020B0606030504020204"/>
                    <a:ea typeface="+mn-ea"/>
                    <a:cs typeface="+mn-cs"/>
                  </a:defRPr>
                </a:pPr>
                <a:endParaRPr lang="en-BE"/>
              </a:p>
            </c:txPr>
            <c:dLblPos val="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Tabelle1!$D$13</c:f>
              <c:numCache>
                <c:formatCode>General</c:formatCode>
                <c:ptCount val="1"/>
                <c:pt idx="0">
                  <c:v>42</c:v>
                </c:pt>
              </c:numCache>
            </c:numRef>
          </c:xVal>
          <c:yVal>
            <c:numRef>
              <c:f>Tabelle1!$E$13</c:f>
              <c:numCache>
                <c:formatCode>General</c:formatCode>
                <c:ptCount val="1"/>
                <c:pt idx="0">
                  <c:v>31</c:v>
                </c:pt>
              </c:numCache>
            </c:numRef>
          </c:yVal>
          <c:smooth val="0"/>
          <c:extLst>
            <c:ext xmlns:c16="http://schemas.microsoft.com/office/drawing/2014/chart" uri="{C3380CC4-5D6E-409C-BE32-E72D297353CC}">
              <c16:uniqueId val="{00000007-B2A5-493D-AFFE-B2411D56C6D7}"/>
            </c:ext>
          </c:extLst>
        </c:ser>
        <c:ser>
          <c:idx val="4"/>
          <c:order val="4"/>
          <c:tx>
            <c:strRef>
              <c:f>Tabelle1!$C$14</c:f>
              <c:strCache>
                <c:ptCount val="1"/>
                <c:pt idx="0">
                  <c:v>LPG</c:v>
                </c:pt>
              </c:strCache>
            </c:strRef>
          </c:tx>
          <c:spPr>
            <a:ln w="25400" cap="rnd">
              <a:noFill/>
              <a:round/>
            </a:ln>
            <a:effectLst/>
          </c:spPr>
          <c:marker>
            <c:symbol val="circle"/>
            <c:size val="5"/>
            <c:spPr>
              <a:solidFill>
                <a:schemeClr val="accent2"/>
              </a:solidFill>
              <a:ln w="50800">
                <a:solidFill>
                  <a:schemeClr val="accent2"/>
                </a:solidFill>
              </a:ln>
              <a:effectLst/>
            </c:spPr>
          </c:marker>
          <c:dLbls>
            <c:dLbl>
              <c:idx val="0"/>
              <c:tx>
                <c:rich>
                  <a:bodyPr/>
                  <a:lstStyle/>
                  <a:p>
                    <a:r>
                      <a:rPr lang="en-US"/>
                      <a:t>LPG</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2A5-493D-AFFE-B2411D56C6D7}"/>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Open Sans" panose="020B0606030504020204"/>
                    <a:ea typeface="+mn-ea"/>
                    <a:cs typeface="+mn-cs"/>
                  </a:defRPr>
                </a:pPr>
                <a:endParaRPr lang="en-BE"/>
              </a:p>
            </c:txPr>
            <c:dLblPos val="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Tabelle1!$D$14</c:f>
              <c:numCache>
                <c:formatCode>General</c:formatCode>
                <c:ptCount val="1"/>
                <c:pt idx="0">
                  <c:v>46</c:v>
                </c:pt>
              </c:numCache>
            </c:numRef>
          </c:xVal>
          <c:yVal>
            <c:numRef>
              <c:f>Tabelle1!$E$14</c:f>
              <c:numCache>
                <c:formatCode>General</c:formatCode>
                <c:ptCount val="1"/>
                <c:pt idx="0">
                  <c:v>27</c:v>
                </c:pt>
              </c:numCache>
            </c:numRef>
          </c:yVal>
          <c:smooth val="0"/>
          <c:extLst>
            <c:ext xmlns:c16="http://schemas.microsoft.com/office/drawing/2014/chart" uri="{C3380CC4-5D6E-409C-BE32-E72D297353CC}">
              <c16:uniqueId val="{00000009-B2A5-493D-AFFE-B2411D56C6D7}"/>
            </c:ext>
          </c:extLst>
        </c:ser>
        <c:ser>
          <c:idx val="5"/>
          <c:order val="5"/>
          <c:tx>
            <c:strRef>
              <c:f>Tabelle1!$C$15</c:f>
              <c:strCache>
                <c:ptCount val="1"/>
                <c:pt idx="0">
                  <c:v>LNG</c:v>
                </c:pt>
              </c:strCache>
            </c:strRef>
          </c:tx>
          <c:spPr>
            <a:ln w="25400" cap="rnd">
              <a:noFill/>
              <a:round/>
            </a:ln>
            <a:effectLst/>
          </c:spPr>
          <c:marker>
            <c:symbol val="circle"/>
            <c:size val="5"/>
            <c:spPr>
              <a:solidFill>
                <a:schemeClr val="accent2"/>
              </a:solidFill>
              <a:ln w="50800">
                <a:solidFill>
                  <a:schemeClr val="accent2"/>
                </a:solidFill>
              </a:ln>
              <a:effectLst/>
            </c:spPr>
          </c:marker>
          <c:dLbls>
            <c:dLbl>
              <c:idx val="0"/>
              <c:tx>
                <c:rich>
                  <a:bodyPr/>
                  <a:lstStyle/>
                  <a:p>
                    <a:r>
                      <a:rPr lang="en-US"/>
                      <a:t>LNG</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2A5-493D-AFFE-B2411D56C6D7}"/>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Open Sans" panose="020B0606030504020204"/>
                    <a:ea typeface="+mn-ea"/>
                    <a:cs typeface="+mn-cs"/>
                  </a:defRPr>
                </a:pPr>
                <a:endParaRPr lang="en-BE"/>
              </a:p>
            </c:txPr>
            <c:dLblPos val="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Tabelle1!$D$15</c:f>
              <c:numCache>
                <c:formatCode>General</c:formatCode>
                <c:ptCount val="1"/>
                <c:pt idx="0">
                  <c:v>47</c:v>
                </c:pt>
              </c:numCache>
            </c:numRef>
          </c:xVal>
          <c:yVal>
            <c:numRef>
              <c:f>Tabelle1!$E$15</c:f>
              <c:numCache>
                <c:formatCode>General</c:formatCode>
                <c:ptCount val="1"/>
                <c:pt idx="0">
                  <c:v>20.5</c:v>
                </c:pt>
              </c:numCache>
            </c:numRef>
          </c:yVal>
          <c:smooth val="0"/>
          <c:extLst>
            <c:ext xmlns:c16="http://schemas.microsoft.com/office/drawing/2014/chart" uri="{C3380CC4-5D6E-409C-BE32-E72D297353CC}">
              <c16:uniqueId val="{0000000B-B2A5-493D-AFFE-B2411D56C6D7}"/>
            </c:ext>
          </c:extLst>
        </c:ser>
        <c:ser>
          <c:idx val="6"/>
          <c:order val="6"/>
          <c:tx>
            <c:strRef>
              <c:f>Tabelle1!$C$16</c:f>
              <c:strCache>
                <c:ptCount val="1"/>
                <c:pt idx="0">
                  <c:v>Bioethanol</c:v>
                </c:pt>
              </c:strCache>
            </c:strRef>
          </c:tx>
          <c:spPr>
            <a:ln w="25400" cap="rnd">
              <a:solidFill>
                <a:schemeClr val="accent6"/>
              </a:solidFill>
              <a:round/>
            </a:ln>
            <a:effectLst/>
          </c:spPr>
          <c:marker>
            <c:symbol val="circle"/>
            <c:size val="5"/>
            <c:spPr>
              <a:solidFill>
                <a:schemeClr val="accent6"/>
              </a:solidFill>
              <a:ln w="50800">
                <a:solidFill>
                  <a:schemeClr val="accent6"/>
                </a:solidFill>
              </a:ln>
              <a:effectLst/>
            </c:spPr>
          </c:marker>
          <c:dLbls>
            <c:dLbl>
              <c:idx val="0"/>
              <c:layout>
                <c:manualLayout>
                  <c:x val="-5.4497659806373049E-2"/>
                  <c:y val="5.1203255279314498E-2"/>
                </c:manualLayout>
              </c:layout>
              <c:tx>
                <c:rich>
                  <a:bodyPr/>
                  <a:lstStyle/>
                  <a:p>
                    <a:r>
                      <a:rPr lang="en-US" dirty="0">
                        <a:latin typeface="Open Sans" panose="020B0606030504020204" pitchFamily="34" charset="0"/>
                        <a:ea typeface="Open Sans" panose="020B0606030504020204" pitchFamily="34" charset="0"/>
                        <a:cs typeface="Open Sans" panose="020B0606030504020204" pitchFamily="34" charset="0"/>
                      </a:rPr>
                      <a:t>Bioethanol</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2A5-493D-AFFE-B2411D56C6D7}"/>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Open Sans" panose="020B0606030504020204"/>
                    <a:ea typeface="+mn-ea"/>
                    <a:cs typeface="+mn-cs"/>
                  </a:defRPr>
                </a:pPr>
                <a:endParaRPr lang="en-BE"/>
              </a:p>
            </c:txPr>
            <c:dLblPos val="r"/>
            <c:showLegendKey val="0"/>
            <c:showVal val="1"/>
            <c:showCatName val="1"/>
            <c:showSerName val="0"/>
            <c:showPercent val="0"/>
            <c:showBubbleSize val="0"/>
            <c:showLeaderLines val="0"/>
            <c:extLst>
              <c:ext xmlns:c15="http://schemas.microsoft.com/office/drawing/2012/chart" uri="{CE6537A1-D6FC-4f65-9D91-7224C49458BB}">
                <c15:showLeaderLines val="0"/>
              </c:ext>
            </c:extLst>
          </c:dLbls>
          <c:xVal>
            <c:numRef>
              <c:f>Tabelle1!$D$16</c:f>
              <c:numCache>
                <c:formatCode>General</c:formatCode>
                <c:ptCount val="1"/>
                <c:pt idx="0">
                  <c:v>25</c:v>
                </c:pt>
              </c:numCache>
            </c:numRef>
          </c:xVal>
          <c:yVal>
            <c:numRef>
              <c:f>Tabelle1!$E$16</c:f>
              <c:numCache>
                <c:formatCode>General</c:formatCode>
                <c:ptCount val="1"/>
                <c:pt idx="0">
                  <c:v>21.5</c:v>
                </c:pt>
              </c:numCache>
            </c:numRef>
          </c:yVal>
          <c:smooth val="0"/>
          <c:extLst>
            <c:ext xmlns:c16="http://schemas.microsoft.com/office/drawing/2014/chart" uri="{C3380CC4-5D6E-409C-BE32-E72D297353CC}">
              <c16:uniqueId val="{0000000D-B2A5-493D-AFFE-B2411D56C6D7}"/>
            </c:ext>
          </c:extLst>
        </c:ser>
        <c:ser>
          <c:idx val="7"/>
          <c:order val="7"/>
          <c:tx>
            <c:strRef>
              <c:f>Tabelle1!$C$17</c:f>
              <c:strCache>
                <c:ptCount val="1"/>
                <c:pt idx="0">
                  <c:v>CNG 200 bar</c:v>
                </c:pt>
              </c:strCache>
            </c:strRef>
          </c:tx>
          <c:spPr>
            <a:ln w="25400" cap="rnd">
              <a:noFill/>
              <a:round/>
            </a:ln>
            <a:effectLst/>
          </c:spPr>
          <c:marker>
            <c:symbol val="circle"/>
            <c:size val="5"/>
            <c:spPr>
              <a:solidFill>
                <a:schemeClr val="accent2">
                  <a:lumMod val="60000"/>
                </a:schemeClr>
              </a:solidFill>
              <a:ln w="50800">
                <a:solidFill>
                  <a:schemeClr val="accent2">
                    <a:lumMod val="60000"/>
                  </a:schemeClr>
                </a:solidFill>
              </a:ln>
              <a:effectLst/>
            </c:spPr>
          </c:marker>
          <c:dLbls>
            <c:dLbl>
              <c:idx val="0"/>
              <c:layout>
                <c:manualLayout>
                  <c:x val="-0.1763159581970892"/>
                  <c:y val="0"/>
                </c:manualLayout>
              </c:layout>
              <c:tx>
                <c:rich>
                  <a:bodyPr/>
                  <a:lstStyle/>
                  <a:p>
                    <a:r>
                      <a:rPr lang="en-US"/>
                      <a:t>CNG 200</a:t>
                    </a:r>
                    <a:r>
                      <a:rPr lang="en-US" baseline="0"/>
                      <a:t> bar</a:t>
                    </a:r>
                    <a:r>
                      <a:rPr lang="en-US"/>
                      <a:t> </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2A5-493D-AFFE-B2411D56C6D7}"/>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Open Sans" panose="020B0606030504020204"/>
                    <a:ea typeface="+mn-ea"/>
                    <a:cs typeface="+mn-cs"/>
                  </a:defRPr>
                </a:pPr>
                <a:endParaRPr lang="en-BE"/>
              </a:p>
            </c:txPr>
            <c:dLblPos val="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Tabelle1!$D$17</c:f>
              <c:numCache>
                <c:formatCode>General</c:formatCode>
                <c:ptCount val="1"/>
                <c:pt idx="0">
                  <c:v>44</c:v>
                </c:pt>
              </c:numCache>
            </c:numRef>
          </c:xVal>
          <c:yVal>
            <c:numRef>
              <c:f>Tabelle1!$E$17</c:f>
              <c:numCache>
                <c:formatCode>General</c:formatCode>
                <c:ptCount val="1"/>
                <c:pt idx="0">
                  <c:v>8</c:v>
                </c:pt>
              </c:numCache>
            </c:numRef>
          </c:yVal>
          <c:smooth val="0"/>
          <c:extLst>
            <c:ext xmlns:c16="http://schemas.microsoft.com/office/drawing/2014/chart" uri="{C3380CC4-5D6E-409C-BE32-E72D297353CC}">
              <c16:uniqueId val="{0000000F-B2A5-493D-AFFE-B2411D56C6D7}"/>
            </c:ext>
          </c:extLst>
        </c:ser>
        <c:ser>
          <c:idx val="8"/>
          <c:order val="8"/>
          <c:tx>
            <c:strRef>
              <c:f>Tabelle1!$C$18</c:f>
              <c:strCache>
                <c:ptCount val="1"/>
                <c:pt idx="0">
                  <c:v>Nautral-Gas Eu Mix</c:v>
                </c:pt>
              </c:strCache>
            </c:strRef>
          </c:tx>
          <c:spPr>
            <a:ln w="25400" cap="rnd">
              <a:noFill/>
              <a:round/>
            </a:ln>
            <a:effectLst/>
          </c:spPr>
          <c:marker>
            <c:symbol val="circle"/>
            <c:size val="5"/>
            <c:spPr>
              <a:solidFill>
                <a:schemeClr val="accent2">
                  <a:lumMod val="50000"/>
                </a:schemeClr>
              </a:solidFill>
              <a:ln w="50800">
                <a:solidFill>
                  <a:schemeClr val="accent2">
                    <a:lumMod val="50000"/>
                  </a:schemeClr>
                </a:solidFill>
              </a:ln>
              <a:effectLst/>
            </c:spPr>
          </c:marker>
          <c:dLbls>
            <c:dLbl>
              <c:idx val="0"/>
              <c:layout>
                <c:manualLayout>
                  <c:x val="-2.9653138424055966E-2"/>
                  <c:y val="-3.5264783215857264E-2"/>
                </c:manualLayout>
              </c:layout>
              <c:tx>
                <c:rich>
                  <a:bodyPr/>
                  <a:lstStyle/>
                  <a:p>
                    <a:r>
                      <a:rPr lang="en-US"/>
                      <a:t>Natural Gas EU-Mix</a:t>
                    </a:r>
                  </a:p>
                </c:rich>
              </c:tx>
              <c:dLblPos val="r"/>
              <c:showLegendKey val="0"/>
              <c:showVal val="1"/>
              <c:showCatName val="1"/>
              <c:showSerName val="0"/>
              <c:showPercent val="0"/>
              <c:showBubbleSize val="0"/>
              <c:extLst>
                <c:ext xmlns:c15="http://schemas.microsoft.com/office/drawing/2012/chart" uri="{CE6537A1-D6FC-4f65-9D91-7224C49458BB}">
                  <c15:layout>
                    <c:manualLayout>
                      <c:w val="0.28102353117574097"/>
                      <c:h val="0.12278001634345095"/>
                    </c:manualLayout>
                  </c15:layout>
                </c:ext>
                <c:ext xmlns:c16="http://schemas.microsoft.com/office/drawing/2014/chart" uri="{C3380CC4-5D6E-409C-BE32-E72D297353CC}">
                  <c16:uniqueId val="{00000010-B2A5-493D-AFFE-B2411D56C6D7}"/>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Open Sans" panose="020B0606030504020204"/>
                    <a:ea typeface="+mn-ea"/>
                    <a:cs typeface="+mn-cs"/>
                  </a:defRPr>
                </a:pPr>
                <a:endParaRPr lang="en-BE"/>
              </a:p>
            </c:txPr>
            <c:dLblPos val="r"/>
            <c:showLegendKey val="0"/>
            <c:showVal val="1"/>
            <c:showCatName val="1"/>
            <c:showSerName val="0"/>
            <c:showPercent val="0"/>
            <c:showBubbleSize val="0"/>
            <c:showLeaderLines val="0"/>
            <c:extLst>
              <c:ext xmlns:c15="http://schemas.microsoft.com/office/drawing/2012/chart" uri="{CE6537A1-D6FC-4f65-9D91-7224C49458BB}">
                <c15:showLeaderLines val="0"/>
              </c:ext>
            </c:extLst>
          </c:dLbls>
          <c:xVal>
            <c:numRef>
              <c:f>Tabelle1!$D$18</c:f>
              <c:numCache>
                <c:formatCode>General</c:formatCode>
                <c:ptCount val="1"/>
                <c:pt idx="0">
                  <c:v>44</c:v>
                </c:pt>
              </c:numCache>
            </c:numRef>
          </c:xVal>
          <c:yVal>
            <c:numRef>
              <c:f>Tabelle1!$E$18</c:f>
              <c:numCache>
                <c:formatCode>General</c:formatCode>
                <c:ptCount val="1"/>
                <c:pt idx="0">
                  <c:v>0</c:v>
                </c:pt>
              </c:numCache>
            </c:numRef>
          </c:yVal>
          <c:smooth val="0"/>
          <c:extLst>
            <c:ext xmlns:c16="http://schemas.microsoft.com/office/drawing/2014/chart" uri="{C3380CC4-5D6E-409C-BE32-E72D297353CC}">
              <c16:uniqueId val="{00000011-B2A5-493D-AFFE-B2411D56C6D7}"/>
            </c:ext>
          </c:extLst>
        </c:ser>
        <c:ser>
          <c:idx val="9"/>
          <c:order val="9"/>
          <c:tx>
            <c:strRef>
              <c:f>Tabelle1!$C$19</c:f>
              <c:strCache>
                <c:ptCount val="1"/>
                <c:pt idx="0">
                  <c:v>LH2 20,3 K</c:v>
                </c:pt>
              </c:strCache>
            </c:strRef>
          </c:tx>
          <c:spPr>
            <a:ln w="25400" cap="rnd">
              <a:noFill/>
              <a:round/>
            </a:ln>
            <a:effectLst/>
          </c:spPr>
          <c:marker>
            <c:symbol val="circle"/>
            <c:size val="5"/>
            <c:spPr>
              <a:solidFill>
                <a:schemeClr val="accent5">
                  <a:lumMod val="50000"/>
                </a:schemeClr>
              </a:solidFill>
              <a:ln w="50800">
                <a:solidFill>
                  <a:schemeClr val="accent5">
                    <a:lumMod val="50000"/>
                  </a:schemeClr>
                </a:solidFill>
              </a:ln>
              <a:effectLst/>
            </c:spPr>
          </c:marker>
          <c:dLbls>
            <c:dLbl>
              <c:idx val="0"/>
              <c:layout>
                <c:manualLayout>
                  <c:x val="0"/>
                  <c:y val="-2.4254173553359501E-2"/>
                </c:manualLayout>
              </c:layout>
              <c:tx>
                <c:rich>
                  <a:bodyPr/>
                  <a:lstStyle/>
                  <a:p>
                    <a:r>
                      <a:rPr lang="en-US"/>
                      <a:t>LH</a:t>
                    </a:r>
                    <a:r>
                      <a:rPr lang="en-US" sz="700"/>
                      <a:t>2</a:t>
                    </a:r>
                    <a:r>
                      <a:rPr lang="en-US"/>
                      <a:t> 20,3 K</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2A5-493D-AFFE-B2411D56C6D7}"/>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Open Sans" panose="020B0606030504020204"/>
                    <a:ea typeface="+mn-ea"/>
                    <a:cs typeface="+mn-cs"/>
                  </a:defRPr>
                </a:pPr>
                <a:endParaRPr lang="en-BE"/>
              </a:p>
            </c:txPr>
            <c:dLblPos val="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Tabelle1!$D$19</c:f>
              <c:numCache>
                <c:formatCode>General</c:formatCode>
                <c:ptCount val="1"/>
                <c:pt idx="0">
                  <c:v>120</c:v>
                </c:pt>
              </c:numCache>
            </c:numRef>
          </c:xVal>
          <c:yVal>
            <c:numRef>
              <c:f>Tabelle1!$E$19</c:f>
              <c:numCache>
                <c:formatCode>General</c:formatCode>
                <c:ptCount val="1"/>
                <c:pt idx="0">
                  <c:v>9</c:v>
                </c:pt>
              </c:numCache>
            </c:numRef>
          </c:yVal>
          <c:smooth val="0"/>
          <c:extLst>
            <c:ext xmlns:c16="http://schemas.microsoft.com/office/drawing/2014/chart" uri="{C3380CC4-5D6E-409C-BE32-E72D297353CC}">
              <c16:uniqueId val="{00000013-B2A5-493D-AFFE-B2411D56C6D7}"/>
            </c:ext>
          </c:extLst>
        </c:ser>
        <c:ser>
          <c:idx val="10"/>
          <c:order val="10"/>
          <c:tx>
            <c:strRef>
              <c:f>Tabelle1!$C$20</c:f>
              <c:strCache>
                <c:ptCount val="1"/>
                <c:pt idx="0">
                  <c:v>CGH2 700 BAR</c:v>
                </c:pt>
              </c:strCache>
            </c:strRef>
          </c:tx>
          <c:spPr>
            <a:ln w="25400" cap="rnd">
              <a:noFill/>
              <a:round/>
            </a:ln>
            <a:effectLst/>
          </c:spPr>
          <c:marker>
            <c:symbol val="circle"/>
            <c:size val="5"/>
            <c:spPr>
              <a:solidFill>
                <a:schemeClr val="accent1">
                  <a:lumMod val="75000"/>
                </a:schemeClr>
              </a:solidFill>
              <a:ln w="50800">
                <a:solidFill>
                  <a:schemeClr val="accent1">
                    <a:lumMod val="75000"/>
                  </a:schemeClr>
                </a:solidFill>
              </a:ln>
              <a:effectLst/>
            </c:spPr>
          </c:marker>
          <c:dLbls>
            <c:dLbl>
              <c:idx val="0"/>
              <c:layout>
                <c:manualLayout>
                  <c:x val="-0.17689753581725551"/>
                  <c:y val="-5.3898163451910003E-3"/>
                </c:manualLayout>
              </c:layout>
              <c:tx>
                <c:rich>
                  <a:bodyPr/>
                  <a:lstStyle/>
                  <a:p>
                    <a:r>
                      <a:rPr lang="en-US"/>
                      <a:t>CGH</a:t>
                    </a:r>
                    <a:r>
                      <a:rPr lang="en-US" sz="700"/>
                      <a:t>2</a:t>
                    </a:r>
                    <a:r>
                      <a:rPr lang="en-US"/>
                      <a:t> 700 Bar</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2A5-493D-AFFE-B2411D56C6D7}"/>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Open Sans" panose="020B0606030504020204"/>
                    <a:ea typeface="+mn-ea"/>
                    <a:cs typeface="+mn-cs"/>
                  </a:defRPr>
                </a:pPr>
                <a:endParaRPr lang="en-BE"/>
              </a:p>
            </c:txPr>
            <c:dLblPos val="r"/>
            <c:showLegendKey val="0"/>
            <c:showVal val="1"/>
            <c:showCatName val="1"/>
            <c:showSerName val="0"/>
            <c:showPercent val="0"/>
            <c:showBubbleSize val="0"/>
            <c:showLeaderLines val="0"/>
            <c:extLst>
              <c:ext xmlns:c15="http://schemas.microsoft.com/office/drawing/2012/chart" uri="{CE6537A1-D6FC-4f65-9D91-7224C49458BB}">
                <c15:showLeaderLines val="0"/>
              </c:ext>
            </c:extLst>
          </c:dLbls>
          <c:xVal>
            <c:numRef>
              <c:f>Tabelle1!$D$20</c:f>
              <c:numCache>
                <c:formatCode>General</c:formatCode>
                <c:ptCount val="1"/>
                <c:pt idx="0">
                  <c:v>120</c:v>
                </c:pt>
              </c:numCache>
            </c:numRef>
          </c:xVal>
          <c:yVal>
            <c:numRef>
              <c:f>Tabelle1!$E$20</c:f>
              <c:numCache>
                <c:formatCode>General</c:formatCode>
                <c:ptCount val="1"/>
                <c:pt idx="0">
                  <c:v>7</c:v>
                </c:pt>
              </c:numCache>
            </c:numRef>
          </c:yVal>
          <c:smooth val="0"/>
          <c:extLst>
            <c:ext xmlns:c16="http://schemas.microsoft.com/office/drawing/2014/chart" uri="{C3380CC4-5D6E-409C-BE32-E72D297353CC}">
              <c16:uniqueId val="{00000015-B2A5-493D-AFFE-B2411D56C6D7}"/>
            </c:ext>
          </c:extLst>
        </c:ser>
        <c:ser>
          <c:idx val="11"/>
          <c:order val="11"/>
          <c:tx>
            <c:strRef>
              <c:f>Tabelle1!$C$21</c:f>
              <c:strCache>
                <c:ptCount val="1"/>
                <c:pt idx="0">
                  <c:v>CGH2 350 BAR</c:v>
                </c:pt>
              </c:strCache>
            </c:strRef>
          </c:tx>
          <c:spPr>
            <a:ln w="25400" cap="rnd">
              <a:noFill/>
              <a:round/>
            </a:ln>
            <a:effectLst/>
          </c:spPr>
          <c:marker>
            <c:symbol val="circle"/>
            <c:size val="5"/>
            <c:spPr>
              <a:solidFill>
                <a:srgbClr val="0070C0"/>
              </a:solidFill>
              <a:ln w="50800">
                <a:solidFill>
                  <a:srgbClr val="0070C0"/>
                </a:solidFill>
              </a:ln>
              <a:effectLst/>
            </c:spPr>
          </c:marker>
          <c:dLbls>
            <c:dLbl>
              <c:idx val="0"/>
              <c:layout>
                <c:manualLayout>
                  <c:x val="0"/>
                  <c:y val="-5.3898163451910003E-3"/>
                </c:manualLayout>
              </c:layout>
              <c:tx>
                <c:rich>
                  <a:bodyPr/>
                  <a:lstStyle/>
                  <a:p>
                    <a:r>
                      <a:rPr lang="en-US"/>
                      <a:t>CGH</a:t>
                    </a:r>
                    <a:r>
                      <a:rPr lang="en-US" sz="600"/>
                      <a:t>2</a:t>
                    </a:r>
                    <a:r>
                      <a:rPr lang="en-US"/>
                      <a:t> 350</a:t>
                    </a:r>
                    <a:r>
                      <a:rPr lang="en-US" baseline="0"/>
                      <a:t> Bar</a:t>
                    </a:r>
                    <a:endParaRPr lang="en-US"/>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2A5-493D-AFFE-B2411D56C6D7}"/>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Open Sans" panose="020B0606030504020204"/>
                    <a:ea typeface="+mn-ea"/>
                    <a:cs typeface="+mn-cs"/>
                  </a:defRPr>
                </a:pPr>
                <a:endParaRPr lang="en-BE"/>
              </a:p>
            </c:txPr>
            <c:dLblPos val="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Tabelle1!$D$21</c:f>
              <c:numCache>
                <c:formatCode>General</c:formatCode>
                <c:ptCount val="1"/>
                <c:pt idx="0">
                  <c:v>120</c:v>
                </c:pt>
              </c:numCache>
            </c:numRef>
          </c:xVal>
          <c:yVal>
            <c:numRef>
              <c:f>Tabelle1!$E$21</c:f>
              <c:numCache>
                <c:formatCode>General</c:formatCode>
                <c:ptCount val="1"/>
                <c:pt idx="0">
                  <c:v>4</c:v>
                </c:pt>
              </c:numCache>
            </c:numRef>
          </c:yVal>
          <c:smooth val="0"/>
          <c:extLst>
            <c:ext xmlns:c16="http://schemas.microsoft.com/office/drawing/2014/chart" uri="{C3380CC4-5D6E-409C-BE32-E72D297353CC}">
              <c16:uniqueId val="{00000017-B2A5-493D-AFFE-B2411D56C6D7}"/>
            </c:ext>
          </c:extLst>
        </c:ser>
        <c:ser>
          <c:idx val="12"/>
          <c:order val="12"/>
          <c:tx>
            <c:strRef>
              <c:f>Tabelle1!$C$22</c:f>
              <c:strCache>
                <c:ptCount val="1"/>
                <c:pt idx="0">
                  <c:v>Hydrogen</c:v>
                </c:pt>
              </c:strCache>
            </c:strRef>
          </c:tx>
          <c:spPr>
            <a:ln w="25400" cap="rnd">
              <a:noFill/>
              <a:round/>
            </a:ln>
            <a:effectLst/>
          </c:spPr>
          <c:marker>
            <c:symbol val="circle"/>
            <c:size val="5"/>
            <c:spPr>
              <a:solidFill>
                <a:srgbClr val="00B0F0"/>
              </a:solidFill>
              <a:ln w="50800">
                <a:solidFill>
                  <a:srgbClr val="00B0F0"/>
                </a:solidFill>
              </a:ln>
              <a:effectLst/>
            </c:spPr>
          </c:marker>
          <c:dLbls>
            <c:dLbl>
              <c:idx val="0"/>
              <c:layout>
                <c:manualLayout>
                  <c:x val="-0.14910574868274185"/>
                  <c:y val="-2.2143232883990994E-2"/>
                </c:manualLayout>
              </c:layout>
              <c:tx>
                <c:rich>
                  <a:bodyPr/>
                  <a:lstStyle/>
                  <a:p>
                    <a:r>
                      <a:rPr lang="en-US"/>
                      <a:t>Hydrogen</a:t>
                    </a:r>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8-B2A5-493D-AFFE-B2411D56C6D7}"/>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Open Sans" panose="020B0606030504020204"/>
                    <a:ea typeface="+mn-ea"/>
                    <a:cs typeface="+mn-cs"/>
                  </a:defRPr>
                </a:pPr>
                <a:endParaRPr lang="en-BE"/>
              </a:p>
            </c:txPr>
            <c:dLblPos val="r"/>
            <c:showLegendKey val="0"/>
            <c:showVal val="1"/>
            <c:showCatName val="1"/>
            <c:showSerName val="0"/>
            <c:showPercent val="0"/>
            <c:showBubbleSize val="0"/>
            <c:showLeaderLines val="0"/>
            <c:extLst>
              <c:ext xmlns:c15="http://schemas.microsoft.com/office/drawing/2012/chart" uri="{CE6537A1-D6FC-4f65-9D91-7224C49458BB}">
                <c15:showLeaderLines val="0"/>
              </c:ext>
            </c:extLst>
          </c:dLbls>
          <c:xVal>
            <c:numRef>
              <c:f>Tabelle1!$D$22</c:f>
              <c:numCache>
                <c:formatCode>General</c:formatCode>
                <c:ptCount val="1"/>
                <c:pt idx="0">
                  <c:v>120</c:v>
                </c:pt>
              </c:numCache>
            </c:numRef>
          </c:xVal>
          <c:yVal>
            <c:numRef>
              <c:f>Tabelle1!$E$22</c:f>
              <c:numCache>
                <c:formatCode>General</c:formatCode>
                <c:ptCount val="1"/>
                <c:pt idx="0">
                  <c:v>0</c:v>
                </c:pt>
              </c:numCache>
            </c:numRef>
          </c:yVal>
          <c:smooth val="0"/>
          <c:extLst>
            <c:ext xmlns:c16="http://schemas.microsoft.com/office/drawing/2014/chart" uri="{C3380CC4-5D6E-409C-BE32-E72D297353CC}">
              <c16:uniqueId val="{00000019-B2A5-493D-AFFE-B2411D56C6D7}"/>
            </c:ext>
          </c:extLst>
        </c:ser>
        <c:dLbls>
          <c:dLblPos val="r"/>
          <c:showLegendKey val="0"/>
          <c:showVal val="1"/>
          <c:showCatName val="1"/>
          <c:showSerName val="0"/>
          <c:showPercent val="0"/>
          <c:showBubbleSize val="0"/>
        </c:dLbls>
        <c:axId val="336788384"/>
        <c:axId val="332997792"/>
      </c:scatterChart>
      <c:valAx>
        <c:axId val="336788384"/>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Open Sans" panose="020B0606030504020204"/>
                    <a:ea typeface="+mn-ea"/>
                    <a:cs typeface="+mn-cs"/>
                  </a:defRPr>
                </a:pPr>
                <a:r>
                  <a:rPr lang="en-GB"/>
                  <a:t>Gravimetric energy density (MJ/kg)</a:t>
                </a:r>
              </a:p>
            </c:rich>
          </c:tx>
          <c:layout>
            <c:manualLayout>
              <c:xMode val="edge"/>
              <c:yMode val="edge"/>
              <c:x val="0.33805510574914399"/>
              <c:y val="0.8984749455337690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Open Sans" panose="020B0606030504020204"/>
                  <a:ea typeface="+mn-ea"/>
                  <a:cs typeface="+mn-cs"/>
                </a:defRPr>
              </a:pPr>
              <a:endParaRPr lang="en-BE"/>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Open Sans" panose="020B0606030504020204"/>
                <a:ea typeface="+mn-ea"/>
                <a:cs typeface="+mn-cs"/>
              </a:defRPr>
            </a:pPr>
            <a:endParaRPr lang="en-BE"/>
          </a:p>
        </c:txPr>
        <c:crossAx val="332997792"/>
        <c:crosses val="autoZero"/>
        <c:crossBetween val="midCat"/>
      </c:valAx>
      <c:valAx>
        <c:axId val="332997792"/>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Open Sans" panose="020B0606030504020204"/>
                    <a:ea typeface="+mn-ea"/>
                    <a:cs typeface="+mn-cs"/>
                  </a:defRPr>
                </a:pPr>
                <a:r>
                  <a:rPr lang="en-GB"/>
                  <a:t>Volumetric energy density (MJ/L)</a:t>
                </a:r>
              </a:p>
            </c:rich>
          </c:tx>
          <c:layout>
            <c:manualLayout>
              <c:xMode val="edge"/>
              <c:yMode val="edge"/>
              <c:x val="3.735686885293184E-3"/>
              <c:y val="9.3415332887310631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Open Sans" panose="020B0606030504020204"/>
                  <a:ea typeface="+mn-ea"/>
                  <a:cs typeface="+mn-cs"/>
                </a:defRPr>
              </a:pPr>
              <a:endParaRPr lang="en-BE"/>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Open Sans" panose="020B0606030504020204"/>
                <a:ea typeface="+mn-ea"/>
                <a:cs typeface="+mn-cs"/>
              </a:defRPr>
            </a:pPr>
            <a:endParaRPr lang="en-BE"/>
          </a:p>
        </c:txPr>
        <c:crossAx val="336788384"/>
        <c:crosses val="autoZero"/>
        <c:crossBetween val="midCat"/>
        <c:majorUnit val="10"/>
      </c:valAx>
      <c:spPr>
        <a:noFill/>
        <a:ln>
          <a:noFill/>
        </a:ln>
        <a:effectLst/>
      </c:spPr>
    </c:plotArea>
    <c:plotVisOnly val="1"/>
    <c:dispBlanksAs val="gap"/>
    <c:showDLblsOverMax val="0"/>
  </c:chart>
  <c:spPr>
    <a:noFill/>
    <a:ln>
      <a:noFill/>
    </a:ln>
    <a:effectLst/>
  </c:spPr>
  <c:txPr>
    <a:bodyPr/>
    <a:lstStyle/>
    <a:p>
      <a:pPr>
        <a:defRPr sz="1600">
          <a:latin typeface="Open Sans" panose="020B0606030504020204"/>
        </a:defRPr>
      </a:pPr>
      <a:endParaRPr lang="en-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926010197025"/>
          <c:y val="4.0259768423756837E-2"/>
          <c:w val="0.84590385576868388"/>
          <c:h val="0.75766235109440716"/>
        </c:manualLayout>
      </c:layout>
      <c:scatterChart>
        <c:scatterStyle val="smoothMarker"/>
        <c:varyColors val="0"/>
        <c:ser>
          <c:idx val="0"/>
          <c:order val="0"/>
          <c:tx>
            <c:strRef>
              <c:f>'Cheapest first (Average NPV)'!$O$1</c:f>
              <c:strCache>
                <c:ptCount val="1"/>
                <c:pt idx="0">
                  <c:v>LCOH</c:v>
                </c:pt>
              </c:strCache>
            </c:strRef>
          </c:tx>
          <c:spPr>
            <a:ln w="19050" cap="rnd">
              <a:solidFill>
                <a:schemeClr val="accent1"/>
              </a:solidFill>
              <a:round/>
            </a:ln>
            <a:effectLst/>
          </c:spPr>
          <c:marker>
            <c:symbol val="none"/>
          </c:marker>
          <c:xVal>
            <c:numRef>
              <c:f>'Cheapest first (Average NPV)'!$L$2:$L$162</c:f>
              <c:numCache>
                <c:formatCode>0%</c:formatCode>
                <c:ptCount val="161"/>
                <c:pt idx="0">
                  <c:v>5.8334564959324918E-4</c:v>
                </c:pt>
                <c:pt idx="1">
                  <c:v>1.4550297088720212E-3</c:v>
                </c:pt>
                <c:pt idx="2">
                  <c:v>2.3267137681507932E-3</c:v>
                </c:pt>
                <c:pt idx="3">
                  <c:v>3.5777221627355973E-3</c:v>
                </c:pt>
                <c:pt idx="4">
                  <c:v>4.6909767971151251E-3</c:v>
                </c:pt>
                <c:pt idx="5">
                  <c:v>5.5626608563938973E-3</c:v>
                </c:pt>
                <c:pt idx="6">
                  <c:v>6.4343449156726695E-3</c:v>
                </c:pt>
                <c:pt idx="7">
                  <c:v>7.8472226758407957E-3</c:v>
                </c:pt>
                <c:pt idx="8">
                  <c:v>8.7449982959860104E-3</c:v>
                </c:pt>
                <c:pt idx="9">
                  <c:v>1.0237577590659517E-2</c:v>
                </c:pt>
                <c:pt idx="10">
                  <c:v>1.1782875379824906E-2</c:v>
                </c:pt>
                <c:pt idx="11">
                  <c:v>1.2491871394342059E-2</c:v>
                </c:pt>
                <c:pt idx="12">
                  <c:v>1.4524000847433133E-2</c:v>
                </c:pt>
                <c:pt idx="13">
                  <c:v>1.5637255481812662E-2</c:v>
                </c:pt>
                <c:pt idx="14">
                  <c:v>1.7793935526247875E-2</c:v>
                </c:pt>
                <c:pt idx="15">
                  <c:v>1.8665619585526646E-2</c:v>
                </c:pt>
                <c:pt idx="16">
                  <c:v>1.9252083385205229E-2</c:v>
                </c:pt>
                <c:pt idx="17">
                  <c:v>2.1433519911931154E-2</c:v>
                </c:pt>
                <c:pt idx="18">
                  <c:v>2.2976189373972802E-2</c:v>
                </c:pt>
                <c:pt idx="19">
                  <c:v>2.5759800240559627E-2</c:v>
                </c:pt>
                <c:pt idx="20">
                  <c:v>2.6631484299838398E-2</c:v>
                </c:pt>
                <c:pt idx="21">
                  <c:v>2.7090688447511946E-2</c:v>
                </c:pt>
                <c:pt idx="22">
                  <c:v>2.7962372506790716E-2</c:v>
                </c:pt>
                <c:pt idx="23">
                  <c:v>2.9502412853091631E-2</c:v>
                </c:pt>
                <c:pt idx="24">
                  <c:v>3.2727893259461134E-2</c:v>
                </c:pt>
                <c:pt idx="25">
                  <c:v>3.4167424097368504E-2</c:v>
                </c:pt>
                <c:pt idx="26">
                  <c:v>3.7304964754446251E-2</c:v>
                </c:pt>
                <c:pt idx="27">
                  <c:v>5.2048270040399469E-2</c:v>
                </c:pt>
                <c:pt idx="28">
                  <c:v>5.5981129128167703E-2</c:v>
                </c:pt>
                <c:pt idx="29">
                  <c:v>5.7259360873498505E-2</c:v>
                </c:pt>
                <c:pt idx="30">
                  <c:v>6.4349817283640268E-2</c:v>
                </c:pt>
                <c:pt idx="31">
                  <c:v>6.7135797246370948E-2</c:v>
                </c:pt>
                <c:pt idx="32">
                  <c:v>6.8249051880750478E-2</c:v>
                </c:pt>
                <c:pt idx="33">
                  <c:v>7.0651160632456814E-2</c:v>
                </c:pt>
                <c:pt idx="34">
                  <c:v>7.1764415266836343E-2</c:v>
                </c:pt>
                <c:pt idx="35">
                  <c:v>7.6787191075587721E-2</c:v>
                </c:pt>
                <c:pt idx="36">
                  <c:v>8.0040353910055526E-2</c:v>
                </c:pt>
                <c:pt idx="37">
                  <c:v>8.5063129718806904E-2</c:v>
                </c:pt>
                <c:pt idx="38">
                  <c:v>9.4387368327010404E-2</c:v>
                </c:pt>
                <c:pt idx="39">
                  <c:v>9.4973832126688987E-2</c:v>
                </c:pt>
                <c:pt idx="40">
                  <c:v>0.10083888062146651</c:v>
                </c:pt>
                <c:pt idx="41">
                  <c:v>0.11006727864226749</c:v>
                </c:pt>
                <c:pt idx="42">
                  <c:v>0.11261452174143881</c:v>
                </c:pt>
                <c:pt idx="43">
                  <c:v>0.11402739950160694</c:v>
                </c:pt>
                <c:pt idx="44">
                  <c:v>0.11485528753923384</c:v>
                </c:pt>
                <c:pt idx="45">
                  <c:v>0.11556428355375099</c:v>
                </c:pt>
                <c:pt idx="46">
                  <c:v>0.11667753818813052</c:v>
                </c:pt>
                <c:pt idx="47">
                  <c:v>0.1210957631703226</c:v>
                </c:pt>
                <c:pt idx="48">
                  <c:v>0.12196744722960137</c:v>
                </c:pt>
                <c:pt idx="49">
                  <c:v>0.14170430395932454</c:v>
                </c:pt>
                <c:pt idx="50">
                  <c:v>0.14324960174848994</c:v>
                </c:pt>
                <c:pt idx="51">
                  <c:v>0.14500789780642562</c:v>
                </c:pt>
                <c:pt idx="52">
                  <c:v>0.14779150867301244</c:v>
                </c:pt>
                <c:pt idx="53">
                  <c:v>0.14840899693505963</c:v>
                </c:pt>
                <c:pt idx="54">
                  <c:v>0.14967362990201544</c:v>
                </c:pt>
                <c:pt idx="55">
                  <c:v>0.15360648898978366</c:v>
                </c:pt>
                <c:pt idx="56">
                  <c:v>0.16099728902934218</c:v>
                </c:pt>
                <c:pt idx="57">
                  <c:v>0.16199815100831788</c:v>
                </c:pt>
                <c:pt idx="58">
                  <c:v>0.16260016222947127</c:v>
                </c:pt>
                <c:pt idx="59">
                  <c:v>0.1946724290984217</c:v>
                </c:pt>
                <c:pt idx="60">
                  <c:v>0.19838120555443772</c:v>
                </c:pt>
                <c:pt idx="61">
                  <c:v>0.20238084748045748</c:v>
                </c:pt>
                <c:pt idx="62">
                  <c:v>0.20574891332046885</c:v>
                </c:pt>
                <c:pt idx="63">
                  <c:v>0.20719376431224892</c:v>
                </c:pt>
                <c:pt idx="64">
                  <c:v>0.21242929916342099</c:v>
                </c:pt>
                <c:pt idx="65">
                  <c:v>0.21304678742546815</c:v>
                </c:pt>
                <c:pt idx="66">
                  <c:v>0.21885984680893303</c:v>
                </c:pt>
                <c:pt idx="67">
                  <c:v>0.21977494268301459</c:v>
                </c:pt>
                <c:pt idx="68">
                  <c:v>0.2284051109998422</c:v>
                </c:pt>
                <c:pt idx="69">
                  <c:v>0.23600487485559174</c:v>
                </c:pt>
                <c:pt idx="70">
                  <c:v>0.23989310108094783</c:v>
                </c:pt>
                <c:pt idx="71">
                  <c:v>0.24123895243503041</c:v>
                </c:pt>
                <c:pt idx="72">
                  <c:v>0.24324601225647333</c:v>
                </c:pt>
                <c:pt idx="73">
                  <c:v>0.24567241507124285</c:v>
                </c:pt>
                <c:pt idx="74">
                  <c:v>0.25362808024296885</c:v>
                </c:pt>
                <c:pt idx="75">
                  <c:v>0.2560009788639423</c:v>
                </c:pt>
                <c:pt idx="76">
                  <c:v>0.25878695882667302</c:v>
                </c:pt>
                <c:pt idx="77">
                  <c:v>0.2602264896645804</c:v>
                </c:pt>
                <c:pt idx="78">
                  <c:v>0.26393526612059642</c:v>
                </c:pt>
                <c:pt idx="79">
                  <c:v>0.26548056390976177</c:v>
                </c:pt>
                <c:pt idx="80">
                  <c:v>0.26766200043648769</c:v>
                </c:pt>
                <c:pt idx="81">
                  <c:v>0.27331859650758711</c:v>
                </c:pt>
                <c:pt idx="82">
                  <c:v>0.28601117227383716</c:v>
                </c:pt>
                <c:pt idx="83">
                  <c:v>0.28855841537300847</c:v>
                </c:pt>
                <c:pt idx="84">
                  <c:v>0.29194937846690527</c:v>
                </c:pt>
                <c:pt idx="85">
                  <c:v>0.29374101440186962</c:v>
                </c:pt>
                <c:pt idx="86">
                  <c:v>0.29616741721663914</c:v>
                </c:pt>
                <c:pt idx="87">
                  <c:v>0.29699530525426604</c:v>
                </c:pt>
                <c:pt idx="88">
                  <c:v>0.2976127935163132</c:v>
                </c:pt>
                <c:pt idx="89">
                  <c:v>0.29895864487039581</c:v>
                </c:pt>
                <c:pt idx="90">
                  <c:v>0.30451050841972327</c:v>
                </c:pt>
                <c:pt idx="91">
                  <c:v>0.30605580620888867</c:v>
                </c:pt>
                <c:pt idx="92">
                  <c:v>0.30928590324928801</c:v>
                </c:pt>
                <c:pt idx="93">
                  <c:v>0.30980942009060686</c:v>
                </c:pt>
                <c:pt idx="94">
                  <c:v>0.31122229785077499</c:v>
                </c:pt>
                <c:pt idx="95">
                  <c:v>0.31248965262492928</c:v>
                </c:pt>
                <c:pt idx="96">
                  <c:v>0.31403232208697091</c:v>
                </c:pt>
                <c:pt idx="97">
                  <c:v>0.31662761737456008</c:v>
                </c:pt>
                <c:pt idx="98">
                  <c:v>0.31966045342356997</c:v>
                </c:pt>
                <c:pt idx="99">
                  <c:v>0.32184188995029595</c:v>
                </c:pt>
                <c:pt idx="100">
                  <c:v>0.33113260416920642</c:v>
                </c:pt>
                <c:pt idx="101">
                  <c:v>0.33494250453973717</c:v>
                </c:pt>
                <c:pt idx="102">
                  <c:v>0.34339763879043395</c:v>
                </c:pt>
                <c:pt idx="103">
                  <c:v>0.34422552682806085</c:v>
                </c:pt>
                <c:pt idx="104">
                  <c:v>0.35250498668830998</c:v>
                </c:pt>
                <c:pt idx="105">
                  <c:v>0.36019399608500852</c:v>
                </c:pt>
                <c:pt idx="106">
                  <c:v>0.36679915059231533</c:v>
                </c:pt>
                <c:pt idx="107">
                  <c:v>0.37187526251801051</c:v>
                </c:pt>
                <c:pt idx="108">
                  <c:v>0.37386976686237644</c:v>
                </c:pt>
                <c:pt idx="109">
                  <c:v>0.38932382639221391</c:v>
                </c:pt>
                <c:pt idx="110">
                  <c:v>0.39175022920698344</c:v>
                </c:pt>
                <c:pt idx="111">
                  <c:v>0.39245922522150062</c:v>
                </c:pt>
                <c:pt idx="112">
                  <c:v>0.39568932226189996</c:v>
                </c:pt>
                <c:pt idx="113">
                  <c:v>0.39841882059260769</c:v>
                </c:pt>
                <c:pt idx="114">
                  <c:v>0.40386560259887733</c:v>
                </c:pt>
                <c:pt idx="115">
                  <c:v>0.41178186365529174</c:v>
                </c:pt>
                <c:pt idx="116">
                  <c:v>0.4165256476624441</c:v>
                </c:pt>
                <c:pt idx="117">
                  <c:v>0.42255652163065538</c:v>
                </c:pt>
                <c:pt idx="118">
                  <c:v>0.42314298543033396</c:v>
                </c:pt>
                <c:pt idx="119">
                  <c:v>0.42425624006471352</c:v>
                </c:pt>
                <c:pt idx="120">
                  <c:v>0.42534159151686196</c:v>
                </c:pt>
                <c:pt idx="121">
                  <c:v>0.43431997612042395</c:v>
                </c:pt>
                <c:pt idx="122">
                  <c:v>0.43825283520819219</c:v>
                </c:pt>
                <c:pt idx="123">
                  <c:v>0.4400572650329389</c:v>
                </c:pt>
                <c:pt idx="124">
                  <c:v>0.44147014279310703</c:v>
                </c:pt>
                <c:pt idx="125">
                  <c:v>0.45370780266257205</c:v>
                </c:pt>
                <c:pt idx="126">
                  <c:v>0.46324228450033661</c:v>
                </c:pt>
                <c:pt idx="127">
                  <c:v>0.46717514358810486</c:v>
                </c:pt>
                <c:pt idx="128">
                  <c:v>0.47110800267587305</c:v>
                </c:pt>
                <c:pt idx="129">
                  <c:v>0.4784988027154316</c:v>
                </c:pt>
                <c:pt idx="130">
                  <c:v>0.48342532078538819</c:v>
                </c:pt>
                <c:pt idx="131">
                  <c:v>0.48497061857455359</c:v>
                </c:pt>
                <c:pt idx="132">
                  <c:v>0.48718909749701989</c:v>
                </c:pt>
                <c:pt idx="133">
                  <c:v>0.48868167679169339</c:v>
                </c:pt>
                <c:pt idx="134">
                  <c:v>0.48953880616417417</c:v>
                </c:pt>
                <c:pt idx="135">
                  <c:v>0.49053966814314987</c:v>
                </c:pt>
                <c:pt idx="136">
                  <c:v>0.49188551949723242</c:v>
                </c:pt>
                <c:pt idx="137">
                  <c:v>0.49329839725740054</c:v>
                </c:pt>
                <c:pt idx="138">
                  <c:v>0.49473792809530792</c:v>
                </c:pt>
                <c:pt idx="139">
                  <c:v>0.50101605118606241</c:v>
                </c:pt>
                <c:pt idx="140">
                  <c:v>0.51974134334686872</c:v>
                </c:pt>
                <c:pt idx="141">
                  <c:v>0.53592825552560364</c:v>
                </c:pt>
                <c:pt idx="142">
                  <c:v>0.5470615810970203</c:v>
                </c:pt>
                <c:pt idx="143">
                  <c:v>0.5492800600194867</c:v>
                </c:pt>
                <c:pt idx="144">
                  <c:v>0.5508515981010198</c:v>
                </c:pt>
                <c:pt idx="145">
                  <c:v>0.55239426756306143</c:v>
                </c:pt>
                <c:pt idx="146">
                  <c:v>0.55418334279247317</c:v>
                </c:pt>
                <c:pt idx="147">
                  <c:v>0.56029682803796632</c:v>
                </c:pt>
                <c:pt idx="148">
                  <c:v>0.56174965280346489</c:v>
                </c:pt>
                <c:pt idx="149">
                  <c:v>0.56329232226550652</c:v>
                </c:pt>
                <c:pt idx="150">
                  <c:v>0.56508139749491826</c:v>
                </c:pt>
                <c:pt idx="151">
                  <c:v>0.56592100354214847</c:v>
                </c:pt>
                <c:pt idx="152">
                  <c:v>0.56882499443183332</c:v>
                </c:pt>
                <c:pt idx="153">
                  <c:v>0.57836901327703372</c:v>
                </c:pt>
                <c:pt idx="154">
                  <c:v>0.58515686853580129</c:v>
                </c:pt>
                <c:pt idx="155">
                  <c:v>0.58764382072426691</c:v>
                </c:pt>
                <c:pt idx="156">
                  <c:v>0.5915766798120351</c:v>
                </c:pt>
                <c:pt idx="157">
                  <c:v>0.59575346395062512</c:v>
                </c:pt>
                <c:pt idx="158">
                  <c:v>0.60403292381087426</c:v>
                </c:pt>
                <c:pt idx="159">
                  <c:v>0.60557559327291588</c:v>
                </c:pt>
                <c:pt idx="160">
                  <c:v>0.61970535982478192</c:v>
                </c:pt>
              </c:numCache>
            </c:numRef>
          </c:xVal>
          <c:yVal>
            <c:numRef>
              <c:f>'Cheapest first (Average NPV)'!$O$2:$O$162</c:f>
              <c:numCache>
                <c:formatCode>General</c:formatCode>
                <c:ptCount val="161"/>
                <c:pt idx="0">
                  <c:v>26.236806796136278</c:v>
                </c:pt>
                <c:pt idx="1">
                  <c:v>26.35912830677298</c:v>
                </c:pt>
                <c:pt idx="2">
                  <c:v>26.391031697367794</c:v>
                </c:pt>
                <c:pt idx="3">
                  <c:v>26.429930178384048</c:v>
                </c:pt>
                <c:pt idx="4">
                  <c:v>26.45235532083683</c:v>
                </c:pt>
                <c:pt idx="5">
                  <c:v>26.463696866108158</c:v>
                </c:pt>
                <c:pt idx="6">
                  <c:v>26.478504895208015</c:v>
                </c:pt>
                <c:pt idx="7">
                  <c:v>26.49904490603685</c:v>
                </c:pt>
                <c:pt idx="8">
                  <c:v>26.510685100588766</c:v>
                </c:pt>
                <c:pt idx="9">
                  <c:v>26.529537212105403</c:v>
                </c:pt>
                <c:pt idx="10">
                  <c:v>26.545196407661642</c:v>
                </c:pt>
                <c:pt idx="11">
                  <c:v>26.55111609282681</c:v>
                </c:pt>
                <c:pt idx="12">
                  <c:v>26.572929403651198</c:v>
                </c:pt>
                <c:pt idx="13">
                  <c:v>26.58271454882221</c:v>
                </c:pt>
                <c:pt idx="14">
                  <c:v>26.60223926516646</c:v>
                </c:pt>
                <c:pt idx="15">
                  <c:v>26.609441563107733</c:v>
                </c:pt>
                <c:pt idx="16">
                  <c:v>26.615057922929768</c:v>
                </c:pt>
                <c:pt idx="17">
                  <c:v>26.638396422598607</c:v>
                </c:pt>
                <c:pt idx="18">
                  <c:v>26.652552571285131</c:v>
                </c:pt>
                <c:pt idx="19">
                  <c:v>26.680264777622536</c:v>
                </c:pt>
                <c:pt idx="20">
                  <c:v>26.687999044998346</c:v>
                </c:pt>
                <c:pt idx="21">
                  <c:v>26.692168260501504</c:v>
                </c:pt>
                <c:pt idx="22">
                  <c:v>26.700350476327426</c:v>
                </c:pt>
                <c:pt idx="23">
                  <c:v>26.713918451014589</c:v>
                </c:pt>
                <c:pt idx="24">
                  <c:v>26.739129991706118</c:v>
                </c:pt>
                <c:pt idx="25">
                  <c:v>26.74890196661805</c:v>
                </c:pt>
                <c:pt idx="26">
                  <c:v>26.770685910832086</c:v>
                </c:pt>
                <c:pt idx="27">
                  <c:v>26.837984975984831</c:v>
                </c:pt>
                <c:pt idx="28">
                  <c:v>26.853875862136377</c:v>
                </c:pt>
                <c:pt idx="29">
                  <c:v>26.858655455297697</c:v>
                </c:pt>
                <c:pt idx="30">
                  <c:v>26.884048105988786</c:v>
                </c:pt>
                <c:pt idx="31">
                  <c:v>26.892976431418656</c:v>
                </c:pt>
                <c:pt idx="32">
                  <c:v>26.896389259358575</c:v>
                </c:pt>
                <c:pt idx="33">
                  <c:v>26.903534794512485</c:v>
                </c:pt>
                <c:pt idx="34">
                  <c:v>26.906814339786887</c:v>
                </c:pt>
                <c:pt idx="35">
                  <c:v>26.92188235445208</c:v>
                </c:pt>
                <c:pt idx="36">
                  <c:v>26.930799193724528</c:v>
                </c:pt>
                <c:pt idx="37">
                  <c:v>26.946228807630614</c:v>
                </c:pt>
                <c:pt idx="38">
                  <c:v>26.974073875616206</c:v>
                </c:pt>
                <c:pt idx="39">
                  <c:v>26.975932311772961</c:v>
                </c:pt>
                <c:pt idx="40">
                  <c:v>26.994658218796655</c:v>
                </c:pt>
                <c:pt idx="41">
                  <c:v>27.024351021023307</c:v>
                </c:pt>
                <c:pt idx="42">
                  <c:v>27.032847806249109</c:v>
                </c:pt>
                <c:pt idx="43">
                  <c:v>27.037507142774587</c:v>
                </c:pt>
                <c:pt idx="44">
                  <c:v>27.040234644062572</c:v>
                </c:pt>
                <c:pt idx="45">
                  <c:v>27.042808721557339</c:v>
                </c:pt>
                <c:pt idx="46">
                  <c:v>27.046816786127927</c:v>
                </c:pt>
                <c:pt idx="47">
                  <c:v>27.066089702373482</c:v>
                </c:pt>
                <c:pt idx="48">
                  <c:v>27.069828076773586</c:v>
                </c:pt>
                <c:pt idx="49">
                  <c:v>27.145856609700061</c:v>
                </c:pt>
                <c:pt idx="50">
                  <c:v>27.151162898733414</c:v>
                </c:pt>
                <c:pt idx="51">
                  <c:v>27.159590406623472</c:v>
                </c:pt>
                <c:pt idx="52">
                  <c:v>27.173921702908356</c:v>
                </c:pt>
                <c:pt idx="53">
                  <c:v>27.177262847847569</c:v>
                </c:pt>
                <c:pt idx="54">
                  <c:v>27.184546859893796</c:v>
                </c:pt>
                <c:pt idx="55">
                  <c:v>27.207101394129175</c:v>
                </c:pt>
                <c:pt idx="56">
                  <c:v>27.247223738443189</c:v>
                </c:pt>
                <c:pt idx="57">
                  <c:v>27.253048906455312</c:v>
                </c:pt>
                <c:pt idx="58">
                  <c:v>27.257161840482755</c:v>
                </c:pt>
                <c:pt idx="59">
                  <c:v>27.445091924904965</c:v>
                </c:pt>
                <c:pt idx="60">
                  <c:v>27.462975316249054</c:v>
                </c:pt>
                <c:pt idx="61">
                  <c:v>27.482088581701628</c:v>
                </c:pt>
                <c:pt idx="62">
                  <c:v>27.498630894956097</c:v>
                </c:pt>
                <c:pt idx="63">
                  <c:v>27.50622119205288</c:v>
                </c:pt>
                <c:pt idx="64">
                  <c:v>27.535455745088903</c:v>
                </c:pt>
                <c:pt idx="65">
                  <c:v>27.538829518479886</c:v>
                </c:pt>
                <c:pt idx="66">
                  <c:v>27.570181739640375</c:v>
                </c:pt>
                <c:pt idx="67">
                  <c:v>27.575036635116902</c:v>
                </c:pt>
                <c:pt idx="68">
                  <c:v>27.623966814206025</c:v>
                </c:pt>
                <c:pt idx="69">
                  <c:v>27.670510515600984</c:v>
                </c:pt>
                <c:pt idx="70">
                  <c:v>27.69374611736308</c:v>
                </c:pt>
                <c:pt idx="71">
                  <c:v>27.701865344127263</c:v>
                </c:pt>
                <c:pt idx="72">
                  <c:v>27.713845475727261</c:v>
                </c:pt>
                <c:pt idx="73">
                  <c:v>27.728179356425205</c:v>
                </c:pt>
                <c:pt idx="74">
                  <c:v>27.777069312278773</c:v>
                </c:pt>
                <c:pt idx="75">
                  <c:v>27.791611049232035</c:v>
                </c:pt>
                <c:pt idx="76">
                  <c:v>27.80959482005046</c:v>
                </c:pt>
                <c:pt idx="77">
                  <c:v>27.818950755886792</c:v>
                </c:pt>
                <c:pt idx="78">
                  <c:v>27.843648409605322</c:v>
                </c:pt>
                <c:pt idx="79">
                  <c:v>27.854467217401641</c:v>
                </c:pt>
                <c:pt idx="80">
                  <c:v>27.869865254133753</c:v>
                </c:pt>
                <c:pt idx="81">
                  <c:v>27.909799134440512</c:v>
                </c:pt>
                <c:pt idx="82">
                  <c:v>27.997531846017118</c:v>
                </c:pt>
                <c:pt idx="83">
                  <c:v>28.014329212245656</c:v>
                </c:pt>
                <c:pt idx="84">
                  <c:v>28.036262600491085</c:v>
                </c:pt>
                <c:pt idx="85">
                  <c:v>28.048618599177551</c:v>
                </c:pt>
                <c:pt idx="86">
                  <c:v>28.066968379626708</c:v>
                </c:pt>
                <c:pt idx="87">
                  <c:v>28.073432477298471</c:v>
                </c:pt>
                <c:pt idx="88">
                  <c:v>28.078248969463043</c:v>
                </c:pt>
                <c:pt idx="89">
                  <c:v>28.089383016750105</c:v>
                </c:pt>
                <c:pt idx="90">
                  <c:v>28.135732501714578</c:v>
                </c:pt>
                <c:pt idx="91">
                  <c:v>28.148551725150917</c:v>
                </c:pt>
                <c:pt idx="92">
                  <c:v>28.179299946697896</c:v>
                </c:pt>
                <c:pt idx="93">
                  <c:v>28.184347457939541</c:v>
                </c:pt>
                <c:pt idx="94">
                  <c:v>28.198756142944841</c:v>
                </c:pt>
                <c:pt idx="95">
                  <c:v>28.212045421484721</c:v>
                </c:pt>
                <c:pt idx="96">
                  <c:v>28.22966869719005</c:v>
                </c:pt>
                <c:pt idx="97">
                  <c:v>28.259285319793552</c:v>
                </c:pt>
                <c:pt idx="98">
                  <c:v>28.293697298030331</c:v>
                </c:pt>
                <c:pt idx="99">
                  <c:v>28.318305474664744</c:v>
                </c:pt>
                <c:pt idx="100">
                  <c:v>28.419828267674028</c:v>
                </c:pt>
                <c:pt idx="101">
                  <c:v>28.460109154957053</c:v>
                </c:pt>
                <c:pt idx="102">
                  <c:v>28.546500401434091</c:v>
                </c:pt>
                <c:pt idx="103">
                  <c:v>28.554789557145991</c:v>
                </c:pt>
                <c:pt idx="104">
                  <c:v>28.636118094725521</c:v>
                </c:pt>
                <c:pt idx="105">
                  <c:v>28.708354452904185</c:v>
                </c:pt>
                <c:pt idx="106">
                  <c:v>28.769048989242993</c:v>
                </c:pt>
                <c:pt idx="107">
                  <c:v>28.81476025640367</c:v>
                </c:pt>
                <c:pt idx="108">
                  <c:v>28.832580380137081</c:v>
                </c:pt>
                <c:pt idx="109">
                  <c:v>28.969992718146141</c:v>
                </c:pt>
                <c:pt idx="110">
                  <c:v>28.990729852040918</c:v>
                </c:pt>
                <c:pt idx="111">
                  <c:v>28.996757801547727</c:v>
                </c:pt>
                <c:pt idx="112">
                  <c:v>29.024045210613604</c:v>
                </c:pt>
                <c:pt idx="113">
                  <c:v>29.046895501161622</c:v>
                </c:pt>
                <c:pt idx="114">
                  <c:v>29.094701488858249</c:v>
                </c:pt>
                <c:pt idx="115">
                  <c:v>29.162589962230253</c:v>
                </c:pt>
                <c:pt idx="116">
                  <c:v>29.202833363696257</c:v>
                </c:pt>
                <c:pt idx="117">
                  <c:v>29.253504165824964</c:v>
                </c:pt>
                <c:pt idx="118">
                  <c:v>29.258387136978364</c:v>
                </c:pt>
                <c:pt idx="119">
                  <c:v>29.267748636665576</c:v>
                </c:pt>
                <c:pt idx="120">
                  <c:v>29.277050771520198</c:v>
                </c:pt>
                <c:pt idx="121">
                  <c:v>29.352699896450311</c:v>
                </c:pt>
                <c:pt idx="122">
                  <c:v>29.385249204645095</c:v>
                </c:pt>
                <c:pt idx="123">
                  <c:v>29.401046037293373</c:v>
                </c:pt>
                <c:pt idx="124">
                  <c:v>29.416842589813946</c:v>
                </c:pt>
                <c:pt idx="125">
                  <c:v>29.552676359827071</c:v>
                </c:pt>
                <c:pt idx="126">
                  <c:v>29.655154415276598</c:v>
                </c:pt>
                <c:pt idx="127">
                  <c:v>29.696598528956979</c:v>
                </c:pt>
                <c:pt idx="128">
                  <c:v>29.737485448218195</c:v>
                </c:pt>
                <c:pt idx="129">
                  <c:v>29.813166173379074</c:v>
                </c:pt>
                <c:pt idx="130">
                  <c:v>29.862769613750508</c:v>
                </c:pt>
                <c:pt idx="131">
                  <c:v>29.879890665097282</c:v>
                </c:pt>
                <c:pt idx="132">
                  <c:v>29.904771807340591</c:v>
                </c:pt>
                <c:pt idx="133">
                  <c:v>29.924601545613911</c:v>
                </c:pt>
                <c:pt idx="134">
                  <c:v>29.936257686308636</c:v>
                </c:pt>
                <c:pt idx="135">
                  <c:v>29.949878412768857</c:v>
                </c:pt>
                <c:pt idx="136">
                  <c:v>29.968254066200085</c:v>
                </c:pt>
                <c:pt idx="137">
                  <c:v>29.987457551226743</c:v>
                </c:pt>
                <c:pt idx="138">
                  <c:v>30.007044309511503</c:v>
                </c:pt>
                <c:pt idx="139">
                  <c:v>30.091370369227462</c:v>
                </c:pt>
                <c:pt idx="140">
                  <c:v>30.33371133803783</c:v>
                </c:pt>
                <c:pt idx="141">
                  <c:v>30.53076016221009</c:v>
                </c:pt>
                <c:pt idx="142">
                  <c:v>30.663918090197061</c:v>
                </c:pt>
                <c:pt idx="143">
                  <c:v>30.689859944662668</c:v>
                </c:pt>
                <c:pt idx="144">
                  <c:v>30.708569334883318</c:v>
                </c:pt>
                <c:pt idx="145">
                  <c:v>30.727255618491622</c:v>
                </c:pt>
                <c:pt idx="146">
                  <c:v>30.749064040965767</c:v>
                </c:pt>
                <c:pt idx="147">
                  <c:v>30.827637846693062</c:v>
                </c:pt>
                <c:pt idx="148">
                  <c:v>30.849998328772045</c:v>
                </c:pt>
                <c:pt idx="149">
                  <c:v>30.873705631076255</c:v>
                </c:pt>
                <c:pt idx="150">
                  <c:v>30.901287574586675</c:v>
                </c:pt>
                <c:pt idx="151">
                  <c:v>30.916995605528069</c:v>
                </c:pt>
                <c:pt idx="152">
                  <c:v>30.973551988107445</c:v>
                </c:pt>
                <c:pt idx="153">
                  <c:v>31.156010320138346</c:v>
                </c:pt>
                <c:pt idx="154">
                  <c:v>31.288922320463687</c:v>
                </c:pt>
                <c:pt idx="155">
                  <c:v>31.337751811155137</c:v>
                </c:pt>
                <c:pt idx="156">
                  <c:v>31.415188522259808</c:v>
                </c:pt>
                <c:pt idx="157">
                  <c:v>31.496404407494879</c:v>
                </c:pt>
                <c:pt idx="158">
                  <c:v>31.655290894350372</c:v>
                </c:pt>
                <c:pt idx="159">
                  <c:v>31.688555931833793</c:v>
                </c:pt>
                <c:pt idx="160">
                  <c:v>32.051688805222938</c:v>
                </c:pt>
              </c:numCache>
            </c:numRef>
          </c:yVal>
          <c:smooth val="1"/>
          <c:extLst>
            <c:ext xmlns:c16="http://schemas.microsoft.com/office/drawing/2014/chart" uri="{C3380CC4-5D6E-409C-BE32-E72D297353CC}">
              <c16:uniqueId val="{00000000-6DBC-4FA9-A8C6-8D0DE3FC8ACD}"/>
            </c:ext>
          </c:extLst>
        </c:ser>
        <c:dLbls>
          <c:showLegendKey val="0"/>
          <c:showVal val="0"/>
          <c:showCatName val="0"/>
          <c:showSerName val="0"/>
          <c:showPercent val="0"/>
          <c:showBubbleSize val="0"/>
        </c:dLbls>
        <c:axId val="108217472"/>
        <c:axId val="108219392"/>
      </c:scatterChart>
      <c:valAx>
        <c:axId val="1082174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Open Sans" panose="020B0606030504020204"/>
                    <a:ea typeface="+mn-ea"/>
                    <a:cs typeface="+mn-cs"/>
                  </a:defRPr>
                </a:pPr>
                <a:r>
                  <a:rPr lang="en-IE" dirty="0"/>
                  <a:t>Percentage of bus network demand met by hydrogen</a:t>
                </a:r>
              </a:p>
            </c:rich>
          </c:tx>
          <c:layout>
            <c:manualLayout>
              <c:xMode val="edge"/>
              <c:yMode val="edge"/>
              <c:x val="0.27134528275337633"/>
              <c:y val="0.9088875432266201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Open Sans" panose="020B0606030504020204"/>
                  <a:ea typeface="+mn-ea"/>
                  <a:cs typeface="+mn-cs"/>
                </a:defRPr>
              </a:pPr>
              <a:endParaRPr lang="en-BE"/>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Open Sans" panose="020B0606030504020204"/>
                <a:ea typeface="+mn-ea"/>
                <a:cs typeface="+mn-cs"/>
              </a:defRPr>
            </a:pPr>
            <a:endParaRPr lang="en-BE"/>
          </a:p>
        </c:txPr>
        <c:crossAx val="108219392"/>
        <c:crosses val="autoZero"/>
        <c:crossBetween val="midCat"/>
      </c:valAx>
      <c:valAx>
        <c:axId val="108219392"/>
        <c:scaling>
          <c:orientation val="minMax"/>
          <c:min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Open Sans" panose="020B0606030504020204"/>
                    <a:ea typeface="+mn-ea"/>
                    <a:cs typeface="+mn-cs"/>
                  </a:defRPr>
                </a:pPr>
                <a:r>
                  <a:rPr lang="en-IE"/>
                  <a:t>LCOH (€/kg)</a:t>
                </a:r>
              </a:p>
            </c:rich>
          </c:tx>
          <c:layout>
            <c:manualLayout>
              <c:xMode val="edge"/>
              <c:yMode val="edge"/>
              <c:x val="1.5208715671862977E-3"/>
              <c:y val="0.30790490393806397"/>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Open Sans" panose="020B0606030504020204"/>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Open Sans" panose="020B0606030504020204"/>
                <a:ea typeface="+mn-ea"/>
                <a:cs typeface="+mn-cs"/>
              </a:defRPr>
            </a:pPr>
            <a:endParaRPr lang="en-BE"/>
          </a:p>
        </c:txPr>
        <c:crossAx val="108217472"/>
        <c:crosses val="autoZero"/>
        <c:crossBetween val="midCat"/>
      </c:valAx>
      <c:spPr>
        <a:noFill/>
        <a:ln>
          <a:noFill/>
        </a:ln>
        <a:effectLst/>
      </c:spPr>
    </c:plotArea>
    <c:plotVisOnly val="1"/>
    <c:dispBlanksAs val="gap"/>
    <c:showDLblsOverMax val="0"/>
  </c:chart>
  <c:spPr>
    <a:noFill/>
    <a:ln>
      <a:noFill/>
    </a:ln>
    <a:effectLst/>
  </c:spPr>
  <c:txPr>
    <a:bodyPr/>
    <a:lstStyle/>
    <a:p>
      <a:pPr>
        <a:defRPr sz="1800">
          <a:latin typeface="Open Sans" panose="020B0606030504020204"/>
        </a:defRPr>
      </a:pPr>
      <a:endParaRPr lang="en-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EC74B3-A54A-4671-B22D-34F927FE17E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IE"/>
        </a:p>
      </dgm:t>
    </dgm:pt>
    <dgm:pt modelId="{05209C1F-05CA-4758-819C-0E879BC8839B}">
      <dgm:prSet custT="1"/>
      <dgm:spPr/>
      <dgm:t>
        <a:bodyPr/>
        <a:lstStyle/>
        <a:p>
          <a:r>
            <a:rPr lang="en-IE" sz="1800" dirty="0">
              <a:latin typeface="Open Sans"/>
            </a:rPr>
            <a:t>Solution for renewables curtailment and decarbonisation</a:t>
          </a:r>
        </a:p>
      </dgm:t>
    </dgm:pt>
    <dgm:pt modelId="{C1248DAD-BA8D-4309-A811-7751F4C05537}" type="parTrans" cxnId="{4251DB17-78D2-4340-A61D-EB91F961676B}">
      <dgm:prSet/>
      <dgm:spPr/>
      <dgm:t>
        <a:bodyPr/>
        <a:lstStyle/>
        <a:p>
          <a:endParaRPr lang="en-IE" sz="1800">
            <a:latin typeface="Open Sans"/>
          </a:endParaRPr>
        </a:p>
      </dgm:t>
    </dgm:pt>
    <dgm:pt modelId="{1BDE936D-FA26-4BF4-8BFC-B4725D2103DE}" type="sibTrans" cxnId="{4251DB17-78D2-4340-A61D-EB91F961676B}">
      <dgm:prSet/>
      <dgm:spPr/>
      <dgm:t>
        <a:bodyPr/>
        <a:lstStyle/>
        <a:p>
          <a:endParaRPr lang="en-IE" sz="1800">
            <a:latin typeface="Open Sans"/>
          </a:endParaRPr>
        </a:p>
      </dgm:t>
    </dgm:pt>
    <dgm:pt modelId="{F8A361E8-A8A3-40D9-B7B2-B0EE17B56984}">
      <dgm:prSet custT="1"/>
      <dgm:spPr/>
      <dgm:t>
        <a:bodyPr/>
        <a:lstStyle/>
        <a:p>
          <a:r>
            <a:rPr lang="en-IE" sz="1800" dirty="0">
              <a:latin typeface="Open Sans"/>
            </a:rPr>
            <a:t>Increase people awareness towards hydrogen economy</a:t>
          </a:r>
        </a:p>
      </dgm:t>
    </dgm:pt>
    <dgm:pt modelId="{005CE7B1-D150-4C63-9919-44FB07BA7FA8}" type="parTrans" cxnId="{28B56C62-9218-46C4-BC6C-FF89861ACF95}">
      <dgm:prSet/>
      <dgm:spPr/>
      <dgm:t>
        <a:bodyPr/>
        <a:lstStyle/>
        <a:p>
          <a:endParaRPr lang="en-IE" sz="1800">
            <a:latin typeface="Open Sans"/>
          </a:endParaRPr>
        </a:p>
      </dgm:t>
    </dgm:pt>
    <dgm:pt modelId="{11AD9585-FC5E-476D-8F52-CEFFA6A8E997}" type="sibTrans" cxnId="{28B56C62-9218-46C4-BC6C-FF89861ACF95}">
      <dgm:prSet/>
      <dgm:spPr/>
      <dgm:t>
        <a:bodyPr/>
        <a:lstStyle/>
        <a:p>
          <a:endParaRPr lang="en-IE" sz="1800">
            <a:latin typeface="Open Sans"/>
          </a:endParaRPr>
        </a:p>
      </dgm:t>
    </dgm:pt>
    <dgm:pt modelId="{ACF69B38-134A-4146-BAAD-CF59BE17C022}">
      <dgm:prSet custT="1"/>
      <dgm:spPr/>
      <dgm:t>
        <a:bodyPr/>
        <a:lstStyle/>
        <a:p>
          <a:r>
            <a:rPr lang="en-IE" sz="1800" dirty="0">
              <a:latin typeface="Open Sans"/>
            </a:rPr>
            <a:t>Provide H</a:t>
          </a:r>
          <a:r>
            <a:rPr lang="en-IE" sz="1800" baseline="-25000" dirty="0">
              <a:latin typeface="Open Sans"/>
            </a:rPr>
            <a:t>2</a:t>
          </a:r>
          <a:r>
            <a:rPr lang="en-IE" sz="1800" dirty="0">
              <a:latin typeface="Open Sans"/>
            </a:rPr>
            <a:t> production potential locations and its costs</a:t>
          </a:r>
        </a:p>
      </dgm:t>
    </dgm:pt>
    <dgm:pt modelId="{2EAFAE2D-2A6F-4D7C-B1EE-6DF8ED93BACE}" type="parTrans" cxnId="{6E49FFE1-2667-4832-A492-6D25070EEC9D}">
      <dgm:prSet/>
      <dgm:spPr/>
      <dgm:t>
        <a:bodyPr/>
        <a:lstStyle/>
        <a:p>
          <a:endParaRPr lang="en-IE" sz="1800">
            <a:latin typeface="Open Sans"/>
          </a:endParaRPr>
        </a:p>
      </dgm:t>
    </dgm:pt>
    <dgm:pt modelId="{972A4A64-2A84-4561-BD81-C24E51230633}" type="sibTrans" cxnId="{6E49FFE1-2667-4832-A492-6D25070EEC9D}">
      <dgm:prSet/>
      <dgm:spPr/>
      <dgm:t>
        <a:bodyPr/>
        <a:lstStyle/>
        <a:p>
          <a:endParaRPr lang="en-IE" sz="1800">
            <a:latin typeface="Open Sans"/>
          </a:endParaRPr>
        </a:p>
      </dgm:t>
    </dgm:pt>
    <dgm:pt modelId="{30645916-AFE7-43DE-A4C4-63AC8AA6ADC9}">
      <dgm:prSet custT="1"/>
      <dgm:spPr/>
      <dgm:t>
        <a:bodyPr/>
        <a:lstStyle/>
        <a:p>
          <a:r>
            <a:rPr lang="en-IE" sz="1800" dirty="0">
              <a:latin typeface="Open Sans"/>
            </a:rPr>
            <a:t>Figure on how H</a:t>
          </a:r>
          <a:r>
            <a:rPr lang="en-IE" sz="1800" baseline="-25000" dirty="0">
              <a:latin typeface="Open Sans"/>
            </a:rPr>
            <a:t>2</a:t>
          </a:r>
          <a:r>
            <a:rPr lang="en-IE" sz="1800" dirty="0">
              <a:latin typeface="Open Sans"/>
            </a:rPr>
            <a:t> can be used for public transport demand</a:t>
          </a:r>
        </a:p>
      </dgm:t>
    </dgm:pt>
    <dgm:pt modelId="{BF14F612-6913-4205-979E-D163EE43B2D4}" type="parTrans" cxnId="{011218C9-EFE7-4026-BA3B-89A1E4A80FEC}">
      <dgm:prSet/>
      <dgm:spPr/>
      <dgm:t>
        <a:bodyPr/>
        <a:lstStyle/>
        <a:p>
          <a:endParaRPr lang="en-IE" sz="1800">
            <a:latin typeface="Open Sans"/>
          </a:endParaRPr>
        </a:p>
      </dgm:t>
    </dgm:pt>
    <dgm:pt modelId="{E270D6D8-F81F-43C8-BD24-F5F5B6002DCC}" type="sibTrans" cxnId="{011218C9-EFE7-4026-BA3B-89A1E4A80FEC}">
      <dgm:prSet/>
      <dgm:spPr/>
      <dgm:t>
        <a:bodyPr/>
        <a:lstStyle/>
        <a:p>
          <a:endParaRPr lang="en-IE" sz="1800">
            <a:latin typeface="Open Sans"/>
          </a:endParaRPr>
        </a:p>
      </dgm:t>
    </dgm:pt>
    <dgm:pt modelId="{63063156-5DF1-48DE-9170-146CD8382477}" type="pres">
      <dgm:prSet presAssocID="{B3EC74B3-A54A-4671-B22D-34F927FE17E5}" presName="Name0" presStyleCnt="0">
        <dgm:presLayoutVars>
          <dgm:chMax val="7"/>
          <dgm:chPref val="7"/>
          <dgm:dir/>
        </dgm:presLayoutVars>
      </dgm:prSet>
      <dgm:spPr/>
    </dgm:pt>
    <dgm:pt modelId="{4389E033-FC24-4CBA-8028-4A525AD0F7C3}" type="pres">
      <dgm:prSet presAssocID="{B3EC74B3-A54A-4671-B22D-34F927FE17E5}" presName="Name1" presStyleCnt="0"/>
      <dgm:spPr/>
    </dgm:pt>
    <dgm:pt modelId="{502191D6-4FB1-42B4-B03D-517DC3CB049F}" type="pres">
      <dgm:prSet presAssocID="{B3EC74B3-A54A-4671-B22D-34F927FE17E5}" presName="cycle" presStyleCnt="0"/>
      <dgm:spPr/>
    </dgm:pt>
    <dgm:pt modelId="{E3A9854C-1BC2-4E2C-AE09-84EB87BC8330}" type="pres">
      <dgm:prSet presAssocID="{B3EC74B3-A54A-4671-B22D-34F927FE17E5}" presName="srcNode" presStyleLbl="node1" presStyleIdx="0" presStyleCnt="4"/>
      <dgm:spPr/>
    </dgm:pt>
    <dgm:pt modelId="{AECD6353-A392-49AE-AF0F-98964671C545}" type="pres">
      <dgm:prSet presAssocID="{B3EC74B3-A54A-4671-B22D-34F927FE17E5}" presName="conn" presStyleLbl="parChTrans1D2" presStyleIdx="0" presStyleCnt="1"/>
      <dgm:spPr/>
    </dgm:pt>
    <dgm:pt modelId="{2B0E020F-A96F-4369-987E-6A905AA62C26}" type="pres">
      <dgm:prSet presAssocID="{B3EC74B3-A54A-4671-B22D-34F927FE17E5}" presName="extraNode" presStyleLbl="node1" presStyleIdx="0" presStyleCnt="4"/>
      <dgm:spPr/>
    </dgm:pt>
    <dgm:pt modelId="{3FC4A0CC-A125-435E-B4CA-D3185BDC641C}" type="pres">
      <dgm:prSet presAssocID="{B3EC74B3-A54A-4671-B22D-34F927FE17E5}" presName="dstNode" presStyleLbl="node1" presStyleIdx="0" presStyleCnt="4"/>
      <dgm:spPr/>
    </dgm:pt>
    <dgm:pt modelId="{66D4A2F9-1382-497C-99BF-3278C4913F92}" type="pres">
      <dgm:prSet presAssocID="{F8A361E8-A8A3-40D9-B7B2-B0EE17B56984}" presName="text_1" presStyleLbl="node1" presStyleIdx="0" presStyleCnt="4">
        <dgm:presLayoutVars>
          <dgm:bulletEnabled val="1"/>
        </dgm:presLayoutVars>
      </dgm:prSet>
      <dgm:spPr/>
    </dgm:pt>
    <dgm:pt modelId="{6F44D1ED-BC4D-4CD2-B288-5016941048E6}" type="pres">
      <dgm:prSet presAssocID="{F8A361E8-A8A3-40D9-B7B2-B0EE17B56984}" presName="accent_1" presStyleCnt="0"/>
      <dgm:spPr/>
    </dgm:pt>
    <dgm:pt modelId="{13776B4A-5E7C-47DC-82A3-64160BDE7B34}" type="pres">
      <dgm:prSet presAssocID="{F8A361E8-A8A3-40D9-B7B2-B0EE17B56984}" presName="accentRepeatNode" presStyleLbl="solidFgAcc1" presStyleIdx="0" presStyleCnt="4"/>
      <dgm:spPr/>
    </dgm:pt>
    <dgm:pt modelId="{9910660E-D652-4C7B-8633-3289A21EBCE0}" type="pres">
      <dgm:prSet presAssocID="{05209C1F-05CA-4758-819C-0E879BC8839B}" presName="text_2" presStyleLbl="node1" presStyleIdx="1" presStyleCnt="4">
        <dgm:presLayoutVars>
          <dgm:bulletEnabled val="1"/>
        </dgm:presLayoutVars>
      </dgm:prSet>
      <dgm:spPr/>
    </dgm:pt>
    <dgm:pt modelId="{BCD4EA62-7683-4439-A4CF-44A46A057413}" type="pres">
      <dgm:prSet presAssocID="{05209C1F-05CA-4758-819C-0E879BC8839B}" presName="accent_2" presStyleCnt="0"/>
      <dgm:spPr/>
    </dgm:pt>
    <dgm:pt modelId="{6F6D5E27-BD2D-4224-8997-D0DAD40065D2}" type="pres">
      <dgm:prSet presAssocID="{05209C1F-05CA-4758-819C-0E879BC8839B}" presName="accentRepeatNode" presStyleLbl="solidFgAcc1" presStyleIdx="1" presStyleCnt="4"/>
      <dgm:spPr/>
    </dgm:pt>
    <dgm:pt modelId="{38F373AC-F508-44D4-B446-61DDAF97C9C5}" type="pres">
      <dgm:prSet presAssocID="{ACF69B38-134A-4146-BAAD-CF59BE17C022}" presName="text_3" presStyleLbl="node1" presStyleIdx="2" presStyleCnt="4">
        <dgm:presLayoutVars>
          <dgm:bulletEnabled val="1"/>
        </dgm:presLayoutVars>
      </dgm:prSet>
      <dgm:spPr/>
    </dgm:pt>
    <dgm:pt modelId="{7EBCE686-8DCC-45F8-A1D3-7AA751D6767C}" type="pres">
      <dgm:prSet presAssocID="{ACF69B38-134A-4146-BAAD-CF59BE17C022}" presName="accent_3" presStyleCnt="0"/>
      <dgm:spPr/>
    </dgm:pt>
    <dgm:pt modelId="{045E4B1A-6E35-4CB5-AABE-D674D494E6B3}" type="pres">
      <dgm:prSet presAssocID="{ACF69B38-134A-4146-BAAD-CF59BE17C022}" presName="accentRepeatNode" presStyleLbl="solidFgAcc1" presStyleIdx="2" presStyleCnt="4"/>
      <dgm:spPr/>
    </dgm:pt>
    <dgm:pt modelId="{1114F123-0FA5-4DA9-8A29-1989F0F07F97}" type="pres">
      <dgm:prSet presAssocID="{30645916-AFE7-43DE-A4C4-63AC8AA6ADC9}" presName="text_4" presStyleLbl="node1" presStyleIdx="3" presStyleCnt="4">
        <dgm:presLayoutVars>
          <dgm:bulletEnabled val="1"/>
        </dgm:presLayoutVars>
      </dgm:prSet>
      <dgm:spPr/>
    </dgm:pt>
    <dgm:pt modelId="{65835F93-46C0-4147-9673-7B157576984E}" type="pres">
      <dgm:prSet presAssocID="{30645916-AFE7-43DE-A4C4-63AC8AA6ADC9}" presName="accent_4" presStyleCnt="0"/>
      <dgm:spPr/>
    </dgm:pt>
    <dgm:pt modelId="{7911FB6F-3331-4556-9B9A-651A56E6D825}" type="pres">
      <dgm:prSet presAssocID="{30645916-AFE7-43DE-A4C4-63AC8AA6ADC9}" presName="accentRepeatNode" presStyleLbl="solidFgAcc1" presStyleIdx="3" presStyleCnt="4"/>
      <dgm:spPr/>
    </dgm:pt>
  </dgm:ptLst>
  <dgm:cxnLst>
    <dgm:cxn modelId="{4251DB17-78D2-4340-A61D-EB91F961676B}" srcId="{B3EC74B3-A54A-4671-B22D-34F927FE17E5}" destId="{05209C1F-05CA-4758-819C-0E879BC8839B}" srcOrd="1" destOrd="0" parTransId="{C1248DAD-BA8D-4309-A811-7751F4C05537}" sibTransId="{1BDE936D-FA26-4BF4-8BFC-B4725D2103DE}"/>
    <dgm:cxn modelId="{28B56C62-9218-46C4-BC6C-FF89861ACF95}" srcId="{B3EC74B3-A54A-4671-B22D-34F927FE17E5}" destId="{F8A361E8-A8A3-40D9-B7B2-B0EE17B56984}" srcOrd="0" destOrd="0" parTransId="{005CE7B1-D150-4C63-9919-44FB07BA7FA8}" sibTransId="{11AD9585-FC5E-476D-8F52-CEFFA6A8E997}"/>
    <dgm:cxn modelId="{90B8F548-5EEC-4E84-959E-D1055CD829BE}" type="presOf" srcId="{ACF69B38-134A-4146-BAAD-CF59BE17C022}" destId="{38F373AC-F508-44D4-B446-61DDAF97C9C5}" srcOrd="0" destOrd="0" presId="urn:microsoft.com/office/officeart/2008/layout/VerticalCurvedList"/>
    <dgm:cxn modelId="{E614E698-B453-4565-B414-CF9CE0B50ADF}" type="presOf" srcId="{11AD9585-FC5E-476D-8F52-CEFFA6A8E997}" destId="{AECD6353-A392-49AE-AF0F-98964671C545}" srcOrd="0" destOrd="0" presId="urn:microsoft.com/office/officeart/2008/layout/VerticalCurvedList"/>
    <dgm:cxn modelId="{0BDEE3AA-932C-4DAA-AB34-C07FFE849E7E}" type="presOf" srcId="{05209C1F-05CA-4758-819C-0E879BC8839B}" destId="{9910660E-D652-4C7B-8633-3289A21EBCE0}" srcOrd="0" destOrd="0" presId="urn:microsoft.com/office/officeart/2008/layout/VerticalCurvedList"/>
    <dgm:cxn modelId="{9173D4B6-FF27-4DB9-824A-B2CEE02486D5}" type="presOf" srcId="{30645916-AFE7-43DE-A4C4-63AC8AA6ADC9}" destId="{1114F123-0FA5-4DA9-8A29-1989F0F07F97}" srcOrd="0" destOrd="0" presId="urn:microsoft.com/office/officeart/2008/layout/VerticalCurvedList"/>
    <dgm:cxn modelId="{2EAD55B8-78A0-4E37-ADC4-7FBC53631340}" type="presOf" srcId="{F8A361E8-A8A3-40D9-B7B2-B0EE17B56984}" destId="{66D4A2F9-1382-497C-99BF-3278C4913F92}" srcOrd="0" destOrd="0" presId="urn:microsoft.com/office/officeart/2008/layout/VerticalCurvedList"/>
    <dgm:cxn modelId="{1A5D72C7-3454-4E76-83E9-4E84E78DD0CC}" type="presOf" srcId="{B3EC74B3-A54A-4671-B22D-34F927FE17E5}" destId="{63063156-5DF1-48DE-9170-146CD8382477}" srcOrd="0" destOrd="0" presId="urn:microsoft.com/office/officeart/2008/layout/VerticalCurvedList"/>
    <dgm:cxn modelId="{011218C9-EFE7-4026-BA3B-89A1E4A80FEC}" srcId="{B3EC74B3-A54A-4671-B22D-34F927FE17E5}" destId="{30645916-AFE7-43DE-A4C4-63AC8AA6ADC9}" srcOrd="3" destOrd="0" parTransId="{BF14F612-6913-4205-979E-D163EE43B2D4}" sibTransId="{E270D6D8-F81F-43C8-BD24-F5F5B6002DCC}"/>
    <dgm:cxn modelId="{6E49FFE1-2667-4832-A492-6D25070EEC9D}" srcId="{B3EC74B3-A54A-4671-B22D-34F927FE17E5}" destId="{ACF69B38-134A-4146-BAAD-CF59BE17C022}" srcOrd="2" destOrd="0" parTransId="{2EAFAE2D-2A6F-4D7C-B1EE-6DF8ED93BACE}" sibTransId="{972A4A64-2A84-4561-BD81-C24E51230633}"/>
    <dgm:cxn modelId="{75E067E4-E70D-445E-A1A3-EE6CC6929F38}" type="presParOf" srcId="{63063156-5DF1-48DE-9170-146CD8382477}" destId="{4389E033-FC24-4CBA-8028-4A525AD0F7C3}" srcOrd="0" destOrd="0" presId="urn:microsoft.com/office/officeart/2008/layout/VerticalCurvedList"/>
    <dgm:cxn modelId="{62E90A86-CD47-4151-AD12-D6049EC1EED4}" type="presParOf" srcId="{4389E033-FC24-4CBA-8028-4A525AD0F7C3}" destId="{502191D6-4FB1-42B4-B03D-517DC3CB049F}" srcOrd="0" destOrd="0" presId="urn:microsoft.com/office/officeart/2008/layout/VerticalCurvedList"/>
    <dgm:cxn modelId="{43769773-A465-4216-8AE7-466394366FBD}" type="presParOf" srcId="{502191D6-4FB1-42B4-B03D-517DC3CB049F}" destId="{E3A9854C-1BC2-4E2C-AE09-84EB87BC8330}" srcOrd="0" destOrd="0" presId="urn:microsoft.com/office/officeart/2008/layout/VerticalCurvedList"/>
    <dgm:cxn modelId="{2976E4BD-2CC4-4165-94F5-84B617477FFE}" type="presParOf" srcId="{502191D6-4FB1-42B4-B03D-517DC3CB049F}" destId="{AECD6353-A392-49AE-AF0F-98964671C545}" srcOrd="1" destOrd="0" presId="urn:microsoft.com/office/officeart/2008/layout/VerticalCurvedList"/>
    <dgm:cxn modelId="{5B1573AE-9F76-4903-85E2-89EFE08C84FC}" type="presParOf" srcId="{502191D6-4FB1-42B4-B03D-517DC3CB049F}" destId="{2B0E020F-A96F-4369-987E-6A905AA62C26}" srcOrd="2" destOrd="0" presId="urn:microsoft.com/office/officeart/2008/layout/VerticalCurvedList"/>
    <dgm:cxn modelId="{69A219B2-DC94-4695-ACBF-775C993FB7FA}" type="presParOf" srcId="{502191D6-4FB1-42B4-B03D-517DC3CB049F}" destId="{3FC4A0CC-A125-435E-B4CA-D3185BDC641C}" srcOrd="3" destOrd="0" presId="urn:microsoft.com/office/officeart/2008/layout/VerticalCurvedList"/>
    <dgm:cxn modelId="{7BEBF7C5-7731-489E-86DF-3D61E6229F82}" type="presParOf" srcId="{4389E033-FC24-4CBA-8028-4A525AD0F7C3}" destId="{66D4A2F9-1382-497C-99BF-3278C4913F92}" srcOrd="1" destOrd="0" presId="urn:microsoft.com/office/officeart/2008/layout/VerticalCurvedList"/>
    <dgm:cxn modelId="{F0734EA7-FF9A-44F2-80C4-61EE3FC5D758}" type="presParOf" srcId="{4389E033-FC24-4CBA-8028-4A525AD0F7C3}" destId="{6F44D1ED-BC4D-4CD2-B288-5016941048E6}" srcOrd="2" destOrd="0" presId="urn:microsoft.com/office/officeart/2008/layout/VerticalCurvedList"/>
    <dgm:cxn modelId="{6CE15A15-D04B-4040-95FE-0E8D978AE35C}" type="presParOf" srcId="{6F44D1ED-BC4D-4CD2-B288-5016941048E6}" destId="{13776B4A-5E7C-47DC-82A3-64160BDE7B34}" srcOrd="0" destOrd="0" presId="urn:microsoft.com/office/officeart/2008/layout/VerticalCurvedList"/>
    <dgm:cxn modelId="{98445310-4186-48A9-84CB-99D2FFC90599}" type="presParOf" srcId="{4389E033-FC24-4CBA-8028-4A525AD0F7C3}" destId="{9910660E-D652-4C7B-8633-3289A21EBCE0}" srcOrd="3" destOrd="0" presId="urn:microsoft.com/office/officeart/2008/layout/VerticalCurvedList"/>
    <dgm:cxn modelId="{0203DCF6-C9FD-41EF-8260-B0BB2EDAD208}" type="presParOf" srcId="{4389E033-FC24-4CBA-8028-4A525AD0F7C3}" destId="{BCD4EA62-7683-4439-A4CF-44A46A057413}" srcOrd="4" destOrd="0" presId="urn:microsoft.com/office/officeart/2008/layout/VerticalCurvedList"/>
    <dgm:cxn modelId="{6019DD46-D5B9-4E23-B989-4ACB9C9BBCC3}" type="presParOf" srcId="{BCD4EA62-7683-4439-A4CF-44A46A057413}" destId="{6F6D5E27-BD2D-4224-8997-D0DAD40065D2}" srcOrd="0" destOrd="0" presId="urn:microsoft.com/office/officeart/2008/layout/VerticalCurvedList"/>
    <dgm:cxn modelId="{8ACA4F2E-0591-4971-9B7F-78BBBCF6A0A7}" type="presParOf" srcId="{4389E033-FC24-4CBA-8028-4A525AD0F7C3}" destId="{38F373AC-F508-44D4-B446-61DDAF97C9C5}" srcOrd="5" destOrd="0" presId="urn:microsoft.com/office/officeart/2008/layout/VerticalCurvedList"/>
    <dgm:cxn modelId="{6553A34C-CD33-4541-887C-525A3E75EDAC}" type="presParOf" srcId="{4389E033-FC24-4CBA-8028-4A525AD0F7C3}" destId="{7EBCE686-8DCC-45F8-A1D3-7AA751D6767C}" srcOrd="6" destOrd="0" presId="urn:microsoft.com/office/officeart/2008/layout/VerticalCurvedList"/>
    <dgm:cxn modelId="{DA320BB1-D134-4877-870F-A8C2B4148DA3}" type="presParOf" srcId="{7EBCE686-8DCC-45F8-A1D3-7AA751D6767C}" destId="{045E4B1A-6E35-4CB5-AABE-D674D494E6B3}" srcOrd="0" destOrd="0" presId="urn:microsoft.com/office/officeart/2008/layout/VerticalCurvedList"/>
    <dgm:cxn modelId="{A29C0A18-2BFE-452C-9880-5924D9F8A004}" type="presParOf" srcId="{4389E033-FC24-4CBA-8028-4A525AD0F7C3}" destId="{1114F123-0FA5-4DA9-8A29-1989F0F07F97}" srcOrd="7" destOrd="0" presId="urn:microsoft.com/office/officeart/2008/layout/VerticalCurvedList"/>
    <dgm:cxn modelId="{8D78E4DF-93FE-4C4B-A5DD-C48BD7806778}" type="presParOf" srcId="{4389E033-FC24-4CBA-8028-4A525AD0F7C3}" destId="{65835F93-46C0-4147-9673-7B157576984E}" srcOrd="8" destOrd="0" presId="urn:microsoft.com/office/officeart/2008/layout/VerticalCurvedList"/>
    <dgm:cxn modelId="{C839ADBC-BF7A-4280-9219-EB715C824A92}" type="presParOf" srcId="{65835F93-46C0-4147-9673-7B157576984E}" destId="{7911FB6F-3331-4556-9B9A-651A56E6D82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CD6353-A392-49AE-AF0F-98964671C545}">
      <dsp:nvSpPr>
        <dsp:cNvPr id="0" name=""/>
        <dsp:cNvSpPr/>
      </dsp:nvSpPr>
      <dsp:spPr>
        <a:xfrm>
          <a:off x="-5292145" y="-810493"/>
          <a:ext cx="6301764" cy="6301764"/>
        </a:xfrm>
        <a:prstGeom prst="blockArc">
          <a:avLst>
            <a:gd name="adj1" fmla="val 18900000"/>
            <a:gd name="adj2" fmla="val 2700000"/>
            <a:gd name="adj3" fmla="val 34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D4A2F9-1382-497C-99BF-3278C4913F92}">
      <dsp:nvSpPr>
        <dsp:cNvPr id="0" name=""/>
        <dsp:cNvSpPr/>
      </dsp:nvSpPr>
      <dsp:spPr>
        <a:xfrm>
          <a:off x="528594" y="359858"/>
          <a:ext cx="7181141" cy="7200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72" tIns="45720" rIns="45720" bIns="45720" numCol="1" spcCol="1270" anchor="ctr" anchorCtr="0">
          <a:noAutofit/>
        </a:bodyPr>
        <a:lstStyle/>
        <a:p>
          <a:pPr marL="0" lvl="0" indent="0" algn="l" defTabSz="800100">
            <a:lnSpc>
              <a:spcPct val="90000"/>
            </a:lnSpc>
            <a:spcBef>
              <a:spcPct val="0"/>
            </a:spcBef>
            <a:spcAft>
              <a:spcPct val="35000"/>
            </a:spcAft>
            <a:buNone/>
          </a:pPr>
          <a:r>
            <a:rPr lang="en-IE" sz="1800" kern="1200" dirty="0">
              <a:latin typeface="Open Sans"/>
            </a:rPr>
            <a:t>Increase people awareness towards hydrogen economy</a:t>
          </a:r>
        </a:p>
      </dsp:txBody>
      <dsp:txXfrm>
        <a:off x="528594" y="359858"/>
        <a:ext cx="7181141" cy="720090"/>
      </dsp:txXfrm>
    </dsp:sp>
    <dsp:sp modelId="{13776B4A-5E7C-47DC-82A3-64160BDE7B34}">
      <dsp:nvSpPr>
        <dsp:cNvPr id="0" name=""/>
        <dsp:cNvSpPr/>
      </dsp:nvSpPr>
      <dsp:spPr>
        <a:xfrm>
          <a:off x="78537" y="269846"/>
          <a:ext cx="900113" cy="90011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0660E-D652-4C7B-8633-3289A21EBCE0}">
      <dsp:nvSpPr>
        <dsp:cNvPr id="0" name=""/>
        <dsp:cNvSpPr/>
      </dsp:nvSpPr>
      <dsp:spPr>
        <a:xfrm>
          <a:off x="941439" y="1440181"/>
          <a:ext cx="6768296" cy="7200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72" tIns="45720" rIns="45720" bIns="45720" numCol="1" spcCol="1270" anchor="ctr" anchorCtr="0">
          <a:noAutofit/>
        </a:bodyPr>
        <a:lstStyle/>
        <a:p>
          <a:pPr marL="0" lvl="0" indent="0" algn="l" defTabSz="800100">
            <a:lnSpc>
              <a:spcPct val="90000"/>
            </a:lnSpc>
            <a:spcBef>
              <a:spcPct val="0"/>
            </a:spcBef>
            <a:spcAft>
              <a:spcPct val="35000"/>
            </a:spcAft>
            <a:buNone/>
          </a:pPr>
          <a:r>
            <a:rPr lang="en-IE" sz="1800" kern="1200" dirty="0">
              <a:latin typeface="Open Sans"/>
            </a:rPr>
            <a:t>Solution for renewables curtailment and decarbonisation</a:t>
          </a:r>
        </a:p>
      </dsp:txBody>
      <dsp:txXfrm>
        <a:off x="941439" y="1440181"/>
        <a:ext cx="6768296" cy="720090"/>
      </dsp:txXfrm>
    </dsp:sp>
    <dsp:sp modelId="{6F6D5E27-BD2D-4224-8997-D0DAD40065D2}">
      <dsp:nvSpPr>
        <dsp:cNvPr id="0" name=""/>
        <dsp:cNvSpPr/>
      </dsp:nvSpPr>
      <dsp:spPr>
        <a:xfrm>
          <a:off x="491382" y="1350170"/>
          <a:ext cx="900113" cy="90011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F373AC-F508-44D4-B446-61DDAF97C9C5}">
      <dsp:nvSpPr>
        <dsp:cNvPr id="0" name=""/>
        <dsp:cNvSpPr/>
      </dsp:nvSpPr>
      <dsp:spPr>
        <a:xfrm>
          <a:off x="941439" y="2520504"/>
          <a:ext cx="6768296" cy="7200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72" tIns="45720" rIns="45720" bIns="45720" numCol="1" spcCol="1270" anchor="ctr" anchorCtr="0">
          <a:noAutofit/>
        </a:bodyPr>
        <a:lstStyle/>
        <a:p>
          <a:pPr marL="0" lvl="0" indent="0" algn="l" defTabSz="800100">
            <a:lnSpc>
              <a:spcPct val="90000"/>
            </a:lnSpc>
            <a:spcBef>
              <a:spcPct val="0"/>
            </a:spcBef>
            <a:spcAft>
              <a:spcPct val="35000"/>
            </a:spcAft>
            <a:buNone/>
          </a:pPr>
          <a:r>
            <a:rPr lang="en-IE" sz="1800" kern="1200" dirty="0">
              <a:latin typeface="Open Sans"/>
            </a:rPr>
            <a:t>Provide H</a:t>
          </a:r>
          <a:r>
            <a:rPr lang="en-IE" sz="1800" kern="1200" baseline="-25000" dirty="0">
              <a:latin typeface="Open Sans"/>
            </a:rPr>
            <a:t>2</a:t>
          </a:r>
          <a:r>
            <a:rPr lang="en-IE" sz="1800" kern="1200" dirty="0">
              <a:latin typeface="Open Sans"/>
            </a:rPr>
            <a:t> production potential locations and its costs</a:t>
          </a:r>
        </a:p>
      </dsp:txBody>
      <dsp:txXfrm>
        <a:off x="941439" y="2520504"/>
        <a:ext cx="6768296" cy="720090"/>
      </dsp:txXfrm>
    </dsp:sp>
    <dsp:sp modelId="{045E4B1A-6E35-4CB5-AABE-D674D494E6B3}">
      <dsp:nvSpPr>
        <dsp:cNvPr id="0" name=""/>
        <dsp:cNvSpPr/>
      </dsp:nvSpPr>
      <dsp:spPr>
        <a:xfrm>
          <a:off x="491382" y="2430493"/>
          <a:ext cx="900113" cy="90011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14F123-0FA5-4DA9-8A29-1989F0F07F97}">
      <dsp:nvSpPr>
        <dsp:cNvPr id="0" name=""/>
        <dsp:cNvSpPr/>
      </dsp:nvSpPr>
      <dsp:spPr>
        <a:xfrm>
          <a:off x="528594" y="3600828"/>
          <a:ext cx="7181141" cy="7200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72" tIns="45720" rIns="45720" bIns="45720" numCol="1" spcCol="1270" anchor="ctr" anchorCtr="0">
          <a:noAutofit/>
        </a:bodyPr>
        <a:lstStyle/>
        <a:p>
          <a:pPr marL="0" lvl="0" indent="0" algn="l" defTabSz="800100">
            <a:lnSpc>
              <a:spcPct val="90000"/>
            </a:lnSpc>
            <a:spcBef>
              <a:spcPct val="0"/>
            </a:spcBef>
            <a:spcAft>
              <a:spcPct val="35000"/>
            </a:spcAft>
            <a:buNone/>
          </a:pPr>
          <a:r>
            <a:rPr lang="en-IE" sz="1800" kern="1200" dirty="0">
              <a:latin typeface="Open Sans"/>
            </a:rPr>
            <a:t>Figure on how H</a:t>
          </a:r>
          <a:r>
            <a:rPr lang="en-IE" sz="1800" kern="1200" baseline="-25000" dirty="0">
              <a:latin typeface="Open Sans"/>
            </a:rPr>
            <a:t>2</a:t>
          </a:r>
          <a:r>
            <a:rPr lang="en-IE" sz="1800" kern="1200" dirty="0">
              <a:latin typeface="Open Sans"/>
            </a:rPr>
            <a:t> can be used for public transport demand</a:t>
          </a:r>
        </a:p>
      </dsp:txBody>
      <dsp:txXfrm>
        <a:off x="528594" y="3600828"/>
        <a:ext cx="7181141" cy="720090"/>
      </dsp:txXfrm>
    </dsp:sp>
    <dsp:sp modelId="{7911FB6F-3331-4556-9B9A-651A56E6D825}">
      <dsp:nvSpPr>
        <dsp:cNvPr id="0" name=""/>
        <dsp:cNvSpPr/>
      </dsp:nvSpPr>
      <dsp:spPr>
        <a:xfrm>
          <a:off x="78537" y="3510816"/>
          <a:ext cx="900113" cy="90011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A1AD5469-04B7-D245-8B0E-813C273D8001}" type="datetimeFigureOut">
              <a:t>15/05/2019</a:t>
            </a:fld>
            <a:endParaRPr lang="en-US"/>
          </a:p>
        </p:txBody>
      </p:sp>
      <p:sp>
        <p:nvSpPr>
          <p:cNvPr id="4" name="Slide Image Placeholder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3E34D149-4236-C24C-A605-CA7AE6F58777}" type="slidenum">
              <a:t>‹nr.›</a:t>
            </a:fld>
            <a:endParaRPr lang="en-US"/>
          </a:p>
        </p:txBody>
      </p:sp>
    </p:spTree>
    <p:extLst>
      <p:ext uri="{BB962C8B-B14F-4D97-AF65-F5344CB8AC3E}">
        <p14:creationId xmlns:p14="http://schemas.microsoft.com/office/powerpoint/2010/main" val="26910063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1</a:t>
            </a:fld>
            <a:endParaRPr lang="en-IE"/>
          </a:p>
        </p:txBody>
      </p:sp>
    </p:spTree>
    <p:extLst>
      <p:ext uri="{BB962C8B-B14F-4D97-AF65-F5344CB8AC3E}">
        <p14:creationId xmlns:p14="http://schemas.microsoft.com/office/powerpoint/2010/main" val="3820649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Mobility applications involve using hydrogen as an energy source for the transport sector. As for the case of stationary applications, transport technologies make use of fuel cells and combustion engines and cover all the different forms of transport. Nonetheless the different forms of transport have different levels of maturity. The US space agency, NASA, has created a system to contrast the level of maturity of different technologies called Technology Readiness Level (TRL). The TRL scale goes from levels 1 to 9. TRL of at least 8 implies sufficient technological maturity, which means at least proven functionality in the field of use </a:t>
            </a:r>
            <a:endParaRPr lang="en-IE" dirty="0"/>
          </a:p>
        </p:txBody>
      </p:sp>
      <p:sp>
        <p:nvSpPr>
          <p:cNvPr id="4" name="Slide Number Placeholder 3"/>
          <p:cNvSpPr>
            <a:spLocks noGrp="1"/>
          </p:cNvSpPr>
          <p:nvPr>
            <p:ph type="sldNum" sz="quarter" idx="10"/>
          </p:nvPr>
        </p:nvSpPr>
        <p:spPr/>
        <p:txBody>
          <a:bodyPr/>
          <a:lstStyle/>
          <a:p>
            <a:fld id="{3E34D149-4236-C24C-A605-CA7AE6F58777}" type="slidenum">
              <a:rPr lang="en-IE" smtClean="0"/>
              <a:t>10</a:t>
            </a:fld>
            <a:endParaRPr lang="en-IE"/>
          </a:p>
        </p:txBody>
      </p:sp>
    </p:spTree>
    <p:extLst>
      <p:ext uri="{BB962C8B-B14F-4D97-AF65-F5344CB8AC3E}">
        <p14:creationId xmlns:p14="http://schemas.microsoft.com/office/powerpoint/2010/main" val="4232839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11</a:t>
            </a:fld>
            <a:endParaRPr lang="en-IE"/>
          </a:p>
        </p:txBody>
      </p:sp>
    </p:spTree>
    <p:extLst>
      <p:ext uri="{BB962C8B-B14F-4D97-AF65-F5344CB8AC3E}">
        <p14:creationId xmlns:p14="http://schemas.microsoft.com/office/powerpoint/2010/main" val="3768150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12</a:t>
            </a:fld>
            <a:endParaRPr lang="en-IE"/>
          </a:p>
        </p:txBody>
      </p:sp>
    </p:spTree>
    <p:extLst>
      <p:ext uri="{BB962C8B-B14F-4D97-AF65-F5344CB8AC3E}">
        <p14:creationId xmlns:p14="http://schemas.microsoft.com/office/powerpoint/2010/main" val="299723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13</a:t>
            </a:fld>
            <a:endParaRPr lang="en-IE"/>
          </a:p>
        </p:txBody>
      </p:sp>
    </p:spTree>
    <p:extLst>
      <p:ext uri="{BB962C8B-B14F-4D97-AF65-F5344CB8AC3E}">
        <p14:creationId xmlns:p14="http://schemas.microsoft.com/office/powerpoint/2010/main" val="2044347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IE" dirty="0"/>
              <a:t>AE:</a:t>
            </a:r>
            <a:r>
              <a:rPr lang="en-IE" baseline="0" dirty="0"/>
              <a:t> Available energy</a:t>
            </a:r>
            <a:endParaRPr lang="en-IE" dirty="0"/>
          </a:p>
          <a:p>
            <a:r>
              <a:rPr lang="en-IE" dirty="0"/>
              <a:t>CP:</a:t>
            </a:r>
            <a:r>
              <a:rPr lang="en-IE" baseline="0" dirty="0"/>
              <a:t> Capacity wind farm</a:t>
            </a:r>
          </a:p>
          <a:p>
            <a:r>
              <a:rPr lang="en-IE" baseline="0" dirty="0"/>
              <a:t>CF: Capacity factor wind farm</a:t>
            </a:r>
            <a:br>
              <a:rPr lang="en-IE" dirty="0"/>
            </a:br>
            <a:r>
              <a:rPr lang="en-IE" dirty="0"/>
              <a:t>DD:</a:t>
            </a:r>
            <a:r>
              <a:rPr lang="en-IE" baseline="0" dirty="0"/>
              <a:t> Dispatch down</a:t>
            </a:r>
          </a:p>
          <a:p>
            <a:r>
              <a:rPr lang="en-IE" baseline="0" dirty="0"/>
              <a:t>ES: Electrolyser size</a:t>
            </a:r>
          </a:p>
          <a:p>
            <a:r>
              <a:rPr lang="en-IE" baseline="0" dirty="0"/>
              <a:t>EG: Electrical grid</a:t>
            </a:r>
            <a:br>
              <a:rPr lang="en-IE" baseline="0" dirty="0"/>
            </a:br>
            <a:r>
              <a:rPr lang="en-IE" baseline="0" dirty="0"/>
              <a:t>CM : Compressor</a:t>
            </a:r>
            <a:endParaRPr lang="en-IE" dirty="0"/>
          </a:p>
        </p:txBody>
      </p:sp>
      <p:sp>
        <p:nvSpPr>
          <p:cNvPr id="4" name="Slide Number Placeholder 3"/>
          <p:cNvSpPr>
            <a:spLocks noGrp="1"/>
          </p:cNvSpPr>
          <p:nvPr>
            <p:ph type="sldNum" sz="quarter" idx="10"/>
          </p:nvPr>
        </p:nvSpPr>
        <p:spPr/>
        <p:txBody>
          <a:bodyPr/>
          <a:lstStyle/>
          <a:p>
            <a:fld id="{3E34D149-4236-C24C-A605-CA7AE6F58777}" type="slidenum">
              <a:rPr lang="en-IE" smtClean="0"/>
              <a:t>14</a:t>
            </a:fld>
            <a:endParaRPr lang="en-IE"/>
          </a:p>
        </p:txBody>
      </p:sp>
    </p:spTree>
    <p:extLst>
      <p:ext uri="{BB962C8B-B14F-4D97-AF65-F5344CB8AC3E}">
        <p14:creationId xmlns:p14="http://schemas.microsoft.com/office/powerpoint/2010/main" val="2763894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15</a:t>
            </a:fld>
            <a:endParaRPr lang="en-IE"/>
          </a:p>
        </p:txBody>
      </p:sp>
    </p:spTree>
    <p:extLst>
      <p:ext uri="{BB962C8B-B14F-4D97-AF65-F5344CB8AC3E}">
        <p14:creationId xmlns:p14="http://schemas.microsoft.com/office/powerpoint/2010/main" val="2335032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17</a:t>
            </a:fld>
            <a:endParaRPr lang="en-IE"/>
          </a:p>
        </p:txBody>
      </p:sp>
    </p:spTree>
    <p:extLst>
      <p:ext uri="{BB962C8B-B14F-4D97-AF65-F5344CB8AC3E}">
        <p14:creationId xmlns:p14="http://schemas.microsoft.com/office/powerpoint/2010/main" val="1724680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19</a:t>
            </a:fld>
            <a:endParaRPr lang="en-IE"/>
          </a:p>
        </p:txBody>
      </p:sp>
    </p:spTree>
    <p:extLst>
      <p:ext uri="{BB962C8B-B14F-4D97-AF65-F5344CB8AC3E}">
        <p14:creationId xmlns:p14="http://schemas.microsoft.com/office/powerpoint/2010/main" val="1434057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20</a:t>
            </a:fld>
            <a:endParaRPr lang="en-IE"/>
          </a:p>
        </p:txBody>
      </p:sp>
    </p:spTree>
    <p:extLst>
      <p:ext uri="{BB962C8B-B14F-4D97-AF65-F5344CB8AC3E}">
        <p14:creationId xmlns:p14="http://schemas.microsoft.com/office/powerpoint/2010/main" val="4011732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21</a:t>
            </a:fld>
            <a:endParaRPr lang="en-IE"/>
          </a:p>
        </p:txBody>
      </p:sp>
    </p:spTree>
    <p:extLst>
      <p:ext uri="{BB962C8B-B14F-4D97-AF65-F5344CB8AC3E}">
        <p14:creationId xmlns:p14="http://schemas.microsoft.com/office/powerpoint/2010/main" val="1749825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2</a:t>
            </a:fld>
            <a:endParaRPr lang="en-IE"/>
          </a:p>
        </p:txBody>
      </p:sp>
    </p:spTree>
    <p:extLst>
      <p:ext uri="{BB962C8B-B14F-4D97-AF65-F5344CB8AC3E}">
        <p14:creationId xmlns:p14="http://schemas.microsoft.com/office/powerpoint/2010/main" val="3279636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22</a:t>
            </a:fld>
            <a:endParaRPr lang="en-IE"/>
          </a:p>
        </p:txBody>
      </p:sp>
    </p:spTree>
    <p:extLst>
      <p:ext uri="{BB962C8B-B14F-4D97-AF65-F5344CB8AC3E}">
        <p14:creationId xmlns:p14="http://schemas.microsoft.com/office/powerpoint/2010/main" val="2419711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23</a:t>
            </a:fld>
            <a:endParaRPr lang="en-IE"/>
          </a:p>
        </p:txBody>
      </p:sp>
    </p:spTree>
    <p:extLst>
      <p:ext uri="{BB962C8B-B14F-4D97-AF65-F5344CB8AC3E}">
        <p14:creationId xmlns:p14="http://schemas.microsoft.com/office/powerpoint/2010/main" val="2419711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24</a:t>
            </a:fld>
            <a:endParaRPr lang="en-IE"/>
          </a:p>
        </p:txBody>
      </p:sp>
    </p:spTree>
    <p:extLst>
      <p:ext uri="{BB962C8B-B14F-4D97-AF65-F5344CB8AC3E}">
        <p14:creationId xmlns:p14="http://schemas.microsoft.com/office/powerpoint/2010/main" val="2646484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25</a:t>
            </a:fld>
            <a:endParaRPr lang="en-IE"/>
          </a:p>
        </p:txBody>
      </p:sp>
    </p:spTree>
    <p:extLst>
      <p:ext uri="{BB962C8B-B14F-4D97-AF65-F5344CB8AC3E}">
        <p14:creationId xmlns:p14="http://schemas.microsoft.com/office/powerpoint/2010/main" val="1527277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26</a:t>
            </a:fld>
            <a:endParaRPr lang="en-IE"/>
          </a:p>
        </p:txBody>
      </p:sp>
    </p:spTree>
    <p:extLst>
      <p:ext uri="{BB962C8B-B14F-4D97-AF65-F5344CB8AC3E}">
        <p14:creationId xmlns:p14="http://schemas.microsoft.com/office/powerpoint/2010/main" val="2914311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28</a:t>
            </a:fld>
            <a:endParaRPr lang="en-IE"/>
          </a:p>
        </p:txBody>
      </p:sp>
    </p:spTree>
    <p:extLst>
      <p:ext uri="{BB962C8B-B14F-4D97-AF65-F5344CB8AC3E}">
        <p14:creationId xmlns:p14="http://schemas.microsoft.com/office/powerpoint/2010/main" val="3716218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29</a:t>
            </a:fld>
            <a:endParaRPr lang="en-IE"/>
          </a:p>
        </p:txBody>
      </p:sp>
    </p:spTree>
    <p:extLst>
      <p:ext uri="{BB962C8B-B14F-4D97-AF65-F5344CB8AC3E}">
        <p14:creationId xmlns:p14="http://schemas.microsoft.com/office/powerpoint/2010/main" val="2077392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3</a:t>
            </a:fld>
            <a:endParaRPr lang="en-IE"/>
          </a:p>
        </p:txBody>
      </p:sp>
    </p:spTree>
    <p:extLst>
      <p:ext uri="{BB962C8B-B14F-4D97-AF65-F5344CB8AC3E}">
        <p14:creationId xmlns:p14="http://schemas.microsoft.com/office/powerpoint/2010/main" val="506530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4</a:t>
            </a:fld>
            <a:endParaRPr lang="en-IE"/>
          </a:p>
        </p:txBody>
      </p:sp>
    </p:spTree>
    <p:extLst>
      <p:ext uri="{BB962C8B-B14F-4D97-AF65-F5344CB8AC3E}">
        <p14:creationId xmlns:p14="http://schemas.microsoft.com/office/powerpoint/2010/main" val="3568179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3E34D149-4236-C24C-A605-CA7AE6F58777}" type="slidenum">
              <a:rPr lang="en-IE" smtClean="0"/>
              <a:t>5</a:t>
            </a:fld>
            <a:endParaRPr lang="en-IE"/>
          </a:p>
        </p:txBody>
      </p:sp>
    </p:spTree>
    <p:extLst>
      <p:ext uri="{BB962C8B-B14F-4D97-AF65-F5344CB8AC3E}">
        <p14:creationId xmlns:p14="http://schemas.microsoft.com/office/powerpoint/2010/main" val="1937999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hydrogen became the central energy carrier in modern energy systems because of its high versatile applications.</a:t>
            </a:r>
          </a:p>
          <a:p>
            <a:r>
              <a:rPr lang="en-GB" sz="1200" b="0" i="0" u="none" strike="noStrike" kern="1200" baseline="0" dirty="0">
                <a:solidFill>
                  <a:schemeClr val="tx1"/>
                </a:solidFill>
                <a:latin typeface="+mn-lt"/>
                <a:ea typeface="+mn-ea"/>
                <a:cs typeface="+mn-cs"/>
              </a:rPr>
              <a:t>It is the most abundant element on earth. It exists mainly in demineralized form and naturally occurs only as a part of a molecule, mainly in hydrocarbons and water.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Hydrogen is also, under normal conditions, colourless, odourless and non-toxic, making it environmentally neutral</a:t>
            </a:r>
          </a:p>
          <a:p>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Hydrogen, as an energy carrier, is a clean fuel that can be used to generate electricity, motive power and heat/cooling. However, even though hydrogen is the most abundant chemical element on earth, it does not exist in its pure form in nature. Therefore, it must be extracted from existing sources such as water. This requires the use of energy in the form of electricity to split water into hydrogen and oxygen using a process called electrolysis. The important note to remember about hydrogen produced via electrolysis is that it requires only electricity and water. As long as the electricity is from renewable sources, then hydrogen will be produced free from emissions. On the other hand, when hydrogen is reconverted through electrochemical conversion (fuel cells) into electrical power, heating and motion power, it only produces pure water as a by-product. As such, the full cycle from hydrogen production to hydrogen consumption as fuel is totally free from emissions. This finding is an enormous step for humanity in the search for a solution to emissions for all of the energy sectors. From the above, it is clear that hydrogen is a highly suitable fuel for carbon-free energy generation, heating, cooling and transport systems. </a:t>
            </a:r>
            <a:endParaRPr lang="en-IE" dirty="0"/>
          </a:p>
        </p:txBody>
      </p:sp>
      <p:sp>
        <p:nvSpPr>
          <p:cNvPr id="4" name="Slide Number Placeholder 3"/>
          <p:cNvSpPr>
            <a:spLocks noGrp="1"/>
          </p:cNvSpPr>
          <p:nvPr>
            <p:ph type="sldNum" sz="quarter" idx="10"/>
          </p:nvPr>
        </p:nvSpPr>
        <p:spPr/>
        <p:txBody>
          <a:bodyPr/>
          <a:lstStyle/>
          <a:p>
            <a:fld id="{3E34D149-4236-C24C-A605-CA7AE6F58777}" type="slidenum">
              <a:rPr lang="en-IE" smtClean="0"/>
              <a:t>6</a:t>
            </a:fld>
            <a:endParaRPr lang="en-IE"/>
          </a:p>
        </p:txBody>
      </p:sp>
    </p:spTree>
    <p:extLst>
      <p:ext uri="{BB962C8B-B14F-4D97-AF65-F5344CB8AC3E}">
        <p14:creationId xmlns:p14="http://schemas.microsoft.com/office/powerpoint/2010/main" val="2231173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It exists in gaseous form under normal temperature and pressure conditions </a:t>
            </a:r>
          </a:p>
          <a:p>
            <a:r>
              <a:rPr lang="en-GB" sz="1200" b="0" i="0" u="none" strike="noStrike" kern="1200" baseline="0" dirty="0">
                <a:solidFill>
                  <a:schemeClr val="tx1"/>
                </a:solidFill>
                <a:latin typeface="+mn-lt"/>
                <a:ea typeface="+mn-ea"/>
                <a:cs typeface="+mn-cs"/>
              </a:rPr>
              <a:t>Liquefaction therefore is primarily performed by cooling to dramatically increase the density of hydrogen, by a factor amount of 800. In comparison LPG has a factor of 250 and natural gas a factor of 600. This makes hydrogen liquefaction an interesting transportation method for long distances. The transportation temperature is very low (-253°C). It must utilize a highly efficient isolation system to ensure that hydrogen does not evaporate. Transport of hydrogen can also be achieved in gaseous form under moderate or high pressure. However, a promising way of storing hydrogen is currently being developed and known as adsorption on solids and liquids. This promising storage solution can store high H2 quantities even at atmospheric pressures.</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This wide ignition range allows for extremely lean air/gas mixtures, which minimises fuel consumption and leads to more efficient combustion.</a:t>
            </a:r>
          </a:p>
          <a:p>
            <a:endParaRPr lang="en-IE" dirty="0"/>
          </a:p>
        </p:txBody>
      </p:sp>
      <p:sp>
        <p:nvSpPr>
          <p:cNvPr id="4" name="Slide Number Placeholder 3"/>
          <p:cNvSpPr>
            <a:spLocks noGrp="1"/>
          </p:cNvSpPr>
          <p:nvPr>
            <p:ph type="sldNum" sz="quarter" idx="10"/>
          </p:nvPr>
        </p:nvSpPr>
        <p:spPr/>
        <p:txBody>
          <a:bodyPr/>
          <a:lstStyle/>
          <a:p>
            <a:fld id="{3E34D149-4236-C24C-A605-CA7AE6F58777}" type="slidenum">
              <a:rPr lang="en-IE" smtClean="0"/>
              <a:t>7</a:t>
            </a:fld>
            <a:endParaRPr lang="en-IE"/>
          </a:p>
        </p:txBody>
      </p:sp>
    </p:spTree>
    <p:extLst>
      <p:ext uri="{BB962C8B-B14F-4D97-AF65-F5344CB8AC3E}">
        <p14:creationId xmlns:p14="http://schemas.microsoft.com/office/powerpoint/2010/main" val="2342106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Hydrogen exists naturally on Earth as a constituent element in other compounds, so it needs to be extracted through thermochemical, biochemical or electrochemical processes. The primary energy sources include solid, liquid or gaseous fossil fuels, and renewable electricity. Currently, the most important primary energy source for hydrogen production is natural gas, at almost 70%, followed by oil, coal and, far behind, electrolysis of water using electricity. </a:t>
            </a:r>
          </a:p>
          <a:p>
            <a:r>
              <a:rPr lang="en-GB" sz="1200" b="0" i="0" u="none" strike="noStrike" kern="1200" baseline="0" dirty="0">
                <a:solidFill>
                  <a:schemeClr val="tx1"/>
                </a:solidFill>
                <a:latin typeface="+mn-lt"/>
                <a:ea typeface="+mn-ea"/>
                <a:cs typeface="+mn-cs"/>
              </a:rPr>
              <a:t>The electricity share of hydrogen production presented in here includes conventional power production technologies. This creates a considerable problem regarding Greenhouse Gas emissions. While electrolysis itself produces no GHGs, the use of carbon-intensive electricity does.</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Currently, this hydrogen is being used for the production of mainly ammonia as a fertilizer, to fertilise our crops</a:t>
            </a:r>
          </a:p>
          <a:p>
            <a:endParaRPr lang="en-IE" dirty="0"/>
          </a:p>
        </p:txBody>
      </p:sp>
      <p:sp>
        <p:nvSpPr>
          <p:cNvPr id="4" name="Slide Number Placeholder 3"/>
          <p:cNvSpPr>
            <a:spLocks noGrp="1"/>
          </p:cNvSpPr>
          <p:nvPr>
            <p:ph type="sldNum" sz="quarter" idx="10"/>
          </p:nvPr>
        </p:nvSpPr>
        <p:spPr/>
        <p:txBody>
          <a:bodyPr/>
          <a:lstStyle/>
          <a:p>
            <a:fld id="{3E34D149-4236-C24C-A605-CA7AE6F58777}" type="slidenum">
              <a:rPr lang="en-IE" smtClean="0"/>
              <a:t>8</a:t>
            </a:fld>
            <a:endParaRPr lang="en-IE"/>
          </a:p>
        </p:txBody>
      </p:sp>
    </p:spTree>
    <p:extLst>
      <p:ext uri="{BB962C8B-B14F-4D97-AF65-F5344CB8AC3E}">
        <p14:creationId xmlns:p14="http://schemas.microsoft.com/office/powerpoint/2010/main" val="2775726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mn-lt"/>
                <a:ea typeface="+mn-ea"/>
                <a:cs typeface="+mn-cs"/>
              </a:rPr>
              <a:t>Smart </a:t>
            </a:r>
            <a:r>
              <a:rPr lang="en-GB" sz="1200" b="1" i="0" u="none" strike="noStrike" kern="1200" baseline="0">
                <a:solidFill>
                  <a:schemeClr val="tx1"/>
                </a:solidFill>
                <a:latin typeface="+mn-lt"/>
                <a:ea typeface="+mn-ea"/>
                <a:cs typeface="+mn-cs"/>
              </a:rPr>
              <a:t>Hydrogen </a:t>
            </a:r>
            <a:r>
              <a:rPr lang="en-GB" sz="1200" b="0" i="0" u="none" strike="noStrike" kern="1200" baseline="0">
                <a:solidFill>
                  <a:schemeClr val="tx1"/>
                </a:solidFill>
                <a:latin typeface="+mn-lt"/>
                <a:ea typeface="+mn-ea"/>
                <a:cs typeface="+mn-cs"/>
              </a:rPr>
              <a:t>gives </a:t>
            </a:r>
            <a:r>
              <a:rPr lang="en-GB" sz="1200" b="0" i="0" u="none" strike="noStrike" kern="1200" baseline="0" dirty="0">
                <a:solidFill>
                  <a:schemeClr val="tx1"/>
                </a:solidFill>
                <a:latin typeface="+mn-lt"/>
                <a:ea typeface="+mn-ea"/>
                <a:cs typeface="+mn-cs"/>
              </a:rPr>
              <a:t>a solution to the electrical grid network challenges faced by the mature renewable electricity technologies, (2) opportunities in hydrogen supply pathway, (3) prospects for new hydrogen applications and (4) creation of different and new trends in energy markets with “Power to X technologies”. The aim of </a:t>
            </a:r>
            <a:r>
              <a:rPr lang="en-GB" sz="1200" b="1" i="0" u="none" strike="noStrike" kern="1200" baseline="0" dirty="0">
                <a:solidFill>
                  <a:schemeClr val="tx1"/>
                </a:solidFill>
                <a:latin typeface="+mn-lt"/>
                <a:ea typeface="+mn-ea"/>
                <a:cs typeface="+mn-cs"/>
              </a:rPr>
              <a:t>Smart Hydrogen </a:t>
            </a:r>
            <a:r>
              <a:rPr lang="en-GB" sz="1200" b="0" i="0" u="none" strike="noStrike" kern="1200" baseline="0" dirty="0">
                <a:solidFill>
                  <a:schemeClr val="tx1"/>
                </a:solidFill>
                <a:latin typeface="+mn-lt"/>
                <a:ea typeface="+mn-ea"/>
                <a:cs typeface="+mn-cs"/>
              </a:rPr>
              <a:t>is to create a hydrogen value chain that is optimal in technical performance and financial revenues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Currently there are eight different renewable sources identified and present in global energy markets, particularly in the power market: (1) biomass energy, (2) geothermal power and heat, (3) hydropower, (4) ocean energy, (5) solar photovoltaics (PV), (6) concentrating solar thermal power (CSP), (7) solar thermal heating and cooling, and (8) wind power.</a:t>
            </a:r>
          </a:p>
          <a:p>
            <a:r>
              <a:rPr lang="en-GB" sz="1200" b="0" i="0" u="none" strike="noStrike" kern="1200" baseline="0" dirty="0">
                <a:solidFill>
                  <a:schemeClr val="tx1"/>
                </a:solidFill>
                <a:latin typeface="+mn-lt"/>
                <a:ea typeface="+mn-ea"/>
                <a:cs typeface="+mn-cs"/>
              </a:rPr>
              <a:t>Mature technologies are those that have reached competitive </a:t>
            </a:r>
            <a:r>
              <a:rPr lang="en-GB" sz="1200" b="0" i="0" u="none" strike="noStrike" kern="1200" baseline="0" dirty="0" err="1">
                <a:solidFill>
                  <a:schemeClr val="tx1"/>
                </a:solidFill>
                <a:latin typeface="+mn-lt"/>
                <a:ea typeface="+mn-ea"/>
                <a:cs typeface="+mn-cs"/>
              </a:rPr>
              <a:t>levelised</a:t>
            </a:r>
            <a:r>
              <a:rPr lang="en-GB" sz="1200" b="0" i="0" u="none" strike="noStrike" kern="1200" baseline="0" dirty="0">
                <a:solidFill>
                  <a:schemeClr val="tx1"/>
                </a:solidFill>
                <a:latin typeface="+mn-lt"/>
                <a:ea typeface="+mn-ea"/>
                <a:cs typeface="+mn-cs"/>
              </a:rPr>
              <a:t> costs of electricity generation compared to conventionally generated power. At present, the technologies that are considered mature include: onshore and offshore wind, solar photovoltaics PV, hydropower, geothermal power, and some forms of bioenergy.</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These conversion technologies also grant the use of hydrogen as an energy carrier the necessary flexibility to react to the variable natures of (1) energy supply and demand and (2) energy markets. In the case of overcapacity, the ease and speed with which hydrogen fuel cells and combustion engines can ramp up and down will render the need for this practice obsolete. Hydrogen can offer several alternatives to the problem of distance between energy supply and demand. </a:t>
            </a:r>
            <a:endParaRPr lang="en-IE" dirty="0"/>
          </a:p>
        </p:txBody>
      </p:sp>
      <p:sp>
        <p:nvSpPr>
          <p:cNvPr id="4" name="Slide Number Placeholder 3"/>
          <p:cNvSpPr>
            <a:spLocks noGrp="1"/>
          </p:cNvSpPr>
          <p:nvPr>
            <p:ph type="sldNum" sz="quarter" idx="10"/>
          </p:nvPr>
        </p:nvSpPr>
        <p:spPr/>
        <p:txBody>
          <a:bodyPr/>
          <a:lstStyle/>
          <a:p>
            <a:fld id="{3E34D149-4236-C24C-A605-CA7AE6F58777}" type="slidenum">
              <a:rPr lang="en-IE" smtClean="0"/>
              <a:t>9</a:t>
            </a:fld>
            <a:endParaRPr lang="en-IE"/>
          </a:p>
        </p:txBody>
      </p:sp>
    </p:spTree>
    <p:extLst>
      <p:ext uri="{BB962C8B-B14F-4D97-AF65-F5344CB8AC3E}">
        <p14:creationId xmlns:p14="http://schemas.microsoft.com/office/powerpoint/2010/main" val="3424204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537563-193C-4C74-84E2-0A42F2208CA7}" type="datetime1">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D083B-FAF2-5643-A9FC-521FAB15583B}" type="slidenum">
              <a:rPr lang="en-GB" smtClean="0"/>
              <a:t>‹nr.›</a:t>
            </a:fld>
            <a:endParaRPr lang="en-GB"/>
          </a:p>
        </p:txBody>
      </p:sp>
    </p:spTree>
    <p:extLst>
      <p:ext uri="{BB962C8B-B14F-4D97-AF65-F5344CB8AC3E}">
        <p14:creationId xmlns:p14="http://schemas.microsoft.com/office/powerpoint/2010/main" val="1466073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8287ED-EBE6-4750-B6E3-99FD085594C7}" type="datetime1">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D083B-FAF2-5643-A9FC-521FAB15583B}" type="slidenum">
              <a:rPr lang="en-GB" smtClean="0"/>
              <a:t>‹nr.›</a:t>
            </a:fld>
            <a:endParaRPr lang="en-GB"/>
          </a:p>
        </p:txBody>
      </p:sp>
    </p:spTree>
    <p:extLst>
      <p:ext uri="{BB962C8B-B14F-4D97-AF65-F5344CB8AC3E}">
        <p14:creationId xmlns:p14="http://schemas.microsoft.com/office/powerpoint/2010/main" val="2126139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C9DBE9-F05A-408B-9907-1B5042275CBD}" type="datetime1">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D083B-FAF2-5643-A9FC-521FAB15583B}" type="slidenum">
              <a:rPr lang="en-GB" smtClean="0"/>
              <a:t>‹nr.›</a:t>
            </a:fld>
            <a:endParaRPr lang="en-GB"/>
          </a:p>
        </p:txBody>
      </p:sp>
    </p:spTree>
    <p:extLst>
      <p:ext uri="{BB962C8B-B14F-4D97-AF65-F5344CB8AC3E}">
        <p14:creationId xmlns:p14="http://schemas.microsoft.com/office/powerpoint/2010/main" val="600369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589CD9-6BFA-411F-A73D-36E70FA5195E}" type="datetime1">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D083B-FAF2-5643-A9FC-521FAB15583B}" type="slidenum">
              <a:rPr lang="en-GB" smtClean="0"/>
              <a:t>‹nr.›</a:t>
            </a:fld>
            <a:endParaRPr lang="en-GB"/>
          </a:p>
        </p:txBody>
      </p:sp>
    </p:spTree>
    <p:extLst>
      <p:ext uri="{BB962C8B-B14F-4D97-AF65-F5344CB8AC3E}">
        <p14:creationId xmlns:p14="http://schemas.microsoft.com/office/powerpoint/2010/main" val="526926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0CE700-C0C0-42AA-9A96-CD5F17082D9C}" type="datetime1">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D083B-FAF2-5643-A9FC-521FAB15583B}" type="slidenum">
              <a:rPr lang="en-GB" smtClean="0"/>
              <a:t>‹nr.›</a:t>
            </a:fld>
            <a:endParaRPr lang="en-GB"/>
          </a:p>
        </p:txBody>
      </p:sp>
    </p:spTree>
    <p:extLst>
      <p:ext uri="{BB962C8B-B14F-4D97-AF65-F5344CB8AC3E}">
        <p14:creationId xmlns:p14="http://schemas.microsoft.com/office/powerpoint/2010/main" val="2584706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9BBDFC-A665-4812-97E6-E0B514FAB7D4}" type="datetime1">
              <a:rPr lang="en-US" smtClean="0"/>
              <a:t>5/15/2019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D083B-FAF2-5643-A9FC-521FAB15583B}" type="slidenum">
              <a:rPr lang="en-GB" smtClean="0"/>
              <a:t>‹nr.›</a:t>
            </a:fld>
            <a:endParaRPr lang="en-GB"/>
          </a:p>
        </p:txBody>
      </p:sp>
    </p:spTree>
    <p:extLst>
      <p:ext uri="{BB962C8B-B14F-4D97-AF65-F5344CB8AC3E}">
        <p14:creationId xmlns:p14="http://schemas.microsoft.com/office/powerpoint/2010/main" val="543584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DFE59E-EEA5-40D6-92E8-6FF3DCC07587}" type="datetime1">
              <a:rPr lang="en-US" smtClean="0"/>
              <a:t>5/15/2019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7D083B-FAF2-5643-A9FC-521FAB15583B}" type="slidenum">
              <a:rPr lang="en-GB" smtClean="0"/>
              <a:t>‹nr.›</a:t>
            </a:fld>
            <a:endParaRPr lang="en-GB"/>
          </a:p>
        </p:txBody>
      </p:sp>
    </p:spTree>
    <p:extLst>
      <p:ext uri="{BB962C8B-B14F-4D97-AF65-F5344CB8AC3E}">
        <p14:creationId xmlns:p14="http://schemas.microsoft.com/office/powerpoint/2010/main" val="863898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C2590C-6136-4C64-A61A-30AD06B63DCC}" type="datetime1">
              <a:rPr lang="en-US" smtClean="0"/>
              <a:t>5/15/2019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7D083B-FAF2-5643-A9FC-521FAB15583B}" type="slidenum">
              <a:rPr lang="en-GB" smtClean="0"/>
              <a:t>‹nr.›</a:t>
            </a:fld>
            <a:endParaRPr lang="en-GB"/>
          </a:p>
        </p:txBody>
      </p:sp>
    </p:spTree>
    <p:extLst>
      <p:ext uri="{BB962C8B-B14F-4D97-AF65-F5344CB8AC3E}">
        <p14:creationId xmlns:p14="http://schemas.microsoft.com/office/powerpoint/2010/main" val="3908655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46607-C09F-4C17-93DF-6BCC299D91B8}" type="datetime1">
              <a:rPr lang="en-US" smtClean="0"/>
              <a:t>5/15/2019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7D083B-FAF2-5643-A9FC-521FAB15583B}" type="slidenum">
              <a:rPr lang="en-GB" smtClean="0"/>
              <a:t>‹nr.›</a:t>
            </a:fld>
            <a:endParaRPr lang="en-GB"/>
          </a:p>
        </p:txBody>
      </p:sp>
    </p:spTree>
    <p:extLst>
      <p:ext uri="{BB962C8B-B14F-4D97-AF65-F5344CB8AC3E}">
        <p14:creationId xmlns:p14="http://schemas.microsoft.com/office/powerpoint/2010/main" val="2272311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C48A5F-358C-41BB-9027-8B18A9DEE90D}" type="datetime1">
              <a:rPr lang="en-US" smtClean="0"/>
              <a:t>5/15/2019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D083B-FAF2-5643-A9FC-521FAB15583B}" type="slidenum">
              <a:rPr lang="en-GB" smtClean="0"/>
              <a:t>‹nr.›</a:t>
            </a:fld>
            <a:endParaRPr lang="en-GB"/>
          </a:p>
        </p:txBody>
      </p:sp>
    </p:spTree>
    <p:extLst>
      <p:ext uri="{BB962C8B-B14F-4D97-AF65-F5344CB8AC3E}">
        <p14:creationId xmlns:p14="http://schemas.microsoft.com/office/powerpoint/2010/main" val="1242905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AD39D6-180C-49E6-A2BF-FCFA590EEAE7}" type="datetime1">
              <a:rPr lang="en-US" smtClean="0"/>
              <a:t>5/15/2019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D083B-FAF2-5643-A9FC-521FAB15583B}" type="slidenum">
              <a:rPr lang="en-GB" smtClean="0"/>
              <a:t>‹nr.›</a:t>
            </a:fld>
            <a:endParaRPr lang="en-GB"/>
          </a:p>
        </p:txBody>
      </p:sp>
    </p:spTree>
    <p:extLst>
      <p:ext uri="{BB962C8B-B14F-4D97-AF65-F5344CB8AC3E}">
        <p14:creationId xmlns:p14="http://schemas.microsoft.com/office/powerpoint/2010/main" val="275242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03F25-6AC7-43BD-A76C-C9C09E76A58A}" type="datetime1">
              <a:rPr lang="en-US" smtClean="0"/>
              <a:t>5/15/2019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7D083B-FAF2-5643-A9FC-521FAB15583B}" type="slidenum">
              <a:rPr lang="en-GB" smtClean="0"/>
              <a:t>‹nr.›</a:t>
            </a:fld>
            <a:endParaRPr lang="en-GB"/>
          </a:p>
        </p:txBody>
      </p:sp>
    </p:spTree>
    <p:extLst>
      <p:ext uri="{BB962C8B-B14F-4D97-AF65-F5344CB8AC3E}">
        <p14:creationId xmlns:p14="http://schemas.microsoft.com/office/powerpoint/2010/main" val="1085981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hyperlink" Target="mailto:rory.monaghan@nuigalway.i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rory.monaghan@nuigalway.i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8" Type="http://schemas.openxmlformats.org/officeDocument/2006/relationships/image" Target="../media/image2.jpg"/><Relationship Id="rId7" Type="http://schemas.openxmlformats.org/officeDocument/2006/relationships/image" Target="../media/image25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jp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_project-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430" y="0"/>
            <a:ext cx="9142571" cy="6858000"/>
          </a:xfrm>
          <a:prstGeom prst="rect">
            <a:avLst/>
          </a:prstGeom>
        </p:spPr>
      </p:pic>
      <p:sp>
        <p:nvSpPr>
          <p:cNvPr id="6" name="Rectangle 5"/>
          <p:cNvSpPr/>
          <p:nvPr/>
        </p:nvSpPr>
        <p:spPr>
          <a:xfrm>
            <a:off x="1524001" y="0"/>
            <a:ext cx="5730149" cy="685800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219462" y="2664081"/>
            <a:ext cx="2314591" cy="707886"/>
          </a:xfrm>
          <a:prstGeom prst="rect">
            <a:avLst/>
          </a:prstGeom>
          <a:noFill/>
          <a:ln>
            <a:noFill/>
          </a:ln>
        </p:spPr>
        <p:txBody>
          <a:bodyPr wrap="square" rtlCol="0">
            <a:spAutoFit/>
          </a:bodyPr>
          <a:lstStyle/>
          <a:p>
            <a:pPr algn="ctr"/>
            <a:r>
              <a:rPr lang="en-US" sz="2000">
                <a:solidFill>
                  <a:schemeClr val="bg2"/>
                </a:solidFill>
                <a:latin typeface="Open Sans"/>
                <a:cs typeface="Open Sans"/>
              </a:rPr>
              <a:t>Place image in this area. </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408" t="16959" r="7305" b="11622"/>
          <a:stretch/>
        </p:blipFill>
        <p:spPr>
          <a:xfrm>
            <a:off x="7506670" y="211286"/>
            <a:ext cx="4395413" cy="1927907"/>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1513" r="40544"/>
          <a:stretch/>
        </p:blipFill>
        <p:spPr>
          <a:xfrm>
            <a:off x="11452" y="0"/>
            <a:ext cx="7257799" cy="6858000"/>
          </a:xfrm>
          <a:prstGeom prst="rect">
            <a:avLst/>
          </a:prstGeom>
        </p:spPr>
      </p:pic>
      <p:sp>
        <p:nvSpPr>
          <p:cNvPr id="4" name="Slide Number Placeholder 3"/>
          <p:cNvSpPr>
            <a:spLocks noGrp="1"/>
          </p:cNvSpPr>
          <p:nvPr>
            <p:ph type="sldNum" sz="quarter" idx="12"/>
          </p:nvPr>
        </p:nvSpPr>
        <p:spPr/>
        <p:txBody>
          <a:bodyPr/>
          <a:lstStyle/>
          <a:p>
            <a:fld id="{E87D083B-FAF2-5643-A9FC-521FAB15583B}" type="slidenum">
              <a:rPr lang="en-GB" smtClean="0"/>
              <a:t>1</a:t>
            </a:fld>
            <a:endParaRPr lang="en-GB" dirty="0"/>
          </a:p>
        </p:txBody>
      </p:sp>
      <p:sp>
        <p:nvSpPr>
          <p:cNvPr id="11" name="TextBox 10"/>
          <p:cNvSpPr txBox="1"/>
          <p:nvPr/>
        </p:nvSpPr>
        <p:spPr>
          <a:xfrm>
            <a:off x="7278731" y="2439834"/>
            <a:ext cx="4851290" cy="3908762"/>
          </a:xfrm>
          <a:prstGeom prst="rect">
            <a:avLst/>
          </a:prstGeom>
          <a:noFill/>
          <a:ln>
            <a:noFill/>
          </a:ln>
        </p:spPr>
        <p:txBody>
          <a:bodyPr wrap="square" rtlCol="0">
            <a:spAutoFit/>
          </a:bodyPr>
          <a:lstStyle/>
          <a:p>
            <a:pPr algn="ctr"/>
            <a:r>
              <a:rPr lang="en-IE" sz="4000" b="1" dirty="0">
                <a:solidFill>
                  <a:srgbClr val="034DA2"/>
                </a:solidFill>
                <a:latin typeface="Open Sans"/>
                <a:cs typeface="Open Sans"/>
              </a:rPr>
              <a:t>GenComm</a:t>
            </a:r>
            <a:br>
              <a:rPr lang="en-IE" sz="2000" b="1" dirty="0">
                <a:solidFill>
                  <a:srgbClr val="034DA2"/>
                </a:solidFill>
                <a:latin typeface="Open Sans"/>
                <a:cs typeface="Open Sans"/>
              </a:rPr>
            </a:br>
            <a:r>
              <a:rPr lang="en-IE" sz="2400" b="1" dirty="0">
                <a:solidFill>
                  <a:srgbClr val="034DA2"/>
                </a:solidFill>
                <a:latin typeface="Open Sans"/>
                <a:cs typeface="Open Sans"/>
              </a:rPr>
              <a:t>Generating Energy Secure Communities</a:t>
            </a:r>
          </a:p>
          <a:p>
            <a:pPr algn="ctr"/>
            <a:endParaRPr lang="en-US" sz="2000" dirty="0">
              <a:solidFill>
                <a:srgbClr val="034DA2"/>
              </a:solidFill>
              <a:latin typeface="Open Sans"/>
              <a:cs typeface="Open Sans"/>
            </a:endParaRPr>
          </a:p>
          <a:p>
            <a:pPr algn="ctr"/>
            <a:endParaRPr lang="en-US" sz="2000" dirty="0">
              <a:solidFill>
                <a:srgbClr val="034DA2"/>
              </a:solidFill>
              <a:latin typeface="Open Sans"/>
              <a:cs typeface="Open Sans"/>
            </a:endParaRPr>
          </a:p>
          <a:p>
            <a:pPr algn="ctr"/>
            <a:r>
              <a:rPr lang="en-US" sz="2000" dirty="0">
                <a:solidFill>
                  <a:srgbClr val="034DA2"/>
                </a:solidFill>
                <a:latin typeface="Open Sans"/>
                <a:cs typeface="Open Sans"/>
              </a:rPr>
              <a:t>Mark Welsh</a:t>
            </a:r>
          </a:p>
          <a:p>
            <a:pPr algn="ctr"/>
            <a:r>
              <a:rPr lang="en-US" sz="2000" dirty="0">
                <a:solidFill>
                  <a:srgbClr val="034DA2"/>
                </a:solidFill>
                <a:latin typeface="Open Sans"/>
                <a:cs typeface="Open Sans"/>
              </a:rPr>
              <a:t>Kevin </a:t>
            </a:r>
            <a:r>
              <a:rPr lang="en-US" sz="2000" dirty="0" err="1">
                <a:solidFill>
                  <a:srgbClr val="034DA2"/>
                </a:solidFill>
                <a:latin typeface="Open Sans"/>
                <a:cs typeface="Open Sans"/>
              </a:rPr>
              <a:t>Verleysen</a:t>
            </a:r>
            <a:br>
              <a:rPr lang="en-US" sz="2000" dirty="0">
                <a:solidFill>
                  <a:srgbClr val="034DA2"/>
                </a:solidFill>
                <a:latin typeface="Open Sans"/>
                <a:cs typeface="Open Sans"/>
              </a:rPr>
            </a:br>
            <a:r>
              <a:rPr lang="en-US" sz="2000" dirty="0">
                <a:solidFill>
                  <a:srgbClr val="034DA2"/>
                </a:solidFill>
                <a:latin typeface="Open Sans"/>
                <a:cs typeface="Open Sans"/>
              </a:rPr>
              <a:t> T.A. Gunawan</a:t>
            </a:r>
          </a:p>
          <a:p>
            <a:pPr algn="ctr"/>
            <a:endParaRPr lang="en-US" sz="2000" dirty="0">
              <a:solidFill>
                <a:srgbClr val="034DA2"/>
              </a:solidFill>
              <a:latin typeface="Open Sans"/>
              <a:cs typeface="Open Sans"/>
            </a:endParaRPr>
          </a:p>
          <a:p>
            <a:pPr algn="ctr"/>
            <a:r>
              <a:rPr lang="en-US" sz="2000" dirty="0">
                <a:solidFill>
                  <a:srgbClr val="034DA2"/>
                </a:solidFill>
                <a:latin typeface="Open Sans"/>
                <a:cs typeface="Open Sans"/>
              </a:rPr>
              <a:t>Research hub at All- Energy</a:t>
            </a:r>
          </a:p>
          <a:p>
            <a:pPr algn="ctr"/>
            <a:r>
              <a:rPr lang="en-US" sz="2000" dirty="0">
                <a:solidFill>
                  <a:srgbClr val="034DA2"/>
                </a:solidFill>
                <a:latin typeface="Open Sans"/>
                <a:cs typeface="Open Sans"/>
              </a:rPr>
              <a:t>Glasgow, 15</a:t>
            </a:r>
            <a:r>
              <a:rPr lang="en-US" sz="2000" baseline="30000" dirty="0">
                <a:solidFill>
                  <a:srgbClr val="034DA2"/>
                </a:solidFill>
                <a:latin typeface="Open Sans"/>
                <a:cs typeface="Open Sans"/>
              </a:rPr>
              <a:t>th </a:t>
            </a:r>
            <a:r>
              <a:rPr lang="en-US" sz="2000" dirty="0">
                <a:solidFill>
                  <a:srgbClr val="034DA2"/>
                </a:solidFill>
                <a:latin typeface="Open Sans"/>
                <a:cs typeface="Open Sans"/>
              </a:rPr>
              <a:t>- 16</a:t>
            </a:r>
            <a:r>
              <a:rPr lang="en-US" sz="2000" baseline="30000" dirty="0">
                <a:solidFill>
                  <a:srgbClr val="034DA2"/>
                </a:solidFill>
                <a:latin typeface="Open Sans"/>
                <a:cs typeface="Open Sans"/>
              </a:rPr>
              <a:t>th</a:t>
            </a:r>
            <a:r>
              <a:rPr lang="en-US" sz="2000" dirty="0">
                <a:solidFill>
                  <a:srgbClr val="034DA2"/>
                </a:solidFill>
                <a:latin typeface="Open Sans"/>
                <a:cs typeface="Open Sans"/>
              </a:rPr>
              <a:t> May, 2019</a:t>
            </a:r>
          </a:p>
        </p:txBody>
      </p:sp>
    </p:spTree>
    <p:extLst>
      <p:ext uri="{BB962C8B-B14F-4D97-AF65-F5344CB8AC3E}">
        <p14:creationId xmlns:p14="http://schemas.microsoft.com/office/powerpoint/2010/main" val="1527499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87D083B-FAF2-5643-A9FC-521FAB15583B}" type="slidenum">
              <a:rPr lang="en-GB" smtClean="0"/>
              <a:t>10</a:t>
            </a:fld>
            <a:endParaRPr lang="en-GB"/>
          </a:p>
        </p:txBody>
      </p:sp>
      <p:sp>
        <p:nvSpPr>
          <p:cNvPr id="8" name="TextBox 7"/>
          <p:cNvSpPr txBox="1"/>
          <p:nvPr/>
        </p:nvSpPr>
        <p:spPr>
          <a:xfrm>
            <a:off x="1802687" y="6290589"/>
            <a:ext cx="8010144" cy="261610"/>
          </a:xfrm>
          <a:prstGeom prst="rect">
            <a:avLst/>
          </a:prstGeom>
          <a:noFill/>
        </p:spPr>
        <p:txBody>
          <a:bodyPr wrap="square" rtlCol="0">
            <a:spAutoFit/>
          </a:bodyPr>
          <a:lstStyle/>
          <a:p>
            <a:r>
              <a:rPr lang="en-IE" sz="1100" dirty="0">
                <a:latin typeface="Open Sans" panose="020B0606030504020204"/>
              </a:rPr>
              <a:t>Source: Shell Hydrogen Study: Fuel of the Future ?.(2017). Shell GmbH and Wuppertal Institute.</a:t>
            </a:r>
          </a:p>
        </p:txBody>
      </p:sp>
      <p:pic>
        <p:nvPicPr>
          <p:cNvPr id="5" name="Picture 4"/>
          <p:cNvPicPr>
            <a:picLocks noChangeAspect="1"/>
          </p:cNvPicPr>
          <p:nvPr/>
        </p:nvPicPr>
        <p:blipFill>
          <a:blip r:embed="rId3"/>
          <a:stretch>
            <a:fillRect/>
          </a:stretch>
        </p:blipFill>
        <p:spPr>
          <a:xfrm>
            <a:off x="1301303" y="1537180"/>
            <a:ext cx="9903004" cy="4266007"/>
          </a:xfrm>
          <a:prstGeom prst="rect">
            <a:avLst/>
          </a:prstGeom>
        </p:spPr>
      </p:pic>
      <p:sp>
        <p:nvSpPr>
          <p:cNvPr id="10" name="Up Arrow 9"/>
          <p:cNvSpPr/>
          <p:nvPr/>
        </p:nvSpPr>
        <p:spPr>
          <a:xfrm>
            <a:off x="1028712" y="1713158"/>
            <a:ext cx="265987" cy="4050078"/>
          </a:xfrm>
          <a:prstGeom prst="upArrow">
            <a:avLst>
              <a:gd name="adj1" fmla="val 50000"/>
              <a:gd name="adj2" fmla="val 100175"/>
            </a:avLst>
          </a:prstGeom>
          <a:solidFill>
            <a:srgbClr val="BF3E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E"/>
          </a:p>
        </p:txBody>
      </p:sp>
      <p:sp>
        <p:nvSpPr>
          <p:cNvPr id="11" name="TextBox 10"/>
          <p:cNvSpPr txBox="1"/>
          <p:nvPr/>
        </p:nvSpPr>
        <p:spPr>
          <a:xfrm rot="16200000">
            <a:off x="34516" y="3559715"/>
            <a:ext cx="1734673" cy="369332"/>
          </a:xfrm>
          <a:prstGeom prst="rect">
            <a:avLst/>
          </a:prstGeom>
          <a:noFill/>
        </p:spPr>
        <p:txBody>
          <a:bodyPr wrap="square" rtlCol="0">
            <a:spAutoFit/>
          </a:bodyPr>
          <a:lstStyle/>
          <a:p>
            <a:r>
              <a:rPr lang="en-IE" b="1" dirty="0">
                <a:solidFill>
                  <a:srgbClr val="C00000"/>
                </a:solidFill>
              </a:rPr>
              <a:t>Commercial</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13" name="Title 1">
            <a:extLst>
              <a:ext uri="{FF2B5EF4-FFF2-40B4-BE49-F238E27FC236}">
                <a16:creationId xmlns:a16="http://schemas.microsoft.com/office/drawing/2014/main" id="{0D2497BF-6041-4010-BF3B-11681DC60AE5}"/>
              </a:ext>
            </a:extLst>
          </p:cNvPr>
          <p:cNvSpPr txBox="1">
            <a:spLocks/>
          </p:cNvSpPr>
          <p:nvPr/>
        </p:nvSpPr>
        <p:spPr>
          <a:xfrm>
            <a:off x="976327" y="813785"/>
            <a:ext cx="4999546" cy="505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b="1" dirty="0">
                <a:solidFill>
                  <a:srgbClr val="034DA2"/>
                </a:solidFill>
                <a:latin typeface="Open Sans"/>
              </a:rPr>
              <a:t>H</a:t>
            </a:r>
            <a:r>
              <a:rPr lang="en-IE" sz="2800" b="1" baseline="-25000" dirty="0">
                <a:solidFill>
                  <a:srgbClr val="034DA2"/>
                </a:solidFill>
                <a:latin typeface="Open Sans"/>
              </a:rPr>
              <a:t>2</a:t>
            </a:r>
            <a:r>
              <a:rPr lang="en-IE" sz="2800" b="1" dirty="0">
                <a:solidFill>
                  <a:srgbClr val="034DA2"/>
                </a:solidFill>
                <a:latin typeface="Open Sans"/>
              </a:rPr>
              <a:t> Mobility Technologies </a:t>
            </a:r>
          </a:p>
        </p:txBody>
      </p:sp>
    </p:spTree>
    <p:extLst>
      <p:ext uri="{BB962C8B-B14F-4D97-AF65-F5344CB8AC3E}">
        <p14:creationId xmlns:p14="http://schemas.microsoft.com/office/powerpoint/2010/main" val="3694542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6328" y="1396669"/>
            <a:ext cx="8564365" cy="5324535"/>
          </a:xfrm>
          <a:prstGeom prst="rect">
            <a:avLst/>
          </a:prstGeom>
          <a:noFill/>
          <a:ln>
            <a:noFill/>
          </a:ln>
        </p:spPr>
        <p:txBody>
          <a:bodyPr wrap="square" rtlCol="0">
            <a:spAutoFit/>
          </a:bodyPr>
          <a:lstStyle/>
          <a:p>
            <a:pPr marL="176213" indent="-176213">
              <a:buFont typeface="Arial" panose="020B0604020202020204" pitchFamily="34" charset="0"/>
              <a:buChar char="•"/>
            </a:pPr>
            <a:r>
              <a:rPr lang="en-IE" sz="2000" dirty="0">
                <a:solidFill>
                  <a:schemeClr val="tx1">
                    <a:alpha val="50000"/>
                  </a:schemeClr>
                </a:solidFill>
                <a:latin typeface="Open Sans"/>
                <a:cs typeface="Open Sans"/>
              </a:rPr>
              <a:t>Introduction to GenComm (Mark Welsh)</a:t>
            </a:r>
          </a:p>
          <a:p>
            <a:pPr marL="536575" lvl="1" indent="-176213">
              <a:buFont typeface="Arial" panose="020B0604020202020204" pitchFamily="34" charset="0"/>
              <a:buChar char="•"/>
            </a:pPr>
            <a:r>
              <a:rPr lang="en-IE" sz="2000" dirty="0">
                <a:solidFill>
                  <a:schemeClr val="tx1">
                    <a:alpha val="50000"/>
                  </a:schemeClr>
                </a:solidFill>
                <a:latin typeface="Open Sans"/>
                <a:cs typeface="Open Sans"/>
              </a:rPr>
              <a:t>Energy Challenges</a:t>
            </a:r>
          </a:p>
          <a:p>
            <a:pPr marL="536575" lvl="1" indent="-176213">
              <a:buFont typeface="Arial" panose="020B0604020202020204" pitchFamily="34" charset="0"/>
              <a:buChar char="•"/>
            </a:pPr>
            <a:r>
              <a:rPr lang="en-US" sz="2000" dirty="0" err="1">
                <a:solidFill>
                  <a:schemeClr val="tx1">
                    <a:alpha val="50000"/>
                  </a:schemeClr>
                </a:solidFill>
                <a:latin typeface="Open Sans"/>
                <a:cs typeface="Open Sans"/>
              </a:rPr>
              <a:t>GenComm</a:t>
            </a:r>
            <a:r>
              <a:rPr lang="en-US" sz="2000" dirty="0">
                <a:solidFill>
                  <a:schemeClr val="tx1">
                    <a:alpha val="50000"/>
                  </a:schemeClr>
                </a:solidFill>
                <a:latin typeface="Open Sans"/>
                <a:cs typeface="Open Sans"/>
              </a:rPr>
              <a:t> Pilot Plants</a:t>
            </a:r>
          </a:p>
          <a:p>
            <a:pPr marL="536575" lvl="1" indent="-176213">
              <a:buFont typeface="Arial" panose="020B0604020202020204" pitchFamily="34" charset="0"/>
              <a:buChar char="•"/>
            </a:pPr>
            <a:r>
              <a:rPr lang="en-US" sz="2000" dirty="0" err="1">
                <a:solidFill>
                  <a:schemeClr val="tx1">
                    <a:alpha val="50000"/>
                  </a:schemeClr>
                </a:solidFill>
                <a:latin typeface="Open Sans"/>
                <a:cs typeface="Open Sans"/>
              </a:rPr>
              <a:t>GenComm</a:t>
            </a:r>
            <a:r>
              <a:rPr lang="en-US" sz="2000" dirty="0">
                <a:solidFill>
                  <a:schemeClr val="tx1">
                    <a:alpha val="50000"/>
                  </a:schemeClr>
                </a:solidFill>
                <a:latin typeface="Open Sans"/>
                <a:cs typeface="Open Sans"/>
              </a:rPr>
              <a:t> Deliverables</a:t>
            </a:r>
          </a:p>
          <a:p>
            <a:pPr marL="176213" indent="-176213">
              <a:buFont typeface="Arial" panose="020B0604020202020204" pitchFamily="34" charset="0"/>
              <a:buChar char="•"/>
            </a:pPr>
            <a:r>
              <a:rPr lang="en-IE" sz="2000" dirty="0">
                <a:solidFill>
                  <a:schemeClr val="tx1">
                    <a:alpha val="50000"/>
                  </a:schemeClr>
                </a:solidFill>
                <a:latin typeface="Open Sans"/>
                <a:cs typeface="Open Sans"/>
              </a:rPr>
              <a:t>Smart H</a:t>
            </a:r>
            <a:r>
              <a:rPr lang="en-IE" sz="2000" baseline="-25000" dirty="0">
                <a:solidFill>
                  <a:schemeClr val="tx1">
                    <a:alpha val="50000"/>
                  </a:schemeClr>
                </a:solidFill>
                <a:latin typeface="Open Sans"/>
                <a:cs typeface="Open Sans"/>
              </a:rPr>
              <a:t>2 </a:t>
            </a:r>
            <a:r>
              <a:rPr lang="en-IE" sz="2000" dirty="0">
                <a:solidFill>
                  <a:schemeClr val="tx1">
                    <a:alpha val="50000"/>
                  </a:schemeClr>
                </a:solidFill>
                <a:latin typeface="Open Sans"/>
                <a:cs typeface="Open Sans"/>
              </a:rPr>
              <a:t>(Kevin </a:t>
            </a:r>
            <a:r>
              <a:rPr lang="en-IE" sz="2000" dirty="0" err="1">
                <a:solidFill>
                  <a:schemeClr val="tx1">
                    <a:alpha val="50000"/>
                  </a:schemeClr>
                </a:solidFill>
                <a:latin typeface="Open Sans"/>
                <a:cs typeface="Open Sans"/>
              </a:rPr>
              <a:t>Verleysen</a:t>
            </a:r>
            <a:r>
              <a:rPr lang="en-IE" sz="2000" dirty="0">
                <a:solidFill>
                  <a:schemeClr val="tx1">
                    <a:alpha val="50000"/>
                  </a:schemeClr>
                </a:solidFill>
                <a:latin typeface="Open Sans"/>
                <a:cs typeface="Open Sans"/>
              </a:rPr>
              <a:t>)</a:t>
            </a:r>
          </a:p>
          <a:p>
            <a:pPr marL="536575" lvl="1" indent="-176213">
              <a:buFont typeface="Arial" panose="020B0604020202020204" pitchFamily="34" charset="0"/>
              <a:buChar char="•"/>
            </a:pPr>
            <a:r>
              <a:rPr lang="en-IE" sz="2000" dirty="0">
                <a:solidFill>
                  <a:schemeClr val="tx1">
                    <a:alpha val="50000"/>
                  </a:schemeClr>
                </a:solidFill>
                <a:latin typeface="Open Sans"/>
                <a:cs typeface="Open Sans"/>
              </a:rPr>
              <a:t>Hydrogen characteristics</a:t>
            </a:r>
          </a:p>
          <a:p>
            <a:pPr marL="536575" lvl="1" indent="-176213">
              <a:buFont typeface="Arial" panose="020B0604020202020204" pitchFamily="34" charset="0"/>
              <a:buChar char="•"/>
            </a:pPr>
            <a:r>
              <a:rPr lang="en-IE" sz="2000" dirty="0">
                <a:solidFill>
                  <a:schemeClr val="tx1">
                    <a:alpha val="50000"/>
                  </a:schemeClr>
                </a:solidFill>
                <a:latin typeface="Open Sans"/>
                <a:cs typeface="Open Sans"/>
              </a:rPr>
              <a:t>Current H2 supply and demand</a:t>
            </a:r>
          </a:p>
          <a:p>
            <a:pPr marL="536575" lvl="1" indent="-176213">
              <a:buFont typeface="Arial" panose="020B0604020202020204" pitchFamily="34" charset="0"/>
              <a:buChar char="•"/>
            </a:pPr>
            <a:r>
              <a:rPr lang="en-IE" sz="2000" dirty="0">
                <a:solidFill>
                  <a:schemeClr val="tx1">
                    <a:alpha val="50000"/>
                  </a:schemeClr>
                </a:solidFill>
                <a:latin typeface="Open Sans"/>
                <a:cs typeface="Open Sans"/>
              </a:rPr>
              <a:t>H</a:t>
            </a:r>
            <a:r>
              <a:rPr lang="en-IE" sz="2000" baseline="-25000" dirty="0">
                <a:solidFill>
                  <a:schemeClr val="tx1">
                    <a:alpha val="50000"/>
                  </a:schemeClr>
                </a:solidFill>
                <a:latin typeface="Open Sans"/>
                <a:cs typeface="Open Sans"/>
              </a:rPr>
              <a:t>2</a:t>
            </a:r>
            <a:r>
              <a:rPr lang="en-IE" sz="2000" dirty="0">
                <a:solidFill>
                  <a:schemeClr val="tx1">
                    <a:alpha val="50000"/>
                  </a:schemeClr>
                </a:solidFill>
                <a:latin typeface="Open Sans"/>
                <a:cs typeface="Open Sans"/>
              </a:rPr>
              <a:t> Mobility Technologies </a:t>
            </a:r>
          </a:p>
          <a:p>
            <a:pPr marL="536575" lvl="1" indent="-176213">
              <a:buFont typeface="Arial" panose="020B0604020202020204" pitchFamily="34" charset="0"/>
              <a:buChar char="•"/>
            </a:pPr>
            <a:r>
              <a:rPr lang="en-IE" sz="2000" dirty="0">
                <a:solidFill>
                  <a:schemeClr val="tx1">
                    <a:alpha val="50000"/>
                  </a:schemeClr>
                </a:solidFill>
                <a:latin typeface="Open Sans"/>
                <a:cs typeface="Open Sans"/>
              </a:rPr>
              <a:t>The Concept of Smart H</a:t>
            </a:r>
            <a:r>
              <a:rPr lang="en-IE" sz="2000" baseline="-25000" dirty="0">
                <a:solidFill>
                  <a:schemeClr val="tx1">
                    <a:alpha val="50000"/>
                  </a:schemeClr>
                </a:solidFill>
                <a:latin typeface="Open Sans"/>
                <a:cs typeface="Open Sans"/>
              </a:rPr>
              <a:t>2</a:t>
            </a:r>
            <a:r>
              <a:rPr lang="en-IE" sz="2000" dirty="0">
                <a:solidFill>
                  <a:schemeClr val="tx1">
                    <a:alpha val="50000"/>
                  </a:schemeClr>
                </a:solidFill>
                <a:latin typeface="Open Sans"/>
                <a:cs typeface="Open Sans"/>
              </a:rPr>
              <a:t> </a:t>
            </a:r>
          </a:p>
          <a:p>
            <a:pPr marL="176213" indent="-176213">
              <a:buFont typeface="Arial" panose="020B0604020202020204" pitchFamily="34" charset="0"/>
              <a:buChar char="•"/>
            </a:pPr>
            <a:r>
              <a:rPr lang="en-IE" sz="2000" dirty="0">
                <a:latin typeface="Open Sans"/>
                <a:cs typeface="Open Sans"/>
              </a:rPr>
              <a:t>Hydrogen Based Energy Carriers Decision Support Tool (T.A. Gunawan)</a:t>
            </a:r>
          </a:p>
          <a:p>
            <a:pPr marL="536575" lvl="1" indent="-176213">
              <a:buFont typeface="Arial" panose="020B0604020202020204" pitchFamily="34" charset="0"/>
              <a:buChar char="•"/>
            </a:pPr>
            <a:r>
              <a:rPr lang="en-IE" sz="2000" dirty="0">
                <a:latin typeface="Open Sans"/>
                <a:cs typeface="Open Sans"/>
              </a:rPr>
              <a:t>Smart H2GO Objectives </a:t>
            </a:r>
          </a:p>
          <a:p>
            <a:pPr marL="536575" lvl="1" indent="-176213">
              <a:buFont typeface="Arial" panose="020B0604020202020204" pitchFamily="34" charset="0"/>
              <a:buChar char="•"/>
            </a:pPr>
            <a:r>
              <a:rPr lang="en-IE" sz="2000" dirty="0">
                <a:latin typeface="Open Sans"/>
                <a:cs typeface="Open Sans"/>
              </a:rPr>
              <a:t>Building the Smart H2GO</a:t>
            </a:r>
          </a:p>
          <a:p>
            <a:pPr marL="536575" lvl="1" indent="-176213">
              <a:buFont typeface="Arial" panose="020B0604020202020204" pitchFamily="34" charset="0"/>
              <a:buChar char="•"/>
            </a:pPr>
            <a:r>
              <a:rPr lang="en-IE" sz="2000" dirty="0">
                <a:latin typeface="Open Sans"/>
                <a:cs typeface="Open Sans"/>
              </a:rPr>
              <a:t>How does Smart H2GO work?</a:t>
            </a:r>
          </a:p>
          <a:p>
            <a:pPr marL="536575" lvl="1" indent="-176213">
              <a:buFont typeface="Arial" panose="020B0604020202020204" pitchFamily="34" charset="0"/>
              <a:buChar char="•"/>
            </a:pPr>
            <a:r>
              <a:rPr lang="en-IE" sz="2000" dirty="0">
                <a:latin typeface="Open Sans"/>
                <a:cs typeface="Open Sans"/>
              </a:rPr>
              <a:t>Case studies for curtailment-based H</a:t>
            </a:r>
            <a:r>
              <a:rPr lang="en-IE" sz="2000" baseline="-25000" dirty="0">
                <a:latin typeface="Open Sans"/>
                <a:cs typeface="Open Sans"/>
              </a:rPr>
              <a:t>2</a:t>
            </a:r>
            <a:r>
              <a:rPr lang="en-IE" sz="2000" dirty="0">
                <a:latin typeface="Open Sans"/>
                <a:cs typeface="Open Sans"/>
              </a:rPr>
              <a:t> supply</a:t>
            </a:r>
          </a:p>
          <a:p>
            <a:pPr marL="1160463" lvl="2" indent="-449263">
              <a:buFont typeface="+mj-lt"/>
              <a:buAutoNum type="arabicPeriod"/>
            </a:pPr>
            <a:r>
              <a:rPr lang="en-IE" sz="2000" dirty="0">
                <a:latin typeface="Open Sans"/>
                <a:cs typeface="Open Sans"/>
              </a:rPr>
              <a:t>Local-scale in Valentia Island, Ireland</a:t>
            </a:r>
          </a:p>
          <a:p>
            <a:pPr marL="1160463" lvl="2" indent="-449263">
              <a:buFont typeface="+mj-lt"/>
              <a:buAutoNum type="arabicPeriod"/>
            </a:pPr>
            <a:r>
              <a:rPr lang="en-IE" sz="2000" dirty="0">
                <a:latin typeface="Open Sans"/>
                <a:cs typeface="Open Sans"/>
              </a:rPr>
              <a:t>Regional/National-scale in Belfast, Northern Ireland</a:t>
            </a:r>
          </a:p>
          <a:p>
            <a:pPr marL="1160463" lvl="2" indent="-449263">
              <a:buFont typeface="+mj-lt"/>
              <a:buAutoNum type="arabicPeriod"/>
            </a:pPr>
            <a:r>
              <a:rPr lang="en-IE" sz="2000" dirty="0">
                <a:latin typeface="Open Sans"/>
                <a:cs typeface="Open Sans"/>
              </a:rPr>
              <a:t>Transnational-scale across Northwest Europe</a:t>
            </a:r>
          </a:p>
        </p:txBody>
      </p:sp>
      <p:sp>
        <p:nvSpPr>
          <p:cNvPr id="7" name="Title 1">
            <a:extLst>
              <a:ext uri="{FF2B5EF4-FFF2-40B4-BE49-F238E27FC236}">
                <a16:creationId xmlns:a16="http://schemas.microsoft.com/office/drawing/2014/main" id="{0D2497BF-6041-4010-BF3B-11681DC60AE5}"/>
              </a:ext>
            </a:extLst>
          </p:cNvPr>
          <p:cNvSpPr>
            <a:spLocks noGrp="1"/>
          </p:cNvSpPr>
          <p:nvPr>
            <p:ph type="title"/>
          </p:nvPr>
        </p:nvSpPr>
        <p:spPr>
          <a:xfrm>
            <a:off x="976327" y="815807"/>
            <a:ext cx="4999546" cy="505401"/>
          </a:xfrm>
        </p:spPr>
        <p:txBody>
          <a:bodyPr anchor="t">
            <a:noAutofit/>
          </a:bodyPr>
          <a:lstStyle/>
          <a:p>
            <a:r>
              <a:rPr lang="en-IE" sz="2800" b="1" dirty="0">
                <a:solidFill>
                  <a:srgbClr val="034DA2"/>
                </a:solidFill>
                <a:latin typeface="Open Sans"/>
              </a:rPr>
              <a:t>Overview</a:t>
            </a:r>
          </a:p>
        </p:txBody>
      </p:sp>
      <p:sp>
        <p:nvSpPr>
          <p:cNvPr id="3" name="Slide Number Placeholder 2"/>
          <p:cNvSpPr>
            <a:spLocks noGrp="1"/>
          </p:cNvSpPr>
          <p:nvPr>
            <p:ph type="sldNum" sz="quarter" idx="12"/>
          </p:nvPr>
        </p:nvSpPr>
        <p:spPr/>
        <p:txBody>
          <a:bodyPr/>
          <a:lstStyle/>
          <a:p>
            <a:fld id="{E87D083B-FAF2-5643-A9FC-521FAB15583B}" type="slidenum">
              <a:rPr lang="en-GB" smtClean="0"/>
              <a:t>11</a:t>
            </a:fld>
            <a:endParaRPr lang="en-GB"/>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Tree>
    <p:extLst>
      <p:ext uri="{BB962C8B-B14F-4D97-AF65-F5344CB8AC3E}">
        <p14:creationId xmlns:p14="http://schemas.microsoft.com/office/powerpoint/2010/main" val="938328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87D083B-FAF2-5643-A9FC-521FAB15583B}" type="slidenum">
              <a:rPr lang="en-GB" sz="1200"/>
              <a:t>12</a:t>
            </a:fld>
            <a:endParaRPr lang="en-GB" sz="1200" dirty="0"/>
          </a:p>
        </p:txBody>
      </p:sp>
      <p:graphicFrame>
        <p:nvGraphicFramePr>
          <p:cNvPr id="6" name="Diagram 5"/>
          <p:cNvGraphicFramePr/>
          <p:nvPr>
            <p:extLst/>
          </p:nvPr>
        </p:nvGraphicFramePr>
        <p:xfrm>
          <a:off x="1766029" y="1663696"/>
          <a:ext cx="7774664" cy="4680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9" name="Title 1">
            <a:extLst>
              <a:ext uri="{FF2B5EF4-FFF2-40B4-BE49-F238E27FC236}">
                <a16:creationId xmlns:a16="http://schemas.microsoft.com/office/drawing/2014/main" id="{0D2497BF-6041-4010-BF3B-11681DC60AE5}"/>
              </a:ext>
            </a:extLst>
          </p:cNvPr>
          <p:cNvSpPr txBox="1">
            <a:spLocks/>
          </p:cNvSpPr>
          <p:nvPr/>
        </p:nvSpPr>
        <p:spPr>
          <a:xfrm>
            <a:off x="976327" y="813785"/>
            <a:ext cx="4999546" cy="505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b="1" dirty="0">
                <a:solidFill>
                  <a:srgbClr val="034DA2"/>
                </a:solidFill>
                <a:latin typeface="Open Sans"/>
              </a:rPr>
              <a:t>Smart H2GO objectives</a:t>
            </a:r>
          </a:p>
        </p:txBody>
      </p:sp>
    </p:spTree>
    <p:extLst>
      <p:ext uri="{BB962C8B-B14F-4D97-AF65-F5344CB8AC3E}">
        <p14:creationId xmlns:p14="http://schemas.microsoft.com/office/powerpoint/2010/main" val="1899105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87D083B-FAF2-5643-A9FC-521FAB15583B}" type="slidenum">
              <a:rPr lang="en-GB" sz="1200"/>
              <a:t>13</a:t>
            </a:fld>
            <a:endParaRPr lang="en-GB" sz="1200" dirty="0"/>
          </a:p>
        </p:txBody>
      </p:sp>
      <p:sp>
        <p:nvSpPr>
          <p:cNvPr id="8" name="TextBox 7">
            <a:extLst>
              <a:ext uri="{FF2B5EF4-FFF2-40B4-BE49-F238E27FC236}">
                <a16:creationId xmlns:a16="http://schemas.microsoft.com/office/drawing/2014/main" id="{0A3F74C6-F665-451F-B148-D571CEDE436A}"/>
              </a:ext>
            </a:extLst>
          </p:cNvPr>
          <p:cNvSpPr txBox="1"/>
          <p:nvPr/>
        </p:nvSpPr>
        <p:spPr>
          <a:xfrm>
            <a:off x="2470609" y="2128108"/>
            <a:ext cx="1393769" cy="369332"/>
          </a:xfrm>
          <a:prstGeom prst="rect">
            <a:avLst/>
          </a:prstGeom>
          <a:noFill/>
        </p:spPr>
        <p:txBody>
          <a:bodyPr wrap="square" rtlCol="0">
            <a:spAutoFit/>
          </a:bodyPr>
          <a:lstStyle/>
          <a:p>
            <a:pPr algn="ctr"/>
            <a:r>
              <a:rPr lang="en-GB" dirty="0">
                <a:latin typeface="Open Sans" panose="020B0606030504020204"/>
              </a:rPr>
              <a:t>User Interface</a:t>
            </a:r>
          </a:p>
        </p:txBody>
      </p:sp>
      <p:sp>
        <p:nvSpPr>
          <p:cNvPr id="9" name="Rectangle 8">
            <a:extLst>
              <a:ext uri="{FF2B5EF4-FFF2-40B4-BE49-F238E27FC236}">
                <a16:creationId xmlns:a16="http://schemas.microsoft.com/office/drawing/2014/main" id="{DCD2FFE2-3B02-4818-A4DF-89CA88FD5214}"/>
              </a:ext>
            </a:extLst>
          </p:cNvPr>
          <p:cNvSpPr/>
          <p:nvPr/>
        </p:nvSpPr>
        <p:spPr>
          <a:xfrm>
            <a:off x="6499750" y="3080058"/>
            <a:ext cx="1636276" cy="646331"/>
          </a:xfrm>
          <a:prstGeom prst="rect">
            <a:avLst/>
          </a:prstGeom>
        </p:spPr>
        <p:txBody>
          <a:bodyPr wrap="square">
            <a:spAutoFit/>
          </a:bodyPr>
          <a:lstStyle/>
          <a:p>
            <a:pPr algn="ctr"/>
            <a:r>
              <a:rPr lang="en-GB" dirty="0">
                <a:latin typeface="Open Sans" panose="020B0606030504020204"/>
              </a:rPr>
              <a:t>Technical</a:t>
            </a:r>
          </a:p>
          <a:p>
            <a:pPr algn="ctr"/>
            <a:r>
              <a:rPr lang="en-GB" dirty="0">
                <a:latin typeface="Open Sans" panose="020B0606030504020204"/>
              </a:rPr>
              <a:t>model</a:t>
            </a:r>
          </a:p>
        </p:txBody>
      </p:sp>
      <p:sp>
        <p:nvSpPr>
          <p:cNvPr id="10" name="Rectangle 9">
            <a:extLst>
              <a:ext uri="{FF2B5EF4-FFF2-40B4-BE49-F238E27FC236}">
                <a16:creationId xmlns:a16="http://schemas.microsoft.com/office/drawing/2014/main" id="{ABEE70C3-CBBD-40C8-935B-6D7A48F2E216}"/>
              </a:ext>
            </a:extLst>
          </p:cNvPr>
          <p:cNvSpPr/>
          <p:nvPr/>
        </p:nvSpPr>
        <p:spPr>
          <a:xfrm>
            <a:off x="6492093" y="5571806"/>
            <a:ext cx="1736531" cy="646331"/>
          </a:xfrm>
          <a:prstGeom prst="rect">
            <a:avLst/>
          </a:prstGeom>
        </p:spPr>
        <p:txBody>
          <a:bodyPr wrap="square">
            <a:spAutoFit/>
          </a:bodyPr>
          <a:lstStyle/>
          <a:p>
            <a:pPr algn="ctr"/>
            <a:r>
              <a:rPr lang="en-GB" dirty="0">
                <a:latin typeface="Open Sans" panose="020B0606030504020204"/>
              </a:rPr>
              <a:t>Economic</a:t>
            </a:r>
          </a:p>
          <a:p>
            <a:pPr algn="ctr"/>
            <a:r>
              <a:rPr lang="en-GB" dirty="0">
                <a:latin typeface="Open Sans" panose="020B0606030504020204"/>
              </a:rPr>
              <a:t>model</a:t>
            </a:r>
          </a:p>
        </p:txBody>
      </p:sp>
      <p:sp>
        <p:nvSpPr>
          <p:cNvPr id="11" name="Rectangle: Rounded Corners 14">
            <a:extLst>
              <a:ext uri="{FF2B5EF4-FFF2-40B4-BE49-F238E27FC236}">
                <a16:creationId xmlns:a16="http://schemas.microsoft.com/office/drawing/2014/main" id="{589FF6CE-CBA1-4F77-93CD-6BC3331A1E4B}"/>
              </a:ext>
            </a:extLst>
          </p:cNvPr>
          <p:cNvSpPr/>
          <p:nvPr/>
        </p:nvSpPr>
        <p:spPr>
          <a:xfrm>
            <a:off x="8577175" y="3735827"/>
            <a:ext cx="1724625" cy="1581442"/>
          </a:xfrm>
          <a:prstGeom prst="round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a:endParaRPr>
          </a:p>
        </p:txBody>
      </p:sp>
      <p:sp>
        <p:nvSpPr>
          <p:cNvPr id="12" name="TextBox 11">
            <a:extLst>
              <a:ext uri="{FF2B5EF4-FFF2-40B4-BE49-F238E27FC236}">
                <a16:creationId xmlns:a16="http://schemas.microsoft.com/office/drawing/2014/main" id="{52C43148-8CB4-4F79-AE0C-2B8705D520E1}"/>
              </a:ext>
            </a:extLst>
          </p:cNvPr>
          <p:cNvSpPr txBox="1"/>
          <p:nvPr/>
        </p:nvSpPr>
        <p:spPr>
          <a:xfrm>
            <a:off x="8886144" y="3412661"/>
            <a:ext cx="1106683" cy="523220"/>
          </a:xfrm>
          <a:prstGeom prst="rect">
            <a:avLst/>
          </a:prstGeom>
          <a:solidFill>
            <a:schemeClr val="bg1"/>
          </a:solidFill>
        </p:spPr>
        <p:txBody>
          <a:bodyPr wrap="square" rtlCol="0">
            <a:spAutoFit/>
          </a:bodyPr>
          <a:lstStyle/>
          <a:p>
            <a:pPr algn="ctr"/>
            <a:r>
              <a:rPr lang="en-GB" sz="1400" dirty="0">
                <a:solidFill>
                  <a:schemeClr val="bg1">
                    <a:lumMod val="65000"/>
                  </a:schemeClr>
                </a:solidFill>
                <a:latin typeface="Open Sans" panose="020B0606030504020204"/>
              </a:rPr>
              <a:t>ENERGIA,</a:t>
            </a:r>
          </a:p>
          <a:p>
            <a:pPr algn="ctr"/>
            <a:r>
              <a:rPr lang="en-GB" sz="1400" dirty="0">
                <a:solidFill>
                  <a:schemeClr val="bg1">
                    <a:lumMod val="65000"/>
                  </a:schemeClr>
                </a:solidFill>
                <a:latin typeface="Open Sans" panose="020B0606030504020204"/>
              </a:rPr>
              <a:t>IZES, PEC</a:t>
            </a:r>
          </a:p>
        </p:txBody>
      </p:sp>
      <p:sp>
        <p:nvSpPr>
          <p:cNvPr id="13" name="Rectangle: Rounded Corners 20">
            <a:extLst>
              <a:ext uri="{FF2B5EF4-FFF2-40B4-BE49-F238E27FC236}">
                <a16:creationId xmlns:a16="http://schemas.microsoft.com/office/drawing/2014/main" id="{F6A08F8C-BE91-4A22-AF89-03561105752C}"/>
              </a:ext>
            </a:extLst>
          </p:cNvPr>
          <p:cNvSpPr/>
          <p:nvPr/>
        </p:nvSpPr>
        <p:spPr>
          <a:xfrm>
            <a:off x="6446127" y="2612117"/>
            <a:ext cx="1748320" cy="1582215"/>
          </a:xfrm>
          <a:prstGeom prst="round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a:endParaRPr>
          </a:p>
        </p:txBody>
      </p:sp>
      <p:cxnSp>
        <p:nvCxnSpPr>
          <p:cNvPr id="15" name="Straight Arrow Connector 14">
            <a:extLst>
              <a:ext uri="{FF2B5EF4-FFF2-40B4-BE49-F238E27FC236}">
                <a16:creationId xmlns:a16="http://schemas.microsoft.com/office/drawing/2014/main" id="{2CA5DCC5-F845-4B36-B97C-C62839614ACE}"/>
              </a:ext>
            </a:extLst>
          </p:cNvPr>
          <p:cNvCxnSpPr>
            <a:cxnSpLocks/>
            <a:stCxn id="27" idx="0"/>
            <a:endCxn id="29" idx="2"/>
          </p:cNvCxnSpPr>
          <p:nvPr/>
        </p:nvCxnSpPr>
        <p:spPr>
          <a:xfrm flipH="1" flipV="1">
            <a:off x="3155032" y="3302008"/>
            <a:ext cx="1851" cy="316855"/>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5FEFA9D-2618-4FA6-BA2C-3A40E5A91AE4}"/>
              </a:ext>
            </a:extLst>
          </p:cNvPr>
          <p:cNvSpPr/>
          <p:nvPr/>
        </p:nvSpPr>
        <p:spPr>
          <a:xfrm>
            <a:off x="8383799" y="4303117"/>
            <a:ext cx="2111375" cy="369332"/>
          </a:xfrm>
          <a:prstGeom prst="rect">
            <a:avLst/>
          </a:prstGeom>
        </p:spPr>
        <p:txBody>
          <a:bodyPr wrap="square">
            <a:spAutoFit/>
          </a:bodyPr>
          <a:lstStyle/>
          <a:p>
            <a:pPr algn="ctr"/>
            <a:r>
              <a:rPr lang="en-GB" dirty="0">
                <a:latin typeface="Open Sans" panose="020B0606030504020204"/>
              </a:rPr>
              <a:t>Pilot plants</a:t>
            </a:r>
          </a:p>
        </p:txBody>
      </p:sp>
      <p:cxnSp>
        <p:nvCxnSpPr>
          <p:cNvPr id="17" name="Elbow Connector 16"/>
          <p:cNvCxnSpPr>
            <a:stCxn id="11" idx="1"/>
            <a:endCxn id="13" idx="3"/>
          </p:cNvCxnSpPr>
          <p:nvPr/>
        </p:nvCxnSpPr>
        <p:spPr>
          <a:xfrm rot="10800000">
            <a:off x="8194449" y="3403224"/>
            <a:ext cx="382727" cy="1123324"/>
          </a:xfrm>
          <a:prstGeom prst="bentConnector3">
            <a:avLst/>
          </a:prstGeom>
          <a:ln w="28575">
            <a:solidFill>
              <a:srgbClr val="A6A6A6"/>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20">
            <a:extLst>
              <a:ext uri="{FF2B5EF4-FFF2-40B4-BE49-F238E27FC236}">
                <a16:creationId xmlns:a16="http://schemas.microsoft.com/office/drawing/2014/main" id="{F6A08F8C-BE91-4A22-AF89-03561105752C}"/>
              </a:ext>
            </a:extLst>
          </p:cNvPr>
          <p:cNvSpPr/>
          <p:nvPr/>
        </p:nvSpPr>
        <p:spPr>
          <a:xfrm>
            <a:off x="6441325" y="5094813"/>
            <a:ext cx="1748320" cy="1582215"/>
          </a:xfrm>
          <a:prstGeom prst="round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AE845D44-599F-41DA-B312-08A8CC58CE0B}"/>
              </a:ext>
            </a:extLst>
          </p:cNvPr>
          <p:cNvSpPr txBox="1"/>
          <p:nvPr/>
        </p:nvSpPr>
        <p:spPr>
          <a:xfrm>
            <a:off x="6744452" y="4925213"/>
            <a:ext cx="1111264" cy="369332"/>
          </a:xfrm>
          <a:prstGeom prst="rect">
            <a:avLst/>
          </a:prstGeom>
          <a:solidFill>
            <a:schemeClr val="bg1"/>
          </a:solidFill>
        </p:spPr>
        <p:txBody>
          <a:bodyPr wrap="square" rtlCol="0">
            <a:spAutoFit/>
          </a:bodyPr>
          <a:lstStyle/>
          <a:p>
            <a:pPr algn="ctr"/>
            <a:r>
              <a:rPr lang="en-GB" dirty="0">
                <a:solidFill>
                  <a:schemeClr val="bg1">
                    <a:lumMod val="65000"/>
                  </a:schemeClr>
                </a:solidFill>
                <a:latin typeface="Open Sans" panose="020B0606030504020204"/>
              </a:rPr>
              <a:t>TKR</a:t>
            </a:r>
          </a:p>
        </p:txBody>
      </p:sp>
      <p:sp>
        <p:nvSpPr>
          <p:cNvPr id="20" name="Rectangle: Rounded Corners 20">
            <a:extLst>
              <a:ext uri="{FF2B5EF4-FFF2-40B4-BE49-F238E27FC236}">
                <a16:creationId xmlns:a16="http://schemas.microsoft.com/office/drawing/2014/main" id="{F6A08F8C-BE91-4A22-AF89-03561105752C}"/>
              </a:ext>
            </a:extLst>
          </p:cNvPr>
          <p:cNvSpPr/>
          <p:nvPr/>
        </p:nvSpPr>
        <p:spPr>
          <a:xfrm>
            <a:off x="4302980" y="3790333"/>
            <a:ext cx="1748320" cy="1582215"/>
          </a:xfrm>
          <a:prstGeom prst="round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a:endParaRPr>
          </a:p>
        </p:txBody>
      </p:sp>
      <p:sp>
        <p:nvSpPr>
          <p:cNvPr id="22" name="Rectangle 21">
            <a:extLst>
              <a:ext uri="{FF2B5EF4-FFF2-40B4-BE49-F238E27FC236}">
                <a16:creationId xmlns:a16="http://schemas.microsoft.com/office/drawing/2014/main" id="{ABEE70C3-CBBD-40C8-935B-6D7A48F2E216}"/>
              </a:ext>
            </a:extLst>
          </p:cNvPr>
          <p:cNvSpPr/>
          <p:nvPr/>
        </p:nvSpPr>
        <p:spPr>
          <a:xfrm>
            <a:off x="4286111" y="4214031"/>
            <a:ext cx="1736531" cy="646331"/>
          </a:xfrm>
          <a:prstGeom prst="rect">
            <a:avLst/>
          </a:prstGeom>
        </p:spPr>
        <p:txBody>
          <a:bodyPr wrap="square">
            <a:spAutoFit/>
          </a:bodyPr>
          <a:lstStyle/>
          <a:p>
            <a:pPr algn="ctr"/>
            <a:r>
              <a:rPr lang="en-GB" dirty="0">
                <a:latin typeface="Open Sans" panose="020B0606030504020204"/>
              </a:rPr>
              <a:t>Reduction</a:t>
            </a:r>
          </a:p>
          <a:p>
            <a:pPr algn="ctr"/>
            <a:r>
              <a:rPr lang="en-GB" dirty="0">
                <a:latin typeface="Open Sans" panose="020B0606030504020204"/>
              </a:rPr>
              <a:t>model</a:t>
            </a:r>
          </a:p>
        </p:txBody>
      </p:sp>
      <p:cxnSp>
        <p:nvCxnSpPr>
          <p:cNvPr id="23" name="Elbow Connector 22"/>
          <p:cNvCxnSpPr>
            <a:stCxn id="11" idx="1"/>
            <a:endCxn id="18" idx="3"/>
          </p:cNvCxnSpPr>
          <p:nvPr/>
        </p:nvCxnSpPr>
        <p:spPr>
          <a:xfrm rot="10800000" flipV="1">
            <a:off x="8189647" y="4526548"/>
            <a:ext cx="387529" cy="1359372"/>
          </a:xfrm>
          <a:prstGeom prst="bentConnector3">
            <a:avLst>
              <a:gd name="adj1" fmla="val 50000"/>
            </a:avLst>
          </a:prstGeom>
          <a:ln w="28575">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13" idx="1"/>
            <a:endCxn id="20" idx="3"/>
          </p:cNvCxnSpPr>
          <p:nvPr/>
        </p:nvCxnSpPr>
        <p:spPr>
          <a:xfrm rot="10800000" flipV="1">
            <a:off x="6051302" y="3403224"/>
            <a:ext cx="394827" cy="1178216"/>
          </a:xfrm>
          <a:prstGeom prst="bentConnector3">
            <a:avLst/>
          </a:prstGeom>
          <a:ln w="28575">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18" idx="1"/>
            <a:endCxn id="20" idx="3"/>
          </p:cNvCxnSpPr>
          <p:nvPr/>
        </p:nvCxnSpPr>
        <p:spPr>
          <a:xfrm rot="10800000">
            <a:off x="6051302" y="4581440"/>
            <a:ext cx="390025" cy="1304480"/>
          </a:xfrm>
          <a:prstGeom prst="bentConnector3">
            <a:avLst>
              <a:gd name="adj1" fmla="val 50000"/>
            </a:avLst>
          </a:prstGeom>
          <a:ln w="28575">
            <a:solidFill>
              <a:srgbClr val="A6A6A6"/>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0">
            <a:extLst>
              <a:ext uri="{FF2B5EF4-FFF2-40B4-BE49-F238E27FC236}">
                <a16:creationId xmlns:a16="http://schemas.microsoft.com/office/drawing/2014/main" id="{F6A08F8C-BE91-4A22-AF89-03561105752C}"/>
              </a:ext>
            </a:extLst>
          </p:cNvPr>
          <p:cNvSpPr/>
          <p:nvPr/>
        </p:nvSpPr>
        <p:spPr>
          <a:xfrm>
            <a:off x="2298123" y="3788462"/>
            <a:ext cx="1748320" cy="1582215"/>
          </a:xfrm>
          <a:prstGeom prst="round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a:endParaRPr>
          </a:p>
        </p:txBody>
      </p:sp>
      <p:sp>
        <p:nvSpPr>
          <p:cNvPr id="28" name="Rectangle 27">
            <a:extLst>
              <a:ext uri="{FF2B5EF4-FFF2-40B4-BE49-F238E27FC236}">
                <a16:creationId xmlns:a16="http://schemas.microsoft.com/office/drawing/2014/main" id="{ABEE70C3-CBBD-40C8-935B-6D7A48F2E216}"/>
              </a:ext>
            </a:extLst>
          </p:cNvPr>
          <p:cNvSpPr/>
          <p:nvPr/>
        </p:nvSpPr>
        <p:spPr>
          <a:xfrm>
            <a:off x="2375517" y="4212160"/>
            <a:ext cx="1736531" cy="646331"/>
          </a:xfrm>
          <a:prstGeom prst="rect">
            <a:avLst/>
          </a:prstGeom>
        </p:spPr>
        <p:txBody>
          <a:bodyPr wrap="square">
            <a:spAutoFit/>
          </a:bodyPr>
          <a:lstStyle/>
          <a:p>
            <a:pPr algn="ctr"/>
            <a:r>
              <a:rPr lang="en-GB" dirty="0">
                <a:latin typeface="Open Sans" panose="020B0606030504020204"/>
              </a:rPr>
              <a:t>Smart H2GO</a:t>
            </a:r>
          </a:p>
          <a:p>
            <a:pPr algn="ctr"/>
            <a:r>
              <a:rPr lang="en-GB" dirty="0">
                <a:latin typeface="Open Sans" panose="020B0606030504020204"/>
              </a:rPr>
              <a:t>model</a:t>
            </a:r>
          </a:p>
        </p:txBody>
      </p:sp>
      <p:sp>
        <p:nvSpPr>
          <p:cNvPr id="29" name="Rectangle: Rounded Corners 20">
            <a:extLst>
              <a:ext uri="{FF2B5EF4-FFF2-40B4-BE49-F238E27FC236}">
                <a16:creationId xmlns:a16="http://schemas.microsoft.com/office/drawing/2014/main" id="{F6A08F8C-BE91-4A22-AF89-03561105752C}"/>
              </a:ext>
            </a:extLst>
          </p:cNvPr>
          <p:cNvSpPr/>
          <p:nvPr/>
        </p:nvSpPr>
        <p:spPr>
          <a:xfrm>
            <a:off x="2280871" y="1719793"/>
            <a:ext cx="1748320" cy="1582215"/>
          </a:xfrm>
          <a:prstGeom prst="round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a:endParaRPr>
          </a:p>
        </p:txBody>
      </p:sp>
      <p:sp>
        <p:nvSpPr>
          <p:cNvPr id="30" name="TextBox 29">
            <a:extLst>
              <a:ext uri="{FF2B5EF4-FFF2-40B4-BE49-F238E27FC236}">
                <a16:creationId xmlns:a16="http://schemas.microsoft.com/office/drawing/2014/main" id="{AEF3B0A3-EFC2-4CC6-8797-EDEFC5DCDA1C}"/>
              </a:ext>
            </a:extLst>
          </p:cNvPr>
          <p:cNvSpPr txBox="1"/>
          <p:nvPr/>
        </p:nvSpPr>
        <p:spPr>
          <a:xfrm>
            <a:off x="2642972" y="1396627"/>
            <a:ext cx="1024119" cy="646331"/>
          </a:xfrm>
          <a:prstGeom prst="rect">
            <a:avLst/>
          </a:prstGeom>
          <a:solidFill>
            <a:schemeClr val="bg1"/>
          </a:solidFill>
        </p:spPr>
        <p:txBody>
          <a:bodyPr wrap="square" rtlCol="0">
            <a:spAutoFit/>
          </a:bodyPr>
          <a:lstStyle/>
          <a:p>
            <a:pPr algn="ctr"/>
            <a:r>
              <a:rPr lang="en-GB" dirty="0">
                <a:solidFill>
                  <a:schemeClr val="bg1">
                    <a:lumMod val="65000"/>
                  </a:schemeClr>
                </a:solidFill>
                <a:latin typeface="Open Sans" panose="020B0606030504020204"/>
              </a:rPr>
              <a:t>Smart H2GO</a:t>
            </a:r>
          </a:p>
        </p:txBody>
      </p:sp>
      <p:cxnSp>
        <p:nvCxnSpPr>
          <p:cNvPr id="31" name="Straight Arrow Connector 30">
            <a:extLst>
              <a:ext uri="{FF2B5EF4-FFF2-40B4-BE49-F238E27FC236}">
                <a16:creationId xmlns:a16="http://schemas.microsoft.com/office/drawing/2014/main" id="{2CA5DCC5-F845-4B36-B97C-C62839614ACE}"/>
              </a:ext>
            </a:extLst>
          </p:cNvPr>
          <p:cNvCxnSpPr>
            <a:cxnSpLocks/>
            <a:stCxn id="20" idx="1"/>
            <a:endCxn id="26" idx="3"/>
          </p:cNvCxnSpPr>
          <p:nvPr/>
        </p:nvCxnSpPr>
        <p:spPr>
          <a:xfrm flipH="1" flipV="1">
            <a:off x="4046444" y="4579570"/>
            <a:ext cx="256537" cy="1871"/>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20">
            <a:extLst>
              <a:ext uri="{FF2B5EF4-FFF2-40B4-BE49-F238E27FC236}">
                <a16:creationId xmlns:a16="http://schemas.microsoft.com/office/drawing/2014/main" id="{F6A08F8C-BE91-4A22-AF89-03561105752C}"/>
              </a:ext>
            </a:extLst>
          </p:cNvPr>
          <p:cNvSpPr/>
          <p:nvPr/>
        </p:nvSpPr>
        <p:spPr>
          <a:xfrm>
            <a:off x="6452292" y="2608336"/>
            <a:ext cx="1748320" cy="158221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a:endParaRPr>
          </a:p>
        </p:txBody>
      </p:sp>
      <p:sp>
        <p:nvSpPr>
          <p:cNvPr id="33" name="Rectangle: Rounded Corners 20">
            <a:extLst>
              <a:ext uri="{FF2B5EF4-FFF2-40B4-BE49-F238E27FC236}">
                <a16:creationId xmlns:a16="http://schemas.microsoft.com/office/drawing/2014/main" id="{F6A08F8C-BE91-4A22-AF89-03561105752C}"/>
              </a:ext>
            </a:extLst>
          </p:cNvPr>
          <p:cNvSpPr/>
          <p:nvPr/>
        </p:nvSpPr>
        <p:spPr>
          <a:xfrm>
            <a:off x="4309145" y="3786552"/>
            <a:ext cx="1748320" cy="158221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a:endParaRPr>
          </a:p>
        </p:txBody>
      </p:sp>
      <p:cxnSp>
        <p:nvCxnSpPr>
          <p:cNvPr id="34" name="Elbow Connector 33"/>
          <p:cNvCxnSpPr>
            <a:stCxn id="32" idx="1"/>
            <a:endCxn id="33" idx="3"/>
          </p:cNvCxnSpPr>
          <p:nvPr/>
        </p:nvCxnSpPr>
        <p:spPr>
          <a:xfrm rot="10800000" flipV="1">
            <a:off x="6057467" y="3399443"/>
            <a:ext cx="394827" cy="1178216"/>
          </a:xfrm>
          <a:prstGeom prst="bentConnector3">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20">
            <a:extLst>
              <a:ext uri="{FF2B5EF4-FFF2-40B4-BE49-F238E27FC236}">
                <a16:creationId xmlns:a16="http://schemas.microsoft.com/office/drawing/2014/main" id="{F6A08F8C-BE91-4A22-AF89-03561105752C}"/>
              </a:ext>
            </a:extLst>
          </p:cNvPr>
          <p:cNvSpPr/>
          <p:nvPr/>
        </p:nvSpPr>
        <p:spPr>
          <a:xfrm>
            <a:off x="2304288" y="3784681"/>
            <a:ext cx="1748320" cy="158221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a:endParaRPr>
          </a:p>
        </p:txBody>
      </p:sp>
      <p:cxnSp>
        <p:nvCxnSpPr>
          <p:cNvPr id="36" name="Straight Arrow Connector 35">
            <a:extLst>
              <a:ext uri="{FF2B5EF4-FFF2-40B4-BE49-F238E27FC236}">
                <a16:creationId xmlns:a16="http://schemas.microsoft.com/office/drawing/2014/main" id="{2CA5DCC5-F845-4B36-B97C-C62839614ACE}"/>
              </a:ext>
            </a:extLst>
          </p:cNvPr>
          <p:cNvCxnSpPr>
            <a:cxnSpLocks/>
            <a:stCxn id="33" idx="1"/>
            <a:endCxn id="35" idx="3"/>
          </p:cNvCxnSpPr>
          <p:nvPr/>
        </p:nvCxnSpPr>
        <p:spPr>
          <a:xfrm flipH="1" flipV="1">
            <a:off x="4052609" y="4575789"/>
            <a:ext cx="256537" cy="187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E845D44-599F-41DA-B312-08A8CC58CE0B}"/>
              </a:ext>
            </a:extLst>
          </p:cNvPr>
          <p:cNvSpPr txBox="1"/>
          <p:nvPr/>
        </p:nvSpPr>
        <p:spPr>
          <a:xfrm>
            <a:off x="6759853" y="2405107"/>
            <a:ext cx="1111264" cy="369332"/>
          </a:xfrm>
          <a:prstGeom prst="rect">
            <a:avLst/>
          </a:prstGeom>
          <a:solidFill>
            <a:schemeClr val="bg1"/>
          </a:solidFill>
        </p:spPr>
        <p:txBody>
          <a:bodyPr wrap="square" rtlCol="0">
            <a:spAutoFit/>
          </a:bodyPr>
          <a:lstStyle/>
          <a:p>
            <a:pPr algn="ctr"/>
            <a:r>
              <a:rPr lang="en-GB" dirty="0">
                <a:solidFill>
                  <a:schemeClr val="bg1">
                    <a:lumMod val="65000"/>
                  </a:schemeClr>
                </a:solidFill>
                <a:latin typeface="Open Sans" panose="020B0606030504020204"/>
              </a:rPr>
              <a:t>INSA</a:t>
            </a:r>
          </a:p>
        </p:txBody>
      </p:sp>
      <p:sp>
        <p:nvSpPr>
          <p:cNvPr id="21" name="TextBox 20">
            <a:extLst>
              <a:ext uri="{FF2B5EF4-FFF2-40B4-BE49-F238E27FC236}">
                <a16:creationId xmlns:a16="http://schemas.microsoft.com/office/drawing/2014/main" id="{AE845D44-599F-41DA-B312-08A8CC58CE0B}"/>
              </a:ext>
            </a:extLst>
          </p:cNvPr>
          <p:cNvSpPr txBox="1"/>
          <p:nvPr/>
        </p:nvSpPr>
        <p:spPr>
          <a:xfrm>
            <a:off x="4606107" y="3620733"/>
            <a:ext cx="1111264" cy="369332"/>
          </a:xfrm>
          <a:prstGeom prst="rect">
            <a:avLst/>
          </a:prstGeom>
          <a:solidFill>
            <a:schemeClr val="bg1"/>
          </a:solidFill>
        </p:spPr>
        <p:txBody>
          <a:bodyPr wrap="square" rtlCol="0">
            <a:spAutoFit/>
          </a:bodyPr>
          <a:lstStyle/>
          <a:p>
            <a:pPr algn="ctr"/>
            <a:r>
              <a:rPr lang="en-GB" dirty="0">
                <a:solidFill>
                  <a:schemeClr val="bg1">
                    <a:lumMod val="65000"/>
                  </a:schemeClr>
                </a:solidFill>
                <a:latin typeface="Open Sans" panose="020B0606030504020204"/>
              </a:rPr>
              <a:t>BURN</a:t>
            </a:r>
          </a:p>
        </p:txBody>
      </p:sp>
      <p:sp>
        <p:nvSpPr>
          <p:cNvPr id="27" name="TextBox 26">
            <a:extLst>
              <a:ext uri="{FF2B5EF4-FFF2-40B4-BE49-F238E27FC236}">
                <a16:creationId xmlns:a16="http://schemas.microsoft.com/office/drawing/2014/main" id="{AE845D44-599F-41DA-B312-08A8CC58CE0B}"/>
              </a:ext>
            </a:extLst>
          </p:cNvPr>
          <p:cNvSpPr txBox="1"/>
          <p:nvPr/>
        </p:nvSpPr>
        <p:spPr>
          <a:xfrm>
            <a:off x="2601250" y="3618862"/>
            <a:ext cx="1111264" cy="369332"/>
          </a:xfrm>
          <a:prstGeom prst="rect">
            <a:avLst/>
          </a:prstGeom>
          <a:solidFill>
            <a:schemeClr val="bg1"/>
          </a:solidFill>
        </p:spPr>
        <p:txBody>
          <a:bodyPr wrap="square" rtlCol="0">
            <a:spAutoFit/>
          </a:bodyPr>
          <a:lstStyle/>
          <a:p>
            <a:pPr algn="ctr"/>
            <a:r>
              <a:rPr lang="en-GB" dirty="0">
                <a:solidFill>
                  <a:schemeClr val="bg1">
                    <a:lumMod val="65000"/>
                  </a:schemeClr>
                </a:solidFill>
                <a:latin typeface="Open Sans" panose="020B0606030504020204"/>
              </a:rPr>
              <a:t>NUIG</a:t>
            </a:r>
          </a:p>
        </p:txBody>
      </p:sp>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38" name="Title 1">
            <a:extLst>
              <a:ext uri="{FF2B5EF4-FFF2-40B4-BE49-F238E27FC236}">
                <a16:creationId xmlns:a16="http://schemas.microsoft.com/office/drawing/2014/main" id="{0D2497BF-6041-4010-BF3B-11681DC60AE5}"/>
              </a:ext>
            </a:extLst>
          </p:cNvPr>
          <p:cNvSpPr txBox="1">
            <a:spLocks/>
          </p:cNvSpPr>
          <p:nvPr/>
        </p:nvSpPr>
        <p:spPr>
          <a:xfrm>
            <a:off x="976327" y="813785"/>
            <a:ext cx="4999546" cy="505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b="1" dirty="0">
                <a:solidFill>
                  <a:srgbClr val="034DA2"/>
                </a:solidFill>
                <a:latin typeface="Open Sans"/>
              </a:rPr>
              <a:t>Building the Smart H2GO</a:t>
            </a:r>
          </a:p>
        </p:txBody>
      </p:sp>
    </p:spTree>
    <p:extLst>
      <p:ext uri="{BB962C8B-B14F-4D97-AF65-F5344CB8AC3E}">
        <p14:creationId xmlns:p14="http://schemas.microsoft.com/office/powerpoint/2010/main" val="115155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right)">
                                      <p:cBhvr>
                                        <p:cTn id="34" dur="500"/>
                                        <p:tgtEl>
                                          <p:spTgt spid="24"/>
                                        </p:tgtEl>
                                      </p:cBhvr>
                                    </p:animEffect>
                                  </p:childTnLst>
                                </p:cTn>
                              </p:par>
                              <p:par>
                                <p:cTn id="35" presetID="22" presetClass="entr" presetSubtype="2"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right)">
                                      <p:cBhvr>
                                        <p:cTn id="37" dur="500"/>
                                        <p:tgtEl>
                                          <p:spTgt spid="25"/>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right)">
                                      <p:cBhvr>
                                        <p:cTn id="52" dur="500"/>
                                        <p:tgtEl>
                                          <p:spTgt spid="31"/>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500"/>
                                        <p:tgtEl>
                                          <p:spTgt spid="3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childTnLst>
                                </p:cTn>
                              </p:par>
                              <p:par>
                                <p:cTn id="84" presetID="10" presetClass="entr" presetSubtype="0" fill="hold" nodeType="with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500"/>
                                        <p:tgtEl>
                                          <p:spTgt spid="3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fade">
                                      <p:cBhvr>
                                        <p:cTn id="89" dur="500"/>
                                        <p:tgtEl>
                                          <p:spTgt spid="35"/>
                                        </p:tgtEl>
                                      </p:cBhvr>
                                    </p:animEffect>
                                  </p:childTnLst>
                                </p:cTn>
                              </p:par>
                              <p:par>
                                <p:cTn id="90" presetID="10" presetClass="entr" presetSubtype="0" fill="hold" nodeType="with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animBg="1"/>
      <p:bldP spid="18" grpId="0" animBg="1"/>
      <p:bldP spid="19" grpId="0" animBg="1"/>
      <p:bldP spid="20" grpId="0" animBg="1"/>
      <p:bldP spid="22" grpId="0"/>
      <p:bldP spid="26" grpId="0" animBg="1"/>
      <p:bldP spid="28" grpId="0"/>
      <p:bldP spid="29" grpId="0" animBg="1"/>
      <p:bldP spid="30" grpId="0" animBg="1"/>
      <p:bldP spid="32" grpId="0" animBg="1"/>
      <p:bldP spid="33" grpId="0" animBg="1"/>
      <p:bldP spid="35" grpId="0" animBg="1"/>
      <p:bldP spid="14" grpId="0" animBg="1"/>
      <p:bldP spid="21"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87D083B-FAF2-5643-A9FC-521FAB15583B}" type="slidenum">
              <a:rPr lang="en-GB" sz="1200"/>
              <a:t>14</a:t>
            </a:fld>
            <a:endParaRPr lang="en-GB" sz="1200" dirty="0"/>
          </a:p>
        </p:txBody>
      </p:sp>
      <p:sp>
        <p:nvSpPr>
          <p:cNvPr id="42" name="TextBox 41"/>
          <p:cNvSpPr txBox="1"/>
          <p:nvPr/>
        </p:nvSpPr>
        <p:spPr>
          <a:xfrm>
            <a:off x="4573908" y="1890093"/>
            <a:ext cx="2422459" cy="307777"/>
          </a:xfrm>
          <a:prstGeom prst="rect">
            <a:avLst/>
          </a:prstGeom>
          <a:noFill/>
          <a:ln>
            <a:solidFill>
              <a:schemeClr val="tx1"/>
            </a:solidFill>
          </a:ln>
        </p:spPr>
        <p:txBody>
          <a:bodyPr wrap="none" rtlCol="0">
            <a:spAutoFit/>
          </a:bodyPr>
          <a:lstStyle/>
          <a:p>
            <a:pPr algn="ctr"/>
            <a:r>
              <a:rPr lang="en-IE" sz="1400" dirty="0">
                <a:latin typeface="Open Sans" panose="020B0606030504020204"/>
              </a:rPr>
              <a:t>Hydrogen energy equivalent</a:t>
            </a:r>
            <a:endParaRPr lang="en-US" sz="1400" dirty="0">
              <a:latin typeface="Open Sans" panose="020B0606030504020204"/>
            </a:endParaRPr>
          </a:p>
        </p:txBody>
      </p:sp>
      <p:sp>
        <p:nvSpPr>
          <p:cNvPr id="43" name="TextBox 42"/>
          <p:cNvSpPr txBox="1"/>
          <p:nvPr/>
        </p:nvSpPr>
        <p:spPr>
          <a:xfrm>
            <a:off x="4758567" y="2575677"/>
            <a:ext cx="2053127" cy="307777"/>
          </a:xfrm>
          <a:prstGeom prst="rect">
            <a:avLst/>
          </a:prstGeom>
          <a:noFill/>
          <a:ln>
            <a:solidFill>
              <a:schemeClr val="tx1"/>
            </a:solidFill>
          </a:ln>
        </p:spPr>
        <p:txBody>
          <a:bodyPr wrap="none" rtlCol="0">
            <a:spAutoFit/>
          </a:bodyPr>
          <a:lstStyle/>
          <a:p>
            <a:pPr algn="ctr"/>
            <a:r>
              <a:rPr lang="en-IE" sz="1400" dirty="0">
                <a:latin typeface="Open Sans" panose="020B0606030504020204"/>
              </a:rPr>
              <a:t>Total hydrogen demand</a:t>
            </a:r>
            <a:endParaRPr lang="en-US" sz="1400" dirty="0">
              <a:latin typeface="Open Sans" panose="020B0606030504020204"/>
            </a:endParaRPr>
          </a:p>
        </p:txBody>
      </p:sp>
      <p:sp>
        <p:nvSpPr>
          <p:cNvPr id="44" name="TextBox 43"/>
          <p:cNvSpPr txBox="1"/>
          <p:nvPr/>
        </p:nvSpPr>
        <p:spPr>
          <a:xfrm>
            <a:off x="7524826" y="1884471"/>
            <a:ext cx="2124300" cy="307777"/>
          </a:xfrm>
          <a:prstGeom prst="rect">
            <a:avLst/>
          </a:prstGeom>
          <a:noFill/>
          <a:ln>
            <a:solidFill>
              <a:schemeClr val="tx1"/>
            </a:solidFill>
          </a:ln>
        </p:spPr>
        <p:txBody>
          <a:bodyPr wrap="none" rtlCol="0">
            <a:spAutoFit/>
          </a:bodyPr>
          <a:lstStyle/>
          <a:p>
            <a:pPr algn="ctr"/>
            <a:r>
              <a:rPr lang="en-IE" sz="1400" dirty="0">
                <a:latin typeface="Open Sans" panose="020B0606030504020204"/>
              </a:rPr>
              <a:t>Annual energy demands</a:t>
            </a:r>
            <a:endParaRPr lang="en-US" sz="1400" dirty="0">
              <a:latin typeface="Open Sans" panose="020B0606030504020204"/>
            </a:endParaRPr>
          </a:p>
        </p:txBody>
      </p:sp>
      <p:sp>
        <p:nvSpPr>
          <p:cNvPr id="45" name="TextBox 44"/>
          <p:cNvSpPr txBox="1"/>
          <p:nvPr/>
        </p:nvSpPr>
        <p:spPr>
          <a:xfrm>
            <a:off x="4016467" y="5888850"/>
            <a:ext cx="3565335" cy="307777"/>
          </a:xfrm>
          <a:prstGeom prst="rect">
            <a:avLst/>
          </a:prstGeom>
          <a:noFill/>
          <a:ln>
            <a:solidFill>
              <a:schemeClr val="tx1"/>
            </a:solidFill>
          </a:ln>
        </p:spPr>
        <p:txBody>
          <a:bodyPr wrap="none" rtlCol="0">
            <a:spAutoFit/>
          </a:bodyPr>
          <a:lstStyle/>
          <a:p>
            <a:pPr algn="ctr"/>
            <a:r>
              <a:rPr lang="en-IE" sz="1400" dirty="0">
                <a:latin typeface="Open Sans" panose="020B0606030504020204"/>
              </a:rPr>
              <a:t>Available curtailed wind at every wind farm</a:t>
            </a:r>
            <a:endParaRPr lang="en-US" sz="1400" dirty="0">
              <a:latin typeface="Open Sans" panose="020B0606030504020204"/>
            </a:endParaRPr>
          </a:p>
        </p:txBody>
      </p:sp>
      <p:sp>
        <p:nvSpPr>
          <p:cNvPr id="46" name="TextBox 45"/>
          <p:cNvSpPr txBox="1"/>
          <p:nvPr/>
        </p:nvSpPr>
        <p:spPr>
          <a:xfrm>
            <a:off x="3970377" y="5079975"/>
            <a:ext cx="3647152" cy="307777"/>
          </a:xfrm>
          <a:prstGeom prst="rect">
            <a:avLst/>
          </a:prstGeom>
          <a:noFill/>
          <a:ln>
            <a:solidFill>
              <a:schemeClr val="tx1"/>
            </a:solidFill>
          </a:ln>
        </p:spPr>
        <p:txBody>
          <a:bodyPr wrap="none" rtlCol="0">
            <a:spAutoFit/>
          </a:bodyPr>
          <a:lstStyle/>
          <a:p>
            <a:pPr algn="ctr"/>
            <a:r>
              <a:rPr lang="en-IE" sz="1400" dirty="0">
                <a:latin typeface="Open Sans" panose="020B0606030504020204"/>
              </a:rPr>
              <a:t>Optimal electrolyser size at every wind farm</a:t>
            </a:r>
            <a:endParaRPr lang="en-US" sz="1400" dirty="0">
              <a:latin typeface="Open Sans" panose="020B0606030504020204"/>
            </a:endParaRPr>
          </a:p>
        </p:txBody>
      </p:sp>
      <p:sp>
        <p:nvSpPr>
          <p:cNvPr id="47" name="TextBox 46"/>
          <p:cNvSpPr txBox="1"/>
          <p:nvPr/>
        </p:nvSpPr>
        <p:spPr>
          <a:xfrm>
            <a:off x="7768836" y="3486345"/>
            <a:ext cx="1757212" cy="307777"/>
          </a:xfrm>
          <a:prstGeom prst="rect">
            <a:avLst/>
          </a:prstGeom>
          <a:noFill/>
          <a:ln>
            <a:solidFill>
              <a:schemeClr val="tx1"/>
            </a:solidFill>
          </a:ln>
        </p:spPr>
        <p:txBody>
          <a:bodyPr wrap="none" rtlCol="0">
            <a:spAutoFit/>
          </a:bodyPr>
          <a:lstStyle/>
          <a:p>
            <a:pPr algn="ctr"/>
            <a:r>
              <a:rPr lang="en-IE" sz="1400" dirty="0">
                <a:latin typeface="Open Sans" panose="020B0606030504020204"/>
              </a:rPr>
              <a:t>Wind farm locations</a:t>
            </a:r>
            <a:endParaRPr lang="en-US" sz="1400" dirty="0">
              <a:latin typeface="Open Sans" panose="020B0606030504020204"/>
            </a:endParaRPr>
          </a:p>
        </p:txBody>
      </p:sp>
      <p:sp>
        <p:nvSpPr>
          <p:cNvPr id="48" name="TextBox 47"/>
          <p:cNvSpPr txBox="1"/>
          <p:nvPr/>
        </p:nvSpPr>
        <p:spPr>
          <a:xfrm>
            <a:off x="4831508" y="4275307"/>
            <a:ext cx="1924886" cy="307777"/>
          </a:xfrm>
          <a:prstGeom prst="rect">
            <a:avLst/>
          </a:prstGeom>
          <a:noFill/>
          <a:ln>
            <a:solidFill>
              <a:schemeClr val="tx1"/>
            </a:solidFill>
          </a:ln>
        </p:spPr>
        <p:txBody>
          <a:bodyPr wrap="none" rtlCol="0">
            <a:spAutoFit/>
          </a:bodyPr>
          <a:lstStyle/>
          <a:p>
            <a:pPr algn="ctr"/>
            <a:r>
              <a:rPr lang="en-IE" sz="1400" dirty="0">
                <a:latin typeface="Open Sans" panose="020B0606030504020204"/>
              </a:rPr>
              <a:t>Total hydrogen supply</a:t>
            </a:r>
            <a:endParaRPr lang="en-US" sz="1400" dirty="0">
              <a:latin typeface="Open Sans" panose="020B0606030504020204"/>
            </a:endParaRPr>
          </a:p>
        </p:txBody>
      </p:sp>
      <p:sp>
        <p:nvSpPr>
          <p:cNvPr id="50" name="TextBox 49"/>
          <p:cNvSpPr txBox="1"/>
          <p:nvPr/>
        </p:nvSpPr>
        <p:spPr>
          <a:xfrm>
            <a:off x="4791113" y="3425471"/>
            <a:ext cx="2005677" cy="307777"/>
          </a:xfrm>
          <a:prstGeom prst="rect">
            <a:avLst/>
          </a:prstGeom>
          <a:noFill/>
          <a:ln>
            <a:noFill/>
          </a:ln>
        </p:spPr>
        <p:txBody>
          <a:bodyPr wrap="none" rtlCol="0">
            <a:spAutoFit/>
          </a:bodyPr>
          <a:lstStyle/>
          <a:p>
            <a:pPr algn="ctr"/>
            <a:r>
              <a:rPr lang="en-IE" sz="1400" dirty="0">
                <a:latin typeface="Open Sans" panose="020B0606030504020204"/>
              </a:rPr>
              <a:t>Hydrogen supply chain</a:t>
            </a:r>
            <a:endParaRPr lang="en-US" sz="1400" dirty="0">
              <a:latin typeface="Open Sans" panose="020B0606030504020204"/>
            </a:endParaRPr>
          </a:p>
        </p:txBody>
      </p:sp>
      <p:sp>
        <p:nvSpPr>
          <p:cNvPr id="51" name="TextBox 50"/>
          <p:cNvSpPr txBox="1"/>
          <p:nvPr/>
        </p:nvSpPr>
        <p:spPr>
          <a:xfrm>
            <a:off x="2293492" y="3486345"/>
            <a:ext cx="1527983" cy="307777"/>
          </a:xfrm>
          <a:prstGeom prst="rect">
            <a:avLst/>
          </a:prstGeom>
          <a:noFill/>
          <a:ln>
            <a:solidFill>
              <a:schemeClr val="tx1"/>
            </a:solidFill>
          </a:ln>
        </p:spPr>
        <p:txBody>
          <a:bodyPr wrap="none" rtlCol="0">
            <a:spAutoFit/>
          </a:bodyPr>
          <a:lstStyle/>
          <a:p>
            <a:pPr algn="ctr"/>
            <a:r>
              <a:rPr lang="en-IE" sz="1400" dirty="0">
                <a:latin typeface="Open Sans" panose="020B0606030504020204"/>
              </a:rPr>
              <a:t>Demand location</a:t>
            </a:r>
            <a:endParaRPr lang="en-US" sz="1400" dirty="0">
              <a:latin typeface="Open Sans" panose="020B0606030504020204"/>
            </a:endParaRPr>
          </a:p>
        </p:txBody>
      </p:sp>
      <p:cxnSp>
        <p:nvCxnSpPr>
          <p:cNvPr id="52" name="Straight Arrow Connector 51"/>
          <p:cNvCxnSpPr>
            <a:stCxn id="44" idx="1"/>
            <a:endCxn id="42" idx="3"/>
          </p:cNvCxnSpPr>
          <p:nvPr/>
        </p:nvCxnSpPr>
        <p:spPr>
          <a:xfrm flipH="1">
            <a:off x="6996367" y="2038360"/>
            <a:ext cx="528459" cy="5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2" idx="2"/>
            <a:endCxn id="43" idx="0"/>
          </p:cNvCxnSpPr>
          <p:nvPr/>
        </p:nvCxnSpPr>
        <p:spPr>
          <a:xfrm flipH="1">
            <a:off x="5785131" y="2197870"/>
            <a:ext cx="7" cy="377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5" idx="0"/>
            <a:endCxn id="46" idx="2"/>
          </p:cNvCxnSpPr>
          <p:nvPr/>
        </p:nvCxnSpPr>
        <p:spPr>
          <a:xfrm flipH="1" flipV="1">
            <a:off x="5793953" y="5387752"/>
            <a:ext cx="5182" cy="5010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46" idx="0"/>
            <a:endCxn id="48" idx="2"/>
          </p:cNvCxnSpPr>
          <p:nvPr/>
        </p:nvCxnSpPr>
        <p:spPr>
          <a:xfrm flipH="1" flipV="1">
            <a:off x="5793951" y="4583084"/>
            <a:ext cx="2" cy="4968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51" idx="3"/>
            <a:endCxn id="63" idx="1"/>
          </p:cNvCxnSpPr>
          <p:nvPr/>
        </p:nvCxnSpPr>
        <p:spPr>
          <a:xfrm flipV="1">
            <a:off x="3821475" y="3639929"/>
            <a:ext cx="667398" cy="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47" idx="1"/>
            <a:endCxn id="63" idx="3"/>
          </p:cNvCxnSpPr>
          <p:nvPr/>
        </p:nvCxnSpPr>
        <p:spPr>
          <a:xfrm flipH="1" flipV="1">
            <a:off x="7136031" y="3639929"/>
            <a:ext cx="632805" cy="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4488873" y="2417551"/>
            <a:ext cx="2647158" cy="24447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Open Sans" panose="020B0606030504020204"/>
            </a:endParaRPr>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22" name="Title 1">
            <a:extLst>
              <a:ext uri="{FF2B5EF4-FFF2-40B4-BE49-F238E27FC236}">
                <a16:creationId xmlns:a16="http://schemas.microsoft.com/office/drawing/2014/main" id="{0D2497BF-6041-4010-BF3B-11681DC60AE5}"/>
              </a:ext>
            </a:extLst>
          </p:cNvPr>
          <p:cNvSpPr txBox="1">
            <a:spLocks/>
          </p:cNvSpPr>
          <p:nvPr/>
        </p:nvSpPr>
        <p:spPr>
          <a:xfrm>
            <a:off x="976327" y="813785"/>
            <a:ext cx="5416084" cy="505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b="1" dirty="0">
                <a:solidFill>
                  <a:srgbClr val="034DA2"/>
                </a:solidFill>
                <a:latin typeface="Open Sans"/>
              </a:rPr>
              <a:t>How does Smart H2GO work?</a:t>
            </a:r>
          </a:p>
        </p:txBody>
      </p:sp>
    </p:spTree>
    <p:extLst>
      <p:ext uri="{BB962C8B-B14F-4D97-AF65-F5344CB8AC3E}">
        <p14:creationId xmlns:p14="http://schemas.microsoft.com/office/powerpoint/2010/main" val="301147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par>
                                <p:cTn id="33" presetID="10" presetClass="entr" presetSubtype="0"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par>
                                <p:cTn id="44" presetID="10" presetClass="entr" presetSubtype="0"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500"/>
                                        <p:tgtEl>
                                          <p:spTgt spid="5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500"/>
                                        <p:tgtEl>
                                          <p:spTgt spid="6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par>
                                <p:cTn id="53" presetID="10"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500"/>
                                        <p:tgtEl>
                                          <p:spTgt spid="6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P spid="48" grpId="0" animBg="1"/>
      <p:bldP spid="50" grpId="0"/>
      <p:bldP spid="51" grpId="0" animBg="1"/>
      <p:bldP spid="6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9022" y="1706610"/>
            <a:ext cx="5896191" cy="3785652"/>
          </a:xfrm>
          <a:prstGeom prst="rect">
            <a:avLst/>
          </a:prstGeom>
          <a:noFill/>
          <a:ln>
            <a:noFill/>
          </a:ln>
        </p:spPr>
        <p:txBody>
          <a:bodyPr wrap="square" rtlCol="0">
            <a:spAutoFit/>
          </a:bodyPr>
          <a:lstStyle/>
          <a:p>
            <a:pPr marL="342900" lvl="2" indent="-342900" defTabSz="3946525">
              <a:buFont typeface="Arial" panose="020B0604020202020204" pitchFamily="34" charset="0"/>
              <a:buChar char="•"/>
            </a:pPr>
            <a:r>
              <a:rPr lang="en-IE" sz="2000" dirty="0">
                <a:latin typeface="Open Sans"/>
                <a:cs typeface="Open Sans"/>
              </a:rPr>
              <a:t>Community-owned Energy Cooperative seeks to develop H</a:t>
            </a:r>
            <a:r>
              <a:rPr lang="en-IE" sz="2000" baseline="-25000" dirty="0">
                <a:latin typeface="Open Sans"/>
                <a:cs typeface="Open Sans"/>
              </a:rPr>
              <a:t>2</a:t>
            </a:r>
            <a:r>
              <a:rPr lang="en-IE" sz="2000" dirty="0">
                <a:latin typeface="Open Sans"/>
                <a:cs typeface="Open Sans"/>
              </a:rPr>
              <a:t>-based transportation and heating</a:t>
            </a:r>
          </a:p>
          <a:p>
            <a:pPr marL="342900" lvl="2" indent="-342900" defTabSz="3946525">
              <a:buFont typeface="Arial" panose="020B0604020202020204" pitchFamily="34" charset="0"/>
              <a:buChar char="•"/>
            </a:pPr>
            <a:r>
              <a:rPr lang="en-IE" sz="2000" dirty="0">
                <a:latin typeface="Open Sans"/>
                <a:cs typeface="Open Sans"/>
              </a:rPr>
              <a:t>Supply: local curtailed wind power</a:t>
            </a:r>
          </a:p>
          <a:p>
            <a:pPr marL="342900" lvl="2" indent="-342900" defTabSz="3946525">
              <a:buFont typeface="Arial" panose="020B0604020202020204" pitchFamily="34" charset="0"/>
              <a:buChar char="•"/>
            </a:pPr>
            <a:r>
              <a:rPr lang="en-IE" sz="2000" dirty="0">
                <a:latin typeface="Open Sans"/>
                <a:cs typeface="Open Sans"/>
              </a:rPr>
              <a:t>Demand: Industrial heating, residential heating, delivery truck, local bus, car ferry</a:t>
            </a:r>
          </a:p>
          <a:p>
            <a:pPr marL="342900" lvl="2" indent="-342900" defTabSz="3946525">
              <a:buFont typeface="Arial" panose="020B0604020202020204" pitchFamily="34" charset="0"/>
              <a:buChar char="•"/>
            </a:pPr>
            <a:r>
              <a:rPr lang="en-IE" sz="2000" dirty="0">
                <a:latin typeface="Open Sans"/>
                <a:cs typeface="Open Sans"/>
              </a:rPr>
              <a:t>Questions: </a:t>
            </a:r>
            <a:endParaRPr lang="en-IE" sz="2000" dirty="0">
              <a:latin typeface="Open Sans" panose="020B0606030504020204"/>
            </a:endParaRPr>
          </a:p>
          <a:p>
            <a:pPr marL="800100" lvl="3" indent="-342900" defTabSz="3946525">
              <a:buFont typeface="Arial" panose="020B0604020202020204" pitchFamily="34" charset="0"/>
              <a:buChar char="•"/>
            </a:pPr>
            <a:r>
              <a:rPr lang="en-IE" sz="2000" dirty="0">
                <a:latin typeface="Open Sans" panose="020B0606030504020204"/>
                <a:cs typeface="Open Sans"/>
              </a:rPr>
              <a:t>How much curtailment-based H</a:t>
            </a:r>
            <a:r>
              <a:rPr lang="en-IE" sz="2000" baseline="-25000" dirty="0">
                <a:latin typeface="Open Sans" panose="020B0606030504020204"/>
                <a:cs typeface="Open Sans"/>
              </a:rPr>
              <a:t>2</a:t>
            </a:r>
            <a:r>
              <a:rPr lang="en-IE" sz="2000" dirty="0">
                <a:latin typeface="Open Sans" panose="020B0606030504020204"/>
                <a:cs typeface="Open Sans"/>
              </a:rPr>
              <a:t> can be produced?</a:t>
            </a:r>
          </a:p>
          <a:p>
            <a:pPr marL="800100" lvl="3" indent="-342900" defTabSz="3946525">
              <a:buFont typeface="Arial" panose="020B0604020202020204" pitchFamily="34" charset="0"/>
              <a:buChar char="•"/>
            </a:pPr>
            <a:r>
              <a:rPr lang="en-IE" sz="2000" dirty="0">
                <a:latin typeface="Open Sans" panose="020B0606030504020204"/>
              </a:rPr>
              <a:t>What is its source?</a:t>
            </a:r>
          </a:p>
          <a:p>
            <a:pPr marL="800100" lvl="3" indent="-342900" defTabSz="3946525">
              <a:buFont typeface="Arial" panose="020B0604020202020204" pitchFamily="34" charset="0"/>
              <a:buChar char="•"/>
            </a:pPr>
            <a:r>
              <a:rPr lang="en-IE" sz="2000" dirty="0">
                <a:latin typeface="Open Sans" panose="020B0606030504020204"/>
              </a:rPr>
              <a:t>How much might </a:t>
            </a:r>
            <a:r>
              <a:rPr lang="en-IE" sz="2000" dirty="0">
                <a:latin typeface="Open Sans" panose="020B0606030504020204"/>
                <a:cs typeface="Open Sans"/>
              </a:rPr>
              <a:t>curtailment-based H</a:t>
            </a:r>
            <a:r>
              <a:rPr lang="en-IE" sz="2000" baseline="-25000" dirty="0">
                <a:latin typeface="Open Sans" panose="020B0606030504020204"/>
                <a:cs typeface="Open Sans"/>
              </a:rPr>
              <a:t>2</a:t>
            </a:r>
            <a:r>
              <a:rPr lang="en-IE" sz="2000" dirty="0">
                <a:latin typeface="Open Sans" panose="020B0606030504020204"/>
                <a:cs typeface="Open Sans"/>
              </a:rPr>
              <a:t> </a:t>
            </a:r>
            <a:r>
              <a:rPr lang="en-IE" sz="2000" dirty="0">
                <a:latin typeface="Open Sans" panose="020B0606030504020204"/>
              </a:rPr>
              <a:t>cost?</a:t>
            </a:r>
          </a:p>
        </p:txBody>
      </p:sp>
      <p:sp>
        <p:nvSpPr>
          <p:cNvPr id="7" name="Title 1">
            <a:extLst>
              <a:ext uri="{FF2B5EF4-FFF2-40B4-BE49-F238E27FC236}">
                <a16:creationId xmlns:a16="http://schemas.microsoft.com/office/drawing/2014/main" id="{0D2497BF-6041-4010-BF3B-11681DC60AE5}"/>
              </a:ext>
            </a:extLst>
          </p:cNvPr>
          <p:cNvSpPr>
            <a:spLocks noGrp="1"/>
          </p:cNvSpPr>
          <p:nvPr>
            <p:ph type="title"/>
          </p:nvPr>
        </p:nvSpPr>
        <p:spPr>
          <a:xfrm>
            <a:off x="973532" y="332564"/>
            <a:ext cx="6845760" cy="988915"/>
          </a:xfrm>
        </p:spPr>
        <p:txBody>
          <a:bodyPr anchor="t">
            <a:noAutofit/>
          </a:bodyPr>
          <a:lstStyle/>
          <a:p>
            <a:r>
              <a:rPr lang="en-IE" sz="2800" b="1" dirty="0">
                <a:solidFill>
                  <a:srgbClr val="034DA2"/>
                </a:solidFill>
                <a:latin typeface="Open Sans"/>
              </a:rPr>
              <a:t>Smart H2GO Case Study 1</a:t>
            </a:r>
            <a:br>
              <a:rPr lang="en-IE" sz="2800" b="1" dirty="0">
                <a:solidFill>
                  <a:srgbClr val="034DA2"/>
                </a:solidFill>
                <a:latin typeface="Open Sans"/>
              </a:rPr>
            </a:br>
            <a:r>
              <a:rPr lang="en-IE" sz="2800" b="1" dirty="0">
                <a:solidFill>
                  <a:srgbClr val="034DA2"/>
                </a:solidFill>
                <a:latin typeface="Open Sans"/>
              </a:rPr>
              <a:t>Local-scale in Valentia Island, Ireland</a:t>
            </a:r>
          </a:p>
        </p:txBody>
      </p:sp>
      <p:sp>
        <p:nvSpPr>
          <p:cNvPr id="3" name="Slide Number Placeholder 2"/>
          <p:cNvSpPr>
            <a:spLocks noGrp="1"/>
          </p:cNvSpPr>
          <p:nvPr>
            <p:ph type="sldNum" sz="quarter" idx="12"/>
          </p:nvPr>
        </p:nvSpPr>
        <p:spPr/>
        <p:txBody>
          <a:bodyPr/>
          <a:lstStyle/>
          <a:p>
            <a:fld id="{E87D083B-FAF2-5643-A9FC-521FAB15583B}" type="slidenum">
              <a:rPr lang="en-GB" smtClean="0"/>
              <a:t>15</a:t>
            </a:fld>
            <a:endParaRPr lang="en-GB"/>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pic>
        <p:nvPicPr>
          <p:cNvPr id="6" name="Picture 2" descr="https://www.irishexaminer.com/remote/media.central.ie/media/images/v/ValentiaIslandAerialGeneric_large.jpg?width=648&amp;s=ie-903494">
            <a:extLst>
              <a:ext uri="{FF2B5EF4-FFF2-40B4-BE49-F238E27FC236}">
                <a16:creationId xmlns:a16="http://schemas.microsoft.com/office/drawing/2014/main" id="{ACF86805-35F7-4F0A-AAD3-E05889D2E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064" y="1706611"/>
            <a:ext cx="5181197" cy="31700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0D051E5-DD12-44D7-899F-5E720EC2233C}"/>
              </a:ext>
            </a:extLst>
          </p:cNvPr>
          <p:cNvSpPr txBox="1"/>
          <p:nvPr/>
        </p:nvSpPr>
        <p:spPr>
          <a:xfrm>
            <a:off x="70271" y="6510123"/>
            <a:ext cx="3243380" cy="246221"/>
          </a:xfrm>
          <a:prstGeom prst="rect">
            <a:avLst/>
          </a:prstGeom>
          <a:noFill/>
        </p:spPr>
        <p:txBody>
          <a:bodyPr wrap="square" rtlCol="0">
            <a:spAutoFit/>
          </a:bodyPr>
          <a:lstStyle/>
          <a:p>
            <a:r>
              <a:rPr lang="en-IE" sz="1000" dirty="0">
                <a:latin typeface="Open Sans" panose="020B0606030504020204"/>
              </a:rPr>
              <a:t>Picture source:  https://www.irishexaminer.com/</a:t>
            </a:r>
          </a:p>
        </p:txBody>
      </p:sp>
    </p:spTree>
    <p:extLst>
      <p:ext uri="{BB962C8B-B14F-4D97-AF65-F5344CB8AC3E}">
        <p14:creationId xmlns:p14="http://schemas.microsoft.com/office/powerpoint/2010/main" val="1741379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87D083B-FAF2-5643-A9FC-521FAB15583B}" type="slidenum">
              <a:rPr lang="en-GB" smtClean="0"/>
              <a:t>16</a:t>
            </a:fld>
            <a:endParaRPr lang="en-GB" dirty="0"/>
          </a:p>
        </p:txBody>
      </p:sp>
      <p:pic>
        <p:nvPicPr>
          <p:cNvPr id="48" name="Picture 2" descr="E:\Works\PhD\NEW_valentia_mas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533" y="1749852"/>
            <a:ext cx="5470634" cy="38636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17" name="Title 1">
            <a:extLst>
              <a:ext uri="{FF2B5EF4-FFF2-40B4-BE49-F238E27FC236}">
                <a16:creationId xmlns:a16="http://schemas.microsoft.com/office/drawing/2014/main" id="{A9BACF1D-5812-4234-B7A4-5F9A1B2E689D}"/>
              </a:ext>
            </a:extLst>
          </p:cNvPr>
          <p:cNvSpPr>
            <a:spLocks noGrp="1"/>
          </p:cNvSpPr>
          <p:nvPr>
            <p:ph type="title"/>
          </p:nvPr>
        </p:nvSpPr>
        <p:spPr>
          <a:xfrm>
            <a:off x="973532" y="332564"/>
            <a:ext cx="6845760" cy="988915"/>
          </a:xfrm>
        </p:spPr>
        <p:txBody>
          <a:bodyPr anchor="t">
            <a:noAutofit/>
          </a:bodyPr>
          <a:lstStyle/>
          <a:p>
            <a:r>
              <a:rPr lang="en-IE" sz="2800" b="1" dirty="0">
                <a:solidFill>
                  <a:srgbClr val="034DA2"/>
                </a:solidFill>
                <a:latin typeface="Open Sans"/>
              </a:rPr>
              <a:t>Smart H2GO Case Study 1</a:t>
            </a:r>
            <a:br>
              <a:rPr lang="en-IE" sz="2800" b="1" dirty="0">
                <a:solidFill>
                  <a:srgbClr val="034DA2"/>
                </a:solidFill>
                <a:latin typeface="Open Sans"/>
              </a:rPr>
            </a:br>
            <a:r>
              <a:rPr lang="en-IE" sz="2800" b="1" dirty="0">
                <a:solidFill>
                  <a:srgbClr val="034DA2"/>
                </a:solidFill>
                <a:latin typeface="Open Sans"/>
              </a:rPr>
              <a:t>Local-scale in Valentia Island, Ireland</a:t>
            </a:r>
          </a:p>
        </p:txBody>
      </p:sp>
      <p:graphicFrame>
        <p:nvGraphicFramePr>
          <p:cNvPr id="42" name="Table 41"/>
          <p:cNvGraphicFramePr>
            <a:graphicFrameLocks noGrp="1"/>
          </p:cNvGraphicFramePr>
          <p:nvPr>
            <p:extLst/>
          </p:nvPr>
        </p:nvGraphicFramePr>
        <p:xfrm>
          <a:off x="905457" y="5611939"/>
          <a:ext cx="1425286" cy="1153636"/>
        </p:xfrm>
        <a:graphic>
          <a:graphicData uri="http://schemas.openxmlformats.org/drawingml/2006/table">
            <a:tbl>
              <a:tblPr firstRow="1" firstCol="1" bandRow="1">
                <a:tableStyleId>{5C22544A-7EE6-4342-B048-85BDC9FD1C3A}</a:tableStyleId>
              </a:tblPr>
              <a:tblGrid>
                <a:gridCol w="251806">
                  <a:extLst>
                    <a:ext uri="{9D8B030D-6E8A-4147-A177-3AD203B41FA5}">
                      <a16:colId xmlns:a16="http://schemas.microsoft.com/office/drawing/2014/main" val="20000"/>
                    </a:ext>
                  </a:extLst>
                </a:gridCol>
                <a:gridCol w="1173480">
                  <a:extLst>
                    <a:ext uri="{9D8B030D-6E8A-4147-A177-3AD203B41FA5}">
                      <a16:colId xmlns:a16="http://schemas.microsoft.com/office/drawing/2014/main" val="20001"/>
                    </a:ext>
                  </a:extLst>
                </a:gridCol>
              </a:tblGrid>
              <a:tr h="239236">
                <a:tc gridSpan="2">
                  <a:txBody>
                    <a:bodyPr/>
                    <a:lstStyle/>
                    <a:p>
                      <a:pPr algn="just">
                        <a:spcAft>
                          <a:spcPts val="300"/>
                        </a:spcAft>
                      </a:pPr>
                      <a:r>
                        <a:rPr lang="en-IE" sz="1200" b="0" dirty="0">
                          <a:solidFill>
                            <a:schemeClr val="tx1"/>
                          </a:solidFill>
                          <a:effectLst/>
                          <a:latin typeface="Open Sans"/>
                        </a:rPr>
                        <a:t>H2 production (t/y)</a:t>
                      </a:r>
                      <a:endParaRPr lang="en-IE" sz="1200" b="0" dirty="0">
                        <a:solidFill>
                          <a:schemeClr val="tx1"/>
                        </a:solidFill>
                        <a:effectLst/>
                        <a:latin typeface="Open Sans"/>
                        <a:ea typeface="MS Mincho" panose="02020609040205080304" pitchFamily="49" charset="-128"/>
                      </a:endParaRPr>
                    </a:p>
                  </a:txBody>
                  <a:tcPr marL="68580" marR="68580" marT="0" marB="0">
                    <a:noFill/>
                  </a:tcPr>
                </a:tc>
                <a:tc hMerge="1">
                  <a:txBody>
                    <a:bodyPr/>
                    <a:lstStyle/>
                    <a:p>
                      <a:endParaRPr lang="en-IE"/>
                    </a:p>
                  </a:txBody>
                  <a:tcPr/>
                </a:tc>
                <a:extLst>
                  <a:ext uri="{0D108BD9-81ED-4DB2-BD59-A6C34878D82A}">
                    <a16:rowId xmlns:a16="http://schemas.microsoft.com/office/drawing/2014/main" val="10000"/>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ea typeface="MS Mincho" panose="02020609040205080304" pitchFamily="49" charset="-128"/>
                        </a:rPr>
                        <a:t>5 </a:t>
                      </a:r>
                      <a:r>
                        <a:rPr lang="en-IE" sz="1200" dirty="0">
                          <a:effectLst/>
                          <a:latin typeface="Open Sans"/>
                        </a:rPr>
                        <a:t>– 10</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1"/>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10 – 15</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2"/>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15 – 20 </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3"/>
                  </a:ext>
                </a:extLst>
              </a:tr>
              <a:tr h="0">
                <a:tc>
                  <a:txBody>
                    <a:bodyPr/>
                    <a:lstStyle/>
                    <a:p>
                      <a:pPr algn="just">
                        <a:spcAft>
                          <a:spcPts val="300"/>
                        </a:spcAft>
                      </a:pPr>
                      <a:endParaRPr lang="en-GB" sz="1200" dirty="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20</a:t>
                      </a:r>
                      <a:r>
                        <a:rPr lang="en-IE" sz="1200" baseline="0" dirty="0">
                          <a:effectLst/>
                          <a:latin typeface="Open Sans"/>
                        </a:rPr>
                        <a:t> </a:t>
                      </a:r>
                      <a:r>
                        <a:rPr lang="en-IE" sz="1200" dirty="0">
                          <a:effectLst/>
                          <a:latin typeface="Open Sans"/>
                        </a:rPr>
                        <a:t>– </a:t>
                      </a:r>
                      <a:r>
                        <a:rPr lang="en-IE" sz="1200" baseline="0" dirty="0">
                          <a:effectLst/>
                          <a:latin typeface="Open Sans"/>
                        </a:rPr>
                        <a:t>25</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4"/>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25 – 30</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5"/>
                  </a:ext>
                </a:extLst>
              </a:tr>
            </a:tbl>
          </a:graphicData>
        </a:graphic>
      </p:graphicFrame>
      <p:sp>
        <p:nvSpPr>
          <p:cNvPr id="43" name="Oval 42"/>
          <p:cNvSpPr/>
          <p:nvPr/>
        </p:nvSpPr>
        <p:spPr>
          <a:xfrm>
            <a:off x="970400" y="5858795"/>
            <a:ext cx="129886" cy="144780"/>
          </a:xfrm>
          <a:prstGeom prst="ellipse">
            <a:avLst/>
          </a:prstGeom>
          <a:solidFill>
            <a:srgbClr val="F5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4" name="Oval 43"/>
          <p:cNvSpPr/>
          <p:nvPr/>
        </p:nvSpPr>
        <p:spPr>
          <a:xfrm>
            <a:off x="970400" y="6049772"/>
            <a:ext cx="129886" cy="144780"/>
          </a:xfrm>
          <a:prstGeom prst="ellipse">
            <a:avLst/>
          </a:prstGeom>
          <a:solidFill>
            <a:srgbClr val="FC8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5" name="Oval 44"/>
          <p:cNvSpPr/>
          <p:nvPr/>
        </p:nvSpPr>
        <p:spPr>
          <a:xfrm>
            <a:off x="970400" y="6236939"/>
            <a:ext cx="129886" cy="144780"/>
          </a:xfrm>
          <a:prstGeom prst="ellipse">
            <a:avLst/>
          </a:prstGeom>
          <a:solidFill>
            <a:srgbClr val="F5F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6" name="Oval 45"/>
          <p:cNvSpPr/>
          <p:nvPr/>
        </p:nvSpPr>
        <p:spPr>
          <a:xfrm>
            <a:off x="968495" y="6405530"/>
            <a:ext cx="129886" cy="144780"/>
          </a:xfrm>
          <a:prstGeom prst="ellipse">
            <a:avLst/>
          </a:prstGeom>
          <a:solidFill>
            <a:srgbClr val="94F7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7" name="Oval 46"/>
          <p:cNvSpPr/>
          <p:nvPr/>
        </p:nvSpPr>
        <p:spPr>
          <a:xfrm>
            <a:off x="968495" y="6583172"/>
            <a:ext cx="129886" cy="144780"/>
          </a:xfrm>
          <a:prstGeom prst="ellipse">
            <a:avLst/>
          </a:prstGeom>
          <a:solidFill>
            <a:srgbClr val="00F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18" name="Table 17"/>
          <p:cNvGraphicFramePr>
            <a:graphicFrameLocks noGrp="1"/>
          </p:cNvGraphicFramePr>
          <p:nvPr>
            <p:extLst/>
          </p:nvPr>
        </p:nvGraphicFramePr>
        <p:xfrm>
          <a:off x="6311920" y="5660433"/>
          <a:ext cx="1425286" cy="787876"/>
        </p:xfrm>
        <a:graphic>
          <a:graphicData uri="http://schemas.openxmlformats.org/drawingml/2006/table">
            <a:tbl>
              <a:tblPr firstRow="1" firstCol="1" bandRow="1">
                <a:tableStyleId>{5C22544A-7EE6-4342-B048-85BDC9FD1C3A}</a:tableStyleId>
              </a:tblPr>
              <a:tblGrid>
                <a:gridCol w="251806">
                  <a:extLst>
                    <a:ext uri="{9D8B030D-6E8A-4147-A177-3AD203B41FA5}">
                      <a16:colId xmlns:a16="http://schemas.microsoft.com/office/drawing/2014/main" val="20000"/>
                    </a:ext>
                  </a:extLst>
                </a:gridCol>
                <a:gridCol w="1173480">
                  <a:extLst>
                    <a:ext uri="{9D8B030D-6E8A-4147-A177-3AD203B41FA5}">
                      <a16:colId xmlns:a16="http://schemas.microsoft.com/office/drawing/2014/main" val="20001"/>
                    </a:ext>
                  </a:extLst>
                </a:gridCol>
              </a:tblGrid>
              <a:tr h="239236">
                <a:tc gridSpan="2">
                  <a:txBody>
                    <a:bodyPr/>
                    <a:lstStyle/>
                    <a:p>
                      <a:pPr algn="just">
                        <a:spcAft>
                          <a:spcPts val="300"/>
                        </a:spcAft>
                      </a:pPr>
                      <a:r>
                        <a:rPr lang="en-IE" sz="1200" b="0" dirty="0">
                          <a:solidFill>
                            <a:schemeClr val="tx1"/>
                          </a:solidFill>
                          <a:effectLst/>
                          <a:latin typeface="Open Sans"/>
                        </a:rPr>
                        <a:t>LCOH (€/kg)</a:t>
                      </a:r>
                      <a:endParaRPr lang="en-IE" sz="1200" b="0" dirty="0">
                        <a:solidFill>
                          <a:schemeClr val="tx1"/>
                        </a:solidFill>
                        <a:effectLst/>
                        <a:latin typeface="Open Sans"/>
                        <a:ea typeface="MS Mincho" panose="02020609040205080304" pitchFamily="49" charset="-128"/>
                      </a:endParaRPr>
                    </a:p>
                  </a:txBody>
                  <a:tcPr marL="68580" marR="68580" marT="0" marB="0">
                    <a:noFill/>
                  </a:tcPr>
                </a:tc>
                <a:tc hMerge="1">
                  <a:txBody>
                    <a:bodyPr/>
                    <a:lstStyle/>
                    <a:p>
                      <a:endParaRPr lang="en-IE"/>
                    </a:p>
                  </a:txBody>
                  <a:tcPr/>
                </a:tc>
                <a:extLst>
                  <a:ext uri="{0D108BD9-81ED-4DB2-BD59-A6C34878D82A}">
                    <a16:rowId xmlns:a16="http://schemas.microsoft.com/office/drawing/2014/main" val="10000"/>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25 – 30</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1"/>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30 – 35</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2"/>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35 – 40</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3"/>
                  </a:ext>
                </a:extLst>
              </a:tr>
            </a:tbl>
          </a:graphicData>
        </a:graphic>
      </p:graphicFrame>
      <p:sp>
        <p:nvSpPr>
          <p:cNvPr id="19" name="Oval 18"/>
          <p:cNvSpPr/>
          <p:nvPr/>
        </p:nvSpPr>
        <p:spPr>
          <a:xfrm>
            <a:off x="6376863" y="5907289"/>
            <a:ext cx="129886" cy="144780"/>
          </a:xfrm>
          <a:prstGeom prst="ellipse">
            <a:avLst/>
          </a:prstGeom>
          <a:solidFill>
            <a:srgbClr val="38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Oval 19"/>
          <p:cNvSpPr/>
          <p:nvPr/>
        </p:nvSpPr>
        <p:spPr>
          <a:xfrm>
            <a:off x="6377501" y="6091717"/>
            <a:ext cx="129886" cy="144780"/>
          </a:xfrm>
          <a:prstGeom prst="ellipse">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Oval 20"/>
          <p:cNvSpPr/>
          <p:nvPr/>
        </p:nvSpPr>
        <p:spPr>
          <a:xfrm>
            <a:off x="6377501" y="6279627"/>
            <a:ext cx="129886" cy="1447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TextBox 21">
            <a:extLst>
              <a:ext uri="{FF2B5EF4-FFF2-40B4-BE49-F238E27FC236}">
                <a16:creationId xmlns:a16="http://schemas.microsoft.com/office/drawing/2014/main" id="{6168A05E-F52A-40DA-81E8-8D55F69AC0EC}"/>
              </a:ext>
            </a:extLst>
          </p:cNvPr>
          <p:cNvSpPr txBox="1"/>
          <p:nvPr/>
        </p:nvSpPr>
        <p:spPr>
          <a:xfrm>
            <a:off x="712532" y="1456270"/>
            <a:ext cx="5470635" cy="369332"/>
          </a:xfrm>
          <a:prstGeom prst="rect">
            <a:avLst/>
          </a:prstGeom>
          <a:noFill/>
        </p:spPr>
        <p:txBody>
          <a:bodyPr wrap="square" rtlCol="0">
            <a:spAutoFit/>
          </a:bodyPr>
          <a:lstStyle/>
          <a:p>
            <a:pPr algn="ctr"/>
            <a:r>
              <a:rPr lang="en-IE" dirty="0">
                <a:latin typeface="Open Sans" panose="020B0606030504020204"/>
              </a:rPr>
              <a:t>Hydrogen production capacity</a:t>
            </a:r>
          </a:p>
        </p:txBody>
      </p:sp>
      <p:pic>
        <p:nvPicPr>
          <p:cNvPr id="23" name="Picture 4" descr="E:\Works\PhD\NEW_valentia_LCOH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3167" y="1749852"/>
            <a:ext cx="5460044" cy="385615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168A05E-F52A-40DA-81E8-8D55F69AC0EC}"/>
              </a:ext>
            </a:extLst>
          </p:cNvPr>
          <p:cNvSpPr txBox="1"/>
          <p:nvPr/>
        </p:nvSpPr>
        <p:spPr>
          <a:xfrm>
            <a:off x="6183167" y="1420686"/>
            <a:ext cx="5442111" cy="369332"/>
          </a:xfrm>
          <a:prstGeom prst="rect">
            <a:avLst/>
          </a:prstGeom>
          <a:noFill/>
        </p:spPr>
        <p:txBody>
          <a:bodyPr wrap="square" rtlCol="0">
            <a:spAutoFit/>
          </a:bodyPr>
          <a:lstStyle/>
          <a:p>
            <a:pPr algn="ctr"/>
            <a:r>
              <a:rPr lang="en-IE" dirty="0">
                <a:latin typeface="Open Sans" panose="020B0606030504020204"/>
              </a:rPr>
              <a:t>Hydrogen production costs</a:t>
            </a:r>
          </a:p>
        </p:txBody>
      </p:sp>
    </p:spTree>
    <p:extLst>
      <p:ext uri="{BB962C8B-B14F-4D97-AF65-F5344CB8AC3E}">
        <p14:creationId xmlns:p14="http://schemas.microsoft.com/office/powerpoint/2010/main" val="555415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9022" y="1706610"/>
            <a:ext cx="5896191" cy="4093428"/>
          </a:xfrm>
          <a:prstGeom prst="rect">
            <a:avLst/>
          </a:prstGeom>
          <a:noFill/>
          <a:ln>
            <a:noFill/>
          </a:ln>
        </p:spPr>
        <p:txBody>
          <a:bodyPr wrap="square" rtlCol="0">
            <a:spAutoFit/>
          </a:bodyPr>
          <a:lstStyle/>
          <a:p>
            <a:pPr marL="342900" lvl="2" indent="-342900" defTabSz="3946525">
              <a:buFont typeface="Arial" panose="020B0604020202020204" pitchFamily="34" charset="0"/>
              <a:buChar char="•"/>
            </a:pPr>
            <a:r>
              <a:rPr lang="en-IE" sz="2000" dirty="0">
                <a:latin typeface="Open Sans"/>
                <a:cs typeface="Open Sans"/>
              </a:rPr>
              <a:t>Public transport operator is piloting hydrogen fuel cell buses</a:t>
            </a:r>
          </a:p>
          <a:p>
            <a:pPr marL="342900" lvl="2" indent="-342900" defTabSz="3946525">
              <a:buFont typeface="Arial" panose="020B0604020202020204" pitchFamily="34" charset="0"/>
              <a:buChar char="•"/>
            </a:pPr>
            <a:r>
              <a:rPr lang="en-IE" sz="2000" dirty="0">
                <a:latin typeface="Open Sans"/>
                <a:cs typeface="Open Sans"/>
              </a:rPr>
              <a:t>Local company </a:t>
            </a:r>
            <a:r>
              <a:rPr lang="en-IE" sz="2000" dirty="0" err="1">
                <a:latin typeface="Open Sans"/>
                <a:cs typeface="Open Sans"/>
              </a:rPr>
              <a:t>Wrightbus</a:t>
            </a:r>
            <a:r>
              <a:rPr lang="en-IE" sz="2000" dirty="0">
                <a:latin typeface="Open Sans"/>
                <a:cs typeface="Open Sans"/>
              </a:rPr>
              <a:t> has launched world’s first hydrogen fuel cell double-decker bus</a:t>
            </a:r>
          </a:p>
          <a:p>
            <a:pPr marL="342900" lvl="2" indent="-342900" defTabSz="3946525">
              <a:buFont typeface="Arial" panose="020B0604020202020204" pitchFamily="34" charset="0"/>
              <a:buChar char="•"/>
            </a:pPr>
            <a:r>
              <a:rPr lang="en-IE" sz="2000" dirty="0">
                <a:latin typeface="Open Sans"/>
                <a:cs typeface="Open Sans"/>
              </a:rPr>
              <a:t>Supply: curtailed wind power on the island of Ireland</a:t>
            </a:r>
          </a:p>
          <a:p>
            <a:pPr marL="342900" lvl="2" indent="-342900" defTabSz="3946525">
              <a:buFont typeface="Arial" panose="020B0604020202020204" pitchFamily="34" charset="0"/>
              <a:buChar char="•"/>
            </a:pPr>
            <a:r>
              <a:rPr lang="en-IE" sz="2000" dirty="0">
                <a:latin typeface="Open Sans"/>
                <a:cs typeface="Open Sans"/>
              </a:rPr>
              <a:t>Demand: Entire Belfast bus network</a:t>
            </a:r>
          </a:p>
          <a:p>
            <a:pPr marL="342900" lvl="2" indent="-342900" defTabSz="3946525">
              <a:buFont typeface="Arial" panose="020B0604020202020204" pitchFamily="34" charset="0"/>
              <a:buChar char="•"/>
            </a:pPr>
            <a:r>
              <a:rPr lang="en-IE" sz="2000" dirty="0">
                <a:latin typeface="Open Sans"/>
                <a:cs typeface="Open Sans"/>
              </a:rPr>
              <a:t>Questions: </a:t>
            </a:r>
            <a:endParaRPr lang="en-IE" sz="2000" dirty="0">
              <a:latin typeface="Open Sans" panose="020B0606030504020204"/>
            </a:endParaRPr>
          </a:p>
          <a:p>
            <a:pPr marL="800100" lvl="3" indent="-342900" defTabSz="3946525">
              <a:buFont typeface="Arial" panose="020B0604020202020204" pitchFamily="34" charset="0"/>
              <a:buChar char="•"/>
            </a:pPr>
            <a:r>
              <a:rPr lang="en-IE" sz="2000" dirty="0">
                <a:latin typeface="Open Sans" panose="020B0606030504020204"/>
                <a:cs typeface="Open Sans"/>
              </a:rPr>
              <a:t>How much curtailment-based H</a:t>
            </a:r>
            <a:r>
              <a:rPr lang="en-IE" sz="2000" baseline="-25000" dirty="0">
                <a:latin typeface="Open Sans" panose="020B0606030504020204"/>
                <a:cs typeface="Open Sans"/>
              </a:rPr>
              <a:t>2</a:t>
            </a:r>
            <a:r>
              <a:rPr lang="en-IE" sz="2000" dirty="0">
                <a:latin typeface="Open Sans" panose="020B0606030504020204"/>
                <a:cs typeface="Open Sans"/>
              </a:rPr>
              <a:t> can be supplied?</a:t>
            </a:r>
          </a:p>
          <a:p>
            <a:pPr marL="800100" lvl="3" indent="-342900" defTabSz="3946525">
              <a:buFont typeface="Arial" panose="020B0604020202020204" pitchFamily="34" charset="0"/>
              <a:buChar char="•"/>
            </a:pPr>
            <a:r>
              <a:rPr lang="en-IE" sz="2000" dirty="0">
                <a:latin typeface="Open Sans" panose="020B0606030504020204"/>
              </a:rPr>
              <a:t>What is its source?</a:t>
            </a:r>
          </a:p>
          <a:p>
            <a:pPr marL="800100" lvl="3" indent="-342900" defTabSz="3946525">
              <a:buFont typeface="Arial" panose="020B0604020202020204" pitchFamily="34" charset="0"/>
              <a:buChar char="•"/>
            </a:pPr>
            <a:r>
              <a:rPr lang="en-IE" sz="2000" dirty="0">
                <a:latin typeface="Open Sans" panose="020B0606030504020204"/>
              </a:rPr>
              <a:t>How much might </a:t>
            </a:r>
            <a:r>
              <a:rPr lang="en-IE" sz="2000" dirty="0">
                <a:latin typeface="Open Sans" panose="020B0606030504020204"/>
                <a:cs typeface="Open Sans"/>
              </a:rPr>
              <a:t>curtailment-based H</a:t>
            </a:r>
            <a:r>
              <a:rPr lang="en-IE" sz="2000" baseline="-25000" dirty="0">
                <a:latin typeface="Open Sans" panose="020B0606030504020204"/>
                <a:cs typeface="Open Sans"/>
              </a:rPr>
              <a:t>2</a:t>
            </a:r>
            <a:r>
              <a:rPr lang="en-IE" sz="2000" dirty="0">
                <a:latin typeface="Open Sans" panose="020B0606030504020204"/>
              </a:rPr>
              <a:t> cost?</a:t>
            </a:r>
          </a:p>
        </p:txBody>
      </p:sp>
      <p:sp>
        <p:nvSpPr>
          <p:cNvPr id="7" name="Title 1">
            <a:extLst>
              <a:ext uri="{FF2B5EF4-FFF2-40B4-BE49-F238E27FC236}">
                <a16:creationId xmlns:a16="http://schemas.microsoft.com/office/drawing/2014/main" id="{0D2497BF-6041-4010-BF3B-11681DC60AE5}"/>
              </a:ext>
            </a:extLst>
          </p:cNvPr>
          <p:cNvSpPr>
            <a:spLocks noGrp="1"/>
          </p:cNvSpPr>
          <p:nvPr>
            <p:ph type="title"/>
          </p:nvPr>
        </p:nvSpPr>
        <p:spPr>
          <a:xfrm>
            <a:off x="973532" y="332564"/>
            <a:ext cx="6142376" cy="988915"/>
          </a:xfrm>
        </p:spPr>
        <p:txBody>
          <a:bodyPr anchor="t">
            <a:noAutofit/>
          </a:bodyPr>
          <a:lstStyle/>
          <a:p>
            <a:r>
              <a:rPr lang="en-IE" sz="2800" b="1" dirty="0">
                <a:solidFill>
                  <a:srgbClr val="034DA2"/>
                </a:solidFill>
                <a:latin typeface="Open Sans"/>
              </a:rPr>
              <a:t>Smart H2GO Case Study 2</a:t>
            </a:r>
            <a:br>
              <a:rPr lang="en-IE" sz="2800" b="1" dirty="0">
                <a:solidFill>
                  <a:srgbClr val="034DA2"/>
                </a:solidFill>
                <a:latin typeface="Open Sans"/>
              </a:rPr>
            </a:br>
            <a:r>
              <a:rPr lang="en-IE" sz="2800" b="1" dirty="0">
                <a:solidFill>
                  <a:srgbClr val="034DA2"/>
                </a:solidFill>
                <a:latin typeface="Open Sans"/>
              </a:rPr>
              <a:t>Regional/National-scale in Belfast, Northern Ireland</a:t>
            </a:r>
            <a:br>
              <a:rPr lang="en-IE" sz="2800" b="1" dirty="0">
                <a:solidFill>
                  <a:srgbClr val="034DA2"/>
                </a:solidFill>
                <a:latin typeface="Open Sans"/>
              </a:rPr>
            </a:br>
            <a:endParaRPr lang="en-IE" sz="2800" b="1" dirty="0">
              <a:solidFill>
                <a:srgbClr val="034DA2"/>
              </a:solidFill>
              <a:latin typeface="Open Sans"/>
            </a:endParaRPr>
          </a:p>
        </p:txBody>
      </p:sp>
      <p:sp>
        <p:nvSpPr>
          <p:cNvPr id="3" name="Slide Number Placeholder 2"/>
          <p:cNvSpPr>
            <a:spLocks noGrp="1"/>
          </p:cNvSpPr>
          <p:nvPr>
            <p:ph type="sldNum" sz="quarter" idx="12"/>
          </p:nvPr>
        </p:nvSpPr>
        <p:spPr/>
        <p:txBody>
          <a:bodyPr/>
          <a:lstStyle/>
          <a:p>
            <a:fld id="{E87D083B-FAF2-5643-A9FC-521FAB15583B}" type="slidenum">
              <a:rPr lang="en-GB" smtClean="0"/>
              <a:t>17</a:t>
            </a:fld>
            <a:endParaRPr lang="en-GB"/>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pic>
        <p:nvPicPr>
          <p:cNvPr id="9" name="Picture 2" descr="https://pbs.twimg.com/media/D1dej6DWkAAyE5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064" y="1716194"/>
            <a:ext cx="5181197" cy="3160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931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87D083B-FAF2-5643-A9FC-521FAB15583B}" type="slidenum">
              <a:rPr lang="en-GB" smtClean="0"/>
              <a:t>18</a:t>
            </a:fld>
            <a:endParaRPr lang="en-GB" dirty="0"/>
          </a:p>
        </p:txBody>
      </p:sp>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19" name="Title 1">
            <a:extLst>
              <a:ext uri="{FF2B5EF4-FFF2-40B4-BE49-F238E27FC236}">
                <a16:creationId xmlns:a16="http://schemas.microsoft.com/office/drawing/2014/main" id="{AC531B7D-3227-49A4-95CA-72F3FAB7E9A3}"/>
              </a:ext>
            </a:extLst>
          </p:cNvPr>
          <p:cNvSpPr>
            <a:spLocks noGrp="1"/>
          </p:cNvSpPr>
          <p:nvPr>
            <p:ph type="title"/>
          </p:nvPr>
        </p:nvSpPr>
        <p:spPr>
          <a:xfrm>
            <a:off x="973532" y="332564"/>
            <a:ext cx="6142376" cy="988915"/>
          </a:xfrm>
        </p:spPr>
        <p:txBody>
          <a:bodyPr anchor="t">
            <a:noAutofit/>
          </a:bodyPr>
          <a:lstStyle/>
          <a:p>
            <a:r>
              <a:rPr lang="en-IE" sz="2800" b="1" dirty="0">
                <a:solidFill>
                  <a:srgbClr val="034DA2"/>
                </a:solidFill>
                <a:latin typeface="Open Sans"/>
              </a:rPr>
              <a:t>Smart H2GO Case Study 2</a:t>
            </a:r>
            <a:br>
              <a:rPr lang="en-IE" sz="2800" b="1" dirty="0">
                <a:solidFill>
                  <a:srgbClr val="034DA2"/>
                </a:solidFill>
                <a:latin typeface="Open Sans"/>
              </a:rPr>
            </a:br>
            <a:r>
              <a:rPr lang="en-IE" sz="2800" b="1" dirty="0">
                <a:solidFill>
                  <a:srgbClr val="034DA2"/>
                </a:solidFill>
                <a:latin typeface="Open Sans"/>
              </a:rPr>
              <a:t>Regional/National-scale in Belfast, Northern Ireland</a:t>
            </a:r>
            <a:br>
              <a:rPr lang="en-IE" sz="2800" b="1" dirty="0">
                <a:solidFill>
                  <a:srgbClr val="034DA2"/>
                </a:solidFill>
                <a:latin typeface="Open Sans"/>
              </a:rPr>
            </a:br>
            <a:endParaRPr lang="en-IE" sz="2800" b="1" dirty="0">
              <a:solidFill>
                <a:srgbClr val="034DA2"/>
              </a:solidFill>
              <a:latin typeface="Open Sans"/>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58" y="1704651"/>
            <a:ext cx="5439034" cy="3839864"/>
          </a:xfrm>
          <a:prstGeom prst="rect">
            <a:avLst/>
          </a:prstGeom>
        </p:spPr>
      </p:pic>
      <p:sp>
        <p:nvSpPr>
          <p:cNvPr id="25" name="TextBox 24">
            <a:extLst>
              <a:ext uri="{FF2B5EF4-FFF2-40B4-BE49-F238E27FC236}">
                <a16:creationId xmlns:a16="http://schemas.microsoft.com/office/drawing/2014/main" id="{6168A05E-F52A-40DA-81E8-8D55F69AC0EC}"/>
              </a:ext>
            </a:extLst>
          </p:cNvPr>
          <p:cNvSpPr txBox="1"/>
          <p:nvPr/>
        </p:nvSpPr>
        <p:spPr>
          <a:xfrm>
            <a:off x="712532" y="1405936"/>
            <a:ext cx="5470635" cy="369332"/>
          </a:xfrm>
          <a:prstGeom prst="rect">
            <a:avLst/>
          </a:prstGeom>
          <a:noFill/>
        </p:spPr>
        <p:txBody>
          <a:bodyPr wrap="square" rtlCol="0">
            <a:spAutoFit/>
          </a:bodyPr>
          <a:lstStyle/>
          <a:p>
            <a:pPr algn="ctr"/>
            <a:r>
              <a:rPr lang="en-IE" dirty="0">
                <a:latin typeface="Open Sans" panose="020B0606030504020204"/>
              </a:rPr>
              <a:t>Hydrogen production capacity</a:t>
            </a:r>
          </a:p>
        </p:txBody>
      </p:sp>
      <p:sp>
        <p:nvSpPr>
          <p:cNvPr id="26" name="TextBox 25">
            <a:extLst>
              <a:ext uri="{FF2B5EF4-FFF2-40B4-BE49-F238E27FC236}">
                <a16:creationId xmlns:a16="http://schemas.microsoft.com/office/drawing/2014/main" id="{6168A05E-F52A-40DA-81E8-8D55F69AC0EC}"/>
              </a:ext>
            </a:extLst>
          </p:cNvPr>
          <p:cNvSpPr txBox="1"/>
          <p:nvPr/>
        </p:nvSpPr>
        <p:spPr>
          <a:xfrm>
            <a:off x="6183167" y="1370352"/>
            <a:ext cx="5442111" cy="369332"/>
          </a:xfrm>
          <a:prstGeom prst="rect">
            <a:avLst/>
          </a:prstGeom>
          <a:noFill/>
        </p:spPr>
        <p:txBody>
          <a:bodyPr wrap="square" rtlCol="0">
            <a:spAutoFit/>
          </a:bodyPr>
          <a:lstStyle/>
          <a:p>
            <a:pPr algn="ctr"/>
            <a:r>
              <a:rPr lang="en-IE" dirty="0">
                <a:latin typeface="Open Sans" panose="020B0606030504020204"/>
              </a:rPr>
              <a:t>Hydrogen production costs</a:t>
            </a:r>
          </a:p>
        </p:txBody>
      </p:sp>
      <p:sp>
        <p:nvSpPr>
          <p:cNvPr id="47" name="Oval 46"/>
          <p:cNvSpPr/>
          <p:nvPr/>
        </p:nvSpPr>
        <p:spPr>
          <a:xfrm>
            <a:off x="3713808" y="2417601"/>
            <a:ext cx="2249264" cy="20999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8" name="Oval 47"/>
          <p:cNvSpPr/>
          <p:nvPr/>
        </p:nvSpPr>
        <p:spPr>
          <a:xfrm>
            <a:off x="4311774" y="2943464"/>
            <a:ext cx="1100833" cy="10277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1" name="TextBox 30"/>
          <p:cNvSpPr txBox="1"/>
          <p:nvPr/>
        </p:nvSpPr>
        <p:spPr>
          <a:xfrm>
            <a:off x="4456030" y="2547090"/>
            <a:ext cx="1391728" cy="461665"/>
          </a:xfrm>
          <a:prstGeom prst="rect">
            <a:avLst/>
          </a:prstGeom>
          <a:noFill/>
        </p:spPr>
        <p:txBody>
          <a:bodyPr wrap="none" rtlCol="0">
            <a:spAutoFit/>
          </a:bodyPr>
          <a:lstStyle/>
          <a:p>
            <a:r>
              <a:rPr lang="en-IE" sz="1200" dirty="0">
                <a:latin typeface="Open Sans" panose="020B0606030504020204"/>
              </a:rPr>
              <a:t>50 km</a:t>
            </a:r>
          </a:p>
          <a:p>
            <a:r>
              <a:rPr lang="en-IE" sz="1200" dirty="0">
                <a:latin typeface="Open Sans" panose="020B0606030504020204"/>
              </a:rPr>
              <a:t>456 (t/y) </a:t>
            </a:r>
            <a:r>
              <a:rPr lang="en-IE" sz="1200" dirty="0">
                <a:latin typeface="Open Sans" panose="020B0606030504020204"/>
                <a:sym typeface="Symbol" panose="05050102010706020507" pitchFamily="18" charset="2"/>
              </a:rPr>
              <a:t> 59 buses </a:t>
            </a:r>
            <a:endParaRPr lang="en-IE" sz="1200" dirty="0">
              <a:latin typeface="Open Sans" panose="020B0606030504020204"/>
            </a:endParaRPr>
          </a:p>
        </p:txBody>
      </p:sp>
      <p:sp>
        <p:nvSpPr>
          <p:cNvPr id="29" name="TextBox 28"/>
          <p:cNvSpPr txBox="1"/>
          <p:nvPr/>
        </p:nvSpPr>
        <p:spPr>
          <a:xfrm>
            <a:off x="4445205" y="1976019"/>
            <a:ext cx="1391150" cy="461665"/>
          </a:xfrm>
          <a:prstGeom prst="rect">
            <a:avLst/>
          </a:prstGeom>
          <a:noFill/>
        </p:spPr>
        <p:txBody>
          <a:bodyPr wrap="none" rtlCol="0">
            <a:spAutoFit/>
          </a:bodyPr>
          <a:lstStyle/>
          <a:p>
            <a:r>
              <a:rPr lang="en-IE" sz="1200" dirty="0">
                <a:latin typeface="Open Sans" panose="020B0606030504020204"/>
              </a:rPr>
              <a:t>100 km</a:t>
            </a:r>
          </a:p>
          <a:p>
            <a:r>
              <a:rPr lang="en-IE" sz="1200" dirty="0">
                <a:latin typeface="Open Sans" panose="020B0606030504020204"/>
              </a:rPr>
              <a:t>694 (t/y) </a:t>
            </a:r>
            <a:r>
              <a:rPr lang="en-IE" sz="1200" dirty="0">
                <a:latin typeface="Open Sans" panose="020B0606030504020204"/>
                <a:sym typeface="Symbol" panose="05050102010706020507" pitchFamily="18" charset="2"/>
              </a:rPr>
              <a:t> 90 buses </a:t>
            </a:r>
            <a:endParaRPr lang="en-IE" sz="1200" dirty="0">
              <a:latin typeface="Open Sans" panose="020B0606030504020204"/>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2218" y="1701716"/>
            <a:ext cx="5455011" cy="3852242"/>
          </a:xfrm>
          <a:prstGeom prst="rect">
            <a:avLst/>
          </a:prstGeom>
        </p:spPr>
      </p:pic>
      <p:graphicFrame>
        <p:nvGraphicFramePr>
          <p:cNvPr id="34" name="Table 33"/>
          <p:cNvGraphicFramePr>
            <a:graphicFrameLocks noGrp="1"/>
          </p:cNvGraphicFramePr>
          <p:nvPr>
            <p:extLst/>
          </p:nvPr>
        </p:nvGraphicFramePr>
        <p:xfrm>
          <a:off x="887753" y="5494254"/>
          <a:ext cx="1425286" cy="1336516"/>
        </p:xfrm>
        <a:graphic>
          <a:graphicData uri="http://schemas.openxmlformats.org/drawingml/2006/table">
            <a:tbl>
              <a:tblPr firstRow="1" firstCol="1" bandRow="1">
                <a:tableStyleId>{5C22544A-7EE6-4342-B048-85BDC9FD1C3A}</a:tableStyleId>
              </a:tblPr>
              <a:tblGrid>
                <a:gridCol w="251806">
                  <a:extLst>
                    <a:ext uri="{9D8B030D-6E8A-4147-A177-3AD203B41FA5}">
                      <a16:colId xmlns:a16="http://schemas.microsoft.com/office/drawing/2014/main" val="20000"/>
                    </a:ext>
                  </a:extLst>
                </a:gridCol>
                <a:gridCol w="1173480">
                  <a:extLst>
                    <a:ext uri="{9D8B030D-6E8A-4147-A177-3AD203B41FA5}">
                      <a16:colId xmlns:a16="http://schemas.microsoft.com/office/drawing/2014/main" val="20001"/>
                    </a:ext>
                  </a:extLst>
                </a:gridCol>
              </a:tblGrid>
              <a:tr h="239236">
                <a:tc gridSpan="2">
                  <a:txBody>
                    <a:bodyPr/>
                    <a:lstStyle/>
                    <a:p>
                      <a:pPr algn="just">
                        <a:spcAft>
                          <a:spcPts val="300"/>
                        </a:spcAft>
                      </a:pPr>
                      <a:r>
                        <a:rPr lang="en-IE" sz="1200" b="0" dirty="0">
                          <a:solidFill>
                            <a:schemeClr val="tx1"/>
                          </a:solidFill>
                          <a:effectLst/>
                          <a:latin typeface="Open Sans"/>
                        </a:rPr>
                        <a:t>H2 production (t/y)</a:t>
                      </a:r>
                      <a:endParaRPr lang="en-IE" sz="1200" b="0" dirty="0">
                        <a:solidFill>
                          <a:schemeClr val="tx1"/>
                        </a:solidFill>
                        <a:effectLst/>
                        <a:latin typeface="Open Sans"/>
                        <a:ea typeface="MS Mincho" panose="02020609040205080304" pitchFamily="49" charset="-128"/>
                      </a:endParaRPr>
                    </a:p>
                  </a:txBody>
                  <a:tcPr marL="68580" marR="68580" marT="0" marB="0">
                    <a:noFill/>
                  </a:tcPr>
                </a:tc>
                <a:tc hMerge="1">
                  <a:txBody>
                    <a:bodyPr/>
                    <a:lstStyle/>
                    <a:p>
                      <a:endParaRPr lang="en-IE"/>
                    </a:p>
                  </a:txBody>
                  <a:tcPr/>
                </a:tc>
                <a:extLst>
                  <a:ext uri="{0D108BD9-81ED-4DB2-BD59-A6C34878D82A}">
                    <a16:rowId xmlns:a16="http://schemas.microsoft.com/office/drawing/2014/main" val="10000"/>
                  </a:ext>
                </a:extLst>
              </a:tr>
              <a:tr h="0">
                <a:tc>
                  <a:txBody>
                    <a:bodyPr/>
                    <a:lstStyle/>
                    <a:p>
                      <a:pPr algn="just">
                        <a:spcAft>
                          <a:spcPts val="300"/>
                        </a:spcAft>
                      </a:pPr>
                      <a:endParaRPr lang="en-GB" sz="1200" dirty="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&lt; 30</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1"/>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30 - 60</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2"/>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60 - 90 </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3"/>
                  </a:ext>
                </a:extLst>
              </a:tr>
              <a:tr h="0">
                <a:tc>
                  <a:txBody>
                    <a:bodyPr/>
                    <a:lstStyle/>
                    <a:p>
                      <a:pPr algn="just">
                        <a:spcAft>
                          <a:spcPts val="300"/>
                        </a:spcAft>
                      </a:pPr>
                      <a:endParaRPr lang="en-GB" sz="1200" dirty="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90 - 120</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4"/>
                  </a:ext>
                </a:extLst>
              </a:tr>
              <a:tr h="0">
                <a:tc>
                  <a:txBody>
                    <a:bodyPr/>
                    <a:lstStyle/>
                    <a:p>
                      <a:pPr algn="just">
                        <a:spcAft>
                          <a:spcPts val="300"/>
                        </a:spcAft>
                      </a:pPr>
                      <a:endParaRPr lang="en-GB" sz="1200" dirty="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120 - 150</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5"/>
                  </a:ext>
                </a:extLst>
              </a:tr>
              <a:tr h="0">
                <a:tc>
                  <a:txBody>
                    <a:bodyPr/>
                    <a:lstStyle/>
                    <a:p>
                      <a:pPr algn="just">
                        <a:spcAft>
                          <a:spcPts val="300"/>
                        </a:spcAft>
                      </a:pPr>
                      <a:endParaRPr lang="en-GB" sz="1200" dirty="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ea typeface="MS Mincho" panose="02020609040205080304" pitchFamily="49" charset="-128"/>
                        </a:rPr>
                        <a:t>150 - 180</a:t>
                      </a:r>
                    </a:p>
                  </a:txBody>
                  <a:tcPr marL="68580" marR="68580" marT="0" marB="0">
                    <a:noFill/>
                  </a:tcPr>
                </a:tc>
                <a:extLst>
                  <a:ext uri="{0D108BD9-81ED-4DB2-BD59-A6C34878D82A}">
                    <a16:rowId xmlns:a16="http://schemas.microsoft.com/office/drawing/2014/main" val="10006"/>
                  </a:ext>
                </a:extLst>
              </a:tr>
            </a:tbl>
          </a:graphicData>
        </a:graphic>
      </p:graphicFrame>
      <p:graphicFrame>
        <p:nvGraphicFramePr>
          <p:cNvPr id="32" name="Table 31"/>
          <p:cNvGraphicFramePr>
            <a:graphicFrameLocks noGrp="1"/>
          </p:cNvGraphicFramePr>
          <p:nvPr>
            <p:extLst/>
          </p:nvPr>
        </p:nvGraphicFramePr>
        <p:xfrm>
          <a:off x="6311253" y="5508802"/>
          <a:ext cx="1425286" cy="1336516"/>
        </p:xfrm>
        <a:graphic>
          <a:graphicData uri="http://schemas.openxmlformats.org/drawingml/2006/table">
            <a:tbl>
              <a:tblPr firstRow="1" firstCol="1" bandRow="1">
                <a:tableStyleId>{5C22544A-7EE6-4342-B048-85BDC9FD1C3A}</a:tableStyleId>
              </a:tblPr>
              <a:tblGrid>
                <a:gridCol w="251806">
                  <a:extLst>
                    <a:ext uri="{9D8B030D-6E8A-4147-A177-3AD203B41FA5}">
                      <a16:colId xmlns:a16="http://schemas.microsoft.com/office/drawing/2014/main" val="20000"/>
                    </a:ext>
                  </a:extLst>
                </a:gridCol>
                <a:gridCol w="1173480">
                  <a:extLst>
                    <a:ext uri="{9D8B030D-6E8A-4147-A177-3AD203B41FA5}">
                      <a16:colId xmlns:a16="http://schemas.microsoft.com/office/drawing/2014/main" val="20001"/>
                    </a:ext>
                  </a:extLst>
                </a:gridCol>
              </a:tblGrid>
              <a:tr h="239236">
                <a:tc gridSpan="2">
                  <a:txBody>
                    <a:bodyPr/>
                    <a:lstStyle/>
                    <a:p>
                      <a:pPr algn="just">
                        <a:spcAft>
                          <a:spcPts val="300"/>
                        </a:spcAft>
                      </a:pPr>
                      <a:r>
                        <a:rPr lang="en-IE" sz="1200" b="0" dirty="0">
                          <a:solidFill>
                            <a:schemeClr val="tx1"/>
                          </a:solidFill>
                          <a:effectLst/>
                          <a:latin typeface="Open Sans"/>
                        </a:rPr>
                        <a:t>LCOH (€/kg)</a:t>
                      </a:r>
                    </a:p>
                  </a:txBody>
                  <a:tcPr marL="68580" marR="68580" marT="0" marB="0">
                    <a:noFill/>
                  </a:tcPr>
                </a:tc>
                <a:tc hMerge="1">
                  <a:txBody>
                    <a:bodyPr/>
                    <a:lstStyle/>
                    <a:p>
                      <a:endParaRPr lang="en-IE"/>
                    </a:p>
                  </a:txBody>
                  <a:tcPr/>
                </a:tc>
                <a:extLst>
                  <a:ext uri="{0D108BD9-81ED-4DB2-BD59-A6C34878D82A}">
                    <a16:rowId xmlns:a16="http://schemas.microsoft.com/office/drawing/2014/main" val="10000"/>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25 - 30</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1"/>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30 - 35</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2"/>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35 - 40 </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3"/>
                  </a:ext>
                </a:extLst>
              </a:tr>
              <a:tr h="0">
                <a:tc>
                  <a:txBody>
                    <a:bodyPr/>
                    <a:lstStyle/>
                    <a:p>
                      <a:pPr algn="just">
                        <a:spcAft>
                          <a:spcPts val="300"/>
                        </a:spcAft>
                      </a:pPr>
                      <a:endParaRPr lang="en-GB" sz="1200" dirty="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ea typeface="MS Mincho" panose="02020609040205080304" pitchFamily="49" charset="-128"/>
                        </a:rPr>
                        <a:t>40 - 45</a:t>
                      </a:r>
                    </a:p>
                  </a:txBody>
                  <a:tcPr marL="68580" marR="68580" marT="0" marB="0">
                    <a:noFill/>
                  </a:tcPr>
                </a:tc>
                <a:extLst>
                  <a:ext uri="{0D108BD9-81ED-4DB2-BD59-A6C34878D82A}">
                    <a16:rowId xmlns:a16="http://schemas.microsoft.com/office/drawing/2014/main" val="10004"/>
                  </a:ext>
                </a:extLst>
              </a:tr>
              <a:tr h="0">
                <a:tc>
                  <a:txBody>
                    <a:bodyPr/>
                    <a:lstStyle/>
                    <a:p>
                      <a:pPr algn="just">
                        <a:spcAft>
                          <a:spcPts val="300"/>
                        </a:spcAft>
                      </a:pPr>
                      <a:endParaRPr lang="en-GB" sz="1200" dirty="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45 - 50</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5"/>
                  </a:ext>
                </a:extLst>
              </a:tr>
              <a:tr h="0">
                <a:tc>
                  <a:txBody>
                    <a:bodyPr/>
                    <a:lstStyle/>
                    <a:p>
                      <a:pPr algn="just">
                        <a:spcAft>
                          <a:spcPts val="300"/>
                        </a:spcAft>
                      </a:pPr>
                      <a:endParaRPr lang="en-GB" sz="1200" dirty="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ea typeface="MS Mincho" panose="02020609040205080304" pitchFamily="49" charset="-128"/>
                        </a:rPr>
                        <a:t>&gt; 50</a:t>
                      </a:r>
                    </a:p>
                  </a:txBody>
                  <a:tcPr marL="68580" marR="68580" marT="0" marB="0">
                    <a:noFill/>
                  </a:tcPr>
                </a:tc>
                <a:extLst>
                  <a:ext uri="{0D108BD9-81ED-4DB2-BD59-A6C34878D82A}">
                    <a16:rowId xmlns:a16="http://schemas.microsoft.com/office/drawing/2014/main" val="10006"/>
                  </a:ext>
                </a:extLst>
              </a:tr>
            </a:tbl>
          </a:graphicData>
        </a:graphic>
      </p:graphicFrame>
      <p:sp>
        <p:nvSpPr>
          <p:cNvPr id="35" name="Oval 34"/>
          <p:cNvSpPr/>
          <p:nvPr/>
        </p:nvSpPr>
        <p:spPr>
          <a:xfrm>
            <a:off x="889658" y="5755264"/>
            <a:ext cx="129886" cy="144780"/>
          </a:xfrm>
          <a:prstGeom prst="ellipse">
            <a:avLst/>
          </a:prstGeom>
          <a:solidFill>
            <a:srgbClr val="F5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6" name="Oval 35"/>
          <p:cNvSpPr/>
          <p:nvPr/>
        </p:nvSpPr>
        <p:spPr>
          <a:xfrm>
            <a:off x="889658" y="5946241"/>
            <a:ext cx="129886" cy="144780"/>
          </a:xfrm>
          <a:prstGeom prst="ellipse">
            <a:avLst/>
          </a:prstGeom>
          <a:solidFill>
            <a:srgbClr val="FC7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 name="Oval 36"/>
          <p:cNvSpPr/>
          <p:nvPr/>
        </p:nvSpPr>
        <p:spPr>
          <a:xfrm>
            <a:off x="889658" y="6133408"/>
            <a:ext cx="129886" cy="144780"/>
          </a:xfrm>
          <a:prstGeom prst="ellipse">
            <a:avLst/>
          </a:prstGeom>
          <a:solidFill>
            <a:srgbClr val="FA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 name="Oval 37"/>
          <p:cNvSpPr/>
          <p:nvPr/>
        </p:nvSpPr>
        <p:spPr>
          <a:xfrm>
            <a:off x="887753" y="6301999"/>
            <a:ext cx="129886" cy="144780"/>
          </a:xfrm>
          <a:prstGeom prst="ellipse">
            <a:avLst/>
          </a:prstGeom>
          <a:solidFill>
            <a:srgbClr val="D2F7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9" name="Oval 38"/>
          <p:cNvSpPr/>
          <p:nvPr/>
        </p:nvSpPr>
        <p:spPr>
          <a:xfrm>
            <a:off x="887753" y="6479641"/>
            <a:ext cx="129886" cy="144780"/>
          </a:xfrm>
          <a:prstGeom prst="ellipse">
            <a:avLst/>
          </a:prstGeom>
          <a:solidFill>
            <a:srgbClr val="80F7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Oval 23"/>
          <p:cNvSpPr/>
          <p:nvPr/>
        </p:nvSpPr>
        <p:spPr>
          <a:xfrm>
            <a:off x="892831" y="6648841"/>
            <a:ext cx="129886" cy="144780"/>
          </a:xfrm>
          <a:prstGeom prst="ellipse">
            <a:avLst/>
          </a:prstGeom>
          <a:solidFill>
            <a:srgbClr val="10F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3" name="Oval 32"/>
          <p:cNvSpPr/>
          <p:nvPr/>
        </p:nvSpPr>
        <p:spPr>
          <a:xfrm>
            <a:off x="6313158" y="5769812"/>
            <a:ext cx="129886" cy="144780"/>
          </a:xfrm>
          <a:prstGeom prst="ellipse">
            <a:avLst/>
          </a:prstGeom>
          <a:solidFill>
            <a:srgbClr val="38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0" name="Oval 39"/>
          <p:cNvSpPr/>
          <p:nvPr/>
        </p:nvSpPr>
        <p:spPr>
          <a:xfrm>
            <a:off x="6313158" y="5960789"/>
            <a:ext cx="129886" cy="144780"/>
          </a:xfrm>
          <a:prstGeom prst="ellipse">
            <a:avLst/>
          </a:prstGeom>
          <a:solidFill>
            <a:srgbClr val="79C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2" name="Oval 41"/>
          <p:cNvSpPr/>
          <p:nvPr/>
        </p:nvSpPr>
        <p:spPr>
          <a:xfrm>
            <a:off x="6313158" y="6147956"/>
            <a:ext cx="129886" cy="144780"/>
          </a:xfrm>
          <a:prstGeom prst="ellipse">
            <a:avLst/>
          </a:prstGeom>
          <a:solidFill>
            <a:srgbClr val="CEE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3" name="Oval 42"/>
          <p:cNvSpPr/>
          <p:nvPr/>
        </p:nvSpPr>
        <p:spPr>
          <a:xfrm>
            <a:off x="6311253" y="6316547"/>
            <a:ext cx="129886" cy="144780"/>
          </a:xfrm>
          <a:prstGeom prst="ellipse">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4" name="Oval 43"/>
          <p:cNvSpPr/>
          <p:nvPr/>
        </p:nvSpPr>
        <p:spPr>
          <a:xfrm>
            <a:off x="6311253" y="6494189"/>
            <a:ext cx="129886" cy="144780"/>
          </a:xfrm>
          <a:prstGeom prst="ellipse">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5" name="Oval 44"/>
          <p:cNvSpPr/>
          <p:nvPr/>
        </p:nvSpPr>
        <p:spPr>
          <a:xfrm>
            <a:off x="6316331" y="6663389"/>
            <a:ext cx="129886" cy="1447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20634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31"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9022" y="1706610"/>
            <a:ext cx="5896191" cy="4401205"/>
          </a:xfrm>
          <a:prstGeom prst="rect">
            <a:avLst/>
          </a:prstGeom>
          <a:noFill/>
          <a:ln>
            <a:noFill/>
          </a:ln>
        </p:spPr>
        <p:txBody>
          <a:bodyPr wrap="square" rtlCol="0">
            <a:spAutoFit/>
          </a:bodyPr>
          <a:lstStyle/>
          <a:p>
            <a:pPr marL="342900" lvl="2" indent="-342900" defTabSz="3946525">
              <a:buFont typeface="Arial" panose="020B0604020202020204" pitchFamily="34" charset="0"/>
              <a:buChar char="•"/>
            </a:pPr>
            <a:r>
              <a:rPr lang="en-IE" sz="2000" dirty="0">
                <a:latin typeface="Open Sans"/>
                <a:cs typeface="Open Sans"/>
              </a:rPr>
              <a:t>European cities are starting to impose diesel bans </a:t>
            </a:r>
          </a:p>
          <a:p>
            <a:pPr marL="342900" lvl="2" indent="-342900" defTabSz="3946525">
              <a:buFont typeface="Arial" panose="020B0604020202020204" pitchFamily="34" charset="0"/>
              <a:buChar char="•"/>
            </a:pPr>
            <a:r>
              <a:rPr lang="en-IE" sz="2000" dirty="0">
                <a:latin typeface="Open Sans"/>
                <a:cs typeface="Open Sans"/>
              </a:rPr>
              <a:t>Diesel bus fleets must be replaced with zero-emissions alternatives</a:t>
            </a:r>
          </a:p>
          <a:p>
            <a:pPr marL="342900" lvl="2" indent="-342900" defTabSz="3946525">
              <a:buFont typeface="Arial" panose="020B0604020202020204" pitchFamily="34" charset="0"/>
              <a:buChar char="•"/>
            </a:pPr>
            <a:r>
              <a:rPr lang="en-IE" sz="2000" dirty="0">
                <a:latin typeface="Open Sans"/>
                <a:cs typeface="Open Sans"/>
              </a:rPr>
              <a:t>Supply: curtailed wind power across of northwest Europe</a:t>
            </a:r>
          </a:p>
          <a:p>
            <a:pPr marL="342900" lvl="2" indent="-342900" defTabSz="3946525">
              <a:buFont typeface="Arial" panose="020B0604020202020204" pitchFamily="34" charset="0"/>
              <a:buChar char="•"/>
            </a:pPr>
            <a:r>
              <a:rPr lang="en-IE" sz="2000" dirty="0">
                <a:latin typeface="Open Sans"/>
                <a:cs typeface="Open Sans"/>
              </a:rPr>
              <a:t>Demand: City bus networks in northwest Europe’s largest cities (pop.&gt;400k)</a:t>
            </a:r>
          </a:p>
          <a:p>
            <a:pPr marL="342900" lvl="2" indent="-342900" defTabSz="3946525">
              <a:buFont typeface="Arial" panose="020B0604020202020204" pitchFamily="34" charset="0"/>
              <a:buChar char="•"/>
            </a:pPr>
            <a:r>
              <a:rPr lang="en-IE" sz="2000" dirty="0">
                <a:latin typeface="Open Sans"/>
                <a:cs typeface="Open Sans"/>
              </a:rPr>
              <a:t>Questions: </a:t>
            </a:r>
            <a:endParaRPr lang="en-IE" sz="2000" dirty="0">
              <a:latin typeface="Open Sans" panose="020B0606030504020204"/>
            </a:endParaRPr>
          </a:p>
          <a:p>
            <a:pPr marL="800100" lvl="3" indent="-342900" defTabSz="3946525">
              <a:buFont typeface="Arial" panose="020B0604020202020204" pitchFamily="34" charset="0"/>
              <a:buChar char="•"/>
            </a:pPr>
            <a:r>
              <a:rPr lang="en-IE" sz="2000" dirty="0">
                <a:latin typeface="Open Sans" panose="020B0606030504020204"/>
                <a:cs typeface="Open Sans"/>
              </a:rPr>
              <a:t>How much curtailment-based H</a:t>
            </a:r>
            <a:r>
              <a:rPr lang="en-IE" sz="2000" baseline="-25000" dirty="0">
                <a:latin typeface="Open Sans" panose="020B0606030504020204"/>
                <a:cs typeface="Open Sans"/>
              </a:rPr>
              <a:t>2</a:t>
            </a:r>
            <a:r>
              <a:rPr lang="en-IE" sz="2000" dirty="0">
                <a:latin typeface="Open Sans" panose="020B0606030504020204"/>
                <a:cs typeface="Open Sans"/>
              </a:rPr>
              <a:t> can be supplied across NW Europe?</a:t>
            </a:r>
          </a:p>
          <a:p>
            <a:pPr marL="800100" lvl="3" indent="-342900" defTabSz="3946525">
              <a:buFont typeface="Arial" panose="020B0604020202020204" pitchFamily="34" charset="0"/>
              <a:buChar char="•"/>
            </a:pPr>
            <a:r>
              <a:rPr lang="en-IE" sz="2000" dirty="0">
                <a:latin typeface="Open Sans" panose="020B0606030504020204"/>
              </a:rPr>
              <a:t>Where are its sources?</a:t>
            </a:r>
          </a:p>
          <a:p>
            <a:pPr marL="800100" lvl="3" indent="-342900" defTabSz="3946525">
              <a:buFont typeface="Arial" panose="020B0604020202020204" pitchFamily="34" charset="0"/>
              <a:buChar char="•"/>
            </a:pPr>
            <a:r>
              <a:rPr lang="en-IE" sz="2000" dirty="0">
                <a:latin typeface="Open Sans" panose="020B0606030504020204"/>
              </a:rPr>
              <a:t>How much might </a:t>
            </a:r>
            <a:r>
              <a:rPr lang="en-IE" sz="2000" dirty="0">
                <a:latin typeface="Open Sans" panose="020B0606030504020204"/>
                <a:cs typeface="Open Sans"/>
              </a:rPr>
              <a:t>curtailment-based H</a:t>
            </a:r>
            <a:r>
              <a:rPr lang="en-IE" sz="2000" baseline="-25000" dirty="0">
                <a:latin typeface="Open Sans" panose="020B0606030504020204"/>
                <a:cs typeface="Open Sans"/>
              </a:rPr>
              <a:t>2</a:t>
            </a:r>
            <a:r>
              <a:rPr lang="en-IE" sz="2000" dirty="0">
                <a:latin typeface="Open Sans" panose="020B0606030504020204"/>
              </a:rPr>
              <a:t> cost?</a:t>
            </a:r>
          </a:p>
        </p:txBody>
      </p:sp>
      <p:sp>
        <p:nvSpPr>
          <p:cNvPr id="7" name="Title 1">
            <a:extLst>
              <a:ext uri="{FF2B5EF4-FFF2-40B4-BE49-F238E27FC236}">
                <a16:creationId xmlns:a16="http://schemas.microsoft.com/office/drawing/2014/main" id="{0D2497BF-6041-4010-BF3B-11681DC60AE5}"/>
              </a:ext>
            </a:extLst>
          </p:cNvPr>
          <p:cNvSpPr>
            <a:spLocks noGrp="1"/>
          </p:cNvSpPr>
          <p:nvPr>
            <p:ph type="title"/>
          </p:nvPr>
        </p:nvSpPr>
        <p:spPr>
          <a:xfrm>
            <a:off x="973532" y="332564"/>
            <a:ext cx="8275976" cy="988915"/>
          </a:xfrm>
        </p:spPr>
        <p:txBody>
          <a:bodyPr anchor="t">
            <a:noAutofit/>
          </a:bodyPr>
          <a:lstStyle/>
          <a:p>
            <a:r>
              <a:rPr lang="en-IE" sz="2800" b="1" dirty="0">
                <a:solidFill>
                  <a:srgbClr val="034DA2"/>
                </a:solidFill>
                <a:latin typeface="Open Sans"/>
              </a:rPr>
              <a:t>Smart H2GO Case Study 3</a:t>
            </a:r>
            <a:br>
              <a:rPr lang="en-IE" sz="2800" b="1" dirty="0">
                <a:solidFill>
                  <a:srgbClr val="034DA2"/>
                </a:solidFill>
                <a:latin typeface="Open Sans"/>
              </a:rPr>
            </a:br>
            <a:r>
              <a:rPr lang="en-IE" sz="2800" b="1" dirty="0">
                <a:solidFill>
                  <a:srgbClr val="034DA2"/>
                </a:solidFill>
                <a:latin typeface="Open Sans"/>
              </a:rPr>
              <a:t>Transnational-scale across Northwest Europe</a:t>
            </a:r>
          </a:p>
        </p:txBody>
      </p:sp>
      <p:sp>
        <p:nvSpPr>
          <p:cNvPr id="3" name="Slide Number Placeholder 2"/>
          <p:cNvSpPr>
            <a:spLocks noGrp="1"/>
          </p:cNvSpPr>
          <p:nvPr>
            <p:ph type="sldNum" sz="quarter" idx="12"/>
          </p:nvPr>
        </p:nvSpPr>
        <p:spPr/>
        <p:txBody>
          <a:bodyPr/>
          <a:lstStyle/>
          <a:p>
            <a:fld id="{E87D083B-FAF2-5643-A9FC-521FAB15583B}" type="slidenum">
              <a:rPr lang="en-GB" smtClean="0"/>
              <a:t>19</a:t>
            </a:fld>
            <a:endParaRPr lang="en-GB"/>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11" name="TextBox 10">
            <a:extLst>
              <a:ext uri="{FF2B5EF4-FFF2-40B4-BE49-F238E27FC236}">
                <a16:creationId xmlns:a16="http://schemas.microsoft.com/office/drawing/2014/main" id="{6168A05E-F52A-40DA-81E8-8D55F69AC0EC}"/>
              </a:ext>
            </a:extLst>
          </p:cNvPr>
          <p:cNvSpPr txBox="1"/>
          <p:nvPr/>
        </p:nvSpPr>
        <p:spPr>
          <a:xfrm>
            <a:off x="6145213" y="1331063"/>
            <a:ext cx="5896191" cy="369332"/>
          </a:xfrm>
          <a:prstGeom prst="rect">
            <a:avLst/>
          </a:prstGeom>
          <a:noFill/>
        </p:spPr>
        <p:txBody>
          <a:bodyPr wrap="square" rtlCol="0">
            <a:spAutoFit/>
          </a:bodyPr>
          <a:lstStyle/>
          <a:p>
            <a:pPr algn="ctr"/>
            <a:r>
              <a:rPr lang="en-IE" dirty="0">
                <a:latin typeface="Open Sans" panose="020B0606030504020204"/>
              </a:rPr>
              <a:t>Bus fleet sizes for NW Europe’s largest cities</a:t>
            </a:r>
          </a:p>
        </p:txBody>
      </p:sp>
      <p:sp>
        <p:nvSpPr>
          <p:cNvPr id="12" name="TextBox 11">
            <a:extLst>
              <a:ext uri="{FF2B5EF4-FFF2-40B4-BE49-F238E27FC236}">
                <a16:creationId xmlns:a16="http://schemas.microsoft.com/office/drawing/2014/main" id="{EDB46EA6-1EBA-4A19-AE8A-41E531089193}"/>
              </a:ext>
            </a:extLst>
          </p:cNvPr>
          <p:cNvSpPr txBox="1"/>
          <p:nvPr/>
        </p:nvSpPr>
        <p:spPr>
          <a:xfrm>
            <a:off x="6145212" y="3999410"/>
            <a:ext cx="5896191" cy="369332"/>
          </a:xfrm>
          <a:prstGeom prst="rect">
            <a:avLst/>
          </a:prstGeom>
          <a:noFill/>
        </p:spPr>
        <p:txBody>
          <a:bodyPr wrap="square" rtlCol="0">
            <a:spAutoFit/>
          </a:bodyPr>
          <a:lstStyle/>
          <a:p>
            <a:pPr algn="ctr"/>
            <a:r>
              <a:rPr lang="en-IE" dirty="0">
                <a:latin typeface="Open Sans" panose="020B0606030504020204"/>
              </a:rPr>
              <a:t>Annual curtailed energy at NW Europe’s wind farms</a:t>
            </a:r>
          </a:p>
        </p:txBody>
      </p:sp>
      <p:graphicFrame>
        <p:nvGraphicFramePr>
          <p:cNvPr id="16" name="Table 15"/>
          <p:cNvGraphicFramePr>
            <a:graphicFrameLocks noGrp="1"/>
          </p:cNvGraphicFramePr>
          <p:nvPr>
            <p:extLst/>
          </p:nvPr>
        </p:nvGraphicFramePr>
        <p:xfrm>
          <a:off x="9915796" y="1753809"/>
          <a:ext cx="1425286" cy="1153636"/>
        </p:xfrm>
        <a:graphic>
          <a:graphicData uri="http://schemas.openxmlformats.org/drawingml/2006/table">
            <a:tbl>
              <a:tblPr firstRow="1" firstCol="1" bandRow="1">
                <a:tableStyleId>{5C22544A-7EE6-4342-B048-85BDC9FD1C3A}</a:tableStyleId>
              </a:tblPr>
              <a:tblGrid>
                <a:gridCol w="251806">
                  <a:extLst>
                    <a:ext uri="{9D8B030D-6E8A-4147-A177-3AD203B41FA5}">
                      <a16:colId xmlns:a16="http://schemas.microsoft.com/office/drawing/2014/main" val="20000"/>
                    </a:ext>
                  </a:extLst>
                </a:gridCol>
                <a:gridCol w="1173480">
                  <a:extLst>
                    <a:ext uri="{9D8B030D-6E8A-4147-A177-3AD203B41FA5}">
                      <a16:colId xmlns:a16="http://schemas.microsoft.com/office/drawing/2014/main" val="20001"/>
                    </a:ext>
                  </a:extLst>
                </a:gridCol>
              </a:tblGrid>
              <a:tr h="239236">
                <a:tc gridSpan="2">
                  <a:txBody>
                    <a:bodyPr/>
                    <a:lstStyle/>
                    <a:p>
                      <a:pPr algn="just">
                        <a:spcAft>
                          <a:spcPts val="300"/>
                        </a:spcAft>
                      </a:pPr>
                      <a:r>
                        <a:rPr lang="en-IE" sz="1200" b="0" dirty="0">
                          <a:solidFill>
                            <a:schemeClr val="tx1"/>
                          </a:solidFill>
                          <a:effectLst/>
                          <a:latin typeface="Open Sans"/>
                        </a:rPr>
                        <a:t>Buses (units)</a:t>
                      </a:r>
                      <a:endParaRPr lang="en-IE" sz="1200" b="0" dirty="0">
                        <a:solidFill>
                          <a:schemeClr val="tx1"/>
                        </a:solidFill>
                        <a:effectLst/>
                        <a:latin typeface="Open Sans"/>
                        <a:ea typeface="MS Mincho" panose="02020609040205080304" pitchFamily="49" charset="-128"/>
                      </a:endParaRPr>
                    </a:p>
                  </a:txBody>
                  <a:tcPr marL="68580" marR="68580" marT="0" marB="0">
                    <a:noFill/>
                  </a:tcPr>
                </a:tc>
                <a:tc hMerge="1">
                  <a:txBody>
                    <a:bodyPr/>
                    <a:lstStyle/>
                    <a:p>
                      <a:endParaRPr lang="en-IE"/>
                    </a:p>
                  </a:txBody>
                  <a:tcPr/>
                </a:tc>
                <a:extLst>
                  <a:ext uri="{0D108BD9-81ED-4DB2-BD59-A6C34878D82A}">
                    <a16:rowId xmlns:a16="http://schemas.microsoft.com/office/drawing/2014/main" val="10000"/>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&lt; 500</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1"/>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500 - 1000</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2"/>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1000 - 1500 </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3"/>
                  </a:ext>
                </a:extLst>
              </a:tr>
              <a:tr h="0">
                <a:tc>
                  <a:txBody>
                    <a:bodyPr/>
                    <a:lstStyle/>
                    <a:p>
                      <a:pPr algn="just">
                        <a:spcAft>
                          <a:spcPts val="300"/>
                        </a:spcAft>
                      </a:pPr>
                      <a:endParaRPr lang="en-GB" sz="1200" dirty="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1500 - 2000</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4"/>
                  </a:ext>
                </a:extLst>
              </a:tr>
              <a:tr h="0">
                <a:tc>
                  <a:txBody>
                    <a:bodyPr/>
                    <a:lstStyle/>
                    <a:p>
                      <a:pPr algn="just">
                        <a:spcAft>
                          <a:spcPts val="300"/>
                        </a:spcAft>
                      </a:pPr>
                      <a:endParaRPr lang="en-GB" sz="1200" dirty="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&gt; 2000</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5"/>
                  </a:ext>
                </a:extLst>
              </a:tr>
            </a:tbl>
          </a:graphicData>
        </a:graphic>
      </p:graphicFrame>
      <p:sp>
        <p:nvSpPr>
          <p:cNvPr id="17" name="Oval 16"/>
          <p:cNvSpPr/>
          <p:nvPr/>
        </p:nvSpPr>
        <p:spPr>
          <a:xfrm>
            <a:off x="9927226" y="2762665"/>
            <a:ext cx="129886" cy="144780"/>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Oval 18"/>
          <p:cNvSpPr/>
          <p:nvPr/>
        </p:nvSpPr>
        <p:spPr>
          <a:xfrm>
            <a:off x="9929576" y="2392963"/>
            <a:ext cx="129886" cy="1447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Oval 19"/>
          <p:cNvSpPr/>
          <p:nvPr/>
        </p:nvSpPr>
        <p:spPr>
          <a:xfrm>
            <a:off x="9923416" y="2209606"/>
            <a:ext cx="129886" cy="144780"/>
          </a:xfrm>
          <a:prstGeom prst="ellipse">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25" name="Table 24"/>
          <p:cNvGraphicFramePr>
            <a:graphicFrameLocks noGrp="1"/>
          </p:cNvGraphicFramePr>
          <p:nvPr>
            <p:extLst/>
          </p:nvPr>
        </p:nvGraphicFramePr>
        <p:xfrm>
          <a:off x="9826913" y="4465099"/>
          <a:ext cx="1866795" cy="1123487"/>
        </p:xfrm>
        <a:graphic>
          <a:graphicData uri="http://schemas.openxmlformats.org/drawingml/2006/table">
            <a:tbl>
              <a:tblPr firstRow="1" firstCol="1" bandRow="1">
                <a:tableStyleId>{5C22544A-7EE6-4342-B048-85BDC9FD1C3A}</a:tableStyleId>
              </a:tblPr>
              <a:tblGrid>
                <a:gridCol w="329808">
                  <a:extLst>
                    <a:ext uri="{9D8B030D-6E8A-4147-A177-3AD203B41FA5}">
                      <a16:colId xmlns:a16="http://schemas.microsoft.com/office/drawing/2014/main" val="20000"/>
                    </a:ext>
                  </a:extLst>
                </a:gridCol>
                <a:gridCol w="1536987">
                  <a:extLst>
                    <a:ext uri="{9D8B030D-6E8A-4147-A177-3AD203B41FA5}">
                      <a16:colId xmlns:a16="http://schemas.microsoft.com/office/drawing/2014/main" val="20001"/>
                    </a:ext>
                  </a:extLst>
                </a:gridCol>
              </a:tblGrid>
              <a:tr h="209087">
                <a:tc gridSpan="2">
                  <a:txBody>
                    <a:bodyPr/>
                    <a:lstStyle/>
                    <a:p>
                      <a:pPr algn="just">
                        <a:spcAft>
                          <a:spcPts val="300"/>
                        </a:spcAft>
                      </a:pPr>
                      <a:r>
                        <a:rPr lang="en-IE" sz="1200" b="0" dirty="0">
                          <a:solidFill>
                            <a:schemeClr val="tx1"/>
                          </a:solidFill>
                          <a:effectLst/>
                          <a:latin typeface="Open Sans"/>
                        </a:rPr>
                        <a:t>Curtailed energy (MWh)</a:t>
                      </a:r>
                      <a:endParaRPr lang="en-IE" sz="1200" b="0" dirty="0">
                        <a:solidFill>
                          <a:schemeClr val="tx1"/>
                        </a:solidFill>
                        <a:effectLst/>
                        <a:latin typeface="Open Sans"/>
                        <a:ea typeface="MS Mincho" panose="02020609040205080304" pitchFamily="49" charset="-128"/>
                      </a:endParaRPr>
                    </a:p>
                  </a:txBody>
                  <a:tcPr marL="68580" marR="68580" marT="0" marB="0">
                    <a:noFill/>
                  </a:tcPr>
                </a:tc>
                <a:tc hMerge="1">
                  <a:txBody>
                    <a:bodyPr/>
                    <a:lstStyle/>
                    <a:p>
                      <a:endParaRPr lang="en-IE"/>
                    </a:p>
                  </a:txBody>
                  <a:tcPr/>
                </a:tc>
                <a:extLst>
                  <a:ext uri="{0D108BD9-81ED-4DB2-BD59-A6C34878D82A}">
                    <a16:rowId xmlns:a16="http://schemas.microsoft.com/office/drawing/2014/main" val="10000"/>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ea typeface="+mn-ea"/>
                        </a:rPr>
                        <a:t>&lt;</a:t>
                      </a:r>
                      <a:r>
                        <a:rPr lang="en-IE" sz="1200" baseline="0" dirty="0">
                          <a:effectLst/>
                          <a:latin typeface="Open Sans"/>
                          <a:ea typeface="+mn-ea"/>
                        </a:rPr>
                        <a:t> 10</a:t>
                      </a:r>
                      <a:r>
                        <a:rPr lang="en-IE" sz="1200" baseline="30000" dirty="0">
                          <a:effectLst/>
                          <a:latin typeface="Open Sans"/>
                          <a:ea typeface="+mn-ea"/>
                        </a:rPr>
                        <a:t>1</a:t>
                      </a:r>
                      <a:endParaRPr lang="en-IE" sz="1200" baseline="300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1"/>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baseline="0" dirty="0">
                          <a:effectLst/>
                          <a:latin typeface="Open Sans"/>
                          <a:ea typeface="+mn-ea"/>
                        </a:rPr>
                        <a:t>10</a:t>
                      </a:r>
                      <a:r>
                        <a:rPr lang="en-IE" sz="1200" baseline="30000" dirty="0">
                          <a:effectLst/>
                          <a:latin typeface="Open Sans"/>
                          <a:ea typeface="+mn-ea"/>
                        </a:rPr>
                        <a:t>1 </a:t>
                      </a:r>
                      <a:r>
                        <a:rPr lang="en-IE" sz="1200" dirty="0">
                          <a:effectLst/>
                          <a:latin typeface="Open Sans"/>
                        </a:rPr>
                        <a:t>- </a:t>
                      </a:r>
                      <a:r>
                        <a:rPr lang="en-IE" sz="1200" baseline="0" dirty="0">
                          <a:effectLst/>
                          <a:latin typeface="Open Sans"/>
                          <a:ea typeface="+mn-ea"/>
                        </a:rPr>
                        <a:t>10</a:t>
                      </a:r>
                      <a:r>
                        <a:rPr lang="en-IE" sz="1200" baseline="30000" dirty="0">
                          <a:effectLst/>
                          <a:latin typeface="Open Sans"/>
                          <a:ea typeface="+mn-ea"/>
                        </a:rPr>
                        <a:t>2</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2"/>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baseline="0" dirty="0">
                          <a:effectLst/>
                          <a:latin typeface="Open Sans"/>
                          <a:ea typeface="+mn-ea"/>
                        </a:rPr>
                        <a:t>10</a:t>
                      </a:r>
                      <a:r>
                        <a:rPr lang="en-IE" sz="1200" baseline="30000" dirty="0">
                          <a:effectLst/>
                          <a:latin typeface="Open Sans"/>
                          <a:ea typeface="+mn-ea"/>
                        </a:rPr>
                        <a:t>2 </a:t>
                      </a:r>
                      <a:r>
                        <a:rPr lang="en-IE" sz="1200" dirty="0">
                          <a:effectLst/>
                          <a:latin typeface="Open Sans"/>
                        </a:rPr>
                        <a:t>- </a:t>
                      </a:r>
                      <a:r>
                        <a:rPr lang="en-IE" sz="1200" baseline="0" dirty="0">
                          <a:effectLst/>
                          <a:latin typeface="Open Sans"/>
                          <a:ea typeface="+mn-ea"/>
                        </a:rPr>
                        <a:t>10</a:t>
                      </a:r>
                      <a:r>
                        <a:rPr lang="en-IE" sz="1200" baseline="30000" dirty="0">
                          <a:effectLst/>
                          <a:latin typeface="Open Sans"/>
                          <a:ea typeface="+mn-ea"/>
                        </a:rPr>
                        <a:t>3</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3"/>
                  </a:ext>
                </a:extLst>
              </a:tr>
              <a:tr h="0">
                <a:tc>
                  <a:txBody>
                    <a:bodyPr/>
                    <a:lstStyle/>
                    <a:p>
                      <a:pPr algn="just">
                        <a:spcAft>
                          <a:spcPts val="300"/>
                        </a:spcAft>
                      </a:pPr>
                      <a:endParaRPr lang="en-GB" sz="1200" dirty="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baseline="0" dirty="0">
                          <a:effectLst/>
                          <a:latin typeface="Open Sans"/>
                          <a:ea typeface="+mn-ea"/>
                        </a:rPr>
                        <a:t>10</a:t>
                      </a:r>
                      <a:r>
                        <a:rPr lang="en-IE" sz="1200" baseline="30000" dirty="0">
                          <a:effectLst/>
                          <a:latin typeface="Open Sans"/>
                          <a:ea typeface="+mn-ea"/>
                        </a:rPr>
                        <a:t>3 </a:t>
                      </a:r>
                      <a:r>
                        <a:rPr lang="en-IE" sz="1200" dirty="0">
                          <a:effectLst/>
                          <a:latin typeface="Open Sans"/>
                        </a:rPr>
                        <a:t>- </a:t>
                      </a:r>
                      <a:r>
                        <a:rPr lang="en-IE" sz="1200" baseline="0" dirty="0">
                          <a:effectLst/>
                          <a:latin typeface="Open Sans"/>
                          <a:ea typeface="+mn-ea"/>
                        </a:rPr>
                        <a:t>10</a:t>
                      </a:r>
                      <a:r>
                        <a:rPr lang="en-IE" sz="1200" baseline="30000" dirty="0">
                          <a:effectLst/>
                          <a:latin typeface="Open Sans"/>
                          <a:ea typeface="+mn-ea"/>
                        </a:rPr>
                        <a:t>4</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4"/>
                  </a:ext>
                </a:extLst>
              </a:tr>
              <a:tr h="0">
                <a:tc>
                  <a:txBody>
                    <a:bodyPr/>
                    <a:lstStyle/>
                    <a:p>
                      <a:pPr algn="just">
                        <a:spcAft>
                          <a:spcPts val="300"/>
                        </a:spcAft>
                      </a:pPr>
                      <a:endParaRPr lang="en-GB" sz="1200" dirty="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baseline="0" dirty="0">
                          <a:effectLst/>
                          <a:latin typeface="Open Sans"/>
                          <a:ea typeface="+mn-ea"/>
                        </a:rPr>
                        <a:t>10</a:t>
                      </a:r>
                      <a:r>
                        <a:rPr lang="en-IE" sz="1200" baseline="30000" dirty="0">
                          <a:effectLst/>
                          <a:latin typeface="Open Sans"/>
                          <a:ea typeface="+mn-ea"/>
                        </a:rPr>
                        <a:t>4 </a:t>
                      </a:r>
                      <a:r>
                        <a:rPr lang="en-IE" sz="1200" dirty="0">
                          <a:effectLst/>
                          <a:latin typeface="Open Sans"/>
                        </a:rPr>
                        <a:t>- </a:t>
                      </a:r>
                      <a:r>
                        <a:rPr lang="en-IE" sz="1200" baseline="0" dirty="0">
                          <a:effectLst/>
                          <a:latin typeface="Open Sans"/>
                          <a:ea typeface="+mn-ea"/>
                        </a:rPr>
                        <a:t>10</a:t>
                      </a:r>
                      <a:r>
                        <a:rPr lang="en-IE" sz="1200" baseline="30000" dirty="0">
                          <a:effectLst/>
                          <a:latin typeface="Open Sans"/>
                          <a:ea typeface="+mn-ea"/>
                        </a:rPr>
                        <a:t>5</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5"/>
                  </a:ext>
                </a:extLst>
              </a:tr>
            </a:tbl>
          </a:graphicData>
        </a:graphic>
      </p:graphicFrame>
      <p:pic>
        <p:nvPicPr>
          <p:cNvPr id="32" name="Picture 3" descr="E:\Works\PhD\All Energy\4_NWE_CW_Clos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9412" y="4366306"/>
            <a:ext cx="3269880" cy="2309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Works\PhD\All Energy\NWE_Cities_Close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8474" y="1657137"/>
            <a:ext cx="3290817" cy="2324137"/>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p:cNvSpPr/>
          <p:nvPr/>
        </p:nvSpPr>
        <p:spPr>
          <a:xfrm>
            <a:off x="9923416" y="2026726"/>
            <a:ext cx="129886" cy="1447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 name="Oval 36"/>
          <p:cNvSpPr/>
          <p:nvPr/>
        </p:nvSpPr>
        <p:spPr>
          <a:xfrm>
            <a:off x="9928514" y="2574377"/>
            <a:ext cx="129886" cy="144780"/>
          </a:xfrm>
          <a:prstGeom prst="ellipse">
            <a:avLst/>
          </a:prstGeom>
          <a:solidFill>
            <a:srgbClr val="D2F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 name="Oval 37"/>
          <p:cNvSpPr/>
          <p:nvPr/>
        </p:nvSpPr>
        <p:spPr>
          <a:xfrm>
            <a:off x="9945930" y="5440411"/>
            <a:ext cx="129886" cy="144780"/>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9" name="Oval 38"/>
          <p:cNvSpPr/>
          <p:nvPr/>
        </p:nvSpPr>
        <p:spPr>
          <a:xfrm>
            <a:off x="9936405" y="5070709"/>
            <a:ext cx="129886" cy="1447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0" name="Oval 39"/>
          <p:cNvSpPr/>
          <p:nvPr/>
        </p:nvSpPr>
        <p:spPr>
          <a:xfrm>
            <a:off x="9942120" y="4887352"/>
            <a:ext cx="129886" cy="144780"/>
          </a:xfrm>
          <a:prstGeom prst="ellipse">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1" name="Oval 40"/>
          <p:cNvSpPr/>
          <p:nvPr/>
        </p:nvSpPr>
        <p:spPr>
          <a:xfrm>
            <a:off x="9942120" y="4704472"/>
            <a:ext cx="129886" cy="1447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2" name="Oval 41"/>
          <p:cNvSpPr/>
          <p:nvPr/>
        </p:nvSpPr>
        <p:spPr>
          <a:xfrm>
            <a:off x="9935343" y="5252123"/>
            <a:ext cx="129886" cy="144780"/>
          </a:xfrm>
          <a:prstGeom prst="ellipse">
            <a:avLst/>
          </a:prstGeom>
          <a:solidFill>
            <a:srgbClr val="D2F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109502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5" name="TextBox 4"/>
          <p:cNvSpPr txBox="1"/>
          <p:nvPr/>
        </p:nvSpPr>
        <p:spPr>
          <a:xfrm>
            <a:off x="976328" y="1394647"/>
            <a:ext cx="8564365" cy="5324535"/>
          </a:xfrm>
          <a:prstGeom prst="rect">
            <a:avLst/>
          </a:prstGeom>
          <a:noFill/>
          <a:ln>
            <a:noFill/>
          </a:ln>
        </p:spPr>
        <p:txBody>
          <a:bodyPr wrap="square" rtlCol="0">
            <a:spAutoFit/>
          </a:bodyPr>
          <a:lstStyle/>
          <a:p>
            <a:pPr marL="176213" indent="-176213">
              <a:buFont typeface="Arial" panose="020B0604020202020204" pitchFamily="34" charset="0"/>
              <a:buChar char="•"/>
            </a:pPr>
            <a:r>
              <a:rPr lang="en-IE" sz="2000" dirty="0">
                <a:latin typeface="Open Sans"/>
                <a:cs typeface="Open Sans"/>
              </a:rPr>
              <a:t>Introduction to GenComm (Mark Welsh)</a:t>
            </a:r>
          </a:p>
          <a:p>
            <a:pPr marL="536575" lvl="1" indent="-176213">
              <a:buFont typeface="Arial" panose="020B0604020202020204" pitchFamily="34" charset="0"/>
              <a:buChar char="•"/>
            </a:pPr>
            <a:r>
              <a:rPr lang="en-IE" sz="2000" dirty="0">
                <a:latin typeface="Open Sans"/>
                <a:cs typeface="Open Sans"/>
              </a:rPr>
              <a:t>Energy Challenges</a:t>
            </a:r>
          </a:p>
          <a:p>
            <a:pPr marL="536575" lvl="1" indent="-176213">
              <a:buFont typeface="Arial" panose="020B0604020202020204" pitchFamily="34" charset="0"/>
              <a:buChar char="•"/>
            </a:pPr>
            <a:r>
              <a:rPr lang="en-US" sz="2000" dirty="0" err="1">
                <a:latin typeface="Open Sans"/>
                <a:cs typeface="Open Sans"/>
              </a:rPr>
              <a:t>GenComm</a:t>
            </a:r>
            <a:r>
              <a:rPr lang="en-US" sz="2000" dirty="0">
                <a:latin typeface="Open Sans"/>
                <a:cs typeface="Open Sans"/>
              </a:rPr>
              <a:t> Pilot Plants</a:t>
            </a:r>
          </a:p>
          <a:p>
            <a:pPr marL="536575" lvl="1" indent="-176213">
              <a:buFont typeface="Arial" panose="020B0604020202020204" pitchFamily="34" charset="0"/>
              <a:buChar char="•"/>
            </a:pPr>
            <a:r>
              <a:rPr lang="en-US" sz="2000" dirty="0" err="1">
                <a:latin typeface="Open Sans"/>
                <a:cs typeface="Open Sans"/>
              </a:rPr>
              <a:t>GenComm</a:t>
            </a:r>
            <a:r>
              <a:rPr lang="en-US" sz="2000" dirty="0">
                <a:latin typeface="Open Sans"/>
                <a:cs typeface="Open Sans"/>
              </a:rPr>
              <a:t> Deliverables</a:t>
            </a:r>
          </a:p>
          <a:p>
            <a:pPr marL="176213" indent="-176213">
              <a:buFont typeface="Arial" panose="020B0604020202020204" pitchFamily="34" charset="0"/>
              <a:buChar char="•"/>
            </a:pPr>
            <a:r>
              <a:rPr lang="en-IE" sz="2000" dirty="0">
                <a:latin typeface="Open Sans"/>
                <a:cs typeface="Open Sans"/>
              </a:rPr>
              <a:t>Smart H</a:t>
            </a:r>
            <a:r>
              <a:rPr lang="en-IE" sz="2000" baseline="-25000" dirty="0">
                <a:latin typeface="Open Sans"/>
                <a:cs typeface="Open Sans"/>
              </a:rPr>
              <a:t>2 </a:t>
            </a:r>
            <a:r>
              <a:rPr lang="en-IE" sz="2000" dirty="0">
                <a:latin typeface="Open Sans"/>
                <a:cs typeface="Open Sans"/>
              </a:rPr>
              <a:t>(Kevin </a:t>
            </a:r>
            <a:r>
              <a:rPr lang="en-IE" sz="2000" dirty="0" err="1">
                <a:latin typeface="Open Sans"/>
                <a:cs typeface="Open Sans"/>
              </a:rPr>
              <a:t>Verleysen</a:t>
            </a:r>
            <a:r>
              <a:rPr lang="en-IE" sz="2000" dirty="0">
                <a:latin typeface="Open Sans"/>
                <a:cs typeface="Open Sans"/>
              </a:rPr>
              <a:t>)</a:t>
            </a:r>
            <a:endParaRPr lang="en-IE" sz="2000" baseline="-25000" dirty="0">
              <a:latin typeface="Open Sans"/>
              <a:cs typeface="Open Sans"/>
            </a:endParaRPr>
          </a:p>
          <a:p>
            <a:pPr marL="536575" lvl="1" indent="-176213">
              <a:buFont typeface="Arial" panose="020B0604020202020204" pitchFamily="34" charset="0"/>
              <a:buChar char="•"/>
            </a:pPr>
            <a:r>
              <a:rPr lang="en-IE" sz="2000" dirty="0">
                <a:latin typeface="Open Sans"/>
                <a:cs typeface="Open Sans"/>
              </a:rPr>
              <a:t>Hydrogen characteristics</a:t>
            </a:r>
          </a:p>
          <a:p>
            <a:pPr marL="536575" lvl="1" indent="-176213">
              <a:buFont typeface="Arial" panose="020B0604020202020204" pitchFamily="34" charset="0"/>
              <a:buChar char="•"/>
            </a:pPr>
            <a:r>
              <a:rPr lang="en-IE" sz="2000" dirty="0">
                <a:latin typeface="Open Sans"/>
                <a:cs typeface="Open Sans"/>
              </a:rPr>
              <a:t>Current H2 supply and demand</a:t>
            </a:r>
          </a:p>
          <a:p>
            <a:pPr marL="536575" lvl="1" indent="-176213">
              <a:buFont typeface="Arial" panose="020B0604020202020204" pitchFamily="34" charset="0"/>
              <a:buChar char="•"/>
            </a:pPr>
            <a:r>
              <a:rPr lang="en-IE" sz="2000" dirty="0">
                <a:latin typeface="Open Sans"/>
                <a:cs typeface="Open Sans"/>
              </a:rPr>
              <a:t>H</a:t>
            </a:r>
            <a:r>
              <a:rPr lang="en-IE" sz="2000" baseline="-25000" dirty="0">
                <a:latin typeface="Open Sans"/>
                <a:cs typeface="Open Sans"/>
              </a:rPr>
              <a:t>2</a:t>
            </a:r>
            <a:r>
              <a:rPr lang="en-IE" sz="2000" dirty="0">
                <a:latin typeface="Open Sans"/>
                <a:cs typeface="Open Sans"/>
              </a:rPr>
              <a:t> Mobility Technologies </a:t>
            </a:r>
          </a:p>
          <a:p>
            <a:pPr marL="536575" lvl="1" indent="-176213">
              <a:buFont typeface="Arial" panose="020B0604020202020204" pitchFamily="34" charset="0"/>
              <a:buChar char="•"/>
            </a:pPr>
            <a:r>
              <a:rPr lang="en-IE" sz="2000" dirty="0">
                <a:latin typeface="Open Sans"/>
                <a:cs typeface="Open Sans"/>
              </a:rPr>
              <a:t>The Concept of Smart H</a:t>
            </a:r>
            <a:r>
              <a:rPr lang="en-IE" sz="2000" baseline="-25000" dirty="0">
                <a:latin typeface="Open Sans"/>
                <a:cs typeface="Open Sans"/>
              </a:rPr>
              <a:t>2</a:t>
            </a:r>
            <a:r>
              <a:rPr lang="en-IE" sz="2000" dirty="0">
                <a:latin typeface="Open Sans"/>
                <a:cs typeface="Open Sans"/>
              </a:rPr>
              <a:t> </a:t>
            </a:r>
          </a:p>
          <a:p>
            <a:pPr marL="176213" indent="-176213">
              <a:buFont typeface="Arial" panose="020B0604020202020204" pitchFamily="34" charset="0"/>
              <a:buChar char="•"/>
            </a:pPr>
            <a:r>
              <a:rPr lang="en-IE" sz="2000" dirty="0">
                <a:latin typeface="Open Sans"/>
                <a:cs typeface="Open Sans"/>
              </a:rPr>
              <a:t>Hydrogen Based Energy Carriers Decision Support Tool (T.A. Gunawan)</a:t>
            </a:r>
          </a:p>
          <a:p>
            <a:pPr marL="536575" lvl="1" indent="-176213">
              <a:buFont typeface="Arial" panose="020B0604020202020204" pitchFamily="34" charset="0"/>
              <a:buChar char="•"/>
            </a:pPr>
            <a:r>
              <a:rPr lang="en-IE" sz="2000" dirty="0">
                <a:latin typeface="Open Sans"/>
                <a:cs typeface="Open Sans"/>
              </a:rPr>
              <a:t>Smart H2GO Objectives </a:t>
            </a:r>
          </a:p>
          <a:p>
            <a:pPr marL="536575" lvl="1" indent="-176213">
              <a:buFont typeface="Arial" panose="020B0604020202020204" pitchFamily="34" charset="0"/>
              <a:buChar char="•"/>
            </a:pPr>
            <a:r>
              <a:rPr lang="en-IE" sz="2000" dirty="0">
                <a:latin typeface="Open Sans"/>
                <a:cs typeface="Open Sans"/>
              </a:rPr>
              <a:t>Building the Smart H2GO</a:t>
            </a:r>
          </a:p>
          <a:p>
            <a:pPr marL="536575" lvl="1" indent="-176213">
              <a:buFont typeface="Arial" panose="020B0604020202020204" pitchFamily="34" charset="0"/>
              <a:buChar char="•"/>
            </a:pPr>
            <a:r>
              <a:rPr lang="en-IE" sz="2000" dirty="0">
                <a:latin typeface="Open Sans"/>
                <a:cs typeface="Open Sans"/>
              </a:rPr>
              <a:t>Smart H2GO model</a:t>
            </a:r>
          </a:p>
          <a:p>
            <a:pPr marL="536575" lvl="1" indent="-176213">
              <a:buFont typeface="Arial" panose="020B0604020202020204" pitchFamily="34" charset="0"/>
              <a:buChar char="•"/>
            </a:pPr>
            <a:r>
              <a:rPr lang="en-IE" sz="2000" dirty="0">
                <a:latin typeface="Open Sans"/>
                <a:cs typeface="Open Sans"/>
              </a:rPr>
              <a:t>Case studies</a:t>
            </a:r>
          </a:p>
          <a:p>
            <a:pPr marL="990600" lvl="2" indent="-269875" defTabSz="3946525">
              <a:buFont typeface="+mj-lt"/>
              <a:buAutoNum type="arabicPeriod"/>
            </a:pPr>
            <a:r>
              <a:rPr lang="en-IE" sz="2000" dirty="0">
                <a:latin typeface="Open Sans"/>
                <a:cs typeface="Open Sans"/>
              </a:rPr>
              <a:t>Case study in Valentia Island</a:t>
            </a:r>
          </a:p>
          <a:p>
            <a:pPr marL="990600" lvl="2" indent="-269875" defTabSz="3946525">
              <a:buFont typeface="+mj-lt"/>
              <a:buAutoNum type="arabicPeriod"/>
            </a:pPr>
            <a:r>
              <a:rPr lang="en-IE" sz="2000" dirty="0">
                <a:latin typeface="Open Sans"/>
                <a:cs typeface="Open Sans"/>
              </a:rPr>
              <a:t>Case study in Belfast</a:t>
            </a:r>
          </a:p>
          <a:p>
            <a:pPr marL="990600" lvl="2" indent="-269875" defTabSz="3946525">
              <a:buFont typeface="+mj-lt"/>
              <a:buAutoNum type="arabicPeriod"/>
            </a:pPr>
            <a:r>
              <a:rPr lang="en-IE" sz="2000" dirty="0">
                <a:latin typeface="Open Sans"/>
                <a:cs typeface="Open Sans"/>
              </a:rPr>
              <a:t>Case study in Northwest Europe</a:t>
            </a:r>
          </a:p>
        </p:txBody>
      </p:sp>
      <p:sp>
        <p:nvSpPr>
          <p:cNvPr id="7" name="Title 1">
            <a:extLst>
              <a:ext uri="{FF2B5EF4-FFF2-40B4-BE49-F238E27FC236}">
                <a16:creationId xmlns:a16="http://schemas.microsoft.com/office/drawing/2014/main" id="{0D2497BF-6041-4010-BF3B-11681DC60AE5}"/>
              </a:ext>
            </a:extLst>
          </p:cNvPr>
          <p:cNvSpPr>
            <a:spLocks noGrp="1"/>
          </p:cNvSpPr>
          <p:nvPr>
            <p:ph type="title"/>
          </p:nvPr>
        </p:nvSpPr>
        <p:spPr>
          <a:xfrm>
            <a:off x="976327" y="813785"/>
            <a:ext cx="4999546" cy="505401"/>
          </a:xfrm>
        </p:spPr>
        <p:txBody>
          <a:bodyPr anchor="t">
            <a:noAutofit/>
          </a:bodyPr>
          <a:lstStyle/>
          <a:p>
            <a:r>
              <a:rPr lang="en-IE" sz="2800" b="1" dirty="0">
                <a:solidFill>
                  <a:srgbClr val="034DA2"/>
                </a:solidFill>
                <a:latin typeface="Open Sans"/>
              </a:rPr>
              <a:t>Overview</a:t>
            </a:r>
          </a:p>
        </p:txBody>
      </p:sp>
      <p:sp>
        <p:nvSpPr>
          <p:cNvPr id="3" name="Slide Number Placeholder 2"/>
          <p:cNvSpPr>
            <a:spLocks noGrp="1"/>
          </p:cNvSpPr>
          <p:nvPr>
            <p:ph type="sldNum" sz="quarter" idx="12"/>
          </p:nvPr>
        </p:nvSpPr>
        <p:spPr/>
        <p:txBody>
          <a:bodyPr/>
          <a:lstStyle/>
          <a:p>
            <a:fld id="{E87D083B-FAF2-5643-A9FC-521FAB15583B}" type="slidenum">
              <a:rPr lang="en-GB" smtClean="0"/>
              <a:t>2</a:t>
            </a:fld>
            <a:endParaRPr lang="en-GB"/>
          </a:p>
        </p:txBody>
      </p:sp>
    </p:spTree>
    <p:extLst>
      <p:ext uri="{BB962C8B-B14F-4D97-AF65-F5344CB8AC3E}">
        <p14:creationId xmlns:p14="http://schemas.microsoft.com/office/powerpoint/2010/main" val="189881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xEl>
                                              <p:pRg st="4" end="4"/>
                                            </p:txEl>
                                          </p:spTgt>
                                        </p:tgtEl>
                                        <p:attrNameLst>
                                          <p:attrName>style.opacity</p:attrName>
                                        </p:attrNameLst>
                                      </p:cBhvr>
                                      <p:to>
                                        <p:strVal val="0.5"/>
                                      </p:to>
                                    </p:set>
                                    <p:animEffect filter="image" prLst="opacity: 0.5">
                                      <p:cBhvr rctx="IE">
                                        <p:cTn id="7" dur="indefinite"/>
                                        <p:tgtEl>
                                          <p:spTgt spid="5">
                                            <p:txEl>
                                              <p:pRg st="4" end="4"/>
                                            </p:txEl>
                                          </p:spTgt>
                                        </p:tgtEl>
                                      </p:cBhvr>
                                    </p:animEffect>
                                  </p:childTnLst>
                                </p:cTn>
                              </p:par>
                              <p:par>
                                <p:cTn id="8" presetID="9" presetClass="emph" presetSubtype="0" nodeType="withEffect">
                                  <p:stCondLst>
                                    <p:cond delay="0"/>
                                  </p:stCondLst>
                                  <p:childTnLst>
                                    <p:set>
                                      <p:cBhvr rctx="PPT">
                                        <p:cTn id="9" dur="indefinite"/>
                                        <p:tgtEl>
                                          <p:spTgt spid="5">
                                            <p:txEl>
                                              <p:pRg st="5" end="5"/>
                                            </p:txEl>
                                          </p:spTgt>
                                        </p:tgtEl>
                                        <p:attrNameLst>
                                          <p:attrName>style.opacity</p:attrName>
                                        </p:attrNameLst>
                                      </p:cBhvr>
                                      <p:to>
                                        <p:strVal val="0.5"/>
                                      </p:to>
                                    </p:set>
                                    <p:animEffect filter="image" prLst="opacity: 0.5">
                                      <p:cBhvr rctx="IE">
                                        <p:cTn id="10" dur="indefinite"/>
                                        <p:tgtEl>
                                          <p:spTgt spid="5">
                                            <p:txEl>
                                              <p:pRg st="5" end="5"/>
                                            </p:txEl>
                                          </p:spTgt>
                                        </p:tgtEl>
                                      </p:cBhvr>
                                    </p:animEffect>
                                  </p:childTnLst>
                                </p:cTn>
                              </p:par>
                              <p:par>
                                <p:cTn id="11" presetID="9" presetClass="emph" presetSubtype="0" nodeType="withEffect">
                                  <p:stCondLst>
                                    <p:cond delay="0"/>
                                  </p:stCondLst>
                                  <p:childTnLst>
                                    <p:set>
                                      <p:cBhvr rctx="PPT">
                                        <p:cTn id="12" dur="indefinite"/>
                                        <p:tgtEl>
                                          <p:spTgt spid="5">
                                            <p:txEl>
                                              <p:pRg st="6" end="6"/>
                                            </p:txEl>
                                          </p:spTgt>
                                        </p:tgtEl>
                                        <p:attrNameLst>
                                          <p:attrName>style.opacity</p:attrName>
                                        </p:attrNameLst>
                                      </p:cBhvr>
                                      <p:to>
                                        <p:strVal val="0.5"/>
                                      </p:to>
                                    </p:set>
                                    <p:animEffect filter="image" prLst="opacity: 0.5">
                                      <p:cBhvr rctx="IE">
                                        <p:cTn id="13" dur="indefinite"/>
                                        <p:tgtEl>
                                          <p:spTgt spid="5">
                                            <p:txEl>
                                              <p:pRg st="6" end="6"/>
                                            </p:txEl>
                                          </p:spTgt>
                                        </p:tgtEl>
                                      </p:cBhvr>
                                    </p:animEffect>
                                  </p:childTnLst>
                                </p:cTn>
                              </p:par>
                              <p:par>
                                <p:cTn id="14" presetID="9" presetClass="emph" presetSubtype="0" nodeType="withEffect">
                                  <p:stCondLst>
                                    <p:cond delay="0"/>
                                  </p:stCondLst>
                                  <p:childTnLst>
                                    <p:set>
                                      <p:cBhvr rctx="PPT">
                                        <p:cTn id="15" dur="indefinite"/>
                                        <p:tgtEl>
                                          <p:spTgt spid="5">
                                            <p:txEl>
                                              <p:pRg st="7" end="7"/>
                                            </p:txEl>
                                          </p:spTgt>
                                        </p:tgtEl>
                                        <p:attrNameLst>
                                          <p:attrName>style.opacity</p:attrName>
                                        </p:attrNameLst>
                                      </p:cBhvr>
                                      <p:to>
                                        <p:strVal val="0.5"/>
                                      </p:to>
                                    </p:set>
                                    <p:animEffect filter="image" prLst="opacity: 0.5">
                                      <p:cBhvr rctx="IE">
                                        <p:cTn id="16" dur="indefinite"/>
                                        <p:tgtEl>
                                          <p:spTgt spid="5">
                                            <p:txEl>
                                              <p:pRg st="7" end="7"/>
                                            </p:txEl>
                                          </p:spTgt>
                                        </p:tgtEl>
                                      </p:cBhvr>
                                    </p:animEffect>
                                  </p:childTnLst>
                                </p:cTn>
                              </p:par>
                              <p:par>
                                <p:cTn id="17" presetID="9" presetClass="emph" presetSubtype="0" nodeType="withEffect">
                                  <p:stCondLst>
                                    <p:cond delay="0"/>
                                  </p:stCondLst>
                                  <p:childTnLst>
                                    <p:set>
                                      <p:cBhvr rctx="PPT">
                                        <p:cTn id="18" dur="indefinite"/>
                                        <p:tgtEl>
                                          <p:spTgt spid="5">
                                            <p:txEl>
                                              <p:pRg st="8" end="8"/>
                                            </p:txEl>
                                          </p:spTgt>
                                        </p:tgtEl>
                                        <p:attrNameLst>
                                          <p:attrName>style.opacity</p:attrName>
                                        </p:attrNameLst>
                                      </p:cBhvr>
                                      <p:to>
                                        <p:strVal val="0.5"/>
                                      </p:to>
                                    </p:set>
                                    <p:animEffect filter="image" prLst="opacity: 0.5">
                                      <p:cBhvr rctx="IE">
                                        <p:cTn id="19" dur="indefinite"/>
                                        <p:tgtEl>
                                          <p:spTgt spid="5">
                                            <p:txEl>
                                              <p:pRg st="8" end="8"/>
                                            </p:txEl>
                                          </p:spTgt>
                                        </p:tgtEl>
                                      </p:cBhvr>
                                    </p:animEffect>
                                  </p:childTnLst>
                                </p:cTn>
                              </p:par>
                              <p:par>
                                <p:cTn id="20" presetID="9" presetClass="emph" presetSubtype="0" nodeType="withEffect">
                                  <p:stCondLst>
                                    <p:cond delay="0"/>
                                  </p:stCondLst>
                                  <p:childTnLst>
                                    <p:set>
                                      <p:cBhvr rctx="PPT">
                                        <p:cTn id="21" dur="indefinite"/>
                                        <p:tgtEl>
                                          <p:spTgt spid="5">
                                            <p:txEl>
                                              <p:pRg st="9" end="9"/>
                                            </p:txEl>
                                          </p:spTgt>
                                        </p:tgtEl>
                                        <p:attrNameLst>
                                          <p:attrName>style.opacity</p:attrName>
                                        </p:attrNameLst>
                                      </p:cBhvr>
                                      <p:to>
                                        <p:strVal val="0.5"/>
                                      </p:to>
                                    </p:set>
                                    <p:animEffect filter="image" prLst="opacity: 0.5">
                                      <p:cBhvr rctx="IE">
                                        <p:cTn id="22" dur="indefinite"/>
                                        <p:tgtEl>
                                          <p:spTgt spid="5">
                                            <p:txEl>
                                              <p:pRg st="9" end="9"/>
                                            </p:txEl>
                                          </p:spTgt>
                                        </p:tgtEl>
                                      </p:cBhvr>
                                    </p:animEffect>
                                  </p:childTnLst>
                                </p:cTn>
                              </p:par>
                              <p:par>
                                <p:cTn id="23" presetID="9" presetClass="emph" presetSubtype="0" nodeType="withEffect">
                                  <p:stCondLst>
                                    <p:cond delay="0"/>
                                  </p:stCondLst>
                                  <p:childTnLst>
                                    <p:set>
                                      <p:cBhvr rctx="PPT">
                                        <p:cTn id="24" dur="indefinite"/>
                                        <p:tgtEl>
                                          <p:spTgt spid="5">
                                            <p:txEl>
                                              <p:pRg st="10" end="10"/>
                                            </p:txEl>
                                          </p:spTgt>
                                        </p:tgtEl>
                                        <p:attrNameLst>
                                          <p:attrName>style.opacity</p:attrName>
                                        </p:attrNameLst>
                                      </p:cBhvr>
                                      <p:to>
                                        <p:strVal val="0.5"/>
                                      </p:to>
                                    </p:set>
                                    <p:animEffect filter="image" prLst="opacity: 0.5">
                                      <p:cBhvr rctx="IE">
                                        <p:cTn id="25" dur="indefinite"/>
                                        <p:tgtEl>
                                          <p:spTgt spid="5">
                                            <p:txEl>
                                              <p:pRg st="10" end="10"/>
                                            </p:txEl>
                                          </p:spTgt>
                                        </p:tgtEl>
                                      </p:cBhvr>
                                    </p:animEffect>
                                  </p:childTnLst>
                                </p:cTn>
                              </p:par>
                              <p:par>
                                <p:cTn id="26" presetID="9" presetClass="emph" presetSubtype="0" nodeType="withEffect">
                                  <p:stCondLst>
                                    <p:cond delay="0"/>
                                  </p:stCondLst>
                                  <p:childTnLst>
                                    <p:set>
                                      <p:cBhvr rctx="PPT">
                                        <p:cTn id="27" dur="indefinite"/>
                                        <p:tgtEl>
                                          <p:spTgt spid="5">
                                            <p:txEl>
                                              <p:pRg st="11" end="11"/>
                                            </p:txEl>
                                          </p:spTgt>
                                        </p:tgtEl>
                                        <p:attrNameLst>
                                          <p:attrName>style.opacity</p:attrName>
                                        </p:attrNameLst>
                                      </p:cBhvr>
                                      <p:to>
                                        <p:strVal val="0.5"/>
                                      </p:to>
                                    </p:set>
                                    <p:animEffect filter="image" prLst="opacity: 0.5">
                                      <p:cBhvr rctx="IE">
                                        <p:cTn id="28" dur="indefinite"/>
                                        <p:tgtEl>
                                          <p:spTgt spid="5">
                                            <p:txEl>
                                              <p:pRg st="11" end="11"/>
                                            </p:txEl>
                                          </p:spTgt>
                                        </p:tgtEl>
                                      </p:cBhvr>
                                    </p:animEffect>
                                  </p:childTnLst>
                                </p:cTn>
                              </p:par>
                              <p:par>
                                <p:cTn id="29" presetID="9" presetClass="emph" presetSubtype="0" nodeType="withEffect">
                                  <p:stCondLst>
                                    <p:cond delay="0"/>
                                  </p:stCondLst>
                                  <p:childTnLst>
                                    <p:set>
                                      <p:cBhvr rctx="PPT">
                                        <p:cTn id="30" dur="indefinite"/>
                                        <p:tgtEl>
                                          <p:spTgt spid="5">
                                            <p:txEl>
                                              <p:pRg st="12" end="12"/>
                                            </p:txEl>
                                          </p:spTgt>
                                        </p:tgtEl>
                                        <p:attrNameLst>
                                          <p:attrName>style.opacity</p:attrName>
                                        </p:attrNameLst>
                                      </p:cBhvr>
                                      <p:to>
                                        <p:strVal val="0.5"/>
                                      </p:to>
                                    </p:set>
                                    <p:animEffect filter="image" prLst="opacity: 0.5">
                                      <p:cBhvr rctx="IE">
                                        <p:cTn id="31" dur="indefinite"/>
                                        <p:tgtEl>
                                          <p:spTgt spid="5">
                                            <p:txEl>
                                              <p:pRg st="12" end="12"/>
                                            </p:txEl>
                                          </p:spTgt>
                                        </p:tgtEl>
                                      </p:cBhvr>
                                    </p:animEffect>
                                  </p:childTnLst>
                                </p:cTn>
                              </p:par>
                              <p:par>
                                <p:cTn id="32" presetID="9" presetClass="emph" presetSubtype="0" nodeType="withEffect">
                                  <p:stCondLst>
                                    <p:cond delay="0"/>
                                  </p:stCondLst>
                                  <p:childTnLst>
                                    <p:set>
                                      <p:cBhvr rctx="PPT">
                                        <p:cTn id="33" dur="indefinite"/>
                                        <p:tgtEl>
                                          <p:spTgt spid="5">
                                            <p:txEl>
                                              <p:pRg st="13" end="13"/>
                                            </p:txEl>
                                          </p:spTgt>
                                        </p:tgtEl>
                                        <p:attrNameLst>
                                          <p:attrName>style.opacity</p:attrName>
                                        </p:attrNameLst>
                                      </p:cBhvr>
                                      <p:to>
                                        <p:strVal val="0.5"/>
                                      </p:to>
                                    </p:set>
                                    <p:animEffect filter="image" prLst="opacity: 0.5">
                                      <p:cBhvr rctx="IE">
                                        <p:cTn id="34" dur="indefinite"/>
                                        <p:tgtEl>
                                          <p:spTgt spid="5">
                                            <p:txEl>
                                              <p:pRg st="13" end="13"/>
                                            </p:txEl>
                                          </p:spTgt>
                                        </p:tgtEl>
                                      </p:cBhvr>
                                    </p:animEffect>
                                  </p:childTnLst>
                                </p:cTn>
                              </p:par>
                              <p:par>
                                <p:cTn id="35" presetID="9" presetClass="emph" presetSubtype="0" nodeType="withEffect">
                                  <p:stCondLst>
                                    <p:cond delay="0"/>
                                  </p:stCondLst>
                                  <p:childTnLst>
                                    <p:set>
                                      <p:cBhvr rctx="PPT">
                                        <p:cTn id="36" dur="indefinite"/>
                                        <p:tgtEl>
                                          <p:spTgt spid="5">
                                            <p:txEl>
                                              <p:pRg st="16" end="16"/>
                                            </p:txEl>
                                          </p:spTgt>
                                        </p:tgtEl>
                                        <p:attrNameLst>
                                          <p:attrName>style.opacity</p:attrName>
                                        </p:attrNameLst>
                                      </p:cBhvr>
                                      <p:to>
                                        <p:strVal val="0.5"/>
                                      </p:to>
                                    </p:set>
                                    <p:animEffect filter="image" prLst="opacity: 0.5">
                                      <p:cBhvr rctx="IE">
                                        <p:cTn id="37" dur="indefinite"/>
                                        <p:tgtEl>
                                          <p:spTgt spid="5">
                                            <p:txEl>
                                              <p:pRg st="16" end="16"/>
                                            </p:txEl>
                                          </p:spTgt>
                                        </p:tgtEl>
                                      </p:cBhvr>
                                    </p:animEffect>
                                  </p:childTnLst>
                                </p:cTn>
                              </p:par>
                              <p:par>
                                <p:cTn id="38" presetID="9" presetClass="emph" presetSubtype="0" nodeType="withEffect">
                                  <p:stCondLst>
                                    <p:cond delay="0"/>
                                  </p:stCondLst>
                                  <p:childTnLst>
                                    <p:set>
                                      <p:cBhvr rctx="PPT">
                                        <p:cTn id="39" dur="indefinite"/>
                                        <p:tgtEl>
                                          <p:spTgt spid="5">
                                            <p:txEl>
                                              <p:pRg st="14" end="14"/>
                                            </p:txEl>
                                          </p:spTgt>
                                        </p:tgtEl>
                                        <p:attrNameLst>
                                          <p:attrName>style.opacity</p:attrName>
                                        </p:attrNameLst>
                                      </p:cBhvr>
                                      <p:to>
                                        <p:strVal val="0.5"/>
                                      </p:to>
                                    </p:set>
                                    <p:animEffect filter="image" prLst="opacity: 0.5">
                                      <p:cBhvr rctx="IE">
                                        <p:cTn id="40" dur="indefinite"/>
                                        <p:tgtEl>
                                          <p:spTgt spid="5">
                                            <p:txEl>
                                              <p:pRg st="14" end="14"/>
                                            </p:txEl>
                                          </p:spTgt>
                                        </p:tgtEl>
                                      </p:cBhvr>
                                    </p:animEffect>
                                  </p:childTnLst>
                                </p:cTn>
                              </p:par>
                              <p:par>
                                <p:cTn id="41" presetID="9" presetClass="emph" presetSubtype="0" nodeType="withEffect">
                                  <p:stCondLst>
                                    <p:cond delay="0"/>
                                  </p:stCondLst>
                                  <p:childTnLst>
                                    <p:set>
                                      <p:cBhvr rctx="PPT">
                                        <p:cTn id="42" dur="indefinite"/>
                                        <p:tgtEl>
                                          <p:spTgt spid="5">
                                            <p:txEl>
                                              <p:pRg st="15" end="15"/>
                                            </p:txEl>
                                          </p:spTgt>
                                        </p:tgtEl>
                                        <p:attrNameLst>
                                          <p:attrName>style.opacity</p:attrName>
                                        </p:attrNameLst>
                                      </p:cBhvr>
                                      <p:to>
                                        <p:strVal val="0.5"/>
                                      </p:to>
                                    </p:set>
                                    <p:animEffect filter="image" prLst="opacity: 0.5">
                                      <p:cBhvr rctx="IE">
                                        <p:cTn id="43" dur="indefinite"/>
                                        <p:tgtEl>
                                          <p:spTgt spid="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D2497BF-6041-4010-BF3B-11681DC60AE5}"/>
              </a:ext>
            </a:extLst>
          </p:cNvPr>
          <p:cNvSpPr>
            <a:spLocks noGrp="1"/>
          </p:cNvSpPr>
          <p:nvPr>
            <p:ph type="title"/>
          </p:nvPr>
        </p:nvSpPr>
        <p:spPr>
          <a:xfrm>
            <a:off x="973532" y="332564"/>
            <a:ext cx="8275976" cy="988915"/>
          </a:xfrm>
        </p:spPr>
        <p:txBody>
          <a:bodyPr anchor="t">
            <a:noAutofit/>
          </a:bodyPr>
          <a:lstStyle/>
          <a:p>
            <a:r>
              <a:rPr lang="en-IE" sz="2800" b="1" dirty="0">
                <a:solidFill>
                  <a:srgbClr val="034DA2"/>
                </a:solidFill>
                <a:latin typeface="Open Sans"/>
              </a:rPr>
              <a:t>Smart H2GO Case Study 3</a:t>
            </a:r>
            <a:br>
              <a:rPr lang="en-IE" sz="2800" b="1" dirty="0">
                <a:solidFill>
                  <a:srgbClr val="034DA2"/>
                </a:solidFill>
                <a:latin typeface="Open Sans"/>
              </a:rPr>
            </a:br>
            <a:r>
              <a:rPr lang="en-IE" sz="2800" b="1" dirty="0">
                <a:solidFill>
                  <a:srgbClr val="034DA2"/>
                </a:solidFill>
                <a:latin typeface="Open Sans"/>
              </a:rPr>
              <a:t>Transnational-scale across Northwest Europe</a:t>
            </a:r>
          </a:p>
        </p:txBody>
      </p:sp>
      <p:sp>
        <p:nvSpPr>
          <p:cNvPr id="3" name="Slide Number Placeholder 2"/>
          <p:cNvSpPr>
            <a:spLocks noGrp="1"/>
          </p:cNvSpPr>
          <p:nvPr>
            <p:ph type="sldNum" sz="quarter" idx="12"/>
          </p:nvPr>
        </p:nvSpPr>
        <p:spPr/>
        <p:txBody>
          <a:bodyPr/>
          <a:lstStyle/>
          <a:p>
            <a:fld id="{E87D083B-FAF2-5643-A9FC-521FAB15583B}" type="slidenum">
              <a:rPr lang="en-GB" smtClean="0"/>
              <a:t>20</a:t>
            </a:fld>
            <a:endParaRPr lang="en-GB"/>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6" name="TextBox 5">
            <a:extLst>
              <a:ext uri="{FF2B5EF4-FFF2-40B4-BE49-F238E27FC236}">
                <a16:creationId xmlns:a16="http://schemas.microsoft.com/office/drawing/2014/main" id="{675F7284-4D71-4A42-876C-202BE1081B12}"/>
              </a:ext>
            </a:extLst>
          </p:cNvPr>
          <p:cNvSpPr txBox="1"/>
          <p:nvPr/>
        </p:nvSpPr>
        <p:spPr>
          <a:xfrm>
            <a:off x="211015" y="1331063"/>
            <a:ext cx="9648093" cy="375548"/>
          </a:xfrm>
          <a:prstGeom prst="rect">
            <a:avLst/>
          </a:prstGeom>
          <a:noFill/>
        </p:spPr>
        <p:txBody>
          <a:bodyPr wrap="square" rtlCol="0">
            <a:spAutoFit/>
          </a:bodyPr>
          <a:lstStyle/>
          <a:p>
            <a:pPr algn="ctr"/>
            <a:r>
              <a:rPr lang="en-IE" dirty="0">
                <a:latin typeface="Open Sans" panose="020B0606030504020204"/>
              </a:rPr>
              <a:t>Optimum electrolyser size for curtailment-based H</a:t>
            </a:r>
            <a:r>
              <a:rPr lang="en-IE" baseline="-25000" dirty="0">
                <a:latin typeface="Open Sans" panose="020B0606030504020204"/>
              </a:rPr>
              <a:t>2</a:t>
            </a:r>
            <a:r>
              <a:rPr lang="en-IE" dirty="0">
                <a:latin typeface="Open Sans" panose="020B0606030504020204"/>
              </a:rPr>
              <a:t> production at NW Europe wind farms</a:t>
            </a:r>
          </a:p>
        </p:txBody>
      </p:sp>
      <p:graphicFrame>
        <p:nvGraphicFramePr>
          <p:cNvPr id="12" name="Table 11"/>
          <p:cNvGraphicFramePr>
            <a:graphicFrameLocks noGrp="1"/>
          </p:cNvGraphicFramePr>
          <p:nvPr>
            <p:extLst/>
          </p:nvPr>
        </p:nvGraphicFramePr>
        <p:xfrm>
          <a:off x="8197955" y="1834245"/>
          <a:ext cx="1866795" cy="940607"/>
        </p:xfrm>
        <a:graphic>
          <a:graphicData uri="http://schemas.openxmlformats.org/drawingml/2006/table">
            <a:tbl>
              <a:tblPr firstRow="1" firstCol="1" bandRow="1">
                <a:tableStyleId>{5C22544A-7EE6-4342-B048-85BDC9FD1C3A}</a:tableStyleId>
              </a:tblPr>
              <a:tblGrid>
                <a:gridCol w="329808">
                  <a:extLst>
                    <a:ext uri="{9D8B030D-6E8A-4147-A177-3AD203B41FA5}">
                      <a16:colId xmlns:a16="http://schemas.microsoft.com/office/drawing/2014/main" val="20000"/>
                    </a:ext>
                  </a:extLst>
                </a:gridCol>
                <a:gridCol w="1536987">
                  <a:extLst>
                    <a:ext uri="{9D8B030D-6E8A-4147-A177-3AD203B41FA5}">
                      <a16:colId xmlns:a16="http://schemas.microsoft.com/office/drawing/2014/main" val="20001"/>
                    </a:ext>
                  </a:extLst>
                </a:gridCol>
              </a:tblGrid>
              <a:tr h="209087">
                <a:tc gridSpan="2">
                  <a:txBody>
                    <a:bodyPr/>
                    <a:lstStyle/>
                    <a:p>
                      <a:pPr algn="just">
                        <a:spcAft>
                          <a:spcPts val="300"/>
                        </a:spcAft>
                      </a:pPr>
                      <a:r>
                        <a:rPr lang="en-IE" sz="1200" b="0" dirty="0">
                          <a:solidFill>
                            <a:schemeClr val="tx1"/>
                          </a:solidFill>
                          <a:effectLst/>
                          <a:latin typeface="Open Sans"/>
                        </a:rPr>
                        <a:t>Electrolyser</a:t>
                      </a:r>
                      <a:r>
                        <a:rPr lang="en-IE" sz="1200" b="0" baseline="0" dirty="0">
                          <a:solidFill>
                            <a:schemeClr val="tx1"/>
                          </a:solidFill>
                          <a:effectLst/>
                          <a:latin typeface="Open Sans"/>
                        </a:rPr>
                        <a:t> size </a:t>
                      </a:r>
                      <a:r>
                        <a:rPr lang="en-IE" sz="1200" b="0" dirty="0">
                          <a:solidFill>
                            <a:schemeClr val="tx1"/>
                          </a:solidFill>
                          <a:effectLst/>
                          <a:latin typeface="Open Sans"/>
                        </a:rPr>
                        <a:t>(kW)</a:t>
                      </a:r>
                      <a:endParaRPr lang="en-IE" sz="1200" b="0" dirty="0">
                        <a:solidFill>
                          <a:schemeClr val="tx1"/>
                        </a:solidFill>
                        <a:effectLst/>
                        <a:latin typeface="Open Sans"/>
                        <a:ea typeface="MS Mincho" panose="02020609040205080304" pitchFamily="49" charset="-128"/>
                      </a:endParaRPr>
                    </a:p>
                  </a:txBody>
                  <a:tcPr marL="68580" marR="68580" marT="0" marB="0">
                    <a:noFill/>
                  </a:tcPr>
                </a:tc>
                <a:tc hMerge="1">
                  <a:txBody>
                    <a:bodyPr/>
                    <a:lstStyle/>
                    <a:p>
                      <a:endParaRPr lang="en-IE"/>
                    </a:p>
                  </a:txBody>
                  <a:tcPr/>
                </a:tc>
                <a:extLst>
                  <a:ext uri="{0D108BD9-81ED-4DB2-BD59-A6C34878D82A}">
                    <a16:rowId xmlns:a16="http://schemas.microsoft.com/office/drawing/2014/main" val="10000"/>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baseline="0" dirty="0">
                          <a:effectLst/>
                          <a:latin typeface="Open Sans"/>
                          <a:ea typeface="+mn-ea"/>
                        </a:rPr>
                        <a:t>10</a:t>
                      </a:r>
                      <a:r>
                        <a:rPr lang="en-IE" sz="1200" baseline="30000" dirty="0">
                          <a:effectLst/>
                          <a:latin typeface="Open Sans"/>
                          <a:ea typeface="+mn-ea"/>
                        </a:rPr>
                        <a:t>1 </a:t>
                      </a:r>
                      <a:r>
                        <a:rPr lang="en-IE" sz="1200" dirty="0">
                          <a:effectLst/>
                          <a:latin typeface="Open Sans"/>
                        </a:rPr>
                        <a:t>- </a:t>
                      </a:r>
                      <a:r>
                        <a:rPr lang="en-IE" sz="1200" baseline="0" dirty="0">
                          <a:effectLst/>
                          <a:latin typeface="Open Sans"/>
                          <a:ea typeface="+mn-ea"/>
                        </a:rPr>
                        <a:t>10</a:t>
                      </a:r>
                      <a:r>
                        <a:rPr lang="en-IE" sz="1200" baseline="30000" dirty="0">
                          <a:effectLst/>
                          <a:latin typeface="Open Sans"/>
                          <a:ea typeface="+mn-ea"/>
                        </a:rPr>
                        <a:t>2</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1"/>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baseline="0" dirty="0">
                          <a:effectLst/>
                          <a:latin typeface="Open Sans"/>
                          <a:ea typeface="+mn-ea"/>
                        </a:rPr>
                        <a:t>10</a:t>
                      </a:r>
                      <a:r>
                        <a:rPr lang="en-IE" sz="1200" baseline="30000" dirty="0">
                          <a:effectLst/>
                          <a:latin typeface="Open Sans"/>
                          <a:ea typeface="+mn-ea"/>
                        </a:rPr>
                        <a:t>2 </a:t>
                      </a:r>
                      <a:r>
                        <a:rPr lang="en-IE" sz="1200" dirty="0">
                          <a:effectLst/>
                          <a:latin typeface="Open Sans"/>
                        </a:rPr>
                        <a:t>- </a:t>
                      </a:r>
                      <a:r>
                        <a:rPr lang="en-IE" sz="1200" baseline="0" dirty="0">
                          <a:effectLst/>
                          <a:latin typeface="Open Sans"/>
                          <a:ea typeface="+mn-ea"/>
                        </a:rPr>
                        <a:t>10</a:t>
                      </a:r>
                      <a:r>
                        <a:rPr lang="en-IE" sz="1200" baseline="30000" dirty="0">
                          <a:effectLst/>
                          <a:latin typeface="Open Sans"/>
                          <a:ea typeface="+mn-ea"/>
                        </a:rPr>
                        <a:t>3</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2"/>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baseline="0" dirty="0">
                          <a:effectLst/>
                          <a:latin typeface="Open Sans"/>
                          <a:ea typeface="+mn-ea"/>
                        </a:rPr>
                        <a:t>10</a:t>
                      </a:r>
                      <a:r>
                        <a:rPr lang="en-IE" sz="1200" baseline="30000" dirty="0">
                          <a:effectLst/>
                          <a:latin typeface="Open Sans"/>
                          <a:ea typeface="+mn-ea"/>
                        </a:rPr>
                        <a:t>3 </a:t>
                      </a:r>
                      <a:r>
                        <a:rPr lang="en-IE" sz="1200" dirty="0">
                          <a:effectLst/>
                          <a:latin typeface="Open Sans"/>
                        </a:rPr>
                        <a:t>- </a:t>
                      </a:r>
                      <a:r>
                        <a:rPr lang="en-IE" sz="1200" baseline="0" dirty="0">
                          <a:effectLst/>
                          <a:latin typeface="Open Sans"/>
                          <a:ea typeface="+mn-ea"/>
                        </a:rPr>
                        <a:t>10</a:t>
                      </a:r>
                      <a:r>
                        <a:rPr lang="en-IE" sz="1200" baseline="30000" dirty="0">
                          <a:effectLst/>
                          <a:latin typeface="Open Sans"/>
                          <a:ea typeface="+mn-ea"/>
                        </a:rPr>
                        <a:t>4</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3"/>
                  </a:ext>
                </a:extLst>
              </a:tr>
              <a:tr h="0">
                <a:tc>
                  <a:txBody>
                    <a:bodyPr/>
                    <a:lstStyle/>
                    <a:p>
                      <a:pPr algn="just">
                        <a:spcAft>
                          <a:spcPts val="300"/>
                        </a:spcAft>
                      </a:pPr>
                      <a:endParaRPr lang="en-GB" sz="1200" dirty="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baseline="0" dirty="0">
                          <a:effectLst/>
                          <a:latin typeface="Open Sans"/>
                          <a:ea typeface="+mn-ea"/>
                        </a:rPr>
                        <a:t>10</a:t>
                      </a:r>
                      <a:r>
                        <a:rPr lang="en-IE" sz="1200" baseline="30000" dirty="0">
                          <a:effectLst/>
                          <a:latin typeface="Open Sans"/>
                          <a:ea typeface="+mn-ea"/>
                        </a:rPr>
                        <a:t>4 </a:t>
                      </a:r>
                      <a:r>
                        <a:rPr lang="en-IE" sz="1200" dirty="0">
                          <a:effectLst/>
                          <a:latin typeface="Open Sans"/>
                        </a:rPr>
                        <a:t>- </a:t>
                      </a:r>
                      <a:r>
                        <a:rPr lang="en-IE" sz="1200" baseline="0" dirty="0">
                          <a:effectLst/>
                          <a:latin typeface="Open Sans"/>
                          <a:ea typeface="+mn-ea"/>
                        </a:rPr>
                        <a:t>10</a:t>
                      </a:r>
                      <a:r>
                        <a:rPr lang="en-IE" sz="1200" baseline="30000" dirty="0">
                          <a:effectLst/>
                          <a:latin typeface="Open Sans"/>
                          <a:ea typeface="+mn-ea"/>
                        </a:rPr>
                        <a:t>5</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4"/>
                  </a:ext>
                </a:extLst>
              </a:tr>
            </a:tbl>
          </a:graphicData>
        </a:graphic>
      </p:graphicFrame>
      <p:pic>
        <p:nvPicPr>
          <p:cNvPr id="20" name="Picture 5" descr="E:\Works\PhD\All Energy\4_NWE_ES_Clos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324" y="1648642"/>
            <a:ext cx="7247656" cy="5118651"/>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p:cNvSpPr/>
          <p:nvPr/>
        </p:nvSpPr>
        <p:spPr>
          <a:xfrm>
            <a:off x="8281230" y="2630072"/>
            <a:ext cx="129886" cy="144780"/>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Oval 22"/>
          <p:cNvSpPr/>
          <p:nvPr/>
        </p:nvSpPr>
        <p:spPr>
          <a:xfrm>
            <a:off x="8277420" y="2255138"/>
            <a:ext cx="129886" cy="144780"/>
          </a:xfrm>
          <a:prstGeom prst="ellipse">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Oval 23"/>
          <p:cNvSpPr/>
          <p:nvPr/>
        </p:nvSpPr>
        <p:spPr>
          <a:xfrm>
            <a:off x="8277420" y="2048508"/>
            <a:ext cx="129886" cy="1447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Oval 24"/>
          <p:cNvSpPr/>
          <p:nvPr/>
        </p:nvSpPr>
        <p:spPr>
          <a:xfrm>
            <a:off x="8282518" y="2441784"/>
            <a:ext cx="129886" cy="144780"/>
          </a:xfrm>
          <a:prstGeom prst="ellipse">
            <a:avLst/>
          </a:prstGeom>
          <a:solidFill>
            <a:srgbClr val="D2F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906574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D2497BF-6041-4010-BF3B-11681DC60AE5}"/>
              </a:ext>
            </a:extLst>
          </p:cNvPr>
          <p:cNvSpPr>
            <a:spLocks noGrp="1"/>
          </p:cNvSpPr>
          <p:nvPr>
            <p:ph type="title"/>
          </p:nvPr>
        </p:nvSpPr>
        <p:spPr>
          <a:xfrm>
            <a:off x="973532" y="332564"/>
            <a:ext cx="8275976" cy="988915"/>
          </a:xfrm>
        </p:spPr>
        <p:txBody>
          <a:bodyPr anchor="t">
            <a:noAutofit/>
          </a:bodyPr>
          <a:lstStyle/>
          <a:p>
            <a:r>
              <a:rPr lang="en-IE" sz="2800" b="1" dirty="0">
                <a:solidFill>
                  <a:srgbClr val="034DA2"/>
                </a:solidFill>
                <a:latin typeface="Open Sans"/>
              </a:rPr>
              <a:t>Smart H2GO Case Study 3</a:t>
            </a:r>
            <a:br>
              <a:rPr lang="en-IE" sz="2800" b="1" dirty="0">
                <a:solidFill>
                  <a:srgbClr val="034DA2"/>
                </a:solidFill>
                <a:latin typeface="Open Sans"/>
              </a:rPr>
            </a:br>
            <a:r>
              <a:rPr lang="en-IE" sz="2800" b="1" dirty="0">
                <a:solidFill>
                  <a:srgbClr val="034DA2"/>
                </a:solidFill>
                <a:latin typeface="Open Sans"/>
              </a:rPr>
              <a:t>Transnational-scale across Northwest Europe</a:t>
            </a:r>
          </a:p>
        </p:txBody>
      </p:sp>
      <p:sp>
        <p:nvSpPr>
          <p:cNvPr id="3" name="Slide Number Placeholder 2"/>
          <p:cNvSpPr>
            <a:spLocks noGrp="1"/>
          </p:cNvSpPr>
          <p:nvPr>
            <p:ph type="sldNum" sz="quarter" idx="12"/>
          </p:nvPr>
        </p:nvSpPr>
        <p:spPr/>
        <p:txBody>
          <a:bodyPr/>
          <a:lstStyle/>
          <a:p>
            <a:fld id="{E87D083B-FAF2-5643-A9FC-521FAB15583B}" type="slidenum">
              <a:rPr lang="en-GB" smtClean="0"/>
              <a:t>21</a:t>
            </a:fld>
            <a:endParaRPr lang="en-GB"/>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6" name="TextBox 5">
            <a:extLst>
              <a:ext uri="{FF2B5EF4-FFF2-40B4-BE49-F238E27FC236}">
                <a16:creationId xmlns:a16="http://schemas.microsoft.com/office/drawing/2014/main" id="{675F7284-4D71-4A42-876C-202BE1081B12}"/>
              </a:ext>
            </a:extLst>
          </p:cNvPr>
          <p:cNvSpPr txBox="1"/>
          <p:nvPr/>
        </p:nvSpPr>
        <p:spPr>
          <a:xfrm>
            <a:off x="211015" y="1331063"/>
            <a:ext cx="9648093" cy="375548"/>
          </a:xfrm>
          <a:prstGeom prst="rect">
            <a:avLst/>
          </a:prstGeom>
          <a:noFill/>
        </p:spPr>
        <p:txBody>
          <a:bodyPr wrap="square" rtlCol="0">
            <a:spAutoFit/>
          </a:bodyPr>
          <a:lstStyle/>
          <a:p>
            <a:pPr algn="ctr"/>
            <a:r>
              <a:rPr lang="en-IE" dirty="0">
                <a:latin typeface="Open Sans" panose="020B0606030504020204"/>
              </a:rPr>
              <a:t>Annual curtailment-based H</a:t>
            </a:r>
            <a:r>
              <a:rPr lang="en-IE" baseline="-25000" dirty="0">
                <a:latin typeface="Open Sans" panose="020B0606030504020204"/>
              </a:rPr>
              <a:t>2</a:t>
            </a:r>
            <a:r>
              <a:rPr lang="en-IE" dirty="0">
                <a:latin typeface="Open Sans" panose="020B0606030504020204"/>
              </a:rPr>
              <a:t> production at NW Europe wind farms</a:t>
            </a:r>
          </a:p>
        </p:txBody>
      </p:sp>
      <p:graphicFrame>
        <p:nvGraphicFramePr>
          <p:cNvPr id="10" name="Table 9"/>
          <p:cNvGraphicFramePr>
            <a:graphicFrameLocks noGrp="1"/>
          </p:cNvGraphicFramePr>
          <p:nvPr>
            <p:extLst/>
          </p:nvPr>
        </p:nvGraphicFramePr>
        <p:xfrm>
          <a:off x="8168179" y="1814545"/>
          <a:ext cx="2745028" cy="1123487"/>
        </p:xfrm>
        <a:graphic>
          <a:graphicData uri="http://schemas.openxmlformats.org/drawingml/2006/table">
            <a:tbl>
              <a:tblPr firstRow="1" firstCol="1" bandRow="1">
                <a:tableStyleId>{5C22544A-7EE6-4342-B048-85BDC9FD1C3A}</a:tableStyleId>
              </a:tblPr>
              <a:tblGrid>
                <a:gridCol w="484966">
                  <a:extLst>
                    <a:ext uri="{9D8B030D-6E8A-4147-A177-3AD203B41FA5}">
                      <a16:colId xmlns:a16="http://schemas.microsoft.com/office/drawing/2014/main" val="20000"/>
                    </a:ext>
                  </a:extLst>
                </a:gridCol>
                <a:gridCol w="2260062">
                  <a:extLst>
                    <a:ext uri="{9D8B030D-6E8A-4147-A177-3AD203B41FA5}">
                      <a16:colId xmlns:a16="http://schemas.microsoft.com/office/drawing/2014/main" val="20001"/>
                    </a:ext>
                  </a:extLst>
                </a:gridCol>
              </a:tblGrid>
              <a:tr h="209087">
                <a:tc gridSpan="2">
                  <a:txBody>
                    <a:bodyPr/>
                    <a:lstStyle/>
                    <a:p>
                      <a:pPr algn="just">
                        <a:spcAft>
                          <a:spcPts val="300"/>
                        </a:spcAft>
                      </a:pPr>
                      <a:r>
                        <a:rPr lang="en-IE" sz="1200" b="0" dirty="0">
                          <a:solidFill>
                            <a:schemeClr val="tx1"/>
                          </a:solidFill>
                          <a:effectLst/>
                          <a:latin typeface="Open Sans"/>
                        </a:rPr>
                        <a:t>Hydrogen production</a:t>
                      </a:r>
                      <a:r>
                        <a:rPr lang="en-IE" sz="1200" b="0" baseline="0" dirty="0">
                          <a:solidFill>
                            <a:schemeClr val="tx1"/>
                          </a:solidFill>
                          <a:effectLst/>
                          <a:latin typeface="Open Sans"/>
                        </a:rPr>
                        <a:t> </a:t>
                      </a:r>
                      <a:r>
                        <a:rPr lang="en-IE" sz="1200" b="0" dirty="0">
                          <a:solidFill>
                            <a:schemeClr val="tx1"/>
                          </a:solidFill>
                          <a:effectLst/>
                          <a:latin typeface="Open Sans"/>
                        </a:rPr>
                        <a:t>(kg </a:t>
                      </a:r>
                      <a:r>
                        <a:rPr lang="en-IE" sz="1200" b="0" baseline="0" dirty="0">
                          <a:solidFill>
                            <a:schemeClr val="tx1"/>
                          </a:solidFill>
                          <a:effectLst/>
                          <a:latin typeface="Open Sans"/>
                        </a:rPr>
                        <a:t>per year</a:t>
                      </a:r>
                      <a:r>
                        <a:rPr lang="en-IE" sz="1200" b="0" dirty="0">
                          <a:solidFill>
                            <a:schemeClr val="tx1"/>
                          </a:solidFill>
                          <a:effectLst/>
                          <a:latin typeface="Open Sans"/>
                        </a:rPr>
                        <a:t>)</a:t>
                      </a:r>
                      <a:endParaRPr lang="en-IE" sz="1200" b="0" dirty="0">
                        <a:solidFill>
                          <a:schemeClr val="tx1"/>
                        </a:solidFill>
                        <a:effectLst/>
                        <a:latin typeface="Open Sans"/>
                        <a:ea typeface="MS Mincho" panose="02020609040205080304" pitchFamily="49" charset="-128"/>
                      </a:endParaRPr>
                    </a:p>
                  </a:txBody>
                  <a:tcPr marL="68580" marR="68580" marT="0" marB="0">
                    <a:noFill/>
                  </a:tcPr>
                </a:tc>
                <a:tc hMerge="1">
                  <a:txBody>
                    <a:bodyPr/>
                    <a:lstStyle/>
                    <a:p>
                      <a:endParaRPr lang="en-IE"/>
                    </a:p>
                  </a:txBody>
                  <a:tcPr/>
                </a:tc>
                <a:extLst>
                  <a:ext uri="{0D108BD9-81ED-4DB2-BD59-A6C34878D82A}">
                    <a16:rowId xmlns:a16="http://schemas.microsoft.com/office/drawing/2014/main" val="10000"/>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baseline="0" dirty="0">
                          <a:effectLst/>
                          <a:latin typeface="Open Sans"/>
                          <a:ea typeface="+mn-ea"/>
                        </a:rPr>
                        <a:t>10</a:t>
                      </a:r>
                      <a:r>
                        <a:rPr lang="en-IE" sz="1200" baseline="30000" dirty="0">
                          <a:effectLst/>
                          <a:latin typeface="Open Sans"/>
                          <a:ea typeface="+mn-ea"/>
                        </a:rPr>
                        <a:t>1 </a:t>
                      </a:r>
                      <a:r>
                        <a:rPr lang="en-IE" sz="1200" dirty="0">
                          <a:effectLst/>
                          <a:latin typeface="Open Sans"/>
                        </a:rPr>
                        <a:t>- </a:t>
                      </a:r>
                      <a:r>
                        <a:rPr lang="en-IE" sz="1200" baseline="0" dirty="0">
                          <a:effectLst/>
                          <a:latin typeface="Open Sans"/>
                          <a:ea typeface="+mn-ea"/>
                        </a:rPr>
                        <a:t>10</a:t>
                      </a:r>
                      <a:r>
                        <a:rPr lang="en-IE" sz="1200" baseline="30000" dirty="0">
                          <a:effectLst/>
                          <a:latin typeface="Open Sans"/>
                          <a:ea typeface="+mn-ea"/>
                        </a:rPr>
                        <a:t>2</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1"/>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baseline="0" dirty="0">
                          <a:effectLst/>
                          <a:latin typeface="Open Sans"/>
                          <a:ea typeface="+mn-ea"/>
                        </a:rPr>
                        <a:t>10</a:t>
                      </a:r>
                      <a:r>
                        <a:rPr lang="en-IE" sz="1200" baseline="30000" dirty="0">
                          <a:effectLst/>
                          <a:latin typeface="Open Sans"/>
                          <a:ea typeface="+mn-ea"/>
                        </a:rPr>
                        <a:t>2 </a:t>
                      </a:r>
                      <a:r>
                        <a:rPr lang="en-IE" sz="1200" dirty="0">
                          <a:effectLst/>
                          <a:latin typeface="Open Sans"/>
                        </a:rPr>
                        <a:t>- </a:t>
                      </a:r>
                      <a:r>
                        <a:rPr lang="en-IE" sz="1200" baseline="0" dirty="0">
                          <a:effectLst/>
                          <a:latin typeface="Open Sans"/>
                          <a:ea typeface="+mn-ea"/>
                        </a:rPr>
                        <a:t>10</a:t>
                      </a:r>
                      <a:r>
                        <a:rPr lang="en-IE" sz="1200" baseline="30000" dirty="0">
                          <a:effectLst/>
                          <a:latin typeface="Open Sans"/>
                          <a:ea typeface="+mn-ea"/>
                        </a:rPr>
                        <a:t>3</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2"/>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baseline="0" dirty="0">
                          <a:effectLst/>
                          <a:latin typeface="Open Sans"/>
                          <a:ea typeface="+mn-ea"/>
                        </a:rPr>
                        <a:t>10</a:t>
                      </a:r>
                      <a:r>
                        <a:rPr lang="en-IE" sz="1200" baseline="30000" dirty="0">
                          <a:effectLst/>
                          <a:latin typeface="Open Sans"/>
                          <a:ea typeface="+mn-ea"/>
                        </a:rPr>
                        <a:t>3 </a:t>
                      </a:r>
                      <a:r>
                        <a:rPr lang="en-IE" sz="1200" dirty="0">
                          <a:effectLst/>
                          <a:latin typeface="Open Sans"/>
                        </a:rPr>
                        <a:t>- </a:t>
                      </a:r>
                      <a:r>
                        <a:rPr lang="en-IE" sz="1200" baseline="0" dirty="0">
                          <a:effectLst/>
                          <a:latin typeface="Open Sans"/>
                          <a:ea typeface="+mn-ea"/>
                        </a:rPr>
                        <a:t>10</a:t>
                      </a:r>
                      <a:r>
                        <a:rPr lang="en-IE" sz="1200" baseline="30000" dirty="0">
                          <a:effectLst/>
                          <a:latin typeface="Open Sans"/>
                          <a:ea typeface="+mn-ea"/>
                        </a:rPr>
                        <a:t>4</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3"/>
                  </a:ext>
                </a:extLst>
              </a:tr>
              <a:tr h="0">
                <a:tc>
                  <a:txBody>
                    <a:bodyPr/>
                    <a:lstStyle/>
                    <a:p>
                      <a:pPr algn="just">
                        <a:spcAft>
                          <a:spcPts val="300"/>
                        </a:spcAft>
                      </a:pPr>
                      <a:endParaRPr lang="en-GB" sz="1200" dirty="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baseline="0" dirty="0">
                          <a:effectLst/>
                          <a:latin typeface="Open Sans"/>
                          <a:ea typeface="+mn-ea"/>
                        </a:rPr>
                        <a:t>10</a:t>
                      </a:r>
                      <a:r>
                        <a:rPr lang="en-IE" sz="1200" baseline="30000" dirty="0">
                          <a:effectLst/>
                          <a:latin typeface="Open Sans"/>
                          <a:ea typeface="+mn-ea"/>
                        </a:rPr>
                        <a:t>4 </a:t>
                      </a:r>
                      <a:r>
                        <a:rPr lang="en-IE" sz="1200" dirty="0">
                          <a:effectLst/>
                          <a:latin typeface="Open Sans"/>
                        </a:rPr>
                        <a:t>- </a:t>
                      </a:r>
                      <a:r>
                        <a:rPr lang="en-IE" sz="1200" baseline="0" dirty="0">
                          <a:effectLst/>
                          <a:latin typeface="Open Sans"/>
                          <a:ea typeface="+mn-ea"/>
                        </a:rPr>
                        <a:t>10</a:t>
                      </a:r>
                      <a:r>
                        <a:rPr lang="en-IE" sz="1200" baseline="30000" dirty="0">
                          <a:effectLst/>
                          <a:latin typeface="Open Sans"/>
                          <a:ea typeface="+mn-ea"/>
                        </a:rPr>
                        <a:t>5</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4"/>
                  </a:ext>
                </a:extLst>
              </a:tr>
              <a:tr h="130552">
                <a:tc>
                  <a:txBody>
                    <a:bodyPr/>
                    <a:lstStyle/>
                    <a:p>
                      <a:pPr algn="just">
                        <a:spcAft>
                          <a:spcPts val="300"/>
                        </a:spcAft>
                      </a:pPr>
                      <a:endParaRPr lang="en-GB" sz="1200" dirty="0">
                        <a:effectLst/>
                        <a:latin typeface="Open Sans"/>
                        <a:ea typeface="MS Mincho" panose="02020609040205080304" pitchFamily="49" charset="-128"/>
                      </a:endParaRPr>
                    </a:p>
                  </a:txBody>
                  <a:tcPr marL="68580" marR="68580" marT="0" marB="0">
                    <a:noFill/>
                  </a:tcPr>
                </a:tc>
                <a:tc>
                  <a:txBody>
                    <a:bodyPr/>
                    <a:lstStyle/>
                    <a:p>
                      <a:r>
                        <a:rPr lang="en-GB" sz="1200" dirty="0">
                          <a:latin typeface="Open Sans"/>
                        </a:rPr>
                        <a:t>10</a:t>
                      </a:r>
                      <a:r>
                        <a:rPr lang="en-GB" sz="1200" baseline="30000" dirty="0">
                          <a:latin typeface="Open Sans"/>
                        </a:rPr>
                        <a:t>5</a:t>
                      </a:r>
                      <a:r>
                        <a:rPr lang="en-GB" sz="1200" dirty="0">
                          <a:latin typeface="Open Sans"/>
                        </a:rPr>
                        <a:t> - 10</a:t>
                      </a:r>
                      <a:r>
                        <a:rPr lang="en-GB" sz="1200" baseline="30000" dirty="0">
                          <a:latin typeface="Open Sans"/>
                        </a:rPr>
                        <a:t>6</a:t>
                      </a:r>
                    </a:p>
                  </a:txBody>
                  <a:tcPr marL="68580" marR="68580" marT="0" marB="0">
                    <a:noFill/>
                  </a:tcPr>
                </a:tc>
                <a:extLst>
                  <a:ext uri="{0D108BD9-81ED-4DB2-BD59-A6C34878D82A}">
                    <a16:rowId xmlns:a16="http://schemas.microsoft.com/office/drawing/2014/main" val="10005"/>
                  </a:ext>
                </a:extLst>
              </a:tr>
            </a:tbl>
          </a:graphicData>
        </a:graphic>
      </p:graphicFrame>
      <p:pic>
        <p:nvPicPr>
          <p:cNvPr id="17" name="Picture 3" descr="E:\Works\PhD\All Energy\4_NWE_MH2_Clos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090" y="1648642"/>
            <a:ext cx="7247657" cy="511865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p:cNvSpPr/>
          <p:nvPr/>
        </p:nvSpPr>
        <p:spPr>
          <a:xfrm>
            <a:off x="8330886" y="2784027"/>
            <a:ext cx="129886" cy="144780"/>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Oval 18"/>
          <p:cNvSpPr/>
          <p:nvPr/>
        </p:nvSpPr>
        <p:spPr>
          <a:xfrm>
            <a:off x="8321361" y="2414325"/>
            <a:ext cx="129886" cy="1447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Oval 19"/>
          <p:cNvSpPr/>
          <p:nvPr/>
        </p:nvSpPr>
        <p:spPr>
          <a:xfrm>
            <a:off x="8327076" y="2230968"/>
            <a:ext cx="129886" cy="144780"/>
          </a:xfrm>
          <a:prstGeom prst="ellipse">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Oval 20"/>
          <p:cNvSpPr/>
          <p:nvPr/>
        </p:nvSpPr>
        <p:spPr>
          <a:xfrm>
            <a:off x="8327076" y="2048088"/>
            <a:ext cx="129886" cy="1447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Oval 21"/>
          <p:cNvSpPr/>
          <p:nvPr/>
        </p:nvSpPr>
        <p:spPr>
          <a:xfrm>
            <a:off x="8320299" y="2595739"/>
            <a:ext cx="129886" cy="144780"/>
          </a:xfrm>
          <a:prstGeom prst="ellipse">
            <a:avLst/>
          </a:prstGeom>
          <a:solidFill>
            <a:srgbClr val="D2F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938843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D2497BF-6041-4010-BF3B-11681DC60AE5}"/>
              </a:ext>
            </a:extLst>
          </p:cNvPr>
          <p:cNvSpPr>
            <a:spLocks noGrp="1"/>
          </p:cNvSpPr>
          <p:nvPr>
            <p:ph type="title"/>
          </p:nvPr>
        </p:nvSpPr>
        <p:spPr>
          <a:xfrm>
            <a:off x="973532" y="332564"/>
            <a:ext cx="8275976" cy="988915"/>
          </a:xfrm>
        </p:spPr>
        <p:txBody>
          <a:bodyPr anchor="t">
            <a:noAutofit/>
          </a:bodyPr>
          <a:lstStyle/>
          <a:p>
            <a:r>
              <a:rPr lang="en-IE" sz="2800" b="1" dirty="0">
                <a:solidFill>
                  <a:srgbClr val="034DA2"/>
                </a:solidFill>
                <a:latin typeface="Open Sans"/>
              </a:rPr>
              <a:t>Smart H2GO Case Study 3</a:t>
            </a:r>
            <a:br>
              <a:rPr lang="en-IE" sz="2800" b="1" dirty="0">
                <a:solidFill>
                  <a:srgbClr val="034DA2"/>
                </a:solidFill>
                <a:latin typeface="Open Sans"/>
              </a:rPr>
            </a:br>
            <a:r>
              <a:rPr lang="en-IE" sz="2800" b="1" dirty="0">
                <a:solidFill>
                  <a:srgbClr val="034DA2"/>
                </a:solidFill>
                <a:latin typeface="Open Sans"/>
              </a:rPr>
              <a:t>Transnational-scale across Northwest Europe</a:t>
            </a:r>
          </a:p>
        </p:txBody>
      </p:sp>
      <p:sp>
        <p:nvSpPr>
          <p:cNvPr id="3" name="Slide Number Placeholder 2"/>
          <p:cNvSpPr>
            <a:spLocks noGrp="1"/>
          </p:cNvSpPr>
          <p:nvPr>
            <p:ph type="sldNum" sz="quarter" idx="12"/>
          </p:nvPr>
        </p:nvSpPr>
        <p:spPr/>
        <p:txBody>
          <a:bodyPr/>
          <a:lstStyle/>
          <a:p>
            <a:fld id="{E87D083B-FAF2-5643-A9FC-521FAB15583B}" type="slidenum">
              <a:rPr lang="en-GB" smtClean="0"/>
              <a:t>22</a:t>
            </a:fld>
            <a:endParaRPr lang="en-GB"/>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6" name="TextBox 5">
            <a:extLst>
              <a:ext uri="{FF2B5EF4-FFF2-40B4-BE49-F238E27FC236}">
                <a16:creationId xmlns:a16="http://schemas.microsoft.com/office/drawing/2014/main" id="{675F7284-4D71-4A42-876C-202BE1081B12}"/>
              </a:ext>
            </a:extLst>
          </p:cNvPr>
          <p:cNvSpPr txBox="1"/>
          <p:nvPr/>
        </p:nvSpPr>
        <p:spPr>
          <a:xfrm>
            <a:off x="211015" y="1331063"/>
            <a:ext cx="9648093" cy="369332"/>
          </a:xfrm>
          <a:prstGeom prst="rect">
            <a:avLst/>
          </a:prstGeom>
          <a:noFill/>
        </p:spPr>
        <p:txBody>
          <a:bodyPr wrap="square" rtlCol="0">
            <a:spAutoFit/>
          </a:bodyPr>
          <a:lstStyle/>
          <a:p>
            <a:pPr algn="ctr"/>
            <a:r>
              <a:rPr lang="en-IE" dirty="0">
                <a:latin typeface="Open Sans" panose="020B0606030504020204"/>
              </a:rPr>
              <a:t>Supply routes of curtailment-based H</a:t>
            </a:r>
            <a:r>
              <a:rPr lang="en-IE" baseline="-25000" dirty="0">
                <a:latin typeface="Open Sans" panose="020B0606030504020204"/>
              </a:rPr>
              <a:t>2</a:t>
            </a:r>
            <a:r>
              <a:rPr lang="en-IE" dirty="0">
                <a:latin typeface="Open Sans" panose="020B0606030504020204"/>
              </a:rPr>
              <a:t> to NW Europe’s largest cities </a:t>
            </a:r>
          </a:p>
        </p:txBody>
      </p:sp>
      <p:sp>
        <p:nvSpPr>
          <p:cNvPr id="5" name="5-Point Star 4"/>
          <p:cNvSpPr/>
          <p:nvPr/>
        </p:nvSpPr>
        <p:spPr>
          <a:xfrm>
            <a:off x="8424862" y="2031477"/>
            <a:ext cx="123825" cy="152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12" name="Table 11"/>
          <p:cNvGraphicFramePr>
            <a:graphicFrameLocks noGrp="1"/>
          </p:cNvGraphicFramePr>
          <p:nvPr>
            <p:extLst/>
          </p:nvPr>
        </p:nvGraphicFramePr>
        <p:xfrm>
          <a:off x="8168179" y="1814545"/>
          <a:ext cx="2745028" cy="757727"/>
        </p:xfrm>
        <a:graphic>
          <a:graphicData uri="http://schemas.openxmlformats.org/drawingml/2006/table">
            <a:tbl>
              <a:tblPr firstRow="1" firstCol="1" bandRow="1">
                <a:tableStyleId>{5C22544A-7EE6-4342-B048-85BDC9FD1C3A}</a:tableStyleId>
              </a:tblPr>
              <a:tblGrid>
                <a:gridCol w="484966">
                  <a:extLst>
                    <a:ext uri="{9D8B030D-6E8A-4147-A177-3AD203B41FA5}">
                      <a16:colId xmlns:a16="http://schemas.microsoft.com/office/drawing/2014/main" val="20000"/>
                    </a:ext>
                  </a:extLst>
                </a:gridCol>
                <a:gridCol w="2260062">
                  <a:extLst>
                    <a:ext uri="{9D8B030D-6E8A-4147-A177-3AD203B41FA5}">
                      <a16:colId xmlns:a16="http://schemas.microsoft.com/office/drawing/2014/main" val="20001"/>
                    </a:ext>
                  </a:extLst>
                </a:gridCol>
              </a:tblGrid>
              <a:tr h="209087">
                <a:tc gridSpan="2">
                  <a:txBody>
                    <a:bodyPr/>
                    <a:lstStyle/>
                    <a:p>
                      <a:pPr algn="just">
                        <a:spcAft>
                          <a:spcPts val="300"/>
                        </a:spcAft>
                      </a:pPr>
                      <a:r>
                        <a:rPr lang="en-IE" sz="1200" b="0" dirty="0">
                          <a:solidFill>
                            <a:schemeClr val="tx1"/>
                          </a:solidFill>
                          <a:effectLst/>
                          <a:latin typeface="Open Sans"/>
                          <a:ea typeface="MS Mincho" panose="02020609040205080304" pitchFamily="49" charset="-128"/>
                        </a:rPr>
                        <a:t>      Legend</a:t>
                      </a:r>
                      <a:r>
                        <a:rPr lang="en-IE" sz="1200" b="0" baseline="0" dirty="0">
                          <a:solidFill>
                            <a:schemeClr val="tx1"/>
                          </a:solidFill>
                          <a:effectLst/>
                          <a:latin typeface="Open Sans"/>
                          <a:ea typeface="MS Mincho" panose="02020609040205080304" pitchFamily="49" charset="-128"/>
                        </a:rPr>
                        <a:t> :</a:t>
                      </a:r>
                      <a:endParaRPr lang="en-IE" sz="1200" b="0" dirty="0">
                        <a:solidFill>
                          <a:schemeClr val="tx1"/>
                        </a:solidFill>
                        <a:effectLst/>
                        <a:latin typeface="Open Sans"/>
                        <a:ea typeface="MS Mincho" panose="02020609040205080304" pitchFamily="49" charset="-128"/>
                      </a:endParaRPr>
                    </a:p>
                  </a:txBody>
                  <a:tcPr marL="68580" marR="68580" marT="0" marB="0">
                    <a:noFill/>
                  </a:tcPr>
                </a:tc>
                <a:tc hMerge="1">
                  <a:txBody>
                    <a:bodyPr/>
                    <a:lstStyle/>
                    <a:p>
                      <a:endParaRPr lang="en-IE"/>
                    </a:p>
                  </a:txBody>
                  <a:tcPr/>
                </a:tc>
                <a:extLst>
                  <a:ext uri="{0D108BD9-81ED-4DB2-BD59-A6C34878D82A}">
                    <a16:rowId xmlns:a16="http://schemas.microsoft.com/office/drawing/2014/main" val="10000"/>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Big cities</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1"/>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ea typeface="+mn-ea"/>
                        </a:rPr>
                        <a:t>Wind</a:t>
                      </a:r>
                      <a:r>
                        <a:rPr lang="en-IE" sz="1200" baseline="0" dirty="0">
                          <a:effectLst/>
                          <a:latin typeface="Open Sans"/>
                          <a:ea typeface="+mn-ea"/>
                        </a:rPr>
                        <a:t> farms</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2"/>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Routes</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3"/>
                  </a:ext>
                </a:extLst>
              </a:tr>
            </a:tbl>
          </a:graphicData>
        </a:graphic>
      </p:graphicFrame>
      <p:sp>
        <p:nvSpPr>
          <p:cNvPr id="13" name="Oval 12"/>
          <p:cNvSpPr/>
          <p:nvPr/>
        </p:nvSpPr>
        <p:spPr>
          <a:xfrm>
            <a:off x="8448038" y="2267531"/>
            <a:ext cx="77470" cy="8572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5" name="Straight Connector 14"/>
          <p:cNvCxnSpPr/>
          <p:nvPr/>
        </p:nvCxnSpPr>
        <p:spPr>
          <a:xfrm>
            <a:off x="8436450" y="2502944"/>
            <a:ext cx="100646"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4" name="Picture 3" descr="E:\Works\PhD\All Energy\3_NWE_Routes_Clos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532" y="1658201"/>
            <a:ext cx="7256524" cy="5124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667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D2497BF-6041-4010-BF3B-11681DC60AE5}"/>
              </a:ext>
            </a:extLst>
          </p:cNvPr>
          <p:cNvSpPr>
            <a:spLocks noGrp="1"/>
          </p:cNvSpPr>
          <p:nvPr>
            <p:ph type="title"/>
          </p:nvPr>
        </p:nvSpPr>
        <p:spPr>
          <a:xfrm>
            <a:off x="973532" y="332564"/>
            <a:ext cx="8275976" cy="988915"/>
          </a:xfrm>
        </p:spPr>
        <p:txBody>
          <a:bodyPr anchor="t">
            <a:noAutofit/>
          </a:bodyPr>
          <a:lstStyle/>
          <a:p>
            <a:r>
              <a:rPr lang="en-IE" sz="2800" b="1" dirty="0">
                <a:solidFill>
                  <a:srgbClr val="034DA2"/>
                </a:solidFill>
                <a:latin typeface="Open Sans"/>
              </a:rPr>
              <a:t>Smart H2GO Case Study 3</a:t>
            </a:r>
            <a:br>
              <a:rPr lang="en-IE" sz="2800" b="1" dirty="0">
                <a:solidFill>
                  <a:srgbClr val="034DA2"/>
                </a:solidFill>
                <a:latin typeface="Open Sans"/>
              </a:rPr>
            </a:br>
            <a:r>
              <a:rPr lang="en-IE" sz="2800" b="1" dirty="0">
                <a:solidFill>
                  <a:srgbClr val="034DA2"/>
                </a:solidFill>
                <a:latin typeface="Open Sans"/>
              </a:rPr>
              <a:t>Transnational-scale across Northwest Europe</a:t>
            </a:r>
          </a:p>
        </p:txBody>
      </p:sp>
      <p:sp>
        <p:nvSpPr>
          <p:cNvPr id="3" name="Slide Number Placeholder 2"/>
          <p:cNvSpPr>
            <a:spLocks noGrp="1"/>
          </p:cNvSpPr>
          <p:nvPr>
            <p:ph type="sldNum" sz="quarter" idx="12"/>
          </p:nvPr>
        </p:nvSpPr>
        <p:spPr/>
        <p:txBody>
          <a:bodyPr/>
          <a:lstStyle/>
          <a:p>
            <a:fld id="{E87D083B-FAF2-5643-A9FC-521FAB15583B}" type="slidenum">
              <a:rPr lang="en-GB" smtClean="0"/>
              <a:t>23</a:t>
            </a:fld>
            <a:endParaRPr lang="en-GB"/>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6" name="TextBox 5">
            <a:extLst>
              <a:ext uri="{FF2B5EF4-FFF2-40B4-BE49-F238E27FC236}">
                <a16:creationId xmlns:a16="http://schemas.microsoft.com/office/drawing/2014/main" id="{675F7284-4D71-4A42-876C-202BE1081B12}"/>
              </a:ext>
            </a:extLst>
          </p:cNvPr>
          <p:cNvSpPr txBox="1"/>
          <p:nvPr/>
        </p:nvSpPr>
        <p:spPr>
          <a:xfrm>
            <a:off x="211015" y="1331063"/>
            <a:ext cx="9648093" cy="369332"/>
          </a:xfrm>
          <a:prstGeom prst="rect">
            <a:avLst/>
          </a:prstGeom>
          <a:noFill/>
        </p:spPr>
        <p:txBody>
          <a:bodyPr wrap="square" rtlCol="0">
            <a:spAutoFit/>
          </a:bodyPr>
          <a:lstStyle/>
          <a:p>
            <a:pPr algn="ctr"/>
            <a:r>
              <a:rPr lang="en-GB" dirty="0">
                <a:latin typeface="Open Sans" panose="020B0606030504020204"/>
              </a:rPr>
              <a:t>Percentage of bus network demand met by hydrogen at </a:t>
            </a:r>
            <a:r>
              <a:rPr lang="en-IE" dirty="0">
                <a:latin typeface="Open Sans" panose="020B0606030504020204"/>
              </a:rPr>
              <a:t>NW Europe’s largest cities </a:t>
            </a:r>
          </a:p>
        </p:txBody>
      </p:sp>
      <p:graphicFrame>
        <p:nvGraphicFramePr>
          <p:cNvPr id="12" name="Table 11"/>
          <p:cNvGraphicFramePr>
            <a:graphicFrameLocks noGrp="1"/>
          </p:cNvGraphicFramePr>
          <p:nvPr>
            <p:extLst/>
          </p:nvPr>
        </p:nvGraphicFramePr>
        <p:xfrm>
          <a:off x="8168179" y="1814545"/>
          <a:ext cx="2745028" cy="1748327"/>
        </p:xfrm>
        <a:graphic>
          <a:graphicData uri="http://schemas.openxmlformats.org/drawingml/2006/table">
            <a:tbl>
              <a:tblPr firstRow="1" firstCol="1" bandRow="1">
                <a:tableStyleId>{5C22544A-7EE6-4342-B048-85BDC9FD1C3A}</a:tableStyleId>
              </a:tblPr>
              <a:tblGrid>
                <a:gridCol w="572060">
                  <a:extLst>
                    <a:ext uri="{9D8B030D-6E8A-4147-A177-3AD203B41FA5}">
                      <a16:colId xmlns:a16="http://schemas.microsoft.com/office/drawing/2014/main" val="20000"/>
                    </a:ext>
                  </a:extLst>
                </a:gridCol>
                <a:gridCol w="2172968">
                  <a:extLst>
                    <a:ext uri="{9D8B030D-6E8A-4147-A177-3AD203B41FA5}">
                      <a16:colId xmlns:a16="http://schemas.microsoft.com/office/drawing/2014/main" val="20001"/>
                    </a:ext>
                  </a:extLst>
                </a:gridCol>
              </a:tblGrid>
              <a:tr h="209087">
                <a:tc gridSpan="2">
                  <a:txBody>
                    <a:bodyPr/>
                    <a:lstStyle/>
                    <a:p>
                      <a:pPr algn="just">
                        <a:spcAft>
                          <a:spcPts val="300"/>
                        </a:spcAft>
                      </a:pPr>
                      <a:r>
                        <a:rPr lang="en-IE" sz="1200" b="0" dirty="0">
                          <a:solidFill>
                            <a:schemeClr val="tx1"/>
                          </a:solidFill>
                          <a:effectLst/>
                          <a:latin typeface="Open Sans"/>
                          <a:ea typeface="MS Mincho" panose="02020609040205080304" pitchFamily="49" charset="-128"/>
                        </a:rPr>
                        <a:t>      Legend</a:t>
                      </a:r>
                      <a:r>
                        <a:rPr lang="en-IE" sz="1200" b="0" baseline="0" dirty="0">
                          <a:solidFill>
                            <a:schemeClr val="tx1"/>
                          </a:solidFill>
                          <a:effectLst/>
                          <a:latin typeface="Open Sans"/>
                          <a:ea typeface="MS Mincho" panose="02020609040205080304" pitchFamily="49" charset="-128"/>
                        </a:rPr>
                        <a:t> :</a:t>
                      </a:r>
                      <a:endParaRPr lang="en-IE" sz="1200" b="0" dirty="0">
                        <a:solidFill>
                          <a:schemeClr val="tx1"/>
                        </a:solidFill>
                        <a:effectLst/>
                        <a:latin typeface="Open Sans"/>
                        <a:ea typeface="MS Mincho" panose="02020609040205080304" pitchFamily="49" charset="-128"/>
                      </a:endParaRPr>
                    </a:p>
                  </a:txBody>
                  <a:tcPr marL="68580" marR="68580" marT="0" marB="0">
                    <a:noFill/>
                  </a:tcPr>
                </a:tc>
                <a:tc hMerge="1">
                  <a:txBody>
                    <a:bodyPr/>
                    <a:lstStyle/>
                    <a:p>
                      <a:endParaRPr lang="en-IE"/>
                    </a:p>
                  </a:txBody>
                  <a:tcPr/>
                </a:tc>
                <a:extLst>
                  <a:ext uri="{0D108BD9-81ED-4DB2-BD59-A6C34878D82A}">
                    <a16:rowId xmlns:a16="http://schemas.microsoft.com/office/drawing/2014/main" val="10000"/>
                  </a:ext>
                </a:extLst>
              </a:tr>
              <a:tr h="0">
                <a:tc>
                  <a:txBody>
                    <a:bodyPr/>
                    <a:lstStyle/>
                    <a:p>
                      <a:pPr algn="just">
                        <a:spcAft>
                          <a:spcPts val="300"/>
                        </a:spcAft>
                      </a:pPr>
                      <a:endParaRPr lang="en-GB" sz="1200" dirty="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1%</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1"/>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ea typeface="+mn-ea"/>
                        </a:rPr>
                        <a:t>5%</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2"/>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rPr>
                        <a:t>10%</a:t>
                      </a:r>
                      <a:endParaRPr lang="en-IE" sz="1200" dirty="0">
                        <a:effectLst/>
                        <a:latin typeface="Open Sans"/>
                        <a:ea typeface="MS Mincho" panose="02020609040205080304" pitchFamily="49" charset="-128"/>
                      </a:endParaRPr>
                    </a:p>
                  </a:txBody>
                  <a:tcPr marL="68580" marR="68580" marT="0" marB="0">
                    <a:noFill/>
                  </a:tcPr>
                </a:tc>
                <a:extLst>
                  <a:ext uri="{0D108BD9-81ED-4DB2-BD59-A6C34878D82A}">
                    <a16:rowId xmlns:a16="http://schemas.microsoft.com/office/drawing/2014/main" val="10003"/>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r>
                        <a:rPr lang="en-IE" sz="1200" dirty="0">
                          <a:effectLst/>
                          <a:latin typeface="Open Sans"/>
                          <a:ea typeface="MS Mincho" panose="02020609040205080304" pitchFamily="49" charset="-128"/>
                        </a:rPr>
                        <a:t>25%</a:t>
                      </a:r>
                    </a:p>
                  </a:txBody>
                  <a:tcPr marL="68580" marR="68580" marT="0" marB="0">
                    <a:noFill/>
                  </a:tcPr>
                </a:tc>
                <a:extLst>
                  <a:ext uri="{0D108BD9-81ED-4DB2-BD59-A6C34878D82A}">
                    <a16:rowId xmlns:a16="http://schemas.microsoft.com/office/drawing/2014/main" val="10004"/>
                  </a:ext>
                </a:extLst>
              </a:tr>
              <a:tr h="0">
                <a:tc>
                  <a:txBody>
                    <a:bodyPr/>
                    <a:lstStyle/>
                    <a:p>
                      <a:pPr algn="just">
                        <a:spcAft>
                          <a:spcPts val="300"/>
                        </a:spcAft>
                      </a:pPr>
                      <a:endParaRPr lang="en-GB" sz="1200">
                        <a:effectLst/>
                        <a:latin typeface="Open Sans"/>
                        <a:ea typeface="MS Mincho" panose="02020609040205080304" pitchFamily="49" charset="-128"/>
                      </a:endParaRPr>
                    </a:p>
                  </a:txBody>
                  <a:tcPr marL="68580" marR="68580" marT="0" marB="0">
                    <a:noFill/>
                  </a:tcPr>
                </a:tc>
                <a:tc>
                  <a:txBody>
                    <a:bodyPr/>
                    <a:lstStyle/>
                    <a:p>
                      <a:pPr algn="just">
                        <a:spcAft>
                          <a:spcPts val="300"/>
                        </a:spcAft>
                      </a:pPr>
                      <a:endParaRPr lang="en-IE" sz="1200" dirty="0">
                        <a:effectLst/>
                        <a:latin typeface="Open Sans"/>
                        <a:ea typeface="MS Mincho" panose="02020609040205080304" pitchFamily="49" charset="-128"/>
                      </a:endParaRPr>
                    </a:p>
                    <a:p>
                      <a:pPr algn="just">
                        <a:spcAft>
                          <a:spcPts val="300"/>
                        </a:spcAft>
                      </a:pPr>
                      <a:r>
                        <a:rPr lang="en-IE" sz="1200" dirty="0">
                          <a:effectLst/>
                          <a:latin typeface="Open Sans"/>
                          <a:ea typeface="MS Mincho" panose="02020609040205080304" pitchFamily="49" charset="-128"/>
                        </a:rPr>
                        <a:t>50%</a:t>
                      </a:r>
                    </a:p>
                  </a:txBody>
                  <a:tcPr marL="68580" marR="68580" marT="0" marB="0">
                    <a:noFill/>
                  </a:tcPr>
                </a:tc>
                <a:extLst>
                  <a:ext uri="{0D108BD9-81ED-4DB2-BD59-A6C34878D82A}">
                    <a16:rowId xmlns:a16="http://schemas.microsoft.com/office/drawing/2014/main" val="10005"/>
                  </a:ext>
                </a:extLst>
              </a:tr>
              <a:tr h="0">
                <a:tc>
                  <a:txBody>
                    <a:bodyPr/>
                    <a:lstStyle/>
                    <a:p>
                      <a:pPr algn="just">
                        <a:spcAft>
                          <a:spcPts val="300"/>
                        </a:spcAft>
                      </a:pPr>
                      <a:endParaRPr lang="en-GB" sz="1200" dirty="0">
                        <a:effectLst/>
                        <a:latin typeface="Open Sans"/>
                        <a:ea typeface="MS Mincho" panose="02020609040205080304" pitchFamily="49" charset="-128"/>
                      </a:endParaRPr>
                    </a:p>
                  </a:txBody>
                  <a:tcPr marL="68580" marR="68580" marT="0" marB="0">
                    <a:noFill/>
                  </a:tcPr>
                </a:tc>
                <a:tc>
                  <a:txBody>
                    <a:bodyPr/>
                    <a:lstStyle/>
                    <a:p>
                      <a:pPr algn="just">
                        <a:spcAft>
                          <a:spcPts val="300"/>
                        </a:spcAft>
                      </a:pPr>
                      <a:endParaRPr lang="en-IE" sz="1200" dirty="0">
                        <a:effectLst/>
                        <a:latin typeface="Open Sans"/>
                        <a:ea typeface="MS Mincho" panose="02020609040205080304" pitchFamily="49" charset="-128"/>
                      </a:endParaRPr>
                    </a:p>
                    <a:p>
                      <a:pPr algn="just">
                        <a:spcAft>
                          <a:spcPts val="300"/>
                        </a:spcAft>
                      </a:pPr>
                      <a:r>
                        <a:rPr lang="en-IE" sz="1200" dirty="0">
                          <a:effectLst/>
                          <a:latin typeface="Open Sans"/>
                          <a:ea typeface="MS Mincho" panose="02020609040205080304" pitchFamily="49" charset="-128"/>
                        </a:rPr>
                        <a:t>100%</a:t>
                      </a:r>
                    </a:p>
                  </a:txBody>
                  <a:tcPr marL="68580" marR="68580" marT="0" marB="0">
                    <a:noFill/>
                  </a:tcPr>
                </a:tc>
                <a:extLst>
                  <a:ext uri="{0D108BD9-81ED-4DB2-BD59-A6C34878D82A}">
                    <a16:rowId xmlns:a16="http://schemas.microsoft.com/office/drawing/2014/main" val="10006"/>
                  </a:ext>
                </a:extLst>
              </a:tr>
            </a:tbl>
          </a:graphicData>
        </a:graphic>
      </p:graphicFrame>
      <p:pic>
        <p:nvPicPr>
          <p:cNvPr id="16" name="Picture 2" descr="E:\Works\PhD\All Energy\NWE_Disk_Close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532" y="1674772"/>
            <a:ext cx="7233062" cy="510834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9028" y="2055481"/>
            <a:ext cx="2952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4278" y="2369806"/>
            <a:ext cx="600075"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5945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D2497BF-6041-4010-BF3B-11681DC60AE5}"/>
              </a:ext>
            </a:extLst>
          </p:cNvPr>
          <p:cNvSpPr>
            <a:spLocks noGrp="1"/>
          </p:cNvSpPr>
          <p:nvPr>
            <p:ph type="title"/>
          </p:nvPr>
        </p:nvSpPr>
        <p:spPr>
          <a:xfrm>
            <a:off x="973532" y="332564"/>
            <a:ext cx="8275976" cy="988915"/>
          </a:xfrm>
        </p:spPr>
        <p:txBody>
          <a:bodyPr anchor="t">
            <a:noAutofit/>
          </a:bodyPr>
          <a:lstStyle/>
          <a:p>
            <a:r>
              <a:rPr lang="en-IE" sz="2800" b="1" dirty="0">
                <a:solidFill>
                  <a:srgbClr val="034DA2"/>
                </a:solidFill>
                <a:latin typeface="Open Sans"/>
              </a:rPr>
              <a:t>Smart H2GO Case Study 3</a:t>
            </a:r>
            <a:br>
              <a:rPr lang="en-IE" sz="2800" b="1" dirty="0">
                <a:solidFill>
                  <a:srgbClr val="034DA2"/>
                </a:solidFill>
                <a:latin typeface="Open Sans"/>
              </a:rPr>
            </a:br>
            <a:r>
              <a:rPr lang="en-IE" sz="2800" b="1" dirty="0">
                <a:solidFill>
                  <a:srgbClr val="034DA2"/>
                </a:solidFill>
                <a:latin typeface="Open Sans"/>
              </a:rPr>
              <a:t>Transnational-scale across Northwest Europe</a:t>
            </a:r>
          </a:p>
        </p:txBody>
      </p:sp>
      <p:sp>
        <p:nvSpPr>
          <p:cNvPr id="3" name="Slide Number Placeholder 2"/>
          <p:cNvSpPr>
            <a:spLocks noGrp="1"/>
          </p:cNvSpPr>
          <p:nvPr>
            <p:ph type="sldNum" sz="quarter" idx="12"/>
          </p:nvPr>
        </p:nvSpPr>
        <p:spPr/>
        <p:txBody>
          <a:bodyPr/>
          <a:lstStyle/>
          <a:p>
            <a:fld id="{E87D083B-FAF2-5643-A9FC-521FAB15583B}" type="slidenum">
              <a:rPr lang="en-GB" smtClean="0"/>
              <a:t>24</a:t>
            </a:fld>
            <a:endParaRPr lang="en-GB"/>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6" name="TextBox 5">
            <a:extLst>
              <a:ext uri="{FF2B5EF4-FFF2-40B4-BE49-F238E27FC236}">
                <a16:creationId xmlns:a16="http://schemas.microsoft.com/office/drawing/2014/main" id="{675F7284-4D71-4A42-876C-202BE1081B12}"/>
              </a:ext>
            </a:extLst>
          </p:cNvPr>
          <p:cNvSpPr txBox="1"/>
          <p:nvPr/>
        </p:nvSpPr>
        <p:spPr>
          <a:xfrm>
            <a:off x="211015" y="1331063"/>
            <a:ext cx="9648093" cy="369332"/>
          </a:xfrm>
          <a:prstGeom prst="rect">
            <a:avLst/>
          </a:prstGeom>
          <a:noFill/>
        </p:spPr>
        <p:txBody>
          <a:bodyPr wrap="square" rtlCol="0">
            <a:spAutoFit/>
          </a:bodyPr>
          <a:lstStyle/>
          <a:p>
            <a:pPr algn="ctr"/>
            <a:r>
              <a:rPr lang="en-IE" dirty="0">
                <a:latin typeface="Open Sans" panose="020B0606030504020204"/>
              </a:rPr>
              <a:t>Curtailment-based H</a:t>
            </a:r>
            <a:r>
              <a:rPr lang="en-IE" baseline="-25000" dirty="0">
                <a:latin typeface="Open Sans" panose="020B0606030504020204"/>
              </a:rPr>
              <a:t>2</a:t>
            </a:r>
            <a:r>
              <a:rPr lang="en-IE" dirty="0">
                <a:latin typeface="Open Sans" panose="020B0606030504020204"/>
              </a:rPr>
              <a:t> supply curve for Dublin bus network</a:t>
            </a:r>
          </a:p>
        </p:txBody>
      </p:sp>
      <p:graphicFrame>
        <p:nvGraphicFramePr>
          <p:cNvPr id="11" name="Chart 10"/>
          <p:cNvGraphicFramePr>
            <a:graphicFrameLocks/>
          </p:cNvGraphicFramePr>
          <p:nvPr>
            <p:extLst/>
          </p:nvPr>
        </p:nvGraphicFramePr>
        <p:xfrm>
          <a:off x="786995" y="1700393"/>
          <a:ext cx="8350475" cy="47956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79569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87D083B-FAF2-5643-A9FC-521FAB15583B}" type="slidenum">
              <a:rPr lang="en-GB" smtClean="0"/>
              <a:t>25</a:t>
            </a:fld>
            <a:endParaRPr lang="en-GB"/>
          </a:p>
        </p:txBody>
      </p:sp>
      <p:pic>
        <p:nvPicPr>
          <p:cNvPr id="1026" name="Picture 2" descr="https://www.theapricity.com/forum/attachment.php?attachmentid=15340&amp;stc=1&amp;d=1316274030"/>
          <p:cNvPicPr>
            <a:picLocks noChangeAspect="1" noChangeArrowheads="1"/>
          </p:cNvPicPr>
          <p:nvPr/>
        </p:nvPicPr>
        <p:blipFill rotWithShape="1">
          <a:blip r:embed="rId3">
            <a:extLst>
              <a:ext uri="{28A0092B-C50C-407E-A947-70E740481C1C}">
                <a14:useLocalDpi xmlns:a14="http://schemas.microsoft.com/office/drawing/2010/main" val="0"/>
              </a:ext>
            </a:extLst>
          </a:blip>
          <a:srcRect l="9749" t="17286" r="38507" b="19360"/>
          <a:stretch/>
        </p:blipFill>
        <p:spPr bwMode="auto">
          <a:xfrm>
            <a:off x="649210" y="1891364"/>
            <a:ext cx="4084981" cy="36310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34192" y="1782581"/>
            <a:ext cx="6472279" cy="3139321"/>
          </a:xfrm>
          <a:prstGeom prst="rect">
            <a:avLst/>
          </a:prstGeom>
          <a:solidFill>
            <a:schemeClr val="bg1"/>
          </a:solidFill>
          <a:ln>
            <a:noFill/>
          </a:ln>
        </p:spPr>
        <p:txBody>
          <a:bodyPr wrap="square" rtlCol="0">
            <a:spAutoFit/>
          </a:bodyPr>
          <a:lstStyle/>
          <a:p>
            <a:r>
              <a:rPr lang="en-IE" dirty="0">
                <a:latin typeface="Open Sans"/>
                <a:cs typeface="Open Sans"/>
              </a:rPr>
              <a:t>The objectives:</a:t>
            </a:r>
          </a:p>
          <a:p>
            <a:pPr marL="342900" indent="-342900">
              <a:buAutoNum type="arabicPeriod"/>
            </a:pPr>
            <a:r>
              <a:rPr lang="en-IE" b="1" dirty="0">
                <a:latin typeface="Open Sans"/>
                <a:cs typeface="Open Sans"/>
              </a:rPr>
              <a:t>Education</a:t>
            </a:r>
            <a:r>
              <a:rPr lang="en-IE" dirty="0">
                <a:latin typeface="Open Sans"/>
                <a:cs typeface="Open Sans"/>
              </a:rPr>
              <a:t> of its members and public on role of H</a:t>
            </a:r>
            <a:r>
              <a:rPr lang="en-IE" baseline="-25000" dirty="0">
                <a:latin typeface="Open Sans"/>
                <a:cs typeface="Open Sans"/>
              </a:rPr>
              <a:t>2</a:t>
            </a:r>
            <a:r>
              <a:rPr lang="en-IE" dirty="0">
                <a:latin typeface="Open Sans"/>
                <a:cs typeface="Open Sans"/>
              </a:rPr>
              <a:t> in community development, decarbonisation, energy security</a:t>
            </a:r>
          </a:p>
          <a:p>
            <a:pPr marL="342900" indent="-342900">
              <a:buAutoNum type="arabicPeriod"/>
            </a:pPr>
            <a:r>
              <a:rPr lang="en-IE" dirty="0">
                <a:latin typeface="Open Sans"/>
                <a:cs typeface="Open Sans"/>
              </a:rPr>
              <a:t>Development of </a:t>
            </a:r>
            <a:r>
              <a:rPr lang="en-IE" b="1" dirty="0">
                <a:latin typeface="Open Sans"/>
                <a:cs typeface="Open Sans"/>
              </a:rPr>
              <a:t>strategy</a:t>
            </a:r>
            <a:r>
              <a:rPr lang="en-IE" dirty="0">
                <a:latin typeface="Open Sans"/>
                <a:cs typeface="Open Sans"/>
              </a:rPr>
              <a:t> related to H</a:t>
            </a:r>
            <a:r>
              <a:rPr lang="en-IE" baseline="-25000" dirty="0">
                <a:latin typeface="Open Sans"/>
                <a:cs typeface="Open Sans"/>
              </a:rPr>
              <a:t>2</a:t>
            </a:r>
            <a:r>
              <a:rPr lang="en-IE" dirty="0">
                <a:latin typeface="Open Sans"/>
                <a:cs typeface="Open Sans"/>
              </a:rPr>
              <a:t> advancement</a:t>
            </a:r>
          </a:p>
          <a:p>
            <a:pPr marL="342900" indent="-342900">
              <a:buAutoNum type="arabicPeriod"/>
            </a:pPr>
            <a:r>
              <a:rPr lang="en-IE" dirty="0">
                <a:latin typeface="Open Sans"/>
                <a:cs typeface="Open Sans"/>
              </a:rPr>
              <a:t>Influence of </a:t>
            </a:r>
            <a:r>
              <a:rPr lang="en-IE" b="1" dirty="0">
                <a:latin typeface="Open Sans"/>
                <a:cs typeface="Open Sans"/>
              </a:rPr>
              <a:t>policy</a:t>
            </a:r>
            <a:r>
              <a:rPr lang="en-IE" dirty="0">
                <a:latin typeface="Open Sans"/>
                <a:cs typeface="Open Sans"/>
              </a:rPr>
              <a:t> for H</a:t>
            </a:r>
            <a:r>
              <a:rPr lang="en-IE" baseline="-25000" dirty="0">
                <a:latin typeface="Open Sans"/>
                <a:cs typeface="Open Sans"/>
              </a:rPr>
              <a:t>2</a:t>
            </a:r>
            <a:r>
              <a:rPr lang="en-IE" dirty="0">
                <a:latin typeface="Open Sans"/>
                <a:cs typeface="Open Sans"/>
              </a:rPr>
              <a:t> advancement</a:t>
            </a:r>
          </a:p>
          <a:p>
            <a:pPr marL="342900" indent="-342900">
              <a:buAutoNum type="arabicPeriod"/>
            </a:pPr>
            <a:endParaRPr lang="en-IE" dirty="0">
              <a:latin typeface="Open Sans"/>
              <a:cs typeface="Open Sans"/>
            </a:endParaRPr>
          </a:p>
          <a:p>
            <a:pPr marL="285750" indent="-285750">
              <a:buFont typeface="Arial" panose="020B0604020202020204" pitchFamily="34" charset="0"/>
              <a:buChar char="•"/>
            </a:pPr>
            <a:r>
              <a:rPr lang="en-IE" dirty="0">
                <a:solidFill>
                  <a:srgbClr val="000000"/>
                </a:solidFill>
                <a:latin typeface="Open Sans"/>
                <a:ea typeface="Times New Roman" panose="02020603050405020304" pitchFamily="18" charset="0"/>
                <a:cs typeface="Times New Roman" panose="02020603050405020304" pitchFamily="18" charset="0"/>
              </a:rPr>
              <a:t>CH2F covers </a:t>
            </a:r>
            <a:r>
              <a:rPr lang="en-IE" b="1" dirty="0">
                <a:solidFill>
                  <a:srgbClr val="000000"/>
                </a:solidFill>
                <a:latin typeface="Open Sans"/>
                <a:ea typeface="Times New Roman" panose="02020603050405020304" pitchFamily="18" charset="0"/>
                <a:cs typeface="Times New Roman" panose="02020603050405020304" pitchFamily="18" charset="0"/>
              </a:rPr>
              <a:t>Northwest Europe </a:t>
            </a:r>
            <a:r>
              <a:rPr lang="en-IE" dirty="0">
                <a:solidFill>
                  <a:srgbClr val="000000"/>
                </a:solidFill>
                <a:latin typeface="Open Sans"/>
                <a:ea typeface="Times New Roman" panose="02020603050405020304" pitchFamily="18" charset="0"/>
                <a:cs typeface="Times New Roman" panose="02020603050405020304" pitchFamily="18" charset="0"/>
              </a:rPr>
              <a:t>(Ireland, UK, France, Belgium, Netherlands, Luxembourg, Germany)</a:t>
            </a:r>
          </a:p>
          <a:p>
            <a:pPr marL="285750" indent="-285750">
              <a:buFont typeface="Arial" panose="020B0604020202020204" pitchFamily="34" charset="0"/>
              <a:buChar char="•"/>
            </a:pPr>
            <a:r>
              <a:rPr lang="en-IE" dirty="0">
                <a:solidFill>
                  <a:srgbClr val="000000"/>
                </a:solidFill>
                <a:latin typeface="Open Sans"/>
                <a:cs typeface="Times New Roman" panose="02020603050405020304" pitchFamily="18" charset="0"/>
              </a:rPr>
              <a:t>Members will include community organisations, energy agencies, local authorities, academic institutions, members of the public</a:t>
            </a:r>
            <a:endParaRPr lang="en-IE" dirty="0">
              <a:latin typeface="Open Sans"/>
            </a:endParaRPr>
          </a:p>
          <a:p>
            <a:endParaRPr lang="en-IE" dirty="0">
              <a:latin typeface="Open Sans"/>
              <a:cs typeface="Open Sans"/>
            </a:endParaRPr>
          </a:p>
        </p:txBody>
      </p:sp>
      <p:sp>
        <p:nvSpPr>
          <p:cNvPr id="8" name="Rectangle 7"/>
          <p:cNvSpPr/>
          <p:nvPr/>
        </p:nvSpPr>
        <p:spPr>
          <a:xfrm>
            <a:off x="4830925" y="4766227"/>
            <a:ext cx="7457808" cy="923330"/>
          </a:xfrm>
          <a:prstGeom prst="rect">
            <a:avLst/>
          </a:prstGeom>
        </p:spPr>
        <p:txBody>
          <a:bodyPr wrap="square">
            <a:spAutoFit/>
          </a:bodyPr>
          <a:lstStyle/>
          <a:p>
            <a:r>
              <a:rPr lang="en-IE" dirty="0">
                <a:latin typeface="Open Sans" panose="020B0606030504020204"/>
              </a:rPr>
              <a:t>The Community Hydrogen Forum will launch in Q4 2019.</a:t>
            </a:r>
          </a:p>
          <a:p>
            <a:r>
              <a:rPr lang="en-IE" dirty="0">
                <a:latin typeface="Open Sans" panose="020B0606030504020204"/>
              </a:rPr>
              <a:t>For any questions on community-scale hydrogen and to be kept informed of progress, contact </a:t>
            </a:r>
            <a:r>
              <a:rPr lang="en-IE" dirty="0">
                <a:latin typeface="Open Sans" panose="020B0606030504020204"/>
                <a:hlinkClick r:id="rId4"/>
              </a:rPr>
              <a:t>rory.monaghan@nuigalway.ie</a:t>
            </a:r>
            <a:r>
              <a:rPr lang="en-IE" dirty="0">
                <a:latin typeface="Open Sans" panose="020B0606030504020204"/>
              </a:rPr>
              <a:t>.</a:t>
            </a:r>
            <a:endParaRPr lang="en-US" dirty="0">
              <a:latin typeface="Open Sans" panose="020B0606030504020204"/>
            </a:endParaRP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10" name="Title 1">
            <a:extLst>
              <a:ext uri="{FF2B5EF4-FFF2-40B4-BE49-F238E27FC236}">
                <a16:creationId xmlns:a16="http://schemas.microsoft.com/office/drawing/2014/main" id="{0D2497BF-6041-4010-BF3B-11681DC60AE5}"/>
              </a:ext>
            </a:extLst>
          </p:cNvPr>
          <p:cNvSpPr txBox="1">
            <a:spLocks/>
          </p:cNvSpPr>
          <p:nvPr/>
        </p:nvSpPr>
        <p:spPr>
          <a:xfrm>
            <a:off x="976326" y="813785"/>
            <a:ext cx="6934491" cy="505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b="1" dirty="0">
                <a:solidFill>
                  <a:srgbClr val="034DA2"/>
                </a:solidFill>
                <a:latin typeface="Open Sans"/>
              </a:rPr>
              <a:t>Community Hydrogen Forum (CH2F)</a:t>
            </a:r>
          </a:p>
        </p:txBody>
      </p:sp>
    </p:spTree>
    <p:extLst>
      <p:ext uri="{BB962C8B-B14F-4D97-AF65-F5344CB8AC3E}">
        <p14:creationId xmlns:p14="http://schemas.microsoft.com/office/powerpoint/2010/main" val="1610922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6327" y="1744281"/>
            <a:ext cx="10722030" cy="3785652"/>
          </a:xfrm>
          <a:prstGeom prst="rect">
            <a:avLst/>
          </a:prstGeom>
          <a:noFill/>
          <a:ln>
            <a:noFill/>
          </a:ln>
        </p:spPr>
        <p:txBody>
          <a:bodyPr wrap="square" rtlCol="0">
            <a:spAutoFit/>
          </a:bodyPr>
          <a:lstStyle/>
          <a:p>
            <a:pPr marL="514350" indent="-514350">
              <a:buFont typeface="Arial" panose="020B0604020202020204" pitchFamily="34" charset="0"/>
              <a:buChar char="•"/>
            </a:pPr>
            <a:r>
              <a:rPr lang="en-US" sz="2400" dirty="0">
                <a:latin typeface="Open Sans"/>
                <a:cs typeface="Open Sans"/>
              </a:rPr>
              <a:t>Smart Hydrogen has a role to play in reducing renewable energy curtailment, avoiding grid saturation and enabling energy sector coupling</a:t>
            </a:r>
          </a:p>
          <a:p>
            <a:pPr marL="514350" indent="-514350">
              <a:buFont typeface="Arial" panose="020B0604020202020204" pitchFamily="34" charset="0"/>
              <a:buChar char="•"/>
            </a:pPr>
            <a:r>
              <a:rPr lang="en-US" sz="2400" dirty="0" err="1">
                <a:latin typeface="Open Sans"/>
                <a:cs typeface="Open Sans"/>
              </a:rPr>
              <a:t>GenComm</a:t>
            </a:r>
            <a:r>
              <a:rPr lang="en-US" sz="2400" dirty="0">
                <a:latin typeface="Open Sans"/>
                <a:cs typeface="Open Sans"/>
              </a:rPr>
              <a:t> will validate a model to roll out Smart Hydrogen across Northwest Europe by developing Smart H2GO and the Community H</a:t>
            </a:r>
            <a:r>
              <a:rPr lang="en-US" sz="2400" baseline="-25000" dirty="0">
                <a:latin typeface="Open Sans"/>
                <a:cs typeface="Open Sans"/>
              </a:rPr>
              <a:t>2</a:t>
            </a:r>
            <a:r>
              <a:rPr lang="en-US" sz="2400" dirty="0">
                <a:latin typeface="Open Sans"/>
                <a:cs typeface="Open Sans"/>
              </a:rPr>
              <a:t> Forum</a:t>
            </a:r>
          </a:p>
          <a:p>
            <a:pPr marL="514350" indent="-514350">
              <a:buFont typeface="Arial" panose="020B0604020202020204" pitchFamily="34" charset="0"/>
              <a:buChar char="•"/>
            </a:pPr>
            <a:r>
              <a:rPr lang="en-US" sz="2400" dirty="0">
                <a:latin typeface="Open Sans"/>
                <a:cs typeface="Open Sans"/>
              </a:rPr>
              <a:t>Smart H2GO work to date has focused only on curtailment-based H</a:t>
            </a:r>
            <a:r>
              <a:rPr lang="en-US" sz="2400" baseline="-25000" dirty="0">
                <a:latin typeface="Open Sans"/>
                <a:cs typeface="Open Sans"/>
              </a:rPr>
              <a:t>2</a:t>
            </a:r>
            <a:r>
              <a:rPr lang="en-US" sz="2400" dirty="0">
                <a:latin typeface="Open Sans"/>
                <a:cs typeface="Open Sans"/>
              </a:rPr>
              <a:t>, future efforts will drive down H</a:t>
            </a:r>
            <a:r>
              <a:rPr lang="en-US" sz="2400" baseline="-25000" dirty="0">
                <a:latin typeface="Open Sans"/>
                <a:cs typeface="Open Sans"/>
              </a:rPr>
              <a:t>2</a:t>
            </a:r>
            <a:r>
              <a:rPr lang="en-US" sz="2400" dirty="0">
                <a:latin typeface="Open Sans"/>
                <a:cs typeface="Open Sans"/>
              </a:rPr>
              <a:t> production costs through grid integration</a:t>
            </a:r>
          </a:p>
          <a:p>
            <a:pPr marL="514350" indent="-514350">
              <a:buFont typeface="Arial" panose="020B0604020202020204" pitchFamily="34" charset="0"/>
              <a:buChar char="•"/>
            </a:pPr>
            <a:r>
              <a:rPr lang="en-US" sz="2400" dirty="0">
                <a:latin typeface="Open Sans"/>
                <a:cs typeface="Open Sans"/>
              </a:rPr>
              <a:t>Future efforts will also model H</a:t>
            </a:r>
            <a:r>
              <a:rPr lang="en-US" sz="2400" baseline="-25000" dirty="0">
                <a:latin typeface="Open Sans"/>
                <a:cs typeface="Open Sans"/>
              </a:rPr>
              <a:t>2</a:t>
            </a:r>
            <a:r>
              <a:rPr lang="en-US" sz="2400" dirty="0">
                <a:latin typeface="Open Sans"/>
                <a:cs typeface="Open Sans"/>
              </a:rPr>
              <a:t> production from solar energy</a:t>
            </a:r>
          </a:p>
          <a:p>
            <a:pPr marL="514350" indent="-514350">
              <a:buFont typeface="Arial" panose="020B0604020202020204" pitchFamily="34" charset="0"/>
              <a:buChar char="•"/>
            </a:pPr>
            <a:r>
              <a:rPr lang="en-US" sz="2400" dirty="0">
                <a:latin typeface="Open Sans"/>
                <a:cs typeface="Open Sans"/>
              </a:rPr>
              <a:t>Smart H2GO and the Community H</a:t>
            </a:r>
            <a:r>
              <a:rPr lang="en-US" sz="2400" baseline="-25000" dirty="0">
                <a:latin typeface="Open Sans"/>
                <a:cs typeface="Open Sans"/>
              </a:rPr>
              <a:t>2</a:t>
            </a:r>
            <a:r>
              <a:rPr lang="en-US" sz="2400" dirty="0">
                <a:latin typeface="Open Sans"/>
                <a:cs typeface="Open Sans"/>
              </a:rPr>
              <a:t> Forum will launch in Q4 2019, contact </a:t>
            </a:r>
            <a:r>
              <a:rPr lang="en-US" sz="2400" dirty="0">
                <a:latin typeface="Open Sans"/>
                <a:cs typeface="Open Sans"/>
                <a:hlinkClick r:id="rId3"/>
              </a:rPr>
              <a:t>rory.monaghan@nuigalway.ie</a:t>
            </a:r>
            <a:r>
              <a:rPr lang="en-US" sz="2400" dirty="0">
                <a:latin typeface="Open Sans"/>
                <a:cs typeface="Open Sans"/>
              </a:rPr>
              <a:t> for details</a:t>
            </a:r>
          </a:p>
        </p:txBody>
      </p:sp>
      <p:sp>
        <p:nvSpPr>
          <p:cNvPr id="3" name="Slide Number Placeholder 2"/>
          <p:cNvSpPr>
            <a:spLocks noGrp="1"/>
          </p:cNvSpPr>
          <p:nvPr>
            <p:ph type="sldNum" sz="quarter" idx="12"/>
          </p:nvPr>
        </p:nvSpPr>
        <p:spPr/>
        <p:txBody>
          <a:bodyPr/>
          <a:lstStyle/>
          <a:p>
            <a:fld id="{E87D083B-FAF2-5643-A9FC-521FAB15583B}" type="slidenum">
              <a:rPr lang="en-GB" smtClean="0"/>
              <a:t>26</a:t>
            </a:fld>
            <a:endParaRPr lang="en-GB"/>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9" name="Title 1">
            <a:extLst>
              <a:ext uri="{FF2B5EF4-FFF2-40B4-BE49-F238E27FC236}">
                <a16:creationId xmlns:a16="http://schemas.microsoft.com/office/drawing/2014/main" id="{0D2497BF-6041-4010-BF3B-11681DC60AE5}"/>
              </a:ext>
            </a:extLst>
          </p:cNvPr>
          <p:cNvSpPr txBox="1">
            <a:spLocks/>
          </p:cNvSpPr>
          <p:nvPr/>
        </p:nvSpPr>
        <p:spPr>
          <a:xfrm>
            <a:off x="976327" y="813785"/>
            <a:ext cx="5975458" cy="505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b="1" dirty="0">
                <a:solidFill>
                  <a:srgbClr val="034DA2"/>
                </a:solidFill>
                <a:latin typeface="Open Sans"/>
              </a:rPr>
              <a:t>Concluding Remarks &amp; Next Steps</a:t>
            </a:r>
          </a:p>
        </p:txBody>
      </p:sp>
    </p:spTree>
    <p:extLst>
      <p:ext uri="{BB962C8B-B14F-4D97-AF65-F5344CB8AC3E}">
        <p14:creationId xmlns:p14="http://schemas.microsoft.com/office/powerpoint/2010/main" val="2245307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_project-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TextBox 4"/>
          <p:cNvSpPr txBox="1"/>
          <p:nvPr/>
        </p:nvSpPr>
        <p:spPr>
          <a:xfrm>
            <a:off x="2363808" y="3330805"/>
            <a:ext cx="7449023" cy="584775"/>
          </a:xfrm>
          <a:prstGeom prst="rect">
            <a:avLst/>
          </a:prstGeom>
          <a:noFill/>
        </p:spPr>
        <p:txBody>
          <a:bodyPr wrap="square" rtlCol="0">
            <a:spAutoFit/>
          </a:bodyPr>
          <a:lstStyle/>
          <a:p>
            <a:pPr algn="ctr"/>
            <a:r>
              <a:rPr lang="en-US" sz="3200" dirty="0">
                <a:latin typeface="Open Sans"/>
                <a:cs typeface="Open Sans"/>
              </a:rPr>
              <a:t>Thank you for your attention</a:t>
            </a:r>
          </a:p>
        </p:txBody>
      </p:sp>
      <p:sp>
        <p:nvSpPr>
          <p:cNvPr id="6" name="Slide Number Placeholder 5"/>
          <p:cNvSpPr>
            <a:spLocks noGrp="1"/>
          </p:cNvSpPr>
          <p:nvPr>
            <p:ph type="sldNum" sz="quarter" idx="12"/>
          </p:nvPr>
        </p:nvSpPr>
        <p:spPr/>
        <p:txBody>
          <a:bodyPr/>
          <a:lstStyle/>
          <a:p>
            <a:fld id="{E87D083B-FAF2-5643-A9FC-521FAB15583B}" type="slidenum">
              <a:rPr lang="en-GB" smtClean="0"/>
              <a:t>27</a:t>
            </a:fld>
            <a:endParaRPr lang="en-GB"/>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7660472" y="342148"/>
            <a:ext cx="4020558" cy="1763489"/>
          </a:xfrm>
          <a:prstGeom prst="rect">
            <a:avLst/>
          </a:prstGeom>
        </p:spPr>
      </p:pic>
    </p:spTree>
    <p:extLst>
      <p:ext uri="{BB962C8B-B14F-4D97-AF65-F5344CB8AC3E}">
        <p14:creationId xmlns:p14="http://schemas.microsoft.com/office/powerpoint/2010/main" val="3678772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87D083B-FAF2-5643-A9FC-521FAB15583B}" type="slidenum">
              <a:rPr lang="en-GB" sz="1200"/>
              <a:t>28</a:t>
            </a:fld>
            <a:endParaRPr lang="en-GB" sz="1200" dirty="0"/>
          </a:p>
        </p:txBody>
      </p:sp>
      <p:sp>
        <p:nvSpPr>
          <p:cNvPr id="63" name="Rectangle 62"/>
          <p:cNvSpPr/>
          <p:nvPr/>
        </p:nvSpPr>
        <p:spPr>
          <a:xfrm>
            <a:off x="2686648" y="1660420"/>
            <a:ext cx="3053329" cy="583535"/>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b="1" dirty="0">
                <a:latin typeface="Open Sans" panose="020B0606030504020204"/>
              </a:rPr>
              <a:t>Process definition </a:t>
            </a:r>
          </a:p>
          <a:p>
            <a:pPr algn="ctr"/>
            <a:r>
              <a:rPr lang="en-IE" sz="1400" b="1" dirty="0">
                <a:latin typeface="Open Sans" panose="020B0606030504020204"/>
              </a:rPr>
              <a:t>(feed, operating conditions, reactor design)</a:t>
            </a:r>
          </a:p>
        </p:txBody>
      </p:sp>
      <p:sp>
        <p:nvSpPr>
          <p:cNvPr id="64" name="Rectangle 63"/>
          <p:cNvSpPr/>
          <p:nvPr/>
        </p:nvSpPr>
        <p:spPr>
          <a:xfrm>
            <a:off x="3147036" y="2800929"/>
            <a:ext cx="2132555" cy="323284"/>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pen Sans" panose="020B0606030504020204"/>
              </a:rPr>
              <a:t>Process Model </a:t>
            </a:r>
          </a:p>
        </p:txBody>
      </p:sp>
      <p:sp>
        <p:nvSpPr>
          <p:cNvPr id="65" name="Rectangle 64"/>
          <p:cNvSpPr/>
          <p:nvPr/>
        </p:nvSpPr>
        <p:spPr>
          <a:xfrm>
            <a:off x="2561241" y="4532941"/>
            <a:ext cx="485963" cy="326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w="0"/>
                <a:solidFill>
                  <a:schemeClr val="tx1"/>
                </a:solidFill>
                <a:latin typeface="Open Sans" panose="020B0606030504020204"/>
              </a:rPr>
              <a:t>No</a:t>
            </a:r>
            <a:endParaRPr lang="en-US" sz="1400" dirty="0">
              <a:latin typeface="Open Sans" panose="020B0606030504020204"/>
            </a:endParaRPr>
          </a:p>
        </p:txBody>
      </p:sp>
      <p:sp>
        <p:nvSpPr>
          <p:cNvPr id="66" name="Losange 10"/>
          <p:cNvSpPr/>
          <p:nvPr/>
        </p:nvSpPr>
        <p:spPr>
          <a:xfrm>
            <a:off x="2959056" y="4580313"/>
            <a:ext cx="2494118" cy="772936"/>
          </a:xfrm>
          <a:prstGeom prst="diamond">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latin typeface="Open Sans" panose="020B0606030504020204"/>
              </a:rPr>
              <a:t>Comparaison</a:t>
            </a:r>
          </a:p>
        </p:txBody>
      </p:sp>
      <p:sp>
        <p:nvSpPr>
          <p:cNvPr id="67" name="Rectangle 66"/>
          <p:cNvSpPr/>
          <p:nvPr/>
        </p:nvSpPr>
        <p:spPr>
          <a:xfrm>
            <a:off x="3047204" y="3704974"/>
            <a:ext cx="2317823" cy="309074"/>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b="1" dirty="0">
                <a:latin typeface="Open Sans" panose="020B0606030504020204"/>
              </a:rPr>
              <a:t>Pilot plant </a:t>
            </a:r>
            <a:r>
              <a:rPr lang="fr-FR" sz="1400" b="1" dirty="0">
                <a:latin typeface="Open Sans" panose="020B0606030504020204"/>
              </a:rPr>
              <a:t>data </a:t>
            </a:r>
          </a:p>
        </p:txBody>
      </p:sp>
      <p:sp>
        <p:nvSpPr>
          <p:cNvPr id="68" name="Organigramme : Alternative 14"/>
          <p:cNvSpPr/>
          <p:nvPr/>
        </p:nvSpPr>
        <p:spPr>
          <a:xfrm>
            <a:off x="3581267" y="5981358"/>
            <a:ext cx="1264095" cy="466725"/>
          </a:xfrm>
          <a:prstGeom prst="flowChartAlternateProcess">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pen Sans" panose="020B0606030504020204"/>
              </a:rPr>
              <a:t>Validation</a:t>
            </a:r>
          </a:p>
        </p:txBody>
      </p:sp>
      <p:sp>
        <p:nvSpPr>
          <p:cNvPr id="69" name="Flèche vers le bas 15"/>
          <p:cNvSpPr/>
          <p:nvPr/>
        </p:nvSpPr>
        <p:spPr>
          <a:xfrm>
            <a:off x="4113806" y="2294910"/>
            <a:ext cx="201758" cy="447397"/>
          </a:xfrm>
          <a:prstGeom prst="downArrow">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Open Sans" panose="020B0606030504020204"/>
            </a:endParaRPr>
          </a:p>
        </p:txBody>
      </p:sp>
      <p:sp>
        <p:nvSpPr>
          <p:cNvPr id="70" name="Flèche vers le bas 16"/>
          <p:cNvSpPr/>
          <p:nvPr/>
        </p:nvSpPr>
        <p:spPr>
          <a:xfrm>
            <a:off x="4112434" y="3182869"/>
            <a:ext cx="201758" cy="447397"/>
          </a:xfrm>
          <a:prstGeom prst="downArrow">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Open Sans" panose="020B0606030504020204"/>
            </a:endParaRPr>
          </a:p>
        </p:txBody>
      </p:sp>
      <p:sp>
        <p:nvSpPr>
          <p:cNvPr id="71" name="Flèche vers le bas 17"/>
          <p:cNvSpPr/>
          <p:nvPr/>
        </p:nvSpPr>
        <p:spPr>
          <a:xfrm>
            <a:off x="4105236" y="5472118"/>
            <a:ext cx="201758" cy="447397"/>
          </a:xfrm>
          <a:prstGeom prst="downArrow">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Open Sans" panose="020B0606030504020204"/>
            </a:endParaRPr>
          </a:p>
        </p:txBody>
      </p:sp>
      <p:sp>
        <p:nvSpPr>
          <p:cNvPr id="72" name="Flèche vers le bas 18"/>
          <p:cNvSpPr/>
          <p:nvPr/>
        </p:nvSpPr>
        <p:spPr>
          <a:xfrm>
            <a:off x="4105236" y="4073483"/>
            <a:ext cx="201758" cy="447397"/>
          </a:xfrm>
          <a:prstGeom prst="downArrow">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Open Sans" panose="020B0606030504020204"/>
            </a:endParaRPr>
          </a:p>
        </p:txBody>
      </p:sp>
      <p:sp>
        <p:nvSpPr>
          <p:cNvPr id="74" name="Rectangle 73"/>
          <p:cNvSpPr/>
          <p:nvPr/>
        </p:nvSpPr>
        <p:spPr>
          <a:xfrm>
            <a:off x="3627844" y="5370207"/>
            <a:ext cx="485963" cy="326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n w="0"/>
                <a:solidFill>
                  <a:schemeClr val="tx1"/>
                </a:solidFill>
                <a:latin typeface="Open Sans" panose="020B0606030504020204"/>
              </a:rPr>
              <a:t>Yes</a:t>
            </a:r>
            <a:endParaRPr lang="en-US" sz="1400" dirty="0">
              <a:latin typeface="Open Sans" panose="020B0606030504020204"/>
            </a:endParaRPr>
          </a:p>
        </p:txBody>
      </p:sp>
      <p:sp>
        <p:nvSpPr>
          <p:cNvPr id="75" name="ZoneTexte 21"/>
          <p:cNvSpPr txBox="1"/>
          <p:nvPr/>
        </p:nvSpPr>
        <p:spPr>
          <a:xfrm>
            <a:off x="1935174" y="5082262"/>
            <a:ext cx="1341364" cy="738664"/>
          </a:xfrm>
          <a:prstGeom prst="rect">
            <a:avLst/>
          </a:prstGeom>
          <a:noFill/>
        </p:spPr>
        <p:txBody>
          <a:bodyPr wrap="square" rtlCol="0">
            <a:spAutoFit/>
          </a:bodyPr>
          <a:lstStyle/>
          <a:p>
            <a:r>
              <a:rPr lang="en-US" sz="1400" dirty="0">
                <a:latin typeface="Open Sans" panose="020B0606030504020204"/>
              </a:rPr>
              <a:t>Model adaptations /modifications</a:t>
            </a:r>
          </a:p>
        </p:txBody>
      </p:sp>
      <p:grpSp>
        <p:nvGrpSpPr>
          <p:cNvPr id="76" name="Groupe 17"/>
          <p:cNvGrpSpPr/>
          <p:nvPr/>
        </p:nvGrpSpPr>
        <p:grpSpPr>
          <a:xfrm>
            <a:off x="5802122" y="2523141"/>
            <a:ext cx="4359657" cy="2037438"/>
            <a:chOff x="616003" y="1861358"/>
            <a:chExt cx="7899347" cy="3537958"/>
          </a:xfrm>
        </p:grpSpPr>
        <p:pic>
          <p:nvPicPr>
            <p:cNvPr id="77" name="Image 4"/>
            <p:cNvPicPr>
              <a:picLocks noChangeAspect="1"/>
            </p:cNvPicPr>
            <p:nvPr/>
          </p:nvPicPr>
          <p:blipFill>
            <a:blip r:embed="rId3"/>
            <a:stretch>
              <a:fillRect/>
            </a:stretch>
          </p:blipFill>
          <p:spPr>
            <a:xfrm>
              <a:off x="616003" y="1861358"/>
              <a:ext cx="7899347" cy="3537958"/>
            </a:xfrm>
            <a:prstGeom prst="rect">
              <a:avLst/>
            </a:prstGeom>
          </p:spPr>
        </p:pic>
        <p:pic>
          <p:nvPicPr>
            <p:cNvPr id="78" name="Image 15"/>
            <p:cNvPicPr>
              <a:picLocks noChangeAspect="1"/>
            </p:cNvPicPr>
            <p:nvPr/>
          </p:nvPicPr>
          <p:blipFill rotWithShape="1">
            <a:blip r:embed="rId3"/>
            <a:srcRect l="32878" t="48258" r="58762" b="23384"/>
            <a:stretch/>
          </p:blipFill>
          <p:spPr>
            <a:xfrm rot="5400000">
              <a:off x="2705100" y="4118884"/>
              <a:ext cx="660400" cy="1003300"/>
            </a:xfrm>
            <a:prstGeom prst="rect">
              <a:avLst/>
            </a:prstGeom>
          </p:spPr>
        </p:pic>
        <p:pic>
          <p:nvPicPr>
            <p:cNvPr id="79" name="Image 16"/>
            <p:cNvPicPr>
              <a:picLocks noChangeAspect="1"/>
            </p:cNvPicPr>
            <p:nvPr/>
          </p:nvPicPr>
          <p:blipFill rotWithShape="1">
            <a:blip r:embed="rId3"/>
            <a:srcRect l="32878" t="48258" r="58762" b="23384"/>
            <a:stretch/>
          </p:blipFill>
          <p:spPr>
            <a:xfrm rot="5400000">
              <a:off x="1892300" y="4118884"/>
              <a:ext cx="660400" cy="1003300"/>
            </a:xfrm>
            <a:prstGeom prst="rect">
              <a:avLst/>
            </a:prstGeom>
          </p:spPr>
        </p:pic>
      </p:grpSp>
      <p:sp>
        <p:nvSpPr>
          <p:cNvPr id="2" name="Rectangle 1"/>
          <p:cNvSpPr/>
          <p:nvPr/>
        </p:nvSpPr>
        <p:spPr>
          <a:xfrm>
            <a:off x="5916060" y="4719250"/>
            <a:ext cx="4208075" cy="1754326"/>
          </a:xfrm>
          <a:prstGeom prst="rect">
            <a:avLst/>
          </a:prstGeom>
        </p:spPr>
        <p:txBody>
          <a:bodyPr wrap="none">
            <a:spAutoFit/>
          </a:bodyPr>
          <a:lstStyle/>
          <a:p>
            <a:r>
              <a:rPr lang="en-IE" b="1" dirty="0">
                <a:latin typeface="Open Sans" panose="020B0606030504020204"/>
                <a:cs typeface="Arial" panose="020B0604020202020204" pitchFamily="34" charset="0"/>
              </a:rPr>
              <a:t>Input</a:t>
            </a:r>
            <a:r>
              <a:rPr lang="en-IE" dirty="0">
                <a:latin typeface="Open Sans" panose="020B0606030504020204"/>
                <a:cs typeface="Arial" panose="020B0604020202020204" pitchFamily="34" charset="0"/>
              </a:rPr>
              <a:t>:</a:t>
            </a:r>
          </a:p>
          <a:p>
            <a:r>
              <a:rPr lang="en-IE" dirty="0">
                <a:latin typeface="Open Sans" panose="020B0606030504020204"/>
                <a:cs typeface="Arial" panose="020B0604020202020204" pitchFamily="34" charset="0"/>
              </a:rPr>
              <a:t>Technical parameters of the technology and </a:t>
            </a:r>
          </a:p>
          <a:p>
            <a:r>
              <a:rPr lang="en-IE" dirty="0">
                <a:latin typeface="Open Sans" panose="020B0606030504020204"/>
                <a:cs typeface="Arial" panose="020B0604020202020204" pitchFamily="34" charset="0"/>
              </a:rPr>
              <a:t>geographical information</a:t>
            </a:r>
          </a:p>
          <a:p>
            <a:endParaRPr lang="en-IE" dirty="0">
              <a:latin typeface="Open Sans" panose="020B0606030504020204"/>
              <a:cs typeface="Arial" panose="020B0604020202020204" pitchFamily="34" charset="0"/>
            </a:endParaRPr>
          </a:p>
          <a:p>
            <a:r>
              <a:rPr lang="en-GB" b="1" dirty="0">
                <a:latin typeface="Open Sans" panose="020B0606030504020204"/>
                <a:cs typeface="Arial" panose="020B0604020202020204" pitchFamily="34" charset="0"/>
              </a:rPr>
              <a:t>Output</a:t>
            </a:r>
            <a:r>
              <a:rPr lang="en-GB" dirty="0">
                <a:latin typeface="Open Sans" panose="020B0606030504020204"/>
                <a:cs typeface="Arial" panose="020B0604020202020204" pitchFamily="34" charset="0"/>
              </a:rPr>
              <a:t>:</a:t>
            </a:r>
          </a:p>
          <a:p>
            <a:r>
              <a:rPr lang="en-GB" dirty="0">
                <a:latin typeface="Open Sans" panose="020B0606030504020204"/>
                <a:cs typeface="Arial" panose="020B0604020202020204" pitchFamily="34" charset="0"/>
              </a:rPr>
              <a:t>Potential of H2 production and </a:t>
            </a:r>
            <a:r>
              <a:rPr lang="en-GB" dirty="0" err="1">
                <a:latin typeface="Open Sans" panose="020B0606030504020204"/>
                <a:cs typeface="Arial" panose="020B0604020202020204" pitchFamily="34" charset="0"/>
              </a:rPr>
              <a:t>specificationsop</a:t>
            </a:r>
            <a:endParaRPr lang="en-GB" dirty="0">
              <a:latin typeface="Open Sans" panose="020B0606030504020204"/>
              <a:cs typeface="Arial" panose="020B0604020202020204" pitchFamily="34" charset="0"/>
            </a:endParaRPr>
          </a:p>
        </p:txBody>
      </p:sp>
      <p:sp>
        <p:nvSpPr>
          <p:cNvPr id="4" name="Circular Arrow 3"/>
          <p:cNvSpPr/>
          <p:nvPr/>
        </p:nvSpPr>
        <p:spPr>
          <a:xfrm rot="16200000">
            <a:off x="1742095" y="2515266"/>
            <a:ext cx="2423134" cy="2994460"/>
          </a:xfrm>
          <a:prstGeom prst="circularArrow">
            <a:avLst>
              <a:gd name="adj1" fmla="val 4902"/>
              <a:gd name="adj2" fmla="val 974365"/>
              <a:gd name="adj3" fmla="val 20747543"/>
              <a:gd name="adj4" fmla="val 10800000"/>
              <a:gd name="adj5" fmla="val 712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a:solidFill>
                <a:schemeClr val="tx1"/>
              </a:solidFill>
              <a:latin typeface="Open Sans" panose="020B0606030504020204"/>
            </a:endParaRPr>
          </a:p>
        </p:txBody>
      </p:sp>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24" name="Title 1">
            <a:extLst>
              <a:ext uri="{FF2B5EF4-FFF2-40B4-BE49-F238E27FC236}">
                <a16:creationId xmlns:a16="http://schemas.microsoft.com/office/drawing/2014/main" id="{0D2497BF-6041-4010-BF3B-11681DC60AE5}"/>
              </a:ext>
            </a:extLst>
          </p:cNvPr>
          <p:cNvSpPr txBox="1">
            <a:spLocks/>
          </p:cNvSpPr>
          <p:nvPr/>
        </p:nvSpPr>
        <p:spPr>
          <a:xfrm>
            <a:off x="976327" y="813785"/>
            <a:ext cx="4999546" cy="505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b="1" dirty="0">
                <a:solidFill>
                  <a:srgbClr val="034DA2"/>
                </a:solidFill>
                <a:latin typeface="Open Sans"/>
              </a:rPr>
              <a:t>Technical model by INSA</a:t>
            </a:r>
          </a:p>
        </p:txBody>
      </p:sp>
    </p:spTree>
    <p:extLst>
      <p:ext uri="{BB962C8B-B14F-4D97-AF65-F5344CB8AC3E}">
        <p14:creationId xmlns:p14="http://schemas.microsoft.com/office/powerpoint/2010/main" val="271169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87D083B-FAF2-5643-A9FC-521FAB15583B}" type="slidenum">
              <a:rPr lang="en-GB" sz="1200"/>
              <a:t>29</a:t>
            </a:fld>
            <a:endParaRPr lang="en-GB" sz="1200" dirty="0"/>
          </a:p>
        </p:txBody>
      </p:sp>
      <p:sp>
        <p:nvSpPr>
          <p:cNvPr id="32" name="Rectangle: Rounded Corners 15">
            <a:extLst>
              <a:ext uri="{FF2B5EF4-FFF2-40B4-BE49-F238E27FC236}">
                <a16:creationId xmlns:a16="http://schemas.microsoft.com/office/drawing/2014/main" id="{C9063915-7734-43FA-A602-8B118DAF102D}"/>
              </a:ext>
            </a:extLst>
          </p:cNvPr>
          <p:cNvSpPr/>
          <p:nvPr/>
        </p:nvSpPr>
        <p:spPr>
          <a:xfrm>
            <a:off x="4491193" y="2588479"/>
            <a:ext cx="2111375" cy="1935246"/>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815DA65-C103-438F-9E23-3B90D8279E21}"/>
                  </a:ext>
                </a:extLst>
              </p:cNvPr>
              <p:cNvSpPr txBox="1"/>
              <p:nvPr/>
            </p:nvSpPr>
            <p:spPr>
              <a:xfrm>
                <a:off x="4834472" y="3108929"/>
                <a:ext cx="1424814" cy="8943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GB" sz="2400" i="1">
                              <a:latin typeface="Cambria Math" panose="02040503050406030204" pitchFamily="18" charset="0"/>
                            </a:rPr>
                          </m:ctrlPr>
                        </m:naryPr>
                        <m:sub/>
                        <m:sup/>
                        <m:e>
                          <m:r>
                            <a:rPr lang="en-US" sz="2400" i="1">
                              <a:solidFill>
                                <a:schemeClr val="accent2"/>
                              </a:solidFill>
                              <a:latin typeface="Cambria Math" panose="02040503050406030204" pitchFamily="18" charset="0"/>
                            </a:rPr>
                            <m:t>𝑦</m:t>
                          </m:r>
                          <m:r>
                            <a:rPr lang="en-US" sz="2400" i="1" baseline="-25000">
                              <a:solidFill>
                                <a:schemeClr val="accent2"/>
                              </a:solidFill>
                              <a:latin typeface="Cambria Math" panose="02040503050406030204" pitchFamily="18" charset="0"/>
                            </a:rPr>
                            <m:t>𝑖</m:t>
                          </m:r>
                          <m:r>
                            <m:rPr>
                              <m:sty m:val="p"/>
                            </m:rPr>
                            <a:rPr lang="el-GR" sz="2400" i="1">
                              <a:latin typeface="Cambria Math" panose="02040503050406030204" pitchFamily="18" charset="0"/>
                            </a:rPr>
                            <m:t>ψ</m:t>
                          </m:r>
                        </m:e>
                      </m:nary>
                      <m:r>
                        <a:rPr lang="en-US" sz="2400" i="1" baseline="-25000">
                          <a:latin typeface="Cambria Math" panose="02040503050406030204" pitchFamily="18" charset="0"/>
                        </a:rPr>
                        <m:t>𝑖</m:t>
                      </m:r>
                      <m:d>
                        <m:dPr>
                          <m:ctrlPr>
                            <a:rPr lang="en-US" sz="2400" i="1" baseline="-25000">
                              <a:latin typeface="Cambria Math" panose="02040503050406030204" pitchFamily="18" charset="0"/>
                            </a:rPr>
                          </m:ctrlPr>
                        </m:dPr>
                        <m:e>
                          <m:r>
                            <m:rPr>
                              <m:sty m:val="p"/>
                            </m:rPr>
                            <a:rPr lang="el-GR" sz="2400" i="1">
                              <a:latin typeface="Cambria Math" panose="02040503050406030204" pitchFamily="18" charset="0"/>
                            </a:rPr>
                            <m:t>ξ</m:t>
                          </m:r>
                        </m:e>
                      </m:d>
                    </m:oMath>
                  </m:oMathPara>
                </a14:m>
                <a:endParaRPr lang="x-none" sz="2400" dirty="0">
                  <a:latin typeface="Open Sans" panose="020B0606030504020204"/>
                </a:endParaRPr>
              </a:p>
            </p:txBody>
          </p:sp>
        </mc:Choice>
        <mc:Fallback xmlns="">
          <p:sp>
            <p:nvSpPr>
              <p:cNvPr id="33" name="TextBox 32">
                <a:extLst>
                  <a:ext uri="{FF2B5EF4-FFF2-40B4-BE49-F238E27FC236}">
                    <a16:creationId xmlns="" xmlns:a16="http://schemas.microsoft.com/office/drawing/2014/main" xmlns:a14="http://schemas.microsoft.com/office/drawing/2010/main" id="{C815DA65-C103-438F-9E23-3B90D8279E21}"/>
                  </a:ext>
                </a:extLst>
              </p:cNvPr>
              <p:cNvSpPr txBox="1">
                <a:spLocks noRot="1" noChangeAspect="1" noMove="1" noResize="1" noEditPoints="1" noAdjustHandles="1" noChangeArrowheads="1" noChangeShapeType="1" noTextEdit="1"/>
              </p:cNvSpPr>
              <p:nvPr/>
            </p:nvSpPr>
            <p:spPr>
              <a:xfrm>
                <a:off x="3310472" y="3108928"/>
                <a:ext cx="1424814" cy="894347"/>
              </a:xfrm>
              <a:prstGeom prst="rect">
                <a:avLst/>
              </a:prstGeom>
              <a:blipFill rotWithShape="0">
                <a:blip r:embed="rId4"/>
                <a:stretch>
                  <a:fillRect/>
                </a:stretch>
              </a:blipFill>
            </p:spPr>
            <p:txBody>
              <a:bodyPr/>
              <a:lstStyle/>
              <a:p>
                <a:r>
                  <a:rPr lang="en-IE">
                    <a:noFill/>
                  </a:rPr>
                  <a:t> </a:t>
                </a:r>
              </a:p>
            </p:txBody>
          </p:sp>
        </mc:Fallback>
      </mc:AlternateContent>
      <p:cxnSp>
        <p:nvCxnSpPr>
          <p:cNvPr id="34" name="Straight Arrow Connector 33">
            <a:extLst>
              <a:ext uri="{FF2B5EF4-FFF2-40B4-BE49-F238E27FC236}">
                <a16:creationId xmlns:a16="http://schemas.microsoft.com/office/drawing/2014/main" id="{265F978C-A3F0-4417-83B4-1AE8B4E31D80}"/>
              </a:ext>
            </a:extLst>
          </p:cNvPr>
          <p:cNvCxnSpPr>
            <a:cxnSpLocks/>
          </p:cNvCxnSpPr>
          <p:nvPr/>
        </p:nvCxnSpPr>
        <p:spPr>
          <a:xfrm>
            <a:off x="3376069" y="2990726"/>
            <a:ext cx="11151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D2BBF79-DF19-49C1-9015-0704CB615718}"/>
              </a:ext>
            </a:extLst>
          </p:cNvPr>
          <p:cNvCxnSpPr>
            <a:cxnSpLocks/>
          </p:cNvCxnSpPr>
          <p:nvPr/>
        </p:nvCxnSpPr>
        <p:spPr>
          <a:xfrm>
            <a:off x="3376069" y="3436345"/>
            <a:ext cx="11151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9B5DA94-45AD-4723-B984-3B0E590ACD50}"/>
              </a:ext>
            </a:extLst>
          </p:cNvPr>
          <p:cNvCxnSpPr>
            <a:cxnSpLocks/>
          </p:cNvCxnSpPr>
          <p:nvPr/>
        </p:nvCxnSpPr>
        <p:spPr>
          <a:xfrm>
            <a:off x="3376069" y="4154169"/>
            <a:ext cx="11151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1B712F7B-C061-4FCE-ABE3-474FC6826E53}"/>
              </a:ext>
            </a:extLst>
          </p:cNvPr>
          <p:cNvSpPr/>
          <p:nvPr/>
        </p:nvSpPr>
        <p:spPr>
          <a:xfrm>
            <a:off x="2494262" y="4131702"/>
            <a:ext cx="343973" cy="57389"/>
          </a:xfrm>
          <a:prstGeom prst="ellipse">
            <a:avLst/>
          </a:prstGeom>
          <a:solidFill>
            <a:srgbClr val="0094FF"/>
          </a:solidFill>
          <a:ln>
            <a:solidFill>
              <a:srgbClr val="009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a:endParaRPr>
          </a:p>
        </p:txBody>
      </p:sp>
      <p:pic>
        <p:nvPicPr>
          <p:cNvPr id="38" name="Graphic 31">
            <a:extLst>
              <a:ext uri="{FF2B5EF4-FFF2-40B4-BE49-F238E27FC236}">
                <a16:creationId xmlns:a16="http://schemas.microsoft.com/office/drawing/2014/main" id="{4E2E3DA1-7FFB-4EB9-897E-6FA5341096B0}"/>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2926" b="28800"/>
          <a:stretch/>
        </p:blipFill>
        <p:spPr>
          <a:xfrm>
            <a:off x="2460411" y="3455314"/>
            <a:ext cx="457879" cy="468000"/>
          </a:xfrm>
          <a:prstGeom prst="rect">
            <a:avLst/>
          </a:prstGeom>
        </p:spPr>
      </p:pic>
      <p:sp>
        <p:nvSpPr>
          <p:cNvPr id="39" name="Freeform: Shape 32">
            <a:extLst>
              <a:ext uri="{FF2B5EF4-FFF2-40B4-BE49-F238E27FC236}">
                <a16:creationId xmlns:a16="http://schemas.microsoft.com/office/drawing/2014/main" id="{B94D738E-17FE-4BB9-BF5E-0904B775AEB2}"/>
              </a:ext>
            </a:extLst>
          </p:cNvPr>
          <p:cNvSpPr/>
          <p:nvPr/>
        </p:nvSpPr>
        <p:spPr>
          <a:xfrm>
            <a:off x="2500792" y="2509585"/>
            <a:ext cx="360000" cy="360000"/>
          </a:xfrm>
          <a:custGeom>
            <a:avLst/>
            <a:gdLst>
              <a:gd name="connsiteX0" fmla="*/ 0 w 642937"/>
              <a:gd name="connsiteY0" fmla="*/ 505829 h 505829"/>
              <a:gd name="connsiteX1" fmla="*/ 90487 w 642937"/>
              <a:gd name="connsiteY1" fmla="*/ 115304 h 505829"/>
              <a:gd name="connsiteX2" fmla="*/ 161925 w 642937"/>
              <a:gd name="connsiteY2" fmla="*/ 29579 h 505829"/>
              <a:gd name="connsiteX3" fmla="*/ 228600 w 642937"/>
              <a:gd name="connsiteY3" fmla="*/ 29579 h 505829"/>
              <a:gd name="connsiteX4" fmla="*/ 371475 w 642937"/>
              <a:gd name="connsiteY4" fmla="*/ 382004 h 505829"/>
              <a:gd name="connsiteX5" fmla="*/ 452437 w 642937"/>
              <a:gd name="connsiteY5" fmla="*/ 458204 h 505829"/>
              <a:gd name="connsiteX6" fmla="*/ 547687 w 642937"/>
              <a:gd name="connsiteY6" fmla="*/ 482016 h 505829"/>
              <a:gd name="connsiteX7" fmla="*/ 642937 w 642937"/>
              <a:gd name="connsiteY7" fmla="*/ 491541 h 505829"/>
              <a:gd name="connsiteX8" fmla="*/ 642937 w 642937"/>
              <a:gd name="connsiteY8" fmla="*/ 491541 h 50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937" h="505829">
                <a:moveTo>
                  <a:pt x="0" y="505829"/>
                </a:moveTo>
                <a:cubicBezTo>
                  <a:pt x="31750" y="350254"/>
                  <a:pt x="63500" y="194679"/>
                  <a:pt x="90487" y="115304"/>
                </a:cubicBezTo>
                <a:cubicBezTo>
                  <a:pt x="117474" y="35929"/>
                  <a:pt x="138906" y="43866"/>
                  <a:pt x="161925" y="29579"/>
                </a:cubicBezTo>
                <a:cubicBezTo>
                  <a:pt x="184944" y="15292"/>
                  <a:pt x="193675" y="-29159"/>
                  <a:pt x="228600" y="29579"/>
                </a:cubicBezTo>
                <a:cubicBezTo>
                  <a:pt x="263525" y="88316"/>
                  <a:pt x="334169" y="310567"/>
                  <a:pt x="371475" y="382004"/>
                </a:cubicBezTo>
                <a:cubicBezTo>
                  <a:pt x="408781" y="453441"/>
                  <a:pt x="423068" y="441535"/>
                  <a:pt x="452437" y="458204"/>
                </a:cubicBezTo>
                <a:cubicBezTo>
                  <a:pt x="481806" y="474873"/>
                  <a:pt x="515937" y="476460"/>
                  <a:pt x="547687" y="482016"/>
                </a:cubicBezTo>
                <a:cubicBezTo>
                  <a:pt x="579437" y="487572"/>
                  <a:pt x="642937" y="491541"/>
                  <a:pt x="642937" y="491541"/>
                </a:cubicBezTo>
                <a:lnTo>
                  <a:pt x="642937" y="4915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a:endParaRPr>
          </a:p>
        </p:txBody>
      </p:sp>
      <p:sp>
        <p:nvSpPr>
          <p:cNvPr id="40" name="Freeform: Shape 33">
            <a:extLst>
              <a:ext uri="{FF2B5EF4-FFF2-40B4-BE49-F238E27FC236}">
                <a16:creationId xmlns:a16="http://schemas.microsoft.com/office/drawing/2014/main" id="{6C184E68-8979-4872-8CAF-2D44303E14F2}"/>
              </a:ext>
            </a:extLst>
          </p:cNvPr>
          <p:cNvSpPr/>
          <p:nvPr/>
        </p:nvSpPr>
        <p:spPr>
          <a:xfrm>
            <a:off x="2495281" y="4339984"/>
            <a:ext cx="360000" cy="360000"/>
          </a:xfrm>
          <a:custGeom>
            <a:avLst/>
            <a:gdLst>
              <a:gd name="connsiteX0" fmla="*/ 2750 w 521863"/>
              <a:gd name="connsiteY0" fmla="*/ 584593 h 584593"/>
              <a:gd name="connsiteX1" fmla="*/ 2750 w 521863"/>
              <a:gd name="connsiteY1" fmla="*/ 60718 h 584593"/>
              <a:gd name="connsiteX2" fmla="*/ 31325 w 521863"/>
              <a:gd name="connsiteY2" fmla="*/ 65480 h 584593"/>
              <a:gd name="connsiteX3" fmla="*/ 188488 w 521863"/>
              <a:gd name="connsiteY3" fmla="*/ 94055 h 584593"/>
              <a:gd name="connsiteX4" fmla="*/ 426613 w 521863"/>
              <a:gd name="connsiteY4" fmla="*/ 98818 h 584593"/>
              <a:gd name="connsiteX5" fmla="*/ 498050 w 521863"/>
              <a:gd name="connsiteY5" fmla="*/ 65480 h 584593"/>
              <a:gd name="connsiteX6" fmla="*/ 517100 w 521863"/>
              <a:gd name="connsiteY6" fmla="*/ 32143 h 584593"/>
              <a:gd name="connsiteX7" fmla="*/ 521863 w 521863"/>
              <a:gd name="connsiteY7" fmla="*/ 570305 h 58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1863" h="584593">
                <a:moveTo>
                  <a:pt x="2750" y="584593"/>
                </a:moveTo>
                <a:cubicBezTo>
                  <a:pt x="368" y="365915"/>
                  <a:pt x="-2013" y="147237"/>
                  <a:pt x="2750" y="60718"/>
                </a:cubicBezTo>
                <a:cubicBezTo>
                  <a:pt x="7513" y="-25801"/>
                  <a:pt x="31325" y="65480"/>
                  <a:pt x="31325" y="65480"/>
                </a:cubicBezTo>
                <a:cubicBezTo>
                  <a:pt x="62281" y="71036"/>
                  <a:pt x="122607" y="88499"/>
                  <a:pt x="188488" y="94055"/>
                </a:cubicBezTo>
                <a:cubicBezTo>
                  <a:pt x="254369" y="99611"/>
                  <a:pt x="375019" y="103580"/>
                  <a:pt x="426613" y="98818"/>
                </a:cubicBezTo>
                <a:cubicBezTo>
                  <a:pt x="478207" y="94056"/>
                  <a:pt x="482969" y="76593"/>
                  <a:pt x="498050" y="65480"/>
                </a:cubicBezTo>
                <a:cubicBezTo>
                  <a:pt x="513131" y="54367"/>
                  <a:pt x="513131" y="-51995"/>
                  <a:pt x="517100" y="32143"/>
                </a:cubicBezTo>
                <a:cubicBezTo>
                  <a:pt x="521069" y="116280"/>
                  <a:pt x="520276" y="482199"/>
                  <a:pt x="521863" y="57030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a:endParaRPr>
          </a:p>
        </p:txBody>
      </p:sp>
      <p:cxnSp>
        <p:nvCxnSpPr>
          <p:cNvPr id="41" name="Straight Connector 40">
            <a:extLst>
              <a:ext uri="{FF2B5EF4-FFF2-40B4-BE49-F238E27FC236}">
                <a16:creationId xmlns:a16="http://schemas.microsoft.com/office/drawing/2014/main" id="{33DD9BB2-59A4-4248-AC1E-63F96EAE878D}"/>
              </a:ext>
            </a:extLst>
          </p:cNvPr>
          <p:cNvCxnSpPr>
            <a:cxnSpLocks/>
          </p:cNvCxnSpPr>
          <p:nvPr/>
        </p:nvCxnSpPr>
        <p:spPr>
          <a:xfrm>
            <a:off x="2500792" y="2882285"/>
            <a:ext cx="0" cy="10939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E2C9A57-C034-4E38-BD4A-B267AF7074DA}"/>
              </a:ext>
            </a:extLst>
          </p:cNvPr>
          <p:cNvCxnSpPr>
            <a:cxnSpLocks/>
          </p:cNvCxnSpPr>
          <p:nvPr/>
        </p:nvCxnSpPr>
        <p:spPr>
          <a:xfrm>
            <a:off x="2857381" y="2881555"/>
            <a:ext cx="0" cy="10939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EDA3B56-AC8D-4DD9-BCEC-E9133B91C04C}"/>
              </a:ext>
            </a:extLst>
          </p:cNvPr>
          <p:cNvCxnSpPr>
            <a:cxnSpLocks/>
          </p:cNvCxnSpPr>
          <p:nvPr/>
        </p:nvCxnSpPr>
        <p:spPr>
          <a:xfrm>
            <a:off x="2469282" y="3450969"/>
            <a:ext cx="0" cy="43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3D10638-3BE9-4CCF-81DD-261905B96C93}"/>
              </a:ext>
            </a:extLst>
          </p:cNvPr>
          <p:cNvCxnSpPr>
            <a:cxnSpLocks/>
          </p:cNvCxnSpPr>
          <p:nvPr/>
        </p:nvCxnSpPr>
        <p:spPr>
          <a:xfrm>
            <a:off x="2832221" y="3450239"/>
            <a:ext cx="0" cy="43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9227F11-D18A-4360-9C0F-251DD40B767C}"/>
              </a:ext>
            </a:extLst>
          </p:cNvPr>
          <p:cNvCxnSpPr>
            <a:cxnSpLocks/>
          </p:cNvCxnSpPr>
          <p:nvPr/>
        </p:nvCxnSpPr>
        <p:spPr>
          <a:xfrm>
            <a:off x="2486927" y="4187805"/>
            <a:ext cx="0" cy="10939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5CF3E6F-2975-447A-BA6E-283F0AB4AD6F}"/>
              </a:ext>
            </a:extLst>
          </p:cNvPr>
          <p:cNvCxnSpPr>
            <a:cxnSpLocks/>
          </p:cNvCxnSpPr>
          <p:nvPr/>
        </p:nvCxnSpPr>
        <p:spPr>
          <a:xfrm>
            <a:off x="2849866" y="4187075"/>
            <a:ext cx="0" cy="10939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7DDEDEF3-4EB8-4E7C-B555-8192A57BB6BA}"/>
              </a:ext>
            </a:extLst>
          </p:cNvPr>
          <p:cNvSpPr/>
          <p:nvPr/>
        </p:nvSpPr>
        <p:spPr>
          <a:xfrm>
            <a:off x="2478962" y="3404757"/>
            <a:ext cx="343973" cy="57389"/>
          </a:xfrm>
          <a:prstGeom prst="ellipse">
            <a:avLst/>
          </a:prstGeom>
          <a:solidFill>
            <a:srgbClr val="0094FF"/>
          </a:solidFill>
          <a:ln>
            <a:solidFill>
              <a:srgbClr val="009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a:endParaRPr>
          </a:p>
        </p:txBody>
      </p:sp>
      <p:sp>
        <p:nvSpPr>
          <p:cNvPr id="48" name="Oval 47">
            <a:extLst>
              <a:ext uri="{FF2B5EF4-FFF2-40B4-BE49-F238E27FC236}">
                <a16:creationId xmlns:a16="http://schemas.microsoft.com/office/drawing/2014/main" id="{14D3FF14-10AF-44D4-B304-5E53A09C5BD8}"/>
              </a:ext>
            </a:extLst>
          </p:cNvPr>
          <p:cNvSpPr/>
          <p:nvPr/>
        </p:nvSpPr>
        <p:spPr>
          <a:xfrm>
            <a:off x="2513940" y="2976871"/>
            <a:ext cx="343973" cy="57389"/>
          </a:xfrm>
          <a:prstGeom prst="ellipse">
            <a:avLst/>
          </a:prstGeom>
          <a:solidFill>
            <a:srgbClr val="0094FF"/>
          </a:solidFill>
          <a:ln>
            <a:solidFill>
              <a:srgbClr val="009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a:endParaRPr>
          </a:p>
        </p:txBody>
      </p:sp>
      <p:cxnSp>
        <p:nvCxnSpPr>
          <p:cNvPr id="50" name="Straight Arrow Connector 49">
            <a:extLst>
              <a:ext uri="{FF2B5EF4-FFF2-40B4-BE49-F238E27FC236}">
                <a16:creationId xmlns:a16="http://schemas.microsoft.com/office/drawing/2014/main" id="{CE0BA60A-EF52-4E79-AA0E-CE77D4A53A38}"/>
              </a:ext>
            </a:extLst>
          </p:cNvPr>
          <p:cNvCxnSpPr>
            <a:cxnSpLocks/>
          </p:cNvCxnSpPr>
          <p:nvPr/>
        </p:nvCxnSpPr>
        <p:spPr>
          <a:xfrm>
            <a:off x="6590808" y="2990726"/>
            <a:ext cx="11151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6AC1712-02B9-4AE2-B777-07766F6709DA}"/>
              </a:ext>
            </a:extLst>
          </p:cNvPr>
          <p:cNvCxnSpPr>
            <a:cxnSpLocks/>
          </p:cNvCxnSpPr>
          <p:nvPr/>
        </p:nvCxnSpPr>
        <p:spPr>
          <a:xfrm>
            <a:off x="6590808" y="3436345"/>
            <a:ext cx="11151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D14763A-F4DC-4447-BE5A-6B719F9FFDFA}"/>
              </a:ext>
            </a:extLst>
          </p:cNvPr>
          <p:cNvCxnSpPr>
            <a:cxnSpLocks/>
          </p:cNvCxnSpPr>
          <p:nvPr/>
        </p:nvCxnSpPr>
        <p:spPr>
          <a:xfrm>
            <a:off x="6590808" y="4154169"/>
            <a:ext cx="11151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87BB35E1-642E-4593-A2E8-F60DE3540BA4}"/>
              </a:ext>
            </a:extLst>
          </p:cNvPr>
          <p:cNvSpPr/>
          <p:nvPr/>
        </p:nvSpPr>
        <p:spPr>
          <a:xfrm>
            <a:off x="9096876" y="3007780"/>
            <a:ext cx="85725" cy="95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a:endParaRPr>
          </a:p>
        </p:txBody>
      </p:sp>
      <p:cxnSp>
        <p:nvCxnSpPr>
          <p:cNvPr id="54" name="Straight Arrow Connector 53">
            <a:extLst>
              <a:ext uri="{FF2B5EF4-FFF2-40B4-BE49-F238E27FC236}">
                <a16:creationId xmlns:a16="http://schemas.microsoft.com/office/drawing/2014/main" id="{5F0C7FA9-1191-462D-92DA-AB50D9103E50}"/>
              </a:ext>
            </a:extLst>
          </p:cNvPr>
          <p:cNvCxnSpPr>
            <a:cxnSpLocks/>
          </p:cNvCxnSpPr>
          <p:nvPr/>
        </p:nvCxnSpPr>
        <p:spPr>
          <a:xfrm rot="16200000">
            <a:off x="7674967" y="3462145"/>
            <a:ext cx="1116000"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3AF8B9D-1662-4F1C-BF86-971B668676AF}"/>
              </a:ext>
            </a:extLst>
          </p:cNvPr>
          <p:cNvCxnSpPr>
            <a:cxnSpLocks/>
          </p:cNvCxnSpPr>
          <p:nvPr/>
        </p:nvCxnSpPr>
        <p:spPr>
          <a:xfrm>
            <a:off x="8410462" y="4171745"/>
            <a:ext cx="1548000"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3E8802D-5B28-4A58-9EAD-99DD67EABF8B}"/>
              </a:ext>
            </a:extLst>
          </p:cNvPr>
          <p:cNvSpPr txBox="1"/>
          <p:nvPr/>
        </p:nvSpPr>
        <p:spPr>
          <a:xfrm>
            <a:off x="7620648" y="2538795"/>
            <a:ext cx="1269153" cy="369332"/>
          </a:xfrm>
          <a:prstGeom prst="rect">
            <a:avLst/>
          </a:prstGeom>
          <a:noFill/>
        </p:spPr>
        <p:txBody>
          <a:bodyPr wrap="square" rtlCol="0">
            <a:spAutoFit/>
          </a:bodyPr>
          <a:lstStyle/>
          <a:p>
            <a:r>
              <a:rPr lang="en-GB" dirty="0">
                <a:solidFill>
                  <a:schemeClr val="bg1">
                    <a:lumMod val="65000"/>
                  </a:schemeClr>
                </a:solidFill>
                <a:latin typeface="Open Sans" panose="020B0606030504020204"/>
              </a:rPr>
              <a:t>probability</a:t>
            </a:r>
            <a:endParaRPr lang="en-GB" baseline="-25000" dirty="0">
              <a:solidFill>
                <a:schemeClr val="bg1">
                  <a:lumMod val="65000"/>
                </a:schemeClr>
              </a:solidFill>
              <a:latin typeface="Open Sans" panose="020B0606030504020204"/>
            </a:endParaRPr>
          </a:p>
        </p:txBody>
      </p:sp>
      <p:sp>
        <p:nvSpPr>
          <p:cNvPr id="57" name="TextBox 56">
            <a:extLst>
              <a:ext uri="{FF2B5EF4-FFF2-40B4-BE49-F238E27FC236}">
                <a16:creationId xmlns:a16="http://schemas.microsoft.com/office/drawing/2014/main" id="{5A44FF9E-768B-47FA-A112-D7E39D6D13F3}"/>
              </a:ext>
            </a:extLst>
          </p:cNvPr>
          <p:cNvSpPr txBox="1"/>
          <p:nvPr/>
        </p:nvSpPr>
        <p:spPr>
          <a:xfrm>
            <a:off x="8938229" y="4244626"/>
            <a:ext cx="1269153" cy="369332"/>
          </a:xfrm>
          <a:prstGeom prst="rect">
            <a:avLst/>
          </a:prstGeom>
          <a:noFill/>
        </p:spPr>
        <p:txBody>
          <a:bodyPr wrap="square" rtlCol="0">
            <a:spAutoFit/>
          </a:bodyPr>
          <a:lstStyle/>
          <a:p>
            <a:r>
              <a:rPr lang="en-GB" dirty="0">
                <a:solidFill>
                  <a:schemeClr val="bg1">
                    <a:lumMod val="65000"/>
                  </a:schemeClr>
                </a:solidFill>
                <a:latin typeface="Open Sans" panose="020B0606030504020204"/>
              </a:rPr>
              <a:t>objective</a:t>
            </a:r>
            <a:endParaRPr lang="en-GB" baseline="-25000" dirty="0">
              <a:solidFill>
                <a:schemeClr val="bg1">
                  <a:lumMod val="65000"/>
                </a:schemeClr>
              </a:solidFill>
              <a:latin typeface="Open Sans" panose="020B0606030504020204"/>
            </a:endParaRPr>
          </a:p>
        </p:txBody>
      </p:sp>
      <p:sp>
        <p:nvSpPr>
          <p:cNvPr id="58" name="Rectangle 57">
            <a:extLst>
              <a:ext uri="{FF2B5EF4-FFF2-40B4-BE49-F238E27FC236}">
                <a16:creationId xmlns:a16="http://schemas.microsoft.com/office/drawing/2014/main" id="{7621C17B-0223-4DD3-8B08-BE9AC105B39A}"/>
              </a:ext>
            </a:extLst>
          </p:cNvPr>
          <p:cNvSpPr/>
          <p:nvPr/>
        </p:nvSpPr>
        <p:spPr>
          <a:xfrm>
            <a:off x="8617311" y="3247621"/>
            <a:ext cx="369135" cy="8114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a:endParaRPr>
          </a:p>
        </p:txBody>
      </p:sp>
      <p:sp>
        <p:nvSpPr>
          <p:cNvPr id="59" name="Freeform: Shape 57">
            <a:extLst>
              <a:ext uri="{FF2B5EF4-FFF2-40B4-BE49-F238E27FC236}">
                <a16:creationId xmlns:a16="http://schemas.microsoft.com/office/drawing/2014/main" id="{EC7B2750-4AD2-4FC3-A203-04AF8E7363B4}"/>
              </a:ext>
            </a:extLst>
          </p:cNvPr>
          <p:cNvSpPr/>
          <p:nvPr/>
        </p:nvSpPr>
        <p:spPr>
          <a:xfrm>
            <a:off x="8676883" y="2976870"/>
            <a:ext cx="619125" cy="1063836"/>
          </a:xfrm>
          <a:custGeom>
            <a:avLst/>
            <a:gdLst>
              <a:gd name="connsiteX0" fmla="*/ 0 w 619125"/>
              <a:gd name="connsiteY0" fmla="*/ 1033152 h 1063836"/>
              <a:gd name="connsiteX1" fmla="*/ 133350 w 619125"/>
              <a:gd name="connsiteY1" fmla="*/ 956952 h 1063836"/>
              <a:gd name="connsiteX2" fmla="*/ 314325 w 619125"/>
              <a:gd name="connsiteY2" fmla="*/ 156852 h 1063836"/>
              <a:gd name="connsiteX3" fmla="*/ 485775 w 619125"/>
              <a:gd name="connsiteY3" fmla="*/ 71127 h 1063836"/>
              <a:gd name="connsiteX4" fmla="*/ 619125 w 619125"/>
              <a:gd name="connsiteY4" fmla="*/ 966477 h 1063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 h="1063836">
                <a:moveTo>
                  <a:pt x="0" y="1033152"/>
                </a:moveTo>
                <a:cubicBezTo>
                  <a:pt x="40481" y="1068077"/>
                  <a:pt x="80963" y="1103002"/>
                  <a:pt x="133350" y="956952"/>
                </a:cubicBezTo>
                <a:cubicBezTo>
                  <a:pt x="185737" y="810902"/>
                  <a:pt x="255588" y="304489"/>
                  <a:pt x="314325" y="156852"/>
                </a:cubicBezTo>
                <a:cubicBezTo>
                  <a:pt x="373062" y="9215"/>
                  <a:pt x="434975" y="-63811"/>
                  <a:pt x="485775" y="71127"/>
                </a:cubicBezTo>
                <a:cubicBezTo>
                  <a:pt x="536575" y="206064"/>
                  <a:pt x="576263" y="817252"/>
                  <a:pt x="619125" y="966477"/>
                </a:cubicBezTo>
              </a:path>
            </a:pathLst>
          </a:custGeom>
          <a:ln>
            <a:solidFill>
              <a:srgbClr val="00B05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a:latin typeface="Open Sans" panose="020B0606030504020204"/>
            </a:endParaRPr>
          </a:p>
        </p:txBody>
      </p:sp>
      <p:sp>
        <p:nvSpPr>
          <p:cNvPr id="60" name="Rectangle 59">
            <a:extLst>
              <a:ext uri="{FF2B5EF4-FFF2-40B4-BE49-F238E27FC236}">
                <a16:creationId xmlns:a16="http://schemas.microsoft.com/office/drawing/2014/main" id="{3D515671-7685-4601-840A-50639A0E0911}"/>
              </a:ext>
            </a:extLst>
          </p:cNvPr>
          <p:cNvSpPr/>
          <p:nvPr/>
        </p:nvSpPr>
        <p:spPr>
          <a:xfrm>
            <a:off x="8748788" y="3963252"/>
            <a:ext cx="243255" cy="117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a:endParaRPr>
          </a:p>
        </p:txBody>
      </p: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13E0E4CE-3EC7-46B5-873D-4002DED29CC7}"/>
                  </a:ext>
                </a:extLst>
              </p:cNvPr>
              <p:cNvSpPr/>
              <p:nvPr/>
            </p:nvSpPr>
            <p:spPr>
              <a:xfrm>
                <a:off x="4425166" y="5203115"/>
                <a:ext cx="4572000" cy="944874"/>
              </a:xfrm>
              <a:prstGeom prst="rect">
                <a:avLst/>
              </a:prstGeom>
            </p:spPr>
            <p:txBody>
              <a:bodyPr>
                <a:spAutoFit/>
              </a:bodyPr>
              <a:lstStyle/>
              <a:p>
                <a14:m>
                  <m:oMath xmlns:m="http://schemas.openxmlformats.org/officeDocument/2006/math">
                    <m:r>
                      <a:rPr lang="en-US" sz="2800" i="1">
                        <a:latin typeface="Cambria Math" panose="02040503050406030204" pitchFamily="18" charset="0"/>
                      </a:rPr>
                      <m:t>      </m:t>
                    </m:r>
                    <m:nary>
                      <m:naryPr>
                        <m:chr m:val="∑"/>
                        <m:subHide m:val="on"/>
                        <m:supHide m:val="on"/>
                        <m:ctrlPr>
                          <a:rPr lang="en-GB" sz="2800" i="1">
                            <a:latin typeface="Cambria Math" panose="02040503050406030204" pitchFamily="18" charset="0"/>
                          </a:rPr>
                        </m:ctrlPr>
                      </m:naryPr>
                      <m:sub/>
                      <m:sup/>
                      <m:e>
                        <m:r>
                          <a:rPr lang="en-US" sz="2800" i="1">
                            <a:solidFill>
                              <a:schemeClr val="accent2"/>
                            </a:solidFill>
                            <a:latin typeface="Cambria Math" panose="02040503050406030204" pitchFamily="18" charset="0"/>
                          </a:rPr>
                          <m:t>𝑦</m:t>
                        </m:r>
                        <m:r>
                          <a:rPr lang="en-US" sz="2800" i="1" baseline="-25000">
                            <a:solidFill>
                              <a:schemeClr val="accent2"/>
                            </a:solidFill>
                            <a:latin typeface="Cambria Math" panose="02040503050406030204" pitchFamily="18" charset="0"/>
                          </a:rPr>
                          <m:t>0</m:t>
                        </m:r>
                        <m:r>
                          <a:rPr lang="en-US" sz="2800" i="1" baseline="30000">
                            <a:latin typeface="Cambria Math" panose="02040503050406030204" pitchFamily="18" charset="0"/>
                          </a:rPr>
                          <m:t> </m:t>
                        </m:r>
                      </m:e>
                    </m:nary>
                    <m:r>
                      <a:rPr lang="en-US" sz="2800" i="1" baseline="30000">
                        <a:latin typeface="Cambria Math" panose="02040503050406030204" pitchFamily="18" charset="0"/>
                      </a:rPr>
                      <m:t> </m:t>
                    </m:r>
                  </m:oMath>
                </a14:m>
                <a:r>
                  <a:rPr lang="en-GB" dirty="0">
                    <a:latin typeface="Open Sans" panose="020B0606030504020204"/>
                  </a:rPr>
                  <a:t>= mean</a:t>
                </a:r>
              </a:p>
              <a:p>
                <a14:m>
                  <m:oMath xmlns:m="http://schemas.openxmlformats.org/officeDocument/2006/math">
                    <m:nary>
                      <m:naryPr>
                        <m:chr m:val="∑"/>
                        <m:supHide m:val="on"/>
                        <m:ctrlPr>
                          <a:rPr lang="en-GB" sz="2800" i="1">
                            <a:latin typeface="Cambria Math" panose="02040503050406030204" pitchFamily="18" charset="0"/>
                          </a:rPr>
                        </m:ctrlPr>
                      </m:naryPr>
                      <m:sub>
                        <m:r>
                          <m:rPr>
                            <m:brk m:alnAt="7"/>
                          </m:rPr>
                          <a:rPr lang="en-US" sz="2800" i="1">
                            <a:latin typeface="Cambria Math" panose="02040503050406030204" pitchFamily="18" charset="0"/>
                          </a:rPr>
                          <m:t>𝑖</m:t>
                        </m:r>
                        <m:r>
                          <a:rPr lang="en-US" sz="2800" i="1">
                            <a:latin typeface="Cambria Math" panose="02040503050406030204" pitchFamily="18" charset="0"/>
                            <a:ea typeface="Cambria Math" panose="02040503050406030204" pitchFamily="18" charset="0"/>
                          </a:rPr>
                          <m:t>≠0</m:t>
                        </m:r>
                      </m:sub>
                      <m:sup/>
                      <m:e>
                        <m:r>
                          <a:rPr lang="en-US" sz="2800" i="1">
                            <a:solidFill>
                              <a:schemeClr val="accent2"/>
                            </a:solidFill>
                            <a:latin typeface="Cambria Math" panose="02040503050406030204" pitchFamily="18" charset="0"/>
                          </a:rPr>
                          <m:t>𝑦</m:t>
                        </m:r>
                        <m:r>
                          <a:rPr lang="en-US" sz="2800" i="1" baseline="-25000">
                            <a:solidFill>
                              <a:schemeClr val="accent2"/>
                            </a:solidFill>
                            <a:latin typeface="Cambria Math" panose="02040503050406030204" pitchFamily="18" charset="0"/>
                          </a:rPr>
                          <m:t>𝑖</m:t>
                        </m:r>
                        <m:r>
                          <a:rPr lang="en-US" sz="2800" i="1" baseline="30000">
                            <a:solidFill>
                              <a:schemeClr val="accent2"/>
                            </a:solidFill>
                            <a:latin typeface="Cambria Math" panose="02040503050406030204" pitchFamily="18" charset="0"/>
                          </a:rPr>
                          <m:t>2</m:t>
                        </m:r>
                      </m:e>
                    </m:nary>
                    <m:r>
                      <a:rPr lang="en-US" sz="2800" i="1" baseline="30000">
                        <a:solidFill>
                          <a:schemeClr val="accent2"/>
                        </a:solidFill>
                        <a:latin typeface="Cambria Math" panose="02040503050406030204" pitchFamily="18" charset="0"/>
                      </a:rPr>
                      <m:t> </m:t>
                    </m:r>
                  </m:oMath>
                </a14:m>
                <a:r>
                  <a:rPr lang="en-GB" dirty="0">
                    <a:latin typeface="Open Sans" panose="020B0606030504020204"/>
                  </a:rPr>
                  <a:t>= variance</a:t>
                </a:r>
              </a:p>
            </p:txBody>
          </p:sp>
        </mc:Choice>
        <mc:Fallback xmlns="">
          <p:sp>
            <p:nvSpPr>
              <p:cNvPr id="61" name="Rectangle 60">
                <a:extLst>
                  <a:ext uri="{FF2B5EF4-FFF2-40B4-BE49-F238E27FC236}">
                    <a16:creationId xmlns="" xmlns:a16="http://schemas.microsoft.com/office/drawing/2014/main" xmlns:a14="http://schemas.microsoft.com/office/drawing/2010/main" id="{13E0E4CE-3EC7-46B5-873D-4002DED29CC7}"/>
                  </a:ext>
                </a:extLst>
              </p:cNvPr>
              <p:cNvSpPr>
                <a:spLocks noRot="1" noChangeAspect="1" noMove="1" noResize="1" noEditPoints="1" noAdjustHandles="1" noChangeArrowheads="1" noChangeShapeType="1" noTextEdit="1"/>
              </p:cNvSpPr>
              <p:nvPr/>
            </p:nvSpPr>
            <p:spPr>
              <a:xfrm>
                <a:off x="2901166" y="5203115"/>
                <a:ext cx="4572000" cy="944874"/>
              </a:xfrm>
              <a:prstGeom prst="rect">
                <a:avLst/>
              </a:prstGeom>
              <a:blipFill rotWithShape="0">
                <a:blip r:embed="rId7"/>
                <a:stretch>
                  <a:fillRect b="-5806"/>
                </a:stretch>
              </a:blipFill>
            </p:spPr>
            <p:txBody>
              <a:bodyPr/>
              <a:lstStyle/>
              <a:p>
                <a:r>
                  <a:rPr lang="en-IE">
                    <a:noFill/>
                  </a:rPr>
                  <a:t> </a:t>
                </a:r>
              </a:p>
            </p:txBody>
          </p:sp>
        </mc:Fallback>
      </mc:AlternateContent>
      <p:cxnSp>
        <p:nvCxnSpPr>
          <p:cNvPr id="62" name="Straight Connector 61">
            <a:extLst>
              <a:ext uri="{FF2B5EF4-FFF2-40B4-BE49-F238E27FC236}">
                <a16:creationId xmlns:a16="http://schemas.microsoft.com/office/drawing/2014/main" id="{171DE91B-14BA-4FA1-B35D-52BF9AF7BCE4}"/>
              </a:ext>
            </a:extLst>
          </p:cNvPr>
          <p:cNvCxnSpPr>
            <a:cxnSpLocks/>
          </p:cNvCxnSpPr>
          <p:nvPr/>
        </p:nvCxnSpPr>
        <p:spPr>
          <a:xfrm>
            <a:off x="5416381" y="3791380"/>
            <a:ext cx="0" cy="14498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3" name="Picture 62"/>
          <p:cNvPicPr>
            <a:picLocks noChangeAspect="1"/>
          </p:cNvPicPr>
          <p:nvPr/>
        </p:nvPicPr>
        <p:blipFill rotWithShape="1">
          <a:blip r:embed="rId8">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64" name="Title 1">
            <a:extLst>
              <a:ext uri="{FF2B5EF4-FFF2-40B4-BE49-F238E27FC236}">
                <a16:creationId xmlns:a16="http://schemas.microsoft.com/office/drawing/2014/main" id="{0D2497BF-6041-4010-BF3B-11681DC60AE5}"/>
              </a:ext>
            </a:extLst>
          </p:cNvPr>
          <p:cNvSpPr txBox="1">
            <a:spLocks/>
          </p:cNvSpPr>
          <p:nvPr/>
        </p:nvSpPr>
        <p:spPr>
          <a:xfrm>
            <a:off x="976327" y="813785"/>
            <a:ext cx="4999546" cy="505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b="1" dirty="0">
                <a:solidFill>
                  <a:srgbClr val="034DA2"/>
                </a:solidFill>
                <a:latin typeface="Open Sans"/>
              </a:rPr>
              <a:t>Reduction model by BURN</a:t>
            </a:r>
          </a:p>
        </p:txBody>
      </p:sp>
    </p:spTree>
    <p:extLst>
      <p:ext uri="{BB962C8B-B14F-4D97-AF65-F5344CB8AC3E}">
        <p14:creationId xmlns:p14="http://schemas.microsoft.com/office/powerpoint/2010/main" val="399291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p:cNvGraphicFramePr>
            <a:graphicFrameLocks/>
          </p:cNvGraphicFramePr>
          <p:nvPr>
            <p:extLst>
              <p:ext uri="{D42A27DB-BD31-4B8C-83A1-F6EECF244321}">
                <p14:modId xmlns:p14="http://schemas.microsoft.com/office/powerpoint/2010/main" val="3171774834"/>
              </p:ext>
            </p:extLst>
          </p:nvPr>
        </p:nvGraphicFramePr>
        <p:xfrm>
          <a:off x="1367518" y="2051369"/>
          <a:ext cx="4470992" cy="3687718"/>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E87D083B-FAF2-5643-A9FC-521FAB15583B}" type="slidenum">
              <a:rPr lang="en-GB" smtClean="0"/>
              <a:t>3</a:t>
            </a:fld>
            <a:endParaRPr lang="en-GB"/>
          </a:p>
        </p:txBody>
      </p:sp>
      <p:sp>
        <p:nvSpPr>
          <p:cNvPr id="11" name="TextBox 10">
            <a:extLst>
              <a:ext uri="{FF2B5EF4-FFF2-40B4-BE49-F238E27FC236}">
                <a16:creationId xmlns:a16="http://schemas.microsoft.com/office/drawing/2014/main" id="{56F4845A-E3D2-4F96-A3B6-30244FD31662}"/>
              </a:ext>
            </a:extLst>
          </p:cNvPr>
          <p:cNvSpPr txBox="1"/>
          <p:nvPr/>
        </p:nvSpPr>
        <p:spPr>
          <a:xfrm>
            <a:off x="615193" y="6069264"/>
            <a:ext cx="11576807" cy="400110"/>
          </a:xfrm>
          <a:prstGeom prst="rect">
            <a:avLst/>
          </a:prstGeom>
          <a:noFill/>
        </p:spPr>
        <p:txBody>
          <a:bodyPr wrap="square" rtlCol="0">
            <a:spAutoFit/>
          </a:bodyPr>
          <a:lstStyle/>
          <a:p>
            <a:r>
              <a:rPr lang="en-IE" sz="1000" dirty="0">
                <a:latin typeface="Open Sans" panose="020B0606030504020204"/>
              </a:rPr>
              <a:t>Graph sources: 	</a:t>
            </a:r>
            <a:r>
              <a:rPr lang="en-IE" sz="1000" dirty="0" err="1">
                <a:latin typeface="Open Sans" panose="020B0606030504020204"/>
              </a:rPr>
              <a:t>Eirgrid</a:t>
            </a:r>
            <a:r>
              <a:rPr lang="en-IE" sz="1000" dirty="0">
                <a:latin typeface="Open Sans" panose="020B0606030504020204"/>
              </a:rPr>
              <a:t> Constraint and Curtailment Report, 2017.</a:t>
            </a:r>
          </a:p>
          <a:p>
            <a:r>
              <a:rPr lang="en-IE" sz="1000" dirty="0">
                <a:latin typeface="Open Sans" panose="020B0606030504020204"/>
              </a:rPr>
              <a:t>		</a:t>
            </a:r>
            <a:r>
              <a:rPr lang="en-IE" sz="1000" dirty="0" err="1">
                <a:latin typeface="Open Sans" panose="020B0606030504020204"/>
              </a:rPr>
              <a:t>Joos</a:t>
            </a:r>
            <a:r>
              <a:rPr lang="en-IE" sz="1000" dirty="0">
                <a:latin typeface="Open Sans" panose="020B0606030504020204"/>
              </a:rPr>
              <a:t>, M. Short-term integration costs of variable renewable energy: Wind curtailment and balancing in Britain and Germany. Renewable and Sustainable Energy Reviews. 2018. </a:t>
            </a:r>
          </a:p>
        </p:txBody>
      </p:sp>
      <p:pic>
        <p:nvPicPr>
          <p:cNvPr id="4" name="Picture 3"/>
          <p:cNvPicPr>
            <a:picLocks noChangeAspect="1"/>
          </p:cNvPicPr>
          <p:nvPr/>
        </p:nvPicPr>
        <p:blipFill>
          <a:blip r:embed="rId4"/>
          <a:stretch>
            <a:fillRect/>
          </a:stretch>
        </p:blipFill>
        <p:spPr>
          <a:xfrm>
            <a:off x="6085254" y="2051368"/>
            <a:ext cx="4698533" cy="3575267"/>
          </a:xfrm>
          <a:prstGeom prst="rect">
            <a:avLst/>
          </a:prstGeom>
        </p:spPr>
      </p:pic>
      <p:cxnSp>
        <p:nvCxnSpPr>
          <p:cNvPr id="16" name="Straight Arrow Connector 15"/>
          <p:cNvCxnSpPr/>
          <p:nvPr/>
        </p:nvCxnSpPr>
        <p:spPr>
          <a:xfrm>
            <a:off x="4347951" y="2829778"/>
            <a:ext cx="33688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p:cNvCxnSpPr/>
          <p:nvPr/>
        </p:nvCxnSpPr>
        <p:spPr>
          <a:xfrm flipH="1">
            <a:off x="2499309" y="4169568"/>
            <a:ext cx="3970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019078" y="1624205"/>
            <a:ext cx="2665757" cy="369332"/>
          </a:xfrm>
          <a:prstGeom prst="rect">
            <a:avLst/>
          </a:prstGeom>
          <a:noFill/>
        </p:spPr>
        <p:txBody>
          <a:bodyPr wrap="square" rtlCol="0">
            <a:spAutoFit/>
          </a:bodyPr>
          <a:lstStyle/>
          <a:p>
            <a:pPr algn="ctr"/>
            <a:r>
              <a:rPr lang="en-IE" b="1" dirty="0">
                <a:solidFill>
                  <a:srgbClr val="024CA2"/>
                </a:solidFill>
              </a:rPr>
              <a:t>Curtailment in Ireland</a:t>
            </a:r>
          </a:p>
        </p:txBody>
      </p:sp>
      <p:sp>
        <p:nvSpPr>
          <p:cNvPr id="12" name="TextBox 11"/>
          <p:cNvSpPr txBox="1"/>
          <p:nvPr/>
        </p:nvSpPr>
        <p:spPr>
          <a:xfrm>
            <a:off x="6732805" y="1569586"/>
            <a:ext cx="3403433" cy="369332"/>
          </a:xfrm>
          <a:prstGeom prst="rect">
            <a:avLst/>
          </a:prstGeom>
          <a:noFill/>
        </p:spPr>
        <p:txBody>
          <a:bodyPr wrap="square" rtlCol="0">
            <a:spAutoFit/>
          </a:bodyPr>
          <a:lstStyle/>
          <a:p>
            <a:pPr algn="ctr"/>
            <a:r>
              <a:rPr lang="en-IE" b="1" dirty="0">
                <a:solidFill>
                  <a:srgbClr val="024CA2"/>
                </a:solidFill>
              </a:rPr>
              <a:t>Curtailment in the UK &amp; Germany </a:t>
            </a: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15" name="Title 1">
            <a:extLst>
              <a:ext uri="{FF2B5EF4-FFF2-40B4-BE49-F238E27FC236}">
                <a16:creationId xmlns:a16="http://schemas.microsoft.com/office/drawing/2014/main" id="{0D2497BF-6041-4010-BF3B-11681DC60AE5}"/>
              </a:ext>
            </a:extLst>
          </p:cNvPr>
          <p:cNvSpPr txBox="1">
            <a:spLocks/>
          </p:cNvSpPr>
          <p:nvPr/>
        </p:nvSpPr>
        <p:spPr>
          <a:xfrm>
            <a:off x="976327" y="813785"/>
            <a:ext cx="4999546" cy="505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b="1" dirty="0">
                <a:solidFill>
                  <a:srgbClr val="034DA2"/>
                </a:solidFill>
                <a:latin typeface="Open Sans"/>
              </a:rPr>
              <a:t>Energy Challenges</a:t>
            </a:r>
          </a:p>
        </p:txBody>
      </p:sp>
    </p:spTree>
    <p:extLst>
      <p:ext uri="{BB962C8B-B14F-4D97-AF65-F5344CB8AC3E}">
        <p14:creationId xmlns:p14="http://schemas.microsoft.com/office/powerpoint/2010/main" val="3580952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87D083B-FAF2-5643-A9FC-521FAB15583B}" type="slidenum">
              <a:rPr lang="en-GB" smtClean="0"/>
              <a:t>4</a:t>
            </a:fld>
            <a:endParaRPr lang="en-GB"/>
          </a:p>
        </p:txBody>
      </p:sp>
      <p:sp>
        <p:nvSpPr>
          <p:cNvPr id="75" name="TextBox 74"/>
          <p:cNvSpPr txBox="1"/>
          <p:nvPr/>
        </p:nvSpPr>
        <p:spPr>
          <a:xfrm>
            <a:off x="4329728" y="4299019"/>
            <a:ext cx="873641" cy="507831"/>
          </a:xfrm>
          <a:prstGeom prst="rect">
            <a:avLst/>
          </a:prstGeom>
          <a:solidFill>
            <a:srgbClr val="0070C0"/>
          </a:solidFill>
        </p:spPr>
        <p:txBody>
          <a:bodyPr wrap="square" rtlCol="0">
            <a:spAutoFit/>
          </a:bodyPr>
          <a:lstStyle/>
          <a:p>
            <a:pPr algn="ctr"/>
            <a:r>
              <a:rPr lang="en-IE" sz="1350" b="1" dirty="0">
                <a:solidFill>
                  <a:schemeClr val="bg1"/>
                </a:solidFill>
              </a:rPr>
              <a:t>Scotland pilot</a:t>
            </a:r>
          </a:p>
        </p:txBody>
      </p:sp>
      <p:sp>
        <p:nvSpPr>
          <p:cNvPr id="76" name="TextBox 75"/>
          <p:cNvSpPr txBox="1"/>
          <p:nvPr/>
        </p:nvSpPr>
        <p:spPr>
          <a:xfrm>
            <a:off x="4329728" y="3431308"/>
            <a:ext cx="873641" cy="507831"/>
          </a:xfrm>
          <a:prstGeom prst="rect">
            <a:avLst/>
          </a:prstGeom>
          <a:solidFill>
            <a:srgbClr val="FF0000"/>
          </a:solidFill>
        </p:spPr>
        <p:txBody>
          <a:bodyPr wrap="square" rtlCol="0">
            <a:spAutoFit/>
          </a:bodyPr>
          <a:lstStyle/>
          <a:p>
            <a:pPr algn="ctr"/>
            <a:r>
              <a:rPr lang="en-IE" sz="1350" b="1" dirty="0">
                <a:solidFill>
                  <a:schemeClr val="bg1"/>
                </a:solidFill>
              </a:rPr>
              <a:t>Germany pilot</a:t>
            </a:r>
          </a:p>
        </p:txBody>
      </p:sp>
      <p:sp>
        <p:nvSpPr>
          <p:cNvPr id="77" name="TextBox 76"/>
          <p:cNvSpPr txBox="1"/>
          <p:nvPr/>
        </p:nvSpPr>
        <p:spPr>
          <a:xfrm>
            <a:off x="4344839" y="2558228"/>
            <a:ext cx="873641" cy="715581"/>
          </a:xfrm>
          <a:prstGeom prst="rect">
            <a:avLst/>
          </a:prstGeom>
          <a:solidFill>
            <a:srgbClr val="00B050"/>
          </a:solidFill>
        </p:spPr>
        <p:txBody>
          <a:bodyPr wrap="square" rtlCol="0">
            <a:spAutoFit/>
          </a:bodyPr>
          <a:lstStyle/>
          <a:p>
            <a:pPr algn="ctr"/>
            <a:r>
              <a:rPr lang="en-IE" sz="1350" b="1" dirty="0">
                <a:solidFill>
                  <a:schemeClr val="bg1"/>
                </a:solidFill>
              </a:rPr>
              <a:t>N. Ireland pilot</a:t>
            </a:r>
          </a:p>
        </p:txBody>
      </p:sp>
      <p:cxnSp>
        <p:nvCxnSpPr>
          <p:cNvPr id="78" name="Gewinkelte Verbindung 86">
            <a:extLst>
              <a:ext uri="{FF2B5EF4-FFF2-40B4-BE49-F238E27FC236}">
                <a16:creationId xmlns:a16="http://schemas.microsoft.com/office/drawing/2014/main" id="{B5A1DE8E-A3D2-49C6-A19C-D7A7D6B6F62B}"/>
              </a:ext>
            </a:extLst>
          </p:cNvPr>
          <p:cNvCxnSpPr>
            <a:stCxn id="89" idx="7"/>
            <a:endCxn id="118" idx="2"/>
          </p:cNvCxnSpPr>
          <p:nvPr/>
        </p:nvCxnSpPr>
        <p:spPr>
          <a:xfrm rot="5400000" flipH="1" flipV="1">
            <a:off x="6881617" y="2567783"/>
            <a:ext cx="929526" cy="864692"/>
          </a:xfrm>
          <a:prstGeom prst="bentConnector2">
            <a:avLst/>
          </a:prstGeom>
          <a:ln w="57150">
            <a:solidFill>
              <a:srgbClr val="FF5050"/>
            </a:solidFill>
            <a:tailEnd type="none"/>
          </a:ln>
        </p:spPr>
        <p:style>
          <a:lnRef idx="1">
            <a:schemeClr val="accent1"/>
          </a:lnRef>
          <a:fillRef idx="0">
            <a:schemeClr val="accent1"/>
          </a:fillRef>
          <a:effectRef idx="0">
            <a:schemeClr val="accent1"/>
          </a:effectRef>
          <a:fontRef idx="minor">
            <a:schemeClr val="tx1"/>
          </a:fontRef>
        </p:style>
      </p:cxnSp>
      <p:cxnSp>
        <p:nvCxnSpPr>
          <p:cNvPr id="79" name="Gewinkelte Verbindung 93">
            <a:extLst>
              <a:ext uri="{FF2B5EF4-FFF2-40B4-BE49-F238E27FC236}">
                <a16:creationId xmlns:a16="http://schemas.microsoft.com/office/drawing/2014/main" id="{3EE27A57-C84A-4035-8D98-708B0929F048}"/>
              </a:ext>
            </a:extLst>
          </p:cNvPr>
          <p:cNvCxnSpPr>
            <a:stCxn id="89" idx="5"/>
            <a:endCxn id="120" idx="2"/>
          </p:cNvCxnSpPr>
          <p:nvPr/>
        </p:nvCxnSpPr>
        <p:spPr>
          <a:xfrm rot="16200000" flipH="1">
            <a:off x="7059048" y="3749446"/>
            <a:ext cx="574665" cy="864692"/>
          </a:xfrm>
          <a:prstGeom prst="bentConnector2">
            <a:avLst/>
          </a:prstGeom>
          <a:ln w="57150">
            <a:solidFill>
              <a:srgbClr val="FF5050"/>
            </a:solidFill>
            <a:tailEnd type="none"/>
          </a:ln>
        </p:spPr>
        <p:style>
          <a:lnRef idx="1">
            <a:schemeClr val="accent1"/>
          </a:lnRef>
          <a:fillRef idx="0">
            <a:schemeClr val="accent1"/>
          </a:fillRef>
          <a:effectRef idx="0">
            <a:schemeClr val="accent1"/>
          </a:effectRef>
          <a:fontRef idx="minor">
            <a:schemeClr val="tx1"/>
          </a:fontRef>
        </p:style>
      </p:cxnSp>
      <p:cxnSp>
        <p:nvCxnSpPr>
          <p:cNvPr id="80" name="Gewinkelte Verbindung 122">
            <a:extLst>
              <a:ext uri="{FF2B5EF4-FFF2-40B4-BE49-F238E27FC236}">
                <a16:creationId xmlns:a16="http://schemas.microsoft.com/office/drawing/2014/main" id="{CBA7AC55-4F3D-4F92-89DD-A80E8BC68598}"/>
              </a:ext>
            </a:extLst>
          </p:cNvPr>
          <p:cNvCxnSpPr>
            <a:stCxn id="84" idx="3"/>
            <a:endCxn id="128" idx="2"/>
          </p:cNvCxnSpPr>
          <p:nvPr/>
        </p:nvCxnSpPr>
        <p:spPr>
          <a:xfrm flipV="1">
            <a:off x="5898515" y="3266024"/>
            <a:ext cx="177707" cy="413654"/>
          </a:xfrm>
          <a:prstGeom prst="bentConnector3">
            <a:avLst>
              <a:gd name="adj1" fmla="val -7888"/>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2" name="Ellipse 14">
            <a:extLst>
              <a:ext uri="{FF2B5EF4-FFF2-40B4-BE49-F238E27FC236}">
                <a16:creationId xmlns:a16="http://schemas.microsoft.com/office/drawing/2014/main" id="{3D436BAA-7484-47E2-AA4E-782FC06BC172}"/>
              </a:ext>
            </a:extLst>
          </p:cNvPr>
          <p:cNvSpPr/>
          <p:nvPr/>
        </p:nvSpPr>
        <p:spPr>
          <a:xfrm>
            <a:off x="5329497" y="3372566"/>
            <a:ext cx="607500" cy="607500"/>
          </a:xfrm>
          <a:prstGeom prst="ellipse">
            <a:avLst/>
          </a:prstGeom>
          <a:solidFill>
            <a:schemeClr val="bg1"/>
          </a:solidFill>
          <a:ln>
            <a:solidFill>
              <a:srgbClr val="F8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3" name="Abgerundetes Rechteck 15">
            <a:extLst>
              <a:ext uri="{FF2B5EF4-FFF2-40B4-BE49-F238E27FC236}">
                <a16:creationId xmlns:a16="http://schemas.microsoft.com/office/drawing/2014/main" id="{F8AA4A90-7204-48F1-BF8F-CED8C8FF5346}"/>
              </a:ext>
            </a:extLst>
          </p:cNvPr>
          <p:cNvSpPr/>
          <p:nvPr/>
        </p:nvSpPr>
        <p:spPr>
          <a:xfrm>
            <a:off x="5275703" y="2290410"/>
            <a:ext cx="716127" cy="203066"/>
          </a:xfrm>
          <a:prstGeom prst="roundRect">
            <a:avLst/>
          </a:prstGeom>
          <a:solidFill>
            <a:schemeClr val="bg1"/>
          </a:solidFill>
          <a:ln>
            <a:solidFill>
              <a:srgbClr val="F8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84" name="Grafik 16">
            <a:extLst>
              <a:ext uri="{FF2B5EF4-FFF2-40B4-BE49-F238E27FC236}">
                <a16:creationId xmlns:a16="http://schemas.microsoft.com/office/drawing/2014/main" id="{196153AD-F1B6-480D-A277-4004CB81F587}"/>
              </a:ext>
            </a:extLst>
          </p:cNvPr>
          <p:cNvPicPr>
            <a:picLocks noChangeAspect="1"/>
          </p:cNvPicPr>
          <p:nvPr/>
        </p:nvPicPr>
        <p:blipFill>
          <a:blip r:embed="rId3"/>
          <a:stretch>
            <a:fillRect/>
          </a:stretch>
        </p:blipFill>
        <p:spPr>
          <a:xfrm>
            <a:off x="5380737" y="3563336"/>
            <a:ext cx="517778" cy="232682"/>
          </a:xfrm>
          <a:prstGeom prst="rect">
            <a:avLst/>
          </a:prstGeom>
        </p:spPr>
      </p:pic>
      <p:cxnSp>
        <p:nvCxnSpPr>
          <p:cNvPr id="85" name="Gewinkelte Verbindung 19">
            <a:extLst>
              <a:ext uri="{FF2B5EF4-FFF2-40B4-BE49-F238E27FC236}">
                <a16:creationId xmlns:a16="http://schemas.microsoft.com/office/drawing/2014/main" id="{A74DEFE5-460B-40C3-8885-61B1600F0797}"/>
              </a:ext>
            </a:extLst>
          </p:cNvPr>
          <p:cNvCxnSpPr>
            <a:stCxn id="83" idx="2"/>
            <a:endCxn id="82" idx="0"/>
          </p:cNvCxnSpPr>
          <p:nvPr/>
        </p:nvCxnSpPr>
        <p:spPr>
          <a:xfrm rot="5400000">
            <a:off x="5193961" y="2932763"/>
            <a:ext cx="879092" cy="518"/>
          </a:xfrm>
          <a:prstGeom prst="bentConnector3">
            <a:avLst>
              <a:gd name="adj1" fmla="val 50000"/>
            </a:avLst>
          </a:prstGeom>
          <a:ln w="28575">
            <a:solidFill>
              <a:srgbClr val="F86E6E"/>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6" name="Ellipse 22">
            <a:extLst>
              <a:ext uri="{FF2B5EF4-FFF2-40B4-BE49-F238E27FC236}">
                <a16:creationId xmlns:a16="http://schemas.microsoft.com/office/drawing/2014/main" id="{7F68AB94-BC3D-4B2A-AF46-606EB46500B6}"/>
              </a:ext>
            </a:extLst>
          </p:cNvPr>
          <p:cNvSpPr/>
          <p:nvPr/>
        </p:nvSpPr>
        <p:spPr>
          <a:xfrm>
            <a:off x="2923704" y="2492573"/>
            <a:ext cx="607500" cy="6075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7" name="Ellipse 23">
            <a:extLst>
              <a:ext uri="{FF2B5EF4-FFF2-40B4-BE49-F238E27FC236}">
                <a16:creationId xmlns:a16="http://schemas.microsoft.com/office/drawing/2014/main" id="{A64845FD-86F6-4970-BE96-8CD5C0D863FE}"/>
              </a:ext>
            </a:extLst>
          </p:cNvPr>
          <p:cNvSpPr/>
          <p:nvPr/>
        </p:nvSpPr>
        <p:spPr>
          <a:xfrm>
            <a:off x="2923704" y="3371834"/>
            <a:ext cx="607500" cy="60750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8" name="Ellipse 24">
            <a:extLst>
              <a:ext uri="{FF2B5EF4-FFF2-40B4-BE49-F238E27FC236}">
                <a16:creationId xmlns:a16="http://schemas.microsoft.com/office/drawing/2014/main" id="{BE02B18A-FE5F-4A1F-A155-97B245D7360E}"/>
              </a:ext>
            </a:extLst>
          </p:cNvPr>
          <p:cNvSpPr/>
          <p:nvPr/>
        </p:nvSpPr>
        <p:spPr>
          <a:xfrm>
            <a:off x="2923704" y="4231419"/>
            <a:ext cx="607500" cy="607500"/>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9" name="Ellipse 33">
            <a:extLst>
              <a:ext uri="{FF2B5EF4-FFF2-40B4-BE49-F238E27FC236}">
                <a16:creationId xmlns:a16="http://schemas.microsoft.com/office/drawing/2014/main" id="{BF9C471D-157E-4655-9CBB-781E0D3168A9}"/>
              </a:ext>
            </a:extLst>
          </p:cNvPr>
          <p:cNvSpPr/>
          <p:nvPr/>
        </p:nvSpPr>
        <p:spPr>
          <a:xfrm>
            <a:off x="6395500" y="3375925"/>
            <a:ext cx="607500" cy="607500"/>
          </a:xfrm>
          <a:prstGeom prst="ellipse">
            <a:avLst/>
          </a:prstGeom>
          <a:solidFill>
            <a:schemeClr val="bg1"/>
          </a:solidFill>
          <a:ln>
            <a:solidFill>
              <a:srgbClr val="F8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0" name="Abgerundetes Rechteck 45">
            <a:extLst>
              <a:ext uri="{FF2B5EF4-FFF2-40B4-BE49-F238E27FC236}">
                <a16:creationId xmlns:a16="http://schemas.microsoft.com/office/drawing/2014/main" id="{02A89DF5-9393-429D-9E9B-8BEA61E54B18}"/>
              </a:ext>
            </a:extLst>
          </p:cNvPr>
          <p:cNvSpPr/>
          <p:nvPr/>
        </p:nvSpPr>
        <p:spPr>
          <a:xfrm>
            <a:off x="2894304" y="3135290"/>
            <a:ext cx="716127" cy="203066"/>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1" name="Abgerundetes Rechteck 47">
            <a:extLst>
              <a:ext uri="{FF2B5EF4-FFF2-40B4-BE49-F238E27FC236}">
                <a16:creationId xmlns:a16="http://schemas.microsoft.com/office/drawing/2014/main" id="{C1BA1F95-1FDA-4BEE-AE20-8A847E0D18C3}"/>
              </a:ext>
            </a:extLst>
          </p:cNvPr>
          <p:cNvSpPr/>
          <p:nvPr/>
        </p:nvSpPr>
        <p:spPr>
          <a:xfrm>
            <a:off x="2886622" y="4863430"/>
            <a:ext cx="716127" cy="203066"/>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92" name="Grafik 49">
            <a:extLst>
              <a:ext uri="{FF2B5EF4-FFF2-40B4-BE49-F238E27FC236}">
                <a16:creationId xmlns:a16="http://schemas.microsoft.com/office/drawing/2014/main" id="{08B8ACD9-17A2-4827-8696-E58BD88B64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483" y="2619057"/>
            <a:ext cx="366581" cy="366581"/>
          </a:xfrm>
          <a:prstGeom prst="rect">
            <a:avLst/>
          </a:prstGeom>
          <a:solidFill>
            <a:schemeClr val="bg1"/>
          </a:solidFill>
          <a:ln>
            <a:noFill/>
          </a:ln>
        </p:spPr>
      </p:pic>
      <p:grpSp>
        <p:nvGrpSpPr>
          <p:cNvPr id="93" name="Gruppieren 50">
            <a:extLst>
              <a:ext uri="{FF2B5EF4-FFF2-40B4-BE49-F238E27FC236}">
                <a16:creationId xmlns:a16="http://schemas.microsoft.com/office/drawing/2014/main" id="{97808680-3013-41EC-9EFC-AC5426863F93}"/>
              </a:ext>
            </a:extLst>
          </p:cNvPr>
          <p:cNvGrpSpPr/>
          <p:nvPr/>
        </p:nvGrpSpPr>
        <p:grpSpPr>
          <a:xfrm>
            <a:off x="3810761" y="2643548"/>
            <a:ext cx="303750" cy="303750"/>
            <a:chOff x="2033352" y="2229392"/>
            <a:chExt cx="540000" cy="540000"/>
          </a:xfrm>
        </p:grpSpPr>
        <p:sp>
          <p:nvSpPr>
            <p:cNvPr id="94" name="Ellipse 51">
              <a:extLst>
                <a:ext uri="{FF2B5EF4-FFF2-40B4-BE49-F238E27FC236}">
                  <a16:creationId xmlns:a16="http://schemas.microsoft.com/office/drawing/2014/main" id="{0A5A3A4F-C8DE-4C23-BA53-39374D8CD63D}"/>
                </a:ext>
              </a:extLst>
            </p:cNvPr>
            <p:cNvSpPr/>
            <p:nvPr/>
          </p:nvSpPr>
          <p:spPr>
            <a:xfrm>
              <a:off x="2033352" y="2229392"/>
              <a:ext cx="540000" cy="540000"/>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95" name="Picture 2" descr="Ähnliches Foto">
              <a:extLst>
                <a:ext uri="{FF2B5EF4-FFF2-40B4-BE49-F238E27FC236}">
                  <a16:creationId xmlns:a16="http://schemas.microsoft.com/office/drawing/2014/main" id="{4B17DD92-8FE9-4C09-B97F-52FCD52B8D4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305" t="12852" r="24409" b="13433"/>
            <a:stretch/>
          </p:blipFill>
          <p:spPr bwMode="auto">
            <a:xfrm>
              <a:off x="2119373" y="2325200"/>
              <a:ext cx="298285" cy="364727"/>
            </a:xfrm>
            <a:prstGeom prst="rect">
              <a:avLst/>
            </a:prstGeom>
            <a:noFill/>
            <a:extLst>
              <a:ext uri="{909E8E84-426E-40DD-AFC4-6F175D3DCCD1}">
                <a14:hiddenFill xmlns:a14="http://schemas.microsoft.com/office/drawing/2010/main">
                  <a:solidFill>
                    <a:srgbClr val="FFFFFF"/>
                  </a:solidFill>
                </a14:hiddenFill>
              </a:ext>
            </a:extLst>
          </p:spPr>
        </p:pic>
      </p:grpSp>
      <p:sp>
        <p:nvSpPr>
          <p:cNvPr id="96" name="Rechteck 17">
            <a:extLst>
              <a:ext uri="{FF2B5EF4-FFF2-40B4-BE49-F238E27FC236}">
                <a16:creationId xmlns:a16="http://schemas.microsoft.com/office/drawing/2014/main" id="{E6D72937-7D32-430C-ADD7-465F3A4D6118}"/>
              </a:ext>
            </a:extLst>
          </p:cNvPr>
          <p:cNvSpPr/>
          <p:nvPr/>
        </p:nvSpPr>
        <p:spPr>
          <a:xfrm>
            <a:off x="2862946" y="3148053"/>
            <a:ext cx="793064"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Wind Energy</a:t>
            </a:r>
            <a:endParaRPr lang="en-US" sz="788" dirty="0">
              <a:solidFill>
                <a:schemeClr val="bg2">
                  <a:lumMod val="25000"/>
                </a:schemeClr>
              </a:solidFill>
              <a:latin typeface="Futura Std Light" panose="020B0402020204020303" pitchFamily="34" charset="0"/>
            </a:endParaRPr>
          </a:p>
        </p:txBody>
      </p:sp>
      <p:pic>
        <p:nvPicPr>
          <p:cNvPr id="97" name="Picture 2" descr="Bildergebnis für PV panel Icon grey png">
            <a:extLst>
              <a:ext uri="{FF2B5EF4-FFF2-40B4-BE49-F238E27FC236}">
                <a16:creationId xmlns:a16="http://schemas.microsoft.com/office/drawing/2014/main" id="{78B4487B-4C0F-487B-802A-B971C6AF43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23610" y="3471236"/>
            <a:ext cx="407690" cy="407690"/>
          </a:xfrm>
          <a:prstGeom prst="rect">
            <a:avLst/>
          </a:prstGeom>
          <a:solidFill>
            <a:schemeClr val="bg1"/>
          </a:solidFill>
          <a:ln>
            <a:noFill/>
          </a:ln>
          <a:extLst/>
        </p:spPr>
      </p:pic>
      <p:sp>
        <p:nvSpPr>
          <p:cNvPr id="98" name="Abgerundetes Rechteck 53">
            <a:extLst>
              <a:ext uri="{FF2B5EF4-FFF2-40B4-BE49-F238E27FC236}">
                <a16:creationId xmlns:a16="http://schemas.microsoft.com/office/drawing/2014/main" id="{3B6821ED-6AB9-4123-ADA7-354FC70E6D24}"/>
              </a:ext>
            </a:extLst>
          </p:cNvPr>
          <p:cNvSpPr/>
          <p:nvPr/>
        </p:nvSpPr>
        <p:spPr>
          <a:xfrm>
            <a:off x="2895217" y="4003844"/>
            <a:ext cx="716127" cy="203066"/>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9" name="Rechteck 54">
            <a:extLst>
              <a:ext uri="{FF2B5EF4-FFF2-40B4-BE49-F238E27FC236}">
                <a16:creationId xmlns:a16="http://schemas.microsoft.com/office/drawing/2014/main" id="{C19967DD-D217-4B43-891B-F0465C410CDC}"/>
              </a:ext>
            </a:extLst>
          </p:cNvPr>
          <p:cNvSpPr/>
          <p:nvPr/>
        </p:nvSpPr>
        <p:spPr>
          <a:xfrm>
            <a:off x="2862945" y="4016607"/>
            <a:ext cx="776392"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Solar Energy</a:t>
            </a:r>
            <a:endParaRPr lang="en-US" sz="788" dirty="0">
              <a:solidFill>
                <a:schemeClr val="bg2">
                  <a:lumMod val="25000"/>
                </a:schemeClr>
              </a:solidFill>
              <a:latin typeface="Futura Std Light" panose="020B0402020204020303" pitchFamily="34" charset="0"/>
            </a:endParaRPr>
          </a:p>
        </p:txBody>
      </p:sp>
      <p:sp>
        <p:nvSpPr>
          <p:cNvPr id="100" name="Rechteck 55">
            <a:extLst>
              <a:ext uri="{FF2B5EF4-FFF2-40B4-BE49-F238E27FC236}">
                <a16:creationId xmlns:a16="http://schemas.microsoft.com/office/drawing/2014/main" id="{7E777327-F993-4147-97F4-88792C7B2192}"/>
              </a:ext>
            </a:extLst>
          </p:cNvPr>
          <p:cNvSpPr/>
          <p:nvPr/>
        </p:nvSpPr>
        <p:spPr>
          <a:xfrm>
            <a:off x="2894489" y="4878401"/>
            <a:ext cx="724721"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AD Plant</a:t>
            </a:r>
            <a:endParaRPr lang="en-US" sz="788" dirty="0">
              <a:solidFill>
                <a:schemeClr val="bg2">
                  <a:lumMod val="25000"/>
                </a:schemeClr>
              </a:solidFill>
              <a:latin typeface="Futura Std Light" panose="020B0402020204020303" pitchFamily="34" charset="0"/>
            </a:endParaRPr>
          </a:p>
        </p:txBody>
      </p:sp>
      <p:pic>
        <p:nvPicPr>
          <p:cNvPr id="101" name="Grafik 56">
            <a:extLst>
              <a:ext uri="{FF2B5EF4-FFF2-40B4-BE49-F238E27FC236}">
                <a16:creationId xmlns:a16="http://schemas.microsoft.com/office/drawing/2014/main" id="{F4A97B0F-C27D-4E8A-9381-03833DA71D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0482" y="4353354"/>
            <a:ext cx="363630" cy="363630"/>
          </a:xfrm>
          <a:prstGeom prst="rect">
            <a:avLst/>
          </a:prstGeom>
        </p:spPr>
      </p:pic>
      <p:grpSp>
        <p:nvGrpSpPr>
          <p:cNvPr id="102" name="Gruppieren 58">
            <a:extLst>
              <a:ext uri="{FF2B5EF4-FFF2-40B4-BE49-F238E27FC236}">
                <a16:creationId xmlns:a16="http://schemas.microsoft.com/office/drawing/2014/main" id="{725C719C-B6E3-4E73-A244-50E71005EAB7}"/>
              </a:ext>
            </a:extLst>
          </p:cNvPr>
          <p:cNvGrpSpPr/>
          <p:nvPr/>
        </p:nvGrpSpPr>
        <p:grpSpPr>
          <a:xfrm>
            <a:off x="3791165" y="3523205"/>
            <a:ext cx="303750" cy="303750"/>
            <a:chOff x="2033352" y="2229392"/>
            <a:chExt cx="540000" cy="540000"/>
          </a:xfrm>
        </p:grpSpPr>
        <p:sp>
          <p:nvSpPr>
            <p:cNvPr id="103" name="Ellipse 59">
              <a:extLst>
                <a:ext uri="{FF2B5EF4-FFF2-40B4-BE49-F238E27FC236}">
                  <a16:creationId xmlns:a16="http://schemas.microsoft.com/office/drawing/2014/main" id="{7562FB8D-DBA8-47D9-A066-12CA5E600F44}"/>
                </a:ext>
              </a:extLst>
            </p:cNvPr>
            <p:cNvSpPr/>
            <p:nvPr/>
          </p:nvSpPr>
          <p:spPr>
            <a:xfrm>
              <a:off x="2033352" y="2229392"/>
              <a:ext cx="540000" cy="540000"/>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04" name="Picture 2" descr="Ähnliches Foto">
              <a:extLst>
                <a:ext uri="{FF2B5EF4-FFF2-40B4-BE49-F238E27FC236}">
                  <a16:creationId xmlns:a16="http://schemas.microsoft.com/office/drawing/2014/main" id="{5A9D73E2-4282-49DB-8BEF-93656ECD61D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305" t="12852" r="24409" b="13433"/>
            <a:stretch/>
          </p:blipFill>
          <p:spPr bwMode="auto">
            <a:xfrm>
              <a:off x="2119373" y="2325200"/>
              <a:ext cx="298285" cy="3647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5" name="Gruppieren 61">
            <a:extLst>
              <a:ext uri="{FF2B5EF4-FFF2-40B4-BE49-F238E27FC236}">
                <a16:creationId xmlns:a16="http://schemas.microsoft.com/office/drawing/2014/main" id="{066590CB-5C92-4422-9E03-DC7BF22B0E68}"/>
              </a:ext>
            </a:extLst>
          </p:cNvPr>
          <p:cNvGrpSpPr/>
          <p:nvPr/>
        </p:nvGrpSpPr>
        <p:grpSpPr>
          <a:xfrm>
            <a:off x="3807815" y="4383294"/>
            <a:ext cx="303750" cy="303750"/>
            <a:chOff x="2033352" y="2229392"/>
            <a:chExt cx="540000" cy="540000"/>
          </a:xfrm>
        </p:grpSpPr>
        <p:sp>
          <p:nvSpPr>
            <p:cNvPr id="106" name="Ellipse 62">
              <a:extLst>
                <a:ext uri="{FF2B5EF4-FFF2-40B4-BE49-F238E27FC236}">
                  <a16:creationId xmlns:a16="http://schemas.microsoft.com/office/drawing/2014/main" id="{CA64663E-88A7-4AB5-B561-248CAE2EEB99}"/>
                </a:ext>
              </a:extLst>
            </p:cNvPr>
            <p:cNvSpPr/>
            <p:nvPr/>
          </p:nvSpPr>
          <p:spPr>
            <a:xfrm>
              <a:off x="2033352" y="2229392"/>
              <a:ext cx="540000" cy="540000"/>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07" name="Picture 2" descr="Ähnliches Foto">
              <a:extLst>
                <a:ext uri="{FF2B5EF4-FFF2-40B4-BE49-F238E27FC236}">
                  <a16:creationId xmlns:a16="http://schemas.microsoft.com/office/drawing/2014/main" id="{21AA365C-C999-4817-B9F9-8F82A1AC9A9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305" t="12852" r="24409" b="13433"/>
            <a:stretch/>
          </p:blipFill>
          <p:spPr bwMode="auto">
            <a:xfrm>
              <a:off x="2119373" y="2325200"/>
              <a:ext cx="298285" cy="36472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8" name="Gerader Verbinder 64">
            <a:extLst>
              <a:ext uri="{FF2B5EF4-FFF2-40B4-BE49-F238E27FC236}">
                <a16:creationId xmlns:a16="http://schemas.microsoft.com/office/drawing/2014/main" id="{2C2EB33F-3AAD-421A-A026-B8A0A93EF1FF}"/>
              </a:ext>
            </a:extLst>
          </p:cNvPr>
          <p:cNvCxnSpPr>
            <a:stCxn id="86" idx="6"/>
            <a:endCxn id="94" idx="2"/>
          </p:cNvCxnSpPr>
          <p:nvPr/>
        </p:nvCxnSpPr>
        <p:spPr>
          <a:xfrm flipV="1">
            <a:off x="3531206" y="2795423"/>
            <a:ext cx="279557" cy="900"/>
          </a:xfrm>
          <a:prstGeom prst="line">
            <a:avLst/>
          </a:prstGeom>
          <a:ln w="5715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09" name="Gerader Verbinder 66">
            <a:extLst>
              <a:ext uri="{FF2B5EF4-FFF2-40B4-BE49-F238E27FC236}">
                <a16:creationId xmlns:a16="http://schemas.microsoft.com/office/drawing/2014/main" id="{80EFA841-3F18-4E69-B99D-4113C3063012}"/>
              </a:ext>
            </a:extLst>
          </p:cNvPr>
          <p:cNvCxnSpPr>
            <a:stCxn id="87" idx="6"/>
            <a:endCxn id="103" idx="2"/>
          </p:cNvCxnSpPr>
          <p:nvPr/>
        </p:nvCxnSpPr>
        <p:spPr>
          <a:xfrm flipV="1">
            <a:off x="3531206" y="3675080"/>
            <a:ext cx="259961" cy="504"/>
          </a:xfrm>
          <a:prstGeom prst="line">
            <a:avLst/>
          </a:prstGeom>
          <a:ln w="5715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10" name="Gerader Verbinder 68">
            <a:extLst>
              <a:ext uri="{FF2B5EF4-FFF2-40B4-BE49-F238E27FC236}">
                <a16:creationId xmlns:a16="http://schemas.microsoft.com/office/drawing/2014/main" id="{02E73F6B-B243-44F4-9279-685AFF32444A}"/>
              </a:ext>
            </a:extLst>
          </p:cNvPr>
          <p:cNvCxnSpPr>
            <a:stCxn id="88" idx="6"/>
            <a:endCxn id="106" idx="2"/>
          </p:cNvCxnSpPr>
          <p:nvPr/>
        </p:nvCxnSpPr>
        <p:spPr>
          <a:xfrm flipV="1">
            <a:off x="3531203" y="4535171"/>
            <a:ext cx="276612" cy="1"/>
          </a:xfrm>
          <a:prstGeom prst="line">
            <a:avLst/>
          </a:prstGeom>
          <a:ln w="5715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11" name="Gewinkelte Verbindung 70">
            <a:extLst>
              <a:ext uri="{FF2B5EF4-FFF2-40B4-BE49-F238E27FC236}">
                <a16:creationId xmlns:a16="http://schemas.microsoft.com/office/drawing/2014/main" id="{6EC72AA5-AF1C-4773-96E3-899DB3C83F68}"/>
              </a:ext>
            </a:extLst>
          </p:cNvPr>
          <p:cNvCxnSpPr>
            <a:stCxn id="94" idx="6"/>
            <a:endCxn id="82" idx="1"/>
          </p:cNvCxnSpPr>
          <p:nvPr/>
        </p:nvCxnSpPr>
        <p:spPr>
          <a:xfrm>
            <a:off x="4114512" y="2795423"/>
            <a:ext cx="1303953" cy="666110"/>
          </a:xfrm>
          <a:prstGeom prst="bentConnector2">
            <a:avLst/>
          </a:prstGeom>
          <a:ln w="5715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12" name="Gewinkelte Verbindung 72">
            <a:extLst>
              <a:ext uri="{FF2B5EF4-FFF2-40B4-BE49-F238E27FC236}">
                <a16:creationId xmlns:a16="http://schemas.microsoft.com/office/drawing/2014/main" id="{436AE5F7-3974-447F-A23A-5F370E604869}"/>
              </a:ext>
            </a:extLst>
          </p:cNvPr>
          <p:cNvCxnSpPr>
            <a:stCxn id="103" idx="6"/>
            <a:endCxn id="82" idx="2"/>
          </p:cNvCxnSpPr>
          <p:nvPr/>
        </p:nvCxnSpPr>
        <p:spPr>
          <a:xfrm>
            <a:off x="4094916" y="3675082"/>
            <a:ext cx="1234583" cy="1237"/>
          </a:xfrm>
          <a:prstGeom prst="bentConnector3">
            <a:avLst/>
          </a:prstGeom>
          <a:ln w="5715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13" name="Gewinkelte Verbindung 74">
            <a:extLst>
              <a:ext uri="{FF2B5EF4-FFF2-40B4-BE49-F238E27FC236}">
                <a16:creationId xmlns:a16="http://schemas.microsoft.com/office/drawing/2014/main" id="{286B9242-0F90-48CC-86B9-C6CB20E6D15B}"/>
              </a:ext>
            </a:extLst>
          </p:cNvPr>
          <p:cNvCxnSpPr>
            <a:stCxn id="106" idx="6"/>
            <a:endCxn id="82" idx="3"/>
          </p:cNvCxnSpPr>
          <p:nvPr/>
        </p:nvCxnSpPr>
        <p:spPr>
          <a:xfrm flipV="1">
            <a:off x="4111567" y="3891101"/>
            <a:ext cx="1306898" cy="644069"/>
          </a:xfrm>
          <a:prstGeom prst="bentConnector2">
            <a:avLst/>
          </a:prstGeom>
          <a:ln w="5715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14" name="Gerader Verbinder 84">
            <a:extLst>
              <a:ext uri="{FF2B5EF4-FFF2-40B4-BE49-F238E27FC236}">
                <a16:creationId xmlns:a16="http://schemas.microsoft.com/office/drawing/2014/main" id="{391D6CF3-4602-4FA5-B429-B3434F22EC48}"/>
              </a:ext>
            </a:extLst>
          </p:cNvPr>
          <p:cNvCxnSpPr>
            <a:stCxn id="82" idx="6"/>
            <a:endCxn id="89" idx="2"/>
          </p:cNvCxnSpPr>
          <p:nvPr/>
        </p:nvCxnSpPr>
        <p:spPr>
          <a:xfrm>
            <a:off x="5936999" y="3676318"/>
            <a:ext cx="458503" cy="3359"/>
          </a:xfrm>
          <a:prstGeom prst="line">
            <a:avLst/>
          </a:prstGeom>
          <a:ln w="57150">
            <a:solidFill>
              <a:srgbClr val="FF5050"/>
            </a:solidFill>
            <a:tailEnd type="none"/>
          </a:ln>
        </p:spPr>
        <p:style>
          <a:lnRef idx="1">
            <a:schemeClr val="accent1"/>
          </a:lnRef>
          <a:fillRef idx="0">
            <a:schemeClr val="accent1"/>
          </a:fillRef>
          <a:effectRef idx="0">
            <a:schemeClr val="accent1"/>
          </a:effectRef>
          <a:fontRef idx="minor">
            <a:schemeClr val="tx1"/>
          </a:fontRef>
        </p:style>
      </p:cxnSp>
      <p:cxnSp>
        <p:nvCxnSpPr>
          <p:cNvPr id="115" name="Gewinkelte Verbindung 88">
            <a:extLst>
              <a:ext uri="{FF2B5EF4-FFF2-40B4-BE49-F238E27FC236}">
                <a16:creationId xmlns:a16="http://schemas.microsoft.com/office/drawing/2014/main" id="{F93A5A71-8324-4607-81B5-779ADAE40098}"/>
              </a:ext>
            </a:extLst>
          </p:cNvPr>
          <p:cNvCxnSpPr>
            <a:stCxn id="89" idx="6"/>
            <a:endCxn id="119" idx="2"/>
          </p:cNvCxnSpPr>
          <p:nvPr/>
        </p:nvCxnSpPr>
        <p:spPr>
          <a:xfrm>
            <a:off x="7003002" y="3679677"/>
            <a:ext cx="775725" cy="249"/>
          </a:xfrm>
          <a:prstGeom prst="bentConnector3">
            <a:avLst>
              <a:gd name="adj1" fmla="val 50000"/>
            </a:avLst>
          </a:prstGeom>
          <a:ln w="57150">
            <a:solidFill>
              <a:srgbClr val="FF5050"/>
            </a:solidFill>
            <a:tailEnd type="none"/>
          </a:ln>
        </p:spPr>
        <p:style>
          <a:lnRef idx="1">
            <a:schemeClr val="accent1"/>
          </a:lnRef>
          <a:fillRef idx="0">
            <a:schemeClr val="accent1"/>
          </a:fillRef>
          <a:effectRef idx="0">
            <a:schemeClr val="accent1"/>
          </a:effectRef>
          <a:fontRef idx="minor">
            <a:schemeClr val="tx1"/>
          </a:fontRef>
        </p:style>
      </p:cxnSp>
      <p:sp>
        <p:nvSpPr>
          <p:cNvPr id="116" name="Abgerundetes Rechteck 95">
            <a:extLst>
              <a:ext uri="{FF2B5EF4-FFF2-40B4-BE49-F238E27FC236}">
                <a16:creationId xmlns:a16="http://schemas.microsoft.com/office/drawing/2014/main" id="{7414748C-E477-4B6A-8E5C-22394A4C8D12}"/>
              </a:ext>
            </a:extLst>
          </p:cNvPr>
          <p:cNvSpPr/>
          <p:nvPr/>
        </p:nvSpPr>
        <p:spPr>
          <a:xfrm>
            <a:off x="6335773" y="2284996"/>
            <a:ext cx="716127" cy="203066"/>
          </a:xfrm>
          <a:prstGeom prst="roundRect">
            <a:avLst/>
          </a:prstGeom>
          <a:solidFill>
            <a:schemeClr val="bg1"/>
          </a:solidFill>
          <a:ln>
            <a:solidFill>
              <a:srgbClr val="F8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cxnSp>
        <p:nvCxnSpPr>
          <p:cNvPr id="117" name="Gewinkelte Verbindung 96">
            <a:extLst>
              <a:ext uri="{FF2B5EF4-FFF2-40B4-BE49-F238E27FC236}">
                <a16:creationId xmlns:a16="http://schemas.microsoft.com/office/drawing/2014/main" id="{1A510C7E-B6B5-49B5-A1A6-4A7D563C52E4}"/>
              </a:ext>
            </a:extLst>
          </p:cNvPr>
          <p:cNvCxnSpPr>
            <a:stCxn id="116" idx="2"/>
            <a:endCxn id="89" idx="0"/>
          </p:cNvCxnSpPr>
          <p:nvPr/>
        </p:nvCxnSpPr>
        <p:spPr>
          <a:xfrm rot="16200000" flipH="1">
            <a:off x="6252611" y="2929287"/>
            <a:ext cx="887865" cy="5414"/>
          </a:xfrm>
          <a:prstGeom prst="bentConnector3">
            <a:avLst>
              <a:gd name="adj1" fmla="val 50000"/>
            </a:avLst>
          </a:prstGeom>
          <a:ln w="28575">
            <a:solidFill>
              <a:srgbClr val="F86E6E"/>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8" name="Ellipse 100">
            <a:extLst>
              <a:ext uri="{FF2B5EF4-FFF2-40B4-BE49-F238E27FC236}">
                <a16:creationId xmlns:a16="http://schemas.microsoft.com/office/drawing/2014/main" id="{B11918DB-4C44-4890-9435-23DED1E80AF4}"/>
              </a:ext>
            </a:extLst>
          </p:cNvPr>
          <p:cNvSpPr/>
          <p:nvPr/>
        </p:nvSpPr>
        <p:spPr>
          <a:xfrm>
            <a:off x="7778725" y="2231616"/>
            <a:ext cx="607500" cy="607500"/>
          </a:xfrm>
          <a:prstGeom prst="ellipse">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19" name="Ellipse 101">
            <a:extLst>
              <a:ext uri="{FF2B5EF4-FFF2-40B4-BE49-F238E27FC236}">
                <a16:creationId xmlns:a16="http://schemas.microsoft.com/office/drawing/2014/main" id="{9580F15A-2B85-4FAD-AAEA-3AEF5C6185EF}"/>
              </a:ext>
            </a:extLst>
          </p:cNvPr>
          <p:cNvSpPr/>
          <p:nvPr/>
        </p:nvSpPr>
        <p:spPr>
          <a:xfrm>
            <a:off x="7778725" y="3376175"/>
            <a:ext cx="607500" cy="607500"/>
          </a:xfrm>
          <a:prstGeom prst="ellipse">
            <a:avLst/>
          </a:prstGeom>
          <a:no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0" name="Ellipse 102">
            <a:extLst>
              <a:ext uri="{FF2B5EF4-FFF2-40B4-BE49-F238E27FC236}">
                <a16:creationId xmlns:a16="http://schemas.microsoft.com/office/drawing/2014/main" id="{69A81B03-42F3-458A-BF6A-DE57D814EDB5}"/>
              </a:ext>
            </a:extLst>
          </p:cNvPr>
          <p:cNvSpPr/>
          <p:nvPr/>
        </p:nvSpPr>
        <p:spPr>
          <a:xfrm>
            <a:off x="7778725" y="4165374"/>
            <a:ext cx="607500" cy="607500"/>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1" name="Abgerundetes Rechteck 103">
            <a:extLst>
              <a:ext uri="{FF2B5EF4-FFF2-40B4-BE49-F238E27FC236}">
                <a16:creationId xmlns:a16="http://schemas.microsoft.com/office/drawing/2014/main" id="{682033EE-EFC0-4A56-A812-A5D2AEF0996C}"/>
              </a:ext>
            </a:extLst>
          </p:cNvPr>
          <p:cNvSpPr/>
          <p:nvPr/>
        </p:nvSpPr>
        <p:spPr>
          <a:xfrm>
            <a:off x="7727669" y="2874333"/>
            <a:ext cx="716127" cy="203066"/>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2" name="Abgerundetes Rechteck 104">
            <a:extLst>
              <a:ext uri="{FF2B5EF4-FFF2-40B4-BE49-F238E27FC236}">
                <a16:creationId xmlns:a16="http://schemas.microsoft.com/office/drawing/2014/main" id="{847554EA-6F70-4568-A866-9931087800AE}"/>
              </a:ext>
            </a:extLst>
          </p:cNvPr>
          <p:cNvSpPr/>
          <p:nvPr/>
        </p:nvSpPr>
        <p:spPr>
          <a:xfrm>
            <a:off x="7669732" y="4797385"/>
            <a:ext cx="887930" cy="203066"/>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3" name="Rechteck 106">
            <a:extLst>
              <a:ext uri="{FF2B5EF4-FFF2-40B4-BE49-F238E27FC236}">
                <a16:creationId xmlns:a16="http://schemas.microsoft.com/office/drawing/2014/main" id="{5C4B2AA0-601C-4582-BE46-A792D9308D6B}"/>
              </a:ext>
            </a:extLst>
          </p:cNvPr>
          <p:cNvSpPr/>
          <p:nvPr/>
        </p:nvSpPr>
        <p:spPr>
          <a:xfrm>
            <a:off x="7728581" y="2887095"/>
            <a:ext cx="715214"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Industry</a:t>
            </a:r>
            <a:endParaRPr lang="en-US" sz="788" dirty="0">
              <a:solidFill>
                <a:schemeClr val="bg2">
                  <a:lumMod val="25000"/>
                </a:schemeClr>
              </a:solidFill>
              <a:latin typeface="Futura Std Light" panose="020B0402020204020303" pitchFamily="34" charset="0"/>
            </a:endParaRPr>
          </a:p>
        </p:txBody>
      </p:sp>
      <p:sp>
        <p:nvSpPr>
          <p:cNvPr id="124" name="Abgerundetes Rechteck 108">
            <a:extLst>
              <a:ext uri="{FF2B5EF4-FFF2-40B4-BE49-F238E27FC236}">
                <a16:creationId xmlns:a16="http://schemas.microsoft.com/office/drawing/2014/main" id="{15D5C689-D5B2-41B8-9B8D-DCD14E6B1194}"/>
              </a:ext>
            </a:extLst>
          </p:cNvPr>
          <p:cNvSpPr/>
          <p:nvPr/>
        </p:nvSpPr>
        <p:spPr>
          <a:xfrm>
            <a:off x="7728582" y="3136403"/>
            <a:ext cx="716127" cy="203066"/>
          </a:xfrm>
          <a:prstGeom prst="roundRect">
            <a:avLst/>
          </a:prstGeom>
          <a:solidFill>
            <a:schemeClr val="bg1"/>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5" name="Rechteck 109">
            <a:extLst>
              <a:ext uri="{FF2B5EF4-FFF2-40B4-BE49-F238E27FC236}">
                <a16:creationId xmlns:a16="http://schemas.microsoft.com/office/drawing/2014/main" id="{375C36C1-F7ED-424C-8E6B-D7DC3633F0B4}"/>
              </a:ext>
            </a:extLst>
          </p:cNvPr>
          <p:cNvSpPr/>
          <p:nvPr/>
        </p:nvSpPr>
        <p:spPr>
          <a:xfrm>
            <a:off x="7719989" y="3149165"/>
            <a:ext cx="724721"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Mobility</a:t>
            </a:r>
            <a:endParaRPr lang="en-US" sz="788" dirty="0">
              <a:solidFill>
                <a:schemeClr val="bg2">
                  <a:lumMod val="25000"/>
                </a:schemeClr>
              </a:solidFill>
              <a:latin typeface="Futura Std Light" panose="020B0402020204020303" pitchFamily="34" charset="0"/>
            </a:endParaRPr>
          </a:p>
        </p:txBody>
      </p:sp>
      <p:sp>
        <p:nvSpPr>
          <p:cNvPr id="126" name="Rechteck 110">
            <a:extLst>
              <a:ext uri="{FF2B5EF4-FFF2-40B4-BE49-F238E27FC236}">
                <a16:creationId xmlns:a16="http://schemas.microsoft.com/office/drawing/2014/main" id="{33ED19B8-A189-40A9-B7A5-74ABA5E0D7FA}"/>
              </a:ext>
            </a:extLst>
          </p:cNvPr>
          <p:cNvSpPr/>
          <p:nvPr/>
        </p:nvSpPr>
        <p:spPr>
          <a:xfrm>
            <a:off x="7586566" y="4812356"/>
            <a:ext cx="1035698"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Stationary Energy</a:t>
            </a:r>
            <a:endParaRPr lang="en-US" sz="788" dirty="0">
              <a:solidFill>
                <a:schemeClr val="bg2">
                  <a:lumMod val="25000"/>
                </a:schemeClr>
              </a:solidFill>
              <a:latin typeface="Futura Std Light" panose="020B0402020204020303" pitchFamily="34" charset="0"/>
            </a:endParaRPr>
          </a:p>
        </p:txBody>
      </p:sp>
      <p:pic>
        <p:nvPicPr>
          <p:cNvPr id="127" name="Picture 4" descr="Bildergebnis für building png icon">
            <a:extLst>
              <a:ext uri="{FF2B5EF4-FFF2-40B4-BE49-F238E27FC236}">
                <a16:creationId xmlns:a16="http://schemas.microsoft.com/office/drawing/2014/main" id="{D5E43B7D-0EFA-4CA7-9BE0-B96EAC7C09C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06934" y="4291518"/>
            <a:ext cx="350828" cy="350828"/>
          </a:xfrm>
          <a:prstGeom prst="rect">
            <a:avLst/>
          </a:prstGeom>
          <a:noFill/>
          <a:extLst>
            <a:ext uri="{909E8E84-426E-40DD-AFC4-6F175D3DCCD1}">
              <a14:hiddenFill xmlns:a14="http://schemas.microsoft.com/office/drawing/2010/main">
                <a:solidFill>
                  <a:srgbClr val="FFFFFF"/>
                </a:solidFill>
              </a14:hiddenFill>
            </a:ext>
          </a:extLst>
        </p:spPr>
      </p:pic>
      <p:sp>
        <p:nvSpPr>
          <p:cNvPr id="128" name="Ellipse 123">
            <a:extLst>
              <a:ext uri="{FF2B5EF4-FFF2-40B4-BE49-F238E27FC236}">
                <a16:creationId xmlns:a16="http://schemas.microsoft.com/office/drawing/2014/main" id="{049B7EB8-CDE1-46DB-BCA8-D1857FACB250}"/>
              </a:ext>
            </a:extLst>
          </p:cNvPr>
          <p:cNvSpPr/>
          <p:nvPr/>
        </p:nvSpPr>
        <p:spPr>
          <a:xfrm>
            <a:off x="6076221" y="3139460"/>
            <a:ext cx="253125" cy="253125"/>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9" name="Textfeld 124">
            <a:extLst>
              <a:ext uri="{FF2B5EF4-FFF2-40B4-BE49-F238E27FC236}">
                <a16:creationId xmlns:a16="http://schemas.microsoft.com/office/drawing/2014/main" id="{29232D70-D6CA-45C8-9831-7CFD2A849069}"/>
              </a:ext>
            </a:extLst>
          </p:cNvPr>
          <p:cNvSpPr txBox="1"/>
          <p:nvPr/>
        </p:nvSpPr>
        <p:spPr>
          <a:xfrm>
            <a:off x="6047964" y="3130772"/>
            <a:ext cx="332879" cy="265457"/>
          </a:xfrm>
          <a:prstGeom prst="rect">
            <a:avLst/>
          </a:prstGeom>
          <a:noFill/>
        </p:spPr>
        <p:txBody>
          <a:bodyPr wrap="square" rtlCol="0">
            <a:spAutoFit/>
          </a:bodyPr>
          <a:lstStyle/>
          <a:p>
            <a:pPr algn="ctr"/>
            <a:r>
              <a:rPr lang="de-DE" sz="1125" b="1" dirty="0">
                <a:latin typeface="Franklin Gothic Book" panose="020B0503020102020204" pitchFamily="34" charset="0"/>
              </a:rPr>
              <a:t>O</a:t>
            </a:r>
            <a:r>
              <a:rPr lang="de-DE" sz="1125" b="1" baseline="-25000" dirty="0">
                <a:latin typeface="Franklin Gothic Book" panose="020B0503020102020204" pitchFamily="34" charset="0"/>
              </a:rPr>
              <a:t>2</a:t>
            </a:r>
            <a:endParaRPr lang="en-GB" sz="1125" b="1" baseline="-25000" dirty="0">
              <a:latin typeface="Franklin Gothic Book" panose="020B0503020102020204" pitchFamily="34" charset="0"/>
            </a:endParaRPr>
          </a:p>
        </p:txBody>
      </p:sp>
      <p:sp>
        <p:nvSpPr>
          <p:cNvPr id="130" name="Rechteck 131">
            <a:extLst>
              <a:ext uri="{FF2B5EF4-FFF2-40B4-BE49-F238E27FC236}">
                <a16:creationId xmlns:a16="http://schemas.microsoft.com/office/drawing/2014/main" id="{4B65C277-94FA-48CC-8A9C-B134C12BD9F5}"/>
              </a:ext>
            </a:extLst>
          </p:cNvPr>
          <p:cNvSpPr/>
          <p:nvPr/>
        </p:nvSpPr>
        <p:spPr>
          <a:xfrm>
            <a:off x="5275640" y="2306738"/>
            <a:ext cx="715214"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Electrolysis</a:t>
            </a:r>
            <a:endParaRPr lang="en-US" sz="788" dirty="0">
              <a:solidFill>
                <a:schemeClr val="bg2">
                  <a:lumMod val="25000"/>
                </a:schemeClr>
              </a:solidFill>
              <a:latin typeface="Futura Std Light" panose="020B0402020204020303" pitchFamily="34" charset="0"/>
            </a:endParaRPr>
          </a:p>
        </p:txBody>
      </p:sp>
      <p:pic>
        <p:nvPicPr>
          <p:cNvPr id="131" name="Grafik 1028">
            <a:extLst>
              <a:ext uri="{FF2B5EF4-FFF2-40B4-BE49-F238E27FC236}">
                <a16:creationId xmlns:a16="http://schemas.microsoft.com/office/drawing/2014/main" id="{405ACCC2-49B6-4AE2-9476-C59A598982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5535" y="2335282"/>
            <a:ext cx="413626" cy="413626"/>
          </a:xfrm>
          <a:prstGeom prst="rect">
            <a:avLst/>
          </a:prstGeom>
        </p:spPr>
      </p:pic>
      <p:pic>
        <p:nvPicPr>
          <p:cNvPr id="132" name="Grafik 1029">
            <a:extLst>
              <a:ext uri="{FF2B5EF4-FFF2-40B4-BE49-F238E27FC236}">
                <a16:creationId xmlns:a16="http://schemas.microsoft.com/office/drawing/2014/main" id="{B80B45B6-4ECE-4861-9A8D-497D52EB7C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82768" y="3666063"/>
            <a:ext cx="259913" cy="259913"/>
          </a:xfrm>
          <a:prstGeom prst="rect">
            <a:avLst/>
          </a:prstGeom>
        </p:spPr>
      </p:pic>
      <p:pic>
        <p:nvPicPr>
          <p:cNvPr id="133" name="Grafik 1030">
            <a:extLst>
              <a:ext uri="{FF2B5EF4-FFF2-40B4-BE49-F238E27FC236}">
                <a16:creationId xmlns:a16="http://schemas.microsoft.com/office/drawing/2014/main" id="{CE09FE58-5E6A-463E-BAD9-4F766CEBED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38018" y="3438575"/>
            <a:ext cx="236506" cy="236506"/>
          </a:xfrm>
          <a:prstGeom prst="rect">
            <a:avLst/>
          </a:prstGeom>
        </p:spPr>
      </p:pic>
      <p:pic>
        <p:nvPicPr>
          <p:cNvPr id="134" name="Picture 10" descr="Ähnliches Foto">
            <a:extLst>
              <a:ext uri="{FF2B5EF4-FFF2-40B4-BE49-F238E27FC236}">
                <a16:creationId xmlns:a16="http://schemas.microsoft.com/office/drawing/2014/main" id="{81E8EC54-7EAD-41D8-9BD0-79BA66B4D5F8}"/>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8454" t="10720" r="15706" b="13839"/>
          <a:stretch/>
        </p:blipFill>
        <p:spPr bwMode="auto">
          <a:xfrm>
            <a:off x="6689183" y="3432099"/>
            <a:ext cx="186369" cy="213548"/>
          </a:xfrm>
          <a:prstGeom prst="rect">
            <a:avLst/>
          </a:prstGeom>
          <a:noFill/>
          <a:extLst>
            <a:ext uri="{909E8E84-426E-40DD-AFC4-6F175D3DCCD1}">
              <a14:hiddenFill xmlns:a14="http://schemas.microsoft.com/office/drawing/2010/main">
                <a:solidFill>
                  <a:srgbClr val="FFFFFF"/>
                </a:solidFill>
              </a14:hiddenFill>
            </a:ext>
          </a:extLst>
        </p:spPr>
      </p:pic>
      <p:sp>
        <p:nvSpPr>
          <p:cNvPr id="135" name="Rechteck 139">
            <a:extLst>
              <a:ext uri="{FF2B5EF4-FFF2-40B4-BE49-F238E27FC236}">
                <a16:creationId xmlns:a16="http://schemas.microsoft.com/office/drawing/2014/main" id="{A54078EC-71D5-47F7-A6F1-7DCFCEB16CAF}"/>
              </a:ext>
            </a:extLst>
          </p:cNvPr>
          <p:cNvSpPr/>
          <p:nvPr/>
        </p:nvSpPr>
        <p:spPr>
          <a:xfrm>
            <a:off x="6344833" y="2292525"/>
            <a:ext cx="715214"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Handling</a:t>
            </a:r>
            <a:endParaRPr lang="en-US" sz="788" dirty="0">
              <a:solidFill>
                <a:schemeClr val="bg2">
                  <a:lumMod val="25000"/>
                </a:schemeClr>
              </a:solidFill>
              <a:latin typeface="Futura Std Light" panose="020B0402020204020303" pitchFamily="34" charset="0"/>
            </a:endParaRPr>
          </a:p>
        </p:txBody>
      </p:sp>
      <p:sp>
        <p:nvSpPr>
          <p:cNvPr id="136" name="TextBox 135">
            <a:extLst>
              <a:ext uri="{FF2B5EF4-FFF2-40B4-BE49-F238E27FC236}">
                <a16:creationId xmlns:a16="http://schemas.microsoft.com/office/drawing/2014/main" id="{21D560F5-3637-400C-8A8C-521BDA1857A4}"/>
              </a:ext>
            </a:extLst>
          </p:cNvPr>
          <p:cNvSpPr txBox="1"/>
          <p:nvPr/>
        </p:nvSpPr>
        <p:spPr>
          <a:xfrm>
            <a:off x="2635156" y="1791554"/>
            <a:ext cx="1231970" cy="715581"/>
          </a:xfrm>
          <a:prstGeom prst="rect">
            <a:avLst/>
          </a:prstGeom>
          <a:noFill/>
        </p:spPr>
        <p:txBody>
          <a:bodyPr wrap="square" rtlCol="0">
            <a:spAutoFit/>
          </a:bodyPr>
          <a:lstStyle/>
          <a:p>
            <a:pPr algn="ctr"/>
            <a:r>
              <a:rPr lang="en-IE" sz="1350" dirty="0"/>
              <a:t>Curtailed renewable energy sources</a:t>
            </a:r>
          </a:p>
        </p:txBody>
      </p:sp>
      <p:sp>
        <p:nvSpPr>
          <p:cNvPr id="137" name="TextBox 136">
            <a:extLst>
              <a:ext uri="{FF2B5EF4-FFF2-40B4-BE49-F238E27FC236}">
                <a16:creationId xmlns:a16="http://schemas.microsoft.com/office/drawing/2014/main" id="{89B4F36E-381C-43AB-A841-AAF661C57997}"/>
              </a:ext>
            </a:extLst>
          </p:cNvPr>
          <p:cNvSpPr txBox="1"/>
          <p:nvPr/>
        </p:nvSpPr>
        <p:spPr>
          <a:xfrm>
            <a:off x="7516845" y="1933682"/>
            <a:ext cx="1366779" cy="300082"/>
          </a:xfrm>
          <a:prstGeom prst="rect">
            <a:avLst/>
          </a:prstGeom>
          <a:noFill/>
        </p:spPr>
        <p:txBody>
          <a:bodyPr wrap="square" rtlCol="0">
            <a:spAutoFit/>
          </a:bodyPr>
          <a:lstStyle/>
          <a:p>
            <a:r>
              <a:rPr lang="en-IE" sz="1350" dirty="0"/>
              <a:t>Energy demands</a:t>
            </a:r>
          </a:p>
        </p:txBody>
      </p:sp>
      <p:sp>
        <p:nvSpPr>
          <p:cNvPr id="138" name="TextBox 137"/>
          <p:cNvSpPr txBox="1"/>
          <p:nvPr/>
        </p:nvSpPr>
        <p:spPr>
          <a:xfrm>
            <a:off x="8421381" y="2284397"/>
            <a:ext cx="873641" cy="715581"/>
          </a:xfrm>
          <a:prstGeom prst="rect">
            <a:avLst/>
          </a:prstGeom>
          <a:solidFill>
            <a:srgbClr val="00B050"/>
          </a:solidFill>
        </p:spPr>
        <p:txBody>
          <a:bodyPr wrap="square" rtlCol="0">
            <a:spAutoFit/>
          </a:bodyPr>
          <a:lstStyle/>
          <a:p>
            <a:pPr algn="ctr"/>
            <a:r>
              <a:rPr lang="en-IE" sz="1350" b="1" dirty="0">
                <a:solidFill>
                  <a:schemeClr val="bg1"/>
                </a:solidFill>
              </a:rPr>
              <a:t>N. Ireland pilot</a:t>
            </a:r>
          </a:p>
        </p:txBody>
      </p:sp>
      <p:sp>
        <p:nvSpPr>
          <p:cNvPr id="139" name="TextBox 138"/>
          <p:cNvSpPr txBox="1"/>
          <p:nvPr/>
        </p:nvSpPr>
        <p:spPr>
          <a:xfrm>
            <a:off x="8421381" y="3445788"/>
            <a:ext cx="873641" cy="507831"/>
          </a:xfrm>
          <a:prstGeom prst="rect">
            <a:avLst/>
          </a:prstGeom>
          <a:solidFill>
            <a:srgbClr val="FF0000"/>
          </a:solidFill>
        </p:spPr>
        <p:txBody>
          <a:bodyPr wrap="square" rtlCol="0">
            <a:spAutoFit/>
          </a:bodyPr>
          <a:lstStyle/>
          <a:p>
            <a:pPr algn="ctr"/>
            <a:r>
              <a:rPr lang="en-IE" sz="1350" b="1" dirty="0">
                <a:solidFill>
                  <a:schemeClr val="bg1"/>
                </a:solidFill>
              </a:rPr>
              <a:t>Germany pilot</a:t>
            </a:r>
          </a:p>
        </p:txBody>
      </p:sp>
      <p:sp>
        <p:nvSpPr>
          <p:cNvPr id="140" name="TextBox 139"/>
          <p:cNvSpPr txBox="1"/>
          <p:nvPr/>
        </p:nvSpPr>
        <p:spPr>
          <a:xfrm>
            <a:off x="8421381" y="4230729"/>
            <a:ext cx="873641" cy="507831"/>
          </a:xfrm>
          <a:prstGeom prst="rect">
            <a:avLst/>
          </a:prstGeom>
          <a:solidFill>
            <a:srgbClr val="0070C0"/>
          </a:solidFill>
        </p:spPr>
        <p:txBody>
          <a:bodyPr wrap="square" rtlCol="0">
            <a:spAutoFit/>
          </a:bodyPr>
          <a:lstStyle/>
          <a:p>
            <a:pPr algn="ctr"/>
            <a:r>
              <a:rPr lang="en-IE" sz="1350" b="1" dirty="0">
                <a:solidFill>
                  <a:schemeClr val="bg1"/>
                </a:solidFill>
              </a:rPr>
              <a:t>Scotland pilot</a:t>
            </a:r>
          </a:p>
        </p:txBody>
      </p:sp>
      <p:pic>
        <p:nvPicPr>
          <p:cNvPr id="141" name="Grafik 115">
            <a:extLst>
              <a:ext uri="{FF2B5EF4-FFF2-40B4-BE49-F238E27FC236}">
                <a16:creationId xmlns:a16="http://schemas.microsoft.com/office/drawing/2014/main" id="{4E4CC2CD-E009-4FA7-9A75-C9144C19AA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78726" y="3371144"/>
            <a:ext cx="602885" cy="6075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1" name="Picture 70"/>
          <p:cNvPicPr>
            <a:picLocks noChangeAspect="1"/>
          </p:cNvPicPr>
          <p:nvPr/>
        </p:nvPicPr>
        <p:blipFill rotWithShape="1">
          <a:blip r:embed="rId14">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72" name="Title 1">
            <a:extLst>
              <a:ext uri="{FF2B5EF4-FFF2-40B4-BE49-F238E27FC236}">
                <a16:creationId xmlns:a16="http://schemas.microsoft.com/office/drawing/2014/main" id="{0D2497BF-6041-4010-BF3B-11681DC60AE5}"/>
              </a:ext>
            </a:extLst>
          </p:cNvPr>
          <p:cNvSpPr txBox="1">
            <a:spLocks/>
          </p:cNvSpPr>
          <p:nvPr/>
        </p:nvSpPr>
        <p:spPr>
          <a:xfrm>
            <a:off x="976327" y="813785"/>
            <a:ext cx="4999546" cy="505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b="1" dirty="0">
                <a:solidFill>
                  <a:srgbClr val="034DA2"/>
                </a:solidFill>
                <a:latin typeface="Open Sans"/>
              </a:rPr>
              <a:t>GenComm Pilot Plants</a:t>
            </a:r>
          </a:p>
        </p:txBody>
      </p:sp>
    </p:spTree>
    <p:extLst>
      <p:ext uri="{BB962C8B-B14F-4D97-AF65-F5344CB8AC3E}">
        <p14:creationId xmlns:p14="http://schemas.microsoft.com/office/powerpoint/2010/main" val="202244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wipe(left)">
                                      <p:cBhvr>
                                        <p:cTn id="7" dur="500"/>
                                        <p:tgtEl>
                                          <p:spTgt spid="108"/>
                                        </p:tgtEl>
                                      </p:cBhvr>
                                    </p:animEffect>
                                  </p:childTnLst>
                                </p:cTn>
                              </p:par>
                              <p:par>
                                <p:cTn id="8" presetID="22" presetClass="entr" presetSubtype="8"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wipe(left)">
                                      <p:cBhvr>
                                        <p:cTn id="10" dur="500"/>
                                        <p:tgtEl>
                                          <p:spTgt spid="93"/>
                                        </p:tgtEl>
                                      </p:cBhvr>
                                    </p:animEffect>
                                  </p:childTnLst>
                                </p:cTn>
                              </p:par>
                              <p:par>
                                <p:cTn id="11" presetID="22" presetClass="entr" presetSubtype="8" fill="hold" nodeType="withEffect">
                                  <p:stCondLst>
                                    <p:cond delay="0"/>
                                  </p:stCondLst>
                                  <p:childTnLst>
                                    <p:set>
                                      <p:cBhvr>
                                        <p:cTn id="12" dur="1" fill="hold">
                                          <p:stCondLst>
                                            <p:cond delay="0"/>
                                          </p:stCondLst>
                                        </p:cTn>
                                        <p:tgtEl>
                                          <p:spTgt spid="111"/>
                                        </p:tgtEl>
                                        <p:attrNameLst>
                                          <p:attrName>style.visibility</p:attrName>
                                        </p:attrNameLst>
                                      </p:cBhvr>
                                      <p:to>
                                        <p:strVal val="visible"/>
                                      </p:to>
                                    </p:set>
                                    <p:animEffect transition="in" filter="wipe(left)">
                                      <p:cBhvr>
                                        <p:cTn id="13" dur="500"/>
                                        <p:tgtEl>
                                          <p:spTgt spid="1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wipe(left)">
                                      <p:cBhvr>
                                        <p:cTn id="16" dur="500"/>
                                        <p:tgtEl>
                                          <p:spTgt spid="83"/>
                                        </p:tgtEl>
                                      </p:cBhvr>
                                    </p:animEffect>
                                  </p:childTnLst>
                                </p:cTn>
                              </p:par>
                              <p:par>
                                <p:cTn id="17" presetID="22" presetClass="entr" presetSubtype="8" fill="hold"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wipe(left)">
                                      <p:cBhvr>
                                        <p:cTn id="19" dur="500"/>
                                        <p:tgtEl>
                                          <p:spTgt spid="8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wipe(left)">
                                      <p:cBhvr>
                                        <p:cTn id="22" dur="500"/>
                                        <p:tgtEl>
                                          <p:spTgt spid="82"/>
                                        </p:tgtEl>
                                      </p:cBhvr>
                                    </p:animEffect>
                                  </p:childTnLst>
                                </p:cTn>
                              </p:par>
                              <p:par>
                                <p:cTn id="23" presetID="22" presetClass="entr" presetSubtype="8" fill="hold" nodeType="withEffect">
                                  <p:stCondLst>
                                    <p:cond delay="0"/>
                                  </p:stCondLst>
                                  <p:childTnLst>
                                    <p:set>
                                      <p:cBhvr>
                                        <p:cTn id="24" dur="1" fill="hold">
                                          <p:stCondLst>
                                            <p:cond delay="0"/>
                                          </p:stCondLst>
                                        </p:cTn>
                                        <p:tgtEl>
                                          <p:spTgt spid="84"/>
                                        </p:tgtEl>
                                        <p:attrNameLst>
                                          <p:attrName>style.visibility</p:attrName>
                                        </p:attrNameLst>
                                      </p:cBhvr>
                                      <p:to>
                                        <p:strVal val="visible"/>
                                      </p:to>
                                    </p:set>
                                    <p:animEffect transition="in" filter="wipe(left)">
                                      <p:cBhvr>
                                        <p:cTn id="25" dur="500"/>
                                        <p:tgtEl>
                                          <p:spTgt spid="84"/>
                                        </p:tgtEl>
                                      </p:cBhvr>
                                    </p:animEffect>
                                  </p:childTnLst>
                                </p:cTn>
                              </p:par>
                              <p:par>
                                <p:cTn id="26" presetID="22" presetClass="entr" presetSubtype="8" fill="hold"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wipe(left)">
                                      <p:cBhvr>
                                        <p:cTn id="28" dur="500"/>
                                        <p:tgtEl>
                                          <p:spTgt spid="8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29"/>
                                        </p:tgtEl>
                                        <p:attrNameLst>
                                          <p:attrName>style.visibility</p:attrName>
                                        </p:attrNameLst>
                                      </p:cBhvr>
                                      <p:to>
                                        <p:strVal val="visible"/>
                                      </p:to>
                                    </p:set>
                                    <p:animEffect transition="in" filter="wipe(left)">
                                      <p:cBhvr>
                                        <p:cTn id="31" dur="500"/>
                                        <p:tgtEl>
                                          <p:spTgt spid="129"/>
                                        </p:tgtEl>
                                      </p:cBhvr>
                                    </p:animEffect>
                                  </p:childTnLst>
                                </p:cTn>
                              </p:par>
                              <p:par>
                                <p:cTn id="32" presetID="22" presetClass="entr" presetSubtype="8" fill="hold" nodeType="with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wipe(left)">
                                      <p:cBhvr>
                                        <p:cTn id="34" dur="500"/>
                                        <p:tgtEl>
                                          <p:spTgt spid="114"/>
                                        </p:tgtEl>
                                      </p:cBhvr>
                                    </p:animEffect>
                                  </p:childTnLst>
                                </p:cTn>
                              </p:par>
                              <p:par>
                                <p:cTn id="35" presetID="22" presetClass="entr" presetSubtype="8" fill="hold" nodeType="withEffect">
                                  <p:stCondLst>
                                    <p:cond delay="0"/>
                                  </p:stCondLst>
                                  <p:childTnLst>
                                    <p:set>
                                      <p:cBhvr>
                                        <p:cTn id="36" dur="1" fill="hold">
                                          <p:stCondLst>
                                            <p:cond delay="0"/>
                                          </p:stCondLst>
                                        </p:cTn>
                                        <p:tgtEl>
                                          <p:spTgt spid="133"/>
                                        </p:tgtEl>
                                        <p:attrNameLst>
                                          <p:attrName>style.visibility</p:attrName>
                                        </p:attrNameLst>
                                      </p:cBhvr>
                                      <p:to>
                                        <p:strVal val="visible"/>
                                      </p:to>
                                    </p:set>
                                    <p:animEffect transition="in" filter="wipe(left)">
                                      <p:cBhvr>
                                        <p:cTn id="37" dur="500"/>
                                        <p:tgtEl>
                                          <p:spTgt spid="133"/>
                                        </p:tgtEl>
                                      </p:cBhvr>
                                    </p:animEffect>
                                  </p:childTnLst>
                                </p:cTn>
                              </p:par>
                              <p:par>
                                <p:cTn id="38" presetID="22" presetClass="entr" presetSubtype="8" fill="hold" nodeType="withEffect">
                                  <p:stCondLst>
                                    <p:cond delay="0"/>
                                  </p:stCondLst>
                                  <p:childTnLst>
                                    <p:set>
                                      <p:cBhvr>
                                        <p:cTn id="39" dur="1" fill="hold">
                                          <p:stCondLst>
                                            <p:cond delay="0"/>
                                          </p:stCondLst>
                                        </p:cTn>
                                        <p:tgtEl>
                                          <p:spTgt spid="117"/>
                                        </p:tgtEl>
                                        <p:attrNameLst>
                                          <p:attrName>style.visibility</p:attrName>
                                        </p:attrNameLst>
                                      </p:cBhvr>
                                      <p:to>
                                        <p:strVal val="visible"/>
                                      </p:to>
                                    </p:set>
                                    <p:animEffect transition="in" filter="wipe(left)">
                                      <p:cBhvr>
                                        <p:cTn id="40" dur="500"/>
                                        <p:tgtEl>
                                          <p:spTgt spid="11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35"/>
                                        </p:tgtEl>
                                        <p:attrNameLst>
                                          <p:attrName>style.visibility</p:attrName>
                                        </p:attrNameLst>
                                      </p:cBhvr>
                                      <p:to>
                                        <p:strVal val="visible"/>
                                      </p:to>
                                    </p:set>
                                    <p:animEffect transition="in" filter="wipe(left)">
                                      <p:cBhvr>
                                        <p:cTn id="43" dur="500"/>
                                        <p:tgtEl>
                                          <p:spTgt spid="135"/>
                                        </p:tgtEl>
                                      </p:cBhvr>
                                    </p:animEffect>
                                  </p:childTnLst>
                                </p:cTn>
                              </p:par>
                              <p:par>
                                <p:cTn id="44" presetID="22" presetClass="entr" presetSubtype="8" fill="hold" nodeType="withEffect">
                                  <p:stCondLst>
                                    <p:cond delay="0"/>
                                  </p:stCondLst>
                                  <p:childTnLst>
                                    <p:set>
                                      <p:cBhvr>
                                        <p:cTn id="45" dur="1" fill="hold">
                                          <p:stCondLst>
                                            <p:cond delay="0"/>
                                          </p:stCondLst>
                                        </p:cTn>
                                        <p:tgtEl>
                                          <p:spTgt spid="78"/>
                                        </p:tgtEl>
                                        <p:attrNameLst>
                                          <p:attrName>style.visibility</p:attrName>
                                        </p:attrNameLst>
                                      </p:cBhvr>
                                      <p:to>
                                        <p:strVal val="visible"/>
                                      </p:to>
                                    </p:set>
                                    <p:animEffect transition="in" filter="wipe(left)">
                                      <p:cBhvr>
                                        <p:cTn id="46" dur="500"/>
                                        <p:tgtEl>
                                          <p:spTgt spid="7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28"/>
                                        </p:tgtEl>
                                        <p:attrNameLst>
                                          <p:attrName>style.visibility</p:attrName>
                                        </p:attrNameLst>
                                      </p:cBhvr>
                                      <p:to>
                                        <p:strVal val="visible"/>
                                      </p:to>
                                    </p:set>
                                    <p:animEffect transition="in" filter="wipe(left)">
                                      <p:cBhvr>
                                        <p:cTn id="49" dur="500"/>
                                        <p:tgtEl>
                                          <p:spTgt spid="128"/>
                                        </p:tgtEl>
                                      </p:cBhvr>
                                    </p:animEffect>
                                  </p:childTnLst>
                                </p:cTn>
                              </p:par>
                              <p:par>
                                <p:cTn id="50" presetID="22" presetClass="entr" presetSubtype="8" fill="hold" nodeType="withEffect">
                                  <p:stCondLst>
                                    <p:cond delay="0"/>
                                  </p:stCondLst>
                                  <p:childTnLst>
                                    <p:set>
                                      <p:cBhvr>
                                        <p:cTn id="51" dur="1" fill="hold">
                                          <p:stCondLst>
                                            <p:cond delay="0"/>
                                          </p:stCondLst>
                                        </p:cTn>
                                        <p:tgtEl>
                                          <p:spTgt spid="134"/>
                                        </p:tgtEl>
                                        <p:attrNameLst>
                                          <p:attrName>style.visibility</p:attrName>
                                        </p:attrNameLst>
                                      </p:cBhvr>
                                      <p:to>
                                        <p:strVal val="visible"/>
                                      </p:to>
                                    </p:set>
                                    <p:animEffect transition="in" filter="wipe(left)">
                                      <p:cBhvr>
                                        <p:cTn id="52" dur="500"/>
                                        <p:tgtEl>
                                          <p:spTgt spid="134"/>
                                        </p:tgtEl>
                                      </p:cBhvr>
                                    </p:animEffect>
                                  </p:childTnLst>
                                </p:cTn>
                              </p:par>
                              <p:par>
                                <p:cTn id="53" presetID="22" presetClass="entr" presetSubtype="8" fill="hold" nodeType="withEffect">
                                  <p:stCondLst>
                                    <p:cond delay="0"/>
                                  </p:stCondLst>
                                  <p:childTnLst>
                                    <p:set>
                                      <p:cBhvr>
                                        <p:cTn id="54" dur="1" fill="hold">
                                          <p:stCondLst>
                                            <p:cond delay="0"/>
                                          </p:stCondLst>
                                        </p:cTn>
                                        <p:tgtEl>
                                          <p:spTgt spid="132"/>
                                        </p:tgtEl>
                                        <p:attrNameLst>
                                          <p:attrName>style.visibility</p:attrName>
                                        </p:attrNameLst>
                                      </p:cBhvr>
                                      <p:to>
                                        <p:strVal val="visible"/>
                                      </p:to>
                                    </p:set>
                                    <p:animEffect transition="in" filter="wipe(left)">
                                      <p:cBhvr>
                                        <p:cTn id="55" dur="500"/>
                                        <p:tgtEl>
                                          <p:spTgt spid="13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wipe(left)">
                                      <p:cBhvr>
                                        <p:cTn id="58" dur="500"/>
                                        <p:tgtEl>
                                          <p:spTgt spid="89"/>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16"/>
                                        </p:tgtEl>
                                        <p:attrNameLst>
                                          <p:attrName>style.visibility</p:attrName>
                                        </p:attrNameLst>
                                      </p:cBhvr>
                                      <p:to>
                                        <p:strVal val="visible"/>
                                      </p:to>
                                    </p:set>
                                    <p:animEffect transition="in" filter="wipe(left)">
                                      <p:cBhvr>
                                        <p:cTn id="61" dur="500"/>
                                        <p:tgtEl>
                                          <p:spTgt spid="116"/>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30"/>
                                        </p:tgtEl>
                                        <p:attrNameLst>
                                          <p:attrName>style.visibility</p:attrName>
                                        </p:attrNameLst>
                                      </p:cBhvr>
                                      <p:to>
                                        <p:strVal val="visible"/>
                                      </p:to>
                                    </p:set>
                                    <p:animEffect transition="in" filter="wipe(left)">
                                      <p:cBhvr>
                                        <p:cTn id="64" dur="500"/>
                                        <p:tgtEl>
                                          <p:spTgt spid="130"/>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38"/>
                                        </p:tgtEl>
                                        <p:attrNameLst>
                                          <p:attrName>style.visibility</p:attrName>
                                        </p:attrNameLst>
                                      </p:cBhvr>
                                      <p:to>
                                        <p:strVal val="visible"/>
                                      </p:to>
                                    </p:set>
                                    <p:animEffect transition="in" filter="wipe(left)">
                                      <p:cBhvr>
                                        <p:cTn id="67" dur="500"/>
                                        <p:tgtEl>
                                          <p:spTgt spid="138"/>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77"/>
                                        </p:tgtEl>
                                        <p:attrNameLst>
                                          <p:attrName>style.visibility</p:attrName>
                                        </p:attrNameLst>
                                      </p:cBhvr>
                                      <p:to>
                                        <p:strVal val="visible"/>
                                      </p:to>
                                    </p:set>
                                    <p:animEffect transition="in" filter="wipe(left)">
                                      <p:cBhvr>
                                        <p:cTn id="70" dur="500"/>
                                        <p:tgtEl>
                                          <p:spTgt spid="7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09"/>
                                        </p:tgtEl>
                                        <p:attrNameLst>
                                          <p:attrName>style.visibility</p:attrName>
                                        </p:attrNameLst>
                                      </p:cBhvr>
                                      <p:to>
                                        <p:strVal val="visible"/>
                                      </p:to>
                                    </p:set>
                                    <p:animEffect transition="in" filter="wipe(left)">
                                      <p:cBhvr>
                                        <p:cTn id="75" dur="500"/>
                                        <p:tgtEl>
                                          <p:spTgt spid="109"/>
                                        </p:tgtEl>
                                      </p:cBhvr>
                                    </p:animEffect>
                                  </p:childTnLst>
                                </p:cTn>
                              </p:par>
                              <p:par>
                                <p:cTn id="76" presetID="22" presetClass="entr" presetSubtype="8" fill="hold" nodeType="withEffect">
                                  <p:stCondLst>
                                    <p:cond delay="0"/>
                                  </p:stCondLst>
                                  <p:childTnLst>
                                    <p:set>
                                      <p:cBhvr>
                                        <p:cTn id="77" dur="1" fill="hold">
                                          <p:stCondLst>
                                            <p:cond delay="0"/>
                                          </p:stCondLst>
                                        </p:cTn>
                                        <p:tgtEl>
                                          <p:spTgt spid="102"/>
                                        </p:tgtEl>
                                        <p:attrNameLst>
                                          <p:attrName>style.visibility</p:attrName>
                                        </p:attrNameLst>
                                      </p:cBhvr>
                                      <p:to>
                                        <p:strVal val="visible"/>
                                      </p:to>
                                    </p:set>
                                    <p:animEffect transition="in" filter="wipe(left)">
                                      <p:cBhvr>
                                        <p:cTn id="78" dur="500"/>
                                        <p:tgtEl>
                                          <p:spTgt spid="102"/>
                                        </p:tgtEl>
                                      </p:cBhvr>
                                    </p:animEffect>
                                  </p:childTnLst>
                                </p:cTn>
                              </p:par>
                              <p:par>
                                <p:cTn id="79" presetID="22" presetClass="entr" presetSubtype="8" fill="hold" nodeType="withEffect">
                                  <p:stCondLst>
                                    <p:cond delay="0"/>
                                  </p:stCondLst>
                                  <p:childTnLst>
                                    <p:set>
                                      <p:cBhvr>
                                        <p:cTn id="80" dur="1" fill="hold">
                                          <p:stCondLst>
                                            <p:cond delay="0"/>
                                          </p:stCondLst>
                                        </p:cTn>
                                        <p:tgtEl>
                                          <p:spTgt spid="112"/>
                                        </p:tgtEl>
                                        <p:attrNameLst>
                                          <p:attrName>style.visibility</p:attrName>
                                        </p:attrNameLst>
                                      </p:cBhvr>
                                      <p:to>
                                        <p:strVal val="visible"/>
                                      </p:to>
                                    </p:set>
                                    <p:animEffect transition="in" filter="wipe(left)">
                                      <p:cBhvr>
                                        <p:cTn id="81" dur="500"/>
                                        <p:tgtEl>
                                          <p:spTgt spid="112"/>
                                        </p:tgtEl>
                                      </p:cBhvr>
                                    </p:animEffect>
                                  </p:childTnLst>
                                </p:cTn>
                              </p:par>
                              <p:par>
                                <p:cTn id="82" presetID="22" presetClass="entr" presetSubtype="8" fill="hold" nodeType="withEffect">
                                  <p:stCondLst>
                                    <p:cond delay="0"/>
                                  </p:stCondLst>
                                  <p:childTnLst>
                                    <p:set>
                                      <p:cBhvr>
                                        <p:cTn id="83" dur="1" fill="hold">
                                          <p:stCondLst>
                                            <p:cond delay="0"/>
                                          </p:stCondLst>
                                        </p:cTn>
                                        <p:tgtEl>
                                          <p:spTgt spid="115"/>
                                        </p:tgtEl>
                                        <p:attrNameLst>
                                          <p:attrName>style.visibility</p:attrName>
                                        </p:attrNameLst>
                                      </p:cBhvr>
                                      <p:to>
                                        <p:strVal val="visible"/>
                                      </p:to>
                                    </p:set>
                                    <p:animEffect transition="in" filter="wipe(left)">
                                      <p:cBhvr>
                                        <p:cTn id="84" dur="500"/>
                                        <p:tgtEl>
                                          <p:spTgt spid="115"/>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wipe(left)">
                                      <p:cBhvr>
                                        <p:cTn id="87" dur="500"/>
                                        <p:tgtEl>
                                          <p:spTgt spid="7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139"/>
                                        </p:tgtEl>
                                        <p:attrNameLst>
                                          <p:attrName>style.visibility</p:attrName>
                                        </p:attrNameLst>
                                      </p:cBhvr>
                                      <p:to>
                                        <p:strVal val="visible"/>
                                      </p:to>
                                    </p:set>
                                    <p:animEffect transition="in" filter="wipe(left)">
                                      <p:cBhvr>
                                        <p:cTn id="90" dur="500"/>
                                        <p:tgtEl>
                                          <p:spTgt spid="13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10"/>
                                        </p:tgtEl>
                                        <p:attrNameLst>
                                          <p:attrName>style.visibility</p:attrName>
                                        </p:attrNameLst>
                                      </p:cBhvr>
                                      <p:to>
                                        <p:strVal val="visible"/>
                                      </p:to>
                                    </p:set>
                                    <p:animEffect transition="in" filter="wipe(left)">
                                      <p:cBhvr>
                                        <p:cTn id="95" dur="500"/>
                                        <p:tgtEl>
                                          <p:spTgt spid="110"/>
                                        </p:tgtEl>
                                      </p:cBhvr>
                                    </p:animEffect>
                                  </p:childTnLst>
                                </p:cTn>
                              </p:par>
                              <p:par>
                                <p:cTn id="96" presetID="22" presetClass="entr" presetSubtype="8" fill="hold" nodeType="withEffect">
                                  <p:stCondLst>
                                    <p:cond delay="0"/>
                                  </p:stCondLst>
                                  <p:childTnLst>
                                    <p:set>
                                      <p:cBhvr>
                                        <p:cTn id="97" dur="1" fill="hold">
                                          <p:stCondLst>
                                            <p:cond delay="0"/>
                                          </p:stCondLst>
                                        </p:cTn>
                                        <p:tgtEl>
                                          <p:spTgt spid="105"/>
                                        </p:tgtEl>
                                        <p:attrNameLst>
                                          <p:attrName>style.visibility</p:attrName>
                                        </p:attrNameLst>
                                      </p:cBhvr>
                                      <p:to>
                                        <p:strVal val="visible"/>
                                      </p:to>
                                    </p:set>
                                    <p:animEffect transition="in" filter="wipe(left)">
                                      <p:cBhvr>
                                        <p:cTn id="98" dur="500"/>
                                        <p:tgtEl>
                                          <p:spTgt spid="105"/>
                                        </p:tgtEl>
                                      </p:cBhvr>
                                    </p:animEffect>
                                  </p:childTnLst>
                                </p:cTn>
                              </p:par>
                              <p:par>
                                <p:cTn id="99" presetID="22" presetClass="entr" presetSubtype="8" fill="hold" nodeType="withEffect">
                                  <p:stCondLst>
                                    <p:cond delay="0"/>
                                  </p:stCondLst>
                                  <p:childTnLst>
                                    <p:set>
                                      <p:cBhvr>
                                        <p:cTn id="100" dur="1" fill="hold">
                                          <p:stCondLst>
                                            <p:cond delay="0"/>
                                          </p:stCondLst>
                                        </p:cTn>
                                        <p:tgtEl>
                                          <p:spTgt spid="113"/>
                                        </p:tgtEl>
                                        <p:attrNameLst>
                                          <p:attrName>style.visibility</p:attrName>
                                        </p:attrNameLst>
                                      </p:cBhvr>
                                      <p:to>
                                        <p:strVal val="visible"/>
                                      </p:to>
                                    </p:set>
                                    <p:animEffect transition="in" filter="wipe(left)">
                                      <p:cBhvr>
                                        <p:cTn id="101" dur="500"/>
                                        <p:tgtEl>
                                          <p:spTgt spid="113"/>
                                        </p:tgtEl>
                                      </p:cBhvr>
                                    </p:animEffect>
                                  </p:childTnLst>
                                </p:cTn>
                              </p:par>
                              <p:par>
                                <p:cTn id="102" presetID="22" presetClass="entr" presetSubtype="8" fill="hold" nodeType="withEffect">
                                  <p:stCondLst>
                                    <p:cond delay="0"/>
                                  </p:stCondLst>
                                  <p:childTnLst>
                                    <p:set>
                                      <p:cBhvr>
                                        <p:cTn id="103" dur="1" fill="hold">
                                          <p:stCondLst>
                                            <p:cond delay="0"/>
                                          </p:stCondLst>
                                        </p:cTn>
                                        <p:tgtEl>
                                          <p:spTgt spid="79"/>
                                        </p:tgtEl>
                                        <p:attrNameLst>
                                          <p:attrName>style.visibility</p:attrName>
                                        </p:attrNameLst>
                                      </p:cBhvr>
                                      <p:to>
                                        <p:strVal val="visible"/>
                                      </p:to>
                                    </p:set>
                                    <p:animEffect transition="in" filter="wipe(left)">
                                      <p:cBhvr>
                                        <p:cTn id="104" dur="500"/>
                                        <p:tgtEl>
                                          <p:spTgt spid="79"/>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75"/>
                                        </p:tgtEl>
                                        <p:attrNameLst>
                                          <p:attrName>style.visibility</p:attrName>
                                        </p:attrNameLst>
                                      </p:cBhvr>
                                      <p:to>
                                        <p:strVal val="visible"/>
                                      </p:to>
                                    </p:set>
                                    <p:animEffect transition="in" filter="wipe(left)">
                                      <p:cBhvr>
                                        <p:cTn id="107" dur="500"/>
                                        <p:tgtEl>
                                          <p:spTgt spid="75"/>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140"/>
                                        </p:tgtEl>
                                        <p:attrNameLst>
                                          <p:attrName>style.visibility</p:attrName>
                                        </p:attrNameLst>
                                      </p:cBhvr>
                                      <p:to>
                                        <p:strVal val="visible"/>
                                      </p:to>
                                    </p:set>
                                    <p:animEffect transition="in" filter="wipe(left)">
                                      <p:cBhvr>
                                        <p:cTn id="110"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77" grpId="0" animBg="1"/>
      <p:bldP spid="82" grpId="0" animBg="1"/>
      <p:bldP spid="83" grpId="0" animBg="1"/>
      <p:bldP spid="89" grpId="0" animBg="1"/>
      <p:bldP spid="116" grpId="0" animBg="1"/>
      <p:bldP spid="128" grpId="0" animBg="1"/>
      <p:bldP spid="129" grpId="0"/>
      <p:bldP spid="130" grpId="0"/>
      <p:bldP spid="135" grpId="0"/>
      <p:bldP spid="138" grpId="0" animBg="1"/>
      <p:bldP spid="139" grpId="0" animBg="1"/>
      <p:bldP spid="1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p:cNvSpPr/>
          <p:nvPr/>
        </p:nvSpPr>
        <p:spPr>
          <a:xfrm>
            <a:off x="2103635" y="5611201"/>
            <a:ext cx="8154054" cy="793283"/>
          </a:xfrm>
          <a:prstGeom prst="rect">
            <a:avLst/>
          </a:pr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2103635" y="1790862"/>
            <a:ext cx="8154054" cy="3651026"/>
          </a:xfrm>
          <a:prstGeom prst="rect">
            <a:avLst/>
          </a:pr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87D083B-FAF2-5643-A9FC-521FAB15583B}" type="slidenum">
              <a:rPr lang="en-GB" smtClean="0"/>
              <a:t>5</a:t>
            </a:fld>
            <a:endParaRPr lang="en-GB"/>
          </a:p>
        </p:txBody>
      </p:sp>
      <p:pic>
        <p:nvPicPr>
          <p:cNvPr id="74" name="Grafik 115">
            <a:extLst>
              <a:ext uri="{FF2B5EF4-FFF2-40B4-BE49-F238E27FC236}">
                <a16:creationId xmlns:a16="http://schemas.microsoft.com/office/drawing/2014/main" id="{4E4CC2CD-E009-4FA7-9A75-C9144C19AA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8726" y="3371144"/>
            <a:ext cx="602885" cy="6075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5" name="Ellipse 22">
            <a:extLst>
              <a:ext uri="{FF2B5EF4-FFF2-40B4-BE49-F238E27FC236}">
                <a16:creationId xmlns:a16="http://schemas.microsoft.com/office/drawing/2014/main" id="{7F68AB94-BC3D-4B2A-AF46-606EB46500B6}"/>
              </a:ext>
            </a:extLst>
          </p:cNvPr>
          <p:cNvSpPr/>
          <p:nvPr/>
        </p:nvSpPr>
        <p:spPr>
          <a:xfrm>
            <a:off x="2923704" y="2491882"/>
            <a:ext cx="607500" cy="607500"/>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6" name="Ellipse 23">
            <a:extLst>
              <a:ext uri="{FF2B5EF4-FFF2-40B4-BE49-F238E27FC236}">
                <a16:creationId xmlns:a16="http://schemas.microsoft.com/office/drawing/2014/main" id="{A64845FD-86F6-4970-BE96-8CD5C0D863FE}"/>
              </a:ext>
            </a:extLst>
          </p:cNvPr>
          <p:cNvSpPr/>
          <p:nvPr/>
        </p:nvSpPr>
        <p:spPr>
          <a:xfrm>
            <a:off x="2923704" y="3371143"/>
            <a:ext cx="607500" cy="60750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7" name="Ellipse 24">
            <a:extLst>
              <a:ext uri="{FF2B5EF4-FFF2-40B4-BE49-F238E27FC236}">
                <a16:creationId xmlns:a16="http://schemas.microsoft.com/office/drawing/2014/main" id="{BE02B18A-FE5F-4A1F-A155-97B245D7360E}"/>
              </a:ext>
            </a:extLst>
          </p:cNvPr>
          <p:cNvSpPr/>
          <p:nvPr/>
        </p:nvSpPr>
        <p:spPr>
          <a:xfrm>
            <a:off x="2923704" y="4230728"/>
            <a:ext cx="607500" cy="607500"/>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8" name="Abgerundetes Rechteck 45">
            <a:extLst>
              <a:ext uri="{FF2B5EF4-FFF2-40B4-BE49-F238E27FC236}">
                <a16:creationId xmlns:a16="http://schemas.microsoft.com/office/drawing/2014/main" id="{02A89DF5-9393-429D-9E9B-8BEA61E54B18}"/>
              </a:ext>
            </a:extLst>
          </p:cNvPr>
          <p:cNvSpPr/>
          <p:nvPr/>
        </p:nvSpPr>
        <p:spPr>
          <a:xfrm>
            <a:off x="2894304" y="3134599"/>
            <a:ext cx="716127" cy="203066"/>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9" name="Abgerundetes Rechteck 47">
            <a:extLst>
              <a:ext uri="{FF2B5EF4-FFF2-40B4-BE49-F238E27FC236}">
                <a16:creationId xmlns:a16="http://schemas.microsoft.com/office/drawing/2014/main" id="{C1BA1F95-1FDA-4BEE-AE20-8A847E0D18C3}"/>
              </a:ext>
            </a:extLst>
          </p:cNvPr>
          <p:cNvSpPr/>
          <p:nvPr/>
        </p:nvSpPr>
        <p:spPr>
          <a:xfrm>
            <a:off x="2886622" y="4862739"/>
            <a:ext cx="716127" cy="203066"/>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80" name="Grafik 49">
            <a:extLst>
              <a:ext uri="{FF2B5EF4-FFF2-40B4-BE49-F238E27FC236}">
                <a16:creationId xmlns:a16="http://schemas.microsoft.com/office/drawing/2014/main" id="{08B8ACD9-17A2-4827-8696-E58BD88B64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483" y="2618366"/>
            <a:ext cx="366581" cy="366581"/>
          </a:xfrm>
          <a:prstGeom prst="rect">
            <a:avLst/>
          </a:prstGeom>
          <a:solidFill>
            <a:schemeClr val="bg1"/>
          </a:solidFill>
          <a:ln>
            <a:noFill/>
          </a:ln>
        </p:spPr>
      </p:pic>
      <p:sp>
        <p:nvSpPr>
          <p:cNvPr id="81" name="Rechteck 17">
            <a:extLst>
              <a:ext uri="{FF2B5EF4-FFF2-40B4-BE49-F238E27FC236}">
                <a16:creationId xmlns:a16="http://schemas.microsoft.com/office/drawing/2014/main" id="{E6D72937-7D32-430C-ADD7-465F3A4D6118}"/>
              </a:ext>
            </a:extLst>
          </p:cNvPr>
          <p:cNvSpPr/>
          <p:nvPr/>
        </p:nvSpPr>
        <p:spPr>
          <a:xfrm>
            <a:off x="2862946" y="3147362"/>
            <a:ext cx="793064"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Wind Energy</a:t>
            </a:r>
            <a:endParaRPr lang="en-US" sz="788" dirty="0">
              <a:solidFill>
                <a:schemeClr val="bg2">
                  <a:lumMod val="25000"/>
                </a:schemeClr>
              </a:solidFill>
              <a:latin typeface="Futura Std Light" panose="020B0402020204020303" pitchFamily="34" charset="0"/>
            </a:endParaRPr>
          </a:p>
        </p:txBody>
      </p:sp>
      <p:pic>
        <p:nvPicPr>
          <p:cNvPr id="82" name="Picture 2" descr="Bildergebnis für PV panel Icon grey png">
            <a:extLst>
              <a:ext uri="{FF2B5EF4-FFF2-40B4-BE49-F238E27FC236}">
                <a16:creationId xmlns:a16="http://schemas.microsoft.com/office/drawing/2014/main" id="{78B4487B-4C0F-487B-802A-B971C6AF43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3610" y="3470545"/>
            <a:ext cx="407690" cy="407690"/>
          </a:xfrm>
          <a:prstGeom prst="rect">
            <a:avLst/>
          </a:prstGeom>
          <a:solidFill>
            <a:schemeClr val="bg1"/>
          </a:solidFill>
          <a:ln>
            <a:noFill/>
          </a:ln>
          <a:extLst/>
        </p:spPr>
      </p:pic>
      <p:sp>
        <p:nvSpPr>
          <p:cNvPr id="83" name="Abgerundetes Rechteck 53">
            <a:extLst>
              <a:ext uri="{FF2B5EF4-FFF2-40B4-BE49-F238E27FC236}">
                <a16:creationId xmlns:a16="http://schemas.microsoft.com/office/drawing/2014/main" id="{3B6821ED-6AB9-4123-ADA7-354FC70E6D24}"/>
              </a:ext>
            </a:extLst>
          </p:cNvPr>
          <p:cNvSpPr/>
          <p:nvPr/>
        </p:nvSpPr>
        <p:spPr>
          <a:xfrm>
            <a:off x="2895217" y="4003153"/>
            <a:ext cx="716127" cy="203066"/>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4" name="Rechteck 54">
            <a:extLst>
              <a:ext uri="{FF2B5EF4-FFF2-40B4-BE49-F238E27FC236}">
                <a16:creationId xmlns:a16="http://schemas.microsoft.com/office/drawing/2014/main" id="{C19967DD-D217-4B43-891B-F0465C410CDC}"/>
              </a:ext>
            </a:extLst>
          </p:cNvPr>
          <p:cNvSpPr/>
          <p:nvPr/>
        </p:nvSpPr>
        <p:spPr>
          <a:xfrm>
            <a:off x="2862945" y="4015916"/>
            <a:ext cx="776392"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Solar Energy</a:t>
            </a:r>
            <a:endParaRPr lang="en-US" sz="788" dirty="0">
              <a:solidFill>
                <a:schemeClr val="bg2">
                  <a:lumMod val="25000"/>
                </a:schemeClr>
              </a:solidFill>
              <a:latin typeface="Futura Std Light" panose="020B0402020204020303" pitchFamily="34" charset="0"/>
            </a:endParaRPr>
          </a:p>
        </p:txBody>
      </p:sp>
      <p:sp>
        <p:nvSpPr>
          <p:cNvPr id="85" name="Rechteck 55">
            <a:extLst>
              <a:ext uri="{FF2B5EF4-FFF2-40B4-BE49-F238E27FC236}">
                <a16:creationId xmlns:a16="http://schemas.microsoft.com/office/drawing/2014/main" id="{7E777327-F993-4147-97F4-88792C7B2192}"/>
              </a:ext>
            </a:extLst>
          </p:cNvPr>
          <p:cNvSpPr/>
          <p:nvPr/>
        </p:nvSpPr>
        <p:spPr>
          <a:xfrm>
            <a:off x="2894489" y="4877710"/>
            <a:ext cx="724721"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AD Plant</a:t>
            </a:r>
            <a:endParaRPr lang="en-US" sz="788" dirty="0">
              <a:solidFill>
                <a:schemeClr val="bg2">
                  <a:lumMod val="25000"/>
                </a:schemeClr>
              </a:solidFill>
              <a:latin typeface="Futura Std Light" panose="020B0402020204020303" pitchFamily="34" charset="0"/>
            </a:endParaRPr>
          </a:p>
        </p:txBody>
      </p:sp>
      <p:pic>
        <p:nvPicPr>
          <p:cNvPr id="86" name="Grafik 56">
            <a:extLst>
              <a:ext uri="{FF2B5EF4-FFF2-40B4-BE49-F238E27FC236}">
                <a16:creationId xmlns:a16="http://schemas.microsoft.com/office/drawing/2014/main" id="{F4A97B0F-C27D-4E8A-9381-03833DA71D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0482" y="4352663"/>
            <a:ext cx="363630" cy="363630"/>
          </a:xfrm>
          <a:prstGeom prst="rect">
            <a:avLst/>
          </a:prstGeom>
        </p:spPr>
      </p:pic>
      <p:sp>
        <p:nvSpPr>
          <p:cNvPr id="87" name="Ellipse 100">
            <a:extLst>
              <a:ext uri="{FF2B5EF4-FFF2-40B4-BE49-F238E27FC236}">
                <a16:creationId xmlns:a16="http://schemas.microsoft.com/office/drawing/2014/main" id="{B11918DB-4C44-4890-9435-23DED1E80AF4}"/>
              </a:ext>
            </a:extLst>
          </p:cNvPr>
          <p:cNvSpPr/>
          <p:nvPr/>
        </p:nvSpPr>
        <p:spPr>
          <a:xfrm>
            <a:off x="7778725" y="2230925"/>
            <a:ext cx="607500" cy="607500"/>
          </a:xfrm>
          <a:prstGeom prst="ellipse">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8" name="Ellipse 101">
            <a:extLst>
              <a:ext uri="{FF2B5EF4-FFF2-40B4-BE49-F238E27FC236}">
                <a16:creationId xmlns:a16="http://schemas.microsoft.com/office/drawing/2014/main" id="{9580F15A-2B85-4FAD-AAEA-3AEF5C6185EF}"/>
              </a:ext>
            </a:extLst>
          </p:cNvPr>
          <p:cNvSpPr/>
          <p:nvPr/>
        </p:nvSpPr>
        <p:spPr>
          <a:xfrm>
            <a:off x="7778725" y="3375484"/>
            <a:ext cx="607500" cy="607500"/>
          </a:xfrm>
          <a:prstGeom prst="ellipse">
            <a:avLst/>
          </a:prstGeom>
          <a:no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9" name="Ellipse 102">
            <a:extLst>
              <a:ext uri="{FF2B5EF4-FFF2-40B4-BE49-F238E27FC236}">
                <a16:creationId xmlns:a16="http://schemas.microsoft.com/office/drawing/2014/main" id="{69A81B03-42F3-458A-BF6A-DE57D814EDB5}"/>
              </a:ext>
            </a:extLst>
          </p:cNvPr>
          <p:cNvSpPr/>
          <p:nvPr/>
        </p:nvSpPr>
        <p:spPr>
          <a:xfrm>
            <a:off x="7778725" y="4164683"/>
            <a:ext cx="607500" cy="607500"/>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0" name="Abgerundetes Rechteck 103">
            <a:extLst>
              <a:ext uri="{FF2B5EF4-FFF2-40B4-BE49-F238E27FC236}">
                <a16:creationId xmlns:a16="http://schemas.microsoft.com/office/drawing/2014/main" id="{682033EE-EFC0-4A56-A812-A5D2AEF0996C}"/>
              </a:ext>
            </a:extLst>
          </p:cNvPr>
          <p:cNvSpPr/>
          <p:nvPr/>
        </p:nvSpPr>
        <p:spPr>
          <a:xfrm>
            <a:off x="7727669" y="2873642"/>
            <a:ext cx="716127" cy="203066"/>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1" name="Abgerundetes Rechteck 104">
            <a:extLst>
              <a:ext uri="{FF2B5EF4-FFF2-40B4-BE49-F238E27FC236}">
                <a16:creationId xmlns:a16="http://schemas.microsoft.com/office/drawing/2014/main" id="{847554EA-6F70-4568-A866-9931087800AE}"/>
              </a:ext>
            </a:extLst>
          </p:cNvPr>
          <p:cNvSpPr/>
          <p:nvPr/>
        </p:nvSpPr>
        <p:spPr>
          <a:xfrm>
            <a:off x="7669732" y="4796694"/>
            <a:ext cx="887930" cy="203066"/>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2" name="Rechteck 106">
            <a:extLst>
              <a:ext uri="{FF2B5EF4-FFF2-40B4-BE49-F238E27FC236}">
                <a16:creationId xmlns:a16="http://schemas.microsoft.com/office/drawing/2014/main" id="{5C4B2AA0-601C-4582-BE46-A792D9308D6B}"/>
              </a:ext>
            </a:extLst>
          </p:cNvPr>
          <p:cNvSpPr/>
          <p:nvPr/>
        </p:nvSpPr>
        <p:spPr>
          <a:xfrm>
            <a:off x="7728581" y="2886404"/>
            <a:ext cx="715214"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Industry</a:t>
            </a:r>
            <a:endParaRPr lang="en-US" sz="788" dirty="0">
              <a:solidFill>
                <a:schemeClr val="bg2">
                  <a:lumMod val="25000"/>
                </a:schemeClr>
              </a:solidFill>
              <a:latin typeface="Futura Std Light" panose="020B0402020204020303" pitchFamily="34" charset="0"/>
            </a:endParaRPr>
          </a:p>
        </p:txBody>
      </p:sp>
      <p:sp>
        <p:nvSpPr>
          <p:cNvPr id="93" name="Abgerundetes Rechteck 108">
            <a:extLst>
              <a:ext uri="{FF2B5EF4-FFF2-40B4-BE49-F238E27FC236}">
                <a16:creationId xmlns:a16="http://schemas.microsoft.com/office/drawing/2014/main" id="{15D5C689-D5B2-41B8-9B8D-DCD14E6B1194}"/>
              </a:ext>
            </a:extLst>
          </p:cNvPr>
          <p:cNvSpPr/>
          <p:nvPr/>
        </p:nvSpPr>
        <p:spPr>
          <a:xfrm>
            <a:off x="7728582" y="3135712"/>
            <a:ext cx="716127" cy="203066"/>
          </a:xfrm>
          <a:prstGeom prst="roundRect">
            <a:avLst/>
          </a:prstGeom>
          <a:solidFill>
            <a:schemeClr val="bg1"/>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4" name="Rechteck 109">
            <a:extLst>
              <a:ext uri="{FF2B5EF4-FFF2-40B4-BE49-F238E27FC236}">
                <a16:creationId xmlns:a16="http://schemas.microsoft.com/office/drawing/2014/main" id="{375C36C1-F7ED-424C-8E6B-D7DC3633F0B4}"/>
              </a:ext>
            </a:extLst>
          </p:cNvPr>
          <p:cNvSpPr/>
          <p:nvPr/>
        </p:nvSpPr>
        <p:spPr>
          <a:xfrm>
            <a:off x="7719989" y="3148474"/>
            <a:ext cx="724721"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Mobility</a:t>
            </a:r>
            <a:endParaRPr lang="en-US" sz="788" dirty="0">
              <a:solidFill>
                <a:schemeClr val="bg2">
                  <a:lumMod val="25000"/>
                </a:schemeClr>
              </a:solidFill>
              <a:latin typeface="Futura Std Light" panose="020B0402020204020303" pitchFamily="34" charset="0"/>
            </a:endParaRPr>
          </a:p>
        </p:txBody>
      </p:sp>
      <p:sp>
        <p:nvSpPr>
          <p:cNvPr id="95" name="Rechteck 110">
            <a:extLst>
              <a:ext uri="{FF2B5EF4-FFF2-40B4-BE49-F238E27FC236}">
                <a16:creationId xmlns:a16="http://schemas.microsoft.com/office/drawing/2014/main" id="{33ED19B8-A189-40A9-B7A5-74ABA5E0D7FA}"/>
              </a:ext>
            </a:extLst>
          </p:cNvPr>
          <p:cNvSpPr/>
          <p:nvPr/>
        </p:nvSpPr>
        <p:spPr>
          <a:xfrm>
            <a:off x="7586566" y="4811665"/>
            <a:ext cx="1035698" cy="213585"/>
          </a:xfrm>
          <a:prstGeom prst="rect">
            <a:avLst/>
          </a:prstGeom>
        </p:spPr>
        <p:txBody>
          <a:bodyPr wrap="square">
            <a:spAutoFit/>
          </a:bodyPr>
          <a:lstStyle/>
          <a:p>
            <a:pPr lvl="0" algn="ctr"/>
            <a:r>
              <a:rPr lang="en-US" sz="788" u="sng" dirty="0">
                <a:solidFill>
                  <a:schemeClr val="bg2">
                    <a:lumMod val="25000"/>
                  </a:schemeClr>
                </a:solidFill>
                <a:latin typeface="Futura Std Book" panose="020B0502020204020303" pitchFamily="34" charset="0"/>
              </a:rPr>
              <a:t>Stationary Energy</a:t>
            </a:r>
            <a:endParaRPr lang="en-US" sz="788" dirty="0">
              <a:solidFill>
                <a:schemeClr val="bg2">
                  <a:lumMod val="25000"/>
                </a:schemeClr>
              </a:solidFill>
              <a:latin typeface="Futura Std Light" panose="020B0402020204020303" pitchFamily="34" charset="0"/>
            </a:endParaRPr>
          </a:p>
        </p:txBody>
      </p:sp>
      <p:pic>
        <p:nvPicPr>
          <p:cNvPr id="96" name="Picture 4" descr="Bildergebnis für building png icon">
            <a:extLst>
              <a:ext uri="{FF2B5EF4-FFF2-40B4-BE49-F238E27FC236}">
                <a16:creationId xmlns:a16="http://schemas.microsoft.com/office/drawing/2014/main" id="{D5E43B7D-0EFA-4CA7-9BE0-B96EAC7C09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06934" y="4290827"/>
            <a:ext cx="350828" cy="350828"/>
          </a:xfrm>
          <a:prstGeom prst="rect">
            <a:avLst/>
          </a:prstGeom>
          <a:noFill/>
          <a:extLst>
            <a:ext uri="{909E8E84-426E-40DD-AFC4-6F175D3DCCD1}">
              <a14:hiddenFill xmlns:a14="http://schemas.microsoft.com/office/drawing/2010/main">
                <a:solidFill>
                  <a:srgbClr val="FFFFFF"/>
                </a:solidFill>
              </a14:hiddenFill>
            </a:ext>
          </a:extLst>
        </p:spPr>
      </p:pic>
      <p:pic>
        <p:nvPicPr>
          <p:cNvPr id="97" name="Grafik 1028">
            <a:extLst>
              <a:ext uri="{FF2B5EF4-FFF2-40B4-BE49-F238E27FC236}">
                <a16:creationId xmlns:a16="http://schemas.microsoft.com/office/drawing/2014/main" id="{405ACCC2-49B6-4AE2-9476-C59A598982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5535" y="2334591"/>
            <a:ext cx="413626" cy="413626"/>
          </a:xfrm>
          <a:prstGeom prst="rect">
            <a:avLst/>
          </a:prstGeom>
        </p:spPr>
      </p:pic>
      <p:sp>
        <p:nvSpPr>
          <p:cNvPr id="98" name="TextBox 97">
            <a:extLst>
              <a:ext uri="{FF2B5EF4-FFF2-40B4-BE49-F238E27FC236}">
                <a16:creationId xmlns:a16="http://schemas.microsoft.com/office/drawing/2014/main" id="{21D560F5-3637-400C-8A8C-521BDA1857A4}"/>
              </a:ext>
            </a:extLst>
          </p:cNvPr>
          <p:cNvSpPr txBox="1"/>
          <p:nvPr/>
        </p:nvSpPr>
        <p:spPr>
          <a:xfrm>
            <a:off x="2635156" y="1790863"/>
            <a:ext cx="1231970" cy="715581"/>
          </a:xfrm>
          <a:prstGeom prst="rect">
            <a:avLst/>
          </a:prstGeom>
          <a:noFill/>
        </p:spPr>
        <p:txBody>
          <a:bodyPr wrap="square" rtlCol="0">
            <a:spAutoFit/>
          </a:bodyPr>
          <a:lstStyle/>
          <a:p>
            <a:pPr algn="ctr"/>
            <a:r>
              <a:rPr lang="en-IE" sz="1350" dirty="0"/>
              <a:t>Curtailed renewable energy sources</a:t>
            </a:r>
          </a:p>
        </p:txBody>
      </p:sp>
      <p:sp>
        <p:nvSpPr>
          <p:cNvPr id="99" name="TextBox 98">
            <a:extLst>
              <a:ext uri="{FF2B5EF4-FFF2-40B4-BE49-F238E27FC236}">
                <a16:creationId xmlns:a16="http://schemas.microsoft.com/office/drawing/2014/main" id="{89B4F36E-381C-43AB-A841-AAF661C57997}"/>
              </a:ext>
            </a:extLst>
          </p:cNvPr>
          <p:cNvSpPr txBox="1"/>
          <p:nvPr/>
        </p:nvSpPr>
        <p:spPr>
          <a:xfrm>
            <a:off x="7516845" y="1932991"/>
            <a:ext cx="1366779" cy="300082"/>
          </a:xfrm>
          <a:prstGeom prst="rect">
            <a:avLst/>
          </a:prstGeom>
          <a:noFill/>
        </p:spPr>
        <p:txBody>
          <a:bodyPr wrap="square" rtlCol="0">
            <a:spAutoFit/>
          </a:bodyPr>
          <a:lstStyle/>
          <a:p>
            <a:r>
              <a:rPr lang="en-IE" sz="1350" dirty="0"/>
              <a:t>Energy demands</a:t>
            </a:r>
          </a:p>
        </p:txBody>
      </p:sp>
      <p:sp>
        <p:nvSpPr>
          <p:cNvPr id="100" name="Oval 99"/>
          <p:cNvSpPr/>
          <p:nvPr/>
        </p:nvSpPr>
        <p:spPr>
          <a:xfrm>
            <a:off x="3994838" y="2062541"/>
            <a:ext cx="3535971" cy="32234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dirty="0"/>
              <a:t>Hydrogen could make sense for my community, organisation or company.</a:t>
            </a:r>
          </a:p>
          <a:p>
            <a:pPr algn="ctr"/>
            <a:endParaRPr lang="en-IE" sz="1600" dirty="0"/>
          </a:p>
          <a:p>
            <a:pPr algn="ctr"/>
            <a:r>
              <a:rPr lang="en-IE" sz="1600" dirty="0"/>
              <a:t>But how do I make it happen?</a:t>
            </a:r>
          </a:p>
          <a:p>
            <a:pPr algn="ctr"/>
            <a:endParaRPr lang="en-IE" sz="1600" dirty="0"/>
          </a:p>
          <a:p>
            <a:pPr algn="ctr"/>
            <a:r>
              <a:rPr lang="en-IE" sz="1600" dirty="0"/>
              <a:t>How do I find a hydrogen source or market?</a:t>
            </a:r>
            <a:endParaRPr lang="en-US" sz="1600" dirty="0"/>
          </a:p>
        </p:txBody>
      </p:sp>
      <p:sp>
        <p:nvSpPr>
          <p:cNvPr id="101" name="TextBox 100"/>
          <p:cNvSpPr txBox="1"/>
          <p:nvPr/>
        </p:nvSpPr>
        <p:spPr>
          <a:xfrm>
            <a:off x="3203246" y="5738730"/>
            <a:ext cx="5136984" cy="3385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E" dirty="0"/>
              <a:t>Can I get in contact with like-minded groups across Europe?</a:t>
            </a:r>
            <a:endParaRPr lang="en-US" dirty="0"/>
          </a:p>
        </p:txBody>
      </p:sp>
      <p:sp>
        <p:nvSpPr>
          <p:cNvPr id="102" name="Down Arrow 101"/>
          <p:cNvSpPr/>
          <p:nvPr/>
        </p:nvSpPr>
        <p:spPr>
          <a:xfrm>
            <a:off x="5505341" y="5331198"/>
            <a:ext cx="484632" cy="39011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p:nvSpPr>
        <p:spPr>
          <a:xfrm>
            <a:off x="7710465" y="4788180"/>
            <a:ext cx="2506491" cy="646331"/>
          </a:xfrm>
          <a:prstGeom prst="rect">
            <a:avLst/>
          </a:prstGeom>
          <a:noFill/>
        </p:spPr>
        <p:txBody>
          <a:bodyPr wrap="square" rtlCol="0">
            <a:spAutoFit/>
          </a:bodyPr>
          <a:lstStyle/>
          <a:p>
            <a:pPr algn="r"/>
            <a:r>
              <a:rPr lang="en-IE" b="1" dirty="0"/>
              <a:t>Smart H2GO</a:t>
            </a:r>
          </a:p>
          <a:p>
            <a:pPr algn="r"/>
            <a:r>
              <a:rPr lang="en-IE" b="1" dirty="0"/>
              <a:t>Decision Support Tool</a:t>
            </a:r>
            <a:endParaRPr lang="en-US" b="1" dirty="0"/>
          </a:p>
        </p:txBody>
      </p:sp>
      <p:sp>
        <p:nvSpPr>
          <p:cNvPr id="106" name="TextBox 105"/>
          <p:cNvSpPr txBox="1"/>
          <p:nvPr/>
        </p:nvSpPr>
        <p:spPr>
          <a:xfrm>
            <a:off x="6272833" y="5758153"/>
            <a:ext cx="3944123" cy="646331"/>
          </a:xfrm>
          <a:prstGeom prst="rect">
            <a:avLst/>
          </a:prstGeom>
          <a:noFill/>
        </p:spPr>
        <p:txBody>
          <a:bodyPr wrap="square" rtlCol="0">
            <a:spAutoFit/>
          </a:bodyPr>
          <a:lstStyle/>
          <a:p>
            <a:pPr algn="r"/>
            <a:r>
              <a:rPr lang="en-IE" b="1" dirty="0"/>
              <a:t>CH2F</a:t>
            </a:r>
          </a:p>
          <a:p>
            <a:pPr algn="r"/>
            <a:r>
              <a:rPr lang="en-IE" b="1" dirty="0"/>
              <a:t>Community Hydrogen Forum</a:t>
            </a:r>
          </a:p>
        </p:txBody>
      </p:sp>
      <p:pic>
        <p:nvPicPr>
          <p:cNvPr id="38" name="Picture 37"/>
          <p:cNvPicPr>
            <a:picLocks noChangeAspect="1"/>
          </p:cNvPicPr>
          <p:nvPr/>
        </p:nvPicPr>
        <p:blipFill rotWithShape="1">
          <a:blip r:embed="rId9">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39" name="Title 1">
            <a:extLst>
              <a:ext uri="{FF2B5EF4-FFF2-40B4-BE49-F238E27FC236}">
                <a16:creationId xmlns:a16="http://schemas.microsoft.com/office/drawing/2014/main" id="{0D2497BF-6041-4010-BF3B-11681DC60AE5}"/>
              </a:ext>
            </a:extLst>
          </p:cNvPr>
          <p:cNvSpPr txBox="1">
            <a:spLocks/>
          </p:cNvSpPr>
          <p:nvPr/>
        </p:nvSpPr>
        <p:spPr>
          <a:xfrm>
            <a:off x="976327" y="813785"/>
            <a:ext cx="4999546" cy="505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b="1" dirty="0">
                <a:solidFill>
                  <a:srgbClr val="034DA2"/>
                </a:solidFill>
                <a:latin typeface="Open Sans"/>
              </a:rPr>
              <a:t>GenComm Deliverables</a:t>
            </a:r>
          </a:p>
        </p:txBody>
      </p:sp>
    </p:spTree>
    <p:extLst>
      <p:ext uri="{BB962C8B-B14F-4D97-AF65-F5344CB8AC3E}">
        <p14:creationId xmlns:p14="http://schemas.microsoft.com/office/powerpoint/2010/main" val="328603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fade">
                                      <p:cBhvr>
                                        <p:cTn id="13" dur="500"/>
                                        <p:tgtEl>
                                          <p:spTgt spid="10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3" grpId="0" animBg="1"/>
      <p:bldP spid="100" grpId="0" animBg="1"/>
      <p:bldP spid="101" grpId="0" animBg="1"/>
      <p:bldP spid="102" grpId="0" animBg="1"/>
      <p:bldP spid="105" grpId="0"/>
      <p:bldP spid="10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3532" y="1396940"/>
            <a:ext cx="8564365" cy="5324535"/>
          </a:xfrm>
          <a:prstGeom prst="rect">
            <a:avLst/>
          </a:prstGeom>
          <a:noFill/>
          <a:ln>
            <a:noFill/>
          </a:ln>
        </p:spPr>
        <p:txBody>
          <a:bodyPr wrap="square" rtlCol="0">
            <a:spAutoFit/>
          </a:bodyPr>
          <a:lstStyle/>
          <a:p>
            <a:pPr marL="176213" indent="-176213">
              <a:buFont typeface="Arial" panose="020B0604020202020204" pitchFamily="34" charset="0"/>
              <a:buChar char="•"/>
            </a:pPr>
            <a:r>
              <a:rPr lang="en-IE" sz="2000" dirty="0">
                <a:solidFill>
                  <a:schemeClr val="tx1">
                    <a:alpha val="50000"/>
                  </a:schemeClr>
                </a:solidFill>
                <a:latin typeface="Open Sans"/>
                <a:cs typeface="Open Sans"/>
              </a:rPr>
              <a:t>Introduction to GenComm (Mark Welsh)</a:t>
            </a:r>
          </a:p>
          <a:p>
            <a:pPr marL="536575" lvl="1" indent="-176213">
              <a:buFont typeface="Arial" panose="020B0604020202020204" pitchFamily="34" charset="0"/>
              <a:buChar char="•"/>
            </a:pPr>
            <a:r>
              <a:rPr lang="en-IE" sz="2000" dirty="0">
                <a:solidFill>
                  <a:schemeClr val="tx1">
                    <a:alpha val="50000"/>
                  </a:schemeClr>
                </a:solidFill>
                <a:latin typeface="Open Sans"/>
                <a:cs typeface="Open Sans"/>
              </a:rPr>
              <a:t>Energy Challenges</a:t>
            </a:r>
          </a:p>
          <a:p>
            <a:pPr marL="536575" lvl="1" indent="-176213">
              <a:buFont typeface="Arial" panose="020B0604020202020204" pitchFamily="34" charset="0"/>
              <a:buChar char="•"/>
            </a:pPr>
            <a:r>
              <a:rPr lang="en-US" sz="2000" dirty="0" err="1">
                <a:solidFill>
                  <a:schemeClr val="tx1">
                    <a:alpha val="50000"/>
                  </a:schemeClr>
                </a:solidFill>
                <a:latin typeface="Open Sans"/>
                <a:cs typeface="Open Sans"/>
              </a:rPr>
              <a:t>GenComm</a:t>
            </a:r>
            <a:r>
              <a:rPr lang="en-US" sz="2000" dirty="0">
                <a:solidFill>
                  <a:schemeClr val="tx1">
                    <a:alpha val="50000"/>
                  </a:schemeClr>
                </a:solidFill>
                <a:latin typeface="Open Sans"/>
                <a:cs typeface="Open Sans"/>
              </a:rPr>
              <a:t> Pilot Plants</a:t>
            </a:r>
          </a:p>
          <a:p>
            <a:pPr marL="536575" lvl="1" indent="-176213">
              <a:buFont typeface="Arial" panose="020B0604020202020204" pitchFamily="34" charset="0"/>
              <a:buChar char="•"/>
            </a:pPr>
            <a:r>
              <a:rPr lang="en-US" sz="2000" dirty="0" err="1">
                <a:solidFill>
                  <a:schemeClr val="tx1">
                    <a:alpha val="50000"/>
                  </a:schemeClr>
                </a:solidFill>
                <a:latin typeface="Open Sans"/>
                <a:cs typeface="Open Sans"/>
              </a:rPr>
              <a:t>GenComm</a:t>
            </a:r>
            <a:r>
              <a:rPr lang="en-US" sz="2000" dirty="0">
                <a:solidFill>
                  <a:schemeClr val="tx1">
                    <a:alpha val="50000"/>
                  </a:schemeClr>
                </a:solidFill>
                <a:latin typeface="Open Sans"/>
                <a:cs typeface="Open Sans"/>
              </a:rPr>
              <a:t> Deliverables</a:t>
            </a:r>
          </a:p>
          <a:p>
            <a:pPr marL="176213" indent="-176213">
              <a:buFont typeface="Arial" panose="020B0604020202020204" pitchFamily="34" charset="0"/>
              <a:buChar char="•"/>
            </a:pPr>
            <a:r>
              <a:rPr lang="en-IE" sz="2000" dirty="0">
                <a:latin typeface="Open Sans"/>
                <a:cs typeface="Open Sans"/>
              </a:rPr>
              <a:t>Smart H</a:t>
            </a:r>
            <a:r>
              <a:rPr lang="en-IE" sz="2000" baseline="-25000" dirty="0">
                <a:latin typeface="Open Sans"/>
                <a:cs typeface="Open Sans"/>
              </a:rPr>
              <a:t>2 </a:t>
            </a:r>
            <a:r>
              <a:rPr lang="en-IE" sz="2000" dirty="0">
                <a:latin typeface="Open Sans"/>
                <a:cs typeface="Open Sans"/>
              </a:rPr>
              <a:t>(Kevin </a:t>
            </a:r>
            <a:r>
              <a:rPr lang="en-IE" sz="2000" dirty="0" err="1">
                <a:latin typeface="Open Sans"/>
                <a:cs typeface="Open Sans"/>
              </a:rPr>
              <a:t>Verleysen</a:t>
            </a:r>
            <a:r>
              <a:rPr lang="en-IE" sz="2000" dirty="0">
                <a:latin typeface="Open Sans"/>
                <a:cs typeface="Open Sans"/>
              </a:rPr>
              <a:t>)</a:t>
            </a:r>
            <a:endParaRPr lang="en-IE" sz="2000" baseline="-25000" dirty="0">
              <a:latin typeface="Open Sans"/>
              <a:cs typeface="Open Sans"/>
            </a:endParaRPr>
          </a:p>
          <a:p>
            <a:pPr marL="536575" lvl="1" indent="-176213">
              <a:buFont typeface="Arial" panose="020B0604020202020204" pitchFamily="34" charset="0"/>
              <a:buChar char="•"/>
            </a:pPr>
            <a:r>
              <a:rPr lang="en-IE" sz="2000" dirty="0">
                <a:latin typeface="Open Sans"/>
                <a:cs typeface="Open Sans"/>
              </a:rPr>
              <a:t>Hydrogen characteristics</a:t>
            </a:r>
          </a:p>
          <a:p>
            <a:pPr marL="536575" lvl="1" indent="-176213">
              <a:buFont typeface="Arial" panose="020B0604020202020204" pitchFamily="34" charset="0"/>
              <a:buChar char="•"/>
            </a:pPr>
            <a:r>
              <a:rPr lang="en-IE" sz="2000" dirty="0">
                <a:latin typeface="Open Sans"/>
                <a:cs typeface="Open Sans"/>
              </a:rPr>
              <a:t>Current H2 supply and demand</a:t>
            </a:r>
          </a:p>
          <a:p>
            <a:pPr marL="536575" lvl="1" indent="-176213">
              <a:buFont typeface="Arial" panose="020B0604020202020204" pitchFamily="34" charset="0"/>
              <a:buChar char="•"/>
            </a:pPr>
            <a:r>
              <a:rPr lang="en-IE" sz="2000" dirty="0">
                <a:latin typeface="Open Sans"/>
                <a:cs typeface="Open Sans"/>
              </a:rPr>
              <a:t>H</a:t>
            </a:r>
            <a:r>
              <a:rPr lang="en-IE" sz="2000" baseline="-25000" dirty="0">
                <a:latin typeface="Open Sans"/>
                <a:cs typeface="Open Sans"/>
              </a:rPr>
              <a:t>2</a:t>
            </a:r>
            <a:r>
              <a:rPr lang="en-IE" sz="2000" dirty="0">
                <a:latin typeface="Open Sans"/>
                <a:cs typeface="Open Sans"/>
              </a:rPr>
              <a:t> Mobility Technologies </a:t>
            </a:r>
          </a:p>
          <a:p>
            <a:pPr marL="536575" lvl="1" indent="-176213">
              <a:buFont typeface="Arial" panose="020B0604020202020204" pitchFamily="34" charset="0"/>
              <a:buChar char="•"/>
            </a:pPr>
            <a:r>
              <a:rPr lang="en-IE" sz="2000" dirty="0">
                <a:latin typeface="Open Sans"/>
                <a:cs typeface="Open Sans"/>
              </a:rPr>
              <a:t>The Concept of Smart H</a:t>
            </a:r>
            <a:r>
              <a:rPr lang="en-IE" sz="2000" baseline="-25000" dirty="0">
                <a:latin typeface="Open Sans"/>
                <a:cs typeface="Open Sans"/>
              </a:rPr>
              <a:t>2</a:t>
            </a:r>
            <a:r>
              <a:rPr lang="en-IE" sz="2000" dirty="0">
                <a:latin typeface="Open Sans"/>
                <a:cs typeface="Open Sans"/>
              </a:rPr>
              <a:t> </a:t>
            </a:r>
          </a:p>
          <a:p>
            <a:pPr marL="176213" indent="-176213">
              <a:buFont typeface="Arial" panose="020B0604020202020204" pitchFamily="34" charset="0"/>
              <a:buChar char="•"/>
            </a:pPr>
            <a:r>
              <a:rPr lang="en-IE" sz="2000" dirty="0">
                <a:solidFill>
                  <a:schemeClr val="tx1">
                    <a:alpha val="50000"/>
                  </a:schemeClr>
                </a:solidFill>
                <a:latin typeface="Open Sans"/>
                <a:cs typeface="Open Sans"/>
              </a:rPr>
              <a:t>Hydrogen Based Energy Carriers Decision Support Tool (T.A. Gunawan)</a:t>
            </a:r>
          </a:p>
          <a:p>
            <a:pPr marL="536575" lvl="1" indent="-176213">
              <a:buFont typeface="Arial" panose="020B0604020202020204" pitchFamily="34" charset="0"/>
              <a:buChar char="•"/>
            </a:pPr>
            <a:r>
              <a:rPr lang="en-IE" sz="2000" dirty="0">
                <a:solidFill>
                  <a:schemeClr val="tx1">
                    <a:alpha val="50000"/>
                  </a:schemeClr>
                </a:solidFill>
                <a:latin typeface="Open Sans"/>
                <a:cs typeface="Open Sans"/>
              </a:rPr>
              <a:t>Smart H2GO Objectives </a:t>
            </a:r>
          </a:p>
          <a:p>
            <a:pPr marL="536575" lvl="1" indent="-176213">
              <a:buFont typeface="Arial" panose="020B0604020202020204" pitchFamily="34" charset="0"/>
              <a:buChar char="•"/>
            </a:pPr>
            <a:r>
              <a:rPr lang="en-IE" sz="2000" dirty="0">
                <a:solidFill>
                  <a:schemeClr val="tx1">
                    <a:alpha val="50000"/>
                  </a:schemeClr>
                </a:solidFill>
                <a:latin typeface="Open Sans"/>
                <a:cs typeface="Open Sans"/>
              </a:rPr>
              <a:t>Building the Smart H2GO</a:t>
            </a:r>
          </a:p>
          <a:p>
            <a:pPr marL="536575" lvl="1" indent="-176213">
              <a:buFont typeface="Arial" panose="020B0604020202020204" pitchFamily="34" charset="0"/>
              <a:buChar char="•"/>
            </a:pPr>
            <a:r>
              <a:rPr lang="en-IE" sz="2000" dirty="0">
                <a:solidFill>
                  <a:schemeClr val="tx1">
                    <a:alpha val="50000"/>
                  </a:schemeClr>
                </a:solidFill>
                <a:latin typeface="Open Sans"/>
                <a:cs typeface="Open Sans"/>
              </a:rPr>
              <a:t>Smart H2GO model</a:t>
            </a:r>
          </a:p>
          <a:p>
            <a:pPr marL="536575" lvl="1" indent="-176213">
              <a:buFont typeface="Arial" panose="020B0604020202020204" pitchFamily="34" charset="0"/>
              <a:buChar char="•"/>
            </a:pPr>
            <a:r>
              <a:rPr lang="en-IE" sz="2000" dirty="0">
                <a:solidFill>
                  <a:schemeClr val="tx1">
                    <a:alpha val="50000"/>
                  </a:schemeClr>
                </a:solidFill>
                <a:latin typeface="Open Sans"/>
                <a:cs typeface="Open Sans"/>
              </a:rPr>
              <a:t>Case studies</a:t>
            </a:r>
          </a:p>
          <a:p>
            <a:pPr marL="990600" lvl="2" indent="-269875" defTabSz="3946525">
              <a:buFont typeface="+mj-lt"/>
              <a:buAutoNum type="arabicPeriod"/>
            </a:pPr>
            <a:r>
              <a:rPr lang="en-IE" sz="2000" dirty="0">
                <a:solidFill>
                  <a:schemeClr val="tx1">
                    <a:alpha val="50000"/>
                  </a:schemeClr>
                </a:solidFill>
                <a:latin typeface="Open Sans"/>
                <a:cs typeface="Open Sans"/>
              </a:rPr>
              <a:t>Case study in Valentia Island</a:t>
            </a:r>
          </a:p>
          <a:p>
            <a:pPr marL="990600" lvl="2" indent="-269875" defTabSz="3946525">
              <a:buFont typeface="+mj-lt"/>
              <a:buAutoNum type="arabicPeriod"/>
            </a:pPr>
            <a:r>
              <a:rPr lang="en-IE" sz="2000" dirty="0">
                <a:solidFill>
                  <a:schemeClr val="tx1">
                    <a:alpha val="50000"/>
                  </a:schemeClr>
                </a:solidFill>
                <a:latin typeface="Open Sans"/>
                <a:cs typeface="Open Sans"/>
              </a:rPr>
              <a:t>Case study in Belfast</a:t>
            </a:r>
          </a:p>
          <a:p>
            <a:pPr marL="990600" lvl="2" indent="-269875" defTabSz="3946525">
              <a:buFont typeface="+mj-lt"/>
              <a:buAutoNum type="arabicPeriod"/>
            </a:pPr>
            <a:r>
              <a:rPr lang="en-IE" sz="2000" dirty="0">
                <a:solidFill>
                  <a:schemeClr val="tx1">
                    <a:alpha val="50000"/>
                  </a:schemeClr>
                </a:solidFill>
                <a:latin typeface="Open Sans"/>
                <a:cs typeface="Open Sans"/>
              </a:rPr>
              <a:t>Case study in Northwest Europe</a:t>
            </a:r>
          </a:p>
        </p:txBody>
      </p:sp>
      <p:sp>
        <p:nvSpPr>
          <p:cNvPr id="7" name="Title 1">
            <a:extLst>
              <a:ext uri="{FF2B5EF4-FFF2-40B4-BE49-F238E27FC236}">
                <a16:creationId xmlns:a16="http://schemas.microsoft.com/office/drawing/2014/main" id="{0D2497BF-6041-4010-BF3B-11681DC60AE5}"/>
              </a:ext>
            </a:extLst>
          </p:cNvPr>
          <p:cNvSpPr>
            <a:spLocks noGrp="1"/>
          </p:cNvSpPr>
          <p:nvPr>
            <p:ph type="title"/>
          </p:nvPr>
        </p:nvSpPr>
        <p:spPr>
          <a:xfrm>
            <a:off x="973532" y="816078"/>
            <a:ext cx="4999546" cy="505401"/>
          </a:xfrm>
        </p:spPr>
        <p:txBody>
          <a:bodyPr anchor="t">
            <a:noAutofit/>
          </a:bodyPr>
          <a:lstStyle/>
          <a:p>
            <a:r>
              <a:rPr lang="en-IE" sz="2800" b="1" dirty="0">
                <a:solidFill>
                  <a:srgbClr val="034DA2"/>
                </a:solidFill>
                <a:latin typeface="Open Sans"/>
              </a:rPr>
              <a:t>Overview</a:t>
            </a:r>
          </a:p>
        </p:txBody>
      </p:sp>
      <p:sp>
        <p:nvSpPr>
          <p:cNvPr id="3" name="Slide Number Placeholder 2"/>
          <p:cNvSpPr>
            <a:spLocks noGrp="1"/>
          </p:cNvSpPr>
          <p:nvPr>
            <p:ph type="sldNum" sz="quarter" idx="12"/>
          </p:nvPr>
        </p:nvSpPr>
        <p:spPr/>
        <p:txBody>
          <a:bodyPr/>
          <a:lstStyle/>
          <a:p>
            <a:fld id="{E87D083B-FAF2-5643-A9FC-521FAB15583B}" type="slidenum">
              <a:rPr lang="en-GB" smtClean="0"/>
              <a:t>6</a:t>
            </a:fld>
            <a:endParaRPr lang="en-GB"/>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Tree>
    <p:extLst>
      <p:ext uri="{BB962C8B-B14F-4D97-AF65-F5344CB8AC3E}">
        <p14:creationId xmlns:p14="http://schemas.microsoft.com/office/powerpoint/2010/main" val="2817177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87D083B-FAF2-5643-A9FC-521FAB15583B}" type="slidenum">
              <a:rPr lang="en-GB" smtClean="0"/>
              <a:t>7</a:t>
            </a:fld>
            <a:endParaRPr lang="en-GB"/>
          </a:p>
        </p:txBody>
      </p:sp>
      <p:graphicFrame>
        <p:nvGraphicFramePr>
          <p:cNvPr id="8" name="Diagramm 1"/>
          <p:cNvGraphicFramePr/>
          <p:nvPr>
            <p:extLst>
              <p:ext uri="{D42A27DB-BD31-4B8C-83A1-F6EECF244321}">
                <p14:modId xmlns:p14="http://schemas.microsoft.com/office/powerpoint/2010/main" val="389841313"/>
              </p:ext>
            </p:extLst>
          </p:nvPr>
        </p:nvGraphicFramePr>
        <p:xfrm>
          <a:off x="1889555" y="1487411"/>
          <a:ext cx="7923276" cy="471259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072845" y="6259371"/>
            <a:ext cx="8010144" cy="246221"/>
          </a:xfrm>
          <a:prstGeom prst="rect">
            <a:avLst/>
          </a:prstGeom>
          <a:noFill/>
        </p:spPr>
        <p:txBody>
          <a:bodyPr wrap="square" rtlCol="0">
            <a:spAutoFit/>
          </a:bodyPr>
          <a:lstStyle/>
          <a:p>
            <a:r>
              <a:rPr lang="en-IE" sz="1000" dirty="0">
                <a:latin typeface="Open Sans" panose="020B0606030504020204"/>
              </a:rPr>
              <a:t>Source: Eia.gov. (2017). Analysis &amp; Projections - U.S. Energy Information Administration (EIA).</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10" name="Title 1">
            <a:extLst>
              <a:ext uri="{FF2B5EF4-FFF2-40B4-BE49-F238E27FC236}">
                <a16:creationId xmlns:a16="http://schemas.microsoft.com/office/drawing/2014/main" id="{0D2497BF-6041-4010-BF3B-11681DC60AE5}"/>
              </a:ext>
            </a:extLst>
          </p:cNvPr>
          <p:cNvSpPr txBox="1">
            <a:spLocks/>
          </p:cNvSpPr>
          <p:nvPr/>
        </p:nvSpPr>
        <p:spPr>
          <a:xfrm>
            <a:off x="976327" y="813785"/>
            <a:ext cx="4999546" cy="505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b="1" dirty="0">
                <a:solidFill>
                  <a:srgbClr val="034DA2"/>
                </a:solidFill>
                <a:latin typeface="Open Sans"/>
              </a:rPr>
              <a:t>Hydrogen Characteristics</a:t>
            </a:r>
          </a:p>
        </p:txBody>
      </p:sp>
    </p:spTree>
    <p:extLst>
      <p:ext uri="{BB962C8B-B14F-4D97-AF65-F5344CB8AC3E}">
        <p14:creationId xmlns:p14="http://schemas.microsoft.com/office/powerpoint/2010/main" val="3487977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87D083B-FAF2-5643-A9FC-521FAB15583B}" type="slidenum">
              <a:rPr lang="en-GB" smtClean="0"/>
              <a:t>8</a:t>
            </a:fld>
            <a:endParaRPr lang="en-GB"/>
          </a:p>
        </p:txBody>
      </p:sp>
      <p:sp>
        <p:nvSpPr>
          <p:cNvPr id="11" name="TextBox 10"/>
          <p:cNvSpPr txBox="1"/>
          <p:nvPr/>
        </p:nvSpPr>
        <p:spPr>
          <a:xfrm>
            <a:off x="1232236" y="6254015"/>
            <a:ext cx="9245614" cy="400110"/>
          </a:xfrm>
          <a:prstGeom prst="rect">
            <a:avLst/>
          </a:prstGeom>
          <a:noFill/>
        </p:spPr>
        <p:txBody>
          <a:bodyPr wrap="square" rtlCol="0">
            <a:spAutoFit/>
          </a:bodyPr>
          <a:lstStyle/>
          <a:p>
            <a:r>
              <a:rPr lang="en-IE" sz="1000" dirty="0">
                <a:latin typeface="Open Sans" panose="020B0606030504020204"/>
              </a:rPr>
              <a:t>Source: Hydrogen-Based Energy Conversion. More than Storage: System Flexibility (Fact Book). (2014). 1st ed. SBC Energy Institute. </a:t>
            </a:r>
          </a:p>
          <a:p>
            <a:r>
              <a:rPr lang="en-IE" sz="1000" dirty="0">
                <a:latin typeface="Open Sans" panose="020B0606030504020204"/>
              </a:rPr>
              <a:t>	 Shell Hydrogen Study: Fuel of the Future ?.(2017). Shell GmbH and Wuppertal Institute.</a:t>
            </a:r>
          </a:p>
        </p:txBody>
      </p:sp>
      <p:pic>
        <p:nvPicPr>
          <p:cNvPr id="9" name="Grafik 2"/>
          <p:cNvPicPr/>
          <p:nvPr/>
        </p:nvPicPr>
        <p:blipFill rotWithShape="1">
          <a:blip r:embed="rId3" cstate="print">
            <a:extLst>
              <a:ext uri="{28A0092B-C50C-407E-A947-70E740481C1C}">
                <a14:useLocalDpi xmlns:a14="http://schemas.microsoft.com/office/drawing/2010/main" val="0"/>
              </a:ext>
            </a:extLst>
          </a:blip>
          <a:srcRect l="-39125" t="-3937" r="-23872" b="-7589"/>
          <a:stretch/>
        </p:blipFill>
        <p:spPr bwMode="auto">
          <a:xfrm>
            <a:off x="247965" y="2231099"/>
            <a:ext cx="5727908" cy="4029998"/>
          </a:xfrm>
          <a:prstGeom prst="rect">
            <a:avLst/>
          </a:prstGeom>
          <a:ln w="9525" cap="flat" cmpd="sng" algn="ctr">
            <a:noFill/>
            <a:prstDash val="solid"/>
            <a:round/>
            <a:headEnd type="none" w="med" len="med"/>
            <a:tailEnd type="none" w="med" len="med"/>
          </a:ln>
          <a:extLst>
            <a:ext uri="{53640926-AAD7-44D8-BBD7-CCE9431645EC}">
              <a14:shadowObscured xmlns:a14="http://schemas.microsoft.com/office/drawing/2010/main"/>
            </a:ext>
          </a:extLst>
        </p:spPr>
      </p:pic>
      <p:pic>
        <p:nvPicPr>
          <p:cNvPr id="2" name="Picture 1"/>
          <p:cNvPicPr>
            <a:picLocks noChangeAspect="1"/>
          </p:cNvPicPr>
          <p:nvPr/>
        </p:nvPicPr>
        <p:blipFill>
          <a:blip r:embed="rId4"/>
          <a:stretch>
            <a:fillRect/>
          </a:stretch>
        </p:blipFill>
        <p:spPr>
          <a:xfrm>
            <a:off x="6940346" y="2385454"/>
            <a:ext cx="3340507" cy="2447734"/>
          </a:xfrm>
          <a:prstGeom prst="rect">
            <a:avLst/>
          </a:prstGeom>
        </p:spPr>
      </p:pic>
      <p:sp>
        <p:nvSpPr>
          <p:cNvPr id="8" name="TextBox 7"/>
          <p:cNvSpPr txBox="1"/>
          <p:nvPr/>
        </p:nvSpPr>
        <p:spPr>
          <a:xfrm>
            <a:off x="2141790" y="1807760"/>
            <a:ext cx="2665757" cy="369332"/>
          </a:xfrm>
          <a:prstGeom prst="rect">
            <a:avLst/>
          </a:prstGeom>
          <a:noFill/>
        </p:spPr>
        <p:txBody>
          <a:bodyPr wrap="square" rtlCol="0">
            <a:spAutoFit/>
          </a:bodyPr>
          <a:lstStyle/>
          <a:p>
            <a:pPr algn="ctr"/>
            <a:r>
              <a:rPr lang="en-IE" b="1" dirty="0">
                <a:solidFill>
                  <a:srgbClr val="024CA2"/>
                </a:solidFill>
              </a:rPr>
              <a:t>Global hydrogen supply</a:t>
            </a:r>
          </a:p>
        </p:txBody>
      </p:sp>
      <p:sp>
        <p:nvSpPr>
          <p:cNvPr id="10" name="TextBox 9"/>
          <p:cNvSpPr txBox="1"/>
          <p:nvPr/>
        </p:nvSpPr>
        <p:spPr>
          <a:xfrm>
            <a:off x="7136097" y="1807760"/>
            <a:ext cx="2665757" cy="369332"/>
          </a:xfrm>
          <a:prstGeom prst="rect">
            <a:avLst/>
          </a:prstGeom>
          <a:noFill/>
        </p:spPr>
        <p:txBody>
          <a:bodyPr wrap="square" rtlCol="0">
            <a:spAutoFit/>
          </a:bodyPr>
          <a:lstStyle/>
          <a:p>
            <a:pPr algn="ctr"/>
            <a:r>
              <a:rPr lang="en-IE" b="1" dirty="0">
                <a:solidFill>
                  <a:srgbClr val="024CA2"/>
                </a:solidFill>
              </a:rPr>
              <a:t>Global hydrogen demand</a:t>
            </a: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13" name="Title 1">
            <a:extLst>
              <a:ext uri="{FF2B5EF4-FFF2-40B4-BE49-F238E27FC236}">
                <a16:creationId xmlns:a16="http://schemas.microsoft.com/office/drawing/2014/main" id="{0D2497BF-6041-4010-BF3B-11681DC60AE5}"/>
              </a:ext>
            </a:extLst>
          </p:cNvPr>
          <p:cNvSpPr txBox="1">
            <a:spLocks/>
          </p:cNvSpPr>
          <p:nvPr/>
        </p:nvSpPr>
        <p:spPr>
          <a:xfrm>
            <a:off x="976326" y="813785"/>
            <a:ext cx="5964019" cy="505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b="1" dirty="0">
                <a:solidFill>
                  <a:srgbClr val="034DA2"/>
                </a:solidFill>
                <a:latin typeface="Open Sans"/>
              </a:rPr>
              <a:t>Current H</a:t>
            </a:r>
            <a:r>
              <a:rPr lang="en-IE" sz="2800" b="1" baseline="-25000" dirty="0">
                <a:solidFill>
                  <a:srgbClr val="034DA2"/>
                </a:solidFill>
                <a:latin typeface="Open Sans"/>
              </a:rPr>
              <a:t>2</a:t>
            </a:r>
            <a:r>
              <a:rPr lang="en-IE" sz="2800" b="1" dirty="0">
                <a:solidFill>
                  <a:srgbClr val="034DA2"/>
                </a:solidFill>
                <a:latin typeface="Open Sans"/>
              </a:rPr>
              <a:t> supply and demand</a:t>
            </a:r>
          </a:p>
        </p:txBody>
      </p:sp>
    </p:spTree>
    <p:extLst>
      <p:ext uri="{BB962C8B-B14F-4D97-AF65-F5344CB8AC3E}">
        <p14:creationId xmlns:p14="http://schemas.microsoft.com/office/powerpoint/2010/main" val="1135157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87D083B-FAF2-5643-A9FC-521FAB15583B}" type="slidenum">
              <a:rPr lang="en-GB" smtClean="0"/>
              <a:t>9</a:t>
            </a:fld>
            <a:endParaRPr lang="en-GB"/>
          </a:p>
        </p:txBody>
      </p:sp>
      <p:pic>
        <p:nvPicPr>
          <p:cNvPr id="9" name="Grafik 16"/>
          <p:cNvPicPr/>
          <p:nvPr/>
        </p:nvPicPr>
        <p:blipFill>
          <a:blip r:embed="rId3">
            <a:extLst>
              <a:ext uri="{28A0092B-C50C-407E-A947-70E740481C1C}">
                <a14:useLocalDpi xmlns:a14="http://schemas.microsoft.com/office/drawing/2010/main" val="0"/>
              </a:ext>
            </a:extLst>
          </a:blip>
          <a:srcRect/>
          <a:stretch>
            <a:fillRect/>
          </a:stretch>
        </p:blipFill>
        <p:spPr bwMode="auto">
          <a:xfrm>
            <a:off x="1483093" y="1954771"/>
            <a:ext cx="6216524" cy="3700232"/>
          </a:xfrm>
          <a:prstGeom prst="rect">
            <a:avLst/>
          </a:prstGeom>
          <a:noFill/>
          <a:ln>
            <a:solidFill>
              <a:schemeClr val="bg1"/>
            </a:solidFill>
          </a:ln>
        </p:spPr>
      </p:pic>
      <p:sp>
        <p:nvSpPr>
          <p:cNvPr id="10" name="TextBox 9"/>
          <p:cNvSpPr txBox="1"/>
          <p:nvPr/>
        </p:nvSpPr>
        <p:spPr>
          <a:xfrm>
            <a:off x="1802687" y="6290589"/>
            <a:ext cx="8010144" cy="261610"/>
          </a:xfrm>
          <a:prstGeom prst="rect">
            <a:avLst/>
          </a:prstGeom>
          <a:noFill/>
        </p:spPr>
        <p:txBody>
          <a:bodyPr wrap="square" rtlCol="0">
            <a:spAutoFit/>
          </a:bodyPr>
          <a:lstStyle/>
          <a:p>
            <a:r>
              <a:rPr lang="en-IE" sz="1100" dirty="0">
                <a:latin typeface="Open Sans" panose="020B0606030504020204"/>
              </a:rPr>
              <a:t>Source: Renewable Smart Hydrogen for a Sustainable Future. GenComm. 2018.</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408" t="16959" r="7305" b="11622"/>
          <a:stretch/>
        </p:blipFill>
        <p:spPr>
          <a:xfrm>
            <a:off x="9540693" y="342148"/>
            <a:ext cx="2254616" cy="988915"/>
          </a:xfrm>
          <a:prstGeom prst="rect">
            <a:avLst/>
          </a:prstGeom>
        </p:spPr>
      </p:pic>
      <p:sp>
        <p:nvSpPr>
          <p:cNvPr id="11" name="Title 1">
            <a:extLst>
              <a:ext uri="{FF2B5EF4-FFF2-40B4-BE49-F238E27FC236}">
                <a16:creationId xmlns:a16="http://schemas.microsoft.com/office/drawing/2014/main" id="{0D2497BF-6041-4010-BF3B-11681DC60AE5}"/>
              </a:ext>
            </a:extLst>
          </p:cNvPr>
          <p:cNvSpPr txBox="1">
            <a:spLocks/>
          </p:cNvSpPr>
          <p:nvPr/>
        </p:nvSpPr>
        <p:spPr>
          <a:xfrm>
            <a:off x="976327" y="813785"/>
            <a:ext cx="4999546" cy="505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800" b="1" dirty="0">
                <a:solidFill>
                  <a:srgbClr val="034DA2"/>
                </a:solidFill>
                <a:latin typeface="Open Sans"/>
              </a:rPr>
              <a:t>The Concept of Smart H2 </a:t>
            </a:r>
          </a:p>
        </p:txBody>
      </p:sp>
    </p:spTree>
    <p:extLst>
      <p:ext uri="{BB962C8B-B14F-4D97-AF65-F5344CB8AC3E}">
        <p14:creationId xmlns:p14="http://schemas.microsoft.com/office/powerpoint/2010/main" val="10014504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19301</TotalTime>
  <Words>2502</Words>
  <Application>Microsoft Office PowerPoint</Application>
  <PresentationFormat>Breedbeeld</PresentationFormat>
  <Paragraphs>399</Paragraphs>
  <Slides>29</Slides>
  <Notes>26</Notes>
  <HiddenSlides>0</HiddenSlides>
  <MMClips>0</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29</vt:i4>
      </vt:variant>
    </vt:vector>
  </HeadingPairs>
  <TitlesOfParts>
    <vt:vector size="41" baseType="lpstr">
      <vt:lpstr>Arial</vt:lpstr>
      <vt:lpstr>Calibri</vt:lpstr>
      <vt:lpstr>Calibri Light</vt:lpstr>
      <vt:lpstr>Cambria Math</vt:lpstr>
      <vt:lpstr>Franklin Gothic Book</vt:lpstr>
      <vt:lpstr>Futura Std Book</vt:lpstr>
      <vt:lpstr>Futura Std Light</vt:lpstr>
      <vt:lpstr>MS Mincho</vt:lpstr>
      <vt:lpstr>Open Sans</vt:lpstr>
      <vt:lpstr>Symbol</vt:lpstr>
      <vt:lpstr>Times New Roman</vt:lpstr>
      <vt:lpstr>Office Theme</vt:lpstr>
      <vt:lpstr>PowerPoint-presentatie</vt:lpstr>
      <vt:lpstr>Overview</vt:lpstr>
      <vt:lpstr>PowerPoint-presentatie</vt:lpstr>
      <vt:lpstr>PowerPoint-presentatie</vt:lpstr>
      <vt:lpstr>PowerPoint-presentatie</vt:lpstr>
      <vt:lpstr>Overview</vt:lpstr>
      <vt:lpstr>PowerPoint-presentatie</vt:lpstr>
      <vt:lpstr>PowerPoint-presentatie</vt:lpstr>
      <vt:lpstr>PowerPoint-presentatie</vt:lpstr>
      <vt:lpstr>PowerPoint-presentatie</vt:lpstr>
      <vt:lpstr>Overview</vt:lpstr>
      <vt:lpstr>PowerPoint-presentatie</vt:lpstr>
      <vt:lpstr>PowerPoint-presentatie</vt:lpstr>
      <vt:lpstr>PowerPoint-presentatie</vt:lpstr>
      <vt:lpstr>Smart H2GO Case Study 1 Local-scale in Valentia Island, Ireland</vt:lpstr>
      <vt:lpstr>Smart H2GO Case Study 1 Local-scale in Valentia Island, Ireland</vt:lpstr>
      <vt:lpstr>Smart H2GO Case Study 2 Regional/National-scale in Belfast, Northern Ireland </vt:lpstr>
      <vt:lpstr>Smart H2GO Case Study 2 Regional/National-scale in Belfast, Northern Ireland </vt:lpstr>
      <vt:lpstr>Smart H2GO Case Study 3 Transnational-scale across Northwest Europe</vt:lpstr>
      <vt:lpstr>Smart H2GO Case Study 3 Transnational-scale across Northwest Europe</vt:lpstr>
      <vt:lpstr>Smart H2GO Case Study 3 Transnational-scale across Northwest Europe</vt:lpstr>
      <vt:lpstr>Smart H2GO Case Study 3 Transnational-scale across Northwest Europe</vt:lpstr>
      <vt:lpstr>Smart H2GO Case Study 3 Transnational-scale across Northwest Europe</vt:lpstr>
      <vt:lpstr>Smart H2GO Case Study 3 Transnational-scale across Northwest Europe</vt:lpstr>
      <vt:lpstr>PowerPoint-presentatie</vt:lpstr>
      <vt:lpstr>PowerPoint-presentatie</vt:lpstr>
      <vt:lpstr>PowerPoint-presentatie</vt:lpstr>
      <vt:lpstr>PowerPoint-presentatie</vt:lpstr>
      <vt:lpstr>PowerPoint-presentatie</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Kevin Verleysen</cp:lastModifiedBy>
  <cp:revision>648</cp:revision>
  <cp:lastPrinted>2019-03-06T09:58:55Z</cp:lastPrinted>
  <dcterms:created xsi:type="dcterms:W3CDTF">2015-03-06T10:50:13Z</dcterms:created>
  <dcterms:modified xsi:type="dcterms:W3CDTF">2019-05-15T06:51:47Z</dcterms:modified>
</cp:coreProperties>
</file>