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6" r:id="rId3"/>
    <p:sldId id="264" r:id="rId4"/>
    <p:sldId id="267" r:id="rId5"/>
    <p:sldId id="268" r:id="rId6"/>
    <p:sldId id="269" r:id="rId7"/>
    <p:sldId id="265" r:id="rId8"/>
    <p:sldId id="259" r:id="rId9"/>
  </p:sldIdLst>
  <p:sldSz cx="9144000" cy="6858000" type="screen4x3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trien Wijns" initials="KW" lastIdx="1" clrIdx="0">
    <p:extLst>
      <p:ext uri="{19B8F6BF-5375-455C-9EA6-DF929625EA0E}">
        <p15:presenceInfo xmlns:p15="http://schemas.microsoft.com/office/powerpoint/2012/main" userId="S-1-5-21-515967899-842925246-839522115-312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8C222"/>
    <a:srgbClr val="159961"/>
    <a:srgbClr val="73B632"/>
    <a:srgbClr val="233517"/>
    <a:srgbClr val="2335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46" autoAdjust="0"/>
  </p:normalViewPr>
  <p:slideViewPr>
    <p:cSldViewPr snapToGrid="0" snapToObjects="1">
      <p:cViewPr>
        <p:scale>
          <a:sx n="100" d="100"/>
          <a:sy n="100" d="100"/>
        </p:scale>
        <p:origin x="540" y="-49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6-10T11:21:19.582" idx="1">
    <p:pos x="5760" y="0"/>
    <p:text>Kaartje?</p:text>
    <p:extLst>
      <p:ext uri="{C676402C-5697-4E1C-873F-D02D1690AC5C}">
        <p15:threadingInfo xmlns:p15="http://schemas.microsoft.com/office/powerpoint/2012/main" timeZoneBias="-1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50CDF-B721-BA41-91C7-4268EAE45939}" type="datetimeFigureOut">
              <a:t>6/12/2019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A5EEA-1E75-DF4F-9E90-99C953857006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06973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50CDF-B721-BA41-91C7-4268EAE45939}" type="datetimeFigureOut">
              <a:t>6/12/2019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A5EEA-1E75-DF4F-9E90-99C953857006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47450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50CDF-B721-BA41-91C7-4268EAE45939}" type="datetimeFigureOut">
              <a:t>6/12/2019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A5EEA-1E75-DF4F-9E90-99C953857006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56444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50CDF-B721-BA41-91C7-4268EAE45939}" type="datetimeFigureOut">
              <a:t>6/12/2019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A5EEA-1E75-DF4F-9E90-99C953857006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87580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50CDF-B721-BA41-91C7-4268EAE45939}" type="datetimeFigureOut">
              <a:t>6/12/2019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A5EEA-1E75-DF4F-9E90-99C953857006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70028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50CDF-B721-BA41-91C7-4268EAE45939}" type="datetimeFigureOut">
              <a:t>6/12/2019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A5EEA-1E75-DF4F-9E90-99C953857006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71682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50CDF-B721-BA41-91C7-4268EAE45939}" type="datetimeFigureOut">
              <a:t>6/12/2019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A5EEA-1E75-DF4F-9E90-99C953857006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41574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50CDF-B721-BA41-91C7-4268EAE45939}" type="datetimeFigureOut">
              <a:t>6/12/2019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A5EEA-1E75-DF4F-9E90-99C953857006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91986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50CDF-B721-BA41-91C7-4268EAE45939}" type="datetimeFigureOut">
              <a:t>6/12/2019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A5EEA-1E75-DF4F-9E90-99C953857006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93095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50CDF-B721-BA41-91C7-4268EAE45939}" type="datetimeFigureOut">
              <a:t>6/12/2019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A5EEA-1E75-DF4F-9E90-99C953857006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26712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50CDF-B721-BA41-91C7-4268EAE45939}" type="datetimeFigureOut">
              <a:t>6/12/2019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A5EEA-1E75-DF4F-9E90-99C953857006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69432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150CDF-B721-BA41-91C7-4268EAE45939}" type="datetimeFigureOut">
              <a:t>6/12/2019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3A5EEA-1E75-DF4F-9E90-99C953857006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94543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0" y="2057693"/>
            <a:ext cx="9144000" cy="4045657"/>
          </a:xfrm>
          <a:prstGeom prst="rect">
            <a:avLst/>
          </a:prstGeom>
          <a:solidFill>
            <a:srgbClr val="15996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ekstvak 3"/>
          <p:cNvSpPr txBox="1"/>
          <p:nvPr/>
        </p:nvSpPr>
        <p:spPr>
          <a:xfrm>
            <a:off x="1060643" y="2776629"/>
            <a:ext cx="69778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 smtClean="0">
                <a:solidFill>
                  <a:schemeClr val="bg1"/>
                </a:solidFill>
                <a:latin typeface="Open Sans"/>
                <a:cs typeface="Open Sans"/>
              </a:rPr>
              <a:t>Interreg Care-</a:t>
            </a:r>
            <a:r>
              <a:rPr lang="nl-NL" sz="3600" b="1" dirty="0" err="1" smtClean="0">
                <a:solidFill>
                  <a:schemeClr val="bg1"/>
                </a:solidFill>
                <a:latin typeface="Open Sans"/>
                <a:cs typeface="Open Sans"/>
              </a:rPr>
              <a:t>Peat</a:t>
            </a:r>
            <a:endParaRPr lang="nl-NL" sz="3600" b="1" dirty="0" smtClean="0">
              <a:solidFill>
                <a:schemeClr val="bg1"/>
              </a:solidFill>
              <a:latin typeface="Open Sans"/>
              <a:cs typeface="Open Sans"/>
            </a:endParaRPr>
          </a:p>
          <a:p>
            <a:r>
              <a:rPr lang="nl-NL" sz="2400" b="1" dirty="0" smtClean="0">
                <a:solidFill>
                  <a:schemeClr val="bg1"/>
                </a:solidFill>
                <a:latin typeface="Open Sans"/>
                <a:cs typeface="Open Sans"/>
              </a:rPr>
              <a:t>Restoring </a:t>
            </a:r>
            <a:r>
              <a:rPr lang="nl-NL" sz="2400" b="1" dirty="0" err="1" smtClean="0">
                <a:solidFill>
                  <a:schemeClr val="bg1"/>
                </a:solidFill>
                <a:latin typeface="Open Sans"/>
                <a:cs typeface="Open Sans"/>
              </a:rPr>
              <a:t>the</a:t>
            </a:r>
            <a:r>
              <a:rPr lang="nl-NL" sz="2400" b="1" dirty="0" smtClean="0">
                <a:solidFill>
                  <a:schemeClr val="bg1"/>
                </a:solidFill>
                <a:latin typeface="Open Sans"/>
                <a:cs typeface="Open Sans"/>
              </a:rPr>
              <a:t> carbon storage </a:t>
            </a:r>
            <a:r>
              <a:rPr lang="nl-NL" sz="2400" b="1" dirty="0" err="1" smtClean="0">
                <a:solidFill>
                  <a:schemeClr val="bg1"/>
                </a:solidFill>
                <a:latin typeface="Open Sans"/>
                <a:cs typeface="Open Sans"/>
              </a:rPr>
              <a:t>capacity</a:t>
            </a:r>
            <a:r>
              <a:rPr lang="nl-NL" sz="2400" b="1" dirty="0" smtClean="0">
                <a:solidFill>
                  <a:schemeClr val="bg1"/>
                </a:solidFill>
                <a:latin typeface="Open Sans"/>
                <a:cs typeface="Open Sans"/>
              </a:rPr>
              <a:t> of </a:t>
            </a:r>
            <a:r>
              <a:rPr lang="nl-NL" sz="2400" b="1" dirty="0" err="1" smtClean="0">
                <a:solidFill>
                  <a:schemeClr val="bg1"/>
                </a:solidFill>
                <a:latin typeface="Open Sans"/>
                <a:cs typeface="Open Sans"/>
              </a:rPr>
              <a:t>peatlands</a:t>
            </a:r>
            <a:endParaRPr lang="nl-NL" sz="2400" b="1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1060643" y="5026132"/>
            <a:ext cx="67472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 smtClean="0">
                <a:solidFill>
                  <a:srgbClr val="98C222"/>
                </a:solidFill>
                <a:latin typeface="Open Sans"/>
                <a:cs typeface="Open Sans"/>
              </a:rPr>
              <a:t>Katrien Wijns</a:t>
            </a:r>
          </a:p>
          <a:p>
            <a:r>
              <a:rPr lang="nl-NL" sz="1600" dirty="0" smtClean="0">
                <a:solidFill>
                  <a:srgbClr val="98C222"/>
                </a:solidFill>
                <a:latin typeface="Open Sans"/>
                <a:cs typeface="Open Sans"/>
              </a:rPr>
              <a:t>Project </a:t>
            </a:r>
            <a:r>
              <a:rPr lang="nl-NL" sz="1600" dirty="0" err="1" smtClean="0">
                <a:solidFill>
                  <a:srgbClr val="98C222"/>
                </a:solidFill>
                <a:latin typeface="Open Sans"/>
                <a:cs typeface="Open Sans"/>
              </a:rPr>
              <a:t>coordinator</a:t>
            </a:r>
            <a:endParaRPr lang="nl-NL" sz="1600" dirty="0" smtClean="0">
              <a:solidFill>
                <a:srgbClr val="98C222"/>
              </a:solidFill>
              <a:latin typeface="Open Sans"/>
              <a:cs typeface="Open Sans"/>
            </a:endParaRPr>
          </a:p>
          <a:p>
            <a:r>
              <a:rPr lang="nl-NL" sz="1600" dirty="0" smtClean="0">
                <a:solidFill>
                  <a:srgbClr val="98C222"/>
                </a:solidFill>
                <a:latin typeface="Open Sans"/>
                <a:cs typeface="Open Sans"/>
              </a:rPr>
              <a:t>Natuurpunt </a:t>
            </a:r>
          </a:p>
          <a:p>
            <a:r>
              <a:rPr lang="nl-NL" sz="1600" dirty="0" smtClean="0">
                <a:solidFill>
                  <a:srgbClr val="98C222"/>
                </a:solidFill>
                <a:latin typeface="Open Sans"/>
                <a:cs typeface="Open Sans"/>
              </a:rPr>
              <a:t>     </a:t>
            </a:r>
            <a:endParaRPr lang="nl-NL" sz="1600" dirty="0">
              <a:solidFill>
                <a:srgbClr val="98C222"/>
              </a:solidFill>
              <a:latin typeface="Open Sans"/>
              <a:cs typeface="Open Sans"/>
            </a:endParaRPr>
          </a:p>
        </p:txBody>
      </p:sp>
      <p:pic>
        <p:nvPicPr>
          <p:cNvPr id="2" name="Afbeelding 1" descr="logobalk_pp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3578"/>
            <a:ext cx="9144000" cy="685731"/>
          </a:xfrm>
          <a:prstGeom prst="rect">
            <a:avLst/>
          </a:prstGeom>
        </p:spPr>
      </p:pic>
      <p:sp>
        <p:nvSpPr>
          <p:cNvPr id="8" name="Rechthoek 7"/>
          <p:cNvSpPr/>
          <p:nvPr/>
        </p:nvSpPr>
        <p:spPr>
          <a:xfrm>
            <a:off x="0" y="1928679"/>
            <a:ext cx="9144000" cy="129014"/>
          </a:xfrm>
          <a:prstGeom prst="rect">
            <a:avLst/>
          </a:prstGeom>
          <a:solidFill>
            <a:srgbClr val="98C2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1905" y="281370"/>
            <a:ext cx="3164744" cy="1376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3095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463" y="1274268"/>
            <a:ext cx="5827268" cy="3877543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391904" y="317356"/>
            <a:ext cx="674721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 smtClean="0">
                <a:solidFill>
                  <a:srgbClr val="159961"/>
                </a:solidFill>
                <a:latin typeface="Open Sans"/>
                <a:cs typeface="Open Sans"/>
              </a:rPr>
              <a:t>Interreg Care-</a:t>
            </a:r>
            <a:r>
              <a:rPr lang="nl-NL" sz="3200" b="1" dirty="0" err="1" smtClean="0">
                <a:solidFill>
                  <a:srgbClr val="159961"/>
                </a:solidFill>
                <a:latin typeface="Open Sans"/>
                <a:cs typeface="Open Sans"/>
              </a:rPr>
              <a:t>Peat</a:t>
            </a:r>
            <a:r>
              <a:rPr lang="nl-NL" sz="3200" b="1" dirty="0" smtClean="0">
                <a:solidFill>
                  <a:srgbClr val="159961"/>
                </a:solidFill>
                <a:latin typeface="Open Sans"/>
                <a:cs typeface="Open Sans"/>
              </a:rPr>
              <a:t> </a:t>
            </a:r>
            <a:endParaRPr lang="nl-NL" sz="3200" b="1" dirty="0">
              <a:solidFill>
                <a:srgbClr val="159961"/>
              </a:solidFill>
              <a:latin typeface="Open Sans"/>
              <a:cs typeface="Open Sans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391904" y="1075916"/>
            <a:ext cx="2719786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b="1" dirty="0" err="1" smtClean="0">
                <a:solidFill>
                  <a:srgbClr val="159961"/>
                </a:solidFill>
                <a:latin typeface="Open Sans"/>
                <a:cs typeface="Open Sans"/>
              </a:rPr>
              <a:t>What</a:t>
            </a:r>
            <a:r>
              <a:rPr lang="nl-NL" sz="1600" b="1" dirty="0" smtClean="0">
                <a:solidFill>
                  <a:srgbClr val="159961"/>
                </a:solidFill>
                <a:latin typeface="Open Sans"/>
                <a:cs typeface="Open Sans"/>
              </a:rPr>
              <a:t>(‘s in a name)?  	</a:t>
            </a:r>
          </a:p>
          <a:p>
            <a:r>
              <a:rPr lang="nl-NL" sz="1600" dirty="0" smtClean="0">
                <a:solidFill>
                  <a:schemeClr val="bg1">
                    <a:lumMod val="50000"/>
                  </a:schemeClr>
                </a:solidFill>
                <a:latin typeface="Open Sans"/>
                <a:cs typeface="Open Sans"/>
              </a:rPr>
              <a:t>A </a:t>
            </a:r>
            <a:r>
              <a:rPr lang="nl-NL" sz="1600" dirty="0">
                <a:solidFill>
                  <a:schemeClr val="bg1">
                    <a:lumMod val="50000"/>
                  </a:schemeClr>
                </a:solidFill>
                <a:latin typeface="Open Sans"/>
                <a:cs typeface="Open Sans"/>
              </a:rPr>
              <a:t>project </a:t>
            </a:r>
            <a:r>
              <a:rPr lang="nl-NL" sz="1600" dirty="0" err="1" smtClean="0">
                <a:solidFill>
                  <a:schemeClr val="bg1">
                    <a:lumMod val="50000"/>
                  </a:schemeClr>
                </a:solidFill>
                <a:latin typeface="Open Sans"/>
                <a:cs typeface="Open Sans"/>
              </a:rPr>
              <a:t>about</a:t>
            </a:r>
            <a:r>
              <a:rPr lang="nl-NL" sz="1200" dirty="0" smtClean="0">
                <a:solidFill>
                  <a:schemeClr val="bg1">
                    <a:lumMod val="50000"/>
                  </a:schemeClr>
                </a:solidFill>
                <a:latin typeface="Open Sans"/>
                <a:cs typeface="Open Sans"/>
              </a:rPr>
              <a:t> </a:t>
            </a:r>
            <a:r>
              <a:rPr lang="nl-NL" sz="1600" dirty="0" err="1">
                <a:solidFill>
                  <a:srgbClr val="73B632"/>
                </a:solidFill>
                <a:latin typeface="Open Sans"/>
                <a:cs typeface="Open Sans"/>
              </a:rPr>
              <a:t>taking</a:t>
            </a:r>
            <a:r>
              <a:rPr lang="nl-NL" sz="1600" dirty="0">
                <a:solidFill>
                  <a:srgbClr val="73B632"/>
                </a:solidFill>
                <a:latin typeface="Open Sans"/>
                <a:cs typeface="Open Sans"/>
              </a:rPr>
              <a:t> care of </a:t>
            </a:r>
            <a:r>
              <a:rPr lang="nl-NL" sz="1600" dirty="0" err="1">
                <a:solidFill>
                  <a:srgbClr val="73B632"/>
                </a:solidFill>
                <a:latin typeface="Open Sans"/>
                <a:cs typeface="Open Sans"/>
              </a:rPr>
              <a:t>peatlands</a:t>
            </a:r>
            <a:r>
              <a:rPr lang="nl-NL" sz="1600" dirty="0">
                <a:solidFill>
                  <a:srgbClr val="73B632"/>
                </a:solidFill>
                <a:latin typeface="Open Sans"/>
                <a:cs typeface="Open Sans"/>
              </a:rPr>
              <a:t> </a:t>
            </a:r>
            <a:r>
              <a:rPr lang="nl-NL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Open Sans"/>
                <a:cs typeface="Open Sans"/>
              </a:rPr>
              <a:t>and</a:t>
            </a:r>
            <a:r>
              <a:rPr lang="nl-NL" sz="1600" dirty="0" smtClean="0">
                <a:solidFill>
                  <a:srgbClr val="73B632"/>
                </a:solidFill>
                <a:latin typeface="Open Sans"/>
                <a:cs typeface="Open Sans"/>
              </a:rPr>
              <a:t> carbon </a:t>
            </a:r>
            <a:r>
              <a:rPr lang="nl-NL" sz="1600" dirty="0" err="1">
                <a:solidFill>
                  <a:srgbClr val="73B632"/>
                </a:solidFill>
                <a:latin typeface="Open Sans"/>
                <a:cs typeface="Open Sans"/>
              </a:rPr>
              <a:t>reduction</a:t>
            </a:r>
            <a:r>
              <a:rPr lang="nl-NL" sz="1600" dirty="0">
                <a:solidFill>
                  <a:srgbClr val="73B632"/>
                </a:solidFill>
                <a:latin typeface="Open Sans"/>
                <a:cs typeface="Open Sans"/>
              </a:rPr>
              <a:t> </a:t>
            </a:r>
            <a:endParaRPr lang="nl-NL" sz="1600" dirty="0" smtClean="0">
              <a:solidFill>
                <a:srgbClr val="73B632"/>
              </a:solidFill>
              <a:latin typeface="Open Sans"/>
              <a:cs typeface="Open Sans"/>
            </a:endParaRPr>
          </a:p>
          <a:p>
            <a:endParaRPr lang="nl-NL" sz="1600" dirty="0" smtClean="0">
              <a:solidFill>
                <a:srgbClr val="73B632"/>
              </a:solidFill>
              <a:latin typeface="Open Sans"/>
              <a:cs typeface="Open Sans"/>
            </a:endParaRPr>
          </a:p>
          <a:p>
            <a:r>
              <a:rPr lang="nl-BE" sz="1600" b="1" dirty="0" err="1" smtClean="0">
                <a:solidFill>
                  <a:srgbClr val="159961"/>
                </a:solidFill>
                <a:latin typeface="Open Sans"/>
                <a:cs typeface="Open Sans"/>
              </a:rPr>
              <a:t>Why</a:t>
            </a:r>
            <a:r>
              <a:rPr lang="nl-BE" sz="1600" b="1" dirty="0" smtClean="0">
                <a:solidFill>
                  <a:srgbClr val="159961"/>
                </a:solidFill>
                <a:latin typeface="Open Sans"/>
                <a:cs typeface="Open Sans"/>
              </a:rPr>
              <a:t>?</a:t>
            </a:r>
          </a:p>
          <a:p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Open Sans"/>
                <a:cs typeface="Open Sans"/>
              </a:rPr>
              <a:t>Peatlands </a:t>
            </a:r>
            <a:r>
              <a:rPr lang="en-GB" sz="1600" dirty="0" smtClean="0">
                <a:solidFill>
                  <a:schemeClr val="bg1">
                    <a:lumMod val="50000"/>
                  </a:schemeClr>
                </a:solidFill>
                <a:latin typeface="Open Sans"/>
                <a:cs typeface="Open Sans"/>
              </a:rPr>
              <a:t>play </a:t>
            </a:r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Open Sans"/>
                <a:cs typeface="Open Sans"/>
              </a:rPr>
              <a:t>an important role in </a:t>
            </a:r>
            <a:r>
              <a:rPr lang="en-GB" sz="1600" dirty="0">
                <a:solidFill>
                  <a:srgbClr val="98C222"/>
                </a:solidFill>
                <a:latin typeface="Open Sans"/>
                <a:cs typeface="Open Sans"/>
              </a:rPr>
              <a:t>global climate regulation</a:t>
            </a:r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Open Sans"/>
                <a:cs typeface="Open Sans"/>
              </a:rPr>
              <a:t>. </a:t>
            </a:r>
            <a:r>
              <a:rPr lang="en-GB" sz="1600" dirty="0" smtClean="0">
                <a:solidFill>
                  <a:schemeClr val="bg1">
                    <a:lumMod val="50000"/>
                  </a:schemeClr>
                </a:solidFill>
                <a:latin typeface="Open Sans"/>
                <a:cs typeface="Open Sans"/>
              </a:rPr>
              <a:t>Nowadays they emit </a:t>
            </a:r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Open Sans"/>
                <a:cs typeface="Open Sans"/>
              </a:rPr>
              <a:t>more carbon than they </a:t>
            </a:r>
            <a:r>
              <a:rPr lang="en-GB" sz="1600" dirty="0" smtClean="0">
                <a:solidFill>
                  <a:schemeClr val="bg1">
                    <a:lumMod val="50000"/>
                  </a:schemeClr>
                </a:solidFill>
                <a:latin typeface="Open Sans"/>
                <a:cs typeface="Open Sans"/>
              </a:rPr>
              <a:t>store.</a:t>
            </a:r>
            <a:endParaRPr lang="en-GB" sz="1600" dirty="0">
              <a:solidFill>
                <a:schemeClr val="bg1">
                  <a:lumMod val="50000"/>
                </a:schemeClr>
              </a:solidFill>
              <a:latin typeface="Open Sans"/>
              <a:cs typeface="Open Sans"/>
            </a:endParaRPr>
          </a:p>
          <a:p>
            <a:endParaRPr lang="nl-NL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Open Sans"/>
              <a:cs typeface="Open Sans"/>
            </a:endParaRPr>
          </a:p>
          <a:p>
            <a:r>
              <a:rPr lang="nl-NL" sz="1600" b="1" dirty="0" err="1">
                <a:solidFill>
                  <a:srgbClr val="159961"/>
                </a:solidFill>
                <a:latin typeface="Open Sans"/>
                <a:cs typeface="Open Sans"/>
              </a:rPr>
              <a:t>Where</a:t>
            </a:r>
            <a:r>
              <a:rPr lang="nl-NL" sz="1600" b="1" dirty="0">
                <a:solidFill>
                  <a:srgbClr val="159961"/>
                </a:solidFill>
                <a:latin typeface="Open Sans"/>
                <a:cs typeface="Open Sans"/>
              </a:rPr>
              <a:t>? </a:t>
            </a:r>
            <a:r>
              <a:rPr lang="nl-NL" sz="1600" b="1" dirty="0" smtClean="0">
                <a:solidFill>
                  <a:srgbClr val="159961"/>
                </a:solidFill>
                <a:latin typeface="Open Sans"/>
                <a:cs typeface="Open Sans"/>
              </a:rPr>
              <a:t>	</a:t>
            </a:r>
          </a:p>
          <a:p>
            <a:r>
              <a:rPr lang="nl-NL" sz="1600" dirty="0" smtClean="0">
                <a:solidFill>
                  <a:schemeClr val="bg1">
                    <a:lumMod val="50000"/>
                  </a:schemeClr>
                </a:solidFill>
                <a:latin typeface="Open Sans"/>
                <a:cs typeface="Open Sans"/>
              </a:rPr>
              <a:t>North-West </a:t>
            </a:r>
            <a:r>
              <a:rPr lang="nl-NL" sz="1600" dirty="0">
                <a:solidFill>
                  <a:schemeClr val="bg1">
                    <a:lumMod val="50000"/>
                  </a:schemeClr>
                </a:solidFill>
                <a:latin typeface="Open Sans"/>
                <a:cs typeface="Open Sans"/>
              </a:rPr>
              <a:t>European </a:t>
            </a:r>
            <a:r>
              <a:rPr lang="nl-NL" sz="1600" dirty="0" err="1">
                <a:solidFill>
                  <a:schemeClr val="bg1">
                    <a:lumMod val="50000"/>
                  </a:schemeClr>
                </a:solidFill>
                <a:latin typeface="Open Sans"/>
                <a:cs typeface="Open Sans"/>
              </a:rPr>
              <a:t>region</a:t>
            </a:r>
            <a:endParaRPr lang="nl-NL" sz="1600" dirty="0">
              <a:solidFill>
                <a:schemeClr val="bg1">
                  <a:lumMod val="50000"/>
                </a:schemeClr>
              </a:solidFill>
              <a:latin typeface="Open Sans"/>
              <a:cs typeface="Open Sans"/>
            </a:endParaRPr>
          </a:p>
          <a:p>
            <a:endParaRPr lang="nl-NL" sz="1600" dirty="0">
              <a:solidFill>
                <a:schemeClr val="bg1">
                  <a:lumMod val="50000"/>
                </a:schemeClr>
              </a:solidFill>
              <a:latin typeface="Open Sans"/>
              <a:cs typeface="Open Sans"/>
            </a:endParaRPr>
          </a:p>
          <a:p>
            <a:r>
              <a:rPr lang="nl-NL" sz="1600" b="1" dirty="0" err="1">
                <a:solidFill>
                  <a:srgbClr val="159961"/>
                </a:solidFill>
                <a:latin typeface="Open Sans"/>
                <a:cs typeface="Open Sans"/>
              </a:rPr>
              <a:t>When</a:t>
            </a:r>
            <a:r>
              <a:rPr lang="nl-NL" sz="1600" b="1" dirty="0">
                <a:solidFill>
                  <a:srgbClr val="159961"/>
                </a:solidFill>
                <a:latin typeface="Open Sans"/>
                <a:cs typeface="Open Sans"/>
              </a:rPr>
              <a:t>? </a:t>
            </a:r>
            <a:r>
              <a:rPr lang="nl-NL" sz="1600" b="1" dirty="0" smtClean="0">
                <a:solidFill>
                  <a:srgbClr val="159961"/>
                </a:solidFill>
                <a:latin typeface="Open Sans"/>
                <a:cs typeface="Open Sans"/>
              </a:rPr>
              <a:t>	</a:t>
            </a:r>
          </a:p>
          <a:p>
            <a:r>
              <a:rPr lang="nl-NL" sz="1600" dirty="0" err="1" smtClean="0">
                <a:solidFill>
                  <a:schemeClr val="bg1">
                    <a:lumMod val="50000"/>
                  </a:schemeClr>
                </a:solidFill>
                <a:latin typeface="Open Sans"/>
                <a:cs typeface="Open Sans"/>
              </a:rPr>
              <a:t>January</a:t>
            </a:r>
            <a:r>
              <a:rPr lang="nl-NL" sz="1600" dirty="0" smtClean="0">
                <a:solidFill>
                  <a:schemeClr val="bg1">
                    <a:lumMod val="50000"/>
                  </a:schemeClr>
                </a:solidFill>
                <a:latin typeface="Open Sans"/>
                <a:cs typeface="Open Sans"/>
              </a:rPr>
              <a:t> </a:t>
            </a:r>
            <a:r>
              <a:rPr lang="nl-NL" sz="1600" dirty="0">
                <a:solidFill>
                  <a:schemeClr val="bg1">
                    <a:lumMod val="50000"/>
                  </a:schemeClr>
                </a:solidFill>
                <a:latin typeface="Open Sans"/>
                <a:cs typeface="Open Sans"/>
              </a:rPr>
              <a:t>2019 </a:t>
            </a:r>
            <a:r>
              <a:rPr lang="nl-NL" sz="1600" dirty="0" err="1">
                <a:solidFill>
                  <a:schemeClr val="bg1">
                    <a:lumMod val="50000"/>
                  </a:schemeClr>
                </a:solidFill>
                <a:latin typeface="Open Sans"/>
                <a:cs typeface="Open Sans"/>
              </a:rPr>
              <a:t>to</a:t>
            </a:r>
            <a:r>
              <a:rPr lang="nl-NL" sz="1600" dirty="0">
                <a:solidFill>
                  <a:schemeClr val="bg1">
                    <a:lumMod val="50000"/>
                  </a:schemeClr>
                </a:solidFill>
                <a:latin typeface="Open Sans"/>
                <a:cs typeface="Open Sans"/>
              </a:rPr>
              <a:t> </a:t>
            </a:r>
            <a:r>
              <a:rPr lang="nl-NL" sz="1600" dirty="0" err="1">
                <a:solidFill>
                  <a:schemeClr val="bg1">
                    <a:lumMod val="50000"/>
                  </a:schemeClr>
                </a:solidFill>
                <a:latin typeface="Open Sans"/>
                <a:cs typeface="Open Sans"/>
              </a:rPr>
              <a:t>July</a:t>
            </a:r>
            <a:r>
              <a:rPr lang="nl-NL" sz="1600" dirty="0">
                <a:solidFill>
                  <a:schemeClr val="bg1">
                    <a:lumMod val="50000"/>
                  </a:schemeClr>
                </a:solidFill>
                <a:latin typeface="Open Sans"/>
                <a:cs typeface="Open Sans"/>
              </a:rPr>
              <a:t> </a:t>
            </a:r>
            <a:r>
              <a:rPr lang="nl-NL" sz="1600" dirty="0" smtClean="0">
                <a:solidFill>
                  <a:schemeClr val="bg1">
                    <a:lumMod val="50000"/>
                  </a:schemeClr>
                </a:solidFill>
                <a:latin typeface="Open Sans"/>
                <a:cs typeface="Open Sans"/>
              </a:rPr>
              <a:t>2022</a:t>
            </a:r>
          </a:p>
          <a:p>
            <a:endParaRPr lang="nl-NL" sz="1600" b="1" dirty="0">
              <a:solidFill>
                <a:schemeClr val="bg1">
                  <a:lumMod val="50000"/>
                </a:schemeClr>
              </a:solidFill>
              <a:latin typeface="Open Sans"/>
              <a:cs typeface="Open Sans"/>
            </a:endParaRPr>
          </a:p>
          <a:p>
            <a:r>
              <a:rPr lang="nl-NL" sz="1600" b="1" dirty="0">
                <a:solidFill>
                  <a:srgbClr val="159961"/>
                </a:solidFill>
                <a:latin typeface="Open Sans"/>
                <a:cs typeface="Open Sans"/>
              </a:rPr>
              <a:t>Budget?</a:t>
            </a:r>
          </a:p>
          <a:p>
            <a:r>
              <a:rPr lang="nl-NL" sz="1600" dirty="0" smtClean="0">
                <a:solidFill>
                  <a:schemeClr val="bg1">
                    <a:lumMod val="50000"/>
                  </a:schemeClr>
                </a:solidFill>
                <a:latin typeface="Open Sans"/>
                <a:cs typeface="Open Sans"/>
              </a:rPr>
              <a:t>6,235,433.46 euro</a:t>
            </a:r>
            <a:endParaRPr lang="nl-NL" sz="1600" dirty="0">
              <a:solidFill>
                <a:schemeClr val="bg1">
                  <a:lumMod val="50000"/>
                </a:schemeClr>
              </a:solidFill>
              <a:latin typeface="Open Sans"/>
              <a:cs typeface="Open Sans"/>
            </a:endParaRPr>
          </a:p>
          <a:p>
            <a:endParaRPr lang="nl-NL" sz="1600" b="1" dirty="0" smtClean="0">
              <a:solidFill>
                <a:schemeClr val="bg1">
                  <a:lumMod val="50000"/>
                </a:schemeClr>
              </a:solidFill>
              <a:latin typeface="Open Sans"/>
              <a:cs typeface="Open Sans"/>
            </a:endParaRPr>
          </a:p>
          <a:p>
            <a:endParaRPr lang="nl-NL" sz="2400" dirty="0">
              <a:solidFill>
                <a:srgbClr val="98C222"/>
              </a:solidFill>
              <a:latin typeface="Open Sans"/>
              <a:cs typeface="Open Sans"/>
            </a:endParaRPr>
          </a:p>
          <a:p>
            <a:endParaRPr lang="nl-NL" sz="3200" dirty="0" smtClean="0">
              <a:solidFill>
                <a:srgbClr val="98C222"/>
              </a:solidFill>
              <a:latin typeface="Open Sans"/>
              <a:cs typeface="Open Sans"/>
            </a:endParaRPr>
          </a:p>
        </p:txBody>
      </p:sp>
      <p:sp>
        <p:nvSpPr>
          <p:cNvPr id="7" name="Rechthoek 6"/>
          <p:cNvSpPr/>
          <p:nvPr/>
        </p:nvSpPr>
        <p:spPr>
          <a:xfrm>
            <a:off x="0" y="6773078"/>
            <a:ext cx="9144000" cy="129014"/>
          </a:xfrm>
          <a:prstGeom prst="rect">
            <a:avLst/>
          </a:prstGeom>
          <a:solidFill>
            <a:srgbClr val="98C2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8647" y="6061620"/>
            <a:ext cx="1338001" cy="58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5357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0"/>
            <a:ext cx="9144000" cy="5796818"/>
          </a:xfrm>
          <a:prstGeom prst="rect">
            <a:avLst/>
          </a:prstGeom>
          <a:solidFill>
            <a:srgbClr val="98C2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ekstvak 4"/>
          <p:cNvSpPr txBox="1"/>
          <p:nvPr/>
        </p:nvSpPr>
        <p:spPr>
          <a:xfrm>
            <a:off x="855927" y="369526"/>
            <a:ext cx="674721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 err="1" smtClean="0">
                <a:solidFill>
                  <a:schemeClr val="bg1"/>
                </a:solidFill>
                <a:latin typeface="Open Sans"/>
                <a:cs typeface="Open Sans"/>
              </a:rPr>
              <a:t>Together</a:t>
            </a:r>
            <a:r>
              <a:rPr lang="nl-NL" sz="3200" b="1" dirty="0" smtClean="0">
                <a:solidFill>
                  <a:schemeClr val="bg1"/>
                </a:solidFill>
                <a:latin typeface="Open Sans"/>
                <a:cs typeface="Open Sans"/>
              </a:rPr>
              <a:t> </a:t>
            </a:r>
            <a:r>
              <a:rPr lang="nl-NL" sz="3200" b="1" dirty="0" err="1" smtClean="0">
                <a:solidFill>
                  <a:schemeClr val="bg1"/>
                </a:solidFill>
                <a:latin typeface="Open Sans"/>
                <a:cs typeface="Open Sans"/>
              </a:rPr>
              <a:t>with</a:t>
            </a:r>
            <a:r>
              <a:rPr lang="nl-NL" sz="3200" b="1" dirty="0" smtClean="0">
                <a:solidFill>
                  <a:schemeClr val="bg1"/>
                </a:solidFill>
                <a:latin typeface="Open Sans"/>
                <a:cs typeface="Open Sans"/>
              </a:rPr>
              <a:t> </a:t>
            </a:r>
            <a:r>
              <a:rPr lang="nl-NL" sz="3200" b="1" dirty="0" err="1" smtClean="0">
                <a:solidFill>
                  <a:schemeClr val="bg1"/>
                </a:solidFill>
                <a:latin typeface="Open Sans"/>
                <a:cs typeface="Open Sans"/>
              </a:rPr>
              <a:t>nine</a:t>
            </a:r>
            <a:r>
              <a:rPr lang="nl-NL" sz="3200" b="1" dirty="0" smtClean="0">
                <a:solidFill>
                  <a:schemeClr val="bg1"/>
                </a:solidFill>
                <a:latin typeface="Open Sans"/>
                <a:cs typeface="Open Sans"/>
              </a:rPr>
              <a:t> partners</a:t>
            </a:r>
            <a:endParaRPr lang="nl-NL" sz="3200" b="1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1060644" y="1639104"/>
            <a:ext cx="6747218" cy="373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endParaRPr lang="en-GB" dirty="0">
              <a:solidFill>
                <a:schemeClr val="bg1">
                  <a:lumMod val="50000"/>
                </a:schemeClr>
              </a:solidFill>
              <a:latin typeface="Open Sans"/>
              <a:cs typeface="Open Sans"/>
            </a:endParaRP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8647" y="6061620"/>
            <a:ext cx="1338001" cy="582117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896804" y="917767"/>
            <a:ext cx="8574870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Open Sans"/>
                <a:cs typeface="Open Sans"/>
              </a:rPr>
              <a:t>In Belgium, The Netherlands, France, Ireland and United Kingdom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456" y="1771625"/>
            <a:ext cx="6580425" cy="498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1288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0"/>
            <a:ext cx="9144000" cy="5796818"/>
          </a:xfrm>
          <a:prstGeom prst="rect">
            <a:avLst/>
          </a:prstGeom>
          <a:solidFill>
            <a:srgbClr val="98C2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 dirty="0"/>
          </a:p>
        </p:txBody>
      </p:sp>
      <p:sp>
        <p:nvSpPr>
          <p:cNvPr id="5" name="Tekstvak 4"/>
          <p:cNvSpPr txBox="1"/>
          <p:nvPr/>
        </p:nvSpPr>
        <p:spPr>
          <a:xfrm>
            <a:off x="514733" y="456092"/>
            <a:ext cx="674721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 err="1" smtClean="0">
                <a:solidFill>
                  <a:schemeClr val="bg1"/>
                </a:solidFill>
                <a:latin typeface="Open Sans"/>
                <a:cs typeface="Open Sans"/>
              </a:rPr>
              <a:t>Together</a:t>
            </a:r>
            <a:r>
              <a:rPr lang="nl-NL" sz="3200" b="1" dirty="0" smtClean="0">
                <a:solidFill>
                  <a:schemeClr val="bg1"/>
                </a:solidFill>
                <a:latin typeface="Open Sans"/>
                <a:cs typeface="Open Sans"/>
              </a:rPr>
              <a:t> </a:t>
            </a:r>
            <a:r>
              <a:rPr lang="nl-NL" sz="3200" b="1" dirty="0" err="1" smtClean="0">
                <a:solidFill>
                  <a:schemeClr val="bg1"/>
                </a:solidFill>
                <a:latin typeface="Open Sans"/>
                <a:cs typeface="Open Sans"/>
              </a:rPr>
              <a:t>with</a:t>
            </a:r>
            <a:r>
              <a:rPr lang="nl-NL" sz="3200" b="1" dirty="0" smtClean="0">
                <a:solidFill>
                  <a:schemeClr val="bg1"/>
                </a:solidFill>
                <a:latin typeface="Open Sans"/>
                <a:cs typeface="Open Sans"/>
              </a:rPr>
              <a:t> </a:t>
            </a:r>
            <a:r>
              <a:rPr lang="nl-NL" sz="3200" b="1" dirty="0" err="1" smtClean="0">
                <a:solidFill>
                  <a:schemeClr val="bg1"/>
                </a:solidFill>
                <a:latin typeface="Open Sans"/>
                <a:cs typeface="Open Sans"/>
              </a:rPr>
              <a:t>nine</a:t>
            </a:r>
            <a:r>
              <a:rPr lang="nl-NL" sz="3200" b="1" dirty="0" smtClean="0">
                <a:solidFill>
                  <a:schemeClr val="bg1"/>
                </a:solidFill>
                <a:latin typeface="Open Sans"/>
                <a:cs typeface="Open Sans"/>
              </a:rPr>
              <a:t> partners</a:t>
            </a:r>
            <a:endParaRPr lang="nl-NL" sz="3200" b="1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1060644" y="1639104"/>
            <a:ext cx="6747218" cy="373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endParaRPr lang="en-GB" dirty="0">
              <a:solidFill>
                <a:schemeClr val="bg1">
                  <a:lumMod val="50000"/>
                </a:schemeClr>
              </a:solidFill>
              <a:latin typeface="Open Sans"/>
              <a:cs typeface="Open Sans"/>
            </a:endParaRP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8647" y="6061620"/>
            <a:ext cx="1338001" cy="582117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5399834" y="822829"/>
            <a:ext cx="326716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 sz="1600" b="1" dirty="0" smtClean="0">
              <a:solidFill>
                <a:srgbClr val="233517"/>
              </a:solidFill>
              <a:latin typeface="Open Sans"/>
              <a:cs typeface="Open Sans"/>
            </a:endParaRPr>
          </a:p>
          <a:p>
            <a:pPr>
              <a:lnSpc>
                <a:spcPct val="150000"/>
              </a:lnSpc>
            </a:pPr>
            <a:r>
              <a:rPr lang="en-US" sz="1600" b="1" dirty="0" smtClean="0">
                <a:solidFill>
                  <a:schemeClr val="bg1"/>
                </a:solidFill>
                <a:latin typeface="Open Sans"/>
                <a:cs typeface="Open Sans"/>
              </a:rPr>
              <a:t>Nature </a:t>
            </a:r>
            <a:r>
              <a:rPr lang="en-US" sz="1600" b="1" dirty="0" err="1" smtClean="0">
                <a:solidFill>
                  <a:schemeClr val="bg1"/>
                </a:solidFill>
                <a:latin typeface="Open Sans"/>
                <a:cs typeface="Open Sans"/>
              </a:rPr>
              <a:t>organisations</a:t>
            </a:r>
            <a:r>
              <a:rPr lang="en-US" sz="1600" b="1" dirty="0" smtClean="0">
                <a:solidFill>
                  <a:schemeClr val="bg1"/>
                </a:solidFill>
                <a:latin typeface="Open Sans"/>
                <a:cs typeface="Open Sans"/>
              </a:rPr>
              <a:t>		</a:t>
            </a:r>
            <a:endParaRPr lang="en-US" sz="1200" b="1" dirty="0" smtClean="0">
              <a:solidFill>
                <a:schemeClr val="bg1"/>
              </a:solidFill>
              <a:latin typeface="Open Sans"/>
              <a:cs typeface="Open Sans"/>
            </a:endParaRPr>
          </a:p>
          <a:p>
            <a:pPr marL="0" lvl="1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cs typeface="Open Sans"/>
              </a:rPr>
              <a:t>Natuurpunt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cs typeface="Open Sans"/>
              </a:rPr>
              <a:t> 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cs typeface="Open Sans"/>
              </a:rPr>
              <a:t>(BE)</a:t>
            </a:r>
          </a:p>
          <a:p>
            <a:pPr marL="0" lvl="1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cs typeface="Open Sans"/>
              </a:rPr>
              <a:t>Lancashire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cs typeface="Open Sans"/>
              </a:rPr>
              <a:t>Wildlife Trust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cs typeface="Open Sans"/>
              </a:rPr>
              <a:t>(UK)</a:t>
            </a:r>
          </a:p>
          <a:p>
            <a:pPr marL="0" lvl="1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cs typeface="Open Sans"/>
              </a:rPr>
              <a:t>Natuurmonumenten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cs typeface="Open Sans"/>
              </a:rPr>
              <a:t>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cs typeface="Open Sans"/>
              </a:rPr>
              <a:t>(NL)</a:t>
            </a:r>
          </a:p>
          <a:p>
            <a:pPr marL="0" lvl="1">
              <a:lnSpc>
                <a:spcPct val="150000"/>
              </a:lnSpc>
              <a:buFontTx/>
              <a:buChar char="-"/>
            </a:pPr>
            <a:endParaRPr lang="en-US" sz="1600" b="1" dirty="0">
              <a:solidFill>
                <a:srgbClr val="233517"/>
              </a:solidFill>
              <a:latin typeface="Open Sans"/>
              <a:cs typeface="Open Sans"/>
            </a:endParaRPr>
          </a:p>
          <a:p>
            <a:pPr marL="0" lvl="1">
              <a:lnSpc>
                <a:spcPct val="150000"/>
              </a:lnSpc>
              <a:buFontTx/>
              <a:buChar char="-"/>
            </a:pPr>
            <a:endParaRPr lang="en-US" sz="1600" b="1" dirty="0">
              <a:solidFill>
                <a:srgbClr val="233517"/>
              </a:solidFill>
              <a:latin typeface="Open Sans"/>
              <a:cs typeface="Open Sans"/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514733" y="1175875"/>
            <a:ext cx="45457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 smtClean="0">
                <a:solidFill>
                  <a:schemeClr val="bg1"/>
                </a:solidFill>
                <a:latin typeface="Open Sans"/>
                <a:cs typeface="Open Sans"/>
              </a:rPr>
              <a:t>Knowledge institutes</a:t>
            </a:r>
          </a:p>
          <a:p>
            <a:pPr marL="0" lvl="1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cs typeface="Open Sans"/>
              </a:rPr>
              <a:t>National center of scientific research 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cs typeface="Open Sans"/>
              </a:rPr>
              <a:t>(FR)</a:t>
            </a:r>
          </a:p>
          <a:p>
            <a:pPr marL="0" lvl="1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cs typeface="Open Sans"/>
              </a:rPr>
              <a:t>Geologic and mines research center 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cs typeface="Open Sans"/>
              </a:rPr>
              <a:t>(FR)</a:t>
            </a:r>
          </a:p>
          <a:p>
            <a:pPr marL="0" lvl="1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cs typeface="Open Sans"/>
              </a:rPr>
              <a:t>Manchester Metropolitan University 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cs typeface="Open Sans"/>
              </a:rPr>
              <a:t>(UK)</a:t>
            </a:r>
          </a:p>
          <a:p>
            <a:pPr marL="0" lvl="1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cs typeface="Open Sans"/>
              </a:rPr>
              <a:t>National University of Ireland Galway 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cs typeface="Open Sans"/>
              </a:rPr>
              <a:t>(IE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cs typeface="Open Sans"/>
              </a:rPr>
              <a:t>)</a:t>
            </a:r>
          </a:p>
          <a:p>
            <a:pPr marL="0" lvl="1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cs typeface="Open Sans"/>
              </a:rPr>
              <a:t>University of Orleans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cs typeface="Open Sans"/>
              </a:rPr>
              <a:t>(FR)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5399834" y="3484199"/>
            <a:ext cx="3416814" cy="1893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bg1"/>
                </a:solidFill>
                <a:latin typeface="Open Sans"/>
                <a:cs typeface="Open Sans"/>
              </a:rPr>
              <a:t>Also </a:t>
            </a:r>
            <a:r>
              <a:rPr lang="en-US" sz="1600" b="1" dirty="0" smtClean="0">
                <a:solidFill>
                  <a:schemeClr val="bg1"/>
                </a:solidFill>
                <a:latin typeface="Open Sans"/>
                <a:cs typeface="Open Sans"/>
              </a:rPr>
              <a:t>working with sub partners (7) and associated partners (35) as innovative companies, governmental institutes and private landowners.</a:t>
            </a:r>
            <a:endParaRPr lang="en-US" sz="1600" b="1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4199"/>
            <a:ext cx="5060475" cy="3373650"/>
          </a:xfrm>
          <a:prstGeom prst="rect">
            <a:avLst/>
          </a:prstGeom>
        </p:spPr>
      </p:pic>
      <p:sp>
        <p:nvSpPr>
          <p:cNvPr id="12" name="Tekstvak 11"/>
          <p:cNvSpPr txBox="1"/>
          <p:nvPr/>
        </p:nvSpPr>
        <p:spPr>
          <a:xfrm>
            <a:off x="5399834" y="2752838"/>
            <a:ext cx="6747218" cy="416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 err="1">
                <a:solidFill>
                  <a:schemeClr val="bg1"/>
                </a:solidFill>
                <a:latin typeface="Open Sans"/>
                <a:cs typeface="Open Sans"/>
              </a:rPr>
              <a:t>Eurosite</a:t>
            </a:r>
            <a:r>
              <a:rPr lang="en-US" sz="1600" b="1" dirty="0">
                <a:solidFill>
                  <a:schemeClr val="bg1"/>
                </a:solidFill>
                <a:latin typeface="Open Sans"/>
                <a:cs typeface="Open Sans"/>
              </a:rPr>
              <a:t> </a:t>
            </a:r>
            <a:r>
              <a:rPr lang="en-US" sz="1200" b="1" dirty="0">
                <a:solidFill>
                  <a:schemeClr val="bg1"/>
                </a:solidFill>
                <a:latin typeface="Open Sans"/>
                <a:cs typeface="Open Sans"/>
              </a:rPr>
              <a:t>(NL)</a:t>
            </a:r>
          </a:p>
        </p:txBody>
      </p:sp>
    </p:spTree>
    <p:extLst>
      <p:ext uri="{BB962C8B-B14F-4D97-AF65-F5344CB8AC3E}">
        <p14:creationId xmlns:p14="http://schemas.microsoft.com/office/powerpoint/2010/main" val="6951427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6" y="4315141"/>
            <a:ext cx="3439236" cy="2293385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569325" y="362439"/>
            <a:ext cx="674721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 err="1" smtClean="0">
                <a:solidFill>
                  <a:srgbClr val="159961"/>
                </a:solidFill>
                <a:latin typeface="Open Sans"/>
                <a:cs typeface="Open Sans"/>
              </a:rPr>
              <a:t>What</a:t>
            </a:r>
            <a:r>
              <a:rPr lang="nl-NL" sz="3200" b="1" dirty="0" smtClean="0">
                <a:solidFill>
                  <a:srgbClr val="159961"/>
                </a:solidFill>
                <a:latin typeface="Open Sans"/>
                <a:cs typeface="Open Sans"/>
              </a:rPr>
              <a:t> does Care-</a:t>
            </a:r>
            <a:r>
              <a:rPr lang="nl-NL" sz="3200" b="1" dirty="0" err="1" smtClean="0">
                <a:solidFill>
                  <a:srgbClr val="159961"/>
                </a:solidFill>
                <a:latin typeface="Open Sans"/>
                <a:cs typeface="Open Sans"/>
              </a:rPr>
              <a:t>Peat</a:t>
            </a:r>
            <a:r>
              <a:rPr lang="nl-NL" sz="3200" b="1" dirty="0" smtClean="0">
                <a:solidFill>
                  <a:srgbClr val="159961"/>
                </a:solidFill>
                <a:latin typeface="Open Sans"/>
                <a:cs typeface="Open Sans"/>
              </a:rPr>
              <a:t> do</a:t>
            </a:r>
            <a:endParaRPr lang="nl-NL" sz="3200" b="1" dirty="0">
              <a:solidFill>
                <a:srgbClr val="159961"/>
              </a:solidFill>
              <a:latin typeface="Open Sans"/>
              <a:cs typeface="Open Sans"/>
            </a:endParaRPr>
          </a:p>
        </p:txBody>
      </p:sp>
      <p:sp>
        <p:nvSpPr>
          <p:cNvPr id="7" name="Rechthoek 6"/>
          <p:cNvSpPr/>
          <p:nvPr/>
        </p:nvSpPr>
        <p:spPr>
          <a:xfrm>
            <a:off x="0" y="6773078"/>
            <a:ext cx="9144000" cy="129014"/>
          </a:xfrm>
          <a:prstGeom prst="rect">
            <a:avLst/>
          </a:prstGeom>
          <a:solidFill>
            <a:srgbClr val="98C2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8647" y="6061620"/>
            <a:ext cx="1338001" cy="582117"/>
          </a:xfrm>
          <a:prstGeom prst="rect">
            <a:avLst/>
          </a:prstGeom>
        </p:spPr>
      </p:pic>
      <p:sp>
        <p:nvSpPr>
          <p:cNvPr id="10" name="Rechthoek 9"/>
          <p:cNvSpPr/>
          <p:nvPr/>
        </p:nvSpPr>
        <p:spPr>
          <a:xfrm>
            <a:off x="-354841" y="1076556"/>
            <a:ext cx="571841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0" lvl="1" indent="-400050">
              <a:lnSpc>
                <a:spcPct val="150000"/>
              </a:lnSpc>
              <a:buFont typeface="+mj-lt"/>
              <a:buAutoNum type="romanUcPeriod"/>
            </a:pPr>
            <a:r>
              <a:rPr lang="en-GB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Open Sans"/>
                <a:cs typeface="Open Sans"/>
              </a:rPr>
              <a:t>Develop, test and demonstrate new restoration and carbon measurement techniques</a:t>
            </a:r>
          </a:p>
          <a:p>
            <a:pPr marL="1200150" lvl="2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nl-BE" sz="1600" dirty="0" smtClean="0">
                <a:solidFill>
                  <a:srgbClr val="98C222"/>
                </a:solidFill>
                <a:latin typeface="Open Sans"/>
                <a:cs typeface="Open Sans"/>
              </a:rPr>
              <a:t>5 pilot sites (in 5 </a:t>
            </a:r>
            <a:r>
              <a:rPr lang="nl-BE" sz="1600" dirty="0" err="1" smtClean="0">
                <a:solidFill>
                  <a:srgbClr val="98C222"/>
                </a:solidFill>
                <a:latin typeface="Open Sans"/>
                <a:cs typeface="Open Sans"/>
              </a:rPr>
              <a:t>countries</a:t>
            </a:r>
            <a:r>
              <a:rPr lang="nl-BE" sz="1600" dirty="0" smtClean="0">
                <a:solidFill>
                  <a:srgbClr val="98C222"/>
                </a:solidFill>
                <a:latin typeface="Open Sans"/>
                <a:cs typeface="Open Sans"/>
              </a:rPr>
              <a:t>)</a:t>
            </a:r>
          </a:p>
          <a:p>
            <a:pPr marL="1200150" lvl="2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1600" dirty="0" smtClean="0">
                <a:solidFill>
                  <a:srgbClr val="98C222"/>
                </a:solidFill>
                <a:latin typeface="Open Sans"/>
                <a:cs typeface="Open Sans"/>
              </a:rPr>
              <a:t>Different </a:t>
            </a:r>
            <a:r>
              <a:rPr lang="en-GB" sz="1600" dirty="0">
                <a:solidFill>
                  <a:srgbClr val="98C222"/>
                </a:solidFill>
                <a:latin typeface="Open Sans"/>
                <a:cs typeface="Open Sans"/>
              </a:rPr>
              <a:t>restoration </a:t>
            </a:r>
            <a:r>
              <a:rPr lang="en-GB" sz="1600" dirty="0" smtClean="0">
                <a:solidFill>
                  <a:srgbClr val="98C222"/>
                </a:solidFill>
                <a:latin typeface="Open Sans"/>
                <a:cs typeface="Open Sans"/>
              </a:rPr>
              <a:t>techniques </a:t>
            </a:r>
            <a:r>
              <a:rPr lang="en-GB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Open Sans"/>
                <a:cs typeface="Open Sans"/>
              </a:rPr>
              <a:t>from 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/>
                <a:cs typeface="Open Sans"/>
              </a:rPr>
              <a:t>manual labour to growing additional peat </a:t>
            </a:r>
            <a:r>
              <a:rPr lang="en-GB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Open Sans"/>
                <a:cs typeface="Open Sans"/>
              </a:rPr>
              <a:t>moss</a:t>
            </a:r>
          </a:p>
          <a:p>
            <a:pPr marL="1200150" lvl="2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/>
                <a:cs typeface="Open Sans"/>
              </a:rPr>
              <a:t>Determine the </a:t>
            </a:r>
            <a:r>
              <a:rPr lang="en-GB" sz="1600" dirty="0">
                <a:solidFill>
                  <a:srgbClr val="98C222"/>
                </a:solidFill>
                <a:latin typeface="Open Sans"/>
                <a:cs typeface="Open Sans"/>
              </a:rPr>
              <a:t>most effective restoration measures 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/>
                <a:cs typeface="Open Sans"/>
              </a:rPr>
              <a:t>to maximize the carbon storage potential of different peatland ecosystems </a:t>
            </a:r>
          </a:p>
          <a:p>
            <a:pPr marL="1200150" lvl="2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GB" sz="1600" dirty="0">
              <a:solidFill>
                <a:schemeClr val="tx1">
                  <a:lumMod val="50000"/>
                  <a:lumOff val="50000"/>
                </a:schemeClr>
              </a:solidFill>
              <a:latin typeface="Open Sans"/>
              <a:cs typeface="Open Sans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544" y="4430309"/>
            <a:ext cx="3235166" cy="2148731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947" y="1039506"/>
            <a:ext cx="2489863" cy="331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5683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569325" y="362439"/>
            <a:ext cx="674721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 err="1" smtClean="0">
                <a:solidFill>
                  <a:srgbClr val="159961"/>
                </a:solidFill>
                <a:latin typeface="Open Sans"/>
                <a:cs typeface="Open Sans"/>
              </a:rPr>
              <a:t>What</a:t>
            </a:r>
            <a:r>
              <a:rPr lang="nl-NL" sz="3200" b="1" dirty="0" smtClean="0">
                <a:solidFill>
                  <a:srgbClr val="159961"/>
                </a:solidFill>
                <a:latin typeface="Open Sans"/>
                <a:cs typeface="Open Sans"/>
              </a:rPr>
              <a:t> does Care-</a:t>
            </a:r>
            <a:r>
              <a:rPr lang="nl-NL" sz="3200" b="1" dirty="0" err="1" smtClean="0">
                <a:solidFill>
                  <a:srgbClr val="159961"/>
                </a:solidFill>
                <a:latin typeface="Open Sans"/>
                <a:cs typeface="Open Sans"/>
              </a:rPr>
              <a:t>Peat</a:t>
            </a:r>
            <a:r>
              <a:rPr lang="nl-NL" sz="3200" b="1" dirty="0" smtClean="0">
                <a:solidFill>
                  <a:srgbClr val="159961"/>
                </a:solidFill>
                <a:latin typeface="Open Sans"/>
                <a:cs typeface="Open Sans"/>
              </a:rPr>
              <a:t> do</a:t>
            </a:r>
            <a:endParaRPr lang="nl-NL" sz="3200" b="1" dirty="0">
              <a:solidFill>
                <a:srgbClr val="159961"/>
              </a:solidFill>
              <a:latin typeface="Open Sans"/>
              <a:cs typeface="Open Sans"/>
            </a:endParaRPr>
          </a:p>
        </p:txBody>
      </p:sp>
      <p:sp>
        <p:nvSpPr>
          <p:cNvPr id="7" name="Rechthoek 6"/>
          <p:cNvSpPr/>
          <p:nvPr/>
        </p:nvSpPr>
        <p:spPr>
          <a:xfrm>
            <a:off x="0" y="6773078"/>
            <a:ext cx="9144000" cy="129014"/>
          </a:xfrm>
          <a:prstGeom prst="rect">
            <a:avLst/>
          </a:prstGeom>
          <a:solidFill>
            <a:srgbClr val="98C2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8647" y="6061620"/>
            <a:ext cx="1338001" cy="582117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450" y="4139372"/>
            <a:ext cx="2562997" cy="1922248"/>
          </a:xfrm>
          <a:prstGeom prst="rect">
            <a:avLst/>
          </a:prstGeom>
        </p:spPr>
      </p:pic>
      <p:sp>
        <p:nvSpPr>
          <p:cNvPr id="11" name="Rechthoek 10"/>
          <p:cNvSpPr/>
          <p:nvPr/>
        </p:nvSpPr>
        <p:spPr>
          <a:xfrm>
            <a:off x="305289" y="1056800"/>
            <a:ext cx="757832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indent="-400050">
              <a:lnSpc>
                <a:spcPct val="150000"/>
              </a:lnSpc>
              <a:buFont typeface="+mj-lt"/>
              <a:buAutoNum type="romanUcPeriod" startAt="2"/>
            </a:pPr>
            <a:r>
              <a:rPr lang="en-GB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Open Sans"/>
                <a:cs typeface="Open Sans"/>
              </a:rPr>
              <a:t>Knowledge institutes (4) work together and 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/>
                <a:cs typeface="Open Sans"/>
              </a:rPr>
              <a:t>develop an </a:t>
            </a:r>
            <a:r>
              <a:rPr lang="en-GB" sz="1600" dirty="0">
                <a:solidFill>
                  <a:srgbClr val="98C222"/>
                </a:solidFill>
                <a:latin typeface="Open Sans"/>
                <a:cs typeface="Open Sans"/>
              </a:rPr>
              <a:t>integrated measurement method </a:t>
            </a:r>
            <a:r>
              <a:rPr lang="en-GB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Open Sans"/>
                <a:cs typeface="Open Sans"/>
              </a:rPr>
              <a:t>of 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/>
                <a:cs typeface="Open Sans"/>
              </a:rPr>
              <a:t>carbon fluxes </a:t>
            </a:r>
            <a:r>
              <a:rPr lang="en-GB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Open Sans"/>
                <a:cs typeface="Open Sans"/>
              </a:rPr>
              <a:t>by </a:t>
            </a:r>
            <a:r>
              <a:rPr lang="en-GB" sz="1600" dirty="0">
                <a:solidFill>
                  <a:srgbClr val="73B632"/>
                </a:solidFill>
                <a:latin typeface="Open Sans"/>
                <a:cs typeface="Open Sans"/>
              </a:rPr>
              <a:t>using ground, drone and satellite </a:t>
            </a:r>
            <a:r>
              <a:rPr lang="en-GB" sz="1600" dirty="0" smtClean="0">
                <a:solidFill>
                  <a:srgbClr val="73B632"/>
                </a:solidFill>
                <a:latin typeface="Open Sans"/>
                <a:cs typeface="Open Sans"/>
              </a:rPr>
              <a:t>measurements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 startAt="2"/>
            </a:pPr>
            <a:r>
              <a:rPr lang="nl-BE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Open Sans"/>
                <a:cs typeface="Open Sans"/>
              </a:rPr>
              <a:t>Involve</a:t>
            </a:r>
            <a:r>
              <a:rPr lang="nl-BE" sz="1600" dirty="0" smtClean="0">
                <a:solidFill>
                  <a:srgbClr val="73B632"/>
                </a:solidFill>
                <a:latin typeface="Open Sans"/>
                <a:cs typeface="Open Sans"/>
              </a:rPr>
              <a:t> </a:t>
            </a:r>
            <a:r>
              <a:rPr lang="nl-BE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Open Sans"/>
                <a:cs typeface="Open Sans"/>
              </a:rPr>
              <a:t>local</a:t>
            </a:r>
            <a:r>
              <a:rPr lang="nl-BE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Open Sans"/>
                <a:cs typeface="Open Sans"/>
              </a:rPr>
              <a:t> </a:t>
            </a:r>
            <a:r>
              <a:rPr lang="nl-BE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Open Sans"/>
                <a:cs typeface="Open Sans"/>
              </a:rPr>
              <a:t>and</a:t>
            </a:r>
            <a:r>
              <a:rPr lang="nl-BE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Open Sans"/>
                <a:cs typeface="Open Sans"/>
              </a:rPr>
              <a:t> </a:t>
            </a:r>
            <a:r>
              <a:rPr lang="nl-BE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Open Sans"/>
                <a:cs typeface="Open Sans"/>
              </a:rPr>
              <a:t>regional</a:t>
            </a:r>
            <a:r>
              <a:rPr lang="nl-BE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Open Sans"/>
                <a:cs typeface="Open Sans"/>
              </a:rPr>
              <a:t> </a:t>
            </a:r>
            <a:r>
              <a:rPr lang="nl-BE" sz="1600" dirty="0" smtClean="0">
                <a:solidFill>
                  <a:srgbClr val="73B632"/>
                </a:solidFill>
                <a:latin typeface="Open Sans"/>
                <a:cs typeface="Open Sans"/>
              </a:rPr>
              <a:t>stakeholders</a:t>
            </a:r>
            <a:endParaRPr lang="en-GB" sz="1600" dirty="0">
              <a:solidFill>
                <a:srgbClr val="73B632"/>
              </a:solidFill>
              <a:latin typeface="Open Sans"/>
              <a:cs typeface="Open Sans"/>
            </a:endParaRPr>
          </a:p>
          <a:p>
            <a:pPr marL="1200150" lvl="2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Open Sans"/>
                <a:cs typeface="Open Sans"/>
              </a:rPr>
              <a:t>Maximise socio-economic benefits</a:t>
            </a:r>
            <a:endParaRPr lang="en-GB" sz="1600" dirty="0" smtClean="0">
              <a:solidFill>
                <a:srgbClr val="73B632"/>
              </a:solidFill>
              <a:latin typeface="Open Sans"/>
              <a:cs typeface="Open Sans"/>
            </a:endParaRPr>
          </a:p>
          <a:p>
            <a:pPr marL="1200150" lvl="2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Open Sans"/>
                <a:cs typeface="Open Sans"/>
              </a:rPr>
              <a:t>The publication of </a:t>
            </a:r>
            <a:r>
              <a:rPr lang="en-GB" sz="1600" dirty="0" smtClean="0">
                <a:solidFill>
                  <a:srgbClr val="73B632"/>
                </a:solidFill>
                <a:latin typeface="Open Sans"/>
                <a:cs typeface="Open Sans"/>
              </a:rPr>
              <a:t>management </a:t>
            </a:r>
            <a:r>
              <a:rPr lang="en-GB" sz="1600" dirty="0">
                <a:solidFill>
                  <a:srgbClr val="73B632"/>
                </a:solidFill>
                <a:latin typeface="Open Sans"/>
                <a:cs typeface="Open Sans"/>
              </a:rPr>
              <a:t>and decision </a:t>
            </a:r>
            <a:r>
              <a:rPr lang="en-GB" sz="1600" dirty="0" smtClean="0">
                <a:solidFill>
                  <a:srgbClr val="73B632"/>
                </a:solidFill>
                <a:latin typeface="Open Sans"/>
                <a:cs typeface="Open Sans"/>
              </a:rPr>
              <a:t>tools </a:t>
            </a:r>
            <a:r>
              <a:rPr lang="en-GB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Open Sans"/>
                <a:cs typeface="Open Sans"/>
              </a:rPr>
              <a:t>concerning 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/>
                <a:cs typeface="Open Sans"/>
              </a:rPr>
              <a:t>the best options for peatland restoration in regard to carbon </a:t>
            </a:r>
            <a:r>
              <a:rPr lang="en-GB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Open Sans"/>
                <a:cs typeface="Open Sans"/>
              </a:rPr>
              <a:t>storage</a:t>
            </a:r>
          </a:p>
          <a:p>
            <a:pPr marL="1200150" lvl="2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/>
                <a:cs typeface="Open Sans"/>
              </a:rPr>
              <a:t>Results are </a:t>
            </a:r>
            <a:r>
              <a:rPr lang="en-GB" sz="1600" dirty="0">
                <a:solidFill>
                  <a:srgbClr val="73B632"/>
                </a:solidFill>
                <a:latin typeface="Open Sans"/>
                <a:cs typeface="Open Sans"/>
              </a:rPr>
              <a:t>replicable and transferable</a:t>
            </a:r>
          </a:p>
          <a:p>
            <a:pPr marL="1200150" lvl="2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GB" sz="1600" dirty="0">
              <a:solidFill>
                <a:schemeClr val="tx1">
                  <a:lumMod val="50000"/>
                  <a:lumOff val="50000"/>
                </a:schemeClr>
              </a:solidFill>
              <a:latin typeface="Open Sans"/>
              <a:cs typeface="Open Sans"/>
            </a:endParaRPr>
          </a:p>
          <a:p>
            <a:pPr marL="1200150" lvl="2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GB" sz="1600" b="1" dirty="0">
              <a:solidFill>
                <a:schemeClr val="tx1">
                  <a:lumMod val="50000"/>
                  <a:lumOff val="50000"/>
                </a:schemeClr>
              </a:solidFill>
              <a:latin typeface="Open Sans"/>
              <a:cs typeface="Open Sans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1600" b="1" dirty="0" smtClean="0">
              <a:solidFill>
                <a:schemeClr val="tx1">
                  <a:lumMod val="50000"/>
                  <a:lumOff val="50000"/>
                </a:schemeClr>
              </a:solidFill>
              <a:latin typeface="Open Sans"/>
              <a:cs typeface="Open Sans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1600" b="1" dirty="0" smtClean="0">
              <a:solidFill>
                <a:schemeClr val="tx1">
                  <a:lumMod val="50000"/>
                  <a:lumOff val="50000"/>
                </a:schemeClr>
              </a:solidFill>
              <a:latin typeface="Open Sans"/>
              <a:cs typeface="Open Sans"/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726" y="4234314"/>
            <a:ext cx="1807068" cy="2409424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03" y="4210492"/>
            <a:ext cx="1873437" cy="2497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5257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99003"/>
            <a:ext cx="8925636" cy="4565867"/>
          </a:xfrm>
          <a:prstGeom prst="rect">
            <a:avLst/>
          </a:prstGeom>
        </p:spPr>
      </p:pic>
      <p:sp>
        <p:nvSpPr>
          <p:cNvPr id="7" name="Rechthoek 6"/>
          <p:cNvSpPr/>
          <p:nvPr/>
        </p:nvSpPr>
        <p:spPr>
          <a:xfrm>
            <a:off x="0" y="-1"/>
            <a:ext cx="9144000" cy="2429301"/>
          </a:xfrm>
          <a:prstGeom prst="rect">
            <a:avLst/>
          </a:prstGeom>
          <a:solidFill>
            <a:srgbClr val="98C2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ekstvak 4"/>
          <p:cNvSpPr txBox="1"/>
          <p:nvPr/>
        </p:nvSpPr>
        <p:spPr>
          <a:xfrm>
            <a:off x="542029" y="485929"/>
            <a:ext cx="674721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 smtClean="0">
                <a:solidFill>
                  <a:schemeClr val="bg1"/>
                </a:solidFill>
                <a:latin typeface="Open Sans"/>
                <a:cs typeface="Open Sans"/>
              </a:rPr>
              <a:t>How </a:t>
            </a:r>
            <a:r>
              <a:rPr lang="nl-NL" sz="3200" b="1" dirty="0" err="1" smtClean="0">
                <a:solidFill>
                  <a:schemeClr val="bg1"/>
                </a:solidFill>
                <a:latin typeface="Open Sans"/>
                <a:cs typeface="Open Sans"/>
              </a:rPr>
              <a:t>much</a:t>
            </a:r>
            <a:r>
              <a:rPr lang="nl-NL" sz="3200" b="1" dirty="0" smtClean="0">
                <a:solidFill>
                  <a:schemeClr val="bg1"/>
                </a:solidFill>
                <a:latin typeface="Open Sans"/>
                <a:cs typeface="Open Sans"/>
              </a:rPr>
              <a:t> carbon </a:t>
            </a:r>
            <a:r>
              <a:rPr lang="nl-NL" sz="3200" b="1" dirty="0" err="1" smtClean="0">
                <a:solidFill>
                  <a:schemeClr val="bg1"/>
                </a:solidFill>
                <a:latin typeface="Open Sans"/>
                <a:cs typeface="Open Sans"/>
              </a:rPr>
              <a:t>can</a:t>
            </a:r>
            <a:r>
              <a:rPr lang="nl-NL" sz="3200" b="1" dirty="0" smtClean="0">
                <a:solidFill>
                  <a:schemeClr val="bg1"/>
                </a:solidFill>
                <a:latin typeface="Open Sans"/>
                <a:cs typeface="Open Sans"/>
              </a:rPr>
              <a:t> </a:t>
            </a:r>
            <a:r>
              <a:rPr lang="nl-NL" sz="3200" b="1" dirty="0" err="1" smtClean="0">
                <a:solidFill>
                  <a:schemeClr val="bg1"/>
                </a:solidFill>
                <a:latin typeface="Open Sans"/>
                <a:cs typeface="Open Sans"/>
              </a:rPr>
              <a:t>be</a:t>
            </a:r>
            <a:r>
              <a:rPr lang="nl-NL" sz="3200" b="1" dirty="0" smtClean="0">
                <a:solidFill>
                  <a:schemeClr val="bg1"/>
                </a:solidFill>
                <a:latin typeface="Open Sans"/>
                <a:cs typeface="Open Sans"/>
              </a:rPr>
              <a:t> </a:t>
            </a:r>
            <a:r>
              <a:rPr lang="nl-NL" sz="3200" b="1" dirty="0" err="1" smtClean="0">
                <a:solidFill>
                  <a:schemeClr val="bg1"/>
                </a:solidFill>
                <a:latin typeface="Open Sans"/>
                <a:cs typeface="Open Sans"/>
              </a:rPr>
              <a:t>saved</a:t>
            </a:r>
            <a:r>
              <a:rPr lang="nl-NL" sz="3200" b="1" dirty="0" smtClean="0">
                <a:solidFill>
                  <a:schemeClr val="bg1"/>
                </a:solidFill>
                <a:latin typeface="Open Sans"/>
                <a:cs typeface="Open Sans"/>
              </a:rPr>
              <a:t>?</a:t>
            </a:r>
            <a:endParaRPr lang="nl-NL" sz="3200" b="1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1060644" y="1322272"/>
            <a:ext cx="6747218" cy="1135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pt-BR" sz="2000" dirty="0" smtClean="0">
                <a:solidFill>
                  <a:schemeClr val="bg1"/>
                </a:solidFill>
                <a:latin typeface="Open Sans"/>
                <a:cs typeface="Open Sans"/>
              </a:rPr>
              <a:t>By the end of the project we expect to save about </a:t>
            </a:r>
            <a:r>
              <a:rPr lang="pt-BR" sz="2000" b="1" dirty="0" smtClean="0">
                <a:solidFill>
                  <a:srgbClr val="159961"/>
                </a:solidFill>
                <a:latin typeface="Open Sans"/>
                <a:cs typeface="Open Sans"/>
              </a:rPr>
              <a:t>7,800 ton carbon emission per year.</a:t>
            </a:r>
            <a:endParaRPr lang="pt-BR" sz="2000" b="1" baseline="30000" dirty="0">
              <a:solidFill>
                <a:srgbClr val="159961"/>
              </a:solidFill>
              <a:latin typeface="Open Sans"/>
              <a:cs typeface="Open Sans"/>
            </a:endParaRPr>
          </a:p>
          <a:p>
            <a:pPr>
              <a:lnSpc>
                <a:spcPct val="110000"/>
              </a:lnSpc>
            </a:pPr>
            <a:endParaRPr lang="nl-NL" dirty="0">
              <a:solidFill>
                <a:schemeClr val="bg1">
                  <a:lumMod val="50000"/>
                </a:schemeClr>
              </a:solidFill>
              <a:latin typeface="Open Sans"/>
              <a:cs typeface="Open Sans"/>
            </a:endParaRP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8647" y="6061620"/>
            <a:ext cx="1338001" cy="58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3379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05545" y="979320"/>
            <a:ext cx="753291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nl-NL" sz="2800" b="1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 algn="ctr">
              <a:buNone/>
            </a:pPr>
            <a:endParaRPr lang="nl-NL" sz="2800" b="1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nl-NL" sz="3600" b="1" dirty="0" smtClean="0">
                <a:solidFill>
                  <a:srgbClr val="98C222"/>
                </a:solidFill>
              </a:rPr>
              <a:t>www.nweurope.eu/care-peat</a:t>
            </a:r>
          </a:p>
          <a:p>
            <a:pPr marL="0" indent="0" algn="ctr">
              <a:buNone/>
            </a:pPr>
            <a:r>
              <a:rPr lang="nl-NL" sz="2000" dirty="0" err="1" smtClean="0">
                <a:solidFill>
                  <a:schemeClr val="bg1">
                    <a:lumMod val="50000"/>
                  </a:schemeClr>
                </a:solidFill>
              </a:rPr>
              <a:t>Sign</a:t>
            </a:r>
            <a:r>
              <a:rPr lang="nl-NL" sz="2000" dirty="0" smtClean="0">
                <a:solidFill>
                  <a:schemeClr val="bg1">
                    <a:lumMod val="50000"/>
                  </a:schemeClr>
                </a:solidFill>
              </a:rPr>
              <a:t> up </a:t>
            </a:r>
            <a:r>
              <a:rPr lang="nl-NL" sz="2000" dirty="0" err="1" smtClean="0">
                <a:solidFill>
                  <a:schemeClr val="bg1">
                    <a:lumMod val="50000"/>
                  </a:schemeClr>
                </a:solidFill>
              </a:rPr>
              <a:t>for</a:t>
            </a:r>
            <a:r>
              <a:rPr lang="nl-NL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l-NL" sz="2000" dirty="0" err="1" smtClean="0">
                <a:solidFill>
                  <a:schemeClr val="bg1">
                    <a:lumMod val="50000"/>
                  </a:schemeClr>
                </a:solidFill>
              </a:rPr>
              <a:t>our</a:t>
            </a:r>
            <a:r>
              <a:rPr lang="nl-NL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l-NL" sz="2000" dirty="0" err="1" smtClean="0">
                <a:solidFill>
                  <a:schemeClr val="bg1">
                    <a:lumMod val="50000"/>
                  </a:schemeClr>
                </a:solidFill>
              </a:rPr>
              <a:t>newsletter</a:t>
            </a:r>
            <a:endParaRPr lang="nl-NL" sz="20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nl-NL" sz="2000" dirty="0" smtClean="0">
                <a:solidFill>
                  <a:schemeClr val="bg1">
                    <a:lumMod val="50000"/>
                  </a:schemeClr>
                </a:solidFill>
              </a:rPr>
              <a:t>Contact project </a:t>
            </a:r>
            <a:r>
              <a:rPr lang="nl-NL" sz="2000" dirty="0" err="1" smtClean="0">
                <a:solidFill>
                  <a:schemeClr val="bg1">
                    <a:lumMod val="50000"/>
                  </a:schemeClr>
                </a:solidFill>
              </a:rPr>
              <a:t>coordinator</a:t>
            </a:r>
            <a:r>
              <a:rPr lang="nl-NL" sz="2000" dirty="0" smtClean="0">
                <a:solidFill>
                  <a:schemeClr val="bg1">
                    <a:lumMod val="50000"/>
                  </a:schemeClr>
                </a:solidFill>
              </a:rPr>
              <a:t> Katrien Wijns</a:t>
            </a:r>
          </a:p>
          <a:p>
            <a:pPr marL="0" indent="0">
              <a:buNone/>
            </a:pPr>
            <a:endParaRPr lang="nl-NL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Rechthoek 6"/>
          <p:cNvSpPr/>
          <p:nvPr/>
        </p:nvSpPr>
        <p:spPr>
          <a:xfrm>
            <a:off x="0" y="6773078"/>
            <a:ext cx="9144000" cy="129014"/>
          </a:xfrm>
          <a:prstGeom prst="rect">
            <a:avLst/>
          </a:prstGeom>
          <a:solidFill>
            <a:srgbClr val="98C2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4728" y="5240740"/>
            <a:ext cx="2708147" cy="117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7201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3240</TotalTime>
  <Words>258</Words>
  <Application>Microsoft Office PowerPoint</Application>
  <PresentationFormat>Diavoorstelling (4:3)</PresentationFormat>
  <Paragraphs>58</Paragraphs>
  <Slides>8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8</vt:i4>
      </vt:variant>
    </vt:vector>
  </HeadingPairs>
  <TitlesOfParts>
    <vt:vector size="13" baseType="lpstr">
      <vt:lpstr>Arial</vt:lpstr>
      <vt:lpstr>Calibri</vt:lpstr>
      <vt:lpstr>Open Sans</vt:lpstr>
      <vt:lpstr>Wingdings</vt:lpstr>
      <vt:lpstr>Office-thema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Ontverpia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Frank Peeters</dc:creator>
  <cp:lastModifiedBy>Katrien Wijns</cp:lastModifiedBy>
  <cp:revision>69</cp:revision>
  <dcterms:created xsi:type="dcterms:W3CDTF">2017-01-13T10:17:35Z</dcterms:created>
  <dcterms:modified xsi:type="dcterms:W3CDTF">2019-06-12T07:04:49Z</dcterms:modified>
</cp:coreProperties>
</file>