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63" r:id="rId4"/>
    <p:sldId id="264" r:id="rId5"/>
    <p:sldId id="259" r:id="rId6"/>
    <p:sldId id="260" r:id="rId7"/>
    <p:sldId id="265" r:id="rId8"/>
    <p:sldId id="261" r:id="rId9"/>
    <p:sldId id="262" r:id="rId1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222"/>
    <a:srgbClr val="159961"/>
    <a:srgbClr val="233517"/>
    <a:srgbClr val="23351C"/>
    <a:srgbClr val="73B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 autoAdjust="0"/>
    <p:restoredTop sz="94626" autoAdjust="0"/>
  </p:normalViewPr>
  <p:slideViewPr>
    <p:cSldViewPr snapToGrid="0" snapToObjects="1">
      <p:cViewPr varScale="1">
        <p:scale>
          <a:sx n="121" d="100"/>
          <a:sy n="121" d="100"/>
        </p:scale>
        <p:origin x="5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B27B-5E10-7346-953F-3BF2D2B02D05}" type="datetimeFigureOut">
              <a:rPr lang="en-US" smtClean="0"/>
              <a:t>6/6/19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A6FC4-2120-F440-BFA9-30E8F6599D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4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6FC4-2120-F440-BFA9-30E8F6599D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0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6FC4-2120-F440-BFA9-30E8F6599D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2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697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745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644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58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00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16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15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198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309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671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943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0CDF-B721-BA41-91C7-4268EAE45939}" type="datetimeFigureOut">
              <a:rPr lang="en-US"/>
              <a:t>6/6/19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5EEA-1E75-DF4F-9E90-99C953857006}" type="slidenum">
              <a:r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45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2057693"/>
            <a:ext cx="9144000" cy="4045657"/>
          </a:xfrm>
          <a:prstGeom prst="rect">
            <a:avLst/>
          </a:prstGeom>
          <a:solidFill>
            <a:srgbClr val="1599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102980" y="3606000"/>
            <a:ext cx="6747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98C222"/>
                </a:solidFill>
                <a:latin typeface="Open Sans"/>
                <a:cs typeface="Open Sans"/>
              </a:rPr>
              <a:t>Subtitel           </a:t>
            </a:r>
          </a:p>
        </p:txBody>
      </p:sp>
      <p:pic>
        <p:nvPicPr>
          <p:cNvPr id="2" name="Afbeelding 1" descr="logobalk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578"/>
            <a:ext cx="9144000" cy="68573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1928679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905" y="281370"/>
            <a:ext cx="3164744" cy="13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0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60644" y="809733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159961"/>
                </a:solidFill>
                <a:latin typeface="Open Sans"/>
                <a:cs typeface="Open Sans"/>
              </a:rPr>
              <a:t>Lancashire Wildlife Trust - key facts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60644" y="1488552"/>
            <a:ext cx="7241902" cy="352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The Wildlife Trusts as a whole are the UK’s leading wildlife charity - LWT covers Lancashire, Manchester and North Merseyside.</a:t>
            </a:r>
          </a:p>
          <a:p>
            <a:pPr>
              <a:lnSpc>
                <a:spcPct val="120000"/>
              </a:lnSpc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We currently have around 180 staff, 4,000 volunteers, 28,000 members and manage 50 nature reserves and wildlife sites across nearly 1300 hectares. </a:t>
            </a:r>
          </a:p>
          <a:p>
            <a:pPr>
              <a:lnSpc>
                <a:spcPct val="120000"/>
              </a:lnSpc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Our aims are: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 protect, create and enhance wildlife, creating living landscapes and seas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 stand up for wildlife and the environment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 inspire people about the natural world and encourage them to take action for wildlife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 foster sustainable One Planet living – where the functioning of the natural environment is appreciated as essential for supporting life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 ensure our work is based on knowledge and sound evidence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 be recognised and respected for our work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To grow our resources and increase support for our mission</a:t>
            </a:r>
          </a:p>
          <a:p>
            <a:pPr>
              <a:lnSpc>
                <a:spcPct val="120000"/>
              </a:lnSpc>
            </a:pPr>
            <a:r>
              <a:rPr lang="pt-BR" sz="2000" baseline="30000" dirty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TRACK RECORD OF RESTORING PEAT HABITATS (MOSSLANDS) FOR OVER 20 YEARS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9" name="Picture 8" descr="Black Logo.gif">
            <a:extLst>
              <a:ext uri="{FF2B5EF4-FFF2-40B4-BE49-F238E27FC236}">
                <a16:creationId xmlns:a16="http://schemas.microsoft.com/office/drawing/2014/main" id="{060EE9CF-8B04-544D-9E38-0DE1975354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2546" y="188640"/>
            <a:ext cx="655872" cy="1080120"/>
          </a:xfrm>
          <a:prstGeom prst="rect">
            <a:avLst/>
          </a:prstGeom>
        </p:spPr>
      </p:pic>
      <p:pic>
        <p:nvPicPr>
          <p:cNvPr id="12" name="Picture 11" descr="A picture containing person, outdoor, tree, child&#10;&#10;Description automatically generated">
            <a:extLst>
              <a:ext uri="{FF2B5EF4-FFF2-40B4-BE49-F238E27FC236}">
                <a16:creationId xmlns:a16="http://schemas.microsoft.com/office/drawing/2014/main" id="{21BBF850-9F8B-FB4E-B07D-30B706B7B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6026"/>
            <a:ext cx="2506010" cy="1877051"/>
          </a:xfrm>
          <a:prstGeom prst="rect">
            <a:avLst/>
          </a:prstGeom>
        </p:spPr>
      </p:pic>
      <p:pic>
        <p:nvPicPr>
          <p:cNvPr id="14" name="Picture 13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9179B86B-86E5-CD41-902B-E1D92B65E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655" y="4896026"/>
            <a:ext cx="2815576" cy="1877051"/>
          </a:xfrm>
          <a:prstGeom prst="rect">
            <a:avLst/>
          </a:prstGeom>
        </p:spPr>
      </p:pic>
      <p:pic>
        <p:nvPicPr>
          <p:cNvPr id="18" name="Picture 17" descr="A picture containing sheep, sky, outdoor, grass&#10;&#10;Description automatically generated">
            <a:extLst>
              <a:ext uri="{FF2B5EF4-FFF2-40B4-BE49-F238E27FC236}">
                <a16:creationId xmlns:a16="http://schemas.microsoft.com/office/drawing/2014/main" id="{08663F90-5B6C-754B-944D-45D64452F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231" y="4896024"/>
            <a:ext cx="2095500" cy="1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3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320389"/>
            <a:ext cx="9144000" cy="5628466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046178" y="466299"/>
            <a:ext cx="674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Open Sans"/>
                <a:cs typeface="Open Sans"/>
              </a:rPr>
              <a:t>Our Pilots – Winmarleigh Sphagnum  Farm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60644" y="1639104"/>
            <a:ext cx="6747218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nl-NL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56C8ED55-E1D7-1A4C-81D8-8C4922CAA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5" y="1543517"/>
            <a:ext cx="3931619" cy="236732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88825A99-A600-9349-AB91-5E7BD07B4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028" y="1129828"/>
            <a:ext cx="3931619" cy="2781015"/>
          </a:xfrm>
          <a:prstGeom prst="rect">
            <a:avLst/>
          </a:prstGeom>
        </p:spPr>
      </p:pic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A8A815B7-01FC-6D4B-9610-07AEEE43A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151"/>
            <a:ext cx="4434253" cy="2672255"/>
          </a:xfrm>
          <a:prstGeom prst="rect">
            <a:avLst/>
          </a:prstGeom>
        </p:spPr>
      </p:pic>
      <p:pic>
        <p:nvPicPr>
          <p:cNvPr id="26" name="Picture 25" descr="A group of people standing in a grassy field&#10;&#10;Description automatically generated">
            <a:extLst>
              <a:ext uri="{FF2B5EF4-FFF2-40B4-BE49-F238E27FC236}">
                <a16:creationId xmlns:a16="http://schemas.microsoft.com/office/drawing/2014/main" id="{CCC0E376-DD7F-E340-9590-06975EB2A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787" y="4090151"/>
            <a:ext cx="2443468" cy="26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7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75142"/>
            <a:ext cx="9144000" cy="5796818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67862" y="809733"/>
            <a:ext cx="8448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Open Sans"/>
                <a:cs typeface="Open Sans"/>
              </a:rPr>
              <a:t>Our Pilots – Little Woolden Moss Companion Species Planting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60644" y="1639104"/>
            <a:ext cx="6747218" cy="3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nl-NL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A98D865A-A7FC-F64B-8969-E7272911F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2" y="3884778"/>
            <a:ext cx="2049397" cy="2898080"/>
          </a:xfrm>
          <a:prstGeom prst="rect">
            <a:avLst/>
          </a:prstGeom>
        </p:spPr>
      </p:pic>
      <p:pic>
        <p:nvPicPr>
          <p:cNvPr id="20" name="Picture 19" descr="A map of the forest&#10;&#10;Description automatically generated">
            <a:extLst>
              <a:ext uri="{FF2B5EF4-FFF2-40B4-BE49-F238E27FC236}">
                <a16:creationId xmlns:a16="http://schemas.microsoft.com/office/drawing/2014/main" id="{55C39C5D-B69C-A64C-A4FB-864C7940B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8" y="1984519"/>
            <a:ext cx="3999644" cy="18026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D46F7E-8DDA-C447-A3BC-9D799F73A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587" y="2036139"/>
            <a:ext cx="4598327" cy="32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3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3890" y="1600200"/>
            <a:ext cx="7532910" cy="4525963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chemeClr val="bg1">
                    <a:lumMod val="50000"/>
                  </a:schemeClr>
                </a:solidFill>
              </a:rPr>
              <a:t>Winmarleigh Moss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:  4 ha trial site adjacent to the main restoration site (89ha) – currently grazed farmland on drained lowland peat – site has had fertilizer applied to it and has been drained. </a:t>
            </a: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2000" b="1" dirty="0">
                <a:solidFill>
                  <a:schemeClr val="bg1">
                    <a:lumMod val="50000"/>
                  </a:schemeClr>
                </a:solidFill>
              </a:rPr>
              <a:t>Little Woolden Moss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: former peat extraction site undergoing restoration to lowland raised bog habitat, in total 107ha. Trial site of 2 ha is unrestored bare peat. </a:t>
            </a: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060644" y="809733"/>
            <a:ext cx="674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159961"/>
                </a:solidFill>
                <a:latin typeface="Open Sans"/>
                <a:cs typeface="Open Sans"/>
              </a:rPr>
              <a:t>Site information</a:t>
            </a:r>
          </a:p>
          <a:p>
            <a:endParaRPr lang="nl-NL" sz="2800" b="1" dirty="0">
              <a:solidFill>
                <a:srgbClr val="73B632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5" name="Picture 14" descr="A picture containing grass, person, outdoor, holding&#10;&#10;Description automatically generated">
            <a:extLst>
              <a:ext uri="{FF2B5EF4-FFF2-40B4-BE49-F238E27FC236}">
                <a16:creationId xmlns:a16="http://schemas.microsoft.com/office/drawing/2014/main" id="{0FA36B50-F533-334A-849C-4653C320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874" y="2590216"/>
            <a:ext cx="1562757" cy="2083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E80965-C1D4-624E-84AC-050482D8C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8" y="2615863"/>
            <a:ext cx="2706012" cy="2029508"/>
          </a:xfrm>
          <a:prstGeom prst="rect">
            <a:avLst/>
          </a:prstGeom>
        </p:spPr>
      </p:pic>
      <p:pic>
        <p:nvPicPr>
          <p:cNvPr id="17" name="Picture 16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46503A4-B954-0343-9BE6-8364D09C4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474" y="2590216"/>
            <a:ext cx="2770781" cy="20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2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060644" y="809733"/>
            <a:ext cx="674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159961"/>
                </a:solidFill>
                <a:latin typeface="Open Sans"/>
                <a:cs typeface="Open Sans"/>
              </a:rPr>
              <a:t>Restoration methods</a:t>
            </a:r>
          </a:p>
          <a:p>
            <a:endParaRPr lang="nl-NL" sz="2800" b="1" dirty="0">
              <a:solidFill>
                <a:srgbClr val="73B63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30658" y="1600200"/>
            <a:ext cx="336514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u="sng" dirty="0">
                <a:solidFill>
                  <a:schemeClr val="bg1">
                    <a:lumMod val="50000"/>
                  </a:schemeClr>
                </a:solidFill>
              </a:rPr>
              <a:t>Winmarleigh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Re-wet farmland by ditch-blocking and bund creation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Create water storage areas and irrigation means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Plant appropriate sphagnum moss species to create a “carbon farm” on farmland next to restoration site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Positive impact on restoration site</a:t>
            </a: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80569" y="1600199"/>
            <a:ext cx="336707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u="sng" dirty="0">
                <a:solidFill>
                  <a:schemeClr val="bg1">
                    <a:lumMod val="50000"/>
                  </a:schemeClr>
                </a:solidFill>
              </a:rPr>
              <a:t>Little Woolden Moss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Trial of species planting techniques – different ways to address re-vegetation of bare peat that benefit carbon 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Taking various approaches to companion species planting 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Building on MMU and LWT research and methods</a:t>
            </a: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6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060644" y="809733"/>
            <a:ext cx="674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159961"/>
                </a:solidFill>
                <a:latin typeface="Open Sans"/>
                <a:cs typeface="Open Sans"/>
              </a:rPr>
              <a:t>Expected results</a:t>
            </a:r>
          </a:p>
          <a:p>
            <a:endParaRPr lang="nl-NL" sz="2800" b="1" dirty="0">
              <a:solidFill>
                <a:srgbClr val="73B63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30658" y="1600200"/>
            <a:ext cx="3365142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000" b="1" u="sng" dirty="0">
                <a:solidFill>
                  <a:schemeClr val="bg1">
                    <a:lumMod val="50000"/>
                  </a:schemeClr>
                </a:solidFill>
              </a:rPr>
              <a:t>Winmarleigh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Demonstrate improvements to the restoration site through re-wetting of this buffer land – in terms of functionality as a lowland raised bog – water table depth, carbon impacts, biodiversity quality etc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Demonstrate carbon reduction from farmland re-wetting and intensive planting of sphagnum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Demonstrate economic viability of alternative land management techniques for peat-based soils as well as benefits to society.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80569" y="1600199"/>
            <a:ext cx="336707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000" b="1" u="sng" dirty="0">
                <a:solidFill>
                  <a:schemeClr val="bg1">
                    <a:lumMod val="50000"/>
                  </a:schemeClr>
                </a:solidFill>
              </a:rPr>
              <a:t>Little Woolden Moss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Knowledge and information on best techniques for restoring bare peat sites through species planting in terms of carbon reduction. 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Demonstration of viable transferable approaches. </a:t>
            </a:r>
          </a:p>
          <a:p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27E478-EE1E-B74F-A1D2-AD1C785DC0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3675" y="357352"/>
            <a:ext cx="4780325" cy="3584028"/>
          </a:xfrm>
          <a:prstGeom prst="rect">
            <a:avLst/>
          </a:prstGeom>
        </p:spPr>
      </p:pic>
      <p:pic>
        <p:nvPicPr>
          <p:cNvPr id="16" name="Picture 15" descr="A group of people in a field&#10;&#10;Description automatically generated">
            <a:extLst>
              <a:ext uri="{FF2B5EF4-FFF2-40B4-BE49-F238E27FC236}">
                <a16:creationId xmlns:a16="http://schemas.microsoft.com/office/drawing/2014/main" id="{9140CBCD-AF2A-F94A-912F-D636648E4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3865"/>
            <a:ext cx="51943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16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15488"/>
            <a:ext cx="9144000" cy="6001353"/>
          </a:xfrm>
        </p:spPr>
      </p:sp>
      <p:sp>
        <p:nvSpPr>
          <p:cNvPr id="5" name="Rechthoek 4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4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412</Words>
  <Application>Microsoft Macintosh PowerPoint</Application>
  <PresentationFormat>On-screen Show (4:3)</PresentationFormat>
  <Paragraphs>44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Open Sans</vt:lpstr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Ontverpia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Peeters</dc:creator>
  <cp:lastModifiedBy>Ian Kennedy</cp:lastModifiedBy>
  <cp:revision>39</cp:revision>
  <dcterms:created xsi:type="dcterms:W3CDTF">2017-01-13T10:17:35Z</dcterms:created>
  <dcterms:modified xsi:type="dcterms:W3CDTF">2019-06-06T07:53:50Z</dcterms:modified>
</cp:coreProperties>
</file>