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98C222"/>
    <a:srgbClr val="159961"/>
    <a:srgbClr val="233517"/>
    <a:srgbClr val="23351C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2" autoAdjust="0"/>
    <p:restoredTop sz="94646" autoAdjust="0"/>
  </p:normalViewPr>
  <p:slideViewPr>
    <p:cSldViewPr snapToGrid="0" snapToObjects="1">
      <p:cViewPr varScale="1">
        <p:scale>
          <a:sx n="70" d="100"/>
          <a:sy n="70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97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4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44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58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02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68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5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9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09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7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43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5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2057693"/>
            <a:ext cx="9144000" cy="4045657"/>
          </a:xfrm>
          <a:prstGeom prst="rect">
            <a:avLst/>
          </a:prstGeom>
          <a:solidFill>
            <a:srgbClr val="1599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060644" y="2776629"/>
            <a:ext cx="7088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"/>
                <a:cs typeface="Open Sans"/>
              </a:rPr>
              <a:t>Increase of the C-storage capacity of lowland peatlands by creating peat pits (WP I5)</a:t>
            </a:r>
            <a:endParaRPr lang="nl-NL" sz="3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02980" y="4646927"/>
            <a:ext cx="674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98C222"/>
                </a:solidFill>
                <a:latin typeface="Open Sans"/>
                <a:cs typeface="Open Sans"/>
              </a:rPr>
              <a:t>Wiebe Borren, </a:t>
            </a:r>
            <a:r>
              <a:rPr lang="nl-NL" sz="1600" dirty="0" err="1">
                <a:solidFill>
                  <a:srgbClr val="98C222"/>
                </a:solidFill>
                <a:latin typeface="Open Sans"/>
                <a:cs typeface="Open Sans"/>
              </a:rPr>
              <a:t>Ph.D</a:t>
            </a:r>
            <a:r>
              <a:rPr lang="nl-NL" sz="1600" dirty="0">
                <a:solidFill>
                  <a:srgbClr val="98C222"/>
                </a:solidFill>
                <a:latin typeface="Open Sans"/>
                <a:cs typeface="Open Sans"/>
              </a:rPr>
              <a:t>.</a:t>
            </a:r>
          </a:p>
          <a:p>
            <a:r>
              <a:rPr lang="nl-NL" sz="1600" dirty="0" err="1">
                <a:solidFill>
                  <a:srgbClr val="98C222"/>
                </a:solidFill>
                <a:latin typeface="Open Sans"/>
                <a:cs typeface="Open Sans"/>
              </a:rPr>
              <a:t>Hydrologist</a:t>
            </a:r>
            <a:r>
              <a:rPr lang="nl-NL" sz="1600" dirty="0">
                <a:solidFill>
                  <a:srgbClr val="98C222"/>
                </a:solidFill>
                <a:latin typeface="Open Sans"/>
                <a:cs typeface="Open Sans"/>
              </a:rPr>
              <a:t>, Natuurmonumenten          </a:t>
            </a:r>
          </a:p>
        </p:txBody>
      </p:sp>
      <p:pic>
        <p:nvPicPr>
          <p:cNvPr id="2" name="Afbeelding 1" descr="logobalk_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578"/>
            <a:ext cx="9144000" cy="68573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1928679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05" y="281370"/>
            <a:ext cx="3164744" cy="13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0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3890" y="1600200"/>
            <a:ext cx="753291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Largest non-governmental nature conservation organization in the Netherlands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Managing 150,000 hectares, spread over 363 sites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700,000 members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700 employees and 10,000 volunteers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Our team in the Care-Peat project: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Local nature management team of De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Wieden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Specialists from the central departments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Project management and communication team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Support from Care-Peat partners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60644" y="809733"/>
            <a:ext cx="674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59961"/>
                </a:solidFill>
                <a:latin typeface="Open Sans"/>
                <a:cs typeface="Open Sans"/>
              </a:rPr>
              <a:t>Natuurmonumenten</a:t>
            </a:r>
          </a:p>
          <a:p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16650F42-DE36-4F24-B287-65A24C283E7E}"/>
              </a:ext>
            </a:extLst>
          </p:cNvPr>
          <p:cNvSpPr txBox="1"/>
          <p:nvPr/>
        </p:nvSpPr>
        <p:spPr>
          <a:xfrm>
            <a:off x="6823494" y="3623955"/>
            <a:ext cx="1863306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Arnoud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Popping</a:t>
            </a:r>
            <a:endParaRPr lang="nl-NL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Bea Claessens</a:t>
            </a:r>
          </a:p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Broer Blaauwbroek</a:t>
            </a:r>
          </a:p>
          <a:p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Gidion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 Kok</a:t>
            </a:r>
          </a:p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John Tukker</a:t>
            </a:r>
          </a:p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Paul Vertegaal</a:t>
            </a:r>
          </a:p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Renate Huybrechts</a:t>
            </a:r>
          </a:p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Saskia Lara</a:t>
            </a:r>
          </a:p>
          <a:p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Wiebe Borren</a:t>
            </a:r>
          </a:p>
        </p:txBody>
      </p:sp>
      <p:pic>
        <p:nvPicPr>
          <p:cNvPr id="9" name="Afbeelding 8" descr="NM_LOGO_RGB.png">
            <a:extLst>
              <a:ext uri="{FF2B5EF4-FFF2-40B4-BE49-F238E27FC236}">
                <a16:creationId xmlns:a16="http://schemas.microsoft.com/office/drawing/2014/main" xmlns="" id="{DB36FD3A-1843-408E-873C-F4723D5F4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8" t="9273" r="8754" b="33442"/>
          <a:stretch/>
        </p:blipFill>
        <p:spPr>
          <a:xfrm>
            <a:off x="6427470" y="874503"/>
            <a:ext cx="2389178" cy="4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2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3890" y="1600200"/>
            <a:ext cx="753291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Part of National Park “De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Wieden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Weerribben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” (9,000 hectares)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Natura 2000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Lowland peatland system</a:t>
            </a: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60644" y="809733"/>
            <a:ext cx="674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59961"/>
                </a:solidFill>
                <a:latin typeface="Open Sans"/>
                <a:cs typeface="Open Sans"/>
              </a:rPr>
              <a:t>Pilot site “De Wieden”</a:t>
            </a:r>
          </a:p>
          <a:p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5991770"/>
            <a:ext cx="1338001" cy="58211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AB32246-D0DF-422F-9787-BC9D74672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00" y="2402461"/>
            <a:ext cx="4374977" cy="41714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1EE7012-AB74-46E6-92F6-0C441A15A8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28" y="2870095"/>
            <a:ext cx="3337246" cy="370379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CFD1613F-3701-464E-A26B-0FBEFEBBDC49}"/>
              </a:ext>
            </a:extLst>
          </p:cNvPr>
          <p:cNvSpPr txBox="1"/>
          <p:nvPr/>
        </p:nvSpPr>
        <p:spPr>
          <a:xfrm>
            <a:off x="4749560" y="2886343"/>
            <a:ext cx="15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Weerribben</a:t>
            </a:r>
            <a:endParaRPr lang="nl-NL" b="1" i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BE9C0F1A-0835-4EED-AF60-10335B851282}"/>
              </a:ext>
            </a:extLst>
          </p:cNvPr>
          <p:cNvSpPr txBox="1"/>
          <p:nvPr/>
        </p:nvSpPr>
        <p:spPr>
          <a:xfrm>
            <a:off x="6412302" y="5347518"/>
            <a:ext cx="15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De </a:t>
            </a:r>
            <a:r>
              <a:rPr lang="en-US" b="1" i="1" dirty="0" err="1"/>
              <a:t>Wieden</a:t>
            </a:r>
            <a:endParaRPr lang="nl-NL" b="1" i="1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xmlns="" id="{1B94EF72-12C4-4853-821C-2545178F2E49}"/>
              </a:ext>
            </a:extLst>
          </p:cNvPr>
          <p:cNvSpPr/>
          <p:nvPr/>
        </p:nvSpPr>
        <p:spPr>
          <a:xfrm>
            <a:off x="6412302" y="4655867"/>
            <a:ext cx="598098" cy="414068"/>
          </a:xfrm>
          <a:prstGeom prst="ellipse">
            <a:avLst/>
          </a:prstGeom>
          <a:noFill/>
          <a:ln w="38100"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A4848F89-4FB8-4C62-824C-1C1A0D5B6A68}"/>
              </a:ext>
            </a:extLst>
          </p:cNvPr>
          <p:cNvSpPr txBox="1"/>
          <p:nvPr/>
        </p:nvSpPr>
        <p:spPr>
          <a:xfrm>
            <a:off x="6926719" y="2722225"/>
            <a:ext cx="155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Care-Peat pilot site</a:t>
            </a:r>
            <a:endParaRPr lang="nl-NL" b="1" dirty="0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xmlns="" id="{4FD26DBD-B67A-4686-8B98-B7195762BB12}"/>
              </a:ext>
            </a:extLst>
          </p:cNvPr>
          <p:cNvCxnSpPr>
            <a:cxnSpLocks/>
          </p:cNvCxnSpPr>
          <p:nvPr/>
        </p:nvCxnSpPr>
        <p:spPr>
          <a:xfrm flipH="1">
            <a:off x="6806614" y="3368556"/>
            <a:ext cx="553036" cy="12470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xmlns="" id="{9C6CEB2A-C80A-4794-9F90-448B9D33B95A}"/>
              </a:ext>
            </a:extLst>
          </p:cNvPr>
          <p:cNvCxnSpPr>
            <a:cxnSpLocks/>
          </p:cNvCxnSpPr>
          <p:nvPr/>
        </p:nvCxnSpPr>
        <p:spPr>
          <a:xfrm>
            <a:off x="3318294" y="3992077"/>
            <a:ext cx="125370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48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gras, buiten, lucht, veld&#10;&#10;Automatisch gegenereerde beschrijving">
            <a:extLst>
              <a:ext uri="{FF2B5EF4-FFF2-40B4-BE49-F238E27FC236}">
                <a16:creationId xmlns:a16="http://schemas.microsoft.com/office/drawing/2014/main" xmlns="" id="{22366B70-F832-4FAF-B812-66E005DAD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90" y="3565709"/>
            <a:ext cx="4205989" cy="2366569"/>
          </a:xfrm>
        </p:spPr>
      </p:pic>
      <p:sp>
        <p:nvSpPr>
          <p:cNvPr id="5" name="Tekstvak 4"/>
          <p:cNvSpPr txBox="1"/>
          <p:nvPr/>
        </p:nvSpPr>
        <p:spPr>
          <a:xfrm>
            <a:off x="1060644" y="809733"/>
            <a:ext cx="674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159961"/>
                </a:solidFill>
                <a:latin typeface="Open Sans"/>
                <a:cs typeface="Open Sans"/>
              </a:rPr>
              <a:t>Situation</a:t>
            </a:r>
            <a:endParaRPr lang="nl-NL" sz="3200" b="1" dirty="0">
              <a:solidFill>
                <a:srgbClr val="159961"/>
              </a:solidFill>
              <a:latin typeface="Open Sans"/>
              <a:cs typeface="Open Sans"/>
            </a:endParaRPr>
          </a:p>
          <a:p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pic>
        <p:nvPicPr>
          <p:cNvPr id="10" name="Afbeelding 9" descr="Afbeelding met gras, buiten, lucht, natuur&#10;&#10;Automatisch gegenereerde beschrijving">
            <a:extLst>
              <a:ext uri="{FF2B5EF4-FFF2-40B4-BE49-F238E27FC236}">
                <a16:creationId xmlns:a16="http://schemas.microsoft.com/office/drawing/2014/main" xmlns="" id="{35E12E3F-E19B-440D-9FE8-E4FA995EC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556" y="3565709"/>
            <a:ext cx="3148429" cy="2366569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xmlns="" id="{B9CACD73-9BB6-491C-868E-5653B4717EB8}"/>
              </a:ext>
            </a:extLst>
          </p:cNvPr>
          <p:cNvSpPr txBox="1">
            <a:spLocks/>
          </p:cNvSpPr>
          <p:nvPr/>
        </p:nvSpPr>
        <p:spPr>
          <a:xfrm>
            <a:off x="1153890" y="1600200"/>
            <a:ext cx="38118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Peat pits, fens, lakes, reed lands, marshes, shrubs, forests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Quaking bogs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Transitional fens</a:t>
            </a: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Terrestrialising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fens</a:t>
            </a:r>
          </a:p>
        </p:txBody>
      </p:sp>
      <p:pic>
        <p:nvPicPr>
          <p:cNvPr id="12" name="Afbeelding 11" descr="Z:\01_PROJECTEN\2018\18434_NM_IP Petgaten de Wieden\04 Info\NM_foto voorblad_2015 Trekgaten  Dwarsgracht Noord - RM (1).jpg">
            <a:extLst>
              <a:ext uri="{FF2B5EF4-FFF2-40B4-BE49-F238E27FC236}">
                <a16:creationId xmlns:a16="http://schemas.microsoft.com/office/drawing/2014/main" xmlns="" id="{B27C5A86-40D6-4761-8569-77D58D778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5555" y="809733"/>
            <a:ext cx="3148429" cy="259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703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60644" y="809733"/>
            <a:ext cx="674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159961"/>
                </a:solidFill>
                <a:latin typeface="Open Sans"/>
                <a:cs typeface="Open Sans"/>
              </a:rPr>
              <a:t>Restoration</a:t>
            </a:r>
            <a:r>
              <a:rPr lang="nl-NL" sz="3200" b="1" dirty="0">
                <a:solidFill>
                  <a:srgbClr val="159961"/>
                </a:solidFill>
                <a:latin typeface="Open Sans"/>
                <a:cs typeface="Open Sans"/>
              </a:rPr>
              <a:t> </a:t>
            </a:r>
            <a:r>
              <a:rPr lang="nl-NL" sz="3200" b="1" dirty="0" err="1">
                <a:solidFill>
                  <a:srgbClr val="159961"/>
                </a:solidFill>
                <a:latin typeface="Open Sans"/>
                <a:cs typeface="Open Sans"/>
              </a:rPr>
              <a:t>method</a:t>
            </a:r>
            <a:endParaRPr lang="nl-NL" sz="3200" b="1" dirty="0">
              <a:solidFill>
                <a:srgbClr val="159961"/>
              </a:solidFill>
              <a:latin typeface="Open Sans"/>
              <a:cs typeface="Open Sans"/>
            </a:endParaRPr>
          </a:p>
          <a:p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xmlns="" id="{8CFEFFE1-5CDA-4E1B-9973-02D166929EE3}"/>
              </a:ext>
            </a:extLst>
          </p:cNvPr>
          <p:cNvSpPr txBox="1">
            <a:spLocks/>
          </p:cNvSpPr>
          <p:nvPr/>
        </p:nvSpPr>
        <p:spPr>
          <a:xfrm>
            <a:off x="1153890" y="1600200"/>
            <a:ext cx="75329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Present peatlands have a zero or negative C-balance (peat growth has stopped) and a suboptimal biodiversity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Creation of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peat pits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 re-start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terrestrialisation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50-80 cm of peat will be excavated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Anaerobic transport of peat material and creation of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foreshores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xmlns="" id="{8816848E-61CB-4960-9D1B-CD7CBCBAFD99}"/>
              </a:ext>
            </a:extLst>
          </p:cNvPr>
          <p:cNvGrpSpPr/>
          <p:nvPr/>
        </p:nvGrpSpPr>
        <p:grpSpPr>
          <a:xfrm>
            <a:off x="1153890" y="3429000"/>
            <a:ext cx="4167476" cy="3022600"/>
            <a:chOff x="144175" y="3429000"/>
            <a:chExt cx="4167476" cy="3022600"/>
          </a:xfrm>
        </p:grpSpPr>
        <p:pic>
          <p:nvPicPr>
            <p:cNvPr id="6" name="Afbeelding 5" descr="Z:\01_PROJECTEN\2018\18434_NM_IP Petgaten de Wieden\03 Grafisch\Kaarten\Locatie petgaten en vooroever Walengracht.jpg">
              <a:extLst>
                <a:ext uri="{FF2B5EF4-FFF2-40B4-BE49-F238E27FC236}">
                  <a16:creationId xmlns:a16="http://schemas.microsoft.com/office/drawing/2014/main" xmlns="" id="{33788E63-6E5E-4E05-9541-9F0D4A201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175" y="3429000"/>
              <a:ext cx="4167476" cy="3022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xmlns="" id="{E32B4665-DB07-4C54-9E45-499E17C6DC01}"/>
                </a:ext>
              </a:extLst>
            </p:cNvPr>
            <p:cNvSpPr txBox="1"/>
            <p:nvPr/>
          </p:nvSpPr>
          <p:spPr>
            <a:xfrm>
              <a:off x="1692807" y="3493849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Peat pits</a:t>
              </a:r>
              <a:endParaRPr lang="nl-NL" b="1" dirty="0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xmlns="" id="{1ABDD6C9-52E8-4FD0-8766-CAB8C4C07B27}"/>
                </a:ext>
              </a:extLst>
            </p:cNvPr>
            <p:cNvSpPr txBox="1"/>
            <p:nvPr/>
          </p:nvSpPr>
          <p:spPr>
            <a:xfrm>
              <a:off x="2787650" y="5846043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Foreshore</a:t>
              </a:r>
              <a:endParaRPr lang="nl-NL" b="1" dirty="0"/>
            </a:p>
          </p:txBody>
        </p: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xmlns="" id="{F901B05F-6BD8-4E7C-913E-84AFB4D7FA5F}"/>
                </a:ext>
              </a:extLst>
            </p:cNvPr>
            <p:cNvCxnSpPr/>
            <p:nvPr/>
          </p:nvCxnSpPr>
          <p:spPr>
            <a:xfrm flipH="1" flipV="1">
              <a:off x="2914650" y="5484093"/>
              <a:ext cx="495300" cy="3619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>
              <a:extLst>
                <a:ext uri="{FF2B5EF4-FFF2-40B4-BE49-F238E27FC236}">
                  <a16:creationId xmlns:a16="http://schemas.microsoft.com/office/drawing/2014/main" xmlns="" id="{75DBB722-CA59-4A87-B749-6DF6F289DB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1950" y="3863181"/>
              <a:ext cx="469900" cy="289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xmlns="" id="{DA36918E-8004-43B5-A97A-676A7B4BDB2D}"/>
                </a:ext>
              </a:extLst>
            </p:cNvPr>
            <p:cNvCxnSpPr>
              <a:cxnSpLocks/>
            </p:cNvCxnSpPr>
            <p:nvPr/>
          </p:nvCxnSpPr>
          <p:spPr>
            <a:xfrm>
              <a:off x="2395374" y="3863181"/>
              <a:ext cx="469900" cy="289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Tijdelijke aanduiding voor inhoud 3" descr="Afbeelding met lucht, buiten, gras, boom&#10;&#10;Automatisch gegenereerde beschrijving">
            <a:extLst>
              <a:ext uri="{FF2B5EF4-FFF2-40B4-BE49-F238E27FC236}">
                <a16:creationId xmlns:a16="http://schemas.microsoft.com/office/drawing/2014/main" xmlns="" id="{46CDA936-1E84-4E68-9F2C-457144D03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68992" y="4013660"/>
            <a:ext cx="3242295" cy="1826493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8F500F9-4AE7-4C6D-982E-5B5837D075B2}"/>
              </a:ext>
            </a:extLst>
          </p:cNvPr>
          <p:cNvSpPr txBox="1"/>
          <p:nvPr/>
        </p:nvSpPr>
        <p:spPr>
          <a:xfrm>
            <a:off x="5568992" y="3278038"/>
            <a:ext cx="311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–	Peat will be stored just below the water surface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95013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3890" y="1600200"/>
            <a:ext cx="753291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 site:</a:t>
            </a:r>
          </a:p>
          <a:p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</a:t>
            </a:r>
            <a:r>
              <a:rPr lang="nl-NL" sz="2000" b="1" baseline="-25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neutral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transport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application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of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dredged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peat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material</a:t>
            </a: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Terrestrialisation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in new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peat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pits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</a:t>
            </a:r>
            <a:r>
              <a:rPr lang="nl-NL" sz="2000" b="1" baseline="-25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sequestration</a:t>
            </a:r>
            <a:endParaRPr lang="nl-NL" sz="2000" b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Vegetation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development on new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foreshores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accumulation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of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organic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material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probably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peat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formation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</a:t>
            </a:r>
            <a:r>
              <a:rPr lang="nl-NL" sz="2000" b="1" baseline="-25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b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sequestration</a:t>
            </a:r>
            <a:endParaRPr lang="nl-NL" sz="2000" b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Increased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biodiversity</a:t>
            </a:r>
            <a:endParaRPr lang="nl-NL" sz="20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At project level:</a:t>
            </a:r>
          </a:p>
          <a:p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Demonstration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of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innovative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method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increase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C-storage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capacity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in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lowland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peatlands</a:t>
            </a:r>
            <a:endParaRPr lang="nl-NL" sz="20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Applicability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other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sites in Europe</a:t>
            </a:r>
          </a:p>
          <a:p>
            <a:pPr marL="0" indent="0">
              <a:buNone/>
            </a:pPr>
            <a:endParaRPr lang="nl-NL" sz="20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60644" y="809733"/>
            <a:ext cx="674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159961"/>
                </a:solidFill>
                <a:latin typeface="Open Sans"/>
                <a:cs typeface="Open Sans"/>
              </a:rPr>
              <a:t>Expected</a:t>
            </a:r>
            <a:r>
              <a:rPr lang="nl-NL" sz="3200" b="1" dirty="0">
                <a:solidFill>
                  <a:srgbClr val="159961"/>
                </a:solidFill>
                <a:latin typeface="Open Sans"/>
                <a:cs typeface="Open Sans"/>
              </a:rPr>
              <a:t> </a:t>
            </a:r>
            <a:r>
              <a:rPr lang="nl-NL" sz="3200" b="1" dirty="0" err="1">
                <a:solidFill>
                  <a:srgbClr val="159961"/>
                </a:solidFill>
                <a:latin typeface="Open Sans"/>
                <a:cs typeface="Open Sans"/>
              </a:rPr>
              <a:t>results</a:t>
            </a:r>
            <a:endParaRPr lang="nl-NL" sz="3200" b="1" dirty="0">
              <a:solidFill>
                <a:srgbClr val="159961"/>
              </a:solidFill>
              <a:latin typeface="Open Sans"/>
              <a:cs typeface="Open Sans"/>
            </a:endParaRPr>
          </a:p>
          <a:p>
            <a:endParaRPr lang="nl-NL" sz="2800" b="1" dirty="0">
              <a:solidFill>
                <a:srgbClr val="73B63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256</Words>
  <Application>Microsoft Office PowerPoint</Application>
  <PresentationFormat>Diavoorstelling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Ontverpia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Peeters</dc:creator>
  <cp:lastModifiedBy>Katrien Wijns</cp:lastModifiedBy>
  <cp:revision>42</cp:revision>
  <dcterms:created xsi:type="dcterms:W3CDTF">2017-01-13T10:17:35Z</dcterms:created>
  <dcterms:modified xsi:type="dcterms:W3CDTF">2019-06-11T15:13:45Z</dcterms:modified>
</cp:coreProperties>
</file>