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6" r:id="rId3"/>
    <p:sldId id="264" r:id="rId4"/>
    <p:sldId id="265" r:id="rId5"/>
    <p:sldId id="266" r:id="rId6"/>
    <p:sldId id="269" r:id="rId7"/>
    <p:sldId id="267" r:id="rId8"/>
    <p:sldId id="270" r:id="rId9"/>
    <p:sldId id="272" r:id="rId10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9961"/>
    <a:srgbClr val="741503"/>
    <a:srgbClr val="98C222"/>
    <a:srgbClr val="233517"/>
    <a:srgbClr val="23351C"/>
    <a:srgbClr val="73B6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45" autoAdjust="0"/>
    <p:restoredTop sz="94646" autoAdjust="0"/>
  </p:normalViewPr>
  <p:slideViewPr>
    <p:cSldViewPr snapToGrid="0" snapToObjects="1">
      <p:cViewPr varScale="1">
        <p:scale>
          <a:sx n="74" d="100"/>
          <a:sy n="74" d="100"/>
        </p:scale>
        <p:origin x="108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50CDF-B721-BA41-91C7-4268EAE45939}" type="datetimeFigureOut">
              <a:t>6/11/2019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5EEA-1E75-DF4F-9E90-99C953857006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6973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50CDF-B721-BA41-91C7-4268EAE45939}" type="datetimeFigureOut">
              <a:t>6/11/2019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5EEA-1E75-DF4F-9E90-99C953857006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7450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50CDF-B721-BA41-91C7-4268EAE45939}" type="datetimeFigureOut">
              <a:t>6/11/2019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5EEA-1E75-DF4F-9E90-99C953857006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6444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50CDF-B721-BA41-91C7-4268EAE45939}" type="datetimeFigureOut">
              <a:t>6/11/2019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5EEA-1E75-DF4F-9E90-99C953857006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7580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50CDF-B721-BA41-91C7-4268EAE45939}" type="datetimeFigureOut">
              <a:t>6/11/2019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5EEA-1E75-DF4F-9E90-99C953857006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0028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50CDF-B721-BA41-91C7-4268EAE45939}" type="datetimeFigureOut">
              <a:t>6/11/2019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5EEA-1E75-DF4F-9E90-99C953857006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1682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50CDF-B721-BA41-91C7-4268EAE45939}" type="datetimeFigureOut">
              <a:t>6/11/2019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5EEA-1E75-DF4F-9E90-99C953857006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1574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50CDF-B721-BA41-91C7-4268EAE45939}" type="datetimeFigureOut">
              <a:t>6/11/2019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5EEA-1E75-DF4F-9E90-99C953857006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1986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50CDF-B721-BA41-91C7-4268EAE45939}" type="datetimeFigureOut">
              <a:t>6/11/2019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5EEA-1E75-DF4F-9E90-99C953857006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3095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50CDF-B721-BA41-91C7-4268EAE45939}" type="datetimeFigureOut">
              <a:t>6/11/2019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5EEA-1E75-DF4F-9E90-99C953857006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6712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50CDF-B721-BA41-91C7-4268EAE45939}" type="datetimeFigureOut">
              <a:t>6/11/2019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5EEA-1E75-DF4F-9E90-99C953857006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9432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50CDF-B721-BA41-91C7-4268EAE45939}" type="datetimeFigureOut">
              <a:t>6/11/2019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A5EEA-1E75-DF4F-9E90-99C953857006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4543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emf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0" y="2033880"/>
            <a:ext cx="9144000" cy="4045657"/>
          </a:xfrm>
          <a:prstGeom prst="rect">
            <a:avLst/>
          </a:prstGeom>
          <a:solidFill>
            <a:srgbClr val="1599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/>
          <p:cNvSpPr txBox="1"/>
          <p:nvPr/>
        </p:nvSpPr>
        <p:spPr>
          <a:xfrm>
            <a:off x="0" y="2370557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chemeClr val="bg1"/>
                </a:solidFill>
                <a:latin typeface="Open Sans"/>
                <a:cs typeface="Open Sans"/>
              </a:rPr>
              <a:t>NUI Galway Pilot and Irish Partners</a:t>
            </a:r>
          </a:p>
        </p:txBody>
      </p:sp>
      <p:pic>
        <p:nvPicPr>
          <p:cNvPr id="2" name="Afbeelding 1" descr="logobalk_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3578"/>
            <a:ext cx="9144000" cy="685731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0" y="1928679"/>
            <a:ext cx="9144000" cy="129014"/>
          </a:xfrm>
          <a:prstGeom prst="rect">
            <a:avLst/>
          </a:prstGeom>
          <a:solidFill>
            <a:srgbClr val="98C2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905" y="281370"/>
            <a:ext cx="3164744" cy="13768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B9988CE-30A4-4F5D-803E-F938F7A2B6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274" b="31529"/>
          <a:stretch/>
        </p:blipFill>
        <p:spPr>
          <a:xfrm>
            <a:off x="2161925" y="3659297"/>
            <a:ext cx="1686737" cy="694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22AEC0C-21C9-4630-A12F-D2DF60D1A6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70" y="3078492"/>
            <a:ext cx="1211276" cy="121127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0292A28-CBE9-478C-B6AE-ADEE6064BB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8662" y="4753488"/>
            <a:ext cx="2860797" cy="59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C1363DC-EA3C-4B3F-999D-049FBE4482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2980" y="4590253"/>
            <a:ext cx="1131907" cy="1131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3318C2E-A1E9-40E1-8E25-2DF1E5AE36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77175" y="3248631"/>
            <a:ext cx="714387" cy="1040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BC8D7EF-D6D5-431A-BD0F-F6B63878E3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3570" y="4913364"/>
            <a:ext cx="2561187" cy="808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681D2E3-E630-4413-855F-8003D62CA2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7070" y="653811"/>
            <a:ext cx="2364854" cy="6740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367DDF9-C096-4FB2-88FB-A1BCD7DE78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78715" y="363973"/>
            <a:ext cx="1896399" cy="11068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63451" y="3242826"/>
            <a:ext cx="3398934" cy="63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1309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1060644" y="809733"/>
            <a:ext cx="674721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err="1">
                <a:solidFill>
                  <a:srgbClr val="159961"/>
                </a:solidFill>
                <a:latin typeface="Open Sans"/>
                <a:cs typeface="Open Sans"/>
              </a:rPr>
              <a:t>Koptekst</a:t>
            </a:r>
            <a:endParaRPr lang="nl-NL" sz="3200" b="1" dirty="0">
              <a:solidFill>
                <a:srgbClr val="159961"/>
              </a:solidFill>
              <a:latin typeface="Open Sans"/>
              <a:cs typeface="Open Sans"/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0" y="6773078"/>
            <a:ext cx="9144000" cy="129014"/>
          </a:xfrm>
          <a:prstGeom prst="rect">
            <a:avLst/>
          </a:prstGeom>
          <a:solidFill>
            <a:srgbClr val="98C2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647" y="6061620"/>
            <a:ext cx="1338001" cy="5821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054DA09-6870-4136-9BB9-F49D259D0B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70" y="39701"/>
            <a:ext cx="9018530" cy="58258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0C7702E-836A-46CF-B88C-CA7BBEDAD8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3"/>
          <a:stretch/>
        </p:blipFill>
        <p:spPr>
          <a:xfrm>
            <a:off x="139485" y="85724"/>
            <a:ext cx="2115962" cy="226334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F032EAF-B5FB-4489-84C5-706B33BEA5AB}"/>
              </a:ext>
            </a:extLst>
          </p:cNvPr>
          <p:cNvSpPr txBox="1"/>
          <p:nvPr/>
        </p:nvSpPr>
        <p:spPr>
          <a:xfrm>
            <a:off x="5046560" y="77047"/>
            <a:ext cx="4097440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IE" dirty="0"/>
              <a:t>Pilot Location: </a:t>
            </a:r>
            <a:r>
              <a:rPr lang="en-IE" dirty="0" err="1"/>
              <a:t>Cloncrow</a:t>
            </a:r>
            <a:r>
              <a:rPr lang="en-IE" dirty="0"/>
              <a:t> </a:t>
            </a:r>
          </a:p>
          <a:p>
            <a:pPr algn="ctr"/>
            <a:r>
              <a:rPr lang="en-IE" dirty="0" err="1"/>
              <a:t>Bord</a:t>
            </a:r>
            <a:r>
              <a:rPr lang="en-IE" dirty="0"/>
              <a:t> na Mona site (</a:t>
            </a:r>
            <a:r>
              <a:rPr lang="en-IE" dirty="0" err="1"/>
              <a:t>Cavemount</a:t>
            </a:r>
            <a:r>
              <a:rPr lang="en-IE" dirty="0"/>
              <a:t>).</a:t>
            </a:r>
          </a:p>
          <a:p>
            <a:pPr algn="ctr"/>
            <a:r>
              <a:rPr lang="en-IE" dirty="0"/>
              <a:t>Dublin airport to </a:t>
            </a:r>
            <a:r>
              <a:rPr lang="en-IE" dirty="0" err="1"/>
              <a:t>Cloncrow</a:t>
            </a:r>
            <a:r>
              <a:rPr lang="en-IE" dirty="0"/>
              <a:t> ~1hr by car</a:t>
            </a:r>
          </a:p>
        </p:txBody>
      </p:sp>
    </p:spTree>
    <p:extLst>
      <p:ext uri="{BB962C8B-B14F-4D97-AF65-F5344CB8AC3E}">
        <p14:creationId xmlns:p14="http://schemas.microsoft.com/office/powerpoint/2010/main" val="777535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6773078"/>
            <a:ext cx="9144000" cy="129014"/>
          </a:xfrm>
          <a:prstGeom prst="rect">
            <a:avLst/>
          </a:prstGeom>
          <a:solidFill>
            <a:srgbClr val="98C2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647" y="6061620"/>
            <a:ext cx="1338001" cy="5821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873AD18-67D0-47B4-AAF8-438A2BBABD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8133" cy="530798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177CB81-B046-4EEF-9FAF-779F9E6CA562}"/>
              </a:ext>
            </a:extLst>
          </p:cNvPr>
          <p:cNvSpPr txBox="1"/>
          <p:nvPr/>
        </p:nvSpPr>
        <p:spPr>
          <a:xfrm>
            <a:off x="5340790" y="141586"/>
            <a:ext cx="3803210" cy="89255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IE" dirty="0"/>
              <a:t>Pilot (</a:t>
            </a:r>
            <a:r>
              <a:rPr lang="en-IE" dirty="0" err="1"/>
              <a:t>Cloncrow</a:t>
            </a:r>
            <a:r>
              <a:rPr lang="en-IE" dirty="0"/>
              <a:t>), </a:t>
            </a:r>
          </a:p>
          <a:p>
            <a:pPr algn="ctr"/>
            <a:r>
              <a:rPr lang="en-IE" dirty="0" err="1"/>
              <a:t>Bord</a:t>
            </a:r>
            <a:r>
              <a:rPr lang="en-IE" dirty="0"/>
              <a:t> na Mona site (</a:t>
            </a:r>
            <a:r>
              <a:rPr lang="en-IE" dirty="0" err="1"/>
              <a:t>Cavemount</a:t>
            </a:r>
            <a:r>
              <a:rPr lang="en-IE" dirty="0"/>
              <a:t>).</a:t>
            </a:r>
          </a:p>
          <a:p>
            <a:pPr algn="ctr"/>
            <a:r>
              <a:rPr lang="en-IE" sz="1600" dirty="0"/>
              <a:t>NB: extent of degraded bog (C-potential!)</a:t>
            </a:r>
          </a:p>
        </p:txBody>
      </p:sp>
    </p:spTree>
    <p:extLst>
      <p:ext uri="{BB962C8B-B14F-4D97-AF65-F5344CB8AC3E}">
        <p14:creationId xmlns:p14="http://schemas.microsoft.com/office/powerpoint/2010/main" val="1615150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6773078"/>
            <a:ext cx="9144000" cy="129014"/>
          </a:xfrm>
          <a:prstGeom prst="rect">
            <a:avLst/>
          </a:prstGeom>
          <a:solidFill>
            <a:srgbClr val="98C2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647" y="6061620"/>
            <a:ext cx="1338001" cy="5821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334DBB3-E50A-4AC3-8462-2A172C1DC1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03823" cy="57317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6903D76-EA49-4D26-874A-3DDF4E055E1F}"/>
              </a:ext>
            </a:extLst>
          </p:cNvPr>
          <p:cNvSpPr txBox="1"/>
          <p:nvPr/>
        </p:nvSpPr>
        <p:spPr>
          <a:xfrm>
            <a:off x="3746014" y="148531"/>
            <a:ext cx="5357809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IE" dirty="0"/>
              <a:t>Pilot: </a:t>
            </a:r>
            <a:r>
              <a:rPr lang="en-IE" dirty="0" err="1"/>
              <a:t>Cloncrow</a:t>
            </a:r>
            <a:r>
              <a:rPr lang="en-IE" dirty="0"/>
              <a:t> NHA, </a:t>
            </a:r>
          </a:p>
          <a:p>
            <a:pPr algn="ctr"/>
            <a:r>
              <a:rPr lang="en-IE" dirty="0"/>
              <a:t>Entire bog ~200 ha (blue)</a:t>
            </a:r>
          </a:p>
          <a:p>
            <a:pPr algn="ctr"/>
            <a:r>
              <a:rPr lang="en-IE" dirty="0"/>
              <a:t>Pilot site of ~26ha (white)</a:t>
            </a:r>
          </a:p>
          <a:p>
            <a:pPr algn="ctr"/>
            <a:r>
              <a:rPr lang="en-IE" dirty="0"/>
              <a:t>Active community group in </a:t>
            </a:r>
            <a:r>
              <a:rPr lang="en-IE" dirty="0" err="1"/>
              <a:t>Tyrellspass</a:t>
            </a:r>
            <a:r>
              <a:rPr lang="en-I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3350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6773078"/>
            <a:ext cx="9144000" cy="129014"/>
          </a:xfrm>
          <a:prstGeom prst="rect">
            <a:avLst/>
          </a:prstGeom>
          <a:solidFill>
            <a:srgbClr val="98C2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647" y="6061620"/>
            <a:ext cx="1338001" cy="5821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35EBFEA-24DF-49CF-A9C2-B6BB035108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418"/>
            <a:ext cx="9144000" cy="6137640"/>
          </a:xfrm>
          <a:prstGeom prst="rect">
            <a:avLst/>
          </a:prstGeom>
        </p:spPr>
      </p:pic>
      <p:sp>
        <p:nvSpPr>
          <p:cNvPr id="11" name="Speech Bubble: Rectangle with Corners Rounded 5">
            <a:extLst>
              <a:ext uri="{FF2B5EF4-FFF2-40B4-BE49-F238E27FC236}">
                <a16:creationId xmlns:a16="http://schemas.microsoft.com/office/drawing/2014/main" xmlns="" id="{0DEB4F4D-1F1B-4D26-BE51-930D3E80BB0D}"/>
              </a:ext>
            </a:extLst>
          </p:cNvPr>
          <p:cNvSpPr/>
          <p:nvPr/>
        </p:nvSpPr>
        <p:spPr>
          <a:xfrm>
            <a:off x="6479101" y="155467"/>
            <a:ext cx="2472436" cy="1004734"/>
          </a:xfrm>
          <a:prstGeom prst="wedgeRoundRectCallout">
            <a:avLst>
              <a:gd name="adj1" fmla="val -61373"/>
              <a:gd name="adj2" fmla="val 165682"/>
              <a:gd name="adj3" fmla="val 16667"/>
            </a:avLst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Private cutaway. Potential landowner involvement</a:t>
            </a:r>
          </a:p>
        </p:txBody>
      </p:sp>
      <p:sp>
        <p:nvSpPr>
          <p:cNvPr id="12" name="Speech Bubble: Rectangle with Corners Rounded 6">
            <a:extLst>
              <a:ext uri="{FF2B5EF4-FFF2-40B4-BE49-F238E27FC236}">
                <a16:creationId xmlns:a16="http://schemas.microsoft.com/office/drawing/2014/main" xmlns="" id="{D888E03B-5B22-4F6C-8571-0EF966F00382}"/>
              </a:ext>
            </a:extLst>
          </p:cNvPr>
          <p:cNvSpPr/>
          <p:nvPr/>
        </p:nvSpPr>
        <p:spPr>
          <a:xfrm>
            <a:off x="276352" y="0"/>
            <a:ext cx="2771648" cy="1074476"/>
          </a:xfrm>
          <a:prstGeom prst="wedgeRoundRectCallout">
            <a:avLst>
              <a:gd name="adj1" fmla="val 38263"/>
              <a:gd name="adj2" fmla="val 10690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Pilot site.</a:t>
            </a:r>
          </a:p>
          <a:p>
            <a:pPr algn="ctr"/>
            <a:r>
              <a:rPr lang="en-IE" dirty="0"/>
              <a:t>Drain blocking and monitoring with sphagnum transfer.</a:t>
            </a:r>
          </a:p>
        </p:txBody>
      </p:sp>
      <p:sp>
        <p:nvSpPr>
          <p:cNvPr id="13" name="Speech Bubble: Rectangle with Corners Rounded 7">
            <a:extLst>
              <a:ext uri="{FF2B5EF4-FFF2-40B4-BE49-F238E27FC236}">
                <a16:creationId xmlns:a16="http://schemas.microsoft.com/office/drawing/2014/main" xmlns="" id="{F0253903-0B9A-4418-824B-94EF6C4DBE2A}"/>
              </a:ext>
            </a:extLst>
          </p:cNvPr>
          <p:cNvSpPr/>
          <p:nvPr/>
        </p:nvSpPr>
        <p:spPr>
          <a:xfrm>
            <a:off x="3979360" y="1447800"/>
            <a:ext cx="1449800" cy="576900"/>
          </a:xfrm>
          <a:prstGeom prst="wedgeRoundRectCallout">
            <a:avLst>
              <a:gd name="adj1" fmla="val -52"/>
              <a:gd name="adj2" fmla="val 13945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High Bog - Donor area</a:t>
            </a:r>
          </a:p>
        </p:txBody>
      </p:sp>
      <p:sp>
        <p:nvSpPr>
          <p:cNvPr id="14" name="Speech Bubble: Rectangle with Corners Rounded 5">
            <a:extLst>
              <a:ext uri="{FF2B5EF4-FFF2-40B4-BE49-F238E27FC236}">
                <a16:creationId xmlns:a16="http://schemas.microsoft.com/office/drawing/2014/main" xmlns="" id="{0DEB4F4D-1F1B-4D26-BE51-930D3E80BB0D}"/>
              </a:ext>
            </a:extLst>
          </p:cNvPr>
          <p:cNvSpPr/>
          <p:nvPr/>
        </p:nvSpPr>
        <p:spPr>
          <a:xfrm>
            <a:off x="1364176" y="4098817"/>
            <a:ext cx="2472436" cy="1004734"/>
          </a:xfrm>
          <a:prstGeom prst="wedgeRoundRectCallout">
            <a:avLst>
              <a:gd name="adj1" fmla="val 1422"/>
              <a:gd name="adj2" fmla="val -202147"/>
              <a:gd name="adj3" fmla="val 16667"/>
            </a:avLst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err="1"/>
              <a:t>Coillte</a:t>
            </a:r>
            <a:r>
              <a:rPr lang="en-IE" dirty="0"/>
              <a:t> (State) Forestry</a:t>
            </a:r>
          </a:p>
          <a:p>
            <a:pPr algn="ctr"/>
            <a:r>
              <a:rPr lang="en-IE" dirty="0"/>
              <a:t>Potential involvement</a:t>
            </a:r>
          </a:p>
        </p:txBody>
      </p:sp>
    </p:spTree>
    <p:extLst>
      <p:ext uri="{BB962C8B-B14F-4D97-AF65-F5344CB8AC3E}">
        <p14:creationId xmlns:p14="http://schemas.microsoft.com/office/powerpoint/2010/main" val="2959636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4B73381-ED71-4572-935F-5CC1E5914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0"/>
            <a:ext cx="4191001" cy="314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B1FA9DE-B502-4536-BF75-D03D26165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5459" y="285750"/>
            <a:ext cx="4211895" cy="31589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6D0117C-6AC7-4C92-B810-490D07DF0A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83520"/>
            <a:ext cx="4235990" cy="31769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8CDA36D-F3CB-4E28-A114-A9F1F382B7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5459" y="3501592"/>
            <a:ext cx="4211895" cy="3158922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0" y="6773078"/>
            <a:ext cx="9144000" cy="129014"/>
          </a:xfrm>
          <a:prstGeom prst="rect">
            <a:avLst/>
          </a:prstGeom>
          <a:solidFill>
            <a:srgbClr val="98C2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353" y="229384"/>
            <a:ext cx="1338001" cy="58211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9279F5F9-E16E-4F2A-B27F-0AB203515C74}"/>
              </a:ext>
            </a:extLst>
          </p:cNvPr>
          <p:cNvSpPr txBox="1">
            <a:spLocks/>
          </p:cNvSpPr>
          <p:nvPr/>
        </p:nvSpPr>
        <p:spPr>
          <a:xfrm>
            <a:off x="314458" y="148968"/>
            <a:ext cx="8229600" cy="742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b="1" dirty="0">
                <a:solidFill>
                  <a:srgbClr val="159961"/>
                </a:solidFill>
              </a:rPr>
              <a:t>Pilot Site</a:t>
            </a:r>
          </a:p>
        </p:txBody>
      </p:sp>
    </p:spTree>
    <p:extLst>
      <p:ext uri="{BB962C8B-B14F-4D97-AF65-F5344CB8AC3E}">
        <p14:creationId xmlns:p14="http://schemas.microsoft.com/office/powerpoint/2010/main" val="177542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6773078"/>
            <a:ext cx="9144000" cy="129014"/>
          </a:xfrm>
          <a:prstGeom prst="rect">
            <a:avLst/>
          </a:prstGeom>
          <a:solidFill>
            <a:srgbClr val="98C2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766" y="6089319"/>
            <a:ext cx="1338001" cy="582117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-6713" y="265693"/>
            <a:ext cx="3455307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dirty="0">
                <a:solidFill>
                  <a:srgbClr val="159961"/>
                </a:solidFill>
                <a:latin typeface="Open Sans"/>
              </a:rPr>
              <a:t>Investment WP I4</a:t>
            </a:r>
            <a:br>
              <a:rPr lang="en-IE" dirty="0">
                <a:solidFill>
                  <a:srgbClr val="159961"/>
                </a:solidFill>
                <a:latin typeface="Open Sans"/>
              </a:rPr>
            </a:br>
            <a:r>
              <a:rPr lang="en-IE" dirty="0" err="1">
                <a:solidFill>
                  <a:srgbClr val="159961"/>
                </a:solidFill>
                <a:latin typeface="Open Sans"/>
              </a:rPr>
              <a:t>Cloncrow</a:t>
            </a:r>
            <a:r>
              <a:rPr lang="en-IE" dirty="0">
                <a:solidFill>
                  <a:srgbClr val="159961"/>
                </a:solidFill>
                <a:latin typeface="Open Sans"/>
              </a:rPr>
              <a:t> Bog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5989" y="1946889"/>
            <a:ext cx="4580244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IE" dirty="0">
                <a:solidFill>
                  <a:prstClr val="black"/>
                </a:solidFill>
                <a:latin typeface="Open Sans"/>
              </a:rPr>
              <a:t>Owned by NPWS with state and private landownership: </a:t>
            </a:r>
          </a:p>
          <a:p>
            <a:pPr defTabSz="457200"/>
            <a:endParaRPr lang="en-IE" dirty="0">
              <a:solidFill>
                <a:prstClr val="black"/>
              </a:solidFill>
              <a:latin typeface="Open Sans"/>
            </a:endParaRPr>
          </a:p>
          <a:p>
            <a:pPr defTabSz="457200"/>
            <a:r>
              <a:rPr lang="en-IE" dirty="0">
                <a:solidFill>
                  <a:prstClr val="black"/>
                </a:solidFill>
                <a:latin typeface="Open Sans"/>
              </a:rPr>
              <a:t>Condition: Extensive Private cutaway, plus afforestation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endParaRPr lang="en-IE" sz="1000" dirty="0">
              <a:solidFill>
                <a:prstClr val="black"/>
              </a:solidFill>
              <a:latin typeface="Open Sans"/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IE" dirty="0">
                <a:solidFill>
                  <a:prstClr val="black"/>
                </a:solidFill>
                <a:latin typeface="Open Sans"/>
              </a:rPr>
              <a:t>Goals: 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</a:pPr>
            <a:r>
              <a:rPr lang="en-IE" dirty="0">
                <a:solidFill>
                  <a:prstClr val="black"/>
                </a:solidFill>
                <a:latin typeface="Open Sans"/>
              </a:rPr>
              <a:t>Block drains in a 26ha pilot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</a:pPr>
            <a:r>
              <a:rPr lang="en-IE" dirty="0">
                <a:solidFill>
                  <a:prstClr val="black"/>
                </a:solidFill>
                <a:latin typeface="Open Sans"/>
              </a:rPr>
              <a:t>Instrument: Piezometers, env. Monitoring (soil temp, </a:t>
            </a:r>
            <a:r>
              <a:rPr lang="en-IE" dirty="0" err="1">
                <a:solidFill>
                  <a:prstClr val="black"/>
                </a:solidFill>
                <a:latin typeface="Open Sans"/>
              </a:rPr>
              <a:t>watertable</a:t>
            </a:r>
            <a:r>
              <a:rPr lang="en-IE" dirty="0">
                <a:solidFill>
                  <a:prstClr val="black"/>
                </a:solidFill>
                <a:latin typeface="Open Sans"/>
              </a:rPr>
              <a:t>, local rainfall &amp; temp)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</a:pPr>
            <a:r>
              <a:rPr lang="en-IE" dirty="0">
                <a:solidFill>
                  <a:prstClr val="black"/>
                </a:solidFill>
                <a:latin typeface="Open Sans"/>
              </a:rPr>
              <a:t>Sphagnum transfer trials with cooperation with IPCC and community group ETHOS.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</a:pPr>
            <a:r>
              <a:rPr lang="en-IE" dirty="0">
                <a:solidFill>
                  <a:prstClr val="black"/>
                </a:solidFill>
                <a:latin typeface="Open Sans"/>
              </a:rPr>
              <a:t>Engage landowners in N.E. section for socio-economic or other trials</a:t>
            </a:r>
          </a:p>
          <a:p>
            <a:pPr defTabSz="457200"/>
            <a:endParaRPr lang="en-IE" dirty="0">
              <a:solidFill>
                <a:prstClr val="black"/>
              </a:solidFill>
              <a:latin typeface="Open Sans"/>
            </a:endParaRPr>
          </a:p>
          <a:p>
            <a:pPr defTabSz="457200"/>
            <a:endParaRPr lang="en-IE" dirty="0">
              <a:solidFill>
                <a:prstClr val="black"/>
              </a:solidFill>
              <a:latin typeface="Open Sans"/>
            </a:endParaRP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xmlns="" id="{BB26126D-C675-4567-92F9-A63BEAC6BB68}"/>
              </a:ext>
            </a:extLst>
          </p:cNvPr>
          <p:cNvSpPr txBox="1">
            <a:spLocks/>
          </p:cNvSpPr>
          <p:nvPr/>
        </p:nvSpPr>
        <p:spPr>
          <a:xfrm>
            <a:off x="318731" y="1574329"/>
            <a:ext cx="4246881" cy="61300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dirty="0">
                <a:latin typeface="Open Sans"/>
              </a:rPr>
              <a:t>Total Bog: ~200ha | Pilot: 26 ha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B171FE8-B277-4397-8B9D-1A591DE7F5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244" y="197577"/>
            <a:ext cx="2190750" cy="1190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5" b="100000" l="9777" r="957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5562" y="2738144"/>
            <a:ext cx="5329646" cy="359228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806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953" r="14042" b="8653"/>
          <a:stretch/>
        </p:blipFill>
        <p:spPr>
          <a:xfrm>
            <a:off x="5806440" y="288121"/>
            <a:ext cx="2801983" cy="2350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sp>
        <p:nvSpPr>
          <p:cNvPr id="6" name="Rectangle 5"/>
          <p:cNvSpPr/>
          <p:nvPr/>
        </p:nvSpPr>
        <p:spPr>
          <a:xfrm>
            <a:off x="4833257" y="3540034"/>
            <a:ext cx="1345474" cy="138466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4833257" y="355847"/>
            <a:ext cx="1345474" cy="31841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6178732" y="2628347"/>
            <a:ext cx="2279468" cy="22963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591300" y="6330429"/>
            <a:ext cx="255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Image source: </a:t>
            </a:r>
            <a:r>
              <a:rPr lang="en-IE" dirty="0" err="1"/>
              <a:t>RPSGroup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879909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6773078"/>
            <a:ext cx="9144000" cy="129014"/>
          </a:xfrm>
          <a:prstGeom prst="rect">
            <a:avLst/>
          </a:prstGeom>
          <a:solidFill>
            <a:srgbClr val="98C2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766" y="6089319"/>
            <a:ext cx="1338001" cy="582117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-6713" y="265693"/>
            <a:ext cx="3455307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b="1" dirty="0">
                <a:solidFill>
                  <a:srgbClr val="159961"/>
                </a:solidFill>
                <a:latin typeface="Open Sans"/>
              </a:rPr>
              <a:t>Investment WP I4</a:t>
            </a:r>
            <a:br>
              <a:rPr lang="en-IE" b="1" dirty="0">
                <a:solidFill>
                  <a:srgbClr val="159961"/>
                </a:solidFill>
                <a:latin typeface="Open Sans"/>
              </a:rPr>
            </a:br>
            <a:r>
              <a:rPr lang="en-IE" b="1" dirty="0" err="1">
                <a:solidFill>
                  <a:srgbClr val="159961"/>
                </a:solidFill>
                <a:latin typeface="Open Sans"/>
              </a:rPr>
              <a:t>Cloncrow</a:t>
            </a:r>
            <a:r>
              <a:rPr lang="en-IE" b="1" dirty="0">
                <a:solidFill>
                  <a:srgbClr val="159961"/>
                </a:solidFill>
                <a:latin typeface="Open Sans"/>
              </a:rPr>
              <a:t> Bog</a:t>
            </a: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xmlns="" id="{BB26126D-C675-4567-92F9-A63BEAC6BB68}"/>
              </a:ext>
            </a:extLst>
          </p:cNvPr>
          <p:cNvSpPr txBox="1">
            <a:spLocks/>
          </p:cNvSpPr>
          <p:nvPr/>
        </p:nvSpPr>
        <p:spPr>
          <a:xfrm>
            <a:off x="318731" y="1574329"/>
            <a:ext cx="4246881" cy="6130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dirty="0">
                <a:latin typeface="Open Sans"/>
              </a:rPr>
              <a:t>Pilot Timelines: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B171FE8-B277-4397-8B9D-1A591DE7F5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244" y="197577"/>
            <a:ext cx="2190750" cy="1190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5" b="100000" l="9777" r="957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5562" y="2738144"/>
            <a:ext cx="5329646" cy="359228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806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953" r="14042" b="8653"/>
          <a:stretch/>
        </p:blipFill>
        <p:spPr>
          <a:xfrm>
            <a:off x="5773639" y="308432"/>
            <a:ext cx="2801983" cy="2350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sp>
        <p:nvSpPr>
          <p:cNvPr id="6" name="Rectangle 5"/>
          <p:cNvSpPr/>
          <p:nvPr/>
        </p:nvSpPr>
        <p:spPr>
          <a:xfrm>
            <a:off x="4833257" y="3540034"/>
            <a:ext cx="1345474" cy="138466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4833257" y="355847"/>
            <a:ext cx="1345474" cy="31841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6178732" y="2628347"/>
            <a:ext cx="2279468" cy="22963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591300" y="6330429"/>
            <a:ext cx="255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Image source: </a:t>
            </a:r>
            <a:r>
              <a:rPr lang="en-IE" dirty="0" err="1"/>
              <a:t>RPSGroup</a:t>
            </a:r>
            <a:endParaRPr lang="en-IE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3744729"/>
              </p:ext>
            </p:extLst>
          </p:nvPr>
        </p:nvGraphicFramePr>
        <p:xfrm>
          <a:off x="174598" y="2562223"/>
          <a:ext cx="4052830" cy="313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1267">
                  <a:extLst>
                    <a:ext uri="{9D8B030D-6E8A-4147-A177-3AD203B41FA5}">
                      <a16:colId xmlns:a16="http://schemas.microsoft.com/office/drawing/2014/main" xmlns="" val="1981498008"/>
                    </a:ext>
                  </a:extLst>
                </a:gridCol>
                <a:gridCol w="1111563">
                  <a:extLst>
                    <a:ext uri="{9D8B030D-6E8A-4147-A177-3AD203B41FA5}">
                      <a16:colId xmlns:a16="http://schemas.microsoft.com/office/drawing/2014/main" xmlns="" val="3018695630"/>
                    </a:ext>
                  </a:extLst>
                </a:gridCol>
              </a:tblGrid>
              <a:tr h="370568">
                <a:tc>
                  <a:txBody>
                    <a:bodyPr/>
                    <a:lstStyle/>
                    <a:p>
                      <a:r>
                        <a:rPr lang="en-IE" dirty="0">
                          <a:latin typeface="Open Sans"/>
                        </a:rPr>
                        <a:t>Activity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>
                          <a:latin typeface="Open Sans"/>
                        </a:rPr>
                        <a:t>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45744298"/>
                  </a:ext>
                </a:extLst>
              </a:tr>
              <a:tr h="370568">
                <a:tc>
                  <a:txBody>
                    <a:bodyPr/>
                    <a:lstStyle/>
                    <a:p>
                      <a:r>
                        <a:rPr lang="en-IE" dirty="0">
                          <a:latin typeface="Open Sans"/>
                        </a:rPr>
                        <a:t>Final Status Report &amp; Initial Conditions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>
                          <a:latin typeface="Open Sans"/>
                        </a:rPr>
                        <a:t>Jul-19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68545051"/>
                  </a:ext>
                </a:extLst>
              </a:tr>
              <a:tr h="370568">
                <a:tc>
                  <a:txBody>
                    <a:bodyPr/>
                    <a:lstStyle/>
                    <a:p>
                      <a:r>
                        <a:rPr lang="en-IE" dirty="0">
                          <a:latin typeface="Open Sans"/>
                        </a:rPr>
                        <a:t>Joint Restoration Plan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>
                          <a:latin typeface="Open Sans"/>
                        </a:rPr>
                        <a:t>Sep-19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36079568"/>
                  </a:ext>
                </a:extLst>
              </a:tr>
              <a:tr h="370568">
                <a:tc>
                  <a:txBody>
                    <a:bodyPr/>
                    <a:lstStyle/>
                    <a:p>
                      <a:r>
                        <a:rPr lang="en-IE" dirty="0">
                          <a:latin typeface="Open Sans"/>
                        </a:rPr>
                        <a:t>Restoration Works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>
                          <a:latin typeface="Open Sans"/>
                        </a:rPr>
                        <a:t>20-&gt;21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89850645"/>
                  </a:ext>
                </a:extLst>
              </a:tr>
              <a:tr h="370568">
                <a:tc>
                  <a:txBody>
                    <a:bodyPr/>
                    <a:lstStyle/>
                    <a:p>
                      <a:r>
                        <a:rPr lang="en-IE" dirty="0">
                          <a:latin typeface="Open Sans"/>
                        </a:rPr>
                        <a:t>Demonstrations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>
                          <a:latin typeface="Open Sans"/>
                        </a:rPr>
                        <a:t>Jun-21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80585165"/>
                  </a:ext>
                </a:extLst>
              </a:tr>
              <a:tr h="370568">
                <a:tc>
                  <a:txBody>
                    <a:bodyPr/>
                    <a:lstStyle/>
                    <a:p>
                      <a:r>
                        <a:rPr lang="en-IE" dirty="0" err="1">
                          <a:latin typeface="Open Sans"/>
                        </a:rPr>
                        <a:t>Spahgnum</a:t>
                      </a:r>
                      <a:r>
                        <a:rPr lang="en-IE" baseline="0" dirty="0">
                          <a:latin typeface="Open Sans"/>
                        </a:rPr>
                        <a:t> transfer workshop</a:t>
                      </a:r>
                      <a:endParaRPr lang="en-IE" dirty="0">
                        <a:latin typeface="Open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>
                          <a:latin typeface="Open Sans"/>
                        </a:rPr>
                        <a:t>Nov-</a:t>
                      </a:r>
                      <a:r>
                        <a:rPr lang="en-IE" baseline="0" dirty="0">
                          <a:latin typeface="Open Sans"/>
                        </a:rPr>
                        <a:t>21</a:t>
                      </a:r>
                      <a:endParaRPr lang="en-IE" dirty="0">
                        <a:latin typeface="Open San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94008551"/>
                  </a:ext>
                </a:extLst>
              </a:tr>
              <a:tr h="370568">
                <a:tc>
                  <a:txBody>
                    <a:bodyPr/>
                    <a:lstStyle/>
                    <a:p>
                      <a:r>
                        <a:rPr lang="en-IE" dirty="0">
                          <a:latin typeface="Open Sans"/>
                        </a:rPr>
                        <a:t>Final Report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>
                          <a:latin typeface="Open Sans"/>
                        </a:rPr>
                        <a:t>Jan-22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871251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6556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6773078"/>
            <a:ext cx="9144000" cy="129014"/>
          </a:xfrm>
          <a:prstGeom prst="rect">
            <a:avLst/>
          </a:prstGeom>
          <a:solidFill>
            <a:srgbClr val="98C2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280" y="6089319"/>
            <a:ext cx="1338001" cy="582117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96592" y="70344"/>
            <a:ext cx="6107703" cy="790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b="1" dirty="0">
                <a:solidFill>
                  <a:srgbClr val="159961"/>
                </a:solidFill>
                <a:latin typeface="Open Sans"/>
              </a:rPr>
              <a:t>Sub-Investment WP I4 – 503 ha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4521" y="1204789"/>
            <a:ext cx="297968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IE" sz="1600" dirty="0">
                <a:solidFill>
                  <a:prstClr val="black"/>
                </a:solidFill>
                <a:latin typeface="Open Sans"/>
              </a:rPr>
              <a:t>‘Associate’ pilot ~200ha (blue outline):</a:t>
            </a:r>
          </a:p>
          <a:p>
            <a:pPr defTabSz="342900"/>
            <a:endParaRPr lang="en-IE" sz="1600" dirty="0">
              <a:solidFill>
                <a:prstClr val="black"/>
              </a:solidFill>
              <a:latin typeface="Open Sans"/>
            </a:endParaRP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en-IE" sz="1600" dirty="0">
                <a:solidFill>
                  <a:prstClr val="black"/>
                </a:solidFill>
                <a:latin typeface="Open Sans"/>
              </a:rPr>
              <a:t>Former industrial bog</a:t>
            </a: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endParaRPr lang="en-IE" sz="1600" dirty="0">
              <a:solidFill>
                <a:prstClr val="black"/>
              </a:solidFill>
              <a:latin typeface="Open Sans"/>
            </a:endParaRP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en-IE" sz="1600" dirty="0">
                <a:solidFill>
                  <a:prstClr val="black"/>
                </a:solidFill>
                <a:latin typeface="Open Sans"/>
              </a:rPr>
              <a:t>Needed to link main pilot to industrial emissions in same period, and we need monitoring at such sites.</a:t>
            </a: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en-IE" sz="1600" dirty="0" err="1">
                <a:solidFill>
                  <a:prstClr val="black"/>
                </a:solidFill>
                <a:latin typeface="Open Sans"/>
              </a:rPr>
              <a:t>BnM</a:t>
            </a:r>
            <a:r>
              <a:rPr lang="en-IE" sz="1600" dirty="0">
                <a:solidFill>
                  <a:prstClr val="black"/>
                </a:solidFill>
                <a:latin typeface="Open Sans"/>
              </a:rPr>
              <a:t> is interested in other PP pilots for potential use in their rehabilitation.</a:t>
            </a: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endParaRPr lang="en-IE" sz="1600" dirty="0">
              <a:solidFill>
                <a:prstClr val="black"/>
              </a:solidFill>
              <a:latin typeface="Open Sans"/>
            </a:endParaRP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xmlns="" id="{11BE72D4-5B2D-4258-A96D-604F6426BF37}"/>
              </a:ext>
            </a:extLst>
          </p:cNvPr>
          <p:cNvSpPr txBox="1">
            <a:spLocks/>
          </p:cNvSpPr>
          <p:nvPr/>
        </p:nvSpPr>
        <p:spPr>
          <a:xfrm>
            <a:off x="381000" y="758723"/>
            <a:ext cx="2487931" cy="45948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dirty="0" err="1">
                <a:latin typeface="Open Sans"/>
              </a:rPr>
              <a:t>Cavemount</a:t>
            </a:r>
            <a:r>
              <a:rPr lang="en-IE" dirty="0">
                <a:latin typeface="Open Sans"/>
              </a:rPr>
              <a:t> Bog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D7E16E3-C163-491E-8453-DD478DE2D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0682" y="668856"/>
            <a:ext cx="5616521" cy="39610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" y="4330700"/>
            <a:ext cx="7097780" cy="2412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2782690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5371</TotalTime>
  <Words>278</Words>
  <Application>Microsoft Office PowerPoint</Application>
  <PresentationFormat>Diavoorstelling (4:3)</PresentationFormat>
  <Paragraphs>56</Paragraphs>
  <Slides>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3" baseType="lpstr">
      <vt:lpstr>Arial</vt:lpstr>
      <vt:lpstr>Calibri</vt:lpstr>
      <vt:lpstr>Open Sans</vt:lpstr>
      <vt:lpstr>Office-thema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Ontverpia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Frank Peeters</dc:creator>
  <cp:lastModifiedBy>Katrien Wijns</cp:lastModifiedBy>
  <cp:revision>43</cp:revision>
  <dcterms:created xsi:type="dcterms:W3CDTF">2017-01-13T10:17:35Z</dcterms:created>
  <dcterms:modified xsi:type="dcterms:W3CDTF">2019-06-11T15:20:01Z</dcterms:modified>
</cp:coreProperties>
</file>