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63" r:id="rId4"/>
    <p:sldId id="259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0" r:id="rId14"/>
    <p:sldId id="261" r:id="rId15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7FF"/>
    <a:srgbClr val="085FE1"/>
    <a:srgbClr val="98C222"/>
    <a:srgbClr val="159961"/>
    <a:srgbClr val="233517"/>
    <a:srgbClr val="23351C"/>
    <a:srgbClr val="73B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33" autoAdjust="0"/>
    <p:restoredTop sz="94667" autoAdjust="0"/>
  </p:normalViewPr>
  <p:slideViewPr>
    <p:cSldViewPr snapToGrid="0" snapToObjects="1">
      <p:cViewPr varScale="1">
        <p:scale>
          <a:sx n="70" d="100"/>
          <a:sy n="70" d="100"/>
        </p:scale>
        <p:origin x="13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6/11/2019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697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6/11/2019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45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6/11/2019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644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6/11/2019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58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6/11/2019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002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6/11/2019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168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6/11/2019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157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6/11/2019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98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6/11/2019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309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6/11/2019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671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6/11/2019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943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50CDF-B721-BA41-91C7-4268EAE45939}" type="datetimeFigureOut">
              <a:t>6/11/2019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A5EEA-1E75-DF4F-9E90-99C95385700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454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em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hyperlink" Target="http://www.sno-tourbieres.cnrs.fr/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16.jpeg"/><Relationship Id="rId4" Type="http://schemas.openxmlformats.org/officeDocument/2006/relationships/image" Target="../media/image12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2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2057693"/>
            <a:ext cx="9144000" cy="4045657"/>
          </a:xfrm>
          <a:prstGeom prst="rect">
            <a:avLst/>
          </a:prstGeom>
          <a:solidFill>
            <a:srgbClr val="1599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logobalk_pp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3578"/>
            <a:ext cx="9144000" cy="685731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0" y="1928679"/>
            <a:ext cx="9144000" cy="129014"/>
          </a:xfrm>
          <a:prstGeom prst="rect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905" y="281370"/>
            <a:ext cx="3164744" cy="137686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2F45A1E-F8E3-A648-B048-C2D17F27F9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128" y="470819"/>
            <a:ext cx="1649634" cy="75016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F0D51F40-CE10-6445-8BF4-92662BC7053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441" y="926310"/>
            <a:ext cx="1173705" cy="69504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5ED19D83-B11C-5243-AC8A-67A63620D3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7305" y="144342"/>
            <a:ext cx="1368786" cy="65295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D1C2A783-616B-0C4A-B461-55476524DF0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171" y="5104435"/>
            <a:ext cx="1203815" cy="7535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53CB1A56-5677-944E-9B92-11C47E35D6C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48" y="4976783"/>
            <a:ext cx="885673" cy="88123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A448ADA0-C2D6-BA4C-8DAD-C9A561750B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048" y="286553"/>
            <a:ext cx="1182787" cy="1157351"/>
          </a:xfrm>
          <a:prstGeom prst="rect">
            <a:avLst/>
          </a:prstGeom>
        </p:spPr>
      </p:pic>
      <p:sp>
        <p:nvSpPr>
          <p:cNvPr id="24" name="Tekstvak 3">
            <a:extLst>
              <a:ext uri="{FF2B5EF4-FFF2-40B4-BE49-F238E27FC236}">
                <a16:creationId xmlns:a16="http://schemas.microsoft.com/office/drawing/2014/main" xmlns="" id="{CD298148-4F63-4941-9E36-2FC89995276C}"/>
              </a:ext>
            </a:extLst>
          </p:cNvPr>
          <p:cNvSpPr txBox="1"/>
          <p:nvPr/>
        </p:nvSpPr>
        <p:spPr>
          <a:xfrm>
            <a:off x="0" y="237055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chemeClr val="bg1"/>
                </a:solidFill>
                <a:latin typeface="Open Sans"/>
                <a:cs typeface="Open Sans"/>
              </a:rPr>
              <a:t>La </a:t>
            </a:r>
            <a:r>
              <a:rPr lang="nl-NL" sz="3600" b="1" dirty="0" err="1">
                <a:solidFill>
                  <a:schemeClr val="bg1"/>
                </a:solidFill>
                <a:latin typeface="Open Sans"/>
                <a:cs typeface="Open Sans"/>
              </a:rPr>
              <a:t>Guette</a:t>
            </a:r>
            <a:r>
              <a:rPr lang="nl-NL" sz="3600" b="1" dirty="0">
                <a:solidFill>
                  <a:schemeClr val="bg1"/>
                </a:solidFill>
                <a:latin typeface="Open Sans"/>
                <a:cs typeface="Open Sans"/>
              </a:rPr>
              <a:t> Pilot </a:t>
            </a:r>
            <a:r>
              <a:rPr lang="nl-NL" sz="3600" b="1" dirty="0" err="1">
                <a:solidFill>
                  <a:schemeClr val="bg1"/>
                </a:solidFill>
                <a:latin typeface="Open Sans"/>
                <a:cs typeface="Open Sans"/>
              </a:rPr>
              <a:t>and</a:t>
            </a:r>
            <a:r>
              <a:rPr lang="nl-NL" sz="3600" b="1" dirty="0">
                <a:solidFill>
                  <a:schemeClr val="bg1"/>
                </a:solidFill>
                <a:latin typeface="Open Sans"/>
                <a:cs typeface="Open Sans"/>
              </a:rPr>
              <a:t> French (CNRS) Partners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47C79D0-3677-3046-A6A4-B9E9E7E861A5}"/>
              </a:ext>
            </a:extLst>
          </p:cNvPr>
          <p:cNvSpPr/>
          <p:nvPr/>
        </p:nvSpPr>
        <p:spPr>
          <a:xfrm>
            <a:off x="706884" y="3695174"/>
            <a:ext cx="52520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Care-peat project – WP I2 – Investment </a:t>
            </a:r>
          </a:p>
          <a:p>
            <a:r>
              <a:rPr lang="en-US" altLang="zh-CN" sz="2400" b="1" dirty="0">
                <a:solidFill>
                  <a:schemeClr val="bg1"/>
                </a:solidFill>
              </a:rPr>
              <a:t>February 2019 – June 2021</a:t>
            </a:r>
          </a:p>
        </p:txBody>
      </p:sp>
    </p:spTree>
    <p:extLst>
      <p:ext uri="{BB962C8B-B14F-4D97-AF65-F5344CB8AC3E}">
        <p14:creationId xmlns:p14="http://schemas.microsoft.com/office/powerpoint/2010/main" val="2391309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6">
            <a:extLst>
              <a:ext uri="{FF2B5EF4-FFF2-40B4-BE49-F238E27FC236}">
                <a16:creationId xmlns:a16="http://schemas.microsoft.com/office/drawing/2014/main" xmlns="" id="{57566356-7DA5-004E-9717-72DF55904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23281"/>
            <a:ext cx="9180513" cy="400110"/>
          </a:xfrm>
          <a:prstGeom prst="rect">
            <a:avLst/>
          </a:prstGeom>
          <a:solidFill>
            <a:srgbClr val="12014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Upscaling of previous Sphagnum experiments within Care-Peat project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8D70E24-CBBF-B546-B8F8-ECF8560E2784}"/>
              </a:ext>
            </a:extLst>
          </p:cNvPr>
          <p:cNvSpPr/>
          <p:nvPr/>
        </p:nvSpPr>
        <p:spPr>
          <a:xfrm>
            <a:off x="0" y="1099155"/>
            <a:ext cx="9144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sz="16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ACTIVITY I2.1 / </a:t>
            </a:r>
            <a:r>
              <a:rPr lang="en-GB" sz="1600" b="1" dirty="0"/>
              <a:t>Procedures to prepare the restoration works		</a:t>
            </a:r>
            <a:r>
              <a:rPr lang="en-GB" sz="1600" b="1" dirty="0">
                <a:solidFill>
                  <a:srgbClr val="0031FF"/>
                </a:solidFill>
              </a:rPr>
              <a:t>February 2019 to March 2020</a:t>
            </a:r>
          </a:p>
          <a:p>
            <a:pPr>
              <a:spcAft>
                <a:spcPts val="0"/>
              </a:spcAft>
            </a:pPr>
            <a:endParaRPr lang="en-US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Symbol" pitchFamily="2" charset="2"/>
              <a:buChar char="Þ"/>
            </a:pPr>
            <a:r>
              <a:rPr lang="en-US" sz="1600" dirty="0">
                <a:solidFill>
                  <a:srgbClr val="0517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DI2.1.1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: Report of the preliminary site visit : ISTO together with the site manager (CCVF) and the </a:t>
            </a:r>
            <a:r>
              <a:rPr lang="en-US" sz="1600" dirty="0" err="1">
                <a:ea typeface="Calibri" panose="020F0502020204030204" pitchFamily="34" charset="0"/>
                <a:cs typeface="Calibri" panose="020F0502020204030204" pitchFamily="34" charset="0"/>
              </a:rPr>
              <a:t>Dpt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 Council (CD18) visited the site and decided of the exact areas of the experiment	=&gt; </a:t>
            </a:r>
            <a:r>
              <a:rPr lang="en-US" sz="1600" dirty="0">
                <a:solidFill>
                  <a:srgbClr val="0031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March 2019 </a:t>
            </a:r>
          </a:p>
          <a:p>
            <a:pPr marL="285750" indent="-285750">
              <a:spcAft>
                <a:spcPts val="0"/>
              </a:spcAft>
              <a:buFont typeface="Symbol" pitchFamily="2" charset="2"/>
              <a:buChar char="Þ"/>
            </a:pPr>
            <a:r>
              <a:rPr lang="en-US" sz="1600" dirty="0">
                <a:solidFill>
                  <a:srgbClr val="0517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D12.1.2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: Map drawing of the experimental plots							=&gt; </a:t>
            </a:r>
            <a:r>
              <a:rPr lang="en-US" sz="1600" dirty="0">
                <a:solidFill>
                  <a:srgbClr val="0031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April 2019   </a:t>
            </a:r>
          </a:p>
          <a:p>
            <a:pPr marL="285750" indent="-285750">
              <a:spcAft>
                <a:spcPts val="0"/>
              </a:spcAft>
              <a:buFont typeface="Symbol" pitchFamily="2" charset="2"/>
              <a:buChar char="Þ"/>
            </a:pPr>
            <a:endParaRPr lang="en-US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Symbol" pitchFamily="2" charset="2"/>
              <a:buChar char="Þ"/>
            </a:pPr>
            <a:endParaRPr lang="en-US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D85ED4BB-FBBD-0045-B87E-33604F1942E1}"/>
              </a:ext>
            </a:extLst>
          </p:cNvPr>
          <p:cNvSpPr txBox="1"/>
          <p:nvPr/>
        </p:nvSpPr>
        <p:spPr>
          <a:xfrm>
            <a:off x="4682004" y="579752"/>
            <a:ext cx="2799484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February 2019 to June 2021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395F2A25-6A55-FD44-AB7E-F6563216166C}"/>
              </a:ext>
            </a:extLst>
          </p:cNvPr>
          <p:cNvSpPr txBox="1"/>
          <p:nvPr/>
        </p:nvSpPr>
        <p:spPr>
          <a:xfrm>
            <a:off x="167642" y="590793"/>
            <a:ext cx="2952540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2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7030A0"/>
                </a:solidFill>
              </a:rPr>
              <a:t>Coordinator</a:t>
            </a:r>
            <a:r>
              <a:rPr lang="fr-FR" b="1" dirty="0">
                <a:solidFill>
                  <a:srgbClr val="7030A0"/>
                </a:solidFill>
              </a:rPr>
              <a:t>: CNRS – ISTO, FR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DECF5C3-6047-C242-8FAD-330038A27345}"/>
              </a:ext>
            </a:extLst>
          </p:cNvPr>
          <p:cNvSpPr/>
          <p:nvPr/>
        </p:nvSpPr>
        <p:spPr>
          <a:xfrm>
            <a:off x="34769" y="2559882"/>
            <a:ext cx="92944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Symbol" pitchFamily="2" charset="2"/>
              <a:buChar char="Þ"/>
            </a:pPr>
            <a:r>
              <a:rPr lang="en-US" sz="1600" i="1" dirty="0">
                <a:solidFill>
                  <a:srgbClr val="0517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DI2.1.3</a:t>
            </a:r>
            <a:r>
              <a:rPr lang="en-US" sz="1600" i="1" dirty="0">
                <a:ea typeface="Calibri" panose="020F0502020204030204" pitchFamily="34" charset="0"/>
                <a:cs typeface="Calibri" panose="020F0502020204030204" pitchFamily="34" charset="0"/>
              </a:rPr>
              <a:t>: Jointly refined restoration plan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										=&gt; </a:t>
            </a:r>
            <a:r>
              <a:rPr lang="en-US" sz="1600" dirty="0">
                <a:solidFill>
                  <a:srgbClr val="0031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Sept 2019? </a:t>
            </a:r>
          </a:p>
          <a:p>
            <a:pPr marL="285750" indent="-285750">
              <a:spcAft>
                <a:spcPts val="0"/>
              </a:spcAft>
              <a:buFont typeface="Symbol" pitchFamily="2" charset="2"/>
              <a:buChar char="Þ"/>
            </a:pPr>
            <a:r>
              <a:rPr lang="en-US" sz="1600" dirty="0">
                <a:solidFill>
                  <a:srgbClr val="0517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DI2.1.4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: Reports of the administrative procedures necessary to get permissions for the works (</a:t>
            </a: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1600" dirty="0"/>
              <a:t>egional Biodiversity agency, </a:t>
            </a:r>
            <a:r>
              <a:rPr lang="fr-FR" sz="1600" dirty="0" err="1"/>
              <a:t>Regional</a:t>
            </a:r>
            <a:r>
              <a:rPr lang="fr-FR" sz="1600" dirty="0"/>
              <a:t> Science Council Natural </a:t>
            </a:r>
            <a:r>
              <a:rPr lang="fr-FR" sz="1600" dirty="0" err="1"/>
              <a:t>Heritage</a:t>
            </a:r>
            <a:r>
              <a:rPr lang="fr-FR" sz="1600" dirty="0"/>
              <a:t>, </a:t>
            </a:r>
            <a:r>
              <a:rPr lang="en-GB" sz="1600" dirty="0"/>
              <a:t>the DREAL) 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 			=&gt; </a:t>
            </a:r>
            <a:r>
              <a:rPr lang="en-US" sz="1600" i="1" dirty="0">
                <a:solidFill>
                  <a:srgbClr val="0031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Oct 2019</a:t>
            </a:r>
            <a:r>
              <a:rPr lang="en-US" sz="1600" dirty="0">
                <a:solidFill>
                  <a:srgbClr val="0031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 marL="285750" indent="-285750">
              <a:spcAft>
                <a:spcPts val="0"/>
              </a:spcAft>
              <a:buFont typeface="Symbol" pitchFamily="2" charset="2"/>
              <a:buChar char="Þ"/>
            </a:pPr>
            <a:r>
              <a:rPr lang="en-US" sz="1600" dirty="0">
                <a:solidFill>
                  <a:srgbClr val="0517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DI2.1.5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: Tendering procedures and final choice of the contractors (describe the work and post an offer in the market to select the company)											=&gt; </a:t>
            </a:r>
            <a:r>
              <a:rPr lang="en-US" sz="1600" dirty="0">
                <a:solidFill>
                  <a:srgbClr val="0031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Dec 2019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3FCFB36-2F56-E046-B7E4-659AB2C5F960}"/>
              </a:ext>
            </a:extLst>
          </p:cNvPr>
          <p:cNvSpPr/>
          <p:nvPr/>
        </p:nvSpPr>
        <p:spPr>
          <a:xfrm>
            <a:off x="-36513" y="4385618"/>
            <a:ext cx="91805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Symbol" pitchFamily="2" charset="2"/>
              <a:buChar char="Þ"/>
            </a:pPr>
            <a:r>
              <a:rPr lang="en-US" sz="1600" dirty="0">
                <a:solidFill>
                  <a:srgbClr val="0517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DI2.1.6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.: Report of the collection of </a:t>
            </a:r>
            <a:r>
              <a:rPr lang="en-US" sz="1600" i="1" dirty="0">
                <a:ea typeface="Calibri" panose="020F0502020204030204" pitchFamily="34" charset="0"/>
                <a:cs typeface="Calibri" panose="020F0502020204030204" pitchFamily="34" charset="0"/>
              </a:rPr>
              <a:t>Sphagnum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 							=&gt; </a:t>
            </a:r>
            <a:r>
              <a:rPr lang="en-US" sz="1600" dirty="0">
                <a:solidFill>
                  <a:srgbClr val="0031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March 2020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12" name="Afbeelding 8">
            <a:extLst>
              <a:ext uri="{FF2B5EF4-FFF2-40B4-BE49-F238E27FC236}">
                <a16:creationId xmlns:a16="http://schemas.microsoft.com/office/drawing/2014/main" xmlns="" id="{BB21C53A-6F23-4740-AD06-C7AF9A57B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647" y="6061620"/>
            <a:ext cx="1338001" cy="5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81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F47BE49-92DB-2D4D-9C4B-57A9114D1D5A}"/>
              </a:ext>
            </a:extLst>
          </p:cNvPr>
          <p:cNvSpPr/>
          <p:nvPr/>
        </p:nvSpPr>
        <p:spPr>
          <a:xfrm>
            <a:off x="285238" y="856088"/>
            <a:ext cx="877773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ACTIVITY I2.2 / </a:t>
            </a:r>
            <a:r>
              <a:rPr lang="en-GB" sz="2000" b="1" dirty="0"/>
              <a:t>Realisation of the pilot				</a:t>
            </a:r>
            <a:r>
              <a:rPr lang="en-GB" sz="2000" b="1" dirty="0">
                <a:solidFill>
                  <a:srgbClr val="0031FF"/>
                </a:solidFill>
              </a:rPr>
              <a:t>March 2020 to April 2020</a:t>
            </a:r>
            <a:endParaRPr lang="en-GB" sz="2000" b="1" dirty="0"/>
          </a:p>
          <a:p>
            <a:pPr marL="285750" indent="-285750">
              <a:spcAft>
                <a:spcPts val="0"/>
              </a:spcAft>
              <a:buFont typeface="Symbol" pitchFamily="2" charset="2"/>
              <a:buChar char="Þ"/>
            </a:pPr>
            <a:endParaRPr lang="en-US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Symbol" pitchFamily="2" charset="2"/>
              <a:buChar char="Þ"/>
            </a:pPr>
            <a:r>
              <a:rPr lang="en-US" sz="1600" dirty="0">
                <a:solidFill>
                  <a:srgbClr val="0517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DI2.2.1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: Report of the spreading of Sphagnum: </a:t>
            </a:r>
            <a:r>
              <a:rPr lang="fr-FR" sz="1600" dirty="0"/>
              <a:t>~0.25 kg of </a:t>
            </a:r>
            <a:r>
              <a:rPr lang="fr-FR" sz="1600" dirty="0" err="1"/>
              <a:t>fresh</a:t>
            </a:r>
            <a:r>
              <a:rPr lang="fr-FR" sz="1600" dirty="0"/>
              <a:t> </a:t>
            </a:r>
            <a:r>
              <a:rPr lang="fr-FR" sz="1600" dirty="0" err="1"/>
              <a:t>Sphagnum</a:t>
            </a:r>
            <a:r>
              <a:rPr lang="fr-FR" sz="1600" dirty="0"/>
              <a:t> green parts per m</a:t>
            </a:r>
            <a:r>
              <a:rPr lang="fr-FR" sz="1600" baseline="30000" dirty="0"/>
              <a:t>2</a:t>
            </a:r>
            <a:r>
              <a:rPr lang="fr-FR" sz="1600" dirty="0"/>
              <a:t> </a:t>
            </a:r>
            <a:r>
              <a:rPr lang="fr-FR" sz="1600" dirty="0" err="1"/>
              <a:t>will</a:t>
            </a:r>
            <a:r>
              <a:rPr lang="fr-FR" sz="1600" dirty="0"/>
              <a:t> </a:t>
            </a:r>
            <a:r>
              <a:rPr lang="fr-FR" sz="1600" dirty="0" err="1"/>
              <a:t>be</a:t>
            </a:r>
            <a:r>
              <a:rPr lang="fr-FR" sz="1600" dirty="0"/>
              <a:t> spread over the plot. A control zone </a:t>
            </a:r>
            <a:r>
              <a:rPr lang="fr-FR" sz="1600" dirty="0" err="1"/>
              <a:t>will</a:t>
            </a:r>
            <a:r>
              <a:rPr lang="fr-FR" sz="1600" dirty="0"/>
              <a:t> </a:t>
            </a:r>
            <a:r>
              <a:rPr lang="fr-FR" sz="1600" dirty="0" err="1"/>
              <a:t>be</a:t>
            </a:r>
            <a:r>
              <a:rPr lang="fr-FR" sz="1600" dirty="0"/>
              <a:t> </a:t>
            </a:r>
            <a:r>
              <a:rPr lang="fr-FR" sz="1600" dirty="0" err="1"/>
              <a:t>associated</a:t>
            </a:r>
            <a:r>
              <a:rPr lang="fr-FR" sz="1600" dirty="0"/>
              <a:t> to </a:t>
            </a:r>
            <a:r>
              <a:rPr lang="fr-FR" sz="1600" dirty="0" err="1"/>
              <a:t>each</a:t>
            </a:r>
            <a:r>
              <a:rPr lang="fr-FR" sz="1600" dirty="0"/>
              <a:t> plot 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			=&gt; </a:t>
            </a:r>
            <a:r>
              <a:rPr lang="en-US" sz="1600" dirty="0">
                <a:solidFill>
                  <a:srgbClr val="0031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April 2020  </a:t>
            </a:r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Symbol" pitchFamily="2" charset="2"/>
              <a:buChar char="Þ"/>
            </a:pPr>
            <a:r>
              <a:rPr lang="en-GB" sz="1600" dirty="0">
                <a:solidFill>
                  <a:srgbClr val="0517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DI2.2.2</a:t>
            </a: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: Reports on </a:t>
            </a:r>
            <a:r>
              <a:rPr lang="en-GB" sz="1600" dirty="0" err="1">
                <a:ea typeface="Calibri" panose="020F0502020204030204" pitchFamily="34" charset="0"/>
                <a:cs typeface="Calibri" panose="020F0502020204030204" pitchFamily="34" charset="0"/>
              </a:rPr>
              <a:t>walkboard</a:t>
            </a: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 construction to avoid trampling of the soil   </a:t>
            </a:r>
            <a:r>
              <a:rPr lang="en-GB" sz="1600" dirty="0"/>
              <a:t> </a:t>
            </a: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		=&gt; </a:t>
            </a:r>
            <a:r>
              <a:rPr lang="en-US" sz="1600" dirty="0">
                <a:solidFill>
                  <a:srgbClr val="0031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April 2020   </a:t>
            </a:r>
          </a:p>
          <a:p>
            <a:pPr marL="285750" indent="-285750">
              <a:spcAft>
                <a:spcPts val="0"/>
              </a:spcAft>
              <a:buFont typeface="Symbol" pitchFamily="2" charset="2"/>
              <a:buChar char="Þ"/>
            </a:pPr>
            <a:endParaRPr lang="en-US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ACTIVITY I2.3 / </a:t>
            </a:r>
            <a:r>
              <a:rPr lang="en-GB" b="1" dirty="0"/>
              <a:t>Activation of the transfer knowledge		</a:t>
            </a:r>
            <a:r>
              <a:rPr lang="en-GB" b="1" dirty="0">
                <a:solidFill>
                  <a:srgbClr val="0031FF"/>
                </a:solidFill>
              </a:rPr>
              <a:t>April 2020 to June 2021</a:t>
            </a:r>
            <a:endParaRPr lang="en-GB" b="1" dirty="0"/>
          </a:p>
          <a:p>
            <a:pPr>
              <a:spcAft>
                <a:spcPts val="0"/>
              </a:spcAft>
            </a:pPr>
            <a:endParaRPr lang="en-US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Symbol" pitchFamily="2" charset="2"/>
              <a:buChar char="Þ"/>
            </a:pPr>
            <a:r>
              <a:rPr lang="en-US" sz="1600" dirty="0">
                <a:solidFill>
                  <a:srgbClr val="0517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DI2.3.1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: Writing a technical note =&gt; allowing replication to other sites 			=&gt; </a:t>
            </a:r>
            <a:r>
              <a:rPr lang="en-US" sz="1600" dirty="0">
                <a:solidFill>
                  <a:srgbClr val="0031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June 2021</a:t>
            </a:r>
          </a:p>
          <a:p>
            <a:pPr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 marL="285750" indent="-285750">
              <a:spcAft>
                <a:spcPts val="0"/>
              </a:spcAft>
              <a:buFont typeface="Symbol" pitchFamily="2" charset="2"/>
              <a:buChar char="Þ"/>
            </a:pPr>
            <a:endParaRPr lang="en-US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Afbeelding 8">
            <a:extLst>
              <a:ext uri="{FF2B5EF4-FFF2-40B4-BE49-F238E27FC236}">
                <a16:creationId xmlns:a16="http://schemas.microsoft.com/office/drawing/2014/main" xmlns="" id="{2A6F86C5-F5FE-5C48-ADD6-C65505E73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647" y="6061620"/>
            <a:ext cx="1338001" cy="5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76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sgogo\Pictures\images_thèse_benoit\pan_6.jpg">
            <a:extLst>
              <a:ext uri="{FF2B5EF4-FFF2-40B4-BE49-F238E27FC236}">
                <a16:creationId xmlns:a16="http://schemas.microsoft.com/office/drawing/2014/main" xmlns="" id="{4FDF048C-6B62-374E-823E-DE220A3AF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53427"/>
            <a:ext cx="9072235" cy="307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Sébastien\Desktop\CNAP_12_04_10\CNAP_1.jpg">
            <a:extLst>
              <a:ext uri="{FF2B5EF4-FFF2-40B4-BE49-F238E27FC236}">
                <a16:creationId xmlns:a16="http://schemas.microsoft.com/office/drawing/2014/main" xmlns="" id="{A598C3E2-08E7-C840-B8DE-7C3D1FBB4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1285" y="0"/>
            <a:ext cx="25209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34089228-A2C3-2949-B3A1-07E4E9DA1706}"/>
              </a:ext>
            </a:extLst>
          </p:cNvPr>
          <p:cNvSpPr txBox="1"/>
          <p:nvPr/>
        </p:nvSpPr>
        <p:spPr>
          <a:xfrm>
            <a:off x="2533811" y="1303437"/>
            <a:ext cx="3497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>
                <a:latin typeface="Chalkduster" panose="03050602040202020205" pitchFamily="66" charset="77"/>
              </a:rPr>
              <a:t>Thank</a:t>
            </a:r>
            <a:r>
              <a:rPr lang="fr-FR" sz="4000" b="1" dirty="0">
                <a:latin typeface="Chalkduster" panose="03050602040202020205" pitchFamily="66" charset="77"/>
              </a:rPr>
              <a:t> </a:t>
            </a:r>
            <a:r>
              <a:rPr lang="fr-FR" sz="4000" b="1" dirty="0" err="1">
                <a:latin typeface="Chalkduster" panose="03050602040202020205" pitchFamily="66" charset="77"/>
              </a:rPr>
              <a:t>you</a:t>
            </a:r>
            <a:r>
              <a:rPr lang="fr-FR" sz="4000" b="1" dirty="0">
                <a:latin typeface="Chalkduster" panose="03050602040202020205" pitchFamily="66" charset="7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53576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6773078"/>
            <a:ext cx="9144000" cy="129014"/>
          </a:xfrm>
          <a:prstGeom prst="rect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647" y="6061620"/>
            <a:ext cx="1338001" cy="582117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D0C9620B-AA0B-4E43-8FF2-00066E2B2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786" y="863563"/>
            <a:ext cx="4390248" cy="565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1D8E12FD-A787-664B-8F00-C7233C5E7963}"/>
              </a:ext>
            </a:extLst>
          </p:cNvPr>
          <p:cNvSpPr txBox="1"/>
          <p:nvPr/>
        </p:nvSpPr>
        <p:spPr>
          <a:xfrm>
            <a:off x="1669196" y="1600690"/>
            <a:ext cx="150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>
                <a:latin typeface="Century Gothic" pitchFamily="34" charset="0"/>
              </a:rPr>
              <a:t>Ecosystem</a:t>
            </a:r>
            <a:r>
              <a:rPr lang="fr-FR" sz="1200" b="1" dirty="0">
                <a:latin typeface="Century Gothic" pitchFamily="34" charset="0"/>
              </a:rPr>
              <a:t> Respiration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20ECB954-6828-8144-B90C-E8ABEFB1789D}"/>
              </a:ext>
            </a:extLst>
          </p:cNvPr>
          <p:cNvSpPr txBox="1"/>
          <p:nvPr/>
        </p:nvSpPr>
        <p:spPr>
          <a:xfrm>
            <a:off x="1813982" y="3349912"/>
            <a:ext cx="1263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Century Gothic" pitchFamily="34" charset="0"/>
              </a:rPr>
              <a:t>Gross </a:t>
            </a:r>
            <a:r>
              <a:rPr lang="fr-FR" sz="1200" b="1" dirty="0" err="1">
                <a:latin typeface="Century Gothic" pitchFamily="34" charset="0"/>
              </a:rPr>
              <a:t>Primary</a:t>
            </a:r>
            <a:r>
              <a:rPr lang="fr-FR" sz="1200" b="1" dirty="0">
                <a:latin typeface="Century Gothic" pitchFamily="34" charset="0"/>
              </a:rPr>
              <a:t> Production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3619F958-4BA1-5745-9D82-FDCB823FCA7C}"/>
              </a:ext>
            </a:extLst>
          </p:cNvPr>
          <p:cNvSpPr txBox="1"/>
          <p:nvPr/>
        </p:nvSpPr>
        <p:spPr>
          <a:xfrm>
            <a:off x="1757908" y="5877600"/>
            <a:ext cx="1534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Century Gothic" pitchFamily="34" charset="0"/>
              </a:rPr>
              <a:t>Net </a:t>
            </a:r>
            <a:r>
              <a:rPr lang="fr-FR" sz="1200" b="1" dirty="0" err="1">
                <a:latin typeface="Century Gothic" pitchFamily="34" charset="0"/>
              </a:rPr>
              <a:t>Ecosystem</a:t>
            </a:r>
            <a:r>
              <a:rPr lang="fr-FR" sz="1200" b="1" dirty="0">
                <a:latin typeface="Century Gothic" pitchFamily="34" charset="0"/>
              </a:rPr>
              <a:t> Exchange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246D810D-E637-234A-8E8C-DD4C7BF0D206}"/>
              </a:ext>
            </a:extLst>
          </p:cNvPr>
          <p:cNvGrpSpPr/>
          <p:nvPr/>
        </p:nvGrpSpPr>
        <p:grpSpPr>
          <a:xfrm>
            <a:off x="4350286" y="1439477"/>
            <a:ext cx="4793714" cy="4643848"/>
            <a:chOff x="3411943" y="1249771"/>
            <a:chExt cx="7488831" cy="4682101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xmlns="" id="{2AD51A05-0101-974A-B4C1-B07C143C176B}"/>
                </a:ext>
              </a:extLst>
            </p:cNvPr>
            <p:cNvSpPr txBox="1"/>
            <p:nvPr/>
          </p:nvSpPr>
          <p:spPr>
            <a:xfrm>
              <a:off x="7538778" y="5030110"/>
              <a:ext cx="1440160" cy="323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latin typeface="Century Gothic" pitchFamily="34" charset="0"/>
                </a:rPr>
                <a:t>CH4</a:t>
              </a:r>
              <a:endParaRPr lang="fr-FR" sz="1200" b="1" baseline="-25000" dirty="0">
                <a:latin typeface="Century Gothic" pitchFamily="34" charset="0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xmlns="" id="{53447EDD-3332-A449-BABC-5C0F13F89331}"/>
                </a:ext>
              </a:extLst>
            </p:cNvPr>
            <p:cNvSpPr txBox="1"/>
            <p:nvPr/>
          </p:nvSpPr>
          <p:spPr>
            <a:xfrm>
              <a:off x="7682795" y="5223804"/>
              <a:ext cx="1440160" cy="323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FF0000"/>
                  </a:solidFill>
                  <a:latin typeface="Century Gothic" pitchFamily="34" charset="0"/>
                </a:rPr>
                <a:t>24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xmlns="" id="{D1C9ED3D-C5CD-1041-9F37-924FB6521F13}"/>
                </a:ext>
              </a:extLst>
            </p:cNvPr>
            <p:cNvSpPr txBox="1"/>
            <p:nvPr/>
          </p:nvSpPr>
          <p:spPr>
            <a:xfrm>
              <a:off x="7588405" y="2303099"/>
              <a:ext cx="1440160" cy="323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latin typeface="Century Gothic" pitchFamily="34" charset="0"/>
                </a:rPr>
                <a:t>CH4</a:t>
              </a:r>
              <a:endParaRPr lang="fr-FR" sz="1200" b="1" baseline="-25000" dirty="0">
                <a:latin typeface="Century Gothic" pitchFamily="34" charset="0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xmlns="" id="{9F29231F-E87A-1C44-B790-26D838F0D808}"/>
                </a:ext>
              </a:extLst>
            </p:cNvPr>
            <p:cNvSpPr txBox="1"/>
            <p:nvPr/>
          </p:nvSpPr>
          <p:spPr>
            <a:xfrm>
              <a:off x="7732422" y="2496793"/>
              <a:ext cx="1440160" cy="323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FF0000"/>
                  </a:solidFill>
                  <a:latin typeface="Century Gothic" pitchFamily="34" charset="0"/>
                </a:rPr>
                <a:t>10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xmlns="" id="{8F91DE92-31C5-0B45-8F28-9C3F488A7C94}"/>
                </a:ext>
              </a:extLst>
            </p:cNvPr>
            <p:cNvSpPr txBox="1"/>
            <p:nvPr/>
          </p:nvSpPr>
          <p:spPr>
            <a:xfrm>
              <a:off x="6724310" y="2014144"/>
              <a:ext cx="1296143" cy="1168395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latin typeface="Century Gothic" pitchFamily="34" charset="0"/>
                </a:rPr>
                <a:t>Peatland</a:t>
              </a:r>
            </a:p>
            <a:p>
              <a:endParaRPr lang="fr-FR" sz="900" dirty="0">
                <a:latin typeface="Century Gothic" pitchFamily="34" charset="0"/>
              </a:endParaRPr>
            </a:p>
            <a:p>
              <a:endParaRPr lang="fr-FR" sz="900" dirty="0">
                <a:latin typeface="Century Gothic" pitchFamily="34" charset="0"/>
              </a:endParaRPr>
            </a:p>
            <a:p>
              <a:r>
                <a:rPr lang="fr-FR" sz="1400" b="1" dirty="0">
                  <a:solidFill>
                    <a:srgbClr val="FF0000"/>
                  </a:solidFill>
                  <a:latin typeface="Century Gothic" pitchFamily="34" charset="0"/>
                </a:rPr>
                <a:t>- 301</a:t>
              </a:r>
            </a:p>
            <a:p>
              <a:endParaRPr lang="fr-FR" sz="900" dirty="0">
                <a:latin typeface="Century Gothic" pitchFamily="34" charset="0"/>
              </a:endParaRPr>
            </a:p>
            <a:p>
              <a:endParaRPr lang="fr-FR" sz="900" dirty="0">
                <a:latin typeface="Century Gothic" pitchFamily="34" charset="0"/>
              </a:endParaRPr>
            </a:p>
          </p:txBody>
        </p: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xmlns="" id="{24E398E6-2EA6-8947-881E-9542F305FC32}"/>
                </a:ext>
              </a:extLst>
            </p:cNvPr>
            <p:cNvCxnSpPr/>
            <p:nvPr/>
          </p:nvCxnSpPr>
          <p:spPr>
            <a:xfrm>
              <a:off x="5183510" y="2614308"/>
              <a:ext cx="154080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xmlns="" id="{44DF6BCD-A0F4-8A4E-9E1D-8930D3B3D562}"/>
                </a:ext>
              </a:extLst>
            </p:cNvPr>
            <p:cNvCxnSpPr/>
            <p:nvPr/>
          </p:nvCxnSpPr>
          <p:spPr>
            <a:xfrm>
              <a:off x="8020454" y="2302176"/>
              <a:ext cx="1814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0EC6D1F2-3BA5-A942-8B70-489587723F8C}"/>
                </a:ext>
              </a:extLst>
            </p:cNvPr>
            <p:cNvSpPr txBox="1"/>
            <p:nvPr/>
          </p:nvSpPr>
          <p:spPr>
            <a:xfrm>
              <a:off x="5284150" y="2303917"/>
              <a:ext cx="1440160" cy="359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latin typeface="Century Gothic" pitchFamily="34" charset="0"/>
                </a:rPr>
                <a:t>GPP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908D18A2-6313-A94C-A588-1411D4598D4F}"/>
                </a:ext>
              </a:extLst>
            </p:cNvPr>
            <p:cNvSpPr txBox="1"/>
            <p:nvPr/>
          </p:nvSpPr>
          <p:spPr>
            <a:xfrm>
              <a:off x="8164469" y="1932844"/>
              <a:ext cx="1440160" cy="359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latin typeface="Century Gothic" pitchFamily="34" charset="0"/>
                </a:rPr>
                <a:t>ER</a:t>
              </a:r>
              <a:endParaRPr lang="fr-FR" sz="1400" b="1" baseline="-25000" dirty="0">
                <a:latin typeface="Century Gothic" pitchFamily="34" charset="0"/>
              </a:endParaRPr>
            </a:p>
          </p:txBody>
        </p: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xmlns="" id="{5E6A5F95-8B30-BC45-B0EB-87D5DB3028D2}"/>
                </a:ext>
              </a:extLst>
            </p:cNvPr>
            <p:cNvCxnSpPr/>
            <p:nvPr/>
          </p:nvCxnSpPr>
          <p:spPr>
            <a:xfrm>
              <a:off x="8020455" y="2660974"/>
              <a:ext cx="252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xmlns="" id="{EB5F2DE7-EAF3-E441-8AAF-1FC9BA5994B7}"/>
                </a:ext>
              </a:extLst>
            </p:cNvPr>
            <p:cNvCxnSpPr/>
            <p:nvPr/>
          </p:nvCxnSpPr>
          <p:spPr>
            <a:xfrm>
              <a:off x="8088567" y="3079111"/>
              <a:ext cx="172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B94F5CBF-3D1B-3046-8D90-D952D866C7FD}"/>
                </a:ext>
              </a:extLst>
            </p:cNvPr>
            <p:cNvSpPr txBox="1"/>
            <p:nvPr/>
          </p:nvSpPr>
          <p:spPr>
            <a:xfrm>
              <a:off x="7588405" y="2750906"/>
              <a:ext cx="1440160" cy="323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latin typeface="Century Gothic" pitchFamily="34" charset="0"/>
                </a:rPr>
                <a:t>DOC</a:t>
              </a:r>
              <a:endParaRPr lang="fr-FR" sz="1200" b="1" baseline="-25000" dirty="0">
                <a:latin typeface="Century Gothic" pitchFamily="34" charset="0"/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xmlns="" id="{A0B7941E-3A4F-8D41-B3D1-B33AEAC9D50E}"/>
                </a:ext>
              </a:extLst>
            </p:cNvPr>
            <p:cNvSpPr txBox="1"/>
            <p:nvPr/>
          </p:nvSpPr>
          <p:spPr>
            <a:xfrm>
              <a:off x="9460614" y="2086152"/>
              <a:ext cx="1440160" cy="323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FF0000"/>
                  </a:solidFill>
                  <a:latin typeface="Century Gothic" pitchFamily="34" charset="0"/>
                </a:rPr>
                <a:t>1240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xmlns="" id="{11101302-EEC9-AE4A-A342-BD2B8D516F0C}"/>
                </a:ext>
              </a:extLst>
            </p:cNvPr>
            <p:cNvSpPr txBox="1"/>
            <p:nvPr/>
          </p:nvSpPr>
          <p:spPr>
            <a:xfrm>
              <a:off x="7751230" y="2948056"/>
              <a:ext cx="1440160" cy="323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FF0000"/>
                  </a:solidFill>
                  <a:latin typeface="Century Gothic" pitchFamily="34" charset="0"/>
                </a:rPr>
                <a:t>8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xmlns="" id="{516C6176-39F7-7A47-9886-DF5998B9B57C}"/>
                </a:ext>
              </a:extLst>
            </p:cNvPr>
            <p:cNvSpPr txBox="1"/>
            <p:nvPr/>
          </p:nvSpPr>
          <p:spPr>
            <a:xfrm>
              <a:off x="3980370" y="2429642"/>
              <a:ext cx="1440160" cy="323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00B050"/>
                  </a:solidFill>
                  <a:latin typeface="Century Gothic" pitchFamily="34" charset="0"/>
                </a:rPr>
                <a:t>957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xmlns="" id="{BC220CBD-5ED5-AF4F-8A36-A15022E506BB}"/>
                </a:ext>
              </a:extLst>
            </p:cNvPr>
            <p:cNvSpPr txBox="1"/>
            <p:nvPr/>
          </p:nvSpPr>
          <p:spPr>
            <a:xfrm>
              <a:off x="6674683" y="4741156"/>
              <a:ext cx="1296143" cy="1168395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latin typeface="Century Gothic" pitchFamily="34" charset="0"/>
                </a:rPr>
                <a:t>Peatland</a:t>
              </a:r>
            </a:p>
            <a:p>
              <a:endParaRPr lang="fr-FR" sz="900" dirty="0">
                <a:latin typeface="Century Gothic" pitchFamily="34" charset="0"/>
              </a:endParaRPr>
            </a:p>
            <a:p>
              <a:endParaRPr lang="fr-FR" sz="900" dirty="0">
                <a:latin typeface="Century Gothic" pitchFamily="34" charset="0"/>
              </a:endParaRPr>
            </a:p>
            <a:p>
              <a:r>
                <a:rPr lang="fr-FR" sz="1400" b="1" dirty="0">
                  <a:solidFill>
                    <a:srgbClr val="FF0000"/>
                  </a:solidFill>
                  <a:latin typeface="Century Gothic" pitchFamily="34" charset="0"/>
                </a:rPr>
                <a:t>- 138</a:t>
              </a:r>
            </a:p>
            <a:p>
              <a:endParaRPr lang="fr-FR" sz="900" dirty="0">
                <a:latin typeface="Century Gothic" pitchFamily="34" charset="0"/>
              </a:endParaRPr>
            </a:p>
            <a:p>
              <a:endParaRPr lang="fr-FR" sz="900" dirty="0">
                <a:latin typeface="Century Gothic" pitchFamily="34" charset="0"/>
              </a:endParaRPr>
            </a:p>
          </p:txBody>
        </p:sp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xmlns="" id="{04A6161E-EE0F-E446-A9D3-090F57131E78}"/>
                </a:ext>
              </a:extLst>
            </p:cNvPr>
            <p:cNvCxnSpPr/>
            <p:nvPr/>
          </p:nvCxnSpPr>
          <p:spPr>
            <a:xfrm>
              <a:off x="5133882" y="5341320"/>
              <a:ext cx="154080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xmlns="" id="{999C9A30-9AD2-624D-A067-A64A0E20E864}"/>
                </a:ext>
              </a:extLst>
            </p:cNvPr>
            <p:cNvCxnSpPr/>
            <p:nvPr/>
          </p:nvCxnSpPr>
          <p:spPr>
            <a:xfrm>
              <a:off x="7970826" y="5029188"/>
              <a:ext cx="1814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xmlns="" id="{F3335341-DA59-8041-BCBE-B256D014F398}"/>
                </a:ext>
              </a:extLst>
            </p:cNvPr>
            <p:cNvSpPr txBox="1"/>
            <p:nvPr/>
          </p:nvSpPr>
          <p:spPr>
            <a:xfrm>
              <a:off x="5234521" y="5030931"/>
              <a:ext cx="1440160" cy="359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latin typeface="Century Gothic" pitchFamily="34" charset="0"/>
                </a:rPr>
                <a:t>GPP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xmlns="" id="{3AC0656E-137A-BA4B-B316-ACF74C06ADCD}"/>
                </a:ext>
              </a:extLst>
            </p:cNvPr>
            <p:cNvSpPr txBox="1"/>
            <p:nvPr/>
          </p:nvSpPr>
          <p:spPr>
            <a:xfrm>
              <a:off x="8114842" y="4659855"/>
              <a:ext cx="1440160" cy="359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latin typeface="Century Gothic" pitchFamily="34" charset="0"/>
                </a:rPr>
                <a:t>ER</a:t>
              </a:r>
              <a:endParaRPr lang="fr-FR" sz="1400" b="1" baseline="-25000" dirty="0">
                <a:latin typeface="Century Gothic" pitchFamily="34" charset="0"/>
              </a:endParaRPr>
            </a:p>
          </p:txBody>
        </p:sp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xmlns="" id="{7FA40FFA-4DA8-2B41-90EC-2B7443A2EEC5}"/>
                </a:ext>
              </a:extLst>
            </p:cNvPr>
            <p:cNvCxnSpPr/>
            <p:nvPr/>
          </p:nvCxnSpPr>
          <p:spPr>
            <a:xfrm>
              <a:off x="7970826" y="5387987"/>
              <a:ext cx="252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xmlns="" id="{F62B61C8-7FB8-7142-A302-BFC88DC5CFF0}"/>
                </a:ext>
              </a:extLst>
            </p:cNvPr>
            <p:cNvCxnSpPr/>
            <p:nvPr/>
          </p:nvCxnSpPr>
          <p:spPr>
            <a:xfrm>
              <a:off x="8038938" y="5806137"/>
              <a:ext cx="172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xmlns="" id="{B9DE4D19-829F-024A-B885-0A6CA83CB569}"/>
                </a:ext>
              </a:extLst>
            </p:cNvPr>
            <p:cNvSpPr txBox="1"/>
            <p:nvPr/>
          </p:nvSpPr>
          <p:spPr>
            <a:xfrm>
              <a:off x="7559775" y="5448251"/>
              <a:ext cx="1440160" cy="323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latin typeface="Century Gothic" pitchFamily="34" charset="0"/>
                </a:rPr>
                <a:t>DOC</a:t>
              </a:r>
              <a:endParaRPr lang="fr-FR" sz="1200" b="1" baseline="-25000" dirty="0">
                <a:latin typeface="Century Gothic" pitchFamily="34" charset="0"/>
              </a:endParaRP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xmlns="" id="{BCD65A45-DB57-BC49-8E8D-12BBC4921BDF}"/>
                </a:ext>
              </a:extLst>
            </p:cNvPr>
            <p:cNvSpPr txBox="1"/>
            <p:nvPr/>
          </p:nvSpPr>
          <p:spPr>
            <a:xfrm>
              <a:off x="9410986" y="4813164"/>
              <a:ext cx="1440160" cy="323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FF0000"/>
                  </a:solidFill>
                  <a:latin typeface="Century Gothic" pitchFamily="34" charset="0"/>
                </a:rPr>
                <a:t>1281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xmlns="" id="{C5004BAB-FE92-6147-B0AD-95205C77145A}"/>
                </a:ext>
              </a:extLst>
            </p:cNvPr>
            <p:cNvSpPr txBox="1"/>
            <p:nvPr/>
          </p:nvSpPr>
          <p:spPr>
            <a:xfrm>
              <a:off x="7701601" y="5608316"/>
              <a:ext cx="1440160" cy="323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FF0000"/>
                  </a:solidFill>
                  <a:latin typeface="Century Gothic" pitchFamily="34" charset="0"/>
                </a:rPr>
                <a:t>16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xmlns="" id="{CE020805-5864-1D48-A597-2479585DEAED}"/>
                </a:ext>
              </a:extLst>
            </p:cNvPr>
            <p:cNvSpPr txBox="1"/>
            <p:nvPr/>
          </p:nvSpPr>
          <p:spPr>
            <a:xfrm>
              <a:off x="3959375" y="5156654"/>
              <a:ext cx="1440160" cy="323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00B050"/>
                  </a:solidFill>
                  <a:latin typeface="Century Gothic" pitchFamily="34" charset="0"/>
                </a:rPr>
                <a:t>1184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xmlns="" id="{6753C156-B968-EE46-B944-E8F5538237F1}"/>
                </a:ext>
              </a:extLst>
            </p:cNvPr>
            <p:cNvSpPr txBox="1"/>
            <p:nvPr/>
          </p:nvSpPr>
          <p:spPr>
            <a:xfrm>
              <a:off x="3411943" y="1768504"/>
              <a:ext cx="1440160" cy="395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latin typeface="Century Gothic" pitchFamily="34" charset="0"/>
                </a:rPr>
                <a:t>2013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xmlns="" id="{034D1F80-EC84-CA45-821E-ADD6417710AB}"/>
                </a:ext>
              </a:extLst>
            </p:cNvPr>
            <p:cNvSpPr txBox="1"/>
            <p:nvPr/>
          </p:nvSpPr>
          <p:spPr>
            <a:xfrm>
              <a:off x="3411943" y="4567522"/>
              <a:ext cx="1440160" cy="395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latin typeface="Century Gothic" pitchFamily="34" charset="0"/>
                </a:rPr>
                <a:t>2014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xmlns="" id="{575776C5-E06D-8D40-91ED-D1D47C7F5400}"/>
                </a:ext>
              </a:extLst>
            </p:cNvPr>
            <p:cNvSpPr txBox="1"/>
            <p:nvPr/>
          </p:nvSpPr>
          <p:spPr>
            <a:xfrm>
              <a:off x="5904282" y="3669689"/>
              <a:ext cx="2487403" cy="395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err="1">
                  <a:latin typeface="Century Gothic" pitchFamily="34" charset="0"/>
                </a:rPr>
                <a:t>gC</a:t>
              </a:r>
              <a:r>
                <a:rPr lang="fr-FR" sz="1600" b="1" dirty="0">
                  <a:latin typeface="Century Gothic" pitchFamily="34" charset="0"/>
                </a:rPr>
                <a:t> m</a:t>
              </a:r>
              <a:r>
                <a:rPr lang="fr-FR" sz="1600" b="1" baseline="30000" dirty="0">
                  <a:latin typeface="Century Gothic" pitchFamily="34" charset="0"/>
                </a:rPr>
                <a:t>-2</a:t>
              </a:r>
              <a:r>
                <a:rPr lang="fr-FR" sz="1600" b="1" dirty="0">
                  <a:latin typeface="Century Gothic" pitchFamily="34" charset="0"/>
                </a:rPr>
                <a:t> yr</a:t>
              </a:r>
              <a:r>
                <a:rPr lang="fr-FR" sz="1600" b="1" baseline="30000" dirty="0">
                  <a:latin typeface="Century Gothic" pitchFamily="34" charset="0"/>
                </a:rPr>
                <a:t>-1</a:t>
              </a:r>
            </a:p>
          </p:txBody>
        </p:sp>
        <p:sp>
          <p:nvSpPr>
            <p:cNvPr id="43" name="Text Box 8">
              <a:extLst>
                <a:ext uri="{FF2B5EF4-FFF2-40B4-BE49-F238E27FC236}">
                  <a16:creationId xmlns:a16="http://schemas.microsoft.com/office/drawing/2014/main" xmlns="" id="{8ADE9BCA-BE64-A44B-AFFA-76C74943BB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7966" y="1249771"/>
              <a:ext cx="4787258" cy="436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fr-FR" sz="1400" b="1" dirty="0">
                  <a:solidFill>
                    <a:srgbClr val="12014B"/>
                  </a:solidFill>
                  <a:latin typeface="Century Gothic" pitchFamily="34" charset="0"/>
                </a:rPr>
                <a:t>SOURCE </a:t>
              </a:r>
              <a:r>
                <a:rPr lang="fr-FR" sz="1400" b="1" dirty="0" err="1">
                  <a:solidFill>
                    <a:srgbClr val="12014B"/>
                  </a:solidFill>
                  <a:latin typeface="Century Gothic" pitchFamily="34" charset="0"/>
                </a:rPr>
                <a:t>functioning</a:t>
              </a:r>
              <a:endParaRPr lang="fr-FR" sz="1400" b="1" dirty="0">
                <a:solidFill>
                  <a:srgbClr val="12014B"/>
                </a:solidFill>
                <a:latin typeface="Century Gothic" pitchFamily="34" charset="0"/>
              </a:endParaRPr>
            </a:p>
          </p:txBody>
        </p:sp>
      </p:grpSp>
      <p:sp>
        <p:nvSpPr>
          <p:cNvPr id="44" name="Text Box 19">
            <a:extLst>
              <a:ext uri="{FF2B5EF4-FFF2-40B4-BE49-F238E27FC236}">
                <a16:creationId xmlns:a16="http://schemas.microsoft.com/office/drawing/2014/main" xmlns="" id="{93A8DDAA-4F76-144F-AC20-37353C2FD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4" y="495750"/>
            <a:ext cx="1042501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 dirty="0">
                <a:solidFill>
                  <a:srgbClr val="4A7DBD"/>
                </a:solidFill>
                <a:latin typeface="+mn-lt"/>
              </a:rPr>
              <a:t>Monitoring for 2 years of CO</a:t>
            </a:r>
            <a:r>
              <a:rPr lang="en-GB" sz="1800" b="1" baseline="-25000" dirty="0">
                <a:solidFill>
                  <a:srgbClr val="4A7DBD"/>
                </a:solidFill>
                <a:latin typeface="+mn-lt"/>
              </a:rPr>
              <a:t>2</a:t>
            </a:r>
            <a:r>
              <a:rPr lang="en-GB" sz="1800" b="1" dirty="0">
                <a:solidFill>
                  <a:srgbClr val="4A7DBD"/>
                </a:solidFill>
                <a:latin typeface="+mn-lt"/>
              </a:rPr>
              <a:t>, CH</a:t>
            </a:r>
            <a:r>
              <a:rPr lang="en-GB" sz="1800" b="1" baseline="-25000" dirty="0">
                <a:solidFill>
                  <a:srgbClr val="4A7DBD"/>
                </a:solidFill>
                <a:latin typeface="+mn-lt"/>
              </a:rPr>
              <a:t>4</a:t>
            </a:r>
            <a:r>
              <a:rPr lang="en-GB" sz="1800" b="1" dirty="0">
                <a:solidFill>
                  <a:srgbClr val="4A7DBD"/>
                </a:solidFill>
                <a:latin typeface="+mn-lt"/>
              </a:rPr>
              <a:t> and DOC… 20 plots randomly distributed in the peatland</a:t>
            </a:r>
          </a:p>
        </p:txBody>
      </p:sp>
      <p:sp>
        <p:nvSpPr>
          <p:cNvPr id="45" name="Rectangle 26">
            <a:extLst>
              <a:ext uri="{FF2B5EF4-FFF2-40B4-BE49-F238E27FC236}">
                <a16:creationId xmlns:a16="http://schemas.microsoft.com/office/drawing/2014/main" xmlns="" id="{AAAA67FF-6D50-5848-BA0F-6B32D50E4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92"/>
            <a:ext cx="9180513" cy="400110"/>
          </a:xfrm>
          <a:prstGeom prst="rect">
            <a:avLst/>
          </a:prstGeom>
          <a:solidFill>
            <a:srgbClr val="12014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en-GB" sz="2000" b="1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C budget = source functioning</a:t>
            </a:r>
            <a:r>
              <a:rPr lang="en-GB" sz="200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______________________________________________</a:t>
            </a:r>
            <a:endParaRPr lang="en-GB" sz="2000" i="1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6557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773078"/>
            <a:ext cx="9144000" cy="129014"/>
          </a:xfrm>
          <a:prstGeom prst="rect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647" y="6061620"/>
            <a:ext cx="1338001" cy="582117"/>
          </a:xfrm>
          <a:prstGeom prst="rect">
            <a:avLst/>
          </a:prstGeom>
        </p:spPr>
      </p:pic>
      <p:grpSp>
        <p:nvGrpSpPr>
          <p:cNvPr id="11" name="Grouper 14">
            <a:extLst>
              <a:ext uri="{FF2B5EF4-FFF2-40B4-BE49-F238E27FC236}">
                <a16:creationId xmlns:a16="http://schemas.microsoft.com/office/drawing/2014/main" xmlns="" id="{1DAAFB8C-6F39-4B45-83F6-0A5716289160}"/>
              </a:ext>
            </a:extLst>
          </p:cNvPr>
          <p:cNvGrpSpPr/>
          <p:nvPr/>
        </p:nvGrpSpPr>
        <p:grpSpPr>
          <a:xfrm>
            <a:off x="533301" y="3734509"/>
            <a:ext cx="3494851" cy="2347013"/>
            <a:chOff x="5685662" y="1541629"/>
            <a:chExt cx="3494851" cy="2347013"/>
          </a:xfrm>
        </p:grpSpPr>
        <p:grpSp>
          <p:nvGrpSpPr>
            <p:cNvPr id="12" name="Grouper 13">
              <a:extLst>
                <a:ext uri="{FF2B5EF4-FFF2-40B4-BE49-F238E27FC236}">
                  <a16:creationId xmlns:a16="http://schemas.microsoft.com/office/drawing/2014/main" xmlns="" id="{DEEED7AE-9B5D-E34A-890D-42AF0C05087D}"/>
                </a:ext>
              </a:extLst>
            </p:cNvPr>
            <p:cNvGrpSpPr/>
            <p:nvPr/>
          </p:nvGrpSpPr>
          <p:grpSpPr>
            <a:xfrm>
              <a:off x="5906667" y="1541629"/>
              <a:ext cx="3273846" cy="2232402"/>
              <a:chOff x="5906667" y="1541629"/>
              <a:chExt cx="3273846" cy="2232402"/>
            </a:xfrm>
          </p:grpSpPr>
          <p:grpSp>
            <p:nvGrpSpPr>
              <p:cNvPr id="20" name="Grouper 12">
                <a:extLst>
                  <a:ext uri="{FF2B5EF4-FFF2-40B4-BE49-F238E27FC236}">
                    <a16:creationId xmlns:a16="http://schemas.microsoft.com/office/drawing/2014/main" xmlns="" id="{20785360-F130-B44D-A119-33AB65E01799}"/>
                  </a:ext>
                </a:extLst>
              </p:cNvPr>
              <p:cNvGrpSpPr/>
              <p:nvPr/>
            </p:nvGrpSpPr>
            <p:grpSpPr>
              <a:xfrm>
                <a:off x="6006765" y="1541629"/>
                <a:ext cx="3173748" cy="2232402"/>
                <a:chOff x="6006765" y="1541629"/>
                <a:chExt cx="3173748" cy="2232402"/>
              </a:xfrm>
            </p:grpSpPr>
            <p:grpSp>
              <p:nvGrpSpPr>
                <p:cNvPr id="24" name="Grouper 10">
                  <a:extLst>
                    <a:ext uri="{FF2B5EF4-FFF2-40B4-BE49-F238E27FC236}">
                      <a16:creationId xmlns:a16="http://schemas.microsoft.com/office/drawing/2014/main" xmlns="" id="{BC4922DF-FBA4-7444-BD32-A236EF96A796}"/>
                    </a:ext>
                  </a:extLst>
                </p:cNvPr>
                <p:cNvGrpSpPr/>
                <p:nvPr/>
              </p:nvGrpSpPr>
              <p:grpSpPr>
                <a:xfrm>
                  <a:off x="6006765" y="1541629"/>
                  <a:ext cx="3173748" cy="2232402"/>
                  <a:chOff x="6006765" y="1541629"/>
                  <a:chExt cx="3173748" cy="2232402"/>
                </a:xfrm>
              </p:grpSpPr>
              <p:pic>
                <p:nvPicPr>
                  <p:cNvPr id="26" name="Picture 3">
                    <a:extLst>
                      <a:ext uri="{FF2B5EF4-FFF2-40B4-BE49-F238E27FC236}">
                        <a16:creationId xmlns:a16="http://schemas.microsoft.com/office/drawing/2014/main" xmlns="" id="{9AD91040-277C-AF45-A7FC-0E2EB1026EF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06765" y="1541629"/>
                    <a:ext cx="3173748" cy="223240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xmlns="" id="{4A3BE612-21A7-264A-A40E-BDB7C42750A1}"/>
                      </a:ext>
                    </a:extLst>
                  </p:cNvPr>
                  <p:cNvSpPr/>
                  <p:nvPr/>
                </p:nvSpPr>
                <p:spPr>
                  <a:xfrm>
                    <a:off x="8739076" y="2109293"/>
                    <a:ext cx="363662" cy="889596"/>
                  </a:xfrm>
                  <a:prstGeom prst="rect">
                    <a:avLst/>
                  </a:prstGeom>
                  <a:ln>
                    <a:solidFill>
                      <a:srgbClr val="FFFFFF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xmlns="" id="{9FF48647-EDF5-294E-9A23-2891A786D3F3}"/>
                    </a:ext>
                  </a:extLst>
                </p:cNvPr>
                <p:cNvSpPr/>
                <p:nvPr/>
              </p:nvSpPr>
              <p:spPr>
                <a:xfrm>
                  <a:off x="6006765" y="2484154"/>
                  <a:ext cx="69187" cy="3245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id="{7F5DEE07-0BB3-E245-B7A6-FE94A91A33AB}"/>
                  </a:ext>
                </a:extLst>
              </p:cNvPr>
              <p:cNvSpPr txBox="1"/>
              <p:nvPr/>
            </p:nvSpPr>
            <p:spPr>
              <a:xfrm>
                <a:off x="5910980" y="1989666"/>
                <a:ext cx="28866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00" dirty="0"/>
                  <a:t>20</a:t>
                </a:r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xmlns="" id="{DA7D1D67-B854-6B44-9F5E-E3B547EFC619}"/>
                  </a:ext>
                </a:extLst>
              </p:cNvPr>
              <p:cNvSpPr txBox="1"/>
              <p:nvPr/>
            </p:nvSpPr>
            <p:spPr>
              <a:xfrm>
                <a:off x="5906667" y="2723319"/>
                <a:ext cx="28866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00" dirty="0"/>
                  <a:t>10</a:t>
                </a: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xmlns="" id="{B7D841A0-08E9-BB44-BF8A-628B6A619FD6}"/>
                  </a:ext>
                </a:extLst>
              </p:cNvPr>
              <p:cNvSpPr txBox="1"/>
              <p:nvPr/>
            </p:nvSpPr>
            <p:spPr>
              <a:xfrm>
                <a:off x="5959394" y="3443762"/>
                <a:ext cx="23666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00" dirty="0"/>
                  <a:t>0</a:t>
                </a:r>
              </a:p>
            </p:txBody>
          </p:sp>
        </p:grpSp>
        <p:sp>
          <p:nvSpPr>
            <p:cNvPr id="13" name="Text Box 3">
              <a:extLst>
                <a:ext uri="{FF2B5EF4-FFF2-40B4-BE49-F238E27FC236}">
                  <a16:creationId xmlns:a16="http://schemas.microsoft.com/office/drawing/2014/main" xmlns="" id="{0B894026-35AF-6B48-878F-A94C118F6E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5662" y="1950110"/>
              <a:ext cx="469900" cy="1068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lIns="27432" tIns="18288" rIns="27432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0000"/>
                </a:lnSpc>
                <a:defRPr sz="1000"/>
              </a:pPr>
              <a:r>
                <a:rPr lang="fr-FR" sz="10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Q </a:t>
              </a:r>
              <a:r>
                <a:rPr lang="fr-FR" sz="1000" b="1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mean</a:t>
              </a:r>
              <a:r>
                <a:rPr lang="fr-FR" sz="10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 (L s</a:t>
              </a:r>
              <a:r>
                <a:rPr lang="fr-FR" sz="1000" b="1" baseline="30000" dirty="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-1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xmlns="" id="{AA3D8BE5-0771-7343-97BA-3730CA310F6C}"/>
                </a:ext>
              </a:extLst>
            </p:cNvPr>
            <p:cNvSpPr txBox="1"/>
            <p:nvPr/>
          </p:nvSpPr>
          <p:spPr>
            <a:xfrm>
              <a:off x="6116397" y="3634156"/>
              <a:ext cx="4446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2009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xmlns="" id="{AE3C2728-3621-3B4E-BB67-D233B202B317}"/>
                </a:ext>
              </a:extLst>
            </p:cNvPr>
            <p:cNvSpPr txBox="1"/>
            <p:nvPr/>
          </p:nvSpPr>
          <p:spPr>
            <a:xfrm>
              <a:off x="6582117" y="3635491"/>
              <a:ext cx="4446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2010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xmlns="" id="{8CBB79D2-641A-0C43-8142-2B1D0F3C41C0}"/>
                </a:ext>
              </a:extLst>
            </p:cNvPr>
            <p:cNvSpPr txBox="1"/>
            <p:nvPr/>
          </p:nvSpPr>
          <p:spPr>
            <a:xfrm>
              <a:off x="7031052" y="3642421"/>
              <a:ext cx="4446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2011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xmlns="" id="{46D4547A-87AE-F84A-8556-7863EB7997E2}"/>
                </a:ext>
              </a:extLst>
            </p:cNvPr>
            <p:cNvSpPr txBox="1"/>
            <p:nvPr/>
          </p:nvSpPr>
          <p:spPr>
            <a:xfrm>
              <a:off x="7496772" y="3638161"/>
              <a:ext cx="4446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2012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xmlns="" id="{3CF6D4A1-7853-E549-9628-A59700501A23}"/>
                </a:ext>
              </a:extLst>
            </p:cNvPr>
            <p:cNvSpPr txBox="1"/>
            <p:nvPr/>
          </p:nvSpPr>
          <p:spPr>
            <a:xfrm>
              <a:off x="7979277" y="3639496"/>
              <a:ext cx="4446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2013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xmlns="" id="{2CF2BF31-F218-C642-B97C-4C771D216D57}"/>
                </a:ext>
              </a:extLst>
            </p:cNvPr>
            <p:cNvSpPr txBox="1"/>
            <p:nvPr/>
          </p:nvSpPr>
          <p:spPr>
            <a:xfrm>
              <a:off x="8456187" y="3640831"/>
              <a:ext cx="4446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2014</a:t>
              </a:r>
            </a:p>
          </p:txBody>
        </p:sp>
      </p:grpSp>
      <p:sp>
        <p:nvSpPr>
          <p:cNvPr id="28" name="ZoneTexte 2">
            <a:extLst>
              <a:ext uri="{FF2B5EF4-FFF2-40B4-BE49-F238E27FC236}">
                <a16:creationId xmlns:a16="http://schemas.microsoft.com/office/drawing/2014/main" xmlns="" id="{052F6746-30CC-424E-BD40-DEAE2FD6E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34" y="683705"/>
            <a:ext cx="8189039" cy="40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GB" sz="1800" b="1" dirty="0">
                <a:latin typeface="Century Gothic" charset="0"/>
              </a:rPr>
              <a:t>=&gt; Frequent lowering / high fluctuations of groundwater table level</a:t>
            </a:r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xmlns="" id="{F708D3C6-3A25-274C-AB47-DA02FDDA1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628"/>
            <a:ext cx="9180513" cy="400110"/>
          </a:xfrm>
          <a:prstGeom prst="rect">
            <a:avLst/>
          </a:prstGeom>
          <a:solidFill>
            <a:srgbClr val="12014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en-GB" sz="2000" b="1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Hydrological disturbances__________________________________________</a:t>
            </a:r>
            <a:endParaRPr lang="en-GB" sz="2000" i="1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30" name="Picture 2" descr="C:\Users\sgogo\Pictures\TD_bilan_hydrique\TS_WTL_LGT.png">
            <a:extLst>
              <a:ext uri="{FF2B5EF4-FFF2-40B4-BE49-F238E27FC236}">
                <a16:creationId xmlns:a16="http://schemas.microsoft.com/office/drawing/2014/main" xmlns="" id="{1EFCB147-BECC-6845-B48B-5E0D20417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67" y="1110746"/>
            <a:ext cx="6268508" cy="172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1179450E-7D30-0A4E-8FFE-93AE5039A098}"/>
              </a:ext>
            </a:extLst>
          </p:cNvPr>
          <p:cNvSpPr txBox="1"/>
          <p:nvPr/>
        </p:nvSpPr>
        <p:spPr>
          <a:xfrm>
            <a:off x="992279" y="3868335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</a:t>
            </a:r>
            <a:r>
              <a:rPr lang="fr-FR" sz="1400" dirty="0" err="1"/>
              <a:t>month</a:t>
            </a:r>
            <a:r>
              <a:rPr lang="fr-FR" sz="1400" dirty="0"/>
              <a:t> </a:t>
            </a:r>
            <a:r>
              <a:rPr lang="fr-FR" sz="1400" dirty="0" err="1"/>
              <a:t>average</a:t>
            </a:r>
            <a:r>
              <a:rPr lang="fr-FR" sz="1400" dirty="0"/>
              <a:t>)</a:t>
            </a:r>
          </a:p>
        </p:txBody>
      </p:sp>
      <p:sp>
        <p:nvSpPr>
          <p:cNvPr id="32" name="Text Box 3">
            <a:extLst>
              <a:ext uri="{FF2B5EF4-FFF2-40B4-BE49-F238E27FC236}">
                <a16:creationId xmlns:a16="http://schemas.microsoft.com/office/drawing/2014/main" xmlns="" id="{CC6F62A6-87B9-FF48-B0CE-5B47B71AB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84" y="1250946"/>
            <a:ext cx="4699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lIns="27432" tIns="18288" rIns="27432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fr-FR" sz="10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WTD (cm)</a:t>
            </a:r>
            <a:endParaRPr lang="fr-FR" sz="1000" b="1" baseline="300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3" name="ZoneTexte 2">
            <a:extLst>
              <a:ext uri="{FF2B5EF4-FFF2-40B4-BE49-F238E27FC236}">
                <a16:creationId xmlns:a16="http://schemas.microsoft.com/office/drawing/2014/main" xmlns="" id="{76FC8594-5FD3-D142-A734-453954FD1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36" y="3268669"/>
            <a:ext cx="6494416" cy="40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GB" sz="1800" b="1" dirty="0">
                <a:latin typeface="Century Gothic" charset="0"/>
              </a:rPr>
              <a:t>=&gt; Rise of water flow at the </a:t>
            </a:r>
            <a:r>
              <a:rPr lang="en-GB" sz="1800" b="1" dirty="0" err="1">
                <a:latin typeface="Century Gothic" charset="0"/>
              </a:rPr>
              <a:t>peatland</a:t>
            </a:r>
            <a:r>
              <a:rPr lang="en-GB" sz="1800" b="1" dirty="0">
                <a:latin typeface="Century Gothic" charset="0"/>
              </a:rPr>
              <a:t> outlet</a:t>
            </a:r>
          </a:p>
        </p:txBody>
      </p:sp>
      <p:sp>
        <p:nvSpPr>
          <p:cNvPr id="34" name="Espace réservé du numéro de diapositive 2">
            <a:extLst>
              <a:ext uri="{FF2B5EF4-FFF2-40B4-BE49-F238E27FC236}">
                <a16:creationId xmlns:a16="http://schemas.microsoft.com/office/drawing/2014/main" xmlns="" id="{9E75ED19-9518-BF4F-A30C-0426ADB0A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199" y="6536967"/>
            <a:ext cx="2133600" cy="365125"/>
          </a:xfrm>
        </p:spPr>
        <p:txBody>
          <a:bodyPr/>
          <a:lstStyle/>
          <a:p>
            <a:fld id="{24658C0B-1D50-CF43-A3E1-D0289368ACD0}" type="slidenum">
              <a:rPr lang="fr-FR" smtClean="0"/>
              <a:t>14</a:t>
            </a:fld>
            <a:endParaRPr lang="fr-FR" dirty="0"/>
          </a:p>
        </p:txBody>
      </p:sp>
      <p:pic>
        <p:nvPicPr>
          <p:cNvPr id="35" name="Picture 5" descr="ss-syt 1">
            <a:extLst>
              <a:ext uri="{FF2B5EF4-FFF2-40B4-BE49-F238E27FC236}">
                <a16:creationId xmlns:a16="http://schemas.microsoft.com/office/drawing/2014/main" xmlns="" id="{A3C3C58E-D576-DE49-ACFD-7FA696A98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060000"/>
              </a:clrFrom>
              <a:clrTo>
                <a:srgbClr val="06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1663" y="4015839"/>
            <a:ext cx="27003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6">
            <a:extLst>
              <a:ext uri="{FF2B5EF4-FFF2-40B4-BE49-F238E27FC236}">
                <a16:creationId xmlns:a16="http://schemas.microsoft.com/office/drawing/2014/main" xmlns="" id="{57E08301-470F-B344-A8ED-7541B9DBB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224" y="4928465"/>
            <a:ext cx="559112" cy="519351"/>
          </a:xfrm>
          <a:prstGeom prst="ellipse">
            <a:avLst/>
          </a:prstGeom>
          <a:noFill/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fr-FR"/>
          </a:p>
        </p:txBody>
      </p:sp>
      <p:pic>
        <p:nvPicPr>
          <p:cNvPr id="37" name="Picture 5" descr="ss-syt 1">
            <a:extLst>
              <a:ext uri="{FF2B5EF4-FFF2-40B4-BE49-F238E27FC236}">
                <a16:creationId xmlns:a16="http://schemas.microsoft.com/office/drawing/2014/main" xmlns="" id="{69A36BAB-B0F9-D440-8705-891A93080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060000"/>
              </a:clrFrom>
              <a:clrTo>
                <a:srgbClr val="06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5135" y="1412199"/>
            <a:ext cx="27003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Oval 6">
            <a:extLst>
              <a:ext uri="{FF2B5EF4-FFF2-40B4-BE49-F238E27FC236}">
                <a16:creationId xmlns:a16="http://schemas.microsoft.com/office/drawing/2014/main" xmlns="" id="{AB1D9BAF-D751-D646-8F0E-460EEE555008}"/>
              </a:ext>
            </a:extLst>
          </p:cNvPr>
          <p:cNvSpPr>
            <a:spLocks noChangeArrowheads="1"/>
          </p:cNvSpPr>
          <p:nvPr/>
        </p:nvSpPr>
        <p:spPr bwMode="auto">
          <a:xfrm rot="20280000">
            <a:off x="7269261" y="1931693"/>
            <a:ext cx="973097" cy="519351"/>
          </a:xfrm>
          <a:prstGeom prst="ellipse">
            <a:avLst/>
          </a:prstGeom>
          <a:noFill/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176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773078"/>
            <a:ext cx="9144000" cy="129014"/>
          </a:xfrm>
          <a:prstGeom prst="rect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647" y="6061620"/>
            <a:ext cx="1338001" cy="582117"/>
          </a:xfrm>
          <a:prstGeom prst="rect">
            <a:avLst/>
          </a:prstGeom>
        </p:spPr>
      </p:pic>
      <p:pic>
        <p:nvPicPr>
          <p:cNvPr id="9" name="Picture 3" descr="C:\Users\sgogo\Pictures\images_thèse_benoit\pan_4.jpg">
            <a:extLst>
              <a:ext uri="{FF2B5EF4-FFF2-40B4-BE49-F238E27FC236}">
                <a16:creationId xmlns:a16="http://schemas.microsoft.com/office/drawing/2014/main" xmlns="" id="{905B53F2-D83B-1D4B-9AC0-C9D3916D9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297" y="1112114"/>
            <a:ext cx="9051402" cy="307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5A1469C-A3C4-B644-8E5B-6CF7EBCE7D49}"/>
              </a:ext>
            </a:extLst>
          </p:cNvPr>
          <p:cNvSpPr/>
          <p:nvPr/>
        </p:nvSpPr>
        <p:spPr>
          <a:xfrm>
            <a:off x="310297" y="193669"/>
            <a:ext cx="874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Validation of a hydrological and </a:t>
            </a:r>
            <a:r>
              <a:rPr lang="en-US" altLang="zh-CN" b="1" i="1" dirty="0"/>
              <a:t>Sphagnum</a:t>
            </a:r>
            <a:r>
              <a:rPr lang="en-US" altLang="zh-CN" b="1" dirty="0"/>
              <a:t> restoration and C-storage method in La </a:t>
            </a:r>
            <a:r>
              <a:rPr lang="en-US" altLang="zh-CN" b="1" dirty="0" err="1"/>
              <a:t>Guette</a:t>
            </a:r>
            <a:r>
              <a:rPr lang="en-US" altLang="zh-CN" b="1" dirty="0"/>
              <a:t> peatland by upscaling a previous small-scale experiment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EF312AA5-1F14-C14E-B5F2-2BD62483C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09" y="3726148"/>
            <a:ext cx="3976347" cy="298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BFBF57F-7BEF-8C49-A298-639D13D8079A}"/>
              </a:ext>
            </a:extLst>
          </p:cNvPr>
          <p:cNvSpPr txBox="1"/>
          <p:nvPr/>
        </p:nvSpPr>
        <p:spPr>
          <a:xfrm>
            <a:off x="6491582" y="4222355"/>
            <a:ext cx="197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Guette </a:t>
            </a:r>
            <a:r>
              <a:rPr lang="fr-FR" dirty="0" err="1"/>
              <a:t>peatland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753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5796818"/>
          </a:xfrm>
          <a:prstGeom prst="rect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647" y="6061620"/>
            <a:ext cx="1338001" cy="582117"/>
          </a:xfrm>
          <a:prstGeom prst="rect">
            <a:avLst/>
          </a:prstGeom>
        </p:spPr>
      </p:pic>
      <p:grpSp>
        <p:nvGrpSpPr>
          <p:cNvPr id="9" name="Groupe 1">
            <a:extLst>
              <a:ext uri="{FF2B5EF4-FFF2-40B4-BE49-F238E27FC236}">
                <a16:creationId xmlns:a16="http://schemas.microsoft.com/office/drawing/2014/main" xmlns="" id="{DB12FA51-4B35-074B-818E-B92284F6EB48}"/>
              </a:ext>
            </a:extLst>
          </p:cNvPr>
          <p:cNvGrpSpPr/>
          <p:nvPr/>
        </p:nvGrpSpPr>
        <p:grpSpPr>
          <a:xfrm>
            <a:off x="351611" y="1075443"/>
            <a:ext cx="3609700" cy="3414271"/>
            <a:chOff x="323850" y="1388853"/>
            <a:chExt cx="3609700" cy="3414271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xmlns="" id="{28DAC798-6AA2-3041-98C7-885699D817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850" y="1388853"/>
              <a:ext cx="3414712" cy="3217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xmlns="" id="{01957148-8696-8648-AC99-F2E838A9FE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0825" y="2923491"/>
              <a:ext cx="1072725" cy="69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200" b="1" dirty="0">
                  <a:ea typeface="MS PGothic" pitchFamily="34" charset="-128"/>
                </a:rPr>
                <a:t>3: </a:t>
              </a:r>
              <a:r>
                <a:rPr lang="fr-FR" sz="1200" b="1" dirty="0" err="1">
                  <a:ea typeface="MS PGothic" pitchFamily="34" charset="-128"/>
                </a:rPr>
                <a:t>Frasne</a:t>
              </a:r>
              <a:r>
                <a:rPr lang="fr-FR" sz="1200" b="1" dirty="0">
                  <a:ea typeface="MS PGothic" pitchFamily="34" charset="-128"/>
                </a:rPr>
                <a:t> </a:t>
              </a:r>
              <a:r>
                <a:rPr lang="fr-FR" sz="1200" b="1" dirty="0" err="1">
                  <a:ea typeface="MS PGothic" pitchFamily="34" charset="-128"/>
                </a:rPr>
                <a:t>peatland</a:t>
              </a:r>
              <a:endParaRPr lang="fr-FR" sz="1200" b="1" dirty="0">
                <a:ea typeface="MS PGothic" pitchFamily="34" charset="-128"/>
              </a:endParaRPr>
            </a:p>
          </p:txBody>
        </p:sp>
        <p:sp>
          <p:nvSpPr>
            <p:cNvPr id="12" name="Oval 8">
              <a:extLst>
                <a:ext uri="{FF2B5EF4-FFF2-40B4-BE49-F238E27FC236}">
                  <a16:creationId xmlns:a16="http://schemas.microsoft.com/office/drawing/2014/main" xmlns="" id="{31D1FDFF-39E7-FB41-ADDA-8542611B4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2625" y="2919477"/>
              <a:ext cx="28575" cy="2857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xmlns="" id="{34C7141B-057F-B945-8A61-6CE95CA8C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613" y="2723844"/>
              <a:ext cx="1155700" cy="568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sz="1200" b="1" dirty="0">
                  <a:ea typeface="MS PGothic" pitchFamily="34" charset="-128"/>
                </a:rPr>
                <a:t>2:  La Guette peatland</a:t>
              </a:r>
            </a:p>
          </p:txBody>
        </p:sp>
        <p:sp>
          <p:nvSpPr>
            <p:cNvPr id="14" name="Oval 10">
              <a:extLst>
                <a:ext uri="{FF2B5EF4-FFF2-40B4-BE49-F238E27FC236}">
                  <a16:creationId xmlns:a16="http://schemas.microsoft.com/office/drawing/2014/main" xmlns="" id="{32E589EB-CE34-034E-9091-92C3169F9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3675" y="2698315"/>
              <a:ext cx="108000" cy="10800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 Box 13">
              <a:extLst>
                <a:ext uri="{FF2B5EF4-FFF2-40B4-BE49-F238E27FC236}">
                  <a16:creationId xmlns:a16="http://schemas.microsoft.com/office/drawing/2014/main" xmlns="" id="{8AE890E5-BC1B-4242-BA97-C00DCE59C5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600" y="2371290"/>
              <a:ext cx="1407236" cy="20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200" b="1" dirty="0">
                  <a:ea typeface="MS PGothic" pitchFamily="34" charset="-128"/>
                </a:rPr>
                <a:t>1: </a:t>
              </a:r>
              <a:r>
                <a:rPr lang="fr-FR" sz="1200" b="1" dirty="0" err="1">
                  <a:ea typeface="MS PGothic" pitchFamily="34" charset="-128"/>
                </a:rPr>
                <a:t>Landemarais</a:t>
              </a:r>
              <a:r>
                <a:rPr lang="fr-FR" sz="1200" b="1" dirty="0">
                  <a:ea typeface="MS PGothic" pitchFamily="34" charset="-128"/>
                </a:rPr>
                <a:t> </a:t>
              </a:r>
              <a:r>
                <a:rPr lang="fr-FR" sz="1200" b="1" dirty="0" err="1">
                  <a:ea typeface="MS PGothic" pitchFamily="34" charset="-128"/>
                </a:rPr>
                <a:t>peatland</a:t>
              </a:r>
              <a:endParaRPr lang="fr-FR" sz="1200" b="1" dirty="0">
                <a:ea typeface="MS PGothic" pitchFamily="34" charset="-128"/>
              </a:endParaRPr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xmlns="" id="{A9B3783E-964D-C04E-8FA6-4E896F3F7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075" y="2386058"/>
              <a:ext cx="28575" cy="2857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7" name="Grouper 40">
              <a:extLst>
                <a:ext uri="{FF2B5EF4-FFF2-40B4-BE49-F238E27FC236}">
                  <a16:creationId xmlns:a16="http://schemas.microsoft.com/office/drawing/2014/main" xmlns="" id="{38ADC71B-1D64-6243-A1E9-1C49AFC428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1587" y="4323918"/>
              <a:ext cx="1584176" cy="479206"/>
              <a:chOff x="5066025" y="3920579"/>
              <a:chExt cx="1584176" cy="479189"/>
            </a:xfrm>
          </p:grpSpPr>
          <p:sp>
            <p:nvSpPr>
              <p:cNvPr id="21" name="Oval 28">
                <a:extLst>
                  <a:ext uri="{FF2B5EF4-FFF2-40B4-BE49-F238E27FC236}">
                    <a16:creationId xmlns:a16="http://schemas.microsoft.com/office/drawing/2014/main" xmlns="" id="{36306F5A-B9F9-8D4C-9DB7-96899094C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0757" y="3920579"/>
                <a:ext cx="28800" cy="28799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Text Box 9">
                <a:extLst>
                  <a:ext uri="{FF2B5EF4-FFF2-40B4-BE49-F238E27FC236}">
                    <a16:creationId xmlns:a16="http://schemas.microsoft.com/office/drawing/2014/main" xmlns="" id="{616C8CAE-7C0D-D644-AE29-A2145BBA59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66025" y="4032429"/>
                <a:ext cx="1584176" cy="367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fr-FR" sz="1200" b="1" dirty="0">
                    <a:ea typeface="MS PGothic" pitchFamily="34" charset="-128"/>
                  </a:rPr>
                  <a:t>4: </a:t>
                </a:r>
                <a:r>
                  <a:rPr lang="fr-FR" sz="1200" b="1" dirty="0" err="1">
                    <a:ea typeface="MS PGothic" pitchFamily="34" charset="-128"/>
                  </a:rPr>
                  <a:t>Bernadouze</a:t>
                </a:r>
                <a:r>
                  <a:rPr lang="fr-FR" sz="1200" b="1" dirty="0">
                    <a:ea typeface="MS PGothic" pitchFamily="34" charset="-128"/>
                  </a:rPr>
                  <a:t> </a:t>
                </a:r>
                <a:r>
                  <a:rPr lang="fr-FR" sz="1200" b="1" dirty="0" err="1">
                    <a:ea typeface="MS PGothic" pitchFamily="34" charset="-128"/>
                  </a:rPr>
                  <a:t>peatland</a:t>
                </a:r>
                <a:endParaRPr lang="fr-FR" sz="1200" b="1" dirty="0">
                  <a:ea typeface="MS PGothic" pitchFamily="34" charset="-128"/>
                </a:endParaRPr>
              </a:p>
            </p:txBody>
          </p:sp>
        </p:grpSp>
        <p:pic>
          <p:nvPicPr>
            <p:cNvPr id="18" name="Picture 3">
              <a:extLst>
                <a:ext uri="{FF2B5EF4-FFF2-40B4-BE49-F238E27FC236}">
                  <a16:creationId xmlns:a16="http://schemas.microsoft.com/office/drawing/2014/main" xmlns="" id="{EABD36CD-7471-5E4E-A257-F56D6AF81A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850" y="2600515"/>
              <a:ext cx="355798" cy="252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xmlns="" id="{4C794D6E-60FD-B84B-AA07-E0338C5F74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5536" y="2708920"/>
              <a:ext cx="355798" cy="252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xmlns="" id="{8D89C280-DF46-AD49-91FC-C4826793BC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6200000">
              <a:off x="3473328" y="4167634"/>
              <a:ext cx="355798" cy="17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er 1">
            <a:extLst>
              <a:ext uri="{FF2B5EF4-FFF2-40B4-BE49-F238E27FC236}">
                <a16:creationId xmlns:a16="http://schemas.microsoft.com/office/drawing/2014/main" xmlns="" id="{56786963-455F-9646-96BF-BBA7DEC3A38E}"/>
              </a:ext>
            </a:extLst>
          </p:cNvPr>
          <p:cNvGrpSpPr>
            <a:grpSpLocks/>
          </p:cNvGrpSpPr>
          <p:nvPr/>
        </p:nvGrpSpPr>
        <p:grpSpPr bwMode="auto">
          <a:xfrm>
            <a:off x="5457338" y="1468382"/>
            <a:ext cx="2779216" cy="1750333"/>
            <a:chOff x="1856904" y="2586112"/>
            <a:chExt cx="2779216" cy="1750582"/>
          </a:xfrm>
        </p:grpSpPr>
        <p:graphicFrame>
          <p:nvGraphicFramePr>
            <p:cNvPr id="24" name="Graphique 60">
              <a:extLst>
                <a:ext uri="{FF2B5EF4-FFF2-40B4-BE49-F238E27FC236}">
                  <a16:creationId xmlns:a16="http://schemas.microsoft.com/office/drawing/2014/main" xmlns="" id="{BCCF9B2A-0E0C-734E-AD3F-402A3D024B7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56904" y="2586112"/>
            <a:ext cx="2779216" cy="1750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Feuille de calcul" r:id="rId7" imgW="2779546" imgH="1749407" progId="Excel.Sheet.8">
                    <p:embed/>
                  </p:oleObj>
                </mc:Choice>
                <mc:Fallback>
                  <p:oleObj name="Feuille de calcul" r:id="rId7" imgW="2779546" imgH="1749407" progId="Excel.Sheet.8">
                    <p:embed/>
                    <p:pic>
                      <p:nvPicPr>
                        <p:cNvPr id="27" name="Graphique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6904" y="2586112"/>
                          <a:ext cx="2779216" cy="1750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ZoneTexte 2">
              <a:extLst>
                <a:ext uri="{FF2B5EF4-FFF2-40B4-BE49-F238E27FC236}">
                  <a16:creationId xmlns:a16="http://schemas.microsoft.com/office/drawing/2014/main" xmlns="" id="{B44D0887-B4D2-404E-866B-4D04D5209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7372" y="2751228"/>
              <a:ext cx="1728787" cy="46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>
                <a:defRPr/>
              </a:pPr>
              <a:r>
                <a:rPr lang="fr-FR" sz="1200" b="1" dirty="0">
                  <a:latin typeface="+mn-lt"/>
                </a:rPr>
                <a:t>Altitudinal gradient : </a:t>
              </a:r>
              <a:r>
                <a:rPr lang="fr-FR" sz="1200" dirty="0">
                  <a:latin typeface="+mn-lt"/>
                </a:rPr>
                <a:t>150 à 1500 m</a:t>
              </a:r>
            </a:p>
          </p:txBody>
        </p:sp>
      </p:grpSp>
      <p:grpSp>
        <p:nvGrpSpPr>
          <p:cNvPr id="26" name="Groupe 2">
            <a:extLst>
              <a:ext uri="{FF2B5EF4-FFF2-40B4-BE49-F238E27FC236}">
                <a16:creationId xmlns:a16="http://schemas.microsoft.com/office/drawing/2014/main" xmlns="" id="{0895F4A1-2822-BF4E-8DAE-CF98CEFB1DC8}"/>
              </a:ext>
            </a:extLst>
          </p:cNvPr>
          <p:cNvGrpSpPr/>
          <p:nvPr/>
        </p:nvGrpSpPr>
        <p:grpSpPr>
          <a:xfrm>
            <a:off x="2965352" y="3908778"/>
            <a:ext cx="5968150" cy="2797299"/>
            <a:chOff x="1337887" y="2924944"/>
            <a:chExt cx="7482585" cy="3856213"/>
          </a:xfrm>
        </p:grpSpPr>
        <p:pic>
          <p:nvPicPr>
            <p:cNvPr id="27" name="Picture 6" descr="C:\Users\lbernard\Pictures\image la guette\carte la guette.png">
              <a:extLst>
                <a:ext uri="{FF2B5EF4-FFF2-40B4-BE49-F238E27FC236}">
                  <a16:creationId xmlns:a16="http://schemas.microsoft.com/office/drawing/2014/main" xmlns="" id="{92968EE0-1CB1-794B-8F38-E72968BD0A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887" y="2924944"/>
              <a:ext cx="7482585" cy="3856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xmlns="" id="{138D59C5-A4E7-B34A-B4C8-BC4627045DBC}"/>
                </a:ext>
              </a:extLst>
            </p:cNvPr>
            <p:cNvCxnSpPr/>
            <p:nvPr/>
          </p:nvCxnSpPr>
          <p:spPr>
            <a:xfrm flipH="1">
              <a:off x="2239502" y="6279821"/>
              <a:ext cx="1825006" cy="254845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Flèche vers le bas 28">
            <a:extLst>
              <a:ext uri="{FF2B5EF4-FFF2-40B4-BE49-F238E27FC236}">
                <a16:creationId xmlns:a16="http://schemas.microsoft.com/office/drawing/2014/main" xmlns="" id="{7587A58F-F11B-FC4A-814F-D6B239DE5249}"/>
              </a:ext>
            </a:extLst>
          </p:cNvPr>
          <p:cNvSpPr/>
          <p:nvPr/>
        </p:nvSpPr>
        <p:spPr>
          <a:xfrm>
            <a:off x="6617353" y="3218714"/>
            <a:ext cx="375355" cy="619508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 descr="IMG_7287_Bis.jpg">
            <a:extLst>
              <a:ext uri="{FF2B5EF4-FFF2-40B4-BE49-F238E27FC236}">
                <a16:creationId xmlns:a16="http://schemas.microsoft.com/office/drawing/2014/main" xmlns="" id="{6FC5115A-2F45-AA43-8827-D3CB9937D68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33" y="4708933"/>
            <a:ext cx="2662857" cy="199714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41C7D3E-EA5A-E748-8113-8CC5601CA398}"/>
              </a:ext>
            </a:extLst>
          </p:cNvPr>
          <p:cNvSpPr/>
          <p:nvPr/>
        </p:nvSpPr>
        <p:spPr>
          <a:xfrm>
            <a:off x="115747" y="76003"/>
            <a:ext cx="94796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La </a:t>
            </a:r>
            <a:r>
              <a:rPr lang="en-US" altLang="zh-CN" b="1" dirty="0" err="1"/>
              <a:t>Guette</a:t>
            </a:r>
            <a:r>
              <a:rPr lang="en-US" altLang="zh-CN" b="1" dirty="0"/>
              <a:t> peatland: central part of France, 25ha, 180m </a:t>
            </a:r>
            <a:r>
              <a:rPr lang="en-US" altLang="zh-CN" b="1" dirty="0" err="1"/>
              <a:t>a.s.l</a:t>
            </a:r>
            <a:r>
              <a:rPr lang="en-US" altLang="zh-CN" b="1" dirty="0"/>
              <a:t>. as part of the French Peatland Observatory </a:t>
            </a:r>
          </a:p>
          <a:p>
            <a:r>
              <a:rPr lang="en-US" altLang="zh-CN" sz="1600" b="1" dirty="0"/>
              <a:t>Owner: </a:t>
            </a:r>
            <a:r>
              <a:rPr lang="en-US" altLang="zh-CN" sz="1600" b="1" dirty="0" err="1"/>
              <a:t>Neuvy</a:t>
            </a:r>
            <a:r>
              <a:rPr lang="en-US" altLang="zh-CN" sz="1600" b="1" dirty="0"/>
              <a:t>/</a:t>
            </a:r>
            <a:r>
              <a:rPr lang="en-US" altLang="zh-CN" sz="1600" b="1" dirty="0" err="1"/>
              <a:t>Barangeon</a:t>
            </a:r>
            <a:r>
              <a:rPr lang="en-US" altLang="zh-CN" sz="1600" b="1" dirty="0"/>
              <a:t> city council / Manager: Community </a:t>
            </a:r>
            <a:r>
              <a:rPr lang="en-US" altLang="zh-CN" sz="1600" b="1" i="1" dirty="0"/>
              <a:t>Villages &amp; Forests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E446E87-563D-6A45-89FA-6165EA8E829D}"/>
              </a:ext>
            </a:extLst>
          </p:cNvPr>
          <p:cNvSpPr/>
          <p:nvPr/>
        </p:nvSpPr>
        <p:spPr>
          <a:xfrm>
            <a:off x="5742985" y="879106"/>
            <a:ext cx="3432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>
                <a:hlinkClick r:id="rId11"/>
              </a:rPr>
              <a:t>http://www.sno-tourbieres.cnrs.fr</a:t>
            </a:r>
            <a:endParaRPr lang="fr-FR" i="1" dirty="0">
              <a:solidFill>
                <a:srgbClr val="000000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374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773078"/>
            <a:ext cx="9144000" cy="129014"/>
          </a:xfrm>
          <a:prstGeom prst="rect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647" y="6061620"/>
            <a:ext cx="1338001" cy="582117"/>
          </a:xfrm>
          <a:prstGeom prst="rect">
            <a:avLst/>
          </a:prstGeom>
        </p:spPr>
      </p:pic>
      <p:grpSp>
        <p:nvGrpSpPr>
          <p:cNvPr id="6" name="Grouper 37">
            <a:extLst>
              <a:ext uri="{FF2B5EF4-FFF2-40B4-BE49-F238E27FC236}">
                <a16:creationId xmlns:a16="http://schemas.microsoft.com/office/drawing/2014/main" xmlns="" id="{0A1D9893-76AD-5D45-8461-4216C8500C78}"/>
              </a:ext>
            </a:extLst>
          </p:cNvPr>
          <p:cNvGrpSpPr/>
          <p:nvPr/>
        </p:nvGrpSpPr>
        <p:grpSpPr>
          <a:xfrm>
            <a:off x="931670" y="1110984"/>
            <a:ext cx="6889605" cy="3277572"/>
            <a:chOff x="842969" y="1110984"/>
            <a:chExt cx="7259192" cy="3609722"/>
          </a:xfrm>
        </p:grpSpPr>
        <p:grpSp>
          <p:nvGrpSpPr>
            <p:cNvPr id="9" name="Groupe 2">
              <a:extLst>
                <a:ext uri="{FF2B5EF4-FFF2-40B4-BE49-F238E27FC236}">
                  <a16:creationId xmlns:a16="http://schemas.microsoft.com/office/drawing/2014/main" xmlns="" id="{2A155B29-0BEF-8944-BA4C-E43853D81F78}"/>
                </a:ext>
              </a:extLst>
            </p:cNvPr>
            <p:cNvGrpSpPr/>
            <p:nvPr/>
          </p:nvGrpSpPr>
          <p:grpSpPr>
            <a:xfrm>
              <a:off x="842969" y="1110984"/>
              <a:ext cx="7101625" cy="3609722"/>
              <a:chOff x="1337887" y="2924944"/>
              <a:chExt cx="7482585" cy="3856213"/>
            </a:xfrm>
          </p:grpSpPr>
          <p:pic>
            <p:nvPicPr>
              <p:cNvPr id="12" name="Picture 6" descr="C:\Users\lbernard\Pictures\image la guette\carte la guette.png">
                <a:extLst>
                  <a:ext uri="{FF2B5EF4-FFF2-40B4-BE49-F238E27FC236}">
                    <a16:creationId xmlns:a16="http://schemas.microsoft.com/office/drawing/2014/main" xmlns="" id="{1BF82CCF-6E24-8A4B-9087-F40FE1F0F7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7887" y="2924944"/>
                <a:ext cx="7482585" cy="38562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xmlns="" id="{1ADD3FA3-9943-1B49-9C41-EABF92009381}"/>
                  </a:ext>
                </a:extLst>
              </p:cNvPr>
              <p:cNvSpPr/>
              <p:nvPr/>
            </p:nvSpPr>
            <p:spPr>
              <a:xfrm rot="20525113">
                <a:off x="1721233" y="5180689"/>
                <a:ext cx="5021243" cy="1169077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Calibri" pitchFamily="34" charset="0"/>
                </a:endParaRPr>
              </a:p>
            </p:txBody>
          </p:sp>
          <p:cxnSp>
            <p:nvCxnSpPr>
              <p:cNvPr id="14" name="Connecteur droit avec flèche 13">
                <a:extLst>
                  <a:ext uri="{FF2B5EF4-FFF2-40B4-BE49-F238E27FC236}">
                    <a16:creationId xmlns:a16="http://schemas.microsoft.com/office/drawing/2014/main" xmlns="" id="{8A0BCBF5-90D9-F94C-BA66-3EDE5F02C7B6}"/>
                  </a:ext>
                </a:extLst>
              </p:cNvPr>
              <p:cNvCxnSpPr/>
              <p:nvPr/>
            </p:nvCxnSpPr>
            <p:spPr>
              <a:xfrm flipH="1">
                <a:off x="2239502" y="6279821"/>
                <a:ext cx="1825006" cy="254845"/>
              </a:xfrm>
              <a:prstGeom prst="straightConnector1">
                <a:avLst/>
              </a:prstGeom>
              <a:ln w="1905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31CF6C79-D31C-A047-92B5-98EFE0837D54}"/>
                  </a:ext>
                </a:extLst>
              </p:cNvPr>
              <p:cNvSpPr txBox="1"/>
              <p:nvPr/>
            </p:nvSpPr>
            <p:spPr>
              <a:xfrm>
                <a:off x="3870433" y="3358733"/>
                <a:ext cx="2087840" cy="832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>
                    <a:solidFill>
                      <a:schemeClr val="bg1"/>
                    </a:solidFill>
                    <a:latin typeface="Calibri" pitchFamily="34" charset="0"/>
                  </a:rPr>
                  <a:t>2 </a:t>
                </a:r>
                <a:r>
                  <a:rPr lang="fr-FR" sz="2000" b="1" dirty="0" err="1">
                    <a:solidFill>
                      <a:schemeClr val="bg1"/>
                    </a:solidFill>
                    <a:latin typeface="Calibri" pitchFamily="34" charset="0"/>
                  </a:rPr>
                  <a:t>hydrological</a:t>
                </a:r>
                <a:r>
                  <a:rPr lang="fr-FR" sz="2000" b="1" dirty="0">
                    <a:solidFill>
                      <a:schemeClr val="bg1"/>
                    </a:solidFill>
                    <a:latin typeface="Calibri" pitchFamily="34" charset="0"/>
                  </a:rPr>
                  <a:t> </a:t>
                </a:r>
                <a:r>
                  <a:rPr lang="fr-FR" sz="2000" b="1" dirty="0" err="1">
                    <a:solidFill>
                      <a:schemeClr val="bg1"/>
                    </a:solidFill>
                    <a:latin typeface="Calibri" pitchFamily="34" charset="0"/>
                  </a:rPr>
                  <a:t>sub-systems</a:t>
                </a:r>
                <a:endParaRPr lang="fr-FR" sz="20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6B5C16A2-5BC8-B544-B309-F76A631C54F2}"/>
                  </a:ext>
                </a:extLst>
              </p:cNvPr>
              <p:cNvSpPr txBox="1"/>
              <p:nvPr/>
            </p:nvSpPr>
            <p:spPr>
              <a:xfrm>
                <a:off x="4072341" y="5466374"/>
                <a:ext cx="950699" cy="434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chemeClr val="bg1"/>
                    </a:solidFill>
                    <a:latin typeface="Calibri" pitchFamily="34" charset="0"/>
                  </a:rPr>
                  <a:t>DOWN</a:t>
                </a: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xmlns="" id="{582D09E3-EF79-8E40-B31C-2776DBE9AB99}"/>
                  </a:ext>
                </a:extLst>
              </p:cNvPr>
              <p:cNvSpPr txBox="1"/>
              <p:nvPr/>
            </p:nvSpPr>
            <p:spPr>
              <a:xfrm>
                <a:off x="7078451" y="3935083"/>
                <a:ext cx="864097" cy="434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chemeClr val="bg1"/>
                    </a:solidFill>
                    <a:latin typeface="Calibri" pitchFamily="34" charset="0"/>
                  </a:rPr>
                  <a:t>UP</a:t>
                </a:r>
              </a:p>
            </p:txBody>
          </p:sp>
        </p:grpSp>
        <p:pic>
          <p:nvPicPr>
            <p:cNvPr id="10" name="Picture 6" descr="C:\Users\lbernard\Pictures\image la guette\carte la guette.png">
              <a:extLst>
                <a:ext uri="{FF2B5EF4-FFF2-40B4-BE49-F238E27FC236}">
                  <a16:creationId xmlns:a16="http://schemas.microsoft.com/office/drawing/2014/main" xmlns="" id="{CF6620B0-ACCA-C141-B50C-61B841E83F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51215" y="4020664"/>
              <a:ext cx="281359" cy="520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xmlns="" id="{8638937A-648C-6A48-8539-50FCEA854347}"/>
                </a:ext>
              </a:extLst>
            </p:cNvPr>
            <p:cNvSpPr/>
            <p:nvPr/>
          </p:nvSpPr>
          <p:spPr>
            <a:xfrm rot="19387859">
              <a:off x="5480601" y="1457879"/>
              <a:ext cx="2621560" cy="129911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alibri" pitchFamily="34" charset="0"/>
              </a:endParaRPr>
            </a:p>
          </p:txBody>
        </p:sp>
      </p:grpSp>
      <p:sp>
        <p:nvSpPr>
          <p:cNvPr id="18" name="Text Box 15">
            <a:extLst>
              <a:ext uri="{FF2B5EF4-FFF2-40B4-BE49-F238E27FC236}">
                <a16:creationId xmlns:a16="http://schemas.microsoft.com/office/drawing/2014/main" xmlns="" id="{D776A1D0-6D82-7F48-A7C7-2B29F123A4BE}"/>
              </a:ext>
            </a:extLst>
          </p:cNvPr>
          <p:cNvSpPr txBox="1">
            <a:spLocks noChangeArrowheads="1"/>
          </p:cNvSpPr>
          <p:nvPr/>
        </p:nvSpPr>
        <p:spPr bwMode="auto">
          <a:xfrm rot="21125100">
            <a:off x="1376948" y="3994246"/>
            <a:ext cx="2089037" cy="307777"/>
          </a:xfrm>
          <a:prstGeom prst="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dirty="0" err="1">
                <a:solidFill>
                  <a:srgbClr val="FFFFFF"/>
                </a:solidFill>
              </a:rPr>
              <a:t>Hydrological</a:t>
            </a:r>
            <a:r>
              <a:rPr lang="fr-FR" sz="1400" b="1" dirty="0">
                <a:solidFill>
                  <a:srgbClr val="FFFFFF"/>
                </a:solidFill>
              </a:rPr>
              <a:t> </a:t>
            </a:r>
            <a:r>
              <a:rPr lang="fr-FR" sz="1400" b="1" dirty="0" err="1">
                <a:solidFill>
                  <a:srgbClr val="FFFFFF"/>
                </a:solidFill>
              </a:rPr>
              <a:t>restoration</a:t>
            </a:r>
            <a:endParaRPr lang="fr-FR" sz="1400" b="1" dirty="0">
              <a:solidFill>
                <a:srgbClr val="FFFFFF"/>
              </a:solidFill>
            </a:endParaRPr>
          </a:p>
        </p:txBody>
      </p:sp>
      <p:sp>
        <p:nvSpPr>
          <p:cNvPr id="19" name="Text Box 19">
            <a:extLst>
              <a:ext uri="{FF2B5EF4-FFF2-40B4-BE49-F238E27FC236}">
                <a16:creationId xmlns:a16="http://schemas.microsoft.com/office/drawing/2014/main" xmlns="" id="{4887F11C-9035-1145-BA32-4CC14D549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58" y="416049"/>
            <a:ext cx="891211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rgbClr val="4A7DBD"/>
                </a:solidFill>
                <a:latin typeface="+mn-lt"/>
              </a:rPr>
              <a:t>Hydrological disturbance affected the plant cover…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DAD3DD1-34FB-C949-859F-4E0968293CCA}"/>
              </a:ext>
            </a:extLst>
          </p:cNvPr>
          <p:cNvSpPr/>
          <p:nvPr/>
        </p:nvSpPr>
        <p:spPr>
          <a:xfrm>
            <a:off x="1731739" y="5234980"/>
            <a:ext cx="50242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• … but for the last 30 years, the site was invaded </a:t>
            </a:r>
            <a:r>
              <a:rPr lang="en-GB" b="1" dirty="0"/>
              <a:t>by </a:t>
            </a:r>
            <a:r>
              <a:rPr lang="en-GB" b="1" i="1" dirty="0" err="1"/>
              <a:t>Molinia</a:t>
            </a:r>
            <a:r>
              <a:rPr lang="en-GB" b="1" i="1" dirty="0"/>
              <a:t> </a:t>
            </a:r>
            <a:r>
              <a:rPr lang="en-GB" b="1" dirty="0"/>
              <a:t>and </a:t>
            </a:r>
            <a:r>
              <a:rPr lang="en-GB" b="1" i="1" dirty="0" err="1"/>
              <a:t>Betula</a:t>
            </a:r>
            <a:r>
              <a:rPr lang="en-GB" b="1" i="1" dirty="0"/>
              <a:t> </a:t>
            </a:r>
            <a:r>
              <a:rPr lang="en-GB" b="1" i="1" dirty="0" err="1"/>
              <a:t>spp</a:t>
            </a:r>
            <a:r>
              <a:rPr lang="en-GB" b="1" dirty="0"/>
              <a:t> </a:t>
            </a:r>
            <a:r>
              <a:rPr lang="en-GB" dirty="0"/>
              <a:t>caused by a road ditch which accelerates the </a:t>
            </a:r>
            <a:r>
              <a:rPr lang="en-GB" dirty="0" err="1"/>
              <a:t>peatland</a:t>
            </a:r>
            <a:r>
              <a:rPr lang="en-GB" dirty="0"/>
              <a:t> drainage</a:t>
            </a:r>
            <a:r>
              <a:rPr lang="fr-FR" dirty="0"/>
              <a:t> </a:t>
            </a:r>
          </a:p>
        </p:txBody>
      </p:sp>
      <p:pic>
        <p:nvPicPr>
          <p:cNvPr id="21" name="Image 20" descr="IMG_1754.jpg">
            <a:extLst>
              <a:ext uri="{FF2B5EF4-FFF2-40B4-BE49-F238E27FC236}">
                <a16:creationId xmlns:a16="http://schemas.microsoft.com/office/drawing/2014/main" xmlns="" id="{DF30CB89-78ED-E546-812E-A666C4C42E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53" y="5023316"/>
            <a:ext cx="1206863" cy="1609151"/>
          </a:xfrm>
          <a:prstGeom prst="rect">
            <a:avLst/>
          </a:prstGeom>
        </p:spPr>
      </p:pic>
      <p:grpSp>
        <p:nvGrpSpPr>
          <p:cNvPr id="22" name="Groupe 43">
            <a:extLst>
              <a:ext uri="{FF2B5EF4-FFF2-40B4-BE49-F238E27FC236}">
                <a16:creationId xmlns:a16="http://schemas.microsoft.com/office/drawing/2014/main" xmlns="" id="{5E2AA2C5-400F-8D48-A72E-AA8DBA89EBA1}"/>
              </a:ext>
            </a:extLst>
          </p:cNvPr>
          <p:cNvGrpSpPr/>
          <p:nvPr/>
        </p:nvGrpSpPr>
        <p:grpSpPr>
          <a:xfrm>
            <a:off x="294633" y="1007686"/>
            <a:ext cx="1887825" cy="1705486"/>
            <a:chOff x="323850" y="1388853"/>
            <a:chExt cx="3414714" cy="3217654"/>
          </a:xfrm>
        </p:grpSpPr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xmlns="" id="{25E438BE-C88C-3249-B7F6-B816ADF8AF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850" y="1388853"/>
              <a:ext cx="3414712" cy="3217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Oval 8">
              <a:extLst>
                <a:ext uri="{FF2B5EF4-FFF2-40B4-BE49-F238E27FC236}">
                  <a16:creationId xmlns:a16="http://schemas.microsoft.com/office/drawing/2014/main" xmlns="" id="{317E7BD9-D1F5-E142-BDB9-CE57278D2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2625" y="2919477"/>
              <a:ext cx="28575" cy="2857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 Box 9">
              <a:extLst>
                <a:ext uri="{FF2B5EF4-FFF2-40B4-BE49-F238E27FC236}">
                  <a16:creationId xmlns:a16="http://schemas.microsoft.com/office/drawing/2014/main" xmlns="" id="{C6F125F4-10F9-134B-8C15-802FCD5BBC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613" y="2836732"/>
              <a:ext cx="1155700" cy="568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b="1" dirty="0">
                  <a:ea typeface="MS PGothic" pitchFamily="34" charset="-128"/>
                </a:rPr>
                <a:t>2:  La Guette peatland</a:t>
              </a:r>
            </a:p>
          </p:txBody>
        </p:sp>
        <p:sp>
          <p:nvSpPr>
            <p:cNvPr id="26" name="Oval 10">
              <a:extLst>
                <a:ext uri="{FF2B5EF4-FFF2-40B4-BE49-F238E27FC236}">
                  <a16:creationId xmlns:a16="http://schemas.microsoft.com/office/drawing/2014/main" xmlns="" id="{32D54E15-2629-8D43-B638-98D2ED629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3675" y="2698315"/>
              <a:ext cx="108000" cy="10800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Oval 14">
              <a:extLst>
                <a:ext uri="{FF2B5EF4-FFF2-40B4-BE49-F238E27FC236}">
                  <a16:creationId xmlns:a16="http://schemas.microsoft.com/office/drawing/2014/main" xmlns="" id="{213017B0-DA25-154C-9903-88143BF70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075" y="2386058"/>
              <a:ext cx="28575" cy="2857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Oval 28">
              <a:extLst>
                <a:ext uri="{FF2B5EF4-FFF2-40B4-BE49-F238E27FC236}">
                  <a16:creationId xmlns:a16="http://schemas.microsoft.com/office/drawing/2014/main" xmlns="" id="{0D3E0216-4275-5D4E-946F-B3AE881A0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320" y="4323915"/>
              <a:ext cx="28800" cy="288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29" name="Picture 3">
              <a:extLst>
                <a:ext uri="{FF2B5EF4-FFF2-40B4-BE49-F238E27FC236}">
                  <a16:creationId xmlns:a16="http://schemas.microsoft.com/office/drawing/2014/main" xmlns="" id="{8C717037-5FBB-0842-894C-1DA28C0179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850" y="2600515"/>
              <a:ext cx="355798" cy="252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3">
              <a:extLst>
                <a:ext uri="{FF2B5EF4-FFF2-40B4-BE49-F238E27FC236}">
                  <a16:creationId xmlns:a16="http://schemas.microsoft.com/office/drawing/2014/main" xmlns="" id="{43996FBF-3ABA-C84C-A294-C3AD5EDF75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5536" y="2708920"/>
              <a:ext cx="355798" cy="252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">
              <a:extLst>
                <a:ext uri="{FF2B5EF4-FFF2-40B4-BE49-F238E27FC236}">
                  <a16:creationId xmlns:a16="http://schemas.microsoft.com/office/drawing/2014/main" xmlns="" id="{C623EE25-B2E9-4949-B4E6-51D0D42822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6200000">
              <a:off x="3473328" y="4167634"/>
              <a:ext cx="355798" cy="17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9F1FCCA5-9F49-BB49-BB29-F6B4B2B8DA51}"/>
              </a:ext>
            </a:extLst>
          </p:cNvPr>
          <p:cNvSpPr txBox="1"/>
          <p:nvPr/>
        </p:nvSpPr>
        <p:spPr>
          <a:xfrm>
            <a:off x="75101" y="4926038"/>
            <a:ext cx="1474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alibri" pitchFamily="34" charset="0"/>
              </a:rPr>
              <a:t>Road ditch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xmlns="" id="{08D17666-6103-554D-B8C0-79B7EFFEE811}"/>
              </a:ext>
            </a:extLst>
          </p:cNvPr>
          <p:cNvCxnSpPr/>
          <p:nvPr/>
        </p:nvCxnSpPr>
        <p:spPr>
          <a:xfrm flipV="1">
            <a:off x="488170" y="4388556"/>
            <a:ext cx="1150144" cy="14357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909005B-2F68-B24A-BD8E-155F8FFF0D9D}"/>
              </a:ext>
            </a:extLst>
          </p:cNvPr>
          <p:cNvSpPr/>
          <p:nvPr/>
        </p:nvSpPr>
        <p:spPr>
          <a:xfrm>
            <a:off x="1729299" y="4929791"/>
            <a:ext cx="5810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• Originally, the vegetation is mainly </a:t>
            </a:r>
            <a:r>
              <a:rPr lang="en-GB" b="1" i="1" dirty="0"/>
              <a:t>Sphagnum mosses…</a:t>
            </a:r>
          </a:p>
        </p:txBody>
      </p:sp>
      <p:pic>
        <p:nvPicPr>
          <p:cNvPr id="35" name="Picture 5" descr="DSC_0213compress">
            <a:extLst>
              <a:ext uri="{FF2B5EF4-FFF2-40B4-BE49-F238E27FC236}">
                <a16:creationId xmlns:a16="http://schemas.microsoft.com/office/drawing/2014/main" xmlns="" id="{37FD05DA-0656-824C-A36D-30FB6431D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3275" y="5303931"/>
            <a:ext cx="2214203" cy="147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C805D77D-C146-AF4C-B79D-A21412C73D3C}"/>
              </a:ext>
            </a:extLst>
          </p:cNvPr>
          <p:cNvSpPr/>
          <p:nvPr/>
        </p:nvSpPr>
        <p:spPr>
          <a:xfrm>
            <a:off x="1737091" y="615831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• Source of C in 2013 and 2014 (D’Angelo et al.)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102D525-9B20-724A-AB9C-6C7911E30BC6}"/>
              </a:ext>
            </a:extLst>
          </p:cNvPr>
          <p:cNvSpPr/>
          <p:nvPr/>
        </p:nvSpPr>
        <p:spPr>
          <a:xfrm>
            <a:off x="1726478" y="4404863"/>
            <a:ext cx="5810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• The site is characterised by </a:t>
            </a:r>
            <a:r>
              <a:rPr lang="en-GB" b="1" dirty="0"/>
              <a:t>2 hydrological sub-systems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75172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6773078"/>
            <a:ext cx="9144000" cy="129014"/>
          </a:xfrm>
          <a:prstGeom prst="rect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647" y="6061620"/>
            <a:ext cx="1338001" cy="582117"/>
          </a:xfrm>
          <a:prstGeom prst="rect">
            <a:avLst/>
          </a:prstGeom>
        </p:spPr>
      </p:pic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xmlns="" id="{D9B5BD72-3FB8-824A-B4BD-582267233B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557" r="-6557"/>
          <a:stretch>
            <a:fillRect/>
          </a:stretch>
        </p:blipFill>
        <p:spPr>
          <a:xfrm>
            <a:off x="-269259" y="1952518"/>
            <a:ext cx="8575452" cy="4715398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xmlns="" id="{DED6262D-7FFF-8043-A982-3381E08C2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92" y="476628"/>
            <a:ext cx="79203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600" dirty="0"/>
              <a:t>• Hydrological restoration in the downstream sub-system (upstream as a control)</a:t>
            </a:r>
            <a:r>
              <a:rPr lang="fr-FR" sz="1600" dirty="0"/>
              <a:t>:</a:t>
            </a:r>
            <a:endParaRPr lang="fr-FR" sz="16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F846AAC-4FD9-7E49-8B9E-28209024C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483" y="828866"/>
            <a:ext cx="66397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Symbol" charset="0"/>
              <a:buChar char=""/>
            </a:pPr>
            <a:r>
              <a:rPr lang="en-GB" sz="1600" dirty="0"/>
              <a:t>To raise the water table depth and promote the soil rewetting </a:t>
            </a:r>
          </a:p>
          <a:p>
            <a:pPr marL="285750" indent="-285750">
              <a:buFont typeface="Symbol" charset="0"/>
              <a:buChar char=""/>
            </a:pPr>
            <a:r>
              <a:rPr lang="en-GB" sz="1600" dirty="0"/>
              <a:t>To reduce water table fluctuations  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0599D12F-86AB-0848-9FF0-5FDFFD01AF73}"/>
              </a:ext>
            </a:extLst>
          </p:cNvPr>
          <p:cNvSpPr txBox="1"/>
          <p:nvPr/>
        </p:nvSpPr>
        <p:spPr>
          <a:xfrm>
            <a:off x="0" y="1518133"/>
            <a:ext cx="6572491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600" dirty="0"/>
              <a:t>• Set up of </a:t>
            </a:r>
            <a:r>
              <a:rPr lang="en-GB" sz="1600" dirty="0"/>
              <a:t>of trenches dug in the peat soil and filled with sand and </a:t>
            </a:r>
            <a:r>
              <a:rPr lang="en-GB" sz="1600" dirty="0" err="1"/>
              <a:t>bentonite</a:t>
            </a:r>
            <a:endParaRPr lang="en-GB" sz="1600" dirty="0"/>
          </a:p>
          <a:p>
            <a:pPr>
              <a:defRPr/>
            </a:pPr>
            <a:r>
              <a:rPr lang="en-GB" sz="1600" dirty="0"/>
              <a:t>• conversion of the straight ditch into </a:t>
            </a:r>
            <a:r>
              <a:rPr lang="fr-FR" sz="1600" dirty="0" err="1"/>
              <a:t>meanders</a:t>
            </a:r>
            <a:r>
              <a:rPr lang="fr-FR" sz="1600" dirty="0"/>
              <a:t> to slow down water flow </a:t>
            </a:r>
            <a:endParaRPr lang="fr-FR" sz="1600" b="1" dirty="0"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xmlns="" id="{B7F2F8AE-047C-1145-9A2C-EC10B1843692}"/>
              </a:ext>
            </a:extLst>
          </p:cNvPr>
          <p:cNvCxnSpPr/>
          <p:nvPr/>
        </p:nvCxnSpPr>
        <p:spPr>
          <a:xfrm>
            <a:off x="3438767" y="3932651"/>
            <a:ext cx="115252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4">
            <a:extLst>
              <a:ext uri="{FF2B5EF4-FFF2-40B4-BE49-F238E27FC236}">
                <a16:creationId xmlns:a16="http://schemas.microsoft.com/office/drawing/2014/main" xmlns="" id="{ABD819CB-E356-064B-A746-616472323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8037" y="3907274"/>
            <a:ext cx="5774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1400" b="1"/>
              <a:t>10m</a:t>
            </a:r>
            <a:endParaRPr lang="fr-FR" sz="1400"/>
          </a:p>
        </p:txBody>
      </p:sp>
      <p:sp>
        <p:nvSpPr>
          <p:cNvPr id="13" name="Rectangle 26">
            <a:extLst>
              <a:ext uri="{FF2B5EF4-FFF2-40B4-BE49-F238E27FC236}">
                <a16:creationId xmlns:a16="http://schemas.microsoft.com/office/drawing/2014/main" xmlns="" id="{588A1624-59B5-6C46-A759-2D7654AD6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92" y="0"/>
            <a:ext cx="9180513" cy="400110"/>
          </a:xfrm>
          <a:prstGeom prst="rect">
            <a:avLst/>
          </a:prstGeom>
          <a:solidFill>
            <a:srgbClr val="12014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en-GB" sz="2000" b="1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Restoration works_______________________________________________________</a:t>
            </a:r>
            <a:endParaRPr lang="en-GB" sz="2000" i="1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378E11F9-BCB0-EC48-95CC-91DB27834526}"/>
              </a:ext>
            </a:extLst>
          </p:cNvPr>
          <p:cNvSpPr txBox="1"/>
          <p:nvPr/>
        </p:nvSpPr>
        <p:spPr>
          <a:xfrm>
            <a:off x="1911215" y="5918468"/>
            <a:ext cx="1255445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/>
              <a:t>D926 ROAD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D9732E88-13F5-334C-99D5-4E0E2EC1B900}"/>
              </a:ext>
            </a:extLst>
          </p:cNvPr>
          <p:cNvSpPr txBox="1"/>
          <p:nvPr/>
        </p:nvSpPr>
        <p:spPr>
          <a:xfrm>
            <a:off x="3512168" y="2649373"/>
            <a:ext cx="1566716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/>
              <a:t>THE PEATLAND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D9736599-D95E-AF43-B5A3-BAECDEE2668D}"/>
              </a:ext>
            </a:extLst>
          </p:cNvPr>
          <p:cNvSpPr txBox="1"/>
          <p:nvPr/>
        </p:nvSpPr>
        <p:spPr>
          <a:xfrm>
            <a:off x="755293" y="4585854"/>
            <a:ext cx="79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outlet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xmlns="" id="{7996DDF6-835D-D54E-8927-D980381BC507}"/>
              </a:ext>
            </a:extLst>
          </p:cNvPr>
          <p:cNvCxnSpPr/>
          <p:nvPr/>
        </p:nvCxnSpPr>
        <p:spPr>
          <a:xfrm flipH="1">
            <a:off x="795829" y="4931581"/>
            <a:ext cx="375070" cy="2324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6F0F6464-6818-5F4F-B959-01CE39946542}"/>
              </a:ext>
            </a:extLst>
          </p:cNvPr>
          <p:cNvSpPr txBox="1"/>
          <p:nvPr/>
        </p:nvSpPr>
        <p:spPr>
          <a:xfrm>
            <a:off x="3512271" y="5583512"/>
            <a:ext cx="1154955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/>
              <a:t>THE DITCH</a:t>
            </a:r>
          </a:p>
        </p:txBody>
      </p:sp>
      <p:sp>
        <p:nvSpPr>
          <p:cNvPr id="19" name="Flèche droite à entaille 18">
            <a:extLst>
              <a:ext uri="{FF2B5EF4-FFF2-40B4-BE49-F238E27FC236}">
                <a16:creationId xmlns:a16="http://schemas.microsoft.com/office/drawing/2014/main" xmlns="" id="{8388C0E6-870B-914E-AB58-A3C3C7F0D5FB}"/>
              </a:ext>
            </a:extLst>
          </p:cNvPr>
          <p:cNvSpPr/>
          <p:nvPr/>
        </p:nvSpPr>
        <p:spPr>
          <a:xfrm rot="16200000">
            <a:off x="3195912" y="5501821"/>
            <a:ext cx="201291" cy="209349"/>
          </a:xfrm>
          <a:prstGeom prst="notch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du numéro de diapositive 3">
            <a:extLst>
              <a:ext uri="{FF2B5EF4-FFF2-40B4-BE49-F238E27FC236}">
                <a16:creationId xmlns:a16="http://schemas.microsoft.com/office/drawing/2014/main" xmlns="" id="{89E25CAA-082D-4848-BC5D-CBDBFFB46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2491" y="6143452"/>
            <a:ext cx="2133600" cy="365125"/>
          </a:xfrm>
        </p:spPr>
        <p:txBody>
          <a:bodyPr/>
          <a:lstStyle/>
          <a:p>
            <a:fld id="{24658C0B-1D50-CF43-A3E1-D0289368ACD0}" type="slidenum">
              <a:rPr lang="fr-FR" smtClean="0"/>
              <a:t>5</a:t>
            </a:fld>
            <a:endParaRPr lang="fr-FR" dirty="0"/>
          </a:p>
        </p:txBody>
      </p:sp>
      <p:sp>
        <p:nvSpPr>
          <p:cNvPr id="21" name="Flèche vers le haut 20">
            <a:extLst>
              <a:ext uri="{FF2B5EF4-FFF2-40B4-BE49-F238E27FC236}">
                <a16:creationId xmlns:a16="http://schemas.microsoft.com/office/drawing/2014/main" xmlns="" id="{EBDF16D1-4F3F-1946-B3F2-482402F254F7}"/>
              </a:ext>
            </a:extLst>
          </p:cNvPr>
          <p:cNvSpPr/>
          <p:nvPr/>
        </p:nvSpPr>
        <p:spPr>
          <a:xfrm>
            <a:off x="5078884" y="2510545"/>
            <a:ext cx="126410" cy="477382"/>
          </a:xfrm>
          <a:prstGeom prst="up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2" name="Picture 5" descr="ss-syt 1">
            <a:extLst>
              <a:ext uri="{FF2B5EF4-FFF2-40B4-BE49-F238E27FC236}">
                <a16:creationId xmlns:a16="http://schemas.microsoft.com/office/drawing/2014/main" xmlns="" id="{31C0033D-4395-6B4E-838F-91A8940C9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060000"/>
              </a:clrFrom>
              <a:clrTo>
                <a:srgbClr val="06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8288" y="444308"/>
            <a:ext cx="2496006" cy="122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6">
            <a:extLst>
              <a:ext uri="{FF2B5EF4-FFF2-40B4-BE49-F238E27FC236}">
                <a16:creationId xmlns:a16="http://schemas.microsoft.com/office/drawing/2014/main" xmlns="" id="{C56DA585-4CB5-D44F-8E3A-4D109F9EB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5750" y="1207404"/>
            <a:ext cx="559112" cy="519351"/>
          </a:xfrm>
          <a:prstGeom prst="ellipse">
            <a:avLst/>
          </a:prstGeom>
          <a:noFill/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fr-FR"/>
          </a:p>
        </p:txBody>
      </p:sp>
      <p:pic>
        <p:nvPicPr>
          <p:cNvPr id="24" name="Espace réservé du contenu 4">
            <a:extLst>
              <a:ext uri="{FF2B5EF4-FFF2-40B4-BE49-F238E27FC236}">
                <a16:creationId xmlns:a16="http://schemas.microsoft.com/office/drawing/2014/main" xmlns="" id="{5C61746E-87F8-CD48-9A57-BC05034DA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557" r="-6557"/>
          <a:stretch>
            <a:fillRect/>
          </a:stretch>
        </p:blipFill>
        <p:spPr>
          <a:xfrm>
            <a:off x="-544951" y="2108138"/>
            <a:ext cx="8023598" cy="4411949"/>
          </a:xfrm>
          <a:prstGeom prst="rect">
            <a:avLst/>
          </a:prstGeom>
        </p:spPr>
      </p:pic>
      <p:grpSp>
        <p:nvGrpSpPr>
          <p:cNvPr id="25" name="Grouper 7">
            <a:extLst>
              <a:ext uri="{FF2B5EF4-FFF2-40B4-BE49-F238E27FC236}">
                <a16:creationId xmlns:a16="http://schemas.microsoft.com/office/drawing/2014/main" xmlns="" id="{39DAAD4E-F298-7647-8ADC-664E6DACB55E}"/>
              </a:ext>
            </a:extLst>
          </p:cNvPr>
          <p:cNvGrpSpPr/>
          <p:nvPr/>
        </p:nvGrpSpPr>
        <p:grpSpPr>
          <a:xfrm>
            <a:off x="4917144" y="2165138"/>
            <a:ext cx="3366033" cy="4490531"/>
            <a:chOff x="4746704" y="1678383"/>
            <a:chExt cx="2873859" cy="3807550"/>
          </a:xfrm>
        </p:grpSpPr>
        <p:pic>
          <p:nvPicPr>
            <p:cNvPr id="26" name="Image 19">
              <a:extLst>
                <a:ext uri="{FF2B5EF4-FFF2-40B4-BE49-F238E27FC236}">
                  <a16:creationId xmlns:a16="http://schemas.microsoft.com/office/drawing/2014/main" xmlns="" id="{4F9D5291-9471-604C-A266-9453E9F06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704" y="1678383"/>
              <a:ext cx="2657673" cy="1811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 21">
              <a:extLst>
                <a:ext uri="{FF2B5EF4-FFF2-40B4-BE49-F238E27FC236}">
                  <a16:creationId xmlns:a16="http://schemas.microsoft.com/office/drawing/2014/main" xmlns="" id="{CF585CF1-35E5-1345-89DB-5C2888A7A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798" y="3530395"/>
              <a:ext cx="2747765" cy="1955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2443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26">
            <a:extLst>
              <a:ext uri="{FF2B5EF4-FFF2-40B4-BE49-F238E27FC236}">
                <a16:creationId xmlns:a16="http://schemas.microsoft.com/office/drawing/2014/main" xmlns="" id="{DCE10183-51D2-D641-AFF9-DA95663E92D0}"/>
              </a:ext>
            </a:extLst>
          </p:cNvPr>
          <p:cNvGrpSpPr>
            <a:grpSpLocks/>
          </p:cNvGrpSpPr>
          <p:nvPr/>
        </p:nvGrpSpPr>
        <p:grpSpPr bwMode="auto">
          <a:xfrm>
            <a:off x="206082" y="4145574"/>
            <a:ext cx="3971925" cy="2300287"/>
            <a:chOff x="4788024" y="188640"/>
            <a:chExt cx="3972278" cy="2300112"/>
          </a:xfrm>
        </p:grpSpPr>
        <p:pic>
          <p:nvPicPr>
            <p:cNvPr id="6" name="Image 14">
              <a:extLst>
                <a:ext uri="{FF2B5EF4-FFF2-40B4-BE49-F238E27FC236}">
                  <a16:creationId xmlns:a16="http://schemas.microsoft.com/office/drawing/2014/main" xmlns="" id="{705709E2-5092-264D-89D3-A0D8AAD74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188640"/>
              <a:ext cx="3972278" cy="23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142">
              <a:extLst>
                <a:ext uri="{FF2B5EF4-FFF2-40B4-BE49-F238E27FC236}">
                  <a16:creationId xmlns:a16="http://schemas.microsoft.com/office/drawing/2014/main" xmlns="" id="{D09596FB-1E60-5440-B0F0-EFF1DE5B92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5245265" y="1893485"/>
              <a:ext cx="2587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800"/>
            </a:p>
          </p:txBody>
        </p:sp>
        <p:sp>
          <p:nvSpPr>
            <p:cNvPr id="8" name="Text Box 143">
              <a:extLst>
                <a:ext uri="{FF2B5EF4-FFF2-40B4-BE49-F238E27FC236}">
                  <a16:creationId xmlns:a16="http://schemas.microsoft.com/office/drawing/2014/main" xmlns="" id="{9B3192FB-6745-964F-9162-0608BFBFA3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9698" y="1628392"/>
              <a:ext cx="390560" cy="215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800" dirty="0"/>
                <a:t>2 m</a:t>
              </a: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DCA19486-A825-2941-934E-1BB95030FBE7}"/>
              </a:ext>
            </a:extLst>
          </p:cNvPr>
          <p:cNvSpPr txBox="1"/>
          <p:nvPr/>
        </p:nvSpPr>
        <p:spPr>
          <a:xfrm>
            <a:off x="166854" y="518257"/>
            <a:ext cx="6547661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b="1"/>
              <a:t>• </a:t>
            </a:r>
            <a:r>
              <a:rPr lang="en-GB"/>
              <a:t>Set up of </a:t>
            </a:r>
            <a:r>
              <a:rPr lang="en-GB" b="1"/>
              <a:t>2 experimental stations </a:t>
            </a:r>
            <a:r>
              <a:rPr lang="en-GB"/>
              <a:t>(in Downstream and Upstream) </a:t>
            </a:r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xmlns="" id="{26FB90EB-A9C8-5B4E-B090-D7CB77743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80513" cy="400110"/>
          </a:xfrm>
          <a:prstGeom prst="rect">
            <a:avLst/>
          </a:prstGeom>
          <a:solidFill>
            <a:srgbClr val="12014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000" b="1" i="1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Sphagnum</a:t>
            </a:r>
            <a:r>
              <a:rPr lang="en-GB" sz="2000" b="1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 experiments__________________________________________</a:t>
            </a:r>
            <a:endParaRPr lang="en-GB" sz="2000" i="1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11" name="Grouper 1">
            <a:extLst>
              <a:ext uri="{FF2B5EF4-FFF2-40B4-BE49-F238E27FC236}">
                <a16:creationId xmlns:a16="http://schemas.microsoft.com/office/drawing/2014/main" xmlns="" id="{3A71DA1A-5ECD-C748-9A3F-BCA05D646149}"/>
              </a:ext>
            </a:extLst>
          </p:cNvPr>
          <p:cNvGrpSpPr/>
          <p:nvPr/>
        </p:nvGrpSpPr>
        <p:grpSpPr>
          <a:xfrm>
            <a:off x="341222" y="969502"/>
            <a:ext cx="3609888" cy="2013991"/>
            <a:chOff x="515772" y="2052811"/>
            <a:chExt cx="3412700" cy="1759993"/>
          </a:xfrm>
        </p:grpSpPr>
        <p:grpSp>
          <p:nvGrpSpPr>
            <p:cNvPr id="12" name="Grouper 37">
              <a:extLst>
                <a:ext uri="{FF2B5EF4-FFF2-40B4-BE49-F238E27FC236}">
                  <a16:creationId xmlns:a16="http://schemas.microsoft.com/office/drawing/2014/main" xmlns="" id="{F86EE37E-C184-9147-BF7A-07E3ABC702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5772" y="2070556"/>
              <a:ext cx="3089401" cy="1742248"/>
              <a:chOff x="755576" y="1622673"/>
              <a:chExt cx="4474758" cy="2958455"/>
            </a:xfrm>
          </p:grpSpPr>
          <p:grpSp>
            <p:nvGrpSpPr>
              <p:cNvPr id="17" name="Group 325">
                <a:extLst>
                  <a:ext uri="{FF2B5EF4-FFF2-40B4-BE49-F238E27FC236}">
                    <a16:creationId xmlns:a16="http://schemas.microsoft.com/office/drawing/2014/main" xmlns="" id="{900AEEAD-8428-F841-8401-1409F6F24D4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55576" y="1622673"/>
                <a:ext cx="4474758" cy="2958455"/>
                <a:chOff x="1837" y="1893"/>
                <a:chExt cx="2923" cy="1731"/>
              </a:xfrm>
            </p:grpSpPr>
            <p:pic>
              <p:nvPicPr>
                <p:cNvPr id="23" name="Picture 326">
                  <a:extLst>
                    <a:ext uri="{FF2B5EF4-FFF2-40B4-BE49-F238E27FC236}">
                      <a16:creationId xmlns:a16="http://schemas.microsoft.com/office/drawing/2014/main" xmlns="" id="{390A8E3F-C81E-0E42-8CE8-8E3BA52CA69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1837" y="1893"/>
                  <a:ext cx="2923" cy="17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4" name="Group 329">
                  <a:extLst>
                    <a:ext uri="{FF2B5EF4-FFF2-40B4-BE49-F238E27FC236}">
                      <a16:creationId xmlns:a16="http://schemas.microsoft.com/office/drawing/2014/main" xmlns="" id="{5CA399E7-7A4C-2D4D-9EA9-7109F093FE5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246" y="2193"/>
                  <a:ext cx="2094" cy="1196"/>
                  <a:chOff x="862" y="1605"/>
                  <a:chExt cx="2946" cy="1683"/>
                </a:xfrm>
              </p:grpSpPr>
              <p:sp>
                <p:nvSpPr>
                  <p:cNvPr id="25" name="Freeform 330">
                    <a:extLst>
                      <a:ext uri="{FF2B5EF4-FFF2-40B4-BE49-F238E27FC236}">
                        <a16:creationId xmlns:a16="http://schemas.microsoft.com/office/drawing/2014/main" xmlns="" id="{C430C90C-7F5C-0345-BFF6-B3524F77A1E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19" y="2672"/>
                    <a:ext cx="574" cy="179"/>
                  </a:xfrm>
                  <a:custGeom>
                    <a:avLst/>
                    <a:gdLst>
                      <a:gd name="T0" fmla="*/ 574 w 574"/>
                      <a:gd name="T1" fmla="*/ 0 h 177"/>
                      <a:gd name="T2" fmla="*/ 545 w 574"/>
                      <a:gd name="T3" fmla="*/ 4 h 177"/>
                      <a:gd name="T4" fmla="*/ 527 w 574"/>
                      <a:gd name="T5" fmla="*/ 7 h 177"/>
                      <a:gd name="T6" fmla="*/ 512 w 574"/>
                      <a:gd name="T7" fmla="*/ 13 h 177"/>
                      <a:gd name="T8" fmla="*/ 490 w 574"/>
                      <a:gd name="T9" fmla="*/ 27 h 177"/>
                      <a:gd name="T10" fmla="*/ 473 w 574"/>
                      <a:gd name="T11" fmla="*/ 40 h 177"/>
                      <a:gd name="T12" fmla="*/ 449 w 574"/>
                      <a:gd name="T13" fmla="*/ 58 h 177"/>
                      <a:gd name="T14" fmla="*/ 425 w 574"/>
                      <a:gd name="T15" fmla="*/ 76 h 177"/>
                      <a:gd name="T16" fmla="*/ 407 w 574"/>
                      <a:gd name="T17" fmla="*/ 88 h 177"/>
                      <a:gd name="T18" fmla="*/ 359 w 574"/>
                      <a:gd name="T19" fmla="*/ 114 h 177"/>
                      <a:gd name="T20" fmla="*/ 335 w 574"/>
                      <a:gd name="T21" fmla="*/ 133 h 177"/>
                      <a:gd name="T22" fmla="*/ 317 w 574"/>
                      <a:gd name="T23" fmla="*/ 142 h 177"/>
                      <a:gd name="T24" fmla="*/ 302 w 574"/>
                      <a:gd name="T25" fmla="*/ 148 h 177"/>
                      <a:gd name="T26" fmla="*/ 287 w 574"/>
                      <a:gd name="T27" fmla="*/ 165 h 177"/>
                      <a:gd name="T28" fmla="*/ 275 w 574"/>
                      <a:gd name="T29" fmla="*/ 172 h 177"/>
                      <a:gd name="T30" fmla="*/ 244 w 574"/>
                      <a:gd name="T31" fmla="*/ 156 h 177"/>
                      <a:gd name="T32" fmla="*/ 227 w 574"/>
                      <a:gd name="T33" fmla="*/ 135 h 177"/>
                      <a:gd name="T34" fmla="*/ 215 w 574"/>
                      <a:gd name="T35" fmla="*/ 126 h 177"/>
                      <a:gd name="T36" fmla="*/ 197 w 574"/>
                      <a:gd name="T37" fmla="*/ 117 h 177"/>
                      <a:gd name="T38" fmla="*/ 118 w 574"/>
                      <a:gd name="T39" fmla="*/ 115 h 177"/>
                      <a:gd name="T40" fmla="*/ 98 w 574"/>
                      <a:gd name="T41" fmla="*/ 124 h 177"/>
                      <a:gd name="T42" fmla="*/ 74 w 574"/>
                      <a:gd name="T43" fmla="*/ 133 h 177"/>
                      <a:gd name="T44" fmla="*/ 29 w 574"/>
                      <a:gd name="T45" fmla="*/ 160 h 177"/>
                      <a:gd name="T46" fmla="*/ 14 w 574"/>
                      <a:gd name="T47" fmla="*/ 166 h 177"/>
                      <a:gd name="T48" fmla="*/ 2 w 574"/>
                      <a:gd name="T49" fmla="*/ 172 h 1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574" h="177">
                        <a:moveTo>
                          <a:pt x="574" y="0"/>
                        </a:moveTo>
                        <a:cubicBezTo>
                          <a:pt x="561" y="8"/>
                          <a:pt x="574" y="1"/>
                          <a:pt x="545" y="4"/>
                        </a:cubicBezTo>
                        <a:cubicBezTo>
                          <a:pt x="539" y="5"/>
                          <a:pt x="527" y="7"/>
                          <a:pt x="527" y="7"/>
                        </a:cubicBezTo>
                        <a:cubicBezTo>
                          <a:pt x="522" y="10"/>
                          <a:pt x="518" y="12"/>
                          <a:pt x="512" y="13"/>
                        </a:cubicBezTo>
                        <a:cubicBezTo>
                          <a:pt x="508" y="19"/>
                          <a:pt x="497" y="23"/>
                          <a:pt x="490" y="27"/>
                        </a:cubicBezTo>
                        <a:cubicBezTo>
                          <a:pt x="486" y="32"/>
                          <a:pt x="479" y="37"/>
                          <a:pt x="473" y="40"/>
                        </a:cubicBezTo>
                        <a:cubicBezTo>
                          <a:pt x="468" y="47"/>
                          <a:pt x="457" y="57"/>
                          <a:pt x="449" y="58"/>
                        </a:cubicBezTo>
                        <a:cubicBezTo>
                          <a:pt x="442" y="66"/>
                          <a:pt x="436" y="74"/>
                          <a:pt x="425" y="76"/>
                        </a:cubicBezTo>
                        <a:cubicBezTo>
                          <a:pt x="419" y="80"/>
                          <a:pt x="414" y="87"/>
                          <a:pt x="407" y="88"/>
                        </a:cubicBezTo>
                        <a:cubicBezTo>
                          <a:pt x="392" y="96"/>
                          <a:pt x="374" y="108"/>
                          <a:pt x="359" y="114"/>
                        </a:cubicBezTo>
                        <a:cubicBezTo>
                          <a:pt x="352" y="123"/>
                          <a:pt x="346" y="131"/>
                          <a:pt x="335" y="133"/>
                        </a:cubicBezTo>
                        <a:cubicBezTo>
                          <a:pt x="329" y="137"/>
                          <a:pt x="324" y="141"/>
                          <a:pt x="317" y="142"/>
                        </a:cubicBezTo>
                        <a:cubicBezTo>
                          <a:pt x="312" y="146"/>
                          <a:pt x="308" y="147"/>
                          <a:pt x="302" y="148"/>
                        </a:cubicBezTo>
                        <a:cubicBezTo>
                          <a:pt x="297" y="154"/>
                          <a:pt x="294" y="161"/>
                          <a:pt x="287" y="165"/>
                        </a:cubicBezTo>
                        <a:cubicBezTo>
                          <a:pt x="283" y="170"/>
                          <a:pt x="281" y="171"/>
                          <a:pt x="275" y="172"/>
                        </a:cubicBezTo>
                        <a:cubicBezTo>
                          <a:pt x="258" y="171"/>
                          <a:pt x="255" y="167"/>
                          <a:pt x="244" y="156"/>
                        </a:cubicBezTo>
                        <a:cubicBezTo>
                          <a:pt x="241" y="148"/>
                          <a:pt x="234" y="139"/>
                          <a:pt x="227" y="135"/>
                        </a:cubicBezTo>
                        <a:cubicBezTo>
                          <a:pt x="223" y="129"/>
                          <a:pt x="222" y="127"/>
                          <a:pt x="215" y="126"/>
                        </a:cubicBezTo>
                        <a:cubicBezTo>
                          <a:pt x="208" y="123"/>
                          <a:pt x="204" y="118"/>
                          <a:pt x="197" y="117"/>
                        </a:cubicBezTo>
                        <a:cubicBezTo>
                          <a:pt x="173" y="105"/>
                          <a:pt x="144" y="115"/>
                          <a:pt x="118" y="115"/>
                        </a:cubicBezTo>
                        <a:cubicBezTo>
                          <a:pt x="111" y="118"/>
                          <a:pt x="105" y="123"/>
                          <a:pt x="98" y="124"/>
                        </a:cubicBezTo>
                        <a:cubicBezTo>
                          <a:pt x="91" y="128"/>
                          <a:pt x="82" y="132"/>
                          <a:pt x="74" y="133"/>
                        </a:cubicBezTo>
                        <a:cubicBezTo>
                          <a:pt x="62" y="142"/>
                          <a:pt x="44" y="157"/>
                          <a:pt x="29" y="160"/>
                        </a:cubicBezTo>
                        <a:cubicBezTo>
                          <a:pt x="24" y="163"/>
                          <a:pt x="20" y="165"/>
                          <a:pt x="14" y="166"/>
                        </a:cubicBezTo>
                        <a:cubicBezTo>
                          <a:pt x="12" y="167"/>
                          <a:pt x="0" y="177"/>
                          <a:pt x="2" y="172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26" name="Freeform 331">
                    <a:extLst>
                      <a:ext uri="{FF2B5EF4-FFF2-40B4-BE49-F238E27FC236}">
                        <a16:creationId xmlns:a16="http://schemas.microsoft.com/office/drawing/2014/main" xmlns="" id="{DE1C4A49-8A49-6040-BB6E-0558D42D96F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62" y="2849"/>
                    <a:ext cx="457" cy="439"/>
                  </a:xfrm>
                  <a:custGeom>
                    <a:avLst/>
                    <a:gdLst>
                      <a:gd name="T0" fmla="*/ 457 w 457"/>
                      <a:gd name="T1" fmla="*/ 0 h 439"/>
                      <a:gd name="T2" fmla="*/ 431 w 457"/>
                      <a:gd name="T3" fmla="*/ 19 h 439"/>
                      <a:gd name="T4" fmla="*/ 404 w 457"/>
                      <a:gd name="T5" fmla="*/ 37 h 439"/>
                      <a:gd name="T6" fmla="*/ 392 w 457"/>
                      <a:gd name="T7" fmla="*/ 48 h 439"/>
                      <a:gd name="T8" fmla="*/ 373 w 457"/>
                      <a:gd name="T9" fmla="*/ 67 h 439"/>
                      <a:gd name="T10" fmla="*/ 329 w 457"/>
                      <a:gd name="T11" fmla="*/ 94 h 439"/>
                      <a:gd name="T12" fmla="*/ 311 w 457"/>
                      <a:gd name="T13" fmla="*/ 103 h 439"/>
                      <a:gd name="T14" fmla="*/ 281 w 457"/>
                      <a:gd name="T15" fmla="*/ 115 h 439"/>
                      <a:gd name="T16" fmla="*/ 250 w 457"/>
                      <a:gd name="T17" fmla="*/ 124 h 439"/>
                      <a:gd name="T18" fmla="*/ 208 w 457"/>
                      <a:gd name="T19" fmla="*/ 133 h 439"/>
                      <a:gd name="T20" fmla="*/ 184 w 457"/>
                      <a:gd name="T21" fmla="*/ 150 h 439"/>
                      <a:gd name="T22" fmla="*/ 167 w 457"/>
                      <a:gd name="T23" fmla="*/ 156 h 439"/>
                      <a:gd name="T24" fmla="*/ 149 w 457"/>
                      <a:gd name="T25" fmla="*/ 163 h 439"/>
                      <a:gd name="T26" fmla="*/ 134 w 457"/>
                      <a:gd name="T27" fmla="*/ 169 h 439"/>
                      <a:gd name="T28" fmla="*/ 116 w 457"/>
                      <a:gd name="T29" fmla="*/ 175 h 439"/>
                      <a:gd name="T30" fmla="*/ 112 w 457"/>
                      <a:gd name="T31" fmla="*/ 273 h 439"/>
                      <a:gd name="T32" fmla="*/ 100 w 457"/>
                      <a:gd name="T33" fmla="*/ 307 h 439"/>
                      <a:gd name="T34" fmla="*/ 83 w 457"/>
                      <a:gd name="T35" fmla="*/ 319 h 439"/>
                      <a:gd name="T36" fmla="*/ 58 w 457"/>
                      <a:gd name="T37" fmla="*/ 331 h 439"/>
                      <a:gd name="T38" fmla="*/ 31 w 457"/>
                      <a:gd name="T39" fmla="*/ 336 h 439"/>
                      <a:gd name="T40" fmla="*/ 17 w 457"/>
                      <a:gd name="T41" fmla="*/ 346 h 439"/>
                      <a:gd name="T42" fmla="*/ 5 w 457"/>
                      <a:gd name="T43" fmla="*/ 411 h 439"/>
                      <a:gd name="T44" fmla="*/ 4 w 457"/>
                      <a:gd name="T45" fmla="*/ 439 h 4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57" h="439">
                        <a:moveTo>
                          <a:pt x="457" y="0"/>
                        </a:moveTo>
                        <a:cubicBezTo>
                          <a:pt x="451" y="13"/>
                          <a:pt x="445" y="17"/>
                          <a:pt x="431" y="19"/>
                        </a:cubicBezTo>
                        <a:cubicBezTo>
                          <a:pt x="422" y="25"/>
                          <a:pt x="413" y="31"/>
                          <a:pt x="404" y="37"/>
                        </a:cubicBezTo>
                        <a:cubicBezTo>
                          <a:pt x="401" y="43"/>
                          <a:pt x="398" y="45"/>
                          <a:pt x="392" y="48"/>
                        </a:cubicBezTo>
                        <a:cubicBezTo>
                          <a:pt x="386" y="55"/>
                          <a:pt x="382" y="65"/>
                          <a:pt x="373" y="67"/>
                        </a:cubicBezTo>
                        <a:cubicBezTo>
                          <a:pt x="355" y="74"/>
                          <a:pt x="349" y="91"/>
                          <a:pt x="329" y="94"/>
                        </a:cubicBezTo>
                        <a:cubicBezTo>
                          <a:pt x="324" y="100"/>
                          <a:pt x="318" y="102"/>
                          <a:pt x="311" y="103"/>
                        </a:cubicBezTo>
                        <a:cubicBezTo>
                          <a:pt x="301" y="108"/>
                          <a:pt x="292" y="113"/>
                          <a:pt x="281" y="115"/>
                        </a:cubicBezTo>
                        <a:cubicBezTo>
                          <a:pt x="275" y="123"/>
                          <a:pt x="260" y="123"/>
                          <a:pt x="250" y="124"/>
                        </a:cubicBezTo>
                        <a:cubicBezTo>
                          <a:pt x="236" y="129"/>
                          <a:pt x="222" y="132"/>
                          <a:pt x="208" y="133"/>
                        </a:cubicBezTo>
                        <a:cubicBezTo>
                          <a:pt x="197" y="137"/>
                          <a:pt x="192" y="142"/>
                          <a:pt x="184" y="150"/>
                        </a:cubicBezTo>
                        <a:cubicBezTo>
                          <a:pt x="180" y="154"/>
                          <a:pt x="172" y="154"/>
                          <a:pt x="167" y="156"/>
                        </a:cubicBezTo>
                        <a:cubicBezTo>
                          <a:pt x="162" y="160"/>
                          <a:pt x="155" y="162"/>
                          <a:pt x="149" y="163"/>
                        </a:cubicBezTo>
                        <a:cubicBezTo>
                          <a:pt x="144" y="167"/>
                          <a:pt x="140" y="168"/>
                          <a:pt x="134" y="169"/>
                        </a:cubicBezTo>
                        <a:cubicBezTo>
                          <a:pt x="127" y="173"/>
                          <a:pt x="124" y="174"/>
                          <a:pt x="116" y="175"/>
                        </a:cubicBezTo>
                        <a:cubicBezTo>
                          <a:pt x="101" y="186"/>
                          <a:pt x="111" y="252"/>
                          <a:pt x="112" y="273"/>
                        </a:cubicBezTo>
                        <a:cubicBezTo>
                          <a:pt x="110" y="286"/>
                          <a:pt x="111" y="299"/>
                          <a:pt x="100" y="307"/>
                        </a:cubicBezTo>
                        <a:cubicBezTo>
                          <a:pt x="96" y="313"/>
                          <a:pt x="90" y="318"/>
                          <a:pt x="83" y="319"/>
                        </a:cubicBezTo>
                        <a:cubicBezTo>
                          <a:pt x="73" y="324"/>
                          <a:pt x="70" y="330"/>
                          <a:pt x="58" y="331"/>
                        </a:cubicBezTo>
                        <a:cubicBezTo>
                          <a:pt x="49" y="335"/>
                          <a:pt x="41" y="335"/>
                          <a:pt x="31" y="336"/>
                        </a:cubicBezTo>
                        <a:cubicBezTo>
                          <a:pt x="25" y="341"/>
                          <a:pt x="25" y="345"/>
                          <a:pt x="17" y="346"/>
                        </a:cubicBezTo>
                        <a:cubicBezTo>
                          <a:pt x="0" y="355"/>
                          <a:pt x="12" y="393"/>
                          <a:pt x="5" y="411"/>
                        </a:cubicBezTo>
                        <a:cubicBezTo>
                          <a:pt x="4" y="437"/>
                          <a:pt x="4" y="428"/>
                          <a:pt x="4" y="439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27" name="Line 332">
                    <a:extLst>
                      <a:ext uri="{FF2B5EF4-FFF2-40B4-BE49-F238E27FC236}">
                        <a16:creationId xmlns:a16="http://schemas.microsoft.com/office/drawing/2014/main" xmlns="" id="{9CCBC9BC-1B51-624E-845A-0DF59E55D271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64" y="3196"/>
                    <a:ext cx="729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28" name="Freeform 333">
                    <a:extLst>
                      <a:ext uri="{FF2B5EF4-FFF2-40B4-BE49-F238E27FC236}">
                        <a16:creationId xmlns:a16="http://schemas.microsoft.com/office/drawing/2014/main" xmlns="" id="{E9F2F93B-DC2F-5842-92A0-DA538BA84FB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594" y="2610"/>
                    <a:ext cx="687" cy="586"/>
                  </a:xfrm>
                  <a:custGeom>
                    <a:avLst/>
                    <a:gdLst>
                      <a:gd name="T0" fmla="*/ 0 w 690"/>
                      <a:gd name="T1" fmla="*/ 586 h 586"/>
                      <a:gd name="T2" fmla="*/ 47 w 690"/>
                      <a:gd name="T3" fmla="*/ 564 h 586"/>
                      <a:gd name="T4" fmla="*/ 66 w 690"/>
                      <a:gd name="T5" fmla="*/ 553 h 586"/>
                      <a:gd name="T6" fmla="*/ 83 w 690"/>
                      <a:gd name="T7" fmla="*/ 537 h 586"/>
                      <a:gd name="T8" fmla="*/ 87 w 690"/>
                      <a:gd name="T9" fmla="*/ 534 h 586"/>
                      <a:gd name="T10" fmla="*/ 107 w 690"/>
                      <a:gd name="T11" fmla="*/ 517 h 586"/>
                      <a:gd name="T12" fmla="*/ 131 w 690"/>
                      <a:gd name="T13" fmla="*/ 501 h 586"/>
                      <a:gd name="T14" fmla="*/ 149 w 690"/>
                      <a:gd name="T15" fmla="*/ 495 h 586"/>
                      <a:gd name="T16" fmla="*/ 174 w 690"/>
                      <a:gd name="T17" fmla="*/ 483 h 586"/>
                      <a:gd name="T18" fmla="*/ 194 w 690"/>
                      <a:gd name="T19" fmla="*/ 465 h 586"/>
                      <a:gd name="T20" fmla="*/ 200 w 690"/>
                      <a:gd name="T21" fmla="*/ 450 h 586"/>
                      <a:gd name="T22" fmla="*/ 224 w 690"/>
                      <a:gd name="T23" fmla="*/ 429 h 586"/>
                      <a:gd name="T24" fmla="*/ 242 w 690"/>
                      <a:gd name="T25" fmla="*/ 409 h 586"/>
                      <a:gd name="T26" fmla="*/ 260 w 690"/>
                      <a:gd name="T27" fmla="*/ 378 h 586"/>
                      <a:gd name="T28" fmla="*/ 278 w 690"/>
                      <a:gd name="T29" fmla="*/ 369 h 586"/>
                      <a:gd name="T30" fmla="*/ 294 w 690"/>
                      <a:gd name="T31" fmla="*/ 351 h 586"/>
                      <a:gd name="T32" fmla="*/ 288 w 690"/>
                      <a:gd name="T33" fmla="*/ 339 h 586"/>
                      <a:gd name="T34" fmla="*/ 305 w 690"/>
                      <a:gd name="T35" fmla="*/ 318 h 586"/>
                      <a:gd name="T36" fmla="*/ 312 w 690"/>
                      <a:gd name="T37" fmla="*/ 307 h 586"/>
                      <a:gd name="T38" fmla="*/ 323 w 690"/>
                      <a:gd name="T39" fmla="*/ 300 h 586"/>
                      <a:gd name="T40" fmla="*/ 338 w 690"/>
                      <a:gd name="T41" fmla="*/ 270 h 586"/>
                      <a:gd name="T42" fmla="*/ 356 w 690"/>
                      <a:gd name="T43" fmla="*/ 237 h 586"/>
                      <a:gd name="T44" fmla="*/ 377 w 690"/>
                      <a:gd name="T45" fmla="*/ 228 h 586"/>
                      <a:gd name="T46" fmla="*/ 405 w 690"/>
                      <a:gd name="T47" fmla="*/ 213 h 586"/>
                      <a:gd name="T48" fmla="*/ 413 w 690"/>
                      <a:gd name="T49" fmla="*/ 186 h 586"/>
                      <a:gd name="T50" fmla="*/ 461 w 690"/>
                      <a:gd name="T51" fmla="*/ 192 h 586"/>
                      <a:gd name="T52" fmla="*/ 471 w 690"/>
                      <a:gd name="T53" fmla="*/ 210 h 586"/>
                      <a:gd name="T54" fmla="*/ 491 w 690"/>
                      <a:gd name="T55" fmla="*/ 204 h 586"/>
                      <a:gd name="T56" fmla="*/ 503 w 690"/>
                      <a:gd name="T57" fmla="*/ 186 h 586"/>
                      <a:gd name="T58" fmla="*/ 560 w 690"/>
                      <a:gd name="T59" fmla="*/ 135 h 586"/>
                      <a:gd name="T60" fmla="*/ 578 w 690"/>
                      <a:gd name="T61" fmla="*/ 123 h 586"/>
                      <a:gd name="T62" fmla="*/ 591 w 690"/>
                      <a:gd name="T63" fmla="*/ 117 h 586"/>
                      <a:gd name="T64" fmla="*/ 612 w 690"/>
                      <a:gd name="T65" fmla="*/ 108 h 586"/>
                      <a:gd name="T66" fmla="*/ 629 w 690"/>
                      <a:gd name="T67" fmla="*/ 84 h 586"/>
                      <a:gd name="T68" fmla="*/ 638 w 690"/>
                      <a:gd name="T69" fmla="*/ 78 h 586"/>
                      <a:gd name="T70" fmla="*/ 621 w 690"/>
                      <a:gd name="T71" fmla="*/ 52 h 586"/>
                      <a:gd name="T72" fmla="*/ 650 w 690"/>
                      <a:gd name="T73" fmla="*/ 21 h 586"/>
                      <a:gd name="T74" fmla="*/ 678 w 690"/>
                      <a:gd name="T75" fmla="*/ 6 h 586"/>
                      <a:gd name="T76" fmla="*/ 690 w 690"/>
                      <a:gd name="T77" fmla="*/ 0 h 5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690" h="586">
                        <a:moveTo>
                          <a:pt x="0" y="586"/>
                        </a:moveTo>
                        <a:cubicBezTo>
                          <a:pt x="19" y="584"/>
                          <a:pt x="29" y="568"/>
                          <a:pt x="47" y="564"/>
                        </a:cubicBezTo>
                        <a:cubicBezTo>
                          <a:pt x="52" y="558"/>
                          <a:pt x="66" y="553"/>
                          <a:pt x="66" y="553"/>
                        </a:cubicBezTo>
                        <a:cubicBezTo>
                          <a:pt x="71" y="546"/>
                          <a:pt x="76" y="542"/>
                          <a:pt x="83" y="537"/>
                        </a:cubicBezTo>
                        <a:cubicBezTo>
                          <a:pt x="84" y="536"/>
                          <a:pt x="87" y="534"/>
                          <a:pt x="87" y="534"/>
                        </a:cubicBezTo>
                        <a:cubicBezTo>
                          <a:pt x="91" y="528"/>
                          <a:pt x="100" y="520"/>
                          <a:pt x="107" y="517"/>
                        </a:cubicBezTo>
                        <a:cubicBezTo>
                          <a:pt x="114" y="508"/>
                          <a:pt x="119" y="503"/>
                          <a:pt x="131" y="501"/>
                        </a:cubicBezTo>
                        <a:cubicBezTo>
                          <a:pt x="137" y="496"/>
                          <a:pt x="141" y="496"/>
                          <a:pt x="149" y="495"/>
                        </a:cubicBezTo>
                        <a:cubicBezTo>
                          <a:pt x="158" y="492"/>
                          <a:pt x="166" y="489"/>
                          <a:pt x="174" y="483"/>
                        </a:cubicBezTo>
                        <a:cubicBezTo>
                          <a:pt x="178" y="476"/>
                          <a:pt x="187" y="469"/>
                          <a:pt x="194" y="465"/>
                        </a:cubicBezTo>
                        <a:cubicBezTo>
                          <a:pt x="197" y="460"/>
                          <a:pt x="197" y="455"/>
                          <a:pt x="200" y="450"/>
                        </a:cubicBezTo>
                        <a:cubicBezTo>
                          <a:pt x="203" y="436"/>
                          <a:pt x="210" y="431"/>
                          <a:pt x="224" y="429"/>
                        </a:cubicBezTo>
                        <a:cubicBezTo>
                          <a:pt x="233" y="424"/>
                          <a:pt x="238" y="418"/>
                          <a:pt x="242" y="409"/>
                        </a:cubicBezTo>
                        <a:cubicBezTo>
                          <a:pt x="244" y="397"/>
                          <a:pt x="246" y="381"/>
                          <a:pt x="260" y="378"/>
                        </a:cubicBezTo>
                        <a:cubicBezTo>
                          <a:pt x="266" y="375"/>
                          <a:pt x="272" y="373"/>
                          <a:pt x="278" y="369"/>
                        </a:cubicBezTo>
                        <a:cubicBezTo>
                          <a:pt x="282" y="362"/>
                          <a:pt x="288" y="356"/>
                          <a:pt x="294" y="351"/>
                        </a:cubicBezTo>
                        <a:cubicBezTo>
                          <a:pt x="297" y="343"/>
                          <a:pt x="292" y="345"/>
                          <a:pt x="288" y="339"/>
                        </a:cubicBezTo>
                        <a:cubicBezTo>
                          <a:pt x="292" y="328"/>
                          <a:pt x="293" y="324"/>
                          <a:pt x="305" y="318"/>
                        </a:cubicBezTo>
                        <a:cubicBezTo>
                          <a:pt x="307" y="314"/>
                          <a:pt x="309" y="310"/>
                          <a:pt x="312" y="307"/>
                        </a:cubicBezTo>
                        <a:cubicBezTo>
                          <a:pt x="315" y="304"/>
                          <a:pt x="323" y="300"/>
                          <a:pt x="323" y="300"/>
                        </a:cubicBezTo>
                        <a:cubicBezTo>
                          <a:pt x="325" y="290"/>
                          <a:pt x="333" y="280"/>
                          <a:pt x="338" y="270"/>
                        </a:cubicBezTo>
                        <a:cubicBezTo>
                          <a:pt x="341" y="256"/>
                          <a:pt x="340" y="240"/>
                          <a:pt x="356" y="237"/>
                        </a:cubicBezTo>
                        <a:cubicBezTo>
                          <a:pt x="363" y="233"/>
                          <a:pt x="369" y="229"/>
                          <a:pt x="377" y="228"/>
                        </a:cubicBezTo>
                        <a:cubicBezTo>
                          <a:pt x="386" y="222"/>
                          <a:pt x="396" y="220"/>
                          <a:pt x="405" y="213"/>
                        </a:cubicBezTo>
                        <a:cubicBezTo>
                          <a:pt x="409" y="204"/>
                          <a:pt x="399" y="189"/>
                          <a:pt x="413" y="186"/>
                        </a:cubicBezTo>
                        <a:cubicBezTo>
                          <a:pt x="454" y="187"/>
                          <a:pt x="439" y="185"/>
                          <a:pt x="461" y="192"/>
                        </a:cubicBezTo>
                        <a:cubicBezTo>
                          <a:pt x="466" y="198"/>
                          <a:pt x="464" y="205"/>
                          <a:pt x="471" y="210"/>
                        </a:cubicBezTo>
                        <a:cubicBezTo>
                          <a:pt x="478" y="208"/>
                          <a:pt x="484" y="205"/>
                          <a:pt x="491" y="204"/>
                        </a:cubicBezTo>
                        <a:cubicBezTo>
                          <a:pt x="496" y="198"/>
                          <a:pt x="499" y="192"/>
                          <a:pt x="503" y="186"/>
                        </a:cubicBezTo>
                        <a:cubicBezTo>
                          <a:pt x="508" y="161"/>
                          <a:pt x="536" y="140"/>
                          <a:pt x="560" y="135"/>
                        </a:cubicBezTo>
                        <a:cubicBezTo>
                          <a:pt x="566" y="131"/>
                          <a:pt x="572" y="124"/>
                          <a:pt x="578" y="123"/>
                        </a:cubicBezTo>
                        <a:cubicBezTo>
                          <a:pt x="583" y="121"/>
                          <a:pt x="587" y="120"/>
                          <a:pt x="591" y="117"/>
                        </a:cubicBezTo>
                        <a:cubicBezTo>
                          <a:pt x="596" y="109"/>
                          <a:pt x="603" y="109"/>
                          <a:pt x="612" y="108"/>
                        </a:cubicBezTo>
                        <a:cubicBezTo>
                          <a:pt x="615" y="100"/>
                          <a:pt x="620" y="86"/>
                          <a:pt x="629" y="84"/>
                        </a:cubicBezTo>
                        <a:cubicBezTo>
                          <a:pt x="631" y="83"/>
                          <a:pt x="637" y="80"/>
                          <a:pt x="638" y="78"/>
                        </a:cubicBezTo>
                        <a:cubicBezTo>
                          <a:pt x="639" y="75"/>
                          <a:pt x="623" y="57"/>
                          <a:pt x="621" y="52"/>
                        </a:cubicBezTo>
                        <a:cubicBezTo>
                          <a:pt x="635" y="44"/>
                          <a:pt x="633" y="24"/>
                          <a:pt x="650" y="21"/>
                        </a:cubicBezTo>
                        <a:cubicBezTo>
                          <a:pt x="660" y="16"/>
                          <a:pt x="666" y="8"/>
                          <a:pt x="678" y="6"/>
                        </a:cubicBezTo>
                        <a:cubicBezTo>
                          <a:pt x="682" y="4"/>
                          <a:pt x="686" y="1"/>
                          <a:pt x="690" y="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29" name="Freeform 334">
                    <a:extLst>
                      <a:ext uri="{FF2B5EF4-FFF2-40B4-BE49-F238E27FC236}">
                        <a16:creationId xmlns:a16="http://schemas.microsoft.com/office/drawing/2014/main" xmlns="" id="{3F83FBA2-D618-2F40-8214-859561BF2D6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288" y="2015"/>
                    <a:ext cx="1208" cy="595"/>
                  </a:xfrm>
                  <a:custGeom>
                    <a:avLst/>
                    <a:gdLst>
                      <a:gd name="T0" fmla="*/ 0 w 1209"/>
                      <a:gd name="T1" fmla="*/ 595 h 595"/>
                      <a:gd name="T2" fmla="*/ 17 w 1209"/>
                      <a:gd name="T3" fmla="*/ 585 h 595"/>
                      <a:gd name="T4" fmla="*/ 138 w 1209"/>
                      <a:gd name="T5" fmla="*/ 576 h 595"/>
                      <a:gd name="T6" fmla="*/ 158 w 1209"/>
                      <a:gd name="T7" fmla="*/ 567 h 595"/>
                      <a:gd name="T8" fmla="*/ 203 w 1209"/>
                      <a:gd name="T9" fmla="*/ 564 h 595"/>
                      <a:gd name="T10" fmla="*/ 213 w 1209"/>
                      <a:gd name="T11" fmla="*/ 552 h 595"/>
                      <a:gd name="T12" fmla="*/ 242 w 1209"/>
                      <a:gd name="T13" fmla="*/ 510 h 595"/>
                      <a:gd name="T14" fmla="*/ 261 w 1209"/>
                      <a:gd name="T15" fmla="*/ 480 h 595"/>
                      <a:gd name="T16" fmla="*/ 282 w 1209"/>
                      <a:gd name="T17" fmla="*/ 463 h 595"/>
                      <a:gd name="T18" fmla="*/ 308 w 1209"/>
                      <a:gd name="T19" fmla="*/ 475 h 595"/>
                      <a:gd name="T20" fmla="*/ 318 w 1209"/>
                      <a:gd name="T21" fmla="*/ 487 h 595"/>
                      <a:gd name="T22" fmla="*/ 341 w 1209"/>
                      <a:gd name="T23" fmla="*/ 523 h 595"/>
                      <a:gd name="T24" fmla="*/ 354 w 1209"/>
                      <a:gd name="T25" fmla="*/ 535 h 595"/>
                      <a:gd name="T26" fmla="*/ 395 w 1209"/>
                      <a:gd name="T27" fmla="*/ 562 h 595"/>
                      <a:gd name="T28" fmla="*/ 413 w 1209"/>
                      <a:gd name="T29" fmla="*/ 571 h 595"/>
                      <a:gd name="T30" fmla="*/ 503 w 1209"/>
                      <a:gd name="T31" fmla="*/ 565 h 595"/>
                      <a:gd name="T32" fmla="*/ 521 w 1209"/>
                      <a:gd name="T33" fmla="*/ 555 h 595"/>
                      <a:gd name="T34" fmla="*/ 539 w 1209"/>
                      <a:gd name="T35" fmla="*/ 543 h 595"/>
                      <a:gd name="T36" fmla="*/ 575 w 1209"/>
                      <a:gd name="T37" fmla="*/ 528 h 595"/>
                      <a:gd name="T38" fmla="*/ 596 w 1209"/>
                      <a:gd name="T39" fmla="*/ 501 h 595"/>
                      <a:gd name="T40" fmla="*/ 606 w 1209"/>
                      <a:gd name="T41" fmla="*/ 489 h 595"/>
                      <a:gd name="T42" fmla="*/ 617 w 1209"/>
                      <a:gd name="T43" fmla="*/ 462 h 595"/>
                      <a:gd name="T44" fmla="*/ 644 w 1209"/>
                      <a:gd name="T45" fmla="*/ 424 h 595"/>
                      <a:gd name="T46" fmla="*/ 656 w 1209"/>
                      <a:gd name="T47" fmla="*/ 412 h 595"/>
                      <a:gd name="T48" fmla="*/ 728 w 1209"/>
                      <a:gd name="T49" fmla="*/ 405 h 595"/>
                      <a:gd name="T50" fmla="*/ 740 w 1209"/>
                      <a:gd name="T51" fmla="*/ 388 h 595"/>
                      <a:gd name="T52" fmla="*/ 747 w 1209"/>
                      <a:gd name="T53" fmla="*/ 375 h 595"/>
                      <a:gd name="T54" fmla="*/ 762 w 1209"/>
                      <a:gd name="T55" fmla="*/ 357 h 595"/>
                      <a:gd name="T56" fmla="*/ 797 w 1209"/>
                      <a:gd name="T57" fmla="*/ 339 h 595"/>
                      <a:gd name="T58" fmla="*/ 815 w 1209"/>
                      <a:gd name="T59" fmla="*/ 330 h 595"/>
                      <a:gd name="T60" fmla="*/ 848 w 1209"/>
                      <a:gd name="T61" fmla="*/ 306 h 595"/>
                      <a:gd name="T62" fmla="*/ 882 w 1209"/>
                      <a:gd name="T63" fmla="*/ 267 h 595"/>
                      <a:gd name="T64" fmla="*/ 918 w 1209"/>
                      <a:gd name="T65" fmla="*/ 246 h 595"/>
                      <a:gd name="T66" fmla="*/ 929 w 1209"/>
                      <a:gd name="T67" fmla="*/ 174 h 595"/>
                      <a:gd name="T68" fmla="*/ 938 w 1209"/>
                      <a:gd name="T69" fmla="*/ 154 h 595"/>
                      <a:gd name="T70" fmla="*/ 966 w 1209"/>
                      <a:gd name="T71" fmla="*/ 135 h 595"/>
                      <a:gd name="T72" fmla="*/ 989 w 1209"/>
                      <a:gd name="T73" fmla="*/ 120 h 595"/>
                      <a:gd name="T74" fmla="*/ 1004 w 1209"/>
                      <a:gd name="T75" fmla="*/ 114 h 595"/>
                      <a:gd name="T76" fmla="*/ 1074 w 1209"/>
                      <a:gd name="T77" fmla="*/ 78 h 595"/>
                      <a:gd name="T78" fmla="*/ 1092 w 1209"/>
                      <a:gd name="T79" fmla="*/ 61 h 595"/>
                      <a:gd name="T80" fmla="*/ 1128 w 1209"/>
                      <a:gd name="T81" fmla="*/ 46 h 595"/>
                      <a:gd name="T82" fmla="*/ 1142 w 1209"/>
                      <a:gd name="T83" fmla="*/ 36 h 595"/>
                      <a:gd name="T84" fmla="*/ 1157 w 1209"/>
                      <a:gd name="T85" fmla="*/ 30 h 595"/>
                      <a:gd name="T86" fmla="*/ 1175 w 1209"/>
                      <a:gd name="T87" fmla="*/ 24 h 595"/>
                      <a:gd name="T88" fmla="*/ 1184 w 1209"/>
                      <a:gd name="T89" fmla="*/ 21 h 595"/>
                      <a:gd name="T90" fmla="*/ 1185 w 1209"/>
                      <a:gd name="T91" fmla="*/ 16 h 595"/>
                      <a:gd name="T92" fmla="*/ 1190 w 1209"/>
                      <a:gd name="T93" fmla="*/ 12 h 595"/>
                      <a:gd name="T94" fmla="*/ 1209 w 1209"/>
                      <a:gd name="T95" fmla="*/ 0 h 5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209" h="595">
                        <a:moveTo>
                          <a:pt x="0" y="595"/>
                        </a:moveTo>
                        <a:cubicBezTo>
                          <a:pt x="7" y="591"/>
                          <a:pt x="9" y="587"/>
                          <a:pt x="17" y="585"/>
                        </a:cubicBezTo>
                        <a:cubicBezTo>
                          <a:pt x="51" y="560"/>
                          <a:pt x="94" y="576"/>
                          <a:pt x="138" y="576"/>
                        </a:cubicBezTo>
                        <a:cubicBezTo>
                          <a:pt x="146" y="573"/>
                          <a:pt x="151" y="568"/>
                          <a:pt x="158" y="567"/>
                        </a:cubicBezTo>
                        <a:cubicBezTo>
                          <a:pt x="176" y="558"/>
                          <a:pt x="147" y="572"/>
                          <a:pt x="203" y="564"/>
                        </a:cubicBezTo>
                        <a:cubicBezTo>
                          <a:pt x="203" y="564"/>
                          <a:pt x="212" y="553"/>
                          <a:pt x="213" y="552"/>
                        </a:cubicBezTo>
                        <a:cubicBezTo>
                          <a:pt x="223" y="538"/>
                          <a:pt x="232" y="524"/>
                          <a:pt x="242" y="510"/>
                        </a:cubicBezTo>
                        <a:cubicBezTo>
                          <a:pt x="244" y="501"/>
                          <a:pt x="253" y="486"/>
                          <a:pt x="261" y="480"/>
                        </a:cubicBezTo>
                        <a:cubicBezTo>
                          <a:pt x="267" y="468"/>
                          <a:pt x="268" y="465"/>
                          <a:pt x="282" y="463"/>
                        </a:cubicBezTo>
                        <a:cubicBezTo>
                          <a:pt x="299" y="465"/>
                          <a:pt x="296" y="468"/>
                          <a:pt x="308" y="475"/>
                        </a:cubicBezTo>
                        <a:cubicBezTo>
                          <a:pt x="310" y="483"/>
                          <a:pt x="310" y="484"/>
                          <a:pt x="318" y="487"/>
                        </a:cubicBezTo>
                        <a:cubicBezTo>
                          <a:pt x="325" y="499"/>
                          <a:pt x="323" y="519"/>
                          <a:pt x="341" y="523"/>
                        </a:cubicBezTo>
                        <a:cubicBezTo>
                          <a:pt x="346" y="527"/>
                          <a:pt x="354" y="535"/>
                          <a:pt x="354" y="535"/>
                        </a:cubicBezTo>
                        <a:cubicBezTo>
                          <a:pt x="358" y="546"/>
                          <a:pt x="383" y="560"/>
                          <a:pt x="395" y="562"/>
                        </a:cubicBezTo>
                        <a:cubicBezTo>
                          <a:pt x="401" y="565"/>
                          <a:pt x="406" y="570"/>
                          <a:pt x="413" y="571"/>
                        </a:cubicBezTo>
                        <a:cubicBezTo>
                          <a:pt x="454" y="570"/>
                          <a:pt x="472" y="575"/>
                          <a:pt x="503" y="565"/>
                        </a:cubicBezTo>
                        <a:cubicBezTo>
                          <a:pt x="509" y="561"/>
                          <a:pt x="514" y="556"/>
                          <a:pt x="521" y="555"/>
                        </a:cubicBezTo>
                        <a:cubicBezTo>
                          <a:pt x="525" y="548"/>
                          <a:pt x="531" y="545"/>
                          <a:pt x="539" y="543"/>
                        </a:cubicBezTo>
                        <a:cubicBezTo>
                          <a:pt x="549" y="538"/>
                          <a:pt x="564" y="530"/>
                          <a:pt x="575" y="528"/>
                        </a:cubicBezTo>
                        <a:cubicBezTo>
                          <a:pt x="584" y="521"/>
                          <a:pt x="589" y="510"/>
                          <a:pt x="596" y="501"/>
                        </a:cubicBezTo>
                        <a:cubicBezTo>
                          <a:pt x="597" y="494"/>
                          <a:pt x="601" y="494"/>
                          <a:pt x="606" y="489"/>
                        </a:cubicBezTo>
                        <a:cubicBezTo>
                          <a:pt x="609" y="479"/>
                          <a:pt x="611" y="471"/>
                          <a:pt x="617" y="462"/>
                        </a:cubicBezTo>
                        <a:cubicBezTo>
                          <a:pt x="620" y="448"/>
                          <a:pt x="632" y="431"/>
                          <a:pt x="644" y="424"/>
                        </a:cubicBezTo>
                        <a:cubicBezTo>
                          <a:pt x="648" y="419"/>
                          <a:pt x="652" y="416"/>
                          <a:pt x="656" y="412"/>
                        </a:cubicBezTo>
                        <a:cubicBezTo>
                          <a:pt x="681" y="414"/>
                          <a:pt x="706" y="418"/>
                          <a:pt x="728" y="405"/>
                        </a:cubicBezTo>
                        <a:cubicBezTo>
                          <a:pt x="729" y="398"/>
                          <a:pt x="734" y="392"/>
                          <a:pt x="740" y="388"/>
                        </a:cubicBezTo>
                        <a:cubicBezTo>
                          <a:pt x="741" y="381"/>
                          <a:pt x="742" y="379"/>
                          <a:pt x="747" y="375"/>
                        </a:cubicBezTo>
                        <a:cubicBezTo>
                          <a:pt x="750" y="368"/>
                          <a:pt x="756" y="362"/>
                          <a:pt x="762" y="357"/>
                        </a:cubicBezTo>
                        <a:cubicBezTo>
                          <a:pt x="770" y="344"/>
                          <a:pt x="783" y="341"/>
                          <a:pt x="797" y="339"/>
                        </a:cubicBezTo>
                        <a:cubicBezTo>
                          <a:pt x="802" y="335"/>
                          <a:pt x="809" y="331"/>
                          <a:pt x="815" y="330"/>
                        </a:cubicBezTo>
                        <a:cubicBezTo>
                          <a:pt x="825" y="322"/>
                          <a:pt x="834" y="309"/>
                          <a:pt x="848" y="306"/>
                        </a:cubicBezTo>
                        <a:cubicBezTo>
                          <a:pt x="861" y="296"/>
                          <a:pt x="869" y="277"/>
                          <a:pt x="882" y="267"/>
                        </a:cubicBezTo>
                        <a:cubicBezTo>
                          <a:pt x="893" y="259"/>
                          <a:pt x="907" y="254"/>
                          <a:pt x="918" y="246"/>
                        </a:cubicBezTo>
                        <a:cubicBezTo>
                          <a:pt x="917" y="225"/>
                          <a:pt x="908" y="186"/>
                          <a:pt x="929" y="174"/>
                        </a:cubicBezTo>
                        <a:cubicBezTo>
                          <a:pt x="933" y="168"/>
                          <a:pt x="933" y="160"/>
                          <a:pt x="938" y="154"/>
                        </a:cubicBezTo>
                        <a:cubicBezTo>
                          <a:pt x="944" y="147"/>
                          <a:pt x="958" y="139"/>
                          <a:pt x="966" y="135"/>
                        </a:cubicBezTo>
                        <a:cubicBezTo>
                          <a:pt x="971" y="127"/>
                          <a:pt x="980" y="122"/>
                          <a:pt x="989" y="120"/>
                        </a:cubicBezTo>
                        <a:cubicBezTo>
                          <a:pt x="994" y="117"/>
                          <a:pt x="998" y="115"/>
                          <a:pt x="1004" y="114"/>
                        </a:cubicBezTo>
                        <a:cubicBezTo>
                          <a:pt x="1024" y="80"/>
                          <a:pt x="1037" y="83"/>
                          <a:pt x="1074" y="78"/>
                        </a:cubicBezTo>
                        <a:cubicBezTo>
                          <a:pt x="1079" y="66"/>
                          <a:pt x="1078" y="64"/>
                          <a:pt x="1092" y="61"/>
                        </a:cubicBezTo>
                        <a:cubicBezTo>
                          <a:pt x="1104" y="55"/>
                          <a:pt x="1115" y="49"/>
                          <a:pt x="1128" y="46"/>
                        </a:cubicBezTo>
                        <a:cubicBezTo>
                          <a:pt x="1133" y="42"/>
                          <a:pt x="1135" y="37"/>
                          <a:pt x="1142" y="36"/>
                        </a:cubicBezTo>
                        <a:cubicBezTo>
                          <a:pt x="1147" y="32"/>
                          <a:pt x="1151" y="31"/>
                          <a:pt x="1157" y="30"/>
                        </a:cubicBezTo>
                        <a:cubicBezTo>
                          <a:pt x="1162" y="26"/>
                          <a:pt x="1175" y="24"/>
                          <a:pt x="1175" y="24"/>
                        </a:cubicBezTo>
                        <a:cubicBezTo>
                          <a:pt x="1178" y="23"/>
                          <a:pt x="1182" y="23"/>
                          <a:pt x="1184" y="21"/>
                        </a:cubicBezTo>
                        <a:cubicBezTo>
                          <a:pt x="1185" y="20"/>
                          <a:pt x="1184" y="17"/>
                          <a:pt x="1185" y="16"/>
                        </a:cubicBezTo>
                        <a:cubicBezTo>
                          <a:pt x="1186" y="14"/>
                          <a:pt x="1188" y="13"/>
                          <a:pt x="1190" y="12"/>
                        </a:cubicBezTo>
                        <a:cubicBezTo>
                          <a:pt x="1196" y="2"/>
                          <a:pt x="1196" y="0"/>
                          <a:pt x="1209" y="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30" name="Freeform 335">
                    <a:extLst>
                      <a:ext uri="{FF2B5EF4-FFF2-40B4-BE49-F238E27FC236}">
                        <a16:creationId xmlns:a16="http://schemas.microsoft.com/office/drawing/2014/main" xmlns="" id="{C4B78535-8BC3-1B4B-983C-901D22AB889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499" y="1731"/>
                    <a:ext cx="294" cy="283"/>
                  </a:xfrm>
                  <a:custGeom>
                    <a:avLst/>
                    <a:gdLst>
                      <a:gd name="T0" fmla="*/ 0 w 295"/>
                      <a:gd name="T1" fmla="*/ 280 h 280"/>
                      <a:gd name="T2" fmla="*/ 9 w 295"/>
                      <a:gd name="T3" fmla="*/ 267 h 280"/>
                      <a:gd name="T4" fmla="*/ 15 w 295"/>
                      <a:gd name="T5" fmla="*/ 252 h 280"/>
                      <a:gd name="T6" fmla="*/ 30 w 295"/>
                      <a:gd name="T7" fmla="*/ 258 h 280"/>
                      <a:gd name="T8" fmla="*/ 33 w 295"/>
                      <a:gd name="T9" fmla="*/ 262 h 280"/>
                      <a:gd name="T10" fmla="*/ 36 w 295"/>
                      <a:gd name="T11" fmla="*/ 256 h 280"/>
                      <a:gd name="T12" fmla="*/ 48 w 295"/>
                      <a:gd name="T13" fmla="*/ 243 h 280"/>
                      <a:gd name="T14" fmla="*/ 72 w 295"/>
                      <a:gd name="T15" fmla="*/ 219 h 280"/>
                      <a:gd name="T16" fmla="*/ 93 w 295"/>
                      <a:gd name="T17" fmla="*/ 193 h 280"/>
                      <a:gd name="T18" fmla="*/ 106 w 295"/>
                      <a:gd name="T19" fmla="*/ 181 h 280"/>
                      <a:gd name="T20" fmla="*/ 129 w 295"/>
                      <a:gd name="T21" fmla="*/ 165 h 280"/>
                      <a:gd name="T22" fmla="*/ 141 w 295"/>
                      <a:gd name="T23" fmla="*/ 153 h 280"/>
                      <a:gd name="T24" fmla="*/ 163 w 295"/>
                      <a:gd name="T25" fmla="*/ 135 h 280"/>
                      <a:gd name="T26" fmla="*/ 213 w 295"/>
                      <a:gd name="T27" fmla="*/ 90 h 280"/>
                      <a:gd name="T28" fmla="*/ 241 w 295"/>
                      <a:gd name="T29" fmla="*/ 75 h 280"/>
                      <a:gd name="T30" fmla="*/ 259 w 295"/>
                      <a:gd name="T31" fmla="*/ 61 h 280"/>
                      <a:gd name="T32" fmla="*/ 270 w 295"/>
                      <a:gd name="T33" fmla="*/ 33 h 280"/>
                      <a:gd name="T34" fmla="*/ 294 w 295"/>
                      <a:gd name="T35" fmla="*/ 7 h 280"/>
                      <a:gd name="T36" fmla="*/ 295 w 295"/>
                      <a:gd name="T37" fmla="*/ 0 h 2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95" h="280">
                        <a:moveTo>
                          <a:pt x="0" y="280"/>
                        </a:moveTo>
                        <a:cubicBezTo>
                          <a:pt x="3" y="276"/>
                          <a:pt x="6" y="271"/>
                          <a:pt x="9" y="267"/>
                        </a:cubicBezTo>
                        <a:cubicBezTo>
                          <a:pt x="10" y="261"/>
                          <a:pt x="11" y="257"/>
                          <a:pt x="15" y="252"/>
                        </a:cubicBezTo>
                        <a:cubicBezTo>
                          <a:pt x="21" y="253"/>
                          <a:pt x="24" y="256"/>
                          <a:pt x="30" y="258"/>
                        </a:cubicBezTo>
                        <a:cubicBezTo>
                          <a:pt x="31" y="259"/>
                          <a:pt x="31" y="263"/>
                          <a:pt x="33" y="262"/>
                        </a:cubicBezTo>
                        <a:cubicBezTo>
                          <a:pt x="35" y="261"/>
                          <a:pt x="35" y="258"/>
                          <a:pt x="36" y="256"/>
                        </a:cubicBezTo>
                        <a:cubicBezTo>
                          <a:pt x="39" y="252"/>
                          <a:pt x="44" y="248"/>
                          <a:pt x="48" y="243"/>
                        </a:cubicBezTo>
                        <a:cubicBezTo>
                          <a:pt x="50" y="234"/>
                          <a:pt x="63" y="224"/>
                          <a:pt x="72" y="219"/>
                        </a:cubicBezTo>
                        <a:cubicBezTo>
                          <a:pt x="79" y="209"/>
                          <a:pt x="82" y="199"/>
                          <a:pt x="93" y="193"/>
                        </a:cubicBezTo>
                        <a:cubicBezTo>
                          <a:pt x="101" y="182"/>
                          <a:pt x="97" y="186"/>
                          <a:pt x="106" y="181"/>
                        </a:cubicBezTo>
                        <a:cubicBezTo>
                          <a:pt x="111" y="174"/>
                          <a:pt x="121" y="169"/>
                          <a:pt x="129" y="165"/>
                        </a:cubicBezTo>
                        <a:cubicBezTo>
                          <a:pt x="131" y="157"/>
                          <a:pt x="133" y="155"/>
                          <a:pt x="141" y="153"/>
                        </a:cubicBezTo>
                        <a:cubicBezTo>
                          <a:pt x="146" y="144"/>
                          <a:pt x="156" y="146"/>
                          <a:pt x="163" y="135"/>
                        </a:cubicBezTo>
                        <a:cubicBezTo>
                          <a:pt x="173" y="118"/>
                          <a:pt x="193" y="94"/>
                          <a:pt x="213" y="90"/>
                        </a:cubicBezTo>
                        <a:cubicBezTo>
                          <a:pt x="225" y="81"/>
                          <a:pt x="223" y="76"/>
                          <a:pt x="241" y="75"/>
                        </a:cubicBezTo>
                        <a:cubicBezTo>
                          <a:pt x="248" y="73"/>
                          <a:pt x="252" y="66"/>
                          <a:pt x="259" y="61"/>
                        </a:cubicBezTo>
                        <a:cubicBezTo>
                          <a:pt x="265" y="50"/>
                          <a:pt x="258" y="40"/>
                          <a:pt x="270" y="33"/>
                        </a:cubicBezTo>
                        <a:cubicBezTo>
                          <a:pt x="277" y="24"/>
                          <a:pt x="286" y="15"/>
                          <a:pt x="294" y="7"/>
                        </a:cubicBezTo>
                        <a:cubicBezTo>
                          <a:pt x="295" y="1"/>
                          <a:pt x="295" y="3"/>
                          <a:pt x="295" y="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31" name="Freeform 336">
                    <a:extLst>
                      <a:ext uri="{FF2B5EF4-FFF2-40B4-BE49-F238E27FC236}">
                        <a16:creationId xmlns:a16="http://schemas.microsoft.com/office/drawing/2014/main" xmlns="" id="{D3E6E968-2A71-C14B-8E00-59CDC2CF486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538" y="1604"/>
                    <a:ext cx="1270" cy="736"/>
                  </a:xfrm>
                  <a:custGeom>
                    <a:avLst/>
                    <a:gdLst>
                      <a:gd name="T0" fmla="*/ 1255 w 1269"/>
                      <a:gd name="T1" fmla="*/ 131 h 734"/>
                      <a:gd name="T2" fmla="*/ 1264 w 1269"/>
                      <a:gd name="T3" fmla="*/ 119 h 734"/>
                      <a:gd name="T4" fmla="*/ 1255 w 1269"/>
                      <a:gd name="T5" fmla="*/ 57 h 734"/>
                      <a:gd name="T6" fmla="*/ 1235 w 1269"/>
                      <a:gd name="T7" fmla="*/ 29 h 734"/>
                      <a:gd name="T8" fmla="*/ 1214 w 1269"/>
                      <a:gd name="T9" fmla="*/ 11 h 734"/>
                      <a:gd name="T10" fmla="*/ 1129 w 1269"/>
                      <a:gd name="T11" fmla="*/ 5 h 734"/>
                      <a:gd name="T12" fmla="*/ 1085 w 1269"/>
                      <a:gd name="T13" fmla="*/ 9 h 734"/>
                      <a:gd name="T14" fmla="*/ 1061 w 1269"/>
                      <a:gd name="T15" fmla="*/ 21 h 734"/>
                      <a:gd name="T16" fmla="*/ 1052 w 1269"/>
                      <a:gd name="T17" fmla="*/ 50 h 734"/>
                      <a:gd name="T18" fmla="*/ 1046 w 1269"/>
                      <a:gd name="T19" fmla="*/ 62 h 734"/>
                      <a:gd name="T20" fmla="*/ 1013 w 1269"/>
                      <a:gd name="T21" fmla="*/ 120 h 734"/>
                      <a:gd name="T22" fmla="*/ 986 w 1269"/>
                      <a:gd name="T23" fmla="*/ 128 h 734"/>
                      <a:gd name="T24" fmla="*/ 967 w 1269"/>
                      <a:gd name="T25" fmla="*/ 135 h 734"/>
                      <a:gd name="T26" fmla="*/ 938 w 1269"/>
                      <a:gd name="T27" fmla="*/ 150 h 734"/>
                      <a:gd name="T28" fmla="*/ 923 w 1269"/>
                      <a:gd name="T29" fmla="*/ 156 h 734"/>
                      <a:gd name="T30" fmla="*/ 902 w 1269"/>
                      <a:gd name="T31" fmla="*/ 170 h 734"/>
                      <a:gd name="T32" fmla="*/ 881 w 1269"/>
                      <a:gd name="T33" fmla="*/ 176 h 734"/>
                      <a:gd name="T34" fmla="*/ 871 w 1269"/>
                      <a:gd name="T35" fmla="*/ 188 h 734"/>
                      <a:gd name="T36" fmla="*/ 868 w 1269"/>
                      <a:gd name="T37" fmla="*/ 210 h 734"/>
                      <a:gd name="T38" fmla="*/ 814 w 1269"/>
                      <a:gd name="T39" fmla="*/ 224 h 734"/>
                      <a:gd name="T40" fmla="*/ 800 w 1269"/>
                      <a:gd name="T41" fmla="*/ 230 h 734"/>
                      <a:gd name="T42" fmla="*/ 775 w 1269"/>
                      <a:gd name="T43" fmla="*/ 246 h 734"/>
                      <a:gd name="T44" fmla="*/ 767 w 1269"/>
                      <a:gd name="T45" fmla="*/ 260 h 734"/>
                      <a:gd name="T46" fmla="*/ 755 w 1269"/>
                      <a:gd name="T47" fmla="*/ 278 h 734"/>
                      <a:gd name="T48" fmla="*/ 736 w 1269"/>
                      <a:gd name="T49" fmla="*/ 293 h 734"/>
                      <a:gd name="T50" fmla="*/ 703 w 1269"/>
                      <a:gd name="T51" fmla="*/ 323 h 734"/>
                      <a:gd name="T52" fmla="*/ 685 w 1269"/>
                      <a:gd name="T53" fmla="*/ 335 h 734"/>
                      <a:gd name="T54" fmla="*/ 665 w 1269"/>
                      <a:gd name="T55" fmla="*/ 351 h 734"/>
                      <a:gd name="T56" fmla="*/ 637 w 1269"/>
                      <a:gd name="T57" fmla="*/ 366 h 734"/>
                      <a:gd name="T58" fmla="*/ 614 w 1269"/>
                      <a:gd name="T59" fmla="*/ 375 h 734"/>
                      <a:gd name="T60" fmla="*/ 596 w 1269"/>
                      <a:gd name="T61" fmla="*/ 387 h 734"/>
                      <a:gd name="T62" fmla="*/ 575 w 1269"/>
                      <a:gd name="T63" fmla="*/ 405 h 734"/>
                      <a:gd name="T64" fmla="*/ 538 w 1269"/>
                      <a:gd name="T65" fmla="*/ 456 h 734"/>
                      <a:gd name="T66" fmla="*/ 511 w 1269"/>
                      <a:gd name="T67" fmla="*/ 465 h 734"/>
                      <a:gd name="T68" fmla="*/ 494 w 1269"/>
                      <a:gd name="T69" fmla="*/ 471 h 734"/>
                      <a:gd name="T70" fmla="*/ 473 w 1269"/>
                      <a:gd name="T71" fmla="*/ 489 h 734"/>
                      <a:gd name="T72" fmla="*/ 451 w 1269"/>
                      <a:gd name="T73" fmla="*/ 500 h 734"/>
                      <a:gd name="T74" fmla="*/ 413 w 1269"/>
                      <a:gd name="T75" fmla="*/ 528 h 734"/>
                      <a:gd name="T76" fmla="*/ 398 w 1269"/>
                      <a:gd name="T77" fmla="*/ 570 h 734"/>
                      <a:gd name="T78" fmla="*/ 388 w 1269"/>
                      <a:gd name="T79" fmla="*/ 587 h 734"/>
                      <a:gd name="T80" fmla="*/ 377 w 1269"/>
                      <a:gd name="T81" fmla="*/ 599 h 734"/>
                      <a:gd name="T82" fmla="*/ 365 w 1269"/>
                      <a:gd name="T83" fmla="*/ 623 h 734"/>
                      <a:gd name="T84" fmla="*/ 350 w 1269"/>
                      <a:gd name="T85" fmla="*/ 675 h 734"/>
                      <a:gd name="T86" fmla="*/ 332 w 1269"/>
                      <a:gd name="T87" fmla="*/ 699 h 734"/>
                      <a:gd name="T88" fmla="*/ 281 w 1269"/>
                      <a:gd name="T89" fmla="*/ 692 h 734"/>
                      <a:gd name="T90" fmla="*/ 218 w 1269"/>
                      <a:gd name="T91" fmla="*/ 665 h 734"/>
                      <a:gd name="T92" fmla="*/ 140 w 1269"/>
                      <a:gd name="T93" fmla="*/ 663 h 734"/>
                      <a:gd name="T94" fmla="*/ 122 w 1269"/>
                      <a:gd name="T95" fmla="*/ 669 h 734"/>
                      <a:gd name="T96" fmla="*/ 104 w 1269"/>
                      <a:gd name="T97" fmla="*/ 681 h 734"/>
                      <a:gd name="T98" fmla="*/ 86 w 1269"/>
                      <a:gd name="T99" fmla="*/ 693 h 734"/>
                      <a:gd name="T100" fmla="*/ 74 w 1269"/>
                      <a:gd name="T101" fmla="*/ 702 h 734"/>
                      <a:gd name="T102" fmla="*/ 50 w 1269"/>
                      <a:gd name="T103" fmla="*/ 717 h 734"/>
                      <a:gd name="T104" fmla="*/ 29 w 1269"/>
                      <a:gd name="T105" fmla="*/ 723 h 734"/>
                      <a:gd name="T106" fmla="*/ 7 w 1269"/>
                      <a:gd name="T107" fmla="*/ 732 h 734"/>
                      <a:gd name="T108" fmla="*/ 5 w 1269"/>
                      <a:gd name="T109" fmla="*/ 734 h 7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269" h="734">
                        <a:moveTo>
                          <a:pt x="1255" y="131"/>
                        </a:moveTo>
                        <a:cubicBezTo>
                          <a:pt x="1261" y="128"/>
                          <a:pt x="1262" y="125"/>
                          <a:pt x="1264" y="119"/>
                        </a:cubicBezTo>
                        <a:cubicBezTo>
                          <a:pt x="1263" y="97"/>
                          <a:pt x="1269" y="74"/>
                          <a:pt x="1255" y="57"/>
                        </a:cubicBezTo>
                        <a:cubicBezTo>
                          <a:pt x="1251" y="46"/>
                          <a:pt x="1245" y="35"/>
                          <a:pt x="1235" y="29"/>
                        </a:cubicBezTo>
                        <a:cubicBezTo>
                          <a:pt x="1230" y="23"/>
                          <a:pt x="1221" y="12"/>
                          <a:pt x="1214" y="11"/>
                        </a:cubicBezTo>
                        <a:cubicBezTo>
                          <a:pt x="1192" y="0"/>
                          <a:pt x="1143" y="5"/>
                          <a:pt x="1129" y="5"/>
                        </a:cubicBezTo>
                        <a:cubicBezTo>
                          <a:pt x="1114" y="6"/>
                          <a:pt x="1100" y="7"/>
                          <a:pt x="1085" y="9"/>
                        </a:cubicBezTo>
                        <a:cubicBezTo>
                          <a:pt x="1077" y="13"/>
                          <a:pt x="1070" y="19"/>
                          <a:pt x="1061" y="21"/>
                        </a:cubicBezTo>
                        <a:cubicBezTo>
                          <a:pt x="1051" y="28"/>
                          <a:pt x="1056" y="40"/>
                          <a:pt x="1052" y="50"/>
                        </a:cubicBezTo>
                        <a:cubicBezTo>
                          <a:pt x="1050" y="54"/>
                          <a:pt x="1046" y="62"/>
                          <a:pt x="1046" y="62"/>
                        </a:cubicBezTo>
                        <a:cubicBezTo>
                          <a:pt x="1043" y="80"/>
                          <a:pt x="1031" y="111"/>
                          <a:pt x="1013" y="120"/>
                        </a:cubicBezTo>
                        <a:cubicBezTo>
                          <a:pt x="1005" y="124"/>
                          <a:pt x="995" y="125"/>
                          <a:pt x="986" y="128"/>
                        </a:cubicBezTo>
                        <a:cubicBezTo>
                          <a:pt x="981" y="132"/>
                          <a:pt x="974" y="134"/>
                          <a:pt x="967" y="135"/>
                        </a:cubicBezTo>
                        <a:cubicBezTo>
                          <a:pt x="958" y="140"/>
                          <a:pt x="948" y="148"/>
                          <a:pt x="938" y="150"/>
                        </a:cubicBezTo>
                        <a:cubicBezTo>
                          <a:pt x="933" y="154"/>
                          <a:pt x="929" y="155"/>
                          <a:pt x="923" y="156"/>
                        </a:cubicBezTo>
                        <a:cubicBezTo>
                          <a:pt x="915" y="160"/>
                          <a:pt x="910" y="167"/>
                          <a:pt x="902" y="170"/>
                        </a:cubicBezTo>
                        <a:cubicBezTo>
                          <a:pt x="892" y="167"/>
                          <a:pt x="889" y="171"/>
                          <a:pt x="881" y="176"/>
                        </a:cubicBezTo>
                        <a:cubicBezTo>
                          <a:pt x="878" y="181"/>
                          <a:pt x="876" y="185"/>
                          <a:pt x="871" y="188"/>
                        </a:cubicBezTo>
                        <a:cubicBezTo>
                          <a:pt x="866" y="198"/>
                          <a:pt x="871" y="187"/>
                          <a:pt x="868" y="210"/>
                        </a:cubicBezTo>
                        <a:cubicBezTo>
                          <a:pt x="865" y="230"/>
                          <a:pt x="814" y="224"/>
                          <a:pt x="814" y="224"/>
                        </a:cubicBezTo>
                        <a:cubicBezTo>
                          <a:pt x="808" y="225"/>
                          <a:pt x="805" y="228"/>
                          <a:pt x="800" y="230"/>
                        </a:cubicBezTo>
                        <a:cubicBezTo>
                          <a:pt x="791" y="239"/>
                          <a:pt x="789" y="244"/>
                          <a:pt x="775" y="246"/>
                        </a:cubicBezTo>
                        <a:cubicBezTo>
                          <a:pt x="772" y="251"/>
                          <a:pt x="770" y="255"/>
                          <a:pt x="767" y="260"/>
                        </a:cubicBezTo>
                        <a:cubicBezTo>
                          <a:pt x="766" y="268"/>
                          <a:pt x="762" y="274"/>
                          <a:pt x="755" y="278"/>
                        </a:cubicBezTo>
                        <a:cubicBezTo>
                          <a:pt x="749" y="290"/>
                          <a:pt x="752" y="291"/>
                          <a:pt x="736" y="293"/>
                        </a:cubicBezTo>
                        <a:cubicBezTo>
                          <a:pt x="723" y="301"/>
                          <a:pt x="713" y="313"/>
                          <a:pt x="703" y="323"/>
                        </a:cubicBezTo>
                        <a:cubicBezTo>
                          <a:pt x="698" y="328"/>
                          <a:pt x="690" y="330"/>
                          <a:pt x="685" y="335"/>
                        </a:cubicBezTo>
                        <a:cubicBezTo>
                          <a:pt x="678" y="342"/>
                          <a:pt x="675" y="349"/>
                          <a:pt x="665" y="351"/>
                        </a:cubicBezTo>
                        <a:cubicBezTo>
                          <a:pt x="656" y="358"/>
                          <a:pt x="649" y="364"/>
                          <a:pt x="637" y="366"/>
                        </a:cubicBezTo>
                        <a:cubicBezTo>
                          <a:pt x="630" y="370"/>
                          <a:pt x="622" y="374"/>
                          <a:pt x="614" y="375"/>
                        </a:cubicBezTo>
                        <a:cubicBezTo>
                          <a:pt x="608" y="380"/>
                          <a:pt x="604" y="385"/>
                          <a:pt x="596" y="387"/>
                        </a:cubicBezTo>
                        <a:cubicBezTo>
                          <a:pt x="589" y="393"/>
                          <a:pt x="583" y="400"/>
                          <a:pt x="575" y="405"/>
                        </a:cubicBezTo>
                        <a:cubicBezTo>
                          <a:pt x="573" y="417"/>
                          <a:pt x="549" y="454"/>
                          <a:pt x="538" y="456"/>
                        </a:cubicBezTo>
                        <a:cubicBezTo>
                          <a:pt x="528" y="460"/>
                          <a:pt x="522" y="463"/>
                          <a:pt x="511" y="465"/>
                        </a:cubicBezTo>
                        <a:cubicBezTo>
                          <a:pt x="505" y="468"/>
                          <a:pt x="500" y="470"/>
                          <a:pt x="494" y="471"/>
                        </a:cubicBezTo>
                        <a:cubicBezTo>
                          <a:pt x="485" y="475"/>
                          <a:pt x="482" y="484"/>
                          <a:pt x="473" y="489"/>
                        </a:cubicBezTo>
                        <a:cubicBezTo>
                          <a:pt x="468" y="498"/>
                          <a:pt x="460" y="497"/>
                          <a:pt x="451" y="500"/>
                        </a:cubicBezTo>
                        <a:cubicBezTo>
                          <a:pt x="437" y="508"/>
                          <a:pt x="427" y="520"/>
                          <a:pt x="413" y="528"/>
                        </a:cubicBezTo>
                        <a:cubicBezTo>
                          <a:pt x="412" y="548"/>
                          <a:pt x="409" y="555"/>
                          <a:pt x="398" y="570"/>
                        </a:cubicBezTo>
                        <a:cubicBezTo>
                          <a:pt x="397" y="577"/>
                          <a:pt x="394" y="583"/>
                          <a:pt x="388" y="587"/>
                        </a:cubicBezTo>
                        <a:cubicBezTo>
                          <a:pt x="385" y="592"/>
                          <a:pt x="381" y="595"/>
                          <a:pt x="377" y="599"/>
                        </a:cubicBezTo>
                        <a:cubicBezTo>
                          <a:pt x="375" y="608"/>
                          <a:pt x="370" y="615"/>
                          <a:pt x="365" y="623"/>
                        </a:cubicBezTo>
                        <a:cubicBezTo>
                          <a:pt x="364" y="650"/>
                          <a:pt x="364" y="656"/>
                          <a:pt x="350" y="675"/>
                        </a:cubicBezTo>
                        <a:cubicBezTo>
                          <a:pt x="348" y="685"/>
                          <a:pt x="343" y="697"/>
                          <a:pt x="332" y="699"/>
                        </a:cubicBezTo>
                        <a:cubicBezTo>
                          <a:pt x="320" y="705"/>
                          <a:pt x="294" y="694"/>
                          <a:pt x="281" y="692"/>
                        </a:cubicBezTo>
                        <a:cubicBezTo>
                          <a:pt x="259" y="681"/>
                          <a:pt x="243" y="667"/>
                          <a:pt x="218" y="665"/>
                        </a:cubicBezTo>
                        <a:cubicBezTo>
                          <a:pt x="199" y="656"/>
                          <a:pt x="163" y="662"/>
                          <a:pt x="140" y="663"/>
                        </a:cubicBezTo>
                        <a:cubicBezTo>
                          <a:pt x="134" y="666"/>
                          <a:pt x="128" y="668"/>
                          <a:pt x="122" y="669"/>
                        </a:cubicBezTo>
                        <a:cubicBezTo>
                          <a:pt x="118" y="676"/>
                          <a:pt x="113" y="680"/>
                          <a:pt x="104" y="681"/>
                        </a:cubicBezTo>
                        <a:cubicBezTo>
                          <a:pt x="98" y="685"/>
                          <a:pt x="92" y="689"/>
                          <a:pt x="86" y="693"/>
                        </a:cubicBezTo>
                        <a:cubicBezTo>
                          <a:pt x="82" y="699"/>
                          <a:pt x="81" y="701"/>
                          <a:pt x="74" y="702"/>
                        </a:cubicBezTo>
                        <a:cubicBezTo>
                          <a:pt x="66" y="708"/>
                          <a:pt x="60" y="715"/>
                          <a:pt x="50" y="717"/>
                        </a:cubicBezTo>
                        <a:cubicBezTo>
                          <a:pt x="43" y="722"/>
                          <a:pt x="38" y="722"/>
                          <a:pt x="29" y="723"/>
                        </a:cubicBezTo>
                        <a:cubicBezTo>
                          <a:pt x="22" y="728"/>
                          <a:pt x="16" y="731"/>
                          <a:pt x="7" y="732"/>
                        </a:cubicBezTo>
                        <a:cubicBezTo>
                          <a:pt x="1" y="734"/>
                          <a:pt x="0" y="734"/>
                          <a:pt x="5" y="734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32" name="Freeform 337">
                    <a:extLst>
                      <a:ext uri="{FF2B5EF4-FFF2-40B4-BE49-F238E27FC236}">
                        <a16:creationId xmlns:a16="http://schemas.microsoft.com/office/drawing/2014/main" xmlns="" id="{649743DB-96A1-274B-A275-66071DD47B0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94" y="2340"/>
                    <a:ext cx="647" cy="332"/>
                  </a:xfrm>
                  <a:custGeom>
                    <a:avLst/>
                    <a:gdLst>
                      <a:gd name="T0" fmla="*/ 645 w 645"/>
                      <a:gd name="T1" fmla="*/ 0 h 332"/>
                      <a:gd name="T2" fmla="*/ 628 w 645"/>
                      <a:gd name="T3" fmla="*/ 14 h 332"/>
                      <a:gd name="T4" fmla="*/ 568 w 645"/>
                      <a:gd name="T5" fmla="*/ 36 h 332"/>
                      <a:gd name="T6" fmla="*/ 535 w 645"/>
                      <a:gd name="T7" fmla="*/ 45 h 332"/>
                      <a:gd name="T8" fmla="*/ 517 w 645"/>
                      <a:gd name="T9" fmla="*/ 56 h 332"/>
                      <a:gd name="T10" fmla="*/ 496 w 645"/>
                      <a:gd name="T11" fmla="*/ 75 h 332"/>
                      <a:gd name="T12" fmla="*/ 468 w 645"/>
                      <a:gd name="T13" fmla="*/ 120 h 332"/>
                      <a:gd name="T14" fmla="*/ 415 w 645"/>
                      <a:gd name="T15" fmla="*/ 122 h 332"/>
                      <a:gd name="T16" fmla="*/ 406 w 645"/>
                      <a:gd name="T17" fmla="*/ 135 h 332"/>
                      <a:gd name="T18" fmla="*/ 397 w 645"/>
                      <a:gd name="T19" fmla="*/ 177 h 332"/>
                      <a:gd name="T20" fmla="*/ 385 w 645"/>
                      <a:gd name="T21" fmla="*/ 213 h 332"/>
                      <a:gd name="T22" fmla="*/ 348 w 645"/>
                      <a:gd name="T23" fmla="*/ 209 h 332"/>
                      <a:gd name="T24" fmla="*/ 336 w 645"/>
                      <a:gd name="T25" fmla="*/ 206 h 332"/>
                      <a:gd name="T26" fmla="*/ 328 w 645"/>
                      <a:gd name="T27" fmla="*/ 200 h 332"/>
                      <a:gd name="T28" fmla="*/ 258 w 645"/>
                      <a:gd name="T29" fmla="*/ 183 h 332"/>
                      <a:gd name="T30" fmla="*/ 184 w 645"/>
                      <a:gd name="T31" fmla="*/ 189 h 332"/>
                      <a:gd name="T32" fmla="*/ 154 w 645"/>
                      <a:gd name="T33" fmla="*/ 195 h 332"/>
                      <a:gd name="T34" fmla="*/ 82 w 645"/>
                      <a:gd name="T35" fmla="*/ 203 h 332"/>
                      <a:gd name="T36" fmla="*/ 61 w 645"/>
                      <a:gd name="T37" fmla="*/ 210 h 332"/>
                      <a:gd name="T38" fmla="*/ 43 w 645"/>
                      <a:gd name="T39" fmla="*/ 243 h 332"/>
                      <a:gd name="T40" fmla="*/ 31 w 645"/>
                      <a:gd name="T41" fmla="*/ 260 h 332"/>
                      <a:gd name="T42" fmla="*/ 15 w 645"/>
                      <a:gd name="T43" fmla="*/ 300 h 332"/>
                      <a:gd name="T44" fmla="*/ 7 w 645"/>
                      <a:gd name="T45" fmla="*/ 320 h 332"/>
                      <a:gd name="T46" fmla="*/ 0 w 645"/>
                      <a:gd name="T47" fmla="*/ 332 h 3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645" h="332">
                        <a:moveTo>
                          <a:pt x="645" y="0"/>
                        </a:moveTo>
                        <a:cubicBezTo>
                          <a:pt x="641" y="7"/>
                          <a:pt x="635" y="10"/>
                          <a:pt x="628" y="14"/>
                        </a:cubicBezTo>
                        <a:cubicBezTo>
                          <a:pt x="623" y="41"/>
                          <a:pt x="591" y="35"/>
                          <a:pt x="568" y="36"/>
                        </a:cubicBezTo>
                        <a:cubicBezTo>
                          <a:pt x="552" y="38"/>
                          <a:pt x="549" y="42"/>
                          <a:pt x="535" y="45"/>
                        </a:cubicBezTo>
                        <a:cubicBezTo>
                          <a:pt x="531" y="52"/>
                          <a:pt x="524" y="52"/>
                          <a:pt x="517" y="56"/>
                        </a:cubicBezTo>
                        <a:cubicBezTo>
                          <a:pt x="513" y="63"/>
                          <a:pt x="503" y="71"/>
                          <a:pt x="496" y="75"/>
                        </a:cubicBezTo>
                        <a:cubicBezTo>
                          <a:pt x="495" y="80"/>
                          <a:pt x="471" y="120"/>
                          <a:pt x="468" y="120"/>
                        </a:cubicBezTo>
                        <a:cubicBezTo>
                          <a:pt x="450" y="122"/>
                          <a:pt x="433" y="121"/>
                          <a:pt x="415" y="122"/>
                        </a:cubicBezTo>
                        <a:cubicBezTo>
                          <a:pt x="412" y="126"/>
                          <a:pt x="409" y="131"/>
                          <a:pt x="406" y="135"/>
                        </a:cubicBezTo>
                        <a:cubicBezTo>
                          <a:pt x="404" y="149"/>
                          <a:pt x="404" y="164"/>
                          <a:pt x="397" y="177"/>
                        </a:cubicBezTo>
                        <a:cubicBezTo>
                          <a:pt x="395" y="189"/>
                          <a:pt x="395" y="205"/>
                          <a:pt x="385" y="213"/>
                        </a:cubicBezTo>
                        <a:cubicBezTo>
                          <a:pt x="373" y="211"/>
                          <a:pt x="348" y="209"/>
                          <a:pt x="348" y="209"/>
                        </a:cubicBezTo>
                        <a:cubicBezTo>
                          <a:pt x="344" y="207"/>
                          <a:pt x="340" y="208"/>
                          <a:pt x="336" y="206"/>
                        </a:cubicBezTo>
                        <a:cubicBezTo>
                          <a:pt x="322" y="197"/>
                          <a:pt x="344" y="203"/>
                          <a:pt x="328" y="200"/>
                        </a:cubicBezTo>
                        <a:cubicBezTo>
                          <a:pt x="301" y="180"/>
                          <a:pt x="302" y="185"/>
                          <a:pt x="258" y="183"/>
                        </a:cubicBezTo>
                        <a:cubicBezTo>
                          <a:pt x="228" y="184"/>
                          <a:pt x="210" y="187"/>
                          <a:pt x="184" y="189"/>
                        </a:cubicBezTo>
                        <a:cubicBezTo>
                          <a:pt x="173" y="191"/>
                          <a:pt x="164" y="193"/>
                          <a:pt x="154" y="195"/>
                        </a:cubicBezTo>
                        <a:cubicBezTo>
                          <a:pt x="130" y="207"/>
                          <a:pt x="114" y="202"/>
                          <a:pt x="82" y="203"/>
                        </a:cubicBezTo>
                        <a:cubicBezTo>
                          <a:pt x="74" y="204"/>
                          <a:pt x="68" y="209"/>
                          <a:pt x="61" y="210"/>
                        </a:cubicBezTo>
                        <a:cubicBezTo>
                          <a:pt x="59" y="223"/>
                          <a:pt x="55" y="236"/>
                          <a:pt x="43" y="243"/>
                        </a:cubicBezTo>
                        <a:cubicBezTo>
                          <a:pt x="37" y="251"/>
                          <a:pt x="34" y="250"/>
                          <a:pt x="31" y="260"/>
                        </a:cubicBezTo>
                        <a:cubicBezTo>
                          <a:pt x="30" y="281"/>
                          <a:pt x="31" y="288"/>
                          <a:pt x="15" y="300"/>
                        </a:cubicBezTo>
                        <a:cubicBezTo>
                          <a:pt x="12" y="307"/>
                          <a:pt x="10" y="313"/>
                          <a:pt x="7" y="320"/>
                        </a:cubicBezTo>
                        <a:cubicBezTo>
                          <a:pt x="6" y="326"/>
                          <a:pt x="5" y="329"/>
                          <a:pt x="0" y="332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</p:grpSp>
          <p:sp>
            <p:nvSpPr>
              <p:cNvPr id="18" name="Oval 338">
                <a:extLst>
                  <a:ext uri="{FF2B5EF4-FFF2-40B4-BE49-F238E27FC236}">
                    <a16:creationId xmlns:a16="http://schemas.microsoft.com/office/drawing/2014/main" xmlns="" id="{63836101-8153-B34F-891C-3D129384DB9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9672989">
                <a:off x="3669362" y="2174169"/>
                <a:ext cx="1067712" cy="653894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9" name="Oval 339">
                <a:extLst>
                  <a:ext uri="{FF2B5EF4-FFF2-40B4-BE49-F238E27FC236}">
                    <a16:creationId xmlns:a16="http://schemas.microsoft.com/office/drawing/2014/main" xmlns="" id="{1F296162-ABF5-1446-8BB2-644D4E3A4B9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20100490">
                <a:off x="1143066" y="3255811"/>
                <a:ext cx="2720887" cy="652140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" name="Oval 341">
                <a:extLst>
                  <a:ext uri="{FF2B5EF4-FFF2-40B4-BE49-F238E27FC236}">
                    <a16:creationId xmlns:a16="http://schemas.microsoft.com/office/drawing/2014/main" xmlns="" id="{27580368-8D55-334F-9E1E-2727207A05B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060236" y="2526535"/>
                <a:ext cx="96449" cy="11044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1" name="Oval 343">
                <a:extLst>
                  <a:ext uri="{FF2B5EF4-FFF2-40B4-BE49-F238E27FC236}">
                    <a16:creationId xmlns:a16="http://schemas.microsoft.com/office/drawing/2014/main" xmlns="" id="{1CC0D37D-7E90-3840-85CB-8CDA19C1788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738683" y="3892173"/>
                <a:ext cx="96449" cy="1121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2" name="Line 347">
                <a:extLst>
                  <a:ext uri="{FF2B5EF4-FFF2-40B4-BE49-F238E27FC236}">
                    <a16:creationId xmlns:a16="http://schemas.microsoft.com/office/drawing/2014/main" xmlns="" id="{77F12857-C4A6-E542-BF35-200A0EC963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25812" y="4072739"/>
                <a:ext cx="912038" cy="126221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13" name="Text Box 349">
              <a:extLst>
                <a:ext uri="{FF2B5EF4-FFF2-40B4-BE49-F238E27FC236}">
                  <a16:creationId xmlns:a16="http://schemas.microsoft.com/office/drawing/2014/main" xmlns="" id="{A56534FA-FCBA-1D43-8500-F18A724E9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7772" y="2052811"/>
              <a:ext cx="3060700" cy="295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600" dirty="0" err="1">
                  <a:solidFill>
                    <a:schemeClr val="bg1"/>
                  </a:solidFill>
                </a:rPr>
                <a:t>Experimental</a:t>
              </a:r>
              <a:r>
                <a:rPr lang="fr-FR" sz="1600" dirty="0">
                  <a:solidFill>
                    <a:schemeClr val="bg1"/>
                  </a:solidFill>
                </a:rPr>
                <a:t> Stations</a:t>
              </a:r>
            </a:p>
          </p:txBody>
        </p:sp>
        <p:sp>
          <p:nvSpPr>
            <p:cNvPr id="14" name="Oval 343">
              <a:extLst>
                <a:ext uri="{FF2B5EF4-FFF2-40B4-BE49-F238E27FC236}">
                  <a16:creationId xmlns:a16="http://schemas.microsoft.com/office/drawing/2014/main" xmlns="" id="{B6339D47-BB10-5E42-A3B4-D21DB4ACC60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6010" y="2187749"/>
              <a:ext cx="96837" cy="1127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xmlns="" id="{D4B70F5B-4C2A-0048-97F5-8A952208BC61}"/>
                </a:ext>
              </a:extLst>
            </p:cNvPr>
            <p:cNvCxnSpPr/>
            <p:nvPr/>
          </p:nvCxnSpPr>
          <p:spPr>
            <a:xfrm flipH="1">
              <a:off x="1194516" y="2390949"/>
              <a:ext cx="302711" cy="1016126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xmlns="" id="{A77A699F-27C0-0446-BB41-523A12903DEA}"/>
                </a:ext>
              </a:extLst>
            </p:cNvPr>
            <p:cNvCxnSpPr>
              <a:endCxn id="20" idx="0"/>
            </p:cNvCxnSpPr>
            <p:nvPr/>
          </p:nvCxnSpPr>
          <p:spPr>
            <a:xfrm>
              <a:off x="2207166" y="2390949"/>
              <a:ext cx="623459" cy="211896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er 3">
            <a:extLst>
              <a:ext uri="{FF2B5EF4-FFF2-40B4-BE49-F238E27FC236}">
                <a16:creationId xmlns:a16="http://schemas.microsoft.com/office/drawing/2014/main" xmlns="" id="{0C3BEF92-6683-1F42-ACED-51B3F8984D6E}"/>
              </a:ext>
            </a:extLst>
          </p:cNvPr>
          <p:cNvGrpSpPr/>
          <p:nvPr/>
        </p:nvGrpSpPr>
        <p:grpSpPr>
          <a:xfrm>
            <a:off x="4771267" y="3695877"/>
            <a:ext cx="3977562" cy="2906586"/>
            <a:chOff x="4672491" y="4224985"/>
            <a:chExt cx="3654361" cy="2435156"/>
          </a:xfrm>
        </p:grpSpPr>
        <p:pic>
          <p:nvPicPr>
            <p:cNvPr id="34" name="Image 26664" descr="Station_Experiment_La_Guette.jpg">
              <a:extLst>
                <a:ext uri="{FF2B5EF4-FFF2-40B4-BE49-F238E27FC236}">
                  <a16:creationId xmlns:a16="http://schemas.microsoft.com/office/drawing/2014/main" xmlns="" id="{FA024CB7-D5A2-294F-A935-09A8C2D3F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491" y="4224985"/>
              <a:ext cx="3654361" cy="2435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349">
              <a:extLst>
                <a:ext uri="{FF2B5EF4-FFF2-40B4-BE49-F238E27FC236}">
                  <a16:creationId xmlns:a16="http://schemas.microsoft.com/office/drawing/2014/main" xmlns="" id="{93FF8256-A028-C941-B4C1-2FF04D8501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3875" y="4358977"/>
              <a:ext cx="3547304" cy="2836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600" b="1" dirty="0">
                  <a:solidFill>
                    <a:schemeClr val="bg1"/>
                  </a:solidFill>
                </a:rPr>
                <a:t>One of the </a:t>
              </a:r>
              <a:r>
                <a:rPr lang="fr-FR" sz="1600" b="1" dirty="0" err="1">
                  <a:solidFill>
                    <a:schemeClr val="bg1"/>
                  </a:solidFill>
                </a:rPr>
                <a:t>two</a:t>
              </a:r>
              <a:r>
                <a:rPr lang="fr-FR" sz="1600" b="1" dirty="0">
                  <a:solidFill>
                    <a:schemeClr val="bg1"/>
                  </a:solidFill>
                </a:rPr>
                <a:t> </a:t>
              </a:r>
              <a:r>
                <a:rPr lang="fr-FR" sz="1600" b="1" dirty="0" err="1">
                  <a:solidFill>
                    <a:schemeClr val="bg1"/>
                  </a:solidFill>
                </a:rPr>
                <a:t>experimental</a:t>
              </a:r>
              <a:r>
                <a:rPr lang="fr-FR" sz="1600" b="1" dirty="0">
                  <a:solidFill>
                    <a:schemeClr val="bg1"/>
                  </a:solidFill>
                </a:rPr>
                <a:t> Stations</a:t>
              </a:r>
            </a:p>
          </p:txBody>
        </p:sp>
      </p:grpSp>
      <p:sp>
        <p:nvSpPr>
          <p:cNvPr id="36" name="Espace réservé du numéro de diapositive 3">
            <a:extLst>
              <a:ext uri="{FF2B5EF4-FFF2-40B4-BE49-F238E27FC236}">
                <a16:creationId xmlns:a16="http://schemas.microsoft.com/office/drawing/2014/main" xmlns="" id="{D2F1E6E3-EA16-4F44-A06B-463D6BD49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199" y="6383339"/>
            <a:ext cx="2133600" cy="365125"/>
          </a:xfrm>
        </p:spPr>
        <p:txBody>
          <a:bodyPr/>
          <a:lstStyle/>
          <a:p>
            <a:fld id="{24658C0B-1D50-CF43-A3E1-D0289368ACD0}" type="slidenum">
              <a:rPr lang="fr-FR" smtClean="0"/>
              <a:t>6</a:t>
            </a:fld>
            <a:endParaRPr lang="fr-FR" dirty="0"/>
          </a:p>
        </p:txBody>
      </p:sp>
      <p:sp>
        <p:nvSpPr>
          <p:cNvPr id="37" name="Espace réservé du numéro de diapositive 2">
            <a:extLst>
              <a:ext uri="{FF2B5EF4-FFF2-40B4-BE49-F238E27FC236}">
                <a16:creationId xmlns:a16="http://schemas.microsoft.com/office/drawing/2014/main" xmlns="" id="{9A8A35D1-0570-4F4B-B230-C24B16B84E15}"/>
              </a:ext>
            </a:extLst>
          </p:cNvPr>
          <p:cNvSpPr txBox="1">
            <a:spLocks/>
          </p:cNvSpPr>
          <p:nvPr/>
        </p:nvSpPr>
        <p:spPr>
          <a:xfrm>
            <a:off x="6553199" y="638333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658C0B-1D50-CF43-A3E1-D0289368ACD0}" type="slidenum">
              <a:rPr lang="fr-FR"/>
              <a:pPr/>
              <a:t>6</a:t>
            </a:fld>
            <a:endParaRPr lang="fr-FR" dirty="0"/>
          </a:p>
        </p:txBody>
      </p:sp>
      <p:sp>
        <p:nvSpPr>
          <p:cNvPr id="38" name="Rectangle 98">
            <a:extLst>
              <a:ext uri="{FF2B5EF4-FFF2-40B4-BE49-F238E27FC236}">
                <a16:creationId xmlns:a16="http://schemas.microsoft.com/office/drawing/2014/main" xmlns="" id="{179D1907-A714-0149-AFA9-429E6EFFB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3048976"/>
            <a:ext cx="89646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600" dirty="0"/>
              <a:t>• </a:t>
            </a:r>
            <a:r>
              <a:rPr lang="en-GB" sz="1600" b="1" dirty="0"/>
              <a:t>In each station, 3 treatments: (</a:t>
            </a:r>
            <a:r>
              <a:rPr lang="en-GB" sz="1600" b="1" dirty="0" err="1"/>
              <a:t>i</a:t>
            </a:r>
            <a:r>
              <a:rPr lang="en-GB" sz="1600" b="1" dirty="0"/>
              <a:t>) </a:t>
            </a:r>
            <a:r>
              <a:rPr lang="en-GB" sz="1600" dirty="0"/>
              <a:t>control (intact plots), </a:t>
            </a:r>
            <a:r>
              <a:rPr lang="en-GB" sz="1600" b="1" dirty="0"/>
              <a:t>(ii) </a:t>
            </a:r>
            <a:r>
              <a:rPr lang="en-GB" sz="1600" dirty="0"/>
              <a:t>bare peat (removal of vegetation and first 5 cm of peat), and (iii) </a:t>
            </a:r>
            <a:r>
              <a:rPr lang="en-GB" sz="1600" i="1" dirty="0"/>
              <a:t>Sphagnum</a:t>
            </a:r>
            <a:r>
              <a:rPr lang="en-GB" sz="1600" dirty="0"/>
              <a:t> treatment (bare peat with </a:t>
            </a:r>
            <a:r>
              <a:rPr lang="en-GB" sz="1600" i="1" dirty="0"/>
              <a:t>Sphagnum</a:t>
            </a:r>
            <a:r>
              <a:rPr lang="en-GB" sz="1600" dirty="0"/>
              <a:t> </a:t>
            </a:r>
            <a:r>
              <a:rPr lang="en-GB" sz="1600" i="1" dirty="0" err="1"/>
              <a:t>capitula</a:t>
            </a:r>
            <a:r>
              <a:rPr lang="en-GB" sz="1600" i="1" dirty="0"/>
              <a:t> </a:t>
            </a:r>
            <a:r>
              <a:rPr lang="en-GB" sz="1600" dirty="0"/>
              <a:t>spread on the surface)</a:t>
            </a:r>
          </a:p>
          <a:p>
            <a:r>
              <a:rPr lang="en-GB" sz="1600" dirty="0"/>
              <a:t>• Each treatment in </a:t>
            </a:r>
            <a:r>
              <a:rPr lang="en-GB" sz="1600" b="1" dirty="0"/>
              <a:t>4 replicates </a:t>
            </a:r>
            <a:r>
              <a:rPr lang="fr-FR" sz="1600" b="1" dirty="0"/>
              <a:t> 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xmlns="" id="{7E18E8AD-8FD0-8B43-AD10-2282C1FCA64D}"/>
              </a:ext>
            </a:extLst>
          </p:cNvPr>
          <p:cNvSpPr txBox="1"/>
          <p:nvPr/>
        </p:nvSpPr>
        <p:spPr>
          <a:xfrm>
            <a:off x="4163895" y="1670091"/>
            <a:ext cx="45849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err="1">
                <a:solidFill>
                  <a:srgbClr val="FF0000"/>
                </a:solidFill>
              </a:rPr>
              <a:t>Experiments</a:t>
            </a:r>
            <a:r>
              <a:rPr lang="fr-FR" sz="2200" b="1" dirty="0">
                <a:solidFill>
                  <a:srgbClr val="FF0000"/>
                </a:solidFill>
              </a:rPr>
              <a:t> </a:t>
            </a:r>
            <a:r>
              <a:rPr lang="fr-FR" sz="2200" b="1" dirty="0" err="1">
                <a:solidFill>
                  <a:srgbClr val="FF0000"/>
                </a:solidFill>
              </a:rPr>
              <a:t>started</a:t>
            </a:r>
            <a:r>
              <a:rPr lang="fr-FR" sz="2200" b="1" dirty="0">
                <a:solidFill>
                  <a:srgbClr val="FF0000"/>
                </a:solidFill>
              </a:rPr>
              <a:t> in </a:t>
            </a:r>
            <a:r>
              <a:rPr lang="fr-FR" sz="2200" b="1" dirty="0" err="1">
                <a:solidFill>
                  <a:srgbClr val="FF0000"/>
                </a:solidFill>
              </a:rPr>
              <a:t>February</a:t>
            </a:r>
            <a:r>
              <a:rPr lang="fr-FR" sz="2200" b="1" dirty="0">
                <a:solidFill>
                  <a:srgbClr val="FF0000"/>
                </a:solidFill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392822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>
            <a:extLst>
              <a:ext uri="{FF2B5EF4-FFF2-40B4-BE49-F238E27FC236}">
                <a16:creationId xmlns:a16="http://schemas.microsoft.com/office/drawing/2014/main" xmlns="" id="{F269AA3C-D27F-2147-B709-82F2557A0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49" y="424357"/>
            <a:ext cx="9018588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700" b="1" dirty="0"/>
              <a:t>In each station (12 plots), we measured monthly at the pick biomass:</a:t>
            </a:r>
            <a:endParaRPr lang="fr-FR" sz="1700" b="1" dirty="0"/>
          </a:p>
          <a:p>
            <a:r>
              <a:rPr lang="en-GB" sz="1700" dirty="0"/>
              <a:t>- CO</a:t>
            </a:r>
            <a:r>
              <a:rPr lang="en-GB" sz="1700" baseline="-25000" dirty="0"/>
              <a:t>2</a:t>
            </a:r>
            <a:r>
              <a:rPr lang="en-GB" sz="1700" dirty="0"/>
              <a:t> and CH</a:t>
            </a:r>
            <a:r>
              <a:rPr lang="en-GB" sz="1700" baseline="-25000" dirty="0"/>
              <a:t>4</a:t>
            </a:r>
            <a:r>
              <a:rPr lang="en-GB" sz="1700" dirty="0"/>
              <a:t> fluxes with a closed static chamber (</a:t>
            </a:r>
            <a:r>
              <a:rPr lang="en-GB" sz="1700" dirty="0" err="1"/>
              <a:t>Vaisala</a:t>
            </a:r>
            <a:r>
              <a:rPr lang="en-GB" sz="1700" dirty="0"/>
              <a:t> probe for CO</a:t>
            </a:r>
            <a:r>
              <a:rPr lang="en-GB" sz="1700" baseline="-25000" dirty="0"/>
              <a:t>2</a:t>
            </a:r>
            <a:r>
              <a:rPr lang="en-GB" sz="1700" dirty="0"/>
              <a:t> and a portable IR laser absorption spectrometer for CH</a:t>
            </a:r>
            <a:r>
              <a:rPr lang="en-GB" sz="1700" baseline="-25000" dirty="0"/>
              <a:t>4</a:t>
            </a:r>
            <a:r>
              <a:rPr lang="en-GB" sz="1700" dirty="0"/>
              <a:t>); </a:t>
            </a:r>
            <a:endParaRPr lang="fr-FR" sz="1700" dirty="0"/>
          </a:p>
          <a:p>
            <a:r>
              <a:rPr lang="en-GB" sz="1700" dirty="0"/>
              <a:t>- Plant species abundance =&gt; a 50-50 cm gridded frame placed above a marked subplot. </a:t>
            </a:r>
            <a:endParaRPr lang="fr-FR" sz="1700" dirty="0"/>
          </a:p>
          <a:p>
            <a:r>
              <a:rPr lang="en-GB" sz="1700" dirty="0"/>
              <a:t>- Water table level and water chemistry: monitored in the whole site.</a:t>
            </a:r>
            <a:r>
              <a:rPr lang="fr-FR" sz="1700" dirty="0"/>
              <a:t> </a:t>
            </a:r>
          </a:p>
        </p:txBody>
      </p:sp>
      <p:pic>
        <p:nvPicPr>
          <p:cNvPr id="6" name="Image 25" descr="IMG_3506.jpg">
            <a:extLst>
              <a:ext uri="{FF2B5EF4-FFF2-40B4-BE49-F238E27FC236}">
                <a16:creationId xmlns:a16="http://schemas.microsoft.com/office/drawing/2014/main" xmlns="" id="{BEF0CFB5-FD65-1A45-9FCA-B16D1B3DAD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1275" y="1804893"/>
            <a:ext cx="2735263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26" descr="IMG_3519.jpg">
            <a:extLst>
              <a:ext uri="{FF2B5EF4-FFF2-40B4-BE49-F238E27FC236}">
                <a16:creationId xmlns:a16="http://schemas.microsoft.com/office/drawing/2014/main" xmlns="" id="{20D68A12-4F52-A24D-ACB0-AA9C3843C5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618" y="2037822"/>
            <a:ext cx="2855383" cy="190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r 23">
            <a:extLst>
              <a:ext uri="{FF2B5EF4-FFF2-40B4-BE49-F238E27FC236}">
                <a16:creationId xmlns:a16="http://schemas.microsoft.com/office/drawing/2014/main" xmlns="" id="{F22157B2-F6F7-684F-8F62-BBE12B37BEE7}"/>
              </a:ext>
            </a:extLst>
          </p:cNvPr>
          <p:cNvGrpSpPr>
            <a:grpSpLocks/>
          </p:cNvGrpSpPr>
          <p:nvPr/>
        </p:nvGrpSpPr>
        <p:grpSpPr bwMode="auto">
          <a:xfrm>
            <a:off x="3635375" y="2160589"/>
            <a:ext cx="2665413" cy="2663825"/>
            <a:chOff x="2555776" y="1412776"/>
            <a:chExt cx="3528392" cy="352839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611DABFC-35EB-9E46-8E3B-A2F14A915519}"/>
                </a:ext>
              </a:extLst>
            </p:cNvPr>
            <p:cNvSpPr/>
            <p:nvPr/>
          </p:nvSpPr>
          <p:spPr>
            <a:xfrm>
              <a:off x="2555776" y="1412776"/>
              <a:ext cx="3528392" cy="3528392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E5C9D9E-7EA9-6A47-871A-CD4158E94DAD}"/>
                </a:ext>
              </a:extLst>
            </p:cNvPr>
            <p:cNvSpPr/>
            <p:nvPr/>
          </p:nvSpPr>
          <p:spPr>
            <a:xfrm>
              <a:off x="2843680" y="3429301"/>
              <a:ext cx="1225164" cy="1223793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xmlns="" id="{A0CF3241-ACF7-764E-8EFE-CE5274AAD1B6}"/>
                </a:ext>
              </a:extLst>
            </p:cNvPr>
            <p:cNvCxnSpPr>
              <a:stCxn id="9" idx="0"/>
              <a:endCxn id="9" idx="2"/>
            </p:cNvCxnSpPr>
            <p:nvPr/>
          </p:nvCxnSpPr>
          <p:spPr>
            <a:xfrm>
              <a:off x="4321022" y="1412776"/>
              <a:ext cx="0" cy="3528392"/>
            </a:xfrm>
            <a:prstGeom prst="line">
              <a:avLst/>
            </a:prstGeom>
            <a:ln w="9525" cmpd="sng"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xmlns="" id="{7131E942-018E-E44F-9FA7-0D759A8661C5}"/>
                </a:ext>
              </a:extLst>
            </p:cNvPr>
            <p:cNvCxnSpPr/>
            <p:nvPr/>
          </p:nvCxnSpPr>
          <p:spPr>
            <a:xfrm rot="16200000">
              <a:off x="4319973" y="1448522"/>
              <a:ext cx="0" cy="3528392"/>
            </a:xfrm>
            <a:prstGeom prst="line">
              <a:avLst/>
            </a:prstGeom>
            <a:ln w="9525" cmpd="sng"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xmlns="" id="{E8C4D097-31CD-8E4C-8190-2E0E476EB21E}"/>
                </a:ext>
              </a:extLst>
            </p:cNvPr>
            <p:cNvSpPr/>
            <p:nvPr/>
          </p:nvSpPr>
          <p:spPr>
            <a:xfrm>
              <a:off x="4716101" y="1917433"/>
              <a:ext cx="863711" cy="790629"/>
            </a:xfrm>
            <a:prstGeom prst="ellips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xmlns="" id="{D24F7CB8-0714-9249-A0B3-042ADEC4E738}"/>
                </a:ext>
              </a:extLst>
            </p:cNvPr>
            <p:cNvSpPr/>
            <p:nvPr/>
          </p:nvSpPr>
          <p:spPr>
            <a:xfrm>
              <a:off x="3060132" y="1629359"/>
              <a:ext cx="359354" cy="359567"/>
            </a:xfrm>
            <a:prstGeom prst="ellipse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" name="ZoneTexte 17">
              <a:extLst>
                <a:ext uri="{FF2B5EF4-FFF2-40B4-BE49-F238E27FC236}">
                  <a16:creationId xmlns:a16="http://schemas.microsoft.com/office/drawing/2014/main" xmlns="" id="{36A85D88-C5D2-DB4B-A73F-E77FF8220A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3809" y="2108764"/>
              <a:ext cx="969393" cy="448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600" dirty="0"/>
                <a:t>Hydro</a:t>
              </a:r>
            </a:p>
          </p:txBody>
        </p:sp>
        <p:sp>
          <p:nvSpPr>
            <p:cNvPr id="16" name="ZoneTexte 18">
              <a:extLst>
                <a:ext uri="{FF2B5EF4-FFF2-40B4-BE49-F238E27FC236}">
                  <a16:creationId xmlns:a16="http://schemas.microsoft.com/office/drawing/2014/main" xmlns="" id="{6D2A3A98-CE89-DA4D-A7FF-2FBE405EE0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3015" y="1484783"/>
              <a:ext cx="1397113" cy="448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600"/>
                <a:t>CO</a:t>
              </a:r>
              <a:r>
                <a:rPr lang="fr-FR" sz="1600" baseline="-25000"/>
                <a:t>2</a:t>
              </a:r>
              <a:r>
                <a:rPr lang="fr-FR" sz="1600"/>
                <a:t>, CH</a:t>
              </a:r>
              <a:r>
                <a:rPr lang="fr-FR" sz="1600" baseline="-25000"/>
                <a:t>4</a:t>
              </a:r>
            </a:p>
          </p:txBody>
        </p:sp>
        <p:sp>
          <p:nvSpPr>
            <p:cNvPr id="17" name="ZoneTexte 19">
              <a:extLst>
                <a:ext uri="{FF2B5EF4-FFF2-40B4-BE49-F238E27FC236}">
                  <a16:creationId xmlns:a16="http://schemas.microsoft.com/office/drawing/2014/main" xmlns="" id="{B64EFF18-B93B-D24B-8CC0-3E6F7F9664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8461" y="3933057"/>
              <a:ext cx="1398468" cy="40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400"/>
                <a:t>Végétation</a:t>
              </a:r>
            </a:p>
          </p:txBody>
        </p:sp>
      </p:grpSp>
      <p:sp>
        <p:nvSpPr>
          <p:cNvPr id="18" name="Rectangle 26">
            <a:extLst>
              <a:ext uri="{FF2B5EF4-FFF2-40B4-BE49-F238E27FC236}">
                <a16:creationId xmlns:a16="http://schemas.microsoft.com/office/drawing/2014/main" xmlns="" id="{628CD9EB-4474-FF4E-B0EF-37F810A9E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80513" cy="400110"/>
          </a:xfrm>
          <a:prstGeom prst="rect">
            <a:avLst/>
          </a:prstGeom>
          <a:solidFill>
            <a:srgbClr val="12014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The monitored environmental variables_______________________________</a:t>
            </a:r>
            <a:endParaRPr lang="en-GB" sz="2000" i="1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19" name="Picture 2" descr="Y:\ETUDES\Carbiodiv\2015 09 03\BD2.JPG">
            <a:extLst>
              <a:ext uri="{FF2B5EF4-FFF2-40B4-BE49-F238E27FC236}">
                <a16:creationId xmlns:a16="http://schemas.microsoft.com/office/drawing/2014/main" xmlns="" id="{D2C02F15-3BDA-8642-B1F9-DDDFA8DE1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03595" y="3612762"/>
            <a:ext cx="1099195" cy="99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5" descr="Cadre_Vegetation2 - copie">
            <a:extLst>
              <a:ext uri="{FF2B5EF4-FFF2-40B4-BE49-F238E27FC236}">
                <a16:creationId xmlns:a16="http://schemas.microsoft.com/office/drawing/2014/main" xmlns="" id="{D608D98E-1BA7-6B48-B200-D46A7FC16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375"/>
          <a:stretch>
            <a:fillRect/>
          </a:stretch>
        </p:blipFill>
        <p:spPr bwMode="auto">
          <a:xfrm>
            <a:off x="878770" y="4371045"/>
            <a:ext cx="2756605" cy="215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17">
            <a:extLst>
              <a:ext uri="{FF2B5EF4-FFF2-40B4-BE49-F238E27FC236}">
                <a16:creationId xmlns:a16="http://schemas.microsoft.com/office/drawing/2014/main" xmlns="" id="{0498DCDE-4082-4A44-B923-2DEF6253D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627" y="4539536"/>
            <a:ext cx="11544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600" dirty="0" err="1"/>
              <a:t>Vegetation</a:t>
            </a:r>
            <a:endParaRPr lang="fr-FR" sz="1600" dirty="0"/>
          </a:p>
        </p:txBody>
      </p:sp>
      <p:pic>
        <p:nvPicPr>
          <p:cNvPr id="22" name="Image 27" descr="IMG_3382.jpg">
            <a:extLst>
              <a:ext uri="{FF2B5EF4-FFF2-40B4-BE49-F238E27FC236}">
                <a16:creationId xmlns:a16="http://schemas.microsoft.com/office/drawing/2014/main" xmlns="" id="{C80C1C38-03C3-D34C-8D5F-2804EC7F01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9787" y="3867915"/>
            <a:ext cx="3123494" cy="208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1E6D919-301F-4243-B919-603CF8E49C50}"/>
              </a:ext>
            </a:extLst>
          </p:cNvPr>
          <p:cNvSpPr/>
          <p:nvPr/>
        </p:nvSpPr>
        <p:spPr>
          <a:xfrm>
            <a:off x="4535346" y="1844397"/>
            <a:ext cx="486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2m</a:t>
            </a:r>
            <a:endParaRPr lang="fr-FR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A902E12-28DC-614F-A629-542DD9BEB8A5}"/>
              </a:ext>
            </a:extLst>
          </p:cNvPr>
          <p:cNvSpPr/>
          <p:nvPr/>
        </p:nvSpPr>
        <p:spPr>
          <a:xfrm rot="16200000">
            <a:off x="3264124" y="3208293"/>
            <a:ext cx="486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2m</a:t>
            </a:r>
            <a:endParaRPr lang="fr-FR" dirty="0"/>
          </a:p>
        </p:txBody>
      </p:sp>
      <p:pic>
        <p:nvPicPr>
          <p:cNvPr id="26" name="Afbeelding 8">
            <a:extLst>
              <a:ext uri="{FF2B5EF4-FFF2-40B4-BE49-F238E27FC236}">
                <a16:creationId xmlns:a16="http://schemas.microsoft.com/office/drawing/2014/main" xmlns="" id="{84F6839C-1A93-B641-B783-20FB832EEE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8647" y="6061620"/>
            <a:ext cx="1338001" cy="5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39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B79196AB-61B9-7D4F-B530-AD661502E322}"/>
              </a:ext>
            </a:extLst>
          </p:cNvPr>
          <p:cNvGrpSpPr/>
          <p:nvPr/>
        </p:nvGrpSpPr>
        <p:grpSpPr>
          <a:xfrm>
            <a:off x="298540" y="4523718"/>
            <a:ext cx="8308329" cy="2334282"/>
            <a:chOff x="368127" y="4429398"/>
            <a:chExt cx="8308329" cy="2334282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xmlns="" id="{98A2A09A-6CD0-6549-9885-19B8CE42B644}"/>
                </a:ext>
              </a:extLst>
            </p:cNvPr>
            <p:cNvGrpSpPr/>
            <p:nvPr/>
          </p:nvGrpSpPr>
          <p:grpSpPr>
            <a:xfrm>
              <a:off x="368127" y="4429398"/>
              <a:ext cx="1555361" cy="2334282"/>
              <a:chOff x="368127" y="4429398"/>
              <a:chExt cx="1555361" cy="2334282"/>
            </a:xfrm>
          </p:grpSpPr>
          <p:grpSp>
            <p:nvGrpSpPr>
              <p:cNvPr id="19" name="Groupe 18">
                <a:extLst>
                  <a:ext uri="{FF2B5EF4-FFF2-40B4-BE49-F238E27FC236}">
                    <a16:creationId xmlns:a16="http://schemas.microsoft.com/office/drawing/2014/main" xmlns="" id="{822E77D7-655A-B24C-ABFC-E8C515E13219}"/>
                  </a:ext>
                </a:extLst>
              </p:cNvPr>
              <p:cNvGrpSpPr/>
              <p:nvPr/>
            </p:nvGrpSpPr>
            <p:grpSpPr>
              <a:xfrm>
                <a:off x="368127" y="4429398"/>
                <a:ext cx="1478430" cy="398357"/>
                <a:chOff x="368127" y="4429398"/>
                <a:chExt cx="1478430" cy="398357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xmlns="" id="{A99DCB30-6FF8-B444-9F38-EB1E6E5371D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8127" y="4429398"/>
                  <a:ext cx="431553" cy="39835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2800" dirty="0">
                      <a:solidFill>
                        <a:schemeClr val="tx1"/>
                      </a:solidFill>
                    </a:rPr>
                    <a:t>C</a:t>
                  </a:r>
                </a:p>
              </p:txBody>
            </p:sp>
            <p:sp>
              <p:nvSpPr>
                <p:cNvPr id="22" name="ZoneTexte 21">
                  <a:extLst>
                    <a:ext uri="{FF2B5EF4-FFF2-40B4-BE49-F238E27FC236}">
                      <a16:creationId xmlns:a16="http://schemas.microsoft.com/office/drawing/2014/main" xmlns="" id="{A127A0F6-4232-9744-8D25-141F03506B4C}"/>
                    </a:ext>
                  </a:extLst>
                </p:cNvPr>
                <p:cNvSpPr txBox="1"/>
                <p:nvPr/>
              </p:nvSpPr>
              <p:spPr>
                <a:xfrm>
                  <a:off x="799680" y="4474688"/>
                  <a:ext cx="104687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b="1" dirty="0"/>
                    <a:t>Control</a:t>
                  </a:r>
                </a:p>
              </p:txBody>
            </p:sp>
          </p:grpSp>
          <p:pic>
            <p:nvPicPr>
              <p:cNvPr id="20" name="Picture 3" descr="C:\Users\sgogo\Pictures\Photos_SNO\IMG_0584_comp.jpg">
                <a:extLst>
                  <a:ext uri="{FF2B5EF4-FFF2-40B4-BE49-F238E27FC236}">
                    <a16:creationId xmlns:a16="http://schemas.microsoft.com/office/drawing/2014/main" xmlns="" id="{54299A42-C5A3-3943-8094-FC4C470B6E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127" y="4963680"/>
                <a:ext cx="1555361" cy="180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77515A0A-24DF-E944-A147-4F4D5CD80A14}"/>
                </a:ext>
              </a:extLst>
            </p:cNvPr>
            <p:cNvGrpSpPr/>
            <p:nvPr/>
          </p:nvGrpSpPr>
          <p:grpSpPr>
            <a:xfrm>
              <a:off x="2775660" y="4429398"/>
              <a:ext cx="2312320" cy="2334282"/>
              <a:chOff x="3206629" y="4429398"/>
              <a:chExt cx="2312320" cy="2334282"/>
            </a:xfrm>
          </p:grpSpPr>
          <p:grpSp>
            <p:nvGrpSpPr>
              <p:cNvPr id="14" name="Groupe 13">
                <a:extLst>
                  <a:ext uri="{FF2B5EF4-FFF2-40B4-BE49-F238E27FC236}">
                    <a16:creationId xmlns:a16="http://schemas.microsoft.com/office/drawing/2014/main" xmlns="" id="{2030A365-E223-FD43-84E4-200EEC4C3ACC}"/>
                  </a:ext>
                </a:extLst>
              </p:cNvPr>
              <p:cNvGrpSpPr/>
              <p:nvPr/>
            </p:nvGrpSpPr>
            <p:grpSpPr>
              <a:xfrm>
                <a:off x="3206629" y="4429398"/>
                <a:ext cx="2312320" cy="398357"/>
                <a:chOff x="3222717" y="4429398"/>
                <a:chExt cx="2312320" cy="398357"/>
              </a:xfrm>
            </p:grpSpPr>
            <p:sp>
              <p:nvSpPr>
                <p:cNvPr id="17" name="ZoneTexte 16">
                  <a:extLst>
                    <a:ext uri="{FF2B5EF4-FFF2-40B4-BE49-F238E27FC236}">
                      <a16:creationId xmlns:a16="http://schemas.microsoft.com/office/drawing/2014/main" xmlns="" id="{277D9A4B-CD41-1046-9822-0CE163F31C9D}"/>
                    </a:ext>
                  </a:extLst>
                </p:cNvPr>
                <p:cNvSpPr txBox="1"/>
                <p:nvPr/>
              </p:nvSpPr>
              <p:spPr>
                <a:xfrm>
                  <a:off x="3671385" y="4474688"/>
                  <a:ext cx="186365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b="1" dirty="0"/>
                    <a:t>Bare </a:t>
                  </a:r>
                  <a:r>
                    <a:rPr lang="fr-FR" sz="1400" b="1" dirty="0" err="1"/>
                    <a:t>peat</a:t>
                  </a:r>
                  <a:r>
                    <a:rPr lang="fr-FR" sz="1400" b="1" dirty="0"/>
                    <a:t> by </a:t>
                  </a:r>
                  <a:r>
                    <a:rPr lang="fr-FR" sz="1400" b="1" dirty="0" err="1"/>
                    <a:t>striping</a:t>
                  </a:r>
                  <a:endParaRPr lang="fr-FR" sz="1400" b="1" dirty="0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C6CBCF9B-56F8-3845-AD39-4CAC6A7BB2E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22717" y="4429398"/>
                  <a:ext cx="431553" cy="398357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r>
                    <a:rPr lang="fr-FR" sz="3200" dirty="0">
                      <a:solidFill>
                        <a:prstClr val="black"/>
                      </a:solidFill>
                    </a:rPr>
                    <a:t>B</a:t>
                  </a:r>
                </a:p>
              </p:txBody>
            </p:sp>
          </p:grpSp>
          <p:pic>
            <p:nvPicPr>
              <p:cNvPr id="15" name="Picture 5" descr="C:\Users\sgogo\Pictures\Photos_SNO\IMG_0595_comp.jpg">
                <a:extLst>
                  <a:ext uri="{FF2B5EF4-FFF2-40B4-BE49-F238E27FC236}">
                    <a16:creationId xmlns:a16="http://schemas.microsoft.com/office/drawing/2014/main" xmlns="" id="{C057B39F-80D1-9841-BB6D-EF6DCDA46A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6629" y="4963680"/>
                <a:ext cx="2190508" cy="180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xmlns="" id="{512584B4-5CC3-7445-8334-3276780D9FB1}"/>
                  </a:ext>
                </a:extLst>
              </p:cNvPr>
              <p:cNvSpPr txBox="1"/>
              <p:nvPr/>
            </p:nvSpPr>
            <p:spPr>
              <a:xfrm>
                <a:off x="4067945" y="6381328"/>
                <a:ext cx="13681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chemeClr val="bg1"/>
                    </a:solidFill>
                  </a:rPr>
                  <a:t>In July 2016</a:t>
                </a:r>
              </a:p>
            </p:txBody>
          </p:sp>
        </p:grp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xmlns="" id="{028D1A36-A724-6146-B73D-0661AD1B92E5}"/>
                </a:ext>
              </a:extLst>
            </p:cNvPr>
            <p:cNvGrpSpPr/>
            <p:nvPr/>
          </p:nvGrpSpPr>
          <p:grpSpPr>
            <a:xfrm>
              <a:off x="5940152" y="4429398"/>
              <a:ext cx="2736304" cy="2334282"/>
              <a:chOff x="5940152" y="4429398"/>
              <a:chExt cx="2736304" cy="2334282"/>
            </a:xfrm>
          </p:grpSpPr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xmlns="" id="{7FD7463C-DD51-5E4D-B00E-BAAAA1EE483A}"/>
                  </a:ext>
                </a:extLst>
              </p:cNvPr>
              <p:cNvGrpSpPr/>
              <p:nvPr/>
            </p:nvGrpSpPr>
            <p:grpSpPr>
              <a:xfrm>
                <a:off x="5975153" y="4429398"/>
                <a:ext cx="2423428" cy="398357"/>
                <a:chOff x="6181020" y="4429398"/>
                <a:chExt cx="2423428" cy="398357"/>
              </a:xfrm>
            </p:grpSpPr>
            <p:sp>
              <p:nvSpPr>
                <p:cNvPr id="12" name="ZoneTexte 11">
                  <a:extLst>
                    <a:ext uri="{FF2B5EF4-FFF2-40B4-BE49-F238E27FC236}">
                      <a16:creationId xmlns:a16="http://schemas.microsoft.com/office/drawing/2014/main" xmlns="" id="{B412C1FB-A6BC-F849-B49F-1CC7D83FFF6C}"/>
                    </a:ext>
                  </a:extLst>
                </p:cNvPr>
                <p:cNvSpPr txBox="1"/>
                <p:nvPr/>
              </p:nvSpPr>
              <p:spPr>
                <a:xfrm>
                  <a:off x="6749814" y="4474688"/>
                  <a:ext cx="185463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b="1" dirty="0" err="1"/>
                    <a:t>Striping</a:t>
                  </a:r>
                  <a:r>
                    <a:rPr lang="fr-FR" sz="1400" b="1" dirty="0"/>
                    <a:t> + Sphagnum</a:t>
                  </a: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0505AAD1-CD9C-3948-B515-5994EB24A3E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181020" y="4429398"/>
                  <a:ext cx="431553" cy="39835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3200" dirty="0">
                      <a:solidFill>
                        <a:schemeClr val="tx1"/>
                      </a:solidFill>
                    </a:rPr>
                    <a:t>S</a:t>
                  </a:r>
                </a:p>
              </p:txBody>
            </p:sp>
          </p:grpSp>
          <p:pic>
            <p:nvPicPr>
              <p:cNvPr id="10" name="Picture 2" descr="C:\Users\sgogo\Pictures\CBD_p7.jpg">
                <a:extLst>
                  <a:ext uri="{FF2B5EF4-FFF2-40B4-BE49-F238E27FC236}">
                    <a16:creationId xmlns:a16="http://schemas.microsoft.com/office/drawing/2014/main" xmlns="" id="{CA3F5329-DE07-C247-83EC-830061F69B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5153" y="4963680"/>
                <a:ext cx="2701303" cy="180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xmlns="" id="{92438EDD-D210-4743-A572-908D80DCFFC7}"/>
                  </a:ext>
                </a:extLst>
              </p:cNvPr>
              <p:cNvSpPr txBox="1"/>
              <p:nvPr/>
            </p:nvSpPr>
            <p:spPr>
              <a:xfrm>
                <a:off x="5940152" y="6372036"/>
                <a:ext cx="13681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chemeClr val="bg1"/>
                    </a:solidFill>
                  </a:rPr>
                  <a:t>In April 2016</a:t>
                </a:r>
              </a:p>
            </p:txBody>
          </p:sp>
        </p:grpSp>
      </p:grpSp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E20388E7-6505-3643-82CC-607223000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60510" y="1108302"/>
            <a:ext cx="3949700" cy="320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xmlns="" id="{C3B5BEF2-DBF9-024B-B7EE-8282F59E331F}"/>
              </a:ext>
            </a:extLst>
          </p:cNvPr>
          <p:cNvGrpSpPr>
            <a:grpSpLocks noChangeAspect="1"/>
          </p:cNvGrpSpPr>
          <p:nvPr/>
        </p:nvGrpSpPr>
        <p:grpSpPr>
          <a:xfrm>
            <a:off x="145045" y="2245489"/>
            <a:ext cx="1334613" cy="1543240"/>
            <a:chOff x="1371434" y="3707858"/>
            <a:chExt cx="3138836" cy="3629502"/>
          </a:xfrm>
          <a:scene3d>
            <a:camera prst="perspectiveRelaxed" fov="7200000"/>
            <a:lightRig rig="threePt" dir="t"/>
          </a:scene3d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2786361B-EACE-0349-BC01-E08B6D26FC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30757" y="5372861"/>
              <a:ext cx="431553" cy="3983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C07EA65F-F107-D340-9F80-80F3BF9F77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97049" y="5372861"/>
              <a:ext cx="431553" cy="3983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38E92B4A-91B6-7641-A516-B8C57A34C4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7115" y="5363217"/>
              <a:ext cx="431553" cy="3983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750BA1F-5826-FF4B-879D-1A82AAFCC9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0865" y="5362843"/>
              <a:ext cx="431553" cy="39835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0873FAB4-B24C-0D4F-B23F-88C5070CF8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31044" y="3772405"/>
              <a:ext cx="431553" cy="39835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535902B0-FC61-434C-BB47-7FC90E327B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6517" y="3772405"/>
              <a:ext cx="431553" cy="39835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3200" dirty="0">
                <a:solidFill>
                  <a:prstClr val="black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248D046C-BCDE-1F43-9E14-A642F9C640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97049" y="3769683"/>
              <a:ext cx="431553" cy="39835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23EBBB61-ACBA-304B-B14E-E26824066AB0}"/>
                </a:ext>
              </a:extLst>
            </p:cNvPr>
            <p:cNvSpPr/>
            <p:nvPr/>
          </p:nvSpPr>
          <p:spPr>
            <a:xfrm>
              <a:off x="2876606" y="4349680"/>
              <a:ext cx="129466" cy="29876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11A4FD80-31EB-EF44-A6BC-A13338AAA02F}"/>
                </a:ext>
              </a:extLst>
            </p:cNvPr>
            <p:cNvSpPr/>
            <p:nvPr/>
          </p:nvSpPr>
          <p:spPr>
            <a:xfrm rot="5400000">
              <a:off x="2881442" y="3870210"/>
              <a:ext cx="119507" cy="25893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BEBF6CC8-2686-F548-991F-026D969561E8}"/>
                </a:ext>
              </a:extLst>
            </p:cNvPr>
            <p:cNvSpPr/>
            <p:nvPr/>
          </p:nvSpPr>
          <p:spPr>
            <a:xfrm rot="5400000">
              <a:off x="2881729" y="3073495"/>
              <a:ext cx="119508" cy="25893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00"/>
            </a:p>
          </p:txBody>
        </p: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xmlns="" id="{808E41E7-9C4F-FE4F-8230-2985F59BDD7C}"/>
                </a:ext>
              </a:extLst>
            </p:cNvPr>
            <p:cNvGrpSpPr/>
            <p:nvPr/>
          </p:nvGrpSpPr>
          <p:grpSpPr>
            <a:xfrm>
              <a:off x="3100220" y="3707858"/>
              <a:ext cx="1409509" cy="526672"/>
              <a:chOff x="7027200" y="5742000"/>
              <a:chExt cx="2412104" cy="976406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38FD1BE5-CA01-2B4F-A38E-3AE39401A791}"/>
                  </a:ext>
                </a:extLst>
              </p:cNvPr>
              <p:cNvSpPr/>
              <p:nvPr/>
            </p:nvSpPr>
            <p:spPr>
              <a:xfrm>
                <a:off x="8503200" y="5742000"/>
                <a:ext cx="45719" cy="9749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5C7E8AF2-7B90-BF49-BBFA-D6215F3209A8}"/>
                  </a:ext>
                </a:extLst>
              </p:cNvPr>
              <p:cNvSpPr/>
              <p:nvPr/>
            </p:nvSpPr>
            <p:spPr>
              <a:xfrm>
                <a:off x="9393585" y="5743442"/>
                <a:ext cx="45719" cy="9749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25695037-1BCB-2845-9517-DC17507A2126}"/>
                  </a:ext>
                </a:extLst>
              </p:cNvPr>
              <p:cNvSpPr/>
              <p:nvPr/>
            </p:nvSpPr>
            <p:spPr>
              <a:xfrm>
                <a:off x="7027200" y="5742000"/>
                <a:ext cx="45719" cy="9749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32183FE3-ECCE-AA45-9E60-A6EBEA0E4EEC}"/>
                  </a:ext>
                </a:extLst>
              </p:cNvPr>
              <p:cNvSpPr/>
              <p:nvPr/>
            </p:nvSpPr>
            <p:spPr>
              <a:xfrm>
                <a:off x="7917585" y="5743442"/>
                <a:ext cx="45719" cy="9749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0C8C6ED9-CE02-2243-964D-BFB812ADF6A0}"/>
                </a:ext>
              </a:extLst>
            </p:cNvPr>
            <p:cNvSpPr/>
            <p:nvPr/>
          </p:nvSpPr>
          <p:spPr>
            <a:xfrm>
              <a:off x="2233933" y="3707858"/>
              <a:ext cx="26716" cy="5258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B294AA6B-A6F6-BF42-9B3C-0D4B6144B4E1}"/>
                </a:ext>
              </a:extLst>
            </p:cNvPr>
            <p:cNvSpPr/>
            <p:nvPr/>
          </p:nvSpPr>
          <p:spPr>
            <a:xfrm>
              <a:off x="2754228" y="3708636"/>
              <a:ext cx="26716" cy="5258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EFA6619E-4A18-A141-8D38-DC713C0B52ED}"/>
                </a:ext>
              </a:extLst>
            </p:cNvPr>
            <p:cNvSpPr/>
            <p:nvPr/>
          </p:nvSpPr>
          <p:spPr>
            <a:xfrm>
              <a:off x="1371434" y="3707858"/>
              <a:ext cx="26716" cy="5258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77C48499-5366-3341-AE3C-0841C2A3AF65}"/>
                </a:ext>
              </a:extLst>
            </p:cNvPr>
            <p:cNvSpPr/>
            <p:nvPr/>
          </p:nvSpPr>
          <p:spPr>
            <a:xfrm>
              <a:off x="1891730" y="3708636"/>
              <a:ext cx="26716" cy="5258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xmlns="" id="{DEFE5D38-FB97-5E49-BCC0-0163FC8D0C0C}"/>
                </a:ext>
              </a:extLst>
            </p:cNvPr>
            <p:cNvGrpSpPr/>
            <p:nvPr/>
          </p:nvGrpSpPr>
          <p:grpSpPr>
            <a:xfrm>
              <a:off x="3100761" y="4498585"/>
              <a:ext cx="1409509" cy="526272"/>
              <a:chOff x="7027200" y="5742000"/>
              <a:chExt cx="2412104" cy="975664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62115691-9E25-F142-935A-5F70B5C9C7CD}"/>
                  </a:ext>
                </a:extLst>
              </p:cNvPr>
              <p:cNvSpPr/>
              <p:nvPr/>
            </p:nvSpPr>
            <p:spPr>
              <a:xfrm>
                <a:off x="8503200" y="5742000"/>
                <a:ext cx="45719" cy="9749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04488C96-D9C9-2B47-9919-0D745685F550}"/>
                  </a:ext>
                </a:extLst>
              </p:cNvPr>
              <p:cNvSpPr/>
              <p:nvPr/>
            </p:nvSpPr>
            <p:spPr>
              <a:xfrm>
                <a:off x="9393585" y="5742700"/>
                <a:ext cx="45719" cy="9749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3B8C5C8C-BAE0-7E4A-AB67-8F20BB0C4B48}"/>
                  </a:ext>
                </a:extLst>
              </p:cNvPr>
              <p:cNvSpPr/>
              <p:nvPr/>
            </p:nvSpPr>
            <p:spPr>
              <a:xfrm>
                <a:off x="7027200" y="5742000"/>
                <a:ext cx="45719" cy="9749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A3E16574-D09C-CE49-BDED-ADCA0ED0E850}"/>
                  </a:ext>
                </a:extLst>
              </p:cNvPr>
              <p:cNvSpPr/>
              <p:nvPr/>
            </p:nvSpPr>
            <p:spPr>
              <a:xfrm>
                <a:off x="7917585" y="5742700"/>
                <a:ext cx="45719" cy="9749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xmlns="" id="{6E691E2C-AC42-0B43-BFA8-19EAD90922DF}"/>
                </a:ext>
              </a:extLst>
            </p:cNvPr>
            <p:cNvGrpSpPr/>
            <p:nvPr/>
          </p:nvGrpSpPr>
          <p:grpSpPr>
            <a:xfrm>
              <a:off x="1373119" y="4498585"/>
              <a:ext cx="1409509" cy="526272"/>
              <a:chOff x="7027200" y="5742000"/>
              <a:chExt cx="2412104" cy="975664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BFC28EED-1A36-2E46-902E-A1CC1207D16D}"/>
                  </a:ext>
                </a:extLst>
              </p:cNvPr>
              <p:cNvSpPr/>
              <p:nvPr/>
            </p:nvSpPr>
            <p:spPr>
              <a:xfrm>
                <a:off x="8503200" y="5742000"/>
                <a:ext cx="45719" cy="9749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24C8E952-6132-FD4E-80CB-E3F293564E6E}"/>
                  </a:ext>
                </a:extLst>
              </p:cNvPr>
              <p:cNvSpPr/>
              <p:nvPr/>
            </p:nvSpPr>
            <p:spPr>
              <a:xfrm>
                <a:off x="9393585" y="5742700"/>
                <a:ext cx="45719" cy="9749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38CA6F98-9EA5-AA49-BEB2-CAD4B9CF064D}"/>
                  </a:ext>
                </a:extLst>
              </p:cNvPr>
              <p:cNvSpPr/>
              <p:nvPr/>
            </p:nvSpPr>
            <p:spPr>
              <a:xfrm>
                <a:off x="7027200" y="5742000"/>
                <a:ext cx="45719" cy="9749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0F8E9D45-1A4D-5B48-9A8A-B6156155047A}"/>
                  </a:ext>
                </a:extLst>
              </p:cNvPr>
              <p:cNvSpPr/>
              <p:nvPr/>
            </p:nvSpPr>
            <p:spPr>
              <a:xfrm>
                <a:off x="7917585" y="5742700"/>
                <a:ext cx="45719" cy="9749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xmlns="" id="{58E6C8B6-6888-BC43-8370-2D96669269DD}"/>
                </a:ext>
              </a:extLst>
            </p:cNvPr>
            <p:cNvGrpSpPr/>
            <p:nvPr/>
          </p:nvGrpSpPr>
          <p:grpSpPr>
            <a:xfrm>
              <a:off x="3100220" y="5305387"/>
              <a:ext cx="1409509" cy="526182"/>
              <a:chOff x="7027200" y="5742000"/>
              <a:chExt cx="2412104" cy="975496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CE537C08-29B3-444C-982F-406C76919FAC}"/>
                  </a:ext>
                </a:extLst>
              </p:cNvPr>
              <p:cNvSpPr/>
              <p:nvPr/>
            </p:nvSpPr>
            <p:spPr>
              <a:xfrm>
                <a:off x="8503200" y="5742000"/>
                <a:ext cx="45719" cy="9749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9396CCF9-9195-7F4E-8F66-D8AB60FB6E57}"/>
                  </a:ext>
                </a:extLst>
              </p:cNvPr>
              <p:cNvSpPr/>
              <p:nvPr/>
            </p:nvSpPr>
            <p:spPr>
              <a:xfrm>
                <a:off x="9393585" y="5742532"/>
                <a:ext cx="45719" cy="9749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C1C30276-16E3-3346-872E-EE1837080A0E}"/>
                  </a:ext>
                </a:extLst>
              </p:cNvPr>
              <p:cNvSpPr/>
              <p:nvPr/>
            </p:nvSpPr>
            <p:spPr>
              <a:xfrm>
                <a:off x="7027200" y="5742000"/>
                <a:ext cx="45719" cy="9749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772AC5DA-D84C-A248-B4CB-735305CC5D55}"/>
                  </a:ext>
                </a:extLst>
              </p:cNvPr>
              <p:cNvSpPr/>
              <p:nvPr/>
            </p:nvSpPr>
            <p:spPr>
              <a:xfrm>
                <a:off x="7917585" y="5742532"/>
                <a:ext cx="45719" cy="9749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xmlns="" id="{650D756B-E9DE-F04A-BD51-89ECFBA446D0}"/>
                </a:ext>
              </a:extLst>
            </p:cNvPr>
            <p:cNvGrpSpPr/>
            <p:nvPr/>
          </p:nvGrpSpPr>
          <p:grpSpPr>
            <a:xfrm>
              <a:off x="1373119" y="5304824"/>
              <a:ext cx="1409509" cy="526744"/>
              <a:chOff x="7027200" y="5740957"/>
              <a:chExt cx="2412104" cy="976539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81147D6F-4845-4E43-AAB3-B39BF7BC912E}"/>
                  </a:ext>
                </a:extLst>
              </p:cNvPr>
              <p:cNvSpPr/>
              <p:nvPr/>
            </p:nvSpPr>
            <p:spPr>
              <a:xfrm>
                <a:off x="8503200" y="5742000"/>
                <a:ext cx="45719" cy="9749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AC86C91B-3DC1-F44E-A0E2-5A1497DD98DC}"/>
                  </a:ext>
                </a:extLst>
              </p:cNvPr>
              <p:cNvSpPr/>
              <p:nvPr/>
            </p:nvSpPr>
            <p:spPr>
              <a:xfrm>
                <a:off x="9393585" y="5740957"/>
                <a:ext cx="45719" cy="9749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65B73AEF-5878-EB43-94AA-0D72B8263AD3}"/>
                  </a:ext>
                </a:extLst>
              </p:cNvPr>
              <p:cNvSpPr/>
              <p:nvPr/>
            </p:nvSpPr>
            <p:spPr>
              <a:xfrm>
                <a:off x="7027200" y="5742532"/>
                <a:ext cx="45719" cy="9749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74C39EA7-00D3-464F-ACE8-7B2819C3129E}"/>
                  </a:ext>
                </a:extLst>
              </p:cNvPr>
              <p:cNvSpPr/>
              <p:nvPr/>
            </p:nvSpPr>
            <p:spPr>
              <a:xfrm>
                <a:off x="7917585" y="5742532"/>
                <a:ext cx="45719" cy="9749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B388CBBE-99B6-A342-AC32-51D56A709A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90748" y="4568828"/>
              <a:ext cx="431553" cy="39835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3D28B100-E4DC-3545-9B37-D84BA501D6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0865" y="4562353"/>
              <a:ext cx="431553" cy="3983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7B7F5B74-2D28-0742-A0BB-4AC25BD076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7115" y="4566741"/>
              <a:ext cx="431553" cy="39835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3200" dirty="0">
                <a:solidFill>
                  <a:prstClr val="black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B8D262B7-A283-B547-9945-F94BE4FDB7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30756" y="4562353"/>
              <a:ext cx="431553" cy="39835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3200" dirty="0">
                <a:solidFill>
                  <a:prstClr val="black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3A7288B7-77CD-AB40-926B-F972799487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7077" y="3754520"/>
              <a:ext cx="431553" cy="39835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3200" dirty="0">
                <a:solidFill>
                  <a:prstClr val="black"/>
                </a:solidFill>
              </a:endParaRPr>
            </a:p>
          </p:txBody>
        </p:sp>
      </p:grpSp>
      <p:sp>
        <p:nvSpPr>
          <p:cNvPr id="69" name="Rectangle 26">
            <a:extLst>
              <a:ext uri="{FF2B5EF4-FFF2-40B4-BE49-F238E27FC236}">
                <a16:creationId xmlns:a16="http://schemas.microsoft.com/office/drawing/2014/main" xmlns="" id="{6DAC725A-A3CF-8D46-B6E5-260CBF556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296" y="67332"/>
            <a:ext cx="9180513" cy="400110"/>
          </a:xfrm>
          <a:prstGeom prst="rect">
            <a:avLst/>
          </a:prstGeom>
          <a:solidFill>
            <a:srgbClr val="12014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000" b="1" i="1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Sphagnum</a:t>
            </a:r>
            <a:r>
              <a:rPr lang="en-GB" sz="2000" b="1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 experiments__________________________________________</a:t>
            </a:r>
            <a:endParaRPr lang="en-GB" sz="2000" i="1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0" name="Rectangle 9">
            <a:extLst>
              <a:ext uri="{FF2B5EF4-FFF2-40B4-BE49-F238E27FC236}">
                <a16:creationId xmlns:a16="http://schemas.microsoft.com/office/drawing/2014/main" xmlns="" id="{B2EF2E77-CC78-4443-876E-71E66CD47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8" y="636660"/>
            <a:ext cx="2992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b="1" dirty="0" err="1"/>
              <a:t>After</a:t>
            </a:r>
            <a:r>
              <a:rPr lang="fr-FR" b="1" dirty="0"/>
              <a:t> 2 </a:t>
            </a:r>
            <a:r>
              <a:rPr lang="fr-FR" b="1" dirty="0" err="1"/>
              <a:t>years</a:t>
            </a:r>
            <a:r>
              <a:rPr lang="fr-FR" b="1" dirty="0"/>
              <a:t>… </a:t>
            </a:r>
          </a:p>
        </p:txBody>
      </p:sp>
      <p:pic>
        <p:nvPicPr>
          <p:cNvPr id="71" name="Picture 2">
            <a:extLst>
              <a:ext uri="{FF2B5EF4-FFF2-40B4-BE49-F238E27FC236}">
                <a16:creationId xmlns:a16="http://schemas.microsoft.com/office/drawing/2014/main" xmlns="" id="{811EB6C3-5D7F-9C44-8896-C36A2BEEA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168" y="577832"/>
            <a:ext cx="7488832" cy="388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ZoneTexte 71">
            <a:extLst>
              <a:ext uri="{FF2B5EF4-FFF2-40B4-BE49-F238E27FC236}">
                <a16:creationId xmlns:a16="http://schemas.microsoft.com/office/drawing/2014/main" xmlns="" id="{7E7A6A49-35FC-6E43-9C55-0D7A2A46F63A}"/>
              </a:ext>
            </a:extLst>
          </p:cNvPr>
          <p:cNvSpPr txBox="1"/>
          <p:nvPr/>
        </p:nvSpPr>
        <p:spPr>
          <a:xfrm>
            <a:off x="3835360" y="1500903"/>
            <a:ext cx="153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Sphagnum</a:t>
            </a:r>
            <a:r>
              <a:rPr lang="fr-FR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mosses</a:t>
            </a:r>
            <a:endParaRPr lang="fr-F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xmlns="" id="{5C0FF203-FD3C-A64E-BD9B-B6AD8C48D075}"/>
              </a:ext>
            </a:extLst>
          </p:cNvPr>
          <p:cNvSpPr txBox="1"/>
          <p:nvPr/>
        </p:nvSpPr>
        <p:spPr>
          <a:xfrm>
            <a:off x="3725216" y="2816834"/>
            <a:ext cx="2084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>
                <a:solidFill>
                  <a:srgbClr val="085FE1"/>
                </a:solidFill>
              </a:rPr>
              <a:t>Eriophorum</a:t>
            </a:r>
            <a:r>
              <a:rPr lang="fr-FR" sz="1400" i="1" dirty="0">
                <a:solidFill>
                  <a:srgbClr val="085FE1"/>
                </a:solidFill>
              </a:rPr>
              <a:t> </a:t>
            </a:r>
            <a:r>
              <a:rPr lang="fr-FR" sz="1400" i="1" dirty="0" err="1">
                <a:solidFill>
                  <a:srgbClr val="085FE1"/>
                </a:solidFill>
              </a:rPr>
              <a:t>angustifolium</a:t>
            </a:r>
            <a:endParaRPr lang="fr-FR" sz="1400" i="1" dirty="0">
              <a:solidFill>
                <a:srgbClr val="085F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e 34">
            <a:extLst>
              <a:ext uri="{FF2B5EF4-FFF2-40B4-BE49-F238E27FC236}">
                <a16:creationId xmlns:a16="http://schemas.microsoft.com/office/drawing/2014/main" xmlns="" id="{68BC3E6B-5CD7-7441-9FA9-B158C338C18C}"/>
              </a:ext>
            </a:extLst>
          </p:cNvPr>
          <p:cNvGrpSpPr/>
          <p:nvPr/>
        </p:nvGrpSpPr>
        <p:grpSpPr>
          <a:xfrm>
            <a:off x="92598" y="927737"/>
            <a:ext cx="9051402" cy="5957648"/>
            <a:chOff x="0" y="1176255"/>
            <a:chExt cx="9144000" cy="57091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15DD05F6-7E9A-A347-9440-8167EA0B25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604500"/>
              <a:ext cx="9144000" cy="5280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B9E5595E-4110-CD40-B167-F4A051AC3C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7952" y="1176255"/>
              <a:ext cx="682811" cy="39229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xmlns="" id="{37D304B3-BE84-D84F-9A98-0C922518068E}"/>
                </a:ext>
              </a:extLst>
            </p:cNvPr>
            <p:cNvCxnSpPr>
              <a:stCxn id="24" idx="2"/>
            </p:cNvCxnSpPr>
            <p:nvPr/>
          </p:nvCxnSpPr>
          <p:spPr>
            <a:xfrm flipH="1">
              <a:off x="6517952" y="1568550"/>
              <a:ext cx="341406" cy="7083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xmlns="" id="{5E97CE71-B98B-254F-98B7-3D63CB99B6BB}"/>
                </a:ext>
              </a:extLst>
            </p:cNvPr>
            <p:cNvSpPr/>
            <p:nvPr/>
          </p:nvSpPr>
          <p:spPr>
            <a:xfrm>
              <a:off x="1788927" y="4848720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xmlns="" id="{ED35892C-013E-1047-B555-632DEA613BD9}"/>
                </a:ext>
              </a:extLst>
            </p:cNvPr>
            <p:cNvSpPr txBox="1"/>
            <p:nvPr/>
          </p:nvSpPr>
          <p:spPr>
            <a:xfrm>
              <a:off x="374349" y="5210036"/>
              <a:ext cx="12453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Century Gothic" pitchFamily="34" charset="0"/>
                </a:rPr>
                <a:t> Sphagnum plot #1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xmlns="" id="{18AFF90C-393C-8E42-8649-E2191E5CD8F9}"/>
                </a:ext>
              </a:extLst>
            </p:cNvPr>
            <p:cNvSpPr txBox="1"/>
            <p:nvPr/>
          </p:nvSpPr>
          <p:spPr>
            <a:xfrm>
              <a:off x="2195736" y="5570076"/>
              <a:ext cx="12453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Century Gothic" pitchFamily="34" charset="0"/>
                </a:rPr>
                <a:t> Control plot #1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xmlns="" id="{203AA903-9A6D-6043-AB32-DF700976BE9C}"/>
                </a:ext>
              </a:extLst>
            </p:cNvPr>
            <p:cNvSpPr txBox="1"/>
            <p:nvPr/>
          </p:nvSpPr>
          <p:spPr>
            <a:xfrm>
              <a:off x="7363419" y="3592180"/>
              <a:ext cx="12453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Century Gothic" pitchFamily="34" charset="0"/>
                </a:rPr>
                <a:t> Sphagnum plot #2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xmlns="" id="{15AE44C8-17A4-C744-91E9-2FA66B37BB28}"/>
                </a:ext>
              </a:extLst>
            </p:cNvPr>
            <p:cNvSpPr txBox="1"/>
            <p:nvPr/>
          </p:nvSpPr>
          <p:spPr>
            <a:xfrm>
              <a:off x="5558925" y="4149080"/>
              <a:ext cx="12453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Century Gothic" pitchFamily="34" charset="0"/>
                </a:rPr>
                <a:t> Control plot #2</a:t>
              </a:r>
            </a:p>
          </p:txBody>
        </p:sp>
        <p:sp>
          <p:nvSpPr>
            <p:cNvPr id="31" name="Étoile à 5 branches 30">
              <a:extLst>
                <a:ext uri="{FF2B5EF4-FFF2-40B4-BE49-F238E27FC236}">
                  <a16:creationId xmlns:a16="http://schemas.microsoft.com/office/drawing/2014/main" xmlns="" id="{7D97B897-056C-844B-8D97-10013699863A}"/>
                </a:ext>
              </a:extLst>
            </p:cNvPr>
            <p:cNvSpPr/>
            <p:nvPr/>
          </p:nvSpPr>
          <p:spPr>
            <a:xfrm>
              <a:off x="1662927" y="5210036"/>
              <a:ext cx="180000" cy="180000"/>
            </a:xfrm>
            <a:prstGeom prst="star5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Étoile à 5 branches 31">
              <a:extLst>
                <a:ext uri="{FF2B5EF4-FFF2-40B4-BE49-F238E27FC236}">
                  <a16:creationId xmlns:a16="http://schemas.microsoft.com/office/drawing/2014/main" xmlns="" id="{B5BBB54D-4D83-764F-95E2-3A8BCA325FD6}"/>
                </a:ext>
              </a:extLst>
            </p:cNvPr>
            <p:cNvSpPr/>
            <p:nvPr/>
          </p:nvSpPr>
          <p:spPr>
            <a:xfrm>
              <a:off x="5392693" y="3393016"/>
              <a:ext cx="180000" cy="180000"/>
            </a:xfrm>
            <a:prstGeom prst="star5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" name="Grouper 37">
            <a:extLst>
              <a:ext uri="{FF2B5EF4-FFF2-40B4-BE49-F238E27FC236}">
                <a16:creationId xmlns:a16="http://schemas.microsoft.com/office/drawing/2014/main" xmlns="" id="{D9366D9C-B858-1345-9417-14436965213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66116" y="0"/>
            <a:ext cx="3377884" cy="2061344"/>
            <a:chOff x="149348" y="1622673"/>
            <a:chExt cx="5080986" cy="3360094"/>
          </a:xfrm>
        </p:grpSpPr>
        <p:grpSp>
          <p:nvGrpSpPr>
            <p:cNvPr id="7" name="Group 325">
              <a:extLst>
                <a:ext uri="{FF2B5EF4-FFF2-40B4-BE49-F238E27FC236}">
                  <a16:creationId xmlns:a16="http://schemas.microsoft.com/office/drawing/2014/main" xmlns="" id="{65AC28F5-EA2F-9443-A996-8F48BA366AC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9348" y="1622673"/>
              <a:ext cx="5080986" cy="3360094"/>
              <a:chOff x="1441" y="1893"/>
              <a:chExt cx="3319" cy="1966"/>
            </a:xfrm>
          </p:grpSpPr>
          <p:pic>
            <p:nvPicPr>
              <p:cNvPr id="11" name="Picture 326">
                <a:extLst>
                  <a:ext uri="{FF2B5EF4-FFF2-40B4-BE49-F238E27FC236}">
                    <a16:creationId xmlns:a16="http://schemas.microsoft.com/office/drawing/2014/main" xmlns="" id="{29451B02-7170-7F42-AA6D-7DD2A0359C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441" y="1893"/>
                <a:ext cx="3319" cy="19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2" name="Group 329">
                <a:extLst>
                  <a:ext uri="{FF2B5EF4-FFF2-40B4-BE49-F238E27FC236}">
                    <a16:creationId xmlns:a16="http://schemas.microsoft.com/office/drawing/2014/main" xmlns="" id="{79DC0250-5A3F-E148-988D-CD45759701C9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246" y="2193"/>
                <a:ext cx="2094" cy="1196"/>
                <a:chOff x="862" y="1605"/>
                <a:chExt cx="2946" cy="1683"/>
              </a:xfrm>
            </p:grpSpPr>
            <p:sp>
              <p:nvSpPr>
                <p:cNvPr id="13" name="Freeform 330">
                  <a:extLst>
                    <a:ext uri="{FF2B5EF4-FFF2-40B4-BE49-F238E27FC236}">
                      <a16:creationId xmlns:a16="http://schemas.microsoft.com/office/drawing/2014/main" xmlns="" id="{2CA95CE4-B285-F34C-BC9A-A2AC02D7996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19" y="2672"/>
                  <a:ext cx="574" cy="179"/>
                </a:xfrm>
                <a:custGeom>
                  <a:avLst/>
                  <a:gdLst>
                    <a:gd name="T0" fmla="*/ 574 w 574"/>
                    <a:gd name="T1" fmla="*/ 0 h 177"/>
                    <a:gd name="T2" fmla="*/ 545 w 574"/>
                    <a:gd name="T3" fmla="*/ 4 h 177"/>
                    <a:gd name="T4" fmla="*/ 527 w 574"/>
                    <a:gd name="T5" fmla="*/ 7 h 177"/>
                    <a:gd name="T6" fmla="*/ 512 w 574"/>
                    <a:gd name="T7" fmla="*/ 13 h 177"/>
                    <a:gd name="T8" fmla="*/ 490 w 574"/>
                    <a:gd name="T9" fmla="*/ 27 h 177"/>
                    <a:gd name="T10" fmla="*/ 473 w 574"/>
                    <a:gd name="T11" fmla="*/ 40 h 177"/>
                    <a:gd name="T12" fmla="*/ 449 w 574"/>
                    <a:gd name="T13" fmla="*/ 58 h 177"/>
                    <a:gd name="T14" fmla="*/ 425 w 574"/>
                    <a:gd name="T15" fmla="*/ 76 h 177"/>
                    <a:gd name="T16" fmla="*/ 407 w 574"/>
                    <a:gd name="T17" fmla="*/ 88 h 177"/>
                    <a:gd name="T18" fmla="*/ 359 w 574"/>
                    <a:gd name="T19" fmla="*/ 114 h 177"/>
                    <a:gd name="T20" fmla="*/ 335 w 574"/>
                    <a:gd name="T21" fmla="*/ 133 h 177"/>
                    <a:gd name="T22" fmla="*/ 317 w 574"/>
                    <a:gd name="T23" fmla="*/ 142 h 177"/>
                    <a:gd name="T24" fmla="*/ 302 w 574"/>
                    <a:gd name="T25" fmla="*/ 148 h 177"/>
                    <a:gd name="T26" fmla="*/ 287 w 574"/>
                    <a:gd name="T27" fmla="*/ 165 h 177"/>
                    <a:gd name="T28" fmla="*/ 275 w 574"/>
                    <a:gd name="T29" fmla="*/ 172 h 177"/>
                    <a:gd name="T30" fmla="*/ 244 w 574"/>
                    <a:gd name="T31" fmla="*/ 156 h 177"/>
                    <a:gd name="T32" fmla="*/ 227 w 574"/>
                    <a:gd name="T33" fmla="*/ 135 h 177"/>
                    <a:gd name="T34" fmla="*/ 215 w 574"/>
                    <a:gd name="T35" fmla="*/ 126 h 177"/>
                    <a:gd name="T36" fmla="*/ 197 w 574"/>
                    <a:gd name="T37" fmla="*/ 117 h 177"/>
                    <a:gd name="T38" fmla="*/ 118 w 574"/>
                    <a:gd name="T39" fmla="*/ 115 h 177"/>
                    <a:gd name="T40" fmla="*/ 98 w 574"/>
                    <a:gd name="T41" fmla="*/ 124 h 177"/>
                    <a:gd name="T42" fmla="*/ 74 w 574"/>
                    <a:gd name="T43" fmla="*/ 133 h 177"/>
                    <a:gd name="T44" fmla="*/ 29 w 574"/>
                    <a:gd name="T45" fmla="*/ 160 h 177"/>
                    <a:gd name="T46" fmla="*/ 14 w 574"/>
                    <a:gd name="T47" fmla="*/ 166 h 177"/>
                    <a:gd name="T48" fmla="*/ 2 w 574"/>
                    <a:gd name="T49" fmla="*/ 172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74" h="177">
                      <a:moveTo>
                        <a:pt x="574" y="0"/>
                      </a:moveTo>
                      <a:cubicBezTo>
                        <a:pt x="561" y="8"/>
                        <a:pt x="574" y="1"/>
                        <a:pt x="545" y="4"/>
                      </a:cubicBezTo>
                      <a:cubicBezTo>
                        <a:pt x="539" y="5"/>
                        <a:pt x="527" y="7"/>
                        <a:pt x="527" y="7"/>
                      </a:cubicBezTo>
                      <a:cubicBezTo>
                        <a:pt x="522" y="10"/>
                        <a:pt x="518" y="12"/>
                        <a:pt x="512" y="13"/>
                      </a:cubicBezTo>
                      <a:cubicBezTo>
                        <a:pt x="508" y="19"/>
                        <a:pt x="497" y="23"/>
                        <a:pt x="490" y="27"/>
                      </a:cubicBezTo>
                      <a:cubicBezTo>
                        <a:pt x="486" y="32"/>
                        <a:pt x="479" y="37"/>
                        <a:pt x="473" y="40"/>
                      </a:cubicBezTo>
                      <a:cubicBezTo>
                        <a:pt x="468" y="47"/>
                        <a:pt x="457" y="57"/>
                        <a:pt x="449" y="58"/>
                      </a:cubicBezTo>
                      <a:cubicBezTo>
                        <a:pt x="442" y="66"/>
                        <a:pt x="436" y="74"/>
                        <a:pt x="425" y="76"/>
                      </a:cubicBezTo>
                      <a:cubicBezTo>
                        <a:pt x="419" y="80"/>
                        <a:pt x="414" y="87"/>
                        <a:pt x="407" y="88"/>
                      </a:cubicBezTo>
                      <a:cubicBezTo>
                        <a:pt x="392" y="96"/>
                        <a:pt x="374" y="108"/>
                        <a:pt x="359" y="114"/>
                      </a:cubicBezTo>
                      <a:cubicBezTo>
                        <a:pt x="352" y="123"/>
                        <a:pt x="346" y="131"/>
                        <a:pt x="335" y="133"/>
                      </a:cubicBezTo>
                      <a:cubicBezTo>
                        <a:pt x="329" y="137"/>
                        <a:pt x="324" y="141"/>
                        <a:pt x="317" y="142"/>
                      </a:cubicBezTo>
                      <a:cubicBezTo>
                        <a:pt x="312" y="146"/>
                        <a:pt x="308" y="147"/>
                        <a:pt x="302" y="148"/>
                      </a:cubicBezTo>
                      <a:cubicBezTo>
                        <a:pt x="297" y="154"/>
                        <a:pt x="294" y="161"/>
                        <a:pt x="287" y="165"/>
                      </a:cubicBezTo>
                      <a:cubicBezTo>
                        <a:pt x="283" y="170"/>
                        <a:pt x="281" y="171"/>
                        <a:pt x="275" y="172"/>
                      </a:cubicBezTo>
                      <a:cubicBezTo>
                        <a:pt x="258" y="171"/>
                        <a:pt x="255" y="167"/>
                        <a:pt x="244" y="156"/>
                      </a:cubicBezTo>
                      <a:cubicBezTo>
                        <a:pt x="241" y="148"/>
                        <a:pt x="234" y="139"/>
                        <a:pt x="227" y="135"/>
                      </a:cubicBezTo>
                      <a:cubicBezTo>
                        <a:pt x="223" y="129"/>
                        <a:pt x="222" y="127"/>
                        <a:pt x="215" y="126"/>
                      </a:cubicBezTo>
                      <a:cubicBezTo>
                        <a:pt x="208" y="123"/>
                        <a:pt x="204" y="118"/>
                        <a:pt x="197" y="117"/>
                      </a:cubicBezTo>
                      <a:cubicBezTo>
                        <a:pt x="173" y="105"/>
                        <a:pt x="144" y="115"/>
                        <a:pt x="118" y="115"/>
                      </a:cubicBezTo>
                      <a:cubicBezTo>
                        <a:pt x="111" y="118"/>
                        <a:pt x="105" y="123"/>
                        <a:pt x="98" y="124"/>
                      </a:cubicBezTo>
                      <a:cubicBezTo>
                        <a:pt x="91" y="128"/>
                        <a:pt x="82" y="132"/>
                        <a:pt x="74" y="133"/>
                      </a:cubicBezTo>
                      <a:cubicBezTo>
                        <a:pt x="62" y="142"/>
                        <a:pt x="44" y="157"/>
                        <a:pt x="29" y="160"/>
                      </a:cubicBezTo>
                      <a:cubicBezTo>
                        <a:pt x="24" y="163"/>
                        <a:pt x="20" y="165"/>
                        <a:pt x="14" y="166"/>
                      </a:cubicBezTo>
                      <a:cubicBezTo>
                        <a:pt x="12" y="167"/>
                        <a:pt x="0" y="177"/>
                        <a:pt x="2" y="172"/>
                      </a:cubicBez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+mn-cs"/>
                  </a:endParaRPr>
                </a:p>
              </p:txBody>
            </p:sp>
            <p:sp>
              <p:nvSpPr>
                <p:cNvPr id="14" name="Freeform 331">
                  <a:extLst>
                    <a:ext uri="{FF2B5EF4-FFF2-40B4-BE49-F238E27FC236}">
                      <a16:creationId xmlns:a16="http://schemas.microsoft.com/office/drawing/2014/main" xmlns="" id="{DE6B11A8-F119-2845-A16F-69A8344F63A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62" y="2849"/>
                  <a:ext cx="457" cy="439"/>
                </a:xfrm>
                <a:custGeom>
                  <a:avLst/>
                  <a:gdLst>
                    <a:gd name="T0" fmla="*/ 457 w 457"/>
                    <a:gd name="T1" fmla="*/ 0 h 439"/>
                    <a:gd name="T2" fmla="*/ 431 w 457"/>
                    <a:gd name="T3" fmla="*/ 19 h 439"/>
                    <a:gd name="T4" fmla="*/ 404 w 457"/>
                    <a:gd name="T5" fmla="*/ 37 h 439"/>
                    <a:gd name="T6" fmla="*/ 392 w 457"/>
                    <a:gd name="T7" fmla="*/ 48 h 439"/>
                    <a:gd name="T8" fmla="*/ 373 w 457"/>
                    <a:gd name="T9" fmla="*/ 67 h 439"/>
                    <a:gd name="T10" fmla="*/ 329 w 457"/>
                    <a:gd name="T11" fmla="*/ 94 h 439"/>
                    <a:gd name="T12" fmla="*/ 311 w 457"/>
                    <a:gd name="T13" fmla="*/ 103 h 439"/>
                    <a:gd name="T14" fmla="*/ 281 w 457"/>
                    <a:gd name="T15" fmla="*/ 115 h 439"/>
                    <a:gd name="T16" fmla="*/ 250 w 457"/>
                    <a:gd name="T17" fmla="*/ 124 h 439"/>
                    <a:gd name="T18" fmla="*/ 208 w 457"/>
                    <a:gd name="T19" fmla="*/ 133 h 439"/>
                    <a:gd name="T20" fmla="*/ 184 w 457"/>
                    <a:gd name="T21" fmla="*/ 150 h 439"/>
                    <a:gd name="T22" fmla="*/ 167 w 457"/>
                    <a:gd name="T23" fmla="*/ 156 h 439"/>
                    <a:gd name="T24" fmla="*/ 149 w 457"/>
                    <a:gd name="T25" fmla="*/ 163 h 439"/>
                    <a:gd name="T26" fmla="*/ 134 w 457"/>
                    <a:gd name="T27" fmla="*/ 169 h 439"/>
                    <a:gd name="T28" fmla="*/ 116 w 457"/>
                    <a:gd name="T29" fmla="*/ 175 h 439"/>
                    <a:gd name="T30" fmla="*/ 112 w 457"/>
                    <a:gd name="T31" fmla="*/ 273 h 439"/>
                    <a:gd name="T32" fmla="*/ 100 w 457"/>
                    <a:gd name="T33" fmla="*/ 307 h 439"/>
                    <a:gd name="T34" fmla="*/ 83 w 457"/>
                    <a:gd name="T35" fmla="*/ 319 h 439"/>
                    <a:gd name="T36" fmla="*/ 58 w 457"/>
                    <a:gd name="T37" fmla="*/ 331 h 439"/>
                    <a:gd name="T38" fmla="*/ 31 w 457"/>
                    <a:gd name="T39" fmla="*/ 336 h 439"/>
                    <a:gd name="T40" fmla="*/ 17 w 457"/>
                    <a:gd name="T41" fmla="*/ 346 h 439"/>
                    <a:gd name="T42" fmla="*/ 5 w 457"/>
                    <a:gd name="T43" fmla="*/ 411 h 439"/>
                    <a:gd name="T44" fmla="*/ 4 w 457"/>
                    <a:gd name="T45" fmla="*/ 439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57" h="439">
                      <a:moveTo>
                        <a:pt x="457" y="0"/>
                      </a:moveTo>
                      <a:cubicBezTo>
                        <a:pt x="451" y="13"/>
                        <a:pt x="445" y="17"/>
                        <a:pt x="431" y="19"/>
                      </a:cubicBezTo>
                      <a:cubicBezTo>
                        <a:pt x="422" y="25"/>
                        <a:pt x="413" y="31"/>
                        <a:pt x="404" y="37"/>
                      </a:cubicBezTo>
                      <a:cubicBezTo>
                        <a:pt x="401" y="43"/>
                        <a:pt x="398" y="45"/>
                        <a:pt x="392" y="48"/>
                      </a:cubicBezTo>
                      <a:cubicBezTo>
                        <a:pt x="386" y="55"/>
                        <a:pt x="382" y="65"/>
                        <a:pt x="373" y="67"/>
                      </a:cubicBezTo>
                      <a:cubicBezTo>
                        <a:pt x="355" y="74"/>
                        <a:pt x="349" y="91"/>
                        <a:pt x="329" y="94"/>
                      </a:cubicBezTo>
                      <a:cubicBezTo>
                        <a:pt x="324" y="100"/>
                        <a:pt x="318" y="102"/>
                        <a:pt x="311" y="103"/>
                      </a:cubicBezTo>
                      <a:cubicBezTo>
                        <a:pt x="301" y="108"/>
                        <a:pt x="292" y="113"/>
                        <a:pt x="281" y="115"/>
                      </a:cubicBezTo>
                      <a:cubicBezTo>
                        <a:pt x="275" y="123"/>
                        <a:pt x="260" y="123"/>
                        <a:pt x="250" y="124"/>
                      </a:cubicBezTo>
                      <a:cubicBezTo>
                        <a:pt x="236" y="129"/>
                        <a:pt x="222" y="132"/>
                        <a:pt x="208" y="133"/>
                      </a:cubicBezTo>
                      <a:cubicBezTo>
                        <a:pt x="197" y="137"/>
                        <a:pt x="192" y="142"/>
                        <a:pt x="184" y="150"/>
                      </a:cubicBezTo>
                      <a:cubicBezTo>
                        <a:pt x="180" y="154"/>
                        <a:pt x="172" y="154"/>
                        <a:pt x="167" y="156"/>
                      </a:cubicBezTo>
                      <a:cubicBezTo>
                        <a:pt x="162" y="160"/>
                        <a:pt x="155" y="162"/>
                        <a:pt x="149" y="163"/>
                      </a:cubicBezTo>
                      <a:cubicBezTo>
                        <a:pt x="144" y="167"/>
                        <a:pt x="140" y="168"/>
                        <a:pt x="134" y="169"/>
                      </a:cubicBezTo>
                      <a:cubicBezTo>
                        <a:pt x="127" y="173"/>
                        <a:pt x="124" y="174"/>
                        <a:pt x="116" y="175"/>
                      </a:cubicBezTo>
                      <a:cubicBezTo>
                        <a:pt x="101" y="186"/>
                        <a:pt x="111" y="252"/>
                        <a:pt x="112" y="273"/>
                      </a:cubicBezTo>
                      <a:cubicBezTo>
                        <a:pt x="110" y="286"/>
                        <a:pt x="111" y="299"/>
                        <a:pt x="100" y="307"/>
                      </a:cubicBezTo>
                      <a:cubicBezTo>
                        <a:pt x="96" y="313"/>
                        <a:pt x="90" y="318"/>
                        <a:pt x="83" y="319"/>
                      </a:cubicBezTo>
                      <a:cubicBezTo>
                        <a:pt x="73" y="324"/>
                        <a:pt x="70" y="330"/>
                        <a:pt x="58" y="331"/>
                      </a:cubicBezTo>
                      <a:cubicBezTo>
                        <a:pt x="49" y="335"/>
                        <a:pt x="41" y="335"/>
                        <a:pt x="31" y="336"/>
                      </a:cubicBezTo>
                      <a:cubicBezTo>
                        <a:pt x="25" y="341"/>
                        <a:pt x="25" y="345"/>
                        <a:pt x="17" y="346"/>
                      </a:cubicBezTo>
                      <a:cubicBezTo>
                        <a:pt x="0" y="355"/>
                        <a:pt x="12" y="393"/>
                        <a:pt x="5" y="411"/>
                      </a:cubicBezTo>
                      <a:cubicBezTo>
                        <a:pt x="4" y="437"/>
                        <a:pt x="4" y="428"/>
                        <a:pt x="4" y="439"/>
                      </a:cubicBez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+mn-cs"/>
                  </a:endParaRPr>
                </a:p>
              </p:txBody>
            </p:sp>
            <p:sp>
              <p:nvSpPr>
                <p:cNvPr id="15" name="Line 332">
                  <a:extLst>
                    <a:ext uri="{FF2B5EF4-FFF2-40B4-BE49-F238E27FC236}">
                      <a16:creationId xmlns:a16="http://schemas.microsoft.com/office/drawing/2014/main" xmlns="" id="{637DFEA1-3E7B-534D-80C6-76C81CA43EF7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64" y="3196"/>
                  <a:ext cx="729" cy="9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+mn-cs"/>
                  </a:endParaRPr>
                </a:p>
              </p:txBody>
            </p:sp>
            <p:sp>
              <p:nvSpPr>
                <p:cNvPr id="16" name="Freeform 333">
                  <a:extLst>
                    <a:ext uri="{FF2B5EF4-FFF2-40B4-BE49-F238E27FC236}">
                      <a16:creationId xmlns:a16="http://schemas.microsoft.com/office/drawing/2014/main" xmlns="" id="{24221542-8BE1-1A4A-9759-CA54CF74D72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594" y="2610"/>
                  <a:ext cx="687" cy="586"/>
                </a:xfrm>
                <a:custGeom>
                  <a:avLst/>
                  <a:gdLst>
                    <a:gd name="T0" fmla="*/ 0 w 690"/>
                    <a:gd name="T1" fmla="*/ 586 h 586"/>
                    <a:gd name="T2" fmla="*/ 47 w 690"/>
                    <a:gd name="T3" fmla="*/ 564 h 586"/>
                    <a:gd name="T4" fmla="*/ 66 w 690"/>
                    <a:gd name="T5" fmla="*/ 553 h 586"/>
                    <a:gd name="T6" fmla="*/ 83 w 690"/>
                    <a:gd name="T7" fmla="*/ 537 h 586"/>
                    <a:gd name="T8" fmla="*/ 87 w 690"/>
                    <a:gd name="T9" fmla="*/ 534 h 586"/>
                    <a:gd name="T10" fmla="*/ 107 w 690"/>
                    <a:gd name="T11" fmla="*/ 517 h 586"/>
                    <a:gd name="T12" fmla="*/ 131 w 690"/>
                    <a:gd name="T13" fmla="*/ 501 h 586"/>
                    <a:gd name="T14" fmla="*/ 149 w 690"/>
                    <a:gd name="T15" fmla="*/ 495 h 586"/>
                    <a:gd name="T16" fmla="*/ 174 w 690"/>
                    <a:gd name="T17" fmla="*/ 483 h 586"/>
                    <a:gd name="T18" fmla="*/ 194 w 690"/>
                    <a:gd name="T19" fmla="*/ 465 h 586"/>
                    <a:gd name="T20" fmla="*/ 200 w 690"/>
                    <a:gd name="T21" fmla="*/ 450 h 586"/>
                    <a:gd name="T22" fmla="*/ 224 w 690"/>
                    <a:gd name="T23" fmla="*/ 429 h 586"/>
                    <a:gd name="T24" fmla="*/ 242 w 690"/>
                    <a:gd name="T25" fmla="*/ 409 h 586"/>
                    <a:gd name="T26" fmla="*/ 260 w 690"/>
                    <a:gd name="T27" fmla="*/ 378 h 586"/>
                    <a:gd name="T28" fmla="*/ 278 w 690"/>
                    <a:gd name="T29" fmla="*/ 369 h 586"/>
                    <a:gd name="T30" fmla="*/ 294 w 690"/>
                    <a:gd name="T31" fmla="*/ 351 h 586"/>
                    <a:gd name="T32" fmla="*/ 288 w 690"/>
                    <a:gd name="T33" fmla="*/ 339 h 586"/>
                    <a:gd name="T34" fmla="*/ 305 w 690"/>
                    <a:gd name="T35" fmla="*/ 318 h 586"/>
                    <a:gd name="T36" fmla="*/ 312 w 690"/>
                    <a:gd name="T37" fmla="*/ 307 h 586"/>
                    <a:gd name="T38" fmla="*/ 323 w 690"/>
                    <a:gd name="T39" fmla="*/ 300 h 586"/>
                    <a:gd name="T40" fmla="*/ 338 w 690"/>
                    <a:gd name="T41" fmla="*/ 270 h 586"/>
                    <a:gd name="T42" fmla="*/ 356 w 690"/>
                    <a:gd name="T43" fmla="*/ 237 h 586"/>
                    <a:gd name="T44" fmla="*/ 377 w 690"/>
                    <a:gd name="T45" fmla="*/ 228 h 586"/>
                    <a:gd name="T46" fmla="*/ 405 w 690"/>
                    <a:gd name="T47" fmla="*/ 213 h 586"/>
                    <a:gd name="T48" fmla="*/ 413 w 690"/>
                    <a:gd name="T49" fmla="*/ 186 h 586"/>
                    <a:gd name="T50" fmla="*/ 461 w 690"/>
                    <a:gd name="T51" fmla="*/ 192 h 586"/>
                    <a:gd name="T52" fmla="*/ 471 w 690"/>
                    <a:gd name="T53" fmla="*/ 210 h 586"/>
                    <a:gd name="T54" fmla="*/ 491 w 690"/>
                    <a:gd name="T55" fmla="*/ 204 h 586"/>
                    <a:gd name="T56" fmla="*/ 503 w 690"/>
                    <a:gd name="T57" fmla="*/ 186 h 586"/>
                    <a:gd name="T58" fmla="*/ 560 w 690"/>
                    <a:gd name="T59" fmla="*/ 135 h 586"/>
                    <a:gd name="T60" fmla="*/ 578 w 690"/>
                    <a:gd name="T61" fmla="*/ 123 h 586"/>
                    <a:gd name="T62" fmla="*/ 591 w 690"/>
                    <a:gd name="T63" fmla="*/ 117 h 586"/>
                    <a:gd name="T64" fmla="*/ 612 w 690"/>
                    <a:gd name="T65" fmla="*/ 108 h 586"/>
                    <a:gd name="T66" fmla="*/ 629 w 690"/>
                    <a:gd name="T67" fmla="*/ 84 h 586"/>
                    <a:gd name="T68" fmla="*/ 638 w 690"/>
                    <a:gd name="T69" fmla="*/ 78 h 586"/>
                    <a:gd name="T70" fmla="*/ 621 w 690"/>
                    <a:gd name="T71" fmla="*/ 52 h 586"/>
                    <a:gd name="T72" fmla="*/ 650 w 690"/>
                    <a:gd name="T73" fmla="*/ 21 h 586"/>
                    <a:gd name="T74" fmla="*/ 678 w 690"/>
                    <a:gd name="T75" fmla="*/ 6 h 586"/>
                    <a:gd name="T76" fmla="*/ 690 w 690"/>
                    <a:gd name="T77" fmla="*/ 0 h 5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690" h="586">
                      <a:moveTo>
                        <a:pt x="0" y="586"/>
                      </a:moveTo>
                      <a:cubicBezTo>
                        <a:pt x="19" y="584"/>
                        <a:pt x="29" y="568"/>
                        <a:pt x="47" y="564"/>
                      </a:cubicBezTo>
                      <a:cubicBezTo>
                        <a:pt x="52" y="558"/>
                        <a:pt x="66" y="553"/>
                        <a:pt x="66" y="553"/>
                      </a:cubicBezTo>
                      <a:cubicBezTo>
                        <a:pt x="71" y="546"/>
                        <a:pt x="76" y="542"/>
                        <a:pt x="83" y="537"/>
                      </a:cubicBezTo>
                      <a:cubicBezTo>
                        <a:pt x="84" y="536"/>
                        <a:pt x="87" y="534"/>
                        <a:pt x="87" y="534"/>
                      </a:cubicBezTo>
                      <a:cubicBezTo>
                        <a:pt x="91" y="528"/>
                        <a:pt x="100" y="520"/>
                        <a:pt x="107" y="517"/>
                      </a:cubicBezTo>
                      <a:cubicBezTo>
                        <a:pt x="114" y="508"/>
                        <a:pt x="119" y="503"/>
                        <a:pt x="131" y="501"/>
                      </a:cubicBezTo>
                      <a:cubicBezTo>
                        <a:pt x="137" y="496"/>
                        <a:pt x="141" y="496"/>
                        <a:pt x="149" y="495"/>
                      </a:cubicBezTo>
                      <a:cubicBezTo>
                        <a:pt x="158" y="492"/>
                        <a:pt x="166" y="489"/>
                        <a:pt x="174" y="483"/>
                      </a:cubicBezTo>
                      <a:cubicBezTo>
                        <a:pt x="178" y="476"/>
                        <a:pt x="187" y="469"/>
                        <a:pt x="194" y="465"/>
                      </a:cubicBezTo>
                      <a:cubicBezTo>
                        <a:pt x="197" y="460"/>
                        <a:pt x="197" y="455"/>
                        <a:pt x="200" y="450"/>
                      </a:cubicBezTo>
                      <a:cubicBezTo>
                        <a:pt x="203" y="436"/>
                        <a:pt x="210" y="431"/>
                        <a:pt x="224" y="429"/>
                      </a:cubicBezTo>
                      <a:cubicBezTo>
                        <a:pt x="233" y="424"/>
                        <a:pt x="238" y="418"/>
                        <a:pt x="242" y="409"/>
                      </a:cubicBezTo>
                      <a:cubicBezTo>
                        <a:pt x="244" y="397"/>
                        <a:pt x="246" y="381"/>
                        <a:pt x="260" y="378"/>
                      </a:cubicBezTo>
                      <a:cubicBezTo>
                        <a:pt x="266" y="375"/>
                        <a:pt x="272" y="373"/>
                        <a:pt x="278" y="369"/>
                      </a:cubicBezTo>
                      <a:cubicBezTo>
                        <a:pt x="282" y="362"/>
                        <a:pt x="288" y="356"/>
                        <a:pt x="294" y="351"/>
                      </a:cubicBezTo>
                      <a:cubicBezTo>
                        <a:pt x="297" y="343"/>
                        <a:pt x="292" y="345"/>
                        <a:pt x="288" y="339"/>
                      </a:cubicBezTo>
                      <a:cubicBezTo>
                        <a:pt x="292" y="328"/>
                        <a:pt x="293" y="324"/>
                        <a:pt x="305" y="318"/>
                      </a:cubicBezTo>
                      <a:cubicBezTo>
                        <a:pt x="307" y="314"/>
                        <a:pt x="309" y="310"/>
                        <a:pt x="312" y="307"/>
                      </a:cubicBezTo>
                      <a:cubicBezTo>
                        <a:pt x="315" y="304"/>
                        <a:pt x="323" y="300"/>
                        <a:pt x="323" y="300"/>
                      </a:cubicBezTo>
                      <a:cubicBezTo>
                        <a:pt x="325" y="290"/>
                        <a:pt x="333" y="280"/>
                        <a:pt x="338" y="270"/>
                      </a:cubicBezTo>
                      <a:cubicBezTo>
                        <a:pt x="341" y="256"/>
                        <a:pt x="340" y="240"/>
                        <a:pt x="356" y="237"/>
                      </a:cubicBezTo>
                      <a:cubicBezTo>
                        <a:pt x="363" y="233"/>
                        <a:pt x="369" y="229"/>
                        <a:pt x="377" y="228"/>
                      </a:cubicBezTo>
                      <a:cubicBezTo>
                        <a:pt x="386" y="222"/>
                        <a:pt x="396" y="220"/>
                        <a:pt x="405" y="213"/>
                      </a:cubicBezTo>
                      <a:cubicBezTo>
                        <a:pt x="409" y="204"/>
                        <a:pt x="399" y="189"/>
                        <a:pt x="413" y="186"/>
                      </a:cubicBezTo>
                      <a:cubicBezTo>
                        <a:pt x="454" y="187"/>
                        <a:pt x="439" y="185"/>
                        <a:pt x="461" y="192"/>
                      </a:cubicBezTo>
                      <a:cubicBezTo>
                        <a:pt x="466" y="198"/>
                        <a:pt x="464" y="205"/>
                        <a:pt x="471" y="210"/>
                      </a:cubicBezTo>
                      <a:cubicBezTo>
                        <a:pt x="478" y="208"/>
                        <a:pt x="484" y="205"/>
                        <a:pt x="491" y="204"/>
                      </a:cubicBezTo>
                      <a:cubicBezTo>
                        <a:pt x="496" y="198"/>
                        <a:pt x="499" y="192"/>
                        <a:pt x="503" y="186"/>
                      </a:cubicBezTo>
                      <a:cubicBezTo>
                        <a:pt x="508" y="161"/>
                        <a:pt x="536" y="140"/>
                        <a:pt x="560" y="135"/>
                      </a:cubicBezTo>
                      <a:cubicBezTo>
                        <a:pt x="566" y="131"/>
                        <a:pt x="572" y="124"/>
                        <a:pt x="578" y="123"/>
                      </a:cubicBezTo>
                      <a:cubicBezTo>
                        <a:pt x="583" y="121"/>
                        <a:pt x="587" y="120"/>
                        <a:pt x="591" y="117"/>
                      </a:cubicBezTo>
                      <a:cubicBezTo>
                        <a:pt x="596" y="109"/>
                        <a:pt x="603" y="109"/>
                        <a:pt x="612" y="108"/>
                      </a:cubicBezTo>
                      <a:cubicBezTo>
                        <a:pt x="615" y="100"/>
                        <a:pt x="620" y="86"/>
                        <a:pt x="629" y="84"/>
                      </a:cubicBezTo>
                      <a:cubicBezTo>
                        <a:pt x="631" y="83"/>
                        <a:pt x="637" y="80"/>
                        <a:pt x="638" y="78"/>
                      </a:cubicBezTo>
                      <a:cubicBezTo>
                        <a:pt x="639" y="75"/>
                        <a:pt x="623" y="57"/>
                        <a:pt x="621" y="52"/>
                      </a:cubicBezTo>
                      <a:cubicBezTo>
                        <a:pt x="635" y="44"/>
                        <a:pt x="633" y="24"/>
                        <a:pt x="650" y="21"/>
                      </a:cubicBezTo>
                      <a:cubicBezTo>
                        <a:pt x="660" y="16"/>
                        <a:pt x="666" y="8"/>
                        <a:pt x="678" y="6"/>
                      </a:cubicBezTo>
                      <a:cubicBezTo>
                        <a:pt x="682" y="4"/>
                        <a:pt x="686" y="1"/>
                        <a:pt x="690" y="0"/>
                      </a:cubicBez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+mn-cs"/>
                  </a:endParaRPr>
                </a:p>
              </p:txBody>
            </p:sp>
            <p:sp>
              <p:nvSpPr>
                <p:cNvPr id="17" name="Freeform 334">
                  <a:extLst>
                    <a:ext uri="{FF2B5EF4-FFF2-40B4-BE49-F238E27FC236}">
                      <a16:creationId xmlns:a16="http://schemas.microsoft.com/office/drawing/2014/main" xmlns="" id="{A051FE68-9406-1F48-ACF4-C5EF702F148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288" y="2015"/>
                  <a:ext cx="1208" cy="595"/>
                </a:xfrm>
                <a:custGeom>
                  <a:avLst/>
                  <a:gdLst>
                    <a:gd name="T0" fmla="*/ 0 w 1209"/>
                    <a:gd name="T1" fmla="*/ 595 h 595"/>
                    <a:gd name="T2" fmla="*/ 17 w 1209"/>
                    <a:gd name="T3" fmla="*/ 585 h 595"/>
                    <a:gd name="T4" fmla="*/ 138 w 1209"/>
                    <a:gd name="T5" fmla="*/ 576 h 595"/>
                    <a:gd name="T6" fmla="*/ 158 w 1209"/>
                    <a:gd name="T7" fmla="*/ 567 h 595"/>
                    <a:gd name="T8" fmla="*/ 203 w 1209"/>
                    <a:gd name="T9" fmla="*/ 564 h 595"/>
                    <a:gd name="T10" fmla="*/ 213 w 1209"/>
                    <a:gd name="T11" fmla="*/ 552 h 595"/>
                    <a:gd name="T12" fmla="*/ 242 w 1209"/>
                    <a:gd name="T13" fmla="*/ 510 h 595"/>
                    <a:gd name="T14" fmla="*/ 261 w 1209"/>
                    <a:gd name="T15" fmla="*/ 480 h 595"/>
                    <a:gd name="T16" fmla="*/ 282 w 1209"/>
                    <a:gd name="T17" fmla="*/ 463 h 595"/>
                    <a:gd name="T18" fmla="*/ 308 w 1209"/>
                    <a:gd name="T19" fmla="*/ 475 h 595"/>
                    <a:gd name="T20" fmla="*/ 318 w 1209"/>
                    <a:gd name="T21" fmla="*/ 487 h 595"/>
                    <a:gd name="T22" fmla="*/ 341 w 1209"/>
                    <a:gd name="T23" fmla="*/ 523 h 595"/>
                    <a:gd name="T24" fmla="*/ 354 w 1209"/>
                    <a:gd name="T25" fmla="*/ 535 h 595"/>
                    <a:gd name="T26" fmla="*/ 395 w 1209"/>
                    <a:gd name="T27" fmla="*/ 562 h 595"/>
                    <a:gd name="T28" fmla="*/ 413 w 1209"/>
                    <a:gd name="T29" fmla="*/ 571 h 595"/>
                    <a:gd name="T30" fmla="*/ 503 w 1209"/>
                    <a:gd name="T31" fmla="*/ 565 h 595"/>
                    <a:gd name="T32" fmla="*/ 521 w 1209"/>
                    <a:gd name="T33" fmla="*/ 555 h 595"/>
                    <a:gd name="T34" fmla="*/ 539 w 1209"/>
                    <a:gd name="T35" fmla="*/ 543 h 595"/>
                    <a:gd name="T36" fmla="*/ 575 w 1209"/>
                    <a:gd name="T37" fmla="*/ 528 h 595"/>
                    <a:gd name="T38" fmla="*/ 596 w 1209"/>
                    <a:gd name="T39" fmla="*/ 501 h 595"/>
                    <a:gd name="T40" fmla="*/ 606 w 1209"/>
                    <a:gd name="T41" fmla="*/ 489 h 595"/>
                    <a:gd name="T42" fmla="*/ 617 w 1209"/>
                    <a:gd name="T43" fmla="*/ 462 h 595"/>
                    <a:gd name="T44" fmla="*/ 644 w 1209"/>
                    <a:gd name="T45" fmla="*/ 424 h 595"/>
                    <a:gd name="T46" fmla="*/ 656 w 1209"/>
                    <a:gd name="T47" fmla="*/ 412 h 595"/>
                    <a:gd name="T48" fmla="*/ 728 w 1209"/>
                    <a:gd name="T49" fmla="*/ 405 h 595"/>
                    <a:gd name="T50" fmla="*/ 740 w 1209"/>
                    <a:gd name="T51" fmla="*/ 388 h 595"/>
                    <a:gd name="T52" fmla="*/ 747 w 1209"/>
                    <a:gd name="T53" fmla="*/ 375 h 595"/>
                    <a:gd name="T54" fmla="*/ 762 w 1209"/>
                    <a:gd name="T55" fmla="*/ 357 h 595"/>
                    <a:gd name="T56" fmla="*/ 797 w 1209"/>
                    <a:gd name="T57" fmla="*/ 339 h 595"/>
                    <a:gd name="T58" fmla="*/ 815 w 1209"/>
                    <a:gd name="T59" fmla="*/ 330 h 595"/>
                    <a:gd name="T60" fmla="*/ 848 w 1209"/>
                    <a:gd name="T61" fmla="*/ 306 h 595"/>
                    <a:gd name="T62" fmla="*/ 882 w 1209"/>
                    <a:gd name="T63" fmla="*/ 267 h 595"/>
                    <a:gd name="T64" fmla="*/ 918 w 1209"/>
                    <a:gd name="T65" fmla="*/ 246 h 595"/>
                    <a:gd name="T66" fmla="*/ 929 w 1209"/>
                    <a:gd name="T67" fmla="*/ 174 h 595"/>
                    <a:gd name="T68" fmla="*/ 938 w 1209"/>
                    <a:gd name="T69" fmla="*/ 154 h 595"/>
                    <a:gd name="T70" fmla="*/ 966 w 1209"/>
                    <a:gd name="T71" fmla="*/ 135 h 595"/>
                    <a:gd name="T72" fmla="*/ 989 w 1209"/>
                    <a:gd name="T73" fmla="*/ 120 h 595"/>
                    <a:gd name="T74" fmla="*/ 1004 w 1209"/>
                    <a:gd name="T75" fmla="*/ 114 h 595"/>
                    <a:gd name="T76" fmla="*/ 1074 w 1209"/>
                    <a:gd name="T77" fmla="*/ 78 h 595"/>
                    <a:gd name="T78" fmla="*/ 1092 w 1209"/>
                    <a:gd name="T79" fmla="*/ 61 h 595"/>
                    <a:gd name="T80" fmla="*/ 1128 w 1209"/>
                    <a:gd name="T81" fmla="*/ 46 h 595"/>
                    <a:gd name="T82" fmla="*/ 1142 w 1209"/>
                    <a:gd name="T83" fmla="*/ 36 h 595"/>
                    <a:gd name="T84" fmla="*/ 1157 w 1209"/>
                    <a:gd name="T85" fmla="*/ 30 h 595"/>
                    <a:gd name="T86" fmla="*/ 1175 w 1209"/>
                    <a:gd name="T87" fmla="*/ 24 h 595"/>
                    <a:gd name="T88" fmla="*/ 1184 w 1209"/>
                    <a:gd name="T89" fmla="*/ 21 h 595"/>
                    <a:gd name="T90" fmla="*/ 1185 w 1209"/>
                    <a:gd name="T91" fmla="*/ 16 h 595"/>
                    <a:gd name="T92" fmla="*/ 1190 w 1209"/>
                    <a:gd name="T93" fmla="*/ 12 h 595"/>
                    <a:gd name="T94" fmla="*/ 1209 w 1209"/>
                    <a:gd name="T95" fmla="*/ 0 h 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209" h="595">
                      <a:moveTo>
                        <a:pt x="0" y="595"/>
                      </a:moveTo>
                      <a:cubicBezTo>
                        <a:pt x="7" y="591"/>
                        <a:pt x="9" y="587"/>
                        <a:pt x="17" y="585"/>
                      </a:cubicBezTo>
                      <a:cubicBezTo>
                        <a:pt x="51" y="560"/>
                        <a:pt x="94" y="576"/>
                        <a:pt x="138" y="576"/>
                      </a:cubicBezTo>
                      <a:cubicBezTo>
                        <a:pt x="146" y="573"/>
                        <a:pt x="151" y="568"/>
                        <a:pt x="158" y="567"/>
                      </a:cubicBezTo>
                      <a:cubicBezTo>
                        <a:pt x="176" y="558"/>
                        <a:pt x="147" y="572"/>
                        <a:pt x="203" y="564"/>
                      </a:cubicBezTo>
                      <a:cubicBezTo>
                        <a:pt x="203" y="564"/>
                        <a:pt x="212" y="553"/>
                        <a:pt x="213" y="552"/>
                      </a:cubicBezTo>
                      <a:cubicBezTo>
                        <a:pt x="223" y="538"/>
                        <a:pt x="232" y="524"/>
                        <a:pt x="242" y="510"/>
                      </a:cubicBezTo>
                      <a:cubicBezTo>
                        <a:pt x="244" y="501"/>
                        <a:pt x="253" y="486"/>
                        <a:pt x="261" y="480"/>
                      </a:cubicBezTo>
                      <a:cubicBezTo>
                        <a:pt x="267" y="468"/>
                        <a:pt x="268" y="465"/>
                        <a:pt x="282" y="463"/>
                      </a:cubicBezTo>
                      <a:cubicBezTo>
                        <a:pt x="299" y="465"/>
                        <a:pt x="296" y="468"/>
                        <a:pt x="308" y="475"/>
                      </a:cubicBezTo>
                      <a:cubicBezTo>
                        <a:pt x="310" y="483"/>
                        <a:pt x="310" y="484"/>
                        <a:pt x="318" y="487"/>
                      </a:cubicBezTo>
                      <a:cubicBezTo>
                        <a:pt x="325" y="499"/>
                        <a:pt x="323" y="519"/>
                        <a:pt x="341" y="523"/>
                      </a:cubicBezTo>
                      <a:cubicBezTo>
                        <a:pt x="346" y="527"/>
                        <a:pt x="354" y="535"/>
                        <a:pt x="354" y="535"/>
                      </a:cubicBezTo>
                      <a:cubicBezTo>
                        <a:pt x="358" y="546"/>
                        <a:pt x="383" y="560"/>
                        <a:pt x="395" y="562"/>
                      </a:cubicBezTo>
                      <a:cubicBezTo>
                        <a:pt x="401" y="565"/>
                        <a:pt x="406" y="570"/>
                        <a:pt x="413" y="571"/>
                      </a:cubicBezTo>
                      <a:cubicBezTo>
                        <a:pt x="454" y="570"/>
                        <a:pt x="472" y="575"/>
                        <a:pt x="503" y="565"/>
                      </a:cubicBezTo>
                      <a:cubicBezTo>
                        <a:pt x="509" y="561"/>
                        <a:pt x="514" y="556"/>
                        <a:pt x="521" y="555"/>
                      </a:cubicBezTo>
                      <a:cubicBezTo>
                        <a:pt x="525" y="548"/>
                        <a:pt x="531" y="545"/>
                        <a:pt x="539" y="543"/>
                      </a:cubicBezTo>
                      <a:cubicBezTo>
                        <a:pt x="549" y="538"/>
                        <a:pt x="564" y="530"/>
                        <a:pt x="575" y="528"/>
                      </a:cubicBezTo>
                      <a:cubicBezTo>
                        <a:pt x="584" y="521"/>
                        <a:pt x="589" y="510"/>
                        <a:pt x="596" y="501"/>
                      </a:cubicBezTo>
                      <a:cubicBezTo>
                        <a:pt x="597" y="494"/>
                        <a:pt x="601" y="494"/>
                        <a:pt x="606" y="489"/>
                      </a:cubicBezTo>
                      <a:cubicBezTo>
                        <a:pt x="609" y="479"/>
                        <a:pt x="611" y="471"/>
                        <a:pt x="617" y="462"/>
                      </a:cubicBezTo>
                      <a:cubicBezTo>
                        <a:pt x="620" y="448"/>
                        <a:pt x="632" y="431"/>
                        <a:pt x="644" y="424"/>
                      </a:cubicBezTo>
                      <a:cubicBezTo>
                        <a:pt x="648" y="419"/>
                        <a:pt x="652" y="416"/>
                        <a:pt x="656" y="412"/>
                      </a:cubicBezTo>
                      <a:cubicBezTo>
                        <a:pt x="681" y="414"/>
                        <a:pt x="706" y="418"/>
                        <a:pt x="728" y="405"/>
                      </a:cubicBezTo>
                      <a:cubicBezTo>
                        <a:pt x="729" y="398"/>
                        <a:pt x="734" y="392"/>
                        <a:pt x="740" y="388"/>
                      </a:cubicBezTo>
                      <a:cubicBezTo>
                        <a:pt x="741" y="381"/>
                        <a:pt x="742" y="379"/>
                        <a:pt x="747" y="375"/>
                      </a:cubicBezTo>
                      <a:cubicBezTo>
                        <a:pt x="750" y="368"/>
                        <a:pt x="756" y="362"/>
                        <a:pt x="762" y="357"/>
                      </a:cubicBezTo>
                      <a:cubicBezTo>
                        <a:pt x="770" y="344"/>
                        <a:pt x="783" y="341"/>
                        <a:pt x="797" y="339"/>
                      </a:cubicBezTo>
                      <a:cubicBezTo>
                        <a:pt x="802" y="335"/>
                        <a:pt x="809" y="331"/>
                        <a:pt x="815" y="330"/>
                      </a:cubicBezTo>
                      <a:cubicBezTo>
                        <a:pt x="825" y="322"/>
                        <a:pt x="834" y="309"/>
                        <a:pt x="848" y="306"/>
                      </a:cubicBezTo>
                      <a:cubicBezTo>
                        <a:pt x="861" y="296"/>
                        <a:pt x="869" y="277"/>
                        <a:pt x="882" y="267"/>
                      </a:cubicBezTo>
                      <a:cubicBezTo>
                        <a:pt x="893" y="259"/>
                        <a:pt x="907" y="254"/>
                        <a:pt x="918" y="246"/>
                      </a:cubicBezTo>
                      <a:cubicBezTo>
                        <a:pt x="917" y="225"/>
                        <a:pt x="908" y="186"/>
                        <a:pt x="929" y="174"/>
                      </a:cubicBezTo>
                      <a:cubicBezTo>
                        <a:pt x="933" y="168"/>
                        <a:pt x="933" y="160"/>
                        <a:pt x="938" y="154"/>
                      </a:cubicBezTo>
                      <a:cubicBezTo>
                        <a:pt x="944" y="147"/>
                        <a:pt x="958" y="139"/>
                        <a:pt x="966" y="135"/>
                      </a:cubicBezTo>
                      <a:cubicBezTo>
                        <a:pt x="971" y="127"/>
                        <a:pt x="980" y="122"/>
                        <a:pt x="989" y="120"/>
                      </a:cubicBezTo>
                      <a:cubicBezTo>
                        <a:pt x="994" y="117"/>
                        <a:pt x="998" y="115"/>
                        <a:pt x="1004" y="114"/>
                      </a:cubicBezTo>
                      <a:cubicBezTo>
                        <a:pt x="1024" y="80"/>
                        <a:pt x="1037" y="83"/>
                        <a:pt x="1074" y="78"/>
                      </a:cubicBezTo>
                      <a:cubicBezTo>
                        <a:pt x="1079" y="66"/>
                        <a:pt x="1078" y="64"/>
                        <a:pt x="1092" y="61"/>
                      </a:cubicBezTo>
                      <a:cubicBezTo>
                        <a:pt x="1104" y="55"/>
                        <a:pt x="1115" y="49"/>
                        <a:pt x="1128" y="46"/>
                      </a:cubicBezTo>
                      <a:cubicBezTo>
                        <a:pt x="1133" y="42"/>
                        <a:pt x="1135" y="37"/>
                        <a:pt x="1142" y="36"/>
                      </a:cubicBezTo>
                      <a:cubicBezTo>
                        <a:pt x="1147" y="32"/>
                        <a:pt x="1151" y="31"/>
                        <a:pt x="1157" y="30"/>
                      </a:cubicBezTo>
                      <a:cubicBezTo>
                        <a:pt x="1162" y="26"/>
                        <a:pt x="1175" y="24"/>
                        <a:pt x="1175" y="24"/>
                      </a:cubicBezTo>
                      <a:cubicBezTo>
                        <a:pt x="1178" y="23"/>
                        <a:pt x="1182" y="23"/>
                        <a:pt x="1184" y="21"/>
                      </a:cubicBezTo>
                      <a:cubicBezTo>
                        <a:pt x="1185" y="20"/>
                        <a:pt x="1184" y="17"/>
                        <a:pt x="1185" y="16"/>
                      </a:cubicBezTo>
                      <a:cubicBezTo>
                        <a:pt x="1186" y="14"/>
                        <a:pt x="1188" y="13"/>
                        <a:pt x="1190" y="12"/>
                      </a:cubicBezTo>
                      <a:cubicBezTo>
                        <a:pt x="1196" y="2"/>
                        <a:pt x="1196" y="0"/>
                        <a:pt x="1209" y="0"/>
                      </a:cubicBez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+mn-cs"/>
                  </a:endParaRPr>
                </a:p>
              </p:txBody>
            </p:sp>
            <p:sp>
              <p:nvSpPr>
                <p:cNvPr id="18" name="Freeform 335">
                  <a:extLst>
                    <a:ext uri="{FF2B5EF4-FFF2-40B4-BE49-F238E27FC236}">
                      <a16:creationId xmlns:a16="http://schemas.microsoft.com/office/drawing/2014/main" xmlns="" id="{B57B7347-9594-FD43-8338-9A7991D3FA3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99" y="1731"/>
                  <a:ext cx="294" cy="283"/>
                </a:xfrm>
                <a:custGeom>
                  <a:avLst/>
                  <a:gdLst>
                    <a:gd name="T0" fmla="*/ 0 w 295"/>
                    <a:gd name="T1" fmla="*/ 280 h 280"/>
                    <a:gd name="T2" fmla="*/ 9 w 295"/>
                    <a:gd name="T3" fmla="*/ 267 h 280"/>
                    <a:gd name="T4" fmla="*/ 15 w 295"/>
                    <a:gd name="T5" fmla="*/ 252 h 280"/>
                    <a:gd name="T6" fmla="*/ 30 w 295"/>
                    <a:gd name="T7" fmla="*/ 258 h 280"/>
                    <a:gd name="T8" fmla="*/ 33 w 295"/>
                    <a:gd name="T9" fmla="*/ 262 h 280"/>
                    <a:gd name="T10" fmla="*/ 36 w 295"/>
                    <a:gd name="T11" fmla="*/ 256 h 280"/>
                    <a:gd name="T12" fmla="*/ 48 w 295"/>
                    <a:gd name="T13" fmla="*/ 243 h 280"/>
                    <a:gd name="T14" fmla="*/ 72 w 295"/>
                    <a:gd name="T15" fmla="*/ 219 h 280"/>
                    <a:gd name="T16" fmla="*/ 93 w 295"/>
                    <a:gd name="T17" fmla="*/ 193 h 280"/>
                    <a:gd name="T18" fmla="*/ 106 w 295"/>
                    <a:gd name="T19" fmla="*/ 181 h 280"/>
                    <a:gd name="T20" fmla="*/ 129 w 295"/>
                    <a:gd name="T21" fmla="*/ 165 h 280"/>
                    <a:gd name="T22" fmla="*/ 141 w 295"/>
                    <a:gd name="T23" fmla="*/ 153 h 280"/>
                    <a:gd name="T24" fmla="*/ 163 w 295"/>
                    <a:gd name="T25" fmla="*/ 135 h 280"/>
                    <a:gd name="T26" fmla="*/ 213 w 295"/>
                    <a:gd name="T27" fmla="*/ 90 h 280"/>
                    <a:gd name="T28" fmla="*/ 241 w 295"/>
                    <a:gd name="T29" fmla="*/ 75 h 280"/>
                    <a:gd name="T30" fmla="*/ 259 w 295"/>
                    <a:gd name="T31" fmla="*/ 61 h 280"/>
                    <a:gd name="T32" fmla="*/ 270 w 295"/>
                    <a:gd name="T33" fmla="*/ 33 h 280"/>
                    <a:gd name="T34" fmla="*/ 294 w 295"/>
                    <a:gd name="T35" fmla="*/ 7 h 280"/>
                    <a:gd name="T36" fmla="*/ 295 w 295"/>
                    <a:gd name="T37" fmla="*/ 0 h 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95" h="280">
                      <a:moveTo>
                        <a:pt x="0" y="280"/>
                      </a:moveTo>
                      <a:cubicBezTo>
                        <a:pt x="3" y="276"/>
                        <a:pt x="6" y="271"/>
                        <a:pt x="9" y="267"/>
                      </a:cubicBezTo>
                      <a:cubicBezTo>
                        <a:pt x="10" y="261"/>
                        <a:pt x="11" y="257"/>
                        <a:pt x="15" y="252"/>
                      </a:cubicBezTo>
                      <a:cubicBezTo>
                        <a:pt x="21" y="253"/>
                        <a:pt x="24" y="256"/>
                        <a:pt x="30" y="258"/>
                      </a:cubicBezTo>
                      <a:cubicBezTo>
                        <a:pt x="31" y="259"/>
                        <a:pt x="31" y="263"/>
                        <a:pt x="33" y="262"/>
                      </a:cubicBezTo>
                      <a:cubicBezTo>
                        <a:pt x="35" y="261"/>
                        <a:pt x="35" y="258"/>
                        <a:pt x="36" y="256"/>
                      </a:cubicBezTo>
                      <a:cubicBezTo>
                        <a:pt x="39" y="252"/>
                        <a:pt x="44" y="248"/>
                        <a:pt x="48" y="243"/>
                      </a:cubicBezTo>
                      <a:cubicBezTo>
                        <a:pt x="50" y="234"/>
                        <a:pt x="63" y="224"/>
                        <a:pt x="72" y="219"/>
                      </a:cubicBezTo>
                      <a:cubicBezTo>
                        <a:pt x="79" y="209"/>
                        <a:pt x="82" y="199"/>
                        <a:pt x="93" y="193"/>
                      </a:cubicBezTo>
                      <a:cubicBezTo>
                        <a:pt x="101" y="182"/>
                        <a:pt x="97" y="186"/>
                        <a:pt x="106" y="181"/>
                      </a:cubicBezTo>
                      <a:cubicBezTo>
                        <a:pt x="111" y="174"/>
                        <a:pt x="121" y="169"/>
                        <a:pt x="129" y="165"/>
                      </a:cubicBezTo>
                      <a:cubicBezTo>
                        <a:pt x="131" y="157"/>
                        <a:pt x="133" y="155"/>
                        <a:pt x="141" y="153"/>
                      </a:cubicBezTo>
                      <a:cubicBezTo>
                        <a:pt x="146" y="144"/>
                        <a:pt x="156" y="146"/>
                        <a:pt x="163" y="135"/>
                      </a:cubicBezTo>
                      <a:cubicBezTo>
                        <a:pt x="173" y="118"/>
                        <a:pt x="193" y="94"/>
                        <a:pt x="213" y="90"/>
                      </a:cubicBezTo>
                      <a:cubicBezTo>
                        <a:pt x="225" y="81"/>
                        <a:pt x="223" y="76"/>
                        <a:pt x="241" y="75"/>
                      </a:cubicBezTo>
                      <a:cubicBezTo>
                        <a:pt x="248" y="73"/>
                        <a:pt x="252" y="66"/>
                        <a:pt x="259" y="61"/>
                      </a:cubicBezTo>
                      <a:cubicBezTo>
                        <a:pt x="265" y="50"/>
                        <a:pt x="258" y="40"/>
                        <a:pt x="270" y="33"/>
                      </a:cubicBezTo>
                      <a:cubicBezTo>
                        <a:pt x="277" y="24"/>
                        <a:pt x="286" y="15"/>
                        <a:pt x="294" y="7"/>
                      </a:cubicBezTo>
                      <a:cubicBezTo>
                        <a:pt x="295" y="1"/>
                        <a:pt x="295" y="3"/>
                        <a:pt x="295" y="0"/>
                      </a:cubicBez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+mn-cs"/>
                  </a:endParaRPr>
                </a:p>
              </p:txBody>
            </p:sp>
            <p:sp>
              <p:nvSpPr>
                <p:cNvPr id="19" name="Freeform 336">
                  <a:extLst>
                    <a:ext uri="{FF2B5EF4-FFF2-40B4-BE49-F238E27FC236}">
                      <a16:creationId xmlns:a16="http://schemas.microsoft.com/office/drawing/2014/main" xmlns="" id="{C6E7E929-3653-114B-9315-79D3129B217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538" y="1604"/>
                  <a:ext cx="1270" cy="736"/>
                </a:xfrm>
                <a:custGeom>
                  <a:avLst/>
                  <a:gdLst>
                    <a:gd name="T0" fmla="*/ 1255 w 1269"/>
                    <a:gd name="T1" fmla="*/ 131 h 734"/>
                    <a:gd name="T2" fmla="*/ 1264 w 1269"/>
                    <a:gd name="T3" fmla="*/ 119 h 734"/>
                    <a:gd name="T4" fmla="*/ 1255 w 1269"/>
                    <a:gd name="T5" fmla="*/ 57 h 734"/>
                    <a:gd name="T6" fmla="*/ 1235 w 1269"/>
                    <a:gd name="T7" fmla="*/ 29 h 734"/>
                    <a:gd name="T8" fmla="*/ 1214 w 1269"/>
                    <a:gd name="T9" fmla="*/ 11 h 734"/>
                    <a:gd name="T10" fmla="*/ 1129 w 1269"/>
                    <a:gd name="T11" fmla="*/ 5 h 734"/>
                    <a:gd name="T12" fmla="*/ 1085 w 1269"/>
                    <a:gd name="T13" fmla="*/ 9 h 734"/>
                    <a:gd name="T14" fmla="*/ 1061 w 1269"/>
                    <a:gd name="T15" fmla="*/ 21 h 734"/>
                    <a:gd name="T16" fmla="*/ 1052 w 1269"/>
                    <a:gd name="T17" fmla="*/ 50 h 734"/>
                    <a:gd name="T18" fmla="*/ 1046 w 1269"/>
                    <a:gd name="T19" fmla="*/ 62 h 734"/>
                    <a:gd name="T20" fmla="*/ 1013 w 1269"/>
                    <a:gd name="T21" fmla="*/ 120 h 734"/>
                    <a:gd name="T22" fmla="*/ 986 w 1269"/>
                    <a:gd name="T23" fmla="*/ 128 h 734"/>
                    <a:gd name="T24" fmla="*/ 967 w 1269"/>
                    <a:gd name="T25" fmla="*/ 135 h 734"/>
                    <a:gd name="T26" fmla="*/ 938 w 1269"/>
                    <a:gd name="T27" fmla="*/ 150 h 734"/>
                    <a:gd name="T28" fmla="*/ 923 w 1269"/>
                    <a:gd name="T29" fmla="*/ 156 h 734"/>
                    <a:gd name="T30" fmla="*/ 902 w 1269"/>
                    <a:gd name="T31" fmla="*/ 170 h 734"/>
                    <a:gd name="T32" fmla="*/ 881 w 1269"/>
                    <a:gd name="T33" fmla="*/ 176 h 734"/>
                    <a:gd name="T34" fmla="*/ 871 w 1269"/>
                    <a:gd name="T35" fmla="*/ 188 h 734"/>
                    <a:gd name="T36" fmla="*/ 868 w 1269"/>
                    <a:gd name="T37" fmla="*/ 210 h 734"/>
                    <a:gd name="T38" fmla="*/ 814 w 1269"/>
                    <a:gd name="T39" fmla="*/ 224 h 734"/>
                    <a:gd name="T40" fmla="*/ 800 w 1269"/>
                    <a:gd name="T41" fmla="*/ 230 h 734"/>
                    <a:gd name="T42" fmla="*/ 775 w 1269"/>
                    <a:gd name="T43" fmla="*/ 246 h 734"/>
                    <a:gd name="T44" fmla="*/ 767 w 1269"/>
                    <a:gd name="T45" fmla="*/ 260 h 734"/>
                    <a:gd name="T46" fmla="*/ 755 w 1269"/>
                    <a:gd name="T47" fmla="*/ 278 h 734"/>
                    <a:gd name="T48" fmla="*/ 736 w 1269"/>
                    <a:gd name="T49" fmla="*/ 293 h 734"/>
                    <a:gd name="T50" fmla="*/ 703 w 1269"/>
                    <a:gd name="T51" fmla="*/ 323 h 734"/>
                    <a:gd name="T52" fmla="*/ 685 w 1269"/>
                    <a:gd name="T53" fmla="*/ 335 h 734"/>
                    <a:gd name="T54" fmla="*/ 665 w 1269"/>
                    <a:gd name="T55" fmla="*/ 351 h 734"/>
                    <a:gd name="T56" fmla="*/ 637 w 1269"/>
                    <a:gd name="T57" fmla="*/ 366 h 734"/>
                    <a:gd name="T58" fmla="*/ 614 w 1269"/>
                    <a:gd name="T59" fmla="*/ 375 h 734"/>
                    <a:gd name="T60" fmla="*/ 596 w 1269"/>
                    <a:gd name="T61" fmla="*/ 387 h 734"/>
                    <a:gd name="T62" fmla="*/ 575 w 1269"/>
                    <a:gd name="T63" fmla="*/ 405 h 734"/>
                    <a:gd name="T64" fmla="*/ 538 w 1269"/>
                    <a:gd name="T65" fmla="*/ 456 h 734"/>
                    <a:gd name="T66" fmla="*/ 511 w 1269"/>
                    <a:gd name="T67" fmla="*/ 465 h 734"/>
                    <a:gd name="T68" fmla="*/ 494 w 1269"/>
                    <a:gd name="T69" fmla="*/ 471 h 734"/>
                    <a:gd name="T70" fmla="*/ 473 w 1269"/>
                    <a:gd name="T71" fmla="*/ 489 h 734"/>
                    <a:gd name="T72" fmla="*/ 451 w 1269"/>
                    <a:gd name="T73" fmla="*/ 500 h 734"/>
                    <a:gd name="T74" fmla="*/ 413 w 1269"/>
                    <a:gd name="T75" fmla="*/ 528 h 734"/>
                    <a:gd name="T76" fmla="*/ 398 w 1269"/>
                    <a:gd name="T77" fmla="*/ 570 h 734"/>
                    <a:gd name="T78" fmla="*/ 388 w 1269"/>
                    <a:gd name="T79" fmla="*/ 587 h 734"/>
                    <a:gd name="T80" fmla="*/ 377 w 1269"/>
                    <a:gd name="T81" fmla="*/ 599 h 734"/>
                    <a:gd name="T82" fmla="*/ 365 w 1269"/>
                    <a:gd name="T83" fmla="*/ 623 h 734"/>
                    <a:gd name="T84" fmla="*/ 350 w 1269"/>
                    <a:gd name="T85" fmla="*/ 675 h 734"/>
                    <a:gd name="T86" fmla="*/ 332 w 1269"/>
                    <a:gd name="T87" fmla="*/ 699 h 734"/>
                    <a:gd name="T88" fmla="*/ 281 w 1269"/>
                    <a:gd name="T89" fmla="*/ 692 h 734"/>
                    <a:gd name="T90" fmla="*/ 218 w 1269"/>
                    <a:gd name="T91" fmla="*/ 665 h 734"/>
                    <a:gd name="T92" fmla="*/ 140 w 1269"/>
                    <a:gd name="T93" fmla="*/ 663 h 734"/>
                    <a:gd name="T94" fmla="*/ 122 w 1269"/>
                    <a:gd name="T95" fmla="*/ 669 h 734"/>
                    <a:gd name="T96" fmla="*/ 104 w 1269"/>
                    <a:gd name="T97" fmla="*/ 681 h 734"/>
                    <a:gd name="T98" fmla="*/ 86 w 1269"/>
                    <a:gd name="T99" fmla="*/ 693 h 734"/>
                    <a:gd name="T100" fmla="*/ 74 w 1269"/>
                    <a:gd name="T101" fmla="*/ 702 h 734"/>
                    <a:gd name="T102" fmla="*/ 50 w 1269"/>
                    <a:gd name="T103" fmla="*/ 717 h 734"/>
                    <a:gd name="T104" fmla="*/ 29 w 1269"/>
                    <a:gd name="T105" fmla="*/ 723 h 734"/>
                    <a:gd name="T106" fmla="*/ 7 w 1269"/>
                    <a:gd name="T107" fmla="*/ 732 h 734"/>
                    <a:gd name="T108" fmla="*/ 5 w 1269"/>
                    <a:gd name="T109" fmla="*/ 734 h 7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269" h="734">
                      <a:moveTo>
                        <a:pt x="1255" y="131"/>
                      </a:moveTo>
                      <a:cubicBezTo>
                        <a:pt x="1261" y="128"/>
                        <a:pt x="1262" y="125"/>
                        <a:pt x="1264" y="119"/>
                      </a:cubicBezTo>
                      <a:cubicBezTo>
                        <a:pt x="1263" y="97"/>
                        <a:pt x="1269" y="74"/>
                        <a:pt x="1255" y="57"/>
                      </a:cubicBezTo>
                      <a:cubicBezTo>
                        <a:pt x="1251" y="46"/>
                        <a:pt x="1245" y="35"/>
                        <a:pt x="1235" y="29"/>
                      </a:cubicBezTo>
                      <a:cubicBezTo>
                        <a:pt x="1230" y="23"/>
                        <a:pt x="1221" y="12"/>
                        <a:pt x="1214" y="11"/>
                      </a:cubicBezTo>
                      <a:cubicBezTo>
                        <a:pt x="1192" y="0"/>
                        <a:pt x="1143" y="5"/>
                        <a:pt x="1129" y="5"/>
                      </a:cubicBezTo>
                      <a:cubicBezTo>
                        <a:pt x="1114" y="6"/>
                        <a:pt x="1100" y="7"/>
                        <a:pt x="1085" y="9"/>
                      </a:cubicBezTo>
                      <a:cubicBezTo>
                        <a:pt x="1077" y="13"/>
                        <a:pt x="1070" y="19"/>
                        <a:pt x="1061" y="21"/>
                      </a:cubicBezTo>
                      <a:cubicBezTo>
                        <a:pt x="1051" y="28"/>
                        <a:pt x="1056" y="40"/>
                        <a:pt x="1052" y="50"/>
                      </a:cubicBezTo>
                      <a:cubicBezTo>
                        <a:pt x="1050" y="54"/>
                        <a:pt x="1046" y="62"/>
                        <a:pt x="1046" y="62"/>
                      </a:cubicBezTo>
                      <a:cubicBezTo>
                        <a:pt x="1043" y="80"/>
                        <a:pt x="1031" y="111"/>
                        <a:pt x="1013" y="120"/>
                      </a:cubicBezTo>
                      <a:cubicBezTo>
                        <a:pt x="1005" y="124"/>
                        <a:pt x="995" y="125"/>
                        <a:pt x="986" y="128"/>
                      </a:cubicBezTo>
                      <a:cubicBezTo>
                        <a:pt x="981" y="132"/>
                        <a:pt x="974" y="134"/>
                        <a:pt x="967" y="135"/>
                      </a:cubicBezTo>
                      <a:cubicBezTo>
                        <a:pt x="958" y="140"/>
                        <a:pt x="948" y="148"/>
                        <a:pt x="938" y="150"/>
                      </a:cubicBezTo>
                      <a:cubicBezTo>
                        <a:pt x="933" y="154"/>
                        <a:pt x="929" y="155"/>
                        <a:pt x="923" y="156"/>
                      </a:cubicBezTo>
                      <a:cubicBezTo>
                        <a:pt x="915" y="160"/>
                        <a:pt x="910" y="167"/>
                        <a:pt x="902" y="170"/>
                      </a:cubicBezTo>
                      <a:cubicBezTo>
                        <a:pt x="892" y="167"/>
                        <a:pt x="889" y="171"/>
                        <a:pt x="881" y="176"/>
                      </a:cubicBezTo>
                      <a:cubicBezTo>
                        <a:pt x="878" y="181"/>
                        <a:pt x="876" y="185"/>
                        <a:pt x="871" y="188"/>
                      </a:cubicBezTo>
                      <a:cubicBezTo>
                        <a:pt x="866" y="198"/>
                        <a:pt x="871" y="187"/>
                        <a:pt x="868" y="210"/>
                      </a:cubicBezTo>
                      <a:cubicBezTo>
                        <a:pt x="865" y="230"/>
                        <a:pt x="814" y="224"/>
                        <a:pt x="814" y="224"/>
                      </a:cubicBezTo>
                      <a:cubicBezTo>
                        <a:pt x="808" y="225"/>
                        <a:pt x="805" y="228"/>
                        <a:pt x="800" y="230"/>
                      </a:cubicBezTo>
                      <a:cubicBezTo>
                        <a:pt x="791" y="239"/>
                        <a:pt x="789" y="244"/>
                        <a:pt x="775" y="246"/>
                      </a:cubicBezTo>
                      <a:cubicBezTo>
                        <a:pt x="772" y="251"/>
                        <a:pt x="770" y="255"/>
                        <a:pt x="767" y="260"/>
                      </a:cubicBezTo>
                      <a:cubicBezTo>
                        <a:pt x="766" y="268"/>
                        <a:pt x="762" y="274"/>
                        <a:pt x="755" y="278"/>
                      </a:cubicBezTo>
                      <a:cubicBezTo>
                        <a:pt x="749" y="290"/>
                        <a:pt x="752" y="291"/>
                        <a:pt x="736" y="293"/>
                      </a:cubicBezTo>
                      <a:cubicBezTo>
                        <a:pt x="723" y="301"/>
                        <a:pt x="713" y="313"/>
                        <a:pt x="703" y="323"/>
                      </a:cubicBezTo>
                      <a:cubicBezTo>
                        <a:pt x="698" y="328"/>
                        <a:pt x="690" y="330"/>
                        <a:pt x="685" y="335"/>
                      </a:cubicBezTo>
                      <a:cubicBezTo>
                        <a:pt x="678" y="342"/>
                        <a:pt x="675" y="349"/>
                        <a:pt x="665" y="351"/>
                      </a:cubicBezTo>
                      <a:cubicBezTo>
                        <a:pt x="656" y="358"/>
                        <a:pt x="649" y="364"/>
                        <a:pt x="637" y="366"/>
                      </a:cubicBezTo>
                      <a:cubicBezTo>
                        <a:pt x="630" y="370"/>
                        <a:pt x="622" y="374"/>
                        <a:pt x="614" y="375"/>
                      </a:cubicBezTo>
                      <a:cubicBezTo>
                        <a:pt x="608" y="380"/>
                        <a:pt x="604" y="385"/>
                        <a:pt x="596" y="387"/>
                      </a:cubicBezTo>
                      <a:cubicBezTo>
                        <a:pt x="589" y="393"/>
                        <a:pt x="583" y="400"/>
                        <a:pt x="575" y="405"/>
                      </a:cubicBezTo>
                      <a:cubicBezTo>
                        <a:pt x="573" y="417"/>
                        <a:pt x="549" y="454"/>
                        <a:pt x="538" y="456"/>
                      </a:cubicBezTo>
                      <a:cubicBezTo>
                        <a:pt x="528" y="460"/>
                        <a:pt x="522" y="463"/>
                        <a:pt x="511" y="465"/>
                      </a:cubicBezTo>
                      <a:cubicBezTo>
                        <a:pt x="505" y="468"/>
                        <a:pt x="500" y="470"/>
                        <a:pt x="494" y="471"/>
                      </a:cubicBezTo>
                      <a:cubicBezTo>
                        <a:pt x="485" y="475"/>
                        <a:pt x="482" y="484"/>
                        <a:pt x="473" y="489"/>
                      </a:cubicBezTo>
                      <a:cubicBezTo>
                        <a:pt x="468" y="498"/>
                        <a:pt x="460" y="497"/>
                        <a:pt x="451" y="500"/>
                      </a:cubicBezTo>
                      <a:cubicBezTo>
                        <a:pt x="437" y="508"/>
                        <a:pt x="427" y="520"/>
                        <a:pt x="413" y="528"/>
                      </a:cubicBezTo>
                      <a:cubicBezTo>
                        <a:pt x="412" y="548"/>
                        <a:pt x="409" y="555"/>
                        <a:pt x="398" y="570"/>
                      </a:cubicBezTo>
                      <a:cubicBezTo>
                        <a:pt x="397" y="577"/>
                        <a:pt x="394" y="583"/>
                        <a:pt x="388" y="587"/>
                      </a:cubicBezTo>
                      <a:cubicBezTo>
                        <a:pt x="385" y="592"/>
                        <a:pt x="381" y="595"/>
                        <a:pt x="377" y="599"/>
                      </a:cubicBezTo>
                      <a:cubicBezTo>
                        <a:pt x="375" y="608"/>
                        <a:pt x="370" y="615"/>
                        <a:pt x="365" y="623"/>
                      </a:cubicBezTo>
                      <a:cubicBezTo>
                        <a:pt x="364" y="650"/>
                        <a:pt x="364" y="656"/>
                        <a:pt x="350" y="675"/>
                      </a:cubicBezTo>
                      <a:cubicBezTo>
                        <a:pt x="348" y="685"/>
                        <a:pt x="343" y="697"/>
                        <a:pt x="332" y="699"/>
                      </a:cubicBezTo>
                      <a:cubicBezTo>
                        <a:pt x="320" y="705"/>
                        <a:pt x="294" y="694"/>
                        <a:pt x="281" y="692"/>
                      </a:cubicBezTo>
                      <a:cubicBezTo>
                        <a:pt x="259" y="681"/>
                        <a:pt x="243" y="667"/>
                        <a:pt x="218" y="665"/>
                      </a:cubicBezTo>
                      <a:cubicBezTo>
                        <a:pt x="199" y="656"/>
                        <a:pt x="163" y="662"/>
                        <a:pt x="140" y="663"/>
                      </a:cubicBezTo>
                      <a:cubicBezTo>
                        <a:pt x="134" y="666"/>
                        <a:pt x="128" y="668"/>
                        <a:pt x="122" y="669"/>
                      </a:cubicBezTo>
                      <a:cubicBezTo>
                        <a:pt x="118" y="676"/>
                        <a:pt x="113" y="680"/>
                        <a:pt x="104" y="681"/>
                      </a:cubicBezTo>
                      <a:cubicBezTo>
                        <a:pt x="98" y="685"/>
                        <a:pt x="92" y="689"/>
                        <a:pt x="86" y="693"/>
                      </a:cubicBezTo>
                      <a:cubicBezTo>
                        <a:pt x="82" y="699"/>
                        <a:pt x="81" y="701"/>
                        <a:pt x="74" y="702"/>
                      </a:cubicBezTo>
                      <a:cubicBezTo>
                        <a:pt x="66" y="708"/>
                        <a:pt x="60" y="715"/>
                        <a:pt x="50" y="717"/>
                      </a:cubicBezTo>
                      <a:cubicBezTo>
                        <a:pt x="43" y="722"/>
                        <a:pt x="38" y="722"/>
                        <a:pt x="29" y="723"/>
                      </a:cubicBezTo>
                      <a:cubicBezTo>
                        <a:pt x="22" y="728"/>
                        <a:pt x="16" y="731"/>
                        <a:pt x="7" y="732"/>
                      </a:cubicBezTo>
                      <a:cubicBezTo>
                        <a:pt x="1" y="734"/>
                        <a:pt x="0" y="734"/>
                        <a:pt x="5" y="734"/>
                      </a:cubicBez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+mn-cs"/>
                  </a:endParaRPr>
                </a:p>
              </p:txBody>
            </p:sp>
            <p:sp>
              <p:nvSpPr>
                <p:cNvPr id="20" name="Freeform 337">
                  <a:extLst>
                    <a:ext uri="{FF2B5EF4-FFF2-40B4-BE49-F238E27FC236}">
                      <a16:creationId xmlns:a16="http://schemas.microsoft.com/office/drawing/2014/main" xmlns="" id="{0593C50A-978E-AC42-9EF6-3F99AA174E5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94" y="2340"/>
                  <a:ext cx="647" cy="332"/>
                </a:xfrm>
                <a:custGeom>
                  <a:avLst/>
                  <a:gdLst>
                    <a:gd name="T0" fmla="*/ 645 w 645"/>
                    <a:gd name="T1" fmla="*/ 0 h 332"/>
                    <a:gd name="T2" fmla="*/ 628 w 645"/>
                    <a:gd name="T3" fmla="*/ 14 h 332"/>
                    <a:gd name="T4" fmla="*/ 568 w 645"/>
                    <a:gd name="T5" fmla="*/ 36 h 332"/>
                    <a:gd name="T6" fmla="*/ 535 w 645"/>
                    <a:gd name="T7" fmla="*/ 45 h 332"/>
                    <a:gd name="T8" fmla="*/ 517 w 645"/>
                    <a:gd name="T9" fmla="*/ 56 h 332"/>
                    <a:gd name="T10" fmla="*/ 496 w 645"/>
                    <a:gd name="T11" fmla="*/ 75 h 332"/>
                    <a:gd name="T12" fmla="*/ 468 w 645"/>
                    <a:gd name="T13" fmla="*/ 120 h 332"/>
                    <a:gd name="T14" fmla="*/ 415 w 645"/>
                    <a:gd name="T15" fmla="*/ 122 h 332"/>
                    <a:gd name="T16" fmla="*/ 406 w 645"/>
                    <a:gd name="T17" fmla="*/ 135 h 332"/>
                    <a:gd name="T18" fmla="*/ 397 w 645"/>
                    <a:gd name="T19" fmla="*/ 177 h 332"/>
                    <a:gd name="T20" fmla="*/ 385 w 645"/>
                    <a:gd name="T21" fmla="*/ 213 h 332"/>
                    <a:gd name="T22" fmla="*/ 348 w 645"/>
                    <a:gd name="T23" fmla="*/ 209 h 332"/>
                    <a:gd name="T24" fmla="*/ 336 w 645"/>
                    <a:gd name="T25" fmla="*/ 206 h 332"/>
                    <a:gd name="T26" fmla="*/ 328 w 645"/>
                    <a:gd name="T27" fmla="*/ 200 h 332"/>
                    <a:gd name="T28" fmla="*/ 258 w 645"/>
                    <a:gd name="T29" fmla="*/ 183 h 332"/>
                    <a:gd name="T30" fmla="*/ 184 w 645"/>
                    <a:gd name="T31" fmla="*/ 189 h 332"/>
                    <a:gd name="T32" fmla="*/ 154 w 645"/>
                    <a:gd name="T33" fmla="*/ 195 h 332"/>
                    <a:gd name="T34" fmla="*/ 82 w 645"/>
                    <a:gd name="T35" fmla="*/ 203 h 332"/>
                    <a:gd name="T36" fmla="*/ 61 w 645"/>
                    <a:gd name="T37" fmla="*/ 210 h 332"/>
                    <a:gd name="T38" fmla="*/ 43 w 645"/>
                    <a:gd name="T39" fmla="*/ 243 h 332"/>
                    <a:gd name="T40" fmla="*/ 31 w 645"/>
                    <a:gd name="T41" fmla="*/ 260 h 332"/>
                    <a:gd name="T42" fmla="*/ 15 w 645"/>
                    <a:gd name="T43" fmla="*/ 300 h 332"/>
                    <a:gd name="T44" fmla="*/ 7 w 645"/>
                    <a:gd name="T45" fmla="*/ 320 h 332"/>
                    <a:gd name="T46" fmla="*/ 0 w 645"/>
                    <a:gd name="T47" fmla="*/ 332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45" h="332">
                      <a:moveTo>
                        <a:pt x="645" y="0"/>
                      </a:moveTo>
                      <a:cubicBezTo>
                        <a:pt x="641" y="7"/>
                        <a:pt x="635" y="10"/>
                        <a:pt x="628" y="14"/>
                      </a:cubicBezTo>
                      <a:cubicBezTo>
                        <a:pt x="623" y="41"/>
                        <a:pt x="591" y="35"/>
                        <a:pt x="568" y="36"/>
                      </a:cubicBezTo>
                      <a:cubicBezTo>
                        <a:pt x="552" y="38"/>
                        <a:pt x="549" y="42"/>
                        <a:pt x="535" y="45"/>
                      </a:cubicBezTo>
                      <a:cubicBezTo>
                        <a:pt x="531" y="52"/>
                        <a:pt x="524" y="52"/>
                        <a:pt x="517" y="56"/>
                      </a:cubicBezTo>
                      <a:cubicBezTo>
                        <a:pt x="513" y="63"/>
                        <a:pt x="503" y="71"/>
                        <a:pt x="496" y="75"/>
                      </a:cubicBezTo>
                      <a:cubicBezTo>
                        <a:pt x="495" y="80"/>
                        <a:pt x="471" y="120"/>
                        <a:pt x="468" y="120"/>
                      </a:cubicBezTo>
                      <a:cubicBezTo>
                        <a:pt x="450" y="122"/>
                        <a:pt x="433" y="121"/>
                        <a:pt x="415" y="122"/>
                      </a:cubicBezTo>
                      <a:cubicBezTo>
                        <a:pt x="412" y="126"/>
                        <a:pt x="409" y="131"/>
                        <a:pt x="406" y="135"/>
                      </a:cubicBezTo>
                      <a:cubicBezTo>
                        <a:pt x="404" y="149"/>
                        <a:pt x="404" y="164"/>
                        <a:pt x="397" y="177"/>
                      </a:cubicBezTo>
                      <a:cubicBezTo>
                        <a:pt x="395" y="189"/>
                        <a:pt x="395" y="205"/>
                        <a:pt x="385" y="213"/>
                      </a:cubicBezTo>
                      <a:cubicBezTo>
                        <a:pt x="373" y="211"/>
                        <a:pt x="348" y="209"/>
                        <a:pt x="348" y="209"/>
                      </a:cubicBezTo>
                      <a:cubicBezTo>
                        <a:pt x="344" y="207"/>
                        <a:pt x="340" y="208"/>
                        <a:pt x="336" y="206"/>
                      </a:cubicBezTo>
                      <a:cubicBezTo>
                        <a:pt x="322" y="197"/>
                        <a:pt x="344" y="203"/>
                        <a:pt x="328" y="200"/>
                      </a:cubicBezTo>
                      <a:cubicBezTo>
                        <a:pt x="301" y="180"/>
                        <a:pt x="302" y="185"/>
                        <a:pt x="258" y="183"/>
                      </a:cubicBezTo>
                      <a:cubicBezTo>
                        <a:pt x="228" y="184"/>
                        <a:pt x="210" y="187"/>
                        <a:pt x="184" y="189"/>
                      </a:cubicBezTo>
                      <a:cubicBezTo>
                        <a:pt x="173" y="191"/>
                        <a:pt x="164" y="193"/>
                        <a:pt x="154" y="195"/>
                      </a:cubicBezTo>
                      <a:cubicBezTo>
                        <a:pt x="130" y="207"/>
                        <a:pt x="114" y="202"/>
                        <a:pt x="82" y="203"/>
                      </a:cubicBezTo>
                      <a:cubicBezTo>
                        <a:pt x="74" y="204"/>
                        <a:pt x="68" y="209"/>
                        <a:pt x="61" y="210"/>
                      </a:cubicBezTo>
                      <a:cubicBezTo>
                        <a:pt x="59" y="223"/>
                        <a:pt x="55" y="236"/>
                        <a:pt x="43" y="243"/>
                      </a:cubicBezTo>
                      <a:cubicBezTo>
                        <a:pt x="37" y="251"/>
                        <a:pt x="34" y="250"/>
                        <a:pt x="31" y="260"/>
                      </a:cubicBezTo>
                      <a:cubicBezTo>
                        <a:pt x="30" y="281"/>
                        <a:pt x="31" y="288"/>
                        <a:pt x="15" y="300"/>
                      </a:cubicBezTo>
                      <a:cubicBezTo>
                        <a:pt x="12" y="307"/>
                        <a:pt x="10" y="313"/>
                        <a:pt x="7" y="320"/>
                      </a:cubicBezTo>
                      <a:cubicBezTo>
                        <a:pt x="6" y="326"/>
                        <a:pt x="5" y="329"/>
                        <a:pt x="0" y="332"/>
                      </a:cubicBez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+mn-cs"/>
                  </a:endParaRPr>
                </a:p>
              </p:txBody>
            </p:sp>
          </p:grpSp>
        </p:grpSp>
        <p:sp>
          <p:nvSpPr>
            <p:cNvPr id="8" name="Oval 341">
              <a:extLst>
                <a:ext uri="{FF2B5EF4-FFF2-40B4-BE49-F238E27FC236}">
                  <a16:creationId xmlns:a16="http://schemas.microsoft.com/office/drawing/2014/main" xmlns="" id="{2160D816-172B-0549-9349-802F96A2F98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60236" y="2526535"/>
              <a:ext cx="102468" cy="1173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9" name="Oval 343">
              <a:extLst>
                <a:ext uri="{FF2B5EF4-FFF2-40B4-BE49-F238E27FC236}">
                  <a16:creationId xmlns:a16="http://schemas.microsoft.com/office/drawing/2014/main" xmlns="" id="{12388F88-3878-084E-9619-B9EDC7FD51C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89130" y="3892173"/>
              <a:ext cx="102468" cy="11919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0" name="Line 347">
              <a:extLst>
                <a:ext uri="{FF2B5EF4-FFF2-40B4-BE49-F238E27FC236}">
                  <a16:creationId xmlns:a16="http://schemas.microsoft.com/office/drawing/2014/main" xmlns="" id="{028D302A-A84D-6D49-B701-96A40F8FF1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25812" y="4072739"/>
              <a:ext cx="912038" cy="126221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979A0E3F-4F65-644E-82BF-26C666048A49}"/>
              </a:ext>
            </a:extLst>
          </p:cNvPr>
          <p:cNvSpPr txBox="1"/>
          <p:nvPr/>
        </p:nvSpPr>
        <p:spPr>
          <a:xfrm>
            <a:off x="205839" y="241647"/>
            <a:ext cx="5501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latin typeface="Century Gothic" pitchFamily="34" charset="0"/>
              </a:rPr>
              <a:t>Within Care-Peat project, upscaling of previous Sphagnum experiments</a:t>
            </a: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xmlns="" id="{D06E7500-AC6A-7842-82D3-673977F66FAD}"/>
              </a:ext>
            </a:extLst>
          </p:cNvPr>
          <p:cNvGrpSpPr/>
          <p:nvPr/>
        </p:nvGrpSpPr>
        <p:grpSpPr>
          <a:xfrm>
            <a:off x="327495" y="1465413"/>
            <a:ext cx="3309391" cy="610851"/>
            <a:chOff x="717695" y="908720"/>
            <a:chExt cx="3457124" cy="595809"/>
          </a:xfrm>
          <a:solidFill>
            <a:schemeClr val="tx1"/>
          </a:solidFill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xmlns="" id="{7FE3B741-0F5D-0C49-83C3-4E2A21E20248}"/>
                </a:ext>
              </a:extLst>
            </p:cNvPr>
            <p:cNvSpPr/>
            <p:nvPr/>
          </p:nvSpPr>
          <p:spPr>
            <a:xfrm>
              <a:off x="753695" y="1008608"/>
              <a:ext cx="108000" cy="1080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bg1"/>
                </a:solidFill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08EFA5CF-7E93-9C4F-9B2D-9EBC1CB14B09}"/>
                </a:ext>
              </a:extLst>
            </p:cNvPr>
            <p:cNvSpPr txBox="1"/>
            <p:nvPr/>
          </p:nvSpPr>
          <p:spPr>
            <a:xfrm>
              <a:off x="1043608" y="908720"/>
              <a:ext cx="3131211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  <a:latin typeface="Century Gothic" pitchFamily="34" charset="0"/>
                </a:rPr>
                <a:t>Fine </a:t>
              </a:r>
              <a:r>
                <a:rPr lang="fr-FR" sz="1400" b="1" dirty="0" err="1">
                  <a:solidFill>
                    <a:schemeClr val="bg1"/>
                  </a:solidFill>
                  <a:latin typeface="Century Gothic" pitchFamily="34" charset="0"/>
                </a:rPr>
                <a:t>scale</a:t>
              </a:r>
              <a:r>
                <a:rPr lang="fr-FR" sz="1400" b="1" dirty="0">
                  <a:solidFill>
                    <a:schemeClr val="bg1"/>
                  </a:solidFill>
                  <a:latin typeface="Century Gothic" pitchFamily="34" charset="0"/>
                </a:rPr>
                <a:t> </a:t>
              </a:r>
              <a:r>
                <a:rPr lang="fr-FR" sz="1400" b="1" dirty="0" err="1">
                  <a:solidFill>
                    <a:schemeClr val="bg1"/>
                  </a:solidFill>
                  <a:latin typeface="Century Gothic" pitchFamily="34" charset="0"/>
                </a:rPr>
                <a:t>experimental</a:t>
              </a:r>
              <a:r>
                <a:rPr lang="fr-FR" sz="1400" b="1" dirty="0">
                  <a:solidFill>
                    <a:schemeClr val="bg1"/>
                  </a:solidFill>
                  <a:latin typeface="Century Gothic" pitchFamily="34" charset="0"/>
                </a:rPr>
                <a:t> stations</a:t>
              </a:r>
            </a:p>
          </p:txBody>
        </p:sp>
        <p:sp>
          <p:nvSpPr>
            <p:cNvPr id="33" name="Étoile à 5 branches 32">
              <a:extLst>
                <a:ext uri="{FF2B5EF4-FFF2-40B4-BE49-F238E27FC236}">
                  <a16:creationId xmlns:a16="http://schemas.microsoft.com/office/drawing/2014/main" xmlns="" id="{10B330C5-9B1A-5D47-9636-6130B39346A5}"/>
                </a:ext>
              </a:extLst>
            </p:cNvPr>
            <p:cNvSpPr/>
            <p:nvPr/>
          </p:nvSpPr>
          <p:spPr>
            <a:xfrm>
              <a:off x="717695" y="1260640"/>
              <a:ext cx="180000" cy="180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bg1"/>
                </a:solidFill>
              </a:endParaRP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xmlns="" id="{C1FFABC8-A57D-9F43-8D17-D549D7FFEED7}"/>
                </a:ext>
              </a:extLst>
            </p:cNvPr>
            <p:cNvSpPr txBox="1"/>
            <p:nvPr/>
          </p:nvSpPr>
          <p:spPr>
            <a:xfrm>
              <a:off x="1043609" y="1196752"/>
              <a:ext cx="3092393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1400" b="1" dirty="0" err="1">
                  <a:solidFill>
                    <a:schemeClr val="bg1"/>
                  </a:solidFill>
                  <a:latin typeface="Century Gothic" pitchFamily="34" charset="0"/>
                </a:rPr>
                <a:t>Automatic</a:t>
              </a:r>
              <a:r>
                <a:rPr lang="fr-FR" sz="1400" b="1" dirty="0">
                  <a:solidFill>
                    <a:schemeClr val="bg1"/>
                  </a:solidFill>
                  <a:latin typeface="Century Gothic" pitchFamily="34" charset="0"/>
                </a:rPr>
                <a:t> </a:t>
              </a:r>
              <a:r>
                <a:rPr lang="fr-FR" sz="1400" b="1" dirty="0" err="1">
                  <a:solidFill>
                    <a:schemeClr val="bg1"/>
                  </a:solidFill>
                  <a:latin typeface="Century Gothic" pitchFamily="34" charset="0"/>
                </a:rPr>
                <a:t>piezometer</a:t>
              </a:r>
              <a:endParaRPr lang="fr-FR" sz="14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7B36169E-4DA3-514A-BCF8-0B0E8EF41C38}"/>
              </a:ext>
            </a:extLst>
          </p:cNvPr>
          <p:cNvSpPr/>
          <p:nvPr/>
        </p:nvSpPr>
        <p:spPr>
          <a:xfrm>
            <a:off x="4182576" y="4902853"/>
            <a:ext cx="4961424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/>
              <a:t>• The restoration works made in </a:t>
            </a:r>
            <a:r>
              <a:rPr lang="en-GB" b="1" dirty="0"/>
              <a:t>2 parts of the pilot </a:t>
            </a:r>
            <a:r>
              <a:rPr lang="en-GB" dirty="0"/>
              <a:t>to take into account the variation of the WTD, a key factor to the successful development of </a:t>
            </a:r>
            <a:r>
              <a:rPr lang="en-GB" i="1" dirty="0"/>
              <a:t>Sphagnum</a:t>
            </a:r>
            <a:r>
              <a:rPr lang="en-GB" dirty="0"/>
              <a:t> species</a:t>
            </a:r>
          </a:p>
          <a:p>
            <a:r>
              <a:rPr lang="en-GB" dirty="0"/>
              <a:t>• Surface: </a:t>
            </a:r>
            <a:r>
              <a:rPr lang="fr-FR" dirty="0"/>
              <a:t>total of 4 plots of 600 m</a:t>
            </a:r>
            <a:r>
              <a:rPr lang="fr-FR" baseline="30000" dirty="0"/>
              <a:t>2</a:t>
            </a:r>
            <a:r>
              <a:rPr lang="fr-FR" dirty="0"/>
              <a:t> </a:t>
            </a:r>
            <a:r>
              <a:rPr lang="fr-FR" dirty="0" err="1"/>
              <a:t>each</a:t>
            </a:r>
            <a:r>
              <a:rPr lang="fr-FR" dirty="0"/>
              <a:t> – 2 control plots (total of 1200 m</a:t>
            </a:r>
            <a:r>
              <a:rPr lang="fr-FR" baseline="30000" dirty="0"/>
              <a:t>2</a:t>
            </a:r>
            <a:r>
              <a:rPr lang="fr-FR" dirty="0"/>
              <a:t>) </a:t>
            </a:r>
            <a:r>
              <a:rPr lang="fr-FR" dirty="0" err="1"/>
              <a:t>paired</a:t>
            </a:r>
            <a:r>
              <a:rPr lang="fr-FR" dirty="0"/>
              <a:t> to 2 </a:t>
            </a:r>
            <a:r>
              <a:rPr lang="fr-FR" dirty="0" err="1"/>
              <a:t>Sphagnum</a:t>
            </a:r>
            <a:r>
              <a:rPr lang="fr-FR" dirty="0"/>
              <a:t> plots (total of 1200 m</a:t>
            </a:r>
            <a:r>
              <a:rPr lang="fr-FR" baseline="30000" dirty="0"/>
              <a:t>2</a:t>
            </a:r>
            <a:r>
              <a:rPr lang="fr-FR" dirty="0"/>
              <a:t>)</a:t>
            </a:r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9DE01F06-3909-CB46-8B7F-EFB62ABE0218}"/>
              </a:ext>
            </a:extLst>
          </p:cNvPr>
          <p:cNvSpPr>
            <a:spLocks noChangeAspect="1"/>
          </p:cNvSpPr>
          <p:nvPr/>
        </p:nvSpPr>
        <p:spPr>
          <a:xfrm>
            <a:off x="6517952" y="1210980"/>
            <a:ext cx="682811" cy="3922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xmlns="" id="{F5D28511-57A1-B54A-9A09-DA07A2252A29}"/>
              </a:ext>
            </a:extLst>
          </p:cNvPr>
          <p:cNvCxnSpPr>
            <a:stCxn id="38" idx="2"/>
          </p:cNvCxnSpPr>
          <p:nvPr/>
        </p:nvCxnSpPr>
        <p:spPr>
          <a:xfrm flipH="1">
            <a:off x="6517952" y="1603275"/>
            <a:ext cx="341406" cy="7083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6470B64-E0D9-D645-BCDB-BC39FEB914F2}"/>
              </a:ext>
            </a:extLst>
          </p:cNvPr>
          <p:cNvSpPr/>
          <p:nvPr/>
        </p:nvSpPr>
        <p:spPr>
          <a:xfrm>
            <a:off x="5733834" y="5867"/>
            <a:ext cx="3436670" cy="21287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974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661</Words>
  <Application>Microsoft Office PowerPoint</Application>
  <PresentationFormat>Diavoorstelling (4:3)</PresentationFormat>
  <Paragraphs>150</Paragraphs>
  <Slides>14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5" baseType="lpstr">
      <vt:lpstr>MS PGothic</vt:lpstr>
      <vt:lpstr>MS PGothic</vt:lpstr>
      <vt:lpstr>宋体</vt:lpstr>
      <vt:lpstr>Arial</vt:lpstr>
      <vt:lpstr>Calibri</vt:lpstr>
      <vt:lpstr>Century Gothic</vt:lpstr>
      <vt:lpstr>Chalkduster</vt:lpstr>
      <vt:lpstr>Open Sans</vt:lpstr>
      <vt:lpstr>Symbol</vt:lpstr>
      <vt:lpstr>Office-thema</vt:lpstr>
      <vt:lpstr>Feuille de calcul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Ontverpia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Frank Peeters</dc:creator>
  <cp:lastModifiedBy>Katrien Wijns</cp:lastModifiedBy>
  <cp:revision>40</cp:revision>
  <dcterms:created xsi:type="dcterms:W3CDTF">2017-01-13T10:17:35Z</dcterms:created>
  <dcterms:modified xsi:type="dcterms:W3CDTF">2019-06-11T15:18:50Z</dcterms:modified>
</cp:coreProperties>
</file>