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270" r:id="rId3"/>
    <p:sldId id="272" r:id="rId4"/>
    <p:sldId id="279" r:id="rId5"/>
    <p:sldId id="282" r:id="rId6"/>
    <p:sldId id="283" r:id="rId7"/>
    <p:sldId id="284" r:id="rId8"/>
    <p:sldId id="275" r:id="rId9"/>
    <p:sldId id="277" r:id="rId10"/>
    <p:sldId id="280" r:id="rId11"/>
    <p:sldId id="281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961"/>
    <a:srgbClr val="98C222"/>
    <a:srgbClr val="233517"/>
    <a:srgbClr val="23351C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2" autoAdjust="0"/>
    <p:restoredTop sz="94646" autoAdjust="0"/>
  </p:normalViewPr>
  <p:slideViewPr>
    <p:cSldViewPr snapToGrid="0" snapToObjects="1">
      <p:cViewPr varScale="1">
        <p:scale>
          <a:sx n="70" d="100"/>
          <a:sy n="70" d="100"/>
        </p:scale>
        <p:origin x="12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D52F-69B2-49CD-B501-7FE8F3511F88}" type="datetimeFigureOut">
              <a:rPr lang="nl-BE" smtClean="0"/>
              <a:t>12/06/2019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3D86-712A-4CD8-9E8C-C4E9949E0C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43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3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1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6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45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44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58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0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6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5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98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09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1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43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0CDF-B721-BA41-91C7-4268EAE45939}" type="datetimeFigureOut">
              <a:t>6/12/2019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5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796818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941375" y="271124"/>
            <a:ext cx="674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altLang="nl-BE" sz="3200" b="1" dirty="0">
                <a:solidFill>
                  <a:schemeClr val="bg1"/>
                </a:solidFill>
              </a:rPr>
              <a:t>‘Natuurpunt’ </a:t>
            </a:r>
            <a:br>
              <a:rPr lang="nl-BE" altLang="nl-BE" sz="3200" b="1" dirty="0">
                <a:solidFill>
                  <a:schemeClr val="bg1"/>
                </a:solidFill>
              </a:rPr>
            </a:br>
            <a:r>
              <a:rPr lang="nl-BE" altLang="nl-BE" sz="3200" b="1" dirty="0">
                <a:solidFill>
                  <a:schemeClr val="bg1"/>
                </a:solidFill>
              </a:rPr>
              <a:t>as nature </a:t>
            </a:r>
            <a:r>
              <a:rPr lang="nl-BE" altLang="nl-BE" sz="3200" b="1" dirty="0" err="1">
                <a:solidFill>
                  <a:schemeClr val="bg1"/>
                </a:solidFill>
              </a:rPr>
              <a:t>conservation</a:t>
            </a:r>
            <a:r>
              <a:rPr lang="nl-BE" altLang="nl-BE" sz="3200" b="1" dirty="0">
                <a:solidFill>
                  <a:schemeClr val="bg1"/>
                </a:solidFill>
              </a:rPr>
              <a:t> </a:t>
            </a:r>
            <a:r>
              <a:rPr lang="nl-BE" altLang="nl-BE" sz="3200" b="1" dirty="0" err="1">
                <a:solidFill>
                  <a:schemeClr val="bg1"/>
                </a:solidFill>
              </a:rPr>
              <a:t>organisation</a:t>
            </a:r>
            <a:endParaRPr lang="nl-NL" sz="3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27601" y="1324867"/>
            <a:ext cx="8093068" cy="359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smtClean="0">
                <a:solidFill>
                  <a:schemeClr val="bg1"/>
                </a:solidFill>
              </a:rPr>
              <a:t>NGO </a:t>
            </a:r>
            <a:r>
              <a:rPr lang="nl-BE" altLang="nl-BE" sz="2000" dirty="0">
                <a:solidFill>
                  <a:schemeClr val="bg1"/>
                </a:solidFill>
              </a:rPr>
              <a:t>– </a:t>
            </a:r>
            <a:r>
              <a:rPr lang="nl-BE" altLang="nl-BE" sz="2000" dirty="0" err="1">
                <a:solidFill>
                  <a:schemeClr val="bg1"/>
                </a:solidFill>
              </a:rPr>
              <a:t>volunteer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organisation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bg1"/>
                </a:solidFill>
              </a:rPr>
              <a:t>Largest</a:t>
            </a:r>
            <a:r>
              <a:rPr lang="nl-BE" altLang="nl-BE" sz="2000" dirty="0" smtClean="0">
                <a:solidFill>
                  <a:schemeClr val="bg1"/>
                </a:solidFill>
              </a:rPr>
              <a:t> </a:t>
            </a:r>
            <a:r>
              <a:rPr lang="nl-BE" altLang="nl-BE" sz="2000" dirty="0">
                <a:solidFill>
                  <a:schemeClr val="bg1"/>
                </a:solidFill>
              </a:rPr>
              <a:t>private nature managing </a:t>
            </a:r>
            <a:r>
              <a:rPr lang="nl-BE" altLang="nl-BE" sz="2000" dirty="0" err="1">
                <a:solidFill>
                  <a:schemeClr val="bg1"/>
                </a:solidFill>
              </a:rPr>
              <a:t>organisation</a:t>
            </a:r>
            <a:r>
              <a:rPr lang="nl-BE" altLang="nl-BE" sz="2000" dirty="0">
                <a:solidFill>
                  <a:schemeClr val="bg1"/>
                </a:solidFill>
              </a:rPr>
              <a:t> in </a:t>
            </a:r>
            <a:r>
              <a:rPr lang="nl-BE" altLang="nl-BE" sz="2000" dirty="0" err="1">
                <a:solidFill>
                  <a:schemeClr val="bg1"/>
                </a:solidFill>
              </a:rPr>
              <a:t>Flanders</a:t>
            </a:r>
            <a:endParaRPr lang="nl-BE" altLang="nl-B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smtClean="0">
                <a:solidFill>
                  <a:schemeClr val="bg1"/>
                </a:solidFill>
              </a:rPr>
              <a:t>100.000 </a:t>
            </a:r>
            <a:r>
              <a:rPr lang="nl-BE" altLang="nl-BE" sz="2000" dirty="0">
                <a:solidFill>
                  <a:schemeClr val="bg1"/>
                </a:solidFill>
              </a:rPr>
              <a:t>families as member – 6.000 </a:t>
            </a:r>
            <a:r>
              <a:rPr lang="nl-BE" altLang="nl-BE" sz="2000" dirty="0" err="1">
                <a:solidFill>
                  <a:schemeClr val="bg1"/>
                </a:solidFill>
              </a:rPr>
              <a:t>volunteers</a:t>
            </a:r>
            <a:endParaRPr lang="nl-BE" altLang="nl-B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smtClean="0">
                <a:solidFill>
                  <a:schemeClr val="bg1"/>
                </a:solidFill>
              </a:rPr>
              <a:t>480 </a:t>
            </a:r>
            <a:r>
              <a:rPr lang="nl-BE" altLang="nl-BE" sz="2000" dirty="0">
                <a:solidFill>
                  <a:schemeClr val="bg1"/>
                </a:solidFill>
              </a:rPr>
              <a:t>professionals (300 field </a:t>
            </a:r>
            <a:r>
              <a:rPr lang="nl-BE" altLang="nl-BE" sz="2000" dirty="0" err="1">
                <a:solidFill>
                  <a:schemeClr val="bg1"/>
                </a:solidFill>
              </a:rPr>
              <a:t>workers</a:t>
            </a:r>
            <a:r>
              <a:rPr lang="nl-BE" altLang="nl-BE" sz="20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bg1"/>
                </a:solidFill>
              </a:rPr>
              <a:t>Financing</a:t>
            </a:r>
            <a:r>
              <a:rPr lang="nl-BE" altLang="nl-BE" sz="2000" dirty="0" smtClean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by</a:t>
            </a:r>
            <a:r>
              <a:rPr lang="nl-BE" altLang="nl-BE" sz="2000" dirty="0">
                <a:solidFill>
                  <a:schemeClr val="bg1"/>
                </a:solidFill>
              </a:rPr>
              <a:t> subsidies, </a:t>
            </a:r>
            <a:r>
              <a:rPr lang="nl-BE" altLang="nl-BE" sz="2000" dirty="0" err="1">
                <a:solidFill>
                  <a:schemeClr val="bg1"/>
                </a:solidFill>
              </a:rPr>
              <a:t>gifts</a:t>
            </a:r>
            <a:r>
              <a:rPr lang="nl-BE" altLang="nl-BE" sz="2000" dirty="0">
                <a:solidFill>
                  <a:schemeClr val="bg1"/>
                </a:solidFill>
              </a:rPr>
              <a:t>, sponsoring </a:t>
            </a:r>
            <a:r>
              <a:rPr lang="nl-BE" altLang="nl-BE" sz="2000" dirty="0" err="1">
                <a:solidFill>
                  <a:schemeClr val="bg1"/>
                </a:solidFill>
              </a:rPr>
              <a:t>and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own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revenues</a:t>
            </a:r>
            <a:r>
              <a:rPr lang="nl-BE" altLang="nl-BE" sz="2000" dirty="0">
                <a:solidFill>
                  <a:schemeClr val="bg1"/>
                </a:solidFill>
              </a:rPr>
              <a:t> (</a:t>
            </a:r>
            <a:r>
              <a:rPr lang="nl-BE" altLang="nl-BE" sz="2000" dirty="0" err="1">
                <a:solidFill>
                  <a:schemeClr val="bg1"/>
                </a:solidFill>
              </a:rPr>
              <a:t>membership</a:t>
            </a:r>
            <a:r>
              <a:rPr lang="nl-BE" altLang="nl-BE" sz="20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bg1"/>
                </a:solidFill>
              </a:rPr>
              <a:t>Besides</a:t>
            </a:r>
            <a:r>
              <a:rPr lang="nl-BE" altLang="nl-BE" sz="2000" dirty="0" smtClean="0">
                <a:solidFill>
                  <a:schemeClr val="bg1"/>
                </a:solidFill>
              </a:rPr>
              <a:t> </a:t>
            </a:r>
            <a:r>
              <a:rPr lang="nl-BE" altLang="nl-BE" sz="2000" dirty="0">
                <a:solidFill>
                  <a:schemeClr val="bg1"/>
                </a:solidFill>
              </a:rPr>
              <a:t>nature management </a:t>
            </a:r>
            <a:r>
              <a:rPr lang="nl-BE" altLang="nl-BE" sz="2000" dirty="0" err="1">
                <a:solidFill>
                  <a:schemeClr val="bg1"/>
                </a:solidFill>
              </a:rPr>
              <a:t>also</a:t>
            </a:r>
            <a:r>
              <a:rPr lang="nl-BE" altLang="nl-BE" sz="2000" dirty="0">
                <a:solidFill>
                  <a:schemeClr val="bg1"/>
                </a:solidFill>
              </a:rPr>
              <a:t> :  </a:t>
            </a:r>
            <a:endParaRPr lang="nl-BE" altLang="nl-BE" sz="2000" i="1" dirty="0">
              <a:solidFill>
                <a:schemeClr val="bg1"/>
              </a:solidFill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>
                <a:solidFill>
                  <a:schemeClr val="bg1"/>
                </a:solidFill>
              </a:rPr>
              <a:t>research, policy, </a:t>
            </a:r>
            <a:r>
              <a:rPr lang="nl-BE" altLang="nl-BE" sz="2000" dirty="0" err="1">
                <a:solidFill>
                  <a:schemeClr val="bg1"/>
                </a:solidFill>
              </a:rPr>
              <a:t>education</a:t>
            </a:r>
            <a:r>
              <a:rPr lang="nl-BE" altLang="nl-BE" sz="2000" dirty="0">
                <a:solidFill>
                  <a:schemeClr val="bg1"/>
                </a:solidFill>
              </a:rPr>
              <a:t>, </a:t>
            </a:r>
            <a:r>
              <a:rPr lang="nl-BE" altLang="nl-BE" sz="2000" dirty="0" err="1">
                <a:solidFill>
                  <a:schemeClr val="bg1"/>
                </a:solidFill>
              </a:rPr>
              <a:t>recreation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and</a:t>
            </a:r>
            <a:r>
              <a:rPr lang="nl-BE" altLang="nl-BE" sz="2000" dirty="0">
                <a:solidFill>
                  <a:schemeClr val="bg1"/>
                </a:solidFill>
              </a:rPr>
              <a:t> events, </a:t>
            </a:r>
            <a:r>
              <a:rPr lang="nl-BE" altLang="nl-BE" sz="2000" dirty="0" err="1">
                <a:solidFill>
                  <a:schemeClr val="bg1"/>
                </a:solidFill>
              </a:rPr>
              <a:t>volunteer</a:t>
            </a:r>
            <a:r>
              <a:rPr lang="nl-BE" altLang="nl-BE" sz="2000" dirty="0">
                <a:solidFill>
                  <a:schemeClr val="bg1"/>
                </a:solidFill>
              </a:rPr>
              <a:t> support, …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smtClean="0">
                <a:solidFill>
                  <a:schemeClr val="bg1"/>
                </a:solidFill>
              </a:rPr>
              <a:t>Management </a:t>
            </a:r>
            <a:r>
              <a:rPr lang="nl-BE" altLang="nl-BE" sz="2000" dirty="0">
                <a:solidFill>
                  <a:schemeClr val="bg1"/>
                </a:solidFill>
              </a:rPr>
              <a:t>of 22.500 ha of nature reserve (1,66% of </a:t>
            </a:r>
            <a:r>
              <a:rPr lang="nl-BE" altLang="nl-BE" sz="2000" dirty="0" err="1">
                <a:solidFill>
                  <a:schemeClr val="bg1"/>
                </a:solidFill>
              </a:rPr>
              <a:t>Flanders</a:t>
            </a:r>
            <a:r>
              <a:rPr lang="nl-BE" altLang="nl-BE" sz="20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smtClean="0">
                <a:solidFill>
                  <a:schemeClr val="bg1"/>
                </a:solidFill>
              </a:rPr>
              <a:t>‘</a:t>
            </a:r>
            <a:r>
              <a:rPr lang="nl-BE" altLang="nl-BE" sz="2000" dirty="0">
                <a:solidFill>
                  <a:schemeClr val="bg1"/>
                </a:solidFill>
              </a:rPr>
              <a:t>ANB’ is </a:t>
            </a:r>
            <a:r>
              <a:rPr lang="nl-BE" altLang="nl-BE" sz="2000" dirty="0" err="1">
                <a:solidFill>
                  <a:schemeClr val="bg1"/>
                </a:solidFill>
              </a:rPr>
              <a:t>natural</a:t>
            </a:r>
            <a:r>
              <a:rPr lang="nl-BE" altLang="nl-BE" sz="2000" dirty="0">
                <a:solidFill>
                  <a:schemeClr val="bg1"/>
                </a:solidFill>
              </a:rPr>
              <a:t> partner in </a:t>
            </a:r>
            <a:r>
              <a:rPr lang="nl-BE" altLang="nl-BE" sz="2000" dirty="0" err="1">
                <a:solidFill>
                  <a:schemeClr val="bg1"/>
                </a:solidFill>
              </a:rPr>
              <a:t>the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government</a:t>
            </a:r>
            <a:r>
              <a:rPr lang="nl-BE" altLang="nl-BE" sz="2000" dirty="0">
                <a:solidFill>
                  <a:schemeClr val="bg1"/>
                </a:solidFill>
              </a:rPr>
              <a:t>: 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BE" altLang="nl-BE" sz="2000" dirty="0" err="1">
                <a:solidFill>
                  <a:schemeClr val="bg1"/>
                </a:solidFill>
              </a:rPr>
              <a:t>Flemish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government</a:t>
            </a:r>
            <a:r>
              <a:rPr lang="nl-BE" altLang="nl-BE" sz="2000" dirty="0">
                <a:solidFill>
                  <a:schemeClr val="bg1"/>
                </a:solidFill>
              </a:rPr>
              <a:t> ‘Agency </a:t>
            </a:r>
            <a:r>
              <a:rPr lang="nl-BE" altLang="nl-BE" sz="2000" dirty="0" err="1">
                <a:solidFill>
                  <a:schemeClr val="bg1"/>
                </a:solidFill>
              </a:rPr>
              <a:t>for</a:t>
            </a:r>
            <a:r>
              <a:rPr lang="nl-BE" altLang="nl-BE" sz="2000" dirty="0">
                <a:solidFill>
                  <a:schemeClr val="bg1"/>
                </a:solidFill>
              </a:rPr>
              <a:t> Nature </a:t>
            </a:r>
            <a:r>
              <a:rPr lang="nl-BE" altLang="nl-BE" sz="2000" dirty="0" err="1">
                <a:solidFill>
                  <a:schemeClr val="bg1"/>
                </a:solidFill>
              </a:rPr>
              <a:t>and</a:t>
            </a:r>
            <a:r>
              <a:rPr lang="nl-BE" altLang="nl-BE" sz="2000" dirty="0">
                <a:solidFill>
                  <a:schemeClr val="bg1"/>
                </a:solidFill>
              </a:rPr>
              <a:t> </a:t>
            </a:r>
            <a:r>
              <a:rPr lang="nl-BE" altLang="nl-BE" sz="2000" dirty="0" err="1">
                <a:solidFill>
                  <a:schemeClr val="bg1"/>
                </a:solidFill>
              </a:rPr>
              <a:t>Forests</a:t>
            </a:r>
            <a:r>
              <a:rPr lang="nl-BE" altLang="nl-BE" sz="2000" dirty="0">
                <a:solidFill>
                  <a:schemeClr val="bg1"/>
                </a:solidFill>
              </a:rPr>
              <a:t>’  </a:t>
            </a:r>
            <a:r>
              <a:rPr lang="nl-BE" altLang="nl-BE" sz="2000" dirty="0"/>
              <a:t> </a:t>
            </a:r>
            <a:endParaRPr lang="nl-NL" altLang="nl-BE" sz="2000" dirty="0"/>
          </a:p>
          <a:p>
            <a:pPr>
              <a:lnSpc>
                <a:spcPct val="120000"/>
              </a:lnSpc>
            </a:pPr>
            <a:endParaRPr lang="pt-BR" sz="2000" baseline="300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ct val="110000"/>
              </a:lnSpc>
            </a:pPr>
            <a:endParaRPr lang="nl-NL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9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0090916 JNM Vijver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3" y="4470974"/>
            <a:ext cx="7357352" cy="265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3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796818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941375" y="271124"/>
            <a:ext cx="674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altLang="nl-BE" sz="3200" b="1" dirty="0">
                <a:solidFill>
                  <a:schemeClr val="bg1"/>
                </a:solidFill>
              </a:rPr>
              <a:t>WP I1 – Pilot NP </a:t>
            </a:r>
            <a:br>
              <a:rPr lang="nl-BE" altLang="nl-BE" sz="3200" b="1" dirty="0">
                <a:solidFill>
                  <a:schemeClr val="bg1"/>
                </a:solidFill>
              </a:rPr>
            </a:br>
            <a:r>
              <a:rPr lang="nl-BE" altLang="nl-BE" sz="3200" b="1" dirty="0" err="1" smtClean="0">
                <a:solidFill>
                  <a:schemeClr val="bg1"/>
                </a:solidFill>
              </a:rPr>
              <a:t>Results</a:t>
            </a:r>
            <a:endParaRPr lang="nl-NL" sz="3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41375" y="1595068"/>
            <a:ext cx="7659286" cy="251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altLang="nl-BE" sz="2800" dirty="0" smtClean="0">
                <a:solidFill>
                  <a:schemeClr val="bg1"/>
                </a:solidFill>
              </a:rPr>
              <a:t>° </a:t>
            </a:r>
            <a:r>
              <a:rPr lang="nl-NL" altLang="nl-BE" sz="2800" dirty="0" smtClean="0">
                <a:solidFill>
                  <a:schemeClr val="bg1"/>
                </a:solidFill>
              </a:rPr>
              <a:t>250 ha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restored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peatland</a:t>
            </a:r>
            <a:r>
              <a:rPr lang="nl-NL" altLang="nl-BE" sz="2800" dirty="0" smtClean="0">
                <a:solidFill>
                  <a:schemeClr val="bg1"/>
                </a:solidFill>
              </a:rPr>
              <a:t> (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within</a:t>
            </a:r>
            <a:r>
              <a:rPr lang="nl-NL" altLang="nl-BE" sz="2800" dirty="0" smtClean="0">
                <a:solidFill>
                  <a:schemeClr val="bg1"/>
                </a:solidFill>
              </a:rPr>
              <a:t> 750ha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peatland</a:t>
            </a:r>
            <a:r>
              <a:rPr lang="nl-NL" altLang="nl-BE" sz="28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nl-NL" altLang="nl-BE" sz="2800" dirty="0">
                <a:solidFill>
                  <a:schemeClr val="bg1"/>
                </a:solidFill>
              </a:rPr>
              <a:t>	</a:t>
            </a:r>
            <a:r>
              <a:rPr lang="nl-NL" altLang="nl-BE" sz="2800" dirty="0" smtClean="0">
                <a:solidFill>
                  <a:schemeClr val="bg1"/>
                </a:solidFill>
              </a:rPr>
              <a:t>-max CO²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loss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reduction</a:t>
            </a:r>
            <a:endParaRPr lang="nl-NL" altLang="nl-BE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nl-NL" altLang="nl-BE" sz="2800" dirty="0" smtClean="0">
                <a:solidFill>
                  <a:schemeClr val="bg1"/>
                </a:solidFill>
              </a:rPr>
              <a:t>°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Adaptive</a:t>
            </a:r>
            <a:r>
              <a:rPr lang="nl-NL" altLang="nl-BE" sz="2800" dirty="0" smtClean="0">
                <a:solidFill>
                  <a:schemeClr val="bg1"/>
                </a:solidFill>
              </a:rPr>
              <a:t> management</a:t>
            </a:r>
          </a:p>
          <a:p>
            <a:pPr lvl="1">
              <a:lnSpc>
                <a:spcPct val="80000"/>
              </a:lnSpc>
            </a:pPr>
            <a:r>
              <a:rPr lang="nl-NL" altLang="nl-BE" sz="2800" dirty="0" smtClean="0">
                <a:solidFill>
                  <a:schemeClr val="bg1"/>
                </a:solidFill>
              </a:rPr>
              <a:t>-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Replicable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and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transferable</a:t>
            </a:r>
            <a:endParaRPr lang="nl-NL" altLang="nl-BE" sz="28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nl-NL" altLang="nl-BE" sz="2800" dirty="0" smtClean="0">
                <a:solidFill>
                  <a:schemeClr val="bg1"/>
                </a:solidFill>
              </a:rPr>
              <a:t>	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to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other</a:t>
            </a:r>
            <a:r>
              <a:rPr lang="nl-NL" altLang="nl-BE" sz="2800" dirty="0" smtClean="0">
                <a:solidFill>
                  <a:schemeClr val="bg1"/>
                </a:solidFill>
              </a:rPr>
              <a:t> sites in Europe</a:t>
            </a:r>
          </a:p>
          <a:p>
            <a:pPr>
              <a:lnSpc>
                <a:spcPct val="80000"/>
              </a:lnSpc>
            </a:pPr>
            <a:r>
              <a:rPr lang="nl-NL" altLang="nl-BE" sz="2800" dirty="0">
                <a:solidFill>
                  <a:schemeClr val="bg1"/>
                </a:solidFill>
              </a:rPr>
              <a:t>	</a:t>
            </a:r>
            <a:r>
              <a:rPr lang="nl-NL" altLang="nl-BE" sz="2800" dirty="0" smtClean="0">
                <a:solidFill>
                  <a:schemeClr val="bg1"/>
                </a:solidFill>
              </a:rPr>
              <a:t>	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for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other</a:t>
            </a:r>
            <a:r>
              <a:rPr lang="nl-NL" altLang="nl-BE" sz="2800" dirty="0" smtClean="0">
                <a:solidFill>
                  <a:schemeClr val="bg1"/>
                </a:solidFill>
              </a:rPr>
              <a:t> goals (eg.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Paliduculture</a:t>
            </a:r>
            <a:r>
              <a:rPr lang="nl-NL" altLang="nl-BE" sz="2800" dirty="0" smtClean="0">
                <a:solidFill>
                  <a:schemeClr val="bg1"/>
                </a:solidFill>
              </a:rPr>
              <a:t>)</a:t>
            </a:r>
            <a:endParaRPr lang="nl-NL" altLang="nl-BE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nl-NL" altLang="nl-BE" sz="2800" dirty="0">
                <a:solidFill>
                  <a:schemeClr val="bg1"/>
                </a:solidFill>
              </a:rPr>
              <a:t>° </a:t>
            </a:r>
            <a:r>
              <a:rPr lang="nl-NL" altLang="nl-BE" sz="2800" dirty="0" smtClean="0">
                <a:solidFill>
                  <a:schemeClr val="bg1"/>
                </a:solidFill>
              </a:rPr>
              <a:t>Win-win: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increase</a:t>
            </a:r>
            <a:r>
              <a:rPr lang="nl-NL" altLang="nl-BE" sz="2800" dirty="0" smtClean="0">
                <a:solidFill>
                  <a:schemeClr val="bg1"/>
                </a:solidFill>
              </a:rPr>
              <a:t> in </a:t>
            </a:r>
            <a:r>
              <a:rPr lang="nl-NL" altLang="nl-BE" sz="2800" dirty="0" err="1" smtClean="0">
                <a:solidFill>
                  <a:schemeClr val="bg1"/>
                </a:solidFill>
              </a:rPr>
              <a:t>biodiversity</a:t>
            </a:r>
            <a:r>
              <a:rPr lang="nl-NL" altLang="nl-BE" sz="2800" dirty="0" smtClean="0">
                <a:solidFill>
                  <a:schemeClr val="bg1"/>
                </a:solidFill>
              </a:rPr>
              <a:t> </a:t>
            </a:r>
            <a:endParaRPr lang="nl-NL" altLang="nl-BE" sz="2800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9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smtClean="0"/>
              <a:t>Biotoop voor de Snip</a:t>
            </a:r>
            <a:endParaRPr lang="nl-NL" altLang="nl-BE" smtClean="0"/>
          </a:p>
        </p:txBody>
      </p:sp>
      <p:pic>
        <p:nvPicPr>
          <p:cNvPr id="679940" name="Picture 4" descr="IMG_69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5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9942" name="Picture 6" descr="IMG_70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23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61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530112" y="1694133"/>
            <a:ext cx="674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altLang="nl-BE" sz="3200" b="1" dirty="0" smtClean="0">
                <a:solidFill>
                  <a:srgbClr val="159961"/>
                </a:solidFill>
              </a:rPr>
              <a:t>Vallei van de Zwarte Beek</a:t>
            </a:r>
            <a:endParaRPr lang="nl-NL" sz="3200" b="1" dirty="0">
              <a:solidFill>
                <a:srgbClr val="159961"/>
              </a:solidFill>
              <a:latin typeface="Open Sans"/>
              <a:cs typeface="Open San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0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r="4396" b="5022"/>
          <a:stretch>
            <a:fillRect/>
          </a:stretch>
        </p:blipFill>
        <p:spPr bwMode="auto">
          <a:xfrm>
            <a:off x="0" y="238615"/>
            <a:ext cx="3131527" cy="239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8753"/>
            <a:ext cx="9144000" cy="327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al 12"/>
          <p:cNvSpPr/>
          <p:nvPr/>
        </p:nvSpPr>
        <p:spPr>
          <a:xfrm>
            <a:off x="2113085" y="704607"/>
            <a:ext cx="216877" cy="200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292"/>
          </a:p>
        </p:txBody>
      </p:sp>
      <p:sp>
        <p:nvSpPr>
          <p:cNvPr id="14" name="Tekstvak 14"/>
          <p:cNvSpPr txBox="1">
            <a:spLocks noChangeArrowheads="1"/>
          </p:cNvSpPr>
          <p:nvPr/>
        </p:nvSpPr>
        <p:spPr bwMode="auto">
          <a:xfrm>
            <a:off x="1846384" y="2896823"/>
            <a:ext cx="345830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BE" altLang="nl-BE" sz="1477" b="1">
                <a:solidFill>
                  <a:srgbClr val="FF0000"/>
                </a:solidFill>
              </a:rPr>
              <a:t>Zwarte Beek</a:t>
            </a:r>
            <a:endParaRPr lang="nl-NL" altLang="nl-BE" sz="1477" b="1">
              <a:solidFill>
                <a:srgbClr val="FF0000"/>
              </a:solidFill>
            </a:endParaRPr>
          </a:p>
        </p:txBody>
      </p:sp>
      <p:sp>
        <p:nvSpPr>
          <p:cNvPr id="15" name="Ovaal 14"/>
          <p:cNvSpPr>
            <a:spLocks noChangeArrowheads="1"/>
          </p:cNvSpPr>
          <p:nvPr/>
        </p:nvSpPr>
        <p:spPr bwMode="auto">
          <a:xfrm>
            <a:off x="7098324" y="3894749"/>
            <a:ext cx="631581" cy="464527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nl-NL" sz="1292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974124" y="3229464"/>
            <a:ext cx="3056792" cy="86457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 flipV="1">
            <a:off x="2244969" y="903899"/>
            <a:ext cx="1197220" cy="199292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16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8" y="-280042"/>
            <a:ext cx="5780461" cy="443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6666313" y="2230960"/>
            <a:ext cx="67472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Peat</a:t>
            </a:r>
            <a:r>
              <a:rPr lang="nl-NL" sz="3200" b="1" dirty="0" smtClean="0">
                <a:solidFill>
                  <a:srgbClr val="159961"/>
                </a:solidFill>
                <a:latin typeface="Open Sans"/>
                <a:cs typeface="Open Sans"/>
              </a:rPr>
              <a:t> </a:t>
            </a:r>
            <a:r>
              <a:rPr lang="nl-NL" sz="3200" b="1" dirty="0" err="1" smtClean="0">
                <a:solidFill>
                  <a:srgbClr val="159961"/>
                </a:solidFill>
                <a:latin typeface="Open Sans"/>
                <a:cs typeface="Open Sans"/>
              </a:rPr>
              <a:t>layer</a:t>
            </a:r>
            <a:endParaRPr lang="nl-NL" sz="3200" b="1" dirty="0">
              <a:solidFill>
                <a:srgbClr val="159961"/>
              </a:solidFill>
              <a:latin typeface="Open Sans"/>
              <a:cs typeface="Open San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" t="-53" b="62364"/>
          <a:stretch/>
        </p:blipFill>
        <p:spPr bwMode="auto">
          <a:xfrm>
            <a:off x="0" y="3562544"/>
            <a:ext cx="9189018" cy="33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LogoKle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796818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941375" y="271124"/>
            <a:ext cx="674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altLang="nl-BE" sz="3200" b="1" dirty="0">
                <a:solidFill>
                  <a:schemeClr val="bg1"/>
                </a:solidFill>
              </a:rPr>
              <a:t>WP I1 – Pilot NP </a:t>
            </a:r>
            <a:br>
              <a:rPr lang="nl-BE" altLang="nl-BE" sz="3200" b="1" dirty="0">
                <a:solidFill>
                  <a:schemeClr val="bg1"/>
                </a:solidFill>
              </a:rPr>
            </a:br>
            <a:r>
              <a:rPr lang="nl-BE" altLang="nl-BE" sz="3200" b="1" dirty="0">
                <a:solidFill>
                  <a:schemeClr val="bg1"/>
                </a:solidFill>
              </a:rPr>
              <a:t>Vallei van de Zwarte Beek</a:t>
            </a:r>
            <a:endParaRPr lang="nl-NL" sz="3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41375" y="1595068"/>
            <a:ext cx="7659286" cy="334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altLang="nl-BE" sz="2400" dirty="0" smtClean="0">
                <a:solidFill>
                  <a:schemeClr val="bg1"/>
                </a:solidFill>
              </a:rPr>
              <a:t>° 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Hydrology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measurement</a:t>
            </a:r>
            <a:r>
              <a:rPr lang="nl-NL" altLang="nl-BE" sz="2400" dirty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network</a:t>
            </a:r>
            <a:endParaRPr lang="nl-NL" altLang="nl-BE" sz="2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° 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Ecological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restoration</a:t>
            </a:r>
            <a:r>
              <a:rPr lang="nl-NL" altLang="nl-BE" sz="2400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-Stakeholder </a:t>
            </a:r>
            <a:r>
              <a:rPr lang="nl-NL" altLang="nl-BE" sz="2400" dirty="0" err="1">
                <a:solidFill>
                  <a:schemeClr val="bg1"/>
                </a:solidFill>
              </a:rPr>
              <a:t>involvement</a:t>
            </a:r>
            <a:r>
              <a:rPr lang="nl-NL" altLang="nl-BE" sz="2400" dirty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and</a:t>
            </a:r>
            <a:r>
              <a:rPr lang="nl-NL" altLang="nl-BE" sz="2400" dirty="0">
                <a:solidFill>
                  <a:schemeClr val="bg1"/>
                </a:solidFill>
              </a:rPr>
              <a:t> consulting </a:t>
            </a:r>
          </a:p>
          <a:p>
            <a:pPr lvl="2">
              <a:lnSpc>
                <a:spcPct val="80000"/>
              </a:lnSpc>
            </a:pPr>
            <a:r>
              <a:rPr lang="nl-NL" altLang="nl-BE" sz="2400" dirty="0">
                <a:solidFill>
                  <a:schemeClr val="bg1"/>
                </a:solidFill>
              </a:rPr>
              <a:t>(water managers, </a:t>
            </a:r>
            <a:r>
              <a:rPr lang="nl-NL" altLang="nl-BE" sz="2400" dirty="0" err="1">
                <a:solidFill>
                  <a:schemeClr val="bg1"/>
                </a:solidFill>
              </a:rPr>
              <a:t>landowners</a:t>
            </a:r>
            <a:r>
              <a:rPr lang="nl-NL" altLang="nl-BE" sz="2400" dirty="0">
                <a:solidFill>
                  <a:schemeClr val="bg1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-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Restoration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measures</a:t>
            </a:r>
            <a:endParaRPr lang="nl-NL" altLang="nl-BE" sz="2400" dirty="0">
              <a:solidFill>
                <a:schemeClr val="bg1"/>
              </a:solidFill>
            </a:endParaRPr>
          </a:p>
          <a:p>
            <a:pPr lvl="2">
              <a:lnSpc>
                <a:spcPct val="80000"/>
              </a:lnSpc>
            </a:pPr>
            <a:r>
              <a:rPr lang="nl-NL" altLang="nl-BE" sz="2400" dirty="0">
                <a:solidFill>
                  <a:schemeClr val="bg1"/>
                </a:solidFill>
              </a:rPr>
              <a:t>(</a:t>
            </a:r>
            <a:r>
              <a:rPr lang="nl-NL" altLang="nl-BE" sz="2400" dirty="0" err="1">
                <a:solidFill>
                  <a:schemeClr val="bg1"/>
                </a:solidFill>
              </a:rPr>
              <a:t>closing</a:t>
            </a:r>
            <a:r>
              <a:rPr lang="nl-NL" altLang="nl-BE" sz="2400" dirty="0">
                <a:solidFill>
                  <a:schemeClr val="bg1"/>
                </a:solidFill>
              </a:rPr>
              <a:t> up </a:t>
            </a:r>
            <a:r>
              <a:rPr lang="nl-NL" altLang="nl-BE" sz="2400" dirty="0" err="1">
                <a:solidFill>
                  <a:schemeClr val="bg1"/>
                </a:solidFill>
              </a:rPr>
              <a:t>ditches</a:t>
            </a:r>
            <a:r>
              <a:rPr lang="nl-NL" altLang="nl-BE" sz="2400" dirty="0">
                <a:solidFill>
                  <a:schemeClr val="bg1"/>
                </a:solidFill>
              </a:rPr>
              <a:t>, </a:t>
            </a:r>
            <a:r>
              <a:rPr lang="nl-NL" altLang="nl-BE" sz="2400" dirty="0" err="1">
                <a:solidFill>
                  <a:schemeClr val="bg1"/>
                </a:solidFill>
              </a:rPr>
              <a:t>removing</a:t>
            </a:r>
            <a:r>
              <a:rPr lang="nl-NL" altLang="nl-BE" sz="2400" dirty="0">
                <a:solidFill>
                  <a:schemeClr val="bg1"/>
                </a:solidFill>
              </a:rPr>
              <a:t> scrub)</a:t>
            </a:r>
          </a:p>
          <a:p>
            <a:pPr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° 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Adaptive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>
                <a:solidFill>
                  <a:schemeClr val="bg1"/>
                </a:solidFill>
              </a:rPr>
              <a:t>management (</a:t>
            </a:r>
            <a:r>
              <a:rPr lang="nl-NL" altLang="nl-BE" sz="2400" dirty="0" err="1">
                <a:solidFill>
                  <a:schemeClr val="bg1"/>
                </a:solidFill>
              </a:rPr>
              <a:t>sustainabality</a:t>
            </a:r>
            <a:r>
              <a:rPr lang="nl-NL" altLang="nl-BE" sz="2400" dirty="0">
                <a:solidFill>
                  <a:schemeClr val="bg1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-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Purchase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>
                <a:solidFill>
                  <a:schemeClr val="bg1"/>
                </a:solidFill>
              </a:rPr>
              <a:t>of wetland track 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combination</a:t>
            </a:r>
            <a:endParaRPr lang="nl-NL" altLang="nl-BE" sz="24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-Manual </a:t>
            </a:r>
            <a:r>
              <a:rPr lang="nl-NL" altLang="nl-BE" sz="2400" dirty="0" err="1">
                <a:solidFill>
                  <a:schemeClr val="bg1"/>
                </a:solidFill>
              </a:rPr>
              <a:t>workers</a:t>
            </a:r>
            <a:r>
              <a:rPr lang="nl-NL" altLang="nl-BE" sz="2400" dirty="0">
                <a:solidFill>
                  <a:schemeClr val="bg1"/>
                </a:solidFill>
              </a:rPr>
              <a:t> team</a:t>
            </a:r>
          </a:p>
          <a:p>
            <a:pPr lvl="1">
              <a:lnSpc>
                <a:spcPct val="80000"/>
              </a:lnSpc>
            </a:pPr>
            <a:r>
              <a:rPr lang="nl-NL" altLang="nl-BE" sz="2400" dirty="0" smtClean="0">
                <a:solidFill>
                  <a:schemeClr val="bg1"/>
                </a:solidFill>
              </a:rPr>
              <a:t>-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Experimenting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with</a:t>
            </a:r>
            <a:r>
              <a:rPr lang="nl-NL" altLang="nl-BE" sz="2400" dirty="0">
                <a:solidFill>
                  <a:schemeClr val="bg1"/>
                </a:solidFill>
              </a:rPr>
              <a:t> management </a:t>
            </a:r>
            <a:r>
              <a:rPr lang="nl-NL" altLang="nl-BE" sz="2400" dirty="0" err="1">
                <a:solidFill>
                  <a:schemeClr val="bg1"/>
                </a:solidFill>
              </a:rPr>
              <a:t>techniques</a:t>
            </a:r>
            <a:r>
              <a:rPr lang="nl-NL" altLang="nl-BE" sz="2400" dirty="0">
                <a:solidFill>
                  <a:schemeClr val="bg1"/>
                </a:solidFill>
              </a:rPr>
              <a:t> </a:t>
            </a:r>
            <a:r>
              <a:rPr lang="nl-NL" altLang="nl-BE" sz="2400" dirty="0" err="1">
                <a:solidFill>
                  <a:schemeClr val="bg1"/>
                </a:solidFill>
              </a:rPr>
              <a:t>for</a:t>
            </a:r>
            <a:r>
              <a:rPr lang="nl-NL" altLang="nl-BE" sz="2400" dirty="0">
                <a:solidFill>
                  <a:schemeClr val="bg1"/>
                </a:solidFill>
              </a:rPr>
              <a:t> </a:t>
            </a:r>
            <a:r>
              <a:rPr lang="nl-NL" altLang="nl-BE" sz="2400" dirty="0" smtClean="0">
                <a:solidFill>
                  <a:schemeClr val="bg1"/>
                </a:solidFill>
              </a:rPr>
              <a:t>	</a:t>
            </a:r>
            <a:r>
              <a:rPr lang="nl-NL" altLang="nl-BE" sz="2400" dirty="0" err="1" smtClean="0">
                <a:solidFill>
                  <a:schemeClr val="bg1"/>
                </a:solidFill>
              </a:rPr>
              <a:t>conservation</a:t>
            </a:r>
            <a:r>
              <a:rPr lang="nl-NL" altLang="nl-BE" sz="2400" dirty="0" smtClean="0">
                <a:solidFill>
                  <a:schemeClr val="bg1"/>
                </a:solidFill>
              </a:rPr>
              <a:t> </a:t>
            </a:r>
            <a:r>
              <a:rPr lang="nl-NL" altLang="nl-BE" sz="2400" dirty="0">
                <a:solidFill>
                  <a:schemeClr val="bg1"/>
                </a:solidFill>
              </a:rPr>
              <a:t>of sites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9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0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7" y="0"/>
            <a:ext cx="10744200" cy="6858000"/>
          </a:xfrm>
        </p:spPr>
      </p:pic>
      <p:pic>
        <p:nvPicPr>
          <p:cNvPr id="5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2822" r="2208" b="19576"/>
          <a:stretch/>
        </p:blipFill>
        <p:spPr>
          <a:xfrm>
            <a:off x="-37890" y="1457737"/>
            <a:ext cx="9219779" cy="5459896"/>
          </a:xfrm>
        </p:spPr>
      </p:pic>
      <p:pic>
        <p:nvPicPr>
          <p:cNvPr id="5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3001" r="2395" b="19113"/>
          <a:stretch/>
        </p:blipFill>
        <p:spPr>
          <a:xfrm>
            <a:off x="0" y="1484240"/>
            <a:ext cx="9144000" cy="5465852"/>
          </a:xfrm>
        </p:spPr>
      </p:pic>
      <p:pic>
        <p:nvPicPr>
          <p:cNvPr id="5" name="Picture 7" descr="Logo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13" y="-1748"/>
            <a:ext cx="149295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BE" smtClean="0"/>
          </a:p>
        </p:txBody>
      </p:sp>
      <p:pic>
        <p:nvPicPr>
          <p:cNvPr id="727044" name="Picture 4" descr="IMG_29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43"/>
            <a:ext cx="9144000" cy="685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2975%20Watersn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19" y="4034203"/>
            <a:ext cx="3641481" cy="27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27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99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922173"/>
              </p:ext>
            </p:extLst>
          </p:nvPr>
        </p:nvGraphicFramePr>
        <p:xfrm>
          <a:off x="0" y="0"/>
          <a:ext cx="9144000" cy="7066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4" imgW="15087600" imgH="11658600" progId="AcroExch.Document.7">
                  <p:embed/>
                </p:oleObj>
              </mc:Choice>
              <mc:Fallback>
                <p:oleObj name="Acrobat Document" r:id="rId4" imgW="15087600" imgH="116586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66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9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176</Words>
  <Application>Microsoft Office PowerPoint</Application>
  <PresentationFormat>Diavoorstelling (4:3)</PresentationFormat>
  <Paragraphs>34</Paragraphs>
  <Slides>11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Open Sans</vt:lpstr>
      <vt:lpstr>Office-thema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Biotoop voor de Snip</vt:lpstr>
    </vt:vector>
  </TitlesOfParts>
  <Company>Ontverpia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Peeters</dc:creator>
  <cp:lastModifiedBy>Katrien Wijns</cp:lastModifiedBy>
  <cp:revision>38</cp:revision>
  <dcterms:created xsi:type="dcterms:W3CDTF">2017-01-13T10:17:35Z</dcterms:created>
  <dcterms:modified xsi:type="dcterms:W3CDTF">2019-06-11T22:37:48Z</dcterms:modified>
</cp:coreProperties>
</file>