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3" r:id="rId4"/>
    <p:sldId id="259" r:id="rId5"/>
    <p:sldId id="265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961"/>
    <a:srgbClr val="73B632"/>
    <a:srgbClr val="98C222"/>
    <a:srgbClr val="233517"/>
    <a:srgbClr val="233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3" autoAdjust="0"/>
    <p:restoredTop sz="92273" autoAdjust="0"/>
  </p:normalViewPr>
  <p:slideViewPr>
    <p:cSldViewPr snapToGrid="0" snapToObjects="1">
      <p:cViewPr varScale="1">
        <p:scale>
          <a:sx n="69" d="100"/>
          <a:sy n="69" d="100"/>
        </p:scale>
        <p:origin x="13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97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45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44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58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68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57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98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09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71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43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0CDF-B721-BA41-91C7-4268EAE45939}" type="datetimeFigureOut">
              <a:t>6/11/2019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EEA-1E75-DF4F-9E90-99C95385700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54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youtube.com/watch?v=bomGhg7PNJ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0" y="2057693"/>
            <a:ext cx="9144000" cy="4045657"/>
          </a:xfrm>
          <a:prstGeom prst="rect">
            <a:avLst/>
          </a:prstGeom>
          <a:solidFill>
            <a:srgbClr val="1599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060644" y="2776629"/>
            <a:ext cx="6747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bg1"/>
                </a:solidFill>
                <a:latin typeface="Open Sans"/>
                <a:cs typeface="Open Sans"/>
              </a:rPr>
              <a:t>Eurosite &amp; Care-</a:t>
            </a:r>
            <a:r>
              <a:rPr lang="nl-NL" sz="3600" b="1" dirty="0" err="1">
                <a:solidFill>
                  <a:schemeClr val="bg1"/>
                </a:solidFill>
                <a:latin typeface="Open Sans"/>
                <a:cs typeface="Open Sans"/>
              </a:rPr>
              <a:t>Peat</a:t>
            </a:r>
            <a:endParaRPr lang="nl-NL" sz="3600" b="1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102980" y="3606000"/>
            <a:ext cx="6747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>
                <a:solidFill>
                  <a:srgbClr val="98C222"/>
                </a:solidFill>
                <a:latin typeface="Open Sans"/>
                <a:cs typeface="Open Sans"/>
              </a:rPr>
              <a:t>Jelke</a:t>
            </a:r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 </a:t>
            </a:r>
            <a:r>
              <a:rPr lang="nl-NL" sz="1600" dirty="0" err="1">
                <a:solidFill>
                  <a:srgbClr val="98C222"/>
                </a:solidFill>
                <a:latin typeface="Open Sans"/>
                <a:cs typeface="Open Sans"/>
              </a:rPr>
              <a:t>Brandehof</a:t>
            </a:r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, Communications </a:t>
            </a:r>
            <a:r>
              <a:rPr lang="nl-NL" sz="1600" dirty="0" err="1">
                <a:solidFill>
                  <a:srgbClr val="98C222"/>
                </a:solidFill>
                <a:latin typeface="Open Sans"/>
                <a:cs typeface="Open Sans"/>
              </a:rPr>
              <a:t>and</a:t>
            </a:r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 </a:t>
            </a:r>
            <a:r>
              <a:rPr lang="nl-NL" sz="1600" dirty="0" err="1">
                <a:solidFill>
                  <a:srgbClr val="98C222"/>
                </a:solidFill>
                <a:latin typeface="Open Sans"/>
                <a:cs typeface="Open Sans"/>
              </a:rPr>
              <a:t>Membership</a:t>
            </a:r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 </a:t>
            </a:r>
            <a:r>
              <a:rPr lang="nl-NL" sz="1600" dirty="0" err="1">
                <a:solidFill>
                  <a:srgbClr val="98C222"/>
                </a:solidFill>
                <a:latin typeface="Open Sans"/>
                <a:cs typeface="Open Sans"/>
              </a:rPr>
              <a:t>Officer</a:t>
            </a:r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 </a:t>
            </a:r>
          </a:p>
          <a:p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12 </a:t>
            </a:r>
            <a:r>
              <a:rPr lang="nl-NL" sz="1600" dirty="0" err="1">
                <a:solidFill>
                  <a:srgbClr val="98C222"/>
                </a:solidFill>
                <a:latin typeface="Open Sans"/>
                <a:cs typeface="Open Sans"/>
              </a:rPr>
              <a:t>June</a:t>
            </a:r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 2019, Care-</a:t>
            </a:r>
            <a:r>
              <a:rPr lang="nl-NL" sz="1600" dirty="0" err="1">
                <a:solidFill>
                  <a:srgbClr val="98C222"/>
                </a:solidFill>
                <a:latin typeface="Open Sans"/>
                <a:cs typeface="Open Sans"/>
              </a:rPr>
              <a:t>Peat</a:t>
            </a:r>
            <a:r>
              <a:rPr lang="nl-NL" sz="1600" dirty="0">
                <a:solidFill>
                  <a:srgbClr val="98C222"/>
                </a:solidFill>
                <a:latin typeface="Open Sans"/>
                <a:cs typeface="Open Sans"/>
              </a:rPr>
              <a:t> Start Conference, Manchester           </a:t>
            </a:r>
          </a:p>
        </p:txBody>
      </p:sp>
      <p:pic>
        <p:nvPicPr>
          <p:cNvPr id="2" name="Afbeelding 1" descr="logobalk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3578"/>
            <a:ext cx="9144000" cy="685731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1928679"/>
            <a:ext cx="9144000" cy="129014"/>
          </a:xfrm>
          <a:prstGeom prst="rect">
            <a:avLst/>
          </a:prstGeom>
          <a:solidFill>
            <a:srgbClr val="98C2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905" y="281370"/>
            <a:ext cx="3164744" cy="13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0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060644" y="809733"/>
            <a:ext cx="67472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A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network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for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natural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site managers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060644" y="1639104"/>
            <a:ext cx="6747218" cy="509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Eurosite’s</a:t>
            </a:r>
            <a:r>
              <a:rPr lang="en-US" b="1" dirty="0"/>
              <a:t> Vision:</a:t>
            </a:r>
          </a:p>
          <a:p>
            <a:endParaRPr lang="en-US" dirty="0"/>
          </a:p>
          <a:p>
            <a:pPr lvl="0">
              <a:buNone/>
            </a:pPr>
            <a:r>
              <a:rPr lang="en-US" i="1" dirty="0"/>
              <a:t>“A Europe where nature is cared for, protected, restored and valued by all.”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b="1" dirty="0" err="1"/>
              <a:t>Eurosite’s</a:t>
            </a:r>
            <a:r>
              <a:rPr lang="en-US" b="1" dirty="0"/>
              <a:t> Mission:</a:t>
            </a:r>
          </a:p>
          <a:p>
            <a:pPr lvl="0"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“Providing opportunities for practitioners to network and exchange experience on practical site management.” (since 1989)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b="1" dirty="0" err="1"/>
              <a:t>Eurosite’s</a:t>
            </a:r>
            <a:r>
              <a:rPr lang="en-US" b="1" dirty="0"/>
              <a:t> Objectives:</a:t>
            </a:r>
          </a:p>
          <a:p>
            <a:pPr>
              <a:buNone/>
            </a:pPr>
            <a:endParaRPr lang="en-US" i="1" dirty="0"/>
          </a:p>
          <a:p>
            <a:pPr lvl="0"/>
            <a:r>
              <a:rPr lang="en-US" dirty="0"/>
              <a:t>Networking for Europe’s Nature</a:t>
            </a:r>
          </a:p>
          <a:p>
            <a:pPr lvl="0"/>
            <a:r>
              <a:rPr lang="en-US" dirty="0"/>
              <a:t>A Gold Standard for Information</a:t>
            </a:r>
          </a:p>
          <a:p>
            <a:pPr lvl="0"/>
            <a:r>
              <a:rPr lang="en-US" dirty="0"/>
              <a:t>Advocacy for Site Based Management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hlinkClick r:id="rId2"/>
              </a:rPr>
              <a:t>in short…</a:t>
            </a:r>
            <a:endParaRPr lang="en-US" dirty="0"/>
          </a:p>
          <a:p>
            <a:pPr>
              <a:lnSpc>
                <a:spcPct val="110000"/>
              </a:lnSpc>
            </a:pPr>
            <a:endParaRPr lang="nl-NL" dirty="0">
              <a:solidFill>
                <a:schemeClr val="bg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0" y="6773078"/>
            <a:ext cx="9144000" cy="129014"/>
          </a:xfrm>
          <a:prstGeom prst="rect">
            <a:avLst/>
          </a:prstGeom>
          <a:solidFill>
            <a:srgbClr val="98C2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647" y="6061620"/>
            <a:ext cx="1338001" cy="5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3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796818"/>
          </a:xfrm>
          <a:prstGeom prst="rect">
            <a:avLst/>
          </a:prstGeom>
          <a:solidFill>
            <a:srgbClr val="98C2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60644" y="809733"/>
            <a:ext cx="67472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bg1"/>
                </a:solidFill>
                <a:latin typeface="Open Sans"/>
                <a:cs typeface="Open Sans"/>
              </a:rPr>
              <a:t>The Eurosite </a:t>
            </a:r>
            <a:r>
              <a:rPr lang="nl-NL" sz="3200" b="1" dirty="0" err="1">
                <a:solidFill>
                  <a:schemeClr val="bg1"/>
                </a:solidFill>
                <a:latin typeface="Open Sans"/>
                <a:cs typeface="Open Sans"/>
              </a:rPr>
              <a:t>network</a:t>
            </a:r>
            <a:r>
              <a:rPr lang="nl-NL" sz="3200" b="1" dirty="0">
                <a:solidFill>
                  <a:schemeClr val="bg1"/>
                </a:solidFill>
                <a:latin typeface="Open Sans"/>
                <a:cs typeface="Open Sans"/>
              </a:rPr>
              <a:t>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060644" y="1639104"/>
            <a:ext cx="6747218" cy="1766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55 members 31 + 24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 countries across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Governmental and non-governmental </a:t>
            </a:r>
            <a:r>
              <a:rPr lang="en-GB" dirty="0"/>
              <a:t>organisations</a:t>
            </a:r>
            <a:r>
              <a:rPr lang="en-US" dirty="0"/>
              <a:t> and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Natura 2000 sites and other natural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staff members, based in the Netherlands</a:t>
            </a:r>
          </a:p>
          <a:p>
            <a:pPr>
              <a:lnSpc>
                <a:spcPct val="110000"/>
              </a:lnSpc>
            </a:pPr>
            <a:endParaRPr lang="nl-NL" dirty="0">
              <a:solidFill>
                <a:schemeClr val="bg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647" y="6061620"/>
            <a:ext cx="1338001" cy="5821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685BFE7-381F-0A42-9491-0C9638D5A6C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0177" y="3538432"/>
            <a:ext cx="4248151" cy="281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7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3890" y="1600200"/>
            <a:ext cx="7532910" cy="4525963"/>
          </a:xfrm>
        </p:spPr>
        <p:txBody>
          <a:bodyPr>
            <a:normAutofit/>
          </a:bodyPr>
          <a:lstStyle/>
          <a:p>
            <a:r>
              <a:rPr lang="en-US" sz="2000" b="1" dirty="0"/>
              <a:t>1987</a:t>
            </a:r>
            <a:r>
              <a:rPr lang="en-US" sz="2000" dirty="0"/>
              <a:t> – the European Natural Sites Twinning </a:t>
            </a:r>
            <a:r>
              <a:rPr lang="en-US" sz="2000" dirty="0" err="1"/>
              <a:t>Programme</a:t>
            </a:r>
            <a:r>
              <a:rPr lang="en-US" sz="2000" dirty="0"/>
              <a:t> – 33 sites across Europe.</a:t>
            </a:r>
            <a:r>
              <a:rPr lang="en-US" sz="2000" b="1" dirty="0"/>
              <a:t>  1989</a:t>
            </a:r>
            <a:r>
              <a:rPr lang="en-US" sz="2000" dirty="0"/>
              <a:t> – Eurosite established.</a:t>
            </a:r>
          </a:p>
          <a:p>
            <a:endParaRPr lang="en-US" sz="2000" dirty="0"/>
          </a:p>
          <a:p>
            <a:r>
              <a:rPr lang="en-US" sz="2000" dirty="0"/>
              <a:t>The aim of Twinning: </a:t>
            </a:r>
            <a:r>
              <a:rPr lang="en-GB" sz="2000" b="1" i="1" dirty="0"/>
              <a:t>To strengthen links between natural sites with similar habitats and similar problems to solve and to encourage the sharing of information about site management for nature conservation</a:t>
            </a:r>
          </a:p>
          <a:p>
            <a:endParaRPr lang="en-US" sz="2000" b="1" i="1" dirty="0"/>
          </a:p>
          <a:p>
            <a:r>
              <a:rPr lang="nl-NL" sz="2000" dirty="0" err="1">
                <a:solidFill>
                  <a:srgbClr val="159961"/>
                </a:solidFill>
              </a:rPr>
              <a:t>Thematic</a:t>
            </a:r>
            <a:r>
              <a:rPr lang="nl-NL" sz="2000" dirty="0">
                <a:solidFill>
                  <a:srgbClr val="159961"/>
                </a:solidFill>
              </a:rPr>
              <a:t> </a:t>
            </a:r>
            <a:r>
              <a:rPr lang="nl-NL" sz="2000" dirty="0" err="1">
                <a:solidFill>
                  <a:srgbClr val="159961"/>
                </a:solidFill>
              </a:rPr>
              <a:t>Twinning</a:t>
            </a:r>
            <a:r>
              <a:rPr lang="nl-NL" sz="2000" dirty="0">
                <a:solidFill>
                  <a:srgbClr val="159961"/>
                </a:solidFill>
              </a:rPr>
              <a:t> &amp; </a:t>
            </a:r>
            <a:r>
              <a:rPr lang="nl-NL" sz="2000" dirty="0" err="1">
                <a:solidFill>
                  <a:srgbClr val="159961"/>
                </a:solidFill>
              </a:rPr>
              <a:t>Peatland</a:t>
            </a:r>
            <a:r>
              <a:rPr lang="nl-NL" sz="2000" dirty="0">
                <a:solidFill>
                  <a:srgbClr val="159961"/>
                </a:solidFill>
              </a:rPr>
              <a:t> </a:t>
            </a:r>
            <a:r>
              <a:rPr lang="nl-NL" sz="2000" dirty="0" err="1">
                <a:solidFill>
                  <a:srgbClr val="159961"/>
                </a:solidFill>
              </a:rPr>
              <a:t>restoration</a:t>
            </a:r>
            <a:r>
              <a:rPr lang="nl-NL" sz="2000" dirty="0">
                <a:solidFill>
                  <a:srgbClr val="159961"/>
                </a:solidFill>
              </a:rPr>
              <a:t>:</a:t>
            </a:r>
            <a:br>
              <a:rPr lang="nl-NL" sz="2000" dirty="0">
                <a:solidFill>
                  <a:srgbClr val="159961"/>
                </a:solidFill>
              </a:rPr>
            </a:br>
            <a:r>
              <a:rPr lang="nl-NL" sz="2000" dirty="0" err="1">
                <a:solidFill>
                  <a:srgbClr val="159961"/>
                </a:solidFill>
              </a:rPr>
              <a:t>Collaboration</a:t>
            </a:r>
            <a:r>
              <a:rPr lang="nl-NL" sz="2000" dirty="0">
                <a:solidFill>
                  <a:srgbClr val="159961"/>
                </a:solidFill>
              </a:rPr>
              <a:t> on a </a:t>
            </a:r>
            <a:r>
              <a:rPr lang="nl-NL" sz="2000" dirty="0" err="1">
                <a:solidFill>
                  <a:srgbClr val="159961"/>
                </a:solidFill>
              </a:rPr>
              <a:t>specific</a:t>
            </a:r>
            <a:r>
              <a:rPr lang="nl-NL" sz="2000" dirty="0">
                <a:solidFill>
                  <a:srgbClr val="159961"/>
                </a:solidFill>
              </a:rPr>
              <a:t> </a:t>
            </a:r>
            <a:r>
              <a:rPr lang="nl-NL" sz="2000" dirty="0" err="1">
                <a:solidFill>
                  <a:srgbClr val="159961"/>
                </a:solidFill>
              </a:rPr>
              <a:t>theme</a:t>
            </a:r>
            <a:r>
              <a:rPr lang="nl-NL" sz="2000" dirty="0">
                <a:solidFill>
                  <a:srgbClr val="159961"/>
                </a:solidFill>
              </a:rPr>
              <a:t> </a:t>
            </a:r>
            <a:r>
              <a:rPr lang="nl-NL" sz="2000" dirty="0" err="1">
                <a:solidFill>
                  <a:srgbClr val="159961"/>
                </a:solidFill>
              </a:rPr>
              <a:t>and</a:t>
            </a:r>
            <a:r>
              <a:rPr lang="nl-NL" sz="2000" dirty="0">
                <a:solidFill>
                  <a:srgbClr val="159961"/>
                </a:solidFill>
              </a:rPr>
              <a:t> </a:t>
            </a:r>
            <a:r>
              <a:rPr lang="nl-NL" sz="2000" dirty="0" err="1">
                <a:solidFill>
                  <a:srgbClr val="159961"/>
                </a:solidFill>
              </a:rPr>
              <a:t>involvement</a:t>
            </a:r>
            <a:r>
              <a:rPr lang="nl-NL" sz="2000" dirty="0">
                <a:solidFill>
                  <a:srgbClr val="159961"/>
                </a:solidFill>
              </a:rPr>
              <a:t> of </a:t>
            </a:r>
            <a:r>
              <a:rPr lang="nl-NL" sz="2000" dirty="0" err="1">
                <a:solidFill>
                  <a:srgbClr val="159961"/>
                </a:solidFill>
              </a:rPr>
              <a:t>various</a:t>
            </a:r>
            <a:r>
              <a:rPr lang="nl-NL" sz="2000" dirty="0">
                <a:solidFill>
                  <a:srgbClr val="159961"/>
                </a:solidFill>
              </a:rPr>
              <a:t> stakeholder types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060644" y="809733"/>
            <a:ext cx="6747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Twinning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: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our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DNA</a:t>
            </a:r>
          </a:p>
          <a:p>
            <a:endParaRPr lang="nl-NL" sz="2800" b="1" dirty="0">
              <a:solidFill>
                <a:srgbClr val="73B632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0" y="6773078"/>
            <a:ext cx="9144000" cy="129014"/>
          </a:xfrm>
          <a:prstGeom prst="rect">
            <a:avLst/>
          </a:prstGeom>
          <a:solidFill>
            <a:srgbClr val="98C2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647" y="6061620"/>
            <a:ext cx="1338001" cy="5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2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3890" y="1954737"/>
            <a:ext cx="7532910" cy="4171426"/>
          </a:xfrm>
        </p:spPr>
        <p:txBody>
          <a:bodyPr>
            <a:normAutofit/>
          </a:bodyPr>
          <a:lstStyle/>
          <a:p>
            <a:r>
              <a:rPr lang="en-US" sz="2000" dirty="0"/>
              <a:t>Set up a permanent transnational peatland nature conservation management group within Eurosite</a:t>
            </a:r>
          </a:p>
          <a:p>
            <a:r>
              <a:rPr lang="en-US" sz="2000" dirty="0"/>
              <a:t>Set up 4 regional platforms for peatland conservation and restoration</a:t>
            </a:r>
          </a:p>
          <a:p>
            <a:r>
              <a:rPr lang="en-US" sz="2000" dirty="0"/>
              <a:t>Set up a transnational scientific research group peatland restoration and C-sequestration</a:t>
            </a:r>
          </a:p>
          <a:p>
            <a:r>
              <a:rPr lang="en-US" sz="2000" dirty="0"/>
              <a:t>Develop module on peatland management as a part of the Eurosite Management Planning Guidance Portal </a:t>
            </a:r>
          </a:p>
          <a:p>
            <a:r>
              <a:rPr lang="en-US" sz="2000" dirty="0"/>
              <a:t>Involve private landowners who own peatlands or might be affected by restoration measures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060644" y="809733"/>
            <a:ext cx="6747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Work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Package Long Term</a:t>
            </a:r>
          </a:p>
          <a:p>
            <a:endParaRPr lang="nl-NL" sz="2800" b="1" dirty="0">
              <a:solidFill>
                <a:srgbClr val="73B632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0" y="6773078"/>
            <a:ext cx="9144000" cy="129014"/>
          </a:xfrm>
          <a:prstGeom prst="rect">
            <a:avLst/>
          </a:prstGeom>
          <a:solidFill>
            <a:srgbClr val="98C2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647" y="6061620"/>
            <a:ext cx="1338001" cy="5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130658" y="328573"/>
            <a:ext cx="674721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Thematic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Twinning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: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Peatland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Restoration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</a:t>
            </a:r>
            <a:r>
              <a:rPr lang="nl-NL" sz="3200" b="1" dirty="0" err="1">
                <a:solidFill>
                  <a:srgbClr val="159961"/>
                </a:solidFill>
                <a:latin typeface="Open Sans"/>
                <a:cs typeface="Open Sans"/>
              </a:rPr>
              <a:t>Working</a:t>
            </a:r>
            <a:r>
              <a:rPr lang="nl-NL" sz="3200" b="1" dirty="0">
                <a:solidFill>
                  <a:srgbClr val="159961"/>
                </a:solidFill>
                <a:latin typeface="Open Sans"/>
                <a:cs typeface="Open Sans"/>
              </a:rPr>
              <a:t> Group - WPLT</a:t>
            </a:r>
          </a:p>
          <a:p>
            <a:endParaRPr lang="nl-NL" sz="2800" b="1" dirty="0">
              <a:solidFill>
                <a:srgbClr val="73B63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30658" y="2041896"/>
            <a:ext cx="768599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Discuss peatland restoration work</a:t>
            </a:r>
          </a:p>
          <a:p>
            <a:r>
              <a:rPr lang="en-US" dirty="0"/>
              <a:t>Share the group’s expertise on peatland research, monitoring, outreach</a:t>
            </a:r>
          </a:p>
          <a:p>
            <a:r>
              <a:rPr lang="en-US" dirty="0"/>
              <a:t>Discuss LIFE projects (what worked/working, what didn’t/isn’t, lesson learned)</a:t>
            </a:r>
          </a:p>
          <a:p>
            <a:r>
              <a:rPr lang="en-US" dirty="0"/>
              <a:t>Look for synergy, replicability and transferability opportunities</a:t>
            </a:r>
          </a:p>
          <a:p>
            <a:r>
              <a:rPr lang="en-US" dirty="0"/>
              <a:t>Look for promotional opportunities of each other’s events, et cetera</a:t>
            </a:r>
          </a:p>
          <a:p>
            <a:r>
              <a:rPr lang="en-US" dirty="0"/>
              <a:t>Look for opportunities to have site visits and exchanges</a:t>
            </a:r>
          </a:p>
          <a:p>
            <a:r>
              <a:rPr lang="en-US" dirty="0"/>
              <a:t>Look for new funding opportunities</a:t>
            </a:r>
          </a:p>
          <a:p>
            <a:r>
              <a:rPr lang="en-US" dirty="0"/>
              <a:t>11 July 11:00</a:t>
            </a:r>
          </a:p>
          <a:p>
            <a:endParaRPr lang="nl-NL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6773078"/>
            <a:ext cx="9144000" cy="129014"/>
          </a:xfrm>
          <a:prstGeom prst="rect">
            <a:avLst/>
          </a:prstGeom>
          <a:solidFill>
            <a:srgbClr val="98C2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647" y="6061620"/>
            <a:ext cx="1338001" cy="5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6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320</Words>
  <Application>Microsoft Office PowerPoint</Application>
  <PresentationFormat>Diavoorstelling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Ontverpia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Frank Peeters</dc:creator>
  <cp:lastModifiedBy>Katrien Wijns</cp:lastModifiedBy>
  <cp:revision>29</cp:revision>
  <dcterms:created xsi:type="dcterms:W3CDTF">2017-01-13T10:17:35Z</dcterms:created>
  <dcterms:modified xsi:type="dcterms:W3CDTF">2019-06-11T16:07:12Z</dcterms:modified>
</cp:coreProperties>
</file>