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74" r:id="rId3"/>
    <p:sldMasterId id="2147483689" r:id="rId4"/>
    <p:sldMasterId id="2147483734" r:id="rId5"/>
    <p:sldMasterId id="2147483749" r:id="rId6"/>
  </p:sldMasterIdLst>
  <p:notesMasterIdLst>
    <p:notesMasterId r:id="rId40"/>
  </p:notesMasterIdLst>
  <p:sldIdLst>
    <p:sldId id="471" r:id="rId7"/>
    <p:sldId id="469" r:id="rId8"/>
    <p:sldId id="470" r:id="rId9"/>
    <p:sldId id="421" r:id="rId10"/>
    <p:sldId id="425" r:id="rId11"/>
    <p:sldId id="426" r:id="rId12"/>
    <p:sldId id="485" r:id="rId13"/>
    <p:sldId id="428" r:id="rId14"/>
    <p:sldId id="429" r:id="rId15"/>
    <p:sldId id="430" r:id="rId16"/>
    <p:sldId id="486" r:id="rId17"/>
    <p:sldId id="432" r:id="rId18"/>
    <p:sldId id="433" r:id="rId19"/>
    <p:sldId id="434" r:id="rId20"/>
    <p:sldId id="435" r:id="rId21"/>
    <p:sldId id="436" r:id="rId22"/>
    <p:sldId id="437" r:id="rId23"/>
    <p:sldId id="466" r:id="rId24"/>
    <p:sldId id="439" r:id="rId25"/>
    <p:sldId id="443" r:id="rId26"/>
    <p:sldId id="445" r:id="rId27"/>
    <p:sldId id="446" r:id="rId28"/>
    <p:sldId id="447" r:id="rId29"/>
    <p:sldId id="482" r:id="rId30"/>
    <p:sldId id="458" r:id="rId31"/>
    <p:sldId id="498" r:id="rId32"/>
    <p:sldId id="497" r:id="rId33"/>
    <p:sldId id="499" r:id="rId34"/>
    <p:sldId id="459" r:id="rId35"/>
    <p:sldId id="460" r:id="rId36"/>
    <p:sldId id="493" r:id="rId37"/>
    <p:sldId id="472" r:id="rId38"/>
    <p:sldId id="494" r:id="rId39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9B35"/>
    <a:srgbClr val="86C044"/>
    <a:srgbClr val="2353A1"/>
    <a:srgbClr val="2730E5"/>
    <a:srgbClr val="200274"/>
    <a:srgbClr val="29ABE3"/>
    <a:srgbClr val="81473F"/>
    <a:srgbClr val="24F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39" autoAdjust="0"/>
  </p:normalViewPr>
  <p:slideViewPr>
    <p:cSldViewPr>
      <p:cViewPr varScale="1">
        <p:scale>
          <a:sx n="91" d="100"/>
          <a:sy n="91" d="100"/>
        </p:scale>
        <p:origin x="156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Tabelle3!$C$1</c:f>
              <c:strCache>
                <c:ptCount val="1"/>
                <c:pt idx="0">
                  <c:v>CH4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Tabelle3!$A$2:$A$319</c:f>
              <c:numCache>
                <c:formatCode>General</c:formatCode>
                <c:ptCount val="318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Tabelle3!$C$2:$C$319</c:f>
              <c:numCache>
                <c:formatCode>General</c:formatCode>
                <c:ptCount val="318"/>
                <c:pt idx="0">
                  <c:v>1.4135822857808122E-5</c:v>
                </c:pt>
                <c:pt idx="1">
                  <c:v>2.1338939337756102E-5</c:v>
                </c:pt>
                <c:pt idx="2">
                  <c:v>3.2212532848241437E-5</c:v>
                </c:pt>
                <c:pt idx="3">
                  <c:v>4.8626990205802301E-5</c:v>
                </c:pt>
                <c:pt idx="4">
                  <c:v>7.3405840084417306E-5</c:v>
                </c:pt>
                <c:pt idx="5">
                  <c:v>1.1081151863256977E-4</c:v>
                </c:pt>
                <c:pt idx="6">
                  <c:v>1.6727876560818089E-4</c:v>
                </c:pt>
                <c:pt idx="7">
                  <c:v>2.525219653615185E-4</c:v>
                </c:pt>
                <c:pt idx="8">
                  <c:v>3.812072796396393E-4</c:v>
                </c:pt>
                <c:pt idx="9">
                  <c:v>5.7547804935942359E-4</c:v>
                </c:pt>
                <c:pt idx="10">
                  <c:v>8.6876980900996159E-4</c:v>
                </c:pt>
                <c:pt idx="11">
                  <c:v>1.3115755810038099E-3</c:v>
                </c:pt>
                <c:pt idx="12">
                  <c:v>1.9801632729727903E-3</c:v>
                </c:pt>
                <c:pt idx="13">
                  <c:v>2.9897677362009656E-3</c:v>
                </c:pt>
                <c:pt idx="14">
                  <c:v>4.5145791540941449E-3</c:v>
                </c:pt>
                <c:pt idx="15">
                  <c:v>6.8180852525785429E-3</c:v>
                </c:pt>
                <c:pt idx="16">
                  <c:v>1.0299257039139587E-2</c:v>
                </c:pt>
                <c:pt idx="17">
                  <c:v>1.5563134435530257E-2</c:v>
                </c:pt>
                <c:pt idx="18">
                  <c:v>2.3529331928332731E-2</c:v>
                </c:pt>
                <c:pt idx="19">
                  <c:v>3.56002153730961E-2</c:v>
                </c:pt>
                <c:pt idx="20">
                  <c:v>5.3924524685053044E-2</c:v>
                </c:pt>
                <c:pt idx="21">
                  <c:v>8.1816744087541027E-2</c:v>
                </c:pt>
                <c:pt idx="22">
                  <c:v>0.12443622540180188</c:v>
                </c:pt>
                <c:pt idx="23">
                  <c:v>0.18990797545406823</c:v>
                </c:pt>
                <c:pt idx="24">
                  <c:v>0.29120089051893472</c:v>
                </c:pt>
                <c:pt idx="25">
                  <c:v>0.44928342884323347</c:v>
                </c:pt>
                <c:pt idx="26">
                  <c:v>0.69828634135961387</c:v>
                </c:pt>
                <c:pt idx="27">
                  <c:v>1.0932356523731324</c:v>
                </c:pt>
                <c:pt idx="28">
                  <c:v>1.7191674757076769</c:v>
                </c:pt>
                <c:pt idx="29">
                  <c:v>2.6948495207393033</c:v>
                </c:pt>
                <c:pt idx="30">
                  <c:v>4.1547759285876928</c:v>
                </c:pt>
                <c:pt idx="31">
                  <c:v>6.191555359643</c:v>
                </c:pt>
                <c:pt idx="32">
                  <c:v>8.7720037884138389</c:v>
                </c:pt>
                <c:pt idx="33">
                  <c:v>11.694086709168351</c:v>
                </c:pt>
                <c:pt idx="34">
                  <c:v>14.646192415746771</c:v>
                </c:pt>
                <c:pt idx="35">
                  <c:v>17.334381215657523</c:v>
                </c:pt>
                <c:pt idx="36">
                  <c:v>19.579071056300087</c:v>
                </c:pt>
                <c:pt idx="37">
                  <c:v>21.330899046043765</c:v>
                </c:pt>
                <c:pt idx="38">
                  <c:v>22.631144455926854</c:v>
                </c:pt>
                <c:pt idx="39">
                  <c:v>23.562122022209081</c:v>
                </c:pt>
                <c:pt idx="40">
                  <c:v>24.212161071863871</c:v>
                </c:pt>
                <c:pt idx="41">
                  <c:v>24.65827476616942</c:v>
                </c:pt>
                <c:pt idx="42">
                  <c:v>24.960872878831822</c:v>
                </c:pt>
                <c:pt idx="43">
                  <c:v>25.164513040064389</c:v>
                </c:pt>
                <c:pt idx="44">
                  <c:v>25.300835805640602</c:v>
                </c:pt>
                <c:pt idx="45">
                  <c:v>25.391773512174368</c:v>
                </c:pt>
                <c:pt idx="46">
                  <c:v>25.45229389933121</c:v>
                </c:pt>
                <c:pt idx="47">
                  <c:v>25.492508427001049</c:v>
                </c:pt>
                <c:pt idx="48">
                  <c:v>25.519202523082374</c:v>
                </c:pt>
                <c:pt idx="49">
                  <c:v>25.536909711174626</c:v>
                </c:pt>
                <c:pt idx="50">
                  <c:v>25.54865020817628</c:v>
                </c:pt>
                <c:pt idx="51">
                  <c:v>25.55643223012936</c:v>
                </c:pt>
                <c:pt idx="52">
                  <c:v>25.561589402707995</c:v>
                </c:pt>
                <c:pt idx="53">
                  <c:v>25.565006626264001</c:v>
                </c:pt>
                <c:pt idx="54">
                  <c:v>25.567270733693203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683-4F8B-A1C5-7D0792BF3E6E}"/>
            </c:ext>
          </c:extLst>
        </c:ser>
        <c:ser>
          <c:idx val="1"/>
          <c:order val="1"/>
          <c:spPr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Tabelle3!$B$2:$B$56</c:f>
              <c:numCache>
                <c:formatCode>0.0000</c:formatCode>
                <c:ptCount val="55"/>
                <c:pt idx="0">
                  <c:v>-0.2711155126685374</c:v>
                </c:pt>
                <c:pt idx="1">
                  <c:v>-0.27111026250289005</c:v>
                </c:pt>
                <c:pt idx="2">
                  <c:v>-0.27110233702129205</c:v>
                </c:pt>
                <c:pt idx="3">
                  <c:v>-0.27109037294707827</c:v>
                </c:pt>
                <c:pt idx="4">
                  <c:v>-0.27107231228309014</c:v>
                </c:pt>
                <c:pt idx="5">
                  <c:v>-0.27104504824965769</c:v>
                </c:pt>
                <c:pt idx="6">
                  <c:v>-0.27100389073109032</c:v>
                </c:pt>
                <c:pt idx="7">
                  <c:v>-0.27094175916342034</c:v>
                </c:pt>
                <c:pt idx="8">
                  <c:v>-0.270847963759971</c:v>
                </c:pt>
                <c:pt idx="9">
                  <c:v>-0.27070636481119792</c:v>
                </c:pt>
                <c:pt idx="10">
                  <c:v>-0.27049259201918074</c:v>
                </c:pt>
                <c:pt idx="11">
                  <c:v>-0.27016984232340624</c:v>
                </c:pt>
                <c:pt idx="12">
                  <c:v>-0.26968252601492615</c:v>
                </c:pt>
                <c:pt idx="13">
                  <c:v>-0.26894665138553198</c:v>
                </c:pt>
                <c:pt idx="14">
                  <c:v>-0.26783525570741618</c:v>
                </c:pt>
                <c:pt idx="15">
                  <c:v>-0.26615628957932524</c:v>
                </c:pt>
                <c:pt idx="16">
                  <c:v>-0.26361895333370067</c:v>
                </c:pt>
                <c:pt idx="17">
                  <c:v>-0.25978224899122981</c:v>
                </c:pt>
                <c:pt idx="18">
                  <c:v>-0.25397589329332282</c:v>
                </c:pt>
                <c:pt idx="19">
                  <c:v>-0.24517773797121378</c:v>
                </c:pt>
                <c:pt idx="20">
                  <c:v>-0.23182162197235479</c:v>
                </c:pt>
                <c:pt idx="21">
                  <c:v>-0.21149170331276457</c:v>
                </c:pt>
                <c:pt idx="22">
                  <c:v>-0.18042746364327578</c:v>
                </c:pt>
                <c:pt idx="23">
                  <c:v>-0.13270679524265117</c:v>
                </c:pt>
                <c:pt idx="24">
                  <c:v>-5.8877004420131218E-2</c:v>
                </c:pt>
                <c:pt idx="25">
                  <c:v>5.6345276720676241E-2</c:v>
                </c:pt>
                <c:pt idx="26">
                  <c:v>0.23783707141835908</c:v>
                </c:pt>
                <c:pt idx="27">
                  <c:v>0.52570542824226352</c:v>
                </c:pt>
                <c:pt idx="28">
                  <c:v>0.98193097527439455</c:v>
                </c:pt>
                <c:pt idx="29">
                  <c:v>1.6930804297830702</c:v>
                </c:pt>
                <c:pt idx="30">
                  <c:v>2.7571830991424711</c:v>
                </c:pt>
                <c:pt idx="31">
                  <c:v>4.2417390451346115</c:v>
                </c:pt>
                <c:pt idx="32">
                  <c:v>6.1225612882544675</c:v>
                </c:pt>
                <c:pt idx="33">
                  <c:v>8.2523920929776668</c:v>
                </c:pt>
                <c:pt idx="34">
                  <c:v>10.404105731222534</c:v>
                </c:pt>
                <c:pt idx="35">
                  <c:v>12.363457149451097</c:v>
                </c:pt>
                <c:pt idx="36">
                  <c:v>13.999553625596029</c:v>
                </c:pt>
                <c:pt idx="37">
                  <c:v>15.27641582229543</c:v>
                </c:pt>
                <c:pt idx="38">
                  <c:v>16.224131134547381</c:v>
                </c:pt>
                <c:pt idx="39">
                  <c:v>16.902696648582189</c:v>
                </c:pt>
                <c:pt idx="40">
                  <c:v>17.376493330529286</c:v>
                </c:pt>
                <c:pt idx="41">
                  <c:v>17.701654085479898</c:v>
                </c:pt>
                <c:pt idx="42">
                  <c:v>17.922210037955423</c:v>
                </c:pt>
                <c:pt idx="43">
                  <c:v>18.07063809432281</c:v>
                </c:pt>
                <c:pt idx="44">
                  <c:v>18.170000238855764</c:v>
                </c:pt>
                <c:pt idx="45">
                  <c:v>18.236282385509039</c:v>
                </c:pt>
                <c:pt idx="46">
                  <c:v>18.280394133319103</c:v>
                </c:pt>
                <c:pt idx="47">
                  <c:v>18.309705464363226</c:v>
                </c:pt>
                <c:pt idx="48">
                  <c:v>18.329162101864661</c:v>
                </c:pt>
                <c:pt idx="49">
                  <c:v>18.342068414138019</c:v>
                </c:pt>
                <c:pt idx="50">
                  <c:v>18.350625759310972</c:v>
                </c:pt>
                <c:pt idx="51">
                  <c:v>18.356297874212633</c:v>
                </c:pt>
                <c:pt idx="52">
                  <c:v>18.360056804168124</c:v>
                </c:pt>
                <c:pt idx="53">
                  <c:v>18.362547530199375</c:v>
                </c:pt>
                <c:pt idx="54">
                  <c:v>18.364197779654539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683-4F8B-A1C5-7D0792BF3E6E}"/>
            </c:ext>
          </c:extLst>
        </c:ser>
        <c:ser>
          <c:idx val="2"/>
          <c:order val="2"/>
          <c:spPr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Tabelle3!$D$2:$D$56</c:f>
              <c:numCache>
                <c:formatCode>General</c:formatCode>
                <c:ptCount val="55"/>
                <c:pt idx="0">
                  <c:v>1.2203185020097576</c:v>
                </c:pt>
                <c:pt idx="1">
                  <c:v>1.2203344949964761</c:v>
                </c:pt>
                <c:pt idx="2">
                  <c:v>1.2203586374960564</c:v>
                </c:pt>
                <c:pt idx="3">
                  <c:v>1.2203950823042504</c:v>
                </c:pt>
                <c:pt idx="4">
                  <c:v>1.2204500984653959</c:v>
                </c:pt>
                <c:pt idx="5">
                  <c:v>1.2205331498115579</c:v>
                </c:pt>
                <c:pt idx="6">
                  <c:v>1.2206585233125176</c:v>
                </c:pt>
                <c:pt idx="7">
                  <c:v>1.2208477876906927</c:v>
                </c:pt>
                <c:pt idx="8">
                  <c:v>1.2211335060360571</c:v>
                </c:pt>
                <c:pt idx="9">
                  <c:v>1.221564842923164</c:v>
                </c:pt>
                <c:pt idx="10">
                  <c:v>1.2222160348384694</c:v>
                </c:pt>
                <c:pt idx="11">
                  <c:v>1.2231991907891056</c:v>
                </c:pt>
                <c:pt idx="12">
                  <c:v>1.2246836474277849</c:v>
                </c:pt>
                <c:pt idx="13">
                  <c:v>1.2269252592101747</c:v>
                </c:pt>
                <c:pt idx="14">
                  <c:v>1.2303107783562997</c:v>
                </c:pt>
                <c:pt idx="15">
                  <c:v>1.2354252232693699</c:v>
                </c:pt>
                <c:pt idx="16">
                  <c:v>1.2431544241371308</c:v>
                </c:pt>
                <c:pt idx="17">
                  <c:v>1.2548417433027743</c:v>
                </c:pt>
                <c:pt idx="18">
                  <c:v>1.2725289889629363</c:v>
                </c:pt>
                <c:pt idx="19">
                  <c:v>1.2993298159592048</c:v>
                </c:pt>
                <c:pt idx="20">
                  <c:v>1.3400150438419183</c:v>
                </c:pt>
                <c:pt idx="21">
                  <c:v>1.4019437792297444</c:v>
                </c:pt>
                <c:pt idx="22">
                  <c:v>1.4965712645004881</c:v>
                </c:pt>
                <c:pt idx="23">
                  <c:v>1.6419373476312922</c:v>
                </c:pt>
                <c:pt idx="24">
                  <c:v>1.866836701934885</c:v>
                </c:pt>
                <c:pt idx="25">
                  <c:v>2.2178253251079902</c:v>
                </c:pt>
                <c:pt idx="26">
                  <c:v>2.770683283720258</c:v>
                </c:pt>
                <c:pt idx="27">
                  <c:v>3.6475841506042617</c:v>
                </c:pt>
                <c:pt idx="28">
                  <c:v>5.0373325137139746</c:v>
                </c:pt>
                <c:pt idx="29">
                  <c:v>7.2036267880242946</c:v>
                </c:pt>
                <c:pt idx="30">
                  <c:v>10.445082582297806</c:v>
                </c:pt>
                <c:pt idx="31">
                  <c:v>14.967317712068095</c:v>
                </c:pt>
                <c:pt idx="32">
                  <c:v>20.696654113065545</c:v>
                </c:pt>
                <c:pt idx="33">
                  <c:v>27.184517175140527</c:v>
                </c:pt>
                <c:pt idx="34">
                  <c:v>33.739039441779489</c:v>
                </c:pt>
                <c:pt idx="35">
                  <c:v>39.707590400737679</c:v>
                </c:pt>
                <c:pt idx="36">
                  <c:v>44.691446334285054</c:v>
                </c:pt>
                <c:pt idx="37">
                  <c:v>48.581007450104572</c:v>
                </c:pt>
                <c:pt idx="38">
                  <c:v>51.467925581857969</c:v>
                </c:pt>
                <c:pt idx="39">
                  <c:v>53.534963077954501</c:v>
                </c:pt>
                <c:pt idx="40">
                  <c:v>54.978236405075783</c:v>
                </c:pt>
                <c:pt idx="41">
                  <c:v>55.968736893002898</c:v>
                </c:pt>
                <c:pt idx="42">
                  <c:v>56.640591584001541</c:v>
                </c:pt>
                <c:pt idx="43">
                  <c:v>57.092731210372797</c:v>
                </c:pt>
                <c:pt idx="44">
                  <c:v>57.395406890457032</c:v>
                </c:pt>
                <c:pt idx="45">
                  <c:v>57.597314708671128</c:v>
                </c:pt>
                <c:pt idx="46">
                  <c:v>57.731687344556484</c:v>
                </c:pt>
                <c:pt idx="47">
                  <c:v>57.820975142234914</c:v>
                </c:pt>
                <c:pt idx="48">
                  <c:v>57.880243699848883</c:v>
                </c:pt>
                <c:pt idx="49">
                  <c:v>57.919558741438181</c:v>
                </c:pt>
                <c:pt idx="50">
                  <c:v>57.945626015671408</c:v>
                </c:pt>
                <c:pt idx="51">
                  <c:v>57.96290433875356</c:v>
                </c:pt>
                <c:pt idx="52">
                  <c:v>57.974354742587082</c:v>
                </c:pt>
                <c:pt idx="53">
                  <c:v>57.981941960022418</c:v>
                </c:pt>
                <c:pt idx="54">
                  <c:v>57.986968928577653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683-4F8B-A1C5-7D0792BF3E6E}"/>
            </c:ext>
          </c:extLst>
        </c:ser>
        <c:ser>
          <c:idx val="3"/>
          <c:order val="3"/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Tabelle3!$F$2:$F$56</c:f>
              <c:numCache>
                <c:formatCode>0</c:formatCode>
                <c:ptCount val="55"/>
                <c:pt idx="0">
                  <c:v>65.046303438136306</c:v>
                </c:pt>
                <c:pt idx="1">
                  <c:v>62.921100925448904</c:v>
                </c:pt>
                <c:pt idx="2">
                  <c:v>60.79589841276151</c:v>
                </c:pt>
                <c:pt idx="3">
                  <c:v>58.670695900074108</c:v>
                </c:pt>
                <c:pt idx="4">
                  <c:v>56.545493387386713</c:v>
                </c:pt>
                <c:pt idx="5">
                  <c:v>54.420290874699319</c:v>
                </c:pt>
                <c:pt idx="6">
                  <c:v>52.295088362011924</c:v>
                </c:pt>
                <c:pt idx="7">
                  <c:v>50.16988584932453</c:v>
                </c:pt>
                <c:pt idx="8">
                  <c:v>48.044683336637135</c:v>
                </c:pt>
                <c:pt idx="9">
                  <c:v>45.919480823949741</c:v>
                </c:pt>
                <c:pt idx="10">
                  <c:v>43.794278311262346</c:v>
                </c:pt>
                <c:pt idx="11">
                  <c:v>41.669075798574951</c:v>
                </c:pt>
                <c:pt idx="12">
                  <c:v>39.543873285887557</c:v>
                </c:pt>
                <c:pt idx="13">
                  <c:v>37.418670773200162</c:v>
                </c:pt>
                <c:pt idx="14">
                  <c:v>35.293468260512768</c:v>
                </c:pt>
                <c:pt idx="15">
                  <c:v>33.168265747825373</c:v>
                </c:pt>
                <c:pt idx="16">
                  <c:v>31.043063235137982</c:v>
                </c:pt>
                <c:pt idx="17">
                  <c:v>28.917860722450584</c:v>
                </c:pt>
                <c:pt idx="18">
                  <c:v>26.792658209763189</c:v>
                </c:pt>
                <c:pt idx="19">
                  <c:v>24.667455697075795</c:v>
                </c:pt>
                <c:pt idx="20">
                  <c:v>22.5422531843884</c:v>
                </c:pt>
                <c:pt idx="21">
                  <c:v>20.417050671701006</c:v>
                </c:pt>
                <c:pt idx="22">
                  <c:v>18.291848159013611</c:v>
                </c:pt>
                <c:pt idx="23">
                  <c:v>16.166645646326216</c:v>
                </c:pt>
                <c:pt idx="24">
                  <c:v>14.041443133638818</c:v>
                </c:pt>
                <c:pt idx="25">
                  <c:v>11.916240620951424</c:v>
                </c:pt>
                <c:pt idx="26">
                  <c:v>9.7910381082640292</c:v>
                </c:pt>
                <c:pt idx="27">
                  <c:v>7.6658355955766346</c:v>
                </c:pt>
                <c:pt idx="28">
                  <c:v>5.5406330828892401</c:v>
                </c:pt>
                <c:pt idx="29">
                  <c:v>3.415430570201845</c:v>
                </c:pt>
                <c:pt idx="30">
                  <c:v>1.29022805751445</c:v>
                </c:pt>
                <c:pt idx="31">
                  <c:v>-0.834974455172945</c:v>
                </c:pt>
                <c:pt idx="32">
                  <c:v>-2.96017696786034</c:v>
                </c:pt>
                <c:pt idx="33">
                  <c:v>-5.0853794805477346</c:v>
                </c:pt>
                <c:pt idx="34">
                  <c:v>-7.21058199323513</c:v>
                </c:pt>
                <c:pt idx="35">
                  <c:v>-9.3357845059225255</c:v>
                </c:pt>
                <c:pt idx="36">
                  <c:v>-11.46098701860992</c:v>
                </c:pt>
                <c:pt idx="37">
                  <c:v>-13.586189531297315</c:v>
                </c:pt>
                <c:pt idx="38">
                  <c:v>-15.711392043984709</c:v>
                </c:pt>
                <c:pt idx="39">
                  <c:v>-17.836594556672104</c:v>
                </c:pt>
                <c:pt idx="40">
                  <c:v>-19.961797069359498</c:v>
                </c:pt>
                <c:pt idx="41">
                  <c:v>-22.086999582046893</c:v>
                </c:pt>
                <c:pt idx="42">
                  <c:v>-24.212202094734288</c:v>
                </c:pt>
                <c:pt idx="43">
                  <c:v>-26.337404607421682</c:v>
                </c:pt>
                <c:pt idx="44">
                  <c:v>-28.46260712010908</c:v>
                </c:pt>
                <c:pt idx="45">
                  <c:v>-30.587809632796475</c:v>
                </c:pt>
                <c:pt idx="46">
                  <c:v>-32.713012145483873</c:v>
                </c:pt>
                <c:pt idx="47">
                  <c:v>-34.838214658171268</c:v>
                </c:pt>
                <c:pt idx="48">
                  <c:v>-36.963417170858662</c:v>
                </c:pt>
                <c:pt idx="49">
                  <c:v>-39.088619683546057</c:v>
                </c:pt>
                <c:pt idx="50">
                  <c:v>-41.213822196233451</c:v>
                </c:pt>
                <c:pt idx="51">
                  <c:v>-43.339024708920846</c:v>
                </c:pt>
                <c:pt idx="52">
                  <c:v>-45.46422722160824</c:v>
                </c:pt>
                <c:pt idx="53">
                  <c:v>-47.589429734295635</c:v>
                </c:pt>
                <c:pt idx="54">
                  <c:v>-49.71463224698303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683-4F8B-A1C5-7D0792BF3E6E}"/>
            </c:ext>
          </c:extLst>
        </c:ser>
        <c:ser>
          <c:idx val="4"/>
          <c:order val="4"/>
          <c:spPr>
            <a:ln>
              <a:solidFill>
                <a:schemeClr val="accent2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Tabelle3!$E$2:$E$56</c:f>
              <c:numCache>
                <c:formatCode>0</c:formatCode>
                <c:ptCount val="55"/>
                <c:pt idx="0">
                  <c:v>50.046303438136306</c:v>
                </c:pt>
                <c:pt idx="1">
                  <c:v>47.921100925448904</c:v>
                </c:pt>
                <c:pt idx="2">
                  <c:v>45.79589841276151</c:v>
                </c:pt>
                <c:pt idx="3">
                  <c:v>43.670695900074108</c:v>
                </c:pt>
                <c:pt idx="4">
                  <c:v>41.545493387386713</c:v>
                </c:pt>
                <c:pt idx="5">
                  <c:v>39.420290874699319</c:v>
                </c:pt>
                <c:pt idx="6">
                  <c:v>37.295088362011924</c:v>
                </c:pt>
                <c:pt idx="7">
                  <c:v>35.16988584932453</c:v>
                </c:pt>
                <c:pt idx="8">
                  <c:v>33.044683336637135</c:v>
                </c:pt>
                <c:pt idx="9">
                  <c:v>30.919480823949741</c:v>
                </c:pt>
                <c:pt idx="10">
                  <c:v>28.794278311262346</c:v>
                </c:pt>
                <c:pt idx="11">
                  <c:v>26.669075798574951</c:v>
                </c:pt>
                <c:pt idx="12">
                  <c:v>24.543873285887557</c:v>
                </c:pt>
                <c:pt idx="13">
                  <c:v>22.418670773200162</c:v>
                </c:pt>
                <c:pt idx="14">
                  <c:v>20.293468260512768</c:v>
                </c:pt>
                <c:pt idx="15">
                  <c:v>18.168265747825373</c:v>
                </c:pt>
                <c:pt idx="16">
                  <c:v>16.043063235137982</c:v>
                </c:pt>
                <c:pt idx="17">
                  <c:v>13.917860722450584</c:v>
                </c:pt>
                <c:pt idx="18">
                  <c:v>11.792658209763189</c:v>
                </c:pt>
                <c:pt idx="19">
                  <c:v>9.6674556970757948</c:v>
                </c:pt>
                <c:pt idx="20">
                  <c:v>7.5422531843884002</c:v>
                </c:pt>
                <c:pt idx="21">
                  <c:v>5.4170506717010056</c:v>
                </c:pt>
                <c:pt idx="22">
                  <c:v>3.2918481590136111</c:v>
                </c:pt>
                <c:pt idx="23">
                  <c:v>1.1666456463262165</c:v>
                </c:pt>
                <c:pt idx="24">
                  <c:v>-0.95855686636118165</c:v>
                </c:pt>
                <c:pt idx="25">
                  <c:v>-3.0837593790485762</c:v>
                </c:pt>
                <c:pt idx="26">
                  <c:v>-5.2089618917359708</c:v>
                </c:pt>
                <c:pt idx="27">
                  <c:v>-7.3341644044233654</c:v>
                </c:pt>
                <c:pt idx="28">
                  <c:v>-9.4593669171107599</c:v>
                </c:pt>
                <c:pt idx="29">
                  <c:v>-11.584569429798155</c:v>
                </c:pt>
                <c:pt idx="30">
                  <c:v>-13.709771942485549</c:v>
                </c:pt>
                <c:pt idx="31">
                  <c:v>-15.834974455172945</c:v>
                </c:pt>
                <c:pt idx="32">
                  <c:v>-17.960176967860342</c:v>
                </c:pt>
                <c:pt idx="33">
                  <c:v>-20.085379480547736</c:v>
                </c:pt>
                <c:pt idx="34">
                  <c:v>-22.210581993235131</c:v>
                </c:pt>
                <c:pt idx="35">
                  <c:v>-24.335784505922526</c:v>
                </c:pt>
                <c:pt idx="36">
                  <c:v>-26.46098701860992</c:v>
                </c:pt>
                <c:pt idx="37">
                  <c:v>-28.586189531297315</c:v>
                </c:pt>
                <c:pt idx="38">
                  <c:v>-30.711392043984709</c:v>
                </c:pt>
                <c:pt idx="39">
                  <c:v>-32.836594556672104</c:v>
                </c:pt>
                <c:pt idx="40">
                  <c:v>-34.961797069359498</c:v>
                </c:pt>
                <c:pt idx="41">
                  <c:v>-37.086999582046893</c:v>
                </c:pt>
                <c:pt idx="42">
                  <c:v>-39.212202094734288</c:v>
                </c:pt>
                <c:pt idx="43">
                  <c:v>-41.337404607421682</c:v>
                </c:pt>
                <c:pt idx="44">
                  <c:v>-43.462607120109084</c:v>
                </c:pt>
                <c:pt idx="45">
                  <c:v>-45.587809632796478</c:v>
                </c:pt>
                <c:pt idx="46">
                  <c:v>-47.713012145483873</c:v>
                </c:pt>
                <c:pt idx="47">
                  <c:v>-49.838214658171268</c:v>
                </c:pt>
                <c:pt idx="48">
                  <c:v>-51.963417170858662</c:v>
                </c:pt>
                <c:pt idx="49">
                  <c:v>-54.088619683546057</c:v>
                </c:pt>
                <c:pt idx="50">
                  <c:v>-56.213822196233451</c:v>
                </c:pt>
                <c:pt idx="51">
                  <c:v>-58.339024708920846</c:v>
                </c:pt>
                <c:pt idx="52">
                  <c:v>-60.46422722160824</c:v>
                </c:pt>
                <c:pt idx="53">
                  <c:v>-62.589429734295635</c:v>
                </c:pt>
                <c:pt idx="54">
                  <c:v>-64.71463224698303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683-4F8B-A1C5-7D0792BF3E6E}"/>
            </c:ext>
          </c:extLst>
        </c:ser>
        <c:ser>
          <c:idx val="5"/>
          <c:order val="5"/>
          <c:spPr>
            <a:ln>
              <a:solidFill>
                <a:schemeClr val="accent2">
                  <a:lumMod val="40000"/>
                  <a:lumOff val="6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Tabelle3!$G$2:$G$56</c:f>
              <c:numCache>
                <c:formatCode>0</c:formatCode>
                <c:ptCount val="55"/>
                <c:pt idx="0">
                  <c:v>79.046303438136306</c:v>
                </c:pt>
                <c:pt idx="1">
                  <c:v>76.921100925448911</c:v>
                </c:pt>
                <c:pt idx="2">
                  <c:v>74.795898412761517</c:v>
                </c:pt>
                <c:pt idx="3">
                  <c:v>72.670695900074108</c:v>
                </c:pt>
                <c:pt idx="4">
                  <c:v>70.545493387386713</c:v>
                </c:pt>
                <c:pt idx="5">
                  <c:v>68.420290874699319</c:v>
                </c:pt>
                <c:pt idx="6">
                  <c:v>66.295088362011924</c:v>
                </c:pt>
                <c:pt idx="7">
                  <c:v>64.16988584932453</c:v>
                </c:pt>
                <c:pt idx="8">
                  <c:v>62.044683336637135</c:v>
                </c:pt>
                <c:pt idx="9">
                  <c:v>59.919480823949741</c:v>
                </c:pt>
                <c:pt idx="10">
                  <c:v>57.794278311262346</c:v>
                </c:pt>
                <c:pt idx="11">
                  <c:v>55.669075798574951</c:v>
                </c:pt>
                <c:pt idx="12">
                  <c:v>53.543873285887557</c:v>
                </c:pt>
                <c:pt idx="13">
                  <c:v>51.418670773200162</c:v>
                </c:pt>
                <c:pt idx="14">
                  <c:v>49.293468260512768</c:v>
                </c:pt>
                <c:pt idx="15">
                  <c:v>47.168265747825373</c:v>
                </c:pt>
                <c:pt idx="16">
                  <c:v>45.043063235137978</c:v>
                </c:pt>
                <c:pt idx="17">
                  <c:v>42.917860722450584</c:v>
                </c:pt>
                <c:pt idx="18">
                  <c:v>40.792658209763189</c:v>
                </c:pt>
                <c:pt idx="19">
                  <c:v>38.667455697075795</c:v>
                </c:pt>
                <c:pt idx="20">
                  <c:v>36.5422531843884</c:v>
                </c:pt>
                <c:pt idx="21">
                  <c:v>34.417050671701006</c:v>
                </c:pt>
                <c:pt idx="22">
                  <c:v>32.291848159013611</c:v>
                </c:pt>
                <c:pt idx="23">
                  <c:v>30.166645646326216</c:v>
                </c:pt>
                <c:pt idx="24">
                  <c:v>28.041443133638818</c:v>
                </c:pt>
                <c:pt idx="25">
                  <c:v>25.916240620951424</c:v>
                </c:pt>
                <c:pt idx="26">
                  <c:v>23.791038108264029</c:v>
                </c:pt>
                <c:pt idx="27">
                  <c:v>21.665835595576635</c:v>
                </c:pt>
                <c:pt idx="28">
                  <c:v>19.54063308288924</c:v>
                </c:pt>
                <c:pt idx="29">
                  <c:v>17.415430570201845</c:v>
                </c:pt>
                <c:pt idx="30">
                  <c:v>15.290228057514451</c:v>
                </c:pt>
                <c:pt idx="31">
                  <c:v>13.165025544827055</c:v>
                </c:pt>
                <c:pt idx="32">
                  <c:v>11.03982303213966</c:v>
                </c:pt>
                <c:pt idx="33">
                  <c:v>8.9146205194522654</c:v>
                </c:pt>
                <c:pt idx="34">
                  <c:v>6.78941800676487</c:v>
                </c:pt>
                <c:pt idx="35">
                  <c:v>4.6642154940774745</c:v>
                </c:pt>
                <c:pt idx="36">
                  <c:v>2.5390129813900799</c:v>
                </c:pt>
                <c:pt idx="37">
                  <c:v>0.41381046870268534</c:v>
                </c:pt>
                <c:pt idx="38">
                  <c:v>-1.7113920439847092</c:v>
                </c:pt>
                <c:pt idx="39">
                  <c:v>-3.8365945566721038</c:v>
                </c:pt>
                <c:pt idx="40">
                  <c:v>-5.9617970693594984</c:v>
                </c:pt>
                <c:pt idx="41">
                  <c:v>-8.086999582046893</c:v>
                </c:pt>
                <c:pt idx="42">
                  <c:v>-10.212202094734288</c:v>
                </c:pt>
                <c:pt idx="43">
                  <c:v>-12.337404607421682</c:v>
                </c:pt>
                <c:pt idx="44">
                  <c:v>-14.46260712010908</c:v>
                </c:pt>
                <c:pt idx="45">
                  <c:v>-16.587809632796475</c:v>
                </c:pt>
                <c:pt idx="46">
                  <c:v>-18.713012145483873</c:v>
                </c:pt>
                <c:pt idx="47">
                  <c:v>-20.838214658171268</c:v>
                </c:pt>
                <c:pt idx="48">
                  <c:v>-22.963417170858662</c:v>
                </c:pt>
                <c:pt idx="49">
                  <c:v>-25.088619683546057</c:v>
                </c:pt>
                <c:pt idx="50">
                  <c:v>-27.213822196233451</c:v>
                </c:pt>
                <c:pt idx="51">
                  <c:v>-29.339024708920846</c:v>
                </c:pt>
                <c:pt idx="52">
                  <c:v>-31.46422722160824</c:v>
                </c:pt>
                <c:pt idx="53">
                  <c:v>-33.589429734295635</c:v>
                </c:pt>
                <c:pt idx="54">
                  <c:v>-35.71463224698303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683-4F8B-A1C5-7D0792BF3E6E}"/>
            </c:ext>
          </c:extLst>
        </c:ser>
        <c:ser>
          <c:idx val="6"/>
          <c:order val="6"/>
          <c:spPr>
            <a:ln w="762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Tabelle3!$I$2:$I$56</c:f>
              <c:numCache>
                <c:formatCode>0</c:formatCode>
                <c:ptCount val="55"/>
                <c:pt idx="0">
                  <c:v>65.046317573959158</c:v>
                </c:pt>
                <c:pt idx="1">
                  <c:v>62.921122264388245</c:v>
                </c:pt>
                <c:pt idx="2">
                  <c:v>60.795930625294361</c:v>
                </c:pt>
                <c:pt idx="3">
                  <c:v>58.670744527064315</c:v>
                </c:pt>
                <c:pt idx="4">
                  <c:v>56.545566793226797</c:v>
                </c:pt>
                <c:pt idx="5">
                  <c:v>54.42040168621795</c:v>
                </c:pt>
                <c:pt idx="6">
                  <c:v>52.295255640777533</c:v>
                </c:pt>
                <c:pt idx="7">
                  <c:v>50.170138371289895</c:v>
                </c:pt>
                <c:pt idx="8">
                  <c:v>48.045064543916773</c:v>
                </c:pt>
                <c:pt idx="9">
                  <c:v>45.920056301999097</c:v>
                </c:pt>
                <c:pt idx="10">
                  <c:v>43.795147081071356</c:v>
                </c:pt>
                <c:pt idx="11">
                  <c:v>41.670387374155958</c:v>
                </c:pt>
                <c:pt idx="12">
                  <c:v>39.545853449160532</c:v>
                </c:pt>
                <c:pt idx="13">
                  <c:v>37.421660540936365</c:v>
                </c:pt>
                <c:pt idx="14">
                  <c:v>35.297982839666865</c:v>
                </c:pt>
                <c:pt idx="15">
                  <c:v>33.175083833077949</c:v>
                </c:pt>
                <c:pt idx="16">
                  <c:v>31.053362492177122</c:v>
                </c:pt>
                <c:pt idx="17">
                  <c:v>28.933423856886115</c:v>
                </c:pt>
                <c:pt idx="18">
                  <c:v>26.816187541691523</c:v>
                </c:pt>
                <c:pt idx="19">
                  <c:v>24.703055912448892</c:v>
                </c:pt>
                <c:pt idx="20">
                  <c:v>22.596177709073451</c:v>
                </c:pt>
                <c:pt idx="21">
                  <c:v>20.498867415788546</c:v>
                </c:pt>
                <c:pt idx="22">
                  <c:v>18.416284384415412</c:v>
                </c:pt>
                <c:pt idx="23">
                  <c:v>16.356553621780286</c:v>
                </c:pt>
                <c:pt idx="24">
                  <c:v>14.332644024157753</c:v>
                </c:pt>
                <c:pt idx="25">
                  <c:v>12.365524049794658</c:v>
                </c:pt>
                <c:pt idx="26">
                  <c:v>10.489324449623643</c:v>
                </c:pt>
                <c:pt idx="27">
                  <c:v>8.7590712479497661</c:v>
                </c:pt>
                <c:pt idx="28">
                  <c:v>7.2598005585969165</c:v>
                </c:pt>
                <c:pt idx="29">
                  <c:v>6.1102800909411483</c:v>
                </c:pt>
                <c:pt idx="30">
                  <c:v>5.4450039861021429</c:v>
                </c:pt>
                <c:pt idx="31">
                  <c:v>5.3565809044700554</c:v>
                </c:pt>
                <c:pt idx="32">
                  <c:v>5.8118268205534989</c:v>
                </c:pt>
                <c:pt idx="33">
                  <c:v>6.6087072286206165</c:v>
                </c:pt>
                <c:pt idx="34">
                  <c:v>7.4356104225116413</c:v>
                </c:pt>
                <c:pt idx="35">
                  <c:v>7.998596709734997</c:v>
                </c:pt>
                <c:pt idx="36">
                  <c:v>8.1180840376901671</c:v>
                </c:pt>
                <c:pt idx="37">
                  <c:v>7.7447095147464502</c:v>
                </c:pt>
                <c:pt idx="38">
                  <c:v>6.9197524119421452</c:v>
                </c:pt>
                <c:pt idx="39">
                  <c:v>5.7255274655369774</c:v>
                </c:pt>
                <c:pt idx="40">
                  <c:v>4.250364002504373</c:v>
                </c:pt>
                <c:pt idx="41">
                  <c:v>2.571275184122527</c:v>
                </c:pt>
                <c:pt idx="42">
                  <c:v>0.74867078409753418</c:v>
                </c:pt>
                <c:pt idx="43">
                  <c:v>-1.1728915673572935</c:v>
                </c:pt>
                <c:pt idx="44">
                  <c:v>-3.1617713144684778</c:v>
                </c:pt>
                <c:pt idx="45">
                  <c:v>-5.1960361206221073</c:v>
                </c:pt>
                <c:pt idx="46">
                  <c:v>-7.2607182461526634</c:v>
                </c:pt>
                <c:pt idx="47">
                  <c:v>-9.3457062311702188</c:v>
                </c:pt>
                <c:pt idx="48">
                  <c:v>-11.444214647776288</c:v>
                </c:pt>
                <c:pt idx="49">
                  <c:v>-13.55170997237143</c:v>
                </c:pt>
                <c:pt idx="50">
                  <c:v>-15.665171988057171</c:v>
                </c:pt>
                <c:pt idx="51">
                  <c:v>-17.782592478791486</c:v>
                </c:pt>
                <c:pt idx="52">
                  <c:v>-19.902637818900246</c:v>
                </c:pt>
                <c:pt idx="53">
                  <c:v>-22.024423108031634</c:v>
                </c:pt>
                <c:pt idx="54">
                  <c:v>-24.147361513289827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683-4F8B-A1C5-7D0792BF3E6E}"/>
            </c:ext>
          </c:extLst>
        </c:ser>
        <c:ser>
          <c:idx val="7"/>
          <c:order val="7"/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Tabelle3!$H$2:$H$56</c:f>
              <c:numCache>
                <c:formatCode>0</c:formatCode>
                <c:ptCount val="55"/>
                <c:pt idx="0">
                  <c:v>49.775187925467769</c:v>
                </c:pt>
                <c:pt idx="1">
                  <c:v>47.649990662946017</c:v>
                </c:pt>
                <c:pt idx="2">
                  <c:v>45.52479607574022</c:v>
                </c:pt>
                <c:pt idx="3">
                  <c:v>43.399605527127029</c:v>
                </c:pt>
                <c:pt idx="4">
                  <c:v>41.274421075103625</c:v>
                </c:pt>
                <c:pt idx="5">
                  <c:v>39.149245826449658</c:v>
                </c:pt>
                <c:pt idx="6">
                  <c:v>37.024084471280837</c:v>
                </c:pt>
                <c:pt idx="7">
                  <c:v>34.898944090161109</c:v>
                </c:pt>
                <c:pt idx="8">
                  <c:v>32.773835372877166</c:v>
                </c:pt>
                <c:pt idx="9">
                  <c:v>30.648774459138544</c:v>
                </c:pt>
                <c:pt idx="10">
                  <c:v>28.523785719243165</c:v>
                </c:pt>
                <c:pt idx="11">
                  <c:v>26.398905956251546</c:v>
                </c:pt>
                <c:pt idx="12">
                  <c:v>24.274190759872631</c:v>
                </c:pt>
                <c:pt idx="13">
                  <c:v>22.149724121814629</c:v>
                </c:pt>
                <c:pt idx="14">
                  <c:v>20.02563300480535</c:v>
                </c:pt>
                <c:pt idx="15">
                  <c:v>17.902109458246048</c:v>
                </c:pt>
                <c:pt idx="16">
                  <c:v>15.779444281804281</c:v>
                </c:pt>
                <c:pt idx="17">
                  <c:v>13.658078473459355</c:v>
                </c:pt>
                <c:pt idx="18">
                  <c:v>11.538682316469867</c:v>
                </c:pt>
                <c:pt idx="19">
                  <c:v>9.4222779591045818</c:v>
                </c:pt>
                <c:pt idx="20">
                  <c:v>7.3104315624160456</c:v>
                </c:pt>
                <c:pt idx="21">
                  <c:v>5.2055589683882406</c:v>
                </c:pt>
                <c:pt idx="22">
                  <c:v>3.1114206953703354</c:v>
                </c:pt>
                <c:pt idx="23">
                  <c:v>1.0339388510835654</c:v>
                </c:pt>
                <c:pt idx="24">
                  <c:v>-1.0174338707813129</c:v>
                </c:pt>
                <c:pt idx="25">
                  <c:v>-3.0274141023279002</c:v>
                </c:pt>
                <c:pt idx="26">
                  <c:v>-4.9711248203176117</c:v>
                </c:pt>
                <c:pt idx="27">
                  <c:v>-6.8084589761811021</c:v>
                </c:pt>
                <c:pt idx="28">
                  <c:v>-8.4774359418363652</c:v>
                </c:pt>
                <c:pt idx="29">
                  <c:v>-9.8914890000150848</c:v>
                </c:pt>
                <c:pt idx="30">
                  <c:v>-10.952588843343078</c:v>
                </c:pt>
                <c:pt idx="31">
                  <c:v>-11.593235410038334</c:v>
                </c:pt>
                <c:pt idx="32">
                  <c:v>-11.837615679605875</c:v>
                </c:pt>
                <c:pt idx="33">
                  <c:v>-11.83298738757007</c:v>
                </c:pt>
                <c:pt idx="34">
                  <c:v>-11.806476262012596</c:v>
                </c:pt>
                <c:pt idx="35">
                  <c:v>-11.972327356471428</c:v>
                </c:pt>
                <c:pt idx="36">
                  <c:v>-12.461433393013891</c:v>
                </c:pt>
                <c:pt idx="37">
                  <c:v>-13.309773709001885</c:v>
                </c:pt>
                <c:pt idx="38">
                  <c:v>-14.487260909437328</c:v>
                </c:pt>
                <c:pt idx="39">
                  <c:v>-15.933897908089914</c:v>
                </c:pt>
                <c:pt idx="40">
                  <c:v>-17.585303738830213</c:v>
                </c:pt>
                <c:pt idx="41">
                  <c:v>-19.385345496566995</c:v>
                </c:pt>
                <c:pt idx="42">
                  <c:v>-21.289992056778864</c:v>
                </c:pt>
                <c:pt idx="43">
                  <c:v>-23.266766513098872</c:v>
                </c:pt>
                <c:pt idx="44">
                  <c:v>-25.29260688125332</c:v>
                </c:pt>
                <c:pt idx="45">
                  <c:v>-27.351527247287439</c:v>
                </c:pt>
                <c:pt idx="46">
                  <c:v>-29.43261801216477</c:v>
                </c:pt>
                <c:pt idx="47">
                  <c:v>-31.528509193808041</c:v>
                </c:pt>
                <c:pt idx="48">
                  <c:v>-33.634255068994001</c:v>
                </c:pt>
                <c:pt idx="49">
                  <c:v>-35.746551269408037</c:v>
                </c:pt>
                <c:pt idx="50">
                  <c:v>-37.863196436922479</c:v>
                </c:pt>
                <c:pt idx="51">
                  <c:v>-39.982726834708217</c:v>
                </c:pt>
                <c:pt idx="52">
                  <c:v>-42.104170417440116</c:v>
                </c:pt>
                <c:pt idx="53">
                  <c:v>-44.226882204096256</c:v>
                </c:pt>
                <c:pt idx="54">
                  <c:v>-46.35043446732849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683-4F8B-A1C5-7D0792BF3E6E}"/>
            </c:ext>
          </c:extLst>
        </c:ser>
        <c:ser>
          <c:idx val="8"/>
          <c:order val="8"/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Tabelle3!$A$2:$A$56</c:f>
              <c:numCache>
                <c:formatCode>General</c:formatCode>
                <c:ptCount val="55"/>
                <c:pt idx="0">
                  <c:v>-150</c:v>
                </c:pt>
                <c:pt idx="1">
                  <c:v>-145</c:v>
                </c:pt>
                <c:pt idx="2">
                  <c:v>-140</c:v>
                </c:pt>
                <c:pt idx="3">
                  <c:v>-135</c:v>
                </c:pt>
                <c:pt idx="4">
                  <c:v>-130</c:v>
                </c:pt>
                <c:pt idx="5">
                  <c:v>-125</c:v>
                </c:pt>
                <c:pt idx="6">
                  <c:v>-120</c:v>
                </c:pt>
                <c:pt idx="7">
                  <c:v>-115</c:v>
                </c:pt>
                <c:pt idx="8">
                  <c:v>-110</c:v>
                </c:pt>
                <c:pt idx="9">
                  <c:v>-105</c:v>
                </c:pt>
                <c:pt idx="10">
                  <c:v>-100</c:v>
                </c:pt>
                <c:pt idx="11">
                  <c:v>-95</c:v>
                </c:pt>
                <c:pt idx="12">
                  <c:v>-90</c:v>
                </c:pt>
                <c:pt idx="13">
                  <c:v>-85</c:v>
                </c:pt>
                <c:pt idx="14">
                  <c:v>-80</c:v>
                </c:pt>
                <c:pt idx="15">
                  <c:v>-75</c:v>
                </c:pt>
                <c:pt idx="16">
                  <c:v>-70</c:v>
                </c:pt>
                <c:pt idx="17">
                  <c:v>-65</c:v>
                </c:pt>
                <c:pt idx="18">
                  <c:v>-60</c:v>
                </c:pt>
                <c:pt idx="19">
                  <c:v>-55</c:v>
                </c:pt>
                <c:pt idx="20">
                  <c:v>-50</c:v>
                </c:pt>
                <c:pt idx="21">
                  <c:v>-45</c:v>
                </c:pt>
                <c:pt idx="22">
                  <c:v>-40</c:v>
                </c:pt>
                <c:pt idx="23">
                  <c:v>-35</c:v>
                </c:pt>
                <c:pt idx="24">
                  <c:v>-30</c:v>
                </c:pt>
                <c:pt idx="25">
                  <c:v>-25</c:v>
                </c:pt>
                <c:pt idx="26">
                  <c:v>-20</c:v>
                </c:pt>
                <c:pt idx="27">
                  <c:v>-15</c:v>
                </c:pt>
                <c:pt idx="28">
                  <c:v>-10</c:v>
                </c:pt>
                <c:pt idx="29">
                  <c:v>-5</c:v>
                </c:pt>
                <c:pt idx="30">
                  <c:v>0</c:v>
                </c:pt>
                <c:pt idx="31">
                  <c:v>5</c:v>
                </c:pt>
                <c:pt idx="32">
                  <c:v>10</c:v>
                </c:pt>
                <c:pt idx="33">
                  <c:v>15</c:v>
                </c:pt>
                <c:pt idx="34">
                  <c:v>20</c:v>
                </c:pt>
                <c:pt idx="35">
                  <c:v>25</c:v>
                </c:pt>
                <c:pt idx="36">
                  <c:v>30</c:v>
                </c:pt>
                <c:pt idx="37">
                  <c:v>35</c:v>
                </c:pt>
                <c:pt idx="38">
                  <c:v>40</c:v>
                </c:pt>
                <c:pt idx="39">
                  <c:v>45</c:v>
                </c:pt>
                <c:pt idx="40">
                  <c:v>50</c:v>
                </c:pt>
                <c:pt idx="41">
                  <c:v>55</c:v>
                </c:pt>
                <c:pt idx="42">
                  <c:v>60</c:v>
                </c:pt>
                <c:pt idx="43">
                  <c:v>65</c:v>
                </c:pt>
                <c:pt idx="44">
                  <c:v>70</c:v>
                </c:pt>
                <c:pt idx="45">
                  <c:v>75</c:v>
                </c:pt>
                <c:pt idx="46">
                  <c:v>80</c:v>
                </c:pt>
                <c:pt idx="47">
                  <c:v>85</c:v>
                </c:pt>
                <c:pt idx="48">
                  <c:v>90</c:v>
                </c:pt>
                <c:pt idx="49">
                  <c:v>95</c:v>
                </c:pt>
                <c:pt idx="50">
                  <c:v>100</c:v>
                </c:pt>
                <c:pt idx="51">
                  <c:v>105</c:v>
                </c:pt>
                <c:pt idx="52">
                  <c:v>110</c:v>
                </c:pt>
                <c:pt idx="53">
                  <c:v>115</c:v>
                </c:pt>
                <c:pt idx="54">
                  <c:v>120</c:v>
                </c:pt>
              </c:numCache>
            </c:numRef>
          </c:xVal>
          <c:yVal>
            <c:numRef>
              <c:f>Tabelle3!$J$2:$J$56</c:f>
              <c:numCache>
                <c:formatCode>0</c:formatCode>
                <c:ptCount val="55"/>
                <c:pt idx="0">
                  <c:v>80.266621940146067</c:v>
                </c:pt>
                <c:pt idx="1">
                  <c:v>78.14143542044539</c:v>
                </c:pt>
                <c:pt idx="2">
                  <c:v>76.016257050257579</c:v>
                </c:pt>
                <c:pt idx="3">
                  <c:v>73.891090982378358</c:v>
                </c:pt>
                <c:pt idx="4">
                  <c:v>71.765943485852105</c:v>
                </c:pt>
                <c:pt idx="5">
                  <c:v>69.640824024510877</c:v>
                </c:pt>
                <c:pt idx="6">
                  <c:v>67.515746885324447</c:v>
                </c:pt>
                <c:pt idx="7">
                  <c:v>65.390733637015217</c:v>
                </c:pt>
                <c:pt idx="8">
                  <c:v>63.265816842673189</c:v>
                </c:pt>
                <c:pt idx="9">
                  <c:v>61.141045666872905</c:v>
                </c:pt>
                <c:pt idx="10">
                  <c:v>59.016494346100814</c:v>
                </c:pt>
                <c:pt idx="11">
                  <c:v>56.892274989364054</c:v>
                </c:pt>
                <c:pt idx="12">
                  <c:v>54.768556933315338</c:v>
                </c:pt>
                <c:pt idx="13">
                  <c:v>52.645596032410339</c:v>
                </c:pt>
                <c:pt idx="14">
                  <c:v>50.523779038869066</c:v>
                </c:pt>
                <c:pt idx="15">
                  <c:v>48.40369097109474</c:v>
                </c:pt>
                <c:pt idx="16">
                  <c:v>46.28621765927511</c:v>
                </c:pt>
                <c:pt idx="17">
                  <c:v>44.17270246575336</c:v>
                </c:pt>
                <c:pt idx="18">
                  <c:v>42.065187198726129</c:v>
                </c:pt>
                <c:pt idx="19">
                  <c:v>39.966785513034999</c:v>
                </c:pt>
                <c:pt idx="20">
                  <c:v>37.882268228230316</c:v>
                </c:pt>
                <c:pt idx="21">
                  <c:v>35.818994450930752</c:v>
                </c:pt>
                <c:pt idx="22">
                  <c:v>33.7884194235141</c:v>
                </c:pt>
                <c:pt idx="23">
                  <c:v>31.808582993957508</c:v>
                </c:pt>
                <c:pt idx="24">
                  <c:v>29.908279835573705</c:v>
                </c:pt>
                <c:pt idx="25">
                  <c:v>28.134065946059415</c:v>
                </c:pt>
                <c:pt idx="26">
                  <c:v>26.561721391984285</c:v>
                </c:pt>
                <c:pt idx="27">
                  <c:v>25.313419746180898</c:v>
                </c:pt>
                <c:pt idx="28">
                  <c:v>24.577965596603214</c:v>
                </c:pt>
                <c:pt idx="29">
                  <c:v>24.61905735822614</c:v>
                </c:pt>
                <c:pt idx="30">
                  <c:v>25.735310639812255</c:v>
                </c:pt>
                <c:pt idx="31">
                  <c:v>28.132343256895147</c:v>
                </c:pt>
                <c:pt idx="32">
                  <c:v>31.736477145205207</c:v>
                </c:pt>
                <c:pt idx="33">
                  <c:v>36.099137694592791</c:v>
                </c:pt>
                <c:pt idx="34">
                  <c:v>40.528457448544358</c:v>
                </c:pt>
                <c:pt idx="35">
                  <c:v>44.371805894815154</c:v>
                </c:pt>
                <c:pt idx="36">
                  <c:v>47.230459315675134</c:v>
                </c:pt>
                <c:pt idx="37">
                  <c:v>48.994817918807257</c:v>
                </c:pt>
                <c:pt idx="38">
                  <c:v>49.75653353787326</c:v>
                </c:pt>
                <c:pt idx="39">
                  <c:v>49.698368521282397</c:v>
                </c:pt>
                <c:pt idx="40">
                  <c:v>49.016439335716285</c:v>
                </c:pt>
                <c:pt idx="41">
                  <c:v>47.881737310956005</c:v>
                </c:pt>
                <c:pt idx="42">
                  <c:v>46.428389489267254</c:v>
                </c:pt>
                <c:pt idx="43">
                  <c:v>44.755326602951115</c:v>
                </c:pt>
                <c:pt idx="44">
                  <c:v>42.932799770347955</c:v>
                </c:pt>
                <c:pt idx="45">
                  <c:v>41.009505075874657</c:v>
                </c:pt>
                <c:pt idx="46">
                  <c:v>39.018675199072611</c:v>
                </c:pt>
                <c:pt idx="47">
                  <c:v>36.982760484063647</c:v>
                </c:pt>
                <c:pt idx="48">
                  <c:v>34.916826528990221</c:v>
                </c:pt>
                <c:pt idx="49">
                  <c:v>32.830939057892124</c:v>
                </c:pt>
                <c:pt idx="50">
                  <c:v>30.731803819437957</c:v>
                </c:pt>
                <c:pt idx="51">
                  <c:v>28.623879629832714</c:v>
                </c:pt>
                <c:pt idx="52">
                  <c:v>26.510127520978841</c:v>
                </c:pt>
                <c:pt idx="53">
                  <c:v>24.392512225726783</c:v>
                </c:pt>
                <c:pt idx="54">
                  <c:v>22.272336681594624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3683-4F8B-A1C5-7D0792BF3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33952"/>
        <c:axId val="39564800"/>
      </c:scatterChart>
      <c:valAx>
        <c:axId val="39533952"/>
        <c:scaling>
          <c:orientation val="minMax"/>
          <c:max val="120"/>
          <c:min val="-15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/>
                  <a:t>mean annual water</a:t>
                </a:r>
                <a:r>
                  <a:rPr lang="de-DE" sz="2000" baseline="0"/>
                  <a:t> table</a:t>
                </a:r>
                <a:endParaRPr lang="de-DE" sz="20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8575"/>
        </c:spPr>
        <c:txPr>
          <a:bodyPr/>
          <a:lstStyle/>
          <a:p>
            <a:pPr>
              <a:defRPr sz="2400"/>
            </a:pPr>
            <a:endParaRPr lang="en-US"/>
          </a:p>
        </c:txPr>
        <c:crossAx val="39564800"/>
        <c:crossesAt val="-80"/>
        <c:crossBetween val="midCat"/>
      </c:valAx>
      <c:valAx>
        <c:axId val="39564800"/>
        <c:scaling>
          <c:orientation val="minMax"/>
          <c:max val="80"/>
          <c:min val="-20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de-DE" sz="2000"/>
                  <a:t>t CO</a:t>
                </a:r>
                <a:r>
                  <a:rPr lang="de-DE" sz="2000" baseline="-25000"/>
                  <a:t>2</a:t>
                </a:r>
                <a:r>
                  <a:rPr lang="de-DE" sz="2000"/>
                  <a:t>e per</a:t>
                </a:r>
                <a:r>
                  <a:rPr lang="de-DE" sz="2000" baseline="0"/>
                  <a:t> ha and year</a:t>
                </a:r>
                <a:endParaRPr lang="de-DE" sz="20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8575"/>
        </c:spPr>
        <c:txPr>
          <a:bodyPr/>
          <a:lstStyle/>
          <a:p>
            <a:pPr>
              <a:defRPr sz="2400"/>
            </a:pPr>
            <a:endParaRPr lang="en-US"/>
          </a:p>
        </c:txPr>
        <c:crossAx val="39533952"/>
        <c:crossesAt val="-150"/>
        <c:crossBetween val="midCat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C96E8D-2E75-4718-BBCA-BB91BC0B13D5}" type="datetimeFigureOut">
              <a:rPr lang="en-US" smtClean="0"/>
              <a:pPr/>
              <a:t>6/12/2019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CBD2CA0-0E21-42F9-A78F-12562BA369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7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0DB1CC-2DAD-4796-9B36-8FE7D75BFDF5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893" name="Kopfzeilenplatzhalter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GMC</a:t>
            </a:r>
          </a:p>
        </p:txBody>
      </p:sp>
      <p:sp>
        <p:nvSpPr>
          <p:cNvPr id="37894" name="Datumsplatzhalter 5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0BAA5-EC02-4328-8D76-996410E64589}" type="datetime3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12/06/19</a:t>
            </a:fld>
            <a:endParaRPr kumimoji="0" lang="de-D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895" name="Fußzeilenplatzhalter 6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Greifswald-moor.de</a:t>
            </a:r>
          </a:p>
        </p:txBody>
      </p:sp>
    </p:spTree>
    <p:extLst>
      <p:ext uri="{BB962C8B-B14F-4D97-AF65-F5344CB8AC3E}">
        <p14:creationId xmlns:p14="http://schemas.microsoft.com/office/powerpoint/2010/main" val="97319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 smtClean="0">
                <a:latin typeface="Arial" panose="020B0604020202020204" pitchFamily="34" charset="0"/>
              </a:rPr>
              <a:t>Foto Landwirtschaft</a:t>
            </a:r>
          </a:p>
          <a:p>
            <a:r>
              <a:rPr lang="de-DE" altLang="de-DE" dirty="0" err="1" smtClean="0">
                <a:latin typeface="Arial" panose="020B0604020202020204" pitchFamily="34" charset="0"/>
              </a:rPr>
              <a:t>Soil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degradation</a:t>
            </a:r>
            <a:r>
              <a:rPr lang="de-DE" altLang="de-DE" dirty="0" smtClean="0">
                <a:latin typeface="Arial" panose="020B0604020202020204" pitchFamily="34" charset="0"/>
              </a:rPr>
              <a:t>,</a:t>
            </a:r>
            <a:r>
              <a:rPr lang="de-DE" altLang="de-DE" baseline="0" dirty="0" smtClean="0">
                <a:latin typeface="Arial" panose="020B0604020202020204" pitchFamily="34" charset="0"/>
              </a:rPr>
              <a:t> </a:t>
            </a:r>
            <a:r>
              <a:rPr lang="de-DE" altLang="de-DE" baseline="0" dirty="0" err="1" smtClean="0">
                <a:latin typeface="Arial" panose="020B0604020202020204" pitchFamily="34" charset="0"/>
              </a:rPr>
              <a:t>subsidence</a:t>
            </a:r>
            <a:endParaRPr lang="de-DE" altLang="de-DE" dirty="0" smtClean="0">
              <a:latin typeface="Arial" panose="020B0604020202020204" pitchFamily="34" charset="0"/>
            </a:endParaRPr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53BA3-2BCE-48F6-B810-6FCCC20FF3B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altLang="de-DE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2CA0-0E21-42F9-A78F-12562BA3693A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9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Diese Abb. Zeigt die CO2 Emissionen</a:t>
            </a:r>
            <a:r>
              <a:rPr lang="de-DE" baseline="0" dirty="0" smtClean="0"/>
              <a:t> aus den Moorböden. Die schwarze Kurve zeigt die Abnahme bis 2050 nach dem dargestellten Szenario.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28A1B-BB7E-4831-8B70-08B02F92B18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89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Agricultural</a:t>
            </a:r>
            <a:r>
              <a:rPr lang="de-DE" dirty="0" smtClean="0"/>
              <a:t> </a:t>
            </a:r>
            <a:r>
              <a:rPr lang="de-DE" dirty="0" err="1" smtClean="0"/>
              <a:t>administration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initiated</a:t>
            </a:r>
            <a:r>
              <a:rPr lang="de-DE" baseline="0" dirty="0" smtClean="0"/>
              <a:t>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paludiculture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0B8FB-5095-4F4C-AFF7-803C7A7F70C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AF4E9-08A1-44F8-9617-B2DA6FA3CD8F}" type="datetime3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12/06/19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Greifswald-moor.de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09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de-DE" dirty="0" smtClean="0"/>
              <a:t>Baltic </a:t>
            </a:r>
            <a:r>
              <a:rPr lang="en-GB" altLang="de-DE" dirty="0" err="1" smtClean="0"/>
              <a:t>Env</a:t>
            </a:r>
            <a:r>
              <a:rPr lang="en-GB" altLang="de-DE" dirty="0" smtClean="0"/>
              <a:t> Forum Lithuania </a:t>
            </a:r>
            <a:endParaRPr lang="ru-RU" altLang="de-DE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083" indent="-285801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204" indent="-228641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487" indent="-228641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768" indent="-228641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5049" indent="-2286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2332" indent="-2286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613" indent="-2286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895" indent="-2286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5AE5C-1D5E-4B89-87E0-04BB27EDF2B8}" type="slidenum">
              <a:rPr kumimoji="0" lang="ru-RU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altLang="de-DE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66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0B8FB-5095-4F4C-AFF7-803C7A7F70C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GMC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50C70-2AA7-4A09-8DEC-4AD3DD902AB1}" type="datetime3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12/06/19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Greifswald-moor.de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23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12.06.2019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95375" y="4457636"/>
            <a:ext cx="7419975" cy="115576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lang="de-DE" dirty="0" err="1" smtClean="0"/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77" y="776037"/>
            <a:ext cx="1998000" cy="104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9141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468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0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081" y="203633"/>
            <a:ext cx="1640232" cy="8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049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Rechteck 1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Rechteck 2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081" y="203633"/>
            <a:ext cx="1640232" cy="8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82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77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905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473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152900" y="2057400"/>
            <a:ext cx="4362450" cy="4119563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191000" y="457201"/>
            <a:ext cx="4325541" cy="571976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57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16"/>
          <a:stretch/>
        </p:blipFill>
        <p:spPr>
          <a:xfrm>
            <a:off x="393700" y="0"/>
            <a:ext cx="8750300" cy="6879336"/>
          </a:xfrm>
          <a:prstGeom prst="rect">
            <a:avLst/>
          </a:prstGeom>
          <a:noFill/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389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12.06.2019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5" t="10300" r="12341" b="3043"/>
          <a:stretch/>
        </p:blipFill>
        <p:spPr>
          <a:xfrm>
            <a:off x="-41150" y="-18288"/>
            <a:ext cx="9185150" cy="6888342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95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Layout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Rechteck 6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hteck 7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9"/>
          <a:stretch/>
        </p:blipFill>
        <p:spPr>
          <a:xfrm>
            <a:off x="0" y="1"/>
            <a:ext cx="9144000" cy="419095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79" t="24080" r="-1971"/>
          <a:stretch/>
        </p:blipFill>
        <p:spPr>
          <a:xfrm>
            <a:off x="-1" y="-38100"/>
            <a:ext cx="7557198" cy="4234696"/>
          </a:xfrm>
          <a:prstGeom prst="rect">
            <a:avLst/>
          </a:prstGeom>
        </p:spPr>
      </p:pic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5364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,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4" name="Rechteck 3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7" name="Picture 2" descr="C:\Users\j.peters\Documents\MSF\GMC Moorkompetenzzentrum\PR\Logos\Logo_GMC_en\logo_moor_partner-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425" y="796925"/>
            <a:ext cx="18192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platzhalter 6"/>
          <p:cNvSpPr>
            <a:spLocks noGrp="1"/>
          </p:cNvSpPr>
          <p:nvPr>
            <p:ph type="title"/>
          </p:nvPr>
        </p:nvSpPr>
        <p:spPr>
          <a:xfrm>
            <a:off x="2806700" y="2101286"/>
            <a:ext cx="5791200" cy="120505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924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4" name="Rechteck 3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776288"/>
            <a:ext cx="19986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234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776288"/>
            <a:ext cx="19986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95375" y="4457636"/>
            <a:ext cx="7419975" cy="1155765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/>
            </a:lvl1pPr>
          </a:lstStyle>
          <a:p>
            <a:pPr>
              <a:defRPr/>
            </a:pPr>
            <a:r>
              <a:rPr smtClean="0"/>
              <a:t>greifswaldmoor.de</a:t>
            </a: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9DAD-B7F2-4920-ACE3-BAE7F0D9E76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662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445F-9BB3-4D9E-B07E-7513CED7C97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531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98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7089D-E87C-4888-8337-4DD97F2789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081" y="203633"/>
            <a:ext cx="1640232" cy="8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47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7" name="Rechteck 6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5A537F-C4AF-43A5-8B7C-9AEDE027BB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081" y="203633"/>
            <a:ext cx="1640232" cy="8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91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1A63A-4410-488D-8F12-E1B76F216B9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60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12.06.2019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0C7E-E3D0-49FC-9DD2-99F0D70DC00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771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473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152900" y="2057400"/>
            <a:ext cx="4362450" cy="4119563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3FC79-F3E4-4916-B09E-9F1B5E5C00C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414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191000" y="457201"/>
            <a:ext cx="4325541" cy="571976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62251-71ED-4AF0-8C6B-E813A88C9DF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444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4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17"/>
          <a:stretch>
            <a:fillRect/>
          </a:stretch>
        </p:blipFill>
        <p:spPr bwMode="auto">
          <a:xfrm>
            <a:off x="393700" y="0"/>
            <a:ext cx="87503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A1E5F-9CDE-4B7B-BC03-615438A4D75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59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6" t="10300" r="12341" b="3043"/>
          <a:stretch>
            <a:fillRect/>
          </a:stretch>
        </p:blipFill>
        <p:spPr bwMode="auto">
          <a:xfrm>
            <a:off x="-41275" y="-19050"/>
            <a:ext cx="9185275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2FEE7-B548-4AF8-883E-92A643F6BF7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611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Layout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4" name="Rechteck 3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7" name="Bild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40"/>
          <a:stretch>
            <a:fillRect/>
          </a:stretch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79" t="24080" r="-1971"/>
          <a:stretch>
            <a:fillRect/>
          </a:stretch>
        </p:blipFill>
        <p:spPr bwMode="auto">
          <a:xfrm>
            <a:off x="0" y="-38100"/>
            <a:ext cx="75565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1642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,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4" name="Rechteck 3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7" name="Picture 2" descr="C:\Users\j.peters\Documents\MSF\GMC Moorkompetenzzentrum\PR\Logos\Logo_GMC_en\logo_moor_partner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425" y="796925"/>
            <a:ext cx="18192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platzhalter 6"/>
          <p:cNvSpPr>
            <a:spLocks noGrp="1"/>
          </p:cNvSpPr>
          <p:nvPr>
            <p:ph type="title"/>
          </p:nvPr>
        </p:nvSpPr>
        <p:spPr>
          <a:xfrm>
            <a:off x="2806700" y="2101286"/>
            <a:ext cx="5791200" cy="120505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8054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4" name="Rechteck 3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776288"/>
            <a:ext cx="19986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712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776288"/>
            <a:ext cx="19986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95375" y="4457636"/>
            <a:ext cx="7419975" cy="1155765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/>
            </a:lvl1pPr>
          </a:lstStyle>
          <a:p>
            <a:pPr>
              <a:defRPr/>
            </a:pPr>
            <a:r>
              <a:rPr smtClean="0"/>
              <a:t>greifswaldmoor.de</a:t>
            </a: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9DAD-B7F2-4920-ACE3-BAE7F0D9E76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9588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445F-9BB3-4D9E-B07E-7513CED7C97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08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12.06.2019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5850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.peters\Documents\MSF\Organisation\Vorlagen\Succow_Logo_rgb\Succow_Logo_rgb\Succow_Logo_ZENTRIERT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75" y="123825"/>
            <a:ext cx="947738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.peters\Documents\MSF\GMC Moorkompetenzzentrum\PR\Logos\Logo_GMC_en\logo_moor_partner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613" y="123825"/>
            <a:ext cx="14033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7089D-E87C-4888-8337-4DD97F2789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940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7" name="Rechteck 6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8" name="Picture 2" descr="C:\Users\j.peters\Documents\MSF\Organisation\Vorlagen\Succow_Logo_rgb\Succow_Logo_rgb\Succow_Logo_ZENTRIERT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75" y="123825"/>
            <a:ext cx="947738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j.peters\Documents\MSF\GMC Moorkompetenzzentrum\PR\Logos\Logo_GMC_en\logo_moor_partner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613" y="123825"/>
            <a:ext cx="14033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5A537F-C4AF-43A5-8B7C-9AEDE027BB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092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1A63A-4410-488D-8F12-E1B76F216B9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423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0C7E-E3D0-49FC-9DD2-99F0D70DC00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324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473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152900" y="2057400"/>
            <a:ext cx="4362450" cy="4119563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3FC79-F3E4-4916-B09E-9F1B5E5C00C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490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191000" y="457201"/>
            <a:ext cx="4325541" cy="571976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62251-71ED-4AF0-8C6B-E813A88C9DF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528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4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17"/>
          <a:stretch>
            <a:fillRect/>
          </a:stretch>
        </p:blipFill>
        <p:spPr bwMode="auto">
          <a:xfrm>
            <a:off x="393700" y="0"/>
            <a:ext cx="87503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A1E5F-9CDE-4B7B-BC03-615438A4D75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616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6" t="10300" r="12341" b="3043"/>
          <a:stretch>
            <a:fillRect/>
          </a:stretch>
        </p:blipFill>
        <p:spPr bwMode="auto">
          <a:xfrm>
            <a:off x="-41275" y="-19050"/>
            <a:ext cx="9185275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2FEE7-B548-4AF8-883E-92A643F6BF7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861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Layout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6332538"/>
            <a:ext cx="9144000" cy="309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4" name="Rechteck 3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5" name="Rechteck 4"/>
          <p:cNvSpPr/>
          <p:nvPr userDrawn="1"/>
        </p:nvSpPr>
        <p:spPr>
          <a:xfrm>
            <a:off x="3219450" y="6750050"/>
            <a:ext cx="5924550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6" name="Rechteck 5"/>
          <p:cNvSpPr/>
          <p:nvPr userDrawn="1"/>
        </p:nvSpPr>
        <p:spPr>
          <a:xfrm>
            <a:off x="0" y="6750050"/>
            <a:ext cx="3244850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pic>
        <p:nvPicPr>
          <p:cNvPr id="7" name="Bild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40"/>
          <a:stretch>
            <a:fillRect/>
          </a:stretch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79" t="24080" r="-1971"/>
          <a:stretch>
            <a:fillRect/>
          </a:stretch>
        </p:blipFill>
        <p:spPr bwMode="auto">
          <a:xfrm>
            <a:off x="0" y="-38100"/>
            <a:ext cx="75565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028950" y="630555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48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12.06.2019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,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7" y="775419"/>
            <a:ext cx="1998000" cy="104733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6" b="28059"/>
          <a:stretch/>
        </p:blipFill>
        <p:spPr>
          <a:xfrm>
            <a:off x="0" y="3300149"/>
            <a:ext cx="9144000" cy="330191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echteck 12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16" name="Titelplatzhalter 6"/>
          <p:cNvSpPr>
            <a:spLocks noGrp="1"/>
          </p:cNvSpPr>
          <p:nvPr>
            <p:ph type="title"/>
          </p:nvPr>
        </p:nvSpPr>
        <p:spPr>
          <a:xfrm>
            <a:off x="2806700" y="2101286"/>
            <a:ext cx="5791200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7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7" y="775419"/>
            <a:ext cx="1998000" cy="104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1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95375" y="4457636"/>
            <a:ext cx="7419975" cy="115576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2BD5B-E988-DD46-BB92-7740A244BD6A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lang="de-DE" dirty="0" err="1" smtClean="0"/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7" y="775419"/>
            <a:ext cx="1998000" cy="104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8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57-E47D-7E44-9767-24037B78218B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2667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32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50" y="225451"/>
            <a:ext cx="1494000" cy="7831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95FE-6181-E648-AB47-F7D919B287F4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38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Rechteck 1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Rechteck 2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50" y="225451"/>
            <a:ext cx="1494000" cy="7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04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0B0A-1561-D048-A821-D9900F62431E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66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20C3-D360-394C-94AB-CF33F3FF0765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16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473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941E-133E-CA44-A774-3C43CD5F7D6E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152900" y="2057400"/>
            <a:ext cx="4362450" cy="4119563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922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12.06.2019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191000" y="457201"/>
            <a:ext cx="4325541" cy="571976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91A3-2E7E-C944-9F14-01437F63D590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03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6"/>
          <a:stretch/>
        </p:blipFill>
        <p:spPr>
          <a:xfrm>
            <a:off x="393700" y="0"/>
            <a:ext cx="8750300" cy="6879336"/>
          </a:xfrm>
          <a:prstGeom prst="rect">
            <a:avLst/>
          </a:prstGeom>
          <a:noFill/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7BCB-8E85-4F47-9A92-1B271B928EC7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919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10300" r="12341" b="3043"/>
          <a:stretch/>
        </p:blipFill>
        <p:spPr>
          <a:xfrm>
            <a:off x="-41150" y="-18288"/>
            <a:ext cx="9185150" cy="6888342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3CC9-7607-8B47-A2A1-8D6C93CA2C88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2102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Layout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Rechteck 6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hteck 7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541" r="-39" b="3683"/>
          <a:stretch/>
        </p:blipFill>
        <p:spPr>
          <a:xfrm>
            <a:off x="0" y="1"/>
            <a:ext cx="9144000" cy="419095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24080" r="-1971"/>
          <a:stretch/>
        </p:blipFill>
        <p:spPr>
          <a:xfrm>
            <a:off x="-1" y="-38100"/>
            <a:ext cx="7557198" cy="4234696"/>
          </a:xfrm>
          <a:prstGeom prst="rect">
            <a:avLst/>
          </a:prstGeom>
        </p:spPr>
      </p:pic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35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,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77" y="776037"/>
            <a:ext cx="1998000" cy="104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0149"/>
            <a:ext cx="9144000" cy="330191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echteck 12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16" name="Titelplatzhalter 6"/>
          <p:cNvSpPr>
            <a:spLocks noGrp="1"/>
          </p:cNvSpPr>
          <p:nvPr>
            <p:ph type="title"/>
          </p:nvPr>
        </p:nvSpPr>
        <p:spPr>
          <a:xfrm>
            <a:off x="2806700" y="2101286"/>
            <a:ext cx="5791200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945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greifswaldmoor.de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77" y="776037"/>
            <a:ext cx="1998000" cy="104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270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95375" y="4457636"/>
            <a:ext cx="7419975" cy="115576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2BD5B-E988-DD46-BB92-7740A244BD6A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lang="de-DE" dirty="0" err="1" smtClean="0"/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77" y="776037"/>
            <a:ext cx="1998000" cy="104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80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F957-E47D-7E44-9767-24037B78218B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0364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68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40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95FE-6181-E648-AB47-F7D919B287F4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93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BD9F9-A2BA-4A09-B3C3-E2657BA90DD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6737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Rechteck 1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Rechteck 2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greifswaldmoor.de</a:t>
            </a:r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7876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60B0A-1561-D048-A821-D9900F62431E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79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20C3-D360-394C-94AB-CF33F3FF0765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124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473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941E-133E-CA44-A774-3C43CD5F7D6E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4152900" y="2057400"/>
            <a:ext cx="4362450" cy="4119563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625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361134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191000" y="457201"/>
            <a:ext cx="4325541" cy="571976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361134" cy="4119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91A3-2E7E-C944-9F14-01437F63D590}" type="datetime3">
              <a:rPr lang="de-DE" smtClean="0"/>
              <a:pPr/>
              <a:t>12/06/19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greifswaldmoor.de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535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16"/>
          <a:stretch/>
        </p:blipFill>
        <p:spPr>
          <a:xfrm>
            <a:off x="393700" y="0"/>
            <a:ext cx="8750300" cy="6879336"/>
          </a:xfrm>
          <a:prstGeom prst="rect">
            <a:avLst/>
          </a:prstGeom>
          <a:noFill/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7BCB-8E85-4F47-9A92-1B271B928EC7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372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5" t="10300" r="12341" b="3043"/>
          <a:stretch/>
        </p:blipFill>
        <p:spPr>
          <a:xfrm>
            <a:off x="-41150" y="-18288"/>
            <a:ext cx="9185150" cy="6888342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3CC9-7607-8B47-A2A1-8D6C93CA2C88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896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Layout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Rechteck 6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hteck 7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9"/>
          <a:stretch/>
        </p:blipFill>
        <p:spPr>
          <a:xfrm>
            <a:off x="0" y="1"/>
            <a:ext cx="9144000" cy="419095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79" t="24080" r="-1971"/>
          <a:stretch/>
        </p:blipFill>
        <p:spPr>
          <a:xfrm>
            <a:off x="-1" y="-38100"/>
            <a:ext cx="7557198" cy="4234696"/>
          </a:xfrm>
          <a:prstGeom prst="rect">
            <a:avLst/>
          </a:prstGeom>
        </p:spPr>
      </p:pic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5375" y="4559300"/>
            <a:ext cx="7419975" cy="14859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7828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,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echteck 12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sp>
        <p:nvSpPr>
          <p:cNvPr id="16" name="Titelplatzhalter 6"/>
          <p:cNvSpPr>
            <a:spLocks noGrp="1"/>
          </p:cNvSpPr>
          <p:nvPr>
            <p:ph type="title"/>
          </p:nvPr>
        </p:nvSpPr>
        <p:spPr>
          <a:xfrm>
            <a:off x="2806700" y="2101286"/>
            <a:ext cx="5791200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2050" name="Picture 2" descr="C:\Users\j.peters\Documents\MSF\GMC Moorkompetenzzentrum\PR\Logos\Logo_GMC_en\logo_moor_partner-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424" y="796233"/>
            <a:ext cx="1819343" cy="11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11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Farb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95375" y="3421146"/>
            <a:ext cx="7419975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Rechteck 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77" y="776037"/>
            <a:ext cx="1998000" cy="104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526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795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-55166" y="6461635"/>
            <a:ext cx="9199166" cy="216024"/>
          </a:xfrm>
          <a:prstGeom prst="rect">
            <a:avLst/>
          </a:prstGeom>
          <a:solidFill>
            <a:srgbClr val="29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 flipV="1">
            <a:off x="-57473" y="6677659"/>
            <a:ext cx="9201473" cy="95672"/>
          </a:xfrm>
          <a:prstGeom prst="rect">
            <a:avLst/>
          </a:prstGeom>
          <a:solidFill>
            <a:srgbClr val="86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 flipV="1">
            <a:off x="-57473" y="6773331"/>
            <a:ext cx="3189313" cy="102445"/>
          </a:xfrm>
          <a:prstGeom prst="rect">
            <a:avLst/>
          </a:prstGeom>
          <a:solidFill>
            <a:srgbClr val="814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 flipV="1">
            <a:off x="3131840" y="6769944"/>
            <a:ext cx="6009888" cy="99059"/>
          </a:xfrm>
          <a:prstGeom prst="rect">
            <a:avLst/>
          </a:prstGeom>
          <a:solidFill>
            <a:srgbClr val="235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2224" y="6109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12.06.2019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88224" y="6109720"/>
            <a:ext cx="2133600" cy="346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59224" y="61097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2050" name="Picture 2" descr="C:\Users\j.peters\Documents\MSF\GMC Moorkompetenzzentrum\PR\Logos\Logo_GMC_en\logo_moor_en-01.pn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538" y="188640"/>
            <a:ext cx="2291529" cy="12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58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2353A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9FE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9FE3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9FE3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20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009FE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9FE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9FE3"/>
                </a:solidFill>
              </a:defRPr>
            </a:lvl1pPr>
          </a:lstStyle>
          <a:p>
            <a:pPr>
              <a:defRPr/>
            </a:pPr>
            <a:fld id="{B3B695AE-5EAF-413C-8713-68D3A500141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3077" name="Titelplatzhalter 6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9FE3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62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rgbClr val="009FE3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Mastertextformat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9FE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9FE3"/>
                </a:solidFill>
              </a:defRPr>
            </a:lvl1pPr>
          </a:lstStyle>
          <a:p>
            <a:pPr>
              <a:defRPr/>
            </a:pPr>
            <a:fld id="{B3B695AE-5EAF-413C-8713-68D3A500141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3077" name="Titelplatzhalter 6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9FE3"/>
                </a:solidFill>
              </a:defRPr>
            </a:lvl1pPr>
          </a:lstStyle>
          <a:p>
            <a:pPr>
              <a:defRPr/>
            </a:pPr>
            <a:r>
              <a:rPr lang="de-DE" smtClean="0"/>
              <a:t>greifswaldmoor.de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88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rgbClr val="009FE3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009FE3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9FE3"/>
                </a:solidFill>
              </a:defRPr>
            </a:lvl1pPr>
          </a:lstStyle>
          <a:p>
            <a:fld id="{7E889503-2CE5-6A44-AC29-3CD7B2965533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9FE3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9FE3"/>
                </a:solidFill>
              </a:defRPr>
            </a:lvl1pPr>
          </a:lstStyle>
          <a:p>
            <a:r>
              <a:rPr lang="de-DE" smtClean="0"/>
              <a:t>greifswaldmoor.de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386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009FE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9FE3"/>
                </a:solidFill>
              </a:defRPr>
            </a:lvl1pPr>
          </a:lstStyle>
          <a:p>
            <a:fld id="{7E889503-2CE5-6A44-AC29-3CD7B2965533}" type="datetime3">
              <a:rPr lang="de-DE" smtClean="0"/>
              <a:pPr/>
              <a:t>12/06/19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9FE3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9FE3"/>
                </a:solidFill>
              </a:defRPr>
            </a:lvl1pPr>
          </a:lstStyle>
          <a:p>
            <a:r>
              <a:rPr lang="de-DE" dirty="0" err="1" smtClean="0"/>
              <a:t>greifswaldmoor.de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284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009FE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cid:685BBB79-0820-4776-8EC5-B01B9B9D8F63@localdomain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jpeg"/><Relationship Id="rId11" Type="http://schemas.openxmlformats.org/officeDocument/2006/relationships/image" Target="../media/image60.png"/><Relationship Id="rId5" Type="http://schemas.openxmlformats.org/officeDocument/2006/relationships/image" Target="../media/image55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hyperlink" Target="https://www.google.de/url?sa=i&amp;rct=j&amp;q=&amp;esrc=s&amp;source=images&amp;cd=&amp;cad=rja&amp;uact=8&amp;ved=2ahUKEwikuMi6yabgAhUtM-wKHYPXAP8QjRx6BAgBEAU&amp;url=https://www.uni-greifswald.de/universitaet/information/presse-und-informationsstelle/dienstleistungen/corporate-design/&amp;psig=AOvVaw374WuGgKVcWJA9QIqwwZUn&amp;ust=1549524155708430" TargetMode="External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an.peters@succow-stiftung.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3708400" y="836712"/>
            <a:ext cx="5040313" cy="1204913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3100" b="1" dirty="0" smtClean="0"/>
              <a:t>Importance </a:t>
            </a:r>
            <a:r>
              <a:rPr lang="en-US" sz="3100" b="1" dirty="0"/>
              <a:t>of Peatlands for </a:t>
            </a:r>
            <a:r>
              <a:rPr lang="en-US" sz="3100" b="1" dirty="0" smtClean="0"/>
              <a:t>the climate </a:t>
            </a:r>
            <a:r>
              <a:rPr lang="en-US" sz="3100" b="1" dirty="0"/>
              <a:t>and ecosystem </a:t>
            </a:r>
            <a:r>
              <a:rPr lang="en-US" sz="3100" b="1" dirty="0" smtClean="0"/>
              <a:t>services</a:t>
            </a:r>
            <a:r>
              <a:rPr lang="en-GB" sz="3100" b="1" dirty="0" smtClean="0"/>
              <a:t/>
            </a:r>
            <a:br>
              <a:rPr lang="en-GB" sz="3100" b="1" dirty="0" smtClean="0"/>
            </a:br>
            <a:r>
              <a:rPr lang="en-GB" sz="1000" b="1" dirty="0" smtClean="0"/>
              <a:t/>
            </a:r>
            <a:br>
              <a:rPr lang="en-GB" sz="1000" b="1" dirty="0" smtClean="0"/>
            </a:br>
            <a:r>
              <a:rPr lang="en-US" dirty="0"/>
              <a:t>Examples from the Baltic Sea Region</a:t>
            </a:r>
            <a:endParaRPr lang="de-DE" dirty="0"/>
          </a:p>
        </p:txBody>
      </p:sp>
      <p:pic>
        <p:nvPicPr>
          <p:cNvPr id="36867" name="Picture 2" descr="C:\Users\j.peters\Documents\MSF\Organisation\Vorlagen\Succow_Logo_rgb\Succow_Logo_rgb\Succow_Logo_ZENTRIERT_rg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123666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765550" y="2707988"/>
            <a:ext cx="55435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Jan Peters, </a:t>
            </a: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Michael </a:t>
            </a:r>
            <a:r>
              <a:rPr kumimoji="0" lang="de-DE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Succow</a:t>
            </a: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Foundation</a:t>
            </a:r>
            <a:endParaRPr kumimoji="0" lang="de-DE" altLang="de-DE" sz="1800" b="1" i="0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6869" name="Textfeld 7"/>
          <p:cNvSpPr txBox="1">
            <a:spLocks noChangeArrowheads="1"/>
          </p:cNvSpPr>
          <p:nvPr/>
        </p:nvSpPr>
        <p:spPr bwMode="auto">
          <a:xfrm>
            <a:off x="3708400" y="160338"/>
            <a:ext cx="51949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" i="1" dirty="0" err="1" smtClean="0">
                <a:solidFill>
                  <a:srgbClr val="009FE3"/>
                </a:solidFill>
                <a:latin typeface="Calibri Light" panose="020F0302020204030204" pitchFamily="34" charset="0"/>
              </a:rPr>
              <a:t>Interreg</a:t>
            </a:r>
            <a:r>
              <a:rPr lang="en-US" altLang="en-US" sz="1500" i="1" dirty="0" smtClean="0">
                <a:solidFill>
                  <a:srgbClr val="009FE3"/>
                </a:solidFill>
                <a:latin typeface="Calibri Light" panose="020F0302020204030204" pitchFamily="34" charset="0"/>
              </a:rPr>
              <a:t> Care-Peat Start Conference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" i="1" dirty="0" smtClean="0">
                <a:solidFill>
                  <a:srgbClr val="009FE3"/>
                </a:solidFill>
                <a:latin typeface="Calibri Light" panose="020F0302020204030204" pitchFamily="34" charset="0"/>
              </a:rPr>
              <a:t>12</a:t>
            </a:r>
            <a:r>
              <a:rPr kumimoji="0" lang="en-US" altLang="en-US" sz="1500" b="0" i="1" u="none" strike="noStrike" kern="1200" cap="none" spc="0" normalizeH="0" baseline="30000" noProof="0" dirty="0" err="1" smtClean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th</a:t>
            </a:r>
            <a:r>
              <a:rPr kumimoji="0" lang="en-US" alt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June 2019 </a:t>
            </a:r>
            <a:r>
              <a:rPr kumimoji="0" lang="en-US" alt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– </a:t>
            </a:r>
            <a:r>
              <a:rPr lang="en-US" altLang="en-US" sz="1500" i="1" noProof="0" dirty="0" smtClean="0">
                <a:solidFill>
                  <a:srgbClr val="009FE3"/>
                </a:solidFill>
                <a:latin typeface="Calibri Light" panose="020F0302020204030204" pitchFamily="34" charset="0"/>
              </a:rPr>
              <a:t>Manchester </a:t>
            </a:r>
            <a:r>
              <a:rPr lang="en-US" altLang="en-US" sz="1500" i="1" dirty="0" smtClean="0">
                <a:solidFill>
                  <a:srgbClr val="009FE3"/>
                </a:solidFill>
                <a:latin typeface="Calibri Light" panose="020F0302020204030204" pitchFamily="34" charset="0"/>
              </a:rPr>
              <a:t>Metropolitan University</a:t>
            </a:r>
            <a:endParaRPr kumimoji="0" lang="en-US" altLang="en-US" sz="1500" b="0" i="1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6872" name="Textfeld 10"/>
          <p:cNvSpPr txBox="1">
            <a:spLocks noChangeArrowheads="1"/>
          </p:cNvSpPr>
          <p:nvPr/>
        </p:nvSpPr>
        <p:spPr bwMode="auto">
          <a:xfrm>
            <a:off x="8594725" y="6106435"/>
            <a:ext cx="5492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J.Peters</a:t>
            </a: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D:\BMBF_VIP\BMBF_VIP_111117\BMBF VIP Greifswald\VIP Fotos\Bilddatenbank\Fotos\Projektflächen\Ernteflächen\Relzower Wiesen\Mahd PB_Relzow_110818_cs (44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5" r="13480"/>
          <a:stretch/>
        </p:blipFill>
        <p:spPr bwMode="auto">
          <a:xfrm>
            <a:off x="-464034" y="3212977"/>
            <a:ext cx="4858863" cy="3118918"/>
          </a:xfrm>
          <a:prstGeom prst="rect">
            <a:avLst/>
          </a:prstGeom>
          <a:noFill/>
        </p:spPr>
      </p:pic>
      <p:sp>
        <p:nvSpPr>
          <p:cNvPr id="36873" name="Textfeld 11"/>
          <p:cNvSpPr txBox="1">
            <a:spLocks noChangeArrowheads="1"/>
          </p:cNvSpPr>
          <p:nvPr/>
        </p:nvSpPr>
        <p:spPr bwMode="auto">
          <a:xfrm>
            <a:off x="0" y="6129794"/>
            <a:ext cx="8002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Schröder</a:t>
            </a:r>
            <a:endParaRPr kumimoji="0" lang="de-DE" alt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 descr="C:\Users\j.peters\Pictures\Kalender 2017\08_august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99" b="-7698"/>
          <a:stretch/>
        </p:blipFill>
        <p:spPr bwMode="auto">
          <a:xfrm>
            <a:off x="3765550" y="3212977"/>
            <a:ext cx="5378449" cy="34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8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092130" y="998061"/>
            <a:ext cx="5051870" cy="41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07504" y="231434"/>
            <a:ext cx="702027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800" dirty="0" err="1" smtClean="0"/>
              <a:t>Peat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like </a:t>
            </a:r>
            <a:r>
              <a:rPr lang="de-DE" sz="2800" dirty="0" err="1" smtClean="0"/>
              <a:t>gherkins</a:t>
            </a:r>
            <a:r>
              <a:rPr lang="de-DE" sz="2800" dirty="0" smtClean="0"/>
              <a:t>: </a:t>
            </a:r>
            <a:r>
              <a:rPr lang="de-DE" sz="2800" dirty="0" err="1" smtClean="0"/>
              <a:t>when</a:t>
            </a:r>
            <a:r>
              <a:rPr lang="de-DE" sz="2800" dirty="0" smtClean="0"/>
              <a:t> </a:t>
            </a:r>
            <a:r>
              <a:rPr lang="de-DE" sz="2800" dirty="0" err="1" smtClean="0"/>
              <a:t>you</a:t>
            </a:r>
            <a:r>
              <a:rPr lang="de-DE" sz="2800" dirty="0" smtClean="0"/>
              <a:t> </a:t>
            </a:r>
            <a:r>
              <a:rPr lang="de-DE" sz="2800" dirty="0" err="1" smtClean="0"/>
              <a:t>remove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conserving</a:t>
            </a:r>
            <a:r>
              <a:rPr lang="de-DE" sz="2800" dirty="0" smtClean="0"/>
              <a:t> </a:t>
            </a:r>
            <a:r>
              <a:rPr lang="de-DE" sz="2800" dirty="0" err="1" smtClean="0"/>
              <a:t>water</a:t>
            </a:r>
            <a:r>
              <a:rPr lang="de-DE" sz="2800" dirty="0" smtClean="0"/>
              <a:t>,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organic</a:t>
            </a:r>
            <a:r>
              <a:rPr lang="de-DE" sz="2800" dirty="0" smtClean="0"/>
              <a:t> matter </a:t>
            </a:r>
            <a:r>
              <a:rPr lang="de-DE" sz="2800" dirty="0" err="1" smtClean="0"/>
              <a:t>rots</a:t>
            </a:r>
            <a:r>
              <a:rPr lang="de-DE" sz="2800" dirty="0" smtClean="0"/>
              <a:t> </a:t>
            </a:r>
            <a:r>
              <a:rPr lang="de-DE" sz="2800" dirty="0" err="1" smtClean="0"/>
              <a:t>away</a:t>
            </a:r>
            <a:endParaRPr lang="de-DE" sz="2800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601916" cy="48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036"/>
          <a:stretch/>
        </p:blipFill>
        <p:spPr>
          <a:xfrm>
            <a:off x="-108521" y="1174700"/>
            <a:ext cx="9827577" cy="5299252"/>
          </a:xfrm>
          <a:prstGeom prst="rect">
            <a:avLst/>
          </a:prstGeom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3749193" y="2956507"/>
            <a:ext cx="182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Subsidence</a:t>
            </a:r>
            <a:endParaRPr kumimoji="0" lang="de-DE" altLang="de-DE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4285951" y="3452575"/>
            <a:ext cx="755411" cy="126988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feil nach unten 11"/>
          <p:cNvSpPr/>
          <p:nvPr/>
        </p:nvSpPr>
        <p:spPr>
          <a:xfrm flipV="1">
            <a:off x="2813602" y="3288900"/>
            <a:ext cx="544272" cy="8417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709941" y="2850319"/>
            <a:ext cx="7819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  <a:r>
              <a:rPr kumimoji="0" lang="de-DE" altLang="de-DE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endParaRPr kumimoji="0" lang="de-DE" altLang="de-DE" sz="21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feld 5"/>
          <p:cNvSpPr txBox="1">
            <a:spLocks noChangeArrowheads="1"/>
          </p:cNvSpPr>
          <p:nvPr/>
        </p:nvSpPr>
        <p:spPr bwMode="auto">
          <a:xfrm>
            <a:off x="7298404" y="3768790"/>
            <a:ext cx="757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</a:t>
            </a:r>
            <a:r>
              <a:rPr kumimoji="0" lang="de-DE" altLang="de-DE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Pfeil nach unten 14"/>
          <p:cNvSpPr/>
          <p:nvPr/>
        </p:nvSpPr>
        <p:spPr>
          <a:xfrm rot="10800000">
            <a:off x="1463219" y="2933212"/>
            <a:ext cx="1025927" cy="13361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feld 7"/>
          <p:cNvSpPr txBox="1">
            <a:spLocks noChangeArrowheads="1"/>
          </p:cNvSpPr>
          <p:nvPr/>
        </p:nvSpPr>
        <p:spPr bwMode="auto">
          <a:xfrm>
            <a:off x="1586429" y="2494842"/>
            <a:ext cx="779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de-DE" altLang="de-DE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Pfeil nach unten 16"/>
          <p:cNvSpPr/>
          <p:nvPr/>
        </p:nvSpPr>
        <p:spPr>
          <a:xfrm rot="10800000">
            <a:off x="7380312" y="4221088"/>
            <a:ext cx="593880" cy="7972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79484" y="220593"/>
            <a:ext cx="5156779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drainage peat is oxidized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nl-NL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GHG released + soil subsidence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7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318972118"/>
              </p:ext>
            </p:extLst>
          </p:nvPr>
        </p:nvGraphicFramePr>
        <p:xfrm>
          <a:off x="539552" y="998747"/>
          <a:ext cx="7776864" cy="5526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feil nach unten 3"/>
          <p:cNvSpPr/>
          <p:nvPr/>
        </p:nvSpPr>
        <p:spPr>
          <a:xfrm flipV="1">
            <a:off x="3995936" y="1941783"/>
            <a:ext cx="432048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Pfeil nach unten 4"/>
          <p:cNvSpPr/>
          <p:nvPr/>
        </p:nvSpPr>
        <p:spPr>
          <a:xfrm rot="16200000" flipV="1">
            <a:off x="4534346" y="2312875"/>
            <a:ext cx="432048" cy="79208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6512" y="44640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Deeper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water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table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more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greenhouse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 gas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emissions</a:t>
            </a:r>
            <a:endParaRPr lang="de-DE" sz="2800" dirty="0" smtClean="0">
              <a:solidFill>
                <a:prstClr val="black"/>
              </a:solidFill>
              <a:cs typeface="Arial" charset="0"/>
            </a:endParaRPr>
          </a:p>
          <a:p>
            <a:pPr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20094" y="64362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44008" y="667879"/>
            <a:ext cx="5328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200" dirty="0" smtClean="0">
                <a:solidFill>
                  <a:srgbClr val="FF0000"/>
                </a:solidFill>
              </a:rPr>
              <a:t>-</a:t>
            </a:r>
            <a:r>
              <a:rPr lang="de-DE" sz="2200" dirty="0">
                <a:solidFill>
                  <a:srgbClr val="FF0000"/>
                </a:solidFill>
              </a:rPr>
              <a:t>10 cm </a:t>
            </a:r>
            <a:r>
              <a:rPr lang="de-DE" sz="2200" dirty="0" err="1">
                <a:solidFill>
                  <a:srgbClr val="FF0000"/>
                </a:solidFill>
              </a:rPr>
              <a:t>drainage</a:t>
            </a:r>
            <a:r>
              <a:rPr lang="de-DE" sz="2200" dirty="0">
                <a:solidFill>
                  <a:srgbClr val="FF0000"/>
                </a:solidFill>
              </a:rPr>
              <a:t> = 5 t CO</a:t>
            </a:r>
            <a:r>
              <a:rPr lang="de-DE" sz="2200" baseline="-25000" dirty="0">
                <a:solidFill>
                  <a:srgbClr val="FF0000"/>
                </a:solidFill>
              </a:rPr>
              <a:t>2</a:t>
            </a:r>
            <a:r>
              <a:rPr lang="de-DE" sz="2200" dirty="0">
                <a:solidFill>
                  <a:srgbClr val="FF0000"/>
                </a:solidFill>
              </a:rPr>
              <a:t>eq</a:t>
            </a:r>
            <a:r>
              <a:rPr lang="de-DE" sz="22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7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ans July 07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2" y="908050"/>
            <a:ext cx="9167813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0" y="-26973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A potato field on peat in Europe emits 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37 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t CO</a:t>
            </a:r>
            <a:r>
              <a:rPr lang="de-DE" sz="28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e /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ha/</a:t>
            </a:r>
            <a:r>
              <a:rPr lang="en-GB" sz="2800" dirty="0" err="1" smtClean="0">
                <a:solidFill>
                  <a:prstClr val="black"/>
                </a:solidFill>
                <a:cs typeface="Arial" charset="0"/>
              </a:rPr>
              <a:t>yr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 </a:t>
            </a:r>
            <a:endParaRPr lang="en-GB" sz="2800" dirty="0">
              <a:solidFill>
                <a:prstClr val="black"/>
              </a:solidFill>
              <a:cs typeface="Arial" charset="0"/>
            </a:endParaRPr>
          </a:p>
          <a:p>
            <a:pPr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= 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185.000 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km </a:t>
            </a: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with 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middle class </a:t>
            </a: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car…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6512" y="6222254"/>
            <a:ext cx="172819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Germany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34"/>
            <a:ext cx="9144000" cy="607325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36512" y="6267568"/>
            <a:ext cx="165618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Malaysia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-26973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Oil palm on peat in the tropics emits 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60 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t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CO</a:t>
            </a:r>
            <a:r>
              <a:rPr lang="de-DE" sz="28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e /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ha/</a:t>
            </a:r>
            <a:r>
              <a:rPr lang="en-GB" sz="2800" dirty="0" err="1" smtClean="0">
                <a:solidFill>
                  <a:prstClr val="black"/>
                </a:solidFill>
                <a:cs typeface="Arial" charset="0"/>
              </a:rPr>
              <a:t>yr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 </a:t>
            </a:r>
            <a:endParaRPr lang="en-GB" sz="2800" dirty="0">
              <a:solidFill>
                <a:prstClr val="black"/>
              </a:solidFill>
              <a:cs typeface="Arial" charset="0"/>
            </a:endParaRPr>
          </a:p>
          <a:p>
            <a:pPr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= 300.000 km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by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car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: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every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hectare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,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every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year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_546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800100" lvl="1" indent="-342900" algn="ctr"/>
            <a:r>
              <a:rPr lang="en-GB" sz="2800" dirty="0">
                <a:solidFill>
                  <a:prstClr val="black"/>
                </a:solidFill>
                <a:cs typeface="Arial" charset="0"/>
              </a:rPr>
              <a:t>Globally, 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drained peatlands </a:t>
            </a:r>
            <a:r>
              <a:rPr lang="en-GB" sz="2800" dirty="0">
                <a:solidFill>
                  <a:prstClr val="black"/>
                </a:solidFill>
                <a:cs typeface="Arial" charset="0"/>
              </a:rPr>
              <a:t>emit 2 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Gt CO</a:t>
            </a:r>
            <a:r>
              <a:rPr lang="en-GB" sz="2800" baseline="-25000" dirty="0" smtClean="0">
                <a:solidFill>
                  <a:prstClr val="black"/>
                </a:solidFill>
                <a:cs typeface="Arial" charset="0"/>
              </a:rPr>
              <a:t>2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e /</a:t>
            </a:r>
            <a:r>
              <a:rPr lang="en-GB" sz="2800" dirty="0" err="1" smtClean="0">
                <a:solidFill>
                  <a:prstClr val="black"/>
                </a:solidFill>
                <a:cs typeface="Arial" charset="0"/>
              </a:rPr>
              <a:t>yr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,</a:t>
            </a:r>
          </a:p>
          <a:p>
            <a:pPr marL="800100" lvl="1" indent="-342900" algn="ctr"/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i.e. 0.4 % of the land produces 5% of all global emissions</a:t>
            </a:r>
            <a:endParaRPr lang="en-GB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6512" y="6241174"/>
            <a:ext cx="194414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Indonesia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75856" y="5373216"/>
            <a:ext cx="525658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>
                <a:solidFill>
                  <a:schemeClr val="bg1"/>
                </a:solidFill>
              </a:rPr>
              <a:t>And in </a:t>
            </a:r>
            <a:r>
              <a:rPr lang="de-DE" sz="2800" dirty="0" err="1" smtClean="0">
                <a:solidFill>
                  <a:schemeClr val="bg1"/>
                </a:solidFill>
              </a:rPr>
              <a:t>some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years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much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more</a:t>
            </a:r>
            <a:r>
              <a:rPr lang="de-DE" sz="2800" dirty="0" smtClean="0">
                <a:solidFill>
                  <a:schemeClr val="bg1"/>
                </a:solidFill>
              </a:rPr>
              <a:t>…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_62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2" y="719534"/>
            <a:ext cx="916781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9388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800100" lvl="1" indent="-342900" algn="ctr"/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Indonesia leads the list of global top emitters, also without the enormous peatland fires…</a:t>
            </a:r>
            <a:endParaRPr lang="en-GB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6512" y="6241174"/>
            <a:ext cx="194414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Indonesia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97468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lvl="1"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But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the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European Union </a:t>
            </a:r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is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a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good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second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…</a:t>
            </a:r>
          </a:p>
          <a:p>
            <a:pPr marL="0" lvl="1"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</a:p>
        </p:txBody>
      </p:sp>
      <p:pic>
        <p:nvPicPr>
          <p:cNvPr id="8194" name="Picture 2" descr="E:\Eigene Bilder\2017\2017-05-11 Nederland Zegveld Veenweiden\2017-05-11 Nederland Zegveld Veenweiden 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30950"/>
            <a:ext cx="9180514" cy="60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948264" y="6252756"/>
            <a:ext cx="223224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Netherlands</a:t>
            </a:r>
            <a:endParaRPr lang="de-DE" sz="2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1" y="126115"/>
            <a:ext cx="9017876" cy="124194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Calibri" panose="020F0502020204030204" pitchFamily="34" charset="0"/>
              </a:rPr>
              <a:t>Peatlands emissions per land area (tCO</a:t>
            </a:r>
            <a:r>
              <a:rPr lang="en-GB" sz="2800" baseline="-25000" dirty="0" smtClean="0">
                <a:latin typeface="Calibri" panose="020F0502020204030204" pitchFamily="34" charset="0"/>
              </a:rPr>
              <a:t>2</a:t>
            </a:r>
            <a:r>
              <a:rPr lang="en-GB" sz="2800" dirty="0" smtClean="0">
                <a:latin typeface="Calibri" panose="020F0502020204030204" pitchFamily="34" charset="0"/>
              </a:rPr>
              <a:t>e/km</a:t>
            </a:r>
            <a:r>
              <a:rPr lang="en-GB" sz="2800" baseline="30000" dirty="0" smtClean="0">
                <a:latin typeface="Calibri" panose="020F0502020204030204" pitchFamily="34" charset="0"/>
              </a:rPr>
              <a:t>2</a:t>
            </a:r>
            <a:r>
              <a:rPr lang="en-GB" sz="2800" dirty="0" smtClean="0">
                <a:latin typeface="Calibri" panose="020F0502020204030204" pitchFamily="34" charset="0"/>
              </a:rPr>
              <a:t>): highest urgency </a:t>
            </a:r>
            <a:r>
              <a:rPr lang="en-US" sz="2800" dirty="0" smtClean="0">
                <a:latin typeface="Calibri" panose="020F0502020204030204" pitchFamily="34" charset="0"/>
              </a:rPr>
              <a:t>for national land use policies</a:t>
            </a:r>
          </a:p>
          <a:p>
            <a:endParaRPr lang="nl-NL" sz="2800" dirty="0"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8058"/>
            <a:ext cx="9144000" cy="494126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907479" y="1628800"/>
            <a:ext cx="1440160" cy="1368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4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176242"/>
            <a:ext cx="9007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Agriculture in Germany: 7%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land</a:t>
            </a:r>
            <a:endParaRPr lang="de-DE" sz="2800" dirty="0"/>
          </a:p>
        </p:txBody>
      </p:sp>
      <p:pic>
        <p:nvPicPr>
          <p:cNvPr id="4" name="Grafik 3" descr="D:\Hans Joosten\AppData\Roaming\Skype\My Skype Received Files\Grafik Moore und THG-Emissionen V027 EN-0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48" y="692696"/>
            <a:ext cx="9122738" cy="58052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6779096" y="2033565"/>
            <a:ext cx="2411760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ad 5"/>
          <p:cNvSpPr/>
          <p:nvPr/>
        </p:nvSpPr>
        <p:spPr>
          <a:xfrm>
            <a:off x="1979712" y="1261082"/>
            <a:ext cx="4799384" cy="4904221"/>
          </a:xfrm>
          <a:prstGeom prst="donut">
            <a:avLst>
              <a:gd name="adj" fmla="val 184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08617" y="176242"/>
            <a:ext cx="864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err="1" smtClean="0"/>
              <a:t>causes</a:t>
            </a:r>
            <a:r>
              <a:rPr lang="de-DE" sz="2800" dirty="0" smtClean="0"/>
              <a:t> </a:t>
            </a:r>
            <a:r>
              <a:rPr lang="de-DE" sz="2800" dirty="0"/>
              <a:t>37%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 smtClean="0"/>
              <a:t>emissions</a:t>
            </a:r>
            <a:endParaRPr lang="de-DE" sz="2800" dirty="0"/>
          </a:p>
        </p:txBody>
      </p:sp>
      <p:pic>
        <p:nvPicPr>
          <p:cNvPr id="8" name="Picture 2" descr="C:\Users\j.peters\Documents\MSF\GMC Moorkompetenzzentrum\PR\Logos\Logo_GMC_en\logo_moor_en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7584"/>
            <a:ext cx="2044328" cy="107099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584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5"/>
          <p:cNvSpPr txBox="1">
            <a:spLocks noChangeArrowheads="1"/>
          </p:cNvSpPr>
          <p:nvPr/>
        </p:nvSpPr>
        <p:spPr bwMode="auto">
          <a:xfrm>
            <a:off x="0" y="4445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Paris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has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made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world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simple: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have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common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goal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28675" name="Picture 2" descr="C:\Users\j.peters\Pictures\150701-04_Polen_Polessie\IMG_67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930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feld 3"/>
          <p:cNvSpPr txBox="1">
            <a:spLocks noChangeArrowheads="1"/>
          </p:cNvSpPr>
          <p:nvPr/>
        </p:nvSpPr>
        <p:spPr bwMode="auto">
          <a:xfrm>
            <a:off x="7524750" y="5830888"/>
            <a:ext cx="16192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Poland</a:t>
            </a:r>
            <a:endParaRPr kumimoji="0" lang="de-DE" alt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680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A53A4-198B-4C0F-B949-866BEECDBCCA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492" name="Picture 4" descr="Hans July 0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15269"/>
            <a:ext cx="5075238" cy="76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5493" name="Text Box 5"/>
          <p:cNvSpPr txBox="1">
            <a:spLocks noChangeArrowheads="1"/>
          </p:cNvSpPr>
          <p:nvPr/>
        </p:nvSpPr>
        <p:spPr bwMode="auto">
          <a:xfrm>
            <a:off x="83872" y="5543878"/>
            <a:ext cx="493236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>
                <a:solidFill>
                  <a:prstClr val="black"/>
                </a:solidFill>
                <a:cs typeface="Arial" charset="0"/>
              </a:rPr>
              <a:t>Bavaria: 3 m </a:t>
            </a:r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loss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since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 1836</a:t>
            </a:r>
          </a:p>
        </p:txBody>
      </p:sp>
      <p:pic>
        <p:nvPicPr>
          <p:cNvPr id="1215494" name="Picture 6" descr="Pennines 08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638691"/>
            <a:ext cx="4818063" cy="724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5495" name="Text Box 7"/>
          <p:cNvSpPr txBox="1">
            <a:spLocks noChangeArrowheads="1"/>
          </p:cNvSpPr>
          <p:nvPr/>
        </p:nvSpPr>
        <p:spPr bwMode="auto">
          <a:xfrm>
            <a:off x="5016235" y="5543878"/>
            <a:ext cx="4067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>
                <a:solidFill>
                  <a:prstClr val="black"/>
                </a:solidFill>
                <a:cs typeface="Arial" charset="0"/>
              </a:rPr>
              <a:t>UK: 4 m </a:t>
            </a:r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loss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since</a:t>
            </a:r>
            <a:r>
              <a:rPr lang="de-DE" sz="2800" dirty="0">
                <a:solidFill>
                  <a:prstClr val="black"/>
                </a:solidFill>
                <a:cs typeface="Arial" charset="0"/>
              </a:rPr>
              <a:t> 1870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315416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endParaRPr lang="de-DE" sz="2800" dirty="0" smtClean="0">
              <a:solidFill>
                <a:prstClr val="black"/>
              </a:solidFill>
              <a:cs typeface="Arial" charset="0"/>
            </a:endParaRPr>
          </a:p>
          <a:p>
            <a:pPr algn="ctr"/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Drainage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subsidence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 (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loss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of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height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): 1-2 cm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  <a:sym typeface="Wingdings" panose="05000000000000000000" pitchFamily="2" charset="2"/>
              </a:rPr>
              <a:t>annually</a:t>
            </a:r>
            <a:endParaRPr lang="de-DE" sz="2800" dirty="0" smtClean="0">
              <a:solidFill>
                <a:prstClr val="black"/>
              </a:solidFill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31841" y="817548"/>
            <a:ext cx="4032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ormer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land</a:t>
            </a:r>
            <a:r>
              <a:rPr lang="de-DE" sz="28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charset="0"/>
              </a:rPr>
              <a:t>surface</a:t>
            </a:r>
            <a:endParaRPr lang="de-DE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6915753" y="935142"/>
            <a:ext cx="824607" cy="2616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Pfeil nach rechts 8"/>
          <p:cNvSpPr/>
          <p:nvPr/>
        </p:nvSpPr>
        <p:spPr>
          <a:xfrm flipH="1">
            <a:off x="2555784" y="935142"/>
            <a:ext cx="824607" cy="2616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44624"/>
            <a:ext cx="7308304" cy="1600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zh-CN" sz="2800" dirty="0">
                <a:solidFill>
                  <a:prstClr val="black"/>
                </a:solidFill>
                <a:latin typeface="Calibri"/>
                <a:cs typeface="Arial" charset="0"/>
              </a:rPr>
              <a:t>…</a:t>
            </a:r>
            <a:r>
              <a:rPr lang="de-DE" altLang="zh-CN" sz="2800" i="1" dirty="0" err="1">
                <a:solidFill>
                  <a:prstClr val="black"/>
                </a:solidFill>
                <a:latin typeface="Calibri"/>
                <a:cs typeface="Arial" charset="0"/>
              </a:rPr>
              <a:t>Nether</a:t>
            </a:r>
            <a:r>
              <a:rPr lang="de-DE" altLang="zh-CN" sz="2800" dirty="0">
                <a:solidFill>
                  <a:prstClr val="black"/>
                </a:solidFill>
                <a:latin typeface="Calibri"/>
                <a:cs typeface="Arial" charset="0"/>
              </a:rPr>
              <a:t>-lands: </a:t>
            </a:r>
            <a:r>
              <a:rPr lang="de-DE" altLang="zh-CN" sz="2800" dirty="0" err="1">
                <a:solidFill>
                  <a:prstClr val="black"/>
                </a:solidFill>
                <a:latin typeface="Calibri"/>
                <a:cs typeface="Arial" charset="0"/>
              </a:rPr>
              <a:t>bogged</a:t>
            </a:r>
            <a:r>
              <a:rPr lang="de-DE" altLang="zh-CN" sz="2800" dirty="0">
                <a:solidFill>
                  <a:prstClr val="black"/>
                </a:solidFill>
                <a:latin typeface="Calibri"/>
                <a:cs typeface="Arial" charset="0"/>
              </a:rPr>
              <a:t> down </a:t>
            </a:r>
            <a:r>
              <a:rPr lang="de-DE" altLang="zh-CN" sz="2800" dirty="0" err="1">
                <a:solidFill>
                  <a:prstClr val="black"/>
                </a:solidFill>
                <a:latin typeface="Calibri"/>
                <a:cs typeface="Arial" charset="0"/>
              </a:rPr>
              <a:t>by</a:t>
            </a:r>
            <a:r>
              <a:rPr lang="de-DE" altLang="zh-CN" sz="28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1000 </a:t>
            </a:r>
            <a:r>
              <a:rPr lang="de-DE" sz="2800" dirty="0" err="1">
                <a:solidFill>
                  <a:prstClr val="black"/>
                </a:solidFill>
                <a:latin typeface="Calibri"/>
                <a:cs typeface="Arial" charset="0"/>
              </a:rPr>
              <a:t>yr</a:t>
            </a: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cs typeface="Arial" charset="0"/>
              </a:rPr>
              <a:t>of</a:t>
            </a:r>
            <a:r>
              <a:rPr lang="de-DE" sz="2800" dirty="0">
                <a:solidFill>
                  <a:prstClr val="black"/>
                </a:solidFill>
                <a:latin typeface="Calibri"/>
                <a:cs typeface="Arial" charset="0"/>
              </a:rPr>
              <a:t> peatland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drainage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and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altLang="zh-CN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subsidence</a:t>
            </a:r>
            <a:endParaRPr lang="de-DE" altLang="zh-CN" sz="28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de-DE" sz="2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98666"/>
            <a:ext cx="4860032" cy="572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rechts 1"/>
          <p:cNvSpPr/>
          <p:nvPr/>
        </p:nvSpPr>
        <p:spPr>
          <a:xfrm flipH="1">
            <a:off x="1892149" y="3753443"/>
            <a:ext cx="792088" cy="5944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694719" y="3789040"/>
            <a:ext cx="25202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8 m </a:t>
            </a:r>
            <a:r>
              <a:rPr lang="de-DE" sz="2800" dirty="0" err="1" smtClean="0"/>
              <a:t>subsidence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956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88919"/>
            <a:ext cx="6588224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zh-CN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…and </a:t>
            </a:r>
            <a:r>
              <a:rPr lang="de-DE" altLang="zh-CN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subsidence</a:t>
            </a:r>
            <a:r>
              <a:rPr lang="de-DE" altLang="zh-CN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altLang="zh-CN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continues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…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endParaRPr lang="de-DE" sz="2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5364088" y="3140968"/>
            <a:ext cx="3528392" cy="2880318"/>
            <a:chOff x="3203848" y="3140968"/>
            <a:chExt cx="3744416" cy="3168352"/>
          </a:xfrm>
        </p:grpSpPr>
        <p:grpSp>
          <p:nvGrpSpPr>
            <p:cNvPr id="6" name="Gruppieren 5"/>
            <p:cNvGrpSpPr/>
            <p:nvPr/>
          </p:nvGrpSpPr>
          <p:grpSpPr>
            <a:xfrm>
              <a:off x="3203848" y="3140968"/>
              <a:ext cx="3744416" cy="3168352"/>
              <a:chOff x="3203848" y="3140968"/>
              <a:chExt cx="3744416" cy="3168352"/>
            </a:xfrm>
          </p:grpSpPr>
          <p:sp>
            <p:nvSpPr>
              <p:cNvPr id="8" name="Gleichschenkliges Dreieck 7"/>
              <p:cNvSpPr/>
              <p:nvPr/>
            </p:nvSpPr>
            <p:spPr>
              <a:xfrm>
                <a:off x="3203848" y="3140968"/>
                <a:ext cx="3744416" cy="3168352"/>
              </a:xfrm>
              <a:prstGeom prst="triangle">
                <a:avLst>
                  <a:gd name="adj" fmla="val 49260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Gleichschenkliges Dreieck 8"/>
              <p:cNvSpPr/>
              <p:nvPr/>
            </p:nvSpPr>
            <p:spPr>
              <a:xfrm>
                <a:off x="3635896" y="3573016"/>
                <a:ext cx="2880320" cy="2520280"/>
              </a:xfrm>
              <a:prstGeom prst="triangle">
                <a:avLst>
                  <a:gd name="adj" fmla="val 4835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347864" y="4130437"/>
              <a:ext cx="3384376" cy="18620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 eaLnBrk="1" hangingPunct="1"/>
              <a:r>
                <a:rPr lang="en-US" sz="2600" b="1" dirty="0" smtClean="0">
                  <a:solidFill>
                    <a:prstClr val="black"/>
                  </a:solidFill>
                  <a:latin typeface="Calibri"/>
                  <a:cs typeface="Arial" charset="0"/>
                </a:rPr>
                <a:t>In</a:t>
              </a:r>
            </a:p>
            <a:p>
              <a:pPr algn="ctr" eaLnBrk="1" hangingPunct="1"/>
              <a:r>
                <a:rPr lang="en-US" sz="2600" b="1" dirty="0" smtClean="0">
                  <a:solidFill>
                    <a:prstClr val="black"/>
                  </a:solidFill>
                  <a:latin typeface="Calibri"/>
                  <a:cs typeface="Arial" charset="0"/>
                </a:rPr>
                <a:t>tropics </a:t>
              </a:r>
            </a:p>
            <a:p>
              <a:pPr algn="ctr" eaLnBrk="1" hangingPunct="1"/>
              <a:r>
                <a:rPr lang="en-US" sz="2600" b="1" dirty="0" smtClean="0">
                  <a:solidFill>
                    <a:prstClr val="black"/>
                  </a:solidFill>
                  <a:latin typeface="Calibri"/>
                  <a:cs typeface="Arial" charset="0"/>
                </a:rPr>
                <a:t>subsidence</a:t>
              </a:r>
            </a:p>
            <a:p>
              <a:pPr algn="ctr" eaLnBrk="1" hangingPunct="1"/>
              <a:r>
                <a:rPr lang="en-US" sz="2600" b="1" dirty="0" smtClean="0">
                  <a:solidFill>
                    <a:prstClr val="black"/>
                  </a:solidFill>
                  <a:latin typeface="Calibri"/>
                  <a:cs typeface="Arial" charset="0"/>
                </a:rPr>
                <a:t>5 times faster!</a:t>
              </a:r>
              <a:endParaRPr lang="en-AU" sz="2600" b="1" dirty="0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</p:grpSp>
      <p:pic>
        <p:nvPicPr>
          <p:cNvPr id="7172" name="Picture 4" descr="https://pbs.twimg.com/media/CfMkVO5WwAA_5A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1" y="677165"/>
            <a:ext cx="5184576" cy="571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1513750" y="1268760"/>
            <a:ext cx="0" cy="439248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/>
          <p:nvPr/>
        </p:nvCxnSpPr>
        <p:spPr>
          <a:xfrm>
            <a:off x="7814450" y="6201308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rot="16200000">
            <a:off x="901682" y="1844824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590314" y="591327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smtClean="0"/>
              <a:t>time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145598" y="224086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err="1" smtClean="0"/>
              <a:t>height</a:t>
            </a:r>
            <a:endParaRPr lang="de-DE" sz="2800" dirty="0"/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1513750" y="2168860"/>
            <a:ext cx="2088232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601982" y="2168860"/>
            <a:ext cx="4608512" cy="24482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1513750" y="3797553"/>
            <a:ext cx="6696744" cy="132363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2089814" y="4149080"/>
            <a:ext cx="72008" cy="82809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2161822" y="3320988"/>
            <a:ext cx="72008" cy="165618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2233830" y="3410023"/>
            <a:ext cx="72008" cy="7210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 rot="20973365">
            <a:off x="3540348" y="3794002"/>
            <a:ext cx="1983618" cy="430887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sz="2200" b="1" dirty="0" err="1" smtClean="0">
                <a:solidFill>
                  <a:prstClr val="black"/>
                </a:solidFill>
                <a:cs typeface="Arial" charset="0"/>
              </a:rPr>
              <a:t>Rising</a:t>
            </a:r>
            <a:r>
              <a:rPr lang="de-DE" sz="22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200" b="1" dirty="0" err="1" smtClean="0">
                <a:solidFill>
                  <a:prstClr val="black"/>
                </a:solidFill>
                <a:cs typeface="Arial" charset="0"/>
              </a:rPr>
              <a:t>sea</a:t>
            </a:r>
            <a:r>
              <a:rPr lang="de-DE" sz="22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200" b="1" dirty="0" err="1" smtClean="0">
                <a:solidFill>
                  <a:prstClr val="black"/>
                </a:solidFill>
                <a:cs typeface="Arial" charset="0"/>
              </a:rPr>
              <a:t>level</a:t>
            </a:r>
            <a:endParaRPr lang="de-DE" sz="2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77646" y="3538173"/>
            <a:ext cx="1559959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sz="2200" dirty="0" err="1" smtClean="0">
                <a:solidFill>
                  <a:prstClr val="black"/>
                </a:solidFill>
                <a:cs typeface="Arial" charset="0"/>
              </a:rPr>
              <a:t>Tidal</a:t>
            </a:r>
            <a:r>
              <a:rPr lang="de-DE" sz="22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sz="2200" dirty="0" err="1" smtClean="0">
                <a:solidFill>
                  <a:prstClr val="black"/>
                </a:solidFill>
                <a:cs typeface="Arial" charset="0"/>
              </a:rPr>
              <a:t>range</a:t>
            </a:r>
            <a:endParaRPr lang="de-DE" sz="2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3" name="Pfeil nach unten 32"/>
          <p:cNvSpPr/>
          <p:nvPr/>
        </p:nvSpPr>
        <p:spPr>
          <a:xfrm>
            <a:off x="3429163" y="1916832"/>
            <a:ext cx="316835" cy="1800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2449853" y="1448780"/>
            <a:ext cx="268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s</a:t>
            </a:r>
            <a:r>
              <a:rPr lang="de-DE" sz="2800" dirty="0" err="1" smtClean="0"/>
              <a:t>tart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drainage</a:t>
            </a:r>
            <a:endParaRPr lang="de-DE" sz="2800" dirty="0"/>
          </a:p>
        </p:txBody>
      </p:sp>
      <p:cxnSp>
        <p:nvCxnSpPr>
          <p:cNvPr id="46" name="Gerade Verbindung 45"/>
          <p:cNvCxnSpPr/>
          <p:nvPr/>
        </p:nvCxnSpPr>
        <p:spPr>
          <a:xfrm flipV="1">
            <a:off x="1513750" y="2960948"/>
            <a:ext cx="6696744" cy="1323635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V="1">
            <a:off x="1513750" y="2168860"/>
            <a:ext cx="6696744" cy="132363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 rot="1659109">
            <a:off x="5042142" y="3227353"/>
            <a:ext cx="3307388" cy="43088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200" b="1" dirty="0" err="1" smtClean="0">
                <a:solidFill>
                  <a:prstClr val="black"/>
                </a:solidFill>
                <a:cs typeface="Arial" charset="0"/>
              </a:rPr>
              <a:t>Subsiding</a:t>
            </a:r>
            <a:r>
              <a:rPr lang="de-DE" sz="2200" b="1" dirty="0" smtClean="0">
                <a:solidFill>
                  <a:prstClr val="black"/>
                </a:solidFill>
                <a:cs typeface="Arial" charset="0"/>
              </a:rPr>
              <a:t> peatland </a:t>
            </a:r>
            <a:r>
              <a:rPr lang="de-DE" sz="2200" b="1" dirty="0" err="1" smtClean="0">
                <a:solidFill>
                  <a:prstClr val="black"/>
                </a:solidFill>
                <a:cs typeface="Arial" charset="0"/>
              </a:rPr>
              <a:t>surface</a:t>
            </a:r>
            <a:r>
              <a:rPr lang="de-DE" sz="2200" b="1" dirty="0" smtClean="0">
                <a:solidFill>
                  <a:prstClr val="black"/>
                </a:solidFill>
                <a:cs typeface="Arial" charset="0"/>
              </a:rPr>
              <a:t> </a:t>
            </a:r>
            <a:endParaRPr lang="de-DE" sz="22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1513750" y="5661248"/>
            <a:ext cx="6946682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0" y="97468"/>
            <a:ext cx="63722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en-GB" sz="2800" dirty="0">
                <a:solidFill>
                  <a:prstClr val="black"/>
                </a:solidFill>
                <a:latin typeface="Calibri"/>
                <a:cs typeface="Arial" charset="0"/>
              </a:rPr>
              <a:t>Whereas the sea level rises, we bog the peatlands down….</a:t>
            </a:r>
          </a:p>
        </p:txBody>
      </p:sp>
    </p:spTree>
    <p:extLst>
      <p:ext uri="{BB962C8B-B14F-4D97-AF65-F5344CB8AC3E}">
        <p14:creationId xmlns:p14="http://schemas.microsoft.com/office/powerpoint/2010/main" val="469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„</a:t>
            </a:r>
            <a:r>
              <a:rPr lang="de-DE" b="1" dirty="0" err="1" smtClean="0"/>
              <a:t>Kidneys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landscape</a:t>
            </a:r>
            <a:r>
              <a:rPr lang="de-DE" b="1" dirty="0" smtClean="0"/>
              <a:t>“: </a:t>
            </a:r>
            <a:r>
              <a:rPr lang="de-DE" b="1" dirty="0" err="1" smtClean="0"/>
              <a:t>Nutrients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5226" y="1412776"/>
            <a:ext cx="7890124" cy="4351338"/>
          </a:xfrm>
        </p:spPr>
        <p:txBody>
          <a:bodyPr>
            <a:normAutofit/>
          </a:bodyPr>
          <a:lstStyle/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de-DE" sz="2200" kern="0" dirty="0">
                <a:solidFill>
                  <a:srgbClr val="002060"/>
                </a:solidFill>
                <a:latin typeface="Arial"/>
              </a:rPr>
              <a:t>Balance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of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nutrients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 in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peatlands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dependent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 on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their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status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 (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natural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,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drained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,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rewetted</a:t>
            </a:r>
            <a:r>
              <a:rPr lang="de-DE" sz="2200" kern="0" dirty="0">
                <a:solidFill>
                  <a:srgbClr val="002060"/>
                </a:solidFill>
                <a:latin typeface="Arial"/>
              </a:rPr>
              <a:t>, </a:t>
            </a:r>
            <a:r>
              <a:rPr lang="de-DE" sz="2200" kern="0" dirty="0" err="1">
                <a:solidFill>
                  <a:srgbClr val="002060"/>
                </a:solidFill>
                <a:latin typeface="Arial"/>
              </a:rPr>
              <a:t>managed</a:t>
            </a:r>
            <a:r>
              <a:rPr lang="de-DE" sz="2200" kern="0" dirty="0" smtClean="0">
                <a:solidFill>
                  <a:srgbClr val="002060"/>
                </a:solidFill>
                <a:latin typeface="Arial"/>
              </a:rPr>
              <a:t>,...)</a:t>
            </a: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de-DE" sz="2200" kern="0" dirty="0" err="1" smtClean="0">
                <a:solidFill>
                  <a:srgbClr val="002060"/>
                </a:solidFill>
                <a:latin typeface="Arial"/>
              </a:rPr>
              <a:t>Wet</a:t>
            </a:r>
            <a:r>
              <a:rPr lang="de-DE" sz="2200" kern="0" dirty="0" smtClean="0">
                <a:solidFill>
                  <a:srgbClr val="002060"/>
                </a:solidFill>
                <a:latin typeface="Arial"/>
              </a:rPr>
              <a:t> p</a:t>
            </a:r>
            <a:r>
              <a:rPr lang="en-US" sz="2200" kern="0" dirty="0" err="1" smtClean="0">
                <a:solidFill>
                  <a:srgbClr val="002060"/>
                </a:solidFill>
                <a:latin typeface="Arial"/>
              </a:rPr>
              <a:t>eatlands</a:t>
            </a:r>
            <a:r>
              <a:rPr lang="en-US" sz="2200" kern="0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200" kern="0" dirty="0">
                <a:solidFill>
                  <a:srgbClr val="002060"/>
                </a:solidFill>
                <a:latin typeface="Arial"/>
              </a:rPr>
              <a:t>as Wetland Buffer Zones</a:t>
            </a:r>
          </a:p>
          <a:p>
            <a:pPr marL="685800" lvl="1" indent="-342900" defTabSz="9144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1900" kern="0" dirty="0">
                <a:solidFill>
                  <a:srgbClr val="002060"/>
                </a:solidFill>
                <a:latin typeface="Arial"/>
              </a:rPr>
              <a:t>Sedimentation, reduction, </a:t>
            </a:r>
            <a:endParaRPr lang="en-US" sz="1900" kern="0" dirty="0" smtClean="0">
              <a:solidFill>
                <a:srgbClr val="002060"/>
              </a:solidFill>
              <a:latin typeface="Arial"/>
            </a:endParaRPr>
          </a:p>
          <a:p>
            <a:pPr marL="342900" lvl="1" indent="0" defTabSz="9144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1900" kern="0" dirty="0">
                <a:solidFill>
                  <a:srgbClr val="002060"/>
                </a:solidFill>
                <a:latin typeface="Arial"/>
              </a:rPr>
              <a:t>	</a:t>
            </a:r>
            <a:r>
              <a:rPr lang="en-US" sz="1900" kern="0" dirty="0" smtClean="0">
                <a:solidFill>
                  <a:srgbClr val="002060"/>
                </a:solidFill>
                <a:latin typeface="Arial"/>
              </a:rPr>
              <a:t>sequestration</a:t>
            </a:r>
          </a:p>
          <a:p>
            <a:pPr marL="685800" lvl="1" indent="-342900" defTabSz="9144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1900" kern="0" dirty="0" smtClean="0">
                <a:solidFill>
                  <a:srgbClr val="002060"/>
                </a:solidFill>
                <a:latin typeface="Arial"/>
              </a:rPr>
              <a:t>Export  </a:t>
            </a:r>
            <a:r>
              <a:rPr lang="en-US" sz="1900" kern="0" dirty="0">
                <a:solidFill>
                  <a:srgbClr val="002060"/>
                </a:solidFill>
                <a:latin typeface="Arial"/>
              </a:rPr>
              <a:t>of nutrients by harvesting </a:t>
            </a:r>
            <a:endParaRPr lang="en-US" sz="1900" kern="0" dirty="0" smtClean="0">
              <a:solidFill>
                <a:srgbClr val="002060"/>
              </a:solidFill>
              <a:latin typeface="Arial"/>
            </a:endParaRPr>
          </a:p>
          <a:p>
            <a:pPr marL="342900" lvl="1" indent="0" defTabSz="9144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1900" kern="0" dirty="0">
                <a:solidFill>
                  <a:srgbClr val="002060"/>
                </a:solidFill>
                <a:latin typeface="Arial"/>
              </a:rPr>
              <a:t>	</a:t>
            </a:r>
            <a:r>
              <a:rPr lang="en-US" sz="1900" kern="0" dirty="0" smtClean="0">
                <a:solidFill>
                  <a:srgbClr val="002060"/>
                </a:solidFill>
                <a:latin typeface="Arial"/>
              </a:rPr>
              <a:t>biomass </a:t>
            </a:r>
            <a:endParaRPr lang="en-US" sz="1900" kern="0" dirty="0">
              <a:solidFill>
                <a:srgbClr val="002060"/>
              </a:solidFill>
              <a:latin typeface="Arial"/>
            </a:endParaRPr>
          </a:p>
          <a:p>
            <a:pPr marL="685800" lvl="1" indent="-342900" defTabSz="9144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1900" kern="0" dirty="0">
                <a:solidFill>
                  <a:srgbClr val="002060"/>
                </a:solidFill>
                <a:latin typeface="Arial"/>
              </a:rPr>
              <a:t>Elimination – Denitrification</a:t>
            </a:r>
          </a:p>
          <a:p>
            <a:pPr marL="685800" lvl="1" indent="-342900" defTabSz="91440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1900" kern="0" dirty="0">
                <a:solidFill>
                  <a:srgbClr val="002060"/>
                </a:solidFill>
                <a:latin typeface="Arial"/>
              </a:rPr>
              <a:t>Carbon sink</a:t>
            </a:r>
          </a:p>
          <a:p>
            <a:pPr marL="342900" lvl="0" indent="-342900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de-DE" sz="2200" kern="0" dirty="0">
              <a:solidFill>
                <a:srgbClr val="002060"/>
              </a:solidFill>
              <a:latin typeface="Arial"/>
            </a:endParaRPr>
          </a:p>
          <a:p>
            <a:pPr marL="0" indent="0">
              <a:buNone/>
            </a:pPr>
            <a:endParaRPr lang="de-DE" sz="2400" dirty="0" smtClean="0"/>
          </a:p>
          <a:p>
            <a:endParaRPr lang="de-DE" sz="24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028950" y="6322071"/>
            <a:ext cx="30861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/>
          <a:srcRect l="27765" t="24838" r="29456" b="8867"/>
          <a:stretch/>
        </p:blipFill>
        <p:spPr bwMode="auto">
          <a:xfrm>
            <a:off x="5004048" y="2564904"/>
            <a:ext cx="4139952" cy="360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7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44624"/>
            <a:ext cx="91849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Rewetting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solves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most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of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the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problems</a:t>
            </a:r>
            <a:endParaRPr lang="de-DE" sz="28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ctr" defTabSz="457200"/>
            <a:endParaRPr lang="de-DE" sz="2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491"/>
            <a:ext cx="9144000" cy="6212896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308304" y="6222255"/>
            <a:ext cx="183569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smtClean="0"/>
              <a:t>Germany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898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6226628" y="5905728"/>
            <a:ext cx="179614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IPCC 2018 SR15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700" name="Text Box 45"/>
          <p:cNvSpPr txBox="1">
            <a:spLocks noChangeArrowheads="1"/>
          </p:cNvSpPr>
          <p:nvPr/>
        </p:nvSpPr>
        <p:spPr bwMode="auto">
          <a:xfrm>
            <a:off x="0" y="152400"/>
            <a:ext cx="645795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 2</a:t>
            </a:r>
            <a:r>
              <a:rPr kumimoji="0" lang="de-DE" altLang="de-DE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 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emissions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2050: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you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de-DE" alt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excuses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704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B1D57-1D61-46A5-ACE3-813B9A22C0E5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alt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7" y="1199924"/>
            <a:ext cx="6172476" cy="506300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138057" y="3029064"/>
            <a:ext cx="4005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longer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wait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faster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must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reduce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1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4" y="1646765"/>
            <a:ext cx="8355872" cy="39664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Rewetting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137471" y="1900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0" y="5613197"/>
            <a:ext cx="663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GMC Global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Peatland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Database,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calculations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J Couwenberg &amp; A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Günther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88" y="1307689"/>
            <a:ext cx="6275839" cy="506004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7544" y="430114"/>
            <a:ext cx="6591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smtClean="0">
                <a:latin typeface="Calibri"/>
                <a:sym typeface="Wingdings" panose="05000000000000000000" pitchFamily="2" charset="2"/>
              </a:rPr>
              <a:t>T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ransformation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pathway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for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Germany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1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0738"/>
            <a:ext cx="9144000" cy="581464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But we cannot flood all 500,000 km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of drained peatland worldwide and take them out of production</a:t>
            </a: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222255"/>
            <a:ext cx="23397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err="1" smtClean="0"/>
              <a:t>Lower</a:t>
            </a:r>
            <a:r>
              <a:rPr lang="de-DE" sz="2800" dirty="0" smtClean="0"/>
              <a:t> </a:t>
            </a:r>
            <a:r>
              <a:rPr lang="de-DE" sz="2800" dirty="0" err="1" smtClean="0"/>
              <a:t>Saxony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651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6226628" y="5905728"/>
            <a:ext cx="179614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IPCC 2018 SR15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700" name="Text Box 45"/>
          <p:cNvSpPr txBox="1">
            <a:spLocks noChangeArrowheads="1"/>
          </p:cNvSpPr>
          <p:nvPr/>
        </p:nvSpPr>
        <p:spPr bwMode="auto">
          <a:xfrm>
            <a:off x="0" y="152400"/>
            <a:ext cx="645795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 2</a:t>
            </a:r>
            <a:r>
              <a:rPr kumimoji="0" lang="de-DE" altLang="de-DE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 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emissions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2050: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you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de-DE" alt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excuses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704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B1D57-1D61-46A5-ACE3-813B9A22C0E5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7" y="1199924"/>
            <a:ext cx="6172476" cy="506300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138057" y="3029064"/>
            <a:ext cx="4005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longer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wait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faster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must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reduce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9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VIP Paludiraupe erste Mahd 110224cs (24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379809"/>
            <a:ext cx="97536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 dirty="0" err="1" smtClean="0">
                <a:cs typeface="Arial" charset="0"/>
              </a:rPr>
              <a:t>We</a:t>
            </a:r>
            <a:r>
              <a:rPr lang="de-DE" sz="2800" dirty="0" smtClean="0">
                <a:cs typeface="Arial" charset="0"/>
              </a:rPr>
              <a:t> must </a:t>
            </a:r>
            <a:r>
              <a:rPr lang="de-DE" sz="2800" dirty="0" err="1" smtClean="0">
                <a:cs typeface="Arial" charset="0"/>
              </a:rPr>
              <a:t>solve</a:t>
            </a:r>
            <a:r>
              <a:rPr lang="de-DE" sz="2800" dirty="0" smtClean="0">
                <a:cs typeface="Arial" charset="0"/>
              </a:rPr>
              <a:t> </a:t>
            </a:r>
            <a:r>
              <a:rPr lang="de-DE" sz="2800" dirty="0" err="1" smtClean="0">
                <a:cs typeface="Arial" charset="0"/>
              </a:rPr>
              <a:t>the</a:t>
            </a:r>
            <a:r>
              <a:rPr lang="de-DE" sz="2800" dirty="0" smtClean="0">
                <a:cs typeface="Arial" charset="0"/>
              </a:rPr>
              <a:t> </a:t>
            </a:r>
            <a:r>
              <a:rPr lang="de-DE" sz="2800" dirty="0" err="1" smtClean="0">
                <a:cs typeface="Arial" charset="0"/>
              </a:rPr>
              <a:t>drainage</a:t>
            </a:r>
            <a:r>
              <a:rPr lang="de-DE" sz="2800" dirty="0" smtClean="0">
                <a:cs typeface="Arial" charset="0"/>
              </a:rPr>
              <a:t> </a:t>
            </a:r>
            <a:r>
              <a:rPr lang="de-DE" sz="2800" smtClean="0">
                <a:cs typeface="Arial" charset="0"/>
              </a:rPr>
              <a:t>problems </a:t>
            </a:r>
            <a:r>
              <a:rPr lang="de-DE" sz="2800" dirty="0" err="1" smtClean="0">
                <a:cs typeface="Arial" charset="0"/>
              </a:rPr>
              <a:t>while</a:t>
            </a:r>
            <a:r>
              <a:rPr lang="de-DE" sz="2800" dirty="0" smtClean="0">
                <a:cs typeface="Arial" charset="0"/>
              </a:rPr>
              <a:t> </a:t>
            </a:r>
            <a:r>
              <a:rPr lang="de-DE" sz="2800" dirty="0" err="1" smtClean="0">
                <a:cs typeface="Arial" charset="0"/>
              </a:rPr>
              <a:t>maintaining</a:t>
            </a:r>
            <a:r>
              <a:rPr lang="de-DE" sz="2800" dirty="0" smtClean="0">
                <a:cs typeface="Arial" charset="0"/>
              </a:rPr>
              <a:t> </a:t>
            </a:r>
            <a:r>
              <a:rPr lang="de-DE" sz="2800" dirty="0" err="1" smtClean="0">
                <a:cs typeface="Arial" charset="0"/>
              </a:rPr>
              <a:t>production</a:t>
            </a:r>
            <a:r>
              <a:rPr lang="de-DE" sz="2800" dirty="0" smtClean="0">
                <a:cs typeface="Arial" charset="0"/>
              </a:rPr>
              <a:t>: i.e. </a:t>
            </a:r>
            <a:r>
              <a:rPr lang="de-DE" sz="2800" dirty="0" err="1" smtClean="0">
                <a:cs typeface="Arial" charset="0"/>
              </a:rPr>
              <a:t>with</a:t>
            </a:r>
            <a:r>
              <a:rPr lang="de-DE" sz="2800" dirty="0" smtClean="0">
                <a:cs typeface="Arial" charset="0"/>
              </a:rPr>
              <a:t> </a:t>
            </a:r>
            <a:r>
              <a:rPr lang="de-DE" sz="2800" i="1" dirty="0" smtClean="0">
                <a:cs typeface="Arial" charset="0"/>
              </a:rPr>
              <a:t>paludiculture</a:t>
            </a:r>
            <a:endParaRPr lang="de-DE" sz="2800" i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36512" y="6362164"/>
            <a:ext cx="468052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2800" dirty="0" smtClean="0"/>
              <a:t>Mecklenburg-West </a:t>
            </a:r>
            <a:r>
              <a:rPr lang="de-DE" sz="2800" dirty="0" err="1" smtClean="0"/>
              <a:t>Pomerania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6744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84" y="1434770"/>
            <a:ext cx="3444743" cy="4976128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rgbClr val="009FE3"/>
                </a:solidFill>
                <a:latin typeface="Calibri Light"/>
              </a:rPr>
              <a:t>Paludiculture Strategies</a:t>
            </a:r>
            <a:endParaRPr lang="en-US" sz="2500" dirty="0">
              <a:solidFill>
                <a:srgbClr val="009FE3"/>
              </a:solidFill>
              <a:latin typeface="Calibri Light"/>
            </a:endParaRP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693403" y="1325563"/>
            <a:ext cx="4896297" cy="4851400"/>
          </a:xfrm>
        </p:spPr>
        <p:txBody>
          <a:bodyPr/>
          <a:lstStyle/>
          <a:p>
            <a:r>
              <a:rPr lang="en-GB" sz="2400" dirty="0" smtClean="0">
                <a:solidFill>
                  <a:srgbClr val="002060"/>
                </a:solidFill>
              </a:rPr>
              <a:t>Clear </a:t>
            </a:r>
            <a:r>
              <a:rPr lang="en-GB" sz="2400" b="1" dirty="0" smtClean="0">
                <a:solidFill>
                  <a:srgbClr val="002060"/>
                </a:solidFill>
              </a:rPr>
              <a:t>delineation</a:t>
            </a:r>
            <a:r>
              <a:rPr lang="en-GB" sz="2400" dirty="0" smtClean="0">
                <a:solidFill>
                  <a:srgbClr val="002060"/>
                </a:solidFill>
              </a:rPr>
              <a:t> of potential areas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Involvement of all </a:t>
            </a:r>
            <a:r>
              <a:rPr lang="en-GB" sz="2400" b="1" dirty="0" smtClean="0">
                <a:solidFill>
                  <a:srgbClr val="002060"/>
                </a:solidFill>
              </a:rPr>
              <a:t>stakeholders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06"/>
          <a:stretch/>
        </p:blipFill>
        <p:spPr>
          <a:xfrm rot="5400000">
            <a:off x="1193672" y="1818687"/>
            <a:ext cx="3645933" cy="55384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11" y="4010360"/>
            <a:ext cx="1699522" cy="240053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51937" y="2455814"/>
            <a:ext cx="293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 Federal State MV: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654453" y="1245323"/>
            <a:ext cx="1365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Baltic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/>
          <p:cNvSpPr>
            <a:spLocks noGrp="1"/>
          </p:cNvSpPr>
          <p:nvPr>
            <p:ph idx="1"/>
          </p:nvPr>
        </p:nvSpPr>
        <p:spPr bwMode="auto">
          <a:xfrm>
            <a:off x="469938" y="1913931"/>
            <a:ext cx="8148731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GB" sz="2800" b="1" dirty="0">
                <a:solidFill>
                  <a:srgbClr val="21426D"/>
                </a:solidFill>
              </a:rPr>
              <a:t>De</a:t>
            </a:r>
            <a:r>
              <a:rPr lang="en-GB" sz="2800" dirty="0">
                <a:solidFill>
                  <a:srgbClr val="21426D"/>
                </a:solidFill>
              </a:rPr>
              <a:t>velopment of </a:t>
            </a:r>
            <a:r>
              <a:rPr lang="en-GB" sz="2800" b="1" dirty="0" smtClean="0">
                <a:solidFill>
                  <a:srgbClr val="21426D"/>
                </a:solidFill>
              </a:rPr>
              <a:t>s</a:t>
            </a:r>
            <a:r>
              <a:rPr lang="en-GB" sz="2800" dirty="0" smtClean="0">
                <a:solidFill>
                  <a:srgbClr val="21426D"/>
                </a:solidFill>
              </a:rPr>
              <a:t>usta</a:t>
            </a:r>
            <a:r>
              <a:rPr lang="en-GB" sz="2800" b="1" dirty="0" smtClean="0">
                <a:solidFill>
                  <a:srgbClr val="21426D"/>
                </a:solidFill>
              </a:rPr>
              <a:t>i</a:t>
            </a:r>
            <a:r>
              <a:rPr lang="en-GB" sz="2800" dirty="0" smtClean="0">
                <a:solidFill>
                  <a:srgbClr val="21426D"/>
                </a:solidFill>
              </a:rPr>
              <a:t>nable </a:t>
            </a:r>
            <a:r>
              <a:rPr lang="en-GB" sz="2800" dirty="0">
                <a:solidFill>
                  <a:srgbClr val="21426D"/>
                </a:solidFill>
              </a:rPr>
              <a:t>peatland management </a:t>
            </a:r>
            <a:endParaRPr lang="en-GB" sz="2800" dirty="0" smtClean="0">
              <a:solidFill>
                <a:srgbClr val="21426D"/>
              </a:solidFill>
            </a:endParaRPr>
          </a:p>
          <a:p>
            <a:pPr marL="0" indent="0" algn="ctr">
              <a:buNone/>
            </a:pPr>
            <a:r>
              <a:rPr lang="en-GB" sz="2800" dirty="0" smtClean="0">
                <a:solidFill>
                  <a:srgbClr val="21426D"/>
                </a:solidFill>
              </a:rPr>
              <a:t>by </a:t>
            </a:r>
            <a:r>
              <a:rPr lang="en-GB" sz="2800" b="1" dirty="0" smtClean="0">
                <a:solidFill>
                  <a:srgbClr val="21426D"/>
                </a:solidFill>
              </a:rPr>
              <a:t>re</a:t>
            </a:r>
            <a:r>
              <a:rPr lang="en-GB" sz="2800" dirty="0" smtClean="0">
                <a:solidFill>
                  <a:srgbClr val="21426D"/>
                </a:solidFill>
              </a:rPr>
              <a:t>storation </a:t>
            </a:r>
            <a:r>
              <a:rPr lang="en-GB" sz="2800" dirty="0">
                <a:solidFill>
                  <a:srgbClr val="21426D"/>
                </a:solidFill>
              </a:rPr>
              <a:t>and </a:t>
            </a:r>
            <a:r>
              <a:rPr lang="en-GB" sz="2800" dirty="0" err="1">
                <a:solidFill>
                  <a:srgbClr val="21426D"/>
                </a:solidFill>
              </a:rPr>
              <a:t>paludiculture</a:t>
            </a:r>
            <a:r>
              <a:rPr lang="en-GB" sz="2800" dirty="0">
                <a:solidFill>
                  <a:srgbClr val="21426D"/>
                </a:solidFill>
              </a:rPr>
              <a:t> </a:t>
            </a:r>
            <a:r>
              <a:rPr lang="en-GB" sz="2800" dirty="0" smtClean="0">
                <a:solidFill>
                  <a:srgbClr val="21426D"/>
                </a:solidFill>
              </a:rPr>
              <a:t>for </a:t>
            </a:r>
            <a:r>
              <a:rPr lang="en-GB" sz="2800" dirty="0">
                <a:solidFill>
                  <a:srgbClr val="21426D"/>
                </a:solidFill>
              </a:rPr>
              <a:t>nutrient retention </a:t>
            </a:r>
            <a:endParaRPr lang="en-GB" sz="2800" dirty="0" smtClean="0">
              <a:solidFill>
                <a:srgbClr val="21426D"/>
              </a:solidFill>
            </a:endParaRPr>
          </a:p>
          <a:p>
            <a:pPr marL="0" indent="0" algn="ctr">
              <a:buNone/>
            </a:pPr>
            <a:r>
              <a:rPr lang="en-GB" sz="2800" dirty="0" smtClean="0">
                <a:solidFill>
                  <a:srgbClr val="21426D"/>
                </a:solidFill>
              </a:rPr>
              <a:t>in </a:t>
            </a:r>
            <a:r>
              <a:rPr lang="en-GB" sz="2800" dirty="0">
                <a:solidFill>
                  <a:srgbClr val="21426D"/>
                </a:solidFill>
              </a:rPr>
              <a:t>the Neman river </a:t>
            </a:r>
            <a:r>
              <a:rPr lang="en-GB" sz="2800" dirty="0" smtClean="0">
                <a:solidFill>
                  <a:srgbClr val="21426D"/>
                </a:solidFill>
              </a:rPr>
              <a:t>catchment</a:t>
            </a:r>
          </a:p>
          <a:p>
            <a:pPr marL="0" indent="0" algn="ctr">
              <a:buNone/>
            </a:pPr>
            <a:r>
              <a:rPr lang="en-GB" sz="2800" dirty="0" smtClean="0">
                <a:solidFill>
                  <a:srgbClr val="21426D"/>
                </a:solidFill>
              </a:rPr>
              <a:t>(DESIRE)</a:t>
            </a:r>
            <a:endParaRPr lang="en-GB" sz="2800" dirty="0">
              <a:solidFill>
                <a:srgbClr val="21426D"/>
              </a:solidFill>
            </a:endParaRPr>
          </a:p>
          <a:p>
            <a:endParaRPr lang="en-US" altLang="de-DE" sz="2400" dirty="0" smtClean="0">
              <a:solidFill>
                <a:srgbClr val="21426D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" descr="C:\Users\j.peters\Documents\MSF\GMC Moorkompetenzzentrum\PR\Logos\Logo_GMC_en\logo_moor_partner-1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1591" y="5701383"/>
            <a:ext cx="1109743" cy="492608"/>
          </a:xfrm>
          <a:prstGeom prst="rect">
            <a:avLst/>
          </a:prstGeom>
          <a:noFill/>
          <a:extLst/>
        </p:spPr>
      </p:pic>
      <p:pic>
        <p:nvPicPr>
          <p:cNvPr id="20" name="Picture 2" descr="C:\Users\j.peters\Documents\MSF\GMC Moorkompetenzzentrum\PR\Logos\Logo_GMC_en\logo_moor_partner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943" y="5633584"/>
            <a:ext cx="1000548" cy="60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247" y="3334903"/>
            <a:ext cx="1843200" cy="1843200"/>
          </a:xfrm>
          <a:prstGeom prst="rect">
            <a:avLst/>
          </a:prstGeom>
        </p:spPr>
      </p:pic>
      <p:pic>
        <p:nvPicPr>
          <p:cNvPr id="3077" name="Grafik 3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647" y="5721819"/>
            <a:ext cx="4635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Grafik 1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031" y="5562638"/>
            <a:ext cx="767816" cy="7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609" y="5773795"/>
            <a:ext cx="104775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k 2" descr="Bildergebnis für uni greifswald logo neu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7" y="5783775"/>
            <a:ext cx="1340974" cy="4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139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Grafik 2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266" y="5671094"/>
            <a:ext cx="603885" cy="503555"/>
          </a:xfrm>
          <a:prstGeom prst="rect">
            <a:avLst/>
          </a:prstGeom>
        </p:spPr>
      </p:pic>
      <p:pic>
        <p:nvPicPr>
          <p:cNvPr id="27" name="Grafik 26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94" y="5638005"/>
            <a:ext cx="779586" cy="686158"/>
          </a:xfrm>
          <a:prstGeom prst="rect">
            <a:avLst/>
          </a:prstGeom>
        </p:spPr>
      </p:pic>
      <p:pic>
        <p:nvPicPr>
          <p:cNvPr id="22" name="Grafik 21" descr="Bildergebnis für uni greifswald logo neu">
            <a:hlinkClick r:id="rId9" tgtFrame="&quot;_blank&quot;"/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039" y="1057931"/>
            <a:ext cx="2220610" cy="71755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854159" y="6380299"/>
            <a:ext cx="138028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110" descr="http://www.glis.lt/img/logo_e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059" y="5689808"/>
            <a:ext cx="1231984" cy="5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 descr="cid:685BBB79-0820-4776-8EC5-B01B9B9D8F63@localdomain"/>
          <p:cNvPicPr/>
          <p:nvPr/>
        </p:nvPicPr>
        <p:blipFill>
          <a:blip r:embed="rId15" r:link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99" y="323624"/>
            <a:ext cx="1192561" cy="142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8"/>
          <p:cNvPicPr/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26"/>
          <a:stretch/>
        </p:blipFill>
        <p:spPr bwMode="auto">
          <a:xfrm>
            <a:off x="1659422" y="576513"/>
            <a:ext cx="3609340" cy="923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Inhaltsplatzhalter 2"/>
          <p:cNvSpPr txBox="1">
            <a:spLocks/>
          </p:cNvSpPr>
          <p:nvPr/>
        </p:nvSpPr>
        <p:spPr bwMode="auto">
          <a:xfrm>
            <a:off x="601213" y="4089600"/>
            <a:ext cx="4896297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rgbClr val="002060"/>
                </a:solidFill>
              </a:rPr>
              <a:t>Period: 01/2019 – 06/2021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Partners in LT, PL, RUS, D, (BY)</a:t>
            </a:r>
          </a:p>
        </p:txBody>
      </p:sp>
    </p:spTree>
    <p:extLst>
      <p:ext uri="{BB962C8B-B14F-4D97-AF65-F5344CB8AC3E}">
        <p14:creationId xmlns:p14="http://schemas.microsoft.com/office/powerpoint/2010/main" val="36168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323954" y="4460316"/>
            <a:ext cx="7419975" cy="1707461"/>
          </a:xfrm>
        </p:spPr>
        <p:txBody>
          <a:bodyPr>
            <a:normAutofit fontScale="85000" lnSpcReduction="2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de-DE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Jan Peters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de-DE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Michael Succow </a:t>
            </a:r>
            <a:r>
              <a:rPr lang="de-DE" sz="21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Foundation</a:t>
            </a:r>
            <a:r>
              <a:rPr lang="de-DE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de-DE" sz="21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Partner </a:t>
            </a:r>
            <a:r>
              <a:rPr lang="de-DE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</a:t>
            </a:r>
            <a:r>
              <a:rPr lang="de-DE" sz="21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the</a:t>
            </a:r>
            <a:r>
              <a:rPr lang="de-DE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GMC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de-DE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Peatlands &amp; </a:t>
            </a:r>
            <a:r>
              <a:rPr lang="de-DE" sz="21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Climate</a:t>
            </a:r>
            <a:r>
              <a:rPr lang="de-DE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Change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de-DE" sz="2100" i="1" dirty="0" smtClean="0">
                <a:solidFill>
                  <a:srgbClr val="2353A1"/>
                </a:solidFill>
                <a:hlinkClick r:id="rId3"/>
              </a:rPr>
              <a:t>jan.peters@succow-stiftung.de</a:t>
            </a:r>
            <a:endParaRPr lang="de-DE" sz="2100" i="1" dirty="0" smtClean="0">
              <a:solidFill>
                <a:srgbClr val="2353A1"/>
              </a:solidFill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endParaRPr lang="de-DE" sz="2100" i="1" dirty="0">
              <a:solidFill>
                <a:srgbClr val="2353A1"/>
              </a:solidFill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de-DE" sz="2100" i="1" dirty="0" smtClean="0">
                <a:solidFill>
                  <a:srgbClr val="2353A1"/>
                </a:solidFill>
              </a:rPr>
              <a:t>Follow </a:t>
            </a:r>
            <a:r>
              <a:rPr lang="de-DE" sz="2100" i="1" dirty="0" err="1" smtClean="0">
                <a:solidFill>
                  <a:srgbClr val="2353A1"/>
                </a:solidFill>
              </a:rPr>
              <a:t>us</a:t>
            </a:r>
            <a:r>
              <a:rPr lang="de-DE" sz="2100" i="1" dirty="0" smtClean="0">
                <a:solidFill>
                  <a:srgbClr val="2353A1"/>
                </a:solidFill>
              </a:rPr>
              <a:t> on Twitter: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de-DE" sz="2100" i="1" dirty="0" smtClean="0">
                <a:solidFill>
                  <a:srgbClr val="2353A1"/>
                </a:solidFill>
              </a:rPr>
              <a:t>@</a:t>
            </a:r>
            <a:r>
              <a:rPr lang="de-DE" sz="2100" i="1" dirty="0" err="1" smtClean="0">
                <a:solidFill>
                  <a:srgbClr val="2353A1"/>
                </a:solidFill>
              </a:rPr>
              <a:t>greifswaldmoor</a:t>
            </a:r>
            <a:endParaRPr lang="de-DE" sz="21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12236" y="3367540"/>
            <a:ext cx="7142163" cy="79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B80B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Thanks for your attention!</a:t>
            </a:r>
            <a:endParaRPr kumimoji="0" lang="en-GB" altLang="de-DE" sz="4000" b="1" i="0" u="none" strike="noStrike" kern="1200" cap="none" spc="0" normalizeH="0" baseline="0" noProof="0" dirty="0">
              <a:ln>
                <a:noFill/>
              </a:ln>
              <a:solidFill>
                <a:srgbClr val="F5B80B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2" descr="C:\Users\j.peters\Documents\MSF\Organisation\Vorlagen\Succow_Logo_rgb\Succow_Logo_rgb\Succow_Logo_ZENTRIERT_rgb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114" y="4256772"/>
            <a:ext cx="980889" cy="9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.peters\Documents\MSF\GMC Moorkompetenzzentrum\PR\Logos\Logo_GMC_en\logo_moor_partner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368" y="4267417"/>
            <a:ext cx="1453117" cy="8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 descr="C:\Users\j.peters\AppData\Local\Microsoft\Windows\INetCache\Content.Word\PALUDI-engl-EUKI-01.jpe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628" y="5258647"/>
            <a:ext cx="809307" cy="107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4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0" y="26621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breaking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radically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with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routines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from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the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past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, also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with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respect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latin typeface="+mn-lt"/>
                <a:sym typeface="Wingdings" panose="05000000000000000000" pitchFamily="2" charset="2"/>
              </a:rPr>
              <a:t>to</a:t>
            </a:r>
            <a:r>
              <a:rPr lang="de-DE" sz="2800" dirty="0" smtClean="0">
                <a:latin typeface="+mn-lt"/>
                <a:sym typeface="Wingdings" panose="05000000000000000000" pitchFamily="2" charset="2"/>
              </a:rPr>
              <a:t> peatlands</a:t>
            </a:r>
            <a:endParaRPr lang="de-DE" sz="2800" dirty="0">
              <a:latin typeface="+mn-lt"/>
            </a:endParaRPr>
          </a:p>
        </p:txBody>
      </p:sp>
      <p:pic>
        <p:nvPicPr>
          <p:cNvPr id="1026" name="Picture 2" descr="F:\Fotos\120425-29_Belarus\P102041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8"/>
          <a:stretch/>
        </p:blipFill>
        <p:spPr bwMode="auto">
          <a:xfrm>
            <a:off x="8878" y="980728"/>
            <a:ext cx="9144000" cy="54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24328" y="5950829"/>
            <a:ext cx="16196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Belarus</a:t>
            </a:r>
            <a:endParaRPr lang="de-DE" sz="2800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12"/>
          </p:nvPr>
        </p:nvSpPr>
        <p:spPr>
          <a:xfrm>
            <a:off x="3020072" y="6393798"/>
            <a:ext cx="30861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6520094" y="64362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ED9AFDE-C8DD-7742-AA34-42EB6D740FC3}" type="slidenum">
              <a:rPr lang="de-DE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4</a:t>
            </a:fld>
            <a:endParaRPr lang="de-DE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4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prstClr val="black"/>
                </a:solidFill>
                <a:latin typeface="Calibri"/>
              </a:rPr>
              <a:t>Peatlands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are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found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almost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every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</a:rPr>
              <a:t>country</a:t>
            </a:r>
            <a:r>
              <a:rPr lang="de-DE" sz="2800" dirty="0" smtClean="0">
                <a:solidFill>
                  <a:prstClr val="black"/>
                </a:solidFill>
              </a:rPr>
              <a:t> and </a:t>
            </a:r>
            <a:r>
              <a:rPr lang="de-DE" sz="2800" dirty="0" err="1">
                <a:solidFill>
                  <a:prstClr val="black"/>
                </a:solidFill>
              </a:rPr>
              <a:t>very</a:t>
            </a:r>
            <a:r>
              <a:rPr lang="de-DE" sz="2800" dirty="0">
                <a:solidFill>
                  <a:prstClr val="black"/>
                </a:solidFill>
              </a:rPr>
              <a:t> diverse.</a:t>
            </a:r>
            <a:endParaRPr lang="de-DE" sz="28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prstClr val="black"/>
                </a:solidFill>
                <a:latin typeface="Calibri"/>
              </a:rPr>
              <a:t>Worldwide: 4 </a:t>
            </a:r>
            <a:r>
              <a:rPr lang="de-DE" sz="2800" dirty="0" err="1">
                <a:solidFill>
                  <a:prstClr val="black"/>
                </a:solidFill>
                <a:latin typeface="Calibri"/>
              </a:rPr>
              <a:t>million</a:t>
            </a:r>
            <a:r>
              <a:rPr lang="de-DE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km</a:t>
            </a:r>
            <a:r>
              <a:rPr lang="de-DE" sz="2800" baseline="30000" dirty="0" smtClean="0">
                <a:solidFill>
                  <a:prstClr val="black"/>
                </a:solidFill>
                <a:latin typeface="Calibri"/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3" descr="PeatDistrN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1" y="1268760"/>
            <a:ext cx="918051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740353" y="5847187"/>
            <a:ext cx="1403648" cy="318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1400" u="none" dirty="0" smtClean="0">
                <a:latin typeface="Calibri" pitchFamily="34" charset="0"/>
                <a:cs typeface="Calibri" pitchFamily="34" charset="0"/>
              </a:rPr>
              <a:t>Joosten 2009</a:t>
            </a:r>
            <a:endParaRPr lang="de-DE" sz="1400" u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20094" y="64362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AFDE-C8DD-7742-AA34-42EB6D740F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60649"/>
            <a:ext cx="30861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0886" cy="630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70492" y="1653883"/>
            <a:ext cx="300037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…in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</a:rPr>
              <a:t>almost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</a:rPr>
              <a:t>every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EU Member State: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</a:rPr>
              <a:t>345,000 km</a:t>
            </a:r>
            <a:r>
              <a:rPr lang="de-DE" sz="2800" baseline="30000" dirty="0" smtClean="0">
                <a:solidFill>
                  <a:prstClr val="black"/>
                </a:solidFill>
                <a:latin typeface="Calibri"/>
              </a:rPr>
              <a:t>2</a:t>
            </a:r>
            <a:endParaRPr lang="de-DE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906" y="5997244"/>
            <a:ext cx="196727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1400" u="none" dirty="0" err="1" smtClean="0">
                <a:latin typeface="Calibri" pitchFamily="34" charset="0"/>
                <a:cs typeface="Calibri" pitchFamily="34" charset="0"/>
              </a:rPr>
              <a:t>Tanneberger</a:t>
            </a:r>
            <a:r>
              <a:rPr lang="de-DE" sz="1400" u="none" dirty="0" smtClean="0">
                <a:latin typeface="Calibri" pitchFamily="34" charset="0"/>
                <a:cs typeface="Calibri" pitchFamily="34" charset="0"/>
              </a:rPr>
              <a:t> et al. 2017</a:t>
            </a:r>
            <a:endParaRPr lang="de-DE" sz="1400" u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liennummernplatzhalter 3"/>
          <p:cNvSpPr txBox="1">
            <a:spLocks/>
          </p:cNvSpPr>
          <p:nvPr/>
        </p:nvSpPr>
        <p:spPr>
          <a:xfrm>
            <a:off x="6516216" y="630502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ED9AFDE-C8DD-7742-AA34-42EB6D740FC3}" type="slidenum">
              <a:rPr lang="de-DE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6</a:t>
            </a:fld>
            <a:endParaRPr lang="de-DE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9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.peters\Pictures\Kalender 2017\08_augus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6782" y="1150536"/>
            <a:ext cx="9667976" cy="53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96430"/>
            <a:ext cx="723629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Living peatlands are climate neutral: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Globally: CO</a:t>
            </a:r>
            <a:r>
              <a:rPr kumimoji="0" lang="en-US" altLang="de-DE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sink balanced by CH</a:t>
            </a:r>
            <a:r>
              <a:rPr kumimoji="0" lang="en-US" altLang="de-DE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</a:t>
            </a:r>
            <a:endParaRPr kumimoji="0" lang="de-DE" altLang="de-DE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942" name="Textfeld 5"/>
          <p:cNvSpPr txBox="1">
            <a:spLocks noChangeArrowheads="1"/>
          </p:cNvSpPr>
          <p:nvPr/>
        </p:nvSpPr>
        <p:spPr bwMode="auto">
          <a:xfrm>
            <a:off x="4850132" y="3696782"/>
            <a:ext cx="757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</a:t>
            </a:r>
            <a:r>
              <a:rPr kumimoji="0" lang="de-DE" altLang="de-DE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" name="Pfeil nach unten 6"/>
          <p:cNvSpPr/>
          <p:nvPr/>
        </p:nvSpPr>
        <p:spPr>
          <a:xfrm>
            <a:off x="2483768" y="3212976"/>
            <a:ext cx="593880" cy="7972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4" name="Textfeld 7"/>
          <p:cNvSpPr txBox="1">
            <a:spLocks noChangeArrowheads="1"/>
          </p:cNvSpPr>
          <p:nvPr/>
        </p:nvSpPr>
        <p:spPr bwMode="auto">
          <a:xfrm>
            <a:off x="2390956" y="2785984"/>
            <a:ext cx="779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de-DE" altLang="de-DE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Pfeil nach unten 7"/>
          <p:cNvSpPr/>
          <p:nvPr/>
        </p:nvSpPr>
        <p:spPr>
          <a:xfrm rot="10800000">
            <a:off x="4932040" y="4149080"/>
            <a:ext cx="593880" cy="7972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56147" y="6387934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greifswaldmoor.de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oliennummernplatzhalter 3"/>
          <p:cNvSpPr txBox="1">
            <a:spLocks/>
          </p:cNvSpPr>
          <p:nvPr/>
        </p:nvSpPr>
        <p:spPr>
          <a:xfrm>
            <a:off x="6516216" y="63859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ED9AFDE-C8DD-7742-AA34-42EB6D740FC3}" type="slidenum">
              <a:rPr lang="de-DE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7</a:t>
            </a:fld>
            <a:endParaRPr lang="de-DE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1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2011-08-26 Diepholz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3196"/>
            <a:ext cx="9144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en-US" altLang="de-DE" sz="2800" dirty="0">
                <a:latin typeface="+mn-lt"/>
              </a:rPr>
              <a:t>While covering only 3% of the World’s land area, peatlands contain </a:t>
            </a:r>
            <a:r>
              <a:rPr lang="en-US" altLang="de-DE" sz="2800" dirty="0" smtClean="0">
                <a:latin typeface="+mn-lt"/>
              </a:rPr>
              <a:t>&gt;500 </a:t>
            </a:r>
            <a:r>
              <a:rPr lang="en-US" altLang="de-DE" sz="2800" dirty="0" err="1" smtClean="0">
                <a:latin typeface="+mn-lt"/>
              </a:rPr>
              <a:t>Gigaton</a:t>
            </a:r>
            <a:r>
              <a:rPr lang="en-US" altLang="de-DE" sz="2800" dirty="0" smtClean="0">
                <a:latin typeface="+mn-lt"/>
              </a:rPr>
              <a:t> </a:t>
            </a:r>
            <a:r>
              <a:rPr lang="en-US" altLang="de-DE" sz="2800" dirty="0">
                <a:latin typeface="+mn-lt"/>
              </a:rPr>
              <a:t>of </a:t>
            </a:r>
            <a:r>
              <a:rPr lang="en-US" altLang="de-DE" sz="2800" dirty="0" smtClean="0">
                <a:latin typeface="+mn-lt"/>
              </a:rPr>
              <a:t>carbon. </a:t>
            </a:r>
            <a:endParaRPr lang="de-DE" altLang="de-DE" sz="2800" dirty="0">
              <a:latin typeface="+mn-lt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-5027" y="6366271"/>
            <a:ext cx="1655763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de-DE" altLang="de-DE" sz="2800" dirty="0">
                <a:latin typeface="+mn-lt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4912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372"/>
            <a:ext cx="9144000" cy="6465627"/>
          </a:xfrm>
          <a:prstGeom prst="rect">
            <a:avLst/>
          </a:prstGeom>
        </p:spPr>
      </p:pic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-36511" y="6237313"/>
            <a:ext cx="15841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de-DE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Sabah</a:t>
            </a:r>
            <a:endParaRPr lang="de-DE" sz="2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180528" y="-27384"/>
            <a:ext cx="939641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i.e. twice the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carbon stock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of the world’s total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forest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cs typeface="Arial" charset="0"/>
              </a:rPr>
              <a:t>biomass</a:t>
            </a:r>
            <a:endParaRPr lang="en-US" sz="2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GMC CD Farb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4798"/>
      </a:accent1>
      <a:accent2>
        <a:srgbClr val="95C11F"/>
      </a:accent2>
      <a:accent3>
        <a:srgbClr val="009FE3"/>
      </a:accent3>
      <a:accent4>
        <a:srgbClr val="932826"/>
      </a:accent4>
      <a:accent5>
        <a:srgbClr val="DA5632"/>
      </a:accent5>
      <a:accent6>
        <a:srgbClr val="F2BE45"/>
      </a:accent6>
      <a:hlink>
        <a:srgbClr val="284798"/>
      </a:hlink>
      <a:folHlink>
        <a:srgbClr val="93282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Design">
  <a:themeElements>
    <a:clrScheme name="GMC CD Farb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4798"/>
      </a:accent1>
      <a:accent2>
        <a:srgbClr val="95C11F"/>
      </a:accent2>
      <a:accent3>
        <a:srgbClr val="009FE3"/>
      </a:accent3>
      <a:accent4>
        <a:srgbClr val="932826"/>
      </a:accent4>
      <a:accent5>
        <a:srgbClr val="DA5632"/>
      </a:accent5>
      <a:accent6>
        <a:srgbClr val="F2BE45"/>
      </a:accent6>
      <a:hlink>
        <a:srgbClr val="284798"/>
      </a:hlink>
      <a:folHlink>
        <a:srgbClr val="93282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Design">
  <a:themeElements>
    <a:clrScheme name="GMC CD Farb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4798"/>
      </a:accent1>
      <a:accent2>
        <a:srgbClr val="95C11F"/>
      </a:accent2>
      <a:accent3>
        <a:srgbClr val="009FE3"/>
      </a:accent3>
      <a:accent4>
        <a:srgbClr val="932826"/>
      </a:accent4>
      <a:accent5>
        <a:srgbClr val="DA5632"/>
      </a:accent5>
      <a:accent6>
        <a:srgbClr val="F2BE45"/>
      </a:accent6>
      <a:hlink>
        <a:srgbClr val="284798"/>
      </a:hlink>
      <a:folHlink>
        <a:srgbClr val="93282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-Design">
  <a:themeElements>
    <a:clrScheme name="GMC CD Farb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4798"/>
      </a:accent1>
      <a:accent2>
        <a:srgbClr val="95C11F"/>
      </a:accent2>
      <a:accent3>
        <a:srgbClr val="009FE3"/>
      </a:accent3>
      <a:accent4>
        <a:srgbClr val="932826"/>
      </a:accent4>
      <a:accent5>
        <a:srgbClr val="DA5632"/>
      </a:accent5>
      <a:accent6>
        <a:srgbClr val="F2BE45"/>
      </a:accent6>
      <a:hlink>
        <a:srgbClr val="284798"/>
      </a:hlink>
      <a:folHlink>
        <a:srgbClr val="93282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-Design">
  <a:themeElements>
    <a:clrScheme name="GMC CD Farb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4798"/>
      </a:accent1>
      <a:accent2>
        <a:srgbClr val="95C11F"/>
      </a:accent2>
      <a:accent3>
        <a:srgbClr val="009FE3"/>
      </a:accent3>
      <a:accent4>
        <a:srgbClr val="932826"/>
      </a:accent4>
      <a:accent5>
        <a:srgbClr val="DA5632"/>
      </a:accent5>
      <a:accent6>
        <a:srgbClr val="F2BE45"/>
      </a:accent6>
      <a:hlink>
        <a:srgbClr val="284798"/>
      </a:hlink>
      <a:folHlink>
        <a:srgbClr val="93282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Microsoft Office PowerPoint</Application>
  <PresentationFormat>On-screen Show (4:3)</PresentationFormat>
  <Paragraphs>171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DengXian</vt:lpstr>
      <vt:lpstr>Times New Roman</vt:lpstr>
      <vt:lpstr>Wingdings</vt:lpstr>
      <vt:lpstr>Larissa-Design</vt:lpstr>
      <vt:lpstr>Office-Design</vt:lpstr>
      <vt:lpstr>1_Office-Design</vt:lpstr>
      <vt:lpstr>2_Office-Design</vt:lpstr>
      <vt:lpstr>5_Office-Design</vt:lpstr>
      <vt:lpstr>6_Office-Design</vt:lpstr>
      <vt:lpstr>Importance of Peatlands for the climate and ecosystem services  Examples from the Baltic Sea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„Kidneys of the landscape“: Nutrients</vt:lpstr>
      <vt:lpstr>PowerPoint Presentation</vt:lpstr>
      <vt:lpstr>PowerPoint Presentation</vt:lpstr>
      <vt:lpstr>Rewetting</vt:lpstr>
      <vt:lpstr>PowerPoint Presentation</vt:lpstr>
      <vt:lpstr>PowerPoint Presentation</vt:lpstr>
      <vt:lpstr>PowerPoint Presentation</vt:lpstr>
      <vt:lpstr>Paludiculture Strategies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Franziska</dc:creator>
  <cp:lastModifiedBy>Simon Caporn</cp:lastModifiedBy>
  <cp:revision>487</cp:revision>
  <dcterms:created xsi:type="dcterms:W3CDTF">2014-11-09T22:45:23Z</dcterms:created>
  <dcterms:modified xsi:type="dcterms:W3CDTF">2019-06-12T08:35:02Z</dcterms:modified>
</cp:coreProperties>
</file>