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1"/>
  </p:sldMasterIdLst>
  <p:notesMasterIdLst>
    <p:notesMasterId r:id="rId23"/>
  </p:notesMasterIdLst>
  <p:sldIdLst>
    <p:sldId id="256" r:id="rId2"/>
    <p:sldId id="264" r:id="rId3"/>
    <p:sldId id="282" r:id="rId4"/>
    <p:sldId id="265" r:id="rId5"/>
    <p:sldId id="281" r:id="rId6"/>
    <p:sldId id="267" r:id="rId7"/>
    <p:sldId id="268" r:id="rId8"/>
    <p:sldId id="270" r:id="rId9"/>
    <p:sldId id="269" r:id="rId10"/>
    <p:sldId id="280" r:id="rId11"/>
    <p:sldId id="271" r:id="rId12"/>
    <p:sldId id="284" r:id="rId13"/>
    <p:sldId id="272" r:id="rId14"/>
    <p:sldId id="283" r:id="rId15"/>
    <p:sldId id="275" r:id="rId16"/>
    <p:sldId id="277" r:id="rId17"/>
    <p:sldId id="274" r:id="rId18"/>
    <p:sldId id="278" r:id="rId19"/>
    <p:sldId id="276" r:id="rId20"/>
    <p:sldId id="279" r:id="rId21"/>
    <p:sldId id="266" r:id="rId22"/>
  </p:sldIdLst>
  <p:sldSz cx="9144000" cy="6858000" type="screen4x3"/>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489"/>
    <a:srgbClr val="DE1753"/>
    <a:srgbClr val="E915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67"/>
    <p:restoredTop sz="71350" autoAdjust="0"/>
  </p:normalViewPr>
  <p:slideViewPr>
    <p:cSldViewPr snapToGrid="0" snapToObjects="1">
      <p:cViewPr varScale="1">
        <p:scale>
          <a:sx n="52" d="100"/>
          <a:sy n="52" d="100"/>
        </p:scale>
        <p:origin x="2106" y="72"/>
      </p:cViewPr>
      <p:guideLst>
        <p:guide orient="horz" pos="2160"/>
        <p:guide pos="2880"/>
      </p:guideLst>
    </p:cSldViewPr>
  </p:slideViewPr>
  <p:notesTextViewPr>
    <p:cViewPr>
      <p:scale>
        <a:sx n="3" d="2"/>
        <a:sy n="3" d="2"/>
      </p:scale>
      <p:origin x="0" y="-121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16D7F006-366E-124B-B446-E93A0B39FE65}" type="datetimeFigureOut">
              <a:rPr lang="en-US" smtClean="0"/>
              <a:t>6/11/2019</a:t>
            </a:fld>
            <a:endParaRPr lang="en-US"/>
          </a:p>
        </p:txBody>
      </p:sp>
      <p:sp>
        <p:nvSpPr>
          <p:cNvPr id="4" name="Slide Image Placeholder 3"/>
          <p:cNvSpPr>
            <a:spLocks noGrp="1" noRot="1" noChangeAspect="1"/>
          </p:cNvSpPr>
          <p:nvPr>
            <p:ph type="sldImg" idx="2"/>
          </p:nvPr>
        </p:nvSpPr>
        <p:spPr>
          <a:xfrm>
            <a:off x="1166813" y="1241425"/>
            <a:ext cx="4465637" cy="33512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2CFF2D54-8C2A-BE4F-9448-CAD51B1D76C7}" type="slidenum">
              <a:rPr lang="en-US" smtClean="0"/>
              <a:t>‹#›</a:t>
            </a:fld>
            <a:endParaRPr lang="en-US"/>
          </a:p>
        </p:txBody>
      </p:sp>
    </p:spTree>
    <p:extLst>
      <p:ext uri="{BB962C8B-B14F-4D97-AF65-F5344CB8AC3E}">
        <p14:creationId xmlns:p14="http://schemas.microsoft.com/office/powerpoint/2010/main" val="437901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Creating a New Approach to Peatland</a:t>
            </a:r>
            <a:r>
              <a:rPr lang="en-GB" baseline="0" dirty="0" smtClean="0"/>
              <a:t> Ecosystems – What does this mean? </a:t>
            </a:r>
          </a:p>
        </p:txBody>
      </p:sp>
      <p:sp>
        <p:nvSpPr>
          <p:cNvPr id="4" name="Slide Number Placeholder 3"/>
          <p:cNvSpPr>
            <a:spLocks noGrp="1"/>
          </p:cNvSpPr>
          <p:nvPr>
            <p:ph type="sldNum" sz="quarter" idx="10"/>
          </p:nvPr>
        </p:nvSpPr>
        <p:spPr/>
        <p:txBody>
          <a:bodyPr/>
          <a:lstStyle/>
          <a:p>
            <a:fld id="{2CFF2D54-8C2A-BE4F-9448-CAD51B1D76C7}" type="slidenum">
              <a:rPr lang="en-US" smtClean="0"/>
              <a:t>2</a:t>
            </a:fld>
            <a:endParaRPr lang="en-US" dirty="0"/>
          </a:p>
        </p:txBody>
      </p:sp>
    </p:spTree>
    <p:extLst>
      <p:ext uri="{BB962C8B-B14F-4D97-AF65-F5344CB8AC3E}">
        <p14:creationId xmlns:p14="http://schemas.microsoft.com/office/powerpoint/2010/main" val="1053631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11</a:t>
            </a:r>
            <a:r>
              <a:rPr lang="en-GB" baseline="30000" dirty="0" smtClean="0"/>
              <a:t>th</a:t>
            </a:r>
            <a:r>
              <a:rPr lang="en-GB" dirty="0" smtClean="0"/>
              <a:t> of April 2019 – Looking Southeast</a:t>
            </a:r>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Construction work has halted</a:t>
            </a:r>
            <a:r>
              <a:rPr lang="en-GB" baseline="0" dirty="0" smtClean="0"/>
              <a:t> at the end of March to ensure that we are not working when the water temperature is above 8 degrees to avoid risks of Prymnesium blooms. </a:t>
            </a:r>
          </a:p>
          <a:p>
            <a:pPr marL="171450" indent="-171450">
              <a:buFont typeface="Arial" panose="020B0604020202020204" pitchFamily="34" charset="0"/>
              <a:buChar char="•"/>
            </a:pPr>
            <a:r>
              <a:rPr lang="en-GB" baseline="0" dirty="0" smtClean="0"/>
              <a:t>This has already created the still water refuge on the far side, as time goes on further windbreak will be added with reeds growing on the top of the tubes to further guard. </a:t>
            </a:r>
          </a:p>
          <a:p>
            <a:pPr marL="171450" indent="-171450">
              <a:buFont typeface="Arial" panose="020B0604020202020204" pitchFamily="34" charset="0"/>
              <a:buChar char="•"/>
            </a:pPr>
            <a:r>
              <a:rPr lang="en-GB" baseline="0" dirty="0" smtClean="0"/>
              <a:t>The material of the tubes is designed to allow plant roots to grow through them. </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Approximately 1ha included in the area</a:t>
            </a:r>
          </a:p>
        </p:txBody>
      </p:sp>
      <p:sp>
        <p:nvSpPr>
          <p:cNvPr id="4" name="Slide Number Placeholder 3"/>
          <p:cNvSpPr>
            <a:spLocks noGrp="1"/>
          </p:cNvSpPr>
          <p:nvPr>
            <p:ph type="sldNum" sz="quarter" idx="10"/>
          </p:nvPr>
        </p:nvSpPr>
        <p:spPr/>
        <p:txBody>
          <a:bodyPr/>
          <a:lstStyle/>
          <a:p>
            <a:fld id="{2CFF2D54-8C2A-BE4F-9448-CAD51B1D76C7}" type="slidenum">
              <a:rPr lang="en-US" smtClean="0"/>
              <a:t>11</a:t>
            </a:fld>
            <a:endParaRPr lang="en-US"/>
          </a:p>
        </p:txBody>
      </p:sp>
    </p:spTree>
    <p:extLst>
      <p:ext uri="{BB962C8B-B14F-4D97-AF65-F5344CB8AC3E}">
        <p14:creationId xmlns:p14="http://schemas.microsoft.com/office/powerpoint/2010/main" val="4228802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Moving on to work being carried out by our partner</a:t>
            </a:r>
            <a:r>
              <a:rPr lang="en-GB" baseline="0" dirty="0" smtClean="0"/>
              <a:t> Van Hall </a:t>
            </a:r>
            <a:r>
              <a:rPr lang="en-GB" baseline="0" dirty="0" err="1" smtClean="0"/>
              <a:t>Laurenstein</a:t>
            </a:r>
            <a:r>
              <a:rPr lang="en-GB" baseline="0" dirty="0" smtClean="0"/>
              <a:t> University in the Netherlands. </a:t>
            </a:r>
          </a:p>
          <a:p>
            <a:pPr marL="171450" indent="-171450">
              <a:buFont typeface="Arial" panose="020B0604020202020204" pitchFamily="34" charset="0"/>
              <a:buChar char="•"/>
            </a:pPr>
            <a:r>
              <a:rPr lang="en-GB" baseline="0" dirty="0" smtClean="0"/>
              <a:t>They are working on a project on Lake de </a:t>
            </a:r>
            <a:r>
              <a:rPr lang="en-GB" baseline="0" dirty="0" err="1" smtClean="0"/>
              <a:t>Leijan</a:t>
            </a:r>
            <a:r>
              <a:rPr lang="en-GB" baseline="0" dirty="0" smtClean="0"/>
              <a:t>, comparing spatial water quality with fish tracking data, to understand better the ways the water is behaving.</a:t>
            </a:r>
          </a:p>
          <a:p>
            <a:pPr marL="171450" indent="-171450">
              <a:buFont typeface="Arial" panose="020B0604020202020204" pitchFamily="34" charset="0"/>
              <a:buChar char="•"/>
            </a:pPr>
            <a:r>
              <a:rPr lang="en-GB" baseline="0" dirty="0" smtClean="0"/>
              <a:t> They are building a spatial map of water quality using a Water quality </a:t>
            </a:r>
            <a:r>
              <a:rPr lang="en-GB" baseline="0" dirty="0" err="1" smtClean="0"/>
              <a:t>Sonde</a:t>
            </a:r>
            <a:r>
              <a:rPr lang="en-GB" baseline="0" dirty="0" smtClean="0"/>
              <a:t>, mounted on a floatation device, and towing it around the lake. Working to develop better software and tools for this work. </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This will be linked to work being done by the local angling association to tag and track fish, helping them understand how fish respond best to the water quality. Local anglers are taking part in tracking work as a citizen science.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2CFF2D54-8C2A-BE4F-9448-CAD51B1D76C7}" type="slidenum">
              <a:rPr lang="en-US" smtClean="0"/>
              <a:t>12</a:t>
            </a:fld>
            <a:endParaRPr lang="en-US"/>
          </a:p>
        </p:txBody>
      </p:sp>
    </p:spTree>
    <p:extLst>
      <p:ext uri="{BB962C8B-B14F-4D97-AF65-F5344CB8AC3E}">
        <p14:creationId xmlns:p14="http://schemas.microsoft.com/office/powerpoint/2010/main" val="186921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Lille Vildmose in Denmark –</a:t>
            </a:r>
            <a:r>
              <a:rPr lang="en-GB" baseline="0" dirty="0" smtClean="0"/>
              <a:t> our partners have begun their work on bog restoration with removing the mineralised top soil. The objective is to have an additional 2-3ha of rewetted bog within the RAMSAR area. First bog in Denmark to have the RAMSAR dedication </a:t>
            </a:r>
            <a:r>
              <a:rPr lang="en-GB" baseline="0" dirty="0" err="1" smtClean="0"/>
              <a:t>recongising</a:t>
            </a:r>
            <a:r>
              <a:rPr lang="en-GB" baseline="0" dirty="0" smtClean="0"/>
              <a:t> international climate importance. </a:t>
            </a:r>
          </a:p>
          <a:p>
            <a:endParaRPr lang="en-GB" baseline="0" dirty="0" smtClean="0"/>
          </a:p>
          <a:p>
            <a:r>
              <a:rPr lang="en-GB" baseline="0" dirty="0" smtClean="0"/>
              <a:t>Removal of the top 30cm of topsoil is necessary to reseed the sphagnum, and also because the hydrology of the area does not allow this area to have its water level to that point without flooding the surrounding roads. There is an inevitable carbon loss from that, but should be offset somewhat by faster </a:t>
            </a:r>
            <a:r>
              <a:rPr lang="en-GB" baseline="0" dirty="0" err="1" smtClean="0"/>
              <a:t>resubmerging</a:t>
            </a:r>
            <a:r>
              <a:rPr lang="en-GB" baseline="0" dirty="0" smtClean="0"/>
              <a:t> with water. Also avoids the methane spike that is known to sometimes occur with stripped soil.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2CFF2D54-8C2A-BE4F-9448-CAD51B1D76C7}" type="slidenum">
              <a:rPr lang="en-US" smtClean="0"/>
              <a:t>13</a:t>
            </a:fld>
            <a:endParaRPr lang="en-US"/>
          </a:p>
        </p:txBody>
      </p:sp>
    </p:spTree>
    <p:extLst>
      <p:ext uri="{BB962C8B-B14F-4D97-AF65-F5344CB8AC3E}">
        <p14:creationId xmlns:p14="http://schemas.microsoft.com/office/powerpoint/2010/main" val="1038800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Paludiculture – the</a:t>
            </a:r>
            <a:r>
              <a:rPr lang="en-GB" baseline="0" dirty="0" smtClean="0"/>
              <a:t> project is not going to be able to break new ground in this area as a research basis – this is about demonstration. The technology exists, we want people to use it, so the projects are market focused, towards getting people to grow. In each of our respective regions trying to raise awareness, among the farming community, and the political community, and the wider public . Looking at where we are, the products are there, the demand and funding now needs to come </a:t>
            </a:r>
            <a:r>
              <a:rPr lang="en-GB" baseline="0" dirty="0" err="1" smtClean="0"/>
              <a:t>onboard</a:t>
            </a:r>
            <a:r>
              <a:rPr lang="en-GB" baseline="0" dirty="0" smtClean="0"/>
              <a:t>. </a:t>
            </a:r>
          </a:p>
          <a:p>
            <a:endParaRPr lang="en-GB" baseline="0" dirty="0" smtClean="0"/>
          </a:p>
          <a:p>
            <a:r>
              <a:rPr lang="en-GB" baseline="0" dirty="0" smtClean="0"/>
              <a:t>Looking at the recently published UK peatland inventory – their best case scenario, the stretch scenario, is that by 2050 we achieve 35% reduction in UK peatland emissions. That leaves around 4% of UK current emissions just through drained peat in a year that we are supposed to be carbon neutral. Their standard scenario is only 18% reduction – assuming all current policies and aspirations are fulfilled. </a:t>
            </a:r>
            <a:endParaRPr lang="en-GB" baseline="0" dirty="0" smtClean="0"/>
          </a:p>
          <a:p>
            <a:endParaRPr lang="en-GB" baseline="0" dirty="0" smtClean="0"/>
          </a:p>
          <a:p>
            <a:r>
              <a:rPr lang="en-GB" baseline="0" dirty="0" smtClean="0"/>
              <a:t>In the UK, arable and intensive grassland are the largest per unit emitters. Arable is about 1/3</a:t>
            </a:r>
            <a:r>
              <a:rPr lang="en-GB" baseline="30000" dirty="0" smtClean="0"/>
              <a:t>rd</a:t>
            </a:r>
            <a:r>
              <a:rPr lang="en-GB" baseline="0" dirty="0" smtClean="0"/>
              <a:t> of UK emissions, despite being only about 7% of the peatland in the UK. Big opportunity to cut emissions. </a:t>
            </a:r>
            <a:r>
              <a:rPr lang="en-GB" baseline="0" dirty="0" smtClean="0"/>
              <a:t/>
            </a:r>
            <a:br>
              <a:rPr lang="en-GB" baseline="0" dirty="0" smtClean="0"/>
            </a:br>
            <a:r>
              <a:rPr lang="en-GB" baseline="0" dirty="0" smtClean="0"/>
              <a:t/>
            </a:r>
            <a:br>
              <a:rPr lang="en-GB" baseline="0" dirty="0" smtClean="0"/>
            </a:br>
            <a:r>
              <a:rPr lang="en-GB" baseline="0" dirty="0" smtClean="0"/>
              <a:t>Sphagnum Moss farming – sphagnum Mosses</a:t>
            </a:r>
          </a:p>
          <a:p>
            <a:pPr marL="228600" indent="-228600">
              <a:buAutoNum type="arabicPeriod"/>
            </a:pPr>
            <a:endParaRPr lang="en-GB" baseline="0" dirty="0" smtClean="0"/>
          </a:p>
          <a:p>
            <a:pPr marL="0" indent="0">
              <a:buNone/>
            </a:pPr>
            <a:r>
              <a:rPr lang="en-GB" baseline="0" dirty="0" smtClean="0"/>
              <a:t>Alternatively, our partners in Denmark are exploring the option of Typha, based on work done by the GMC in Germany. The Typha has the advantage of being possible to grow on nutrient rich soils. It has many potential uses, initial experiments have focused on its capacity to work as an insulation Board. Other possibly uses include as a food crop, and a growing media mix. </a:t>
            </a:r>
          </a:p>
          <a:p>
            <a:pPr marL="228600" indent="-228600">
              <a:buAutoNum type="arabicPeriod"/>
            </a:pPr>
            <a:endParaRPr lang="en-GB" baseline="0" dirty="0" smtClean="0"/>
          </a:p>
          <a:p>
            <a:pPr marL="0" indent="0">
              <a:buNone/>
            </a:pPr>
            <a:r>
              <a:rPr lang="en-GB" baseline="0" dirty="0" smtClean="0"/>
              <a:t>Underlying problem – there is no subsidy for this – this is not regarded as agriculture under the European Common Agricultural Policy. No subsidy, no profit in comparison to other agriculture. Drained land + cows = subsidy – even though not viable in economic sense and definitely not in a climate sense. </a:t>
            </a:r>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2CFF2D54-8C2A-BE4F-9448-CAD51B1D76C7}" type="slidenum">
              <a:rPr lang="en-US" smtClean="0"/>
              <a:t>14</a:t>
            </a:fld>
            <a:endParaRPr lang="en-US"/>
          </a:p>
        </p:txBody>
      </p:sp>
    </p:spTree>
    <p:extLst>
      <p:ext uri="{BB962C8B-B14F-4D97-AF65-F5344CB8AC3E}">
        <p14:creationId xmlns:p14="http://schemas.microsoft.com/office/powerpoint/2010/main" val="1868040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Picture from Natuurpunt –</a:t>
            </a:r>
            <a:r>
              <a:rPr lang="en-GB" baseline="0" dirty="0" smtClean="0"/>
              <a:t> that is a lot of grass to deal with. – Katrien will perhaps be better able to present the work that has been done previously with </a:t>
            </a:r>
            <a:r>
              <a:rPr lang="en-GB" baseline="0" dirty="0" err="1" smtClean="0"/>
              <a:t>Grasgoed</a:t>
            </a:r>
            <a:r>
              <a:rPr lang="en-GB" baseline="0" dirty="0" smtClean="0"/>
              <a:t>. </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Our next challenge is also about making an add-on</a:t>
            </a:r>
            <a:r>
              <a:rPr lang="en-GB" baseline="0" dirty="0" smtClean="0"/>
              <a:t> revenue stream from our conservation work. This is not about agriculture, but the huge quantities of green waste we produce each year. </a:t>
            </a:r>
            <a:endParaRPr lang="en-GB" dirty="0" smtClean="0"/>
          </a:p>
          <a:p>
            <a:endParaRPr lang="en-GB" dirty="0"/>
          </a:p>
        </p:txBody>
      </p:sp>
      <p:sp>
        <p:nvSpPr>
          <p:cNvPr id="4" name="Slide Number Placeholder 3"/>
          <p:cNvSpPr>
            <a:spLocks noGrp="1"/>
          </p:cNvSpPr>
          <p:nvPr>
            <p:ph type="sldNum" sz="quarter" idx="10"/>
          </p:nvPr>
        </p:nvSpPr>
        <p:spPr/>
        <p:txBody>
          <a:bodyPr/>
          <a:lstStyle/>
          <a:p>
            <a:fld id="{2CFF2D54-8C2A-BE4F-9448-CAD51B1D76C7}" type="slidenum">
              <a:rPr lang="en-US" smtClean="0"/>
              <a:t>15</a:t>
            </a:fld>
            <a:endParaRPr lang="en-US"/>
          </a:p>
        </p:txBody>
      </p:sp>
    </p:spTree>
    <p:extLst>
      <p:ext uri="{BB962C8B-B14F-4D97-AF65-F5344CB8AC3E}">
        <p14:creationId xmlns:p14="http://schemas.microsoft.com/office/powerpoint/2010/main" val="580746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Broads Authority operates in a similar environment cutting reed. Actually own the same machines as Natuurpunt. </a:t>
            </a:r>
          </a:p>
          <a:p>
            <a:endParaRPr lang="en-GB" dirty="0" smtClean="0"/>
          </a:p>
          <a:p>
            <a:r>
              <a:rPr lang="en-GB" dirty="0" err="1" smtClean="0"/>
              <a:t>Phragmites</a:t>
            </a:r>
            <a:r>
              <a:rPr lang="en-GB" dirty="0" smtClean="0"/>
              <a:t> Reeds – Another big area of challenge for us as an authority is dealing with reed offcuts. Fenland management requires cutting of the beds, we use the pictured </a:t>
            </a:r>
            <a:r>
              <a:rPr lang="en-GB" dirty="0" err="1" smtClean="0"/>
              <a:t>softrack</a:t>
            </a:r>
            <a:r>
              <a:rPr lang="en-GB" dirty="0" smtClean="0"/>
              <a:t> cutter (pictured) for this purpose. Again, we simply have heaps of material building up, or end up burning it. </a:t>
            </a:r>
          </a:p>
          <a:p>
            <a:endParaRPr lang="en-GB" dirty="0" smtClean="0"/>
          </a:p>
          <a:p>
            <a:r>
              <a:rPr lang="en-GB" dirty="0" smtClean="0"/>
              <a:t>Possible</a:t>
            </a:r>
            <a:r>
              <a:rPr lang="en-GB" baseline="0" dirty="0" smtClean="0"/>
              <a:t> uses as a biofuel – has been explored but without meaningful subsidy the economics of this simply do not add up. This is the underlying problem of all paludi. </a:t>
            </a:r>
            <a:endParaRPr lang="en-GB" dirty="0"/>
          </a:p>
        </p:txBody>
      </p:sp>
      <p:sp>
        <p:nvSpPr>
          <p:cNvPr id="4" name="Slide Number Placeholder 3"/>
          <p:cNvSpPr>
            <a:spLocks noGrp="1"/>
          </p:cNvSpPr>
          <p:nvPr>
            <p:ph type="sldNum" sz="quarter" idx="10"/>
          </p:nvPr>
        </p:nvSpPr>
        <p:spPr/>
        <p:txBody>
          <a:bodyPr/>
          <a:lstStyle/>
          <a:p>
            <a:fld id="{2CFF2D54-8C2A-BE4F-9448-CAD51B1D76C7}" type="slidenum">
              <a:rPr lang="en-US" smtClean="0"/>
              <a:t>16</a:t>
            </a:fld>
            <a:endParaRPr lang="en-US"/>
          </a:p>
        </p:txBody>
      </p:sp>
    </p:spTree>
    <p:extLst>
      <p:ext uri="{BB962C8B-B14F-4D97-AF65-F5344CB8AC3E}">
        <p14:creationId xmlns:p14="http://schemas.microsoft.com/office/powerpoint/2010/main" val="1373935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See pictured, not very attractive pile of material on the edge of a wetland site, however it has excellent potential as a compost/soil improver. Initial trials</a:t>
            </a:r>
            <a:r>
              <a:rPr lang="en-GB" baseline="0" dirty="0" smtClean="0"/>
              <a:t> will be with agriculture for bulk use, future trials with customers in supermarkets as an alternative to the current peat based substrates. </a:t>
            </a:r>
          </a:p>
          <a:p>
            <a:r>
              <a:rPr lang="en-GB" baseline="0" dirty="0" smtClean="0"/>
              <a:t>First trials are with a local farming co-operative, also in a wildflower area we manage. Aim to determine the amount of improvement it makes to the soil, and use the data to have other farmers interested. </a:t>
            </a:r>
            <a:br>
              <a:rPr lang="en-GB" baseline="0" dirty="0" smtClean="0"/>
            </a:br>
            <a:r>
              <a:rPr lang="en-GB" baseline="0" dirty="0" smtClean="0"/>
              <a:t/>
            </a:r>
            <a:br>
              <a:rPr lang="en-GB" baseline="0" dirty="0" smtClean="0"/>
            </a:br>
            <a:r>
              <a:rPr lang="en-GB" baseline="0" dirty="0" smtClean="0"/>
              <a:t>Potential also to use it for retail depending on quality – this is the challenging point. </a:t>
            </a:r>
          </a:p>
          <a:p>
            <a:endParaRPr lang="en-GB" baseline="0" dirty="0" smtClean="0"/>
          </a:p>
          <a:p>
            <a:r>
              <a:rPr lang="en-GB" baseline="0" dirty="0" smtClean="0"/>
              <a:t>Another option for the reed (depending on how and when it is cut) is to turn some of it to Biochar – a very active project we have just started.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2CFF2D54-8C2A-BE4F-9448-CAD51B1D76C7}" type="slidenum">
              <a:rPr lang="en-US" smtClean="0"/>
              <a:t>17</a:t>
            </a:fld>
            <a:endParaRPr lang="en-US"/>
          </a:p>
        </p:txBody>
      </p:sp>
    </p:spTree>
    <p:extLst>
      <p:ext uri="{BB962C8B-B14F-4D97-AF65-F5344CB8AC3E}">
        <p14:creationId xmlns:p14="http://schemas.microsoft.com/office/powerpoint/2010/main" val="2973652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Conservation needs requires a largescale removal of wood, at the moment a lot of this is burned on site. We cannot sell this material due to regulations for firewood, low demand, and poor access. </a:t>
            </a:r>
          </a:p>
          <a:p>
            <a:pPr marL="171450" indent="-171450">
              <a:buFont typeface="Arial" panose="020B0604020202020204" pitchFamily="34" charset="0"/>
              <a:buChar char="•"/>
            </a:pPr>
            <a:r>
              <a:rPr lang="en-GB" dirty="0" smtClean="0"/>
              <a:t> This</a:t>
            </a:r>
            <a:r>
              <a:rPr lang="en-GB" baseline="0" dirty="0" smtClean="0"/>
              <a:t> creates pollution, and creates potential publicity issues for some organisations with the sensitive issue of moor burning for grouse shooting. </a:t>
            </a:r>
          </a:p>
          <a:p>
            <a:pPr marL="171450" indent="-171450">
              <a:buFont typeface="Arial" panose="020B0604020202020204" pitchFamily="34" charset="0"/>
              <a:buChar char="•"/>
            </a:pPr>
            <a:r>
              <a:rPr lang="en-GB" baseline="0" dirty="0" smtClean="0"/>
              <a:t>SO we have purchased a Charcoal Retort to trial creation of sustainable charcoal in the Broads – first burns took place in April.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In the</a:t>
            </a:r>
            <a:r>
              <a:rPr lang="en-GB" baseline="0" dirty="0" smtClean="0"/>
              <a:t> Broads there is an opportunity to develop local charcoal manufacture. Pictured is a part of the process of manufacturing charcoal, the syngas flaring from our burner to drive the pyrolysis process. </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2CFF2D54-8C2A-BE4F-9448-CAD51B1D76C7}" type="slidenum">
              <a:rPr lang="en-US" smtClean="0"/>
              <a:t>18</a:t>
            </a:fld>
            <a:endParaRPr lang="en-US"/>
          </a:p>
        </p:txBody>
      </p:sp>
    </p:spTree>
    <p:extLst>
      <p:ext uri="{BB962C8B-B14F-4D97-AF65-F5344CB8AC3E}">
        <p14:creationId xmlns:p14="http://schemas.microsoft.com/office/powerpoint/2010/main" val="620736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want the public to begin to value and understand this type of landscape – there is insufficient awareness of the following process. </a:t>
            </a:r>
            <a:endParaRPr lang="en-GB" baseline="0" dirty="0" smtClean="0"/>
          </a:p>
          <a:p>
            <a:endParaRPr lang="en-GB" baseline="0" dirty="0" smtClean="0"/>
          </a:p>
          <a:p>
            <a:r>
              <a:rPr lang="en-GB" baseline="0" dirty="0" smtClean="0"/>
              <a:t>Too much of this happening – peat cutting – and at a wider scale general drainage for agriculture. Often this happened centuries ago. </a:t>
            </a:r>
          </a:p>
          <a:p>
            <a:endParaRPr lang="en-GB" baseline="0" dirty="0" smtClean="0"/>
          </a:p>
          <a:p>
            <a:r>
              <a:rPr lang="en-GB" baseline="0" dirty="0" smtClean="0"/>
              <a:t>Public perception is missing. People buy grow bags and compost, unaware that it is turning the above it this. </a:t>
            </a:r>
            <a:endParaRPr lang="en-GB" dirty="0" smtClean="0"/>
          </a:p>
          <a:p>
            <a:endParaRPr lang="en-GB" dirty="0" smtClean="0"/>
          </a:p>
          <a:p>
            <a:r>
              <a:rPr lang="en-GB" dirty="0" smtClean="0"/>
              <a:t>Paludiculture – how to stop peat degradation at a wider level. Working on nature reserves and rewilding</a:t>
            </a:r>
            <a:r>
              <a:rPr lang="en-GB" baseline="0" dirty="0" smtClean="0"/>
              <a:t> is one thing, but there are huge areas of wetlands under agricultural management at the moment were there is a serious issue of carbon loss and subsidence. </a:t>
            </a:r>
            <a:endParaRPr lang="en-GB" dirty="0" smtClean="0"/>
          </a:p>
          <a:p>
            <a:endParaRPr lang="en-GB" dirty="0" smtClean="0"/>
          </a:p>
          <a:p>
            <a:r>
              <a:rPr lang="en-GB" dirty="0" smtClean="0"/>
              <a:t>The other</a:t>
            </a:r>
            <a:r>
              <a:rPr lang="en-GB" baseline="0" dirty="0" smtClean="0"/>
              <a:t> challenge, looking at the wider catchment, and the important climate effects, is what to grow on wet ground. Rewilding is controversial as it is understood as taking productive land and making it less productive. So what productive use can we offer to growers to maintain the ecosystem services? </a:t>
            </a:r>
          </a:p>
          <a:p>
            <a:endParaRPr lang="en-GB" dirty="0"/>
          </a:p>
        </p:txBody>
      </p:sp>
      <p:sp>
        <p:nvSpPr>
          <p:cNvPr id="4" name="Slide Number Placeholder 3"/>
          <p:cNvSpPr>
            <a:spLocks noGrp="1"/>
          </p:cNvSpPr>
          <p:nvPr>
            <p:ph type="sldNum" sz="quarter" idx="10"/>
          </p:nvPr>
        </p:nvSpPr>
        <p:spPr/>
        <p:txBody>
          <a:bodyPr/>
          <a:lstStyle/>
          <a:p>
            <a:fld id="{2CFF2D54-8C2A-BE4F-9448-CAD51B1D76C7}" type="slidenum">
              <a:rPr lang="en-US" smtClean="0"/>
              <a:t>19</a:t>
            </a:fld>
            <a:endParaRPr lang="en-US"/>
          </a:p>
        </p:txBody>
      </p:sp>
    </p:spTree>
    <p:extLst>
      <p:ext uri="{BB962C8B-B14F-4D97-AF65-F5344CB8AC3E}">
        <p14:creationId xmlns:p14="http://schemas.microsoft.com/office/powerpoint/2010/main" val="3285246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sustainable future for peatlands – finding this balance</a:t>
            </a:r>
            <a:r>
              <a:rPr lang="en-GB" baseline="0" dirty="0" smtClean="0"/>
              <a:t> of economy and conservation, finding a way to get people to recognise the resource for what it is, rather than an inconvenience to be got out of the way. </a:t>
            </a:r>
          </a:p>
          <a:p>
            <a:endParaRPr lang="en-GB" baseline="0" dirty="0" smtClean="0"/>
          </a:p>
          <a:p>
            <a:r>
              <a:rPr lang="en-GB" baseline="0" dirty="0" smtClean="0"/>
              <a:t>We want the public to appreciate wetlands for what they give, so part of this is citizen science as a method of engagement. Using students to help us build the message. Students need fresh air, regular walks in the countryside, and good contact with nature so we are giving them the chance to carry out research for us on our wetland sites. Peat coring is an important part of understanding the Broads, there is a real excitement in discovering the recent geological history, a real living sense of the age and power of these areas. </a:t>
            </a:r>
            <a:endParaRPr lang="en-GB" dirty="0"/>
          </a:p>
        </p:txBody>
      </p:sp>
      <p:sp>
        <p:nvSpPr>
          <p:cNvPr id="4" name="Slide Number Placeholder 3"/>
          <p:cNvSpPr>
            <a:spLocks noGrp="1"/>
          </p:cNvSpPr>
          <p:nvPr>
            <p:ph type="sldNum" sz="quarter" idx="10"/>
          </p:nvPr>
        </p:nvSpPr>
        <p:spPr/>
        <p:txBody>
          <a:bodyPr/>
          <a:lstStyle/>
          <a:p>
            <a:fld id="{2CFF2D54-8C2A-BE4F-9448-CAD51B1D76C7}" type="slidenum">
              <a:rPr lang="en-US" smtClean="0"/>
              <a:t>20</a:t>
            </a:fld>
            <a:endParaRPr lang="en-US"/>
          </a:p>
        </p:txBody>
      </p:sp>
    </p:spTree>
    <p:extLst>
      <p:ext uri="{BB962C8B-B14F-4D97-AF65-F5344CB8AC3E}">
        <p14:creationId xmlns:p14="http://schemas.microsoft.com/office/powerpoint/2010/main" val="3893444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The Broads Authority</a:t>
            </a:r>
            <a:r>
              <a:rPr lang="en-GB" baseline="0" dirty="0" smtClean="0"/>
              <a:t> is leading the CANAPE Project with 14 organisations across 5 countries. </a:t>
            </a:r>
          </a:p>
          <a:p>
            <a:pPr marL="171450" indent="-171450">
              <a:buFont typeface="Arial" panose="020B0604020202020204" pitchFamily="34" charset="0"/>
              <a:buChar char="•"/>
            </a:pPr>
            <a:r>
              <a:rPr lang="en-GB" dirty="0" smtClean="0"/>
              <a:t>CANAPE</a:t>
            </a:r>
            <a:r>
              <a:rPr lang="en-GB" baseline="0" dirty="0" smtClean="0"/>
              <a:t> is a wide ranging project, we are working with a budget of 5.45 million, 50% funded by the ERDF through the Interreg North Sea Region Programme. BA share is about 1.5 Million </a:t>
            </a:r>
          </a:p>
          <a:p>
            <a:pPr marL="171450" indent="-171450">
              <a:buFont typeface="Arial" panose="020B0604020202020204" pitchFamily="34" charset="0"/>
              <a:buChar char="•"/>
            </a:pPr>
            <a:r>
              <a:rPr lang="en-GB" baseline="0" dirty="0" smtClean="0"/>
              <a:t>The underlying theme is better management of peat in the wetland ecosystems of the North Sea Area. </a:t>
            </a:r>
          </a:p>
          <a:p>
            <a:pPr marL="171450" indent="-171450">
              <a:buFont typeface="Arial" panose="020B0604020202020204" pitchFamily="34" charset="0"/>
              <a:buChar char="•"/>
            </a:pPr>
            <a:r>
              <a:rPr lang="en-GB" baseline="0" dirty="0" smtClean="0"/>
              <a:t>168 000 cubic metres of water storage. </a:t>
            </a:r>
          </a:p>
          <a:p>
            <a:pPr marL="171450" indent="-171450">
              <a:buFont typeface="Arial" panose="020B0604020202020204" pitchFamily="34" charset="0"/>
              <a:buChar char="•"/>
            </a:pPr>
            <a:endParaRPr lang="en-GB" baseline="0" dirty="0" smtClean="0"/>
          </a:p>
          <a:p>
            <a:r>
              <a:rPr lang="en-GB" baseline="0" dirty="0" smtClean="0"/>
              <a:t>We want the public to change, farmers to change, conservators to change, and our experience is on the practical hands on delivery. Demonstrating that this can be done. We are not a research project, our organisations do not have the capacity for frontline research. </a:t>
            </a:r>
          </a:p>
          <a:p>
            <a:endParaRPr lang="en-GB" baseline="0" dirty="0" smtClean="0"/>
          </a:p>
          <a:p>
            <a:r>
              <a:rPr lang="en-GB" baseline="0" dirty="0" smtClean="0"/>
              <a:t>Focus on Northwest Europe peat, fens, bogs, rivers and lakes. Lowland Peat. </a:t>
            </a:r>
          </a:p>
          <a:p>
            <a:endParaRPr lang="en-GB" baseline="0" dirty="0" smtClean="0"/>
          </a:p>
          <a:p>
            <a:r>
              <a:rPr lang="en-GB" baseline="0" dirty="0" smtClean="0"/>
              <a:t>Very much the focus is on delivery, what can we do as land management organisations looking at is how to go beyond this, how to start pushing a wider change in how the wetlands are managed. </a:t>
            </a:r>
            <a:endParaRPr lang="en-GB" dirty="0"/>
          </a:p>
        </p:txBody>
      </p:sp>
      <p:sp>
        <p:nvSpPr>
          <p:cNvPr id="4" name="Slide Number Placeholder 3"/>
          <p:cNvSpPr>
            <a:spLocks noGrp="1"/>
          </p:cNvSpPr>
          <p:nvPr>
            <p:ph type="sldNum" sz="quarter" idx="10"/>
          </p:nvPr>
        </p:nvSpPr>
        <p:spPr/>
        <p:txBody>
          <a:bodyPr/>
          <a:lstStyle/>
          <a:p>
            <a:fld id="{2CFF2D54-8C2A-BE4F-9448-CAD51B1D76C7}" type="slidenum">
              <a:rPr lang="en-US" smtClean="0"/>
              <a:t>3</a:t>
            </a:fld>
            <a:endParaRPr lang="en-US" dirty="0"/>
          </a:p>
        </p:txBody>
      </p:sp>
    </p:spTree>
    <p:extLst>
      <p:ext uri="{BB962C8B-B14F-4D97-AF65-F5344CB8AC3E}">
        <p14:creationId xmlns:p14="http://schemas.microsoft.com/office/powerpoint/2010/main" val="2665108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Anyone who has sat through the UK government approved project management training (PRINCE 2) will know that they key defining part</a:t>
            </a:r>
            <a:r>
              <a:rPr lang="en-GB" baseline="0" dirty="0" smtClean="0"/>
              <a:t> of a project is that it must change something. </a:t>
            </a:r>
            <a:endParaRPr lang="en-GB" dirty="0"/>
          </a:p>
        </p:txBody>
      </p:sp>
      <p:sp>
        <p:nvSpPr>
          <p:cNvPr id="4" name="Slide Number Placeholder 3"/>
          <p:cNvSpPr>
            <a:spLocks noGrp="1"/>
          </p:cNvSpPr>
          <p:nvPr>
            <p:ph type="sldNum" sz="quarter" idx="10"/>
          </p:nvPr>
        </p:nvSpPr>
        <p:spPr/>
        <p:txBody>
          <a:bodyPr/>
          <a:lstStyle/>
          <a:p>
            <a:fld id="{2CFF2D54-8C2A-BE4F-9448-CAD51B1D76C7}" type="slidenum">
              <a:rPr lang="en-US" smtClean="0"/>
              <a:t>21</a:t>
            </a:fld>
            <a:endParaRPr lang="en-US"/>
          </a:p>
        </p:txBody>
      </p:sp>
    </p:spTree>
    <p:extLst>
      <p:ext uri="{BB962C8B-B14F-4D97-AF65-F5344CB8AC3E}">
        <p14:creationId xmlns:p14="http://schemas.microsoft.com/office/powerpoint/2010/main" val="2676663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Website is below – please ensure to sign up to our newsletter (possible on the landing page)</a:t>
            </a:r>
            <a:endParaRPr lang="en-GB" dirty="0"/>
          </a:p>
        </p:txBody>
      </p:sp>
      <p:sp>
        <p:nvSpPr>
          <p:cNvPr id="4" name="Slide Number Placeholder 3"/>
          <p:cNvSpPr>
            <a:spLocks noGrp="1"/>
          </p:cNvSpPr>
          <p:nvPr>
            <p:ph type="sldNum" sz="quarter" idx="10"/>
          </p:nvPr>
        </p:nvSpPr>
        <p:spPr/>
        <p:txBody>
          <a:bodyPr/>
          <a:lstStyle/>
          <a:p>
            <a:fld id="{2CFF2D54-8C2A-BE4F-9448-CAD51B1D76C7}" type="slidenum">
              <a:rPr lang="en-US" smtClean="0"/>
              <a:t>22</a:t>
            </a:fld>
            <a:endParaRPr lang="en-US"/>
          </a:p>
        </p:txBody>
      </p:sp>
    </p:spTree>
    <p:extLst>
      <p:ext uri="{BB962C8B-B14F-4D97-AF65-F5344CB8AC3E}">
        <p14:creationId xmlns:p14="http://schemas.microsoft.com/office/powerpoint/2010/main" val="3870708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Total</a:t>
            </a:r>
            <a:r>
              <a:rPr lang="en-GB" baseline="0" dirty="0" smtClean="0"/>
              <a:t> partnership of 14 organisations, 5 countries. The Key partners are Natuurpunt (BE), Hunze en Aas (NL), VHL (NL), Landkries </a:t>
            </a:r>
            <a:r>
              <a:rPr lang="en-GB" baseline="0" dirty="0" err="1" smtClean="0"/>
              <a:t>Deipholz</a:t>
            </a:r>
            <a:r>
              <a:rPr lang="en-GB" baseline="0" dirty="0" smtClean="0"/>
              <a:t> (DE), DNA (DK). Shown within the area of the North Sea Region Programme. </a:t>
            </a:r>
            <a:endParaRPr lang="en-GB" dirty="0"/>
          </a:p>
        </p:txBody>
      </p:sp>
      <p:sp>
        <p:nvSpPr>
          <p:cNvPr id="4" name="Slide Number Placeholder 3"/>
          <p:cNvSpPr>
            <a:spLocks noGrp="1"/>
          </p:cNvSpPr>
          <p:nvPr>
            <p:ph type="sldNum" sz="quarter" idx="10"/>
          </p:nvPr>
        </p:nvSpPr>
        <p:spPr/>
        <p:txBody>
          <a:bodyPr/>
          <a:lstStyle/>
          <a:p>
            <a:fld id="{2CFF2D54-8C2A-BE4F-9448-CAD51B1D76C7}" type="slidenum">
              <a:rPr lang="en-US" smtClean="0"/>
              <a:t>4</a:t>
            </a:fld>
            <a:endParaRPr lang="en-US"/>
          </a:p>
        </p:txBody>
      </p:sp>
    </p:spTree>
    <p:extLst>
      <p:ext uri="{BB962C8B-B14F-4D97-AF65-F5344CB8AC3E}">
        <p14:creationId xmlns:p14="http://schemas.microsoft.com/office/powerpoint/2010/main" val="3913470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Broadly speaking we are working across 8 sites, although we have a number of other areas we will have some impact on. </a:t>
            </a:r>
          </a:p>
          <a:p>
            <a:pPr marL="171450" indent="-171450">
              <a:buFont typeface="Arial" panose="020B0604020202020204" pitchFamily="34" charset="0"/>
              <a:buChar char="•"/>
            </a:pPr>
            <a:r>
              <a:rPr lang="en-GB" dirty="0" smtClean="0"/>
              <a:t>Hickling</a:t>
            </a:r>
            <a:r>
              <a:rPr lang="en-GB" baseline="0" dirty="0" smtClean="0"/>
              <a:t> Broad – UK – will be spoken about more</a:t>
            </a:r>
          </a:p>
          <a:p>
            <a:pPr marL="171450" indent="-171450">
              <a:buFont typeface="Arial" panose="020B0604020202020204" pitchFamily="34" charset="0"/>
              <a:buChar char="•"/>
            </a:pPr>
            <a:r>
              <a:rPr lang="en-GB" baseline="0" dirty="0" smtClean="0"/>
              <a:t>ZL – NL </a:t>
            </a:r>
          </a:p>
          <a:p>
            <a:pPr marL="171450" indent="-171450">
              <a:buFont typeface="Arial" panose="020B0604020202020204" pitchFamily="34" charset="0"/>
              <a:buChar char="•"/>
            </a:pPr>
            <a:r>
              <a:rPr lang="en-GB" baseline="0" dirty="0" smtClean="0"/>
              <a:t>HM – DE</a:t>
            </a:r>
          </a:p>
          <a:p>
            <a:pPr marL="171450" indent="-171450">
              <a:buFont typeface="Arial" panose="020B0604020202020204" pitchFamily="34" charset="0"/>
              <a:buChar char="•"/>
            </a:pPr>
            <a:r>
              <a:rPr lang="en-GB" baseline="0" dirty="0" smtClean="0"/>
              <a:t>De </a:t>
            </a:r>
            <a:r>
              <a:rPr lang="en-GB" baseline="0" dirty="0" err="1" smtClean="0"/>
              <a:t>Leijan</a:t>
            </a:r>
            <a:endParaRPr lang="en-GB" baseline="0" dirty="0" smtClean="0"/>
          </a:p>
          <a:p>
            <a:pPr marL="171450" indent="-171450">
              <a:buFont typeface="Arial" panose="020B0604020202020204" pitchFamily="34" charset="0"/>
              <a:buChar char="•"/>
            </a:pPr>
            <a:endParaRPr lang="en-GB" baseline="0" dirty="0" smtClean="0"/>
          </a:p>
          <a:p>
            <a:pPr marL="0" indent="0">
              <a:buFont typeface="Arial" panose="020B0604020202020204" pitchFamily="34" charset="0"/>
              <a:buNone/>
            </a:pPr>
            <a:r>
              <a:rPr lang="en-GB" baseline="0" dirty="0" smtClean="0"/>
              <a:t>Talk a bit about what is being done at each lake – </a:t>
            </a:r>
            <a:r>
              <a:rPr lang="en-GB" baseline="0" dirty="0" err="1" smtClean="0"/>
              <a:t>Zuidlaardermeer</a:t>
            </a:r>
            <a:r>
              <a:rPr lang="en-GB" baseline="0" dirty="0" smtClean="0"/>
              <a:t> restoration measures, </a:t>
            </a:r>
            <a:r>
              <a:rPr lang="en-GB" baseline="0" dirty="0" err="1" smtClean="0"/>
              <a:t>Holter</a:t>
            </a:r>
            <a:r>
              <a:rPr lang="en-GB" baseline="0" dirty="0" smtClean="0"/>
              <a:t> Meer is being designed using PC Lake. This is a Dutch water authority method for mathematically modelling Shallow lakes. </a:t>
            </a:r>
            <a:br>
              <a:rPr lang="en-GB" baseline="0" dirty="0" smtClean="0"/>
            </a:br>
            <a:endParaRPr lang="en-GB" baseline="0" dirty="0" smtClean="0"/>
          </a:p>
          <a:p>
            <a:pPr marL="0" indent="0">
              <a:buFont typeface="Arial" panose="020B0604020202020204" pitchFamily="34" charset="0"/>
              <a:buNone/>
            </a:pPr>
            <a:r>
              <a:rPr lang="en-GB" baseline="0" dirty="0" smtClean="0"/>
              <a:t>Developing the learning has already led to a BA spin off project called “Tipping the Balance” using the modelling to inform flipping the state of some of the currently Eutrophic Broads Lakes.  This would be the first use in England (previously only used in Scotland) – could be major climate benefits of restoring plant life to the broads. </a:t>
            </a:r>
          </a:p>
          <a:p>
            <a:pPr marL="0" indent="0">
              <a:buFont typeface="Arial" panose="020B0604020202020204" pitchFamily="34" charset="0"/>
              <a:buNone/>
            </a:pPr>
            <a:endParaRPr lang="en-GB" baseline="0" dirty="0" smtClean="0"/>
          </a:p>
          <a:p>
            <a:pPr marL="0" indent="0">
              <a:buFont typeface="Arial" panose="020B0604020202020204" pitchFamily="34" charset="0"/>
              <a:buNone/>
            </a:pPr>
            <a:r>
              <a:rPr lang="en-GB" baseline="0" dirty="0" smtClean="0"/>
              <a:t>Managing for better water quality whilst still providing the area for recreation. </a:t>
            </a:r>
          </a:p>
          <a:p>
            <a:pPr marL="0" indent="0">
              <a:buFont typeface="Arial" panose="020B0604020202020204" pitchFamily="34" charset="0"/>
              <a:buNone/>
            </a:pPr>
            <a:endParaRPr lang="en-GB" baseline="0" dirty="0" smtClean="0"/>
          </a:p>
          <a:p>
            <a:pPr marL="0" indent="0">
              <a:buFont typeface="Arial" panose="020B0604020202020204" pitchFamily="34" charset="0"/>
              <a:buNone/>
            </a:pPr>
            <a:r>
              <a:rPr lang="en-GB" baseline="0" dirty="0" smtClean="0"/>
              <a:t>The basic test is you should be able to see the bottom – these are all shallow systems, if you can’t see the plants something is wrong. </a:t>
            </a:r>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2CFF2D54-8C2A-BE4F-9448-CAD51B1D76C7}" type="slidenum">
              <a:rPr lang="en-US" smtClean="0"/>
              <a:t>5</a:t>
            </a:fld>
            <a:endParaRPr lang="en-US"/>
          </a:p>
        </p:txBody>
      </p:sp>
    </p:spTree>
    <p:extLst>
      <p:ext uri="{BB962C8B-B14F-4D97-AF65-F5344CB8AC3E}">
        <p14:creationId xmlns:p14="http://schemas.microsoft.com/office/powerpoint/2010/main" val="2449339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De Nol – BE</a:t>
            </a:r>
          </a:p>
          <a:p>
            <a:pPr marL="171450" indent="-171450">
              <a:buFont typeface="Arial" panose="020B0604020202020204" pitchFamily="34" charset="0"/>
              <a:buChar char="•"/>
            </a:pPr>
            <a:r>
              <a:rPr lang="en-GB" dirty="0" smtClean="0"/>
              <a:t>Lille Vildmose – DK</a:t>
            </a:r>
          </a:p>
          <a:p>
            <a:pPr marL="171450" indent="-171450">
              <a:buFont typeface="Arial" panose="020B0604020202020204" pitchFamily="34" charset="0"/>
              <a:buChar char="•"/>
            </a:pPr>
            <a:r>
              <a:rPr lang="en-GB" dirty="0" smtClean="0"/>
              <a:t>Store Vildmose – DK</a:t>
            </a:r>
          </a:p>
          <a:p>
            <a:pPr marL="171450" indent="-171450">
              <a:buFont typeface="Arial" panose="020B0604020202020204" pitchFamily="34" charset="0"/>
              <a:buChar char="•"/>
            </a:pPr>
            <a:r>
              <a:rPr lang="en-GB" dirty="0" smtClean="0"/>
              <a:t>Barver More – DE</a:t>
            </a:r>
          </a:p>
          <a:p>
            <a:pPr marL="171450" indent="-171450">
              <a:buFont typeface="Arial" panose="020B0604020202020204" pitchFamily="34" charset="0"/>
              <a:buChar char="•"/>
            </a:pPr>
            <a:endParaRPr lang="en-GB" dirty="0" smtClean="0"/>
          </a:p>
          <a:p>
            <a:pPr marL="0" indent="0">
              <a:buFont typeface="Arial" panose="020B0604020202020204" pitchFamily="34" charset="0"/>
              <a:buNone/>
            </a:pPr>
            <a:r>
              <a:rPr lang="en-GB" dirty="0" smtClean="0"/>
              <a:t>(Pictured</a:t>
            </a:r>
            <a:r>
              <a:rPr lang="en-GB" baseline="0" dirty="0" smtClean="0"/>
              <a:t> – De Nol and Lille Vildmose)</a:t>
            </a:r>
          </a:p>
          <a:p>
            <a:pPr marL="0" indent="0">
              <a:buFont typeface="Arial" panose="020B0604020202020204" pitchFamily="34" charset="0"/>
              <a:buNone/>
            </a:pPr>
            <a:endParaRPr lang="en-GB" baseline="0" dirty="0" smtClean="0"/>
          </a:p>
          <a:p>
            <a:pPr marL="0" indent="0">
              <a:buFont typeface="Arial" panose="020B0604020202020204" pitchFamily="34" charset="0"/>
              <a:buNone/>
            </a:pPr>
            <a:r>
              <a:rPr lang="en-GB" baseline="0" dirty="0" smtClean="0"/>
              <a:t>NB: De Nol is heathy bog. </a:t>
            </a:r>
            <a:endParaRPr lang="en-GB" dirty="0"/>
          </a:p>
        </p:txBody>
      </p:sp>
      <p:sp>
        <p:nvSpPr>
          <p:cNvPr id="4" name="Slide Number Placeholder 3"/>
          <p:cNvSpPr>
            <a:spLocks noGrp="1"/>
          </p:cNvSpPr>
          <p:nvPr>
            <p:ph type="sldNum" sz="quarter" idx="10"/>
          </p:nvPr>
        </p:nvSpPr>
        <p:spPr/>
        <p:txBody>
          <a:bodyPr/>
          <a:lstStyle/>
          <a:p>
            <a:fld id="{2CFF2D54-8C2A-BE4F-9448-CAD51B1D76C7}" type="slidenum">
              <a:rPr lang="en-US" smtClean="0"/>
              <a:t>6</a:t>
            </a:fld>
            <a:endParaRPr lang="en-US"/>
          </a:p>
        </p:txBody>
      </p:sp>
    </p:spTree>
    <p:extLst>
      <p:ext uri="{BB962C8B-B14F-4D97-AF65-F5344CB8AC3E}">
        <p14:creationId xmlns:p14="http://schemas.microsoft.com/office/powerpoint/2010/main" val="1475074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Work within the National Nature Reserve managed by</a:t>
            </a:r>
            <a:r>
              <a:rPr lang="en-GB" baseline="0" dirty="0" smtClean="0"/>
              <a:t> Norfolk Wildlife Trust</a:t>
            </a:r>
          </a:p>
          <a:p>
            <a:endParaRPr lang="en-GB" baseline="0" dirty="0" smtClean="0"/>
          </a:p>
          <a:p>
            <a:r>
              <a:rPr lang="en-GB" baseline="0" dirty="0" smtClean="0"/>
              <a:t>Describe Hickling – for those that are not familiar with the setting 600ha/6km2</a:t>
            </a:r>
          </a:p>
          <a:p>
            <a:r>
              <a:rPr lang="en-GB" baseline="0" dirty="0" smtClean="0"/>
              <a:t> – as the navigation authority the BA has the responsibility to dredge the marked channel and keep it open for navigation. </a:t>
            </a:r>
          </a:p>
          <a:p>
            <a:r>
              <a:rPr lang="en-GB" baseline="0" dirty="0" smtClean="0"/>
              <a:t>This leaves a large amount of peaty sediment to dispose of – can be spread on fields but needs a suitably adjacent field.</a:t>
            </a:r>
          </a:p>
          <a:p>
            <a:r>
              <a:rPr lang="en-GB" baseline="0" dirty="0" smtClean="0"/>
              <a:t> – Potential to result in substantial carbon release. </a:t>
            </a:r>
          </a:p>
          <a:p>
            <a:endParaRPr lang="en-GB"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FF2D54-8C2A-BE4F-9448-CAD51B1D76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785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smtClean="0"/>
              <a:t>Dug for peat and gravel, forms</a:t>
            </a:r>
            <a:r>
              <a:rPr lang="en-GB" baseline="0" dirty="0" smtClean="0"/>
              <a:t> the boundary of 3 historic parishes that all had peat cutting rights. Back then the river flowed differently, now it is the head of the </a:t>
            </a:r>
            <a:r>
              <a:rPr lang="en-GB" baseline="0" dirty="0" err="1" smtClean="0"/>
              <a:t>Thurne</a:t>
            </a:r>
            <a:r>
              <a:rPr lang="en-GB" baseline="0" dirty="0" smtClean="0"/>
              <a:t> river seen in the right hand bottom corner. </a:t>
            </a:r>
            <a:endParaRPr lang="en-GB" dirty="0" smtClean="0"/>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Alternative</a:t>
            </a:r>
            <a:r>
              <a:rPr lang="en-GB" baseline="0" dirty="0" smtClean="0"/>
              <a:t> method of sediment disposal – we are building a new peninsula. </a:t>
            </a:r>
          </a:p>
          <a:p>
            <a:pPr marL="171450" indent="-171450">
              <a:buFont typeface="Arial" panose="020B0604020202020204" pitchFamily="34" charset="0"/>
              <a:buChar char="•"/>
            </a:pPr>
            <a:r>
              <a:rPr lang="en-GB" baseline="0" dirty="0" smtClean="0"/>
              <a:t>Historic aerial pictures from 1946 and 1988 show that there used to be </a:t>
            </a:r>
            <a:r>
              <a:rPr lang="en-GB" baseline="0" dirty="0" err="1" smtClean="0"/>
              <a:t>reedbed</a:t>
            </a:r>
            <a:r>
              <a:rPr lang="en-GB" baseline="0" dirty="0" smtClean="0"/>
              <a:t> in this area, however it has eroded away. So this is a restoration of previously existing lands. </a:t>
            </a:r>
          </a:p>
          <a:p>
            <a:pPr marL="171450" indent="-171450">
              <a:buFont typeface="Arial" panose="020B0604020202020204" pitchFamily="34" charset="0"/>
              <a:buChar char="•"/>
            </a:pPr>
            <a:r>
              <a:rPr lang="en-GB" baseline="0" dirty="0" smtClean="0"/>
              <a:t>Constructed using 9 geotextile tubes </a:t>
            </a:r>
          </a:p>
          <a:p>
            <a:pPr marL="171450" indent="-171450">
              <a:buFont typeface="Arial" panose="020B0604020202020204" pitchFamily="34" charset="0"/>
              <a:buChar char="•"/>
            </a:pPr>
            <a:r>
              <a:rPr lang="en-GB" baseline="0" dirty="0" smtClean="0"/>
              <a:t>Will create a sheltered area behind the area, which will hopefully allow </a:t>
            </a:r>
            <a:r>
              <a:rPr lang="en-GB" baseline="0" dirty="0" err="1" smtClean="0"/>
              <a:t>stoneworts</a:t>
            </a:r>
            <a:r>
              <a:rPr lang="en-GB" baseline="0" dirty="0" smtClean="0"/>
              <a:t> to establish</a:t>
            </a:r>
          </a:p>
          <a:p>
            <a:pPr marL="171450" indent="-171450">
              <a:buFont typeface="Arial" panose="020B0604020202020204" pitchFamily="34" charset="0"/>
              <a:buChar char="•"/>
            </a:pPr>
            <a:r>
              <a:rPr lang="en-GB" baseline="0" dirty="0" smtClean="0"/>
              <a:t>Should </a:t>
            </a:r>
            <a:r>
              <a:rPr lang="en-GB" baseline="0" dirty="0" err="1" smtClean="0"/>
              <a:t>imrpove</a:t>
            </a:r>
            <a:r>
              <a:rPr lang="en-GB" baseline="0" dirty="0" smtClean="0"/>
              <a:t> over all water quality with extra filtration, and less suspended sediment from boat propellers.</a:t>
            </a:r>
            <a:endParaRPr lang="en-GB" dirty="0" smtClean="0"/>
          </a:p>
          <a:p>
            <a:endParaRPr lang="en-GB" dirty="0" smtClean="0"/>
          </a:p>
          <a:p>
            <a:r>
              <a:rPr lang="en-GB" dirty="0" smtClean="0"/>
              <a:t>Aerial Shot of the Broad, showing</a:t>
            </a:r>
            <a:r>
              <a:rPr lang="en-GB" baseline="0" dirty="0" smtClean="0"/>
              <a:t> our plans in the context of the waterway. Total area 600ha.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FF2D54-8C2A-BE4F-9448-CAD51B1D76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642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Simple engineering diagram – this shows the cut away of what it will eventually look like.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FF2D54-8C2A-BE4F-9448-CAD51B1D76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836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Based on aerials taken in the Summer of 2018</a:t>
            </a:r>
            <a:r>
              <a:rPr lang="en-GB" baseline="0" dirty="0" smtClean="0"/>
              <a:t> – with a </a:t>
            </a:r>
            <a:r>
              <a:rPr lang="en-GB" baseline="0" dirty="0" err="1" smtClean="0"/>
              <a:t>photoshop</a:t>
            </a:r>
            <a:r>
              <a:rPr lang="en-GB" baseline="0" dirty="0" smtClean="0"/>
              <a:t> showing our eventual ambition. </a:t>
            </a:r>
          </a:p>
          <a:p>
            <a:endParaRPr lang="en-GB" baseline="0" dirty="0" smtClean="0"/>
          </a:p>
          <a:p>
            <a:r>
              <a:rPr lang="en-GB" baseline="0" dirty="0" smtClean="0"/>
              <a:t>This is looking Southwest away from the site, showing the slight rise to the fields that are outside the fen margin, and the network of drainage ditches and dykes cut into the fen. </a:t>
            </a:r>
            <a:br>
              <a:rPr lang="en-GB" baseline="0" dirty="0" smtClean="0"/>
            </a:br>
            <a:r>
              <a:rPr lang="en-GB" baseline="0" dirty="0" smtClean="0"/>
              <a:t/>
            </a:r>
            <a:br>
              <a:rPr lang="en-GB" baseline="0" dirty="0" smtClean="0"/>
            </a:br>
            <a:r>
              <a:rPr lang="en-GB" baseline="0" dirty="0" smtClean="0"/>
              <a:t>The area is 120m from headland to headland, to give an idea of scale.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FF2D54-8C2A-BE4F-9448-CAD51B1D76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74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304F39-4FB9-8243-9864-C0C7578CD552}" type="datetime1">
              <a:rPr lang="en-GB" smtClean="0"/>
              <a:t>11/06/2019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587C5-8FA8-3143-9153-899EF63F3888}" type="slidenum">
              <a:rPr lang="en-US" smtClean="0"/>
              <a:t>‹#›</a:t>
            </a:fld>
            <a:endParaRPr lang="en-US"/>
          </a:p>
        </p:txBody>
      </p:sp>
    </p:spTree>
    <p:extLst>
      <p:ext uri="{BB962C8B-B14F-4D97-AF65-F5344CB8AC3E}">
        <p14:creationId xmlns:p14="http://schemas.microsoft.com/office/powerpoint/2010/main" val="1515999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848F8F-E35B-3440-892D-553D569DB753}" type="datetime1">
              <a:rPr lang="en-GB" smtClean="0"/>
              <a:t>11/06/2019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587C5-8FA8-3143-9153-899EF63F3888}" type="slidenum">
              <a:rPr lang="en-US" smtClean="0"/>
              <a:t>‹#›</a:t>
            </a:fld>
            <a:endParaRPr lang="en-US"/>
          </a:p>
        </p:txBody>
      </p:sp>
    </p:spTree>
    <p:extLst>
      <p:ext uri="{BB962C8B-B14F-4D97-AF65-F5344CB8AC3E}">
        <p14:creationId xmlns:p14="http://schemas.microsoft.com/office/powerpoint/2010/main" val="1922183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262E70-CF82-B24C-B9A0-A528FA3E12F1}" type="datetime1">
              <a:rPr lang="en-GB" smtClean="0"/>
              <a:t>11/06/2019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587C5-8FA8-3143-9153-899EF63F3888}" type="slidenum">
              <a:rPr lang="en-US" smtClean="0"/>
              <a:t>‹#›</a:t>
            </a:fld>
            <a:endParaRPr lang="en-US"/>
          </a:p>
        </p:txBody>
      </p:sp>
    </p:spTree>
    <p:extLst>
      <p:ext uri="{BB962C8B-B14F-4D97-AF65-F5344CB8AC3E}">
        <p14:creationId xmlns:p14="http://schemas.microsoft.com/office/powerpoint/2010/main" val="1538254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A6C945-4FB9-4A4D-AEAE-B3811E132E4D}" type="datetime1">
              <a:rPr lang="en-GB" smtClean="0"/>
              <a:t>11/06/2019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587C5-8FA8-3143-9153-899EF63F3888}" type="slidenum">
              <a:rPr lang="en-US" smtClean="0"/>
              <a:t>‹#›</a:t>
            </a:fld>
            <a:endParaRPr lang="en-US"/>
          </a:p>
        </p:txBody>
      </p:sp>
    </p:spTree>
    <p:extLst>
      <p:ext uri="{BB962C8B-B14F-4D97-AF65-F5344CB8AC3E}">
        <p14:creationId xmlns:p14="http://schemas.microsoft.com/office/powerpoint/2010/main" val="1655339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D11E99-80F5-9D46-AC88-FE20E90E9374}" type="datetime1">
              <a:rPr lang="en-GB" smtClean="0"/>
              <a:t>11/06/2019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587C5-8FA8-3143-9153-899EF63F3888}" type="slidenum">
              <a:rPr lang="en-US" smtClean="0"/>
              <a:t>‹#›</a:t>
            </a:fld>
            <a:endParaRPr lang="en-US"/>
          </a:p>
        </p:txBody>
      </p:sp>
    </p:spTree>
    <p:extLst>
      <p:ext uri="{BB962C8B-B14F-4D97-AF65-F5344CB8AC3E}">
        <p14:creationId xmlns:p14="http://schemas.microsoft.com/office/powerpoint/2010/main" val="641119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B81295-7A51-7A4C-8285-F670B80E4231}" type="datetime1">
              <a:rPr lang="en-GB" smtClean="0"/>
              <a:t>11/06/2019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8587C5-8FA8-3143-9153-899EF63F3888}" type="slidenum">
              <a:rPr lang="en-US" smtClean="0"/>
              <a:t>‹#›</a:t>
            </a:fld>
            <a:endParaRPr lang="en-US"/>
          </a:p>
        </p:txBody>
      </p:sp>
    </p:spTree>
    <p:extLst>
      <p:ext uri="{BB962C8B-B14F-4D97-AF65-F5344CB8AC3E}">
        <p14:creationId xmlns:p14="http://schemas.microsoft.com/office/powerpoint/2010/main" val="1370719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7"/>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1"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04DEE5-1641-4B4C-8456-452039127170}" type="datetime1">
              <a:rPr lang="en-GB" smtClean="0"/>
              <a:t>11/06/2019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8587C5-8FA8-3143-9153-899EF63F3888}" type="slidenum">
              <a:rPr lang="en-US" smtClean="0"/>
              <a:t>‹#›</a:t>
            </a:fld>
            <a:endParaRPr lang="en-US"/>
          </a:p>
        </p:txBody>
      </p:sp>
    </p:spTree>
    <p:extLst>
      <p:ext uri="{BB962C8B-B14F-4D97-AF65-F5344CB8AC3E}">
        <p14:creationId xmlns:p14="http://schemas.microsoft.com/office/powerpoint/2010/main" val="1617302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A65CEC-D02C-3043-A078-25E5BF522B05}" type="datetime1">
              <a:rPr lang="en-GB" smtClean="0"/>
              <a:t>11/06/2019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8587C5-8FA8-3143-9153-899EF63F3888}" type="slidenum">
              <a:rPr lang="en-US" smtClean="0"/>
              <a:t>‹#›</a:t>
            </a:fld>
            <a:endParaRPr lang="en-US"/>
          </a:p>
        </p:txBody>
      </p:sp>
    </p:spTree>
    <p:extLst>
      <p:ext uri="{BB962C8B-B14F-4D97-AF65-F5344CB8AC3E}">
        <p14:creationId xmlns:p14="http://schemas.microsoft.com/office/powerpoint/2010/main" val="1309219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CD3E21-21DC-1348-BB1C-4BC4498DBCA1}" type="datetime1">
              <a:rPr lang="en-GB" smtClean="0"/>
              <a:t>11/06/2019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8587C5-8FA8-3143-9153-899EF63F3888}" type="slidenum">
              <a:rPr lang="en-US" smtClean="0"/>
              <a:t>‹#›</a:t>
            </a:fld>
            <a:endParaRPr lang="en-US"/>
          </a:p>
        </p:txBody>
      </p:sp>
    </p:spTree>
    <p:extLst>
      <p:ext uri="{BB962C8B-B14F-4D97-AF65-F5344CB8AC3E}">
        <p14:creationId xmlns:p14="http://schemas.microsoft.com/office/powerpoint/2010/main" val="932655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4E8A2C-A62E-F74E-9B02-F818E1D9BF27}" type="datetime1">
              <a:rPr lang="en-GB" smtClean="0"/>
              <a:t>11/06/2019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8587C5-8FA8-3143-9153-899EF63F3888}" type="slidenum">
              <a:rPr lang="en-US" smtClean="0"/>
              <a:t>‹#›</a:t>
            </a:fld>
            <a:endParaRPr lang="en-US"/>
          </a:p>
        </p:txBody>
      </p:sp>
    </p:spTree>
    <p:extLst>
      <p:ext uri="{BB962C8B-B14F-4D97-AF65-F5344CB8AC3E}">
        <p14:creationId xmlns:p14="http://schemas.microsoft.com/office/powerpoint/2010/main" val="661059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5A531D-8841-B548-818C-7D23519B396A}" type="datetime1">
              <a:rPr lang="en-GB" smtClean="0"/>
              <a:t>11/06/2019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8587C5-8FA8-3143-9153-899EF63F3888}" type="slidenum">
              <a:rPr lang="en-US" smtClean="0"/>
              <a:t>‹#›</a:t>
            </a:fld>
            <a:endParaRPr lang="en-US"/>
          </a:p>
        </p:txBody>
      </p:sp>
    </p:spTree>
    <p:extLst>
      <p:ext uri="{BB962C8B-B14F-4D97-AF65-F5344CB8AC3E}">
        <p14:creationId xmlns:p14="http://schemas.microsoft.com/office/powerpoint/2010/main" val="1488799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7"/>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C9555B-2C23-6046-A3DD-C88FD4ED8939}" type="datetime1">
              <a:rPr lang="en-GB" smtClean="0"/>
              <a:t>11/06/2019</a:t>
            </a:fld>
            <a:endParaRPr lang="en-US"/>
          </a:p>
        </p:txBody>
      </p:sp>
      <p:sp>
        <p:nvSpPr>
          <p:cNvPr id="5" name="Footer Placeholder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8587C5-8FA8-3143-9153-899EF63F3888}" type="slidenum">
              <a:rPr lang="en-US" smtClean="0"/>
              <a:t>‹#›</a:t>
            </a:fld>
            <a:endParaRPr lang="en-US"/>
          </a:p>
        </p:txBody>
      </p:sp>
    </p:spTree>
    <p:extLst>
      <p:ext uri="{BB962C8B-B14F-4D97-AF65-F5344CB8AC3E}">
        <p14:creationId xmlns:p14="http://schemas.microsoft.com/office/powerpoint/2010/main" val="135274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21.jp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33.jpeg"/><Relationship Id="rId4" Type="http://schemas.openxmlformats.org/officeDocument/2006/relationships/hyperlink" Target="http://www.northsearegion.eu/CANAP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889116"/>
            <a:ext cx="9144000" cy="1556425"/>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631431" y="3064679"/>
            <a:ext cx="8016446" cy="1200329"/>
          </a:xfrm>
          <a:prstGeom prst="rect">
            <a:avLst/>
          </a:prstGeom>
          <a:noFill/>
        </p:spPr>
        <p:txBody>
          <a:bodyPr wrap="square" rtlCol="0">
            <a:spAutoFit/>
          </a:bodyPr>
          <a:lstStyle/>
          <a:p>
            <a:r>
              <a:rPr lang="en-GB" sz="3600" b="1" dirty="0">
                <a:solidFill>
                  <a:schemeClr val="bg1"/>
                </a:solidFill>
              </a:rPr>
              <a:t>Reducing greenhouse gas emissions and creating a sustainable </a:t>
            </a:r>
            <a:r>
              <a:rPr lang="en-GB" sz="3600" b="1" dirty="0" smtClean="0">
                <a:solidFill>
                  <a:schemeClr val="bg1"/>
                </a:solidFill>
              </a:rPr>
              <a:t>economy</a:t>
            </a:r>
            <a:endParaRPr lang="en-US" sz="3600" b="1" dirty="0">
              <a:solidFill>
                <a:schemeClr val="bg1"/>
              </a:solidFill>
            </a:endParaRPr>
          </a:p>
        </p:txBody>
      </p:sp>
      <p:sp>
        <p:nvSpPr>
          <p:cNvPr id="7" name="TextBox 6"/>
          <p:cNvSpPr txBox="1"/>
          <p:nvPr/>
        </p:nvSpPr>
        <p:spPr>
          <a:xfrm>
            <a:off x="722871" y="5820031"/>
            <a:ext cx="8016446" cy="400110"/>
          </a:xfrm>
          <a:prstGeom prst="rect">
            <a:avLst/>
          </a:prstGeom>
          <a:noFill/>
        </p:spPr>
        <p:txBody>
          <a:bodyPr wrap="square" rtlCol="0">
            <a:spAutoFit/>
          </a:bodyPr>
          <a:lstStyle/>
          <a:p>
            <a:pPr algn="r"/>
            <a:r>
              <a:rPr lang="en-US" sz="2000" b="1" dirty="0" smtClean="0">
                <a:solidFill>
                  <a:sysClr val="windowText" lastClr="000000"/>
                </a:solidFill>
              </a:rPr>
              <a:t>Manchester, 12</a:t>
            </a:r>
            <a:r>
              <a:rPr lang="en-US" sz="2000" b="1" baseline="30000" dirty="0" smtClean="0">
                <a:solidFill>
                  <a:sysClr val="windowText" lastClr="000000"/>
                </a:solidFill>
              </a:rPr>
              <a:t>th</a:t>
            </a:r>
            <a:r>
              <a:rPr lang="en-US" sz="2000" b="1" dirty="0" smtClean="0">
                <a:solidFill>
                  <a:sysClr val="windowText" lastClr="000000"/>
                </a:solidFill>
              </a:rPr>
              <a:t> June 2019</a:t>
            </a:r>
            <a:endParaRPr lang="en-US" sz="2000" b="1" dirty="0">
              <a:solidFill>
                <a:sysClr val="windowText" lastClr="000000"/>
              </a:solidFill>
            </a:endParaRPr>
          </a:p>
        </p:txBody>
      </p:sp>
      <p:pic>
        <p:nvPicPr>
          <p:cNvPr id="8" name="Picture 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2871" y="707801"/>
            <a:ext cx="3992350" cy="1582553"/>
          </a:xfrm>
          <a:prstGeom prst="rect">
            <a:avLst/>
          </a:prstGeom>
        </p:spPr>
      </p:pic>
      <p:sp>
        <p:nvSpPr>
          <p:cNvPr id="2" name="TextBox 1"/>
          <p:cNvSpPr txBox="1"/>
          <p:nvPr/>
        </p:nvSpPr>
        <p:spPr>
          <a:xfrm>
            <a:off x="722871" y="4698230"/>
            <a:ext cx="6556731" cy="461665"/>
          </a:xfrm>
          <a:prstGeom prst="rect">
            <a:avLst/>
          </a:prstGeom>
          <a:noFill/>
        </p:spPr>
        <p:txBody>
          <a:bodyPr wrap="none" rtlCol="0">
            <a:spAutoFit/>
          </a:bodyPr>
          <a:lstStyle/>
          <a:p>
            <a:r>
              <a:rPr lang="en-GB" sz="2400" b="1" dirty="0" smtClean="0">
                <a:solidFill>
                  <a:srgbClr val="001489"/>
                </a:solidFill>
              </a:rPr>
              <a:t>Creating A New Approach to Peatland Ecosystems </a:t>
            </a:r>
            <a:endParaRPr lang="en-GB" sz="2400" b="1" dirty="0">
              <a:solidFill>
                <a:srgbClr val="001489"/>
              </a:solidFill>
            </a:endParaRPr>
          </a:p>
        </p:txBody>
      </p:sp>
    </p:spTree>
    <p:extLst>
      <p:ext uri="{BB962C8B-B14F-4D97-AF65-F5344CB8AC3E}">
        <p14:creationId xmlns:p14="http://schemas.microsoft.com/office/powerpoint/2010/main" val="20418440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38587C5-8FA8-3143-9153-899EF63F3888}" type="slidenum">
              <a:rPr lang="en-US" smtClean="0"/>
              <a:t>11</a:t>
            </a:fld>
            <a:endParaRPr lang="en-US"/>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8792"/>
            <a:ext cx="9144000" cy="5728615"/>
          </a:xfrm>
          <a:prstGeom prst="rect">
            <a:avLst/>
          </a:prstGeom>
        </p:spPr>
      </p:pic>
      <p:sp>
        <p:nvSpPr>
          <p:cNvPr id="5" name="Rectangle 4"/>
          <p:cNvSpPr/>
          <p:nvPr/>
        </p:nvSpPr>
        <p:spPr>
          <a:xfrm flipV="1">
            <a:off x="0" y="5719823"/>
            <a:ext cx="9144000" cy="61783"/>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68672" y="5837151"/>
            <a:ext cx="2575329" cy="1020851"/>
          </a:xfrm>
          <a:prstGeom prst="rect">
            <a:avLst/>
          </a:prstGeom>
        </p:spPr>
      </p:pic>
    </p:spTree>
    <p:extLst>
      <p:ext uri="{BB962C8B-B14F-4D97-AF65-F5344CB8AC3E}">
        <p14:creationId xmlns:p14="http://schemas.microsoft.com/office/powerpoint/2010/main" val="26952134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587C5-8FA8-3143-9153-899EF63F3888}" type="slidenum">
              <a:rPr lang="en-US" smtClean="0"/>
              <a:t>12</a:t>
            </a:fld>
            <a:endParaRPr lang="en-US"/>
          </a:p>
        </p:txBody>
      </p:sp>
      <p:sp>
        <p:nvSpPr>
          <p:cNvPr id="7" name="Rectangle 6"/>
          <p:cNvSpPr/>
          <p:nvPr/>
        </p:nvSpPr>
        <p:spPr>
          <a:xfrm>
            <a:off x="0" y="5781606"/>
            <a:ext cx="7036130" cy="107639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flipV="1">
            <a:off x="0" y="5719823"/>
            <a:ext cx="9144000" cy="61783"/>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8672" y="5837151"/>
            <a:ext cx="2575329" cy="1020851"/>
          </a:xfrm>
          <a:prstGeom prst="rect">
            <a:avLst/>
          </a:prstGeom>
        </p:spPr>
      </p:pic>
      <p:sp>
        <p:nvSpPr>
          <p:cNvPr id="10" name="TextBox 9"/>
          <p:cNvSpPr txBox="1"/>
          <p:nvPr/>
        </p:nvSpPr>
        <p:spPr>
          <a:xfrm>
            <a:off x="484096" y="478665"/>
            <a:ext cx="815429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WP3 – Create Resilient &amp; Integrated peatland systems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flipH="1" flipV="1">
            <a:off x="1" y="-1"/>
            <a:ext cx="124690" cy="1460664"/>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484096" y="478665"/>
            <a:ext cx="8154295" cy="1200329"/>
          </a:xfrm>
          <a:prstGeom prst="rect">
            <a:avLst/>
          </a:prstGeom>
          <a:noFill/>
        </p:spPr>
        <p:txBody>
          <a:bodyPr wrap="square" rtlCol="0">
            <a:spAutoFit/>
          </a:bodyPr>
          <a:lstStyle/>
          <a:p>
            <a:r>
              <a:rPr lang="en-US" sz="3600" b="1" dirty="0" smtClean="0"/>
              <a:t>WP3 – Create Resilient &amp; Integrated peatland systems</a:t>
            </a:r>
            <a:endParaRPr lang="en-US" sz="3600" b="1"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35147" y="1630423"/>
            <a:ext cx="3067050" cy="4089400"/>
          </a:xfrm>
          <a:prstGeom prst="rect">
            <a:avLst/>
          </a:prstGeom>
        </p:spPr>
      </p:pic>
      <p:pic>
        <p:nvPicPr>
          <p:cNvPr id="14" name="Content Placeholder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2378" y="2187812"/>
            <a:ext cx="4502769" cy="2587445"/>
          </a:xfrm>
          <a:prstGeom prst="rect">
            <a:avLst/>
          </a:prstGeom>
        </p:spPr>
      </p:pic>
    </p:spTree>
    <p:extLst>
      <p:ext uri="{BB962C8B-B14F-4D97-AF65-F5344CB8AC3E}">
        <p14:creationId xmlns:p14="http://schemas.microsoft.com/office/powerpoint/2010/main" val="3264195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27530" b="2025"/>
          <a:stretch/>
        </p:blipFill>
        <p:spPr>
          <a:xfrm>
            <a:off x="744416" y="1676399"/>
            <a:ext cx="7655168" cy="4044463"/>
          </a:xfrm>
          <a:prstGeom prst="rect">
            <a:avLst/>
          </a:prstGeom>
        </p:spPr>
      </p:pic>
      <p:sp>
        <p:nvSpPr>
          <p:cNvPr id="6" name="Slide Number Placeholder 5"/>
          <p:cNvSpPr>
            <a:spLocks noGrp="1"/>
          </p:cNvSpPr>
          <p:nvPr>
            <p:ph type="sldNum" sz="quarter" idx="12"/>
          </p:nvPr>
        </p:nvSpPr>
        <p:spPr/>
        <p:txBody>
          <a:bodyPr/>
          <a:lstStyle/>
          <a:p>
            <a:fld id="{B38587C5-8FA8-3143-9153-899EF63F3888}" type="slidenum">
              <a:rPr lang="en-US" smtClean="0"/>
              <a:t>13</a:t>
            </a:fld>
            <a:endParaRPr lang="en-US"/>
          </a:p>
        </p:txBody>
      </p:sp>
      <p:sp>
        <p:nvSpPr>
          <p:cNvPr id="7" name="Rectangle 6"/>
          <p:cNvSpPr/>
          <p:nvPr/>
        </p:nvSpPr>
        <p:spPr>
          <a:xfrm flipV="1">
            <a:off x="0" y="5719823"/>
            <a:ext cx="9144000" cy="61783"/>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68672" y="5837151"/>
            <a:ext cx="2575329" cy="1020851"/>
          </a:xfrm>
          <a:prstGeom prst="rect">
            <a:avLst/>
          </a:prstGeom>
        </p:spPr>
      </p:pic>
      <p:sp>
        <p:nvSpPr>
          <p:cNvPr id="9" name="Rectangle 8"/>
          <p:cNvSpPr/>
          <p:nvPr/>
        </p:nvSpPr>
        <p:spPr>
          <a:xfrm flipH="1" flipV="1">
            <a:off x="1" y="-1"/>
            <a:ext cx="124690" cy="1460664"/>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484096" y="478665"/>
            <a:ext cx="8154295" cy="1200329"/>
          </a:xfrm>
          <a:prstGeom prst="rect">
            <a:avLst/>
          </a:prstGeom>
          <a:noFill/>
        </p:spPr>
        <p:txBody>
          <a:bodyPr wrap="square" rtlCol="0">
            <a:spAutoFit/>
          </a:bodyPr>
          <a:lstStyle/>
          <a:p>
            <a:r>
              <a:rPr lang="en-US" sz="3600" b="1" dirty="0" smtClean="0"/>
              <a:t>WP3 – Create Resilient &amp; Integrated peatland systems</a:t>
            </a:r>
            <a:endParaRPr lang="en-US" sz="3600" b="1" dirty="0"/>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29778"/>
          <a:stretch/>
        </p:blipFill>
        <p:spPr>
          <a:xfrm>
            <a:off x="744416" y="1693789"/>
            <a:ext cx="7655168" cy="4031701"/>
          </a:xfrm>
          <a:prstGeom prst="rect">
            <a:avLst/>
          </a:prstGeom>
        </p:spPr>
      </p:pic>
    </p:spTree>
    <p:extLst>
      <p:ext uri="{BB962C8B-B14F-4D97-AF65-F5344CB8AC3E}">
        <p14:creationId xmlns:p14="http://schemas.microsoft.com/office/powerpoint/2010/main" val="52451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587C5-8FA8-3143-9153-899EF63F3888}" type="slidenum">
              <a:rPr lang="en-US" smtClean="0"/>
              <a:t>14</a:t>
            </a:fld>
            <a:endParaRPr lang="en-US"/>
          </a:p>
        </p:txBody>
      </p:sp>
      <p:sp>
        <p:nvSpPr>
          <p:cNvPr id="7" name="Rectangle 6"/>
          <p:cNvSpPr/>
          <p:nvPr/>
        </p:nvSpPr>
        <p:spPr>
          <a:xfrm>
            <a:off x="0" y="5781606"/>
            <a:ext cx="7036130" cy="107639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flipV="1">
            <a:off x="0" y="5719823"/>
            <a:ext cx="9144000" cy="61783"/>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8672" y="5837151"/>
            <a:ext cx="2575329" cy="1020851"/>
          </a:xfrm>
          <a:prstGeom prst="rect">
            <a:avLst/>
          </a:prstGeom>
        </p:spPr>
      </p:pic>
      <p:sp>
        <p:nvSpPr>
          <p:cNvPr id="10" name="TextBox 9"/>
          <p:cNvSpPr txBox="1"/>
          <p:nvPr/>
        </p:nvSpPr>
        <p:spPr>
          <a:xfrm>
            <a:off x="484096" y="478665"/>
            <a:ext cx="8154295" cy="1200329"/>
          </a:xfrm>
          <a:prstGeom prst="rect">
            <a:avLst/>
          </a:prstGeom>
          <a:noFill/>
        </p:spPr>
        <p:txBody>
          <a:bodyPr wrap="square" rtlCol="0">
            <a:spAutoFit/>
          </a:bodyPr>
          <a:lstStyle/>
          <a:p>
            <a:r>
              <a:rPr lang="en-US" sz="3600" b="1" dirty="0"/>
              <a:t>WP4 – A sustainable &amp; Marketable Future for peatlands </a:t>
            </a:r>
          </a:p>
        </p:txBody>
      </p:sp>
      <p:sp>
        <p:nvSpPr>
          <p:cNvPr id="11" name="Rectangle 10"/>
          <p:cNvSpPr/>
          <p:nvPr/>
        </p:nvSpPr>
        <p:spPr>
          <a:xfrm flipH="1" flipV="1">
            <a:off x="1" y="-1"/>
            <a:ext cx="124690" cy="1460664"/>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5400000">
            <a:off x="564377" y="2181535"/>
            <a:ext cx="4043759" cy="3032819"/>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6100"/>
          <a:stretch/>
        </p:blipFill>
        <p:spPr>
          <a:xfrm rot="5400000">
            <a:off x="4405057" y="1901957"/>
            <a:ext cx="4031703" cy="3604034"/>
          </a:xfrm>
          <a:prstGeom prst="rect">
            <a:avLst/>
          </a:prstGeom>
        </p:spPr>
      </p:pic>
    </p:spTree>
    <p:extLst>
      <p:ext uri="{BB962C8B-B14F-4D97-AF65-F5344CB8AC3E}">
        <p14:creationId xmlns:p14="http://schemas.microsoft.com/office/powerpoint/2010/main" val="7903935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38587C5-8FA8-3143-9153-899EF63F3888}" type="slidenum">
              <a:rPr lang="en-US" smtClean="0"/>
              <a:t>15</a:t>
            </a:fld>
            <a:endParaRPr lang="en-US"/>
          </a:p>
        </p:txBody>
      </p:sp>
      <p:sp>
        <p:nvSpPr>
          <p:cNvPr id="7" name="Rectangle 6"/>
          <p:cNvSpPr/>
          <p:nvPr/>
        </p:nvSpPr>
        <p:spPr>
          <a:xfrm flipV="1">
            <a:off x="0" y="5719823"/>
            <a:ext cx="9144000" cy="61783"/>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8672" y="5837151"/>
            <a:ext cx="2575329" cy="1020851"/>
          </a:xfrm>
          <a:prstGeom prst="rect">
            <a:avLst/>
          </a:prstGeom>
        </p:spPr>
      </p:pic>
      <p:sp>
        <p:nvSpPr>
          <p:cNvPr id="9" name="Rectangle 8"/>
          <p:cNvSpPr/>
          <p:nvPr/>
        </p:nvSpPr>
        <p:spPr>
          <a:xfrm flipH="1" flipV="1">
            <a:off x="1" y="-1"/>
            <a:ext cx="124690" cy="1460664"/>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484096" y="378912"/>
            <a:ext cx="8154295" cy="1200329"/>
          </a:xfrm>
          <a:prstGeom prst="rect">
            <a:avLst/>
          </a:prstGeom>
          <a:noFill/>
        </p:spPr>
        <p:txBody>
          <a:bodyPr wrap="square" rtlCol="0">
            <a:spAutoFit/>
          </a:bodyPr>
          <a:lstStyle/>
          <a:p>
            <a:r>
              <a:rPr lang="en-US" sz="3600" b="1" dirty="0"/>
              <a:t>WP4 – A sustainable &amp; Marketable Future for peatlands </a:t>
            </a: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601" t="22531"/>
          <a:stretch/>
        </p:blipFill>
        <p:spPr>
          <a:xfrm>
            <a:off x="962915" y="1500554"/>
            <a:ext cx="7218169" cy="4219269"/>
          </a:xfrm>
          <a:prstGeom prst="rect">
            <a:avLst/>
          </a:prstGeom>
        </p:spPr>
      </p:pic>
    </p:spTree>
    <p:extLst>
      <p:ext uri="{BB962C8B-B14F-4D97-AF65-F5344CB8AC3E}">
        <p14:creationId xmlns:p14="http://schemas.microsoft.com/office/powerpoint/2010/main" val="7467581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38587C5-8FA8-3143-9153-899EF63F3888}" type="slidenum">
              <a:rPr lang="en-US" smtClean="0"/>
              <a:t>16</a:t>
            </a:fld>
            <a:endParaRPr lang="en-US"/>
          </a:p>
        </p:txBody>
      </p:sp>
      <p:sp>
        <p:nvSpPr>
          <p:cNvPr id="7" name="Rectangle 6"/>
          <p:cNvSpPr/>
          <p:nvPr/>
        </p:nvSpPr>
        <p:spPr>
          <a:xfrm flipV="1">
            <a:off x="0" y="5719823"/>
            <a:ext cx="9144000" cy="61783"/>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8672" y="5837151"/>
            <a:ext cx="2575329" cy="1020851"/>
          </a:xfrm>
          <a:prstGeom prst="rect">
            <a:avLst/>
          </a:prstGeom>
        </p:spPr>
      </p:pic>
      <p:sp>
        <p:nvSpPr>
          <p:cNvPr id="9" name="Rectangle 8"/>
          <p:cNvSpPr/>
          <p:nvPr/>
        </p:nvSpPr>
        <p:spPr>
          <a:xfrm flipH="1" flipV="1">
            <a:off x="1" y="-1"/>
            <a:ext cx="124690" cy="1460664"/>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484096" y="378912"/>
            <a:ext cx="8154295" cy="1200329"/>
          </a:xfrm>
          <a:prstGeom prst="rect">
            <a:avLst/>
          </a:prstGeom>
          <a:noFill/>
        </p:spPr>
        <p:txBody>
          <a:bodyPr wrap="square" rtlCol="0">
            <a:spAutoFit/>
          </a:bodyPr>
          <a:lstStyle/>
          <a:p>
            <a:r>
              <a:rPr lang="en-US" sz="3600" b="1" dirty="0"/>
              <a:t>WP4 – A sustainable &amp; Marketable Future for peatlands </a:t>
            </a:r>
          </a:p>
        </p:txBody>
      </p:sp>
      <p:pic>
        <p:nvPicPr>
          <p:cNvPr id="2" name="Picture 1"/>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51574" y="1519751"/>
            <a:ext cx="7886817" cy="4200072"/>
          </a:xfrm>
          <a:prstGeom prst="rect">
            <a:avLst/>
          </a:prstGeom>
        </p:spPr>
      </p:pic>
    </p:spTree>
    <p:extLst>
      <p:ext uri="{BB962C8B-B14F-4D97-AF65-F5344CB8AC3E}">
        <p14:creationId xmlns:p14="http://schemas.microsoft.com/office/powerpoint/2010/main" val="39819291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38587C5-8FA8-3143-9153-899EF63F3888}" type="slidenum">
              <a:rPr lang="en-US" smtClean="0"/>
              <a:t>17</a:t>
            </a:fld>
            <a:endParaRPr lang="en-US"/>
          </a:p>
        </p:txBody>
      </p:sp>
      <p:pic>
        <p:nvPicPr>
          <p:cNvPr id="7" name="Picture 2"/>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104025" y="1842888"/>
            <a:ext cx="6940937" cy="3876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flipV="1">
            <a:off x="0" y="5719823"/>
            <a:ext cx="9144000" cy="61783"/>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84096" y="478665"/>
            <a:ext cx="8154295" cy="1200329"/>
          </a:xfrm>
          <a:prstGeom prst="rect">
            <a:avLst/>
          </a:prstGeom>
          <a:noFill/>
        </p:spPr>
        <p:txBody>
          <a:bodyPr wrap="square" rtlCol="0">
            <a:spAutoFit/>
          </a:bodyPr>
          <a:lstStyle/>
          <a:p>
            <a:r>
              <a:rPr lang="en-US" sz="3600" b="1" dirty="0" smtClean="0"/>
              <a:t>WP4 – A sustainable &amp; Marketable Future for </a:t>
            </a:r>
            <a:r>
              <a:rPr lang="en-US" sz="3600" b="1" dirty="0" err="1" smtClean="0"/>
              <a:t>peatlands</a:t>
            </a:r>
            <a:r>
              <a:rPr lang="en-US" sz="3600" b="1" dirty="0" smtClean="0"/>
              <a:t> </a:t>
            </a:r>
            <a:endParaRPr lang="en-US" sz="3600" b="1" dirty="0"/>
          </a:p>
        </p:txBody>
      </p:sp>
      <p:sp>
        <p:nvSpPr>
          <p:cNvPr id="10" name="Rectangle 9"/>
          <p:cNvSpPr/>
          <p:nvPr/>
        </p:nvSpPr>
        <p:spPr>
          <a:xfrm flipH="1" flipV="1">
            <a:off x="1" y="-1"/>
            <a:ext cx="124690" cy="1460664"/>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68672" y="5837151"/>
            <a:ext cx="2575329" cy="1020851"/>
          </a:xfrm>
          <a:prstGeom prst="rect">
            <a:avLst/>
          </a:prstGeom>
        </p:spPr>
      </p:pic>
    </p:spTree>
    <p:extLst>
      <p:ext uri="{BB962C8B-B14F-4D97-AF65-F5344CB8AC3E}">
        <p14:creationId xmlns:p14="http://schemas.microsoft.com/office/powerpoint/2010/main" val="18640792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587C5-8FA8-3143-9153-899EF63F3888}" type="slidenum">
              <a:rPr lang="en-US" smtClean="0"/>
              <a:t>18</a:t>
            </a:fld>
            <a:endParaRPr lang="en-US"/>
          </a:p>
        </p:txBody>
      </p:sp>
      <p:pic>
        <p:nvPicPr>
          <p:cNvPr id="7" name="Picture 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61437" y="1678994"/>
            <a:ext cx="4246023" cy="4101571"/>
          </a:xfrm>
          <a:prstGeom prst="rect">
            <a:avLst/>
          </a:prstGeom>
        </p:spPr>
      </p:pic>
      <p:sp>
        <p:nvSpPr>
          <p:cNvPr id="8" name="Rectangle 7"/>
          <p:cNvSpPr/>
          <p:nvPr/>
        </p:nvSpPr>
        <p:spPr>
          <a:xfrm>
            <a:off x="0" y="5781606"/>
            <a:ext cx="7036130" cy="107639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flipV="1">
            <a:off x="0" y="5719823"/>
            <a:ext cx="9144000" cy="61783"/>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68672" y="5837151"/>
            <a:ext cx="2575329" cy="1020851"/>
          </a:xfrm>
          <a:prstGeom prst="rect">
            <a:avLst/>
          </a:prstGeom>
        </p:spPr>
      </p:pic>
      <p:sp>
        <p:nvSpPr>
          <p:cNvPr id="11" name="Rectangle 10"/>
          <p:cNvSpPr/>
          <p:nvPr/>
        </p:nvSpPr>
        <p:spPr>
          <a:xfrm flipH="1" flipV="1">
            <a:off x="1" y="-1"/>
            <a:ext cx="124690" cy="1460664"/>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484096" y="478665"/>
            <a:ext cx="8154295" cy="1200329"/>
          </a:xfrm>
          <a:prstGeom prst="rect">
            <a:avLst/>
          </a:prstGeom>
          <a:noFill/>
        </p:spPr>
        <p:txBody>
          <a:bodyPr wrap="square" rtlCol="0">
            <a:spAutoFit/>
          </a:bodyPr>
          <a:lstStyle/>
          <a:p>
            <a:r>
              <a:rPr lang="en-US" sz="3600" b="1" dirty="0"/>
              <a:t>WP4 – A sustainable &amp; Marketable Future for peatlands </a:t>
            </a:r>
          </a:p>
        </p:txBody>
      </p:sp>
      <p:pic>
        <p:nvPicPr>
          <p:cNvPr id="13" name="Picture 12"/>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094842" y="1663549"/>
            <a:ext cx="3420508" cy="4071720"/>
          </a:xfrm>
          <a:prstGeom prst="rect">
            <a:avLst/>
          </a:prstGeom>
        </p:spPr>
      </p:pic>
      <p:pic>
        <p:nvPicPr>
          <p:cNvPr id="3" name="Picture 2"/>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5400000">
            <a:off x="4783796" y="2009548"/>
            <a:ext cx="4055758" cy="3395687"/>
          </a:xfrm>
          <a:prstGeom prst="rect">
            <a:avLst/>
          </a:prstGeom>
        </p:spPr>
      </p:pic>
    </p:spTree>
    <p:extLst>
      <p:ext uri="{BB962C8B-B14F-4D97-AF65-F5344CB8AC3E}">
        <p14:creationId xmlns:p14="http://schemas.microsoft.com/office/powerpoint/2010/main" val="114186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bs.twimg.com/media/D3dT3HPXsAAbLn0.jpg:large"/>
          <p:cNvPicPr>
            <a:picLocks noChangeAspect="1" noChangeArrowheads="1"/>
          </p:cNvPicPr>
          <p:nvPr/>
        </p:nvPicPr>
        <p:blipFill rotWithShape="1">
          <a:blip r:embed="rId3">
            <a:extLst>
              <a:ext uri="{28A0092B-C50C-407E-A947-70E740481C1C}">
                <a14:useLocalDpi xmlns:a14="http://schemas.microsoft.com/office/drawing/2010/main" val="0"/>
              </a:ext>
            </a:extLst>
          </a:blip>
          <a:srcRect t="22292" b="31814"/>
          <a:stretch/>
        </p:blipFill>
        <p:spPr bwMode="auto">
          <a:xfrm>
            <a:off x="1020030" y="1372762"/>
            <a:ext cx="7103939" cy="434706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B38587C5-8FA8-3143-9153-899EF63F3888}" type="slidenum">
              <a:rPr lang="en-US" smtClean="0"/>
              <a:t>19</a:t>
            </a:fld>
            <a:endParaRPr lang="en-US"/>
          </a:p>
        </p:txBody>
      </p:sp>
      <p:sp>
        <p:nvSpPr>
          <p:cNvPr id="7" name="Rectangle 6"/>
          <p:cNvSpPr/>
          <p:nvPr/>
        </p:nvSpPr>
        <p:spPr>
          <a:xfrm flipV="1">
            <a:off x="0" y="5719823"/>
            <a:ext cx="9144000" cy="61783"/>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84096" y="478665"/>
            <a:ext cx="8154295" cy="646331"/>
          </a:xfrm>
          <a:prstGeom prst="rect">
            <a:avLst/>
          </a:prstGeom>
          <a:noFill/>
        </p:spPr>
        <p:txBody>
          <a:bodyPr wrap="square" rtlCol="0">
            <a:spAutoFit/>
          </a:bodyPr>
          <a:lstStyle/>
          <a:p>
            <a:r>
              <a:rPr lang="en-US" sz="3600" b="1" dirty="0" smtClean="0"/>
              <a:t>Public Understanding </a:t>
            </a:r>
            <a:endParaRPr lang="en-US" sz="3600" b="1" dirty="0"/>
          </a:p>
        </p:txBody>
      </p:sp>
      <p:sp>
        <p:nvSpPr>
          <p:cNvPr id="9" name="Rectangle 8"/>
          <p:cNvSpPr/>
          <p:nvPr/>
        </p:nvSpPr>
        <p:spPr>
          <a:xfrm flipH="1" flipV="1">
            <a:off x="1" y="-1"/>
            <a:ext cx="124690" cy="1460664"/>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68672" y="5837151"/>
            <a:ext cx="2575329" cy="1020851"/>
          </a:xfrm>
          <a:prstGeom prst="rect">
            <a:avLst/>
          </a:prstGeom>
        </p:spPr>
      </p:pic>
      <p:pic>
        <p:nvPicPr>
          <p:cNvPr id="11" name="Picture 10"/>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56738" y="1916723"/>
            <a:ext cx="7858612" cy="3803100"/>
          </a:xfrm>
          <a:prstGeom prst="rect">
            <a:avLst/>
          </a:prstGeom>
        </p:spPr>
      </p:pic>
      <p:pic>
        <p:nvPicPr>
          <p:cNvPr id="2" name="Picture 1"/>
          <p:cNvPicPr>
            <a:picLocks noChangeAspect="1"/>
          </p:cNvPicPr>
          <p:nvPr/>
        </p:nvPicPr>
        <p:blipFill rotWithShape="1">
          <a:blip r:embed="rId6" cstate="hqprint">
            <a:extLst>
              <a:ext uri="{28A0092B-C50C-407E-A947-70E740481C1C}">
                <a14:useLocalDpi xmlns:a14="http://schemas.microsoft.com/office/drawing/2010/main"/>
              </a:ext>
            </a:extLst>
          </a:blip>
          <a:srcRect b="-2"/>
          <a:stretch/>
        </p:blipFill>
        <p:spPr>
          <a:xfrm>
            <a:off x="656738" y="1910862"/>
            <a:ext cx="7858612" cy="3808962"/>
          </a:xfrm>
          <a:prstGeom prst="rect">
            <a:avLst/>
          </a:prstGeom>
        </p:spPr>
      </p:pic>
    </p:spTree>
    <p:extLst>
      <p:ext uri="{BB962C8B-B14F-4D97-AF65-F5344CB8AC3E}">
        <p14:creationId xmlns:p14="http://schemas.microsoft.com/office/powerpoint/2010/main" val="7048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38587C5-8FA8-3143-9153-899EF63F3888}" type="slidenum">
              <a:rPr lang="en-US" smtClean="0"/>
              <a:t>20</a:t>
            </a:fld>
            <a:endParaRPr lang="en-US"/>
          </a:p>
        </p:txBody>
      </p:sp>
      <p:sp>
        <p:nvSpPr>
          <p:cNvPr id="7" name="Rectangle 6"/>
          <p:cNvSpPr/>
          <p:nvPr/>
        </p:nvSpPr>
        <p:spPr>
          <a:xfrm flipV="1">
            <a:off x="0" y="5719823"/>
            <a:ext cx="9144000" cy="61783"/>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8672" y="5837151"/>
            <a:ext cx="2575329" cy="1020851"/>
          </a:xfrm>
          <a:prstGeom prst="rect">
            <a:avLst/>
          </a:prstGeom>
        </p:spPr>
      </p:pic>
      <p:sp>
        <p:nvSpPr>
          <p:cNvPr id="9" name="Rectangle 8"/>
          <p:cNvSpPr/>
          <p:nvPr/>
        </p:nvSpPr>
        <p:spPr>
          <a:xfrm flipH="1" flipV="1">
            <a:off x="1" y="-1"/>
            <a:ext cx="124690" cy="1460664"/>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484096" y="378912"/>
            <a:ext cx="8154295" cy="646331"/>
          </a:xfrm>
          <a:prstGeom prst="rect">
            <a:avLst/>
          </a:prstGeom>
          <a:noFill/>
        </p:spPr>
        <p:txBody>
          <a:bodyPr wrap="square" rtlCol="0">
            <a:spAutoFit/>
          </a:bodyPr>
          <a:lstStyle/>
          <a:p>
            <a:r>
              <a:rPr lang="en-US" sz="3600" b="1" dirty="0" smtClean="0"/>
              <a:t>Public Understanding </a:t>
            </a:r>
            <a:endParaRPr lang="en-US" sz="3600" b="1" dirty="0"/>
          </a:p>
        </p:txBody>
      </p:sp>
      <p:pic>
        <p:nvPicPr>
          <p:cNvPr id="13" name="Picture 12"/>
          <p:cNvPicPr>
            <a:picLocks noChangeAspect="1"/>
          </p:cNvPicPr>
          <p:nvPr/>
        </p:nvPicPr>
        <p:blipFill rotWithShape="1">
          <a:blip r:embed="rId4" cstate="hqprint">
            <a:extLst>
              <a:ext uri="{28A0092B-C50C-407E-A947-70E740481C1C}">
                <a14:useLocalDpi xmlns:a14="http://schemas.microsoft.com/office/drawing/2010/main"/>
              </a:ext>
            </a:extLst>
          </a:blip>
          <a:srcRect r="-75"/>
          <a:stretch/>
        </p:blipFill>
        <p:spPr>
          <a:xfrm>
            <a:off x="734157" y="1109997"/>
            <a:ext cx="7504235" cy="4609825"/>
          </a:xfrm>
          <a:prstGeom prst="rect">
            <a:avLst/>
          </a:prstGeom>
        </p:spPr>
      </p:pic>
    </p:spTree>
    <p:extLst>
      <p:ext uri="{BB962C8B-B14F-4D97-AF65-F5344CB8AC3E}">
        <p14:creationId xmlns:p14="http://schemas.microsoft.com/office/powerpoint/2010/main" val="35216730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036130" y="5806259"/>
            <a:ext cx="2107870" cy="105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37491" y="5837151"/>
            <a:ext cx="7036130" cy="102085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37491" y="0"/>
            <a:ext cx="6163294" cy="146066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flipV="1">
            <a:off x="1" y="5775368"/>
            <a:ext cx="9144000" cy="61783"/>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61436" y="478667"/>
            <a:ext cx="2190997" cy="646331"/>
          </a:xfrm>
          <a:prstGeom prst="rect">
            <a:avLst/>
          </a:prstGeom>
          <a:noFill/>
        </p:spPr>
        <p:txBody>
          <a:bodyPr wrap="square" rtlCol="0">
            <a:spAutoFit/>
          </a:bodyPr>
          <a:lstStyle/>
          <a:p>
            <a:r>
              <a:rPr lang="en-US" sz="3600" b="1" dirty="0" smtClean="0"/>
              <a:t>CANAPE</a:t>
            </a:r>
            <a:endParaRPr lang="en-US" sz="3600" b="1" dirty="0"/>
          </a:p>
        </p:txBody>
      </p:sp>
      <p:sp>
        <p:nvSpPr>
          <p:cNvPr id="12" name="Rectangle 11"/>
          <p:cNvSpPr/>
          <p:nvPr/>
        </p:nvSpPr>
        <p:spPr>
          <a:xfrm flipH="1" flipV="1">
            <a:off x="1" y="-1"/>
            <a:ext cx="124690" cy="1460664"/>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2876797" y="-2268187"/>
            <a:ext cx="184731" cy="369332"/>
          </a:xfrm>
          <a:prstGeom prst="rect">
            <a:avLst/>
          </a:prstGeom>
          <a:noFill/>
        </p:spPr>
        <p:txBody>
          <a:bodyPr wrap="none" rtlCol="0">
            <a:spAutoFit/>
          </a:bodyPr>
          <a:lstStyle/>
          <a:p>
            <a:endParaRPr lang="en-US" dirty="0"/>
          </a:p>
        </p:txBody>
      </p:sp>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68672" y="5837151"/>
            <a:ext cx="2575329" cy="1020851"/>
          </a:xfrm>
          <a:prstGeom prst="rect">
            <a:avLst/>
          </a:prstGeom>
        </p:spPr>
      </p:pic>
      <p:sp>
        <p:nvSpPr>
          <p:cNvPr id="6" name="TextBox 5"/>
          <p:cNvSpPr txBox="1"/>
          <p:nvPr/>
        </p:nvSpPr>
        <p:spPr>
          <a:xfrm>
            <a:off x="361436" y="1820008"/>
            <a:ext cx="2856549" cy="3139321"/>
          </a:xfrm>
          <a:prstGeom prst="rect">
            <a:avLst/>
          </a:prstGeom>
          <a:noFill/>
        </p:spPr>
        <p:txBody>
          <a:bodyPr wrap="square" rtlCol="0">
            <a:spAutoFit/>
          </a:bodyPr>
          <a:lstStyle/>
          <a:p>
            <a:pPr marL="285750" indent="-285750">
              <a:buFont typeface="Wingdings" panose="05000000000000000000" pitchFamily="2" charset="2"/>
              <a:buChar char="v"/>
            </a:pPr>
            <a:r>
              <a:rPr lang="en-GB" dirty="0" smtClean="0"/>
              <a:t>&gt; 90ha of restoration</a:t>
            </a:r>
          </a:p>
          <a:p>
            <a:pPr marL="285750" indent="-285750">
              <a:buFont typeface="Wingdings" panose="05000000000000000000" pitchFamily="2" charset="2"/>
              <a:buChar char="v"/>
            </a:pPr>
            <a:endParaRPr lang="en-GB" dirty="0" smtClean="0"/>
          </a:p>
          <a:p>
            <a:pPr marL="285750" indent="-285750">
              <a:buFont typeface="Wingdings" panose="05000000000000000000" pitchFamily="2" charset="2"/>
              <a:buChar char="v"/>
            </a:pPr>
            <a:r>
              <a:rPr lang="en-GB" dirty="0" smtClean="0"/>
              <a:t>3 lakes restored</a:t>
            </a:r>
          </a:p>
          <a:p>
            <a:pPr marL="285750" indent="-285750">
              <a:buFont typeface="Wingdings" panose="05000000000000000000" pitchFamily="2" charset="2"/>
              <a:buChar char="v"/>
            </a:pPr>
            <a:endParaRPr lang="en-GB" dirty="0" smtClean="0"/>
          </a:p>
          <a:p>
            <a:pPr marL="285750" indent="-285750">
              <a:buFont typeface="Wingdings" panose="05000000000000000000" pitchFamily="2" charset="2"/>
              <a:buChar char="v"/>
            </a:pPr>
            <a:r>
              <a:rPr lang="en-GB" dirty="0" smtClean="0"/>
              <a:t>1640 tonnes of CO2 savings per year</a:t>
            </a:r>
          </a:p>
          <a:p>
            <a:pPr marL="285750" indent="-285750">
              <a:buFont typeface="Wingdings" panose="05000000000000000000" pitchFamily="2" charset="2"/>
              <a:buChar char="v"/>
            </a:pPr>
            <a:endParaRPr lang="en-GB" dirty="0"/>
          </a:p>
          <a:p>
            <a:pPr marL="285750" indent="-285750">
              <a:buFont typeface="Wingdings" panose="05000000000000000000" pitchFamily="2" charset="2"/>
              <a:buChar char="v"/>
            </a:pPr>
            <a:r>
              <a:rPr lang="en-GB" dirty="0" smtClean="0"/>
              <a:t>Demonstrating sustainable peatland products </a:t>
            </a:r>
          </a:p>
          <a:p>
            <a:pPr marL="285750" indent="-285750">
              <a:buFont typeface="Wingdings" panose="05000000000000000000" pitchFamily="2" charset="2"/>
              <a:buChar char="v"/>
            </a:pPr>
            <a:endParaRPr lang="en-GB" dirty="0"/>
          </a:p>
        </p:txBody>
      </p:sp>
      <p:pic>
        <p:nvPicPr>
          <p:cNvPr id="7" name="Picture 6"/>
          <p:cNvPicPr>
            <a:picLocks noChangeAspect="1"/>
          </p:cNvPicPr>
          <p:nvPr/>
        </p:nvPicPr>
        <p:blipFill rotWithShape="1">
          <a:blip r:embed="rId4" cstate="hqprint">
            <a:extLst>
              <a:ext uri="{28A0092B-C50C-407E-A947-70E740481C1C}">
                <a14:useLocalDpi xmlns:a14="http://schemas.microsoft.com/office/drawing/2010/main"/>
              </a:ext>
            </a:extLst>
          </a:blip>
          <a:srcRect b="-197"/>
          <a:stretch/>
        </p:blipFill>
        <p:spPr>
          <a:xfrm>
            <a:off x="3044156" y="0"/>
            <a:ext cx="6099844" cy="5806259"/>
          </a:xfrm>
          <a:prstGeom prst="rect">
            <a:avLst/>
          </a:prstGeom>
        </p:spPr>
      </p:pic>
    </p:spTree>
    <p:extLst>
      <p:ext uri="{BB962C8B-B14F-4D97-AF65-F5344CB8AC3E}">
        <p14:creationId xmlns:p14="http://schemas.microsoft.com/office/powerpoint/2010/main" val="17171014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38587C5-8FA8-3143-9153-899EF63F3888}" type="slidenum">
              <a:rPr lang="en-US" smtClean="0"/>
              <a:t>21</a:t>
            </a:fld>
            <a:endParaRPr lang="en-US"/>
          </a:p>
        </p:txBody>
      </p:sp>
      <p:sp>
        <p:nvSpPr>
          <p:cNvPr id="7" name="Rectangle 6"/>
          <p:cNvSpPr/>
          <p:nvPr/>
        </p:nvSpPr>
        <p:spPr>
          <a:xfrm flipV="1">
            <a:off x="0" y="5719823"/>
            <a:ext cx="9144000" cy="61783"/>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8672" y="5837151"/>
            <a:ext cx="2575329" cy="1020851"/>
          </a:xfrm>
          <a:prstGeom prst="rect">
            <a:avLst/>
          </a:prstGeom>
        </p:spPr>
      </p:pic>
      <p:sp>
        <p:nvSpPr>
          <p:cNvPr id="9" name="Rectangle 8"/>
          <p:cNvSpPr/>
          <p:nvPr/>
        </p:nvSpPr>
        <p:spPr>
          <a:xfrm flipH="1" flipV="1">
            <a:off x="1" y="-1"/>
            <a:ext cx="124690" cy="1460664"/>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484096" y="378912"/>
            <a:ext cx="8154295" cy="646331"/>
          </a:xfrm>
          <a:prstGeom prst="rect">
            <a:avLst/>
          </a:prstGeom>
          <a:noFill/>
        </p:spPr>
        <p:txBody>
          <a:bodyPr wrap="square" rtlCol="0">
            <a:spAutoFit/>
          </a:bodyPr>
          <a:lstStyle/>
          <a:p>
            <a:r>
              <a:rPr lang="en-US" sz="3600" b="1" dirty="0" smtClean="0"/>
              <a:t>What are we trying to change?	</a:t>
            </a:r>
            <a:endParaRPr lang="en-US" sz="3600" b="1" dirty="0"/>
          </a:p>
        </p:txBody>
      </p:sp>
      <p:sp>
        <p:nvSpPr>
          <p:cNvPr id="11" name="TextBox 10"/>
          <p:cNvSpPr txBox="1"/>
          <p:nvPr/>
        </p:nvSpPr>
        <p:spPr>
          <a:xfrm>
            <a:off x="993531" y="1969964"/>
            <a:ext cx="7306407" cy="2308324"/>
          </a:xfrm>
          <a:prstGeom prst="rect">
            <a:avLst/>
          </a:prstGeom>
          <a:noFill/>
        </p:spPr>
        <p:txBody>
          <a:bodyPr wrap="square" rtlCol="0">
            <a:spAutoFit/>
          </a:bodyPr>
          <a:lstStyle/>
          <a:p>
            <a:pPr marL="285750" lvl="0" indent="-285750">
              <a:buFont typeface="Wingdings" panose="05000000000000000000" pitchFamily="2" charset="2"/>
              <a:buChar char="v"/>
            </a:pPr>
            <a:r>
              <a:rPr lang="en-GB" dirty="0" smtClean="0"/>
              <a:t>Terrestrial Peatlands </a:t>
            </a:r>
            <a:r>
              <a:rPr lang="en-GB" dirty="0"/>
              <a:t>are </a:t>
            </a:r>
            <a:r>
              <a:rPr lang="en-GB" dirty="0" smtClean="0"/>
              <a:t>wetter</a:t>
            </a:r>
          </a:p>
          <a:p>
            <a:pPr marL="285750" lvl="0" indent="-285750">
              <a:buFont typeface="Wingdings" panose="05000000000000000000" pitchFamily="2" charset="2"/>
              <a:buChar char="v"/>
            </a:pPr>
            <a:endParaRPr lang="en-GB" dirty="0"/>
          </a:p>
          <a:p>
            <a:pPr marL="285750" lvl="0" indent="-285750">
              <a:buFont typeface="Wingdings" panose="05000000000000000000" pitchFamily="2" charset="2"/>
              <a:buChar char="v"/>
            </a:pPr>
            <a:r>
              <a:rPr lang="en-GB" dirty="0" smtClean="0"/>
              <a:t>You can see the bottom of our peatland lakes </a:t>
            </a:r>
          </a:p>
          <a:p>
            <a:pPr marL="285750" lvl="0" indent="-285750">
              <a:buFont typeface="Wingdings" panose="05000000000000000000" pitchFamily="2" charset="2"/>
              <a:buChar char="v"/>
            </a:pPr>
            <a:endParaRPr lang="en-GB" dirty="0"/>
          </a:p>
          <a:p>
            <a:pPr marL="285750" lvl="0" indent="-285750">
              <a:buFont typeface="Wingdings" panose="05000000000000000000" pitchFamily="2" charset="2"/>
              <a:buChar char="v"/>
            </a:pPr>
            <a:r>
              <a:rPr lang="en-GB" dirty="0"/>
              <a:t>Policy Makers </a:t>
            </a:r>
            <a:r>
              <a:rPr lang="en-GB" dirty="0" smtClean="0"/>
              <a:t>are </a:t>
            </a:r>
            <a:r>
              <a:rPr lang="en-GB" dirty="0"/>
              <a:t>more supportive of </a:t>
            </a:r>
            <a:r>
              <a:rPr lang="en-GB" dirty="0" smtClean="0"/>
              <a:t>rewetting </a:t>
            </a:r>
            <a:r>
              <a:rPr lang="en-GB" dirty="0"/>
              <a:t>peatland </a:t>
            </a:r>
            <a:endParaRPr lang="en-GB" dirty="0" smtClean="0"/>
          </a:p>
          <a:p>
            <a:pPr marL="285750" lvl="0" indent="-285750">
              <a:buFont typeface="Wingdings" panose="05000000000000000000" pitchFamily="2" charset="2"/>
              <a:buChar char="v"/>
            </a:pPr>
            <a:endParaRPr lang="en-GB" dirty="0"/>
          </a:p>
          <a:p>
            <a:pPr marL="285750" lvl="0" indent="-285750">
              <a:buFont typeface="Wingdings" panose="05000000000000000000" pitchFamily="2" charset="2"/>
              <a:buChar char="v"/>
            </a:pPr>
            <a:r>
              <a:rPr lang="en-GB" dirty="0"/>
              <a:t>Public understanding and appreciation of peatlands has increased</a:t>
            </a:r>
          </a:p>
          <a:p>
            <a:pPr marL="285750" indent="-285750">
              <a:buFont typeface="Arial" panose="020B0604020202020204" pitchFamily="34" charset="0"/>
              <a:buChar char="•"/>
            </a:pPr>
            <a:endParaRPr lang="en-GB" dirty="0" smtClean="0"/>
          </a:p>
        </p:txBody>
      </p:sp>
    </p:spTree>
    <p:extLst>
      <p:ext uri="{BB962C8B-B14F-4D97-AF65-F5344CB8AC3E}">
        <p14:creationId xmlns:p14="http://schemas.microsoft.com/office/powerpoint/2010/main" val="9063896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467" y="0"/>
            <a:ext cx="9168216" cy="6858000"/>
          </a:xfrm>
          <a:prstGeom prst="rect">
            <a:avLst/>
          </a:prstGeom>
        </p:spPr>
      </p:pic>
      <p:sp>
        <p:nvSpPr>
          <p:cNvPr id="6" name="Slide Number Placeholder 5"/>
          <p:cNvSpPr>
            <a:spLocks noGrp="1"/>
          </p:cNvSpPr>
          <p:nvPr>
            <p:ph type="sldNum" sz="quarter" idx="12"/>
          </p:nvPr>
        </p:nvSpPr>
        <p:spPr/>
        <p:txBody>
          <a:bodyPr/>
          <a:lstStyle/>
          <a:p>
            <a:fld id="{B38587C5-8FA8-3143-9153-899EF63F3888}" type="slidenum">
              <a:rPr lang="en-US" smtClean="0"/>
              <a:t>22</a:t>
            </a:fld>
            <a:endParaRPr lang="en-US"/>
          </a:p>
        </p:txBody>
      </p:sp>
      <p:sp>
        <p:nvSpPr>
          <p:cNvPr id="7" name="Rectangle 6"/>
          <p:cNvSpPr/>
          <p:nvPr/>
        </p:nvSpPr>
        <p:spPr>
          <a:xfrm>
            <a:off x="1" y="-2"/>
            <a:ext cx="6163294" cy="146066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61435" y="478667"/>
            <a:ext cx="4515365" cy="646331"/>
          </a:xfrm>
          <a:prstGeom prst="rect">
            <a:avLst/>
          </a:prstGeom>
          <a:noFill/>
        </p:spPr>
        <p:txBody>
          <a:bodyPr wrap="square" rtlCol="0">
            <a:spAutoFit/>
          </a:bodyPr>
          <a:lstStyle/>
          <a:p>
            <a:r>
              <a:rPr lang="en-US" sz="3600" b="1" dirty="0" smtClean="0"/>
              <a:t>Thank you for listening </a:t>
            </a:r>
            <a:endParaRPr lang="en-US" sz="3600" b="1" dirty="0"/>
          </a:p>
        </p:txBody>
      </p:sp>
      <p:sp>
        <p:nvSpPr>
          <p:cNvPr id="12" name="Rectangle 11"/>
          <p:cNvSpPr/>
          <p:nvPr/>
        </p:nvSpPr>
        <p:spPr>
          <a:xfrm>
            <a:off x="0" y="5781606"/>
            <a:ext cx="7036130" cy="1076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hlinkClick r:id="rId4"/>
              </a:rPr>
              <a:t>www.northsearegion.eu/CANAPE</a:t>
            </a:r>
            <a:r>
              <a:rPr lang="en-US" dirty="0" smtClean="0">
                <a:solidFill>
                  <a:schemeClr val="tx1"/>
                </a:solidFill>
              </a:rPr>
              <a:t> </a:t>
            </a:r>
            <a:endParaRPr lang="en-US" dirty="0">
              <a:solidFill>
                <a:schemeClr val="tx1"/>
              </a:solidFill>
            </a:endParaRPr>
          </a:p>
        </p:txBody>
      </p:sp>
      <p:sp>
        <p:nvSpPr>
          <p:cNvPr id="13" name="Rectangle 12"/>
          <p:cNvSpPr/>
          <p:nvPr/>
        </p:nvSpPr>
        <p:spPr>
          <a:xfrm flipV="1">
            <a:off x="0" y="5719823"/>
            <a:ext cx="9144000" cy="61783"/>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444295" y="5781603"/>
            <a:ext cx="2715454" cy="1076396"/>
          </a:xfrm>
          <a:prstGeom prst="rect">
            <a:avLst/>
          </a:prstGeom>
        </p:spPr>
      </p:pic>
    </p:spTree>
    <p:extLst>
      <p:ext uri="{BB962C8B-B14F-4D97-AF65-F5344CB8AC3E}">
        <p14:creationId xmlns:p14="http://schemas.microsoft.com/office/powerpoint/2010/main" val="17850191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38587C5-8FA8-3143-9153-899EF63F3888}" type="slidenum">
              <a:rPr lang="en-US" smtClean="0"/>
              <a:t>4</a:t>
            </a:fld>
            <a:endParaRPr lang="en-US" dirty="0"/>
          </a:p>
        </p:txBody>
      </p:sp>
      <p:sp>
        <p:nvSpPr>
          <p:cNvPr id="7" name="TextBox 6"/>
          <p:cNvSpPr txBox="1"/>
          <p:nvPr/>
        </p:nvSpPr>
        <p:spPr>
          <a:xfrm>
            <a:off x="361435" y="478667"/>
            <a:ext cx="3624639" cy="646331"/>
          </a:xfrm>
          <a:prstGeom prst="rect">
            <a:avLst/>
          </a:prstGeom>
          <a:noFill/>
        </p:spPr>
        <p:txBody>
          <a:bodyPr wrap="square" rtlCol="0">
            <a:spAutoFit/>
          </a:bodyPr>
          <a:lstStyle/>
          <a:p>
            <a:r>
              <a:rPr lang="en-US" sz="3600" b="1" dirty="0" smtClean="0"/>
              <a:t>Our locations </a:t>
            </a:r>
            <a:endParaRPr lang="en-US" sz="3600" b="1" dirty="0"/>
          </a:p>
        </p:txBody>
      </p:sp>
      <p:sp>
        <p:nvSpPr>
          <p:cNvPr id="8" name="Rectangle 7"/>
          <p:cNvSpPr/>
          <p:nvPr/>
        </p:nvSpPr>
        <p:spPr>
          <a:xfrm flipH="1" flipV="1">
            <a:off x="1" y="-1"/>
            <a:ext cx="124690" cy="1460664"/>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flipV="1">
            <a:off x="1" y="5775368"/>
            <a:ext cx="9144000" cy="61783"/>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68672" y="5837151"/>
            <a:ext cx="2575329" cy="1020851"/>
          </a:xfrm>
          <a:prstGeom prst="rect">
            <a:avLst/>
          </a:prstGeom>
        </p:spPr>
      </p:pic>
      <p:pic>
        <p:nvPicPr>
          <p:cNvPr id="11" name="Picture 10"/>
          <p:cNvPicPr>
            <a:picLocks noChangeAspect="1"/>
          </p:cNvPicPr>
          <p:nvPr/>
        </p:nvPicPr>
        <p:blipFill rotWithShape="1">
          <a:blip r:embed="rId4" cstate="hqprint">
            <a:extLst>
              <a:ext uri="{28A0092B-C50C-407E-A947-70E740481C1C}">
                <a14:useLocalDpi xmlns:a14="http://schemas.microsoft.com/office/drawing/2010/main"/>
              </a:ext>
            </a:extLst>
          </a:blip>
          <a:srcRect b="-599"/>
          <a:stretch/>
        </p:blipFill>
        <p:spPr>
          <a:xfrm>
            <a:off x="1892101" y="1303860"/>
            <a:ext cx="5733995" cy="4471508"/>
          </a:xfrm>
          <a:prstGeom prst="rect">
            <a:avLst/>
          </a:prstGeom>
        </p:spPr>
      </p:pic>
    </p:spTree>
    <p:extLst>
      <p:ext uri="{BB962C8B-B14F-4D97-AF65-F5344CB8AC3E}">
        <p14:creationId xmlns:p14="http://schemas.microsoft.com/office/powerpoint/2010/main" val="30694619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036130" y="5806259"/>
            <a:ext cx="2107870" cy="105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7813" y="5821704"/>
            <a:ext cx="7036130" cy="102085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0000" y="1460665"/>
            <a:ext cx="3535878" cy="4050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61435" y="478667"/>
            <a:ext cx="3624639" cy="646331"/>
          </a:xfrm>
          <a:prstGeom prst="rect">
            <a:avLst/>
          </a:prstGeom>
          <a:noFill/>
        </p:spPr>
        <p:txBody>
          <a:bodyPr wrap="square" rtlCol="0">
            <a:spAutoFit/>
          </a:bodyPr>
          <a:lstStyle/>
          <a:p>
            <a:r>
              <a:rPr lang="en-US" sz="3600" b="1" dirty="0" smtClean="0"/>
              <a:t>Our locations </a:t>
            </a:r>
            <a:endParaRPr lang="en-US" sz="3600" b="1" dirty="0"/>
          </a:p>
        </p:txBody>
      </p:sp>
      <p:sp>
        <p:nvSpPr>
          <p:cNvPr id="12" name="Rectangle 11"/>
          <p:cNvSpPr/>
          <p:nvPr/>
        </p:nvSpPr>
        <p:spPr>
          <a:xfrm flipH="1" flipV="1">
            <a:off x="1" y="-1"/>
            <a:ext cx="124690" cy="1460664"/>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36419" y="1460665"/>
            <a:ext cx="3099459" cy="3416320"/>
          </a:xfrm>
          <a:prstGeom prst="rect">
            <a:avLst/>
          </a:prstGeom>
          <a:noFill/>
        </p:spPr>
        <p:txBody>
          <a:bodyPr wrap="square" rtlCol="0">
            <a:spAutoFit/>
          </a:bodyPr>
          <a:lstStyle/>
          <a:p>
            <a:r>
              <a:rPr lang="en-US" sz="2400" dirty="0" smtClean="0"/>
              <a:t>4 Lakes</a:t>
            </a:r>
          </a:p>
          <a:p>
            <a:endParaRPr lang="en-US" sz="2400" dirty="0" smtClean="0"/>
          </a:p>
          <a:p>
            <a:pPr marL="800100" lvl="1" indent="-342900">
              <a:buFont typeface="Wingdings" panose="05000000000000000000" pitchFamily="2" charset="2"/>
              <a:buChar char="v"/>
            </a:pPr>
            <a:r>
              <a:rPr lang="en-US" sz="2400" dirty="0" smtClean="0"/>
              <a:t>Hickling Broad</a:t>
            </a:r>
          </a:p>
          <a:p>
            <a:pPr marL="800100" lvl="1" indent="-342900">
              <a:buFont typeface="Wingdings" panose="05000000000000000000" pitchFamily="2" charset="2"/>
              <a:buChar char="v"/>
            </a:pPr>
            <a:endParaRPr lang="en-US" sz="2400" dirty="0" smtClean="0"/>
          </a:p>
          <a:p>
            <a:pPr marL="800100" lvl="1" indent="-342900">
              <a:buFont typeface="Wingdings" panose="05000000000000000000" pitchFamily="2" charset="2"/>
              <a:buChar char="v"/>
            </a:pPr>
            <a:r>
              <a:rPr lang="en-US" sz="2400" dirty="0" err="1" smtClean="0"/>
              <a:t>Zuidlaardermeer</a:t>
            </a:r>
            <a:endParaRPr lang="en-US" sz="2400" dirty="0" smtClean="0"/>
          </a:p>
          <a:p>
            <a:pPr marL="800100" lvl="1" indent="-342900">
              <a:buFont typeface="Wingdings" panose="05000000000000000000" pitchFamily="2" charset="2"/>
              <a:buChar char="v"/>
            </a:pPr>
            <a:endParaRPr lang="en-US" sz="2400" dirty="0" smtClean="0"/>
          </a:p>
          <a:p>
            <a:pPr marL="800100" lvl="1" indent="-342900">
              <a:buFont typeface="Wingdings" panose="05000000000000000000" pitchFamily="2" charset="2"/>
              <a:buChar char="v"/>
            </a:pPr>
            <a:r>
              <a:rPr lang="en-US" sz="2400" dirty="0" err="1" smtClean="0"/>
              <a:t>Holter</a:t>
            </a:r>
            <a:r>
              <a:rPr lang="en-US" sz="2400" dirty="0" smtClean="0"/>
              <a:t> Meer</a:t>
            </a:r>
          </a:p>
          <a:p>
            <a:pPr marL="800100" lvl="1" indent="-342900">
              <a:buFont typeface="Wingdings" panose="05000000000000000000" pitchFamily="2" charset="2"/>
              <a:buChar char="v"/>
            </a:pPr>
            <a:endParaRPr lang="en-US" sz="2400" dirty="0" smtClean="0"/>
          </a:p>
          <a:p>
            <a:pPr marL="800100" lvl="1" indent="-342900">
              <a:buFont typeface="Wingdings" panose="05000000000000000000" pitchFamily="2" charset="2"/>
              <a:buChar char="v"/>
            </a:pPr>
            <a:r>
              <a:rPr lang="en-US" sz="2400" dirty="0" smtClean="0"/>
              <a:t>De </a:t>
            </a:r>
            <a:r>
              <a:rPr lang="en-US" sz="2400" dirty="0" err="1" smtClean="0"/>
              <a:t>Leijan</a:t>
            </a:r>
            <a:endParaRPr lang="en-US" sz="2400" dirty="0" smtClean="0"/>
          </a:p>
        </p:txBody>
      </p:sp>
      <p:sp>
        <p:nvSpPr>
          <p:cNvPr id="3" name="TextBox 2"/>
          <p:cNvSpPr txBox="1"/>
          <p:nvPr/>
        </p:nvSpPr>
        <p:spPr>
          <a:xfrm>
            <a:off x="-2876797" y="-2268187"/>
            <a:ext cx="184731" cy="369332"/>
          </a:xfrm>
          <a:prstGeom prst="rect">
            <a:avLst/>
          </a:prstGeom>
          <a:noFill/>
        </p:spPr>
        <p:txBody>
          <a:bodyPr wrap="none" rtlCol="0">
            <a:spAutoFit/>
          </a:bodyPr>
          <a:lstStyle/>
          <a:p>
            <a:endParaRPr lang="en-US"/>
          </a:p>
        </p:txBody>
      </p:sp>
      <p:sp>
        <p:nvSpPr>
          <p:cNvPr id="15" name="Rectangle 14"/>
          <p:cNvSpPr/>
          <p:nvPr/>
        </p:nvSpPr>
        <p:spPr>
          <a:xfrm flipV="1">
            <a:off x="1" y="5775368"/>
            <a:ext cx="9144000" cy="61783"/>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68672" y="5837151"/>
            <a:ext cx="2575329" cy="1020851"/>
          </a:xfrm>
          <a:prstGeom prst="rect">
            <a:avLst/>
          </a:prstGeom>
        </p:spPr>
      </p:pic>
      <p:pic>
        <p:nvPicPr>
          <p:cNvPr id="20"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38134" y="3276864"/>
            <a:ext cx="3351931" cy="2513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2" descr="https://preview.3.basecamp.com/3586376/buckets/5246749/uploads/1047561064/versions/1581839609/representations/eyJfcmFpbHMiOnsibWVzc2FnZSI6IkJBaDdCem9RWVhWMGIxOXZjbWxsYm5SVU9ndHlaWE5wZW1WSklnMDJPRFI0TmpBd1BnWTZCa1ZVIiwiZXhwIjpudWxsLCJwdXIiOiJ2YXJpYXRpb24ifX0=--c72c3e8208e4245dc5088b3bd49870b2d9f725e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https://preview.3.basecamp.com/3586376/buckets/5246749/uploads/1047561064/versions/1581839609/representations/eyJfcmFpbHMiOnsibWVzc2FnZSI6IkJBaDdCem9RWVhWMGIxOXZjbWxsYm5SVU9ndHlaWE5wZW1WSklnMDJPRFI0TmpBd1BnWTZCa1ZVIiwiZXhwIjpudWxsLCJwdXIiOiJ2YXJpYXRpb24ifX0=--c72c3e8208e4245dc5088b3bd49870b2d9f725e7"/>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a:blip r:embed="rId5"/>
          <a:stretch>
            <a:fillRect/>
          </a:stretch>
        </p:blipFill>
        <p:spPr>
          <a:xfrm>
            <a:off x="4738134" y="562707"/>
            <a:ext cx="3370508" cy="2527881"/>
          </a:xfrm>
          <a:prstGeom prst="rect">
            <a:avLst/>
          </a:prstGeom>
        </p:spPr>
      </p:pic>
    </p:spTree>
    <p:extLst>
      <p:ext uri="{BB962C8B-B14F-4D97-AF65-F5344CB8AC3E}">
        <p14:creationId xmlns:p14="http://schemas.microsoft.com/office/powerpoint/2010/main" val="36652055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38587C5-8FA8-3143-9153-899EF63F3888}" type="slidenum">
              <a:rPr lang="en-US" smtClean="0"/>
              <a:t>6</a:t>
            </a:fld>
            <a:endParaRPr lang="en-US"/>
          </a:p>
        </p:txBody>
      </p:sp>
      <p:sp>
        <p:nvSpPr>
          <p:cNvPr id="7" name="TextBox 6"/>
          <p:cNvSpPr txBox="1"/>
          <p:nvPr/>
        </p:nvSpPr>
        <p:spPr>
          <a:xfrm>
            <a:off x="361435" y="1460663"/>
            <a:ext cx="2880276" cy="3693319"/>
          </a:xfrm>
          <a:prstGeom prst="rect">
            <a:avLst/>
          </a:prstGeom>
          <a:noFill/>
        </p:spPr>
        <p:txBody>
          <a:bodyPr wrap="none" rtlCol="0">
            <a:spAutoFit/>
          </a:bodyPr>
          <a:lstStyle/>
          <a:p>
            <a:r>
              <a:rPr lang="en-US" sz="2400" dirty="0"/>
              <a:t>4 Bogs </a:t>
            </a:r>
            <a:endParaRPr lang="en-US" sz="2400" dirty="0" smtClean="0"/>
          </a:p>
          <a:p>
            <a:endParaRPr lang="en-US" sz="2400" dirty="0"/>
          </a:p>
          <a:p>
            <a:pPr marL="800100" lvl="1" indent="-342900">
              <a:buFont typeface="Wingdings" panose="05000000000000000000" pitchFamily="2" charset="2"/>
              <a:buChar char="v"/>
            </a:pPr>
            <a:r>
              <a:rPr lang="en-US" sz="2400" dirty="0"/>
              <a:t>De </a:t>
            </a:r>
            <a:r>
              <a:rPr lang="en-US" sz="2400" dirty="0" smtClean="0"/>
              <a:t>Nol</a:t>
            </a:r>
          </a:p>
          <a:p>
            <a:pPr marL="800100" lvl="1" indent="-342900">
              <a:buFont typeface="Wingdings" panose="05000000000000000000" pitchFamily="2" charset="2"/>
              <a:buChar char="v"/>
            </a:pPr>
            <a:endParaRPr lang="en-US" sz="2400" dirty="0"/>
          </a:p>
          <a:p>
            <a:pPr marL="800100" lvl="1" indent="-342900">
              <a:buFont typeface="Wingdings" panose="05000000000000000000" pitchFamily="2" charset="2"/>
              <a:buChar char="v"/>
            </a:pPr>
            <a:r>
              <a:rPr lang="en-US" sz="2400" dirty="0"/>
              <a:t>Lille </a:t>
            </a:r>
            <a:r>
              <a:rPr lang="en-US" sz="2400" dirty="0" smtClean="0"/>
              <a:t>Vildmose</a:t>
            </a:r>
          </a:p>
          <a:p>
            <a:pPr marL="800100" lvl="1" indent="-342900">
              <a:buFont typeface="Wingdings" panose="05000000000000000000" pitchFamily="2" charset="2"/>
              <a:buChar char="v"/>
            </a:pPr>
            <a:endParaRPr lang="en-US" sz="2400" dirty="0"/>
          </a:p>
          <a:p>
            <a:pPr marL="800100" lvl="1" indent="-342900">
              <a:buFont typeface="Wingdings" panose="05000000000000000000" pitchFamily="2" charset="2"/>
              <a:buChar char="v"/>
            </a:pPr>
            <a:r>
              <a:rPr lang="en-US" sz="2400" dirty="0"/>
              <a:t>Store </a:t>
            </a:r>
            <a:r>
              <a:rPr lang="en-US" sz="2400" dirty="0" smtClean="0"/>
              <a:t>Vildmose</a:t>
            </a:r>
          </a:p>
          <a:p>
            <a:pPr marL="800100" lvl="1" indent="-342900">
              <a:buFont typeface="Wingdings" panose="05000000000000000000" pitchFamily="2" charset="2"/>
              <a:buChar char="v"/>
            </a:pPr>
            <a:endParaRPr lang="en-US" sz="2400" dirty="0"/>
          </a:p>
          <a:p>
            <a:pPr marL="800100" lvl="1" indent="-342900">
              <a:buFont typeface="Wingdings" panose="05000000000000000000" pitchFamily="2" charset="2"/>
              <a:buChar char="v"/>
            </a:pPr>
            <a:r>
              <a:rPr lang="en-US" sz="2400" dirty="0"/>
              <a:t>Barver Moor</a:t>
            </a:r>
          </a:p>
          <a:p>
            <a:endParaRPr lang="en-GB" dirty="0"/>
          </a:p>
        </p:txBody>
      </p:sp>
      <p:sp>
        <p:nvSpPr>
          <p:cNvPr id="8" name="TextBox 7"/>
          <p:cNvSpPr txBox="1"/>
          <p:nvPr/>
        </p:nvSpPr>
        <p:spPr>
          <a:xfrm>
            <a:off x="361435" y="478667"/>
            <a:ext cx="3624639" cy="646331"/>
          </a:xfrm>
          <a:prstGeom prst="rect">
            <a:avLst/>
          </a:prstGeom>
          <a:noFill/>
        </p:spPr>
        <p:txBody>
          <a:bodyPr wrap="square" rtlCol="0">
            <a:spAutoFit/>
          </a:bodyPr>
          <a:lstStyle/>
          <a:p>
            <a:r>
              <a:rPr lang="en-US" sz="3600" b="1" dirty="0" smtClean="0"/>
              <a:t>Our locations </a:t>
            </a:r>
            <a:endParaRPr lang="en-US" sz="3600" b="1" dirty="0"/>
          </a:p>
        </p:txBody>
      </p:sp>
      <p:sp>
        <p:nvSpPr>
          <p:cNvPr id="9" name="Rectangle 8"/>
          <p:cNvSpPr/>
          <p:nvPr/>
        </p:nvSpPr>
        <p:spPr>
          <a:xfrm flipH="1" flipV="1">
            <a:off x="1" y="-1"/>
            <a:ext cx="124690" cy="1460664"/>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V="1">
            <a:off x="1" y="5775368"/>
            <a:ext cx="9144000" cy="61783"/>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68672" y="5837151"/>
            <a:ext cx="2575329" cy="1020851"/>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74336" y="532620"/>
            <a:ext cx="3744897" cy="2496600"/>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76378" y="3197457"/>
            <a:ext cx="3742855" cy="2577911"/>
          </a:xfrm>
          <a:prstGeom prst="rect">
            <a:avLst/>
          </a:prstGeom>
        </p:spPr>
      </p:pic>
    </p:spTree>
    <p:extLst>
      <p:ext uri="{BB962C8B-B14F-4D97-AF65-F5344CB8AC3E}">
        <p14:creationId xmlns:p14="http://schemas.microsoft.com/office/powerpoint/2010/main" val="42714929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5781606"/>
            <a:ext cx="7036130" cy="107639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7036130" y="5719823"/>
            <a:ext cx="2107870" cy="1138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p:cNvSpPr/>
          <p:nvPr/>
        </p:nvSpPr>
        <p:spPr>
          <a:xfrm>
            <a:off x="0" y="-2"/>
            <a:ext cx="6163294" cy="146066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flipV="1">
            <a:off x="0" y="5719823"/>
            <a:ext cx="9144000" cy="61783"/>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484096" y="478665"/>
            <a:ext cx="815429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WP3 – Create Resilient &amp; Integrated peatland systems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p:cNvSpPr/>
          <p:nvPr/>
        </p:nvSpPr>
        <p:spPr>
          <a:xfrm flipH="1" flipV="1">
            <a:off x="1" y="-1"/>
            <a:ext cx="124690" cy="1460664"/>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1353786" y="841960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8672" y="5837151"/>
            <a:ext cx="2575329" cy="1020851"/>
          </a:xfrm>
          <a:prstGeom prst="rect">
            <a:avLst/>
          </a:prstGeom>
        </p:spPr>
      </p:pic>
      <p:sp>
        <p:nvSpPr>
          <p:cNvPr id="2" name="TextBox 1"/>
          <p:cNvSpPr txBox="1"/>
          <p:nvPr/>
        </p:nvSpPr>
        <p:spPr>
          <a:xfrm>
            <a:off x="7633" y="2020582"/>
            <a:ext cx="3833402" cy="3139321"/>
          </a:xfrm>
          <a:prstGeom prst="rect">
            <a:avLst/>
          </a:prstGeom>
          <a:noFill/>
        </p:spPr>
        <p:txBody>
          <a:bodyPr wrap="square" rtlCol="0">
            <a:spAutoFit/>
          </a:bodyPr>
          <a:lstStyle/>
          <a:p>
            <a:pPr lvl="1"/>
            <a:r>
              <a:rPr kumimoji="0" lang="en-GB" sz="2000" b="1" i="0" u="none" strike="noStrike" kern="1200" cap="none" spc="0" normalizeH="0" baseline="0" noProof="0" dirty="0" smtClean="0">
                <a:ln>
                  <a:noFill/>
                </a:ln>
                <a:solidFill>
                  <a:prstClr val="black"/>
                </a:solidFill>
                <a:effectLst/>
                <a:uLnTx/>
                <a:uFillTx/>
                <a:latin typeface="Calibri" panose="020F0502020204030204"/>
                <a:ea typeface="+mn-ea"/>
                <a:cs typeface="+mn-cs"/>
              </a:rPr>
              <a:t>Hickling Broad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2000" b="0" i="0" u="none" strike="noStrike" kern="1200" cap="none" spc="0" normalizeH="0" baseline="0" noProof="0" dirty="0" smtClean="0">
                <a:ln>
                  <a:noFill/>
                </a:ln>
                <a:solidFill>
                  <a:prstClr val="black"/>
                </a:solidFill>
                <a:effectLst/>
                <a:uLnTx/>
                <a:uFillTx/>
                <a:latin typeface="Calibri" panose="020F0502020204030204"/>
                <a:ea typeface="+mn-ea"/>
                <a:cs typeface="+mn-cs"/>
              </a:rPr>
              <a:t>1 ha Reedswamp creation</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2000" b="0" i="0" u="none" strike="noStrike" kern="1200" cap="none" spc="0" normalizeH="0" baseline="0" noProof="0" dirty="0" smtClean="0">
                <a:ln>
                  <a:noFill/>
                </a:ln>
                <a:solidFill>
                  <a:prstClr val="black"/>
                </a:solidFill>
                <a:effectLst/>
                <a:uLnTx/>
                <a:uFillTx/>
                <a:latin typeface="Calibri" panose="020F0502020204030204"/>
                <a:ea typeface="+mn-ea"/>
                <a:cs typeface="+mn-cs"/>
              </a:rPr>
              <a:t>19,000 m3 of sediment dredged from channels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GB" sz="2000" dirty="0">
                <a:solidFill>
                  <a:prstClr val="black"/>
                </a:solidFill>
                <a:latin typeface="Calibri" panose="020F0502020204030204"/>
              </a:rPr>
              <a:t>C</a:t>
            </a:r>
            <a:r>
              <a:rPr kumimoji="0" lang="en-GB" sz="2000" b="0" i="0" u="none" strike="noStrike" kern="1200" cap="none" spc="0" normalizeH="0" baseline="0" noProof="0" dirty="0" smtClean="0">
                <a:ln>
                  <a:noFill/>
                </a:ln>
                <a:solidFill>
                  <a:prstClr val="black"/>
                </a:solidFill>
                <a:effectLst/>
                <a:uLnTx/>
                <a:uFillTx/>
                <a:latin typeface="Calibri" panose="020F0502020204030204"/>
                <a:ea typeface="+mn-ea"/>
                <a:cs typeface="+mn-cs"/>
              </a:rPr>
              <a:t>reation of still water “refuge” area</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934336" y="1678994"/>
            <a:ext cx="5209664" cy="4040829"/>
          </a:xfrm>
          <a:prstGeom prst="rect">
            <a:avLst/>
          </a:prstGeom>
        </p:spPr>
      </p:pic>
    </p:spTree>
    <p:extLst>
      <p:ext uri="{BB962C8B-B14F-4D97-AF65-F5344CB8AC3E}">
        <p14:creationId xmlns:p14="http://schemas.microsoft.com/office/powerpoint/2010/main" val="34714879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5781606"/>
            <a:ext cx="7036130" cy="107639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p:cNvSpPr/>
          <p:nvPr/>
        </p:nvSpPr>
        <p:spPr>
          <a:xfrm>
            <a:off x="7036130" y="5719823"/>
            <a:ext cx="2107870" cy="1138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0" y="-2"/>
            <a:ext cx="6163294" cy="146066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flipV="1">
            <a:off x="0" y="5719823"/>
            <a:ext cx="9144000" cy="61783"/>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484096" y="478665"/>
            <a:ext cx="815429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WP3 – Create Resilient &amp; Integrated peatland systems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p:cNvSpPr/>
          <p:nvPr/>
        </p:nvSpPr>
        <p:spPr>
          <a:xfrm flipH="1" flipV="1">
            <a:off x="1" y="-1"/>
            <a:ext cx="124690" cy="1460664"/>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1353786" y="841960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8672" y="5837151"/>
            <a:ext cx="2575329" cy="1020851"/>
          </a:xfrm>
          <a:prstGeom prst="rect">
            <a:avLst/>
          </a:prstGeom>
        </p:spPr>
      </p:pic>
      <p:pic>
        <p:nvPicPr>
          <p:cNvPr id="3074" name="Picture 2"/>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b="837"/>
          <a:stretch/>
        </p:blipFill>
        <p:spPr bwMode="auto">
          <a:xfrm>
            <a:off x="1091590" y="1701352"/>
            <a:ext cx="7166778" cy="4017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65643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8587C5-8FA8-3143-9153-899EF63F388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p:cNvSpPr/>
          <p:nvPr/>
        </p:nvSpPr>
        <p:spPr>
          <a:xfrm>
            <a:off x="0" y="5781606"/>
            <a:ext cx="7036130" cy="107639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flipV="1">
            <a:off x="0" y="5719823"/>
            <a:ext cx="9144000" cy="61783"/>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8672" y="5837151"/>
            <a:ext cx="2575329" cy="1020851"/>
          </a:xfrm>
          <a:prstGeom prst="rect">
            <a:avLst/>
          </a:prstGeom>
        </p:spPr>
      </p:pic>
      <p:sp>
        <p:nvSpPr>
          <p:cNvPr id="10" name="TextBox 9"/>
          <p:cNvSpPr txBox="1"/>
          <p:nvPr/>
        </p:nvSpPr>
        <p:spPr>
          <a:xfrm>
            <a:off x="484096" y="478665"/>
            <a:ext cx="815429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WP3 – Create Resilient &amp; Integrated peatland systems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flipH="1" flipV="1">
            <a:off x="1" y="-1"/>
            <a:ext cx="124690" cy="1460664"/>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6994" t="10752" r="23482" b="7287"/>
          <a:stretch/>
        </p:blipFill>
        <p:spPr bwMode="auto">
          <a:xfrm>
            <a:off x="809327" y="1752601"/>
            <a:ext cx="7563148" cy="3886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6652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92226" cy="5732585"/>
          </a:xfrm>
          <a:prstGeom prst="rect">
            <a:avLst/>
          </a:prstGeom>
        </p:spPr>
      </p:pic>
      <p:sp>
        <p:nvSpPr>
          <p:cNvPr id="2" name="Footer Placeholder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8587C5-8FA8-3143-9153-899EF63F388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2" descr="Y:\Operations Directorate\Construction and Maintenance\CANAPE\Implementation phase\3 Communications\Photos\Hickling\Hickling_Chara Bay - June 2018_edited.jpg"/>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0" y="0"/>
            <a:ext cx="9192226" cy="56974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8672" y="5837151"/>
            <a:ext cx="2575329" cy="1020851"/>
          </a:xfrm>
          <a:prstGeom prst="rect">
            <a:avLst/>
          </a:prstGeom>
        </p:spPr>
      </p:pic>
      <p:sp>
        <p:nvSpPr>
          <p:cNvPr id="8" name="Rectangle 7"/>
          <p:cNvSpPr/>
          <p:nvPr/>
        </p:nvSpPr>
        <p:spPr>
          <a:xfrm flipV="1">
            <a:off x="0" y="5719823"/>
            <a:ext cx="9144000" cy="61783"/>
          </a:xfrm>
          <a:prstGeom prst="rect">
            <a:avLst/>
          </a:prstGeom>
          <a:solidFill>
            <a:srgbClr val="DE1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58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0"/>
                                        <p:tgtEl>
                                          <p:spTgt spid="4"/>
                                        </p:tgtEl>
                                      </p:cBhvr>
                                    </p:animEffect>
                                    <p:set>
                                      <p:cBhvr>
                                        <p:cTn id="7" dur="1" fill="hold">
                                          <p:stCondLst>
                                            <p:cond delay="2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10722</TotalTime>
  <Words>2253</Words>
  <Application>Microsoft Office PowerPoint</Application>
  <PresentationFormat>On-screen Show (4:3)</PresentationFormat>
  <Paragraphs>205</Paragraphs>
  <Slides>21</Slides>
  <Notes>21</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Harry Mach</cp:lastModifiedBy>
  <cp:revision>93</cp:revision>
  <cp:lastPrinted>2019-05-02T09:10:29Z</cp:lastPrinted>
  <dcterms:created xsi:type="dcterms:W3CDTF">2017-10-23T14:37:48Z</dcterms:created>
  <dcterms:modified xsi:type="dcterms:W3CDTF">2019-06-11T15:52:51Z</dcterms:modified>
</cp:coreProperties>
</file>