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5" r:id="rId3"/>
    <p:sldId id="294" r:id="rId4"/>
    <p:sldId id="287" r:id="rId5"/>
    <p:sldId id="286" r:id="rId6"/>
    <p:sldId id="297" r:id="rId7"/>
    <p:sldId id="296" r:id="rId8"/>
    <p:sldId id="295" r:id="rId9"/>
    <p:sldId id="291" r:id="rId10"/>
    <p:sldId id="288" r:id="rId11"/>
    <p:sldId id="298" r:id="rId12"/>
    <p:sldId id="289" r:id="rId13"/>
    <p:sldId id="292" r:id="rId14"/>
    <p:sldId id="293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BD612-FBA4-4012-81C8-B280EA7F23B0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350E9-6513-4B13-8BC3-8CDE720EE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4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7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3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5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6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2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9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4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9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99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81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6056D-44D3-4700-BA70-60A75A9F7CA7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D1DB-1271-4AC6-8001-101EA5CF7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5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png"/><Relationship Id="rId21" Type="http://schemas.openxmlformats.org/officeDocument/2006/relationships/image" Target="../media/image36.gif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image" Target="../media/image2.pn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Dr Dave Chandler</a:t>
            </a:r>
          </a:p>
          <a:p>
            <a:r>
              <a:rPr lang="en-GB" dirty="0" smtClean="0"/>
              <a:t>Science Programme Manager – Moors for the Future Partnership</a:t>
            </a:r>
          </a:p>
          <a:p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June 2019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0" y="0"/>
            <a:ext cx="12118290" cy="2370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Peatland Restoration – a marathon not a sprint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5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Why work in partnership?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3341" y="1196752"/>
            <a:ext cx="4073099" cy="4939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600" dirty="0" err="1"/>
              <a:t>Wessenden</a:t>
            </a:r>
            <a:r>
              <a:rPr lang="en-US" altLang="en-US" sz="2600" dirty="0"/>
              <a:t> valley </a:t>
            </a:r>
            <a:r>
              <a:rPr lang="en-US" altLang="en-US" sz="2600" dirty="0" smtClean="0"/>
              <a:t>moors example</a:t>
            </a:r>
            <a:endParaRPr lang="en-US" altLang="en-US" sz="2600" dirty="0"/>
          </a:p>
          <a:p>
            <a:r>
              <a:rPr lang="en-US" altLang="en-US" sz="2400" dirty="0" smtClean="0"/>
              <a:t>Benefits come from the whole landscape</a:t>
            </a:r>
          </a:p>
          <a:p>
            <a:r>
              <a:rPr lang="en-US" altLang="en-US" sz="2400" dirty="0" smtClean="0"/>
              <a:t>Different habitats</a:t>
            </a:r>
          </a:p>
          <a:p>
            <a:r>
              <a:rPr lang="en-US" altLang="en-US" sz="2400" dirty="0" smtClean="0"/>
              <a:t>Not related to land ownership</a:t>
            </a:r>
          </a:p>
          <a:p>
            <a:r>
              <a:rPr lang="en-US" altLang="en-US" sz="2400" dirty="0" smtClean="0"/>
              <a:t>Different reasons for land management</a:t>
            </a:r>
          </a:p>
          <a:p>
            <a:endParaRPr lang="en-US" altLang="en-US" sz="2400" dirty="0" smtClean="0"/>
          </a:p>
          <a:p>
            <a:r>
              <a:rPr lang="en-US" altLang="en-US" sz="2400" dirty="0"/>
              <a:t>Private landowners</a:t>
            </a:r>
          </a:p>
          <a:p>
            <a:r>
              <a:rPr lang="en-US" altLang="en-US" sz="2400" dirty="0"/>
              <a:t>National Trust</a:t>
            </a:r>
          </a:p>
          <a:p>
            <a:r>
              <a:rPr lang="en-US" altLang="en-US" sz="2400" dirty="0"/>
              <a:t>Yorkshire Water</a:t>
            </a:r>
          </a:p>
          <a:p>
            <a:r>
              <a:rPr lang="en-US" altLang="en-US" sz="2400" dirty="0"/>
              <a:t>9 projects between 2003 and </a:t>
            </a:r>
            <a:r>
              <a:rPr lang="en-US" altLang="en-US" sz="2400" dirty="0" smtClean="0"/>
              <a:t>2021</a:t>
            </a:r>
          </a:p>
          <a:p>
            <a:endParaRPr lang="en-US" altLang="en-US" sz="2400" dirty="0" smtClean="0"/>
          </a:p>
        </p:txBody>
      </p:sp>
      <p:pic>
        <p:nvPicPr>
          <p:cNvPr id="6" name="Picture 3" descr="N:\Projects\Wessenden Valley NFM\Reports\NFM Opportunity Mapping\Maps\Map JPEGs\WSBK_P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40" y="1085804"/>
            <a:ext cx="3833558" cy="54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7198" y="3889534"/>
            <a:ext cx="4520244" cy="2968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98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5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Why work in partnership?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3341" y="1196752"/>
            <a:ext cx="4073099" cy="4939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600" dirty="0" err="1"/>
              <a:t>Wessenden</a:t>
            </a:r>
            <a:r>
              <a:rPr lang="en-US" altLang="en-US" sz="2600" dirty="0"/>
              <a:t> valley </a:t>
            </a:r>
            <a:r>
              <a:rPr lang="en-US" altLang="en-US" sz="2600" dirty="0" smtClean="0"/>
              <a:t>moors example</a:t>
            </a:r>
            <a:endParaRPr lang="en-US" altLang="en-US" sz="2600" dirty="0"/>
          </a:p>
          <a:p>
            <a:r>
              <a:rPr lang="en-US" altLang="en-US" sz="2400" dirty="0" smtClean="0"/>
              <a:t>Benefits come from the whole landscape</a:t>
            </a:r>
          </a:p>
          <a:p>
            <a:r>
              <a:rPr lang="en-US" altLang="en-US" sz="2400" dirty="0" smtClean="0"/>
              <a:t>Different habitats</a:t>
            </a:r>
          </a:p>
          <a:p>
            <a:r>
              <a:rPr lang="en-US" altLang="en-US" sz="2400" dirty="0" smtClean="0"/>
              <a:t>Not related to land ownership</a:t>
            </a:r>
          </a:p>
          <a:p>
            <a:r>
              <a:rPr lang="en-US" altLang="en-US" sz="2400" dirty="0" smtClean="0"/>
              <a:t>Different reasons for land management</a:t>
            </a:r>
          </a:p>
          <a:p>
            <a:endParaRPr lang="en-US" altLang="en-US" sz="2400" dirty="0" smtClean="0"/>
          </a:p>
          <a:p>
            <a:r>
              <a:rPr lang="en-US" altLang="en-US" sz="2400" dirty="0"/>
              <a:t>Private landowners</a:t>
            </a:r>
          </a:p>
          <a:p>
            <a:r>
              <a:rPr lang="en-US" altLang="en-US" sz="2400" dirty="0"/>
              <a:t>National Trust</a:t>
            </a:r>
          </a:p>
          <a:p>
            <a:r>
              <a:rPr lang="en-US" altLang="en-US" sz="2400" dirty="0"/>
              <a:t>Yorkshire Water</a:t>
            </a:r>
          </a:p>
          <a:p>
            <a:r>
              <a:rPr lang="en-US" altLang="en-US" sz="2400" dirty="0"/>
              <a:t>9 projects between 2003 and </a:t>
            </a:r>
            <a:r>
              <a:rPr lang="en-US" altLang="en-US" sz="2400" dirty="0" smtClean="0"/>
              <a:t>2021</a:t>
            </a:r>
          </a:p>
          <a:p>
            <a:endParaRPr lang="en-US" altLang="en-US" sz="2400" dirty="0" smtClean="0"/>
          </a:p>
        </p:txBody>
      </p:sp>
      <p:pic>
        <p:nvPicPr>
          <p:cNvPr id="6" name="Picture 3" descr="N:\Projects\Wessenden Valley NFM\Reports\NFM Opportunity Mapping\Maps\Map JPEGs\WSBK_P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40" y="1085804"/>
            <a:ext cx="3833558" cy="54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Projects\Wessenden Valley NFM\Reports\NFM Opportunity Mapping\Maps\Revised Maps\WSBK_Agr_Boundar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95" y="1085805"/>
            <a:ext cx="3833711" cy="54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7198" y="3889534"/>
            <a:ext cx="4520244" cy="2968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5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Benefits of Partnership working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177" y="1524000"/>
            <a:ext cx="629508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Complementary interests – shared vision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Adaptability within restoration: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Biodiversity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Water quality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Water flow (NFM)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Carbon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Visitors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Countryside stewardship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Multiple </a:t>
            </a:r>
            <a:r>
              <a:rPr lang="en-GB" sz="2400" dirty="0" smtClean="0"/>
              <a:t>sources of funding and knowledge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Cross-Boundary working (physical, administrative, and topical)</a:t>
            </a:r>
            <a:endParaRPr lang="en-GB" sz="2400" dirty="0"/>
          </a:p>
        </p:txBody>
      </p:sp>
      <p:pic>
        <p:nvPicPr>
          <p:cNvPr id="5" name="Picture 2" descr="P:\OLD IMAGES\Moorview_(c)BWilkinson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57" y="3854141"/>
            <a:ext cx="4333543" cy="290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leaklow, bare peat prior to treatment next to restoration s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63" y="1518052"/>
            <a:ext cx="3487784" cy="23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0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5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Challenges in partnership working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5043" y="1529318"/>
            <a:ext cx="10313070" cy="4939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It’s not easy</a:t>
            </a:r>
            <a:endParaRPr lang="en-US" altLang="en-US" sz="2400" dirty="0" smtClean="0"/>
          </a:p>
          <a:p>
            <a:endParaRPr lang="en-US" altLang="en-US" sz="2000" dirty="0" smtClean="0"/>
          </a:p>
          <a:p>
            <a:r>
              <a:rPr lang="en-US" altLang="en-US" sz="2400" dirty="0" smtClean="0"/>
              <a:t>Philosophical difference of opinion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Multiple partners, multiple reporting mechanisms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Clients or colleagues?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Decision </a:t>
            </a:r>
            <a:r>
              <a:rPr lang="en-US" altLang="en-US" sz="2400" dirty="0" smtClean="0"/>
              <a:t>making timescales</a:t>
            </a:r>
          </a:p>
          <a:p>
            <a:pPr lvl="1"/>
            <a:endParaRPr lang="en-US" altLang="en-US" sz="20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7198" y="3889534"/>
            <a:ext cx="4520244" cy="2968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17" y="1544241"/>
            <a:ext cx="4206240" cy="2621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17" y="4208595"/>
            <a:ext cx="1834916" cy="23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Benefits of Partnership working - an example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734" y="1636544"/>
            <a:ext cx="60415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MoorLIFE2020 - €16M project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Aiming to restore degraded blanket bog, and address wildfire issues throughout SAC.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05" y="1317803"/>
            <a:ext cx="2286964" cy="3122585"/>
          </a:xfrm>
          <a:prstGeom prst="rect">
            <a:avLst/>
          </a:prstGeom>
        </p:spPr>
      </p:pic>
      <p:pic>
        <p:nvPicPr>
          <p:cNvPr id="6" name="Picture 2" descr="C:\Users\wittrab\Desktop\Presentation\20160607_1143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74" y="4496660"/>
            <a:ext cx="3156258" cy="22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84" y="1370324"/>
            <a:ext cx="2966517" cy="1977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147" y="3348001"/>
            <a:ext cx="835019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Funded by the EU LIFE programme, Severn-Trent Water, United Utilities, and Yorkshire </a:t>
            </a:r>
            <a:r>
              <a:rPr lang="en-GB" sz="2400" dirty="0" smtClean="0"/>
              <a:t>Water.</a:t>
            </a:r>
            <a:endParaRPr lang="en-GB" sz="2400" dirty="0"/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Delivered </a:t>
            </a:r>
            <a:r>
              <a:rPr lang="en-GB" sz="2400" dirty="0"/>
              <a:t>by the MFFP staff team, Pennine Prospects, National Trust, and </a:t>
            </a:r>
            <a:r>
              <a:rPr lang="en-GB" sz="2400" dirty="0" smtClean="0"/>
              <a:t>RSPB.</a:t>
            </a:r>
            <a:endParaRPr lang="en-GB" sz="2400" dirty="0"/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Delivering </a:t>
            </a:r>
            <a:r>
              <a:rPr lang="en-GB" sz="2400" dirty="0"/>
              <a:t>restoration, research and monitoring, and communications and engagement on behalf of all </a:t>
            </a:r>
            <a:r>
              <a:rPr lang="en-GB" sz="2400" dirty="0" smtClean="0"/>
              <a:t>partners.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5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0" y="-78376"/>
            <a:ext cx="12118290" cy="2370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6914" y="1867995"/>
            <a:ext cx="58914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Shared vision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Pooled/shared </a:t>
            </a:r>
            <a:r>
              <a:rPr lang="en-GB" sz="2400" dirty="0" smtClean="0"/>
              <a:t>resources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Adaptability is key for long term partnership survival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There </a:t>
            </a:r>
            <a:r>
              <a:rPr lang="en-GB" sz="2400" u="sng" dirty="0"/>
              <a:t>will</a:t>
            </a:r>
            <a:r>
              <a:rPr lang="en-GB" sz="2400" dirty="0"/>
              <a:t> be conflicts of interest – find the common ground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It’s not easy, but it’s worth it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2" descr="Burnt Bleaklow Shee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6"/>
          <a:stretch/>
        </p:blipFill>
        <p:spPr bwMode="auto">
          <a:xfrm>
            <a:off x="4176492" y="1084219"/>
            <a:ext cx="2403561" cy="180267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Partnership working in summary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112" t="11160" r="5289" b="9911"/>
          <a:stretch/>
        </p:blipFill>
        <p:spPr>
          <a:xfrm>
            <a:off x="7328411" y="2923439"/>
            <a:ext cx="2912869" cy="170981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7479" r="2343" b="6490"/>
          <a:stretch/>
        </p:blipFill>
        <p:spPr bwMode="auto">
          <a:xfrm>
            <a:off x="6580052" y="1241049"/>
            <a:ext cx="1584233" cy="160898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\\flagg\Archive-mffp\IMAGES\Science\Making Space for Water Monitoring\Sphagnum plug growth\20170901_1235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/>
          <a:stretch/>
        </p:blipFill>
        <p:spPr bwMode="auto">
          <a:xfrm>
            <a:off x="7521191" y="4706653"/>
            <a:ext cx="2831910" cy="19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brief history of the uplands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pic>
        <p:nvPicPr>
          <p:cNvPr id="6" name="Picture 5" descr="moor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73" y="1505096"/>
            <a:ext cx="20240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18" y="1690688"/>
            <a:ext cx="4082478" cy="392871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548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brief history of the uplands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r="14206"/>
          <a:stretch/>
        </p:blipFill>
        <p:spPr bwMode="auto">
          <a:xfrm>
            <a:off x="4428486" y="4493622"/>
            <a:ext cx="2685823" cy="201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47" y="1537853"/>
            <a:ext cx="3941617" cy="4969229"/>
          </a:xfrm>
          <a:prstGeom prst="rect">
            <a:avLst/>
          </a:prstGeom>
        </p:spPr>
      </p:pic>
      <p:pic>
        <p:nvPicPr>
          <p:cNvPr id="6" name="Picture 5" descr="moors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73" y="1505096"/>
            <a:ext cx="20240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18" y="1690688"/>
            <a:ext cx="4082478" cy="392871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222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brief history of the uplands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pic>
        <p:nvPicPr>
          <p:cNvPr id="5" name="Picture 2" descr="Burnt Bleaklow Shee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6"/>
          <a:stretch/>
        </p:blipFill>
        <p:spPr bwMode="auto">
          <a:xfrm>
            <a:off x="1753004" y="3946083"/>
            <a:ext cx="3882556" cy="29119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G_22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3" b="16570"/>
          <a:stretch/>
        </p:blipFill>
        <p:spPr bwMode="auto">
          <a:xfrm>
            <a:off x="180196" y="1197001"/>
            <a:ext cx="4275264" cy="32064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96" y="3364009"/>
            <a:ext cx="5933546" cy="333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2797" r="9202"/>
          <a:stretch/>
        </p:blipFill>
        <p:spPr bwMode="auto">
          <a:xfrm>
            <a:off x="5056741" y="1243129"/>
            <a:ext cx="3447179" cy="25902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work of Moors for the Future Partnership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pic>
        <p:nvPicPr>
          <p:cNvPr id="5" name="Picture 2" descr="C:\Users\maynas\Documents\Steve Maynard temporary folder\CONSERVATION PICTURES\Re-named\BRASH Hooking on rope bags during a heather brash airli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4" y="1476422"/>
            <a:ext cx="2904109" cy="21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ynas\Documents\Steve Maynard temporary folder\CONSERVATION PICTURES\Dungonnel\A 2014 06 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02" y="1505997"/>
            <a:ext cx="2904110" cy="21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flagg\Archive-mffp\IMAGES\Science\Making Space for Water Monitoring\Sphagnum plug growth\20170901_1235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/>
          <a:stretch/>
        </p:blipFill>
        <p:spPr bwMode="auto">
          <a:xfrm>
            <a:off x="6676801" y="1433621"/>
            <a:ext cx="3178700" cy="22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work of Moors for the Future Partnership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pic>
        <p:nvPicPr>
          <p:cNvPr id="5" name="Picture 2" descr="C:\Users\maynas\Documents\Steve Maynard temporary folder\CONSERVATION PICTURES\Re-named\BRASH Hooking on rope bags during a heather brash airli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4" y="1476422"/>
            <a:ext cx="2904109" cy="21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ynas\Documents\Steve Maynard temporary folder\CONSERVATION PICTURES\Dungonnel\A 2014 06 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02" y="1505997"/>
            <a:ext cx="2904110" cy="21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Y:\IMAGES\Science\MoorLIFE 2020\D2\Penguins\20171129_1005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4" y="4040837"/>
            <a:ext cx="3472669" cy="19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flagg\Archive-mffp\IMAGES\Science\Making Space for Water Monitoring\Sphagnum plug growth\20170901_1235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/>
          <a:stretch/>
        </p:blipFill>
        <p:spPr bwMode="auto">
          <a:xfrm>
            <a:off x="6676801" y="1433621"/>
            <a:ext cx="3178700" cy="22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19112" t="11160" r="5289" b="9911"/>
          <a:stretch/>
        </p:blipFill>
        <p:spPr>
          <a:xfrm>
            <a:off x="3931920" y="4446297"/>
            <a:ext cx="3500846" cy="205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work of Moors for the Future Partnership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pic>
        <p:nvPicPr>
          <p:cNvPr id="5" name="Picture 2" descr="C:\Users\maynas\Documents\Steve Maynard temporary folder\CONSERVATION PICTURES\Re-named\BRASH Hooking on rope bags during a heather brash airli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4" y="1476422"/>
            <a:ext cx="2904109" cy="21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ynas\Documents\Steve Maynard temporary folder\CONSERVATION PICTURES\Dungonnel\A 2014 06 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02" y="1505997"/>
            <a:ext cx="2904110" cy="21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Y:\IMAGES\Science\MoorLIFE 2020\D2\Penguins\20171129_1005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4" y="4040837"/>
            <a:ext cx="3472669" cy="19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flagg\Archive-mffp\IMAGES\Science\Making Space for Water Monitoring\Sphagnum plug growth\20170901_1235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/>
          <a:stretch/>
        </p:blipFill>
        <p:spPr bwMode="auto">
          <a:xfrm>
            <a:off x="6676801" y="1433621"/>
            <a:ext cx="3178700" cy="22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19112" t="11160" r="5289" b="9911"/>
          <a:stretch/>
        </p:blipFill>
        <p:spPr>
          <a:xfrm>
            <a:off x="3931920" y="4446297"/>
            <a:ext cx="3500846" cy="2054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22" y="3838772"/>
            <a:ext cx="4010298" cy="26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work of Moors for the Future Partnership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pic>
        <p:nvPicPr>
          <p:cNvPr id="5" name="Picture 2" descr="C:\Users\maynas\Documents\Steve Maynard temporary folder\CONSERVATION PICTURES\Re-named\BRASH Hooking on rope bags during a heather brash airli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4" y="1476422"/>
            <a:ext cx="2904109" cy="21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ynas\Documents\Steve Maynard temporary folder\CONSERVATION PICTURES\Dungonnel\A 2014 06 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02" y="1505997"/>
            <a:ext cx="2904110" cy="21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Y:\IMAGES\Science\MoorLIFE 2020\D2\Penguins\20171129_1005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4" y="4040837"/>
            <a:ext cx="3472669" cy="19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flagg\Archive-mffp\IMAGES\Science\Making Space for Water Monitoring\Sphagnum plug growth\20170901_1235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/>
          <a:stretch/>
        </p:blipFill>
        <p:spPr bwMode="auto">
          <a:xfrm>
            <a:off x="6676801" y="1433621"/>
            <a:ext cx="3178700" cy="22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19112" t="11160" r="5289" b="9911"/>
          <a:stretch/>
        </p:blipFill>
        <p:spPr>
          <a:xfrm>
            <a:off x="3931920" y="4446297"/>
            <a:ext cx="3500846" cy="2054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22" y="3838772"/>
            <a:ext cx="4010298" cy="267353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390" y="1330821"/>
            <a:ext cx="1700954" cy="24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5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Why work in partnership?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9404"/>
            <a:ext cx="12192000" cy="1238596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3341" y="1196752"/>
            <a:ext cx="3141383" cy="4939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Partners include regulators, private companies, charities, landowner groups… WIDE range of </a:t>
            </a:r>
            <a:r>
              <a:rPr lang="en-US" altLang="en-US" sz="2400" dirty="0" smtClean="0"/>
              <a:t>interests</a:t>
            </a:r>
          </a:p>
          <a:p>
            <a:r>
              <a:rPr lang="en-US" altLang="en-US" sz="2400" dirty="0" smtClean="0"/>
              <a:t>Peak District National Park Authority are the lead partner/coordinating partner</a:t>
            </a:r>
            <a:endParaRPr lang="en-US" altLang="en-US" sz="2400" dirty="0"/>
          </a:p>
          <a:p>
            <a:r>
              <a:rPr lang="en-US" altLang="en-US" sz="2400" dirty="0" smtClean="0"/>
              <a:t>Common vision</a:t>
            </a:r>
          </a:p>
          <a:p>
            <a:r>
              <a:rPr lang="en-US" altLang="en-US" sz="2400" dirty="0" smtClean="0"/>
              <a:t>Synergistic benefits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7198" y="3889534"/>
            <a:ext cx="4520244" cy="2968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 smtClean="0"/>
          </a:p>
        </p:txBody>
      </p:sp>
      <p:pic>
        <p:nvPicPr>
          <p:cNvPr id="9" name="Picture 15" descr="UU logo 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80" y="2788209"/>
            <a:ext cx="2266950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pennine prospe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460" y="1747656"/>
            <a:ext cx="20288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kirklees counc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49" y="4564037"/>
            <a:ext cx="2153876" cy="14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C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110" y="5753741"/>
            <a:ext cx="18097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EA logo_377rg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35" y="1340086"/>
            <a:ext cx="20320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Eng Herit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25" y="5904042"/>
            <a:ext cx="19526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defralogo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44" y="4806795"/>
            <a:ext cx="13684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pdnpa logo (Converted)-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551" y="1280148"/>
            <a:ext cx="1727200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NatEng_logo_RG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894" y="1081937"/>
            <a:ext cx="1223962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natura20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42" y="5753741"/>
            <a:ext cx="1319212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Yorkshire Wa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10" y="3018036"/>
            <a:ext cx="20891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LF High Impact_274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98" y="5973986"/>
            <a:ext cx="1487488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Severn_Trent_Water_new-low re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00" y="2650950"/>
            <a:ext cx="11906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Lif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15" y="4803654"/>
            <a:ext cx="1368425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accesstonaturecornwall.org/images/6/65/National_Trust_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71" y="1196752"/>
            <a:ext cx="827365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rsp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83" y="2417962"/>
            <a:ext cx="983254" cy="9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age result for Woodland trust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956" y="3897827"/>
            <a:ext cx="1750343" cy="17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Image result for nfu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66" y="3430786"/>
            <a:ext cx="1309688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Moorland Associatio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36" y="3668442"/>
            <a:ext cx="13144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446914" y="4030984"/>
            <a:ext cx="3094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99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Moorland Association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00846" y="4454434"/>
            <a:ext cx="8582297" cy="1028513"/>
          </a:xfrm>
          <a:custGeom>
            <a:avLst/>
            <a:gdLst>
              <a:gd name="connsiteX0" fmla="*/ 0 w 8582297"/>
              <a:gd name="connsiteY0" fmla="*/ 0 h 1028513"/>
              <a:gd name="connsiteX1" fmla="*/ 5394960 w 8582297"/>
              <a:gd name="connsiteY1" fmla="*/ 248195 h 1028513"/>
              <a:gd name="connsiteX2" fmla="*/ 6936377 w 8582297"/>
              <a:gd name="connsiteY2" fmla="*/ 940526 h 1028513"/>
              <a:gd name="connsiteX3" fmla="*/ 8582297 w 8582297"/>
              <a:gd name="connsiteY3" fmla="*/ 1018903 h 1028513"/>
              <a:gd name="connsiteX4" fmla="*/ 8582297 w 8582297"/>
              <a:gd name="connsiteY4" fmla="*/ 1018903 h 102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297" h="1028513">
                <a:moveTo>
                  <a:pt x="0" y="0"/>
                </a:moveTo>
                <a:cubicBezTo>
                  <a:pt x="2119448" y="45720"/>
                  <a:pt x="4238897" y="91441"/>
                  <a:pt x="5394960" y="248195"/>
                </a:cubicBezTo>
                <a:cubicBezTo>
                  <a:pt x="6551023" y="404949"/>
                  <a:pt x="6405154" y="812075"/>
                  <a:pt x="6936377" y="940526"/>
                </a:cubicBezTo>
                <a:cubicBezTo>
                  <a:pt x="7467600" y="1068977"/>
                  <a:pt x="8582297" y="1018903"/>
                  <a:pt x="8582297" y="1018903"/>
                </a:cubicBezTo>
                <a:lnTo>
                  <a:pt x="8582297" y="1018903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365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Angsana New</vt:lpstr>
      <vt:lpstr>Arial</vt:lpstr>
      <vt:lpstr>Calibri</vt:lpstr>
      <vt:lpstr>Calibri Light</vt:lpstr>
      <vt:lpstr>Office Theme</vt:lpstr>
      <vt:lpstr>Peatland Restoration – a marathon not a sprint</vt:lpstr>
      <vt:lpstr>A brief history of the uplands</vt:lpstr>
      <vt:lpstr>A brief history of the uplands</vt:lpstr>
      <vt:lpstr>A brief history of the uplands</vt:lpstr>
      <vt:lpstr>The work of Moors for the Future Partnership</vt:lpstr>
      <vt:lpstr>The work of Moors for the Future Partnership</vt:lpstr>
      <vt:lpstr>The work of Moors for the Future Partnership</vt:lpstr>
      <vt:lpstr>The work of Moors for the Future Partnership</vt:lpstr>
      <vt:lpstr>Why work in partnership?</vt:lpstr>
      <vt:lpstr>Why work in partnership?</vt:lpstr>
      <vt:lpstr>Why work in partnership?</vt:lpstr>
      <vt:lpstr>Benefits of Partnership working</vt:lpstr>
      <vt:lpstr>Challenges in partnership working</vt:lpstr>
      <vt:lpstr>Benefits of Partnership working - an example</vt:lpstr>
      <vt:lpstr>Partnership working in summary</vt:lpstr>
    </vt:vector>
  </TitlesOfParts>
  <Company>Peak District National Park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survey feedback</dc:title>
  <dc:creator>David Chandler</dc:creator>
  <cp:lastModifiedBy>David Chandler</cp:lastModifiedBy>
  <cp:revision>65</cp:revision>
  <dcterms:created xsi:type="dcterms:W3CDTF">2019-01-27T15:49:41Z</dcterms:created>
  <dcterms:modified xsi:type="dcterms:W3CDTF">2019-06-11T20:55:55Z</dcterms:modified>
</cp:coreProperties>
</file>