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80" r:id="rId3"/>
    <p:sldId id="302" r:id="rId4"/>
    <p:sldId id="281" r:id="rId5"/>
    <p:sldId id="282" r:id="rId6"/>
    <p:sldId id="283" r:id="rId7"/>
    <p:sldId id="284" r:id="rId8"/>
    <p:sldId id="285" r:id="rId9"/>
    <p:sldId id="286" r:id="rId10"/>
    <p:sldId id="287" r:id="rId11"/>
    <p:sldId id="288" r:id="rId12"/>
    <p:sldId id="289" r:id="rId13"/>
    <p:sldId id="290" r:id="rId14"/>
    <p:sldId id="291" r:id="rId15"/>
    <p:sldId id="292" r:id="rId16"/>
    <p:sldId id="295" r:id="rId17"/>
    <p:sldId id="296" r:id="rId18"/>
    <p:sldId id="297" r:id="rId19"/>
    <p:sldId id="298" r:id="rId20"/>
    <p:sldId id="299" r:id="rId21"/>
    <p:sldId id="30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Turner" initials="IT"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62"/>
    <p:restoredTop sz="94648"/>
  </p:normalViewPr>
  <p:slideViewPr>
    <p:cSldViewPr>
      <p:cViewPr varScale="1">
        <p:scale>
          <a:sx n="110" d="100"/>
          <a:sy n="110" d="100"/>
        </p:scale>
        <p:origin x="1512"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D1F362-CCFD-4AEC-809D-6A2A8D9627C3}" type="datetimeFigureOut">
              <a:rPr lang="en-US" smtClean="0"/>
              <a:t>7/30/2019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C2D13-8DC9-45BD-A1B6-F20CC9966D52}" type="slidenum">
              <a:rPr lang="en-US" smtClean="0"/>
              <a:t>‹#›</a:t>
            </a:fld>
            <a:endParaRPr lang="en-US" dirty="0"/>
          </a:p>
        </p:txBody>
      </p:sp>
    </p:spTree>
    <p:extLst>
      <p:ext uri="{BB962C8B-B14F-4D97-AF65-F5344CB8AC3E}">
        <p14:creationId xmlns:p14="http://schemas.microsoft.com/office/powerpoint/2010/main" val="2130329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A08446F8-2603-400C-AF2E-E7D3AC5F7E33}" type="slidenum">
              <a:rPr lang="fr-FR"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439368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0" y="5273040"/>
            <a:ext cx="7886700" cy="457200"/>
          </a:xfrm>
        </p:spPr>
        <p:txBody>
          <a:bodyPr>
            <a:noAutofit/>
          </a:bodyPr>
          <a:lstStyle>
            <a:lvl1pPr marL="0" indent="0" algn="ctr">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dirty="0"/>
              <a:t>Modifiez le style des sous-titres du masque</a:t>
            </a:r>
            <a:endParaRPr lang="en-US" dirty="0"/>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48177" y="1075025"/>
            <a:ext cx="3386489" cy="1806397"/>
          </a:xfrm>
          <a:prstGeom prst="rect">
            <a:avLst/>
          </a:prstGeom>
        </p:spPr>
      </p:pic>
      <p:sp>
        <p:nvSpPr>
          <p:cNvPr id="8" name="Espace réservé de la date 7"/>
          <p:cNvSpPr>
            <a:spLocks noGrp="1"/>
          </p:cNvSpPr>
          <p:nvPr>
            <p:ph type="dt" sz="half" idx="10"/>
          </p:nvPr>
        </p:nvSpPr>
        <p:spPr/>
        <p:txBody>
          <a:bodyPr/>
          <a:lstStyle/>
          <a:p>
            <a:fld id="{A5320BB1-3D15-4509-934A-496E6E46C840}" type="datetime1">
              <a:rPr lang="fr-FR" smtClean="0">
                <a:solidFill>
                  <a:prstClr val="black">
                    <a:tint val="75000"/>
                  </a:prstClr>
                </a:solidFill>
              </a:rPr>
              <a:pPr/>
              <a:t>30/07/2019</a:t>
            </a:fld>
            <a:endParaRPr lang="fr-FR" dirty="0">
              <a:solidFill>
                <a:prstClr val="black">
                  <a:tint val="75000"/>
                </a:prstClr>
              </a:solidFill>
            </a:endParaRPr>
          </a:p>
        </p:txBody>
      </p:sp>
      <p:sp>
        <p:nvSpPr>
          <p:cNvPr id="9" name="Espace réservé du pied de page 8"/>
          <p:cNvSpPr>
            <a:spLocks noGrp="1"/>
          </p:cNvSpPr>
          <p:nvPr>
            <p:ph type="ftr" sz="quarter" idx="11"/>
          </p:nvPr>
        </p:nvSpPr>
        <p:spPr/>
        <p:txBody>
          <a:bodyPr/>
          <a:lstStyle/>
          <a:p>
            <a:endParaRPr lang="fr-FR" dirty="0">
              <a:solidFill>
                <a:prstClr val="black">
                  <a:tint val="75000"/>
                </a:prstClr>
              </a:solidFill>
            </a:endParaRPr>
          </a:p>
        </p:txBody>
      </p:sp>
      <p:sp>
        <p:nvSpPr>
          <p:cNvPr id="10" name="Espace réservé du numéro de diapositive 9"/>
          <p:cNvSpPr>
            <a:spLocks noGrp="1"/>
          </p:cNvSpPr>
          <p:nvPr>
            <p:ph type="sldNum" sz="quarter" idx="12"/>
          </p:nvPr>
        </p:nvSpPr>
        <p:spPr/>
        <p:txBody>
          <a:body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sp>
        <p:nvSpPr>
          <p:cNvPr id="11" name="Titre 10"/>
          <p:cNvSpPr>
            <a:spLocks noGrp="1"/>
          </p:cNvSpPr>
          <p:nvPr>
            <p:ph type="title"/>
          </p:nvPr>
        </p:nvSpPr>
        <p:spPr>
          <a:xfrm>
            <a:off x="628650" y="1307804"/>
            <a:ext cx="4719527" cy="3455581"/>
          </a:xfrm>
        </p:spPr>
        <p:txBody>
          <a:bodyPr anchor="t" anchorCtr="0">
            <a:normAutofit/>
          </a:bodyPr>
          <a:lstStyle>
            <a:lvl1pPr>
              <a:defRPr sz="5400">
                <a:latin typeface="+mn-lt"/>
              </a:defRPr>
            </a:lvl1pPr>
          </a:lstStyle>
          <a:p>
            <a:r>
              <a:rPr lang="fr-FR" dirty="0"/>
              <a:t>Modifiez le style du titre</a:t>
            </a:r>
          </a:p>
        </p:txBody>
      </p:sp>
      <p:pic>
        <p:nvPicPr>
          <p:cNvPr id="2050" name="Picture 2" descr="C:\Users\a.vanzeijl\AppData\Local\Microsoft\Windows\Temporary Internet Files\Content.Outlook\3ISWBX8A\UM logo handtekening 2017 (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034138" y="6138677"/>
            <a:ext cx="2700528" cy="719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073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306320" y="365127"/>
            <a:ext cx="5794072" cy="1057274"/>
          </a:xfrm>
        </p:spPr>
        <p:txBody>
          <a:bodyPr>
            <a:normAutofit/>
          </a:bodyPr>
          <a:lstStyle>
            <a:lvl1pPr>
              <a:defRPr sz="4000">
                <a:latin typeface="+mn-lt"/>
              </a:defRPr>
            </a:lvl1pPr>
          </a:lstStyle>
          <a:p>
            <a:r>
              <a:rPr lang="fr-FR" dirty="0"/>
              <a:t>Modifiez le style du titre</a:t>
            </a:r>
            <a:endParaRPr lang="en-US" dirty="0"/>
          </a:p>
        </p:txBody>
      </p:sp>
      <p:sp>
        <p:nvSpPr>
          <p:cNvPr id="3" name="Content Placeholder 2"/>
          <p:cNvSpPr>
            <a:spLocks noGrp="1"/>
          </p:cNvSpPr>
          <p:nvPr>
            <p:ph idx="1"/>
          </p:nvPr>
        </p:nvSpPr>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B1D456DB-D275-4D79-8251-2B55863B33AA}" type="datetime1">
              <a:rPr lang="fr-FR" smtClean="0">
                <a:solidFill>
                  <a:prstClr val="black">
                    <a:tint val="75000"/>
                  </a:prstClr>
                </a:solidFill>
              </a:rPr>
              <a:pPr/>
              <a:t>30/07/2019</a:t>
            </a:fld>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0103" y="283846"/>
            <a:ext cx="1982093" cy="1057274"/>
          </a:xfrm>
          <a:prstGeom prst="rect">
            <a:avLst/>
          </a:prstGeom>
        </p:spPr>
      </p:pic>
      <p:pic>
        <p:nvPicPr>
          <p:cNvPr id="1026" name="Picture 2" descr="C:\Users\a.vanzeijl\AppData\Local\Microsoft\Windows\Temporary Internet Files\Content.Outlook\3ISWBX8A\UM logo handtekening 2017 (2).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326514" y="6138672"/>
            <a:ext cx="2700528" cy="719328"/>
          </a:xfrm>
          <a:prstGeom prst="rect">
            <a:avLst/>
          </a:prstGeom>
          <a:noFill/>
          <a:extLst>
            <a:ext uri="{909E8E84-426E-40DD-AFC4-6F175D3DCCD1}">
              <a14:hiddenFill xmlns:a14="http://schemas.microsoft.com/office/drawing/2010/main">
                <a:solidFill>
                  <a:srgbClr val="FFFFFF"/>
                </a:solidFill>
              </a14:hiddenFill>
            </a:ext>
          </a:extLst>
        </p:spPr>
      </p:pic>
      <p:pic>
        <p:nvPicPr>
          <p:cNvPr id="9" name="Image 4"/>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8100392" y="283846"/>
            <a:ext cx="814158" cy="114321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681455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06320" y="365127"/>
            <a:ext cx="6209030" cy="1057274"/>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92B4EA7C-1742-4C67-BD8D-FEEBB0C68859}" type="datetime1">
              <a:rPr lang="fr-FR" smtClean="0">
                <a:solidFill>
                  <a:prstClr val="black">
                    <a:tint val="75000"/>
                  </a:prstClr>
                </a:solidFill>
              </a:rPr>
              <a:pPr/>
              <a:t>30/07/2019</a:t>
            </a:fld>
            <a:endParaRPr lang="fr-FR" dirty="0">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endParaRPr lang="fr-FR"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887881AF-5066-4752-9D31-0B4C9D3ECF21}" type="slidenum">
              <a:rPr lang="fr-FR" smtClean="0">
                <a:solidFill>
                  <a:prstClr val="black">
                    <a:tint val="75000"/>
                  </a:prstClr>
                </a:solidFill>
              </a:rPr>
              <a:pPr/>
              <a:t>‹#›</a:t>
            </a:fld>
            <a:endParaRPr lang="fr-FR" dirty="0">
              <a:solidFill>
                <a:prstClr val="black">
                  <a:tint val="75000"/>
                </a:prstClr>
              </a:solidFill>
            </a:endParaRPr>
          </a:p>
        </p:txBody>
      </p:sp>
    </p:spTree>
    <p:extLst>
      <p:ext uri="{BB962C8B-B14F-4D97-AF65-F5344CB8AC3E}">
        <p14:creationId xmlns:p14="http://schemas.microsoft.com/office/powerpoint/2010/main" val="3774880615"/>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ftr="0" dt="0"/>
  <p:txStyles>
    <p:titleStyle>
      <a:lvl1pPr algn="l" defTabSz="914400" rtl="0" eaLnBrk="1" latinLnBrk="0" hangingPunct="1">
        <a:lnSpc>
          <a:spcPct val="90000"/>
        </a:lnSpc>
        <a:spcBef>
          <a:spcPct val="0"/>
        </a:spcBef>
        <a:buNone/>
        <a:defRPr sz="3600" b="1" kern="1200">
          <a:solidFill>
            <a:schemeClr val="accent5">
              <a:lumMod val="75000"/>
            </a:schemeClr>
          </a:solidFill>
          <a:latin typeface="+mn-lt"/>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75000"/>
              <a:lumOff val="25000"/>
            </a:schemeClr>
          </a:solidFill>
          <a:latin typeface="+mn-lt"/>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75000"/>
              <a:lumOff val="25000"/>
            </a:schemeClr>
          </a:solidFill>
          <a:latin typeface="+mn-lt"/>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75000"/>
              <a:lumOff val="25000"/>
            </a:schemeClr>
          </a:solidFill>
          <a:latin typeface="+mn-lt"/>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75000"/>
              <a:lumOff val="25000"/>
            </a:schemeClr>
          </a:solidFill>
          <a:latin typeface="+mn-lt"/>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nweurope.eu/media/6110/dt411_financial_solution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1269563"/>
            <a:ext cx="5128683" cy="3455581"/>
          </a:xfrm>
        </p:spPr>
        <p:txBody>
          <a:bodyPr>
            <a:normAutofit fontScale="90000"/>
          </a:bodyPr>
          <a:lstStyle/>
          <a:p>
            <a:r>
              <a:rPr lang="de-de" sz="3300" dirty="0"/>
              <a:t>Finanzierungslösungen für die energetische Sanierung von Gebäuden mit Wohnungseigentümer</a:t>
            </a:r>
            <a:r>
              <a:rPr lang="de-DE" sz="3300" dirty="0"/>
              <a:t>-</a:t>
            </a:r>
            <a:r>
              <a:rPr lang="de-de" sz="3300" dirty="0"/>
              <a:t>gemeinschaft (WEG)</a:t>
            </a:r>
            <a:br>
              <a:rPr lang="de-DE" sz="3600" dirty="0"/>
            </a:br>
            <a:br>
              <a:rPr lang="de-DE" sz="3600" dirty="0"/>
            </a:br>
            <a:r>
              <a:rPr lang="de-de" sz="2200" dirty="0">
                <a:solidFill>
                  <a:srgbClr val="FF6600"/>
                </a:solidFill>
              </a:rPr>
              <a:t>Zusammenfassendes Merkblatt für Arbeitsergebnis D.T4.1.1</a:t>
            </a:r>
            <a:br>
              <a:rPr lang="de-de" dirty="0"/>
            </a:br>
            <a:br>
              <a:rPr lang="de-de" dirty="0"/>
            </a:br>
            <a:r>
              <a:rPr lang="de-de" sz="2200" dirty="0">
                <a:solidFill>
                  <a:srgbClr val="FF6600"/>
                </a:solidFill>
              </a:rPr>
              <a:t>Ausgearbeitet von der Universität Maastricht </a:t>
            </a:r>
            <a:br>
              <a:rPr lang="de-de" sz="2400" dirty="0">
                <a:solidFill>
                  <a:srgbClr val="FF6600"/>
                </a:solidFill>
              </a:rPr>
            </a:br>
            <a:endParaRPr lang="de-de" sz="2400" dirty="0">
              <a:solidFill>
                <a:srgbClr val="FF6600"/>
              </a:solidFill>
            </a:endParaRPr>
          </a:p>
        </p:txBody>
      </p:sp>
      <p:pic>
        <p:nvPicPr>
          <p:cNvPr id="5" name="Imag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711761" y="2780927"/>
            <a:ext cx="1628316" cy="228642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429229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340768"/>
            <a:ext cx="8174294" cy="4324223"/>
          </a:xfrm>
        </p:spPr>
        <p:txBody>
          <a:bodyPr>
            <a:noAutofit/>
          </a:bodyPr>
          <a:lstStyle/>
          <a:p>
            <a:pPr marL="0" indent="0">
              <a:buNone/>
            </a:pPr>
            <a:r>
              <a:rPr lang="de-de" sz="1650" dirty="0">
                <a:latin typeface="Arial" charset="0"/>
                <a:ea typeface="Arial" charset="0"/>
                <a:cs typeface="Arial" charset="0"/>
              </a:rPr>
              <a:t>Bei dieser Form der Finanzierung wird ein Energieversorgungsunternehmen am Verfahren beteiligt. Im Gegensatz zur klassischen Fremdfinanzierung wird die ursprüngliche Investition vom Energieversorger statt vom Eigentümer oder Vermieter getätigt. Der Energieversorger holt sich die Investitionskosten anschließend zurück, indem er sie dem Kunden über seine monatliche Energieabrechnung in Rechnung stellt.</a:t>
            </a:r>
          </a:p>
          <a:p>
            <a:pPr marL="0" indent="0">
              <a:buNone/>
            </a:pPr>
            <a:r>
              <a:rPr lang="de-de" sz="1650" b="1" dirty="0">
                <a:latin typeface="Arial" charset="0"/>
                <a:ea typeface="Arial" charset="0"/>
                <a:cs typeface="Arial" charset="0"/>
              </a:rPr>
              <a:t>Vorteil:</a:t>
            </a:r>
            <a:r>
              <a:rPr lang="de-de" sz="1650" dirty="0">
                <a:latin typeface="Arial" charset="0"/>
                <a:ea typeface="Arial" charset="0"/>
                <a:cs typeface="Arial" charset="0"/>
              </a:rPr>
              <a:t> Professionelle Unterstützung bei den Sanierungsmaßnahmen, Lösung für Anreizprobleme</a:t>
            </a:r>
          </a:p>
          <a:p>
            <a:pPr marL="0" indent="0">
              <a:buNone/>
            </a:pPr>
            <a:r>
              <a:rPr lang="de-de" sz="1650" b="1" dirty="0">
                <a:latin typeface="Arial" charset="0"/>
                <a:ea typeface="Arial" charset="0"/>
                <a:cs typeface="Arial" charset="0"/>
              </a:rPr>
              <a:t>Nachteil:</a:t>
            </a:r>
            <a:r>
              <a:rPr lang="de-de" sz="1650" dirty="0">
                <a:latin typeface="Arial" charset="0"/>
                <a:ea typeface="Arial" charset="0"/>
                <a:cs typeface="Arial" charset="0"/>
              </a:rPr>
              <a:t> Nur geeignet für Energieversorgung (keine anderen Maßnahmen), manchmal teuer</a:t>
            </a:r>
          </a:p>
          <a:p>
            <a:pPr marL="0" indent="0">
              <a:buNone/>
            </a:pPr>
            <a:r>
              <a:rPr lang="de-de" sz="1650" b="1" dirty="0">
                <a:latin typeface="Arial" charset="0"/>
                <a:ea typeface="Arial" charset="0"/>
                <a:cs typeface="Arial" charset="0"/>
              </a:rPr>
              <a:t>Beispiele: </a:t>
            </a:r>
            <a:r>
              <a:rPr lang="de-de" sz="1650" dirty="0">
                <a:latin typeface="Arial" charset="0"/>
                <a:ea typeface="Arial" charset="0"/>
                <a:cs typeface="Arial" charset="0"/>
              </a:rPr>
              <a:t>PSE&amp;G Mehrfamilienhausprogramm (S. 35), The Green Deal UK (S. 36)</a:t>
            </a: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3. On-Bill-Finanzierung durch Energieversorger</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8" name="Table 7"/>
          <p:cNvGraphicFramePr>
            <a:graphicFrameLocks noGrp="1"/>
          </p:cNvGraphicFramePr>
          <p:nvPr>
            <p:extLst>
              <p:ext uri="{D42A27DB-BD31-4B8C-83A1-F6EECF244321}">
                <p14:modId xmlns:p14="http://schemas.microsoft.com/office/powerpoint/2010/main" val="2919828072"/>
              </p:ext>
            </p:extLst>
          </p:nvPr>
        </p:nvGraphicFramePr>
        <p:xfrm>
          <a:off x="390641" y="4365104"/>
          <a:ext cx="8362718" cy="792088"/>
        </p:xfrm>
        <a:graphic>
          <a:graphicData uri="http://schemas.openxmlformats.org/drawingml/2006/table">
            <a:tbl>
              <a:tblPr firstRow="1" bandRow="1">
                <a:tableStyleId>{5C22544A-7EE6-4342-B048-85BDC9FD1C3A}</a:tableStyleId>
              </a:tblPr>
              <a:tblGrid>
                <a:gridCol w="1373047">
                  <a:extLst>
                    <a:ext uri="{9D8B030D-6E8A-4147-A177-3AD203B41FA5}">
                      <a16:colId xmlns:a16="http://schemas.microsoft.com/office/drawing/2014/main" val="2026256478"/>
                    </a:ext>
                  </a:extLst>
                </a:gridCol>
                <a:gridCol w="1016301">
                  <a:extLst>
                    <a:ext uri="{9D8B030D-6E8A-4147-A177-3AD203B41FA5}">
                      <a16:colId xmlns:a16="http://schemas.microsoft.com/office/drawing/2014/main" val="4149875238"/>
                    </a:ext>
                  </a:extLst>
                </a:gridCol>
                <a:gridCol w="1071931">
                  <a:extLst>
                    <a:ext uri="{9D8B030D-6E8A-4147-A177-3AD203B41FA5}">
                      <a16:colId xmlns:a16="http://schemas.microsoft.com/office/drawing/2014/main" val="746088069"/>
                    </a:ext>
                  </a:extLst>
                </a:gridCol>
                <a:gridCol w="1296144">
                  <a:extLst>
                    <a:ext uri="{9D8B030D-6E8A-4147-A177-3AD203B41FA5}">
                      <a16:colId xmlns:a16="http://schemas.microsoft.com/office/drawing/2014/main" val="2532399459"/>
                    </a:ext>
                  </a:extLst>
                </a:gridCol>
                <a:gridCol w="1080120">
                  <a:extLst>
                    <a:ext uri="{9D8B030D-6E8A-4147-A177-3AD203B41FA5}">
                      <a16:colId xmlns:a16="http://schemas.microsoft.com/office/drawing/2014/main" val="55629451"/>
                    </a:ext>
                  </a:extLst>
                </a:gridCol>
                <a:gridCol w="1584176">
                  <a:extLst>
                    <a:ext uri="{9D8B030D-6E8A-4147-A177-3AD203B41FA5}">
                      <a16:colId xmlns:a16="http://schemas.microsoft.com/office/drawing/2014/main" val="200567842"/>
                    </a:ext>
                  </a:extLst>
                </a:gridCol>
                <a:gridCol w="940999">
                  <a:extLst>
                    <a:ext uri="{9D8B030D-6E8A-4147-A177-3AD203B41FA5}">
                      <a16:colId xmlns:a16="http://schemas.microsoft.com/office/drawing/2014/main" val="20006"/>
                    </a:ext>
                  </a:extLst>
                </a:gridCol>
              </a:tblGrid>
              <a:tr h="418054">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a:t>
                      </a:r>
                      <a:r>
                        <a:rPr lang="de-DE" sz="1000" dirty="0">
                          <a:latin typeface="Arial" charset="0"/>
                          <a:ea typeface="Arial" charset="0"/>
                          <a:cs typeface="Arial" charset="0"/>
                        </a:rPr>
                        <a:t> </a:t>
                      </a:r>
                      <a:r>
                        <a:rPr lang="de-de" sz="1000" dirty="0">
                          <a:latin typeface="Arial" charset="0"/>
                          <a:ea typeface="Arial" charset="0"/>
                          <a:cs typeface="Arial" charset="0"/>
                        </a:rPr>
                        <a:t>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900" dirty="0">
                          <a:latin typeface="Arial" charset="0"/>
                          <a:ea typeface="Arial" charset="0"/>
                          <a:cs typeface="Arial" charset="0"/>
                        </a:rPr>
                        <a:t>Energieversorger zahlt die Kosten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Zweifelhaft</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l" rtl="0"/>
                      <a:endParaRPr lang="en-US" sz="10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25330944"/>
              </p:ext>
            </p:extLst>
          </p:nvPr>
        </p:nvGraphicFramePr>
        <p:xfrm>
          <a:off x="397956" y="5189940"/>
          <a:ext cx="8348088" cy="1051560"/>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14309">
                  <a:extLst>
                    <a:ext uri="{9D8B030D-6E8A-4147-A177-3AD203B41FA5}">
                      <a16:colId xmlns:a16="http://schemas.microsoft.com/office/drawing/2014/main" val="4149875238"/>
                    </a:ext>
                  </a:extLst>
                </a:gridCol>
                <a:gridCol w="1152128">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859019">
                  <a:extLst>
                    <a:ext uri="{9D8B030D-6E8A-4147-A177-3AD203B41FA5}">
                      <a16:colId xmlns:a16="http://schemas.microsoft.com/office/drawing/2014/main" val="55629451"/>
                    </a:ext>
                  </a:extLst>
                </a:gridCol>
                <a:gridCol w="1008112">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933684">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a:t>
                      </a:r>
                      <a:r>
                        <a:rPr lang="de-DE" sz="1000" dirty="0">
                          <a:latin typeface="Arial" charset="0"/>
                          <a:ea typeface="Arial" charset="0"/>
                          <a:cs typeface="Arial" charset="0"/>
                        </a:rPr>
                        <a:t> </a:t>
                      </a:r>
                      <a:r>
                        <a:rPr lang="de-de" sz="1000" dirty="0">
                          <a:latin typeface="Arial" charset="0"/>
                          <a:ea typeface="Arial" charset="0"/>
                          <a:cs typeface="Arial" charset="0"/>
                        </a:rPr>
                        <a:t>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Mit Energieversorger</a:t>
                      </a:r>
                    </a:p>
                  </a:txBody>
                  <a:tcPr anchor="ctr"/>
                </a:tc>
                <a:tc>
                  <a:txBody>
                    <a:bodyPr/>
                    <a:lstStyle/>
                    <a:p>
                      <a:pPr algn="ctr"/>
                      <a:r>
                        <a:rPr lang="de-de" sz="900" dirty="0">
                          <a:latin typeface="Arial" charset="0"/>
                          <a:ea typeface="Arial" charset="0"/>
                          <a:cs typeface="Arial" charset="0"/>
                        </a:rPr>
                        <a:t>Tilgung über Energierechnung</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Kann der Energieversorger den Kunden akzeptieren?</a:t>
                      </a:r>
                    </a:p>
                  </a:txBody>
                  <a:tcPr anchor="ctr"/>
                </a:tc>
                <a:tc>
                  <a:txBody>
                    <a:bodyPr/>
                    <a:lstStyle/>
                    <a:p>
                      <a:pPr algn="l" rtl="0"/>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990471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348" y="1261273"/>
            <a:ext cx="8362718" cy="4219473"/>
          </a:xfrm>
        </p:spPr>
        <p:txBody>
          <a:bodyPr>
            <a:noAutofit/>
          </a:bodyPr>
          <a:lstStyle/>
          <a:p>
            <a:pPr marL="0" indent="0">
              <a:buNone/>
            </a:pPr>
            <a:r>
              <a:rPr lang="de-de" sz="1450" dirty="0">
                <a:latin typeface="Arial" charset="0"/>
                <a:ea typeface="Arial" charset="0"/>
                <a:cs typeface="Arial" charset="0"/>
              </a:rPr>
              <a:t>Bei diesem Finanzierungsprogramm gibt die Kommune Anleihen zu einem </a:t>
            </a:r>
            <a:br>
              <a:rPr lang="de-DE" sz="1450" dirty="0">
                <a:latin typeface="Arial" charset="0"/>
                <a:ea typeface="Arial" charset="0"/>
                <a:cs typeface="Arial" charset="0"/>
              </a:rPr>
            </a:br>
            <a:r>
              <a:rPr lang="de-de" sz="1450" dirty="0">
                <a:latin typeface="Arial" charset="0"/>
                <a:ea typeface="Arial" charset="0"/>
                <a:cs typeface="Arial" charset="0"/>
              </a:rPr>
              <a:t>niedrigen Zinssatz aus, deren Einnahmen dann für Darlehen (nicht an Eigentümer) für die energetische Sanierung von Immobilien, meistens Wohnungen, verwendet werden. Wie bei allen anderen Finanzierungsinstrumenten verbleibt das Pfandrecht bei der Immobilie, wenn diese verkauft wird. Die Kreditschulden (Zinsen, Amortisation) werden über die Grundsteuer bezahlt, wodurch auch die Schulden übertragbar werden. Bis jetzt ist das PACE-Programm auf die USA beschränkt, bis auf ein Pilotprojekt in Spanien. </a:t>
            </a:r>
          </a:p>
          <a:p>
            <a:pPr marL="0" indent="0">
              <a:buNone/>
            </a:pPr>
            <a:r>
              <a:rPr lang="de-de" sz="1450" b="1" dirty="0">
                <a:latin typeface="Arial" charset="0"/>
                <a:ea typeface="Arial" charset="0"/>
                <a:cs typeface="Arial" charset="0"/>
              </a:rPr>
              <a:t>Vorteil:</a:t>
            </a:r>
            <a:r>
              <a:rPr lang="de-de" sz="1450" dirty="0">
                <a:latin typeface="Arial" charset="0"/>
                <a:ea typeface="Arial" charset="0"/>
                <a:cs typeface="Arial" charset="0"/>
              </a:rPr>
              <a:t> Löst Anreizprobleme, übertragbar, großer Kreditrahmen möglich</a:t>
            </a:r>
          </a:p>
          <a:p>
            <a:pPr marL="0" indent="0">
              <a:buNone/>
            </a:pPr>
            <a:r>
              <a:rPr lang="de-de" sz="1450" b="1" dirty="0">
                <a:latin typeface="Arial" charset="0"/>
                <a:ea typeface="Arial" charset="0"/>
                <a:cs typeface="Arial" charset="0"/>
              </a:rPr>
              <a:t>Nachteil:</a:t>
            </a:r>
            <a:r>
              <a:rPr lang="de-de" sz="1450" dirty="0">
                <a:latin typeface="Arial" charset="0"/>
                <a:ea typeface="Arial" charset="0"/>
                <a:cs typeface="Arial" charset="0"/>
              </a:rPr>
              <a:t> Bis jetzt auf die USA beschränkt, manchmal teuer, keine Unterstützung bei der Umsetzung der Sanierungsmaßnahmen</a:t>
            </a:r>
          </a:p>
          <a:p>
            <a:pPr marL="0" indent="0">
              <a:buNone/>
            </a:pPr>
            <a:r>
              <a:rPr lang="de-de" sz="1450" b="1" dirty="0">
                <a:latin typeface="Arial" charset="0"/>
                <a:ea typeface="Arial" charset="0"/>
                <a:cs typeface="Arial" charset="0"/>
              </a:rPr>
              <a:t>Beispiele: </a:t>
            </a:r>
            <a:r>
              <a:rPr lang="de-de" sz="1450" dirty="0">
                <a:latin typeface="Arial" charset="0"/>
                <a:ea typeface="Arial" charset="0"/>
                <a:cs typeface="Arial" charset="0"/>
              </a:rPr>
              <a:t>HERO (S. 39), Spruce Finance (S. 40), EUA-Finanzierung: Sustainable Melbourne Fund (S. 41)</a:t>
            </a:r>
          </a:p>
          <a:p>
            <a:pPr marL="0" indent="0">
              <a:buNone/>
            </a:pPr>
            <a:endParaRPr lang="en-GB" sz="145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4. EUA/PACE-Finanzierung</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8" name="Table 7"/>
          <p:cNvGraphicFramePr>
            <a:graphicFrameLocks noGrp="1"/>
          </p:cNvGraphicFramePr>
          <p:nvPr>
            <p:extLst>
              <p:ext uri="{D42A27DB-BD31-4B8C-83A1-F6EECF244321}">
                <p14:modId xmlns:p14="http://schemas.microsoft.com/office/powerpoint/2010/main" val="213350320"/>
              </p:ext>
            </p:extLst>
          </p:nvPr>
        </p:nvGraphicFramePr>
        <p:xfrm>
          <a:off x="397956" y="4073035"/>
          <a:ext cx="8362718" cy="1058134"/>
        </p:xfrm>
        <a:graphic>
          <a:graphicData uri="http://schemas.openxmlformats.org/drawingml/2006/table">
            <a:tbl>
              <a:tblPr firstRow="1" bandRow="1">
                <a:tableStyleId>{5C22544A-7EE6-4342-B048-85BDC9FD1C3A}</a:tableStyleId>
              </a:tblPr>
              <a:tblGrid>
                <a:gridCol w="1365732">
                  <a:extLst>
                    <a:ext uri="{9D8B030D-6E8A-4147-A177-3AD203B41FA5}">
                      <a16:colId xmlns:a16="http://schemas.microsoft.com/office/drawing/2014/main" val="2026256478"/>
                    </a:ext>
                  </a:extLst>
                </a:gridCol>
                <a:gridCol w="1291752">
                  <a:extLst>
                    <a:ext uri="{9D8B030D-6E8A-4147-A177-3AD203B41FA5}">
                      <a16:colId xmlns:a16="http://schemas.microsoft.com/office/drawing/2014/main" val="4149875238"/>
                    </a:ext>
                  </a:extLst>
                </a:gridCol>
                <a:gridCol w="1080120">
                  <a:extLst>
                    <a:ext uri="{9D8B030D-6E8A-4147-A177-3AD203B41FA5}">
                      <a16:colId xmlns:a16="http://schemas.microsoft.com/office/drawing/2014/main" val="746088069"/>
                    </a:ext>
                  </a:extLst>
                </a:gridCol>
                <a:gridCol w="1152128">
                  <a:extLst>
                    <a:ext uri="{9D8B030D-6E8A-4147-A177-3AD203B41FA5}">
                      <a16:colId xmlns:a16="http://schemas.microsoft.com/office/drawing/2014/main" val="2532399459"/>
                    </a:ext>
                  </a:extLst>
                </a:gridCol>
                <a:gridCol w="1012504">
                  <a:extLst>
                    <a:ext uri="{9D8B030D-6E8A-4147-A177-3AD203B41FA5}">
                      <a16:colId xmlns:a16="http://schemas.microsoft.com/office/drawing/2014/main" val="55629451"/>
                    </a:ext>
                  </a:extLst>
                </a:gridCol>
                <a:gridCol w="1579784">
                  <a:extLst>
                    <a:ext uri="{9D8B030D-6E8A-4147-A177-3AD203B41FA5}">
                      <a16:colId xmlns:a16="http://schemas.microsoft.com/office/drawing/2014/main" val="200567842"/>
                    </a:ext>
                  </a:extLst>
                </a:gridCol>
                <a:gridCol w="880698">
                  <a:extLst>
                    <a:ext uri="{9D8B030D-6E8A-4147-A177-3AD203B41FA5}">
                      <a16:colId xmlns:a16="http://schemas.microsoft.com/office/drawing/2014/main" val="20006"/>
                    </a:ext>
                  </a:extLst>
                </a:gridCol>
              </a:tblGrid>
              <a:tr h="418054">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900" dirty="0">
                          <a:latin typeface="Arial" charset="0"/>
                          <a:ea typeface="Arial" charset="0"/>
                          <a:cs typeface="Arial" charset="0"/>
                        </a:rPr>
                        <a:t>Kann von unterschiedlichen Investoren finanziert werden</a:t>
                      </a:r>
                    </a:p>
                  </a:txBody>
                  <a:tcPr anchor="ctr"/>
                </a:tc>
                <a:tc>
                  <a:txBody>
                    <a:bodyPr/>
                    <a:lstStyle/>
                    <a:p>
                      <a:pPr algn="ctr"/>
                      <a:r>
                        <a:rPr lang="de-de" sz="900" dirty="0">
                          <a:latin typeface="Arial" charset="0"/>
                          <a:ea typeface="Arial" charset="0"/>
                          <a:cs typeface="Arial" charset="0"/>
                        </a:rPr>
                        <a:t>Ja, Schulden an Immobilie gebunden</a:t>
                      </a:r>
                      <a:r>
                        <a:rPr lang="de-de" sz="900" baseline="0" dirty="0">
                          <a:latin typeface="Arial" charset="0"/>
                          <a:ea typeface="Arial" charset="0"/>
                          <a:cs typeface="Arial" charset="0"/>
                        </a:rPr>
                        <a:t> </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l" rtl="0"/>
                      <a:endParaRPr lang="en-US" sz="9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18155740"/>
              </p:ext>
            </p:extLst>
          </p:nvPr>
        </p:nvGraphicFramePr>
        <p:xfrm>
          <a:off x="388445" y="5105128"/>
          <a:ext cx="8367110" cy="1051560"/>
        </p:xfrm>
        <a:graphic>
          <a:graphicData uri="http://schemas.openxmlformats.org/drawingml/2006/table">
            <a:tbl>
              <a:tblPr firstRow="1" bandRow="1">
                <a:tableStyleId>{5C22544A-7EE6-4342-B048-85BDC9FD1C3A}</a:tableStyleId>
              </a:tblPr>
              <a:tblGrid>
                <a:gridCol w="1045889">
                  <a:extLst>
                    <a:ext uri="{9D8B030D-6E8A-4147-A177-3AD203B41FA5}">
                      <a16:colId xmlns:a16="http://schemas.microsoft.com/office/drawing/2014/main" val="2026256478"/>
                    </a:ext>
                  </a:extLst>
                </a:gridCol>
                <a:gridCol w="1194109">
                  <a:extLst>
                    <a:ext uri="{9D8B030D-6E8A-4147-A177-3AD203B41FA5}">
                      <a16:colId xmlns:a16="http://schemas.microsoft.com/office/drawing/2014/main" val="4149875238"/>
                    </a:ext>
                  </a:extLst>
                </a:gridCol>
                <a:gridCol w="1151469">
                  <a:extLst>
                    <a:ext uri="{9D8B030D-6E8A-4147-A177-3AD203B41FA5}">
                      <a16:colId xmlns:a16="http://schemas.microsoft.com/office/drawing/2014/main" val="746088069"/>
                    </a:ext>
                  </a:extLst>
                </a:gridCol>
                <a:gridCol w="936104">
                  <a:extLst>
                    <a:ext uri="{9D8B030D-6E8A-4147-A177-3AD203B41FA5}">
                      <a16:colId xmlns:a16="http://schemas.microsoft.com/office/drawing/2014/main" val="2532399459"/>
                    </a:ext>
                  </a:extLst>
                </a:gridCol>
                <a:gridCol w="1008112">
                  <a:extLst>
                    <a:ext uri="{9D8B030D-6E8A-4147-A177-3AD203B41FA5}">
                      <a16:colId xmlns:a16="http://schemas.microsoft.com/office/drawing/2014/main" val="55629451"/>
                    </a:ext>
                  </a:extLst>
                </a:gridCol>
                <a:gridCol w="1008112">
                  <a:extLst>
                    <a:ext uri="{9D8B030D-6E8A-4147-A177-3AD203B41FA5}">
                      <a16:colId xmlns:a16="http://schemas.microsoft.com/office/drawing/2014/main" val="200567842"/>
                    </a:ext>
                  </a:extLst>
                </a:gridCol>
                <a:gridCol w="1142617">
                  <a:extLst>
                    <a:ext uri="{9D8B030D-6E8A-4147-A177-3AD203B41FA5}">
                      <a16:colId xmlns:a16="http://schemas.microsoft.com/office/drawing/2014/main" val="20006"/>
                    </a:ext>
                  </a:extLst>
                </a:gridCol>
                <a:gridCol w="880698">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 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Noch nicht, </a:t>
                      </a:r>
                      <a:br>
                        <a:rPr lang="de-DE" sz="900" dirty="0">
                          <a:latin typeface="Arial" charset="0"/>
                          <a:ea typeface="Arial" charset="0"/>
                          <a:cs typeface="Arial" charset="0"/>
                        </a:rPr>
                      </a:br>
                      <a:r>
                        <a:rPr lang="de-de" sz="900" dirty="0">
                          <a:latin typeface="Arial" charset="0"/>
                          <a:ea typeface="Arial" charset="0"/>
                          <a:cs typeface="Arial" charset="0"/>
                        </a:rPr>
                        <a:t>Test läuft</a:t>
                      </a:r>
                    </a:p>
                  </a:txBody>
                  <a:tcPr anchor="ctr"/>
                </a:tc>
                <a:tc>
                  <a:txBody>
                    <a:bodyPr/>
                    <a:lstStyle/>
                    <a:p>
                      <a:pPr algn="ctr"/>
                      <a:r>
                        <a:rPr lang="de-de" sz="900" dirty="0">
                          <a:latin typeface="Arial" charset="0"/>
                          <a:ea typeface="Arial" charset="0"/>
                          <a:cs typeface="Arial" charset="0"/>
                        </a:rPr>
                        <a:t>Kommune mit Regierung</a:t>
                      </a:r>
                    </a:p>
                  </a:txBody>
                  <a:tcPr anchor="ctr"/>
                </a:tc>
                <a:tc>
                  <a:txBody>
                    <a:bodyPr/>
                    <a:lstStyle/>
                    <a:p>
                      <a:pPr algn="ctr"/>
                      <a:r>
                        <a:rPr lang="de-de" sz="900" dirty="0">
                          <a:latin typeface="Arial" charset="0"/>
                          <a:ea typeface="Arial" charset="0"/>
                          <a:cs typeface="Arial" charset="0"/>
                        </a:rPr>
                        <a:t>Rückzahlung über Grundsteuer</a:t>
                      </a:r>
                    </a:p>
                  </a:txBody>
                  <a:tcPr anchor="ctr"/>
                </a:tc>
                <a:tc>
                  <a:txBody>
                    <a:bodyPr/>
                    <a:lstStyle/>
                    <a:p>
                      <a:pPr algn="ctr"/>
                      <a:r>
                        <a:rPr lang="de-de" sz="900" dirty="0">
                          <a:latin typeface="Arial" charset="0"/>
                          <a:ea typeface="Arial" charset="0"/>
                          <a:cs typeface="Arial" charset="0"/>
                        </a:rPr>
                        <a:t>Nein, nur in USA und Test in Spanien</a:t>
                      </a:r>
                    </a:p>
                  </a:txBody>
                  <a:tcPr anchor="ctr"/>
                </a:tc>
                <a:tc>
                  <a:txBody>
                    <a:bodyPr/>
                    <a:lstStyle/>
                    <a:p>
                      <a:pPr algn="ctr"/>
                      <a:r>
                        <a:rPr lang="de-de" sz="900" dirty="0">
                          <a:latin typeface="Arial" charset="0"/>
                          <a:ea typeface="Arial" charset="0"/>
                          <a:cs typeface="Arial" charset="0"/>
                        </a:rPr>
                        <a:t>Ja, als Bürge fungieren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Herausforderung für Wohnungsmarkt</a:t>
                      </a:r>
                    </a:p>
                  </a:txBody>
                  <a:tcPr anchor="ctr"/>
                </a:tc>
                <a:tc>
                  <a:txBody>
                    <a:bodyPr/>
                    <a:lstStyle/>
                    <a:p>
                      <a:pPr algn="l" rtl="0"/>
                      <a:endParaRPr lang="en-US" sz="100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251889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210096"/>
            <a:ext cx="8404988" cy="3931441"/>
          </a:xfrm>
        </p:spPr>
        <p:txBody>
          <a:bodyPr>
            <a:noAutofit/>
          </a:bodyPr>
          <a:lstStyle/>
          <a:p>
            <a:pPr marL="0" indent="0">
              <a:buNone/>
            </a:pPr>
            <a:r>
              <a:rPr lang="de-de" sz="1350" dirty="0">
                <a:latin typeface="Arial" charset="0"/>
                <a:ea typeface="Arial" charset="0"/>
                <a:cs typeface="Arial" charset="0"/>
              </a:rPr>
              <a:t>Energieleistungsverträge (Energy Performance Contracting - EPC) können eine budgetneutrale </a:t>
            </a:r>
            <a:br>
              <a:rPr lang="de-DE" sz="1350" dirty="0">
                <a:latin typeface="Arial" charset="0"/>
                <a:ea typeface="Arial" charset="0"/>
                <a:cs typeface="Arial" charset="0"/>
              </a:rPr>
            </a:br>
            <a:r>
              <a:rPr lang="de-de" sz="1350" dirty="0">
                <a:latin typeface="Arial" charset="0"/>
                <a:ea typeface="Arial" charset="0"/>
                <a:cs typeface="Arial" charset="0"/>
              </a:rPr>
              <a:t>Lösung für die Finanzierung von energetischen Sanierungen und Maßnahmen zur Energieeffizienz</a:t>
            </a:r>
            <a:r>
              <a:rPr lang="de-DE" sz="1350" dirty="0">
                <a:latin typeface="Arial" charset="0"/>
                <a:ea typeface="Arial" charset="0"/>
                <a:cs typeface="Arial" charset="0"/>
              </a:rPr>
              <a:t>-</a:t>
            </a:r>
            <a:r>
              <a:rPr lang="de-de" sz="1350" dirty="0">
                <a:latin typeface="Arial" charset="0"/>
                <a:ea typeface="Arial" charset="0"/>
                <a:cs typeface="Arial" charset="0"/>
              </a:rPr>
              <a:t>steigerung sein. Ein Energiedienstleistungsunternehmen (ESCO) übernimmt die Planung und Durchführung der Sanierungsmaßnahmen und garantiert Energieeinsparungen. Die Zahlungen werden an das Energiedienstleistungsunternehmen, üblicherweise in Raten, geleistet. Obwohl es viele Ähnlichkeiten gibt, unterscheidet EPC sich von der On-Bill-Finanzierung durch den Energieversorger. Bei der EPC-Lösung ist ein Energiedienstleister involviert, der sich ausschließlich auf Energiedienstleistungen richtet, wodurch dieser alle Elemente einer energetischen Sanierung (Masterplan) einbeziehen kann, was bei Energieversorgern meistens nicht möglich ist. Indem sie alle notwendigen Schritte einbeziehen, können Energiedienstleister Garantien in Bezug auf die Energieeinsparungen der Kunden abgeben.</a:t>
            </a:r>
          </a:p>
          <a:p>
            <a:pPr marL="0" indent="0">
              <a:buNone/>
            </a:pPr>
            <a:r>
              <a:rPr lang="de-de" sz="1350" b="1" dirty="0">
                <a:latin typeface="Arial" charset="0"/>
                <a:ea typeface="Arial" charset="0"/>
                <a:cs typeface="Arial" charset="0"/>
              </a:rPr>
              <a:t>Vorteil:</a:t>
            </a:r>
            <a:r>
              <a:rPr lang="de-de" sz="1350" dirty="0">
                <a:latin typeface="Arial" charset="0"/>
                <a:ea typeface="Arial" charset="0"/>
                <a:cs typeface="Arial" charset="0"/>
              </a:rPr>
              <a:t> Professionelle Unterstützung bei den Sanierungsmaßnahmen, Lösung für Anreizprobleme, garantierte Einsparungen, deckt die vollständige Sanierungsmaßnahme</a:t>
            </a:r>
          </a:p>
          <a:p>
            <a:pPr marL="0" indent="0">
              <a:buNone/>
            </a:pPr>
            <a:r>
              <a:rPr lang="de-de" sz="1350" b="1" dirty="0">
                <a:latin typeface="Arial" charset="0"/>
                <a:ea typeface="Arial" charset="0"/>
                <a:cs typeface="Arial" charset="0"/>
              </a:rPr>
              <a:t>Nachteil:</a:t>
            </a:r>
            <a:r>
              <a:rPr lang="de-de" sz="1350" dirty="0">
                <a:latin typeface="Arial" charset="0"/>
                <a:ea typeface="Arial" charset="0"/>
                <a:cs typeface="Arial" charset="0"/>
              </a:rPr>
              <a:t> Kann teuer sein, nur beschränkt verfügbar für WEG</a:t>
            </a:r>
          </a:p>
          <a:p>
            <a:pPr marL="7144" indent="-7144">
              <a:buNone/>
            </a:pPr>
            <a:r>
              <a:rPr lang="de-de" sz="1350" b="1" dirty="0">
                <a:latin typeface="Arial" charset="0"/>
                <a:ea typeface="Arial" charset="0"/>
                <a:cs typeface="Arial" charset="0"/>
              </a:rPr>
              <a:t>Beispiele: </a:t>
            </a:r>
            <a:r>
              <a:rPr lang="de-de" sz="1350" dirty="0">
                <a:latin typeface="Arial" charset="0"/>
                <a:ea typeface="Arial" charset="0"/>
                <a:cs typeface="Arial" charset="0"/>
              </a:rPr>
              <a:t>NORESCO (S. 43), The guarantEE Project (S. 44), Energies POSIT’IF (S. 44), RenoWatt (S. 45), Picardie Pass Renovation (S. 45), SUNShINE (S. 46)</a:t>
            </a: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5. Energieleistungsvertrag </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8" name="Table 7"/>
          <p:cNvGraphicFramePr>
            <a:graphicFrameLocks noGrp="1"/>
          </p:cNvGraphicFramePr>
          <p:nvPr>
            <p:extLst>
              <p:ext uri="{D42A27DB-BD31-4B8C-83A1-F6EECF244321}">
                <p14:modId xmlns:p14="http://schemas.microsoft.com/office/powerpoint/2010/main" val="274229847"/>
              </p:ext>
            </p:extLst>
          </p:nvPr>
        </p:nvGraphicFramePr>
        <p:xfrm>
          <a:off x="397909" y="4404173"/>
          <a:ext cx="8362718" cy="920974"/>
        </p:xfrm>
        <a:graphic>
          <a:graphicData uri="http://schemas.openxmlformats.org/drawingml/2006/table">
            <a:tbl>
              <a:tblPr firstRow="1" bandRow="1">
                <a:tableStyleId>{5C22544A-7EE6-4342-B048-85BDC9FD1C3A}</a:tableStyleId>
              </a:tblPr>
              <a:tblGrid>
                <a:gridCol w="1365779">
                  <a:extLst>
                    <a:ext uri="{9D8B030D-6E8A-4147-A177-3AD203B41FA5}">
                      <a16:colId xmlns:a16="http://schemas.microsoft.com/office/drawing/2014/main" val="2026256478"/>
                    </a:ext>
                  </a:extLst>
                </a:gridCol>
                <a:gridCol w="1023569">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923941">
                  <a:extLst>
                    <a:ext uri="{9D8B030D-6E8A-4147-A177-3AD203B41FA5}">
                      <a16:colId xmlns:a16="http://schemas.microsoft.com/office/drawing/2014/main" val="55629451"/>
                    </a:ext>
                  </a:extLst>
                </a:gridCol>
                <a:gridCol w="1656184">
                  <a:extLst>
                    <a:ext uri="{9D8B030D-6E8A-4147-A177-3AD203B41FA5}">
                      <a16:colId xmlns:a16="http://schemas.microsoft.com/office/drawing/2014/main" val="200567842"/>
                    </a:ext>
                  </a:extLst>
                </a:gridCol>
                <a:gridCol w="876259">
                  <a:extLst>
                    <a:ext uri="{9D8B030D-6E8A-4147-A177-3AD203B41FA5}">
                      <a16:colId xmlns:a16="http://schemas.microsoft.com/office/drawing/2014/main" val="20006"/>
                    </a:ext>
                  </a:extLst>
                </a:gridCol>
              </a:tblGrid>
              <a:tr h="418054">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900" dirty="0">
                          <a:latin typeface="Arial" charset="0"/>
                          <a:ea typeface="Arial" charset="0"/>
                          <a:cs typeface="Arial" charset="0"/>
                        </a:rPr>
                        <a:t>Unterschiedliche Parteien können Projekt finanzieren </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ctr"/>
                      <a:r>
                        <a:rPr lang="de-de" sz="900" dirty="0">
                          <a:latin typeface="Arial" charset="0"/>
                          <a:ea typeface="Arial" charset="0"/>
                          <a:cs typeface="Arial" charset="0"/>
                        </a:rPr>
                        <a:t>Ja - intensiv</a:t>
                      </a:r>
                    </a:p>
                  </a:txBody>
                  <a:tcPr anchor="ctr"/>
                </a:tc>
                <a:tc>
                  <a:txBody>
                    <a:bodyPr/>
                    <a:lstStyle/>
                    <a:p>
                      <a:pPr algn="ctr"/>
                      <a:r>
                        <a:rPr lang="de-de" sz="900" dirty="0">
                          <a:latin typeface="Arial" charset="0"/>
                          <a:ea typeface="Arial" charset="0"/>
                          <a:cs typeface="Arial" charset="0"/>
                        </a:rPr>
                        <a:t>Nein - von ESCO durchgeführt</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l" rtl="0"/>
                      <a:endParaRPr lang="en-US" sz="100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21684768"/>
              </p:ext>
            </p:extLst>
          </p:nvPr>
        </p:nvGraphicFramePr>
        <p:xfrm>
          <a:off x="397956" y="5294032"/>
          <a:ext cx="8348088" cy="1051560"/>
        </p:xfrm>
        <a:graphic>
          <a:graphicData uri="http://schemas.openxmlformats.org/drawingml/2006/table">
            <a:tbl>
              <a:tblPr firstRow="1" bandRow="1">
                <a:tableStyleId>{5C22544A-7EE6-4342-B048-85BDC9FD1C3A}</a:tableStyleId>
              </a:tblPr>
              <a:tblGrid>
                <a:gridCol w="933684">
                  <a:extLst>
                    <a:ext uri="{9D8B030D-6E8A-4147-A177-3AD203B41FA5}">
                      <a16:colId xmlns:a16="http://schemas.microsoft.com/office/drawing/2014/main" val="2026256478"/>
                    </a:ext>
                  </a:extLst>
                </a:gridCol>
                <a:gridCol w="1152128">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044721">
                  <a:extLst>
                    <a:ext uri="{9D8B030D-6E8A-4147-A177-3AD203B41FA5}">
                      <a16:colId xmlns:a16="http://schemas.microsoft.com/office/drawing/2014/main" val="200567842"/>
                    </a:ext>
                  </a:extLst>
                </a:gridCol>
                <a:gridCol w="1224136">
                  <a:extLst>
                    <a:ext uri="{9D8B030D-6E8A-4147-A177-3AD203B41FA5}">
                      <a16:colId xmlns:a16="http://schemas.microsoft.com/office/drawing/2014/main" val="20006"/>
                    </a:ext>
                  </a:extLst>
                </a:gridCol>
                <a:gridCol w="861676">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a:t>
                      </a:r>
                      <a:r>
                        <a:rPr lang="de-DE" sz="1000" dirty="0">
                          <a:latin typeface="Arial" charset="0"/>
                          <a:ea typeface="Arial" charset="0"/>
                          <a:cs typeface="Arial" charset="0"/>
                        </a:rPr>
                        <a:t> </a:t>
                      </a:r>
                      <a:r>
                        <a:rPr lang="de-de" sz="1000" dirty="0">
                          <a:latin typeface="Arial" charset="0"/>
                          <a:ea typeface="Arial" charset="0"/>
                          <a:cs typeface="Arial" charset="0"/>
                        </a:rPr>
                        <a:t>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Hoch wegen ESCO (Risikoausgleich)</a:t>
                      </a:r>
                    </a:p>
                  </a:txBody>
                  <a:tcPr anchor="ctr"/>
                </a:tc>
                <a:tc>
                  <a:txBody>
                    <a:bodyPr/>
                    <a:lstStyle/>
                    <a:p>
                      <a:pPr algn="ctr"/>
                      <a:r>
                        <a:rPr lang="de-de" sz="900" dirty="0">
                          <a:latin typeface="Arial" charset="0"/>
                          <a:ea typeface="Arial" charset="0"/>
                          <a:cs typeface="Arial" charset="0"/>
                        </a:rPr>
                        <a:t>Tilgung, Zinsen, Servicegebühren?</a:t>
                      </a:r>
                    </a:p>
                  </a:txBody>
                  <a:tcPr anchor="ctr"/>
                </a:tc>
                <a:tc>
                  <a:txBody>
                    <a:bodyPr/>
                    <a:lstStyle/>
                    <a:p>
                      <a:pPr algn="ctr"/>
                      <a:r>
                        <a:rPr lang="de-de" sz="900" dirty="0">
                          <a:latin typeface="Arial" charset="0"/>
                          <a:ea typeface="Arial" charset="0"/>
                          <a:cs typeface="Arial" charset="0"/>
                        </a:rPr>
                        <a:t>Ja (außer in Belgien)</a:t>
                      </a:r>
                    </a:p>
                  </a:txBody>
                  <a:tcPr anchor="ctr"/>
                </a:tc>
                <a:tc>
                  <a:txBody>
                    <a:bodyPr/>
                    <a:lstStyle/>
                    <a:p>
                      <a:pPr algn="ctr"/>
                      <a:r>
                        <a:rPr lang="de-de" sz="900" dirty="0">
                          <a:latin typeface="Arial" charset="0"/>
                          <a:ea typeface="Arial" charset="0"/>
                          <a:cs typeface="Arial" charset="0"/>
                        </a:rPr>
                        <a:t>Ja (ESCO oder Fonds gründen)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l" rtl="0"/>
                      <a:endParaRPr lang="en-US" sz="9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167213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268760"/>
            <a:ext cx="8263392" cy="4219473"/>
          </a:xfrm>
        </p:spPr>
        <p:txBody>
          <a:bodyPr>
            <a:noAutofit/>
          </a:bodyPr>
          <a:lstStyle/>
          <a:p>
            <a:pPr marL="0" indent="0">
              <a:buNone/>
            </a:pPr>
            <a:r>
              <a:rPr lang="de-de" sz="1350" dirty="0">
                <a:latin typeface="Arial" charset="0"/>
                <a:ea typeface="Arial" charset="0"/>
                <a:cs typeface="Arial" charset="0"/>
              </a:rPr>
              <a:t>Energieversorgungsverträge (Energy Supply Contracting - ESC) sind vergleichbar mit den Energieleistungsverträgen. In beiden Fällen wird die Leistung von Energiedienstleistungs</a:t>
            </a:r>
            <a:r>
              <a:rPr lang="de-DE" sz="1350" dirty="0">
                <a:latin typeface="Arial" charset="0"/>
                <a:ea typeface="Arial" charset="0"/>
                <a:cs typeface="Arial" charset="0"/>
              </a:rPr>
              <a:t>-</a:t>
            </a:r>
            <a:r>
              <a:rPr lang="de-de" sz="1350" dirty="0">
                <a:latin typeface="Arial" charset="0"/>
                <a:ea typeface="Arial" charset="0"/>
                <a:cs typeface="Arial" charset="0"/>
              </a:rPr>
              <a:t>unternehmen oder Energieversorgungsunternehmen erbracht. Die Energieversorgungsverträge richten sich allerdings eher auf die Angebotsseite. Dementsprechend bezieht der Vertrag sich auf den Gebrauchswert (z. B. Wärmemengen) statt auf den Energiewert. EUSCO erklärt den Unterschied zwischen ESC und EPC folgendermaßen: „Der wichtigste Unterschied ist, dass EPC über ESC hinausgeht. Während ESC auf ein Geschäftsmodell basiert, das die Energieversorgung sichert, ist EPC ein Geschäftsmodell für Energieeinsparung. Das Ziel ist es, Energieverschwendung zu vermeiden und die Einsparungen in Energieeffizienz zu investieren“ (EUSCO, 2018). </a:t>
            </a:r>
          </a:p>
          <a:p>
            <a:pPr marL="0" indent="0">
              <a:buNone/>
            </a:pPr>
            <a:r>
              <a:rPr lang="de-de" sz="1350" b="1" dirty="0">
                <a:latin typeface="Arial" charset="0"/>
                <a:ea typeface="Arial" charset="0"/>
                <a:cs typeface="Arial" charset="0"/>
              </a:rPr>
              <a:t>Vorteil:</a:t>
            </a:r>
            <a:r>
              <a:rPr lang="de-de" sz="1350" dirty="0">
                <a:latin typeface="Arial" charset="0"/>
                <a:ea typeface="Arial" charset="0"/>
                <a:cs typeface="Arial" charset="0"/>
              </a:rPr>
              <a:t> Professionelle Unterstützung bei den Sanierungsmaßnahmen, Lösung für Anreizprobleme, garantierte Einsparungen bei der Energielieferung, deckt umfangreiche Maßnahmen</a:t>
            </a:r>
          </a:p>
          <a:p>
            <a:pPr marL="0" indent="0">
              <a:buNone/>
            </a:pPr>
            <a:r>
              <a:rPr lang="de-de" sz="1350" b="1" dirty="0">
                <a:latin typeface="Arial" charset="0"/>
                <a:ea typeface="Arial" charset="0"/>
                <a:cs typeface="Arial" charset="0"/>
              </a:rPr>
              <a:t>Nachteil:</a:t>
            </a:r>
            <a:r>
              <a:rPr lang="de-de" sz="1350" dirty="0">
                <a:latin typeface="Arial" charset="0"/>
                <a:ea typeface="Arial" charset="0"/>
                <a:cs typeface="Arial" charset="0"/>
              </a:rPr>
              <a:t> Kann teuer sein, beschränkt verfügbar, nicht so vollständig wie EPC</a:t>
            </a:r>
          </a:p>
          <a:p>
            <a:pPr marL="0" indent="0">
              <a:buNone/>
            </a:pPr>
            <a:r>
              <a:rPr lang="de-de" sz="1350" b="1" dirty="0">
                <a:latin typeface="Arial" charset="0"/>
                <a:ea typeface="Arial" charset="0"/>
                <a:cs typeface="Arial" charset="0"/>
              </a:rPr>
              <a:t>Beispiele: </a:t>
            </a:r>
            <a:r>
              <a:rPr lang="de-de" sz="1350" dirty="0">
                <a:latin typeface="Arial" charset="0"/>
                <a:ea typeface="Arial" charset="0"/>
                <a:cs typeface="Arial" charset="0"/>
              </a:rPr>
              <a:t>ENGIE Energieversorgungsvertrag (S. 49), Rund-um-Sorglos-Programm für energetische Sanierung in Stuttgart (S. 50)</a:t>
            </a:r>
          </a:p>
          <a:p>
            <a:pPr marL="0" indent="0">
              <a:buNone/>
            </a:pPr>
            <a:endParaRPr lang="en-GB" sz="1350" dirty="0">
              <a:latin typeface="Arial" charset="0"/>
              <a:ea typeface="Arial" charset="0"/>
              <a:cs typeface="Arial" charset="0"/>
            </a:endParaRPr>
          </a:p>
          <a:p>
            <a:pPr marL="0" indent="0">
              <a:buNone/>
            </a:pPr>
            <a:endParaRPr lang="en-GB" sz="1350" dirty="0">
              <a:latin typeface="Arial" charset="0"/>
              <a:ea typeface="Arial" charset="0"/>
              <a:cs typeface="Arial" charset="0"/>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6. Energieversorgungsverträge </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12" name="Table 11"/>
          <p:cNvGraphicFramePr>
            <a:graphicFrameLocks noGrp="1"/>
          </p:cNvGraphicFramePr>
          <p:nvPr>
            <p:extLst>
              <p:ext uri="{D42A27DB-BD31-4B8C-83A1-F6EECF244321}">
                <p14:modId xmlns:p14="http://schemas.microsoft.com/office/powerpoint/2010/main" val="2065143803"/>
              </p:ext>
            </p:extLst>
          </p:nvPr>
        </p:nvGraphicFramePr>
        <p:xfrm>
          <a:off x="390641" y="4364923"/>
          <a:ext cx="8362718" cy="920974"/>
        </p:xfrm>
        <a:graphic>
          <a:graphicData uri="http://schemas.openxmlformats.org/drawingml/2006/table">
            <a:tbl>
              <a:tblPr firstRow="1" bandRow="1">
                <a:tableStyleId>{5C22544A-7EE6-4342-B048-85BDC9FD1C3A}</a:tableStyleId>
              </a:tblPr>
              <a:tblGrid>
                <a:gridCol w="1373047">
                  <a:extLst>
                    <a:ext uri="{9D8B030D-6E8A-4147-A177-3AD203B41FA5}">
                      <a16:colId xmlns:a16="http://schemas.microsoft.com/office/drawing/2014/main" val="2026256478"/>
                    </a:ext>
                  </a:extLst>
                </a:gridCol>
                <a:gridCol w="1016301">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520357">
                  <a:extLst>
                    <a:ext uri="{9D8B030D-6E8A-4147-A177-3AD203B41FA5}">
                      <a16:colId xmlns:a16="http://schemas.microsoft.com/office/drawing/2014/main" val="200567842"/>
                    </a:ext>
                  </a:extLst>
                </a:gridCol>
                <a:gridCol w="868991">
                  <a:extLst>
                    <a:ext uri="{9D8B030D-6E8A-4147-A177-3AD203B41FA5}">
                      <a16:colId xmlns:a16="http://schemas.microsoft.com/office/drawing/2014/main" val="20006"/>
                    </a:ext>
                  </a:extLst>
                </a:gridCol>
              </a:tblGrid>
              <a:tr h="418054">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900" dirty="0">
                          <a:latin typeface="Arial" charset="0"/>
                          <a:ea typeface="Arial" charset="0"/>
                          <a:cs typeface="Arial" charset="0"/>
                        </a:rPr>
                        <a:t>Unterschiedliche Parteien können Projekt finanzieren </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ctr"/>
                      <a:r>
                        <a:rPr lang="de-de" sz="900" dirty="0">
                          <a:latin typeface="Arial" charset="0"/>
                          <a:ea typeface="Arial" charset="0"/>
                          <a:cs typeface="Arial" charset="0"/>
                        </a:rPr>
                        <a:t>Ja - intensiv</a:t>
                      </a:r>
                    </a:p>
                  </a:txBody>
                  <a:tcPr anchor="ctr"/>
                </a:tc>
                <a:tc>
                  <a:txBody>
                    <a:bodyPr/>
                    <a:lstStyle/>
                    <a:p>
                      <a:pPr algn="ctr"/>
                      <a:r>
                        <a:rPr lang="de-de" sz="900" dirty="0">
                          <a:latin typeface="Arial" charset="0"/>
                          <a:ea typeface="Arial" charset="0"/>
                          <a:cs typeface="Arial" charset="0"/>
                        </a:rPr>
                        <a:t>Nein - von ESCO durchgeführt</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l" rtl="0"/>
                      <a:endParaRPr lang="en-US" sz="100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293875014"/>
              </p:ext>
            </p:extLst>
          </p:nvPr>
        </p:nvGraphicFramePr>
        <p:xfrm>
          <a:off x="397956" y="5261948"/>
          <a:ext cx="8348088" cy="1051560"/>
        </p:xfrm>
        <a:graphic>
          <a:graphicData uri="http://schemas.openxmlformats.org/drawingml/2006/table">
            <a:tbl>
              <a:tblPr firstRow="1" bandRow="1">
                <a:tableStyleId>{5C22544A-7EE6-4342-B048-85BDC9FD1C3A}</a:tableStyleId>
              </a:tblPr>
              <a:tblGrid>
                <a:gridCol w="1005692">
                  <a:extLst>
                    <a:ext uri="{9D8B030D-6E8A-4147-A177-3AD203B41FA5}">
                      <a16:colId xmlns:a16="http://schemas.microsoft.com/office/drawing/2014/main" val="2026256478"/>
                    </a:ext>
                  </a:extLst>
                </a:gridCol>
                <a:gridCol w="1224136">
                  <a:extLst>
                    <a:ext uri="{9D8B030D-6E8A-4147-A177-3AD203B41FA5}">
                      <a16:colId xmlns:a16="http://schemas.microsoft.com/office/drawing/2014/main" val="4149875238"/>
                    </a:ext>
                  </a:extLst>
                </a:gridCol>
                <a:gridCol w="1152128">
                  <a:extLst>
                    <a:ext uri="{9D8B030D-6E8A-4147-A177-3AD203B41FA5}">
                      <a16:colId xmlns:a16="http://schemas.microsoft.com/office/drawing/2014/main" val="746088069"/>
                    </a:ext>
                  </a:extLst>
                </a:gridCol>
                <a:gridCol w="869173">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116729">
                  <a:extLst>
                    <a:ext uri="{9D8B030D-6E8A-4147-A177-3AD203B41FA5}">
                      <a16:colId xmlns:a16="http://schemas.microsoft.com/office/drawing/2014/main" val="200567842"/>
                    </a:ext>
                  </a:extLst>
                </a:gridCol>
                <a:gridCol w="1152128">
                  <a:extLst>
                    <a:ext uri="{9D8B030D-6E8A-4147-A177-3AD203B41FA5}">
                      <a16:colId xmlns:a16="http://schemas.microsoft.com/office/drawing/2014/main" val="20006"/>
                    </a:ext>
                  </a:extLst>
                </a:gridCol>
                <a:gridCol w="861676">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a:t>
                      </a:r>
                      <a:r>
                        <a:rPr lang="de-DE" sz="1000" dirty="0">
                          <a:latin typeface="Arial" charset="0"/>
                          <a:ea typeface="Arial" charset="0"/>
                          <a:cs typeface="Arial" charset="0"/>
                        </a:rPr>
                        <a:t> </a:t>
                      </a:r>
                      <a:r>
                        <a:rPr lang="de-de" sz="1000" dirty="0">
                          <a:latin typeface="Arial" charset="0"/>
                          <a:ea typeface="Arial" charset="0"/>
                          <a:cs typeface="Arial" charset="0"/>
                        </a:rPr>
                        <a:t>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Mit Energiedienstleister und Finanzierer</a:t>
                      </a:r>
                    </a:p>
                  </a:txBody>
                  <a:tcPr anchor="ctr"/>
                </a:tc>
                <a:tc>
                  <a:txBody>
                    <a:bodyPr/>
                    <a:lstStyle/>
                    <a:p>
                      <a:pPr algn="ctr"/>
                      <a:r>
                        <a:rPr lang="de-de" sz="900" dirty="0">
                          <a:latin typeface="Arial" charset="0"/>
                          <a:ea typeface="Arial" charset="0"/>
                          <a:cs typeface="Arial" charset="0"/>
                        </a:rPr>
                        <a:t>Tilgung, Zinsen, Servicegebühren?</a:t>
                      </a:r>
                    </a:p>
                  </a:txBody>
                  <a:tcPr anchor="ctr"/>
                </a:tc>
                <a:tc>
                  <a:txBody>
                    <a:bodyPr/>
                    <a:lstStyle/>
                    <a:p>
                      <a:pPr algn="ctr"/>
                      <a:r>
                        <a:rPr lang="de-de" sz="900" dirty="0">
                          <a:latin typeface="Arial" charset="0"/>
                          <a:ea typeface="Arial" charset="0"/>
                          <a:cs typeface="Arial" charset="0"/>
                        </a:rPr>
                        <a:t>Ja (außer in Belgien)</a:t>
                      </a:r>
                    </a:p>
                  </a:txBody>
                  <a:tcPr anchor="ctr"/>
                </a:tc>
                <a:tc>
                  <a:txBody>
                    <a:bodyPr/>
                    <a:lstStyle/>
                    <a:p>
                      <a:pPr algn="ctr"/>
                      <a:r>
                        <a:rPr lang="de-de" sz="900" dirty="0">
                          <a:latin typeface="Arial" charset="0"/>
                          <a:ea typeface="Arial" charset="0"/>
                          <a:cs typeface="Arial" charset="0"/>
                        </a:rPr>
                        <a:t>Ja (ESCO oder Fonds gründen)</a:t>
                      </a:r>
                    </a:p>
                  </a:txBody>
                  <a:tcPr anchor="ctr"/>
                </a:tc>
                <a:tc>
                  <a:txBody>
                    <a:bodyPr/>
                    <a:lstStyle/>
                    <a:p>
                      <a:pPr algn="ctr"/>
                      <a:r>
                        <a:rPr lang="de-de" sz="900" dirty="0">
                          <a:latin typeface="Arial" charset="0"/>
                          <a:ea typeface="Arial" charset="0"/>
                          <a:cs typeface="Arial" charset="0"/>
                        </a:rPr>
                        <a:t>Ja, aber bis jetzt vor allem im Industriesektor</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l" rtl="0"/>
                      <a:endParaRPr lang="en-US" sz="9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565111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340768"/>
            <a:ext cx="8174294" cy="4324223"/>
          </a:xfrm>
        </p:spPr>
        <p:txBody>
          <a:bodyPr>
            <a:noAutofit/>
          </a:bodyPr>
          <a:lstStyle/>
          <a:p>
            <a:pPr marL="0" indent="0">
              <a:buNone/>
            </a:pPr>
            <a:r>
              <a:rPr lang="de-de" sz="1650" dirty="0">
                <a:latin typeface="Arial" charset="0"/>
                <a:ea typeface="Arial" charset="0"/>
                <a:cs typeface="Arial" charset="0"/>
              </a:rPr>
              <a:t>Eine Finanzierungsalternative für energetische Sanierung ist Leasing. </a:t>
            </a:r>
            <a:br>
              <a:rPr lang="de-DE" sz="1650" dirty="0">
                <a:latin typeface="Arial" charset="0"/>
                <a:ea typeface="Arial" charset="0"/>
                <a:cs typeface="Arial" charset="0"/>
              </a:rPr>
            </a:br>
            <a:r>
              <a:rPr lang="de-de" sz="1650" dirty="0">
                <a:latin typeface="Arial" charset="0"/>
                <a:ea typeface="Arial" charset="0"/>
                <a:cs typeface="Arial" charset="0"/>
              </a:rPr>
              <a:t>Leasingverträge sind gebräuchlich in Branchen, in denen der Nutzer eines Objekts dieses nicht besitzt. Um es nutzen zu dürfen, bezahlt er dem Eigentümer des Objekts eine regelmäßige Gebühr. Bei Energieeffizienzprojekten oder energetischen Sanierungen kann diese Art der Finanzierung schwer durchführbar sein, da das zu finanzierende Objekt möglicherweise nicht entfernt werden kann. </a:t>
            </a:r>
          </a:p>
          <a:p>
            <a:pPr marL="0" indent="0">
              <a:buNone/>
            </a:pPr>
            <a:r>
              <a:rPr lang="de-de" sz="1650" b="1" dirty="0">
                <a:latin typeface="Arial" charset="0"/>
                <a:ea typeface="Arial" charset="0"/>
                <a:cs typeface="Arial" charset="0"/>
              </a:rPr>
              <a:t>Vorteil:</a:t>
            </a:r>
            <a:r>
              <a:rPr lang="de-de" sz="1650" dirty="0">
                <a:latin typeface="Arial" charset="0"/>
                <a:ea typeface="Arial" charset="0"/>
                <a:cs typeface="Arial" charset="0"/>
              </a:rPr>
              <a:t> Wenig Verpflichtungen, kein Risiko auf veraltete Technologie, löst Anreizprobleme</a:t>
            </a:r>
          </a:p>
          <a:p>
            <a:pPr marL="0" indent="0">
              <a:buNone/>
            </a:pPr>
            <a:r>
              <a:rPr lang="de-de" sz="1650" b="1" dirty="0">
                <a:latin typeface="Arial" charset="0"/>
                <a:ea typeface="Arial" charset="0"/>
                <a:cs typeface="Arial" charset="0"/>
              </a:rPr>
              <a:t>Nachteil:</a:t>
            </a:r>
            <a:r>
              <a:rPr lang="de-de" sz="1650" dirty="0">
                <a:latin typeface="Arial" charset="0"/>
                <a:ea typeface="Arial" charset="0"/>
                <a:cs typeface="Arial" charset="0"/>
              </a:rPr>
              <a:t> Nur ein bekanntes Projekt, schwierig einzuführen</a:t>
            </a:r>
          </a:p>
          <a:p>
            <a:pPr marL="0" indent="0">
              <a:buNone/>
            </a:pPr>
            <a:r>
              <a:rPr lang="de-de" sz="1650" b="1" dirty="0">
                <a:latin typeface="Arial" charset="0"/>
                <a:ea typeface="Arial" charset="0"/>
                <a:cs typeface="Arial" charset="0"/>
              </a:rPr>
              <a:t>Beispiele: </a:t>
            </a:r>
            <a:r>
              <a:rPr lang="de-de" sz="1650" dirty="0">
                <a:latin typeface="Arial" charset="0"/>
                <a:ea typeface="Arial" charset="0"/>
                <a:cs typeface="Arial" charset="0"/>
              </a:rPr>
              <a:t>New York City Green Lease (S. 50)</a:t>
            </a:r>
          </a:p>
          <a:p>
            <a:pPr marL="0" indent="0">
              <a:buNone/>
            </a:pPr>
            <a:endParaRPr lang="en-US" sz="165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7. Leasing</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10" name="Table 9"/>
          <p:cNvGraphicFramePr>
            <a:graphicFrameLocks noGrp="1"/>
          </p:cNvGraphicFramePr>
          <p:nvPr>
            <p:extLst>
              <p:ext uri="{D42A27DB-BD31-4B8C-83A1-F6EECF244321}">
                <p14:modId xmlns:p14="http://schemas.microsoft.com/office/powerpoint/2010/main" val="3892081140"/>
              </p:ext>
            </p:extLst>
          </p:nvPr>
        </p:nvGraphicFramePr>
        <p:xfrm>
          <a:off x="390641" y="4324818"/>
          <a:ext cx="8362718" cy="792088"/>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520357">
                  <a:extLst>
                    <a:ext uri="{9D8B030D-6E8A-4147-A177-3AD203B41FA5}">
                      <a16:colId xmlns:a16="http://schemas.microsoft.com/office/drawing/2014/main" val="200567842"/>
                    </a:ext>
                  </a:extLst>
                </a:gridCol>
                <a:gridCol w="868991">
                  <a:extLst>
                    <a:ext uri="{9D8B030D-6E8A-4147-A177-3AD203B41FA5}">
                      <a16:colId xmlns:a16="http://schemas.microsoft.com/office/drawing/2014/main" val="20006"/>
                    </a:ext>
                  </a:extLst>
                </a:gridCol>
              </a:tblGrid>
              <a:tr h="418054">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900" dirty="0">
                          <a:latin typeface="Arial" charset="0"/>
                          <a:ea typeface="Arial" charset="0"/>
                          <a:cs typeface="Arial" charset="0"/>
                        </a:rPr>
                        <a:t>Eigentümer vermieten an Mieter</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Möglicherweise</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l" rtl="0"/>
                      <a:endParaRPr lang="en-US" sz="1000" dirty="0">
                        <a:solidFill>
                          <a:schemeClr val="accent6"/>
                        </a:solidFill>
                        <a:latin typeface="Arial" charset="0"/>
                        <a:ea typeface="Arial" charset="0"/>
                        <a:cs typeface="Arial" charset="0"/>
                      </a:endParaRPr>
                    </a:p>
                  </a:txBody>
                  <a:tcPr>
                    <a:solidFill>
                      <a:srgbClr val="FF0000"/>
                    </a:solidFill>
                  </a:tcPr>
                </a:tc>
                <a:extLst>
                  <a:ext uri="{0D108BD9-81ED-4DB2-BD59-A6C34878D82A}">
                    <a16:rowId xmlns:a16="http://schemas.microsoft.com/office/drawing/2014/main" val="135930301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436477897"/>
              </p:ext>
            </p:extLst>
          </p:nvPr>
        </p:nvGraphicFramePr>
        <p:xfrm>
          <a:off x="397956" y="5101528"/>
          <a:ext cx="8348088" cy="1051560"/>
        </p:xfrm>
        <a:graphic>
          <a:graphicData uri="http://schemas.openxmlformats.org/drawingml/2006/table">
            <a:tbl>
              <a:tblPr firstRow="1" bandRow="1">
                <a:tableStyleId>{5C22544A-7EE6-4342-B048-85BDC9FD1C3A}</a:tableStyleId>
              </a:tblPr>
              <a:tblGrid>
                <a:gridCol w="1005692">
                  <a:extLst>
                    <a:ext uri="{9D8B030D-6E8A-4147-A177-3AD203B41FA5}">
                      <a16:colId xmlns:a16="http://schemas.microsoft.com/office/drawing/2014/main" val="2026256478"/>
                    </a:ext>
                  </a:extLst>
                </a:gridCol>
                <a:gridCol w="1080120">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941181">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1044721">
                  <a:extLst>
                    <a:ext uri="{9D8B030D-6E8A-4147-A177-3AD203B41FA5}">
                      <a16:colId xmlns:a16="http://schemas.microsoft.com/office/drawing/2014/main" val="200567842"/>
                    </a:ext>
                  </a:extLst>
                </a:gridCol>
                <a:gridCol w="1224136">
                  <a:extLst>
                    <a:ext uri="{9D8B030D-6E8A-4147-A177-3AD203B41FA5}">
                      <a16:colId xmlns:a16="http://schemas.microsoft.com/office/drawing/2014/main" val="20006"/>
                    </a:ext>
                  </a:extLst>
                </a:gridCol>
                <a:gridCol w="861676">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a:t>
                      </a:r>
                      <a:r>
                        <a:rPr lang="de-DE" sz="1000" dirty="0">
                          <a:latin typeface="Arial" charset="0"/>
                          <a:ea typeface="Arial" charset="0"/>
                          <a:cs typeface="Arial" charset="0"/>
                        </a:rPr>
                        <a:t> </a:t>
                      </a:r>
                      <a:r>
                        <a:rPr lang="de-de" sz="1000" dirty="0">
                          <a:latin typeface="Arial" charset="0"/>
                          <a:ea typeface="Arial" charset="0"/>
                          <a:cs typeface="Arial" charset="0"/>
                        </a:rPr>
                        <a:t>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Vertrag zwischen Leasingnehmer und -geber</a:t>
                      </a:r>
                    </a:p>
                  </a:txBody>
                  <a:tcPr anchor="ctr"/>
                </a:tc>
                <a:tc>
                  <a:txBody>
                    <a:bodyPr/>
                    <a:lstStyle/>
                    <a:p>
                      <a:pPr algn="ctr"/>
                      <a:r>
                        <a:rPr lang="de-de" sz="900" dirty="0">
                          <a:latin typeface="Arial" charset="0"/>
                          <a:ea typeface="Arial" charset="0"/>
                          <a:cs typeface="Arial" charset="0"/>
                        </a:rPr>
                        <a:t>Leasinggebühren</a:t>
                      </a:r>
                    </a:p>
                  </a:txBody>
                  <a:tcPr anchor="ctr"/>
                </a:tc>
                <a:tc>
                  <a:txBody>
                    <a:bodyPr/>
                    <a:lstStyle/>
                    <a:p>
                      <a:pPr algn="ctr"/>
                      <a:r>
                        <a:rPr lang="de-de" sz="900" dirty="0">
                          <a:latin typeface="Arial" charset="0"/>
                          <a:ea typeface="Arial" charset="0"/>
                          <a:cs typeface="Arial" charset="0"/>
                        </a:rPr>
                        <a:t>Nein (Beispiel kommerziell)</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ctr"/>
                      <a:r>
                        <a:rPr lang="de-de" sz="900" dirty="0">
                          <a:latin typeface="Arial" charset="0"/>
                          <a:ea typeface="Arial" charset="0"/>
                          <a:cs typeface="Arial" charset="0"/>
                        </a:rPr>
                        <a:t>Ja, Maßnahme kann entfernt werden</a:t>
                      </a:r>
                    </a:p>
                  </a:txBody>
                  <a:tcPr anchor="ctr"/>
                </a:tc>
                <a:tc>
                  <a:txBody>
                    <a:bodyPr/>
                    <a:lstStyle/>
                    <a:p>
                      <a:pPr algn="l" rtl="0"/>
                      <a:endParaRPr lang="en-US" sz="900" dirty="0">
                        <a:latin typeface="Arial" charset="0"/>
                        <a:ea typeface="Arial" charset="0"/>
                        <a:cs typeface="Arial" charset="0"/>
                      </a:endParaRPr>
                    </a:p>
                  </a:txBody>
                  <a:tcPr anchor="ctr">
                    <a:solidFill>
                      <a:srgbClr val="FF0000"/>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1789911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412776"/>
            <a:ext cx="8362718" cy="4219473"/>
          </a:xfrm>
        </p:spPr>
        <p:txBody>
          <a:bodyPr>
            <a:noAutofit/>
          </a:bodyPr>
          <a:lstStyle/>
          <a:p>
            <a:pPr marL="0" indent="0">
              <a:buNone/>
            </a:pPr>
            <a:r>
              <a:rPr lang="de-de" sz="1450" dirty="0">
                <a:latin typeface="Arial" charset="0"/>
                <a:ea typeface="Arial" charset="0"/>
                <a:cs typeface="Arial" charset="0"/>
              </a:rPr>
              <a:t>Eine andere eher unkonventionelle Finanzierungsmethode für eine energetische Sanierung </a:t>
            </a:r>
            <a:br>
              <a:rPr lang="de-DE" sz="1450" dirty="0">
                <a:latin typeface="Arial" charset="0"/>
                <a:ea typeface="Arial" charset="0"/>
                <a:cs typeface="Arial" charset="0"/>
              </a:rPr>
            </a:br>
            <a:r>
              <a:rPr lang="de-de" sz="1450" dirty="0">
                <a:latin typeface="Arial" charset="0"/>
                <a:ea typeface="Arial" charset="0"/>
                <a:cs typeface="Arial" charset="0"/>
              </a:rPr>
              <a:t>ist die Finanzierung über die Erweiterung des entsprechenden Gebäudes durch die Schaffung neuer Räume, entweder auf, neben oder unter einem existierenden Gebäude. Diese Erweiterungen erhöhen den Wert des Gebäudes erheblich und schaffen die Möglichkeit zusätzlicher Mieteinnahmen. Wenn diese Erweiterungen (Add-Ons) mit erneuerbaren Energien kombiniert werden, wie bei einer energetischen Sanierung, werden sie als „AdoRes“ (Ado von Add-On und Re von Renewable Energy) bezeichnet. </a:t>
            </a:r>
          </a:p>
          <a:p>
            <a:pPr marL="0" indent="0">
              <a:buNone/>
            </a:pPr>
            <a:r>
              <a:rPr lang="de-de" sz="1450" b="1" dirty="0">
                <a:latin typeface="Arial" charset="0"/>
                <a:ea typeface="Arial" charset="0"/>
                <a:cs typeface="Arial" charset="0"/>
              </a:rPr>
              <a:t>Vorteil:</a:t>
            </a:r>
            <a:r>
              <a:rPr lang="de-de" sz="1450" dirty="0">
                <a:latin typeface="Arial" charset="0"/>
                <a:ea typeface="Arial" charset="0"/>
                <a:cs typeface="Arial" charset="0"/>
              </a:rPr>
              <a:t> Intelligente und günstige Methode für die Finanzierung von Sanierungsmaßnahmen, löst Anreizprobleme</a:t>
            </a:r>
          </a:p>
          <a:p>
            <a:pPr marL="0" indent="0">
              <a:buNone/>
            </a:pPr>
            <a:r>
              <a:rPr lang="de-de" sz="1450" b="1" dirty="0">
                <a:latin typeface="Arial" charset="0"/>
                <a:ea typeface="Arial" charset="0"/>
                <a:cs typeface="Arial" charset="0"/>
              </a:rPr>
              <a:t>Nachteil:</a:t>
            </a:r>
            <a:r>
              <a:rPr lang="de-de" sz="1450" dirty="0">
                <a:latin typeface="Arial" charset="0"/>
                <a:ea typeface="Arial" charset="0"/>
                <a:cs typeface="Arial" charset="0"/>
              </a:rPr>
              <a:t> Hohe Vorlaufkosten, nicht für alle WEG geeignet</a:t>
            </a:r>
          </a:p>
          <a:p>
            <a:pPr marL="0" indent="0">
              <a:buNone/>
            </a:pPr>
            <a:r>
              <a:rPr lang="de-de" sz="1450" b="1" dirty="0">
                <a:latin typeface="Arial" charset="0"/>
                <a:ea typeface="Arial" charset="0"/>
                <a:cs typeface="Arial" charset="0"/>
              </a:rPr>
              <a:t>Beispiele: </a:t>
            </a:r>
            <a:r>
              <a:rPr lang="de-de" sz="1450" dirty="0">
                <a:latin typeface="Arial" charset="0"/>
                <a:ea typeface="Arial" charset="0"/>
                <a:cs typeface="Arial" charset="0"/>
              </a:rPr>
              <a:t>ABRACADABRA (S. 52)</a:t>
            </a:r>
          </a:p>
          <a:p>
            <a:pPr marL="0" indent="0">
              <a:buNone/>
            </a:pPr>
            <a:endParaRPr lang="en-GB" sz="1450" dirty="0">
              <a:latin typeface="Arial Hebrew Scholar" charset="-79"/>
              <a:ea typeface="Arial Hebrew Scholar" charset="-79"/>
              <a:cs typeface="Arial Hebrew Scholar" charset="-79"/>
            </a:endParaRP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8. AdoRes</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10" name="Table 9"/>
          <p:cNvGraphicFramePr>
            <a:graphicFrameLocks noGrp="1"/>
          </p:cNvGraphicFramePr>
          <p:nvPr>
            <p:extLst>
              <p:ext uri="{D42A27DB-BD31-4B8C-83A1-F6EECF244321}">
                <p14:modId xmlns:p14="http://schemas.microsoft.com/office/powerpoint/2010/main" val="4196296727"/>
              </p:ext>
            </p:extLst>
          </p:nvPr>
        </p:nvGraphicFramePr>
        <p:xfrm>
          <a:off x="390641" y="4156739"/>
          <a:ext cx="8362718" cy="920974"/>
        </p:xfrm>
        <a:graphic>
          <a:graphicData uri="http://schemas.openxmlformats.org/drawingml/2006/table">
            <a:tbl>
              <a:tblPr firstRow="1" bandRow="1">
                <a:tableStyleId>{5C22544A-7EE6-4342-B048-85BDC9FD1C3A}</a:tableStyleId>
              </a:tblPr>
              <a:tblGrid>
                <a:gridCol w="1194674">
                  <a:extLst>
                    <a:ext uri="{9D8B030D-6E8A-4147-A177-3AD203B41FA5}">
                      <a16:colId xmlns:a16="http://schemas.microsoft.com/office/drawing/2014/main" val="2026256478"/>
                    </a:ext>
                  </a:extLst>
                </a:gridCol>
                <a:gridCol w="1194674">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520357">
                  <a:extLst>
                    <a:ext uri="{9D8B030D-6E8A-4147-A177-3AD203B41FA5}">
                      <a16:colId xmlns:a16="http://schemas.microsoft.com/office/drawing/2014/main" val="200567842"/>
                    </a:ext>
                  </a:extLst>
                </a:gridCol>
                <a:gridCol w="868991">
                  <a:extLst>
                    <a:ext uri="{9D8B030D-6E8A-4147-A177-3AD203B41FA5}">
                      <a16:colId xmlns:a16="http://schemas.microsoft.com/office/drawing/2014/main" val="20006"/>
                    </a:ext>
                  </a:extLst>
                </a:gridCol>
              </a:tblGrid>
              <a:tr h="418054">
                <a:tc>
                  <a:txBody>
                    <a:bodyPr/>
                    <a:lstStyle/>
                    <a:p>
                      <a:pPr algn="ctr"/>
                      <a:r>
                        <a:rPr lang="de-de" sz="1000" noProof="0" dirty="0">
                          <a:latin typeface="Arial" charset="0"/>
                          <a:ea typeface="Arial" charset="0"/>
                          <a:cs typeface="Arial" charset="0"/>
                        </a:rPr>
                        <a:t>Investitions</a:t>
                      </a:r>
                      <a:r>
                        <a:rPr lang="de-DE" sz="1000" noProof="0" dirty="0">
                          <a:latin typeface="Arial" charset="0"/>
                          <a:ea typeface="Arial" charset="0"/>
                          <a:cs typeface="Arial" charset="0"/>
                        </a:rPr>
                        <a:t>-</a:t>
                      </a:r>
                      <a:r>
                        <a:rPr lang="de-de" sz="1000" noProof="0" dirty="0">
                          <a:latin typeface="Arial" charset="0"/>
                          <a:ea typeface="Arial" charset="0"/>
                          <a:cs typeface="Arial" charset="0"/>
                        </a:rPr>
                        <a:t>merkmale</a:t>
                      </a:r>
                    </a:p>
                  </a:txBody>
                  <a:tcPr anchor="ctr"/>
                </a:tc>
                <a:tc>
                  <a:txBody>
                    <a:bodyPr/>
                    <a:lstStyle/>
                    <a:p>
                      <a:pPr algn="ctr"/>
                      <a:r>
                        <a:rPr lang="de-de" sz="1000" noProof="0" dirty="0">
                          <a:latin typeface="Arial" charset="0"/>
                          <a:ea typeface="Arial" charset="0"/>
                          <a:cs typeface="Arial" charset="0"/>
                        </a:rPr>
                        <a:t>Übertragbar bei Verkauf</a:t>
                      </a:r>
                    </a:p>
                  </a:txBody>
                  <a:tcPr anchor="ctr"/>
                </a:tc>
                <a:tc>
                  <a:txBody>
                    <a:bodyPr/>
                    <a:lstStyle/>
                    <a:p>
                      <a:pPr algn="ctr"/>
                      <a:r>
                        <a:rPr lang="de-de" sz="1000" noProof="0" dirty="0">
                          <a:latin typeface="Arial" charset="0"/>
                          <a:ea typeface="Arial" charset="0"/>
                          <a:cs typeface="Arial" charset="0"/>
                        </a:rPr>
                        <a:t>Unterstützung </a:t>
                      </a:r>
                    </a:p>
                  </a:txBody>
                  <a:tcPr anchor="ctr"/>
                </a:tc>
                <a:tc>
                  <a:txBody>
                    <a:bodyPr/>
                    <a:lstStyle/>
                    <a:p>
                      <a:pPr algn="ctr"/>
                      <a:r>
                        <a:rPr lang="de-de" sz="1000" noProof="0" dirty="0">
                          <a:latin typeface="Arial" charset="0"/>
                          <a:ea typeface="Arial" charset="0"/>
                          <a:cs typeface="Arial" charset="0"/>
                        </a:rPr>
                        <a:t>Energieeffizienz</a:t>
                      </a:r>
                      <a:r>
                        <a:rPr lang="de-DE" sz="1000" noProof="0" dirty="0">
                          <a:latin typeface="Arial" charset="0"/>
                          <a:ea typeface="Arial" charset="0"/>
                          <a:cs typeface="Arial" charset="0"/>
                        </a:rPr>
                        <a:t>-</a:t>
                      </a:r>
                      <a:r>
                        <a:rPr lang="de-de" sz="1000" noProof="0" dirty="0">
                          <a:latin typeface="Arial" charset="0"/>
                          <a:ea typeface="Arial" charset="0"/>
                          <a:cs typeface="Arial" charset="0"/>
                        </a:rPr>
                        <a:t>risiko</a:t>
                      </a:r>
                    </a:p>
                  </a:txBody>
                  <a:tcPr anchor="ctr"/>
                </a:tc>
                <a:tc>
                  <a:txBody>
                    <a:bodyPr/>
                    <a:lstStyle/>
                    <a:p>
                      <a:pPr algn="ctr"/>
                      <a:r>
                        <a:rPr lang="de-de" sz="1000" noProof="0" dirty="0">
                          <a:latin typeface="Arial" charset="0"/>
                          <a:ea typeface="Arial" charset="0"/>
                          <a:cs typeface="Arial" charset="0"/>
                        </a:rPr>
                        <a:t>Skalierbarkeit</a:t>
                      </a:r>
                    </a:p>
                  </a:txBody>
                  <a:tcPr anchor="ctr"/>
                </a:tc>
                <a:tc>
                  <a:txBody>
                    <a:bodyPr/>
                    <a:lstStyle/>
                    <a:p>
                      <a:pPr algn="ctr"/>
                      <a:r>
                        <a:rPr lang="de-de" sz="1000" noProof="0" dirty="0">
                          <a:latin typeface="Arial" charset="0"/>
                          <a:ea typeface="Arial" charset="0"/>
                          <a:cs typeface="Arial" charset="0"/>
                        </a:rPr>
                        <a:t>Divergierende Anreize berücksichtigt</a:t>
                      </a:r>
                    </a:p>
                  </a:txBody>
                  <a:tcPr anchor="ctr"/>
                </a:tc>
                <a:tc>
                  <a:txBody>
                    <a:bodyPr/>
                    <a:lstStyle/>
                    <a:p>
                      <a:pPr algn="ctr"/>
                      <a:r>
                        <a:rPr lang="de-de" sz="1000" noProof="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900" noProof="0" dirty="0">
                          <a:latin typeface="Arial" charset="0"/>
                          <a:ea typeface="Arial" charset="0"/>
                          <a:cs typeface="Arial" charset="0"/>
                        </a:rPr>
                        <a:t>Eigentümer kümmern sich um Finanzierung</a:t>
                      </a:r>
                    </a:p>
                  </a:txBody>
                  <a:tcPr anchor="ctr"/>
                </a:tc>
                <a:tc>
                  <a:txBody>
                    <a:bodyPr/>
                    <a:lstStyle/>
                    <a:p>
                      <a:pPr algn="ctr"/>
                      <a:r>
                        <a:rPr lang="de-de" sz="900" noProof="0" dirty="0">
                          <a:latin typeface="Arial" charset="0"/>
                          <a:ea typeface="Arial" charset="0"/>
                          <a:cs typeface="Arial" charset="0"/>
                        </a:rPr>
                        <a:t>Nicht zutreffend</a:t>
                      </a:r>
                    </a:p>
                  </a:txBody>
                  <a:tcPr anchor="ctr"/>
                </a:tc>
                <a:tc>
                  <a:txBody>
                    <a:bodyPr/>
                    <a:lstStyle/>
                    <a:p>
                      <a:pPr algn="ctr"/>
                      <a:r>
                        <a:rPr lang="de-de" sz="900" noProof="0" dirty="0">
                          <a:latin typeface="Arial" charset="0"/>
                          <a:ea typeface="Arial" charset="0"/>
                          <a:cs typeface="Arial" charset="0"/>
                        </a:rPr>
                        <a:t>Ja</a:t>
                      </a:r>
                    </a:p>
                  </a:txBody>
                  <a:tcPr anchor="ctr"/>
                </a:tc>
                <a:tc>
                  <a:txBody>
                    <a:bodyPr/>
                    <a:lstStyle/>
                    <a:p>
                      <a:pPr algn="ctr"/>
                      <a:r>
                        <a:rPr lang="de-de" sz="900" noProof="0" dirty="0">
                          <a:latin typeface="Arial" charset="0"/>
                          <a:ea typeface="Arial" charset="0"/>
                          <a:cs typeface="Arial" charset="0"/>
                        </a:rPr>
                        <a:t>Ja (wenn nicht kombiniert mit EPC oder ESC)</a:t>
                      </a:r>
                    </a:p>
                  </a:txBody>
                  <a:tcPr anchor="ctr"/>
                </a:tc>
                <a:tc>
                  <a:txBody>
                    <a:bodyPr/>
                    <a:lstStyle/>
                    <a:p>
                      <a:pPr algn="ctr"/>
                      <a:r>
                        <a:rPr lang="de-de" sz="900" noProof="0" dirty="0">
                          <a:latin typeface="Arial" charset="0"/>
                          <a:ea typeface="Arial" charset="0"/>
                          <a:cs typeface="Arial" charset="0"/>
                        </a:rPr>
                        <a:t>Ja</a:t>
                      </a:r>
                    </a:p>
                  </a:txBody>
                  <a:tcPr anchor="ctr"/>
                </a:tc>
                <a:tc>
                  <a:txBody>
                    <a:bodyPr/>
                    <a:lstStyle/>
                    <a:p>
                      <a:pPr algn="ctr"/>
                      <a:r>
                        <a:rPr lang="de-de" sz="900" noProof="0" dirty="0">
                          <a:latin typeface="Arial" charset="0"/>
                          <a:ea typeface="Arial" charset="0"/>
                          <a:cs typeface="Arial" charset="0"/>
                        </a:rPr>
                        <a:t>Nein</a:t>
                      </a:r>
                    </a:p>
                  </a:txBody>
                  <a:tcPr anchor="ctr"/>
                </a:tc>
                <a:tc>
                  <a:txBody>
                    <a:bodyPr/>
                    <a:lstStyle/>
                    <a:p>
                      <a:pPr algn="l" rtl="0"/>
                      <a:endParaRPr lang="en-US" sz="1000" noProof="0" dirty="0">
                        <a:solidFill>
                          <a:schemeClr val="accent6"/>
                        </a:solidFill>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08304803"/>
              </p:ext>
            </p:extLst>
          </p:nvPr>
        </p:nvGraphicFramePr>
        <p:xfrm>
          <a:off x="397956" y="5069806"/>
          <a:ext cx="8348088" cy="1188720"/>
        </p:xfrm>
        <a:graphic>
          <a:graphicData uri="http://schemas.openxmlformats.org/drawingml/2006/table">
            <a:tbl>
              <a:tblPr firstRow="1" bandRow="1">
                <a:tableStyleId>{5C22544A-7EE6-4342-B048-85BDC9FD1C3A}</a:tableStyleId>
              </a:tblPr>
              <a:tblGrid>
                <a:gridCol w="1005692">
                  <a:extLst>
                    <a:ext uri="{9D8B030D-6E8A-4147-A177-3AD203B41FA5}">
                      <a16:colId xmlns:a16="http://schemas.microsoft.com/office/drawing/2014/main" val="2026256478"/>
                    </a:ext>
                  </a:extLst>
                </a:gridCol>
                <a:gridCol w="1080120">
                  <a:extLst>
                    <a:ext uri="{9D8B030D-6E8A-4147-A177-3AD203B41FA5}">
                      <a16:colId xmlns:a16="http://schemas.microsoft.com/office/drawing/2014/main" val="4149875238"/>
                    </a:ext>
                  </a:extLst>
                </a:gridCol>
                <a:gridCol w="1152128">
                  <a:extLst>
                    <a:ext uri="{9D8B030D-6E8A-4147-A177-3AD203B41FA5}">
                      <a16:colId xmlns:a16="http://schemas.microsoft.com/office/drawing/2014/main" val="746088069"/>
                    </a:ext>
                  </a:extLst>
                </a:gridCol>
                <a:gridCol w="864096">
                  <a:extLst>
                    <a:ext uri="{9D8B030D-6E8A-4147-A177-3AD203B41FA5}">
                      <a16:colId xmlns:a16="http://schemas.microsoft.com/office/drawing/2014/main" val="2532399459"/>
                    </a:ext>
                  </a:extLst>
                </a:gridCol>
                <a:gridCol w="1224136">
                  <a:extLst>
                    <a:ext uri="{9D8B030D-6E8A-4147-A177-3AD203B41FA5}">
                      <a16:colId xmlns:a16="http://schemas.microsoft.com/office/drawing/2014/main" val="55629451"/>
                    </a:ext>
                  </a:extLst>
                </a:gridCol>
                <a:gridCol w="936104">
                  <a:extLst>
                    <a:ext uri="{9D8B030D-6E8A-4147-A177-3AD203B41FA5}">
                      <a16:colId xmlns:a16="http://schemas.microsoft.com/office/drawing/2014/main" val="200567842"/>
                    </a:ext>
                  </a:extLst>
                </a:gridCol>
                <a:gridCol w="1224136">
                  <a:extLst>
                    <a:ext uri="{9D8B030D-6E8A-4147-A177-3AD203B41FA5}">
                      <a16:colId xmlns:a16="http://schemas.microsoft.com/office/drawing/2014/main" val="20006"/>
                    </a:ext>
                  </a:extLst>
                </a:gridCol>
                <a:gridCol w="861676">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 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Sehr hoch, da viele Parteien involviert</a:t>
                      </a:r>
                    </a:p>
                  </a:txBody>
                  <a:tcPr anchor="ctr"/>
                </a:tc>
                <a:tc>
                  <a:txBody>
                    <a:bodyPr/>
                    <a:lstStyle/>
                    <a:p>
                      <a:pPr algn="ctr"/>
                      <a:r>
                        <a:rPr lang="de-de" sz="900" dirty="0">
                          <a:latin typeface="Arial" charset="0"/>
                          <a:ea typeface="Arial" charset="0"/>
                          <a:cs typeface="Arial" charset="0"/>
                        </a:rPr>
                        <a:t>Umfangreich</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 (Bürokratie reduzieren und Parteien zusammenbringen)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 hoher Bürokratieaufwand</a:t>
                      </a:r>
                    </a:p>
                  </a:txBody>
                  <a:tcPr anchor="ctr"/>
                </a:tc>
                <a:tc>
                  <a:txBody>
                    <a:bodyPr/>
                    <a:lstStyle/>
                    <a:p>
                      <a:pPr algn="l" rtl="0"/>
                      <a:endParaRPr lang="en-US" sz="9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233534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986778" y="1239122"/>
            <a:ext cx="5170445" cy="5207142"/>
          </a:xfrm>
          <a:prstGeom prst="rect">
            <a:avLst/>
          </a:prstGeom>
        </p:spPr>
      </p:pic>
      <p:sp>
        <p:nvSpPr>
          <p:cNvPr id="6" name="Rectangle 5"/>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59 – 60 </a:t>
            </a: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400" dirty="0">
                <a:latin typeface="Arial" charset="0"/>
                <a:ea typeface="Arial" charset="0"/>
                <a:cs typeface="Arial" charset="0"/>
              </a:rPr>
              <a:t>Bewertung der Instrumente – Ergebnisvergleich</a:t>
            </a:r>
          </a:p>
        </p:txBody>
      </p:sp>
    </p:spTree>
    <p:extLst>
      <p:ext uri="{BB962C8B-B14F-4D97-AF65-F5344CB8AC3E}">
        <p14:creationId xmlns:p14="http://schemas.microsoft.com/office/powerpoint/2010/main" val="4044507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340768"/>
            <a:ext cx="8263392" cy="4078369"/>
          </a:xfrm>
        </p:spPr>
        <p:txBody>
          <a:bodyPr>
            <a:noAutofit/>
          </a:bodyPr>
          <a:lstStyle/>
          <a:p>
            <a:r>
              <a:rPr lang="de-de" sz="1450" dirty="0">
                <a:latin typeface="Arial" charset="0"/>
                <a:ea typeface="Arial" charset="0"/>
                <a:cs typeface="Arial" charset="0"/>
              </a:rPr>
              <a:t>Auf Basis der Analyse wurden </a:t>
            </a:r>
            <a:r>
              <a:rPr lang="de-de" sz="1450" b="1" dirty="0">
                <a:latin typeface="Arial" charset="0"/>
                <a:ea typeface="Arial" charset="0"/>
                <a:cs typeface="Arial" charset="0"/>
              </a:rPr>
              <a:t>zwei Flussdiagramme</a:t>
            </a:r>
            <a:r>
              <a:rPr lang="de-de" sz="1450" dirty="0">
                <a:latin typeface="Arial" charset="0"/>
                <a:ea typeface="Arial" charset="0"/>
                <a:cs typeface="Arial" charset="0"/>
              </a:rPr>
              <a:t> erarbeitet, </a:t>
            </a:r>
            <a:r>
              <a:rPr lang="de-de" sz="1450" b="1" dirty="0">
                <a:latin typeface="Arial" charset="0"/>
                <a:ea typeface="Arial" charset="0"/>
                <a:cs typeface="Arial" charset="0"/>
              </a:rPr>
              <a:t>die bei der Entscheidungsfindung helfen</a:t>
            </a:r>
            <a:r>
              <a:rPr lang="de-de" sz="1450" dirty="0">
                <a:latin typeface="Arial" charset="0"/>
                <a:ea typeface="Arial" charset="0"/>
                <a:cs typeface="Arial" charset="0"/>
              </a:rPr>
              <a:t> sollen:</a:t>
            </a:r>
          </a:p>
          <a:p>
            <a:r>
              <a:rPr lang="de-de" sz="1450" b="1" dirty="0">
                <a:latin typeface="Arial" charset="0"/>
                <a:ea typeface="Arial" charset="0"/>
                <a:cs typeface="Arial" charset="0"/>
              </a:rPr>
              <a:t>Abbildung 4.1 (Folie 18)</a:t>
            </a:r>
            <a:r>
              <a:rPr lang="de-de" sz="1450" dirty="0">
                <a:latin typeface="Arial" charset="0"/>
                <a:ea typeface="Arial" charset="0"/>
                <a:cs typeface="Arial" charset="0"/>
              </a:rPr>
              <a:t> richtet sich auf WEG und beginnt bei der Ausgangssituation und führt den Benutzer anhand von Fragen durch den Entscheidungsprozess.</a:t>
            </a:r>
            <a:r>
              <a:rPr lang="de-de" sz="1450" dirty="0">
                <a:solidFill>
                  <a:schemeClr val="tx1"/>
                </a:solidFill>
                <a:latin typeface="Arial" charset="0"/>
                <a:ea typeface="Arial" charset="0"/>
                <a:cs typeface="Arial" charset="0"/>
              </a:rPr>
              <a:t> Der Fokus liegt auf Instrumente, die eine gemeinsame Lösung für alle Eigentümer darstellen. </a:t>
            </a:r>
            <a:r>
              <a:rPr lang="de-de" sz="1450" dirty="0">
                <a:latin typeface="Arial" charset="0"/>
                <a:ea typeface="Arial" charset="0"/>
                <a:cs typeface="Arial" charset="0"/>
              </a:rPr>
              <a:t>Daher werden die gemeinschaftlichen Lösungen mit einer Farbkodierung hervorgehoben (Grün=gemeinschaftliche Lösung wahrscheinlich, Orange=gemeinschaftliche Lösung möglich, Rot=gemeinschaftliche Lösung unwahrscheinlich). </a:t>
            </a:r>
          </a:p>
          <a:p>
            <a:r>
              <a:rPr lang="de-de" sz="1450" b="1" dirty="0">
                <a:latin typeface="Arial" charset="0"/>
                <a:ea typeface="Arial" charset="0"/>
                <a:cs typeface="Arial" charset="0"/>
              </a:rPr>
              <a:t>Abbildung 4.2 (Folie 19)</a:t>
            </a:r>
            <a:r>
              <a:rPr lang="de-de" sz="1450" dirty="0">
                <a:latin typeface="Arial" charset="0"/>
                <a:ea typeface="Arial" charset="0"/>
                <a:cs typeface="Arial" charset="0"/>
              </a:rPr>
              <a:t> richtet sich auf die Frage, wie Kommunen die energetische Sanierung von WEG auf regionaler Ebene unterstützen können. Die Flussdiagramme sind so konzipiert, dass sie zu einem Kasten (Endpunkt) führen, der entsprechend die beste Lösung darstellt. </a:t>
            </a:r>
          </a:p>
          <a:p>
            <a:r>
              <a:rPr lang="de-de" sz="1450" b="1" dirty="0">
                <a:solidFill>
                  <a:schemeClr val="tx1"/>
                </a:solidFill>
                <a:latin typeface="Arial" charset="0"/>
                <a:ea typeface="Arial" charset="0"/>
                <a:cs typeface="Arial" charset="0"/>
              </a:rPr>
              <a:t>Der Leser sollte links oben anfangen, die Fragen (in den Kreisen) beantworten und den entsprechenden Pfaden folgen (grün = ja, rot = nein, blau = Entscheidung), die zum besten Instrument führen (Kasten). </a:t>
            </a:r>
          </a:p>
          <a:p>
            <a:r>
              <a:rPr lang="de-de" sz="1450" dirty="0">
                <a:latin typeface="Arial" charset="0"/>
                <a:ea typeface="Arial" charset="0"/>
                <a:cs typeface="Arial" charset="0"/>
              </a:rPr>
              <a:t>Die Instrumente sind jeweils sortiert anhand ihrer Eignung für WEG unter Berücksichtigung der Anreize und Finanzierungskosten, oder anhand ihrer Eignung für Kommunen hinsichtlich ihrer Durchführbarkeit.</a:t>
            </a:r>
          </a:p>
          <a:p>
            <a:r>
              <a:rPr lang="de-de" sz="1450" dirty="0">
                <a:latin typeface="Arial" charset="0"/>
                <a:ea typeface="Arial" charset="0"/>
                <a:cs typeface="Arial" charset="0"/>
              </a:rPr>
              <a:t>Die Instrumente schließen sich nicht unbedingt gegenseitig aus, es kann mehr als ein Instrument verwendet werden. Das bedeutet, dass man mit den Instrumenten oben links beginnt und weitermacht bis 100 % der Sanierungskosten gedeckt sind.</a:t>
            </a:r>
          </a:p>
        </p:txBody>
      </p:sp>
      <p:sp>
        <p:nvSpPr>
          <p:cNvPr id="5" name="Rectangle 4"/>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13 – 19 </a:t>
            </a: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400" dirty="0">
                <a:latin typeface="Arial" charset="0"/>
                <a:ea typeface="Arial" charset="0"/>
                <a:cs typeface="Arial" charset="0"/>
              </a:rPr>
              <a:t>Flussdiagramm – Hilfestellung für Eigentümer &amp; Kommunen</a:t>
            </a:r>
          </a:p>
        </p:txBody>
      </p:sp>
    </p:spTree>
    <p:extLst>
      <p:ext uri="{BB962C8B-B14F-4D97-AF65-F5344CB8AC3E}">
        <p14:creationId xmlns:p14="http://schemas.microsoft.com/office/powerpoint/2010/main" val="2077592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13 – 19 </a:t>
            </a: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400" dirty="0">
                <a:latin typeface="Arial" charset="0"/>
                <a:ea typeface="Arial" charset="0"/>
                <a:cs typeface="Arial" charset="0"/>
              </a:rPr>
              <a:t>Flussdiagramm – Hilfestellung für Eigentümer (Abb. 4.1)</a:t>
            </a:r>
          </a:p>
        </p:txBody>
      </p:sp>
      <p:cxnSp>
        <p:nvCxnSpPr>
          <p:cNvPr id="8" name="Gerade Verbindung mit Pfeil 157">
            <a:extLst>
              <a:ext uri="{FF2B5EF4-FFF2-40B4-BE49-F238E27FC236}">
                <a16:creationId xmlns:a16="http://schemas.microsoft.com/office/drawing/2014/main" id="{3F0AD02B-10FF-45E8-A4C4-C9B6ACD50C9D}"/>
              </a:ext>
            </a:extLst>
          </p:cNvPr>
          <p:cNvCxnSpPr>
            <a:cxnSpLocks/>
            <a:stCxn id="32" idx="4"/>
            <a:endCxn id="42" idx="0"/>
          </p:cNvCxnSpPr>
          <p:nvPr/>
        </p:nvCxnSpPr>
        <p:spPr>
          <a:xfrm flipH="1">
            <a:off x="5710684" y="2022079"/>
            <a:ext cx="13444" cy="25479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 name="Gerade Verbindung mit Pfeil 158">
            <a:extLst>
              <a:ext uri="{FF2B5EF4-FFF2-40B4-BE49-F238E27FC236}">
                <a16:creationId xmlns:a16="http://schemas.microsoft.com/office/drawing/2014/main" id="{A0C9EE58-43C3-4CFE-9D38-7BD9BCACCDFA}"/>
              </a:ext>
            </a:extLst>
          </p:cNvPr>
          <p:cNvCxnSpPr>
            <a:cxnSpLocks/>
            <a:stCxn id="42" idx="3"/>
            <a:endCxn id="28" idx="0"/>
          </p:cNvCxnSpPr>
          <p:nvPr/>
        </p:nvCxnSpPr>
        <p:spPr>
          <a:xfrm flipH="1">
            <a:off x="4649147" y="2795153"/>
            <a:ext cx="368444" cy="277565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164">
            <a:extLst>
              <a:ext uri="{FF2B5EF4-FFF2-40B4-BE49-F238E27FC236}">
                <a16:creationId xmlns:a16="http://schemas.microsoft.com/office/drawing/2014/main" id="{54800FB1-640D-4D64-94A8-2A57AC211AC0}"/>
              </a:ext>
            </a:extLst>
          </p:cNvPr>
          <p:cNvCxnSpPr>
            <a:cxnSpLocks/>
            <a:stCxn id="32" idx="6"/>
            <a:endCxn id="36" idx="2"/>
          </p:cNvCxnSpPr>
          <p:nvPr/>
        </p:nvCxnSpPr>
        <p:spPr>
          <a:xfrm>
            <a:off x="6588223" y="1764482"/>
            <a:ext cx="858165" cy="7899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Gerade Verbindung mit Pfeil 167">
            <a:extLst>
              <a:ext uri="{FF2B5EF4-FFF2-40B4-BE49-F238E27FC236}">
                <a16:creationId xmlns:a16="http://schemas.microsoft.com/office/drawing/2014/main" id="{0129A904-D53A-4803-94E2-89FA468838FF}"/>
              </a:ext>
            </a:extLst>
          </p:cNvPr>
          <p:cNvCxnSpPr>
            <a:cxnSpLocks/>
            <a:stCxn id="42" idx="4"/>
            <a:endCxn id="41" idx="0"/>
          </p:cNvCxnSpPr>
          <p:nvPr/>
        </p:nvCxnSpPr>
        <p:spPr>
          <a:xfrm>
            <a:off x="5710684" y="2884076"/>
            <a:ext cx="3082" cy="31315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220">
            <a:extLst>
              <a:ext uri="{FF2B5EF4-FFF2-40B4-BE49-F238E27FC236}">
                <a16:creationId xmlns:a16="http://schemas.microsoft.com/office/drawing/2014/main" id="{528DC8D4-5D48-4FFD-8E1B-7D13539EE2A0}"/>
              </a:ext>
            </a:extLst>
          </p:cNvPr>
          <p:cNvCxnSpPr>
            <a:cxnSpLocks/>
            <a:stCxn id="39" idx="4"/>
            <a:endCxn id="35" idx="0"/>
          </p:cNvCxnSpPr>
          <p:nvPr/>
        </p:nvCxnSpPr>
        <p:spPr>
          <a:xfrm>
            <a:off x="7930537" y="2852936"/>
            <a:ext cx="0" cy="52570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227">
            <a:extLst>
              <a:ext uri="{FF2B5EF4-FFF2-40B4-BE49-F238E27FC236}">
                <a16:creationId xmlns:a16="http://schemas.microsoft.com/office/drawing/2014/main" id="{41A05342-5591-4AA3-AB95-EC774D69F204}"/>
              </a:ext>
            </a:extLst>
          </p:cNvPr>
          <p:cNvCxnSpPr>
            <a:cxnSpLocks/>
            <a:stCxn id="40" idx="4"/>
            <a:endCxn id="26" idx="0"/>
          </p:cNvCxnSpPr>
          <p:nvPr/>
        </p:nvCxnSpPr>
        <p:spPr>
          <a:xfrm>
            <a:off x="5710245" y="5292886"/>
            <a:ext cx="13235" cy="27734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239">
            <a:extLst>
              <a:ext uri="{FF2B5EF4-FFF2-40B4-BE49-F238E27FC236}">
                <a16:creationId xmlns:a16="http://schemas.microsoft.com/office/drawing/2014/main" id="{D90B4271-BFAF-45D6-8C02-CA0D2E3213AC}"/>
              </a:ext>
            </a:extLst>
          </p:cNvPr>
          <p:cNvCxnSpPr>
            <a:cxnSpLocks/>
            <a:stCxn id="39" idx="3"/>
            <a:endCxn id="30" idx="0"/>
          </p:cNvCxnSpPr>
          <p:nvPr/>
        </p:nvCxnSpPr>
        <p:spPr>
          <a:xfrm flipH="1">
            <a:off x="7077837" y="2781468"/>
            <a:ext cx="377527" cy="288940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245">
            <a:extLst>
              <a:ext uri="{FF2B5EF4-FFF2-40B4-BE49-F238E27FC236}">
                <a16:creationId xmlns:a16="http://schemas.microsoft.com/office/drawing/2014/main" id="{16DE4E19-C243-4C90-9BCA-0DFBA99AEC51}"/>
              </a:ext>
            </a:extLst>
          </p:cNvPr>
          <p:cNvCxnSpPr>
            <a:cxnSpLocks/>
            <a:stCxn id="36" idx="4"/>
            <a:endCxn id="39" idx="0"/>
          </p:cNvCxnSpPr>
          <p:nvPr/>
        </p:nvCxnSpPr>
        <p:spPr>
          <a:xfrm>
            <a:off x="7930537" y="1995303"/>
            <a:ext cx="0" cy="36962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227">
            <a:extLst>
              <a:ext uri="{FF2B5EF4-FFF2-40B4-BE49-F238E27FC236}">
                <a16:creationId xmlns:a16="http://schemas.microsoft.com/office/drawing/2014/main" id="{765987B6-58A6-4E76-A7FF-899EFDDC7274}"/>
              </a:ext>
            </a:extLst>
          </p:cNvPr>
          <p:cNvCxnSpPr>
            <a:cxnSpLocks/>
            <a:stCxn id="41" idx="4"/>
            <a:endCxn id="40" idx="0"/>
          </p:cNvCxnSpPr>
          <p:nvPr/>
        </p:nvCxnSpPr>
        <p:spPr>
          <a:xfrm flipH="1">
            <a:off x="5710245" y="4437331"/>
            <a:ext cx="3521" cy="161506"/>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Verbinder: gewinkelt 223">
            <a:extLst>
              <a:ext uri="{FF2B5EF4-FFF2-40B4-BE49-F238E27FC236}">
                <a16:creationId xmlns:a16="http://schemas.microsoft.com/office/drawing/2014/main" id="{6849A607-4A56-4085-AB61-1AECB2787695}"/>
              </a:ext>
            </a:extLst>
          </p:cNvPr>
          <p:cNvCxnSpPr>
            <a:cxnSpLocks/>
            <a:stCxn id="33" idx="6"/>
            <a:endCxn id="32" idx="2"/>
          </p:cNvCxnSpPr>
          <p:nvPr/>
        </p:nvCxnSpPr>
        <p:spPr>
          <a:xfrm flipV="1">
            <a:off x="4213863" y="1764482"/>
            <a:ext cx="646169" cy="1376569"/>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Verbinder: gewinkelt 34">
            <a:extLst>
              <a:ext uri="{FF2B5EF4-FFF2-40B4-BE49-F238E27FC236}">
                <a16:creationId xmlns:a16="http://schemas.microsoft.com/office/drawing/2014/main" id="{EF5603AF-996D-4243-BD69-8F51E112ACD8}"/>
              </a:ext>
            </a:extLst>
          </p:cNvPr>
          <p:cNvCxnSpPr>
            <a:cxnSpLocks/>
            <a:stCxn id="40" idx="6"/>
            <a:endCxn id="36" idx="2"/>
          </p:cNvCxnSpPr>
          <p:nvPr/>
        </p:nvCxnSpPr>
        <p:spPr>
          <a:xfrm flipV="1">
            <a:off x="6471219" y="1843480"/>
            <a:ext cx="975169" cy="3102382"/>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Verbinder: gewinkelt 37">
            <a:extLst>
              <a:ext uri="{FF2B5EF4-FFF2-40B4-BE49-F238E27FC236}">
                <a16:creationId xmlns:a16="http://schemas.microsoft.com/office/drawing/2014/main" id="{EF948370-8E05-4D06-AB4E-6AAE433F1799}"/>
              </a:ext>
            </a:extLst>
          </p:cNvPr>
          <p:cNvCxnSpPr>
            <a:cxnSpLocks/>
            <a:stCxn id="41" idx="6"/>
            <a:endCxn id="36" idx="2"/>
          </p:cNvCxnSpPr>
          <p:nvPr/>
        </p:nvCxnSpPr>
        <p:spPr>
          <a:xfrm flipV="1">
            <a:off x="6450014" y="1843480"/>
            <a:ext cx="996374" cy="1973803"/>
          </a:xfrm>
          <a:prstGeom prst="bentConnector3">
            <a:avLst>
              <a:gd name="adj1" fmla="val 50000"/>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57">
            <a:extLst>
              <a:ext uri="{FF2B5EF4-FFF2-40B4-BE49-F238E27FC236}">
                <a16:creationId xmlns:a16="http://schemas.microsoft.com/office/drawing/2014/main" id="{06099A27-2DE7-4622-BF3F-7DC8CED50A1E}"/>
              </a:ext>
            </a:extLst>
          </p:cNvPr>
          <p:cNvCxnSpPr>
            <a:cxnSpLocks/>
            <a:stCxn id="35" idx="4"/>
            <a:endCxn id="29" idx="0"/>
          </p:cNvCxnSpPr>
          <p:nvPr/>
        </p:nvCxnSpPr>
        <p:spPr>
          <a:xfrm>
            <a:off x="7930537" y="4293095"/>
            <a:ext cx="24318" cy="99979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123">
            <a:extLst>
              <a:ext uri="{FF2B5EF4-FFF2-40B4-BE49-F238E27FC236}">
                <a16:creationId xmlns:a16="http://schemas.microsoft.com/office/drawing/2014/main" id="{8E27E57A-AB51-4E9E-9C2C-99B64458A5B1}"/>
              </a:ext>
            </a:extLst>
          </p:cNvPr>
          <p:cNvCxnSpPr>
            <a:cxnSpLocks/>
            <a:endCxn id="33" idx="2"/>
          </p:cNvCxnSpPr>
          <p:nvPr/>
        </p:nvCxnSpPr>
        <p:spPr>
          <a:xfrm>
            <a:off x="2778369" y="3134894"/>
            <a:ext cx="321506" cy="615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142">
            <a:extLst>
              <a:ext uri="{FF2B5EF4-FFF2-40B4-BE49-F238E27FC236}">
                <a16:creationId xmlns:a16="http://schemas.microsoft.com/office/drawing/2014/main" id="{BB6CB00F-27E7-4A72-83A0-DDAC1171A763}"/>
              </a:ext>
            </a:extLst>
          </p:cNvPr>
          <p:cNvCxnSpPr>
            <a:cxnSpLocks/>
            <a:stCxn id="36" idx="6"/>
            <a:endCxn id="54" idx="0"/>
          </p:cNvCxnSpPr>
          <p:nvPr/>
        </p:nvCxnSpPr>
        <p:spPr>
          <a:xfrm>
            <a:off x="8414685" y="1843480"/>
            <a:ext cx="222452" cy="15498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Gerade Verbindung mit Pfeil 151">
            <a:extLst>
              <a:ext uri="{FF2B5EF4-FFF2-40B4-BE49-F238E27FC236}">
                <a16:creationId xmlns:a16="http://schemas.microsoft.com/office/drawing/2014/main" id="{9AE48EDB-A8DF-4011-B414-029D81CA5236}"/>
              </a:ext>
            </a:extLst>
          </p:cNvPr>
          <p:cNvCxnSpPr>
            <a:cxnSpLocks/>
            <a:stCxn id="35" idx="6"/>
            <a:endCxn id="55" idx="0"/>
          </p:cNvCxnSpPr>
          <p:nvPr/>
        </p:nvCxnSpPr>
        <p:spPr>
          <a:xfrm>
            <a:off x="8384504" y="3835868"/>
            <a:ext cx="244213" cy="46685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153">
            <a:extLst>
              <a:ext uri="{FF2B5EF4-FFF2-40B4-BE49-F238E27FC236}">
                <a16:creationId xmlns:a16="http://schemas.microsoft.com/office/drawing/2014/main" id="{10D9A3D9-A830-42BF-B089-40F2BE6F42B0}"/>
              </a:ext>
            </a:extLst>
          </p:cNvPr>
          <p:cNvCxnSpPr>
            <a:cxnSpLocks/>
          </p:cNvCxnSpPr>
          <p:nvPr/>
        </p:nvCxnSpPr>
        <p:spPr>
          <a:xfrm>
            <a:off x="864737" y="2503741"/>
            <a:ext cx="0"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61">
            <a:extLst>
              <a:ext uri="{FF2B5EF4-FFF2-40B4-BE49-F238E27FC236}">
                <a16:creationId xmlns:a16="http://schemas.microsoft.com/office/drawing/2014/main" id="{37E24688-EC6B-48ED-AA9F-7EC97CF38BF3}"/>
              </a:ext>
            </a:extLst>
          </p:cNvPr>
          <p:cNvCxnSpPr>
            <a:cxnSpLocks/>
          </p:cNvCxnSpPr>
          <p:nvPr/>
        </p:nvCxnSpPr>
        <p:spPr>
          <a:xfrm>
            <a:off x="864737" y="3369262"/>
            <a:ext cx="11489" cy="16824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15">
            <a:extLst>
              <a:ext uri="{FF2B5EF4-FFF2-40B4-BE49-F238E27FC236}">
                <a16:creationId xmlns:a16="http://schemas.microsoft.com/office/drawing/2014/main" id="{47340F5B-B7C2-4B31-A254-F2BE17ADFA81}"/>
              </a:ext>
            </a:extLst>
          </p:cNvPr>
          <p:cNvSpPr/>
          <p:nvPr/>
        </p:nvSpPr>
        <p:spPr>
          <a:xfrm>
            <a:off x="5240295" y="5570232"/>
            <a:ext cx="966369" cy="377986"/>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de-DE" sz="800" dirty="0">
                <a:solidFill>
                  <a:schemeClr val="tx1"/>
                </a:solidFill>
              </a:rPr>
              <a:t>Zinsvergünstigter Kredit</a:t>
            </a:r>
          </a:p>
        </p:txBody>
      </p:sp>
      <p:sp>
        <p:nvSpPr>
          <p:cNvPr id="27" name="Rectangle 5">
            <a:extLst>
              <a:ext uri="{FF2B5EF4-FFF2-40B4-BE49-F238E27FC236}">
                <a16:creationId xmlns:a16="http://schemas.microsoft.com/office/drawing/2014/main" id="{92182FD6-C5E1-4E84-A411-FDA8A2D0C2DC}"/>
              </a:ext>
            </a:extLst>
          </p:cNvPr>
          <p:cNvSpPr/>
          <p:nvPr/>
        </p:nvSpPr>
        <p:spPr>
          <a:xfrm>
            <a:off x="3207645" y="5672085"/>
            <a:ext cx="898448" cy="273999"/>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1. Eigene Ersparnisse</a:t>
            </a:r>
          </a:p>
        </p:txBody>
      </p:sp>
      <p:sp>
        <p:nvSpPr>
          <p:cNvPr id="28" name="Rectangle 15">
            <a:extLst>
              <a:ext uri="{FF2B5EF4-FFF2-40B4-BE49-F238E27FC236}">
                <a16:creationId xmlns:a16="http://schemas.microsoft.com/office/drawing/2014/main" id="{82D64EA2-0574-46CB-A203-1497A2F63AC7}"/>
              </a:ext>
            </a:extLst>
          </p:cNvPr>
          <p:cNvSpPr/>
          <p:nvPr/>
        </p:nvSpPr>
        <p:spPr>
          <a:xfrm>
            <a:off x="4199882" y="5570804"/>
            <a:ext cx="898530" cy="377986"/>
          </a:xfrm>
          <a:prstGeom prst="rect">
            <a:avLst/>
          </a:prstGeom>
          <a:solidFill>
            <a:srgbClr val="FF0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2.1 </a:t>
            </a:r>
            <a:r>
              <a:rPr lang="de-DE" sz="800" dirty="0">
                <a:solidFill>
                  <a:schemeClr val="tx1"/>
                </a:solidFill>
              </a:rPr>
              <a:t>Hypothekbasierte Finanzierung</a:t>
            </a:r>
          </a:p>
        </p:txBody>
      </p:sp>
      <p:sp>
        <p:nvSpPr>
          <p:cNvPr id="29" name="Rectangle 15">
            <a:extLst>
              <a:ext uri="{FF2B5EF4-FFF2-40B4-BE49-F238E27FC236}">
                <a16:creationId xmlns:a16="http://schemas.microsoft.com/office/drawing/2014/main" id="{42AB8381-97F2-4625-9171-4EC53DBE8D35}"/>
              </a:ext>
            </a:extLst>
          </p:cNvPr>
          <p:cNvSpPr/>
          <p:nvPr/>
        </p:nvSpPr>
        <p:spPr>
          <a:xfrm>
            <a:off x="7500887" y="5292886"/>
            <a:ext cx="907935" cy="656394"/>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3. On-Bill-Finanzierung über Energieversorger / 6. ESC</a:t>
            </a:r>
            <a:endParaRPr lang="en-US" sz="800" dirty="0">
              <a:solidFill>
                <a:schemeClr val="tx1"/>
              </a:solidFill>
            </a:endParaRPr>
          </a:p>
        </p:txBody>
      </p:sp>
      <p:sp>
        <p:nvSpPr>
          <p:cNvPr id="30" name="Rectangle 15">
            <a:extLst>
              <a:ext uri="{FF2B5EF4-FFF2-40B4-BE49-F238E27FC236}">
                <a16:creationId xmlns:a16="http://schemas.microsoft.com/office/drawing/2014/main" id="{6D67EFD0-5AEC-4BB3-9609-E4F3DA978792}"/>
              </a:ext>
            </a:extLst>
          </p:cNvPr>
          <p:cNvSpPr/>
          <p:nvPr/>
        </p:nvSpPr>
        <p:spPr>
          <a:xfrm>
            <a:off x="6681837" y="5670873"/>
            <a:ext cx="792000" cy="278407"/>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5. EPC / 6. ESC</a:t>
            </a:r>
          </a:p>
        </p:txBody>
      </p:sp>
      <p:cxnSp>
        <p:nvCxnSpPr>
          <p:cNvPr id="31" name="Gerade Verbindung mit Pfeil 153">
            <a:extLst>
              <a:ext uri="{FF2B5EF4-FFF2-40B4-BE49-F238E27FC236}">
                <a16:creationId xmlns:a16="http://schemas.microsoft.com/office/drawing/2014/main" id="{367F8548-D523-4898-B61A-5C98855D1974}"/>
              </a:ext>
            </a:extLst>
          </p:cNvPr>
          <p:cNvCxnSpPr>
            <a:cxnSpLocks/>
            <a:stCxn id="33" idx="4"/>
            <a:endCxn id="27" idx="0"/>
          </p:cNvCxnSpPr>
          <p:nvPr/>
        </p:nvCxnSpPr>
        <p:spPr>
          <a:xfrm>
            <a:off x="3656869" y="3510904"/>
            <a:ext cx="0" cy="2161181"/>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2" name="Oval 17">
            <a:extLst>
              <a:ext uri="{FF2B5EF4-FFF2-40B4-BE49-F238E27FC236}">
                <a16:creationId xmlns:a16="http://schemas.microsoft.com/office/drawing/2014/main" id="{019EFBEE-B85E-4654-8305-3A177E732CE4}"/>
              </a:ext>
            </a:extLst>
          </p:cNvPr>
          <p:cNvSpPr/>
          <p:nvPr/>
        </p:nvSpPr>
        <p:spPr>
          <a:xfrm>
            <a:off x="4860032" y="1506885"/>
            <a:ext cx="1728191" cy="51519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Sind Teilnehmer bereit &amp; in der Lage einen Kredit aufzunehmen?</a:t>
            </a:r>
            <a:endParaRPr lang="en-US" sz="800" dirty="0">
              <a:solidFill>
                <a:schemeClr val="tx1"/>
              </a:solidFill>
            </a:endParaRPr>
          </a:p>
        </p:txBody>
      </p:sp>
      <p:sp>
        <p:nvSpPr>
          <p:cNvPr id="33" name="Oval 16">
            <a:extLst>
              <a:ext uri="{FF2B5EF4-FFF2-40B4-BE49-F238E27FC236}">
                <a16:creationId xmlns:a16="http://schemas.microsoft.com/office/drawing/2014/main" id="{F2190398-29F4-4DF7-B9BC-88310F256E68}"/>
              </a:ext>
            </a:extLst>
          </p:cNvPr>
          <p:cNvSpPr/>
          <p:nvPr/>
        </p:nvSpPr>
        <p:spPr>
          <a:xfrm>
            <a:off x="3099875" y="2771197"/>
            <a:ext cx="1113988" cy="73970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Sollte alles über Ersparnisse finanziert werden?</a:t>
            </a:r>
            <a:endParaRPr lang="en-US" sz="800" dirty="0">
              <a:solidFill>
                <a:schemeClr val="tx1"/>
              </a:solidFill>
            </a:endParaRPr>
          </a:p>
        </p:txBody>
      </p:sp>
      <p:sp>
        <p:nvSpPr>
          <p:cNvPr id="34" name="Rectangle 5">
            <a:extLst>
              <a:ext uri="{FF2B5EF4-FFF2-40B4-BE49-F238E27FC236}">
                <a16:creationId xmlns:a16="http://schemas.microsoft.com/office/drawing/2014/main" id="{0DCA080A-14ED-4192-A06B-BA7AD818C1C5}"/>
              </a:ext>
            </a:extLst>
          </p:cNvPr>
          <p:cNvSpPr/>
          <p:nvPr/>
        </p:nvSpPr>
        <p:spPr>
          <a:xfrm>
            <a:off x="1939372" y="5676876"/>
            <a:ext cx="898448" cy="266400"/>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8. AdoRes </a:t>
            </a:r>
            <a:r>
              <a:rPr lang="en-US" sz="800" dirty="0">
                <a:solidFill>
                  <a:schemeClr val="tx1"/>
                </a:solidFill>
              </a:rPr>
              <a:t>(ABRACADABRA)</a:t>
            </a:r>
          </a:p>
        </p:txBody>
      </p:sp>
      <p:sp>
        <p:nvSpPr>
          <p:cNvPr id="35" name="Oval 19">
            <a:extLst>
              <a:ext uri="{FF2B5EF4-FFF2-40B4-BE49-F238E27FC236}">
                <a16:creationId xmlns:a16="http://schemas.microsoft.com/office/drawing/2014/main" id="{8F3D3690-2A59-4086-B869-8413115C4EC3}"/>
              </a:ext>
            </a:extLst>
          </p:cNvPr>
          <p:cNvSpPr/>
          <p:nvPr/>
        </p:nvSpPr>
        <p:spPr>
          <a:xfrm>
            <a:off x="7476569" y="3378640"/>
            <a:ext cx="907935" cy="914455"/>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Bieten Energieversorger Finanzierungsmöglichkeiten an?</a:t>
            </a:r>
          </a:p>
        </p:txBody>
      </p:sp>
      <p:sp>
        <p:nvSpPr>
          <p:cNvPr id="36" name="Oval 19">
            <a:extLst>
              <a:ext uri="{FF2B5EF4-FFF2-40B4-BE49-F238E27FC236}">
                <a16:creationId xmlns:a16="http://schemas.microsoft.com/office/drawing/2014/main" id="{3A4A952C-10CA-4D1F-B722-5621922E48AE}"/>
              </a:ext>
            </a:extLst>
          </p:cNvPr>
          <p:cNvSpPr/>
          <p:nvPr/>
        </p:nvSpPr>
        <p:spPr>
          <a:xfrm>
            <a:off x="7446388" y="1691656"/>
            <a:ext cx="968297" cy="30364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Drittfinanzierung?</a:t>
            </a:r>
          </a:p>
        </p:txBody>
      </p:sp>
      <p:sp>
        <p:nvSpPr>
          <p:cNvPr id="37" name="Oval 16">
            <a:extLst>
              <a:ext uri="{FF2B5EF4-FFF2-40B4-BE49-F238E27FC236}">
                <a16:creationId xmlns:a16="http://schemas.microsoft.com/office/drawing/2014/main" id="{6559C8AC-7489-41D9-8816-0FD806B894F5}"/>
              </a:ext>
            </a:extLst>
          </p:cNvPr>
          <p:cNvSpPr/>
          <p:nvPr/>
        </p:nvSpPr>
        <p:spPr>
          <a:xfrm>
            <a:off x="115693" y="1543417"/>
            <a:ext cx="1498386" cy="959668"/>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Eigentümer möchten sanieren, die Kosten wurden geschätzt. Nächste Frage: Wie finanzieren wir?</a:t>
            </a:r>
            <a:endParaRPr lang="en-US" sz="800" dirty="0">
              <a:solidFill>
                <a:schemeClr val="tx1"/>
              </a:solidFill>
            </a:endParaRPr>
          </a:p>
        </p:txBody>
      </p:sp>
      <p:cxnSp>
        <p:nvCxnSpPr>
          <p:cNvPr id="38" name="Gerade Verbindung mit Pfeil 153">
            <a:extLst>
              <a:ext uri="{FF2B5EF4-FFF2-40B4-BE49-F238E27FC236}">
                <a16:creationId xmlns:a16="http://schemas.microsoft.com/office/drawing/2014/main" id="{E784AA2B-2425-4D55-8FA3-E2216F8C5FE9}"/>
              </a:ext>
            </a:extLst>
          </p:cNvPr>
          <p:cNvCxnSpPr>
            <a:cxnSpLocks/>
            <a:stCxn id="37" idx="4"/>
            <a:endCxn id="43" idx="0"/>
          </p:cNvCxnSpPr>
          <p:nvPr/>
        </p:nvCxnSpPr>
        <p:spPr>
          <a:xfrm>
            <a:off x="864886" y="2503085"/>
            <a:ext cx="0" cy="39809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9" name="Oval 19">
            <a:extLst>
              <a:ext uri="{FF2B5EF4-FFF2-40B4-BE49-F238E27FC236}">
                <a16:creationId xmlns:a16="http://schemas.microsoft.com/office/drawing/2014/main" id="{010CD537-73D3-44EA-BE8D-35CF3B2998C6}"/>
              </a:ext>
            </a:extLst>
          </p:cNvPr>
          <p:cNvSpPr/>
          <p:nvPr/>
        </p:nvSpPr>
        <p:spPr>
          <a:xfrm>
            <a:off x="7258541" y="2364924"/>
            <a:ext cx="1343991" cy="488012"/>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Ist ein ESCO-Modell verfügbar?</a:t>
            </a:r>
          </a:p>
        </p:txBody>
      </p:sp>
      <p:sp>
        <p:nvSpPr>
          <p:cNvPr id="40" name="Oval 18">
            <a:extLst>
              <a:ext uri="{FF2B5EF4-FFF2-40B4-BE49-F238E27FC236}">
                <a16:creationId xmlns:a16="http://schemas.microsoft.com/office/drawing/2014/main" id="{454C59F6-81EF-4473-AA6F-4CB0ECEE0B54}"/>
              </a:ext>
            </a:extLst>
          </p:cNvPr>
          <p:cNvSpPr/>
          <p:nvPr/>
        </p:nvSpPr>
        <p:spPr>
          <a:xfrm>
            <a:off x="4949270" y="4598837"/>
            <a:ext cx="1521949" cy="69404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Sind zinsvergünstigte Kredite verfügbar? (z. B. über kommunale Programme)</a:t>
            </a:r>
            <a:endParaRPr lang="en-US" sz="800" dirty="0">
              <a:solidFill>
                <a:schemeClr val="tx1"/>
              </a:solidFill>
            </a:endParaRPr>
          </a:p>
        </p:txBody>
      </p:sp>
      <p:sp>
        <p:nvSpPr>
          <p:cNvPr id="41" name="Oval 18">
            <a:extLst>
              <a:ext uri="{FF2B5EF4-FFF2-40B4-BE49-F238E27FC236}">
                <a16:creationId xmlns:a16="http://schemas.microsoft.com/office/drawing/2014/main" id="{6887C527-EF90-43E7-980E-AA09806158D6}"/>
              </a:ext>
            </a:extLst>
          </p:cNvPr>
          <p:cNvSpPr/>
          <p:nvPr/>
        </p:nvSpPr>
        <p:spPr>
          <a:xfrm>
            <a:off x="4977518" y="3197234"/>
            <a:ext cx="1472496" cy="1240097"/>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Sind Teilnehmer bereit einen zinsvergünstigten Kredit zu beantragen? (ggf. muss Steuerbescheid vom Vorjahr vorgelegt werden)</a:t>
            </a:r>
            <a:endParaRPr lang="en-US" sz="800" dirty="0">
              <a:solidFill>
                <a:schemeClr val="tx1"/>
              </a:solidFill>
            </a:endParaRPr>
          </a:p>
        </p:txBody>
      </p:sp>
      <p:sp>
        <p:nvSpPr>
          <p:cNvPr id="42" name="Oval 18">
            <a:extLst>
              <a:ext uri="{FF2B5EF4-FFF2-40B4-BE49-F238E27FC236}">
                <a16:creationId xmlns:a16="http://schemas.microsoft.com/office/drawing/2014/main" id="{EE1BD5F6-51D3-4B9D-9011-2DE7BB6AE4E2}"/>
              </a:ext>
            </a:extLst>
          </p:cNvPr>
          <p:cNvSpPr/>
          <p:nvPr/>
        </p:nvSpPr>
        <p:spPr>
          <a:xfrm>
            <a:off x="4730503" y="2276872"/>
            <a:ext cx="1960361" cy="60720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Sind Teilnehmer bereit eine Hypothek auf ihre Wohnung aufzunehmen (Kreditsicherheit)?</a:t>
            </a:r>
            <a:endParaRPr lang="en-US" sz="800" dirty="0">
              <a:solidFill>
                <a:schemeClr val="tx1"/>
              </a:solidFill>
            </a:endParaRPr>
          </a:p>
        </p:txBody>
      </p:sp>
      <p:sp>
        <p:nvSpPr>
          <p:cNvPr id="43" name="Oval 16">
            <a:extLst>
              <a:ext uri="{FF2B5EF4-FFF2-40B4-BE49-F238E27FC236}">
                <a16:creationId xmlns:a16="http://schemas.microsoft.com/office/drawing/2014/main" id="{0B3F3E97-3485-40EA-B847-2CA4E726794E}"/>
              </a:ext>
            </a:extLst>
          </p:cNvPr>
          <p:cNvSpPr/>
          <p:nvPr/>
        </p:nvSpPr>
        <p:spPr>
          <a:xfrm>
            <a:off x="307892" y="2901183"/>
            <a:ext cx="1113988" cy="46742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Ist eine Subvention verfügbar?</a:t>
            </a:r>
          </a:p>
        </p:txBody>
      </p:sp>
      <p:sp>
        <p:nvSpPr>
          <p:cNvPr id="44" name="Rectangle 5">
            <a:extLst>
              <a:ext uri="{FF2B5EF4-FFF2-40B4-BE49-F238E27FC236}">
                <a16:creationId xmlns:a16="http://schemas.microsoft.com/office/drawing/2014/main" id="{AD3EEBC4-AC55-435F-8E8D-DE56907E5E9C}"/>
              </a:ext>
            </a:extLst>
          </p:cNvPr>
          <p:cNvSpPr/>
          <p:nvPr/>
        </p:nvSpPr>
        <p:spPr>
          <a:xfrm>
            <a:off x="426342" y="5673077"/>
            <a:ext cx="898448" cy="273999"/>
          </a:xfrm>
          <a:prstGeom prst="rect">
            <a:avLst/>
          </a:prstGeom>
          <a:solidFill>
            <a:srgbClr val="00B05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de-DE" sz="800" dirty="0">
                <a:solidFill>
                  <a:schemeClr val="tx1"/>
                </a:solidFill>
              </a:rPr>
              <a:t>Subventionen</a:t>
            </a:r>
          </a:p>
        </p:txBody>
      </p:sp>
      <p:cxnSp>
        <p:nvCxnSpPr>
          <p:cNvPr id="45" name="Gerade Verbindung mit Pfeil 54">
            <a:extLst>
              <a:ext uri="{FF2B5EF4-FFF2-40B4-BE49-F238E27FC236}">
                <a16:creationId xmlns:a16="http://schemas.microsoft.com/office/drawing/2014/main" id="{789D79B9-C10E-4F40-A027-F8BB2C12223D}"/>
              </a:ext>
            </a:extLst>
          </p:cNvPr>
          <p:cNvCxnSpPr>
            <a:cxnSpLocks/>
            <a:stCxn id="43" idx="4"/>
            <a:endCxn id="49" idx="0"/>
          </p:cNvCxnSpPr>
          <p:nvPr/>
        </p:nvCxnSpPr>
        <p:spPr>
          <a:xfrm>
            <a:off x="864886" y="3368606"/>
            <a:ext cx="11489" cy="137761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6" name="Oval 16">
            <a:extLst>
              <a:ext uri="{FF2B5EF4-FFF2-40B4-BE49-F238E27FC236}">
                <a16:creationId xmlns:a16="http://schemas.microsoft.com/office/drawing/2014/main" id="{54C6FE11-F059-42BA-BFDA-AD7FF2A80631}"/>
              </a:ext>
            </a:extLst>
          </p:cNvPr>
          <p:cNvSpPr/>
          <p:nvPr/>
        </p:nvSpPr>
        <p:spPr>
          <a:xfrm>
            <a:off x="1754876" y="2459592"/>
            <a:ext cx="1194943" cy="1120075"/>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Ist zusätzlicher Platz zum Bauen verfügbar auf, unter oder neben dem Gebäude?</a:t>
            </a:r>
            <a:endParaRPr lang="en-US" sz="800" dirty="0">
              <a:solidFill>
                <a:schemeClr val="tx1"/>
              </a:solidFill>
            </a:endParaRPr>
          </a:p>
        </p:txBody>
      </p:sp>
      <p:cxnSp>
        <p:nvCxnSpPr>
          <p:cNvPr id="47" name="Gerade Verbindung mit Pfeil 78">
            <a:extLst>
              <a:ext uri="{FF2B5EF4-FFF2-40B4-BE49-F238E27FC236}">
                <a16:creationId xmlns:a16="http://schemas.microsoft.com/office/drawing/2014/main" id="{9EF016BF-F19E-43C5-9C0C-27C42C6241AB}"/>
              </a:ext>
            </a:extLst>
          </p:cNvPr>
          <p:cNvCxnSpPr>
            <a:cxnSpLocks/>
            <a:stCxn id="43" idx="6"/>
            <a:endCxn id="46" idx="2"/>
          </p:cNvCxnSpPr>
          <p:nvPr/>
        </p:nvCxnSpPr>
        <p:spPr>
          <a:xfrm flipV="1">
            <a:off x="1421880" y="3019630"/>
            <a:ext cx="332996" cy="11526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Gerade Verbindung mit Pfeil 81">
            <a:extLst>
              <a:ext uri="{FF2B5EF4-FFF2-40B4-BE49-F238E27FC236}">
                <a16:creationId xmlns:a16="http://schemas.microsoft.com/office/drawing/2014/main" id="{5DA649E2-3543-4BE6-A0CF-85D839F5D0B4}"/>
              </a:ext>
            </a:extLst>
          </p:cNvPr>
          <p:cNvCxnSpPr>
            <a:cxnSpLocks/>
            <a:stCxn id="46" idx="4"/>
            <a:endCxn id="34" idx="0"/>
          </p:cNvCxnSpPr>
          <p:nvPr/>
        </p:nvCxnSpPr>
        <p:spPr>
          <a:xfrm>
            <a:off x="2352348" y="3579667"/>
            <a:ext cx="36248" cy="209720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9" name="Oval 16">
            <a:extLst>
              <a:ext uri="{FF2B5EF4-FFF2-40B4-BE49-F238E27FC236}">
                <a16:creationId xmlns:a16="http://schemas.microsoft.com/office/drawing/2014/main" id="{381EE4D7-358B-4931-815E-99BF7C81CF41}"/>
              </a:ext>
            </a:extLst>
          </p:cNvPr>
          <p:cNvSpPr/>
          <p:nvPr/>
        </p:nvSpPr>
        <p:spPr>
          <a:xfrm>
            <a:off x="319381" y="4746219"/>
            <a:ext cx="1113988"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Deckt die Subvention die komplette Investition?</a:t>
            </a:r>
            <a:endParaRPr lang="en-US" sz="800" dirty="0">
              <a:solidFill>
                <a:schemeClr val="tx1"/>
              </a:solidFill>
            </a:endParaRPr>
          </a:p>
        </p:txBody>
      </p:sp>
      <p:cxnSp>
        <p:nvCxnSpPr>
          <p:cNvPr id="50" name="Gerade Verbindung mit Pfeil 90">
            <a:extLst>
              <a:ext uri="{FF2B5EF4-FFF2-40B4-BE49-F238E27FC236}">
                <a16:creationId xmlns:a16="http://schemas.microsoft.com/office/drawing/2014/main" id="{1C84F0AE-A239-4A6C-90DE-F4D9911F6496}"/>
              </a:ext>
            </a:extLst>
          </p:cNvPr>
          <p:cNvCxnSpPr>
            <a:cxnSpLocks/>
            <a:stCxn id="49" idx="4"/>
            <a:endCxn id="44" idx="0"/>
          </p:cNvCxnSpPr>
          <p:nvPr/>
        </p:nvCxnSpPr>
        <p:spPr>
          <a:xfrm flipH="1">
            <a:off x="875566" y="5351553"/>
            <a:ext cx="809" cy="321524"/>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1" name="Gerade Verbindung mit Pfeil 104">
            <a:extLst>
              <a:ext uri="{FF2B5EF4-FFF2-40B4-BE49-F238E27FC236}">
                <a16:creationId xmlns:a16="http://schemas.microsoft.com/office/drawing/2014/main" id="{0C564D0D-344F-4CF6-BC54-D50F64CF3ECE}"/>
              </a:ext>
            </a:extLst>
          </p:cNvPr>
          <p:cNvCxnSpPr>
            <a:cxnSpLocks/>
            <a:stCxn id="49" idx="6"/>
            <a:endCxn id="52" idx="4"/>
          </p:cNvCxnSpPr>
          <p:nvPr/>
        </p:nvCxnSpPr>
        <p:spPr>
          <a:xfrm flipV="1">
            <a:off x="1433369" y="4598837"/>
            <a:ext cx="199042" cy="45004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Oval 16">
            <a:extLst>
              <a:ext uri="{FF2B5EF4-FFF2-40B4-BE49-F238E27FC236}">
                <a16:creationId xmlns:a16="http://schemas.microsoft.com/office/drawing/2014/main" id="{B7FEAC76-FF24-4C01-AB34-6E4E5D987FCA}"/>
              </a:ext>
            </a:extLst>
          </p:cNvPr>
          <p:cNvSpPr/>
          <p:nvPr/>
        </p:nvSpPr>
        <p:spPr>
          <a:xfrm>
            <a:off x="897431" y="3537631"/>
            <a:ext cx="1469960" cy="1061206"/>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Wir nehmen eine Subvention in Anspruch, um die Vorlaufkosten zu minimieren! Wie finanzieren wir den Rest?</a:t>
            </a:r>
            <a:endParaRPr lang="en-US" sz="800" dirty="0">
              <a:solidFill>
                <a:schemeClr val="tx1"/>
              </a:solidFill>
            </a:endParaRPr>
          </a:p>
        </p:txBody>
      </p:sp>
      <p:cxnSp>
        <p:nvCxnSpPr>
          <p:cNvPr id="53" name="Gerade Verbindung mit Pfeil 153">
            <a:extLst>
              <a:ext uri="{FF2B5EF4-FFF2-40B4-BE49-F238E27FC236}">
                <a16:creationId xmlns:a16="http://schemas.microsoft.com/office/drawing/2014/main" id="{9755CF4C-14DE-40A6-8912-B705E43B06FF}"/>
              </a:ext>
            </a:extLst>
          </p:cNvPr>
          <p:cNvCxnSpPr>
            <a:cxnSpLocks/>
            <a:stCxn id="52" idx="0"/>
            <a:endCxn id="46" idx="3"/>
          </p:cNvCxnSpPr>
          <p:nvPr/>
        </p:nvCxnSpPr>
        <p:spPr>
          <a:xfrm flipV="1">
            <a:off x="1632411" y="3415636"/>
            <a:ext cx="297460" cy="121995"/>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4" name="Rectangle 15">
            <a:extLst>
              <a:ext uri="{FF2B5EF4-FFF2-40B4-BE49-F238E27FC236}">
                <a16:creationId xmlns:a16="http://schemas.microsoft.com/office/drawing/2014/main" id="{8295C8F3-1434-4103-B371-DD3F0C694A1D}"/>
              </a:ext>
            </a:extLst>
          </p:cNvPr>
          <p:cNvSpPr/>
          <p:nvPr/>
        </p:nvSpPr>
        <p:spPr>
          <a:xfrm>
            <a:off x="8203842" y="1998464"/>
            <a:ext cx="866590" cy="329652"/>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Keine Sanierung möglich</a:t>
            </a:r>
          </a:p>
        </p:txBody>
      </p:sp>
      <p:sp>
        <p:nvSpPr>
          <p:cNvPr id="55" name="Rectangle 15">
            <a:extLst>
              <a:ext uri="{FF2B5EF4-FFF2-40B4-BE49-F238E27FC236}">
                <a16:creationId xmlns:a16="http://schemas.microsoft.com/office/drawing/2014/main" id="{C7859462-FC00-4843-99DC-BA85661E1505}"/>
              </a:ext>
            </a:extLst>
          </p:cNvPr>
          <p:cNvSpPr/>
          <p:nvPr/>
        </p:nvSpPr>
        <p:spPr>
          <a:xfrm>
            <a:off x="8195422" y="4302720"/>
            <a:ext cx="866589"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Keine Sanierung möglich</a:t>
            </a:r>
          </a:p>
        </p:txBody>
      </p:sp>
    </p:spTree>
    <p:extLst>
      <p:ext uri="{BB962C8B-B14F-4D97-AF65-F5344CB8AC3E}">
        <p14:creationId xmlns:p14="http://schemas.microsoft.com/office/powerpoint/2010/main" val="135357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13 – 19 </a:t>
            </a:r>
          </a:p>
        </p:txBody>
      </p:sp>
      <p:sp>
        <p:nvSpPr>
          <p:cNvPr id="6" name="Title 1"/>
          <p:cNvSpPr txBox="1">
            <a:spLocks/>
          </p:cNvSpPr>
          <p:nvPr/>
        </p:nvSpPr>
        <p:spPr>
          <a:xfrm>
            <a:off x="2123728" y="548680"/>
            <a:ext cx="6048672" cy="515195"/>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400" dirty="0">
                <a:latin typeface="Arial" charset="0"/>
                <a:ea typeface="Arial" charset="0"/>
                <a:cs typeface="Arial" charset="0"/>
              </a:rPr>
              <a:t>Flussdiagramm – Hilfestellung für Kommunen (Abb. 4.2)</a:t>
            </a:r>
          </a:p>
        </p:txBody>
      </p:sp>
      <p:cxnSp>
        <p:nvCxnSpPr>
          <p:cNvPr id="112" name="Gerade Verbindung mit Pfeil 164">
            <a:extLst>
              <a:ext uri="{FF2B5EF4-FFF2-40B4-BE49-F238E27FC236}">
                <a16:creationId xmlns:a16="http://schemas.microsoft.com/office/drawing/2014/main" id="{66E66637-CF4D-4D43-83DD-44DDF5D0A108}"/>
              </a:ext>
            </a:extLst>
          </p:cNvPr>
          <p:cNvCxnSpPr>
            <a:cxnSpLocks/>
          </p:cNvCxnSpPr>
          <p:nvPr/>
        </p:nvCxnSpPr>
        <p:spPr>
          <a:xfrm>
            <a:off x="1722619" y="2942845"/>
            <a:ext cx="433069" cy="348"/>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Gerade Verbindung mit Pfeil 227">
            <a:extLst>
              <a:ext uri="{FF2B5EF4-FFF2-40B4-BE49-F238E27FC236}">
                <a16:creationId xmlns:a16="http://schemas.microsoft.com/office/drawing/2014/main" id="{BBF98849-1F65-4A0A-BF90-EA4880B97CC6}"/>
              </a:ext>
            </a:extLst>
          </p:cNvPr>
          <p:cNvCxnSpPr>
            <a:cxnSpLocks/>
            <a:stCxn id="129" idx="3"/>
          </p:cNvCxnSpPr>
          <p:nvPr/>
        </p:nvCxnSpPr>
        <p:spPr>
          <a:xfrm flipH="1">
            <a:off x="6445474" y="3144923"/>
            <a:ext cx="16322" cy="1918057"/>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Gerade Verbindung mit Pfeil 245">
            <a:extLst>
              <a:ext uri="{FF2B5EF4-FFF2-40B4-BE49-F238E27FC236}">
                <a16:creationId xmlns:a16="http://schemas.microsoft.com/office/drawing/2014/main" id="{B1AB1F47-35C2-4860-B7AB-DF67F6C7E794}"/>
              </a:ext>
            </a:extLst>
          </p:cNvPr>
          <p:cNvCxnSpPr>
            <a:cxnSpLocks/>
            <a:stCxn id="130" idx="4"/>
          </p:cNvCxnSpPr>
          <p:nvPr/>
        </p:nvCxnSpPr>
        <p:spPr>
          <a:xfrm>
            <a:off x="7242683" y="4581127"/>
            <a:ext cx="0" cy="481853"/>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Gerade Verbindung mit Pfeil 123">
            <a:extLst>
              <a:ext uri="{FF2B5EF4-FFF2-40B4-BE49-F238E27FC236}">
                <a16:creationId xmlns:a16="http://schemas.microsoft.com/office/drawing/2014/main" id="{5066D4B7-7E32-4262-B7CC-09DCDABC365E}"/>
              </a:ext>
            </a:extLst>
          </p:cNvPr>
          <p:cNvCxnSpPr>
            <a:cxnSpLocks/>
            <a:stCxn id="129" idx="4"/>
            <a:endCxn id="130" idx="0"/>
          </p:cNvCxnSpPr>
          <p:nvPr/>
        </p:nvCxnSpPr>
        <p:spPr>
          <a:xfrm>
            <a:off x="6990885" y="3243605"/>
            <a:ext cx="251798" cy="47121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Gerade Verbindung mit Pfeil 151">
            <a:extLst>
              <a:ext uri="{FF2B5EF4-FFF2-40B4-BE49-F238E27FC236}">
                <a16:creationId xmlns:a16="http://schemas.microsoft.com/office/drawing/2014/main" id="{24915EA9-2D20-483A-B63F-2C644C67EFD9}"/>
              </a:ext>
            </a:extLst>
          </p:cNvPr>
          <p:cNvCxnSpPr>
            <a:cxnSpLocks/>
            <a:stCxn id="128" idx="4"/>
            <a:endCxn id="126" idx="0"/>
          </p:cNvCxnSpPr>
          <p:nvPr/>
        </p:nvCxnSpPr>
        <p:spPr>
          <a:xfrm>
            <a:off x="4094155" y="3429000"/>
            <a:ext cx="664775" cy="14594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Gerade Verbindung mit Pfeil 153">
            <a:extLst>
              <a:ext uri="{FF2B5EF4-FFF2-40B4-BE49-F238E27FC236}">
                <a16:creationId xmlns:a16="http://schemas.microsoft.com/office/drawing/2014/main" id="{E8F5B9A2-3A43-430B-886A-B073BAA2D8DD}"/>
              </a:ext>
            </a:extLst>
          </p:cNvPr>
          <p:cNvCxnSpPr>
            <a:cxnSpLocks/>
            <a:stCxn id="127" idx="6"/>
            <a:endCxn id="140" idx="2"/>
          </p:cNvCxnSpPr>
          <p:nvPr/>
        </p:nvCxnSpPr>
        <p:spPr>
          <a:xfrm>
            <a:off x="2123728" y="1790866"/>
            <a:ext cx="182960" cy="5248"/>
          </a:xfrm>
          <a:prstGeom prst="straightConnector1">
            <a:avLst/>
          </a:prstGeom>
          <a:ln w="190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Gerade Verbindung mit Pfeil 62">
            <a:extLst>
              <a:ext uri="{FF2B5EF4-FFF2-40B4-BE49-F238E27FC236}">
                <a16:creationId xmlns:a16="http://schemas.microsoft.com/office/drawing/2014/main" id="{33298B5F-7776-4A8E-9BF3-DA11ECCAE58A}"/>
              </a:ext>
            </a:extLst>
          </p:cNvPr>
          <p:cNvCxnSpPr>
            <a:cxnSpLocks/>
          </p:cNvCxnSpPr>
          <p:nvPr/>
        </p:nvCxnSpPr>
        <p:spPr>
          <a:xfrm>
            <a:off x="6019387" y="2942672"/>
            <a:ext cx="223255" cy="694"/>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0" name="Rectangle 15">
            <a:extLst>
              <a:ext uri="{FF2B5EF4-FFF2-40B4-BE49-F238E27FC236}">
                <a16:creationId xmlns:a16="http://schemas.microsoft.com/office/drawing/2014/main" id="{5725F1C5-AA46-42F4-9190-0BB8F8576282}"/>
              </a:ext>
            </a:extLst>
          </p:cNvPr>
          <p:cNvSpPr/>
          <p:nvPr/>
        </p:nvSpPr>
        <p:spPr>
          <a:xfrm>
            <a:off x="6409089" y="5078791"/>
            <a:ext cx="1398546" cy="277345"/>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de-DE" sz="800" b="1" dirty="0">
                <a:solidFill>
                  <a:schemeClr val="tx1"/>
                </a:solidFill>
              </a:rPr>
              <a:t>Zinsvergünstigter Kredit</a:t>
            </a:r>
          </a:p>
        </p:txBody>
      </p:sp>
      <p:sp>
        <p:nvSpPr>
          <p:cNvPr id="121" name="Rectangle 15">
            <a:extLst>
              <a:ext uri="{FF2B5EF4-FFF2-40B4-BE49-F238E27FC236}">
                <a16:creationId xmlns:a16="http://schemas.microsoft.com/office/drawing/2014/main" id="{81B76DCC-2EE7-40BC-AB59-1F15F7E7AD67}"/>
              </a:ext>
            </a:extLst>
          </p:cNvPr>
          <p:cNvSpPr/>
          <p:nvPr/>
        </p:nvSpPr>
        <p:spPr>
          <a:xfrm>
            <a:off x="4139281" y="6036509"/>
            <a:ext cx="1083518" cy="277425"/>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2.1 </a:t>
            </a:r>
            <a:r>
              <a:rPr lang="de-DE" sz="800" dirty="0">
                <a:solidFill>
                  <a:schemeClr val="tx1"/>
                </a:solidFill>
              </a:rPr>
              <a:t>Hypothekbasierte Finanzierung</a:t>
            </a:r>
          </a:p>
        </p:txBody>
      </p:sp>
      <p:sp>
        <p:nvSpPr>
          <p:cNvPr id="122" name="Rectangle 15">
            <a:extLst>
              <a:ext uri="{FF2B5EF4-FFF2-40B4-BE49-F238E27FC236}">
                <a16:creationId xmlns:a16="http://schemas.microsoft.com/office/drawing/2014/main" id="{5F1E8BC3-664F-42AD-B41D-EB38654D97DC}"/>
              </a:ext>
            </a:extLst>
          </p:cNvPr>
          <p:cNvSpPr/>
          <p:nvPr/>
        </p:nvSpPr>
        <p:spPr>
          <a:xfrm>
            <a:off x="2062080" y="5078259"/>
            <a:ext cx="1252981" cy="278408"/>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3. </a:t>
            </a:r>
            <a:r>
              <a:rPr lang="de-DE" sz="800" dirty="0">
                <a:solidFill>
                  <a:schemeClr val="tx1"/>
                </a:solidFill>
              </a:rPr>
              <a:t>On-Bill-Finanzierung über Energieversorger</a:t>
            </a:r>
          </a:p>
        </p:txBody>
      </p:sp>
      <p:sp>
        <p:nvSpPr>
          <p:cNvPr id="123" name="Rectangle 15">
            <a:extLst>
              <a:ext uri="{FF2B5EF4-FFF2-40B4-BE49-F238E27FC236}">
                <a16:creationId xmlns:a16="http://schemas.microsoft.com/office/drawing/2014/main" id="{626A85F1-EAE9-4494-8D8A-329219B13354}"/>
              </a:ext>
            </a:extLst>
          </p:cNvPr>
          <p:cNvSpPr/>
          <p:nvPr/>
        </p:nvSpPr>
        <p:spPr>
          <a:xfrm>
            <a:off x="3698154" y="5078260"/>
            <a:ext cx="792000" cy="278407"/>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5. EPC / 6. ESC</a:t>
            </a:r>
          </a:p>
        </p:txBody>
      </p:sp>
      <p:sp>
        <p:nvSpPr>
          <p:cNvPr id="124" name="Oval 17">
            <a:extLst>
              <a:ext uri="{FF2B5EF4-FFF2-40B4-BE49-F238E27FC236}">
                <a16:creationId xmlns:a16="http://schemas.microsoft.com/office/drawing/2014/main" id="{C1911F7B-2988-466D-9B99-143335B51231}"/>
              </a:ext>
            </a:extLst>
          </p:cNvPr>
          <p:cNvSpPr/>
          <p:nvPr/>
        </p:nvSpPr>
        <p:spPr>
          <a:xfrm>
            <a:off x="352744" y="2411422"/>
            <a:ext cx="1535460" cy="1089586"/>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Kann die Kommune den bürokratischen Aufwand reduzieren oder maßgeschneiderte Verfahren entwickeln für Add-Ons?</a:t>
            </a:r>
            <a:endParaRPr lang="en-US" sz="800" dirty="0">
              <a:solidFill>
                <a:schemeClr val="tx1"/>
              </a:solidFill>
            </a:endParaRPr>
          </a:p>
        </p:txBody>
      </p:sp>
      <p:sp>
        <p:nvSpPr>
          <p:cNvPr id="125" name="Rectangle 5">
            <a:extLst>
              <a:ext uri="{FF2B5EF4-FFF2-40B4-BE49-F238E27FC236}">
                <a16:creationId xmlns:a16="http://schemas.microsoft.com/office/drawing/2014/main" id="{8101C5BF-028B-40D7-8B40-25F2EDFA44B0}"/>
              </a:ext>
            </a:extLst>
          </p:cNvPr>
          <p:cNvSpPr/>
          <p:nvPr/>
        </p:nvSpPr>
        <p:spPr>
          <a:xfrm>
            <a:off x="639462" y="5084263"/>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8. AdoRes </a:t>
            </a:r>
            <a:r>
              <a:rPr lang="en-US" sz="800" dirty="0">
                <a:solidFill>
                  <a:schemeClr val="tx1"/>
                </a:solidFill>
              </a:rPr>
              <a:t>(ABRACADABRA)</a:t>
            </a:r>
          </a:p>
        </p:txBody>
      </p:sp>
      <p:sp>
        <p:nvSpPr>
          <p:cNvPr id="126" name="Oval 19">
            <a:extLst>
              <a:ext uri="{FF2B5EF4-FFF2-40B4-BE49-F238E27FC236}">
                <a16:creationId xmlns:a16="http://schemas.microsoft.com/office/drawing/2014/main" id="{DDE8A687-2C86-4A9C-BF03-49D30A636FE6}"/>
              </a:ext>
            </a:extLst>
          </p:cNvPr>
          <p:cNvSpPr/>
          <p:nvPr/>
        </p:nvSpPr>
        <p:spPr>
          <a:xfrm>
            <a:off x="4139281" y="3574945"/>
            <a:ext cx="1239297" cy="843100"/>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Kann die Kommune ein Energiedienstleistungsunternehmen finanziell unterstützen?</a:t>
            </a:r>
            <a:endParaRPr lang="en-US" sz="800" dirty="0">
              <a:solidFill>
                <a:schemeClr val="tx1"/>
              </a:solidFill>
            </a:endParaRPr>
          </a:p>
        </p:txBody>
      </p:sp>
      <p:sp>
        <p:nvSpPr>
          <p:cNvPr id="127" name="Oval 16">
            <a:extLst>
              <a:ext uri="{FF2B5EF4-FFF2-40B4-BE49-F238E27FC236}">
                <a16:creationId xmlns:a16="http://schemas.microsoft.com/office/drawing/2014/main" id="{4BB105B6-DFB9-46B7-AF88-E6062DE6DA32}"/>
              </a:ext>
            </a:extLst>
          </p:cNvPr>
          <p:cNvSpPr/>
          <p:nvPr/>
        </p:nvSpPr>
        <p:spPr>
          <a:xfrm>
            <a:off x="192262" y="1232851"/>
            <a:ext cx="1931466" cy="111602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Die Kommune möchte die energetische Sanierung von WEG auf regionaler Ebene unterstützen. Nächste Frage: Wie kann die Unterstützung gestaltet werden?</a:t>
            </a:r>
            <a:endParaRPr lang="en-US" sz="800" dirty="0">
              <a:solidFill>
                <a:schemeClr val="tx1"/>
              </a:solidFill>
            </a:endParaRPr>
          </a:p>
        </p:txBody>
      </p:sp>
      <p:sp>
        <p:nvSpPr>
          <p:cNvPr id="128" name="Oval 19">
            <a:extLst>
              <a:ext uri="{FF2B5EF4-FFF2-40B4-BE49-F238E27FC236}">
                <a16:creationId xmlns:a16="http://schemas.microsoft.com/office/drawing/2014/main" id="{C2E2A8B6-9698-47B9-AA07-4B8BD72933D2}"/>
              </a:ext>
            </a:extLst>
          </p:cNvPr>
          <p:cNvSpPr/>
          <p:nvPr/>
        </p:nvSpPr>
        <p:spPr>
          <a:xfrm>
            <a:off x="3537160" y="2454917"/>
            <a:ext cx="1113989" cy="97408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Kann die Kommune ein kommunales Energiedienstleistungsunternehmen gründen?</a:t>
            </a:r>
            <a:endParaRPr lang="en-US" sz="800" dirty="0">
              <a:solidFill>
                <a:schemeClr val="tx1"/>
              </a:solidFill>
            </a:endParaRPr>
          </a:p>
        </p:txBody>
      </p:sp>
      <p:sp>
        <p:nvSpPr>
          <p:cNvPr id="129" name="Oval 18">
            <a:extLst>
              <a:ext uri="{FF2B5EF4-FFF2-40B4-BE49-F238E27FC236}">
                <a16:creationId xmlns:a16="http://schemas.microsoft.com/office/drawing/2014/main" id="{2F295EF5-9449-4D63-8F09-2A133A1EB1DC}"/>
              </a:ext>
            </a:extLst>
          </p:cNvPr>
          <p:cNvSpPr/>
          <p:nvPr/>
        </p:nvSpPr>
        <p:spPr>
          <a:xfrm>
            <a:off x="6242641" y="2569762"/>
            <a:ext cx="1496487" cy="673843"/>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Kann die Kommune auf eigene Faust einen zinsvergünstigten Kredit anbieten?</a:t>
            </a:r>
            <a:endParaRPr lang="en-US" sz="800" dirty="0">
              <a:solidFill>
                <a:schemeClr val="tx1"/>
              </a:solidFill>
            </a:endParaRPr>
          </a:p>
        </p:txBody>
      </p:sp>
      <p:sp>
        <p:nvSpPr>
          <p:cNvPr id="130" name="Oval 18">
            <a:extLst>
              <a:ext uri="{FF2B5EF4-FFF2-40B4-BE49-F238E27FC236}">
                <a16:creationId xmlns:a16="http://schemas.microsoft.com/office/drawing/2014/main" id="{CD630ED7-9E80-4BC3-ADF6-64C5D1BBCDF8}"/>
              </a:ext>
            </a:extLst>
          </p:cNvPr>
          <p:cNvSpPr/>
          <p:nvPr/>
        </p:nvSpPr>
        <p:spPr>
          <a:xfrm>
            <a:off x="6543406" y="3714816"/>
            <a:ext cx="1398554" cy="866311"/>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Kann die Kommune einen Teil der von einer Bank verlangten Zinsen subventionieren?</a:t>
            </a:r>
            <a:endParaRPr lang="en-US" sz="800" dirty="0">
              <a:solidFill>
                <a:schemeClr val="tx1"/>
              </a:solidFill>
            </a:endParaRPr>
          </a:p>
        </p:txBody>
      </p:sp>
      <p:sp>
        <p:nvSpPr>
          <p:cNvPr id="131" name="Oval 16">
            <a:extLst>
              <a:ext uri="{FF2B5EF4-FFF2-40B4-BE49-F238E27FC236}">
                <a16:creationId xmlns:a16="http://schemas.microsoft.com/office/drawing/2014/main" id="{2BE0B80C-4992-4006-86F3-6378E9D39B75}"/>
              </a:ext>
            </a:extLst>
          </p:cNvPr>
          <p:cNvSpPr/>
          <p:nvPr/>
        </p:nvSpPr>
        <p:spPr>
          <a:xfrm>
            <a:off x="4822198" y="2640352"/>
            <a:ext cx="1269421" cy="60533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Kann die Kommune eine Subvention anbieten?</a:t>
            </a:r>
            <a:endParaRPr lang="en-US" sz="800" dirty="0">
              <a:solidFill>
                <a:schemeClr val="tx1"/>
              </a:solidFill>
            </a:endParaRPr>
          </a:p>
        </p:txBody>
      </p:sp>
      <p:sp>
        <p:nvSpPr>
          <p:cNvPr id="132" name="Rectangle 5">
            <a:extLst>
              <a:ext uri="{FF2B5EF4-FFF2-40B4-BE49-F238E27FC236}">
                <a16:creationId xmlns:a16="http://schemas.microsoft.com/office/drawing/2014/main" id="{393F3F61-65D0-4398-9756-C0B973BADDF4}"/>
              </a:ext>
            </a:extLst>
          </p:cNvPr>
          <p:cNvSpPr/>
          <p:nvPr/>
        </p:nvSpPr>
        <p:spPr>
          <a:xfrm>
            <a:off x="4927749" y="5080464"/>
            <a:ext cx="1083519" cy="273999"/>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2.2 </a:t>
            </a:r>
            <a:r>
              <a:rPr lang="de-DE" sz="800" b="1" dirty="0">
                <a:solidFill>
                  <a:schemeClr val="tx1"/>
                </a:solidFill>
              </a:rPr>
              <a:t>Subventionen</a:t>
            </a:r>
          </a:p>
        </p:txBody>
      </p:sp>
      <p:sp>
        <p:nvSpPr>
          <p:cNvPr id="133" name="Oval 16">
            <a:extLst>
              <a:ext uri="{FF2B5EF4-FFF2-40B4-BE49-F238E27FC236}">
                <a16:creationId xmlns:a16="http://schemas.microsoft.com/office/drawing/2014/main" id="{51CB5B87-C191-497A-8E44-845BB69B07D0}"/>
              </a:ext>
            </a:extLst>
          </p:cNvPr>
          <p:cNvSpPr/>
          <p:nvPr/>
        </p:nvSpPr>
        <p:spPr>
          <a:xfrm>
            <a:off x="1979712" y="2685725"/>
            <a:ext cx="1461015" cy="501944"/>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Gibt es einen kommunalen Energieversorger?</a:t>
            </a:r>
            <a:endParaRPr lang="en-US" sz="800" dirty="0">
              <a:solidFill>
                <a:schemeClr val="tx1"/>
              </a:solidFill>
            </a:endParaRPr>
          </a:p>
        </p:txBody>
      </p:sp>
      <p:sp>
        <p:nvSpPr>
          <p:cNvPr id="134" name="Rectangle 15">
            <a:extLst>
              <a:ext uri="{FF2B5EF4-FFF2-40B4-BE49-F238E27FC236}">
                <a16:creationId xmlns:a16="http://schemas.microsoft.com/office/drawing/2014/main" id="{3DF77286-EBB3-4F4B-A74B-A62A15D45F13}"/>
              </a:ext>
            </a:extLst>
          </p:cNvPr>
          <p:cNvSpPr/>
          <p:nvPr/>
        </p:nvSpPr>
        <p:spPr>
          <a:xfrm>
            <a:off x="8107521" y="3845933"/>
            <a:ext cx="976513" cy="54856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Keine (zusätzliche) Unterstützung möglich.</a:t>
            </a:r>
          </a:p>
        </p:txBody>
      </p:sp>
      <p:cxnSp>
        <p:nvCxnSpPr>
          <p:cNvPr id="135" name="Gerader Verbinder 93">
            <a:extLst>
              <a:ext uri="{FF2B5EF4-FFF2-40B4-BE49-F238E27FC236}">
                <a16:creationId xmlns:a16="http://schemas.microsoft.com/office/drawing/2014/main" id="{491AACB9-8AEA-45E3-B279-7AF5AE540D01}"/>
              </a:ext>
            </a:extLst>
          </p:cNvPr>
          <p:cNvCxnSpPr>
            <a:cxnSpLocks/>
            <a:stCxn id="126" idx="4"/>
          </p:cNvCxnSpPr>
          <p:nvPr/>
        </p:nvCxnSpPr>
        <p:spPr>
          <a:xfrm flipH="1">
            <a:off x="4092518" y="4418045"/>
            <a:ext cx="666412" cy="56904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6" name="Gerade Verbindung mit Pfeil 181">
            <a:extLst>
              <a:ext uri="{FF2B5EF4-FFF2-40B4-BE49-F238E27FC236}">
                <a16:creationId xmlns:a16="http://schemas.microsoft.com/office/drawing/2014/main" id="{917D0028-9847-4844-93BA-66E8F856A366}"/>
              </a:ext>
            </a:extLst>
          </p:cNvPr>
          <p:cNvCxnSpPr>
            <a:cxnSpLocks/>
            <a:stCxn id="133" idx="6"/>
          </p:cNvCxnSpPr>
          <p:nvPr/>
        </p:nvCxnSpPr>
        <p:spPr>
          <a:xfrm>
            <a:off x="3440727" y="2936697"/>
            <a:ext cx="96433" cy="632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Gerade Verbindung mit Pfeil 212">
            <a:extLst>
              <a:ext uri="{FF2B5EF4-FFF2-40B4-BE49-F238E27FC236}">
                <a16:creationId xmlns:a16="http://schemas.microsoft.com/office/drawing/2014/main" id="{6484F690-5DC0-4BFC-9093-166F3A354480}"/>
              </a:ext>
            </a:extLst>
          </p:cNvPr>
          <p:cNvCxnSpPr>
            <a:cxnSpLocks/>
            <a:stCxn id="126" idx="7"/>
          </p:cNvCxnSpPr>
          <p:nvPr/>
        </p:nvCxnSpPr>
        <p:spPr>
          <a:xfrm flipV="1">
            <a:off x="5197087" y="3194898"/>
            <a:ext cx="11056" cy="503516"/>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Gerade Verbindung mit Pfeil 38">
            <a:extLst>
              <a:ext uri="{FF2B5EF4-FFF2-40B4-BE49-F238E27FC236}">
                <a16:creationId xmlns:a16="http://schemas.microsoft.com/office/drawing/2014/main" id="{0558E295-3BFC-4F17-9EB7-2BC2803DD3C4}"/>
              </a:ext>
            </a:extLst>
          </p:cNvPr>
          <p:cNvCxnSpPr>
            <a:cxnSpLocks/>
            <a:stCxn id="140" idx="6"/>
            <a:endCxn id="141" idx="1"/>
          </p:cNvCxnSpPr>
          <p:nvPr/>
        </p:nvCxnSpPr>
        <p:spPr>
          <a:xfrm flipV="1">
            <a:off x="3576110" y="1792485"/>
            <a:ext cx="311200" cy="3629"/>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Gerade Verbindung mit Pfeil 39">
            <a:extLst>
              <a:ext uri="{FF2B5EF4-FFF2-40B4-BE49-F238E27FC236}">
                <a16:creationId xmlns:a16="http://schemas.microsoft.com/office/drawing/2014/main" id="{5F8F5C25-F4AC-475A-8398-ADDC6ABDD6E6}"/>
              </a:ext>
            </a:extLst>
          </p:cNvPr>
          <p:cNvCxnSpPr>
            <a:cxnSpLocks/>
            <a:stCxn id="140" idx="4"/>
          </p:cNvCxnSpPr>
          <p:nvPr/>
        </p:nvCxnSpPr>
        <p:spPr>
          <a:xfrm flipH="1">
            <a:off x="1827410" y="2191508"/>
            <a:ext cx="1113989" cy="547519"/>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0" name="Oval 17">
            <a:extLst>
              <a:ext uri="{FF2B5EF4-FFF2-40B4-BE49-F238E27FC236}">
                <a16:creationId xmlns:a16="http://schemas.microsoft.com/office/drawing/2014/main" id="{905CC1F3-8E64-45E2-9D28-3657EDB0044C}"/>
              </a:ext>
            </a:extLst>
          </p:cNvPr>
          <p:cNvSpPr/>
          <p:nvPr/>
        </p:nvSpPr>
        <p:spPr>
          <a:xfrm>
            <a:off x="2306688" y="1400719"/>
            <a:ext cx="1269422" cy="790789"/>
          </a:xfrm>
          <a:prstGeom prst="ellipse">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Kann eine nationale Behörde Finanzierungshilfen leisten?</a:t>
            </a:r>
            <a:endParaRPr lang="en-US" sz="800" dirty="0">
              <a:solidFill>
                <a:schemeClr val="tx1"/>
              </a:solidFill>
            </a:endParaRPr>
          </a:p>
        </p:txBody>
      </p:sp>
      <p:sp>
        <p:nvSpPr>
          <p:cNvPr id="141" name="Rectangle 5">
            <a:extLst>
              <a:ext uri="{FF2B5EF4-FFF2-40B4-BE49-F238E27FC236}">
                <a16:creationId xmlns:a16="http://schemas.microsoft.com/office/drawing/2014/main" id="{D8AD4D91-A7B6-4445-952B-1E506688F75B}"/>
              </a:ext>
            </a:extLst>
          </p:cNvPr>
          <p:cNvSpPr/>
          <p:nvPr/>
        </p:nvSpPr>
        <p:spPr>
          <a:xfrm>
            <a:off x="3887310" y="1659285"/>
            <a:ext cx="898448" cy="266400"/>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800" dirty="0">
                <a:solidFill>
                  <a:schemeClr val="tx1"/>
                </a:solidFill>
              </a:rPr>
              <a:t>Nationale Lösung</a:t>
            </a:r>
          </a:p>
        </p:txBody>
      </p:sp>
      <p:cxnSp>
        <p:nvCxnSpPr>
          <p:cNvPr id="142" name="Gerade Verbindung mit Pfeil 132">
            <a:extLst>
              <a:ext uri="{FF2B5EF4-FFF2-40B4-BE49-F238E27FC236}">
                <a16:creationId xmlns:a16="http://schemas.microsoft.com/office/drawing/2014/main" id="{C8CC5E68-711D-4EB2-B1F4-4E1F7AB2601E}"/>
              </a:ext>
            </a:extLst>
          </p:cNvPr>
          <p:cNvCxnSpPr>
            <a:cxnSpLocks/>
          </p:cNvCxnSpPr>
          <p:nvPr/>
        </p:nvCxnSpPr>
        <p:spPr>
          <a:xfrm>
            <a:off x="7941960" y="4120213"/>
            <a:ext cx="165561" cy="0"/>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Gerade Verbindung mit Pfeil 157">
            <a:extLst>
              <a:ext uri="{FF2B5EF4-FFF2-40B4-BE49-F238E27FC236}">
                <a16:creationId xmlns:a16="http://schemas.microsoft.com/office/drawing/2014/main" id="{570B45B9-5731-4359-8E26-ED095952A017}"/>
              </a:ext>
            </a:extLst>
          </p:cNvPr>
          <p:cNvCxnSpPr>
            <a:cxnSpLocks/>
            <a:stCxn id="124" idx="4"/>
            <a:endCxn id="125" idx="0"/>
          </p:cNvCxnSpPr>
          <p:nvPr/>
        </p:nvCxnSpPr>
        <p:spPr>
          <a:xfrm flipH="1">
            <a:off x="1088686" y="3501008"/>
            <a:ext cx="31788" cy="1583255"/>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Gerade Verbindung mit Pfeil 227">
            <a:extLst>
              <a:ext uri="{FF2B5EF4-FFF2-40B4-BE49-F238E27FC236}">
                <a16:creationId xmlns:a16="http://schemas.microsoft.com/office/drawing/2014/main" id="{FC1A3439-EA34-40CD-8944-6E35597AB4F1}"/>
              </a:ext>
            </a:extLst>
          </p:cNvPr>
          <p:cNvCxnSpPr>
            <a:cxnSpLocks/>
            <a:stCxn id="133" idx="4"/>
            <a:endCxn id="122" idx="0"/>
          </p:cNvCxnSpPr>
          <p:nvPr/>
        </p:nvCxnSpPr>
        <p:spPr>
          <a:xfrm flipH="1">
            <a:off x="2688571" y="3187669"/>
            <a:ext cx="21649" cy="189059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Gerade Verbindung mit Pfeil 239">
            <a:extLst>
              <a:ext uri="{FF2B5EF4-FFF2-40B4-BE49-F238E27FC236}">
                <a16:creationId xmlns:a16="http://schemas.microsoft.com/office/drawing/2014/main" id="{98E4B643-5F59-4A2F-B8A9-4CBE8E50CA11}"/>
              </a:ext>
            </a:extLst>
          </p:cNvPr>
          <p:cNvCxnSpPr>
            <a:cxnSpLocks/>
            <a:stCxn id="128" idx="4"/>
            <a:endCxn id="123" idx="0"/>
          </p:cNvCxnSpPr>
          <p:nvPr/>
        </p:nvCxnSpPr>
        <p:spPr>
          <a:xfrm flipH="1">
            <a:off x="4094154" y="3429000"/>
            <a:ext cx="1" cy="1649260"/>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Gerade Verbindung mit Pfeil 61">
            <a:extLst>
              <a:ext uri="{FF2B5EF4-FFF2-40B4-BE49-F238E27FC236}">
                <a16:creationId xmlns:a16="http://schemas.microsoft.com/office/drawing/2014/main" id="{101D2208-0BD8-47E8-96C5-58B1E084C229}"/>
              </a:ext>
            </a:extLst>
          </p:cNvPr>
          <p:cNvCxnSpPr>
            <a:cxnSpLocks/>
            <a:stCxn id="131" idx="4"/>
            <a:endCxn id="132" idx="0"/>
          </p:cNvCxnSpPr>
          <p:nvPr/>
        </p:nvCxnSpPr>
        <p:spPr>
          <a:xfrm>
            <a:off x="5456909" y="3245686"/>
            <a:ext cx="12600" cy="1834778"/>
          </a:xfrm>
          <a:prstGeom prst="straightConnector1">
            <a:avLst/>
          </a:prstGeom>
          <a:ln w="190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75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268760"/>
            <a:ext cx="8174294" cy="4896544"/>
          </a:xfrm>
        </p:spPr>
        <p:txBody>
          <a:bodyPr>
            <a:normAutofit lnSpcReduction="10000"/>
          </a:bodyPr>
          <a:lstStyle/>
          <a:p>
            <a:r>
              <a:rPr lang="de-de" sz="1650" dirty="0">
                <a:latin typeface="Arial" charset="0"/>
                <a:ea typeface="Arial" charset="0"/>
                <a:cs typeface="Arial" charset="0"/>
              </a:rPr>
              <a:t>Die energetische Sanierung von Gebäuden mit Wohnungseigentümergemeinschaften (WEG) ist eine Herausforderung, da es unter den Eigentümern sehr </a:t>
            </a:r>
            <a:r>
              <a:rPr lang="de-de" sz="1650" b="1" dirty="0">
                <a:latin typeface="Arial" charset="0"/>
                <a:ea typeface="Arial" charset="0"/>
                <a:cs typeface="Arial" charset="0"/>
              </a:rPr>
              <a:t>unterschiedliche Anreize</a:t>
            </a:r>
            <a:r>
              <a:rPr lang="de-de" sz="1650" dirty="0">
                <a:latin typeface="Arial" charset="0"/>
                <a:ea typeface="Arial" charset="0"/>
                <a:cs typeface="Arial" charset="0"/>
              </a:rPr>
              <a:t> gibt. Anhand von Zielgruppeninterviews wurde festgestellt, dass finanzielle Aspekte eine große Rolle bei der Entscheidung für oder gegen eine energetische Sanierung darstellen.</a:t>
            </a:r>
          </a:p>
          <a:p>
            <a:r>
              <a:rPr lang="de-de" sz="1650" dirty="0">
                <a:latin typeface="Arial" charset="0"/>
                <a:ea typeface="Arial" charset="0"/>
                <a:cs typeface="Arial" charset="0"/>
              </a:rPr>
              <a:t>Daher haben wir die </a:t>
            </a:r>
            <a:r>
              <a:rPr lang="de-de" sz="1650" b="1" dirty="0">
                <a:latin typeface="Arial" charset="0"/>
                <a:ea typeface="Arial" charset="0"/>
                <a:cs typeface="Arial" charset="0"/>
              </a:rPr>
              <a:t>verfügbaren Finanzierungsmöglichkeiten</a:t>
            </a:r>
            <a:r>
              <a:rPr lang="de-de" sz="1650" dirty="0">
                <a:latin typeface="Arial" charset="0"/>
                <a:ea typeface="Arial" charset="0"/>
                <a:cs typeface="Arial" charset="0"/>
              </a:rPr>
              <a:t> für energetische Sanierung analysiert, einen </a:t>
            </a:r>
            <a:r>
              <a:rPr lang="de-de" sz="1650" b="1" dirty="0">
                <a:latin typeface="Arial" charset="0"/>
                <a:ea typeface="Arial" charset="0"/>
                <a:cs typeface="Arial" charset="0"/>
              </a:rPr>
              <a:t>Interpretationsrahmen</a:t>
            </a:r>
            <a:r>
              <a:rPr lang="de-de" sz="1650" dirty="0">
                <a:latin typeface="Arial" charset="0"/>
                <a:ea typeface="Arial" charset="0"/>
                <a:cs typeface="Arial" charset="0"/>
              </a:rPr>
              <a:t> erstellt, die verfügbaren Instrumente aufgelistet und eine </a:t>
            </a:r>
            <a:r>
              <a:rPr lang="de-de" sz="1650" b="1" dirty="0">
                <a:latin typeface="Arial" charset="0"/>
                <a:ea typeface="Arial" charset="0"/>
                <a:cs typeface="Arial" charset="0"/>
              </a:rPr>
              <a:t>Bewertung aller Instrumente </a:t>
            </a:r>
            <a:r>
              <a:rPr lang="de-de" sz="1650" dirty="0">
                <a:latin typeface="Arial" charset="0"/>
                <a:ea typeface="Arial" charset="0"/>
                <a:cs typeface="Arial" charset="0"/>
              </a:rPr>
              <a:t>anhand des Interpretationsrahmens durchgeführt. </a:t>
            </a:r>
          </a:p>
          <a:p>
            <a:r>
              <a:rPr lang="de-de" sz="1650" dirty="0">
                <a:latin typeface="Arial" charset="0"/>
                <a:ea typeface="Arial" charset="0"/>
                <a:cs typeface="Arial" charset="0"/>
              </a:rPr>
              <a:t>Was jeweils das „richtige“ Instrument ist, hängt in hohem Maße von </a:t>
            </a:r>
            <a:r>
              <a:rPr lang="de-de" sz="1650" b="1" dirty="0">
                <a:latin typeface="Arial" charset="0"/>
                <a:ea typeface="Arial" charset="0"/>
                <a:cs typeface="Arial" charset="0"/>
              </a:rPr>
              <a:t>persönlichen Präferenzen</a:t>
            </a:r>
            <a:r>
              <a:rPr lang="de-de" sz="1650" dirty="0">
                <a:latin typeface="Arial" charset="0"/>
                <a:ea typeface="Arial" charset="0"/>
                <a:cs typeface="Arial" charset="0"/>
              </a:rPr>
              <a:t> ab und kann daher von Fall zu Fall unterschiedlich sein. Bei der Einstufung wurde vor allem auf die </a:t>
            </a:r>
            <a:r>
              <a:rPr lang="de-de" sz="1650" b="1" dirty="0">
                <a:latin typeface="Arial" charset="0"/>
                <a:ea typeface="Arial" charset="0"/>
                <a:cs typeface="Arial" charset="0"/>
              </a:rPr>
              <a:t>Kosten</a:t>
            </a:r>
            <a:r>
              <a:rPr lang="de-de" sz="1650" dirty="0">
                <a:latin typeface="Arial" charset="0"/>
                <a:ea typeface="Arial" charset="0"/>
                <a:cs typeface="Arial" charset="0"/>
              </a:rPr>
              <a:t> und die </a:t>
            </a:r>
            <a:r>
              <a:rPr lang="de-de" sz="1650" b="1" dirty="0">
                <a:latin typeface="Arial" charset="0"/>
                <a:ea typeface="Arial" charset="0"/>
                <a:cs typeface="Arial" charset="0"/>
              </a:rPr>
              <a:t>Lösung WEG-spezifischer Probleme</a:t>
            </a:r>
            <a:r>
              <a:rPr lang="de-de" sz="1650" dirty="0">
                <a:latin typeface="Arial" charset="0"/>
                <a:ea typeface="Arial" charset="0"/>
                <a:cs typeface="Arial" charset="0"/>
              </a:rPr>
              <a:t> geachtet. </a:t>
            </a:r>
          </a:p>
          <a:p>
            <a:r>
              <a:rPr lang="de-de" sz="1650" dirty="0">
                <a:latin typeface="Arial" charset="0"/>
                <a:ea typeface="Arial" charset="0"/>
                <a:cs typeface="Arial" charset="0"/>
              </a:rPr>
              <a:t>Es gibt allerdings Instrumente, welche die </a:t>
            </a:r>
            <a:r>
              <a:rPr lang="de-de" sz="1650" b="1" dirty="0">
                <a:latin typeface="Arial" charset="0"/>
                <a:ea typeface="Arial" charset="0"/>
                <a:cs typeface="Arial" charset="0"/>
              </a:rPr>
              <a:t>WEG-spezifischen Anforderungen</a:t>
            </a:r>
            <a:r>
              <a:rPr lang="de-de" sz="1650" dirty="0">
                <a:latin typeface="Arial" charset="0"/>
                <a:ea typeface="Arial" charset="0"/>
                <a:cs typeface="Arial" charset="0"/>
              </a:rPr>
              <a:t> </a:t>
            </a:r>
            <a:r>
              <a:rPr lang="de-de" sz="1650" b="1" dirty="0">
                <a:latin typeface="Arial" charset="0"/>
                <a:ea typeface="Arial" charset="0"/>
                <a:cs typeface="Arial" charset="0"/>
              </a:rPr>
              <a:t>sehr gut erfüllen</a:t>
            </a:r>
            <a:r>
              <a:rPr lang="de-de" sz="1650" dirty="0">
                <a:latin typeface="Arial" charset="0"/>
                <a:ea typeface="Arial" charset="0"/>
                <a:cs typeface="Arial" charset="0"/>
              </a:rPr>
              <a:t>, jedoch </a:t>
            </a:r>
            <a:r>
              <a:rPr lang="de-de" sz="1650" b="1" dirty="0">
                <a:latin typeface="Arial" charset="0"/>
                <a:ea typeface="Arial" charset="0"/>
                <a:cs typeface="Arial" charset="0"/>
              </a:rPr>
              <a:t>nicht einfach umsetzbar</a:t>
            </a:r>
            <a:r>
              <a:rPr lang="de-de" sz="1650" dirty="0">
                <a:latin typeface="Arial" charset="0"/>
                <a:ea typeface="Arial" charset="0"/>
                <a:cs typeface="Arial" charset="0"/>
              </a:rPr>
              <a:t> sind.</a:t>
            </a:r>
            <a:r>
              <a:rPr lang="de-de" sz="1650" dirty="0">
                <a:solidFill>
                  <a:schemeClr val="tx1"/>
                </a:solidFill>
                <a:latin typeface="Arial" charset="0"/>
                <a:ea typeface="Arial" charset="0"/>
                <a:cs typeface="Arial" charset="0"/>
              </a:rPr>
              <a:t> </a:t>
            </a:r>
            <a:r>
              <a:rPr lang="de-de" sz="1650" dirty="0">
                <a:latin typeface="Arial" charset="0"/>
                <a:ea typeface="Arial" charset="0"/>
                <a:cs typeface="Arial" charset="0"/>
              </a:rPr>
              <a:t>Aus Sicht der </a:t>
            </a:r>
            <a:r>
              <a:rPr lang="de-de" sz="1650" b="1" dirty="0">
                <a:latin typeface="Arial" charset="0"/>
                <a:ea typeface="Arial" charset="0"/>
                <a:cs typeface="Arial" charset="0"/>
              </a:rPr>
              <a:t>Kommunen</a:t>
            </a:r>
            <a:r>
              <a:rPr lang="de-de" sz="1650" dirty="0">
                <a:latin typeface="Arial" charset="0"/>
                <a:ea typeface="Arial" charset="0"/>
                <a:cs typeface="Arial" charset="0"/>
              </a:rPr>
              <a:t> wurden die Instrumente daher danach bewertet, wie schwierig sie umsetzbar sind.</a:t>
            </a:r>
          </a:p>
          <a:p>
            <a:r>
              <a:rPr lang="de-de" sz="1650" dirty="0">
                <a:latin typeface="Arial" charset="0"/>
                <a:ea typeface="Arial" charset="0"/>
                <a:cs typeface="Arial" charset="0"/>
              </a:rPr>
              <a:t>Auf Basis unserer Bewertung wurden Flussdiagramme für </a:t>
            </a:r>
            <a:r>
              <a:rPr lang="de-de" sz="1650" b="1" dirty="0">
                <a:latin typeface="Arial" charset="0"/>
                <a:ea typeface="Arial" charset="0"/>
                <a:cs typeface="Arial" charset="0"/>
              </a:rPr>
              <a:t>Eigentümer und politische Entscheidungsträger</a:t>
            </a:r>
            <a:r>
              <a:rPr lang="de-de" sz="1650" dirty="0">
                <a:latin typeface="Arial" charset="0"/>
                <a:ea typeface="Arial" charset="0"/>
                <a:cs typeface="Arial" charset="0"/>
              </a:rPr>
              <a:t> entwickelt, in denen die Benutzer zu den richtigen Instrumenten geführt werden, wobei </a:t>
            </a:r>
            <a:r>
              <a:rPr lang="de-de" sz="1650" b="1" dirty="0">
                <a:latin typeface="Arial" charset="0"/>
                <a:ea typeface="Arial" charset="0"/>
                <a:cs typeface="Arial" charset="0"/>
              </a:rPr>
              <a:t>theoretische und praktische Argumente</a:t>
            </a:r>
            <a:r>
              <a:rPr lang="de-de" sz="1650" dirty="0">
                <a:latin typeface="Arial" charset="0"/>
                <a:ea typeface="Arial" charset="0"/>
                <a:cs typeface="Arial" charset="0"/>
              </a:rPr>
              <a:t> gegeneinander abgewogen werden. </a:t>
            </a:r>
          </a:p>
          <a:p>
            <a:endParaRPr lang="en-US" sz="1650" dirty="0">
              <a:latin typeface="Arial" charset="0"/>
              <a:ea typeface="Arial" charset="0"/>
              <a:cs typeface="Arial" charset="0"/>
            </a:endParaRPr>
          </a:p>
        </p:txBody>
      </p:sp>
      <p:sp>
        <p:nvSpPr>
          <p:cNvPr id="5" name="Title 1"/>
          <p:cNvSpPr>
            <a:spLocks noGrp="1"/>
          </p:cNvSpPr>
          <p:nvPr>
            <p:ph type="title"/>
          </p:nvPr>
        </p:nvSpPr>
        <p:spPr>
          <a:xfrm>
            <a:off x="2123728" y="548680"/>
            <a:ext cx="5743112" cy="515195"/>
          </a:xfrm>
        </p:spPr>
        <p:txBody>
          <a:bodyPr>
            <a:normAutofit/>
          </a:bodyPr>
          <a:lstStyle/>
          <a:p>
            <a:r>
              <a:rPr lang="de-de" sz="2250" dirty="0">
                <a:latin typeface="Arial" charset="0"/>
                <a:ea typeface="Arial" charset="0"/>
                <a:cs typeface="Arial" charset="0"/>
              </a:rPr>
              <a:t>Einleitung</a:t>
            </a:r>
          </a:p>
        </p:txBody>
      </p:sp>
    </p:spTree>
    <p:extLst>
      <p:ext uri="{BB962C8B-B14F-4D97-AF65-F5344CB8AC3E}">
        <p14:creationId xmlns:p14="http://schemas.microsoft.com/office/powerpoint/2010/main" val="522385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340768"/>
            <a:ext cx="8174294" cy="4219473"/>
          </a:xfrm>
        </p:spPr>
        <p:txBody>
          <a:bodyPr>
            <a:noAutofit/>
          </a:bodyPr>
          <a:lstStyle/>
          <a:p>
            <a:pPr marL="0" indent="0">
              <a:buNone/>
            </a:pPr>
            <a:r>
              <a:rPr lang="de-de" sz="1450" dirty="0">
                <a:latin typeface="Arial" charset="0"/>
                <a:ea typeface="Arial" charset="0"/>
                <a:cs typeface="Arial" charset="0"/>
              </a:rPr>
              <a:t>Da dieser Bericht sich auch an Kommunen richtet, präsentieren wir eine Liste von sich </a:t>
            </a:r>
            <a:br>
              <a:rPr lang="de-DE" sz="1450" dirty="0">
                <a:latin typeface="Arial" charset="0"/>
                <a:ea typeface="Arial" charset="0"/>
                <a:cs typeface="Arial" charset="0"/>
              </a:rPr>
            </a:br>
            <a:r>
              <a:rPr lang="de-de" sz="1450" dirty="0">
                <a:latin typeface="Arial" charset="0"/>
                <a:ea typeface="Arial" charset="0"/>
                <a:cs typeface="Arial" charset="0"/>
              </a:rPr>
              <a:t>nicht gegenseitig ausschließenden Maßnahmen, die Kommunen anwenden können, um WEG bei der energetischen Sanierung zu helfen. </a:t>
            </a:r>
          </a:p>
          <a:p>
            <a:pPr marL="342900" lvl="1" indent="-342900">
              <a:spcBef>
                <a:spcPts val="750"/>
              </a:spcBef>
              <a:buFont typeface="+mj-lt"/>
              <a:buAutoNum type="arabicPeriod"/>
            </a:pPr>
            <a:r>
              <a:rPr lang="de-de" sz="1450" b="1" dirty="0">
                <a:latin typeface="Arial" charset="0"/>
                <a:ea typeface="Arial" charset="0"/>
                <a:cs typeface="Arial" charset="0"/>
              </a:rPr>
              <a:t>Zusammenarbeit auf nationaler oder internationaler Ebene: </a:t>
            </a:r>
            <a:r>
              <a:rPr lang="de-de" sz="1450" dirty="0">
                <a:latin typeface="Arial" charset="0"/>
                <a:ea typeface="Arial" charset="0"/>
                <a:cs typeface="Arial" charset="0"/>
              </a:rPr>
              <a:t>Die meisten Initiativen zur Unterstützung von energetischer Sanierung (z. B. Subventionen) haben ihren Ursprung auf nationaler oder EU-Ebene. Häufig sind WEG nicht vertraut mit allen verfügbaren Programmen. Kommunen können daher helfen, indem sie entsprechende Programme anbieten oder nach bestehenden Programmen suchen und darüber informieren.</a:t>
            </a:r>
          </a:p>
          <a:p>
            <a:pPr marL="342900" indent="-342900">
              <a:buFont typeface="+mj-lt"/>
              <a:buAutoNum type="arabicPeriod" startAt="2"/>
            </a:pPr>
            <a:r>
              <a:rPr lang="de-de" sz="1450" b="1" dirty="0">
                <a:latin typeface="Arial" charset="0"/>
                <a:ea typeface="Arial" charset="0"/>
                <a:cs typeface="Arial" charset="0"/>
              </a:rPr>
              <a:t>Maßgeschneiderte Bedingungen: </a:t>
            </a:r>
            <a:r>
              <a:rPr lang="de-de" sz="1450" dirty="0">
                <a:latin typeface="Arial" charset="0"/>
                <a:ea typeface="Arial" charset="0"/>
                <a:cs typeface="Arial" charset="0"/>
              </a:rPr>
              <a:t>Finanzierungsinstrumente wie AdoRes oder ESCO funktionieren nur, wenn bestimmte Bedingungen (z. B. Genehmigung zur Erweiterung des Gebäudes) erfüllt sind. Eine Anpassung der Genehmigungsbedingungen ist eine kostengünstige Alternative für Kommunen, um diese Maßnahmen zu ermöglichen. </a:t>
            </a:r>
          </a:p>
          <a:p>
            <a:pPr marL="342900" indent="-342900">
              <a:buFont typeface="+mj-lt"/>
              <a:buAutoNum type="arabicPeriod" startAt="2"/>
            </a:pPr>
            <a:r>
              <a:rPr lang="de-de" sz="1450" b="1" dirty="0">
                <a:latin typeface="Arial" charset="0"/>
                <a:ea typeface="Arial" charset="0"/>
                <a:cs typeface="Arial" charset="0"/>
              </a:rPr>
              <a:t>Bereitstellung von Finanzierungen: </a:t>
            </a:r>
            <a:r>
              <a:rPr lang="de-de" sz="1450" dirty="0">
                <a:latin typeface="Arial" charset="0"/>
                <a:ea typeface="Arial" charset="0"/>
                <a:cs typeface="Arial" charset="0"/>
              </a:rPr>
              <a:t>Auch wenn Kommunen die energetischen Sanierungen nicht direkt finanzieren sollten, funktionieren manche ESCO-Lösungen oder Gemeinschaftsdarlehen nur mit einer Bürgschaft. Kommunen könnten Bürgschaften stellen, um Pilotprojekte zu starten und Vertrauen aufzubauen.</a:t>
            </a:r>
          </a:p>
          <a:p>
            <a:pPr marL="342900" indent="-342900">
              <a:buFont typeface="+mj-lt"/>
              <a:buAutoNum type="arabicPeriod" startAt="2"/>
            </a:pPr>
            <a:r>
              <a:rPr lang="de-de" sz="1450" b="1" dirty="0">
                <a:latin typeface="Arial" charset="0"/>
                <a:ea typeface="Arial" charset="0"/>
                <a:cs typeface="Arial" charset="0"/>
              </a:rPr>
              <a:t>Messung: </a:t>
            </a:r>
            <a:r>
              <a:rPr lang="de-de" sz="1450" dirty="0">
                <a:latin typeface="Arial" charset="0"/>
                <a:ea typeface="Arial" charset="0"/>
                <a:cs typeface="Arial" charset="0"/>
              </a:rPr>
              <a:t>Hinsichtlich der Nachbereitung sollten Kommunen auch den Erfolg oder Misserfolg der energetischen Maßnahmen messen. Das kann zukünftige WEG dabei helfen, Fehler zu vermeiden oder die Verfahren zu verbessern. </a:t>
            </a:r>
          </a:p>
          <a:p>
            <a:pPr marL="342900" indent="-342900">
              <a:buFont typeface="+mj-lt"/>
              <a:buAutoNum type="arabicPeriod" startAt="2"/>
            </a:pPr>
            <a:endParaRPr lang="en-US" sz="1450" b="1" dirty="0">
              <a:latin typeface="Arial" charset="0"/>
              <a:ea typeface="Arial" charset="0"/>
              <a:cs typeface="Arial" charset="0"/>
            </a:endParaRPr>
          </a:p>
        </p:txBody>
      </p:sp>
      <p:sp>
        <p:nvSpPr>
          <p:cNvPr id="5" name="Rectangle 4"/>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72 – 76</a:t>
            </a: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400" dirty="0">
                <a:latin typeface="Arial" charset="0"/>
                <a:ea typeface="Arial" charset="0"/>
                <a:cs typeface="Arial" charset="0"/>
              </a:rPr>
              <a:t>Rolle der Kommunen</a:t>
            </a:r>
          </a:p>
        </p:txBody>
      </p:sp>
    </p:spTree>
    <p:extLst>
      <p:ext uri="{BB962C8B-B14F-4D97-AF65-F5344CB8AC3E}">
        <p14:creationId xmlns:p14="http://schemas.microsoft.com/office/powerpoint/2010/main" val="1527205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628800"/>
            <a:ext cx="8174294" cy="3931441"/>
          </a:xfrm>
        </p:spPr>
        <p:txBody>
          <a:bodyPr>
            <a:noAutofit/>
          </a:bodyPr>
          <a:lstStyle/>
          <a:p>
            <a:r>
              <a:rPr lang="de-de" sz="1800" dirty="0">
                <a:latin typeface="Arial" charset="0"/>
                <a:ea typeface="Arial" charset="0"/>
                <a:cs typeface="Arial" charset="0"/>
              </a:rPr>
              <a:t>Da die europäische Landschaft sehr divers ist, liegt der Fokus eher auf allgemein verfügbare Instrumente und weniger auf konkrete Beispiele. Im Bericht sind jedoch viele Beispiele aufgeführt, bei denen häufig eine Mischung verschiedener Instrumente angewandt wird.</a:t>
            </a:r>
          </a:p>
          <a:p>
            <a:r>
              <a:rPr lang="de-de" sz="1800" dirty="0">
                <a:latin typeface="Arial" charset="0"/>
                <a:ea typeface="Arial" charset="0"/>
                <a:cs typeface="Arial" charset="0"/>
              </a:rPr>
              <a:t>Eine detaillierte Analyse und Übersicht, inkl. Beispiele und einer Auswahl innovativer Beispiele, finden Sie </a:t>
            </a:r>
            <a:r>
              <a:rPr lang="de-de" sz="1800" dirty="0">
                <a:latin typeface="Arial" charset="0"/>
                <a:ea typeface="Arial" charset="0"/>
                <a:cs typeface="Arial" charset="0"/>
                <a:hlinkClick r:id="rId2"/>
              </a:rPr>
              <a:t>hier</a:t>
            </a:r>
            <a:r>
              <a:rPr lang="de-de" sz="1800" dirty="0">
                <a:latin typeface="Arial" charset="0"/>
                <a:ea typeface="Arial" charset="0"/>
                <a:cs typeface="Arial" charset="0"/>
              </a:rPr>
              <a:t> im Bericht.</a:t>
            </a:r>
            <a:r>
              <a:rPr lang="de-de" sz="1800" dirty="0">
                <a:latin typeface="Arial" charset="0"/>
                <a:ea typeface="Arial" charset="0"/>
                <a:cs typeface="Arial" charset="0"/>
                <a:hlinkClick r:id="rId2"/>
              </a:rPr>
              <a:t> </a:t>
            </a:r>
          </a:p>
          <a:p>
            <a:r>
              <a:rPr lang="de-de" sz="1800" dirty="0">
                <a:latin typeface="Arial" charset="0"/>
                <a:ea typeface="Arial" charset="0"/>
                <a:cs typeface="Arial" charset="0"/>
              </a:rPr>
              <a:t>Dieser Bericht wurde erstellt von der Universität Maastricht – Hochschule für Wirtschaft und Ökonomie – Fakultät Finanzen</a:t>
            </a:r>
          </a:p>
          <a:p>
            <a:endParaRPr lang="en-US" sz="1800" b="1" dirty="0">
              <a:latin typeface="Arial" charset="0"/>
              <a:ea typeface="Arial" charset="0"/>
              <a:cs typeface="Arial" charset="0"/>
            </a:endParaRPr>
          </a:p>
        </p:txBody>
      </p:sp>
      <p:sp>
        <p:nvSpPr>
          <p:cNvPr id="7" name="Title 1"/>
          <p:cNvSpPr txBox="1">
            <a:spLocks/>
          </p:cNvSpPr>
          <p:nvPr/>
        </p:nvSpPr>
        <p:spPr>
          <a:xfrm>
            <a:off x="2123728" y="548680"/>
            <a:ext cx="604867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400" dirty="0">
                <a:latin typeface="Arial" charset="0"/>
                <a:ea typeface="Arial" charset="0"/>
                <a:cs typeface="Arial" charset="0"/>
              </a:rPr>
              <a:t>Abschließende Anmerkungen </a:t>
            </a:r>
          </a:p>
        </p:txBody>
      </p:sp>
    </p:spTree>
    <p:extLst>
      <p:ext uri="{BB962C8B-B14F-4D97-AF65-F5344CB8AC3E}">
        <p14:creationId xmlns:p14="http://schemas.microsoft.com/office/powerpoint/2010/main" val="211446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2250" dirty="0">
                <a:latin typeface="Arial" charset="0"/>
                <a:ea typeface="Arial" charset="0"/>
                <a:cs typeface="Arial" charset="0"/>
              </a:rPr>
              <a:t>Leseanleitung</a:t>
            </a:r>
          </a:p>
        </p:txBody>
      </p:sp>
      <p:sp>
        <p:nvSpPr>
          <p:cNvPr id="3" name="Content Placeholder 2"/>
          <p:cNvSpPr>
            <a:spLocks noGrp="1"/>
          </p:cNvSpPr>
          <p:nvPr>
            <p:ph idx="1"/>
          </p:nvPr>
        </p:nvSpPr>
        <p:spPr>
          <a:xfrm>
            <a:off x="628650" y="1554758"/>
            <a:ext cx="7886700" cy="4754562"/>
          </a:xfrm>
        </p:spPr>
        <p:txBody>
          <a:bodyPr>
            <a:noAutofit/>
          </a:bodyPr>
          <a:lstStyle/>
          <a:p>
            <a:r>
              <a:rPr lang="de-de" sz="2000" dirty="0">
                <a:latin typeface="Arial" charset="0"/>
                <a:ea typeface="Arial" charset="0"/>
                <a:cs typeface="Arial" charset="0"/>
              </a:rPr>
              <a:t>Die </a:t>
            </a:r>
            <a:r>
              <a:rPr lang="de-de" sz="2000" b="1" dirty="0">
                <a:latin typeface="Arial" charset="0"/>
                <a:ea typeface="Arial" charset="0"/>
                <a:cs typeface="Arial" charset="0"/>
              </a:rPr>
              <a:t>Bewertungskriterien</a:t>
            </a:r>
            <a:r>
              <a:rPr lang="de-de" sz="2000" dirty="0">
                <a:latin typeface="Arial" charset="0"/>
                <a:ea typeface="Arial" charset="0"/>
                <a:cs typeface="Arial" charset="0"/>
              </a:rPr>
              <a:t> für Finanzierungsinstrumente werden auf Folie 4 vorgestellt.</a:t>
            </a:r>
          </a:p>
          <a:p>
            <a:r>
              <a:rPr lang="de-de" sz="2000" dirty="0">
                <a:latin typeface="Arial" charset="0"/>
                <a:ea typeface="Arial" charset="0"/>
                <a:cs typeface="Arial" charset="0"/>
              </a:rPr>
              <a:t>Praktische </a:t>
            </a:r>
            <a:r>
              <a:rPr lang="de-de" sz="2000" b="1" dirty="0">
                <a:latin typeface="Arial" charset="0"/>
                <a:ea typeface="Arial" charset="0"/>
                <a:cs typeface="Arial" charset="0"/>
              </a:rPr>
              <a:t>Einschränkungen</a:t>
            </a:r>
            <a:r>
              <a:rPr lang="de-de" sz="2000" dirty="0">
                <a:latin typeface="Arial" charset="0"/>
                <a:ea typeface="Arial" charset="0"/>
                <a:cs typeface="Arial" charset="0"/>
              </a:rPr>
              <a:t> für die Anwendung der Finanzierungsinstrumente werden auf Folie 5 besprochen.</a:t>
            </a:r>
            <a:r>
              <a:rPr lang="de-de" sz="2000" dirty="0">
                <a:solidFill>
                  <a:schemeClr val="tx1"/>
                </a:solidFill>
                <a:latin typeface="Arial" charset="0"/>
                <a:ea typeface="Arial" charset="0"/>
                <a:cs typeface="Arial" charset="0"/>
              </a:rPr>
              <a:t> </a:t>
            </a:r>
          </a:p>
          <a:p>
            <a:r>
              <a:rPr lang="de-de" sz="2000" dirty="0">
                <a:latin typeface="Arial" charset="0"/>
                <a:ea typeface="Arial" charset="0"/>
                <a:cs typeface="Arial" charset="0"/>
              </a:rPr>
              <a:t>Auf Folie 6-15 wird eine </a:t>
            </a:r>
            <a:r>
              <a:rPr lang="de-de" sz="2000" b="1" dirty="0">
                <a:latin typeface="Arial" charset="0"/>
                <a:ea typeface="Arial" charset="0"/>
                <a:cs typeface="Arial" charset="0"/>
              </a:rPr>
              <a:t>Auswahl an Instrumenten</a:t>
            </a:r>
            <a:r>
              <a:rPr lang="de-de" sz="2000" dirty="0">
                <a:latin typeface="Arial" charset="0"/>
                <a:ea typeface="Arial" charset="0"/>
                <a:cs typeface="Arial" charset="0"/>
              </a:rPr>
              <a:t> bewertet.</a:t>
            </a:r>
          </a:p>
          <a:p>
            <a:r>
              <a:rPr lang="de-de" sz="2000" dirty="0">
                <a:latin typeface="Arial" charset="0"/>
                <a:ea typeface="Arial" charset="0"/>
                <a:cs typeface="Arial" charset="0"/>
              </a:rPr>
              <a:t>Folie 16 enthält einen </a:t>
            </a:r>
            <a:r>
              <a:rPr lang="de-de" sz="2000" b="1" dirty="0">
                <a:latin typeface="Arial" charset="0"/>
                <a:ea typeface="Arial" charset="0"/>
                <a:cs typeface="Arial" charset="0"/>
              </a:rPr>
              <a:t>Vergleich</a:t>
            </a:r>
            <a:r>
              <a:rPr lang="de-de" sz="2000" dirty="0">
                <a:latin typeface="Arial" charset="0"/>
                <a:ea typeface="Arial" charset="0"/>
                <a:cs typeface="Arial" charset="0"/>
              </a:rPr>
              <a:t> dieser Instrumente.</a:t>
            </a:r>
          </a:p>
          <a:p>
            <a:r>
              <a:rPr lang="de-de" sz="2000" dirty="0">
                <a:latin typeface="Arial" charset="0"/>
                <a:ea typeface="Arial" charset="0"/>
                <a:cs typeface="Arial" charset="0"/>
              </a:rPr>
              <a:t>Auf den Folien 17-19 helfen Flussdiagramme bei der </a:t>
            </a:r>
            <a:r>
              <a:rPr lang="de-de" sz="2000" b="1" dirty="0">
                <a:latin typeface="Arial" charset="0"/>
                <a:ea typeface="Arial" charset="0"/>
                <a:cs typeface="Arial" charset="0"/>
              </a:rPr>
              <a:t>Auswahl der richtigen Finanzierungsmöglichkeit</a:t>
            </a:r>
            <a:r>
              <a:rPr lang="de-de" sz="2000" dirty="0">
                <a:latin typeface="Arial" charset="0"/>
                <a:ea typeface="Arial" charset="0"/>
                <a:cs typeface="Arial" charset="0"/>
              </a:rPr>
              <a:t>.</a:t>
            </a:r>
          </a:p>
          <a:p>
            <a:r>
              <a:rPr lang="de-de" sz="2000" dirty="0">
                <a:latin typeface="Arial" charset="0"/>
                <a:ea typeface="Arial" charset="0"/>
                <a:cs typeface="Arial" charset="0"/>
              </a:rPr>
              <a:t>Auf Folie 20 finden Sie schließlich einige Gedanken über die </a:t>
            </a:r>
            <a:r>
              <a:rPr lang="de-de" sz="2000" b="1" dirty="0">
                <a:latin typeface="Arial" charset="0"/>
                <a:ea typeface="Arial" charset="0"/>
                <a:cs typeface="Arial" charset="0"/>
              </a:rPr>
              <a:t>Rolle der Kommunalverwaltungen</a:t>
            </a:r>
            <a:r>
              <a:rPr lang="de-de" sz="2000" dirty="0">
                <a:latin typeface="Arial" charset="0"/>
                <a:ea typeface="Arial" charset="0"/>
                <a:cs typeface="Arial" charset="0"/>
              </a:rPr>
              <a:t> bei der Finanzierung der energetischen Sanierung von WEG.</a:t>
            </a:r>
          </a:p>
          <a:p>
            <a:pPr marL="0" indent="0">
              <a:buNone/>
            </a:pPr>
            <a:r>
              <a:rPr lang="de-de" sz="1650" dirty="0">
                <a:latin typeface="Arial" charset="0"/>
                <a:ea typeface="Arial" charset="0"/>
                <a:cs typeface="Arial" charset="0"/>
              </a:rPr>
              <a:t>Auf den folgenden Folien werden Seitenzahlen genannt. Diese verweisen auf den vollständigen Bericht, den Sie hier finden.</a:t>
            </a:r>
          </a:p>
          <a:p>
            <a:endParaRPr lang="en-US" sz="2200" dirty="0"/>
          </a:p>
        </p:txBody>
      </p:sp>
      <p:sp>
        <p:nvSpPr>
          <p:cNvPr id="4" name="Slide Number Placeholder 3"/>
          <p:cNvSpPr>
            <a:spLocks noGrp="1"/>
          </p:cNvSpPr>
          <p:nvPr>
            <p:ph type="sldNum" sz="quarter" idx="12"/>
          </p:nvPr>
        </p:nvSpPr>
        <p:spPr/>
        <p:txBody>
          <a:bodyPr/>
          <a:lstStyle/>
          <a:p>
            <a:fld id="{887881AF-5066-4752-9D31-0B4C9D3ECF21}" type="slidenum">
              <a:rPr lang="fr-FR" smtClean="0">
                <a:solidFill>
                  <a:prstClr val="black">
                    <a:tint val="75000"/>
                  </a:prstClr>
                </a:solidFill>
              </a:rPr>
              <a:pPr/>
              <a:t>3</a:t>
            </a:fld>
            <a:endParaRPr lang="fr-FR" dirty="0">
              <a:solidFill>
                <a:prstClr val="black">
                  <a:tint val="75000"/>
                </a:prstClr>
              </a:solidFill>
            </a:endParaRPr>
          </a:p>
        </p:txBody>
      </p:sp>
    </p:spTree>
    <p:extLst>
      <p:ext uri="{BB962C8B-B14F-4D97-AF65-F5344CB8AC3E}">
        <p14:creationId xmlns:p14="http://schemas.microsoft.com/office/powerpoint/2010/main" val="644929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728" y="548680"/>
            <a:ext cx="5743112" cy="515195"/>
          </a:xfrm>
        </p:spPr>
        <p:txBody>
          <a:bodyPr>
            <a:normAutofit fontScale="90000"/>
          </a:bodyPr>
          <a:lstStyle/>
          <a:p>
            <a:r>
              <a:rPr lang="de-de" sz="2250" dirty="0">
                <a:latin typeface="Arial" charset="0"/>
                <a:ea typeface="Arial" charset="0"/>
                <a:cs typeface="Arial" charset="0"/>
              </a:rPr>
              <a:t>WEG-bezogene Kriterien für Finanzierungsinstrumente </a:t>
            </a:r>
          </a:p>
        </p:txBody>
      </p:sp>
      <p:sp>
        <p:nvSpPr>
          <p:cNvPr id="3" name="Content Placeholder 2"/>
          <p:cNvSpPr>
            <a:spLocks noGrp="1"/>
          </p:cNvSpPr>
          <p:nvPr>
            <p:ph idx="1"/>
          </p:nvPr>
        </p:nvSpPr>
        <p:spPr>
          <a:xfrm>
            <a:off x="341056" y="1268760"/>
            <a:ext cx="8479416" cy="4214337"/>
          </a:xfrm>
        </p:spPr>
        <p:txBody>
          <a:bodyPr>
            <a:noAutofit/>
          </a:bodyPr>
          <a:lstStyle/>
          <a:p>
            <a:pPr marL="0" indent="0">
              <a:buNone/>
            </a:pPr>
            <a:r>
              <a:rPr lang="de-de" sz="1350" dirty="0">
                <a:latin typeface="Arial" charset="0"/>
                <a:ea typeface="Arial" charset="0"/>
                <a:cs typeface="Arial" charset="0"/>
              </a:rPr>
              <a:t>In WEG müssen mehrere Wohnungseigentümer gemeinsam eine Entscheidung über die </a:t>
            </a:r>
            <a:br>
              <a:rPr lang="de-DE" sz="1350" dirty="0">
                <a:latin typeface="Arial" charset="0"/>
                <a:ea typeface="Arial" charset="0"/>
                <a:cs typeface="Arial" charset="0"/>
              </a:rPr>
            </a:br>
            <a:r>
              <a:rPr lang="de-de" sz="1350" dirty="0">
                <a:latin typeface="Arial" charset="0"/>
                <a:ea typeface="Arial" charset="0"/>
                <a:cs typeface="Arial" charset="0"/>
              </a:rPr>
              <a:t>energetische Sanierung treffen. Anhand von Zielgruppeninterviews auf der Nachfrageseite wurden </a:t>
            </a:r>
            <a:br>
              <a:rPr lang="de-DE" sz="1350" dirty="0">
                <a:latin typeface="Arial" charset="0"/>
                <a:ea typeface="Arial" charset="0"/>
                <a:cs typeface="Arial" charset="0"/>
              </a:rPr>
            </a:br>
            <a:r>
              <a:rPr lang="de-de" sz="1350" dirty="0">
                <a:latin typeface="Arial" charset="0"/>
                <a:ea typeface="Arial" charset="0"/>
                <a:cs typeface="Arial" charset="0"/>
              </a:rPr>
              <a:t>einige Probleme bezüglich der finanziellen Anreize festgestellt:</a:t>
            </a:r>
          </a:p>
          <a:p>
            <a:pPr marL="342900" indent="-342900">
              <a:buFont typeface="+mj-lt"/>
              <a:buAutoNum type="arabicPeriod"/>
            </a:pPr>
            <a:r>
              <a:rPr lang="de-de" sz="1350" b="1" dirty="0">
                <a:latin typeface="Arial" charset="0"/>
                <a:ea typeface="Arial" charset="0"/>
                <a:cs typeface="Arial" charset="0"/>
              </a:rPr>
              <a:t>Investitionsmerkmale</a:t>
            </a:r>
            <a:r>
              <a:rPr lang="de-de" sz="1350" dirty="0">
                <a:latin typeface="Arial" charset="0"/>
                <a:ea typeface="Arial" charset="0"/>
                <a:cs typeface="Arial" charset="0"/>
              </a:rPr>
              <a:t>: Eigentümer haben mit unterschiedlichen finanziellen Situationen und Einschränkungen zu tun (z. B. keine Ersparnisse, keine Kreditfähigkeit). Auch die Präferenzen in Bezug auf Zinssätze und Anlagehorizont sind unterschiedlich.</a:t>
            </a:r>
          </a:p>
          <a:p>
            <a:pPr marL="342900" indent="-342900">
              <a:buFont typeface="+mj-lt"/>
              <a:buAutoNum type="arabicPeriod"/>
            </a:pPr>
            <a:r>
              <a:rPr lang="de-de" sz="1350" b="1" dirty="0">
                <a:latin typeface="Arial" charset="0"/>
                <a:ea typeface="Arial" charset="0"/>
                <a:cs typeface="Arial" charset="0"/>
              </a:rPr>
              <a:t>Übertragbarkeit der Schulden bei Verkauf: </a:t>
            </a:r>
            <a:r>
              <a:rPr lang="de-de" sz="1350" dirty="0">
                <a:latin typeface="Arial" charset="0"/>
                <a:ea typeface="Arial" charset="0"/>
                <a:cs typeface="Arial" charset="0"/>
              </a:rPr>
              <a:t>Eigentümer haben unterschiedliche Zeithorizonte für ihren Verbleib in der Wohnung (z. B. junge Paare im Vergleich zu Senioren). Daher sind sie möglicherweise nicht bereit sich auf langfristige Investitionen einzulassen, wenn die Schulden nicht übertrag</a:t>
            </a:r>
            <a:r>
              <a:rPr lang="de-DE" sz="1350" dirty="0">
                <a:latin typeface="Arial" charset="0"/>
                <a:ea typeface="Arial" charset="0"/>
                <a:cs typeface="Arial" charset="0"/>
              </a:rPr>
              <a:t>bar sind</a:t>
            </a:r>
            <a:r>
              <a:rPr lang="de-de" sz="1350" dirty="0">
                <a:latin typeface="Arial" charset="0"/>
                <a:ea typeface="Arial" charset="0"/>
                <a:cs typeface="Arial" charset="0"/>
              </a:rPr>
              <a:t>.</a:t>
            </a:r>
          </a:p>
          <a:p>
            <a:pPr marL="342900" indent="-342900">
              <a:buFont typeface="+mj-lt"/>
              <a:buAutoNum type="arabicPeriod"/>
            </a:pPr>
            <a:r>
              <a:rPr lang="de-de" sz="1350" b="1" dirty="0">
                <a:latin typeface="Arial" charset="0"/>
                <a:ea typeface="Arial" charset="0"/>
                <a:cs typeface="Arial" charset="0"/>
              </a:rPr>
              <a:t>Unterstützung: </a:t>
            </a:r>
            <a:r>
              <a:rPr lang="de-de" sz="1350" dirty="0">
                <a:latin typeface="Arial" charset="0"/>
                <a:ea typeface="Arial" charset="0"/>
                <a:cs typeface="Arial" charset="0"/>
              </a:rPr>
              <a:t>Eine effiziente energetische Sanierung ist kompliziert und die Einsparungen sind möglicherweise nicht für alle Eigentümer gleich. Die Eigentümer brauchen Unterstützung, um die individuellen finanziellen Auswirkungen zu verstehen.</a:t>
            </a:r>
          </a:p>
          <a:p>
            <a:pPr marL="342900" indent="-342900">
              <a:buFont typeface="+mj-lt"/>
              <a:buAutoNum type="arabicPeriod"/>
            </a:pPr>
            <a:r>
              <a:rPr lang="de-de" sz="1350" b="1" dirty="0">
                <a:latin typeface="Arial" charset="0"/>
                <a:ea typeface="Arial" charset="0"/>
                <a:cs typeface="Arial" charset="0"/>
              </a:rPr>
              <a:t>Energieeffizienzrisiko für Wohnungseigentümer: </a:t>
            </a:r>
            <a:r>
              <a:rPr lang="de-de" sz="1350" dirty="0">
                <a:latin typeface="Arial" charset="0"/>
                <a:ea typeface="Arial" charset="0"/>
                <a:cs typeface="Arial" charset="0"/>
              </a:rPr>
              <a:t>Die geschätzten Energieeinsparungen müssen in der Praxis garantiert werden. </a:t>
            </a:r>
          </a:p>
          <a:p>
            <a:pPr marL="342900" indent="-342900">
              <a:buFont typeface="+mj-lt"/>
              <a:buAutoNum type="arabicPeriod"/>
            </a:pPr>
            <a:r>
              <a:rPr lang="de-de" sz="1350" b="1" dirty="0">
                <a:latin typeface="Arial" charset="0"/>
                <a:ea typeface="Arial" charset="0"/>
                <a:cs typeface="Arial" charset="0"/>
              </a:rPr>
              <a:t>Skalierbarkeit auf die Sanierungsmaßnahme: </a:t>
            </a:r>
            <a:r>
              <a:rPr lang="de-de" sz="1350" dirty="0">
                <a:latin typeface="Arial" charset="0"/>
                <a:ea typeface="Arial" charset="0"/>
                <a:cs typeface="Arial" charset="0"/>
              </a:rPr>
              <a:t>Mehrfamilienhäuser sind größer als Einfamilienhäuser. Daher sind die Investitionen für die energetische Sanierung wahrscheinlich größer.</a:t>
            </a:r>
          </a:p>
          <a:p>
            <a:pPr marL="342900" indent="-342900">
              <a:buFont typeface="+mj-lt"/>
              <a:buAutoNum type="arabicPeriod"/>
            </a:pPr>
            <a:r>
              <a:rPr lang="de-de" sz="1350" b="1" dirty="0">
                <a:latin typeface="Arial" charset="0"/>
                <a:ea typeface="Arial" charset="0"/>
                <a:cs typeface="Arial" charset="0"/>
              </a:rPr>
              <a:t>Berücksichtigung divergierender Anreize: </a:t>
            </a:r>
            <a:r>
              <a:rPr lang="de-de" sz="1350" dirty="0">
                <a:latin typeface="Arial" charset="0"/>
                <a:ea typeface="Arial" charset="0"/>
                <a:cs typeface="Arial" charset="0"/>
              </a:rPr>
              <a:t>Einige Eigentümer vermieten ihre Wohnung. In dem Fall trägt der Eigentümer die Kosten der energetischen Sanierung, während der Mieter die Vorteile genießt, wodurch die Bereitschaft zur Sanierung niedriger ist.</a:t>
            </a:r>
          </a:p>
          <a:p>
            <a:pPr marL="0" indent="0">
              <a:buNone/>
            </a:pPr>
            <a:r>
              <a:rPr lang="de-de" sz="1350" b="1" dirty="0">
                <a:latin typeface="Arial" charset="0"/>
                <a:ea typeface="Arial" charset="0"/>
                <a:cs typeface="Arial" charset="0"/>
              </a:rPr>
              <a:t>Wie sehr ein Finanzierungsinstrument diesen Kriterien entspricht</a:t>
            </a:r>
            <a:r>
              <a:rPr lang="de-de" sz="1350" dirty="0">
                <a:latin typeface="Arial" charset="0"/>
                <a:ea typeface="Arial" charset="0"/>
                <a:cs typeface="Arial" charset="0"/>
              </a:rPr>
              <a:t>, ist farblich dargestellt: </a:t>
            </a:r>
            <a:r>
              <a:rPr lang="de-de" sz="1350" dirty="0">
                <a:solidFill>
                  <a:srgbClr val="FF0000"/>
                </a:solidFill>
                <a:latin typeface="Arial" charset="0"/>
                <a:ea typeface="Arial" charset="0"/>
                <a:cs typeface="Arial" charset="0"/>
              </a:rPr>
              <a:t>Rot</a:t>
            </a:r>
            <a:r>
              <a:rPr lang="de-de" sz="1350" dirty="0">
                <a:latin typeface="Arial" charset="0"/>
                <a:ea typeface="Arial" charset="0"/>
                <a:cs typeface="Arial" charset="0"/>
              </a:rPr>
              <a:t>: Das Instrument ist gar nicht brauchbar; </a:t>
            </a:r>
            <a:r>
              <a:rPr lang="de-de" sz="1350" dirty="0">
                <a:solidFill>
                  <a:schemeClr val="accent4"/>
                </a:solidFill>
                <a:latin typeface="Arial" charset="0"/>
                <a:ea typeface="Arial" charset="0"/>
                <a:cs typeface="Arial" charset="0"/>
              </a:rPr>
              <a:t>Orange</a:t>
            </a:r>
            <a:r>
              <a:rPr lang="de-de" sz="1350" dirty="0">
                <a:latin typeface="Arial" charset="0"/>
                <a:ea typeface="Arial" charset="0"/>
                <a:cs typeface="Arial" charset="0"/>
              </a:rPr>
              <a:t>: Das Instrument ist alleine nicht brauchbar, aber eventuell in Kombination mit anderen Instrumenten; </a:t>
            </a:r>
            <a:r>
              <a:rPr lang="de-de" sz="1350" dirty="0">
                <a:solidFill>
                  <a:schemeClr val="accent6"/>
                </a:solidFill>
                <a:latin typeface="Arial" charset="0"/>
                <a:ea typeface="Arial" charset="0"/>
                <a:cs typeface="Arial" charset="0"/>
              </a:rPr>
              <a:t>Grün</a:t>
            </a:r>
            <a:r>
              <a:rPr lang="de-de" sz="1350" dirty="0">
                <a:latin typeface="Arial" charset="0"/>
                <a:ea typeface="Arial" charset="0"/>
                <a:cs typeface="Arial" charset="0"/>
              </a:rPr>
              <a:t>: Das Instrument kann eine Lösung sein (keine Garantie). </a:t>
            </a:r>
          </a:p>
        </p:txBody>
      </p:sp>
      <p:sp>
        <p:nvSpPr>
          <p:cNvPr id="6" name="Rectangle 5"/>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19 – 24 </a:t>
            </a:r>
          </a:p>
        </p:txBody>
      </p:sp>
    </p:spTree>
    <p:extLst>
      <p:ext uri="{BB962C8B-B14F-4D97-AF65-F5344CB8AC3E}">
        <p14:creationId xmlns:p14="http://schemas.microsoft.com/office/powerpoint/2010/main" val="3058753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268760"/>
            <a:ext cx="8407408" cy="4396231"/>
          </a:xfrm>
        </p:spPr>
        <p:txBody>
          <a:bodyPr>
            <a:noAutofit/>
          </a:bodyPr>
          <a:lstStyle/>
          <a:p>
            <a:pPr marL="0" indent="0">
              <a:buNone/>
            </a:pPr>
            <a:r>
              <a:rPr lang="de-de" sz="1350" dirty="0">
                <a:latin typeface="Arial" charset="0"/>
                <a:ea typeface="Arial" charset="0"/>
                <a:cs typeface="Arial" charset="0"/>
              </a:rPr>
              <a:t>Auch wenn Instrumente den Anforderungen von WEG perfekt entsprechen, kann es praktische </a:t>
            </a:r>
            <a:br>
              <a:rPr lang="de-DE" sz="1350" dirty="0">
                <a:latin typeface="Arial" charset="0"/>
                <a:ea typeface="Arial" charset="0"/>
                <a:cs typeface="Arial" charset="0"/>
              </a:rPr>
            </a:br>
            <a:r>
              <a:rPr lang="de-de" sz="1350" dirty="0">
                <a:latin typeface="Arial" charset="0"/>
                <a:ea typeface="Arial" charset="0"/>
                <a:cs typeface="Arial" charset="0"/>
              </a:rPr>
              <a:t>Probleme geben, weil diese zum Beispiel nicht verfügbar sind oder eine Unterstützung der Kommune benötigen. Daher haben wir die Instrumente auch anhand der folgenden praktischen Überlegungen bewertet.</a:t>
            </a:r>
          </a:p>
          <a:p>
            <a:pPr marL="342900" indent="-342900">
              <a:buFont typeface="+mj-lt"/>
              <a:buAutoNum type="arabicPeriod"/>
            </a:pPr>
            <a:r>
              <a:rPr lang="de-de" sz="1350" b="1" dirty="0">
                <a:latin typeface="Arial" charset="0"/>
                <a:ea typeface="Arial" charset="0"/>
                <a:cs typeface="Arial" charset="0"/>
              </a:rPr>
              <a:t>Möglich in den Partnerländern</a:t>
            </a:r>
            <a:r>
              <a:rPr lang="de-de" sz="1350" dirty="0">
                <a:latin typeface="Arial" charset="0"/>
                <a:ea typeface="Arial" charset="0"/>
                <a:cs typeface="Arial" charset="0"/>
              </a:rPr>
              <a:t>: Die Einführung des Finanzierungsinstrument muss in den Partnerländern des ACE-Retrofitting-Projekts (Nordwesteuropa) möglich sein. </a:t>
            </a:r>
          </a:p>
          <a:p>
            <a:pPr marL="342900" indent="-342900">
              <a:buFont typeface="+mj-lt"/>
              <a:buAutoNum type="arabicPeriod"/>
            </a:pPr>
            <a:r>
              <a:rPr lang="de-de" sz="1350" b="1" dirty="0">
                <a:latin typeface="Arial" charset="0"/>
                <a:ea typeface="Arial" charset="0"/>
                <a:cs typeface="Arial" charset="0"/>
              </a:rPr>
              <a:t>Transaktionskosten bei Abschluss: </a:t>
            </a:r>
            <a:r>
              <a:rPr lang="de-de" sz="1350" dirty="0">
                <a:latin typeface="Arial" charset="0"/>
                <a:ea typeface="Arial" charset="0"/>
                <a:cs typeface="Arial" charset="0"/>
              </a:rPr>
              <a:t>Die Einrichtung von Finanzierungsinstrumenten kann für Eigentümer und/oder Kommunen teuer werden, da unterschiedliche Parteien involviert sind. </a:t>
            </a:r>
          </a:p>
          <a:p>
            <a:pPr marL="342900" indent="-342900">
              <a:buFont typeface="+mj-lt"/>
              <a:buAutoNum type="arabicPeriod"/>
            </a:pPr>
            <a:r>
              <a:rPr lang="de-de" sz="1350" b="1" dirty="0">
                <a:latin typeface="Arial" charset="0"/>
                <a:ea typeface="Arial" charset="0"/>
                <a:cs typeface="Arial" charset="0"/>
              </a:rPr>
              <a:t>Verpflichtungen für Eigentümer: </a:t>
            </a:r>
            <a:r>
              <a:rPr lang="de-de" sz="1350" dirty="0">
                <a:latin typeface="Arial" charset="0"/>
                <a:ea typeface="Arial" charset="0"/>
                <a:cs typeface="Arial" charset="0"/>
              </a:rPr>
              <a:t>Neben den finanziellen Verpflichtungen wie Schulden sind mit manchen Finanzierungsinstrumenten Kreditwürdigkeitsprüfungen, Bewerbungen etc. verbunden.</a:t>
            </a:r>
          </a:p>
          <a:p>
            <a:pPr marL="342900" indent="-342900">
              <a:buFont typeface="+mj-lt"/>
              <a:buAutoNum type="arabicPeriod"/>
            </a:pPr>
            <a:r>
              <a:rPr lang="de-de" sz="1350" b="1" dirty="0">
                <a:latin typeface="Arial" charset="0"/>
                <a:ea typeface="Arial" charset="0"/>
                <a:cs typeface="Arial" charset="0"/>
              </a:rPr>
              <a:t>Produktverfügbarkeit in den Ländern: </a:t>
            </a:r>
            <a:r>
              <a:rPr lang="de-de" sz="1350" dirty="0">
                <a:latin typeface="Arial" charset="0"/>
                <a:ea typeface="Arial" charset="0"/>
                <a:cs typeface="Arial" charset="0"/>
              </a:rPr>
              <a:t>Sind diese Instrumente in den Partnerländern des ACE-Retrofitting-Projekts (Nordwesteuropa) bereits verfügbar?</a:t>
            </a:r>
          </a:p>
          <a:p>
            <a:pPr marL="342900" indent="-342900">
              <a:buFont typeface="+mj-lt"/>
              <a:buAutoNum type="arabicPeriod"/>
            </a:pPr>
            <a:r>
              <a:rPr lang="de-de" sz="1350" b="1" dirty="0">
                <a:latin typeface="Arial" charset="0"/>
                <a:ea typeface="Arial" charset="0"/>
                <a:cs typeface="Arial" charset="0"/>
              </a:rPr>
              <a:t>Kann die Kommune das Programm unterstützen? </a:t>
            </a:r>
            <a:r>
              <a:rPr lang="de-de" sz="1350" dirty="0">
                <a:latin typeface="Arial" charset="0"/>
                <a:ea typeface="Arial" charset="0"/>
                <a:cs typeface="Arial" charset="0"/>
              </a:rPr>
              <a:t>Wir haben </a:t>
            </a:r>
            <a:r>
              <a:rPr lang="de-DE" sz="1350" dirty="0">
                <a:latin typeface="Arial" charset="0"/>
                <a:ea typeface="Arial" charset="0"/>
                <a:cs typeface="Arial" charset="0"/>
              </a:rPr>
              <a:t>gefragt</a:t>
            </a:r>
            <a:r>
              <a:rPr lang="de-de" sz="1350" dirty="0">
                <a:latin typeface="Arial" charset="0"/>
                <a:ea typeface="Arial" charset="0"/>
                <a:cs typeface="Arial" charset="0"/>
              </a:rPr>
              <a:t>, ob Kommunen die Einführung des Finanzierungsinstruments durch die Regelung bestimmter Aspekte unterstützen können.</a:t>
            </a:r>
          </a:p>
          <a:p>
            <a:pPr marL="342900" indent="-342900">
              <a:buFont typeface="+mj-lt"/>
              <a:buAutoNum type="arabicPeriod"/>
            </a:pPr>
            <a:r>
              <a:rPr lang="de-de" sz="1350" b="1" dirty="0">
                <a:latin typeface="Arial" charset="0"/>
                <a:ea typeface="Arial" charset="0"/>
                <a:cs typeface="Arial" charset="0"/>
              </a:rPr>
              <a:t>Geeignet für den Wohnungsmarkt?</a:t>
            </a:r>
            <a:r>
              <a:rPr lang="de-de" sz="1350" dirty="0">
                <a:latin typeface="Arial" charset="0"/>
                <a:ea typeface="Arial" charset="0"/>
                <a:cs typeface="Arial" charset="0"/>
              </a:rPr>
              <a:t> Einige Instrumente sind mehr auf den kommerziellen Immobilienmarkt ausgerichtet.</a:t>
            </a:r>
          </a:p>
          <a:p>
            <a:pPr marL="342900" indent="-342900">
              <a:buFont typeface="+mj-lt"/>
              <a:buAutoNum type="arabicPeriod"/>
            </a:pPr>
            <a:r>
              <a:rPr lang="de-de" sz="1350" b="1" dirty="0">
                <a:latin typeface="Arial" charset="0"/>
                <a:ea typeface="Arial" charset="0"/>
                <a:cs typeface="Arial" charset="0"/>
              </a:rPr>
              <a:t>Regulatorische oder legislative Fragen: </a:t>
            </a:r>
            <a:r>
              <a:rPr lang="de-de" sz="1350" dirty="0">
                <a:latin typeface="Arial" charset="0"/>
                <a:ea typeface="Arial" charset="0"/>
                <a:cs typeface="Arial" charset="0"/>
              </a:rPr>
              <a:t>Wie komplex ist die Einführung des Finanzierungsinstruments?</a:t>
            </a:r>
          </a:p>
          <a:p>
            <a:pPr marL="0" indent="0">
              <a:buNone/>
            </a:pPr>
            <a:r>
              <a:rPr lang="de-de" sz="1350" dirty="0">
                <a:latin typeface="Arial" charset="0"/>
                <a:ea typeface="Arial" charset="0"/>
                <a:cs typeface="Arial" charset="0"/>
              </a:rPr>
              <a:t>Der </a:t>
            </a:r>
            <a:r>
              <a:rPr lang="de-de" sz="1350" b="1" dirty="0">
                <a:latin typeface="Arial" charset="0"/>
                <a:ea typeface="Arial" charset="0"/>
                <a:cs typeface="Arial" charset="0"/>
              </a:rPr>
              <a:t>Schwierigkeitsgrad der Einführung dieser Option</a:t>
            </a:r>
            <a:r>
              <a:rPr lang="de-de" sz="1350" dirty="0">
                <a:latin typeface="Arial" charset="0"/>
                <a:ea typeface="Arial" charset="0"/>
                <a:cs typeface="Arial" charset="0"/>
              </a:rPr>
              <a:t> ist farblich dargestellt. </a:t>
            </a:r>
            <a:r>
              <a:rPr lang="de-de" sz="1350" dirty="0">
                <a:solidFill>
                  <a:srgbClr val="FF0000"/>
                </a:solidFill>
                <a:latin typeface="Arial" charset="0"/>
                <a:ea typeface="Arial" charset="0"/>
                <a:cs typeface="Arial" charset="0"/>
              </a:rPr>
              <a:t>Rot</a:t>
            </a:r>
            <a:r>
              <a:rPr lang="de-de" sz="1350" dirty="0">
                <a:latin typeface="Arial" charset="0"/>
                <a:ea typeface="Arial" charset="0"/>
                <a:cs typeface="Arial" charset="0"/>
              </a:rPr>
              <a:t>: Unwahrscheinlich, dass das Instrument schnell umgesetzt werden kann. </a:t>
            </a:r>
            <a:r>
              <a:rPr lang="de-de" sz="1350" dirty="0">
                <a:solidFill>
                  <a:schemeClr val="accent4"/>
                </a:solidFill>
                <a:latin typeface="Arial" charset="0"/>
                <a:ea typeface="Arial" charset="0"/>
                <a:cs typeface="Arial" charset="0"/>
              </a:rPr>
              <a:t>Orange</a:t>
            </a:r>
            <a:r>
              <a:rPr lang="de-de" sz="1350" dirty="0">
                <a:latin typeface="Arial" charset="0"/>
                <a:ea typeface="Arial" charset="0"/>
                <a:cs typeface="Arial" charset="0"/>
              </a:rPr>
              <a:t>: Die Einführung dieses Instruments verlangt viel Engagement. </a:t>
            </a:r>
            <a:r>
              <a:rPr lang="de-de" sz="1350" dirty="0">
                <a:solidFill>
                  <a:schemeClr val="accent6"/>
                </a:solidFill>
                <a:latin typeface="Arial" charset="0"/>
                <a:ea typeface="Arial" charset="0"/>
                <a:cs typeface="Arial" charset="0"/>
              </a:rPr>
              <a:t>Grün</a:t>
            </a:r>
            <a:r>
              <a:rPr lang="de-de" sz="1350" dirty="0">
                <a:latin typeface="Arial" charset="0"/>
                <a:ea typeface="Arial" charset="0"/>
                <a:cs typeface="Arial" charset="0"/>
              </a:rPr>
              <a:t>: Das Instrument kann schnell eingeführt werden oder ist bereits weit verbreitet. </a:t>
            </a:r>
          </a:p>
          <a:p>
            <a:pPr marL="342900" indent="-342900">
              <a:buFont typeface="+mj-lt"/>
              <a:buAutoNum type="arabicPeriod"/>
            </a:pPr>
            <a:endParaRPr lang="en-GB" sz="1425" b="1" dirty="0">
              <a:latin typeface="Arial" charset="0"/>
              <a:ea typeface="Arial" charset="0"/>
              <a:cs typeface="Arial" charset="0"/>
            </a:endParaRPr>
          </a:p>
        </p:txBody>
      </p:sp>
      <p:sp>
        <p:nvSpPr>
          <p:cNvPr id="5" name="Rectangle 4"/>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24 – 26 </a:t>
            </a: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Praktische Kriterien für Finanzierungsinstrumente </a:t>
            </a:r>
          </a:p>
        </p:txBody>
      </p:sp>
    </p:spTree>
    <p:extLst>
      <p:ext uri="{BB962C8B-B14F-4D97-AF65-F5344CB8AC3E}">
        <p14:creationId xmlns:p14="http://schemas.microsoft.com/office/powerpoint/2010/main" val="2014024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733550"/>
            <a:ext cx="8174294" cy="3931441"/>
          </a:xfrm>
        </p:spPr>
        <p:txBody>
          <a:bodyPr>
            <a:noAutofit/>
          </a:bodyPr>
          <a:lstStyle/>
          <a:p>
            <a:pPr marL="0" indent="0">
              <a:buNone/>
            </a:pPr>
            <a:r>
              <a:rPr lang="de-de" sz="1430" dirty="0">
                <a:latin typeface="Arial" charset="0"/>
                <a:ea typeface="Arial" charset="0"/>
                <a:cs typeface="Arial" charset="0"/>
              </a:rPr>
              <a:t>Das einfachste „Finanzierungsinstrument“ ist die reine Eigenkapitalfinanzierung, wobei die eigenen Ersparnisse der Eigentümer verwendet werden.</a:t>
            </a:r>
          </a:p>
          <a:p>
            <a:pPr marL="0" indent="0">
              <a:buNone/>
            </a:pPr>
            <a:r>
              <a:rPr lang="de-de" sz="1430" b="1" dirty="0">
                <a:latin typeface="Arial" charset="0"/>
                <a:ea typeface="Arial" charset="0"/>
                <a:cs typeface="Arial" charset="0"/>
              </a:rPr>
              <a:t>Vorteil: </a:t>
            </a:r>
            <a:r>
              <a:rPr lang="de-de" sz="1430" dirty="0">
                <a:latin typeface="Arial" charset="0"/>
                <a:ea typeface="Arial" charset="0"/>
                <a:cs typeface="Arial" charset="0"/>
              </a:rPr>
              <a:t>Einfach, keine Verpflichtungen, leicht verständlich</a:t>
            </a:r>
          </a:p>
          <a:p>
            <a:pPr marL="0" indent="0">
              <a:buNone/>
            </a:pPr>
            <a:r>
              <a:rPr lang="de-de" sz="1430" b="1" dirty="0">
                <a:latin typeface="Arial" charset="0"/>
                <a:ea typeface="Arial" charset="0"/>
                <a:cs typeface="Arial" charset="0"/>
              </a:rPr>
              <a:t>Nachteil: </a:t>
            </a:r>
            <a:r>
              <a:rPr lang="de-de" sz="1430" dirty="0">
                <a:latin typeface="Arial" charset="0"/>
                <a:ea typeface="Arial" charset="0"/>
                <a:cs typeface="Arial" charset="0"/>
              </a:rPr>
              <a:t>Ersparnisse sind nicht immer vorhanden oder ausreichend, Subventionsprogramme sind manchmal günstiger, keine Unterstützung bei der Umsetzung, Schulden sind nicht übertragbar</a:t>
            </a:r>
          </a:p>
          <a:p>
            <a:pPr marL="0" indent="0">
              <a:buNone/>
            </a:pPr>
            <a:r>
              <a:rPr lang="de-de" sz="1430" b="1" dirty="0">
                <a:latin typeface="Arial" charset="0"/>
                <a:ea typeface="Arial" charset="0"/>
                <a:cs typeface="Arial" charset="0"/>
              </a:rPr>
              <a:t>Beispiele: </a:t>
            </a:r>
            <a:r>
              <a:rPr lang="de-de" sz="1430" dirty="0">
                <a:latin typeface="Arial" charset="0"/>
                <a:ea typeface="Arial" charset="0"/>
                <a:cs typeface="Arial" charset="0"/>
              </a:rPr>
              <a:t>Gemeinschaftliche Ersparnisse, Beispiel 1: Fond Travaux (Einzelheiten S. 28)</a:t>
            </a:r>
          </a:p>
        </p:txBody>
      </p:sp>
      <p:sp>
        <p:nvSpPr>
          <p:cNvPr id="8"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1. Ersparnisse</a:t>
            </a:r>
          </a:p>
        </p:txBody>
      </p:sp>
      <p:sp>
        <p:nvSpPr>
          <p:cNvPr id="9" name="Rectangle 8"/>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13" name="Table 12"/>
          <p:cNvGraphicFramePr>
            <a:graphicFrameLocks noGrp="1"/>
          </p:cNvGraphicFramePr>
          <p:nvPr>
            <p:extLst>
              <p:ext uri="{D42A27DB-BD31-4B8C-83A1-F6EECF244321}">
                <p14:modId xmlns:p14="http://schemas.microsoft.com/office/powerpoint/2010/main" val="8413745"/>
              </p:ext>
            </p:extLst>
          </p:nvPr>
        </p:nvGraphicFramePr>
        <p:xfrm>
          <a:off x="390641" y="4509120"/>
          <a:ext cx="8362718" cy="814294"/>
        </p:xfrm>
        <a:graphic>
          <a:graphicData uri="http://schemas.openxmlformats.org/drawingml/2006/table">
            <a:tbl>
              <a:tblPr firstRow="1" bandRow="1">
                <a:tableStyleId>{5C22544A-7EE6-4342-B048-85BDC9FD1C3A}</a:tableStyleId>
              </a:tblPr>
              <a:tblGrid>
                <a:gridCol w="1517063">
                  <a:extLst>
                    <a:ext uri="{9D8B030D-6E8A-4147-A177-3AD203B41FA5}">
                      <a16:colId xmlns:a16="http://schemas.microsoft.com/office/drawing/2014/main" val="2026256478"/>
                    </a:ext>
                  </a:extLst>
                </a:gridCol>
                <a:gridCol w="1008112">
                  <a:extLst>
                    <a:ext uri="{9D8B030D-6E8A-4147-A177-3AD203B41FA5}">
                      <a16:colId xmlns:a16="http://schemas.microsoft.com/office/drawing/2014/main" val="4149875238"/>
                    </a:ext>
                  </a:extLst>
                </a:gridCol>
                <a:gridCol w="1058847">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520357">
                  <a:extLst>
                    <a:ext uri="{9D8B030D-6E8A-4147-A177-3AD203B41FA5}">
                      <a16:colId xmlns:a16="http://schemas.microsoft.com/office/drawing/2014/main" val="200567842"/>
                    </a:ext>
                  </a:extLst>
                </a:gridCol>
                <a:gridCol w="868991">
                  <a:extLst>
                    <a:ext uri="{9D8B030D-6E8A-4147-A177-3AD203B41FA5}">
                      <a16:colId xmlns:a16="http://schemas.microsoft.com/office/drawing/2014/main" val="20006"/>
                    </a:ext>
                  </a:extLst>
                </a:gridCol>
              </a:tblGrid>
              <a:tr h="418054">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1000" dirty="0">
                          <a:latin typeface="Arial" charset="0"/>
                          <a:ea typeface="Arial" charset="0"/>
                          <a:cs typeface="Arial" charset="0"/>
                        </a:rPr>
                        <a:t>Eigentümer verwendet eigene Ersparnisse</a:t>
                      </a:r>
                    </a:p>
                  </a:txBody>
                  <a:tcPr anchor="ctr"/>
                </a:tc>
                <a:tc>
                  <a:txBody>
                    <a:bodyPr/>
                    <a:lstStyle/>
                    <a:p>
                      <a:pPr algn="ctr"/>
                      <a:r>
                        <a:rPr lang="de-de" sz="1000" dirty="0">
                          <a:latin typeface="Arial" charset="0"/>
                          <a:ea typeface="Arial" charset="0"/>
                          <a:cs typeface="Arial" charset="0"/>
                        </a:rPr>
                        <a:t>Nicht zutreffend</a:t>
                      </a:r>
                      <a:r>
                        <a:rPr lang="de-de" sz="1000" baseline="0" dirty="0">
                          <a:latin typeface="Arial" charset="0"/>
                          <a:ea typeface="Arial" charset="0"/>
                          <a:cs typeface="Arial" charset="0"/>
                        </a:rPr>
                        <a:t> </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l" rtl="0"/>
                      <a:endParaRPr lang="en-US" sz="10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055402756"/>
              </p:ext>
            </p:extLst>
          </p:nvPr>
        </p:nvGraphicFramePr>
        <p:xfrm>
          <a:off x="397956" y="5333956"/>
          <a:ext cx="8348088" cy="871346"/>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191394">
                  <a:extLst>
                    <a:ext uri="{9D8B030D-6E8A-4147-A177-3AD203B41FA5}">
                      <a16:colId xmlns:a16="http://schemas.microsoft.com/office/drawing/2014/main" val="4149875238"/>
                    </a:ext>
                  </a:extLst>
                </a:gridCol>
                <a:gridCol w="1219059">
                  <a:extLst>
                    <a:ext uri="{9D8B030D-6E8A-4147-A177-3AD203B41FA5}">
                      <a16:colId xmlns:a16="http://schemas.microsoft.com/office/drawing/2014/main" val="746088069"/>
                    </a:ext>
                  </a:extLst>
                </a:gridCol>
                <a:gridCol w="797165">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972713">
                  <a:extLst>
                    <a:ext uri="{9D8B030D-6E8A-4147-A177-3AD203B41FA5}">
                      <a16:colId xmlns:a16="http://schemas.microsoft.com/office/drawing/2014/main" val="200567842"/>
                    </a:ext>
                  </a:extLst>
                </a:gridCol>
                <a:gridCol w="1296144">
                  <a:extLst>
                    <a:ext uri="{9D8B030D-6E8A-4147-A177-3AD203B41FA5}">
                      <a16:colId xmlns:a16="http://schemas.microsoft.com/office/drawing/2014/main" val="20006"/>
                    </a:ext>
                  </a:extLst>
                </a:gridCol>
                <a:gridCol w="861676">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a:t>
                      </a:r>
                      <a:r>
                        <a:rPr lang="de-DE" sz="1000" dirty="0">
                          <a:latin typeface="Arial" charset="0"/>
                          <a:ea typeface="Arial" charset="0"/>
                          <a:cs typeface="Arial" charset="0"/>
                        </a:rPr>
                        <a:t>h</a:t>
                      </a:r>
                      <a:r>
                        <a:rPr lang="de-de" sz="1000" dirty="0">
                          <a:latin typeface="Arial" charset="0"/>
                          <a:ea typeface="Arial" charset="0"/>
                          <a:cs typeface="Arial" charset="0"/>
                        </a:rPr>
                        <a:t>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 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a:t>
                      </a:r>
                      <a:r>
                        <a:rPr lang="de-DE" sz="1000" dirty="0">
                          <a:latin typeface="Arial" charset="0"/>
                          <a:ea typeface="Arial" charset="0"/>
                          <a:cs typeface="Arial" charset="0"/>
                        </a:rPr>
                        <a:t>r</a:t>
                      </a:r>
                      <a:r>
                        <a:rPr lang="de-de" sz="1000" dirty="0">
                          <a:latin typeface="Arial" charset="0"/>
                          <a:ea typeface="Arial" charset="0"/>
                          <a:cs typeface="Arial" charset="0"/>
                        </a:rPr>
                        <a:t>tung</a:t>
                      </a:r>
                    </a:p>
                  </a:txBody>
                  <a:tcPr anchor="ctr"/>
                </a:tc>
                <a:extLst>
                  <a:ext uri="{0D108BD9-81ED-4DB2-BD59-A6C34878D82A}">
                    <a16:rowId xmlns:a16="http://schemas.microsoft.com/office/drawing/2014/main" val="2741444420"/>
                  </a:ext>
                </a:extLst>
              </a:tr>
              <a:tr h="322706">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Keine</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l" rtl="0"/>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351985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463279"/>
            <a:ext cx="8174294" cy="3931441"/>
          </a:xfrm>
        </p:spPr>
        <p:txBody>
          <a:bodyPr>
            <a:noAutofit/>
          </a:bodyPr>
          <a:lstStyle/>
          <a:p>
            <a:pPr marL="0" indent="0">
              <a:buNone/>
            </a:pPr>
            <a:r>
              <a:rPr lang="de-de" sz="1300" dirty="0">
                <a:latin typeface="Arial" charset="0"/>
                <a:ea typeface="Arial" charset="0"/>
                <a:cs typeface="Arial" charset="0"/>
              </a:rPr>
              <a:t>Neben regulären Darlehen (Bankkredite) gibt es bessere Darlehensmodelle:</a:t>
            </a:r>
          </a:p>
          <a:p>
            <a:pPr marL="342900" indent="-342900">
              <a:buFont typeface="+mj-lt"/>
              <a:buAutoNum type="arabicPeriod"/>
            </a:pPr>
            <a:r>
              <a:rPr lang="de-de" sz="1300" b="1" dirty="0">
                <a:latin typeface="Arial" charset="0"/>
                <a:ea typeface="Arial" charset="0"/>
                <a:cs typeface="Arial" charset="0"/>
              </a:rPr>
              <a:t>Hypothekbasierte Energieeffizienzprogramme </a:t>
            </a:r>
          </a:p>
          <a:p>
            <a:pPr marL="0" indent="0">
              <a:buNone/>
            </a:pPr>
            <a:r>
              <a:rPr lang="de-de" sz="1300" dirty="0">
                <a:latin typeface="Arial" charset="0"/>
                <a:ea typeface="Arial" charset="0"/>
                <a:cs typeface="Arial" charset="0"/>
              </a:rPr>
              <a:t>In Zusammenhang mit einer energetischen Sanierung erhalten Kreditnehmer häufig einen zusätzlichen Kreditrahmen über den standardmäßigen Wohnungskredit hinaus, günstigere Zinsraten oder beides.</a:t>
            </a:r>
            <a:r>
              <a:rPr lang="de-de" sz="1300" dirty="0">
                <a:solidFill>
                  <a:schemeClr val="tx1"/>
                </a:solidFill>
                <a:latin typeface="Arial" charset="0"/>
                <a:ea typeface="Arial" charset="0"/>
                <a:cs typeface="Arial" charset="0"/>
              </a:rPr>
              <a:t> </a:t>
            </a:r>
            <a:r>
              <a:rPr lang="de-de" sz="1300" dirty="0">
                <a:latin typeface="Arial" charset="0"/>
                <a:ea typeface="Arial" charset="0"/>
                <a:cs typeface="Arial" charset="0"/>
              </a:rPr>
              <a:t>Diese vorteilhaften Hypothekenkredite sind normalerweise an bestimmte Nachhaltigkeitsmaßnahmen gekoppelt und werden häufig von Kommunen oder (lokale) Behörden unterstützt und mit Anreizen versehen.</a:t>
            </a:r>
          </a:p>
          <a:p>
            <a:pPr marL="0" indent="0">
              <a:buNone/>
            </a:pPr>
            <a:r>
              <a:rPr lang="de-de" sz="1300" b="1" dirty="0">
                <a:latin typeface="Arial" charset="0"/>
                <a:ea typeface="Arial" charset="0"/>
                <a:cs typeface="Arial" charset="0"/>
              </a:rPr>
              <a:t>Vorteil:</a:t>
            </a:r>
            <a:r>
              <a:rPr lang="de-de" sz="1300" dirty="0">
                <a:latin typeface="Arial" charset="0"/>
                <a:ea typeface="Arial" charset="0"/>
                <a:cs typeface="Arial" charset="0"/>
              </a:rPr>
              <a:t> Häufig günstigere Zinsraten, größerer Kreditrahmen möglich, manchmal Subventionen von (inter-)nationalen Programmen</a:t>
            </a:r>
          </a:p>
          <a:p>
            <a:pPr marL="0" indent="0">
              <a:buNone/>
            </a:pPr>
            <a:r>
              <a:rPr lang="de-de" sz="1300" b="1" dirty="0">
                <a:latin typeface="Arial" charset="0"/>
                <a:ea typeface="Arial" charset="0"/>
                <a:cs typeface="Arial" charset="0"/>
              </a:rPr>
              <a:t>Nachteil:</a:t>
            </a:r>
            <a:r>
              <a:rPr lang="de-de" sz="1300" dirty="0">
                <a:latin typeface="Arial" charset="0"/>
                <a:ea typeface="Arial" charset="0"/>
                <a:cs typeface="Arial" charset="0"/>
              </a:rPr>
              <a:t> Bis jetzt keine Gemeinschaftskredite (der Kredit muss vom individuellen Eigentümer aufgenommen werden), Zinskosten, keine Unterstützung bei der Umsetzung, Schulden nicht übertragbar</a:t>
            </a:r>
          </a:p>
          <a:p>
            <a:pPr marL="0" indent="0">
              <a:buNone/>
            </a:pPr>
            <a:r>
              <a:rPr lang="de-de" sz="1300" b="1" dirty="0">
                <a:latin typeface="Arial" charset="0"/>
                <a:ea typeface="Arial" charset="0"/>
                <a:cs typeface="Arial" charset="0"/>
              </a:rPr>
              <a:t>Beispiele: </a:t>
            </a:r>
            <a:r>
              <a:rPr lang="de-de" sz="1300" dirty="0">
                <a:latin typeface="Arial" charset="0"/>
                <a:ea typeface="Arial" charset="0"/>
                <a:cs typeface="Arial" charset="0"/>
              </a:rPr>
              <a:t>Nachhaltigkeitsdarlehen Triodos (S. 29), Bayerische Landesbank (S. 30)</a:t>
            </a: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2. Darlehen</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14" name="Table 13"/>
          <p:cNvGraphicFramePr>
            <a:graphicFrameLocks noGrp="1"/>
          </p:cNvGraphicFramePr>
          <p:nvPr>
            <p:extLst>
              <p:ext uri="{D42A27DB-BD31-4B8C-83A1-F6EECF244321}">
                <p14:modId xmlns:p14="http://schemas.microsoft.com/office/powerpoint/2010/main" val="2823147745"/>
              </p:ext>
            </p:extLst>
          </p:nvPr>
        </p:nvGraphicFramePr>
        <p:xfrm>
          <a:off x="383326" y="4423165"/>
          <a:ext cx="8362718" cy="814294"/>
        </p:xfrm>
        <a:graphic>
          <a:graphicData uri="http://schemas.openxmlformats.org/drawingml/2006/table">
            <a:tbl>
              <a:tblPr firstRow="1" bandRow="1">
                <a:tableStyleId>{5C22544A-7EE6-4342-B048-85BDC9FD1C3A}</a:tableStyleId>
              </a:tblPr>
              <a:tblGrid>
                <a:gridCol w="1445055">
                  <a:extLst>
                    <a:ext uri="{9D8B030D-6E8A-4147-A177-3AD203B41FA5}">
                      <a16:colId xmlns:a16="http://schemas.microsoft.com/office/drawing/2014/main" val="2026256478"/>
                    </a:ext>
                  </a:extLst>
                </a:gridCol>
                <a:gridCol w="944293">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520357">
                  <a:extLst>
                    <a:ext uri="{9D8B030D-6E8A-4147-A177-3AD203B41FA5}">
                      <a16:colId xmlns:a16="http://schemas.microsoft.com/office/drawing/2014/main" val="200567842"/>
                    </a:ext>
                  </a:extLst>
                </a:gridCol>
                <a:gridCol w="868991">
                  <a:extLst>
                    <a:ext uri="{9D8B030D-6E8A-4147-A177-3AD203B41FA5}">
                      <a16:colId xmlns:a16="http://schemas.microsoft.com/office/drawing/2014/main" val="20006"/>
                    </a:ext>
                  </a:extLst>
                </a:gridCol>
              </a:tblGrid>
              <a:tr h="418054">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74034">
                <a:tc>
                  <a:txBody>
                    <a:bodyPr/>
                    <a:lstStyle/>
                    <a:p>
                      <a:pPr algn="ctr"/>
                      <a:r>
                        <a:rPr lang="de-de" sz="1000" dirty="0">
                          <a:latin typeface="Arial" charset="0"/>
                          <a:ea typeface="Arial" charset="0"/>
                          <a:cs typeface="Arial" charset="0"/>
                        </a:rPr>
                        <a:t>Hypothek zu günstigen Konditionen</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ctr"/>
                      <a:r>
                        <a:rPr lang="de-de" sz="1000" dirty="0">
                          <a:latin typeface="Arial" charset="0"/>
                          <a:ea typeface="Arial" charset="0"/>
                          <a:cs typeface="Arial" charset="0"/>
                        </a:rPr>
                        <a:t>Teilweise</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l" rtl="0"/>
                      <a:endParaRPr lang="en-US" sz="10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994921862"/>
              </p:ext>
            </p:extLst>
          </p:nvPr>
        </p:nvGraphicFramePr>
        <p:xfrm>
          <a:off x="390641" y="5221678"/>
          <a:ext cx="8348088" cy="1051560"/>
        </p:xfrm>
        <a:graphic>
          <a:graphicData uri="http://schemas.openxmlformats.org/drawingml/2006/table">
            <a:tbl>
              <a:tblPr firstRow="1" bandRow="1">
                <a:tableStyleId>{5C22544A-7EE6-4342-B048-85BDC9FD1C3A}</a:tableStyleId>
              </a:tblPr>
              <a:tblGrid>
                <a:gridCol w="933684">
                  <a:extLst>
                    <a:ext uri="{9D8B030D-6E8A-4147-A177-3AD203B41FA5}">
                      <a16:colId xmlns:a16="http://schemas.microsoft.com/office/drawing/2014/main" val="2026256478"/>
                    </a:ext>
                  </a:extLst>
                </a:gridCol>
                <a:gridCol w="1152128">
                  <a:extLst>
                    <a:ext uri="{9D8B030D-6E8A-4147-A177-3AD203B41FA5}">
                      <a16:colId xmlns:a16="http://schemas.microsoft.com/office/drawing/2014/main" val="4149875238"/>
                    </a:ext>
                  </a:extLst>
                </a:gridCol>
                <a:gridCol w="1231451">
                  <a:extLst>
                    <a:ext uri="{9D8B030D-6E8A-4147-A177-3AD203B41FA5}">
                      <a16:colId xmlns:a16="http://schemas.microsoft.com/office/drawing/2014/main" val="746088069"/>
                    </a:ext>
                  </a:extLst>
                </a:gridCol>
                <a:gridCol w="1072805">
                  <a:extLst>
                    <a:ext uri="{9D8B030D-6E8A-4147-A177-3AD203B41FA5}">
                      <a16:colId xmlns:a16="http://schemas.microsoft.com/office/drawing/2014/main" val="2532399459"/>
                    </a:ext>
                  </a:extLst>
                </a:gridCol>
                <a:gridCol w="1008112">
                  <a:extLst>
                    <a:ext uri="{9D8B030D-6E8A-4147-A177-3AD203B41FA5}">
                      <a16:colId xmlns:a16="http://schemas.microsoft.com/office/drawing/2014/main" val="55629451"/>
                    </a:ext>
                  </a:extLst>
                </a:gridCol>
                <a:gridCol w="936104">
                  <a:extLst>
                    <a:ext uri="{9D8B030D-6E8A-4147-A177-3AD203B41FA5}">
                      <a16:colId xmlns:a16="http://schemas.microsoft.com/office/drawing/2014/main" val="200567842"/>
                    </a:ext>
                  </a:extLst>
                </a:gridCol>
                <a:gridCol w="1152128">
                  <a:extLst>
                    <a:ext uri="{9D8B030D-6E8A-4147-A177-3AD203B41FA5}">
                      <a16:colId xmlns:a16="http://schemas.microsoft.com/office/drawing/2014/main" val="20006"/>
                    </a:ext>
                  </a:extLst>
                </a:gridCol>
                <a:gridCol w="861676">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a:t>
                      </a:r>
                      <a:r>
                        <a:rPr lang="de-DE" sz="1000" dirty="0">
                          <a:latin typeface="Arial" charset="0"/>
                          <a:ea typeface="Arial" charset="0"/>
                          <a:cs typeface="Arial" charset="0"/>
                        </a:rPr>
                        <a:t> </a:t>
                      </a:r>
                      <a:r>
                        <a:rPr lang="de-de" sz="1000" dirty="0">
                          <a:latin typeface="Arial" charset="0"/>
                          <a:ea typeface="Arial" charset="0"/>
                          <a:cs typeface="Arial" charset="0"/>
                        </a:rPr>
                        <a:t>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Mit der Bank</a:t>
                      </a:r>
                    </a:p>
                  </a:txBody>
                  <a:tcPr anchor="ctr"/>
                </a:tc>
                <a:tc>
                  <a:txBody>
                    <a:bodyPr/>
                    <a:lstStyle/>
                    <a:p>
                      <a:pPr algn="ctr"/>
                      <a:r>
                        <a:rPr lang="de-de" sz="900" dirty="0">
                          <a:latin typeface="Arial" charset="0"/>
                          <a:ea typeface="Arial" charset="0"/>
                          <a:cs typeface="Arial" charset="0"/>
                        </a:rPr>
                        <a:t>Tilgung, Zinsen, Kreditsicherheit</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 - Kreditgeber und -nehmer in Kontakt bringen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l" rtl="0"/>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605287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5" y="1152891"/>
            <a:ext cx="8412303" cy="3931441"/>
          </a:xfrm>
        </p:spPr>
        <p:txBody>
          <a:bodyPr>
            <a:noAutofit/>
          </a:bodyPr>
          <a:lstStyle/>
          <a:p>
            <a:pPr marL="342900" indent="-342900">
              <a:buFont typeface="+mj-lt"/>
              <a:buAutoNum type="arabicPeriod" startAt="2"/>
            </a:pPr>
            <a:r>
              <a:rPr lang="de-de" sz="1425" b="1" dirty="0">
                <a:latin typeface="Arial" charset="0"/>
                <a:ea typeface="Arial" charset="0"/>
                <a:cs typeface="Arial" charset="0"/>
              </a:rPr>
              <a:t>Zinsvergünstigte Darlehen und Subventionen</a:t>
            </a:r>
          </a:p>
          <a:p>
            <a:pPr marL="0" indent="0">
              <a:buNone/>
            </a:pPr>
            <a:r>
              <a:rPr lang="de-de" sz="1425" dirty="0">
                <a:latin typeface="Arial" charset="0"/>
                <a:ea typeface="Arial" charset="0"/>
                <a:cs typeface="Arial" charset="0"/>
              </a:rPr>
              <a:t>Zinsvergünstigungsprogramme bieten im Allgemeinen zinsfreie Kredite oder Kredite mit Zinssätzen unter dem marktüblichen Zinssatz. Die potenziellen Kreditnehmer müssen sich allerdings für diese Kreditart qualifizieren (z. B. Bewerbung, Verlosung). Die Qualifizierung hängt von der Anwendung des Kredits ab, d. h., dass die günstigen Finanzierungskonditionen nur verfügbar sind für Energieeffizienzmaßnahmen wie energetische Sanierung.  </a:t>
            </a:r>
          </a:p>
          <a:p>
            <a:pPr marL="0" indent="0">
              <a:buNone/>
            </a:pPr>
            <a:r>
              <a:rPr lang="de-de" sz="1425" b="1" dirty="0">
                <a:latin typeface="Arial" charset="0"/>
                <a:ea typeface="Arial" charset="0"/>
                <a:cs typeface="Arial" charset="0"/>
              </a:rPr>
              <a:t>Vorteil:</a:t>
            </a:r>
            <a:r>
              <a:rPr lang="de-de" sz="1425" dirty="0">
                <a:latin typeface="Arial" charset="0"/>
                <a:ea typeface="Arial" charset="0"/>
                <a:cs typeface="Arial" charset="0"/>
              </a:rPr>
              <a:t> Darlehen mit wenig bis keine</a:t>
            </a:r>
            <a:r>
              <a:rPr lang="de-DE" sz="1425" dirty="0">
                <a:latin typeface="Arial" charset="0"/>
                <a:ea typeface="Arial" charset="0"/>
                <a:cs typeface="Arial" charset="0"/>
              </a:rPr>
              <a:t>n</a:t>
            </a:r>
            <a:r>
              <a:rPr lang="de-de" sz="1425" dirty="0">
                <a:latin typeface="Arial" charset="0"/>
                <a:ea typeface="Arial" charset="0"/>
                <a:cs typeface="Arial" charset="0"/>
              </a:rPr>
              <a:t> Kosten, großer Kreditrahmen möglich (abhängig von Auflagen)</a:t>
            </a:r>
          </a:p>
          <a:p>
            <a:pPr marL="0" indent="0">
              <a:buNone/>
            </a:pPr>
            <a:r>
              <a:rPr lang="de-de" sz="1425" b="1" dirty="0">
                <a:latin typeface="Arial" charset="0"/>
                <a:ea typeface="Arial" charset="0"/>
                <a:cs typeface="Arial" charset="0"/>
              </a:rPr>
              <a:t>Nachteil:</a:t>
            </a:r>
            <a:r>
              <a:rPr lang="de-de" sz="1425" dirty="0">
                <a:latin typeface="Arial" charset="0"/>
                <a:ea typeface="Arial" charset="0"/>
                <a:cs typeface="Arial" charset="0"/>
              </a:rPr>
              <a:t> Bewerbungsverfahren mit unsicherem Ergebnis, häufig begrenzte Mittel pro Jahr, Schulden nicht übertragbar</a:t>
            </a:r>
          </a:p>
          <a:p>
            <a:pPr marL="0" indent="0">
              <a:buNone/>
            </a:pPr>
            <a:r>
              <a:rPr lang="de-de" sz="1425" b="1" dirty="0">
                <a:latin typeface="Arial" charset="0"/>
                <a:ea typeface="Arial" charset="0"/>
                <a:cs typeface="Arial" charset="0"/>
              </a:rPr>
              <a:t>Beispiele: </a:t>
            </a:r>
            <a:r>
              <a:rPr lang="de-de" sz="1425" dirty="0">
                <a:latin typeface="Arial" charset="0"/>
                <a:ea typeface="Arial" charset="0"/>
                <a:cs typeface="Arial" charset="0"/>
              </a:rPr>
              <a:t>KfW Energieeffizient Sanieren (S. 31), Eco PTZ (S. 31), RVO und staatliche Subventionen in den Niederlanden (S. 32), Nationaler Energiesparfonds (Nationaal Energie Besparingsfonds) (S. 32)</a:t>
            </a:r>
          </a:p>
          <a:p>
            <a:pPr marL="0" indent="0">
              <a:buNone/>
            </a:pPr>
            <a:endParaRPr lang="en-US" sz="1425" b="1" dirty="0">
              <a:latin typeface="Arial" charset="0"/>
              <a:ea typeface="Arial" charset="0"/>
              <a:cs typeface="Arial" charset="0"/>
            </a:endParaRPr>
          </a:p>
        </p:txBody>
      </p:sp>
      <p:sp>
        <p:nvSpPr>
          <p:cNvPr id="7"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2. Darlehen</a:t>
            </a:r>
          </a:p>
        </p:txBody>
      </p:sp>
      <p:sp>
        <p:nvSpPr>
          <p:cNvPr id="8" name="Rectangle 7"/>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9" name="Table 8"/>
          <p:cNvGraphicFramePr>
            <a:graphicFrameLocks noGrp="1"/>
          </p:cNvGraphicFramePr>
          <p:nvPr>
            <p:extLst>
              <p:ext uri="{D42A27DB-BD31-4B8C-83A1-F6EECF244321}">
                <p14:modId xmlns:p14="http://schemas.microsoft.com/office/powerpoint/2010/main" val="1538917560"/>
              </p:ext>
            </p:extLst>
          </p:nvPr>
        </p:nvGraphicFramePr>
        <p:xfrm>
          <a:off x="390641" y="4005064"/>
          <a:ext cx="8362718" cy="1263396"/>
        </p:xfrm>
        <a:graphic>
          <a:graphicData uri="http://schemas.openxmlformats.org/drawingml/2006/table">
            <a:tbl>
              <a:tblPr firstRow="1" bandRow="1">
                <a:tableStyleId>{5C22544A-7EE6-4342-B048-85BDC9FD1C3A}</a:tableStyleId>
              </a:tblPr>
              <a:tblGrid>
                <a:gridCol w="1445055">
                  <a:extLst>
                    <a:ext uri="{9D8B030D-6E8A-4147-A177-3AD203B41FA5}">
                      <a16:colId xmlns:a16="http://schemas.microsoft.com/office/drawing/2014/main" val="2026256478"/>
                    </a:ext>
                  </a:extLst>
                </a:gridCol>
                <a:gridCol w="944293">
                  <a:extLst>
                    <a:ext uri="{9D8B030D-6E8A-4147-A177-3AD203B41FA5}">
                      <a16:colId xmlns:a16="http://schemas.microsoft.com/office/drawing/2014/main" val="4149875238"/>
                    </a:ext>
                  </a:extLst>
                </a:gridCol>
                <a:gridCol w="1194674">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448349">
                  <a:extLst>
                    <a:ext uri="{9D8B030D-6E8A-4147-A177-3AD203B41FA5}">
                      <a16:colId xmlns:a16="http://schemas.microsoft.com/office/drawing/2014/main" val="200567842"/>
                    </a:ext>
                  </a:extLst>
                </a:gridCol>
                <a:gridCol w="940999">
                  <a:extLst>
                    <a:ext uri="{9D8B030D-6E8A-4147-A177-3AD203B41FA5}">
                      <a16:colId xmlns:a16="http://schemas.microsoft.com/office/drawing/2014/main" val="20006"/>
                    </a:ext>
                  </a:extLst>
                </a:gridCol>
              </a:tblGrid>
              <a:tr h="659163">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604233">
                <a:tc>
                  <a:txBody>
                    <a:bodyPr/>
                    <a:lstStyle/>
                    <a:p>
                      <a:pPr algn="ctr"/>
                      <a:r>
                        <a:rPr lang="de-de" sz="900" dirty="0">
                          <a:latin typeface="Arial" charset="0"/>
                          <a:ea typeface="Arial" charset="0"/>
                          <a:cs typeface="Arial" charset="0"/>
                        </a:rPr>
                        <a:t>Darlehen mit Subvention, günstigere Konditionen</a:t>
                      </a:r>
                    </a:p>
                  </a:txBody>
                  <a:tcPr anchor="ctr"/>
                </a:tc>
                <a:tc>
                  <a:txBody>
                    <a:bodyPr/>
                    <a:lstStyle/>
                    <a:p>
                      <a:pPr algn="ctr"/>
                      <a:r>
                        <a:rPr lang="de-de" sz="900" baseline="0" dirty="0">
                          <a:latin typeface="Arial" charset="0"/>
                          <a:ea typeface="Arial" charset="0"/>
                          <a:cs typeface="Arial" charset="0"/>
                        </a:rPr>
                        <a:t>Nein </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Nein</a:t>
                      </a:r>
                    </a:p>
                  </a:txBody>
                  <a:tcPr anchor="ctr"/>
                </a:tc>
                <a:tc>
                  <a:txBody>
                    <a:bodyPr/>
                    <a:lstStyle/>
                    <a:p>
                      <a:pPr algn="l" rtl="0"/>
                      <a:endParaRPr lang="en-US" sz="1000" dirty="0">
                        <a:latin typeface="Arial" charset="0"/>
                        <a:ea typeface="Arial" charset="0"/>
                        <a:cs typeface="Arial" charset="0"/>
                      </a:endParaRPr>
                    </a:p>
                  </a:txBody>
                  <a:tcPr>
                    <a:solidFill>
                      <a:schemeClr val="accent4"/>
                    </a:solidFill>
                  </a:tcPr>
                </a:tc>
                <a:extLst>
                  <a:ext uri="{0D108BD9-81ED-4DB2-BD59-A6C34878D82A}">
                    <a16:rowId xmlns:a16="http://schemas.microsoft.com/office/drawing/2014/main" val="135930301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914309139"/>
              </p:ext>
            </p:extLst>
          </p:nvPr>
        </p:nvGraphicFramePr>
        <p:xfrm>
          <a:off x="397956" y="5185752"/>
          <a:ext cx="8348088" cy="1051560"/>
        </p:xfrm>
        <a:graphic>
          <a:graphicData uri="http://schemas.openxmlformats.org/drawingml/2006/table">
            <a:tbl>
              <a:tblPr firstRow="1" bandRow="1">
                <a:tableStyleId>{5C22544A-7EE6-4342-B048-85BDC9FD1C3A}</a:tableStyleId>
              </a:tblPr>
              <a:tblGrid>
                <a:gridCol w="933684">
                  <a:extLst>
                    <a:ext uri="{9D8B030D-6E8A-4147-A177-3AD203B41FA5}">
                      <a16:colId xmlns:a16="http://schemas.microsoft.com/office/drawing/2014/main" val="2026256478"/>
                    </a:ext>
                  </a:extLst>
                </a:gridCol>
                <a:gridCol w="1152128">
                  <a:extLst>
                    <a:ext uri="{9D8B030D-6E8A-4147-A177-3AD203B41FA5}">
                      <a16:colId xmlns:a16="http://schemas.microsoft.com/office/drawing/2014/main" val="4149875238"/>
                    </a:ext>
                  </a:extLst>
                </a:gridCol>
                <a:gridCol w="1224136">
                  <a:extLst>
                    <a:ext uri="{9D8B030D-6E8A-4147-A177-3AD203B41FA5}">
                      <a16:colId xmlns:a16="http://schemas.microsoft.com/office/drawing/2014/main" val="746088069"/>
                    </a:ext>
                  </a:extLst>
                </a:gridCol>
                <a:gridCol w="1008112">
                  <a:extLst>
                    <a:ext uri="{9D8B030D-6E8A-4147-A177-3AD203B41FA5}">
                      <a16:colId xmlns:a16="http://schemas.microsoft.com/office/drawing/2014/main" val="2532399459"/>
                    </a:ext>
                  </a:extLst>
                </a:gridCol>
                <a:gridCol w="1008112">
                  <a:extLst>
                    <a:ext uri="{9D8B030D-6E8A-4147-A177-3AD203B41FA5}">
                      <a16:colId xmlns:a16="http://schemas.microsoft.com/office/drawing/2014/main" val="55629451"/>
                    </a:ext>
                  </a:extLst>
                </a:gridCol>
                <a:gridCol w="936104">
                  <a:extLst>
                    <a:ext uri="{9D8B030D-6E8A-4147-A177-3AD203B41FA5}">
                      <a16:colId xmlns:a16="http://schemas.microsoft.com/office/drawing/2014/main" val="200567842"/>
                    </a:ext>
                  </a:extLst>
                </a:gridCol>
                <a:gridCol w="1152128">
                  <a:extLst>
                    <a:ext uri="{9D8B030D-6E8A-4147-A177-3AD203B41FA5}">
                      <a16:colId xmlns:a16="http://schemas.microsoft.com/office/drawing/2014/main" val="20006"/>
                    </a:ext>
                  </a:extLst>
                </a:gridCol>
                <a:gridCol w="933684">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 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Nur für Auflagen</a:t>
                      </a:r>
                    </a:p>
                  </a:txBody>
                  <a:tcPr anchor="ctr"/>
                </a:tc>
                <a:tc>
                  <a:txBody>
                    <a:bodyPr/>
                    <a:lstStyle/>
                    <a:p>
                      <a:pPr algn="ctr"/>
                      <a:r>
                        <a:rPr lang="de-de" sz="900" baseline="0" dirty="0">
                          <a:latin typeface="Arial" charset="0"/>
                          <a:ea typeface="Arial" charset="0"/>
                          <a:cs typeface="Arial" charset="0"/>
                        </a:rPr>
                        <a:t>Auflagen, Tilgung, Zinsen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Ja, kann die Zinsen subventionieren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Beschränkt verfügbar</a:t>
                      </a:r>
                    </a:p>
                  </a:txBody>
                  <a:tcPr anchor="ctr"/>
                </a:tc>
                <a:tc>
                  <a:txBody>
                    <a:bodyPr/>
                    <a:lstStyle/>
                    <a:p>
                      <a:pPr algn="l" rtl="0"/>
                      <a:endParaRPr lang="en-US" sz="1000" dirty="0">
                        <a:latin typeface="Arial" charset="0"/>
                        <a:ea typeface="Arial" charset="0"/>
                        <a:cs typeface="Arial" charset="0"/>
                      </a:endParaRPr>
                    </a:p>
                  </a:txBody>
                  <a:tcPr anchor="ctr">
                    <a:solidFill>
                      <a:schemeClr val="accent6"/>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4107050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056" y="1340768"/>
            <a:ext cx="8362718" cy="4324223"/>
          </a:xfrm>
        </p:spPr>
        <p:txBody>
          <a:bodyPr>
            <a:noAutofit/>
          </a:bodyPr>
          <a:lstStyle/>
          <a:p>
            <a:pPr marL="342900" indent="-342900">
              <a:buFont typeface="+mj-lt"/>
              <a:buAutoNum type="arabicPeriod" startAt="3"/>
            </a:pPr>
            <a:r>
              <a:rPr lang="de-de" sz="1425" b="1" dirty="0">
                <a:latin typeface="Arial" charset="0"/>
                <a:ea typeface="Arial" charset="0"/>
                <a:cs typeface="Arial" charset="0"/>
              </a:rPr>
              <a:t>Gemeinschaftsdarlehen</a:t>
            </a:r>
          </a:p>
          <a:p>
            <a:pPr marL="0" indent="0">
              <a:buNone/>
            </a:pPr>
            <a:r>
              <a:rPr lang="de-de" sz="1425" dirty="0">
                <a:latin typeface="Arial" charset="0"/>
                <a:ea typeface="Arial" charset="0"/>
                <a:cs typeface="Arial" charset="0"/>
              </a:rPr>
              <a:t>Diese besonderen Darlehen erlauben es den Eigentümern gemeinsam statt individuell einen Kredit aufzunehmen. Das Darlehen wird vergeben an einen Zusammenschluss von Eigentümern wie eine WEG.  Bis jetzt werden solche Darlehen nur selten von Banken angeboten, da die damit verbundenen Verfahren sehr komplex sind. Der Vorteil eines Gemeinschaftsdarlehens ist die Übertragbarkeit, da die Schulden von einem Eigentümer auf den nächsten übertragen werden können.</a:t>
            </a:r>
          </a:p>
          <a:p>
            <a:pPr marL="0" indent="0">
              <a:buNone/>
            </a:pPr>
            <a:r>
              <a:rPr lang="de-de" sz="1425" b="1" dirty="0">
                <a:latin typeface="Arial" charset="0"/>
                <a:ea typeface="Arial" charset="0"/>
                <a:cs typeface="Arial" charset="0"/>
              </a:rPr>
              <a:t>Vorteil:</a:t>
            </a:r>
            <a:r>
              <a:rPr lang="de-de" sz="1425" dirty="0">
                <a:latin typeface="Arial" charset="0"/>
                <a:ea typeface="Arial" charset="0"/>
                <a:cs typeface="Arial" charset="0"/>
              </a:rPr>
              <a:t> Löst einige Anreizprobleme - übertragbar, großer Kreditrahmen </a:t>
            </a:r>
          </a:p>
          <a:p>
            <a:pPr marL="0" indent="0">
              <a:buNone/>
            </a:pPr>
            <a:r>
              <a:rPr lang="de-de" sz="1425" b="1" dirty="0">
                <a:latin typeface="Arial" charset="0"/>
                <a:ea typeface="Arial" charset="0"/>
                <a:cs typeface="Arial" charset="0"/>
              </a:rPr>
              <a:t>Nachteil:</a:t>
            </a:r>
            <a:r>
              <a:rPr lang="de-de" sz="1425" dirty="0">
                <a:latin typeface="Arial" charset="0"/>
                <a:ea typeface="Arial" charset="0"/>
                <a:cs typeface="Arial" charset="0"/>
              </a:rPr>
              <a:t> Nur beschränkt verfügbar, langer Prozess um Darlehen zu bekommen, beschränkt auf gemeinschaftliche Bereiche</a:t>
            </a:r>
          </a:p>
          <a:p>
            <a:pPr marL="0" indent="0">
              <a:buNone/>
            </a:pPr>
            <a:r>
              <a:rPr lang="de-de" sz="1425" b="1" dirty="0">
                <a:latin typeface="Arial" charset="0"/>
                <a:ea typeface="Arial" charset="0"/>
                <a:cs typeface="Arial" charset="0"/>
              </a:rPr>
              <a:t>Beispiele: </a:t>
            </a:r>
            <a:r>
              <a:rPr lang="de-de" sz="1425" dirty="0">
                <a:latin typeface="Arial" charset="0"/>
                <a:ea typeface="Arial" charset="0"/>
                <a:cs typeface="Arial" charset="0"/>
              </a:rPr>
              <a:t>Credit Foncier Copro 1 und Copro 100 (S. 33), Assen Dienstleistungskosten (S. 34)</a:t>
            </a:r>
          </a:p>
        </p:txBody>
      </p:sp>
      <p:sp>
        <p:nvSpPr>
          <p:cNvPr id="5" name="Title 1"/>
          <p:cNvSpPr txBox="1">
            <a:spLocks/>
          </p:cNvSpPr>
          <p:nvPr/>
        </p:nvSpPr>
        <p:spPr>
          <a:xfrm>
            <a:off x="2123728" y="548680"/>
            <a:ext cx="5743112" cy="51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000" b="1" kern="1200">
                <a:solidFill>
                  <a:schemeClr val="accent5">
                    <a:lumMod val="75000"/>
                  </a:schemeClr>
                </a:solidFill>
                <a:latin typeface="+mn-lt"/>
                <a:ea typeface="Open Sans" panose="020B0606030504020204" pitchFamily="34" charset="0"/>
                <a:cs typeface="Open Sans" panose="020B0606030504020204" pitchFamily="34" charset="0"/>
              </a:defRPr>
            </a:lvl1pPr>
          </a:lstStyle>
          <a:p>
            <a:r>
              <a:rPr lang="de-de" sz="2250" dirty="0">
                <a:latin typeface="Arial" charset="0"/>
                <a:ea typeface="Arial" charset="0"/>
                <a:cs typeface="Arial" charset="0"/>
              </a:rPr>
              <a:t>Instrumente – 2. Darlehen</a:t>
            </a:r>
          </a:p>
        </p:txBody>
      </p:sp>
      <p:sp>
        <p:nvSpPr>
          <p:cNvPr id="7" name="Rectangle 6"/>
          <p:cNvSpPr/>
          <p:nvPr/>
        </p:nvSpPr>
        <p:spPr>
          <a:xfrm>
            <a:off x="341056" y="6309320"/>
            <a:ext cx="2123728" cy="276999"/>
          </a:xfrm>
          <a:prstGeom prst="rect">
            <a:avLst/>
          </a:prstGeom>
        </p:spPr>
        <p:txBody>
          <a:bodyPr wrap="square">
            <a:spAutoFit/>
          </a:bodyPr>
          <a:lstStyle/>
          <a:p>
            <a:r>
              <a:rPr lang="de-de" sz="1200" i="1" dirty="0">
                <a:latin typeface="Arial" charset="0"/>
                <a:ea typeface="Arial" charset="0"/>
                <a:cs typeface="Arial" charset="0"/>
              </a:rPr>
              <a:t>Bericht S. 26 – 53 </a:t>
            </a:r>
          </a:p>
        </p:txBody>
      </p:sp>
      <p:graphicFrame>
        <p:nvGraphicFramePr>
          <p:cNvPr id="8" name="Table 7"/>
          <p:cNvGraphicFramePr>
            <a:graphicFrameLocks noGrp="1"/>
          </p:cNvGraphicFramePr>
          <p:nvPr>
            <p:extLst>
              <p:ext uri="{D42A27DB-BD31-4B8C-83A1-F6EECF244321}">
                <p14:modId xmlns:p14="http://schemas.microsoft.com/office/powerpoint/2010/main" val="4040969413"/>
              </p:ext>
            </p:extLst>
          </p:nvPr>
        </p:nvGraphicFramePr>
        <p:xfrm>
          <a:off x="397956" y="3928425"/>
          <a:ext cx="8362718" cy="1224136"/>
        </p:xfrm>
        <a:graphic>
          <a:graphicData uri="http://schemas.openxmlformats.org/drawingml/2006/table">
            <a:tbl>
              <a:tblPr firstRow="1" bandRow="1">
                <a:tableStyleId>{5C22544A-7EE6-4342-B048-85BDC9FD1C3A}</a:tableStyleId>
              </a:tblPr>
              <a:tblGrid>
                <a:gridCol w="1509042">
                  <a:extLst>
                    <a:ext uri="{9D8B030D-6E8A-4147-A177-3AD203B41FA5}">
                      <a16:colId xmlns:a16="http://schemas.microsoft.com/office/drawing/2014/main" val="2026256478"/>
                    </a:ext>
                  </a:extLst>
                </a:gridCol>
                <a:gridCol w="1008112">
                  <a:extLst>
                    <a:ext uri="{9D8B030D-6E8A-4147-A177-3AD203B41FA5}">
                      <a16:colId xmlns:a16="http://schemas.microsoft.com/office/drawing/2014/main" val="4149875238"/>
                    </a:ext>
                  </a:extLst>
                </a:gridCol>
                <a:gridCol w="1066868">
                  <a:extLst>
                    <a:ext uri="{9D8B030D-6E8A-4147-A177-3AD203B41FA5}">
                      <a16:colId xmlns:a16="http://schemas.microsoft.com/office/drawing/2014/main" val="746088069"/>
                    </a:ext>
                  </a:extLst>
                </a:gridCol>
                <a:gridCol w="1322312">
                  <a:extLst>
                    <a:ext uri="{9D8B030D-6E8A-4147-A177-3AD203B41FA5}">
                      <a16:colId xmlns:a16="http://schemas.microsoft.com/office/drawing/2014/main" val="2532399459"/>
                    </a:ext>
                  </a:extLst>
                </a:gridCol>
                <a:gridCol w="1067036">
                  <a:extLst>
                    <a:ext uri="{9D8B030D-6E8A-4147-A177-3AD203B41FA5}">
                      <a16:colId xmlns:a16="http://schemas.microsoft.com/office/drawing/2014/main" val="55629451"/>
                    </a:ext>
                  </a:extLst>
                </a:gridCol>
                <a:gridCol w="1376341">
                  <a:extLst>
                    <a:ext uri="{9D8B030D-6E8A-4147-A177-3AD203B41FA5}">
                      <a16:colId xmlns:a16="http://schemas.microsoft.com/office/drawing/2014/main" val="200567842"/>
                    </a:ext>
                  </a:extLst>
                </a:gridCol>
                <a:gridCol w="1013007">
                  <a:extLst>
                    <a:ext uri="{9D8B030D-6E8A-4147-A177-3AD203B41FA5}">
                      <a16:colId xmlns:a16="http://schemas.microsoft.com/office/drawing/2014/main" val="20006"/>
                    </a:ext>
                  </a:extLst>
                </a:gridCol>
              </a:tblGrid>
              <a:tr h="612068">
                <a:tc>
                  <a:txBody>
                    <a:bodyPr/>
                    <a:lstStyle/>
                    <a:p>
                      <a:pPr algn="ctr"/>
                      <a:r>
                        <a:rPr lang="de-de" sz="1000" dirty="0">
                          <a:latin typeface="Arial" charset="0"/>
                          <a:ea typeface="Arial" charset="0"/>
                          <a:cs typeface="Arial" charset="0"/>
                        </a:rPr>
                        <a:t>Investitions</a:t>
                      </a:r>
                      <a:r>
                        <a:rPr lang="de-DE" sz="1000" dirty="0">
                          <a:latin typeface="Arial" charset="0"/>
                          <a:ea typeface="Arial" charset="0"/>
                          <a:cs typeface="Arial" charset="0"/>
                        </a:rPr>
                        <a:t>-</a:t>
                      </a:r>
                      <a:r>
                        <a:rPr lang="de-de" sz="1000" dirty="0">
                          <a:latin typeface="Arial" charset="0"/>
                          <a:ea typeface="Arial" charset="0"/>
                          <a:cs typeface="Arial" charset="0"/>
                        </a:rPr>
                        <a:t>merkmale</a:t>
                      </a:r>
                    </a:p>
                  </a:txBody>
                  <a:tcPr anchor="ctr"/>
                </a:tc>
                <a:tc>
                  <a:txBody>
                    <a:bodyPr/>
                    <a:lstStyle/>
                    <a:p>
                      <a:pPr algn="ctr"/>
                      <a:r>
                        <a:rPr lang="de-de" sz="1000" dirty="0">
                          <a:latin typeface="Arial" charset="0"/>
                          <a:ea typeface="Arial" charset="0"/>
                          <a:cs typeface="Arial" charset="0"/>
                        </a:rPr>
                        <a:t>Übertragbar bei Verkauf</a:t>
                      </a:r>
                    </a:p>
                  </a:txBody>
                  <a:tcPr anchor="ctr"/>
                </a:tc>
                <a:tc>
                  <a:txBody>
                    <a:bodyPr/>
                    <a:lstStyle/>
                    <a:p>
                      <a:pPr algn="ctr"/>
                      <a:r>
                        <a:rPr lang="de-de" sz="1000" dirty="0">
                          <a:latin typeface="Arial" charset="0"/>
                          <a:ea typeface="Arial" charset="0"/>
                          <a:cs typeface="Arial" charset="0"/>
                        </a:rPr>
                        <a:t>Unterstützung </a:t>
                      </a:r>
                    </a:p>
                  </a:txBody>
                  <a:tcPr anchor="ctr"/>
                </a:tc>
                <a:tc>
                  <a:txBody>
                    <a:bodyPr/>
                    <a:lstStyle/>
                    <a:p>
                      <a:pPr algn="ctr"/>
                      <a:r>
                        <a:rPr lang="de-de" sz="1000" dirty="0">
                          <a:latin typeface="Arial" charset="0"/>
                          <a:ea typeface="Arial" charset="0"/>
                          <a:cs typeface="Arial" charset="0"/>
                        </a:rPr>
                        <a:t>Energieeffizienz</a:t>
                      </a:r>
                      <a:r>
                        <a:rPr lang="de-DE" sz="1000" dirty="0">
                          <a:latin typeface="Arial" charset="0"/>
                          <a:ea typeface="Arial" charset="0"/>
                          <a:cs typeface="Arial" charset="0"/>
                        </a:rPr>
                        <a:t>-</a:t>
                      </a:r>
                      <a:r>
                        <a:rPr lang="de-de" sz="1000" dirty="0">
                          <a:latin typeface="Arial" charset="0"/>
                          <a:ea typeface="Arial" charset="0"/>
                          <a:cs typeface="Arial" charset="0"/>
                        </a:rPr>
                        <a:t>risiko</a:t>
                      </a:r>
                    </a:p>
                  </a:txBody>
                  <a:tcPr anchor="ctr"/>
                </a:tc>
                <a:tc>
                  <a:txBody>
                    <a:bodyPr/>
                    <a:lstStyle/>
                    <a:p>
                      <a:pPr algn="ctr"/>
                      <a:r>
                        <a:rPr lang="de-de" sz="1000" dirty="0">
                          <a:latin typeface="Arial" charset="0"/>
                          <a:ea typeface="Arial" charset="0"/>
                          <a:cs typeface="Arial" charset="0"/>
                        </a:rPr>
                        <a:t>Skalierbarkeit</a:t>
                      </a:r>
                    </a:p>
                  </a:txBody>
                  <a:tcPr anchor="ctr"/>
                </a:tc>
                <a:tc>
                  <a:txBody>
                    <a:bodyPr/>
                    <a:lstStyle/>
                    <a:p>
                      <a:pPr algn="ctr"/>
                      <a:r>
                        <a:rPr lang="de-de" sz="1000" dirty="0">
                          <a:latin typeface="Arial" charset="0"/>
                          <a:ea typeface="Arial" charset="0"/>
                          <a:cs typeface="Arial" charset="0"/>
                        </a:rPr>
                        <a:t>Divergierende Anreize berücksichtigt</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612068">
                <a:tc>
                  <a:txBody>
                    <a:bodyPr/>
                    <a:lstStyle/>
                    <a:p>
                      <a:pPr algn="ctr"/>
                      <a:r>
                        <a:rPr lang="de-de" sz="1000" dirty="0">
                          <a:latin typeface="Arial" charset="0"/>
                          <a:ea typeface="Arial" charset="0"/>
                          <a:cs typeface="Arial" charset="0"/>
                        </a:rPr>
                        <a:t>Darlehen wird von WEG aufgenommen</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Teilweise</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Ja</a:t>
                      </a:r>
                    </a:p>
                  </a:txBody>
                  <a:tcPr anchor="ctr"/>
                </a:tc>
                <a:tc>
                  <a:txBody>
                    <a:bodyPr/>
                    <a:lstStyle/>
                    <a:p>
                      <a:pPr algn="ctr"/>
                      <a:r>
                        <a:rPr lang="de-de" sz="1000" dirty="0">
                          <a:latin typeface="Arial" charset="0"/>
                          <a:ea typeface="Arial" charset="0"/>
                          <a:cs typeface="Arial" charset="0"/>
                        </a:rPr>
                        <a:t>Nein</a:t>
                      </a:r>
                    </a:p>
                  </a:txBody>
                  <a:tcPr anchor="ctr"/>
                </a:tc>
                <a:tc>
                  <a:txBody>
                    <a:bodyPr/>
                    <a:lstStyle/>
                    <a:p>
                      <a:pPr algn="l" rtl="0"/>
                      <a:endParaRPr lang="en-US" sz="1000" dirty="0">
                        <a:latin typeface="Arial" charset="0"/>
                        <a:ea typeface="Arial" charset="0"/>
                        <a:cs typeface="Arial" charset="0"/>
                      </a:endParaRPr>
                    </a:p>
                  </a:txBody>
                  <a:tcPr>
                    <a:solidFill>
                      <a:schemeClr val="accent6"/>
                    </a:solidFill>
                  </a:tcPr>
                </a:tc>
                <a:extLst>
                  <a:ext uri="{0D108BD9-81ED-4DB2-BD59-A6C34878D82A}">
                    <a16:rowId xmlns:a16="http://schemas.microsoft.com/office/drawing/2014/main" val="1359303017"/>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662798602"/>
              </p:ext>
            </p:extLst>
          </p:nvPr>
        </p:nvGraphicFramePr>
        <p:xfrm>
          <a:off x="397956" y="5045924"/>
          <a:ext cx="8348088" cy="1188720"/>
        </p:xfrm>
        <a:graphic>
          <a:graphicData uri="http://schemas.openxmlformats.org/drawingml/2006/table">
            <a:tbl>
              <a:tblPr firstRow="1" bandRow="1">
                <a:tableStyleId>{5C22544A-7EE6-4342-B048-85BDC9FD1C3A}</a:tableStyleId>
              </a:tblPr>
              <a:tblGrid>
                <a:gridCol w="1043511">
                  <a:extLst>
                    <a:ext uri="{9D8B030D-6E8A-4147-A177-3AD203B41FA5}">
                      <a16:colId xmlns:a16="http://schemas.microsoft.com/office/drawing/2014/main" val="2026256478"/>
                    </a:ext>
                  </a:extLst>
                </a:gridCol>
                <a:gridCol w="1042301">
                  <a:extLst>
                    <a:ext uri="{9D8B030D-6E8A-4147-A177-3AD203B41FA5}">
                      <a16:colId xmlns:a16="http://schemas.microsoft.com/office/drawing/2014/main" val="4149875238"/>
                    </a:ext>
                  </a:extLst>
                </a:gridCol>
                <a:gridCol w="1152128">
                  <a:extLst>
                    <a:ext uri="{9D8B030D-6E8A-4147-A177-3AD203B41FA5}">
                      <a16:colId xmlns:a16="http://schemas.microsoft.com/office/drawing/2014/main" val="746088069"/>
                    </a:ext>
                  </a:extLst>
                </a:gridCol>
                <a:gridCol w="1013189">
                  <a:extLst>
                    <a:ext uri="{9D8B030D-6E8A-4147-A177-3AD203B41FA5}">
                      <a16:colId xmlns:a16="http://schemas.microsoft.com/office/drawing/2014/main" val="2532399459"/>
                    </a:ext>
                  </a:extLst>
                </a:gridCol>
                <a:gridCol w="966426">
                  <a:extLst>
                    <a:ext uri="{9D8B030D-6E8A-4147-A177-3AD203B41FA5}">
                      <a16:colId xmlns:a16="http://schemas.microsoft.com/office/drawing/2014/main" val="55629451"/>
                    </a:ext>
                  </a:extLst>
                </a:gridCol>
                <a:gridCol w="972713">
                  <a:extLst>
                    <a:ext uri="{9D8B030D-6E8A-4147-A177-3AD203B41FA5}">
                      <a16:colId xmlns:a16="http://schemas.microsoft.com/office/drawing/2014/main" val="200567842"/>
                    </a:ext>
                  </a:extLst>
                </a:gridCol>
                <a:gridCol w="1152128">
                  <a:extLst>
                    <a:ext uri="{9D8B030D-6E8A-4147-A177-3AD203B41FA5}">
                      <a16:colId xmlns:a16="http://schemas.microsoft.com/office/drawing/2014/main" val="20006"/>
                    </a:ext>
                  </a:extLst>
                </a:gridCol>
                <a:gridCol w="1005692">
                  <a:extLst>
                    <a:ext uri="{9D8B030D-6E8A-4147-A177-3AD203B41FA5}">
                      <a16:colId xmlns:a16="http://schemas.microsoft.com/office/drawing/2014/main" val="20007"/>
                    </a:ext>
                  </a:extLst>
                </a:gridCol>
              </a:tblGrid>
              <a:tr h="439298">
                <a:tc>
                  <a:txBody>
                    <a:bodyPr/>
                    <a:lstStyle/>
                    <a:p>
                      <a:pPr algn="ctr"/>
                      <a:r>
                        <a:rPr lang="de-de" sz="1000" b="1" dirty="0">
                          <a:latin typeface="Arial" charset="0"/>
                          <a:ea typeface="Arial" charset="0"/>
                          <a:cs typeface="Arial" charset="0"/>
                        </a:rPr>
                        <a:t>Möglich in den Partner</a:t>
                      </a:r>
                      <a:r>
                        <a:rPr lang="de-DE" sz="1000" b="1" dirty="0">
                          <a:latin typeface="Arial" charset="0"/>
                          <a:ea typeface="Arial" charset="0"/>
                          <a:cs typeface="Arial" charset="0"/>
                        </a:rPr>
                        <a:t>-</a:t>
                      </a:r>
                      <a:r>
                        <a:rPr lang="de-de" sz="1000" b="1" dirty="0">
                          <a:latin typeface="Arial" charset="0"/>
                          <a:ea typeface="Arial" charset="0"/>
                          <a:cs typeface="Arial" charset="0"/>
                        </a:rPr>
                        <a:t>ländern</a:t>
                      </a:r>
                    </a:p>
                  </a:txBody>
                  <a:tcPr anchor="ctr"/>
                </a:tc>
                <a:tc>
                  <a:txBody>
                    <a:bodyPr/>
                    <a:lstStyle/>
                    <a:p>
                      <a:pPr algn="ctr"/>
                      <a:r>
                        <a:rPr lang="de-de" sz="1000" dirty="0">
                          <a:latin typeface="Arial" charset="0"/>
                          <a:ea typeface="Arial" charset="0"/>
                          <a:cs typeface="Arial" charset="0"/>
                        </a:rPr>
                        <a:t>Transaktions</a:t>
                      </a:r>
                      <a:r>
                        <a:rPr lang="de-DE" sz="1000" dirty="0">
                          <a:latin typeface="Arial" charset="0"/>
                          <a:ea typeface="Arial" charset="0"/>
                          <a:cs typeface="Arial" charset="0"/>
                        </a:rPr>
                        <a:t>-</a:t>
                      </a:r>
                      <a:r>
                        <a:rPr lang="de-de" sz="1000" dirty="0">
                          <a:latin typeface="Arial" charset="0"/>
                          <a:ea typeface="Arial" charset="0"/>
                          <a:cs typeface="Arial" charset="0"/>
                        </a:rPr>
                        <a:t>kosten bei Abschluss</a:t>
                      </a:r>
                    </a:p>
                  </a:txBody>
                  <a:tcPr anchor="ctr"/>
                </a:tc>
                <a:tc>
                  <a:txBody>
                    <a:bodyPr/>
                    <a:lstStyle/>
                    <a:p>
                      <a:pPr algn="ctr"/>
                      <a:r>
                        <a:rPr lang="de-de" sz="1000" dirty="0">
                          <a:latin typeface="Arial" charset="0"/>
                          <a:ea typeface="Arial" charset="0"/>
                          <a:cs typeface="Arial" charset="0"/>
                        </a:rPr>
                        <a:t>Verpflichtungen für Eigentümer</a:t>
                      </a:r>
                    </a:p>
                  </a:txBody>
                  <a:tcPr anchor="ctr"/>
                </a:tc>
                <a:tc>
                  <a:txBody>
                    <a:bodyPr/>
                    <a:lstStyle/>
                    <a:p>
                      <a:pPr algn="ctr"/>
                      <a:r>
                        <a:rPr lang="de-DE" sz="1000" dirty="0">
                          <a:latin typeface="Arial" charset="0"/>
                          <a:ea typeface="Arial" charset="0"/>
                          <a:cs typeface="Arial" charset="0"/>
                        </a:rPr>
                        <a:t>V</a:t>
                      </a:r>
                      <a:r>
                        <a:rPr lang="de-de" sz="1000" dirty="0">
                          <a:latin typeface="Arial" charset="0"/>
                          <a:ea typeface="Arial" charset="0"/>
                          <a:cs typeface="Arial" charset="0"/>
                        </a:rPr>
                        <a:t>erfügbar</a:t>
                      </a:r>
                      <a:r>
                        <a:rPr lang="de-DE" sz="1000" dirty="0">
                          <a:latin typeface="Arial" charset="0"/>
                          <a:ea typeface="Arial" charset="0"/>
                          <a:cs typeface="Arial" charset="0"/>
                        </a:rPr>
                        <a:t> </a:t>
                      </a:r>
                      <a:r>
                        <a:rPr lang="de-de" sz="1000" dirty="0">
                          <a:latin typeface="Arial" charset="0"/>
                          <a:ea typeface="Arial" charset="0"/>
                          <a:cs typeface="Arial" charset="0"/>
                        </a:rPr>
                        <a:t>in den Ländern</a:t>
                      </a:r>
                    </a:p>
                  </a:txBody>
                  <a:tcPr anchor="ctr"/>
                </a:tc>
                <a:tc>
                  <a:txBody>
                    <a:bodyPr/>
                    <a:lstStyle/>
                    <a:p>
                      <a:pPr algn="ctr"/>
                      <a:r>
                        <a:rPr lang="de-de" sz="1000" dirty="0">
                          <a:latin typeface="Arial" charset="0"/>
                          <a:ea typeface="Arial" charset="0"/>
                          <a:cs typeface="Arial" charset="0"/>
                        </a:rPr>
                        <a:t>Kann Kommune helfen?</a:t>
                      </a:r>
                    </a:p>
                  </a:txBody>
                  <a:tcPr anchor="ctr"/>
                </a:tc>
                <a:tc>
                  <a:txBody>
                    <a:bodyPr/>
                    <a:lstStyle/>
                    <a:p>
                      <a:pPr algn="ctr"/>
                      <a:r>
                        <a:rPr lang="de-de" sz="1000" dirty="0">
                          <a:latin typeface="Arial" charset="0"/>
                          <a:ea typeface="Arial" charset="0"/>
                          <a:cs typeface="Arial" charset="0"/>
                        </a:rPr>
                        <a:t>Geeignet für Wohnungs</a:t>
                      </a:r>
                      <a:r>
                        <a:rPr lang="de-DE" sz="1000" dirty="0">
                          <a:latin typeface="Arial" charset="0"/>
                          <a:ea typeface="Arial" charset="0"/>
                          <a:cs typeface="Arial" charset="0"/>
                        </a:rPr>
                        <a:t>-</a:t>
                      </a:r>
                      <a:r>
                        <a:rPr lang="de-de" sz="1000" dirty="0">
                          <a:latin typeface="Arial" charset="0"/>
                          <a:ea typeface="Arial" charset="0"/>
                          <a:cs typeface="Arial" charset="0"/>
                        </a:rPr>
                        <a:t>markt?</a:t>
                      </a:r>
                    </a:p>
                  </a:txBody>
                  <a:tcPr anchor="ctr"/>
                </a:tc>
                <a:tc>
                  <a:txBody>
                    <a:bodyPr/>
                    <a:lstStyle/>
                    <a:p>
                      <a:pPr algn="ctr"/>
                      <a:r>
                        <a:rPr lang="de-de" sz="1000" dirty="0">
                          <a:latin typeface="Arial" charset="0"/>
                          <a:ea typeface="Arial" charset="0"/>
                          <a:cs typeface="Arial" charset="0"/>
                        </a:rPr>
                        <a:t>Regulatorische oder legislative Fragen</a:t>
                      </a:r>
                    </a:p>
                  </a:txBody>
                  <a:tcPr anchor="ctr"/>
                </a:tc>
                <a:tc>
                  <a:txBody>
                    <a:bodyPr/>
                    <a:lstStyle/>
                    <a:p>
                      <a:pPr algn="ctr"/>
                      <a:r>
                        <a:rPr lang="de-de" sz="1000" dirty="0">
                          <a:latin typeface="Arial" charset="0"/>
                          <a:ea typeface="Arial" charset="0"/>
                          <a:cs typeface="Arial" charset="0"/>
                        </a:rPr>
                        <a:t>Bewertung</a:t>
                      </a:r>
                    </a:p>
                  </a:txBody>
                  <a:tcPr anchor="ctr"/>
                </a:tc>
                <a:extLst>
                  <a:ext uri="{0D108BD9-81ED-4DB2-BD59-A6C34878D82A}">
                    <a16:rowId xmlns:a16="http://schemas.microsoft.com/office/drawing/2014/main" val="2741444420"/>
                  </a:ext>
                </a:extLst>
              </a:tr>
              <a:tr h="322706">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Mit der Bank</a:t>
                      </a:r>
                    </a:p>
                  </a:txBody>
                  <a:tcPr anchor="ctr"/>
                </a:tc>
                <a:tc>
                  <a:txBody>
                    <a:bodyPr/>
                    <a:lstStyle/>
                    <a:p>
                      <a:pPr algn="ctr"/>
                      <a:r>
                        <a:rPr lang="de-de" sz="900" dirty="0">
                          <a:latin typeface="Arial" charset="0"/>
                          <a:ea typeface="Arial" charset="0"/>
                          <a:cs typeface="Arial" charset="0"/>
                        </a:rPr>
                        <a:t>Auflagen, Tilgung, Zinsen</a:t>
                      </a:r>
                    </a:p>
                  </a:txBody>
                  <a:tcPr anchor="ctr"/>
                </a:tc>
                <a:tc>
                  <a:txBody>
                    <a:bodyPr/>
                    <a:lstStyle/>
                    <a:p>
                      <a:pPr algn="ctr"/>
                      <a:r>
                        <a:rPr lang="de-de" sz="900" dirty="0">
                          <a:latin typeface="Arial" charset="0"/>
                          <a:ea typeface="Arial" charset="0"/>
                          <a:cs typeface="Arial" charset="0"/>
                        </a:rPr>
                        <a:t>Ja (selten)</a:t>
                      </a:r>
                    </a:p>
                  </a:txBody>
                  <a:tcPr anchor="ctr"/>
                </a:tc>
                <a:tc>
                  <a:txBody>
                    <a:bodyPr/>
                    <a:lstStyle/>
                    <a:p>
                      <a:pPr algn="ctr"/>
                      <a:r>
                        <a:rPr lang="de-de" sz="900" dirty="0">
                          <a:latin typeface="Arial" charset="0"/>
                          <a:ea typeface="Arial" charset="0"/>
                          <a:cs typeface="Arial" charset="0"/>
                        </a:rPr>
                        <a:t>Ja, Banken überzeugen, ggf. Garantien geben</a:t>
                      </a:r>
                    </a:p>
                  </a:txBody>
                  <a:tcPr anchor="ctr"/>
                </a:tc>
                <a:tc>
                  <a:txBody>
                    <a:bodyPr/>
                    <a:lstStyle/>
                    <a:p>
                      <a:pPr algn="ctr"/>
                      <a:r>
                        <a:rPr lang="de-de" sz="900" dirty="0">
                          <a:latin typeface="Arial" charset="0"/>
                          <a:ea typeface="Arial" charset="0"/>
                          <a:cs typeface="Arial" charset="0"/>
                        </a:rPr>
                        <a:t>Ja</a:t>
                      </a:r>
                    </a:p>
                  </a:txBody>
                  <a:tcPr anchor="ctr"/>
                </a:tc>
                <a:tc>
                  <a:txBody>
                    <a:bodyPr/>
                    <a:lstStyle/>
                    <a:p>
                      <a:pPr algn="ctr"/>
                      <a:r>
                        <a:rPr lang="de-de" sz="900" dirty="0">
                          <a:latin typeface="Arial" charset="0"/>
                          <a:ea typeface="Arial" charset="0"/>
                          <a:cs typeface="Arial" charset="0"/>
                        </a:rPr>
                        <a:t>Nur für gemeinschaftliche Bereiche</a:t>
                      </a:r>
                    </a:p>
                  </a:txBody>
                  <a:tcPr anchor="ctr"/>
                </a:tc>
                <a:tc>
                  <a:txBody>
                    <a:bodyPr/>
                    <a:lstStyle/>
                    <a:p>
                      <a:pPr algn="l" rtl="0"/>
                      <a:endParaRPr lang="en-US" sz="1000" dirty="0">
                        <a:latin typeface="Arial" charset="0"/>
                        <a:ea typeface="Arial" charset="0"/>
                        <a:cs typeface="Arial" charset="0"/>
                      </a:endParaRPr>
                    </a:p>
                  </a:txBody>
                  <a:tcPr anchor="ctr">
                    <a:solidFill>
                      <a:schemeClr val="accent4"/>
                    </a:solidFill>
                  </a:tcPr>
                </a:tc>
                <a:extLst>
                  <a:ext uri="{0D108BD9-81ED-4DB2-BD59-A6C34878D82A}">
                    <a16:rowId xmlns:a16="http://schemas.microsoft.com/office/drawing/2014/main" val="1359303017"/>
                  </a:ext>
                </a:extLst>
              </a:tr>
            </a:tbl>
          </a:graphicData>
        </a:graphic>
      </p:graphicFrame>
    </p:spTree>
    <p:extLst>
      <p:ext uri="{BB962C8B-B14F-4D97-AF65-F5344CB8AC3E}">
        <p14:creationId xmlns:p14="http://schemas.microsoft.com/office/powerpoint/2010/main" val="30841878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2408</Words>
  <Application>Microsoft Office PowerPoint</Application>
  <PresentationFormat>On-screen Show (4:3)</PresentationFormat>
  <Paragraphs>446</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Arial Hebrew Scholar</vt:lpstr>
      <vt:lpstr>Calibri</vt:lpstr>
      <vt:lpstr>Open Sans</vt:lpstr>
      <vt:lpstr>Thème Office</vt:lpstr>
      <vt:lpstr>Finanzierungslösungen für die energetische Sanierung von Gebäuden mit Wohnungseigentümer-gemeinschaft (WEG)  Zusammenfassendes Merkblatt für Arbeitsergebnis D.T4.1.1  Ausgearbeitet von der Universität Maastricht  </vt:lpstr>
      <vt:lpstr>Einleitung</vt:lpstr>
      <vt:lpstr>Leseanleitung</vt:lpstr>
      <vt:lpstr>WEG-bezogene Kriterien für Finanzierungsinstrumente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Accelerating Energy Retrofitting in condominiums  (flats, tenements, multi-storey blocks)   SHAPE Energy workshop-March 2018</dc:title>
  <dc:creator>Annemarie van Zeijl-Rozema</dc:creator>
  <cp:lastModifiedBy>Zeljko Susljic - LST</cp:lastModifiedBy>
  <cp:revision>88</cp:revision>
  <dcterms:created xsi:type="dcterms:W3CDTF">2018-03-20T09:42:09Z</dcterms:created>
  <dcterms:modified xsi:type="dcterms:W3CDTF">2019-07-30T10:48:21Z</dcterms:modified>
</cp:coreProperties>
</file>