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80" r:id="rId3"/>
    <p:sldId id="302" r:id="rId4"/>
    <p:sldId id="281" r:id="rId5"/>
    <p:sldId id="282" r:id="rId6"/>
    <p:sldId id="283" r:id="rId7"/>
    <p:sldId id="284" r:id="rId8"/>
    <p:sldId id="285" r:id="rId9"/>
    <p:sldId id="286" r:id="rId10"/>
    <p:sldId id="287" r:id="rId11"/>
    <p:sldId id="288" r:id="rId12"/>
    <p:sldId id="289" r:id="rId13"/>
    <p:sldId id="290" r:id="rId14"/>
    <p:sldId id="291" r:id="rId15"/>
    <p:sldId id="292" r:id="rId16"/>
    <p:sldId id="295" r:id="rId17"/>
    <p:sldId id="296" r:id="rId18"/>
    <p:sldId id="303" r:id="rId19"/>
    <p:sldId id="304" r:id="rId20"/>
    <p:sldId id="299"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Turner" initials="IT"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p:restoredTop sz="94648"/>
  </p:normalViewPr>
  <p:slideViewPr>
    <p:cSldViewPr>
      <p:cViewPr varScale="1">
        <p:scale>
          <a:sx n="110" d="100"/>
          <a:sy n="110" d="100"/>
        </p:scale>
        <p:origin x="151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1F362-CCFD-4AEC-809D-6A2A8D9627C3}" type="datetimeFigureOut">
              <a:rPr lang="en-US" smtClean="0"/>
              <a:pPr/>
              <a:t>7/30/2019</a:t>
            </a:fld>
            <a:endParaRPr lang="fr-F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C2D13-8DC9-45BD-A1B6-F20CC9966D52}" type="slidenum">
              <a:rPr lang="en-US" smtClean="0"/>
              <a:pPr/>
              <a:t>‹#›</a:t>
            </a:fld>
            <a:endParaRPr lang="fr-FR" dirty="0"/>
          </a:p>
        </p:txBody>
      </p:sp>
    </p:spTree>
    <p:extLst>
      <p:ext uri="{BB962C8B-B14F-4D97-AF65-F5344CB8AC3E}">
        <p14:creationId xmlns:p14="http://schemas.microsoft.com/office/powerpoint/2010/main" val="213032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08446F8-2603-400C-AF2E-E7D3AC5F7E33}"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439368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5273040"/>
            <a:ext cx="7886700" cy="457200"/>
          </a:xfrm>
        </p:spPr>
        <p:txBody>
          <a:bodyPr>
            <a:noAutofit/>
          </a:bodyPr>
          <a:lstStyle>
            <a:lvl1pPr marL="0" indent="0" algn="ctr">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8177" y="1075025"/>
            <a:ext cx="3386489" cy="1806397"/>
          </a:xfrm>
          <a:prstGeom prst="rect">
            <a:avLst/>
          </a:prstGeom>
        </p:spPr>
      </p:pic>
      <p:sp>
        <p:nvSpPr>
          <p:cNvPr id="8" name="Espace réservé de la date 7"/>
          <p:cNvSpPr>
            <a:spLocks noGrp="1"/>
          </p:cNvSpPr>
          <p:nvPr>
            <p:ph type="dt" sz="half" idx="10"/>
          </p:nvPr>
        </p:nvSpPr>
        <p:spPr/>
        <p:txBody>
          <a:bodyPr/>
          <a:lstStyle/>
          <a:p>
            <a:fld id="{A5320BB1-3D15-4509-934A-496E6E46C840}" type="datetime1">
              <a:rPr lang="fr-FR" smtClean="0">
                <a:solidFill>
                  <a:prstClr val="black">
                    <a:tint val="75000"/>
                  </a:prstClr>
                </a:solidFill>
              </a:rPr>
              <a:pPr/>
              <a:t>30/07/2019</a:t>
            </a:fld>
            <a:endParaRPr lang="fr-FR" dirty="0">
              <a:solidFill>
                <a:prstClr val="black">
                  <a:tint val="75000"/>
                </a:prstClr>
              </a:solidFill>
            </a:endParaRPr>
          </a:p>
        </p:txBody>
      </p:sp>
      <p:sp>
        <p:nvSpPr>
          <p:cNvPr id="9" name="Espace réservé du pied de page 8"/>
          <p:cNvSpPr>
            <a:spLocks noGrp="1"/>
          </p:cNvSpPr>
          <p:nvPr>
            <p:ph type="ftr" sz="quarter" idx="11"/>
          </p:nvPr>
        </p:nvSpPr>
        <p:spPr/>
        <p:txBody>
          <a:bodyPr/>
          <a:lstStyle/>
          <a:p>
            <a:endParaRPr lang="fr-FR" dirty="0">
              <a:solidFill>
                <a:prstClr val="black">
                  <a:tint val="75000"/>
                </a:prstClr>
              </a:solidFill>
            </a:endParaRPr>
          </a:p>
        </p:txBody>
      </p:sp>
      <p:sp>
        <p:nvSpPr>
          <p:cNvPr id="10" name="Espace réservé du numéro de diapositive 9"/>
          <p:cNvSpPr>
            <a:spLocks noGrp="1"/>
          </p:cNvSpPr>
          <p:nvPr>
            <p:ph type="sldNum" sz="quarter" idx="12"/>
          </p:nvPr>
        </p:nvSpPr>
        <p:spPr/>
        <p:txBody>
          <a:body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
        <p:nvSpPr>
          <p:cNvPr id="11" name="Titre 10"/>
          <p:cNvSpPr>
            <a:spLocks noGrp="1"/>
          </p:cNvSpPr>
          <p:nvPr>
            <p:ph type="title"/>
          </p:nvPr>
        </p:nvSpPr>
        <p:spPr>
          <a:xfrm>
            <a:off x="628650" y="1307804"/>
            <a:ext cx="4719527" cy="3455581"/>
          </a:xfrm>
        </p:spPr>
        <p:txBody>
          <a:bodyPr anchor="t" anchorCtr="0">
            <a:normAutofit/>
          </a:bodyPr>
          <a:lstStyle>
            <a:lvl1pPr>
              <a:defRPr sz="5400">
                <a:latin typeface="+mn-lt"/>
              </a:defRPr>
            </a:lvl1pPr>
          </a:lstStyle>
          <a:p>
            <a:r>
              <a:rPr lang="fr-FR" dirty="0"/>
              <a:t>Modifiez le style du titre</a:t>
            </a:r>
          </a:p>
        </p:txBody>
      </p:sp>
      <p:pic>
        <p:nvPicPr>
          <p:cNvPr id="2050" name="Picture 2" descr="C:\Users\a.vanzeijl\AppData\Local\Microsoft\Windows\Temporary Internet Files\Content.Outlook\3ISWBX8A\UM logo handtekening 2017 (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034138" y="6138677"/>
            <a:ext cx="2700528" cy="7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73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306320" y="365127"/>
            <a:ext cx="5794072" cy="1057274"/>
          </a:xfrm>
        </p:spPr>
        <p:txBody>
          <a:bodyPr>
            <a:normAutofit/>
          </a:bodyPr>
          <a:lstStyle>
            <a:lvl1pPr>
              <a:defRPr sz="4000">
                <a:latin typeface="+mn-lt"/>
              </a:defRPr>
            </a:lvl1pPr>
          </a:lstStyle>
          <a:p>
            <a:r>
              <a:rPr lang="fr-FR" dirty="0"/>
              <a:t>Modifiez le style du titre</a:t>
            </a:r>
            <a:endParaRPr lang="en-US" dirty="0"/>
          </a:p>
        </p:txBody>
      </p:sp>
      <p:sp>
        <p:nvSpPr>
          <p:cNvPr id="3" name="Content Placeholder 2"/>
          <p:cNvSpPr>
            <a:spLocks noGrp="1"/>
          </p:cNvSpPr>
          <p:nvPr>
            <p:ph idx="1"/>
          </p:nvPr>
        </p:nvSpPr>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B1D456DB-D275-4D79-8251-2B55863B33AA}"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103" y="283846"/>
            <a:ext cx="1982093" cy="1057274"/>
          </a:xfrm>
          <a:prstGeom prst="rect">
            <a:avLst/>
          </a:prstGeom>
        </p:spPr>
      </p:pic>
      <p:pic>
        <p:nvPicPr>
          <p:cNvPr id="1026" name="Picture 2" descr="C:\Users\a.vanzeijl\AppData\Local\Microsoft\Windows\Temporary Internet Files\Content.Outlook\3ISWBX8A\UM logo handtekening 2017 (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326514" y="6138672"/>
            <a:ext cx="2700528" cy="7193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00392" y="283846"/>
            <a:ext cx="814158" cy="1143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6814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6320" y="365127"/>
            <a:ext cx="6209030" cy="1057274"/>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2B4EA7C-1742-4C67-BD8D-FEEBB0C68859}"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77488061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3600" b="1" kern="1200">
          <a:solidFill>
            <a:schemeClr val="accent5">
              <a:lumMod val="75000"/>
            </a:schemeClr>
          </a:solidFill>
          <a:latin typeface="+mn-lt"/>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weurope.eu/media/6110/dt411_financial_solution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weurope.eu/media/6110/dt411_financial_solution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269563"/>
            <a:ext cx="5128683" cy="3455581"/>
          </a:xfrm>
        </p:spPr>
        <p:txBody>
          <a:bodyPr>
            <a:noAutofit/>
          </a:bodyPr>
          <a:lstStyle/>
          <a:p>
            <a:r>
              <a:rPr lang="fr-FR" sz="4000" dirty="0">
                <a:latin typeface="Trebuchet MS" charset="0"/>
              </a:rPr>
              <a:t>Solutions financières pour la rénovation des logements en copropriété</a:t>
            </a:r>
            <a:br>
              <a:rPr sz="4800" dirty="0"/>
            </a:br>
            <a:br>
              <a:rPr sz="4800" dirty="0"/>
            </a:br>
            <a:r>
              <a:rPr lang="fr-FR" sz="2000" dirty="0">
                <a:solidFill>
                  <a:srgbClr val="FF6600"/>
                </a:solidFill>
              </a:rPr>
              <a:t>Contenu du document livrable D.T4.1.1</a:t>
            </a:r>
            <a:br>
              <a:rPr sz="4800" dirty="0"/>
            </a:br>
            <a:br>
              <a:rPr sz="4800" dirty="0"/>
            </a:br>
            <a:r>
              <a:rPr lang="fr-FR" sz="2000" dirty="0">
                <a:solidFill>
                  <a:srgbClr val="FF6600"/>
                </a:solidFill>
              </a:rPr>
              <a:t>Élaboré par l'Université de Maastricht </a:t>
            </a:r>
            <a:br>
              <a:rPr sz="4800" dirty="0"/>
            </a:br>
            <a:endParaRPr lang="fr-FR" sz="2000" dirty="0">
              <a:solidFill>
                <a:srgbClr val="FF6600"/>
              </a:solidFill>
            </a:endParaRPr>
          </a:p>
        </p:txBody>
      </p:sp>
      <p:pic>
        <p:nvPicPr>
          <p:cNvPr id="5" name="Imag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1761" y="2780927"/>
            <a:ext cx="1628316" cy="22864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9229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12776"/>
            <a:ext cx="8174294" cy="4252215"/>
          </a:xfrm>
        </p:spPr>
        <p:txBody>
          <a:bodyPr>
            <a:noAutofit/>
          </a:bodyPr>
          <a:lstStyle/>
          <a:p>
            <a:pPr marL="0" indent="0">
              <a:buNone/>
            </a:pPr>
            <a:r>
              <a:rPr lang="fr-FR" sz="1400" dirty="0">
                <a:latin typeface="Arial" charset="0"/>
              </a:rPr>
              <a:t>Le financement sur facture d’entreprises de distribution est une option qui permet de réaliser des rénovations écoénergétiques en incluant une entreprise de distribution dans le processus. Par rapport aux options classiques de financement par emprunt, c’est l'entreprise de distribution qui réalise l'investissement initial et non pas le propriétaire ou le propriétaire du logement. L'entreprise de distribution récupère ensuite les coûts d'investissement en facturant le client en supplément sur sa facture mensuelle de distribution.</a:t>
            </a:r>
            <a:endParaRPr lang="fr-FR" sz="1400" b="1" dirty="0">
              <a:latin typeface="Arial" charset="0"/>
              <a:ea typeface="Arial" charset="0"/>
              <a:cs typeface="Arial" charset="0"/>
            </a:endParaRPr>
          </a:p>
          <a:p>
            <a:pPr marL="0" indent="0">
              <a:buNone/>
            </a:pPr>
            <a:r>
              <a:rPr lang="fr-FR" sz="1400" b="1" dirty="0">
                <a:latin typeface="Arial" charset="0"/>
              </a:rPr>
              <a:t>Avantage :</a:t>
            </a:r>
            <a:r>
              <a:rPr lang="fr-FR" sz="1400" dirty="0">
                <a:latin typeface="Arial" charset="0"/>
              </a:rPr>
              <a:t> une assistance professionnelle lors des travaux de rénovation, solution aux problèmes d'incitation</a:t>
            </a:r>
          </a:p>
          <a:p>
            <a:pPr marL="0" indent="0">
              <a:buNone/>
            </a:pPr>
            <a:r>
              <a:rPr lang="fr-FR" sz="1400" b="1" dirty="0">
                <a:latin typeface="Arial" charset="0"/>
              </a:rPr>
              <a:t>Inconvénient :</a:t>
            </a:r>
            <a:r>
              <a:rPr lang="fr-FR" sz="1400" dirty="0">
                <a:latin typeface="Arial" charset="0"/>
              </a:rPr>
              <a:t> convient uniquement pour l'approvisionnement en énergie (pas d'autres mesures), parfois coûteux</a:t>
            </a:r>
          </a:p>
          <a:p>
            <a:pPr marL="0" indent="0">
              <a:buNone/>
            </a:pPr>
            <a:r>
              <a:rPr lang="fr-FR" sz="1400" b="1" dirty="0">
                <a:latin typeface="Arial" charset="0"/>
              </a:rPr>
              <a:t>Exemples : </a:t>
            </a:r>
            <a:r>
              <a:rPr lang="fr-FR" sz="1400" dirty="0">
                <a:latin typeface="Arial" charset="0"/>
              </a:rPr>
              <a:t>programme de logement multifamilial résidentiel PSE&amp;G (p.35), The Green Deal UK (p. 36)</a:t>
            </a:r>
          </a:p>
        </p:txBody>
      </p:sp>
      <p:sp>
        <p:nvSpPr>
          <p:cNvPr id="5" name="Title 1"/>
          <p:cNvSpPr txBox="1">
            <a:spLocks/>
          </p:cNvSpPr>
          <p:nvPr/>
        </p:nvSpPr>
        <p:spPr>
          <a:xfrm>
            <a:off x="2123728" y="506644"/>
            <a:ext cx="5743112" cy="5572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600" dirty="0">
                <a:latin typeface="Arial" charset="0"/>
              </a:rPr>
              <a:t>Outils – 3. Financement sur facture d’entreprises de distribution</a:t>
            </a:r>
            <a:endParaRPr lang="fr-FR" sz="1600" dirty="0">
              <a:latin typeface="Arial" charset="0"/>
              <a:ea typeface="Arial" charset="0"/>
              <a:cs typeface="Arial" charset="0"/>
            </a:endParaRPr>
          </a:p>
        </p:txBody>
      </p:sp>
      <p:sp>
        <p:nvSpPr>
          <p:cNvPr id="7" name="Rectangle 6"/>
          <p:cNvSpPr/>
          <p:nvPr/>
        </p:nvSpPr>
        <p:spPr>
          <a:xfrm>
            <a:off x="341056" y="6284208"/>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78929383"/>
              </p:ext>
            </p:extLst>
          </p:nvPr>
        </p:nvGraphicFramePr>
        <p:xfrm>
          <a:off x="390641" y="4279305"/>
          <a:ext cx="8362718" cy="949895"/>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95598">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454297">
                <a:tc>
                  <a:txBody>
                    <a:bodyPr/>
                    <a:lstStyle/>
                    <a:p>
                      <a:pPr algn="ctr"/>
                      <a:r>
                        <a:rPr lang="fr-FR" sz="700" dirty="0">
                          <a:latin typeface="Arial" charset="0"/>
                        </a:rPr>
                        <a:t>L'entreprise de distribution assume les coûts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Discutable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90409703"/>
              </p:ext>
            </p:extLst>
          </p:nvPr>
        </p:nvGraphicFramePr>
        <p:xfrm>
          <a:off x="395536" y="5229200"/>
          <a:ext cx="8348088" cy="1156797"/>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91394">
                  <a:extLst>
                    <a:ext uri="{9D8B030D-6E8A-4147-A177-3AD203B41FA5}">
                      <a16:colId xmlns:a16="http://schemas.microsoft.com/office/drawing/2014/main" val="4149875238"/>
                    </a:ext>
                  </a:extLst>
                </a:gridCol>
                <a:gridCol w="1075043">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604689">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552108">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Avec l’entreprise de distribution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Remboursement sur les factures de distribution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L'entreprise de distribution peut-elle prendre un nouveau client ?</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99047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30" y="1556792"/>
            <a:ext cx="8174294" cy="3931441"/>
          </a:xfrm>
        </p:spPr>
        <p:txBody>
          <a:bodyPr>
            <a:noAutofit/>
          </a:bodyPr>
          <a:lstStyle/>
          <a:p>
            <a:pPr marL="0" indent="0">
              <a:buNone/>
            </a:pPr>
            <a:r>
              <a:rPr lang="fr-FR" sz="1400" dirty="0">
                <a:latin typeface="Arial" charset="0"/>
              </a:rPr>
              <a:t>Dans le cadre de ce programme de financement, les municipalités émettent des obligations à faible taux d'intérêt, dont le produit est utilisé pour financer la rénovation de propriétés, principalement des maisons (et non le propriétaire). Comme dans tout autre outil de financement, la créance demeure avec la propriété lorsqu'elle est vendue. Les obligations de prêt (intérêts, amortissement) sont payées avec l'impôt foncier, ce qui rend également les obligations transférables. Jusqu'à présent, le financement PACE est limité aux États-Unis, à l'exception d'un projet pilote en Espagne. </a:t>
            </a:r>
          </a:p>
          <a:p>
            <a:pPr marL="0" indent="0">
              <a:buNone/>
            </a:pPr>
            <a:r>
              <a:rPr lang="fr-FR" sz="1400" b="1" dirty="0">
                <a:latin typeface="Arial" charset="0"/>
              </a:rPr>
              <a:t>Avantage :</a:t>
            </a:r>
            <a:r>
              <a:rPr lang="fr-FR" sz="1400" dirty="0">
                <a:latin typeface="Arial" charset="0"/>
              </a:rPr>
              <a:t> résout les problèmes d'incitation, transférable, hautes capacités possibles</a:t>
            </a:r>
          </a:p>
          <a:p>
            <a:pPr marL="0" indent="0">
              <a:buNone/>
            </a:pPr>
            <a:r>
              <a:rPr lang="fr-FR" sz="1400" b="1" dirty="0">
                <a:latin typeface="Arial" charset="0"/>
              </a:rPr>
              <a:t>Inconvénient :</a:t>
            </a:r>
            <a:r>
              <a:rPr lang="fr-FR" sz="1400" dirty="0">
                <a:latin typeface="Arial" charset="0"/>
              </a:rPr>
              <a:t> actuellement limité aux États-Unis, parfois coûteux, pas d'aide à la rénovation</a:t>
            </a:r>
          </a:p>
          <a:p>
            <a:pPr marL="0" indent="0">
              <a:buNone/>
            </a:pPr>
            <a:r>
              <a:rPr lang="fr-FR" sz="1400" b="1" dirty="0">
                <a:latin typeface="Arial" charset="0"/>
              </a:rPr>
              <a:t>Exemples : </a:t>
            </a:r>
            <a:r>
              <a:rPr lang="fr-FR" sz="1400" dirty="0">
                <a:latin typeface="Arial" charset="0"/>
              </a:rPr>
              <a:t>HERO (p.39), Spruce Finance (p. 40), financement EUA Sustainable Melbourne Fund7 (p. 41)</a:t>
            </a:r>
          </a:p>
          <a:p>
            <a:pPr marL="0" indent="0">
              <a:buNone/>
            </a:pPr>
            <a:endParaRPr lang="fr-FR" sz="140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Outils – 4. Financement EUA/PACE</a:t>
            </a:r>
            <a:endParaRPr lang="fr-FR" sz="1800" dirty="0">
              <a:latin typeface="Arial" charset="0"/>
              <a:ea typeface="Arial" charset="0"/>
              <a:cs typeface="Arial" charset="0"/>
            </a:endParaRPr>
          </a:p>
        </p:txBody>
      </p:sp>
      <p:sp>
        <p:nvSpPr>
          <p:cNvPr id="7" name="Rectangle 6"/>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565767094"/>
              </p:ext>
            </p:extLst>
          </p:nvPr>
        </p:nvGraphicFramePr>
        <p:xfrm>
          <a:off x="395536" y="4293096"/>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700" dirty="0">
                          <a:latin typeface="Arial" charset="0"/>
                        </a:rPr>
                        <a:t>Peut être financé par différents investisseurs</a:t>
                      </a:r>
                    </a:p>
                  </a:txBody>
                  <a:tcPr anchor="ctr"/>
                </a:tc>
                <a:tc>
                  <a:txBody>
                    <a:bodyPr/>
                    <a:lstStyle/>
                    <a:p>
                      <a:pPr algn="ctr"/>
                      <a:r>
                        <a:rPr lang="fr-FR" sz="700" dirty="0">
                          <a:latin typeface="Arial" charset="0"/>
                        </a:rPr>
                        <a:t>Oui, obligation liée à la propriété </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endParaRPr lang="en-US" sz="7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819748255"/>
              </p:ext>
            </p:extLst>
          </p:nvPr>
        </p:nvGraphicFramePr>
        <p:xfrm>
          <a:off x="397956" y="5243699"/>
          <a:ext cx="8367110" cy="868680"/>
        </p:xfrm>
        <a:graphic>
          <a:graphicData uri="http://schemas.openxmlformats.org/drawingml/2006/table">
            <a:tbl>
              <a:tblPr firstRow="1" bandRow="1">
                <a:tableStyleId>{5C22544A-7EE6-4342-B048-85BDC9FD1C3A}</a:tableStyleId>
              </a:tblPr>
              <a:tblGrid>
                <a:gridCol w="1045889">
                  <a:extLst>
                    <a:ext uri="{9D8B030D-6E8A-4147-A177-3AD203B41FA5}">
                      <a16:colId xmlns:a16="http://schemas.microsoft.com/office/drawing/2014/main" val="2026256478"/>
                    </a:ext>
                  </a:extLst>
                </a:gridCol>
                <a:gridCol w="1194109">
                  <a:extLst>
                    <a:ext uri="{9D8B030D-6E8A-4147-A177-3AD203B41FA5}">
                      <a16:colId xmlns:a16="http://schemas.microsoft.com/office/drawing/2014/main" val="4149875238"/>
                    </a:ext>
                  </a:extLst>
                </a:gridCol>
                <a:gridCol w="897669">
                  <a:extLst>
                    <a:ext uri="{9D8B030D-6E8A-4147-A177-3AD203B41FA5}">
                      <a16:colId xmlns:a16="http://schemas.microsoft.com/office/drawing/2014/main" val="746088069"/>
                    </a:ext>
                  </a:extLst>
                </a:gridCol>
                <a:gridCol w="1123149">
                  <a:extLst>
                    <a:ext uri="{9D8B030D-6E8A-4147-A177-3AD203B41FA5}">
                      <a16:colId xmlns:a16="http://schemas.microsoft.com/office/drawing/2014/main" val="2532399459"/>
                    </a:ext>
                  </a:extLst>
                </a:gridCol>
                <a:gridCol w="968628">
                  <a:extLst>
                    <a:ext uri="{9D8B030D-6E8A-4147-A177-3AD203B41FA5}">
                      <a16:colId xmlns:a16="http://schemas.microsoft.com/office/drawing/2014/main" val="55629451"/>
                    </a:ext>
                  </a:extLst>
                </a:gridCol>
                <a:gridCol w="1189020">
                  <a:extLst>
                    <a:ext uri="{9D8B030D-6E8A-4147-A177-3AD203B41FA5}">
                      <a16:colId xmlns:a16="http://schemas.microsoft.com/office/drawing/2014/main" val="200567842"/>
                    </a:ext>
                  </a:extLst>
                </a:gridCol>
                <a:gridCol w="1299097">
                  <a:extLst>
                    <a:ext uri="{9D8B030D-6E8A-4147-A177-3AD203B41FA5}">
                      <a16:colId xmlns:a16="http://schemas.microsoft.com/office/drawing/2014/main" val="20006"/>
                    </a:ext>
                  </a:extLst>
                </a:gridCol>
                <a:gridCol w="649549">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Pas encore, essais en cours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Municipalité avec gouvernement</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Remboursement par l'impôt foncier</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 seulement aux États-Unis et test en Espagne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dans le transfert de la créance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Difficulté pour le secteur résidentiel</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25188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fr-FR" sz="1200" dirty="0">
                <a:latin typeface="Arial" charset="0"/>
              </a:rPr>
              <a:t>Le contrat de performance en matière d'économies d'énergie (CPE) peut être une approche neutre sur le plan budgétaire pour financer les rénovations et les améliorations écoénergétiques. Une société de services énergétiques (ESCO) planifie et réalise les travaux de rénovation et garantit les économies d'énergie. Les paiements sont versés à l'ESCO, généralement sous forme de versements échelonnés. Bien que très similaire, ce contrat diffère du financement sur facture d’entreprises de distribution. Le CPE fait intervenir une ESCO se concentrant uniquement sur les services énergétiques, ce qui lui permet d'examiner toutes les parties d'un plan (directeur) de rénovation, ce que les entreprises de distribution ne seraient pas en mesure de faire. En intervenant à toutes les étapes nécessaires, les ESCO sont en mesure de garantir les économies d'énergie des clients.</a:t>
            </a:r>
            <a:endParaRPr lang="fr-FR" sz="1200" b="1" dirty="0">
              <a:latin typeface="Arial" charset="0"/>
              <a:ea typeface="Arial" charset="0"/>
              <a:cs typeface="Arial" charset="0"/>
            </a:endParaRPr>
          </a:p>
          <a:p>
            <a:pPr marL="0" indent="0">
              <a:buNone/>
            </a:pPr>
            <a:r>
              <a:rPr lang="fr-FR" sz="1200" b="1" dirty="0">
                <a:latin typeface="Arial" charset="0"/>
              </a:rPr>
              <a:t>Avantage :</a:t>
            </a:r>
            <a:r>
              <a:rPr lang="fr-FR" sz="1200" dirty="0">
                <a:latin typeface="Arial" charset="0"/>
              </a:rPr>
              <a:t> une assistance professionnelle lors des travaux de rénovation, solution aux problèmes d'incitation, économies garanties, couvre l'ensemble de la mesure de rénovation</a:t>
            </a:r>
          </a:p>
          <a:p>
            <a:pPr marL="0" indent="0">
              <a:buNone/>
            </a:pPr>
            <a:r>
              <a:rPr lang="fr-FR" sz="1200" b="1" dirty="0">
                <a:latin typeface="Arial" charset="0"/>
              </a:rPr>
              <a:t>Inconvénient :</a:t>
            </a:r>
            <a:r>
              <a:rPr lang="fr-FR" sz="1200" dirty="0">
                <a:latin typeface="Arial" charset="0"/>
              </a:rPr>
              <a:t> peut être coûteux, disponibilité limitée pour les logements en copropriété</a:t>
            </a:r>
            <a:endParaRPr lang="fr-FR" sz="1200" b="1" dirty="0">
              <a:latin typeface="Arial" charset="0"/>
              <a:ea typeface="Arial" charset="0"/>
              <a:cs typeface="Arial" charset="0"/>
            </a:endParaRPr>
          </a:p>
          <a:p>
            <a:pPr marL="7144" indent="-7144">
              <a:buNone/>
            </a:pPr>
            <a:r>
              <a:rPr lang="fr-FR" sz="1200" b="1" dirty="0">
                <a:latin typeface="Arial" charset="0"/>
              </a:rPr>
              <a:t>Exemples : </a:t>
            </a:r>
            <a:r>
              <a:rPr lang="fr-FR" sz="1200" dirty="0">
                <a:latin typeface="Arial" charset="0"/>
              </a:rPr>
              <a:t>NORESCO (p.43), The guarantEE project (p. 44), Energies POSIT’IF (p. 44), RenoWatt (p. 45), Picardie Pass Renovation (p.45), SUNShINE (p. 46)</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400" dirty="0">
                <a:latin typeface="Arial" charset="0"/>
              </a:rPr>
              <a:t>Outils –</a:t>
            </a:r>
            <a:r>
              <a:rPr lang="fr-FR" sz="2800" dirty="0"/>
              <a:t> </a:t>
            </a:r>
            <a:r>
              <a:rPr lang="fr-FR" sz="1400" dirty="0">
                <a:latin typeface="Arial" charset="0"/>
              </a:rPr>
              <a:t>5. Contrats de performance énergétique (économies d'énergie) </a:t>
            </a:r>
          </a:p>
        </p:txBody>
      </p:sp>
      <p:sp>
        <p:nvSpPr>
          <p:cNvPr id="7" name="Rectangle 6"/>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79600496"/>
              </p:ext>
            </p:extLst>
          </p:nvPr>
        </p:nvGraphicFramePr>
        <p:xfrm>
          <a:off x="390641" y="44371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700" dirty="0">
                          <a:latin typeface="Arial" charset="0"/>
                        </a:rPr>
                        <a:t>Différentes parties peuvent financer le projet </a:t>
                      </a: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étendue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 analyse par l’ESCO</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endParaRPr lang="en-US" sz="8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32387659"/>
              </p:ext>
            </p:extLst>
          </p:nvPr>
        </p:nvGraphicFramePr>
        <p:xfrm>
          <a:off x="397956" y="5261948"/>
          <a:ext cx="8348088" cy="97536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Élevés en raison de l'ESCO (compensation des risques)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Remboursement, intérêts, frais de service ?</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(sauf Belgique)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(création d’une société de services énergétiques ou d’un fonds)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endParaRPr lang="en-US" sz="7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67213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263392" cy="3931441"/>
          </a:xfrm>
        </p:spPr>
        <p:txBody>
          <a:bodyPr>
            <a:noAutofit/>
          </a:bodyPr>
          <a:lstStyle/>
          <a:p>
            <a:pPr marL="0" indent="0">
              <a:buNone/>
            </a:pPr>
            <a:r>
              <a:rPr lang="fr-FR" sz="1200" dirty="0">
                <a:latin typeface="Arial" charset="0"/>
              </a:rPr>
              <a:t>Les contrats d’approvisionnement en énergie (CAE) sont plus ou moins comparables aux contrats de performance énergétique (CPE). Dans les deux approches, le service est assuré par des ESCO ou des entreprises de distribution. Toutefois, le contrat d'approvisionnement en énergie vise plutôt l'offre. Par conséquent, l'objet du contrat est la valeur du service (comme les volumes de chaleur) plutôt que la valeur énergétique. L’EUSCO explique la différence entre le contrat de performance énergétique et le contrat d'approvisionnement en énergie de la façon suivante : « la principale différence est que le CPE va au-delà du CAE. Alors que le CAE est basé sur un modèle économique qui garantit l'approvisionnement en énergie, le CPE est un modèle économique pour les économies d'énergie. L'objectif est d'éviter le gaspillage d'énergie et d'investir les économies réalisées dans l'efficacité énergétique » (EUSCO, 2018). </a:t>
            </a:r>
            <a:endParaRPr lang="fr-FR" sz="1200" b="1" dirty="0">
              <a:latin typeface="Arial" charset="0"/>
              <a:ea typeface="Arial" charset="0"/>
              <a:cs typeface="Arial" charset="0"/>
            </a:endParaRPr>
          </a:p>
          <a:p>
            <a:pPr marL="0" indent="0">
              <a:buNone/>
            </a:pPr>
            <a:r>
              <a:rPr lang="fr-FR" sz="1200" b="1" dirty="0">
                <a:latin typeface="Arial" charset="0"/>
              </a:rPr>
              <a:t>Avantage :</a:t>
            </a:r>
            <a:r>
              <a:rPr lang="fr-FR" sz="1200" dirty="0">
                <a:latin typeface="Arial" charset="0"/>
              </a:rPr>
              <a:t> une assistance professionnelle lors des travaux de rénovation, solution aux problèmes d'incitation, économies garanties pour l’approvisionnement en énergie, mesures conséquentes</a:t>
            </a:r>
          </a:p>
          <a:p>
            <a:pPr marL="0" indent="0">
              <a:buNone/>
            </a:pPr>
            <a:r>
              <a:rPr lang="fr-FR" sz="1200" b="1" dirty="0">
                <a:latin typeface="Arial" charset="0"/>
              </a:rPr>
              <a:t>Inconvénient :</a:t>
            </a:r>
            <a:r>
              <a:rPr lang="fr-FR" sz="1200" dirty="0">
                <a:latin typeface="Arial" charset="0"/>
              </a:rPr>
              <a:t> peut être coûteux, disponibilité limitée, pas aussi complet que le CPE</a:t>
            </a:r>
            <a:endParaRPr lang="fr-FR" sz="1200" b="1" dirty="0">
              <a:latin typeface="Arial" charset="0"/>
              <a:ea typeface="Arial" charset="0"/>
              <a:cs typeface="Arial" charset="0"/>
            </a:endParaRPr>
          </a:p>
          <a:p>
            <a:pPr marL="0" indent="0">
              <a:buNone/>
            </a:pPr>
            <a:r>
              <a:rPr lang="fr-FR" sz="1200" b="1" dirty="0">
                <a:latin typeface="Arial" charset="0"/>
              </a:rPr>
              <a:t>Exemples : </a:t>
            </a:r>
            <a:r>
              <a:rPr lang="fr-FR" sz="1200" dirty="0">
                <a:latin typeface="Arial" charset="0"/>
              </a:rPr>
              <a:t>contrat d'approvisionnement en énergie ENGIE (p. 49), plan de rénovation énergétique facilement accessible de Stuttgart (p. 50)</a:t>
            </a:r>
          </a:p>
          <a:p>
            <a:pPr marL="0" indent="0">
              <a:buNone/>
            </a:pPr>
            <a:endParaRPr lang="fr-FR" sz="1200" dirty="0">
              <a:latin typeface="Arial" charset="0"/>
              <a:ea typeface="Arial" charset="0"/>
              <a:cs typeface="Arial" charset="0"/>
            </a:endParaRPr>
          </a:p>
          <a:p>
            <a:pPr marL="0" indent="0">
              <a:buNone/>
            </a:pPr>
            <a:endParaRPr lang="fr-FR" sz="120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400" dirty="0">
                <a:latin typeface="Arial" charset="0"/>
              </a:rPr>
              <a:t>Outils –</a:t>
            </a:r>
            <a:r>
              <a:rPr lang="fr-FR" sz="2400" dirty="0"/>
              <a:t> </a:t>
            </a:r>
            <a:r>
              <a:rPr lang="fr-FR" sz="1400" dirty="0">
                <a:latin typeface="Arial" charset="0"/>
              </a:rPr>
              <a:t>6. Contrats d’approvisionnement en énergie </a:t>
            </a:r>
          </a:p>
        </p:txBody>
      </p:sp>
      <p:sp>
        <p:nvSpPr>
          <p:cNvPr id="7" name="Rectangle 6"/>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565881037"/>
              </p:ext>
            </p:extLst>
          </p:nvPr>
        </p:nvGraphicFramePr>
        <p:xfrm>
          <a:off x="390641" y="4437112"/>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700" dirty="0">
                          <a:latin typeface="Arial" charset="0"/>
                        </a:rPr>
                        <a:t>Différentes parties peuvent financer le projet </a:t>
                      </a: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étendue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 analyse par l’ESCO</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endParaRPr lang="en-US" sz="8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04999943"/>
              </p:ext>
            </p:extLst>
          </p:nvPr>
        </p:nvGraphicFramePr>
        <p:xfrm>
          <a:off x="397956" y="5261948"/>
          <a:ext cx="8348088" cy="97536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332753">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Avec l'ESCO et les financeurs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Remboursement, intérêts, frais de service ?</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(sauf Belgique)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(création d’une société de services énergétiques ou d’un fonds)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mais surtout dans le secteur industriel jusqu'à présent</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endParaRPr lang="en-US" sz="7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56511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fr-FR" sz="1650" dirty="0">
                <a:latin typeface="Arial" charset="0"/>
              </a:rPr>
              <a:t>Le crédit-bail est un autre outil de financement pour la rénovation énergétique. Les contrats de crédit-bail sont courants dans les secteurs où l'utilisateur d'un bien n'en est pas propriétaire. Pour avoir le droit de l'utiliser, l’usager doit payer des frais réguliers au propriétaire du bien. Dans les projets d'efficacité énergétique ou même de rénovation, ce système de financement peut être difficile à mettre en œuvre car le bien financé ne peut peut-être pas être désinstallé. </a:t>
            </a:r>
          </a:p>
          <a:p>
            <a:pPr marL="0" indent="0">
              <a:buNone/>
            </a:pPr>
            <a:r>
              <a:rPr lang="fr-FR" sz="1650" b="1" dirty="0">
                <a:latin typeface="Arial" charset="0"/>
              </a:rPr>
              <a:t>Avantage :</a:t>
            </a:r>
            <a:r>
              <a:rPr lang="fr-FR" sz="1650" dirty="0">
                <a:latin typeface="Arial" charset="0"/>
              </a:rPr>
              <a:t> peu d'obligations, aucun risque d'obsolescence des technologies, mesures incitatives</a:t>
            </a:r>
          </a:p>
          <a:p>
            <a:pPr marL="0" indent="0">
              <a:buNone/>
            </a:pPr>
            <a:r>
              <a:rPr lang="fr-FR" sz="1650" b="1" dirty="0">
                <a:latin typeface="Arial" charset="0"/>
              </a:rPr>
              <a:t>Inconvénient :</a:t>
            </a:r>
            <a:r>
              <a:rPr lang="fr-FR" sz="1650" dirty="0">
                <a:latin typeface="Arial" charset="0"/>
              </a:rPr>
              <a:t> un seul projet connu, difficile à mettre en œuvre</a:t>
            </a:r>
            <a:endParaRPr lang="fr-FR" sz="1650" b="1" dirty="0">
              <a:latin typeface="Arial" charset="0"/>
              <a:ea typeface="Arial" charset="0"/>
              <a:cs typeface="Arial" charset="0"/>
            </a:endParaRPr>
          </a:p>
          <a:p>
            <a:pPr marL="0" indent="0">
              <a:buNone/>
            </a:pPr>
            <a:r>
              <a:rPr lang="fr-FR" sz="1650" b="1" dirty="0">
                <a:latin typeface="Arial" charset="0"/>
              </a:rPr>
              <a:t>Exemples : </a:t>
            </a:r>
            <a:r>
              <a:rPr lang="fr-FR" sz="1650" dirty="0">
                <a:latin typeface="Arial" charset="0"/>
              </a:rPr>
              <a:t>New York City Green Lease (p. 50)</a:t>
            </a:r>
          </a:p>
          <a:p>
            <a:pPr marL="0" indent="0">
              <a:buNone/>
            </a:pPr>
            <a:endParaRPr lang="fr-FR"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250" dirty="0">
                <a:latin typeface="Arial" charset="0"/>
              </a:rPr>
              <a:t>Outils – 7. Crédit-bail</a:t>
            </a:r>
            <a:endParaRPr lang="fr-FR"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fr-FR" sz="1200" i="1" dirty="0">
                <a:latin typeface="Arial" charset="0"/>
              </a:rPr>
              <a:t>Rapport p. 26 –</a:t>
            </a:r>
            <a:r>
              <a:rPr lang="fr-FR" dirty="0"/>
              <a:t> </a:t>
            </a:r>
            <a:r>
              <a:rPr lang="fr-FR" sz="1200" i="1" dirty="0">
                <a:latin typeface="Arial" charset="0"/>
              </a:rPr>
              <a:t>53 </a:t>
            </a:r>
            <a:endParaRPr lang="fr-FR" sz="1200" i="1" dirty="0">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702705084"/>
              </p:ext>
            </p:extLst>
          </p:nvPr>
        </p:nvGraphicFramePr>
        <p:xfrm>
          <a:off x="390641" y="4437112"/>
          <a:ext cx="8362718" cy="1051560"/>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1000" dirty="0">
                          <a:latin typeface="Arial" charset="0"/>
                        </a:rPr>
                        <a:t>Caractéristique de l’investissement</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Transférabilité à la vente</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Assistance </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Risque lié au rendement énergétique</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Adaptation à des rénovations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Adaptation à une répartition des incitations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Évaluation</a:t>
                      </a:r>
                      <a:endParaRPr lang="fr-FR"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900" dirty="0">
                          <a:latin typeface="Arial" charset="0"/>
                        </a:rPr>
                        <a:t>Les propriétaires louent aux locataires</a:t>
                      </a: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Potentiellement</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endParaRPr lang="en-US" sz="1000" dirty="0">
                        <a:solidFill>
                          <a:schemeClr val="accent6"/>
                        </a:solidFill>
                        <a:latin typeface="Arial" charset="0"/>
                        <a:ea typeface="Arial" charset="0"/>
                        <a:cs typeface="Arial" charset="0"/>
                      </a:endParaRPr>
                    </a:p>
                  </a:txBody>
                  <a:tcPr>
                    <a:solidFill>
                      <a:srgbClr val="FF0000"/>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44750513"/>
              </p:ext>
            </p:extLst>
          </p:nvPr>
        </p:nvGraphicFramePr>
        <p:xfrm>
          <a:off x="397956" y="5261948"/>
          <a:ext cx="8348088" cy="149352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332753">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1000" dirty="0">
                          <a:latin typeface="Arial" charset="0"/>
                        </a:rPr>
                        <a:t>Possibilité dans les pays partenaires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Coûts de transaction liés aux négociations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Obligations des propriétaires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Produit disponible dans les pays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Contribution possible des municipalités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Adaptation au marché résidentiel</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Conditions réglementaires ou légales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Évaluation</a:t>
                      </a:r>
                      <a:endParaRPr lang="fr-FR"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Contrat entre le preneur et le bailleur</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Frais de crédit-bail</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 (exemple dans le secteur commercial)</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 la rénovation ne peut pas être désinstallée</a:t>
                      </a:r>
                      <a:endParaRPr lang="fr-FR"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78991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fr-FR" sz="1650" dirty="0">
                <a:latin typeface="Arial" charset="0"/>
              </a:rPr>
              <a:t>Une autre méthode peu conventionnelle de subvention d'une rénovation énergétique consiste à la financer par l'agrandissement du bâtiment visé en créant de nouveaux locaux soit au-dessus, soit au-dessous ou à côté d'un bâtiment existant. Ces extensions augmentent considérablement la valeur du bien et créent des revenus locatifs potentiels. Lorsque ces agrandissements sont combinés avec une mise en œuvre d'énergie renouvelable, comme dans le cas des rénovations énergétiques, ils sont appelés « AdoRes » (de l'anglais </a:t>
            </a:r>
            <a:r>
              <a:rPr lang="fr-FR" sz="1650" i="1" dirty="0">
                <a:latin typeface="Arial" charset="0"/>
              </a:rPr>
              <a:t>Ado</a:t>
            </a:r>
            <a:r>
              <a:rPr lang="fr-FR" sz="1650" dirty="0">
                <a:latin typeface="Arial" charset="0"/>
              </a:rPr>
              <a:t>, </a:t>
            </a:r>
            <a:r>
              <a:rPr lang="fr-FR" sz="1650" i="1" dirty="0">
                <a:latin typeface="Arial" charset="0"/>
              </a:rPr>
              <a:t>Add-On</a:t>
            </a:r>
            <a:r>
              <a:rPr lang="fr-FR" sz="1650" dirty="0">
                <a:latin typeface="Arial" charset="0"/>
              </a:rPr>
              <a:t>, extension, et </a:t>
            </a:r>
            <a:r>
              <a:rPr lang="fr-FR" sz="1650" i="1" dirty="0">
                <a:latin typeface="Arial" charset="0"/>
              </a:rPr>
              <a:t>Re</a:t>
            </a:r>
            <a:r>
              <a:rPr lang="fr-FR" sz="1650" dirty="0">
                <a:latin typeface="Arial" charset="0"/>
              </a:rPr>
              <a:t>, </a:t>
            </a:r>
            <a:r>
              <a:rPr lang="fr-FR" sz="1650" i="1" dirty="0">
                <a:latin typeface="Arial" charset="0"/>
              </a:rPr>
              <a:t>Renewable energy</a:t>
            </a:r>
            <a:r>
              <a:rPr lang="fr-FR" sz="1650" dirty="0">
                <a:latin typeface="Arial" charset="0"/>
              </a:rPr>
              <a:t>, énergie renouvelable). </a:t>
            </a:r>
            <a:endParaRPr lang="fr-FR" sz="1650" b="1" dirty="0">
              <a:latin typeface="Arial" charset="0"/>
              <a:ea typeface="Arial" charset="0"/>
              <a:cs typeface="Arial" charset="0"/>
            </a:endParaRPr>
          </a:p>
          <a:p>
            <a:pPr marL="0" indent="0">
              <a:buNone/>
            </a:pPr>
            <a:r>
              <a:rPr lang="fr-FR" sz="1650" b="1" dirty="0">
                <a:latin typeface="Arial" charset="0"/>
              </a:rPr>
              <a:t>Avantage :</a:t>
            </a:r>
            <a:r>
              <a:rPr lang="fr-FR" sz="1650" dirty="0">
                <a:latin typeface="Arial" charset="0"/>
              </a:rPr>
              <a:t> une façon intelligente et peu coûteuse de financer des rénovations, mesures incitatives</a:t>
            </a:r>
          </a:p>
          <a:p>
            <a:pPr marL="0" indent="0">
              <a:buNone/>
            </a:pPr>
            <a:r>
              <a:rPr lang="fr-FR" sz="1650" b="1" dirty="0">
                <a:latin typeface="Arial" charset="0"/>
              </a:rPr>
              <a:t>Inconvénient :</a:t>
            </a:r>
            <a:r>
              <a:rPr lang="fr-FR" sz="1650" dirty="0">
                <a:latin typeface="Arial" charset="0"/>
              </a:rPr>
              <a:t> nécessite des investissements initiaux plus élevés, ne convient pas à tous les logements en copropriété</a:t>
            </a:r>
            <a:endParaRPr lang="fr-FR" sz="1650" b="1" dirty="0">
              <a:latin typeface="Arial" charset="0"/>
              <a:ea typeface="Arial" charset="0"/>
              <a:cs typeface="Arial" charset="0"/>
            </a:endParaRPr>
          </a:p>
          <a:p>
            <a:pPr marL="0" indent="0">
              <a:buNone/>
            </a:pPr>
            <a:r>
              <a:rPr lang="fr-FR" sz="1650" b="1" dirty="0">
                <a:latin typeface="Arial" charset="0"/>
              </a:rPr>
              <a:t>Exemples : </a:t>
            </a:r>
            <a:r>
              <a:rPr lang="fr-FR" sz="1650" dirty="0">
                <a:latin typeface="Arial" charset="0"/>
              </a:rPr>
              <a:t>ABRACADABRA (p. 52)</a:t>
            </a:r>
          </a:p>
          <a:p>
            <a:pPr marL="0" indent="0">
              <a:buNone/>
            </a:pPr>
            <a:endParaRPr lang="fr-FR"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250" dirty="0">
                <a:latin typeface="Arial" charset="0"/>
              </a:rPr>
              <a:t>Outils – 8. AdoRes</a:t>
            </a:r>
            <a:endParaRPr lang="fr-FR" sz="2250" dirty="0">
              <a:latin typeface="Arial" charset="0"/>
              <a:ea typeface="Arial" charset="0"/>
              <a:cs typeface="Arial" charset="0"/>
            </a:endParaRPr>
          </a:p>
        </p:txBody>
      </p:sp>
      <p:sp>
        <p:nvSpPr>
          <p:cNvPr id="7" name="Rectangle 6"/>
          <p:cNvSpPr/>
          <p:nvPr/>
        </p:nvSpPr>
        <p:spPr>
          <a:xfrm>
            <a:off x="341056" y="6309320"/>
            <a:ext cx="2123728" cy="276999"/>
          </a:xfrm>
          <a:prstGeom prst="rect">
            <a:avLst/>
          </a:prstGeom>
        </p:spPr>
        <p:txBody>
          <a:bodyPr wrap="square">
            <a:spAutoFit/>
          </a:bodyPr>
          <a:lstStyle/>
          <a:p>
            <a:r>
              <a:rPr lang="fr-FR" sz="1200" i="1" dirty="0">
                <a:latin typeface="Arial" charset="0"/>
              </a:rPr>
              <a:t>Rapport p. 26 –</a:t>
            </a:r>
            <a:r>
              <a:rPr lang="fr-FR" dirty="0"/>
              <a:t> </a:t>
            </a:r>
            <a:r>
              <a:rPr lang="fr-FR" sz="1200" i="1" dirty="0">
                <a:latin typeface="Arial" charset="0"/>
              </a:rPr>
              <a:t>53 </a:t>
            </a:r>
            <a:endParaRPr lang="fr-FR" sz="1200" i="1" dirty="0">
              <a:latin typeface="Arial" charset="0"/>
              <a:ea typeface="Arial" charset="0"/>
              <a:cs typeface="Arial"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014815946"/>
              </p:ext>
            </p:extLst>
          </p:nvPr>
        </p:nvGraphicFramePr>
        <p:xfrm>
          <a:off x="390641" y="4293096"/>
          <a:ext cx="8362718" cy="1051560"/>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1000" noProof="0" dirty="0">
                          <a:latin typeface="Arial" charset="0"/>
                        </a:rPr>
                        <a:t>Caractéristique de l’investissement</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Transférabilité à la vente</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Assistance </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Risque lié au rendement énergétique</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Adaptation à des rénovations</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Adaptation à une répartition des incitations</a:t>
                      </a:r>
                      <a:endParaRPr lang="fr-FR" sz="1000" noProof="0" dirty="0">
                        <a:latin typeface="Arial" charset="0"/>
                        <a:ea typeface="Arial" charset="0"/>
                        <a:cs typeface="Arial" charset="0"/>
                      </a:endParaRPr>
                    </a:p>
                  </a:txBody>
                  <a:tcPr anchor="ctr"/>
                </a:tc>
                <a:tc>
                  <a:txBody>
                    <a:bodyPr/>
                    <a:lstStyle/>
                    <a:p>
                      <a:pPr algn="ctr"/>
                      <a:r>
                        <a:rPr lang="fr-FR" sz="1000" noProof="0" dirty="0">
                          <a:latin typeface="Arial" charset="0"/>
                        </a:rPr>
                        <a:t>Évaluation</a:t>
                      </a:r>
                      <a:endParaRPr lang="fr-FR" sz="1000" noProof="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900" noProof="0" dirty="0">
                          <a:latin typeface="Arial" charset="0"/>
                        </a:rPr>
                        <a:t>Les propriétaires assument le financement</a:t>
                      </a:r>
                      <a:endParaRPr lang="fr-FR" sz="900" noProof="0" dirty="0">
                        <a:latin typeface="Arial" charset="0"/>
                        <a:ea typeface="Arial" charset="0"/>
                        <a:cs typeface="Arial" charset="0"/>
                      </a:endParaRPr>
                    </a:p>
                  </a:txBody>
                  <a:tcPr anchor="ctr"/>
                </a:tc>
                <a:tc>
                  <a:txBody>
                    <a:bodyPr/>
                    <a:lstStyle/>
                    <a:p>
                      <a:pPr algn="ctr"/>
                      <a:r>
                        <a:rPr lang="fr-FR" sz="900" noProof="0" dirty="0">
                          <a:latin typeface="Arial" charset="0"/>
                        </a:rPr>
                        <a:t>Sans objet</a:t>
                      </a:r>
                      <a:endParaRPr lang="fr-FR" sz="900" noProof="0" dirty="0">
                        <a:latin typeface="Arial" charset="0"/>
                        <a:ea typeface="Arial" charset="0"/>
                        <a:cs typeface="Arial" charset="0"/>
                      </a:endParaRPr>
                    </a:p>
                  </a:txBody>
                  <a:tcPr anchor="ctr"/>
                </a:tc>
                <a:tc>
                  <a:txBody>
                    <a:bodyPr/>
                    <a:lstStyle/>
                    <a:p>
                      <a:pPr algn="ctr"/>
                      <a:r>
                        <a:rPr lang="fr-FR" sz="900" noProof="0" dirty="0">
                          <a:latin typeface="Arial" charset="0"/>
                        </a:rPr>
                        <a:t>Oui</a:t>
                      </a:r>
                      <a:endParaRPr lang="fr-FR" sz="900" noProof="0" dirty="0">
                        <a:latin typeface="Arial" charset="0"/>
                        <a:ea typeface="Arial" charset="0"/>
                        <a:cs typeface="Arial" charset="0"/>
                      </a:endParaRPr>
                    </a:p>
                  </a:txBody>
                  <a:tcPr anchor="ctr"/>
                </a:tc>
                <a:tc>
                  <a:txBody>
                    <a:bodyPr/>
                    <a:lstStyle/>
                    <a:p>
                      <a:pPr algn="ctr"/>
                      <a:r>
                        <a:rPr lang="fr-FR" sz="900" noProof="0" dirty="0">
                          <a:latin typeface="Arial" charset="0"/>
                        </a:rPr>
                        <a:t>Oui (si associé à un CPE ou un CAE)</a:t>
                      </a:r>
                      <a:endParaRPr lang="fr-FR" sz="900" noProof="0" dirty="0">
                        <a:latin typeface="Arial" charset="0"/>
                        <a:ea typeface="Arial" charset="0"/>
                        <a:cs typeface="Arial" charset="0"/>
                      </a:endParaRPr>
                    </a:p>
                  </a:txBody>
                  <a:tcPr anchor="ctr"/>
                </a:tc>
                <a:tc>
                  <a:txBody>
                    <a:bodyPr/>
                    <a:lstStyle/>
                    <a:p>
                      <a:pPr algn="ctr"/>
                      <a:r>
                        <a:rPr lang="fr-FR" sz="900" noProof="0" dirty="0">
                          <a:latin typeface="Arial" charset="0"/>
                        </a:rPr>
                        <a:t>Oui</a:t>
                      </a:r>
                      <a:endParaRPr lang="fr-FR" sz="900" noProof="0" dirty="0">
                        <a:latin typeface="Arial" charset="0"/>
                        <a:ea typeface="Arial" charset="0"/>
                        <a:cs typeface="Arial" charset="0"/>
                      </a:endParaRPr>
                    </a:p>
                  </a:txBody>
                  <a:tcPr anchor="ctr"/>
                </a:tc>
                <a:tc>
                  <a:txBody>
                    <a:bodyPr/>
                    <a:lstStyle/>
                    <a:p>
                      <a:pPr algn="ctr"/>
                      <a:r>
                        <a:rPr lang="fr-FR" sz="900" noProof="0" dirty="0">
                          <a:latin typeface="Arial" charset="0"/>
                        </a:rPr>
                        <a:t>Non</a:t>
                      </a:r>
                      <a:endParaRPr lang="fr-FR" sz="900" noProof="0" dirty="0">
                        <a:latin typeface="Arial" charset="0"/>
                        <a:ea typeface="Arial" charset="0"/>
                        <a:cs typeface="Arial" charset="0"/>
                      </a:endParaRPr>
                    </a:p>
                  </a:txBody>
                  <a:tcPr anchor="ctr"/>
                </a:tc>
                <a:tc>
                  <a:txBody>
                    <a:bodyPr/>
                    <a:lstStyle/>
                    <a:p>
                      <a:pPr algn="ctr"/>
                      <a:endParaRPr lang="en-US" sz="1000" noProof="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03206738"/>
              </p:ext>
            </p:extLst>
          </p:nvPr>
        </p:nvGraphicFramePr>
        <p:xfrm>
          <a:off x="397956" y="5117932"/>
          <a:ext cx="8348088" cy="1630680"/>
        </p:xfrm>
        <a:graphic>
          <a:graphicData uri="http://schemas.openxmlformats.org/drawingml/2006/table">
            <a:tbl>
              <a:tblPr firstRow="1" bandRow="1">
                <a:tableStyleId>{5C22544A-7EE6-4342-B048-85BDC9FD1C3A}</a:tableStyleId>
              </a:tblPr>
              <a:tblGrid>
                <a:gridCol w="861676">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936104">
                  <a:extLst>
                    <a:ext uri="{9D8B030D-6E8A-4147-A177-3AD203B41FA5}">
                      <a16:colId xmlns:a16="http://schemas.microsoft.com/office/drawing/2014/main" val="746088069"/>
                    </a:ext>
                  </a:extLst>
                </a:gridCol>
                <a:gridCol w="1080120">
                  <a:extLst>
                    <a:ext uri="{9D8B030D-6E8A-4147-A177-3AD203B41FA5}">
                      <a16:colId xmlns:a16="http://schemas.microsoft.com/office/drawing/2014/main" val="2532399459"/>
                    </a:ext>
                  </a:extLst>
                </a:gridCol>
                <a:gridCol w="1224136">
                  <a:extLst>
                    <a:ext uri="{9D8B030D-6E8A-4147-A177-3AD203B41FA5}">
                      <a16:colId xmlns:a16="http://schemas.microsoft.com/office/drawing/2014/main" val="55629451"/>
                    </a:ext>
                  </a:extLst>
                </a:gridCol>
                <a:gridCol w="1080120">
                  <a:extLst>
                    <a:ext uri="{9D8B030D-6E8A-4147-A177-3AD203B41FA5}">
                      <a16:colId xmlns:a16="http://schemas.microsoft.com/office/drawing/2014/main" val="200567842"/>
                    </a:ext>
                  </a:extLst>
                </a:gridCol>
                <a:gridCol w="129372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1000" dirty="0">
                          <a:latin typeface="Arial" charset="0"/>
                        </a:rPr>
                        <a:t>Possibilité dans les pays partenaires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Coûts de transaction liés aux négociations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Obligations des propriétaires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Produit disponible dans les pays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Contribution possible des municipalités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Adaptation au marché résidentiel</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Conditions réglementaires ou légales</a:t>
                      </a:r>
                      <a:endParaRPr lang="fr-FR" sz="1000" dirty="0">
                        <a:latin typeface="Arial" charset="0"/>
                        <a:ea typeface="Arial" charset="0"/>
                        <a:cs typeface="Arial" charset="0"/>
                      </a:endParaRPr>
                    </a:p>
                  </a:txBody>
                  <a:tcPr anchor="ctr"/>
                </a:tc>
                <a:tc>
                  <a:txBody>
                    <a:bodyPr/>
                    <a:lstStyle/>
                    <a:p>
                      <a:pPr algn="ctr"/>
                      <a:r>
                        <a:rPr lang="fr-FR" sz="1000" dirty="0">
                          <a:latin typeface="Arial" charset="0"/>
                        </a:rPr>
                        <a:t>Évaluation</a:t>
                      </a:r>
                      <a:endParaRPr lang="fr-FR" sz="10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Très élevés en raison du grand nombre parties prenantes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Très importantes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 (pour réduire les formalités et mettre les parties prenantes en relation)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 formalités très importantes</a:t>
                      </a:r>
                      <a:endParaRPr lang="fr-FR"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33534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1986778" y="1239122"/>
            <a:ext cx="5170445" cy="5207142"/>
          </a:xfrm>
          <a:prstGeom prst="rect">
            <a:avLst/>
          </a:prstGeom>
        </p:spPr>
      </p:pic>
      <p:sp>
        <p:nvSpPr>
          <p:cNvPr id="6" name="Rectangle 5"/>
          <p:cNvSpPr/>
          <p:nvPr/>
        </p:nvSpPr>
        <p:spPr>
          <a:xfrm>
            <a:off x="341056" y="6309320"/>
            <a:ext cx="2123728" cy="276999"/>
          </a:xfrm>
          <a:prstGeom prst="rect">
            <a:avLst/>
          </a:prstGeom>
        </p:spPr>
        <p:txBody>
          <a:bodyPr wrap="square">
            <a:spAutoFit/>
          </a:bodyPr>
          <a:lstStyle/>
          <a:p>
            <a:r>
              <a:rPr lang="fr-FR" sz="1200" i="1" dirty="0">
                <a:latin typeface="Arial" charset="0"/>
              </a:rPr>
              <a:t>Rapport p. 59 –</a:t>
            </a:r>
            <a:r>
              <a:rPr lang="fr-FR" dirty="0"/>
              <a:t> </a:t>
            </a:r>
            <a:r>
              <a:rPr lang="fr-FR" sz="1200" i="1" dirty="0">
                <a:latin typeface="Arial" charset="0"/>
              </a:rPr>
              <a:t>60 </a:t>
            </a:r>
            <a:endParaRPr lang="fr-FR" sz="1200" i="1" dirty="0">
              <a:latin typeface="Arial" charset="0"/>
              <a:ea typeface="Arial" charset="0"/>
              <a:cs typeface="Arial" charset="0"/>
            </a:endParaRP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400" dirty="0">
                <a:latin typeface="Arial" charset="0"/>
              </a:rPr>
              <a:t>Évaluation des outils -</a:t>
            </a:r>
            <a:r>
              <a:rPr lang="fr-FR" dirty="0"/>
              <a:t> </a:t>
            </a:r>
            <a:r>
              <a:rPr lang="fr-FR" sz="2400" dirty="0">
                <a:latin typeface="Arial" charset="0"/>
              </a:rPr>
              <a:t>Comparaison des résultats</a:t>
            </a:r>
            <a:endParaRPr lang="fr-FR" sz="2250" dirty="0">
              <a:latin typeface="Arial" charset="0"/>
              <a:ea typeface="Arial" charset="0"/>
              <a:cs typeface="Arial" charset="0"/>
            </a:endParaRPr>
          </a:p>
        </p:txBody>
      </p:sp>
    </p:spTree>
    <p:extLst>
      <p:ext uri="{BB962C8B-B14F-4D97-AF65-F5344CB8AC3E}">
        <p14:creationId xmlns:p14="http://schemas.microsoft.com/office/powerpoint/2010/main" val="404450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263392" cy="3790337"/>
          </a:xfrm>
        </p:spPr>
        <p:txBody>
          <a:bodyPr>
            <a:noAutofit/>
          </a:bodyPr>
          <a:lstStyle/>
          <a:p>
            <a:r>
              <a:rPr lang="fr-FR" sz="1200" dirty="0">
                <a:latin typeface="Arial" charset="0"/>
              </a:rPr>
              <a:t>Sur la base de cette analyse, deux </a:t>
            </a:r>
            <a:r>
              <a:rPr lang="fr-FR" sz="1200" b="1" dirty="0">
                <a:latin typeface="Arial" charset="0"/>
              </a:rPr>
              <a:t>organigrammes conditionnels sont fournis pour aider à la prise de décision</a:t>
            </a:r>
            <a:r>
              <a:rPr lang="fr-FR" sz="1200" dirty="0">
                <a:latin typeface="Arial" charset="0"/>
              </a:rPr>
              <a:t> :</a:t>
            </a:r>
            <a:endParaRPr lang="fr-FR" sz="1200" dirty="0">
              <a:latin typeface="Arial" charset="0"/>
              <a:ea typeface="Arial" charset="0"/>
              <a:cs typeface="Arial" charset="0"/>
            </a:endParaRPr>
          </a:p>
          <a:p>
            <a:r>
              <a:rPr lang="fr-FR" sz="1200" b="1" dirty="0">
                <a:latin typeface="Arial" charset="0"/>
              </a:rPr>
              <a:t>La figure 4.1 (diapositive 18)</a:t>
            </a:r>
            <a:r>
              <a:rPr lang="fr-FR" sz="1200" dirty="0">
                <a:latin typeface="Arial" charset="0"/>
              </a:rPr>
              <a:t>s'adresse aux logements en copropriété et part de la situation existante dans un logement en copropriété pour guider l'utilisateur à travers un processus décisionnel en posant des questions.</a:t>
            </a:r>
            <a:r>
              <a:rPr lang="fr-FR" sz="1200" dirty="0">
                <a:solidFill>
                  <a:schemeClr val="tx1"/>
                </a:solidFill>
                <a:latin typeface="Arial" charset="0"/>
              </a:rPr>
              <a:t> L'accent est mis sur les outils capables de fournir une solution collective à tous les propriétaires de l’immeuble. </a:t>
            </a:r>
            <a:r>
              <a:rPr lang="fr-FR" sz="1200" dirty="0">
                <a:latin typeface="Arial" charset="0"/>
              </a:rPr>
              <a:t>Par conséquent, les options collectives sont mises en évidence par un code de couleurs (vert = solution collective probable, orange = solution collective possible, rouge = solution collective peu probable).</a:t>
            </a:r>
            <a:endParaRPr lang="fr-FR" sz="1200" dirty="0">
              <a:latin typeface="Arial" charset="0"/>
              <a:ea typeface="Arial" charset="0"/>
              <a:cs typeface="Arial" charset="0"/>
            </a:endParaRPr>
          </a:p>
          <a:p>
            <a:r>
              <a:rPr lang="fr-FR" sz="1200" b="1" dirty="0">
                <a:latin typeface="Arial" charset="0"/>
              </a:rPr>
              <a:t>La Figure 4.2 (diapositive 19) </a:t>
            </a:r>
            <a:r>
              <a:rPr lang="fr-FR" sz="1200" dirty="0">
                <a:latin typeface="Arial" charset="0"/>
              </a:rPr>
              <a:t> a pour objet d'évaluer comment les municipalités peuvent soutenir la rénovation des logements en copropriété à l'échelle régionale. Comme il s'agit d'un organigramme, il est conçu pour finir à l'une des cases (points d'arrivée), qui indique donc la meilleure option à mettre en œuvre. </a:t>
            </a:r>
          </a:p>
          <a:p>
            <a:r>
              <a:rPr lang="fr-FR" sz="1200" b="1" dirty="0">
                <a:solidFill>
                  <a:schemeClr val="tx1"/>
                </a:solidFill>
                <a:latin typeface="Arial" charset="0"/>
              </a:rPr>
              <a:t>Le lecteur doit commencer par le coin supérieur gauche et répondre aux questions (cercles), en suivant les chemins en conséquence (vert = oui, rouge = non, bleu = décision), en les dirigeant vers les meilleurs outils (cases). </a:t>
            </a:r>
          </a:p>
          <a:p>
            <a:r>
              <a:rPr lang="fr-FR" sz="1200" dirty="0">
                <a:latin typeface="Arial" charset="0"/>
              </a:rPr>
              <a:t>Les outils sont classés soit en fonction de leur adaptation aux logements en copropriété, compte tenu des incitations et des coûts financiers, soit en fonction de leur adaptation aux municipalités, selon leur facilité de mise en œuvre.</a:t>
            </a:r>
          </a:p>
          <a:p>
            <a:r>
              <a:rPr lang="fr-FR" sz="1200" dirty="0">
                <a:latin typeface="Arial" charset="0"/>
              </a:rPr>
              <a:t>Les outils ne s’excluent mutuellement et vous pouvez en utiliser plus d'un simultanément. Cela signifie que vous commencez avec les outils dans le coin supérieur gauche et que vous continuez jusqu'à ce que 100 % des coûts de la rénovation soient couverts.</a:t>
            </a:r>
          </a:p>
        </p:txBody>
      </p:sp>
      <p:sp>
        <p:nvSpPr>
          <p:cNvPr id="5" name="Rectangle 4"/>
          <p:cNvSpPr/>
          <p:nvPr/>
        </p:nvSpPr>
        <p:spPr>
          <a:xfrm>
            <a:off x="341056" y="6309320"/>
            <a:ext cx="2123728" cy="261610"/>
          </a:xfrm>
          <a:prstGeom prst="rect">
            <a:avLst/>
          </a:prstGeom>
        </p:spPr>
        <p:txBody>
          <a:bodyPr wrap="square">
            <a:spAutoFit/>
          </a:bodyPr>
          <a:lstStyle/>
          <a:p>
            <a:r>
              <a:rPr lang="fr-FR" sz="1050" i="1" dirty="0">
                <a:latin typeface="Arial" charset="0"/>
              </a:rPr>
              <a:t>Rapport p. 13 - 19 </a:t>
            </a:r>
            <a:endParaRPr lang="fr-FR" sz="105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600" dirty="0">
                <a:latin typeface="Arial" charset="0"/>
              </a:rPr>
              <a:t>Organigramme – Guide à l'intention des propriétaires et des municipalités</a:t>
            </a:r>
            <a:endParaRPr lang="fr-FR" sz="1400" dirty="0">
              <a:latin typeface="Arial" charset="0"/>
              <a:ea typeface="Arial" charset="0"/>
              <a:cs typeface="Arial" charset="0"/>
            </a:endParaRPr>
          </a:p>
        </p:txBody>
      </p:sp>
    </p:spTree>
    <p:extLst>
      <p:ext uri="{BB962C8B-B14F-4D97-AF65-F5344CB8AC3E}">
        <p14:creationId xmlns:p14="http://schemas.microsoft.com/office/powerpoint/2010/main" val="207759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fr-FR" sz="1200" i="1" dirty="0">
                <a:latin typeface="Arial" charset="0"/>
              </a:rPr>
              <a:t>Rapport p. 13 - 19 </a:t>
            </a:r>
            <a:endParaRPr lang="fr-FR" sz="120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400" dirty="0">
                <a:latin typeface="Arial" charset="0"/>
              </a:rPr>
              <a:t>Organigramme – Guide à l'intention des propriétaires (Fig 4.1)</a:t>
            </a:r>
            <a:endParaRPr lang="fr-FR" sz="2250" dirty="0">
              <a:latin typeface="Arial" charset="0"/>
              <a:ea typeface="Arial" charset="0"/>
              <a:cs typeface="Arial" charset="0"/>
            </a:endParaRPr>
          </a:p>
        </p:txBody>
      </p:sp>
      <p:cxnSp>
        <p:nvCxnSpPr>
          <p:cNvPr id="8" name="Gerade Verbindung mit Pfeil 157">
            <a:extLst>
              <a:ext uri="{FF2B5EF4-FFF2-40B4-BE49-F238E27FC236}">
                <a16:creationId xmlns:a16="http://schemas.microsoft.com/office/drawing/2014/main" id="{BB0CAB5E-E725-4C54-B540-2BCD8D44E8E6}"/>
              </a:ext>
            </a:extLst>
          </p:cNvPr>
          <p:cNvCxnSpPr>
            <a:cxnSpLocks/>
            <a:stCxn id="32" idx="4"/>
            <a:endCxn id="42" idx="0"/>
          </p:cNvCxnSpPr>
          <p:nvPr/>
        </p:nvCxnSpPr>
        <p:spPr>
          <a:xfrm flipH="1">
            <a:off x="5782692" y="1950070"/>
            <a:ext cx="153" cy="31110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158">
            <a:extLst>
              <a:ext uri="{FF2B5EF4-FFF2-40B4-BE49-F238E27FC236}">
                <a16:creationId xmlns:a16="http://schemas.microsoft.com/office/drawing/2014/main" id="{C6FC11BC-324C-43DA-B828-83E496B97C8B}"/>
              </a:ext>
            </a:extLst>
          </p:cNvPr>
          <p:cNvCxnSpPr>
            <a:cxnSpLocks/>
            <a:stCxn id="42" idx="3"/>
            <a:endCxn id="28" idx="0"/>
          </p:cNvCxnSpPr>
          <p:nvPr/>
        </p:nvCxnSpPr>
        <p:spPr>
          <a:xfrm flipH="1">
            <a:off x="4721155" y="2731391"/>
            <a:ext cx="368444" cy="286796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164">
            <a:extLst>
              <a:ext uri="{FF2B5EF4-FFF2-40B4-BE49-F238E27FC236}">
                <a16:creationId xmlns:a16="http://schemas.microsoft.com/office/drawing/2014/main" id="{7267C2B3-7644-4B4A-B96E-61E68A76218C}"/>
              </a:ext>
            </a:extLst>
          </p:cNvPr>
          <p:cNvCxnSpPr>
            <a:cxnSpLocks/>
            <a:stCxn id="32" idx="6"/>
            <a:endCxn id="36" idx="2"/>
          </p:cNvCxnSpPr>
          <p:nvPr/>
        </p:nvCxnSpPr>
        <p:spPr>
          <a:xfrm>
            <a:off x="6492728" y="1770437"/>
            <a:ext cx="1025668" cy="10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67">
            <a:extLst>
              <a:ext uri="{FF2B5EF4-FFF2-40B4-BE49-F238E27FC236}">
                <a16:creationId xmlns:a16="http://schemas.microsoft.com/office/drawing/2014/main" id="{BFD263CD-5B0E-42D0-813F-0750C9EC4119}"/>
              </a:ext>
            </a:extLst>
          </p:cNvPr>
          <p:cNvCxnSpPr>
            <a:cxnSpLocks/>
            <a:stCxn id="42" idx="4"/>
            <a:endCxn id="41" idx="0"/>
          </p:cNvCxnSpPr>
          <p:nvPr/>
        </p:nvCxnSpPr>
        <p:spPr>
          <a:xfrm flipH="1">
            <a:off x="5782035" y="2812068"/>
            <a:ext cx="657" cy="31315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220">
            <a:extLst>
              <a:ext uri="{FF2B5EF4-FFF2-40B4-BE49-F238E27FC236}">
                <a16:creationId xmlns:a16="http://schemas.microsoft.com/office/drawing/2014/main" id="{458296B9-32A7-4DFF-81E3-7A19DC807A17}"/>
              </a:ext>
            </a:extLst>
          </p:cNvPr>
          <p:cNvCxnSpPr>
            <a:cxnSpLocks/>
            <a:stCxn id="39" idx="4"/>
            <a:endCxn id="35" idx="0"/>
          </p:cNvCxnSpPr>
          <p:nvPr/>
        </p:nvCxnSpPr>
        <p:spPr>
          <a:xfrm>
            <a:off x="8002545" y="2736896"/>
            <a:ext cx="0" cy="3320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227">
            <a:extLst>
              <a:ext uri="{FF2B5EF4-FFF2-40B4-BE49-F238E27FC236}">
                <a16:creationId xmlns:a16="http://schemas.microsoft.com/office/drawing/2014/main" id="{C244768A-FCFE-4258-8473-6E711D654B3E}"/>
              </a:ext>
            </a:extLst>
          </p:cNvPr>
          <p:cNvCxnSpPr>
            <a:cxnSpLocks/>
            <a:stCxn id="40" idx="4"/>
            <a:endCxn id="26" idx="0"/>
          </p:cNvCxnSpPr>
          <p:nvPr/>
        </p:nvCxnSpPr>
        <p:spPr>
          <a:xfrm>
            <a:off x="5782253" y="5220879"/>
            <a:ext cx="1638" cy="37798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239">
            <a:extLst>
              <a:ext uri="{FF2B5EF4-FFF2-40B4-BE49-F238E27FC236}">
                <a16:creationId xmlns:a16="http://schemas.microsoft.com/office/drawing/2014/main" id="{246F28CD-DF32-4EC3-87CC-FE31D6707631}"/>
              </a:ext>
            </a:extLst>
          </p:cNvPr>
          <p:cNvCxnSpPr>
            <a:cxnSpLocks/>
            <a:stCxn id="39" idx="3"/>
            <a:endCxn id="30" idx="0"/>
          </p:cNvCxnSpPr>
          <p:nvPr/>
        </p:nvCxnSpPr>
        <p:spPr>
          <a:xfrm flipH="1">
            <a:off x="7149845" y="2665428"/>
            <a:ext cx="377527" cy="2933437"/>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245">
            <a:extLst>
              <a:ext uri="{FF2B5EF4-FFF2-40B4-BE49-F238E27FC236}">
                <a16:creationId xmlns:a16="http://schemas.microsoft.com/office/drawing/2014/main" id="{D244B81C-8039-4978-BAB5-3469EFAFEBFD}"/>
              </a:ext>
            </a:extLst>
          </p:cNvPr>
          <p:cNvCxnSpPr>
            <a:cxnSpLocks/>
            <a:stCxn id="36" idx="4"/>
            <a:endCxn id="39" idx="0"/>
          </p:cNvCxnSpPr>
          <p:nvPr/>
        </p:nvCxnSpPr>
        <p:spPr>
          <a:xfrm>
            <a:off x="8002545" y="1923295"/>
            <a:ext cx="0" cy="3255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227">
            <a:extLst>
              <a:ext uri="{FF2B5EF4-FFF2-40B4-BE49-F238E27FC236}">
                <a16:creationId xmlns:a16="http://schemas.microsoft.com/office/drawing/2014/main" id="{1DB199F4-EC5C-45A6-AAE2-207EBD50A928}"/>
              </a:ext>
            </a:extLst>
          </p:cNvPr>
          <p:cNvCxnSpPr>
            <a:cxnSpLocks/>
            <a:stCxn id="41" idx="4"/>
            <a:endCxn id="40" idx="0"/>
          </p:cNvCxnSpPr>
          <p:nvPr/>
        </p:nvCxnSpPr>
        <p:spPr>
          <a:xfrm>
            <a:off x="5782035" y="4221087"/>
            <a:ext cx="218" cy="28803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Verbinder: gewinkelt 223">
            <a:extLst>
              <a:ext uri="{FF2B5EF4-FFF2-40B4-BE49-F238E27FC236}">
                <a16:creationId xmlns:a16="http://schemas.microsoft.com/office/drawing/2014/main" id="{48AA0E8C-9343-4956-A71A-0F72BDDA5D29}"/>
              </a:ext>
            </a:extLst>
          </p:cNvPr>
          <p:cNvCxnSpPr>
            <a:cxnSpLocks/>
            <a:stCxn id="33" idx="6"/>
            <a:endCxn id="32" idx="2"/>
          </p:cNvCxnSpPr>
          <p:nvPr/>
        </p:nvCxnSpPr>
        <p:spPr>
          <a:xfrm flipV="1">
            <a:off x="4285871" y="1770437"/>
            <a:ext cx="787090" cy="1298606"/>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Verbinder: gewinkelt 34">
            <a:extLst>
              <a:ext uri="{FF2B5EF4-FFF2-40B4-BE49-F238E27FC236}">
                <a16:creationId xmlns:a16="http://schemas.microsoft.com/office/drawing/2014/main" id="{AE6D70B8-E33D-46DD-A181-B1B61438C8C9}"/>
              </a:ext>
            </a:extLst>
          </p:cNvPr>
          <p:cNvCxnSpPr>
            <a:stCxn id="40" idx="6"/>
            <a:endCxn id="36" idx="2"/>
          </p:cNvCxnSpPr>
          <p:nvPr/>
        </p:nvCxnSpPr>
        <p:spPr>
          <a:xfrm flipV="1">
            <a:off x="6543227" y="1771472"/>
            <a:ext cx="975169" cy="3093528"/>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Verbinder: gewinkelt 37">
            <a:extLst>
              <a:ext uri="{FF2B5EF4-FFF2-40B4-BE49-F238E27FC236}">
                <a16:creationId xmlns:a16="http://schemas.microsoft.com/office/drawing/2014/main" id="{84E6F978-BFE4-49A5-8DCB-9DD105151126}"/>
              </a:ext>
            </a:extLst>
          </p:cNvPr>
          <p:cNvCxnSpPr>
            <a:cxnSpLocks/>
            <a:stCxn id="41" idx="6"/>
            <a:endCxn id="36" idx="2"/>
          </p:cNvCxnSpPr>
          <p:nvPr/>
        </p:nvCxnSpPr>
        <p:spPr>
          <a:xfrm flipV="1">
            <a:off x="6483404" y="1771472"/>
            <a:ext cx="1034992" cy="1901685"/>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57">
            <a:extLst>
              <a:ext uri="{FF2B5EF4-FFF2-40B4-BE49-F238E27FC236}">
                <a16:creationId xmlns:a16="http://schemas.microsoft.com/office/drawing/2014/main" id="{EA43681C-0706-451F-9A1E-464D83AA5002}"/>
              </a:ext>
            </a:extLst>
          </p:cNvPr>
          <p:cNvCxnSpPr>
            <a:cxnSpLocks/>
            <a:stCxn id="35" idx="4"/>
            <a:endCxn id="29" idx="0"/>
          </p:cNvCxnSpPr>
          <p:nvPr/>
        </p:nvCxnSpPr>
        <p:spPr>
          <a:xfrm>
            <a:off x="8002545" y="4000275"/>
            <a:ext cx="222565" cy="159858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123">
            <a:extLst>
              <a:ext uri="{FF2B5EF4-FFF2-40B4-BE49-F238E27FC236}">
                <a16:creationId xmlns:a16="http://schemas.microsoft.com/office/drawing/2014/main" id="{2689BDCA-0D72-45F7-977A-F7B7EC2331B1}"/>
              </a:ext>
            </a:extLst>
          </p:cNvPr>
          <p:cNvCxnSpPr>
            <a:cxnSpLocks/>
            <a:endCxn id="33" idx="2"/>
          </p:cNvCxnSpPr>
          <p:nvPr/>
        </p:nvCxnSpPr>
        <p:spPr>
          <a:xfrm>
            <a:off x="2850377" y="3062886"/>
            <a:ext cx="321506" cy="61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142">
            <a:extLst>
              <a:ext uri="{FF2B5EF4-FFF2-40B4-BE49-F238E27FC236}">
                <a16:creationId xmlns:a16="http://schemas.microsoft.com/office/drawing/2014/main" id="{10DC91A7-5453-4273-AD64-EA78926CFD01}"/>
              </a:ext>
            </a:extLst>
          </p:cNvPr>
          <p:cNvCxnSpPr>
            <a:cxnSpLocks/>
            <a:stCxn id="36" idx="6"/>
            <a:endCxn id="54" idx="0"/>
          </p:cNvCxnSpPr>
          <p:nvPr/>
        </p:nvCxnSpPr>
        <p:spPr>
          <a:xfrm>
            <a:off x="8486693" y="1771472"/>
            <a:ext cx="187847" cy="18602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151">
            <a:extLst>
              <a:ext uri="{FF2B5EF4-FFF2-40B4-BE49-F238E27FC236}">
                <a16:creationId xmlns:a16="http://schemas.microsoft.com/office/drawing/2014/main" id="{AB7D986C-0EBE-4E50-9EFE-5F00E2BCB9A3}"/>
              </a:ext>
            </a:extLst>
          </p:cNvPr>
          <p:cNvCxnSpPr>
            <a:cxnSpLocks/>
            <a:stCxn id="35" idx="6"/>
            <a:endCxn id="55" idx="0"/>
          </p:cNvCxnSpPr>
          <p:nvPr/>
        </p:nvCxnSpPr>
        <p:spPr>
          <a:xfrm>
            <a:off x="8456512" y="3534618"/>
            <a:ext cx="218027" cy="4708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153">
            <a:extLst>
              <a:ext uri="{FF2B5EF4-FFF2-40B4-BE49-F238E27FC236}">
                <a16:creationId xmlns:a16="http://schemas.microsoft.com/office/drawing/2014/main" id="{C8419110-5800-4A1E-82ED-0607A34514EE}"/>
              </a:ext>
            </a:extLst>
          </p:cNvPr>
          <p:cNvCxnSpPr>
            <a:cxnSpLocks/>
          </p:cNvCxnSpPr>
          <p:nvPr/>
        </p:nvCxnSpPr>
        <p:spPr>
          <a:xfrm>
            <a:off x="936745" y="2431733"/>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61">
            <a:extLst>
              <a:ext uri="{FF2B5EF4-FFF2-40B4-BE49-F238E27FC236}">
                <a16:creationId xmlns:a16="http://schemas.microsoft.com/office/drawing/2014/main" id="{6AFACE4E-8A9A-40BB-B53F-B6FF34C621EE}"/>
              </a:ext>
            </a:extLst>
          </p:cNvPr>
          <p:cNvCxnSpPr>
            <a:cxnSpLocks/>
          </p:cNvCxnSpPr>
          <p:nvPr/>
        </p:nvCxnSpPr>
        <p:spPr>
          <a:xfrm>
            <a:off x="936745" y="3297254"/>
            <a:ext cx="11489" cy="16824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15">
            <a:extLst>
              <a:ext uri="{FF2B5EF4-FFF2-40B4-BE49-F238E27FC236}">
                <a16:creationId xmlns:a16="http://schemas.microsoft.com/office/drawing/2014/main" id="{5DA5229D-F902-4074-BE54-92CFD900F79D}"/>
              </a:ext>
            </a:extLst>
          </p:cNvPr>
          <p:cNvSpPr/>
          <p:nvPr/>
        </p:nvSpPr>
        <p:spPr>
          <a:xfrm>
            <a:off x="5338409" y="5598864"/>
            <a:ext cx="890963" cy="422424"/>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2.2. Prêt à taux réduit</a:t>
            </a:r>
          </a:p>
        </p:txBody>
      </p:sp>
      <p:sp>
        <p:nvSpPr>
          <p:cNvPr id="27" name="Rectangle 5">
            <a:extLst>
              <a:ext uri="{FF2B5EF4-FFF2-40B4-BE49-F238E27FC236}">
                <a16:creationId xmlns:a16="http://schemas.microsoft.com/office/drawing/2014/main" id="{67E5BB91-6053-4319-B79C-07302D53B2F9}"/>
              </a:ext>
            </a:extLst>
          </p:cNvPr>
          <p:cNvSpPr/>
          <p:nvPr/>
        </p:nvSpPr>
        <p:spPr>
          <a:xfrm>
            <a:off x="3279653" y="5600077"/>
            <a:ext cx="898448" cy="421211"/>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1. Épargne propre</a:t>
            </a:r>
          </a:p>
        </p:txBody>
      </p:sp>
      <p:sp>
        <p:nvSpPr>
          <p:cNvPr id="28" name="Rectangle 15">
            <a:extLst>
              <a:ext uri="{FF2B5EF4-FFF2-40B4-BE49-F238E27FC236}">
                <a16:creationId xmlns:a16="http://schemas.microsoft.com/office/drawing/2014/main" id="{B01B14FA-82B4-4C96-AACA-20521FD5E22F}"/>
              </a:ext>
            </a:extLst>
          </p:cNvPr>
          <p:cNvSpPr/>
          <p:nvPr/>
        </p:nvSpPr>
        <p:spPr>
          <a:xfrm>
            <a:off x="4271890" y="5599356"/>
            <a:ext cx="898530" cy="421932"/>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2.1. Financement par prêt hypothécaire</a:t>
            </a:r>
          </a:p>
        </p:txBody>
      </p:sp>
      <p:sp>
        <p:nvSpPr>
          <p:cNvPr id="29" name="Rectangle 15">
            <a:extLst>
              <a:ext uri="{FF2B5EF4-FFF2-40B4-BE49-F238E27FC236}">
                <a16:creationId xmlns:a16="http://schemas.microsoft.com/office/drawing/2014/main" id="{226B2935-4766-4203-8308-5FAC546E330E}"/>
              </a:ext>
            </a:extLst>
          </p:cNvPr>
          <p:cNvSpPr/>
          <p:nvPr/>
        </p:nvSpPr>
        <p:spPr>
          <a:xfrm>
            <a:off x="7629747" y="5598864"/>
            <a:ext cx="1190725" cy="422424"/>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3. Financement sur facture d’entreprises de distribution / 6. CAE</a:t>
            </a:r>
          </a:p>
        </p:txBody>
      </p:sp>
      <p:sp>
        <p:nvSpPr>
          <p:cNvPr id="30" name="Rectangle 15">
            <a:extLst>
              <a:ext uri="{FF2B5EF4-FFF2-40B4-BE49-F238E27FC236}">
                <a16:creationId xmlns:a16="http://schemas.microsoft.com/office/drawing/2014/main" id="{C148F034-B646-49A8-9085-21746F3976DB}"/>
              </a:ext>
            </a:extLst>
          </p:cNvPr>
          <p:cNvSpPr/>
          <p:nvPr/>
        </p:nvSpPr>
        <p:spPr>
          <a:xfrm>
            <a:off x="6753845" y="5598865"/>
            <a:ext cx="792000" cy="422423"/>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5. CPE / 6. CAE</a:t>
            </a:r>
          </a:p>
        </p:txBody>
      </p:sp>
      <p:cxnSp>
        <p:nvCxnSpPr>
          <p:cNvPr id="31" name="Gerade Verbindung mit Pfeil 153">
            <a:extLst>
              <a:ext uri="{FF2B5EF4-FFF2-40B4-BE49-F238E27FC236}">
                <a16:creationId xmlns:a16="http://schemas.microsoft.com/office/drawing/2014/main" id="{2AF64687-DEE5-43F2-AE07-77ABA385C074}"/>
              </a:ext>
            </a:extLst>
          </p:cNvPr>
          <p:cNvCxnSpPr>
            <a:cxnSpLocks/>
            <a:stCxn id="33" idx="4"/>
            <a:endCxn id="27" idx="0"/>
          </p:cNvCxnSpPr>
          <p:nvPr/>
        </p:nvCxnSpPr>
        <p:spPr>
          <a:xfrm>
            <a:off x="3728877" y="3438896"/>
            <a:ext cx="0" cy="216118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2" name="Oval 17">
            <a:extLst>
              <a:ext uri="{FF2B5EF4-FFF2-40B4-BE49-F238E27FC236}">
                <a16:creationId xmlns:a16="http://schemas.microsoft.com/office/drawing/2014/main" id="{2BC78897-33FF-43C7-922D-660EFBFE2988}"/>
              </a:ext>
            </a:extLst>
          </p:cNvPr>
          <p:cNvSpPr/>
          <p:nvPr/>
        </p:nvSpPr>
        <p:spPr>
          <a:xfrm>
            <a:off x="5072961" y="1590803"/>
            <a:ext cx="1419767" cy="35926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Veulent-ils et peuvent-ils contracter un prêt ?</a:t>
            </a:r>
          </a:p>
        </p:txBody>
      </p:sp>
      <p:sp>
        <p:nvSpPr>
          <p:cNvPr id="33" name="Oval 16">
            <a:extLst>
              <a:ext uri="{FF2B5EF4-FFF2-40B4-BE49-F238E27FC236}">
                <a16:creationId xmlns:a16="http://schemas.microsoft.com/office/drawing/2014/main" id="{62D878C3-77BD-4566-95A3-6B40E9EF0BCB}"/>
              </a:ext>
            </a:extLst>
          </p:cNvPr>
          <p:cNvSpPr/>
          <p:nvPr/>
        </p:nvSpPr>
        <p:spPr>
          <a:xfrm>
            <a:off x="3171883" y="2699189"/>
            <a:ext cx="1113988" cy="73970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Faut-il tout financer avec de l'épargne ?</a:t>
            </a:r>
          </a:p>
        </p:txBody>
      </p:sp>
      <p:sp>
        <p:nvSpPr>
          <p:cNvPr id="34" name="Rectangle 5">
            <a:extLst>
              <a:ext uri="{FF2B5EF4-FFF2-40B4-BE49-F238E27FC236}">
                <a16:creationId xmlns:a16="http://schemas.microsoft.com/office/drawing/2014/main" id="{A74744A4-039E-4B56-A691-371ED9869AAE}"/>
              </a:ext>
            </a:extLst>
          </p:cNvPr>
          <p:cNvSpPr/>
          <p:nvPr/>
        </p:nvSpPr>
        <p:spPr>
          <a:xfrm>
            <a:off x="2011380" y="5604868"/>
            <a:ext cx="898448" cy="41642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8. AdoRes (ABRACADABRA)</a:t>
            </a:r>
          </a:p>
        </p:txBody>
      </p:sp>
      <p:sp>
        <p:nvSpPr>
          <p:cNvPr id="35" name="Oval 19">
            <a:extLst>
              <a:ext uri="{FF2B5EF4-FFF2-40B4-BE49-F238E27FC236}">
                <a16:creationId xmlns:a16="http://schemas.microsoft.com/office/drawing/2014/main" id="{3B91EE25-67C4-4D4C-A732-7B2F271B6461}"/>
              </a:ext>
            </a:extLst>
          </p:cNvPr>
          <p:cNvSpPr/>
          <p:nvPr/>
        </p:nvSpPr>
        <p:spPr>
          <a:xfrm>
            <a:off x="7548577" y="3068960"/>
            <a:ext cx="907935" cy="931315"/>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Les entreprises de distribution offrent-elles des options de financement ? </a:t>
            </a:r>
          </a:p>
        </p:txBody>
      </p:sp>
      <p:sp>
        <p:nvSpPr>
          <p:cNvPr id="36" name="Oval 19">
            <a:extLst>
              <a:ext uri="{FF2B5EF4-FFF2-40B4-BE49-F238E27FC236}">
                <a16:creationId xmlns:a16="http://schemas.microsoft.com/office/drawing/2014/main" id="{63BDE3BA-600B-4A95-B049-F255857CDEF5}"/>
              </a:ext>
            </a:extLst>
          </p:cNvPr>
          <p:cNvSpPr/>
          <p:nvPr/>
        </p:nvSpPr>
        <p:spPr>
          <a:xfrm>
            <a:off x="7518396" y="1619648"/>
            <a:ext cx="968297" cy="30364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Financement par un tiers ?</a:t>
            </a:r>
          </a:p>
        </p:txBody>
      </p:sp>
      <p:sp>
        <p:nvSpPr>
          <p:cNvPr id="37" name="Oval 16">
            <a:extLst>
              <a:ext uri="{FF2B5EF4-FFF2-40B4-BE49-F238E27FC236}">
                <a16:creationId xmlns:a16="http://schemas.microsoft.com/office/drawing/2014/main" id="{3C3C4C06-EF1B-42E5-A1FA-AAE74E93F987}"/>
              </a:ext>
            </a:extLst>
          </p:cNvPr>
          <p:cNvSpPr/>
          <p:nvPr/>
        </p:nvSpPr>
        <p:spPr>
          <a:xfrm>
            <a:off x="187701" y="1471409"/>
            <a:ext cx="1498386" cy="95966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Les propriétaires décident de rénover, les coûts sont estimés.</a:t>
            </a:r>
          </a:p>
          <a:p>
            <a:pPr algn="ctr"/>
            <a:r>
              <a:rPr lang="fr-FR" sz="700" dirty="0">
                <a:solidFill>
                  <a:schemeClr val="tx1"/>
                </a:solidFill>
              </a:rPr>
              <a:t>Question suivante : </a:t>
            </a:r>
          </a:p>
          <a:p>
            <a:pPr algn="ctr"/>
            <a:r>
              <a:rPr lang="fr-FR" sz="700" dirty="0">
                <a:solidFill>
                  <a:schemeClr val="tx1"/>
                </a:solidFill>
              </a:rPr>
              <a:t>Comment financer ?</a:t>
            </a:r>
          </a:p>
        </p:txBody>
      </p:sp>
      <p:cxnSp>
        <p:nvCxnSpPr>
          <p:cNvPr id="38" name="Gerade Verbindung mit Pfeil 153">
            <a:extLst>
              <a:ext uri="{FF2B5EF4-FFF2-40B4-BE49-F238E27FC236}">
                <a16:creationId xmlns:a16="http://schemas.microsoft.com/office/drawing/2014/main" id="{96B2013B-525C-44FF-8DF7-B7938404A990}"/>
              </a:ext>
            </a:extLst>
          </p:cNvPr>
          <p:cNvCxnSpPr>
            <a:cxnSpLocks/>
            <a:stCxn id="37" idx="4"/>
            <a:endCxn id="43" idx="0"/>
          </p:cNvCxnSpPr>
          <p:nvPr/>
        </p:nvCxnSpPr>
        <p:spPr>
          <a:xfrm>
            <a:off x="936894" y="2431077"/>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9" name="Oval 19">
            <a:extLst>
              <a:ext uri="{FF2B5EF4-FFF2-40B4-BE49-F238E27FC236}">
                <a16:creationId xmlns:a16="http://schemas.microsoft.com/office/drawing/2014/main" id="{ADD00343-1D28-4FE4-ADFA-EA6862731F94}"/>
              </a:ext>
            </a:extLst>
          </p:cNvPr>
          <p:cNvSpPr/>
          <p:nvPr/>
        </p:nvSpPr>
        <p:spPr>
          <a:xfrm>
            <a:off x="7330549" y="2248884"/>
            <a:ext cx="1343991" cy="48801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Y a-t-il une ESCO disponible ?</a:t>
            </a:r>
          </a:p>
        </p:txBody>
      </p:sp>
      <p:sp>
        <p:nvSpPr>
          <p:cNvPr id="40" name="Oval 18">
            <a:extLst>
              <a:ext uri="{FF2B5EF4-FFF2-40B4-BE49-F238E27FC236}">
                <a16:creationId xmlns:a16="http://schemas.microsoft.com/office/drawing/2014/main" id="{78CB5F66-EB6C-4593-A3B3-2DA8F156FE74}"/>
              </a:ext>
            </a:extLst>
          </p:cNvPr>
          <p:cNvSpPr/>
          <p:nvPr/>
        </p:nvSpPr>
        <p:spPr>
          <a:xfrm>
            <a:off x="5021278" y="4509121"/>
            <a:ext cx="1521949" cy="71175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Existe-t-il des prêts à taux réduit ? (par exemple, par l'intermédiaire de programmes municipaux)   </a:t>
            </a:r>
          </a:p>
        </p:txBody>
      </p:sp>
      <p:sp>
        <p:nvSpPr>
          <p:cNvPr id="41" name="Oval 18">
            <a:extLst>
              <a:ext uri="{FF2B5EF4-FFF2-40B4-BE49-F238E27FC236}">
                <a16:creationId xmlns:a16="http://schemas.microsoft.com/office/drawing/2014/main" id="{2E799A51-88B7-497A-8CBB-DC7784789B0E}"/>
              </a:ext>
            </a:extLst>
          </p:cNvPr>
          <p:cNvSpPr/>
          <p:nvPr/>
        </p:nvSpPr>
        <p:spPr>
          <a:xfrm>
            <a:off x="5080666" y="3125226"/>
            <a:ext cx="1402738" cy="1095861"/>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Les propriétaires sont-ils prêts à faire une demande de prêt à taux réduit ?       </a:t>
            </a:r>
          </a:p>
          <a:p>
            <a:pPr algn="ctr"/>
            <a:r>
              <a:rPr lang="fr-FR" sz="700" dirty="0">
                <a:solidFill>
                  <a:schemeClr val="tx1"/>
                </a:solidFill>
              </a:rPr>
              <a:t>(ce qui exige, par exemple, les déclarations fiscales des années précédentes)</a:t>
            </a:r>
          </a:p>
        </p:txBody>
      </p:sp>
      <p:sp>
        <p:nvSpPr>
          <p:cNvPr id="42" name="Oval 18">
            <a:extLst>
              <a:ext uri="{FF2B5EF4-FFF2-40B4-BE49-F238E27FC236}">
                <a16:creationId xmlns:a16="http://schemas.microsoft.com/office/drawing/2014/main" id="{32E30EF3-4A59-4561-A232-1C4B5EDA761A}"/>
              </a:ext>
            </a:extLst>
          </p:cNvPr>
          <p:cNvSpPr/>
          <p:nvPr/>
        </p:nvSpPr>
        <p:spPr>
          <a:xfrm>
            <a:off x="4802511" y="2261170"/>
            <a:ext cx="1960361" cy="55089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Les propriétaires sont-ils prêts à contracter un emprunt sur leur appartement (garantie) ?</a:t>
            </a:r>
          </a:p>
        </p:txBody>
      </p:sp>
      <p:sp>
        <p:nvSpPr>
          <p:cNvPr id="43" name="Oval 16">
            <a:extLst>
              <a:ext uri="{FF2B5EF4-FFF2-40B4-BE49-F238E27FC236}">
                <a16:creationId xmlns:a16="http://schemas.microsoft.com/office/drawing/2014/main" id="{2743C95B-42F0-4D95-9699-C98DA8164E50}"/>
              </a:ext>
            </a:extLst>
          </p:cNvPr>
          <p:cNvSpPr/>
          <p:nvPr/>
        </p:nvSpPr>
        <p:spPr>
          <a:xfrm>
            <a:off x="379900" y="2829175"/>
            <a:ext cx="1113988" cy="46742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Une subvention est-elle disponible ?</a:t>
            </a:r>
          </a:p>
        </p:txBody>
      </p:sp>
      <p:sp>
        <p:nvSpPr>
          <p:cNvPr id="44" name="Rectangle 5">
            <a:extLst>
              <a:ext uri="{FF2B5EF4-FFF2-40B4-BE49-F238E27FC236}">
                <a16:creationId xmlns:a16="http://schemas.microsoft.com/office/drawing/2014/main" id="{5FCF6C9A-67AA-4239-961D-7A08A0E69429}"/>
              </a:ext>
            </a:extLst>
          </p:cNvPr>
          <p:cNvSpPr/>
          <p:nvPr/>
        </p:nvSpPr>
        <p:spPr>
          <a:xfrm>
            <a:off x="498350" y="5601069"/>
            <a:ext cx="898448" cy="420219"/>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2.2. Subventions</a:t>
            </a:r>
          </a:p>
        </p:txBody>
      </p:sp>
      <p:cxnSp>
        <p:nvCxnSpPr>
          <p:cNvPr id="45" name="Gerade Verbindung mit Pfeil 54">
            <a:extLst>
              <a:ext uri="{FF2B5EF4-FFF2-40B4-BE49-F238E27FC236}">
                <a16:creationId xmlns:a16="http://schemas.microsoft.com/office/drawing/2014/main" id="{1E417B20-21E9-4B7C-91BD-8149303E081B}"/>
              </a:ext>
            </a:extLst>
          </p:cNvPr>
          <p:cNvCxnSpPr>
            <a:cxnSpLocks/>
            <a:stCxn id="43" idx="4"/>
            <a:endCxn id="49" idx="0"/>
          </p:cNvCxnSpPr>
          <p:nvPr/>
        </p:nvCxnSpPr>
        <p:spPr>
          <a:xfrm>
            <a:off x="936894" y="3296598"/>
            <a:ext cx="11489" cy="13776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6" name="Oval 16">
            <a:extLst>
              <a:ext uri="{FF2B5EF4-FFF2-40B4-BE49-F238E27FC236}">
                <a16:creationId xmlns:a16="http://schemas.microsoft.com/office/drawing/2014/main" id="{3245DD05-C072-4CE6-8D6E-F6CD7A8797FD}"/>
              </a:ext>
            </a:extLst>
          </p:cNvPr>
          <p:cNvSpPr/>
          <p:nvPr/>
        </p:nvSpPr>
        <p:spPr>
          <a:xfrm>
            <a:off x="1907839" y="2618842"/>
            <a:ext cx="1113988" cy="88881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Y a-t-il de l'espace supplémentaire au-dessus, au-dessous ou à côté de l’immeuble ?</a:t>
            </a:r>
          </a:p>
        </p:txBody>
      </p:sp>
      <p:cxnSp>
        <p:nvCxnSpPr>
          <p:cNvPr id="47" name="Gerade Verbindung mit Pfeil 78">
            <a:extLst>
              <a:ext uri="{FF2B5EF4-FFF2-40B4-BE49-F238E27FC236}">
                <a16:creationId xmlns:a16="http://schemas.microsoft.com/office/drawing/2014/main" id="{1B4DEF19-72EB-4C49-908E-73EE25DB5ACB}"/>
              </a:ext>
            </a:extLst>
          </p:cNvPr>
          <p:cNvCxnSpPr>
            <a:cxnSpLocks/>
            <a:stCxn id="43" idx="6"/>
            <a:endCxn id="46" idx="2"/>
          </p:cNvCxnSpPr>
          <p:nvPr/>
        </p:nvCxnSpPr>
        <p:spPr>
          <a:xfrm>
            <a:off x="1493888" y="3062887"/>
            <a:ext cx="413951" cy="36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81">
            <a:extLst>
              <a:ext uri="{FF2B5EF4-FFF2-40B4-BE49-F238E27FC236}">
                <a16:creationId xmlns:a16="http://schemas.microsoft.com/office/drawing/2014/main" id="{9A2C4D2A-52F8-49A2-8C12-0118E1BCA5EB}"/>
              </a:ext>
            </a:extLst>
          </p:cNvPr>
          <p:cNvCxnSpPr>
            <a:cxnSpLocks/>
            <a:stCxn id="46" idx="4"/>
            <a:endCxn id="34" idx="0"/>
          </p:cNvCxnSpPr>
          <p:nvPr/>
        </p:nvCxnSpPr>
        <p:spPr>
          <a:xfrm flipH="1">
            <a:off x="2460604" y="3507659"/>
            <a:ext cx="4229" cy="209720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9" name="Oval 16">
            <a:extLst>
              <a:ext uri="{FF2B5EF4-FFF2-40B4-BE49-F238E27FC236}">
                <a16:creationId xmlns:a16="http://schemas.microsoft.com/office/drawing/2014/main" id="{726AEF8E-7AC4-44C8-A559-0F7C489583DF}"/>
              </a:ext>
            </a:extLst>
          </p:cNvPr>
          <p:cNvSpPr/>
          <p:nvPr/>
        </p:nvSpPr>
        <p:spPr>
          <a:xfrm>
            <a:off x="391389" y="4674211"/>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subvention couvre-t-elle la totalité de l'investissement ?</a:t>
            </a:r>
          </a:p>
        </p:txBody>
      </p:sp>
      <p:cxnSp>
        <p:nvCxnSpPr>
          <p:cNvPr id="50" name="Gerade Verbindung mit Pfeil 90">
            <a:extLst>
              <a:ext uri="{FF2B5EF4-FFF2-40B4-BE49-F238E27FC236}">
                <a16:creationId xmlns:a16="http://schemas.microsoft.com/office/drawing/2014/main" id="{3FA528EA-746B-45F6-8949-4AA8CA3F4CA1}"/>
              </a:ext>
            </a:extLst>
          </p:cNvPr>
          <p:cNvCxnSpPr>
            <a:cxnSpLocks/>
            <a:stCxn id="49" idx="4"/>
            <a:endCxn id="44" idx="0"/>
          </p:cNvCxnSpPr>
          <p:nvPr/>
        </p:nvCxnSpPr>
        <p:spPr>
          <a:xfrm flipH="1">
            <a:off x="947574" y="5279545"/>
            <a:ext cx="809" cy="32152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104">
            <a:extLst>
              <a:ext uri="{FF2B5EF4-FFF2-40B4-BE49-F238E27FC236}">
                <a16:creationId xmlns:a16="http://schemas.microsoft.com/office/drawing/2014/main" id="{AAC6A379-21DB-471C-B634-B8252171AC24}"/>
              </a:ext>
            </a:extLst>
          </p:cNvPr>
          <p:cNvCxnSpPr>
            <a:cxnSpLocks/>
            <a:stCxn id="49" idx="6"/>
            <a:endCxn id="52" idx="4"/>
          </p:cNvCxnSpPr>
          <p:nvPr/>
        </p:nvCxnSpPr>
        <p:spPr>
          <a:xfrm flipV="1">
            <a:off x="1505377" y="4354438"/>
            <a:ext cx="191903" cy="62244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Oval 16">
            <a:extLst>
              <a:ext uri="{FF2B5EF4-FFF2-40B4-BE49-F238E27FC236}">
                <a16:creationId xmlns:a16="http://schemas.microsoft.com/office/drawing/2014/main" id="{B0332DAB-5862-48A0-9E17-84D44B003881}"/>
              </a:ext>
            </a:extLst>
          </p:cNvPr>
          <p:cNvSpPr/>
          <p:nvPr/>
        </p:nvSpPr>
        <p:spPr>
          <a:xfrm>
            <a:off x="1007059" y="3670105"/>
            <a:ext cx="1380442" cy="68433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Acceptez des subventions pour réduire l'investissement initial ! Comment financer le reste ?</a:t>
            </a:r>
          </a:p>
        </p:txBody>
      </p:sp>
      <p:cxnSp>
        <p:nvCxnSpPr>
          <p:cNvPr id="53" name="Gerade Verbindung mit Pfeil 153">
            <a:extLst>
              <a:ext uri="{FF2B5EF4-FFF2-40B4-BE49-F238E27FC236}">
                <a16:creationId xmlns:a16="http://schemas.microsoft.com/office/drawing/2014/main" id="{D3518015-93DA-4BE0-BEA7-51F913B533F1}"/>
              </a:ext>
            </a:extLst>
          </p:cNvPr>
          <p:cNvCxnSpPr>
            <a:cxnSpLocks/>
            <a:stCxn id="52" idx="0"/>
            <a:endCxn id="46" idx="3"/>
          </p:cNvCxnSpPr>
          <p:nvPr/>
        </p:nvCxnSpPr>
        <p:spPr>
          <a:xfrm flipV="1">
            <a:off x="1697280" y="3377495"/>
            <a:ext cx="373699" cy="29261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15">
            <a:extLst>
              <a:ext uri="{FF2B5EF4-FFF2-40B4-BE49-F238E27FC236}">
                <a16:creationId xmlns:a16="http://schemas.microsoft.com/office/drawing/2014/main" id="{E6847A06-6052-4728-ABFA-AB208DC4C9B8}"/>
              </a:ext>
            </a:extLst>
          </p:cNvPr>
          <p:cNvSpPr/>
          <p:nvPr/>
        </p:nvSpPr>
        <p:spPr>
          <a:xfrm>
            <a:off x="8301742" y="1957501"/>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Rénovation impossible</a:t>
            </a:r>
          </a:p>
        </p:txBody>
      </p:sp>
      <p:sp>
        <p:nvSpPr>
          <p:cNvPr id="55" name="Rectangle 15">
            <a:extLst>
              <a:ext uri="{FF2B5EF4-FFF2-40B4-BE49-F238E27FC236}">
                <a16:creationId xmlns:a16="http://schemas.microsoft.com/office/drawing/2014/main" id="{72041D4C-4C35-4F0E-98F9-B25FE678ABCC}"/>
              </a:ext>
            </a:extLst>
          </p:cNvPr>
          <p:cNvSpPr/>
          <p:nvPr/>
        </p:nvSpPr>
        <p:spPr>
          <a:xfrm>
            <a:off x="8301741" y="4005453"/>
            <a:ext cx="745595"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Rénovation impossible</a:t>
            </a:r>
          </a:p>
        </p:txBody>
      </p:sp>
    </p:spTree>
    <p:extLst>
      <p:ext uri="{BB962C8B-B14F-4D97-AF65-F5344CB8AC3E}">
        <p14:creationId xmlns:p14="http://schemas.microsoft.com/office/powerpoint/2010/main" val="135357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fr-FR" sz="1200" i="1" dirty="0">
                <a:latin typeface="Arial" charset="0"/>
              </a:rPr>
              <a:t>Rapport p. 13 - 19 </a:t>
            </a:r>
            <a:endParaRPr lang="fr-FR" sz="1200" i="1" dirty="0">
              <a:latin typeface="Arial" charset="0"/>
              <a:ea typeface="Arial" charset="0"/>
              <a:cs typeface="Arial" charset="0"/>
            </a:endParaRPr>
          </a:p>
        </p:txBody>
      </p:sp>
      <p:sp>
        <p:nvSpPr>
          <p:cNvPr id="6"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400" dirty="0">
                <a:latin typeface="Arial" charset="0"/>
              </a:rPr>
              <a:t>Organigramme – Guide à l'intention des municipalités (Fig 4.2)</a:t>
            </a:r>
            <a:endParaRPr lang="fr-FR" sz="2250" dirty="0">
              <a:latin typeface="Arial" charset="0"/>
              <a:ea typeface="Arial" charset="0"/>
              <a:cs typeface="Arial" charset="0"/>
            </a:endParaRPr>
          </a:p>
        </p:txBody>
      </p:sp>
      <p:cxnSp>
        <p:nvCxnSpPr>
          <p:cNvPr id="42" name="Gerade Verbindung mit Pfeil 164">
            <a:extLst>
              <a:ext uri="{FF2B5EF4-FFF2-40B4-BE49-F238E27FC236}">
                <a16:creationId xmlns:a16="http://schemas.microsoft.com/office/drawing/2014/main" id="{47A678FC-06C0-48E7-B05F-ED5B42D92D6F}"/>
              </a:ext>
            </a:extLst>
          </p:cNvPr>
          <p:cNvCxnSpPr>
            <a:cxnSpLocks/>
          </p:cNvCxnSpPr>
          <p:nvPr/>
        </p:nvCxnSpPr>
        <p:spPr>
          <a:xfrm>
            <a:off x="1675081" y="2925100"/>
            <a:ext cx="433069" cy="3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227">
            <a:extLst>
              <a:ext uri="{FF2B5EF4-FFF2-40B4-BE49-F238E27FC236}">
                <a16:creationId xmlns:a16="http://schemas.microsoft.com/office/drawing/2014/main" id="{10D33990-D050-4C81-8E5E-6B27897AF9D6}"/>
              </a:ext>
            </a:extLst>
          </p:cNvPr>
          <p:cNvCxnSpPr>
            <a:cxnSpLocks/>
            <a:stCxn id="59" idx="3"/>
          </p:cNvCxnSpPr>
          <p:nvPr/>
        </p:nvCxnSpPr>
        <p:spPr>
          <a:xfrm>
            <a:off x="6381007" y="3157191"/>
            <a:ext cx="16928" cy="189012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245">
            <a:extLst>
              <a:ext uri="{FF2B5EF4-FFF2-40B4-BE49-F238E27FC236}">
                <a16:creationId xmlns:a16="http://schemas.microsoft.com/office/drawing/2014/main" id="{7045CBB2-F27A-403F-9007-279DC23174F5}"/>
              </a:ext>
            </a:extLst>
          </p:cNvPr>
          <p:cNvCxnSpPr>
            <a:cxnSpLocks/>
            <a:stCxn id="60" idx="4"/>
          </p:cNvCxnSpPr>
          <p:nvPr/>
        </p:nvCxnSpPr>
        <p:spPr>
          <a:xfrm>
            <a:off x="7097638" y="4507864"/>
            <a:ext cx="0" cy="5394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5" name="Gerade Verbindung mit Pfeil 123">
            <a:extLst>
              <a:ext uri="{FF2B5EF4-FFF2-40B4-BE49-F238E27FC236}">
                <a16:creationId xmlns:a16="http://schemas.microsoft.com/office/drawing/2014/main" id="{164E958E-C3F8-41BF-BC09-233FB9AC2BA8}"/>
              </a:ext>
            </a:extLst>
          </p:cNvPr>
          <p:cNvCxnSpPr>
            <a:cxnSpLocks/>
            <a:stCxn id="59" idx="4"/>
            <a:endCxn id="60" idx="0"/>
          </p:cNvCxnSpPr>
          <p:nvPr/>
        </p:nvCxnSpPr>
        <p:spPr>
          <a:xfrm>
            <a:off x="6829815" y="3253254"/>
            <a:ext cx="267823" cy="44381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Gerade Verbindung mit Pfeil 151">
            <a:extLst>
              <a:ext uri="{FF2B5EF4-FFF2-40B4-BE49-F238E27FC236}">
                <a16:creationId xmlns:a16="http://schemas.microsoft.com/office/drawing/2014/main" id="{D18AAB82-9912-4426-9BCA-7123D5C1C739}"/>
              </a:ext>
            </a:extLst>
          </p:cNvPr>
          <p:cNvCxnSpPr>
            <a:cxnSpLocks/>
            <a:stCxn id="58" idx="4"/>
            <a:endCxn id="56" idx="0"/>
          </p:cNvCxnSpPr>
          <p:nvPr/>
        </p:nvCxnSpPr>
        <p:spPr>
          <a:xfrm>
            <a:off x="4046617" y="3239016"/>
            <a:ext cx="653426" cy="46764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Gerade Verbindung mit Pfeil 153">
            <a:extLst>
              <a:ext uri="{FF2B5EF4-FFF2-40B4-BE49-F238E27FC236}">
                <a16:creationId xmlns:a16="http://schemas.microsoft.com/office/drawing/2014/main" id="{3BB47A0C-55B4-412E-96F9-68834F619FC9}"/>
              </a:ext>
            </a:extLst>
          </p:cNvPr>
          <p:cNvCxnSpPr>
            <a:cxnSpLocks/>
            <a:stCxn id="57" idx="6"/>
            <a:endCxn id="70" idx="2"/>
          </p:cNvCxnSpPr>
          <p:nvPr/>
        </p:nvCxnSpPr>
        <p:spPr>
          <a:xfrm flipV="1">
            <a:off x="1883582" y="1778369"/>
            <a:ext cx="375568" cy="2050"/>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62">
            <a:extLst>
              <a:ext uri="{FF2B5EF4-FFF2-40B4-BE49-F238E27FC236}">
                <a16:creationId xmlns:a16="http://schemas.microsoft.com/office/drawing/2014/main" id="{0C0131F1-CE10-4CC1-B37E-523709CB0648}"/>
              </a:ext>
            </a:extLst>
          </p:cNvPr>
          <p:cNvCxnSpPr>
            <a:cxnSpLocks/>
          </p:cNvCxnSpPr>
          <p:nvPr/>
        </p:nvCxnSpPr>
        <p:spPr>
          <a:xfrm>
            <a:off x="5971849" y="2924927"/>
            <a:ext cx="223255" cy="6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15">
            <a:extLst>
              <a:ext uri="{FF2B5EF4-FFF2-40B4-BE49-F238E27FC236}">
                <a16:creationId xmlns:a16="http://schemas.microsoft.com/office/drawing/2014/main" id="{58DF7AB8-0865-4E4F-A377-EF7CA7FAB53C}"/>
              </a:ext>
            </a:extLst>
          </p:cNvPr>
          <p:cNvSpPr/>
          <p:nvPr/>
        </p:nvSpPr>
        <p:spPr>
          <a:xfrm>
            <a:off x="6361551" y="5061046"/>
            <a:ext cx="1083519" cy="27734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2.2. </a:t>
            </a:r>
            <a:r>
              <a:rPr lang="fr-FR" sz="700" b="1" dirty="0">
                <a:solidFill>
                  <a:schemeClr val="tx1"/>
                </a:solidFill>
              </a:rPr>
              <a:t>Prêt à taux réduit</a:t>
            </a:r>
            <a:endParaRPr lang="fr-FR" sz="700" dirty="0">
              <a:solidFill>
                <a:schemeClr val="tx1"/>
              </a:solidFill>
            </a:endParaRPr>
          </a:p>
        </p:txBody>
      </p:sp>
      <p:sp>
        <p:nvSpPr>
          <p:cNvPr id="51" name="Rectangle 15">
            <a:extLst>
              <a:ext uri="{FF2B5EF4-FFF2-40B4-BE49-F238E27FC236}">
                <a16:creationId xmlns:a16="http://schemas.microsoft.com/office/drawing/2014/main" id="{857BEE03-0CAC-48A1-A5C9-E872F47FB047}"/>
              </a:ext>
            </a:extLst>
          </p:cNvPr>
          <p:cNvSpPr/>
          <p:nvPr/>
        </p:nvSpPr>
        <p:spPr>
          <a:xfrm>
            <a:off x="3923928" y="6018764"/>
            <a:ext cx="1066345" cy="27742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2.1. Financement par </a:t>
            </a:r>
            <a:r>
              <a:rPr lang="fr-FR" sz="700">
                <a:solidFill>
                  <a:schemeClr val="tx1"/>
                </a:solidFill>
              </a:rPr>
              <a:t>prêt hypothécaire </a:t>
            </a:r>
            <a:endParaRPr lang="fr-FR" sz="700" dirty="0">
              <a:solidFill>
                <a:schemeClr val="tx1"/>
              </a:solidFill>
            </a:endParaRPr>
          </a:p>
        </p:txBody>
      </p:sp>
      <p:sp>
        <p:nvSpPr>
          <p:cNvPr id="52" name="Rectangle 15">
            <a:extLst>
              <a:ext uri="{FF2B5EF4-FFF2-40B4-BE49-F238E27FC236}">
                <a16:creationId xmlns:a16="http://schemas.microsoft.com/office/drawing/2014/main" id="{A0A28FA7-7B28-4D10-95CC-5CE78CAC85C3}"/>
              </a:ext>
            </a:extLst>
          </p:cNvPr>
          <p:cNvSpPr/>
          <p:nvPr/>
        </p:nvSpPr>
        <p:spPr>
          <a:xfrm>
            <a:off x="2051720" y="5060514"/>
            <a:ext cx="1296143"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3. Financement sur facture d’entreprises de distribution</a:t>
            </a:r>
          </a:p>
        </p:txBody>
      </p:sp>
      <p:sp>
        <p:nvSpPr>
          <p:cNvPr id="53" name="Rectangle 15">
            <a:extLst>
              <a:ext uri="{FF2B5EF4-FFF2-40B4-BE49-F238E27FC236}">
                <a16:creationId xmlns:a16="http://schemas.microsoft.com/office/drawing/2014/main" id="{E3A223A3-12E5-458B-A766-804E554BD6E2}"/>
              </a:ext>
            </a:extLst>
          </p:cNvPr>
          <p:cNvSpPr/>
          <p:nvPr/>
        </p:nvSpPr>
        <p:spPr>
          <a:xfrm>
            <a:off x="3650616" y="5060515"/>
            <a:ext cx="792000" cy="278407"/>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5. CPE / 6. CAE</a:t>
            </a:r>
          </a:p>
        </p:txBody>
      </p:sp>
      <p:sp>
        <p:nvSpPr>
          <p:cNvPr id="54" name="Oval 17">
            <a:extLst>
              <a:ext uri="{FF2B5EF4-FFF2-40B4-BE49-F238E27FC236}">
                <a16:creationId xmlns:a16="http://schemas.microsoft.com/office/drawing/2014/main" id="{6DEE49A1-2945-45BF-8645-D54AB2D1C63A}"/>
              </a:ext>
            </a:extLst>
          </p:cNvPr>
          <p:cNvSpPr/>
          <p:nvPr/>
        </p:nvSpPr>
        <p:spPr>
          <a:xfrm>
            <a:off x="405659" y="2529880"/>
            <a:ext cx="1269422" cy="91374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accélérer les démarches administratives ou adapter les normes concernant les extensions ?</a:t>
            </a:r>
          </a:p>
        </p:txBody>
      </p:sp>
      <p:sp>
        <p:nvSpPr>
          <p:cNvPr id="55" name="Rectangle 5">
            <a:extLst>
              <a:ext uri="{FF2B5EF4-FFF2-40B4-BE49-F238E27FC236}">
                <a16:creationId xmlns:a16="http://schemas.microsoft.com/office/drawing/2014/main" id="{86255F14-551D-4B85-94B6-5BE98B8F8257}"/>
              </a:ext>
            </a:extLst>
          </p:cNvPr>
          <p:cNvSpPr/>
          <p:nvPr/>
        </p:nvSpPr>
        <p:spPr>
          <a:xfrm>
            <a:off x="591924" y="5066518"/>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8. AdoRes (ABRACADABRA)</a:t>
            </a:r>
          </a:p>
        </p:txBody>
      </p:sp>
      <p:sp>
        <p:nvSpPr>
          <p:cNvPr id="56" name="Oval 19">
            <a:extLst>
              <a:ext uri="{FF2B5EF4-FFF2-40B4-BE49-F238E27FC236}">
                <a16:creationId xmlns:a16="http://schemas.microsoft.com/office/drawing/2014/main" id="{85E1902D-E2A9-420D-A16A-62EC46976ECE}"/>
              </a:ext>
            </a:extLst>
          </p:cNvPr>
          <p:cNvSpPr/>
          <p:nvPr/>
        </p:nvSpPr>
        <p:spPr>
          <a:xfrm>
            <a:off x="4143626" y="3706658"/>
            <a:ext cx="1112834" cy="69364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soutenir financièrement une ESCO ? </a:t>
            </a:r>
          </a:p>
        </p:txBody>
      </p:sp>
      <p:sp>
        <p:nvSpPr>
          <p:cNvPr id="57" name="Oval 16">
            <a:extLst>
              <a:ext uri="{FF2B5EF4-FFF2-40B4-BE49-F238E27FC236}">
                <a16:creationId xmlns:a16="http://schemas.microsoft.com/office/drawing/2014/main" id="{732EA16A-3097-4A1D-8EA0-4A0176FCE404}"/>
              </a:ext>
            </a:extLst>
          </p:cNvPr>
          <p:cNvSpPr/>
          <p:nvPr/>
        </p:nvSpPr>
        <p:spPr>
          <a:xfrm>
            <a:off x="144724" y="1323023"/>
            <a:ext cx="1738858" cy="914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a décidé de soutenir la rénovation de logements en copropriété à l'échelle régionale.</a:t>
            </a:r>
          </a:p>
          <a:p>
            <a:pPr algn="ctr"/>
            <a:r>
              <a:rPr lang="fr-FR" sz="700" dirty="0">
                <a:solidFill>
                  <a:schemeClr val="tx1"/>
                </a:solidFill>
              </a:rPr>
              <a:t>Question suivante : </a:t>
            </a:r>
          </a:p>
          <a:p>
            <a:pPr algn="ctr"/>
            <a:r>
              <a:rPr lang="fr-FR" sz="700" dirty="0">
                <a:solidFill>
                  <a:schemeClr val="tx1"/>
                </a:solidFill>
              </a:rPr>
              <a:t>Comment peut-elle soutenir ce programme ?</a:t>
            </a:r>
          </a:p>
        </p:txBody>
      </p:sp>
      <p:sp>
        <p:nvSpPr>
          <p:cNvPr id="58" name="Oval 19">
            <a:extLst>
              <a:ext uri="{FF2B5EF4-FFF2-40B4-BE49-F238E27FC236}">
                <a16:creationId xmlns:a16="http://schemas.microsoft.com/office/drawing/2014/main" id="{0EDF46F4-7691-4CA1-BE5A-011AC86494AD}"/>
              </a:ext>
            </a:extLst>
          </p:cNvPr>
          <p:cNvSpPr/>
          <p:nvPr/>
        </p:nvSpPr>
        <p:spPr>
          <a:xfrm>
            <a:off x="3489622" y="2611532"/>
            <a:ext cx="1113989" cy="62748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fonder une ESCO publique ?</a:t>
            </a:r>
          </a:p>
        </p:txBody>
      </p:sp>
      <p:sp>
        <p:nvSpPr>
          <p:cNvPr id="59" name="Oval 18">
            <a:extLst>
              <a:ext uri="{FF2B5EF4-FFF2-40B4-BE49-F238E27FC236}">
                <a16:creationId xmlns:a16="http://schemas.microsoft.com/office/drawing/2014/main" id="{C8984D1F-BD51-46A8-9C8F-FC4565E3E644}"/>
              </a:ext>
            </a:extLst>
          </p:cNvPr>
          <p:cNvSpPr/>
          <p:nvPr/>
        </p:nvSpPr>
        <p:spPr>
          <a:xfrm>
            <a:off x="6195104" y="2597295"/>
            <a:ext cx="1269422" cy="65595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accorder un prêt à taux réduit à son propre compte ?   </a:t>
            </a:r>
          </a:p>
        </p:txBody>
      </p:sp>
      <p:sp>
        <p:nvSpPr>
          <p:cNvPr id="60" name="Oval 18">
            <a:extLst>
              <a:ext uri="{FF2B5EF4-FFF2-40B4-BE49-F238E27FC236}">
                <a16:creationId xmlns:a16="http://schemas.microsoft.com/office/drawing/2014/main" id="{154EDAAE-0FA3-4BD2-B444-DF69EB4A64C5}"/>
              </a:ext>
            </a:extLst>
          </p:cNvPr>
          <p:cNvSpPr/>
          <p:nvPr/>
        </p:nvSpPr>
        <p:spPr>
          <a:xfrm>
            <a:off x="6477126" y="3697072"/>
            <a:ext cx="1241024" cy="81079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subventionner une partie des intérêts exigés par une banque ?</a:t>
            </a:r>
          </a:p>
        </p:txBody>
      </p:sp>
      <p:sp>
        <p:nvSpPr>
          <p:cNvPr id="61" name="Oval 16">
            <a:extLst>
              <a:ext uri="{FF2B5EF4-FFF2-40B4-BE49-F238E27FC236}">
                <a16:creationId xmlns:a16="http://schemas.microsoft.com/office/drawing/2014/main" id="{C28D064A-6270-43BE-AC7E-1C4A6886D640}"/>
              </a:ext>
            </a:extLst>
          </p:cNvPr>
          <p:cNvSpPr/>
          <p:nvPr/>
        </p:nvSpPr>
        <p:spPr>
          <a:xfrm>
            <a:off x="4857861" y="2622607"/>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La municipalité peut-elle fournir une subvention ?</a:t>
            </a:r>
          </a:p>
        </p:txBody>
      </p:sp>
      <p:sp>
        <p:nvSpPr>
          <p:cNvPr id="62" name="Rectangle 5">
            <a:extLst>
              <a:ext uri="{FF2B5EF4-FFF2-40B4-BE49-F238E27FC236}">
                <a16:creationId xmlns:a16="http://schemas.microsoft.com/office/drawing/2014/main" id="{23BEF925-EEFC-4FBC-B118-4DD49801C604}"/>
              </a:ext>
            </a:extLst>
          </p:cNvPr>
          <p:cNvSpPr/>
          <p:nvPr/>
        </p:nvSpPr>
        <p:spPr>
          <a:xfrm>
            <a:off x="4966786" y="5062719"/>
            <a:ext cx="898448" cy="273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2.2. </a:t>
            </a:r>
            <a:r>
              <a:rPr lang="fr-FR" sz="700" b="1" dirty="0">
                <a:solidFill>
                  <a:schemeClr val="tx1"/>
                </a:solidFill>
              </a:rPr>
              <a:t>Subventions</a:t>
            </a:r>
          </a:p>
        </p:txBody>
      </p:sp>
      <p:sp>
        <p:nvSpPr>
          <p:cNvPr id="63" name="Oval 16">
            <a:extLst>
              <a:ext uri="{FF2B5EF4-FFF2-40B4-BE49-F238E27FC236}">
                <a16:creationId xmlns:a16="http://schemas.microsoft.com/office/drawing/2014/main" id="{F44D94F3-E0D6-4FA4-B739-FD5C4A7D9039}"/>
              </a:ext>
            </a:extLst>
          </p:cNvPr>
          <p:cNvSpPr/>
          <p:nvPr/>
        </p:nvSpPr>
        <p:spPr>
          <a:xfrm>
            <a:off x="2108150" y="2680626"/>
            <a:ext cx="1113988" cy="48929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Existe-t-il une entreprise publique de distribution ?</a:t>
            </a:r>
          </a:p>
        </p:txBody>
      </p:sp>
      <p:sp>
        <p:nvSpPr>
          <p:cNvPr id="64" name="Rectangle 15">
            <a:extLst>
              <a:ext uri="{FF2B5EF4-FFF2-40B4-BE49-F238E27FC236}">
                <a16:creationId xmlns:a16="http://schemas.microsoft.com/office/drawing/2014/main" id="{90B3F815-1A3E-42FA-A3A5-BBA864810648}"/>
              </a:ext>
            </a:extLst>
          </p:cNvPr>
          <p:cNvSpPr/>
          <p:nvPr/>
        </p:nvSpPr>
        <p:spPr>
          <a:xfrm>
            <a:off x="8059983" y="3828188"/>
            <a:ext cx="976513" cy="54856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Aucun soutien régional possible. Demander de l'aide au niveau national</a:t>
            </a:r>
          </a:p>
        </p:txBody>
      </p:sp>
      <p:cxnSp>
        <p:nvCxnSpPr>
          <p:cNvPr id="65" name="Gerader Verbinder 93">
            <a:extLst>
              <a:ext uri="{FF2B5EF4-FFF2-40B4-BE49-F238E27FC236}">
                <a16:creationId xmlns:a16="http://schemas.microsoft.com/office/drawing/2014/main" id="{23012DD8-EF78-4237-B879-D5D572CE7C41}"/>
              </a:ext>
            </a:extLst>
          </p:cNvPr>
          <p:cNvCxnSpPr>
            <a:cxnSpLocks/>
            <a:stCxn id="56" idx="4"/>
          </p:cNvCxnSpPr>
          <p:nvPr/>
        </p:nvCxnSpPr>
        <p:spPr>
          <a:xfrm flipH="1">
            <a:off x="4044979" y="4400300"/>
            <a:ext cx="655064" cy="56904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Gerade Verbindung mit Pfeil 181">
            <a:extLst>
              <a:ext uri="{FF2B5EF4-FFF2-40B4-BE49-F238E27FC236}">
                <a16:creationId xmlns:a16="http://schemas.microsoft.com/office/drawing/2014/main" id="{92122A09-29D3-4738-9277-D44BA53F7E14}"/>
              </a:ext>
            </a:extLst>
          </p:cNvPr>
          <p:cNvCxnSpPr>
            <a:cxnSpLocks/>
          </p:cNvCxnSpPr>
          <p:nvPr/>
        </p:nvCxnSpPr>
        <p:spPr>
          <a:xfrm flipV="1">
            <a:off x="3222138" y="2925274"/>
            <a:ext cx="267484" cy="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Gerade Verbindung mit Pfeil 212">
            <a:extLst>
              <a:ext uri="{FF2B5EF4-FFF2-40B4-BE49-F238E27FC236}">
                <a16:creationId xmlns:a16="http://schemas.microsoft.com/office/drawing/2014/main" id="{CFFEF3B2-8254-49B3-82D3-4B4A8045098C}"/>
              </a:ext>
            </a:extLst>
          </p:cNvPr>
          <p:cNvCxnSpPr>
            <a:cxnSpLocks/>
            <a:stCxn id="56" idx="7"/>
          </p:cNvCxnSpPr>
          <p:nvPr/>
        </p:nvCxnSpPr>
        <p:spPr>
          <a:xfrm flipV="1">
            <a:off x="5093489" y="3177151"/>
            <a:ext cx="67116" cy="63108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38">
            <a:extLst>
              <a:ext uri="{FF2B5EF4-FFF2-40B4-BE49-F238E27FC236}">
                <a16:creationId xmlns:a16="http://schemas.microsoft.com/office/drawing/2014/main" id="{AF0CDCD1-1E00-46B2-B896-4F50BB9CF9D0}"/>
              </a:ext>
            </a:extLst>
          </p:cNvPr>
          <p:cNvCxnSpPr>
            <a:cxnSpLocks/>
            <a:stCxn id="70" idx="6"/>
            <a:endCxn id="71" idx="1"/>
          </p:cNvCxnSpPr>
          <p:nvPr/>
        </p:nvCxnSpPr>
        <p:spPr>
          <a:xfrm flipV="1">
            <a:off x="3528572" y="1774740"/>
            <a:ext cx="311200" cy="362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Gerade Verbindung mit Pfeil 39">
            <a:extLst>
              <a:ext uri="{FF2B5EF4-FFF2-40B4-BE49-F238E27FC236}">
                <a16:creationId xmlns:a16="http://schemas.microsoft.com/office/drawing/2014/main" id="{8FE17649-AF64-412E-8C88-918A1F2AFF38}"/>
              </a:ext>
            </a:extLst>
          </p:cNvPr>
          <p:cNvCxnSpPr>
            <a:cxnSpLocks/>
            <a:stCxn id="70" idx="4"/>
          </p:cNvCxnSpPr>
          <p:nvPr/>
        </p:nvCxnSpPr>
        <p:spPr>
          <a:xfrm flipH="1">
            <a:off x="1675081" y="2173763"/>
            <a:ext cx="1218780" cy="69314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0" name="Oval 17">
            <a:extLst>
              <a:ext uri="{FF2B5EF4-FFF2-40B4-BE49-F238E27FC236}">
                <a16:creationId xmlns:a16="http://schemas.microsoft.com/office/drawing/2014/main" id="{00142545-8687-45A1-A0EE-9142F4A769C9}"/>
              </a:ext>
            </a:extLst>
          </p:cNvPr>
          <p:cNvSpPr/>
          <p:nvPr/>
        </p:nvSpPr>
        <p:spPr>
          <a:xfrm>
            <a:off x="2259150" y="1382974"/>
            <a:ext cx="1269422" cy="79078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Une autorité nationale peut-elle fournir un soutien ou un financement ?</a:t>
            </a:r>
          </a:p>
        </p:txBody>
      </p:sp>
      <p:sp>
        <p:nvSpPr>
          <p:cNvPr id="71" name="Rectangle 5">
            <a:extLst>
              <a:ext uri="{FF2B5EF4-FFF2-40B4-BE49-F238E27FC236}">
                <a16:creationId xmlns:a16="http://schemas.microsoft.com/office/drawing/2014/main" id="{F29B6FC6-9434-46A1-B1CB-8CE3B8976578}"/>
              </a:ext>
            </a:extLst>
          </p:cNvPr>
          <p:cNvSpPr/>
          <p:nvPr/>
        </p:nvSpPr>
        <p:spPr>
          <a:xfrm>
            <a:off x="3839772" y="1641540"/>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dirty="0">
                <a:solidFill>
                  <a:schemeClr val="tx1"/>
                </a:solidFill>
              </a:rPr>
              <a:t>Solution nationale</a:t>
            </a:r>
          </a:p>
        </p:txBody>
      </p:sp>
      <p:cxnSp>
        <p:nvCxnSpPr>
          <p:cNvPr id="72" name="Gerade Verbindung mit Pfeil 132">
            <a:extLst>
              <a:ext uri="{FF2B5EF4-FFF2-40B4-BE49-F238E27FC236}">
                <a16:creationId xmlns:a16="http://schemas.microsoft.com/office/drawing/2014/main" id="{C39A7A99-C16F-4047-BB8F-E31AFE75B6D2}"/>
              </a:ext>
            </a:extLst>
          </p:cNvPr>
          <p:cNvCxnSpPr>
            <a:cxnSpLocks/>
          </p:cNvCxnSpPr>
          <p:nvPr/>
        </p:nvCxnSpPr>
        <p:spPr>
          <a:xfrm>
            <a:off x="7718150" y="4102468"/>
            <a:ext cx="341833"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Gerade Verbindung mit Pfeil 157">
            <a:extLst>
              <a:ext uri="{FF2B5EF4-FFF2-40B4-BE49-F238E27FC236}">
                <a16:creationId xmlns:a16="http://schemas.microsoft.com/office/drawing/2014/main" id="{D780F717-596F-489B-B160-0EF533EEF3C0}"/>
              </a:ext>
            </a:extLst>
          </p:cNvPr>
          <p:cNvCxnSpPr>
            <a:cxnSpLocks/>
            <a:stCxn id="54" idx="4"/>
            <a:endCxn id="55" idx="0"/>
          </p:cNvCxnSpPr>
          <p:nvPr/>
        </p:nvCxnSpPr>
        <p:spPr>
          <a:xfrm>
            <a:off x="1040370" y="3443628"/>
            <a:ext cx="778" cy="162289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227">
            <a:extLst>
              <a:ext uri="{FF2B5EF4-FFF2-40B4-BE49-F238E27FC236}">
                <a16:creationId xmlns:a16="http://schemas.microsoft.com/office/drawing/2014/main" id="{4F74B83B-8815-426F-89A5-A8E60C220F03}"/>
              </a:ext>
            </a:extLst>
          </p:cNvPr>
          <p:cNvCxnSpPr>
            <a:cxnSpLocks/>
            <a:stCxn id="63" idx="4"/>
            <a:endCxn id="52" idx="0"/>
          </p:cNvCxnSpPr>
          <p:nvPr/>
        </p:nvCxnSpPr>
        <p:spPr>
          <a:xfrm>
            <a:off x="2665144" y="3169923"/>
            <a:ext cx="34648" cy="189059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5" name="Gerade Verbindung mit Pfeil 239">
            <a:extLst>
              <a:ext uri="{FF2B5EF4-FFF2-40B4-BE49-F238E27FC236}">
                <a16:creationId xmlns:a16="http://schemas.microsoft.com/office/drawing/2014/main" id="{C25335E5-6178-4F6D-BA82-3C1CC8ED64E8}"/>
              </a:ext>
            </a:extLst>
          </p:cNvPr>
          <p:cNvCxnSpPr>
            <a:cxnSpLocks/>
            <a:stCxn id="58" idx="4"/>
            <a:endCxn id="53" idx="0"/>
          </p:cNvCxnSpPr>
          <p:nvPr/>
        </p:nvCxnSpPr>
        <p:spPr>
          <a:xfrm flipH="1">
            <a:off x="4044978" y="3239016"/>
            <a:ext cx="1" cy="182149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Gerade Verbindung mit Pfeil 61">
            <a:extLst>
              <a:ext uri="{FF2B5EF4-FFF2-40B4-BE49-F238E27FC236}">
                <a16:creationId xmlns:a16="http://schemas.microsoft.com/office/drawing/2014/main" id="{BB120C1C-96F4-4F98-BBBE-EA4AF43C5C9B}"/>
              </a:ext>
            </a:extLst>
          </p:cNvPr>
          <p:cNvCxnSpPr>
            <a:cxnSpLocks/>
            <a:stCxn id="61" idx="4"/>
            <a:endCxn id="62" idx="0"/>
          </p:cNvCxnSpPr>
          <p:nvPr/>
        </p:nvCxnSpPr>
        <p:spPr>
          <a:xfrm>
            <a:off x="5414855" y="3227941"/>
            <a:ext cx="1155" cy="183477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75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20030"/>
            <a:ext cx="8174294" cy="4445274"/>
          </a:xfrm>
        </p:spPr>
        <p:txBody>
          <a:bodyPr>
            <a:normAutofit/>
          </a:bodyPr>
          <a:lstStyle/>
          <a:p>
            <a:r>
              <a:rPr lang="fr-FR" sz="1600" dirty="0">
                <a:latin typeface="Arial" charset="0"/>
              </a:rPr>
              <a:t>La rénovation des logements en copropriété est une tâche difficile en raison des </a:t>
            </a:r>
            <a:r>
              <a:rPr lang="fr-FR" sz="1600" b="1" dirty="0">
                <a:latin typeface="Arial" charset="0"/>
              </a:rPr>
              <a:t>différentes motivations</a:t>
            </a:r>
            <a:r>
              <a:rPr lang="fr-FR" sz="1600" dirty="0">
                <a:latin typeface="Arial" charset="0"/>
              </a:rPr>
              <a:t> des propriétaires. En se fondant sur les entrevues menées avec des groupes de discussion, on a constaté que les aspects financiers jouent un rôle important dans les décisions de réfection des logements.</a:t>
            </a:r>
          </a:p>
          <a:p>
            <a:r>
              <a:rPr lang="fr-FR" sz="1600" dirty="0">
                <a:solidFill>
                  <a:schemeClr val="tx1"/>
                </a:solidFill>
                <a:latin typeface="Arial" charset="0"/>
              </a:rPr>
              <a:t>Il a donc été décidé d'analyser les </a:t>
            </a:r>
            <a:r>
              <a:rPr lang="fr-FR" sz="1600" b="1" dirty="0">
                <a:solidFill>
                  <a:schemeClr val="tx1"/>
                </a:solidFill>
                <a:latin typeface="Arial" charset="0"/>
              </a:rPr>
              <a:t>options de financement disponibles</a:t>
            </a:r>
            <a:r>
              <a:rPr lang="fr-FR" sz="1600" dirty="0">
                <a:solidFill>
                  <a:schemeClr val="tx1"/>
                </a:solidFill>
                <a:latin typeface="Arial" charset="0"/>
              </a:rPr>
              <a:t> pour les travaux de rénovation, d'établir un </a:t>
            </a:r>
            <a:r>
              <a:rPr lang="fr-FR" sz="1600" b="1" dirty="0">
                <a:solidFill>
                  <a:schemeClr val="tx1"/>
                </a:solidFill>
                <a:latin typeface="Arial" charset="0"/>
              </a:rPr>
              <a:t>cadre critique</a:t>
            </a:r>
            <a:r>
              <a:rPr lang="fr-FR" sz="1600" dirty="0">
                <a:solidFill>
                  <a:schemeClr val="tx1"/>
                </a:solidFill>
                <a:latin typeface="Arial" charset="0"/>
              </a:rPr>
              <a:t>, de dresser la liste des outils disponibles et </a:t>
            </a:r>
            <a:r>
              <a:rPr lang="fr-FR" sz="1600" b="1" dirty="0">
                <a:solidFill>
                  <a:schemeClr val="tx1"/>
                </a:solidFill>
                <a:latin typeface="Arial" charset="0"/>
              </a:rPr>
              <a:t>d'évaluer tous les outils</a:t>
            </a:r>
            <a:r>
              <a:rPr lang="fr-FR" sz="1600" dirty="0">
                <a:solidFill>
                  <a:schemeClr val="tx1"/>
                </a:solidFill>
                <a:latin typeface="Arial" charset="0"/>
              </a:rPr>
              <a:t> en fonction de ce cadre.</a:t>
            </a:r>
            <a:r>
              <a:rPr lang="fr-FR" sz="1600" dirty="0">
                <a:latin typeface="Arial" charset="0"/>
              </a:rPr>
              <a:t> </a:t>
            </a:r>
          </a:p>
          <a:p>
            <a:r>
              <a:rPr lang="fr-FR" sz="1600" dirty="0">
                <a:latin typeface="Arial" charset="0"/>
              </a:rPr>
              <a:t>La détermination du « bon » outil dépend fortement des </a:t>
            </a:r>
            <a:r>
              <a:rPr lang="fr-FR" sz="1600" b="1" dirty="0">
                <a:latin typeface="Arial" charset="0"/>
              </a:rPr>
              <a:t>préférences personnelles</a:t>
            </a:r>
            <a:r>
              <a:rPr lang="fr-FR" sz="1600" dirty="0">
                <a:latin typeface="Arial" charset="0"/>
              </a:rPr>
              <a:t> et peut donc différer d'un individu à l'autre. Le critère du choix se fonde principalement sur le </a:t>
            </a:r>
            <a:r>
              <a:rPr lang="fr-FR" sz="1600" b="1" dirty="0">
                <a:latin typeface="Arial" charset="0"/>
              </a:rPr>
              <a:t>coût</a:t>
            </a:r>
            <a:r>
              <a:rPr lang="fr-FR" sz="1600" dirty="0">
                <a:latin typeface="Arial" charset="0"/>
              </a:rPr>
              <a:t> et la </a:t>
            </a:r>
            <a:r>
              <a:rPr lang="fr-FR" sz="1600" b="1" dirty="0">
                <a:latin typeface="Arial" charset="0"/>
              </a:rPr>
              <a:t>capacité de résoudre les problèmes propres aux logements en copropriété</a:t>
            </a:r>
            <a:r>
              <a:rPr lang="fr-FR" sz="1600" dirty="0">
                <a:latin typeface="Arial" charset="0"/>
              </a:rPr>
              <a:t>. </a:t>
            </a:r>
          </a:p>
          <a:p>
            <a:r>
              <a:rPr lang="fr-FR" sz="1600" dirty="0">
                <a:latin typeface="Arial" charset="0"/>
              </a:rPr>
              <a:t>Même si </a:t>
            </a:r>
            <a:r>
              <a:rPr lang="fr-FR" sz="1600" b="1" dirty="0">
                <a:latin typeface="Arial" charset="0"/>
              </a:rPr>
              <a:t>certains outils répondent très bien aux besoins de logements en copropriété</a:t>
            </a:r>
            <a:r>
              <a:rPr lang="fr-FR" sz="1600" dirty="0">
                <a:latin typeface="Arial" charset="0"/>
              </a:rPr>
              <a:t>, ils ne sont pas </a:t>
            </a:r>
            <a:r>
              <a:rPr lang="fr-FR" sz="1600" b="1" dirty="0">
                <a:latin typeface="Arial" charset="0"/>
              </a:rPr>
              <a:t>pratiques</a:t>
            </a:r>
            <a:r>
              <a:rPr lang="fr-FR" sz="1600" dirty="0">
                <a:latin typeface="Arial" charset="0"/>
              </a:rPr>
              <a:t> à mettre en œuvre.</a:t>
            </a:r>
            <a:r>
              <a:rPr lang="fr-FR" sz="1600" dirty="0">
                <a:solidFill>
                  <a:schemeClr val="tx1"/>
                </a:solidFill>
                <a:latin typeface="Arial" charset="0"/>
              </a:rPr>
              <a:t> </a:t>
            </a:r>
            <a:r>
              <a:rPr lang="fr-FR" sz="1600" dirty="0">
                <a:latin typeface="Arial" charset="0"/>
              </a:rPr>
              <a:t>Du côté des </a:t>
            </a:r>
            <a:r>
              <a:rPr lang="fr-FR" sz="1600" b="1" dirty="0">
                <a:latin typeface="Arial" charset="0"/>
              </a:rPr>
              <a:t>municipalités</a:t>
            </a:r>
            <a:r>
              <a:rPr lang="fr-FR" sz="1600" dirty="0">
                <a:latin typeface="Arial" charset="0"/>
              </a:rPr>
              <a:t>, les outils sont évalués en fonction de leur difficulté de mise en œuvre.</a:t>
            </a:r>
          </a:p>
          <a:p>
            <a:r>
              <a:rPr lang="fr-FR" sz="1600" dirty="0">
                <a:latin typeface="Arial" charset="0"/>
              </a:rPr>
              <a:t>Sur la base de nos analyses, nous avons élaboré </a:t>
            </a:r>
            <a:r>
              <a:rPr lang="fr-FR" sz="1600" b="1" dirty="0">
                <a:latin typeface="Arial" charset="0"/>
              </a:rPr>
              <a:t>à l'intention des propriétaires et des décideurs des organigrammes</a:t>
            </a:r>
            <a:r>
              <a:rPr lang="fr-FR" sz="1600" dirty="0">
                <a:latin typeface="Arial" charset="0"/>
              </a:rPr>
              <a:t> qui guident les utilisateurs à travers les bons outils, </a:t>
            </a:r>
            <a:r>
              <a:rPr lang="fr-FR" sz="1600" b="1" dirty="0">
                <a:latin typeface="Arial" charset="0"/>
              </a:rPr>
              <a:t>en pondérant les aspects théoriques et pratiques</a:t>
            </a:r>
            <a:r>
              <a:rPr lang="fr-FR" sz="1600" dirty="0">
                <a:latin typeface="Arial" charset="0"/>
              </a:rPr>
              <a:t>. </a:t>
            </a:r>
          </a:p>
          <a:p>
            <a:endParaRPr lang="fr-FR" sz="1600" dirty="0">
              <a:latin typeface="Arial" charset="0"/>
              <a:ea typeface="Arial" charset="0"/>
              <a:cs typeface="Arial" charset="0"/>
            </a:endParaRPr>
          </a:p>
        </p:txBody>
      </p:sp>
      <p:sp>
        <p:nvSpPr>
          <p:cNvPr id="5" name="Title 1"/>
          <p:cNvSpPr>
            <a:spLocks noGrp="1"/>
          </p:cNvSpPr>
          <p:nvPr>
            <p:ph type="title"/>
          </p:nvPr>
        </p:nvSpPr>
        <p:spPr>
          <a:xfrm>
            <a:off x="2123728" y="548680"/>
            <a:ext cx="5743112" cy="515195"/>
          </a:xfrm>
        </p:spPr>
        <p:txBody>
          <a:bodyPr>
            <a:normAutofit/>
          </a:bodyPr>
          <a:lstStyle/>
          <a:p>
            <a:r>
              <a:rPr lang="fr-FR" sz="2000" dirty="0">
                <a:latin typeface="Arial" charset="0"/>
              </a:rPr>
              <a:t>Introduction</a:t>
            </a:r>
            <a:endParaRPr lang="fr-FR" sz="2000" dirty="0">
              <a:latin typeface="Arial" charset="0"/>
              <a:ea typeface="Arial" charset="0"/>
              <a:cs typeface="Arial" charset="0"/>
            </a:endParaRPr>
          </a:p>
        </p:txBody>
      </p:sp>
    </p:spTree>
    <p:extLst>
      <p:ext uri="{BB962C8B-B14F-4D97-AF65-F5344CB8AC3E}">
        <p14:creationId xmlns:p14="http://schemas.microsoft.com/office/powerpoint/2010/main" val="522385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pPr marL="0" indent="0">
              <a:buNone/>
            </a:pPr>
            <a:r>
              <a:rPr lang="fr-FR" sz="1400" dirty="0">
                <a:latin typeface="Arial" charset="0"/>
              </a:rPr>
              <a:t>Comme le présent rapport s'adresse également aux municipalités, nous présentons une liste d'actions non exclusives que les municipalités peuvent prendre afin d'appuyer les logements en copropriété dans le processus de rénovation. </a:t>
            </a:r>
          </a:p>
          <a:p>
            <a:pPr marL="342900" lvl="1" indent="-342900">
              <a:spcBef>
                <a:spcPts val="750"/>
              </a:spcBef>
              <a:buFont typeface="+mj-lt"/>
              <a:buAutoNum type="arabicPeriod"/>
            </a:pPr>
            <a:r>
              <a:rPr lang="fr-FR" sz="1400" b="1" dirty="0">
                <a:latin typeface="Arial" charset="0"/>
              </a:rPr>
              <a:t>Facilitation de l’accès aux aides nationales ou internationales : </a:t>
            </a:r>
            <a:r>
              <a:rPr lang="fr-FR" sz="1200" dirty="0">
                <a:latin typeface="Arial" charset="0"/>
              </a:rPr>
              <a:t>la plupart des initiatives d'aide à la rénovation (par exemple, les subventions) ont leur origine au niveau national ou communautaire. Souvent, les logements en copropriété ne sont pas informés de tous les programmes disponibles et les municipalités peuvent donc leur venir en aide en offrant ou en recherchant des programmes disponibles et en les informant.</a:t>
            </a:r>
            <a:endParaRPr lang="fr-FR" sz="1400" b="1" dirty="0">
              <a:latin typeface="Arial" charset="0"/>
              <a:ea typeface="Arial" charset="0"/>
              <a:cs typeface="Arial" charset="0"/>
            </a:endParaRPr>
          </a:p>
          <a:p>
            <a:pPr marL="342900" indent="-342900">
              <a:buFont typeface="+mj-lt"/>
              <a:buAutoNum type="arabicPeriod" startAt="2"/>
            </a:pPr>
            <a:r>
              <a:rPr lang="fr-FR" sz="1400" b="1" dirty="0">
                <a:latin typeface="Arial" charset="0"/>
              </a:rPr>
              <a:t>Adaptation des réglementations : </a:t>
            </a:r>
            <a:r>
              <a:rPr lang="fr-FR" sz="1400" dirty="0">
                <a:latin typeface="Arial" charset="0"/>
              </a:rPr>
              <a:t>les outils de financement tels que les AdoRes ou les ESCO ne fonctionnent que si certaines normes sont respectées (par exemple, l'autorisation d'agrandir les bâtiments). La modification des réglementations est une solution peu coûteuse pour les municipalités et permet de mettre en œuvre ces mesures. </a:t>
            </a:r>
            <a:endParaRPr lang="fr-FR" sz="1400" b="1" dirty="0">
              <a:latin typeface="Arial" charset="0"/>
              <a:ea typeface="Arial" charset="0"/>
              <a:cs typeface="Arial" charset="0"/>
            </a:endParaRPr>
          </a:p>
          <a:p>
            <a:pPr marL="342900" indent="-342900">
              <a:buFont typeface="+mj-lt"/>
              <a:buAutoNum type="arabicPeriod" startAt="2"/>
            </a:pPr>
            <a:r>
              <a:rPr lang="fr-FR" sz="1400" b="1" dirty="0">
                <a:latin typeface="Arial" charset="0"/>
              </a:rPr>
              <a:t>Apport de financements : </a:t>
            </a:r>
            <a:r>
              <a:rPr lang="fr-FR" sz="1400" dirty="0">
                <a:latin typeface="Arial" charset="0"/>
              </a:rPr>
              <a:t>même si les municipalités ne doivent pas financer directement les travaux de rénovation, certaines ESCO ou certains prêts classique ne fonctionnent qu'avec une caution. Les municipalités pourraient fournir des cautions pour lancer des projets pilotes et développer un climat de confiance.</a:t>
            </a:r>
            <a:endParaRPr lang="fr-FR" sz="1400" b="1" dirty="0">
              <a:latin typeface="Arial" charset="0"/>
              <a:ea typeface="Arial" charset="0"/>
              <a:cs typeface="Arial" charset="0"/>
            </a:endParaRPr>
          </a:p>
          <a:p>
            <a:pPr marL="342900" indent="-342900">
              <a:buFont typeface="+mj-lt"/>
              <a:buAutoNum type="arabicPeriod" startAt="2"/>
            </a:pPr>
            <a:r>
              <a:rPr lang="fr-FR" sz="1400" b="1" dirty="0">
                <a:latin typeface="Arial" charset="0"/>
              </a:rPr>
              <a:t>Mesure : </a:t>
            </a:r>
            <a:r>
              <a:rPr lang="fr-FR" sz="1400" dirty="0">
                <a:latin typeface="Arial" charset="0"/>
              </a:rPr>
              <a:t>en mettant davantage l'accent sur le volet administratif, les municipalités doivent également mesurer le succès ou non de la rénovation. Cela peut aider les futurs logements en copropriété à éviter les erreurs ou à améliorer la procédure générale. </a:t>
            </a:r>
            <a:endParaRPr lang="fr-FR" sz="1400" b="1" dirty="0">
              <a:latin typeface="Arial" charset="0"/>
              <a:ea typeface="Arial" charset="0"/>
              <a:cs typeface="Arial" charset="0"/>
            </a:endParaRPr>
          </a:p>
          <a:p>
            <a:pPr marL="342900" indent="-342900">
              <a:buFont typeface="+mj-lt"/>
              <a:buAutoNum type="arabicPeriod" startAt="2"/>
            </a:pPr>
            <a:endParaRPr lang="fr-FR" sz="1400" b="1" dirty="0">
              <a:latin typeface="Arial" charset="0"/>
              <a:ea typeface="Arial" charset="0"/>
              <a:cs typeface="Arial" charset="0"/>
            </a:endParaRPr>
          </a:p>
        </p:txBody>
      </p:sp>
      <p:sp>
        <p:nvSpPr>
          <p:cNvPr id="5" name="Rectangle 4"/>
          <p:cNvSpPr/>
          <p:nvPr/>
        </p:nvSpPr>
        <p:spPr>
          <a:xfrm>
            <a:off x="341056" y="6309320"/>
            <a:ext cx="2123728" cy="261610"/>
          </a:xfrm>
          <a:prstGeom prst="rect">
            <a:avLst/>
          </a:prstGeom>
        </p:spPr>
        <p:txBody>
          <a:bodyPr wrap="square">
            <a:spAutoFit/>
          </a:bodyPr>
          <a:lstStyle/>
          <a:p>
            <a:r>
              <a:rPr lang="fr-FR" sz="1050" i="1" dirty="0">
                <a:latin typeface="Arial" charset="0"/>
              </a:rPr>
              <a:t>Rapport p. 72 - 76</a:t>
            </a:r>
            <a:endParaRPr lang="fr-FR" sz="1050" i="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Rôle des autorités</a:t>
            </a:r>
            <a:endParaRPr lang="fr-FR" sz="1800" dirty="0">
              <a:latin typeface="Arial" charset="0"/>
              <a:ea typeface="Arial" charset="0"/>
              <a:cs typeface="Arial" charset="0"/>
            </a:endParaRPr>
          </a:p>
        </p:txBody>
      </p:sp>
    </p:spTree>
    <p:extLst>
      <p:ext uri="{BB962C8B-B14F-4D97-AF65-F5344CB8AC3E}">
        <p14:creationId xmlns:p14="http://schemas.microsoft.com/office/powerpoint/2010/main" val="1527205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r>
              <a:rPr lang="fr-FR" sz="1800" dirty="0">
                <a:latin typeface="Arial" charset="0"/>
              </a:rPr>
              <a:t>Le paysage européen étant très diversifié, l'accent est mis sur les outils généralement disponibles plutôt que sur des exemples concrets. Cependant, ce rapport donne de nombreux exemples, souvent à l'aide d'une combinaison d'outils différents.</a:t>
            </a:r>
          </a:p>
          <a:p>
            <a:r>
              <a:rPr lang="fr-FR" sz="1800" dirty="0">
                <a:latin typeface="Arial" charset="0"/>
              </a:rPr>
              <a:t>Une analyse et une vue d'ensemble détaillées, y compris des exemples et une sélection de cas exemplaires, sont disponibles dans le rapport </a:t>
            </a:r>
            <a:r>
              <a:rPr lang="fr-FR" sz="1800" dirty="0">
                <a:latin typeface="Arial" charset="0"/>
                <a:hlinkClick r:id="rId2"/>
              </a:rPr>
              <a:t>ici</a:t>
            </a:r>
            <a:r>
              <a:rPr lang="fr-FR" dirty="0"/>
              <a:t>.</a:t>
            </a:r>
            <a:r>
              <a:rPr lang="fr-FR" sz="1800" dirty="0">
                <a:latin typeface="Arial" charset="0"/>
                <a:hlinkClick r:id="rId2"/>
              </a:rPr>
              <a:t> </a:t>
            </a:r>
            <a:endParaRPr lang="fr-FR" sz="1800" b="1" dirty="0">
              <a:solidFill>
                <a:srgbClr val="FF0000"/>
              </a:solidFill>
              <a:latin typeface="Arial" charset="0"/>
              <a:ea typeface="Arial" charset="0"/>
              <a:cs typeface="Arial" charset="0"/>
            </a:endParaRPr>
          </a:p>
          <a:p>
            <a:r>
              <a:rPr lang="fr-FR" sz="1800" dirty="0">
                <a:latin typeface="Arial" charset="0"/>
              </a:rPr>
              <a:t>Ce rapport a été préparé par l'Université de Maastricht - Faculté de commerce et d'économie - Département des finances.</a:t>
            </a:r>
          </a:p>
          <a:p>
            <a:endParaRPr lang="fr-FR" sz="1800" b="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2400" dirty="0">
                <a:latin typeface="Arial" charset="0"/>
              </a:rPr>
              <a:t>Observations finales </a:t>
            </a:r>
            <a:endParaRPr lang="fr-FR" sz="2250" dirty="0">
              <a:latin typeface="Arial" charset="0"/>
              <a:ea typeface="Arial" charset="0"/>
              <a:cs typeface="Arial" charset="0"/>
            </a:endParaRPr>
          </a:p>
        </p:txBody>
      </p:sp>
    </p:spTree>
    <p:extLst>
      <p:ext uri="{BB962C8B-B14F-4D97-AF65-F5344CB8AC3E}">
        <p14:creationId xmlns:p14="http://schemas.microsoft.com/office/powerpoint/2010/main" val="211446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2000" dirty="0">
                <a:latin typeface="Arial" charset="0"/>
              </a:rPr>
              <a:t>Guide de lecture</a:t>
            </a:r>
          </a:p>
        </p:txBody>
      </p:sp>
      <p:sp>
        <p:nvSpPr>
          <p:cNvPr id="3" name="Content Placeholder 2"/>
          <p:cNvSpPr>
            <a:spLocks noGrp="1"/>
          </p:cNvSpPr>
          <p:nvPr>
            <p:ph idx="1"/>
          </p:nvPr>
        </p:nvSpPr>
        <p:spPr>
          <a:xfrm>
            <a:off x="628650" y="1554758"/>
            <a:ext cx="7886700" cy="4754562"/>
          </a:xfrm>
        </p:spPr>
        <p:txBody>
          <a:bodyPr>
            <a:noAutofit/>
          </a:bodyPr>
          <a:lstStyle/>
          <a:p>
            <a:r>
              <a:rPr lang="fr-FR" sz="2000" dirty="0">
                <a:latin typeface="Arial" charset="0"/>
              </a:rPr>
              <a:t>Les </a:t>
            </a:r>
            <a:r>
              <a:rPr lang="fr-FR" sz="2000" b="1" dirty="0">
                <a:latin typeface="Arial" charset="0"/>
              </a:rPr>
              <a:t>critères d'évaluation</a:t>
            </a:r>
            <a:r>
              <a:rPr lang="fr-FR" sz="2000" dirty="0">
                <a:latin typeface="Arial" charset="0"/>
              </a:rPr>
              <a:t> des outils financiers sont présentés à la diapositive 4.</a:t>
            </a:r>
          </a:p>
          <a:p>
            <a:r>
              <a:rPr lang="fr-FR" sz="2000" dirty="0">
                <a:latin typeface="Arial" charset="0"/>
              </a:rPr>
              <a:t>Les </a:t>
            </a:r>
            <a:r>
              <a:rPr lang="fr-FR" sz="2000" b="1" dirty="0">
                <a:latin typeface="Arial" charset="0"/>
              </a:rPr>
              <a:t>restrictions</a:t>
            </a:r>
            <a:r>
              <a:rPr lang="fr-FR" sz="2000" dirty="0">
                <a:latin typeface="Arial" charset="0"/>
              </a:rPr>
              <a:t> d'ordre pratique liées à l'utilisation des outils financiers sont abordées à la diapositive 5.</a:t>
            </a:r>
            <a:r>
              <a:rPr lang="fr-FR" sz="2000" dirty="0">
                <a:solidFill>
                  <a:schemeClr val="tx1"/>
                </a:solidFill>
                <a:latin typeface="Arial" charset="0"/>
              </a:rPr>
              <a:t> </a:t>
            </a:r>
          </a:p>
          <a:p>
            <a:r>
              <a:rPr lang="fr-FR" sz="2000" dirty="0">
                <a:latin typeface="Arial" charset="0"/>
              </a:rPr>
              <a:t>Les diapositives 6 à 15 évaluent toute </a:t>
            </a:r>
            <a:r>
              <a:rPr lang="fr-FR" sz="2000" b="1" dirty="0">
                <a:latin typeface="Arial" charset="0"/>
              </a:rPr>
              <a:t>une gamme d'outils</a:t>
            </a:r>
            <a:r>
              <a:rPr lang="fr-FR" sz="2000" dirty="0">
                <a:latin typeface="Arial" charset="0"/>
              </a:rPr>
              <a:t>.</a:t>
            </a:r>
          </a:p>
          <a:p>
            <a:r>
              <a:rPr lang="fr-FR" sz="2000" dirty="0">
                <a:latin typeface="Arial" charset="0"/>
              </a:rPr>
              <a:t>La diapositive 16 présente une </a:t>
            </a:r>
            <a:r>
              <a:rPr lang="fr-FR" sz="2000" b="1" dirty="0">
                <a:latin typeface="Arial" charset="0"/>
              </a:rPr>
              <a:t>comparaison</a:t>
            </a:r>
            <a:r>
              <a:rPr lang="fr-FR" sz="2000" dirty="0">
                <a:latin typeface="Arial" charset="0"/>
              </a:rPr>
              <a:t> de ces outils.</a:t>
            </a:r>
          </a:p>
          <a:p>
            <a:r>
              <a:rPr lang="fr-FR" sz="2000" dirty="0">
                <a:latin typeface="Arial" charset="0"/>
              </a:rPr>
              <a:t>Les diapositives 17 à 19 fournissent une aide sous la forme d'un organigramme pour décider de </a:t>
            </a:r>
            <a:r>
              <a:rPr lang="fr-FR" sz="2000" b="1" dirty="0">
                <a:latin typeface="Arial" charset="0"/>
              </a:rPr>
              <a:t>l'option de financement à </a:t>
            </a:r>
            <a:r>
              <a:rPr lang="fr-FR" sz="2000" b="1">
                <a:latin typeface="Arial" charset="0"/>
              </a:rPr>
              <a:t>choisir</a:t>
            </a:r>
            <a:r>
              <a:rPr lang="fr-FR" sz="2000">
                <a:latin typeface="Arial" charset="0"/>
              </a:rPr>
              <a:t>. </a:t>
            </a:r>
            <a:endParaRPr lang="fr-FR" sz="2000" dirty="0">
              <a:latin typeface="Arial" charset="0"/>
            </a:endParaRPr>
          </a:p>
          <a:p>
            <a:r>
              <a:rPr lang="fr-FR" sz="2000" dirty="0">
                <a:latin typeface="Arial" charset="0"/>
              </a:rPr>
              <a:t>Enfin, dans la diapositive 20, vous trouverez quelques réflexions sur le </a:t>
            </a:r>
            <a:r>
              <a:rPr lang="fr-FR" sz="2000" b="1" dirty="0">
                <a:latin typeface="Arial" charset="0"/>
              </a:rPr>
              <a:t>rôle des autorités locales</a:t>
            </a:r>
            <a:r>
              <a:rPr lang="fr-FR" sz="2000" dirty="0">
                <a:latin typeface="Arial" charset="0"/>
              </a:rPr>
              <a:t> dans le financement de la rénovation de logements en copropriété.</a:t>
            </a:r>
            <a:endParaRPr lang="fr-FR" sz="2000" dirty="0">
              <a:latin typeface="Arial" charset="0"/>
              <a:ea typeface="Arial" charset="0"/>
              <a:cs typeface="Arial" charset="0"/>
            </a:endParaRPr>
          </a:p>
          <a:p>
            <a:pPr marL="0" indent="0">
              <a:buNone/>
            </a:pPr>
            <a:r>
              <a:rPr lang="fr-FR" sz="1600" dirty="0">
                <a:latin typeface="Arial" charset="0"/>
              </a:rPr>
              <a:t>Dans les diapositives suivantes, vous verrez qu'il est fait référence à des numéros de page. Il s'agit du rapport complet que vous pouvez consulter </a:t>
            </a:r>
            <a:r>
              <a:rPr lang="fr-FR" sz="1600" dirty="0">
                <a:latin typeface="Arial" charset="0"/>
                <a:hlinkClick r:id="rId2"/>
              </a:rPr>
              <a:t>ici</a:t>
            </a:r>
            <a:r>
              <a:rPr lang="fr-FR" sz="1600" dirty="0">
                <a:latin typeface="Arial" charset="0"/>
              </a:rPr>
              <a:t>.</a:t>
            </a:r>
            <a:endParaRPr lang="fr-FR" sz="1600" dirty="0">
              <a:latin typeface="Arial" charset="0"/>
              <a:ea typeface="Arial" charset="0"/>
              <a:cs typeface="Arial" charset="0"/>
            </a:endParaRPr>
          </a:p>
          <a:p>
            <a:endParaRPr lang="fr-FR" sz="2000" dirty="0"/>
          </a:p>
        </p:txBody>
      </p:sp>
      <p:sp>
        <p:nvSpPr>
          <p:cNvPr id="4" name="Slide Number Placeholder 3"/>
          <p:cNvSpPr>
            <a:spLocks noGrp="1"/>
          </p:cNvSpPr>
          <p:nvPr>
            <p:ph type="sldNum" sz="quarter" idx="12"/>
          </p:nvPr>
        </p:nvSpPr>
        <p:spPr/>
        <p:txBody>
          <a:bodyPr/>
          <a:lstStyle/>
          <a:p>
            <a:fld id="{887881AF-5066-4752-9D31-0B4C9D3ECF21}" type="slidenum">
              <a:rPr lang="fr-FR" sz="1100" smtClean="0">
                <a:solidFill>
                  <a:prstClr val="black">
                    <a:tint val="75000"/>
                  </a:prstClr>
                </a:solidFill>
              </a:rPr>
              <a:pPr/>
              <a:t>3</a:t>
            </a:fld>
            <a:endParaRPr lang="fr-FR" sz="1100" dirty="0">
              <a:solidFill>
                <a:prstClr val="black">
                  <a:tint val="75000"/>
                </a:prstClr>
              </a:solidFill>
            </a:endParaRPr>
          </a:p>
        </p:txBody>
      </p:sp>
    </p:spTree>
    <p:extLst>
      <p:ext uri="{BB962C8B-B14F-4D97-AF65-F5344CB8AC3E}">
        <p14:creationId xmlns:p14="http://schemas.microsoft.com/office/powerpoint/2010/main" val="64492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548680"/>
            <a:ext cx="5743112" cy="515195"/>
          </a:xfrm>
        </p:spPr>
        <p:txBody>
          <a:bodyPr>
            <a:normAutofit/>
          </a:bodyPr>
          <a:lstStyle/>
          <a:p>
            <a:r>
              <a:rPr lang="fr-FR" sz="1400" dirty="0">
                <a:latin typeface="Arial" charset="0"/>
              </a:rPr>
              <a:t>Critères liés aux logements en copropriété pour les outils de financement </a:t>
            </a:r>
          </a:p>
        </p:txBody>
      </p:sp>
      <p:sp>
        <p:nvSpPr>
          <p:cNvPr id="3" name="Content Placeholder 2"/>
          <p:cNvSpPr>
            <a:spLocks noGrp="1"/>
          </p:cNvSpPr>
          <p:nvPr>
            <p:ph idx="1"/>
          </p:nvPr>
        </p:nvSpPr>
        <p:spPr>
          <a:xfrm>
            <a:off x="341056" y="1412776"/>
            <a:ext cx="8174294" cy="4070321"/>
          </a:xfrm>
        </p:spPr>
        <p:txBody>
          <a:bodyPr>
            <a:noAutofit/>
          </a:bodyPr>
          <a:lstStyle/>
          <a:p>
            <a:pPr marL="0" indent="0">
              <a:buNone/>
            </a:pPr>
            <a:r>
              <a:rPr lang="fr-FR" sz="1200" dirty="0">
                <a:latin typeface="Arial" charset="0"/>
              </a:rPr>
              <a:t>Dans les logements en copropriété, les propriétaires de plusieurs appartements doivent s'entendre pour prendre une décision commune au sujet de travaux de rénovation. L’analyse de discussions en groupe menées du côté de la demande a permis de cerner plusieurs problèmes liés aux incitations financières :</a:t>
            </a:r>
            <a:endParaRPr lang="fr-FR" sz="1200" dirty="0">
              <a:latin typeface="Arial" charset="0"/>
              <a:ea typeface="Arial" charset="0"/>
              <a:cs typeface="Arial" charset="0"/>
            </a:endParaRPr>
          </a:p>
          <a:p>
            <a:pPr marL="342900" indent="-342900">
              <a:buFont typeface="+mj-lt"/>
              <a:buAutoNum type="arabicPeriod"/>
            </a:pPr>
            <a:r>
              <a:rPr lang="fr-FR" sz="1200" b="1" dirty="0">
                <a:latin typeface="Arial" charset="0"/>
              </a:rPr>
              <a:t>Caractéristiques des investissements</a:t>
            </a:r>
            <a:r>
              <a:rPr lang="fr-FR" sz="1200" dirty="0">
                <a:latin typeface="Arial" charset="0"/>
              </a:rPr>
              <a:t> : les propriétaires sont confrontés à des situations et des contraintes financières différentes (par exemple, absence d'épargne, aucune possibilité de s'endetter). Les préférences en matière de taux d'intérêt et d'horizons de placement diffèrent également.</a:t>
            </a:r>
          </a:p>
          <a:p>
            <a:pPr marL="342900" indent="-342900">
              <a:buFont typeface="+mj-lt"/>
              <a:buAutoNum type="arabicPeriod"/>
            </a:pPr>
            <a:r>
              <a:rPr lang="fr-FR" sz="1200" b="1" dirty="0">
                <a:latin typeface="Arial" charset="0"/>
              </a:rPr>
              <a:t>Transférabilité des obligations à la vente : </a:t>
            </a:r>
            <a:r>
              <a:rPr lang="fr-FR" sz="1200" dirty="0">
                <a:latin typeface="Arial" charset="0"/>
              </a:rPr>
              <a:t>les propriétaires ont des horizons temporels différents quant à leur séjour dans le logement en copropriété (par exemple, jeunes couples et personnes âgées). Ils risquent donc d'être réticents à l’idée d'investir à long terme si les obligations ne peuvent être transmises.</a:t>
            </a:r>
          </a:p>
          <a:p>
            <a:pPr marL="342900" indent="-342900">
              <a:buFont typeface="+mj-lt"/>
              <a:buAutoNum type="arabicPeriod"/>
            </a:pPr>
            <a:r>
              <a:rPr lang="fr-FR" sz="1200" b="1" dirty="0">
                <a:latin typeface="Arial" charset="0"/>
              </a:rPr>
              <a:t>Assistance : </a:t>
            </a:r>
            <a:r>
              <a:rPr lang="fr-FR" sz="1200" dirty="0">
                <a:latin typeface="Arial" charset="0"/>
              </a:rPr>
              <a:t>une rénovation efficace est complexe et les économies réalisées pourraient s’avérer inégales chez les différents propriétaires. Les propriétaires ont besoin d'aide pour comprendre les répercussions financières individuelles.</a:t>
            </a:r>
          </a:p>
          <a:p>
            <a:pPr marL="342900" indent="-342900">
              <a:buFont typeface="+mj-lt"/>
              <a:buAutoNum type="arabicPeriod"/>
            </a:pPr>
            <a:r>
              <a:rPr lang="fr-FR" sz="1200" b="1" dirty="0">
                <a:latin typeface="Arial" charset="0"/>
              </a:rPr>
              <a:t>Risque lié au rendement énergétique pour les propriétaires de logements en copropriété : </a:t>
            </a:r>
            <a:r>
              <a:rPr lang="fr-FR" sz="1200" dirty="0">
                <a:latin typeface="Arial" charset="0"/>
              </a:rPr>
              <a:t>même si les économies d'énergie font l’objet d’estimations, elles doivent être garanties sur le plan concret. </a:t>
            </a:r>
          </a:p>
          <a:p>
            <a:pPr marL="342900" indent="-342900">
              <a:buFont typeface="+mj-lt"/>
              <a:buAutoNum type="arabicPeriod"/>
            </a:pPr>
            <a:r>
              <a:rPr lang="fr-FR" sz="1200" b="1" dirty="0">
                <a:latin typeface="Arial" charset="0"/>
              </a:rPr>
              <a:t>Évolutivité des rénovations : </a:t>
            </a:r>
            <a:r>
              <a:rPr lang="fr-FR" sz="1200" dirty="0">
                <a:latin typeface="Arial" charset="0"/>
              </a:rPr>
              <a:t>Les logements en copropriété sont plus grands que les maisons, ce qui peut nécessiter des investissements plus élevés pour leur rénovation.</a:t>
            </a:r>
          </a:p>
          <a:p>
            <a:pPr marL="342900" indent="-342900">
              <a:buFont typeface="+mj-lt"/>
              <a:buAutoNum type="arabicPeriod"/>
            </a:pPr>
            <a:r>
              <a:rPr lang="fr-FR" sz="1200" b="1" dirty="0">
                <a:latin typeface="Arial" charset="0"/>
              </a:rPr>
              <a:t>Adaptation à une répartition des incitations : </a:t>
            </a:r>
            <a:r>
              <a:rPr lang="fr-FR" sz="1200" dirty="0">
                <a:latin typeface="Arial" charset="0"/>
              </a:rPr>
              <a:t>certains propriétaires louent leur appartement. Dans ce cas, les coûts de rénovation sont à la charge des propriétaires tandis que les avantages profitent aux locataires, ce qui réduit la volonté de procéder à des travaux.</a:t>
            </a:r>
          </a:p>
          <a:p>
            <a:pPr marL="0" indent="0">
              <a:buNone/>
            </a:pPr>
            <a:r>
              <a:rPr lang="fr-FR" sz="1200" dirty="0">
                <a:latin typeface="Arial" charset="0"/>
              </a:rPr>
              <a:t>Les couleurs représentent le degré auquel un outil de financement répond à ces critères : </a:t>
            </a:r>
            <a:r>
              <a:rPr lang="fr-FR" sz="1200" dirty="0">
                <a:solidFill>
                  <a:srgbClr val="FF0000"/>
                </a:solidFill>
                <a:latin typeface="Arial" charset="0"/>
              </a:rPr>
              <a:t>Rouge</a:t>
            </a:r>
            <a:r>
              <a:rPr lang="fr-FR" sz="1200" dirty="0">
                <a:latin typeface="Arial" charset="0"/>
              </a:rPr>
              <a:t> : l'outil ne sera pas du tout applicable. </a:t>
            </a:r>
            <a:r>
              <a:rPr lang="fr-FR" sz="1200" dirty="0">
                <a:solidFill>
                  <a:schemeClr val="accent4"/>
                </a:solidFill>
                <a:latin typeface="Arial" charset="0"/>
              </a:rPr>
              <a:t>Orange</a:t>
            </a:r>
            <a:r>
              <a:rPr lang="fr-FR" sz="1200" dirty="0">
                <a:latin typeface="Arial" charset="0"/>
              </a:rPr>
              <a:t> : l'outil ne sera pas utilisable seul, mais peut-être en combinaison. </a:t>
            </a:r>
            <a:r>
              <a:rPr lang="fr-FR" sz="1200" dirty="0">
                <a:solidFill>
                  <a:schemeClr val="accent6"/>
                </a:solidFill>
                <a:latin typeface="Arial" charset="0"/>
              </a:rPr>
              <a:t>Vert</a:t>
            </a:r>
            <a:r>
              <a:rPr lang="fr-FR" sz="1200" dirty="0">
                <a:latin typeface="Arial" charset="0"/>
              </a:rPr>
              <a:t> : l'outil peut constituer une solution (sans garantie). </a:t>
            </a:r>
            <a:endParaRPr lang="fr-FR" sz="1200" b="1" dirty="0">
              <a:latin typeface="Arial" charset="0"/>
              <a:ea typeface="Arial" charset="0"/>
              <a:cs typeface="Arial" charset="0"/>
            </a:endParaRPr>
          </a:p>
        </p:txBody>
      </p:sp>
      <p:sp>
        <p:nvSpPr>
          <p:cNvPr id="6" name="Rectangle 5"/>
          <p:cNvSpPr/>
          <p:nvPr/>
        </p:nvSpPr>
        <p:spPr>
          <a:xfrm>
            <a:off x="341056" y="6309320"/>
            <a:ext cx="2123728" cy="261610"/>
          </a:xfrm>
          <a:prstGeom prst="rect">
            <a:avLst/>
          </a:prstGeom>
        </p:spPr>
        <p:txBody>
          <a:bodyPr wrap="square">
            <a:spAutoFit/>
          </a:bodyPr>
          <a:lstStyle/>
          <a:p>
            <a:r>
              <a:rPr lang="fr-FR" sz="1050" i="1" dirty="0">
                <a:latin typeface="Arial" charset="0"/>
              </a:rPr>
              <a:t>Rapport p. 19 - 24 </a:t>
            </a:r>
          </a:p>
        </p:txBody>
      </p:sp>
    </p:spTree>
    <p:extLst>
      <p:ext uri="{BB962C8B-B14F-4D97-AF65-F5344CB8AC3E}">
        <p14:creationId xmlns:p14="http://schemas.microsoft.com/office/powerpoint/2010/main" val="30587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94670"/>
            <a:ext cx="8174294" cy="4070321"/>
          </a:xfrm>
        </p:spPr>
        <p:txBody>
          <a:bodyPr>
            <a:noAutofit/>
          </a:bodyPr>
          <a:lstStyle/>
          <a:p>
            <a:pPr marL="0" indent="0">
              <a:buNone/>
            </a:pPr>
            <a:r>
              <a:rPr lang="fr-FR" sz="1200" dirty="0">
                <a:latin typeface="Arial" charset="0"/>
              </a:rPr>
              <a:t>Même si certains outils répondent parfaitement aux besoins des logements en copropriété, il peut y avoir des problèmes pratiques, comme l'absence de disponibilité ou le besoin de soutien de la part de la municipalité, etc. C'est pourquoi nous évaluons également les outils en fonction des considérations pratiques suivantes.</a:t>
            </a:r>
          </a:p>
          <a:p>
            <a:pPr marL="342900" indent="-342900">
              <a:buFont typeface="+mj-lt"/>
              <a:buAutoNum type="arabicPeriod"/>
            </a:pPr>
            <a:r>
              <a:rPr lang="fr-FR" sz="1200" b="1" dirty="0">
                <a:latin typeface="Arial" charset="0"/>
              </a:rPr>
              <a:t>Possibilité dans les pays partenaires</a:t>
            </a:r>
            <a:r>
              <a:rPr lang="fr-FR" sz="1200" dirty="0">
                <a:latin typeface="Arial" charset="0"/>
              </a:rPr>
              <a:t> : la mise en œuvre des outils financiers doit être possible dans les pays partenaires d'ACE-Retrofitting (Europe du Nord-Ouest).</a:t>
            </a:r>
            <a:r>
              <a:rPr lang="fr-FR" sz="2400" dirty="0"/>
              <a:t> </a:t>
            </a:r>
          </a:p>
          <a:p>
            <a:pPr marL="342900" indent="-342900">
              <a:buFont typeface="+mj-lt"/>
              <a:buAutoNum type="arabicPeriod"/>
            </a:pPr>
            <a:r>
              <a:rPr lang="fr-FR" sz="1200" b="1" dirty="0">
                <a:latin typeface="Arial" charset="0"/>
              </a:rPr>
              <a:t>Coûts de transaction liés aux négociations : </a:t>
            </a:r>
            <a:r>
              <a:rPr lang="fr-FR" sz="1200" dirty="0">
                <a:latin typeface="Arial" charset="0"/>
              </a:rPr>
              <a:t>la mise en œuvre d'instruments financiers peut être coûteuse pour les propriétaires et/ou les municipalités, car elle peut impliquer différentes parties prenantes. </a:t>
            </a:r>
            <a:endParaRPr lang="fr-FR" sz="1200" dirty="0">
              <a:latin typeface="Arial" charset="0"/>
              <a:ea typeface="Arial" charset="0"/>
              <a:cs typeface="Arial" charset="0"/>
            </a:endParaRPr>
          </a:p>
          <a:p>
            <a:pPr marL="342900" indent="-342900">
              <a:buFont typeface="+mj-lt"/>
              <a:buAutoNum type="arabicPeriod"/>
            </a:pPr>
            <a:r>
              <a:rPr lang="fr-FR" sz="1200" b="1" dirty="0">
                <a:latin typeface="Arial" charset="0"/>
              </a:rPr>
              <a:t>Obligations des propriétaires : </a:t>
            </a:r>
            <a:r>
              <a:rPr lang="fr-FR" sz="1200" dirty="0">
                <a:latin typeface="Arial" charset="0"/>
              </a:rPr>
              <a:t>outre les obligations financières, telles que les créances, certains outils de financement nécessitent une vérification des antécédents, des demandes, etc. pour leur obtention.</a:t>
            </a:r>
          </a:p>
          <a:p>
            <a:pPr marL="342900" indent="-342900">
              <a:buFont typeface="+mj-lt"/>
              <a:buAutoNum type="arabicPeriod"/>
            </a:pPr>
            <a:r>
              <a:rPr lang="fr-FR" sz="1200" b="1" dirty="0">
                <a:latin typeface="Arial" charset="0"/>
              </a:rPr>
              <a:t>Produit disponible dans les pays : </a:t>
            </a:r>
            <a:r>
              <a:rPr lang="fr-FR" sz="1200" dirty="0">
                <a:latin typeface="Arial" charset="0"/>
              </a:rPr>
              <a:t>existe-t-il déjà des outils dans les pays partenaires d'ACE-Retrofitting (Europe du Nord-Ouest) ?</a:t>
            </a:r>
          </a:p>
          <a:p>
            <a:pPr marL="342900" indent="-342900">
              <a:buFont typeface="+mj-lt"/>
              <a:buAutoNum type="arabicPeriod"/>
            </a:pPr>
            <a:r>
              <a:rPr lang="fr-FR" sz="1200" b="1" dirty="0">
                <a:latin typeface="Arial" charset="0"/>
              </a:rPr>
              <a:t>Contribution de la municipalité au programme : </a:t>
            </a:r>
            <a:r>
              <a:rPr lang="fr-FR" sz="1200" dirty="0">
                <a:latin typeface="Arial" charset="0"/>
              </a:rPr>
              <a:t>nous évaluons si les municipalités peuvent aider à la mise en place des outils financiers en contrepartie d’un contrôle sur certains aspects.</a:t>
            </a:r>
            <a:endParaRPr lang="fr-FR" sz="1200" b="1" dirty="0">
              <a:latin typeface="Arial" charset="0"/>
              <a:ea typeface="Arial" charset="0"/>
              <a:cs typeface="Arial" charset="0"/>
            </a:endParaRPr>
          </a:p>
          <a:p>
            <a:pPr marL="342900" indent="-342900">
              <a:buFont typeface="+mj-lt"/>
              <a:buAutoNum type="arabicPeriod"/>
            </a:pPr>
            <a:r>
              <a:rPr lang="fr-FR" sz="1200" b="1" dirty="0">
                <a:latin typeface="Arial" charset="0"/>
              </a:rPr>
              <a:t>Adaptation au marché résidentiel :</a:t>
            </a:r>
            <a:r>
              <a:rPr lang="fr-FR" sz="1200" dirty="0">
                <a:latin typeface="Arial" charset="0"/>
              </a:rPr>
              <a:t> certains outils se concentrent davantage sur les marchés de l'immobilier commercial.</a:t>
            </a:r>
          </a:p>
          <a:p>
            <a:pPr marL="342900" indent="-342900">
              <a:buFont typeface="+mj-lt"/>
              <a:buAutoNum type="arabicPeriod"/>
            </a:pPr>
            <a:r>
              <a:rPr lang="fr-FR" sz="1200" b="1" dirty="0">
                <a:latin typeface="Arial" charset="0"/>
              </a:rPr>
              <a:t>Conditions réglementaires ou légales : </a:t>
            </a:r>
            <a:r>
              <a:rPr lang="fr-FR" sz="1200" dirty="0">
                <a:latin typeface="Arial" charset="0"/>
              </a:rPr>
              <a:t>quel est le degré de complexité des outils financiers ?</a:t>
            </a:r>
          </a:p>
          <a:p>
            <a:pPr marL="0" indent="0">
              <a:buNone/>
            </a:pPr>
            <a:r>
              <a:rPr lang="fr-FR" sz="1200" dirty="0">
                <a:latin typeface="Arial" charset="0"/>
              </a:rPr>
              <a:t>Les couleurs représentent le </a:t>
            </a:r>
            <a:r>
              <a:rPr lang="fr-FR" sz="1200" b="1" dirty="0">
                <a:latin typeface="Arial" charset="0"/>
              </a:rPr>
              <a:t>degré de difficulté de la mise en œuvre des options</a:t>
            </a:r>
            <a:r>
              <a:rPr lang="fr-FR" sz="1200" dirty="0">
                <a:latin typeface="Arial" charset="0"/>
              </a:rPr>
              <a:t>. </a:t>
            </a:r>
            <a:r>
              <a:rPr lang="fr-FR" sz="1200" dirty="0">
                <a:solidFill>
                  <a:srgbClr val="FF0000"/>
                </a:solidFill>
                <a:latin typeface="Arial" charset="0"/>
              </a:rPr>
              <a:t>Rouge</a:t>
            </a:r>
            <a:r>
              <a:rPr lang="fr-FR" sz="1200" dirty="0">
                <a:latin typeface="Arial" charset="0"/>
              </a:rPr>
              <a:t> : il est peu probable que l'outil puisse être mis en œuvre rapidement. </a:t>
            </a:r>
            <a:r>
              <a:rPr lang="fr-FR" sz="1200" dirty="0">
                <a:solidFill>
                  <a:schemeClr val="accent4"/>
                </a:solidFill>
                <a:latin typeface="Arial" charset="0"/>
              </a:rPr>
              <a:t>Orange</a:t>
            </a:r>
            <a:r>
              <a:rPr lang="fr-FR" sz="1200" dirty="0">
                <a:latin typeface="Arial" charset="0"/>
              </a:rPr>
              <a:t> : la mise en œuvre de l'outil nécessitera une implication très importante. </a:t>
            </a:r>
            <a:r>
              <a:rPr lang="fr-FR" sz="1200" dirty="0">
                <a:solidFill>
                  <a:schemeClr val="accent6"/>
                </a:solidFill>
                <a:latin typeface="Arial" charset="0"/>
              </a:rPr>
              <a:t>Vert</a:t>
            </a:r>
            <a:r>
              <a:rPr lang="fr-FR" sz="1200" dirty="0">
                <a:latin typeface="Arial" charset="0"/>
              </a:rPr>
              <a:t> : l'outil peut être mis en œuvre rapidement ou est déjà largement répandu. </a:t>
            </a:r>
            <a:endParaRPr lang="fr-FR" sz="1200" dirty="0">
              <a:latin typeface="Arial" charset="0"/>
              <a:ea typeface="Arial" charset="0"/>
              <a:cs typeface="Arial" charset="0"/>
            </a:endParaRPr>
          </a:p>
          <a:p>
            <a:pPr marL="342900" indent="-342900">
              <a:buFont typeface="+mj-lt"/>
              <a:buAutoNum type="arabicPeriod"/>
            </a:pPr>
            <a:endParaRPr lang="fr-FR" sz="1200" b="1" dirty="0">
              <a:latin typeface="Arial" charset="0"/>
              <a:ea typeface="Arial" charset="0"/>
              <a:cs typeface="Arial" charset="0"/>
            </a:endParaRPr>
          </a:p>
        </p:txBody>
      </p:sp>
      <p:sp>
        <p:nvSpPr>
          <p:cNvPr id="5" name="Rectangle 4"/>
          <p:cNvSpPr/>
          <p:nvPr/>
        </p:nvSpPr>
        <p:spPr>
          <a:xfrm>
            <a:off x="341056" y="6309320"/>
            <a:ext cx="2123728" cy="307777"/>
          </a:xfrm>
          <a:prstGeom prst="rect">
            <a:avLst/>
          </a:prstGeom>
        </p:spPr>
        <p:txBody>
          <a:bodyPr wrap="square">
            <a:spAutoFit/>
          </a:bodyPr>
          <a:lstStyle/>
          <a:p>
            <a:r>
              <a:rPr lang="fr-FR" sz="1050" i="1" dirty="0">
                <a:latin typeface="Arial" charset="0"/>
              </a:rPr>
              <a:t>Rapport p. 24 –</a:t>
            </a:r>
            <a:r>
              <a:rPr lang="fr-FR" sz="1400" dirty="0"/>
              <a:t> </a:t>
            </a:r>
            <a:r>
              <a:rPr lang="fr-FR" sz="1050" i="1" dirty="0">
                <a:latin typeface="Arial" charset="0"/>
              </a:rPr>
              <a:t>26 </a:t>
            </a:r>
            <a:endParaRPr lang="fr-FR" sz="1050" i="1" dirty="0">
              <a:latin typeface="Arial" charset="0"/>
              <a:ea typeface="Arial" charset="0"/>
              <a:cs typeface="Arial" charset="0"/>
            </a:endParaRP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600" dirty="0">
                <a:latin typeface="Arial" charset="0"/>
              </a:rPr>
              <a:t>Critères pratiques pour les outils de financement </a:t>
            </a:r>
          </a:p>
        </p:txBody>
      </p:sp>
    </p:spTree>
    <p:extLst>
      <p:ext uri="{BB962C8B-B14F-4D97-AF65-F5344CB8AC3E}">
        <p14:creationId xmlns:p14="http://schemas.microsoft.com/office/powerpoint/2010/main" val="201402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fr-FR" sz="1400" dirty="0">
                <a:latin typeface="Arial" charset="0"/>
              </a:rPr>
              <a:t>L'outil de financement le plus simple : le financement purement interne avec ses fonds propres, issus de l'épargne individuelle.</a:t>
            </a:r>
            <a:endParaRPr lang="fr-FR" sz="1400" b="1" dirty="0">
              <a:latin typeface="Arial" charset="0"/>
              <a:ea typeface="Arial" charset="0"/>
              <a:cs typeface="Arial" charset="0"/>
            </a:endParaRPr>
          </a:p>
          <a:p>
            <a:pPr marL="0" indent="0">
              <a:buNone/>
            </a:pPr>
            <a:r>
              <a:rPr lang="fr-FR" sz="1400" b="1" dirty="0">
                <a:latin typeface="Arial" charset="0"/>
              </a:rPr>
              <a:t>Avantage : </a:t>
            </a:r>
            <a:r>
              <a:rPr lang="fr-FR" sz="1400" dirty="0">
                <a:latin typeface="Arial" charset="0"/>
              </a:rPr>
              <a:t>simple, sans engagement, facile à comprendre</a:t>
            </a:r>
          </a:p>
          <a:p>
            <a:pPr marL="0" indent="0">
              <a:buNone/>
            </a:pPr>
            <a:r>
              <a:rPr lang="fr-FR" sz="1400" b="1" dirty="0">
                <a:latin typeface="Arial" charset="0"/>
              </a:rPr>
              <a:t>Inconvénient : </a:t>
            </a:r>
            <a:r>
              <a:rPr lang="fr-FR" sz="1400" dirty="0">
                <a:latin typeface="Arial" charset="0"/>
              </a:rPr>
              <a:t>l’épargne n'est pas toujours disponible ou suffisante, les programmes de subventions sont parfois moins coûteux, aucune aide pendant la mise en œuvre, aucune transférabilité des obligations.</a:t>
            </a:r>
            <a:endParaRPr lang="fr-FR" sz="1400" dirty="0">
              <a:latin typeface="Arial" charset="0"/>
              <a:ea typeface="Arial" charset="0"/>
              <a:cs typeface="Arial" charset="0"/>
            </a:endParaRPr>
          </a:p>
          <a:p>
            <a:pPr marL="0" indent="0">
              <a:buNone/>
            </a:pPr>
            <a:r>
              <a:rPr lang="fr-FR" sz="1400" b="1" dirty="0">
                <a:latin typeface="Arial" charset="0"/>
              </a:rPr>
              <a:t>Exemples : </a:t>
            </a:r>
            <a:r>
              <a:rPr lang="fr-FR" sz="1400" dirty="0">
                <a:latin typeface="Arial" charset="0"/>
              </a:rPr>
              <a:t>épargne collective,</a:t>
            </a:r>
            <a:r>
              <a:rPr lang="fr-FR" sz="2400" dirty="0"/>
              <a:t> </a:t>
            </a:r>
            <a:r>
              <a:rPr lang="fr-FR" sz="1400" dirty="0">
                <a:latin typeface="Arial" charset="0"/>
              </a:rPr>
              <a:t>exemple 1 : Fond Travaux (détails p. 28)</a:t>
            </a:r>
            <a:endParaRPr lang="fr-FR" sz="1400" b="1" dirty="0">
              <a:latin typeface="Arial" charset="0"/>
              <a:ea typeface="Arial" charset="0"/>
              <a:cs typeface="Arial" charset="0"/>
            </a:endParaRP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Outils – 1. L’épargne</a:t>
            </a:r>
            <a:endParaRPr lang="fr-FR" sz="1800" dirty="0">
              <a:latin typeface="Arial" charset="0"/>
              <a:ea typeface="Arial" charset="0"/>
              <a:cs typeface="Arial" charset="0"/>
            </a:endParaRPr>
          </a:p>
        </p:txBody>
      </p:sp>
      <p:sp>
        <p:nvSpPr>
          <p:cNvPr id="9" name="Rectangle 8"/>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00589629"/>
              </p:ext>
            </p:extLst>
          </p:nvPr>
        </p:nvGraphicFramePr>
        <p:xfrm>
          <a:off x="395536" y="4293096"/>
          <a:ext cx="8362718" cy="87525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800" dirty="0">
                          <a:latin typeface="Arial" charset="0"/>
                        </a:rPr>
                        <a:t>Les particuliers utilisent leur propre épargne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Sans objet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Non</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Non</a:t>
                      </a:r>
                      <a:endParaRPr lang="fr-FR" sz="8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540264414"/>
              </p:ext>
            </p:extLst>
          </p:nvPr>
        </p:nvGraphicFramePr>
        <p:xfrm>
          <a:off x="397956" y="5333956"/>
          <a:ext cx="8348088" cy="825626"/>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91394">
                  <a:extLst>
                    <a:ext uri="{9D8B030D-6E8A-4147-A177-3AD203B41FA5}">
                      <a16:colId xmlns:a16="http://schemas.microsoft.com/office/drawing/2014/main" val="4149875238"/>
                    </a:ext>
                  </a:extLst>
                </a:gridCol>
                <a:gridCol w="895628">
                  <a:extLst>
                    <a:ext uri="{9D8B030D-6E8A-4147-A177-3AD203B41FA5}">
                      <a16:colId xmlns:a16="http://schemas.microsoft.com/office/drawing/2014/main" val="746088069"/>
                    </a:ext>
                  </a:extLst>
                </a:gridCol>
                <a:gridCol w="1120596">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900" dirty="0">
                          <a:latin typeface="Arial" charset="0"/>
                        </a:rPr>
                        <a:t>Possibilité dans les pays partenaires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Coûts de transaction liés aux négociations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Obligations des propriétaires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Produit disponible dans les pays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Contribution possible des municipalités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Adaptation au marché résidentiel</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Conditions réglementaires ou légales</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Évaluation</a:t>
                      </a:r>
                      <a:endParaRPr lang="fr-FR" sz="9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Aucun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Oui</a:t>
                      </a:r>
                      <a:endParaRPr lang="fr-FR" sz="900" dirty="0">
                        <a:latin typeface="Arial" charset="0"/>
                        <a:ea typeface="Arial" charset="0"/>
                        <a:cs typeface="Arial" charset="0"/>
                      </a:endParaRPr>
                    </a:p>
                  </a:txBody>
                  <a:tcPr anchor="ctr"/>
                </a:tc>
                <a:tc>
                  <a:txBody>
                    <a:bodyPr/>
                    <a:lstStyle/>
                    <a:p>
                      <a:pPr algn="ctr"/>
                      <a:r>
                        <a:rPr lang="fr-FR" sz="900" dirty="0">
                          <a:latin typeface="Arial" charset="0"/>
                        </a:rPr>
                        <a:t>Non</a:t>
                      </a:r>
                      <a:endParaRPr lang="fr-FR" sz="900" dirty="0">
                        <a:latin typeface="Arial" charset="0"/>
                        <a:ea typeface="Arial" charset="0"/>
                        <a:cs typeface="Arial" charset="0"/>
                      </a:endParaRPr>
                    </a:p>
                  </a:txBody>
                  <a:tcPr anchor="ctr"/>
                </a:tc>
                <a:tc>
                  <a:txBody>
                    <a:bodyPr/>
                    <a:lstStyle/>
                    <a:p>
                      <a:pPr algn="ctr"/>
                      <a:endParaRPr lang="en-US" sz="9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35198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556792"/>
            <a:ext cx="8174294" cy="3931441"/>
          </a:xfrm>
        </p:spPr>
        <p:txBody>
          <a:bodyPr>
            <a:noAutofit/>
          </a:bodyPr>
          <a:lstStyle/>
          <a:p>
            <a:pPr marL="0" indent="0">
              <a:buNone/>
            </a:pPr>
            <a:r>
              <a:rPr lang="fr-FR" sz="1200" dirty="0">
                <a:latin typeface="Arial" charset="0"/>
              </a:rPr>
              <a:t>En plus des emprunts classiques (auprès des banques), il existe de meilleurs modèles de prêts :</a:t>
            </a:r>
            <a:endParaRPr lang="fr-FR" sz="1200" b="1" dirty="0">
              <a:latin typeface="Arial" charset="0"/>
              <a:ea typeface="Arial" charset="0"/>
              <a:cs typeface="Arial" charset="0"/>
            </a:endParaRPr>
          </a:p>
          <a:p>
            <a:pPr marL="342900" indent="-342900">
              <a:buFont typeface="+mj-lt"/>
              <a:buAutoNum type="arabicPeriod"/>
            </a:pPr>
            <a:r>
              <a:rPr lang="fr-FR" sz="1200" b="1" dirty="0">
                <a:latin typeface="Arial" charset="0"/>
              </a:rPr>
              <a:t>Programmes d'efficacité énergétique fondés sur des prêts hypothécaires </a:t>
            </a:r>
            <a:endParaRPr lang="fr-FR" sz="1200" dirty="0">
              <a:latin typeface="Arial" charset="0"/>
              <a:ea typeface="Arial" charset="0"/>
              <a:cs typeface="Arial" charset="0"/>
            </a:endParaRPr>
          </a:p>
          <a:p>
            <a:pPr marL="0" indent="0">
              <a:buNone/>
            </a:pPr>
            <a:r>
              <a:rPr lang="fr-FR" sz="1200" dirty="0">
                <a:latin typeface="Arial" charset="0"/>
              </a:rPr>
              <a:t>En privilégiant la rénovation, les emprunteurs bénéficient généralement d'une capacité d'emprunt supplémentaire allant au-delà des conditions favorables de l'hypothèque résidentielle standard ou du taux hypothécaire, ou des deux.</a:t>
            </a:r>
            <a:r>
              <a:rPr lang="fr-FR" sz="1200" dirty="0">
                <a:solidFill>
                  <a:schemeClr val="tx1"/>
                </a:solidFill>
                <a:latin typeface="Arial" charset="0"/>
              </a:rPr>
              <a:t> Ces prêts hypothécaires avantageux sont généralement liés à des mesures de durabilité spécifiques et sont souvent soutenus et encouragés par les gouvernements (locaux) ou d'autres institutions publiques.</a:t>
            </a:r>
            <a:endParaRPr lang="fr-FR" sz="1200" b="1" dirty="0">
              <a:latin typeface="Arial" charset="0"/>
              <a:ea typeface="Arial" charset="0"/>
              <a:cs typeface="Arial" charset="0"/>
            </a:endParaRPr>
          </a:p>
          <a:p>
            <a:pPr marL="0" indent="0">
              <a:buNone/>
            </a:pPr>
            <a:r>
              <a:rPr lang="fr-FR" sz="1200" b="1" dirty="0">
                <a:latin typeface="Arial" charset="0"/>
              </a:rPr>
              <a:t>Avantage :</a:t>
            </a:r>
            <a:r>
              <a:rPr lang="fr-FR" sz="1200" dirty="0">
                <a:latin typeface="Arial" charset="0"/>
              </a:rPr>
              <a:t> souvent, réduction des taux d'intérêt, capacité plus élevée possible, parfois subventions par des programmes (inter)nationaux.</a:t>
            </a:r>
          </a:p>
          <a:p>
            <a:pPr marL="0" indent="0">
              <a:buNone/>
            </a:pPr>
            <a:r>
              <a:rPr lang="fr-FR" sz="1200" b="1" dirty="0">
                <a:latin typeface="Arial" charset="0"/>
              </a:rPr>
              <a:t>Inconvénient :</a:t>
            </a:r>
            <a:r>
              <a:rPr lang="fr-FR" sz="1200" dirty="0">
                <a:latin typeface="Arial" charset="0"/>
              </a:rPr>
              <a:t> pas encore de prêts communs (l’emprunt doit être contracté par un particulier), frais d'intérêt, pas d’assistance pendant la mise en œuvre, pas de transférabilité des obligations.</a:t>
            </a:r>
          </a:p>
          <a:p>
            <a:pPr marL="0" indent="0">
              <a:buNone/>
            </a:pPr>
            <a:r>
              <a:rPr lang="fr-FR" sz="1200" b="1" dirty="0">
                <a:latin typeface="Arial" charset="0"/>
              </a:rPr>
              <a:t>Exemples : </a:t>
            </a:r>
            <a:r>
              <a:rPr lang="fr-FR" sz="1200" dirty="0">
                <a:latin typeface="Arial" charset="0"/>
              </a:rPr>
              <a:t>prêt durable Triodos (p. 29), Bayrische</a:t>
            </a:r>
            <a:r>
              <a:rPr lang="fr-FR" sz="2400" dirty="0"/>
              <a:t> </a:t>
            </a:r>
            <a:r>
              <a:rPr lang="fr-FR" sz="1200" dirty="0">
                <a:latin typeface="Arial" charset="0"/>
              </a:rPr>
              <a:t>Landesbank (p. 30)</a:t>
            </a:r>
            <a:endParaRPr lang="fr-FR" sz="1200" b="1"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Outils – 2. Emprunts</a:t>
            </a:r>
            <a:endParaRPr lang="fr-FR" sz="1800" dirty="0">
              <a:latin typeface="Arial" charset="0"/>
              <a:ea typeface="Arial" charset="0"/>
              <a:cs typeface="Arial" charset="0"/>
            </a:endParaRPr>
          </a:p>
        </p:txBody>
      </p:sp>
      <p:sp>
        <p:nvSpPr>
          <p:cNvPr id="7" name="Rectangle 6"/>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049024854"/>
              </p:ext>
            </p:extLst>
          </p:nvPr>
        </p:nvGraphicFramePr>
        <p:xfrm>
          <a:off x="395536" y="4365104"/>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800" dirty="0">
                          <a:latin typeface="Arial" charset="0"/>
                        </a:rPr>
                        <a:t>Hypothèque à des conditions favorables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Non</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En partie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Non</a:t>
                      </a:r>
                      <a:endParaRPr lang="fr-FR" sz="8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7915608"/>
              </p:ext>
            </p:extLst>
          </p:nvPr>
        </p:nvGraphicFramePr>
        <p:xfrm>
          <a:off x="397956" y="5333956"/>
          <a:ext cx="8348088" cy="86868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152128">
                  <a:extLst>
                    <a:ext uri="{9D8B030D-6E8A-4147-A177-3AD203B41FA5}">
                      <a16:colId xmlns:a16="http://schemas.microsoft.com/office/drawing/2014/main" val="4149875238"/>
                    </a:ext>
                  </a:extLst>
                </a:gridCol>
                <a:gridCol w="1368152">
                  <a:extLst>
                    <a:ext uri="{9D8B030D-6E8A-4147-A177-3AD203B41FA5}">
                      <a16:colId xmlns:a16="http://schemas.microsoft.com/office/drawing/2014/main" val="746088069"/>
                    </a:ext>
                  </a:extLst>
                </a:gridCol>
                <a:gridCol w="936104">
                  <a:extLst>
                    <a:ext uri="{9D8B030D-6E8A-4147-A177-3AD203B41FA5}">
                      <a16:colId xmlns:a16="http://schemas.microsoft.com/office/drawing/2014/main" val="2532399459"/>
                    </a:ext>
                  </a:extLst>
                </a:gridCol>
                <a:gridCol w="1224136">
                  <a:extLst>
                    <a:ext uri="{9D8B030D-6E8A-4147-A177-3AD203B41FA5}">
                      <a16:colId xmlns:a16="http://schemas.microsoft.com/office/drawing/2014/main" val="55629451"/>
                    </a:ext>
                  </a:extLst>
                </a:gridCol>
                <a:gridCol w="936104">
                  <a:extLst>
                    <a:ext uri="{9D8B030D-6E8A-4147-A177-3AD203B41FA5}">
                      <a16:colId xmlns:a16="http://schemas.microsoft.com/office/drawing/2014/main" val="200567842"/>
                    </a:ext>
                  </a:extLst>
                </a:gridCol>
                <a:gridCol w="1149708">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Avec la banque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Remboursement, intérêts, garanties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 établir un lien entre le donneur d'ordre et l'emprunteur</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60528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342900" indent="-342900">
              <a:buFont typeface="+mj-lt"/>
              <a:buAutoNum type="arabicPeriod" startAt="2"/>
            </a:pPr>
            <a:r>
              <a:rPr lang="fr-FR" sz="1200" b="1" dirty="0">
                <a:latin typeface="Arial" charset="0"/>
              </a:rPr>
              <a:t>Prêts à taux réduit et subventions</a:t>
            </a:r>
            <a:endParaRPr lang="fr-FR" sz="1200" dirty="0">
              <a:latin typeface="Arial" charset="0"/>
              <a:ea typeface="Arial" charset="0"/>
              <a:cs typeface="Arial" charset="0"/>
            </a:endParaRPr>
          </a:p>
          <a:p>
            <a:pPr marL="0" indent="0">
              <a:buNone/>
            </a:pPr>
            <a:r>
              <a:rPr lang="fr-FR" sz="1200" dirty="0">
                <a:latin typeface="Arial" charset="0"/>
              </a:rPr>
              <a:t>Les programmes de prêts bonifiés prévoient généralement des prêts à des taux d'intérêt nuls ou inférieurs à ceux du marché. Toutefois, les emprunteurs potentiels doivent être admissibles à ce type de prêt (par exemple, demande, loterie). Naturellement, la qualification dépend de l'utilisation du prêt, ce qui signifie que ses conditions de financement favorables s’appliquent uniquement à des améliorations écoénergétiques telles que des travaux de rénovation. </a:t>
            </a:r>
            <a:r>
              <a:rPr lang="fr-FR" sz="2400" dirty="0"/>
              <a:t> </a:t>
            </a:r>
            <a:endParaRPr lang="fr-FR" sz="1200" b="1" dirty="0">
              <a:latin typeface="Arial" charset="0"/>
              <a:ea typeface="Arial" charset="0"/>
              <a:cs typeface="Arial" charset="0"/>
            </a:endParaRPr>
          </a:p>
          <a:p>
            <a:pPr marL="0" indent="0">
              <a:buNone/>
            </a:pPr>
            <a:r>
              <a:rPr lang="fr-FR" sz="1200" b="1" dirty="0">
                <a:latin typeface="Arial" charset="0"/>
              </a:rPr>
              <a:t>Avantage :</a:t>
            </a:r>
            <a:r>
              <a:rPr lang="fr-FR" sz="1200" dirty="0">
                <a:latin typeface="Arial" charset="0"/>
              </a:rPr>
              <a:t> emprunts à peu de frais ou sans frais, grandes capacités possibles (en fonction des besoins)</a:t>
            </a:r>
          </a:p>
          <a:p>
            <a:pPr marL="0" indent="0">
              <a:buNone/>
            </a:pPr>
            <a:r>
              <a:rPr lang="fr-FR" sz="1200" b="1" dirty="0">
                <a:latin typeface="Arial" charset="0"/>
              </a:rPr>
              <a:t>Inconvénient :</a:t>
            </a:r>
            <a:r>
              <a:rPr lang="fr-FR" sz="1200" dirty="0">
                <a:latin typeface="Arial" charset="0"/>
              </a:rPr>
              <a:t> procédure de demande dont l'issue est incertaine, fonds annuels souvent limités, pas de transférabilité des obligations</a:t>
            </a:r>
            <a:endParaRPr lang="fr-FR" sz="1200" b="1" dirty="0">
              <a:latin typeface="Arial" charset="0"/>
              <a:ea typeface="Arial" charset="0"/>
              <a:cs typeface="Arial" charset="0"/>
            </a:endParaRPr>
          </a:p>
          <a:p>
            <a:pPr marL="0" indent="0">
              <a:buNone/>
            </a:pPr>
            <a:r>
              <a:rPr lang="fr-FR" sz="1200" b="1" dirty="0">
                <a:latin typeface="Arial" charset="0"/>
              </a:rPr>
              <a:t>Exemples : </a:t>
            </a:r>
            <a:r>
              <a:rPr lang="fr-FR" sz="1200" dirty="0">
                <a:latin typeface="Arial" charset="0"/>
              </a:rPr>
              <a:t>rénovation écoénergétique de la KfW (p. 31), Eco PTZ (p. 31), RVO et subventions de la Rijksoverheid (p. 32), Nationaal Energie Besparingsfonds (p. 32)</a:t>
            </a:r>
            <a:endParaRPr lang="fr-FR" sz="1200" b="1" dirty="0">
              <a:latin typeface="Arial" charset="0"/>
              <a:ea typeface="Arial" charset="0"/>
              <a:cs typeface="Arial" charset="0"/>
            </a:endParaRPr>
          </a:p>
          <a:p>
            <a:pPr marL="0" indent="0">
              <a:buNone/>
            </a:pPr>
            <a:endParaRPr lang="fr-FR" sz="1200" b="1" dirty="0">
              <a:latin typeface="Arial" charset="0"/>
              <a:ea typeface="Arial" charset="0"/>
              <a:cs typeface="Arial" charset="0"/>
            </a:endParaRP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Outils – 2. Emprunts</a:t>
            </a:r>
            <a:endParaRPr lang="fr-FR" sz="1800" dirty="0">
              <a:latin typeface="Arial" charset="0"/>
              <a:ea typeface="Arial" charset="0"/>
              <a:cs typeface="Arial" charset="0"/>
            </a:endParaRPr>
          </a:p>
        </p:txBody>
      </p:sp>
      <p:sp>
        <p:nvSpPr>
          <p:cNvPr id="8" name="Rectangle 7"/>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568082569"/>
              </p:ext>
            </p:extLst>
          </p:nvPr>
        </p:nvGraphicFramePr>
        <p:xfrm>
          <a:off x="395536" y="4221088"/>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700" dirty="0">
                          <a:latin typeface="Arial" charset="0"/>
                        </a:rPr>
                        <a:t>Prêt subventionné, meilleures conditions</a:t>
                      </a:r>
                      <a:endParaRPr lang="fr-FR" sz="700" dirty="0">
                        <a:latin typeface="Arial" charset="0"/>
                        <a:ea typeface="Arial" charset="0"/>
                        <a:cs typeface="Arial" charset="0"/>
                      </a:endParaRPr>
                    </a:p>
                  </a:txBody>
                  <a:tcPr anchor="ctr"/>
                </a:tc>
                <a:tc>
                  <a:txBody>
                    <a:bodyPr/>
                    <a:lstStyle/>
                    <a:p>
                      <a:pPr algn="ctr"/>
                      <a:r>
                        <a:rPr lang="fr-FR" sz="700" baseline="0" dirty="0">
                          <a:latin typeface="Arial" charset="0"/>
                        </a:rPr>
                        <a:t>Non </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Non</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21429401"/>
              </p:ext>
            </p:extLst>
          </p:nvPr>
        </p:nvGraphicFramePr>
        <p:xfrm>
          <a:off x="397956" y="5185752"/>
          <a:ext cx="8348088" cy="86868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296144">
                  <a:extLst>
                    <a:ext uri="{9D8B030D-6E8A-4147-A177-3AD203B41FA5}">
                      <a16:colId xmlns:a16="http://schemas.microsoft.com/office/drawing/2014/main" val="4149875238"/>
                    </a:ext>
                  </a:extLst>
                </a:gridCol>
                <a:gridCol w="1080120">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1219059">
                  <a:extLst>
                    <a:ext uri="{9D8B030D-6E8A-4147-A177-3AD203B41FA5}">
                      <a16:colId xmlns:a16="http://schemas.microsoft.com/office/drawing/2014/main" val="55629451"/>
                    </a:ext>
                  </a:extLst>
                </a:gridCol>
                <a:gridCol w="933684">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Selon les conditions uniquement</a:t>
                      </a:r>
                      <a:endParaRPr lang="fr-FR" sz="700" dirty="0">
                        <a:latin typeface="Arial" charset="0"/>
                        <a:ea typeface="Arial" charset="0"/>
                        <a:cs typeface="Arial" charset="0"/>
                      </a:endParaRPr>
                    </a:p>
                  </a:txBody>
                  <a:tcPr anchor="ctr"/>
                </a:tc>
                <a:tc>
                  <a:txBody>
                    <a:bodyPr/>
                    <a:lstStyle/>
                    <a:p>
                      <a:pPr algn="ctr"/>
                      <a:r>
                        <a:rPr lang="fr-FR" sz="700" baseline="0" dirty="0">
                          <a:latin typeface="Arial" charset="0"/>
                        </a:rPr>
                        <a:t>Conditions, remboursement, intérêts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peut subventionner les intérêts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Offres limitées</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410705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342900" indent="-342900">
              <a:buFont typeface="+mj-lt"/>
              <a:buAutoNum type="arabicPeriod" startAt="3"/>
            </a:pPr>
            <a:r>
              <a:rPr lang="fr-FR" sz="1200" b="1" dirty="0">
                <a:latin typeface="Arial" charset="0"/>
              </a:rPr>
              <a:t>Emprunts collectifs</a:t>
            </a:r>
            <a:endParaRPr lang="fr-FR" sz="1200" dirty="0">
              <a:latin typeface="Arial" charset="0"/>
              <a:ea typeface="Arial" charset="0"/>
              <a:cs typeface="Arial" charset="0"/>
            </a:endParaRPr>
          </a:p>
          <a:p>
            <a:pPr marL="0" indent="0">
              <a:buNone/>
            </a:pPr>
            <a:r>
              <a:rPr lang="fr-FR" sz="1200" dirty="0">
                <a:latin typeface="Arial" charset="0"/>
              </a:rPr>
              <a:t>ces emprunts spéciaux permettent aux propriétaires de contracter un prêt collectivement plutôt qu'individuellement. Cela se fait par l'entremise d'un </a:t>
            </a:r>
            <a:r>
              <a:rPr lang="fr-FR" sz="1050" dirty="0">
                <a:latin typeface="Arial" charset="0"/>
              </a:rPr>
              <a:t>regroupement</a:t>
            </a:r>
            <a:r>
              <a:rPr lang="fr-FR" sz="1200" dirty="0">
                <a:latin typeface="Arial" charset="0"/>
              </a:rPr>
              <a:t> de logements en copropriété, comme une association de copropriétaires. Jusqu'à aujourd'hui, de telles options étaient rarement offertes par les banques, car les procédures associées à ce type d'opérations sont très complexes. L'avantage des emprunts collectifs est que la cessibilité à la vente peut être transférée entre propriétaires.</a:t>
            </a:r>
            <a:endParaRPr lang="fr-FR" sz="1200" b="1" dirty="0">
              <a:latin typeface="Arial" charset="0"/>
              <a:ea typeface="Arial" charset="0"/>
              <a:cs typeface="Arial" charset="0"/>
            </a:endParaRPr>
          </a:p>
          <a:p>
            <a:pPr marL="0" indent="0">
              <a:buNone/>
            </a:pPr>
            <a:r>
              <a:rPr lang="fr-FR" sz="1200" b="1" dirty="0">
                <a:latin typeface="Arial" charset="0"/>
              </a:rPr>
              <a:t>Avantage :</a:t>
            </a:r>
            <a:r>
              <a:rPr lang="fr-FR" sz="2400" dirty="0"/>
              <a:t> </a:t>
            </a:r>
            <a:r>
              <a:rPr lang="fr-FR" sz="1200" dirty="0">
                <a:latin typeface="Arial" charset="0"/>
              </a:rPr>
              <a:t>solution à certains problèmes d'incitation - obligations transférables, capacités élevées </a:t>
            </a:r>
          </a:p>
          <a:p>
            <a:pPr marL="0" indent="0">
              <a:buNone/>
            </a:pPr>
            <a:r>
              <a:rPr lang="fr-FR" sz="1200" b="1" dirty="0">
                <a:latin typeface="Arial" charset="0"/>
              </a:rPr>
              <a:t>Inconvénient :</a:t>
            </a:r>
            <a:r>
              <a:rPr lang="fr-FR" sz="1200" dirty="0">
                <a:latin typeface="Arial" charset="0"/>
              </a:rPr>
              <a:t> disponibilité limitée, longues démarches pour obtenir des prêts, accès limité pour les parties communes</a:t>
            </a:r>
            <a:endParaRPr lang="fr-FR" sz="1200" dirty="0">
              <a:latin typeface="Arial" charset="0"/>
              <a:ea typeface="Arial" charset="0"/>
              <a:cs typeface="Arial" charset="0"/>
            </a:endParaRPr>
          </a:p>
          <a:p>
            <a:pPr marL="0" indent="0">
              <a:buNone/>
            </a:pPr>
            <a:r>
              <a:rPr lang="fr-FR" sz="1200" b="1" dirty="0">
                <a:latin typeface="Arial" charset="0"/>
              </a:rPr>
              <a:t>Exemples : </a:t>
            </a:r>
            <a:r>
              <a:rPr lang="fr-FR" sz="1200" dirty="0">
                <a:latin typeface="Arial" charset="0"/>
              </a:rPr>
              <a:t>Crédit Foncier Copro 1 et Copro 100 (p. 33), Assen Service Cost (p. 34)</a:t>
            </a:r>
            <a:endParaRPr lang="fr-FR" sz="1200" b="1"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fr-FR" sz="1800" dirty="0">
                <a:latin typeface="Arial" charset="0"/>
              </a:rPr>
              <a:t>Outils – 2. Emprunts</a:t>
            </a:r>
            <a:endParaRPr lang="fr-FR" sz="1800" dirty="0">
              <a:latin typeface="Arial" charset="0"/>
              <a:ea typeface="Arial" charset="0"/>
              <a:cs typeface="Arial" charset="0"/>
            </a:endParaRPr>
          </a:p>
        </p:txBody>
      </p:sp>
      <p:sp>
        <p:nvSpPr>
          <p:cNvPr id="7" name="Rectangle 6"/>
          <p:cNvSpPr/>
          <p:nvPr/>
        </p:nvSpPr>
        <p:spPr>
          <a:xfrm>
            <a:off x="341056" y="6309320"/>
            <a:ext cx="2123728" cy="307777"/>
          </a:xfrm>
          <a:prstGeom prst="rect">
            <a:avLst/>
          </a:prstGeom>
        </p:spPr>
        <p:txBody>
          <a:bodyPr wrap="square">
            <a:spAutoFit/>
          </a:bodyPr>
          <a:lstStyle/>
          <a:p>
            <a:r>
              <a:rPr lang="fr-FR" sz="1050" i="1" dirty="0">
                <a:latin typeface="Arial" charset="0"/>
              </a:rPr>
              <a:t>Rapport p. 26 –</a:t>
            </a:r>
            <a:r>
              <a:rPr lang="fr-FR" sz="1400" dirty="0"/>
              <a:t> </a:t>
            </a:r>
            <a:r>
              <a:rPr lang="fr-FR" sz="1050" i="1" dirty="0">
                <a:latin typeface="Arial" charset="0"/>
              </a:rPr>
              <a:t>53 </a:t>
            </a:r>
            <a:endParaRPr lang="fr-FR" sz="1050" i="1" dirty="0">
              <a:latin typeface="Arial" charset="0"/>
              <a:ea typeface="Arial" charset="0"/>
              <a:cs typeface="Arial" charset="0"/>
            </a:endParaRPr>
          </a:p>
        </p:txBody>
      </p:sp>
      <p:graphicFrame>
        <p:nvGraphicFramePr>
          <p:cNvPr id="8" name="Table 7"/>
          <p:cNvGraphicFramePr>
            <a:graphicFrameLocks noGrp="1"/>
          </p:cNvGraphicFramePr>
          <p:nvPr>
            <p:extLst>
              <p:ext uri="{D42A27DB-BD31-4B8C-83A1-F6EECF244321}">
                <p14:modId xmlns:p14="http://schemas.microsoft.com/office/powerpoint/2010/main" val="455737928"/>
              </p:ext>
            </p:extLst>
          </p:nvPr>
        </p:nvGraphicFramePr>
        <p:xfrm>
          <a:off x="395536" y="4149080"/>
          <a:ext cx="8362718" cy="87525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741276">
                  <a:extLst>
                    <a:ext uri="{9D8B030D-6E8A-4147-A177-3AD203B41FA5}">
                      <a16:colId xmlns:a16="http://schemas.microsoft.com/office/drawing/2014/main" val="200567842"/>
                    </a:ext>
                  </a:extLst>
                </a:gridCol>
                <a:gridCol w="648072">
                  <a:extLst>
                    <a:ext uri="{9D8B030D-6E8A-4147-A177-3AD203B41FA5}">
                      <a16:colId xmlns:a16="http://schemas.microsoft.com/office/drawing/2014/main" val="20006"/>
                    </a:ext>
                  </a:extLst>
                </a:gridCol>
              </a:tblGrid>
              <a:tr h="418054">
                <a:tc>
                  <a:txBody>
                    <a:bodyPr/>
                    <a:lstStyle/>
                    <a:p>
                      <a:pPr algn="ctr"/>
                      <a:r>
                        <a:rPr lang="fr-FR" sz="800" dirty="0">
                          <a:latin typeface="Arial" charset="0"/>
                        </a:rPr>
                        <a:t>Caractéristique de l’investissement</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Transférabilité à la vente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Assistance </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Risque lié au rendement énergétique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des rénovations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à une répartition des incitations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74034">
                <a:tc>
                  <a:txBody>
                    <a:bodyPr/>
                    <a:lstStyle/>
                    <a:p>
                      <a:pPr algn="ctr"/>
                      <a:r>
                        <a:rPr lang="fr-FR" sz="800" dirty="0">
                          <a:latin typeface="Arial" charset="0"/>
                        </a:rPr>
                        <a:t>Prêt contracté par un groupe de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En partie</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Oui</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Non</a:t>
                      </a:r>
                      <a:endParaRPr lang="fr-FR" sz="8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60670694"/>
              </p:ext>
            </p:extLst>
          </p:nvPr>
        </p:nvGraphicFramePr>
        <p:xfrm>
          <a:off x="395536" y="5229200"/>
          <a:ext cx="8348088" cy="1082040"/>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86317">
                  <a:extLst>
                    <a:ext uri="{9D8B030D-6E8A-4147-A177-3AD203B41FA5}">
                      <a16:colId xmlns:a16="http://schemas.microsoft.com/office/drawing/2014/main" val="4149875238"/>
                    </a:ext>
                  </a:extLst>
                </a:gridCol>
                <a:gridCol w="1080120">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86317">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648072">
                  <a:extLst>
                    <a:ext uri="{9D8B030D-6E8A-4147-A177-3AD203B41FA5}">
                      <a16:colId xmlns:a16="http://schemas.microsoft.com/office/drawing/2014/main" val="20007"/>
                    </a:ext>
                  </a:extLst>
                </a:gridCol>
              </a:tblGrid>
              <a:tr h="439298">
                <a:tc>
                  <a:txBody>
                    <a:bodyPr/>
                    <a:lstStyle/>
                    <a:p>
                      <a:pPr algn="ctr"/>
                      <a:r>
                        <a:rPr lang="fr-FR" sz="800" dirty="0">
                          <a:latin typeface="Arial" charset="0"/>
                        </a:rPr>
                        <a:t>Possibilité dans les pays partenaires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Coûts de transaction liés aux négociations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Obligations des propriétaires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Produit disponible dans les pays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Contribution possible des municipalités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Adaptation au marché résidentiel</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Conditions réglementaires ou légales</a:t>
                      </a:r>
                      <a:endParaRPr lang="fr-FR" sz="800" dirty="0">
                        <a:latin typeface="Arial" charset="0"/>
                        <a:ea typeface="Arial" charset="0"/>
                        <a:cs typeface="Arial" charset="0"/>
                      </a:endParaRPr>
                    </a:p>
                  </a:txBody>
                  <a:tcPr anchor="ctr"/>
                </a:tc>
                <a:tc>
                  <a:txBody>
                    <a:bodyPr/>
                    <a:lstStyle/>
                    <a:p>
                      <a:pPr algn="ctr"/>
                      <a:r>
                        <a:rPr lang="fr-FR" sz="800" dirty="0">
                          <a:latin typeface="Arial" charset="0"/>
                        </a:rPr>
                        <a:t>Évaluation</a:t>
                      </a:r>
                      <a:endParaRPr lang="fr-FR" sz="800" dirty="0">
                        <a:latin typeface="Arial" charset="0"/>
                        <a:ea typeface="Arial" charset="0"/>
                        <a:cs typeface="Arial" charset="0"/>
                      </a:endParaRPr>
                    </a:p>
                  </a:txBody>
                  <a:tcPr anchor="ctr"/>
                </a:tc>
                <a:extLst>
                  <a:ext uri="{0D108BD9-81ED-4DB2-BD59-A6C34878D82A}">
                    <a16:rowId xmlns:a16="http://schemas.microsoft.com/office/drawing/2014/main" val="2741444420"/>
                  </a:ext>
                </a:extLst>
              </a:tr>
              <a:tr h="322706">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Avec la banque</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Conditions, remboursement, intérêts</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(rarement)</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 pour convaincre les banques, par exemple, avec caution</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Oui</a:t>
                      </a:r>
                      <a:endParaRPr lang="fr-FR" sz="700" dirty="0">
                        <a:latin typeface="Arial" charset="0"/>
                        <a:ea typeface="Arial" charset="0"/>
                        <a:cs typeface="Arial" charset="0"/>
                      </a:endParaRPr>
                    </a:p>
                  </a:txBody>
                  <a:tcPr anchor="ctr"/>
                </a:tc>
                <a:tc>
                  <a:txBody>
                    <a:bodyPr/>
                    <a:lstStyle/>
                    <a:p>
                      <a:pPr algn="ctr"/>
                      <a:r>
                        <a:rPr lang="fr-FR" sz="700" dirty="0">
                          <a:latin typeface="Arial" charset="0"/>
                        </a:rPr>
                        <a:t>Uniquement possible pour les parties communes</a:t>
                      </a:r>
                      <a:endParaRPr lang="fr-FR" sz="700" dirty="0">
                        <a:latin typeface="Arial" charset="0"/>
                        <a:ea typeface="Arial" charset="0"/>
                        <a:cs typeface="Arial" charset="0"/>
                      </a:endParaRPr>
                    </a:p>
                  </a:txBody>
                  <a:tcPr anchor="ctr"/>
                </a:tc>
                <a:tc>
                  <a:txBody>
                    <a:bodyPr/>
                    <a:lstStyle/>
                    <a:p>
                      <a:pPr algn="ctr"/>
                      <a:endParaRPr lang="en-US" sz="8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0841878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2611</Words>
  <Application>Microsoft Office PowerPoint</Application>
  <PresentationFormat>On-screen Show (4:3)</PresentationFormat>
  <Paragraphs>451</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Arial Hebrew Scholar</vt:lpstr>
      <vt:lpstr>Calibri</vt:lpstr>
      <vt:lpstr>Open Sans</vt:lpstr>
      <vt:lpstr>Trebuchet MS</vt:lpstr>
      <vt:lpstr>Thème Office</vt:lpstr>
      <vt:lpstr>Solutions financières pour la rénovation des logements en copropriété  Contenu du document livrable D.T4.1.1  Élaboré par l'Université de Maastricht  </vt:lpstr>
      <vt:lpstr>Introduction</vt:lpstr>
      <vt:lpstr>Guide de lecture</vt:lpstr>
      <vt:lpstr>Critères liés aux logements en copropriété pour les outils de financement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Energy Retrofitting in condominiums  (flats, tenements, multi-storey blocks)   SHAPE Energy workshop-March 2018</dc:title>
  <dc:creator>Annemarie van Zeijl-Rozema</dc:creator>
  <cp:lastModifiedBy>Zeljko Susljic - LST</cp:lastModifiedBy>
  <cp:revision>78</cp:revision>
  <dcterms:created xsi:type="dcterms:W3CDTF">2018-03-20T09:42:09Z</dcterms:created>
  <dcterms:modified xsi:type="dcterms:W3CDTF">2019-07-30T10:48:45Z</dcterms:modified>
</cp:coreProperties>
</file>