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303" r:id="rId3"/>
    <p:sldId id="304" r:id="rId4"/>
    <p:sldId id="281" r:id="rId5"/>
    <p:sldId id="305" r:id="rId6"/>
    <p:sldId id="283" r:id="rId7"/>
    <p:sldId id="284" r:id="rId8"/>
    <p:sldId id="306" r:id="rId9"/>
    <p:sldId id="307" r:id="rId10"/>
    <p:sldId id="308" r:id="rId11"/>
    <p:sldId id="309" r:id="rId12"/>
    <p:sldId id="310" r:id="rId13"/>
    <p:sldId id="311" r:id="rId14"/>
    <p:sldId id="312" r:id="rId15"/>
    <p:sldId id="313" r:id="rId16"/>
    <p:sldId id="295" r:id="rId17"/>
    <p:sldId id="314" r:id="rId18"/>
    <p:sldId id="297" r:id="rId19"/>
    <p:sldId id="298" r:id="rId20"/>
    <p:sldId id="315" r:id="rId21"/>
    <p:sldId id="30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Turner" initials="IT"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0" autoAdjust="0"/>
    <p:restoredTop sz="94648" autoAdjust="0"/>
  </p:normalViewPr>
  <p:slideViewPr>
    <p:cSldViewPr>
      <p:cViewPr>
        <p:scale>
          <a:sx n="125" d="100"/>
          <a:sy n="125" d="100"/>
        </p:scale>
        <p:origin x="1182" y="-258"/>
      </p:cViewPr>
      <p:guideLst>
        <p:guide orient="horz" pos="2160"/>
        <p:guide pos="2880"/>
      </p:guideLst>
    </p:cSldViewPr>
  </p:slideViewPr>
  <p:outlineViewPr>
    <p:cViewPr>
      <p:scale>
        <a:sx n="33" d="100"/>
        <a:sy n="33" d="100"/>
      </p:scale>
      <p:origin x="53" y="103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1F362-CCFD-4AEC-809D-6A2A8D9627C3}" type="datetimeFigureOut">
              <a:rPr lang="en-US" smtClean="0"/>
              <a:t>7/30/2019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C2D13-8DC9-45BD-A1B6-F20CC9966D52}" type="slidenum">
              <a:rPr lang="en-US" smtClean="0"/>
              <a:t>‹#›</a:t>
            </a:fld>
            <a:endParaRPr lang="en-US" dirty="0"/>
          </a:p>
        </p:txBody>
      </p:sp>
    </p:spTree>
    <p:extLst>
      <p:ext uri="{BB962C8B-B14F-4D97-AF65-F5344CB8AC3E}">
        <p14:creationId xmlns:p14="http://schemas.microsoft.com/office/powerpoint/2010/main" val="213032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08446F8-2603-400C-AF2E-E7D3AC5F7E33}" type="slidenum">
              <a:rPr lang="fr-FR" smtClean="0">
                <a:solidFill>
                  <a:prstClr val="black"/>
                </a:solidFill>
              </a:rPr>
              <a:pPr/>
              <a:t>1</a:t>
            </a:fld>
            <a:endParaRPr lang="fr-FR" dirty="0">
              <a:solidFill>
                <a:prstClr val="black"/>
              </a:solidFill>
            </a:endParaRPr>
          </a:p>
        </p:txBody>
      </p:sp>
    </p:spTree>
    <p:extLst>
      <p:ext uri="{BB962C8B-B14F-4D97-AF65-F5344CB8AC3E}">
        <p14:creationId xmlns:p14="http://schemas.microsoft.com/office/powerpoint/2010/main" val="439368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8650" y="5273040"/>
            <a:ext cx="7886700" cy="457200"/>
          </a:xfrm>
        </p:spPr>
        <p:txBody>
          <a:bodyPr>
            <a:noAutofit/>
          </a:bodyPr>
          <a:lstStyle>
            <a:lvl1pPr marL="0" indent="0" algn="ctr">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en-US" dirty="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48177" y="1075025"/>
            <a:ext cx="3386489" cy="1806397"/>
          </a:xfrm>
          <a:prstGeom prst="rect">
            <a:avLst/>
          </a:prstGeom>
        </p:spPr>
      </p:pic>
      <p:sp>
        <p:nvSpPr>
          <p:cNvPr id="8" name="Espace réservé de la date 7"/>
          <p:cNvSpPr>
            <a:spLocks noGrp="1"/>
          </p:cNvSpPr>
          <p:nvPr>
            <p:ph type="dt" sz="half" idx="10"/>
          </p:nvPr>
        </p:nvSpPr>
        <p:spPr/>
        <p:txBody>
          <a:bodyPr/>
          <a:lstStyle/>
          <a:p>
            <a:fld id="{A5320BB1-3D15-4509-934A-496E6E46C840}" type="datetime1">
              <a:rPr lang="fr-FR" smtClean="0">
                <a:solidFill>
                  <a:prstClr val="black">
                    <a:tint val="75000"/>
                  </a:prstClr>
                </a:solidFill>
              </a:rPr>
              <a:pPr/>
              <a:t>30/07/2019</a:t>
            </a:fld>
            <a:endParaRPr lang="fr-FR" dirty="0">
              <a:solidFill>
                <a:prstClr val="black">
                  <a:tint val="75000"/>
                </a:prstClr>
              </a:solidFill>
            </a:endParaRPr>
          </a:p>
        </p:txBody>
      </p:sp>
      <p:sp>
        <p:nvSpPr>
          <p:cNvPr id="9" name="Espace réservé du pied de page 8"/>
          <p:cNvSpPr>
            <a:spLocks noGrp="1"/>
          </p:cNvSpPr>
          <p:nvPr>
            <p:ph type="ftr" sz="quarter" idx="11"/>
          </p:nvPr>
        </p:nvSpPr>
        <p:spPr/>
        <p:txBody>
          <a:bodyPr/>
          <a:lstStyle/>
          <a:p>
            <a:endParaRPr lang="fr-FR" dirty="0">
              <a:solidFill>
                <a:prstClr val="black">
                  <a:tint val="75000"/>
                </a:prstClr>
              </a:solidFill>
            </a:endParaRPr>
          </a:p>
        </p:txBody>
      </p:sp>
      <p:sp>
        <p:nvSpPr>
          <p:cNvPr id="10" name="Espace réservé du numéro de diapositive 9"/>
          <p:cNvSpPr>
            <a:spLocks noGrp="1"/>
          </p:cNvSpPr>
          <p:nvPr>
            <p:ph type="sldNum" sz="quarter" idx="12"/>
          </p:nvPr>
        </p:nvSpPr>
        <p:spPr/>
        <p:txBody>
          <a:bodyPr/>
          <a:lstStyle/>
          <a:p>
            <a:fld id="{887881AF-5066-4752-9D31-0B4C9D3ECF21}" type="slidenum">
              <a:rPr lang="fr-FR" smtClean="0">
                <a:solidFill>
                  <a:prstClr val="black">
                    <a:tint val="75000"/>
                  </a:prstClr>
                </a:solidFill>
              </a:rPr>
              <a:pPr/>
              <a:t>‹#›</a:t>
            </a:fld>
            <a:endParaRPr lang="fr-FR" dirty="0">
              <a:solidFill>
                <a:prstClr val="black">
                  <a:tint val="75000"/>
                </a:prstClr>
              </a:solidFill>
            </a:endParaRPr>
          </a:p>
        </p:txBody>
      </p:sp>
      <p:sp>
        <p:nvSpPr>
          <p:cNvPr id="11" name="Titre 10"/>
          <p:cNvSpPr>
            <a:spLocks noGrp="1"/>
          </p:cNvSpPr>
          <p:nvPr>
            <p:ph type="title"/>
          </p:nvPr>
        </p:nvSpPr>
        <p:spPr>
          <a:xfrm>
            <a:off x="628650" y="1307804"/>
            <a:ext cx="4719527" cy="3455581"/>
          </a:xfrm>
        </p:spPr>
        <p:txBody>
          <a:bodyPr anchor="t" anchorCtr="0">
            <a:normAutofit/>
          </a:bodyPr>
          <a:lstStyle>
            <a:lvl1pPr>
              <a:defRPr sz="5400">
                <a:latin typeface="+mn-lt"/>
              </a:defRPr>
            </a:lvl1pPr>
          </a:lstStyle>
          <a:p>
            <a:r>
              <a:rPr lang="fr-FR" dirty="0"/>
              <a:t>Modifiez le style du titre</a:t>
            </a:r>
          </a:p>
        </p:txBody>
      </p:sp>
      <p:pic>
        <p:nvPicPr>
          <p:cNvPr id="2050" name="Picture 2" descr="C:\Users\a.vanzeijl\AppData\Local\Microsoft\Windows\Temporary Internet Files\Content.Outlook\3ISWBX8A\UM logo handtekening 2017 (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34138" y="6138677"/>
            <a:ext cx="2700528" cy="71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73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306320" y="365127"/>
            <a:ext cx="5794072" cy="1057274"/>
          </a:xfrm>
        </p:spPr>
        <p:txBody>
          <a:bodyPr>
            <a:normAutofit/>
          </a:bodyPr>
          <a:lstStyle>
            <a:lvl1pPr>
              <a:defRPr sz="4000">
                <a:latin typeface="+mn-lt"/>
              </a:defRPr>
            </a:lvl1pPr>
          </a:lstStyle>
          <a:p>
            <a:r>
              <a:rPr lang="fr-FR" dirty="0"/>
              <a:t>Modifiez le style du titre</a:t>
            </a:r>
            <a:endParaRPr lang="en-US" dirty="0"/>
          </a:p>
        </p:txBody>
      </p:sp>
      <p:sp>
        <p:nvSpPr>
          <p:cNvPr id="3" name="Content Placeholder 2"/>
          <p:cNvSpPr>
            <a:spLocks noGrp="1"/>
          </p:cNvSpPr>
          <p:nvPr>
            <p:ph idx="1"/>
          </p:nvPr>
        </p:nvSpPr>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B1D456DB-D275-4D79-8251-2B55863B33AA}" type="datetime1">
              <a:rPr lang="fr-FR" smtClean="0">
                <a:solidFill>
                  <a:prstClr val="black">
                    <a:tint val="75000"/>
                  </a:prstClr>
                </a:solidFill>
              </a:rPr>
              <a:pPr/>
              <a:t>30/07/2019</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887881AF-5066-4752-9D31-0B4C9D3ECF21}" type="slidenum">
              <a:rPr lang="fr-FR" smtClean="0">
                <a:solidFill>
                  <a:prstClr val="black">
                    <a:tint val="75000"/>
                  </a:prstClr>
                </a:solidFill>
              </a:rPr>
              <a:pPr/>
              <a:t>‹#›</a:t>
            </a:fld>
            <a:endParaRPr lang="fr-FR" dirty="0">
              <a:solidFill>
                <a:prstClr val="black">
                  <a:tint val="75000"/>
                </a:prstClr>
              </a:solidFill>
            </a:endParaRP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103" y="283846"/>
            <a:ext cx="1982093" cy="1057274"/>
          </a:xfrm>
          <a:prstGeom prst="rect">
            <a:avLst/>
          </a:prstGeom>
        </p:spPr>
      </p:pic>
      <p:pic>
        <p:nvPicPr>
          <p:cNvPr id="1026" name="Picture 2" descr="C:\Users\a.vanzeijl\AppData\Local\Microsoft\Windows\Temporary Internet Files\Content.Outlook\3ISWBX8A\UM logo handtekening 2017 (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26514" y="6138672"/>
            <a:ext cx="2700528" cy="71932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4"/>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00392" y="283846"/>
            <a:ext cx="814158" cy="114321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68145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6320" y="365127"/>
            <a:ext cx="6209030" cy="1057274"/>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92B4EA7C-1742-4C67-BD8D-FEEBB0C68859}" type="datetime1">
              <a:rPr lang="fr-FR" smtClean="0">
                <a:solidFill>
                  <a:prstClr val="black">
                    <a:tint val="75000"/>
                  </a:prstClr>
                </a:solidFill>
              </a:rPr>
              <a:pPr/>
              <a:t>30/07/2019</a:t>
            </a:fld>
            <a:endParaRPr lang="fr-FR"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fr-FR"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887881AF-5066-4752-9D31-0B4C9D3ECF21}"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774880615"/>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400" rtl="0" eaLnBrk="1" latinLnBrk="0" hangingPunct="1">
        <a:lnSpc>
          <a:spcPct val="90000"/>
        </a:lnSpc>
        <a:spcBef>
          <a:spcPct val="0"/>
        </a:spcBef>
        <a:buNone/>
        <a:defRPr sz="3600" b="1" kern="1200">
          <a:solidFill>
            <a:schemeClr val="accent5">
              <a:lumMod val="75000"/>
            </a:schemeClr>
          </a:solidFill>
          <a:latin typeface="+mn-lt"/>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1269563"/>
            <a:ext cx="5128683" cy="3455581"/>
          </a:xfrm>
        </p:spPr>
        <p:txBody>
          <a:bodyPr>
            <a:normAutofit fontScale="90000"/>
          </a:bodyPr>
          <a:lstStyle/>
          <a:p>
            <a:r>
              <a:rPr lang="nl-NL" sz="4400" dirty="0">
                <a:latin typeface="Trebuchet MS" charset="0"/>
                <a:ea typeface="Times New Roman" charset="0"/>
                <a:cs typeface="Open Sans" charset="0"/>
              </a:rPr>
              <a:t>Financiële oplossingen voor energieaanpassingen </a:t>
            </a:r>
            <a:br>
              <a:rPr lang="nl-NL" sz="4400" dirty="0">
                <a:latin typeface="Trebuchet MS" charset="0"/>
                <a:ea typeface="Times New Roman" charset="0"/>
                <a:cs typeface="Open Sans" charset="0"/>
              </a:rPr>
            </a:br>
            <a:r>
              <a:rPr lang="nl-NL" sz="4400" dirty="0">
                <a:latin typeface="Trebuchet MS" charset="0"/>
                <a:ea typeface="Times New Roman" charset="0"/>
                <a:cs typeface="Open Sans" charset="0"/>
              </a:rPr>
              <a:t>aan flatgebouwen</a:t>
            </a:r>
            <a:br>
              <a:rPr lang="nl-NL" sz="4400" dirty="0">
                <a:solidFill>
                  <a:srgbClr val="000090"/>
                </a:solidFill>
                <a:ea typeface="Times New Roman" charset="0"/>
                <a:cs typeface="Open Sans" charset="0"/>
              </a:rPr>
            </a:br>
            <a:br>
              <a:rPr lang="nl-NL" sz="3600" dirty="0">
                <a:solidFill>
                  <a:srgbClr val="000090"/>
                </a:solidFill>
                <a:ea typeface="Times New Roman" charset="0"/>
                <a:cs typeface="Open Sans" charset="0"/>
              </a:rPr>
            </a:br>
            <a:br>
              <a:rPr lang="nl-NL" sz="3600" dirty="0">
                <a:solidFill>
                  <a:srgbClr val="000090"/>
                </a:solidFill>
                <a:ea typeface="Times New Roman" charset="0"/>
                <a:cs typeface="Open Sans" charset="0"/>
              </a:rPr>
            </a:br>
            <a:r>
              <a:rPr lang="nl-NL" sz="2400" dirty="0">
                <a:solidFill>
                  <a:srgbClr val="FF6600"/>
                </a:solidFill>
              </a:rPr>
              <a:t>Hand-out bij folder Doelstelling D.T4.1.1</a:t>
            </a:r>
            <a:br>
              <a:rPr lang="en-US" sz="2400" dirty="0">
                <a:solidFill>
                  <a:srgbClr val="FF6600"/>
                </a:solidFill>
              </a:rPr>
            </a:br>
            <a:br>
              <a:rPr lang="en-US" sz="2400" dirty="0">
                <a:solidFill>
                  <a:srgbClr val="FF6600"/>
                </a:solidFill>
              </a:rPr>
            </a:br>
            <a:br>
              <a:rPr lang="en-US" sz="2400" dirty="0">
                <a:solidFill>
                  <a:srgbClr val="FF6600"/>
                </a:solidFill>
              </a:rPr>
            </a:br>
            <a:br>
              <a:rPr lang="en-US" sz="2400" dirty="0">
                <a:solidFill>
                  <a:srgbClr val="FF6600"/>
                </a:solidFill>
              </a:rPr>
            </a:br>
            <a:br>
              <a:rPr lang="en-US" sz="2400" dirty="0">
                <a:solidFill>
                  <a:srgbClr val="FF6600"/>
                </a:solidFill>
              </a:rPr>
            </a:br>
            <a:br>
              <a:rPr lang="en-US" sz="2400" dirty="0">
                <a:solidFill>
                  <a:srgbClr val="FF6600"/>
                </a:solidFill>
              </a:rPr>
            </a:br>
            <a:r>
              <a:rPr lang="nl-NL" sz="2400" dirty="0">
                <a:solidFill>
                  <a:srgbClr val="FF6600"/>
                </a:solidFill>
              </a:rPr>
              <a:t>Opgesteld door de universiteit van Maastricht </a:t>
            </a:r>
            <a:br>
              <a:rPr lang="en-US" sz="2400" dirty="0">
                <a:solidFill>
                  <a:srgbClr val="FF6600"/>
                </a:solidFill>
              </a:rPr>
            </a:br>
            <a:endParaRPr lang="fr-FR" sz="2400" dirty="0">
              <a:solidFill>
                <a:srgbClr val="FF6600"/>
              </a:solidFill>
            </a:endParaRPr>
          </a:p>
        </p:txBody>
      </p:sp>
      <p:pic>
        <p:nvPicPr>
          <p:cNvPr id="5" name="Imag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11761" y="2780927"/>
            <a:ext cx="1628316" cy="22864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92296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484784"/>
            <a:ext cx="8174294" cy="3931441"/>
          </a:xfrm>
        </p:spPr>
        <p:txBody>
          <a:bodyPr>
            <a:noAutofit/>
          </a:bodyPr>
          <a:lstStyle/>
          <a:p>
            <a:pPr marL="0" indent="0">
              <a:buNone/>
            </a:pPr>
            <a:r>
              <a:rPr lang="nl-NL" sz="1400" dirty="0">
                <a:latin typeface="Arial" charset="0"/>
                <a:ea typeface="Arial" charset="0"/>
                <a:cs typeface="Arial" charset="0"/>
              </a:rPr>
              <a:t>Het hulpmiddel ‘financiering op factuur’ is een optie om renovatie aan te bieden door een nutsbedrijf in het proces te betrekken. Vergeleken met klassieke schuldfinancieringsopties biedt het nutsbedrijf de initiële investering aan, in plaats van de eigenaar of de verhuurder. Het nutsbedrijf verdient dan de investeringskosten terug door de klant extra te factureren op zijn maandelijkse energierekening.</a:t>
            </a:r>
          </a:p>
          <a:p>
            <a:pPr marL="0" indent="0">
              <a:buNone/>
            </a:pPr>
            <a:r>
              <a:rPr lang="nl-NL" sz="1400" b="1" dirty="0">
                <a:latin typeface="Arial" charset="0"/>
                <a:ea typeface="Arial" charset="0"/>
                <a:cs typeface="Arial" charset="0"/>
              </a:rPr>
              <a:t>Voordeel:</a:t>
            </a:r>
            <a:r>
              <a:rPr lang="nl-NL" sz="1400" dirty="0">
                <a:latin typeface="Arial" charset="0"/>
                <a:ea typeface="Arial" charset="0"/>
                <a:cs typeface="Arial" charset="0"/>
              </a:rPr>
              <a:t> professionele ondersteuning tijdens renovatie, werkt stimulerend</a:t>
            </a:r>
          </a:p>
          <a:p>
            <a:pPr marL="0" indent="0">
              <a:buNone/>
            </a:pPr>
            <a:r>
              <a:rPr lang="nl-NL" sz="1400" b="1" dirty="0">
                <a:latin typeface="Arial" charset="0"/>
                <a:ea typeface="Arial" charset="0"/>
                <a:cs typeface="Arial" charset="0"/>
              </a:rPr>
              <a:t>Nadelen:</a:t>
            </a:r>
            <a:r>
              <a:rPr lang="nl-NL" sz="1400" dirty="0">
                <a:latin typeface="Arial" charset="0"/>
                <a:ea typeface="Arial" charset="0"/>
                <a:cs typeface="Arial" charset="0"/>
              </a:rPr>
              <a:t> alleen geschikt voor energievoorzieningen (geen andere maatregelen), soms duur</a:t>
            </a:r>
          </a:p>
          <a:p>
            <a:pPr marL="0" indent="0">
              <a:buNone/>
            </a:pPr>
            <a:r>
              <a:rPr lang="nl-NL" sz="1400" b="1" dirty="0">
                <a:latin typeface="Arial" charset="0"/>
                <a:ea typeface="Arial" charset="0"/>
                <a:cs typeface="Arial" charset="0"/>
              </a:rPr>
              <a:t>Voorbeelden</a:t>
            </a:r>
            <a:r>
              <a:rPr lang="nl-NL" sz="1400" dirty="0">
                <a:latin typeface="Arial" charset="0"/>
                <a:ea typeface="Arial" charset="0"/>
                <a:cs typeface="Arial" charset="0"/>
              </a:rPr>
              <a:t>: PSE&amp;G Residential Multifamily Housing Program (p.35), The Green Deal UK (p. 36).</a:t>
            </a:r>
          </a:p>
          <a:p>
            <a:pPr marL="0" indent="0">
              <a:buNone/>
            </a:pPr>
            <a:endParaRPr lang="en-US" sz="165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3. Hulpmiddel ‘Financiering op factuur</a:t>
            </a:r>
            <a:r>
              <a:rPr lang="en-US" sz="2250" dirty="0">
                <a:latin typeface="Arial" charset="0"/>
                <a:ea typeface="Arial" charset="0"/>
                <a:cs typeface="Arial" charset="0"/>
              </a:rPr>
              <a:t>’</a:t>
            </a:r>
          </a:p>
        </p:txBody>
      </p:sp>
      <p:sp>
        <p:nvSpPr>
          <p:cNvPr id="7" name="Rectangle 6"/>
          <p:cNvSpPr/>
          <p:nvPr/>
        </p:nvSpPr>
        <p:spPr>
          <a:xfrm>
            <a:off x="341056" y="6309320"/>
            <a:ext cx="2123728" cy="276999"/>
          </a:xfrm>
          <a:prstGeom prst="rect">
            <a:avLst/>
          </a:prstGeom>
        </p:spPr>
        <p:txBody>
          <a:bodyPr wrap="square">
            <a:spAutoFit/>
          </a:bodyPr>
          <a:lstStyle/>
          <a:p>
            <a:r>
              <a:rPr lang="nl-NL" sz="1200" i="1" dirty="0">
                <a:latin typeface="Arial" charset="0"/>
                <a:ea typeface="Arial" charset="0"/>
                <a:cs typeface="Arial" charset="0"/>
              </a:rPr>
              <a:t>Rapport p. 26 – 53 </a:t>
            </a:r>
          </a:p>
        </p:txBody>
      </p:sp>
      <p:graphicFrame>
        <p:nvGraphicFramePr>
          <p:cNvPr id="10" name="Tabel 9"/>
          <p:cNvGraphicFramePr>
            <a:graphicFrameLocks noGrp="1"/>
          </p:cNvGraphicFramePr>
          <p:nvPr>
            <p:extLst>
              <p:ext uri="{D42A27DB-BD31-4B8C-83A1-F6EECF244321}">
                <p14:modId xmlns:p14="http://schemas.microsoft.com/office/powerpoint/2010/main" val="1640765794"/>
              </p:ext>
            </p:extLst>
          </p:nvPr>
        </p:nvGraphicFramePr>
        <p:xfrm>
          <a:off x="395536" y="3645024"/>
          <a:ext cx="8362718" cy="922674"/>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000"/>
                    </a:ext>
                  </a:extLst>
                </a:gridCol>
                <a:gridCol w="1194674">
                  <a:extLst>
                    <a:ext uri="{9D8B030D-6E8A-4147-A177-3AD203B41FA5}">
                      <a16:colId xmlns:a16="http://schemas.microsoft.com/office/drawing/2014/main" val="20001"/>
                    </a:ext>
                  </a:extLst>
                </a:gridCol>
                <a:gridCol w="11390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148834">
                  <a:extLst>
                    <a:ext uri="{9D8B030D-6E8A-4147-A177-3AD203B41FA5}">
                      <a16:colId xmlns:a16="http://schemas.microsoft.com/office/drawing/2014/main" val="20004"/>
                    </a:ext>
                  </a:extLst>
                </a:gridCol>
                <a:gridCol w="1227430">
                  <a:extLst>
                    <a:ext uri="{9D8B030D-6E8A-4147-A177-3AD203B41FA5}">
                      <a16:colId xmlns:a16="http://schemas.microsoft.com/office/drawing/2014/main" val="20005"/>
                    </a:ext>
                  </a:extLst>
                </a:gridCol>
                <a:gridCol w="1161918">
                  <a:extLst>
                    <a:ext uri="{9D8B030D-6E8A-4147-A177-3AD203B41FA5}">
                      <a16:colId xmlns:a16="http://schemas.microsoft.com/office/drawing/2014/main" val="20006"/>
                    </a:ext>
                  </a:extLst>
                </a:gridCol>
              </a:tblGrid>
              <a:tr h="418054">
                <a:tc>
                  <a:txBody>
                    <a:bodyPr/>
                    <a:lstStyle/>
                    <a:p>
                      <a:pPr algn="ctr"/>
                      <a:r>
                        <a:rPr lang="nl-NL" sz="1000" noProof="0" dirty="0">
                          <a:latin typeface="Arial" charset="0"/>
                          <a:ea typeface="Arial" charset="0"/>
                          <a:cs typeface="Arial" charset="0"/>
                        </a:rPr>
                        <a:t>Investerings-kenmerken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Energieprestatie-risico</a:t>
                      </a:r>
                    </a:p>
                  </a:txBody>
                  <a:tcPr anchor="ctr"/>
                </a:tc>
                <a:tc>
                  <a:txBody>
                    <a:bodyPr/>
                    <a:lstStyle/>
                    <a:p>
                      <a:pPr algn="ctr"/>
                      <a:r>
                        <a:rPr lang="nl-NL" sz="1000" noProof="0" dirty="0">
                          <a:latin typeface="Arial" charset="0"/>
                          <a:ea typeface="Arial" charset="0"/>
                          <a:cs typeface="Arial" charset="0"/>
                        </a:rPr>
                        <a:t>Uitbreidings-mogelijkheden </a:t>
                      </a:r>
                      <a:r>
                        <a:rPr lang="nl-NL" sz="1000" baseline="0" noProof="0" dirty="0">
                          <a:latin typeface="Arial" charset="0"/>
                          <a:ea typeface="Arial" charset="0"/>
                          <a:cs typeface="Arial" charset="0"/>
                        </a:rPr>
                        <a:t>renovatie</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Behandelde </a:t>
                      </a:r>
                    </a:p>
                    <a:p>
                      <a:pPr algn="ctr"/>
                      <a:r>
                        <a:rPr lang="nl-NL" sz="1000" noProof="0" dirty="0">
                          <a:latin typeface="Arial" charset="0"/>
                          <a:ea typeface="Arial" charset="0"/>
                          <a:cs typeface="Arial" charset="0"/>
                        </a:rPr>
                        <a:t>split incentives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74034">
                <a:tc>
                  <a:txBody>
                    <a:bodyPr/>
                    <a:lstStyle/>
                    <a:p>
                      <a:pPr algn="ctr"/>
                      <a:r>
                        <a:rPr lang="nl-NL" sz="900" noProof="0" dirty="0">
                          <a:latin typeface="Arial" charset="0"/>
                          <a:ea typeface="Arial" charset="0"/>
                          <a:cs typeface="Arial" charset="0"/>
                        </a:rPr>
                        <a:t>Nutsbedrijf betaald de kosten</a:t>
                      </a:r>
                    </a:p>
                  </a:txBody>
                  <a:tcPr anchor="ctr"/>
                </a:tc>
                <a:tc>
                  <a:txBody>
                    <a:bodyPr/>
                    <a:lstStyle/>
                    <a:p>
                      <a:pPr algn="ctr"/>
                      <a:r>
                        <a:rPr lang="nl-NL" sz="900" baseline="0" noProof="0" dirty="0">
                          <a:latin typeface="Arial" charset="0"/>
                          <a:ea typeface="Arial" charset="0"/>
                          <a:cs typeface="Arial" charset="0"/>
                        </a:rPr>
                        <a:t>Ja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Twijfelachtig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endParaRPr lang="nl-NL" sz="1000" noProof="0" dirty="0">
                        <a:solidFill>
                          <a:srgbClr val="00B050"/>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0001"/>
                  </a:ext>
                </a:extLst>
              </a:tr>
            </a:tbl>
          </a:graphicData>
        </a:graphic>
      </p:graphicFrame>
      <p:graphicFrame>
        <p:nvGraphicFramePr>
          <p:cNvPr id="11" name="Tabel 10"/>
          <p:cNvGraphicFramePr>
            <a:graphicFrameLocks noGrp="1"/>
          </p:cNvGraphicFramePr>
          <p:nvPr>
            <p:extLst>
              <p:ext uri="{D42A27DB-BD31-4B8C-83A1-F6EECF244321}">
                <p14:modId xmlns:p14="http://schemas.microsoft.com/office/powerpoint/2010/main" val="1829520678"/>
              </p:ext>
            </p:extLst>
          </p:nvPr>
        </p:nvGraphicFramePr>
        <p:xfrm>
          <a:off x="395536" y="4725144"/>
          <a:ext cx="8348088" cy="120396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3724">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010532">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129130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Transactiekosten gerelateerd aan onderhandelingen</a:t>
                      </a:r>
                    </a:p>
                  </a:txBody>
                  <a:tcPr anchor="ctr"/>
                </a:tc>
                <a:tc>
                  <a:txBody>
                    <a:bodyPr/>
                    <a:lstStyle/>
                    <a:p>
                      <a:pPr algn="ctr"/>
                      <a:r>
                        <a:rPr lang="nl-NL" sz="1000" noProof="0" dirty="0">
                          <a:latin typeface="Arial" charset="0"/>
                          <a:ea typeface="Arial" charset="0"/>
                          <a:cs typeface="Arial" charset="0"/>
                        </a:rPr>
                        <a:t>Verplichtingen</a:t>
                      </a:r>
                      <a:r>
                        <a:rPr lang="nl-NL" sz="1000" baseline="0" noProof="0" dirty="0">
                          <a:latin typeface="Arial" charset="0"/>
                          <a:ea typeface="Arial" charset="0"/>
                          <a:cs typeface="Arial" charset="0"/>
                        </a:rPr>
                        <a:t> voor eigenaars</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a:t>
                      </a:r>
                      <a:r>
                        <a:rPr lang="nl-NL" sz="1000" baseline="0" noProof="0" dirty="0">
                          <a:latin typeface="Arial" charset="0"/>
                          <a:ea typeface="Arial" charset="0"/>
                          <a:cs typeface="Arial" charset="0"/>
                        </a:rPr>
                        <a:t> gemeente helpen?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22706">
                <a:tc>
                  <a:txBody>
                    <a:bodyPr/>
                    <a:lstStyle/>
                    <a:p>
                      <a:pPr algn="ctr"/>
                      <a:r>
                        <a:rPr lang="nl-NL" sz="900" noProof="0" dirty="0">
                          <a:latin typeface="Arial" charset="0"/>
                          <a:ea typeface="Arial" charset="0"/>
                          <a:cs typeface="Arial" charset="0"/>
                        </a:rPr>
                        <a:t>Ja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Aan het nutsbedrijf</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baseline="0" noProof="0" dirty="0">
                          <a:latin typeface="Arial" charset="0"/>
                          <a:ea typeface="Arial" charset="0"/>
                          <a:cs typeface="Arial" charset="0"/>
                        </a:rPr>
                        <a:t>Terugbetaling door nutsbedrijf</a:t>
                      </a:r>
                      <a:endParaRPr lang="nl-NL" sz="900" noProof="0" dirty="0">
                        <a:latin typeface="Arial" charset="0"/>
                        <a:ea typeface="Arial" charset="0"/>
                        <a:cs typeface="Arial" charset="0"/>
                      </a:endParaRPr>
                    </a:p>
                    <a:p>
                      <a:pPr algn="ct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Ja</a:t>
                      </a:r>
                    </a:p>
                  </a:txBody>
                  <a:tcPr anchor="ctr"/>
                </a:tc>
                <a:tc>
                  <a:txBody>
                    <a:bodyPr/>
                    <a:lstStyle/>
                    <a:p>
                      <a:pPr algn="ctr"/>
                      <a:r>
                        <a:rPr lang="nl-NL" sz="900" noProof="0" dirty="0">
                          <a:latin typeface="Arial" charset="0"/>
                          <a:ea typeface="Arial" charset="0"/>
                          <a:cs typeface="Arial" charset="0"/>
                        </a:rPr>
                        <a:t>Neen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Kan nutsbedrijf hier</a:t>
                      </a:r>
                      <a:r>
                        <a:rPr lang="nl-NL" sz="900" baseline="0" noProof="0" dirty="0">
                          <a:latin typeface="Arial" charset="0"/>
                          <a:ea typeface="Arial" charset="0"/>
                          <a:cs typeface="Arial" charset="0"/>
                        </a:rPr>
                        <a:t> klant vertegenwoordigen</a:t>
                      </a:r>
                      <a:r>
                        <a:rPr lang="nl-NL" sz="900" noProof="0" dirty="0">
                          <a:latin typeface="Arial" charset="0"/>
                          <a:ea typeface="Arial" charset="0"/>
                          <a:cs typeface="Arial" charset="0"/>
                        </a:rPr>
                        <a:t>?</a:t>
                      </a:r>
                    </a:p>
                  </a:txBody>
                  <a:tcPr anchor="ctr"/>
                </a:tc>
                <a:tc>
                  <a:txBody>
                    <a:bodyPr/>
                    <a:lstStyle/>
                    <a:p>
                      <a:pPr algn="ctr"/>
                      <a:endParaRPr lang="nl-NL" sz="1000" noProof="0" dirty="0">
                        <a:latin typeface="Arial" charset="0"/>
                        <a:ea typeface="Arial" charset="0"/>
                        <a:cs typeface="Arial" charset="0"/>
                      </a:endParaRPr>
                    </a:p>
                  </a:txBody>
                  <a:tcPr anchor="ctr">
                    <a:solidFill>
                      <a:schemeClr val="accent6">
                        <a:lumMod val="7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7497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340768"/>
            <a:ext cx="8174294" cy="3931441"/>
          </a:xfrm>
        </p:spPr>
        <p:txBody>
          <a:bodyPr>
            <a:noAutofit/>
          </a:bodyPr>
          <a:lstStyle/>
          <a:p>
            <a:pPr marL="0" indent="0">
              <a:buNone/>
            </a:pPr>
            <a:r>
              <a:rPr lang="nl-NL" sz="1400" dirty="0">
                <a:latin typeface="Arial" charset="0"/>
                <a:ea typeface="Arial" charset="0"/>
                <a:cs typeface="Arial" charset="0"/>
              </a:rPr>
              <a:t>In deze renovatiefinancieringsregeling geven gemeenten obligaties met lange rente uit. De opbrengst daarvan wordt gebruikt als lening voor de renovatie van eigendommen, meestal woningen (niet van de eigenaar). Zoals bij elk ander financieringsinstrument, blijft het pandrecht bij de verkoop van het onroerend goed. De leningsverplichtingen (rente, afschrijving) worden betaald met de onroerende voorheffing, waardoor de verplichtingen ook overdraagbaar zijn. Tot dusver is PACE beperkt tot de VS, met uitzondering van één proefproject in Spanje. </a:t>
            </a:r>
          </a:p>
          <a:p>
            <a:pPr marL="0" indent="0">
              <a:buNone/>
            </a:pPr>
            <a:r>
              <a:rPr lang="nl-NL" sz="1400" b="1" dirty="0">
                <a:latin typeface="Arial" charset="0"/>
                <a:ea typeface="Arial" charset="0"/>
                <a:cs typeface="Arial" charset="0"/>
              </a:rPr>
              <a:t>Voordeel</a:t>
            </a:r>
            <a:r>
              <a:rPr lang="nl-NL" sz="1400" dirty="0">
                <a:latin typeface="Arial" charset="0"/>
                <a:ea typeface="Arial" charset="0"/>
                <a:cs typeface="Arial" charset="0"/>
              </a:rPr>
              <a:t>: werkt stimulerend, overdraagbaar, hoge bedragen mogelijk</a:t>
            </a:r>
          </a:p>
          <a:p>
            <a:pPr marL="0" indent="0">
              <a:buNone/>
            </a:pPr>
            <a:r>
              <a:rPr lang="nl-NL" sz="1400" b="1" dirty="0">
                <a:latin typeface="Arial" charset="0"/>
                <a:ea typeface="Arial" charset="0"/>
                <a:cs typeface="Arial" charset="0"/>
              </a:rPr>
              <a:t>Nadelen:</a:t>
            </a:r>
            <a:r>
              <a:rPr lang="nl-NL" sz="1400" dirty="0">
                <a:latin typeface="Arial" charset="0"/>
                <a:ea typeface="Arial" charset="0"/>
                <a:cs typeface="Arial" charset="0"/>
              </a:rPr>
              <a:t> momenteel beperkt tot de VS, soms duur, geen renovatiesteun</a:t>
            </a:r>
          </a:p>
          <a:p>
            <a:pPr marL="0" indent="0">
              <a:buNone/>
            </a:pPr>
            <a:r>
              <a:rPr lang="nl-NL" sz="1400" b="1" dirty="0">
                <a:latin typeface="Arial" charset="0"/>
                <a:ea typeface="Arial" charset="0"/>
                <a:cs typeface="Arial" charset="0"/>
              </a:rPr>
              <a:t>Voorbeelden:</a:t>
            </a:r>
            <a:r>
              <a:rPr lang="nl-NL" sz="1400" dirty="0">
                <a:latin typeface="Arial" charset="0"/>
                <a:ea typeface="Arial" charset="0"/>
                <a:cs typeface="Arial" charset="0"/>
              </a:rPr>
              <a:t> HERO (p.39), Vurenfinanciering (p.40), EUA-financiering: Fonds Duurzaam Melbourne 7 (blz. 41)</a:t>
            </a:r>
            <a:endParaRPr lang="en-GB" sz="140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4. EUA/PACE Financiering</a:t>
            </a: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Rapport p. 26 </a:t>
            </a:r>
            <a:r>
              <a:rPr lang="mr-IN" sz="1200" i="1" dirty="0">
                <a:latin typeface="Arial" charset="0"/>
                <a:ea typeface="Arial" charset="0"/>
                <a:cs typeface="Arial" charset="0"/>
              </a:rPr>
              <a:t>–</a:t>
            </a:r>
            <a:r>
              <a:rPr lang="en-US" sz="1200" i="1" dirty="0">
                <a:latin typeface="Arial" charset="0"/>
                <a:ea typeface="Arial" charset="0"/>
                <a:cs typeface="Arial" charset="0"/>
              </a:rPr>
              <a:t> 53 </a:t>
            </a:r>
          </a:p>
        </p:txBody>
      </p:sp>
      <p:graphicFrame>
        <p:nvGraphicFramePr>
          <p:cNvPr id="10" name="Tabel 9"/>
          <p:cNvGraphicFramePr>
            <a:graphicFrameLocks noGrp="1"/>
          </p:cNvGraphicFramePr>
          <p:nvPr>
            <p:extLst>
              <p:ext uri="{D42A27DB-BD31-4B8C-83A1-F6EECF244321}">
                <p14:modId xmlns:p14="http://schemas.microsoft.com/office/powerpoint/2010/main" val="1821507243"/>
              </p:ext>
            </p:extLst>
          </p:nvPr>
        </p:nvGraphicFramePr>
        <p:xfrm>
          <a:off x="341056" y="3933056"/>
          <a:ext cx="8362718" cy="1051560"/>
        </p:xfrm>
        <a:graphic>
          <a:graphicData uri="http://schemas.openxmlformats.org/drawingml/2006/table">
            <a:tbl>
              <a:tblPr firstRow="1" bandRow="1">
                <a:tableStyleId>{5C22544A-7EE6-4342-B048-85BDC9FD1C3A}</a:tableStyleId>
              </a:tblPr>
              <a:tblGrid>
                <a:gridCol w="127861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963422">
                  <a:extLst>
                    <a:ext uri="{9D8B030D-6E8A-4147-A177-3AD203B41FA5}">
                      <a16:colId xmlns:a16="http://schemas.microsoft.com/office/drawing/2014/main" val="20006"/>
                    </a:ext>
                  </a:extLst>
                </a:gridCol>
              </a:tblGrid>
              <a:tr h="418054">
                <a:tc>
                  <a:txBody>
                    <a:bodyPr/>
                    <a:lstStyle/>
                    <a:p>
                      <a:pPr algn="ctr"/>
                      <a:r>
                        <a:rPr lang="nl-NL" sz="1000" noProof="0" dirty="0">
                          <a:latin typeface="Arial" charset="0"/>
                          <a:ea typeface="Arial" charset="0"/>
                          <a:cs typeface="Arial" charset="0"/>
                        </a:rPr>
                        <a:t>Investerings-kenmerken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Energieprestatie-risico</a:t>
                      </a:r>
                    </a:p>
                  </a:txBody>
                  <a:tcPr anchor="ctr"/>
                </a:tc>
                <a:tc>
                  <a:txBody>
                    <a:bodyPr/>
                    <a:lstStyle/>
                    <a:p>
                      <a:pPr algn="ctr"/>
                      <a:r>
                        <a:rPr lang="nl-NL" sz="1000" noProof="0" dirty="0">
                          <a:latin typeface="Arial" charset="0"/>
                          <a:ea typeface="Arial" charset="0"/>
                          <a:cs typeface="Arial" charset="0"/>
                        </a:rPr>
                        <a:t>Uitbreidings-mogelijkheden </a:t>
                      </a:r>
                      <a:r>
                        <a:rPr lang="nl-NL" sz="1000" baseline="0" noProof="0" dirty="0">
                          <a:latin typeface="Arial" charset="0"/>
                          <a:ea typeface="Arial" charset="0"/>
                          <a:cs typeface="Arial" charset="0"/>
                        </a:rPr>
                        <a:t>renovatie</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Behandelde </a:t>
                      </a:r>
                    </a:p>
                    <a:p>
                      <a:pPr algn="ctr"/>
                      <a:r>
                        <a:rPr lang="nl-NL" sz="1000" noProof="0" dirty="0">
                          <a:latin typeface="Arial" charset="0"/>
                          <a:ea typeface="Arial" charset="0"/>
                          <a:cs typeface="Arial" charset="0"/>
                        </a:rPr>
                        <a:t>split incentives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74034">
                <a:tc>
                  <a:txBody>
                    <a:bodyPr/>
                    <a:lstStyle/>
                    <a:p>
                      <a:pPr algn="ctr"/>
                      <a:r>
                        <a:rPr lang="nl-NL" sz="900" noProof="0" dirty="0">
                          <a:latin typeface="Arial" charset="0"/>
                          <a:ea typeface="Arial" charset="0"/>
                          <a:cs typeface="Arial" charset="0"/>
                        </a:rPr>
                        <a:t>Kan door diverse investeerders</a:t>
                      </a:r>
                      <a:r>
                        <a:rPr lang="nl-NL" sz="900" baseline="0" noProof="0" dirty="0">
                          <a:latin typeface="Arial" charset="0"/>
                          <a:ea typeface="Arial" charset="0"/>
                          <a:cs typeface="Arial" charset="0"/>
                        </a:rPr>
                        <a:t> gefinancierd worden</a:t>
                      </a:r>
                      <a:endParaRPr lang="nl-NL" sz="900" noProof="0" dirty="0">
                        <a:latin typeface="Arial" charset="0"/>
                        <a:ea typeface="Arial" charset="0"/>
                        <a:cs typeface="Arial" charset="0"/>
                      </a:endParaRPr>
                    </a:p>
                  </a:txBody>
                  <a:tcPr anchor="ctr"/>
                </a:tc>
                <a:tc>
                  <a:txBody>
                    <a:bodyPr/>
                    <a:lstStyle/>
                    <a:p>
                      <a:pPr algn="ctr"/>
                      <a:r>
                        <a:rPr lang="nl-NL" sz="900" baseline="0" noProof="0" dirty="0">
                          <a:latin typeface="Arial" charset="0"/>
                          <a:ea typeface="Arial" charset="0"/>
                          <a:cs typeface="Arial" charset="0"/>
                        </a:rPr>
                        <a:t>Ja, verplichting rust op eigendom</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endParaRPr lang="nl-NL" sz="1000" noProof="0" dirty="0">
                        <a:solidFill>
                          <a:srgbClr val="00B050"/>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0001"/>
                  </a:ext>
                </a:extLst>
              </a:tr>
            </a:tbl>
          </a:graphicData>
        </a:graphic>
      </p:graphicFrame>
      <p:graphicFrame>
        <p:nvGraphicFramePr>
          <p:cNvPr id="11" name="Tabel 10"/>
          <p:cNvGraphicFramePr>
            <a:graphicFrameLocks noGrp="1"/>
          </p:cNvGraphicFramePr>
          <p:nvPr>
            <p:extLst>
              <p:ext uri="{D42A27DB-BD31-4B8C-83A1-F6EECF244321}">
                <p14:modId xmlns:p14="http://schemas.microsoft.com/office/powerpoint/2010/main" val="3215782484"/>
              </p:ext>
            </p:extLst>
          </p:nvPr>
        </p:nvGraphicFramePr>
        <p:xfrm>
          <a:off x="341056" y="5157192"/>
          <a:ext cx="8348088" cy="1188720"/>
        </p:xfrm>
        <a:graphic>
          <a:graphicData uri="http://schemas.openxmlformats.org/drawingml/2006/table">
            <a:tbl>
              <a:tblPr firstRow="1" bandRow="1">
                <a:tableStyleId>{5C22544A-7EE6-4342-B048-85BDC9FD1C3A}</a:tableStyleId>
              </a:tblPr>
              <a:tblGrid>
                <a:gridCol w="918576">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167236">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082540">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114728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Transactiekosten gerelateerd aan onderhandelingen</a:t>
                      </a:r>
                    </a:p>
                  </a:txBody>
                  <a:tcPr anchor="ctr"/>
                </a:tc>
                <a:tc>
                  <a:txBody>
                    <a:bodyPr/>
                    <a:lstStyle/>
                    <a:p>
                      <a:pPr algn="ctr"/>
                      <a:r>
                        <a:rPr lang="nl-NL" sz="1000" noProof="0" dirty="0">
                          <a:latin typeface="Arial" charset="0"/>
                          <a:ea typeface="Arial" charset="0"/>
                          <a:cs typeface="Arial" charset="0"/>
                        </a:rPr>
                        <a:t>Verplichtingen</a:t>
                      </a:r>
                      <a:r>
                        <a:rPr lang="nl-NL" sz="1000" baseline="0" noProof="0" dirty="0">
                          <a:latin typeface="Arial" charset="0"/>
                          <a:ea typeface="Arial" charset="0"/>
                          <a:cs typeface="Arial" charset="0"/>
                        </a:rPr>
                        <a:t> voor eigenaars</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a:t>
                      </a:r>
                      <a:r>
                        <a:rPr lang="nl-NL" sz="1000" baseline="0" noProof="0" dirty="0">
                          <a:latin typeface="Arial" charset="0"/>
                          <a:ea typeface="Arial" charset="0"/>
                          <a:cs typeface="Arial" charset="0"/>
                        </a:rPr>
                        <a:t> gemeente helpen?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22706">
                <a:tc>
                  <a:txBody>
                    <a:bodyPr/>
                    <a:lstStyle/>
                    <a:p>
                      <a:pPr algn="ctr"/>
                      <a:r>
                        <a:rPr lang="nl-NL" sz="900" noProof="0" dirty="0">
                          <a:latin typeface="Arial" charset="0"/>
                          <a:ea typeface="Arial" charset="0"/>
                          <a:cs typeface="Arial" charset="0"/>
                        </a:rPr>
                        <a:t>Nog niet,</a:t>
                      </a:r>
                      <a:r>
                        <a:rPr lang="nl-NL" sz="900" baseline="0" noProof="0" dirty="0">
                          <a:latin typeface="Arial" charset="0"/>
                          <a:ea typeface="Arial" charset="0"/>
                          <a:cs typeface="Arial" charset="0"/>
                        </a:rPr>
                        <a:t> </a:t>
                      </a:r>
                    </a:p>
                    <a:p>
                      <a:pPr algn="ctr"/>
                      <a:r>
                        <a:rPr lang="nl-NL" sz="900" baseline="0" noProof="0" dirty="0">
                          <a:latin typeface="Arial" charset="0"/>
                          <a:ea typeface="Arial" charset="0"/>
                          <a:cs typeface="Arial" charset="0"/>
                        </a:rPr>
                        <a:t>er lopen proefprojecten</a:t>
                      </a: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Gemeente met overheid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baseline="0" noProof="0" dirty="0">
                          <a:latin typeface="Arial" charset="0"/>
                          <a:ea typeface="Arial" charset="0"/>
                          <a:cs typeface="Arial" charset="0"/>
                        </a:rPr>
                        <a:t>Terugbetaling via onroerende voorheffing</a:t>
                      </a: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Neen, enkel in VS</a:t>
                      </a:r>
                      <a:r>
                        <a:rPr lang="nl-NL" sz="900" baseline="0" noProof="0" dirty="0">
                          <a:latin typeface="Arial" charset="0"/>
                          <a:ea typeface="Arial" charset="0"/>
                          <a:cs typeface="Arial" charset="0"/>
                        </a:rPr>
                        <a:t> en proefproject in Spanje</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als tussenpersoon</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Uitdaging voor</a:t>
                      </a:r>
                      <a:r>
                        <a:rPr lang="nl-NL" sz="900" baseline="0" noProof="0" dirty="0">
                          <a:latin typeface="Arial" charset="0"/>
                          <a:ea typeface="Arial" charset="0"/>
                          <a:cs typeface="Arial" charset="0"/>
                        </a:rPr>
                        <a:t> residentiële sector</a:t>
                      </a:r>
                      <a:endParaRPr lang="nl-NL" sz="900" noProof="0" dirty="0">
                        <a:latin typeface="Arial" charset="0"/>
                        <a:ea typeface="Arial" charset="0"/>
                        <a:cs typeface="Arial" charset="0"/>
                      </a:endParaRPr>
                    </a:p>
                  </a:txBody>
                  <a:tcPr anchor="ctr"/>
                </a:tc>
                <a:tc>
                  <a:txBody>
                    <a:bodyPr/>
                    <a:lstStyle/>
                    <a:p>
                      <a:pPr algn="ctr"/>
                      <a:endParaRPr lang="nl-NL" sz="1000" noProof="0" dirty="0">
                        <a:latin typeface="Arial" charset="0"/>
                        <a:ea typeface="Arial" charset="0"/>
                        <a:cs typeface="Arial" charset="0"/>
                      </a:endParaRPr>
                    </a:p>
                  </a:txBody>
                  <a:tcPr anchor="ctr">
                    <a:solidFill>
                      <a:srgbClr val="FF00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61492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075" y="1268760"/>
            <a:ext cx="8174294" cy="3931441"/>
          </a:xfrm>
        </p:spPr>
        <p:txBody>
          <a:bodyPr>
            <a:noAutofit/>
          </a:bodyPr>
          <a:lstStyle/>
          <a:p>
            <a:pPr marL="0" indent="0">
              <a:buNone/>
            </a:pPr>
            <a:r>
              <a:rPr lang="nl-NL" sz="1200" dirty="0">
                <a:latin typeface="Arial" charset="0"/>
                <a:ea typeface="Arial" charset="0"/>
                <a:cs typeface="Arial" charset="0"/>
              </a:rPr>
              <a:t>Werken met aanbestedingen voor energie(besparings)prestaties (Energy Savings Performance Contracting of EPC) kan een budgetneutrale aanpak zijn om zowel renovaties als energie-efficiëntieverbeteringen te financieren. Een energie- nutsbedrijf (Energy Service Company of ESCO) plant en voert de renovatie uit en garandeert energiebesparingen. Betalingen worden aan de ESCO gedaan, meestal in termijnen. Hoewel beide systemen sterk op elkaar lijken, verschilt het EPC op het gebied van de manier van betalen. Een EPC omvat een ESCO die zich uitsluitend richt op energiediensten, waardoor zij alle onderdelen van een renovatie (het masterplan) kunnen opvolgen, iets wat nutsbedrijven misschien niet kunnen. Door zich te concentreren op alle noodzakelijke stappen kunnen ESCO's energie(besparings)garanties bieden aan de klanten.</a:t>
            </a:r>
          </a:p>
          <a:p>
            <a:pPr marL="0" indent="0">
              <a:buNone/>
            </a:pPr>
            <a:r>
              <a:rPr lang="nl-NL" sz="1200" b="1" dirty="0">
                <a:latin typeface="Arial" charset="0"/>
                <a:ea typeface="Arial" charset="0"/>
                <a:cs typeface="Arial" charset="0"/>
              </a:rPr>
              <a:t>Voordeel:</a:t>
            </a:r>
            <a:r>
              <a:rPr lang="nl-NL" sz="1200" dirty="0">
                <a:latin typeface="Arial" charset="0"/>
                <a:ea typeface="Arial" charset="0"/>
                <a:cs typeface="Arial" charset="0"/>
              </a:rPr>
              <a:t> professionele ondersteuning tijdens de renovatie, werkt stimulerend, gegarandeerde besparingen, volledige renovatiemaatregelen.</a:t>
            </a:r>
          </a:p>
          <a:p>
            <a:pPr marL="0" indent="0">
              <a:buNone/>
            </a:pPr>
            <a:r>
              <a:rPr lang="nl-NL" sz="1200" b="1" dirty="0">
                <a:latin typeface="Arial" charset="0"/>
                <a:ea typeface="Arial" charset="0"/>
                <a:cs typeface="Arial" charset="0"/>
              </a:rPr>
              <a:t>Nadelen</a:t>
            </a:r>
            <a:r>
              <a:rPr lang="nl-NL" sz="1200" dirty="0">
                <a:latin typeface="Arial" charset="0"/>
                <a:ea typeface="Arial" charset="0"/>
                <a:cs typeface="Arial" charset="0"/>
              </a:rPr>
              <a:t>: kan duur zijn, beperkt beschikbaar voor flatgebouwen</a:t>
            </a:r>
          </a:p>
          <a:p>
            <a:pPr marL="0" indent="0">
              <a:buNone/>
            </a:pPr>
            <a:r>
              <a:rPr lang="nl-NL" sz="1200" b="1" dirty="0">
                <a:latin typeface="Arial" charset="0"/>
                <a:ea typeface="Arial" charset="0"/>
                <a:cs typeface="Arial" charset="0"/>
              </a:rPr>
              <a:t>Voorbeelden</a:t>
            </a:r>
            <a:r>
              <a:rPr lang="nl-NL" sz="1200" dirty="0">
                <a:latin typeface="Arial" charset="0"/>
                <a:ea typeface="Arial" charset="0"/>
                <a:cs typeface="Arial" charset="0"/>
              </a:rPr>
              <a:t>: NORESCO (p.43), Het Garantieproject (p.44), Energies POSIT'IF (p.44), RenoWatt (p.45), Picardie Pass Renovatie (p.45), SUNSHINE (p.46).</a:t>
            </a:r>
          </a:p>
          <a:p>
            <a:pPr marL="0" indent="0">
              <a:buNone/>
            </a:pPr>
            <a:endParaRPr lang="nl-NL" sz="120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5. Aanbestedingen voor Energie(besparings)prestaties</a:t>
            </a: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26 </a:t>
            </a:r>
            <a:r>
              <a:rPr lang="mr-IN" sz="1200" i="1" dirty="0">
                <a:latin typeface="Arial" charset="0"/>
                <a:ea typeface="Arial" charset="0"/>
                <a:cs typeface="Arial" charset="0"/>
              </a:rPr>
              <a:t>–</a:t>
            </a:r>
            <a:r>
              <a:rPr lang="en-US" sz="1200" i="1" dirty="0">
                <a:latin typeface="Arial" charset="0"/>
                <a:ea typeface="Arial" charset="0"/>
                <a:cs typeface="Arial" charset="0"/>
              </a:rPr>
              <a:t> 53 </a:t>
            </a:r>
          </a:p>
        </p:txBody>
      </p:sp>
      <p:graphicFrame>
        <p:nvGraphicFramePr>
          <p:cNvPr id="10" name="Tabel 9"/>
          <p:cNvGraphicFramePr>
            <a:graphicFrameLocks noGrp="1"/>
          </p:cNvGraphicFramePr>
          <p:nvPr>
            <p:extLst>
              <p:ext uri="{D42A27DB-BD31-4B8C-83A1-F6EECF244321}">
                <p14:modId xmlns:p14="http://schemas.microsoft.com/office/powerpoint/2010/main" val="2204184265"/>
              </p:ext>
            </p:extLst>
          </p:nvPr>
        </p:nvGraphicFramePr>
        <p:xfrm>
          <a:off x="341056" y="3933056"/>
          <a:ext cx="8362718" cy="1051560"/>
        </p:xfrm>
        <a:graphic>
          <a:graphicData uri="http://schemas.openxmlformats.org/drawingml/2006/table">
            <a:tbl>
              <a:tblPr firstRow="1" bandRow="1">
                <a:tableStyleId>{5C22544A-7EE6-4342-B048-85BDC9FD1C3A}</a:tableStyleId>
              </a:tblPr>
              <a:tblGrid>
                <a:gridCol w="127861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963422">
                  <a:extLst>
                    <a:ext uri="{9D8B030D-6E8A-4147-A177-3AD203B41FA5}">
                      <a16:colId xmlns:a16="http://schemas.microsoft.com/office/drawing/2014/main" val="20006"/>
                    </a:ext>
                  </a:extLst>
                </a:gridCol>
              </a:tblGrid>
              <a:tr h="418054">
                <a:tc>
                  <a:txBody>
                    <a:bodyPr/>
                    <a:lstStyle/>
                    <a:p>
                      <a:pPr algn="ctr"/>
                      <a:r>
                        <a:rPr lang="nl-NL" sz="1000" noProof="0" dirty="0">
                          <a:latin typeface="Arial" charset="0"/>
                          <a:ea typeface="Arial" charset="0"/>
                          <a:cs typeface="Arial" charset="0"/>
                        </a:rPr>
                        <a:t>Investerings-kenmerken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Energieprestatie-risico</a:t>
                      </a:r>
                    </a:p>
                  </a:txBody>
                  <a:tcPr anchor="ctr"/>
                </a:tc>
                <a:tc>
                  <a:txBody>
                    <a:bodyPr/>
                    <a:lstStyle/>
                    <a:p>
                      <a:pPr algn="ctr"/>
                      <a:r>
                        <a:rPr lang="nl-NL" sz="1000" noProof="0" dirty="0">
                          <a:latin typeface="Arial" charset="0"/>
                          <a:ea typeface="Arial" charset="0"/>
                          <a:cs typeface="Arial" charset="0"/>
                        </a:rPr>
                        <a:t>Uitbreidings-mogelijkheden </a:t>
                      </a:r>
                      <a:r>
                        <a:rPr lang="nl-NL" sz="1000" baseline="0" noProof="0" dirty="0">
                          <a:latin typeface="Arial" charset="0"/>
                          <a:ea typeface="Arial" charset="0"/>
                          <a:cs typeface="Arial" charset="0"/>
                        </a:rPr>
                        <a:t>renovatie</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Behandelde </a:t>
                      </a:r>
                    </a:p>
                    <a:p>
                      <a:pPr algn="ctr"/>
                      <a:r>
                        <a:rPr lang="nl-NL" sz="1000" noProof="0" dirty="0">
                          <a:latin typeface="Arial" charset="0"/>
                          <a:ea typeface="Arial" charset="0"/>
                          <a:cs typeface="Arial" charset="0"/>
                        </a:rPr>
                        <a:t>split incentives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74034">
                <a:tc>
                  <a:txBody>
                    <a:bodyPr/>
                    <a:lstStyle/>
                    <a:p>
                      <a:pPr algn="ctr"/>
                      <a:r>
                        <a:rPr lang="nl-NL" sz="900" noProof="0" dirty="0">
                          <a:latin typeface="Arial" charset="0"/>
                          <a:ea typeface="Arial" charset="0"/>
                          <a:cs typeface="Arial" charset="0"/>
                        </a:rPr>
                        <a:t>Diverse partijen kunnen project financieren</a:t>
                      </a:r>
                    </a:p>
                  </a:txBody>
                  <a:tcPr anchor="ctr"/>
                </a:tc>
                <a:tc>
                  <a:txBody>
                    <a:bodyPr/>
                    <a:lstStyle/>
                    <a:p>
                      <a:pPr algn="ctr"/>
                      <a:r>
                        <a:rPr lang="nl-NL" sz="900" baseline="0" noProof="0" dirty="0">
                          <a:latin typeface="Arial" charset="0"/>
                          <a:ea typeface="Arial" charset="0"/>
                          <a:cs typeface="Arial" charset="0"/>
                        </a:rPr>
                        <a:t>Neen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 uitgebreid</a:t>
                      </a:r>
                    </a:p>
                  </a:txBody>
                  <a:tcPr anchor="ctr"/>
                </a:tc>
                <a:tc>
                  <a:txBody>
                    <a:bodyPr/>
                    <a:lstStyle/>
                    <a:p>
                      <a:pPr algn="ctr"/>
                      <a:r>
                        <a:rPr lang="nl-NL" sz="900" noProof="0" dirty="0">
                          <a:latin typeface="Arial" charset="0"/>
                          <a:ea typeface="Arial" charset="0"/>
                          <a:cs typeface="Arial" charset="0"/>
                        </a:rPr>
                        <a:t>Neen – gedragen door ESCO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endParaRPr lang="nl-NL" sz="1000" noProof="0" dirty="0">
                        <a:solidFill>
                          <a:srgbClr val="00B050"/>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0001"/>
                  </a:ext>
                </a:extLst>
              </a:tr>
            </a:tbl>
          </a:graphicData>
        </a:graphic>
      </p:graphicFrame>
      <p:graphicFrame>
        <p:nvGraphicFramePr>
          <p:cNvPr id="11" name="Tabel 10"/>
          <p:cNvGraphicFramePr>
            <a:graphicFrameLocks noGrp="1"/>
          </p:cNvGraphicFramePr>
          <p:nvPr>
            <p:extLst>
              <p:ext uri="{D42A27DB-BD31-4B8C-83A1-F6EECF244321}">
                <p14:modId xmlns:p14="http://schemas.microsoft.com/office/powerpoint/2010/main" val="2904796757"/>
              </p:ext>
            </p:extLst>
          </p:nvPr>
        </p:nvGraphicFramePr>
        <p:xfrm>
          <a:off x="341056" y="5157192"/>
          <a:ext cx="8348088" cy="1188720"/>
        </p:xfrm>
        <a:graphic>
          <a:graphicData uri="http://schemas.openxmlformats.org/drawingml/2006/table">
            <a:tbl>
              <a:tblPr firstRow="1" bandRow="1">
                <a:tableStyleId>{5C22544A-7EE6-4342-B048-85BDC9FD1C3A}</a:tableStyleId>
              </a:tblPr>
              <a:tblGrid>
                <a:gridCol w="846568">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167236">
                  <a:extLst>
                    <a:ext uri="{9D8B030D-6E8A-4147-A177-3AD203B41FA5}">
                      <a16:colId xmlns:a16="http://schemas.microsoft.com/office/drawing/2014/main" val="20002"/>
                    </a:ext>
                  </a:extLst>
                </a:gridCol>
                <a:gridCol w="993004">
                  <a:extLst>
                    <a:ext uri="{9D8B030D-6E8A-4147-A177-3AD203B41FA5}">
                      <a16:colId xmlns:a16="http://schemas.microsoft.com/office/drawing/2014/main" val="20003"/>
                    </a:ext>
                  </a:extLst>
                </a:gridCol>
                <a:gridCol w="1025640">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114728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Transactiekosten gerelateerd aan onderhandelingen</a:t>
                      </a:r>
                    </a:p>
                  </a:txBody>
                  <a:tcPr anchor="ctr"/>
                </a:tc>
                <a:tc>
                  <a:txBody>
                    <a:bodyPr/>
                    <a:lstStyle/>
                    <a:p>
                      <a:pPr algn="ctr"/>
                      <a:r>
                        <a:rPr lang="nl-NL" sz="1000" noProof="0" dirty="0">
                          <a:latin typeface="Arial" charset="0"/>
                          <a:ea typeface="Arial" charset="0"/>
                          <a:cs typeface="Arial" charset="0"/>
                        </a:rPr>
                        <a:t>Verplichtingen</a:t>
                      </a:r>
                      <a:r>
                        <a:rPr lang="nl-NL" sz="1000" baseline="0" noProof="0" dirty="0">
                          <a:latin typeface="Arial" charset="0"/>
                          <a:ea typeface="Arial" charset="0"/>
                          <a:cs typeface="Arial" charset="0"/>
                        </a:rPr>
                        <a:t> voor eigenaars</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a:t>
                      </a:r>
                      <a:r>
                        <a:rPr lang="nl-NL" sz="1000" baseline="0" noProof="0" dirty="0">
                          <a:latin typeface="Arial" charset="0"/>
                          <a:ea typeface="Arial" charset="0"/>
                          <a:cs typeface="Arial" charset="0"/>
                        </a:rPr>
                        <a:t> gemeente helpen?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22706">
                <a:tc>
                  <a:txBody>
                    <a:bodyPr/>
                    <a:lstStyle/>
                    <a:p>
                      <a:pPr algn="ctr"/>
                      <a:r>
                        <a:rPr lang="nl-NL" sz="900" noProof="0" dirty="0">
                          <a:latin typeface="Arial" charset="0"/>
                          <a:ea typeface="Arial" charset="0"/>
                          <a:cs typeface="Arial" charset="0"/>
                        </a:rPr>
                        <a:t>Ja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Hoog, door de ESCO</a:t>
                      </a:r>
                    </a:p>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(risicocompensatie)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baseline="0" noProof="0" dirty="0">
                          <a:latin typeface="Arial" charset="0"/>
                          <a:ea typeface="Arial" charset="0"/>
                          <a:cs typeface="Arial" charset="0"/>
                        </a:rPr>
                        <a:t>Terugbetaling, intrest, dienstverlenings-kosten?</a:t>
                      </a: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Ja</a:t>
                      </a:r>
                      <a:r>
                        <a:rPr lang="nl-NL" sz="900" baseline="0" noProof="0" dirty="0">
                          <a:latin typeface="Arial" charset="0"/>
                          <a:ea typeface="Arial" charset="0"/>
                          <a:cs typeface="Arial" charset="0"/>
                        </a:rPr>
                        <a:t> (behalve België)</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(ESCO of fonds opzetten)</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Neen </a:t>
                      </a:r>
                    </a:p>
                  </a:txBody>
                  <a:tcPr anchor="ctr"/>
                </a:tc>
                <a:tc>
                  <a:txBody>
                    <a:bodyPr/>
                    <a:lstStyle/>
                    <a:p>
                      <a:pPr algn="ctr"/>
                      <a:endParaRPr lang="nl-NL" sz="1000" noProof="0" dirty="0">
                        <a:latin typeface="Arial" charset="0"/>
                        <a:ea typeface="Arial" charset="0"/>
                        <a:cs typeface="Arial" charset="0"/>
                      </a:endParaRPr>
                    </a:p>
                  </a:txBody>
                  <a:tcPr anchor="ctr">
                    <a:solidFill>
                      <a:srgbClr val="FFC0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54884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109" y="1484784"/>
            <a:ext cx="8263392" cy="3931441"/>
          </a:xfrm>
        </p:spPr>
        <p:txBody>
          <a:bodyPr>
            <a:noAutofit/>
          </a:bodyPr>
          <a:lstStyle/>
          <a:p>
            <a:pPr marL="0" indent="0">
              <a:buNone/>
            </a:pPr>
            <a:r>
              <a:rPr lang="nl-NL" sz="1200" dirty="0">
                <a:latin typeface="Arial" charset="0"/>
                <a:ea typeface="Arial" charset="0"/>
                <a:cs typeface="Arial" charset="0"/>
              </a:rPr>
              <a:t>Het contract voor de levering van energie (ESP) is goed vergelijkbaar met het contract voor energieprestaties. In beide benaderingen wordt de dienst geleverd door ESCO's of nutsbedrijven. Contracten voor de levering van energie zijn echter eerder gericht op de aanbodzijde. Het voorwerp van de opdracht is dan ook de gebruikswaarde (zoals de hoeveelheid warmte) in plaats van de energiewaarde. De EUSCO verklaart het verschil tussen ESC en EPC als volgt: "Het belangrijkste verschil is dat EPC verder gaat dan ESC. Terwijl ESC gebaseerd is op een bedrijfsmodel dat de energievoorziening garandeert, is EPC een bedrijfsmodel voor energiebesparing. Het doel is om energieverspilling te voorkomen en die besparingen te investeren in energie-efficiëntie" (EUSCO, 2018). </a:t>
            </a:r>
          </a:p>
          <a:p>
            <a:pPr marL="0" indent="0">
              <a:buNone/>
            </a:pPr>
            <a:r>
              <a:rPr lang="nl-NL" sz="1200" b="1" dirty="0">
                <a:latin typeface="Arial" charset="0"/>
                <a:ea typeface="Arial" charset="0"/>
                <a:cs typeface="Arial" charset="0"/>
              </a:rPr>
              <a:t>Voordeel:</a:t>
            </a:r>
            <a:r>
              <a:rPr lang="nl-NL" sz="1200" dirty="0">
                <a:latin typeface="Arial" charset="0"/>
                <a:ea typeface="Arial" charset="0"/>
                <a:cs typeface="Arial" charset="0"/>
              </a:rPr>
              <a:t> professionele ondersteuning tijdens renovatie, werkt stimulerend, gegarandeerde besparingen op de energievoorziening, omvat uitgebreide maatregelen</a:t>
            </a:r>
          </a:p>
          <a:p>
            <a:pPr marL="0" indent="0">
              <a:buNone/>
            </a:pPr>
            <a:r>
              <a:rPr lang="nl-NL" sz="1200" b="1" dirty="0">
                <a:latin typeface="Arial" charset="0"/>
                <a:ea typeface="Arial" charset="0"/>
                <a:cs typeface="Arial" charset="0"/>
              </a:rPr>
              <a:t>Nadelen: k</a:t>
            </a:r>
            <a:r>
              <a:rPr lang="nl-NL" sz="1200" dirty="0">
                <a:latin typeface="Arial" charset="0"/>
                <a:ea typeface="Arial" charset="0"/>
                <a:cs typeface="Arial" charset="0"/>
              </a:rPr>
              <a:t>an duur zijn, beperkte beschikbaarheid, niet zo compleet als EPC</a:t>
            </a:r>
          </a:p>
          <a:p>
            <a:pPr marL="0" indent="0">
              <a:buNone/>
            </a:pPr>
            <a:r>
              <a:rPr lang="nl-NL" sz="1200" b="1" dirty="0">
                <a:latin typeface="Arial" charset="0"/>
                <a:ea typeface="Arial" charset="0"/>
                <a:cs typeface="Arial" charset="0"/>
              </a:rPr>
              <a:t>Voorbeelden:</a:t>
            </a:r>
            <a:r>
              <a:rPr lang="nl-NL" sz="1200" dirty="0">
                <a:latin typeface="Arial" charset="0"/>
                <a:ea typeface="Arial" charset="0"/>
                <a:cs typeface="Arial" charset="0"/>
              </a:rPr>
              <a:t> ENGIE energieleveringscontract (p. 49), Energierenovaties zonder Zorgen Stuttgart (p. 50)</a:t>
            </a:r>
          </a:p>
          <a:p>
            <a:pPr marL="0" indent="0">
              <a:buNone/>
            </a:pPr>
            <a:endParaRPr lang="nl-NL" sz="1430" dirty="0">
              <a:latin typeface="Arial" charset="0"/>
              <a:ea typeface="Arial" charset="0"/>
              <a:cs typeface="Arial" charset="0"/>
            </a:endParaRPr>
          </a:p>
          <a:p>
            <a:pPr marL="0" indent="0">
              <a:buNone/>
            </a:pPr>
            <a:endParaRPr lang="en-GB" sz="143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6. Energieleveringcontracten</a:t>
            </a: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Rapport p. 26 </a:t>
            </a:r>
            <a:r>
              <a:rPr lang="mr-IN" sz="1200" i="1" dirty="0">
                <a:latin typeface="Arial" charset="0"/>
                <a:ea typeface="Arial" charset="0"/>
                <a:cs typeface="Arial" charset="0"/>
              </a:rPr>
              <a:t>–</a:t>
            </a:r>
            <a:r>
              <a:rPr lang="en-US" sz="1200" i="1" dirty="0">
                <a:latin typeface="Arial" charset="0"/>
                <a:ea typeface="Arial" charset="0"/>
                <a:cs typeface="Arial" charset="0"/>
              </a:rPr>
              <a:t> 53 </a:t>
            </a:r>
          </a:p>
        </p:txBody>
      </p:sp>
      <p:graphicFrame>
        <p:nvGraphicFramePr>
          <p:cNvPr id="2" name="Tabel 1"/>
          <p:cNvGraphicFramePr>
            <a:graphicFrameLocks noGrp="1"/>
          </p:cNvGraphicFramePr>
          <p:nvPr>
            <p:extLst>
              <p:ext uri="{D42A27DB-BD31-4B8C-83A1-F6EECF244321}">
                <p14:modId xmlns:p14="http://schemas.microsoft.com/office/powerpoint/2010/main" val="2701843884"/>
              </p:ext>
            </p:extLst>
          </p:nvPr>
        </p:nvGraphicFramePr>
        <p:xfrm>
          <a:off x="341056" y="3933056"/>
          <a:ext cx="8362718" cy="1051560"/>
        </p:xfrm>
        <a:graphic>
          <a:graphicData uri="http://schemas.openxmlformats.org/drawingml/2006/table">
            <a:tbl>
              <a:tblPr firstRow="1" bandRow="1">
                <a:tableStyleId>{5C22544A-7EE6-4342-B048-85BDC9FD1C3A}</a:tableStyleId>
              </a:tblPr>
              <a:tblGrid>
                <a:gridCol w="127861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963422">
                  <a:extLst>
                    <a:ext uri="{9D8B030D-6E8A-4147-A177-3AD203B41FA5}">
                      <a16:colId xmlns:a16="http://schemas.microsoft.com/office/drawing/2014/main" val="20006"/>
                    </a:ext>
                  </a:extLst>
                </a:gridCol>
              </a:tblGrid>
              <a:tr h="418054">
                <a:tc>
                  <a:txBody>
                    <a:bodyPr/>
                    <a:lstStyle/>
                    <a:p>
                      <a:pPr algn="ctr"/>
                      <a:r>
                        <a:rPr lang="nl-NL" sz="1000" noProof="0" dirty="0">
                          <a:latin typeface="Arial" charset="0"/>
                          <a:ea typeface="Arial" charset="0"/>
                          <a:cs typeface="Arial" charset="0"/>
                        </a:rPr>
                        <a:t>Investerings-kenmerken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Energieprestatie-risico</a:t>
                      </a:r>
                    </a:p>
                  </a:txBody>
                  <a:tcPr anchor="ctr"/>
                </a:tc>
                <a:tc>
                  <a:txBody>
                    <a:bodyPr/>
                    <a:lstStyle/>
                    <a:p>
                      <a:pPr algn="ctr"/>
                      <a:r>
                        <a:rPr lang="nl-NL" sz="1000" noProof="0" dirty="0">
                          <a:latin typeface="Arial" charset="0"/>
                          <a:ea typeface="Arial" charset="0"/>
                          <a:cs typeface="Arial" charset="0"/>
                        </a:rPr>
                        <a:t>Uitbreidings-mogelijkheden </a:t>
                      </a:r>
                      <a:r>
                        <a:rPr lang="nl-NL" sz="1000" baseline="0" noProof="0" dirty="0">
                          <a:latin typeface="Arial" charset="0"/>
                          <a:ea typeface="Arial" charset="0"/>
                          <a:cs typeface="Arial" charset="0"/>
                        </a:rPr>
                        <a:t>renovatie</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Behandelde </a:t>
                      </a:r>
                    </a:p>
                    <a:p>
                      <a:pPr algn="ctr"/>
                      <a:r>
                        <a:rPr lang="nl-NL" sz="1000" noProof="0" dirty="0">
                          <a:latin typeface="Arial" charset="0"/>
                          <a:ea typeface="Arial" charset="0"/>
                          <a:cs typeface="Arial" charset="0"/>
                        </a:rPr>
                        <a:t>split incentives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74034">
                <a:tc>
                  <a:txBody>
                    <a:bodyPr/>
                    <a:lstStyle/>
                    <a:p>
                      <a:pPr algn="ctr"/>
                      <a:r>
                        <a:rPr lang="nl-NL" sz="900" noProof="0" dirty="0">
                          <a:latin typeface="Arial" charset="0"/>
                          <a:ea typeface="Arial" charset="0"/>
                          <a:cs typeface="Arial" charset="0"/>
                        </a:rPr>
                        <a:t>Diverse partijen kunnen project financieren</a:t>
                      </a:r>
                    </a:p>
                  </a:txBody>
                  <a:tcPr anchor="ctr"/>
                </a:tc>
                <a:tc>
                  <a:txBody>
                    <a:bodyPr/>
                    <a:lstStyle/>
                    <a:p>
                      <a:pPr algn="ctr"/>
                      <a:r>
                        <a:rPr lang="nl-NL" sz="900" baseline="0" noProof="0" dirty="0">
                          <a:latin typeface="Arial" charset="0"/>
                          <a:ea typeface="Arial" charset="0"/>
                          <a:cs typeface="Arial" charset="0"/>
                        </a:rPr>
                        <a:t>Neen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 uitgebreid</a:t>
                      </a:r>
                    </a:p>
                  </a:txBody>
                  <a:tcPr anchor="ctr"/>
                </a:tc>
                <a:tc>
                  <a:txBody>
                    <a:bodyPr/>
                    <a:lstStyle/>
                    <a:p>
                      <a:pPr algn="ctr"/>
                      <a:r>
                        <a:rPr lang="nl-NL" sz="900" noProof="0" dirty="0">
                          <a:latin typeface="Arial" charset="0"/>
                          <a:ea typeface="Arial" charset="0"/>
                          <a:cs typeface="Arial" charset="0"/>
                        </a:rPr>
                        <a:t>Neen – gedragen door ESCO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endParaRPr lang="nl-NL" sz="1000" noProof="0" dirty="0">
                        <a:solidFill>
                          <a:srgbClr val="00B050"/>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0001"/>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1267143085"/>
              </p:ext>
            </p:extLst>
          </p:nvPr>
        </p:nvGraphicFramePr>
        <p:xfrm>
          <a:off x="341056" y="5013176"/>
          <a:ext cx="8348088" cy="1188720"/>
        </p:xfrm>
        <a:graphic>
          <a:graphicData uri="http://schemas.openxmlformats.org/drawingml/2006/table">
            <a:tbl>
              <a:tblPr firstRow="1" bandRow="1">
                <a:tableStyleId>{5C22544A-7EE6-4342-B048-85BDC9FD1C3A}</a:tableStyleId>
              </a:tblPr>
              <a:tblGrid>
                <a:gridCol w="846568">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167236">
                  <a:extLst>
                    <a:ext uri="{9D8B030D-6E8A-4147-A177-3AD203B41FA5}">
                      <a16:colId xmlns:a16="http://schemas.microsoft.com/office/drawing/2014/main" val="20002"/>
                    </a:ext>
                  </a:extLst>
                </a:gridCol>
                <a:gridCol w="993004">
                  <a:extLst>
                    <a:ext uri="{9D8B030D-6E8A-4147-A177-3AD203B41FA5}">
                      <a16:colId xmlns:a16="http://schemas.microsoft.com/office/drawing/2014/main" val="20003"/>
                    </a:ext>
                  </a:extLst>
                </a:gridCol>
                <a:gridCol w="1025640">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114728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Transactiekosten gerelateerd aan onderhandelingen</a:t>
                      </a:r>
                    </a:p>
                  </a:txBody>
                  <a:tcPr anchor="ctr"/>
                </a:tc>
                <a:tc>
                  <a:txBody>
                    <a:bodyPr/>
                    <a:lstStyle/>
                    <a:p>
                      <a:pPr algn="ctr"/>
                      <a:r>
                        <a:rPr lang="nl-NL" sz="1000" noProof="0" dirty="0">
                          <a:latin typeface="Arial" charset="0"/>
                          <a:ea typeface="Arial" charset="0"/>
                          <a:cs typeface="Arial" charset="0"/>
                        </a:rPr>
                        <a:t>Verplichtingen</a:t>
                      </a:r>
                      <a:r>
                        <a:rPr lang="nl-NL" sz="1000" baseline="0" noProof="0" dirty="0">
                          <a:latin typeface="Arial" charset="0"/>
                          <a:ea typeface="Arial" charset="0"/>
                          <a:cs typeface="Arial" charset="0"/>
                        </a:rPr>
                        <a:t> voor eigenaars</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a:t>
                      </a:r>
                      <a:r>
                        <a:rPr lang="nl-NL" sz="1000" baseline="0" noProof="0" dirty="0">
                          <a:latin typeface="Arial" charset="0"/>
                          <a:ea typeface="Arial" charset="0"/>
                          <a:cs typeface="Arial" charset="0"/>
                        </a:rPr>
                        <a:t> gemeente helpen?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22706">
                <a:tc>
                  <a:txBody>
                    <a:bodyPr/>
                    <a:lstStyle/>
                    <a:p>
                      <a:pPr algn="ctr"/>
                      <a:r>
                        <a:rPr lang="nl-NL" sz="900" noProof="0" dirty="0">
                          <a:latin typeface="Arial" charset="0"/>
                          <a:ea typeface="Arial" charset="0"/>
                          <a:cs typeface="Arial" charset="0"/>
                        </a:rPr>
                        <a:t>Ja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Met ESCO en financierders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baseline="0" noProof="0" dirty="0">
                          <a:latin typeface="Arial" charset="0"/>
                          <a:ea typeface="Arial" charset="0"/>
                          <a:cs typeface="Arial" charset="0"/>
                        </a:rPr>
                        <a:t>Terugbetaling, intrest, dienstverlenings-kosten?</a:t>
                      </a: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Ja</a:t>
                      </a:r>
                      <a:r>
                        <a:rPr lang="nl-NL" sz="900" baseline="0" noProof="0" dirty="0">
                          <a:latin typeface="Arial" charset="0"/>
                          <a:ea typeface="Arial" charset="0"/>
                          <a:cs typeface="Arial" charset="0"/>
                        </a:rPr>
                        <a:t> (behalve België)</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(ESCO of fonds opzetten)</a:t>
                      </a:r>
                    </a:p>
                  </a:txBody>
                  <a:tcPr anchor="ctr"/>
                </a:tc>
                <a:tc>
                  <a:txBody>
                    <a:bodyPr/>
                    <a:lstStyle/>
                    <a:p>
                      <a:pPr algn="ctr"/>
                      <a:r>
                        <a:rPr lang="nl-NL" sz="900" noProof="0" dirty="0">
                          <a:latin typeface="Arial" charset="0"/>
                          <a:ea typeface="Arial" charset="0"/>
                          <a:cs typeface="Arial" charset="0"/>
                        </a:rPr>
                        <a:t>Ja,</a:t>
                      </a:r>
                      <a:r>
                        <a:rPr lang="nl-NL" sz="900" baseline="0" noProof="0" dirty="0">
                          <a:latin typeface="Arial" charset="0"/>
                          <a:ea typeface="Arial" charset="0"/>
                          <a:cs typeface="Arial" charset="0"/>
                        </a:rPr>
                        <a:t> maar tot nu meestal in de industrie</a:t>
                      </a: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Neen </a:t>
                      </a:r>
                    </a:p>
                  </a:txBody>
                  <a:tcPr anchor="ctr"/>
                </a:tc>
                <a:tc>
                  <a:txBody>
                    <a:bodyPr/>
                    <a:lstStyle/>
                    <a:p>
                      <a:pPr algn="ctr"/>
                      <a:endParaRPr lang="nl-NL" sz="1000" noProof="0" dirty="0">
                        <a:latin typeface="Arial" charset="0"/>
                        <a:ea typeface="Arial" charset="0"/>
                        <a:cs typeface="Arial" charset="0"/>
                      </a:endParaRPr>
                    </a:p>
                  </a:txBody>
                  <a:tcPr anchor="ctr">
                    <a:solidFill>
                      <a:srgbClr val="FFC0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69488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412776"/>
            <a:ext cx="8174294" cy="3931441"/>
          </a:xfrm>
        </p:spPr>
        <p:txBody>
          <a:bodyPr>
            <a:noAutofit/>
          </a:bodyPr>
          <a:lstStyle/>
          <a:p>
            <a:pPr marL="0" indent="0">
              <a:buNone/>
            </a:pPr>
            <a:r>
              <a:rPr lang="nl-NL" sz="1650" dirty="0">
                <a:latin typeface="Arial" charset="0"/>
                <a:ea typeface="Arial" charset="0"/>
                <a:cs typeface="Arial" charset="0"/>
              </a:rPr>
              <a:t>Een alternatief financieringsinstrument voor energie-efficiënte renovatie is leasing. Leasecontracten zijn gebruikelijk in sectoren waar de gebruiker geen eigenaar is. Om bijvoorbeeld een gebouw te mogen gebruiken, betaalt hij/zij een regelmatige vergoeding aan de eigenaar. Bij energie-efficiëntieprojecten en renovaties ligt financiering vaak moeilijk omdat de renovatie van het gefinancierde gebouw meestal niet ongedaan kan worden. </a:t>
            </a:r>
          </a:p>
          <a:p>
            <a:pPr marL="0" indent="0">
              <a:buNone/>
            </a:pPr>
            <a:r>
              <a:rPr lang="nl-NL" sz="1650" b="1" dirty="0">
                <a:latin typeface="Arial" charset="0"/>
                <a:ea typeface="Arial" charset="0"/>
                <a:cs typeface="Arial" charset="0"/>
              </a:rPr>
              <a:t>Voordeel</a:t>
            </a:r>
            <a:r>
              <a:rPr lang="nl-NL" sz="1650" dirty="0">
                <a:latin typeface="Arial" charset="0"/>
                <a:ea typeface="Arial" charset="0"/>
                <a:cs typeface="Arial" charset="0"/>
              </a:rPr>
              <a:t>: weinig verplichtingen, geen risico van verouderde technologie, werkt stimulerend</a:t>
            </a:r>
          </a:p>
          <a:p>
            <a:pPr marL="0" indent="0">
              <a:buNone/>
            </a:pPr>
            <a:r>
              <a:rPr lang="nl-NL" sz="1650" b="1" dirty="0">
                <a:latin typeface="Arial" charset="0"/>
                <a:ea typeface="Arial" charset="0"/>
                <a:cs typeface="Arial" charset="0"/>
              </a:rPr>
              <a:t>Nadelen</a:t>
            </a:r>
            <a:r>
              <a:rPr lang="nl-NL" sz="1650" dirty="0">
                <a:latin typeface="Arial" charset="0"/>
                <a:ea typeface="Arial" charset="0"/>
                <a:cs typeface="Arial" charset="0"/>
              </a:rPr>
              <a:t>: slechts één project bekend, moeilijk uit te voeren</a:t>
            </a:r>
          </a:p>
          <a:p>
            <a:pPr marL="0" indent="0">
              <a:buNone/>
            </a:pPr>
            <a:r>
              <a:rPr lang="nl-NL" sz="1650" b="1" dirty="0">
                <a:latin typeface="Arial" charset="0"/>
                <a:ea typeface="Arial" charset="0"/>
                <a:cs typeface="Arial" charset="0"/>
              </a:rPr>
              <a:t>Voorbeelden:</a:t>
            </a:r>
            <a:r>
              <a:rPr lang="nl-NL" sz="1650" dirty="0">
                <a:latin typeface="Arial" charset="0"/>
                <a:ea typeface="Arial" charset="0"/>
                <a:cs typeface="Arial" charset="0"/>
              </a:rPr>
              <a:t> New York City Green Lease (p. 50)</a:t>
            </a:r>
          </a:p>
          <a:p>
            <a:pPr marL="0" indent="0">
              <a:buNone/>
            </a:pPr>
            <a:endParaRPr lang="en-US" sz="1650" dirty="0">
              <a:latin typeface="Arial Hebrew Scholar" charset="-79"/>
              <a:ea typeface="Arial Hebrew Scholar" charset="-79"/>
              <a:cs typeface="Arial Hebrew Scholar" charset="-79"/>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7. Leasing</a:t>
            </a:r>
          </a:p>
        </p:txBody>
      </p:sp>
      <p:sp>
        <p:nvSpPr>
          <p:cNvPr id="7" name="Rectangle 6"/>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Rapport p. 26 </a:t>
            </a:r>
            <a:r>
              <a:rPr lang="mr-IN" sz="1200" i="1" dirty="0">
                <a:latin typeface="Arial" charset="0"/>
                <a:ea typeface="Arial" charset="0"/>
                <a:cs typeface="Arial" charset="0"/>
              </a:rPr>
              <a:t>–</a:t>
            </a:r>
            <a:r>
              <a:rPr lang="en-US" sz="1200" i="1" dirty="0">
                <a:latin typeface="Arial" charset="0"/>
                <a:ea typeface="Arial" charset="0"/>
                <a:cs typeface="Arial" charset="0"/>
              </a:rPr>
              <a:t> 53 </a:t>
            </a:r>
          </a:p>
        </p:txBody>
      </p:sp>
      <p:graphicFrame>
        <p:nvGraphicFramePr>
          <p:cNvPr id="2" name="Tabel 1"/>
          <p:cNvGraphicFramePr>
            <a:graphicFrameLocks noGrp="1"/>
          </p:cNvGraphicFramePr>
          <p:nvPr>
            <p:extLst>
              <p:ext uri="{D42A27DB-BD31-4B8C-83A1-F6EECF244321}">
                <p14:modId xmlns:p14="http://schemas.microsoft.com/office/powerpoint/2010/main" val="3095729181"/>
              </p:ext>
            </p:extLst>
          </p:nvPr>
        </p:nvGraphicFramePr>
        <p:xfrm>
          <a:off x="467544" y="4149080"/>
          <a:ext cx="8362718" cy="922674"/>
        </p:xfrm>
        <a:graphic>
          <a:graphicData uri="http://schemas.openxmlformats.org/drawingml/2006/table">
            <a:tbl>
              <a:tblPr firstRow="1" bandRow="1">
                <a:tableStyleId>{5C22544A-7EE6-4342-B048-85BDC9FD1C3A}</a:tableStyleId>
              </a:tblPr>
              <a:tblGrid>
                <a:gridCol w="127861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963422">
                  <a:extLst>
                    <a:ext uri="{9D8B030D-6E8A-4147-A177-3AD203B41FA5}">
                      <a16:colId xmlns:a16="http://schemas.microsoft.com/office/drawing/2014/main" val="20006"/>
                    </a:ext>
                  </a:extLst>
                </a:gridCol>
              </a:tblGrid>
              <a:tr h="418054">
                <a:tc>
                  <a:txBody>
                    <a:bodyPr/>
                    <a:lstStyle/>
                    <a:p>
                      <a:pPr algn="ctr"/>
                      <a:r>
                        <a:rPr lang="nl-NL" sz="1000" noProof="0" dirty="0">
                          <a:latin typeface="Arial" charset="0"/>
                          <a:ea typeface="Arial" charset="0"/>
                          <a:cs typeface="Arial" charset="0"/>
                        </a:rPr>
                        <a:t>Investerings-kenmerken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Energieprestatie-risico</a:t>
                      </a:r>
                    </a:p>
                  </a:txBody>
                  <a:tcPr anchor="ctr"/>
                </a:tc>
                <a:tc>
                  <a:txBody>
                    <a:bodyPr/>
                    <a:lstStyle/>
                    <a:p>
                      <a:pPr algn="ctr"/>
                      <a:r>
                        <a:rPr lang="nl-NL" sz="1000" noProof="0" dirty="0">
                          <a:latin typeface="Arial" charset="0"/>
                          <a:ea typeface="Arial" charset="0"/>
                          <a:cs typeface="Arial" charset="0"/>
                        </a:rPr>
                        <a:t>Uitbreidings-mogelijkheden </a:t>
                      </a:r>
                      <a:r>
                        <a:rPr lang="nl-NL" sz="1000" baseline="0" noProof="0" dirty="0">
                          <a:latin typeface="Arial" charset="0"/>
                          <a:ea typeface="Arial" charset="0"/>
                          <a:cs typeface="Arial" charset="0"/>
                        </a:rPr>
                        <a:t>renovatie</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Behandelde </a:t>
                      </a:r>
                    </a:p>
                    <a:p>
                      <a:pPr algn="ctr"/>
                      <a:r>
                        <a:rPr lang="nl-NL" sz="1000" noProof="0" dirty="0">
                          <a:latin typeface="Arial" charset="0"/>
                          <a:ea typeface="Arial" charset="0"/>
                          <a:cs typeface="Arial" charset="0"/>
                        </a:rPr>
                        <a:t>split incentives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74034">
                <a:tc>
                  <a:txBody>
                    <a:bodyPr/>
                    <a:lstStyle/>
                    <a:p>
                      <a:pPr algn="ctr"/>
                      <a:r>
                        <a:rPr lang="nl-NL" sz="900" noProof="0" dirty="0">
                          <a:latin typeface="Arial" charset="0"/>
                          <a:ea typeface="Arial" charset="0"/>
                          <a:cs typeface="Arial" charset="0"/>
                        </a:rPr>
                        <a:t>Eigenaars lenen huurders</a:t>
                      </a:r>
                    </a:p>
                  </a:txBody>
                  <a:tcPr anchor="ctr"/>
                </a:tc>
                <a:tc>
                  <a:txBody>
                    <a:bodyPr/>
                    <a:lstStyle/>
                    <a:p>
                      <a:pPr algn="ctr"/>
                      <a:r>
                        <a:rPr lang="nl-NL" sz="900" baseline="0" noProof="0" dirty="0">
                          <a:latin typeface="Arial" charset="0"/>
                          <a:ea typeface="Arial" charset="0"/>
                          <a:cs typeface="Arial" charset="0"/>
                        </a:rPr>
                        <a:t>Neen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Neen </a:t>
                      </a:r>
                    </a:p>
                  </a:txBody>
                  <a:tcPr anchor="ctr"/>
                </a:tc>
                <a:tc>
                  <a:txBody>
                    <a:bodyPr/>
                    <a:lstStyle/>
                    <a:p>
                      <a:pPr algn="ctr"/>
                      <a:r>
                        <a:rPr lang="nl-NL" sz="900" noProof="0" dirty="0">
                          <a:latin typeface="Arial" charset="0"/>
                          <a:ea typeface="Arial" charset="0"/>
                          <a:cs typeface="Arial" charset="0"/>
                        </a:rPr>
                        <a:t>Ja</a:t>
                      </a:r>
                      <a:r>
                        <a:rPr lang="nl-NL" sz="900" baseline="0" noProof="0" dirty="0">
                          <a:latin typeface="Arial" charset="0"/>
                          <a:ea typeface="Arial" charset="0"/>
                          <a:cs typeface="Arial" charset="0"/>
                        </a:rPr>
                        <a:t>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Misschien</a:t>
                      </a:r>
                      <a:r>
                        <a:rPr lang="nl-NL" sz="900" baseline="0" noProof="0" dirty="0">
                          <a:latin typeface="Arial" charset="0"/>
                          <a:ea typeface="Arial" charset="0"/>
                          <a:cs typeface="Arial" charset="0"/>
                        </a:rPr>
                        <a:t>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endParaRPr lang="nl-NL" sz="1000" noProof="0" dirty="0">
                        <a:solidFill>
                          <a:srgbClr val="00B050"/>
                        </a:solidFill>
                        <a:latin typeface="Arial" charset="0"/>
                        <a:ea typeface="Arial" charset="0"/>
                        <a:cs typeface="Arial" charset="0"/>
                      </a:endParaRPr>
                    </a:p>
                  </a:txBody>
                  <a:tcPr>
                    <a:solidFill>
                      <a:srgbClr val="FF0000"/>
                    </a:solidFill>
                  </a:tcPr>
                </a:tc>
                <a:extLst>
                  <a:ext uri="{0D108BD9-81ED-4DB2-BD59-A6C34878D82A}">
                    <a16:rowId xmlns:a16="http://schemas.microsoft.com/office/drawing/2014/main" val="10001"/>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3651115271"/>
              </p:ext>
            </p:extLst>
          </p:nvPr>
        </p:nvGraphicFramePr>
        <p:xfrm>
          <a:off x="467544" y="5157192"/>
          <a:ext cx="8348088" cy="1051560"/>
        </p:xfrm>
        <a:graphic>
          <a:graphicData uri="http://schemas.openxmlformats.org/drawingml/2006/table">
            <a:tbl>
              <a:tblPr firstRow="1" bandRow="1">
                <a:tableStyleId>{5C22544A-7EE6-4342-B048-85BDC9FD1C3A}</a:tableStyleId>
              </a:tblPr>
              <a:tblGrid>
                <a:gridCol w="846568">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167236">
                  <a:extLst>
                    <a:ext uri="{9D8B030D-6E8A-4147-A177-3AD203B41FA5}">
                      <a16:colId xmlns:a16="http://schemas.microsoft.com/office/drawing/2014/main" val="20002"/>
                    </a:ext>
                  </a:extLst>
                </a:gridCol>
                <a:gridCol w="993004">
                  <a:extLst>
                    <a:ext uri="{9D8B030D-6E8A-4147-A177-3AD203B41FA5}">
                      <a16:colId xmlns:a16="http://schemas.microsoft.com/office/drawing/2014/main" val="20003"/>
                    </a:ext>
                  </a:extLst>
                </a:gridCol>
                <a:gridCol w="1025640">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114728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Transactiekosten gerelateerd aan onderhandelingen</a:t>
                      </a:r>
                    </a:p>
                  </a:txBody>
                  <a:tcPr anchor="ctr"/>
                </a:tc>
                <a:tc>
                  <a:txBody>
                    <a:bodyPr/>
                    <a:lstStyle/>
                    <a:p>
                      <a:pPr algn="ctr"/>
                      <a:r>
                        <a:rPr lang="nl-NL" sz="1000" noProof="0" dirty="0">
                          <a:latin typeface="Arial" charset="0"/>
                          <a:ea typeface="Arial" charset="0"/>
                          <a:cs typeface="Arial" charset="0"/>
                        </a:rPr>
                        <a:t>Verplichtingen</a:t>
                      </a:r>
                      <a:r>
                        <a:rPr lang="nl-NL" sz="1000" baseline="0" noProof="0" dirty="0">
                          <a:latin typeface="Arial" charset="0"/>
                          <a:ea typeface="Arial" charset="0"/>
                          <a:cs typeface="Arial" charset="0"/>
                        </a:rPr>
                        <a:t> voor eigenaars</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a:t>
                      </a:r>
                      <a:r>
                        <a:rPr lang="nl-NL" sz="1000" baseline="0" noProof="0" dirty="0">
                          <a:latin typeface="Arial" charset="0"/>
                          <a:ea typeface="Arial" charset="0"/>
                          <a:cs typeface="Arial" charset="0"/>
                        </a:rPr>
                        <a:t> gemeente helpen?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22706">
                <a:tc>
                  <a:txBody>
                    <a:bodyPr/>
                    <a:lstStyle/>
                    <a:p>
                      <a:pPr algn="ctr"/>
                      <a:r>
                        <a:rPr lang="nl-NL" sz="900" noProof="0" dirty="0">
                          <a:latin typeface="Arial" charset="0"/>
                          <a:ea typeface="Arial" charset="0"/>
                          <a:cs typeface="Arial" charset="0"/>
                        </a:rPr>
                        <a:t>Ja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Contract tussen huurder en verhuurder</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baseline="0" noProof="0" dirty="0">
                          <a:latin typeface="Arial" charset="0"/>
                          <a:ea typeface="Arial" charset="0"/>
                          <a:cs typeface="Arial" charset="0"/>
                        </a:rPr>
                        <a:t>Leasingfees </a:t>
                      </a: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Neen (commercieel voorbeeld)</a:t>
                      </a:r>
                    </a:p>
                  </a:txBody>
                  <a:tcPr anchor="ctr"/>
                </a:tc>
                <a:tc>
                  <a:txBody>
                    <a:bodyPr/>
                    <a:lstStyle/>
                    <a:p>
                      <a:pPr algn="ctr"/>
                      <a:r>
                        <a:rPr lang="nl-NL" sz="900" noProof="0" dirty="0">
                          <a:latin typeface="Arial" charset="0"/>
                          <a:ea typeface="Arial" charset="0"/>
                          <a:cs typeface="Arial" charset="0"/>
                        </a:rPr>
                        <a:t>Neen </a:t>
                      </a:r>
                    </a:p>
                  </a:txBody>
                  <a:tcPr anchor="ctr"/>
                </a:tc>
                <a:tc>
                  <a:txBody>
                    <a:bodyPr/>
                    <a:lstStyle/>
                    <a:p>
                      <a:pPr algn="ctr"/>
                      <a:r>
                        <a:rPr lang="nl-NL" sz="900" noProof="0" dirty="0">
                          <a:latin typeface="Arial" charset="0"/>
                          <a:ea typeface="Arial" charset="0"/>
                          <a:cs typeface="Arial" charset="0"/>
                        </a:rPr>
                        <a:t>Neen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Ja, renovatie kan niet ongedaan worden</a:t>
                      </a:r>
                    </a:p>
                  </a:txBody>
                  <a:tcPr anchor="ctr"/>
                </a:tc>
                <a:tc>
                  <a:txBody>
                    <a:bodyPr/>
                    <a:lstStyle/>
                    <a:p>
                      <a:pPr algn="ctr"/>
                      <a:endParaRPr lang="nl-NL" sz="1000" noProof="0" dirty="0">
                        <a:latin typeface="Arial" charset="0"/>
                        <a:ea typeface="Arial" charset="0"/>
                        <a:cs typeface="Arial" charset="0"/>
                      </a:endParaRPr>
                    </a:p>
                  </a:txBody>
                  <a:tcPr anchor="ctr">
                    <a:solidFill>
                      <a:srgbClr val="FF00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9300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268760"/>
            <a:ext cx="8174294" cy="3931441"/>
          </a:xfrm>
        </p:spPr>
        <p:txBody>
          <a:bodyPr>
            <a:noAutofit/>
          </a:bodyPr>
          <a:lstStyle/>
          <a:p>
            <a:pPr marL="0" indent="0">
              <a:buNone/>
            </a:pPr>
            <a:r>
              <a:rPr lang="nl-NL" sz="1400" dirty="0">
                <a:latin typeface="Arial" charset="0"/>
                <a:ea typeface="Arial" charset="0"/>
                <a:cs typeface="Arial" charset="0"/>
              </a:rPr>
              <a:t>Een andere, nogal onconventionele manier om een renovatie te financieren is de renovatie te financieren door het gebouw uit te breiden door het creëren van nieuwe ruimte bovenop, naast of onder een bestaand gebouw. Deze zogenaamde “add-ons” verhogen de waarde van het object aanzienlijk en creëren potentiële huurinkomsten. Wanneer deze uitbreidingen worden gecombineerd met hernieuwbare energie, zoals in het geval van renovatie, worden ze "AdoRes" genoemd (Ado komt van Add-On en Re van Renewable energy). </a:t>
            </a:r>
          </a:p>
          <a:p>
            <a:pPr marL="0" indent="0">
              <a:buNone/>
            </a:pPr>
            <a:r>
              <a:rPr lang="nl-NL" sz="1400" b="1" dirty="0">
                <a:latin typeface="Arial" charset="0"/>
                <a:ea typeface="Arial" charset="0"/>
                <a:cs typeface="Arial" charset="0"/>
              </a:rPr>
              <a:t>Voordeel:</a:t>
            </a:r>
            <a:r>
              <a:rPr lang="nl-NL" sz="1400" dirty="0">
                <a:latin typeface="Arial" charset="0"/>
                <a:ea typeface="Arial" charset="0"/>
                <a:cs typeface="Arial" charset="0"/>
              </a:rPr>
              <a:t> slimme en goedkope manier om renovatie te financieren, richt zich op incentives</a:t>
            </a:r>
          </a:p>
          <a:p>
            <a:pPr marL="0" indent="0">
              <a:buNone/>
            </a:pPr>
            <a:r>
              <a:rPr lang="nl-NL" sz="1400" b="1" dirty="0">
                <a:latin typeface="Arial" charset="0"/>
                <a:ea typeface="Arial" charset="0"/>
                <a:cs typeface="Arial" charset="0"/>
              </a:rPr>
              <a:t>Nadelen:</a:t>
            </a:r>
            <a:r>
              <a:rPr lang="nl-NL" sz="1400" dirty="0">
                <a:latin typeface="Arial" charset="0"/>
                <a:ea typeface="Arial" charset="0"/>
                <a:cs typeface="Arial" charset="0"/>
              </a:rPr>
              <a:t> vereist hogere initiële investeringen, niet geschikt voor alle flatgebouwen.</a:t>
            </a:r>
          </a:p>
          <a:p>
            <a:pPr marL="0" indent="0">
              <a:buNone/>
            </a:pPr>
            <a:r>
              <a:rPr lang="nl-NL" sz="1400" b="1" dirty="0">
                <a:latin typeface="Arial" charset="0"/>
                <a:ea typeface="Arial" charset="0"/>
                <a:cs typeface="Arial" charset="0"/>
              </a:rPr>
              <a:t>Voorbeelden:</a:t>
            </a:r>
            <a:r>
              <a:rPr lang="nl-NL" sz="1400" dirty="0">
                <a:latin typeface="Arial" charset="0"/>
                <a:ea typeface="Arial" charset="0"/>
                <a:cs typeface="Arial" charset="0"/>
              </a:rPr>
              <a:t> ABRACADABRA (p. 52)</a:t>
            </a:r>
            <a:endParaRPr lang="nl-NL" sz="1400" dirty="0">
              <a:latin typeface="Arial Hebrew Scholar" charset="-79"/>
              <a:ea typeface="Arial Hebrew Scholar" charset="-79"/>
              <a:cs typeface="Arial Hebrew Scholar" charset="-79"/>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8. AdoRes</a:t>
            </a:r>
          </a:p>
        </p:txBody>
      </p:sp>
      <p:sp>
        <p:nvSpPr>
          <p:cNvPr id="7" name="Rectangle 6"/>
          <p:cNvSpPr/>
          <p:nvPr/>
        </p:nvSpPr>
        <p:spPr>
          <a:xfrm>
            <a:off x="341056" y="6309320"/>
            <a:ext cx="2123728" cy="276999"/>
          </a:xfrm>
          <a:prstGeom prst="rect">
            <a:avLst/>
          </a:prstGeom>
        </p:spPr>
        <p:txBody>
          <a:bodyPr wrap="square">
            <a:spAutoFit/>
          </a:bodyPr>
          <a:lstStyle/>
          <a:p>
            <a:r>
              <a:rPr lang="nl-NL" sz="1200" i="1" dirty="0">
                <a:latin typeface="Arial" charset="0"/>
                <a:ea typeface="Arial" charset="0"/>
                <a:cs typeface="Arial" charset="0"/>
              </a:rPr>
              <a:t>Rapport p. 26 – 53 </a:t>
            </a:r>
          </a:p>
        </p:txBody>
      </p:sp>
      <p:graphicFrame>
        <p:nvGraphicFramePr>
          <p:cNvPr id="2" name="Tabel 1"/>
          <p:cNvGraphicFramePr>
            <a:graphicFrameLocks noGrp="1"/>
          </p:cNvGraphicFramePr>
          <p:nvPr>
            <p:extLst>
              <p:ext uri="{D42A27DB-BD31-4B8C-83A1-F6EECF244321}">
                <p14:modId xmlns:p14="http://schemas.microsoft.com/office/powerpoint/2010/main" val="4121078472"/>
              </p:ext>
            </p:extLst>
          </p:nvPr>
        </p:nvGraphicFramePr>
        <p:xfrm>
          <a:off x="467544" y="3645024"/>
          <a:ext cx="8362718" cy="1051560"/>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000"/>
                    </a:ext>
                  </a:extLst>
                </a:gridCol>
                <a:gridCol w="1194674">
                  <a:extLst>
                    <a:ext uri="{9D8B030D-6E8A-4147-A177-3AD203B41FA5}">
                      <a16:colId xmlns:a16="http://schemas.microsoft.com/office/drawing/2014/main" val="20001"/>
                    </a:ext>
                  </a:extLst>
                </a:gridCol>
                <a:gridCol w="1194674">
                  <a:extLst>
                    <a:ext uri="{9D8B030D-6E8A-4147-A177-3AD203B41FA5}">
                      <a16:colId xmlns:a16="http://schemas.microsoft.com/office/drawing/2014/main" val="20002"/>
                    </a:ext>
                  </a:extLst>
                </a:gridCol>
                <a:gridCol w="1322312">
                  <a:extLst>
                    <a:ext uri="{9D8B030D-6E8A-4147-A177-3AD203B41FA5}">
                      <a16:colId xmlns:a16="http://schemas.microsoft.com/office/drawing/2014/main" val="20003"/>
                    </a:ext>
                  </a:extLst>
                </a:gridCol>
                <a:gridCol w="1142338">
                  <a:extLst>
                    <a:ext uri="{9D8B030D-6E8A-4147-A177-3AD203B41FA5}">
                      <a16:colId xmlns:a16="http://schemas.microsoft.com/office/drawing/2014/main" val="20004"/>
                    </a:ext>
                  </a:extLst>
                </a:gridCol>
                <a:gridCol w="1656184">
                  <a:extLst>
                    <a:ext uri="{9D8B030D-6E8A-4147-A177-3AD203B41FA5}">
                      <a16:colId xmlns:a16="http://schemas.microsoft.com/office/drawing/2014/main" val="20005"/>
                    </a:ext>
                  </a:extLst>
                </a:gridCol>
                <a:gridCol w="657862">
                  <a:extLst>
                    <a:ext uri="{9D8B030D-6E8A-4147-A177-3AD203B41FA5}">
                      <a16:colId xmlns:a16="http://schemas.microsoft.com/office/drawing/2014/main" val="20006"/>
                    </a:ext>
                  </a:extLst>
                </a:gridCol>
              </a:tblGrid>
              <a:tr h="418054">
                <a:tc>
                  <a:txBody>
                    <a:bodyPr/>
                    <a:lstStyle/>
                    <a:p>
                      <a:pPr algn="ctr"/>
                      <a:r>
                        <a:rPr lang="nl-NL" sz="1000" noProof="0" dirty="0">
                          <a:latin typeface="Arial" charset="0"/>
                          <a:ea typeface="Arial" charset="0"/>
                          <a:cs typeface="Arial" charset="0"/>
                        </a:rPr>
                        <a:t>Investerings-kenmerken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Energieprestatie-risico</a:t>
                      </a:r>
                    </a:p>
                  </a:txBody>
                  <a:tcPr anchor="ctr"/>
                </a:tc>
                <a:tc>
                  <a:txBody>
                    <a:bodyPr/>
                    <a:lstStyle/>
                    <a:p>
                      <a:pPr algn="ctr"/>
                      <a:r>
                        <a:rPr lang="nl-NL" sz="1000" noProof="0" dirty="0">
                          <a:latin typeface="Arial" charset="0"/>
                          <a:ea typeface="Arial" charset="0"/>
                          <a:cs typeface="Arial" charset="0"/>
                        </a:rPr>
                        <a:t>Uitbreidings-mogelijkheden </a:t>
                      </a:r>
                      <a:r>
                        <a:rPr lang="nl-NL" sz="1000" baseline="0" noProof="0" dirty="0">
                          <a:latin typeface="Arial" charset="0"/>
                          <a:ea typeface="Arial" charset="0"/>
                          <a:cs typeface="Arial" charset="0"/>
                        </a:rPr>
                        <a:t>renovatie</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Behandelde </a:t>
                      </a:r>
                    </a:p>
                    <a:p>
                      <a:pPr algn="ctr"/>
                      <a:r>
                        <a:rPr lang="nl-NL" sz="1000" noProof="0" dirty="0">
                          <a:latin typeface="Arial" charset="0"/>
                          <a:ea typeface="Arial" charset="0"/>
                          <a:cs typeface="Arial" charset="0"/>
                        </a:rPr>
                        <a:t>split incentives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74034">
                <a:tc>
                  <a:txBody>
                    <a:bodyPr/>
                    <a:lstStyle/>
                    <a:p>
                      <a:pPr algn="ctr"/>
                      <a:r>
                        <a:rPr lang="nl-NL" sz="900" noProof="0" dirty="0">
                          <a:latin typeface="Arial" charset="0"/>
                          <a:ea typeface="Arial" charset="0"/>
                          <a:cs typeface="Arial" charset="0"/>
                        </a:rPr>
                        <a:t>Eigenaars dragen de financiering</a:t>
                      </a:r>
                    </a:p>
                  </a:txBody>
                  <a:tcPr anchor="ctr"/>
                </a:tc>
                <a:tc>
                  <a:txBody>
                    <a:bodyPr/>
                    <a:lstStyle/>
                    <a:p>
                      <a:pPr algn="ctr"/>
                      <a:r>
                        <a:rPr lang="nl-NL" sz="900" noProof="0" dirty="0">
                          <a:latin typeface="Arial" charset="0"/>
                          <a:ea typeface="Arial" charset="0"/>
                          <a:cs typeface="Arial" charset="0"/>
                        </a:rPr>
                        <a:t>Niet van toepassing</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(indien niet gecombineerd met EPC of ESC)</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Neen</a:t>
                      </a:r>
                    </a:p>
                  </a:txBody>
                  <a:tcPr anchor="ctr"/>
                </a:tc>
                <a:tc>
                  <a:txBody>
                    <a:bodyPr/>
                    <a:lstStyle/>
                    <a:p>
                      <a:pPr algn="ctr"/>
                      <a:endParaRPr lang="nl-NL" sz="1000" noProof="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0001"/>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3429531081"/>
              </p:ext>
            </p:extLst>
          </p:nvPr>
        </p:nvGraphicFramePr>
        <p:xfrm>
          <a:off x="467544" y="4869160"/>
          <a:ext cx="8348088" cy="1341120"/>
        </p:xfrm>
        <a:graphic>
          <a:graphicData uri="http://schemas.openxmlformats.org/drawingml/2006/table">
            <a:tbl>
              <a:tblPr firstRow="1" bandRow="1">
                <a:tableStyleId>{5C22544A-7EE6-4342-B048-85BDC9FD1C3A}</a:tableStyleId>
              </a:tblPr>
              <a:tblGrid>
                <a:gridCol w="782136">
                  <a:extLst>
                    <a:ext uri="{9D8B030D-6E8A-4147-A177-3AD203B41FA5}">
                      <a16:colId xmlns:a16="http://schemas.microsoft.com/office/drawing/2014/main" val="20000"/>
                    </a:ext>
                  </a:extLst>
                </a:gridCol>
                <a:gridCol w="13036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129372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Transactiekosten gerelateerd aan onderhandelingen</a:t>
                      </a:r>
                    </a:p>
                  </a:txBody>
                  <a:tcPr anchor="ctr"/>
                </a:tc>
                <a:tc>
                  <a:txBody>
                    <a:bodyPr/>
                    <a:lstStyle/>
                    <a:p>
                      <a:pPr algn="ctr"/>
                      <a:r>
                        <a:rPr lang="nl-NL" sz="1000" noProof="0" dirty="0">
                          <a:latin typeface="Arial" charset="0"/>
                          <a:ea typeface="Arial" charset="0"/>
                          <a:cs typeface="Arial" charset="0"/>
                        </a:rPr>
                        <a:t>Verplichtingen</a:t>
                      </a:r>
                      <a:r>
                        <a:rPr lang="nl-NL" sz="1000" baseline="0" noProof="0" dirty="0">
                          <a:latin typeface="Arial" charset="0"/>
                          <a:ea typeface="Arial" charset="0"/>
                          <a:cs typeface="Arial" charset="0"/>
                        </a:rPr>
                        <a:t> voor eigenaars</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a:t>
                      </a:r>
                      <a:r>
                        <a:rPr lang="nl-NL" sz="1000" baseline="0" noProof="0" dirty="0">
                          <a:latin typeface="Arial" charset="0"/>
                          <a:ea typeface="Arial" charset="0"/>
                          <a:cs typeface="Arial" charset="0"/>
                        </a:rPr>
                        <a:t> gemeente helpen?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22706">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Zeer hoog  omwille</a:t>
                      </a:r>
                      <a:r>
                        <a:rPr lang="nl-NL" sz="900" baseline="0" noProof="0" dirty="0">
                          <a:latin typeface="Arial" charset="0"/>
                          <a:ea typeface="Arial" charset="0"/>
                          <a:cs typeface="Arial" charset="0"/>
                        </a:rPr>
                        <a:t> van de vele belanghebbenden</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Uitgebreid</a:t>
                      </a:r>
                      <a:r>
                        <a:rPr lang="nl-NL" sz="900" baseline="0" noProof="0" dirty="0">
                          <a:latin typeface="Arial" charset="0"/>
                          <a:ea typeface="Arial" charset="0"/>
                          <a:cs typeface="Arial" charset="0"/>
                        </a:rPr>
                        <a:t>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(bureaucratie verminderen en de belanghebbenden</a:t>
                      </a:r>
                      <a:r>
                        <a:rPr lang="nl-NL" sz="900" baseline="0" noProof="0" dirty="0">
                          <a:latin typeface="Arial" charset="0"/>
                          <a:ea typeface="Arial" charset="0"/>
                          <a:cs typeface="Arial" charset="0"/>
                        </a:rPr>
                        <a:t> in contact brengen)</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a:t>
                      </a:r>
                      <a:r>
                        <a:rPr lang="nl-NL" sz="900" baseline="0" noProof="0" dirty="0">
                          <a:latin typeface="Arial" charset="0"/>
                          <a:ea typeface="Arial" charset="0"/>
                          <a:cs typeface="Arial" charset="0"/>
                        </a:rPr>
                        <a:t>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zeer bureaucratisch</a:t>
                      </a:r>
                    </a:p>
                  </a:txBody>
                  <a:tcPr anchor="ctr"/>
                </a:tc>
                <a:tc>
                  <a:txBody>
                    <a:bodyPr/>
                    <a:lstStyle/>
                    <a:p>
                      <a:pPr algn="ctr"/>
                      <a:endParaRPr lang="nl-NL" sz="900" noProof="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34922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998583" y="1239122"/>
            <a:ext cx="5170445" cy="5207142"/>
          </a:xfrm>
          <a:prstGeom prst="rect">
            <a:avLst/>
          </a:prstGeom>
        </p:spPr>
      </p:pic>
      <p:sp>
        <p:nvSpPr>
          <p:cNvPr id="6" name="Rectangle 5"/>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Rapport p. 59 </a:t>
            </a:r>
            <a:r>
              <a:rPr lang="mr-IN" sz="1200" i="1" dirty="0">
                <a:latin typeface="Arial" charset="0"/>
                <a:ea typeface="Arial" charset="0"/>
                <a:cs typeface="Arial" charset="0"/>
              </a:rPr>
              <a:t>–</a:t>
            </a:r>
            <a:r>
              <a:rPr lang="en-US" sz="1200" i="1" dirty="0">
                <a:latin typeface="Arial" charset="0"/>
                <a:ea typeface="Arial" charset="0"/>
                <a:cs typeface="Arial" charset="0"/>
              </a:rPr>
              <a:t> 60 </a:t>
            </a:r>
          </a:p>
        </p:txBody>
      </p:sp>
      <p:sp>
        <p:nvSpPr>
          <p:cNvPr id="8" name="Title 1"/>
          <p:cNvSpPr txBox="1">
            <a:spLocks/>
          </p:cNvSpPr>
          <p:nvPr/>
        </p:nvSpPr>
        <p:spPr>
          <a:xfrm>
            <a:off x="2123728" y="548680"/>
            <a:ext cx="5743112" cy="51519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400" dirty="0">
                <a:latin typeface="Arial" charset="0"/>
                <a:ea typeface="Arial" charset="0"/>
                <a:cs typeface="Arial" charset="0"/>
              </a:rPr>
              <a:t>Beoordeling van de hulpmiddelen – </a:t>
            </a:r>
          </a:p>
          <a:p>
            <a:r>
              <a:rPr lang="nl-NL" sz="2400" dirty="0">
                <a:latin typeface="Arial" charset="0"/>
                <a:ea typeface="Arial" charset="0"/>
                <a:cs typeface="Arial" charset="0"/>
              </a:rPr>
              <a:t>Vergelijken van de resultaten</a:t>
            </a:r>
            <a:endParaRPr lang="nl-NL" sz="2250" dirty="0">
              <a:latin typeface="Arial" charset="0"/>
              <a:ea typeface="Arial" charset="0"/>
              <a:cs typeface="Arial" charset="0"/>
            </a:endParaRPr>
          </a:p>
        </p:txBody>
      </p:sp>
    </p:spTree>
    <p:extLst>
      <p:ext uri="{BB962C8B-B14F-4D97-AF65-F5344CB8AC3E}">
        <p14:creationId xmlns:p14="http://schemas.microsoft.com/office/powerpoint/2010/main" val="4044507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412776"/>
            <a:ext cx="8263392" cy="3790337"/>
          </a:xfrm>
        </p:spPr>
        <p:txBody>
          <a:bodyPr>
            <a:noAutofit/>
          </a:bodyPr>
          <a:lstStyle/>
          <a:p>
            <a:r>
              <a:rPr lang="nl-NL" sz="1500" dirty="0">
                <a:latin typeface="Arial" charset="0"/>
                <a:ea typeface="Arial" charset="0"/>
                <a:cs typeface="Arial" charset="0"/>
              </a:rPr>
              <a:t>Op basis van analyse worden </a:t>
            </a:r>
            <a:r>
              <a:rPr lang="nl-NL" sz="1500" b="1" dirty="0">
                <a:latin typeface="Arial" charset="0"/>
                <a:ea typeface="Arial" charset="0"/>
                <a:cs typeface="Arial" charset="0"/>
              </a:rPr>
              <a:t>twee voorwaardelijke diagrammen </a:t>
            </a:r>
            <a:r>
              <a:rPr lang="nl-NL" sz="1500" dirty="0">
                <a:latin typeface="Arial" charset="0"/>
                <a:ea typeface="Arial" charset="0"/>
                <a:cs typeface="Arial" charset="0"/>
              </a:rPr>
              <a:t>verstrekt om de besluitvorming te vergemakkelijken:</a:t>
            </a:r>
          </a:p>
          <a:p>
            <a:pPr lvl="1"/>
            <a:r>
              <a:rPr lang="nl-NL" sz="1400" b="1" dirty="0">
                <a:latin typeface="Arial" charset="0"/>
                <a:ea typeface="Arial" charset="0"/>
                <a:cs typeface="Arial" charset="0"/>
              </a:rPr>
              <a:t>Figuur 4.1 (dia 18</a:t>
            </a:r>
            <a:r>
              <a:rPr lang="nl-NL" sz="1400" dirty="0">
                <a:latin typeface="Arial" charset="0"/>
                <a:ea typeface="Arial" charset="0"/>
                <a:cs typeface="Arial" charset="0"/>
              </a:rPr>
              <a:t>) richt zich op (mede-) eigenaars van flatgebouwen en gaat uit van de bestaande situatie. De gebruiker wordt aan de hand van vragen door een beslissingsproces geleid. De focus ligt op hulpmiddelen die een gezamenlijke oplossing kunnen bieden voor alle eigenaars van een gebouw. De gezamenlijke opties worden daarom gemarkeerd met een kleurenschema (</a:t>
            </a:r>
            <a:r>
              <a:rPr lang="nl-NL" sz="1400" dirty="0">
                <a:solidFill>
                  <a:srgbClr val="00B050"/>
                </a:solidFill>
                <a:latin typeface="Arial" charset="0"/>
                <a:ea typeface="Arial" charset="0"/>
                <a:cs typeface="Arial" charset="0"/>
              </a:rPr>
              <a:t>Groen</a:t>
            </a:r>
            <a:r>
              <a:rPr lang="nl-NL" sz="1400" dirty="0">
                <a:latin typeface="Arial" charset="0"/>
                <a:ea typeface="Arial" charset="0"/>
                <a:cs typeface="Arial" charset="0"/>
              </a:rPr>
              <a:t>= Gezamenlijk schema waarschijnlijk, </a:t>
            </a:r>
            <a:r>
              <a:rPr lang="nl-NL" sz="1400" dirty="0">
                <a:solidFill>
                  <a:srgbClr val="FFC000"/>
                </a:solidFill>
                <a:latin typeface="Arial" charset="0"/>
                <a:ea typeface="Arial" charset="0"/>
                <a:cs typeface="Arial" charset="0"/>
              </a:rPr>
              <a:t>Oranje</a:t>
            </a:r>
            <a:r>
              <a:rPr lang="nl-NL" sz="1400" dirty="0">
                <a:latin typeface="Arial" charset="0"/>
                <a:ea typeface="Arial" charset="0"/>
                <a:cs typeface="Arial" charset="0"/>
              </a:rPr>
              <a:t>= Gezamenlijk schema mogelijk, </a:t>
            </a:r>
            <a:r>
              <a:rPr lang="nl-NL" sz="1400" dirty="0">
                <a:solidFill>
                  <a:srgbClr val="FF0000"/>
                </a:solidFill>
                <a:latin typeface="Arial" charset="0"/>
                <a:ea typeface="Arial" charset="0"/>
                <a:cs typeface="Arial" charset="0"/>
              </a:rPr>
              <a:t>Rood</a:t>
            </a:r>
            <a:r>
              <a:rPr lang="nl-NL" sz="1400" dirty="0">
                <a:latin typeface="Arial" charset="0"/>
                <a:ea typeface="Arial" charset="0"/>
                <a:cs typeface="Arial" charset="0"/>
              </a:rPr>
              <a:t>= Gezamenlijk schema onwaarschijnlijk).</a:t>
            </a:r>
          </a:p>
          <a:p>
            <a:pPr lvl="1"/>
            <a:r>
              <a:rPr lang="nl-NL" sz="1400" b="1" dirty="0">
                <a:latin typeface="Arial" charset="0"/>
                <a:ea typeface="Arial" charset="0"/>
                <a:cs typeface="Arial" charset="0"/>
              </a:rPr>
              <a:t>Figuur 4.2 (dia 19</a:t>
            </a:r>
            <a:r>
              <a:rPr lang="nl-NL" sz="1400" dirty="0">
                <a:latin typeface="Arial" charset="0"/>
                <a:ea typeface="Arial" charset="0"/>
                <a:cs typeface="Arial" charset="0"/>
              </a:rPr>
              <a:t>) wil nagaan hoe gemeenten de renovatie van flatgebouwen op regionaal niveau kunnen ondersteunen. Zoals elk diagram is het ontworpen om bij een van de kaders (eindpunten) te belanden: dat is dan de beste optie</a:t>
            </a:r>
            <a:r>
              <a:rPr lang="nl-NL" sz="1100" dirty="0">
                <a:latin typeface="Arial" charset="0"/>
                <a:ea typeface="Arial" charset="0"/>
                <a:cs typeface="Arial" charset="0"/>
              </a:rPr>
              <a:t>. </a:t>
            </a:r>
          </a:p>
          <a:p>
            <a:r>
              <a:rPr lang="nl-NL" sz="1500" b="1" dirty="0">
                <a:latin typeface="Arial" charset="0"/>
                <a:ea typeface="Arial" charset="0"/>
                <a:cs typeface="Arial" charset="0"/>
              </a:rPr>
              <a:t>De lezer moet linksboven beginnen, de vragen (cirkels) beantwoorden en de aangegeven richting volgen (groen = ja, rood = neen, blauw = beslissing), zodat ze uitkomen bij de beste optie (vierkanten). </a:t>
            </a:r>
          </a:p>
          <a:p>
            <a:r>
              <a:rPr lang="nl-NL" sz="1500" dirty="0">
                <a:latin typeface="Arial" charset="0"/>
                <a:ea typeface="Arial" charset="0"/>
                <a:cs typeface="Arial" charset="0"/>
              </a:rPr>
              <a:t>De hulpmiddelen worden gerangschikt op basis van hun geschiktheid voor flatgebouwen, rekening houdend met motivatie en financiële kosten; of op basis van hun geschiktheid voor gemeenten, rekening houdend met de moeilijkheidsgraad van de uitvoering.</a:t>
            </a:r>
          </a:p>
          <a:p>
            <a:r>
              <a:rPr lang="nl-NL" sz="1500" dirty="0">
                <a:latin typeface="Arial" charset="0"/>
                <a:ea typeface="Arial" charset="0"/>
                <a:cs typeface="Arial" charset="0"/>
              </a:rPr>
              <a:t>Hulpmiddelen sluiten elkaar niet noodzakelijkerwijs uit, u kan er meer dan 1 tegelijk gebruiken. Dit betekent dat u begint met de gereedschappen in de linkerbovenhoek, en dat u doorgaat tot 100% van de renovatiekosten gedekt zijn.</a:t>
            </a:r>
          </a:p>
        </p:txBody>
      </p:sp>
      <p:sp>
        <p:nvSpPr>
          <p:cNvPr id="5" name="Rectangle 4"/>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Report p. </a:t>
            </a:r>
            <a:r>
              <a:rPr lang="de-DE" sz="1200" i="1" dirty="0">
                <a:latin typeface="Arial" charset="0"/>
                <a:ea typeface="Arial" charset="0"/>
                <a:cs typeface="Arial" charset="0"/>
              </a:rPr>
              <a:t>13 </a:t>
            </a:r>
            <a:r>
              <a:rPr lang="mr-IN" sz="1200" i="1" dirty="0">
                <a:latin typeface="Arial" charset="0"/>
                <a:ea typeface="Arial" charset="0"/>
                <a:cs typeface="Arial" charset="0"/>
              </a:rPr>
              <a:t>–</a:t>
            </a:r>
            <a:r>
              <a:rPr lang="de-DE" sz="1200" i="1" dirty="0">
                <a:latin typeface="Arial" charset="0"/>
                <a:ea typeface="Arial" charset="0"/>
                <a:cs typeface="Arial" charset="0"/>
              </a:rPr>
              <a:t> 19 </a:t>
            </a:r>
            <a:endParaRPr lang="en-US" sz="1200" i="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400" dirty="0">
                <a:latin typeface="Arial" charset="0"/>
                <a:ea typeface="Arial" charset="0"/>
                <a:cs typeface="Arial" charset="0"/>
              </a:rPr>
              <a:t>Diagram  –  Begeleiding van eigenaars en gemeenten</a:t>
            </a:r>
            <a:endParaRPr lang="nl-NL" sz="2250" dirty="0">
              <a:latin typeface="Arial" charset="0"/>
              <a:ea typeface="Arial" charset="0"/>
              <a:cs typeface="Arial" charset="0"/>
            </a:endParaRPr>
          </a:p>
        </p:txBody>
      </p:sp>
    </p:spTree>
    <p:extLst>
      <p:ext uri="{BB962C8B-B14F-4D97-AF65-F5344CB8AC3E}">
        <p14:creationId xmlns:p14="http://schemas.microsoft.com/office/powerpoint/2010/main" val="3390576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Rapport p. </a:t>
            </a:r>
            <a:r>
              <a:rPr lang="de-DE" sz="1200" i="1" dirty="0">
                <a:latin typeface="Arial" charset="0"/>
                <a:ea typeface="Arial" charset="0"/>
                <a:cs typeface="Arial" charset="0"/>
              </a:rPr>
              <a:t>13 </a:t>
            </a:r>
            <a:r>
              <a:rPr lang="mr-IN" sz="1200" i="1" dirty="0">
                <a:latin typeface="Arial" charset="0"/>
                <a:ea typeface="Arial" charset="0"/>
                <a:cs typeface="Arial" charset="0"/>
              </a:rPr>
              <a:t>–</a:t>
            </a:r>
            <a:r>
              <a:rPr lang="de-DE" sz="1200" i="1" dirty="0">
                <a:latin typeface="Arial" charset="0"/>
                <a:ea typeface="Arial" charset="0"/>
                <a:cs typeface="Arial" charset="0"/>
              </a:rPr>
              <a:t> 19 </a:t>
            </a:r>
            <a:endParaRPr lang="en-US" sz="1200" i="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400" dirty="0">
                <a:latin typeface="Arial" charset="0"/>
                <a:ea typeface="Arial" charset="0"/>
                <a:cs typeface="Arial" charset="0"/>
              </a:rPr>
              <a:t>Diagram  – Begeleiding van eigenaars (Fig. 4.1</a:t>
            </a:r>
            <a:r>
              <a:rPr lang="en-US" sz="2400" dirty="0">
                <a:latin typeface="Arial" charset="0"/>
                <a:ea typeface="Arial" charset="0"/>
                <a:cs typeface="Arial" charset="0"/>
              </a:rPr>
              <a:t>)</a:t>
            </a:r>
            <a:endParaRPr lang="en-US" sz="2250" dirty="0">
              <a:latin typeface="Arial" charset="0"/>
              <a:ea typeface="Arial" charset="0"/>
              <a:cs typeface="Arial" charset="0"/>
            </a:endParaRPr>
          </a:p>
        </p:txBody>
      </p:sp>
      <p:cxnSp>
        <p:nvCxnSpPr>
          <p:cNvPr id="8" name="Gerade Verbindung mit Pfeil 157">
            <a:extLst>
              <a:ext uri="{FF2B5EF4-FFF2-40B4-BE49-F238E27FC236}">
                <a16:creationId xmlns:a16="http://schemas.microsoft.com/office/drawing/2014/main" id="{4CC7D90E-7AC5-4351-84E8-EEEFC5622DAB}"/>
              </a:ext>
            </a:extLst>
          </p:cNvPr>
          <p:cNvCxnSpPr>
            <a:cxnSpLocks/>
            <a:stCxn id="32" idx="4"/>
            <a:endCxn id="42" idx="0"/>
          </p:cNvCxnSpPr>
          <p:nvPr/>
        </p:nvCxnSpPr>
        <p:spPr>
          <a:xfrm flipH="1">
            <a:off x="5774503" y="1950070"/>
            <a:ext cx="153" cy="31110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158">
            <a:extLst>
              <a:ext uri="{FF2B5EF4-FFF2-40B4-BE49-F238E27FC236}">
                <a16:creationId xmlns:a16="http://schemas.microsoft.com/office/drawing/2014/main" id="{F38454D7-0AB9-410B-A1D5-82F281A737F0}"/>
              </a:ext>
            </a:extLst>
          </p:cNvPr>
          <p:cNvCxnSpPr>
            <a:cxnSpLocks/>
            <a:stCxn id="42" idx="3"/>
            <a:endCxn id="28" idx="0"/>
          </p:cNvCxnSpPr>
          <p:nvPr/>
        </p:nvCxnSpPr>
        <p:spPr>
          <a:xfrm flipH="1">
            <a:off x="4712966" y="2731391"/>
            <a:ext cx="368444" cy="286796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164">
            <a:extLst>
              <a:ext uri="{FF2B5EF4-FFF2-40B4-BE49-F238E27FC236}">
                <a16:creationId xmlns:a16="http://schemas.microsoft.com/office/drawing/2014/main" id="{65DF0B59-9791-4B22-8798-A596CBC2FBC4}"/>
              </a:ext>
            </a:extLst>
          </p:cNvPr>
          <p:cNvCxnSpPr>
            <a:cxnSpLocks/>
            <a:stCxn id="32" idx="6"/>
            <a:endCxn id="36" idx="2"/>
          </p:cNvCxnSpPr>
          <p:nvPr/>
        </p:nvCxnSpPr>
        <p:spPr>
          <a:xfrm flipV="1">
            <a:off x="6484539" y="1704040"/>
            <a:ext cx="1025668" cy="6639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67">
            <a:extLst>
              <a:ext uri="{FF2B5EF4-FFF2-40B4-BE49-F238E27FC236}">
                <a16:creationId xmlns:a16="http://schemas.microsoft.com/office/drawing/2014/main" id="{82086C5D-EAC1-4054-9B1F-90E44EB8F210}"/>
              </a:ext>
            </a:extLst>
          </p:cNvPr>
          <p:cNvCxnSpPr>
            <a:cxnSpLocks/>
            <a:stCxn id="42" idx="4"/>
            <a:endCxn id="41" idx="0"/>
          </p:cNvCxnSpPr>
          <p:nvPr/>
        </p:nvCxnSpPr>
        <p:spPr>
          <a:xfrm flipH="1">
            <a:off x="5667624" y="2812068"/>
            <a:ext cx="106879" cy="31315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220">
            <a:extLst>
              <a:ext uri="{FF2B5EF4-FFF2-40B4-BE49-F238E27FC236}">
                <a16:creationId xmlns:a16="http://schemas.microsoft.com/office/drawing/2014/main" id="{8F0E390D-D348-4BAD-833D-8ED41A59FCDE}"/>
              </a:ext>
            </a:extLst>
          </p:cNvPr>
          <p:cNvCxnSpPr>
            <a:cxnSpLocks/>
            <a:stCxn id="39" idx="4"/>
            <a:endCxn id="35" idx="0"/>
          </p:cNvCxnSpPr>
          <p:nvPr/>
        </p:nvCxnSpPr>
        <p:spPr>
          <a:xfrm flipH="1">
            <a:off x="7963875" y="2907752"/>
            <a:ext cx="62517" cy="39888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227">
            <a:extLst>
              <a:ext uri="{FF2B5EF4-FFF2-40B4-BE49-F238E27FC236}">
                <a16:creationId xmlns:a16="http://schemas.microsoft.com/office/drawing/2014/main" id="{7972E4FE-4E2E-4E12-94A2-EF5ED5C43016}"/>
              </a:ext>
            </a:extLst>
          </p:cNvPr>
          <p:cNvCxnSpPr>
            <a:cxnSpLocks/>
            <a:stCxn id="40" idx="4"/>
            <a:endCxn id="26" idx="0"/>
          </p:cNvCxnSpPr>
          <p:nvPr/>
        </p:nvCxnSpPr>
        <p:spPr>
          <a:xfrm>
            <a:off x="5697536" y="5220878"/>
            <a:ext cx="78166" cy="37798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239">
            <a:extLst>
              <a:ext uri="{FF2B5EF4-FFF2-40B4-BE49-F238E27FC236}">
                <a16:creationId xmlns:a16="http://schemas.microsoft.com/office/drawing/2014/main" id="{E6BAFFE7-62FF-45FB-9811-9D848E07268A}"/>
              </a:ext>
            </a:extLst>
          </p:cNvPr>
          <p:cNvCxnSpPr>
            <a:cxnSpLocks/>
            <a:stCxn id="39" idx="3"/>
            <a:endCxn id="30" idx="0"/>
          </p:cNvCxnSpPr>
          <p:nvPr/>
        </p:nvCxnSpPr>
        <p:spPr>
          <a:xfrm flipH="1">
            <a:off x="7141656" y="2836284"/>
            <a:ext cx="409563" cy="276258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245">
            <a:extLst>
              <a:ext uri="{FF2B5EF4-FFF2-40B4-BE49-F238E27FC236}">
                <a16:creationId xmlns:a16="http://schemas.microsoft.com/office/drawing/2014/main" id="{F8A8AA87-D1B0-4092-8126-1102F10705DF}"/>
              </a:ext>
            </a:extLst>
          </p:cNvPr>
          <p:cNvCxnSpPr>
            <a:cxnSpLocks/>
            <a:stCxn id="36" idx="4"/>
            <a:endCxn id="39" idx="0"/>
          </p:cNvCxnSpPr>
          <p:nvPr/>
        </p:nvCxnSpPr>
        <p:spPr>
          <a:xfrm flipH="1">
            <a:off x="8026392" y="1923295"/>
            <a:ext cx="15389" cy="49644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227">
            <a:extLst>
              <a:ext uri="{FF2B5EF4-FFF2-40B4-BE49-F238E27FC236}">
                <a16:creationId xmlns:a16="http://schemas.microsoft.com/office/drawing/2014/main" id="{EAA1BA4A-7999-4401-A4F0-115A7F7BA694}"/>
              </a:ext>
            </a:extLst>
          </p:cNvPr>
          <p:cNvCxnSpPr>
            <a:cxnSpLocks/>
            <a:stCxn id="41" idx="4"/>
            <a:endCxn id="40" idx="0"/>
          </p:cNvCxnSpPr>
          <p:nvPr/>
        </p:nvCxnSpPr>
        <p:spPr>
          <a:xfrm>
            <a:off x="5667624" y="4024483"/>
            <a:ext cx="29912" cy="623592"/>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Verbinder: gewinkelt 223">
            <a:extLst>
              <a:ext uri="{FF2B5EF4-FFF2-40B4-BE49-F238E27FC236}">
                <a16:creationId xmlns:a16="http://schemas.microsoft.com/office/drawing/2014/main" id="{05EBBF6C-8D65-4096-A28C-91A863DFD45C}"/>
              </a:ext>
            </a:extLst>
          </p:cNvPr>
          <p:cNvCxnSpPr>
            <a:cxnSpLocks/>
            <a:stCxn id="33" idx="6"/>
            <a:endCxn id="32" idx="2"/>
          </p:cNvCxnSpPr>
          <p:nvPr/>
        </p:nvCxnSpPr>
        <p:spPr>
          <a:xfrm flipV="1">
            <a:off x="4277682" y="1770437"/>
            <a:ext cx="787090" cy="1298606"/>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Verbinder: gewinkelt 34">
            <a:extLst>
              <a:ext uri="{FF2B5EF4-FFF2-40B4-BE49-F238E27FC236}">
                <a16:creationId xmlns:a16="http://schemas.microsoft.com/office/drawing/2014/main" id="{A0101300-BBB3-4DB1-8438-7B8DEE5394A7}"/>
              </a:ext>
            </a:extLst>
          </p:cNvPr>
          <p:cNvCxnSpPr>
            <a:cxnSpLocks/>
            <a:stCxn id="40" idx="6"/>
            <a:endCxn id="36" idx="2"/>
          </p:cNvCxnSpPr>
          <p:nvPr/>
        </p:nvCxnSpPr>
        <p:spPr>
          <a:xfrm flipV="1">
            <a:off x="6535039" y="1704040"/>
            <a:ext cx="975168" cy="3230437"/>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Verbinder: gewinkelt 37">
            <a:extLst>
              <a:ext uri="{FF2B5EF4-FFF2-40B4-BE49-F238E27FC236}">
                <a16:creationId xmlns:a16="http://schemas.microsoft.com/office/drawing/2014/main" id="{D137A41A-90B6-4114-91AB-E6174C949F14}"/>
              </a:ext>
            </a:extLst>
          </p:cNvPr>
          <p:cNvCxnSpPr>
            <a:cxnSpLocks/>
            <a:stCxn id="41" idx="6"/>
            <a:endCxn id="36" idx="2"/>
          </p:cNvCxnSpPr>
          <p:nvPr/>
        </p:nvCxnSpPr>
        <p:spPr>
          <a:xfrm flipV="1">
            <a:off x="6475215" y="1704040"/>
            <a:ext cx="1034992" cy="1870815"/>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57">
            <a:extLst>
              <a:ext uri="{FF2B5EF4-FFF2-40B4-BE49-F238E27FC236}">
                <a16:creationId xmlns:a16="http://schemas.microsoft.com/office/drawing/2014/main" id="{28DE7B78-BAB7-4270-A2BB-10A84003C8D9}"/>
              </a:ext>
            </a:extLst>
          </p:cNvPr>
          <p:cNvCxnSpPr>
            <a:cxnSpLocks/>
            <a:stCxn id="35" idx="4"/>
            <a:endCxn id="29" idx="0"/>
          </p:cNvCxnSpPr>
          <p:nvPr/>
        </p:nvCxnSpPr>
        <p:spPr>
          <a:xfrm>
            <a:off x="7963875" y="4000275"/>
            <a:ext cx="30481" cy="159858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123">
            <a:extLst>
              <a:ext uri="{FF2B5EF4-FFF2-40B4-BE49-F238E27FC236}">
                <a16:creationId xmlns:a16="http://schemas.microsoft.com/office/drawing/2014/main" id="{61DC2E31-B877-42FD-A68C-0A2FA03BE27B}"/>
              </a:ext>
            </a:extLst>
          </p:cNvPr>
          <p:cNvCxnSpPr>
            <a:cxnSpLocks/>
            <a:endCxn id="33" idx="2"/>
          </p:cNvCxnSpPr>
          <p:nvPr/>
        </p:nvCxnSpPr>
        <p:spPr>
          <a:xfrm>
            <a:off x="2842188" y="3062886"/>
            <a:ext cx="321506" cy="615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142">
            <a:extLst>
              <a:ext uri="{FF2B5EF4-FFF2-40B4-BE49-F238E27FC236}">
                <a16:creationId xmlns:a16="http://schemas.microsoft.com/office/drawing/2014/main" id="{22BFC67C-39E5-4469-89A0-7A2D3762729B}"/>
              </a:ext>
            </a:extLst>
          </p:cNvPr>
          <p:cNvCxnSpPr>
            <a:cxnSpLocks/>
            <a:stCxn id="36" idx="6"/>
            <a:endCxn id="54" idx="0"/>
          </p:cNvCxnSpPr>
          <p:nvPr/>
        </p:nvCxnSpPr>
        <p:spPr>
          <a:xfrm>
            <a:off x="8573354" y="1704040"/>
            <a:ext cx="125033" cy="24284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151">
            <a:extLst>
              <a:ext uri="{FF2B5EF4-FFF2-40B4-BE49-F238E27FC236}">
                <a16:creationId xmlns:a16="http://schemas.microsoft.com/office/drawing/2014/main" id="{36B2EE12-3D3D-48AA-96BD-BD4782B9FD35}"/>
              </a:ext>
            </a:extLst>
          </p:cNvPr>
          <p:cNvCxnSpPr>
            <a:cxnSpLocks/>
            <a:stCxn id="35" idx="6"/>
            <a:endCxn id="55" idx="0"/>
          </p:cNvCxnSpPr>
          <p:nvPr/>
        </p:nvCxnSpPr>
        <p:spPr>
          <a:xfrm>
            <a:off x="8573354" y="3653454"/>
            <a:ext cx="125032" cy="40441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153">
            <a:extLst>
              <a:ext uri="{FF2B5EF4-FFF2-40B4-BE49-F238E27FC236}">
                <a16:creationId xmlns:a16="http://schemas.microsoft.com/office/drawing/2014/main" id="{C3D0365B-6578-4B56-A1F0-1D9586F7998B}"/>
              </a:ext>
            </a:extLst>
          </p:cNvPr>
          <p:cNvCxnSpPr>
            <a:cxnSpLocks/>
          </p:cNvCxnSpPr>
          <p:nvPr/>
        </p:nvCxnSpPr>
        <p:spPr>
          <a:xfrm>
            <a:off x="928556" y="2431733"/>
            <a:ext cx="0" cy="39809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61">
            <a:extLst>
              <a:ext uri="{FF2B5EF4-FFF2-40B4-BE49-F238E27FC236}">
                <a16:creationId xmlns:a16="http://schemas.microsoft.com/office/drawing/2014/main" id="{7979F6DA-065B-4E0E-B46F-938CDC3F76AE}"/>
              </a:ext>
            </a:extLst>
          </p:cNvPr>
          <p:cNvCxnSpPr>
            <a:cxnSpLocks/>
          </p:cNvCxnSpPr>
          <p:nvPr/>
        </p:nvCxnSpPr>
        <p:spPr>
          <a:xfrm>
            <a:off x="928556" y="3297254"/>
            <a:ext cx="11489" cy="168241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15">
            <a:extLst>
              <a:ext uri="{FF2B5EF4-FFF2-40B4-BE49-F238E27FC236}">
                <a16:creationId xmlns:a16="http://schemas.microsoft.com/office/drawing/2014/main" id="{62040AB7-C4F3-46F0-81FF-DA768567163F}"/>
              </a:ext>
            </a:extLst>
          </p:cNvPr>
          <p:cNvSpPr/>
          <p:nvPr/>
        </p:nvSpPr>
        <p:spPr>
          <a:xfrm>
            <a:off x="5330220" y="5598864"/>
            <a:ext cx="890963" cy="277345"/>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Soft Loan</a:t>
            </a:r>
          </a:p>
        </p:txBody>
      </p:sp>
      <p:sp>
        <p:nvSpPr>
          <p:cNvPr id="27" name="Rectangle 5">
            <a:extLst>
              <a:ext uri="{FF2B5EF4-FFF2-40B4-BE49-F238E27FC236}">
                <a16:creationId xmlns:a16="http://schemas.microsoft.com/office/drawing/2014/main" id="{9B8DD4F8-8CD6-4DB7-B460-A50A313C4BD8}"/>
              </a:ext>
            </a:extLst>
          </p:cNvPr>
          <p:cNvSpPr/>
          <p:nvPr/>
        </p:nvSpPr>
        <p:spPr>
          <a:xfrm>
            <a:off x="3271464" y="5600077"/>
            <a:ext cx="898448" cy="273999"/>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1. Own Savings</a:t>
            </a:r>
          </a:p>
        </p:txBody>
      </p:sp>
      <p:sp>
        <p:nvSpPr>
          <p:cNvPr id="28" name="Rectangle 15">
            <a:extLst>
              <a:ext uri="{FF2B5EF4-FFF2-40B4-BE49-F238E27FC236}">
                <a16:creationId xmlns:a16="http://schemas.microsoft.com/office/drawing/2014/main" id="{1890C620-2429-4DE8-9D94-AC2366DD3A18}"/>
              </a:ext>
            </a:extLst>
          </p:cNvPr>
          <p:cNvSpPr/>
          <p:nvPr/>
        </p:nvSpPr>
        <p:spPr>
          <a:xfrm>
            <a:off x="4263701" y="5599356"/>
            <a:ext cx="898530" cy="277425"/>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2.1. Mortgage Based Financing</a:t>
            </a:r>
          </a:p>
        </p:txBody>
      </p:sp>
      <p:sp>
        <p:nvSpPr>
          <p:cNvPr id="29" name="Rectangle 15">
            <a:extLst>
              <a:ext uri="{FF2B5EF4-FFF2-40B4-BE49-F238E27FC236}">
                <a16:creationId xmlns:a16="http://schemas.microsoft.com/office/drawing/2014/main" id="{9B36D0DE-55A0-4B2F-B4A8-74B0B3F88A05}"/>
              </a:ext>
            </a:extLst>
          </p:cNvPr>
          <p:cNvSpPr/>
          <p:nvPr/>
        </p:nvSpPr>
        <p:spPr>
          <a:xfrm>
            <a:off x="7621558" y="5598864"/>
            <a:ext cx="745595" cy="278408"/>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3. Utility On-Bill / 6. ESC</a:t>
            </a:r>
          </a:p>
        </p:txBody>
      </p:sp>
      <p:sp>
        <p:nvSpPr>
          <p:cNvPr id="30" name="Rectangle 15">
            <a:extLst>
              <a:ext uri="{FF2B5EF4-FFF2-40B4-BE49-F238E27FC236}">
                <a16:creationId xmlns:a16="http://schemas.microsoft.com/office/drawing/2014/main" id="{C5898C14-5FF4-4085-BAE9-932BB8E0F725}"/>
              </a:ext>
            </a:extLst>
          </p:cNvPr>
          <p:cNvSpPr/>
          <p:nvPr/>
        </p:nvSpPr>
        <p:spPr>
          <a:xfrm>
            <a:off x="6745656" y="5598865"/>
            <a:ext cx="792000" cy="278407"/>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5. EPC / 6. ESC</a:t>
            </a:r>
          </a:p>
        </p:txBody>
      </p:sp>
      <p:cxnSp>
        <p:nvCxnSpPr>
          <p:cNvPr id="31" name="Gerade Verbindung mit Pfeil 153">
            <a:extLst>
              <a:ext uri="{FF2B5EF4-FFF2-40B4-BE49-F238E27FC236}">
                <a16:creationId xmlns:a16="http://schemas.microsoft.com/office/drawing/2014/main" id="{2CD93C5A-777F-4A53-ABDE-251340800880}"/>
              </a:ext>
            </a:extLst>
          </p:cNvPr>
          <p:cNvCxnSpPr>
            <a:cxnSpLocks/>
            <a:stCxn id="33" idx="4"/>
            <a:endCxn id="27" idx="0"/>
          </p:cNvCxnSpPr>
          <p:nvPr/>
        </p:nvCxnSpPr>
        <p:spPr>
          <a:xfrm>
            <a:off x="3720688" y="3438896"/>
            <a:ext cx="0" cy="216118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2" name="Oval 17">
            <a:extLst>
              <a:ext uri="{FF2B5EF4-FFF2-40B4-BE49-F238E27FC236}">
                <a16:creationId xmlns:a16="http://schemas.microsoft.com/office/drawing/2014/main" id="{B4E888BC-0493-496E-A73F-1969F16A37B6}"/>
              </a:ext>
            </a:extLst>
          </p:cNvPr>
          <p:cNvSpPr/>
          <p:nvPr/>
        </p:nvSpPr>
        <p:spPr>
          <a:xfrm>
            <a:off x="5064772" y="1590803"/>
            <a:ext cx="1419767" cy="35926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Kunnen en willen mensen lenen?</a:t>
            </a:r>
          </a:p>
        </p:txBody>
      </p:sp>
      <p:sp>
        <p:nvSpPr>
          <p:cNvPr id="33" name="Oval 16">
            <a:extLst>
              <a:ext uri="{FF2B5EF4-FFF2-40B4-BE49-F238E27FC236}">
                <a16:creationId xmlns:a16="http://schemas.microsoft.com/office/drawing/2014/main" id="{4D7F7C10-9CAA-4799-BE03-56C84041FF1D}"/>
              </a:ext>
            </a:extLst>
          </p:cNvPr>
          <p:cNvSpPr/>
          <p:nvPr/>
        </p:nvSpPr>
        <p:spPr>
          <a:xfrm>
            <a:off x="3163694" y="2699189"/>
            <a:ext cx="1113988" cy="73970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Moet alles betaald worden met spaargelden</a:t>
            </a:r>
            <a:r>
              <a:rPr lang="en-US" sz="800" dirty="0">
                <a:solidFill>
                  <a:schemeClr val="tx1"/>
                </a:solidFill>
              </a:rPr>
              <a:t>?</a:t>
            </a:r>
          </a:p>
        </p:txBody>
      </p:sp>
      <p:sp>
        <p:nvSpPr>
          <p:cNvPr id="34" name="Rectangle 5">
            <a:extLst>
              <a:ext uri="{FF2B5EF4-FFF2-40B4-BE49-F238E27FC236}">
                <a16:creationId xmlns:a16="http://schemas.microsoft.com/office/drawing/2014/main" id="{BBCCE6B6-BE60-41DA-A65E-320838C7369B}"/>
              </a:ext>
            </a:extLst>
          </p:cNvPr>
          <p:cNvSpPr/>
          <p:nvPr/>
        </p:nvSpPr>
        <p:spPr>
          <a:xfrm>
            <a:off x="2003191" y="5604868"/>
            <a:ext cx="898448" cy="2664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8. AdoRes (ABRACADABRA)</a:t>
            </a:r>
          </a:p>
        </p:txBody>
      </p:sp>
      <p:sp>
        <p:nvSpPr>
          <p:cNvPr id="35" name="Oval 19">
            <a:extLst>
              <a:ext uri="{FF2B5EF4-FFF2-40B4-BE49-F238E27FC236}">
                <a16:creationId xmlns:a16="http://schemas.microsoft.com/office/drawing/2014/main" id="{D0903BEE-FF9E-40D7-8938-806EAFA48BE8}"/>
              </a:ext>
            </a:extLst>
          </p:cNvPr>
          <p:cNvSpPr/>
          <p:nvPr/>
        </p:nvSpPr>
        <p:spPr>
          <a:xfrm>
            <a:off x="7354396" y="3306633"/>
            <a:ext cx="1218958" cy="69364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Kunnen  nutsbedrijven (co)financieren?</a:t>
            </a:r>
          </a:p>
        </p:txBody>
      </p:sp>
      <p:sp>
        <p:nvSpPr>
          <p:cNvPr id="36" name="Oval 19">
            <a:extLst>
              <a:ext uri="{FF2B5EF4-FFF2-40B4-BE49-F238E27FC236}">
                <a16:creationId xmlns:a16="http://schemas.microsoft.com/office/drawing/2014/main" id="{2C6E99D8-9952-4B98-906F-1EDEC6D45F8B}"/>
              </a:ext>
            </a:extLst>
          </p:cNvPr>
          <p:cNvSpPr/>
          <p:nvPr/>
        </p:nvSpPr>
        <p:spPr>
          <a:xfrm>
            <a:off x="7510207" y="1484784"/>
            <a:ext cx="1063147" cy="438511"/>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Financiering door derde partijen?</a:t>
            </a:r>
          </a:p>
        </p:txBody>
      </p:sp>
      <p:sp>
        <p:nvSpPr>
          <p:cNvPr id="37" name="Oval 16">
            <a:extLst>
              <a:ext uri="{FF2B5EF4-FFF2-40B4-BE49-F238E27FC236}">
                <a16:creationId xmlns:a16="http://schemas.microsoft.com/office/drawing/2014/main" id="{B5857A6D-5276-48DF-960E-24E78C2BA1FA}"/>
              </a:ext>
            </a:extLst>
          </p:cNvPr>
          <p:cNvSpPr/>
          <p:nvPr/>
        </p:nvSpPr>
        <p:spPr>
          <a:xfrm>
            <a:off x="179512" y="1471409"/>
            <a:ext cx="1944216" cy="95966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Eigenaars beslissen over te gaan tot renovatie, de kosten zijn berekend. </a:t>
            </a:r>
          </a:p>
          <a:p>
            <a:pPr algn="ctr"/>
            <a:r>
              <a:rPr lang="nl-NL" sz="800" dirty="0">
                <a:solidFill>
                  <a:schemeClr val="tx1"/>
                </a:solidFill>
              </a:rPr>
              <a:t>Volgende vraag: hoe gaan we alles financieren?</a:t>
            </a:r>
          </a:p>
        </p:txBody>
      </p:sp>
      <p:cxnSp>
        <p:nvCxnSpPr>
          <p:cNvPr id="38" name="Gerade Verbindung mit Pfeil 153">
            <a:extLst>
              <a:ext uri="{FF2B5EF4-FFF2-40B4-BE49-F238E27FC236}">
                <a16:creationId xmlns:a16="http://schemas.microsoft.com/office/drawing/2014/main" id="{C2C9B8FC-13F5-4A31-8A3B-167F55BFBE2D}"/>
              </a:ext>
            </a:extLst>
          </p:cNvPr>
          <p:cNvCxnSpPr>
            <a:cxnSpLocks/>
            <a:stCxn id="37" idx="4"/>
            <a:endCxn id="43" idx="0"/>
          </p:cNvCxnSpPr>
          <p:nvPr/>
        </p:nvCxnSpPr>
        <p:spPr>
          <a:xfrm flipH="1">
            <a:off x="928705" y="2431077"/>
            <a:ext cx="222915" cy="39809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9" name="Oval 19">
            <a:extLst>
              <a:ext uri="{FF2B5EF4-FFF2-40B4-BE49-F238E27FC236}">
                <a16:creationId xmlns:a16="http://schemas.microsoft.com/office/drawing/2014/main" id="{8D8F5073-E6B9-46EA-9D7B-629D0A416D81}"/>
              </a:ext>
            </a:extLst>
          </p:cNvPr>
          <p:cNvSpPr/>
          <p:nvPr/>
        </p:nvSpPr>
        <p:spPr>
          <a:xfrm>
            <a:off x="7354396" y="2419740"/>
            <a:ext cx="1343991" cy="48801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Is ESCO een mogelijkheid?</a:t>
            </a:r>
          </a:p>
        </p:txBody>
      </p:sp>
      <p:sp>
        <p:nvSpPr>
          <p:cNvPr id="40" name="Oval 18">
            <a:extLst>
              <a:ext uri="{FF2B5EF4-FFF2-40B4-BE49-F238E27FC236}">
                <a16:creationId xmlns:a16="http://schemas.microsoft.com/office/drawing/2014/main" id="{06237F96-7626-4B06-9C04-A0E5CD7EAF07}"/>
              </a:ext>
            </a:extLst>
          </p:cNvPr>
          <p:cNvSpPr/>
          <p:nvPr/>
        </p:nvSpPr>
        <p:spPr>
          <a:xfrm>
            <a:off x="4860033" y="4648075"/>
            <a:ext cx="1675006" cy="57280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Zijn zachte leningen beschikbaar? (bv. via gemeenteprogramma’s)   </a:t>
            </a:r>
          </a:p>
        </p:txBody>
      </p:sp>
      <p:sp>
        <p:nvSpPr>
          <p:cNvPr id="41" name="Oval 18">
            <a:extLst>
              <a:ext uri="{FF2B5EF4-FFF2-40B4-BE49-F238E27FC236}">
                <a16:creationId xmlns:a16="http://schemas.microsoft.com/office/drawing/2014/main" id="{7DB605B5-DC61-4E95-B04F-9FFCFD0C7C49}"/>
              </a:ext>
            </a:extLst>
          </p:cNvPr>
          <p:cNvSpPr/>
          <p:nvPr/>
        </p:nvSpPr>
        <p:spPr>
          <a:xfrm>
            <a:off x="4860032" y="3125227"/>
            <a:ext cx="1615183" cy="899256"/>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Staan mensen open voor ‘zachte’ leningen (d.w.z. hun belastingaangiftes van vorige jaren beschikbaar stellen)?</a:t>
            </a:r>
          </a:p>
        </p:txBody>
      </p:sp>
      <p:sp>
        <p:nvSpPr>
          <p:cNvPr id="42" name="Oval 18">
            <a:extLst>
              <a:ext uri="{FF2B5EF4-FFF2-40B4-BE49-F238E27FC236}">
                <a16:creationId xmlns:a16="http://schemas.microsoft.com/office/drawing/2014/main" id="{510500E3-070B-4013-91C5-8FF96AAF4A22}"/>
              </a:ext>
            </a:extLst>
          </p:cNvPr>
          <p:cNvSpPr/>
          <p:nvPr/>
        </p:nvSpPr>
        <p:spPr>
          <a:xfrm>
            <a:off x="4794322" y="2261170"/>
            <a:ext cx="1960361" cy="55089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Voelen mensen er iets voor een (bijkomende)</a:t>
            </a:r>
          </a:p>
          <a:p>
            <a:pPr algn="ctr"/>
            <a:r>
              <a:rPr lang="nl-NL" sz="800" dirty="0">
                <a:solidFill>
                  <a:schemeClr val="tx1"/>
                </a:solidFill>
              </a:rPr>
              <a:t>lening aan te gaan voor hun appartement? </a:t>
            </a:r>
          </a:p>
        </p:txBody>
      </p:sp>
      <p:sp>
        <p:nvSpPr>
          <p:cNvPr id="43" name="Oval 16">
            <a:extLst>
              <a:ext uri="{FF2B5EF4-FFF2-40B4-BE49-F238E27FC236}">
                <a16:creationId xmlns:a16="http://schemas.microsoft.com/office/drawing/2014/main" id="{E5B1C025-E757-46C5-8F8B-9B6ED237EF03}"/>
              </a:ext>
            </a:extLst>
          </p:cNvPr>
          <p:cNvSpPr/>
          <p:nvPr/>
        </p:nvSpPr>
        <p:spPr>
          <a:xfrm>
            <a:off x="371711" y="2829175"/>
            <a:ext cx="1113988" cy="46742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Bestaan er subsidies?</a:t>
            </a:r>
          </a:p>
        </p:txBody>
      </p:sp>
      <p:sp>
        <p:nvSpPr>
          <p:cNvPr id="44" name="Rectangle 5">
            <a:extLst>
              <a:ext uri="{FF2B5EF4-FFF2-40B4-BE49-F238E27FC236}">
                <a16:creationId xmlns:a16="http://schemas.microsoft.com/office/drawing/2014/main" id="{336D44FC-C077-4FC8-9E6C-32E03D449CFE}"/>
              </a:ext>
            </a:extLst>
          </p:cNvPr>
          <p:cNvSpPr/>
          <p:nvPr/>
        </p:nvSpPr>
        <p:spPr>
          <a:xfrm>
            <a:off x="490161" y="5601069"/>
            <a:ext cx="898448" cy="273999"/>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Subsidies</a:t>
            </a:r>
          </a:p>
        </p:txBody>
      </p:sp>
      <p:cxnSp>
        <p:nvCxnSpPr>
          <p:cNvPr id="45" name="Gerade Verbindung mit Pfeil 54">
            <a:extLst>
              <a:ext uri="{FF2B5EF4-FFF2-40B4-BE49-F238E27FC236}">
                <a16:creationId xmlns:a16="http://schemas.microsoft.com/office/drawing/2014/main" id="{D5196DF2-41C8-4565-AE2D-998D75F8105E}"/>
              </a:ext>
            </a:extLst>
          </p:cNvPr>
          <p:cNvCxnSpPr>
            <a:cxnSpLocks/>
            <a:stCxn id="43" idx="4"/>
            <a:endCxn id="49" idx="0"/>
          </p:cNvCxnSpPr>
          <p:nvPr/>
        </p:nvCxnSpPr>
        <p:spPr>
          <a:xfrm>
            <a:off x="928705" y="3296598"/>
            <a:ext cx="11489" cy="137761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6" name="Oval 16">
            <a:extLst>
              <a:ext uri="{FF2B5EF4-FFF2-40B4-BE49-F238E27FC236}">
                <a16:creationId xmlns:a16="http://schemas.microsoft.com/office/drawing/2014/main" id="{284CA9A1-0A22-43CF-8901-AD96FE862339}"/>
              </a:ext>
            </a:extLst>
          </p:cNvPr>
          <p:cNvSpPr/>
          <p:nvPr/>
        </p:nvSpPr>
        <p:spPr>
          <a:xfrm>
            <a:off x="1899650" y="2618842"/>
            <a:ext cx="1113988" cy="88881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Kunnen we uitbreiden op het dak, onder de grond of naast het gebouw?</a:t>
            </a:r>
          </a:p>
        </p:txBody>
      </p:sp>
      <p:cxnSp>
        <p:nvCxnSpPr>
          <p:cNvPr id="47" name="Gerade Verbindung mit Pfeil 78">
            <a:extLst>
              <a:ext uri="{FF2B5EF4-FFF2-40B4-BE49-F238E27FC236}">
                <a16:creationId xmlns:a16="http://schemas.microsoft.com/office/drawing/2014/main" id="{101755EF-D304-4DDC-9906-50DA7B7C5948}"/>
              </a:ext>
            </a:extLst>
          </p:cNvPr>
          <p:cNvCxnSpPr>
            <a:cxnSpLocks/>
            <a:stCxn id="43" idx="6"/>
            <a:endCxn id="46" idx="2"/>
          </p:cNvCxnSpPr>
          <p:nvPr/>
        </p:nvCxnSpPr>
        <p:spPr>
          <a:xfrm>
            <a:off x="1485699" y="3062887"/>
            <a:ext cx="413951" cy="36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81">
            <a:extLst>
              <a:ext uri="{FF2B5EF4-FFF2-40B4-BE49-F238E27FC236}">
                <a16:creationId xmlns:a16="http://schemas.microsoft.com/office/drawing/2014/main" id="{6B89105B-4136-4C5D-BE59-2C05B2DAFE6A}"/>
              </a:ext>
            </a:extLst>
          </p:cNvPr>
          <p:cNvCxnSpPr>
            <a:cxnSpLocks/>
            <a:stCxn id="46" idx="4"/>
            <a:endCxn id="34" idx="0"/>
          </p:cNvCxnSpPr>
          <p:nvPr/>
        </p:nvCxnSpPr>
        <p:spPr>
          <a:xfrm flipH="1">
            <a:off x="2452415" y="3507659"/>
            <a:ext cx="4229" cy="209720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9" name="Oval 16">
            <a:extLst>
              <a:ext uri="{FF2B5EF4-FFF2-40B4-BE49-F238E27FC236}">
                <a16:creationId xmlns:a16="http://schemas.microsoft.com/office/drawing/2014/main" id="{87E0CB68-9E99-4623-90A3-07980785CB53}"/>
              </a:ext>
            </a:extLst>
          </p:cNvPr>
          <p:cNvSpPr/>
          <p:nvPr/>
        </p:nvSpPr>
        <p:spPr>
          <a:xfrm>
            <a:off x="383200" y="4674211"/>
            <a:ext cx="1113988" cy="60533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Dekt de subsidie de volledige investering?</a:t>
            </a:r>
          </a:p>
        </p:txBody>
      </p:sp>
      <p:cxnSp>
        <p:nvCxnSpPr>
          <p:cNvPr id="50" name="Gerade Verbindung mit Pfeil 90">
            <a:extLst>
              <a:ext uri="{FF2B5EF4-FFF2-40B4-BE49-F238E27FC236}">
                <a16:creationId xmlns:a16="http://schemas.microsoft.com/office/drawing/2014/main" id="{C09B4E27-E33F-4B0D-A881-AAC4A753A70C}"/>
              </a:ext>
            </a:extLst>
          </p:cNvPr>
          <p:cNvCxnSpPr>
            <a:cxnSpLocks/>
            <a:stCxn id="49" idx="4"/>
            <a:endCxn id="44" idx="0"/>
          </p:cNvCxnSpPr>
          <p:nvPr/>
        </p:nvCxnSpPr>
        <p:spPr>
          <a:xfrm flipH="1">
            <a:off x="939385" y="5279545"/>
            <a:ext cx="809" cy="321524"/>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rade Verbindung mit Pfeil 104">
            <a:extLst>
              <a:ext uri="{FF2B5EF4-FFF2-40B4-BE49-F238E27FC236}">
                <a16:creationId xmlns:a16="http://schemas.microsoft.com/office/drawing/2014/main" id="{4099B2F7-CB02-47A7-8727-0BDBDEC68C90}"/>
              </a:ext>
            </a:extLst>
          </p:cNvPr>
          <p:cNvCxnSpPr>
            <a:cxnSpLocks/>
            <a:stCxn id="49" idx="6"/>
            <a:endCxn id="52" idx="4"/>
          </p:cNvCxnSpPr>
          <p:nvPr/>
        </p:nvCxnSpPr>
        <p:spPr>
          <a:xfrm flipV="1">
            <a:off x="1497188" y="4354438"/>
            <a:ext cx="191903" cy="6224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Oval 16">
            <a:extLst>
              <a:ext uri="{FF2B5EF4-FFF2-40B4-BE49-F238E27FC236}">
                <a16:creationId xmlns:a16="http://schemas.microsoft.com/office/drawing/2014/main" id="{8E13F369-5769-4540-A544-FEF2A641FD77}"/>
              </a:ext>
            </a:extLst>
          </p:cNvPr>
          <p:cNvSpPr/>
          <p:nvPr/>
        </p:nvSpPr>
        <p:spPr>
          <a:xfrm>
            <a:off x="998870" y="3670105"/>
            <a:ext cx="1380442" cy="68433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Initieel minder financieren met subsidies, maar hoe financieren we dan de rest?</a:t>
            </a:r>
          </a:p>
        </p:txBody>
      </p:sp>
      <p:cxnSp>
        <p:nvCxnSpPr>
          <p:cNvPr id="53" name="Gerade Verbindung mit Pfeil 153">
            <a:extLst>
              <a:ext uri="{FF2B5EF4-FFF2-40B4-BE49-F238E27FC236}">
                <a16:creationId xmlns:a16="http://schemas.microsoft.com/office/drawing/2014/main" id="{281CAB6C-8700-485C-8B22-84EF0A5A0A71}"/>
              </a:ext>
            </a:extLst>
          </p:cNvPr>
          <p:cNvCxnSpPr>
            <a:cxnSpLocks/>
            <a:stCxn id="52" idx="0"/>
            <a:endCxn id="46" idx="3"/>
          </p:cNvCxnSpPr>
          <p:nvPr/>
        </p:nvCxnSpPr>
        <p:spPr>
          <a:xfrm flipV="1">
            <a:off x="1689091" y="3377495"/>
            <a:ext cx="373699" cy="29261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15">
            <a:extLst>
              <a:ext uri="{FF2B5EF4-FFF2-40B4-BE49-F238E27FC236}">
                <a16:creationId xmlns:a16="http://schemas.microsoft.com/office/drawing/2014/main" id="{B1CE7F02-D61A-48DA-93D2-FE90A02BF4EE}"/>
              </a:ext>
            </a:extLst>
          </p:cNvPr>
          <p:cNvSpPr/>
          <p:nvPr/>
        </p:nvSpPr>
        <p:spPr>
          <a:xfrm>
            <a:off x="8325589" y="1946884"/>
            <a:ext cx="745595" cy="401996"/>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Geen renovatie mogelijk</a:t>
            </a:r>
          </a:p>
        </p:txBody>
      </p:sp>
      <p:sp>
        <p:nvSpPr>
          <p:cNvPr id="55" name="Rectangle 15">
            <a:extLst>
              <a:ext uri="{FF2B5EF4-FFF2-40B4-BE49-F238E27FC236}">
                <a16:creationId xmlns:a16="http://schemas.microsoft.com/office/drawing/2014/main" id="{95D7C9D4-95C8-4EEC-A0F4-AB395F871A89}"/>
              </a:ext>
            </a:extLst>
          </p:cNvPr>
          <p:cNvSpPr/>
          <p:nvPr/>
        </p:nvSpPr>
        <p:spPr>
          <a:xfrm>
            <a:off x="8325588" y="4057870"/>
            <a:ext cx="745595" cy="379241"/>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Geen renovatie mogelijk</a:t>
            </a:r>
          </a:p>
        </p:txBody>
      </p:sp>
    </p:spTree>
    <p:extLst>
      <p:ext uri="{BB962C8B-B14F-4D97-AF65-F5344CB8AC3E}">
        <p14:creationId xmlns:p14="http://schemas.microsoft.com/office/powerpoint/2010/main" val="135357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Rapport p. </a:t>
            </a:r>
            <a:r>
              <a:rPr lang="de-DE" sz="1200" i="1" dirty="0">
                <a:latin typeface="Arial" charset="0"/>
                <a:ea typeface="Arial" charset="0"/>
                <a:cs typeface="Arial" charset="0"/>
              </a:rPr>
              <a:t>13 </a:t>
            </a:r>
            <a:r>
              <a:rPr lang="mr-IN" sz="1200" i="1" dirty="0">
                <a:latin typeface="Arial" charset="0"/>
                <a:ea typeface="Arial" charset="0"/>
                <a:cs typeface="Arial" charset="0"/>
              </a:rPr>
              <a:t>–</a:t>
            </a:r>
            <a:r>
              <a:rPr lang="de-DE" sz="1200" i="1" dirty="0">
                <a:latin typeface="Arial" charset="0"/>
                <a:ea typeface="Arial" charset="0"/>
                <a:cs typeface="Arial" charset="0"/>
              </a:rPr>
              <a:t> 19 </a:t>
            </a:r>
            <a:endParaRPr lang="en-US" sz="1200" i="1" dirty="0">
              <a:latin typeface="Arial" charset="0"/>
              <a:ea typeface="Arial" charset="0"/>
              <a:cs typeface="Arial" charset="0"/>
            </a:endParaRPr>
          </a:p>
        </p:txBody>
      </p:sp>
      <p:sp>
        <p:nvSpPr>
          <p:cNvPr id="6" name="Title 1"/>
          <p:cNvSpPr txBox="1">
            <a:spLocks/>
          </p:cNvSpPr>
          <p:nvPr/>
        </p:nvSpPr>
        <p:spPr>
          <a:xfrm>
            <a:off x="2123728" y="548680"/>
            <a:ext cx="6048672" cy="515195"/>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400" dirty="0">
                <a:latin typeface="Arial" charset="0"/>
                <a:ea typeface="Arial" charset="0"/>
                <a:cs typeface="Arial" charset="0"/>
              </a:rPr>
              <a:t>Diagram – Begeleiding van gemeentes (Fig. 4.2)</a:t>
            </a:r>
            <a:endParaRPr lang="nl-NL" sz="2250" dirty="0">
              <a:latin typeface="Arial" charset="0"/>
              <a:ea typeface="Arial" charset="0"/>
              <a:cs typeface="Arial" charset="0"/>
            </a:endParaRPr>
          </a:p>
        </p:txBody>
      </p:sp>
      <p:cxnSp>
        <p:nvCxnSpPr>
          <p:cNvPr id="42" name="Gerade Verbindung mit Pfeil 164">
            <a:extLst>
              <a:ext uri="{FF2B5EF4-FFF2-40B4-BE49-F238E27FC236}">
                <a16:creationId xmlns:a16="http://schemas.microsoft.com/office/drawing/2014/main" id="{1982FC3A-2996-4BE2-8D72-A565BC35FDBC}"/>
              </a:ext>
            </a:extLst>
          </p:cNvPr>
          <p:cNvCxnSpPr>
            <a:cxnSpLocks/>
          </p:cNvCxnSpPr>
          <p:nvPr/>
        </p:nvCxnSpPr>
        <p:spPr>
          <a:xfrm>
            <a:off x="1637861" y="2925100"/>
            <a:ext cx="433069" cy="34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227">
            <a:extLst>
              <a:ext uri="{FF2B5EF4-FFF2-40B4-BE49-F238E27FC236}">
                <a16:creationId xmlns:a16="http://schemas.microsoft.com/office/drawing/2014/main" id="{34BD19CB-02D2-4FF1-92F7-FBE0EA05C091}"/>
              </a:ext>
            </a:extLst>
          </p:cNvPr>
          <p:cNvCxnSpPr>
            <a:cxnSpLocks/>
            <a:stCxn id="59" idx="3"/>
          </p:cNvCxnSpPr>
          <p:nvPr/>
        </p:nvCxnSpPr>
        <p:spPr>
          <a:xfrm flipH="1">
            <a:off x="6360715" y="3157191"/>
            <a:ext cx="20214" cy="189012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245">
            <a:extLst>
              <a:ext uri="{FF2B5EF4-FFF2-40B4-BE49-F238E27FC236}">
                <a16:creationId xmlns:a16="http://schemas.microsoft.com/office/drawing/2014/main" id="{07630210-5BA2-4CDC-AEEE-FF0A170EDE1E}"/>
              </a:ext>
            </a:extLst>
          </p:cNvPr>
          <p:cNvCxnSpPr>
            <a:cxnSpLocks/>
            <a:stCxn id="60" idx="4"/>
          </p:cNvCxnSpPr>
          <p:nvPr/>
        </p:nvCxnSpPr>
        <p:spPr>
          <a:xfrm>
            <a:off x="7060418" y="4507864"/>
            <a:ext cx="0" cy="53945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123">
            <a:extLst>
              <a:ext uri="{FF2B5EF4-FFF2-40B4-BE49-F238E27FC236}">
                <a16:creationId xmlns:a16="http://schemas.microsoft.com/office/drawing/2014/main" id="{DC56BA08-31E5-43A3-B195-8FED09F7C1F4}"/>
              </a:ext>
            </a:extLst>
          </p:cNvPr>
          <p:cNvCxnSpPr>
            <a:cxnSpLocks/>
            <a:stCxn id="59" idx="4"/>
            <a:endCxn id="60" idx="0"/>
          </p:cNvCxnSpPr>
          <p:nvPr/>
        </p:nvCxnSpPr>
        <p:spPr>
          <a:xfrm>
            <a:off x="6919407" y="3253254"/>
            <a:ext cx="141011" cy="44381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Gerade Verbindung mit Pfeil 151">
            <a:extLst>
              <a:ext uri="{FF2B5EF4-FFF2-40B4-BE49-F238E27FC236}">
                <a16:creationId xmlns:a16="http://schemas.microsoft.com/office/drawing/2014/main" id="{9AA35841-15CF-4F8B-9FE2-906C2EED6873}"/>
              </a:ext>
            </a:extLst>
          </p:cNvPr>
          <p:cNvCxnSpPr>
            <a:cxnSpLocks/>
            <a:stCxn id="58" idx="4"/>
            <a:endCxn id="56" idx="0"/>
          </p:cNvCxnSpPr>
          <p:nvPr/>
        </p:nvCxnSpPr>
        <p:spPr>
          <a:xfrm>
            <a:off x="4009397" y="3239016"/>
            <a:ext cx="684119" cy="4676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153">
            <a:extLst>
              <a:ext uri="{FF2B5EF4-FFF2-40B4-BE49-F238E27FC236}">
                <a16:creationId xmlns:a16="http://schemas.microsoft.com/office/drawing/2014/main" id="{D3A88CA8-31E9-4455-B5C9-53BCE21F5248}"/>
              </a:ext>
            </a:extLst>
          </p:cNvPr>
          <p:cNvCxnSpPr>
            <a:cxnSpLocks/>
            <a:stCxn id="57" idx="6"/>
            <a:endCxn id="70" idx="2"/>
          </p:cNvCxnSpPr>
          <p:nvPr/>
        </p:nvCxnSpPr>
        <p:spPr>
          <a:xfrm flipV="1">
            <a:off x="1846362" y="1778369"/>
            <a:ext cx="375568" cy="205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62">
            <a:extLst>
              <a:ext uri="{FF2B5EF4-FFF2-40B4-BE49-F238E27FC236}">
                <a16:creationId xmlns:a16="http://schemas.microsoft.com/office/drawing/2014/main" id="{CB0B6892-51DF-4EAB-8742-E2CEE1E6895F}"/>
              </a:ext>
            </a:extLst>
          </p:cNvPr>
          <p:cNvCxnSpPr>
            <a:cxnSpLocks/>
          </p:cNvCxnSpPr>
          <p:nvPr/>
        </p:nvCxnSpPr>
        <p:spPr>
          <a:xfrm>
            <a:off x="5934629" y="2924927"/>
            <a:ext cx="223255" cy="69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15">
            <a:extLst>
              <a:ext uri="{FF2B5EF4-FFF2-40B4-BE49-F238E27FC236}">
                <a16:creationId xmlns:a16="http://schemas.microsoft.com/office/drawing/2014/main" id="{C39037E4-1242-4184-B88F-772F490032B0}"/>
              </a:ext>
            </a:extLst>
          </p:cNvPr>
          <p:cNvSpPr/>
          <p:nvPr/>
        </p:nvSpPr>
        <p:spPr>
          <a:xfrm>
            <a:off x="6324331" y="5061046"/>
            <a:ext cx="1083519" cy="27734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a:t>
            </a:r>
            <a:r>
              <a:rPr lang="en-US" sz="800" b="1" dirty="0">
                <a:solidFill>
                  <a:schemeClr val="tx1"/>
                </a:solidFill>
              </a:rPr>
              <a:t>‘</a:t>
            </a:r>
            <a:r>
              <a:rPr lang="nl-NL" sz="800" b="1" dirty="0">
                <a:solidFill>
                  <a:schemeClr val="tx1"/>
                </a:solidFill>
              </a:rPr>
              <a:t>Zachte’ leningen</a:t>
            </a:r>
            <a:endParaRPr lang="nl-NL" sz="800" dirty="0">
              <a:solidFill>
                <a:schemeClr val="tx1"/>
              </a:solidFill>
            </a:endParaRPr>
          </a:p>
        </p:txBody>
      </p:sp>
      <p:sp>
        <p:nvSpPr>
          <p:cNvPr id="51" name="Rectangle 15">
            <a:extLst>
              <a:ext uri="{FF2B5EF4-FFF2-40B4-BE49-F238E27FC236}">
                <a16:creationId xmlns:a16="http://schemas.microsoft.com/office/drawing/2014/main" id="{994677CE-F345-4D92-81FA-A21CC8AC4708}"/>
              </a:ext>
            </a:extLst>
          </p:cNvPr>
          <p:cNvSpPr/>
          <p:nvPr/>
        </p:nvSpPr>
        <p:spPr>
          <a:xfrm>
            <a:off x="4054523" y="5949280"/>
            <a:ext cx="1068862" cy="346909"/>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2.1. </a:t>
            </a:r>
            <a:r>
              <a:rPr lang="nl-NL" sz="800" dirty="0">
                <a:solidFill>
                  <a:schemeClr val="tx1"/>
                </a:solidFill>
              </a:rPr>
              <a:t>Financiering op basis van leningen</a:t>
            </a:r>
          </a:p>
        </p:txBody>
      </p:sp>
      <p:sp>
        <p:nvSpPr>
          <p:cNvPr id="52" name="Rectangle 15">
            <a:extLst>
              <a:ext uri="{FF2B5EF4-FFF2-40B4-BE49-F238E27FC236}">
                <a16:creationId xmlns:a16="http://schemas.microsoft.com/office/drawing/2014/main" id="{C7691B56-646C-4D3A-ABFF-30E4DC3FCCAF}"/>
              </a:ext>
            </a:extLst>
          </p:cNvPr>
          <p:cNvSpPr/>
          <p:nvPr/>
        </p:nvSpPr>
        <p:spPr>
          <a:xfrm>
            <a:off x="2255127" y="5060514"/>
            <a:ext cx="745595" cy="27840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3. </a:t>
            </a:r>
            <a:r>
              <a:rPr lang="nl-NL" sz="800" dirty="0">
                <a:solidFill>
                  <a:schemeClr val="tx1"/>
                </a:solidFill>
              </a:rPr>
              <a:t>Factuur via nutsbedrijf</a:t>
            </a:r>
          </a:p>
        </p:txBody>
      </p:sp>
      <p:sp>
        <p:nvSpPr>
          <p:cNvPr id="53" name="Rectangle 15">
            <a:extLst>
              <a:ext uri="{FF2B5EF4-FFF2-40B4-BE49-F238E27FC236}">
                <a16:creationId xmlns:a16="http://schemas.microsoft.com/office/drawing/2014/main" id="{8227065F-7A97-4CFE-A504-60CC14399CC0}"/>
              </a:ext>
            </a:extLst>
          </p:cNvPr>
          <p:cNvSpPr/>
          <p:nvPr/>
        </p:nvSpPr>
        <p:spPr>
          <a:xfrm>
            <a:off x="3613396" y="5060515"/>
            <a:ext cx="792000" cy="278407"/>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5. EPC / 6. ESC</a:t>
            </a:r>
          </a:p>
        </p:txBody>
      </p:sp>
      <p:sp>
        <p:nvSpPr>
          <p:cNvPr id="54" name="Oval 17">
            <a:extLst>
              <a:ext uri="{FF2B5EF4-FFF2-40B4-BE49-F238E27FC236}">
                <a16:creationId xmlns:a16="http://schemas.microsoft.com/office/drawing/2014/main" id="{DD90C0A7-5649-4398-AB16-D66BA4C9F2E7}"/>
              </a:ext>
            </a:extLst>
          </p:cNvPr>
          <p:cNvSpPr/>
          <p:nvPr/>
        </p:nvSpPr>
        <p:spPr>
          <a:xfrm>
            <a:off x="179512" y="2529880"/>
            <a:ext cx="1458349" cy="111514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Kan de gemeente helpen bij het bureaucratisch gedeelte, of de voorwaarden voor bijbouwen aanpassen?</a:t>
            </a:r>
          </a:p>
        </p:txBody>
      </p:sp>
      <p:sp>
        <p:nvSpPr>
          <p:cNvPr id="55" name="Rectangle 5">
            <a:extLst>
              <a:ext uri="{FF2B5EF4-FFF2-40B4-BE49-F238E27FC236}">
                <a16:creationId xmlns:a16="http://schemas.microsoft.com/office/drawing/2014/main" id="{F5D028CE-17E8-420D-A0F5-C12DF3C226F6}"/>
              </a:ext>
            </a:extLst>
          </p:cNvPr>
          <p:cNvSpPr/>
          <p:nvPr/>
        </p:nvSpPr>
        <p:spPr>
          <a:xfrm>
            <a:off x="554704" y="5066518"/>
            <a:ext cx="898448" cy="2664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8. </a:t>
            </a:r>
            <a:r>
              <a:rPr lang="nl-NL" sz="800" dirty="0">
                <a:solidFill>
                  <a:schemeClr val="tx1"/>
                </a:solidFill>
              </a:rPr>
              <a:t>AdoRes (ABRACADABRA</a:t>
            </a:r>
            <a:r>
              <a:rPr lang="en-US" sz="800" dirty="0">
                <a:solidFill>
                  <a:schemeClr val="tx1"/>
                </a:solidFill>
              </a:rPr>
              <a:t>)</a:t>
            </a:r>
          </a:p>
        </p:txBody>
      </p:sp>
      <p:sp>
        <p:nvSpPr>
          <p:cNvPr id="56" name="Oval 19">
            <a:extLst>
              <a:ext uri="{FF2B5EF4-FFF2-40B4-BE49-F238E27FC236}">
                <a16:creationId xmlns:a16="http://schemas.microsoft.com/office/drawing/2014/main" id="{69A64694-6ADE-43BE-B845-4F2522CB9C8B}"/>
              </a:ext>
            </a:extLst>
          </p:cNvPr>
          <p:cNvSpPr/>
          <p:nvPr/>
        </p:nvSpPr>
        <p:spPr>
          <a:xfrm>
            <a:off x="4009397" y="3706658"/>
            <a:ext cx="1368238" cy="801206"/>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Kan de gemeente een ESCO financieel steunen?</a:t>
            </a:r>
          </a:p>
        </p:txBody>
      </p:sp>
      <p:sp>
        <p:nvSpPr>
          <p:cNvPr id="57" name="Oval 16">
            <a:extLst>
              <a:ext uri="{FF2B5EF4-FFF2-40B4-BE49-F238E27FC236}">
                <a16:creationId xmlns:a16="http://schemas.microsoft.com/office/drawing/2014/main" id="{7BAB0AF5-E220-4BEA-8DCE-0E621F6C8F67}"/>
              </a:ext>
            </a:extLst>
          </p:cNvPr>
          <p:cNvSpPr/>
          <p:nvPr/>
        </p:nvSpPr>
        <p:spPr>
          <a:xfrm>
            <a:off x="107504" y="1323023"/>
            <a:ext cx="1738858" cy="91479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De gemeente besliste renovaties van flatgebouwen te steunen op regionaal niveau. Volgende vraag: hoe kan dat ons helpen?</a:t>
            </a:r>
          </a:p>
        </p:txBody>
      </p:sp>
      <p:sp>
        <p:nvSpPr>
          <p:cNvPr id="58" name="Oval 19">
            <a:extLst>
              <a:ext uri="{FF2B5EF4-FFF2-40B4-BE49-F238E27FC236}">
                <a16:creationId xmlns:a16="http://schemas.microsoft.com/office/drawing/2014/main" id="{FFBE2360-C67F-4FD1-8322-FEEF65B76816}"/>
              </a:ext>
            </a:extLst>
          </p:cNvPr>
          <p:cNvSpPr/>
          <p:nvPr/>
        </p:nvSpPr>
        <p:spPr>
          <a:xfrm>
            <a:off x="3452402" y="2611532"/>
            <a:ext cx="1113989" cy="62748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Kan de gemeente een openbare ESCO oprichten?</a:t>
            </a:r>
          </a:p>
        </p:txBody>
      </p:sp>
      <p:sp>
        <p:nvSpPr>
          <p:cNvPr id="59" name="Oval 18">
            <a:extLst>
              <a:ext uri="{FF2B5EF4-FFF2-40B4-BE49-F238E27FC236}">
                <a16:creationId xmlns:a16="http://schemas.microsoft.com/office/drawing/2014/main" id="{E6520F6E-CEAB-4C06-BC94-FE0193F2C0D3}"/>
              </a:ext>
            </a:extLst>
          </p:cNvPr>
          <p:cNvSpPr/>
          <p:nvPr/>
        </p:nvSpPr>
        <p:spPr>
          <a:xfrm>
            <a:off x="6157884" y="2597295"/>
            <a:ext cx="1523046" cy="655959"/>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Zijn er via de gemeente ’zachte’ leningen mogelijk?</a:t>
            </a:r>
          </a:p>
        </p:txBody>
      </p:sp>
      <p:sp>
        <p:nvSpPr>
          <p:cNvPr id="60" name="Oval 18">
            <a:extLst>
              <a:ext uri="{FF2B5EF4-FFF2-40B4-BE49-F238E27FC236}">
                <a16:creationId xmlns:a16="http://schemas.microsoft.com/office/drawing/2014/main" id="{67689CEA-CA44-435F-A95F-AB876FEE7B89}"/>
              </a:ext>
            </a:extLst>
          </p:cNvPr>
          <p:cNvSpPr/>
          <p:nvPr/>
        </p:nvSpPr>
        <p:spPr>
          <a:xfrm>
            <a:off x="6439906" y="3697072"/>
            <a:ext cx="1241024" cy="81079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Kan de gemeente tussenkomen in de gevraagde bankintresten</a:t>
            </a:r>
            <a:r>
              <a:rPr lang="en-US" sz="800" dirty="0">
                <a:solidFill>
                  <a:schemeClr val="tx1"/>
                </a:solidFill>
              </a:rPr>
              <a:t>?</a:t>
            </a:r>
          </a:p>
        </p:txBody>
      </p:sp>
      <p:sp>
        <p:nvSpPr>
          <p:cNvPr id="61" name="Oval 16">
            <a:extLst>
              <a:ext uri="{FF2B5EF4-FFF2-40B4-BE49-F238E27FC236}">
                <a16:creationId xmlns:a16="http://schemas.microsoft.com/office/drawing/2014/main" id="{207CBA13-5A4B-4F11-8ACF-80122D209EA5}"/>
              </a:ext>
            </a:extLst>
          </p:cNvPr>
          <p:cNvSpPr/>
          <p:nvPr/>
        </p:nvSpPr>
        <p:spPr>
          <a:xfrm>
            <a:off x="4820641" y="2622607"/>
            <a:ext cx="1113988" cy="60533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Verleent de gemeente subsidies?</a:t>
            </a:r>
          </a:p>
        </p:txBody>
      </p:sp>
      <p:sp>
        <p:nvSpPr>
          <p:cNvPr id="62" name="Rectangle 5">
            <a:extLst>
              <a:ext uri="{FF2B5EF4-FFF2-40B4-BE49-F238E27FC236}">
                <a16:creationId xmlns:a16="http://schemas.microsoft.com/office/drawing/2014/main" id="{126DBAD2-73E3-43AE-BA97-2E4D284499CC}"/>
              </a:ext>
            </a:extLst>
          </p:cNvPr>
          <p:cNvSpPr/>
          <p:nvPr/>
        </p:nvSpPr>
        <p:spPr>
          <a:xfrm>
            <a:off x="4929566" y="5062719"/>
            <a:ext cx="898448" cy="273999"/>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a:t>
            </a:r>
            <a:r>
              <a:rPr lang="nl-NL" sz="800" b="1" dirty="0">
                <a:solidFill>
                  <a:schemeClr val="tx1"/>
                </a:solidFill>
              </a:rPr>
              <a:t>Subsidies</a:t>
            </a:r>
          </a:p>
        </p:txBody>
      </p:sp>
      <p:sp>
        <p:nvSpPr>
          <p:cNvPr id="63" name="Oval 16">
            <a:extLst>
              <a:ext uri="{FF2B5EF4-FFF2-40B4-BE49-F238E27FC236}">
                <a16:creationId xmlns:a16="http://schemas.microsoft.com/office/drawing/2014/main" id="{9985B1BC-38E7-423D-8543-2BE4A0728877}"/>
              </a:ext>
            </a:extLst>
          </p:cNvPr>
          <p:cNvSpPr/>
          <p:nvPr/>
        </p:nvSpPr>
        <p:spPr>
          <a:xfrm>
            <a:off x="2070930" y="2680626"/>
            <a:ext cx="1113988" cy="48929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Is er een openbaar nutsbedrijf?</a:t>
            </a:r>
          </a:p>
        </p:txBody>
      </p:sp>
      <p:sp>
        <p:nvSpPr>
          <p:cNvPr id="64" name="Rectangle 15">
            <a:extLst>
              <a:ext uri="{FF2B5EF4-FFF2-40B4-BE49-F238E27FC236}">
                <a16:creationId xmlns:a16="http://schemas.microsoft.com/office/drawing/2014/main" id="{CDB53AD6-BFF0-4CF8-ACCD-4606BDD985B1}"/>
              </a:ext>
            </a:extLst>
          </p:cNvPr>
          <p:cNvSpPr/>
          <p:nvPr/>
        </p:nvSpPr>
        <p:spPr>
          <a:xfrm>
            <a:off x="8022763" y="3828188"/>
            <a:ext cx="976513" cy="54856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Geen regionale steun mogelijk. Nationale steun zoeken.</a:t>
            </a:r>
          </a:p>
        </p:txBody>
      </p:sp>
      <p:cxnSp>
        <p:nvCxnSpPr>
          <p:cNvPr id="65" name="Gerader Verbinder 93">
            <a:extLst>
              <a:ext uri="{FF2B5EF4-FFF2-40B4-BE49-F238E27FC236}">
                <a16:creationId xmlns:a16="http://schemas.microsoft.com/office/drawing/2014/main" id="{F2D5F72A-758D-4AA2-AB46-52700516D602}"/>
              </a:ext>
            </a:extLst>
          </p:cNvPr>
          <p:cNvCxnSpPr>
            <a:cxnSpLocks/>
            <a:stCxn id="56" idx="4"/>
          </p:cNvCxnSpPr>
          <p:nvPr/>
        </p:nvCxnSpPr>
        <p:spPr>
          <a:xfrm flipH="1">
            <a:off x="4007760" y="4507864"/>
            <a:ext cx="685756" cy="461481"/>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Gerade Verbindung mit Pfeil 181">
            <a:extLst>
              <a:ext uri="{FF2B5EF4-FFF2-40B4-BE49-F238E27FC236}">
                <a16:creationId xmlns:a16="http://schemas.microsoft.com/office/drawing/2014/main" id="{3C0079D2-943B-4596-94FD-C6C575FC8BBB}"/>
              </a:ext>
            </a:extLst>
          </p:cNvPr>
          <p:cNvCxnSpPr>
            <a:cxnSpLocks/>
          </p:cNvCxnSpPr>
          <p:nvPr/>
        </p:nvCxnSpPr>
        <p:spPr>
          <a:xfrm flipV="1">
            <a:off x="3184918" y="2925274"/>
            <a:ext cx="267484" cy="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Gerade Verbindung mit Pfeil 212">
            <a:extLst>
              <a:ext uri="{FF2B5EF4-FFF2-40B4-BE49-F238E27FC236}">
                <a16:creationId xmlns:a16="http://schemas.microsoft.com/office/drawing/2014/main" id="{4B8D282C-FE56-4E58-BD0C-A5C598985AF3}"/>
              </a:ext>
            </a:extLst>
          </p:cNvPr>
          <p:cNvCxnSpPr>
            <a:cxnSpLocks/>
            <a:stCxn id="56" idx="7"/>
          </p:cNvCxnSpPr>
          <p:nvPr/>
        </p:nvCxnSpPr>
        <p:spPr>
          <a:xfrm flipH="1" flipV="1">
            <a:off x="5123385" y="3177152"/>
            <a:ext cx="53876" cy="6468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38">
            <a:extLst>
              <a:ext uri="{FF2B5EF4-FFF2-40B4-BE49-F238E27FC236}">
                <a16:creationId xmlns:a16="http://schemas.microsoft.com/office/drawing/2014/main" id="{162D3C83-38F0-4E0E-9614-9BBF927F91D6}"/>
              </a:ext>
            </a:extLst>
          </p:cNvPr>
          <p:cNvCxnSpPr>
            <a:cxnSpLocks/>
            <a:stCxn id="70" idx="6"/>
            <a:endCxn id="71" idx="1"/>
          </p:cNvCxnSpPr>
          <p:nvPr/>
        </p:nvCxnSpPr>
        <p:spPr>
          <a:xfrm flipV="1">
            <a:off x="3491352" y="1774740"/>
            <a:ext cx="311200" cy="362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Gerade Verbindung mit Pfeil 39">
            <a:extLst>
              <a:ext uri="{FF2B5EF4-FFF2-40B4-BE49-F238E27FC236}">
                <a16:creationId xmlns:a16="http://schemas.microsoft.com/office/drawing/2014/main" id="{91EEB2D3-B477-403E-81C0-729E488CC3AF}"/>
              </a:ext>
            </a:extLst>
          </p:cNvPr>
          <p:cNvCxnSpPr>
            <a:cxnSpLocks/>
            <a:stCxn id="70" idx="4"/>
          </p:cNvCxnSpPr>
          <p:nvPr/>
        </p:nvCxnSpPr>
        <p:spPr>
          <a:xfrm flipH="1">
            <a:off x="1637861" y="2173763"/>
            <a:ext cx="1218780" cy="69314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0" name="Oval 17">
            <a:extLst>
              <a:ext uri="{FF2B5EF4-FFF2-40B4-BE49-F238E27FC236}">
                <a16:creationId xmlns:a16="http://schemas.microsoft.com/office/drawing/2014/main" id="{2794840B-D6B8-4479-874C-3EB6E2DC6224}"/>
              </a:ext>
            </a:extLst>
          </p:cNvPr>
          <p:cNvSpPr/>
          <p:nvPr/>
        </p:nvSpPr>
        <p:spPr>
          <a:xfrm>
            <a:off x="2221930" y="1382974"/>
            <a:ext cx="1269422" cy="790789"/>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Steunt of financiert de nationale overheid?</a:t>
            </a:r>
          </a:p>
        </p:txBody>
      </p:sp>
      <p:sp>
        <p:nvSpPr>
          <p:cNvPr id="71" name="Rectangle 5">
            <a:extLst>
              <a:ext uri="{FF2B5EF4-FFF2-40B4-BE49-F238E27FC236}">
                <a16:creationId xmlns:a16="http://schemas.microsoft.com/office/drawing/2014/main" id="{6F6324AD-F641-487E-B0D5-B7B3D71F483B}"/>
              </a:ext>
            </a:extLst>
          </p:cNvPr>
          <p:cNvSpPr/>
          <p:nvPr/>
        </p:nvSpPr>
        <p:spPr>
          <a:xfrm>
            <a:off x="3802552" y="1641540"/>
            <a:ext cx="898448" cy="2664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chemeClr val="tx1"/>
                </a:solidFill>
              </a:rPr>
              <a:t>Nationale oplossing</a:t>
            </a:r>
          </a:p>
        </p:txBody>
      </p:sp>
      <p:cxnSp>
        <p:nvCxnSpPr>
          <p:cNvPr id="72" name="Gerade Verbindung mit Pfeil 132">
            <a:extLst>
              <a:ext uri="{FF2B5EF4-FFF2-40B4-BE49-F238E27FC236}">
                <a16:creationId xmlns:a16="http://schemas.microsoft.com/office/drawing/2014/main" id="{3A9D0B8C-24B7-46D5-8AD0-4FAE5FFCCC82}"/>
              </a:ext>
            </a:extLst>
          </p:cNvPr>
          <p:cNvCxnSpPr>
            <a:cxnSpLocks/>
          </p:cNvCxnSpPr>
          <p:nvPr/>
        </p:nvCxnSpPr>
        <p:spPr>
          <a:xfrm>
            <a:off x="7680930" y="4102468"/>
            <a:ext cx="341833"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Gerade Verbindung mit Pfeil 157">
            <a:extLst>
              <a:ext uri="{FF2B5EF4-FFF2-40B4-BE49-F238E27FC236}">
                <a16:creationId xmlns:a16="http://schemas.microsoft.com/office/drawing/2014/main" id="{7E34DD07-846B-4828-B2B8-31B3EB9D9743}"/>
              </a:ext>
            </a:extLst>
          </p:cNvPr>
          <p:cNvCxnSpPr>
            <a:cxnSpLocks/>
            <a:stCxn id="54" idx="4"/>
            <a:endCxn id="55" idx="0"/>
          </p:cNvCxnSpPr>
          <p:nvPr/>
        </p:nvCxnSpPr>
        <p:spPr>
          <a:xfrm>
            <a:off x="908687" y="3645024"/>
            <a:ext cx="95241" cy="1421494"/>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227">
            <a:extLst>
              <a:ext uri="{FF2B5EF4-FFF2-40B4-BE49-F238E27FC236}">
                <a16:creationId xmlns:a16="http://schemas.microsoft.com/office/drawing/2014/main" id="{E4E7851F-33AD-4988-98CC-053A2A4C2670}"/>
              </a:ext>
            </a:extLst>
          </p:cNvPr>
          <p:cNvCxnSpPr>
            <a:cxnSpLocks/>
            <a:stCxn id="63" idx="4"/>
            <a:endCxn id="52" idx="0"/>
          </p:cNvCxnSpPr>
          <p:nvPr/>
        </p:nvCxnSpPr>
        <p:spPr>
          <a:xfrm>
            <a:off x="2627924" y="3169923"/>
            <a:ext cx="1" cy="189059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Gerade Verbindung mit Pfeil 239">
            <a:extLst>
              <a:ext uri="{FF2B5EF4-FFF2-40B4-BE49-F238E27FC236}">
                <a16:creationId xmlns:a16="http://schemas.microsoft.com/office/drawing/2014/main" id="{7E810713-9784-4A5A-8374-A30056C65BBD}"/>
              </a:ext>
            </a:extLst>
          </p:cNvPr>
          <p:cNvCxnSpPr>
            <a:cxnSpLocks/>
            <a:stCxn id="58" idx="4"/>
            <a:endCxn id="53" idx="0"/>
          </p:cNvCxnSpPr>
          <p:nvPr/>
        </p:nvCxnSpPr>
        <p:spPr>
          <a:xfrm flipH="1">
            <a:off x="4007758" y="3239016"/>
            <a:ext cx="1" cy="182149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Gerade Verbindung mit Pfeil 61">
            <a:extLst>
              <a:ext uri="{FF2B5EF4-FFF2-40B4-BE49-F238E27FC236}">
                <a16:creationId xmlns:a16="http://schemas.microsoft.com/office/drawing/2014/main" id="{62D29CD5-4121-4462-BA09-7647F6262B04}"/>
              </a:ext>
            </a:extLst>
          </p:cNvPr>
          <p:cNvCxnSpPr>
            <a:cxnSpLocks/>
            <a:stCxn id="61" idx="4"/>
            <a:endCxn id="62" idx="0"/>
          </p:cNvCxnSpPr>
          <p:nvPr/>
        </p:nvCxnSpPr>
        <p:spPr>
          <a:xfrm>
            <a:off x="5377635" y="3227941"/>
            <a:ext cx="1155" cy="1834778"/>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75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20030"/>
            <a:ext cx="8174294" cy="4445274"/>
          </a:xfrm>
        </p:spPr>
        <p:txBody>
          <a:bodyPr>
            <a:normAutofit/>
          </a:bodyPr>
          <a:lstStyle/>
          <a:p>
            <a:r>
              <a:rPr lang="nl-NL" sz="1400" dirty="0">
                <a:latin typeface="Arial" charset="0"/>
                <a:ea typeface="Arial" charset="0"/>
                <a:cs typeface="Arial" charset="0"/>
              </a:rPr>
              <a:t>De renovatie van flatgebouwen is een moeilijke zaak vanwege de vaak </a:t>
            </a:r>
            <a:r>
              <a:rPr lang="nl-NL" sz="1400" b="1" dirty="0">
                <a:latin typeface="Arial" charset="0"/>
                <a:ea typeface="Arial" charset="0"/>
                <a:cs typeface="Arial" charset="0"/>
              </a:rPr>
              <a:t>andere belangen en doelstellingen</a:t>
            </a:r>
            <a:r>
              <a:rPr lang="nl-NL" sz="1400" dirty="0">
                <a:latin typeface="Arial" charset="0"/>
                <a:ea typeface="Arial" charset="0"/>
                <a:cs typeface="Arial" charset="0"/>
              </a:rPr>
              <a:t> van de eigenaars. Op basis van gesprekken met doelgroepen is gebleken dat financiële aspecten een grote rol spelen bij renovatiebeslissingen.</a:t>
            </a:r>
          </a:p>
          <a:p>
            <a:r>
              <a:rPr lang="nl-NL" sz="1400" dirty="0">
                <a:latin typeface="Arial" charset="0"/>
                <a:ea typeface="Arial" charset="0"/>
                <a:cs typeface="Arial" charset="0"/>
              </a:rPr>
              <a:t>Daarom werd besloten om de </a:t>
            </a:r>
            <a:r>
              <a:rPr lang="nl-NL" sz="1400" b="1" dirty="0">
                <a:latin typeface="Arial" charset="0"/>
                <a:ea typeface="Arial" charset="0"/>
                <a:cs typeface="Arial" charset="0"/>
              </a:rPr>
              <a:t>beschikbare financieringsmogelijkheden </a:t>
            </a:r>
            <a:r>
              <a:rPr lang="nl-NL" sz="1400" dirty="0">
                <a:latin typeface="Arial" charset="0"/>
                <a:ea typeface="Arial" charset="0"/>
                <a:cs typeface="Arial" charset="0"/>
              </a:rPr>
              <a:t>voor renovatie te analyseren, een </a:t>
            </a:r>
            <a:r>
              <a:rPr lang="nl-NL" sz="1400" b="1" dirty="0">
                <a:latin typeface="Arial" charset="0"/>
                <a:ea typeface="Arial" charset="0"/>
                <a:cs typeface="Arial" charset="0"/>
              </a:rPr>
              <a:t>kritisch kader </a:t>
            </a:r>
            <a:r>
              <a:rPr lang="nl-NL" sz="1400" dirty="0">
                <a:latin typeface="Arial" charset="0"/>
                <a:ea typeface="Arial" charset="0"/>
                <a:cs typeface="Arial" charset="0"/>
              </a:rPr>
              <a:t>op te zetten, een lijst van </a:t>
            </a:r>
            <a:r>
              <a:rPr lang="nl-NL" sz="1400" b="1" dirty="0">
                <a:latin typeface="Arial" charset="0"/>
                <a:ea typeface="Arial" charset="0"/>
                <a:cs typeface="Arial" charset="0"/>
              </a:rPr>
              <a:t>beschikbare hulpmiddelen </a:t>
            </a:r>
            <a:r>
              <a:rPr lang="nl-NL" sz="1400" dirty="0">
                <a:latin typeface="Arial" charset="0"/>
                <a:ea typeface="Arial" charset="0"/>
                <a:cs typeface="Arial" charset="0"/>
              </a:rPr>
              <a:t>op te stellen en die</a:t>
            </a:r>
            <a:r>
              <a:rPr lang="nl-NL" sz="1400" b="1" dirty="0">
                <a:latin typeface="Arial" charset="0"/>
                <a:ea typeface="Arial" charset="0"/>
                <a:cs typeface="Arial" charset="0"/>
              </a:rPr>
              <a:t> </a:t>
            </a:r>
            <a:r>
              <a:rPr lang="nl-NL" sz="1400" dirty="0">
                <a:latin typeface="Arial" charset="0"/>
                <a:ea typeface="Arial" charset="0"/>
                <a:cs typeface="Arial" charset="0"/>
              </a:rPr>
              <a:t>op basis van dat kader te </a:t>
            </a:r>
            <a:r>
              <a:rPr lang="nl-NL" sz="1400" b="1" dirty="0">
                <a:latin typeface="Arial" charset="0"/>
                <a:ea typeface="Arial" charset="0"/>
                <a:cs typeface="Arial" charset="0"/>
              </a:rPr>
              <a:t>beoordelen</a:t>
            </a:r>
            <a:r>
              <a:rPr lang="nl-NL" sz="1400" dirty="0">
                <a:latin typeface="Arial" charset="0"/>
                <a:ea typeface="Arial" charset="0"/>
                <a:cs typeface="Arial" charset="0"/>
              </a:rPr>
              <a:t>. </a:t>
            </a:r>
          </a:p>
          <a:p>
            <a:r>
              <a:rPr lang="nl-NL" sz="1400" dirty="0">
                <a:latin typeface="Arial" charset="0"/>
                <a:ea typeface="Arial" charset="0"/>
                <a:cs typeface="Arial" charset="0"/>
              </a:rPr>
              <a:t>Het bepalen van het "juiste" hulpmiddel hangt in hoge mate af van </a:t>
            </a:r>
            <a:r>
              <a:rPr lang="nl-NL" sz="1400" b="1" dirty="0">
                <a:latin typeface="Arial" charset="0"/>
                <a:ea typeface="Arial" charset="0"/>
                <a:cs typeface="Arial" charset="0"/>
              </a:rPr>
              <a:t>persoonlijke voorkeuren </a:t>
            </a:r>
            <a:r>
              <a:rPr lang="nl-NL" sz="1400" dirty="0">
                <a:latin typeface="Arial" charset="0"/>
                <a:ea typeface="Arial" charset="0"/>
                <a:cs typeface="Arial" charset="0"/>
              </a:rPr>
              <a:t>en kan daarom per individu verschillen. De rangschikking is voornamelijk gebaseerd op de </a:t>
            </a:r>
            <a:r>
              <a:rPr lang="nl-NL" sz="1400" b="1" dirty="0">
                <a:latin typeface="Arial" charset="0"/>
                <a:ea typeface="Arial" charset="0"/>
                <a:cs typeface="Arial" charset="0"/>
              </a:rPr>
              <a:t>kosten en het vermogen</a:t>
            </a:r>
            <a:r>
              <a:rPr lang="nl-NL" sz="1400" dirty="0">
                <a:latin typeface="Arial" charset="0"/>
                <a:ea typeface="Arial" charset="0"/>
                <a:cs typeface="Arial" charset="0"/>
              </a:rPr>
              <a:t> om de specifieke problemen van een flatgebouw aan te pakken. </a:t>
            </a:r>
          </a:p>
          <a:p>
            <a:r>
              <a:rPr lang="nl-NL" sz="1400" dirty="0">
                <a:latin typeface="Arial" charset="0"/>
                <a:ea typeface="Arial" charset="0"/>
                <a:cs typeface="Arial" charset="0"/>
              </a:rPr>
              <a:t>Hoewel </a:t>
            </a:r>
            <a:r>
              <a:rPr lang="nl-NL" sz="1400" b="1" dirty="0">
                <a:latin typeface="Arial" charset="0"/>
                <a:ea typeface="Arial" charset="0"/>
                <a:cs typeface="Arial" charset="0"/>
              </a:rPr>
              <a:t>sommige hulpmiddelen de behoeften van mede-eigendommen goed aanpakken</a:t>
            </a:r>
            <a:r>
              <a:rPr lang="nl-NL" sz="1400" dirty="0">
                <a:latin typeface="Arial" charset="0"/>
                <a:ea typeface="Arial" charset="0"/>
                <a:cs typeface="Arial" charset="0"/>
              </a:rPr>
              <a:t>, zijn ze niet praktisch uitvoerbaar. Voor de </a:t>
            </a:r>
            <a:r>
              <a:rPr lang="nl-NL" sz="1400" b="1" dirty="0">
                <a:latin typeface="Arial" charset="0"/>
                <a:ea typeface="Arial" charset="0"/>
                <a:cs typeface="Arial" charset="0"/>
              </a:rPr>
              <a:t>gemeenten</a:t>
            </a:r>
            <a:r>
              <a:rPr lang="nl-NL" sz="1400" dirty="0">
                <a:latin typeface="Arial" charset="0"/>
                <a:ea typeface="Arial" charset="0"/>
                <a:cs typeface="Arial" charset="0"/>
              </a:rPr>
              <a:t> worden de hulpmiddelen daarom beoordeeld op basis van hoe moeilijk ze uitvoerbaar zijn.</a:t>
            </a:r>
          </a:p>
          <a:p>
            <a:r>
              <a:rPr lang="nl-NL" sz="1400" dirty="0">
                <a:latin typeface="Arial" charset="0"/>
                <a:ea typeface="Arial" charset="0"/>
                <a:cs typeface="Arial" charset="0"/>
              </a:rPr>
              <a:t>Op basis van onze beoordelingen zijn </a:t>
            </a:r>
            <a:r>
              <a:rPr lang="nl-NL" sz="1400" b="1" dirty="0">
                <a:latin typeface="Arial" charset="0"/>
                <a:ea typeface="Arial" charset="0"/>
                <a:cs typeface="Arial" charset="0"/>
              </a:rPr>
              <a:t>diagrammen voor eigenaars en overheid </a:t>
            </a:r>
            <a:r>
              <a:rPr lang="nl-NL" sz="1400" dirty="0">
                <a:latin typeface="Arial" charset="0"/>
                <a:ea typeface="Arial" charset="0"/>
                <a:cs typeface="Arial" charset="0"/>
              </a:rPr>
              <a:t>ontwikkeld die de gebruikers door de juiste hulpmiddelen leiden, waarbij </a:t>
            </a:r>
            <a:r>
              <a:rPr lang="nl-NL" sz="1400" b="1" dirty="0">
                <a:latin typeface="Arial" charset="0"/>
                <a:ea typeface="Arial" charset="0"/>
                <a:cs typeface="Arial" charset="0"/>
              </a:rPr>
              <a:t>theoretische en praktische kwesties worden afgewogen</a:t>
            </a:r>
            <a:r>
              <a:rPr lang="nl-NL" sz="1650" dirty="0">
                <a:latin typeface="Arial" charset="0"/>
                <a:ea typeface="Arial" charset="0"/>
                <a:cs typeface="Arial" charset="0"/>
              </a:rPr>
              <a:t>. </a:t>
            </a:r>
          </a:p>
        </p:txBody>
      </p:sp>
      <p:sp>
        <p:nvSpPr>
          <p:cNvPr id="5" name="Title 1"/>
          <p:cNvSpPr>
            <a:spLocks noGrp="1"/>
          </p:cNvSpPr>
          <p:nvPr>
            <p:ph type="title"/>
          </p:nvPr>
        </p:nvSpPr>
        <p:spPr>
          <a:xfrm>
            <a:off x="2123728" y="548680"/>
            <a:ext cx="5743112" cy="515195"/>
          </a:xfrm>
        </p:spPr>
        <p:txBody>
          <a:bodyPr>
            <a:normAutofit/>
          </a:bodyPr>
          <a:lstStyle/>
          <a:p>
            <a:r>
              <a:rPr lang="nl-NL" sz="2250" dirty="0">
                <a:latin typeface="Arial" charset="0"/>
                <a:ea typeface="Arial" charset="0"/>
                <a:cs typeface="Arial" charset="0"/>
              </a:rPr>
              <a:t>Inleiding</a:t>
            </a:r>
          </a:p>
        </p:txBody>
      </p:sp>
    </p:spTree>
    <p:extLst>
      <p:ext uri="{BB962C8B-B14F-4D97-AF65-F5344CB8AC3E}">
        <p14:creationId xmlns:p14="http://schemas.microsoft.com/office/powerpoint/2010/main" val="3379818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303" y="1556792"/>
            <a:ext cx="8174294" cy="3931441"/>
          </a:xfrm>
        </p:spPr>
        <p:txBody>
          <a:bodyPr>
            <a:noAutofit/>
          </a:bodyPr>
          <a:lstStyle/>
          <a:p>
            <a:pPr marL="0" indent="0">
              <a:buNone/>
            </a:pPr>
            <a:r>
              <a:rPr lang="nl-NL" sz="1400" dirty="0">
                <a:latin typeface="Arial" charset="0"/>
                <a:ea typeface="Arial" charset="0"/>
                <a:cs typeface="Arial" charset="0"/>
              </a:rPr>
              <a:t>Omdat dit rapport ook gemeenten wil helpen, geven wij een lijst van acties die elkaar niet uitsluiten, die gemeenten kunnen ondernemen om de (mede-) eigenaars van flatgebouwen in hun renovatieproces te ondersteunen. </a:t>
            </a:r>
          </a:p>
          <a:p>
            <a:pPr marL="342900" indent="-342900">
              <a:buFont typeface="+mj-lt"/>
              <a:buAutoNum type="arabicPeriod"/>
            </a:pPr>
            <a:r>
              <a:rPr lang="nl-NL" sz="1400" b="1" dirty="0">
                <a:latin typeface="Arial" charset="0"/>
                <a:ea typeface="Arial" charset="0"/>
                <a:cs typeface="Arial" charset="0"/>
              </a:rPr>
              <a:t>Zoek steun op nationaal of internationaal niveau</a:t>
            </a:r>
            <a:r>
              <a:rPr lang="nl-NL" sz="1400" dirty="0">
                <a:latin typeface="Arial" charset="0"/>
                <a:ea typeface="Arial" charset="0"/>
                <a:cs typeface="Arial" charset="0"/>
              </a:rPr>
              <a:t>: de meeste initiatieven ter ondersteuning van renovatie (bijv. subsidies) vinden hun oorsprong op nationaal of Europees niveau. Vaak zijn (mede-) eigenaars van flatgebouwen niet op de hoogte van alle beschikbare programma's en kunnen gemeenten helpen door het verstrekken van, of het zoeken naar en informeren over, beschikbare programma's. </a:t>
            </a:r>
          </a:p>
          <a:p>
            <a:pPr marL="342900" indent="-342900">
              <a:buFont typeface="+mj-lt"/>
              <a:buAutoNum type="arabicPeriod"/>
            </a:pPr>
            <a:r>
              <a:rPr lang="nl-NL" sz="1400" b="1" dirty="0">
                <a:latin typeface="Arial" charset="0"/>
                <a:ea typeface="Arial" charset="0"/>
                <a:cs typeface="Arial" charset="0"/>
              </a:rPr>
              <a:t>Voorschriften op maat</a:t>
            </a:r>
            <a:r>
              <a:rPr lang="nl-NL" sz="1400" dirty="0">
                <a:latin typeface="Arial" charset="0"/>
                <a:ea typeface="Arial" charset="0"/>
                <a:cs typeface="Arial" charset="0"/>
              </a:rPr>
              <a:t>: financieringsinstrumenten zoals AdoRes of ESCO's werken alleen als aan bepaalde voorschriften wordt voldaan (bijv. toestemming om het gebouw te vergroten). Het wijzigen van die voorschriften is een goedkoop alternatief voor gemeenten om de financiering van renovatie mogelijk te maken. </a:t>
            </a:r>
          </a:p>
          <a:p>
            <a:pPr marL="342900" indent="-342900">
              <a:buFont typeface="+mj-lt"/>
              <a:buAutoNum type="arabicPeriod"/>
            </a:pPr>
            <a:r>
              <a:rPr lang="nl-NL" sz="1400" b="1" dirty="0">
                <a:latin typeface="Arial" charset="0"/>
                <a:ea typeface="Arial" charset="0"/>
                <a:cs typeface="Arial" charset="0"/>
              </a:rPr>
              <a:t>Financiering aanbieden</a:t>
            </a:r>
            <a:r>
              <a:rPr lang="nl-NL" sz="1400" dirty="0">
                <a:latin typeface="Arial" charset="0"/>
                <a:ea typeface="Arial" charset="0"/>
                <a:cs typeface="Arial" charset="0"/>
              </a:rPr>
              <a:t>: hoewel gemeenten niet meteen renovatie zouden moeten financieren, werken sommige ESCO's of gemeenschappelijke leningen alleen met een garantie. Gemeenten zouden garanties kunnen geven om proefprojecten te starten en zo vertrouwen op te bouwen.</a:t>
            </a:r>
          </a:p>
          <a:p>
            <a:pPr marL="342900" indent="-342900">
              <a:buFont typeface="+mj-lt"/>
              <a:buAutoNum type="arabicPeriod"/>
            </a:pPr>
            <a:r>
              <a:rPr lang="nl-NL" sz="1400" b="1" dirty="0">
                <a:latin typeface="Arial" charset="0"/>
                <a:ea typeface="Arial" charset="0"/>
                <a:cs typeface="Arial" charset="0"/>
              </a:rPr>
              <a:t>Meten</a:t>
            </a:r>
            <a:r>
              <a:rPr lang="nl-NL" sz="1400" dirty="0">
                <a:latin typeface="Arial" charset="0"/>
                <a:ea typeface="Arial" charset="0"/>
                <a:cs typeface="Arial" charset="0"/>
              </a:rPr>
              <a:t>: door zich meer op het resultaat te focussen, moeten gemeenten ook het succes of falen van de renovatie meten. Dit kan toekomstige projecten helpen fouten te vermijden of om het algemene proces te verbeteren. </a:t>
            </a:r>
            <a:endParaRPr lang="nl-NL" sz="1400" b="1" dirty="0">
              <a:latin typeface="Arial" charset="0"/>
              <a:ea typeface="Arial" charset="0"/>
              <a:cs typeface="Arial" charset="0"/>
            </a:endParaRPr>
          </a:p>
        </p:txBody>
      </p:sp>
      <p:sp>
        <p:nvSpPr>
          <p:cNvPr id="5" name="Rectangle 4"/>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Rapport p. </a:t>
            </a:r>
            <a:r>
              <a:rPr lang="de-DE" sz="1200" i="1" dirty="0">
                <a:latin typeface="Arial" charset="0"/>
                <a:ea typeface="Arial" charset="0"/>
                <a:cs typeface="Arial" charset="0"/>
              </a:rPr>
              <a:t>72 </a:t>
            </a:r>
            <a:r>
              <a:rPr lang="mr-IN" sz="1200" i="1" dirty="0">
                <a:latin typeface="Arial" charset="0"/>
                <a:ea typeface="Arial" charset="0"/>
                <a:cs typeface="Arial" charset="0"/>
              </a:rPr>
              <a:t>–</a:t>
            </a:r>
            <a:r>
              <a:rPr lang="de-DE" sz="1200" i="1" dirty="0">
                <a:latin typeface="Arial" charset="0"/>
                <a:ea typeface="Arial" charset="0"/>
                <a:cs typeface="Arial" charset="0"/>
              </a:rPr>
              <a:t> 76</a:t>
            </a:r>
            <a:endParaRPr lang="en-US" sz="1200" i="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400" dirty="0">
                <a:latin typeface="Arial" charset="0"/>
                <a:ea typeface="Arial" charset="0"/>
                <a:cs typeface="Arial" charset="0"/>
              </a:rPr>
              <a:t>Rol van de Overheid</a:t>
            </a:r>
            <a:endParaRPr lang="nl-NL" sz="2250" dirty="0">
              <a:latin typeface="Arial" charset="0"/>
              <a:ea typeface="Arial" charset="0"/>
              <a:cs typeface="Arial" charset="0"/>
            </a:endParaRPr>
          </a:p>
        </p:txBody>
      </p:sp>
    </p:spTree>
    <p:extLst>
      <p:ext uri="{BB962C8B-B14F-4D97-AF65-F5344CB8AC3E}">
        <p14:creationId xmlns:p14="http://schemas.microsoft.com/office/powerpoint/2010/main" val="2652985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628800"/>
            <a:ext cx="8174294" cy="3931441"/>
          </a:xfrm>
        </p:spPr>
        <p:txBody>
          <a:bodyPr>
            <a:noAutofit/>
          </a:bodyPr>
          <a:lstStyle/>
          <a:p>
            <a:r>
              <a:rPr lang="nl-NL" sz="1800" dirty="0">
                <a:latin typeface="Arial" charset="0"/>
                <a:ea typeface="Arial" charset="0"/>
                <a:cs typeface="Arial" charset="0"/>
              </a:rPr>
              <a:t>Aangezien het Europese landschap zeer divers is, wordt de nadruk gelegd op algemeen beschikbare instrumenten in plaats van op concrete voorbeelden. In het verslag worden echter veel voorbeelden gegeven, vaak na een mix van verschillende hulpmiddelen.</a:t>
            </a:r>
          </a:p>
          <a:p>
            <a:r>
              <a:rPr lang="nl-NL" sz="1800" dirty="0">
                <a:latin typeface="Arial" charset="0"/>
                <a:ea typeface="Arial" charset="0"/>
                <a:cs typeface="Arial" charset="0"/>
              </a:rPr>
              <a:t>Een gedetailleerde analyse en overzicht, inclusief voorbeelden en een speciale selectie van innovatieve voorbeelden, is </a:t>
            </a:r>
            <a:r>
              <a:rPr lang="nl-NL" sz="1800" u="sng" dirty="0">
                <a:solidFill>
                  <a:srgbClr val="0070C0"/>
                </a:solidFill>
                <a:latin typeface="Arial" charset="0"/>
                <a:ea typeface="Arial" charset="0"/>
                <a:cs typeface="Arial" charset="0"/>
              </a:rPr>
              <a:t>hier</a:t>
            </a:r>
            <a:r>
              <a:rPr lang="nl-NL" sz="1800" dirty="0">
                <a:latin typeface="Arial" charset="0"/>
                <a:ea typeface="Arial" charset="0"/>
                <a:cs typeface="Arial" charset="0"/>
              </a:rPr>
              <a:t> in het verslag beschikbaar. </a:t>
            </a:r>
          </a:p>
          <a:p>
            <a:r>
              <a:rPr lang="nl-NL" sz="1800" dirty="0">
                <a:latin typeface="Arial" charset="0"/>
                <a:ea typeface="Arial" charset="0"/>
                <a:cs typeface="Arial" charset="0"/>
              </a:rPr>
              <a:t>Dit rapport is opgesteld door de Universiteit Maastricht - School of Business and Economics - Afdeling Financiën.</a:t>
            </a:r>
            <a:endParaRPr lang="nl-NL" sz="1800" b="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400" dirty="0">
                <a:latin typeface="Arial" charset="0"/>
                <a:ea typeface="Arial" charset="0"/>
                <a:cs typeface="Arial" charset="0"/>
              </a:rPr>
              <a:t>Slotopmerkingen</a:t>
            </a:r>
            <a:r>
              <a:rPr lang="en-US" sz="2400" dirty="0">
                <a:latin typeface="Arial" charset="0"/>
                <a:ea typeface="Arial" charset="0"/>
                <a:cs typeface="Arial" charset="0"/>
              </a:rPr>
              <a:t> </a:t>
            </a:r>
            <a:endParaRPr lang="en-US" sz="2250" dirty="0">
              <a:latin typeface="Arial" charset="0"/>
              <a:ea typeface="Arial" charset="0"/>
              <a:cs typeface="Arial" charset="0"/>
            </a:endParaRPr>
          </a:p>
        </p:txBody>
      </p:sp>
    </p:spTree>
    <p:extLst>
      <p:ext uri="{BB962C8B-B14F-4D97-AF65-F5344CB8AC3E}">
        <p14:creationId xmlns:p14="http://schemas.microsoft.com/office/powerpoint/2010/main" val="211446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250" dirty="0">
                <a:latin typeface="Arial" charset="0"/>
                <a:ea typeface="Arial" charset="0"/>
                <a:cs typeface="Arial" charset="0"/>
              </a:rPr>
              <a:t>Hoe dit document te gebruiken</a:t>
            </a:r>
          </a:p>
        </p:txBody>
      </p:sp>
      <p:sp>
        <p:nvSpPr>
          <p:cNvPr id="3" name="Content Placeholder 2"/>
          <p:cNvSpPr>
            <a:spLocks noGrp="1"/>
          </p:cNvSpPr>
          <p:nvPr>
            <p:ph idx="1"/>
          </p:nvPr>
        </p:nvSpPr>
        <p:spPr>
          <a:xfrm>
            <a:off x="395536" y="1628800"/>
            <a:ext cx="7886700" cy="4754562"/>
          </a:xfrm>
        </p:spPr>
        <p:txBody>
          <a:bodyPr>
            <a:noAutofit/>
          </a:bodyPr>
          <a:lstStyle/>
          <a:p>
            <a:r>
              <a:rPr lang="nl-NL" sz="1400" dirty="0">
                <a:latin typeface="Arial" charset="0"/>
                <a:ea typeface="Arial" charset="0"/>
                <a:cs typeface="Arial" charset="0"/>
              </a:rPr>
              <a:t>De </a:t>
            </a:r>
            <a:r>
              <a:rPr lang="nl-NL" sz="1400" b="1" dirty="0">
                <a:latin typeface="Arial" charset="0"/>
                <a:ea typeface="Arial" charset="0"/>
                <a:cs typeface="Arial" charset="0"/>
              </a:rPr>
              <a:t>beoordelingscriteria </a:t>
            </a:r>
            <a:r>
              <a:rPr lang="nl-NL" sz="1400" dirty="0">
                <a:latin typeface="Arial" charset="0"/>
                <a:ea typeface="Arial" charset="0"/>
                <a:cs typeface="Arial" charset="0"/>
              </a:rPr>
              <a:t>voor financiële hulpmiddelen worden gepresenteerd op dia 4.</a:t>
            </a:r>
          </a:p>
          <a:p>
            <a:r>
              <a:rPr lang="nl-NL" sz="1400" dirty="0">
                <a:latin typeface="Arial" charset="0"/>
                <a:ea typeface="Arial" charset="0"/>
                <a:cs typeface="Arial" charset="0"/>
              </a:rPr>
              <a:t>De praktische </a:t>
            </a:r>
            <a:r>
              <a:rPr lang="nl-NL" sz="1400" b="1" dirty="0">
                <a:latin typeface="Arial" charset="0"/>
                <a:ea typeface="Arial" charset="0"/>
                <a:cs typeface="Arial" charset="0"/>
              </a:rPr>
              <a:t>beperkingen</a:t>
            </a:r>
            <a:r>
              <a:rPr lang="nl-NL" sz="1400" dirty="0">
                <a:latin typeface="Arial" charset="0"/>
                <a:ea typeface="Arial" charset="0"/>
                <a:cs typeface="Arial" charset="0"/>
              </a:rPr>
              <a:t> van het gebruik van deze financiële hulpmiddelen worden besproken op dia 5. </a:t>
            </a:r>
          </a:p>
          <a:p>
            <a:r>
              <a:rPr lang="nl-NL" sz="1400" dirty="0">
                <a:latin typeface="Arial" charset="0"/>
                <a:ea typeface="Arial" charset="0"/>
                <a:cs typeface="Arial" charset="0"/>
              </a:rPr>
              <a:t>Op dia 6-15 worden </a:t>
            </a:r>
            <a:r>
              <a:rPr lang="nl-NL" sz="1400" b="1" dirty="0">
                <a:latin typeface="Arial" charset="0"/>
                <a:ea typeface="Arial" charset="0"/>
                <a:cs typeface="Arial" charset="0"/>
              </a:rPr>
              <a:t>verschillende hulpmiddelen </a:t>
            </a:r>
            <a:r>
              <a:rPr lang="nl-NL" sz="1400" dirty="0">
                <a:latin typeface="Arial" charset="0"/>
                <a:ea typeface="Arial" charset="0"/>
                <a:cs typeface="Arial" charset="0"/>
              </a:rPr>
              <a:t>beoordeeld.</a:t>
            </a:r>
          </a:p>
          <a:p>
            <a:r>
              <a:rPr lang="nl-NL" sz="1400" dirty="0">
                <a:latin typeface="Arial" charset="0"/>
                <a:ea typeface="Arial" charset="0"/>
                <a:cs typeface="Arial" charset="0"/>
              </a:rPr>
              <a:t>Dia 16 </a:t>
            </a:r>
            <a:r>
              <a:rPr lang="nl-NL" sz="1400" b="1" dirty="0">
                <a:latin typeface="Arial" charset="0"/>
                <a:ea typeface="Arial" charset="0"/>
                <a:cs typeface="Arial" charset="0"/>
              </a:rPr>
              <a:t>vergelijkt</a:t>
            </a:r>
            <a:r>
              <a:rPr lang="nl-NL" sz="1400" dirty="0">
                <a:latin typeface="Arial" charset="0"/>
                <a:ea typeface="Arial" charset="0"/>
                <a:cs typeface="Arial" charset="0"/>
              </a:rPr>
              <a:t> deze hulpmiddelen.</a:t>
            </a:r>
          </a:p>
          <a:p>
            <a:r>
              <a:rPr lang="nl-NL" sz="1400" dirty="0">
                <a:latin typeface="Arial" charset="0"/>
                <a:ea typeface="Arial" charset="0"/>
                <a:cs typeface="Arial" charset="0"/>
              </a:rPr>
              <a:t>Dia's 17-19 bieden via een diagram hulp om te beslissen </a:t>
            </a:r>
            <a:r>
              <a:rPr lang="nl-NL" sz="1400" b="1" dirty="0">
                <a:latin typeface="Arial" charset="0"/>
                <a:ea typeface="Arial" charset="0"/>
                <a:cs typeface="Arial" charset="0"/>
              </a:rPr>
              <a:t>welke financieringsoptie te kiezen</a:t>
            </a:r>
            <a:r>
              <a:rPr lang="nl-NL" sz="1400" dirty="0">
                <a:latin typeface="Arial" charset="0"/>
                <a:ea typeface="Arial" charset="0"/>
                <a:cs typeface="Arial" charset="0"/>
              </a:rPr>
              <a:t>.</a:t>
            </a:r>
          </a:p>
          <a:p>
            <a:r>
              <a:rPr lang="nl-NL" sz="1400" dirty="0">
                <a:latin typeface="Arial" charset="0"/>
                <a:ea typeface="Arial" charset="0"/>
                <a:cs typeface="Arial" charset="0"/>
              </a:rPr>
              <a:t>En tot slot vindt u op dia 20 een aantal ideeën over de </a:t>
            </a:r>
            <a:r>
              <a:rPr lang="nl-NL" sz="1400" b="1" dirty="0">
                <a:latin typeface="Arial" charset="0"/>
                <a:ea typeface="Arial" charset="0"/>
                <a:cs typeface="Arial" charset="0"/>
              </a:rPr>
              <a:t>rol van lokale overheden </a:t>
            </a:r>
            <a:r>
              <a:rPr lang="nl-NL" sz="1400" dirty="0">
                <a:latin typeface="Arial" charset="0"/>
                <a:ea typeface="Arial" charset="0"/>
                <a:cs typeface="Arial" charset="0"/>
              </a:rPr>
              <a:t>bij de financiering van de renovatie van flatgebouwen.</a:t>
            </a:r>
          </a:p>
          <a:p>
            <a:pPr marL="0" indent="0">
              <a:buNone/>
            </a:pPr>
            <a:endParaRPr lang="nl-NL" sz="1400" dirty="0">
              <a:latin typeface="Arial" charset="0"/>
              <a:ea typeface="Arial" charset="0"/>
              <a:cs typeface="Arial" charset="0"/>
            </a:endParaRPr>
          </a:p>
          <a:p>
            <a:pPr marL="0" indent="0">
              <a:buNone/>
            </a:pPr>
            <a:r>
              <a:rPr lang="nl-NL" sz="1400" dirty="0">
                <a:latin typeface="Arial" charset="0"/>
                <a:ea typeface="Arial" charset="0"/>
                <a:cs typeface="Arial" charset="0"/>
              </a:rPr>
              <a:t>Op de volgende dia's ziet u dat er verwezen wordt naar paginanummers. Die verwijzen naar het volledige verslag dat </a:t>
            </a:r>
            <a:r>
              <a:rPr lang="nl-NL" sz="1400" u="sng" dirty="0">
                <a:solidFill>
                  <a:schemeClr val="accent1">
                    <a:lumMod val="75000"/>
                  </a:schemeClr>
                </a:solidFill>
                <a:latin typeface="Arial" charset="0"/>
                <a:ea typeface="Arial" charset="0"/>
                <a:cs typeface="Arial" charset="0"/>
              </a:rPr>
              <a:t>hier</a:t>
            </a:r>
            <a:r>
              <a:rPr lang="nl-NL" sz="1400" dirty="0">
                <a:latin typeface="Arial" charset="0"/>
                <a:ea typeface="Arial" charset="0"/>
                <a:cs typeface="Arial" charset="0"/>
              </a:rPr>
              <a:t> te vinden is.</a:t>
            </a:r>
          </a:p>
        </p:txBody>
      </p:sp>
      <p:sp>
        <p:nvSpPr>
          <p:cNvPr id="4" name="Slide Number Placeholder 3"/>
          <p:cNvSpPr>
            <a:spLocks noGrp="1"/>
          </p:cNvSpPr>
          <p:nvPr>
            <p:ph type="sldNum" sz="quarter" idx="12"/>
          </p:nvPr>
        </p:nvSpPr>
        <p:spPr/>
        <p:txBody>
          <a:bodyPr/>
          <a:lstStyle/>
          <a:p>
            <a:fld id="{887881AF-5066-4752-9D31-0B4C9D3ECF21}" type="slidenum">
              <a:rPr lang="fr-FR" smtClean="0">
                <a:solidFill>
                  <a:prstClr val="black">
                    <a:tint val="75000"/>
                  </a:prstClr>
                </a:solidFill>
              </a:rPr>
              <a:pPr/>
              <a:t>3</a:t>
            </a:fld>
            <a:endParaRPr lang="fr-FR" dirty="0">
              <a:solidFill>
                <a:prstClr val="black">
                  <a:tint val="75000"/>
                </a:prstClr>
              </a:solidFill>
            </a:endParaRPr>
          </a:p>
        </p:txBody>
      </p:sp>
    </p:spTree>
    <p:extLst>
      <p:ext uri="{BB962C8B-B14F-4D97-AF65-F5344CB8AC3E}">
        <p14:creationId xmlns:p14="http://schemas.microsoft.com/office/powerpoint/2010/main" val="268293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548680"/>
            <a:ext cx="5743112" cy="515195"/>
          </a:xfrm>
        </p:spPr>
        <p:txBody>
          <a:bodyPr>
            <a:normAutofit fontScale="90000"/>
          </a:bodyPr>
          <a:lstStyle/>
          <a:p>
            <a:r>
              <a:rPr lang="nl-NL" sz="2250" dirty="0">
                <a:latin typeface="Arial" charset="0"/>
                <a:ea typeface="Arial" charset="0"/>
                <a:cs typeface="Arial" charset="0"/>
              </a:rPr>
              <a:t>Flatgebouwcriteria inzake financieringshulpmiddelen </a:t>
            </a:r>
          </a:p>
        </p:txBody>
      </p:sp>
      <p:sp>
        <p:nvSpPr>
          <p:cNvPr id="3" name="Content Placeholder 2"/>
          <p:cNvSpPr>
            <a:spLocks noGrp="1"/>
          </p:cNvSpPr>
          <p:nvPr>
            <p:ph idx="1"/>
          </p:nvPr>
        </p:nvSpPr>
        <p:spPr>
          <a:xfrm>
            <a:off x="321785" y="1556792"/>
            <a:ext cx="8174294" cy="4070321"/>
          </a:xfrm>
        </p:spPr>
        <p:txBody>
          <a:bodyPr>
            <a:noAutofit/>
          </a:bodyPr>
          <a:lstStyle/>
          <a:p>
            <a:pPr marL="0" indent="0">
              <a:buNone/>
            </a:pPr>
            <a:r>
              <a:rPr lang="nl-NL" sz="1200" dirty="0">
                <a:latin typeface="Arial" charset="0"/>
                <a:ea typeface="Arial" charset="0"/>
                <a:cs typeface="Arial" charset="0"/>
              </a:rPr>
              <a:t>In flatgebouwen moeten meerdere eigenaars instemmen met een gezamenlijke renovatiebeslissing. Op basis van gesprekken met deze doelgroep zijn er verschillende financiële problemen naar boven gekomen:</a:t>
            </a:r>
          </a:p>
          <a:p>
            <a:r>
              <a:rPr lang="nl-NL" sz="1200" b="1" dirty="0">
                <a:latin typeface="Arial" charset="0"/>
                <a:ea typeface="Arial" charset="0"/>
                <a:cs typeface="Arial" charset="0"/>
              </a:rPr>
              <a:t>Investeringen</a:t>
            </a:r>
            <a:r>
              <a:rPr lang="nl-NL" sz="1200" dirty="0">
                <a:latin typeface="Arial" charset="0"/>
                <a:ea typeface="Arial" charset="0"/>
                <a:cs typeface="Arial" charset="0"/>
              </a:rPr>
              <a:t>: eigenaars zitten in verschillende financiële situaties en beperkingen (bv. geen spaargeld, geen schulden kunnen aangaan). Ook hun voorkeuren voor rentevoeten en investeringsdoelen verschillen.</a:t>
            </a:r>
          </a:p>
          <a:p>
            <a:r>
              <a:rPr lang="nl-NL" sz="1200" b="1" dirty="0">
                <a:latin typeface="Arial" charset="0"/>
                <a:ea typeface="Arial" charset="0"/>
                <a:cs typeface="Arial" charset="0"/>
              </a:rPr>
              <a:t>Overdraagbaarheid van aangegane verplichtingen bij verkoop</a:t>
            </a:r>
            <a:r>
              <a:rPr lang="nl-NL" sz="1200" dirty="0">
                <a:latin typeface="Arial" charset="0"/>
                <a:ea typeface="Arial" charset="0"/>
                <a:cs typeface="Arial" charset="0"/>
              </a:rPr>
              <a:t>: eigenaars hebben verschillende tijdshorizonten voor hun verblijf in het flatgebouw (bv. een jong koppel versus een oudere dame). Zij kunnen dus terughoudend zijn om langetermijninvesteringen te doen als de verplichtingen niet kunnen worden overgedragen.</a:t>
            </a:r>
          </a:p>
          <a:p>
            <a:r>
              <a:rPr lang="nl-NL" sz="1200" b="1" dirty="0">
                <a:latin typeface="Arial" charset="0"/>
                <a:ea typeface="Arial" charset="0"/>
                <a:cs typeface="Arial" charset="0"/>
              </a:rPr>
              <a:t>Ondersteuning</a:t>
            </a:r>
            <a:r>
              <a:rPr lang="nl-NL" sz="1200" dirty="0">
                <a:latin typeface="Arial" charset="0"/>
                <a:ea typeface="Arial" charset="0"/>
                <a:cs typeface="Arial" charset="0"/>
              </a:rPr>
              <a:t>: effectieve renovatie is gecompliceerd en het is mogelijk dat er niet altijd evenveel kan worden bespaard onder de eigenaars. Eigenaars hebben steun nodig om de individuele financiële gevolgen te begrijpen.</a:t>
            </a:r>
          </a:p>
          <a:p>
            <a:r>
              <a:rPr lang="nl-NL" sz="1200" b="1" dirty="0">
                <a:latin typeface="Arial" charset="0"/>
                <a:ea typeface="Arial" charset="0"/>
                <a:cs typeface="Arial" charset="0"/>
              </a:rPr>
              <a:t>Energieprestatierisico voor mede-eigenaars:</a:t>
            </a:r>
            <a:r>
              <a:rPr lang="nl-NL" sz="1200" dirty="0">
                <a:latin typeface="Arial" charset="0"/>
                <a:ea typeface="Arial" charset="0"/>
                <a:cs typeface="Arial" charset="0"/>
              </a:rPr>
              <a:t> ook al worden de energiebesparingen geschat, ze moeten in de praktijk ook nog worden gewaarborgd. </a:t>
            </a:r>
          </a:p>
          <a:p>
            <a:r>
              <a:rPr lang="nl-NL" sz="1200" b="1" dirty="0">
                <a:latin typeface="Arial" charset="0"/>
                <a:ea typeface="Arial" charset="0"/>
                <a:cs typeface="Arial" charset="0"/>
              </a:rPr>
              <a:t>Uitbreidings – of aanpassingsmogelijkheden van de renovatie</a:t>
            </a:r>
            <a:r>
              <a:rPr lang="nl-NL" sz="1200" dirty="0">
                <a:latin typeface="Arial" charset="0"/>
                <a:ea typeface="Arial" charset="0"/>
                <a:cs typeface="Arial" charset="0"/>
              </a:rPr>
              <a:t>: flatgebouwen zijn groter dan huizen en vereisen mogelijk hogere renovatie-investeringen.</a:t>
            </a:r>
          </a:p>
          <a:p>
            <a:r>
              <a:rPr lang="nl-NL" sz="1200" b="1" dirty="0">
                <a:latin typeface="Arial" charset="0"/>
                <a:ea typeface="Arial" charset="0"/>
                <a:cs typeface="Arial" charset="0"/>
              </a:rPr>
              <a:t>Aanpak van split incentives</a:t>
            </a:r>
            <a:r>
              <a:rPr lang="nl-NL" sz="1200" dirty="0">
                <a:latin typeface="Arial" charset="0"/>
                <a:ea typeface="Arial" charset="0"/>
                <a:cs typeface="Arial" charset="0"/>
              </a:rPr>
              <a:t>: sommige eigenaars verhuren hun appartement. In dat geval zijn de renovatiekosten voor rekening van de eigenaars, terwijl de voordelen voor de huurders zijn, Daardoor zijn eigenaars vaak minder geneigd het appartement te renoveren.</a:t>
            </a:r>
          </a:p>
          <a:p>
            <a:pPr marL="0" indent="0">
              <a:lnSpc>
                <a:spcPct val="100000"/>
              </a:lnSpc>
              <a:buNone/>
            </a:pPr>
            <a:endParaRPr lang="nl-NL" sz="1200" dirty="0">
              <a:latin typeface="Arial" charset="0"/>
              <a:ea typeface="Arial" charset="0"/>
              <a:cs typeface="Arial" charset="0"/>
            </a:endParaRPr>
          </a:p>
          <a:p>
            <a:pPr marL="0" indent="0">
              <a:lnSpc>
                <a:spcPct val="100000"/>
              </a:lnSpc>
              <a:buNone/>
            </a:pPr>
            <a:r>
              <a:rPr lang="nl-NL" sz="1200" dirty="0">
                <a:latin typeface="Arial" charset="0"/>
                <a:ea typeface="Arial" charset="0"/>
                <a:cs typeface="Arial" charset="0"/>
              </a:rPr>
              <a:t>Kleuren vertegenwoordigen de mate waarin een financieringsinstrument aan deze criteria voldoet: </a:t>
            </a:r>
            <a:r>
              <a:rPr lang="nl-NL" sz="1200" dirty="0">
                <a:solidFill>
                  <a:srgbClr val="FF0000"/>
                </a:solidFill>
                <a:latin typeface="Arial" charset="0"/>
                <a:ea typeface="Arial" charset="0"/>
                <a:cs typeface="Arial" charset="0"/>
              </a:rPr>
              <a:t>Rood: </a:t>
            </a:r>
            <a:r>
              <a:rPr lang="nl-NL" sz="1200" dirty="0">
                <a:latin typeface="Arial" charset="0"/>
                <a:ea typeface="Arial" charset="0"/>
                <a:cs typeface="Arial" charset="0"/>
              </a:rPr>
              <a:t>Het hulpmiddel zal helemaal niet haalbaar zijn. </a:t>
            </a:r>
            <a:r>
              <a:rPr lang="nl-NL" sz="1200" dirty="0">
                <a:solidFill>
                  <a:srgbClr val="FFC000"/>
                </a:solidFill>
                <a:latin typeface="Arial" charset="0"/>
                <a:ea typeface="Arial" charset="0"/>
                <a:cs typeface="Arial" charset="0"/>
              </a:rPr>
              <a:t>Oranje:</a:t>
            </a:r>
            <a:r>
              <a:rPr lang="nl-NL" sz="1200" dirty="0">
                <a:latin typeface="Arial" charset="0"/>
                <a:ea typeface="Arial" charset="0"/>
                <a:cs typeface="Arial" charset="0"/>
              </a:rPr>
              <a:t> Met dit hulpmiddel alleen zal het project niet haalbaar zijn, maar misschien wel in combinatie met andere. </a:t>
            </a:r>
            <a:r>
              <a:rPr lang="nl-NL" sz="1200" dirty="0">
                <a:solidFill>
                  <a:srgbClr val="00B050"/>
                </a:solidFill>
                <a:latin typeface="Arial" charset="0"/>
                <a:ea typeface="Arial" charset="0"/>
                <a:cs typeface="Arial" charset="0"/>
              </a:rPr>
              <a:t>Groen:</a:t>
            </a:r>
            <a:r>
              <a:rPr lang="nl-NL" sz="1200" dirty="0">
                <a:latin typeface="Arial" charset="0"/>
                <a:ea typeface="Arial" charset="0"/>
                <a:cs typeface="Arial" charset="0"/>
              </a:rPr>
              <a:t> Het hulpmiddel kan een oplossing zijn (geen garantie). </a:t>
            </a:r>
          </a:p>
        </p:txBody>
      </p:sp>
      <p:sp>
        <p:nvSpPr>
          <p:cNvPr id="6" name="Rectangle 5"/>
          <p:cNvSpPr/>
          <p:nvPr/>
        </p:nvSpPr>
        <p:spPr>
          <a:xfrm>
            <a:off x="341056" y="6309320"/>
            <a:ext cx="2123728" cy="276999"/>
          </a:xfrm>
          <a:prstGeom prst="rect">
            <a:avLst/>
          </a:prstGeom>
        </p:spPr>
        <p:txBody>
          <a:bodyPr wrap="square">
            <a:spAutoFit/>
          </a:bodyPr>
          <a:lstStyle/>
          <a:p>
            <a:r>
              <a:rPr lang="nl-NL" sz="1200" i="1" dirty="0">
                <a:latin typeface="Arial" charset="0"/>
                <a:ea typeface="Arial" charset="0"/>
                <a:cs typeface="Arial" charset="0"/>
              </a:rPr>
              <a:t>Rapport p. 19 – 24 </a:t>
            </a:r>
          </a:p>
        </p:txBody>
      </p:sp>
    </p:spTree>
    <p:extLst>
      <p:ext uri="{BB962C8B-B14F-4D97-AF65-F5344CB8AC3E}">
        <p14:creationId xmlns:p14="http://schemas.microsoft.com/office/powerpoint/2010/main" val="305875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628800"/>
            <a:ext cx="8174294" cy="4070321"/>
          </a:xfrm>
        </p:spPr>
        <p:txBody>
          <a:bodyPr>
            <a:noAutofit/>
          </a:bodyPr>
          <a:lstStyle/>
          <a:p>
            <a:pPr marL="0" indent="0">
              <a:buNone/>
            </a:pPr>
            <a:r>
              <a:rPr lang="nl-NL" sz="1200" dirty="0">
                <a:latin typeface="Arial" charset="0"/>
                <a:ea typeface="Arial" charset="0"/>
                <a:cs typeface="Arial" charset="0"/>
              </a:rPr>
              <a:t>Ook al zijn sommige hulpmiddelen perfect afgestemd op de noden van flatgebouwen, er kunnen praktische problemen zijn, zoals geen beschikbaarheid of ondersteuning van de gemeente enz. Daarom beoordelen we de hulpmiddelen ook op basis van de volgende praktische overwegingen:</a:t>
            </a:r>
          </a:p>
          <a:p>
            <a:pPr marL="342900" indent="-342900">
              <a:buFont typeface="+mj-lt"/>
              <a:buAutoNum type="arabicPeriod"/>
            </a:pPr>
            <a:r>
              <a:rPr lang="nl-NL" sz="1200" b="1" dirty="0">
                <a:latin typeface="Arial" charset="0"/>
                <a:ea typeface="Arial" charset="0"/>
                <a:cs typeface="Arial" charset="0"/>
              </a:rPr>
              <a:t>Mogelijk in partnerlanden</a:t>
            </a:r>
            <a:r>
              <a:rPr lang="nl-NL" sz="1200" dirty="0">
                <a:latin typeface="Arial" charset="0"/>
                <a:ea typeface="Arial" charset="0"/>
                <a:cs typeface="Arial" charset="0"/>
              </a:rPr>
              <a:t>: de uitvoering van financiële hulpmiddelen moet mogelijk zijn in de partnerlanden van ACE-renovatie (Noordwest-Europa).</a:t>
            </a:r>
          </a:p>
          <a:p>
            <a:pPr marL="342900" indent="-342900">
              <a:buFont typeface="+mj-lt"/>
              <a:buAutoNum type="arabicPeriod"/>
            </a:pPr>
            <a:r>
              <a:rPr lang="nl-NL" sz="1200" b="1" dirty="0">
                <a:latin typeface="Arial" charset="0"/>
                <a:ea typeface="Arial" charset="0"/>
                <a:cs typeface="Arial" charset="0"/>
              </a:rPr>
              <a:t>Transactiekosten in verband met onderhandelingen</a:t>
            </a:r>
            <a:r>
              <a:rPr lang="nl-NL" sz="1200" dirty="0">
                <a:latin typeface="Arial" charset="0"/>
                <a:ea typeface="Arial" charset="0"/>
                <a:cs typeface="Arial" charset="0"/>
              </a:rPr>
              <a:t>: het opzetten van financiële hulpmiddelen kan duur zijn voor eigenaars en/of gemeenten omdat er verschillende belanghebbenden bij betrokken kunnen zijn. </a:t>
            </a:r>
          </a:p>
          <a:p>
            <a:pPr marL="342900" indent="-342900">
              <a:buFont typeface="+mj-lt"/>
              <a:buAutoNum type="arabicPeriod"/>
            </a:pPr>
            <a:r>
              <a:rPr lang="nl-NL" sz="1200" b="1" dirty="0">
                <a:latin typeface="Arial" charset="0"/>
                <a:ea typeface="Arial" charset="0"/>
                <a:cs typeface="Arial" charset="0"/>
              </a:rPr>
              <a:t>Verplichtingen voor eigenaars: </a:t>
            </a:r>
            <a:r>
              <a:rPr lang="nl-NL" sz="1200" dirty="0">
                <a:latin typeface="Arial" charset="0"/>
                <a:ea typeface="Arial" charset="0"/>
                <a:cs typeface="Arial" charset="0"/>
              </a:rPr>
              <a:t>naast financiële verplichtingen, zoals schulden, vereisen bepaalde financieringshulpmiddelen achtergrondcontroles, aanvragen, enz. om deze te verkrijgen.</a:t>
            </a:r>
          </a:p>
          <a:p>
            <a:pPr marL="342900" indent="-342900">
              <a:buFont typeface="+mj-lt"/>
              <a:buAutoNum type="arabicPeriod"/>
            </a:pPr>
            <a:r>
              <a:rPr lang="nl-NL" sz="1200" b="1" dirty="0">
                <a:latin typeface="Arial" charset="0"/>
                <a:ea typeface="Arial" charset="0"/>
                <a:cs typeface="Arial" charset="0"/>
              </a:rPr>
              <a:t>Product beschikbaar in landen</a:t>
            </a:r>
            <a:r>
              <a:rPr lang="nl-NL" sz="1200" dirty="0">
                <a:latin typeface="Arial" charset="0"/>
                <a:ea typeface="Arial" charset="0"/>
                <a:cs typeface="Arial" charset="0"/>
              </a:rPr>
              <a:t>: zijn er reeds hulpmiddelen beschikbaar in de partnerlanden van ACE-renovatie (Noordwest-Europa)?</a:t>
            </a:r>
          </a:p>
          <a:p>
            <a:pPr marL="342900" indent="-342900">
              <a:buFont typeface="+mj-lt"/>
              <a:buAutoNum type="arabicPeriod"/>
            </a:pPr>
            <a:r>
              <a:rPr lang="nl-NL" sz="1200" b="1" dirty="0">
                <a:latin typeface="Arial" charset="0"/>
                <a:ea typeface="Arial" charset="0"/>
                <a:cs typeface="Arial" charset="0"/>
              </a:rPr>
              <a:t>Kan de gemeente het programma ondersteunen</a:t>
            </a:r>
            <a:r>
              <a:rPr lang="nl-NL" sz="1200" dirty="0">
                <a:latin typeface="Arial" charset="0"/>
                <a:ea typeface="Arial" charset="0"/>
                <a:cs typeface="Arial" charset="0"/>
              </a:rPr>
              <a:t>? Wij beoordelen of gemeenten kunnen meewerken aan het opzetten van de financiële hulpmiddelen vanwege de controle op bepaalde aspecten.</a:t>
            </a:r>
          </a:p>
          <a:p>
            <a:pPr marL="342900" indent="-342900">
              <a:buFont typeface="+mj-lt"/>
              <a:buAutoNum type="arabicPeriod"/>
            </a:pPr>
            <a:r>
              <a:rPr lang="nl-NL" sz="1200" b="1" dirty="0">
                <a:latin typeface="Arial" charset="0"/>
                <a:ea typeface="Arial" charset="0"/>
                <a:cs typeface="Arial" charset="0"/>
              </a:rPr>
              <a:t>Geschikt voor de residentiële markt</a:t>
            </a:r>
            <a:r>
              <a:rPr lang="nl-NL" sz="1200" dirty="0">
                <a:latin typeface="Arial" charset="0"/>
                <a:ea typeface="Arial" charset="0"/>
                <a:cs typeface="Arial" charset="0"/>
              </a:rPr>
              <a:t>? Sommige hulpmiddelen richten zich meer op de commerciële vastgoedmarkten.</a:t>
            </a:r>
          </a:p>
          <a:p>
            <a:pPr marL="342900" indent="-342900">
              <a:buFont typeface="+mj-lt"/>
              <a:buAutoNum type="arabicPeriod"/>
            </a:pPr>
            <a:r>
              <a:rPr lang="nl-NL" sz="1200" b="1" dirty="0">
                <a:latin typeface="Arial" charset="0"/>
                <a:ea typeface="Arial" charset="0"/>
                <a:cs typeface="Arial" charset="0"/>
              </a:rPr>
              <a:t>Regelgevende of wetgevende kwesties:</a:t>
            </a:r>
            <a:r>
              <a:rPr lang="nl-NL" sz="1200" dirty="0">
                <a:latin typeface="Arial" charset="0"/>
                <a:ea typeface="Arial" charset="0"/>
                <a:cs typeface="Arial" charset="0"/>
              </a:rPr>
              <a:t> hoe complex is het om de financiële hulpmiddelen op te zetten?</a:t>
            </a:r>
          </a:p>
          <a:p>
            <a:pPr marL="0" indent="0">
              <a:buNone/>
            </a:pPr>
            <a:endParaRPr lang="nl-NL" sz="1200" dirty="0">
              <a:latin typeface="Arial" charset="0"/>
              <a:ea typeface="Arial" charset="0"/>
              <a:cs typeface="Arial" charset="0"/>
            </a:endParaRPr>
          </a:p>
          <a:p>
            <a:pPr marL="0" indent="0">
              <a:buNone/>
            </a:pPr>
            <a:r>
              <a:rPr lang="nl-NL" sz="1200" dirty="0">
                <a:latin typeface="Arial" charset="0"/>
                <a:ea typeface="Arial" charset="0"/>
                <a:cs typeface="Arial" charset="0"/>
              </a:rPr>
              <a:t>De kleuren geven aan hoe moeilijk het is om deze optie te implementeren. </a:t>
            </a:r>
            <a:r>
              <a:rPr lang="nl-NL" sz="1200" dirty="0">
                <a:solidFill>
                  <a:srgbClr val="FF0000"/>
                </a:solidFill>
                <a:latin typeface="Arial" charset="0"/>
                <a:ea typeface="Arial" charset="0"/>
                <a:cs typeface="Arial" charset="0"/>
              </a:rPr>
              <a:t>Rood:</a:t>
            </a:r>
            <a:r>
              <a:rPr lang="nl-NL" sz="1200" dirty="0">
                <a:latin typeface="Arial" charset="0"/>
                <a:ea typeface="Arial" charset="0"/>
                <a:cs typeface="Arial" charset="0"/>
              </a:rPr>
              <a:t> het is onwaarschijnlijk dat het instrument snel kan worden geïmplementeerd. </a:t>
            </a:r>
            <a:r>
              <a:rPr lang="nl-NL" sz="1200" dirty="0">
                <a:solidFill>
                  <a:srgbClr val="FFC000"/>
                </a:solidFill>
                <a:latin typeface="Arial" charset="0"/>
                <a:ea typeface="Arial" charset="0"/>
                <a:cs typeface="Arial" charset="0"/>
              </a:rPr>
              <a:t>Oranje:</a:t>
            </a:r>
            <a:r>
              <a:rPr lang="nl-NL" sz="1200" dirty="0">
                <a:latin typeface="Arial" charset="0"/>
                <a:ea typeface="Arial" charset="0"/>
                <a:cs typeface="Arial" charset="0"/>
              </a:rPr>
              <a:t> het instrument zal een grote betrokkenheid vereisen om te kunnen worden geïmplementeerd. </a:t>
            </a:r>
            <a:r>
              <a:rPr lang="nl-NL" sz="1200" dirty="0">
                <a:solidFill>
                  <a:srgbClr val="00B050"/>
                </a:solidFill>
                <a:latin typeface="Arial" charset="0"/>
                <a:ea typeface="Arial" charset="0"/>
                <a:cs typeface="Arial" charset="0"/>
              </a:rPr>
              <a:t>Groe</a:t>
            </a:r>
            <a:r>
              <a:rPr lang="nl-NL" sz="1200" dirty="0">
                <a:latin typeface="Arial" charset="0"/>
                <a:ea typeface="Arial" charset="0"/>
                <a:cs typeface="Arial" charset="0"/>
              </a:rPr>
              <a:t>n: de tool kan snel worden geïmplementeerd of is al wijdverbreid. </a:t>
            </a:r>
          </a:p>
          <a:p>
            <a:pPr marL="342900" indent="-342900">
              <a:buFont typeface="+mj-lt"/>
              <a:buAutoNum type="arabicPeriod"/>
            </a:pPr>
            <a:endParaRPr lang="en-GB" sz="1425" b="1" dirty="0">
              <a:latin typeface="Arial" charset="0"/>
              <a:ea typeface="Arial" charset="0"/>
              <a:cs typeface="Arial" charset="0"/>
            </a:endParaRPr>
          </a:p>
        </p:txBody>
      </p:sp>
      <p:sp>
        <p:nvSpPr>
          <p:cNvPr id="5" name="Rectangle 4"/>
          <p:cNvSpPr/>
          <p:nvPr/>
        </p:nvSpPr>
        <p:spPr>
          <a:xfrm>
            <a:off x="341056" y="6309320"/>
            <a:ext cx="2123728" cy="276999"/>
          </a:xfrm>
          <a:prstGeom prst="rect">
            <a:avLst/>
          </a:prstGeom>
        </p:spPr>
        <p:txBody>
          <a:bodyPr wrap="square">
            <a:spAutoFit/>
          </a:bodyPr>
          <a:lstStyle/>
          <a:p>
            <a:r>
              <a:rPr lang="nl-NL" sz="1200" i="1" dirty="0">
                <a:latin typeface="Arial" charset="0"/>
                <a:ea typeface="Arial" charset="0"/>
                <a:cs typeface="Arial" charset="0"/>
              </a:rPr>
              <a:t>Rapport p. 24 – 26 </a:t>
            </a:r>
          </a:p>
        </p:txBody>
      </p:sp>
      <p:sp>
        <p:nvSpPr>
          <p:cNvPr id="7" name="Title 1"/>
          <p:cNvSpPr txBox="1">
            <a:spLocks/>
          </p:cNvSpPr>
          <p:nvPr/>
        </p:nvSpPr>
        <p:spPr>
          <a:xfrm>
            <a:off x="2123728" y="548680"/>
            <a:ext cx="5743112" cy="515195"/>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Praktische criteria voor financiële hulpmiddelen </a:t>
            </a:r>
          </a:p>
        </p:txBody>
      </p:sp>
    </p:spTree>
    <p:extLst>
      <p:ext uri="{BB962C8B-B14F-4D97-AF65-F5344CB8AC3E}">
        <p14:creationId xmlns:p14="http://schemas.microsoft.com/office/powerpoint/2010/main" val="77628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027" y="1340768"/>
            <a:ext cx="8174294" cy="3931441"/>
          </a:xfrm>
        </p:spPr>
        <p:txBody>
          <a:bodyPr>
            <a:noAutofit/>
          </a:bodyPr>
          <a:lstStyle/>
          <a:p>
            <a:pPr marL="0" indent="0">
              <a:buNone/>
            </a:pPr>
            <a:r>
              <a:rPr lang="nl-NL" sz="1400" dirty="0">
                <a:latin typeface="Arial" charset="0"/>
                <a:ea typeface="Arial" charset="0"/>
                <a:cs typeface="Arial" charset="0"/>
              </a:rPr>
              <a:t>Het meest eenvoudige financieringsmiddel is zuivere interne aandelenfinanciering met individuele spaargelden</a:t>
            </a:r>
            <a:endParaRPr lang="nl-NL" sz="1400" b="1" dirty="0">
              <a:latin typeface="Arial" charset="0"/>
              <a:ea typeface="Arial" charset="0"/>
              <a:cs typeface="Arial" charset="0"/>
            </a:endParaRPr>
          </a:p>
          <a:p>
            <a:pPr marL="0" indent="0">
              <a:buNone/>
            </a:pPr>
            <a:r>
              <a:rPr lang="nl-NL" sz="1400" b="1" dirty="0">
                <a:latin typeface="Arial" charset="0"/>
                <a:ea typeface="Arial" charset="0"/>
                <a:cs typeface="Arial" charset="0"/>
              </a:rPr>
              <a:t>Voordeel: </a:t>
            </a:r>
            <a:r>
              <a:rPr lang="nl-NL" sz="1400" dirty="0">
                <a:latin typeface="Arial" charset="0"/>
                <a:ea typeface="Arial" charset="0"/>
                <a:cs typeface="Arial" charset="0"/>
              </a:rPr>
              <a:t>duidelijk, geen engagementen, makkelijk begrijpbaar</a:t>
            </a:r>
          </a:p>
          <a:p>
            <a:pPr marL="0" indent="0">
              <a:buNone/>
            </a:pPr>
            <a:r>
              <a:rPr lang="nl-NL" sz="1400" b="1" dirty="0">
                <a:latin typeface="Arial" charset="0"/>
                <a:ea typeface="Arial" charset="0"/>
                <a:cs typeface="Arial" charset="0"/>
              </a:rPr>
              <a:t>Nadeel: </a:t>
            </a:r>
            <a:r>
              <a:rPr lang="nl-NL" sz="1400" dirty="0">
                <a:latin typeface="Arial" charset="0"/>
                <a:ea typeface="Arial" charset="0"/>
                <a:cs typeface="Arial" charset="0"/>
              </a:rPr>
              <a:t>er zijn niet altijd (voldoende) spaargelden of ze zijn niet beschikbaar, subsidieprogramma’s zijn soms goedkoper, er is geen ondersteuning tijdens de uitvoering, er is geen overdrachtmogelijkheid van aangegane engagementen</a:t>
            </a:r>
          </a:p>
          <a:p>
            <a:pPr marL="0" indent="0">
              <a:buNone/>
            </a:pPr>
            <a:r>
              <a:rPr lang="nl-NL" sz="1400" b="1" dirty="0">
                <a:latin typeface="Arial" charset="0"/>
                <a:ea typeface="Arial" charset="0"/>
                <a:cs typeface="Arial" charset="0"/>
              </a:rPr>
              <a:t>Voorbeelden: </a:t>
            </a:r>
            <a:r>
              <a:rPr lang="nl-NL" sz="1400" dirty="0">
                <a:latin typeface="Arial" charset="0"/>
                <a:ea typeface="Arial" charset="0"/>
                <a:cs typeface="Arial" charset="0"/>
              </a:rPr>
              <a:t>gemeenschappelijke spaargelden-voorbeeld 1</a:t>
            </a:r>
            <a:r>
              <a:rPr lang="nl-NL" sz="1400" b="1" dirty="0">
                <a:latin typeface="Arial" charset="0"/>
                <a:ea typeface="Arial" charset="0"/>
                <a:cs typeface="Arial" charset="0"/>
              </a:rPr>
              <a:t>: </a:t>
            </a:r>
            <a:r>
              <a:rPr lang="nl-NL" sz="1400" dirty="0">
                <a:latin typeface="Arial" charset="0"/>
                <a:ea typeface="Arial" charset="0"/>
                <a:cs typeface="Arial" charset="0"/>
              </a:rPr>
              <a:t>Fond Travaux (Details p. 28)</a:t>
            </a:r>
            <a:endParaRPr lang="nl-NL" sz="1400" b="1" dirty="0">
              <a:latin typeface="Arial" charset="0"/>
              <a:ea typeface="Arial" charset="0"/>
              <a:cs typeface="Arial" charset="0"/>
            </a:endParaRPr>
          </a:p>
        </p:txBody>
      </p:sp>
      <p:sp>
        <p:nvSpPr>
          <p:cNvPr id="8"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1. Spaargelden</a:t>
            </a:r>
          </a:p>
        </p:txBody>
      </p:sp>
      <p:sp>
        <p:nvSpPr>
          <p:cNvPr id="9" name="Rectangle 8"/>
          <p:cNvSpPr/>
          <p:nvPr/>
        </p:nvSpPr>
        <p:spPr>
          <a:xfrm>
            <a:off x="341056" y="6309320"/>
            <a:ext cx="2123728" cy="276999"/>
          </a:xfrm>
          <a:prstGeom prst="rect">
            <a:avLst/>
          </a:prstGeom>
        </p:spPr>
        <p:txBody>
          <a:bodyPr wrap="square">
            <a:spAutoFit/>
          </a:bodyPr>
          <a:lstStyle/>
          <a:p>
            <a:r>
              <a:rPr lang="nl-NL" sz="1200" i="1" dirty="0">
                <a:latin typeface="Arial" charset="0"/>
                <a:ea typeface="Arial" charset="0"/>
                <a:cs typeface="Arial" charset="0"/>
              </a:rPr>
              <a:t>Rapport p. 26 – 53 </a:t>
            </a:r>
          </a:p>
        </p:txBody>
      </p:sp>
      <p:graphicFrame>
        <p:nvGraphicFramePr>
          <p:cNvPr id="13" name="Table 12"/>
          <p:cNvGraphicFramePr>
            <a:graphicFrameLocks noGrp="1"/>
          </p:cNvGraphicFramePr>
          <p:nvPr>
            <p:extLst>
              <p:ext uri="{D42A27DB-BD31-4B8C-83A1-F6EECF244321}">
                <p14:modId xmlns:p14="http://schemas.microsoft.com/office/powerpoint/2010/main" val="74532619"/>
              </p:ext>
            </p:extLst>
          </p:nvPr>
        </p:nvGraphicFramePr>
        <p:xfrm>
          <a:off x="395536" y="3356992"/>
          <a:ext cx="8362718" cy="1097280"/>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253598">
                  <a:extLst>
                    <a:ext uri="{9D8B030D-6E8A-4147-A177-3AD203B41FA5}">
                      <a16:colId xmlns:a16="http://schemas.microsoft.com/office/drawing/2014/main" val="4149875238"/>
                    </a:ext>
                  </a:extLst>
                </a:gridCol>
                <a:gridCol w="1135750">
                  <a:extLst>
                    <a:ext uri="{9D8B030D-6E8A-4147-A177-3AD203B41FA5}">
                      <a16:colId xmlns:a16="http://schemas.microsoft.com/office/drawing/2014/main" val="746088069"/>
                    </a:ext>
                  </a:extLst>
                </a:gridCol>
                <a:gridCol w="1245409">
                  <a:extLst>
                    <a:ext uri="{9D8B030D-6E8A-4147-A177-3AD203B41FA5}">
                      <a16:colId xmlns:a16="http://schemas.microsoft.com/office/drawing/2014/main" val="2532399459"/>
                    </a:ext>
                  </a:extLst>
                </a:gridCol>
                <a:gridCol w="1143939">
                  <a:extLst>
                    <a:ext uri="{9D8B030D-6E8A-4147-A177-3AD203B41FA5}">
                      <a16:colId xmlns:a16="http://schemas.microsoft.com/office/drawing/2014/main" val="55629451"/>
                    </a:ext>
                  </a:extLst>
                </a:gridCol>
                <a:gridCol w="1448349">
                  <a:extLst>
                    <a:ext uri="{9D8B030D-6E8A-4147-A177-3AD203B41FA5}">
                      <a16:colId xmlns:a16="http://schemas.microsoft.com/office/drawing/2014/main" val="200567842"/>
                    </a:ext>
                  </a:extLst>
                </a:gridCol>
                <a:gridCol w="940999">
                  <a:extLst>
                    <a:ext uri="{9D8B030D-6E8A-4147-A177-3AD203B41FA5}">
                      <a16:colId xmlns:a16="http://schemas.microsoft.com/office/drawing/2014/main" val="20006"/>
                    </a:ext>
                  </a:extLst>
                </a:gridCol>
              </a:tblGrid>
              <a:tr h="418054">
                <a:tc>
                  <a:txBody>
                    <a:bodyPr/>
                    <a:lstStyle/>
                    <a:p>
                      <a:pPr algn="ctr"/>
                      <a:r>
                        <a:rPr lang="nl-NL" sz="1000" noProof="0" dirty="0">
                          <a:latin typeface="Arial" charset="0"/>
                          <a:ea typeface="Arial" charset="0"/>
                          <a:cs typeface="Arial" charset="0"/>
                        </a:rPr>
                        <a:t>Investerings-</a:t>
                      </a:r>
                    </a:p>
                    <a:p>
                      <a:pPr algn="ctr"/>
                      <a:r>
                        <a:rPr lang="nl-NL" sz="1000" noProof="0" dirty="0">
                          <a:latin typeface="Arial" charset="0"/>
                          <a:ea typeface="Arial" charset="0"/>
                          <a:cs typeface="Arial" charset="0"/>
                        </a:rPr>
                        <a:t>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a:t>
                      </a:r>
                    </a:p>
                    <a:p>
                      <a:pPr algn="ctr"/>
                      <a:r>
                        <a:rPr lang="nl-NL" sz="1000" noProof="0" dirty="0">
                          <a:latin typeface="Arial" charset="0"/>
                          <a:ea typeface="Arial" charset="0"/>
                          <a:cs typeface="Arial" charset="0"/>
                        </a:rPr>
                        <a:t>risico </a:t>
                      </a:r>
                    </a:p>
                  </a:txBody>
                  <a:tcPr anchor="ctr"/>
                </a:tc>
                <a:tc>
                  <a:txBody>
                    <a:bodyPr/>
                    <a:lstStyle/>
                    <a:p>
                      <a:pPr algn="ctr"/>
                      <a:r>
                        <a:rPr lang="nl-NL" sz="1000" noProof="0" dirty="0">
                          <a:latin typeface="Arial" charset="0"/>
                          <a:ea typeface="Arial" charset="0"/>
                          <a:cs typeface="Arial" charset="0"/>
                        </a:rPr>
                        <a:t>Uitbreidings-</a:t>
                      </a:r>
                    </a:p>
                    <a:p>
                      <a:pPr algn="ctr"/>
                      <a:r>
                        <a:rPr lang="nl-NL" sz="1000" noProof="0" dirty="0">
                          <a:latin typeface="Arial" charset="0"/>
                          <a:ea typeface="Arial" charset="0"/>
                          <a:cs typeface="Arial" charset="0"/>
                        </a:rPr>
                        <a:t>mogelijkheden renovatie</a:t>
                      </a:r>
                    </a:p>
                  </a:txBody>
                  <a:tcPr anchor="ctr"/>
                </a:tc>
                <a:tc>
                  <a:txBody>
                    <a:bodyPr/>
                    <a:lstStyle/>
                    <a:p>
                      <a:pPr algn="ctr"/>
                      <a:r>
                        <a:rPr lang="nl-NL" sz="1000" noProof="0" dirty="0">
                          <a:latin typeface="Arial" charset="0"/>
                          <a:ea typeface="Arial" charset="0"/>
                          <a:cs typeface="Arial" charset="0"/>
                        </a:rPr>
                        <a:t>Behandelde </a:t>
                      </a:r>
                    </a:p>
                    <a:p>
                      <a:pPr algn="ctr"/>
                      <a:r>
                        <a:rPr lang="nl-NL" sz="1000" noProof="0" dirty="0">
                          <a:latin typeface="Arial" charset="0"/>
                          <a:ea typeface="Arial" charset="0"/>
                          <a:cs typeface="Arial" charset="0"/>
                        </a:rPr>
                        <a:t>split incentives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2741444420"/>
                  </a:ext>
                </a:extLst>
              </a:tr>
              <a:tr h="374034">
                <a:tc>
                  <a:txBody>
                    <a:bodyPr/>
                    <a:lstStyle/>
                    <a:p>
                      <a:pPr algn="ctr"/>
                      <a:r>
                        <a:rPr lang="nl-NL" sz="1000" noProof="0" dirty="0">
                          <a:latin typeface="Arial" charset="0"/>
                          <a:ea typeface="Arial" charset="0"/>
                          <a:cs typeface="Arial" charset="0"/>
                        </a:rPr>
                        <a:t>Individu gebruikt eigen spaargelden</a:t>
                      </a:r>
                    </a:p>
                  </a:txBody>
                  <a:tcPr anchor="ctr"/>
                </a:tc>
                <a:tc>
                  <a:txBody>
                    <a:bodyPr/>
                    <a:lstStyle/>
                    <a:p>
                      <a:pPr algn="ctr"/>
                      <a:r>
                        <a:rPr lang="nl-NL" sz="1000" noProof="0" dirty="0">
                          <a:latin typeface="Arial" charset="0"/>
                          <a:ea typeface="Arial" charset="0"/>
                          <a:cs typeface="Arial" charset="0"/>
                        </a:rPr>
                        <a:t>Niet van toepassing</a:t>
                      </a:r>
                      <a:r>
                        <a:rPr lang="nl-NL" sz="1000" baseline="0" noProof="0" dirty="0">
                          <a:latin typeface="Arial" charset="0"/>
                          <a:ea typeface="Arial" charset="0"/>
                          <a:cs typeface="Arial" charset="0"/>
                        </a:rPr>
                        <a:t> </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Neen</a:t>
                      </a:r>
                    </a:p>
                  </a:txBody>
                  <a:tcPr anchor="ctr"/>
                </a:tc>
                <a:tc>
                  <a:txBody>
                    <a:bodyPr/>
                    <a:lstStyle/>
                    <a:p>
                      <a:pPr algn="ctr"/>
                      <a:r>
                        <a:rPr lang="nl-NL" sz="1000" noProof="0" dirty="0">
                          <a:latin typeface="Arial" charset="0"/>
                          <a:ea typeface="Arial" charset="0"/>
                          <a:cs typeface="Arial" charset="0"/>
                        </a:rPr>
                        <a:t>Ja </a:t>
                      </a:r>
                    </a:p>
                  </a:txBody>
                  <a:tcPr anchor="ctr"/>
                </a:tc>
                <a:tc>
                  <a:txBody>
                    <a:bodyPr/>
                    <a:lstStyle/>
                    <a:p>
                      <a:pPr algn="ctr"/>
                      <a:r>
                        <a:rPr lang="nl-NL" sz="1000" noProof="0" dirty="0">
                          <a:latin typeface="Arial" charset="0"/>
                          <a:ea typeface="Arial" charset="0"/>
                          <a:cs typeface="Arial" charset="0"/>
                        </a:rPr>
                        <a:t>Ja </a:t>
                      </a:r>
                    </a:p>
                  </a:txBody>
                  <a:tcPr anchor="ctr"/>
                </a:tc>
                <a:tc>
                  <a:txBody>
                    <a:bodyPr/>
                    <a:lstStyle/>
                    <a:p>
                      <a:pPr algn="ctr"/>
                      <a:r>
                        <a:rPr lang="nl-NL" sz="1000" noProof="0" dirty="0">
                          <a:latin typeface="Arial" charset="0"/>
                          <a:ea typeface="Arial" charset="0"/>
                          <a:cs typeface="Arial" charset="0"/>
                        </a:rPr>
                        <a:t>Neen</a:t>
                      </a:r>
                    </a:p>
                  </a:txBody>
                  <a:tcPr anchor="ctr"/>
                </a:tc>
                <a:tc>
                  <a:txBody>
                    <a:bodyPr/>
                    <a:lstStyle/>
                    <a:p>
                      <a:pPr algn="ctr"/>
                      <a:endParaRPr lang="nl-NL" sz="1000" noProof="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453889961"/>
              </p:ext>
            </p:extLst>
          </p:nvPr>
        </p:nvGraphicFramePr>
        <p:xfrm>
          <a:off x="395536" y="4797152"/>
          <a:ext cx="8348088" cy="1023746"/>
        </p:xfrm>
        <a:graphic>
          <a:graphicData uri="http://schemas.openxmlformats.org/drawingml/2006/table">
            <a:tbl>
              <a:tblPr firstRow="1" bandRow="1">
                <a:tableStyleId>{5C22544A-7EE6-4342-B048-85BDC9FD1C3A}</a:tableStyleId>
              </a:tblPr>
              <a:tblGrid>
                <a:gridCol w="1077700">
                  <a:extLst>
                    <a:ext uri="{9D8B030D-6E8A-4147-A177-3AD203B41FA5}">
                      <a16:colId xmlns:a16="http://schemas.microsoft.com/office/drawing/2014/main" val="2026256478"/>
                    </a:ext>
                  </a:extLst>
                </a:gridCol>
                <a:gridCol w="1157205">
                  <a:extLst>
                    <a:ext uri="{9D8B030D-6E8A-4147-A177-3AD203B41FA5}">
                      <a16:colId xmlns:a16="http://schemas.microsoft.com/office/drawing/2014/main" val="4149875238"/>
                    </a:ext>
                  </a:extLst>
                </a:gridCol>
                <a:gridCol w="895628">
                  <a:extLst>
                    <a:ext uri="{9D8B030D-6E8A-4147-A177-3AD203B41FA5}">
                      <a16:colId xmlns:a16="http://schemas.microsoft.com/office/drawing/2014/main" val="746088069"/>
                    </a:ext>
                  </a:extLst>
                </a:gridCol>
                <a:gridCol w="1120596">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86317">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a:t>
                      </a:r>
                    </a:p>
                    <a:p>
                      <a:pPr algn="ctr"/>
                      <a:r>
                        <a:rPr lang="nl-NL" sz="1000" noProof="0" dirty="0">
                          <a:latin typeface="Arial" charset="0"/>
                          <a:ea typeface="Arial" charset="0"/>
                          <a:cs typeface="Arial" charset="0"/>
                        </a:rPr>
                        <a:t>kosten</a:t>
                      </a:r>
                      <a:r>
                        <a:rPr lang="nl-NL" sz="1000" baseline="0" noProof="0" dirty="0">
                          <a:latin typeface="Arial" charset="0"/>
                          <a:ea typeface="Arial" charset="0"/>
                          <a:cs typeface="Arial" charset="0"/>
                        </a:rPr>
                        <a:t> eigen aan onder-</a:t>
                      </a:r>
                    </a:p>
                    <a:p>
                      <a:pPr algn="ctr"/>
                      <a:r>
                        <a:rPr lang="nl-NL" sz="1000" baseline="0" noProof="0" dirty="0">
                          <a:latin typeface="Arial" charset="0"/>
                          <a:ea typeface="Arial" charset="0"/>
                          <a:cs typeface="Arial" charset="0"/>
                        </a:rPr>
                        <a:t>handelingen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Verplichtin-gen voor eigenaars</a:t>
                      </a: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 de gemeente helpen?</a:t>
                      </a: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a:t>
                      </a:r>
                    </a:p>
                    <a:p>
                      <a:pPr algn="ctr"/>
                      <a:r>
                        <a:rPr lang="nl-NL" sz="1000" noProof="0" dirty="0">
                          <a:latin typeface="Arial" charset="0"/>
                          <a:ea typeface="Arial" charset="0"/>
                          <a:cs typeface="Arial" charset="0"/>
                        </a:rPr>
                        <a:t>deling</a:t>
                      </a:r>
                      <a:r>
                        <a:rPr lang="nl-NL" sz="1000" baseline="0" noProof="0" dirty="0">
                          <a:latin typeface="Arial" charset="0"/>
                          <a:ea typeface="Arial" charset="0"/>
                          <a:cs typeface="Arial" charset="0"/>
                        </a:rPr>
                        <a:t> </a:t>
                      </a:r>
                      <a:endParaRPr lang="nl-NL" sz="1000" noProof="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nl-NL" sz="1000" noProof="0" dirty="0">
                          <a:latin typeface="Arial" charset="0"/>
                          <a:ea typeface="Arial" charset="0"/>
                          <a:cs typeface="Arial" charset="0"/>
                        </a:rPr>
                        <a:t>Ja </a:t>
                      </a:r>
                    </a:p>
                  </a:txBody>
                  <a:tcPr anchor="ctr"/>
                </a:tc>
                <a:tc>
                  <a:txBody>
                    <a:bodyPr/>
                    <a:lstStyle/>
                    <a:p>
                      <a:pPr algn="ctr"/>
                      <a:r>
                        <a:rPr lang="nl-NL" sz="1000" noProof="0" dirty="0">
                          <a:latin typeface="Arial" charset="0"/>
                          <a:ea typeface="Arial" charset="0"/>
                          <a:cs typeface="Arial" charset="0"/>
                        </a:rPr>
                        <a:t>Neen</a:t>
                      </a:r>
                    </a:p>
                  </a:txBody>
                  <a:tcPr anchor="ctr"/>
                </a:tc>
                <a:tc>
                  <a:txBody>
                    <a:bodyPr/>
                    <a:lstStyle/>
                    <a:p>
                      <a:pPr algn="ctr"/>
                      <a:r>
                        <a:rPr lang="nl-NL" sz="1000" noProof="0" dirty="0">
                          <a:latin typeface="Arial" charset="0"/>
                          <a:ea typeface="Arial" charset="0"/>
                          <a:cs typeface="Arial" charset="0"/>
                        </a:rPr>
                        <a:t>Neen</a:t>
                      </a:r>
                    </a:p>
                  </a:txBody>
                  <a:tcPr anchor="ctr"/>
                </a:tc>
                <a:tc>
                  <a:txBody>
                    <a:bodyPr/>
                    <a:lstStyle/>
                    <a:p>
                      <a:pPr algn="ctr"/>
                      <a:r>
                        <a:rPr lang="nl-NL" sz="1000" noProof="0" dirty="0">
                          <a:latin typeface="Arial" charset="0"/>
                          <a:ea typeface="Arial" charset="0"/>
                          <a:cs typeface="Arial" charset="0"/>
                        </a:rPr>
                        <a:t>Ja </a:t>
                      </a:r>
                    </a:p>
                  </a:txBody>
                  <a:tcPr anchor="ctr"/>
                </a:tc>
                <a:tc>
                  <a:txBody>
                    <a:bodyPr/>
                    <a:lstStyle/>
                    <a:p>
                      <a:pPr algn="ctr"/>
                      <a:r>
                        <a:rPr lang="nl-NL" sz="1000" noProof="0" dirty="0">
                          <a:latin typeface="Arial" charset="0"/>
                          <a:ea typeface="Arial" charset="0"/>
                          <a:cs typeface="Arial" charset="0"/>
                        </a:rPr>
                        <a:t>Neen</a:t>
                      </a:r>
                    </a:p>
                  </a:txBody>
                  <a:tcPr anchor="ctr"/>
                </a:tc>
                <a:tc>
                  <a:txBody>
                    <a:bodyPr/>
                    <a:lstStyle/>
                    <a:p>
                      <a:pPr algn="ctr"/>
                      <a:r>
                        <a:rPr lang="nl-NL" sz="1000" noProof="0" dirty="0">
                          <a:latin typeface="Arial" charset="0"/>
                          <a:ea typeface="Arial" charset="0"/>
                          <a:cs typeface="Arial" charset="0"/>
                        </a:rPr>
                        <a:t>Ja </a:t>
                      </a:r>
                    </a:p>
                  </a:txBody>
                  <a:tcPr anchor="ctr"/>
                </a:tc>
                <a:tc>
                  <a:txBody>
                    <a:bodyPr/>
                    <a:lstStyle/>
                    <a:p>
                      <a:pPr algn="ctr"/>
                      <a:r>
                        <a:rPr lang="nl-NL" sz="1000" noProof="0" dirty="0">
                          <a:latin typeface="Arial" charset="0"/>
                          <a:ea typeface="Arial" charset="0"/>
                          <a:cs typeface="Arial" charset="0"/>
                        </a:rPr>
                        <a:t>Neen</a:t>
                      </a:r>
                    </a:p>
                  </a:txBody>
                  <a:tcPr anchor="ctr"/>
                </a:tc>
                <a:tc>
                  <a:txBody>
                    <a:bodyPr/>
                    <a:lstStyle/>
                    <a:p>
                      <a:pPr algn="ctr"/>
                      <a:endParaRPr lang="nl-NL" sz="1000" noProof="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351985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174294" cy="3931441"/>
          </a:xfrm>
        </p:spPr>
        <p:txBody>
          <a:bodyPr>
            <a:noAutofit/>
          </a:bodyPr>
          <a:lstStyle/>
          <a:p>
            <a:pPr marL="0" indent="0">
              <a:buNone/>
            </a:pPr>
            <a:r>
              <a:rPr lang="nl-NL" sz="1200" dirty="0">
                <a:latin typeface="Arial" charset="0"/>
                <a:ea typeface="Arial" charset="0"/>
                <a:cs typeface="Arial" charset="0"/>
              </a:rPr>
              <a:t>Naast reguliere leningen (bij banken) zijn er betere leningsopties beschikbaar:</a:t>
            </a:r>
          </a:p>
          <a:p>
            <a:pPr marL="0" indent="0">
              <a:buNone/>
            </a:pPr>
            <a:r>
              <a:rPr lang="nl-NL" sz="1200" b="1" dirty="0">
                <a:latin typeface="Arial" charset="0"/>
                <a:ea typeface="Arial" charset="0"/>
                <a:cs typeface="Arial" charset="0"/>
              </a:rPr>
              <a:t>1. Energie-efficiëntieprogramma's op basis van hypotheken </a:t>
            </a:r>
          </a:p>
          <a:p>
            <a:pPr marL="0" indent="0">
              <a:buNone/>
            </a:pPr>
            <a:r>
              <a:rPr lang="nl-NL" sz="1200" dirty="0">
                <a:latin typeface="Arial" charset="0"/>
                <a:ea typeface="Arial" charset="0"/>
                <a:cs typeface="Arial" charset="0"/>
              </a:rPr>
              <a:t>Door de nadruk te leggen op renovatie, krijgen kredietnemers meestal extra leencapaciteit naast de standaard woninghypotheek, gunstige voorwaarden van de hypotheekrentevoet, of  beide. Deze voordelige hypothecaire leningen zijn meestal gekoppeld aan specifieke duurzaamheidsmaatregelen en worden vaak ondersteund en gestimuleerd door (lokale) overheden of andere openbare instellingen.</a:t>
            </a:r>
          </a:p>
          <a:p>
            <a:pPr marL="0" indent="0">
              <a:buNone/>
            </a:pPr>
            <a:r>
              <a:rPr lang="nl-NL" sz="1200" b="1" dirty="0">
                <a:latin typeface="Arial" charset="0"/>
                <a:ea typeface="Arial" charset="0"/>
                <a:cs typeface="Arial" charset="0"/>
              </a:rPr>
              <a:t>Voordelen:</a:t>
            </a:r>
            <a:r>
              <a:rPr lang="nl-NL" sz="1200" dirty="0">
                <a:latin typeface="Arial" charset="0"/>
                <a:ea typeface="Arial" charset="0"/>
                <a:cs typeface="Arial" charset="0"/>
              </a:rPr>
              <a:t> vaak kortingen op rentetarieven, hogere capaciteit mogelijk, soms subsidies door (inter)nationale programma's.</a:t>
            </a:r>
          </a:p>
          <a:p>
            <a:pPr marL="0" indent="0">
              <a:buNone/>
            </a:pPr>
            <a:r>
              <a:rPr lang="nl-NL" sz="1200" b="1" dirty="0">
                <a:latin typeface="Arial" charset="0"/>
                <a:ea typeface="Arial" charset="0"/>
                <a:cs typeface="Arial" charset="0"/>
              </a:rPr>
              <a:t>Nadelen: (n</a:t>
            </a:r>
            <a:r>
              <a:rPr lang="nl-NL" sz="1200" dirty="0">
                <a:latin typeface="Arial" charset="0"/>
                <a:ea typeface="Arial" charset="0"/>
                <a:cs typeface="Arial" charset="0"/>
              </a:rPr>
              <a:t>og) geen gemeenschappelijke leningen (lening moet door particulieren worden opgenomen), rentekosten, geen ondersteuning bij de uitvoering, geen overdraagbaarheid van verplichtingen.</a:t>
            </a:r>
          </a:p>
          <a:p>
            <a:pPr marL="0" indent="0">
              <a:buNone/>
            </a:pPr>
            <a:r>
              <a:rPr lang="nl-NL" sz="1200" b="1" dirty="0">
                <a:latin typeface="Arial" charset="0"/>
                <a:ea typeface="Arial" charset="0"/>
                <a:cs typeface="Arial" charset="0"/>
              </a:rPr>
              <a:t>Voorbeelden:</a:t>
            </a:r>
            <a:r>
              <a:rPr lang="nl-NL" sz="1200" dirty="0">
                <a:latin typeface="Arial" charset="0"/>
                <a:ea typeface="Arial" charset="0"/>
                <a:cs typeface="Arial" charset="0"/>
              </a:rPr>
              <a:t> Duurzame lening Triodos (p. 29), Bayrische Landesbank (p. 30)</a:t>
            </a:r>
            <a:endParaRPr lang="nl-NL" sz="1200" b="1"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2. Leningen</a:t>
            </a:r>
          </a:p>
        </p:txBody>
      </p:sp>
      <p:sp>
        <p:nvSpPr>
          <p:cNvPr id="7" name="Rectangle 6"/>
          <p:cNvSpPr/>
          <p:nvPr/>
        </p:nvSpPr>
        <p:spPr>
          <a:xfrm>
            <a:off x="341056" y="6309320"/>
            <a:ext cx="2123728" cy="276999"/>
          </a:xfrm>
          <a:prstGeom prst="rect">
            <a:avLst/>
          </a:prstGeom>
        </p:spPr>
        <p:txBody>
          <a:bodyPr wrap="square">
            <a:spAutoFit/>
          </a:bodyPr>
          <a:lstStyle/>
          <a:p>
            <a:r>
              <a:rPr lang="nl-NL" sz="1200" i="1" dirty="0">
                <a:latin typeface="Arial" charset="0"/>
                <a:ea typeface="Arial" charset="0"/>
                <a:cs typeface="Arial" charset="0"/>
              </a:rPr>
              <a:t>Rapport p. 26 – 53 </a:t>
            </a:r>
          </a:p>
        </p:txBody>
      </p:sp>
      <p:graphicFrame>
        <p:nvGraphicFramePr>
          <p:cNvPr id="14" name="Table 13"/>
          <p:cNvGraphicFramePr>
            <a:graphicFrameLocks noGrp="1"/>
          </p:cNvGraphicFramePr>
          <p:nvPr>
            <p:extLst>
              <p:ext uri="{D42A27DB-BD31-4B8C-83A1-F6EECF244321}">
                <p14:modId xmlns:p14="http://schemas.microsoft.com/office/powerpoint/2010/main" val="3344633118"/>
              </p:ext>
            </p:extLst>
          </p:nvPr>
        </p:nvGraphicFramePr>
        <p:xfrm>
          <a:off x="467544" y="3789040"/>
          <a:ext cx="8362718" cy="13216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245409">
                  <a:extLst>
                    <a:ext uri="{9D8B030D-6E8A-4147-A177-3AD203B41FA5}">
                      <a16:colId xmlns:a16="http://schemas.microsoft.com/office/drawing/2014/main" val="2532399459"/>
                    </a:ext>
                  </a:extLst>
                </a:gridCol>
                <a:gridCol w="1143939">
                  <a:extLst>
                    <a:ext uri="{9D8B030D-6E8A-4147-A177-3AD203B41FA5}">
                      <a16:colId xmlns:a16="http://schemas.microsoft.com/office/drawing/2014/main" val="55629451"/>
                    </a:ext>
                  </a:extLst>
                </a:gridCol>
                <a:gridCol w="1304333">
                  <a:extLst>
                    <a:ext uri="{9D8B030D-6E8A-4147-A177-3AD203B41FA5}">
                      <a16:colId xmlns:a16="http://schemas.microsoft.com/office/drawing/2014/main" val="200567842"/>
                    </a:ext>
                  </a:extLst>
                </a:gridCol>
                <a:gridCol w="1085015">
                  <a:extLst>
                    <a:ext uri="{9D8B030D-6E8A-4147-A177-3AD203B41FA5}">
                      <a16:colId xmlns:a16="http://schemas.microsoft.com/office/drawing/2014/main" val="20006"/>
                    </a:ext>
                  </a:extLst>
                </a:gridCol>
              </a:tblGrid>
              <a:tr h="741435">
                <a:tc>
                  <a:txBody>
                    <a:bodyPr/>
                    <a:lstStyle/>
                    <a:p>
                      <a:pPr algn="ctr"/>
                      <a:r>
                        <a:rPr lang="nl-NL" sz="1000" noProof="0" dirty="0">
                          <a:latin typeface="Arial" charset="0"/>
                          <a:ea typeface="Arial" charset="0"/>
                          <a:cs typeface="Arial" charset="0"/>
                        </a:rPr>
                        <a:t>Investerings- 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Energieprestatie-risico</a:t>
                      </a:r>
                    </a:p>
                  </a:txBody>
                  <a:tcPr anchor="ctr"/>
                </a:tc>
                <a:tc>
                  <a:txBody>
                    <a:bodyPr/>
                    <a:lstStyle/>
                    <a:p>
                      <a:pPr algn="ctr"/>
                      <a:r>
                        <a:rPr lang="nl-NL" sz="1000" noProof="0" dirty="0">
                          <a:latin typeface="Arial" charset="0"/>
                          <a:ea typeface="Arial" charset="0"/>
                          <a:cs typeface="Arial" charset="0"/>
                        </a:rPr>
                        <a:t>Uitbreidings-mogelijkheden renovatie</a:t>
                      </a:r>
                    </a:p>
                  </a:txBody>
                  <a:tcPr anchor="ctr"/>
                </a:tc>
                <a:tc>
                  <a:txBody>
                    <a:bodyPr/>
                    <a:lstStyle/>
                    <a:p>
                      <a:pPr algn="ctr"/>
                      <a:r>
                        <a:rPr lang="nl-NL" sz="1000" noProof="0" dirty="0">
                          <a:latin typeface="Arial" charset="0"/>
                          <a:ea typeface="Arial" charset="0"/>
                          <a:cs typeface="Arial" charset="0"/>
                        </a:rPr>
                        <a:t>Behandelde</a:t>
                      </a:r>
                      <a:r>
                        <a:rPr lang="nl-NL" sz="1000" baseline="0" noProof="0" dirty="0">
                          <a:latin typeface="Arial" charset="0"/>
                          <a:ea typeface="Arial" charset="0"/>
                          <a:cs typeface="Arial" charset="0"/>
                        </a:rPr>
                        <a:t> </a:t>
                      </a:r>
                    </a:p>
                    <a:p>
                      <a:pPr algn="ctr"/>
                      <a:r>
                        <a:rPr lang="nl-NL" sz="1000" baseline="0" noProof="0" dirty="0">
                          <a:latin typeface="Arial" charset="0"/>
                          <a:ea typeface="Arial" charset="0"/>
                          <a:cs typeface="Arial" charset="0"/>
                        </a:rPr>
                        <a:t>s</a:t>
                      </a:r>
                      <a:r>
                        <a:rPr lang="nl-NL" sz="1000" noProof="0" dirty="0">
                          <a:latin typeface="Arial" charset="0"/>
                          <a:ea typeface="Arial" charset="0"/>
                          <a:cs typeface="Arial" charset="0"/>
                        </a:rPr>
                        <a:t>plit incentives </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2741444420"/>
                  </a:ext>
                </a:extLst>
              </a:tr>
              <a:tr h="580253">
                <a:tc>
                  <a:txBody>
                    <a:bodyPr/>
                    <a:lstStyle/>
                    <a:p>
                      <a:pPr algn="ctr"/>
                      <a:r>
                        <a:rPr lang="nl-NL" sz="1000" noProof="0" dirty="0">
                          <a:latin typeface="Arial" charset="0"/>
                          <a:ea typeface="Arial" charset="0"/>
                          <a:cs typeface="Arial" charset="0"/>
                        </a:rPr>
                        <a:t>Goede voorwaarden</a:t>
                      </a:r>
                      <a:r>
                        <a:rPr lang="nl-NL" sz="1000" baseline="0" noProof="0" dirty="0">
                          <a:latin typeface="Arial" charset="0"/>
                          <a:ea typeface="Arial" charset="0"/>
                          <a:cs typeface="Arial" charset="0"/>
                        </a:rPr>
                        <a:t> bij hypotheeklening</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Neen</a:t>
                      </a:r>
                    </a:p>
                  </a:txBody>
                  <a:tcPr anchor="ctr"/>
                </a:tc>
                <a:tc>
                  <a:txBody>
                    <a:bodyPr/>
                    <a:lstStyle/>
                    <a:p>
                      <a:pPr algn="ctr"/>
                      <a:r>
                        <a:rPr lang="nl-NL" sz="1000" noProof="0" dirty="0">
                          <a:latin typeface="Arial" charset="0"/>
                          <a:ea typeface="Arial" charset="0"/>
                          <a:cs typeface="Arial" charset="0"/>
                        </a:rPr>
                        <a:t>Gedeeltelijk</a:t>
                      </a:r>
                      <a:r>
                        <a:rPr lang="nl-NL" sz="1000" baseline="0" noProof="0" dirty="0">
                          <a:latin typeface="Arial" charset="0"/>
                          <a:ea typeface="Arial" charset="0"/>
                          <a:cs typeface="Arial" charset="0"/>
                        </a:rPr>
                        <a:t> </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Ja </a:t>
                      </a:r>
                    </a:p>
                  </a:txBody>
                  <a:tcPr anchor="ctr"/>
                </a:tc>
                <a:tc>
                  <a:txBody>
                    <a:bodyPr/>
                    <a:lstStyle/>
                    <a:p>
                      <a:pPr algn="ctr"/>
                      <a:r>
                        <a:rPr lang="nl-NL" sz="1000" noProof="0" dirty="0">
                          <a:latin typeface="Arial" charset="0"/>
                          <a:ea typeface="Arial" charset="0"/>
                          <a:cs typeface="Arial" charset="0"/>
                        </a:rPr>
                        <a:t>Ja </a:t>
                      </a:r>
                    </a:p>
                  </a:txBody>
                  <a:tcPr anchor="ctr"/>
                </a:tc>
                <a:tc>
                  <a:txBody>
                    <a:bodyPr/>
                    <a:lstStyle/>
                    <a:p>
                      <a:pPr algn="ctr"/>
                      <a:r>
                        <a:rPr lang="nl-NL" sz="1000" noProof="0" dirty="0">
                          <a:latin typeface="Arial" charset="0"/>
                          <a:ea typeface="Arial" charset="0"/>
                          <a:cs typeface="Arial" charset="0"/>
                        </a:rPr>
                        <a:t>Neen</a:t>
                      </a:r>
                    </a:p>
                  </a:txBody>
                  <a:tcPr anchor="ctr"/>
                </a:tc>
                <a:tc>
                  <a:txBody>
                    <a:bodyPr/>
                    <a:lstStyle/>
                    <a:p>
                      <a:pPr algn="ctr"/>
                      <a:endParaRPr lang="nl-NL" sz="1000" noProof="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949038899"/>
              </p:ext>
            </p:extLst>
          </p:nvPr>
        </p:nvGraphicFramePr>
        <p:xfrm>
          <a:off x="467544" y="5157192"/>
          <a:ext cx="8348088" cy="105156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2026256478"/>
                    </a:ext>
                  </a:extLst>
                </a:gridCol>
                <a:gridCol w="1296144">
                  <a:extLst>
                    <a:ext uri="{9D8B030D-6E8A-4147-A177-3AD203B41FA5}">
                      <a16:colId xmlns:a16="http://schemas.microsoft.com/office/drawing/2014/main" val="4149875238"/>
                    </a:ext>
                  </a:extLst>
                </a:gridCol>
                <a:gridCol w="1293724">
                  <a:extLst>
                    <a:ext uri="{9D8B030D-6E8A-4147-A177-3AD203B41FA5}">
                      <a16:colId xmlns:a16="http://schemas.microsoft.com/office/drawing/2014/main" val="746088069"/>
                    </a:ext>
                  </a:extLst>
                </a:gridCol>
                <a:gridCol w="936104">
                  <a:extLst>
                    <a:ext uri="{9D8B030D-6E8A-4147-A177-3AD203B41FA5}">
                      <a16:colId xmlns:a16="http://schemas.microsoft.com/office/drawing/2014/main" val="2532399459"/>
                    </a:ext>
                  </a:extLst>
                </a:gridCol>
                <a:gridCol w="1082540">
                  <a:extLst>
                    <a:ext uri="{9D8B030D-6E8A-4147-A177-3AD203B41FA5}">
                      <a16:colId xmlns:a16="http://schemas.microsoft.com/office/drawing/2014/main" val="55629451"/>
                    </a:ext>
                  </a:extLst>
                </a:gridCol>
                <a:gridCol w="1077700">
                  <a:extLst>
                    <a:ext uri="{9D8B030D-6E8A-4147-A177-3AD203B41FA5}">
                      <a16:colId xmlns:a16="http://schemas.microsoft.com/office/drawing/2014/main" val="200567842"/>
                    </a:ext>
                  </a:extLst>
                </a:gridCol>
                <a:gridCol w="114970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Transactiekosten gerelateerd aan onderhandelingen</a:t>
                      </a:r>
                    </a:p>
                  </a:txBody>
                  <a:tcPr anchor="ctr"/>
                </a:tc>
                <a:tc>
                  <a:txBody>
                    <a:bodyPr/>
                    <a:lstStyle/>
                    <a:p>
                      <a:pPr algn="ctr"/>
                      <a:r>
                        <a:rPr lang="nl-NL" sz="1000" noProof="0" dirty="0">
                          <a:latin typeface="Arial" charset="0"/>
                          <a:ea typeface="Arial" charset="0"/>
                          <a:cs typeface="Arial" charset="0"/>
                        </a:rPr>
                        <a:t>Verplichtingen</a:t>
                      </a:r>
                      <a:r>
                        <a:rPr lang="nl-NL" sz="1000" baseline="0" noProof="0" dirty="0">
                          <a:latin typeface="Arial" charset="0"/>
                          <a:ea typeface="Arial" charset="0"/>
                          <a:cs typeface="Arial" charset="0"/>
                        </a:rPr>
                        <a:t> voor eigenaars</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a:t>
                      </a:r>
                      <a:r>
                        <a:rPr lang="nl-NL" sz="1000" baseline="0" noProof="0" dirty="0">
                          <a:latin typeface="Arial" charset="0"/>
                          <a:ea typeface="Arial" charset="0"/>
                          <a:cs typeface="Arial" charset="0"/>
                        </a:rPr>
                        <a:t> gemeente helpen?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2741444420"/>
                  </a:ext>
                </a:extLst>
              </a:tr>
              <a:tr h="322706">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Bij</a:t>
                      </a:r>
                      <a:r>
                        <a:rPr lang="nl-NL" sz="900" baseline="0" noProof="0" dirty="0">
                          <a:latin typeface="Arial" charset="0"/>
                          <a:ea typeface="Arial" charset="0"/>
                          <a:cs typeface="Arial" charset="0"/>
                        </a:rPr>
                        <a:t> de bank</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Terugbetaling, intrest, bijkomende</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r>
                        <a:rPr lang="nl-NL" sz="900" baseline="0" noProof="0" dirty="0">
                          <a:latin typeface="Arial" charset="0"/>
                          <a:ea typeface="Arial" charset="0"/>
                          <a:cs typeface="Arial" charset="0"/>
                        </a:rPr>
                        <a:t>- link initiatiefnemer en kredietnemer</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Neen</a:t>
                      </a:r>
                    </a:p>
                  </a:txBody>
                  <a:tcPr anchor="ctr"/>
                </a:tc>
                <a:tc>
                  <a:txBody>
                    <a:bodyPr/>
                    <a:lstStyle/>
                    <a:p>
                      <a:pPr algn="ctr"/>
                      <a:endParaRPr lang="nl-NL" sz="1000" noProof="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605287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268760"/>
            <a:ext cx="8174294" cy="3931441"/>
          </a:xfrm>
        </p:spPr>
        <p:txBody>
          <a:bodyPr>
            <a:noAutofit/>
          </a:bodyPr>
          <a:lstStyle/>
          <a:p>
            <a:pPr marL="342900" indent="-342900">
              <a:buFont typeface="+mj-lt"/>
              <a:buAutoNum type="arabicPeriod" startAt="2"/>
            </a:pPr>
            <a:r>
              <a:rPr lang="nl-NL" sz="1200" b="1" dirty="0">
                <a:latin typeface="Arial" charset="0"/>
                <a:ea typeface="Arial" charset="0"/>
                <a:cs typeface="Arial" charset="0"/>
              </a:rPr>
              <a:t>‘Zachte’ leningen en subsidies</a:t>
            </a:r>
          </a:p>
          <a:p>
            <a:pPr marL="0" indent="0">
              <a:buNone/>
            </a:pPr>
            <a:r>
              <a:rPr lang="nl-NL" sz="1200" dirty="0">
                <a:latin typeface="Arial" charset="0"/>
                <a:ea typeface="Arial" charset="0"/>
                <a:cs typeface="Arial" charset="0"/>
              </a:rPr>
              <a:t>Programma’s voor zachte leningen verstrekken over het algemeen leningen tegen nul euro rente, of minstens onder de marktrente. Potentiële kredietnemers moeten echter wel in aanmerking komen voor dit soort leningen (bv. op aanvraag, via loterij). Intuïtief hangt de kwalificatie af van het gebruik van de lening, wat betekent dat de gunstige financieringsvoorwaarden alleen beschikbaar zijn voor energie-efficiënte verbeteringen zoals renovatie.  </a:t>
            </a:r>
          </a:p>
          <a:p>
            <a:pPr marL="0" indent="0">
              <a:buNone/>
            </a:pPr>
            <a:r>
              <a:rPr lang="nl-NL" sz="1200" b="1" dirty="0">
                <a:latin typeface="Arial" charset="0"/>
                <a:ea typeface="Arial" charset="0"/>
                <a:cs typeface="Arial" charset="0"/>
              </a:rPr>
              <a:t>Voordeel:</a:t>
            </a:r>
            <a:r>
              <a:rPr lang="nl-NL" sz="1200" dirty="0">
                <a:latin typeface="Arial" charset="0"/>
                <a:ea typeface="Arial" charset="0"/>
                <a:cs typeface="Arial" charset="0"/>
              </a:rPr>
              <a:t> leningen tegen weinig tot geen kosten, hoge bedragen mogelijk (afhankelijk van de behoeften).</a:t>
            </a:r>
          </a:p>
          <a:p>
            <a:pPr marL="0" indent="0">
              <a:buNone/>
            </a:pPr>
            <a:r>
              <a:rPr lang="nl-NL" sz="1200" b="1" dirty="0">
                <a:latin typeface="Arial" charset="0"/>
                <a:ea typeface="Arial" charset="0"/>
                <a:cs typeface="Arial" charset="0"/>
              </a:rPr>
              <a:t>Nadelen:</a:t>
            </a:r>
            <a:r>
              <a:rPr lang="nl-NL" sz="1200" dirty="0">
                <a:latin typeface="Arial" charset="0"/>
                <a:ea typeface="Arial" charset="0"/>
                <a:cs typeface="Arial" charset="0"/>
              </a:rPr>
              <a:t> aanvraagprocedure met onzeker resultaat, vaak beperkte jaarlijkse middelen, geen overdraagbaarheid van verplichtingen</a:t>
            </a:r>
          </a:p>
          <a:p>
            <a:pPr marL="0" indent="0">
              <a:buNone/>
            </a:pPr>
            <a:r>
              <a:rPr lang="nl-NL" sz="1200" b="1" dirty="0">
                <a:latin typeface="Arial" charset="0"/>
                <a:ea typeface="Arial" charset="0"/>
                <a:cs typeface="Arial" charset="0"/>
              </a:rPr>
              <a:t>Voorbeelden</a:t>
            </a:r>
            <a:r>
              <a:rPr lang="nl-NL" sz="1200" dirty="0">
                <a:latin typeface="Arial" charset="0"/>
                <a:ea typeface="Arial" charset="0"/>
                <a:cs typeface="Arial" charset="0"/>
              </a:rPr>
              <a:t>: KfW energiezuinige renovatie (p. 31), Eco PTZ (p. 31), RVO- en Rijksoverheidssubsidies (p. 32), Nationaal Energiebesparingsfonds (p. 32).</a:t>
            </a:r>
          </a:p>
        </p:txBody>
      </p:sp>
      <p:sp>
        <p:nvSpPr>
          <p:cNvPr id="7"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2. Leningen</a:t>
            </a:r>
          </a:p>
        </p:txBody>
      </p:sp>
      <p:sp>
        <p:nvSpPr>
          <p:cNvPr id="8" name="Rectangle 7"/>
          <p:cNvSpPr/>
          <p:nvPr/>
        </p:nvSpPr>
        <p:spPr>
          <a:xfrm>
            <a:off x="341056" y="6309320"/>
            <a:ext cx="2123728" cy="276999"/>
          </a:xfrm>
          <a:prstGeom prst="rect">
            <a:avLst/>
          </a:prstGeom>
        </p:spPr>
        <p:txBody>
          <a:bodyPr wrap="square">
            <a:spAutoFit/>
          </a:bodyPr>
          <a:lstStyle/>
          <a:p>
            <a:r>
              <a:rPr lang="en-US" sz="1200" i="1" dirty="0">
                <a:latin typeface="Arial" charset="0"/>
                <a:ea typeface="Arial" charset="0"/>
                <a:cs typeface="Arial" charset="0"/>
              </a:rPr>
              <a:t>Rapport p. 26 </a:t>
            </a:r>
            <a:r>
              <a:rPr lang="mr-IN" sz="1200" i="1" dirty="0">
                <a:latin typeface="Arial" charset="0"/>
                <a:ea typeface="Arial" charset="0"/>
                <a:cs typeface="Arial" charset="0"/>
              </a:rPr>
              <a:t>–</a:t>
            </a:r>
            <a:r>
              <a:rPr lang="en-US" sz="1200" i="1" dirty="0">
                <a:latin typeface="Arial" charset="0"/>
                <a:ea typeface="Arial" charset="0"/>
                <a:cs typeface="Arial" charset="0"/>
              </a:rPr>
              <a:t> 53 </a:t>
            </a:r>
          </a:p>
        </p:txBody>
      </p:sp>
      <p:graphicFrame>
        <p:nvGraphicFramePr>
          <p:cNvPr id="9" name="Table 8"/>
          <p:cNvGraphicFramePr>
            <a:graphicFrameLocks noGrp="1"/>
          </p:cNvGraphicFramePr>
          <p:nvPr>
            <p:extLst>
              <p:ext uri="{D42A27DB-BD31-4B8C-83A1-F6EECF244321}">
                <p14:modId xmlns:p14="http://schemas.microsoft.com/office/powerpoint/2010/main" val="2713624060"/>
              </p:ext>
            </p:extLst>
          </p:nvPr>
        </p:nvGraphicFramePr>
        <p:xfrm>
          <a:off x="395536" y="3645024"/>
          <a:ext cx="8362718" cy="1051560"/>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39044">
                  <a:extLst>
                    <a:ext uri="{9D8B030D-6E8A-4147-A177-3AD203B41FA5}">
                      <a16:colId xmlns:a16="http://schemas.microsoft.com/office/drawing/2014/main" val="746088069"/>
                    </a:ext>
                  </a:extLst>
                </a:gridCol>
                <a:gridCol w="1296144">
                  <a:extLst>
                    <a:ext uri="{9D8B030D-6E8A-4147-A177-3AD203B41FA5}">
                      <a16:colId xmlns:a16="http://schemas.microsoft.com/office/drawing/2014/main" val="2532399459"/>
                    </a:ext>
                  </a:extLst>
                </a:gridCol>
                <a:gridCol w="1148834">
                  <a:extLst>
                    <a:ext uri="{9D8B030D-6E8A-4147-A177-3AD203B41FA5}">
                      <a16:colId xmlns:a16="http://schemas.microsoft.com/office/drawing/2014/main" val="55629451"/>
                    </a:ext>
                  </a:extLst>
                </a:gridCol>
                <a:gridCol w="1227430">
                  <a:extLst>
                    <a:ext uri="{9D8B030D-6E8A-4147-A177-3AD203B41FA5}">
                      <a16:colId xmlns:a16="http://schemas.microsoft.com/office/drawing/2014/main" val="200567842"/>
                    </a:ext>
                  </a:extLst>
                </a:gridCol>
                <a:gridCol w="1161918">
                  <a:extLst>
                    <a:ext uri="{9D8B030D-6E8A-4147-A177-3AD203B41FA5}">
                      <a16:colId xmlns:a16="http://schemas.microsoft.com/office/drawing/2014/main" val="20006"/>
                    </a:ext>
                  </a:extLst>
                </a:gridCol>
              </a:tblGrid>
              <a:tr h="418054">
                <a:tc>
                  <a:txBody>
                    <a:bodyPr/>
                    <a:lstStyle/>
                    <a:p>
                      <a:pPr algn="ctr"/>
                      <a:r>
                        <a:rPr lang="nl-NL" sz="1000" noProof="0" dirty="0">
                          <a:latin typeface="Arial" charset="0"/>
                          <a:ea typeface="Arial" charset="0"/>
                          <a:cs typeface="Arial" charset="0"/>
                        </a:rPr>
                        <a:t>Investerings-kenmerken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Energieprestatie-risico</a:t>
                      </a:r>
                    </a:p>
                  </a:txBody>
                  <a:tcPr anchor="ctr"/>
                </a:tc>
                <a:tc>
                  <a:txBody>
                    <a:bodyPr/>
                    <a:lstStyle/>
                    <a:p>
                      <a:pPr algn="ctr"/>
                      <a:r>
                        <a:rPr lang="nl-NL" sz="1000" noProof="0" dirty="0">
                          <a:latin typeface="Arial" charset="0"/>
                          <a:ea typeface="Arial" charset="0"/>
                          <a:cs typeface="Arial" charset="0"/>
                        </a:rPr>
                        <a:t>Uitbreidings-mogelijkheden </a:t>
                      </a:r>
                      <a:r>
                        <a:rPr lang="nl-NL" sz="1000" baseline="0" noProof="0" dirty="0">
                          <a:latin typeface="Arial" charset="0"/>
                          <a:ea typeface="Arial" charset="0"/>
                          <a:cs typeface="Arial" charset="0"/>
                        </a:rPr>
                        <a:t>renovatie</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Behandelde </a:t>
                      </a:r>
                    </a:p>
                    <a:p>
                      <a:pPr algn="ctr"/>
                      <a:r>
                        <a:rPr lang="nl-NL" sz="1000" noProof="0" dirty="0">
                          <a:latin typeface="Arial" charset="0"/>
                          <a:ea typeface="Arial" charset="0"/>
                          <a:cs typeface="Arial" charset="0"/>
                        </a:rPr>
                        <a:t>split incentives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2741444420"/>
                  </a:ext>
                </a:extLst>
              </a:tr>
              <a:tr h="374034">
                <a:tc>
                  <a:txBody>
                    <a:bodyPr/>
                    <a:lstStyle/>
                    <a:p>
                      <a:pPr algn="ctr"/>
                      <a:r>
                        <a:rPr lang="nl-NL" sz="900" noProof="0" dirty="0">
                          <a:latin typeface="Arial" charset="0"/>
                          <a:ea typeface="Arial" charset="0"/>
                          <a:cs typeface="Arial" charset="0"/>
                        </a:rPr>
                        <a:t>Lening met subsidies, betere voorwaarden</a:t>
                      </a:r>
                    </a:p>
                  </a:txBody>
                  <a:tcPr anchor="ctr"/>
                </a:tc>
                <a:tc>
                  <a:txBody>
                    <a:bodyPr/>
                    <a:lstStyle/>
                    <a:p>
                      <a:pPr algn="ctr"/>
                      <a:r>
                        <a:rPr lang="nl-NL" sz="900" baseline="0" noProof="0" dirty="0">
                          <a:latin typeface="Arial" charset="0"/>
                          <a:ea typeface="Arial" charset="0"/>
                          <a:cs typeface="Arial" charset="0"/>
                        </a:rPr>
                        <a:t>Neen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Neen</a:t>
                      </a:r>
                    </a:p>
                  </a:txBody>
                  <a:tcPr anchor="ctr"/>
                </a:tc>
                <a:tc>
                  <a:txBody>
                    <a:bodyPr/>
                    <a:lstStyle/>
                    <a:p>
                      <a:pPr algn="ctr"/>
                      <a:endParaRPr lang="nl-NL" sz="1000" noProof="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2" name="Tabel 1"/>
          <p:cNvGraphicFramePr>
            <a:graphicFrameLocks noGrp="1"/>
          </p:cNvGraphicFramePr>
          <p:nvPr>
            <p:extLst>
              <p:ext uri="{D42A27DB-BD31-4B8C-83A1-F6EECF244321}">
                <p14:modId xmlns:p14="http://schemas.microsoft.com/office/powerpoint/2010/main" val="2495855366"/>
              </p:ext>
            </p:extLst>
          </p:nvPr>
        </p:nvGraphicFramePr>
        <p:xfrm>
          <a:off x="395536" y="4869160"/>
          <a:ext cx="8348088" cy="118872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3724">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082540">
                  <a:extLst>
                    <a:ext uri="{9D8B030D-6E8A-4147-A177-3AD203B41FA5}">
                      <a16:colId xmlns:a16="http://schemas.microsoft.com/office/drawing/2014/main" val="20004"/>
                    </a:ext>
                  </a:extLst>
                </a:gridCol>
                <a:gridCol w="1077700">
                  <a:extLst>
                    <a:ext uri="{9D8B030D-6E8A-4147-A177-3AD203B41FA5}">
                      <a16:colId xmlns:a16="http://schemas.microsoft.com/office/drawing/2014/main" val="20005"/>
                    </a:ext>
                  </a:extLst>
                </a:gridCol>
                <a:gridCol w="114970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Transactiekosten gerelateerd aan onderhandelingen</a:t>
                      </a:r>
                    </a:p>
                  </a:txBody>
                  <a:tcPr anchor="ctr"/>
                </a:tc>
                <a:tc>
                  <a:txBody>
                    <a:bodyPr/>
                    <a:lstStyle/>
                    <a:p>
                      <a:pPr algn="ctr"/>
                      <a:r>
                        <a:rPr lang="nl-NL" sz="1000" noProof="0" dirty="0">
                          <a:latin typeface="Arial" charset="0"/>
                          <a:ea typeface="Arial" charset="0"/>
                          <a:cs typeface="Arial" charset="0"/>
                        </a:rPr>
                        <a:t>Verplichtingen</a:t>
                      </a:r>
                      <a:r>
                        <a:rPr lang="nl-NL" sz="1000" baseline="0" noProof="0" dirty="0">
                          <a:latin typeface="Arial" charset="0"/>
                          <a:ea typeface="Arial" charset="0"/>
                          <a:cs typeface="Arial" charset="0"/>
                        </a:rPr>
                        <a:t> voor eigenaars</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a:t>
                      </a:r>
                      <a:r>
                        <a:rPr lang="nl-NL" sz="1000" baseline="0" noProof="0" dirty="0">
                          <a:latin typeface="Arial" charset="0"/>
                          <a:ea typeface="Arial" charset="0"/>
                          <a:cs typeface="Arial" charset="0"/>
                        </a:rPr>
                        <a:t> gemeente helpen?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22706">
                <a:tc>
                  <a:txBody>
                    <a:bodyPr/>
                    <a:lstStyle/>
                    <a:p>
                      <a:pPr algn="ctr"/>
                      <a:r>
                        <a:rPr lang="nl-NL" sz="900" noProof="0" dirty="0">
                          <a:latin typeface="Arial" charset="0"/>
                          <a:ea typeface="Arial" charset="0"/>
                          <a:cs typeface="Arial" charset="0"/>
                        </a:rPr>
                        <a:t>Ja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Enkel voor voorwaarden</a:t>
                      </a:r>
                    </a:p>
                    <a:p>
                      <a:pPr algn="ct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baseline="0" noProof="0" dirty="0">
                          <a:latin typeface="Arial" charset="0"/>
                          <a:ea typeface="Arial" charset="0"/>
                          <a:cs typeface="Arial" charset="0"/>
                        </a:rPr>
                        <a:t>Voorwaarden, terugbetaling, intrest</a:t>
                      </a:r>
                      <a:endParaRPr lang="nl-NL" sz="900" noProof="0" dirty="0">
                        <a:latin typeface="Arial" charset="0"/>
                        <a:ea typeface="Arial" charset="0"/>
                        <a:cs typeface="Arial" charset="0"/>
                      </a:endParaRPr>
                    </a:p>
                    <a:p>
                      <a:pPr algn="ct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Ja, kan de intresten subsidiëren</a:t>
                      </a:r>
                    </a:p>
                    <a:p>
                      <a:pPr algn="ctr"/>
                      <a:endParaRPr lang="nl-NL" sz="900" noProof="0" dirty="0">
                        <a:latin typeface="Arial" charset="0"/>
                        <a:ea typeface="Arial" charset="0"/>
                        <a:cs typeface="Arial" charset="0"/>
                      </a:endParaRPr>
                    </a:p>
                  </a:txBody>
                  <a:tcPr anchor="ctr"/>
                </a:tc>
                <a:tc>
                  <a:txBody>
                    <a:bodyPr/>
                    <a:lstStyle/>
                    <a:p>
                      <a:pPr algn="ct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Beperkt</a:t>
                      </a:r>
                      <a:r>
                        <a:rPr lang="nl-NL" sz="900" baseline="0" noProof="0" dirty="0">
                          <a:latin typeface="Arial" charset="0"/>
                          <a:ea typeface="Arial" charset="0"/>
                          <a:cs typeface="Arial" charset="0"/>
                        </a:rPr>
                        <a:t> aanbod</a:t>
                      </a:r>
                      <a:endParaRPr lang="nl-NL" sz="900" noProof="0" dirty="0">
                        <a:latin typeface="Arial" charset="0"/>
                        <a:ea typeface="Arial" charset="0"/>
                        <a:cs typeface="Arial" charset="0"/>
                      </a:endParaRPr>
                    </a:p>
                    <a:p>
                      <a:pPr algn="ctr"/>
                      <a:endParaRPr lang="nl-NL" sz="900" noProof="0" dirty="0">
                        <a:latin typeface="Arial" charset="0"/>
                        <a:ea typeface="Arial" charset="0"/>
                        <a:cs typeface="Arial" charset="0"/>
                      </a:endParaRPr>
                    </a:p>
                  </a:txBody>
                  <a:tcPr anchor="ctr"/>
                </a:tc>
                <a:tc>
                  <a:txBody>
                    <a:bodyPr/>
                    <a:lstStyle/>
                    <a:p>
                      <a:pPr algn="ctr"/>
                      <a:endParaRPr lang="nl-NL" sz="1000" noProof="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61998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268760"/>
            <a:ext cx="8174294" cy="3931441"/>
          </a:xfrm>
        </p:spPr>
        <p:txBody>
          <a:bodyPr>
            <a:noAutofit/>
          </a:bodyPr>
          <a:lstStyle/>
          <a:p>
            <a:pPr marL="342900" indent="-342900">
              <a:buFont typeface="+mj-lt"/>
              <a:buAutoNum type="arabicPeriod" startAt="3"/>
            </a:pPr>
            <a:r>
              <a:rPr lang="nl-NL" sz="1400" b="1" dirty="0">
                <a:latin typeface="Arial" charset="0"/>
                <a:ea typeface="Arial" charset="0"/>
                <a:cs typeface="Arial" charset="0"/>
              </a:rPr>
              <a:t>Collectieve leningen</a:t>
            </a:r>
          </a:p>
          <a:p>
            <a:pPr marL="0" indent="0">
              <a:buNone/>
            </a:pPr>
            <a:r>
              <a:rPr lang="nl-NL" sz="1400" dirty="0">
                <a:latin typeface="Arial" charset="0"/>
                <a:ea typeface="Arial" charset="0"/>
                <a:cs typeface="Arial" charset="0"/>
              </a:rPr>
              <a:t>Deze speciale leningen stellen eigenaars in staat om gezamenlijk een lening aan te gaan in plaats van individueel. Dit gebeurt via de vereniging van mede-eigenaren, zoals een syndicus. Tot op heden worden dergelijke opties zelden door banken aangeboden omdat de procedures die ermee gepaard gaan zeer complex zijn. Het voordeel van collectieve leningen is dat de overdraagbaarheid bij verkoop kan worden overgedragen tussen eigenaren .</a:t>
            </a:r>
          </a:p>
          <a:p>
            <a:pPr marL="0" indent="0">
              <a:buNone/>
            </a:pPr>
            <a:r>
              <a:rPr lang="nl-NL" sz="1400" b="1" dirty="0">
                <a:latin typeface="Arial" charset="0"/>
                <a:ea typeface="Arial" charset="0"/>
                <a:cs typeface="Arial" charset="0"/>
              </a:rPr>
              <a:t>Voordeel: </a:t>
            </a:r>
            <a:r>
              <a:rPr lang="nl-NL" sz="1400" dirty="0">
                <a:latin typeface="Arial" charset="0"/>
                <a:ea typeface="Arial" charset="0"/>
                <a:cs typeface="Arial" charset="0"/>
              </a:rPr>
              <a:t>werkt stimulerend, overdraagbaar, hoge bedragen mogelijk </a:t>
            </a:r>
          </a:p>
          <a:p>
            <a:pPr marL="0" indent="0">
              <a:buNone/>
            </a:pPr>
            <a:r>
              <a:rPr lang="nl-NL" sz="1400" b="1" dirty="0">
                <a:latin typeface="Arial" charset="0"/>
                <a:ea typeface="Arial" charset="0"/>
                <a:cs typeface="Arial" charset="0"/>
              </a:rPr>
              <a:t>Nadelen:</a:t>
            </a:r>
            <a:r>
              <a:rPr lang="nl-NL" sz="1400" dirty="0">
                <a:latin typeface="Arial" charset="0"/>
                <a:ea typeface="Arial" charset="0"/>
                <a:cs typeface="Arial" charset="0"/>
              </a:rPr>
              <a:t> beperkte beschikbaarheid, lang proces om leningen te krijgen, beperkt tot gemeenschappelijke ruimtes</a:t>
            </a:r>
          </a:p>
          <a:p>
            <a:pPr marL="0" indent="0">
              <a:buNone/>
            </a:pPr>
            <a:r>
              <a:rPr lang="nl-NL" sz="1400" b="1" dirty="0">
                <a:latin typeface="Arial" charset="0"/>
                <a:ea typeface="Arial" charset="0"/>
                <a:cs typeface="Arial" charset="0"/>
              </a:rPr>
              <a:t>Voorbeelden:</a:t>
            </a:r>
            <a:r>
              <a:rPr lang="nl-NL" sz="1400" dirty="0">
                <a:latin typeface="Arial" charset="0"/>
                <a:ea typeface="Arial" charset="0"/>
                <a:cs typeface="Arial" charset="0"/>
              </a:rPr>
              <a:t> Credit Foncier Copro 1 en Copro 100 (p. 33), Assen Servicekosten (p. 34).</a:t>
            </a:r>
          </a:p>
          <a:p>
            <a:pPr marL="0" indent="0">
              <a:buNone/>
            </a:pPr>
            <a:endParaRPr lang="en-US" sz="1425"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nl-NL" sz="2250" dirty="0">
                <a:latin typeface="Arial" charset="0"/>
                <a:ea typeface="Arial" charset="0"/>
                <a:cs typeface="Arial" charset="0"/>
              </a:rPr>
              <a:t>Hulpmiddelen – 2. Leningen</a:t>
            </a:r>
          </a:p>
        </p:txBody>
      </p:sp>
      <p:sp>
        <p:nvSpPr>
          <p:cNvPr id="7" name="Rectangle 6"/>
          <p:cNvSpPr/>
          <p:nvPr/>
        </p:nvSpPr>
        <p:spPr>
          <a:xfrm>
            <a:off x="341056" y="6309320"/>
            <a:ext cx="2123728" cy="276999"/>
          </a:xfrm>
          <a:prstGeom prst="rect">
            <a:avLst/>
          </a:prstGeom>
        </p:spPr>
        <p:txBody>
          <a:bodyPr wrap="square">
            <a:spAutoFit/>
          </a:bodyPr>
          <a:lstStyle/>
          <a:p>
            <a:r>
              <a:rPr lang="nl-NL" sz="1200" i="1" dirty="0">
                <a:latin typeface="Arial" charset="0"/>
                <a:ea typeface="Arial" charset="0"/>
                <a:cs typeface="Arial" charset="0"/>
              </a:rPr>
              <a:t>Rapport p. 26 – 53 </a:t>
            </a:r>
          </a:p>
        </p:txBody>
      </p:sp>
      <p:graphicFrame>
        <p:nvGraphicFramePr>
          <p:cNvPr id="10" name="Tabel 9"/>
          <p:cNvGraphicFramePr>
            <a:graphicFrameLocks noGrp="1"/>
          </p:cNvGraphicFramePr>
          <p:nvPr>
            <p:extLst>
              <p:ext uri="{D42A27DB-BD31-4B8C-83A1-F6EECF244321}">
                <p14:modId xmlns:p14="http://schemas.microsoft.com/office/powerpoint/2010/main" val="223833927"/>
              </p:ext>
            </p:extLst>
          </p:nvPr>
        </p:nvGraphicFramePr>
        <p:xfrm>
          <a:off x="395536" y="4005064"/>
          <a:ext cx="8362718" cy="922674"/>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000"/>
                    </a:ext>
                  </a:extLst>
                </a:gridCol>
                <a:gridCol w="1194674">
                  <a:extLst>
                    <a:ext uri="{9D8B030D-6E8A-4147-A177-3AD203B41FA5}">
                      <a16:colId xmlns:a16="http://schemas.microsoft.com/office/drawing/2014/main" val="20001"/>
                    </a:ext>
                  </a:extLst>
                </a:gridCol>
                <a:gridCol w="11390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148834">
                  <a:extLst>
                    <a:ext uri="{9D8B030D-6E8A-4147-A177-3AD203B41FA5}">
                      <a16:colId xmlns:a16="http://schemas.microsoft.com/office/drawing/2014/main" val="20004"/>
                    </a:ext>
                  </a:extLst>
                </a:gridCol>
                <a:gridCol w="1227430">
                  <a:extLst>
                    <a:ext uri="{9D8B030D-6E8A-4147-A177-3AD203B41FA5}">
                      <a16:colId xmlns:a16="http://schemas.microsoft.com/office/drawing/2014/main" val="20005"/>
                    </a:ext>
                  </a:extLst>
                </a:gridCol>
                <a:gridCol w="1161918">
                  <a:extLst>
                    <a:ext uri="{9D8B030D-6E8A-4147-A177-3AD203B41FA5}">
                      <a16:colId xmlns:a16="http://schemas.microsoft.com/office/drawing/2014/main" val="20006"/>
                    </a:ext>
                  </a:extLst>
                </a:gridCol>
              </a:tblGrid>
              <a:tr h="418054">
                <a:tc>
                  <a:txBody>
                    <a:bodyPr/>
                    <a:lstStyle/>
                    <a:p>
                      <a:pPr algn="ctr"/>
                      <a:r>
                        <a:rPr lang="nl-NL" sz="1000" noProof="0" dirty="0">
                          <a:latin typeface="Arial" charset="0"/>
                          <a:ea typeface="Arial" charset="0"/>
                          <a:cs typeface="Arial" charset="0"/>
                        </a:rPr>
                        <a:t>Investerings-kenmerken</a:t>
                      </a:r>
                    </a:p>
                  </a:txBody>
                  <a:tcPr anchor="ctr"/>
                </a:tc>
                <a:tc>
                  <a:txBody>
                    <a:bodyPr/>
                    <a:lstStyle/>
                    <a:p>
                      <a:pPr algn="ctr"/>
                      <a:r>
                        <a:rPr lang="nl-NL" sz="1000" noProof="0" dirty="0">
                          <a:latin typeface="Arial" charset="0"/>
                          <a:ea typeface="Arial" charset="0"/>
                          <a:cs typeface="Arial" charset="0"/>
                        </a:rPr>
                        <a:t>Overdraagbaar-heid bij verkoop</a:t>
                      </a:r>
                    </a:p>
                  </a:txBody>
                  <a:tcPr anchor="ctr"/>
                </a:tc>
                <a:tc>
                  <a:txBody>
                    <a:bodyPr/>
                    <a:lstStyle/>
                    <a:p>
                      <a:pPr algn="ctr"/>
                      <a:r>
                        <a:rPr lang="nl-NL" sz="1000" noProof="0" dirty="0">
                          <a:latin typeface="Arial" charset="0"/>
                          <a:ea typeface="Arial" charset="0"/>
                          <a:cs typeface="Arial" charset="0"/>
                        </a:rPr>
                        <a:t>Ondersteuning </a:t>
                      </a:r>
                    </a:p>
                  </a:txBody>
                  <a:tcPr anchor="ctr"/>
                </a:tc>
                <a:tc>
                  <a:txBody>
                    <a:bodyPr/>
                    <a:lstStyle/>
                    <a:p>
                      <a:pPr algn="ctr"/>
                      <a:r>
                        <a:rPr lang="nl-NL" sz="1000" noProof="0" dirty="0">
                          <a:latin typeface="Arial" charset="0"/>
                          <a:ea typeface="Arial" charset="0"/>
                          <a:cs typeface="Arial" charset="0"/>
                        </a:rPr>
                        <a:t>Energieprestatie-risico</a:t>
                      </a:r>
                    </a:p>
                  </a:txBody>
                  <a:tcPr anchor="ctr"/>
                </a:tc>
                <a:tc>
                  <a:txBody>
                    <a:bodyPr/>
                    <a:lstStyle/>
                    <a:p>
                      <a:pPr algn="ctr"/>
                      <a:r>
                        <a:rPr lang="nl-NL" sz="1000" noProof="0" dirty="0">
                          <a:latin typeface="Arial" charset="0"/>
                          <a:ea typeface="Arial" charset="0"/>
                          <a:cs typeface="Arial" charset="0"/>
                        </a:rPr>
                        <a:t>Uitbreidings-mogelijkheden </a:t>
                      </a:r>
                      <a:r>
                        <a:rPr lang="nl-NL" sz="1000" baseline="0" noProof="0" dirty="0">
                          <a:latin typeface="Arial" charset="0"/>
                          <a:ea typeface="Arial" charset="0"/>
                          <a:cs typeface="Arial" charset="0"/>
                        </a:rPr>
                        <a:t>renovatie</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Behandelde </a:t>
                      </a:r>
                    </a:p>
                    <a:p>
                      <a:pPr algn="ctr"/>
                      <a:r>
                        <a:rPr lang="nl-NL" sz="1000" noProof="0" dirty="0">
                          <a:latin typeface="Arial" charset="0"/>
                          <a:ea typeface="Arial" charset="0"/>
                          <a:cs typeface="Arial" charset="0"/>
                        </a:rPr>
                        <a:t>split incentives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74034">
                <a:tc>
                  <a:txBody>
                    <a:bodyPr/>
                    <a:lstStyle/>
                    <a:p>
                      <a:pPr algn="ctr"/>
                      <a:r>
                        <a:rPr lang="nl-NL" sz="900" noProof="0" dirty="0">
                          <a:latin typeface="Arial" charset="0"/>
                          <a:ea typeface="Arial" charset="0"/>
                          <a:cs typeface="Arial" charset="0"/>
                        </a:rPr>
                        <a:t>Lening door groep eigenaars</a:t>
                      </a:r>
                    </a:p>
                  </a:txBody>
                  <a:tcPr anchor="ctr"/>
                </a:tc>
                <a:tc>
                  <a:txBody>
                    <a:bodyPr/>
                    <a:lstStyle/>
                    <a:p>
                      <a:pPr algn="ctr"/>
                      <a:r>
                        <a:rPr lang="nl-NL" sz="900" baseline="0" noProof="0" dirty="0">
                          <a:latin typeface="Arial" charset="0"/>
                          <a:ea typeface="Arial" charset="0"/>
                          <a:cs typeface="Arial" charset="0"/>
                        </a:rPr>
                        <a:t>Ja   </a:t>
                      </a:r>
                      <a:endParaRPr lang="nl-NL" sz="900" noProof="0" dirty="0">
                        <a:latin typeface="Arial" charset="0"/>
                        <a:ea typeface="Arial" charset="0"/>
                        <a:cs typeface="Arial" charset="0"/>
                      </a:endParaRPr>
                    </a:p>
                  </a:txBody>
                  <a:tcPr anchor="ctr"/>
                </a:tc>
                <a:tc>
                  <a:txBody>
                    <a:bodyPr/>
                    <a:lstStyle/>
                    <a:p>
                      <a:pPr algn="ctr"/>
                      <a:r>
                        <a:rPr lang="nl-NL" sz="900" noProof="0" dirty="0">
                          <a:latin typeface="Arial" charset="0"/>
                          <a:ea typeface="Arial" charset="0"/>
                          <a:cs typeface="Arial" charset="0"/>
                        </a:rPr>
                        <a:t>Gedeeltelijk</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algn="ctr"/>
                      <a:r>
                        <a:rPr lang="nl-NL" sz="900" noProof="0" dirty="0">
                          <a:latin typeface="Arial" charset="0"/>
                          <a:ea typeface="Arial" charset="0"/>
                          <a:cs typeface="Arial" charset="0"/>
                        </a:rPr>
                        <a:t>Neen</a:t>
                      </a:r>
                    </a:p>
                  </a:txBody>
                  <a:tcPr anchor="ctr"/>
                </a:tc>
                <a:tc>
                  <a:txBody>
                    <a:bodyPr/>
                    <a:lstStyle/>
                    <a:p>
                      <a:pPr algn="ctr"/>
                      <a:endParaRPr lang="nl-NL" sz="1000" noProof="0" dirty="0">
                        <a:solidFill>
                          <a:srgbClr val="00B050"/>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0001"/>
                  </a:ext>
                </a:extLst>
              </a:tr>
            </a:tbl>
          </a:graphicData>
        </a:graphic>
      </p:graphicFrame>
      <p:graphicFrame>
        <p:nvGraphicFramePr>
          <p:cNvPr id="11" name="Tabel 10"/>
          <p:cNvGraphicFramePr>
            <a:graphicFrameLocks noGrp="1"/>
          </p:cNvGraphicFramePr>
          <p:nvPr>
            <p:extLst>
              <p:ext uri="{D42A27DB-BD31-4B8C-83A1-F6EECF244321}">
                <p14:modId xmlns:p14="http://schemas.microsoft.com/office/powerpoint/2010/main" val="1868205307"/>
              </p:ext>
            </p:extLst>
          </p:nvPr>
        </p:nvGraphicFramePr>
        <p:xfrm>
          <a:off x="395536" y="5013176"/>
          <a:ext cx="8348088" cy="118872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3724">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082540">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114728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nl-NL" sz="1000" noProof="0" dirty="0">
                          <a:latin typeface="Arial" charset="0"/>
                          <a:ea typeface="Arial" charset="0"/>
                          <a:cs typeface="Arial" charset="0"/>
                        </a:rPr>
                        <a:t>Mogelijk in partner-landen</a:t>
                      </a:r>
                    </a:p>
                  </a:txBody>
                  <a:tcPr anchor="ctr"/>
                </a:tc>
                <a:tc>
                  <a:txBody>
                    <a:bodyPr/>
                    <a:lstStyle/>
                    <a:p>
                      <a:pPr algn="ctr"/>
                      <a:r>
                        <a:rPr lang="nl-NL" sz="1000" noProof="0" dirty="0">
                          <a:latin typeface="Arial" charset="0"/>
                          <a:ea typeface="Arial" charset="0"/>
                          <a:cs typeface="Arial" charset="0"/>
                        </a:rPr>
                        <a:t>Transactiekosten gerelateerd aan onderhandelingen</a:t>
                      </a:r>
                    </a:p>
                  </a:txBody>
                  <a:tcPr anchor="ctr"/>
                </a:tc>
                <a:tc>
                  <a:txBody>
                    <a:bodyPr/>
                    <a:lstStyle/>
                    <a:p>
                      <a:pPr algn="ctr"/>
                      <a:r>
                        <a:rPr lang="nl-NL" sz="1000" noProof="0" dirty="0">
                          <a:latin typeface="Arial" charset="0"/>
                          <a:ea typeface="Arial" charset="0"/>
                          <a:cs typeface="Arial" charset="0"/>
                        </a:rPr>
                        <a:t>Verplichtingen</a:t>
                      </a:r>
                      <a:r>
                        <a:rPr lang="nl-NL" sz="1000" baseline="0" noProof="0" dirty="0">
                          <a:latin typeface="Arial" charset="0"/>
                          <a:ea typeface="Arial" charset="0"/>
                          <a:cs typeface="Arial" charset="0"/>
                        </a:rPr>
                        <a:t> voor eigenaars</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Product beschikbaar in landen</a:t>
                      </a:r>
                    </a:p>
                  </a:txBody>
                  <a:tcPr anchor="ctr"/>
                </a:tc>
                <a:tc>
                  <a:txBody>
                    <a:bodyPr/>
                    <a:lstStyle/>
                    <a:p>
                      <a:pPr algn="ctr"/>
                      <a:r>
                        <a:rPr lang="nl-NL" sz="1000" noProof="0" dirty="0">
                          <a:latin typeface="Arial" charset="0"/>
                          <a:ea typeface="Arial" charset="0"/>
                          <a:cs typeface="Arial" charset="0"/>
                        </a:rPr>
                        <a:t>Kan</a:t>
                      </a:r>
                      <a:r>
                        <a:rPr lang="nl-NL" sz="1000" baseline="0" noProof="0" dirty="0">
                          <a:latin typeface="Arial" charset="0"/>
                          <a:ea typeface="Arial" charset="0"/>
                          <a:cs typeface="Arial" charset="0"/>
                        </a:rPr>
                        <a:t> gemeente helpen?</a:t>
                      </a:r>
                      <a:endParaRPr lang="nl-NL" sz="1000" noProof="0" dirty="0">
                        <a:latin typeface="Arial" charset="0"/>
                        <a:ea typeface="Arial" charset="0"/>
                        <a:cs typeface="Arial" charset="0"/>
                      </a:endParaRPr>
                    </a:p>
                  </a:txBody>
                  <a:tcPr anchor="ctr"/>
                </a:tc>
                <a:tc>
                  <a:txBody>
                    <a:bodyPr/>
                    <a:lstStyle/>
                    <a:p>
                      <a:pPr algn="ctr"/>
                      <a:r>
                        <a:rPr lang="nl-NL" sz="1000" noProof="0" dirty="0">
                          <a:latin typeface="Arial" charset="0"/>
                          <a:ea typeface="Arial" charset="0"/>
                          <a:cs typeface="Arial" charset="0"/>
                        </a:rPr>
                        <a:t>Geschikt voor residentiële markt?</a:t>
                      </a:r>
                    </a:p>
                  </a:txBody>
                  <a:tcPr anchor="ctr"/>
                </a:tc>
                <a:tc>
                  <a:txBody>
                    <a:bodyPr/>
                    <a:lstStyle/>
                    <a:p>
                      <a:pPr algn="ctr"/>
                      <a:r>
                        <a:rPr lang="nl-NL" sz="1000" noProof="0" dirty="0">
                          <a:latin typeface="Arial" charset="0"/>
                          <a:ea typeface="Arial" charset="0"/>
                          <a:cs typeface="Arial" charset="0"/>
                        </a:rPr>
                        <a:t>Regelgevende of wetgevende kwesties?</a:t>
                      </a:r>
                    </a:p>
                  </a:txBody>
                  <a:tcPr anchor="ctr"/>
                </a:tc>
                <a:tc>
                  <a:txBody>
                    <a:bodyPr/>
                    <a:lstStyle/>
                    <a:p>
                      <a:pPr algn="ctr"/>
                      <a:r>
                        <a:rPr lang="nl-NL" sz="1000" noProof="0" dirty="0">
                          <a:latin typeface="Arial" charset="0"/>
                          <a:ea typeface="Arial" charset="0"/>
                          <a:cs typeface="Arial" charset="0"/>
                        </a:rPr>
                        <a:t>Beoor-deling </a:t>
                      </a:r>
                    </a:p>
                  </a:txBody>
                  <a:tcPr anchor="ctr"/>
                </a:tc>
                <a:extLst>
                  <a:ext uri="{0D108BD9-81ED-4DB2-BD59-A6C34878D82A}">
                    <a16:rowId xmlns:a16="http://schemas.microsoft.com/office/drawing/2014/main" val="10000"/>
                  </a:ext>
                </a:extLst>
              </a:tr>
              <a:tr h="322706">
                <a:tc>
                  <a:txBody>
                    <a:bodyPr/>
                    <a:lstStyle/>
                    <a:p>
                      <a:pPr algn="ctr"/>
                      <a:r>
                        <a:rPr lang="nl-NL" sz="900" noProof="0" dirty="0">
                          <a:latin typeface="Arial" charset="0"/>
                          <a:ea typeface="Arial" charset="0"/>
                          <a:cs typeface="Arial" charset="0"/>
                        </a:rPr>
                        <a:t>Ja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Bij de bank</a:t>
                      </a:r>
                    </a:p>
                    <a:p>
                      <a:pPr algn="ct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baseline="0" noProof="0" dirty="0">
                          <a:latin typeface="Arial" charset="0"/>
                          <a:ea typeface="Arial" charset="0"/>
                          <a:cs typeface="Arial" charset="0"/>
                        </a:rPr>
                        <a:t>Voorwaarden, terugbetaling, intrest</a:t>
                      </a:r>
                      <a:endParaRPr lang="nl-NL" sz="900" noProof="0" dirty="0">
                        <a:latin typeface="Arial" charset="0"/>
                        <a:ea typeface="Arial" charset="0"/>
                        <a:cs typeface="Arial" charset="0"/>
                      </a:endParaRPr>
                    </a:p>
                    <a:p>
                      <a:pPr algn="ctr"/>
                      <a:endParaRPr lang="nl-NL" sz="900" noProof="0" dirty="0">
                        <a:latin typeface="Arial" charset="0"/>
                        <a:ea typeface="Arial" charset="0"/>
                        <a:cs typeface="Arial"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Ja, (zelden)</a:t>
                      </a:r>
                    </a:p>
                  </a:txBody>
                  <a:tcPr anchor="ctr"/>
                </a:tc>
                <a:tc>
                  <a:txBody>
                    <a:bodyPr/>
                    <a:lstStyle/>
                    <a:p>
                      <a:pPr algn="ctr"/>
                      <a:r>
                        <a:rPr lang="nl-NL" sz="900" noProof="0" dirty="0">
                          <a:latin typeface="Arial" charset="0"/>
                          <a:ea typeface="Arial" charset="0"/>
                          <a:cs typeface="Arial" charset="0"/>
                        </a:rPr>
                        <a:t>Ja, banken overtuigen, bv door garantie</a:t>
                      </a:r>
                    </a:p>
                  </a:txBody>
                  <a:tcPr anchor="ctr"/>
                </a:tc>
                <a:tc>
                  <a:txBody>
                    <a:bodyPr/>
                    <a:lstStyle/>
                    <a:p>
                      <a:pPr algn="ctr"/>
                      <a:r>
                        <a:rPr lang="nl-NL" sz="900" noProof="0" dirty="0">
                          <a:latin typeface="Arial" charset="0"/>
                          <a:ea typeface="Arial" charset="0"/>
                          <a:cs typeface="Arial" charset="0"/>
                        </a:rPr>
                        <a:t>Ja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900" noProof="0" dirty="0">
                          <a:latin typeface="Arial" charset="0"/>
                          <a:ea typeface="Arial" charset="0"/>
                          <a:cs typeface="Arial" charset="0"/>
                        </a:rPr>
                        <a:t>Enkel mogelijk voor gemeenschappe-lijke ruimtes</a:t>
                      </a:r>
                    </a:p>
                  </a:txBody>
                  <a:tcPr anchor="ctr"/>
                </a:tc>
                <a:tc>
                  <a:txBody>
                    <a:bodyPr/>
                    <a:lstStyle/>
                    <a:p>
                      <a:pPr algn="ctr"/>
                      <a:endParaRPr lang="nl-NL" sz="1000" noProof="0" dirty="0">
                        <a:latin typeface="Arial" charset="0"/>
                        <a:ea typeface="Arial" charset="0"/>
                        <a:cs typeface="Arial" charset="0"/>
                      </a:endParaRPr>
                    </a:p>
                  </a:txBody>
                  <a:tcPr anchor="ctr">
                    <a:solidFill>
                      <a:srgbClr val="FFC0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5923622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1532</TotalTime>
  <Words>4012</Words>
  <Application>Microsoft Office PowerPoint</Application>
  <PresentationFormat>On-screen Show (4:3)</PresentationFormat>
  <Paragraphs>469</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Hebrew Scholar</vt:lpstr>
      <vt:lpstr>Calibri</vt:lpstr>
      <vt:lpstr>Open Sans</vt:lpstr>
      <vt:lpstr>Trebuchet MS</vt:lpstr>
      <vt:lpstr>Thème Office</vt:lpstr>
      <vt:lpstr>Financiële oplossingen voor energieaanpassingen  aan flatgebouwen   Hand-out bij folder Doelstelling D.T4.1.1      Opgesteld door de universiteit van Maastricht  </vt:lpstr>
      <vt:lpstr>Inleiding</vt:lpstr>
      <vt:lpstr>Hoe dit document te gebruiken</vt:lpstr>
      <vt:lpstr>Flatgebouwcriteria inzake financieringshulpmiddelen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Accelerating Energy Retrofitting in condominiums  (flats, tenements, multi-storey blocks)   SHAPE Energy workshop-March 2018</dc:title>
  <dc:creator>Annemarie van Zeijl-Rozema</dc:creator>
  <cp:lastModifiedBy>Zeljko Susljic - LST</cp:lastModifiedBy>
  <cp:revision>110</cp:revision>
  <dcterms:created xsi:type="dcterms:W3CDTF">2018-03-20T09:42:09Z</dcterms:created>
  <dcterms:modified xsi:type="dcterms:W3CDTF">2019-07-30T10:56:23Z</dcterms:modified>
</cp:coreProperties>
</file>