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80" r:id="rId3"/>
    <p:sldId id="302" r:id="rId4"/>
    <p:sldId id="281" r:id="rId5"/>
    <p:sldId id="282" r:id="rId6"/>
    <p:sldId id="283" r:id="rId7"/>
    <p:sldId id="284" r:id="rId8"/>
    <p:sldId id="285" r:id="rId9"/>
    <p:sldId id="286" r:id="rId10"/>
    <p:sldId id="287" r:id="rId11"/>
    <p:sldId id="288" r:id="rId12"/>
    <p:sldId id="289" r:id="rId13"/>
    <p:sldId id="290" r:id="rId14"/>
    <p:sldId id="291" r:id="rId15"/>
    <p:sldId id="292" r:id="rId16"/>
    <p:sldId id="295" r:id="rId17"/>
    <p:sldId id="296" r:id="rId18"/>
    <p:sldId id="304" r:id="rId19"/>
    <p:sldId id="305" r:id="rId20"/>
    <p:sldId id="299" r:id="rId21"/>
    <p:sldId id="30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Turner" initials="IT"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62"/>
    <p:restoredTop sz="94648"/>
  </p:normalViewPr>
  <p:slideViewPr>
    <p:cSldViewPr>
      <p:cViewPr varScale="1">
        <p:scale>
          <a:sx n="115" d="100"/>
          <a:sy n="115" d="100"/>
        </p:scale>
        <p:origin x="1440"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1F362-CCFD-4AEC-809D-6A2A8D9627C3}" type="datetimeFigureOut">
              <a:rPr lang="en-US" smtClean="0"/>
              <a:t>7/31/2019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C2D13-8DC9-45BD-A1B6-F20CC9966D52}" type="slidenum">
              <a:rPr lang="en-US" smtClean="0"/>
              <a:t>‹N°›</a:t>
            </a:fld>
            <a:endParaRPr lang="en-US"/>
          </a:p>
        </p:txBody>
      </p:sp>
    </p:spTree>
    <p:extLst>
      <p:ext uri="{BB962C8B-B14F-4D97-AF65-F5344CB8AC3E}">
        <p14:creationId xmlns:p14="http://schemas.microsoft.com/office/powerpoint/2010/main" val="213032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08446F8-2603-400C-AF2E-E7D3AC5F7E33}" type="slidenum">
              <a:rPr lang="fr-FR" smtClean="0">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439368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8650" y="5273040"/>
            <a:ext cx="7886700" cy="457200"/>
          </a:xfrm>
        </p:spPr>
        <p:txBody>
          <a:bodyPr>
            <a:noAutofit/>
          </a:bodyPr>
          <a:lstStyle>
            <a:lvl1pPr marL="0" indent="0" algn="ctr">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en-US" dirty="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48177" y="1075025"/>
            <a:ext cx="3386489" cy="1806397"/>
          </a:xfrm>
          <a:prstGeom prst="rect">
            <a:avLst/>
          </a:prstGeom>
        </p:spPr>
      </p:pic>
      <p:sp>
        <p:nvSpPr>
          <p:cNvPr id="8" name="Espace réservé de la date 7"/>
          <p:cNvSpPr>
            <a:spLocks noGrp="1"/>
          </p:cNvSpPr>
          <p:nvPr>
            <p:ph type="dt" sz="half" idx="10"/>
          </p:nvPr>
        </p:nvSpPr>
        <p:spPr/>
        <p:txBody>
          <a:bodyPr/>
          <a:lstStyle/>
          <a:p>
            <a:fld id="{A5320BB1-3D15-4509-934A-496E6E46C840}" type="datetime1">
              <a:rPr lang="fr-FR" smtClean="0">
                <a:solidFill>
                  <a:prstClr val="black">
                    <a:tint val="75000"/>
                  </a:prstClr>
                </a:solidFill>
              </a:rPr>
              <a:pPr/>
              <a:t>31/07/2019</a:t>
            </a:fld>
            <a:endParaRPr lang="fr-FR" dirty="0">
              <a:solidFill>
                <a:prstClr val="black">
                  <a:tint val="75000"/>
                </a:prstClr>
              </a:solidFill>
            </a:endParaRPr>
          </a:p>
        </p:txBody>
      </p:sp>
      <p:sp>
        <p:nvSpPr>
          <p:cNvPr id="9" name="Espace réservé du pied de page 8"/>
          <p:cNvSpPr>
            <a:spLocks noGrp="1"/>
          </p:cNvSpPr>
          <p:nvPr>
            <p:ph type="ftr" sz="quarter" idx="11"/>
          </p:nvPr>
        </p:nvSpPr>
        <p:spPr/>
        <p:txBody>
          <a:bodyPr/>
          <a:lstStyle/>
          <a:p>
            <a:endParaRPr lang="fr-FR" dirty="0">
              <a:solidFill>
                <a:prstClr val="black">
                  <a:tint val="75000"/>
                </a:prstClr>
              </a:solidFill>
            </a:endParaRPr>
          </a:p>
        </p:txBody>
      </p:sp>
      <p:sp>
        <p:nvSpPr>
          <p:cNvPr id="10" name="Espace réservé du numéro de diapositive 9"/>
          <p:cNvSpPr>
            <a:spLocks noGrp="1"/>
          </p:cNvSpPr>
          <p:nvPr>
            <p:ph type="sldNum" sz="quarter" idx="12"/>
          </p:nvPr>
        </p:nvSpPr>
        <p:spPr/>
        <p:txBody>
          <a:bodyPr/>
          <a:lstStyle/>
          <a:p>
            <a:fld id="{887881AF-5066-4752-9D31-0B4C9D3ECF21}" type="slidenum">
              <a:rPr lang="fr-FR" smtClean="0">
                <a:solidFill>
                  <a:prstClr val="black">
                    <a:tint val="75000"/>
                  </a:prstClr>
                </a:solidFill>
              </a:rPr>
              <a:pPr/>
              <a:t>‹N°›</a:t>
            </a:fld>
            <a:endParaRPr lang="fr-FR">
              <a:solidFill>
                <a:prstClr val="black">
                  <a:tint val="75000"/>
                </a:prstClr>
              </a:solidFill>
            </a:endParaRPr>
          </a:p>
        </p:txBody>
      </p:sp>
      <p:sp>
        <p:nvSpPr>
          <p:cNvPr id="11" name="Titre 10"/>
          <p:cNvSpPr>
            <a:spLocks noGrp="1"/>
          </p:cNvSpPr>
          <p:nvPr>
            <p:ph type="title"/>
          </p:nvPr>
        </p:nvSpPr>
        <p:spPr>
          <a:xfrm>
            <a:off x="628650" y="1307804"/>
            <a:ext cx="4719527" cy="3455581"/>
          </a:xfrm>
        </p:spPr>
        <p:txBody>
          <a:bodyPr anchor="t" anchorCtr="0">
            <a:normAutofit/>
          </a:bodyPr>
          <a:lstStyle>
            <a:lvl1pPr>
              <a:defRPr sz="5400">
                <a:latin typeface="+mn-lt"/>
              </a:defRPr>
            </a:lvl1pPr>
          </a:lstStyle>
          <a:p>
            <a:r>
              <a:rPr lang="fr-FR" dirty="0" smtClean="0"/>
              <a:t>Modifiez le style du titre</a:t>
            </a:r>
            <a:endParaRPr lang="fr-FR" dirty="0"/>
          </a:p>
        </p:txBody>
      </p:sp>
      <p:pic>
        <p:nvPicPr>
          <p:cNvPr id="2050" name="Picture 2" descr="C:\Users\a.vanzeijl\AppData\Local\Microsoft\Windows\Temporary Internet Files\Content.Outlook\3ISWBX8A\UM logo handtekening 2017 (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34138" y="6138677"/>
            <a:ext cx="2700528" cy="71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7371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306320" y="365127"/>
            <a:ext cx="5794072" cy="1057274"/>
          </a:xfrm>
        </p:spPr>
        <p:txBody>
          <a:bodyPr>
            <a:normAutofit/>
          </a:bodyPr>
          <a:lstStyle>
            <a:lvl1pPr>
              <a:defRPr sz="4000">
                <a:latin typeface="+mn-lt"/>
              </a:defRPr>
            </a:lvl1pPr>
          </a:lstStyle>
          <a:p>
            <a:r>
              <a:rPr lang="fr-FR" dirty="0" smtClean="0"/>
              <a:t>Modifiez le style du titre</a:t>
            </a:r>
            <a:endParaRPr lang="en-US" dirty="0"/>
          </a:p>
        </p:txBody>
      </p:sp>
      <p:sp>
        <p:nvSpPr>
          <p:cNvPr id="3" name="Content Placeholder 2"/>
          <p:cNvSpPr>
            <a:spLocks noGrp="1"/>
          </p:cNvSpPr>
          <p:nvPr>
            <p:ph idx="1"/>
          </p:nvPr>
        </p:nvSpPr>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10"/>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B1D456DB-D275-4D79-8251-2B55863B33AA}" type="datetime1">
              <a:rPr lang="fr-FR" smtClean="0">
                <a:solidFill>
                  <a:prstClr val="black">
                    <a:tint val="75000"/>
                  </a:prstClr>
                </a:solidFill>
              </a:rPr>
              <a:pPr/>
              <a:t>31/07/2019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887881AF-5066-4752-9D31-0B4C9D3ECF21}" type="slidenum">
              <a:rPr lang="fr-FR" smtClean="0">
                <a:solidFill>
                  <a:prstClr val="black">
                    <a:tint val="75000"/>
                  </a:prstClr>
                </a:solidFill>
              </a:rPr>
              <a:pPr/>
              <a:t>‹N°›</a:t>
            </a:fld>
            <a:endParaRPr lang="fr-FR">
              <a:solidFill>
                <a:prstClr val="black">
                  <a:tint val="75000"/>
                </a:prstClr>
              </a:solidFill>
            </a:endParaRP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103" y="283846"/>
            <a:ext cx="1982093" cy="1057274"/>
          </a:xfrm>
          <a:prstGeom prst="rect">
            <a:avLst/>
          </a:prstGeom>
        </p:spPr>
      </p:pic>
      <p:pic>
        <p:nvPicPr>
          <p:cNvPr id="1026" name="Picture 2" descr="C:\Users\a.vanzeijl\AppData\Local\Microsoft\Windows\Temporary Internet Files\Content.Outlook\3ISWBX8A\UM logo handtekening 2017 (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26514" y="6138672"/>
            <a:ext cx="2700528" cy="71932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4"/>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00392" y="283846"/>
            <a:ext cx="814158" cy="114321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681455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6320" y="365127"/>
            <a:ext cx="6209030" cy="1057274"/>
          </a:xfrm>
          <a:prstGeom prst="rect">
            <a:avLst/>
          </a:prstGeom>
        </p:spPr>
        <p:txBody>
          <a:bodyPr vert="horz" lIns="91440" tIns="45720" rIns="91440" bIns="45720" rtlCol="0" anchor="ctr">
            <a:normAutofit/>
          </a:bodyPr>
          <a:lstStyle/>
          <a:p>
            <a:r>
              <a:rPr lang="fr-FR" dirty="0"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92B4EA7C-1742-4C67-BD8D-FEEBB0C68859}" type="datetime1">
              <a:rPr lang="fr-FR" smtClean="0">
                <a:solidFill>
                  <a:prstClr val="black">
                    <a:tint val="75000"/>
                  </a:prstClr>
                </a:solidFill>
              </a:rPr>
              <a:pPr/>
              <a:t>31/07/2019</a:t>
            </a:fld>
            <a:endParaRPr lang="fr-FR"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fr-FR"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887881AF-5066-4752-9D31-0B4C9D3ECF2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74880615"/>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b="1" kern="1200">
          <a:solidFill>
            <a:schemeClr val="accent5">
              <a:lumMod val="75000"/>
            </a:schemeClr>
          </a:solidFill>
          <a:latin typeface="+mn-lt"/>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weurope.eu/media/6110/dt411_financial_solution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weurope.eu/media/6110/dt411_financial_solution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1269563"/>
            <a:ext cx="5128683" cy="3455581"/>
          </a:xfrm>
        </p:spPr>
        <p:txBody>
          <a:bodyPr>
            <a:normAutofit fontScale="90000"/>
          </a:bodyPr>
          <a:lstStyle/>
          <a:p>
            <a:r>
              <a:rPr lang="en-GB" sz="4800" dirty="0" smtClean="0">
                <a:latin typeface="Trebuchet MS" charset="0"/>
                <a:ea typeface="Times New Roman" charset="0"/>
                <a:cs typeface="Open Sans" charset="0"/>
              </a:rPr>
              <a:t>Financial Solutions for Condominium Retrofitting</a:t>
            </a:r>
            <a:r>
              <a:rPr lang="en-US" sz="1800" dirty="0" smtClean="0">
                <a:solidFill>
                  <a:srgbClr val="000090"/>
                </a:solidFill>
              </a:rPr>
              <a:t/>
            </a:r>
            <a:br>
              <a:rPr lang="en-US" sz="1800" dirty="0" smtClean="0">
                <a:solidFill>
                  <a:srgbClr val="000090"/>
                </a:solidFill>
              </a:rPr>
            </a:br>
            <a:r>
              <a:rPr lang="en-US" sz="1800" dirty="0" smtClean="0">
                <a:solidFill>
                  <a:srgbClr val="000090"/>
                </a:solidFill>
              </a:rPr>
              <a:t/>
            </a:r>
            <a:br>
              <a:rPr lang="en-US" sz="1800" dirty="0" smtClean="0">
                <a:solidFill>
                  <a:srgbClr val="000090"/>
                </a:solidFill>
              </a:rPr>
            </a:br>
            <a:r>
              <a:rPr lang="en-US" sz="2400" dirty="0" smtClean="0">
                <a:solidFill>
                  <a:srgbClr val="FF6600"/>
                </a:solidFill>
              </a:rPr>
              <a:t>Handout </a:t>
            </a:r>
            <a:r>
              <a:rPr lang="en-US" sz="2400" dirty="0">
                <a:solidFill>
                  <a:srgbClr val="FF6600"/>
                </a:solidFill>
              </a:rPr>
              <a:t>summary for Deliverable D.T4.1.1</a:t>
            </a:r>
            <a:br>
              <a:rPr lang="en-US" sz="2400" dirty="0">
                <a:solidFill>
                  <a:srgbClr val="FF6600"/>
                </a:solidFill>
              </a:rPr>
            </a:br>
            <a:r>
              <a:rPr lang="en-US" sz="2400" dirty="0">
                <a:solidFill>
                  <a:srgbClr val="FF6600"/>
                </a:solidFill>
              </a:rPr>
              <a:t/>
            </a:r>
            <a:br>
              <a:rPr lang="en-US" sz="2400" dirty="0">
                <a:solidFill>
                  <a:srgbClr val="FF6600"/>
                </a:solidFill>
              </a:rPr>
            </a:br>
            <a:r>
              <a:rPr lang="en-US" sz="2400" dirty="0">
                <a:solidFill>
                  <a:srgbClr val="FF6600"/>
                </a:solidFill>
              </a:rPr>
              <a:t>Prepared by Maastricht </a:t>
            </a:r>
            <a:r>
              <a:rPr lang="en-US" sz="2400" dirty="0" smtClean="0">
                <a:solidFill>
                  <a:srgbClr val="FF6600"/>
                </a:solidFill>
              </a:rPr>
              <a:t>University </a:t>
            </a:r>
            <a:r>
              <a:rPr lang="en-US" sz="2400" dirty="0">
                <a:solidFill>
                  <a:srgbClr val="FF6600"/>
                </a:solidFill>
              </a:rPr>
              <a:t/>
            </a:r>
            <a:br>
              <a:rPr lang="en-US" sz="2400" dirty="0">
                <a:solidFill>
                  <a:srgbClr val="FF6600"/>
                </a:solidFill>
              </a:rPr>
            </a:br>
            <a:endParaRPr lang="fr-FR" sz="2400" dirty="0">
              <a:solidFill>
                <a:srgbClr val="FF6600"/>
              </a:solidFill>
            </a:endParaRPr>
          </a:p>
        </p:txBody>
      </p:sp>
      <p:pic>
        <p:nvPicPr>
          <p:cNvPr id="5" name="Imag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11761" y="2780927"/>
            <a:ext cx="1628316" cy="22864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92296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0" indent="0">
              <a:buNone/>
            </a:pPr>
            <a:r>
              <a:rPr lang="en-US" sz="1650" dirty="0">
                <a:latin typeface="Arial" charset="0"/>
                <a:ea typeface="Arial" charset="0"/>
                <a:cs typeface="Arial" charset="0"/>
              </a:rPr>
              <a:t>Utility on-bill financing is an option to provide retrofitting by including a utility company into the process. Compared to classical debt financing options, the utility company provides the initial investment instead of the owner or the landlord. The utility company then recovers the investment costs by billing the customer additionally on their monthly utility bill</a:t>
            </a:r>
            <a:r>
              <a:rPr lang="en-US" sz="1650" dirty="0" smtClean="0">
                <a:latin typeface="Arial" charset="0"/>
                <a:ea typeface="Arial" charset="0"/>
                <a:cs typeface="Arial" charset="0"/>
              </a:rPr>
              <a:t>.</a:t>
            </a:r>
            <a:endParaRPr lang="en-GB" sz="1650" b="1" dirty="0">
              <a:latin typeface="Arial" charset="0"/>
              <a:ea typeface="Arial" charset="0"/>
              <a:cs typeface="Arial" charset="0"/>
            </a:endParaRPr>
          </a:p>
          <a:p>
            <a:pPr marL="0" indent="0">
              <a:buNone/>
            </a:pPr>
            <a:r>
              <a:rPr lang="en-US" sz="1650" b="1" dirty="0">
                <a:latin typeface="Arial" charset="0"/>
                <a:ea typeface="Arial" charset="0"/>
                <a:cs typeface="Arial" charset="0"/>
              </a:rPr>
              <a:t>Advantage:</a:t>
            </a:r>
            <a:r>
              <a:rPr lang="en-US" sz="1650" dirty="0">
                <a:latin typeface="Arial" charset="0"/>
                <a:ea typeface="Arial" charset="0"/>
                <a:cs typeface="Arial" charset="0"/>
              </a:rPr>
              <a:t> Professional support during retrofitting, addresses incentive problems</a:t>
            </a:r>
          </a:p>
          <a:p>
            <a:pPr marL="0" indent="0">
              <a:buNone/>
            </a:pPr>
            <a:r>
              <a:rPr lang="en-US" sz="1650" b="1" dirty="0">
                <a:latin typeface="Arial" charset="0"/>
                <a:ea typeface="Arial" charset="0"/>
                <a:cs typeface="Arial" charset="0"/>
              </a:rPr>
              <a:t>Disadvantage:</a:t>
            </a:r>
            <a:r>
              <a:rPr lang="en-US" sz="1650" dirty="0">
                <a:latin typeface="Arial" charset="0"/>
                <a:ea typeface="Arial" charset="0"/>
                <a:cs typeface="Arial" charset="0"/>
              </a:rPr>
              <a:t> Only suitable for energy supply (no other measures), sometime costly</a:t>
            </a:r>
          </a:p>
          <a:p>
            <a:pPr marL="0" indent="0">
              <a:buNone/>
            </a:pPr>
            <a:r>
              <a:rPr lang="en-GB" sz="1650" b="1" dirty="0">
                <a:latin typeface="Arial" charset="0"/>
                <a:ea typeface="Arial" charset="0"/>
                <a:cs typeface="Arial" charset="0"/>
              </a:rPr>
              <a:t>Examples: </a:t>
            </a:r>
            <a:r>
              <a:rPr lang="en-GB" sz="1650" dirty="0">
                <a:latin typeface="Arial" charset="0"/>
                <a:ea typeface="Arial" charset="0"/>
                <a:cs typeface="Arial" charset="0"/>
              </a:rPr>
              <a:t>PSE&amp;G Residential Multifamily Housing Program (p.35), The Green Deal UK (p. 36)</a:t>
            </a: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3. Utility On-Bill Financing</a:t>
            </a:r>
            <a:endParaRPr lang="en-US" sz="2250" dirty="0">
              <a:latin typeface="Arial" charset="0"/>
              <a:ea typeface="Arial" charset="0"/>
              <a:cs typeface="Arial" charset="0"/>
            </a:endParaRP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478929383"/>
              </p:ext>
            </p:extLst>
          </p:nvPr>
        </p:nvGraphicFramePr>
        <p:xfrm>
          <a:off x="390641" y="4365104"/>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dirty="0" smtClean="0">
                          <a:latin typeface="Arial" charset="0"/>
                          <a:ea typeface="Arial" charset="0"/>
                          <a:cs typeface="Arial" charset="0"/>
                        </a:rPr>
                        <a:t>Investment characteristics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Transferability at sale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Support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Energy performance risk</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Scalability to a retrofit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Split incentives addressed</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900" dirty="0" smtClean="0">
                          <a:latin typeface="Arial" charset="0"/>
                          <a:ea typeface="Arial" charset="0"/>
                          <a:cs typeface="Arial" charset="0"/>
                        </a:rPr>
                        <a:t>Utility company pays for cost</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Questionable</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90409703"/>
              </p:ext>
            </p:extLst>
          </p:nvPr>
        </p:nvGraphicFramePr>
        <p:xfrm>
          <a:off x="397956" y="5189940"/>
          <a:ext cx="8348088" cy="914400"/>
        </p:xfrm>
        <a:graphic>
          <a:graphicData uri="http://schemas.openxmlformats.org/drawingml/2006/table">
            <a:tbl>
              <a:tblPr firstRow="1" bandRow="1">
                <a:tableStyleId>{5C22544A-7EE6-4342-B048-85BDC9FD1C3A}</a:tableStyleId>
              </a:tblPr>
              <a:tblGrid>
                <a:gridCol w="1043511">
                  <a:extLst>
                    <a:ext uri="{9D8B030D-6E8A-4147-A177-3AD203B41FA5}">
                      <a16:colId xmlns:a16="http://schemas.microsoft.com/office/drawing/2014/main" val="2026256478"/>
                    </a:ext>
                  </a:extLst>
                </a:gridCol>
                <a:gridCol w="1191394">
                  <a:extLst>
                    <a:ext uri="{9D8B030D-6E8A-4147-A177-3AD203B41FA5}">
                      <a16:colId xmlns:a16="http://schemas.microsoft.com/office/drawing/2014/main" val="4149875238"/>
                    </a:ext>
                  </a:extLst>
                </a:gridCol>
                <a:gridCol w="1075043">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86317">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With utility company</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Payback</a:t>
                      </a:r>
                      <a:r>
                        <a:rPr lang="en-US" sz="900" baseline="0" dirty="0" smtClean="0">
                          <a:latin typeface="Arial" charset="0"/>
                          <a:ea typeface="Arial" charset="0"/>
                          <a:cs typeface="Arial" charset="0"/>
                        </a:rPr>
                        <a:t> through utility bill</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Can utility company take client?</a:t>
                      </a:r>
                      <a:endParaRPr lang="en-US" sz="9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2990471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30" y="1556792"/>
            <a:ext cx="8174294" cy="3931441"/>
          </a:xfrm>
        </p:spPr>
        <p:txBody>
          <a:bodyPr>
            <a:noAutofit/>
          </a:bodyPr>
          <a:lstStyle/>
          <a:p>
            <a:pPr marL="0" indent="0">
              <a:buNone/>
            </a:pPr>
            <a:r>
              <a:rPr lang="en-US" sz="1650" dirty="0">
                <a:latin typeface="Arial" charset="0"/>
                <a:ea typeface="Arial" charset="0"/>
                <a:cs typeface="Arial" charset="0"/>
              </a:rPr>
              <a:t>In this retrofit financing scheme municipalities issue low-interest bonds, and the proceeds of these are used as loan to retrofit properties, mostly homes (not on the owner). Like in any other financing tool, the lien stays with the property when it is sold. The loan obligations (interest, amortization) are paid with the property tax, which makes the obligations transferable as well. Until now PACE is restricted to the US, except for one pilot project in Spain. </a:t>
            </a:r>
          </a:p>
          <a:p>
            <a:pPr marL="0" indent="0">
              <a:buNone/>
            </a:pPr>
            <a:r>
              <a:rPr lang="en-US" sz="1650" b="1" dirty="0">
                <a:latin typeface="Arial" charset="0"/>
                <a:ea typeface="Arial" charset="0"/>
                <a:cs typeface="Arial" charset="0"/>
              </a:rPr>
              <a:t>Advantage:</a:t>
            </a:r>
            <a:r>
              <a:rPr lang="en-US" sz="1650" dirty="0">
                <a:latin typeface="Arial" charset="0"/>
                <a:ea typeface="Arial" charset="0"/>
                <a:cs typeface="Arial" charset="0"/>
              </a:rPr>
              <a:t> addresses incentive problems, transferable, high capacities possible</a:t>
            </a:r>
          </a:p>
          <a:p>
            <a:pPr marL="0" indent="0">
              <a:buNone/>
            </a:pPr>
            <a:r>
              <a:rPr lang="en-US" sz="1650" b="1" dirty="0">
                <a:latin typeface="Arial" charset="0"/>
                <a:ea typeface="Arial" charset="0"/>
                <a:cs typeface="Arial" charset="0"/>
              </a:rPr>
              <a:t>Disadvantage:</a:t>
            </a:r>
            <a:r>
              <a:rPr lang="en-US" sz="1650" dirty="0">
                <a:latin typeface="Arial" charset="0"/>
                <a:ea typeface="Arial" charset="0"/>
                <a:cs typeface="Arial" charset="0"/>
              </a:rPr>
              <a:t> Currently restricted to the US, sometime costly, no retrofitting support</a:t>
            </a:r>
          </a:p>
          <a:p>
            <a:pPr marL="0" indent="0">
              <a:buNone/>
            </a:pPr>
            <a:r>
              <a:rPr lang="en-GB" sz="1650" b="1" dirty="0">
                <a:latin typeface="Arial" charset="0"/>
                <a:ea typeface="Arial" charset="0"/>
                <a:cs typeface="Arial" charset="0"/>
              </a:rPr>
              <a:t>Examples: </a:t>
            </a:r>
            <a:r>
              <a:rPr lang="en-GB" sz="1650" dirty="0">
                <a:latin typeface="Arial" charset="0"/>
                <a:ea typeface="Arial" charset="0"/>
                <a:cs typeface="Arial" charset="0"/>
              </a:rPr>
              <a:t>HERO (p.39), Spruce Finance (p. 40), EUA-Financing: Sustainable Melbourne Fund7 (p. 41)</a:t>
            </a:r>
          </a:p>
          <a:p>
            <a:pPr marL="0" indent="0">
              <a:buNone/>
            </a:pPr>
            <a:endParaRPr lang="en-GB" sz="165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4. </a:t>
            </a:r>
            <a:r>
              <a:rPr lang="en-US" sz="2250" dirty="0">
                <a:latin typeface="Arial" charset="0"/>
                <a:ea typeface="Arial" charset="0"/>
                <a:cs typeface="Arial" charset="0"/>
              </a:rPr>
              <a:t>EUA/PACE </a:t>
            </a:r>
            <a:r>
              <a:rPr lang="en-US" sz="2250" dirty="0" smtClean="0">
                <a:latin typeface="Arial" charset="0"/>
                <a:ea typeface="Arial" charset="0"/>
                <a:cs typeface="Arial" charset="0"/>
              </a:rPr>
              <a:t>Financing</a:t>
            </a:r>
            <a:endParaRPr lang="en-US" sz="2250" dirty="0">
              <a:latin typeface="Arial" charset="0"/>
              <a:ea typeface="Arial" charset="0"/>
              <a:cs typeface="Arial" charset="0"/>
            </a:endParaRP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565767094"/>
              </p:ext>
            </p:extLst>
          </p:nvPr>
        </p:nvGraphicFramePr>
        <p:xfrm>
          <a:off x="402348" y="4422612"/>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dirty="0" smtClean="0">
                          <a:latin typeface="Arial" charset="0"/>
                          <a:ea typeface="Arial" charset="0"/>
                          <a:cs typeface="Arial" charset="0"/>
                        </a:rPr>
                        <a:t>Investment characteristics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Transferability at sale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Support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Energy performance risk</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Scalability to a retrofit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Split incentives addressed</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900" dirty="0" smtClean="0">
                          <a:latin typeface="Arial" charset="0"/>
                          <a:ea typeface="Arial" charset="0"/>
                          <a:cs typeface="Arial" charset="0"/>
                        </a:rPr>
                        <a:t>Can be financed by various</a:t>
                      </a:r>
                      <a:r>
                        <a:rPr lang="en-US" sz="900" baseline="0" dirty="0" smtClean="0">
                          <a:latin typeface="Arial" charset="0"/>
                          <a:ea typeface="Arial" charset="0"/>
                          <a:cs typeface="Arial" charset="0"/>
                        </a:rPr>
                        <a:t> </a:t>
                      </a:r>
                      <a:r>
                        <a:rPr lang="en-US" sz="900" dirty="0" smtClean="0">
                          <a:latin typeface="Arial" charset="0"/>
                          <a:ea typeface="Arial" charset="0"/>
                          <a:cs typeface="Arial" charset="0"/>
                        </a:rPr>
                        <a:t>investors;</a:t>
                      </a:r>
                    </a:p>
                  </a:txBody>
                  <a:tcPr anchor="ctr"/>
                </a:tc>
                <a:tc>
                  <a:txBody>
                    <a:bodyPr/>
                    <a:lstStyle/>
                    <a:p>
                      <a:pPr algn="ctr"/>
                      <a:r>
                        <a:rPr lang="en-US" sz="900" dirty="0" smtClean="0">
                          <a:latin typeface="Arial" charset="0"/>
                          <a:ea typeface="Arial" charset="0"/>
                          <a:cs typeface="Arial" charset="0"/>
                        </a:rPr>
                        <a:t>Yes, obligation tied</a:t>
                      </a:r>
                      <a:r>
                        <a:rPr lang="en-US" sz="900" baseline="0" dirty="0" smtClean="0">
                          <a:latin typeface="Arial" charset="0"/>
                          <a:ea typeface="Arial" charset="0"/>
                          <a:cs typeface="Arial" charset="0"/>
                        </a:rPr>
                        <a:t> to property </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endParaRPr lang="en-US" sz="900" dirty="0">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819748255"/>
              </p:ext>
            </p:extLst>
          </p:nvPr>
        </p:nvGraphicFramePr>
        <p:xfrm>
          <a:off x="397956" y="5243699"/>
          <a:ext cx="8367110" cy="914400"/>
        </p:xfrm>
        <a:graphic>
          <a:graphicData uri="http://schemas.openxmlformats.org/drawingml/2006/table">
            <a:tbl>
              <a:tblPr firstRow="1" bandRow="1">
                <a:tableStyleId>{5C22544A-7EE6-4342-B048-85BDC9FD1C3A}</a:tableStyleId>
              </a:tblPr>
              <a:tblGrid>
                <a:gridCol w="1045889">
                  <a:extLst>
                    <a:ext uri="{9D8B030D-6E8A-4147-A177-3AD203B41FA5}">
                      <a16:colId xmlns:a16="http://schemas.microsoft.com/office/drawing/2014/main" val="2026256478"/>
                    </a:ext>
                  </a:extLst>
                </a:gridCol>
                <a:gridCol w="1194109">
                  <a:extLst>
                    <a:ext uri="{9D8B030D-6E8A-4147-A177-3AD203B41FA5}">
                      <a16:colId xmlns:a16="http://schemas.microsoft.com/office/drawing/2014/main" val="4149875238"/>
                    </a:ext>
                  </a:extLst>
                </a:gridCol>
                <a:gridCol w="897669">
                  <a:extLst>
                    <a:ext uri="{9D8B030D-6E8A-4147-A177-3AD203B41FA5}">
                      <a16:colId xmlns:a16="http://schemas.microsoft.com/office/drawing/2014/main" val="746088069"/>
                    </a:ext>
                  </a:extLst>
                </a:gridCol>
                <a:gridCol w="1123149">
                  <a:extLst>
                    <a:ext uri="{9D8B030D-6E8A-4147-A177-3AD203B41FA5}">
                      <a16:colId xmlns:a16="http://schemas.microsoft.com/office/drawing/2014/main" val="2532399459"/>
                    </a:ext>
                  </a:extLst>
                </a:gridCol>
                <a:gridCol w="968628">
                  <a:extLst>
                    <a:ext uri="{9D8B030D-6E8A-4147-A177-3AD203B41FA5}">
                      <a16:colId xmlns:a16="http://schemas.microsoft.com/office/drawing/2014/main" val="55629451"/>
                    </a:ext>
                  </a:extLst>
                </a:gridCol>
                <a:gridCol w="1189020">
                  <a:extLst>
                    <a:ext uri="{9D8B030D-6E8A-4147-A177-3AD203B41FA5}">
                      <a16:colId xmlns:a16="http://schemas.microsoft.com/office/drawing/2014/main" val="200567842"/>
                    </a:ext>
                  </a:extLst>
                </a:gridCol>
                <a:gridCol w="1299097">
                  <a:extLst>
                    <a:ext uri="{9D8B030D-6E8A-4147-A177-3AD203B41FA5}">
                      <a16:colId xmlns:a16="http://schemas.microsoft.com/office/drawing/2014/main" val="20006"/>
                    </a:ext>
                  </a:extLst>
                </a:gridCol>
                <a:gridCol w="649549">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900" dirty="0" smtClean="0">
                          <a:latin typeface="Arial" charset="0"/>
                          <a:ea typeface="Arial" charset="0"/>
                          <a:cs typeface="Arial" charset="0"/>
                        </a:rPr>
                        <a:t>Not</a:t>
                      </a:r>
                      <a:r>
                        <a:rPr lang="en-US" sz="900" baseline="0" dirty="0" smtClean="0">
                          <a:latin typeface="Arial" charset="0"/>
                          <a:ea typeface="Arial" charset="0"/>
                          <a:cs typeface="Arial" charset="0"/>
                        </a:rPr>
                        <a:t> yet, Tests started</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Municipality</a:t>
                      </a:r>
                      <a:r>
                        <a:rPr lang="en-US" sz="900" baseline="0" dirty="0" smtClean="0">
                          <a:latin typeface="Arial" charset="0"/>
                          <a:ea typeface="Arial" charset="0"/>
                          <a:cs typeface="Arial" charset="0"/>
                        </a:rPr>
                        <a:t> with government</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Payback</a:t>
                      </a:r>
                      <a:r>
                        <a:rPr lang="en-US" sz="900" baseline="0" dirty="0" smtClean="0">
                          <a:latin typeface="Arial" charset="0"/>
                          <a:ea typeface="Arial" charset="0"/>
                          <a:cs typeface="Arial" charset="0"/>
                        </a:rPr>
                        <a:t> via property tax</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r>
                        <a:rPr lang="en-US" sz="900" baseline="0" dirty="0" smtClean="0">
                          <a:latin typeface="Arial" charset="0"/>
                          <a:ea typeface="Arial" charset="0"/>
                          <a:cs typeface="Arial" charset="0"/>
                        </a:rPr>
                        <a:t> only in US and test in Spain</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serve as lien</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Challenge for residential sector</a:t>
                      </a:r>
                      <a:endParaRPr lang="en-US" sz="9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nchor="ctr">
                    <a:solidFill>
                      <a:srgbClr val="FF0000"/>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251889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56792"/>
            <a:ext cx="8174294" cy="3931441"/>
          </a:xfrm>
        </p:spPr>
        <p:txBody>
          <a:bodyPr>
            <a:noAutofit/>
          </a:bodyPr>
          <a:lstStyle/>
          <a:p>
            <a:pPr marL="0" indent="0">
              <a:buNone/>
            </a:pPr>
            <a:r>
              <a:rPr lang="en-US" sz="1430" dirty="0">
                <a:latin typeface="Arial" charset="0"/>
                <a:ea typeface="Arial" charset="0"/>
                <a:cs typeface="Arial" charset="0"/>
              </a:rPr>
              <a:t>Energy Savings Performance Contracting (EPC) can be a budget-neutral approach to finance retrofits as well as energy-efficiency </a:t>
            </a:r>
            <a:r>
              <a:rPr lang="en-US" sz="1430" dirty="0" smtClean="0">
                <a:latin typeface="Arial" charset="0"/>
                <a:ea typeface="Arial" charset="0"/>
                <a:cs typeface="Arial" charset="0"/>
              </a:rPr>
              <a:t>improvements. An Energy </a:t>
            </a:r>
            <a:r>
              <a:rPr lang="en-US" sz="1430" dirty="0">
                <a:latin typeface="Arial" charset="0"/>
                <a:ea typeface="Arial" charset="0"/>
                <a:cs typeface="Arial" charset="0"/>
              </a:rPr>
              <a:t>Service Company (</a:t>
            </a:r>
            <a:r>
              <a:rPr lang="en-US" sz="1430" dirty="0" smtClean="0">
                <a:latin typeface="Arial" charset="0"/>
                <a:ea typeface="Arial" charset="0"/>
                <a:cs typeface="Arial" charset="0"/>
              </a:rPr>
              <a:t>ESCO), plans </a:t>
            </a:r>
            <a:r>
              <a:rPr lang="en-US" sz="1430" dirty="0">
                <a:latin typeface="Arial" charset="0"/>
                <a:ea typeface="Arial" charset="0"/>
                <a:cs typeface="Arial" charset="0"/>
              </a:rPr>
              <a:t>and carries out the retrofit and guarantees energy savings. Payments are made to the ESCO, usually in installments. Even though very similar,  EPC differs from utility on bill-schemes. EPC involves an ESCO, which solely </a:t>
            </a:r>
            <a:r>
              <a:rPr lang="en-US" sz="1430" dirty="0" smtClean="0">
                <a:latin typeface="Arial" charset="0"/>
                <a:ea typeface="Arial" charset="0"/>
                <a:cs typeface="Arial" charset="0"/>
              </a:rPr>
              <a:t>focu</a:t>
            </a:r>
            <a:r>
              <a:rPr lang="en-US" sz="1430" dirty="0" smtClean="0">
                <a:solidFill>
                  <a:schemeClr val="tx1"/>
                </a:solidFill>
                <a:latin typeface="Arial" charset="0"/>
                <a:ea typeface="Arial" charset="0"/>
                <a:cs typeface="Arial" charset="0"/>
              </a:rPr>
              <a:t>se</a:t>
            </a:r>
            <a:r>
              <a:rPr lang="en-US" sz="1430" dirty="0" smtClean="0">
                <a:latin typeface="Arial" charset="0"/>
                <a:ea typeface="Arial" charset="0"/>
                <a:cs typeface="Arial" charset="0"/>
              </a:rPr>
              <a:t>s </a:t>
            </a:r>
            <a:r>
              <a:rPr lang="en-US" sz="1430" dirty="0">
                <a:latin typeface="Arial" charset="0"/>
                <a:ea typeface="Arial" charset="0"/>
                <a:cs typeface="Arial" charset="0"/>
              </a:rPr>
              <a:t>on energy services, allowing them to consider all parts of a retrofit (master plan), which utility companies might not be able </a:t>
            </a:r>
            <a:r>
              <a:rPr lang="en-US" sz="1430" dirty="0" smtClean="0">
                <a:latin typeface="Arial" charset="0"/>
                <a:ea typeface="Arial" charset="0"/>
                <a:cs typeface="Arial" charset="0"/>
              </a:rPr>
              <a:t>to. By </a:t>
            </a:r>
            <a:r>
              <a:rPr lang="en-US" sz="1430" dirty="0">
                <a:latin typeface="Arial" charset="0"/>
                <a:ea typeface="Arial" charset="0"/>
                <a:cs typeface="Arial" charset="0"/>
              </a:rPr>
              <a:t>focusing on all necessary steps, ESCOs are able to provide guarantees for the customers’ energy </a:t>
            </a:r>
            <a:r>
              <a:rPr lang="en-US" sz="1430" dirty="0" smtClean="0">
                <a:latin typeface="Arial" charset="0"/>
                <a:ea typeface="Arial" charset="0"/>
                <a:cs typeface="Arial" charset="0"/>
              </a:rPr>
              <a:t>savings.</a:t>
            </a:r>
            <a:endParaRPr lang="en-US" sz="1430" b="1" dirty="0">
              <a:latin typeface="Arial" charset="0"/>
              <a:ea typeface="Arial" charset="0"/>
              <a:cs typeface="Arial" charset="0"/>
            </a:endParaRPr>
          </a:p>
          <a:p>
            <a:pPr marL="0" indent="0">
              <a:buNone/>
            </a:pPr>
            <a:r>
              <a:rPr lang="en-US" sz="1430" b="1" dirty="0">
                <a:latin typeface="Arial" charset="0"/>
                <a:ea typeface="Arial" charset="0"/>
                <a:cs typeface="Arial" charset="0"/>
              </a:rPr>
              <a:t>Advantage:</a:t>
            </a:r>
            <a:r>
              <a:rPr lang="en-US" sz="1430" dirty="0">
                <a:latin typeface="Arial" charset="0"/>
                <a:ea typeface="Arial" charset="0"/>
                <a:cs typeface="Arial" charset="0"/>
              </a:rPr>
              <a:t> Professional support during retrofitting, addresses incentive problems, guaranteed savings, covers complete retrofitting measure</a:t>
            </a:r>
          </a:p>
          <a:p>
            <a:pPr marL="0" indent="0">
              <a:buNone/>
            </a:pPr>
            <a:r>
              <a:rPr lang="en-US" sz="1430" b="1" dirty="0">
                <a:latin typeface="Arial" charset="0"/>
                <a:ea typeface="Arial" charset="0"/>
                <a:cs typeface="Arial" charset="0"/>
              </a:rPr>
              <a:t>Disadvantage:</a:t>
            </a:r>
            <a:r>
              <a:rPr lang="en-US" sz="1430" dirty="0">
                <a:latin typeface="Arial" charset="0"/>
                <a:ea typeface="Arial" charset="0"/>
                <a:cs typeface="Arial" charset="0"/>
              </a:rPr>
              <a:t> Can be costly, limited availability for condominiums</a:t>
            </a:r>
            <a:endParaRPr lang="en-US" sz="1430" b="1" dirty="0">
              <a:latin typeface="Arial" charset="0"/>
              <a:ea typeface="Arial" charset="0"/>
              <a:cs typeface="Arial" charset="0"/>
            </a:endParaRPr>
          </a:p>
          <a:p>
            <a:pPr marL="7144" indent="-7144">
              <a:buNone/>
            </a:pPr>
            <a:r>
              <a:rPr lang="en-US" sz="1430" b="1" dirty="0">
                <a:latin typeface="Arial" charset="0"/>
                <a:ea typeface="Arial" charset="0"/>
                <a:cs typeface="Arial" charset="0"/>
              </a:rPr>
              <a:t>Examples: </a:t>
            </a:r>
            <a:r>
              <a:rPr lang="en-US" sz="1430" dirty="0">
                <a:latin typeface="Arial" charset="0"/>
                <a:ea typeface="Arial" charset="0"/>
                <a:cs typeface="Arial" charset="0"/>
              </a:rPr>
              <a:t>NORESCO (p.43), The </a:t>
            </a:r>
            <a:r>
              <a:rPr lang="en-US" sz="1430" dirty="0" err="1">
                <a:latin typeface="Arial" charset="0"/>
                <a:ea typeface="Arial" charset="0"/>
                <a:cs typeface="Arial" charset="0"/>
              </a:rPr>
              <a:t>guarantEE</a:t>
            </a:r>
            <a:r>
              <a:rPr lang="en-US" sz="1430" dirty="0">
                <a:latin typeface="Arial" charset="0"/>
                <a:ea typeface="Arial" charset="0"/>
                <a:cs typeface="Arial" charset="0"/>
              </a:rPr>
              <a:t> project (p. 44), Energies POSIT’IF (p. 44), </a:t>
            </a:r>
            <a:r>
              <a:rPr lang="en-US" sz="1430" dirty="0" err="1">
                <a:latin typeface="Arial" charset="0"/>
                <a:ea typeface="Arial" charset="0"/>
                <a:cs typeface="Arial" charset="0"/>
              </a:rPr>
              <a:t>RenoWatt</a:t>
            </a:r>
            <a:r>
              <a:rPr lang="en-US" sz="1430" dirty="0">
                <a:latin typeface="Arial" charset="0"/>
                <a:ea typeface="Arial" charset="0"/>
                <a:cs typeface="Arial" charset="0"/>
              </a:rPr>
              <a:t> (p. 45), Picardie Pass Renovation (p.45), </a:t>
            </a:r>
            <a:r>
              <a:rPr lang="en-US" sz="1430" dirty="0" err="1">
                <a:latin typeface="Arial" charset="0"/>
                <a:ea typeface="Arial" charset="0"/>
                <a:cs typeface="Arial" charset="0"/>
              </a:rPr>
              <a:t>SUNShINE</a:t>
            </a:r>
            <a:r>
              <a:rPr lang="en-US" sz="1430" dirty="0">
                <a:latin typeface="Arial" charset="0"/>
                <a:ea typeface="Arial" charset="0"/>
                <a:cs typeface="Arial" charset="0"/>
              </a:rPr>
              <a:t> (p. 46)</a:t>
            </a: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a:t>
            </a:r>
            <a:r>
              <a:rPr lang="en-US" sz="2250" dirty="0">
                <a:latin typeface="Arial" charset="0"/>
                <a:ea typeface="Arial" charset="0"/>
                <a:cs typeface="Arial" charset="0"/>
              </a:rPr>
              <a:t>5. Energy (Savings) Performance Contracting </a:t>
            </a: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479600496"/>
              </p:ext>
            </p:extLst>
          </p:nvPr>
        </p:nvGraphicFramePr>
        <p:xfrm>
          <a:off x="390641" y="4437112"/>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dirty="0" smtClean="0">
                          <a:latin typeface="Arial" charset="0"/>
                          <a:ea typeface="Arial" charset="0"/>
                          <a:cs typeface="Arial" charset="0"/>
                        </a:rPr>
                        <a:t>Investment characteristics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Transferability at sale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Support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Energy performance risk</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Scalability to a retrofit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Split incentives addressed</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900" dirty="0" smtClean="0">
                          <a:latin typeface="Arial" charset="0"/>
                          <a:ea typeface="Arial" charset="0"/>
                          <a:cs typeface="Arial" charset="0"/>
                        </a:rPr>
                        <a:t>Different parties can finance project </a:t>
                      </a: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r>
                        <a:rPr lang="en-US" sz="900" baseline="0" dirty="0" smtClean="0">
                          <a:latin typeface="Arial" charset="0"/>
                          <a:ea typeface="Arial" charset="0"/>
                          <a:cs typeface="Arial" charset="0"/>
                        </a:rPr>
                        <a:t> - extensive</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 </a:t>
                      </a:r>
                      <a:r>
                        <a:rPr lang="mr-IN" sz="900" dirty="0" smtClean="0">
                          <a:latin typeface="Arial" charset="0"/>
                          <a:ea typeface="Arial" charset="0"/>
                          <a:cs typeface="Arial" charset="0"/>
                        </a:rPr>
                        <a:t>–</a:t>
                      </a:r>
                      <a:r>
                        <a:rPr lang="en-US" sz="900" dirty="0" smtClean="0">
                          <a:latin typeface="Arial" charset="0"/>
                          <a:ea typeface="Arial" charset="0"/>
                          <a:cs typeface="Arial" charset="0"/>
                        </a:rPr>
                        <a:t> carried by ESCO</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endParaRPr lang="en-US" sz="100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32387659"/>
              </p:ext>
            </p:extLst>
          </p:nvPr>
        </p:nvGraphicFramePr>
        <p:xfrm>
          <a:off x="397956" y="5261948"/>
          <a:ext cx="8348088" cy="914400"/>
        </p:xfrm>
        <a:graphic>
          <a:graphicData uri="http://schemas.openxmlformats.org/drawingml/2006/table">
            <a:tbl>
              <a:tblPr firstRow="1" bandRow="1">
                <a:tableStyleId>{5C22544A-7EE6-4342-B048-85BDC9FD1C3A}</a:tableStyleId>
              </a:tblPr>
              <a:tblGrid>
                <a:gridCol w="861676">
                  <a:extLst>
                    <a:ext uri="{9D8B030D-6E8A-4147-A177-3AD203B41FA5}">
                      <a16:colId xmlns:a16="http://schemas.microsoft.com/office/drawing/2014/main" val="2026256478"/>
                    </a:ext>
                  </a:extLst>
                </a:gridCol>
                <a:gridCol w="1224136">
                  <a:extLst>
                    <a:ext uri="{9D8B030D-6E8A-4147-A177-3AD203B41FA5}">
                      <a16:colId xmlns:a16="http://schemas.microsoft.com/office/drawing/2014/main" val="4149875238"/>
                    </a:ext>
                  </a:extLst>
                </a:gridCol>
                <a:gridCol w="1224136">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86317">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High due</a:t>
                      </a:r>
                      <a:r>
                        <a:rPr lang="en-US" sz="900" baseline="0" dirty="0" smtClean="0">
                          <a:latin typeface="Arial" charset="0"/>
                          <a:ea typeface="Arial" charset="0"/>
                          <a:cs typeface="Arial" charset="0"/>
                        </a:rPr>
                        <a:t> to ESCO (risk compensation)</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Payback, Interests,</a:t>
                      </a:r>
                      <a:r>
                        <a:rPr lang="en-US" sz="900" baseline="0" dirty="0" smtClean="0">
                          <a:latin typeface="Arial" charset="0"/>
                          <a:ea typeface="Arial" charset="0"/>
                          <a:cs typeface="Arial" charset="0"/>
                        </a:rPr>
                        <a:t> Service fees?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(except Belgium)</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(set</a:t>
                      </a:r>
                      <a:r>
                        <a:rPr lang="en-US" sz="900" baseline="0" dirty="0" smtClean="0">
                          <a:latin typeface="Arial" charset="0"/>
                          <a:ea typeface="Arial" charset="0"/>
                          <a:cs typeface="Arial" charset="0"/>
                        </a:rPr>
                        <a:t> up ESCO or fund)</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endParaRPr lang="en-US" sz="9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167213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56792"/>
            <a:ext cx="8263392" cy="3931441"/>
          </a:xfrm>
        </p:spPr>
        <p:txBody>
          <a:bodyPr>
            <a:noAutofit/>
          </a:bodyPr>
          <a:lstStyle/>
          <a:p>
            <a:pPr marL="0" indent="0">
              <a:buNone/>
            </a:pPr>
            <a:r>
              <a:rPr lang="en-US" sz="1430" dirty="0">
                <a:latin typeface="Arial" charset="0"/>
                <a:ea typeface="Arial" charset="0"/>
                <a:cs typeface="Arial" charset="0"/>
              </a:rPr>
              <a:t>Energy supply contracting (ESP) </a:t>
            </a:r>
            <a:r>
              <a:rPr lang="en-US" sz="1430" dirty="0" smtClean="0">
                <a:latin typeface="Arial" charset="0"/>
                <a:ea typeface="Arial" charset="0"/>
                <a:cs typeface="Arial" charset="0"/>
              </a:rPr>
              <a:t>is </a:t>
            </a:r>
            <a:r>
              <a:rPr lang="en-US" sz="1430" dirty="0">
                <a:latin typeface="Arial" charset="0"/>
                <a:ea typeface="Arial" charset="0"/>
                <a:cs typeface="Arial" charset="0"/>
              </a:rPr>
              <a:t>closely comparable to energy performance contracting. In both approaches the service is accomplished by ESCOs or utility companies. However, </a:t>
            </a:r>
            <a:r>
              <a:rPr lang="en-US" sz="1430" dirty="0" smtClean="0">
                <a:latin typeface="Arial" charset="0"/>
                <a:ea typeface="Arial" charset="0"/>
                <a:cs typeface="Arial" charset="0"/>
              </a:rPr>
              <a:t>energy </a:t>
            </a:r>
            <a:r>
              <a:rPr lang="en-US" sz="1430" dirty="0">
                <a:latin typeface="Arial" charset="0"/>
                <a:ea typeface="Arial" charset="0"/>
                <a:cs typeface="Arial" charset="0"/>
              </a:rPr>
              <a:t>supply contracting rather aims at the supply side. Accordingly, the subject of the contract is the utility value (like volumes of heat) instead of the energy value. The </a:t>
            </a:r>
            <a:r>
              <a:rPr lang="en-US" sz="1430" dirty="0" smtClean="0">
                <a:latin typeface="Arial" charset="0"/>
                <a:ea typeface="Arial" charset="0"/>
                <a:cs typeface="Arial" charset="0"/>
              </a:rPr>
              <a:t>EUSCO </a:t>
            </a:r>
            <a:r>
              <a:rPr lang="en-US" sz="1430" dirty="0">
                <a:latin typeface="Arial" charset="0"/>
                <a:ea typeface="Arial" charset="0"/>
                <a:cs typeface="Arial" charset="0"/>
              </a:rPr>
              <a:t>explains the difference between ESC and EPC accordingly: “The principal difference is that EPC goes beyond ESC. Whereas ESC is based on a business model that guarantees energy supply; EPC is a business model for energy savings. The goal is to avoid wasting energy and to invest the savings in energy efficiency” (EUSCO, 2018). </a:t>
            </a:r>
            <a:endParaRPr lang="en-GB" sz="1430" b="1" dirty="0">
              <a:latin typeface="Arial" charset="0"/>
              <a:ea typeface="Arial" charset="0"/>
              <a:cs typeface="Arial" charset="0"/>
            </a:endParaRPr>
          </a:p>
          <a:p>
            <a:pPr marL="0" indent="0">
              <a:buNone/>
            </a:pPr>
            <a:r>
              <a:rPr lang="en-US" sz="1430" b="1" dirty="0">
                <a:latin typeface="Arial" charset="0"/>
                <a:ea typeface="Arial" charset="0"/>
                <a:cs typeface="Arial" charset="0"/>
              </a:rPr>
              <a:t>Advantage:</a:t>
            </a:r>
            <a:r>
              <a:rPr lang="en-US" sz="1430" dirty="0">
                <a:latin typeface="Arial" charset="0"/>
                <a:ea typeface="Arial" charset="0"/>
                <a:cs typeface="Arial" charset="0"/>
              </a:rPr>
              <a:t> Professional support during retrofitting, addresses incentive problems, guaranteed supply savings, covers extensive measures</a:t>
            </a:r>
          </a:p>
          <a:p>
            <a:pPr marL="0" indent="0">
              <a:buNone/>
            </a:pPr>
            <a:r>
              <a:rPr lang="en-US" sz="1430" b="1" dirty="0">
                <a:latin typeface="Arial" charset="0"/>
                <a:ea typeface="Arial" charset="0"/>
                <a:cs typeface="Arial" charset="0"/>
              </a:rPr>
              <a:t>Disadvantage:</a:t>
            </a:r>
            <a:r>
              <a:rPr lang="en-US" sz="1430" dirty="0">
                <a:latin typeface="Arial" charset="0"/>
                <a:ea typeface="Arial" charset="0"/>
                <a:cs typeface="Arial" charset="0"/>
              </a:rPr>
              <a:t> Can be costly, limited availability, not as complete as EPC</a:t>
            </a:r>
            <a:endParaRPr lang="en-GB" sz="1430" b="1" dirty="0">
              <a:latin typeface="Arial" charset="0"/>
              <a:ea typeface="Arial" charset="0"/>
              <a:cs typeface="Arial" charset="0"/>
            </a:endParaRPr>
          </a:p>
          <a:p>
            <a:pPr marL="0" indent="0">
              <a:buNone/>
            </a:pPr>
            <a:r>
              <a:rPr lang="en-GB" sz="1430" b="1" dirty="0">
                <a:latin typeface="Arial" charset="0"/>
                <a:ea typeface="Arial" charset="0"/>
                <a:cs typeface="Arial" charset="0"/>
              </a:rPr>
              <a:t>Examples: </a:t>
            </a:r>
            <a:r>
              <a:rPr lang="en-GB" sz="1430" dirty="0">
                <a:latin typeface="Arial" charset="0"/>
                <a:ea typeface="Arial" charset="0"/>
                <a:cs typeface="Arial" charset="0"/>
              </a:rPr>
              <a:t>ENGIE energy supply contracting (p. 49), Stuttgart’s care-free energy renovation (p. 50)</a:t>
            </a:r>
          </a:p>
          <a:p>
            <a:pPr marL="0" indent="0">
              <a:buNone/>
            </a:pPr>
            <a:endParaRPr lang="en-GB" sz="1430" dirty="0">
              <a:latin typeface="Arial" charset="0"/>
              <a:ea typeface="Arial" charset="0"/>
              <a:cs typeface="Arial" charset="0"/>
            </a:endParaRPr>
          </a:p>
          <a:p>
            <a:pPr marL="0" indent="0">
              <a:buNone/>
            </a:pPr>
            <a:endParaRPr lang="en-GB" sz="143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a:t>
            </a:r>
            <a:r>
              <a:rPr lang="en-US" sz="2250" dirty="0">
                <a:latin typeface="Arial" charset="0"/>
                <a:ea typeface="Arial" charset="0"/>
                <a:cs typeface="Arial" charset="0"/>
              </a:rPr>
              <a:t>6. Energy Supply Contracts </a:t>
            </a: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565881037"/>
              </p:ext>
            </p:extLst>
          </p:nvPr>
        </p:nvGraphicFramePr>
        <p:xfrm>
          <a:off x="390641" y="4437112"/>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dirty="0" smtClean="0">
                          <a:latin typeface="Arial" charset="0"/>
                          <a:ea typeface="Arial" charset="0"/>
                          <a:cs typeface="Arial" charset="0"/>
                        </a:rPr>
                        <a:t>Investment characteristics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Transferability at sale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Support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Energy performance risk</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Scalability to a retrofit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Split incentives addressed</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900" dirty="0" smtClean="0">
                          <a:latin typeface="Arial" charset="0"/>
                          <a:ea typeface="Arial" charset="0"/>
                          <a:cs typeface="Arial" charset="0"/>
                        </a:rPr>
                        <a:t>Different parties can finance project </a:t>
                      </a: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r>
                        <a:rPr lang="en-US" sz="900" baseline="0" dirty="0" smtClean="0">
                          <a:latin typeface="Arial" charset="0"/>
                          <a:ea typeface="Arial" charset="0"/>
                          <a:cs typeface="Arial" charset="0"/>
                        </a:rPr>
                        <a:t> - extensive</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 </a:t>
                      </a:r>
                      <a:r>
                        <a:rPr lang="mr-IN" sz="900" dirty="0" smtClean="0">
                          <a:latin typeface="Arial" charset="0"/>
                          <a:ea typeface="Arial" charset="0"/>
                          <a:cs typeface="Arial" charset="0"/>
                        </a:rPr>
                        <a:t>–</a:t>
                      </a:r>
                      <a:r>
                        <a:rPr lang="en-US" sz="900" dirty="0" smtClean="0">
                          <a:latin typeface="Arial" charset="0"/>
                          <a:ea typeface="Arial" charset="0"/>
                          <a:cs typeface="Arial" charset="0"/>
                        </a:rPr>
                        <a:t> carried by ESCO</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endParaRPr lang="en-US" sz="100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04999943"/>
              </p:ext>
            </p:extLst>
          </p:nvPr>
        </p:nvGraphicFramePr>
        <p:xfrm>
          <a:off x="397956" y="5261948"/>
          <a:ext cx="8348088" cy="914400"/>
        </p:xfrm>
        <a:graphic>
          <a:graphicData uri="http://schemas.openxmlformats.org/drawingml/2006/table">
            <a:tbl>
              <a:tblPr firstRow="1" bandRow="1">
                <a:tableStyleId>{5C22544A-7EE6-4342-B048-85BDC9FD1C3A}</a:tableStyleId>
              </a:tblPr>
              <a:tblGrid>
                <a:gridCol w="861676">
                  <a:extLst>
                    <a:ext uri="{9D8B030D-6E8A-4147-A177-3AD203B41FA5}">
                      <a16:colId xmlns:a16="http://schemas.microsoft.com/office/drawing/2014/main" val="2026256478"/>
                    </a:ext>
                  </a:extLst>
                </a:gridCol>
                <a:gridCol w="1224136">
                  <a:extLst>
                    <a:ext uri="{9D8B030D-6E8A-4147-A177-3AD203B41FA5}">
                      <a16:colId xmlns:a16="http://schemas.microsoft.com/office/drawing/2014/main" val="4149875238"/>
                    </a:ext>
                  </a:extLst>
                </a:gridCol>
                <a:gridCol w="1224136">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332753">
                  <a:extLst>
                    <a:ext uri="{9D8B030D-6E8A-4147-A177-3AD203B41FA5}">
                      <a16:colId xmlns:a16="http://schemas.microsoft.com/office/drawing/2014/main" val="200567842"/>
                    </a:ext>
                  </a:extLst>
                </a:gridCol>
                <a:gridCol w="114970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With ESCO</a:t>
                      </a:r>
                      <a:r>
                        <a:rPr lang="en-US" sz="900" baseline="0" dirty="0" smtClean="0">
                          <a:latin typeface="Arial" charset="0"/>
                          <a:ea typeface="Arial" charset="0"/>
                          <a:cs typeface="Arial" charset="0"/>
                        </a:rPr>
                        <a:t> and financiers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Payback, Interests,</a:t>
                      </a:r>
                      <a:r>
                        <a:rPr lang="en-US" sz="900" baseline="0" dirty="0" smtClean="0">
                          <a:latin typeface="Arial" charset="0"/>
                          <a:ea typeface="Arial" charset="0"/>
                          <a:cs typeface="Arial" charset="0"/>
                        </a:rPr>
                        <a:t> Service fees?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(except Belgium)</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(set</a:t>
                      </a:r>
                      <a:r>
                        <a:rPr lang="en-US" sz="900" baseline="0" dirty="0" smtClean="0">
                          <a:latin typeface="Arial" charset="0"/>
                          <a:ea typeface="Arial" charset="0"/>
                          <a:cs typeface="Arial" charset="0"/>
                        </a:rPr>
                        <a:t> up ESCO or fund)</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but</a:t>
                      </a:r>
                      <a:r>
                        <a:rPr lang="en-US" sz="900" baseline="0" dirty="0" smtClean="0">
                          <a:latin typeface="Arial" charset="0"/>
                          <a:ea typeface="Arial" charset="0"/>
                          <a:cs typeface="Arial" charset="0"/>
                        </a:rPr>
                        <a:t> mostly in industrial sector so far</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endParaRPr lang="en-US" sz="9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256511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0" indent="0">
              <a:buNone/>
            </a:pPr>
            <a:r>
              <a:rPr lang="en-US" sz="1650" dirty="0">
                <a:latin typeface="Arial" charset="0"/>
                <a:ea typeface="Arial" charset="0"/>
                <a:cs typeface="Arial" charset="0"/>
              </a:rPr>
              <a:t>An alternative financing tool for energy efficient retrofitting is leasing. Leasing contracts are common in sectors where the user of an object does not own it. To be eligible to use it, </a:t>
            </a:r>
            <a:r>
              <a:rPr lang="en-US" sz="1650" dirty="0" smtClean="0">
                <a:solidFill>
                  <a:schemeClr val="tx1"/>
                </a:solidFill>
                <a:latin typeface="Arial" charset="0"/>
                <a:ea typeface="Arial" charset="0"/>
                <a:cs typeface="Arial" charset="0"/>
              </a:rPr>
              <a:t>he/she </a:t>
            </a:r>
            <a:r>
              <a:rPr lang="en-US" sz="1650" dirty="0">
                <a:solidFill>
                  <a:schemeClr val="tx1"/>
                </a:solidFill>
                <a:latin typeface="Arial" charset="0"/>
                <a:ea typeface="Arial" charset="0"/>
                <a:cs typeface="Arial" charset="0"/>
              </a:rPr>
              <a:t>pays </a:t>
            </a:r>
            <a:r>
              <a:rPr lang="en-US" sz="1650" dirty="0">
                <a:latin typeface="Arial" charset="0"/>
                <a:ea typeface="Arial" charset="0"/>
                <a:cs typeface="Arial" charset="0"/>
              </a:rPr>
              <a:t>a regular fee to the owner of the object. </a:t>
            </a:r>
            <a:r>
              <a:rPr lang="en-US" sz="1650" dirty="0" smtClean="0">
                <a:latin typeface="Arial" charset="0"/>
                <a:ea typeface="Arial" charset="0"/>
                <a:cs typeface="Arial" charset="0"/>
              </a:rPr>
              <a:t>In energy </a:t>
            </a:r>
            <a:r>
              <a:rPr lang="en-US" sz="1650" dirty="0">
                <a:latin typeface="Arial" charset="0"/>
                <a:ea typeface="Arial" charset="0"/>
                <a:cs typeface="Arial" charset="0"/>
              </a:rPr>
              <a:t>efficiency projects or even retrofits this financing scheme </a:t>
            </a:r>
            <a:r>
              <a:rPr lang="en-US" sz="1650" dirty="0" smtClean="0">
                <a:latin typeface="Arial" charset="0"/>
                <a:ea typeface="Arial" charset="0"/>
                <a:cs typeface="Arial" charset="0"/>
              </a:rPr>
              <a:t>might be difficult to implement as the </a:t>
            </a:r>
            <a:r>
              <a:rPr lang="en-US" sz="1650" dirty="0">
                <a:latin typeface="Arial" charset="0"/>
                <a:ea typeface="Arial" charset="0"/>
                <a:cs typeface="Arial" charset="0"/>
              </a:rPr>
              <a:t>financed object </a:t>
            </a:r>
            <a:r>
              <a:rPr lang="en-US" sz="1650" dirty="0" smtClean="0">
                <a:latin typeface="Arial" charset="0"/>
                <a:ea typeface="Arial" charset="0"/>
                <a:cs typeface="Arial" charset="0"/>
              </a:rPr>
              <a:t>can maybe not be removed. </a:t>
            </a:r>
          </a:p>
          <a:p>
            <a:pPr marL="0" indent="0">
              <a:buNone/>
            </a:pPr>
            <a:r>
              <a:rPr lang="en-US" sz="1650" b="1" dirty="0" smtClean="0">
                <a:latin typeface="Arial" charset="0"/>
                <a:ea typeface="Arial" charset="0"/>
                <a:cs typeface="Arial" charset="0"/>
              </a:rPr>
              <a:t>Advantage</a:t>
            </a:r>
            <a:r>
              <a:rPr lang="en-US" sz="1650" b="1" dirty="0">
                <a:latin typeface="Arial" charset="0"/>
                <a:ea typeface="Arial" charset="0"/>
                <a:cs typeface="Arial" charset="0"/>
              </a:rPr>
              <a:t>:</a:t>
            </a:r>
            <a:r>
              <a:rPr lang="en-US" sz="1650" dirty="0">
                <a:latin typeface="Arial" charset="0"/>
                <a:ea typeface="Arial" charset="0"/>
                <a:cs typeface="Arial" charset="0"/>
              </a:rPr>
              <a:t> Little obligations, no risk of outdated technology, addresses incentives</a:t>
            </a:r>
          </a:p>
          <a:p>
            <a:pPr marL="0" indent="0">
              <a:buNone/>
            </a:pPr>
            <a:r>
              <a:rPr lang="en-US" sz="1650" b="1" dirty="0">
                <a:latin typeface="Arial" charset="0"/>
                <a:ea typeface="Arial" charset="0"/>
                <a:cs typeface="Arial" charset="0"/>
              </a:rPr>
              <a:t>Disadvantage:</a:t>
            </a:r>
            <a:r>
              <a:rPr lang="en-US" sz="1650" dirty="0">
                <a:latin typeface="Arial" charset="0"/>
                <a:ea typeface="Arial" charset="0"/>
                <a:cs typeface="Arial" charset="0"/>
              </a:rPr>
              <a:t> Only one known project, difficult to implement</a:t>
            </a:r>
            <a:endParaRPr lang="en-US" sz="1650" b="1" dirty="0">
              <a:latin typeface="Arial" charset="0"/>
              <a:ea typeface="Arial" charset="0"/>
              <a:cs typeface="Arial" charset="0"/>
            </a:endParaRPr>
          </a:p>
          <a:p>
            <a:pPr marL="0" indent="0">
              <a:buNone/>
            </a:pPr>
            <a:r>
              <a:rPr lang="en-US" sz="1650" b="1" dirty="0">
                <a:latin typeface="Arial" charset="0"/>
                <a:ea typeface="Arial" charset="0"/>
                <a:cs typeface="Arial" charset="0"/>
              </a:rPr>
              <a:t>Examples: </a:t>
            </a:r>
            <a:r>
              <a:rPr lang="en-US" sz="1650" dirty="0">
                <a:latin typeface="Arial" charset="0"/>
                <a:ea typeface="Arial" charset="0"/>
                <a:cs typeface="Arial" charset="0"/>
              </a:rPr>
              <a:t>New York City Green Lease (p. 50)</a:t>
            </a:r>
          </a:p>
          <a:p>
            <a:pPr marL="0" indent="0">
              <a:buNone/>
            </a:pPr>
            <a:endParaRPr lang="en-US" sz="1650" dirty="0">
              <a:latin typeface="Arial Hebrew Scholar" charset="-79"/>
              <a:ea typeface="Arial Hebrew Scholar" charset="-79"/>
              <a:cs typeface="Arial Hebrew Scholar" charset="-79"/>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7. Leasing</a:t>
            </a:r>
            <a:endParaRPr lang="en-US" sz="2250" dirty="0">
              <a:latin typeface="Arial" charset="0"/>
              <a:ea typeface="Arial" charset="0"/>
              <a:cs typeface="Arial" charset="0"/>
            </a:endParaRP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702705084"/>
              </p:ext>
            </p:extLst>
          </p:nvPr>
        </p:nvGraphicFramePr>
        <p:xfrm>
          <a:off x="390641" y="4437112"/>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dirty="0" smtClean="0">
                          <a:latin typeface="Arial" charset="0"/>
                          <a:ea typeface="Arial" charset="0"/>
                          <a:cs typeface="Arial" charset="0"/>
                        </a:rPr>
                        <a:t>Investment characteristics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Transferability at sale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Support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Energy performance risk</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Scalability to a retrofit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Split incentives addressed</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900" dirty="0" smtClean="0">
                          <a:latin typeface="Arial" charset="0"/>
                          <a:ea typeface="Arial" charset="0"/>
                          <a:cs typeface="Arial" charset="0"/>
                        </a:rPr>
                        <a:t>Owners lease to tenants</a:t>
                      </a: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r>
                        <a:rPr lang="de-DE"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Potentially</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endParaRPr lang="en-US" sz="1000" dirty="0">
                        <a:solidFill>
                          <a:schemeClr val="accent6"/>
                        </a:solidFill>
                        <a:latin typeface="Arial" charset="0"/>
                        <a:ea typeface="Arial" charset="0"/>
                        <a:cs typeface="Arial" charset="0"/>
                      </a:endParaRPr>
                    </a:p>
                  </a:txBody>
                  <a:tcPr>
                    <a:solidFill>
                      <a:srgbClr val="FF0000"/>
                    </a:solidFill>
                  </a:tcPr>
                </a:tc>
                <a:extLst>
                  <a:ext uri="{0D108BD9-81ED-4DB2-BD59-A6C34878D82A}">
                    <a16:rowId xmlns:a16="http://schemas.microsoft.com/office/drawing/2014/main" val="135930301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44750513"/>
              </p:ext>
            </p:extLst>
          </p:nvPr>
        </p:nvGraphicFramePr>
        <p:xfrm>
          <a:off x="397956" y="5261948"/>
          <a:ext cx="8348088" cy="914400"/>
        </p:xfrm>
        <a:graphic>
          <a:graphicData uri="http://schemas.openxmlformats.org/drawingml/2006/table">
            <a:tbl>
              <a:tblPr firstRow="1" bandRow="1">
                <a:tableStyleId>{5C22544A-7EE6-4342-B048-85BDC9FD1C3A}</a:tableStyleId>
              </a:tblPr>
              <a:tblGrid>
                <a:gridCol w="861676">
                  <a:extLst>
                    <a:ext uri="{9D8B030D-6E8A-4147-A177-3AD203B41FA5}">
                      <a16:colId xmlns:a16="http://schemas.microsoft.com/office/drawing/2014/main" val="2026256478"/>
                    </a:ext>
                  </a:extLst>
                </a:gridCol>
                <a:gridCol w="1224136">
                  <a:extLst>
                    <a:ext uri="{9D8B030D-6E8A-4147-A177-3AD203B41FA5}">
                      <a16:colId xmlns:a16="http://schemas.microsoft.com/office/drawing/2014/main" val="4149875238"/>
                    </a:ext>
                  </a:extLst>
                </a:gridCol>
                <a:gridCol w="1224136">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332753">
                  <a:extLst>
                    <a:ext uri="{9D8B030D-6E8A-4147-A177-3AD203B41FA5}">
                      <a16:colId xmlns:a16="http://schemas.microsoft.com/office/drawing/2014/main" val="200567842"/>
                    </a:ext>
                  </a:extLst>
                </a:gridCol>
                <a:gridCol w="114970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Contract</a:t>
                      </a:r>
                      <a:r>
                        <a:rPr lang="en-US" sz="900" baseline="0" dirty="0" smtClean="0">
                          <a:latin typeface="Arial" charset="0"/>
                          <a:ea typeface="Arial" charset="0"/>
                          <a:cs typeface="Arial" charset="0"/>
                        </a:rPr>
                        <a:t> between lessee and lessor</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Leasing</a:t>
                      </a:r>
                      <a:r>
                        <a:rPr lang="en-US" sz="900" baseline="0" dirty="0" smtClean="0">
                          <a:latin typeface="Arial" charset="0"/>
                          <a:ea typeface="Arial" charset="0"/>
                          <a:cs typeface="Arial" charset="0"/>
                        </a:rPr>
                        <a:t> </a:t>
                      </a:r>
                      <a:r>
                        <a:rPr lang="en-US" sz="900" dirty="0" smtClean="0">
                          <a:latin typeface="Arial" charset="0"/>
                          <a:ea typeface="Arial" charset="0"/>
                          <a:cs typeface="Arial" charset="0"/>
                        </a:rPr>
                        <a:t>fees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r>
                        <a:rPr lang="en-US" sz="900" baseline="0" dirty="0" smtClean="0">
                          <a:latin typeface="Arial" charset="0"/>
                          <a:ea typeface="Arial" charset="0"/>
                          <a:cs typeface="Arial" charset="0"/>
                        </a:rPr>
                        <a:t> (example in commercial)</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retrofit</a:t>
                      </a:r>
                      <a:r>
                        <a:rPr lang="en-US" sz="900" baseline="0" dirty="0" smtClean="0">
                          <a:latin typeface="Arial" charset="0"/>
                          <a:ea typeface="Arial" charset="0"/>
                          <a:cs typeface="Arial" charset="0"/>
                        </a:rPr>
                        <a:t> cannot be removed</a:t>
                      </a:r>
                      <a:endParaRPr lang="en-US" sz="900" dirty="0">
                        <a:latin typeface="Arial" charset="0"/>
                        <a:ea typeface="Arial" charset="0"/>
                        <a:cs typeface="Arial" charset="0"/>
                      </a:endParaRPr>
                    </a:p>
                  </a:txBody>
                  <a:tcPr anchor="ctr"/>
                </a:tc>
                <a:tc>
                  <a:txBody>
                    <a:bodyPr/>
                    <a:lstStyle/>
                    <a:p>
                      <a:pPr algn="ctr"/>
                      <a:endParaRPr lang="en-US" sz="900" dirty="0">
                        <a:latin typeface="Arial" charset="0"/>
                        <a:ea typeface="Arial" charset="0"/>
                        <a:cs typeface="Arial" charset="0"/>
                      </a:endParaRPr>
                    </a:p>
                  </a:txBody>
                  <a:tcPr anchor="ctr">
                    <a:solidFill>
                      <a:srgbClr val="FF0000"/>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178991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56792"/>
            <a:ext cx="8174294" cy="3931441"/>
          </a:xfrm>
        </p:spPr>
        <p:txBody>
          <a:bodyPr>
            <a:noAutofit/>
          </a:bodyPr>
          <a:lstStyle/>
          <a:p>
            <a:pPr marL="0" indent="0">
              <a:buNone/>
            </a:pPr>
            <a:r>
              <a:rPr lang="en-US" sz="1650" dirty="0">
                <a:latin typeface="Arial" charset="0"/>
                <a:ea typeface="Arial" charset="0"/>
                <a:cs typeface="Arial" charset="0"/>
              </a:rPr>
              <a:t>Another rather unconventional method of financing a retrofit is to finance it through the extension of the targeted building by creating new space either on top, besides or under an existing building. These so-called add-ons increase the value of the object extensively, and create potential rental income. When these add-ons are combined with renewable energy, as in the case of retrofits, they are referred to as “</a:t>
            </a:r>
            <a:r>
              <a:rPr lang="en-US" sz="1650" dirty="0" err="1">
                <a:latin typeface="Arial" charset="0"/>
                <a:ea typeface="Arial" charset="0"/>
                <a:cs typeface="Arial" charset="0"/>
              </a:rPr>
              <a:t>AdoRes</a:t>
            </a:r>
            <a:r>
              <a:rPr lang="en-US" sz="1650" dirty="0">
                <a:latin typeface="Arial" charset="0"/>
                <a:ea typeface="Arial" charset="0"/>
                <a:cs typeface="Arial" charset="0"/>
              </a:rPr>
              <a:t>” (Ado comes from Add-On and Re from Renewable energy). </a:t>
            </a:r>
            <a:endParaRPr lang="en-GB" sz="1650" b="1" dirty="0">
              <a:latin typeface="Arial" charset="0"/>
              <a:ea typeface="Arial" charset="0"/>
              <a:cs typeface="Arial" charset="0"/>
            </a:endParaRPr>
          </a:p>
          <a:p>
            <a:pPr marL="0" indent="0">
              <a:buNone/>
            </a:pPr>
            <a:r>
              <a:rPr lang="en-US" sz="1650" b="1" dirty="0">
                <a:latin typeface="Arial" charset="0"/>
                <a:ea typeface="Arial" charset="0"/>
                <a:cs typeface="Arial" charset="0"/>
              </a:rPr>
              <a:t>Advantage:</a:t>
            </a:r>
            <a:r>
              <a:rPr lang="en-US" sz="1650" dirty="0">
                <a:latin typeface="Arial" charset="0"/>
                <a:ea typeface="Arial" charset="0"/>
                <a:cs typeface="Arial" charset="0"/>
              </a:rPr>
              <a:t> Smart and cheap way to finance retrofitting, addresses incentives</a:t>
            </a:r>
          </a:p>
          <a:p>
            <a:pPr marL="0" indent="0">
              <a:buNone/>
            </a:pPr>
            <a:r>
              <a:rPr lang="en-US" sz="1650" b="1" dirty="0">
                <a:latin typeface="Arial" charset="0"/>
                <a:ea typeface="Arial" charset="0"/>
                <a:cs typeface="Arial" charset="0"/>
              </a:rPr>
              <a:t>Disadvantage:</a:t>
            </a:r>
            <a:r>
              <a:rPr lang="en-US" sz="1650" dirty="0">
                <a:latin typeface="Arial" charset="0"/>
                <a:ea typeface="Arial" charset="0"/>
                <a:cs typeface="Arial" charset="0"/>
              </a:rPr>
              <a:t> Requires higher upfront investments, not suitable for all condominiums</a:t>
            </a:r>
            <a:endParaRPr lang="en-GB" sz="1650" b="1" dirty="0">
              <a:latin typeface="Arial" charset="0"/>
              <a:ea typeface="Arial" charset="0"/>
              <a:cs typeface="Arial" charset="0"/>
            </a:endParaRPr>
          </a:p>
          <a:p>
            <a:pPr marL="0" indent="0">
              <a:buNone/>
            </a:pPr>
            <a:r>
              <a:rPr lang="en-GB" sz="1650" b="1" dirty="0">
                <a:latin typeface="Arial" charset="0"/>
                <a:ea typeface="Arial" charset="0"/>
                <a:cs typeface="Arial" charset="0"/>
              </a:rPr>
              <a:t>Examples: </a:t>
            </a:r>
            <a:r>
              <a:rPr lang="en-GB" sz="1650" dirty="0">
                <a:latin typeface="Arial" charset="0"/>
                <a:ea typeface="Arial" charset="0"/>
                <a:cs typeface="Arial" charset="0"/>
              </a:rPr>
              <a:t>ABRACADABRA (p. 52)</a:t>
            </a:r>
          </a:p>
          <a:p>
            <a:pPr marL="0" indent="0">
              <a:buNone/>
            </a:pPr>
            <a:endParaRPr lang="en-GB" sz="1650" dirty="0">
              <a:latin typeface="Arial Hebrew Scholar" charset="-79"/>
              <a:ea typeface="Arial Hebrew Scholar" charset="-79"/>
              <a:cs typeface="Arial Hebrew Scholar" charset="-79"/>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8. </a:t>
            </a:r>
            <a:r>
              <a:rPr lang="en-US" sz="2250" dirty="0" err="1" smtClean="0">
                <a:latin typeface="Arial" charset="0"/>
                <a:ea typeface="Arial" charset="0"/>
                <a:cs typeface="Arial" charset="0"/>
              </a:rPr>
              <a:t>AdoRes</a:t>
            </a:r>
            <a:endParaRPr lang="en-US" sz="2250" dirty="0">
              <a:latin typeface="Arial" charset="0"/>
              <a:ea typeface="Arial" charset="0"/>
              <a:cs typeface="Arial" charset="0"/>
            </a:endParaRP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014815946"/>
              </p:ext>
            </p:extLst>
          </p:nvPr>
        </p:nvGraphicFramePr>
        <p:xfrm>
          <a:off x="390641" y="4293096"/>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noProof="0" dirty="0" smtClean="0">
                          <a:latin typeface="Arial" charset="0"/>
                          <a:ea typeface="Arial" charset="0"/>
                          <a:cs typeface="Arial" charset="0"/>
                        </a:rPr>
                        <a:t>Investment characteristics</a:t>
                      </a:r>
                      <a:endParaRPr lang="en-US" sz="1000" noProof="0" dirty="0">
                        <a:latin typeface="Arial" charset="0"/>
                        <a:ea typeface="Arial" charset="0"/>
                        <a:cs typeface="Arial" charset="0"/>
                      </a:endParaRPr>
                    </a:p>
                  </a:txBody>
                  <a:tcPr anchor="ctr"/>
                </a:tc>
                <a:tc>
                  <a:txBody>
                    <a:bodyPr/>
                    <a:lstStyle/>
                    <a:p>
                      <a:pPr algn="ctr"/>
                      <a:r>
                        <a:rPr lang="en-US" sz="1000" noProof="0" dirty="0" smtClean="0">
                          <a:latin typeface="Arial" charset="0"/>
                          <a:ea typeface="Arial" charset="0"/>
                          <a:cs typeface="Arial" charset="0"/>
                        </a:rPr>
                        <a:t>Transferability at sale</a:t>
                      </a:r>
                      <a:endParaRPr lang="en-US" sz="1000" noProof="0" dirty="0">
                        <a:latin typeface="Arial" charset="0"/>
                        <a:ea typeface="Arial" charset="0"/>
                        <a:cs typeface="Arial" charset="0"/>
                      </a:endParaRPr>
                    </a:p>
                  </a:txBody>
                  <a:tcPr anchor="ctr"/>
                </a:tc>
                <a:tc>
                  <a:txBody>
                    <a:bodyPr/>
                    <a:lstStyle/>
                    <a:p>
                      <a:pPr algn="ctr"/>
                      <a:r>
                        <a:rPr lang="en-US" sz="1000" noProof="0" dirty="0" smtClean="0">
                          <a:latin typeface="Arial" charset="0"/>
                          <a:ea typeface="Arial" charset="0"/>
                          <a:cs typeface="Arial" charset="0"/>
                        </a:rPr>
                        <a:t>Support </a:t>
                      </a:r>
                      <a:endParaRPr lang="en-US" sz="1000" noProof="0" dirty="0">
                        <a:latin typeface="Arial" charset="0"/>
                        <a:ea typeface="Arial" charset="0"/>
                        <a:cs typeface="Arial" charset="0"/>
                      </a:endParaRPr>
                    </a:p>
                  </a:txBody>
                  <a:tcPr anchor="ctr"/>
                </a:tc>
                <a:tc>
                  <a:txBody>
                    <a:bodyPr/>
                    <a:lstStyle/>
                    <a:p>
                      <a:pPr algn="ctr"/>
                      <a:r>
                        <a:rPr lang="en-US" sz="1000" noProof="0" dirty="0" smtClean="0">
                          <a:latin typeface="Arial" charset="0"/>
                          <a:ea typeface="Arial" charset="0"/>
                          <a:cs typeface="Arial" charset="0"/>
                        </a:rPr>
                        <a:t>Energy performance risk</a:t>
                      </a:r>
                      <a:endParaRPr lang="en-US" sz="1000" noProof="0" dirty="0">
                        <a:latin typeface="Arial" charset="0"/>
                        <a:ea typeface="Arial" charset="0"/>
                        <a:cs typeface="Arial" charset="0"/>
                      </a:endParaRPr>
                    </a:p>
                  </a:txBody>
                  <a:tcPr anchor="ctr"/>
                </a:tc>
                <a:tc>
                  <a:txBody>
                    <a:bodyPr/>
                    <a:lstStyle/>
                    <a:p>
                      <a:pPr algn="ctr"/>
                      <a:r>
                        <a:rPr lang="en-US" sz="1000" noProof="0" dirty="0" smtClean="0">
                          <a:latin typeface="Arial" charset="0"/>
                          <a:ea typeface="Arial" charset="0"/>
                          <a:cs typeface="Arial" charset="0"/>
                        </a:rPr>
                        <a:t>Scalability to a retrofit</a:t>
                      </a:r>
                      <a:endParaRPr lang="en-US" sz="1000" noProof="0" dirty="0">
                        <a:latin typeface="Arial" charset="0"/>
                        <a:ea typeface="Arial" charset="0"/>
                        <a:cs typeface="Arial" charset="0"/>
                      </a:endParaRPr>
                    </a:p>
                  </a:txBody>
                  <a:tcPr anchor="ctr"/>
                </a:tc>
                <a:tc>
                  <a:txBody>
                    <a:bodyPr/>
                    <a:lstStyle/>
                    <a:p>
                      <a:pPr algn="ctr"/>
                      <a:r>
                        <a:rPr lang="en-US" sz="1000" noProof="0" dirty="0" smtClean="0">
                          <a:latin typeface="Arial" charset="0"/>
                          <a:ea typeface="Arial" charset="0"/>
                          <a:cs typeface="Arial" charset="0"/>
                        </a:rPr>
                        <a:t>Split incentives addressed</a:t>
                      </a:r>
                      <a:endParaRPr lang="en-US" sz="1000" noProof="0" dirty="0">
                        <a:latin typeface="Arial" charset="0"/>
                        <a:ea typeface="Arial" charset="0"/>
                        <a:cs typeface="Arial" charset="0"/>
                      </a:endParaRPr>
                    </a:p>
                  </a:txBody>
                  <a:tcPr anchor="ctr"/>
                </a:tc>
                <a:tc>
                  <a:txBody>
                    <a:bodyPr/>
                    <a:lstStyle/>
                    <a:p>
                      <a:pPr algn="ctr"/>
                      <a:r>
                        <a:rPr lang="en-US" sz="1000" noProof="0" dirty="0" smtClean="0">
                          <a:latin typeface="Arial" charset="0"/>
                          <a:ea typeface="Arial" charset="0"/>
                          <a:cs typeface="Arial" charset="0"/>
                        </a:rPr>
                        <a:t>Rating</a:t>
                      </a:r>
                      <a:endParaRPr lang="en-US" sz="1000" noProof="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900" noProof="0" dirty="0" smtClean="0">
                          <a:latin typeface="Arial" charset="0"/>
                          <a:ea typeface="Arial" charset="0"/>
                          <a:cs typeface="Arial" charset="0"/>
                        </a:rPr>
                        <a:t>Owners</a:t>
                      </a:r>
                      <a:r>
                        <a:rPr lang="en-US" sz="900" baseline="0" noProof="0" dirty="0" smtClean="0">
                          <a:latin typeface="Arial" charset="0"/>
                          <a:ea typeface="Arial" charset="0"/>
                          <a:cs typeface="Arial" charset="0"/>
                        </a:rPr>
                        <a:t> take care of financing</a:t>
                      </a:r>
                      <a:endParaRPr lang="en-US" sz="900" noProof="0" dirty="0" smtClean="0">
                        <a:latin typeface="Arial" charset="0"/>
                        <a:ea typeface="Arial" charset="0"/>
                        <a:cs typeface="Arial" charset="0"/>
                      </a:endParaRPr>
                    </a:p>
                  </a:txBody>
                  <a:tcPr anchor="ctr"/>
                </a:tc>
                <a:tc>
                  <a:txBody>
                    <a:bodyPr/>
                    <a:lstStyle/>
                    <a:p>
                      <a:pPr algn="ctr"/>
                      <a:r>
                        <a:rPr lang="en-US" sz="900" noProof="0" dirty="0" smtClean="0">
                          <a:latin typeface="Arial" charset="0"/>
                          <a:ea typeface="Arial" charset="0"/>
                          <a:cs typeface="Arial" charset="0"/>
                        </a:rPr>
                        <a:t>Not applicable</a:t>
                      </a:r>
                      <a:endParaRPr lang="en-US" sz="900" noProof="0" dirty="0">
                        <a:latin typeface="Arial" charset="0"/>
                        <a:ea typeface="Arial" charset="0"/>
                        <a:cs typeface="Arial" charset="0"/>
                      </a:endParaRPr>
                    </a:p>
                  </a:txBody>
                  <a:tcPr anchor="ctr"/>
                </a:tc>
                <a:tc>
                  <a:txBody>
                    <a:bodyPr/>
                    <a:lstStyle/>
                    <a:p>
                      <a:pPr algn="ctr"/>
                      <a:r>
                        <a:rPr lang="en-US" sz="900" noProof="0" dirty="0" smtClean="0">
                          <a:latin typeface="Arial" charset="0"/>
                          <a:ea typeface="Arial" charset="0"/>
                          <a:cs typeface="Arial" charset="0"/>
                        </a:rPr>
                        <a:t>Yes</a:t>
                      </a:r>
                      <a:endParaRPr lang="en-US" sz="900" noProof="0" dirty="0">
                        <a:latin typeface="Arial" charset="0"/>
                        <a:ea typeface="Arial" charset="0"/>
                        <a:cs typeface="Arial" charset="0"/>
                      </a:endParaRPr>
                    </a:p>
                  </a:txBody>
                  <a:tcPr anchor="ctr"/>
                </a:tc>
                <a:tc>
                  <a:txBody>
                    <a:bodyPr/>
                    <a:lstStyle/>
                    <a:p>
                      <a:pPr algn="ctr"/>
                      <a:r>
                        <a:rPr lang="en-US" sz="900" noProof="0" dirty="0" smtClean="0">
                          <a:latin typeface="Arial" charset="0"/>
                          <a:ea typeface="Arial" charset="0"/>
                          <a:cs typeface="Arial" charset="0"/>
                        </a:rPr>
                        <a:t>Yes (if not combined</a:t>
                      </a:r>
                      <a:r>
                        <a:rPr lang="en-US" sz="900" baseline="0" noProof="0" dirty="0" smtClean="0">
                          <a:latin typeface="Arial" charset="0"/>
                          <a:ea typeface="Arial" charset="0"/>
                          <a:cs typeface="Arial" charset="0"/>
                        </a:rPr>
                        <a:t> with EPC or ESC)</a:t>
                      </a:r>
                      <a:endParaRPr lang="en-US" sz="900" noProof="0" dirty="0">
                        <a:latin typeface="Arial" charset="0"/>
                        <a:ea typeface="Arial" charset="0"/>
                        <a:cs typeface="Arial" charset="0"/>
                      </a:endParaRPr>
                    </a:p>
                  </a:txBody>
                  <a:tcPr anchor="ctr"/>
                </a:tc>
                <a:tc>
                  <a:txBody>
                    <a:bodyPr/>
                    <a:lstStyle/>
                    <a:p>
                      <a:pPr algn="ctr"/>
                      <a:r>
                        <a:rPr lang="en-US" sz="900" noProof="0" dirty="0" smtClean="0">
                          <a:latin typeface="Arial" charset="0"/>
                          <a:ea typeface="Arial" charset="0"/>
                          <a:cs typeface="Arial" charset="0"/>
                        </a:rPr>
                        <a:t>Yes</a:t>
                      </a:r>
                      <a:endParaRPr lang="en-US" sz="900" noProof="0" dirty="0">
                        <a:latin typeface="Arial" charset="0"/>
                        <a:ea typeface="Arial" charset="0"/>
                        <a:cs typeface="Arial" charset="0"/>
                      </a:endParaRPr>
                    </a:p>
                  </a:txBody>
                  <a:tcPr anchor="ctr"/>
                </a:tc>
                <a:tc>
                  <a:txBody>
                    <a:bodyPr/>
                    <a:lstStyle/>
                    <a:p>
                      <a:pPr algn="ctr"/>
                      <a:r>
                        <a:rPr lang="en-US" sz="900" noProof="0" dirty="0" smtClean="0">
                          <a:latin typeface="Arial" charset="0"/>
                          <a:ea typeface="Arial" charset="0"/>
                          <a:cs typeface="Arial" charset="0"/>
                        </a:rPr>
                        <a:t>No</a:t>
                      </a:r>
                      <a:endParaRPr lang="en-US" sz="900" noProof="0" dirty="0">
                        <a:latin typeface="Arial" charset="0"/>
                        <a:ea typeface="Arial" charset="0"/>
                        <a:cs typeface="Arial" charset="0"/>
                      </a:endParaRPr>
                    </a:p>
                  </a:txBody>
                  <a:tcPr anchor="ctr"/>
                </a:tc>
                <a:tc>
                  <a:txBody>
                    <a:bodyPr/>
                    <a:lstStyle/>
                    <a:p>
                      <a:pPr algn="ctr"/>
                      <a:endParaRPr lang="en-US" sz="1000" noProof="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03206738"/>
              </p:ext>
            </p:extLst>
          </p:nvPr>
        </p:nvGraphicFramePr>
        <p:xfrm>
          <a:off x="397956" y="5117932"/>
          <a:ext cx="8348088" cy="1051560"/>
        </p:xfrm>
        <a:graphic>
          <a:graphicData uri="http://schemas.openxmlformats.org/drawingml/2006/table">
            <a:tbl>
              <a:tblPr firstRow="1" bandRow="1">
                <a:tableStyleId>{5C22544A-7EE6-4342-B048-85BDC9FD1C3A}</a:tableStyleId>
              </a:tblPr>
              <a:tblGrid>
                <a:gridCol w="861676">
                  <a:extLst>
                    <a:ext uri="{9D8B030D-6E8A-4147-A177-3AD203B41FA5}">
                      <a16:colId xmlns:a16="http://schemas.microsoft.com/office/drawing/2014/main" val="2026256478"/>
                    </a:ext>
                  </a:extLst>
                </a:gridCol>
                <a:gridCol w="1224136">
                  <a:extLst>
                    <a:ext uri="{9D8B030D-6E8A-4147-A177-3AD203B41FA5}">
                      <a16:colId xmlns:a16="http://schemas.microsoft.com/office/drawing/2014/main" val="4149875238"/>
                    </a:ext>
                  </a:extLst>
                </a:gridCol>
                <a:gridCol w="936104">
                  <a:extLst>
                    <a:ext uri="{9D8B030D-6E8A-4147-A177-3AD203B41FA5}">
                      <a16:colId xmlns:a16="http://schemas.microsoft.com/office/drawing/2014/main" val="746088069"/>
                    </a:ext>
                  </a:extLst>
                </a:gridCol>
                <a:gridCol w="1080120">
                  <a:extLst>
                    <a:ext uri="{9D8B030D-6E8A-4147-A177-3AD203B41FA5}">
                      <a16:colId xmlns:a16="http://schemas.microsoft.com/office/drawing/2014/main" val="2532399459"/>
                    </a:ext>
                  </a:extLst>
                </a:gridCol>
                <a:gridCol w="1224136">
                  <a:extLst>
                    <a:ext uri="{9D8B030D-6E8A-4147-A177-3AD203B41FA5}">
                      <a16:colId xmlns:a16="http://schemas.microsoft.com/office/drawing/2014/main" val="55629451"/>
                    </a:ext>
                  </a:extLst>
                </a:gridCol>
                <a:gridCol w="1080120">
                  <a:extLst>
                    <a:ext uri="{9D8B030D-6E8A-4147-A177-3AD203B41FA5}">
                      <a16:colId xmlns:a16="http://schemas.microsoft.com/office/drawing/2014/main" val="200567842"/>
                    </a:ext>
                  </a:extLst>
                </a:gridCol>
                <a:gridCol w="129372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Very high due to many</a:t>
                      </a:r>
                      <a:r>
                        <a:rPr lang="en-US" sz="900" baseline="0" dirty="0" smtClean="0">
                          <a:latin typeface="Arial" charset="0"/>
                          <a:ea typeface="Arial" charset="0"/>
                          <a:cs typeface="Arial" charset="0"/>
                        </a:rPr>
                        <a:t> stakeholders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Extensive</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(reduce</a:t>
                      </a:r>
                      <a:r>
                        <a:rPr lang="en-US" sz="900" baseline="0" dirty="0" smtClean="0">
                          <a:latin typeface="Arial" charset="0"/>
                          <a:ea typeface="Arial" charset="0"/>
                          <a:cs typeface="Arial" charset="0"/>
                        </a:rPr>
                        <a:t> bureaucracy and link stakeholders)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high</a:t>
                      </a:r>
                      <a:r>
                        <a:rPr lang="en-US" sz="900" baseline="0" dirty="0" smtClean="0">
                          <a:latin typeface="Arial" charset="0"/>
                          <a:ea typeface="Arial" charset="0"/>
                          <a:cs typeface="Arial" charset="0"/>
                        </a:rPr>
                        <a:t> bureaucracy</a:t>
                      </a:r>
                      <a:endParaRPr lang="en-US" sz="900" dirty="0">
                        <a:latin typeface="Arial" charset="0"/>
                        <a:ea typeface="Arial" charset="0"/>
                        <a:cs typeface="Arial" charset="0"/>
                      </a:endParaRPr>
                    </a:p>
                  </a:txBody>
                  <a:tcPr anchor="ctr"/>
                </a:tc>
                <a:tc>
                  <a:txBody>
                    <a:bodyPr/>
                    <a:lstStyle/>
                    <a:p>
                      <a:pPr algn="ctr"/>
                      <a:endParaRPr lang="en-US" sz="9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233534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986778" y="1239122"/>
            <a:ext cx="5170445" cy="5207142"/>
          </a:xfrm>
          <a:prstGeom prst="rect">
            <a:avLst/>
          </a:prstGeom>
        </p:spPr>
      </p:pic>
      <p:sp>
        <p:nvSpPr>
          <p:cNvPr id="6" name="Rectangle 5"/>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59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60 </a:t>
            </a:r>
            <a:endParaRPr lang="en-US" sz="1200" i="1" dirty="0">
              <a:latin typeface="Arial" charset="0"/>
              <a:ea typeface="Arial" charset="0"/>
              <a:cs typeface="Arial" charset="0"/>
            </a:endParaRPr>
          </a:p>
        </p:txBody>
      </p:sp>
      <p:sp>
        <p:nvSpPr>
          <p:cNvPr id="8" name="Title 1"/>
          <p:cNvSpPr txBox="1">
            <a:spLocks/>
          </p:cNvSpPr>
          <p:nvPr/>
        </p:nvSpPr>
        <p:spPr>
          <a:xfrm>
            <a:off x="2123728" y="548680"/>
            <a:ext cx="5743112" cy="515195"/>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400" dirty="0">
                <a:latin typeface="Arial" charset="0"/>
                <a:ea typeface="Arial" charset="0"/>
                <a:cs typeface="Arial" charset="0"/>
              </a:rPr>
              <a:t>Tool Assessment </a:t>
            </a:r>
            <a:r>
              <a:rPr lang="mr-IN" sz="2400" dirty="0">
                <a:latin typeface="Arial" charset="0"/>
                <a:ea typeface="Arial" charset="0"/>
                <a:cs typeface="Arial" charset="0"/>
              </a:rPr>
              <a:t>–</a:t>
            </a:r>
            <a:r>
              <a:rPr lang="en-US" sz="2400" dirty="0">
                <a:latin typeface="Arial" charset="0"/>
                <a:ea typeface="Arial" charset="0"/>
                <a:cs typeface="Arial" charset="0"/>
              </a:rPr>
              <a:t> </a:t>
            </a:r>
            <a:r>
              <a:rPr lang="en-US" sz="2400" dirty="0" smtClean="0">
                <a:latin typeface="Arial" charset="0"/>
                <a:ea typeface="Arial" charset="0"/>
                <a:cs typeface="Arial" charset="0"/>
              </a:rPr>
              <a:t>Comparison of Results</a:t>
            </a:r>
            <a:endParaRPr lang="en-US" sz="2250" dirty="0">
              <a:latin typeface="Arial" charset="0"/>
              <a:ea typeface="Arial" charset="0"/>
              <a:cs typeface="Arial" charset="0"/>
            </a:endParaRPr>
          </a:p>
        </p:txBody>
      </p:sp>
    </p:spTree>
    <p:extLst>
      <p:ext uri="{BB962C8B-B14F-4D97-AF65-F5344CB8AC3E}">
        <p14:creationId xmlns:p14="http://schemas.microsoft.com/office/powerpoint/2010/main" val="4044507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628800"/>
            <a:ext cx="8263392" cy="3790337"/>
          </a:xfrm>
        </p:spPr>
        <p:txBody>
          <a:bodyPr>
            <a:noAutofit/>
          </a:bodyPr>
          <a:lstStyle/>
          <a:p>
            <a:r>
              <a:rPr lang="en-US" sz="1500" dirty="0">
                <a:latin typeface="Arial" charset="0"/>
                <a:ea typeface="Arial" charset="0"/>
                <a:cs typeface="Arial" charset="0"/>
              </a:rPr>
              <a:t>Based on </a:t>
            </a:r>
            <a:r>
              <a:rPr lang="en-US" sz="1500" dirty="0" smtClean="0">
                <a:latin typeface="Arial" charset="0"/>
                <a:ea typeface="Arial" charset="0"/>
                <a:cs typeface="Arial" charset="0"/>
              </a:rPr>
              <a:t>analysis</a:t>
            </a:r>
            <a:r>
              <a:rPr lang="en-US" sz="1500" dirty="0">
                <a:latin typeface="Arial" charset="0"/>
                <a:ea typeface="Arial" charset="0"/>
                <a:cs typeface="Arial" charset="0"/>
              </a:rPr>
              <a:t>, </a:t>
            </a:r>
            <a:r>
              <a:rPr lang="en-US" sz="1500" b="1" dirty="0" smtClean="0">
                <a:latin typeface="Arial" charset="0"/>
                <a:ea typeface="Arial" charset="0"/>
                <a:cs typeface="Arial" charset="0"/>
              </a:rPr>
              <a:t>two </a:t>
            </a:r>
            <a:r>
              <a:rPr lang="en-US" sz="1500" b="1" dirty="0">
                <a:latin typeface="Arial" charset="0"/>
                <a:ea typeface="Arial" charset="0"/>
                <a:cs typeface="Arial" charset="0"/>
              </a:rPr>
              <a:t>conditional flowcharts </a:t>
            </a:r>
            <a:r>
              <a:rPr lang="en-US" sz="1500" b="1" dirty="0" smtClean="0">
                <a:latin typeface="Arial" charset="0"/>
                <a:ea typeface="Arial" charset="0"/>
                <a:cs typeface="Arial" charset="0"/>
              </a:rPr>
              <a:t>to </a:t>
            </a:r>
            <a:r>
              <a:rPr lang="en-US" sz="1500" b="1" dirty="0">
                <a:latin typeface="Arial" charset="0"/>
                <a:ea typeface="Arial" charset="0"/>
                <a:cs typeface="Arial" charset="0"/>
              </a:rPr>
              <a:t>help decision </a:t>
            </a:r>
            <a:r>
              <a:rPr lang="en-US" sz="1500" b="1" dirty="0" smtClean="0">
                <a:latin typeface="Arial" charset="0"/>
                <a:ea typeface="Arial" charset="0"/>
                <a:cs typeface="Arial" charset="0"/>
              </a:rPr>
              <a:t>making </a:t>
            </a:r>
            <a:r>
              <a:rPr lang="en-US" sz="1500" dirty="0" smtClean="0">
                <a:latin typeface="Arial" charset="0"/>
                <a:ea typeface="Arial" charset="0"/>
                <a:cs typeface="Arial" charset="0"/>
              </a:rPr>
              <a:t>are provided:</a:t>
            </a:r>
            <a:endParaRPr lang="en-US" sz="1500" dirty="0">
              <a:latin typeface="Arial" charset="0"/>
              <a:ea typeface="Arial" charset="0"/>
              <a:cs typeface="Arial" charset="0"/>
            </a:endParaRPr>
          </a:p>
          <a:p>
            <a:r>
              <a:rPr lang="en-US" sz="1500" b="1" dirty="0">
                <a:latin typeface="Arial" charset="0"/>
                <a:ea typeface="Arial" charset="0"/>
                <a:cs typeface="Arial" charset="0"/>
              </a:rPr>
              <a:t>Figure </a:t>
            </a:r>
            <a:r>
              <a:rPr lang="en-US" sz="1500" b="1" dirty="0" smtClean="0">
                <a:latin typeface="Arial" charset="0"/>
                <a:ea typeface="Arial" charset="0"/>
                <a:cs typeface="Arial" charset="0"/>
              </a:rPr>
              <a:t>4.1 (slide 18) </a:t>
            </a:r>
            <a:r>
              <a:rPr lang="en-US" sz="1500" dirty="0">
                <a:latin typeface="Arial" charset="0"/>
                <a:ea typeface="Arial" charset="0"/>
                <a:cs typeface="Arial" charset="0"/>
              </a:rPr>
              <a:t>is aimed at condominiums and starts from the existing situation in a condominium, directing the user through a decision process by asking </a:t>
            </a:r>
            <a:r>
              <a:rPr lang="en-US" sz="1500" dirty="0">
                <a:solidFill>
                  <a:schemeClr val="tx1"/>
                </a:solidFill>
                <a:latin typeface="Arial" charset="0"/>
                <a:ea typeface="Arial" charset="0"/>
                <a:cs typeface="Arial" charset="0"/>
              </a:rPr>
              <a:t>questions. </a:t>
            </a:r>
            <a:r>
              <a:rPr lang="en-US" sz="1500" dirty="0" smtClean="0">
                <a:solidFill>
                  <a:schemeClr val="tx1"/>
                </a:solidFill>
                <a:latin typeface="Arial" charset="0"/>
                <a:ea typeface="Arial" charset="0"/>
                <a:cs typeface="Arial" charset="0"/>
              </a:rPr>
              <a:t>There is a focus on </a:t>
            </a:r>
            <a:r>
              <a:rPr lang="en-US" sz="1500" dirty="0">
                <a:solidFill>
                  <a:schemeClr val="tx1"/>
                </a:solidFill>
                <a:latin typeface="Arial" charset="0"/>
                <a:ea typeface="Arial" charset="0"/>
                <a:cs typeface="Arial" charset="0"/>
              </a:rPr>
              <a:t>tools that have the ability to be a collective solution for all the buildings’ owners. Hence, </a:t>
            </a:r>
            <a:r>
              <a:rPr lang="en-US" sz="1500" dirty="0" smtClean="0">
                <a:solidFill>
                  <a:schemeClr val="tx1"/>
                </a:solidFill>
                <a:latin typeface="Arial" charset="0"/>
                <a:ea typeface="Arial" charset="0"/>
                <a:cs typeface="Arial" charset="0"/>
              </a:rPr>
              <a:t>the </a:t>
            </a:r>
            <a:r>
              <a:rPr lang="en-US" sz="1500" dirty="0">
                <a:solidFill>
                  <a:schemeClr val="tx1"/>
                </a:solidFill>
                <a:latin typeface="Arial" charset="0"/>
                <a:ea typeface="Arial" charset="0"/>
                <a:cs typeface="Arial" charset="0"/>
              </a:rPr>
              <a:t>collective </a:t>
            </a:r>
            <a:r>
              <a:rPr lang="en-US" sz="1500" dirty="0" smtClean="0">
                <a:solidFill>
                  <a:schemeClr val="tx1"/>
                </a:solidFill>
                <a:latin typeface="Arial" charset="0"/>
                <a:ea typeface="Arial" charset="0"/>
                <a:cs typeface="Arial" charset="0"/>
              </a:rPr>
              <a:t>options are highlighted </a:t>
            </a:r>
            <a:r>
              <a:rPr lang="en-US" sz="1500" dirty="0">
                <a:solidFill>
                  <a:schemeClr val="tx1"/>
                </a:solidFill>
                <a:latin typeface="Arial" charset="0"/>
                <a:ea typeface="Arial" charset="0"/>
                <a:cs typeface="Arial" charset="0"/>
              </a:rPr>
              <a:t>with a </a:t>
            </a:r>
            <a:r>
              <a:rPr lang="en-US" sz="1500" dirty="0" err="1" smtClean="0">
                <a:solidFill>
                  <a:schemeClr val="tx1"/>
                </a:solidFill>
                <a:latin typeface="Arial" charset="0"/>
                <a:ea typeface="Arial" charset="0"/>
                <a:cs typeface="Arial" charset="0"/>
              </a:rPr>
              <a:t>colour</a:t>
            </a:r>
            <a:r>
              <a:rPr lang="en-US" sz="1500" dirty="0" smtClean="0">
                <a:solidFill>
                  <a:schemeClr val="tx1"/>
                </a:solidFill>
                <a:latin typeface="Arial" charset="0"/>
                <a:ea typeface="Arial" charset="0"/>
                <a:cs typeface="Arial" charset="0"/>
              </a:rPr>
              <a:t> </a:t>
            </a:r>
            <a:r>
              <a:rPr lang="en-US" sz="1500" dirty="0">
                <a:latin typeface="Arial" charset="0"/>
                <a:ea typeface="Arial" charset="0"/>
                <a:cs typeface="Arial" charset="0"/>
              </a:rPr>
              <a:t>scheme (Green=Collective scheme likely, Orange=Collective scheme possible, Red=Collective Scheme unlikely</a:t>
            </a:r>
            <a:r>
              <a:rPr lang="en-GB" sz="1500" dirty="0">
                <a:latin typeface="Arial" charset="0"/>
                <a:ea typeface="Arial" charset="0"/>
                <a:cs typeface="Arial" charset="0"/>
              </a:rPr>
              <a:t>)</a:t>
            </a:r>
            <a:endParaRPr lang="en-US" sz="1500" dirty="0">
              <a:latin typeface="Arial" charset="0"/>
              <a:ea typeface="Arial" charset="0"/>
              <a:cs typeface="Arial" charset="0"/>
            </a:endParaRPr>
          </a:p>
          <a:p>
            <a:r>
              <a:rPr lang="en-US" sz="1500" b="1" dirty="0">
                <a:latin typeface="Arial" charset="0"/>
                <a:ea typeface="Arial" charset="0"/>
                <a:cs typeface="Arial" charset="0"/>
              </a:rPr>
              <a:t>Figure </a:t>
            </a:r>
            <a:r>
              <a:rPr lang="en-US" sz="1500" b="1" dirty="0" smtClean="0">
                <a:latin typeface="Arial" charset="0"/>
                <a:ea typeface="Arial" charset="0"/>
                <a:cs typeface="Arial" charset="0"/>
              </a:rPr>
              <a:t>4.2 (slide 19) </a:t>
            </a:r>
            <a:r>
              <a:rPr lang="en-US" sz="1500" dirty="0">
                <a:latin typeface="Arial" charset="0"/>
                <a:ea typeface="Arial" charset="0"/>
                <a:cs typeface="Arial" charset="0"/>
              </a:rPr>
              <a:t>aims at assessing how municipalities can support retrofitting of condominiums </a:t>
            </a:r>
            <a:r>
              <a:rPr lang="en-US" sz="1500" dirty="0" smtClean="0">
                <a:latin typeface="Arial" charset="0"/>
                <a:ea typeface="Arial" charset="0"/>
                <a:cs typeface="Arial" charset="0"/>
              </a:rPr>
              <a:t>at </a:t>
            </a:r>
            <a:r>
              <a:rPr lang="en-US" sz="1500" dirty="0">
                <a:latin typeface="Arial" charset="0"/>
                <a:ea typeface="Arial" charset="0"/>
                <a:cs typeface="Arial" charset="0"/>
              </a:rPr>
              <a:t>a regional level. As it is a flowchart, it is designed to end up at one of the boxes (ending points), which is consequently the best option to support. </a:t>
            </a:r>
          </a:p>
          <a:p>
            <a:r>
              <a:rPr lang="en-US" sz="1500" b="1" dirty="0">
                <a:solidFill>
                  <a:schemeClr val="tx1"/>
                </a:solidFill>
                <a:latin typeface="Arial" charset="0"/>
                <a:ea typeface="Arial" charset="0"/>
                <a:cs typeface="Arial" charset="0"/>
              </a:rPr>
              <a:t>The reader should start at the upper left corner and answer the questions (circles), following the paths accordingly (green = yes, red = no, blue = decision), leading </a:t>
            </a:r>
            <a:r>
              <a:rPr lang="en-US" sz="1500" b="1" dirty="0" smtClean="0">
                <a:solidFill>
                  <a:schemeClr val="tx1"/>
                </a:solidFill>
                <a:latin typeface="Arial" charset="0"/>
                <a:ea typeface="Arial" charset="0"/>
                <a:cs typeface="Arial" charset="0"/>
              </a:rPr>
              <a:t>them </a:t>
            </a:r>
            <a:r>
              <a:rPr lang="en-US" sz="1500" b="1" dirty="0">
                <a:solidFill>
                  <a:schemeClr val="tx1"/>
                </a:solidFill>
                <a:latin typeface="Arial" charset="0"/>
                <a:ea typeface="Arial" charset="0"/>
                <a:cs typeface="Arial" charset="0"/>
              </a:rPr>
              <a:t>to the best tools (squares). </a:t>
            </a:r>
          </a:p>
          <a:p>
            <a:r>
              <a:rPr lang="en-US" sz="1500" dirty="0">
                <a:latin typeface="Arial" charset="0"/>
                <a:ea typeface="Arial" charset="0"/>
                <a:cs typeface="Arial" charset="0"/>
              </a:rPr>
              <a:t>Tools are either ranked according to their fit for condominiums, considering incentives and financial costs, or by their fit for municipalities, considering easiness to implement.</a:t>
            </a:r>
          </a:p>
          <a:p>
            <a:r>
              <a:rPr lang="en-US" sz="1500" dirty="0">
                <a:latin typeface="Arial" charset="0"/>
                <a:ea typeface="Arial" charset="0"/>
                <a:cs typeface="Arial" charset="0"/>
              </a:rPr>
              <a:t>Tools are not necessarily mutually exclusive, you can use more than 1 at the same time. This means that you start with the tools in the upper left corner, and you continue until 100% of the retrofitting costs are covered.</a:t>
            </a:r>
          </a:p>
        </p:txBody>
      </p:sp>
      <p:sp>
        <p:nvSpPr>
          <p:cNvPr id="5" name="Rectangle 4"/>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de-DE" sz="1200" i="1" dirty="0" smtClean="0">
                <a:latin typeface="Arial" charset="0"/>
                <a:ea typeface="Arial" charset="0"/>
                <a:cs typeface="Arial" charset="0"/>
              </a:rPr>
              <a:t>13 </a:t>
            </a:r>
            <a:r>
              <a:rPr lang="mr-IN" sz="1200" i="1" dirty="0" smtClean="0">
                <a:latin typeface="Arial" charset="0"/>
                <a:ea typeface="Arial" charset="0"/>
                <a:cs typeface="Arial" charset="0"/>
              </a:rPr>
              <a:t>–</a:t>
            </a:r>
            <a:r>
              <a:rPr lang="de-DE" sz="1200" i="1" dirty="0" smtClean="0">
                <a:latin typeface="Arial" charset="0"/>
                <a:ea typeface="Arial" charset="0"/>
                <a:cs typeface="Arial" charset="0"/>
              </a:rPr>
              <a:t> 19 </a:t>
            </a:r>
            <a:endParaRPr lang="en-US" sz="1200" i="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400" dirty="0" smtClean="0">
                <a:latin typeface="Arial" charset="0"/>
                <a:ea typeface="Arial" charset="0"/>
                <a:cs typeface="Arial" charset="0"/>
              </a:rPr>
              <a:t>Flowchart </a:t>
            </a:r>
            <a:r>
              <a:rPr lang="mr-IN" sz="2400" dirty="0" smtClean="0">
                <a:latin typeface="Arial" charset="0"/>
                <a:ea typeface="Arial" charset="0"/>
                <a:cs typeface="Arial" charset="0"/>
              </a:rPr>
              <a:t>–</a:t>
            </a:r>
            <a:r>
              <a:rPr lang="en-US" sz="2400" dirty="0" smtClean="0">
                <a:latin typeface="Arial" charset="0"/>
                <a:ea typeface="Arial" charset="0"/>
                <a:cs typeface="Arial" charset="0"/>
              </a:rPr>
              <a:t> Guidance for </a:t>
            </a:r>
            <a:r>
              <a:rPr lang="en-US" sz="2400" dirty="0">
                <a:latin typeface="Arial" charset="0"/>
                <a:ea typeface="Arial" charset="0"/>
                <a:cs typeface="Arial" charset="0"/>
              </a:rPr>
              <a:t>owners </a:t>
            </a:r>
            <a:r>
              <a:rPr lang="en-US" sz="2400" dirty="0" smtClean="0">
                <a:latin typeface="Arial" charset="0"/>
                <a:ea typeface="Arial" charset="0"/>
                <a:cs typeface="Arial" charset="0"/>
              </a:rPr>
              <a:t>&amp; </a:t>
            </a:r>
            <a:r>
              <a:rPr lang="en-US" sz="2400" dirty="0">
                <a:latin typeface="Arial" charset="0"/>
                <a:ea typeface="Arial" charset="0"/>
                <a:cs typeface="Arial" charset="0"/>
              </a:rPr>
              <a:t>municipalities</a:t>
            </a:r>
            <a:endParaRPr lang="en-US" sz="2250" dirty="0">
              <a:latin typeface="Arial" charset="0"/>
              <a:ea typeface="Arial" charset="0"/>
              <a:cs typeface="Arial" charset="0"/>
            </a:endParaRPr>
          </a:p>
        </p:txBody>
      </p:sp>
    </p:spTree>
    <p:extLst>
      <p:ext uri="{BB962C8B-B14F-4D97-AF65-F5344CB8AC3E}">
        <p14:creationId xmlns:p14="http://schemas.microsoft.com/office/powerpoint/2010/main" val="2077592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887881AF-5066-4752-9D31-0B4C9D3ECF21}" type="slidenum">
              <a:rPr lang="fr-FR" smtClean="0">
                <a:solidFill>
                  <a:prstClr val="black">
                    <a:tint val="75000"/>
                  </a:prstClr>
                </a:solidFill>
              </a:rPr>
              <a:pPr/>
              <a:t>18</a:t>
            </a:fld>
            <a:endParaRPr lang="fr-FR">
              <a:solidFill>
                <a:prstClr val="black">
                  <a:tint val="75000"/>
                </a:prstClr>
              </a:solidFill>
            </a:endParaRPr>
          </a:p>
        </p:txBody>
      </p:sp>
      <p:grpSp>
        <p:nvGrpSpPr>
          <p:cNvPr id="2" name="Groupe 1"/>
          <p:cNvGrpSpPr/>
          <p:nvPr/>
        </p:nvGrpSpPr>
        <p:grpSpPr>
          <a:xfrm>
            <a:off x="-100331" y="1556792"/>
            <a:ext cx="9352851" cy="4405863"/>
            <a:chOff x="-100331" y="1556792"/>
            <a:chExt cx="9352851" cy="4405863"/>
          </a:xfrm>
        </p:grpSpPr>
        <p:cxnSp>
          <p:nvCxnSpPr>
            <p:cNvPr id="5" name="Gerade Verbindung mit Pfeil 157">
              <a:extLst>
                <a:ext uri="{FF2B5EF4-FFF2-40B4-BE49-F238E27FC236}">
                  <a16:creationId xmlns:a16="http://schemas.microsoft.com/office/drawing/2014/main" id="{E5C9541B-79AC-4282-89FA-4B9DD8600C4C}"/>
                </a:ext>
              </a:extLst>
            </p:cNvPr>
            <p:cNvCxnSpPr>
              <a:cxnSpLocks/>
              <a:stCxn id="29" idx="4"/>
              <a:endCxn id="39" idx="0"/>
            </p:cNvCxnSpPr>
            <p:nvPr/>
          </p:nvCxnSpPr>
          <p:spPr>
            <a:xfrm flipH="1">
              <a:off x="5494660" y="2035453"/>
              <a:ext cx="153" cy="31110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158">
              <a:extLst>
                <a:ext uri="{FF2B5EF4-FFF2-40B4-BE49-F238E27FC236}">
                  <a16:creationId xmlns:a16="http://schemas.microsoft.com/office/drawing/2014/main" id="{C2F859D5-4F92-449F-AC2F-06D2C2768A89}"/>
                </a:ext>
              </a:extLst>
            </p:cNvPr>
            <p:cNvCxnSpPr>
              <a:cxnSpLocks/>
              <a:stCxn id="39" idx="3"/>
              <a:endCxn id="25" idx="0"/>
            </p:cNvCxnSpPr>
            <p:nvPr/>
          </p:nvCxnSpPr>
          <p:spPr>
            <a:xfrm flipH="1">
              <a:off x="4433123" y="2816774"/>
              <a:ext cx="368444" cy="286796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164">
              <a:extLst>
                <a:ext uri="{FF2B5EF4-FFF2-40B4-BE49-F238E27FC236}">
                  <a16:creationId xmlns:a16="http://schemas.microsoft.com/office/drawing/2014/main" id="{114DC524-3E08-4781-9867-238DA80C3376}"/>
                </a:ext>
              </a:extLst>
            </p:cNvPr>
            <p:cNvCxnSpPr>
              <a:cxnSpLocks/>
              <a:stCxn id="29" idx="6"/>
              <a:endCxn id="33" idx="2"/>
            </p:cNvCxnSpPr>
            <p:nvPr/>
          </p:nvCxnSpPr>
          <p:spPr>
            <a:xfrm>
              <a:off x="6204696" y="1855820"/>
              <a:ext cx="1025668" cy="103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167">
              <a:extLst>
                <a:ext uri="{FF2B5EF4-FFF2-40B4-BE49-F238E27FC236}">
                  <a16:creationId xmlns:a16="http://schemas.microsoft.com/office/drawing/2014/main" id="{413AA3CE-651F-49B1-B26D-CE7D72F4901D}"/>
                </a:ext>
              </a:extLst>
            </p:cNvPr>
            <p:cNvCxnSpPr>
              <a:cxnSpLocks/>
              <a:stCxn id="39" idx="4"/>
              <a:endCxn id="38" idx="0"/>
            </p:cNvCxnSpPr>
            <p:nvPr/>
          </p:nvCxnSpPr>
          <p:spPr>
            <a:xfrm flipH="1">
              <a:off x="5494003" y="2897451"/>
              <a:ext cx="657" cy="31315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220">
              <a:extLst>
                <a:ext uri="{FF2B5EF4-FFF2-40B4-BE49-F238E27FC236}">
                  <a16:creationId xmlns:a16="http://schemas.microsoft.com/office/drawing/2014/main" id="{D5DD6D06-34AE-4640-9780-AC2E2DEA04F0}"/>
                </a:ext>
              </a:extLst>
            </p:cNvPr>
            <p:cNvCxnSpPr>
              <a:cxnSpLocks/>
              <a:stCxn id="36" idx="4"/>
              <a:endCxn id="32" idx="0"/>
            </p:cNvCxnSpPr>
            <p:nvPr/>
          </p:nvCxnSpPr>
          <p:spPr>
            <a:xfrm>
              <a:off x="7714513" y="2822279"/>
              <a:ext cx="0" cy="56973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227">
              <a:extLst>
                <a:ext uri="{FF2B5EF4-FFF2-40B4-BE49-F238E27FC236}">
                  <a16:creationId xmlns:a16="http://schemas.microsoft.com/office/drawing/2014/main" id="{377653DD-2402-47EB-AD55-173465235C39}"/>
                </a:ext>
              </a:extLst>
            </p:cNvPr>
            <p:cNvCxnSpPr>
              <a:cxnSpLocks/>
              <a:stCxn id="37" idx="4"/>
              <a:endCxn id="23" idx="0"/>
            </p:cNvCxnSpPr>
            <p:nvPr/>
          </p:nvCxnSpPr>
          <p:spPr>
            <a:xfrm>
              <a:off x="5494221" y="5306261"/>
              <a:ext cx="1638" cy="37798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239">
              <a:extLst>
                <a:ext uri="{FF2B5EF4-FFF2-40B4-BE49-F238E27FC236}">
                  <a16:creationId xmlns:a16="http://schemas.microsoft.com/office/drawing/2014/main" id="{BCAD6781-C7FE-4116-8051-F68DDC425E98}"/>
                </a:ext>
              </a:extLst>
            </p:cNvPr>
            <p:cNvCxnSpPr>
              <a:cxnSpLocks/>
              <a:stCxn id="36" idx="3"/>
              <a:endCxn id="27" idx="0"/>
            </p:cNvCxnSpPr>
            <p:nvPr/>
          </p:nvCxnSpPr>
          <p:spPr>
            <a:xfrm flipH="1">
              <a:off x="6861813" y="2750811"/>
              <a:ext cx="377527" cy="2933437"/>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245">
              <a:extLst>
                <a:ext uri="{FF2B5EF4-FFF2-40B4-BE49-F238E27FC236}">
                  <a16:creationId xmlns:a16="http://schemas.microsoft.com/office/drawing/2014/main" id="{9A560D14-05BE-49F3-8DCE-83A330A6F9ED}"/>
                </a:ext>
              </a:extLst>
            </p:cNvPr>
            <p:cNvCxnSpPr>
              <a:cxnSpLocks/>
              <a:stCxn id="33" idx="4"/>
              <a:endCxn id="36" idx="0"/>
            </p:cNvCxnSpPr>
            <p:nvPr/>
          </p:nvCxnSpPr>
          <p:spPr>
            <a:xfrm>
              <a:off x="7714513" y="2008678"/>
              <a:ext cx="0" cy="32558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227">
              <a:extLst>
                <a:ext uri="{FF2B5EF4-FFF2-40B4-BE49-F238E27FC236}">
                  <a16:creationId xmlns:a16="http://schemas.microsoft.com/office/drawing/2014/main" id="{377653DD-2402-47EB-AD55-173465235C39}"/>
                </a:ext>
              </a:extLst>
            </p:cNvPr>
            <p:cNvCxnSpPr>
              <a:cxnSpLocks/>
              <a:stCxn id="38" idx="4"/>
              <a:endCxn id="37" idx="0"/>
            </p:cNvCxnSpPr>
            <p:nvPr/>
          </p:nvCxnSpPr>
          <p:spPr>
            <a:xfrm>
              <a:off x="5494003" y="4109866"/>
              <a:ext cx="218" cy="623592"/>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Verbinder: gewinkelt 223">
              <a:extLst>
                <a:ext uri="{FF2B5EF4-FFF2-40B4-BE49-F238E27FC236}">
                  <a16:creationId xmlns:a16="http://schemas.microsoft.com/office/drawing/2014/main" id="{772ABDB1-77F1-48E4-8176-F1B80C3222E8}"/>
                </a:ext>
              </a:extLst>
            </p:cNvPr>
            <p:cNvCxnSpPr>
              <a:cxnSpLocks/>
              <a:stCxn id="30" idx="6"/>
              <a:endCxn id="29" idx="2"/>
            </p:cNvCxnSpPr>
            <p:nvPr/>
          </p:nvCxnSpPr>
          <p:spPr>
            <a:xfrm flipV="1">
              <a:off x="3997839" y="1855820"/>
              <a:ext cx="787090" cy="1298606"/>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Verbinder: gewinkelt 34">
              <a:extLst>
                <a:ext uri="{FF2B5EF4-FFF2-40B4-BE49-F238E27FC236}">
                  <a16:creationId xmlns:a16="http://schemas.microsoft.com/office/drawing/2014/main" id="{C798D8FE-0DDF-41AE-A227-DA1D384678B5}"/>
                </a:ext>
              </a:extLst>
            </p:cNvPr>
            <p:cNvCxnSpPr>
              <a:stCxn id="37" idx="6"/>
              <a:endCxn id="33" idx="2"/>
            </p:cNvCxnSpPr>
            <p:nvPr/>
          </p:nvCxnSpPr>
          <p:spPr>
            <a:xfrm flipV="1">
              <a:off x="6255195" y="1856855"/>
              <a:ext cx="975169" cy="3163005"/>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Verbinder: gewinkelt 37">
              <a:extLst>
                <a:ext uri="{FF2B5EF4-FFF2-40B4-BE49-F238E27FC236}">
                  <a16:creationId xmlns:a16="http://schemas.microsoft.com/office/drawing/2014/main" id="{979A067C-106A-49E0-AAE5-0C2327FD86CD}"/>
                </a:ext>
              </a:extLst>
            </p:cNvPr>
            <p:cNvCxnSpPr>
              <a:cxnSpLocks/>
              <a:stCxn id="38" idx="6"/>
              <a:endCxn id="33" idx="2"/>
            </p:cNvCxnSpPr>
            <p:nvPr/>
          </p:nvCxnSpPr>
          <p:spPr>
            <a:xfrm flipV="1">
              <a:off x="6195372" y="1856855"/>
              <a:ext cx="1034992" cy="1803383"/>
            </a:xfrm>
            <a:prstGeom prst="bentConnector3">
              <a:avLst>
                <a:gd name="adj1" fmla="val 5276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57">
              <a:extLst>
                <a:ext uri="{FF2B5EF4-FFF2-40B4-BE49-F238E27FC236}">
                  <a16:creationId xmlns:a16="http://schemas.microsoft.com/office/drawing/2014/main" id="{1C89C93B-3AD0-40CE-8F07-0E3B84C41EEC}"/>
                </a:ext>
              </a:extLst>
            </p:cNvPr>
            <p:cNvCxnSpPr>
              <a:cxnSpLocks/>
              <a:stCxn id="32" idx="4"/>
              <a:endCxn id="26" idx="0"/>
            </p:cNvCxnSpPr>
            <p:nvPr/>
          </p:nvCxnSpPr>
          <p:spPr>
            <a:xfrm>
              <a:off x="7714513" y="4085658"/>
              <a:ext cx="0" cy="159858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23">
              <a:extLst>
                <a:ext uri="{FF2B5EF4-FFF2-40B4-BE49-F238E27FC236}">
                  <a16:creationId xmlns:a16="http://schemas.microsoft.com/office/drawing/2014/main" id="{05C50BEE-0C0C-4D92-BFF9-48F543EAE0BF}"/>
                </a:ext>
              </a:extLst>
            </p:cNvPr>
            <p:cNvCxnSpPr>
              <a:cxnSpLocks/>
              <a:endCxn id="30" idx="2"/>
            </p:cNvCxnSpPr>
            <p:nvPr/>
          </p:nvCxnSpPr>
          <p:spPr>
            <a:xfrm>
              <a:off x="2562345" y="3148269"/>
              <a:ext cx="321506" cy="615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42">
              <a:extLst>
                <a:ext uri="{FF2B5EF4-FFF2-40B4-BE49-F238E27FC236}">
                  <a16:creationId xmlns:a16="http://schemas.microsoft.com/office/drawing/2014/main" id="{8848DE93-0FA2-4C0A-9415-86054529F949}"/>
                </a:ext>
              </a:extLst>
            </p:cNvPr>
            <p:cNvCxnSpPr>
              <a:cxnSpLocks/>
              <a:stCxn id="33" idx="6"/>
              <a:endCxn id="51" idx="1"/>
            </p:cNvCxnSpPr>
            <p:nvPr/>
          </p:nvCxnSpPr>
          <p:spPr>
            <a:xfrm>
              <a:off x="8198661" y="1856855"/>
              <a:ext cx="308264" cy="106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51">
              <a:extLst>
                <a:ext uri="{FF2B5EF4-FFF2-40B4-BE49-F238E27FC236}">
                  <a16:creationId xmlns:a16="http://schemas.microsoft.com/office/drawing/2014/main" id="{D94C98A3-57C7-4536-9CD8-6CD53E0ABC07}"/>
                </a:ext>
              </a:extLst>
            </p:cNvPr>
            <p:cNvCxnSpPr>
              <a:cxnSpLocks/>
              <a:stCxn id="32" idx="6"/>
              <a:endCxn id="52" idx="1"/>
            </p:cNvCxnSpPr>
            <p:nvPr/>
          </p:nvCxnSpPr>
          <p:spPr>
            <a:xfrm>
              <a:off x="8168480" y="3738837"/>
              <a:ext cx="338445"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153">
              <a:extLst>
                <a:ext uri="{FF2B5EF4-FFF2-40B4-BE49-F238E27FC236}">
                  <a16:creationId xmlns:a16="http://schemas.microsoft.com/office/drawing/2014/main" id="{FD275262-96D4-4770-B820-675130E27FB7}"/>
                </a:ext>
              </a:extLst>
            </p:cNvPr>
            <p:cNvCxnSpPr>
              <a:cxnSpLocks/>
            </p:cNvCxnSpPr>
            <p:nvPr/>
          </p:nvCxnSpPr>
          <p:spPr>
            <a:xfrm>
              <a:off x="648713" y="2517116"/>
              <a:ext cx="0" cy="39809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61">
              <a:extLst>
                <a:ext uri="{FF2B5EF4-FFF2-40B4-BE49-F238E27FC236}">
                  <a16:creationId xmlns:a16="http://schemas.microsoft.com/office/drawing/2014/main" id="{D7F063E6-4C88-4DBF-ACDF-11CA8A07C12B}"/>
                </a:ext>
              </a:extLst>
            </p:cNvPr>
            <p:cNvCxnSpPr>
              <a:cxnSpLocks/>
            </p:cNvCxnSpPr>
            <p:nvPr/>
          </p:nvCxnSpPr>
          <p:spPr>
            <a:xfrm>
              <a:off x="648713" y="3382637"/>
              <a:ext cx="11489" cy="168241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15">
              <a:extLst>
                <a:ext uri="{FF2B5EF4-FFF2-40B4-BE49-F238E27FC236}">
                  <a16:creationId xmlns:a16="http://schemas.microsoft.com/office/drawing/2014/main" id="{0B8567B9-E33F-432F-AE25-109CFF9946BC}"/>
                </a:ext>
              </a:extLst>
            </p:cNvPr>
            <p:cNvSpPr/>
            <p:nvPr/>
          </p:nvSpPr>
          <p:spPr>
            <a:xfrm>
              <a:off x="5050377" y="5684247"/>
              <a:ext cx="890963" cy="277345"/>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Soft Loan</a:t>
              </a:r>
            </a:p>
          </p:txBody>
        </p:sp>
        <p:sp>
          <p:nvSpPr>
            <p:cNvPr id="24" name="Rectangle 5">
              <a:extLst>
                <a:ext uri="{FF2B5EF4-FFF2-40B4-BE49-F238E27FC236}">
                  <a16:creationId xmlns:a16="http://schemas.microsoft.com/office/drawing/2014/main" id="{3DA52C11-1E52-4BFC-A4F0-7A2462F330A0}"/>
                </a:ext>
              </a:extLst>
            </p:cNvPr>
            <p:cNvSpPr/>
            <p:nvPr/>
          </p:nvSpPr>
          <p:spPr>
            <a:xfrm>
              <a:off x="2991621" y="5685460"/>
              <a:ext cx="898448" cy="273999"/>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1. Own Savings</a:t>
              </a:r>
            </a:p>
          </p:txBody>
        </p:sp>
        <p:sp>
          <p:nvSpPr>
            <p:cNvPr id="25" name="Rectangle 15">
              <a:extLst>
                <a:ext uri="{FF2B5EF4-FFF2-40B4-BE49-F238E27FC236}">
                  <a16:creationId xmlns:a16="http://schemas.microsoft.com/office/drawing/2014/main" id="{F53BA5F8-1664-4994-9812-10E0318D4826}"/>
                </a:ext>
              </a:extLst>
            </p:cNvPr>
            <p:cNvSpPr/>
            <p:nvPr/>
          </p:nvSpPr>
          <p:spPr>
            <a:xfrm>
              <a:off x="3983858" y="5684739"/>
              <a:ext cx="898530" cy="277425"/>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2.1. Mortgage Based Financing</a:t>
              </a:r>
            </a:p>
          </p:txBody>
        </p:sp>
        <p:sp>
          <p:nvSpPr>
            <p:cNvPr id="26" name="Rectangle 15">
              <a:extLst>
                <a:ext uri="{FF2B5EF4-FFF2-40B4-BE49-F238E27FC236}">
                  <a16:creationId xmlns:a16="http://schemas.microsoft.com/office/drawing/2014/main" id="{6F3BAE74-3BB5-420B-A5E3-F95D0917494C}"/>
                </a:ext>
              </a:extLst>
            </p:cNvPr>
            <p:cNvSpPr/>
            <p:nvPr/>
          </p:nvSpPr>
          <p:spPr>
            <a:xfrm>
              <a:off x="7341715" y="5684247"/>
              <a:ext cx="745595" cy="278408"/>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3. Utility On-Bill / 6. ESC</a:t>
              </a:r>
            </a:p>
          </p:txBody>
        </p:sp>
        <p:sp>
          <p:nvSpPr>
            <p:cNvPr id="27" name="Rectangle 15">
              <a:extLst>
                <a:ext uri="{FF2B5EF4-FFF2-40B4-BE49-F238E27FC236}">
                  <a16:creationId xmlns:a16="http://schemas.microsoft.com/office/drawing/2014/main" id="{457117CB-2964-4D78-AD2D-3BF779E7D5E3}"/>
                </a:ext>
              </a:extLst>
            </p:cNvPr>
            <p:cNvSpPr/>
            <p:nvPr/>
          </p:nvSpPr>
          <p:spPr>
            <a:xfrm>
              <a:off x="6465813" y="5684248"/>
              <a:ext cx="792000" cy="278407"/>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5. EPC / 6. ESC</a:t>
              </a:r>
            </a:p>
          </p:txBody>
        </p:sp>
        <p:cxnSp>
          <p:nvCxnSpPr>
            <p:cNvPr id="28" name="Gerade Verbindung mit Pfeil 153">
              <a:extLst>
                <a:ext uri="{FF2B5EF4-FFF2-40B4-BE49-F238E27FC236}">
                  <a16:creationId xmlns:a16="http://schemas.microsoft.com/office/drawing/2014/main" id="{8D420569-6CC6-42A1-B1A9-FF73DEE66BDD}"/>
                </a:ext>
              </a:extLst>
            </p:cNvPr>
            <p:cNvCxnSpPr>
              <a:cxnSpLocks/>
              <a:stCxn id="30" idx="4"/>
              <a:endCxn id="24" idx="0"/>
            </p:cNvCxnSpPr>
            <p:nvPr/>
          </p:nvCxnSpPr>
          <p:spPr>
            <a:xfrm>
              <a:off x="3440845" y="3524279"/>
              <a:ext cx="0" cy="216118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9" name="Oval 17">
              <a:extLst>
                <a:ext uri="{FF2B5EF4-FFF2-40B4-BE49-F238E27FC236}">
                  <a16:creationId xmlns:a16="http://schemas.microsoft.com/office/drawing/2014/main" id="{2B065267-DBE2-4F89-8EF3-207FF5356B20}"/>
                </a:ext>
              </a:extLst>
            </p:cNvPr>
            <p:cNvSpPr/>
            <p:nvPr/>
          </p:nvSpPr>
          <p:spPr>
            <a:xfrm>
              <a:off x="4784929" y="1676186"/>
              <a:ext cx="1419767" cy="35926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Do people want to &amp; can take a loan?</a:t>
              </a:r>
            </a:p>
          </p:txBody>
        </p:sp>
        <p:sp>
          <p:nvSpPr>
            <p:cNvPr id="30" name="Oval 16">
              <a:extLst>
                <a:ext uri="{FF2B5EF4-FFF2-40B4-BE49-F238E27FC236}">
                  <a16:creationId xmlns:a16="http://schemas.microsoft.com/office/drawing/2014/main" id="{F2327350-3BA1-4B87-B56A-60C25DE086B7}"/>
                </a:ext>
              </a:extLst>
            </p:cNvPr>
            <p:cNvSpPr/>
            <p:nvPr/>
          </p:nvSpPr>
          <p:spPr>
            <a:xfrm>
              <a:off x="2883851" y="2784572"/>
              <a:ext cx="1113988" cy="73970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Should everything be financed by savings?</a:t>
              </a:r>
            </a:p>
          </p:txBody>
        </p:sp>
        <p:sp>
          <p:nvSpPr>
            <p:cNvPr id="31" name="Rectangle 5">
              <a:extLst>
                <a:ext uri="{FF2B5EF4-FFF2-40B4-BE49-F238E27FC236}">
                  <a16:creationId xmlns:a16="http://schemas.microsoft.com/office/drawing/2014/main" id="{32A3E830-1035-45C8-9298-E8B31FE4BE9A}"/>
                </a:ext>
              </a:extLst>
            </p:cNvPr>
            <p:cNvSpPr/>
            <p:nvPr/>
          </p:nvSpPr>
          <p:spPr>
            <a:xfrm>
              <a:off x="1723348" y="5690251"/>
              <a:ext cx="898448" cy="2664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8. AdoRes (ABRACADABRA)</a:t>
              </a:r>
            </a:p>
          </p:txBody>
        </p:sp>
        <p:sp>
          <p:nvSpPr>
            <p:cNvPr id="32" name="Oval 19">
              <a:extLst>
                <a:ext uri="{FF2B5EF4-FFF2-40B4-BE49-F238E27FC236}">
                  <a16:creationId xmlns:a16="http://schemas.microsoft.com/office/drawing/2014/main" id="{C87C849E-EEBE-4F61-A933-FFD2BE3B15B0}"/>
                </a:ext>
              </a:extLst>
            </p:cNvPr>
            <p:cNvSpPr/>
            <p:nvPr/>
          </p:nvSpPr>
          <p:spPr>
            <a:xfrm>
              <a:off x="7260545" y="3392016"/>
              <a:ext cx="907935" cy="69364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Do utility companies offer financing options? </a:t>
              </a:r>
            </a:p>
          </p:txBody>
        </p:sp>
        <p:sp>
          <p:nvSpPr>
            <p:cNvPr id="33" name="Oval 19">
              <a:extLst>
                <a:ext uri="{FF2B5EF4-FFF2-40B4-BE49-F238E27FC236}">
                  <a16:creationId xmlns:a16="http://schemas.microsoft.com/office/drawing/2014/main" id="{345E9ECE-D765-47F6-8442-11E99173FC3A}"/>
                </a:ext>
              </a:extLst>
            </p:cNvPr>
            <p:cNvSpPr/>
            <p:nvPr/>
          </p:nvSpPr>
          <p:spPr>
            <a:xfrm>
              <a:off x="7230364" y="1705031"/>
              <a:ext cx="968297" cy="30364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Third-Party Financed?</a:t>
              </a:r>
            </a:p>
          </p:txBody>
        </p:sp>
        <p:sp>
          <p:nvSpPr>
            <p:cNvPr id="34" name="Oval 16">
              <a:extLst>
                <a:ext uri="{FF2B5EF4-FFF2-40B4-BE49-F238E27FC236}">
                  <a16:creationId xmlns:a16="http://schemas.microsoft.com/office/drawing/2014/main" id="{F2327350-3BA1-4B87-B56A-60C25DE086B7}"/>
                </a:ext>
              </a:extLst>
            </p:cNvPr>
            <p:cNvSpPr/>
            <p:nvPr/>
          </p:nvSpPr>
          <p:spPr>
            <a:xfrm>
              <a:off x="-100331" y="1556792"/>
              <a:ext cx="1498386" cy="95966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Owners decided to renovate, costs are estimated.</a:t>
              </a:r>
            </a:p>
            <a:p>
              <a:pPr algn="ctr"/>
              <a:r>
                <a:rPr lang="en-US" sz="800" dirty="0" smtClean="0">
                  <a:solidFill>
                    <a:schemeClr val="tx1"/>
                  </a:solidFill>
                </a:rPr>
                <a:t>Next </a:t>
              </a:r>
              <a:r>
                <a:rPr lang="en-US" sz="800" dirty="0">
                  <a:solidFill>
                    <a:schemeClr val="tx1"/>
                  </a:solidFill>
                </a:rPr>
                <a:t>question: </a:t>
              </a:r>
            </a:p>
            <a:p>
              <a:pPr algn="ctr"/>
              <a:r>
                <a:rPr lang="en-US" sz="800" dirty="0">
                  <a:solidFill>
                    <a:schemeClr val="tx1"/>
                  </a:solidFill>
                </a:rPr>
                <a:t>How can we finance?</a:t>
              </a:r>
            </a:p>
          </p:txBody>
        </p:sp>
        <p:cxnSp>
          <p:nvCxnSpPr>
            <p:cNvPr id="35" name="Gerade Verbindung mit Pfeil 153">
              <a:extLst>
                <a:ext uri="{FF2B5EF4-FFF2-40B4-BE49-F238E27FC236}">
                  <a16:creationId xmlns:a16="http://schemas.microsoft.com/office/drawing/2014/main" id="{8D420569-6CC6-42A1-B1A9-FF73DEE66BDD}"/>
                </a:ext>
              </a:extLst>
            </p:cNvPr>
            <p:cNvCxnSpPr>
              <a:cxnSpLocks/>
              <a:stCxn id="34" idx="4"/>
              <a:endCxn id="40" idx="0"/>
            </p:cNvCxnSpPr>
            <p:nvPr/>
          </p:nvCxnSpPr>
          <p:spPr>
            <a:xfrm>
              <a:off x="648862" y="2516460"/>
              <a:ext cx="0" cy="39809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6" name="Oval 19">
              <a:extLst>
                <a:ext uri="{FF2B5EF4-FFF2-40B4-BE49-F238E27FC236}">
                  <a16:creationId xmlns:a16="http://schemas.microsoft.com/office/drawing/2014/main" id="{9B0E0D5E-E179-4BB4-AA6D-CFE07F322217}"/>
                </a:ext>
              </a:extLst>
            </p:cNvPr>
            <p:cNvSpPr/>
            <p:nvPr/>
          </p:nvSpPr>
          <p:spPr>
            <a:xfrm>
              <a:off x="7042517" y="2334267"/>
              <a:ext cx="1343991" cy="48801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Is there an ESCO available?</a:t>
              </a:r>
            </a:p>
          </p:txBody>
        </p:sp>
        <p:sp>
          <p:nvSpPr>
            <p:cNvPr id="37" name="Oval 18">
              <a:extLst>
                <a:ext uri="{FF2B5EF4-FFF2-40B4-BE49-F238E27FC236}">
                  <a16:creationId xmlns:a16="http://schemas.microsoft.com/office/drawing/2014/main" id="{AB159526-8AA8-4772-ABE4-C1CF16885740}"/>
                </a:ext>
              </a:extLst>
            </p:cNvPr>
            <p:cNvSpPr/>
            <p:nvPr/>
          </p:nvSpPr>
          <p:spPr>
            <a:xfrm>
              <a:off x="4733246" y="4733458"/>
              <a:ext cx="1521949" cy="57280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Are soft loans available? (e.g. through municipality programs)   </a:t>
              </a:r>
            </a:p>
          </p:txBody>
        </p:sp>
        <p:sp>
          <p:nvSpPr>
            <p:cNvPr id="38" name="Oval 18">
              <a:extLst>
                <a:ext uri="{FF2B5EF4-FFF2-40B4-BE49-F238E27FC236}">
                  <a16:creationId xmlns:a16="http://schemas.microsoft.com/office/drawing/2014/main" id="{AB159526-8AA8-4772-ABE4-C1CF16885740}"/>
                </a:ext>
              </a:extLst>
            </p:cNvPr>
            <p:cNvSpPr/>
            <p:nvPr/>
          </p:nvSpPr>
          <p:spPr>
            <a:xfrm>
              <a:off x="4792634" y="3210610"/>
              <a:ext cx="1402738" cy="899256"/>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Are people willing to apply for soft loan?       </a:t>
              </a:r>
            </a:p>
            <a:p>
              <a:pPr algn="ctr"/>
              <a:r>
                <a:rPr lang="en-US" sz="800" dirty="0">
                  <a:solidFill>
                    <a:schemeClr val="tx1"/>
                  </a:solidFill>
                </a:rPr>
                <a:t>(e.g. requires previous years’ tax statements)</a:t>
              </a:r>
            </a:p>
          </p:txBody>
        </p:sp>
        <p:sp>
          <p:nvSpPr>
            <p:cNvPr id="39" name="Oval 18">
              <a:extLst>
                <a:ext uri="{FF2B5EF4-FFF2-40B4-BE49-F238E27FC236}">
                  <a16:creationId xmlns:a16="http://schemas.microsoft.com/office/drawing/2014/main" id="{23041827-DB2F-4269-8BCB-D0C3A405CC17}"/>
                </a:ext>
              </a:extLst>
            </p:cNvPr>
            <p:cNvSpPr/>
            <p:nvPr/>
          </p:nvSpPr>
          <p:spPr>
            <a:xfrm>
              <a:off x="4514479" y="2346553"/>
              <a:ext cx="1960361" cy="55089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Would people  feel comfortable to take a loan on their apartment (collateral)?</a:t>
              </a:r>
            </a:p>
          </p:txBody>
        </p:sp>
        <p:sp>
          <p:nvSpPr>
            <p:cNvPr id="40" name="Oval 16">
              <a:extLst>
                <a:ext uri="{FF2B5EF4-FFF2-40B4-BE49-F238E27FC236}">
                  <a16:creationId xmlns:a16="http://schemas.microsoft.com/office/drawing/2014/main" id="{05F3FD46-5732-44EE-A582-D382E605D1C3}"/>
                </a:ext>
              </a:extLst>
            </p:cNvPr>
            <p:cNvSpPr/>
            <p:nvPr/>
          </p:nvSpPr>
          <p:spPr>
            <a:xfrm>
              <a:off x="91868" y="2914558"/>
              <a:ext cx="1113988" cy="46742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Is a subsidy available?</a:t>
              </a:r>
            </a:p>
          </p:txBody>
        </p:sp>
        <p:sp>
          <p:nvSpPr>
            <p:cNvPr id="41" name="Rectangle 5">
              <a:extLst>
                <a:ext uri="{FF2B5EF4-FFF2-40B4-BE49-F238E27FC236}">
                  <a16:creationId xmlns:a16="http://schemas.microsoft.com/office/drawing/2014/main" id="{5647FBA9-39ED-4058-BF36-FD98C9F0383C}"/>
                </a:ext>
              </a:extLst>
            </p:cNvPr>
            <p:cNvSpPr/>
            <p:nvPr/>
          </p:nvSpPr>
          <p:spPr>
            <a:xfrm>
              <a:off x="210318" y="5686452"/>
              <a:ext cx="898448" cy="273999"/>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Subsidies</a:t>
              </a:r>
            </a:p>
          </p:txBody>
        </p:sp>
        <p:cxnSp>
          <p:nvCxnSpPr>
            <p:cNvPr id="42" name="Gerade Verbindung mit Pfeil 54">
              <a:extLst>
                <a:ext uri="{FF2B5EF4-FFF2-40B4-BE49-F238E27FC236}">
                  <a16:creationId xmlns:a16="http://schemas.microsoft.com/office/drawing/2014/main" id="{689F63DA-18C7-4839-98A4-E9D8AA14217E}"/>
                </a:ext>
              </a:extLst>
            </p:cNvPr>
            <p:cNvCxnSpPr>
              <a:cxnSpLocks/>
              <a:stCxn id="40" idx="4"/>
              <a:endCxn id="46" idx="0"/>
            </p:cNvCxnSpPr>
            <p:nvPr/>
          </p:nvCxnSpPr>
          <p:spPr>
            <a:xfrm>
              <a:off x="648862" y="3381981"/>
              <a:ext cx="11489" cy="137761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3" name="Oval 16">
              <a:extLst>
                <a:ext uri="{FF2B5EF4-FFF2-40B4-BE49-F238E27FC236}">
                  <a16:creationId xmlns:a16="http://schemas.microsoft.com/office/drawing/2014/main" id="{350778CD-A548-426B-8A6D-E108DF1B1D78}"/>
                </a:ext>
              </a:extLst>
            </p:cNvPr>
            <p:cNvSpPr/>
            <p:nvPr/>
          </p:nvSpPr>
          <p:spPr>
            <a:xfrm>
              <a:off x="1619807" y="2704225"/>
              <a:ext cx="1113988" cy="88881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Is additional  building space available on top of, under or aside of the house?</a:t>
              </a:r>
            </a:p>
          </p:txBody>
        </p:sp>
        <p:cxnSp>
          <p:nvCxnSpPr>
            <p:cNvPr id="44" name="Gerade Verbindung mit Pfeil 78">
              <a:extLst>
                <a:ext uri="{FF2B5EF4-FFF2-40B4-BE49-F238E27FC236}">
                  <a16:creationId xmlns:a16="http://schemas.microsoft.com/office/drawing/2014/main" id="{BDB8824A-CA9F-4DC7-9E8A-D9772150EE27}"/>
                </a:ext>
              </a:extLst>
            </p:cNvPr>
            <p:cNvCxnSpPr>
              <a:cxnSpLocks/>
              <a:stCxn id="40" idx="6"/>
              <a:endCxn id="43" idx="2"/>
            </p:cNvCxnSpPr>
            <p:nvPr/>
          </p:nvCxnSpPr>
          <p:spPr>
            <a:xfrm>
              <a:off x="1205856" y="3148270"/>
              <a:ext cx="413951" cy="36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81">
              <a:extLst>
                <a:ext uri="{FF2B5EF4-FFF2-40B4-BE49-F238E27FC236}">
                  <a16:creationId xmlns:a16="http://schemas.microsoft.com/office/drawing/2014/main" id="{9A94B876-68E0-4D11-9582-9F8A550CD9F7}"/>
                </a:ext>
              </a:extLst>
            </p:cNvPr>
            <p:cNvCxnSpPr>
              <a:cxnSpLocks/>
              <a:stCxn id="43" idx="4"/>
              <a:endCxn id="31" idx="0"/>
            </p:cNvCxnSpPr>
            <p:nvPr/>
          </p:nvCxnSpPr>
          <p:spPr>
            <a:xfrm flipH="1">
              <a:off x="2172572" y="3593042"/>
              <a:ext cx="4229" cy="209720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6" name="Oval 16">
              <a:extLst>
                <a:ext uri="{FF2B5EF4-FFF2-40B4-BE49-F238E27FC236}">
                  <a16:creationId xmlns:a16="http://schemas.microsoft.com/office/drawing/2014/main" id="{BD9C0DCF-4F78-4625-BE02-52E46EA087AC}"/>
                </a:ext>
              </a:extLst>
            </p:cNvPr>
            <p:cNvSpPr/>
            <p:nvPr/>
          </p:nvSpPr>
          <p:spPr>
            <a:xfrm>
              <a:off x="103357" y="4759594"/>
              <a:ext cx="1113988" cy="60533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Does the subsidy cover the full investment?</a:t>
              </a:r>
            </a:p>
          </p:txBody>
        </p:sp>
        <p:cxnSp>
          <p:nvCxnSpPr>
            <p:cNvPr id="47" name="Gerade Verbindung mit Pfeil 90">
              <a:extLst>
                <a:ext uri="{FF2B5EF4-FFF2-40B4-BE49-F238E27FC236}">
                  <a16:creationId xmlns:a16="http://schemas.microsoft.com/office/drawing/2014/main" id="{9DEBAFF1-0F46-4376-B5FF-C3ADC15BECA2}"/>
                </a:ext>
              </a:extLst>
            </p:cNvPr>
            <p:cNvCxnSpPr>
              <a:cxnSpLocks/>
              <a:stCxn id="46" idx="4"/>
              <a:endCxn id="41" idx="0"/>
            </p:cNvCxnSpPr>
            <p:nvPr/>
          </p:nvCxnSpPr>
          <p:spPr>
            <a:xfrm flipH="1">
              <a:off x="659542" y="5364928"/>
              <a:ext cx="809" cy="321524"/>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104">
              <a:extLst>
                <a:ext uri="{FF2B5EF4-FFF2-40B4-BE49-F238E27FC236}">
                  <a16:creationId xmlns:a16="http://schemas.microsoft.com/office/drawing/2014/main" id="{A29E41A1-7E4A-483C-BAC7-97B40D558248}"/>
                </a:ext>
              </a:extLst>
            </p:cNvPr>
            <p:cNvCxnSpPr>
              <a:cxnSpLocks/>
              <a:stCxn id="46" idx="6"/>
              <a:endCxn id="49" idx="4"/>
            </p:cNvCxnSpPr>
            <p:nvPr/>
          </p:nvCxnSpPr>
          <p:spPr>
            <a:xfrm flipV="1">
              <a:off x="1217345" y="4439821"/>
              <a:ext cx="191903" cy="6224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Oval 16">
              <a:extLst>
                <a:ext uri="{FF2B5EF4-FFF2-40B4-BE49-F238E27FC236}">
                  <a16:creationId xmlns:a16="http://schemas.microsoft.com/office/drawing/2014/main" id="{DFD5C967-981B-4598-9228-BF3D26092B9A}"/>
                </a:ext>
              </a:extLst>
            </p:cNvPr>
            <p:cNvSpPr/>
            <p:nvPr/>
          </p:nvSpPr>
          <p:spPr>
            <a:xfrm>
              <a:off x="719027" y="3755488"/>
              <a:ext cx="1380442" cy="68433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Take subsidy to lower upfront investment! How can we finance the rest ?</a:t>
              </a:r>
            </a:p>
          </p:txBody>
        </p:sp>
        <p:cxnSp>
          <p:nvCxnSpPr>
            <p:cNvPr id="50" name="Gerade Verbindung mit Pfeil 153">
              <a:extLst>
                <a:ext uri="{FF2B5EF4-FFF2-40B4-BE49-F238E27FC236}">
                  <a16:creationId xmlns:a16="http://schemas.microsoft.com/office/drawing/2014/main" id="{FA1E8792-75D6-480F-9997-95D4FCE35C4D}"/>
                </a:ext>
              </a:extLst>
            </p:cNvPr>
            <p:cNvCxnSpPr>
              <a:cxnSpLocks/>
              <a:stCxn id="49" idx="0"/>
              <a:endCxn id="43" idx="3"/>
            </p:cNvCxnSpPr>
            <p:nvPr/>
          </p:nvCxnSpPr>
          <p:spPr>
            <a:xfrm flipV="1">
              <a:off x="1409248" y="3462878"/>
              <a:ext cx="373699" cy="29261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15">
              <a:extLst>
                <a:ext uri="{FF2B5EF4-FFF2-40B4-BE49-F238E27FC236}">
                  <a16:creationId xmlns:a16="http://schemas.microsoft.com/office/drawing/2014/main" id="{5099CE0E-CFF1-45A0-B8DF-ACDFD1F56A45}"/>
                </a:ext>
              </a:extLst>
            </p:cNvPr>
            <p:cNvSpPr/>
            <p:nvPr/>
          </p:nvSpPr>
          <p:spPr>
            <a:xfrm>
              <a:off x="8506925" y="1718717"/>
              <a:ext cx="745595" cy="27840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No retrofit possible</a:t>
              </a:r>
            </a:p>
          </p:txBody>
        </p:sp>
        <p:sp>
          <p:nvSpPr>
            <p:cNvPr id="52" name="Rectangle 15">
              <a:extLst>
                <a:ext uri="{FF2B5EF4-FFF2-40B4-BE49-F238E27FC236}">
                  <a16:creationId xmlns:a16="http://schemas.microsoft.com/office/drawing/2014/main" id="{81613717-3583-49DD-BE54-17A78400BEED}"/>
                </a:ext>
              </a:extLst>
            </p:cNvPr>
            <p:cNvSpPr/>
            <p:nvPr/>
          </p:nvSpPr>
          <p:spPr>
            <a:xfrm>
              <a:off x="8506925" y="3599633"/>
              <a:ext cx="745595" cy="27840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No retrofit possible</a:t>
              </a:r>
            </a:p>
          </p:txBody>
        </p:sp>
      </p:grpSp>
    </p:spTree>
    <p:extLst>
      <p:ext uri="{BB962C8B-B14F-4D97-AF65-F5344CB8AC3E}">
        <p14:creationId xmlns:p14="http://schemas.microsoft.com/office/powerpoint/2010/main" val="4118357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887881AF-5066-4752-9D31-0B4C9D3ECF21}" type="slidenum">
              <a:rPr lang="fr-FR" smtClean="0">
                <a:solidFill>
                  <a:prstClr val="black">
                    <a:tint val="75000"/>
                  </a:prstClr>
                </a:solidFill>
              </a:rPr>
              <a:pPr/>
              <a:t>19</a:t>
            </a:fld>
            <a:endParaRPr lang="fr-FR">
              <a:solidFill>
                <a:prstClr val="black">
                  <a:tint val="75000"/>
                </a:prstClr>
              </a:solidFill>
            </a:endParaRPr>
          </a:p>
        </p:txBody>
      </p:sp>
      <p:grpSp>
        <p:nvGrpSpPr>
          <p:cNvPr id="2" name="Groupe 1"/>
          <p:cNvGrpSpPr/>
          <p:nvPr/>
        </p:nvGrpSpPr>
        <p:grpSpPr>
          <a:xfrm>
            <a:off x="192262" y="1624186"/>
            <a:ext cx="8891772" cy="4973166"/>
            <a:chOff x="192262" y="1624186"/>
            <a:chExt cx="8891772" cy="4973166"/>
          </a:xfrm>
        </p:grpSpPr>
        <p:cxnSp>
          <p:nvCxnSpPr>
            <p:cNvPr id="101" name="Gerade Verbindung mit Pfeil 164">
              <a:extLst>
                <a:ext uri="{FF2B5EF4-FFF2-40B4-BE49-F238E27FC236}">
                  <a16:creationId xmlns:a16="http://schemas.microsoft.com/office/drawing/2014/main" id="{114DC524-3E08-4781-9867-238DA80C3376}"/>
                </a:ext>
              </a:extLst>
            </p:cNvPr>
            <p:cNvCxnSpPr>
              <a:cxnSpLocks/>
            </p:cNvCxnSpPr>
            <p:nvPr/>
          </p:nvCxnSpPr>
          <p:spPr>
            <a:xfrm>
              <a:off x="1722619" y="3226263"/>
              <a:ext cx="433069" cy="34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Gerade Verbindung mit Pfeil 227">
              <a:extLst>
                <a:ext uri="{FF2B5EF4-FFF2-40B4-BE49-F238E27FC236}">
                  <a16:creationId xmlns:a16="http://schemas.microsoft.com/office/drawing/2014/main" id="{377653DD-2402-47EB-AD55-173465235C39}"/>
                </a:ext>
              </a:extLst>
            </p:cNvPr>
            <p:cNvCxnSpPr>
              <a:cxnSpLocks/>
              <a:stCxn id="117" idx="3"/>
            </p:cNvCxnSpPr>
            <p:nvPr/>
          </p:nvCxnSpPr>
          <p:spPr>
            <a:xfrm>
              <a:off x="6428545" y="3458354"/>
              <a:ext cx="16928" cy="189012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Gerade Verbindung mit Pfeil 245">
              <a:extLst>
                <a:ext uri="{FF2B5EF4-FFF2-40B4-BE49-F238E27FC236}">
                  <a16:creationId xmlns:a16="http://schemas.microsoft.com/office/drawing/2014/main" id="{9A560D14-05BE-49F3-8DCE-83A330A6F9ED}"/>
                </a:ext>
              </a:extLst>
            </p:cNvPr>
            <p:cNvCxnSpPr>
              <a:cxnSpLocks/>
              <a:stCxn id="118" idx="4"/>
            </p:cNvCxnSpPr>
            <p:nvPr/>
          </p:nvCxnSpPr>
          <p:spPr>
            <a:xfrm>
              <a:off x="7145176" y="4809027"/>
              <a:ext cx="0" cy="53945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Gerade Verbindung mit Pfeil 123">
              <a:extLst>
                <a:ext uri="{FF2B5EF4-FFF2-40B4-BE49-F238E27FC236}">
                  <a16:creationId xmlns:a16="http://schemas.microsoft.com/office/drawing/2014/main" id="{05C50BEE-0C0C-4D92-BFF9-48F543EAE0BF}"/>
                </a:ext>
              </a:extLst>
            </p:cNvPr>
            <p:cNvCxnSpPr>
              <a:cxnSpLocks/>
              <a:stCxn id="117" idx="4"/>
              <a:endCxn id="118" idx="0"/>
            </p:cNvCxnSpPr>
            <p:nvPr/>
          </p:nvCxnSpPr>
          <p:spPr>
            <a:xfrm>
              <a:off x="6877353" y="3554417"/>
              <a:ext cx="267823" cy="44381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Gerade Verbindung mit Pfeil 151">
              <a:extLst>
                <a:ext uri="{FF2B5EF4-FFF2-40B4-BE49-F238E27FC236}">
                  <a16:creationId xmlns:a16="http://schemas.microsoft.com/office/drawing/2014/main" id="{D94C98A3-57C7-4536-9CD8-6CD53E0ABC07}"/>
                </a:ext>
              </a:extLst>
            </p:cNvPr>
            <p:cNvCxnSpPr>
              <a:cxnSpLocks/>
              <a:stCxn id="116" idx="4"/>
              <a:endCxn id="114" idx="0"/>
            </p:cNvCxnSpPr>
            <p:nvPr/>
          </p:nvCxnSpPr>
          <p:spPr>
            <a:xfrm>
              <a:off x="4094155" y="3540179"/>
              <a:ext cx="653426" cy="4676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Gerade Verbindung mit Pfeil 153">
              <a:extLst>
                <a:ext uri="{FF2B5EF4-FFF2-40B4-BE49-F238E27FC236}">
                  <a16:creationId xmlns:a16="http://schemas.microsoft.com/office/drawing/2014/main" id="{FD275262-96D4-4770-B820-675130E27FB7}"/>
                </a:ext>
              </a:extLst>
            </p:cNvPr>
            <p:cNvCxnSpPr>
              <a:cxnSpLocks/>
              <a:stCxn id="115" idx="6"/>
              <a:endCxn id="128" idx="2"/>
            </p:cNvCxnSpPr>
            <p:nvPr/>
          </p:nvCxnSpPr>
          <p:spPr>
            <a:xfrm flipV="1">
              <a:off x="1931120" y="2079532"/>
              <a:ext cx="375568" cy="205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Gerade Verbindung mit Pfeil 62">
              <a:extLst>
                <a:ext uri="{FF2B5EF4-FFF2-40B4-BE49-F238E27FC236}">
                  <a16:creationId xmlns:a16="http://schemas.microsoft.com/office/drawing/2014/main" id="{210E9E4D-2A2D-4D14-BC75-3F9A5FA06496}"/>
                </a:ext>
              </a:extLst>
            </p:cNvPr>
            <p:cNvCxnSpPr>
              <a:cxnSpLocks/>
            </p:cNvCxnSpPr>
            <p:nvPr/>
          </p:nvCxnSpPr>
          <p:spPr>
            <a:xfrm>
              <a:off x="6019387" y="3226090"/>
              <a:ext cx="223255" cy="69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8" name="Rectangle 15">
              <a:extLst>
                <a:ext uri="{FF2B5EF4-FFF2-40B4-BE49-F238E27FC236}">
                  <a16:creationId xmlns:a16="http://schemas.microsoft.com/office/drawing/2014/main" id="{0B8567B9-E33F-432F-AE25-109CFF9946BC}"/>
                </a:ext>
              </a:extLst>
            </p:cNvPr>
            <p:cNvSpPr/>
            <p:nvPr/>
          </p:nvSpPr>
          <p:spPr>
            <a:xfrm>
              <a:off x="6409089" y="5362209"/>
              <a:ext cx="1083519" cy="27734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a:t>
              </a:r>
              <a:r>
                <a:rPr lang="en-US" sz="800" b="1" dirty="0">
                  <a:solidFill>
                    <a:schemeClr val="tx1"/>
                  </a:solidFill>
                </a:rPr>
                <a:t>Soft Loan</a:t>
              </a:r>
              <a:endParaRPr lang="en-US" sz="800" dirty="0">
                <a:solidFill>
                  <a:schemeClr val="tx1"/>
                </a:solidFill>
              </a:endParaRPr>
            </a:p>
          </p:txBody>
        </p:sp>
        <p:sp>
          <p:nvSpPr>
            <p:cNvPr id="109" name="Rectangle 15">
              <a:extLst>
                <a:ext uri="{FF2B5EF4-FFF2-40B4-BE49-F238E27FC236}">
                  <a16:creationId xmlns:a16="http://schemas.microsoft.com/office/drawing/2014/main" id="{F53BA5F8-1664-4994-9812-10E0318D4826}"/>
                </a:ext>
              </a:extLst>
            </p:cNvPr>
            <p:cNvSpPr/>
            <p:nvPr/>
          </p:nvSpPr>
          <p:spPr>
            <a:xfrm>
              <a:off x="4139281" y="6319927"/>
              <a:ext cx="898530" cy="277425"/>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2.1. Mortgage Based Financing</a:t>
              </a:r>
            </a:p>
          </p:txBody>
        </p:sp>
        <p:sp>
          <p:nvSpPr>
            <p:cNvPr id="110" name="Rectangle 15">
              <a:extLst>
                <a:ext uri="{FF2B5EF4-FFF2-40B4-BE49-F238E27FC236}">
                  <a16:creationId xmlns:a16="http://schemas.microsoft.com/office/drawing/2014/main" id="{6F3BAE74-3BB5-420B-A5E3-F95D0917494C}"/>
                </a:ext>
              </a:extLst>
            </p:cNvPr>
            <p:cNvSpPr/>
            <p:nvPr/>
          </p:nvSpPr>
          <p:spPr>
            <a:xfrm>
              <a:off x="2339885" y="5361677"/>
              <a:ext cx="745595" cy="27840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3. Utility On-Bill</a:t>
              </a:r>
            </a:p>
          </p:txBody>
        </p:sp>
        <p:sp>
          <p:nvSpPr>
            <p:cNvPr id="111" name="Rectangle 15">
              <a:extLst>
                <a:ext uri="{FF2B5EF4-FFF2-40B4-BE49-F238E27FC236}">
                  <a16:creationId xmlns:a16="http://schemas.microsoft.com/office/drawing/2014/main" id="{457117CB-2964-4D78-AD2D-3BF779E7D5E3}"/>
                </a:ext>
              </a:extLst>
            </p:cNvPr>
            <p:cNvSpPr/>
            <p:nvPr/>
          </p:nvSpPr>
          <p:spPr>
            <a:xfrm>
              <a:off x="3698154" y="5361678"/>
              <a:ext cx="792000" cy="278407"/>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5. EPC / 6. ESC</a:t>
              </a:r>
            </a:p>
          </p:txBody>
        </p:sp>
        <p:sp>
          <p:nvSpPr>
            <p:cNvPr id="112" name="Oval 17">
              <a:extLst>
                <a:ext uri="{FF2B5EF4-FFF2-40B4-BE49-F238E27FC236}">
                  <a16:creationId xmlns:a16="http://schemas.microsoft.com/office/drawing/2014/main" id="{2B065267-DBE2-4F89-8EF3-207FF5356B20}"/>
                </a:ext>
              </a:extLst>
            </p:cNvPr>
            <p:cNvSpPr/>
            <p:nvPr/>
          </p:nvSpPr>
          <p:spPr>
            <a:xfrm>
              <a:off x="453197" y="2831043"/>
              <a:ext cx="1269422" cy="91374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Can the municipality accelerate bureaucracy or tailor standards concerning Add-Ons?</a:t>
              </a:r>
            </a:p>
          </p:txBody>
        </p:sp>
        <p:sp>
          <p:nvSpPr>
            <p:cNvPr id="113" name="Rectangle 5">
              <a:extLst>
                <a:ext uri="{FF2B5EF4-FFF2-40B4-BE49-F238E27FC236}">
                  <a16:creationId xmlns:a16="http://schemas.microsoft.com/office/drawing/2014/main" id="{32A3E830-1035-45C8-9298-E8B31FE4BE9A}"/>
                </a:ext>
              </a:extLst>
            </p:cNvPr>
            <p:cNvSpPr/>
            <p:nvPr/>
          </p:nvSpPr>
          <p:spPr>
            <a:xfrm>
              <a:off x="639462" y="5367681"/>
              <a:ext cx="898448" cy="2664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8. AdoRes (ABRACADABRA)</a:t>
              </a:r>
            </a:p>
          </p:txBody>
        </p:sp>
        <p:sp>
          <p:nvSpPr>
            <p:cNvPr id="114" name="Oval 19">
              <a:extLst>
                <a:ext uri="{FF2B5EF4-FFF2-40B4-BE49-F238E27FC236}">
                  <a16:creationId xmlns:a16="http://schemas.microsoft.com/office/drawing/2014/main" id="{C87C849E-EEBE-4F61-A933-FFD2BE3B15B0}"/>
                </a:ext>
              </a:extLst>
            </p:cNvPr>
            <p:cNvSpPr/>
            <p:nvPr/>
          </p:nvSpPr>
          <p:spPr>
            <a:xfrm>
              <a:off x="4191164" y="4007821"/>
              <a:ext cx="1112834" cy="69364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Can the municipality support an ESCO financially? </a:t>
              </a:r>
            </a:p>
          </p:txBody>
        </p:sp>
        <p:sp>
          <p:nvSpPr>
            <p:cNvPr id="115" name="Oval 16">
              <a:extLst>
                <a:ext uri="{FF2B5EF4-FFF2-40B4-BE49-F238E27FC236}">
                  <a16:creationId xmlns:a16="http://schemas.microsoft.com/office/drawing/2014/main" id="{F2327350-3BA1-4B87-B56A-60C25DE086B7}"/>
                </a:ext>
              </a:extLst>
            </p:cNvPr>
            <p:cNvSpPr/>
            <p:nvPr/>
          </p:nvSpPr>
          <p:spPr>
            <a:xfrm>
              <a:off x="192262" y="1624186"/>
              <a:ext cx="1738858" cy="91479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Municipality decided to support retrofitting of condominiums on a regional level.</a:t>
              </a:r>
            </a:p>
            <a:p>
              <a:pPr algn="ctr"/>
              <a:r>
                <a:rPr lang="en-US" sz="800" dirty="0">
                  <a:solidFill>
                    <a:schemeClr val="tx1"/>
                  </a:solidFill>
                </a:rPr>
                <a:t>Next question: </a:t>
              </a:r>
            </a:p>
            <a:p>
              <a:pPr algn="ctr"/>
              <a:r>
                <a:rPr lang="en-US" sz="800" dirty="0">
                  <a:solidFill>
                    <a:schemeClr val="tx1"/>
                  </a:solidFill>
                </a:rPr>
                <a:t>How can it support?</a:t>
              </a:r>
            </a:p>
          </p:txBody>
        </p:sp>
        <p:sp>
          <p:nvSpPr>
            <p:cNvPr id="116" name="Oval 19">
              <a:extLst>
                <a:ext uri="{FF2B5EF4-FFF2-40B4-BE49-F238E27FC236}">
                  <a16:creationId xmlns:a16="http://schemas.microsoft.com/office/drawing/2014/main" id="{9B0E0D5E-E179-4BB4-AA6D-CFE07F322217}"/>
                </a:ext>
              </a:extLst>
            </p:cNvPr>
            <p:cNvSpPr/>
            <p:nvPr/>
          </p:nvSpPr>
          <p:spPr>
            <a:xfrm>
              <a:off x="3537160" y="2912695"/>
              <a:ext cx="1113989" cy="62748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Can the municipality found a public ESCO?</a:t>
              </a:r>
            </a:p>
          </p:txBody>
        </p:sp>
        <p:sp>
          <p:nvSpPr>
            <p:cNvPr id="117" name="Oval 18">
              <a:extLst>
                <a:ext uri="{FF2B5EF4-FFF2-40B4-BE49-F238E27FC236}">
                  <a16:creationId xmlns:a16="http://schemas.microsoft.com/office/drawing/2014/main" id="{AB159526-8AA8-4772-ABE4-C1CF16885740}"/>
                </a:ext>
              </a:extLst>
            </p:cNvPr>
            <p:cNvSpPr/>
            <p:nvPr/>
          </p:nvSpPr>
          <p:spPr>
            <a:xfrm>
              <a:off x="6242642" y="2898458"/>
              <a:ext cx="1269422" cy="655959"/>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Can the municipality provide a soft loan own its own?   </a:t>
              </a:r>
            </a:p>
          </p:txBody>
        </p:sp>
        <p:sp>
          <p:nvSpPr>
            <p:cNvPr id="118" name="Oval 18">
              <a:extLst>
                <a:ext uri="{FF2B5EF4-FFF2-40B4-BE49-F238E27FC236}">
                  <a16:creationId xmlns:a16="http://schemas.microsoft.com/office/drawing/2014/main" id="{AB159526-8AA8-4772-ABE4-C1CF16885740}"/>
                </a:ext>
              </a:extLst>
            </p:cNvPr>
            <p:cNvSpPr/>
            <p:nvPr/>
          </p:nvSpPr>
          <p:spPr>
            <a:xfrm>
              <a:off x="6524664" y="3998235"/>
              <a:ext cx="1241024" cy="81079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Can the municipality subsidize part of a banks’ required interest?</a:t>
              </a:r>
            </a:p>
          </p:txBody>
        </p:sp>
        <p:sp>
          <p:nvSpPr>
            <p:cNvPr id="119" name="Oval 16">
              <a:extLst>
                <a:ext uri="{FF2B5EF4-FFF2-40B4-BE49-F238E27FC236}">
                  <a16:creationId xmlns:a16="http://schemas.microsoft.com/office/drawing/2014/main" id="{05F3FD46-5732-44EE-A582-D382E605D1C3}"/>
                </a:ext>
              </a:extLst>
            </p:cNvPr>
            <p:cNvSpPr/>
            <p:nvPr/>
          </p:nvSpPr>
          <p:spPr>
            <a:xfrm>
              <a:off x="4905399" y="2923770"/>
              <a:ext cx="1113988" cy="60533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Can the municipality provide a subsidy?</a:t>
              </a:r>
            </a:p>
          </p:txBody>
        </p:sp>
        <p:sp>
          <p:nvSpPr>
            <p:cNvPr id="120" name="Rectangle 5">
              <a:extLst>
                <a:ext uri="{FF2B5EF4-FFF2-40B4-BE49-F238E27FC236}">
                  <a16:creationId xmlns:a16="http://schemas.microsoft.com/office/drawing/2014/main" id="{5647FBA9-39ED-4058-BF36-FD98C9F0383C}"/>
                </a:ext>
              </a:extLst>
            </p:cNvPr>
            <p:cNvSpPr/>
            <p:nvPr/>
          </p:nvSpPr>
          <p:spPr>
            <a:xfrm>
              <a:off x="5014324" y="5363882"/>
              <a:ext cx="898448" cy="273999"/>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a:t>
              </a:r>
              <a:r>
                <a:rPr lang="en-US" sz="800" b="1" dirty="0">
                  <a:solidFill>
                    <a:schemeClr val="tx1"/>
                  </a:solidFill>
                </a:rPr>
                <a:t>Subsidies</a:t>
              </a:r>
            </a:p>
          </p:txBody>
        </p:sp>
        <p:sp>
          <p:nvSpPr>
            <p:cNvPr id="121" name="Oval 16">
              <a:extLst>
                <a:ext uri="{FF2B5EF4-FFF2-40B4-BE49-F238E27FC236}">
                  <a16:creationId xmlns:a16="http://schemas.microsoft.com/office/drawing/2014/main" id="{350778CD-A548-426B-8A6D-E108DF1B1D78}"/>
                </a:ext>
              </a:extLst>
            </p:cNvPr>
            <p:cNvSpPr/>
            <p:nvPr/>
          </p:nvSpPr>
          <p:spPr>
            <a:xfrm>
              <a:off x="2155688" y="2981789"/>
              <a:ext cx="1113988" cy="48929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Is there a public utility company?</a:t>
              </a:r>
            </a:p>
          </p:txBody>
        </p:sp>
        <p:sp>
          <p:nvSpPr>
            <p:cNvPr id="122" name="Rectangle 15">
              <a:extLst>
                <a:ext uri="{FF2B5EF4-FFF2-40B4-BE49-F238E27FC236}">
                  <a16:creationId xmlns:a16="http://schemas.microsoft.com/office/drawing/2014/main" id="{5099CE0E-CFF1-45A0-B8DF-ACDFD1F56A45}"/>
                </a:ext>
              </a:extLst>
            </p:cNvPr>
            <p:cNvSpPr/>
            <p:nvPr/>
          </p:nvSpPr>
          <p:spPr>
            <a:xfrm>
              <a:off x="8107521" y="4129351"/>
              <a:ext cx="976513" cy="54856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No regional support possible. Ask for help on national level</a:t>
              </a:r>
            </a:p>
          </p:txBody>
        </p:sp>
        <p:cxnSp>
          <p:nvCxnSpPr>
            <p:cNvPr id="123" name="Gerader Verbinder 93">
              <a:extLst>
                <a:ext uri="{FF2B5EF4-FFF2-40B4-BE49-F238E27FC236}">
                  <a16:creationId xmlns:a16="http://schemas.microsoft.com/office/drawing/2014/main" id="{239358DB-BF44-46F4-B4E8-83B20B640422}"/>
                </a:ext>
              </a:extLst>
            </p:cNvPr>
            <p:cNvCxnSpPr>
              <a:cxnSpLocks/>
              <a:stCxn id="114" idx="4"/>
            </p:cNvCxnSpPr>
            <p:nvPr/>
          </p:nvCxnSpPr>
          <p:spPr>
            <a:xfrm flipH="1">
              <a:off x="4092517" y="4701463"/>
              <a:ext cx="655064" cy="56904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 name="Gerade Verbindung mit Pfeil 181">
              <a:extLst>
                <a:ext uri="{FF2B5EF4-FFF2-40B4-BE49-F238E27FC236}">
                  <a16:creationId xmlns:a16="http://schemas.microsoft.com/office/drawing/2014/main" id="{57786996-5927-4E5A-9E3E-D08CFF8DA5E7}"/>
                </a:ext>
              </a:extLst>
            </p:cNvPr>
            <p:cNvCxnSpPr>
              <a:cxnSpLocks/>
            </p:cNvCxnSpPr>
            <p:nvPr/>
          </p:nvCxnSpPr>
          <p:spPr>
            <a:xfrm flipV="1">
              <a:off x="3269676" y="3226437"/>
              <a:ext cx="267484" cy="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Gerade Verbindung mit Pfeil 212">
              <a:extLst>
                <a:ext uri="{FF2B5EF4-FFF2-40B4-BE49-F238E27FC236}">
                  <a16:creationId xmlns:a16="http://schemas.microsoft.com/office/drawing/2014/main" id="{BC416CE7-C5E1-4C04-9C10-22CE6055E7A7}"/>
                </a:ext>
              </a:extLst>
            </p:cNvPr>
            <p:cNvCxnSpPr>
              <a:cxnSpLocks/>
              <a:stCxn id="114" idx="7"/>
            </p:cNvCxnSpPr>
            <p:nvPr/>
          </p:nvCxnSpPr>
          <p:spPr>
            <a:xfrm flipV="1">
              <a:off x="5141027" y="3478314"/>
              <a:ext cx="67116" cy="63108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Gerade Verbindung mit Pfeil 38">
              <a:extLst>
                <a:ext uri="{FF2B5EF4-FFF2-40B4-BE49-F238E27FC236}">
                  <a16:creationId xmlns:a16="http://schemas.microsoft.com/office/drawing/2014/main" id="{B60D43C8-85FF-4DC9-ABF2-B44269A972D6}"/>
                </a:ext>
              </a:extLst>
            </p:cNvPr>
            <p:cNvCxnSpPr>
              <a:cxnSpLocks/>
              <a:stCxn id="128" idx="6"/>
              <a:endCxn id="129" idx="1"/>
            </p:cNvCxnSpPr>
            <p:nvPr/>
          </p:nvCxnSpPr>
          <p:spPr>
            <a:xfrm flipV="1">
              <a:off x="3576110" y="2075903"/>
              <a:ext cx="311200" cy="362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Gerade Verbindung mit Pfeil 39">
              <a:extLst>
                <a:ext uri="{FF2B5EF4-FFF2-40B4-BE49-F238E27FC236}">
                  <a16:creationId xmlns:a16="http://schemas.microsoft.com/office/drawing/2014/main" id="{684F7E14-4095-4404-9219-B5B830579507}"/>
                </a:ext>
              </a:extLst>
            </p:cNvPr>
            <p:cNvCxnSpPr>
              <a:cxnSpLocks/>
              <a:stCxn id="128" idx="4"/>
            </p:cNvCxnSpPr>
            <p:nvPr/>
          </p:nvCxnSpPr>
          <p:spPr>
            <a:xfrm flipH="1">
              <a:off x="1722619" y="2474926"/>
              <a:ext cx="1218780" cy="69314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8" name="Oval 17">
              <a:extLst>
                <a:ext uri="{FF2B5EF4-FFF2-40B4-BE49-F238E27FC236}">
                  <a16:creationId xmlns:a16="http://schemas.microsoft.com/office/drawing/2014/main" id="{98D7C289-2544-4D7D-B527-B4F292934F91}"/>
                </a:ext>
              </a:extLst>
            </p:cNvPr>
            <p:cNvSpPr/>
            <p:nvPr/>
          </p:nvSpPr>
          <p:spPr>
            <a:xfrm>
              <a:off x="2306688" y="1684137"/>
              <a:ext cx="1269422" cy="790789"/>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Can a national authority provide support or financing?</a:t>
              </a:r>
            </a:p>
          </p:txBody>
        </p:sp>
        <p:sp>
          <p:nvSpPr>
            <p:cNvPr id="129" name="Rectangle 5">
              <a:extLst>
                <a:ext uri="{FF2B5EF4-FFF2-40B4-BE49-F238E27FC236}">
                  <a16:creationId xmlns:a16="http://schemas.microsoft.com/office/drawing/2014/main" id="{58647208-6D44-4D27-AB8E-79D72A7C3F63}"/>
                </a:ext>
              </a:extLst>
            </p:cNvPr>
            <p:cNvSpPr/>
            <p:nvPr/>
          </p:nvSpPr>
          <p:spPr>
            <a:xfrm>
              <a:off x="3887310" y="1942703"/>
              <a:ext cx="898448" cy="2664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National Solution</a:t>
              </a:r>
            </a:p>
          </p:txBody>
        </p:sp>
        <p:cxnSp>
          <p:nvCxnSpPr>
            <p:cNvPr id="130" name="Gerade Verbindung mit Pfeil 132">
              <a:extLst>
                <a:ext uri="{FF2B5EF4-FFF2-40B4-BE49-F238E27FC236}">
                  <a16:creationId xmlns:a16="http://schemas.microsoft.com/office/drawing/2014/main" id="{31BF83AC-58DE-4F52-8C55-CA67A1945EEB}"/>
                </a:ext>
              </a:extLst>
            </p:cNvPr>
            <p:cNvCxnSpPr>
              <a:cxnSpLocks/>
            </p:cNvCxnSpPr>
            <p:nvPr/>
          </p:nvCxnSpPr>
          <p:spPr>
            <a:xfrm>
              <a:off x="7765688" y="4403631"/>
              <a:ext cx="341833"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Gerade Verbindung mit Pfeil 157">
              <a:extLst>
                <a:ext uri="{FF2B5EF4-FFF2-40B4-BE49-F238E27FC236}">
                  <a16:creationId xmlns:a16="http://schemas.microsoft.com/office/drawing/2014/main" id="{E5C9541B-79AC-4282-89FA-4B9DD8600C4C}"/>
                </a:ext>
              </a:extLst>
            </p:cNvPr>
            <p:cNvCxnSpPr>
              <a:cxnSpLocks/>
              <a:stCxn id="112" idx="4"/>
              <a:endCxn id="113" idx="0"/>
            </p:cNvCxnSpPr>
            <p:nvPr/>
          </p:nvCxnSpPr>
          <p:spPr>
            <a:xfrm>
              <a:off x="1087908" y="3744791"/>
              <a:ext cx="778" cy="162289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Gerade Verbindung mit Pfeil 227">
              <a:extLst>
                <a:ext uri="{FF2B5EF4-FFF2-40B4-BE49-F238E27FC236}">
                  <a16:creationId xmlns:a16="http://schemas.microsoft.com/office/drawing/2014/main" id="{377653DD-2402-47EB-AD55-173465235C39}"/>
                </a:ext>
              </a:extLst>
            </p:cNvPr>
            <p:cNvCxnSpPr>
              <a:cxnSpLocks/>
              <a:stCxn id="121" idx="4"/>
              <a:endCxn id="110" idx="0"/>
            </p:cNvCxnSpPr>
            <p:nvPr/>
          </p:nvCxnSpPr>
          <p:spPr>
            <a:xfrm>
              <a:off x="2712682" y="3471086"/>
              <a:ext cx="1" cy="189059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Gerade Verbindung mit Pfeil 239">
              <a:extLst>
                <a:ext uri="{FF2B5EF4-FFF2-40B4-BE49-F238E27FC236}">
                  <a16:creationId xmlns:a16="http://schemas.microsoft.com/office/drawing/2014/main" id="{BCAD6781-C7FE-4116-8051-F68DDC425E98}"/>
                </a:ext>
              </a:extLst>
            </p:cNvPr>
            <p:cNvCxnSpPr>
              <a:cxnSpLocks/>
              <a:stCxn id="116" idx="4"/>
              <a:endCxn id="111" idx="0"/>
            </p:cNvCxnSpPr>
            <p:nvPr/>
          </p:nvCxnSpPr>
          <p:spPr>
            <a:xfrm flipH="1">
              <a:off x="4092516" y="3540179"/>
              <a:ext cx="1" cy="182149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Gerade Verbindung mit Pfeil 61">
              <a:extLst>
                <a:ext uri="{FF2B5EF4-FFF2-40B4-BE49-F238E27FC236}">
                  <a16:creationId xmlns:a16="http://schemas.microsoft.com/office/drawing/2014/main" id="{D7F063E6-4C88-4DBF-ACDF-11CA8A07C12B}"/>
                </a:ext>
              </a:extLst>
            </p:cNvPr>
            <p:cNvCxnSpPr>
              <a:cxnSpLocks/>
              <a:stCxn id="119" idx="4"/>
              <a:endCxn id="120" idx="0"/>
            </p:cNvCxnSpPr>
            <p:nvPr/>
          </p:nvCxnSpPr>
          <p:spPr>
            <a:xfrm>
              <a:off x="5462393" y="3529104"/>
              <a:ext cx="1155" cy="1834778"/>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9014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20030"/>
            <a:ext cx="8174294" cy="4445274"/>
          </a:xfrm>
        </p:spPr>
        <p:txBody>
          <a:bodyPr>
            <a:normAutofit/>
          </a:bodyPr>
          <a:lstStyle/>
          <a:p>
            <a:r>
              <a:rPr lang="en-US" sz="1650" dirty="0">
                <a:latin typeface="Arial" charset="0"/>
                <a:ea typeface="Arial" charset="0"/>
                <a:cs typeface="Arial" charset="0"/>
              </a:rPr>
              <a:t>Retrofitting in condominiums is a difficult task due to </a:t>
            </a:r>
            <a:r>
              <a:rPr lang="en-US" sz="1650" b="1" dirty="0">
                <a:latin typeface="Arial" charset="0"/>
                <a:ea typeface="Arial" charset="0"/>
                <a:cs typeface="Arial" charset="0"/>
              </a:rPr>
              <a:t>mixed incentives </a:t>
            </a:r>
            <a:r>
              <a:rPr lang="en-US" sz="1650" dirty="0">
                <a:latin typeface="Arial" charset="0"/>
                <a:ea typeface="Arial" charset="0"/>
                <a:cs typeface="Arial" charset="0"/>
              </a:rPr>
              <a:t>among owners. Based on focus group interviews</a:t>
            </a:r>
            <a:r>
              <a:rPr lang="en-US" sz="1650" dirty="0">
                <a:solidFill>
                  <a:schemeClr val="tx1"/>
                </a:solidFill>
                <a:latin typeface="Arial" charset="0"/>
                <a:ea typeface="Arial" charset="0"/>
                <a:cs typeface="Arial" charset="0"/>
              </a:rPr>
              <a:t>, </a:t>
            </a:r>
            <a:r>
              <a:rPr lang="en-US" sz="1650" dirty="0" smtClean="0">
                <a:solidFill>
                  <a:schemeClr val="tx1"/>
                </a:solidFill>
                <a:latin typeface="Arial" charset="0"/>
                <a:ea typeface="Arial" charset="0"/>
                <a:cs typeface="Arial" charset="0"/>
              </a:rPr>
              <a:t>it was found </a:t>
            </a:r>
            <a:r>
              <a:rPr lang="en-US" sz="1650" dirty="0" smtClean="0">
                <a:latin typeface="Arial" charset="0"/>
                <a:ea typeface="Arial" charset="0"/>
                <a:cs typeface="Arial" charset="0"/>
              </a:rPr>
              <a:t>that </a:t>
            </a:r>
            <a:r>
              <a:rPr lang="en-US" sz="1650" dirty="0">
                <a:latin typeface="Arial" charset="0"/>
                <a:ea typeface="Arial" charset="0"/>
                <a:cs typeface="Arial" charset="0"/>
              </a:rPr>
              <a:t>financial aspects play a big role in retrofitting decisions.</a:t>
            </a:r>
          </a:p>
          <a:p>
            <a:r>
              <a:rPr lang="en-US" sz="1650" dirty="0" smtClean="0">
                <a:solidFill>
                  <a:schemeClr val="tx1"/>
                </a:solidFill>
                <a:latin typeface="Arial" charset="0"/>
                <a:ea typeface="Arial" charset="0"/>
                <a:cs typeface="Arial" charset="0"/>
              </a:rPr>
              <a:t>Therefore it was decided to analyze </a:t>
            </a:r>
            <a:r>
              <a:rPr lang="en-US" sz="1650" dirty="0" smtClean="0">
                <a:latin typeface="Arial" charset="0"/>
                <a:ea typeface="Arial" charset="0"/>
                <a:cs typeface="Arial" charset="0"/>
              </a:rPr>
              <a:t>the </a:t>
            </a:r>
            <a:r>
              <a:rPr lang="en-US" sz="1650" b="1" dirty="0">
                <a:latin typeface="Arial" charset="0"/>
                <a:ea typeface="Arial" charset="0"/>
                <a:cs typeface="Arial" charset="0"/>
              </a:rPr>
              <a:t>available financing options </a:t>
            </a:r>
            <a:r>
              <a:rPr lang="en-US" sz="1650" dirty="0">
                <a:latin typeface="Arial" charset="0"/>
                <a:ea typeface="Arial" charset="0"/>
                <a:cs typeface="Arial" charset="0"/>
              </a:rPr>
              <a:t>for </a:t>
            </a:r>
            <a:r>
              <a:rPr lang="en-US" sz="1650" dirty="0" smtClean="0">
                <a:latin typeface="Arial" charset="0"/>
                <a:ea typeface="Arial" charset="0"/>
                <a:cs typeface="Arial" charset="0"/>
              </a:rPr>
              <a:t>retrofitting, </a:t>
            </a:r>
            <a:r>
              <a:rPr lang="en-US" sz="1650" dirty="0">
                <a:latin typeface="Arial" charset="0"/>
                <a:ea typeface="Arial" charset="0"/>
                <a:cs typeface="Arial" charset="0"/>
              </a:rPr>
              <a:t>set up a </a:t>
            </a:r>
            <a:r>
              <a:rPr lang="en-US" sz="1650" b="1" dirty="0">
                <a:latin typeface="Arial" charset="0"/>
                <a:ea typeface="Arial" charset="0"/>
                <a:cs typeface="Arial" charset="0"/>
              </a:rPr>
              <a:t>critical framework</a:t>
            </a:r>
            <a:r>
              <a:rPr lang="en-US" sz="1650" dirty="0">
                <a:latin typeface="Arial" charset="0"/>
                <a:ea typeface="Arial" charset="0"/>
                <a:cs typeface="Arial" charset="0"/>
              </a:rPr>
              <a:t>, </a:t>
            </a:r>
            <a:r>
              <a:rPr lang="en-US" sz="1650" dirty="0" smtClean="0">
                <a:latin typeface="Arial" charset="0"/>
                <a:ea typeface="Arial" charset="0"/>
                <a:cs typeface="Arial" charset="0"/>
              </a:rPr>
              <a:t>list </a:t>
            </a:r>
            <a:r>
              <a:rPr lang="en-US" sz="1650" dirty="0">
                <a:latin typeface="Arial" charset="0"/>
                <a:ea typeface="Arial" charset="0"/>
                <a:cs typeface="Arial" charset="0"/>
              </a:rPr>
              <a:t>available tools and </a:t>
            </a:r>
            <a:r>
              <a:rPr lang="en-US" sz="1650" b="1" dirty="0" smtClean="0">
                <a:latin typeface="Arial" charset="0"/>
                <a:ea typeface="Arial" charset="0"/>
                <a:cs typeface="Arial" charset="0"/>
              </a:rPr>
              <a:t>assess </a:t>
            </a:r>
            <a:r>
              <a:rPr lang="en-US" sz="1650" b="1" dirty="0">
                <a:latin typeface="Arial" charset="0"/>
                <a:ea typeface="Arial" charset="0"/>
                <a:cs typeface="Arial" charset="0"/>
              </a:rPr>
              <a:t>all tools </a:t>
            </a:r>
            <a:r>
              <a:rPr lang="en-US" sz="1650" dirty="0">
                <a:latin typeface="Arial" charset="0"/>
                <a:ea typeface="Arial" charset="0"/>
                <a:cs typeface="Arial" charset="0"/>
              </a:rPr>
              <a:t>based on the framework. </a:t>
            </a:r>
          </a:p>
          <a:p>
            <a:r>
              <a:rPr lang="en-US" sz="1650" dirty="0">
                <a:latin typeface="Arial" charset="0"/>
                <a:ea typeface="Arial" charset="0"/>
                <a:cs typeface="Arial" charset="0"/>
              </a:rPr>
              <a:t>Determining the “right” tool depends highly on </a:t>
            </a:r>
            <a:r>
              <a:rPr lang="en-US" sz="1650" b="1" dirty="0">
                <a:latin typeface="Arial" charset="0"/>
                <a:ea typeface="Arial" charset="0"/>
                <a:cs typeface="Arial" charset="0"/>
              </a:rPr>
              <a:t>personal preferences </a:t>
            </a:r>
            <a:r>
              <a:rPr lang="en-US" sz="1650" dirty="0">
                <a:latin typeface="Arial" charset="0"/>
                <a:ea typeface="Arial" charset="0"/>
                <a:cs typeface="Arial" charset="0"/>
              </a:rPr>
              <a:t>and might therefore differ for individuals. </a:t>
            </a:r>
            <a:r>
              <a:rPr lang="en-US" sz="1650" dirty="0" smtClean="0">
                <a:latin typeface="Arial" charset="0"/>
                <a:ea typeface="Arial" charset="0"/>
                <a:cs typeface="Arial" charset="0"/>
              </a:rPr>
              <a:t>Ranking is </a:t>
            </a:r>
            <a:r>
              <a:rPr lang="en-US" sz="1650" dirty="0">
                <a:latin typeface="Arial" charset="0"/>
                <a:ea typeface="Arial" charset="0"/>
                <a:cs typeface="Arial" charset="0"/>
              </a:rPr>
              <a:t>primarily based on </a:t>
            </a:r>
            <a:r>
              <a:rPr lang="en-US" sz="1650" b="1" dirty="0">
                <a:latin typeface="Arial" charset="0"/>
                <a:ea typeface="Arial" charset="0"/>
                <a:cs typeface="Arial" charset="0"/>
              </a:rPr>
              <a:t>cost</a:t>
            </a:r>
            <a:r>
              <a:rPr lang="en-US" sz="1650" dirty="0">
                <a:latin typeface="Arial" charset="0"/>
                <a:ea typeface="Arial" charset="0"/>
                <a:cs typeface="Arial" charset="0"/>
              </a:rPr>
              <a:t> and the </a:t>
            </a:r>
            <a:r>
              <a:rPr lang="en-US" sz="1650" b="1" dirty="0">
                <a:latin typeface="Arial" charset="0"/>
                <a:ea typeface="Arial" charset="0"/>
                <a:cs typeface="Arial" charset="0"/>
              </a:rPr>
              <a:t>ability to address condominium specific problems</a:t>
            </a:r>
            <a:r>
              <a:rPr lang="en-US" sz="1650" dirty="0">
                <a:latin typeface="Arial" charset="0"/>
                <a:ea typeface="Arial" charset="0"/>
                <a:cs typeface="Arial" charset="0"/>
              </a:rPr>
              <a:t>. </a:t>
            </a:r>
          </a:p>
          <a:p>
            <a:r>
              <a:rPr lang="en-US" sz="1650" dirty="0" smtClean="0">
                <a:latin typeface="Arial" charset="0"/>
                <a:ea typeface="Arial" charset="0"/>
                <a:cs typeface="Arial" charset="0"/>
              </a:rPr>
              <a:t>Even though </a:t>
            </a:r>
            <a:r>
              <a:rPr lang="en-US" sz="1650" b="1" dirty="0" smtClean="0">
                <a:latin typeface="Arial" charset="0"/>
                <a:ea typeface="Arial" charset="0"/>
                <a:cs typeface="Arial" charset="0"/>
              </a:rPr>
              <a:t>some tools address condominiums´ needs </a:t>
            </a:r>
            <a:r>
              <a:rPr lang="en-US" sz="1650" dirty="0" smtClean="0">
                <a:latin typeface="Arial" charset="0"/>
                <a:ea typeface="Arial" charset="0"/>
                <a:cs typeface="Arial" charset="0"/>
              </a:rPr>
              <a:t>really well, they are not </a:t>
            </a:r>
            <a:r>
              <a:rPr lang="en-US" sz="1650" b="1" dirty="0" smtClean="0">
                <a:solidFill>
                  <a:schemeClr val="tx1"/>
                </a:solidFill>
                <a:latin typeface="Arial" charset="0"/>
                <a:ea typeface="Arial" charset="0"/>
                <a:cs typeface="Arial" charset="0"/>
              </a:rPr>
              <a:t>practical </a:t>
            </a:r>
            <a:r>
              <a:rPr lang="en-US" sz="1650" dirty="0" smtClean="0">
                <a:solidFill>
                  <a:schemeClr val="tx1"/>
                </a:solidFill>
                <a:latin typeface="Arial" charset="0"/>
                <a:ea typeface="Arial" charset="0"/>
                <a:cs typeface="Arial" charset="0"/>
              </a:rPr>
              <a:t>to implement. </a:t>
            </a:r>
            <a:r>
              <a:rPr lang="en-US" sz="1650" dirty="0" smtClean="0">
                <a:latin typeface="Arial" charset="0"/>
                <a:ea typeface="Arial" charset="0"/>
                <a:cs typeface="Arial" charset="0"/>
              </a:rPr>
              <a:t>Addressing </a:t>
            </a:r>
            <a:r>
              <a:rPr lang="en-US" sz="1650" b="1" dirty="0" smtClean="0">
                <a:latin typeface="Arial" charset="0"/>
                <a:ea typeface="Arial" charset="0"/>
                <a:cs typeface="Arial" charset="0"/>
              </a:rPr>
              <a:t>municipalities</a:t>
            </a:r>
            <a:r>
              <a:rPr lang="en-US" sz="1650" dirty="0" smtClean="0">
                <a:latin typeface="Arial" charset="0"/>
                <a:ea typeface="Arial" charset="0"/>
                <a:cs typeface="Arial" charset="0"/>
              </a:rPr>
              <a:t>, tools are assessed based on how difficult they are to implement.</a:t>
            </a:r>
          </a:p>
          <a:p>
            <a:r>
              <a:rPr lang="en-US" sz="1650" dirty="0" smtClean="0">
                <a:latin typeface="Arial" charset="0"/>
                <a:ea typeface="Arial" charset="0"/>
                <a:cs typeface="Arial" charset="0"/>
              </a:rPr>
              <a:t>Based </a:t>
            </a:r>
            <a:r>
              <a:rPr lang="en-US" sz="1650" dirty="0">
                <a:latin typeface="Arial" charset="0"/>
                <a:ea typeface="Arial" charset="0"/>
                <a:cs typeface="Arial" charset="0"/>
              </a:rPr>
              <a:t>on our </a:t>
            </a:r>
            <a:r>
              <a:rPr lang="en-US" sz="1650" dirty="0" smtClean="0">
                <a:latin typeface="Arial" charset="0"/>
                <a:ea typeface="Arial" charset="0"/>
                <a:cs typeface="Arial" charset="0"/>
              </a:rPr>
              <a:t>assessments, </a:t>
            </a:r>
            <a:r>
              <a:rPr lang="en-US" sz="1650" b="1" dirty="0" smtClean="0">
                <a:latin typeface="Arial" charset="0"/>
                <a:ea typeface="Arial" charset="0"/>
                <a:cs typeface="Arial" charset="0"/>
              </a:rPr>
              <a:t>flowcharts </a:t>
            </a:r>
            <a:r>
              <a:rPr lang="en-US" sz="1650" b="1" dirty="0">
                <a:latin typeface="Arial" charset="0"/>
                <a:ea typeface="Arial" charset="0"/>
                <a:cs typeface="Arial" charset="0"/>
              </a:rPr>
              <a:t>for owners and policy </a:t>
            </a:r>
            <a:r>
              <a:rPr lang="en-US" sz="1650" b="1" dirty="0" smtClean="0">
                <a:latin typeface="Arial" charset="0"/>
                <a:ea typeface="Arial" charset="0"/>
                <a:cs typeface="Arial" charset="0"/>
              </a:rPr>
              <a:t>makers were developed </a:t>
            </a:r>
            <a:r>
              <a:rPr lang="en-US" sz="1650" dirty="0" smtClean="0">
                <a:solidFill>
                  <a:schemeClr val="tx1"/>
                </a:solidFill>
                <a:latin typeface="Arial" charset="0"/>
                <a:ea typeface="Arial" charset="0"/>
                <a:cs typeface="Arial" charset="0"/>
              </a:rPr>
              <a:t>that guide users </a:t>
            </a:r>
            <a:r>
              <a:rPr lang="en-US" sz="1650" dirty="0">
                <a:latin typeface="Arial" charset="0"/>
                <a:ea typeface="Arial" charset="0"/>
                <a:cs typeface="Arial" charset="0"/>
              </a:rPr>
              <a:t>through the right </a:t>
            </a:r>
            <a:r>
              <a:rPr lang="en-US" sz="1650" dirty="0" smtClean="0">
                <a:latin typeface="Arial" charset="0"/>
                <a:ea typeface="Arial" charset="0"/>
                <a:cs typeface="Arial" charset="0"/>
              </a:rPr>
              <a:t>tools, </a:t>
            </a:r>
            <a:r>
              <a:rPr lang="en-US" sz="1650" b="1" dirty="0" smtClean="0">
                <a:latin typeface="Arial" charset="0"/>
                <a:ea typeface="Arial" charset="0"/>
                <a:cs typeface="Arial" charset="0"/>
              </a:rPr>
              <a:t>weighting theoretical and practical issues</a:t>
            </a:r>
            <a:r>
              <a:rPr lang="en-US" sz="1650" dirty="0" smtClean="0">
                <a:latin typeface="Arial" charset="0"/>
                <a:ea typeface="Arial" charset="0"/>
                <a:cs typeface="Arial" charset="0"/>
              </a:rPr>
              <a:t>. </a:t>
            </a:r>
          </a:p>
          <a:p>
            <a:endParaRPr lang="en-US" sz="1650" dirty="0">
              <a:latin typeface="Arial" charset="0"/>
              <a:ea typeface="Arial" charset="0"/>
              <a:cs typeface="Arial" charset="0"/>
            </a:endParaRPr>
          </a:p>
        </p:txBody>
      </p:sp>
      <p:sp>
        <p:nvSpPr>
          <p:cNvPr id="5" name="Title 1"/>
          <p:cNvSpPr>
            <a:spLocks noGrp="1"/>
          </p:cNvSpPr>
          <p:nvPr>
            <p:ph type="title"/>
          </p:nvPr>
        </p:nvSpPr>
        <p:spPr>
          <a:xfrm>
            <a:off x="2123728" y="548680"/>
            <a:ext cx="5743112" cy="515195"/>
          </a:xfrm>
        </p:spPr>
        <p:txBody>
          <a:bodyPr>
            <a:normAutofit/>
          </a:bodyPr>
          <a:lstStyle/>
          <a:p>
            <a:r>
              <a:rPr lang="en-US" sz="2250" dirty="0" smtClean="0">
                <a:latin typeface="Arial" charset="0"/>
                <a:ea typeface="Arial" charset="0"/>
                <a:cs typeface="Arial" charset="0"/>
              </a:rPr>
              <a:t>Introduction</a:t>
            </a:r>
            <a:endParaRPr lang="en-US" sz="2250" dirty="0">
              <a:latin typeface="Arial" charset="0"/>
              <a:ea typeface="Arial" charset="0"/>
              <a:cs typeface="Arial" charset="0"/>
            </a:endParaRPr>
          </a:p>
        </p:txBody>
      </p:sp>
    </p:spTree>
    <p:extLst>
      <p:ext uri="{BB962C8B-B14F-4D97-AF65-F5344CB8AC3E}">
        <p14:creationId xmlns:p14="http://schemas.microsoft.com/office/powerpoint/2010/main" val="522385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628800"/>
            <a:ext cx="8174294" cy="3931441"/>
          </a:xfrm>
        </p:spPr>
        <p:txBody>
          <a:bodyPr>
            <a:noAutofit/>
          </a:bodyPr>
          <a:lstStyle/>
          <a:p>
            <a:pPr marL="0" indent="0">
              <a:buNone/>
            </a:pPr>
            <a:r>
              <a:rPr lang="en-US" sz="1650" dirty="0" smtClean="0">
                <a:latin typeface="Arial" charset="0"/>
                <a:ea typeface="Arial" charset="0"/>
                <a:cs typeface="Arial" charset="0"/>
              </a:rPr>
              <a:t>As this report also addresses municipalities, we present </a:t>
            </a:r>
            <a:r>
              <a:rPr lang="en-US" sz="1650" dirty="0">
                <a:latin typeface="Arial" charset="0"/>
                <a:ea typeface="Arial" charset="0"/>
                <a:cs typeface="Arial" charset="0"/>
              </a:rPr>
              <a:t>a list of non-mutually exclusive actions that municipalities can do in order to support condominiums in the retrofitting process. </a:t>
            </a:r>
          </a:p>
          <a:p>
            <a:pPr marL="342900" lvl="1" indent="-342900">
              <a:spcBef>
                <a:spcPts val="750"/>
              </a:spcBef>
              <a:buFont typeface="+mj-lt"/>
              <a:buAutoNum type="arabicPeriod"/>
            </a:pPr>
            <a:r>
              <a:rPr lang="en-US" sz="1650" b="1" dirty="0">
                <a:latin typeface="Arial" charset="0"/>
                <a:ea typeface="Arial" charset="0"/>
                <a:cs typeface="Arial" charset="0"/>
              </a:rPr>
              <a:t>Reach Out to National or International Level: </a:t>
            </a:r>
            <a:r>
              <a:rPr lang="en-US" sz="1500" dirty="0">
                <a:latin typeface="Arial" charset="0"/>
                <a:ea typeface="Arial" charset="0"/>
                <a:cs typeface="Arial" charset="0"/>
              </a:rPr>
              <a:t>Most initiatives to support retrofitting (e.g. subsidies) originate on a national or EU level. Often, condominiums are not aware of all available programs and so municipalities can assist by </a:t>
            </a:r>
            <a:r>
              <a:rPr lang="en-US" sz="1500" dirty="0" smtClean="0">
                <a:solidFill>
                  <a:schemeClr val="tx1"/>
                </a:solidFill>
                <a:latin typeface="Arial" charset="0"/>
                <a:ea typeface="Arial" charset="0"/>
                <a:cs typeface="Arial" charset="0"/>
              </a:rPr>
              <a:t>providing or </a:t>
            </a:r>
            <a:r>
              <a:rPr lang="en-US" sz="1500" dirty="0">
                <a:solidFill>
                  <a:schemeClr val="tx1"/>
                </a:solidFill>
                <a:latin typeface="Arial" charset="0"/>
                <a:ea typeface="Arial" charset="0"/>
                <a:cs typeface="Arial" charset="0"/>
              </a:rPr>
              <a:t>looking </a:t>
            </a:r>
            <a:r>
              <a:rPr lang="en-US" sz="1500" dirty="0">
                <a:latin typeface="Arial" charset="0"/>
                <a:ea typeface="Arial" charset="0"/>
                <a:cs typeface="Arial" charset="0"/>
              </a:rPr>
              <a:t>out for and informing on available programs.</a:t>
            </a:r>
            <a:endParaRPr lang="en-US" sz="1650" b="1" dirty="0">
              <a:latin typeface="Arial" charset="0"/>
              <a:ea typeface="Arial" charset="0"/>
              <a:cs typeface="Arial" charset="0"/>
            </a:endParaRPr>
          </a:p>
          <a:p>
            <a:pPr marL="342900" indent="-342900">
              <a:buFont typeface="+mj-lt"/>
              <a:buAutoNum type="arabicPeriod" startAt="2"/>
            </a:pPr>
            <a:r>
              <a:rPr lang="en-US" sz="1650" b="1" dirty="0">
                <a:latin typeface="Arial" charset="0"/>
                <a:ea typeface="Arial" charset="0"/>
                <a:cs typeface="Arial" charset="0"/>
              </a:rPr>
              <a:t>Tailor Standards: </a:t>
            </a:r>
            <a:r>
              <a:rPr lang="en-US" sz="1650" dirty="0">
                <a:latin typeface="Arial" charset="0"/>
                <a:ea typeface="Arial" charset="0"/>
                <a:cs typeface="Arial" charset="0"/>
              </a:rPr>
              <a:t>Financing tools like </a:t>
            </a:r>
            <a:r>
              <a:rPr lang="en-US" sz="1650" dirty="0" err="1">
                <a:latin typeface="Arial" charset="0"/>
                <a:ea typeface="Arial" charset="0"/>
                <a:cs typeface="Arial" charset="0"/>
              </a:rPr>
              <a:t>AdoRes</a:t>
            </a:r>
            <a:r>
              <a:rPr lang="en-US" sz="1650" dirty="0">
                <a:latin typeface="Arial" charset="0"/>
                <a:ea typeface="Arial" charset="0"/>
                <a:cs typeface="Arial" charset="0"/>
              </a:rPr>
              <a:t> or ESCOs only work if certain standards are met (e.g. permission to enlarge building). Changing standards is a low cost alternative for municipalities to enable these measures. </a:t>
            </a:r>
            <a:endParaRPr lang="en-US" sz="1650" b="1" dirty="0">
              <a:latin typeface="Arial" charset="0"/>
              <a:ea typeface="Arial" charset="0"/>
              <a:cs typeface="Arial" charset="0"/>
            </a:endParaRPr>
          </a:p>
          <a:p>
            <a:pPr marL="342900" indent="-342900">
              <a:buFont typeface="+mj-lt"/>
              <a:buAutoNum type="arabicPeriod" startAt="2"/>
            </a:pPr>
            <a:r>
              <a:rPr lang="en-US" sz="1650" b="1" dirty="0">
                <a:latin typeface="Arial" charset="0"/>
                <a:ea typeface="Arial" charset="0"/>
                <a:cs typeface="Arial" charset="0"/>
              </a:rPr>
              <a:t>Provide Financing: </a:t>
            </a:r>
            <a:r>
              <a:rPr lang="en-US" sz="1650" dirty="0">
                <a:latin typeface="Arial" charset="0"/>
                <a:ea typeface="Arial" charset="0"/>
                <a:cs typeface="Arial" charset="0"/>
              </a:rPr>
              <a:t>Even though municipalities should not directly finance retrofitting, some ESCOs or common loans only work with a guarantee provided. Municipalities could provide guarantees to initiate pilot projects and develop trust.</a:t>
            </a:r>
            <a:endParaRPr lang="en-US" sz="1650" b="1" dirty="0">
              <a:latin typeface="Arial" charset="0"/>
              <a:ea typeface="Arial" charset="0"/>
              <a:cs typeface="Arial" charset="0"/>
            </a:endParaRPr>
          </a:p>
          <a:p>
            <a:pPr marL="342900" indent="-342900">
              <a:buFont typeface="+mj-lt"/>
              <a:buAutoNum type="arabicPeriod" startAt="2"/>
            </a:pPr>
            <a:r>
              <a:rPr lang="en-US" sz="1650" b="1" dirty="0">
                <a:latin typeface="Arial" charset="0"/>
                <a:ea typeface="Arial" charset="0"/>
                <a:cs typeface="Arial" charset="0"/>
              </a:rPr>
              <a:t>Measurement: </a:t>
            </a:r>
            <a:r>
              <a:rPr lang="en-US" sz="1650" dirty="0">
                <a:latin typeface="Arial" charset="0"/>
                <a:ea typeface="Arial" charset="0"/>
                <a:cs typeface="Arial" charset="0"/>
              </a:rPr>
              <a:t>Focusing more on the back-end, municipalities should also measure the success or failure of retrofitting. This can help future condominiums to avoid mistakes or to improve the general process. </a:t>
            </a:r>
            <a:endParaRPr lang="en-US" sz="1650" b="1" dirty="0">
              <a:latin typeface="Arial" charset="0"/>
              <a:ea typeface="Arial" charset="0"/>
              <a:cs typeface="Arial" charset="0"/>
            </a:endParaRPr>
          </a:p>
          <a:p>
            <a:pPr marL="342900" indent="-342900">
              <a:buFont typeface="+mj-lt"/>
              <a:buAutoNum type="arabicPeriod" startAt="2"/>
            </a:pPr>
            <a:endParaRPr lang="en-US" sz="1650" b="1" dirty="0">
              <a:latin typeface="Arial" charset="0"/>
              <a:ea typeface="Arial" charset="0"/>
              <a:cs typeface="Arial" charset="0"/>
            </a:endParaRPr>
          </a:p>
        </p:txBody>
      </p:sp>
      <p:sp>
        <p:nvSpPr>
          <p:cNvPr id="5" name="Rectangle 4"/>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de-DE" sz="1200" i="1" dirty="0" smtClean="0">
                <a:latin typeface="Arial" charset="0"/>
                <a:ea typeface="Arial" charset="0"/>
                <a:cs typeface="Arial" charset="0"/>
              </a:rPr>
              <a:t>72 </a:t>
            </a:r>
            <a:r>
              <a:rPr lang="mr-IN" sz="1200" i="1" dirty="0" smtClean="0">
                <a:latin typeface="Arial" charset="0"/>
                <a:ea typeface="Arial" charset="0"/>
                <a:cs typeface="Arial" charset="0"/>
              </a:rPr>
              <a:t>–</a:t>
            </a:r>
            <a:r>
              <a:rPr lang="de-DE" sz="1200" i="1" dirty="0" smtClean="0">
                <a:latin typeface="Arial" charset="0"/>
                <a:ea typeface="Arial" charset="0"/>
                <a:cs typeface="Arial" charset="0"/>
              </a:rPr>
              <a:t> 76</a:t>
            </a:r>
            <a:endParaRPr lang="en-US" sz="1200" i="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400" dirty="0" smtClean="0">
                <a:latin typeface="Arial" charset="0"/>
                <a:ea typeface="Arial" charset="0"/>
                <a:cs typeface="Arial" charset="0"/>
              </a:rPr>
              <a:t>Role of the Authorities</a:t>
            </a:r>
            <a:endParaRPr lang="en-US" sz="2250" dirty="0">
              <a:latin typeface="Arial" charset="0"/>
              <a:ea typeface="Arial" charset="0"/>
              <a:cs typeface="Arial" charset="0"/>
            </a:endParaRPr>
          </a:p>
        </p:txBody>
      </p:sp>
    </p:spTree>
    <p:extLst>
      <p:ext uri="{BB962C8B-B14F-4D97-AF65-F5344CB8AC3E}">
        <p14:creationId xmlns:p14="http://schemas.microsoft.com/office/powerpoint/2010/main" val="1527205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628800"/>
            <a:ext cx="8174294" cy="3931441"/>
          </a:xfrm>
        </p:spPr>
        <p:txBody>
          <a:bodyPr>
            <a:noAutofit/>
          </a:bodyPr>
          <a:lstStyle/>
          <a:p>
            <a:r>
              <a:rPr lang="en-US" sz="1800" dirty="0" smtClean="0">
                <a:latin typeface="Arial" charset="0"/>
                <a:ea typeface="Arial" charset="0"/>
                <a:cs typeface="Arial" charset="0"/>
              </a:rPr>
              <a:t>As the European landscape is quite diverse, there is a focus on generally available tools instead of concrete examples. However, many examples are provided in the report, often following a mix of different tools.</a:t>
            </a:r>
          </a:p>
          <a:p>
            <a:r>
              <a:rPr lang="en-US" sz="1800" dirty="0" smtClean="0">
                <a:latin typeface="Arial" charset="0"/>
                <a:ea typeface="Arial" charset="0"/>
                <a:cs typeface="Arial" charset="0"/>
              </a:rPr>
              <a:t>A detailed analysis and overview, including examples and a special selection of innovative examples, is available in the report </a:t>
            </a:r>
            <a:r>
              <a:rPr lang="en-US" sz="1800" dirty="0" smtClean="0">
                <a:latin typeface="Arial" charset="0"/>
                <a:ea typeface="Arial" charset="0"/>
                <a:cs typeface="Arial" charset="0"/>
                <a:hlinkClick r:id="rId2"/>
              </a:rPr>
              <a:t>here. </a:t>
            </a:r>
            <a:endParaRPr lang="en-US" sz="1800" b="1" dirty="0" smtClean="0">
              <a:solidFill>
                <a:srgbClr val="FF0000"/>
              </a:solidFill>
              <a:latin typeface="Arial" charset="0"/>
              <a:ea typeface="Arial" charset="0"/>
              <a:cs typeface="Arial" charset="0"/>
            </a:endParaRPr>
          </a:p>
          <a:p>
            <a:r>
              <a:rPr lang="en-US" sz="1800" dirty="0" smtClean="0">
                <a:latin typeface="Arial" charset="0"/>
                <a:ea typeface="Arial" charset="0"/>
                <a:cs typeface="Arial" charset="0"/>
              </a:rPr>
              <a:t>This report was prepared by Maastricht University </a:t>
            </a:r>
            <a:r>
              <a:rPr lang="mr-IN" sz="1800" dirty="0" smtClean="0">
                <a:latin typeface="Arial" charset="0"/>
                <a:ea typeface="Arial" charset="0"/>
                <a:cs typeface="Arial" charset="0"/>
              </a:rPr>
              <a:t>–</a:t>
            </a:r>
            <a:r>
              <a:rPr lang="en-US" sz="1800" dirty="0" smtClean="0">
                <a:latin typeface="Arial" charset="0"/>
                <a:ea typeface="Arial" charset="0"/>
                <a:cs typeface="Arial" charset="0"/>
              </a:rPr>
              <a:t> School of Business and Economics </a:t>
            </a:r>
            <a:r>
              <a:rPr lang="mr-IN" sz="1800" dirty="0" smtClean="0">
                <a:latin typeface="Arial" charset="0"/>
                <a:ea typeface="Arial" charset="0"/>
                <a:cs typeface="Arial" charset="0"/>
              </a:rPr>
              <a:t>–</a:t>
            </a:r>
            <a:r>
              <a:rPr lang="en-US" sz="1800" dirty="0" smtClean="0">
                <a:latin typeface="Arial" charset="0"/>
                <a:ea typeface="Arial" charset="0"/>
                <a:cs typeface="Arial" charset="0"/>
              </a:rPr>
              <a:t> Finance Department</a:t>
            </a:r>
          </a:p>
          <a:p>
            <a:endParaRPr lang="en-US" sz="1800" b="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400" dirty="0" smtClean="0">
                <a:latin typeface="Arial" charset="0"/>
                <a:ea typeface="Arial" charset="0"/>
                <a:cs typeface="Arial" charset="0"/>
              </a:rPr>
              <a:t>Concluding Remarks </a:t>
            </a:r>
            <a:endParaRPr lang="en-US" sz="2250" dirty="0">
              <a:latin typeface="Arial" charset="0"/>
              <a:ea typeface="Arial" charset="0"/>
              <a:cs typeface="Arial" charset="0"/>
            </a:endParaRPr>
          </a:p>
        </p:txBody>
      </p:sp>
    </p:spTree>
    <p:extLst>
      <p:ext uri="{BB962C8B-B14F-4D97-AF65-F5344CB8AC3E}">
        <p14:creationId xmlns:p14="http://schemas.microsoft.com/office/powerpoint/2010/main" val="211446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50" dirty="0">
                <a:latin typeface="Arial" charset="0"/>
                <a:ea typeface="Arial" charset="0"/>
                <a:cs typeface="Arial" charset="0"/>
              </a:rPr>
              <a:t>Reading guide</a:t>
            </a:r>
          </a:p>
        </p:txBody>
      </p:sp>
      <p:sp>
        <p:nvSpPr>
          <p:cNvPr id="3" name="Content Placeholder 2"/>
          <p:cNvSpPr>
            <a:spLocks noGrp="1"/>
          </p:cNvSpPr>
          <p:nvPr>
            <p:ph idx="1"/>
          </p:nvPr>
        </p:nvSpPr>
        <p:spPr>
          <a:xfrm>
            <a:off x="628650" y="1554758"/>
            <a:ext cx="7886700" cy="4754562"/>
          </a:xfrm>
        </p:spPr>
        <p:txBody>
          <a:bodyPr>
            <a:noAutofit/>
          </a:bodyPr>
          <a:lstStyle/>
          <a:p>
            <a:r>
              <a:rPr lang="en-US" sz="2200" dirty="0">
                <a:latin typeface="Arial" charset="0"/>
                <a:ea typeface="Arial" charset="0"/>
                <a:cs typeface="Arial" charset="0"/>
              </a:rPr>
              <a:t>The </a:t>
            </a:r>
            <a:r>
              <a:rPr lang="en-US" sz="2200" b="1" dirty="0" smtClean="0">
                <a:latin typeface="Arial" charset="0"/>
                <a:ea typeface="Arial" charset="0"/>
                <a:cs typeface="Arial" charset="0"/>
              </a:rPr>
              <a:t>assessment criteria</a:t>
            </a:r>
            <a:r>
              <a:rPr lang="en-US" sz="2200" dirty="0" smtClean="0">
                <a:latin typeface="Arial" charset="0"/>
                <a:ea typeface="Arial" charset="0"/>
                <a:cs typeface="Arial" charset="0"/>
              </a:rPr>
              <a:t> for financial tools are presented on </a:t>
            </a:r>
            <a:r>
              <a:rPr lang="en-US" sz="2200" dirty="0" smtClean="0">
                <a:solidFill>
                  <a:schemeClr val="tx1"/>
                </a:solidFill>
                <a:latin typeface="Arial" charset="0"/>
                <a:ea typeface="Arial" charset="0"/>
                <a:cs typeface="Arial" charset="0"/>
              </a:rPr>
              <a:t>slide 4.</a:t>
            </a:r>
          </a:p>
          <a:p>
            <a:r>
              <a:rPr lang="en-US" sz="2200" dirty="0" smtClean="0">
                <a:latin typeface="Arial" charset="0"/>
                <a:ea typeface="Arial" charset="0"/>
                <a:cs typeface="Arial" charset="0"/>
              </a:rPr>
              <a:t>practical </a:t>
            </a:r>
            <a:r>
              <a:rPr lang="en-US" sz="2200" b="1" dirty="0">
                <a:latin typeface="Arial" charset="0"/>
                <a:ea typeface="Arial" charset="0"/>
                <a:cs typeface="Arial" charset="0"/>
              </a:rPr>
              <a:t>restrictions</a:t>
            </a:r>
            <a:r>
              <a:rPr lang="en-US" sz="2200" dirty="0">
                <a:latin typeface="Arial" charset="0"/>
                <a:ea typeface="Arial" charset="0"/>
                <a:cs typeface="Arial" charset="0"/>
              </a:rPr>
              <a:t> </a:t>
            </a:r>
            <a:r>
              <a:rPr lang="en-US" sz="2200" dirty="0" smtClean="0">
                <a:latin typeface="Arial" charset="0"/>
                <a:ea typeface="Arial" charset="0"/>
                <a:cs typeface="Arial" charset="0"/>
              </a:rPr>
              <a:t>of using the financial tools are </a:t>
            </a:r>
            <a:r>
              <a:rPr lang="en-US" sz="2200" dirty="0">
                <a:latin typeface="Arial" charset="0"/>
                <a:ea typeface="Arial" charset="0"/>
                <a:cs typeface="Arial" charset="0"/>
              </a:rPr>
              <a:t>discussed </a:t>
            </a:r>
            <a:r>
              <a:rPr lang="en-US" sz="2200" dirty="0" smtClean="0">
                <a:solidFill>
                  <a:schemeClr val="tx1"/>
                </a:solidFill>
                <a:latin typeface="Arial" charset="0"/>
                <a:ea typeface="Arial" charset="0"/>
                <a:cs typeface="Arial" charset="0"/>
              </a:rPr>
              <a:t>on slide 5. </a:t>
            </a:r>
          </a:p>
          <a:p>
            <a:r>
              <a:rPr lang="en-US" sz="2200" dirty="0" smtClean="0">
                <a:latin typeface="Arial" charset="0"/>
                <a:ea typeface="Arial" charset="0"/>
                <a:cs typeface="Arial" charset="0"/>
              </a:rPr>
              <a:t>In </a:t>
            </a:r>
            <a:r>
              <a:rPr lang="en-US" sz="2200" dirty="0">
                <a:latin typeface="Arial" charset="0"/>
                <a:ea typeface="Arial" charset="0"/>
                <a:cs typeface="Arial" charset="0"/>
              </a:rPr>
              <a:t>slide </a:t>
            </a:r>
            <a:r>
              <a:rPr lang="en-US" sz="2200" dirty="0" smtClean="0">
                <a:latin typeface="Arial" charset="0"/>
                <a:ea typeface="Arial" charset="0"/>
                <a:cs typeface="Arial" charset="0"/>
              </a:rPr>
              <a:t>6-15 </a:t>
            </a:r>
            <a:r>
              <a:rPr lang="en-US" sz="2200" dirty="0">
                <a:latin typeface="Arial" charset="0"/>
                <a:ea typeface="Arial" charset="0"/>
                <a:cs typeface="Arial" charset="0"/>
              </a:rPr>
              <a:t>a </a:t>
            </a:r>
            <a:r>
              <a:rPr lang="en-US" sz="2200" b="1" dirty="0">
                <a:latin typeface="Arial" charset="0"/>
                <a:ea typeface="Arial" charset="0"/>
                <a:cs typeface="Arial" charset="0"/>
              </a:rPr>
              <a:t>variety of tools </a:t>
            </a:r>
            <a:r>
              <a:rPr lang="en-US" sz="2200" dirty="0" smtClean="0">
                <a:latin typeface="Arial" charset="0"/>
                <a:ea typeface="Arial" charset="0"/>
                <a:cs typeface="Arial" charset="0"/>
              </a:rPr>
              <a:t>are </a:t>
            </a:r>
            <a:r>
              <a:rPr lang="en-US" sz="2200" dirty="0">
                <a:latin typeface="Arial" charset="0"/>
                <a:ea typeface="Arial" charset="0"/>
                <a:cs typeface="Arial" charset="0"/>
              </a:rPr>
              <a:t>assessed</a:t>
            </a:r>
            <a:r>
              <a:rPr lang="en-US" sz="2200" dirty="0" smtClean="0">
                <a:latin typeface="Arial" charset="0"/>
                <a:ea typeface="Arial" charset="0"/>
                <a:cs typeface="Arial" charset="0"/>
              </a:rPr>
              <a:t>.</a:t>
            </a:r>
          </a:p>
          <a:p>
            <a:r>
              <a:rPr lang="en-US" sz="2200" dirty="0" smtClean="0">
                <a:latin typeface="Arial" charset="0"/>
                <a:ea typeface="Arial" charset="0"/>
                <a:cs typeface="Arial" charset="0"/>
              </a:rPr>
              <a:t>Slide 16 provides a </a:t>
            </a:r>
            <a:r>
              <a:rPr lang="en-US" sz="2200" b="1" dirty="0" smtClean="0">
                <a:latin typeface="Arial" charset="0"/>
                <a:ea typeface="Arial" charset="0"/>
                <a:cs typeface="Arial" charset="0"/>
              </a:rPr>
              <a:t>comparison</a:t>
            </a:r>
            <a:r>
              <a:rPr lang="en-US" sz="2200" dirty="0" smtClean="0">
                <a:latin typeface="Arial" charset="0"/>
                <a:ea typeface="Arial" charset="0"/>
                <a:cs typeface="Arial" charset="0"/>
              </a:rPr>
              <a:t> of these tools.</a:t>
            </a:r>
          </a:p>
          <a:p>
            <a:r>
              <a:rPr lang="en-US" sz="2200" dirty="0" smtClean="0">
                <a:latin typeface="Arial" charset="0"/>
                <a:ea typeface="Arial" charset="0"/>
                <a:cs typeface="Arial" charset="0"/>
              </a:rPr>
              <a:t>Slides 17-19 provide help via a flow chart for deciding </a:t>
            </a:r>
            <a:r>
              <a:rPr lang="en-US" sz="2200" b="1" dirty="0" smtClean="0">
                <a:latin typeface="Arial" charset="0"/>
                <a:ea typeface="Arial" charset="0"/>
                <a:cs typeface="Arial" charset="0"/>
              </a:rPr>
              <a:t>which financing option to choose</a:t>
            </a:r>
            <a:r>
              <a:rPr lang="en-US" sz="2200" dirty="0" smtClean="0">
                <a:latin typeface="Arial" charset="0"/>
                <a:ea typeface="Arial" charset="0"/>
                <a:cs typeface="Arial" charset="0"/>
              </a:rPr>
              <a:t>.</a:t>
            </a:r>
          </a:p>
          <a:p>
            <a:r>
              <a:rPr lang="en-US" sz="2200" dirty="0" smtClean="0">
                <a:latin typeface="Arial" charset="0"/>
                <a:ea typeface="Arial" charset="0"/>
                <a:cs typeface="Arial" charset="0"/>
              </a:rPr>
              <a:t>And finally in slide 20 you will find some thoughts on the </a:t>
            </a:r>
            <a:r>
              <a:rPr lang="en-US" sz="2200" b="1" dirty="0" smtClean="0">
                <a:latin typeface="Arial" charset="0"/>
                <a:ea typeface="Arial" charset="0"/>
                <a:cs typeface="Arial" charset="0"/>
              </a:rPr>
              <a:t>role of local authorities </a:t>
            </a:r>
            <a:r>
              <a:rPr lang="en-US" sz="2200" dirty="0" smtClean="0">
                <a:latin typeface="Arial" charset="0"/>
                <a:ea typeface="Arial" charset="0"/>
                <a:cs typeface="Arial" charset="0"/>
              </a:rPr>
              <a:t>in financing condominium retrofitting .</a:t>
            </a:r>
            <a:endParaRPr lang="en-US" sz="2200" dirty="0">
              <a:latin typeface="Arial" charset="0"/>
              <a:ea typeface="Arial" charset="0"/>
              <a:cs typeface="Arial" charset="0"/>
            </a:endParaRPr>
          </a:p>
          <a:p>
            <a:pPr marL="0" indent="0">
              <a:buNone/>
            </a:pPr>
            <a:r>
              <a:rPr lang="en-US" sz="1800" dirty="0">
                <a:latin typeface="Arial" charset="0"/>
                <a:ea typeface="Arial" charset="0"/>
                <a:cs typeface="Arial" charset="0"/>
              </a:rPr>
              <a:t>In the following slides you will see that reference is made to page numbers. This refers to the full report which can be found </a:t>
            </a:r>
            <a:r>
              <a:rPr lang="en-US" sz="1800" dirty="0" smtClean="0">
                <a:latin typeface="Arial" charset="0"/>
                <a:ea typeface="Arial" charset="0"/>
                <a:cs typeface="Arial" charset="0"/>
                <a:hlinkClick r:id="rId2"/>
              </a:rPr>
              <a:t>here</a:t>
            </a:r>
            <a:r>
              <a:rPr lang="en-US" sz="1800" dirty="0" smtClean="0">
                <a:latin typeface="Arial" charset="0"/>
                <a:ea typeface="Arial" charset="0"/>
                <a:cs typeface="Arial" charset="0"/>
              </a:rPr>
              <a:t>.</a:t>
            </a:r>
            <a:endParaRPr lang="en-US" sz="1800" dirty="0">
              <a:latin typeface="Arial" charset="0"/>
              <a:ea typeface="Arial" charset="0"/>
              <a:cs typeface="Arial" charset="0"/>
            </a:endParaRPr>
          </a:p>
          <a:p>
            <a:endParaRPr lang="en-US" sz="2200" dirty="0"/>
          </a:p>
        </p:txBody>
      </p:sp>
      <p:sp>
        <p:nvSpPr>
          <p:cNvPr id="4" name="Slide Number Placeholder 3"/>
          <p:cNvSpPr>
            <a:spLocks noGrp="1"/>
          </p:cNvSpPr>
          <p:nvPr>
            <p:ph type="sldNum" sz="quarter" idx="12"/>
          </p:nvPr>
        </p:nvSpPr>
        <p:spPr/>
        <p:txBody>
          <a:bodyPr/>
          <a:lstStyle/>
          <a:p>
            <a:fld id="{887881AF-5066-4752-9D31-0B4C9D3ECF21}" type="slidenum">
              <a:rPr lang="fr-FR" smtClean="0">
                <a:solidFill>
                  <a:prstClr val="black">
                    <a:tint val="75000"/>
                  </a:prstClr>
                </a:solidFill>
              </a:rPr>
              <a:pPr/>
              <a:t>3</a:t>
            </a:fld>
            <a:endParaRPr lang="fr-FR" dirty="0">
              <a:solidFill>
                <a:prstClr val="black">
                  <a:tint val="75000"/>
                </a:prstClr>
              </a:solidFill>
            </a:endParaRPr>
          </a:p>
        </p:txBody>
      </p:sp>
    </p:spTree>
    <p:extLst>
      <p:ext uri="{BB962C8B-B14F-4D97-AF65-F5344CB8AC3E}">
        <p14:creationId xmlns:p14="http://schemas.microsoft.com/office/powerpoint/2010/main" val="64492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548680"/>
            <a:ext cx="5743112" cy="515195"/>
          </a:xfrm>
        </p:spPr>
        <p:txBody>
          <a:bodyPr>
            <a:normAutofit/>
          </a:bodyPr>
          <a:lstStyle/>
          <a:p>
            <a:r>
              <a:rPr lang="en-US" sz="2250" dirty="0">
                <a:latin typeface="Arial" charset="0"/>
                <a:ea typeface="Arial" charset="0"/>
                <a:cs typeface="Arial" charset="0"/>
              </a:rPr>
              <a:t>Condominium criteria for financing tools </a:t>
            </a:r>
          </a:p>
        </p:txBody>
      </p:sp>
      <p:sp>
        <p:nvSpPr>
          <p:cNvPr id="3" name="Content Placeholder 2"/>
          <p:cNvSpPr>
            <a:spLocks noGrp="1"/>
          </p:cNvSpPr>
          <p:nvPr>
            <p:ph idx="1"/>
          </p:nvPr>
        </p:nvSpPr>
        <p:spPr>
          <a:xfrm>
            <a:off x="341056" y="1412776"/>
            <a:ext cx="8174294" cy="4070321"/>
          </a:xfrm>
        </p:spPr>
        <p:txBody>
          <a:bodyPr>
            <a:noAutofit/>
          </a:bodyPr>
          <a:lstStyle/>
          <a:p>
            <a:pPr marL="0" indent="0">
              <a:buNone/>
            </a:pPr>
            <a:r>
              <a:rPr lang="en-GB" sz="1425" dirty="0">
                <a:latin typeface="Arial" charset="0"/>
                <a:ea typeface="Arial" charset="0"/>
                <a:cs typeface="Arial" charset="0"/>
              </a:rPr>
              <a:t>In condominiums, multiple apartment owners must agree to reach a common decision about retrofitting. Based on the demand side´s focus group interviews, </a:t>
            </a:r>
            <a:r>
              <a:rPr lang="en-GB" sz="1425" dirty="0" smtClean="0">
                <a:latin typeface="Arial" charset="0"/>
                <a:ea typeface="Arial" charset="0"/>
                <a:cs typeface="Arial" charset="0"/>
              </a:rPr>
              <a:t>several </a:t>
            </a:r>
            <a:r>
              <a:rPr lang="en-GB" sz="1425" dirty="0">
                <a:latin typeface="Arial" charset="0"/>
                <a:ea typeface="Arial" charset="0"/>
                <a:cs typeface="Arial" charset="0"/>
              </a:rPr>
              <a:t>financial incentive </a:t>
            </a:r>
            <a:r>
              <a:rPr lang="en-GB" sz="1425" dirty="0" smtClean="0">
                <a:latin typeface="Arial" charset="0"/>
                <a:ea typeface="Arial" charset="0"/>
                <a:cs typeface="Arial" charset="0"/>
              </a:rPr>
              <a:t>problems were identified:</a:t>
            </a:r>
            <a:endParaRPr lang="en-GB" sz="1425" dirty="0">
              <a:latin typeface="Arial" charset="0"/>
              <a:ea typeface="Arial" charset="0"/>
              <a:cs typeface="Arial" charset="0"/>
            </a:endParaRPr>
          </a:p>
          <a:p>
            <a:pPr marL="342900" indent="-342900">
              <a:buFont typeface="+mj-lt"/>
              <a:buAutoNum type="arabicPeriod"/>
            </a:pPr>
            <a:r>
              <a:rPr lang="en-US" sz="1425" b="1" dirty="0">
                <a:latin typeface="Arial" charset="0"/>
                <a:ea typeface="Arial" charset="0"/>
                <a:cs typeface="Arial" charset="0"/>
              </a:rPr>
              <a:t>Investment Characteristics</a:t>
            </a:r>
            <a:r>
              <a:rPr lang="en-GB" sz="1425" dirty="0">
                <a:latin typeface="Arial" charset="0"/>
                <a:ea typeface="Arial" charset="0"/>
                <a:cs typeface="Arial" charset="0"/>
              </a:rPr>
              <a:t>: Owners face different financial situations and constrains (e.g. no savings, not able to take debt). Preferences for interest rates and investment horizons differ, too.</a:t>
            </a:r>
          </a:p>
          <a:p>
            <a:pPr marL="342900" indent="-342900">
              <a:buFont typeface="+mj-lt"/>
              <a:buAutoNum type="arabicPeriod"/>
            </a:pPr>
            <a:r>
              <a:rPr lang="en-US" sz="1425" b="1" dirty="0">
                <a:latin typeface="Arial" charset="0"/>
                <a:ea typeface="Arial" charset="0"/>
                <a:cs typeface="Arial" charset="0"/>
              </a:rPr>
              <a:t>Transferability of Obligations at Sale</a:t>
            </a:r>
            <a:r>
              <a:rPr lang="en-GB" sz="1425" b="1" dirty="0">
                <a:latin typeface="Arial" charset="0"/>
                <a:ea typeface="Arial" charset="0"/>
                <a:cs typeface="Arial" charset="0"/>
              </a:rPr>
              <a:t>: </a:t>
            </a:r>
            <a:r>
              <a:rPr lang="en-GB" sz="1425" dirty="0">
                <a:latin typeface="Arial" charset="0"/>
                <a:ea typeface="Arial" charset="0"/>
                <a:cs typeface="Arial" charset="0"/>
              </a:rPr>
              <a:t>Owners have different time horizons for their stay in the condominium (e.g. young couples vs. old lady). They might therefore be reluctant to engage in long-term investments if obligations cannot be passed on.</a:t>
            </a:r>
          </a:p>
          <a:p>
            <a:pPr marL="342900" indent="-342900">
              <a:buFont typeface="+mj-lt"/>
              <a:buAutoNum type="arabicPeriod"/>
            </a:pPr>
            <a:r>
              <a:rPr lang="en-GB" sz="1425" b="1" dirty="0">
                <a:latin typeface="Arial" charset="0"/>
                <a:ea typeface="Arial" charset="0"/>
                <a:cs typeface="Arial" charset="0"/>
              </a:rPr>
              <a:t>Support: </a:t>
            </a:r>
            <a:r>
              <a:rPr lang="en-GB" sz="1425" dirty="0">
                <a:latin typeface="Arial" charset="0"/>
                <a:ea typeface="Arial" charset="0"/>
                <a:cs typeface="Arial" charset="0"/>
              </a:rPr>
              <a:t>Effective retrofitting is complicated and savings might not be achieved equally among owners. Owners need support to understand the individual financial impacts.</a:t>
            </a:r>
          </a:p>
          <a:p>
            <a:pPr marL="342900" indent="-342900">
              <a:buFont typeface="+mj-lt"/>
              <a:buAutoNum type="arabicPeriod"/>
            </a:pPr>
            <a:r>
              <a:rPr lang="en-GB" sz="1425" b="1" dirty="0">
                <a:latin typeface="Arial" charset="0"/>
                <a:ea typeface="Arial" charset="0"/>
                <a:cs typeface="Arial" charset="0"/>
              </a:rPr>
              <a:t>Energy Performance Risk to Condominium Owners: </a:t>
            </a:r>
            <a:r>
              <a:rPr lang="en-US" sz="1425" dirty="0">
                <a:latin typeface="Arial" charset="0"/>
                <a:ea typeface="Arial" charset="0"/>
                <a:cs typeface="Arial" charset="0"/>
              </a:rPr>
              <a:t>Even though energy savings are estimated but need to be ensured in praxis. </a:t>
            </a:r>
          </a:p>
          <a:p>
            <a:pPr marL="342900" indent="-342900">
              <a:buFont typeface="+mj-lt"/>
              <a:buAutoNum type="arabicPeriod"/>
            </a:pPr>
            <a:r>
              <a:rPr lang="en-US" sz="1425" b="1" dirty="0">
                <a:latin typeface="Arial" charset="0"/>
                <a:ea typeface="Arial" charset="0"/>
                <a:cs typeface="Arial" charset="0"/>
              </a:rPr>
              <a:t>Scalability to a Retrofit: </a:t>
            </a:r>
            <a:r>
              <a:rPr lang="en-US" sz="1425" dirty="0">
                <a:latin typeface="Arial" charset="0"/>
                <a:ea typeface="Arial" charset="0"/>
                <a:cs typeface="Arial" charset="0"/>
              </a:rPr>
              <a:t>Condominiums are larger than houses, potentially requiring higher retrofitting investments.</a:t>
            </a:r>
          </a:p>
          <a:p>
            <a:pPr marL="342900" indent="-342900">
              <a:buFont typeface="+mj-lt"/>
              <a:buAutoNum type="arabicPeriod"/>
            </a:pPr>
            <a:r>
              <a:rPr lang="en-US" sz="1425" b="1" dirty="0">
                <a:latin typeface="Arial" charset="0"/>
                <a:ea typeface="Arial" charset="0"/>
                <a:cs typeface="Arial" charset="0"/>
              </a:rPr>
              <a:t>Addresses Split incentives: </a:t>
            </a:r>
            <a:r>
              <a:rPr lang="en-US" sz="1425" dirty="0">
                <a:latin typeface="Arial" charset="0"/>
                <a:ea typeface="Arial" charset="0"/>
                <a:cs typeface="Arial" charset="0"/>
              </a:rPr>
              <a:t>Some owners rent our their apartment. In this case retrofitting cost are with owners while benefits remain with tenants, leading to lower willingness to </a:t>
            </a:r>
            <a:r>
              <a:rPr lang="en-US" sz="1425" dirty="0" smtClean="0">
                <a:latin typeface="Arial" charset="0"/>
                <a:ea typeface="Arial" charset="0"/>
                <a:cs typeface="Arial" charset="0"/>
              </a:rPr>
              <a:t>retrofit</a:t>
            </a:r>
          </a:p>
          <a:p>
            <a:pPr marL="0" indent="0">
              <a:buNone/>
            </a:pPr>
            <a:r>
              <a:rPr lang="en-GB" sz="1425" dirty="0" smtClean="0">
                <a:latin typeface="Arial" charset="0"/>
                <a:ea typeface="Arial" charset="0"/>
                <a:cs typeface="Arial" charset="0"/>
              </a:rPr>
              <a:t>Colours represent </a:t>
            </a:r>
            <a:r>
              <a:rPr lang="en-GB" sz="1425" dirty="0">
                <a:latin typeface="Arial" charset="0"/>
                <a:ea typeface="Arial" charset="0"/>
                <a:cs typeface="Arial" charset="0"/>
              </a:rPr>
              <a:t>the </a:t>
            </a:r>
            <a:r>
              <a:rPr lang="en-GB" sz="1425" b="1" dirty="0">
                <a:latin typeface="Arial" charset="0"/>
                <a:ea typeface="Arial" charset="0"/>
                <a:cs typeface="Arial" charset="0"/>
              </a:rPr>
              <a:t>degree </a:t>
            </a:r>
            <a:r>
              <a:rPr lang="en-GB" sz="1425" b="1" dirty="0" smtClean="0">
                <a:latin typeface="Arial" charset="0"/>
                <a:ea typeface="Arial" charset="0"/>
                <a:cs typeface="Arial" charset="0"/>
              </a:rPr>
              <a:t>a financing tool fits these criteria</a:t>
            </a:r>
            <a:r>
              <a:rPr lang="en-GB" sz="1425" dirty="0" smtClean="0">
                <a:latin typeface="Arial" charset="0"/>
                <a:ea typeface="Arial" charset="0"/>
                <a:cs typeface="Arial" charset="0"/>
              </a:rPr>
              <a:t>: </a:t>
            </a:r>
            <a:r>
              <a:rPr lang="en-GB" sz="1425" dirty="0" smtClean="0">
                <a:solidFill>
                  <a:srgbClr val="FF0000"/>
                </a:solidFill>
                <a:latin typeface="Arial" charset="0"/>
                <a:ea typeface="Arial" charset="0"/>
                <a:cs typeface="Arial" charset="0"/>
              </a:rPr>
              <a:t>Red</a:t>
            </a:r>
            <a:r>
              <a:rPr lang="en-GB" sz="1425" dirty="0">
                <a:latin typeface="Arial" charset="0"/>
                <a:ea typeface="Arial" charset="0"/>
                <a:cs typeface="Arial" charset="0"/>
              </a:rPr>
              <a:t>: The tool will not be feasible at all, </a:t>
            </a:r>
            <a:r>
              <a:rPr lang="en-GB" sz="1425" dirty="0">
                <a:solidFill>
                  <a:schemeClr val="accent4"/>
                </a:solidFill>
                <a:latin typeface="Arial" charset="0"/>
                <a:ea typeface="Arial" charset="0"/>
                <a:cs typeface="Arial" charset="0"/>
              </a:rPr>
              <a:t>Orange</a:t>
            </a:r>
            <a:r>
              <a:rPr lang="en-GB" sz="1425" dirty="0">
                <a:latin typeface="Arial" charset="0"/>
                <a:ea typeface="Arial" charset="0"/>
                <a:cs typeface="Arial" charset="0"/>
              </a:rPr>
              <a:t>: The </a:t>
            </a:r>
            <a:r>
              <a:rPr lang="en-US" sz="1425" dirty="0">
                <a:latin typeface="Arial" charset="0"/>
                <a:ea typeface="Arial" charset="0"/>
                <a:cs typeface="Arial" charset="0"/>
              </a:rPr>
              <a:t>tool</a:t>
            </a:r>
            <a:r>
              <a:rPr lang="en-GB" sz="1425" dirty="0">
                <a:latin typeface="Arial" charset="0"/>
                <a:ea typeface="Arial" charset="0"/>
                <a:cs typeface="Arial" charset="0"/>
              </a:rPr>
              <a:t> will not be feasible on its own, but </a:t>
            </a:r>
            <a:r>
              <a:rPr lang="en-GB" sz="1425" dirty="0" smtClean="0">
                <a:latin typeface="Arial" charset="0"/>
                <a:ea typeface="Arial" charset="0"/>
                <a:cs typeface="Arial" charset="0"/>
              </a:rPr>
              <a:t>maybe in </a:t>
            </a:r>
            <a:r>
              <a:rPr lang="en-GB" sz="1425" dirty="0">
                <a:latin typeface="Arial" charset="0"/>
                <a:ea typeface="Arial" charset="0"/>
                <a:cs typeface="Arial" charset="0"/>
              </a:rPr>
              <a:t>combination, </a:t>
            </a:r>
            <a:r>
              <a:rPr lang="en-GB" sz="1425" dirty="0">
                <a:solidFill>
                  <a:schemeClr val="accent6"/>
                </a:solidFill>
                <a:latin typeface="Arial" charset="0"/>
                <a:ea typeface="Arial" charset="0"/>
                <a:cs typeface="Arial" charset="0"/>
              </a:rPr>
              <a:t>Green</a:t>
            </a:r>
            <a:r>
              <a:rPr lang="en-GB" sz="1425" dirty="0">
                <a:latin typeface="Arial" charset="0"/>
                <a:ea typeface="Arial" charset="0"/>
                <a:cs typeface="Arial" charset="0"/>
              </a:rPr>
              <a:t>: The </a:t>
            </a:r>
            <a:r>
              <a:rPr lang="en-US" sz="1425" dirty="0">
                <a:latin typeface="Arial" charset="0"/>
                <a:ea typeface="Arial" charset="0"/>
                <a:cs typeface="Arial" charset="0"/>
              </a:rPr>
              <a:t>tool</a:t>
            </a:r>
            <a:r>
              <a:rPr lang="en-GB" sz="1425" dirty="0">
                <a:latin typeface="Arial" charset="0"/>
                <a:ea typeface="Arial" charset="0"/>
                <a:cs typeface="Arial" charset="0"/>
              </a:rPr>
              <a:t> may be a solution (no guarantee</a:t>
            </a:r>
            <a:r>
              <a:rPr lang="en-GB" sz="1425" dirty="0" smtClean="0">
                <a:latin typeface="Arial" charset="0"/>
                <a:ea typeface="Arial" charset="0"/>
                <a:cs typeface="Arial" charset="0"/>
              </a:rPr>
              <a:t>)</a:t>
            </a:r>
            <a:r>
              <a:rPr lang="en-US" sz="1425" dirty="0" smtClean="0">
                <a:latin typeface="Arial" charset="0"/>
                <a:ea typeface="Arial" charset="0"/>
                <a:cs typeface="Arial" charset="0"/>
              </a:rPr>
              <a:t>. </a:t>
            </a:r>
            <a:endParaRPr lang="en-GB" sz="1425" b="1" dirty="0">
              <a:latin typeface="Arial" charset="0"/>
              <a:ea typeface="Arial" charset="0"/>
              <a:cs typeface="Arial" charset="0"/>
            </a:endParaRPr>
          </a:p>
        </p:txBody>
      </p:sp>
      <p:sp>
        <p:nvSpPr>
          <p:cNvPr id="6" name="Rectangle 5"/>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19 </a:t>
            </a:r>
            <a:r>
              <a:rPr lang="mr-IN" sz="1200" i="1" dirty="0">
                <a:latin typeface="Arial" charset="0"/>
                <a:ea typeface="Arial" charset="0"/>
                <a:cs typeface="Arial" charset="0"/>
              </a:rPr>
              <a:t>–</a:t>
            </a:r>
            <a:r>
              <a:rPr lang="en-US" sz="1200" i="1" dirty="0">
                <a:latin typeface="Arial" charset="0"/>
                <a:ea typeface="Arial" charset="0"/>
                <a:cs typeface="Arial" charset="0"/>
              </a:rPr>
              <a:t> 24 </a:t>
            </a:r>
          </a:p>
        </p:txBody>
      </p:sp>
    </p:spTree>
    <p:extLst>
      <p:ext uri="{BB962C8B-B14F-4D97-AF65-F5344CB8AC3E}">
        <p14:creationId xmlns:p14="http://schemas.microsoft.com/office/powerpoint/2010/main" val="305875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94670"/>
            <a:ext cx="8174294" cy="4070321"/>
          </a:xfrm>
        </p:spPr>
        <p:txBody>
          <a:bodyPr>
            <a:noAutofit/>
          </a:bodyPr>
          <a:lstStyle/>
          <a:p>
            <a:pPr marL="0" indent="0">
              <a:buNone/>
            </a:pPr>
            <a:r>
              <a:rPr lang="en-US" sz="1425" dirty="0" smtClean="0">
                <a:latin typeface="Arial" charset="0"/>
                <a:ea typeface="Arial" charset="0"/>
                <a:cs typeface="Arial" charset="0"/>
              </a:rPr>
              <a:t>Even thought some tools might perfectly address the needs of condominiums, there might be some practical issues involved, such as no availability or require support from the municipality, etc. We therefore also assess tools according to the following </a:t>
            </a:r>
            <a:r>
              <a:rPr lang="en-US" sz="1425" dirty="0">
                <a:latin typeface="Arial" charset="0"/>
                <a:ea typeface="Arial" charset="0"/>
                <a:cs typeface="Arial" charset="0"/>
              </a:rPr>
              <a:t>p</a:t>
            </a:r>
            <a:r>
              <a:rPr lang="en-US" sz="1425" dirty="0" smtClean="0">
                <a:latin typeface="Arial" charset="0"/>
                <a:ea typeface="Arial" charset="0"/>
                <a:cs typeface="Arial" charset="0"/>
              </a:rPr>
              <a:t>ractical considerations.</a:t>
            </a:r>
          </a:p>
          <a:p>
            <a:pPr marL="342900" indent="-342900">
              <a:buFont typeface="+mj-lt"/>
              <a:buAutoNum type="arabicPeriod"/>
            </a:pPr>
            <a:r>
              <a:rPr lang="en-US" sz="1425" b="1" dirty="0" smtClean="0">
                <a:latin typeface="Arial" charset="0"/>
                <a:ea typeface="Arial" charset="0"/>
                <a:cs typeface="Arial" charset="0"/>
              </a:rPr>
              <a:t>Possible </a:t>
            </a:r>
            <a:r>
              <a:rPr lang="en-US" sz="1425" b="1" dirty="0">
                <a:latin typeface="Arial" charset="0"/>
                <a:ea typeface="Arial" charset="0"/>
                <a:cs typeface="Arial" charset="0"/>
              </a:rPr>
              <a:t>in Partner Countries</a:t>
            </a:r>
            <a:r>
              <a:rPr lang="en-GB" sz="1425" dirty="0">
                <a:latin typeface="Arial" charset="0"/>
                <a:ea typeface="Arial" charset="0"/>
                <a:cs typeface="Arial" charset="0"/>
              </a:rPr>
              <a:t>: The implementation of financial tools has to be possible in </a:t>
            </a:r>
            <a:r>
              <a:rPr lang="en-US" sz="1425" dirty="0">
                <a:latin typeface="Arial" charset="0"/>
                <a:ea typeface="Arial" charset="0"/>
                <a:cs typeface="Arial" charset="0"/>
              </a:rPr>
              <a:t>ACE-Retrofitting’s partner countries (North-West Europe)</a:t>
            </a:r>
            <a:r>
              <a:rPr lang="en-GB" sz="1425" dirty="0">
                <a:latin typeface="Arial" charset="0"/>
                <a:ea typeface="Arial" charset="0"/>
                <a:cs typeface="Arial" charset="0"/>
              </a:rPr>
              <a:t> </a:t>
            </a:r>
          </a:p>
          <a:p>
            <a:pPr marL="342900" indent="-342900">
              <a:buFont typeface="+mj-lt"/>
              <a:buAutoNum type="arabicPeriod"/>
            </a:pPr>
            <a:r>
              <a:rPr lang="en-US" sz="1425" b="1" dirty="0">
                <a:latin typeface="Arial" charset="0"/>
                <a:ea typeface="Arial" charset="0"/>
                <a:cs typeface="Arial" charset="0"/>
              </a:rPr>
              <a:t>Transaction Costs Related to Negotiations</a:t>
            </a:r>
            <a:r>
              <a:rPr lang="en-GB" sz="1425" b="1" dirty="0">
                <a:latin typeface="Arial" charset="0"/>
                <a:ea typeface="Arial" charset="0"/>
                <a:cs typeface="Arial" charset="0"/>
              </a:rPr>
              <a:t>: </a:t>
            </a:r>
            <a:r>
              <a:rPr lang="en-GB" sz="1425" dirty="0">
                <a:latin typeface="Arial" charset="0"/>
                <a:ea typeface="Arial" charset="0"/>
                <a:cs typeface="Arial" charset="0"/>
              </a:rPr>
              <a:t>Setting up financial instruments can be </a:t>
            </a:r>
            <a:r>
              <a:rPr lang="en-GB" sz="1425" dirty="0" smtClean="0">
                <a:latin typeface="Arial" charset="0"/>
                <a:ea typeface="Arial" charset="0"/>
                <a:cs typeface="Arial" charset="0"/>
              </a:rPr>
              <a:t>costly for owners and/or municipalities, </a:t>
            </a:r>
            <a:r>
              <a:rPr lang="en-GB" sz="1425" dirty="0">
                <a:latin typeface="Arial" charset="0"/>
                <a:ea typeface="Arial" charset="0"/>
                <a:cs typeface="Arial" charset="0"/>
              </a:rPr>
              <a:t>as they might involve different stakeholders </a:t>
            </a:r>
            <a:endParaRPr lang="en-GB" sz="1425" dirty="0" smtClean="0">
              <a:latin typeface="Arial" charset="0"/>
              <a:ea typeface="Arial" charset="0"/>
              <a:cs typeface="Arial" charset="0"/>
            </a:endParaRPr>
          </a:p>
          <a:p>
            <a:pPr marL="342900" indent="-342900">
              <a:buFont typeface="+mj-lt"/>
              <a:buAutoNum type="arabicPeriod"/>
            </a:pPr>
            <a:r>
              <a:rPr lang="en-GB" sz="1425" b="1" dirty="0" smtClean="0">
                <a:latin typeface="Arial" charset="0"/>
                <a:ea typeface="Arial" charset="0"/>
                <a:cs typeface="Arial" charset="0"/>
              </a:rPr>
              <a:t>Obligations </a:t>
            </a:r>
            <a:r>
              <a:rPr lang="en-GB" sz="1425" b="1" dirty="0">
                <a:latin typeface="Arial" charset="0"/>
                <a:ea typeface="Arial" charset="0"/>
                <a:cs typeface="Arial" charset="0"/>
              </a:rPr>
              <a:t>for Owners: </a:t>
            </a:r>
            <a:r>
              <a:rPr lang="en-GB" sz="1425" dirty="0">
                <a:latin typeface="Arial" charset="0"/>
                <a:ea typeface="Arial" charset="0"/>
                <a:cs typeface="Arial" charset="0"/>
              </a:rPr>
              <a:t>Besides financial obligations, such as debts, certain financing tools require background checks, applications, etc. to obtain them.</a:t>
            </a:r>
          </a:p>
          <a:p>
            <a:pPr marL="342900" indent="-342900">
              <a:buFont typeface="+mj-lt"/>
              <a:buAutoNum type="arabicPeriod"/>
            </a:pPr>
            <a:r>
              <a:rPr lang="en-GB" sz="1425" b="1" dirty="0">
                <a:latin typeface="Arial" charset="0"/>
                <a:ea typeface="Arial" charset="0"/>
                <a:cs typeface="Arial" charset="0"/>
              </a:rPr>
              <a:t>Product Available in Countries: </a:t>
            </a:r>
            <a:r>
              <a:rPr lang="en-GB" sz="1425" dirty="0">
                <a:latin typeface="Arial" charset="0"/>
                <a:ea typeface="Arial" charset="0"/>
                <a:cs typeface="Arial" charset="0"/>
              </a:rPr>
              <a:t>Are tools already available in </a:t>
            </a:r>
            <a:r>
              <a:rPr lang="en-US" sz="1425" dirty="0">
                <a:latin typeface="Arial" charset="0"/>
                <a:ea typeface="Arial" charset="0"/>
                <a:cs typeface="Arial" charset="0"/>
              </a:rPr>
              <a:t>ACE-Retrofitting’s partner countries (North-West Europe)</a:t>
            </a:r>
            <a:r>
              <a:rPr lang="en-GB" sz="1425" dirty="0">
                <a:latin typeface="Arial" charset="0"/>
                <a:ea typeface="Arial" charset="0"/>
                <a:cs typeface="Arial" charset="0"/>
              </a:rPr>
              <a:t>?</a:t>
            </a:r>
          </a:p>
          <a:p>
            <a:pPr marL="342900" indent="-342900">
              <a:buFont typeface="+mj-lt"/>
              <a:buAutoNum type="arabicPeriod"/>
            </a:pPr>
            <a:r>
              <a:rPr lang="en-GB" sz="1425" b="1" dirty="0">
                <a:latin typeface="Arial" charset="0"/>
                <a:ea typeface="Arial" charset="0"/>
                <a:cs typeface="Arial" charset="0"/>
              </a:rPr>
              <a:t>Can Municipality Assist the Program?: </a:t>
            </a:r>
            <a:r>
              <a:rPr lang="en-GB" sz="1425" dirty="0">
                <a:latin typeface="Arial" charset="0"/>
                <a:ea typeface="Arial" charset="0"/>
                <a:cs typeface="Arial" charset="0"/>
              </a:rPr>
              <a:t>We assess if municipalities can assist in the setup of the financial tools due to control over certain aspects.</a:t>
            </a:r>
            <a:endParaRPr lang="en-GB" sz="1425" b="1" dirty="0">
              <a:latin typeface="Arial" charset="0"/>
              <a:ea typeface="Arial" charset="0"/>
              <a:cs typeface="Arial" charset="0"/>
            </a:endParaRPr>
          </a:p>
          <a:p>
            <a:pPr marL="342900" indent="-342900">
              <a:buFont typeface="+mj-lt"/>
              <a:buAutoNum type="arabicPeriod"/>
            </a:pPr>
            <a:r>
              <a:rPr lang="en-GB" sz="1425" b="1" dirty="0">
                <a:latin typeface="Arial" charset="0"/>
                <a:ea typeface="Arial" charset="0"/>
                <a:cs typeface="Arial" charset="0"/>
              </a:rPr>
              <a:t>Suitable for Residential Market?:</a:t>
            </a:r>
            <a:r>
              <a:rPr lang="en-GB" sz="1425" dirty="0">
                <a:latin typeface="Arial" charset="0"/>
                <a:ea typeface="Arial" charset="0"/>
                <a:cs typeface="Arial" charset="0"/>
              </a:rPr>
              <a:t> Some tools focus more on commercial property markets.</a:t>
            </a:r>
          </a:p>
          <a:p>
            <a:pPr marL="342900" indent="-342900">
              <a:buFont typeface="+mj-lt"/>
              <a:buAutoNum type="arabicPeriod"/>
            </a:pPr>
            <a:r>
              <a:rPr lang="en-GB" sz="1425" b="1" dirty="0">
                <a:latin typeface="Arial" charset="0"/>
                <a:ea typeface="Arial" charset="0"/>
                <a:cs typeface="Arial" charset="0"/>
              </a:rPr>
              <a:t>Regulatory or Legislative Issues: </a:t>
            </a:r>
            <a:r>
              <a:rPr lang="en-GB" sz="1425" dirty="0">
                <a:latin typeface="Arial" charset="0"/>
                <a:ea typeface="Arial" charset="0"/>
                <a:cs typeface="Arial" charset="0"/>
              </a:rPr>
              <a:t>How complex is it to set up </a:t>
            </a:r>
            <a:r>
              <a:rPr lang="en-GB" sz="1425" dirty="0" smtClean="0">
                <a:latin typeface="Arial" charset="0"/>
                <a:ea typeface="Arial" charset="0"/>
                <a:cs typeface="Arial" charset="0"/>
              </a:rPr>
              <a:t>the </a:t>
            </a:r>
            <a:r>
              <a:rPr lang="en-GB" sz="1425" dirty="0">
                <a:latin typeface="Arial" charset="0"/>
                <a:ea typeface="Arial" charset="0"/>
                <a:cs typeface="Arial" charset="0"/>
              </a:rPr>
              <a:t>financial tools</a:t>
            </a:r>
            <a:r>
              <a:rPr lang="en-GB" sz="1425" dirty="0" smtClean="0">
                <a:latin typeface="Arial" charset="0"/>
                <a:ea typeface="Arial" charset="0"/>
                <a:cs typeface="Arial" charset="0"/>
              </a:rPr>
              <a:t>?</a:t>
            </a:r>
          </a:p>
          <a:p>
            <a:pPr marL="0" indent="0">
              <a:buNone/>
            </a:pPr>
            <a:r>
              <a:rPr lang="en-GB" sz="1425" dirty="0">
                <a:latin typeface="Arial" charset="0"/>
                <a:ea typeface="Arial" charset="0"/>
                <a:cs typeface="Arial" charset="0"/>
              </a:rPr>
              <a:t>Colours represent the </a:t>
            </a:r>
            <a:r>
              <a:rPr lang="en-GB" sz="1425" b="1" dirty="0" smtClean="0">
                <a:latin typeface="Arial" charset="0"/>
                <a:ea typeface="Arial" charset="0"/>
                <a:cs typeface="Arial" charset="0"/>
              </a:rPr>
              <a:t>degree </a:t>
            </a:r>
            <a:r>
              <a:rPr lang="en-GB" sz="1425" b="1" dirty="0">
                <a:latin typeface="Arial" charset="0"/>
                <a:ea typeface="Arial" charset="0"/>
                <a:cs typeface="Arial" charset="0"/>
              </a:rPr>
              <a:t>of difficulty to </a:t>
            </a:r>
            <a:r>
              <a:rPr lang="en-GB" sz="1425" b="1" dirty="0" smtClean="0">
                <a:latin typeface="Arial" charset="0"/>
                <a:ea typeface="Arial" charset="0"/>
                <a:cs typeface="Arial" charset="0"/>
              </a:rPr>
              <a:t>implement this option</a:t>
            </a:r>
            <a:r>
              <a:rPr lang="en-GB" sz="1425" dirty="0" smtClean="0">
                <a:latin typeface="Arial" charset="0"/>
                <a:ea typeface="Arial" charset="0"/>
                <a:cs typeface="Arial" charset="0"/>
              </a:rPr>
              <a:t>. </a:t>
            </a:r>
            <a:r>
              <a:rPr lang="en-GB" sz="1425" dirty="0">
                <a:solidFill>
                  <a:srgbClr val="FF0000"/>
                </a:solidFill>
                <a:latin typeface="Arial" charset="0"/>
                <a:ea typeface="Arial" charset="0"/>
                <a:cs typeface="Arial" charset="0"/>
              </a:rPr>
              <a:t>Red</a:t>
            </a:r>
            <a:r>
              <a:rPr lang="en-GB" sz="1425" dirty="0">
                <a:latin typeface="Arial" charset="0"/>
                <a:ea typeface="Arial" charset="0"/>
                <a:cs typeface="Arial" charset="0"/>
              </a:rPr>
              <a:t>: Unlikely that the tool can be implemented quickly. </a:t>
            </a:r>
            <a:r>
              <a:rPr lang="en-GB" sz="1425" dirty="0">
                <a:solidFill>
                  <a:schemeClr val="accent4"/>
                </a:solidFill>
                <a:latin typeface="Arial" charset="0"/>
                <a:ea typeface="Arial" charset="0"/>
                <a:cs typeface="Arial" charset="0"/>
              </a:rPr>
              <a:t>Orange</a:t>
            </a:r>
            <a:r>
              <a:rPr lang="en-GB" sz="1425" dirty="0">
                <a:latin typeface="Arial" charset="0"/>
                <a:ea typeface="Arial" charset="0"/>
                <a:cs typeface="Arial" charset="0"/>
              </a:rPr>
              <a:t>: The tool will need considerable involvement to be implemented. </a:t>
            </a:r>
            <a:r>
              <a:rPr lang="en-GB" sz="1425" dirty="0">
                <a:solidFill>
                  <a:schemeClr val="accent6"/>
                </a:solidFill>
                <a:latin typeface="Arial" charset="0"/>
                <a:ea typeface="Arial" charset="0"/>
                <a:cs typeface="Arial" charset="0"/>
              </a:rPr>
              <a:t>Green</a:t>
            </a:r>
            <a:r>
              <a:rPr lang="en-GB" sz="1425" dirty="0">
                <a:latin typeface="Arial" charset="0"/>
                <a:ea typeface="Arial" charset="0"/>
                <a:cs typeface="Arial" charset="0"/>
              </a:rPr>
              <a:t>: The tool can be implemented quickly or is already widespread. </a:t>
            </a:r>
            <a:endParaRPr lang="en-US" sz="1425" dirty="0">
              <a:latin typeface="Arial" charset="0"/>
              <a:ea typeface="Arial" charset="0"/>
              <a:cs typeface="Arial" charset="0"/>
            </a:endParaRPr>
          </a:p>
          <a:p>
            <a:pPr marL="342900" indent="-342900">
              <a:buFont typeface="+mj-lt"/>
              <a:buAutoNum type="arabicPeriod"/>
            </a:pPr>
            <a:endParaRPr lang="en-GB" sz="1425" b="1" dirty="0">
              <a:latin typeface="Arial" charset="0"/>
              <a:ea typeface="Arial" charset="0"/>
              <a:cs typeface="Arial" charset="0"/>
            </a:endParaRPr>
          </a:p>
        </p:txBody>
      </p:sp>
      <p:sp>
        <p:nvSpPr>
          <p:cNvPr id="5" name="Rectangle 4"/>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24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26 </a:t>
            </a:r>
            <a:endParaRPr lang="en-US" sz="1200" i="1" dirty="0">
              <a:latin typeface="Arial" charset="0"/>
              <a:ea typeface="Arial" charset="0"/>
              <a:cs typeface="Arial" charset="0"/>
            </a:endParaRPr>
          </a:p>
        </p:txBody>
      </p:sp>
      <p:sp>
        <p:nvSpPr>
          <p:cNvPr id="7"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a:latin typeface="Arial" charset="0"/>
                <a:ea typeface="Arial" charset="0"/>
                <a:cs typeface="Arial" charset="0"/>
              </a:rPr>
              <a:t>Practical criteria for financing tools </a:t>
            </a:r>
          </a:p>
        </p:txBody>
      </p:sp>
    </p:spTree>
    <p:extLst>
      <p:ext uri="{BB962C8B-B14F-4D97-AF65-F5344CB8AC3E}">
        <p14:creationId xmlns:p14="http://schemas.microsoft.com/office/powerpoint/2010/main" val="201402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0" indent="0">
              <a:buNone/>
            </a:pPr>
            <a:r>
              <a:rPr lang="en-US" sz="1650" dirty="0">
                <a:latin typeface="Arial" charset="0"/>
                <a:ea typeface="Arial" charset="0"/>
                <a:cs typeface="Arial" charset="0"/>
              </a:rPr>
              <a:t>The simplest financing ”tool”- pure internal equity financing, using individual </a:t>
            </a:r>
            <a:r>
              <a:rPr lang="en-US" sz="1650" dirty="0" smtClean="0">
                <a:latin typeface="Arial" charset="0"/>
                <a:ea typeface="Arial" charset="0"/>
                <a:cs typeface="Arial" charset="0"/>
              </a:rPr>
              <a:t>savings</a:t>
            </a:r>
            <a:endParaRPr lang="en-US" sz="1650" b="1" dirty="0">
              <a:latin typeface="Arial" charset="0"/>
              <a:ea typeface="Arial" charset="0"/>
              <a:cs typeface="Arial" charset="0"/>
            </a:endParaRPr>
          </a:p>
          <a:p>
            <a:pPr marL="0" indent="0">
              <a:buNone/>
            </a:pPr>
            <a:r>
              <a:rPr lang="en-US" sz="1650" b="1" dirty="0">
                <a:latin typeface="Arial" charset="0"/>
                <a:ea typeface="Arial" charset="0"/>
                <a:cs typeface="Arial" charset="0"/>
              </a:rPr>
              <a:t>Advantage: </a:t>
            </a:r>
            <a:r>
              <a:rPr lang="en-US" sz="1650" dirty="0" smtClean="0">
                <a:latin typeface="Arial" charset="0"/>
                <a:ea typeface="Arial" charset="0"/>
                <a:cs typeface="Arial" charset="0"/>
              </a:rPr>
              <a:t>Straightforward</a:t>
            </a:r>
            <a:r>
              <a:rPr lang="en-US" sz="1650" dirty="0">
                <a:latin typeface="Arial" charset="0"/>
                <a:ea typeface="Arial" charset="0"/>
                <a:cs typeface="Arial" charset="0"/>
              </a:rPr>
              <a:t>, no commitments, easy to understand</a:t>
            </a:r>
          </a:p>
          <a:p>
            <a:pPr marL="0" indent="0">
              <a:buNone/>
            </a:pPr>
            <a:r>
              <a:rPr lang="en-US" sz="1650" b="1" dirty="0">
                <a:latin typeface="Arial" charset="0"/>
                <a:ea typeface="Arial" charset="0"/>
                <a:cs typeface="Arial" charset="0"/>
              </a:rPr>
              <a:t>Disadvantage: </a:t>
            </a:r>
            <a:r>
              <a:rPr lang="en-US" sz="1650" dirty="0">
                <a:latin typeface="Arial" charset="0"/>
                <a:ea typeface="Arial" charset="0"/>
                <a:cs typeface="Arial" charset="0"/>
              </a:rPr>
              <a:t>Savings are not always available or sufficient, subsidy programs are sometimes cheaper, no support during implementation, no transferability of obligations</a:t>
            </a:r>
            <a:endParaRPr lang="en-GB" sz="1650" dirty="0">
              <a:latin typeface="Arial" charset="0"/>
              <a:ea typeface="Arial" charset="0"/>
              <a:cs typeface="Arial" charset="0"/>
            </a:endParaRPr>
          </a:p>
          <a:p>
            <a:pPr marL="0" indent="0">
              <a:buNone/>
            </a:pPr>
            <a:r>
              <a:rPr lang="en-GB" sz="1650" b="1" dirty="0">
                <a:latin typeface="Arial" charset="0"/>
                <a:ea typeface="Arial" charset="0"/>
                <a:cs typeface="Arial" charset="0"/>
              </a:rPr>
              <a:t>Examples: </a:t>
            </a:r>
            <a:r>
              <a:rPr lang="fr-FR" sz="1650" dirty="0">
                <a:latin typeface="Arial" charset="0"/>
                <a:ea typeface="Arial" charset="0"/>
                <a:cs typeface="Arial" charset="0"/>
              </a:rPr>
              <a:t>Collective </a:t>
            </a:r>
            <a:r>
              <a:rPr lang="fr-FR" sz="1650" dirty="0" err="1">
                <a:latin typeface="Arial" charset="0"/>
                <a:ea typeface="Arial" charset="0"/>
                <a:cs typeface="Arial" charset="0"/>
              </a:rPr>
              <a:t>savings</a:t>
            </a:r>
            <a:r>
              <a:rPr lang="fr-FR" sz="1650" dirty="0">
                <a:latin typeface="Arial" charset="0"/>
                <a:ea typeface="Arial" charset="0"/>
                <a:cs typeface="Arial" charset="0"/>
              </a:rPr>
              <a:t> </a:t>
            </a:r>
            <a:r>
              <a:rPr lang="fr-FR" sz="1650" dirty="0" err="1">
                <a:latin typeface="Arial" charset="0"/>
                <a:ea typeface="Arial" charset="0"/>
                <a:cs typeface="Arial" charset="0"/>
              </a:rPr>
              <a:t>example</a:t>
            </a:r>
            <a:r>
              <a:rPr lang="fr-FR" sz="1650" dirty="0">
                <a:latin typeface="Arial" charset="0"/>
                <a:ea typeface="Arial" charset="0"/>
                <a:cs typeface="Arial" charset="0"/>
              </a:rPr>
              <a:t> 1: Fond Travaux (</a:t>
            </a:r>
            <a:r>
              <a:rPr lang="fr-FR" sz="1650" dirty="0" err="1">
                <a:latin typeface="Arial" charset="0"/>
                <a:ea typeface="Arial" charset="0"/>
                <a:cs typeface="Arial" charset="0"/>
              </a:rPr>
              <a:t>Details</a:t>
            </a:r>
            <a:r>
              <a:rPr lang="fr-FR" sz="1650" dirty="0">
                <a:latin typeface="Arial" charset="0"/>
                <a:ea typeface="Arial" charset="0"/>
                <a:cs typeface="Arial" charset="0"/>
              </a:rPr>
              <a:t> p. 28)</a:t>
            </a:r>
            <a:endParaRPr lang="en-US" sz="1650" b="1" dirty="0">
              <a:latin typeface="Arial" charset="0"/>
              <a:ea typeface="Arial" charset="0"/>
              <a:cs typeface="Arial" charset="0"/>
            </a:endParaRPr>
          </a:p>
        </p:txBody>
      </p:sp>
      <p:sp>
        <p:nvSpPr>
          <p:cNvPr id="8"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1. Savings</a:t>
            </a:r>
            <a:endParaRPr lang="en-US" sz="2250" dirty="0">
              <a:latin typeface="Arial" charset="0"/>
              <a:ea typeface="Arial" charset="0"/>
              <a:cs typeface="Arial" charset="0"/>
            </a:endParaRPr>
          </a:p>
        </p:txBody>
      </p:sp>
      <p:sp>
        <p:nvSpPr>
          <p:cNvPr id="9" name="Rectangle 8"/>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00589629"/>
              </p:ext>
            </p:extLst>
          </p:nvPr>
        </p:nvGraphicFramePr>
        <p:xfrm>
          <a:off x="390641" y="4509120"/>
          <a:ext cx="8362718" cy="814294"/>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dirty="0" smtClean="0">
                          <a:latin typeface="Arial" charset="0"/>
                          <a:ea typeface="Arial" charset="0"/>
                          <a:cs typeface="Arial" charset="0"/>
                        </a:rPr>
                        <a:t>Investment characteristics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Transferability at sale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Support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Energy performance risk</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Scalability to a retrofit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Split incentives addressed</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1000" dirty="0" smtClean="0">
                          <a:latin typeface="Arial" charset="0"/>
                          <a:ea typeface="Arial" charset="0"/>
                          <a:cs typeface="Arial" charset="0"/>
                        </a:rPr>
                        <a:t>Individual uses own savings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Not</a:t>
                      </a:r>
                      <a:r>
                        <a:rPr lang="en-US" sz="1000" baseline="0" dirty="0" smtClean="0">
                          <a:latin typeface="Arial" charset="0"/>
                          <a:ea typeface="Arial" charset="0"/>
                          <a:cs typeface="Arial" charset="0"/>
                        </a:rPr>
                        <a:t> applicable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a:t>
                      </a:r>
                      <a:endParaRPr lang="en-US" sz="10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540264414"/>
              </p:ext>
            </p:extLst>
          </p:nvPr>
        </p:nvGraphicFramePr>
        <p:xfrm>
          <a:off x="397956" y="5333956"/>
          <a:ext cx="8348088" cy="871346"/>
        </p:xfrm>
        <a:graphic>
          <a:graphicData uri="http://schemas.openxmlformats.org/drawingml/2006/table">
            <a:tbl>
              <a:tblPr firstRow="1" bandRow="1">
                <a:tableStyleId>{5C22544A-7EE6-4342-B048-85BDC9FD1C3A}</a:tableStyleId>
              </a:tblPr>
              <a:tblGrid>
                <a:gridCol w="1043511">
                  <a:extLst>
                    <a:ext uri="{9D8B030D-6E8A-4147-A177-3AD203B41FA5}">
                      <a16:colId xmlns:a16="http://schemas.microsoft.com/office/drawing/2014/main" val="2026256478"/>
                    </a:ext>
                  </a:extLst>
                </a:gridCol>
                <a:gridCol w="1191394">
                  <a:extLst>
                    <a:ext uri="{9D8B030D-6E8A-4147-A177-3AD203B41FA5}">
                      <a16:colId xmlns:a16="http://schemas.microsoft.com/office/drawing/2014/main" val="4149875238"/>
                    </a:ext>
                  </a:extLst>
                </a:gridCol>
                <a:gridCol w="895628">
                  <a:extLst>
                    <a:ext uri="{9D8B030D-6E8A-4147-A177-3AD203B41FA5}">
                      <a16:colId xmlns:a16="http://schemas.microsoft.com/office/drawing/2014/main" val="746088069"/>
                    </a:ext>
                  </a:extLst>
                </a:gridCol>
                <a:gridCol w="1120596">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86317">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None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a:t>
                      </a:r>
                      <a:endParaRPr lang="en-US" sz="10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351985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56792"/>
            <a:ext cx="8174294" cy="3931441"/>
          </a:xfrm>
        </p:spPr>
        <p:txBody>
          <a:bodyPr>
            <a:noAutofit/>
          </a:bodyPr>
          <a:lstStyle/>
          <a:p>
            <a:pPr marL="0" indent="0">
              <a:buNone/>
            </a:pPr>
            <a:r>
              <a:rPr lang="en-US" sz="1425" dirty="0">
                <a:latin typeface="Arial" charset="0"/>
                <a:ea typeface="Arial" charset="0"/>
                <a:cs typeface="Arial" charset="0"/>
              </a:rPr>
              <a:t>Besides regular loans (borrowing money from banks) there are better loan models available:</a:t>
            </a:r>
            <a:endParaRPr lang="en-US" sz="1425" b="1" dirty="0">
              <a:latin typeface="Arial" charset="0"/>
              <a:ea typeface="Arial" charset="0"/>
              <a:cs typeface="Arial" charset="0"/>
            </a:endParaRPr>
          </a:p>
          <a:p>
            <a:pPr marL="342900" indent="-342900">
              <a:buFont typeface="+mj-lt"/>
              <a:buAutoNum type="arabicPeriod"/>
            </a:pPr>
            <a:r>
              <a:rPr lang="en-US" sz="1425" b="1" dirty="0">
                <a:latin typeface="Arial" charset="0"/>
                <a:ea typeface="Arial" charset="0"/>
                <a:cs typeface="Arial" charset="0"/>
              </a:rPr>
              <a:t>Mortgages-Based Energy Efficiency Schemes </a:t>
            </a:r>
            <a:endParaRPr lang="en-US" sz="1425" dirty="0">
              <a:latin typeface="Arial" charset="0"/>
              <a:ea typeface="Arial" charset="0"/>
              <a:cs typeface="Arial" charset="0"/>
            </a:endParaRPr>
          </a:p>
          <a:p>
            <a:pPr marL="0" indent="0">
              <a:buNone/>
            </a:pPr>
            <a:r>
              <a:rPr lang="en-US" sz="1425" dirty="0">
                <a:latin typeface="Arial" charset="0"/>
                <a:ea typeface="Arial" charset="0"/>
                <a:cs typeface="Arial" charset="0"/>
              </a:rPr>
              <a:t>Focusing on retrofitting, borrowers typically receive additional borrowing capacity beyond the standard residential </a:t>
            </a:r>
            <a:r>
              <a:rPr lang="en-US" sz="1425" dirty="0">
                <a:solidFill>
                  <a:schemeClr val="tx1"/>
                </a:solidFill>
                <a:latin typeface="Arial" charset="0"/>
                <a:ea typeface="Arial" charset="0"/>
                <a:cs typeface="Arial" charset="0"/>
              </a:rPr>
              <a:t>mortgage, </a:t>
            </a:r>
            <a:r>
              <a:rPr lang="en-US" sz="1425" dirty="0" err="1" smtClean="0">
                <a:solidFill>
                  <a:schemeClr val="tx1"/>
                </a:solidFill>
                <a:latin typeface="Arial" charset="0"/>
                <a:ea typeface="Arial" charset="0"/>
                <a:cs typeface="Arial" charset="0"/>
              </a:rPr>
              <a:t>favourable</a:t>
            </a:r>
            <a:r>
              <a:rPr lang="en-US" sz="1425" dirty="0" smtClean="0">
                <a:solidFill>
                  <a:schemeClr val="tx1"/>
                </a:solidFill>
                <a:latin typeface="Arial" charset="0"/>
                <a:ea typeface="Arial" charset="0"/>
                <a:cs typeface="Arial" charset="0"/>
              </a:rPr>
              <a:t> </a:t>
            </a:r>
            <a:r>
              <a:rPr lang="en-US" sz="1425" dirty="0">
                <a:solidFill>
                  <a:schemeClr val="tx1"/>
                </a:solidFill>
                <a:latin typeface="Arial" charset="0"/>
                <a:ea typeface="Arial" charset="0"/>
                <a:cs typeface="Arial" charset="0"/>
              </a:rPr>
              <a:t>terms of the mortgage rate, or both. These advantageous mortgage loans tend to be linked to specific sustainability measures, and the they are often supported and </a:t>
            </a:r>
            <a:r>
              <a:rPr lang="en-US" sz="1425" dirty="0" err="1" smtClean="0">
                <a:solidFill>
                  <a:schemeClr val="tx1"/>
                </a:solidFill>
                <a:latin typeface="Arial" charset="0"/>
                <a:ea typeface="Arial" charset="0"/>
                <a:cs typeface="Arial" charset="0"/>
              </a:rPr>
              <a:t>incentivised</a:t>
            </a:r>
            <a:r>
              <a:rPr lang="en-US" sz="1425" dirty="0" smtClean="0">
                <a:solidFill>
                  <a:schemeClr val="tx1"/>
                </a:solidFill>
                <a:latin typeface="Arial" charset="0"/>
                <a:ea typeface="Arial" charset="0"/>
                <a:cs typeface="Arial" charset="0"/>
              </a:rPr>
              <a:t> </a:t>
            </a:r>
            <a:r>
              <a:rPr lang="en-US" sz="1425" dirty="0">
                <a:solidFill>
                  <a:schemeClr val="tx1"/>
                </a:solidFill>
                <a:latin typeface="Arial" charset="0"/>
                <a:ea typeface="Arial" charset="0"/>
                <a:cs typeface="Arial" charset="0"/>
              </a:rPr>
              <a:t>by </a:t>
            </a:r>
            <a:r>
              <a:rPr lang="en-US" sz="1425" dirty="0">
                <a:latin typeface="Arial" charset="0"/>
                <a:ea typeface="Arial" charset="0"/>
                <a:cs typeface="Arial" charset="0"/>
              </a:rPr>
              <a:t>(local) governments or other public institutions</a:t>
            </a:r>
            <a:r>
              <a:rPr lang="en-US" sz="1425" dirty="0" smtClean="0">
                <a:latin typeface="Arial" charset="0"/>
                <a:ea typeface="Arial" charset="0"/>
                <a:cs typeface="Arial" charset="0"/>
              </a:rPr>
              <a:t>.</a:t>
            </a:r>
            <a:endParaRPr lang="en-US" sz="1425" b="1" dirty="0">
              <a:latin typeface="Arial" charset="0"/>
              <a:ea typeface="Arial" charset="0"/>
              <a:cs typeface="Arial" charset="0"/>
            </a:endParaRPr>
          </a:p>
          <a:p>
            <a:pPr marL="0" indent="0">
              <a:buNone/>
            </a:pPr>
            <a:r>
              <a:rPr lang="en-US" sz="1425" b="1" dirty="0">
                <a:latin typeface="Arial" charset="0"/>
                <a:ea typeface="Arial" charset="0"/>
                <a:cs typeface="Arial" charset="0"/>
              </a:rPr>
              <a:t>Advantage:</a:t>
            </a:r>
            <a:r>
              <a:rPr lang="en-US" sz="1425" dirty="0">
                <a:latin typeface="Arial" charset="0"/>
                <a:ea typeface="Arial" charset="0"/>
                <a:cs typeface="Arial" charset="0"/>
              </a:rPr>
              <a:t> Often discounts on interest rates, higher capacity possible, sometimes subsidies by (inter)national programs</a:t>
            </a:r>
          </a:p>
          <a:p>
            <a:pPr marL="0" indent="0">
              <a:buNone/>
            </a:pPr>
            <a:r>
              <a:rPr lang="en-US" sz="1425" b="1" dirty="0">
                <a:latin typeface="Arial" charset="0"/>
                <a:ea typeface="Arial" charset="0"/>
                <a:cs typeface="Arial" charset="0"/>
              </a:rPr>
              <a:t>Disadvantage:</a:t>
            </a:r>
            <a:r>
              <a:rPr lang="en-US" sz="1425" dirty="0">
                <a:latin typeface="Arial" charset="0"/>
                <a:ea typeface="Arial" charset="0"/>
                <a:cs typeface="Arial" charset="0"/>
              </a:rPr>
              <a:t> No common loans yet (loan has to be taken by individual), interest expenses, no support during implementation, no transferability of obligations</a:t>
            </a:r>
          </a:p>
          <a:p>
            <a:pPr marL="0" indent="0">
              <a:buNone/>
            </a:pPr>
            <a:r>
              <a:rPr lang="en-US" sz="1425" b="1" dirty="0">
                <a:latin typeface="Arial" charset="0"/>
                <a:ea typeface="Arial" charset="0"/>
                <a:cs typeface="Arial" charset="0"/>
              </a:rPr>
              <a:t>Examples: </a:t>
            </a:r>
            <a:r>
              <a:rPr lang="en-US" sz="1425" dirty="0">
                <a:latin typeface="Arial" charset="0"/>
                <a:ea typeface="Arial" charset="0"/>
                <a:cs typeface="Arial" charset="0"/>
              </a:rPr>
              <a:t>Sustainable loan </a:t>
            </a:r>
            <a:r>
              <a:rPr lang="en-US" sz="1425" dirty="0" err="1">
                <a:latin typeface="Arial" charset="0"/>
                <a:ea typeface="Arial" charset="0"/>
                <a:cs typeface="Arial" charset="0"/>
              </a:rPr>
              <a:t>Triodos</a:t>
            </a:r>
            <a:r>
              <a:rPr lang="en-US" sz="1425" dirty="0">
                <a:latin typeface="Arial" charset="0"/>
                <a:ea typeface="Arial" charset="0"/>
                <a:cs typeface="Arial" charset="0"/>
              </a:rPr>
              <a:t> (p. 29), </a:t>
            </a:r>
            <a:r>
              <a:rPr lang="en-US" sz="1425" dirty="0" err="1">
                <a:latin typeface="Arial" charset="0"/>
                <a:ea typeface="Arial" charset="0"/>
                <a:cs typeface="Arial" charset="0"/>
              </a:rPr>
              <a:t>Bayrische</a:t>
            </a:r>
            <a:r>
              <a:rPr lang="en-US" sz="1425" dirty="0">
                <a:latin typeface="Arial" charset="0"/>
                <a:ea typeface="Arial" charset="0"/>
                <a:cs typeface="Arial" charset="0"/>
              </a:rPr>
              <a:t> </a:t>
            </a:r>
            <a:r>
              <a:rPr lang="en-US" sz="1425" dirty="0" err="1">
                <a:latin typeface="Arial" charset="0"/>
                <a:ea typeface="Arial" charset="0"/>
                <a:cs typeface="Arial" charset="0"/>
              </a:rPr>
              <a:t>Landesbank</a:t>
            </a:r>
            <a:r>
              <a:rPr lang="en-US" sz="1425" dirty="0">
                <a:latin typeface="Arial" charset="0"/>
                <a:ea typeface="Arial" charset="0"/>
                <a:cs typeface="Arial" charset="0"/>
              </a:rPr>
              <a:t> (p. 30)</a:t>
            </a:r>
            <a:endParaRPr lang="en-US" sz="1425" b="1"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2. Loans</a:t>
            </a:r>
            <a:endParaRPr lang="en-US" sz="2250" dirty="0">
              <a:latin typeface="Arial" charset="0"/>
              <a:ea typeface="Arial" charset="0"/>
              <a:cs typeface="Arial" charset="0"/>
            </a:endParaRP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049024854"/>
              </p:ext>
            </p:extLst>
          </p:nvPr>
        </p:nvGraphicFramePr>
        <p:xfrm>
          <a:off x="390641" y="4509120"/>
          <a:ext cx="8362718" cy="814294"/>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dirty="0" smtClean="0">
                          <a:latin typeface="Arial" charset="0"/>
                          <a:ea typeface="Arial" charset="0"/>
                          <a:cs typeface="Arial" charset="0"/>
                        </a:rPr>
                        <a:t>Investment characteristics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Transferability at sale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Support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Energy performance risk</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Scalability to a retrofit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Split incentives addressed</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1000" dirty="0" smtClean="0">
                          <a:latin typeface="Arial" charset="0"/>
                          <a:ea typeface="Arial" charset="0"/>
                          <a:cs typeface="Arial" charset="0"/>
                        </a:rPr>
                        <a:t>Mortgage</a:t>
                      </a:r>
                      <a:r>
                        <a:rPr lang="en-US" sz="1000" baseline="0" dirty="0" smtClean="0">
                          <a:latin typeface="Arial" charset="0"/>
                          <a:ea typeface="Arial" charset="0"/>
                          <a:cs typeface="Arial" charset="0"/>
                        </a:rPr>
                        <a:t> at favorable terms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Partially</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a:t>
                      </a:r>
                      <a:endParaRPr lang="en-US" sz="10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7915608"/>
              </p:ext>
            </p:extLst>
          </p:nvPr>
        </p:nvGraphicFramePr>
        <p:xfrm>
          <a:off x="397956" y="5333956"/>
          <a:ext cx="8348088" cy="914400"/>
        </p:xfrm>
        <a:graphic>
          <a:graphicData uri="http://schemas.openxmlformats.org/drawingml/2006/table">
            <a:tbl>
              <a:tblPr firstRow="1" bandRow="1">
                <a:tableStyleId>{5C22544A-7EE6-4342-B048-85BDC9FD1C3A}</a:tableStyleId>
              </a:tblPr>
              <a:tblGrid>
                <a:gridCol w="933684">
                  <a:extLst>
                    <a:ext uri="{9D8B030D-6E8A-4147-A177-3AD203B41FA5}">
                      <a16:colId xmlns:a16="http://schemas.microsoft.com/office/drawing/2014/main" val="2026256478"/>
                    </a:ext>
                  </a:extLst>
                </a:gridCol>
                <a:gridCol w="1152128">
                  <a:extLst>
                    <a:ext uri="{9D8B030D-6E8A-4147-A177-3AD203B41FA5}">
                      <a16:colId xmlns:a16="http://schemas.microsoft.com/office/drawing/2014/main" val="4149875238"/>
                    </a:ext>
                  </a:extLst>
                </a:gridCol>
                <a:gridCol w="1368152">
                  <a:extLst>
                    <a:ext uri="{9D8B030D-6E8A-4147-A177-3AD203B41FA5}">
                      <a16:colId xmlns:a16="http://schemas.microsoft.com/office/drawing/2014/main" val="746088069"/>
                    </a:ext>
                  </a:extLst>
                </a:gridCol>
                <a:gridCol w="936104">
                  <a:extLst>
                    <a:ext uri="{9D8B030D-6E8A-4147-A177-3AD203B41FA5}">
                      <a16:colId xmlns:a16="http://schemas.microsoft.com/office/drawing/2014/main" val="2532399459"/>
                    </a:ext>
                  </a:extLst>
                </a:gridCol>
                <a:gridCol w="1224136">
                  <a:extLst>
                    <a:ext uri="{9D8B030D-6E8A-4147-A177-3AD203B41FA5}">
                      <a16:colId xmlns:a16="http://schemas.microsoft.com/office/drawing/2014/main" val="55629451"/>
                    </a:ext>
                  </a:extLst>
                </a:gridCol>
                <a:gridCol w="936104">
                  <a:extLst>
                    <a:ext uri="{9D8B030D-6E8A-4147-A177-3AD203B41FA5}">
                      <a16:colId xmlns:a16="http://schemas.microsoft.com/office/drawing/2014/main" val="200567842"/>
                    </a:ext>
                  </a:extLst>
                </a:gridCol>
                <a:gridCol w="114970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With bank</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Payback,</a:t>
                      </a:r>
                      <a:r>
                        <a:rPr lang="en-US" sz="900" baseline="0" dirty="0" smtClean="0">
                          <a:latin typeface="Arial" charset="0"/>
                          <a:ea typeface="Arial" charset="0"/>
                          <a:cs typeface="Arial" charset="0"/>
                        </a:rPr>
                        <a:t> Interest, Collateral</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r>
                        <a:rPr lang="en-US" sz="900" baseline="0" dirty="0" smtClean="0">
                          <a:latin typeface="Arial" charset="0"/>
                          <a:ea typeface="Arial" charset="0"/>
                          <a:cs typeface="Arial" charset="0"/>
                        </a:rPr>
                        <a:t> - link originator and borrower</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605287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342900" indent="-342900">
              <a:buFont typeface="+mj-lt"/>
              <a:buAutoNum type="arabicPeriod" startAt="2"/>
            </a:pPr>
            <a:r>
              <a:rPr lang="de-DE" sz="1425" b="1" dirty="0" smtClean="0">
                <a:latin typeface="Arial" charset="0"/>
                <a:ea typeface="Arial" charset="0"/>
                <a:cs typeface="Arial" charset="0"/>
              </a:rPr>
              <a:t>Soft </a:t>
            </a:r>
            <a:r>
              <a:rPr lang="de-DE" sz="1425" b="1" dirty="0" err="1">
                <a:latin typeface="Arial" charset="0"/>
                <a:ea typeface="Arial" charset="0"/>
                <a:cs typeface="Arial" charset="0"/>
              </a:rPr>
              <a:t>Loans</a:t>
            </a:r>
            <a:r>
              <a:rPr lang="de-DE" sz="1425" b="1" dirty="0">
                <a:latin typeface="Arial" charset="0"/>
                <a:ea typeface="Arial" charset="0"/>
                <a:cs typeface="Arial" charset="0"/>
              </a:rPr>
              <a:t> </a:t>
            </a:r>
            <a:r>
              <a:rPr lang="de-DE" sz="1425" b="1" dirty="0" err="1">
                <a:latin typeface="Arial" charset="0"/>
                <a:ea typeface="Arial" charset="0"/>
                <a:cs typeface="Arial" charset="0"/>
              </a:rPr>
              <a:t>and</a:t>
            </a:r>
            <a:r>
              <a:rPr lang="de-DE" sz="1425" b="1" dirty="0">
                <a:latin typeface="Arial" charset="0"/>
                <a:ea typeface="Arial" charset="0"/>
                <a:cs typeface="Arial" charset="0"/>
              </a:rPr>
              <a:t> </a:t>
            </a:r>
            <a:r>
              <a:rPr lang="de-DE" sz="1425" b="1" dirty="0" err="1">
                <a:latin typeface="Arial" charset="0"/>
                <a:ea typeface="Arial" charset="0"/>
                <a:cs typeface="Arial" charset="0"/>
              </a:rPr>
              <a:t>Subsidies</a:t>
            </a:r>
            <a:endParaRPr lang="en-GB" sz="1425" dirty="0">
              <a:latin typeface="Arial" charset="0"/>
              <a:ea typeface="Arial" charset="0"/>
              <a:cs typeface="Arial" charset="0"/>
            </a:endParaRPr>
          </a:p>
          <a:p>
            <a:pPr marL="0" indent="0">
              <a:buNone/>
            </a:pPr>
            <a:r>
              <a:rPr lang="en-US" sz="1425" dirty="0">
                <a:latin typeface="Arial" charset="0"/>
                <a:ea typeface="Arial" charset="0"/>
                <a:cs typeface="Arial" charset="0"/>
              </a:rPr>
              <a:t>Soft loan schemes generally provide loans at zero or below-market interest rates. However, potential borrowers need to qualify for this type of loan (e.g. application, lottery). Intuitively, the qualification depends on the use of the loan, which means </a:t>
            </a:r>
            <a:r>
              <a:rPr lang="en-US" sz="1425" dirty="0">
                <a:solidFill>
                  <a:schemeClr val="tx1"/>
                </a:solidFill>
                <a:latin typeface="Arial" charset="0"/>
                <a:ea typeface="Arial" charset="0"/>
                <a:cs typeface="Arial" charset="0"/>
              </a:rPr>
              <a:t>that its </a:t>
            </a:r>
            <a:r>
              <a:rPr lang="en-US" sz="1425" dirty="0" err="1" smtClean="0">
                <a:solidFill>
                  <a:schemeClr val="tx1"/>
                </a:solidFill>
                <a:latin typeface="Arial" charset="0"/>
                <a:ea typeface="Arial" charset="0"/>
                <a:cs typeface="Arial" charset="0"/>
              </a:rPr>
              <a:t>favourable</a:t>
            </a:r>
            <a:r>
              <a:rPr lang="en-US" sz="1425" dirty="0" smtClean="0">
                <a:solidFill>
                  <a:schemeClr val="tx1"/>
                </a:solidFill>
                <a:latin typeface="Arial" charset="0"/>
                <a:ea typeface="Arial" charset="0"/>
                <a:cs typeface="Arial" charset="0"/>
              </a:rPr>
              <a:t> </a:t>
            </a:r>
            <a:r>
              <a:rPr lang="en-US" sz="1425" dirty="0">
                <a:latin typeface="Arial" charset="0"/>
                <a:ea typeface="Arial" charset="0"/>
                <a:cs typeface="Arial" charset="0"/>
              </a:rPr>
              <a:t>financing terms only become available to energy-efficient improvements like retrofits. </a:t>
            </a:r>
            <a:r>
              <a:rPr lang="en-GB" sz="1425" dirty="0">
                <a:latin typeface="Arial" charset="0"/>
                <a:ea typeface="Arial" charset="0"/>
                <a:cs typeface="Arial" charset="0"/>
              </a:rPr>
              <a:t> </a:t>
            </a:r>
            <a:endParaRPr lang="en-US" sz="1425" b="1" dirty="0">
              <a:latin typeface="Arial" charset="0"/>
              <a:ea typeface="Arial" charset="0"/>
              <a:cs typeface="Arial" charset="0"/>
            </a:endParaRPr>
          </a:p>
          <a:p>
            <a:pPr marL="0" indent="0">
              <a:buNone/>
            </a:pPr>
            <a:r>
              <a:rPr lang="en-US" sz="1425" b="1" dirty="0">
                <a:latin typeface="Arial" charset="0"/>
                <a:ea typeface="Arial" charset="0"/>
                <a:cs typeface="Arial" charset="0"/>
              </a:rPr>
              <a:t>Advantage:</a:t>
            </a:r>
            <a:r>
              <a:rPr lang="en-US" sz="1425" dirty="0">
                <a:latin typeface="Arial" charset="0"/>
                <a:ea typeface="Arial" charset="0"/>
                <a:cs typeface="Arial" charset="0"/>
              </a:rPr>
              <a:t> Loans at little to no costs, high capacities possible (dependent on requirements)</a:t>
            </a:r>
          </a:p>
          <a:p>
            <a:pPr marL="0" indent="0">
              <a:buNone/>
            </a:pPr>
            <a:r>
              <a:rPr lang="en-US" sz="1425" b="1" dirty="0">
                <a:latin typeface="Arial" charset="0"/>
                <a:ea typeface="Arial" charset="0"/>
                <a:cs typeface="Arial" charset="0"/>
              </a:rPr>
              <a:t>Disadvantage:</a:t>
            </a:r>
            <a:r>
              <a:rPr lang="en-US" sz="1425" dirty="0">
                <a:latin typeface="Arial" charset="0"/>
                <a:ea typeface="Arial" charset="0"/>
                <a:cs typeface="Arial" charset="0"/>
              </a:rPr>
              <a:t> Application procedure with uncertain outcome, often limited yearly </a:t>
            </a:r>
            <a:r>
              <a:rPr lang="en-US" sz="1425" dirty="0" smtClean="0">
                <a:latin typeface="Arial" charset="0"/>
                <a:ea typeface="Arial" charset="0"/>
                <a:cs typeface="Arial" charset="0"/>
              </a:rPr>
              <a:t>funds, </a:t>
            </a:r>
            <a:r>
              <a:rPr lang="en-US" sz="1425" dirty="0">
                <a:latin typeface="Arial" charset="0"/>
                <a:ea typeface="Arial" charset="0"/>
                <a:cs typeface="Arial" charset="0"/>
              </a:rPr>
              <a:t>no transferability of obligations</a:t>
            </a:r>
            <a:endParaRPr lang="en-US" sz="1425" b="1" dirty="0">
              <a:latin typeface="Arial" charset="0"/>
              <a:ea typeface="Arial" charset="0"/>
              <a:cs typeface="Arial" charset="0"/>
            </a:endParaRPr>
          </a:p>
          <a:p>
            <a:pPr marL="0" indent="0">
              <a:buNone/>
            </a:pPr>
            <a:r>
              <a:rPr lang="en-US" sz="1425" b="1" dirty="0">
                <a:latin typeface="Arial" charset="0"/>
                <a:ea typeface="Arial" charset="0"/>
                <a:cs typeface="Arial" charset="0"/>
              </a:rPr>
              <a:t>Examples: </a:t>
            </a:r>
            <a:r>
              <a:rPr lang="en-US" sz="1425" dirty="0" err="1">
                <a:latin typeface="Arial" charset="0"/>
                <a:ea typeface="Arial" charset="0"/>
                <a:cs typeface="Arial" charset="0"/>
              </a:rPr>
              <a:t>KfW</a:t>
            </a:r>
            <a:r>
              <a:rPr lang="en-US" sz="1425" dirty="0">
                <a:latin typeface="Arial" charset="0"/>
                <a:ea typeface="Arial" charset="0"/>
                <a:cs typeface="Arial" charset="0"/>
              </a:rPr>
              <a:t> energy efficient refurbishment (p. 31), Eco PTZ (p. 31), RVO and </a:t>
            </a:r>
            <a:r>
              <a:rPr lang="fr-FR" sz="1425" dirty="0" err="1">
                <a:latin typeface="Arial" charset="0"/>
                <a:ea typeface="Arial" charset="0"/>
                <a:cs typeface="Arial" charset="0"/>
              </a:rPr>
              <a:t>Rijksoverheid</a:t>
            </a:r>
            <a:r>
              <a:rPr lang="fr-FR" sz="1425" dirty="0">
                <a:latin typeface="Arial" charset="0"/>
                <a:ea typeface="Arial" charset="0"/>
                <a:cs typeface="Arial" charset="0"/>
              </a:rPr>
              <a:t> subsidies (p. 32), </a:t>
            </a:r>
            <a:r>
              <a:rPr lang="fr-FR" sz="1425" dirty="0" err="1">
                <a:latin typeface="Arial" charset="0"/>
                <a:ea typeface="Arial" charset="0"/>
                <a:cs typeface="Arial" charset="0"/>
              </a:rPr>
              <a:t>Nationaal</a:t>
            </a:r>
            <a:r>
              <a:rPr lang="fr-FR" sz="1425" dirty="0">
                <a:latin typeface="Arial" charset="0"/>
                <a:ea typeface="Arial" charset="0"/>
                <a:cs typeface="Arial" charset="0"/>
              </a:rPr>
              <a:t> Energie </a:t>
            </a:r>
            <a:r>
              <a:rPr lang="fr-FR" sz="1425" dirty="0" err="1">
                <a:latin typeface="Arial" charset="0"/>
                <a:ea typeface="Arial" charset="0"/>
                <a:cs typeface="Arial" charset="0"/>
              </a:rPr>
              <a:t>Besparingsfonds</a:t>
            </a:r>
            <a:r>
              <a:rPr lang="fr-FR" sz="1425" dirty="0">
                <a:latin typeface="Arial" charset="0"/>
                <a:ea typeface="Arial" charset="0"/>
                <a:cs typeface="Arial" charset="0"/>
              </a:rPr>
              <a:t> (p. 32)</a:t>
            </a:r>
            <a:endParaRPr lang="en-US" sz="1425" b="1" dirty="0">
              <a:latin typeface="Arial" charset="0"/>
              <a:ea typeface="Arial" charset="0"/>
              <a:cs typeface="Arial" charset="0"/>
            </a:endParaRPr>
          </a:p>
          <a:p>
            <a:pPr marL="0" indent="0">
              <a:buNone/>
            </a:pPr>
            <a:endParaRPr lang="en-US" sz="1425" b="1" dirty="0">
              <a:latin typeface="Arial" charset="0"/>
              <a:ea typeface="Arial" charset="0"/>
              <a:cs typeface="Arial" charset="0"/>
            </a:endParaRPr>
          </a:p>
        </p:txBody>
      </p:sp>
      <p:sp>
        <p:nvSpPr>
          <p:cNvPr id="7"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2. Loans</a:t>
            </a:r>
            <a:endParaRPr lang="en-US" sz="2250" dirty="0">
              <a:latin typeface="Arial" charset="0"/>
              <a:ea typeface="Arial" charset="0"/>
              <a:cs typeface="Arial" charset="0"/>
            </a:endParaRPr>
          </a:p>
        </p:txBody>
      </p:sp>
      <p:sp>
        <p:nvSpPr>
          <p:cNvPr id="8" name="Rectangle 7"/>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568082569"/>
              </p:ext>
            </p:extLst>
          </p:nvPr>
        </p:nvGraphicFramePr>
        <p:xfrm>
          <a:off x="390641" y="4360916"/>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dirty="0" smtClean="0">
                          <a:latin typeface="Arial" charset="0"/>
                          <a:ea typeface="Arial" charset="0"/>
                          <a:cs typeface="Arial" charset="0"/>
                        </a:rPr>
                        <a:t>Investment characteristics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Transferability at sale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Support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Energy performance risk</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Scalability to a retrofit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Split incentives addressed</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900" dirty="0" smtClean="0">
                          <a:latin typeface="Arial" charset="0"/>
                          <a:ea typeface="Arial" charset="0"/>
                          <a:cs typeface="Arial" charset="0"/>
                        </a:rPr>
                        <a:t>Loan with</a:t>
                      </a:r>
                      <a:r>
                        <a:rPr lang="en-US" sz="900" baseline="0" dirty="0" smtClean="0">
                          <a:latin typeface="Arial" charset="0"/>
                          <a:ea typeface="Arial" charset="0"/>
                          <a:cs typeface="Arial" charset="0"/>
                        </a:rPr>
                        <a:t> subsidy, better terms</a:t>
                      </a:r>
                      <a:endParaRPr lang="en-US" sz="900" dirty="0">
                        <a:latin typeface="Arial" charset="0"/>
                        <a:ea typeface="Arial" charset="0"/>
                        <a:cs typeface="Arial" charset="0"/>
                      </a:endParaRPr>
                    </a:p>
                  </a:txBody>
                  <a:tcPr anchor="ctr"/>
                </a:tc>
                <a:tc>
                  <a:txBody>
                    <a:bodyPr/>
                    <a:lstStyle/>
                    <a:p>
                      <a:pPr algn="ctr"/>
                      <a:r>
                        <a:rPr lang="en-US" sz="900" baseline="0" dirty="0" smtClean="0">
                          <a:latin typeface="Arial" charset="0"/>
                          <a:ea typeface="Arial" charset="0"/>
                          <a:cs typeface="Arial" charset="0"/>
                        </a:rPr>
                        <a:t>No </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No</a:t>
                      </a:r>
                      <a:endParaRPr lang="en-US" sz="9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221429401"/>
              </p:ext>
            </p:extLst>
          </p:nvPr>
        </p:nvGraphicFramePr>
        <p:xfrm>
          <a:off x="397956" y="5185752"/>
          <a:ext cx="8348088" cy="914400"/>
        </p:xfrm>
        <a:graphic>
          <a:graphicData uri="http://schemas.openxmlformats.org/drawingml/2006/table">
            <a:tbl>
              <a:tblPr firstRow="1" bandRow="1">
                <a:tableStyleId>{5C22544A-7EE6-4342-B048-85BDC9FD1C3A}</a:tableStyleId>
              </a:tblPr>
              <a:tblGrid>
                <a:gridCol w="933684">
                  <a:extLst>
                    <a:ext uri="{9D8B030D-6E8A-4147-A177-3AD203B41FA5}">
                      <a16:colId xmlns:a16="http://schemas.microsoft.com/office/drawing/2014/main" val="2026256478"/>
                    </a:ext>
                  </a:extLst>
                </a:gridCol>
                <a:gridCol w="1296144">
                  <a:extLst>
                    <a:ext uri="{9D8B030D-6E8A-4147-A177-3AD203B41FA5}">
                      <a16:colId xmlns:a16="http://schemas.microsoft.com/office/drawing/2014/main" val="4149875238"/>
                    </a:ext>
                  </a:extLst>
                </a:gridCol>
                <a:gridCol w="1080120">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1219059">
                  <a:extLst>
                    <a:ext uri="{9D8B030D-6E8A-4147-A177-3AD203B41FA5}">
                      <a16:colId xmlns:a16="http://schemas.microsoft.com/office/drawing/2014/main" val="55629451"/>
                    </a:ext>
                  </a:extLst>
                </a:gridCol>
                <a:gridCol w="933684">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For</a:t>
                      </a:r>
                      <a:r>
                        <a:rPr lang="en-US" sz="900" baseline="0" dirty="0" smtClean="0">
                          <a:latin typeface="Arial" charset="0"/>
                          <a:ea typeface="Arial" charset="0"/>
                          <a:cs typeface="Arial" charset="0"/>
                        </a:rPr>
                        <a:t> requirements only</a:t>
                      </a:r>
                      <a:endParaRPr lang="en-US" sz="900" dirty="0">
                        <a:latin typeface="Arial" charset="0"/>
                        <a:ea typeface="Arial" charset="0"/>
                        <a:cs typeface="Arial" charset="0"/>
                      </a:endParaRPr>
                    </a:p>
                  </a:txBody>
                  <a:tcPr anchor="ctr"/>
                </a:tc>
                <a:tc>
                  <a:txBody>
                    <a:bodyPr/>
                    <a:lstStyle/>
                    <a:p>
                      <a:pPr algn="ctr"/>
                      <a:r>
                        <a:rPr lang="en-US" sz="900" baseline="0" dirty="0" smtClean="0">
                          <a:latin typeface="Arial" charset="0"/>
                          <a:ea typeface="Arial" charset="0"/>
                          <a:cs typeface="Arial" charset="0"/>
                        </a:rPr>
                        <a:t>Requirements, payback, interest</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 can subsidize interest</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Supply is limited</a:t>
                      </a:r>
                      <a:endParaRPr lang="en-US" sz="9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410705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342900" indent="-342900">
              <a:buFont typeface="+mj-lt"/>
              <a:buAutoNum type="arabicPeriod" startAt="3"/>
            </a:pPr>
            <a:r>
              <a:rPr lang="de-DE" sz="1425" b="1" dirty="0">
                <a:latin typeface="Arial" charset="0"/>
                <a:ea typeface="Arial" charset="0"/>
                <a:cs typeface="Arial" charset="0"/>
              </a:rPr>
              <a:t>Collective </a:t>
            </a:r>
            <a:r>
              <a:rPr lang="de-DE" sz="1425" b="1" dirty="0" err="1">
                <a:latin typeface="Arial" charset="0"/>
                <a:ea typeface="Arial" charset="0"/>
                <a:cs typeface="Arial" charset="0"/>
              </a:rPr>
              <a:t>loans</a:t>
            </a:r>
            <a:endParaRPr lang="en-GB" sz="1425" dirty="0">
              <a:latin typeface="Arial" charset="0"/>
              <a:ea typeface="Arial" charset="0"/>
              <a:cs typeface="Arial" charset="0"/>
            </a:endParaRPr>
          </a:p>
          <a:p>
            <a:pPr marL="0" indent="0">
              <a:buNone/>
            </a:pPr>
            <a:r>
              <a:rPr lang="en-US" sz="1425" dirty="0">
                <a:latin typeface="Arial" charset="0"/>
                <a:ea typeface="Arial" charset="0"/>
                <a:cs typeface="Arial" charset="0"/>
              </a:rPr>
              <a:t>These special loans allow owners to take a loan collectively rather than individually. This happens through the condominium association such as a home owners association. Until today such options are rarely offered by banks as the procedures associated with it are very complex. The advantage in collective loans is the transferability at sale can be transferred between owners</a:t>
            </a:r>
            <a:r>
              <a:rPr lang="en-GB" sz="1425" dirty="0" smtClean="0">
                <a:latin typeface="Arial" charset="0"/>
                <a:ea typeface="Arial" charset="0"/>
                <a:cs typeface="Arial" charset="0"/>
              </a:rPr>
              <a:t>.</a:t>
            </a:r>
            <a:endParaRPr lang="en-US" sz="1425" b="1" dirty="0">
              <a:latin typeface="Arial" charset="0"/>
              <a:ea typeface="Arial" charset="0"/>
              <a:cs typeface="Arial" charset="0"/>
            </a:endParaRPr>
          </a:p>
          <a:p>
            <a:pPr marL="0" indent="0">
              <a:buNone/>
            </a:pPr>
            <a:r>
              <a:rPr lang="en-US" sz="1425" b="1" dirty="0">
                <a:latin typeface="Arial" charset="0"/>
                <a:ea typeface="Arial" charset="0"/>
                <a:cs typeface="Arial" charset="0"/>
              </a:rPr>
              <a:t>Advantage:</a:t>
            </a:r>
            <a:r>
              <a:rPr lang="en-US" sz="1425" dirty="0">
                <a:latin typeface="Arial" charset="0"/>
                <a:ea typeface="Arial" charset="0"/>
                <a:cs typeface="Arial" charset="0"/>
              </a:rPr>
              <a:t> </a:t>
            </a:r>
            <a:r>
              <a:rPr lang="en-US" sz="1425" dirty="0" smtClean="0">
                <a:latin typeface="Arial" charset="0"/>
                <a:ea typeface="Arial" charset="0"/>
                <a:cs typeface="Arial" charset="0"/>
              </a:rPr>
              <a:t>Addresses some </a:t>
            </a:r>
            <a:r>
              <a:rPr lang="en-US" sz="1425" dirty="0">
                <a:latin typeface="Arial" charset="0"/>
                <a:ea typeface="Arial" charset="0"/>
                <a:cs typeface="Arial" charset="0"/>
              </a:rPr>
              <a:t>incentive </a:t>
            </a:r>
            <a:r>
              <a:rPr lang="en-US" sz="1425" dirty="0" smtClean="0">
                <a:latin typeface="Arial" charset="0"/>
                <a:ea typeface="Arial" charset="0"/>
                <a:cs typeface="Arial" charset="0"/>
              </a:rPr>
              <a:t>problems - transferable</a:t>
            </a:r>
            <a:r>
              <a:rPr lang="en-US" sz="1425" dirty="0">
                <a:latin typeface="Arial" charset="0"/>
                <a:ea typeface="Arial" charset="0"/>
                <a:cs typeface="Arial" charset="0"/>
              </a:rPr>
              <a:t>, high capacities </a:t>
            </a:r>
          </a:p>
          <a:p>
            <a:pPr marL="0" indent="0">
              <a:buNone/>
            </a:pPr>
            <a:r>
              <a:rPr lang="en-US" sz="1425" b="1" dirty="0">
                <a:latin typeface="Arial" charset="0"/>
                <a:ea typeface="Arial" charset="0"/>
                <a:cs typeface="Arial" charset="0"/>
              </a:rPr>
              <a:t>Disadvantage:</a:t>
            </a:r>
            <a:r>
              <a:rPr lang="en-US" sz="1425" dirty="0">
                <a:latin typeface="Arial" charset="0"/>
                <a:ea typeface="Arial" charset="0"/>
                <a:cs typeface="Arial" charset="0"/>
              </a:rPr>
              <a:t> Limited availability, long process to get loans, </a:t>
            </a:r>
            <a:r>
              <a:rPr lang="en-US" sz="1425" dirty="0" smtClean="0">
                <a:latin typeface="Arial" charset="0"/>
                <a:ea typeface="Arial" charset="0"/>
                <a:cs typeface="Arial" charset="0"/>
              </a:rPr>
              <a:t>limited to common areas</a:t>
            </a:r>
            <a:endParaRPr lang="en-US" sz="1425" dirty="0">
              <a:latin typeface="Arial" charset="0"/>
              <a:ea typeface="Arial" charset="0"/>
              <a:cs typeface="Arial" charset="0"/>
            </a:endParaRPr>
          </a:p>
          <a:p>
            <a:pPr marL="0" indent="0">
              <a:buNone/>
            </a:pPr>
            <a:r>
              <a:rPr lang="en-US" sz="1425" b="1" dirty="0">
                <a:latin typeface="Arial" charset="0"/>
                <a:ea typeface="Arial" charset="0"/>
                <a:cs typeface="Arial" charset="0"/>
              </a:rPr>
              <a:t>Examples: </a:t>
            </a:r>
            <a:r>
              <a:rPr lang="fr-FR" sz="1425" dirty="0" err="1">
                <a:latin typeface="Arial" charset="0"/>
                <a:ea typeface="Arial" charset="0"/>
                <a:cs typeface="Arial" charset="0"/>
              </a:rPr>
              <a:t>Credit</a:t>
            </a:r>
            <a:r>
              <a:rPr lang="fr-FR" sz="1425" dirty="0">
                <a:latin typeface="Arial" charset="0"/>
                <a:ea typeface="Arial" charset="0"/>
                <a:cs typeface="Arial" charset="0"/>
              </a:rPr>
              <a:t> Foncier </a:t>
            </a:r>
            <a:r>
              <a:rPr lang="fr-FR" sz="1425" dirty="0" err="1">
                <a:latin typeface="Arial" charset="0"/>
                <a:ea typeface="Arial" charset="0"/>
                <a:cs typeface="Arial" charset="0"/>
              </a:rPr>
              <a:t>Copro</a:t>
            </a:r>
            <a:r>
              <a:rPr lang="fr-FR" sz="1425" dirty="0">
                <a:latin typeface="Arial" charset="0"/>
                <a:ea typeface="Arial" charset="0"/>
                <a:cs typeface="Arial" charset="0"/>
              </a:rPr>
              <a:t> 1 and </a:t>
            </a:r>
            <a:r>
              <a:rPr lang="fr-FR" sz="1425" dirty="0" err="1">
                <a:latin typeface="Arial" charset="0"/>
                <a:ea typeface="Arial" charset="0"/>
                <a:cs typeface="Arial" charset="0"/>
              </a:rPr>
              <a:t>Copro</a:t>
            </a:r>
            <a:r>
              <a:rPr lang="fr-FR" sz="1425" dirty="0">
                <a:latin typeface="Arial" charset="0"/>
                <a:ea typeface="Arial" charset="0"/>
                <a:cs typeface="Arial" charset="0"/>
              </a:rPr>
              <a:t> 100</a:t>
            </a:r>
            <a:r>
              <a:rPr lang="en-GB" sz="1425" dirty="0">
                <a:latin typeface="Arial" charset="0"/>
                <a:ea typeface="Arial" charset="0"/>
                <a:cs typeface="Arial" charset="0"/>
              </a:rPr>
              <a:t> (p. 33), </a:t>
            </a:r>
            <a:r>
              <a:rPr lang="fr-FR" sz="1425" dirty="0">
                <a:latin typeface="Arial" charset="0"/>
                <a:ea typeface="Arial" charset="0"/>
                <a:cs typeface="Arial" charset="0"/>
              </a:rPr>
              <a:t>Assen Service </a:t>
            </a:r>
            <a:r>
              <a:rPr lang="fr-FR" sz="1425" dirty="0" err="1">
                <a:latin typeface="Arial" charset="0"/>
                <a:ea typeface="Arial" charset="0"/>
                <a:cs typeface="Arial" charset="0"/>
              </a:rPr>
              <a:t>Cost</a:t>
            </a:r>
            <a:r>
              <a:rPr lang="en-GB" sz="1425" dirty="0">
                <a:latin typeface="Arial" charset="0"/>
                <a:ea typeface="Arial" charset="0"/>
                <a:cs typeface="Arial" charset="0"/>
              </a:rPr>
              <a:t> (p. 34)</a:t>
            </a:r>
            <a:endParaRPr lang="en-US" sz="1425" b="1"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en-US" sz="2250" dirty="0" smtClean="0">
                <a:latin typeface="Arial" charset="0"/>
                <a:ea typeface="Arial" charset="0"/>
                <a:cs typeface="Arial" charset="0"/>
              </a:rPr>
              <a:t>Tools </a:t>
            </a:r>
            <a:r>
              <a:rPr lang="mr-IN" sz="2250" dirty="0" smtClean="0">
                <a:latin typeface="Arial" charset="0"/>
                <a:ea typeface="Arial" charset="0"/>
                <a:cs typeface="Arial" charset="0"/>
              </a:rPr>
              <a:t>–</a:t>
            </a:r>
            <a:r>
              <a:rPr lang="en-US" sz="2250" dirty="0" smtClean="0">
                <a:latin typeface="Arial" charset="0"/>
                <a:ea typeface="Arial" charset="0"/>
                <a:cs typeface="Arial" charset="0"/>
              </a:rPr>
              <a:t> 2. Loans</a:t>
            </a:r>
            <a:endParaRPr lang="en-US" sz="2250" dirty="0">
              <a:latin typeface="Arial" charset="0"/>
              <a:ea typeface="Arial" charset="0"/>
              <a:cs typeface="Arial" charset="0"/>
            </a:endParaRP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en-US" sz="1200" i="1" dirty="0" smtClean="0">
                <a:latin typeface="Arial" charset="0"/>
                <a:ea typeface="Arial" charset="0"/>
                <a:cs typeface="Arial" charset="0"/>
              </a:rPr>
              <a:t>26 </a:t>
            </a:r>
            <a:r>
              <a:rPr lang="mr-IN" sz="1200" i="1" dirty="0">
                <a:latin typeface="Arial" charset="0"/>
                <a:ea typeface="Arial" charset="0"/>
                <a:cs typeface="Arial" charset="0"/>
              </a:rPr>
              <a:t>–</a:t>
            </a:r>
            <a:r>
              <a:rPr lang="en-US" sz="1200" i="1" dirty="0">
                <a:latin typeface="Arial" charset="0"/>
                <a:ea typeface="Arial" charset="0"/>
                <a:cs typeface="Arial" charset="0"/>
              </a:rPr>
              <a:t> </a:t>
            </a:r>
            <a:r>
              <a:rPr lang="en-US" sz="1200" i="1" dirty="0" smtClean="0">
                <a:latin typeface="Arial" charset="0"/>
                <a:ea typeface="Arial" charset="0"/>
                <a:cs typeface="Arial" charset="0"/>
              </a:rPr>
              <a:t>53 </a:t>
            </a:r>
            <a:endParaRPr lang="en-US" sz="1200" i="1" dirty="0">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55737928"/>
              </p:ext>
            </p:extLst>
          </p:nvPr>
        </p:nvGraphicFramePr>
        <p:xfrm>
          <a:off x="390641" y="4221088"/>
          <a:ext cx="8362718" cy="814294"/>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en-US" sz="1000" dirty="0" smtClean="0">
                          <a:latin typeface="Arial" charset="0"/>
                          <a:ea typeface="Arial" charset="0"/>
                          <a:cs typeface="Arial" charset="0"/>
                        </a:rPr>
                        <a:t>Investment characteristics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Transferability at sale</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Support </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Energy performance risk</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Scalability to a retrofit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Split incentives addressed</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en-US" sz="1000" dirty="0" smtClean="0">
                          <a:latin typeface="Arial" charset="0"/>
                          <a:ea typeface="Arial" charset="0"/>
                          <a:cs typeface="Arial" charset="0"/>
                        </a:rPr>
                        <a:t>Loan</a:t>
                      </a:r>
                      <a:r>
                        <a:rPr lang="en-US" sz="1000" baseline="0" dirty="0" smtClean="0">
                          <a:latin typeface="Arial" charset="0"/>
                          <a:ea typeface="Arial" charset="0"/>
                          <a:cs typeface="Arial" charset="0"/>
                        </a:rPr>
                        <a:t> taken by group of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Partially</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Yes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No</a:t>
                      </a:r>
                      <a:endParaRPr lang="en-US" sz="10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60670694"/>
              </p:ext>
            </p:extLst>
          </p:nvPr>
        </p:nvGraphicFramePr>
        <p:xfrm>
          <a:off x="397956" y="5045924"/>
          <a:ext cx="8348088" cy="1051560"/>
        </p:xfrm>
        <a:graphic>
          <a:graphicData uri="http://schemas.openxmlformats.org/drawingml/2006/table">
            <a:tbl>
              <a:tblPr firstRow="1" bandRow="1">
                <a:tableStyleId>{5C22544A-7EE6-4342-B048-85BDC9FD1C3A}</a:tableStyleId>
              </a:tblPr>
              <a:tblGrid>
                <a:gridCol w="1043511">
                  <a:extLst>
                    <a:ext uri="{9D8B030D-6E8A-4147-A177-3AD203B41FA5}">
                      <a16:colId xmlns:a16="http://schemas.microsoft.com/office/drawing/2014/main" val="2026256478"/>
                    </a:ext>
                  </a:extLst>
                </a:gridCol>
                <a:gridCol w="1186317">
                  <a:extLst>
                    <a:ext uri="{9D8B030D-6E8A-4147-A177-3AD203B41FA5}">
                      <a16:colId xmlns:a16="http://schemas.microsoft.com/office/drawing/2014/main" val="4149875238"/>
                    </a:ext>
                  </a:extLst>
                </a:gridCol>
                <a:gridCol w="1080120">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86317">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en-US" sz="1000" dirty="0" smtClean="0">
                          <a:latin typeface="Arial" charset="0"/>
                          <a:ea typeface="Arial" charset="0"/>
                          <a:cs typeface="Arial" charset="0"/>
                        </a:rPr>
                        <a:t>Possible in partner</a:t>
                      </a:r>
                      <a:r>
                        <a:rPr lang="en-US" sz="1000" baseline="0" dirty="0" smtClean="0">
                          <a:latin typeface="Arial" charset="0"/>
                          <a:ea typeface="Arial" charset="0"/>
                          <a:cs typeface="Arial" charset="0"/>
                        </a:rPr>
                        <a:t>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Transaction costs</a:t>
                      </a:r>
                      <a:r>
                        <a:rPr lang="en-US" sz="1000" baseline="0" dirty="0" smtClean="0">
                          <a:latin typeface="Arial" charset="0"/>
                          <a:ea typeface="Arial" charset="0"/>
                          <a:cs typeface="Arial" charset="0"/>
                        </a:rPr>
                        <a:t> related to negotiations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Obligations for owners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Product available</a:t>
                      </a:r>
                      <a:r>
                        <a:rPr lang="en-US" sz="1000" baseline="0" dirty="0" smtClean="0">
                          <a:latin typeface="Arial" charset="0"/>
                          <a:ea typeface="Arial" charset="0"/>
                          <a:cs typeface="Arial" charset="0"/>
                        </a:rPr>
                        <a:t> in countries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Can</a:t>
                      </a:r>
                      <a:r>
                        <a:rPr lang="en-US" sz="1000" baseline="0" dirty="0" smtClean="0">
                          <a:latin typeface="Arial" charset="0"/>
                          <a:ea typeface="Arial" charset="0"/>
                          <a:cs typeface="Arial" charset="0"/>
                        </a:rPr>
                        <a:t> municipality assist?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Suitable for residential market?</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Regulatory</a:t>
                      </a:r>
                      <a:r>
                        <a:rPr lang="en-US" sz="1000" baseline="0" dirty="0" smtClean="0">
                          <a:latin typeface="Arial" charset="0"/>
                          <a:ea typeface="Arial" charset="0"/>
                          <a:cs typeface="Arial" charset="0"/>
                        </a:rPr>
                        <a:t> or legislative issues</a:t>
                      </a:r>
                      <a:endParaRPr lang="en-US" sz="1000" dirty="0">
                        <a:latin typeface="Arial" charset="0"/>
                        <a:ea typeface="Arial" charset="0"/>
                        <a:cs typeface="Arial" charset="0"/>
                      </a:endParaRPr>
                    </a:p>
                  </a:txBody>
                  <a:tcPr anchor="ctr"/>
                </a:tc>
                <a:tc>
                  <a:txBody>
                    <a:bodyPr/>
                    <a:lstStyle/>
                    <a:p>
                      <a:pPr algn="ctr"/>
                      <a:r>
                        <a:rPr lang="en-US" sz="1000" dirty="0" smtClean="0">
                          <a:latin typeface="Arial" charset="0"/>
                          <a:ea typeface="Arial" charset="0"/>
                          <a:cs typeface="Arial" charset="0"/>
                        </a:rPr>
                        <a:t>Rating</a:t>
                      </a:r>
                      <a:endParaRPr lang="en-US"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With bank</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Requirements,</a:t>
                      </a:r>
                      <a:r>
                        <a:rPr lang="en-US" sz="900" baseline="0" dirty="0" smtClean="0">
                          <a:latin typeface="Arial" charset="0"/>
                          <a:ea typeface="Arial" charset="0"/>
                          <a:cs typeface="Arial" charset="0"/>
                        </a:rPr>
                        <a:t> payback, interest</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r>
                        <a:rPr lang="en-US" sz="900" baseline="0" dirty="0" smtClean="0">
                          <a:latin typeface="Arial" charset="0"/>
                          <a:ea typeface="Arial" charset="0"/>
                          <a:cs typeface="Arial" charset="0"/>
                        </a:rPr>
                        <a:t> (rarely)</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r>
                        <a:rPr lang="en-US" sz="900" baseline="0" dirty="0" smtClean="0">
                          <a:latin typeface="Arial" charset="0"/>
                          <a:ea typeface="Arial" charset="0"/>
                          <a:cs typeface="Arial" charset="0"/>
                        </a:rPr>
                        <a:t> convince banks, e.g. guarantee</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Yes</a:t>
                      </a:r>
                      <a:endParaRPr lang="en-US" sz="900" dirty="0">
                        <a:latin typeface="Arial" charset="0"/>
                        <a:ea typeface="Arial" charset="0"/>
                        <a:cs typeface="Arial" charset="0"/>
                      </a:endParaRPr>
                    </a:p>
                  </a:txBody>
                  <a:tcPr anchor="ctr"/>
                </a:tc>
                <a:tc>
                  <a:txBody>
                    <a:bodyPr/>
                    <a:lstStyle/>
                    <a:p>
                      <a:pPr algn="ctr"/>
                      <a:r>
                        <a:rPr lang="en-US" sz="900" dirty="0" smtClean="0">
                          <a:latin typeface="Arial" charset="0"/>
                          <a:ea typeface="Arial" charset="0"/>
                          <a:cs typeface="Arial" charset="0"/>
                        </a:rPr>
                        <a:t>Only</a:t>
                      </a:r>
                      <a:r>
                        <a:rPr lang="en-US" sz="900" baseline="0" dirty="0" smtClean="0">
                          <a:latin typeface="Arial" charset="0"/>
                          <a:ea typeface="Arial" charset="0"/>
                          <a:cs typeface="Arial" charset="0"/>
                        </a:rPr>
                        <a:t> possible for common areas</a:t>
                      </a:r>
                      <a:endParaRPr lang="en-US" sz="900" dirty="0">
                        <a:latin typeface="Arial" charset="0"/>
                        <a:ea typeface="Arial" charset="0"/>
                        <a:cs typeface="Arial" charset="0"/>
                      </a:endParaRPr>
                    </a:p>
                  </a:txBody>
                  <a:tcPr anchor="ctr"/>
                </a:tc>
                <a:tc>
                  <a:txBody>
                    <a:bodyPr/>
                    <a:lstStyle/>
                    <a:p>
                      <a:pPr algn="ctr"/>
                      <a:endParaRPr lang="en-US" sz="10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0841878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3894</Words>
  <Application>Microsoft Office PowerPoint</Application>
  <PresentationFormat>Affichage à l'écran (4:3)</PresentationFormat>
  <Paragraphs>449</Paragraphs>
  <Slides>21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Arial</vt:lpstr>
      <vt:lpstr>Arial Hebrew Scholar</vt:lpstr>
      <vt:lpstr>Calibri</vt:lpstr>
      <vt:lpstr>Open Sans</vt:lpstr>
      <vt:lpstr>Times New Roman</vt:lpstr>
      <vt:lpstr>Trebuchet MS</vt:lpstr>
      <vt:lpstr>Thème Office</vt:lpstr>
      <vt:lpstr>Financial Solutions for Condominium Retrofitting  Handout summary for Deliverable D.T4.1.1  Prepared by Maastricht University  </vt:lpstr>
      <vt:lpstr>Introduction</vt:lpstr>
      <vt:lpstr>Reading guide</vt:lpstr>
      <vt:lpstr>Condominium criteria for financing tools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Accelerating Energy Retrofitting in condominiums  (flats, tenements, multi-storey blocks)   SHAPE Energy workshop-March 2018</dc:title>
  <dc:creator>Annemarie van Zeijl-Rozema</dc:creator>
  <cp:lastModifiedBy>Miriam Eisermann</cp:lastModifiedBy>
  <cp:revision>73</cp:revision>
  <dcterms:created xsi:type="dcterms:W3CDTF">2018-03-20T09:42:09Z</dcterms:created>
  <dcterms:modified xsi:type="dcterms:W3CDTF">2019-07-31T15:30:12Z</dcterms:modified>
</cp:coreProperties>
</file>