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41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2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s/slide4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59"/>
  </p:notesMasterIdLst>
  <p:sldIdLst>
    <p:sldId id="256" r:id="rId2"/>
    <p:sldId id="330" r:id="rId3"/>
    <p:sldId id="317" r:id="rId4"/>
    <p:sldId id="318" r:id="rId5"/>
    <p:sldId id="301" r:id="rId6"/>
    <p:sldId id="295" r:id="rId7"/>
    <p:sldId id="296" r:id="rId8"/>
    <p:sldId id="297" r:id="rId9"/>
    <p:sldId id="299" r:id="rId10"/>
    <p:sldId id="310" r:id="rId11"/>
    <p:sldId id="300" r:id="rId12"/>
    <p:sldId id="302" r:id="rId13"/>
    <p:sldId id="311" r:id="rId14"/>
    <p:sldId id="298" r:id="rId15"/>
    <p:sldId id="336" r:id="rId16"/>
    <p:sldId id="331" r:id="rId17"/>
    <p:sldId id="335" r:id="rId18"/>
    <p:sldId id="332" r:id="rId19"/>
    <p:sldId id="333" r:id="rId20"/>
    <p:sldId id="334" r:id="rId21"/>
    <p:sldId id="337" r:id="rId22"/>
    <p:sldId id="338" r:id="rId23"/>
    <p:sldId id="339" r:id="rId24"/>
    <p:sldId id="340" r:id="rId25"/>
    <p:sldId id="319" r:id="rId26"/>
    <p:sldId id="303" r:id="rId27"/>
    <p:sldId id="304" r:id="rId28"/>
    <p:sldId id="305" r:id="rId29"/>
    <p:sldId id="306" r:id="rId30"/>
    <p:sldId id="325" r:id="rId31"/>
    <p:sldId id="321" r:id="rId32"/>
    <p:sldId id="324" r:id="rId33"/>
    <p:sldId id="323" r:id="rId34"/>
    <p:sldId id="341" r:id="rId35"/>
    <p:sldId id="342" r:id="rId36"/>
    <p:sldId id="343" r:id="rId37"/>
    <p:sldId id="326" r:id="rId38"/>
    <p:sldId id="346" r:id="rId39"/>
    <p:sldId id="361" r:id="rId40"/>
    <p:sldId id="357" r:id="rId41"/>
    <p:sldId id="356" r:id="rId42"/>
    <p:sldId id="345" r:id="rId43"/>
    <p:sldId id="347" r:id="rId44"/>
    <p:sldId id="348" r:id="rId45"/>
    <p:sldId id="349" r:id="rId46"/>
    <p:sldId id="359" r:id="rId47"/>
    <p:sldId id="350" r:id="rId48"/>
    <p:sldId id="363" r:id="rId49"/>
    <p:sldId id="364" r:id="rId50"/>
    <p:sldId id="351" r:id="rId51"/>
    <p:sldId id="365" r:id="rId52"/>
    <p:sldId id="362" r:id="rId53"/>
    <p:sldId id="353" r:id="rId54"/>
    <p:sldId id="366" r:id="rId55"/>
    <p:sldId id="354" r:id="rId56"/>
    <p:sldId id="355" r:id="rId57"/>
    <p:sldId id="367" r:id="rId5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0"/>
      <p:bold r:id="rId61"/>
      <p:italic r:id="rId62"/>
      <p:boldItalic r:id="rId63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67EA62-FCD1-4636-8337-87D269EDFD52}">
  <a:tblStyle styleId="{1367EA62-FCD1-4636-8337-87D269EDFD5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4.fntdata"/><Relationship Id="rId68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69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57508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65207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fld>
            <a:endParaRPr lang="en-GB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4580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>
            <a:spLocks noGrp="1"/>
          </p:cNvSpPr>
          <p:nvPr>
            <p:ph type="pic" idx="2"/>
          </p:nvPr>
        </p:nvSpPr>
        <p:spPr>
          <a:xfrm>
            <a:off x="1792288" y="1772816"/>
            <a:ext cx="5486399" cy="2954757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1400"/>
            </a:lvl1pPr>
            <a:lvl2pPr marL="457200" indent="0" rtl="0">
              <a:spcBef>
                <a:spcPts val="0"/>
              </a:spcBef>
              <a:buFont typeface="Arial"/>
              <a:buNone/>
              <a:defRPr sz="1200"/>
            </a:lvl2pPr>
            <a:lvl3pPr marL="914400" indent="0" rtl="0">
              <a:spcBef>
                <a:spcPts val="0"/>
              </a:spcBef>
              <a:buFont typeface="Arial"/>
              <a:buNone/>
              <a:defRPr sz="1000"/>
            </a:lvl3pPr>
            <a:lvl4pPr marL="1371600" indent="0" rtl="0">
              <a:spcBef>
                <a:spcPts val="0"/>
              </a:spcBef>
              <a:buFont typeface="Arial"/>
              <a:buNone/>
              <a:defRPr sz="900"/>
            </a:lvl4pPr>
            <a:lvl5pPr marL="1828800" indent="0" rtl="0">
              <a:spcBef>
                <a:spcPts val="0"/>
              </a:spcBef>
              <a:buFont typeface="Arial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2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2_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395536" y="1886966"/>
            <a:ext cx="8062663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395536" y="3789039"/>
            <a:ext cx="7376863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67543" y="1772816"/>
            <a:ext cx="6707088" cy="9361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2924943"/>
            <a:ext cx="4038599" cy="32012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2924943"/>
            <a:ext cx="4038599" cy="32012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2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575050" y="1844824"/>
            <a:ext cx="5111750" cy="4281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0" y="1844824"/>
            <a:ext cx="3008313" cy="4281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1400"/>
            </a:lvl1pPr>
            <a:lvl2pPr marL="457200" indent="0" rtl="0">
              <a:spcBef>
                <a:spcPts val="0"/>
              </a:spcBef>
              <a:buFont typeface="Arial"/>
              <a:buNone/>
              <a:defRPr sz="1200"/>
            </a:lvl2pPr>
            <a:lvl3pPr marL="914400" indent="0" rtl="0">
              <a:spcBef>
                <a:spcPts val="0"/>
              </a:spcBef>
              <a:buFont typeface="Arial"/>
              <a:buNone/>
              <a:defRPr sz="1000"/>
            </a:lvl3pPr>
            <a:lvl4pPr marL="1371600" indent="0" rtl="0">
              <a:spcBef>
                <a:spcPts val="0"/>
              </a:spcBef>
              <a:buFont typeface="Arial"/>
              <a:buNone/>
              <a:defRPr sz="900"/>
            </a:lvl4pPr>
            <a:lvl5pPr marL="1828800" indent="0" rtl="0">
              <a:spcBef>
                <a:spcPts val="0"/>
              </a:spcBef>
              <a:buFont typeface="Arial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2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 rot="5400000">
            <a:off x="2467334" y="-93302"/>
            <a:ext cx="420933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2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3808-D0E5-4D15-A9FF-8BA6ECFFB88B}" type="datetimeFigureOut">
              <a:rPr lang="en-GB" smtClean="0"/>
              <a:t>24/05/2018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422D-0E65-4B81-9088-EA407164B4A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7544" y="1700809"/>
            <a:ext cx="8208912" cy="72008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1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457200" y="1988840"/>
            <a:ext cx="8229600" cy="41373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2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6" r:id="rId4"/>
    <p:sldLayoutId id="2147483657" r:id="rId5"/>
    <p:sldLayoutId id="2147483659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iane.pennington@strath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time_continue=1&amp;v=GFlaB1YFkAg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395536" y="1665290"/>
            <a:ext cx="8062663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buSzPct val="25000"/>
            </a:pPr>
            <a:r>
              <a:rPr lang="en-GB" sz="3600" b="1" dirty="0" smtClean="0"/>
              <a:t>Internet as place: </a:t>
            </a:r>
            <a:br>
              <a:rPr lang="en-GB" sz="3600" b="1" dirty="0" smtClean="0"/>
            </a:br>
            <a:r>
              <a:rPr lang="en-GB" sz="3600" b="1" dirty="0" smtClean="0"/>
              <a:t>Policy, practice, and research in </a:t>
            </a:r>
            <a:br>
              <a:rPr lang="en-GB" sz="3600" b="1" dirty="0" smtClean="0"/>
            </a:br>
            <a:r>
              <a:rPr lang="en-GB" sz="3600" b="1" dirty="0" smtClean="0"/>
              <a:t>e-mental health for Scotland</a:t>
            </a:r>
            <a:endParaRPr lang="en-GB" sz="3600" b="1" i="0" u="none" strike="noStrike" cap="none" baseline="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0" y="3789038"/>
            <a:ext cx="8894618" cy="2738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ctr" rtl="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600" b="1" i="0" u="none" strike="noStrike" cap="none" baseline="0" dirty="0" smtClean="0">
                <a:solidFill>
                  <a:schemeClr val="dk1"/>
                </a:solidFill>
                <a:sym typeface="Arial"/>
              </a:rPr>
              <a:t>Dr Diane Rasmussen Pennington</a:t>
            </a:r>
            <a:r>
              <a:rPr lang="en-GB" sz="2600" b="1" i="0" u="none" strike="noStrike" cap="none" dirty="0" smtClean="0">
                <a:solidFill>
                  <a:schemeClr val="dk1"/>
                </a:solidFill>
                <a:sym typeface="Arial"/>
              </a:rPr>
              <a:t> FHEA FRSA</a:t>
            </a:r>
            <a:endParaRPr lang="en-GB" sz="2600" b="1" i="0" u="none" strike="noStrike" cap="none" baseline="0" dirty="0" smtClean="0">
              <a:solidFill>
                <a:schemeClr val="dk1"/>
              </a:solidFill>
              <a:sym typeface="Arial"/>
            </a:endParaRPr>
          </a:p>
          <a:p>
            <a:pPr marL="457200" marR="0" lvl="1" indent="0" algn="ctr" rtl="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Lecturer in Information Science and Course Director</a:t>
            </a:r>
          </a:p>
          <a:p>
            <a:pPr marL="457200" marR="0" lvl="1" indent="0" algn="ctr" rtl="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 smtClean="0">
                <a:solidFill>
                  <a:schemeClr val="dk1"/>
                </a:solidFill>
                <a:sym typeface="Arial"/>
              </a:rPr>
              <a:t>Digital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sym typeface="Arial"/>
              </a:rPr>
              <a:t> Health and Wellness Research Group</a:t>
            </a:r>
          </a:p>
          <a:p>
            <a:pPr marL="457200" marR="0" lvl="1" indent="0" algn="ctr" rtl="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aseline="0" dirty="0" smtClean="0">
                <a:solidFill>
                  <a:schemeClr val="dk1"/>
                </a:solidFill>
              </a:rPr>
              <a:t>Strathclyde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iSchool</a:t>
            </a:r>
            <a:r>
              <a:rPr lang="en-US" sz="2000" dirty="0" smtClean="0">
                <a:solidFill>
                  <a:schemeClr val="dk1"/>
                </a:solidFill>
              </a:rPr>
              <a:t> Research Group (</a:t>
            </a:r>
            <a:r>
              <a:rPr lang="en-US" sz="2000" dirty="0" err="1" smtClean="0">
                <a:solidFill>
                  <a:schemeClr val="dk1"/>
                </a:solidFill>
              </a:rPr>
              <a:t>SiSRG</a:t>
            </a:r>
            <a:r>
              <a:rPr lang="en-US" sz="2000" dirty="0" smtClean="0">
                <a:solidFill>
                  <a:schemeClr val="dk1"/>
                </a:solidFill>
              </a:rPr>
              <a:t>)</a:t>
            </a:r>
            <a:endParaRPr lang="en-US" sz="2000" b="0" i="0" u="none" strike="noStrike" cap="none" baseline="0" dirty="0" smtClean="0">
              <a:solidFill>
                <a:schemeClr val="dk1"/>
              </a:solidFill>
              <a:sym typeface="Arial"/>
            </a:endParaRPr>
          </a:p>
          <a:p>
            <a:pPr marL="457200" marR="0" lvl="1" indent="0" algn="ctr" rtl="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dirty="0" smtClean="0">
                <a:solidFill>
                  <a:schemeClr val="dk1"/>
                </a:solidFill>
                <a:hlinkClick r:id="rId3"/>
              </a:rPr>
              <a:t>diane.pennington@strath.ac.uk</a:t>
            </a:r>
            <a:r>
              <a:rPr lang="en-US" sz="2000" dirty="0" smtClean="0">
                <a:solidFill>
                  <a:schemeClr val="dk1"/>
                </a:solidFill>
              </a:rPr>
              <a:t> / @</a:t>
            </a:r>
            <a:r>
              <a:rPr lang="en-US" sz="2000" dirty="0" err="1" smtClean="0">
                <a:solidFill>
                  <a:schemeClr val="dk1"/>
                </a:solidFill>
              </a:rPr>
              <a:t>infogamerist</a:t>
            </a:r>
            <a:r>
              <a:rPr lang="en-US" sz="2000" dirty="0" smtClean="0">
                <a:solidFill>
                  <a:schemeClr val="dk1"/>
                </a:solidFill>
              </a:rPr>
              <a:t/>
            </a:r>
            <a:br>
              <a:rPr lang="en-US" sz="2000" dirty="0" smtClean="0">
                <a:solidFill>
                  <a:schemeClr val="dk1"/>
                </a:solidFill>
              </a:rPr>
            </a:br>
            <a:endParaRPr lang="en-US" sz="2000" dirty="0" smtClean="0">
              <a:solidFill>
                <a:schemeClr val="dk1"/>
              </a:solidFill>
            </a:endParaRPr>
          </a:p>
          <a:p>
            <a:pPr marL="457200" marR="0" lvl="1" indent="0" algn="ctr" rtl="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dirty="0" smtClean="0">
                <a:solidFill>
                  <a:schemeClr val="dk1"/>
                </a:solidFill>
              </a:rPr>
              <a:t>Place-Based Approaches to E-mental Health Seminar</a:t>
            </a:r>
          </a:p>
          <a:p>
            <a:pPr marL="457200" marR="0" lvl="1" indent="0" algn="ctr" rtl="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dirty="0" smtClean="0">
                <a:solidFill>
                  <a:schemeClr val="dk1"/>
                </a:solidFill>
              </a:rPr>
              <a:t>24 May 2018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8800" y="6049021"/>
            <a:ext cx="8229600" cy="402580"/>
          </a:xfrm>
        </p:spPr>
        <p:txBody>
          <a:bodyPr/>
          <a:lstStyle/>
          <a:p>
            <a:pPr marL="203200" indent="0">
              <a:buNone/>
            </a:pPr>
            <a:r>
              <a:rPr lang="en-GB" sz="1600" dirty="0"/>
              <a:t>http://www.brotalk.ca/Real-Life-Stories/Aidans-Story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2744" y="303809"/>
            <a:ext cx="8208912" cy="720080"/>
          </a:xfrm>
        </p:spPr>
        <p:txBody>
          <a:bodyPr/>
          <a:lstStyle/>
          <a:p>
            <a:r>
              <a:rPr lang="en-GB" dirty="0" smtClean="0"/>
              <a:t>Personal stories (with interactions?)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1280224"/>
            <a:ext cx="5041900" cy="476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5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2085975"/>
            <a:ext cx="7810500" cy="4133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" y="355600"/>
            <a:ext cx="6794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Videos featuring others who have “been there”</a:t>
            </a:r>
            <a:endParaRPr lang="en-GB" sz="3200" dirty="0"/>
          </a:p>
        </p:txBody>
      </p:sp>
      <p:sp>
        <p:nvSpPr>
          <p:cNvPr id="6" name="Rectangle 5"/>
          <p:cNvSpPr/>
          <p:nvPr/>
        </p:nvSpPr>
        <p:spPr>
          <a:xfrm>
            <a:off x="666750" y="6441331"/>
            <a:ext cx="2840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http://mindyourmind.ca/interviews</a:t>
            </a:r>
          </a:p>
        </p:txBody>
      </p:sp>
    </p:spTree>
    <p:extLst>
      <p:ext uri="{BB962C8B-B14F-4D97-AF65-F5344CB8AC3E}">
        <p14:creationId xmlns:p14="http://schemas.microsoft.com/office/powerpoint/2010/main" val="69607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42900" y="304800"/>
            <a:ext cx="679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Interactives/games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95300" y="6489700"/>
            <a:ext cx="726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https://mindyourmind.ca/interactives/squish-em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947990"/>
            <a:ext cx="5924550" cy="543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9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100" y="6264921"/>
            <a:ext cx="8229600" cy="478780"/>
          </a:xfrm>
        </p:spPr>
        <p:txBody>
          <a:bodyPr/>
          <a:lstStyle/>
          <a:p>
            <a:pPr marL="203200" indent="0">
              <a:buNone/>
            </a:pPr>
            <a:r>
              <a:rPr lang="en-GB" sz="1600" dirty="0"/>
              <a:t>https://www.facebook.com/MentalHealthOnTheMighty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64344" y="418109"/>
            <a:ext cx="8208912" cy="720080"/>
          </a:xfrm>
        </p:spPr>
        <p:txBody>
          <a:bodyPr/>
          <a:lstStyle/>
          <a:p>
            <a:r>
              <a:rPr lang="en-GB" dirty="0" smtClean="0"/>
              <a:t>Social media awareness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1198328"/>
            <a:ext cx="4051299" cy="505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8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900" y="355600"/>
            <a:ext cx="706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Apps (mood tracking, meditation, inspiration)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239" y="2184400"/>
            <a:ext cx="2217242" cy="39417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643" y="1455599"/>
            <a:ext cx="2898913" cy="5156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455599"/>
            <a:ext cx="2778748" cy="494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9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9" y="967625"/>
            <a:ext cx="8353857" cy="544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0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32017" y="329204"/>
            <a:ext cx="7013910" cy="720080"/>
          </a:xfrm>
        </p:spPr>
        <p:txBody>
          <a:bodyPr/>
          <a:lstStyle/>
          <a:p>
            <a:r>
              <a:rPr lang="en-GB" dirty="0" smtClean="0"/>
              <a:t>Online Cognitive Behavioural Therapy (CBT)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16" y="1977404"/>
            <a:ext cx="8800281" cy="244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0453" y="176809"/>
            <a:ext cx="8208912" cy="720080"/>
          </a:xfrm>
        </p:spPr>
        <p:txBody>
          <a:bodyPr/>
          <a:lstStyle/>
          <a:p>
            <a:r>
              <a:rPr lang="en-GB" dirty="0" smtClean="0"/>
              <a:t>Online communities and self-help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38" y="1681312"/>
            <a:ext cx="8583323" cy="172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4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04308" y="246077"/>
            <a:ext cx="8208912" cy="720080"/>
          </a:xfrm>
        </p:spPr>
        <p:txBody>
          <a:bodyPr/>
          <a:lstStyle/>
          <a:p>
            <a:r>
              <a:rPr lang="en-GB" dirty="0" smtClean="0"/>
              <a:t>Authoritative resources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08" y="1749728"/>
            <a:ext cx="8630943" cy="42782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125" y="776917"/>
            <a:ext cx="15049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043" y="301500"/>
            <a:ext cx="8208912" cy="720080"/>
          </a:xfrm>
        </p:spPr>
        <p:txBody>
          <a:bodyPr/>
          <a:lstStyle/>
          <a:p>
            <a:r>
              <a:rPr lang="en-GB" dirty="0" smtClean="0"/>
              <a:t>Social media; anti-stigma campaigns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99" y="2313846"/>
            <a:ext cx="60960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6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GB" sz="2000" dirty="0">
                <a:hlinkClick r:id="rId2"/>
              </a:rPr>
              <a:t>https://</a:t>
            </a:r>
            <a:r>
              <a:rPr lang="en-GB" sz="2000" dirty="0" smtClean="0">
                <a:hlinkClick r:id="rId2"/>
              </a:rPr>
              <a:t>www.youtube.com/watch?time_continue=1&amp;v=GFlaB1YFkAg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42853" y="440045"/>
            <a:ext cx="7180165" cy="720080"/>
          </a:xfrm>
        </p:spPr>
        <p:txBody>
          <a:bodyPr/>
          <a:lstStyle/>
          <a:p>
            <a:r>
              <a:rPr lang="en-GB" dirty="0"/>
              <a:t>How can we improve Europe's mental health using the power of technology</a:t>
            </a:r>
            <a:r>
              <a:rPr lang="en-GB" dirty="0" smtClean="0"/>
              <a:t>? </a:t>
            </a:r>
            <a:r>
              <a:rPr lang="en-GB" dirty="0"/>
              <a:t>A video from </a:t>
            </a:r>
            <a:r>
              <a:rPr lang="en-GB" dirty="0" err="1"/>
              <a:t>eMen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95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1905" y="384627"/>
            <a:ext cx="8208912" cy="720080"/>
          </a:xfrm>
        </p:spPr>
        <p:txBody>
          <a:bodyPr/>
          <a:lstStyle/>
          <a:p>
            <a:r>
              <a:rPr lang="en-GB" dirty="0" smtClean="0"/>
              <a:t>Social media; anti-stigma campaigns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53" y="1376362"/>
            <a:ext cx="6535109" cy="474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17964"/>
            <a:ext cx="8229600" cy="4408199"/>
          </a:xfrm>
        </p:spPr>
        <p:txBody>
          <a:bodyPr/>
          <a:lstStyle/>
          <a:p>
            <a:r>
              <a:rPr lang="en-GB" sz="2000" dirty="0" smtClean="0"/>
              <a:t> It can help!</a:t>
            </a:r>
          </a:p>
          <a:p>
            <a:r>
              <a:rPr lang="en-GB" sz="2000" dirty="0" smtClean="0"/>
              <a:t> ICBT similar to face-to-face CBT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Text alerts for motivation</a:t>
            </a:r>
          </a:p>
          <a:p>
            <a:r>
              <a:rPr lang="en-GB" sz="2000" dirty="0" smtClean="0"/>
              <a:t> Games for mental health literacy?</a:t>
            </a:r>
          </a:p>
          <a:p>
            <a:r>
              <a:rPr lang="en-GB" sz="2000" dirty="0" smtClean="0"/>
              <a:t>Decision aids may be helpful, but little parental consent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Apps decreased self-harm (but little evidence for apps overall)</a:t>
            </a:r>
          </a:p>
          <a:p>
            <a:r>
              <a:rPr lang="en-GB" sz="2000" dirty="0" smtClean="0"/>
              <a:t> Chat with counsellors seems effective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Must be simple, interactive, supportive, not necessarily social media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Turn to online for help; family/friends next; tend to avoid professional services 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Online help preferred, but need help finding it</a:t>
            </a:r>
          </a:p>
          <a:p>
            <a:r>
              <a:rPr lang="en-GB" sz="2000" dirty="0" smtClean="0"/>
              <a:t> Services should increase feelings of power and connection</a:t>
            </a:r>
          </a:p>
          <a:p>
            <a:r>
              <a:rPr lang="en-GB" sz="2000" dirty="0" smtClean="0"/>
              <a:t> Concerns about anonymity, privacy, security</a:t>
            </a:r>
          </a:p>
          <a:p>
            <a:endParaRPr lang="en-GB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5035" y="301494"/>
            <a:ext cx="8208912" cy="720080"/>
          </a:xfrm>
        </p:spPr>
        <p:txBody>
          <a:bodyPr/>
          <a:lstStyle/>
          <a:p>
            <a:r>
              <a:rPr lang="en-GB" dirty="0" smtClean="0"/>
              <a:t>A growing evidence base for youth</a:t>
            </a:r>
            <a:br>
              <a:rPr lang="en-GB" dirty="0" smtClean="0"/>
            </a:br>
            <a:r>
              <a:rPr lang="en-GB" dirty="0" smtClean="0"/>
              <a:t>(citations available on request)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34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0075" y="303809"/>
            <a:ext cx="8208912" cy="720080"/>
          </a:xfrm>
        </p:spPr>
        <p:txBody>
          <a:bodyPr/>
          <a:lstStyle/>
          <a:p>
            <a:r>
              <a:rPr lang="en-GB" dirty="0" smtClean="0"/>
              <a:t>Young people’s needs from mental health mobile technologies</a:t>
            </a:r>
            <a:endParaRPr lang="en-GB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2019300"/>
            <a:ext cx="8229600" cy="4310063"/>
          </a:xfrm>
        </p:spPr>
        <p:txBody>
          <a:bodyPr/>
          <a:lstStyle/>
          <a:p>
            <a:pPr marL="717550" indent="-514350">
              <a:buFont typeface="+mj-lt"/>
              <a:buAutoNum type="arabicPeriod"/>
            </a:pPr>
            <a:r>
              <a:rPr lang="en-GB" sz="2600" dirty="0" smtClean="0"/>
              <a:t>Safety: confidentiality, cyberbullying, stigma</a:t>
            </a:r>
          </a:p>
          <a:p>
            <a:pPr marL="717550" indent="-514350">
              <a:buFont typeface="+mj-lt"/>
              <a:buAutoNum type="arabicPeriod"/>
            </a:pPr>
            <a:r>
              <a:rPr lang="en-GB" sz="2600" dirty="0" smtClean="0"/>
              <a:t>Engagement</a:t>
            </a:r>
          </a:p>
          <a:p>
            <a:pPr marL="717550" indent="-514350">
              <a:buFont typeface="+mj-lt"/>
              <a:buAutoNum type="arabicPeriod"/>
            </a:pPr>
            <a:r>
              <a:rPr lang="en-GB" sz="2600" dirty="0" smtClean="0"/>
              <a:t>Functionality</a:t>
            </a:r>
          </a:p>
          <a:p>
            <a:pPr marL="717550" indent="-514350">
              <a:buFont typeface="+mj-lt"/>
              <a:buAutoNum type="arabicPeriod"/>
            </a:pPr>
            <a:r>
              <a:rPr lang="en-GB" sz="2600" dirty="0" smtClean="0"/>
              <a:t>Social interaction</a:t>
            </a:r>
          </a:p>
          <a:p>
            <a:pPr marL="717550" indent="-514350">
              <a:buFont typeface="+mj-lt"/>
              <a:buAutoNum type="arabicPeriod"/>
            </a:pPr>
            <a:r>
              <a:rPr lang="en-GB" sz="2600" dirty="0" smtClean="0"/>
              <a:t>Promoting awareness</a:t>
            </a:r>
          </a:p>
          <a:p>
            <a:pPr marL="717550" indent="-514350">
              <a:buFont typeface="+mj-lt"/>
              <a:buAutoNum type="arabicPeriod"/>
            </a:pPr>
            <a:r>
              <a:rPr lang="en-GB" sz="2600" dirty="0" smtClean="0"/>
              <a:t>Accessibility</a:t>
            </a:r>
          </a:p>
          <a:p>
            <a:pPr marL="717550" indent="-514350">
              <a:buFont typeface="+mj-lt"/>
              <a:buAutoNum type="arabicPeriod"/>
            </a:pPr>
            <a:r>
              <a:rPr lang="en-GB" sz="2600" dirty="0" smtClean="0"/>
              <a:t>Gender</a:t>
            </a:r>
          </a:p>
          <a:p>
            <a:pPr marL="717550" indent="-514350">
              <a:buFont typeface="+mj-lt"/>
              <a:buAutoNum type="arabicPeriod"/>
            </a:pPr>
            <a:r>
              <a:rPr lang="en-GB" sz="2600" dirty="0" smtClean="0"/>
              <a:t>Young people in control</a:t>
            </a:r>
            <a:endParaRPr lang="en-GB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708917" y="6031949"/>
            <a:ext cx="7520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Kenny, R., Dooley, B., &amp; Fitzgerald, A. (2016). Developing mental health mobile apps: Exploring adolescents’ perspectives. </a:t>
            </a:r>
            <a:r>
              <a:rPr lang="en-GB" i="1" dirty="0" smtClean="0"/>
              <a:t>Health Informatics Journal, 22</a:t>
            </a:r>
            <a:r>
              <a:rPr lang="en-GB" dirty="0" smtClean="0"/>
              <a:t>(2), 265-275.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42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4729" y="1417834"/>
            <a:ext cx="5378521" cy="4780249"/>
          </a:xfrm>
        </p:spPr>
        <p:txBody>
          <a:bodyPr/>
          <a:lstStyle/>
          <a:p>
            <a:r>
              <a:rPr lang="en-GB" sz="2400" dirty="0"/>
              <a:t> </a:t>
            </a:r>
            <a:r>
              <a:rPr lang="en-GB" sz="2400" dirty="0" smtClean="0"/>
              <a:t>Women more than men </a:t>
            </a:r>
          </a:p>
          <a:p>
            <a:r>
              <a:rPr lang="en-GB" sz="2400" dirty="0" smtClean="0"/>
              <a:t> 78% did not trust what they found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13% had used e-mental health (forums, chat)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Advantages: </a:t>
            </a:r>
          </a:p>
          <a:p>
            <a:pPr lvl="1"/>
            <a:r>
              <a:rPr lang="en-GB" sz="2000" dirty="0"/>
              <a:t> </a:t>
            </a:r>
            <a:r>
              <a:rPr lang="en-GB" sz="2000" dirty="0" smtClean="0"/>
              <a:t>Easy to get</a:t>
            </a:r>
          </a:p>
          <a:p>
            <a:pPr lvl="1"/>
            <a:r>
              <a:rPr lang="en-GB" sz="2000" dirty="0" smtClean="0"/>
              <a:t> Lots of info</a:t>
            </a:r>
          </a:p>
          <a:p>
            <a:pPr lvl="1"/>
            <a:r>
              <a:rPr lang="en-GB" sz="2000" dirty="0"/>
              <a:t> </a:t>
            </a:r>
            <a:r>
              <a:rPr lang="en-GB" sz="2000" dirty="0" smtClean="0"/>
              <a:t>Private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Disadvantages:</a:t>
            </a:r>
          </a:p>
          <a:p>
            <a:pPr lvl="1"/>
            <a:r>
              <a:rPr lang="en-GB" sz="2400" dirty="0" smtClean="0"/>
              <a:t> </a:t>
            </a:r>
            <a:r>
              <a:rPr lang="en-GB" sz="2000" dirty="0" smtClean="0"/>
              <a:t>Unreliable info</a:t>
            </a:r>
          </a:p>
          <a:p>
            <a:pPr lvl="1"/>
            <a:r>
              <a:rPr lang="en-GB" sz="2000" dirty="0" smtClean="0"/>
              <a:t> Don’t know who wrote info</a:t>
            </a:r>
          </a:p>
          <a:p>
            <a:pPr lvl="1"/>
            <a:r>
              <a:rPr lang="en-GB" sz="2000" dirty="0" smtClean="0"/>
              <a:t> Medical advice more reliable</a:t>
            </a:r>
          </a:p>
          <a:p>
            <a:pPr marL="635000" lvl="1" indent="0">
              <a:buNone/>
            </a:pPr>
            <a:endParaRPr lang="en-GB" sz="2400" dirty="0" smtClean="0"/>
          </a:p>
          <a:p>
            <a:pPr lvl="1"/>
            <a:endParaRPr lang="en-GB" sz="2400" dirty="0" smtClean="0"/>
          </a:p>
          <a:p>
            <a:pPr lvl="1"/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0690" y="241879"/>
            <a:ext cx="8208912" cy="720080"/>
          </a:xfrm>
        </p:spPr>
        <p:txBody>
          <a:bodyPr/>
          <a:lstStyle/>
          <a:p>
            <a:r>
              <a:rPr lang="en-GB" dirty="0" smtClean="0"/>
              <a:t>University students’ e-mental health use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090363" y="3099584"/>
            <a:ext cx="27051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772" y="6349429"/>
            <a:ext cx="8322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Montagni</a:t>
            </a:r>
            <a:r>
              <a:rPr lang="en-GB" dirty="0" smtClean="0"/>
              <a:t>, I., et al. (2016). Spanish students’ use of the Internet for mental health information and support seeking. </a:t>
            </a:r>
            <a:r>
              <a:rPr lang="en-GB" i="1" dirty="0" smtClean="0"/>
              <a:t>Health Informatics Journal, 22(2</a:t>
            </a:r>
            <a:r>
              <a:rPr lang="en-GB" dirty="0" smtClean="0"/>
              <a:t>), 333-354.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354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25777"/>
            <a:ext cx="8229600" cy="4020272"/>
          </a:xfrm>
        </p:spPr>
        <p:txBody>
          <a:bodyPr/>
          <a:lstStyle/>
          <a:p>
            <a:r>
              <a:rPr lang="en-GB" sz="2400" dirty="0" smtClean="0"/>
              <a:t> iPads/tablets most successful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Potential for </a:t>
            </a:r>
            <a:r>
              <a:rPr lang="en-GB" sz="2400" dirty="0" err="1" smtClean="0"/>
              <a:t>PwD</a:t>
            </a:r>
            <a:r>
              <a:rPr lang="en-GB" sz="2400" dirty="0" smtClean="0"/>
              <a:t> to increase social health and social participation with information and communication technologies (ICTs)</a:t>
            </a:r>
          </a:p>
          <a:p>
            <a:r>
              <a:rPr lang="en-GB" sz="2400" dirty="0"/>
              <a:t> </a:t>
            </a:r>
            <a:r>
              <a:rPr lang="en-GB" sz="2400" dirty="0" err="1" smtClean="0"/>
              <a:t>PwD</a:t>
            </a:r>
            <a:r>
              <a:rPr lang="en-GB" sz="2400" dirty="0"/>
              <a:t> </a:t>
            </a:r>
            <a:r>
              <a:rPr lang="en-GB" sz="2400" dirty="0" smtClean="0"/>
              <a:t>difficulty with transferring pencil and paper-based skills, such as cognitive tests, to a device?  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Integrative care in primary care: connect MH professionals, GPs, patients, etc. to share information, leading patients to self-manage and increase self-efficacy 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Wearable sensors potential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2744" y="467754"/>
            <a:ext cx="7526529" cy="720080"/>
          </a:xfrm>
        </p:spPr>
        <p:txBody>
          <a:bodyPr/>
          <a:lstStyle/>
          <a:p>
            <a:r>
              <a:rPr lang="en-GB" dirty="0" smtClean="0"/>
              <a:t>E-mental health for older people and people with dementia (</a:t>
            </a:r>
            <a:r>
              <a:rPr lang="en-GB" dirty="0" err="1" smtClean="0"/>
              <a:t>PwD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91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77888" y="443348"/>
            <a:ext cx="8208912" cy="720080"/>
          </a:xfrm>
        </p:spPr>
        <p:txBody>
          <a:bodyPr/>
          <a:lstStyle/>
          <a:p>
            <a:r>
              <a:rPr lang="en-GB" dirty="0" smtClean="0"/>
              <a:t>Results of my work so far in youth mental health</a:t>
            </a:r>
            <a:endParaRPr lang="en-GB" dirty="0"/>
          </a:p>
        </p:txBody>
      </p:sp>
      <p:pic>
        <p:nvPicPr>
          <p:cNvPr id="4" name="Picture 3" descr="https://scontent.xx.fbcdn.net/hphotos-xat1/v/t1.0-9/10407414_10153091925548284_486487930160100682_n.jpg?oh=4424d269e884f98f4acd736d2d9e5211&amp;oe=566A10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247" y="2269300"/>
            <a:ext cx="4030216" cy="403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46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7482" y="251691"/>
            <a:ext cx="679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Start with Google, using </a:t>
            </a:r>
            <a:r>
              <a:rPr lang="en-GB" sz="3200" i="1" dirty="0" smtClean="0"/>
              <a:t>their</a:t>
            </a:r>
            <a:r>
              <a:rPr lang="en-GB" sz="3200" dirty="0" smtClean="0"/>
              <a:t> terms </a:t>
            </a:r>
            <a:endParaRPr lang="en-GB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849060"/>
            <a:ext cx="5437187" cy="462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6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355600"/>
            <a:ext cx="679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Not too much text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432818"/>
            <a:ext cx="3060700" cy="45274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" y="6108700"/>
            <a:ext cx="726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http://www.rcpsych.ac.uk/healthadvice/problemsdisorders/depression.aspx</a:t>
            </a:r>
          </a:p>
        </p:txBody>
      </p:sp>
    </p:spTree>
    <p:extLst>
      <p:ext uri="{BB962C8B-B14F-4D97-AF65-F5344CB8AC3E}">
        <p14:creationId xmlns:p14="http://schemas.microsoft.com/office/powerpoint/2010/main" val="366817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38944" y="214909"/>
            <a:ext cx="8208912" cy="720080"/>
          </a:xfrm>
        </p:spPr>
        <p:txBody>
          <a:bodyPr/>
          <a:lstStyle/>
          <a:p>
            <a:r>
              <a:rPr lang="en-GB" dirty="0" smtClean="0"/>
              <a:t>Videos!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99" y="1093873"/>
            <a:ext cx="6219825" cy="550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6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19300"/>
            <a:ext cx="8229600" cy="4310063"/>
          </a:xfrm>
        </p:spPr>
        <p:txBody>
          <a:bodyPr/>
          <a:lstStyle/>
          <a:p>
            <a:r>
              <a:rPr lang="en-GB" dirty="0" smtClean="0"/>
              <a:t> Discussion forums</a:t>
            </a:r>
          </a:p>
          <a:p>
            <a:r>
              <a:rPr lang="en-GB" dirty="0" smtClean="0"/>
              <a:t> Respect confidentiality</a:t>
            </a:r>
          </a:p>
          <a:p>
            <a:r>
              <a:rPr lang="en-GB" dirty="0"/>
              <a:t> </a:t>
            </a:r>
            <a:r>
              <a:rPr lang="en-GB" dirty="0" smtClean="0"/>
              <a:t>Quizzes, but not if topic is “too serious”</a:t>
            </a:r>
          </a:p>
          <a:p>
            <a:r>
              <a:rPr lang="en-GB" dirty="0" smtClean="0"/>
              <a:t> Chatting/texting with a trusted counsellor</a:t>
            </a:r>
          </a:p>
          <a:p>
            <a:r>
              <a:rPr lang="en-GB" dirty="0"/>
              <a:t> </a:t>
            </a:r>
            <a:r>
              <a:rPr lang="en-GB" dirty="0" smtClean="0"/>
              <a:t>Chatting/texting is better than phone</a:t>
            </a:r>
          </a:p>
          <a:p>
            <a:r>
              <a:rPr lang="en-GB" dirty="0"/>
              <a:t> </a:t>
            </a:r>
            <a:r>
              <a:rPr lang="en-GB" dirty="0" smtClean="0"/>
              <a:t>Games must hold their interest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3544" y="329209"/>
            <a:ext cx="8208912" cy="720080"/>
          </a:xfrm>
        </p:spPr>
        <p:txBody>
          <a:bodyPr/>
          <a:lstStyle/>
          <a:p>
            <a:r>
              <a:rPr lang="en-GB" dirty="0" smtClean="0"/>
              <a:t>Interactive, not static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7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1188" y="440045"/>
            <a:ext cx="8208912" cy="720080"/>
          </a:xfrm>
        </p:spPr>
        <p:txBody>
          <a:bodyPr/>
          <a:lstStyle/>
          <a:p>
            <a:r>
              <a:rPr lang="en-GB" dirty="0" smtClean="0"/>
              <a:t>What is information science?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690227"/>
            <a:ext cx="7696200" cy="454342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65018" y="4710549"/>
            <a:ext cx="2008909" cy="4017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60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08910"/>
            <a:ext cx="8229600" cy="4117254"/>
          </a:xfrm>
        </p:spPr>
        <p:txBody>
          <a:bodyPr/>
          <a:lstStyle/>
          <a:p>
            <a:r>
              <a:rPr lang="en-GB" dirty="0" smtClean="0"/>
              <a:t> They do not know what is available</a:t>
            </a:r>
          </a:p>
          <a:p>
            <a:r>
              <a:rPr lang="en-GB" dirty="0"/>
              <a:t> </a:t>
            </a:r>
            <a:r>
              <a:rPr lang="en-GB" dirty="0" smtClean="0"/>
              <a:t>Poor health literacy</a:t>
            </a:r>
          </a:p>
          <a:p>
            <a:r>
              <a:rPr lang="en-GB" dirty="0"/>
              <a:t> </a:t>
            </a:r>
            <a:r>
              <a:rPr lang="en-GB" dirty="0" smtClean="0"/>
              <a:t>Disagreements on judging credibility </a:t>
            </a:r>
          </a:p>
          <a:p>
            <a:r>
              <a:rPr lang="en-GB" dirty="0" smtClean="0"/>
              <a:t> Trust issues are prominent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1290" y="412331"/>
            <a:ext cx="8208912" cy="720080"/>
          </a:xfrm>
        </p:spPr>
        <p:txBody>
          <a:bodyPr/>
          <a:lstStyle/>
          <a:p>
            <a:r>
              <a:rPr lang="en-GB" dirty="0" smtClean="0"/>
              <a:t>Other 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47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5534" y="2062741"/>
            <a:ext cx="3390900" cy="9620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138548"/>
            <a:ext cx="8208912" cy="720080"/>
          </a:xfrm>
        </p:spPr>
        <p:txBody>
          <a:bodyPr/>
          <a:lstStyle/>
          <a:p>
            <a:r>
              <a:rPr lang="en-GB" dirty="0" smtClean="0"/>
              <a:t>Methods of engagement: </a:t>
            </a:r>
            <a:br>
              <a:rPr lang="en-GB" dirty="0" smtClean="0"/>
            </a:br>
            <a:r>
              <a:rPr lang="en-GB" dirty="0" smtClean="0"/>
              <a:t>How did we find this out?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984" y="4946505"/>
            <a:ext cx="5505450" cy="1647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69" y="3505200"/>
            <a:ext cx="2870260" cy="741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953203"/>
            <a:ext cx="2609850" cy="1181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4228878"/>
            <a:ext cx="27336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5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1782" y="1766811"/>
            <a:ext cx="8229600" cy="3417243"/>
          </a:xfrm>
        </p:spPr>
        <p:txBody>
          <a:bodyPr/>
          <a:lstStyle/>
          <a:p>
            <a:pPr marL="203200" indent="0">
              <a:buNone/>
            </a:pPr>
            <a:r>
              <a:rPr lang="en-GB" sz="2000" dirty="0" smtClean="0"/>
              <a:t>“Young </a:t>
            </a:r>
            <a:r>
              <a:rPr lang="en-GB" sz="2000" dirty="0"/>
              <a:t>people who are engaged affectively, cognitively and behaviourally participate </a:t>
            </a:r>
            <a:r>
              <a:rPr lang="en-GB" sz="2000" dirty="0" smtClean="0"/>
              <a:t>fully and </a:t>
            </a:r>
            <a:r>
              <a:rPr lang="en-GB" sz="2000" dirty="0"/>
              <a:t>become co-creators with </a:t>
            </a:r>
            <a:r>
              <a:rPr lang="en-GB" sz="2000" dirty="0" smtClean="0"/>
              <a:t>adults </a:t>
            </a:r>
            <a:r>
              <a:rPr lang="en-GB" sz="2000" dirty="0"/>
              <a:t>as partners. They are loyal, invested and because </a:t>
            </a:r>
            <a:r>
              <a:rPr lang="en-GB" sz="2000" dirty="0" smtClean="0"/>
              <a:t>of this </a:t>
            </a:r>
            <a:r>
              <a:rPr lang="en-GB" sz="2000" dirty="0"/>
              <a:t>will be more likely to talk to their peers about their involvement. Interactions </a:t>
            </a:r>
            <a:r>
              <a:rPr lang="en-GB" sz="2000" dirty="0" smtClean="0"/>
              <a:t>and communications </a:t>
            </a:r>
            <a:r>
              <a:rPr lang="en-GB" sz="2000" dirty="0"/>
              <a:t>are delivered in a manner that reflects a young </a:t>
            </a:r>
            <a:r>
              <a:rPr lang="en-GB" sz="2000" dirty="0" smtClean="0"/>
              <a:t>person’s </a:t>
            </a:r>
            <a:r>
              <a:rPr lang="en-GB" sz="2000" dirty="0"/>
              <a:t>world view </a:t>
            </a:r>
            <a:r>
              <a:rPr lang="en-GB" sz="2000" dirty="0" smtClean="0"/>
              <a:t>and incorporates </a:t>
            </a:r>
            <a:r>
              <a:rPr lang="en-GB" sz="2000" dirty="0"/>
              <a:t>pillars of youth culture in the delivery and presentation</a:t>
            </a:r>
            <a:r>
              <a:rPr lang="en-GB" sz="2000" dirty="0" smtClean="0"/>
              <a:t>.”</a:t>
            </a:r>
          </a:p>
          <a:p>
            <a:r>
              <a:rPr lang="en-GB" sz="2000" dirty="0" smtClean="0"/>
              <a:t>Icebreakers, favourite bands and websites, making name tags, food, comfortable social settings</a:t>
            </a:r>
          </a:p>
          <a:p>
            <a:pPr marL="203200" indent="0">
              <a:buNone/>
            </a:pPr>
            <a:endParaRPr lang="en-GB" sz="2000" dirty="0"/>
          </a:p>
          <a:p>
            <a:pPr marL="203200" indent="0" algn="ctr">
              <a:buNone/>
            </a:pPr>
            <a:r>
              <a:rPr lang="en-GB" sz="2000" dirty="0" smtClean="0"/>
              <a:t> Result: “Let’s just say I hugged the phone.”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5761" y="149092"/>
            <a:ext cx="8208912" cy="720080"/>
          </a:xfrm>
        </p:spPr>
        <p:txBody>
          <a:bodyPr/>
          <a:lstStyle/>
          <a:p>
            <a:r>
              <a:rPr lang="en-GB" dirty="0" err="1" smtClean="0"/>
              <a:t>mindyourmind’s</a:t>
            </a:r>
            <a:r>
              <a:rPr lang="en-GB" dirty="0" smtClean="0"/>
              <a:t> definition of “youth engagement” – and conflicting worlds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94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34836"/>
            <a:ext cx="8229600" cy="4491327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en-GB" dirty="0"/>
              <a:t>Recruit through social media, school contacts, prior </a:t>
            </a:r>
            <a:r>
              <a:rPr lang="en-GB" dirty="0" smtClean="0"/>
              <a:t>relationships </a:t>
            </a:r>
          </a:p>
          <a:p>
            <a:r>
              <a:rPr lang="en-GB" dirty="0" smtClean="0"/>
              <a:t> Online surveys to start</a:t>
            </a:r>
          </a:p>
          <a:p>
            <a:r>
              <a:rPr lang="en-GB" dirty="0" smtClean="0"/>
              <a:t> WordPress/asynchronous groups</a:t>
            </a:r>
          </a:p>
          <a:p>
            <a:r>
              <a:rPr lang="en-GB" dirty="0"/>
              <a:t> </a:t>
            </a:r>
            <a:r>
              <a:rPr lang="en-GB" dirty="0" smtClean="0"/>
              <a:t>Google Hangouts groups</a:t>
            </a:r>
          </a:p>
          <a:p>
            <a:r>
              <a:rPr lang="en-GB" dirty="0"/>
              <a:t> </a:t>
            </a:r>
            <a:r>
              <a:rPr lang="en-GB" dirty="0" smtClean="0"/>
              <a:t>School nurses/counsellors as contacts</a:t>
            </a:r>
          </a:p>
          <a:p>
            <a:r>
              <a:rPr lang="en-GB" dirty="0" smtClean="0"/>
              <a:t> Youth </a:t>
            </a:r>
            <a:r>
              <a:rPr lang="en-GB" dirty="0"/>
              <a:t>advisory steering </a:t>
            </a:r>
            <a:r>
              <a:rPr lang="en-GB" dirty="0" smtClean="0"/>
              <a:t>group</a:t>
            </a:r>
          </a:p>
          <a:p>
            <a:r>
              <a:rPr lang="en-GB" dirty="0"/>
              <a:t> S</a:t>
            </a:r>
            <a:r>
              <a:rPr lang="en-GB" dirty="0" smtClean="0"/>
              <a:t>earch sessions with interviews</a:t>
            </a:r>
            <a:endParaRPr lang="en-GB" dirty="0"/>
          </a:p>
          <a:p>
            <a:pPr marL="20320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04307" y="467755"/>
            <a:ext cx="8208912" cy="720080"/>
          </a:xfrm>
        </p:spPr>
        <p:txBody>
          <a:bodyPr/>
          <a:lstStyle/>
          <a:p>
            <a:r>
              <a:rPr lang="en-GB" dirty="0" smtClean="0"/>
              <a:t>Meet them “where they are”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38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GB" sz="2000" b="1" dirty="0" smtClean="0"/>
              <a:t>YouTube </a:t>
            </a:r>
            <a:r>
              <a:rPr lang="en-GB" sz="2000" dirty="0" smtClean="0"/>
              <a:t>Find </a:t>
            </a:r>
            <a:r>
              <a:rPr lang="en-GB" sz="2000" dirty="0"/>
              <a:t>an exciting movie. </a:t>
            </a:r>
          </a:p>
          <a:p>
            <a:pPr marL="203200" indent="0">
              <a:buNone/>
            </a:pPr>
            <a:r>
              <a:rPr lang="en-GB" sz="2000" b="1" dirty="0" err="1" smtClean="0"/>
              <a:t>SoundCloud</a:t>
            </a:r>
            <a:r>
              <a:rPr lang="en-GB" sz="2000" b="1" dirty="0" smtClean="0"/>
              <a:t> </a:t>
            </a:r>
            <a:r>
              <a:rPr lang="en-GB" sz="2000" dirty="0" smtClean="0"/>
              <a:t>Find </a:t>
            </a:r>
            <a:r>
              <a:rPr lang="en-GB" sz="2000" dirty="0"/>
              <a:t>a sad song. </a:t>
            </a:r>
            <a:endParaRPr lang="en-GB" sz="2000" dirty="0" smtClean="0"/>
          </a:p>
          <a:p>
            <a:pPr marL="203200" indent="0">
              <a:buNone/>
            </a:pPr>
            <a:r>
              <a:rPr lang="en-GB" sz="2000" b="1" dirty="0" smtClean="0"/>
              <a:t>Flickr </a:t>
            </a:r>
            <a:r>
              <a:rPr lang="en-GB" sz="2000" dirty="0" smtClean="0"/>
              <a:t>Find </a:t>
            </a:r>
            <a:r>
              <a:rPr lang="en-GB" sz="2000" dirty="0"/>
              <a:t>a beautiful picture. </a:t>
            </a:r>
          </a:p>
          <a:p>
            <a:pPr marL="203200" indent="0">
              <a:buNone/>
            </a:pPr>
            <a:r>
              <a:rPr lang="en-GB" sz="2000" b="1" dirty="0" smtClean="0"/>
              <a:t>Google </a:t>
            </a:r>
            <a:r>
              <a:rPr lang="en-GB" sz="2000" b="1" dirty="0"/>
              <a:t>Play </a:t>
            </a:r>
            <a:r>
              <a:rPr lang="en-GB" sz="2000" b="1" dirty="0" smtClean="0"/>
              <a:t>Store </a:t>
            </a:r>
            <a:r>
              <a:rPr lang="en-GB" sz="2000" dirty="0" smtClean="0"/>
              <a:t>Find </a:t>
            </a:r>
            <a:r>
              <a:rPr lang="en-GB" sz="2000" dirty="0"/>
              <a:t>a calming app. </a:t>
            </a:r>
          </a:p>
          <a:p>
            <a:pPr marL="203200" indent="0">
              <a:buNone/>
            </a:pPr>
            <a:r>
              <a:rPr lang="en-GB" sz="2000" b="1" dirty="0"/>
              <a:t>Wikipedia </a:t>
            </a:r>
            <a:r>
              <a:rPr lang="en-GB" sz="2000" dirty="0" smtClean="0"/>
              <a:t>What </a:t>
            </a:r>
            <a:r>
              <a:rPr lang="en-GB" sz="2000" dirty="0"/>
              <a:t>makes people angry about </a:t>
            </a:r>
            <a:r>
              <a:rPr lang="en-GB" sz="2000" dirty="0" err="1"/>
              <a:t>Brexit</a:t>
            </a:r>
            <a:r>
              <a:rPr lang="en-GB" sz="2000" dirty="0"/>
              <a:t>?</a:t>
            </a:r>
          </a:p>
          <a:p>
            <a:pPr marL="203200" indent="0">
              <a:buNone/>
            </a:pP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“How do you find a good movie?”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3" y="459884"/>
            <a:ext cx="6154929" cy="9528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3" y="5237884"/>
            <a:ext cx="2543175" cy="704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4434" y="5237884"/>
            <a:ext cx="36385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7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5871" y="176809"/>
            <a:ext cx="7360274" cy="720080"/>
          </a:xfrm>
        </p:spPr>
        <p:txBody>
          <a:bodyPr/>
          <a:lstStyle/>
          <a:p>
            <a:r>
              <a:rPr lang="en-GB" sz="3400" dirty="0" smtClean="0"/>
              <a:t>Finding solutions to advance digital health for addressing unmet needs in relation to self-harming behaviours</a:t>
            </a:r>
            <a:endParaRPr lang="en-GB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08920"/>
            <a:ext cx="3905250" cy="3267075"/>
          </a:xfrm>
          <a:prstGeom prst="rect">
            <a:avLst/>
          </a:prstGeom>
        </p:spPr>
      </p:pic>
      <p:pic>
        <p:nvPicPr>
          <p:cNvPr id="1026" name="Picture 2" descr="Health in Mi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129" y="3311234"/>
            <a:ext cx="2266373" cy="226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62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1055" y="1963687"/>
            <a:ext cx="8229600" cy="3417243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en-GB" dirty="0"/>
              <a:t>Social Innovation Labs/co-production approach to the incubation of creative ideas and solutions</a:t>
            </a:r>
          </a:p>
          <a:p>
            <a:r>
              <a:rPr lang="en-GB" dirty="0" smtClean="0"/>
              <a:t> Young people with “lived experience”, parents, families will all contribute equally</a:t>
            </a:r>
          </a:p>
          <a:p>
            <a:r>
              <a:rPr lang="en-GB" dirty="0"/>
              <a:t> </a:t>
            </a:r>
            <a:r>
              <a:rPr lang="en-GB" dirty="0" smtClean="0"/>
              <a:t>“Hackathons”</a:t>
            </a:r>
          </a:p>
          <a:p>
            <a:r>
              <a:rPr lang="en-GB" dirty="0"/>
              <a:t> </a:t>
            </a:r>
            <a:r>
              <a:rPr lang="en-GB" dirty="0" smtClean="0"/>
              <a:t>Interviews, surveys </a:t>
            </a:r>
          </a:p>
          <a:p>
            <a:r>
              <a:rPr lang="en-GB" dirty="0"/>
              <a:t> </a:t>
            </a:r>
            <a:r>
              <a:rPr lang="en-GB" dirty="0" smtClean="0"/>
              <a:t>Project Steering Group 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9725" y="356914"/>
            <a:ext cx="7526530" cy="720080"/>
          </a:xfrm>
        </p:spPr>
        <p:txBody>
          <a:bodyPr/>
          <a:lstStyle/>
          <a:p>
            <a:r>
              <a:rPr lang="en-GB" dirty="0" smtClean="0"/>
              <a:t>…through socially-oriented, equal inclusion of stakeholders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11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8162" y="204518"/>
            <a:ext cx="8208912" cy="720080"/>
          </a:xfrm>
        </p:spPr>
        <p:txBody>
          <a:bodyPr/>
          <a:lstStyle/>
          <a:p>
            <a:r>
              <a:rPr lang="en-GB" dirty="0" smtClean="0"/>
              <a:t>Meanwhile in Scotland…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9" y="1496291"/>
            <a:ext cx="4662920" cy="498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6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37854"/>
            <a:ext cx="8229600" cy="4338927"/>
          </a:xfrm>
        </p:spPr>
        <p:txBody>
          <a:bodyPr/>
          <a:lstStyle/>
          <a:p>
            <a:r>
              <a:rPr lang="en-GB" sz="2600" dirty="0" smtClean="0"/>
              <a:t> Geographic context is important, and so is the use of knowledge in policy intervention</a:t>
            </a:r>
          </a:p>
          <a:p>
            <a:r>
              <a:rPr lang="en-GB" sz="2600" dirty="0"/>
              <a:t> </a:t>
            </a:r>
            <a:r>
              <a:rPr lang="en-GB" sz="2600" dirty="0" smtClean="0"/>
              <a:t>The uniqueness of a place is an advantage; one size doesn’t fit all</a:t>
            </a:r>
          </a:p>
          <a:p>
            <a:r>
              <a:rPr lang="en-GB" sz="2600" dirty="0"/>
              <a:t> </a:t>
            </a:r>
            <a:r>
              <a:rPr lang="en-GB" sz="2600" dirty="0" smtClean="0"/>
              <a:t>Requires local groups and higher-level groups working together to develop the place and everyone makes contributions</a:t>
            </a:r>
          </a:p>
          <a:p>
            <a:r>
              <a:rPr lang="en-GB" sz="2600" dirty="0"/>
              <a:t> </a:t>
            </a:r>
            <a:r>
              <a:rPr lang="en-GB" sz="2600" dirty="0" smtClean="0"/>
              <a:t>“Place-based policies are the best way to tackle the persistent underutilisation of potential and reducing persistent social exclusion” in Europe (</a:t>
            </a:r>
            <a:r>
              <a:rPr lang="en-GB" sz="2600" dirty="0" err="1" smtClean="0"/>
              <a:t>Barca</a:t>
            </a:r>
            <a:r>
              <a:rPr lang="en-GB" sz="2600" dirty="0" smtClean="0"/>
              <a:t> et al, 2012, p. 139) </a:t>
            </a:r>
            <a:endParaRPr lang="en-GB" sz="26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8162" y="204518"/>
            <a:ext cx="8208912" cy="720080"/>
          </a:xfrm>
        </p:spPr>
        <p:txBody>
          <a:bodyPr/>
          <a:lstStyle/>
          <a:p>
            <a:r>
              <a:rPr lang="en-GB" dirty="0" smtClean="0"/>
              <a:t>Place-based approaches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155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7037" y="6099821"/>
            <a:ext cx="3620981" cy="491480"/>
          </a:xfrm>
        </p:spPr>
        <p:txBody>
          <a:bodyPr/>
          <a:lstStyle/>
          <a:p>
            <a:pPr marL="203200" indent="0">
              <a:buNone/>
            </a:pPr>
            <a:r>
              <a:rPr lang="en-GB" sz="1600" dirty="0"/>
              <a:t>http://ayemind.com/resource-map</a:t>
            </a:r>
            <a:r>
              <a:rPr lang="en-GB" sz="1600" dirty="0" smtClean="0"/>
              <a:t>/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3544" y="265709"/>
            <a:ext cx="8208912" cy="720080"/>
          </a:xfrm>
        </p:spPr>
        <p:txBody>
          <a:bodyPr/>
          <a:lstStyle/>
          <a:p>
            <a:r>
              <a:rPr lang="en-GB" dirty="0" smtClean="0"/>
              <a:t>‘Places’ for ‘the good stuff’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13" y="1842655"/>
            <a:ext cx="8497076" cy="383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4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1947" y="273789"/>
            <a:ext cx="8208912" cy="720080"/>
          </a:xfrm>
        </p:spPr>
        <p:txBody>
          <a:bodyPr/>
          <a:lstStyle/>
          <a:p>
            <a:r>
              <a:rPr lang="en-GB" dirty="0" smtClean="0"/>
              <a:t>Lead, Information Engagement area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59" y="1938416"/>
            <a:ext cx="8015720" cy="1910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12" y="4221734"/>
            <a:ext cx="736282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2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48" y="1759527"/>
            <a:ext cx="2775820" cy="4948538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8162" y="204518"/>
            <a:ext cx="8208912" cy="720080"/>
          </a:xfrm>
        </p:spPr>
        <p:txBody>
          <a:bodyPr/>
          <a:lstStyle/>
          <a:p>
            <a:r>
              <a:rPr lang="en-GB" dirty="0" smtClean="0"/>
              <a:t>Does this look familiar</a:t>
            </a:r>
            <a:r>
              <a:rPr lang="en-GB" dirty="0" smtClean="0"/>
              <a:t>? </a:t>
            </a:r>
            <a:br>
              <a:rPr lang="en-GB" dirty="0" smtClean="0"/>
            </a:br>
            <a:r>
              <a:rPr lang="en-GB" dirty="0" smtClean="0"/>
              <a:t>Factors in</a:t>
            </a:r>
            <a:r>
              <a:rPr lang="en-GB" dirty="0" smtClean="0"/>
              <a:t> the ‘digital divide’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46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87435" y="384625"/>
            <a:ext cx="8208912" cy="720080"/>
          </a:xfrm>
        </p:spPr>
        <p:txBody>
          <a:bodyPr/>
          <a:lstStyle/>
          <a:p>
            <a:r>
              <a:rPr lang="en-GB" dirty="0" smtClean="0"/>
              <a:t>Royal Society of Public Health: </a:t>
            </a:r>
            <a:br>
              <a:rPr lang="en-GB" dirty="0" smtClean="0"/>
            </a:br>
            <a:r>
              <a:rPr lang="en-GB" dirty="0" smtClean="0"/>
              <a:t>#</a:t>
            </a:r>
            <a:r>
              <a:rPr lang="en-GB" dirty="0" err="1" smtClean="0"/>
              <a:t>StatusOfMind</a:t>
            </a:r>
            <a:r>
              <a:rPr lang="en-GB" dirty="0" smtClean="0"/>
              <a:t> report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710" y="1524000"/>
            <a:ext cx="3587028" cy="514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7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2"/>
            <a:ext cx="8229600" cy="4560599"/>
          </a:xfrm>
        </p:spPr>
        <p:txBody>
          <a:bodyPr/>
          <a:lstStyle/>
          <a:p>
            <a:r>
              <a:rPr lang="en-GB" sz="2800" dirty="0" smtClean="0"/>
              <a:t> Literature review: Good evidence for phone and video delivery, safety of Internet interventions when with humans, moderated peer support</a:t>
            </a:r>
          </a:p>
          <a:p>
            <a:r>
              <a:rPr lang="en-GB" sz="2800" dirty="0"/>
              <a:t> </a:t>
            </a:r>
            <a:r>
              <a:rPr lang="en-GB" sz="2800" dirty="0" smtClean="0"/>
              <a:t>Public labs in Elgin (recognise need, transport in rural locations, range of resources or none)</a:t>
            </a:r>
          </a:p>
          <a:p>
            <a:r>
              <a:rPr lang="en-GB" sz="2800" dirty="0"/>
              <a:t> </a:t>
            </a:r>
            <a:r>
              <a:rPr lang="en-GB" sz="2800" dirty="0" smtClean="0"/>
              <a:t>Invited labs in Moray and Perth (bad past experiences with the system)</a:t>
            </a:r>
          </a:p>
          <a:p>
            <a:r>
              <a:rPr lang="en-GB" sz="2800" dirty="0" smtClean="0"/>
              <a:t> ‘Simple Signposting’ to help people navigate services and recovery 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8162" y="204518"/>
            <a:ext cx="7859038" cy="720080"/>
          </a:xfrm>
        </p:spPr>
        <p:txBody>
          <a:bodyPr/>
          <a:lstStyle/>
          <a:p>
            <a:r>
              <a:rPr lang="en-GB" sz="3000" dirty="0" smtClean="0"/>
              <a:t>Digital Mental Health Cooperative Report: Areas for Innovation </a:t>
            </a:r>
            <a:br>
              <a:rPr lang="en-GB" sz="3000" dirty="0" smtClean="0"/>
            </a:br>
            <a:r>
              <a:rPr lang="en-GB" sz="3000" dirty="0" smtClean="0"/>
              <a:t>(NHS 24, GSA, et al., 2017)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65076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8763" y="3353152"/>
            <a:ext cx="3754582" cy="837844"/>
          </a:xfrm>
        </p:spPr>
        <p:txBody>
          <a:bodyPr/>
          <a:lstStyle/>
          <a:p>
            <a:pPr marL="203200" indent="0">
              <a:buNone/>
            </a:pPr>
            <a:r>
              <a:rPr lang="en-GB" dirty="0"/>
              <a:t>(</a:t>
            </a:r>
            <a:r>
              <a:rPr lang="en-GB" dirty="0" smtClean="0"/>
              <a:t>It’s complicated, but possible!)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337" y="204518"/>
            <a:ext cx="8208912" cy="720080"/>
          </a:xfrm>
        </p:spPr>
        <p:txBody>
          <a:bodyPr/>
          <a:lstStyle/>
          <a:p>
            <a:r>
              <a:rPr lang="en-GB" sz="3200" dirty="0" smtClean="0"/>
              <a:t>Health as a Social Movement: </a:t>
            </a:r>
            <a:br>
              <a:rPr lang="en-GB" sz="3200" dirty="0" smtClean="0"/>
            </a:br>
            <a:r>
              <a:rPr lang="en-GB" sz="3200" dirty="0" smtClean="0"/>
              <a:t>Theory into Practice (RSA, NHS England, New Economics Foundation, 2018)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5" y="2360033"/>
            <a:ext cx="4324350" cy="1057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174" y="1714496"/>
            <a:ext cx="32670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2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569527"/>
            <a:ext cx="8229600" cy="556636"/>
          </a:xfrm>
        </p:spPr>
        <p:txBody>
          <a:bodyPr/>
          <a:lstStyle/>
          <a:p>
            <a:pPr marL="203200" indent="0" algn="ctr">
              <a:buNone/>
            </a:pPr>
            <a:r>
              <a:rPr lang="en-GB" dirty="0" smtClean="0"/>
              <a:t>Aberdeen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8162" y="204518"/>
            <a:ext cx="7291002" cy="720080"/>
          </a:xfrm>
        </p:spPr>
        <p:txBody>
          <a:bodyPr/>
          <a:lstStyle/>
          <a:p>
            <a:r>
              <a:rPr lang="en-GB" dirty="0" smtClean="0"/>
              <a:t>Disadvantage is a determinant of poor mental well-being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362" y="1570327"/>
            <a:ext cx="486727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2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GB" dirty="0" smtClean="0"/>
              <a:t>‘… if you go into a different area with somebody that you might consider your friend, but then you go into their place they could just turn round and punch you. I know people that has happened to before.’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8162" y="204518"/>
            <a:ext cx="8208912" cy="720080"/>
          </a:xfrm>
        </p:spPr>
        <p:txBody>
          <a:bodyPr/>
          <a:lstStyle/>
          <a:p>
            <a:r>
              <a:rPr lang="en-GB" dirty="0" smtClean="0"/>
              <a:t>And </a:t>
            </a:r>
            <a:r>
              <a:rPr lang="en-GB" dirty="0" smtClean="0"/>
              <a:t>Glasgow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26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GB" sz="2600" dirty="0" smtClean="0"/>
              <a:t> Integration: ‘… older people … a package of assessment, treatment, rehabilitation, and support in the community … could better serve their needs.’</a:t>
            </a:r>
          </a:p>
          <a:p>
            <a:r>
              <a:rPr lang="en-GB" sz="2600" dirty="0" smtClean="0"/>
              <a:t> Digital: ‘Empowering people to more actively manage their own health means changing and investing in new technologies and services…’</a:t>
            </a:r>
          </a:p>
          <a:p>
            <a:r>
              <a:rPr lang="en-GB" sz="2600" dirty="0"/>
              <a:t> </a:t>
            </a:r>
            <a:r>
              <a:rPr lang="en-GB" sz="2600" dirty="0" smtClean="0"/>
              <a:t>‘People will have access to more and more effective services across the health system to support mental health … as important as physical health.’</a:t>
            </a:r>
          </a:p>
          <a:p>
            <a:r>
              <a:rPr lang="en-GB" sz="2600" dirty="0"/>
              <a:t> </a:t>
            </a:r>
            <a:r>
              <a:rPr lang="en-GB" sz="2600" dirty="0" smtClean="0"/>
              <a:t>Online CBT by 2018</a:t>
            </a:r>
            <a:endParaRPr lang="en-GB" sz="26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6598" y="343064"/>
            <a:ext cx="7623511" cy="720080"/>
          </a:xfrm>
        </p:spPr>
        <p:txBody>
          <a:bodyPr/>
          <a:lstStyle/>
          <a:p>
            <a:r>
              <a:rPr lang="en-GB" dirty="0" smtClean="0"/>
              <a:t>Health and Social Care Delivery Plan, December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80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93270"/>
            <a:ext cx="8229600" cy="4352781"/>
          </a:xfrm>
        </p:spPr>
        <p:txBody>
          <a:bodyPr/>
          <a:lstStyle/>
          <a:p>
            <a:r>
              <a:rPr lang="en-GB" dirty="0" smtClean="0"/>
              <a:t> Embed mental health literacy in DBI:</a:t>
            </a:r>
          </a:p>
          <a:p>
            <a:pPr marL="20320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2742" y="204518"/>
            <a:ext cx="8208912" cy="720080"/>
          </a:xfrm>
        </p:spPr>
        <p:txBody>
          <a:bodyPr/>
          <a:lstStyle/>
          <a:p>
            <a:r>
              <a:rPr lang="en-GB" dirty="0" smtClean="0"/>
              <a:t>Making it Easier: A Health Literacy Action Plan for Scotland, 2017-2025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45198"/>
            <a:ext cx="5792930" cy="457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2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93270"/>
            <a:ext cx="8229600" cy="4352781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‘NHS Inform as “go-to” source of online information</a:t>
            </a:r>
            <a:endParaRPr lang="en-GB" dirty="0" smtClean="0"/>
          </a:p>
          <a:p>
            <a:pPr marL="20320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2742" y="204518"/>
            <a:ext cx="8208912" cy="720080"/>
          </a:xfrm>
        </p:spPr>
        <p:txBody>
          <a:bodyPr/>
          <a:lstStyle/>
          <a:p>
            <a:r>
              <a:rPr lang="en-GB" dirty="0" smtClean="0"/>
              <a:t>Making it Easier: A Health Literacy Action Plan for Scotland, 2017-2025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2712462"/>
            <a:ext cx="772477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3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93270"/>
            <a:ext cx="8229600" cy="4352781"/>
          </a:xfrm>
        </p:spPr>
        <p:txBody>
          <a:bodyPr/>
          <a:lstStyle/>
          <a:p>
            <a:r>
              <a:rPr lang="en-GB" sz="2800" dirty="0"/>
              <a:t> </a:t>
            </a:r>
            <a:r>
              <a:rPr lang="en-GB" sz="2800" dirty="0" smtClean="0"/>
              <a:t>Information intermediary role, especially for the disadvantaged – librarians, family nurses, social workers…</a:t>
            </a:r>
          </a:p>
          <a:p>
            <a:r>
              <a:rPr lang="en-GB" sz="2800" dirty="0"/>
              <a:t> </a:t>
            </a:r>
            <a:r>
              <a:rPr lang="en-GB" sz="2800" dirty="0" smtClean="0"/>
              <a:t>Digital tools for self-management as well as decision making for people and their practitioners </a:t>
            </a:r>
          </a:p>
          <a:p>
            <a:r>
              <a:rPr lang="en-GB" sz="2800" dirty="0" smtClean="0"/>
              <a:t> (BUT, there are other literacies needed first/in addition to health, leading to barriers: information, computer, media, digital)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2742" y="204518"/>
            <a:ext cx="8208912" cy="720080"/>
          </a:xfrm>
        </p:spPr>
        <p:txBody>
          <a:bodyPr/>
          <a:lstStyle/>
          <a:p>
            <a:r>
              <a:rPr lang="en-GB" dirty="0" smtClean="0"/>
              <a:t>Making it Easier: A Health Literacy Action Plan for Scotland, 2017-2025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65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7212" y="367309"/>
            <a:ext cx="8208912" cy="720080"/>
          </a:xfrm>
        </p:spPr>
        <p:txBody>
          <a:bodyPr/>
          <a:lstStyle/>
          <a:p>
            <a:r>
              <a:rPr lang="en-GB" sz="2900" dirty="0"/>
              <a:t>E</a:t>
            </a:r>
            <a:r>
              <a:rPr lang="en-GB" sz="2900" dirty="0" smtClean="0"/>
              <a:t>-mental health – What’s available?</a:t>
            </a:r>
            <a:br>
              <a:rPr lang="en-GB" sz="2900" dirty="0" smtClean="0"/>
            </a:br>
            <a:r>
              <a:rPr lang="en-GB" sz="2900" dirty="0" smtClean="0"/>
              <a:t>What help is out there? How can they find it? </a:t>
            </a:r>
            <a:endParaRPr lang="en-GB" sz="29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050" y="3644105"/>
            <a:ext cx="1695450" cy="1266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3735435"/>
            <a:ext cx="1600200" cy="1133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150" y="2420889"/>
            <a:ext cx="2628900" cy="133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012" y="4978399"/>
            <a:ext cx="1019175" cy="106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50" y="3892549"/>
            <a:ext cx="2857500" cy="1038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262" y="5416549"/>
            <a:ext cx="2276475" cy="1257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7500" y="6202410"/>
            <a:ext cx="2095500" cy="419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124" y="2680468"/>
            <a:ext cx="1476375" cy="342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24137" y="2376487"/>
            <a:ext cx="3000375" cy="12001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08600" y="4930774"/>
            <a:ext cx="3057524" cy="8231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36193" y="6007147"/>
            <a:ext cx="22288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2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04109"/>
            <a:ext cx="8229600" cy="4422054"/>
          </a:xfrm>
        </p:spPr>
        <p:txBody>
          <a:bodyPr/>
          <a:lstStyle/>
          <a:p>
            <a:r>
              <a:rPr lang="en-GB" dirty="0" smtClean="0"/>
              <a:t> Commitment 11: ‘We will implement the </a:t>
            </a:r>
            <a:r>
              <a:rPr lang="en-GB" i="1" dirty="0" smtClean="0"/>
              <a:t>Technology Charter for People in Scotland with Dementia</a:t>
            </a:r>
            <a:r>
              <a:rPr lang="en-GB" dirty="0" smtClean="0"/>
              <a:t>, ensuring that everyone with a diagnosis of dementia and those who care for them are aware of, and have access to, a range of proven technologies to enable people living with dementia to live safely and independently…’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8162" y="204518"/>
            <a:ext cx="7291002" cy="720080"/>
          </a:xfrm>
        </p:spPr>
        <p:txBody>
          <a:bodyPr/>
          <a:lstStyle/>
          <a:p>
            <a:r>
              <a:rPr lang="en-GB" dirty="0" smtClean="0"/>
              <a:t>Scotland’s National Dementia </a:t>
            </a:r>
            <a:r>
              <a:rPr lang="en-GB" dirty="0" smtClean="0"/>
              <a:t>Strategy </a:t>
            </a:r>
            <a:r>
              <a:rPr lang="en-GB" dirty="0" smtClean="0"/>
              <a:t>2017-2020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70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440046"/>
            <a:ext cx="8208912" cy="720080"/>
          </a:xfrm>
        </p:spPr>
        <p:txBody>
          <a:bodyPr/>
          <a:lstStyle/>
          <a:p>
            <a:r>
              <a:rPr lang="en-GB" dirty="0" smtClean="0"/>
              <a:t>From the Charter: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35" y="1630331"/>
            <a:ext cx="7700530" cy="513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4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3346" y="1545143"/>
            <a:ext cx="8229600" cy="3417243"/>
          </a:xfrm>
        </p:spPr>
        <p:txBody>
          <a:bodyPr/>
          <a:lstStyle/>
          <a:p>
            <a:r>
              <a:rPr lang="en-GB" sz="2200" dirty="0"/>
              <a:t> </a:t>
            </a:r>
            <a:r>
              <a:rPr lang="en-GB" sz="2200" dirty="0" smtClean="0"/>
              <a:t>Action 25: ‘</a:t>
            </a:r>
            <a:r>
              <a:rPr lang="en-GB" sz="2200" dirty="0" smtClean="0"/>
              <a:t>Develop </a:t>
            </a:r>
            <a:r>
              <a:rPr lang="en-GB" sz="2200" dirty="0" smtClean="0"/>
              <a:t>more accessible psychological self-help resources and support national rollout of computerised CBT [cognitive behavioural therapy] with NHS 24, by 2018</a:t>
            </a:r>
            <a:r>
              <a:rPr lang="en-GB" sz="2200" dirty="0" smtClean="0"/>
              <a:t>.’</a:t>
            </a:r>
          </a:p>
          <a:p>
            <a:r>
              <a:rPr lang="en-GB" sz="2200" dirty="0" smtClean="0"/>
              <a:t> Connecting rural communities to decrease isolation</a:t>
            </a:r>
            <a:endParaRPr lang="en-GB" sz="2200" dirty="0" smtClean="0"/>
          </a:p>
          <a:p>
            <a:r>
              <a:rPr lang="en-GB" sz="2200" dirty="0" smtClean="0"/>
              <a:t> Other </a:t>
            </a:r>
            <a:r>
              <a:rPr lang="en-GB" sz="2200" dirty="0" smtClean="0"/>
              <a:t>opportunities also exist through peer support, digital tools and better use of electronic information because these offer huge potential for widening access, supporting co-production and self-management</a:t>
            </a:r>
            <a:r>
              <a:rPr lang="en-GB" sz="2200" dirty="0" smtClean="0"/>
              <a:t>.’</a:t>
            </a:r>
            <a:endParaRPr lang="en-GB" sz="2200" dirty="0" smtClean="0"/>
          </a:p>
          <a:p>
            <a:r>
              <a:rPr lang="en-GB" sz="2200" dirty="0" smtClean="0"/>
              <a:t>Digital </a:t>
            </a:r>
            <a:r>
              <a:rPr lang="en-GB" sz="2200" dirty="0" smtClean="0"/>
              <a:t>Health and Care </a:t>
            </a:r>
            <a:r>
              <a:rPr lang="en-GB" sz="2200" dirty="0" smtClean="0"/>
              <a:t>Strategy will ‘connect the needs of mental health services and users into digital infrastructure investments that are being mapped out for health and community care over the next 5 years and beyond.’</a:t>
            </a:r>
            <a:endParaRPr lang="en-GB" sz="2200" dirty="0" smtClean="0"/>
          </a:p>
          <a:p>
            <a:pPr marL="203200" indent="0">
              <a:buNone/>
            </a:pPr>
            <a:endParaRPr lang="en-GB" sz="22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13" y="204518"/>
            <a:ext cx="8208912" cy="720080"/>
          </a:xfrm>
        </p:spPr>
        <p:txBody>
          <a:bodyPr/>
          <a:lstStyle/>
          <a:p>
            <a:r>
              <a:rPr lang="en-GB" dirty="0" smtClean="0"/>
              <a:t>Mental </a:t>
            </a:r>
            <a:r>
              <a:rPr lang="en-GB" dirty="0" smtClean="0"/>
              <a:t>Health Strategy, 2017-2020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68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8162" y="204518"/>
            <a:ext cx="8208912" cy="720080"/>
          </a:xfrm>
        </p:spPr>
        <p:txBody>
          <a:bodyPr/>
          <a:lstStyle/>
          <a:p>
            <a:r>
              <a:rPr lang="en-GB" sz="3000" dirty="0" smtClean="0"/>
              <a:t>Scotland’s Digital Health and Care Strategy (Digital Health and Care Scotland, 2018)</a:t>
            </a:r>
            <a:endParaRPr lang="en-GB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18" y="1240843"/>
            <a:ext cx="5720925" cy="565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7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5033" y="287645"/>
            <a:ext cx="8208912" cy="720080"/>
          </a:xfrm>
        </p:spPr>
        <p:txBody>
          <a:bodyPr/>
          <a:lstStyle/>
          <a:p>
            <a:r>
              <a:rPr lang="en-GB" sz="3000" dirty="0"/>
              <a:t>Scotland’s Digital Health and Care Strategy (Digital Health and Care Scotland, 2018)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04137"/>
            <a:ext cx="68580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0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320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8162" y="204518"/>
            <a:ext cx="7277147" cy="720080"/>
          </a:xfrm>
        </p:spPr>
        <p:txBody>
          <a:bodyPr/>
          <a:lstStyle/>
          <a:p>
            <a:r>
              <a:rPr lang="en-GB" sz="2800" dirty="0" smtClean="0"/>
              <a:t>Review and Analysis of the Digital Health Sector and Skills for Scotland (DHI &amp; Skills Development Scotland, 2018)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614" y="1617946"/>
            <a:ext cx="4121295" cy="503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7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10143"/>
            <a:ext cx="8229600" cy="4366636"/>
          </a:xfrm>
        </p:spPr>
        <p:txBody>
          <a:bodyPr/>
          <a:lstStyle/>
          <a:p>
            <a:r>
              <a:rPr lang="en-GB" sz="2800" dirty="0"/>
              <a:t> </a:t>
            </a:r>
            <a:r>
              <a:rPr lang="en-GB" sz="2800" dirty="0" smtClean="0"/>
              <a:t>Significance</a:t>
            </a:r>
            <a:r>
              <a:rPr lang="en-GB" sz="2800" dirty="0" smtClean="0"/>
              <a:t> of ‘place’ cannot be ignored</a:t>
            </a:r>
          </a:p>
          <a:p>
            <a:r>
              <a:rPr lang="en-GB" sz="2800" dirty="0" smtClean="0"/>
              <a:t> Blending of the ‘virtual’ and ‘real’</a:t>
            </a:r>
          </a:p>
          <a:p>
            <a:r>
              <a:rPr lang="en-GB" sz="2800" dirty="0"/>
              <a:t> </a:t>
            </a:r>
            <a:r>
              <a:rPr lang="en-GB" sz="2800" dirty="0" smtClean="0"/>
              <a:t>Take advantage of integration focus</a:t>
            </a:r>
          </a:p>
          <a:p>
            <a:r>
              <a:rPr lang="en-GB" sz="2800" dirty="0"/>
              <a:t> </a:t>
            </a:r>
            <a:r>
              <a:rPr lang="en-GB" sz="2800" dirty="0" smtClean="0"/>
              <a:t>What we need in Stornoway is not the same as what we need in Glasgow… but how different are they exactly? </a:t>
            </a:r>
          </a:p>
          <a:p>
            <a:r>
              <a:rPr lang="en-GB" sz="2800" dirty="0"/>
              <a:t> </a:t>
            </a:r>
            <a:r>
              <a:rPr lang="en-GB" sz="2800" dirty="0" smtClean="0"/>
              <a:t>How can each of us contribute, individually and collectively, within our authorities and institutions, to help Scotland meet their ambitious e-mental health challenges and goals?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8162" y="204518"/>
            <a:ext cx="8208912" cy="720080"/>
          </a:xfrm>
        </p:spPr>
        <p:txBody>
          <a:bodyPr/>
          <a:lstStyle/>
          <a:p>
            <a:r>
              <a:rPr lang="en-GB" dirty="0" smtClean="0"/>
              <a:t>Internet as place?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20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77888" y="343063"/>
            <a:ext cx="8208912" cy="720080"/>
          </a:xfrm>
        </p:spPr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39" y="1680734"/>
            <a:ext cx="75057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9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477000"/>
            <a:ext cx="9144000" cy="779463"/>
          </a:xfrm>
        </p:spPr>
        <p:txBody>
          <a:bodyPr/>
          <a:lstStyle/>
          <a:p>
            <a:pPr marL="203200" indent="0">
              <a:buNone/>
            </a:pPr>
            <a:r>
              <a:rPr lang="en-GB" sz="1400" dirty="0"/>
              <a:t>http://www.mind.org.uk/information-support/types-of-mental-health-problems/depression/#.V_zm8ugrKUl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12" y="908050"/>
            <a:ext cx="5819775" cy="5600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" y="254000"/>
            <a:ext cx="6794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 page of text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8928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89" y="2020887"/>
            <a:ext cx="6872411" cy="41640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" y="355600"/>
            <a:ext cx="679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Quizzes to evaluate issues/severity </a:t>
            </a:r>
            <a:endParaRPr lang="en-GB" sz="3200" dirty="0"/>
          </a:p>
        </p:txBody>
      </p:sp>
      <p:sp>
        <p:nvSpPr>
          <p:cNvPr id="8" name="Rectangle 7"/>
          <p:cNvSpPr/>
          <p:nvPr/>
        </p:nvSpPr>
        <p:spPr>
          <a:xfrm>
            <a:off x="1128588" y="6184900"/>
            <a:ext cx="55770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</a:t>
            </a:r>
            <a:r>
              <a:rPr lang="en-GB" dirty="0"/>
              <a:t>://www.moodjuice.scot.nhs.uk/mildmoderate/home2.asp</a:t>
            </a:r>
          </a:p>
        </p:txBody>
      </p:sp>
    </p:spTree>
    <p:extLst>
      <p:ext uri="{BB962C8B-B14F-4D97-AF65-F5344CB8AC3E}">
        <p14:creationId xmlns:p14="http://schemas.microsoft.com/office/powerpoint/2010/main" val="220498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" y="355600"/>
            <a:ext cx="679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Online chat with a counsellor</a:t>
            </a:r>
            <a:endParaRPr lang="en-GB" sz="3200" dirty="0"/>
          </a:p>
        </p:txBody>
      </p:sp>
      <p:sp>
        <p:nvSpPr>
          <p:cNvPr id="6" name="Rectangle 5"/>
          <p:cNvSpPr/>
          <p:nvPr/>
        </p:nvSpPr>
        <p:spPr>
          <a:xfrm>
            <a:off x="585482" y="6334780"/>
            <a:ext cx="52946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https://www.childline.org.uk/get-support/1-2-1-counsellor-chat/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76" y="955676"/>
            <a:ext cx="4603648" cy="517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7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" y="355600"/>
            <a:ext cx="679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Personal stories</a:t>
            </a:r>
            <a:endParaRPr lang="en-GB" sz="3200" dirty="0"/>
          </a:p>
        </p:txBody>
      </p:sp>
      <p:sp>
        <p:nvSpPr>
          <p:cNvPr id="6" name="Rectangle 5"/>
          <p:cNvSpPr/>
          <p:nvPr/>
        </p:nvSpPr>
        <p:spPr>
          <a:xfrm>
            <a:off x="685800" y="6151890"/>
            <a:ext cx="762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https://mindyourmind.ca/expression/stories/my-struggle-depression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1731962"/>
            <a:ext cx="642937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0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02BF65579F95428B85A905D4AF584A" ma:contentTypeVersion="10" ma:contentTypeDescription="Create a new document." ma:contentTypeScope="" ma:versionID="1b0c9a82f946b70e3eb72900fadf884f">
  <xsd:schema xmlns:xsd="http://www.w3.org/2001/XMLSchema" xmlns:xs="http://www.w3.org/2001/XMLSchema" xmlns:p="http://schemas.microsoft.com/office/2006/metadata/properties" xmlns:ns2="7c4ebe67-7103-409a-a131-de2e795a2dfa" xmlns:ns3="4fed7b32-c800-4eab-9682-960dbe2415fe" targetNamespace="http://schemas.microsoft.com/office/2006/metadata/properties" ma:root="true" ma:fieldsID="44859fc5a1ef2184494fcd4027c2ea8f" ns2:_="" ns3:_="">
    <xsd:import namespace="7c4ebe67-7103-409a-a131-de2e795a2dfa"/>
    <xsd:import namespace="4fed7b32-c800-4eab-9682-960dbe2415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ebe67-7103-409a-a131-de2e795a2d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ed7b32-c800-4eab-9682-960dbe2415f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C0F062-02A4-43EE-BC19-60909B03554C}"/>
</file>

<file path=customXml/itemProps2.xml><?xml version="1.0" encoding="utf-8"?>
<ds:datastoreItem xmlns:ds="http://schemas.openxmlformats.org/officeDocument/2006/customXml" ds:itemID="{59A03FB3-79D4-4275-9FD6-5D4729A57A0B}"/>
</file>

<file path=customXml/itemProps3.xml><?xml version="1.0" encoding="utf-8"?>
<ds:datastoreItem xmlns:ds="http://schemas.openxmlformats.org/officeDocument/2006/customXml" ds:itemID="{0679CF98-A066-44C6-92EC-C1CDCA0F9946}"/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1656</Words>
  <Application>Microsoft Office PowerPoint</Application>
  <PresentationFormat>On-screen Show (4:3)</PresentationFormat>
  <Paragraphs>175</Paragraphs>
  <Slides>57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Arial</vt:lpstr>
      <vt:lpstr>Calibri</vt:lpstr>
      <vt:lpstr>Office Theme</vt:lpstr>
      <vt:lpstr>Internet as place:  Policy, practice, and research in  e-mental health for Scotland</vt:lpstr>
      <vt:lpstr>How can we improve Europe's mental health using the power of technology? A video from eMen   </vt:lpstr>
      <vt:lpstr>What is information science?</vt:lpstr>
      <vt:lpstr>Lead, Information Engagement area</vt:lpstr>
      <vt:lpstr>E-mental health – What’s available? What help is out there? How can they find it? </vt:lpstr>
      <vt:lpstr>PowerPoint Presentation</vt:lpstr>
      <vt:lpstr>PowerPoint Presentation</vt:lpstr>
      <vt:lpstr>PowerPoint Presentation</vt:lpstr>
      <vt:lpstr>PowerPoint Presentation</vt:lpstr>
      <vt:lpstr>Personal stories (with interactions?)</vt:lpstr>
      <vt:lpstr>PowerPoint Presentation</vt:lpstr>
      <vt:lpstr>PowerPoint Presentation</vt:lpstr>
      <vt:lpstr>Social media awareness</vt:lpstr>
      <vt:lpstr>PowerPoint Presentation</vt:lpstr>
      <vt:lpstr>PowerPoint Presentation</vt:lpstr>
      <vt:lpstr>Online Cognitive Behavioural Therapy (CBT) </vt:lpstr>
      <vt:lpstr>Online communities and self-help</vt:lpstr>
      <vt:lpstr>Authoritative resources</vt:lpstr>
      <vt:lpstr>Social media; anti-stigma campaigns</vt:lpstr>
      <vt:lpstr>Social media; anti-stigma campaigns</vt:lpstr>
      <vt:lpstr>A growing evidence base for youth (citations available on request) </vt:lpstr>
      <vt:lpstr>Young people’s needs from mental health mobile technologies</vt:lpstr>
      <vt:lpstr>University students’ e-mental health use</vt:lpstr>
      <vt:lpstr>E-mental health for older people and people with dementia (PwD)</vt:lpstr>
      <vt:lpstr>Results of my work so far in youth mental health</vt:lpstr>
      <vt:lpstr>PowerPoint Presentation</vt:lpstr>
      <vt:lpstr>PowerPoint Presentation</vt:lpstr>
      <vt:lpstr>Videos!</vt:lpstr>
      <vt:lpstr>Interactive, not static</vt:lpstr>
      <vt:lpstr>Other results</vt:lpstr>
      <vt:lpstr>Methods of engagement:  How did we find this out?</vt:lpstr>
      <vt:lpstr>mindyourmind’s definition of “youth engagement” – and conflicting worlds</vt:lpstr>
      <vt:lpstr>Meet them “where they are”</vt:lpstr>
      <vt:lpstr>“How do you find a good movie?”</vt:lpstr>
      <vt:lpstr>Finding solutions to advance digital health for addressing unmet needs in relation to self-harming behaviours</vt:lpstr>
      <vt:lpstr>…through socially-oriented, equal inclusion of stakeholders</vt:lpstr>
      <vt:lpstr>Meanwhile in Scotland…</vt:lpstr>
      <vt:lpstr>Place-based approaches</vt:lpstr>
      <vt:lpstr>‘Places’ for ‘the good stuff’</vt:lpstr>
      <vt:lpstr>Does this look familiar?  Factors in the ‘digital divide’</vt:lpstr>
      <vt:lpstr>Royal Society of Public Health:  #StatusOfMind report</vt:lpstr>
      <vt:lpstr>Digital Mental Health Cooperative Report: Areas for Innovation  (NHS 24, GSA, et al., 2017)</vt:lpstr>
      <vt:lpstr>Health as a Social Movement:  Theory into Practice (RSA, NHS England, New Economics Foundation, 2018)</vt:lpstr>
      <vt:lpstr>Disadvantage is a determinant of poor mental well-being</vt:lpstr>
      <vt:lpstr>And Glasgow </vt:lpstr>
      <vt:lpstr>Health and Social Care Delivery Plan, December 2016</vt:lpstr>
      <vt:lpstr>Making it Easier: A Health Literacy Action Plan for Scotland, 2017-2025</vt:lpstr>
      <vt:lpstr>Making it Easier: A Health Literacy Action Plan for Scotland, 2017-2025</vt:lpstr>
      <vt:lpstr>Making it Easier: A Health Literacy Action Plan for Scotland, 2017-2025</vt:lpstr>
      <vt:lpstr>Scotland’s National Dementia Strategy 2017-2020</vt:lpstr>
      <vt:lpstr>From the Charter:</vt:lpstr>
      <vt:lpstr>Mental Health Strategy, 2017-2020</vt:lpstr>
      <vt:lpstr>Scotland’s Digital Health and Care Strategy (Digital Health and Care Scotland, 2018)</vt:lpstr>
      <vt:lpstr>Scotland’s Digital Health and Care Strategy (Digital Health and Care Scotland, 2018)</vt:lpstr>
      <vt:lpstr>Review and Analysis of the Digital Health Sector and Skills for Scotland (DHI &amp; Skills Development Scotland, 2018)</vt:lpstr>
      <vt:lpstr>Internet as place?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approaches to KE between 3 distinctly different departments</dc:title>
  <dc:creator>Diane Pennington</dc:creator>
  <cp:lastModifiedBy>Diane Pennington</cp:lastModifiedBy>
  <cp:revision>79</cp:revision>
  <dcterms:modified xsi:type="dcterms:W3CDTF">2018-05-24T06:35:43Z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0x0101000202BF65579F95428B85A905D4AF584A</vt:lpwstr>
  </property>
</Properties>
</file>