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8" r:id="rId3"/>
    <p:sldId id="303" r:id="rId4"/>
    <p:sldId id="301" r:id="rId5"/>
    <p:sldId id="272" r:id="rId6"/>
    <p:sldId id="288" r:id="rId7"/>
    <p:sldId id="305" r:id="rId8"/>
    <p:sldId id="262" r:id="rId9"/>
    <p:sldId id="263" r:id="rId10"/>
    <p:sldId id="306" r:id="rId11"/>
    <p:sldId id="307" r:id="rId12"/>
    <p:sldId id="265" r:id="rId13"/>
    <p:sldId id="298" r:id="rId14"/>
    <p:sldId id="299" r:id="rId15"/>
    <p:sldId id="297" r:id="rId16"/>
    <p:sldId id="302" r:id="rId17"/>
    <p:sldId id="300" r:id="rId18"/>
    <p:sldId id="292" r:id="rId19"/>
    <p:sldId id="296" r:id="rId20"/>
    <p:sldId id="293" r:id="rId21"/>
  </p:sldIdLst>
  <p:sldSz cx="13004800" cy="9753600"/>
  <p:notesSz cx="6665913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4624"/>
  </p:normalViewPr>
  <p:slideViewPr>
    <p:cSldViewPr snapToGrid="0" snapToObjects="1">
      <p:cViewPr>
        <p:scale>
          <a:sx n="75" d="100"/>
          <a:sy n="75" d="100"/>
        </p:scale>
        <p:origin x="-918" y="75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8562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5808" y="0"/>
            <a:ext cx="2888562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745E1-277E-4FBE-8ABC-4C909D59CC54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8562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5808" y="9428583"/>
            <a:ext cx="2888562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D00A2-551E-445B-9C33-AAB7299DC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167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0937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888789" y="4715153"/>
            <a:ext cx="4888336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73103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yemind.com/resource-map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388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388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http://www.lse.ac.uk/newsAndMedia/news/archives/2016/02/Youth-mental-health.aspx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380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http://www.thinkpositive.scot/2016/07/syp-mental-health-report/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207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 http://ayemind.com/support-squared-materials/ and http://ayemind.com/support-squared-gifs/ for further details of gif making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716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dirty="0" smtClean="0">
                <a:hlinkClick r:id="rId3"/>
              </a:rPr>
              <a:t>http://ayemind.com/resource-map/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084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http://www.sharon.nhs.uk/ Berkshire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855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855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/>
              <a:t>http://www.cool2talk.org/ 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/>
              <a:t>http://ayemind.com/resource-map/ 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/>
              <a:t>https://www.kooth.com/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855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38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3DC3D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6311763" y="9251950"/>
            <a:ext cx="36857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xfrm>
            <a:off x="6311763" y="9251950"/>
            <a:ext cx="36857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C3D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6311763" y="9251950"/>
            <a:ext cx="36857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6311763" y="9251950"/>
            <a:ext cx="36857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C7E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  <a:lvl2pPr>
              <a:defRPr>
                <a:solidFill>
                  <a:srgbClr val="767676"/>
                </a:solidFill>
              </a:defRPr>
            </a:lvl2pPr>
            <a:lvl3pPr>
              <a:defRPr>
                <a:solidFill>
                  <a:srgbClr val="767676"/>
                </a:solidFill>
              </a:defRPr>
            </a:lvl3pPr>
            <a:lvl4pPr>
              <a:defRPr>
                <a:solidFill>
                  <a:srgbClr val="767676"/>
                </a:solidFill>
              </a:defRPr>
            </a:lvl4pPr>
            <a:lvl5pPr>
              <a:defRPr>
                <a:solidFill>
                  <a:srgbClr val="76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6311763" y="9251950"/>
            <a:ext cx="36857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C3D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>
              <a:spcBef>
                <a:spcPts val="3200"/>
              </a:spcBef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028700" indent="-342900">
              <a:spcBef>
                <a:spcPts val="3200"/>
              </a:spcBef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-342900">
              <a:spcBef>
                <a:spcPts val="3200"/>
              </a:spcBef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714500" indent="-342900">
              <a:spcBef>
                <a:spcPts val="3200"/>
              </a:spcBef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xfrm>
            <a:off x="6311763" y="9251950"/>
            <a:ext cx="36857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xfrm>
            <a:off x="6311763" y="9251950"/>
            <a:ext cx="36857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6311763" y="9251950"/>
            <a:ext cx="36857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6311763" y="9251950"/>
            <a:ext cx="36857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12217263" y="8921750"/>
            <a:ext cx="36857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C2C2C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Shape 4"/>
          <p:cNvSpPr/>
          <p:nvPr/>
        </p:nvSpPr>
        <p:spPr>
          <a:xfrm>
            <a:off x="5812418" y="8919047"/>
            <a:ext cx="624860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defRPr sz="1800">
                <a:solidFill>
                  <a:srgbClr val="515151">
                    <a:alpha val="25000"/>
                  </a:srgb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www.ayemind.com    #ayemind     @ayemind99            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0C4E0"/>
          </a:solidFill>
          <a:uFillTx/>
          <a:latin typeface="+mj-lt"/>
          <a:ea typeface="+mj-ea"/>
          <a:cs typeface="+mj-cs"/>
          <a:sym typeface="Montserrat-Regular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0C4E0"/>
          </a:solidFill>
          <a:uFillTx/>
          <a:latin typeface="+mj-lt"/>
          <a:ea typeface="+mj-ea"/>
          <a:cs typeface="+mj-cs"/>
          <a:sym typeface="Montserrat-Regular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0C4E0"/>
          </a:solidFill>
          <a:uFillTx/>
          <a:latin typeface="+mj-lt"/>
          <a:ea typeface="+mj-ea"/>
          <a:cs typeface="+mj-cs"/>
          <a:sym typeface="Montserrat-Regular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0C4E0"/>
          </a:solidFill>
          <a:uFillTx/>
          <a:latin typeface="+mj-lt"/>
          <a:ea typeface="+mj-ea"/>
          <a:cs typeface="+mj-cs"/>
          <a:sym typeface="Montserrat-Regular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0C4E0"/>
          </a:solidFill>
          <a:uFillTx/>
          <a:latin typeface="+mj-lt"/>
          <a:ea typeface="+mj-ea"/>
          <a:cs typeface="+mj-cs"/>
          <a:sym typeface="Montserrat-Regular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0C4E0"/>
          </a:solidFill>
          <a:uFillTx/>
          <a:latin typeface="+mj-lt"/>
          <a:ea typeface="+mj-ea"/>
          <a:cs typeface="+mj-cs"/>
          <a:sym typeface="Montserrat-Regular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0C4E0"/>
          </a:solidFill>
          <a:uFillTx/>
          <a:latin typeface="+mj-lt"/>
          <a:ea typeface="+mj-ea"/>
          <a:cs typeface="+mj-cs"/>
          <a:sym typeface="Montserrat-Regular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0C4E0"/>
          </a:solidFill>
          <a:uFillTx/>
          <a:latin typeface="+mj-lt"/>
          <a:ea typeface="+mj-ea"/>
          <a:cs typeface="+mj-cs"/>
          <a:sym typeface="Montserrat-Regular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0C4E0"/>
          </a:solidFill>
          <a:uFillTx/>
          <a:latin typeface="+mj-lt"/>
          <a:ea typeface="+mj-ea"/>
          <a:cs typeface="+mj-cs"/>
          <a:sym typeface="Montserrat-Regular"/>
        </a:defRPr>
      </a:lvl9pPr>
    </p:titleStyle>
    <p:bodyStyle>
      <a:lvl1pPr marL="345722" marR="0" indent="-3457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515151"/>
          </a:solidFill>
          <a:uFillTx/>
          <a:latin typeface="Helvetica"/>
          <a:ea typeface="Helvetica"/>
          <a:cs typeface="Helvetica"/>
          <a:sym typeface="Helvetica"/>
        </a:defRPr>
      </a:lvl1pPr>
      <a:lvl2pPr marL="790222" marR="0" indent="-3457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515151"/>
          </a:solidFill>
          <a:uFillTx/>
          <a:latin typeface="Helvetica"/>
          <a:ea typeface="Helvetica"/>
          <a:cs typeface="Helvetica"/>
          <a:sym typeface="Helvetica"/>
        </a:defRPr>
      </a:lvl2pPr>
      <a:lvl3pPr marL="1234722" marR="0" indent="-3457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515151"/>
          </a:solidFill>
          <a:uFillTx/>
          <a:latin typeface="Helvetica"/>
          <a:ea typeface="Helvetica"/>
          <a:cs typeface="Helvetica"/>
          <a:sym typeface="Helvetica"/>
        </a:defRPr>
      </a:lvl3pPr>
      <a:lvl4pPr marL="1679222" marR="0" indent="-3457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515151"/>
          </a:solidFill>
          <a:uFillTx/>
          <a:latin typeface="Helvetica"/>
          <a:ea typeface="Helvetica"/>
          <a:cs typeface="Helvetica"/>
          <a:sym typeface="Helvetica"/>
        </a:defRPr>
      </a:lvl4pPr>
      <a:lvl5pPr marL="2123722" marR="0" indent="-3457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515151"/>
          </a:solidFill>
          <a:uFillTx/>
          <a:latin typeface="Helvetica"/>
          <a:ea typeface="Helvetica"/>
          <a:cs typeface="Helvetica"/>
          <a:sym typeface="Helvetica"/>
        </a:defRPr>
      </a:lvl5pPr>
      <a:lvl6pPr marL="2568222" marR="0" indent="-3457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515151"/>
          </a:solidFill>
          <a:uFillTx/>
          <a:latin typeface="Helvetica"/>
          <a:ea typeface="Helvetica"/>
          <a:cs typeface="Helvetica"/>
          <a:sym typeface="Helvetica"/>
        </a:defRPr>
      </a:lvl6pPr>
      <a:lvl7pPr marL="3012722" marR="0" indent="-3457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515151"/>
          </a:solidFill>
          <a:uFillTx/>
          <a:latin typeface="Helvetica"/>
          <a:ea typeface="Helvetica"/>
          <a:cs typeface="Helvetica"/>
          <a:sym typeface="Helvetica"/>
        </a:defRPr>
      </a:lvl7pPr>
      <a:lvl8pPr marL="3457222" marR="0" indent="-3457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515151"/>
          </a:solidFill>
          <a:uFillTx/>
          <a:latin typeface="Helvetica"/>
          <a:ea typeface="Helvetica"/>
          <a:cs typeface="Helvetica"/>
          <a:sym typeface="Helvetica"/>
        </a:defRPr>
      </a:lvl8pPr>
      <a:lvl9pPr marL="3901722" marR="0" indent="-3457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515151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yemind.com/toolkit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ayemind.com/resource-map/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yemind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C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ayemind_partners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55" y="2788182"/>
            <a:ext cx="11542390" cy="649259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-73075" y="3937000"/>
            <a:ext cx="13150950" cy="3073400"/>
          </a:xfrm>
          <a:prstGeom prst="rect">
            <a:avLst/>
          </a:prstGeom>
          <a:solidFill>
            <a:srgbClr val="F9F9F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2" name="ayemind_logo_white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766419" y="604983"/>
            <a:ext cx="5796681" cy="1530325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804155" y="4030213"/>
            <a:ext cx="11542390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800">
                <a:solidFill>
                  <a:srgbClr val="686868"/>
                </a:solidFill>
                <a:latin typeface="+mj-lt"/>
                <a:ea typeface="+mj-ea"/>
                <a:cs typeface="+mj-cs"/>
                <a:sym typeface="Montserrat-Regular"/>
              </a:defRPr>
            </a:pPr>
            <a:r>
              <a:rPr lang="en-GB" sz="4000" b="1" dirty="0" smtClean="0">
                <a:sym typeface="Montserrat-Regular"/>
              </a:rPr>
              <a:t>- an </a:t>
            </a:r>
            <a:r>
              <a:rPr lang="en-GB" sz="4000" b="1" dirty="0">
                <a:sym typeface="Montserrat-Regular"/>
              </a:rPr>
              <a:t>adaptable approach useful </a:t>
            </a:r>
            <a:r>
              <a:rPr lang="en-GB" sz="4000" b="1" dirty="0" smtClean="0">
                <a:sym typeface="Montserrat-Regular"/>
              </a:rPr>
              <a:t>for</a:t>
            </a:r>
            <a:br>
              <a:rPr lang="en-GB" sz="4000" b="1" dirty="0" smtClean="0">
                <a:sym typeface="Montserrat-Regular"/>
              </a:rPr>
            </a:br>
            <a:r>
              <a:rPr lang="en-GB" sz="4000" b="1" dirty="0" smtClean="0">
                <a:sym typeface="Montserrat-Regular"/>
              </a:rPr>
              <a:t>schools</a:t>
            </a:r>
            <a:r>
              <a:rPr lang="en-GB" sz="4000" b="1" dirty="0">
                <a:sym typeface="Montserrat-Regular"/>
              </a:rPr>
              <a:t>, colleges and other </a:t>
            </a:r>
            <a:r>
              <a:rPr lang="en-GB" sz="4000" b="1" dirty="0" smtClean="0">
                <a:sym typeface="Montserrat-Regular"/>
              </a:rPr>
              <a:t>settings</a:t>
            </a:r>
            <a:endParaRPr sz="5400" dirty="0"/>
          </a:p>
        </p:txBody>
      </p:sp>
      <p:sp>
        <p:nvSpPr>
          <p:cNvPr id="7" name="Shape 124"/>
          <p:cNvSpPr/>
          <p:nvPr/>
        </p:nvSpPr>
        <p:spPr>
          <a:xfrm>
            <a:off x="731205" y="5309163"/>
            <a:ext cx="11542390" cy="1595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800">
                <a:solidFill>
                  <a:srgbClr val="686868"/>
                </a:solidFill>
                <a:latin typeface="+mj-lt"/>
                <a:ea typeface="+mj-ea"/>
                <a:cs typeface="+mj-cs"/>
                <a:sym typeface="Montserrat-Regular"/>
              </a:defRPr>
            </a:pPr>
            <a:r>
              <a:rPr lang="en-US" sz="2800" dirty="0" err="1" smtClean="0">
                <a:latin typeface="Helvetica" charset="0"/>
                <a:ea typeface="Helvetica" charset="0"/>
                <a:cs typeface="Helvetica" charset="0"/>
              </a:rPr>
              <a:t>Dr</a:t>
            </a: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 Trevor </a:t>
            </a: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Lakey, 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Health Improvement </a:t>
            </a: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and Inequalities Manager – </a:t>
            </a:r>
            <a:b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Mental Health, Alcohol and Drugs, NHS Greater Glasgow and </a:t>
            </a: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Clyde</a:t>
            </a:r>
          </a:p>
          <a:p>
            <a:pPr defTabSz="457200">
              <a:defRPr sz="4800">
                <a:solidFill>
                  <a:srgbClr val="686868"/>
                </a:solidFill>
                <a:latin typeface="+mj-lt"/>
                <a:ea typeface="+mj-ea"/>
                <a:cs typeface="+mj-cs"/>
                <a:sym typeface="Montserrat-Regular"/>
              </a:defRPr>
            </a:pPr>
            <a:endParaRPr lang="en-US" sz="700" dirty="0">
              <a:latin typeface="Helvetica" charset="0"/>
              <a:ea typeface="Helvetica" charset="0"/>
              <a:cs typeface="Helvetica" charset="0"/>
            </a:endParaRPr>
          </a:p>
          <a:p>
            <a:pPr defTabSz="457200">
              <a:defRPr sz="4800">
                <a:solidFill>
                  <a:srgbClr val="686868"/>
                </a:solidFill>
                <a:latin typeface="+mj-lt"/>
                <a:ea typeface="+mj-ea"/>
                <a:cs typeface="+mj-cs"/>
                <a:sym typeface="Montserrat-Regular"/>
              </a:defRPr>
            </a:pP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@ayemind99</a:t>
            </a:r>
            <a:endParaRPr sz="2800" b="1" dirty="0">
              <a:solidFill>
                <a:schemeClr val="accent6">
                  <a:lumMod val="7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Shape 124"/>
          <p:cNvSpPr/>
          <p:nvPr/>
        </p:nvSpPr>
        <p:spPr>
          <a:xfrm>
            <a:off x="1009501" y="2377277"/>
            <a:ext cx="11131699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defRPr sz="4800">
                <a:solidFill>
                  <a:srgbClr val="686868"/>
                </a:solidFill>
                <a:latin typeface="+mj-lt"/>
                <a:ea typeface="+mj-ea"/>
                <a:cs typeface="+mj-cs"/>
                <a:sym typeface="Montserrat-Regular"/>
              </a:defRPr>
            </a:pPr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  <a:sym typeface="Montserrat-Regular"/>
              </a:rPr>
              <a:t>Aye </a:t>
            </a: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sym typeface="Montserrat-Regular"/>
              </a:rPr>
              <a:t>Mind – digital mental health collaboration with young </a:t>
            </a:r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  <a:sym typeface="Montserrat-Regular"/>
              </a:rPr>
              <a:t>people -</a:t>
            </a:r>
            <a:endParaRPr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597" y="8121905"/>
            <a:ext cx="822645" cy="59029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886786" y="565623"/>
            <a:ext cx="11099800" cy="2045055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defRPr sz="4800">
                <a:solidFill>
                  <a:srgbClr val="3DC3DF"/>
                </a:solidFill>
              </a:defRPr>
            </a:pPr>
            <a:r>
              <a:rPr b="1" dirty="0"/>
              <a:t>Co-production in action</a:t>
            </a:r>
          </a:p>
          <a:p>
            <a:pPr>
              <a:defRPr sz="4800">
                <a:solidFill>
                  <a:srgbClr val="3DC3DF"/>
                </a:solidFill>
              </a:defRPr>
            </a:pPr>
            <a:r>
              <a:rPr lang="en-GB" sz="4000" dirty="0" smtClean="0"/>
              <a:t>- Making animated gifs to communicate on mental wellbeing issues</a:t>
            </a:r>
            <a:endParaRPr sz="4000" dirty="0"/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12280831" y="8921750"/>
            <a:ext cx="241438" cy="381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pic>
        <p:nvPicPr>
          <p:cNvPr id="174" name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94354" y="4929810"/>
            <a:ext cx="5405972" cy="3084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asted-image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49081" y="2724624"/>
            <a:ext cx="5237505" cy="309797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72"/>
          <p:cNvSpPr txBox="1">
            <a:spLocks/>
          </p:cNvSpPr>
          <p:nvPr/>
        </p:nvSpPr>
        <p:spPr>
          <a:xfrm>
            <a:off x="7293313" y="6498608"/>
            <a:ext cx="4149040" cy="828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1pPr>
            <a:lvl2pPr marL="0" marR="0" indent="2286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2pPr>
            <a:lvl3pPr marL="0" marR="0" indent="4572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3pPr>
            <a:lvl4pPr marL="0" marR="0" indent="6858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4pPr>
            <a:lvl5pPr marL="0" marR="0" indent="9144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5pPr>
            <a:lvl6pPr marL="0" marR="0" indent="11430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6pPr>
            <a:lvl7pPr marL="0" marR="0" indent="13716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7pPr>
            <a:lvl8pPr marL="0" marR="0" indent="16002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8pPr>
            <a:lvl9pPr marL="0" marR="0" indent="18288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9pPr>
          </a:lstStyle>
          <a:p>
            <a:pPr hangingPunct="1">
              <a:defRPr sz="4800">
                <a:solidFill>
                  <a:srgbClr val="3DC3DF"/>
                </a:solidFill>
              </a:defRPr>
            </a:pPr>
            <a:r>
              <a:rPr lang="en-GB" sz="4800" b="1" dirty="0" smtClean="0">
                <a:solidFill>
                  <a:srgbClr val="3DC3DF"/>
                </a:solidFill>
              </a:rPr>
              <a:t>“serious fun”</a:t>
            </a:r>
            <a:endParaRPr lang="en-GB" sz="4800" b="1" dirty="0">
              <a:solidFill>
                <a:srgbClr val="3DC3D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333500" y="266465"/>
            <a:ext cx="11099800" cy="2159001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defRPr sz="4800">
                <a:solidFill>
                  <a:srgbClr val="3DC3DF"/>
                </a:solidFill>
              </a:defRPr>
            </a:pPr>
            <a:r>
              <a:rPr lang="en-GB" sz="4400" dirty="0"/>
              <a:t>Co-production in action</a:t>
            </a:r>
            <a:br>
              <a:rPr lang="en-GB" sz="4400" dirty="0"/>
            </a:br>
            <a:r>
              <a:rPr lang="en-GB" sz="4400" dirty="0"/>
              <a:t>- Making animated gifs to communicate on mental wellbeing issues</a:t>
            </a:r>
            <a:endParaRPr sz="4400" dirty="0"/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12280831" y="8921750"/>
            <a:ext cx="241438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6" name="Textfeld 6"/>
          <p:cNvSpPr txBox="1"/>
          <p:nvPr/>
        </p:nvSpPr>
        <p:spPr>
          <a:xfrm>
            <a:off x="7366496" y="2669520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</a:rPr>
              <a:t>Animated Gifs </a:t>
            </a:r>
            <a:r>
              <a:rPr lang="de-DE" sz="2000" b="1" dirty="0" smtClean="0"/>
              <a:t>– covering range of wellbeing themes, devised entirely by young people</a:t>
            </a:r>
            <a:endParaRPr lang="de-DE" sz="2000" b="1" dirty="0"/>
          </a:p>
        </p:txBody>
      </p:sp>
      <p:pic>
        <p:nvPicPr>
          <p:cNvPr id="7" name="Picture 6" descr="Don't have a heartattack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99" y="2644552"/>
            <a:ext cx="4784532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it'snottheendoftheworld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34" y="4895542"/>
            <a:ext cx="5899174" cy="33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6"/>
          <p:cNvSpPr txBox="1"/>
          <p:nvPr/>
        </p:nvSpPr>
        <p:spPr>
          <a:xfrm>
            <a:off x="2037904" y="6269920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</a:rPr>
              <a:t>Gif making competition </a:t>
            </a:r>
            <a:r>
              <a:rPr lang="de-DE" sz="2000" b="1" dirty="0" smtClean="0"/>
              <a:t>– run by Young Scot – around 80 submissions, winning Young Scot reward points</a:t>
            </a:r>
            <a:endParaRPr lang="de-DE" sz="20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pic>
        <p:nvPicPr>
          <p:cNvPr id="180" name="Screen Shot _toolki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2123" y="581224"/>
            <a:ext cx="10140524" cy="7945605"/>
          </a:xfrm>
          <a:prstGeom prst="rect">
            <a:avLst/>
          </a:prstGeom>
          <a:ln w="127000">
            <a:solidFill>
              <a:srgbClr val="FFFFFF"/>
            </a:solidFill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4381344" y="2817601"/>
            <a:ext cx="5673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http://ayemind.com/toolkit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ctrTitle"/>
          </p:nvPr>
        </p:nvSpPr>
        <p:spPr>
          <a:xfrm>
            <a:off x="887896" y="821116"/>
            <a:ext cx="11042009" cy="227989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800"/>
            </a:lvl1pPr>
          </a:lstStyle>
          <a:p>
            <a:pPr algn="ctr"/>
            <a:r>
              <a:rPr lang="en-GB" b="1" dirty="0" smtClean="0"/>
              <a:t>Digital Resources for Mental Wellbeing… Much More Than Apps!</a:t>
            </a:r>
            <a:br>
              <a:rPr lang="en-GB" b="1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3600" b="1" dirty="0" smtClean="0"/>
              <a:t>Browse </a:t>
            </a:r>
            <a:r>
              <a:rPr lang="en-GB" sz="3600" b="1" dirty="0"/>
              <a:t>or search </a:t>
            </a:r>
            <a:r>
              <a:rPr lang="en-GB" sz="3600" b="1" dirty="0">
                <a:hlinkClick r:id="rId3"/>
              </a:rPr>
              <a:t>http://ayemind.com/resource-map</a:t>
            </a:r>
            <a:r>
              <a:rPr lang="en-GB" sz="3600" b="1" dirty="0" smtClean="0">
                <a:hlinkClick r:id="rId3"/>
              </a:rPr>
              <a:t>/</a:t>
            </a:r>
            <a:r>
              <a:rPr lang="en-GB" sz="3600" b="1" dirty="0" smtClean="0"/>
              <a:t> </a:t>
            </a:r>
            <a:r>
              <a:rPr lang="en-GB" sz="4400" dirty="0" smtClean="0"/>
              <a:t> </a:t>
            </a:r>
            <a:endParaRPr sz="4400" dirty="0"/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12280831" y="8921750"/>
            <a:ext cx="241438" cy="381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pic>
        <p:nvPicPr>
          <p:cNvPr id="2050" name="Picture 2" descr="http://ayemind.com/content/uploads/2016/02/Doc-Ready-Logo-2-248x1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75" y="3428514"/>
            <a:ext cx="3363494" cy="146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utterfly Proje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55" y="7124483"/>
            <a:ext cx="3808219" cy="14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youngandwellcrc.org.au/wp-content/uploads/2016/05/livewire-hero-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203" y="6679084"/>
            <a:ext cx="3704623" cy="191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2058" name="Picture 10" descr="MOMO (Mind of My Own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723" y="3434505"/>
            <a:ext cx="290512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yemind.com/content/uploads/2015/10/Kooth-513x10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40" y="5522001"/>
            <a:ext cx="4522456" cy="95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yemind.com/content/uploads/2015/10/flowy-360x10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57" y="3567025"/>
            <a:ext cx="34290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03" y="5080338"/>
            <a:ext cx="3409638" cy="88332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263346" y="8039821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1333501" y="1194521"/>
            <a:ext cx="9740899" cy="8025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pPr algn="l"/>
            <a:endParaRPr lang="en-GB" sz="2800" dirty="0" smtClean="0"/>
          </a:p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Support Hope and Recovery Online Network (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</a:rPr>
              <a:t>SHaRON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) is an Eating Disorders Tele Health System that connects individuals to each other and to their care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providers</a:t>
            </a:r>
          </a:p>
          <a:p>
            <a:endParaRPr lang="en-GB" sz="1800" b="1" dirty="0" smtClean="0"/>
          </a:p>
          <a:p>
            <a:endParaRPr lang="en-GB" sz="1800" b="1" dirty="0"/>
          </a:p>
          <a:p>
            <a:r>
              <a:rPr lang="en-GB" sz="2800" b="1" dirty="0" smtClean="0"/>
              <a:t>Benefits </a:t>
            </a:r>
            <a:r>
              <a:rPr lang="en-GB" sz="2800" b="1" dirty="0"/>
              <a:t>seen to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Over 80% of </a:t>
            </a:r>
            <a:r>
              <a:rPr lang="en-GB" sz="2400" dirty="0" err="1"/>
              <a:t>SHaRON</a:t>
            </a:r>
            <a:r>
              <a:rPr lang="en-GB" sz="2400" dirty="0"/>
              <a:t> users agree that </a:t>
            </a:r>
            <a:r>
              <a:rPr lang="en-GB" sz="2400" dirty="0" err="1"/>
              <a:t>SHaRON</a:t>
            </a:r>
            <a:r>
              <a:rPr lang="en-GB" sz="2400" dirty="0"/>
              <a:t>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has </a:t>
            </a:r>
            <a:r>
              <a:rPr lang="en-GB" sz="2400" dirty="0"/>
              <a:t>been helpful in their recovery</a:t>
            </a:r>
            <a:r>
              <a:rPr lang="en-GB" sz="2400" dirty="0" smtClean="0"/>
              <a:t>.</a:t>
            </a:r>
            <a:br>
              <a:rPr lang="en-GB" sz="2400" dirty="0" smtClean="0"/>
            </a:br>
            <a:endParaRPr lang="en-GB" sz="10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</a:t>
            </a:r>
            <a:r>
              <a:rPr lang="en-GB" sz="2400" dirty="0" smtClean="0"/>
              <a:t>ervice </a:t>
            </a:r>
            <a:r>
              <a:rPr lang="en-GB" sz="2400" dirty="0"/>
              <a:t>deploying </a:t>
            </a:r>
            <a:r>
              <a:rPr lang="en-GB" sz="2400" dirty="0" err="1"/>
              <a:t>SHaRON</a:t>
            </a:r>
            <a:r>
              <a:rPr lang="en-GB" sz="2400" dirty="0"/>
              <a:t> has transformed from 5 days a week 8 hours a day, to 24 hours, 365 days per year service, at very little additional </a:t>
            </a:r>
            <a:r>
              <a:rPr lang="en-GB" sz="2400" dirty="0" smtClean="0"/>
              <a:t>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Net </a:t>
            </a:r>
            <a:r>
              <a:rPr lang="en-GB" sz="2400" dirty="0"/>
              <a:t>savings per patient (18+) per year of £4,496 for Berkshire when compared with other services in the region. This amounted to a total savings per year of £715k for Berkshire </a:t>
            </a:r>
            <a:r>
              <a:rPr lang="en-GB" sz="2400" dirty="0" smtClean="0"/>
              <a:t>CCGs</a:t>
            </a:r>
            <a:endParaRPr lang="en-GB" sz="2400" dirty="0"/>
          </a:p>
          <a:p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As well as improving the quality of the service delivered to patients, </a:t>
            </a:r>
            <a:r>
              <a:rPr lang="en-GB" sz="2400" dirty="0" smtClean="0"/>
              <a:t>considerable </a:t>
            </a:r>
            <a:r>
              <a:rPr lang="en-GB" sz="2400" dirty="0"/>
              <a:t>evidence of early discharge, with </a:t>
            </a:r>
            <a:r>
              <a:rPr lang="en-GB" sz="2400" dirty="0" err="1"/>
              <a:t>SHaRON</a:t>
            </a:r>
            <a:r>
              <a:rPr lang="en-GB" sz="2400" dirty="0"/>
              <a:t> as part of the discharge plan, and increased re-referral prevention.</a:t>
            </a:r>
          </a:p>
          <a:p>
            <a:pPr algn="l"/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2688746" y="597621"/>
            <a:ext cx="8123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5"/>
                </a:solidFill>
              </a:rPr>
              <a:t> </a:t>
            </a:r>
            <a:endParaRPr lang="en-GB" sz="2800" b="1" dirty="0">
              <a:solidFill>
                <a:schemeClr val="accent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27" y="775038"/>
            <a:ext cx="3409638" cy="88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50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12280831" y="8921750"/>
            <a:ext cx="241438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48111" y="704469"/>
            <a:ext cx="8534809" cy="1314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1pPr>
            <a:lvl2pPr marL="0" marR="0" indent="2286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2pPr>
            <a:lvl3pPr marL="0" marR="0" indent="4572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3pPr>
            <a:lvl4pPr marL="0" marR="0" indent="6858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4pPr>
            <a:lvl5pPr marL="0" marR="0" indent="9144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5pPr>
            <a:lvl6pPr marL="0" marR="0" indent="11430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6pPr>
            <a:lvl7pPr marL="0" marR="0" indent="13716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7pPr>
            <a:lvl8pPr marL="0" marR="0" indent="16002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8pPr>
            <a:lvl9pPr marL="0" marR="0" indent="18288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9pPr>
          </a:lstStyle>
          <a:p>
            <a:pPr hangingPunct="1">
              <a:lnSpc>
                <a:spcPts val="3000"/>
              </a:lnSpc>
            </a:pPr>
            <a:r>
              <a:rPr lang="en-GB" sz="3200" b="1" dirty="0" smtClean="0"/>
              <a:t>Use of online technologies to support </a:t>
            </a:r>
            <a:br>
              <a:rPr lang="en-GB" sz="3200" b="1" dirty="0" smtClean="0"/>
            </a:br>
            <a:r>
              <a:rPr lang="en-GB" sz="3200" b="1" dirty="0" smtClean="0"/>
              <a:t>mental health and wellbeing for young people -</a:t>
            </a:r>
            <a:r>
              <a:rPr lang="en-GB" sz="3200" dirty="0" smtClean="0"/>
              <a:t> </a:t>
            </a:r>
            <a:r>
              <a:rPr lang="en-GB" sz="3200" i="1" dirty="0" smtClean="0"/>
              <a:t>from our Aye Mind Survey Monkey </a:t>
            </a:r>
            <a:endParaRPr lang="en-GB" sz="3200" i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726469" y="8075236"/>
            <a:ext cx="5332506" cy="332192"/>
          </a:xfrm>
          <a:prstGeom prst="rect">
            <a:avLst/>
          </a:prstGeom>
        </p:spPr>
        <p:txBody>
          <a:bodyPr/>
          <a:lstStyle>
            <a:lvl1pPr marL="345722" marR="0" indent="-345722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790222" marR="0" indent="-345722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34722" marR="0" indent="-345722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679222" marR="0" indent="-345722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123722" marR="0" indent="-345722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568222" marR="0" indent="-345722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012722" marR="0" indent="-345722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457222" marR="0" indent="-345722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3901722" marR="0" indent="-345722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>
              <a:buNone/>
            </a:pPr>
            <a:r>
              <a:rPr lang="en-GB" sz="2400" dirty="0" smtClean="0"/>
              <a:t>Answered: 305    Skipped: 85</a:t>
            </a:r>
            <a:endParaRPr lang="en-GB" dirty="0"/>
          </a:p>
        </p:txBody>
      </p:sp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189" y="2209800"/>
            <a:ext cx="5885711" cy="655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7604510" y="2861903"/>
            <a:ext cx="0" cy="4823209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23902" y="3209578"/>
            <a:ext cx="3744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Berlin Sans FB" pitchFamily="34" charset="0"/>
              </a:rPr>
              <a:t>“Social media is here to stay - NHS and its partners need to embrace it, and work with young people to maximise the positive potential, rather than think only of risks.”</a:t>
            </a:r>
            <a:endParaRPr lang="en-GB" sz="2800" dirty="0">
              <a:latin typeface="Berlin Sans FB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12280831" y="8921750"/>
            <a:ext cx="241438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57300" y="742569"/>
            <a:ext cx="10414000" cy="1314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1pPr>
            <a:lvl2pPr marL="0" marR="0" indent="2286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2pPr>
            <a:lvl3pPr marL="0" marR="0" indent="4572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3pPr>
            <a:lvl4pPr marL="0" marR="0" indent="6858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4pPr>
            <a:lvl5pPr marL="0" marR="0" indent="9144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5pPr>
            <a:lvl6pPr marL="0" marR="0" indent="11430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6pPr>
            <a:lvl7pPr marL="0" marR="0" indent="13716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7pPr>
            <a:lvl8pPr marL="0" marR="0" indent="16002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8pPr>
            <a:lvl9pPr marL="0" marR="0" indent="18288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9pPr>
          </a:lstStyle>
          <a:p>
            <a:pPr algn="ctr" hangingPunct="1"/>
            <a:r>
              <a:rPr lang="en-GB" sz="2800" b="1" dirty="0"/>
              <a:t>What would improve your ability to use online technologies to support young people’s mental health and wellbeing?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95" y="1894505"/>
            <a:ext cx="8900888" cy="73632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95488" y="7307490"/>
            <a:ext cx="2297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 smtClean="0">
                <a:solidFill>
                  <a:schemeClr val="bg1"/>
                </a:solidFill>
              </a:rPr>
              <a:t>And</a:t>
            </a:r>
            <a:r>
              <a:rPr lang="en-GB" sz="1600" b="1" dirty="0" smtClean="0">
                <a:solidFill>
                  <a:schemeClr val="bg1"/>
                </a:solidFill>
              </a:rPr>
              <a:t> accessing and contributing to the evidence base.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13968" y="7308810"/>
            <a:ext cx="30963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Many policies currently limit or prohibit the use of online technologies including apps. Ensure policies contribute to protecting workers and young people e.g. safe practice, cyberbullying and confidentiality.</a:t>
            </a:r>
            <a:endParaRPr lang="en-GB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2527772" y="2887716"/>
            <a:ext cx="29665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Staff need time to improve their ability as well as access to </a:t>
            </a:r>
            <a:r>
              <a:rPr lang="en-GB" sz="1600" b="1" u="sng" dirty="0" smtClean="0">
                <a:solidFill>
                  <a:schemeClr val="bg1"/>
                </a:solidFill>
              </a:rPr>
              <a:t>specific</a:t>
            </a:r>
            <a:r>
              <a:rPr lang="en-GB" sz="1600" b="1" dirty="0" smtClean="0">
                <a:solidFill>
                  <a:schemeClr val="bg1"/>
                </a:solidFill>
              </a:rPr>
              <a:t> learning and skills development.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25778" y="4789110"/>
            <a:ext cx="19018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Modernised infrastructure and equipment including access to tablets, smartphones and printers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677986" y="3508648"/>
            <a:ext cx="20631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Appropriate, helpful, interesting, quality controlled, current, and free (or funded). Need more aimed at older young people, and more developed by young people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70632" y="5030195"/>
            <a:ext cx="37780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Regular briefings on the latest trends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</a:rPr>
              <a:t>in technologies used by young people including platforms, apps and forums as well as current jargon and abbreviations.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81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263346" y="8039821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1333501" y="1194521"/>
            <a:ext cx="9740899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pPr algn="l"/>
            <a:endParaRPr lang="en-GB" sz="2800" dirty="0" smtClean="0"/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en-GB" sz="1800" b="1" dirty="0"/>
          </a:p>
          <a:p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1050" dirty="0"/>
          </a:p>
          <a:p>
            <a:pPr algn="l"/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2688746" y="597621"/>
            <a:ext cx="8123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5"/>
                </a:solidFill>
              </a:rPr>
              <a:t> </a:t>
            </a:r>
            <a:endParaRPr lang="en-GB" sz="2800" b="1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https://pbs.twimg.com/media/DBzZ92QXsAAOksc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83" y="2334598"/>
            <a:ext cx="5463815" cy="546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4859338"/>
            <a:ext cx="5730875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99" y="1657959"/>
            <a:ext cx="4946101" cy="1701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82" y="3516760"/>
            <a:ext cx="3175417" cy="44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782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263346" y="8039821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3568700" y="2820121"/>
            <a:ext cx="77343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GB" sz="2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C00000"/>
                </a:solidFill>
              </a:rPr>
              <a:t>Digital Citizenship </a:t>
            </a:r>
            <a:r>
              <a:rPr lang="en-GB" sz="2800" b="1" dirty="0" smtClean="0"/>
              <a:t>- </a:t>
            </a:r>
            <a:r>
              <a:rPr lang="en-GB" sz="2800" dirty="0" smtClean="0"/>
              <a:t>Assisting young people to be confident, skilled, active, social, empathic &amp; empowered citizens (&amp; </a:t>
            </a:r>
            <a:r>
              <a:rPr lang="en-GB" sz="2800" b="1" dirty="0" smtClean="0"/>
              <a:t>5Rights</a:t>
            </a:r>
            <a:r>
              <a:rPr lang="en-GB" sz="2800" dirty="0" smtClean="0"/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C00000"/>
                </a:solidFill>
              </a:rPr>
              <a:t>Digital Inclusion </a:t>
            </a:r>
            <a:r>
              <a:rPr lang="en-GB" sz="2800" dirty="0" smtClean="0"/>
              <a:t>- Focused work with vulnerable young people using creative digital methods (e.g. </a:t>
            </a:r>
            <a:r>
              <a:rPr lang="en-GB" sz="2800" b="1" dirty="0" smtClean="0"/>
              <a:t>#</a:t>
            </a:r>
            <a:r>
              <a:rPr lang="en-GB" sz="2800" b="1" dirty="0" err="1" smtClean="0"/>
              <a:t>notwithoutme</a:t>
            </a:r>
            <a:r>
              <a:rPr lang="en-GB" sz="2800" dirty="0" smtClean="0"/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C00000"/>
                </a:solidFill>
              </a:rPr>
              <a:t>Digital Wellbeing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smtClean="0"/>
              <a:t>- Tools and approaches to support and encourage mental wellbeing, resilience and peer support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C00000"/>
                </a:solidFill>
              </a:rPr>
              <a:t>Digitally Enhanced Care </a:t>
            </a:r>
            <a:r>
              <a:rPr lang="en-GB" sz="2800" dirty="0" smtClean="0"/>
              <a:t>- Specialist therapeutic and allied tools and services 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1012346" y="1258021"/>
            <a:ext cx="73569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5"/>
                </a:solidFill>
              </a:rPr>
              <a:t>Youth Mental Health and the Digital World </a:t>
            </a:r>
          </a:p>
          <a:p>
            <a:r>
              <a:rPr lang="en-GB" sz="2800" b="1" dirty="0" smtClean="0">
                <a:solidFill>
                  <a:srgbClr val="7030A0"/>
                </a:solidFill>
              </a:rPr>
              <a:t>Four </a:t>
            </a:r>
            <a:r>
              <a:rPr lang="en-GB" sz="2800" b="1" dirty="0">
                <a:solidFill>
                  <a:srgbClr val="7030A0"/>
                </a:solidFill>
              </a:rPr>
              <a:t>strands of development work emerging from Aye Mind experiences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5" y="1554732"/>
            <a:ext cx="3551069" cy="935884"/>
          </a:xfrm>
          <a:prstGeom prst="rect">
            <a:avLst/>
          </a:prstGeom>
        </p:spPr>
      </p:pic>
      <p:pic>
        <p:nvPicPr>
          <p:cNvPr id="8" name="pasted-imag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1128" y="3911600"/>
            <a:ext cx="2597912" cy="3741440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17946529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94"/>
          <p:cNvSpPr txBox="1">
            <a:spLocks/>
          </p:cNvSpPr>
          <p:nvPr/>
        </p:nvSpPr>
        <p:spPr>
          <a:xfrm>
            <a:off x="2101803" y="1166191"/>
            <a:ext cx="8794798" cy="1751314"/>
          </a:xfrm>
          <a:prstGeom prst="rect">
            <a:avLst/>
          </a:prstGeom>
        </p:spPr>
        <p:txBody>
          <a:bodyPr>
            <a:normAutofit fontScale="97500"/>
          </a:bodyPr>
          <a:lstStyle>
            <a:lvl1pPr>
              <a:defRPr sz="4800"/>
            </a:lvl1pPr>
          </a:lstStyle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40C4E0"/>
              </a:solidFill>
              <a:effectLst/>
              <a:uLnTx/>
              <a:uFillTx/>
              <a:latin typeface="+mj-lt"/>
              <a:ea typeface="+mj-ea"/>
              <a:cs typeface="+mj-cs"/>
              <a:sym typeface="Montserrat-Regular"/>
            </a:endParaRP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Montserrat-Regular"/>
              </a:rPr>
              <a:t>Discussion</a:t>
            </a:r>
            <a:r>
              <a:rPr kumimoji="0" lang="en-GB" sz="48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Montserrat-Regular"/>
              </a:rPr>
              <a:t> points</a:t>
            </a: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  <a:sym typeface="Montserrat-Regular"/>
            </a:endParaRPr>
          </a:p>
        </p:txBody>
      </p:sp>
      <p:sp>
        <p:nvSpPr>
          <p:cNvPr id="4" name="Textfeld 6"/>
          <p:cNvSpPr txBox="1"/>
          <p:nvPr/>
        </p:nvSpPr>
        <p:spPr>
          <a:xfrm>
            <a:off x="1917700" y="2428819"/>
            <a:ext cx="100584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/>
              <a:t>What steps do organisations and workers need to take to enable effective use of digital resources and methods</a:t>
            </a:r>
            <a:r>
              <a:rPr lang="en-GB" sz="2800" b="1" dirty="0" smtClean="0"/>
              <a:t>? How do you currently learn, keep up-to-date, innovate - what helps or inhibits this?</a:t>
            </a:r>
            <a:endParaRPr lang="en-GB" sz="2800" dirty="0"/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C00000"/>
                </a:solidFill>
              </a:rPr>
              <a:t>What opportunities for further participatory / coproduction work with young people </a:t>
            </a:r>
            <a:r>
              <a:rPr lang="en-GB" sz="2800" b="1" dirty="0" smtClean="0">
                <a:solidFill>
                  <a:srgbClr val="C00000"/>
                </a:solidFill>
              </a:rPr>
              <a:t>and for engaging on wellbeing themes – any settings guidance?</a:t>
            </a:r>
            <a:endParaRPr lang="en-GB" sz="2800" dirty="0">
              <a:solidFill>
                <a:srgbClr val="C00000"/>
              </a:solidFill>
            </a:endParaRPr>
          </a:p>
          <a:p>
            <a:pPr marL="285750" lvl="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tx1"/>
                </a:solidFill>
              </a:rPr>
              <a:t>How </a:t>
            </a:r>
            <a:r>
              <a:rPr lang="en-GB" sz="2800" b="1" dirty="0">
                <a:solidFill>
                  <a:schemeClr val="tx1"/>
                </a:solidFill>
              </a:rPr>
              <a:t>can </a:t>
            </a:r>
            <a:r>
              <a:rPr lang="en-GB" sz="2800" b="1" dirty="0" smtClean="0">
                <a:solidFill>
                  <a:schemeClr val="tx1"/>
                </a:solidFill>
              </a:rPr>
              <a:t>Aye </a:t>
            </a:r>
            <a:r>
              <a:rPr lang="en-GB" sz="2800" b="1" dirty="0">
                <a:solidFill>
                  <a:schemeClr val="tx1"/>
                </a:solidFill>
              </a:rPr>
              <a:t>Mind </a:t>
            </a:r>
            <a:r>
              <a:rPr lang="en-GB" sz="2800" b="1" dirty="0" smtClean="0">
                <a:solidFill>
                  <a:schemeClr val="tx1"/>
                </a:solidFill>
              </a:rPr>
              <a:t>and allied resources and approaches be </a:t>
            </a:r>
            <a:r>
              <a:rPr lang="en-GB" sz="2800" b="1" dirty="0" smtClean="0">
                <a:solidFill>
                  <a:schemeClr val="tx1"/>
                </a:solidFill>
              </a:rPr>
              <a:t>used in </a:t>
            </a:r>
            <a:r>
              <a:rPr lang="en-GB" sz="2800" b="1" dirty="0">
                <a:solidFill>
                  <a:schemeClr val="tx1"/>
                </a:solidFill>
              </a:rPr>
              <a:t>mainstream work with young </a:t>
            </a:r>
            <a:r>
              <a:rPr lang="en-GB" sz="2800" b="1" dirty="0" smtClean="0">
                <a:solidFill>
                  <a:schemeClr val="tx1"/>
                </a:solidFill>
              </a:rPr>
              <a:t>people and </a:t>
            </a:r>
            <a:r>
              <a:rPr lang="en-GB" sz="2800" b="1" dirty="0" smtClean="0">
                <a:solidFill>
                  <a:schemeClr val="tx1"/>
                </a:solidFill>
              </a:rPr>
              <a:t>young adults?</a:t>
            </a:r>
            <a:endParaRPr lang="en-GB" sz="2800" dirty="0">
              <a:solidFill>
                <a:schemeClr val="tx1"/>
              </a:solidFill>
            </a:endParaRPr>
          </a:p>
          <a:p>
            <a:pPr marL="285750" lvl="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accent5"/>
                </a:solidFill>
              </a:rPr>
              <a:t>How </a:t>
            </a:r>
            <a:r>
              <a:rPr lang="en-GB" sz="2800" b="1" dirty="0" smtClean="0">
                <a:solidFill>
                  <a:schemeClr val="accent5"/>
                </a:solidFill>
              </a:rPr>
              <a:t>do we progress </a:t>
            </a:r>
            <a:r>
              <a:rPr lang="en-GB" sz="2800" b="1" dirty="0">
                <a:solidFill>
                  <a:schemeClr val="accent5"/>
                </a:solidFill>
              </a:rPr>
              <a:t>this agenda? Are you a “digital champion</a:t>
            </a:r>
            <a:r>
              <a:rPr lang="en-GB" sz="2800" b="1" dirty="0" smtClean="0">
                <a:solidFill>
                  <a:schemeClr val="accent5"/>
                </a:solidFill>
              </a:rPr>
              <a:t>”? What </a:t>
            </a:r>
            <a:r>
              <a:rPr lang="en-GB" sz="2800" b="1" dirty="0" smtClean="0">
                <a:solidFill>
                  <a:schemeClr val="accent5"/>
                </a:solidFill>
              </a:rPr>
              <a:t>steps will you take to progress digital approaches to wellbeing?</a:t>
            </a:r>
            <a:endParaRPr lang="en-GB" sz="2800" dirty="0">
              <a:solidFill>
                <a:schemeClr val="accent5"/>
              </a:solidFill>
            </a:endParaRPr>
          </a:p>
          <a:p>
            <a:pPr algn="l"/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95" y="1290730"/>
            <a:ext cx="3551069" cy="93588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94"/>
          <p:cNvSpPr txBox="1">
            <a:spLocks/>
          </p:cNvSpPr>
          <p:nvPr/>
        </p:nvSpPr>
        <p:spPr>
          <a:xfrm>
            <a:off x="1771603" y="1305891"/>
            <a:ext cx="8794798" cy="1751314"/>
          </a:xfrm>
          <a:prstGeom prst="rect">
            <a:avLst/>
          </a:prstGeom>
        </p:spPr>
        <p:txBody>
          <a:bodyPr>
            <a:normAutofit fontScale="97500"/>
          </a:bodyPr>
          <a:lstStyle>
            <a:lvl1pPr>
              <a:defRPr sz="4800"/>
            </a:lvl1pPr>
          </a:lstStyle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40C4E0"/>
              </a:solidFill>
              <a:effectLst/>
              <a:uLnTx/>
              <a:uFillTx/>
              <a:latin typeface="+mj-lt"/>
              <a:ea typeface="+mj-ea"/>
              <a:cs typeface="+mj-cs"/>
              <a:sym typeface="Montserrat-Regular"/>
            </a:endParaRP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Montserrat-Regular"/>
              </a:rPr>
              <a:t>Opening questions</a:t>
            </a: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  <a:sym typeface="Montserrat-Regular"/>
            </a:endParaRPr>
          </a:p>
        </p:txBody>
      </p:sp>
      <p:sp>
        <p:nvSpPr>
          <p:cNvPr id="4" name="Textfeld 6"/>
          <p:cNvSpPr txBox="1"/>
          <p:nvPr/>
        </p:nvSpPr>
        <p:spPr>
          <a:xfrm>
            <a:off x="1917700" y="2974919"/>
            <a:ext cx="100584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0000"/>
                </a:solidFill>
              </a:rPr>
              <a:t>Quick scan of the range of settings that colleagues are working in…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/>
              <a:t>What are your experiences, examples of both </a:t>
            </a:r>
            <a:r>
              <a:rPr lang="en-GB" sz="2800" b="1" dirty="0"/>
              <a:t>the positive opportunities for digital mental health </a:t>
            </a:r>
            <a:r>
              <a:rPr lang="en-GB" sz="2800" b="1" dirty="0" smtClean="0"/>
              <a:t>and wellbeing and </a:t>
            </a:r>
            <a:r>
              <a:rPr lang="en-GB" sz="2800" b="1" dirty="0"/>
              <a:t>some of the negatives / downsides that need to be </a:t>
            </a:r>
            <a:r>
              <a:rPr lang="en-GB" sz="2800" b="1" dirty="0" smtClean="0"/>
              <a:t>addressed?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0000"/>
                </a:solidFill>
              </a:rPr>
              <a:t>How do you currently keep up-to-date with the changing landscape, opportunities and issues?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/>
              <a:t>Would you say your organisation supports you well for this task?</a:t>
            </a:r>
            <a:endParaRPr lang="en-GB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95" y="1481230"/>
            <a:ext cx="3551069" cy="93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17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94"/>
          <p:cNvSpPr txBox="1">
            <a:spLocks/>
          </p:cNvSpPr>
          <p:nvPr/>
        </p:nvSpPr>
        <p:spPr>
          <a:xfrm>
            <a:off x="819102" y="1021567"/>
            <a:ext cx="11413143" cy="1751314"/>
          </a:xfrm>
          <a:prstGeom prst="rect">
            <a:avLst/>
          </a:prstGeom>
        </p:spPr>
        <p:txBody>
          <a:bodyPr>
            <a:normAutofit fontScale="97500"/>
          </a:bodyPr>
          <a:lstStyle>
            <a:lvl1pPr>
              <a:defRPr sz="4800"/>
            </a:lvl1pPr>
          </a:lstStyle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40C4E0"/>
              </a:solidFill>
              <a:effectLst/>
              <a:uLnTx/>
              <a:uFillTx/>
              <a:latin typeface="+mj-lt"/>
              <a:ea typeface="+mj-ea"/>
              <a:cs typeface="+mj-cs"/>
              <a:sym typeface="Montserrat-Regular"/>
            </a:endParaRP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  <a:sym typeface="Montserrat-Regular"/>
            </a:endParaRPr>
          </a:p>
        </p:txBody>
      </p:sp>
      <p:sp>
        <p:nvSpPr>
          <p:cNvPr id="4" name="Textfeld 6"/>
          <p:cNvSpPr txBox="1"/>
          <p:nvPr/>
        </p:nvSpPr>
        <p:spPr>
          <a:xfrm>
            <a:off x="3771900" y="5246562"/>
            <a:ext cx="6146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4000" b="1" dirty="0" smtClean="0">
                <a:solidFill>
                  <a:schemeClr val="accent5"/>
                </a:solidFill>
                <a:hlinkClick r:id="rId3"/>
              </a:rPr>
              <a:t>www.ayemind.com</a:t>
            </a:r>
            <a:endParaRPr lang="en-GB" sz="4000" b="1" dirty="0" smtClean="0">
              <a:solidFill>
                <a:schemeClr val="accent5"/>
              </a:solidFill>
            </a:endParaRPr>
          </a:p>
          <a:p>
            <a:pPr lvl="0">
              <a:spcAft>
                <a:spcPts val="1200"/>
              </a:spcAft>
            </a:pPr>
            <a:r>
              <a:rPr lang="en-GB" sz="4000" b="1" dirty="0" smtClean="0">
                <a:solidFill>
                  <a:schemeClr val="accent5"/>
                </a:solidFill>
              </a:rPr>
              <a:t>@ayemind99 </a:t>
            </a:r>
            <a:r>
              <a:rPr lang="en-GB" sz="4000" b="1" dirty="0" smtClean="0">
                <a:solidFill>
                  <a:schemeClr val="accent5"/>
                </a:solidFill>
              </a:rPr>
              <a:t>– Twitter</a:t>
            </a:r>
          </a:p>
          <a:p>
            <a:pPr lvl="0">
              <a:spcAft>
                <a:spcPts val="1200"/>
              </a:spcAft>
            </a:pPr>
            <a:r>
              <a:rPr lang="en-GB" sz="4000" b="1" dirty="0" smtClean="0">
                <a:solidFill>
                  <a:schemeClr val="accent5"/>
                </a:solidFill>
              </a:rPr>
              <a:t>and/or @</a:t>
            </a:r>
            <a:r>
              <a:rPr lang="en-GB" sz="4000" b="1" dirty="0" err="1" smtClean="0">
                <a:solidFill>
                  <a:schemeClr val="accent5"/>
                </a:solidFill>
              </a:rPr>
              <a:t>synedrum</a:t>
            </a:r>
            <a:r>
              <a:rPr lang="en-GB" sz="4000" b="1" dirty="0" smtClean="0">
                <a:solidFill>
                  <a:schemeClr val="accent5"/>
                </a:solidFill>
              </a:rPr>
              <a:t> – personal account</a:t>
            </a:r>
            <a:r>
              <a:rPr lang="en-GB" sz="4000" b="1" dirty="0" smtClean="0">
                <a:solidFill>
                  <a:schemeClr val="accent5"/>
                </a:solidFill>
              </a:rPr>
              <a:t> </a:t>
            </a:r>
            <a:endParaRPr lang="en-GB" sz="4000" b="1" dirty="0" smtClean="0">
              <a:solidFill>
                <a:schemeClr val="accent5"/>
              </a:solidFill>
            </a:endParaRPr>
          </a:p>
          <a:p>
            <a:pPr lvl="0">
              <a:spcAft>
                <a:spcPts val="1200"/>
              </a:spcAft>
            </a:pPr>
            <a:r>
              <a:rPr lang="en-GB" sz="4000" b="1" dirty="0" smtClean="0">
                <a:solidFill>
                  <a:schemeClr val="accent5"/>
                </a:solidFill>
              </a:rPr>
              <a:t>Thank you!</a:t>
            </a: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2882465"/>
            <a:ext cx="6134100" cy="161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393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ctrTitle"/>
          </p:nvPr>
        </p:nvSpPr>
        <p:spPr>
          <a:xfrm>
            <a:off x="1030138" y="958055"/>
            <a:ext cx="11066024" cy="146328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800"/>
            </a:lvl1pPr>
          </a:lstStyle>
          <a:p>
            <a:pPr lvl="0"/>
            <a:r>
              <a:rPr lang="en-GB" b="1" dirty="0" smtClean="0"/>
              <a:t>The case for action on young people’s mental health – “a moral obligation”</a:t>
            </a:r>
            <a:endParaRPr dirty="0"/>
          </a:p>
        </p:txBody>
      </p:sp>
      <p:sp>
        <p:nvSpPr>
          <p:cNvPr id="135" name="Shape 135"/>
          <p:cNvSpPr>
            <a:spLocks noGrp="1"/>
          </p:cNvSpPr>
          <p:nvPr>
            <p:ph type="subTitle" idx="1"/>
          </p:nvPr>
        </p:nvSpPr>
        <p:spPr>
          <a:xfrm>
            <a:off x="1063584" y="2185479"/>
            <a:ext cx="10877632" cy="6281424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4200"/>
              </a:spcBef>
              <a:defRPr sz="2800"/>
            </a:pPr>
            <a:r>
              <a:rPr lang="en-GB" sz="2400" dirty="0" smtClean="0"/>
              <a:t> </a:t>
            </a:r>
            <a:endParaRPr sz="2400" dirty="0"/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12280831" y="8921750"/>
            <a:ext cx="241438" cy="381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1017438" y="1348408"/>
            <a:ext cx="9301386" cy="255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defRPr sz="4800"/>
            </a:lvl1pPr>
          </a:lstStyle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3DC3DF"/>
              </a:solidFill>
              <a:effectLst/>
              <a:uLnTx/>
              <a:uFillTx/>
              <a:latin typeface="+mj-lt"/>
              <a:ea typeface="+mj-ea"/>
              <a:cs typeface="+mj-cs"/>
              <a:sym typeface="Montserrat-Regular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8205" y="2631382"/>
            <a:ext cx="5264727" cy="412376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Shape 131"/>
          <p:cNvSpPr/>
          <p:nvPr/>
        </p:nvSpPr>
        <p:spPr>
          <a:xfrm>
            <a:off x="1298808" y="6914268"/>
            <a:ext cx="10725232" cy="155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/>
          <a:p>
            <a:pPr algn="l" defTabSz="560831">
              <a:lnSpc>
                <a:spcPct val="150000"/>
              </a:lnSpc>
              <a:spcBef>
                <a:spcPts val="4000"/>
              </a:spcBef>
              <a:defRPr sz="1824">
                <a:solidFill>
                  <a:srgbClr val="5151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b="1" i="1" dirty="0"/>
              <a:t>“Young people not only have the highest incidence and prevalence of mental illness across the lifespan, they manifest the worst service access of any age group” </a:t>
            </a:r>
            <a:r>
              <a:rPr lang="en-GB" sz="2000" b="1" i="1" dirty="0" smtClean="0"/>
              <a:t/>
            </a:r>
            <a:br>
              <a:rPr lang="en-GB" sz="2000" b="1" i="1" dirty="0" smtClean="0"/>
            </a:br>
            <a:r>
              <a:rPr sz="2000" b="1" dirty="0" smtClean="0"/>
              <a:t>British </a:t>
            </a:r>
            <a:r>
              <a:rPr sz="2000" b="1" dirty="0"/>
              <a:t>Journal of Psychiatry, 2013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263346" y="8039821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3467100" y="2172421"/>
            <a:ext cx="8255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</a:rPr>
              <a:t>“Our Generation’s Epidemic: Young People’s Awareness and Experience of Mental Health Information, Support and Services”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SYP surveyed </a:t>
            </a:r>
            <a:r>
              <a:rPr lang="en-GB" sz="3200" dirty="0"/>
              <a:t>1453 people aged 12-25 </a:t>
            </a:r>
            <a:r>
              <a:rPr lang="en-GB" sz="3200" dirty="0" smtClean="0"/>
              <a:t>from</a:t>
            </a:r>
            <a:r>
              <a:rPr lang="en-GB" sz="3200" dirty="0"/>
              <a:t> all 32 of Scotland’s local authorities. </a:t>
            </a:r>
            <a:endParaRPr lang="en-GB" sz="3200" dirty="0" smtClean="0"/>
          </a:p>
          <a:p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/>
              <a:t>1 </a:t>
            </a:r>
            <a:r>
              <a:rPr lang="en-GB" sz="3200" b="1" dirty="0"/>
              <a:t>in 4</a:t>
            </a:r>
            <a:r>
              <a:rPr lang="en-GB" sz="3200" dirty="0"/>
              <a:t> young people considered themselves to have experienced mental health difficulties yet 70% of those people didn’t know where to access </a:t>
            </a:r>
            <a:r>
              <a:rPr lang="en-GB" sz="3200" dirty="0" smtClean="0"/>
              <a:t>support</a:t>
            </a:r>
            <a:endParaRPr lang="en-GB" sz="3200" b="1" dirty="0" smtClean="0">
              <a:solidFill>
                <a:schemeClr val="accent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5577" y="826940"/>
            <a:ext cx="81236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accent5"/>
                </a:solidFill>
              </a:rPr>
              <a:t>Scottish Youth Parliament – </a:t>
            </a:r>
            <a:br>
              <a:rPr lang="en-GB" sz="3200" b="1" dirty="0" smtClean="0">
                <a:solidFill>
                  <a:schemeClr val="accent5"/>
                </a:solidFill>
              </a:rPr>
            </a:br>
            <a:r>
              <a:rPr lang="en-GB" sz="3200" b="1" dirty="0" smtClean="0">
                <a:solidFill>
                  <a:schemeClr val="accent5"/>
                </a:solidFill>
              </a:rPr>
              <a:t>Speak Your Mind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3438584"/>
            <a:ext cx="3182683" cy="332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678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ctrTitle"/>
          </p:nvPr>
        </p:nvSpPr>
        <p:spPr>
          <a:xfrm>
            <a:off x="1030138" y="1302607"/>
            <a:ext cx="11066024" cy="146328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800"/>
            </a:lvl1pPr>
          </a:lstStyle>
          <a:p>
            <a:pPr lvl="0"/>
            <a:r>
              <a:rPr lang="en-GB" b="1" dirty="0" smtClean="0"/>
              <a:t>The case for action on young people’s mental health – “a moral obligation”</a:t>
            </a:r>
            <a:endParaRPr dirty="0"/>
          </a:p>
        </p:txBody>
      </p:sp>
      <p:sp>
        <p:nvSpPr>
          <p:cNvPr id="135" name="Shape 135"/>
          <p:cNvSpPr>
            <a:spLocks noGrp="1"/>
          </p:cNvSpPr>
          <p:nvPr>
            <p:ph type="subTitle" idx="1"/>
          </p:nvPr>
        </p:nvSpPr>
        <p:spPr>
          <a:xfrm>
            <a:off x="1063584" y="2185479"/>
            <a:ext cx="10877632" cy="6281424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4200"/>
              </a:spcBef>
              <a:defRPr sz="2800"/>
            </a:pPr>
            <a:r>
              <a:rPr lang="en-GB" sz="2400" dirty="0" smtClean="0"/>
              <a:t> </a:t>
            </a:r>
            <a:endParaRPr sz="2400" dirty="0"/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12280831" y="8921750"/>
            <a:ext cx="241438" cy="381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1017438" y="1348408"/>
            <a:ext cx="9301386" cy="255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defRPr sz="4800"/>
            </a:lvl1pPr>
          </a:lstStyle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3DC3DF"/>
              </a:solidFill>
              <a:effectLst/>
              <a:uLnTx/>
              <a:uFillTx/>
              <a:latin typeface="+mj-lt"/>
              <a:ea typeface="+mj-ea"/>
              <a:cs typeface="+mj-cs"/>
              <a:sym typeface="Montserrat-Regular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/>
          <a:srcRect b="19448"/>
          <a:stretch/>
        </p:blipFill>
        <p:spPr>
          <a:xfrm>
            <a:off x="288032" y="1242640"/>
            <a:ext cx="12407056" cy="7234560"/>
          </a:xfrm>
          <a:prstGeom prst="rect">
            <a:avLst/>
          </a:prstGeom>
        </p:spPr>
      </p:pic>
      <p:sp>
        <p:nvSpPr>
          <p:cNvPr id="8" name="Shape 47"/>
          <p:cNvSpPr>
            <a:spLocks noGrp="1"/>
          </p:cNvSpPr>
          <p:nvPr/>
        </p:nvSpPr>
        <p:spPr>
          <a:xfrm>
            <a:off x="1317824" y="1019146"/>
            <a:ext cx="9991574" cy="4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0" tIns="0" rIns="0" bIns="0" anchor="b">
            <a:normAutofit fontScale="85000" lnSpcReduction="20000"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 defTabSz="239522">
              <a:defRPr sz="1800"/>
            </a:pPr>
            <a:r>
              <a:rPr sz="4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-Regular"/>
                <a:ea typeface="Montserrat-Regular"/>
                <a:cs typeface="Montserrat-Regular"/>
                <a:sym typeface="Montserrat-Regular"/>
              </a:rPr>
              <a:t>Greater </a:t>
            </a:r>
            <a:r>
              <a:rPr sz="4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-Regular"/>
                <a:ea typeface="Montserrat-Regular"/>
                <a:cs typeface="Montserrat-Regular"/>
                <a:sym typeface="Montserrat-Regular"/>
              </a:rPr>
              <a:t>Glasgow and Clyde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ctrTitle"/>
          </p:nvPr>
        </p:nvSpPr>
        <p:spPr>
          <a:xfrm>
            <a:off x="1030138" y="6714389"/>
            <a:ext cx="11066024" cy="1463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GB" sz="4000" dirty="0" smtClean="0">
                <a:solidFill>
                  <a:srgbClr val="0070C0"/>
                </a:solidFill>
              </a:rPr>
              <a:t>‘Digital Wellbeing Collaborative’ members and range of local youth groups and young people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12280831" y="8921750"/>
            <a:ext cx="241438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2" descr="Mental Health Foundation Logo"/>
          <p:cNvPicPr>
            <a:picLocks noChangeAspect="1" noChangeArrowheads="1"/>
          </p:cNvPicPr>
          <p:nvPr/>
        </p:nvPicPr>
        <p:blipFill>
          <a:blip r:embed="rId2" cstate="screen"/>
          <a:srcRect b="31274"/>
          <a:stretch>
            <a:fillRect/>
          </a:stretch>
        </p:blipFill>
        <p:spPr bwMode="auto">
          <a:xfrm>
            <a:off x="5254883" y="2356302"/>
            <a:ext cx="5267338" cy="1643966"/>
          </a:xfrm>
          <a:prstGeom prst="rect">
            <a:avLst/>
          </a:prstGeom>
          <a:noFill/>
        </p:spPr>
      </p:pic>
      <p:pic>
        <p:nvPicPr>
          <p:cNvPr id="8" name="Picture 6" descr="Snook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46363" y="2286943"/>
            <a:ext cx="1720895" cy="1720895"/>
          </a:xfrm>
          <a:prstGeom prst="rect">
            <a:avLst/>
          </a:prstGeom>
          <a:noFill/>
        </p:spPr>
      </p:pic>
      <p:pic>
        <p:nvPicPr>
          <p:cNvPr id="9" name="Picture 16" descr="https://upload.wikimedia.org/wikipedia/en/f/fd/Youngscot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92489" y="4436064"/>
            <a:ext cx="3097611" cy="1920521"/>
          </a:xfrm>
          <a:prstGeom prst="rect">
            <a:avLst/>
          </a:prstGeom>
          <a:noFill/>
        </p:spPr>
      </p:pic>
      <p:pic>
        <p:nvPicPr>
          <p:cNvPr id="10" name="Picture 18" descr="https://encrypted-tbn3.gstatic.com/images?q=tbn:ANd9GcT176vZJCOXedoDz4jVqoWkCeGsSrbZPTcJ5TEQKsZ2K5WUUd2_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66848" y="4450535"/>
            <a:ext cx="2580756" cy="1906050"/>
          </a:xfrm>
          <a:prstGeom prst="rect">
            <a:avLst/>
          </a:prstGeom>
          <a:noFill/>
        </p:spPr>
      </p:pic>
      <p:sp>
        <p:nvSpPr>
          <p:cNvPr id="11" name="Shape 134"/>
          <p:cNvSpPr txBox="1">
            <a:spLocks/>
          </p:cNvSpPr>
          <p:nvPr/>
        </p:nvSpPr>
        <p:spPr>
          <a:xfrm>
            <a:off x="1182538" y="600253"/>
            <a:ext cx="11066024" cy="1056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3DC3DF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1pPr>
            <a:lvl2pPr marL="0" marR="0" indent="2286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2pPr>
            <a:lvl3pPr marL="0" marR="0" indent="4572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3pPr>
            <a:lvl4pPr marL="0" marR="0" indent="6858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4pPr>
            <a:lvl5pPr marL="0" marR="0" indent="9144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5pPr>
            <a:lvl6pPr marL="0" marR="0" indent="11430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6pPr>
            <a:lvl7pPr marL="0" marR="0" indent="13716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7pPr>
            <a:lvl8pPr marL="0" marR="0" indent="16002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8pPr>
            <a:lvl9pPr marL="0" marR="0" indent="182880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40C4E0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9pPr>
          </a:lstStyle>
          <a:p>
            <a:pPr hangingPunct="1"/>
            <a:r>
              <a:rPr lang="en-GB" dirty="0" smtClean="0"/>
              <a:t>Collaborative Approach…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685" y="4110248"/>
            <a:ext cx="2202741" cy="22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86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ctrTitle"/>
          </p:nvPr>
        </p:nvSpPr>
        <p:spPr>
          <a:xfrm>
            <a:off x="1207938" y="397053"/>
            <a:ext cx="7056148" cy="1463282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Target Groups</a:t>
            </a:r>
          </a:p>
        </p:txBody>
      </p:sp>
      <p:sp>
        <p:nvSpPr>
          <p:cNvPr id="152" name="Shape 152"/>
          <p:cNvSpPr>
            <a:spLocks noGrp="1"/>
          </p:cNvSpPr>
          <p:nvPr>
            <p:ph type="subTitle" sz="quarter" idx="1"/>
          </p:nvPr>
        </p:nvSpPr>
        <p:spPr>
          <a:xfrm>
            <a:off x="1399957" y="5236495"/>
            <a:ext cx="3204756" cy="2931868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4200"/>
              </a:spcBef>
              <a:defRPr sz="2000"/>
            </a:pPr>
            <a:r>
              <a:rPr b="1"/>
              <a:t>Young people, </a:t>
            </a:r>
            <a:br>
              <a:rPr b="1"/>
            </a:br>
            <a:r>
              <a:rPr b="1"/>
              <a:t>13-21 years old</a:t>
            </a:r>
          </a:p>
          <a:p>
            <a:pPr algn="l">
              <a:spcBef>
                <a:spcPts val="4200"/>
              </a:spcBef>
              <a:defRPr sz="2000"/>
            </a:pPr>
            <a:r>
              <a:t>From diverse backgrounds and needs across Greater Glasgow and Clyde  </a:t>
            </a:r>
          </a:p>
        </p:txBody>
      </p:sp>
      <p:sp>
        <p:nvSpPr>
          <p:cNvPr id="153" name="Shape 153"/>
          <p:cNvSpPr/>
          <p:nvPr/>
        </p:nvSpPr>
        <p:spPr>
          <a:xfrm>
            <a:off x="5230222" y="5231328"/>
            <a:ext cx="3204756" cy="3302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spcBef>
                <a:spcPts val="4200"/>
              </a:spcBef>
              <a:defRPr sz="2000">
                <a:solidFill>
                  <a:srgbClr val="5151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Youth-related</a:t>
            </a:r>
            <a:br>
              <a:rPr b="1"/>
            </a:br>
            <a:r>
              <a:rPr b="1"/>
              <a:t>workers</a:t>
            </a:r>
          </a:p>
          <a:p>
            <a:pPr algn="l">
              <a:spcBef>
                <a:spcPts val="4200"/>
              </a:spcBef>
              <a:defRPr sz="2000">
                <a:solidFill>
                  <a:srgbClr val="5151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From youth and allied workers to clinical staff, health improvement and information staff</a:t>
            </a:r>
          </a:p>
        </p:txBody>
      </p:sp>
      <p:sp>
        <p:nvSpPr>
          <p:cNvPr id="154" name="Shape 154"/>
          <p:cNvSpPr/>
          <p:nvPr/>
        </p:nvSpPr>
        <p:spPr>
          <a:xfrm>
            <a:off x="9060487" y="5231647"/>
            <a:ext cx="3371790" cy="3514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spcBef>
                <a:spcPts val="4200"/>
              </a:spcBef>
              <a:defRPr sz="2000">
                <a:solidFill>
                  <a:srgbClr val="5151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Service managers, planners &amp; policy makers</a:t>
            </a:r>
          </a:p>
          <a:p>
            <a:pPr algn="l">
              <a:spcBef>
                <a:spcPts val="4200"/>
              </a:spcBef>
              <a:defRPr sz="2000">
                <a:solidFill>
                  <a:srgbClr val="5151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Spanning health, social care, education, voluntary and private sectors</a:t>
            </a:r>
          </a:p>
        </p:txBody>
      </p:sp>
      <p:pic>
        <p:nvPicPr>
          <p:cNvPr id="155" name="pasted-imag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6127" y="2243997"/>
            <a:ext cx="2594015" cy="2593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asted-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0728" y="2243997"/>
            <a:ext cx="2597912" cy="2602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0253" y="2250046"/>
            <a:ext cx="2600384" cy="2602274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12280831" y="8921750"/>
            <a:ext cx="241438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338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ctrTitle"/>
          </p:nvPr>
        </p:nvSpPr>
        <p:spPr>
          <a:xfrm>
            <a:off x="941238" y="397053"/>
            <a:ext cx="7056148" cy="1463282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Objectives</a:t>
            </a:r>
          </a:p>
        </p:txBody>
      </p:sp>
      <p:sp>
        <p:nvSpPr>
          <p:cNvPr id="161" name="Shape 161"/>
          <p:cNvSpPr>
            <a:spLocks noGrp="1"/>
          </p:cNvSpPr>
          <p:nvPr>
            <p:ph type="subTitle" sz="quarter" idx="1"/>
          </p:nvPr>
        </p:nvSpPr>
        <p:spPr>
          <a:xfrm>
            <a:off x="949284" y="4869351"/>
            <a:ext cx="3204755" cy="3981260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4200"/>
              </a:spcBef>
              <a:defRPr sz="2400"/>
            </a:pPr>
            <a:r>
              <a:t>Create a </a:t>
            </a:r>
            <a:r>
              <a:rPr b="1"/>
              <a:t>digital resource platform</a:t>
            </a:r>
            <a:r>
              <a:t> for young people to help promote their mental wellbeing </a:t>
            </a:r>
          </a:p>
        </p:txBody>
      </p:sp>
      <p:sp>
        <p:nvSpPr>
          <p:cNvPr id="162" name="Shape 162"/>
          <p:cNvSpPr/>
          <p:nvPr/>
        </p:nvSpPr>
        <p:spPr>
          <a:xfrm>
            <a:off x="4788296" y="4869351"/>
            <a:ext cx="3204756" cy="3981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spcBef>
                <a:spcPts val="4200"/>
              </a:spcBef>
              <a:defRPr sz="2400">
                <a:solidFill>
                  <a:srgbClr val="5151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Create </a:t>
            </a:r>
            <a:r>
              <a:rPr b="1"/>
              <a:t>digital resources</a:t>
            </a:r>
            <a:r>
              <a:t> to support young people who support their peers</a:t>
            </a:r>
          </a:p>
        </p:txBody>
      </p:sp>
      <p:sp>
        <p:nvSpPr>
          <p:cNvPr id="163" name="Shape 163"/>
          <p:cNvSpPr/>
          <p:nvPr/>
        </p:nvSpPr>
        <p:spPr>
          <a:xfrm>
            <a:off x="8627309" y="4861612"/>
            <a:ext cx="3528408" cy="342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spcBef>
                <a:spcPts val="4200"/>
              </a:spcBef>
              <a:defRPr sz="2400">
                <a:solidFill>
                  <a:srgbClr val="5151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Create a </a:t>
            </a:r>
            <a:r>
              <a:rPr b="1"/>
              <a:t>workers’ toolkit</a:t>
            </a:r>
            <a:r>
              <a:t> on how to better utilise the “digital world” for wellbeing</a:t>
            </a:r>
          </a:p>
        </p:txBody>
      </p:sp>
      <p:pic>
        <p:nvPicPr>
          <p:cNvPr id="164" name="pasted-imag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8296" y="2274329"/>
            <a:ext cx="3395046" cy="2173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Screen Shot _toolki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56334" y="2274329"/>
            <a:ext cx="3401873" cy="2173486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12280831" y="8921750"/>
            <a:ext cx="241438" cy="381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pic>
        <p:nvPicPr>
          <p:cNvPr id="167" name="ayemind_homep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6453" y="2253890"/>
            <a:ext cx="3368545" cy="2193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xfrm>
            <a:off x="12280831" y="8921750"/>
            <a:ext cx="241438" cy="381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pic>
        <p:nvPicPr>
          <p:cNvPr id="170" name="ayemind_Homepage 1.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2123" y="575226"/>
            <a:ext cx="10140524" cy="7951603"/>
          </a:xfrm>
          <a:prstGeom prst="rect">
            <a:avLst/>
          </a:prstGeom>
          <a:ln w="127000">
            <a:solidFill>
              <a:srgbClr val="FFFFFF"/>
            </a:solidFill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02BF65579F95428B85A905D4AF584A" ma:contentTypeVersion="10" ma:contentTypeDescription="Create a new document." ma:contentTypeScope="" ma:versionID="1b0c9a82f946b70e3eb72900fadf884f">
  <xsd:schema xmlns:xsd="http://www.w3.org/2001/XMLSchema" xmlns:xs="http://www.w3.org/2001/XMLSchema" xmlns:p="http://schemas.microsoft.com/office/2006/metadata/properties" xmlns:ns2="7c4ebe67-7103-409a-a131-de2e795a2dfa" xmlns:ns3="4fed7b32-c800-4eab-9682-960dbe2415fe" targetNamespace="http://schemas.microsoft.com/office/2006/metadata/properties" ma:root="true" ma:fieldsID="44859fc5a1ef2184494fcd4027c2ea8f" ns2:_="" ns3:_="">
    <xsd:import namespace="7c4ebe67-7103-409a-a131-de2e795a2dfa"/>
    <xsd:import namespace="4fed7b32-c800-4eab-9682-960dbe241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ebe67-7103-409a-a131-de2e795a2d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d7b32-c800-4eab-9682-960dbe2415f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D88B4D-EAD8-4014-9FDF-6671AA3BA9FB}"/>
</file>

<file path=customXml/itemProps2.xml><?xml version="1.0" encoding="utf-8"?>
<ds:datastoreItem xmlns:ds="http://schemas.openxmlformats.org/officeDocument/2006/customXml" ds:itemID="{19465C6A-A860-488D-B1A6-B1FB28450C72}"/>
</file>

<file path=customXml/itemProps3.xml><?xml version="1.0" encoding="utf-8"?>
<ds:datastoreItem xmlns:ds="http://schemas.openxmlformats.org/officeDocument/2006/customXml" ds:itemID="{98526FDF-18B5-4394-9D39-F8FB88A67B05}"/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860</Words>
  <Application>Microsoft Office PowerPoint</Application>
  <PresentationFormat>Custom</PresentationFormat>
  <Paragraphs>125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White</vt:lpstr>
      <vt:lpstr>PowerPoint Presentation</vt:lpstr>
      <vt:lpstr>PowerPoint Presentation</vt:lpstr>
      <vt:lpstr>The case for action on young people’s mental health – “a moral obligation”</vt:lpstr>
      <vt:lpstr>PowerPoint Presentation</vt:lpstr>
      <vt:lpstr>The case for action on young people’s mental health – “a moral obligation”</vt:lpstr>
      <vt:lpstr>‘Digital Wellbeing Collaborative’ members and range of local youth groups and young people</vt:lpstr>
      <vt:lpstr>Target Groups</vt:lpstr>
      <vt:lpstr>Objectives</vt:lpstr>
      <vt:lpstr>PowerPoint Presentation</vt:lpstr>
      <vt:lpstr>Co-production in action - Making animated gifs to communicate on mental wellbeing issues</vt:lpstr>
      <vt:lpstr>Co-production in action - Making animated gifs to communicate on mental wellbeing issues</vt:lpstr>
      <vt:lpstr>PowerPoint Presentation</vt:lpstr>
      <vt:lpstr>Digital Resources for Mental Wellbeing… Much More Than Apps!  Browse or search http://ayemind.com/resource-map/  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Smartypants</dc:creator>
  <cp:lastModifiedBy>Lakey, Trevor</cp:lastModifiedBy>
  <cp:revision>101</cp:revision>
  <cp:lastPrinted>2017-06-21T13:55:00Z</cp:lastPrinted>
  <dcterms:modified xsi:type="dcterms:W3CDTF">2018-05-21T16:35:13Z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0x0101000202BF65579F95428B85A905D4AF584A</vt:lpwstr>
  </property>
</Properties>
</file>