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jpeg" ContentType="image/jpeg"/>
  <Default Extension="emf" ContentType="image/x-emf"/>
  <Default Extension="xml" ContentType="application/xml"/>
  <Default Extension="gif" ContentType="image/gif"/>
  <Default Extension="vml" ContentType="application/vnd.openxmlformats-officedocument.vmlDrawin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9.xml" ContentType="application/vnd.openxmlformats-officedocument.presentationml.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diagrams/colors2.xml" ContentType="application/vnd.openxmlformats-officedocument.drawingml.diagramColors+xml"/>
  <Override PartName="/ppt/diagrams/quickStyle2.xml" ContentType="application/vnd.openxmlformats-officedocument.drawingml.diagramStyle+xml"/>
  <Override PartName="/ppt/diagrams/drawing2.xml" ContentType="application/vnd.ms-office.drawingml.diagramDrawing+xml"/>
  <Override PartName="/ppt/notesMasters/notesMaster1.xml" ContentType="application/vnd.openxmlformats-officedocument.presentationml.notesMaster+xml"/>
  <Override PartName="/ppt/theme/theme2.xml" ContentType="application/vnd.openxmlformats-officedocument.them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77" r:id="rId2"/>
    <p:sldId id="402" r:id="rId3"/>
    <p:sldId id="404" r:id="rId4"/>
    <p:sldId id="343" r:id="rId5"/>
    <p:sldId id="390" r:id="rId6"/>
    <p:sldId id="392" r:id="rId7"/>
    <p:sldId id="416" r:id="rId8"/>
    <p:sldId id="417" r:id="rId9"/>
    <p:sldId id="393" r:id="rId10"/>
    <p:sldId id="394" r:id="rId11"/>
    <p:sldId id="397" r:id="rId12"/>
    <p:sldId id="388" r:id="rId13"/>
    <p:sldId id="412" r:id="rId14"/>
    <p:sldId id="415" r:id="rId15"/>
    <p:sldId id="413" r:id="rId16"/>
    <p:sldId id="414" r:id="rId17"/>
    <p:sldId id="421" r:id="rId18"/>
    <p:sldId id="419" r:id="rId19"/>
    <p:sldId id="420" r:id="rId20"/>
    <p:sldId id="411" r:id="rId21"/>
    <p:sldId id="425" r:id="rId22"/>
    <p:sldId id="278" r:id="rId23"/>
    <p:sldId id="366" r:id="rId24"/>
    <p:sldId id="373" r:id="rId25"/>
    <p:sldId id="360" r:id="rId26"/>
    <p:sldId id="329" r:id="rId27"/>
    <p:sldId id="424" r:id="rId28"/>
    <p:sldId id="423" r:id="rId29"/>
    <p:sldId id="308" r:id="rId3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4806" autoAdjust="0"/>
  </p:normalViewPr>
  <p:slideViewPr>
    <p:cSldViewPr>
      <p:cViewPr varScale="1">
        <p:scale>
          <a:sx n="82" d="100"/>
          <a:sy n="82" d="100"/>
        </p:scale>
        <p:origin x="-24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7BE284-2C7F-4480-8771-1A5DC0E7711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7E467359-EC72-4326-A001-FD8DFFE0BF45}">
      <dgm:prSet phldrT="[Text]"/>
      <dgm:spPr/>
      <dgm:t>
        <a:bodyPr/>
        <a:lstStyle/>
        <a:p>
          <a:r>
            <a:rPr lang="en-GB" dirty="0" smtClean="0"/>
            <a:t>Client</a:t>
          </a:r>
          <a:endParaRPr lang="en-GB" dirty="0"/>
        </a:p>
      </dgm:t>
    </dgm:pt>
    <dgm:pt modelId="{91B2DE3B-181B-434F-A830-13E059AF82DF}" type="parTrans" cxnId="{EDF2816D-144B-483F-B543-5462FC070193}">
      <dgm:prSet/>
      <dgm:spPr/>
      <dgm:t>
        <a:bodyPr/>
        <a:lstStyle/>
        <a:p>
          <a:endParaRPr lang="en-GB"/>
        </a:p>
      </dgm:t>
    </dgm:pt>
    <dgm:pt modelId="{18FDF907-36AF-4870-86A2-DC778E599F04}" type="sibTrans" cxnId="{EDF2816D-144B-483F-B543-5462FC070193}">
      <dgm:prSet/>
      <dgm:spPr/>
      <dgm:t>
        <a:bodyPr/>
        <a:lstStyle/>
        <a:p>
          <a:endParaRPr lang="en-GB"/>
        </a:p>
      </dgm:t>
    </dgm:pt>
    <dgm:pt modelId="{D332D5E1-BC11-4D28-84D9-FD004E0E9140}">
      <dgm:prSet phldrT="[Text]" custT="1"/>
      <dgm:spPr/>
      <dgm:t>
        <a:bodyPr/>
        <a:lstStyle/>
        <a:p>
          <a:r>
            <a:rPr lang="en-GB" sz="1800" dirty="0" smtClean="0">
              <a:solidFill>
                <a:schemeClr val="accent2">
                  <a:lumMod val="75000"/>
                </a:schemeClr>
              </a:solidFill>
            </a:rPr>
            <a:t>Assessment &amp; Planning</a:t>
          </a:r>
        </a:p>
        <a:p>
          <a:r>
            <a:rPr lang="en-GB" sz="3200" dirty="0" err="1" smtClean="0">
              <a:solidFill>
                <a:schemeClr val="accent2">
                  <a:lumMod val="75000"/>
                </a:schemeClr>
              </a:solidFill>
            </a:rPr>
            <a:t>iPlan</a:t>
          </a:r>
          <a:endParaRPr lang="en-GB" sz="3200" dirty="0">
            <a:solidFill>
              <a:schemeClr val="accent2">
                <a:lumMod val="75000"/>
              </a:schemeClr>
            </a:solidFill>
          </a:endParaRPr>
        </a:p>
      </dgm:t>
    </dgm:pt>
    <dgm:pt modelId="{2DB46662-54C1-44C3-9111-C3D72F8722DC}" type="parTrans" cxnId="{82DF6455-F1DF-4BF7-A0FD-FA7D8BE4847D}">
      <dgm:prSet/>
      <dgm:spPr/>
      <dgm:t>
        <a:bodyPr/>
        <a:lstStyle/>
        <a:p>
          <a:endParaRPr lang="en-GB"/>
        </a:p>
      </dgm:t>
    </dgm:pt>
    <dgm:pt modelId="{3BF0F5EF-7356-44A6-B422-1B27204CF8A8}" type="sibTrans" cxnId="{82DF6455-F1DF-4BF7-A0FD-FA7D8BE4847D}">
      <dgm:prSet/>
      <dgm:spPr/>
      <dgm:t>
        <a:bodyPr/>
        <a:lstStyle/>
        <a:p>
          <a:endParaRPr lang="en-GB"/>
        </a:p>
      </dgm:t>
    </dgm:pt>
    <dgm:pt modelId="{2CFCE7F9-FE39-4A9D-B9EF-4125B2DDD5F9}">
      <dgm:prSet phldrT="[Text]" custT="1"/>
      <dgm:spPr/>
      <dgm:t>
        <a:bodyPr/>
        <a:lstStyle/>
        <a:p>
          <a:r>
            <a:rPr lang="en-GB" sz="2200" dirty="0" err="1" smtClean="0">
              <a:solidFill>
                <a:schemeClr val="accent1">
                  <a:lumMod val="25000"/>
                </a:schemeClr>
              </a:solidFill>
            </a:rPr>
            <a:t>iSolutions</a:t>
          </a:r>
          <a:endParaRPr lang="en-GB" sz="2200" dirty="0">
            <a:solidFill>
              <a:schemeClr val="accent1">
                <a:lumMod val="25000"/>
              </a:schemeClr>
            </a:solidFill>
          </a:endParaRPr>
        </a:p>
      </dgm:t>
    </dgm:pt>
    <dgm:pt modelId="{AA10695D-2ECC-40E5-9004-C94C977FE6E5}" type="parTrans" cxnId="{398B31AC-12EA-4B13-8EB2-62808D4C8632}">
      <dgm:prSet/>
      <dgm:spPr/>
      <dgm:t>
        <a:bodyPr/>
        <a:lstStyle/>
        <a:p>
          <a:endParaRPr lang="en-GB"/>
        </a:p>
      </dgm:t>
    </dgm:pt>
    <dgm:pt modelId="{45B78DD5-BEAF-4FD5-896D-DE157BDE8836}" type="sibTrans" cxnId="{398B31AC-12EA-4B13-8EB2-62808D4C8632}">
      <dgm:prSet/>
      <dgm:spPr/>
      <dgm:t>
        <a:bodyPr/>
        <a:lstStyle/>
        <a:p>
          <a:endParaRPr lang="en-GB"/>
        </a:p>
      </dgm:t>
    </dgm:pt>
    <dgm:pt modelId="{FD8CD5E7-CE1E-42DC-BE94-D9392E8E87F8}">
      <dgm:prSet phldrT="[Text]"/>
      <dgm:spPr/>
      <dgm:t>
        <a:bodyPr/>
        <a:lstStyle/>
        <a:p>
          <a:r>
            <a:rPr lang="en-GB" dirty="0" smtClean="0">
              <a:solidFill>
                <a:schemeClr val="accent1">
                  <a:lumMod val="25000"/>
                </a:schemeClr>
              </a:solidFill>
            </a:rPr>
            <a:t>  Remote Monitoring</a:t>
          </a:r>
          <a:endParaRPr lang="en-GB" dirty="0">
            <a:solidFill>
              <a:schemeClr val="accent1">
                <a:lumMod val="25000"/>
              </a:schemeClr>
            </a:solidFill>
          </a:endParaRPr>
        </a:p>
      </dgm:t>
    </dgm:pt>
    <dgm:pt modelId="{AF96FD41-9F13-463A-8466-EC6A56B6D6E1}" type="parTrans" cxnId="{AFB46315-2A92-4DB5-80CC-83F4DC183810}">
      <dgm:prSet/>
      <dgm:spPr/>
      <dgm:t>
        <a:bodyPr/>
        <a:lstStyle/>
        <a:p>
          <a:endParaRPr lang="en-GB"/>
        </a:p>
      </dgm:t>
    </dgm:pt>
    <dgm:pt modelId="{9F789B45-297A-4904-8E8E-74B14EC59F2B}" type="sibTrans" cxnId="{AFB46315-2A92-4DB5-80CC-83F4DC183810}">
      <dgm:prSet/>
      <dgm:spPr/>
      <dgm:t>
        <a:bodyPr/>
        <a:lstStyle/>
        <a:p>
          <a:endParaRPr lang="en-GB"/>
        </a:p>
      </dgm:t>
    </dgm:pt>
    <dgm:pt modelId="{62B6E268-8054-4E10-A553-C06316A97F4F}" type="pres">
      <dgm:prSet presAssocID="{E77BE284-2C7F-4480-8771-1A5DC0E77112}" presName="Name0" presStyleCnt="0">
        <dgm:presLayoutVars>
          <dgm:chMax val="1"/>
          <dgm:dir/>
          <dgm:animLvl val="ctr"/>
          <dgm:resizeHandles val="exact"/>
        </dgm:presLayoutVars>
      </dgm:prSet>
      <dgm:spPr/>
      <dgm:t>
        <a:bodyPr/>
        <a:lstStyle/>
        <a:p>
          <a:endParaRPr lang="en-GB"/>
        </a:p>
      </dgm:t>
    </dgm:pt>
    <dgm:pt modelId="{22FA343B-04CB-488A-BF85-1AA2DA77040A}" type="pres">
      <dgm:prSet presAssocID="{7E467359-EC72-4326-A001-FD8DFFE0BF45}" presName="centerShape" presStyleLbl="node0" presStyleIdx="0" presStyleCnt="1" custScaleX="81270" custScaleY="76383"/>
      <dgm:spPr/>
      <dgm:t>
        <a:bodyPr/>
        <a:lstStyle/>
        <a:p>
          <a:endParaRPr lang="en-GB"/>
        </a:p>
      </dgm:t>
    </dgm:pt>
    <dgm:pt modelId="{D329529D-C6EF-46B9-8EC3-6F3C8785FA1B}" type="pres">
      <dgm:prSet presAssocID="{D332D5E1-BC11-4D28-84D9-FD004E0E9140}" presName="node" presStyleLbl="node1" presStyleIdx="0" presStyleCnt="3" custScaleX="127051" custScaleY="116440">
        <dgm:presLayoutVars>
          <dgm:bulletEnabled val="1"/>
        </dgm:presLayoutVars>
      </dgm:prSet>
      <dgm:spPr/>
      <dgm:t>
        <a:bodyPr/>
        <a:lstStyle/>
        <a:p>
          <a:endParaRPr lang="en-GB"/>
        </a:p>
      </dgm:t>
    </dgm:pt>
    <dgm:pt modelId="{E6311E93-B6E5-424F-8026-4AA011BBB2E2}" type="pres">
      <dgm:prSet presAssocID="{D332D5E1-BC11-4D28-84D9-FD004E0E9140}" presName="dummy" presStyleCnt="0"/>
      <dgm:spPr/>
    </dgm:pt>
    <dgm:pt modelId="{98C2D6E5-E4BB-481D-933E-FAFD1D34D9E5}" type="pres">
      <dgm:prSet presAssocID="{3BF0F5EF-7356-44A6-B422-1B27204CF8A8}" presName="sibTrans" presStyleLbl="sibTrans2D1" presStyleIdx="0" presStyleCnt="3"/>
      <dgm:spPr/>
      <dgm:t>
        <a:bodyPr/>
        <a:lstStyle/>
        <a:p>
          <a:endParaRPr lang="en-GB"/>
        </a:p>
      </dgm:t>
    </dgm:pt>
    <dgm:pt modelId="{AAD081D6-7470-410C-978A-EB7B31F39BCD}" type="pres">
      <dgm:prSet presAssocID="{2CFCE7F9-FE39-4A9D-B9EF-4125B2DDD5F9}" presName="node" presStyleLbl="node1" presStyleIdx="1" presStyleCnt="3" custScaleX="126632" custScaleY="117270">
        <dgm:presLayoutVars>
          <dgm:bulletEnabled val="1"/>
        </dgm:presLayoutVars>
      </dgm:prSet>
      <dgm:spPr/>
      <dgm:t>
        <a:bodyPr/>
        <a:lstStyle/>
        <a:p>
          <a:endParaRPr lang="en-GB"/>
        </a:p>
      </dgm:t>
    </dgm:pt>
    <dgm:pt modelId="{29426388-5217-4558-B62F-787953229D53}" type="pres">
      <dgm:prSet presAssocID="{2CFCE7F9-FE39-4A9D-B9EF-4125B2DDD5F9}" presName="dummy" presStyleCnt="0"/>
      <dgm:spPr/>
    </dgm:pt>
    <dgm:pt modelId="{15E991B8-A21C-4453-9B23-1F7A6E2BD740}" type="pres">
      <dgm:prSet presAssocID="{45B78DD5-BEAF-4FD5-896D-DE157BDE8836}" presName="sibTrans" presStyleLbl="sibTrans2D1" presStyleIdx="1" presStyleCnt="3"/>
      <dgm:spPr/>
      <dgm:t>
        <a:bodyPr/>
        <a:lstStyle/>
        <a:p>
          <a:endParaRPr lang="en-GB"/>
        </a:p>
      </dgm:t>
    </dgm:pt>
    <dgm:pt modelId="{05C568D0-7BAD-41DE-827D-0B5C12B10F5E}" type="pres">
      <dgm:prSet presAssocID="{FD8CD5E7-CE1E-42DC-BE94-D9392E8E87F8}" presName="node" presStyleLbl="node1" presStyleIdx="2" presStyleCnt="3" custScaleX="117771" custScaleY="125490">
        <dgm:presLayoutVars>
          <dgm:bulletEnabled val="1"/>
        </dgm:presLayoutVars>
      </dgm:prSet>
      <dgm:spPr/>
      <dgm:t>
        <a:bodyPr/>
        <a:lstStyle/>
        <a:p>
          <a:endParaRPr lang="en-GB"/>
        </a:p>
      </dgm:t>
    </dgm:pt>
    <dgm:pt modelId="{4D82DCEC-7F63-4D75-B6BC-031726A466D0}" type="pres">
      <dgm:prSet presAssocID="{FD8CD5E7-CE1E-42DC-BE94-D9392E8E87F8}" presName="dummy" presStyleCnt="0"/>
      <dgm:spPr/>
    </dgm:pt>
    <dgm:pt modelId="{888206CE-2904-41CB-9B2E-029D3E9AD7C9}" type="pres">
      <dgm:prSet presAssocID="{9F789B45-297A-4904-8E8E-74B14EC59F2B}" presName="sibTrans" presStyleLbl="sibTrans2D1" presStyleIdx="2" presStyleCnt="3"/>
      <dgm:spPr/>
      <dgm:t>
        <a:bodyPr/>
        <a:lstStyle/>
        <a:p>
          <a:endParaRPr lang="en-GB"/>
        </a:p>
      </dgm:t>
    </dgm:pt>
  </dgm:ptLst>
  <dgm:cxnLst>
    <dgm:cxn modelId="{398B31AC-12EA-4B13-8EB2-62808D4C8632}" srcId="{7E467359-EC72-4326-A001-FD8DFFE0BF45}" destId="{2CFCE7F9-FE39-4A9D-B9EF-4125B2DDD5F9}" srcOrd="1" destOrd="0" parTransId="{AA10695D-2ECC-40E5-9004-C94C977FE6E5}" sibTransId="{45B78DD5-BEAF-4FD5-896D-DE157BDE8836}"/>
    <dgm:cxn modelId="{93079D21-A048-4ADC-A508-3F6C5107AEB6}" type="presOf" srcId="{9F789B45-297A-4904-8E8E-74B14EC59F2B}" destId="{888206CE-2904-41CB-9B2E-029D3E9AD7C9}" srcOrd="0" destOrd="0" presId="urn:microsoft.com/office/officeart/2005/8/layout/radial6"/>
    <dgm:cxn modelId="{A32AC6C8-9C11-414F-B154-AE124950A55A}" type="presOf" srcId="{E77BE284-2C7F-4480-8771-1A5DC0E77112}" destId="{62B6E268-8054-4E10-A553-C06316A97F4F}" srcOrd="0" destOrd="0" presId="urn:microsoft.com/office/officeart/2005/8/layout/radial6"/>
    <dgm:cxn modelId="{72BCC495-3E0C-4885-BDAE-4DD1ECF3BA20}" type="presOf" srcId="{2CFCE7F9-FE39-4A9D-B9EF-4125B2DDD5F9}" destId="{AAD081D6-7470-410C-978A-EB7B31F39BCD}" srcOrd="0" destOrd="0" presId="urn:microsoft.com/office/officeart/2005/8/layout/radial6"/>
    <dgm:cxn modelId="{EDF2816D-144B-483F-B543-5462FC070193}" srcId="{E77BE284-2C7F-4480-8771-1A5DC0E77112}" destId="{7E467359-EC72-4326-A001-FD8DFFE0BF45}" srcOrd="0" destOrd="0" parTransId="{91B2DE3B-181B-434F-A830-13E059AF82DF}" sibTransId="{18FDF907-36AF-4870-86A2-DC778E599F04}"/>
    <dgm:cxn modelId="{6D89D4A8-AB62-4A32-A15B-3FE3211B6D02}" type="presOf" srcId="{D332D5E1-BC11-4D28-84D9-FD004E0E9140}" destId="{D329529D-C6EF-46B9-8EC3-6F3C8785FA1B}" srcOrd="0" destOrd="0" presId="urn:microsoft.com/office/officeart/2005/8/layout/radial6"/>
    <dgm:cxn modelId="{82DF6455-F1DF-4BF7-A0FD-FA7D8BE4847D}" srcId="{7E467359-EC72-4326-A001-FD8DFFE0BF45}" destId="{D332D5E1-BC11-4D28-84D9-FD004E0E9140}" srcOrd="0" destOrd="0" parTransId="{2DB46662-54C1-44C3-9111-C3D72F8722DC}" sibTransId="{3BF0F5EF-7356-44A6-B422-1B27204CF8A8}"/>
    <dgm:cxn modelId="{784BCDDE-1B40-4C85-934F-146F2146AA5D}" type="presOf" srcId="{3BF0F5EF-7356-44A6-B422-1B27204CF8A8}" destId="{98C2D6E5-E4BB-481D-933E-FAFD1D34D9E5}" srcOrd="0" destOrd="0" presId="urn:microsoft.com/office/officeart/2005/8/layout/radial6"/>
    <dgm:cxn modelId="{AFB46315-2A92-4DB5-80CC-83F4DC183810}" srcId="{7E467359-EC72-4326-A001-FD8DFFE0BF45}" destId="{FD8CD5E7-CE1E-42DC-BE94-D9392E8E87F8}" srcOrd="2" destOrd="0" parTransId="{AF96FD41-9F13-463A-8466-EC6A56B6D6E1}" sibTransId="{9F789B45-297A-4904-8E8E-74B14EC59F2B}"/>
    <dgm:cxn modelId="{65928486-563B-447A-9168-457E53BD9AFA}" type="presOf" srcId="{7E467359-EC72-4326-A001-FD8DFFE0BF45}" destId="{22FA343B-04CB-488A-BF85-1AA2DA77040A}" srcOrd="0" destOrd="0" presId="urn:microsoft.com/office/officeart/2005/8/layout/radial6"/>
    <dgm:cxn modelId="{1CDA6AF8-2759-4A65-98F5-1BE6A723CDB0}" type="presOf" srcId="{45B78DD5-BEAF-4FD5-896D-DE157BDE8836}" destId="{15E991B8-A21C-4453-9B23-1F7A6E2BD740}" srcOrd="0" destOrd="0" presId="urn:microsoft.com/office/officeart/2005/8/layout/radial6"/>
    <dgm:cxn modelId="{FF2316B8-7E7A-407F-B374-D311008997E6}" type="presOf" srcId="{FD8CD5E7-CE1E-42DC-BE94-D9392E8E87F8}" destId="{05C568D0-7BAD-41DE-827D-0B5C12B10F5E}" srcOrd="0" destOrd="0" presId="urn:microsoft.com/office/officeart/2005/8/layout/radial6"/>
    <dgm:cxn modelId="{6E51530F-0B9B-4689-AE57-BAE438F28356}" type="presParOf" srcId="{62B6E268-8054-4E10-A553-C06316A97F4F}" destId="{22FA343B-04CB-488A-BF85-1AA2DA77040A}" srcOrd="0" destOrd="0" presId="urn:microsoft.com/office/officeart/2005/8/layout/radial6"/>
    <dgm:cxn modelId="{9B343D27-AABD-46B9-9587-23B324A4D9E6}" type="presParOf" srcId="{62B6E268-8054-4E10-A553-C06316A97F4F}" destId="{D329529D-C6EF-46B9-8EC3-6F3C8785FA1B}" srcOrd="1" destOrd="0" presId="urn:microsoft.com/office/officeart/2005/8/layout/radial6"/>
    <dgm:cxn modelId="{14320E8D-E074-4DCA-8BC9-900BF4F413CE}" type="presParOf" srcId="{62B6E268-8054-4E10-A553-C06316A97F4F}" destId="{E6311E93-B6E5-424F-8026-4AA011BBB2E2}" srcOrd="2" destOrd="0" presId="urn:microsoft.com/office/officeart/2005/8/layout/radial6"/>
    <dgm:cxn modelId="{7FEB4B2A-0415-4E75-9F6F-6FC892D6DB6C}" type="presParOf" srcId="{62B6E268-8054-4E10-A553-C06316A97F4F}" destId="{98C2D6E5-E4BB-481D-933E-FAFD1D34D9E5}" srcOrd="3" destOrd="0" presId="urn:microsoft.com/office/officeart/2005/8/layout/radial6"/>
    <dgm:cxn modelId="{350E641A-9B19-459B-ABCD-022F145AFEBD}" type="presParOf" srcId="{62B6E268-8054-4E10-A553-C06316A97F4F}" destId="{AAD081D6-7470-410C-978A-EB7B31F39BCD}" srcOrd="4" destOrd="0" presId="urn:microsoft.com/office/officeart/2005/8/layout/radial6"/>
    <dgm:cxn modelId="{13708CEE-DE0E-4E0B-BD9E-1E21239445E7}" type="presParOf" srcId="{62B6E268-8054-4E10-A553-C06316A97F4F}" destId="{29426388-5217-4558-B62F-787953229D53}" srcOrd="5" destOrd="0" presId="urn:microsoft.com/office/officeart/2005/8/layout/radial6"/>
    <dgm:cxn modelId="{BB54F8CB-A26C-48A8-8C44-3983ED983BF9}" type="presParOf" srcId="{62B6E268-8054-4E10-A553-C06316A97F4F}" destId="{15E991B8-A21C-4453-9B23-1F7A6E2BD740}" srcOrd="6" destOrd="0" presId="urn:microsoft.com/office/officeart/2005/8/layout/radial6"/>
    <dgm:cxn modelId="{5A85533B-607C-4BA9-B39A-94A99FF4C1FC}" type="presParOf" srcId="{62B6E268-8054-4E10-A553-C06316A97F4F}" destId="{05C568D0-7BAD-41DE-827D-0B5C12B10F5E}" srcOrd="7" destOrd="0" presId="urn:microsoft.com/office/officeart/2005/8/layout/radial6"/>
    <dgm:cxn modelId="{4FDDE371-1D95-4F4C-BA56-9A19FA6FE77D}" type="presParOf" srcId="{62B6E268-8054-4E10-A553-C06316A97F4F}" destId="{4D82DCEC-7F63-4D75-B6BC-031726A466D0}" srcOrd="8" destOrd="0" presId="urn:microsoft.com/office/officeart/2005/8/layout/radial6"/>
    <dgm:cxn modelId="{3F1F2451-7DB2-4700-A7D6-D0588EC80146}" type="presParOf" srcId="{62B6E268-8054-4E10-A553-C06316A97F4F}" destId="{888206CE-2904-41CB-9B2E-029D3E9AD7C9}" srcOrd="9"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65189-1017-49A9-B0B6-DB5CB1B7A028}"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GB"/>
        </a:p>
      </dgm:t>
    </dgm:pt>
    <dgm:pt modelId="{CF911736-EABF-48D9-9A70-6D886E0D3CF5}">
      <dgm:prSet custT="1"/>
      <dgm:spPr/>
      <dgm:t>
        <a:bodyPr/>
        <a:lstStyle/>
        <a:p>
          <a:pPr rtl="0"/>
          <a:r>
            <a:rPr lang="en-US" sz="1800" b="1" dirty="0" smtClean="0"/>
            <a:t>Social Navigator</a:t>
          </a:r>
          <a:endParaRPr lang="en-GB" sz="1800" dirty="0"/>
        </a:p>
      </dgm:t>
    </dgm:pt>
    <dgm:pt modelId="{392A7542-0C2F-420E-A8D0-A686E05E2B80}" type="parTrans" cxnId="{0AE2EFF8-2B6D-4A60-9715-92424AE8FE2E}">
      <dgm:prSet/>
      <dgm:spPr/>
      <dgm:t>
        <a:bodyPr/>
        <a:lstStyle/>
        <a:p>
          <a:endParaRPr lang="en-GB"/>
        </a:p>
      </dgm:t>
    </dgm:pt>
    <dgm:pt modelId="{9FA0FAF8-3A50-4E84-A082-6AE743C8F05A}" type="sibTrans" cxnId="{0AE2EFF8-2B6D-4A60-9715-92424AE8FE2E}">
      <dgm:prSet/>
      <dgm:spPr/>
      <dgm:t>
        <a:bodyPr/>
        <a:lstStyle/>
        <a:p>
          <a:endParaRPr lang="en-GB"/>
        </a:p>
      </dgm:t>
    </dgm:pt>
    <dgm:pt modelId="{81B75D85-9340-41F9-813D-3A1B4F565D36}">
      <dgm:prSet custT="1"/>
      <dgm:spPr/>
      <dgm:t>
        <a:bodyPr/>
        <a:lstStyle/>
        <a:p>
          <a:pPr rtl="0"/>
          <a:r>
            <a:rPr lang="en-GB" sz="1800" b="1" dirty="0" smtClean="0"/>
            <a:t>Digital Support</a:t>
          </a:r>
          <a:endParaRPr lang="en-GB" sz="1800" b="1" dirty="0"/>
        </a:p>
      </dgm:t>
    </dgm:pt>
    <dgm:pt modelId="{79CC490B-DC4D-4012-AC42-0514F4CCAF0E}" type="parTrans" cxnId="{6E3DF4F1-2084-4A40-B055-8D93671B1FEB}">
      <dgm:prSet/>
      <dgm:spPr/>
      <dgm:t>
        <a:bodyPr/>
        <a:lstStyle/>
        <a:p>
          <a:endParaRPr lang="en-GB"/>
        </a:p>
      </dgm:t>
    </dgm:pt>
    <dgm:pt modelId="{6E21E7CD-31A6-40C4-A702-BD90E5CB3AD8}" type="sibTrans" cxnId="{6E3DF4F1-2084-4A40-B055-8D93671B1FEB}">
      <dgm:prSet/>
      <dgm:spPr/>
      <dgm:t>
        <a:bodyPr/>
        <a:lstStyle/>
        <a:p>
          <a:endParaRPr lang="en-GB"/>
        </a:p>
      </dgm:t>
    </dgm:pt>
    <dgm:pt modelId="{B5D8874C-FDF5-408F-9716-C91E0439C15B}">
      <dgm:prSet custT="1"/>
      <dgm:spPr/>
      <dgm:t>
        <a:bodyPr/>
        <a:lstStyle/>
        <a:p>
          <a:pPr algn="ctr" rtl="0"/>
          <a:r>
            <a:rPr lang="en-GB" sz="1400" b="1" dirty="0" smtClean="0"/>
            <a:t>Older Person</a:t>
          </a:r>
          <a:endParaRPr lang="en-GB" sz="1400" b="1" dirty="0"/>
        </a:p>
      </dgm:t>
    </dgm:pt>
    <dgm:pt modelId="{A0F86DED-2ABB-4AFE-AA39-963370FADD0B}" type="parTrans" cxnId="{DEAC3A85-FC45-474B-8405-DD323952918D}">
      <dgm:prSet/>
      <dgm:spPr/>
      <dgm:t>
        <a:bodyPr/>
        <a:lstStyle/>
        <a:p>
          <a:endParaRPr lang="en-GB"/>
        </a:p>
      </dgm:t>
    </dgm:pt>
    <dgm:pt modelId="{69BA90B1-F961-41C5-AE04-F6549A835D78}" type="sibTrans" cxnId="{DEAC3A85-FC45-474B-8405-DD323952918D}">
      <dgm:prSet/>
      <dgm:spPr/>
      <dgm:t>
        <a:bodyPr/>
        <a:lstStyle/>
        <a:p>
          <a:endParaRPr lang="en-GB"/>
        </a:p>
      </dgm:t>
    </dgm:pt>
    <dgm:pt modelId="{B4D39DB4-2322-4209-80B8-7475358C0F00}">
      <dgm:prSet/>
      <dgm:spPr/>
      <dgm:t>
        <a:bodyPr/>
        <a:lstStyle/>
        <a:p>
          <a:endParaRPr lang="en-GB" dirty="0"/>
        </a:p>
      </dgm:t>
    </dgm:pt>
    <dgm:pt modelId="{B0E1DBFF-DF43-4594-A0AC-08D494BE7E9B}" type="sibTrans" cxnId="{26C4C034-0CBD-4168-8E8D-7A2B295E5551}">
      <dgm:prSet/>
      <dgm:spPr/>
      <dgm:t>
        <a:bodyPr/>
        <a:lstStyle/>
        <a:p>
          <a:endParaRPr lang="en-GB"/>
        </a:p>
      </dgm:t>
    </dgm:pt>
    <dgm:pt modelId="{CD51EE37-BF54-48D8-800D-07AC2D201F43}" type="parTrans" cxnId="{26C4C034-0CBD-4168-8E8D-7A2B295E5551}">
      <dgm:prSet/>
      <dgm:spPr/>
      <dgm:t>
        <a:bodyPr/>
        <a:lstStyle/>
        <a:p>
          <a:endParaRPr lang="en-GB"/>
        </a:p>
      </dgm:t>
    </dgm:pt>
    <dgm:pt modelId="{38CBF74C-542E-48AF-B95F-DF53454A86D4}" type="pres">
      <dgm:prSet presAssocID="{5D465189-1017-49A9-B0B6-DB5CB1B7A028}" presName="composite" presStyleCnt="0">
        <dgm:presLayoutVars>
          <dgm:chMax val="5"/>
          <dgm:dir/>
          <dgm:resizeHandles val="exact"/>
        </dgm:presLayoutVars>
      </dgm:prSet>
      <dgm:spPr/>
      <dgm:t>
        <a:bodyPr/>
        <a:lstStyle/>
        <a:p>
          <a:endParaRPr lang="en-GB"/>
        </a:p>
      </dgm:t>
    </dgm:pt>
    <dgm:pt modelId="{39E315F9-CA16-4B23-8AFB-69E143588826}" type="pres">
      <dgm:prSet presAssocID="{B5D8874C-FDF5-408F-9716-C91E0439C15B}" presName="circle1" presStyleLbl="lnNode1" presStyleIdx="0" presStyleCnt="4" custScaleX="300082" custScaleY="326580"/>
      <dgm:spPr>
        <a:solidFill>
          <a:schemeClr val="accent2">
            <a:lumMod val="60000"/>
            <a:lumOff val="40000"/>
          </a:schemeClr>
        </a:solidFill>
      </dgm:spPr>
      <dgm:t>
        <a:bodyPr/>
        <a:lstStyle/>
        <a:p>
          <a:endParaRPr lang="en-GB"/>
        </a:p>
      </dgm:t>
    </dgm:pt>
    <dgm:pt modelId="{0E544C02-DCD5-4499-A859-CE4D6101B161}" type="pres">
      <dgm:prSet presAssocID="{B5D8874C-FDF5-408F-9716-C91E0439C15B}" presName="text1" presStyleLbl="revTx" presStyleIdx="0" presStyleCnt="4" custScaleX="86398" custScaleY="60471" custLinFactX="-87216" custLinFactY="100000" custLinFactNeighborX="-100000" custLinFactNeighborY="191406">
        <dgm:presLayoutVars>
          <dgm:bulletEnabled val="1"/>
        </dgm:presLayoutVars>
      </dgm:prSet>
      <dgm:spPr/>
      <dgm:t>
        <a:bodyPr/>
        <a:lstStyle/>
        <a:p>
          <a:endParaRPr lang="en-GB"/>
        </a:p>
      </dgm:t>
    </dgm:pt>
    <dgm:pt modelId="{CFFA81E0-9E8C-43EF-A09B-5969BA0A02AD}" type="pres">
      <dgm:prSet presAssocID="{B5D8874C-FDF5-408F-9716-C91E0439C15B}" presName="line1" presStyleLbl="callout" presStyleIdx="0" presStyleCnt="8"/>
      <dgm:spPr/>
    </dgm:pt>
    <dgm:pt modelId="{998F2EF1-7CFE-4556-B562-08CCFE90F6CE}" type="pres">
      <dgm:prSet presAssocID="{B5D8874C-FDF5-408F-9716-C91E0439C15B}" presName="d1" presStyleLbl="callout" presStyleIdx="1" presStyleCnt="8" custFlipHor="1" custScaleX="6523" custScaleY="17417" custLinFactNeighborX="50943" custLinFactNeighborY="-12854"/>
      <dgm:spPr/>
    </dgm:pt>
    <dgm:pt modelId="{5D78AADD-C4B9-47B1-A2B6-7E855C0C29E9}" type="pres">
      <dgm:prSet presAssocID="{B4D39DB4-2322-4209-80B8-7475358C0F00}" presName="circle2" presStyleLbl="lnNode1" presStyleIdx="1" presStyleCnt="4"/>
      <dgm:spPr/>
    </dgm:pt>
    <dgm:pt modelId="{0DA85C3A-C657-4FC3-A299-657904AB2E25}" type="pres">
      <dgm:prSet presAssocID="{B4D39DB4-2322-4209-80B8-7475358C0F00}" presName="text2" presStyleLbl="revTx" presStyleIdx="1" presStyleCnt="4">
        <dgm:presLayoutVars>
          <dgm:bulletEnabled val="1"/>
        </dgm:presLayoutVars>
      </dgm:prSet>
      <dgm:spPr/>
      <dgm:t>
        <a:bodyPr/>
        <a:lstStyle/>
        <a:p>
          <a:endParaRPr lang="en-GB"/>
        </a:p>
      </dgm:t>
    </dgm:pt>
    <dgm:pt modelId="{EC3C7CF6-D790-4D84-BFAE-8BE04A5F42AE}" type="pres">
      <dgm:prSet presAssocID="{B4D39DB4-2322-4209-80B8-7475358C0F00}" presName="line2" presStyleLbl="callout" presStyleIdx="2" presStyleCnt="8"/>
      <dgm:spPr/>
    </dgm:pt>
    <dgm:pt modelId="{EC16C7F0-005E-405A-8922-4EEE3722333F}" type="pres">
      <dgm:prSet presAssocID="{B4D39DB4-2322-4209-80B8-7475358C0F00}" presName="d2" presStyleLbl="callout" presStyleIdx="3" presStyleCnt="8" custLinFactNeighborX="24980" custLinFactNeighborY="6807"/>
      <dgm:spPr>
        <a:ln>
          <a:solidFill>
            <a:schemeClr val="tx1"/>
          </a:solidFill>
        </a:ln>
      </dgm:spPr>
      <dgm:t>
        <a:bodyPr/>
        <a:lstStyle/>
        <a:p>
          <a:endParaRPr lang="en-GB"/>
        </a:p>
      </dgm:t>
    </dgm:pt>
    <dgm:pt modelId="{085CC050-E240-4AC2-99F5-3DB180238683}" type="pres">
      <dgm:prSet presAssocID="{CF911736-EABF-48D9-9A70-6D886E0D3CF5}" presName="circle3" presStyleLbl="lnNode1" presStyleIdx="2" presStyleCnt="4"/>
      <dgm:spPr/>
    </dgm:pt>
    <dgm:pt modelId="{91E2A120-27DD-4F94-AA80-351DBF015475}" type="pres">
      <dgm:prSet presAssocID="{CF911736-EABF-48D9-9A70-6D886E0D3CF5}" presName="text3" presStyleLbl="revTx" presStyleIdx="2" presStyleCnt="4" custScaleX="149645" custLinFactY="-5757" custLinFactNeighborX="-20549" custLinFactNeighborY="-100000">
        <dgm:presLayoutVars>
          <dgm:bulletEnabled val="1"/>
        </dgm:presLayoutVars>
      </dgm:prSet>
      <dgm:spPr/>
      <dgm:t>
        <a:bodyPr/>
        <a:lstStyle/>
        <a:p>
          <a:endParaRPr lang="en-GB"/>
        </a:p>
      </dgm:t>
    </dgm:pt>
    <dgm:pt modelId="{259FF877-C7E5-46F3-9BB8-E12659989DD1}" type="pres">
      <dgm:prSet presAssocID="{CF911736-EABF-48D9-9A70-6D886E0D3CF5}" presName="line3" presStyleLbl="callout" presStyleIdx="4" presStyleCnt="8"/>
      <dgm:spPr/>
    </dgm:pt>
    <dgm:pt modelId="{07570F8C-AAF9-4632-BA17-64AED1EC4098}" type="pres">
      <dgm:prSet presAssocID="{CF911736-EABF-48D9-9A70-6D886E0D3CF5}" presName="d3" presStyleLbl="callout" presStyleIdx="5" presStyleCnt="8" custScaleX="5504" custScaleY="21865" custLinFactNeighborX="20006" custLinFactNeighborY="13554"/>
      <dgm:spPr>
        <a:ln>
          <a:solidFill>
            <a:schemeClr val="accent1">
              <a:lumMod val="50000"/>
            </a:schemeClr>
          </a:solidFill>
        </a:ln>
      </dgm:spPr>
      <dgm:t>
        <a:bodyPr/>
        <a:lstStyle/>
        <a:p>
          <a:endParaRPr lang="en-GB"/>
        </a:p>
      </dgm:t>
    </dgm:pt>
    <dgm:pt modelId="{134C1A5C-3D97-476A-A75B-99D755200E7D}" type="pres">
      <dgm:prSet presAssocID="{81B75D85-9340-41F9-813D-3A1B4F565D36}" presName="circle4" presStyleLbl="lnNode1" presStyleIdx="3" presStyleCnt="4"/>
      <dgm:spPr>
        <a:solidFill>
          <a:schemeClr val="accent1">
            <a:lumMod val="50000"/>
          </a:schemeClr>
        </a:solidFill>
      </dgm:spPr>
      <dgm:t>
        <a:bodyPr/>
        <a:lstStyle/>
        <a:p>
          <a:endParaRPr lang="en-GB"/>
        </a:p>
      </dgm:t>
    </dgm:pt>
    <dgm:pt modelId="{90473753-37A4-400C-8A8A-AD44022FA115}" type="pres">
      <dgm:prSet presAssocID="{81B75D85-9340-41F9-813D-3A1B4F565D36}" presName="text4" presStyleLbl="revTx" presStyleIdx="3" presStyleCnt="4" custLinFactNeighborX="-9020" custLinFactNeighborY="-61138">
        <dgm:presLayoutVars>
          <dgm:bulletEnabled val="1"/>
        </dgm:presLayoutVars>
      </dgm:prSet>
      <dgm:spPr/>
      <dgm:t>
        <a:bodyPr/>
        <a:lstStyle/>
        <a:p>
          <a:endParaRPr lang="en-GB"/>
        </a:p>
      </dgm:t>
    </dgm:pt>
    <dgm:pt modelId="{ADEC2305-46AF-4CF2-B97F-3FED67126F87}" type="pres">
      <dgm:prSet presAssocID="{81B75D85-9340-41F9-813D-3A1B4F565D36}" presName="line4" presStyleLbl="callout" presStyleIdx="6" presStyleCnt="8"/>
      <dgm:spPr/>
    </dgm:pt>
    <dgm:pt modelId="{C16F8461-74E1-4786-BA99-46094E7752F0}" type="pres">
      <dgm:prSet presAssocID="{81B75D85-9340-41F9-813D-3A1B4F565D36}" presName="d4" presStyleLbl="callout" presStyleIdx="7" presStyleCnt="8" custScaleX="144470" custScaleY="123084"/>
      <dgm:spPr>
        <a:ln>
          <a:solidFill>
            <a:schemeClr val="tx1"/>
          </a:solidFill>
        </a:ln>
      </dgm:spPr>
      <dgm:t>
        <a:bodyPr/>
        <a:lstStyle/>
        <a:p>
          <a:endParaRPr lang="en-GB"/>
        </a:p>
      </dgm:t>
    </dgm:pt>
  </dgm:ptLst>
  <dgm:cxnLst>
    <dgm:cxn modelId="{0AE2EFF8-2B6D-4A60-9715-92424AE8FE2E}" srcId="{5D465189-1017-49A9-B0B6-DB5CB1B7A028}" destId="{CF911736-EABF-48D9-9A70-6D886E0D3CF5}" srcOrd="2" destOrd="0" parTransId="{392A7542-0C2F-420E-A8D0-A686E05E2B80}" sibTransId="{9FA0FAF8-3A50-4E84-A082-6AE743C8F05A}"/>
    <dgm:cxn modelId="{C59C556E-553B-4B54-9AA1-D81625D6E67B}" type="presOf" srcId="{B5D8874C-FDF5-408F-9716-C91E0439C15B}" destId="{0E544C02-DCD5-4499-A859-CE4D6101B161}" srcOrd="0" destOrd="0" presId="urn:microsoft.com/office/officeart/2005/8/layout/target1"/>
    <dgm:cxn modelId="{DEAC3A85-FC45-474B-8405-DD323952918D}" srcId="{5D465189-1017-49A9-B0B6-DB5CB1B7A028}" destId="{B5D8874C-FDF5-408F-9716-C91E0439C15B}" srcOrd="0" destOrd="0" parTransId="{A0F86DED-2ABB-4AFE-AA39-963370FADD0B}" sibTransId="{69BA90B1-F961-41C5-AE04-F6549A835D78}"/>
    <dgm:cxn modelId="{6E3DF4F1-2084-4A40-B055-8D93671B1FEB}" srcId="{5D465189-1017-49A9-B0B6-DB5CB1B7A028}" destId="{81B75D85-9340-41F9-813D-3A1B4F565D36}" srcOrd="3" destOrd="0" parTransId="{79CC490B-DC4D-4012-AC42-0514F4CCAF0E}" sibTransId="{6E21E7CD-31A6-40C4-A702-BD90E5CB3AD8}"/>
    <dgm:cxn modelId="{6D8DC1E7-E830-4677-AD71-B06953A90B7B}" type="presOf" srcId="{5D465189-1017-49A9-B0B6-DB5CB1B7A028}" destId="{38CBF74C-542E-48AF-B95F-DF53454A86D4}" srcOrd="0" destOrd="0" presId="urn:microsoft.com/office/officeart/2005/8/layout/target1"/>
    <dgm:cxn modelId="{2992E256-F313-49A5-9B35-0C3ACDA82EFE}" type="presOf" srcId="{81B75D85-9340-41F9-813D-3A1B4F565D36}" destId="{90473753-37A4-400C-8A8A-AD44022FA115}" srcOrd="0" destOrd="0" presId="urn:microsoft.com/office/officeart/2005/8/layout/target1"/>
    <dgm:cxn modelId="{26C4C034-0CBD-4168-8E8D-7A2B295E5551}" srcId="{5D465189-1017-49A9-B0B6-DB5CB1B7A028}" destId="{B4D39DB4-2322-4209-80B8-7475358C0F00}" srcOrd="1" destOrd="0" parTransId="{CD51EE37-BF54-48D8-800D-07AC2D201F43}" sibTransId="{B0E1DBFF-DF43-4594-A0AC-08D494BE7E9B}"/>
    <dgm:cxn modelId="{6BE0BE3E-6E47-49C3-8F29-5E1E526A7B2A}" type="presOf" srcId="{B4D39DB4-2322-4209-80B8-7475358C0F00}" destId="{0DA85C3A-C657-4FC3-A299-657904AB2E25}" srcOrd="0" destOrd="0" presId="urn:microsoft.com/office/officeart/2005/8/layout/target1"/>
    <dgm:cxn modelId="{3D8B8522-5A54-45B0-801E-976BDE9A4019}" type="presOf" srcId="{CF911736-EABF-48D9-9A70-6D886E0D3CF5}" destId="{91E2A120-27DD-4F94-AA80-351DBF015475}" srcOrd="0" destOrd="0" presId="urn:microsoft.com/office/officeart/2005/8/layout/target1"/>
    <dgm:cxn modelId="{A1DA5521-E315-424B-9393-C8C26DD08B75}" type="presParOf" srcId="{38CBF74C-542E-48AF-B95F-DF53454A86D4}" destId="{39E315F9-CA16-4B23-8AFB-69E143588826}" srcOrd="0" destOrd="0" presId="urn:microsoft.com/office/officeart/2005/8/layout/target1"/>
    <dgm:cxn modelId="{9E665BF5-6305-4D67-B511-6D896BB81CE1}" type="presParOf" srcId="{38CBF74C-542E-48AF-B95F-DF53454A86D4}" destId="{0E544C02-DCD5-4499-A859-CE4D6101B161}" srcOrd="1" destOrd="0" presId="urn:microsoft.com/office/officeart/2005/8/layout/target1"/>
    <dgm:cxn modelId="{CBC7EF19-2327-4950-8224-2DE2B8CA1065}" type="presParOf" srcId="{38CBF74C-542E-48AF-B95F-DF53454A86D4}" destId="{CFFA81E0-9E8C-43EF-A09B-5969BA0A02AD}" srcOrd="2" destOrd="0" presId="urn:microsoft.com/office/officeart/2005/8/layout/target1"/>
    <dgm:cxn modelId="{4F61BBB9-DDDF-4152-9713-7E84D37CCDA9}" type="presParOf" srcId="{38CBF74C-542E-48AF-B95F-DF53454A86D4}" destId="{998F2EF1-7CFE-4556-B562-08CCFE90F6CE}" srcOrd="3" destOrd="0" presId="urn:microsoft.com/office/officeart/2005/8/layout/target1"/>
    <dgm:cxn modelId="{0A11F2EA-7646-4A8B-A626-9C5F052CD7D5}" type="presParOf" srcId="{38CBF74C-542E-48AF-B95F-DF53454A86D4}" destId="{5D78AADD-C4B9-47B1-A2B6-7E855C0C29E9}" srcOrd="4" destOrd="0" presId="urn:microsoft.com/office/officeart/2005/8/layout/target1"/>
    <dgm:cxn modelId="{A755A1DB-3780-4172-BEB3-29DA708FFE91}" type="presParOf" srcId="{38CBF74C-542E-48AF-B95F-DF53454A86D4}" destId="{0DA85C3A-C657-4FC3-A299-657904AB2E25}" srcOrd="5" destOrd="0" presId="urn:microsoft.com/office/officeart/2005/8/layout/target1"/>
    <dgm:cxn modelId="{947D0E66-F7E6-4FC4-A5B6-4581C979322D}" type="presParOf" srcId="{38CBF74C-542E-48AF-B95F-DF53454A86D4}" destId="{EC3C7CF6-D790-4D84-BFAE-8BE04A5F42AE}" srcOrd="6" destOrd="0" presId="urn:microsoft.com/office/officeart/2005/8/layout/target1"/>
    <dgm:cxn modelId="{ED163AF7-2146-48EF-8437-16EFFED43F7D}" type="presParOf" srcId="{38CBF74C-542E-48AF-B95F-DF53454A86D4}" destId="{EC16C7F0-005E-405A-8922-4EEE3722333F}" srcOrd="7" destOrd="0" presId="urn:microsoft.com/office/officeart/2005/8/layout/target1"/>
    <dgm:cxn modelId="{90D5ED6E-8167-4DDA-9820-6B7AE0EB57EF}" type="presParOf" srcId="{38CBF74C-542E-48AF-B95F-DF53454A86D4}" destId="{085CC050-E240-4AC2-99F5-3DB180238683}" srcOrd="8" destOrd="0" presId="urn:microsoft.com/office/officeart/2005/8/layout/target1"/>
    <dgm:cxn modelId="{45C882D2-9D68-49DB-90BA-451FA069F256}" type="presParOf" srcId="{38CBF74C-542E-48AF-B95F-DF53454A86D4}" destId="{91E2A120-27DD-4F94-AA80-351DBF015475}" srcOrd="9" destOrd="0" presId="urn:microsoft.com/office/officeart/2005/8/layout/target1"/>
    <dgm:cxn modelId="{AD798EE0-9F0E-4824-A98A-D0C3530996FC}" type="presParOf" srcId="{38CBF74C-542E-48AF-B95F-DF53454A86D4}" destId="{259FF877-C7E5-46F3-9BB8-E12659989DD1}" srcOrd="10" destOrd="0" presId="urn:microsoft.com/office/officeart/2005/8/layout/target1"/>
    <dgm:cxn modelId="{8E38ADBC-8C78-4A4B-B45F-395F2AD068BF}" type="presParOf" srcId="{38CBF74C-542E-48AF-B95F-DF53454A86D4}" destId="{07570F8C-AAF9-4632-BA17-64AED1EC4098}" srcOrd="11" destOrd="0" presId="urn:microsoft.com/office/officeart/2005/8/layout/target1"/>
    <dgm:cxn modelId="{ACB0659A-88D2-4ECC-AC10-7F969389924A}" type="presParOf" srcId="{38CBF74C-542E-48AF-B95F-DF53454A86D4}" destId="{134C1A5C-3D97-476A-A75B-99D755200E7D}" srcOrd="12" destOrd="0" presId="urn:microsoft.com/office/officeart/2005/8/layout/target1"/>
    <dgm:cxn modelId="{EAE03F54-6C59-40F4-97DD-7347BF7E5984}" type="presParOf" srcId="{38CBF74C-542E-48AF-B95F-DF53454A86D4}" destId="{90473753-37A4-400C-8A8A-AD44022FA115}" srcOrd="13" destOrd="0" presId="urn:microsoft.com/office/officeart/2005/8/layout/target1"/>
    <dgm:cxn modelId="{C09288FB-6CF6-48D6-95AE-3152036DF155}" type="presParOf" srcId="{38CBF74C-542E-48AF-B95F-DF53454A86D4}" destId="{ADEC2305-46AF-4CF2-B97F-3FED67126F87}" srcOrd="14" destOrd="0" presId="urn:microsoft.com/office/officeart/2005/8/layout/target1"/>
    <dgm:cxn modelId="{28B0E9C9-B591-4C20-9F60-1BA14673456A}" type="presParOf" srcId="{38CBF74C-542E-48AF-B95F-DF53454A86D4}" destId="{C16F8461-74E1-4786-BA99-46094E7752F0}" srcOrd="15" destOrd="0" presId="urn:microsoft.com/office/officeart/2005/8/layout/targe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8206CE-2904-41CB-9B2E-029D3E9AD7C9}">
      <dsp:nvSpPr>
        <dsp:cNvPr id="0" name=""/>
        <dsp:cNvSpPr/>
      </dsp:nvSpPr>
      <dsp:spPr>
        <a:xfrm>
          <a:off x="1542518" y="752523"/>
          <a:ext cx="4625877" cy="4625877"/>
        </a:xfrm>
        <a:prstGeom prst="blockArc">
          <a:avLst>
            <a:gd name="adj1" fmla="val 9000000"/>
            <a:gd name="adj2" fmla="val 162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E991B8-A21C-4453-9B23-1F7A6E2BD740}">
      <dsp:nvSpPr>
        <dsp:cNvPr id="0" name=""/>
        <dsp:cNvSpPr/>
      </dsp:nvSpPr>
      <dsp:spPr>
        <a:xfrm>
          <a:off x="1542518" y="752523"/>
          <a:ext cx="4625877" cy="4625877"/>
        </a:xfrm>
        <a:prstGeom prst="blockArc">
          <a:avLst>
            <a:gd name="adj1" fmla="val 1800000"/>
            <a:gd name="adj2" fmla="val 90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C2D6E5-E4BB-481D-933E-FAFD1D34D9E5}">
      <dsp:nvSpPr>
        <dsp:cNvPr id="0" name=""/>
        <dsp:cNvSpPr/>
      </dsp:nvSpPr>
      <dsp:spPr>
        <a:xfrm>
          <a:off x="1542518" y="752523"/>
          <a:ext cx="4625877" cy="4625877"/>
        </a:xfrm>
        <a:prstGeom prst="blockArc">
          <a:avLst>
            <a:gd name="adj1" fmla="val 16200000"/>
            <a:gd name="adj2" fmla="val 18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FA343B-04CB-488A-BF85-1AA2DA77040A}">
      <dsp:nvSpPr>
        <dsp:cNvPr id="0" name=""/>
        <dsp:cNvSpPr/>
      </dsp:nvSpPr>
      <dsp:spPr>
        <a:xfrm>
          <a:off x="2991359" y="2253325"/>
          <a:ext cx="1728195" cy="16242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GB" sz="3400" kern="1200" dirty="0" smtClean="0"/>
            <a:t>Client</a:t>
          </a:r>
          <a:endParaRPr lang="en-GB" sz="3400" kern="1200" dirty="0"/>
        </a:p>
      </dsp:txBody>
      <dsp:txXfrm>
        <a:off x="2991359" y="2253325"/>
        <a:ext cx="1728195" cy="1624273"/>
      </dsp:txXfrm>
    </dsp:sp>
    <dsp:sp modelId="{D329529D-C6EF-46B9-8EC3-6F3C8785FA1B}">
      <dsp:nvSpPr>
        <dsp:cNvPr id="0" name=""/>
        <dsp:cNvSpPr/>
      </dsp:nvSpPr>
      <dsp:spPr>
        <a:xfrm>
          <a:off x="2909854" y="-60517"/>
          <a:ext cx="1891205" cy="17332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accent2">
                  <a:lumMod val="75000"/>
                </a:schemeClr>
              </a:solidFill>
            </a:rPr>
            <a:t>Assessment &amp; Planning</a:t>
          </a:r>
        </a:p>
        <a:p>
          <a:pPr lvl="0" algn="ctr" defTabSz="800100">
            <a:lnSpc>
              <a:spcPct val="90000"/>
            </a:lnSpc>
            <a:spcBef>
              <a:spcPct val="0"/>
            </a:spcBef>
            <a:spcAft>
              <a:spcPct val="35000"/>
            </a:spcAft>
          </a:pPr>
          <a:r>
            <a:rPr lang="en-GB" sz="3200" kern="1200" dirty="0" err="1" smtClean="0">
              <a:solidFill>
                <a:schemeClr val="accent2">
                  <a:lumMod val="75000"/>
                </a:schemeClr>
              </a:solidFill>
            </a:rPr>
            <a:t>iPlan</a:t>
          </a:r>
          <a:endParaRPr lang="en-GB" sz="3200" kern="1200" dirty="0">
            <a:solidFill>
              <a:schemeClr val="accent2">
                <a:lumMod val="75000"/>
              </a:schemeClr>
            </a:solidFill>
          </a:endParaRPr>
        </a:p>
      </dsp:txBody>
      <dsp:txXfrm>
        <a:off x="2909854" y="-60517"/>
        <a:ext cx="1891205" cy="1733256"/>
      </dsp:txXfrm>
    </dsp:sp>
    <dsp:sp modelId="{AAD081D6-7470-410C-978A-EB7B31F39BCD}">
      <dsp:nvSpPr>
        <dsp:cNvPr id="0" name=""/>
        <dsp:cNvSpPr/>
      </dsp:nvSpPr>
      <dsp:spPr>
        <a:xfrm>
          <a:off x="4869628" y="3322332"/>
          <a:ext cx="1884968" cy="17456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err="1" smtClean="0">
              <a:solidFill>
                <a:schemeClr val="accent1">
                  <a:lumMod val="25000"/>
                </a:schemeClr>
              </a:solidFill>
            </a:rPr>
            <a:t>iSolutions</a:t>
          </a:r>
          <a:endParaRPr lang="en-GB" sz="2200" kern="1200" dirty="0">
            <a:solidFill>
              <a:schemeClr val="accent1">
                <a:lumMod val="25000"/>
              </a:schemeClr>
            </a:solidFill>
          </a:endParaRPr>
        </a:p>
      </dsp:txBody>
      <dsp:txXfrm>
        <a:off x="4869628" y="3322332"/>
        <a:ext cx="1884968" cy="1745611"/>
      </dsp:txXfrm>
    </dsp:sp>
    <dsp:sp modelId="{05C568D0-7BAD-41DE-827D-0B5C12B10F5E}">
      <dsp:nvSpPr>
        <dsp:cNvPr id="0" name=""/>
        <dsp:cNvSpPr/>
      </dsp:nvSpPr>
      <dsp:spPr>
        <a:xfrm>
          <a:off x="1022266" y="3261153"/>
          <a:ext cx="1753068" cy="18679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accent1">
                  <a:lumMod val="25000"/>
                </a:schemeClr>
              </a:solidFill>
            </a:rPr>
            <a:t>  Remote Monitoring</a:t>
          </a:r>
          <a:endParaRPr lang="en-GB" sz="2000" kern="1200" dirty="0">
            <a:solidFill>
              <a:schemeClr val="accent1">
                <a:lumMod val="25000"/>
              </a:schemeClr>
            </a:solidFill>
          </a:endParaRPr>
        </a:p>
      </dsp:txBody>
      <dsp:txXfrm>
        <a:off x="1022266" y="3261153"/>
        <a:ext cx="1753068" cy="186796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4C1A5C-3D97-476A-A75B-99D755200E7D}">
      <dsp:nvSpPr>
        <dsp:cNvPr id="0" name=""/>
        <dsp:cNvSpPr/>
      </dsp:nvSpPr>
      <dsp:spPr>
        <a:xfrm>
          <a:off x="706388" y="652297"/>
          <a:ext cx="2106234" cy="2106234"/>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5CC050-E240-4AC2-99F5-3DB180238683}">
      <dsp:nvSpPr>
        <dsp:cNvPr id="0" name=""/>
        <dsp:cNvSpPr/>
      </dsp:nvSpPr>
      <dsp:spPr>
        <a:xfrm>
          <a:off x="1007403" y="953313"/>
          <a:ext cx="1504202" cy="15042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8AADD-C4B9-47B1-A2B6-7E855C0C29E9}">
      <dsp:nvSpPr>
        <dsp:cNvPr id="0" name=""/>
        <dsp:cNvSpPr/>
      </dsp:nvSpPr>
      <dsp:spPr>
        <a:xfrm>
          <a:off x="1308244" y="1254153"/>
          <a:ext cx="902521" cy="9025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E315F9-CA16-4B23-8AFB-69E143588826}">
      <dsp:nvSpPr>
        <dsp:cNvPr id="0" name=""/>
        <dsp:cNvSpPr/>
      </dsp:nvSpPr>
      <dsp:spPr>
        <a:xfrm>
          <a:off x="1308121" y="1214171"/>
          <a:ext cx="902767" cy="982484"/>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544C02-DCD5-4499-A859-CE4D6101B161}">
      <dsp:nvSpPr>
        <dsp:cNvPr id="0" name=""/>
        <dsp:cNvSpPr/>
      </dsp:nvSpPr>
      <dsp:spPr>
        <a:xfrm>
          <a:off x="1263679" y="1517712"/>
          <a:ext cx="909872" cy="30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lvl="0" algn="ctr" defTabSz="622300" rtl="0">
            <a:lnSpc>
              <a:spcPct val="90000"/>
            </a:lnSpc>
            <a:spcBef>
              <a:spcPct val="0"/>
            </a:spcBef>
            <a:spcAft>
              <a:spcPct val="35000"/>
            </a:spcAft>
          </a:pPr>
          <a:r>
            <a:rPr lang="en-GB" sz="1400" b="1" kern="1200" dirty="0" smtClean="0"/>
            <a:t>Older Person</a:t>
          </a:r>
          <a:endParaRPr lang="en-GB" sz="1400" b="1" kern="1200" dirty="0"/>
        </a:p>
      </dsp:txBody>
      <dsp:txXfrm>
        <a:off x="1263679" y="1517712"/>
        <a:ext cx="909872" cy="304617"/>
      </dsp:txXfrm>
    </dsp:sp>
    <dsp:sp modelId="{CFFA81E0-9E8C-43EF-A09B-5969BA0A02AD}">
      <dsp:nvSpPr>
        <dsp:cNvPr id="0" name=""/>
        <dsp:cNvSpPr/>
      </dsp:nvSpPr>
      <dsp:spPr>
        <a:xfrm>
          <a:off x="2900381" y="202089"/>
          <a:ext cx="2632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F2EF1-7CFE-4556-B562-08CCFE90F6CE}">
      <dsp:nvSpPr>
        <dsp:cNvPr id="0" name=""/>
        <dsp:cNvSpPr/>
      </dsp:nvSpPr>
      <dsp:spPr>
        <a:xfrm rot="16200000" flipH="1">
          <a:off x="2781687" y="718068"/>
          <a:ext cx="259235" cy="75564"/>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A85C3A-C657-4FC3-A299-657904AB2E25}">
      <dsp:nvSpPr>
        <dsp:cNvPr id="0" name=""/>
        <dsp:cNvSpPr/>
      </dsp:nvSpPr>
      <dsp:spPr>
        <a:xfrm>
          <a:off x="3163661" y="453960"/>
          <a:ext cx="1053117" cy="50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bodyPr>
        <a:lstStyle/>
        <a:p>
          <a:pPr lvl="0" algn="l" defTabSz="1422400">
            <a:lnSpc>
              <a:spcPct val="90000"/>
            </a:lnSpc>
            <a:spcBef>
              <a:spcPct val="0"/>
            </a:spcBef>
            <a:spcAft>
              <a:spcPct val="35000"/>
            </a:spcAft>
          </a:pPr>
          <a:endParaRPr lang="en-GB" sz="3200" kern="1200" dirty="0"/>
        </a:p>
      </dsp:txBody>
      <dsp:txXfrm>
        <a:off x="3163661" y="453960"/>
        <a:ext cx="1053117" cy="503740"/>
      </dsp:txXfrm>
    </dsp:sp>
    <dsp:sp modelId="{EC3C7CF6-D790-4D84-BFAE-8BE04A5F42AE}">
      <dsp:nvSpPr>
        <dsp:cNvPr id="0" name=""/>
        <dsp:cNvSpPr/>
      </dsp:nvSpPr>
      <dsp:spPr>
        <a:xfrm>
          <a:off x="2900381" y="705830"/>
          <a:ext cx="2632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16C7F0-005E-405A-8922-4EEE3722333F}">
      <dsp:nvSpPr>
        <dsp:cNvPr id="0" name=""/>
        <dsp:cNvSpPr/>
      </dsp:nvSpPr>
      <dsp:spPr>
        <a:xfrm rot="5400000">
          <a:off x="2061304" y="946650"/>
          <a:ext cx="1222317" cy="907435"/>
        </a:xfrm>
        <a:prstGeom prst="lin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91E2A120-27DD-4F94-AA80-351DBF015475}">
      <dsp:nvSpPr>
        <dsp:cNvPr id="0" name=""/>
        <dsp:cNvSpPr/>
      </dsp:nvSpPr>
      <dsp:spPr>
        <a:xfrm>
          <a:off x="2685846" y="424959"/>
          <a:ext cx="1575936" cy="50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rtl="0">
            <a:lnSpc>
              <a:spcPct val="90000"/>
            </a:lnSpc>
            <a:spcBef>
              <a:spcPct val="0"/>
            </a:spcBef>
            <a:spcAft>
              <a:spcPct val="35000"/>
            </a:spcAft>
          </a:pPr>
          <a:r>
            <a:rPr lang="en-US" sz="1800" b="1" kern="1200" dirty="0" smtClean="0"/>
            <a:t>Social Navigator</a:t>
          </a:r>
          <a:endParaRPr lang="en-GB" sz="1800" kern="1200" dirty="0"/>
        </a:p>
      </dsp:txBody>
      <dsp:txXfrm>
        <a:off x="2685846" y="424959"/>
        <a:ext cx="1575936" cy="503740"/>
      </dsp:txXfrm>
    </dsp:sp>
    <dsp:sp modelId="{259FF877-C7E5-46F3-9BB8-E12659989DD1}">
      <dsp:nvSpPr>
        <dsp:cNvPr id="0" name=""/>
        <dsp:cNvSpPr/>
      </dsp:nvSpPr>
      <dsp:spPr>
        <a:xfrm>
          <a:off x="2900381" y="1209571"/>
          <a:ext cx="2632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570F8C-AAF9-4632-BA17-64AED1EC4098}">
      <dsp:nvSpPr>
        <dsp:cNvPr id="0" name=""/>
        <dsp:cNvSpPr/>
      </dsp:nvSpPr>
      <dsp:spPr>
        <a:xfrm rot="5400000">
          <a:off x="2588396" y="1782499"/>
          <a:ext cx="203860" cy="38545"/>
        </a:xfrm>
        <a:prstGeom prst="line">
          <a:avLst/>
        </a:prstGeom>
        <a:solidFill>
          <a:schemeClr val="accent1">
            <a:hueOff val="0"/>
            <a:satOff val="0"/>
            <a:lumOff val="0"/>
            <a:alphaOff val="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sp>
    <dsp:sp modelId="{90473753-37A4-400C-8A8A-AD44022FA115}">
      <dsp:nvSpPr>
        <dsp:cNvPr id="0" name=""/>
        <dsp:cNvSpPr/>
      </dsp:nvSpPr>
      <dsp:spPr>
        <a:xfrm>
          <a:off x="3068669" y="1153464"/>
          <a:ext cx="1053117" cy="50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rtl="0">
            <a:lnSpc>
              <a:spcPct val="90000"/>
            </a:lnSpc>
            <a:spcBef>
              <a:spcPct val="0"/>
            </a:spcBef>
            <a:spcAft>
              <a:spcPct val="35000"/>
            </a:spcAft>
          </a:pPr>
          <a:r>
            <a:rPr lang="en-GB" sz="1800" b="1" kern="1200" dirty="0" smtClean="0"/>
            <a:t>Digital Support</a:t>
          </a:r>
          <a:endParaRPr lang="en-GB" sz="1800" b="1" kern="1200" dirty="0"/>
        </a:p>
      </dsp:txBody>
      <dsp:txXfrm>
        <a:off x="3068669" y="1153464"/>
        <a:ext cx="1053117" cy="503740"/>
      </dsp:txXfrm>
    </dsp:sp>
    <dsp:sp modelId="{ADEC2305-46AF-4CF2-B97F-3FED67126F87}">
      <dsp:nvSpPr>
        <dsp:cNvPr id="0" name=""/>
        <dsp:cNvSpPr/>
      </dsp:nvSpPr>
      <dsp:spPr>
        <a:xfrm>
          <a:off x="2900381" y="1713312"/>
          <a:ext cx="2632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6F8461-74E1-4786-BA99-46094E7752F0}">
      <dsp:nvSpPr>
        <dsp:cNvPr id="0" name=""/>
        <dsp:cNvSpPr/>
      </dsp:nvSpPr>
      <dsp:spPr>
        <a:xfrm rot="5400000">
          <a:off x="2260082" y="1680049"/>
          <a:ext cx="788792" cy="706961"/>
        </a:xfrm>
        <a:prstGeom prst="lin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EA2B8E6-AE75-48B4-9C52-4E692DD4BCB0}" type="datetimeFigureOut">
              <a:rPr lang="en-GB" smtClean="0"/>
              <a:pPr/>
              <a:t>21/05/2018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8ABDBFA-191B-4BEF-8A2C-3B7D83F0B85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Why focus on</a:t>
            </a:r>
            <a:r>
              <a:rPr lang="en-GB" baseline="0" dirty="0" smtClean="0"/>
              <a:t> SI/loneliness?</a:t>
            </a:r>
          </a:p>
          <a:p>
            <a:endParaRPr lang="en-GB" baseline="0" dirty="0" smtClean="0"/>
          </a:p>
          <a:p>
            <a:endParaRPr lang="en-GB" dirty="0" smtClean="0"/>
          </a:p>
          <a:p>
            <a:r>
              <a:rPr lang="en-GB" dirty="0" err="1" smtClean="0"/>
              <a:t>ie</a:t>
            </a:r>
            <a:r>
              <a:rPr lang="en-GB" dirty="0" smtClean="0"/>
              <a:t>. those experiencing loneliness always or often, has been consistently reported among older adults at between 5-16% in UK although higher levels exist for the very old (Victor et al, 2005). </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smtClean="0">
                <a:solidFill>
                  <a:schemeClr val="tx1"/>
                </a:solidFill>
                <a:latin typeface="+mn-lt"/>
                <a:ea typeface="+mn-ea"/>
                <a:cs typeface="+mn-cs"/>
              </a:rPr>
              <a:t>AND SET to increase with WI outstripping</a:t>
            </a:r>
            <a:r>
              <a:rPr lang="en-GB" sz="1200" b="0" i="0" kern="1200" baseline="0" dirty="0" smtClean="0">
                <a:solidFill>
                  <a:schemeClr val="tx1"/>
                </a:solidFill>
                <a:latin typeface="+mn-lt"/>
                <a:ea typeface="+mn-ea"/>
                <a:cs typeface="+mn-cs"/>
              </a:rPr>
              <a:t> Scotland</a:t>
            </a:r>
            <a:endParaRPr lang="en-GB" sz="1200" b="0" i="0" kern="1200" dirty="0" smtClean="0">
              <a:solidFill>
                <a:schemeClr val="tx1"/>
              </a:solidFill>
              <a:latin typeface="+mn-lt"/>
              <a:ea typeface="+mn-ea"/>
              <a:cs typeface="+mn-cs"/>
            </a:endParaRPr>
          </a:p>
          <a:p>
            <a:endParaRPr lang="en-GB" sz="1200" b="0" i="0" kern="1200" dirty="0" smtClean="0">
              <a:solidFill>
                <a:schemeClr val="tx1"/>
              </a:solidFill>
              <a:latin typeface="+mn-lt"/>
              <a:ea typeface="+mn-ea"/>
              <a:cs typeface="+mn-cs"/>
            </a:endParaRPr>
          </a:p>
          <a:p>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European terms among highest areas presently 2011 30-35% with only Northern Scandinavia and some Baltic states higher</a:t>
            </a:r>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that the evidence</a:t>
            </a:r>
            <a:r>
              <a:rPr lang="en-GB" baseline="0" dirty="0" smtClean="0"/>
              <a:t> and challenges for WI/Scotland generally – </a:t>
            </a:r>
          </a:p>
          <a:p>
            <a:endParaRPr lang="en-GB" baseline="0" dirty="0" smtClean="0"/>
          </a:p>
          <a:p>
            <a:r>
              <a:rPr lang="en-GB" baseline="0" dirty="0" smtClean="0"/>
              <a:t>Third objective was to review solutions in Canada where similar remote/rural challenges exist</a:t>
            </a:r>
          </a:p>
          <a:p>
            <a:endParaRPr lang="en-GB" baseline="0" dirty="0" smtClean="0"/>
          </a:p>
          <a:p>
            <a:r>
              <a:rPr lang="en-GB" baseline="0" dirty="0" smtClean="0"/>
              <a:t>2 areas of focus</a:t>
            </a:r>
          </a:p>
          <a:p>
            <a:endParaRPr lang="en-GB" baseline="0" dirty="0" smtClean="0"/>
          </a:p>
          <a:p>
            <a:pPr marL="228600" indent="-228600">
              <a:buAutoNum type="arabicParenR"/>
            </a:pPr>
            <a:r>
              <a:rPr lang="en-GB" baseline="0" dirty="0" smtClean="0"/>
              <a:t>Social Digital innovations</a:t>
            </a:r>
          </a:p>
          <a:p>
            <a:pPr marL="228600" indent="-228600">
              <a:buAutoNum type="arabicParenR"/>
            </a:pPr>
            <a:r>
              <a:rPr lang="en-GB" baseline="0" dirty="0" smtClean="0"/>
              <a:t>Rural Communities (esp. for use of digital)</a:t>
            </a:r>
          </a:p>
          <a:p>
            <a:endParaRPr lang="en-GB" baseline="0" dirty="0" smtClean="0"/>
          </a:p>
          <a:p>
            <a:r>
              <a:rPr lang="en-GB" baseline="0" dirty="0" smtClean="0"/>
              <a:t>NOW a few examples of projects where we seek to tackle and all harness to varying degrees the potential role of technology</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Partnership between </a:t>
            </a:r>
            <a:r>
              <a:rPr lang="en-GB" dirty="0" err="1" smtClean="0"/>
              <a:t>TagLab</a:t>
            </a:r>
            <a:r>
              <a:rPr lang="en-GB" baseline="0" dirty="0" smtClean="0"/>
              <a:t> (</a:t>
            </a:r>
            <a:r>
              <a:rPr lang="en-GB" baseline="0" dirty="0" err="1" smtClean="0"/>
              <a:t>toronto</a:t>
            </a:r>
            <a:r>
              <a:rPr lang="en-GB" baseline="0" dirty="0" smtClean="0"/>
              <a:t> </a:t>
            </a:r>
            <a:r>
              <a:rPr lang="en-GB" baseline="0" dirty="0" err="1" smtClean="0"/>
              <a:t>Uni</a:t>
            </a:r>
            <a:r>
              <a:rPr lang="en-GB" baseline="0" dirty="0" smtClean="0"/>
              <a:t>) and </a:t>
            </a:r>
            <a:r>
              <a:rPr lang="en-GB" baseline="0" dirty="0" err="1" smtClean="0"/>
              <a:t>Donway</a:t>
            </a:r>
            <a:r>
              <a:rPr lang="en-GB" baseline="0" dirty="0" smtClean="0"/>
              <a:t> Place, Seniors Home</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smtClean="0">
                <a:solidFill>
                  <a:schemeClr val="tx1"/>
                </a:solidFill>
                <a:latin typeface="+mn-lt"/>
                <a:ea typeface="+mn-ea"/>
                <a:cs typeface="+mn-cs"/>
              </a:rPr>
              <a:t>Other area was project</a:t>
            </a:r>
            <a:r>
              <a:rPr lang="en-GB" sz="1200" b="0" i="0" kern="1200" baseline="0" dirty="0" smtClean="0">
                <a:solidFill>
                  <a:schemeClr val="tx1"/>
                </a:solidFill>
                <a:latin typeface="+mn-lt"/>
                <a:ea typeface="+mn-ea"/>
                <a:cs typeface="+mn-cs"/>
              </a:rPr>
              <a:t> led by SFU to explore social role of digital gaming among older adults</a:t>
            </a:r>
          </a:p>
          <a:p>
            <a:endParaRPr lang="en-GB" sz="1200" b="0" i="0" kern="1200" baseline="0" dirty="0" smtClean="0">
              <a:solidFill>
                <a:schemeClr val="tx1"/>
              </a:solidFill>
              <a:latin typeface="+mn-lt"/>
              <a:ea typeface="+mn-ea"/>
              <a:cs typeface="+mn-cs"/>
            </a:endParaRPr>
          </a:p>
          <a:p>
            <a:r>
              <a:rPr lang="en-GB" sz="1200" b="0" i="0" kern="1200" baseline="0" dirty="0" smtClean="0">
                <a:solidFill>
                  <a:schemeClr val="tx1"/>
                </a:solidFill>
                <a:latin typeface="+mn-lt"/>
                <a:ea typeface="+mn-ea"/>
                <a:cs typeface="+mn-cs"/>
              </a:rPr>
              <a:t>Found benefits in terms of:</a:t>
            </a:r>
          </a:p>
          <a:p>
            <a:endParaRPr lang="en-GB" sz="1200" b="0" i="0" kern="1200" baseline="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learning (cognitive)</a:t>
            </a:r>
          </a:p>
          <a:p>
            <a:r>
              <a:rPr lang="en-GB" sz="1200" b="0" i="0" kern="1200" dirty="0" smtClean="0">
                <a:solidFill>
                  <a:schemeClr val="tx1"/>
                </a:solidFill>
                <a:latin typeface="+mn-lt"/>
                <a:ea typeface="+mn-ea"/>
                <a:cs typeface="+mn-cs"/>
              </a:rPr>
              <a:t>social connectedness</a:t>
            </a:r>
            <a:r>
              <a:rPr lang="en-GB" sz="1200" b="0" i="0" kern="1200" baseline="0" dirty="0" smtClean="0">
                <a:solidFill>
                  <a:schemeClr val="tx1"/>
                </a:solidFill>
                <a:latin typeface="+mn-lt"/>
                <a:ea typeface="+mn-ea"/>
                <a:cs typeface="+mn-cs"/>
              </a:rPr>
              <a:t> (co-playing, collaboration)</a:t>
            </a:r>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Digital skills</a:t>
            </a:r>
            <a:r>
              <a:rPr lang="en-GB" sz="1200" b="0" i="0" kern="1200" baseline="0" dirty="0" smtClean="0">
                <a:solidFill>
                  <a:schemeClr val="tx1"/>
                </a:solidFill>
                <a:latin typeface="+mn-lt"/>
                <a:ea typeface="+mn-ea"/>
                <a:cs typeface="+mn-cs"/>
              </a:rPr>
              <a:t> and acceptance</a:t>
            </a:r>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general enjoyment</a:t>
            </a:r>
            <a:r>
              <a:rPr lang="en-GB" sz="1200" b="0" i="0" kern="1200" baseline="0" dirty="0" smtClean="0">
                <a:solidFill>
                  <a:schemeClr val="tx1"/>
                </a:solidFill>
                <a:latin typeface="+mn-lt"/>
                <a:ea typeface="+mn-ea"/>
                <a:cs typeface="+mn-cs"/>
              </a:rPr>
              <a:t> (wellbeing)</a:t>
            </a:r>
          </a:p>
          <a:p>
            <a:endParaRPr lang="en-GB" sz="1200" b="0" i="0" kern="1200" baseline="0" dirty="0" smtClean="0">
              <a:solidFill>
                <a:schemeClr val="tx1"/>
              </a:solidFill>
              <a:latin typeface="+mn-lt"/>
              <a:ea typeface="+mn-ea"/>
              <a:cs typeface="+mn-cs"/>
            </a:endParaRPr>
          </a:p>
          <a:p>
            <a:endParaRPr lang="en-GB" sz="1200" b="0" i="0" kern="1200" dirty="0" smtClean="0">
              <a:solidFill>
                <a:schemeClr val="tx1"/>
              </a:solidFill>
              <a:latin typeface="+mn-lt"/>
              <a:ea typeface="+mn-ea"/>
              <a:cs typeface="+mn-cs"/>
            </a:endParaRPr>
          </a:p>
          <a:p>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 survey of over 1000 seniors was conducted about their digital and non-digital </a:t>
            </a:r>
            <a:r>
              <a:rPr lang="en-GB" sz="1200" b="0" i="0" kern="1200" dirty="0" err="1" smtClean="0">
                <a:solidFill>
                  <a:schemeClr val="tx1"/>
                </a:solidFill>
                <a:latin typeface="+mn-lt"/>
                <a:ea typeface="+mn-ea"/>
                <a:cs typeface="+mn-cs"/>
              </a:rPr>
              <a:t>gameplay</a:t>
            </a:r>
            <a:r>
              <a:rPr lang="en-GB" sz="1200" b="0" i="0" kern="1200" dirty="0" smtClean="0">
                <a:solidFill>
                  <a:schemeClr val="tx1"/>
                </a:solidFill>
                <a:latin typeface="+mn-lt"/>
                <a:ea typeface="+mn-ea"/>
                <a:cs typeface="+mn-cs"/>
              </a:rPr>
              <a:t>. This is being followed up with a series of interventions in seniors' facilities, community centres and private homes to investigate the potential of using various digital games to provide cognitive and social-emotional benefits to older adults</a:t>
            </a:r>
          </a:p>
          <a:p>
            <a:endParaRPr lang="en-GB" sz="1200" b="0" i="0" kern="1200" dirty="0" smtClean="0">
              <a:solidFill>
                <a:schemeClr val="tx1"/>
              </a:solidFill>
              <a:latin typeface="+mn-lt"/>
              <a:ea typeface="+mn-ea"/>
              <a:cs typeface="+mn-cs"/>
            </a:endParaRPr>
          </a:p>
          <a:p>
            <a:endParaRPr lang="en-GB" sz="1200" b="0" i="0" kern="1200" dirty="0" smtClean="0">
              <a:solidFill>
                <a:schemeClr val="tx1"/>
              </a:solidFill>
              <a:latin typeface="+mn-lt"/>
              <a:ea typeface="+mn-ea"/>
              <a:cs typeface="+mn-cs"/>
            </a:endParaRPr>
          </a:p>
          <a:p>
            <a:pPr fontAlgn="base"/>
            <a:r>
              <a:rPr lang="en-GB" sz="1200" b="0" i="0" kern="1200" dirty="0" smtClean="0">
                <a:solidFill>
                  <a:schemeClr val="tx1"/>
                </a:solidFill>
                <a:latin typeface="+mn-lt"/>
                <a:ea typeface="+mn-ea"/>
                <a:cs typeface="+mn-cs"/>
              </a:rPr>
              <a:t>Solitaire Quiz, the first in a series of AGE-WELL-supported digital games for older adults, was developed by Dr. Sauvé’s team in collaboration with Dr. Kaufman. It is now available online in English and French at Android and Apple stores and through </a:t>
            </a:r>
            <a:r>
              <a:rPr lang="en-GB" sz="1200" b="0" i="0" kern="1200" dirty="0" err="1" smtClean="0">
                <a:solidFill>
                  <a:schemeClr val="tx1"/>
                </a:solidFill>
                <a:latin typeface="+mn-lt"/>
                <a:ea typeface="+mn-ea"/>
                <a:cs typeface="+mn-cs"/>
              </a:rPr>
              <a:t>Facebook</a:t>
            </a:r>
            <a:r>
              <a:rPr lang="en-GB" sz="1200" b="0" i="0" kern="1200" dirty="0" smtClean="0">
                <a:solidFill>
                  <a:schemeClr val="tx1"/>
                </a:solidFill>
                <a:latin typeface="+mn-lt"/>
                <a:ea typeface="+mn-ea"/>
                <a:cs typeface="+mn-cs"/>
              </a:rPr>
              <a:t>. Tic </a:t>
            </a:r>
            <a:r>
              <a:rPr lang="en-GB" sz="1200" b="0" i="0" kern="1200" dirty="0" err="1" smtClean="0">
                <a:solidFill>
                  <a:schemeClr val="tx1"/>
                </a:solidFill>
                <a:latin typeface="+mn-lt"/>
                <a:ea typeface="+mn-ea"/>
                <a:cs typeface="+mn-cs"/>
              </a:rPr>
              <a:t>Tac</a:t>
            </a:r>
            <a:r>
              <a:rPr lang="en-GB" sz="1200" b="0" i="0" kern="1200" dirty="0" smtClean="0">
                <a:solidFill>
                  <a:schemeClr val="tx1"/>
                </a:solidFill>
                <a:latin typeface="+mn-lt"/>
                <a:ea typeface="+mn-ea"/>
                <a:cs typeface="+mn-cs"/>
              </a:rPr>
              <a:t> Quiz is being field tested and will be available soon. An online escape room game will be field tested this fall and launched early in 2018.</a:t>
            </a:r>
          </a:p>
          <a:p>
            <a:pPr fontAlgn="base"/>
            <a:r>
              <a:rPr lang="en-GB" sz="1200" b="0" i="0" kern="1200" dirty="0" smtClean="0">
                <a:solidFill>
                  <a:schemeClr val="tx1"/>
                </a:solidFill>
                <a:latin typeface="+mn-lt"/>
                <a:ea typeface="+mn-ea"/>
                <a:cs typeface="+mn-cs"/>
              </a:rPr>
              <a:t>Familiar games to an older audience, Solitaire Quiz and Tic </a:t>
            </a:r>
            <a:r>
              <a:rPr lang="en-GB" sz="1200" b="0" i="0" kern="1200" dirty="0" err="1" smtClean="0">
                <a:solidFill>
                  <a:schemeClr val="tx1"/>
                </a:solidFill>
                <a:latin typeface="+mn-lt"/>
                <a:ea typeface="+mn-ea"/>
                <a:cs typeface="+mn-cs"/>
              </a:rPr>
              <a:t>Tac</a:t>
            </a:r>
            <a:r>
              <a:rPr lang="en-GB" sz="1200" b="0" i="0" kern="1200" dirty="0" smtClean="0">
                <a:solidFill>
                  <a:schemeClr val="tx1"/>
                </a:solidFill>
                <a:latin typeface="+mn-lt"/>
                <a:ea typeface="+mn-ea"/>
                <a:cs typeface="+mn-cs"/>
              </a:rPr>
              <a:t> Quiz also feature customizable quizzes on a variety of topics, such as nutrition and healthy living. The escape room is a collaborative game that requires two players to talk and work together to solve the puzzle and escape.</a:t>
            </a:r>
          </a:p>
          <a:p>
            <a:pPr fontAlgn="base"/>
            <a:endParaRPr lang="en-GB" sz="1200" b="0" i="0" kern="1200" dirty="0" smtClean="0">
              <a:solidFill>
                <a:schemeClr val="tx1"/>
              </a:solidFill>
              <a:latin typeface="+mn-lt"/>
              <a:ea typeface="+mn-ea"/>
              <a:cs typeface="+mn-cs"/>
            </a:endParaRPr>
          </a:p>
          <a:p>
            <a:pPr fontAlgn="base"/>
            <a:r>
              <a:rPr lang="en-GB" sz="1200" b="0" i="0" kern="1200" dirty="0" smtClean="0">
                <a:solidFill>
                  <a:schemeClr val="tx1"/>
                </a:solidFill>
                <a:latin typeface="+mn-lt"/>
                <a:ea typeface="+mn-ea"/>
                <a:cs typeface="+mn-cs"/>
              </a:rPr>
              <a:t>Play, Learn,</a:t>
            </a:r>
            <a:r>
              <a:rPr lang="en-GB" sz="1200" b="0" i="0" kern="1200" baseline="0" dirty="0" smtClean="0">
                <a:solidFill>
                  <a:schemeClr val="tx1"/>
                </a:solidFill>
                <a:latin typeface="+mn-lt"/>
                <a:ea typeface="+mn-ea"/>
                <a:cs typeface="+mn-cs"/>
              </a:rPr>
              <a:t> Connect: older adults </a:t>
            </a:r>
            <a:r>
              <a:rPr lang="en-GB" sz="1200" b="0" i="0" kern="1200" baseline="0" dirty="0" err="1" smtClean="0">
                <a:solidFill>
                  <a:schemeClr val="tx1"/>
                </a:solidFill>
                <a:latin typeface="+mn-lt"/>
                <a:ea typeface="+mn-ea"/>
                <a:cs typeface="+mn-cs"/>
              </a:rPr>
              <a:t>expriences</a:t>
            </a:r>
            <a:r>
              <a:rPr lang="en-GB" sz="1200" b="0" i="0" kern="1200" baseline="0" dirty="0" smtClean="0">
                <a:solidFill>
                  <a:schemeClr val="tx1"/>
                </a:solidFill>
                <a:latin typeface="+mn-lt"/>
                <a:ea typeface="+mn-ea"/>
                <a:cs typeface="+mn-cs"/>
              </a:rPr>
              <a:t> with multiplayer, educational, digital bingo game:  </a:t>
            </a:r>
          </a:p>
          <a:p>
            <a:pPr fontAlgn="base"/>
            <a:r>
              <a:rPr lang="en-GB" sz="1200" b="0" i="0" kern="1200" dirty="0" smtClean="0">
                <a:solidFill>
                  <a:schemeClr val="tx1"/>
                </a:solidFill>
                <a:latin typeface="+mn-lt"/>
                <a:ea typeface="+mn-ea"/>
                <a:cs typeface="+mn-cs"/>
              </a:rPr>
              <a:t>The results of this study showed significant improvement in players' scores for knowledge, social connectedness, and attitudes toward digital games from the </a:t>
            </a:r>
            <a:r>
              <a:rPr lang="en-GB" sz="1200" b="0" i="0" kern="1200" dirty="0" err="1" smtClean="0">
                <a:solidFill>
                  <a:schemeClr val="tx1"/>
                </a:solidFill>
                <a:latin typeface="+mn-lt"/>
                <a:ea typeface="+mn-ea"/>
                <a:cs typeface="+mn-cs"/>
              </a:rPr>
              <a:t>pretest</a:t>
            </a:r>
            <a:r>
              <a:rPr lang="en-GB" sz="1200" b="0" i="0" kern="1200" dirty="0" smtClean="0">
                <a:solidFill>
                  <a:schemeClr val="tx1"/>
                </a:solidFill>
                <a:latin typeface="+mn-lt"/>
                <a:ea typeface="+mn-ea"/>
                <a:cs typeface="+mn-cs"/>
              </a:rPr>
              <a:t> to the </a:t>
            </a:r>
            <a:r>
              <a:rPr lang="en-GB" sz="1200" b="0" i="0" kern="1200" dirty="0" err="1" smtClean="0">
                <a:solidFill>
                  <a:schemeClr val="tx1"/>
                </a:solidFill>
                <a:latin typeface="+mn-lt"/>
                <a:ea typeface="+mn-ea"/>
                <a:cs typeface="+mn-cs"/>
              </a:rPr>
              <a:t>posttest</a:t>
            </a:r>
            <a:r>
              <a:rPr lang="en-GB" sz="1200" b="0" i="0" kern="1200" dirty="0" smtClean="0">
                <a:solidFill>
                  <a:schemeClr val="tx1"/>
                </a:solidFill>
                <a:latin typeface="+mn-lt"/>
                <a:ea typeface="+mn-ea"/>
                <a:cs typeface="+mn-cs"/>
              </a:rPr>
              <a:t>. The interview data confirmed these increases and provided insights on the importance of learning, social connectedness, </a:t>
            </a:r>
            <a:r>
              <a:rPr lang="en-GB" sz="1200" b="0" i="0" kern="1200" dirty="0" err="1" smtClean="0">
                <a:solidFill>
                  <a:schemeClr val="tx1"/>
                </a:solidFill>
                <a:latin typeface="+mn-lt"/>
                <a:ea typeface="+mn-ea"/>
                <a:cs typeface="+mn-cs"/>
              </a:rPr>
              <a:t>coplaying</a:t>
            </a:r>
            <a:r>
              <a:rPr lang="en-GB" sz="1200" b="0" i="0" kern="1200" dirty="0" smtClean="0">
                <a:solidFill>
                  <a:schemeClr val="tx1"/>
                </a:solidFill>
                <a:latin typeface="+mn-lt"/>
                <a:ea typeface="+mn-ea"/>
                <a:cs typeface="+mn-cs"/>
              </a:rPr>
              <a:t>, and general enjoyment from playing a digital educational game</a:t>
            </a:r>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dirty="0" smtClean="0"/>
              <a:t>Persons</a:t>
            </a:r>
            <a:r>
              <a:rPr lang="en-GB" b="1" baseline="0" dirty="0" smtClean="0"/>
              <a:t> with LTCs are a key group where SI/loneliness can impact – so found in no. of digital apps developed for condition management a strong social support element</a:t>
            </a:r>
          </a:p>
          <a:p>
            <a:endParaRPr lang="en-GB" b="1" baseline="0" dirty="0" smtClean="0"/>
          </a:p>
          <a:p>
            <a:r>
              <a:rPr lang="en-GB" b="1" baseline="0" dirty="0" smtClean="0"/>
              <a:t>e.g.</a:t>
            </a:r>
          </a:p>
          <a:p>
            <a:r>
              <a:rPr lang="en-GB" b="1" baseline="0" dirty="0" err="1" smtClean="0"/>
              <a:t>ICanCop</a:t>
            </a:r>
            <a:r>
              <a:rPr lang="en-GB" b="1" baseline="0" dirty="0" smtClean="0"/>
              <a:t> – chronic pain for young adults/adolescents</a:t>
            </a:r>
          </a:p>
          <a:p>
            <a:r>
              <a:rPr lang="en-GB" b="1" baseline="0" dirty="0" smtClean="0"/>
              <a:t>iPeer2Peer – peer support for teenagers with LTCs via young adult mentoring on VC </a:t>
            </a:r>
          </a:p>
          <a:p>
            <a:r>
              <a:rPr lang="en-GB" b="1" baseline="0" dirty="0" smtClean="0"/>
              <a:t>Teens taking charge – </a:t>
            </a:r>
            <a:r>
              <a:rPr lang="en-GB" b="1" baseline="0" dirty="0" err="1" smtClean="0"/>
              <a:t>onlines</a:t>
            </a:r>
            <a:r>
              <a:rPr lang="en-GB" b="1" baseline="0" dirty="0" smtClean="0"/>
              <a:t> self-management with strong social support element</a:t>
            </a:r>
          </a:p>
          <a:p>
            <a:r>
              <a:rPr lang="en-GB" b="1" baseline="0" dirty="0" err="1" smtClean="0"/>
              <a:t>Medly</a:t>
            </a:r>
            <a:r>
              <a:rPr lang="en-GB" b="1" baseline="0" dirty="0" smtClean="0"/>
              <a:t> – multiple chronic condition support – again strong community social support element</a:t>
            </a:r>
            <a:endParaRPr lang="en-GB" b="1" dirty="0" smtClean="0"/>
          </a:p>
          <a:p>
            <a:endParaRPr lang="en-GB" b="1" dirty="0" smtClean="0"/>
          </a:p>
          <a:p>
            <a:r>
              <a:rPr lang="en-GB" b="1" dirty="0" err="1" smtClean="0"/>
              <a:t>ICanCope</a:t>
            </a:r>
            <a:r>
              <a:rPr lang="en-GB" b="1" baseline="0" dirty="0" smtClean="0"/>
              <a:t> </a:t>
            </a:r>
            <a:r>
              <a:rPr lang="en-GB" baseline="0" dirty="0" smtClean="0"/>
              <a:t>– support with chronic pain for young adults/adolescents – socially connecting element/support T</a:t>
            </a:r>
            <a:r>
              <a:rPr lang="en-GB" sz="1200" b="0" i="0" kern="1200" dirty="0" smtClean="0">
                <a:solidFill>
                  <a:schemeClr val="tx1"/>
                </a:solidFill>
                <a:latin typeface="+mn-lt"/>
                <a:ea typeface="+mn-ea"/>
                <a:cs typeface="+mn-cs"/>
              </a:rPr>
              <a:t>he app will help AYA to track pain, sleep, mood, activities, and exercise and socially supportive/connecting element</a:t>
            </a:r>
            <a:r>
              <a:rPr lang="en-GB" sz="1200" b="0" i="0" kern="1200" baseline="0" dirty="0" smtClean="0">
                <a:solidFill>
                  <a:schemeClr val="tx1"/>
                </a:solidFill>
                <a:latin typeface="+mn-lt"/>
                <a:ea typeface="+mn-ea"/>
                <a:cs typeface="+mn-cs"/>
              </a:rPr>
              <a:t> – via Community and G</a:t>
            </a:r>
            <a:r>
              <a:rPr lang="en-GB" sz="1200" b="0" i="0" kern="1200" dirty="0" smtClean="0">
                <a:solidFill>
                  <a:schemeClr val="tx1"/>
                </a:solidFill>
                <a:latin typeface="+mn-lt"/>
                <a:ea typeface="+mn-ea"/>
                <a:cs typeface="+mn-cs"/>
              </a:rPr>
              <a:t>oal</a:t>
            </a:r>
            <a:r>
              <a:rPr lang="en-GB" sz="1200" b="0" i="0" kern="1200" baseline="0" dirty="0" smtClean="0">
                <a:solidFill>
                  <a:schemeClr val="tx1"/>
                </a:solidFill>
                <a:latin typeface="+mn-lt"/>
                <a:ea typeface="+mn-ea"/>
                <a:cs typeface="+mn-cs"/>
              </a:rPr>
              <a:t> Setting</a:t>
            </a:r>
            <a:r>
              <a:rPr lang="en-GB" sz="1200" b="0" i="0" kern="1200" dirty="0" smtClean="0">
                <a:solidFill>
                  <a:schemeClr val="tx1"/>
                </a:solidFill>
                <a:latin typeface="+mn-lt"/>
                <a:ea typeface="+mn-ea"/>
                <a:cs typeface="+mn-cs"/>
              </a:rPr>
              <a:t> with help of other AYA with pain to meet goals. </a:t>
            </a:r>
            <a:endParaRPr lang="en-GB" dirty="0" smtClean="0"/>
          </a:p>
          <a:p>
            <a:endParaRPr lang="en-GB" dirty="0" smtClean="0"/>
          </a:p>
          <a:p>
            <a:r>
              <a:rPr lang="en-GB" b="1" dirty="0" smtClean="0"/>
              <a:t> iPeer2Peer </a:t>
            </a:r>
            <a:r>
              <a:rPr lang="en-GB" dirty="0" smtClean="0"/>
              <a:t>- </a:t>
            </a:r>
            <a:r>
              <a:rPr lang="en-GB" sz="1200" b="0" i="0" kern="1200" dirty="0" smtClean="0">
                <a:solidFill>
                  <a:schemeClr val="tx1"/>
                </a:solidFill>
                <a:latin typeface="+mn-lt"/>
                <a:ea typeface="+mn-ea"/>
                <a:cs typeface="+mn-cs"/>
              </a:rPr>
              <a:t>Peer support could help meet this need. Providing face-to-face peer support using the Internet</a:t>
            </a:r>
          </a:p>
          <a:p>
            <a:r>
              <a:rPr lang="en-GB" sz="1200" b="0" i="0" kern="1200" dirty="0" smtClean="0">
                <a:solidFill>
                  <a:schemeClr val="tx1"/>
                </a:solidFill>
                <a:latin typeface="+mn-lt"/>
                <a:ea typeface="+mn-ea"/>
                <a:cs typeface="+mn-cs"/>
              </a:rPr>
              <a:t>The iPeer2Peer Program matches teenagers with chronic disease with a young adult mentor who has learned to manage their disease. The teenagers and their mentors speak on Skype video calls ten times for 20 to 30 minutes over three months. The iPeer2Peer Program is new and different because it uses technology that many teenagers are already familiar with and makes education and support more accessible to young people with chronic disease.</a:t>
            </a:r>
          </a:p>
          <a:p>
            <a:endParaRPr lang="en-GB" sz="1200" b="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Teens taking charge </a:t>
            </a:r>
            <a:r>
              <a:rPr lang="en-GB" sz="1200" b="0" i="0" kern="1200" dirty="0" smtClean="0">
                <a:solidFill>
                  <a:schemeClr val="tx1"/>
                </a:solidFill>
                <a:latin typeface="+mn-lt"/>
                <a:ea typeface="+mn-ea"/>
                <a:cs typeface="+mn-cs"/>
              </a:rPr>
              <a:t>online self-management program – includes</a:t>
            </a:r>
          </a:p>
          <a:p>
            <a:pPr marL="228600" indent="-228600">
              <a:buAutoNum type="alphaLcParenBoth"/>
            </a:pPr>
            <a:r>
              <a:rPr lang="en-GB" sz="1200" b="0" i="0" kern="1200" dirty="0" smtClean="0">
                <a:solidFill>
                  <a:schemeClr val="tx1"/>
                </a:solidFill>
                <a:latin typeface="+mn-lt"/>
                <a:ea typeface="+mn-ea"/>
                <a:cs typeface="+mn-cs"/>
              </a:rPr>
              <a:t>focus on helping youth gain skills for independence and transitioning to adulthood and after/adult health care; </a:t>
            </a:r>
          </a:p>
          <a:p>
            <a:pPr marL="228600" indent="-228600">
              <a:buNone/>
            </a:pPr>
            <a:r>
              <a:rPr lang="en-GB" sz="1200" b="0" i="0" kern="1200" dirty="0" smtClean="0">
                <a:solidFill>
                  <a:schemeClr val="tx1"/>
                </a:solidFill>
                <a:latin typeface="+mn-lt"/>
                <a:ea typeface="+mn-ea"/>
                <a:cs typeface="+mn-cs"/>
              </a:rPr>
              <a:t>(b) include interactive comprehensive cognitive-behavioural methods to promote self-management skills; and </a:t>
            </a:r>
          </a:p>
          <a:p>
            <a:pPr marL="228600" indent="-228600">
              <a:buNone/>
            </a:pPr>
            <a:r>
              <a:rPr lang="en-GB" sz="1200" b="0" i="0" kern="1200" dirty="0" smtClean="0">
                <a:solidFill>
                  <a:schemeClr val="tx1"/>
                </a:solidFill>
                <a:latin typeface="+mn-lt"/>
                <a:ea typeface="+mn-ea"/>
                <a:cs typeface="+mn-cs"/>
              </a:rPr>
              <a:t>(c) provide opportunities for meaningful social support or interaction with health care providers (health coaches, “Ask An Expert” feature). </a:t>
            </a:r>
          </a:p>
          <a:p>
            <a:pPr marL="228600" indent="-228600">
              <a:buNone/>
            </a:pPr>
            <a:endParaRPr lang="en-GB" sz="1200" b="0" i="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ASB Lab – Toronto</a:t>
            </a:r>
          </a:p>
          <a:p>
            <a:endParaRPr lang="en-GB" smtClean="0"/>
          </a:p>
          <a:p>
            <a:r>
              <a:rPr lang="en-GB" smtClean="0"/>
              <a:t>AT</a:t>
            </a:r>
            <a:r>
              <a:rPr lang="en-GB" baseline="0" smtClean="0"/>
              <a:t> </a:t>
            </a:r>
            <a:r>
              <a:rPr lang="en-GB" baseline="0" dirty="0" err="1" smtClean="0"/>
              <a:t>momement</a:t>
            </a:r>
            <a:r>
              <a:rPr lang="en-GB" baseline="0" dirty="0" smtClean="0"/>
              <a:t> largely lab/research trials</a:t>
            </a:r>
          </a:p>
          <a:p>
            <a:endParaRPr lang="en-GB" baseline="0" dirty="0" smtClean="0"/>
          </a:p>
          <a:p>
            <a:r>
              <a:rPr lang="en-GB" sz="1200" dirty="0" smtClean="0"/>
              <a:t>with social functionalities and behavioural norms to engage humans in natural assistive interactions inc. </a:t>
            </a:r>
          </a:p>
          <a:p>
            <a:endParaRPr lang="en-GB" baseline="0" dirty="0" smtClean="0"/>
          </a:p>
          <a:p>
            <a:r>
              <a:rPr lang="en-GB" sz="1200" b="0" i="0" kern="1200" dirty="0" smtClean="0">
                <a:solidFill>
                  <a:schemeClr val="tx1"/>
                </a:solidFill>
                <a:latin typeface="+mn-lt"/>
                <a:ea typeface="+mn-ea"/>
                <a:cs typeface="+mn-cs"/>
              </a:rPr>
              <a:t>for social human-robot interaction (HRI) scenarios need to be socially intelligent</a:t>
            </a:r>
            <a:r>
              <a:rPr lang="en-GB" baseline="0" dirty="0" smtClean="0"/>
              <a:t> based – Toronto university</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0" i="0" kern="1200" dirty="0" smtClean="0">
                <a:solidFill>
                  <a:schemeClr val="tx1"/>
                </a:solidFill>
                <a:latin typeface="+mn-lt"/>
                <a:ea typeface="+mn-ea"/>
                <a:cs typeface="+mn-cs"/>
              </a:rPr>
              <a:t>Building Relationships between Elders and Youth Through Digital Storytelling: The </a:t>
            </a:r>
            <a:r>
              <a:rPr lang="en-GB" sz="1200" b="0" i="0" kern="1200" dirty="0" err="1" smtClean="0">
                <a:solidFill>
                  <a:schemeClr val="tx1"/>
                </a:solidFill>
                <a:latin typeface="+mn-lt"/>
                <a:ea typeface="+mn-ea"/>
                <a:cs typeface="+mn-cs"/>
              </a:rPr>
              <a:t>Nak’azdli</a:t>
            </a:r>
            <a:r>
              <a:rPr lang="en-GB" sz="1200" b="0" i="0" kern="1200" dirty="0" smtClean="0">
                <a:solidFill>
                  <a:schemeClr val="tx1"/>
                </a:solidFill>
                <a:latin typeface="+mn-lt"/>
                <a:ea typeface="+mn-ea"/>
                <a:cs typeface="+mn-cs"/>
              </a:rPr>
              <a:t> </a:t>
            </a:r>
            <a:r>
              <a:rPr lang="en-GB" sz="1200" b="0" i="0" kern="1200" dirty="0" err="1" smtClean="0">
                <a:solidFill>
                  <a:schemeClr val="tx1"/>
                </a:solidFill>
                <a:latin typeface="+mn-lt"/>
                <a:ea typeface="+mn-ea"/>
                <a:cs typeface="+mn-cs"/>
              </a:rPr>
              <a:t>Lha’hutit’en</a:t>
            </a:r>
            <a:r>
              <a:rPr lang="en-GB" sz="1200" b="0" i="0" kern="1200" dirty="0" smtClean="0">
                <a:solidFill>
                  <a:schemeClr val="tx1"/>
                </a:solidFill>
                <a:latin typeface="+mn-lt"/>
                <a:ea typeface="+mn-ea"/>
                <a:cs typeface="+mn-cs"/>
              </a:rPr>
              <a:t> Intergenerational Digital Story Telling Project</a:t>
            </a:r>
          </a:p>
          <a:p>
            <a:endParaRPr lang="en-GB" sz="1200" b="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Combines digital</a:t>
            </a:r>
            <a:r>
              <a:rPr lang="en-GB" sz="1200" b="1" i="0" kern="1200" baseline="0" dirty="0" smtClean="0">
                <a:solidFill>
                  <a:schemeClr val="tx1"/>
                </a:solidFill>
                <a:latin typeface="+mn-lt"/>
                <a:ea typeface="+mn-ea"/>
                <a:cs typeface="+mn-cs"/>
              </a:rPr>
              <a:t> and intergenerational approaches</a:t>
            </a:r>
          </a:p>
          <a:p>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Elementary</a:t>
            </a:r>
            <a:r>
              <a:rPr lang="en-GB" sz="1200" b="0" i="0" kern="1200" baseline="0" dirty="0" smtClean="0">
                <a:solidFill>
                  <a:schemeClr val="tx1"/>
                </a:solidFill>
                <a:latin typeface="+mn-lt"/>
                <a:ea typeface="+mn-ea"/>
                <a:cs typeface="+mn-cs"/>
              </a:rPr>
              <a:t> school pupils and elders groups</a:t>
            </a:r>
          </a:p>
          <a:p>
            <a:endParaRPr lang="en-GB" sz="1200" b="0" i="0" kern="1200" baseline="0" dirty="0" smtClean="0">
              <a:solidFill>
                <a:schemeClr val="tx1"/>
              </a:solidFill>
              <a:latin typeface="+mn-lt"/>
              <a:ea typeface="+mn-ea"/>
              <a:cs typeface="+mn-cs"/>
            </a:endParaRPr>
          </a:p>
          <a:p>
            <a:r>
              <a:rPr lang="en-GB" sz="1200" b="0" i="0" kern="1200" baseline="0" dirty="0" smtClean="0">
                <a:solidFill>
                  <a:schemeClr val="tx1"/>
                </a:solidFill>
                <a:latin typeface="+mn-lt"/>
                <a:ea typeface="+mn-ea"/>
                <a:cs typeface="+mn-cs"/>
              </a:rPr>
              <a:t>Objectives:</a:t>
            </a:r>
          </a:p>
          <a:p>
            <a:r>
              <a:rPr lang="en-GB" sz="1200" b="0" i="0" kern="1200" baseline="0" dirty="0" smtClean="0">
                <a:solidFill>
                  <a:schemeClr val="tx1"/>
                </a:solidFill>
                <a:latin typeface="+mn-lt"/>
                <a:ea typeface="+mn-ea"/>
                <a:cs typeface="+mn-cs"/>
              </a:rPr>
              <a:t>Preserve </a:t>
            </a:r>
            <a:r>
              <a:rPr lang="en-GB" sz="1200" b="0" i="0" kern="1200" baseline="0" dirty="0" err="1" smtClean="0">
                <a:solidFill>
                  <a:schemeClr val="tx1"/>
                </a:solidFill>
                <a:latin typeface="+mn-lt"/>
                <a:ea typeface="+mn-ea"/>
                <a:cs typeface="+mn-cs"/>
              </a:rPr>
              <a:t>Nak’azdkli</a:t>
            </a:r>
            <a:r>
              <a:rPr lang="en-GB" sz="1200" b="0" i="0" kern="1200" baseline="0" dirty="0" smtClean="0">
                <a:solidFill>
                  <a:schemeClr val="tx1"/>
                </a:solidFill>
                <a:latin typeface="+mn-lt"/>
                <a:ea typeface="+mn-ea"/>
                <a:cs typeface="+mn-cs"/>
              </a:rPr>
              <a:t> culture, history and traditions</a:t>
            </a:r>
          </a:p>
          <a:p>
            <a:r>
              <a:rPr lang="en-GB" sz="1200" b="0" i="0" kern="1200" baseline="0" dirty="0" smtClean="0">
                <a:solidFill>
                  <a:schemeClr val="tx1"/>
                </a:solidFill>
                <a:latin typeface="+mn-lt"/>
                <a:ea typeface="+mn-ea"/>
                <a:cs typeface="+mn-cs"/>
              </a:rPr>
              <a:t>Build intergenerational relationships</a:t>
            </a:r>
          </a:p>
          <a:p>
            <a:r>
              <a:rPr lang="en-GB" sz="1200" b="0" i="0" kern="1200" baseline="0" dirty="0" smtClean="0">
                <a:solidFill>
                  <a:schemeClr val="tx1"/>
                </a:solidFill>
                <a:latin typeface="+mn-lt"/>
                <a:ea typeface="+mn-ea"/>
                <a:cs typeface="+mn-cs"/>
              </a:rPr>
              <a:t>Engage elders in meaningful ways</a:t>
            </a:r>
          </a:p>
          <a:p>
            <a:endParaRPr lang="en-GB" sz="1200" b="0" i="0" kern="1200" baseline="0" dirty="0" smtClean="0">
              <a:solidFill>
                <a:schemeClr val="tx1"/>
              </a:solidFill>
              <a:latin typeface="+mn-lt"/>
              <a:ea typeface="+mn-ea"/>
              <a:cs typeface="+mn-cs"/>
            </a:endParaRPr>
          </a:p>
          <a:p>
            <a:r>
              <a:rPr lang="en-GB" sz="1200" b="0" i="0" kern="1200" baseline="0" dirty="0" smtClean="0">
                <a:solidFill>
                  <a:schemeClr val="tx1"/>
                </a:solidFill>
                <a:latin typeface="+mn-lt"/>
                <a:ea typeface="+mn-ea"/>
                <a:cs typeface="+mn-cs"/>
              </a:rPr>
              <a:t>Design: 10 sessions</a:t>
            </a:r>
          </a:p>
          <a:p>
            <a:endParaRPr lang="en-GB" sz="1200" b="0" i="0" kern="1200" baseline="0" dirty="0" smtClean="0">
              <a:solidFill>
                <a:schemeClr val="tx1"/>
              </a:solidFill>
              <a:latin typeface="+mn-lt"/>
              <a:ea typeface="+mn-ea"/>
              <a:cs typeface="+mn-cs"/>
            </a:endParaRPr>
          </a:p>
          <a:p>
            <a:r>
              <a:rPr lang="en-GB" sz="1200" b="0" i="0" kern="1200" baseline="0" dirty="0" smtClean="0">
                <a:solidFill>
                  <a:schemeClr val="tx1"/>
                </a:solidFill>
                <a:latin typeface="+mn-lt"/>
                <a:ea typeface="+mn-ea"/>
                <a:cs typeface="+mn-cs"/>
              </a:rPr>
              <a:t>Focus groups and community showcase event:</a:t>
            </a:r>
          </a:p>
          <a:p>
            <a:endParaRPr lang="en-GB" sz="1200" b="0" i="0" kern="1200" baseline="0" dirty="0" smtClean="0">
              <a:solidFill>
                <a:schemeClr val="tx1"/>
              </a:solidFill>
              <a:latin typeface="+mn-lt"/>
              <a:ea typeface="+mn-ea"/>
              <a:cs typeface="+mn-cs"/>
            </a:endParaRPr>
          </a:p>
          <a:p>
            <a:endParaRPr lang="en-GB" sz="1200" b="0" i="0" kern="1200" baseline="0" dirty="0" smtClean="0">
              <a:solidFill>
                <a:schemeClr val="tx1"/>
              </a:solidFill>
              <a:latin typeface="+mn-lt"/>
              <a:ea typeface="+mn-ea"/>
              <a:cs typeface="+mn-cs"/>
            </a:endParaRPr>
          </a:p>
          <a:p>
            <a:endParaRPr lang="en-GB" sz="1200" b="0" i="0" kern="1200" dirty="0" smtClean="0">
              <a:solidFill>
                <a:schemeClr val="tx1"/>
              </a:solidFill>
              <a:latin typeface="+mn-lt"/>
              <a:ea typeface="+mn-ea"/>
              <a:cs typeface="+mn-cs"/>
            </a:endParaRPr>
          </a:p>
          <a:p>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The </a:t>
            </a:r>
            <a:r>
              <a:rPr lang="en-GB" sz="1200" b="0" i="0" kern="1200" dirty="0" err="1" smtClean="0">
                <a:solidFill>
                  <a:schemeClr val="tx1"/>
                </a:solidFill>
                <a:latin typeface="+mn-lt"/>
                <a:ea typeface="+mn-ea"/>
                <a:cs typeface="+mn-cs"/>
              </a:rPr>
              <a:t>Nak’azdli</a:t>
            </a:r>
            <a:r>
              <a:rPr lang="en-GB" sz="1200" b="0" i="0" kern="1200" dirty="0" smtClean="0">
                <a:solidFill>
                  <a:schemeClr val="tx1"/>
                </a:solidFill>
                <a:latin typeface="+mn-lt"/>
                <a:ea typeface="+mn-ea"/>
                <a:cs typeface="+mn-cs"/>
              </a:rPr>
              <a:t> Band is in need of a means to strengthen intergenerational linkages between elders and youth to preserve cultural wisdom held by the elders for future generations. Under the direction of the </a:t>
            </a:r>
            <a:r>
              <a:rPr lang="en-GB" sz="1200" b="0" i="0" kern="1200" dirty="0" err="1" smtClean="0">
                <a:solidFill>
                  <a:schemeClr val="tx1"/>
                </a:solidFill>
                <a:latin typeface="+mn-lt"/>
                <a:ea typeface="+mn-ea"/>
                <a:cs typeface="+mn-cs"/>
              </a:rPr>
              <a:t>Nak’azdli</a:t>
            </a:r>
            <a:r>
              <a:rPr lang="en-GB" sz="1200" b="0" i="0" kern="1200" dirty="0" smtClean="0">
                <a:solidFill>
                  <a:schemeClr val="tx1"/>
                </a:solidFill>
                <a:latin typeface="+mn-lt"/>
                <a:ea typeface="+mn-ea"/>
                <a:cs typeface="+mn-cs"/>
              </a:rPr>
              <a:t> Health Centre, a </a:t>
            </a:r>
            <a:r>
              <a:rPr lang="en-GB" sz="1200" b="0" i="0" kern="1200" dirty="0" err="1" smtClean="0">
                <a:solidFill>
                  <a:schemeClr val="tx1"/>
                </a:solidFill>
                <a:latin typeface="+mn-lt"/>
                <a:ea typeface="+mn-ea"/>
                <a:cs typeface="+mn-cs"/>
              </a:rPr>
              <a:t>Nak’azdli</a:t>
            </a:r>
            <a:r>
              <a:rPr lang="en-GB" sz="1200" b="0" i="0" kern="1200" dirty="0" smtClean="0">
                <a:solidFill>
                  <a:schemeClr val="tx1"/>
                </a:solidFill>
                <a:latin typeface="+mn-lt"/>
                <a:ea typeface="+mn-ea"/>
                <a:cs typeface="+mn-cs"/>
              </a:rPr>
              <a:t> elder’s survey was conducted in the spring of 2016. This survey identified that sharing cultural knowledge and traditions was a priority for </a:t>
            </a:r>
            <a:r>
              <a:rPr lang="en-GB" sz="1200" b="0" i="0" kern="1200" dirty="0" err="1" smtClean="0">
                <a:solidFill>
                  <a:schemeClr val="tx1"/>
                </a:solidFill>
                <a:latin typeface="+mn-lt"/>
                <a:ea typeface="+mn-ea"/>
                <a:cs typeface="+mn-cs"/>
              </a:rPr>
              <a:t>Nak’azdli</a:t>
            </a:r>
            <a:r>
              <a:rPr lang="en-GB" sz="1200" b="0" i="0" kern="1200" dirty="0" smtClean="0">
                <a:solidFill>
                  <a:schemeClr val="tx1"/>
                </a:solidFill>
                <a:latin typeface="+mn-lt"/>
                <a:ea typeface="+mn-ea"/>
                <a:cs typeface="+mn-cs"/>
              </a:rPr>
              <a:t> Elders. This is understandable as elders cope with adapting to a fast-changing society and the loss of elders in death. Our team agreed to introduce a digital storytelling workshop using technology as a means to facilitate knowledge-sharing between elders and youths. This pilot workshop involves </a:t>
            </a:r>
            <a:r>
              <a:rPr lang="en-GB" sz="1200" b="0" i="0" kern="1200" dirty="0" err="1" smtClean="0">
                <a:solidFill>
                  <a:schemeClr val="tx1"/>
                </a:solidFill>
                <a:latin typeface="+mn-lt"/>
                <a:ea typeface="+mn-ea"/>
                <a:cs typeface="+mn-cs"/>
              </a:rPr>
              <a:t>Nak’albun</a:t>
            </a:r>
            <a:r>
              <a:rPr lang="en-GB" sz="1200" b="0" i="0" kern="1200" dirty="0" smtClean="0">
                <a:solidFill>
                  <a:schemeClr val="tx1"/>
                </a:solidFill>
                <a:latin typeface="+mn-lt"/>
                <a:ea typeface="+mn-ea"/>
                <a:cs typeface="+mn-cs"/>
              </a:rPr>
              <a:t> Elementary School students and </a:t>
            </a:r>
            <a:r>
              <a:rPr lang="en-GB" sz="1200" b="0" i="0" kern="1200" dirty="0" err="1" smtClean="0">
                <a:solidFill>
                  <a:schemeClr val="tx1"/>
                </a:solidFill>
                <a:latin typeface="+mn-lt"/>
                <a:ea typeface="+mn-ea"/>
                <a:cs typeface="+mn-cs"/>
              </a:rPr>
              <a:t>Nak’azdli</a:t>
            </a:r>
            <a:r>
              <a:rPr lang="en-GB" sz="1200" b="0" i="0" kern="1200" dirty="0" smtClean="0">
                <a:solidFill>
                  <a:schemeClr val="tx1"/>
                </a:solidFill>
                <a:latin typeface="+mn-lt"/>
                <a:ea typeface="+mn-ea"/>
                <a:cs typeface="+mn-cs"/>
              </a:rPr>
              <a:t> Elders. The project’s intended outcome is to integrate digital storytelling into the school curriculum and support elders working with youths in a meaningful way to bridge the intergenerational divide and preserve their culture and lived experiences.</a:t>
            </a:r>
          </a:p>
          <a:p>
            <a:endParaRPr lang="en-GB" sz="1200" b="0" i="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Examples of  Community projects/initiatives where technology</a:t>
            </a:r>
            <a:r>
              <a:rPr lang="en-GB" baseline="0" dirty="0" smtClean="0"/>
              <a:t> has role in socially connecting people</a:t>
            </a:r>
          </a:p>
          <a:p>
            <a:endParaRPr lang="en-GB" baseline="0" dirty="0" smtClean="0"/>
          </a:p>
          <a:p>
            <a:r>
              <a:rPr lang="en-GB" baseline="0" dirty="0" smtClean="0"/>
              <a:t>1</a:t>
            </a:r>
            <a:r>
              <a:rPr lang="en-GB" b="1" baseline="0" dirty="0" smtClean="0"/>
              <a:t>) More low level simple tech initiatives where social </a:t>
            </a:r>
            <a:r>
              <a:rPr lang="en-GB" b="1" baseline="0" dirty="0" err="1" smtClean="0"/>
              <a:t>mediao</a:t>
            </a:r>
            <a:r>
              <a:rPr lang="en-GB" b="1" baseline="0" dirty="0" smtClean="0"/>
              <a:t> even telephone used to connect people – importantly: facilitated/structured/training support</a:t>
            </a:r>
            <a:endParaRPr lang="en-GB" b="1" dirty="0" smtClean="0"/>
          </a:p>
          <a:p>
            <a:endParaRPr lang="en-GB" dirty="0" smtClean="0"/>
          </a:p>
          <a:p>
            <a:r>
              <a:rPr lang="en-GB" i="1" dirty="0" smtClean="0"/>
              <a:t>Seniors </a:t>
            </a:r>
            <a:r>
              <a:rPr lang="en-GB" i="1" dirty="0" smtClean="0"/>
              <a:t>centre</a:t>
            </a:r>
            <a:r>
              <a:rPr lang="en-GB" i="1" baseline="0" dirty="0" smtClean="0"/>
              <a:t> without walls – 55+isolated seniors – fun/educational/</a:t>
            </a:r>
            <a:r>
              <a:rPr lang="en-GB" i="1" baseline="0" dirty="0" err="1" smtClean="0"/>
              <a:t>Health&amp;wellness</a:t>
            </a:r>
            <a:r>
              <a:rPr lang="en-GB" i="1" baseline="0" dirty="0" smtClean="0"/>
              <a:t> seminars from home – conference call/facilitated – </a:t>
            </a:r>
            <a:r>
              <a:rPr lang="en-GB" i="1" baseline="0" dirty="0" err="1" smtClean="0"/>
              <a:t>webex</a:t>
            </a:r>
            <a:r>
              <a:rPr lang="en-GB" i="1" baseline="0" dirty="0" smtClean="0"/>
              <a:t>? http://thegoodcompanions.ca/programs-services/seniors-centre-without-walls/ </a:t>
            </a:r>
          </a:p>
          <a:p>
            <a:endParaRPr lang="en-GB" i="1" baseline="0" dirty="0" smtClean="0"/>
          </a:p>
          <a:p>
            <a:r>
              <a:rPr lang="en-GB" i="1" baseline="0" dirty="0" smtClean="0"/>
              <a:t>KOSC – Social Isolation impact plan aided by </a:t>
            </a:r>
            <a:r>
              <a:rPr lang="en-GB" i="1" baseline="0" dirty="0" err="1" smtClean="0"/>
              <a:t>Innoweave</a:t>
            </a:r>
            <a:r>
              <a:rPr lang="en-GB" i="1" baseline="0" dirty="0" smtClean="0"/>
              <a:t> Social Innovation specialists  </a:t>
            </a:r>
            <a:endParaRPr lang="en-GB" i="1" baseline="0" dirty="0" smtClean="0"/>
          </a:p>
          <a:p>
            <a:r>
              <a:rPr lang="en-GB" i="1" baseline="0" dirty="0" smtClean="0"/>
              <a:t>- </a:t>
            </a:r>
            <a:r>
              <a:rPr lang="en-GB" i="1" baseline="0" dirty="0" smtClean="0"/>
              <a:t>http://kosc.ca/project-partners/pan-canadian-projects/</a:t>
            </a:r>
          </a:p>
          <a:p>
            <a:endParaRPr lang="en-GB" i="1" baseline="0" dirty="0" smtClean="0"/>
          </a:p>
          <a:p>
            <a:r>
              <a:rPr lang="en-GB" i="1" baseline="0" dirty="0" smtClean="0"/>
              <a:t>Rural Ottawa Centre - Community Helpers prog.inc. modules on loneliness/SI and tech support</a:t>
            </a:r>
          </a:p>
          <a:p>
            <a:r>
              <a:rPr lang="en-GB" i="1" baseline="0" dirty="0" smtClean="0"/>
              <a:t> </a:t>
            </a:r>
            <a:r>
              <a:rPr lang="en-GB" i="1" baseline="0" dirty="0" smtClean="0"/>
              <a:t>- https://www.wocrc.ca/seniors-and-adults-physical-disability/community-helpers </a:t>
            </a:r>
            <a:endParaRPr lang="en-GB" i="1" baseline="0" dirty="0" smtClean="0"/>
          </a:p>
          <a:p>
            <a:endParaRPr lang="en-GB" baseline="0" dirty="0" smtClean="0"/>
          </a:p>
          <a:p>
            <a:r>
              <a:rPr lang="en-GB" b="1" baseline="0" dirty="0" smtClean="0"/>
              <a:t>2) More tech-based with digital cos. With social impact aims </a:t>
            </a:r>
            <a:r>
              <a:rPr lang="en-GB" b="1" baseline="0" dirty="0" err="1" smtClean="0"/>
              <a:t>joing</a:t>
            </a:r>
            <a:r>
              <a:rPr lang="en-GB" b="1" baseline="0" dirty="0" smtClean="0"/>
              <a:t> up with communities in initiatives – problem solving</a:t>
            </a:r>
          </a:p>
          <a:p>
            <a:r>
              <a:rPr lang="en-GB" baseline="0" dirty="0" smtClean="0"/>
              <a:t>Ottawa Civic Tech – </a:t>
            </a:r>
          </a:p>
          <a:p>
            <a:r>
              <a:rPr lang="en-GB" baseline="0" dirty="0" smtClean="0"/>
              <a:t>http://ottawacivictech.ca/</a:t>
            </a:r>
          </a:p>
          <a:p>
            <a:endParaRPr lang="en-GB" dirty="0" smtClean="0"/>
          </a:p>
          <a:p>
            <a:r>
              <a:rPr lang="en-GB" dirty="0" err="1" smtClean="0"/>
              <a:t>NetSquared</a:t>
            </a:r>
            <a:r>
              <a:rPr lang="en-GB" baseline="0" dirty="0" smtClean="0"/>
              <a:t> Groups – </a:t>
            </a:r>
            <a:r>
              <a:rPr lang="en-GB" baseline="0" dirty="0" err="1" smtClean="0"/>
              <a:t>ottawa</a:t>
            </a:r>
            <a:endParaRPr lang="en-GB" baseline="0" dirty="0" smtClean="0"/>
          </a:p>
          <a:p>
            <a:r>
              <a:rPr lang="en-GB" dirty="0" smtClean="0"/>
              <a:t>https://www.techsoupcanada.ca/en/community/netsquared</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21</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that the evidence</a:t>
            </a:r>
            <a:r>
              <a:rPr lang="en-GB" baseline="0" dirty="0" smtClean="0"/>
              <a:t> and challenges for WI/Scotland generally – </a:t>
            </a:r>
          </a:p>
          <a:p>
            <a:endParaRPr lang="en-GB" baseline="0" dirty="0" smtClean="0"/>
          </a:p>
          <a:p>
            <a:r>
              <a:rPr lang="en-GB" baseline="0" dirty="0" smtClean="0"/>
              <a:t>NOW a few examples of projects where we seek to tackle and all harness to varying degrees the potential role of technology</a:t>
            </a:r>
          </a:p>
          <a:p>
            <a:endParaRPr lang="en-GB" baseline="0" dirty="0" smtClean="0"/>
          </a:p>
          <a:p>
            <a:r>
              <a:rPr lang="en-GB" baseline="0" dirty="0" err="1" smtClean="0"/>
              <a:t>Remoage</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22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GB" baseline="0" dirty="0" smtClean="0"/>
              <a:t>Better inform interventions</a:t>
            </a:r>
          </a:p>
          <a:p>
            <a:pPr marL="228600" indent="-228600">
              <a:buAutoNum type="arabicPeriod"/>
            </a:pPr>
            <a:r>
              <a:rPr lang="en-GB" baseline="0" dirty="0" smtClean="0"/>
              <a:t>Key role for communities in solutions if to be sustainable</a:t>
            </a:r>
          </a:p>
          <a:p>
            <a:pPr marL="228600" indent="-228600">
              <a:buAutoNum type="arabicPeriod"/>
            </a:pPr>
            <a:r>
              <a:rPr lang="en-GB" baseline="0" dirty="0" smtClean="0"/>
              <a:t>Investigate whether particular role for technology particularly in its ability to get round difficulties of remoteness and dispersed pops..</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Protocol</a:t>
            </a:r>
            <a:r>
              <a:rPr lang="en-GB" baseline="0" dirty="0" smtClean="0"/>
              <a:t> </a:t>
            </a:r>
            <a:r>
              <a:rPr lang="en-GB" baseline="0" dirty="0" err="1" smtClean="0"/>
              <a:t>iteslf</a:t>
            </a:r>
            <a:r>
              <a:rPr lang="en-GB" baseline="0" dirty="0" smtClean="0"/>
              <a:t> – simple to encourage referrals – pulls in CHI – unique patient ID from GP systems</a:t>
            </a:r>
          </a:p>
          <a:p>
            <a:endParaRPr lang="en-GB" baseline="0" dirty="0" smtClean="0"/>
          </a:p>
          <a:p>
            <a:r>
              <a:rPr lang="en-GB" baseline="0" dirty="0" smtClean="0"/>
              <a:t>With </a:t>
            </a:r>
            <a:r>
              <a:rPr lang="en-GB" dirty="0" smtClean="0"/>
              <a:t>Option</a:t>
            </a:r>
            <a:r>
              <a:rPr lang="en-GB" baseline="0" dirty="0" smtClean="0"/>
              <a:t> to pull through clinical/medication data from primary care system if required – not currently.</a:t>
            </a:r>
          </a:p>
          <a:p>
            <a:endParaRPr lang="en-GB" baseline="0" dirty="0" smtClean="0"/>
          </a:p>
          <a:p>
            <a:pPr marL="514350" indent="-514350" algn="l"/>
            <a:r>
              <a:rPr lang="en-GB" sz="1200" dirty="0" smtClean="0"/>
              <a:t>a)Process enabler:</a:t>
            </a:r>
          </a:p>
          <a:p>
            <a:pPr marL="514350" indent="-514350" algn="l">
              <a:buFont typeface="Arial" pitchFamily="34" charset="0"/>
              <a:buChar char="•"/>
            </a:pPr>
            <a:r>
              <a:rPr lang="en-GB" sz="1200" dirty="0" smtClean="0"/>
              <a:t>Referral process integrated into existing Primary Care IT systems –via electronic protocols</a:t>
            </a:r>
          </a:p>
          <a:p>
            <a:pPr marL="514350" indent="-514350" algn="l"/>
            <a:endParaRPr lang="en-GB" sz="1200" dirty="0" smtClean="0"/>
          </a:p>
          <a:p>
            <a:pPr marL="514350" indent="-514350" algn="l"/>
            <a:r>
              <a:rPr lang="en-GB" sz="1200" dirty="0" smtClean="0"/>
              <a:t>b)</a:t>
            </a:r>
            <a:r>
              <a:rPr lang="en-GB" sz="1200" dirty="0" err="1" smtClean="0"/>
              <a:t>Suppot</a:t>
            </a:r>
            <a:r>
              <a:rPr lang="en-GB" sz="1200" dirty="0" smtClean="0"/>
              <a:t> to Patient/Carers:</a:t>
            </a:r>
          </a:p>
          <a:p>
            <a:pPr marL="514350" indent="-514350" algn="l">
              <a:buFont typeface="Arial" pitchFamily="34" charset="0"/>
              <a:buChar char="•"/>
            </a:pPr>
            <a:r>
              <a:rPr lang="en-GB" sz="1200" dirty="0" smtClean="0"/>
              <a:t>Digital Community Assets register – linking Social Navigator and clients with Social Providers</a:t>
            </a:r>
          </a:p>
          <a:p>
            <a:pPr marL="514350" indent="-514350" algn="l"/>
            <a:endParaRPr lang="en-GB" sz="1200" dirty="0" smtClean="0"/>
          </a:p>
          <a:p>
            <a:pPr marL="514350" indent="-514350" algn="l">
              <a:buFont typeface="Arial" pitchFamily="34" charset="0"/>
              <a:buChar char="•"/>
            </a:pPr>
            <a:r>
              <a:rPr lang="en-GB" sz="1200" dirty="0" smtClean="0"/>
              <a:t>Supported access/training to social support ICT services via Independent Living Outreach Centres </a:t>
            </a:r>
          </a:p>
          <a:p>
            <a:pPr marL="514350" indent="-514350" algn="l"/>
            <a:r>
              <a:rPr lang="en-GB" sz="1200" dirty="0" smtClean="0"/>
              <a:t>	</a:t>
            </a:r>
            <a:r>
              <a:rPr lang="en-GB" sz="1200" dirty="0" err="1" smtClean="0"/>
              <a:t>eg</a:t>
            </a:r>
            <a:r>
              <a:rPr lang="en-GB" sz="1200" dirty="0" smtClean="0"/>
              <a:t>. Double/ </a:t>
            </a:r>
            <a:r>
              <a:rPr lang="en-GB" sz="1200" dirty="0" err="1" smtClean="0"/>
              <a:t>iPad</a:t>
            </a:r>
            <a:r>
              <a:rPr lang="en-GB" sz="1200" dirty="0" smtClean="0"/>
              <a:t> devices for social connections.</a:t>
            </a:r>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23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marR="0" indent="-228600" algn="l" defTabSz="914400" rtl="0" eaLnBrk="1" fontAlgn="auto" latinLnBrk="0" hangingPunct="1">
              <a:lnSpc>
                <a:spcPct val="100000"/>
              </a:lnSpc>
              <a:spcBef>
                <a:spcPct val="0"/>
              </a:spcBef>
              <a:spcAft>
                <a:spcPts val="0"/>
              </a:spcAft>
              <a:buClrTx/>
              <a:buSzTx/>
              <a:buFontTx/>
              <a:buAutoNum type="arabicPeriod"/>
              <a:tabLst/>
              <a:defRPr/>
            </a:pPr>
            <a:r>
              <a:rPr lang="en-GB" dirty="0" smtClean="0"/>
              <a:t>https://vimeo.com/167817734</a:t>
            </a:r>
          </a:p>
          <a:p>
            <a:pPr marL="228600" indent="-228600">
              <a:spcBef>
                <a:spcPct val="0"/>
              </a:spcBef>
              <a:buFontTx/>
              <a:buAutoNum type="arabicPeriod"/>
            </a:pPr>
            <a:endParaRPr lang="en-GB"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D88ED2-C53B-402D-A4AB-8AD55D6DB8AE}" type="slidenum">
              <a:rPr lang="en-GB">
                <a:ea typeface="MS PGothic" pitchFamily="34" charset="-128"/>
              </a:rPr>
              <a:pPr fontAlgn="base">
                <a:spcBef>
                  <a:spcPct val="0"/>
                </a:spcBef>
                <a:spcAft>
                  <a:spcPct val="0"/>
                </a:spcAft>
              </a:pPr>
              <a:t>24</a:t>
            </a:fld>
            <a:endParaRPr lang="en-GB">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Remoage</a:t>
            </a:r>
            <a:r>
              <a:rPr lang="en-GB" dirty="0" smtClean="0"/>
              <a:t> IG project – connecting school</a:t>
            </a:r>
            <a:r>
              <a:rPr lang="en-GB" baseline="0" dirty="0" smtClean="0"/>
              <a:t> children/care home residents via activities/Gaelic language using latest tech </a:t>
            </a:r>
            <a:r>
              <a:rPr lang="en-GB" baseline="0" dirty="0" err="1" smtClean="0"/>
              <a:t>eg</a:t>
            </a:r>
            <a:r>
              <a:rPr lang="en-GB" baseline="0" dirty="0" smtClean="0"/>
              <a:t>. BEAM, DOUBLE</a:t>
            </a:r>
            <a:endParaRPr lang="en-GB" dirty="0"/>
          </a:p>
        </p:txBody>
      </p:sp>
      <p:sp>
        <p:nvSpPr>
          <p:cNvPr id="4" name="Slide Number Placeholder 3"/>
          <p:cNvSpPr>
            <a:spLocks noGrp="1"/>
          </p:cNvSpPr>
          <p:nvPr>
            <p:ph type="sldNum" sz="quarter" idx="10"/>
          </p:nvPr>
        </p:nvSpPr>
        <p:spPr/>
        <p:txBody>
          <a:bodyPr/>
          <a:lstStyle/>
          <a:p>
            <a:pPr>
              <a:defRPr/>
            </a:pPr>
            <a:fld id="{DAEC0422-C2B5-412A-972D-E47F674A466F}" type="slidenum">
              <a:rPr lang="en-GB" smtClean="0"/>
              <a:pPr>
                <a:defRPr/>
              </a:pPr>
              <a:t>25</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smtClean="0"/>
              <a:t>mPower</a:t>
            </a:r>
            <a:r>
              <a:rPr lang="en-GB" sz="1600" dirty="0" smtClean="0"/>
              <a:t> project </a:t>
            </a:r>
            <a:r>
              <a:rPr lang="en-GB" sz="1600" dirty="0" err="1" smtClean="0"/>
              <a:t>crossborder</a:t>
            </a:r>
            <a:r>
              <a:rPr lang="en-GB" sz="1600" baseline="0" dirty="0" smtClean="0"/>
              <a:t> service Ireland-Scotland – 5 year project with 11 sites supported by national partners</a:t>
            </a:r>
            <a:endParaRPr lang="en-GB" sz="1600" dirty="0" smtClean="0"/>
          </a:p>
          <a:p>
            <a:pPr>
              <a:buNone/>
            </a:pPr>
            <a:endParaRPr lang="en-GB" sz="1600" dirty="0" smtClean="0"/>
          </a:p>
          <a:p>
            <a:pPr>
              <a:buNone/>
            </a:pPr>
            <a:r>
              <a:rPr lang="en-GB" sz="1600" dirty="0" smtClean="0"/>
              <a:t>Deployment sites: </a:t>
            </a:r>
          </a:p>
          <a:p>
            <a:r>
              <a:rPr lang="en-GB" dirty="0" smtClean="0"/>
              <a:t>N. Ireland: Western and Southern Health and Social Care Trust areas</a:t>
            </a:r>
          </a:p>
          <a:p>
            <a:r>
              <a:rPr lang="en-GB" dirty="0" smtClean="0"/>
              <a:t>Ireland: border counties Cavan, Monaghan, Louth, Donegal, Sligo, Leitrim</a:t>
            </a:r>
          </a:p>
          <a:p>
            <a:r>
              <a:rPr lang="en-GB" dirty="0" smtClean="0"/>
              <a:t>Scotland: Ayrshire and Arran, Dumfries &amp; Galloway and </a:t>
            </a:r>
            <a:r>
              <a:rPr lang="en-GB" b="1" dirty="0" smtClean="0"/>
              <a:t>Western Isles</a:t>
            </a:r>
          </a:p>
          <a:p>
            <a:endParaRPr lang="en-GB" sz="800" dirty="0" smtClean="0"/>
          </a:p>
          <a:p>
            <a:pPr>
              <a:buNone/>
            </a:pPr>
            <a:r>
              <a:rPr lang="en-GB" sz="1600" dirty="0" smtClean="0"/>
              <a:t>Other Partners:</a:t>
            </a:r>
          </a:p>
          <a:p>
            <a:pPr>
              <a:buNone/>
            </a:pPr>
            <a:r>
              <a:rPr lang="en-GB" sz="1400" dirty="0" smtClean="0"/>
              <a:t>NHS24 (Lead Partner)</a:t>
            </a:r>
          </a:p>
          <a:p>
            <a:pPr>
              <a:buNone/>
            </a:pPr>
            <a:r>
              <a:rPr lang="en-GB" sz="1400" dirty="0" smtClean="0"/>
              <a:t>CAWT (Operational Lead)</a:t>
            </a:r>
          </a:p>
          <a:p>
            <a:pPr>
              <a:buNone/>
            </a:pPr>
            <a:r>
              <a:rPr lang="en-GB" sz="1400" dirty="0" smtClean="0"/>
              <a:t>SCVO (Engagement/Community Asset Mapping)</a:t>
            </a:r>
          </a:p>
          <a:p>
            <a:pPr>
              <a:buNone/>
            </a:pPr>
            <a:r>
              <a:rPr lang="en-GB" sz="1400" dirty="0" smtClean="0"/>
              <a:t>UHI (evaluation)</a:t>
            </a:r>
          </a:p>
          <a:p>
            <a:endParaRPr lang="en-GB" dirty="0" smtClean="0"/>
          </a:p>
          <a:p>
            <a:endParaRPr lang="en-GB" dirty="0" smtClean="0"/>
          </a:p>
          <a:p>
            <a:r>
              <a:rPr lang="en-GB" dirty="0" smtClean="0"/>
              <a:t>Has </a:t>
            </a:r>
            <a:r>
              <a:rPr lang="en-GB" dirty="0" smtClean="0"/>
              <a:t>2 strands:</a:t>
            </a:r>
          </a:p>
          <a:p>
            <a:endParaRPr lang="en-GB" dirty="0" smtClean="0"/>
          </a:p>
          <a:p>
            <a:r>
              <a:rPr lang="en-GB" dirty="0" smtClean="0"/>
              <a:t>First</a:t>
            </a:r>
            <a:r>
              <a:rPr lang="en-GB" baseline="0" dirty="0" smtClean="0"/>
              <a:t> is Community Navigator service...</a:t>
            </a:r>
          </a:p>
          <a:p>
            <a:endParaRPr lang="en-GB" baseline="0" dirty="0" smtClean="0"/>
          </a:p>
          <a:p>
            <a:r>
              <a:rPr lang="en-GB" sz="2800" dirty="0" smtClean="0"/>
              <a:t>Identify older people 65+ at risk</a:t>
            </a:r>
          </a:p>
          <a:p>
            <a:r>
              <a:rPr lang="en-GB" sz="2800" dirty="0" smtClean="0"/>
              <a:t>Offer Link role between isolated patient, referring professionals and social providers</a:t>
            </a:r>
          </a:p>
          <a:p>
            <a:r>
              <a:rPr lang="en-GB" sz="2800" dirty="0" smtClean="0"/>
              <a:t>Well-Being Plans (target=2500)</a:t>
            </a:r>
          </a:p>
          <a:p>
            <a:pPr marL="857250" lvl="3" indent="0"/>
            <a:r>
              <a:rPr lang="en-GB" sz="1800" dirty="0" smtClean="0"/>
              <a:t>Personalised action plan focusing on individual goals and priorities.</a:t>
            </a:r>
          </a:p>
          <a:p>
            <a:pPr marL="857250" lvl="3" indent="0"/>
            <a:r>
              <a:rPr lang="en-GB" sz="1800" dirty="0" smtClean="0"/>
              <a:t>Positive recognition of what the individual can do for themselves,    	their skills, access to resources and community supports.</a:t>
            </a:r>
          </a:p>
          <a:p>
            <a:pPr marL="857250" lvl="3" indent="0"/>
            <a:r>
              <a:rPr lang="en-GB" sz="1800" dirty="0" smtClean="0"/>
              <a:t>Roadmaps to quality of life enhancement. </a:t>
            </a:r>
          </a:p>
          <a:p>
            <a:pPr marL="857250" lvl="3" indent="0"/>
            <a:r>
              <a:rPr lang="en-GB" sz="1800" dirty="0" smtClean="0"/>
              <a:t>Opportunities for eHealth interventions. </a:t>
            </a:r>
            <a:endParaRPr lang="en-GB" dirty="0" smtClean="0"/>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26</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Older</a:t>
            </a:r>
            <a:r>
              <a:rPr lang="en-GB" baseline="0" dirty="0" smtClean="0"/>
              <a:t> Person at the centre services surrounding them in terms of Social Navigator and </a:t>
            </a:r>
            <a:r>
              <a:rPr lang="en-GB" baseline="0" dirty="0" err="1" smtClean="0"/>
              <a:t>Digitial</a:t>
            </a:r>
            <a:r>
              <a:rPr lang="en-GB" baseline="0" dirty="0" smtClean="0"/>
              <a:t> support to enable access and use of the Remote i2iHub itself</a:t>
            </a:r>
          </a:p>
          <a:p>
            <a:endParaRPr lang="en-GB" baseline="0" dirty="0" smtClean="0"/>
          </a:p>
          <a:p>
            <a:r>
              <a:rPr lang="en-GB" baseline="0" dirty="0" smtClean="0"/>
              <a:t>i2iHub comprises 3 elements:</a:t>
            </a:r>
          </a:p>
          <a:p>
            <a:endParaRPr lang="en-GB" baseline="0" dirty="0" smtClean="0"/>
          </a:p>
          <a:p>
            <a:pPr lvl="0" algn="l"/>
            <a:r>
              <a:rPr lang="en-GB" sz="2000" b="1" dirty="0" smtClean="0">
                <a:solidFill>
                  <a:schemeClr val="tx1"/>
                </a:solidFill>
              </a:rPr>
              <a:t>1)i2i Remote Assessment/Planning via:</a:t>
            </a:r>
          </a:p>
          <a:p>
            <a:pPr lvl="3" algn="l">
              <a:buFont typeface="Arial" pitchFamily="34" charset="0"/>
              <a:buChar char="•"/>
            </a:pPr>
            <a:r>
              <a:rPr lang="en-GB" sz="1600" dirty="0" err="1" smtClean="0">
                <a:solidFill>
                  <a:schemeClr val="tx1"/>
                </a:solidFill>
              </a:rPr>
              <a:t>iNavigator</a:t>
            </a:r>
            <a:r>
              <a:rPr lang="en-GB" sz="1600" dirty="0" smtClean="0">
                <a:solidFill>
                  <a:schemeClr val="tx1"/>
                </a:solidFill>
              </a:rPr>
              <a:t> linking service</a:t>
            </a:r>
          </a:p>
          <a:p>
            <a:pPr lvl="3" algn="l">
              <a:buFont typeface="Arial" pitchFamily="34" charset="0"/>
              <a:buChar char="•"/>
            </a:pPr>
            <a:r>
              <a:rPr lang="en-GB" sz="1600" dirty="0" err="1" smtClean="0">
                <a:solidFill>
                  <a:schemeClr val="tx1"/>
                </a:solidFill>
              </a:rPr>
              <a:t>iConnector</a:t>
            </a:r>
            <a:r>
              <a:rPr lang="en-GB" sz="1600" dirty="0" smtClean="0">
                <a:solidFill>
                  <a:schemeClr val="tx1"/>
                </a:solidFill>
              </a:rPr>
              <a:t> digital skills service </a:t>
            </a:r>
          </a:p>
          <a:p>
            <a:pPr lvl="3" algn="l">
              <a:buFont typeface="Arial" pitchFamily="34" charset="0"/>
              <a:buChar char="•"/>
            </a:pPr>
            <a:r>
              <a:rPr lang="en-GB" sz="1600" dirty="0" err="1" smtClean="0">
                <a:solidFill>
                  <a:schemeClr val="tx1"/>
                </a:solidFill>
              </a:rPr>
              <a:t>iPlan</a:t>
            </a:r>
            <a:r>
              <a:rPr lang="en-GB" sz="1600" dirty="0" smtClean="0">
                <a:solidFill>
                  <a:schemeClr val="tx1"/>
                </a:solidFill>
              </a:rPr>
              <a:t> interactive social &amp; digital client support plans</a:t>
            </a:r>
            <a:endParaRPr lang="en-GB" sz="2400" dirty="0" smtClean="0">
              <a:solidFill>
                <a:schemeClr val="tx1"/>
              </a:solidFill>
            </a:endParaRPr>
          </a:p>
          <a:p>
            <a:endParaRPr lang="en-GB" baseline="0" dirty="0" smtClean="0"/>
          </a:p>
          <a:p>
            <a:pPr lvl="0" algn="l"/>
            <a:r>
              <a:rPr lang="en-GB" sz="1200" b="1" dirty="0" smtClean="0">
                <a:solidFill>
                  <a:schemeClr val="tx1"/>
                </a:solidFill>
              </a:rPr>
              <a:t>2)i2i Remote Monitoring of Social Isolation and Support impacts</a:t>
            </a:r>
          </a:p>
          <a:p>
            <a:pPr lvl="0" algn="l"/>
            <a:r>
              <a:rPr lang="en-GB" sz="1200" b="1" dirty="0" smtClean="0">
                <a:solidFill>
                  <a:schemeClr val="tx1"/>
                </a:solidFill>
              </a:rPr>
              <a:t>	</a:t>
            </a:r>
            <a:r>
              <a:rPr lang="en-GB" sz="900" b="0" baseline="0" dirty="0" smtClean="0">
                <a:solidFill>
                  <a:schemeClr val="tx1"/>
                </a:solidFill>
              </a:rPr>
              <a:t> </a:t>
            </a:r>
            <a:r>
              <a:rPr lang="en-GB" sz="1200" b="1" i="1" dirty="0" smtClean="0">
                <a:solidFill>
                  <a:schemeClr val="tx1"/>
                </a:solidFill>
              </a:rPr>
              <a:t>via a range of i2iHub connected devices/client survey feedback</a:t>
            </a:r>
          </a:p>
          <a:p>
            <a:pPr lvl="0" algn="l"/>
            <a:r>
              <a:rPr lang="en-GB" sz="1200" b="1" i="1" dirty="0" smtClean="0">
                <a:solidFill>
                  <a:schemeClr val="tx1"/>
                </a:solidFill>
              </a:rPr>
              <a:t>Following</a:t>
            </a:r>
            <a:r>
              <a:rPr lang="en-GB" sz="1200" b="1" i="1" baseline="0" dirty="0" smtClean="0">
                <a:solidFill>
                  <a:schemeClr val="tx1"/>
                </a:solidFill>
              </a:rPr>
              <a:t> categories:</a:t>
            </a:r>
          </a:p>
          <a:p>
            <a:pPr lvl="0" algn="l"/>
            <a:r>
              <a:rPr lang="en-GB" sz="1200" b="1" i="1" baseline="0" dirty="0" smtClean="0">
                <a:solidFill>
                  <a:schemeClr val="tx1"/>
                </a:solidFill>
              </a:rPr>
              <a:t>Social Isolation itself (</a:t>
            </a:r>
            <a:r>
              <a:rPr lang="en-GB" sz="1200" b="1" i="1" baseline="0" dirty="0" err="1" smtClean="0">
                <a:solidFill>
                  <a:schemeClr val="tx1"/>
                </a:solidFill>
              </a:rPr>
              <a:t>eg</a:t>
            </a:r>
            <a:r>
              <a:rPr lang="en-GB" sz="1200" b="1" i="1" baseline="0" dirty="0" smtClean="0">
                <a:solidFill>
                  <a:schemeClr val="tx1"/>
                </a:solidFill>
              </a:rPr>
              <a:t>. via door visitor sensors, telephone usage sensors, social media activity reporting)</a:t>
            </a:r>
          </a:p>
          <a:p>
            <a:pPr lvl="0" algn="l"/>
            <a:r>
              <a:rPr lang="en-GB" sz="1200" b="1" i="1" baseline="0" dirty="0" smtClean="0">
                <a:solidFill>
                  <a:schemeClr val="tx1"/>
                </a:solidFill>
              </a:rPr>
              <a:t>Health Risks: a) Physiological </a:t>
            </a:r>
            <a:r>
              <a:rPr lang="en-GB" sz="1200" b="1" i="1" baseline="0" dirty="0" err="1" smtClean="0">
                <a:solidFill>
                  <a:schemeClr val="tx1"/>
                </a:solidFill>
              </a:rPr>
              <a:t>eg</a:t>
            </a:r>
            <a:r>
              <a:rPr lang="en-GB" sz="1200" b="1" i="1" baseline="0" dirty="0" smtClean="0">
                <a:solidFill>
                  <a:schemeClr val="tx1"/>
                </a:solidFill>
              </a:rPr>
              <a:t>. sleep pattern (device), BP (device)</a:t>
            </a:r>
          </a:p>
          <a:p>
            <a:pPr lvl="0" algn="l"/>
            <a:r>
              <a:rPr lang="en-GB" sz="1200" b="1" i="1" baseline="0" dirty="0" smtClean="0">
                <a:solidFill>
                  <a:schemeClr val="tx1"/>
                </a:solidFill>
              </a:rPr>
              <a:t>	b) Behavioural </a:t>
            </a:r>
            <a:r>
              <a:rPr lang="en-GB" sz="1200" b="1" i="1" baseline="0" dirty="0" err="1" smtClean="0">
                <a:solidFill>
                  <a:schemeClr val="tx1"/>
                </a:solidFill>
              </a:rPr>
              <a:t>eg</a:t>
            </a:r>
            <a:r>
              <a:rPr lang="en-GB" sz="1200" b="1" i="1" baseline="0" dirty="0" smtClean="0">
                <a:solidFill>
                  <a:schemeClr val="tx1"/>
                </a:solidFill>
              </a:rPr>
              <a:t>. Physical Activity (</a:t>
            </a:r>
            <a:r>
              <a:rPr lang="en-GB" sz="1200" b="1" i="1" baseline="0" dirty="0" err="1" smtClean="0">
                <a:solidFill>
                  <a:schemeClr val="tx1"/>
                </a:solidFill>
              </a:rPr>
              <a:t>fitbit</a:t>
            </a:r>
            <a:r>
              <a:rPr lang="en-GB" sz="1200" b="1" i="1" baseline="0" dirty="0" smtClean="0">
                <a:solidFill>
                  <a:schemeClr val="tx1"/>
                </a:solidFill>
              </a:rPr>
              <a:t>), smoking/alcohol (via </a:t>
            </a:r>
            <a:r>
              <a:rPr lang="en-GB" sz="1200" b="1" i="1" baseline="0" dirty="0" err="1" smtClean="0">
                <a:solidFill>
                  <a:schemeClr val="tx1"/>
                </a:solidFill>
              </a:rPr>
              <a:t>smartexting</a:t>
            </a:r>
            <a:r>
              <a:rPr lang="en-GB" sz="1200" b="1" i="1" baseline="0" dirty="0" smtClean="0">
                <a:solidFill>
                  <a:schemeClr val="tx1"/>
                </a:solidFill>
              </a:rPr>
              <a:t>  survey), Meds compliance (sensor)</a:t>
            </a:r>
          </a:p>
          <a:p>
            <a:endParaRPr lang="en-GB" baseline="0" dirty="0" smtClean="0"/>
          </a:p>
          <a:p>
            <a:pPr lvl="0" algn="l"/>
            <a:r>
              <a:rPr lang="en-GB" sz="2400" b="1" dirty="0" smtClean="0">
                <a:solidFill>
                  <a:schemeClr val="tx1"/>
                </a:solidFill>
              </a:rPr>
              <a:t>3) </a:t>
            </a:r>
            <a:r>
              <a:rPr lang="en-GB" sz="2400" b="1" dirty="0" err="1" smtClean="0">
                <a:solidFill>
                  <a:schemeClr val="tx1"/>
                </a:solidFill>
              </a:rPr>
              <a:t>iSolutions</a:t>
            </a:r>
            <a:r>
              <a:rPr lang="en-GB" sz="2400" b="1" dirty="0" smtClean="0">
                <a:solidFill>
                  <a:schemeClr val="tx1"/>
                </a:solidFill>
              </a:rPr>
              <a:t> themselves– digital interventions (activated via client </a:t>
            </a:r>
            <a:r>
              <a:rPr lang="en-GB" sz="2400" b="1" dirty="0" err="1" smtClean="0">
                <a:solidFill>
                  <a:schemeClr val="tx1"/>
                </a:solidFill>
              </a:rPr>
              <a:t>iPlans</a:t>
            </a:r>
            <a:r>
              <a:rPr lang="en-GB" sz="2400" b="1" dirty="0" smtClean="0">
                <a:solidFill>
                  <a:schemeClr val="tx1"/>
                </a:solidFill>
              </a:rPr>
              <a:t>)</a:t>
            </a:r>
          </a:p>
          <a:p>
            <a:pPr lvl="0" algn="l"/>
            <a:endParaRPr lang="en-GB" sz="1000" b="1" dirty="0" smtClean="0">
              <a:solidFill>
                <a:schemeClr val="tx1"/>
              </a:solidFill>
            </a:endParaRPr>
          </a:p>
          <a:p>
            <a:pPr lvl="3" algn="l">
              <a:buFont typeface="Arial" pitchFamily="34" charset="0"/>
              <a:buChar char="•"/>
            </a:pPr>
            <a:r>
              <a:rPr lang="en-GB" b="1" dirty="0" err="1" smtClean="0">
                <a:solidFill>
                  <a:schemeClr val="tx1"/>
                </a:solidFill>
              </a:rPr>
              <a:t>iNeighbours</a:t>
            </a:r>
            <a:r>
              <a:rPr lang="en-GB" dirty="0" smtClean="0">
                <a:solidFill>
                  <a:schemeClr val="tx1"/>
                </a:solidFill>
              </a:rPr>
              <a:t> private community network and asset map </a:t>
            </a:r>
          </a:p>
          <a:p>
            <a:pPr lvl="3" algn="l">
              <a:buFont typeface="Arial" pitchFamily="34" charset="0"/>
              <a:buChar char="•"/>
            </a:pPr>
            <a:r>
              <a:rPr lang="en-GB" b="1" dirty="0" err="1" smtClean="0">
                <a:solidFill>
                  <a:schemeClr val="tx1"/>
                </a:solidFill>
              </a:rPr>
              <a:t>iBfriend</a:t>
            </a:r>
            <a:r>
              <a:rPr lang="en-GB" dirty="0" smtClean="0">
                <a:solidFill>
                  <a:schemeClr val="tx1"/>
                </a:solidFill>
              </a:rPr>
              <a:t> online befriending service</a:t>
            </a:r>
          </a:p>
          <a:p>
            <a:pPr lvl="3" algn="l">
              <a:buFont typeface="Arial" pitchFamily="34" charset="0"/>
              <a:buChar char="•"/>
            </a:pPr>
            <a:r>
              <a:rPr lang="en-GB" b="1" dirty="0" err="1" smtClean="0">
                <a:solidFill>
                  <a:schemeClr val="tx1"/>
                </a:solidFill>
              </a:rPr>
              <a:t>iPlay</a:t>
            </a:r>
            <a:r>
              <a:rPr lang="en-GB" dirty="0" smtClean="0">
                <a:solidFill>
                  <a:schemeClr val="tx1"/>
                </a:solidFill>
              </a:rPr>
              <a:t> older adult digital gaming and storytelling </a:t>
            </a:r>
          </a:p>
          <a:p>
            <a:pPr lvl="3" algn="l">
              <a:buFont typeface="Arial" pitchFamily="34" charset="0"/>
              <a:buChar char="•"/>
            </a:pPr>
            <a:r>
              <a:rPr lang="en-GB" b="1" dirty="0" err="1" smtClean="0">
                <a:solidFill>
                  <a:schemeClr val="tx1"/>
                </a:solidFill>
              </a:rPr>
              <a:t>iConnect</a:t>
            </a:r>
            <a:r>
              <a:rPr lang="en-GB" dirty="0" smtClean="0">
                <a:solidFill>
                  <a:schemeClr val="tx1"/>
                </a:solidFill>
              </a:rPr>
              <a:t> VC/chat service inc. intergenerational component</a:t>
            </a:r>
          </a:p>
          <a:p>
            <a:pPr lvl="3" algn="l">
              <a:buFont typeface="Arial" pitchFamily="34" charset="0"/>
              <a:buChar char="•"/>
            </a:pPr>
            <a:r>
              <a:rPr lang="en-GB" b="1" dirty="0" err="1" smtClean="0">
                <a:solidFill>
                  <a:schemeClr val="tx1"/>
                </a:solidFill>
              </a:rPr>
              <a:t>iKnow</a:t>
            </a:r>
            <a:r>
              <a:rPr lang="en-GB" dirty="0" smtClean="0">
                <a:solidFill>
                  <a:schemeClr val="tx1"/>
                </a:solidFill>
              </a:rPr>
              <a:t> remote digital knowledgebase on </a:t>
            </a:r>
            <a:r>
              <a:rPr lang="en-GB" dirty="0" err="1" smtClean="0">
                <a:solidFill>
                  <a:schemeClr val="tx1"/>
                </a:solidFill>
              </a:rPr>
              <a:t>iSolutions</a:t>
            </a:r>
            <a:endParaRPr lang="en-GB" dirty="0" smtClean="0">
              <a:solidFill>
                <a:schemeClr val="tx1"/>
              </a:solidFill>
            </a:endParaRPr>
          </a:p>
          <a:p>
            <a:pPr lvl="3" algn="l">
              <a:buFont typeface="Arial" pitchFamily="34" charset="0"/>
              <a:buChar char="•"/>
            </a:pPr>
            <a:r>
              <a:rPr lang="en-GB" dirty="0" smtClean="0">
                <a:solidFill>
                  <a:schemeClr val="tx1"/>
                </a:solidFill>
              </a:rPr>
              <a:t>Others? </a:t>
            </a:r>
            <a:r>
              <a:rPr lang="en-GB" dirty="0" err="1" smtClean="0">
                <a:solidFill>
                  <a:schemeClr val="tx1"/>
                </a:solidFill>
              </a:rPr>
              <a:t>Eg</a:t>
            </a:r>
            <a:r>
              <a:rPr lang="en-GB" dirty="0" smtClean="0">
                <a:solidFill>
                  <a:schemeClr val="tx1"/>
                </a:solidFill>
              </a:rPr>
              <a:t>. lifestyle support </a:t>
            </a:r>
            <a:endParaRPr lang="en-GB" b="1" dirty="0" smtClean="0">
              <a:solidFill>
                <a:schemeClr val="tx1"/>
              </a:solidFill>
            </a:endParaRP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0E8D607-3365-4526-B48F-2631B8950106}" type="slidenum">
              <a:rPr lang="en-GB" smtClean="0"/>
              <a:pPr/>
              <a:t>27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Bit more detail on the sorts</a:t>
            </a:r>
            <a:r>
              <a:rPr lang="en-GB" baseline="0" dirty="0" smtClean="0"/>
              <a:t> of </a:t>
            </a:r>
            <a:r>
              <a:rPr lang="en-GB" baseline="0" dirty="0" err="1" smtClean="0"/>
              <a:t>iSolutions</a:t>
            </a:r>
            <a:r>
              <a:rPr lang="en-GB" baseline="0" dirty="0" smtClean="0"/>
              <a:t> that will be activated via the rural i2iHub</a:t>
            </a:r>
            <a:endParaRPr lang="en-GB" dirty="0"/>
          </a:p>
        </p:txBody>
      </p:sp>
      <p:sp>
        <p:nvSpPr>
          <p:cNvPr id="4" name="Slide Number Placeholder 3"/>
          <p:cNvSpPr>
            <a:spLocks noGrp="1"/>
          </p:cNvSpPr>
          <p:nvPr>
            <p:ph type="sldNum" sz="quarter" idx="10"/>
          </p:nvPr>
        </p:nvSpPr>
        <p:spPr/>
        <p:txBody>
          <a:bodyPr/>
          <a:lstStyle/>
          <a:p>
            <a:fld id="{10E8D607-3365-4526-B48F-2631B8950106}" type="slidenum">
              <a:rPr lang="en-GB" smtClean="0"/>
              <a:pPr/>
              <a:t>28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a:t>
            </a:r>
            <a:r>
              <a:rPr lang="en-GB" baseline="0" dirty="0" smtClean="0"/>
              <a:t> terms of specific health conditions:</a:t>
            </a:r>
          </a:p>
          <a:p>
            <a:endParaRPr lang="en-GB" dirty="0" smtClean="0"/>
          </a:p>
          <a:p>
            <a:endParaRPr lang="en-GB" dirty="0" smtClean="0"/>
          </a:p>
          <a:p>
            <a:r>
              <a:rPr lang="en-GB" dirty="0" smtClean="0"/>
              <a:t>Dementia and Alzheimer’s Disease </a:t>
            </a:r>
            <a:r>
              <a:rPr lang="en-GB" dirty="0" smtClean="0">
                <a:solidFill>
                  <a:schemeClr val="bg1">
                    <a:lumMod val="65000"/>
                  </a:schemeClr>
                </a:solidFill>
              </a:rPr>
              <a:t>(</a:t>
            </a:r>
            <a:r>
              <a:rPr lang="en-GB" dirty="0" err="1" smtClean="0">
                <a:solidFill>
                  <a:schemeClr val="bg1">
                    <a:lumMod val="65000"/>
                  </a:schemeClr>
                </a:solidFill>
              </a:rPr>
              <a:t>Tilvis</a:t>
            </a:r>
            <a:r>
              <a:rPr lang="en-GB" dirty="0" smtClean="0">
                <a:solidFill>
                  <a:schemeClr val="bg1">
                    <a:lumMod val="65000"/>
                  </a:schemeClr>
                </a:solidFill>
              </a:rPr>
              <a:t> et al, 2004; UK Alzheimer’s Society, 2013; Wilson et al., 2007)</a:t>
            </a:r>
          </a:p>
          <a:p>
            <a:pPr lvl="1"/>
            <a:r>
              <a:rPr lang="en-GB" dirty="0" smtClean="0"/>
              <a:t>64% increase risk of clinical dementia </a:t>
            </a:r>
            <a:r>
              <a:rPr lang="en-GB" dirty="0" smtClean="0">
                <a:solidFill>
                  <a:schemeClr val="bg1">
                    <a:lumMod val="65000"/>
                  </a:schemeClr>
                </a:solidFill>
              </a:rPr>
              <a:t>(</a:t>
            </a:r>
            <a:r>
              <a:rPr lang="en-GB" dirty="0" err="1" smtClean="0">
                <a:solidFill>
                  <a:schemeClr val="bg1">
                    <a:lumMod val="65000"/>
                  </a:schemeClr>
                </a:solidFill>
              </a:rPr>
              <a:t>Holwerda</a:t>
            </a:r>
            <a:r>
              <a:rPr lang="en-GB" dirty="0" smtClean="0">
                <a:solidFill>
                  <a:schemeClr val="bg1">
                    <a:lumMod val="65000"/>
                  </a:schemeClr>
                </a:solidFill>
              </a:rPr>
              <a:t> et al, 2012)</a:t>
            </a:r>
          </a:p>
          <a:p>
            <a:pPr lvl="1"/>
            <a:r>
              <a:rPr lang="en-GB" dirty="0" smtClean="0"/>
              <a:t>Doubles risk of Alzheimer’s disease</a:t>
            </a:r>
          </a:p>
          <a:p>
            <a:pPr algn="l">
              <a:buFont typeface="Arial" pitchFamily="34" charset="0"/>
              <a:buChar char="•"/>
            </a:pPr>
            <a:r>
              <a:rPr lang="en-GB" sz="2800" dirty="0" smtClean="0"/>
              <a:t>Anxiety </a:t>
            </a:r>
            <a:r>
              <a:rPr lang="en-GB" sz="2800" dirty="0" smtClean="0">
                <a:solidFill>
                  <a:schemeClr val="bg1">
                    <a:lumMod val="65000"/>
                  </a:schemeClr>
                </a:solidFill>
              </a:rPr>
              <a:t>(Anderson &amp; Harvey, 1988)</a:t>
            </a:r>
          </a:p>
          <a:p>
            <a:pPr algn="l">
              <a:buFont typeface="Arial" pitchFamily="34" charset="0"/>
              <a:buChar char="•"/>
            </a:pPr>
            <a:r>
              <a:rPr lang="en-GB" sz="2800" dirty="0" smtClean="0"/>
              <a:t> Schizophrenia </a:t>
            </a:r>
            <a:r>
              <a:rPr lang="en-GB" sz="2800" dirty="0" smtClean="0">
                <a:solidFill>
                  <a:schemeClr val="bg1">
                    <a:lumMod val="65000"/>
                  </a:schemeClr>
                </a:solidFill>
              </a:rPr>
              <a:t>(</a:t>
            </a:r>
            <a:r>
              <a:rPr lang="en-GB" sz="2800" dirty="0" err="1" smtClean="0">
                <a:solidFill>
                  <a:schemeClr val="bg1">
                    <a:lumMod val="65000"/>
                  </a:schemeClr>
                </a:solidFill>
              </a:rPr>
              <a:t>DeNiro</a:t>
            </a:r>
            <a:r>
              <a:rPr lang="en-GB" sz="2800" dirty="0" smtClean="0">
                <a:solidFill>
                  <a:schemeClr val="bg1">
                    <a:lumMod val="65000"/>
                  </a:schemeClr>
                </a:solidFill>
              </a:rPr>
              <a:t>, 1995; </a:t>
            </a:r>
            <a:r>
              <a:rPr lang="en-GB" sz="2800" dirty="0" err="1" smtClean="0">
                <a:solidFill>
                  <a:schemeClr val="bg1">
                    <a:lumMod val="65000"/>
                  </a:schemeClr>
                </a:solidFill>
              </a:rPr>
              <a:t>Neeleman</a:t>
            </a:r>
            <a:r>
              <a:rPr lang="en-GB" sz="2800" dirty="0" smtClean="0">
                <a:solidFill>
                  <a:schemeClr val="bg1">
                    <a:lumMod val="65000"/>
                  </a:schemeClr>
                </a:solidFill>
              </a:rPr>
              <a:t> &amp; Power, 1994)</a:t>
            </a:r>
          </a:p>
          <a:p>
            <a:pPr algn="l">
              <a:buFont typeface="Arial" pitchFamily="34" charset="0"/>
              <a:buChar char="•"/>
            </a:pPr>
            <a:r>
              <a:rPr lang="en-GB" sz="2800" dirty="0" smtClean="0"/>
              <a:t>Suicide </a:t>
            </a:r>
            <a:r>
              <a:rPr lang="en-GB" sz="2800" dirty="0" smtClean="0">
                <a:solidFill>
                  <a:schemeClr val="bg1">
                    <a:lumMod val="65000"/>
                  </a:schemeClr>
                </a:solidFill>
              </a:rPr>
              <a:t>(Heinrich, 2005; Bancroft et al 1976; </a:t>
            </a:r>
            <a:r>
              <a:rPr lang="en-GB" sz="2800" dirty="0" err="1" smtClean="0">
                <a:solidFill>
                  <a:schemeClr val="bg1">
                    <a:lumMod val="65000"/>
                  </a:schemeClr>
                </a:solidFill>
              </a:rPr>
              <a:t>Birtchnell</a:t>
            </a:r>
            <a:r>
              <a:rPr lang="en-GB" sz="2800" dirty="0" smtClean="0">
                <a:solidFill>
                  <a:schemeClr val="bg1">
                    <a:lumMod val="65000"/>
                  </a:schemeClr>
                </a:solidFill>
              </a:rPr>
              <a:t> &amp; Alarcon; 1971; </a:t>
            </a:r>
            <a:r>
              <a:rPr lang="en-GB" sz="2800" dirty="0" err="1" smtClean="0">
                <a:solidFill>
                  <a:schemeClr val="bg1">
                    <a:lumMod val="65000"/>
                  </a:schemeClr>
                </a:solidFill>
              </a:rPr>
              <a:t>Nordentoft</a:t>
            </a:r>
            <a:r>
              <a:rPr lang="en-GB" sz="2800" dirty="0" smtClean="0">
                <a:solidFill>
                  <a:schemeClr val="bg1">
                    <a:lumMod val="65000"/>
                  </a:schemeClr>
                </a:solidFill>
              </a:rPr>
              <a:t> &amp; Rubin, 1993)</a:t>
            </a:r>
            <a:r>
              <a:rPr lang="en-GB" dirty="0" smtClean="0">
                <a:solidFill>
                  <a:schemeClr val="bg1">
                    <a:lumMod val="65000"/>
                  </a:schemeClr>
                </a:solidFill>
              </a:rPr>
              <a:t>,</a:t>
            </a:r>
          </a:p>
          <a:p>
            <a:pPr lvl="1"/>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CHD</a:t>
            </a:r>
            <a:r>
              <a:rPr lang="en-GB" sz="1200" baseline="0" dirty="0" smtClean="0"/>
              <a:t> &amp; CVD </a:t>
            </a:r>
            <a:r>
              <a:rPr lang="en-GB" dirty="0" smtClean="0"/>
              <a:t>conditions  </a:t>
            </a:r>
            <a:r>
              <a:rPr lang="en-GB" dirty="0" smtClean="0">
                <a:solidFill>
                  <a:schemeClr val="bg1">
                    <a:lumMod val="65000"/>
                  </a:schemeClr>
                </a:solidFill>
              </a:rPr>
              <a:t>(</a:t>
            </a:r>
            <a:r>
              <a:rPr lang="en-GB" dirty="0" err="1" smtClean="0">
                <a:solidFill>
                  <a:schemeClr val="bg1">
                    <a:lumMod val="65000"/>
                  </a:schemeClr>
                </a:solidFill>
              </a:rPr>
              <a:t>Heikkinen</a:t>
            </a:r>
            <a:r>
              <a:rPr lang="en-GB" dirty="0" smtClean="0">
                <a:solidFill>
                  <a:schemeClr val="bg1">
                    <a:lumMod val="65000"/>
                  </a:schemeClr>
                </a:solidFill>
              </a:rPr>
              <a:t>, et al, 2002; Ort-</a:t>
            </a:r>
            <a:r>
              <a:rPr lang="en-GB" dirty="0" err="1" smtClean="0">
                <a:solidFill>
                  <a:schemeClr val="bg1">
                    <a:lumMod val="65000"/>
                  </a:schemeClr>
                </a:solidFill>
              </a:rPr>
              <a:t>Gomer</a:t>
            </a:r>
            <a:r>
              <a:rPr lang="en-GB" dirty="0" smtClean="0">
                <a:solidFill>
                  <a:schemeClr val="bg1">
                    <a:lumMod val="65000"/>
                  </a:schemeClr>
                </a:solidFill>
              </a:rPr>
              <a:t> et al, 1988; </a:t>
            </a:r>
            <a:r>
              <a:rPr lang="en-GB" dirty="0" err="1" smtClean="0">
                <a:solidFill>
                  <a:schemeClr val="bg1">
                    <a:lumMod val="65000"/>
                  </a:schemeClr>
                </a:solidFill>
              </a:rPr>
              <a:t>Herlitz</a:t>
            </a:r>
            <a:r>
              <a:rPr lang="en-GB" dirty="0" smtClean="0">
                <a:solidFill>
                  <a:schemeClr val="bg1">
                    <a:lumMod val="65000"/>
                  </a:schemeClr>
                </a:solidFill>
              </a:rPr>
              <a:t> et al, 1998; </a:t>
            </a:r>
            <a:r>
              <a:rPr lang="en-GB" dirty="0" err="1" smtClean="0">
                <a:solidFill>
                  <a:schemeClr val="bg1">
                    <a:lumMod val="65000"/>
                  </a:schemeClr>
                </a:solidFill>
              </a:rPr>
              <a:t>Sorkin</a:t>
            </a:r>
            <a:r>
              <a:rPr lang="en-GB" dirty="0" smtClean="0">
                <a:solidFill>
                  <a:schemeClr val="bg1">
                    <a:lumMod val="65000"/>
                  </a:schemeClr>
                </a:solidFill>
              </a:rPr>
              <a:t> et al, 2002).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Infectious Disease </a:t>
            </a:r>
            <a:r>
              <a:rPr lang="en-GB" dirty="0" smtClean="0">
                <a:solidFill>
                  <a:schemeClr val="bg1">
                    <a:lumMod val="65000"/>
                  </a:schemeClr>
                </a:solidFill>
              </a:rPr>
              <a:t>(Pressman et al, 2005; Steptoe et al, 2004)</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Disability </a:t>
            </a:r>
            <a:r>
              <a:rPr lang="en-GB" sz="1200" dirty="0" smtClean="0">
                <a:solidFill>
                  <a:schemeClr val="bg1">
                    <a:lumMod val="65000"/>
                  </a:schemeClr>
                </a:solidFill>
              </a:rPr>
              <a:t>(</a:t>
            </a:r>
            <a:r>
              <a:rPr lang="en-GB" sz="1200" dirty="0" err="1" smtClean="0">
                <a:solidFill>
                  <a:schemeClr val="bg1">
                    <a:lumMod val="65000"/>
                  </a:schemeClr>
                </a:solidFill>
              </a:rPr>
              <a:t>Perisinotto</a:t>
            </a:r>
            <a:r>
              <a:rPr lang="en-GB" sz="1200" dirty="0" smtClean="0">
                <a:solidFill>
                  <a:schemeClr val="bg1">
                    <a:lumMod val="65000"/>
                  </a:schemeClr>
                </a:solidFill>
              </a:rPr>
              <a:t> et al 2012; McLaughlin et al 2012)</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lumMod val="65000"/>
                  </a:schemeClr>
                </a:solidFill>
              </a:rPr>
              <a:t>Cancer</a:t>
            </a:r>
            <a:r>
              <a:rPr lang="en-GB" sz="1200" baseline="0" dirty="0" smtClean="0">
                <a:solidFill>
                  <a:schemeClr val="bg1">
                    <a:lumMod val="65000"/>
                  </a:schemeClr>
                </a:solidFill>
              </a:rPr>
              <a:t> - </a:t>
            </a:r>
            <a:r>
              <a:rPr lang="en-GB" dirty="0" smtClean="0"/>
              <a:t>conditions </a:t>
            </a:r>
            <a:r>
              <a:rPr lang="en-GB" dirty="0" err="1" smtClean="0"/>
              <a:t>eg</a:t>
            </a:r>
            <a:r>
              <a:rPr lang="en-GB" dirty="0" smtClean="0"/>
              <a:t>. breast cancer </a:t>
            </a:r>
            <a:r>
              <a:rPr lang="en-GB" dirty="0" smtClean="0">
                <a:solidFill>
                  <a:schemeClr val="bg1">
                    <a:lumMod val="65000"/>
                  </a:schemeClr>
                </a:solidFill>
              </a:rPr>
              <a:t>(Fox et al, 1994)</a:t>
            </a:r>
          </a:p>
          <a:p>
            <a:pPr lvl="1" algn="l"/>
            <a:r>
              <a:rPr lang="en-GB" dirty="0" smtClean="0"/>
              <a:t>- Cancer survivors </a:t>
            </a:r>
            <a:r>
              <a:rPr lang="en-GB" dirty="0" smtClean="0">
                <a:solidFill>
                  <a:schemeClr val="bg1">
                    <a:lumMod val="65000"/>
                  </a:schemeClr>
                </a:solidFill>
              </a:rPr>
              <a:t>(</a:t>
            </a:r>
            <a:r>
              <a:rPr lang="en-GB" dirty="0" err="1" smtClean="0">
                <a:solidFill>
                  <a:schemeClr val="bg1">
                    <a:lumMod val="65000"/>
                  </a:schemeClr>
                </a:solidFill>
              </a:rPr>
              <a:t>Rokach</a:t>
            </a:r>
            <a:r>
              <a:rPr lang="en-GB" dirty="0" smtClean="0">
                <a:solidFill>
                  <a:schemeClr val="bg1">
                    <a:lumMod val="65000"/>
                  </a:schemeClr>
                </a:solidFill>
              </a:rPr>
              <a:t>, 2000; Boer et al, 1998)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bg1">
                  <a:lumMod val="65000"/>
                </a:schemeClr>
              </a:solidFill>
            </a:endParaRPr>
          </a:p>
          <a:p>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GB" baseline="0" dirty="0" smtClean="0"/>
              <a:t>Better inform interventions</a:t>
            </a:r>
          </a:p>
          <a:p>
            <a:pPr marL="228600" indent="-228600">
              <a:buAutoNum type="arabicPeriod"/>
            </a:pPr>
            <a:r>
              <a:rPr lang="en-GB" baseline="0" dirty="0" smtClean="0"/>
              <a:t>Key role for communities in solutions if to be sustainable</a:t>
            </a:r>
          </a:p>
          <a:p>
            <a:pPr marL="228600" indent="-228600">
              <a:buAutoNum type="arabicPeriod"/>
            </a:pPr>
            <a:r>
              <a:rPr lang="en-GB" baseline="0" dirty="0" smtClean="0"/>
              <a:t>Investigate whether particular role for technology particularly in its ability to get round difficulties of remoteness and dispersed pops..</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There are particular challenges facing remote/rural areas such as Western Isles in Scotland in terms of loneliness/SI and health impacts</a:t>
            </a:r>
          </a:p>
          <a:p>
            <a:endParaRPr lang="en-GB" baseline="0" dirty="0" smtClean="0"/>
          </a:p>
          <a:p>
            <a:endParaRPr lang="en-GB" baseline="0" dirty="0" smtClean="0"/>
          </a:p>
          <a:p>
            <a:r>
              <a:rPr lang="en-GB" baseline="0" dirty="0" smtClean="0"/>
              <a:t>Can be grouped into following areas that present key risk factors for loneliness/SI:</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b="1" dirty="0" smtClean="0"/>
              <a:t>For WI:</a:t>
            </a:r>
          </a:p>
          <a:p>
            <a:endParaRPr lang="en-GB" dirty="0" smtClean="0"/>
          </a:p>
          <a:p>
            <a:r>
              <a:rPr lang="en-GB" dirty="0" smtClean="0"/>
              <a:t>On face of it not a problem in</a:t>
            </a:r>
            <a:r>
              <a:rPr lang="en-GB" baseline="0" dirty="0" smtClean="0"/>
              <a:t> WI and much of Scotland - </a:t>
            </a:r>
            <a:r>
              <a:rPr lang="en-GB" dirty="0" smtClean="0"/>
              <a:t>Apparently</a:t>
            </a:r>
            <a:r>
              <a:rPr lang="en-GB" baseline="0" dirty="0" smtClean="0"/>
              <a:t> WI is happiest place in UK – </a:t>
            </a:r>
          </a:p>
          <a:p>
            <a:endParaRPr lang="en-GB" baseline="0" dirty="0" smtClean="0"/>
          </a:p>
          <a:p>
            <a:r>
              <a:rPr lang="en-GB" baseline="0" dirty="0" smtClean="0"/>
              <a:t>BUT we saw earlier loneliness (sense of belonging) is decreasing across UK but relatively more so in places like WI.</a:t>
            </a:r>
          </a:p>
          <a:p>
            <a:endParaRPr lang="en-GB" baseline="0" dirty="0" smtClean="0"/>
          </a:p>
          <a:p>
            <a:r>
              <a:rPr lang="en-GB" baseline="0" dirty="0" smtClean="0"/>
              <a:t>So we really don’t know</a:t>
            </a:r>
          </a:p>
        </p:txBody>
      </p:sp>
      <p:sp>
        <p:nvSpPr>
          <p:cNvPr id="4" name="Slide Number Placeholder 3"/>
          <p:cNvSpPr>
            <a:spLocks noGrp="1"/>
          </p:cNvSpPr>
          <p:nvPr>
            <p:ph type="sldNum" sz="quarter" idx="10"/>
          </p:nvPr>
        </p:nvSpPr>
        <p:spPr/>
        <p:txBody>
          <a:bodyPr/>
          <a:lstStyle/>
          <a:p>
            <a:fld id="{58ABDBFA-191B-4BEF-8A2C-3B7D83F0B853}"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Looking at geographical variations in UK and over time:</a:t>
            </a:r>
          </a:p>
          <a:p>
            <a:r>
              <a:rPr lang="en-GB" dirty="0" smtClean="0"/>
              <a:t>Suggests worsening</a:t>
            </a:r>
            <a:r>
              <a:rPr lang="en-GB" baseline="0" dirty="0" smtClean="0"/>
              <a:t> generally but particularly across Scotland/Wales, North</a:t>
            </a:r>
            <a:endParaRPr lang="en-GB" dirty="0" smtClean="0"/>
          </a:p>
          <a:p>
            <a:endParaRPr lang="en-GB" dirty="0" smtClean="0"/>
          </a:p>
          <a:p>
            <a:r>
              <a:rPr lang="en-GB" dirty="0" smtClean="0"/>
              <a:t>Actually </a:t>
            </a:r>
            <a:r>
              <a:rPr lang="en-GB" b="1" dirty="0" smtClean="0"/>
              <a:t>sense</a:t>
            </a:r>
            <a:r>
              <a:rPr lang="en-GB" b="1" baseline="0" dirty="0" smtClean="0"/>
              <a:t> of belonging </a:t>
            </a:r>
            <a:r>
              <a:rPr lang="en-GB" baseline="0" dirty="0" smtClean="0"/>
              <a:t>as no data captured across UK</a:t>
            </a:r>
          </a:p>
          <a:p>
            <a:endParaRPr lang="en-GB" baseline="0" dirty="0" smtClean="0"/>
          </a:p>
          <a:p>
            <a:r>
              <a:rPr lang="en-GB" baseline="0" dirty="0" smtClean="0"/>
              <a:t>BUT as proxy measure shows much of UK losing sense of belonging even in highlands/islands communities!</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means</a:t>
            </a:r>
            <a:r>
              <a:rPr lang="en-GB" baseline="0" dirty="0" smtClean="0"/>
              <a:t> </a:t>
            </a:r>
          </a:p>
          <a:p>
            <a:r>
              <a:rPr lang="en-GB" baseline="0" dirty="0" smtClean="0"/>
              <a:t>Physically Remote –from rest of Scotland and UK and.....further afield</a:t>
            </a:r>
          </a:p>
          <a:p>
            <a:endParaRPr lang="en-GB" baseline="0" dirty="0" smtClean="0"/>
          </a:p>
          <a:p>
            <a:r>
              <a:rPr lang="en-GB" baseline="0" dirty="0" smtClean="0"/>
              <a:t>AND sparsely populated:</a:t>
            </a:r>
          </a:p>
          <a:p>
            <a:r>
              <a:rPr lang="en-GB" dirty="0" smtClean="0"/>
              <a:t>Lowest pop.</a:t>
            </a:r>
            <a:r>
              <a:rPr lang="en-GB" baseline="0" dirty="0" smtClean="0"/>
              <a:t> density in UK &lt;25persons/km2</a:t>
            </a:r>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Looking</a:t>
            </a:r>
            <a:r>
              <a:rPr lang="en-GB" baseline="0" dirty="0" smtClean="0"/>
              <a:t> at socio-demographic challenge </a:t>
            </a:r>
          </a:p>
          <a:p>
            <a:endParaRPr lang="en-GB" baseline="0" dirty="0" smtClean="0"/>
          </a:p>
          <a:p>
            <a:r>
              <a:rPr lang="en-GB" baseline="0" dirty="0" smtClean="0"/>
              <a:t>2 Key trends:</a:t>
            </a:r>
          </a:p>
          <a:p>
            <a:endParaRPr lang="en-GB" baseline="0" dirty="0" smtClean="0"/>
          </a:p>
          <a:p>
            <a:r>
              <a:rPr lang="en-GB" baseline="0" dirty="0" smtClean="0"/>
              <a:t>1) Ageing population and we know </a:t>
            </a:r>
            <a:r>
              <a:rPr lang="en-GB" b="1" i="1" dirty="0" smtClean="0"/>
              <a:t>Age</a:t>
            </a:r>
            <a:r>
              <a:rPr lang="en-GB" b="1" i="1" baseline="0" dirty="0" smtClean="0"/>
              <a:t> is one of biggest risk factors for loneliness/SI</a:t>
            </a:r>
          </a:p>
          <a:p>
            <a:endParaRPr lang="en-GB" baseline="0" dirty="0" smtClean="0"/>
          </a:p>
          <a:p>
            <a:r>
              <a:rPr lang="en-GB" baseline="0" dirty="0" smtClean="0"/>
              <a:t>In Scottish terms WI has highest % of 65+ and projected to increase to 40% of pop.</a:t>
            </a:r>
          </a:p>
          <a:p>
            <a:r>
              <a:rPr lang="en-GB" baseline="0" dirty="0" smtClean="0"/>
              <a:t>2) Living Alone another key social factor – WI above Scottish level and set to widen</a:t>
            </a:r>
          </a:p>
          <a:p>
            <a:endParaRPr lang="en-GB" baseline="0" dirty="0" smtClean="0"/>
          </a:p>
          <a:p>
            <a:r>
              <a:rPr lang="en-GB" sz="1000" b="0" i="1" kern="1200" dirty="0" smtClean="0">
                <a:solidFill>
                  <a:schemeClr val="tx1"/>
                </a:solidFill>
                <a:latin typeface="+mn-lt"/>
                <a:ea typeface="+mn-ea"/>
                <a:cs typeface="+mn-cs"/>
              </a:rPr>
              <a:t>Note: These figures are equal to the number of people in the age group projected to live in a 'one adult' household, divided by the projected population of that age and gender (including those living in communal establishments).</a:t>
            </a:r>
          </a:p>
          <a:p>
            <a:r>
              <a:rPr lang="en-GB" sz="1000" b="0" i="1" kern="1200" dirty="0" smtClean="0">
                <a:solidFill>
                  <a:schemeClr val="tx1"/>
                </a:solidFill>
                <a:latin typeface="+mn-lt"/>
                <a:ea typeface="+mn-ea"/>
                <a:cs typeface="+mn-cs"/>
              </a:rPr>
              <a:t>This table only includes people aged 16 and over.</a:t>
            </a:r>
          </a:p>
          <a:p>
            <a:endParaRPr lang="en-GB" baseline="0" dirty="0" smtClean="0"/>
          </a:p>
          <a:p>
            <a:r>
              <a:rPr lang="en-GB" baseline="0" dirty="0" smtClean="0"/>
              <a:t>challenges</a:t>
            </a:r>
          </a:p>
          <a:p>
            <a:pPr algn="l">
              <a:buFont typeface="Arial" pitchFamily="34" charset="0"/>
              <a:buChar char="•"/>
            </a:pPr>
            <a:r>
              <a:rPr lang="en-GB" sz="1200" dirty="0" smtClean="0"/>
              <a:t>Increased LE but static HLE</a:t>
            </a:r>
          </a:p>
          <a:p>
            <a:pPr algn="l">
              <a:buFont typeface="Arial" pitchFamily="34" charset="0"/>
              <a:buChar char="•"/>
            </a:pPr>
            <a:r>
              <a:rPr lang="en-GB" sz="1200" dirty="0" smtClean="0"/>
              <a:t>Increasing demand on health and social care services</a:t>
            </a:r>
          </a:p>
          <a:p>
            <a:pPr algn="l">
              <a:buFont typeface="Arial" pitchFamily="34" charset="0"/>
              <a:buChar char="•"/>
            </a:pPr>
            <a:r>
              <a:rPr lang="en-GB" sz="1200" dirty="0" smtClean="0"/>
              <a:t>Greater LTCs</a:t>
            </a:r>
          </a:p>
          <a:p>
            <a:pPr algn="l">
              <a:buFont typeface="Arial" pitchFamily="34" charset="0"/>
              <a:buChar char="•"/>
            </a:pPr>
            <a:r>
              <a:rPr lang="en-GB" sz="1200" dirty="0" smtClean="0"/>
              <a:t>Ageing informal carers</a:t>
            </a:r>
          </a:p>
          <a:p>
            <a:pPr algn="l"/>
            <a:endParaRPr lang="en-GB" dirty="0"/>
          </a:p>
        </p:txBody>
      </p:sp>
      <p:sp>
        <p:nvSpPr>
          <p:cNvPr id="4" name="Slide Number Placeholder 3"/>
          <p:cNvSpPr>
            <a:spLocks noGrp="1"/>
          </p:cNvSpPr>
          <p:nvPr>
            <p:ph type="sldNum" sz="quarter" idx="10"/>
          </p:nvPr>
        </p:nvSpPr>
        <p:spPr/>
        <p:txBody>
          <a:bodyPr/>
          <a:lstStyle/>
          <a:p>
            <a:fld id="{58ABDBFA-191B-4BEF-8A2C-3B7D83F0B853}"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wcmt.org.uk/users/martinmalcolm2017"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wcmt.org.uk/users/martinmalcolm2017"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548680"/>
            <a:ext cx="7056784"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F1CB4-8457-435C-B741-072207A8DC00}" type="slidenum">
              <a:rPr lang="en-US"/>
              <a:pPr>
                <a:defRPr/>
              </a:pPr>
              <a:t>‹#›</a:t>
            </a:fld>
            <a:endParaRPr lang="en-US"/>
          </a:p>
        </p:txBody>
      </p:sp>
      <p:pic>
        <p:nvPicPr>
          <p:cNvPr id="7" name="Picture 6" descr="WI_blue80x80.jpg"/>
          <p:cNvPicPr>
            <a:picLocks noChangeAspect="1"/>
          </p:cNvPicPr>
          <p:nvPr userDrawn="1"/>
        </p:nvPicPr>
        <p:blipFill>
          <a:blip r:embed="rId2" cstate="print"/>
          <a:stretch>
            <a:fillRect/>
          </a:stretch>
        </p:blipFill>
        <p:spPr>
          <a:xfrm>
            <a:off x="8100392" y="188640"/>
            <a:ext cx="762000" cy="762000"/>
          </a:xfrm>
          <a:prstGeom prst="rect">
            <a:avLst/>
          </a:prstGeom>
        </p:spPr>
      </p:pic>
      <p:pic>
        <p:nvPicPr>
          <p:cNvPr id="8" name="Picture 7" descr="cid:image001.jpg@01D332F2.B5E49FD0">
            <a:hlinkClick r:id="rId3" tgtFrame="_blank"/>
          </p:cNvPr>
          <p:cNvPicPr/>
          <p:nvPr userDrawn="1"/>
        </p:nvPicPr>
        <p:blipFill>
          <a:blip r:embed="rId4" cstate="print"/>
          <a:srcRect/>
          <a:stretch>
            <a:fillRect/>
          </a:stretch>
        </p:blipFill>
        <p:spPr bwMode="auto">
          <a:xfrm>
            <a:off x="179512" y="260648"/>
            <a:ext cx="648072" cy="648072"/>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B621F0-61D2-47F0-974B-25E2F7FA976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E3423-4B9D-4E32-B1AC-C07DFE8657C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6838528" cy="874713"/>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E52C9-8E5A-4396-9538-9CA99B859273}" type="slidenum">
              <a:rPr lang="en-US"/>
              <a:pPr>
                <a:defRPr/>
              </a:pPr>
              <a:t>‹#›</a:t>
            </a:fld>
            <a:endParaRPr lang="en-US"/>
          </a:p>
        </p:txBody>
      </p:sp>
      <p:pic>
        <p:nvPicPr>
          <p:cNvPr id="7" name="Picture 6" descr="WI_blue80x80.jpg"/>
          <p:cNvPicPr>
            <a:picLocks noChangeAspect="1"/>
          </p:cNvPicPr>
          <p:nvPr userDrawn="1"/>
        </p:nvPicPr>
        <p:blipFill>
          <a:blip r:embed="rId2" cstate="print"/>
          <a:stretch>
            <a:fillRect/>
          </a:stretch>
        </p:blipFill>
        <p:spPr>
          <a:xfrm>
            <a:off x="8172400" y="188640"/>
            <a:ext cx="762000" cy="762000"/>
          </a:xfrm>
          <a:prstGeom prst="rect">
            <a:avLst/>
          </a:prstGeom>
        </p:spPr>
      </p:pic>
      <p:pic>
        <p:nvPicPr>
          <p:cNvPr id="8" name="Picture 7" descr="cid:image001.jpg@01D332F2.B5E49FD0">
            <a:hlinkClick r:id="rId3" tgtFrame="_blank"/>
          </p:cNvPr>
          <p:cNvPicPr/>
          <p:nvPr userDrawn="1"/>
        </p:nvPicPr>
        <p:blipFill>
          <a:blip r:embed="rId4" cstate="print"/>
          <a:srcRect/>
          <a:stretch>
            <a:fillRect/>
          </a:stretch>
        </p:blipFill>
        <p:spPr bwMode="auto">
          <a:xfrm>
            <a:off x="251520" y="260648"/>
            <a:ext cx="576064"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EB5053-4A6D-4157-BD9C-51F73250F14A}" type="slidenum">
              <a:rPr lang="en-US"/>
              <a:pPr>
                <a:defRPr/>
              </a:pPr>
              <a:t>‹#›</a:t>
            </a:fld>
            <a:endParaRPr lang="en-US"/>
          </a:p>
        </p:txBody>
      </p:sp>
      <p:pic>
        <p:nvPicPr>
          <p:cNvPr id="7" name="Picture 6" descr="WI_blue80x80.jpg"/>
          <p:cNvPicPr>
            <a:picLocks noChangeAspect="1"/>
          </p:cNvPicPr>
          <p:nvPr userDrawn="1"/>
        </p:nvPicPr>
        <p:blipFill>
          <a:blip r:embed="rId2" cstate="print"/>
          <a:stretch>
            <a:fillRect/>
          </a:stretch>
        </p:blipFill>
        <p:spPr>
          <a:xfrm>
            <a:off x="7884368" y="548680"/>
            <a:ext cx="762000" cy="762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6766520" cy="87471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844675"/>
            <a:ext cx="3810000" cy="4251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44675"/>
            <a:ext cx="3810000" cy="4251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EAC444-5FF2-4CA8-BFFA-AF7756966748}" type="slidenum">
              <a:rPr lang="en-US"/>
              <a:pPr>
                <a:defRPr/>
              </a:pPr>
              <a:t>‹#›</a:t>
            </a:fld>
            <a:endParaRPr lang="en-US"/>
          </a:p>
        </p:txBody>
      </p:sp>
      <p:pic>
        <p:nvPicPr>
          <p:cNvPr id="8" name="Picture 7" descr="WI_blue80x80.jpg"/>
          <p:cNvPicPr>
            <a:picLocks noChangeAspect="1"/>
          </p:cNvPicPr>
          <p:nvPr userDrawn="1"/>
        </p:nvPicPr>
        <p:blipFill>
          <a:blip r:embed="rId2" cstate="print"/>
          <a:stretch>
            <a:fillRect/>
          </a:stretch>
        </p:blipFill>
        <p:spPr>
          <a:xfrm>
            <a:off x="7884368" y="404664"/>
            <a:ext cx="762000" cy="762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CBB8A-00CC-4569-9514-0CF12429449E}" type="slidenum">
              <a:rPr lang="en-US"/>
              <a:pPr>
                <a:defRPr/>
              </a:pPr>
              <a:t>‹#›</a:t>
            </a:fld>
            <a:endParaRPr lang="en-US"/>
          </a:p>
        </p:txBody>
      </p:sp>
      <p:pic>
        <p:nvPicPr>
          <p:cNvPr id="10" name="Picture 9" descr="WI_blue80x80.jpg"/>
          <p:cNvPicPr>
            <a:picLocks noChangeAspect="1"/>
          </p:cNvPicPr>
          <p:nvPr userDrawn="1"/>
        </p:nvPicPr>
        <p:blipFill>
          <a:blip r:embed="rId2" cstate="print"/>
          <a:stretch>
            <a:fillRect/>
          </a:stretch>
        </p:blipFill>
        <p:spPr>
          <a:xfrm>
            <a:off x="7956376" y="476672"/>
            <a:ext cx="762000" cy="762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2C5B95-E7F4-44D3-91DA-EFD9F38522C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D8E7BB-CD45-4B3F-91DB-1EEE01AD00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1C15DC-4516-4292-B4F3-FB89666410A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FFBAE6-44D6-4C4A-ACA9-F04E6585AF1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Whoosh"/>
          <p:cNvPicPr>
            <a:picLocks noChangeAspect="1" noChangeArrowheads="1"/>
          </p:cNvPicPr>
          <p:nvPr/>
        </p:nvPicPr>
        <p:blipFill>
          <a:blip r:embed="rId13" cstate="print"/>
          <a:srcRect/>
          <a:stretch>
            <a:fillRect/>
          </a:stretch>
        </p:blipFill>
        <p:spPr bwMode="auto">
          <a:xfrm>
            <a:off x="0" y="3733800"/>
            <a:ext cx="9144000" cy="29654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8747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844675"/>
            <a:ext cx="7772400" cy="4251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MS PGothic" pitchFamily="3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MS PGothic" pitchFamily="3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4B63C9CD-0DC0-409E-8C43-15A030A629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200">
          <a:solidFill>
            <a:schemeClr val="tx2"/>
          </a:solidFill>
          <a:latin typeface="+mj-lt"/>
          <a:ea typeface="+mj-ea"/>
          <a:cs typeface="MS PGothic" charset="0"/>
        </a:defRPr>
      </a:lvl1pPr>
      <a:lvl2pPr algn="ctr" rtl="0" eaLnBrk="0" fontAlgn="base" hangingPunct="0">
        <a:spcBef>
          <a:spcPct val="0"/>
        </a:spcBef>
        <a:spcAft>
          <a:spcPct val="0"/>
        </a:spcAft>
        <a:defRPr sz="42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2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2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2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200">
          <a:solidFill>
            <a:schemeClr val="tx2"/>
          </a:solidFill>
          <a:latin typeface="Arial" charset="0"/>
          <a:ea typeface="MS PGothic" pitchFamily="34" charset="-128"/>
        </a:defRPr>
      </a:lvl6pPr>
      <a:lvl7pPr marL="914400" algn="ctr" rtl="0" fontAlgn="base">
        <a:spcBef>
          <a:spcPct val="0"/>
        </a:spcBef>
        <a:spcAft>
          <a:spcPct val="0"/>
        </a:spcAft>
        <a:defRPr sz="4200">
          <a:solidFill>
            <a:schemeClr val="tx2"/>
          </a:solidFill>
          <a:latin typeface="Arial" charset="0"/>
          <a:ea typeface="MS PGothic" pitchFamily="34" charset="-128"/>
        </a:defRPr>
      </a:lvl7pPr>
      <a:lvl8pPr marL="1371600" algn="ctr" rtl="0" fontAlgn="base">
        <a:spcBef>
          <a:spcPct val="0"/>
        </a:spcBef>
        <a:spcAft>
          <a:spcPct val="0"/>
        </a:spcAft>
        <a:defRPr sz="4200">
          <a:solidFill>
            <a:schemeClr val="tx2"/>
          </a:solidFill>
          <a:latin typeface="Arial" charset="0"/>
          <a:ea typeface="MS PGothic" pitchFamily="34" charset="-128"/>
        </a:defRPr>
      </a:lvl8pPr>
      <a:lvl9pPr marL="1828800" algn="ctr" rtl="0" fontAlgn="base">
        <a:spcBef>
          <a:spcPct val="0"/>
        </a:spcBef>
        <a:spcAft>
          <a:spcPct val="0"/>
        </a:spcAft>
        <a:defRPr sz="4200">
          <a:solidFill>
            <a:schemeClr val="tx2"/>
          </a:solidFill>
          <a:latin typeface="Arial"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20.xml"/><Relationship Id="rId7"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oleObject" Target="../embeddings/oleObject2.bin"/><Relationship Id="rId9" Type="http://schemas.openxmlformats.org/officeDocument/2006/relationships/hyperlink" Target="https://vimeo.com/16812114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1.xml"/><Relationship Id="rId7"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1.jpeg"/><Relationship Id="rId5" Type="http://schemas.openxmlformats.org/officeDocument/2006/relationships/hyperlink" Target="https://vimeo.com/167817734" TargetMode="External"/><Relationship Id="rId10" Type="http://schemas.openxmlformats.org/officeDocument/2006/relationships/image" Target="../media/image65.png"/><Relationship Id="rId4" Type="http://schemas.openxmlformats.org/officeDocument/2006/relationships/oleObject" Target="../embeddings/oleObject3.bin"/><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2.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cid:6716D42C-F94B-46B8-A785-C711C6F672A0@home" TargetMode="External"/><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cid:03163FA1-60BE-46AB-8ECF-40FE76A49876@hom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cid:16EF5016-F41A-47C8-91A3-6C65F8CABD63@home"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image" Target="cid:0EF3C2F2-3081-4980-94B0-399FD5322B7C@home" TargetMode="External"/><Relationship Id="rId4" Type="http://schemas.openxmlformats.org/officeDocument/2006/relationships/image" Target="cid:71D5F8E0-028D-4C2C-91DC-1556C5259499@home" TargetMode="External"/><Relationship Id="rId9" Type="http://schemas.openxmlformats.org/officeDocument/2006/relationships/image" Target="../media/image75.png"/><Relationship Id="rId14" Type="http://schemas.openxmlformats.org/officeDocument/2006/relationships/image" Target="cid:7C7A90BF-F0DE-4A9B-A1B2-9AC846FEB3ED@hom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2isearch.wordpress.com/" TargetMode="External"/><Relationship Id="rId2" Type="http://schemas.openxmlformats.org/officeDocument/2006/relationships/hyperlink" Target="mailto:martin.malcolm@nhs.net"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7560840" cy="4968552"/>
          </a:xfrm>
        </p:spPr>
        <p:txBody>
          <a:bodyPr>
            <a:normAutofit fontScale="90000"/>
          </a:bodyPr>
          <a:lstStyle/>
          <a:p>
            <a:r>
              <a:rPr lang="en-GB" dirty="0" smtClean="0"/>
              <a:t/>
            </a:r>
            <a:br>
              <a:rPr lang="en-GB" dirty="0" smtClean="0"/>
            </a:br>
            <a:r>
              <a:rPr lang="en-GB" b="1" dirty="0" smtClean="0"/>
              <a:t>Loneliness and social isolation in rural communities: harnessing community and digital assets, experiences in Canada and Western Isles, Scotland’</a:t>
            </a:r>
            <a:br>
              <a:rPr lang="en-GB" b="1" dirty="0" smtClean="0"/>
            </a:br>
            <a:r>
              <a:rPr lang="en-GB" b="1" dirty="0" smtClean="0"/>
              <a:t/>
            </a:r>
            <a:br>
              <a:rPr lang="en-GB" b="1" dirty="0" smtClean="0"/>
            </a:br>
            <a:r>
              <a:rPr lang="en-GB" sz="2200" b="1" dirty="0" smtClean="0"/>
              <a:t>Martin Malcolm, NHS Western Isles/ </a:t>
            </a:r>
            <a:br>
              <a:rPr lang="en-GB" sz="2200" b="1" dirty="0" smtClean="0"/>
            </a:br>
            <a:r>
              <a:rPr lang="en-GB" sz="2200" b="1" dirty="0" smtClean="0"/>
              <a:t>Churchill Fellow 2017</a:t>
            </a:r>
            <a:r>
              <a:rPr lang="en-GB" dirty="0" smtClean="0"/>
              <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6"/>
            <a:ext cx="7704856" cy="720080"/>
          </a:xfrm>
        </p:spPr>
        <p:txBody>
          <a:bodyPr>
            <a:normAutofit fontScale="90000"/>
          </a:bodyPr>
          <a:lstStyle/>
          <a:p>
            <a:r>
              <a:rPr lang="en-GB" dirty="0" smtClean="0"/>
              <a:t>Challenges: Socio-demographic</a:t>
            </a:r>
            <a:endParaRPr lang="en-GB" dirty="0"/>
          </a:p>
        </p:txBody>
      </p:sp>
      <p:pic>
        <p:nvPicPr>
          <p:cNvPr id="4" name="Content Placeholder 3"/>
          <p:cNvPicPr>
            <a:picLocks noChangeAspect="1" noChangeArrowheads="1"/>
          </p:cNvPicPr>
          <p:nvPr/>
        </p:nvPicPr>
        <p:blipFill>
          <a:blip r:embed="rId3" cstate="print"/>
          <a:srcRect/>
          <a:stretch>
            <a:fillRect/>
          </a:stretch>
        </p:blipFill>
        <p:spPr bwMode="auto">
          <a:xfrm>
            <a:off x="107504" y="1484784"/>
            <a:ext cx="4248472" cy="4824536"/>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4427984" y="1700808"/>
            <a:ext cx="4355976" cy="4680520"/>
          </a:xfrm>
          <a:prstGeom prst="rect">
            <a:avLst/>
          </a:prstGeom>
          <a:noFill/>
          <a:ln w="9525">
            <a:noFill/>
            <a:miter lim="800000"/>
            <a:headEnd/>
            <a:tailEnd/>
          </a:ln>
        </p:spPr>
      </p:pic>
      <p:sp>
        <p:nvSpPr>
          <p:cNvPr id="7" name="Rectangle 6"/>
          <p:cNvSpPr/>
          <p:nvPr/>
        </p:nvSpPr>
        <p:spPr>
          <a:xfrm>
            <a:off x="4427984" y="1268760"/>
            <a:ext cx="4355976" cy="646331"/>
          </a:xfrm>
          <a:prstGeom prst="rect">
            <a:avLst/>
          </a:prstGeom>
        </p:spPr>
        <p:txBody>
          <a:bodyPr wrap="square">
            <a:spAutoFit/>
          </a:bodyPr>
          <a:lstStyle/>
          <a:p>
            <a:r>
              <a:rPr lang="en-GB" dirty="0" smtClean="0"/>
              <a:t>Persons Living Alone – Western Isles/ Scotland</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056784" cy="792088"/>
          </a:xfrm>
        </p:spPr>
        <p:txBody>
          <a:bodyPr/>
          <a:lstStyle/>
          <a:p>
            <a:r>
              <a:rPr lang="en-GB" dirty="0" smtClean="0"/>
              <a:t>Challenges: Social</a:t>
            </a:r>
            <a:endParaRPr lang="en-GB" dirty="0"/>
          </a:p>
        </p:txBody>
      </p:sp>
      <p:pic>
        <p:nvPicPr>
          <p:cNvPr id="8" name="Picture 2"/>
          <p:cNvPicPr>
            <a:picLocks noChangeAspect="1" noChangeArrowheads="1"/>
          </p:cNvPicPr>
          <p:nvPr/>
        </p:nvPicPr>
        <p:blipFill>
          <a:blip r:embed="rId3" cstate="print"/>
          <a:srcRect/>
          <a:stretch>
            <a:fillRect/>
          </a:stretch>
        </p:blipFill>
        <p:spPr bwMode="auto">
          <a:xfrm>
            <a:off x="4651411" y="1844824"/>
            <a:ext cx="4311493" cy="4824536"/>
          </a:xfrm>
          <a:prstGeom prst="rect">
            <a:avLst/>
          </a:prstGeom>
          <a:noFill/>
          <a:ln w="9525">
            <a:noFill/>
            <a:miter lim="800000"/>
            <a:headEnd/>
            <a:tailEnd/>
          </a:ln>
          <a:effectLst/>
        </p:spPr>
      </p:pic>
      <p:sp>
        <p:nvSpPr>
          <p:cNvPr id="9" name="Rectangle 8"/>
          <p:cNvSpPr/>
          <p:nvPr/>
        </p:nvSpPr>
        <p:spPr>
          <a:xfrm>
            <a:off x="5076056" y="1196752"/>
            <a:ext cx="3851920" cy="646331"/>
          </a:xfrm>
          <a:prstGeom prst="rect">
            <a:avLst/>
          </a:prstGeom>
        </p:spPr>
        <p:txBody>
          <a:bodyPr wrap="square">
            <a:spAutoFit/>
          </a:bodyPr>
          <a:lstStyle/>
          <a:p>
            <a:pPr algn="r"/>
            <a:r>
              <a:rPr lang="en-GB" dirty="0" smtClean="0"/>
              <a:t>% Single-person households, EU NUTS level 3 regions </a:t>
            </a:r>
            <a:endParaRPr lang="en-GB" dirty="0"/>
          </a:p>
        </p:txBody>
      </p:sp>
      <p:pic>
        <p:nvPicPr>
          <p:cNvPr id="7" name="Picture 4"/>
          <p:cNvPicPr>
            <a:picLocks noChangeAspect="1" noChangeArrowheads="1"/>
          </p:cNvPicPr>
          <p:nvPr/>
        </p:nvPicPr>
        <p:blipFill>
          <a:blip r:embed="rId4" cstate="print"/>
          <a:srcRect/>
          <a:stretch>
            <a:fillRect/>
          </a:stretch>
        </p:blipFill>
        <p:spPr bwMode="auto">
          <a:xfrm>
            <a:off x="1" y="1697194"/>
            <a:ext cx="4427983" cy="5160805"/>
          </a:xfrm>
          <a:prstGeom prst="rect">
            <a:avLst/>
          </a:prstGeom>
          <a:noFill/>
          <a:ln w="9525">
            <a:noFill/>
            <a:miter lim="800000"/>
            <a:headEnd/>
            <a:tailEnd/>
          </a:ln>
          <a:effectLst/>
        </p:spPr>
      </p:pic>
      <p:sp>
        <p:nvSpPr>
          <p:cNvPr id="10" name="Rectangle 9"/>
          <p:cNvSpPr/>
          <p:nvPr/>
        </p:nvSpPr>
        <p:spPr>
          <a:xfrm>
            <a:off x="0" y="1196752"/>
            <a:ext cx="4572000" cy="646331"/>
          </a:xfrm>
          <a:prstGeom prst="rect">
            <a:avLst/>
          </a:prstGeom>
        </p:spPr>
        <p:txBody>
          <a:bodyPr>
            <a:spAutoFit/>
          </a:bodyPr>
          <a:lstStyle/>
          <a:p>
            <a:pPr algn="r"/>
            <a:r>
              <a:rPr lang="en-GB" dirty="0" smtClean="0"/>
              <a:t>% Population 65+ and living alone, EU NUTS level 3 regions </a:t>
            </a:r>
            <a:endParaRPr lang="en-GB"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60648"/>
            <a:ext cx="8496944" cy="1470025"/>
          </a:xfrm>
        </p:spPr>
        <p:txBody>
          <a:bodyPr/>
          <a:lstStyle/>
          <a:p>
            <a:r>
              <a:rPr lang="en-GB" sz="2800" dirty="0" smtClean="0"/>
              <a:t>Objectives 2: Community/Digital approaches – Canada Churchill Fellowship Study </a:t>
            </a:r>
            <a:endParaRPr lang="en-GB" sz="2800" dirty="0"/>
          </a:p>
        </p:txBody>
      </p:sp>
      <p:sp>
        <p:nvSpPr>
          <p:cNvPr id="3" name="Subtitle 2"/>
          <p:cNvSpPr>
            <a:spLocks noGrp="1"/>
          </p:cNvSpPr>
          <p:nvPr>
            <p:ph type="subTitle" idx="1"/>
          </p:nvPr>
        </p:nvSpPr>
        <p:spPr>
          <a:xfrm>
            <a:off x="0" y="1484784"/>
            <a:ext cx="3888432" cy="720080"/>
          </a:xfrm>
        </p:spPr>
        <p:txBody>
          <a:bodyPr/>
          <a:lstStyle/>
          <a:p>
            <a:r>
              <a:rPr lang="en-GB" sz="1800" dirty="0" smtClean="0"/>
              <a:t>Technology for Active Participation </a:t>
            </a:r>
          </a:p>
          <a:p>
            <a:r>
              <a:rPr lang="en-GB" sz="1800" dirty="0" smtClean="0"/>
              <a:t>in Society (WP4)</a:t>
            </a:r>
          </a:p>
          <a:p>
            <a:endParaRPr lang="en-GB" dirty="0" smtClean="0"/>
          </a:p>
          <a:p>
            <a:pPr lvl="1"/>
            <a:endParaRPr lang="en-GB" sz="2000" dirty="0" smtClean="0"/>
          </a:p>
          <a:p>
            <a:endParaRPr lang="en-GB" dirty="0" smtClean="0"/>
          </a:p>
          <a:p>
            <a:endParaRPr lang="en-GB" dirty="0" smtClean="0"/>
          </a:p>
          <a:p>
            <a:endParaRPr lang="en-GB" dirty="0"/>
          </a:p>
        </p:txBody>
      </p:sp>
      <p:pic>
        <p:nvPicPr>
          <p:cNvPr id="4" name="Picture 5"/>
          <p:cNvPicPr>
            <a:picLocks noChangeAspect="1" noChangeArrowheads="1"/>
          </p:cNvPicPr>
          <p:nvPr/>
        </p:nvPicPr>
        <p:blipFill>
          <a:blip r:embed="rId3" cstate="print"/>
          <a:srcRect/>
          <a:stretch>
            <a:fillRect/>
          </a:stretch>
        </p:blipFill>
        <p:spPr bwMode="auto">
          <a:xfrm>
            <a:off x="0" y="2132856"/>
            <a:ext cx="3514895" cy="1492451"/>
          </a:xfrm>
          <a:prstGeom prst="rect">
            <a:avLst/>
          </a:prstGeom>
          <a:noFill/>
          <a:ln w="9525">
            <a:noFill/>
            <a:miter lim="800000"/>
            <a:headEnd/>
            <a:tailEnd/>
          </a:ln>
          <a:effectLst/>
        </p:spPr>
      </p:pic>
      <p:pic>
        <p:nvPicPr>
          <p:cNvPr id="5" name="Picture 4"/>
          <p:cNvPicPr/>
          <p:nvPr/>
        </p:nvPicPr>
        <p:blipFill>
          <a:blip r:embed="rId4" cstate="print"/>
          <a:stretch>
            <a:fillRect/>
          </a:stretch>
        </p:blipFill>
        <p:spPr>
          <a:xfrm>
            <a:off x="323528" y="3861048"/>
            <a:ext cx="1296144" cy="1368152"/>
          </a:xfrm>
          <a:prstGeom prst="rect">
            <a:avLst/>
          </a:prstGeom>
        </p:spPr>
      </p:pic>
      <p:pic>
        <p:nvPicPr>
          <p:cNvPr id="6" name="Picture 5"/>
          <p:cNvPicPr/>
          <p:nvPr/>
        </p:nvPicPr>
        <p:blipFill>
          <a:blip r:embed="rId5" cstate="print"/>
          <a:srcRect/>
          <a:stretch>
            <a:fillRect/>
          </a:stretch>
        </p:blipFill>
        <p:spPr bwMode="auto">
          <a:xfrm>
            <a:off x="251520" y="5373216"/>
            <a:ext cx="1366206" cy="1231337"/>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1835696" y="3620111"/>
            <a:ext cx="1152128" cy="1966650"/>
          </a:xfrm>
          <a:prstGeom prst="rect">
            <a:avLst/>
          </a:prstGeom>
          <a:noFill/>
          <a:ln w="9525">
            <a:noFill/>
            <a:miter lim="800000"/>
            <a:headEnd/>
            <a:tailEnd/>
          </a:ln>
          <a:effectLst/>
        </p:spPr>
      </p:pic>
      <p:pic>
        <p:nvPicPr>
          <p:cNvPr id="8" name="Picture 3"/>
          <p:cNvPicPr>
            <a:picLocks noChangeAspect="1" noChangeArrowheads="1"/>
          </p:cNvPicPr>
          <p:nvPr/>
        </p:nvPicPr>
        <p:blipFill>
          <a:blip r:embed="rId7" cstate="print"/>
          <a:srcRect/>
          <a:stretch>
            <a:fillRect/>
          </a:stretch>
        </p:blipFill>
        <p:spPr bwMode="auto">
          <a:xfrm>
            <a:off x="1907704" y="5661248"/>
            <a:ext cx="1259711" cy="1000172"/>
          </a:xfrm>
          <a:prstGeom prst="rect">
            <a:avLst/>
          </a:prstGeom>
          <a:noFill/>
          <a:ln w="9525">
            <a:noFill/>
            <a:miter lim="800000"/>
            <a:headEnd/>
            <a:tailEnd/>
          </a:ln>
          <a:effectLst/>
        </p:spPr>
      </p:pic>
      <p:sp>
        <p:nvSpPr>
          <p:cNvPr id="9" name="TextBox 8"/>
          <p:cNvSpPr txBox="1"/>
          <p:nvPr/>
        </p:nvSpPr>
        <p:spPr>
          <a:xfrm>
            <a:off x="5580112" y="1772816"/>
            <a:ext cx="2952328" cy="369332"/>
          </a:xfrm>
          <a:prstGeom prst="rect">
            <a:avLst/>
          </a:prstGeom>
          <a:noFill/>
        </p:spPr>
        <p:txBody>
          <a:bodyPr wrap="square" rtlCol="0">
            <a:spAutoFit/>
          </a:bodyPr>
          <a:lstStyle/>
          <a:p>
            <a:pPr algn="ctr"/>
            <a:r>
              <a:rPr lang="en-GB" dirty="0" smtClean="0"/>
              <a:t>Rural Communities</a:t>
            </a:r>
            <a:endParaRPr lang="en-GB" dirty="0"/>
          </a:p>
        </p:txBody>
      </p:sp>
      <p:pic>
        <p:nvPicPr>
          <p:cNvPr id="10" name="Picture 2"/>
          <p:cNvPicPr>
            <a:picLocks noChangeAspect="1" noChangeArrowheads="1"/>
          </p:cNvPicPr>
          <p:nvPr/>
        </p:nvPicPr>
        <p:blipFill>
          <a:blip r:embed="rId8" cstate="print"/>
          <a:srcRect/>
          <a:stretch>
            <a:fillRect/>
          </a:stretch>
        </p:blipFill>
        <p:spPr bwMode="auto">
          <a:xfrm>
            <a:off x="5652120" y="2276872"/>
            <a:ext cx="3168352" cy="864096"/>
          </a:xfrm>
          <a:prstGeom prst="rect">
            <a:avLst/>
          </a:prstGeom>
          <a:noFill/>
          <a:ln w="9525">
            <a:noFill/>
            <a:miter lim="800000"/>
            <a:headEnd/>
            <a:tailEnd/>
          </a:ln>
        </p:spPr>
      </p:pic>
      <p:pic>
        <p:nvPicPr>
          <p:cNvPr id="76801" name="Picture 1"/>
          <p:cNvPicPr>
            <a:picLocks noChangeAspect="1" noChangeArrowheads="1"/>
          </p:cNvPicPr>
          <p:nvPr/>
        </p:nvPicPr>
        <p:blipFill>
          <a:blip r:embed="rId9" cstate="print"/>
          <a:srcRect/>
          <a:stretch>
            <a:fillRect/>
          </a:stretch>
        </p:blipFill>
        <p:spPr bwMode="auto">
          <a:xfrm>
            <a:off x="4067944" y="3140968"/>
            <a:ext cx="2376264" cy="979109"/>
          </a:xfrm>
          <a:prstGeom prst="rect">
            <a:avLst/>
          </a:prstGeom>
          <a:noFill/>
          <a:ln w="9525">
            <a:noFill/>
            <a:miter lim="800000"/>
            <a:headEnd/>
            <a:tailEnd/>
          </a:ln>
          <a:effectLst/>
        </p:spPr>
      </p:pic>
      <p:pic>
        <p:nvPicPr>
          <p:cNvPr id="76802" name="Picture 2"/>
          <p:cNvPicPr>
            <a:picLocks noChangeAspect="1" noChangeArrowheads="1"/>
          </p:cNvPicPr>
          <p:nvPr/>
        </p:nvPicPr>
        <p:blipFill>
          <a:blip r:embed="rId10" cstate="print"/>
          <a:srcRect/>
          <a:stretch>
            <a:fillRect/>
          </a:stretch>
        </p:blipFill>
        <p:spPr bwMode="auto">
          <a:xfrm>
            <a:off x="4067944" y="4005065"/>
            <a:ext cx="2448272" cy="477002"/>
          </a:xfrm>
          <a:prstGeom prst="rect">
            <a:avLst/>
          </a:prstGeom>
          <a:noFill/>
          <a:ln w="9525">
            <a:noFill/>
            <a:miter lim="800000"/>
            <a:headEnd/>
            <a:tailEnd/>
          </a:ln>
          <a:effectLst/>
        </p:spPr>
      </p:pic>
      <p:pic>
        <p:nvPicPr>
          <p:cNvPr id="76803" name="Picture 3"/>
          <p:cNvPicPr>
            <a:picLocks noChangeAspect="1" noChangeArrowheads="1"/>
          </p:cNvPicPr>
          <p:nvPr/>
        </p:nvPicPr>
        <p:blipFill>
          <a:blip r:embed="rId11" cstate="print"/>
          <a:srcRect/>
          <a:stretch>
            <a:fillRect/>
          </a:stretch>
        </p:blipFill>
        <p:spPr bwMode="auto">
          <a:xfrm>
            <a:off x="3779912" y="4509120"/>
            <a:ext cx="2952328" cy="667023"/>
          </a:xfrm>
          <a:prstGeom prst="rect">
            <a:avLst/>
          </a:prstGeom>
          <a:noFill/>
          <a:ln w="9525">
            <a:noFill/>
            <a:miter lim="800000"/>
            <a:headEnd/>
            <a:tailEnd/>
          </a:ln>
          <a:effectLst/>
        </p:spPr>
      </p:pic>
      <p:pic>
        <p:nvPicPr>
          <p:cNvPr id="76804" name="Picture 4"/>
          <p:cNvPicPr>
            <a:picLocks noChangeAspect="1" noChangeArrowheads="1"/>
          </p:cNvPicPr>
          <p:nvPr/>
        </p:nvPicPr>
        <p:blipFill>
          <a:blip r:embed="rId12" cstate="print"/>
          <a:srcRect/>
          <a:stretch>
            <a:fillRect/>
          </a:stretch>
        </p:blipFill>
        <p:spPr bwMode="auto">
          <a:xfrm>
            <a:off x="7048500" y="4797152"/>
            <a:ext cx="2095500" cy="663575"/>
          </a:xfrm>
          <a:prstGeom prst="rect">
            <a:avLst/>
          </a:prstGeom>
          <a:noFill/>
          <a:ln w="9525">
            <a:noFill/>
            <a:miter lim="800000"/>
            <a:headEnd/>
            <a:tailEnd/>
          </a:ln>
          <a:effectLst/>
        </p:spPr>
      </p:pic>
      <p:pic>
        <p:nvPicPr>
          <p:cNvPr id="76805" name="Picture 5"/>
          <p:cNvPicPr>
            <a:picLocks noChangeAspect="1" noChangeArrowheads="1"/>
          </p:cNvPicPr>
          <p:nvPr/>
        </p:nvPicPr>
        <p:blipFill>
          <a:blip r:embed="rId13" cstate="print"/>
          <a:srcRect/>
          <a:stretch>
            <a:fillRect/>
          </a:stretch>
        </p:blipFill>
        <p:spPr bwMode="auto">
          <a:xfrm>
            <a:off x="6588224" y="3284984"/>
            <a:ext cx="2346250" cy="1173125"/>
          </a:xfrm>
          <a:prstGeom prst="rect">
            <a:avLst/>
          </a:prstGeom>
          <a:noFill/>
          <a:ln w="9525">
            <a:noFill/>
            <a:miter lim="800000"/>
            <a:headEnd/>
            <a:tailEnd/>
          </a:ln>
          <a:effectLst/>
        </p:spPr>
      </p:pic>
      <p:pic>
        <p:nvPicPr>
          <p:cNvPr id="76806" name="Picture 6"/>
          <p:cNvPicPr>
            <a:picLocks noChangeAspect="1" noChangeArrowheads="1"/>
          </p:cNvPicPr>
          <p:nvPr/>
        </p:nvPicPr>
        <p:blipFill>
          <a:blip r:embed="rId14" cstate="print"/>
          <a:srcRect/>
          <a:stretch>
            <a:fillRect/>
          </a:stretch>
        </p:blipFill>
        <p:spPr bwMode="auto">
          <a:xfrm>
            <a:off x="3779912" y="5301208"/>
            <a:ext cx="2533723" cy="1424509"/>
          </a:xfrm>
          <a:prstGeom prst="rect">
            <a:avLst/>
          </a:prstGeom>
          <a:noFill/>
          <a:ln w="9525">
            <a:noFill/>
            <a:miter lim="800000"/>
            <a:headEnd/>
            <a:tailEnd/>
          </a:ln>
          <a:effectLst/>
        </p:spPr>
      </p:pic>
      <p:pic>
        <p:nvPicPr>
          <p:cNvPr id="11" name="Picture 1"/>
          <p:cNvPicPr>
            <a:picLocks noChangeAspect="1" noChangeArrowheads="1"/>
          </p:cNvPicPr>
          <p:nvPr/>
        </p:nvPicPr>
        <p:blipFill>
          <a:blip r:embed="rId15" cstate="print"/>
          <a:srcRect/>
          <a:stretch>
            <a:fillRect/>
          </a:stretch>
        </p:blipFill>
        <p:spPr bwMode="auto">
          <a:xfrm>
            <a:off x="6516216" y="5733256"/>
            <a:ext cx="2047875" cy="62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30616" cy="1700808"/>
          </a:xfrm>
        </p:spPr>
        <p:txBody>
          <a:bodyPr/>
          <a:lstStyle/>
          <a:p>
            <a:r>
              <a:rPr lang="en-GB" sz="3600" dirty="0" err="1" smtClean="0"/>
              <a:t>InTouch</a:t>
            </a:r>
            <a:r>
              <a:rPr lang="en-GB" sz="3600" dirty="0" smtClean="0"/>
              <a:t> – Socially Connecting Seniors Home residents</a:t>
            </a:r>
            <a:r>
              <a:rPr lang="en-GB" dirty="0" smtClean="0"/>
              <a:t/>
            </a:r>
            <a:br>
              <a:rPr lang="en-GB" dirty="0" smtClean="0"/>
            </a:br>
            <a:r>
              <a:rPr lang="en-GB" sz="1800" dirty="0" smtClean="0"/>
              <a:t>CONNECT-TECH </a:t>
            </a:r>
            <a:r>
              <a:rPr lang="en-GB" sz="1800" dirty="0" err="1" smtClean="0"/>
              <a:t>InTouch</a:t>
            </a:r>
            <a:r>
              <a:rPr lang="en-GB" sz="1800" dirty="0" smtClean="0"/>
              <a:t> Project – </a:t>
            </a:r>
            <a:r>
              <a:rPr lang="en-GB" sz="1800" dirty="0" err="1" smtClean="0"/>
              <a:t>TagLab</a:t>
            </a:r>
            <a:endParaRPr lang="en-GB" dirty="0"/>
          </a:p>
        </p:txBody>
      </p:sp>
      <p:pic>
        <p:nvPicPr>
          <p:cNvPr id="4" name="Picture 3"/>
          <p:cNvPicPr/>
          <p:nvPr/>
        </p:nvPicPr>
        <p:blipFill>
          <a:blip r:embed="rId3" cstate="print"/>
          <a:stretch>
            <a:fillRect/>
          </a:stretch>
        </p:blipFill>
        <p:spPr>
          <a:xfrm>
            <a:off x="827584" y="1844824"/>
            <a:ext cx="2736304" cy="1728192"/>
          </a:xfrm>
          <a:prstGeom prst="rect">
            <a:avLst/>
          </a:prstGeom>
        </p:spPr>
      </p:pic>
      <p:pic>
        <p:nvPicPr>
          <p:cNvPr id="238594" name="Picture 2"/>
          <p:cNvPicPr>
            <a:picLocks noChangeAspect="1" noChangeArrowheads="1"/>
          </p:cNvPicPr>
          <p:nvPr/>
        </p:nvPicPr>
        <p:blipFill>
          <a:blip r:embed="rId4" cstate="print"/>
          <a:srcRect/>
          <a:stretch>
            <a:fillRect/>
          </a:stretch>
        </p:blipFill>
        <p:spPr bwMode="auto">
          <a:xfrm>
            <a:off x="251520" y="4005064"/>
            <a:ext cx="4225279" cy="2377258"/>
          </a:xfrm>
          <a:prstGeom prst="rect">
            <a:avLst/>
          </a:prstGeom>
          <a:noFill/>
          <a:ln w="9525">
            <a:noFill/>
            <a:miter lim="800000"/>
            <a:headEnd/>
            <a:tailEnd/>
          </a:ln>
        </p:spPr>
      </p:pic>
      <p:pic>
        <p:nvPicPr>
          <p:cNvPr id="238595" name="Picture 3"/>
          <p:cNvPicPr>
            <a:picLocks noChangeAspect="1" noChangeArrowheads="1"/>
          </p:cNvPicPr>
          <p:nvPr/>
        </p:nvPicPr>
        <p:blipFill>
          <a:blip r:embed="rId5" cstate="print"/>
          <a:srcRect/>
          <a:stretch>
            <a:fillRect/>
          </a:stretch>
        </p:blipFill>
        <p:spPr bwMode="auto">
          <a:xfrm>
            <a:off x="4716016" y="4149080"/>
            <a:ext cx="4153272" cy="2336216"/>
          </a:xfrm>
          <a:prstGeom prst="rect">
            <a:avLst/>
          </a:prstGeom>
          <a:noFill/>
          <a:ln w="9525">
            <a:noFill/>
            <a:miter lim="800000"/>
            <a:headEnd/>
            <a:tailEnd/>
          </a:ln>
        </p:spPr>
      </p:pic>
      <p:pic>
        <p:nvPicPr>
          <p:cNvPr id="238596" name="Picture 4"/>
          <p:cNvPicPr>
            <a:picLocks noChangeAspect="1" noChangeArrowheads="1"/>
          </p:cNvPicPr>
          <p:nvPr/>
        </p:nvPicPr>
        <p:blipFill>
          <a:blip r:embed="rId6" cstate="print"/>
          <a:srcRect/>
          <a:stretch>
            <a:fillRect/>
          </a:stretch>
        </p:blipFill>
        <p:spPr bwMode="auto">
          <a:xfrm>
            <a:off x="5580112" y="1772816"/>
            <a:ext cx="3305175"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CONNECT-PLAY - SFU</a:t>
            </a:r>
            <a:endParaRPr lang="en-GB" dirty="0"/>
          </a:p>
        </p:txBody>
      </p:sp>
      <p:pic>
        <p:nvPicPr>
          <p:cNvPr id="238594" name="Picture 2"/>
          <p:cNvPicPr>
            <a:picLocks noChangeAspect="1" noChangeArrowheads="1"/>
          </p:cNvPicPr>
          <p:nvPr/>
        </p:nvPicPr>
        <p:blipFill>
          <a:blip r:embed="rId3" cstate="print"/>
          <a:srcRect/>
          <a:stretch>
            <a:fillRect/>
          </a:stretch>
        </p:blipFill>
        <p:spPr bwMode="auto">
          <a:xfrm>
            <a:off x="6256337" y="4941168"/>
            <a:ext cx="2887663" cy="1638300"/>
          </a:xfrm>
          <a:prstGeom prst="rect">
            <a:avLst/>
          </a:prstGeom>
          <a:noFill/>
          <a:ln w="9525">
            <a:noFill/>
            <a:miter lim="800000"/>
            <a:headEnd/>
            <a:tailEnd/>
          </a:ln>
          <a:effectLst/>
        </p:spPr>
      </p:pic>
      <p:sp>
        <p:nvSpPr>
          <p:cNvPr id="5" name="TextBox 4"/>
          <p:cNvSpPr txBox="1"/>
          <p:nvPr/>
        </p:nvSpPr>
        <p:spPr>
          <a:xfrm>
            <a:off x="323528" y="1340768"/>
            <a:ext cx="3096344" cy="923330"/>
          </a:xfrm>
          <a:prstGeom prst="rect">
            <a:avLst/>
          </a:prstGeom>
          <a:noFill/>
        </p:spPr>
        <p:txBody>
          <a:bodyPr wrap="square" rtlCol="0">
            <a:spAutoFit/>
          </a:bodyPr>
          <a:lstStyle/>
          <a:p>
            <a:r>
              <a:rPr lang="en-GB" dirty="0" smtClean="0"/>
              <a:t>Aging Well: Can digital games help older people (2012-2016)</a:t>
            </a:r>
            <a:endParaRPr lang="en-GB" dirty="0"/>
          </a:p>
        </p:txBody>
      </p:sp>
      <p:pic>
        <p:nvPicPr>
          <p:cNvPr id="238595" name="Picture 3"/>
          <p:cNvPicPr>
            <a:picLocks noGrp="1" noChangeAspect="1" noChangeArrowheads="1"/>
          </p:cNvPicPr>
          <p:nvPr>
            <p:ph idx="1"/>
          </p:nvPr>
        </p:nvPicPr>
        <p:blipFill>
          <a:blip r:embed="rId4" cstate="print"/>
          <a:srcRect/>
          <a:stretch>
            <a:fillRect/>
          </a:stretch>
        </p:blipFill>
        <p:spPr bwMode="auto">
          <a:xfrm>
            <a:off x="7164288" y="1556792"/>
            <a:ext cx="1661160" cy="2164080"/>
          </a:xfrm>
          <a:prstGeom prst="rect">
            <a:avLst/>
          </a:prstGeom>
          <a:noFill/>
          <a:ln w="9525">
            <a:noFill/>
            <a:miter lim="800000"/>
            <a:headEnd/>
            <a:tailEnd/>
          </a:ln>
          <a:effectLst/>
        </p:spPr>
      </p:pic>
      <p:pic>
        <p:nvPicPr>
          <p:cNvPr id="238596" name="Picture 4"/>
          <p:cNvPicPr>
            <a:picLocks noChangeAspect="1" noChangeArrowheads="1"/>
          </p:cNvPicPr>
          <p:nvPr/>
        </p:nvPicPr>
        <p:blipFill>
          <a:blip r:embed="rId5" cstate="print"/>
          <a:srcRect/>
          <a:stretch>
            <a:fillRect/>
          </a:stretch>
        </p:blipFill>
        <p:spPr bwMode="auto">
          <a:xfrm>
            <a:off x="395536" y="2276872"/>
            <a:ext cx="1800200" cy="1800200"/>
          </a:xfrm>
          <a:prstGeom prst="rect">
            <a:avLst/>
          </a:prstGeom>
          <a:noFill/>
          <a:ln w="9525">
            <a:noFill/>
            <a:miter lim="800000"/>
            <a:headEnd/>
            <a:tailEnd/>
          </a:ln>
        </p:spPr>
      </p:pic>
      <p:sp>
        <p:nvSpPr>
          <p:cNvPr id="8" name="Rectangle 7"/>
          <p:cNvSpPr/>
          <p:nvPr/>
        </p:nvSpPr>
        <p:spPr>
          <a:xfrm>
            <a:off x="251520" y="4077072"/>
            <a:ext cx="2448272" cy="1600438"/>
          </a:xfrm>
          <a:prstGeom prst="rect">
            <a:avLst/>
          </a:prstGeom>
        </p:spPr>
        <p:txBody>
          <a:bodyPr wrap="square">
            <a:spAutoFit/>
          </a:bodyPr>
          <a:lstStyle/>
          <a:p>
            <a:r>
              <a:rPr lang="en-GB" sz="1400" dirty="0" smtClean="0"/>
              <a:t>Dr. David Kaufman is a professor and researcher at Simon Fraser University and co-lead of an AGE-WELL research theme on Technology for Active Participation in Society.</a:t>
            </a:r>
            <a:endParaRPr lang="en-GB" sz="1400" dirty="0"/>
          </a:p>
        </p:txBody>
      </p:sp>
      <p:sp>
        <p:nvSpPr>
          <p:cNvPr id="9" name="TextBox 8"/>
          <p:cNvSpPr txBox="1"/>
          <p:nvPr/>
        </p:nvSpPr>
        <p:spPr>
          <a:xfrm>
            <a:off x="2987824" y="1844824"/>
            <a:ext cx="3816424" cy="3970318"/>
          </a:xfrm>
          <a:prstGeom prst="rect">
            <a:avLst/>
          </a:prstGeom>
          <a:noFill/>
        </p:spPr>
        <p:txBody>
          <a:bodyPr wrap="square" rtlCol="0">
            <a:spAutoFit/>
          </a:bodyPr>
          <a:lstStyle/>
          <a:p>
            <a:r>
              <a:rPr lang="en-GB" dirty="0" smtClean="0"/>
              <a:t>Digital Games for older people:</a:t>
            </a:r>
          </a:p>
          <a:p>
            <a:endParaRPr lang="en-GB" dirty="0" smtClean="0"/>
          </a:p>
          <a:p>
            <a:r>
              <a:rPr lang="en-GB" dirty="0" smtClean="0"/>
              <a:t>Tic </a:t>
            </a:r>
            <a:r>
              <a:rPr lang="en-GB" dirty="0" err="1" smtClean="0"/>
              <a:t>Tac</a:t>
            </a:r>
            <a:r>
              <a:rPr lang="en-GB" dirty="0" smtClean="0"/>
              <a:t> Quiz</a:t>
            </a:r>
          </a:p>
          <a:p>
            <a:r>
              <a:rPr lang="en-GB" dirty="0" smtClean="0"/>
              <a:t>Solitaire Quiz</a:t>
            </a:r>
          </a:p>
          <a:p>
            <a:r>
              <a:rPr lang="en-GB" dirty="0" smtClean="0"/>
              <a:t>Escape Room Game</a:t>
            </a:r>
          </a:p>
          <a:p>
            <a:endParaRPr lang="en-GB" dirty="0" smtClean="0"/>
          </a:p>
          <a:p>
            <a:pPr>
              <a:buFont typeface="Arial" pitchFamily="34" charset="0"/>
              <a:buChar char="•"/>
            </a:pPr>
            <a:r>
              <a:rPr lang="en-GB" dirty="0" smtClean="0"/>
              <a:t>Knowledge development/ Educational</a:t>
            </a:r>
          </a:p>
          <a:p>
            <a:pPr>
              <a:buFont typeface="Arial" pitchFamily="34" charset="0"/>
              <a:buChar char="•"/>
            </a:pPr>
            <a:r>
              <a:rPr lang="en-GB" dirty="0" smtClean="0"/>
              <a:t>Social connections</a:t>
            </a:r>
          </a:p>
          <a:p>
            <a:pPr>
              <a:buFont typeface="Arial" pitchFamily="34" charset="0"/>
              <a:buChar char="•"/>
            </a:pPr>
            <a:r>
              <a:rPr lang="en-GB" dirty="0" smtClean="0"/>
              <a:t>Cognitive exercise</a:t>
            </a:r>
          </a:p>
          <a:p>
            <a:pPr>
              <a:buFont typeface="Arial" pitchFamily="34" charset="0"/>
              <a:buChar char="•"/>
            </a:pPr>
            <a:r>
              <a:rPr lang="en-GB" dirty="0" err="1" smtClean="0"/>
              <a:t>Coplaying</a:t>
            </a:r>
            <a:endParaRPr lang="en-GB" dirty="0" smtClean="0"/>
          </a:p>
          <a:p>
            <a:pPr>
              <a:buFont typeface="Arial" pitchFamily="34" charset="0"/>
              <a:buChar char="•"/>
            </a:pPr>
            <a:r>
              <a:rPr lang="en-GB" dirty="0" smtClean="0"/>
              <a:t>Digital skills</a:t>
            </a:r>
          </a:p>
          <a:p>
            <a:pPr>
              <a:buFont typeface="Arial" pitchFamily="34" charset="0"/>
              <a:buChar char="•"/>
            </a:pPr>
            <a:r>
              <a:rPr lang="en-GB" dirty="0" smtClean="0"/>
              <a:t>Fun/enjoyment</a:t>
            </a:r>
          </a:p>
          <a:p>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6864" cy="864096"/>
          </a:xfrm>
        </p:spPr>
        <p:txBody>
          <a:bodyPr/>
          <a:lstStyle/>
          <a:p>
            <a:r>
              <a:rPr lang="en-GB" sz="3400" dirty="0" smtClean="0"/>
              <a:t>Socially Supporting People with LTCs</a:t>
            </a:r>
            <a:endParaRPr lang="en-GB" sz="3400" dirty="0"/>
          </a:p>
        </p:txBody>
      </p:sp>
      <p:pic>
        <p:nvPicPr>
          <p:cNvPr id="239618" name="Picture 2"/>
          <p:cNvPicPr>
            <a:picLocks noChangeAspect="1" noChangeArrowheads="1"/>
          </p:cNvPicPr>
          <p:nvPr/>
        </p:nvPicPr>
        <p:blipFill>
          <a:blip r:embed="rId3" cstate="print"/>
          <a:srcRect/>
          <a:stretch>
            <a:fillRect/>
          </a:stretch>
        </p:blipFill>
        <p:spPr bwMode="auto">
          <a:xfrm>
            <a:off x="6660231" y="1124744"/>
            <a:ext cx="1716191" cy="2808312"/>
          </a:xfrm>
          <a:prstGeom prst="rect">
            <a:avLst/>
          </a:prstGeom>
          <a:noFill/>
          <a:ln w="9525">
            <a:noFill/>
            <a:miter lim="800000"/>
            <a:headEnd/>
            <a:tailEnd/>
          </a:ln>
        </p:spPr>
      </p:pic>
      <p:pic>
        <p:nvPicPr>
          <p:cNvPr id="239620" name="Picture 4"/>
          <p:cNvPicPr>
            <a:picLocks noChangeAspect="1" noChangeArrowheads="1"/>
          </p:cNvPicPr>
          <p:nvPr/>
        </p:nvPicPr>
        <p:blipFill>
          <a:blip r:embed="rId4" cstate="print"/>
          <a:srcRect/>
          <a:stretch>
            <a:fillRect/>
          </a:stretch>
        </p:blipFill>
        <p:spPr bwMode="auto">
          <a:xfrm rot="20992083">
            <a:off x="395536" y="4293096"/>
            <a:ext cx="1601563" cy="1820491"/>
          </a:xfrm>
          <a:prstGeom prst="rect">
            <a:avLst/>
          </a:prstGeom>
          <a:noFill/>
          <a:ln w="9525">
            <a:noFill/>
            <a:miter lim="800000"/>
            <a:headEnd/>
            <a:tailEnd/>
          </a:ln>
          <a:effectLst/>
        </p:spPr>
      </p:pic>
      <p:pic>
        <p:nvPicPr>
          <p:cNvPr id="239621" name="Picture 5"/>
          <p:cNvPicPr>
            <a:picLocks noChangeAspect="1" noChangeArrowheads="1"/>
          </p:cNvPicPr>
          <p:nvPr/>
        </p:nvPicPr>
        <p:blipFill>
          <a:blip r:embed="rId5" cstate="print"/>
          <a:srcRect/>
          <a:stretch>
            <a:fillRect/>
          </a:stretch>
        </p:blipFill>
        <p:spPr bwMode="auto">
          <a:xfrm rot="21026589">
            <a:off x="14870" y="3408208"/>
            <a:ext cx="5004048" cy="597432"/>
          </a:xfrm>
          <a:prstGeom prst="rect">
            <a:avLst/>
          </a:prstGeom>
          <a:solidFill>
            <a:srgbClr val="00B0F0">
              <a:alpha val="51000"/>
            </a:srgbClr>
          </a:solidFill>
          <a:ln w="9525">
            <a:noFill/>
            <a:miter lim="800000"/>
            <a:headEnd/>
            <a:tailEnd/>
          </a:ln>
        </p:spPr>
      </p:pic>
      <p:pic>
        <p:nvPicPr>
          <p:cNvPr id="239622" name="Picture 6"/>
          <p:cNvPicPr>
            <a:picLocks noChangeAspect="1" noChangeArrowheads="1"/>
          </p:cNvPicPr>
          <p:nvPr/>
        </p:nvPicPr>
        <p:blipFill>
          <a:blip r:embed="rId6" cstate="print"/>
          <a:srcRect/>
          <a:stretch>
            <a:fillRect/>
          </a:stretch>
        </p:blipFill>
        <p:spPr bwMode="auto">
          <a:xfrm>
            <a:off x="395536" y="1340768"/>
            <a:ext cx="3071646" cy="1728192"/>
          </a:xfrm>
          <a:prstGeom prst="rect">
            <a:avLst/>
          </a:prstGeom>
          <a:noFill/>
          <a:ln w="9525">
            <a:noFill/>
            <a:miter lim="800000"/>
            <a:headEnd/>
            <a:tailEnd/>
          </a:ln>
        </p:spPr>
      </p:pic>
      <p:pic>
        <p:nvPicPr>
          <p:cNvPr id="239623" name="Picture 7"/>
          <p:cNvPicPr>
            <a:picLocks noChangeAspect="1" noChangeArrowheads="1"/>
          </p:cNvPicPr>
          <p:nvPr/>
        </p:nvPicPr>
        <p:blipFill>
          <a:blip r:embed="rId7" cstate="print"/>
          <a:srcRect/>
          <a:stretch>
            <a:fillRect/>
          </a:stretch>
        </p:blipFill>
        <p:spPr bwMode="auto">
          <a:xfrm rot="746818">
            <a:off x="6776699" y="3620936"/>
            <a:ext cx="2088232" cy="2817260"/>
          </a:xfrm>
          <a:prstGeom prst="rect">
            <a:avLst/>
          </a:prstGeom>
          <a:noFill/>
          <a:ln w="9525">
            <a:noFill/>
            <a:miter lim="800000"/>
            <a:headEnd/>
            <a:tailEnd/>
          </a:ln>
          <a:effectLst/>
        </p:spPr>
      </p:pic>
      <p:pic>
        <p:nvPicPr>
          <p:cNvPr id="239625" name="Picture 9"/>
          <p:cNvPicPr>
            <a:picLocks noChangeAspect="1" noChangeArrowheads="1"/>
          </p:cNvPicPr>
          <p:nvPr/>
        </p:nvPicPr>
        <p:blipFill>
          <a:blip r:embed="rId8" cstate="print"/>
          <a:srcRect/>
          <a:stretch>
            <a:fillRect/>
          </a:stretch>
        </p:blipFill>
        <p:spPr bwMode="auto">
          <a:xfrm>
            <a:off x="3275856" y="4005064"/>
            <a:ext cx="3238500" cy="790575"/>
          </a:xfrm>
          <a:prstGeom prst="rect">
            <a:avLst/>
          </a:prstGeom>
          <a:noFill/>
          <a:ln w="9525">
            <a:noFill/>
            <a:miter lim="800000"/>
            <a:headEnd/>
            <a:tailEnd/>
          </a:ln>
        </p:spPr>
      </p:pic>
      <p:pic>
        <p:nvPicPr>
          <p:cNvPr id="239628" name="Picture 12"/>
          <p:cNvPicPr>
            <a:picLocks noChangeAspect="1" noChangeArrowheads="1"/>
          </p:cNvPicPr>
          <p:nvPr/>
        </p:nvPicPr>
        <p:blipFill>
          <a:blip r:embed="rId9" cstate="print"/>
          <a:srcRect/>
          <a:stretch>
            <a:fillRect/>
          </a:stretch>
        </p:blipFill>
        <p:spPr bwMode="auto">
          <a:xfrm>
            <a:off x="3707904" y="980728"/>
            <a:ext cx="2534154" cy="1584176"/>
          </a:xfrm>
          <a:prstGeom prst="rect">
            <a:avLst/>
          </a:prstGeom>
          <a:noFill/>
          <a:ln w="9525">
            <a:noFill/>
            <a:miter lim="800000"/>
            <a:headEnd/>
            <a:tailEnd/>
          </a:ln>
        </p:spPr>
      </p:pic>
      <p:pic>
        <p:nvPicPr>
          <p:cNvPr id="239631" name="Picture 15"/>
          <p:cNvPicPr>
            <a:picLocks noChangeAspect="1" noChangeArrowheads="1"/>
          </p:cNvPicPr>
          <p:nvPr/>
        </p:nvPicPr>
        <p:blipFill>
          <a:blip r:embed="rId10" cstate="print"/>
          <a:srcRect/>
          <a:stretch>
            <a:fillRect/>
          </a:stretch>
        </p:blipFill>
        <p:spPr bwMode="auto">
          <a:xfrm>
            <a:off x="2771800" y="4941168"/>
            <a:ext cx="2952328" cy="16546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04664"/>
            <a:ext cx="6838528" cy="874713"/>
          </a:xfrm>
        </p:spPr>
        <p:txBody>
          <a:bodyPr/>
          <a:lstStyle/>
          <a:p>
            <a:r>
              <a:rPr lang="en-GB" dirty="0" smtClean="0"/>
              <a:t>Socially assistive robotics – Robot Social intelligence?</a:t>
            </a:r>
            <a:endParaRPr lang="en-GB" dirty="0"/>
          </a:p>
        </p:txBody>
      </p:sp>
      <p:pic>
        <p:nvPicPr>
          <p:cNvPr id="240642" name="Picture 2"/>
          <p:cNvPicPr>
            <a:picLocks noChangeAspect="1" noChangeArrowheads="1"/>
          </p:cNvPicPr>
          <p:nvPr/>
        </p:nvPicPr>
        <p:blipFill>
          <a:blip r:embed="rId3" cstate="print"/>
          <a:srcRect/>
          <a:stretch>
            <a:fillRect/>
          </a:stretch>
        </p:blipFill>
        <p:spPr bwMode="auto">
          <a:xfrm>
            <a:off x="6551712" y="3501008"/>
            <a:ext cx="2592288" cy="2228082"/>
          </a:xfrm>
          <a:prstGeom prst="rect">
            <a:avLst/>
          </a:prstGeom>
          <a:noFill/>
          <a:ln w="9525">
            <a:noFill/>
            <a:miter lim="800000"/>
            <a:headEnd/>
            <a:tailEnd/>
          </a:ln>
        </p:spPr>
      </p:pic>
      <p:pic>
        <p:nvPicPr>
          <p:cNvPr id="240643" name="Picture 3"/>
          <p:cNvPicPr>
            <a:picLocks noChangeAspect="1" noChangeArrowheads="1"/>
          </p:cNvPicPr>
          <p:nvPr/>
        </p:nvPicPr>
        <p:blipFill>
          <a:blip r:embed="rId4" cstate="print"/>
          <a:srcRect/>
          <a:stretch>
            <a:fillRect/>
          </a:stretch>
        </p:blipFill>
        <p:spPr bwMode="auto">
          <a:xfrm>
            <a:off x="5903640" y="1772816"/>
            <a:ext cx="3240360" cy="1728193"/>
          </a:xfrm>
          <a:prstGeom prst="rect">
            <a:avLst/>
          </a:prstGeom>
          <a:noFill/>
          <a:ln w="9525">
            <a:noFill/>
            <a:miter lim="800000"/>
            <a:headEnd/>
            <a:tailEnd/>
          </a:ln>
        </p:spPr>
      </p:pic>
      <p:sp>
        <p:nvSpPr>
          <p:cNvPr id="6" name="Rectangle 5"/>
          <p:cNvSpPr/>
          <p:nvPr/>
        </p:nvSpPr>
        <p:spPr>
          <a:xfrm>
            <a:off x="0" y="1340769"/>
            <a:ext cx="9144000" cy="4524315"/>
          </a:xfrm>
          <a:prstGeom prst="rect">
            <a:avLst/>
          </a:prstGeom>
        </p:spPr>
        <p:txBody>
          <a:bodyPr wrap="square">
            <a:spAutoFit/>
          </a:bodyPr>
          <a:lstStyle/>
          <a:p>
            <a:r>
              <a:rPr lang="en-GB" sz="2400" dirty="0" smtClean="0"/>
              <a:t>Socially intelligent robots for human-robot interactions (HRI) inc.  </a:t>
            </a:r>
          </a:p>
          <a:p>
            <a:pPr marL="457200" indent="-457200">
              <a:buAutoNum type="arabicParenR"/>
            </a:pPr>
            <a:r>
              <a:rPr lang="en-GB" sz="2400" dirty="0" smtClean="0"/>
              <a:t>Providing reminders</a:t>
            </a:r>
          </a:p>
          <a:p>
            <a:pPr marL="457200" indent="-457200">
              <a:buAutoNum type="arabicParenR"/>
            </a:pPr>
            <a:r>
              <a:rPr lang="en-GB" sz="2400" dirty="0" smtClean="0"/>
              <a:t>health monitoring</a:t>
            </a:r>
          </a:p>
          <a:p>
            <a:pPr marL="457200" indent="-457200">
              <a:buAutoNum type="arabicParenR"/>
            </a:pPr>
            <a:r>
              <a:rPr lang="en-GB" sz="2400" dirty="0" smtClean="0"/>
              <a:t>social &amp;cognitive training interventions</a:t>
            </a:r>
          </a:p>
          <a:p>
            <a:pPr marL="457200" indent="-457200"/>
            <a:endParaRPr lang="en-GB" sz="2400" b="1" dirty="0" smtClean="0"/>
          </a:p>
          <a:p>
            <a:pPr marL="457200" indent="-457200"/>
            <a:r>
              <a:rPr lang="en-GB" sz="2400" b="1" dirty="0" smtClean="0"/>
              <a:t>Key characteristics:</a:t>
            </a:r>
          </a:p>
          <a:p>
            <a:pPr>
              <a:buFont typeface="Arial" pitchFamily="34" charset="0"/>
              <a:buChar char="•"/>
            </a:pPr>
            <a:r>
              <a:rPr lang="en-GB" sz="2400" dirty="0" smtClean="0"/>
              <a:t>automated real-time affect (emotion/mood/attitude) </a:t>
            </a:r>
          </a:p>
          <a:p>
            <a:pPr>
              <a:buFont typeface="Arial" pitchFamily="34" charset="0"/>
              <a:buChar char="•"/>
            </a:pPr>
            <a:r>
              <a:rPr lang="en-GB" sz="2400" dirty="0" smtClean="0"/>
              <a:t>detection &amp; classification of:</a:t>
            </a:r>
          </a:p>
          <a:p>
            <a:pPr lvl="1">
              <a:buFont typeface="Wingdings" pitchFamily="2" charset="2"/>
              <a:buChar char="§"/>
            </a:pPr>
            <a:r>
              <a:rPr lang="en-GB" sz="2400" dirty="0" smtClean="0"/>
              <a:t>body language,</a:t>
            </a:r>
          </a:p>
          <a:p>
            <a:pPr lvl="1">
              <a:buFont typeface="Wingdings" pitchFamily="2" charset="2"/>
              <a:buChar char="§"/>
            </a:pPr>
            <a:r>
              <a:rPr lang="en-GB" sz="2400" dirty="0" smtClean="0"/>
              <a:t>paralanguage</a:t>
            </a:r>
          </a:p>
          <a:p>
            <a:pPr lvl="1">
              <a:buFont typeface="Wingdings" pitchFamily="2" charset="2"/>
              <a:buChar char="§"/>
            </a:pPr>
            <a:r>
              <a:rPr lang="en-GB" sz="2400" dirty="0" smtClean="0"/>
              <a:t>facial expressions</a:t>
            </a:r>
          </a:p>
          <a:p>
            <a:pPr>
              <a:buFont typeface="Arial" pitchFamily="34" charset="0"/>
              <a:buChar char="•"/>
            </a:pPr>
            <a:r>
              <a:rPr lang="en-GB" sz="2400" dirty="0" smtClean="0"/>
              <a:t>display appropriate emotion-based behaviours </a:t>
            </a:r>
            <a:endParaRPr lang="en-GB" sz="2400" dirty="0"/>
          </a:p>
        </p:txBody>
      </p:sp>
      <p:pic>
        <p:nvPicPr>
          <p:cNvPr id="240644" name="Picture 4"/>
          <p:cNvPicPr>
            <a:picLocks noChangeAspect="1" noChangeArrowheads="1"/>
          </p:cNvPicPr>
          <p:nvPr/>
        </p:nvPicPr>
        <p:blipFill>
          <a:blip r:embed="rId5" cstate="print"/>
          <a:srcRect/>
          <a:stretch>
            <a:fillRect/>
          </a:stretch>
        </p:blipFill>
        <p:spPr bwMode="auto">
          <a:xfrm>
            <a:off x="1" y="5741638"/>
            <a:ext cx="9143999" cy="1116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88640"/>
            <a:ext cx="7056784" cy="864096"/>
          </a:xfrm>
        </p:spPr>
        <p:txBody>
          <a:bodyPr/>
          <a:lstStyle/>
          <a:p>
            <a:r>
              <a:rPr lang="en-GB" sz="3200" dirty="0" smtClean="0"/>
              <a:t>Canada – Ageing and Social Isolation</a:t>
            </a:r>
            <a:endParaRPr lang="en-GB" sz="3200" dirty="0"/>
          </a:p>
        </p:txBody>
      </p:sp>
      <p:pic>
        <p:nvPicPr>
          <p:cNvPr id="231427" name="Picture 3"/>
          <p:cNvPicPr>
            <a:picLocks noChangeAspect="1" noChangeArrowheads="1"/>
          </p:cNvPicPr>
          <p:nvPr/>
        </p:nvPicPr>
        <p:blipFill>
          <a:blip r:embed="rId2" cstate="print"/>
          <a:srcRect/>
          <a:stretch>
            <a:fillRect/>
          </a:stretch>
        </p:blipFill>
        <p:spPr bwMode="auto">
          <a:xfrm>
            <a:off x="1403648" y="1052736"/>
            <a:ext cx="6270860" cy="2664296"/>
          </a:xfrm>
          <a:prstGeom prst="rect">
            <a:avLst/>
          </a:prstGeom>
          <a:noFill/>
          <a:ln w="9525">
            <a:noFill/>
            <a:miter lim="800000"/>
            <a:headEnd/>
            <a:tailEnd/>
          </a:ln>
          <a:effectLst/>
        </p:spPr>
      </p:pic>
      <p:pic>
        <p:nvPicPr>
          <p:cNvPr id="231428" name="Picture 4"/>
          <p:cNvPicPr>
            <a:picLocks noChangeAspect="1" noChangeArrowheads="1"/>
          </p:cNvPicPr>
          <p:nvPr/>
        </p:nvPicPr>
        <p:blipFill>
          <a:blip r:embed="rId3" cstate="print"/>
          <a:srcRect/>
          <a:stretch>
            <a:fillRect/>
          </a:stretch>
        </p:blipFill>
        <p:spPr bwMode="auto">
          <a:xfrm>
            <a:off x="1475656" y="3861048"/>
            <a:ext cx="6192688" cy="288032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6838528" cy="874713"/>
          </a:xfrm>
        </p:spPr>
        <p:txBody>
          <a:bodyPr/>
          <a:lstStyle/>
          <a:p>
            <a:r>
              <a:rPr lang="en-GB" dirty="0" smtClean="0"/>
              <a:t>Rural Communities</a:t>
            </a:r>
            <a:endParaRPr lang="en-GB" dirty="0"/>
          </a:p>
        </p:txBody>
      </p:sp>
      <p:sp>
        <p:nvSpPr>
          <p:cNvPr id="3" name="Content Placeholder 2"/>
          <p:cNvSpPr>
            <a:spLocks noGrp="1"/>
          </p:cNvSpPr>
          <p:nvPr>
            <p:ph idx="1"/>
          </p:nvPr>
        </p:nvSpPr>
        <p:spPr>
          <a:xfrm>
            <a:off x="539552" y="1412776"/>
            <a:ext cx="7772400" cy="5301208"/>
          </a:xfrm>
        </p:spPr>
        <p:txBody>
          <a:bodyPr/>
          <a:lstStyle/>
          <a:p>
            <a:r>
              <a:rPr lang="en-GB" dirty="0" smtClean="0"/>
              <a:t>Prince </a:t>
            </a:r>
            <a:r>
              <a:rPr lang="en-GB" dirty="0" smtClean="0"/>
              <a:t>Edward Island</a:t>
            </a:r>
          </a:p>
          <a:p>
            <a:r>
              <a:rPr lang="en-GB" dirty="0" smtClean="0"/>
              <a:t>Rural Nova </a:t>
            </a:r>
            <a:r>
              <a:rPr lang="en-GB" dirty="0" smtClean="0"/>
              <a:t>Scotia</a:t>
            </a:r>
          </a:p>
          <a:p>
            <a:r>
              <a:rPr lang="en-GB" dirty="0" smtClean="0"/>
              <a:t>Northern </a:t>
            </a:r>
            <a:r>
              <a:rPr lang="en-GB" dirty="0" smtClean="0"/>
              <a:t>BC</a:t>
            </a:r>
            <a:endParaRPr lang="en-GB" dirty="0" smtClean="0"/>
          </a:p>
          <a:p>
            <a:r>
              <a:rPr lang="en-GB" dirty="0" smtClean="0"/>
              <a:t>Rural Ontario</a:t>
            </a:r>
          </a:p>
          <a:p>
            <a:endParaRPr lang="en-GB" sz="1400" dirty="0" smtClean="0"/>
          </a:p>
          <a:p>
            <a:pPr>
              <a:buNone/>
            </a:pPr>
            <a:r>
              <a:rPr lang="en-GB" dirty="0" smtClean="0"/>
              <a:t>Key factors</a:t>
            </a:r>
          </a:p>
          <a:p>
            <a:r>
              <a:rPr lang="en-GB" sz="2400" dirty="0" smtClean="0"/>
              <a:t>Accessibility</a:t>
            </a:r>
          </a:p>
          <a:p>
            <a:r>
              <a:rPr lang="en-GB" sz="2400" dirty="0" smtClean="0"/>
              <a:t>Eas</a:t>
            </a:r>
            <a:r>
              <a:rPr lang="en-GB" sz="2400" dirty="0" smtClean="0"/>
              <a:t>e of use</a:t>
            </a:r>
          </a:p>
          <a:p>
            <a:r>
              <a:rPr lang="en-GB" sz="2400" dirty="0" smtClean="0"/>
              <a:t>Tech Support</a:t>
            </a:r>
          </a:p>
          <a:p>
            <a:r>
              <a:rPr lang="en-GB" sz="2400" dirty="0" smtClean="0"/>
              <a:t>Facilitation of content</a:t>
            </a:r>
          </a:p>
          <a:p>
            <a:r>
              <a:rPr lang="en-GB" sz="2400" dirty="0" smtClean="0"/>
              <a:t>Personalised</a:t>
            </a:r>
          </a:p>
          <a:p>
            <a:endParaRPr lang="en-GB"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414592" cy="874713"/>
          </a:xfrm>
        </p:spPr>
        <p:txBody>
          <a:bodyPr/>
          <a:lstStyle/>
          <a:p>
            <a:r>
              <a:rPr lang="en-GB" sz="3600" dirty="0" smtClean="0"/>
              <a:t>Prince Edward Island/ Nova Scotia @NS</a:t>
            </a:r>
            <a:endParaRPr lang="en-GB" sz="3600" dirty="0"/>
          </a:p>
        </p:txBody>
      </p:sp>
      <p:sp>
        <p:nvSpPr>
          <p:cNvPr id="3" name="Content Placeholder 2"/>
          <p:cNvSpPr>
            <a:spLocks noGrp="1"/>
          </p:cNvSpPr>
          <p:nvPr>
            <p:ph idx="1"/>
          </p:nvPr>
        </p:nvSpPr>
        <p:spPr>
          <a:xfrm>
            <a:off x="323528" y="1484784"/>
            <a:ext cx="8424936" cy="5256584"/>
          </a:xfrm>
        </p:spPr>
        <p:txBody>
          <a:bodyPr/>
          <a:lstStyle/>
          <a:p>
            <a:pPr>
              <a:buNone/>
            </a:pPr>
            <a:r>
              <a:rPr lang="en-GB" sz="2400" dirty="0" smtClean="0"/>
              <a:t>SHIFT – NS Action Plan for Aging Population</a:t>
            </a:r>
          </a:p>
          <a:p>
            <a:pPr>
              <a:buNone/>
            </a:pPr>
            <a:endParaRPr lang="en-GB" sz="800" dirty="0" smtClean="0"/>
          </a:p>
          <a:p>
            <a:pPr>
              <a:buNone/>
            </a:pPr>
            <a:r>
              <a:rPr lang="en-GB" sz="2400" b="1" dirty="0" smtClean="0"/>
              <a:t>Key Commitment: Support Social Connections</a:t>
            </a:r>
          </a:p>
          <a:p>
            <a:pPr marL="457200" indent="-457200">
              <a:buFont typeface="+mj-lt"/>
              <a:buAutoNum type="arabicPeriod"/>
            </a:pPr>
            <a:r>
              <a:rPr lang="en-GB" sz="1800" dirty="0" smtClean="0"/>
              <a:t>Increase affordable access to recreational facilities</a:t>
            </a:r>
          </a:p>
          <a:p>
            <a:pPr marL="457200" indent="-457200">
              <a:buFont typeface="+mj-lt"/>
              <a:buAutoNum type="arabicPeriod"/>
            </a:pPr>
            <a:r>
              <a:rPr lang="en-GB" sz="1800" dirty="0" smtClean="0"/>
              <a:t>Encourage older adults to participate in public policy development</a:t>
            </a:r>
          </a:p>
          <a:p>
            <a:pPr marL="457200" indent="-457200">
              <a:buFont typeface="+mj-lt"/>
              <a:buAutoNum type="arabicPeriod"/>
            </a:pPr>
            <a:r>
              <a:rPr lang="en-GB" sz="1800" dirty="0" smtClean="0"/>
              <a:t>Invest in community internet/digital literacy </a:t>
            </a:r>
            <a:r>
              <a:rPr lang="en-GB" sz="1800" dirty="0" err="1" smtClean="0"/>
              <a:t>upskilling</a:t>
            </a:r>
            <a:endParaRPr lang="en-GB" sz="1800" dirty="0" smtClean="0"/>
          </a:p>
          <a:p>
            <a:pPr marL="457200" indent="-457200">
              <a:buFont typeface="+mj-lt"/>
              <a:buAutoNum type="arabicPeriod"/>
            </a:pPr>
            <a:r>
              <a:rPr lang="en-GB" sz="1800" dirty="0" smtClean="0"/>
              <a:t>Assist persons with disability to remain in home</a:t>
            </a:r>
          </a:p>
          <a:p>
            <a:pPr>
              <a:buNone/>
            </a:pPr>
            <a:r>
              <a:rPr lang="en-GB" sz="2400" dirty="0" smtClean="0"/>
              <a:t>Digital Initiatives:</a:t>
            </a:r>
          </a:p>
          <a:p>
            <a:r>
              <a:rPr lang="en-GB" sz="1600" dirty="0" smtClean="0"/>
              <a:t>Seniors Navigator Project – ICT assistance</a:t>
            </a:r>
          </a:p>
          <a:p>
            <a:r>
              <a:rPr lang="en-GB" sz="1600" dirty="0" smtClean="0"/>
              <a:t>PEI Party Line – community telephone contact/chat program</a:t>
            </a:r>
          </a:p>
          <a:p>
            <a:pPr lvl="1"/>
            <a:r>
              <a:rPr lang="en-GB" sz="1600" dirty="0" smtClean="0"/>
              <a:t>Social chat</a:t>
            </a:r>
          </a:p>
          <a:p>
            <a:pPr lvl="1"/>
            <a:r>
              <a:rPr lang="en-GB" sz="1600" dirty="0" smtClean="0"/>
              <a:t>Programmed talks/discussions e.g. Stress awareness,  50+Memories</a:t>
            </a:r>
          </a:p>
          <a:p>
            <a:r>
              <a:rPr lang="en-GB" sz="1600" dirty="0" smtClean="0"/>
              <a:t>Seniors College – inc. technology classes taught by seniors for seniors</a:t>
            </a:r>
          </a:p>
          <a:p>
            <a:r>
              <a:rPr lang="en-GB" sz="1600" dirty="0" smtClean="0"/>
              <a:t>Seniors </a:t>
            </a:r>
            <a:r>
              <a:rPr lang="en-GB" sz="1600" dirty="0" err="1" smtClean="0"/>
              <a:t>Safe@Home</a:t>
            </a:r>
            <a:r>
              <a:rPr lang="en-GB" sz="1600" dirty="0" smtClean="0"/>
              <a:t> Program – adaptations to home</a:t>
            </a:r>
          </a:p>
          <a:p>
            <a:r>
              <a:rPr lang="en-GB" sz="1600" dirty="0" smtClean="0"/>
              <a:t>‘Empowering Seniors through Technology’ Program – trainers in rural </a:t>
            </a:r>
          </a:p>
          <a:p>
            <a:pPr>
              <a:buNone/>
            </a:pPr>
            <a:r>
              <a:rPr lang="en-GB" sz="1600" dirty="0" smtClean="0"/>
              <a:t>	locations across Nova Scotia</a:t>
            </a:r>
            <a:endParaRPr lang="en-GB" sz="1600" dirty="0"/>
          </a:p>
        </p:txBody>
      </p:sp>
      <p:pic>
        <p:nvPicPr>
          <p:cNvPr id="232450" name="Picture 2"/>
          <p:cNvPicPr>
            <a:picLocks noChangeAspect="1" noChangeArrowheads="1"/>
          </p:cNvPicPr>
          <p:nvPr/>
        </p:nvPicPr>
        <p:blipFill>
          <a:blip r:embed="rId3" cstate="print"/>
          <a:srcRect/>
          <a:stretch>
            <a:fillRect/>
          </a:stretch>
        </p:blipFill>
        <p:spPr bwMode="auto">
          <a:xfrm>
            <a:off x="7236296" y="3429000"/>
            <a:ext cx="1616075" cy="1414463"/>
          </a:xfrm>
          <a:prstGeom prst="rect">
            <a:avLst/>
          </a:prstGeom>
          <a:noFill/>
          <a:ln w="9525">
            <a:noFill/>
            <a:miter lim="800000"/>
            <a:headEnd/>
            <a:tailEnd/>
          </a:ln>
          <a:effectLst/>
        </p:spPr>
      </p:pic>
      <p:pic>
        <p:nvPicPr>
          <p:cNvPr id="232452" name="Picture 4"/>
          <p:cNvPicPr>
            <a:picLocks noChangeAspect="1" noChangeArrowheads="1"/>
          </p:cNvPicPr>
          <p:nvPr/>
        </p:nvPicPr>
        <p:blipFill>
          <a:blip r:embed="rId4" cstate="print"/>
          <a:srcRect/>
          <a:stretch>
            <a:fillRect/>
          </a:stretch>
        </p:blipFill>
        <p:spPr bwMode="auto">
          <a:xfrm>
            <a:off x="7092280" y="5517232"/>
            <a:ext cx="1809750" cy="1171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mph" presetSubtype="1" nodeType="clickEffect">
                                  <p:stCondLst>
                                    <p:cond delay="0"/>
                                  </p:stCondLst>
                                  <p:childTnLst>
                                    <p:set>
                                      <p:cBhvr override="childStyle">
                                        <p:cTn id="36" dur="indefinite"/>
                                        <p:tgtEl>
                                          <p:spTgt spid="3">
                                            <p:txEl>
                                              <p:pRg st="5" end="5"/>
                                            </p:txEl>
                                          </p:spTgt>
                                        </p:tgtEl>
                                        <p:attrNameLst>
                                          <p:attrName>style.fontStyle</p:attrName>
                                        </p:attrNameLst>
                                      </p:cBhvr>
                                      <p:to>
                                        <p:strVal val="normal"/>
                                      </p:to>
                                    </p:set>
                                    <p:set>
                                      <p:cBhvr override="childStyle">
                                        <p:cTn id="37" dur="indefinite"/>
                                        <p:tgtEl>
                                          <p:spTgt spid="3">
                                            <p:txEl>
                                              <p:pRg st="5" end="5"/>
                                            </p:txEl>
                                          </p:spTgt>
                                        </p:tgtEl>
                                        <p:attrNameLst>
                                          <p:attrName>style.fontWeight</p:attrName>
                                        </p:attrNameLst>
                                      </p:cBhvr>
                                      <p:to>
                                        <p:strVal val="bold"/>
                                      </p:to>
                                    </p:set>
                                    <p:set>
                                      <p:cBhvr override="childStyle">
                                        <p:cTn id="38" dur="indefinite"/>
                                        <p:tgtEl>
                                          <p:spTgt spid="3">
                                            <p:txEl>
                                              <p:pRg st="5" end="5"/>
                                            </p:txEl>
                                          </p:spTgt>
                                        </p:tgtEl>
                                        <p:attrNameLst>
                                          <p:attrName>style.textDecorationUnderline</p:attrName>
                                        </p:attrNameLst>
                                      </p:cBhvr>
                                      <p:to>
                                        <p:strVal val="false"/>
                                      </p:to>
                                    </p:set>
                                  </p:childTnLst>
                                </p:cTn>
                              </p:par>
                              <p:par>
                                <p:cTn id="39" presetID="5" presetClass="emph" presetSubtype="1" nodeType="withEffect">
                                  <p:stCondLst>
                                    <p:cond delay="0"/>
                                  </p:stCondLst>
                                  <p:childTnLst>
                                    <p:set>
                                      <p:cBhvr override="childStyle">
                                        <p:cTn id="40" dur="indefinite"/>
                                        <p:tgtEl>
                                          <p:spTgt spid="3">
                                            <p:txEl>
                                              <p:pRg st="6" end="6"/>
                                            </p:txEl>
                                          </p:spTgt>
                                        </p:tgtEl>
                                        <p:attrNameLst>
                                          <p:attrName>style.fontStyle</p:attrName>
                                        </p:attrNameLst>
                                      </p:cBhvr>
                                      <p:to>
                                        <p:strVal val="normal"/>
                                      </p:to>
                                    </p:set>
                                    <p:set>
                                      <p:cBhvr override="childStyle">
                                        <p:cTn id="41" dur="indefinite"/>
                                        <p:tgtEl>
                                          <p:spTgt spid="3">
                                            <p:txEl>
                                              <p:pRg st="6" end="6"/>
                                            </p:txEl>
                                          </p:spTgt>
                                        </p:tgtEl>
                                        <p:attrNameLst>
                                          <p:attrName>style.fontWeight</p:attrName>
                                        </p:attrNameLst>
                                      </p:cBhvr>
                                      <p:to>
                                        <p:strVal val="bold"/>
                                      </p:to>
                                    </p:set>
                                    <p:set>
                                      <p:cBhvr override="childStyle">
                                        <p:cTn id="42" dur="indefinite"/>
                                        <p:tgtEl>
                                          <p:spTgt spid="3">
                                            <p:txEl>
                                              <p:pRg st="6" end="6"/>
                                            </p:txEl>
                                          </p:spTgt>
                                        </p:tgtEl>
                                        <p:attrNameLst>
                                          <p:attrName>style.textDecorationUnderline</p:attrName>
                                        </p:attrNameLst>
                                      </p:cBhvr>
                                      <p:to>
                                        <p:strVal val="false"/>
                                      </p:to>
                                    </p:set>
                                  </p:childTnLst>
                                </p:cTn>
                              </p:par>
                              <p:par>
                                <p:cTn id="43" presetID="5" presetClass="emph" presetSubtype="1" nodeType="withEffect">
                                  <p:stCondLst>
                                    <p:cond delay="0"/>
                                  </p:stCondLst>
                                  <p:childTnLst>
                                    <p:set>
                                      <p:cBhvr override="childStyle">
                                        <p:cTn id="44" dur="indefinite"/>
                                        <p:tgtEl>
                                          <p:spTgt spid="3">
                                            <p:txEl>
                                              <p:pRg st="7" end="7"/>
                                            </p:txEl>
                                          </p:spTgt>
                                        </p:tgtEl>
                                        <p:attrNameLst>
                                          <p:attrName>style.fontStyle</p:attrName>
                                        </p:attrNameLst>
                                      </p:cBhvr>
                                      <p:to>
                                        <p:strVal val="normal"/>
                                      </p:to>
                                    </p:set>
                                    <p:set>
                                      <p:cBhvr override="childStyle">
                                        <p:cTn id="45" dur="indefinite"/>
                                        <p:tgtEl>
                                          <p:spTgt spid="3">
                                            <p:txEl>
                                              <p:pRg st="7" end="7"/>
                                            </p:txEl>
                                          </p:spTgt>
                                        </p:tgtEl>
                                        <p:attrNameLst>
                                          <p:attrName>style.fontWeight</p:attrName>
                                        </p:attrNameLst>
                                      </p:cBhvr>
                                      <p:to>
                                        <p:strVal val="bold"/>
                                      </p:to>
                                    </p:set>
                                    <p:set>
                                      <p:cBhvr override="childStyle">
                                        <p:cTn id="46" dur="indefinite"/>
                                        <p:tgtEl>
                                          <p:spTgt spid="3">
                                            <p:txEl>
                                              <p:pRg st="7" end="7"/>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6838528" cy="874713"/>
          </a:xfrm>
        </p:spPr>
        <p:txBody>
          <a:bodyPr/>
          <a:lstStyle/>
          <a:p>
            <a:r>
              <a:rPr lang="en-GB" dirty="0" smtClean="0"/>
              <a:t>Background</a:t>
            </a:r>
            <a:endParaRPr lang="en-GB" dirty="0"/>
          </a:p>
        </p:txBody>
      </p:sp>
      <p:sp>
        <p:nvSpPr>
          <p:cNvPr id="3" name="Content Placeholder 2"/>
          <p:cNvSpPr>
            <a:spLocks noGrp="1"/>
          </p:cNvSpPr>
          <p:nvPr>
            <p:ph idx="1"/>
          </p:nvPr>
        </p:nvSpPr>
        <p:spPr>
          <a:xfrm>
            <a:off x="323528" y="1340768"/>
            <a:ext cx="8568952" cy="5517232"/>
          </a:xfrm>
        </p:spPr>
        <p:txBody>
          <a:bodyPr/>
          <a:lstStyle/>
          <a:p>
            <a:pPr>
              <a:buNone/>
            </a:pPr>
            <a:r>
              <a:rPr lang="en-GB" sz="2000" b="1" dirty="0" smtClean="0"/>
              <a:t>All Ages</a:t>
            </a:r>
          </a:p>
          <a:p>
            <a:r>
              <a:rPr lang="en-GB" sz="2000" dirty="0" smtClean="0"/>
              <a:t>Over 9M adults in UK always or often lonely (Coop/</a:t>
            </a:r>
            <a:r>
              <a:rPr lang="en-GB" sz="2000" dirty="0" err="1" smtClean="0"/>
              <a:t>RedCross</a:t>
            </a:r>
            <a:r>
              <a:rPr lang="en-GB" sz="2000" dirty="0" smtClean="0"/>
              <a:t>)</a:t>
            </a:r>
          </a:p>
          <a:p>
            <a:r>
              <a:rPr lang="en-GB" sz="2000" dirty="0" smtClean="0"/>
              <a:t>43% of 17-15 year olds lonely (Action for Children)</a:t>
            </a:r>
          </a:p>
          <a:p>
            <a:r>
              <a:rPr lang="en-GB" sz="2000" dirty="0" smtClean="0"/>
              <a:t>Over 4000 </a:t>
            </a:r>
            <a:r>
              <a:rPr lang="en-GB" sz="2000" dirty="0" err="1" smtClean="0"/>
              <a:t>Childline</a:t>
            </a:r>
            <a:r>
              <a:rPr lang="en-GB" sz="2000" dirty="0" smtClean="0"/>
              <a:t> counselling sessions were for loneliness (16/17)</a:t>
            </a:r>
          </a:p>
          <a:p>
            <a:r>
              <a:rPr lang="en-GB" sz="2000" dirty="0" smtClean="0"/>
              <a:t>11% Scotland often feel lonely and 38% sometimes lonely (MHF, 2010)</a:t>
            </a:r>
          </a:p>
          <a:p>
            <a:pPr>
              <a:buNone/>
            </a:pPr>
            <a:r>
              <a:rPr lang="en-GB" sz="2000" b="1" dirty="0" smtClean="0"/>
              <a:t>Older adults:</a:t>
            </a:r>
          </a:p>
          <a:p>
            <a:r>
              <a:rPr lang="en-GB" sz="2000" dirty="0" smtClean="0"/>
              <a:t>6-13% experience chronic loneliness in UK unchanged since 1940s (Victor, 2005)</a:t>
            </a:r>
          </a:p>
          <a:p>
            <a:r>
              <a:rPr lang="en-GB" sz="2000" dirty="0" smtClean="0"/>
              <a:t>2/5</a:t>
            </a:r>
            <a:r>
              <a:rPr lang="en-GB" sz="2000" baseline="30000" dirty="0" smtClean="0"/>
              <a:t>th</a:t>
            </a:r>
            <a:r>
              <a:rPr lang="en-GB" sz="2000" dirty="0" smtClean="0"/>
              <a:t> (3.9M) say TV is their main company (Age UK, 2014)</a:t>
            </a:r>
          </a:p>
          <a:p>
            <a:pPr>
              <a:buNone/>
            </a:pPr>
            <a:r>
              <a:rPr lang="en-GB" sz="2000" b="1" dirty="0" smtClean="0"/>
              <a:t>Disabled People:</a:t>
            </a:r>
          </a:p>
          <a:p>
            <a:pPr>
              <a:buNone/>
            </a:pPr>
            <a:r>
              <a:rPr lang="en-GB" sz="2000" dirty="0" smtClean="0"/>
              <a:t>Up t o 50% lonely on any given day (SENSE, 2016)</a:t>
            </a:r>
          </a:p>
          <a:p>
            <a:pPr>
              <a:buNone/>
            </a:pPr>
            <a:r>
              <a:rPr lang="en-GB" sz="2000" b="1" dirty="0" smtClean="0"/>
              <a:t>Health:</a:t>
            </a:r>
          </a:p>
          <a:p>
            <a:r>
              <a:rPr lang="en-GB" sz="2000" dirty="0" smtClean="0"/>
              <a:t>SI/Loneliness acknowledged as public health challenge &gt;= obesity and = smoking 15 cigs./day</a:t>
            </a:r>
          </a:p>
          <a:p>
            <a:r>
              <a:rPr lang="en-GB" sz="2000" dirty="0" smtClean="0"/>
              <a:t>Loneliness increases risk of death by 29% (Holt-</a:t>
            </a:r>
            <a:r>
              <a:rPr lang="en-GB" sz="2000" dirty="0" err="1" smtClean="0"/>
              <a:t>Lunstad</a:t>
            </a:r>
            <a:r>
              <a:rPr lang="en-GB" sz="2000" dirty="0" smtClean="0"/>
              <a:t>, 2015)</a:t>
            </a:r>
          </a:p>
          <a:p>
            <a:endParaRPr lang="en-GB"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270576" cy="874713"/>
          </a:xfrm>
        </p:spPr>
        <p:txBody>
          <a:bodyPr/>
          <a:lstStyle/>
          <a:p>
            <a:r>
              <a:rPr lang="en-GB" sz="2600" dirty="0" smtClean="0"/>
              <a:t>Northern BC- Intergenerational Digital Storytelling – </a:t>
            </a:r>
            <a:r>
              <a:rPr lang="en-GB" sz="2600" kern="1200" dirty="0" smtClean="0">
                <a:solidFill>
                  <a:schemeClr val="tx1"/>
                </a:solidFill>
              </a:rPr>
              <a:t>First Nations </a:t>
            </a:r>
            <a:r>
              <a:rPr lang="en-GB" sz="2600" kern="1200" dirty="0" err="1" smtClean="0">
                <a:solidFill>
                  <a:schemeClr val="tx1"/>
                </a:solidFill>
              </a:rPr>
              <a:t>Lha’hutit’en</a:t>
            </a:r>
            <a:r>
              <a:rPr lang="en-GB" sz="2600" kern="1200" dirty="0" smtClean="0">
                <a:solidFill>
                  <a:schemeClr val="tx1"/>
                </a:solidFill>
              </a:rPr>
              <a:t> Project</a:t>
            </a:r>
            <a:r>
              <a:rPr lang="en-GB" sz="2800" kern="1200" dirty="0" smtClean="0">
                <a:solidFill>
                  <a:schemeClr val="tx1"/>
                </a:solidFill>
              </a:rPr>
              <a:t/>
            </a:r>
            <a:br>
              <a:rPr lang="en-GB" sz="2800" kern="1200" dirty="0" smtClean="0">
                <a:solidFill>
                  <a:schemeClr val="tx1"/>
                </a:solidFill>
              </a:rPr>
            </a:br>
            <a:endParaRPr lang="en-GB" sz="2800" dirty="0"/>
          </a:p>
        </p:txBody>
      </p:sp>
      <p:pic>
        <p:nvPicPr>
          <p:cNvPr id="240642" name="Picture 2"/>
          <p:cNvPicPr>
            <a:picLocks noChangeAspect="1" noChangeArrowheads="1"/>
          </p:cNvPicPr>
          <p:nvPr/>
        </p:nvPicPr>
        <p:blipFill>
          <a:blip r:embed="rId3" cstate="print"/>
          <a:srcRect/>
          <a:stretch>
            <a:fillRect/>
          </a:stretch>
        </p:blipFill>
        <p:spPr bwMode="auto">
          <a:xfrm>
            <a:off x="179512" y="1700809"/>
            <a:ext cx="3168352" cy="864096"/>
          </a:xfrm>
          <a:prstGeom prst="rect">
            <a:avLst/>
          </a:prstGeom>
          <a:noFill/>
          <a:ln w="9525">
            <a:noFill/>
            <a:miter lim="800000"/>
            <a:headEnd/>
            <a:tailEnd/>
          </a:ln>
        </p:spPr>
      </p:pic>
      <p:pic>
        <p:nvPicPr>
          <p:cNvPr id="65537" name="Picture 1"/>
          <p:cNvPicPr>
            <a:picLocks noChangeAspect="1" noChangeArrowheads="1"/>
          </p:cNvPicPr>
          <p:nvPr/>
        </p:nvPicPr>
        <p:blipFill>
          <a:blip r:embed="rId4" cstate="print"/>
          <a:srcRect/>
          <a:stretch>
            <a:fillRect/>
          </a:stretch>
        </p:blipFill>
        <p:spPr bwMode="auto">
          <a:xfrm>
            <a:off x="179512" y="2564904"/>
            <a:ext cx="3168352" cy="1008112"/>
          </a:xfrm>
          <a:prstGeom prst="rect">
            <a:avLst/>
          </a:prstGeom>
          <a:noFill/>
          <a:ln w="9525">
            <a:noFill/>
            <a:miter lim="800000"/>
            <a:headEnd/>
            <a:tailEnd/>
          </a:ln>
        </p:spPr>
      </p:pic>
      <p:pic>
        <p:nvPicPr>
          <p:cNvPr id="65538" name="Picture 2"/>
          <p:cNvPicPr>
            <a:picLocks noChangeAspect="1" noChangeArrowheads="1"/>
          </p:cNvPicPr>
          <p:nvPr/>
        </p:nvPicPr>
        <p:blipFill>
          <a:blip r:embed="rId5" cstate="print"/>
          <a:srcRect/>
          <a:stretch>
            <a:fillRect/>
          </a:stretch>
        </p:blipFill>
        <p:spPr bwMode="auto">
          <a:xfrm>
            <a:off x="3347864" y="1700808"/>
            <a:ext cx="2341182" cy="1872208"/>
          </a:xfrm>
          <a:prstGeom prst="rect">
            <a:avLst/>
          </a:prstGeom>
          <a:noFill/>
          <a:ln w="9525">
            <a:noFill/>
            <a:miter lim="800000"/>
            <a:headEnd/>
            <a:tailEnd/>
          </a:ln>
          <a:effectLst/>
        </p:spPr>
      </p:pic>
      <p:pic>
        <p:nvPicPr>
          <p:cNvPr id="65539" name="Picture 3"/>
          <p:cNvPicPr>
            <a:picLocks noChangeAspect="1" noChangeArrowheads="1"/>
          </p:cNvPicPr>
          <p:nvPr/>
        </p:nvPicPr>
        <p:blipFill>
          <a:blip r:embed="rId6" cstate="print"/>
          <a:srcRect/>
          <a:stretch>
            <a:fillRect/>
          </a:stretch>
        </p:blipFill>
        <p:spPr bwMode="auto">
          <a:xfrm>
            <a:off x="5807075" y="1866900"/>
            <a:ext cx="3336925" cy="4991100"/>
          </a:xfrm>
          <a:prstGeom prst="rect">
            <a:avLst/>
          </a:prstGeom>
          <a:noFill/>
          <a:ln w="9525">
            <a:noFill/>
            <a:miter lim="800000"/>
            <a:headEnd/>
            <a:tailEnd/>
          </a:ln>
          <a:effectLst/>
        </p:spPr>
      </p:pic>
      <p:pic>
        <p:nvPicPr>
          <p:cNvPr id="65540" name="Picture 4"/>
          <p:cNvPicPr>
            <a:picLocks noChangeAspect="1" noChangeArrowheads="1"/>
          </p:cNvPicPr>
          <p:nvPr/>
        </p:nvPicPr>
        <p:blipFill>
          <a:blip r:embed="rId7" cstate="print"/>
          <a:srcRect/>
          <a:stretch>
            <a:fillRect/>
          </a:stretch>
        </p:blipFill>
        <p:spPr bwMode="auto">
          <a:xfrm>
            <a:off x="251520" y="3761656"/>
            <a:ext cx="5277666" cy="29554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6838528" cy="874713"/>
          </a:xfrm>
        </p:spPr>
        <p:txBody>
          <a:bodyPr/>
          <a:lstStyle/>
          <a:p>
            <a:r>
              <a:rPr lang="en-GB" dirty="0" smtClean="0"/>
              <a:t>Rural </a:t>
            </a:r>
            <a:r>
              <a:rPr lang="en-GB" dirty="0" smtClean="0"/>
              <a:t>Ottawa - digital</a:t>
            </a:r>
            <a:endParaRPr lang="en-GB" dirty="0"/>
          </a:p>
        </p:txBody>
      </p:sp>
      <p:sp>
        <p:nvSpPr>
          <p:cNvPr id="3" name="Content Placeholder 2"/>
          <p:cNvSpPr>
            <a:spLocks noGrp="1"/>
          </p:cNvSpPr>
          <p:nvPr>
            <p:ph idx="1"/>
          </p:nvPr>
        </p:nvSpPr>
        <p:spPr>
          <a:xfrm>
            <a:off x="251520" y="1124744"/>
            <a:ext cx="7772400" cy="4251325"/>
          </a:xfrm>
        </p:spPr>
        <p:txBody>
          <a:bodyPr/>
          <a:lstStyle/>
          <a:p>
            <a:pPr>
              <a:buNone/>
            </a:pPr>
            <a:r>
              <a:rPr lang="en-GB" sz="2800" dirty="0" smtClean="0"/>
              <a:t>Social Connections:</a:t>
            </a:r>
          </a:p>
          <a:p>
            <a:r>
              <a:rPr lang="en-GB" sz="2400" dirty="0" smtClean="0"/>
              <a:t>Seniors </a:t>
            </a:r>
            <a:r>
              <a:rPr lang="en-GB" sz="2400" dirty="0" smtClean="0"/>
              <a:t>Centre Without Walls</a:t>
            </a:r>
          </a:p>
          <a:p>
            <a:r>
              <a:rPr lang="en-GB" sz="2400" dirty="0" smtClean="0"/>
              <a:t>Keeping Ottawa Seniors Connected</a:t>
            </a:r>
          </a:p>
          <a:p>
            <a:r>
              <a:rPr lang="en-GB" sz="2400" dirty="0" smtClean="0"/>
              <a:t>Rural Ottawa Resource Centre – Community Helpers training programme – 8 modules inc. Loneliness/SI and </a:t>
            </a:r>
            <a:r>
              <a:rPr lang="en-GB" sz="2400" dirty="0" smtClean="0"/>
              <a:t>digital</a:t>
            </a:r>
            <a:r>
              <a:rPr lang="en-GB" sz="2400" dirty="0" smtClean="0"/>
              <a:t> resources</a:t>
            </a:r>
          </a:p>
          <a:p>
            <a:pPr>
              <a:buNone/>
            </a:pPr>
            <a:r>
              <a:rPr lang="en-GB" sz="2800" dirty="0" smtClean="0"/>
              <a:t>Community Engagement/Participation:</a:t>
            </a:r>
            <a:endParaRPr lang="en-GB" sz="2800" dirty="0" smtClean="0"/>
          </a:p>
          <a:p>
            <a:r>
              <a:rPr lang="en-GB" sz="2400" dirty="0" smtClean="0"/>
              <a:t>Ottawa </a:t>
            </a:r>
            <a:r>
              <a:rPr lang="en-GB" sz="2400" dirty="0" err="1" smtClean="0"/>
              <a:t>CivicTech</a:t>
            </a:r>
            <a:r>
              <a:rPr lang="en-GB" sz="2400" dirty="0" smtClean="0"/>
              <a:t> – communities/policy/technologists combine for civic good projects</a:t>
            </a:r>
          </a:p>
          <a:p>
            <a:r>
              <a:rPr lang="en-GB" sz="2400" dirty="0" smtClean="0"/>
              <a:t>Tech4Good Ottawa (</a:t>
            </a:r>
            <a:r>
              <a:rPr lang="en-GB" sz="2400" dirty="0" err="1" smtClean="0"/>
              <a:t>NetSquared</a:t>
            </a:r>
            <a:r>
              <a:rPr lang="en-GB" sz="2400" dirty="0" smtClean="0"/>
              <a:t> community): </a:t>
            </a:r>
            <a:r>
              <a:rPr lang="en-GB" sz="2400" dirty="0" smtClean="0"/>
              <a:t>Connecting People and </a:t>
            </a:r>
            <a:r>
              <a:rPr lang="en-GB" sz="2400" dirty="0" smtClean="0"/>
              <a:t>Technology – e.g. Random Hacks of kindness events ; Digital storytelling workshops ; Podcasting/Blogging training</a:t>
            </a:r>
            <a:endParaRPr lang="en-GB" sz="2400" dirty="0" smtClean="0"/>
          </a:p>
          <a:p>
            <a:endParaRPr lang="en-GB" sz="2800" dirty="0" smtClean="0"/>
          </a:p>
          <a:p>
            <a:endParaRPr lang="en-GB" dirty="0"/>
          </a:p>
        </p:txBody>
      </p:sp>
      <p:pic>
        <p:nvPicPr>
          <p:cNvPr id="233474" name="Picture 2"/>
          <p:cNvPicPr>
            <a:picLocks noChangeAspect="1" noChangeArrowheads="1"/>
          </p:cNvPicPr>
          <p:nvPr/>
        </p:nvPicPr>
        <p:blipFill>
          <a:blip r:embed="rId3" cstate="print"/>
          <a:srcRect/>
          <a:stretch>
            <a:fillRect/>
          </a:stretch>
        </p:blipFill>
        <p:spPr bwMode="auto">
          <a:xfrm>
            <a:off x="6948264" y="980728"/>
            <a:ext cx="2195736" cy="13347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332656"/>
            <a:ext cx="7056784" cy="1080120"/>
          </a:xfrm>
        </p:spPr>
        <p:txBody>
          <a:bodyPr/>
          <a:lstStyle/>
          <a:p>
            <a:r>
              <a:rPr lang="en-GB" sz="3000" dirty="0" smtClean="0"/>
              <a:t>Objectives 3: </a:t>
            </a:r>
            <a:br>
              <a:rPr lang="en-GB" sz="3000" dirty="0" smtClean="0"/>
            </a:br>
            <a:r>
              <a:rPr lang="en-GB" sz="3000" dirty="0" smtClean="0"/>
              <a:t>Social Support Innovation Projects – Western Isles</a:t>
            </a:r>
            <a:endParaRPr lang="en-GB" sz="3000" dirty="0"/>
          </a:p>
        </p:txBody>
      </p:sp>
      <p:sp>
        <p:nvSpPr>
          <p:cNvPr id="3" name="Subtitle 2"/>
          <p:cNvSpPr>
            <a:spLocks noGrp="1"/>
          </p:cNvSpPr>
          <p:nvPr>
            <p:ph type="subTitle" idx="1"/>
          </p:nvPr>
        </p:nvSpPr>
        <p:spPr>
          <a:xfrm>
            <a:off x="539552" y="2060848"/>
            <a:ext cx="6976864" cy="4176464"/>
          </a:xfrm>
        </p:spPr>
        <p:txBody>
          <a:bodyPr/>
          <a:lstStyle/>
          <a:p>
            <a:endParaRPr lang="en-GB" dirty="0" smtClean="0"/>
          </a:p>
          <a:p>
            <a:endParaRPr lang="en-GB" dirty="0" smtClean="0"/>
          </a:p>
          <a:p>
            <a:pPr lvl="1"/>
            <a:endParaRPr lang="en-GB" sz="2000" dirty="0" smtClean="0"/>
          </a:p>
          <a:p>
            <a:endParaRPr lang="en-GB" dirty="0" smtClean="0"/>
          </a:p>
          <a:p>
            <a:endParaRPr lang="en-GB" dirty="0" smtClean="0"/>
          </a:p>
          <a:p>
            <a:endParaRPr lang="en-GB" dirty="0"/>
          </a:p>
        </p:txBody>
      </p:sp>
      <p:graphicFrame>
        <p:nvGraphicFramePr>
          <p:cNvPr id="4" name="Object 1"/>
          <p:cNvGraphicFramePr>
            <a:graphicFrameLocks noChangeAspect="1"/>
          </p:cNvGraphicFramePr>
          <p:nvPr/>
        </p:nvGraphicFramePr>
        <p:xfrm>
          <a:off x="4499992" y="1556792"/>
          <a:ext cx="2448272" cy="792088"/>
        </p:xfrm>
        <a:graphic>
          <a:graphicData uri="http://schemas.openxmlformats.org/presentationml/2006/ole">
            <p:oleObj spid="_x0000_s63489" name="Bitmap Image" r:id="rId4" imgW="3032381" imgH="1409822" progId="PBrush">
              <p:embed/>
            </p:oleObj>
          </a:graphicData>
        </a:graphic>
      </p:graphicFrame>
      <p:pic>
        <p:nvPicPr>
          <p:cNvPr id="5" name="Picture 1" descr="Logga svart"/>
          <p:cNvPicPr>
            <a:picLocks noChangeAspect="1" noChangeArrowheads="1"/>
          </p:cNvPicPr>
          <p:nvPr/>
        </p:nvPicPr>
        <p:blipFill>
          <a:blip r:embed="rId5" cstate="print"/>
          <a:srcRect/>
          <a:stretch>
            <a:fillRect/>
          </a:stretch>
        </p:blipFill>
        <p:spPr bwMode="auto">
          <a:xfrm>
            <a:off x="1331640" y="1772816"/>
            <a:ext cx="2880320" cy="608982"/>
          </a:xfrm>
          <a:prstGeom prst="rect">
            <a:avLst/>
          </a:prstGeom>
          <a:noFill/>
          <a:ln w="9525">
            <a:noFill/>
            <a:miter lim="800000"/>
            <a:headEnd/>
            <a:tailEnd/>
          </a:ln>
        </p:spPr>
      </p:pic>
      <p:sp>
        <p:nvSpPr>
          <p:cNvPr id="6" name="Rectangle 5"/>
          <p:cNvSpPr/>
          <p:nvPr/>
        </p:nvSpPr>
        <p:spPr>
          <a:xfrm>
            <a:off x="395536" y="2348880"/>
            <a:ext cx="8064896" cy="584775"/>
          </a:xfrm>
          <a:prstGeom prst="rect">
            <a:avLst/>
          </a:prstGeom>
        </p:spPr>
        <p:txBody>
          <a:bodyPr wrap="square">
            <a:spAutoFit/>
          </a:bodyPr>
          <a:lstStyle/>
          <a:p>
            <a:r>
              <a:rPr lang="en-GB" sz="1600" dirty="0" smtClean="0"/>
              <a:t>To develop new ways to support vulnerable older people (dementia/frail older people) to live longer in their homes in sparsely populated areas of N. Europe</a:t>
            </a:r>
            <a:endParaRPr lang="en-GB" sz="1600" dirty="0"/>
          </a:p>
        </p:txBody>
      </p:sp>
      <p:pic>
        <p:nvPicPr>
          <p:cNvPr id="8" name="Picture 7"/>
          <p:cNvPicPr/>
          <p:nvPr/>
        </p:nvPicPr>
        <p:blipFill>
          <a:blip r:embed="rId6"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259632" y="3068960"/>
            <a:ext cx="5832648" cy="1080120"/>
          </a:xfrm>
          <a:prstGeom prst="rect">
            <a:avLst/>
          </a:prstGeom>
          <a:noFill/>
        </p:spPr>
      </p:pic>
      <p:sp>
        <p:nvSpPr>
          <p:cNvPr id="9" name="Rectangle 8"/>
          <p:cNvSpPr/>
          <p:nvPr/>
        </p:nvSpPr>
        <p:spPr>
          <a:xfrm>
            <a:off x="251520" y="4149080"/>
            <a:ext cx="8712968" cy="584775"/>
          </a:xfrm>
          <a:prstGeom prst="rect">
            <a:avLst/>
          </a:prstGeom>
        </p:spPr>
        <p:txBody>
          <a:bodyPr wrap="square">
            <a:spAutoFit/>
          </a:bodyPr>
          <a:lstStyle/>
          <a:p>
            <a:r>
              <a:rPr lang="en-GB" sz="1600" dirty="0" smtClean="0"/>
              <a:t>To stimulate transformation in older people’s services, enabling people to live well, safely and independently in their own homes, supported by a modernised infrastructure for healthy ageing</a:t>
            </a:r>
            <a:endParaRPr lang="en-GB" sz="1600" dirty="0"/>
          </a:p>
        </p:txBody>
      </p:sp>
      <p:sp>
        <p:nvSpPr>
          <p:cNvPr id="10" name="Rectangle 9"/>
          <p:cNvSpPr/>
          <p:nvPr/>
        </p:nvSpPr>
        <p:spPr>
          <a:xfrm>
            <a:off x="179512" y="5733256"/>
            <a:ext cx="8964488" cy="830997"/>
          </a:xfrm>
          <a:prstGeom prst="rect">
            <a:avLst/>
          </a:prstGeom>
        </p:spPr>
        <p:txBody>
          <a:bodyPr wrap="square">
            <a:spAutoFit/>
          </a:bodyPr>
          <a:lstStyle/>
          <a:p>
            <a:pPr>
              <a:buNone/>
            </a:pPr>
            <a:r>
              <a:rPr lang="en-GB" sz="1600" dirty="0" smtClean="0"/>
              <a:t>To create innovative, effective &amp; transferable digital solutions and supporting services to prevent and reduce social isolation and associated health issues among at risk older people in remote communities.</a:t>
            </a:r>
          </a:p>
        </p:txBody>
      </p:sp>
      <p:pic>
        <p:nvPicPr>
          <p:cNvPr id="63490" name="AFD81998-EB50-4C17-9F79-A67CC6C641D3" descr="9D4A6219-C327-4CC0-9C49-A53678DF2EE8@home"/>
          <p:cNvPicPr>
            <a:picLocks noChangeAspect="1" noChangeArrowheads="1"/>
          </p:cNvPicPr>
          <p:nvPr/>
        </p:nvPicPr>
        <p:blipFill>
          <a:blip r:embed="rId7" cstate="print"/>
          <a:srcRect/>
          <a:stretch>
            <a:fillRect/>
          </a:stretch>
        </p:blipFill>
        <p:spPr bwMode="auto">
          <a:xfrm>
            <a:off x="2915816" y="4797152"/>
            <a:ext cx="2232248" cy="908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7" name="Object 1"/>
          <p:cNvGraphicFramePr>
            <a:graphicFrameLocks noChangeAspect="1"/>
          </p:cNvGraphicFramePr>
          <p:nvPr/>
        </p:nvGraphicFramePr>
        <p:xfrm>
          <a:off x="0" y="0"/>
          <a:ext cx="1804475" cy="836712"/>
        </p:xfrm>
        <a:graphic>
          <a:graphicData uri="http://schemas.openxmlformats.org/presentationml/2006/ole">
            <p:oleObj spid="_x0000_s193538" name="Bitmap Image" r:id="rId4" imgW="3032381" imgH="1409822" progId="PBrush">
              <p:embed/>
            </p:oleObj>
          </a:graphicData>
        </a:graphic>
      </p:graphicFrame>
      <p:pic>
        <p:nvPicPr>
          <p:cNvPr id="82949" name="Picture 5" descr="image"/>
          <p:cNvPicPr>
            <a:picLocks noChangeAspect="1" noChangeArrowheads="1"/>
          </p:cNvPicPr>
          <p:nvPr/>
        </p:nvPicPr>
        <p:blipFill>
          <a:blip r:embed="rId5" cstate="print"/>
          <a:srcRect/>
          <a:stretch>
            <a:fillRect/>
          </a:stretch>
        </p:blipFill>
        <p:spPr bwMode="auto">
          <a:xfrm>
            <a:off x="4774054" y="1412776"/>
            <a:ext cx="4369946" cy="2919324"/>
          </a:xfrm>
          <a:prstGeom prst="rect">
            <a:avLst/>
          </a:prstGeom>
          <a:noFill/>
        </p:spPr>
      </p:pic>
      <p:pic>
        <p:nvPicPr>
          <p:cNvPr id="5" name="Picture 6" descr="Image result for kubi robot"/>
          <p:cNvPicPr>
            <a:picLocks noChangeAspect="1" noChangeArrowheads="1"/>
          </p:cNvPicPr>
          <p:nvPr/>
        </p:nvPicPr>
        <p:blipFill>
          <a:blip r:embed="rId6" cstate="print"/>
          <a:srcRect/>
          <a:stretch>
            <a:fillRect/>
          </a:stretch>
        </p:blipFill>
        <p:spPr bwMode="auto">
          <a:xfrm rot="357930">
            <a:off x="5652120" y="4509120"/>
            <a:ext cx="3240360" cy="2148046"/>
          </a:xfrm>
          <a:prstGeom prst="rect">
            <a:avLst/>
          </a:prstGeom>
          <a:noFill/>
        </p:spPr>
      </p:pic>
      <p:pic>
        <p:nvPicPr>
          <p:cNvPr id="193540" name="Picture 4" descr="Image result for tea and technology sessions stornoway"/>
          <p:cNvPicPr>
            <a:picLocks noChangeAspect="1" noChangeArrowheads="1"/>
          </p:cNvPicPr>
          <p:nvPr/>
        </p:nvPicPr>
        <p:blipFill>
          <a:blip r:embed="rId7" cstate="print"/>
          <a:srcRect/>
          <a:stretch>
            <a:fillRect/>
          </a:stretch>
        </p:blipFill>
        <p:spPr bwMode="auto">
          <a:xfrm rot="20950315">
            <a:off x="4243235" y="3807675"/>
            <a:ext cx="2347494" cy="2855239"/>
          </a:xfrm>
          <a:prstGeom prst="rect">
            <a:avLst/>
          </a:prstGeom>
          <a:noFill/>
        </p:spPr>
      </p:pic>
      <p:sp>
        <p:nvSpPr>
          <p:cNvPr id="9" name="Title 8"/>
          <p:cNvSpPr>
            <a:spLocks noGrp="1"/>
          </p:cNvSpPr>
          <p:nvPr>
            <p:ph type="title"/>
          </p:nvPr>
        </p:nvSpPr>
        <p:spPr>
          <a:xfrm>
            <a:off x="1403648" y="260648"/>
            <a:ext cx="6838528" cy="874713"/>
          </a:xfrm>
        </p:spPr>
        <p:txBody>
          <a:bodyPr/>
          <a:lstStyle/>
          <a:p>
            <a:r>
              <a:rPr lang="en-GB" sz="3200" dirty="0" err="1" smtClean="0"/>
              <a:t>Remoage:ConnectingUists</a:t>
            </a:r>
            <a:r>
              <a:rPr lang="en-GB" sz="3200" dirty="0" smtClean="0"/>
              <a:t> </a:t>
            </a:r>
            <a:r>
              <a:rPr lang="en-GB" sz="3200" dirty="0" smtClean="0"/>
              <a:t>Service- </a:t>
            </a:r>
            <a:br>
              <a:rPr lang="en-GB" sz="3200" dirty="0" smtClean="0"/>
            </a:br>
            <a:r>
              <a:rPr lang="en-GB" sz="3200" dirty="0" smtClean="0"/>
              <a:t>Digital Elements</a:t>
            </a:r>
            <a:endParaRPr lang="en-GB" sz="3200" dirty="0"/>
          </a:p>
        </p:txBody>
      </p:sp>
      <p:sp>
        <p:nvSpPr>
          <p:cNvPr id="11" name="Title 1"/>
          <p:cNvSpPr txBox="1">
            <a:spLocks/>
          </p:cNvSpPr>
          <p:nvPr/>
        </p:nvSpPr>
        <p:spPr bwMode="auto">
          <a:xfrm>
            <a:off x="0" y="3501008"/>
            <a:ext cx="4139952" cy="23042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GB" sz="3000" b="0" i="0" u="none" strike="noStrike" kern="0" cap="none" spc="0" normalizeH="0" baseline="0" noProof="0" dirty="0" smtClean="0">
                <a:ln>
                  <a:noFill/>
                </a:ln>
                <a:solidFill>
                  <a:schemeClr val="tx2"/>
                </a:solidFill>
                <a:effectLst/>
                <a:uLnTx/>
                <a:uFillTx/>
                <a:latin typeface="+mj-lt"/>
                <a:ea typeface="+mj-ea"/>
                <a:cs typeface="MS PGothic" charset="0"/>
              </a:rPr>
              <a:t>Electronic Referrals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GB" sz="3000" b="0" i="0" u="none" strike="noStrike" kern="0" cap="none" spc="0" normalizeH="0" baseline="0" noProof="0" dirty="0" smtClean="0">
                <a:ln>
                  <a:noFill/>
                </a:ln>
                <a:solidFill>
                  <a:schemeClr val="tx2"/>
                </a:solidFill>
                <a:effectLst/>
                <a:uLnTx/>
                <a:uFillTx/>
                <a:latin typeface="+mj-lt"/>
                <a:ea typeface="+mj-ea"/>
                <a:cs typeface="MS PGothic" charset="0"/>
              </a:rPr>
              <a:t>Tech training/support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GB" sz="3000" b="0" i="0" u="none" strike="noStrike" kern="0" cap="none" spc="0" normalizeH="0" baseline="0" noProof="0" dirty="0" smtClean="0">
                <a:ln>
                  <a:noFill/>
                </a:ln>
                <a:solidFill>
                  <a:schemeClr val="tx2"/>
                </a:solidFill>
                <a:effectLst/>
                <a:uLnTx/>
                <a:uFillTx/>
                <a:latin typeface="+mj-lt"/>
                <a:ea typeface="+mj-ea"/>
                <a:cs typeface="MS PGothic" charset="0"/>
              </a:rPr>
              <a:t>Digital prescription/</a:t>
            </a:r>
            <a:r>
              <a:rPr kumimoji="0" lang="en-GB" sz="3000" b="0" i="0" u="none" strike="noStrike" kern="0" cap="none" spc="0" normalizeH="0" noProof="0" dirty="0" smtClean="0">
                <a:ln>
                  <a:noFill/>
                </a:ln>
                <a:solidFill>
                  <a:schemeClr val="tx2"/>
                </a:solidFill>
                <a:effectLst/>
                <a:uLnTx/>
                <a:uFillTx/>
                <a:latin typeface="+mj-lt"/>
                <a:ea typeface="+mj-ea"/>
                <a:cs typeface="MS PGothic" charset="0"/>
              </a:rPr>
              <a:t> </a:t>
            </a:r>
            <a:r>
              <a:rPr kumimoji="0" lang="en-GB" sz="3000" b="0" i="0" u="none" strike="noStrike" kern="0" cap="none" spc="0" normalizeH="0" baseline="0" noProof="0" dirty="0" smtClean="0">
                <a:ln>
                  <a:noFill/>
                </a:ln>
                <a:solidFill>
                  <a:schemeClr val="tx2"/>
                </a:solidFill>
                <a:effectLst/>
                <a:uLnTx/>
                <a:uFillTx/>
                <a:latin typeface="+mj-lt"/>
                <a:ea typeface="+mj-ea"/>
                <a:cs typeface="MS PGothic" charset="0"/>
              </a:rPr>
              <a:t>access</a:t>
            </a:r>
            <a:endParaRPr kumimoji="0" lang="en-GB" sz="3000" b="0" i="0" u="none" strike="noStrike" kern="0" cap="none" spc="0" normalizeH="0" baseline="0" noProof="0" dirty="0">
              <a:ln>
                <a:noFill/>
              </a:ln>
              <a:solidFill>
                <a:schemeClr val="tx2"/>
              </a:solidFill>
              <a:effectLst/>
              <a:uLnTx/>
              <a:uFillTx/>
              <a:latin typeface="+mj-lt"/>
              <a:ea typeface="+mj-ea"/>
              <a:cs typeface="MS PGothic" charset="0"/>
            </a:endParaRPr>
          </a:p>
        </p:txBody>
      </p:sp>
      <p:pic>
        <p:nvPicPr>
          <p:cNvPr id="193539" name="Picture 3"/>
          <p:cNvPicPr>
            <a:picLocks noChangeAspect="1" noChangeArrowheads="1"/>
          </p:cNvPicPr>
          <p:nvPr/>
        </p:nvPicPr>
        <p:blipFill>
          <a:blip r:embed="rId8" cstate="print"/>
          <a:srcRect/>
          <a:stretch>
            <a:fillRect/>
          </a:stretch>
        </p:blipFill>
        <p:spPr bwMode="auto">
          <a:xfrm>
            <a:off x="899592" y="1268760"/>
            <a:ext cx="3422436" cy="2232248"/>
          </a:xfrm>
          <a:prstGeom prst="rect">
            <a:avLst/>
          </a:prstGeom>
          <a:noFill/>
          <a:ln w="9525">
            <a:noFill/>
            <a:miter lim="800000"/>
            <a:headEnd/>
            <a:tailEnd/>
          </a:ln>
          <a:effectLst/>
        </p:spPr>
      </p:pic>
      <p:sp>
        <p:nvSpPr>
          <p:cNvPr id="10" name="Rectangle 9"/>
          <p:cNvSpPr/>
          <p:nvPr/>
        </p:nvSpPr>
        <p:spPr>
          <a:xfrm>
            <a:off x="395536" y="6165304"/>
            <a:ext cx="1864613" cy="369332"/>
          </a:xfrm>
          <a:prstGeom prst="rect">
            <a:avLst/>
          </a:prstGeom>
        </p:spPr>
        <p:txBody>
          <a:bodyPr wrap="none">
            <a:spAutoFit/>
          </a:bodyPr>
          <a:lstStyle/>
          <a:p>
            <a:r>
              <a:rPr lang="en-GB" dirty="0" err="1" smtClean="0">
                <a:solidFill>
                  <a:srgbClr val="0070C0"/>
                </a:solidFill>
                <a:hlinkClick r:id="rId9"/>
              </a:rPr>
              <a:t>ConnectingUists</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95536" y="692696"/>
            <a:ext cx="8205093" cy="864096"/>
          </a:xfrm>
        </p:spPr>
        <p:txBody>
          <a:bodyPr>
            <a:normAutofit fontScale="90000"/>
          </a:bodyPr>
          <a:lstStyle/>
          <a:p>
            <a:r>
              <a:rPr lang="en-GB" sz="3600" dirty="0" err="1" smtClean="0"/>
              <a:t>Remoage</a:t>
            </a:r>
            <a:r>
              <a:rPr lang="en-GB" sz="3600" dirty="0" smtClean="0"/>
              <a:t> Centre for Independent Living</a:t>
            </a:r>
          </a:p>
        </p:txBody>
      </p:sp>
      <p:sp>
        <p:nvSpPr>
          <p:cNvPr id="3" name="Subtitle 2"/>
          <p:cNvSpPr>
            <a:spLocks noGrp="1"/>
          </p:cNvSpPr>
          <p:nvPr>
            <p:ph type="subTitle" idx="1"/>
          </p:nvPr>
        </p:nvSpPr>
        <p:spPr>
          <a:xfrm>
            <a:off x="683568" y="1744663"/>
            <a:ext cx="7920038" cy="4780681"/>
          </a:xfrm>
        </p:spPr>
        <p:txBody>
          <a:bodyPr/>
          <a:lstStyle/>
          <a:p>
            <a:pPr marL="514350" indent="-514350" algn="l">
              <a:buFontTx/>
              <a:buAutoNum type="arabicPeriod"/>
            </a:pPr>
            <a:endParaRPr lang="en-GB" sz="2000" dirty="0" smtClean="0"/>
          </a:p>
        </p:txBody>
      </p:sp>
      <p:graphicFrame>
        <p:nvGraphicFramePr>
          <p:cNvPr id="59394" name="Object 1"/>
          <p:cNvGraphicFramePr>
            <a:graphicFrameLocks noChangeAspect="1"/>
          </p:cNvGraphicFramePr>
          <p:nvPr/>
        </p:nvGraphicFramePr>
        <p:xfrm>
          <a:off x="0" y="0"/>
          <a:ext cx="1959770" cy="908720"/>
        </p:xfrm>
        <a:graphic>
          <a:graphicData uri="http://schemas.openxmlformats.org/presentationml/2006/ole">
            <p:oleObj spid="_x0000_s228354" name="Bitmap Image" r:id="rId4" imgW="3032381" imgH="1409822" progId="PBrush">
              <p:embed/>
            </p:oleObj>
          </a:graphicData>
        </a:graphic>
      </p:graphicFrame>
      <p:pic>
        <p:nvPicPr>
          <p:cNvPr id="74755" name="Picture 3">
            <a:hlinkClick r:id="rId5"/>
          </p:cNvPr>
          <p:cNvPicPr>
            <a:picLocks noChangeAspect="1" noChangeArrowheads="1"/>
          </p:cNvPicPr>
          <p:nvPr/>
        </p:nvPicPr>
        <p:blipFill>
          <a:blip r:embed="rId6" cstate="print"/>
          <a:srcRect/>
          <a:stretch>
            <a:fillRect/>
          </a:stretch>
        </p:blipFill>
        <p:spPr bwMode="auto">
          <a:xfrm rot="21434512">
            <a:off x="59188" y="1518947"/>
            <a:ext cx="7469185" cy="2639876"/>
          </a:xfrm>
          <a:prstGeom prst="rect">
            <a:avLst/>
          </a:prstGeom>
          <a:noFill/>
          <a:ln w="9525">
            <a:noFill/>
            <a:miter lim="800000"/>
            <a:headEnd/>
            <a:tailEnd/>
          </a:ln>
          <a:effectLst/>
        </p:spPr>
      </p:pic>
      <p:pic>
        <p:nvPicPr>
          <p:cNvPr id="74756" name="Picture 4"/>
          <p:cNvPicPr>
            <a:picLocks noChangeAspect="1" noChangeArrowheads="1"/>
          </p:cNvPicPr>
          <p:nvPr/>
        </p:nvPicPr>
        <p:blipFill>
          <a:blip r:embed="rId7" cstate="print"/>
          <a:srcRect/>
          <a:stretch>
            <a:fillRect/>
          </a:stretch>
        </p:blipFill>
        <p:spPr bwMode="auto">
          <a:xfrm rot="348229">
            <a:off x="6156176" y="1988840"/>
            <a:ext cx="2536825" cy="4648200"/>
          </a:xfrm>
          <a:prstGeom prst="rect">
            <a:avLst/>
          </a:prstGeom>
          <a:noFill/>
          <a:ln w="9525">
            <a:noFill/>
            <a:miter lim="800000"/>
            <a:headEnd/>
            <a:tailEnd/>
          </a:ln>
          <a:effectLst/>
        </p:spPr>
      </p:pic>
      <p:pic>
        <p:nvPicPr>
          <p:cNvPr id="7" name="Picture 1"/>
          <p:cNvPicPr>
            <a:picLocks noChangeAspect="1" noChangeArrowheads="1"/>
          </p:cNvPicPr>
          <p:nvPr/>
        </p:nvPicPr>
        <p:blipFill>
          <a:blip r:embed="rId8" cstate="print"/>
          <a:srcRect/>
          <a:stretch>
            <a:fillRect/>
          </a:stretch>
        </p:blipFill>
        <p:spPr bwMode="auto">
          <a:xfrm rot="20330041">
            <a:off x="387486" y="3940687"/>
            <a:ext cx="2335815" cy="2582733"/>
          </a:xfrm>
          <a:prstGeom prst="rect">
            <a:avLst/>
          </a:prstGeom>
          <a:noFill/>
          <a:ln w="9525">
            <a:noFill/>
            <a:miter lim="800000"/>
            <a:headEnd/>
            <a:tailEnd/>
          </a:ln>
        </p:spPr>
      </p:pic>
      <p:pic>
        <p:nvPicPr>
          <p:cNvPr id="8" name="Picture 2"/>
          <p:cNvPicPr>
            <a:picLocks noChangeAspect="1" noChangeArrowheads="1"/>
          </p:cNvPicPr>
          <p:nvPr/>
        </p:nvPicPr>
        <p:blipFill>
          <a:blip r:embed="rId9" cstate="print"/>
          <a:srcRect/>
          <a:stretch>
            <a:fillRect/>
          </a:stretch>
        </p:blipFill>
        <p:spPr bwMode="auto">
          <a:xfrm rot="21265375">
            <a:off x="3009746" y="5435807"/>
            <a:ext cx="4283967" cy="659797"/>
          </a:xfrm>
          <a:prstGeom prst="rect">
            <a:avLst/>
          </a:prstGeom>
          <a:noFill/>
          <a:ln w="9525">
            <a:noFill/>
            <a:miter lim="800000"/>
            <a:headEnd/>
            <a:tailEnd/>
          </a:ln>
        </p:spPr>
      </p:pic>
      <p:pic>
        <p:nvPicPr>
          <p:cNvPr id="9" name="Picture 3"/>
          <p:cNvPicPr>
            <a:picLocks noChangeAspect="1" noChangeArrowheads="1"/>
          </p:cNvPicPr>
          <p:nvPr/>
        </p:nvPicPr>
        <p:blipFill>
          <a:blip r:embed="rId10" cstate="print"/>
          <a:srcRect/>
          <a:stretch>
            <a:fillRect/>
          </a:stretch>
        </p:blipFill>
        <p:spPr bwMode="auto">
          <a:xfrm rot="21305389">
            <a:off x="2981387" y="4616111"/>
            <a:ext cx="4220876" cy="895350"/>
          </a:xfrm>
          <a:prstGeom prst="rect">
            <a:avLst/>
          </a:prstGeom>
          <a:noFill/>
          <a:ln w="9525">
            <a:noFill/>
            <a:miter lim="800000"/>
            <a:headEnd/>
            <a:tailEnd/>
          </a:ln>
        </p:spPr>
      </p:pic>
      <p:sp>
        <p:nvSpPr>
          <p:cNvPr id="10" name="Rectangle 9"/>
          <p:cNvSpPr/>
          <p:nvPr/>
        </p:nvSpPr>
        <p:spPr>
          <a:xfrm>
            <a:off x="2555776" y="6309320"/>
            <a:ext cx="3211135" cy="369332"/>
          </a:xfrm>
          <a:prstGeom prst="rect">
            <a:avLst/>
          </a:prstGeom>
        </p:spPr>
        <p:txBody>
          <a:bodyPr wrap="none">
            <a:spAutoFit/>
          </a:bodyPr>
          <a:lstStyle/>
          <a:p>
            <a:r>
              <a:rPr lang="en-GB" dirty="0" smtClean="0"/>
              <a:t>https://vimeo.com/167817734</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92696"/>
            <a:ext cx="7772400" cy="1470025"/>
          </a:xfrm>
        </p:spPr>
        <p:txBody>
          <a:bodyPr/>
          <a:lstStyle/>
          <a:p>
            <a:r>
              <a:rPr lang="en-GB" sz="3600" dirty="0" err="1" smtClean="0"/>
              <a:t>Remoage</a:t>
            </a:r>
            <a:r>
              <a:rPr lang="en-GB" sz="3600" dirty="0" smtClean="0"/>
              <a:t> Intergenerational Project</a:t>
            </a:r>
            <a:endParaRPr lang="en-GB" sz="3600" dirty="0"/>
          </a:p>
        </p:txBody>
      </p:sp>
      <p:sp>
        <p:nvSpPr>
          <p:cNvPr id="3" name="Subtitle 2"/>
          <p:cNvSpPr>
            <a:spLocks noGrp="1"/>
          </p:cNvSpPr>
          <p:nvPr>
            <p:ph type="subTitle" idx="1"/>
          </p:nvPr>
        </p:nvSpPr>
        <p:spPr>
          <a:xfrm>
            <a:off x="5796136" y="4509120"/>
            <a:ext cx="2952328" cy="1631032"/>
          </a:xfrm>
        </p:spPr>
        <p:txBody>
          <a:bodyPr/>
          <a:lstStyle/>
          <a:p>
            <a:r>
              <a:rPr lang="en-GB" dirty="0" smtClean="0"/>
              <a:t>Sacred Heart Care Home</a:t>
            </a:r>
            <a:endParaRPr lang="en-GB" dirty="0"/>
          </a:p>
        </p:txBody>
      </p:sp>
      <p:graphicFrame>
        <p:nvGraphicFramePr>
          <p:cNvPr id="81922" name="Object 1"/>
          <p:cNvGraphicFramePr>
            <a:graphicFrameLocks noChangeAspect="1"/>
          </p:cNvGraphicFramePr>
          <p:nvPr/>
        </p:nvGraphicFramePr>
        <p:xfrm>
          <a:off x="0" y="0"/>
          <a:ext cx="1704975" cy="790575"/>
        </p:xfrm>
        <a:graphic>
          <a:graphicData uri="http://schemas.openxmlformats.org/presentationml/2006/ole">
            <p:oleObj spid="_x0000_s144386" name="Bitmap Image" r:id="rId4" imgW="3032381" imgH="1409822" progId="PBrush">
              <p:embed/>
            </p:oleObj>
          </a:graphicData>
        </a:graphic>
      </p:graphicFrame>
      <p:pic>
        <p:nvPicPr>
          <p:cNvPr id="81923" name="Picture 3"/>
          <p:cNvPicPr>
            <a:picLocks noChangeAspect="1" noChangeArrowheads="1"/>
          </p:cNvPicPr>
          <p:nvPr/>
        </p:nvPicPr>
        <p:blipFill>
          <a:blip r:embed="rId5" cstate="print"/>
          <a:srcRect/>
          <a:stretch>
            <a:fillRect/>
          </a:stretch>
        </p:blipFill>
        <p:spPr bwMode="auto">
          <a:xfrm>
            <a:off x="5580112" y="1988840"/>
            <a:ext cx="3269163" cy="2304256"/>
          </a:xfrm>
          <a:prstGeom prst="rect">
            <a:avLst/>
          </a:prstGeom>
          <a:noFill/>
          <a:ln w="9525">
            <a:noFill/>
            <a:miter lim="800000"/>
            <a:headEnd/>
            <a:tailEnd/>
          </a:ln>
        </p:spPr>
      </p:pic>
      <p:pic>
        <p:nvPicPr>
          <p:cNvPr id="6" name="Picture 3" descr="Related image"/>
          <p:cNvPicPr>
            <a:picLocks noChangeAspect="1" noChangeArrowheads="1"/>
          </p:cNvPicPr>
          <p:nvPr/>
        </p:nvPicPr>
        <p:blipFill>
          <a:blip r:embed="rId6" cstate="print"/>
          <a:srcRect/>
          <a:stretch>
            <a:fillRect/>
          </a:stretch>
        </p:blipFill>
        <p:spPr bwMode="auto">
          <a:xfrm rot="5400000">
            <a:off x="4211960" y="2564904"/>
            <a:ext cx="504056" cy="504057"/>
          </a:xfrm>
          <a:prstGeom prst="rect">
            <a:avLst/>
          </a:prstGeom>
          <a:noFill/>
        </p:spPr>
      </p:pic>
      <p:pic>
        <p:nvPicPr>
          <p:cNvPr id="81924" name="Picture 4"/>
          <p:cNvPicPr>
            <a:picLocks noChangeAspect="1" noChangeArrowheads="1"/>
          </p:cNvPicPr>
          <p:nvPr/>
        </p:nvPicPr>
        <p:blipFill>
          <a:blip r:embed="rId7" cstate="print"/>
          <a:srcRect/>
          <a:stretch>
            <a:fillRect/>
          </a:stretch>
        </p:blipFill>
        <p:spPr bwMode="auto">
          <a:xfrm>
            <a:off x="251520" y="2060848"/>
            <a:ext cx="3386599" cy="2376264"/>
          </a:xfrm>
          <a:prstGeom prst="rect">
            <a:avLst/>
          </a:prstGeom>
          <a:noFill/>
          <a:ln w="9525">
            <a:noFill/>
            <a:miter lim="800000"/>
            <a:headEnd/>
            <a:tailEnd/>
          </a:ln>
        </p:spPr>
      </p:pic>
      <p:sp>
        <p:nvSpPr>
          <p:cNvPr id="8" name="Subtitle 2"/>
          <p:cNvSpPr txBox="1">
            <a:spLocks/>
          </p:cNvSpPr>
          <p:nvPr/>
        </p:nvSpPr>
        <p:spPr bwMode="auto">
          <a:xfrm>
            <a:off x="467544" y="4797152"/>
            <a:ext cx="3168352"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GB" sz="3200" kern="0" dirty="0" err="1" smtClean="0">
                <a:latin typeface="+mn-lt"/>
                <a:ea typeface="+mn-ea"/>
                <a:cs typeface="MS PGothic" charset="0"/>
              </a:rPr>
              <a:t>Iochdar</a:t>
            </a:r>
            <a:r>
              <a:rPr lang="en-GB" sz="3200" kern="0" dirty="0" smtClean="0">
                <a:latin typeface="+mn-lt"/>
                <a:ea typeface="+mn-ea"/>
                <a:cs typeface="MS PGothic" charset="0"/>
              </a:rPr>
              <a:t> Primary School</a:t>
            </a:r>
            <a:endParaRPr kumimoji="0" lang="en-GB" sz="3200" b="0" i="0" u="none" strike="noStrike" kern="0" cap="none" spc="0" normalizeH="0" baseline="0" noProof="0" dirty="0">
              <a:ln>
                <a:noFill/>
              </a:ln>
              <a:solidFill>
                <a:schemeClr val="tx1"/>
              </a:solidFill>
              <a:effectLst/>
              <a:uLnTx/>
              <a:uFillTx/>
              <a:latin typeface="+mn-lt"/>
              <a:ea typeface="+mn-ea"/>
              <a:cs typeface="MS PGothic" charset="0"/>
            </a:endParaRPr>
          </a:p>
        </p:txBody>
      </p:sp>
      <p:pic>
        <p:nvPicPr>
          <p:cNvPr id="81925" name="Picture 5"/>
          <p:cNvPicPr>
            <a:picLocks noChangeAspect="1" noChangeArrowheads="1"/>
          </p:cNvPicPr>
          <p:nvPr/>
        </p:nvPicPr>
        <p:blipFill>
          <a:blip r:embed="rId8" cstate="print"/>
          <a:srcRect/>
          <a:stretch>
            <a:fillRect/>
          </a:stretch>
        </p:blipFill>
        <p:spPr bwMode="auto">
          <a:xfrm>
            <a:off x="3851920" y="3284984"/>
            <a:ext cx="1431032"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556792"/>
            <a:ext cx="8640960" cy="6032421"/>
          </a:xfrm>
          <a:prstGeom prst="rect">
            <a:avLst/>
          </a:prstGeom>
          <a:noFill/>
        </p:spPr>
        <p:txBody>
          <a:bodyPr wrap="square" rtlCol="0">
            <a:spAutoFit/>
          </a:bodyPr>
          <a:lstStyle/>
          <a:p>
            <a:pPr marL="457200" indent="-457200">
              <a:buFont typeface="+mj-lt"/>
              <a:buAutoNum type="arabicParenR"/>
            </a:pPr>
            <a:r>
              <a:rPr lang="en-GB" sz="2400" dirty="0" smtClean="0"/>
              <a:t>Community Navigator Service:</a:t>
            </a:r>
            <a:br>
              <a:rPr lang="en-GB" sz="2400" dirty="0" smtClean="0"/>
            </a:br>
            <a:r>
              <a:rPr lang="en-GB" sz="2400" dirty="0" smtClean="0"/>
              <a:t>		</a:t>
            </a:r>
            <a:r>
              <a:rPr lang="en-GB" dirty="0" smtClean="0"/>
              <a:t>2500 Well Being plan</a:t>
            </a:r>
          </a:p>
          <a:p>
            <a:pPr marL="457200" indent="-457200">
              <a:buFont typeface="+mj-lt"/>
              <a:buAutoNum type="arabicParenR"/>
            </a:pPr>
            <a:endParaRPr lang="en-GB" sz="2000" dirty="0" smtClean="0"/>
          </a:p>
          <a:p>
            <a:pPr marL="457200" indent="-457200">
              <a:buFont typeface="+mj-lt"/>
              <a:buAutoNum type="arabicParenR"/>
            </a:pPr>
            <a:r>
              <a:rPr lang="en-GB" sz="2400" dirty="0" smtClean="0"/>
              <a:t>Digital services:</a:t>
            </a:r>
          </a:p>
          <a:p>
            <a:pPr marL="1371600" lvl="2" indent="-457200"/>
            <a:r>
              <a:rPr lang="en-GB" dirty="0" smtClean="0"/>
              <a:t>a)Home Health Monitoring (Florence): </a:t>
            </a:r>
            <a:br>
              <a:rPr lang="en-GB" dirty="0" smtClean="0"/>
            </a:br>
            <a:r>
              <a:rPr lang="en-GB" sz="1600" dirty="0" smtClean="0"/>
              <a:t>LTC management (</a:t>
            </a:r>
            <a:r>
              <a:rPr lang="en-GB" sz="1600" dirty="0" err="1" smtClean="0"/>
              <a:t>CHD,Diabetes</a:t>
            </a:r>
            <a:r>
              <a:rPr lang="en-GB" sz="1600" dirty="0" smtClean="0"/>
              <a:t>, COPD)</a:t>
            </a:r>
            <a:br>
              <a:rPr lang="en-GB" sz="1600" dirty="0" smtClean="0"/>
            </a:br>
            <a:r>
              <a:rPr lang="en-GB" sz="1600" dirty="0" smtClean="0"/>
              <a:t>Keeping in Touch - Social Support</a:t>
            </a:r>
            <a:r>
              <a:rPr lang="en-GB" dirty="0" smtClean="0"/>
              <a:t/>
            </a:r>
            <a:br>
              <a:rPr lang="en-GB" dirty="0" smtClean="0"/>
            </a:br>
            <a:endParaRPr lang="en-GB" dirty="0" smtClean="0"/>
          </a:p>
          <a:p>
            <a:pPr marL="1371600" lvl="2" indent="-457200"/>
            <a:r>
              <a:rPr lang="en-GB" dirty="0" smtClean="0">
                <a:latin typeface="Arial" pitchFamily="34" charset="0"/>
              </a:rPr>
              <a:t>b</a:t>
            </a:r>
            <a:r>
              <a:rPr lang="en-GB" dirty="0" smtClean="0"/>
              <a:t>i)Video Enabled Care (VEC): </a:t>
            </a:r>
            <a:br>
              <a:rPr lang="en-GB" dirty="0" smtClean="0"/>
            </a:br>
            <a:r>
              <a:rPr lang="en-GB" sz="1600" dirty="0" smtClean="0"/>
              <a:t>Primary Care VEC – VC units in satellite GP Surgeries</a:t>
            </a:r>
          </a:p>
          <a:p>
            <a:pPr marL="1371600" lvl="2" indent="-457200"/>
            <a:r>
              <a:rPr lang="en-GB" sz="1600" dirty="0" smtClean="0"/>
              <a:t>	Secondary Care VEC – VC units in OP clinics to mainland services</a:t>
            </a:r>
          </a:p>
          <a:p>
            <a:pPr marL="1371600" lvl="2" indent="-457200"/>
            <a:r>
              <a:rPr lang="en-GB" dirty="0" err="1" smtClean="0"/>
              <a:t>bii</a:t>
            </a:r>
            <a:r>
              <a:rPr lang="en-GB" dirty="0" smtClean="0"/>
              <a:t>)Video Enabled Social Support (VESS)-  </a:t>
            </a:r>
          </a:p>
          <a:p>
            <a:pPr marL="1371600" lvl="2" indent="-457200"/>
            <a:r>
              <a:rPr lang="en-GB" dirty="0" smtClean="0"/>
              <a:t>	</a:t>
            </a:r>
            <a:r>
              <a:rPr lang="en-GB" sz="1600" dirty="0" smtClean="0"/>
              <a:t>Digital Storytelling Intergenerational Project</a:t>
            </a:r>
          </a:p>
          <a:p>
            <a:pPr marL="1371600" lvl="2" indent="-457200"/>
            <a:r>
              <a:rPr lang="en-GB" sz="1600" dirty="0" smtClean="0"/>
              <a:t>	Keeping in Touch VC – social support</a:t>
            </a:r>
            <a:r>
              <a:rPr lang="en-GB" dirty="0" smtClean="0"/>
              <a:t/>
            </a:r>
            <a:br>
              <a:rPr lang="en-GB" dirty="0" smtClean="0"/>
            </a:br>
            <a:endParaRPr lang="en-GB" dirty="0" smtClean="0"/>
          </a:p>
          <a:p>
            <a:pPr marL="1371600" lvl="2" indent="-457200"/>
            <a:r>
              <a:rPr lang="en-GB" dirty="0" smtClean="0"/>
              <a:t>c)Digital H&amp;WB apps</a:t>
            </a:r>
            <a:br>
              <a:rPr lang="en-GB" dirty="0" smtClean="0"/>
            </a:br>
            <a:r>
              <a:rPr lang="en-GB" sz="1600" dirty="0" smtClean="0"/>
              <a:t>Apps on prescription – sleep/CBT/Exercise</a:t>
            </a:r>
          </a:p>
          <a:p>
            <a:pPr marL="1371600" lvl="2" indent="-457200"/>
            <a:r>
              <a:rPr lang="en-GB" sz="1600" dirty="0" smtClean="0"/>
              <a:t>	Social support – i2iHub?</a:t>
            </a:r>
            <a:r>
              <a:rPr lang="en-GB" sz="2400" dirty="0" smtClean="0"/>
              <a:t/>
            </a:r>
            <a:br>
              <a:rPr lang="en-GB" sz="2400" dirty="0" smtClean="0"/>
            </a:br>
            <a:r>
              <a:rPr lang="en-GB" sz="2400" dirty="0" smtClean="0"/>
              <a:t/>
            </a:r>
            <a:br>
              <a:rPr lang="en-GB" sz="2400" dirty="0" smtClean="0"/>
            </a:br>
            <a:endParaRPr lang="en-GB" dirty="0"/>
          </a:p>
        </p:txBody>
      </p:sp>
      <p:pic>
        <p:nvPicPr>
          <p:cNvPr id="7" name="Picture 6"/>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547664" y="116632"/>
            <a:ext cx="6048672" cy="1440160"/>
          </a:xfrm>
          <a:prstGeom prst="rect">
            <a:avLst/>
          </a:prstGeom>
          <a:noFill/>
        </p:spPr>
      </p:pic>
      <p:pic>
        <p:nvPicPr>
          <p:cNvPr id="4" name="Picture 3"/>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660232" y="5445224"/>
            <a:ext cx="2221865" cy="12668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5896" y="332656"/>
            <a:ext cx="4532040" cy="792088"/>
          </a:xfrm>
        </p:spPr>
        <p:txBody>
          <a:bodyPr/>
          <a:lstStyle/>
          <a:p>
            <a:pPr algn="l"/>
            <a:r>
              <a:rPr lang="en-GB" sz="3200" dirty="0" smtClean="0"/>
              <a:t>Remote Rural i2iHub</a:t>
            </a:r>
            <a:endParaRPr lang="en-GB" sz="3200" dirty="0"/>
          </a:p>
        </p:txBody>
      </p:sp>
      <p:graphicFrame>
        <p:nvGraphicFramePr>
          <p:cNvPr id="4" name="Diagram 3"/>
          <p:cNvGraphicFramePr/>
          <p:nvPr/>
        </p:nvGraphicFramePr>
        <p:xfrm>
          <a:off x="899592" y="1241376"/>
          <a:ext cx="7776864"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3059832" y="2276873"/>
          <a:ext cx="5184576" cy="2808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Oval 6"/>
          <p:cNvSpPr/>
          <p:nvPr/>
        </p:nvSpPr>
        <p:spPr>
          <a:xfrm>
            <a:off x="0" y="3573016"/>
            <a:ext cx="1763688" cy="1649835"/>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GB" dirty="0" smtClean="0"/>
              <a:t>Sleep/ BP monitors</a:t>
            </a:r>
            <a:endParaRPr lang="en-GB" dirty="0"/>
          </a:p>
        </p:txBody>
      </p:sp>
      <p:sp>
        <p:nvSpPr>
          <p:cNvPr id="8" name="Oval 7"/>
          <p:cNvSpPr/>
          <p:nvPr/>
        </p:nvSpPr>
        <p:spPr>
          <a:xfrm>
            <a:off x="0" y="5157192"/>
            <a:ext cx="1979712" cy="1700808"/>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GB" sz="1600" dirty="0" smtClean="0"/>
              <a:t>PA –</a:t>
            </a:r>
            <a:r>
              <a:rPr lang="en-GB" sz="1600" dirty="0" err="1" smtClean="0"/>
              <a:t>fitbit</a:t>
            </a:r>
            <a:endParaRPr lang="en-GB" sz="1600" dirty="0" smtClean="0"/>
          </a:p>
          <a:p>
            <a:r>
              <a:rPr lang="en-GB" sz="1500" dirty="0" smtClean="0"/>
              <a:t>Meds(sensor)</a:t>
            </a:r>
          </a:p>
          <a:p>
            <a:r>
              <a:rPr lang="en-GB" sz="1600" dirty="0" smtClean="0"/>
              <a:t>Alcohol/ smoking survey</a:t>
            </a:r>
          </a:p>
          <a:p>
            <a:endParaRPr lang="en-GB" dirty="0"/>
          </a:p>
        </p:txBody>
      </p:sp>
      <p:sp>
        <p:nvSpPr>
          <p:cNvPr id="11" name="Up-Down Arrow 10"/>
          <p:cNvSpPr/>
          <p:nvPr/>
        </p:nvSpPr>
        <p:spPr>
          <a:xfrm rot="14788791">
            <a:off x="1881531" y="5335871"/>
            <a:ext cx="504056" cy="13727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smtClean="0"/>
          </a:p>
          <a:p>
            <a:pPr algn="ctr"/>
            <a:r>
              <a:rPr lang="en-GB" dirty="0" smtClean="0">
                <a:solidFill>
                  <a:schemeClr val="bg2">
                    <a:lumMod val="50000"/>
                  </a:schemeClr>
                </a:solidFill>
              </a:rPr>
              <a:t>Behaviour</a:t>
            </a:r>
            <a:r>
              <a:rPr lang="en-GB" dirty="0" smtClean="0"/>
              <a:t>s</a:t>
            </a:r>
            <a:endParaRPr lang="en-GB" dirty="0"/>
          </a:p>
        </p:txBody>
      </p:sp>
      <p:sp>
        <p:nvSpPr>
          <p:cNvPr id="12" name="Up-Down Arrow 11"/>
          <p:cNvSpPr/>
          <p:nvPr/>
        </p:nvSpPr>
        <p:spPr>
          <a:xfrm rot="17139517">
            <a:off x="1332348" y="4159526"/>
            <a:ext cx="504056" cy="171468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smtClean="0">
                <a:solidFill>
                  <a:schemeClr val="bg2">
                    <a:lumMod val="50000"/>
                  </a:schemeClr>
                </a:solidFill>
              </a:rPr>
              <a:t>Physiological</a:t>
            </a:r>
            <a:endParaRPr lang="en-GB" dirty="0">
              <a:solidFill>
                <a:schemeClr val="bg2">
                  <a:lumMod val="50000"/>
                </a:schemeClr>
              </a:solidFill>
            </a:endParaRPr>
          </a:p>
        </p:txBody>
      </p:sp>
      <p:sp>
        <p:nvSpPr>
          <p:cNvPr id="13" name="Oval 12"/>
          <p:cNvSpPr/>
          <p:nvPr/>
        </p:nvSpPr>
        <p:spPr>
          <a:xfrm>
            <a:off x="395536" y="1700808"/>
            <a:ext cx="2088232" cy="1944216"/>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GB" sz="1400" dirty="0" smtClean="0"/>
              <a:t>Network Analysis-</a:t>
            </a:r>
          </a:p>
          <a:p>
            <a:r>
              <a:rPr lang="en-GB" sz="1400" dirty="0" smtClean="0"/>
              <a:t>Sensors: visitors/Phone calls/ Social Media</a:t>
            </a:r>
            <a:endParaRPr lang="en-GB" sz="1600" dirty="0"/>
          </a:p>
        </p:txBody>
      </p:sp>
      <p:sp>
        <p:nvSpPr>
          <p:cNvPr id="10" name="Up-Down Arrow 9"/>
          <p:cNvSpPr/>
          <p:nvPr/>
        </p:nvSpPr>
        <p:spPr>
          <a:xfrm rot="19747581">
            <a:off x="1864373" y="3455672"/>
            <a:ext cx="504056" cy="157960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smtClean="0">
                <a:solidFill>
                  <a:schemeClr val="bg2">
                    <a:lumMod val="50000"/>
                  </a:schemeClr>
                </a:solidFill>
              </a:rPr>
              <a:t>Isolation</a:t>
            </a:r>
            <a:endParaRPr lang="en-GB" dirty="0">
              <a:solidFill>
                <a:schemeClr val="bg2">
                  <a:lumMod val="50000"/>
                </a:schemeClr>
              </a:solidFill>
            </a:endParaRPr>
          </a:p>
        </p:txBody>
      </p:sp>
      <p:sp>
        <p:nvSpPr>
          <p:cNvPr id="14" name="Up-Down Arrow 13"/>
          <p:cNvSpPr/>
          <p:nvPr/>
        </p:nvSpPr>
        <p:spPr>
          <a:xfrm rot="5400000">
            <a:off x="7200292" y="4545124"/>
            <a:ext cx="504056" cy="86409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p>
        </p:txBody>
      </p:sp>
      <p:sp>
        <p:nvSpPr>
          <p:cNvPr id="17" name="TextBox 16"/>
          <p:cNvSpPr txBox="1"/>
          <p:nvPr/>
        </p:nvSpPr>
        <p:spPr>
          <a:xfrm>
            <a:off x="7740352" y="4509120"/>
            <a:ext cx="1403648" cy="1477328"/>
          </a:xfrm>
          <a:prstGeom prst="rect">
            <a:avLst/>
          </a:prstGeom>
          <a:noFill/>
        </p:spPr>
        <p:txBody>
          <a:bodyPr wrap="square" rtlCol="0">
            <a:spAutoFit/>
          </a:bodyPr>
          <a:lstStyle/>
          <a:p>
            <a:r>
              <a:rPr lang="en-GB" dirty="0" err="1" smtClean="0"/>
              <a:t>iNeighboursiBfriend</a:t>
            </a:r>
            <a:endParaRPr lang="en-GB" dirty="0" smtClean="0"/>
          </a:p>
          <a:p>
            <a:r>
              <a:rPr lang="en-GB" dirty="0" err="1" smtClean="0"/>
              <a:t>iPlay</a:t>
            </a:r>
            <a:endParaRPr lang="en-GB" dirty="0" smtClean="0"/>
          </a:p>
          <a:p>
            <a:r>
              <a:rPr lang="en-GB" dirty="0" err="1" smtClean="0"/>
              <a:t>iConnect</a:t>
            </a:r>
            <a:endParaRPr lang="en-GB" dirty="0" smtClean="0"/>
          </a:p>
          <a:p>
            <a:r>
              <a:rPr lang="en-GB" dirty="0" err="1" smtClean="0"/>
              <a:t>iKnow</a:t>
            </a:r>
            <a:endParaRPr lang="en-GB" dirty="0"/>
          </a:p>
        </p:txBody>
      </p:sp>
      <p:pic>
        <p:nvPicPr>
          <p:cNvPr id="15" name="Picture 14" descr="image001.png"/>
          <p:cNvPicPr>
            <a:picLocks noChangeAspect="1"/>
          </p:cNvPicPr>
          <p:nvPr/>
        </p:nvPicPr>
        <p:blipFill>
          <a:blip r:embed="rId13" cstate="print"/>
          <a:stretch>
            <a:fillRect/>
          </a:stretch>
        </p:blipFill>
        <p:spPr>
          <a:xfrm>
            <a:off x="899592" y="188640"/>
            <a:ext cx="2556792" cy="115055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260648"/>
            <a:ext cx="3600400" cy="1470025"/>
          </a:xfrm>
        </p:spPr>
        <p:txBody>
          <a:bodyPr/>
          <a:lstStyle/>
          <a:p>
            <a:pPr algn="l"/>
            <a:r>
              <a:rPr lang="en-GB" dirty="0" smtClean="0"/>
              <a:t>Rural i2iHub</a:t>
            </a:r>
            <a:endParaRPr lang="en-GB" dirty="0"/>
          </a:p>
        </p:txBody>
      </p:sp>
      <p:sp>
        <p:nvSpPr>
          <p:cNvPr id="3" name="Subtitle 2"/>
          <p:cNvSpPr>
            <a:spLocks noGrp="1"/>
          </p:cNvSpPr>
          <p:nvPr>
            <p:ph type="subTitle" idx="1"/>
          </p:nvPr>
        </p:nvSpPr>
        <p:spPr>
          <a:xfrm>
            <a:off x="179512" y="1916832"/>
            <a:ext cx="8964488" cy="3744416"/>
          </a:xfrm>
        </p:spPr>
        <p:txBody>
          <a:bodyPr/>
          <a:lstStyle/>
          <a:p>
            <a:pPr lvl="0" algn="l"/>
            <a:r>
              <a:rPr lang="en-GB" sz="2400" b="1" dirty="0" err="1" smtClean="0">
                <a:solidFill>
                  <a:schemeClr val="tx1"/>
                </a:solidFill>
              </a:rPr>
              <a:t>iSolutions</a:t>
            </a:r>
            <a:r>
              <a:rPr lang="en-GB" sz="2400" b="1" dirty="0" smtClean="0">
                <a:solidFill>
                  <a:schemeClr val="tx1"/>
                </a:solidFill>
              </a:rPr>
              <a:t> – digital interventions (activated via client </a:t>
            </a:r>
            <a:r>
              <a:rPr lang="en-GB" sz="2400" b="1" dirty="0" err="1" smtClean="0">
                <a:solidFill>
                  <a:schemeClr val="tx1"/>
                </a:solidFill>
              </a:rPr>
              <a:t>iPlans</a:t>
            </a:r>
            <a:r>
              <a:rPr lang="en-GB" sz="2400" b="1" dirty="0" smtClean="0">
                <a:solidFill>
                  <a:schemeClr val="tx1"/>
                </a:solidFill>
              </a:rPr>
              <a:t>)</a:t>
            </a:r>
          </a:p>
          <a:p>
            <a:pPr lvl="0" algn="l"/>
            <a:endParaRPr lang="en-GB" sz="1000" b="1" dirty="0" smtClean="0">
              <a:solidFill>
                <a:schemeClr val="tx1"/>
              </a:solidFill>
            </a:endParaRPr>
          </a:p>
          <a:p>
            <a:pPr lvl="3" algn="l">
              <a:buFont typeface="Arial" pitchFamily="34" charset="0"/>
              <a:buChar char="•"/>
            </a:pPr>
            <a:r>
              <a:rPr lang="en-GB" b="1" dirty="0" err="1" smtClean="0">
                <a:solidFill>
                  <a:schemeClr val="tx1"/>
                </a:solidFill>
              </a:rPr>
              <a:t>iNeighbours</a:t>
            </a:r>
            <a:r>
              <a:rPr lang="en-GB" dirty="0" smtClean="0">
                <a:solidFill>
                  <a:schemeClr val="tx1"/>
                </a:solidFill>
              </a:rPr>
              <a:t> private community network and asset map </a:t>
            </a:r>
          </a:p>
          <a:p>
            <a:pPr lvl="3" algn="l"/>
            <a:endParaRPr lang="en-GB" sz="1200" dirty="0" smtClean="0">
              <a:solidFill>
                <a:schemeClr val="tx1"/>
              </a:solidFill>
            </a:endParaRPr>
          </a:p>
          <a:p>
            <a:pPr lvl="3" algn="l">
              <a:buFont typeface="Arial" pitchFamily="34" charset="0"/>
              <a:buChar char="•"/>
            </a:pPr>
            <a:r>
              <a:rPr lang="en-GB" b="1" dirty="0" err="1" smtClean="0">
                <a:solidFill>
                  <a:schemeClr val="tx1"/>
                </a:solidFill>
              </a:rPr>
              <a:t>iBfriend</a:t>
            </a:r>
            <a:r>
              <a:rPr lang="en-GB" dirty="0" smtClean="0">
                <a:solidFill>
                  <a:schemeClr val="tx1"/>
                </a:solidFill>
              </a:rPr>
              <a:t> online befriending service</a:t>
            </a:r>
          </a:p>
          <a:p>
            <a:pPr lvl="3" algn="l"/>
            <a:endParaRPr lang="en-GB" sz="1200" dirty="0" smtClean="0">
              <a:solidFill>
                <a:schemeClr val="tx1"/>
              </a:solidFill>
            </a:endParaRPr>
          </a:p>
          <a:p>
            <a:pPr lvl="3" algn="l">
              <a:buFont typeface="Arial" pitchFamily="34" charset="0"/>
              <a:buChar char="•"/>
            </a:pPr>
            <a:r>
              <a:rPr lang="en-GB" b="1" dirty="0" err="1" smtClean="0">
                <a:solidFill>
                  <a:schemeClr val="tx1"/>
                </a:solidFill>
              </a:rPr>
              <a:t>iPlay</a:t>
            </a:r>
            <a:r>
              <a:rPr lang="en-GB" dirty="0" smtClean="0">
                <a:solidFill>
                  <a:schemeClr val="tx1"/>
                </a:solidFill>
              </a:rPr>
              <a:t> older adult digital gaming and storytelling </a:t>
            </a:r>
          </a:p>
          <a:p>
            <a:pPr lvl="3" algn="l"/>
            <a:endParaRPr lang="en-GB" dirty="0" smtClean="0">
              <a:solidFill>
                <a:schemeClr val="tx1"/>
              </a:solidFill>
            </a:endParaRPr>
          </a:p>
          <a:p>
            <a:pPr lvl="3" algn="l">
              <a:buFont typeface="Arial" pitchFamily="34" charset="0"/>
              <a:buChar char="•"/>
            </a:pPr>
            <a:r>
              <a:rPr lang="en-GB" b="1" dirty="0" err="1" smtClean="0">
                <a:solidFill>
                  <a:schemeClr val="tx1"/>
                </a:solidFill>
              </a:rPr>
              <a:t>iConnect</a:t>
            </a:r>
            <a:r>
              <a:rPr lang="en-GB" dirty="0" smtClean="0">
                <a:solidFill>
                  <a:schemeClr val="tx1"/>
                </a:solidFill>
              </a:rPr>
              <a:t> VC/chat service inc. intergenerational component</a:t>
            </a:r>
          </a:p>
          <a:p>
            <a:pPr lvl="3" algn="l">
              <a:buFont typeface="Arial" pitchFamily="34" charset="0"/>
              <a:buChar char="•"/>
            </a:pPr>
            <a:endParaRPr lang="en-GB" sz="1200" dirty="0" smtClean="0">
              <a:solidFill>
                <a:schemeClr val="tx1"/>
              </a:solidFill>
            </a:endParaRPr>
          </a:p>
          <a:p>
            <a:pPr lvl="3" algn="l">
              <a:buFont typeface="Arial" pitchFamily="34" charset="0"/>
              <a:buChar char="•"/>
            </a:pPr>
            <a:r>
              <a:rPr lang="en-GB" b="1" dirty="0" err="1" smtClean="0">
                <a:solidFill>
                  <a:schemeClr val="tx1"/>
                </a:solidFill>
              </a:rPr>
              <a:t>iKnow</a:t>
            </a:r>
            <a:r>
              <a:rPr lang="en-GB" dirty="0" smtClean="0">
                <a:solidFill>
                  <a:schemeClr val="tx1"/>
                </a:solidFill>
              </a:rPr>
              <a:t> remote digital knowledgebase on </a:t>
            </a:r>
            <a:r>
              <a:rPr lang="en-GB" dirty="0" err="1" smtClean="0">
                <a:solidFill>
                  <a:schemeClr val="tx1"/>
                </a:solidFill>
              </a:rPr>
              <a:t>iSolutions</a:t>
            </a:r>
            <a:endParaRPr lang="en-GB" dirty="0" smtClean="0">
              <a:solidFill>
                <a:schemeClr val="tx1"/>
              </a:solidFill>
            </a:endParaRPr>
          </a:p>
          <a:p>
            <a:pPr lvl="3" algn="l">
              <a:buFont typeface="Arial" pitchFamily="34" charset="0"/>
              <a:buChar char="•"/>
            </a:pPr>
            <a:endParaRPr lang="en-GB" sz="1200" dirty="0" smtClean="0">
              <a:solidFill>
                <a:schemeClr val="tx1"/>
              </a:solidFill>
            </a:endParaRPr>
          </a:p>
          <a:p>
            <a:pPr lvl="3" algn="l">
              <a:buFont typeface="Arial" pitchFamily="34" charset="0"/>
              <a:buChar char="•"/>
            </a:pPr>
            <a:r>
              <a:rPr lang="en-GB" dirty="0" smtClean="0">
                <a:solidFill>
                  <a:schemeClr val="tx1"/>
                </a:solidFill>
              </a:rPr>
              <a:t>Others? </a:t>
            </a:r>
            <a:r>
              <a:rPr lang="en-GB" dirty="0" err="1" smtClean="0">
                <a:solidFill>
                  <a:schemeClr val="tx1"/>
                </a:solidFill>
              </a:rPr>
              <a:t>Eg</a:t>
            </a:r>
            <a:r>
              <a:rPr lang="en-GB" dirty="0" smtClean="0">
                <a:solidFill>
                  <a:schemeClr val="tx1"/>
                </a:solidFill>
              </a:rPr>
              <a:t>. lifestyle support </a:t>
            </a:r>
            <a:endParaRPr lang="en-GB" b="1" dirty="0" smtClean="0">
              <a:solidFill>
                <a:schemeClr val="tx1"/>
              </a:solidFill>
            </a:endParaRPr>
          </a:p>
          <a:p>
            <a:endParaRPr lang="en-GB" dirty="0"/>
          </a:p>
        </p:txBody>
      </p:sp>
      <p:pic>
        <p:nvPicPr>
          <p:cNvPr id="242694" name="D7396A56-6723-4847-BDE3-6E96E0EC5575" descr="cid:71D5F8E0-028D-4C2C-91DC-1556C5259499@home"/>
          <p:cNvPicPr>
            <a:picLocks noChangeAspect="1" noChangeArrowheads="1"/>
          </p:cNvPicPr>
          <p:nvPr/>
        </p:nvPicPr>
        <p:blipFill>
          <a:blip r:embed="rId3" r:link="rId4" cstate="print"/>
          <a:srcRect/>
          <a:stretch>
            <a:fillRect/>
          </a:stretch>
        </p:blipFill>
        <p:spPr bwMode="auto">
          <a:xfrm>
            <a:off x="899593" y="2936198"/>
            <a:ext cx="648072" cy="677363"/>
          </a:xfrm>
          <a:prstGeom prst="rect">
            <a:avLst/>
          </a:prstGeom>
          <a:noFill/>
        </p:spPr>
      </p:pic>
      <p:pic>
        <p:nvPicPr>
          <p:cNvPr id="242693" name="2A043128-282F-4FE6-9F62-9816BE861AC1" descr="cid:16EF5016-F41A-47C8-91A3-6C65F8CABD63@home"/>
          <p:cNvPicPr>
            <a:picLocks noChangeAspect="1" noChangeArrowheads="1"/>
          </p:cNvPicPr>
          <p:nvPr/>
        </p:nvPicPr>
        <p:blipFill>
          <a:blip r:embed="rId5" r:link="rId6" cstate="print"/>
          <a:srcRect/>
          <a:stretch>
            <a:fillRect/>
          </a:stretch>
        </p:blipFill>
        <p:spPr bwMode="auto">
          <a:xfrm>
            <a:off x="1043608" y="4927370"/>
            <a:ext cx="576064" cy="576064"/>
          </a:xfrm>
          <a:prstGeom prst="rect">
            <a:avLst/>
          </a:prstGeom>
          <a:noFill/>
        </p:spPr>
      </p:pic>
      <p:pic>
        <p:nvPicPr>
          <p:cNvPr id="242692" name="684195A2-3C63-44A2-AC8E-4FD87F4DBE47" descr="cid:6716D42C-F94B-46B8-A785-C711C6F672A0@home"/>
          <p:cNvPicPr>
            <a:picLocks noChangeAspect="1" noChangeArrowheads="1"/>
          </p:cNvPicPr>
          <p:nvPr/>
        </p:nvPicPr>
        <p:blipFill>
          <a:blip r:embed="rId7" r:link="rId8" cstate="print"/>
          <a:srcRect/>
          <a:stretch>
            <a:fillRect/>
          </a:stretch>
        </p:blipFill>
        <p:spPr bwMode="auto">
          <a:xfrm>
            <a:off x="899593" y="2413387"/>
            <a:ext cx="648072" cy="648072"/>
          </a:xfrm>
          <a:prstGeom prst="rect">
            <a:avLst/>
          </a:prstGeom>
          <a:noFill/>
        </p:spPr>
      </p:pic>
      <p:pic>
        <p:nvPicPr>
          <p:cNvPr id="242691" name="3A6B0FF2-5571-4C29-A6E2-49BE37196201" descr="cid:0EF3C2F2-3081-4980-94B0-399FD5322B7C@home"/>
          <p:cNvPicPr>
            <a:picLocks noChangeAspect="1" noChangeArrowheads="1"/>
          </p:cNvPicPr>
          <p:nvPr/>
        </p:nvPicPr>
        <p:blipFill>
          <a:blip r:embed="rId9" r:link="rId10" cstate="print"/>
          <a:srcRect/>
          <a:stretch>
            <a:fillRect/>
          </a:stretch>
        </p:blipFill>
        <p:spPr bwMode="auto">
          <a:xfrm>
            <a:off x="971600" y="3645024"/>
            <a:ext cx="646401" cy="664063"/>
          </a:xfrm>
          <a:prstGeom prst="rect">
            <a:avLst/>
          </a:prstGeom>
          <a:noFill/>
        </p:spPr>
      </p:pic>
      <p:pic>
        <p:nvPicPr>
          <p:cNvPr id="242690" name="0504B59D-53DA-4311-BB5C-F73952E7BE17" descr="cid:03163FA1-60BE-46AB-8ECF-40FE76A49876@home"/>
          <p:cNvPicPr>
            <a:picLocks noChangeAspect="1" noChangeArrowheads="1"/>
          </p:cNvPicPr>
          <p:nvPr/>
        </p:nvPicPr>
        <p:blipFill>
          <a:blip r:embed="rId11" r:link="rId12" cstate="print"/>
          <a:srcRect/>
          <a:stretch>
            <a:fillRect/>
          </a:stretch>
        </p:blipFill>
        <p:spPr bwMode="auto">
          <a:xfrm>
            <a:off x="1043608" y="4365103"/>
            <a:ext cx="606469" cy="568779"/>
          </a:xfrm>
          <a:prstGeom prst="rect">
            <a:avLst/>
          </a:prstGeom>
          <a:noFill/>
        </p:spPr>
      </p:pic>
      <p:pic>
        <p:nvPicPr>
          <p:cNvPr id="242689" name="36726608-F834-4928-9E49-F25EE95F9D98" descr="cid:7C7A90BF-F0DE-4A9B-A1B2-9AC846FEB3ED@home"/>
          <p:cNvPicPr>
            <a:picLocks noChangeAspect="1" noChangeArrowheads="1"/>
          </p:cNvPicPr>
          <p:nvPr/>
        </p:nvPicPr>
        <p:blipFill>
          <a:blip r:embed="rId13" r:link="rId14" cstate="print"/>
          <a:srcRect/>
          <a:stretch>
            <a:fillRect/>
          </a:stretch>
        </p:blipFill>
        <p:spPr bwMode="auto">
          <a:xfrm>
            <a:off x="971600" y="5445224"/>
            <a:ext cx="648072" cy="638203"/>
          </a:xfrm>
          <a:prstGeom prst="rect">
            <a:avLst/>
          </a:prstGeom>
          <a:noFill/>
        </p:spPr>
      </p:pic>
      <p:sp>
        <p:nvSpPr>
          <p:cNvPr id="24269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descr="image001.png"/>
          <p:cNvPicPr>
            <a:picLocks noChangeAspect="1"/>
          </p:cNvPicPr>
          <p:nvPr/>
        </p:nvPicPr>
        <p:blipFill>
          <a:blip r:embed="rId15" cstate="print"/>
          <a:stretch>
            <a:fillRect/>
          </a:stretch>
        </p:blipFill>
        <p:spPr>
          <a:xfrm>
            <a:off x="1403648" y="476672"/>
            <a:ext cx="2232248" cy="100451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1340768"/>
            <a:ext cx="8280920" cy="5013176"/>
          </a:xfrm>
        </p:spPr>
        <p:txBody>
          <a:bodyPr/>
          <a:lstStyle/>
          <a:p>
            <a:r>
              <a:rPr lang="en-GB" dirty="0" smtClean="0"/>
              <a:t>Ideas for Future </a:t>
            </a:r>
            <a:r>
              <a:rPr lang="en-GB" dirty="0" smtClean="0"/>
              <a:t>Collaborative Project</a:t>
            </a:r>
            <a:r>
              <a:rPr lang="en-GB" dirty="0" smtClean="0"/>
              <a:t>?</a:t>
            </a:r>
          </a:p>
          <a:p>
            <a:endParaRPr lang="en-GB" dirty="0" smtClean="0"/>
          </a:p>
          <a:p>
            <a:pPr>
              <a:buFont typeface="Arial" pitchFamily="34" charset="0"/>
              <a:buChar char="•"/>
            </a:pPr>
            <a:r>
              <a:rPr lang="en-GB" dirty="0" smtClean="0"/>
              <a:t>Low </a:t>
            </a:r>
            <a:r>
              <a:rPr lang="en-GB" dirty="0" smtClean="0"/>
              <a:t>Mood/Psycho-social Digital Solutions</a:t>
            </a:r>
          </a:p>
          <a:p>
            <a:pPr>
              <a:buFont typeface="Arial" pitchFamily="34" charset="0"/>
              <a:buChar char="•"/>
            </a:pPr>
            <a:r>
              <a:rPr lang="en-GB" dirty="0" smtClean="0"/>
              <a:t>Remote/Rural Mental Health Solutions</a:t>
            </a:r>
          </a:p>
          <a:p>
            <a:endParaRPr lang="en-GB" dirty="0" smtClean="0"/>
          </a:p>
          <a:p>
            <a:endParaRPr lang="en-GB" dirty="0" smtClean="0"/>
          </a:p>
          <a:p>
            <a:r>
              <a:rPr lang="en-GB" sz="1800" dirty="0" smtClean="0"/>
              <a:t>Martin Malcolm</a:t>
            </a:r>
          </a:p>
          <a:p>
            <a:r>
              <a:rPr lang="en-GB" sz="1800" dirty="0" smtClean="0"/>
              <a:t>Head Public Health Intelligence</a:t>
            </a:r>
          </a:p>
          <a:p>
            <a:r>
              <a:rPr lang="en-GB" sz="1800" dirty="0" smtClean="0"/>
              <a:t>NHS Western Isles</a:t>
            </a:r>
          </a:p>
          <a:p>
            <a:r>
              <a:rPr lang="en-GB" sz="1800" dirty="0" smtClean="0"/>
              <a:t>T: 01851708037/55</a:t>
            </a:r>
          </a:p>
          <a:p>
            <a:r>
              <a:rPr lang="en-GB" sz="1800" dirty="0" smtClean="0"/>
              <a:t>E: </a:t>
            </a:r>
            <a:r>
              <a:rPr lang="en-GB" sz="1800" dirty="0" smtClean="0">
                <a:hlinkClick r:id="rId2"/>
              </a:rPr>
              <a:t>martin.malcolm@nhs.net</a:t>
            </a:r>
            <a:endParaRPr lang="en-GB" sz="1800" dirty="0" smtClean="0"/>
          </a:p>
          <a:p>
            <a:r>
              <a:rPr lang="en-GB" sz="1800" dirty="0" smtClean="0"/>
              <a:t>Blog: </a:t>
            </a:r>
            <a:r>
              <a:rPr lang="en-GB" sz="1800" dirty="0" smtClean="0">
                <a:hlinkClick r:id="rId3"/>
              </a:rPr>
              <a:t>https://i2isearch.wordpress.com</a:t>
            </a:r>
            <a:r>
              <a:rPr lang="en-GB" sz="1800" dirty="0" smtClean="0"/>
              <a:t>  </a:t>
            </a:r>
            <a:endParaRPr lang="en-GB"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7848872" cy="874713"/>
          </a:xfrm>
        </p:spPr>
        <p:txBody>
          <a:bodyPr>
            <a:normAutofit fontScale="90000"/>
          </a:bodyPr>
          <a:lstStyle/>
          <a:p>
            <a:r>
              <a:rPr lang="en-GB" dirty="0" smtClean="0"/>
              <a:t>health impacts</a:t>
            </a:r>
            <a:br>
              <a:rPr lang="en-GB" dirty="0" smtClean="0"/>
            </a:br>
            <a:r>
              <a:rPr lang="en-GB" sz="2200" dirty="0" smtClean="0"/>
              <a:t>To assess mechanism by which SI/loneliness impacts health</a:t>
            </a:r>
            <a:endParaRPr lang="en-GB" sz="2200" dirty="0"/>
          </a:p>
        </p:txBody>
      </p:sp>
      <p:sp>
        <p:nvSpPr>
          <p:cNvPr id="3" name="Content Placeholder 2"/>
          <p:cNvSpPr>
            <a:spLocks noGrp="1"/>
          </p:cNvSpPr>
          <p:nvPr>
            <p:ph idx="1"/>
          </p:nvPr>
        </p:nvSpPr>
        <p:spPr>
          <a:xfrm>
            <a:off x="323528" y="1484784"/>
            <a:ext cx="8820472" cy="4725144"/>
          </a:xfrm>
        </p:spPr>
        <p:txBody>
          <a:bodyPr/>
          <a:lstStyle/>
          <a:p>
            <a:pPr marL="742950" indent="-742950">
              <a:buFont typeface="+mj-lt"/>
              <a:buAutoNum type="arabicPeriod"/>
            </a:pPr>
            <a:endParaRPr lang="en-GB" sz="1100" dirty="0" smtClean="0"/>
          </a:p>
          <a:p>
            <a:pPr marL="1200150" lvl="1" indent="-742950">
              <a:buNone/>
            </a:pPr>
            <a:endParaRPr lang="en-GB" sz="1100" dirty="0" smtClean="0"/>
          </a:p>
          <a:p>
            <a:pPr marL="742950" indent="-742950">
              <a:buFont typeface="+mj-lt"/>
              <a:buAutoNum type="arabicPeriod"/>
            </a:pPr>
            <a:endParaRPr lang="en-GB" sz="1100" dirty="0" smtClean="0"/>
          </a:p>
          <a:p>
            <a:pPr>
              <a:buNone/>
            </a:pPr>
            <a:endParaRPr lang="en-GB" sz="800" dirty="0" smtClean="0"/>
          </a:p>
        </p:txBody>
      </p:sp>
      <p:sp>
        <p:nvSpPr>
          <p:cNvPr id="5" name="Rectangle 4"/>
          <p:cNvSpPr/>
          <p:nvPr/>
        </p:nvSpPr>
        <p:spPr>
          <a:xfrm>
            <a:off x="251520" y="2348880"/>
            <a:ext cx="6408712" cy="3416320"/>
          </a:xfrm>
          <a:prstGeom prst="rect">
            <a:avLst/>
          </a:prstGeom>
        </p:spPr>
        <p:txBody>
          <a:bodyPr wrap="square">
            <a:spAutoFit/>
          </a:bodyPr>
          <a:lstStyle/>
          <a:p>
            <a:r>
              <a:rPr lang="en-GB" dirty="0" smtClean="0"/>
              <a:t>Health evidence:</a:t>
            </a:r>
          </a:p>
          <a:p>
            <a:endParaRPr lang="en-GB" dirty="0" smtClean="0"/>
          </a:p>
          <a:p>
            <a:r>
              <a:rPr lang="en-GB" dirty="0" smtClean="0"/>
              <a:t>SI/Loneliness acknowledged as public health challenge &gt;= obesity and = smoking 15 cigs./day</a:t>
            </a:r>
          </a:p>
          <a:p>
            <a:r>
              <a:rPr lang="en-GB" dirty="0" smtClean="0"/>
              <a:t>29% greater risk of  death</a:t>
            </a:r>
          </a:p>
          <a:p>
            <a:endParaRPr lang="en-GB" dirty="0" smtClean="0"/>
          </a:p>
          <a:p>
            <a:endParaRPr lang="en-GB" dirty="0" smtClean="0"/>
          </a:p>
          <a:p>
            <a:pPr>
              <a:buNone/>
            </a:pPr>
            <a:r>
              <a:rPr lang="en-GB" b="1" dirty="0" smtClean="0"/>
              <a:t>Care Service impacts</a:t>
            </a:r>
          </a:p>
          <a:p>
            <a:pPr>
              <a:buNone/>
            </a:pPr>
            <a:r>
              <a:rPr lang="en-GB" dirty="0" smtClean="0"/>
              <a:t>1.8 times more likely to visit GP</a:t>
            </a:r>
          </a:p>
          <a:p>
            <a:pPr>
              <a:buNone/>
            </a:pPr>
            <a:r>
              <a:rPr lang="en-GB" dirty="0" smtClean="0"/>
              <a:t>1.6 times more likely to visit A&amp;E</a:t>
            </a:r>
          </a:p>
          <a:p>
            <a:pPr>
              <a:buNone/>
            </a:pPr>
            <a:r>
              <a:rPr lang="en-GB" dirty="0" smtClean="0"/>
              <a:t>1.3 times more likely to have emergency admission</a:t>
            </a:r>
          </a:p>
          <a:p>
            <a:pPr>
              <a:buNone/>
            </a:pPr>
            <a:r>
              <a:rPr lang="en-GB" dirty="0" smtClean="0"/>
              <a:t>3.5 times more likely to enter residential care</a:t>
            </a:r>
          </a:p>
        </p:txBody>
      </p:sp>
      <p:pic>
        <p:nvPicPr>
          <p:cNvPr id="6" name="Picture 1"/>
          <p:cNvPicPr>
            <a:picLocks noChangeAspect="1" noChangeArrowheads="1"/>
          </p:cNvPicPr>
          <p:nvPr/>
        </p:nvPicPr>
        <p:blipFill>
          <a:blip r:embed="rId3" cstate="print"/>
          <a:srcRect/>
          <a:stretch>
            <a:fillRect/>
          </a:stretch>
        </p:blipFill>
        <p:spPr bwMode="auto">
          <a:xfrm>
            <a:off x="5609756" y="3645024"/>
            <a:ext cx="3398492" cy="28183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7270576" cy="874713"/>
          </a:xfrm>
        </p:spPr>
        <p:txBody>
          <a:bodyPr>
            <a:normAutofit fontScale="90000"/>
          </a:bodyPr>
          <a:lstStyle/>
          <a:p>
            <a:r>
              <a:rPr lang="en-GB" dirty="0" smtClean="0"/>
              <a:t>Evidence: Loneliness/SI: Health Impacts</a:t>
            </a:r>
            <a:endParaRPr lang="en-GB" dirty="0"/>
          </a:p>
        </p:txBody>
      </p:sp>
      <p:sp>
        <p:nvSpPr>
          <p:cNvPr id="3" name="Content Placeholder 2"/>
          <p:cNvSpPr>
            <a:spLocks noGrp="1"/>
          </p:cNvSpPr>
          <p:nvPr>
            <p:ph idx="1"/>
          </p:nvPr>
        </p:nvSpPr>
        <p:spPr>
          <a:xfrm>
            <a:off x="0" y="1484784"/>
            <a:ext cx="8964488" cy="5112568"/>
          </a:xfrm>
        </p:spPr>
        <p:txBody>
          <a:bodyPr>
            <a:normAutofit lnSpcReduction="10000"/>
          </a:bodyPr>
          <a:lstStyle/>
          <a:p>
            <a:pPr>
              <a:buNone/>
            </a:pPr>
            <a:r>
              <a:rPr lang="en-GB" sz="2400" b="1" dirty="0" smtClean="0"/>
              <a:t>Mental Health:</a:t>
            </a:r>
          </a:p>
          <a:p>
            <a:r>
              <a:rPr lang="en-GB" sz="2400" dirty="0" smtClean="0"/>
              <a:t>3.4 times more likely to have depression</a:t>
            </a:r>
          </a:p>
          <a:p>
            <a:r>
              <a:rPr lang="en-GB" sz="2400" dirty="0" smtClean="0"/>
              <a:t>1.9 times more likely to develop dementia within15 years</a:t>
            </a:r>
          </a:p>
          <a:p>
            <a:r>
              <a:rPr lang="en-GB" sz="2400" dirty="0" smtClean="0"/>
              <a:t>Double risk of </a:t>
            </a:r>
            <a:r>
              <a:rPr lang="en-GB" sz="2400" dirty="0" err="1" smtClean="0"/>
              <a:t>alzheimer’s</a:t>
            </a:r>
            <a:r>
              <a:rPr lang="en-GB" sz="2400" dirty="0" smtClean="0"/>
              <a:t> disease</a:t>
            </a:r>
          </a:p>
          <a:p>
            <a:r>
              <a:rPr lang="en-GB" sz="2400" dirty="0" smtClean="0"/>
              <a:t>Also anxiety, schizophrenia &amp; suicide links</a:t>
            </a:r>
          </a:p>
          <a:p>
            <a:pPr>
              <a:buNone/>
            </a:pPr>
            <a:r>
              <a:rPr lang="en-GB" sz="2400" b="1" dirty="0" smtClean="0"/>
              <a:t>Physical Health:</a:t>
            </a:r>
          </a:p>
          <a:p>
            <a:r>
              <a:rPr lang="en-GB" sz="2400" dirty="0" smtClean="0"/>
              <a:t>2-3 times more likely to be physically inactive</a:t>
            </a:r>
          </a:p>
          <a:p>
            <a:pPr lvl="1">
              <a:buNone/>
            </a:pPr>
            <a:r>
              <a:rPr lang="en-GB" sz="2000" dirty="0" smtClean="0"/>
              <a:t> </a:t>
            </a:r>
            <a:r>
              <a:rPr lang="en-GB" sz="2200" dirty="0" smtClean="0"/>
              <a:t>= 7% &gt; risk diabetes</a:t>
            </a:r>
          </a:p>
          <a:p>
            <a:pPr lvl="1">
              <a:buNone/>
            </a:pPr>
            <a:r>
              <a:rPr lang="en-GB" sz="2200" dirty="0" smtClean="0"/>
              <a:t>= 8% &gt; risk stroke</a:t>
            </a:r>
          </a:p>
          <a:p>
            <a:pPr lvl="1">
              <a:buNone/>
            </a:pPr>
            <a:r>
              <a:rPr lang="en-GB" sz="2200" dirty="0" smtClean="0"/>
              <a:t>=14% &gt; risk CHD (via raised </a:t>
            </a:r>
            <a:r>
              <a:rPr lang="en-GB" sz="2200" dirty="0" err="1" smtClean="0"/>
              <a:t>bp</a:t>
            </a:r>
            <a:r>
              <a:rPr lang="en-GB" sz="2200" dirty="0" smtClean="0"/>
              <a:t> /cholesterol levels; lower survival)</a:t>
            </a:r>
          </a:p>
          <a:p>
            <a:r>
              <a:rPr lang="en-GB" sz="2400" dirty="0" smtClean="0"/>
              <a:t>Disability (physical functioning </a:t>
            </a:r>
            <a:r>
              <a:rPr lang="en-GB" sz="2400" dirty="0" err="1" smtClean="0"/>
              <a:t>eg</a:t>
            </a:r>
            <a:r>
              <a:rPr lang="en-GB" sz="2400" dirty="0" smtClean="0"/>
              <a:t>. daily living tasks)</a:t>
            </a:r>
          </a:p>
          <a:p>
            <a:r>
              <a:rPr lang="en-GB" sz="2400" dirty="0" smtClean="0"/>
              <a:t>Cancer survival</a:t>
            </a:r>
          </a:p>
          <a:p>
            <a:pPr>
              <a:buNone/>
            </a:pPr>
            <a:endParaRPr lang="en-GB" sz="2400" dirty="0" smtClean="0"/>
          </a:p>
          <a:p>
            <a:pPr>
              <a:buNone/>
            </a:pPr>
            <a:endParaRPr lang="en-GB" sz="2400" dirty="0" smtClean="0"/>
          </a:p>
          <a:p>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7848872" cy="874713"/>
          </a:xfrm>
        </p:spPr>
        <p:txBody>
          <a:bodyPr>
            <a:normAutofit/>
          </a:bodyPr>
          <a:lstStyle/>
          <a:p>
            <a:r>
              <a:rPr lang="en-GB" dirty="0" smtClean="0"/>
              <a:t>Objectives</a:t>
            </a:r>
            <a:endParaRPr lang="en-GB" dirty="0"/>
          </a:p>
        </p:txBody>
      </p:sp>
      <p:sp>
        <p:nvSpPr>
          <p:cNvPr id="3" name="Content Placeholder 2"/>
          <p:cNvSpPr>
            <a:spLocks noGrp="1"/>
          </p:cNvSpPr>
          <p:nvPr>
            <p:ph idx="1"/>
          </p:nvPr>
        </p:nvSpPr>
        <p:spPr>
          <a:xfrm>
            <a:off x="323528" y="1484784"/>
            <a:ext cx="8820472" cy="5256584"/>
          </a:xfrm>
        </p:spPr>
        <p:txBody>
          <a:bodyPr/>
          <a:lstStyle/>
          <a:p>
            <a:pPr marL="742950" indent="-742950">
              <a:buFont typeface="+mj-lt"/>
              <a:buAutoNum type="arabicPeriod"/>
            </a:pPr>
            <a:r>
              <a:rPr lang="en-GB" dirty="0" smtClean="0"/>
              <a:t>To consider particular challenges for SI/Loneliness for remote/rural communities</a:t>
            </a:r>
          </a:p>
          <a:p>
            <a:pPr marL="742950" indent="-742950">
              <a:buFont typeface="+mj-lt"/>
              <a:buAutoNum type="arabicPeriod"/>
            </a:pPr>
            <a:r>
              <a:rPr lang="en-GB" dirty="0" smtClean="0"/>
              <a:t>To identify approaches harnessing community/digital assets to socially connect remote/rural communities  - Canada</a:t>
            </a:r>
          </a:p>
          <a:p>
            <a:pPr marL="742950" indent="-742950">
              <a:buFont typeface="+mj-lt"/>
              <a:buAutoNum type="arabicPeriod"/>
            </a:pPr>
            <a:r>
              <a:rPr lang="en-GB" dirty="0" smtClean="0"/>
              <a:t>To test community/digital approaches in overcoming Remote/Rural challenges in Western Isles</a:t>
            </a:r>
          </a:p>
          <a:p>
            <a:pPr marL="742950" indent="-742950">
              <a:buFont typeface="+mj-lt"/>
              <a:buAutoNum type="arabicPeriod"/>
            </a:pPr>
            <a:endParaRPr lang="en-GB" sz="1100" dirty="0" smtClean="0"/>
          </a:p>
          <a:p>
            <a:pPr marL="1200150" lvl="1" indent="-742950">
              <a:buNone/>
            </a:pPr>
            <a:endParaRPr lang="en-GB" sz="1100" dirty="0" smtClean="0"/>
          </a:p>
          <a:p>
            <a:pPr marL="742950" indent="-742950">
              <a:buFont typeface="+mj-lt"/>
              <a:buAutoNum type="arabicPeriod"/>
            </a:pPr>
            <a:endParaRPr lang="en-GB" sz="1100" dirty="0" smtClean="0"/>
          </a:p>
          <a:p>
            <a:pPr>
              <a:buNone/>
            </a:pPr>
            <a:endParaRPr lang="en-GB" sz="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908720"/>
            <a:ext cx="7056784" cy="1470025"/>
          </a:xfrm>
        </p:spPr>
        <p:txBody>
          <a:bodyPr>
            <a:normAutofit fontScale="90000"/>
          </a:bodyPr>
          <a:lstStyle/>
          <a:p>
            <a:r>
              <a:rPr lang="en-GB" dirty="0" smtClean="0"/>
              <a:t>Objective 1: SI/Loneliness Challenges in Remote/Rural areas - Western Isles</a:t>
            </a:r>
            <a:endParaRPr lang="en-GB" dirty="0"/>
          </a:p>
        </p:txBody>
      </p:sp>
      <p:sp>
        <p:nvSpPr>
          <p:cNvPr id="3" name="Subtitle 2"/>
          <p:cNvSpPr>
            <a:spLocks noGrp="1"/>
          </p:cNvSpPr>
          <p:nvPr>
            <p:ph type="subTitle" idx="1"/>
          </p:nvPr>
        </p:nvSpPr>
        <p:spPr>
          <a:xfrm>
            <a:off x="971600" y="2708920"/>
            <a:ext cx="6400800" cy="3024336"/>
          </a:xfrm>
        </p:spPr>
        <p:txBody>
          <a:bodyPr/>
          <a:lstStyle/>
          <a:p>
            <a:pPr>
              <a:buFont typeface="Arial" pitchFamily="34" charset="0"/>
              <a:buChar char="•"/>
            </a:pPr>
            <a:r>
              <a:rPr lang="en-GB" dirty="0" smtClean="0"/>
              <a:t>Geographic</a:t>
            </a:r>
          </a:p>
          <a:p>
            <a:pPr>
              <a:buFont typeface="Arial" pitchFamily="34" charset="0"/>
              <a:buChar char="•"/>
            </a:pPr>
            <a:r>
              <a:rPr lang="en-GB" dirty="0" smtClean="0"/>
              <a:t>Demographic</a:t>
            </a:r>
          </a:p>
          <a:p>
            <a:pPr>
              <a:buFont typeface="Arial" pitchFamily="34" charset="0"/>
              <a:buChar char="•"/>
            </a:pPr>
            <a:r>
              <a:rPr lang="en-GB" dirty="0" smtClean="0"/>
              <a:t>Social</a:t>
            </a:r>
          </a:p>
          <a:p>
            <a:pPr>
              <a:buFont typeface="Arial" pitchFamily="34" charset="0"/>
              <a:buChar char="•"/>
            </a:pPr>
            <a:r>
              <a:rPr lang="en-GB" dirty="0" smtClean="0"/>
              <a:t>Lifestyle</a:t>
            </a:r>
            <a:endParaRPr lang="en-GB"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4704"/>
            <a:ext cx="7056784" cy="1470025"/>
          </a:xfrm>
        </p:spPr>
        <p:txBody>
          <a:bodyPr/>
          <a:lstStyle/>
          <a:p>
            <a:pPr algn="l"/>
            <a:r>
              <a:rPr lang="en-GB" dirty="0" smtClean="0"/>
              <a:t>SI/loneliness in the </a:t>
            </a:r>
            <a:br>
              <a:rPr lang="en-GB" dirty="0" smtClean="0"/>
            </a:br>
            <a:r>
              <a:rPr lang="en-GB" dirty="0" smtClean="0"/>
              <a:t>Western Isles?</a:t>
            </a:r>
            <a:endParaRPr lang="en-GB" dirty="0"/>
          </a:p>
        </p:txBody>
      </p:sp>
      <p:pic>
        <p:nvPicPr>
          <p:cNvPr id="138242" name="Picture 2" descr="https://www.thesun.co.uk/wp-content/uploads/2016/09/map-happiness-landscape.jpg?w=750"/>
          <p:cNvPicPr>
            <a:picLocks noChangeAspect="1" noChangeArrowheads="1"/>
          </p:cNvPicPr>
          <p:nvPr/>
        </p:nvPicPr>
        <p:blipFill>
          <a:blip r:embed="rId3" cstate="print"/>
          <a:srcRect/>
          <a:stretch>
            <a:fillRect/>
          </a:stretch>
        </p:blipFill>
        <p:spPr bwMode="auto">
          <a:xfrm>
            <a:off x="323528" y="3140968"/>
            <a:ext cx="5091521" cy="3394347"/>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rot="1364810">
            <a:off x="4541899" y="1292078"/>
            <a:ext cx="4130541" cy="327001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checkerboard(across)">
                                      <p:cBhvr>
                                        <p:cTn id="7" dur="500"/>
                                        <p:tgtEl>
                                          <p:spTgt spid="138242"/>
                                        </p:tgtEl>
                                      </p:cBhvr>
                                    </p:animEffect>
                                  </p:childTnLst>
                                </p:cTn>
                              </p:par>
                              <p:par>
                                <p:cTn id="8" presetID="5" presetClass="entr" presetSubtype="10" fill="hold" nodeType="withEffect">
                                  <p:stCondLst>
                                    <p:cond delay="0"/>
                                  </p:stCondLst>
                                  <p:childTnLst>
                                    <p:set>
                                      <p:cBhvr>
                                        <p:cTn id="9" dur="1" fill="hold">
                                          <p:stCondLst>
                                            <p:cond delay="0"/>
                                          </p:stCondLst>
                                        </p:cTn>
                                        <p:tgtEl>
                                          <p:spTgt spid="138243"/>
                                        </p:tgtEl>
                                        <p:attrNameLst>
                                          <p:attrName>style.visibility</p:attrName>
                                        </p:attrNameLst>
                                      </p:cBhvr>
                                      <p:to>
                                        <p:strVal val="visible"/>
                                      </p:to>
                                    </p:set>
                                    <p:animEffect transition="in" filter="checkerboard(across)">
                                      <p:cBhvr>
                                        <p:cTn id="10" dur="500"/>
                                        <p:tgtEl>
                                          <p:spTgt spid="13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139266" name="Picture 2" descr="http://news.bbc.co.uk/nol/shared/spl/hi/uk/08/britain_on_the_move/img/786/geographic.gif"/>
          <p:cNvPicPr>
            <a:picLocks noChangeAspect="1" noChangeArrowheads="1"/>
          </p:cNvPicPr>
          <p:nvPr/>
        </p:nvPicPr>
        <p:blipFill>
          <a:blip r:embed="rId3" cstate="print"/>
          <a:srcRect/>
          <a:stretch>
            <a:fillRect/>
          </a:stretch>
        </p:blipFill>
        <p:spPr bwMode="auto">
          <a:xfrm>
            <a:off x="611560" y="1186039"/>
            <a:ext cx="7920880" cy="5671960"/>
          </a:xfrm>
          <a:prstGeom prst="rect">
            <a:avLst/>
          </a:prstGeom>
          <a:noFill/>
        </p:spPr>
      </p:pic>
      <p:sp>
        <p:nvSpPr>
          <p:cNvPr id="5" name="Title 1"/>
          <p:cNvSpPr txBox="1">
            <a:spLocks/>
          </p:cNvSpPr>
          <p:nvPr/>
        </p:nvSpPr>
        <p:spPr bwMode="auto">
          <a:xfrm>
            <a:off x="971600" y="260648"/>
            <a:ext cx="7056784" cy="1008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chemeClr val="tx2"/>
                </a:solidFill>
                <a:effectLst/>
                <a:uLnTx/>
                <a:uFillTx/>
                <a:latin typeface="+mj-lt"/>
                <a:ea typeface="+mj-ea"/>
                <a:cs typeface="MS PGothic" charset="0"/>
              </a:rPr>
              <a:t>UK Map of Loneliness</a:t>
            </a:r>
            <a:endParaRPr kumimoji="0" lang="en-GB" sz="3200" b="0" i="0" u="none" strike="noStrike" kern="0" cap="none" spc="0" normalizeH="0" baseline="0" noProof="0" dirty="0">
              <a:ln>
                <a:noFill/>
              </a:ln>
              <a:solidFill>
                <a:schemeClr val="tx2"/>
              </a:solidFill>
              <a:effectLst/>
              <a:uLnTx/>
              <a:uFillTx/>
              <a:latin typeface="+mj-lt"/>
              <a:ea typeface="+mj-ea"/>
              <a:cs typeface="MS PGothic"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https://thumbs.dreamstime.com/z/political-map-europe-11248125.jpg"/>
          <p:cNvPicPr>
            <a:picLocks noChangeAspect="1" noChangeArrowheads="1"/>
          </p:cNvPicPr>
          <p:nvPr/>
        </p:nvPicPr>
        <p:blipFill>
          <a:blip r:embed="rId3" cstate="print"/>
          <a:srcRect/>
          <a:stretch>
            <a:fillRect/>
          </a:stretch>
        </p:blipFill>
        <p:spPr bwMode="auto">
          <a:xfrm>
            <a:off x="107504" y="1700808"/>
            <a:ext cx="5078195" cy="5040560"/>
          </a:xfrm>
          <a:prstGeom prst="rect">
            <a:avLst/>
          </a:prstGeom>
          <a:noFill/>
        </p:spPr>
      </p:pic>
      <p:sp>
        <p:nvSpPr>
          <p:cNvPr id="6" name="Rectangle 5"/>
          <p:cNvSpPr/>
          <p:nvPr/>
        </p:nvSpPr>
        <p:spPr>
          <a:xfrm>
            <a:off x="611560" y="188640"/>
            <a:ext cx="7920880" cy="1477328"/>
          </a:xfrm>
          <a:prstGeom prst="rect">
            <a:avLst/>
          </a:prstGeom>
        </p:spPr>
        <p:txBody>
          <a:bodyPr wrap="square">
            <a:spAutoFit/>
          </a:bodyPr>
          <a:lstStyle/>
          <a:p>
            <a:r>
              <a:rPr lang="en-GB" sz="3200" dirty="0" smtClean="0"/>
              <a:t>  </a:t>
            </a:r>
            <a:r>
              <a:rPr lang="en-GB" sz="2600" dirty="0" smtClean="0"/>
              <a:t>Objective2: Remote/Rural Challenges-Geography</a:t>
            </a:r>
          </a:p>
          <a:p>
            <a:endParaRPr lang="en-GB" sz="2600" dirty="0" smtClean="0"/>
          </a:p>
          <a:p>
            <a:r>
              <a:rPr lang="en-GB" sz="3200" dirty="0" smtClean="0"/>
              <a:t>	</a:t>
            </a:r>
            <a:r>
              <a:rPr lang="en-GB" sz="2800" dirty="0" smtClean="0"/>
              <a:t>Remoteness 			</a:t>
            </a:r>
            <a:r>
              <a:rPr lang="en-GB" sz="2800" dirty="0" err="1" smtClean="0"/>
              <a:t>Sparsity</a:t>
            </a:r>
            <a:endParaRPr lang="en-GB" sz="2800" dirty="0"/>
          </a:p>
        </p:txBody>
      </p:sp>
      <p:sp>
        <p:nvSpPr>
          <p:cNvPr id="7" name="Right Arrow 6"/>
          <p:cNvSpPr/>
          <p:nvPr/>
        </p:nvSpPr>
        <p:spPr bwMode="auto">
          <a:xfrm>
            <a:off x="683568" y="2708920"/>
            <a:ext cx="720080" cy="360040"/>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MS PGothic" pitchFamily="34" charset="-128"/>
            </a:endParaRPr>
          </a:p>
        </p:txBody>
      </p:sp>
      <p:pic>
        <p:nvPicPr>
          <p:cNvPr id="8" name="Picture 2" descr="Image result for western isles population density"/>
          <p:cNvPicPr>
            <a:picLocks noChangeAspect="1" noChangeArrowheads="1"/>
          </p:cNvPicPr>
          <p:nvPr/>
        </p:nvPicPr>
        <p:blipFill>
          <a:blip r:embed="rId4" cstate="print"/>
          <a:srcRect/>
          <a:stretch>
            <a:fillRect/>
          </a:stretch>
        </p:blipFill>
        <p:spPr bwMode="auto">
          <a:xfrm>
            <a:off x="5580112" y="1628800"/>
            <a:ext cx="3240360" cy="500783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hsggc_white">
  <a:themeElements>
    <a:clrScheme name="nhsggc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hsggc_white">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nhsggc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hsggc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hsggc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hsggc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hsggc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hsggc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hsggc_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hsggc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hsggc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hsggc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hsggc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hsggc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02BF65579F95428B85A905D4AF584A" ma:contentTypeVersion="10" ma:contentTypeDescription="Create a new document." ma:contentTypeScope="" ma:versionID="1b0c9a82f946b70e3eb72900fadf884f">
  <xsd:schema xmlns:xsd="http://www.w3.org/2001/XMLSchema" xmlns:xs="http://www.w3.org/2001/XMLSchema" xmlns:p="http://schemas.microsoft.com/office/2006/metadata/properties" xmlns:ns2="7c4ebe67-7103-409a-a131-de2e795a2dfa" xmlns:ns3="4fed7b32-c800-4eab-9682-960dbe2415fe" targetNamespace="http://schemas.microsoft.com/office/2006/metadata/properties" ma:root="true" ma:fieldsID="44859fc5a1ef2184494fcd4027c2ea8f" ns2:_="" ns3:_="">
    <xsd:import namespace="7c4ebe67-7103-409a-a131-de2e795a2dfa"/>
    <xsd:import namespace="4fed7b32-c800-4eab-9682-960dbe2415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4ebe67-7103-409a-a131-de2e795a2d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d7b32-c800-4eab-9682-960dbe2415f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4F9BB9-6894-4ABB-91DF-7B68197398FF}"/>
</file>

<file path=customXml/itemProps2.xml><?xml version="1.0" encoding="utf-8"?>
<ds:datastoreItem xmlns:ds="http://schemas.openxmlformats.org/officeDocument/2006/customXml" ds:itemID="{559A90E9-4D9D-4914-84FA-6DE252D6A071}"/>
</file>

<file path=customXml/itemProps3.xml><?xml version="1.0" encoding="utf-8"?>
<ds:datastoreItem xmlns:ds="http://schemas.openxmlformats.org/officeDocument/2006/customXml" ds:itemID="{DA583A77-4C7C-4D4A-8CB0-1BEBCCDBE3E7}"/>
</file>

<file path=docProps/app.xml><?xml version="1.0" encoding="utf-8"?>
<Properties xmlns="http://schemas.openxmlformats.org/officeDocument/2006/extended-properties" xmlns:vt="http://schemas.openxmlformats.org/officeDocument/2006/docPropsVTypes">
  <Template/>
  <TotalTime>8781</TotalTime>
  <Words>2773</Words>
  <Application>Microsoft Office PowerPoint</Application>
  <PresentationFormat>On-screen Show (4:3)</PresentationFormat>
  <Paragraphs>473</Paragraphs>
  <Slides>29</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nhsggc_white</vt:lpstr>
      <vt:lpstr>Bitmap Image</vt:lpstr>
      <vt:lpstr> Loneliness and social isolation in rural communities: harnessing community and digital assets, experiences in Canada and Western Isles, Scotland’  Martin Malcolm, NHS Western Isles/  Churchill Fellow 2017  </vt:lpstr>
      <vt:lpstr>Background</vt:lpstr>
      <vt:lpstr>health impacts To assess mechanism by which SI/loneliness impacts health</vt:lpstr>
      <vt:lpstr>Evidence: Loneliness/SI: Health Impacts</vt:lpstr>
      <vt:lpstr>Objectives</vt:lpstr>
      <vt:lpstr>Objective 1: SI/Loneliness Challenges in Remote/Rural areas - Western Isles</vt:lpstr>
      <vt:lpstr>SI/loneliness in the  Western Isles?</vt:lpstr>
      <vt:lpstr>Slide 8</vt:lpstr>
      <vt:lpstr>Slide 9</vt:lpstr>
      <vt:lpstr>Challenges: Socio-demographic</vt:lpstr>
      <vt:lpstr>Challenges: Social</vt:lpstr>
      <vt:lpstr>Objectives 2: Community/Digital approaches – Canada Churchill Fellowship Study </vt:lpstr>
      <vt:lpstr>InTouch – Socially Connecting Seniors Home residents CONNECT-TECH InTouch Project – TagLab</vt:lpstr>
      <vt:lpstr>CONNECT-PLAY - SFU</vt:lpstr>
      <vt:lpstr>Socially Supporting People with LTCs</vt:lpstr>
      <vt:lpstr>Socially assistive robotics – Robot Social intelligence?</vt:lpstr>
      <vt:lpstr>Canada – Ageing and Social Isolation</vt:lpstr>
      <vt:lpstr>Rural Communities</vt:lpstr>
      <vt:lpstr>Prince Edward Island/ Nova Scotia @NS</vt:lpstr>
      <vt:lpstr>Northern BC- Intergenerational Digital Storytelling – First Nations Lha’hutit’en Project </vt:lpstr>
      <vt:lpstr>Rural Ottawa - digital</vt:lpstr>
      <vt:lpstr>Objectives 3:  Social Support Innovation Projects – Western Isles</vt:lpstr>
      <vt:lpstr>Remoage:ConnectingUists Service-  Digital Elements</vt:lpstr>
      <vt:lpstr>Remoage Centre for Independent Living</vt:lpstr>
      <vt:lpstr>Remoage Intergenerational Project</vt:lpstr>
      <vt:lpstr>Slide 26</vt:lpstr>
      <vt:lpstr>Remote Rural i2iHub</vt:lpstr>
      <vt:lpstr>Rural i2iHub</vt:lpstr>
      <vt:lpstr>Slide 29</vt:lpstr>
    </vt:vector>
  </TitlesOfParts>
  <Company>Western Isles Health Board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Needs Assessment –Health &amp;</dc:title>
  <dc:creator>Malcolm</dc:creator>
  <cp:lastModifiedBy>malcolm</cp:lastModifiedBy>
  <cp:revision>714</cp:revision>
  <dcterms:created xsi:type="dcterms:W3CDTF">2015-12-03T16:10:07Z</dcterms:created>
  <dcterms:modified xsi:type="dcterms:W3CDTF">2018-05-21T15:19:03Z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0x0101000202BF65579F95428B85A905D4AF584A</vt:lpwstr>
  </property>
</Properties>
</file>