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6" r:id="rId2"/>
    <p:sldId id="295" r:id="rId3"/>
    <p:sldId id="298" r:id="rId4"/>
    <p:sldId id="327" r:id="rId5"/>
    <p:sldId id="263" r:id="rId6"/>
    <p:sldId id="297" r:id="rId7"/>
    <p:sldId id="300" r:id="rId8"/>
    <p:sldId id="328" r:id="rId9"/>
    <p:sldId id="32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6496" autoAdjust="0"/>
  </p:normalViewPr>
  <p:slideViewPr>
    <p:cSldViewPr>
      <p:cViewPr>
        <p:scale>
          <a:sx n="62" d="100"/>
          <a:sy n="62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33096-2AF7-4339-8E29-698869286BA8}" type="datetimeFigureOut">
              <a:rPr lang="en-GB" smtClean="0"/>
              <a:pPr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F8374-21EB-49B1-AD83-E7AF647CE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09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Who I am and my role in mPower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Partnership and funding for mPower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Scope to</a:t>
            </a:r>
            <a:r>
              <a:rPr lang="en-GB" sz="1400" baseline="0" dirty="0" smtClean="0"/>
              <a:t> look at what works best for our local communities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Information</a:t>
            </a:r>
            <a:r>
              <a:rPr lang="en-US" baseline="0" dirty="0" smtClean="0"/>
              <a:t> on Community Navigator/Implementation Lead roles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How referrals are made and received, our current plans for working with individuals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Research carried out to date, building relationships learning about what is already available e.g. Florence/Attend Anywhere – ways of keeping in touch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Continuously how we can make a difference, gaps and how we can fill them e.g. technology use </a:t>
            </a:r>
          </a:p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473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considerations</a:t>
            </a:r>
            <a:r>
              <a:rPr lang="en-GB" baseline="0" dirty="0" smtClean="0"/>
              <a:t> to take into account:</a:t>
            </a:r>
          </a:p>
          <a:p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Transport Links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Time taken to travel between Stornoway and furthest points in Lewis and Harris, serving as many as possible – how can we do this effectively and in the ‘right way’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Considering</a:t>
            </a:r>
            <a:r>
              <a:rPr lang="en-GB" baseline="0" dirty="0" smtClean="0"/>
              <a:t> use of technology e.g. Florence – Connectivity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muddled picture – lots involved, continuously changing landscape</a:t>
            </a:r>
          </a:p>
          <a:p>
            <a:endParaRPr lang="en-GB" baseline="0" dirty="0" smtClean="0"/>
          </a:p>
          <a:p>
            <a:r>
              <a:rPr lang="en-GB" baseline="0" dirty="0" smtClean="0"/>
              <a:t>Do our users have mobile phones/what assets?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One quick solution we are putting</a:t>
            </a:r>
            <a:r>
              <a:rPr lang="en-GB" baseline="0" dirty="0" smtClean="0"/>
              <a:t> in place is Florence: </a:t>
            </a:r>
          </a:p>
          <a:p>
            <a:endParaRPr lang="en-GB" dirty="0" smtClean="0"/>
          </a:p>
          <a:p>
            <a:r>
              <a:rPr lang="en-GB" dirty="0" smtClean="0"/>
              <a:t>Cheap</a:t>
            </a:r>
          </a:p>
          <a:p>
            <a:r>
              <a:rPr lang="en-GB" dirty="0" smtClean="0"/>
              <a:t>No Need for extra equipment</a:t>
            </a:r>
          </a:p>
          <a:p>
            <a:r>
              <a:rPr lang="en-GB" dirty="0" smtClean="0"/>
              <a:t>Most people have a mobile phone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Used widely for Medication reminders,</a:t>
            </a:r>
            <a:r>
              <a:rPr lang="en-GB" baseline="0" dirty="0" smtClean="0"/>
              <a:t> we have found in most of our community meetings that at least one person in the room has heard of or used Florence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are not clinicians</a:t>
            </a:r>
            <a:r>
              <a:rPr lang="en-GB" baseline="0" dirty="0" smtClean="0"/>
              <a:t> but considering the functionality of Florence felt it could be a powerful tool to keep in touch with our Service Users, mainly one way traffic but people appreciate the contact – feedback from our group visits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 set of scripts designed to follow progress</a:t>
            </a:r>
            <a:r>
              <a:rPr lang="en-GB" baseline="0" dirty="0" smtClean="0"/>
              <a:t> of Action Plan which complements Community Navigator activity of telephone calls and visits.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Development</a:t>
            </a:r>
            <a:r>
              <a:rPr lang="en-GB" baseline="0" dirty="0" smtClean="0"/>
              <a:t> of Florence scripts to include shared interest groups/location groups</a:t>
            </a:r>
          </a:p>
          <a:p>
            <a:r>
              <a:rPr lang="en-GB" baseline="0" dirty="0" smtClean="0"/>
              <a:t>Development of Attend  Anywhere as a tool to keep in touch visually as well as exploring to support community groups to connect with those in their community as well as potentially connecting to their clinician.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F8374-21EB-49B1-AD83-E7AF647CEFD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C10-7862-4E1B-8A26-7F5C806DE495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3179-0C68-4968-9DC7-33D57860720E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9FE-E901-4032-BB97-1F84F2598B36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9F90-A79C-4AB7-8F77-A7D52244A65F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A3E2-04D6-4750-885D-C1A4B0553026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FC9F-0FC3-49CF-84B9-143FE3848DB7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80C-1173-4C8A-BDC8-E6DD2C46FC4D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5511-DCD8-42EC-8AD3-632FF7071FE9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1AFE-A7D4-46F0-9725-F176C4C74BDD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7D4-445A-4135-B78E-932DE41A4811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A863-1F9C-45FF-813B-08AE36489D08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43E7-F3EF-48B1-B151-12051B9C6F06}" type="datetime1">
              <a:rPr lang="en-GB" smtClean="0"/>
              <a:pPr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8A24-2BF0-4749-857F-CD31B16921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http://wihbweb/60thLogo/WI_blue2tone.jpg" TargetMode="Externa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Sue Long mPower Implementation Lead WI</a:t>
            </a:r>
          </a:p>
          <a:p>
            <a:r>
              <a:rPr lang="en-GB" dirty="0" smtClean="0"/>
              <a:t>24 May 2018</a:t>
            </a:r>
            <a:endParaRPr lang="en-GB" dirty="0"/>
          </a:p>
        </p:txBody>
      </p:sp>
      <p:pic>
        <p:nvPicPr>
          <p:cNvPr id="3" name="Picture 2" descr="mpower 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  <p:pic>
        <p:nvPicPr>
          <p:cNvPr id="6" name="Picture 5" descr="Angus McPowe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7884" y="1916832"/>
            <a:ext cx="1692188" cy="3358342"/>
          </a:xfrm>
          <a:prstGeom prst="rect">
            <a:avLst/>
          </a:prstGeom>
        </p:spPr>
      </p:pic>
      <p:pic>
        <p:nvPicPr>
          <p:cNvPr id="3078" name="Picture 6" descr="https://mpowerhealth.eu/wp-content/uploads/2017/12/INTERREG-PARTNER-LOGOSTRIP-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09220"/>
            <a:ext cx="9144000" cy="56977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28800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002060"/>
                </a:solidFill>
              </a:rPr>
              <a:t>Introduction</a:t>
            </a:r>
            <a:endParaRPr lang="en-GB" sz="2800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16" y="2276872"/>
            <a:ext cx="86049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900" dirty="0" smtClean="0">
                <a:solidFill>
                  <a:srgbClr val="002060"/>
                </a:solidFill>
              </a:rPr>
              <a:t>mPower team in place in the Western Isles from November 2017 – 2 posts</a:t>
            </a:r>
          </a:p>
          <a:p>
            <a:pPr lvl="1">
              <a:buFont typeface="Wingdings" pitchFamily="2" charset="2"/>
              <a:buChar char="§"/>
            </a:pPr>
            <a:endParaRPr lang="en-GB" sz="1900" dirty="0" smtClean="0">
              <a:solidFill>
                <a:srgbClr val="002060"/>
              </a:solidFill>
            </a:endParaRPr>
          </a:p>
          <a:p>
            <a:pPr lvl="1"/>
            <a:r>
              <a:rPr lang="en-GB" sz="1900" dirty="0" smtClean="0">
                <a:solidFill>
                  <a:srgbClr val="002060"/>
                </a:solidFill>
              </a:rPr>
              <a:t>Objective for NHSWI: to enable those living in our rural communities take the    steps needed to live well, safely and independently in their own homes and care in the community.</a:t>
            </a:r>
          </a:p>
          <a:p>
            <a:pPr lvl="1">
              <a:buFont typeface="Wingdings" pitchFamily="2" charset="2"/>
              <a:buChar char="§"/>
            </a:pPr>
            <a:endParaRPr lang="en-GB" sz="1900" dirty="0" smtClean="0">
              <a:solidFill>
                <a:srgbClr val="002060"/>
              </a:solidFill>
            </a:endParaRPr>
          </a:p>
          <a:p>
            <a:pPr lvl="1"/>
            <a:r>
              <a:rPr lang="en-GB" sz="1900" dirty="0" smtClean="0">
                <a:solidFill>
                  <a:srgbClr val="002060"/>
                </a:solidFill>
              </a:rPr>
              <a:t>Exploring a range of solutions and innovations including: Walking Groups, Community Group activities, Attend Anywhere, Florence. </a:t>
            </a:r>
          </a:p>
          <a:p>
            <a:pPr lvl="1">
              <a:buFont typeface="Wingdings" pitchFamily="2" charset="2"/>
              <a:buChar char="§"/>
            </a:pPr>
            <a:endParaRPr lang="en-GB" sz="1900" dirty="0" smtClean="0">
              <a:solidFill>
                <a:srgbClr val="002060"/>
              </a:solidFill>
            </a:endParaRPr>
          </a:p>
          <a:p>
            <a:pPr lvl="1"/>
            <a:r>
              <a:rPr lang="en-GB" sz="1900" dirty="0" smtClean="0">
                <a:solidFill>
                  <a:srgbClr val="002060"/>
                </a:solidFill>
              </a:rPr>
              <a:t>Looking to the future, technology classes, apps, support sites ongoing programmes across communities.</a:t>
            </a:r>
          </a:p>
          <a:p>
            <a:pPr lvl="1"/>
            <a:endParaRPr lang="en-GB" sz="1900" dirty="0" smtClean="0">
              <a:solidFill>
                <a:srgbClr val="002060"/>
              </a:solidFill>
            </a:endParaRPr>
          </a:p>
          <a:p>
            <a:pPr lvl="1"/>
            <a:endParaRPr lang="en-GB" sz="1900" dirty="0" smtClean="0">
              <a:solidFill>
                <a:srgbClr val="002060"/>
              </a:solidFill>
            </a:endParaRPr>
          </a:p>
          <a:p>
            <a:pPr lvl="1"/>
            <a:endParaRPr lang="en-GB" sz="1900" dirty="0">
              <a:solidFill>
                <a:srgbClr val="002060"/>
              </a:solidFill>
            </a:endParaRPr>
          </a:p>
        </p:txBody>
      </p:sp>
      <p:pic>
        <p:nvPicPr>
          <p:cNvPr id="8" name="Picture 7" descr="Angus McPow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471728"/>
            <a:ext cx="698509" cy="138627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pic>
        <p:nvPicPr>
          <p:cNvPr id="10" name="Picture 9" descr="mpower ba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pic>
        <p:nvPicPr>
          <p:cNvPr id="10" name="Picture 9" descr="mpower 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  <p:pic>
        <p:nvPicPr>
          <p:cNvPr id="11" name="Picture 10" descr="uist 10-04-14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88841"/>
            <a:ext cx="5154659" cy="3132348"/>
          </a:xfrm>
          <a:prstGeom prst="rect">
            <a:avLst/>
          </a:prstGeom>
        </p:spPr>
      </p:pic>
      <p:pic>
        <p:nvPicPr>
          <p:cNvPr id="16386" name="Picture 2" descr="http://www.schools-hebridean-society.co.uk/Lewis%20and%20Harris%20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312876"/>
            <a:ext cx="2987824" cy="3940093"/>
          </a:xfrm>
          <a:prstGeom prst="rect">
            <a:avLst/>
          </a:prstGeom>
          <a:noFill/>
        </p:spPr>
      </p:pic>
      <p:pic>
        <p:nvPicPr>
          <p:cNvPr id="12" name="Picture 11" descr="Angus McPower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5491" y="5471728"/>
            <a:ext cx="698509" cy="13862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pic>
        <p:nvPicPr>
          <p:cNvPr id="32770" name="Picture 2" descr="http://www.hebrides.net/graphics/header/toplef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52836"/>
            <a:ext cx="1857375" cy="1104901"/>
          </a:xfrm>
          <a:prstGeom prst="rect">
            <a:avLst/>
          </a:prstGeom>
          <a:noFill/>
        </p:spPr>
      </p:pic>
      <p:pic>
        <p:nvPicPr>
          <p:cNvPr id="32772" name="Picture 4" descr="Image result for bt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61148"/>
            <a:ext cx="2980059" cy="1676123"/>
          </a:xfrm>
          <a:prstGeom prst="rect">
            <a:avLst/>
          </a:prstGeom>
          <a:noFill/>
        </p:spPr>
      </p:pic>
      <p:pic>
        <p:nvPicPr>
          <p:cNvPr id="32774" name="Picture 6" descr="Tooway satellite broadb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4108" y="3861048"/>
            <a:ext cx="2628900" cy="800100"/>
          </a:xfrm>
          <a:prstGeom prst="rect">
            <a:avLst/>
          </a:prstGeom>
          <a:noFill/>
        </p:spPr>
      </p:pic>
      <p:pic>
        <p:nvPicPr>
          <p:cNvPr id="8" name="Picture 7" descr="mpower bann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  <p:pic>
        <p:nvPicPr>
          <p:cNvPr id="32776" name="Picture 8" descr="Image result for e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1860" y="3032956"/>
            <a:ext cx="1857375" cy="1857376"/>
          </a:xfrm>
          <a:prstGeom prst="rect">
            <a:avLst/>
          </a:prstGeom>
          <a:noFill/>
        </p:spPr>
      </p:pic>
      <p:pic>
        <p:nvPicPr>
          <p:cNvPr id="4" name="Picture 3" descr="Lewis and Harris Mobile Ma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540" y="1988840"/>
            <a:ext cx="3229426" cy="3134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778" name="AutoShape 10" descr="Image result for vodafo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80" name="Picture 12" descr="Related 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5796" y="1736812"/>
            <a:ext cx="2198204" cy="2198205"/>
          </a:xfrm>
          <a:prstGeom prst="rect">
            <a:avLst/>
          </a:prstGeom>
          <a:noFill/>
        </p:spPr>
      </p:pic>
      <p:pic>
        <p:nvPicPr>
          <p:cNvPr id="32782" name="Picture 14" descr="Image result for o2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4308" y="5157192"/>
            <a:ext cx="1367644" cy="1299262"/>
          </a:xfrm>
          <a:prstGeom prst="rect">
            <a:avLst/>
          </a:prstGeom>
          <a:noFill/>
        </p:spPr>
      </p:pic>
      <p:pic>
        <p:nvPicPr>
          <p:cNvPr id="32784" name="Picture 16" descr="Related 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5013176"/>
            <a:ext cx="2046312" cy="20463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60132" y="1952836"/>
            <a:ext cx="2664296" cy="792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Calibri" pitchFamily="34" charset="0"/>
                <a:cs typeface="Arial" pitchFamily="34" charset="0"/>
              </a:rPr>
              <a:t>Florence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5283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</a:rPr>
              <a:t>Flo </a:t>
            </a:r>
            <a:r>
              <a:rPr lang="en-GB" sz="3200" b="1" dirty="0" smtClean="0">
                <a:solidFill>
                  <a:schemeClr val="tx2"/>
                </a:solidFill>
              </a:rPr>
              <a:t>is not </a:t>
            </a:r>
            <a:r>
              <a:rPr lang="en-GB" sz="3200" dirty="0" smtClean="0">
                <a:solidFill>
                  <a:schemeClr val="tx2"/>
                </a:solidFill>
              </a:rPr>
              <a:t>an app. </a:t>
            </a:r>
          </a:p>
          <a:p>
            <a:pPr>
              <a:buFont typeface="Arial" pitchFamily="34" charset="0"/>
              <a:buChar char="•"/>
            </a:pPr>
            <a:endParaRPr lang="en-GB" sz="32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solidFill>
                  <a:schemeClr val="tx2"/>
                </a:solidFill>
              </a:rPr>
              <a:t>Flo </a:t>
            </a:r>
            <a:r>
              <a:rPr lang="en-GB" sz="3200" b="1" dirty="0" smtClean="0">
                <a:solidFill>
                  <a:schemeClr val="tx2"/>
                </a:solidFill>
              </a:rPr>
              <a:t>is</a:t>
            </a:r>
            <a:r>
              <a:rPr lang="en-GB" sz="3200" dirty="0" smtClean="0">
                <a:solidFill>
                  <a:schemeClr val="tx2"/>
                </a:solidFill>
              </a:rPr>
              <a:t> a web based clinical interface that collects data from patients via their mobile phone.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5" t="35000" r="17031" b="16111"/>
          <a:stretch/>
        </p:blipFill>
        <p:spPr bwMode="auto">
          <a:xfrm>
            <a:off x="215516" y="4013684"/>
            <a:ext cx="2957443" cy="28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pic>
        <p:nvPicPr>
          <p:cNvPr id="10" name="Picture 9" descr="mpower ba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  <p:pic>
        <p:nvPicPr>
          <p:cNvPr id="12" name="Picture 11" descr="Angus McPower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5491" y="5471728"/>
            <a:ext cx="698509" cy="13862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2664296" cy="792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Calibri" pitchFamily="34" charset="0"/>
                <a:cs typeface="Arial" pitchFamily="34" charset="0"/>
              </a:rPr>
              <a:t>Florence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http://wihbweb/60thLogo/WI_blue2ton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44624"/>
            <a:ext cx="1044116" cy="11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508" y="12687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schemeClr val="tx2"/>
                </a:solidFill>
              </a:rPr>
              <a:t>Data currently being monitored remotely using Flo:</a:t>
            </a:r>
          </a:p>
          <a:p>
            <a:endParaRPr lang="en-GB" sz="3200" dirty="0" smtClean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1561" y="2098594"/>
            <a:ext cx="1944216" cy="1582434"/>
            <a:chOff x="611561" y="2060849"/>
            <a:chExt cx="1944216" cy="1582434"/>
          </a:xfrm>
        </p:grpSpPr>
        <p:pic>
          <p:nvPicPr>
            <p:cNvPr id="9" name="Picture 8" descr="med-devices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1" y="2060849"/>
              <a:ext cx="1944216" cy="97210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3568" y="2996952"/>
              <a:ext cx="17960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Blood Pressure &amp;</a:t>
              </a:r>
            </a:p>
            <a:p>
              <a:pPr algn="ctr"/>
              <a:r>
                <a:rPr lang="en-GB" dirty="0" smtClean="0"/>
                <a:t>Weight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18199" y="1907540"/>
            <a:ext cx="2743444" cy="1701480"/>
            <a:chOff x="3018199" y="1844824"/>
            <a:chExt cx="2743444" cy="1701480"/>
          </a:xfrm>
        </p:grpSpPr>
        <p:pic>
          <p:nvPicPr>
            <p:cNvPr id="1026" name="Picture 2" descr="http://www.galls.com/photos/styles/DD006_1500_1.jpg"/>
            <p:cNvPicPr>
              <a:picLocks noChangeAspect="1" noChangeArrowheads="1"/>
            </p:cNvPicPr>
            <p:nvPr/>
          </p:nvPicPr>
          <p:blipFill>
            <a:blip r:embed="rId6" cstate="print"/>
            <a:srcRect r="17076" b="16784"/>
            <a:stretch>
              <a:fillRect/>
            </a:stretch>
          </p:blipFill>
          <p:spPr bwMode="auto">
            <a:xfrm>
              <a:off x="3713716" y="1844824"/>
              <a:ext cx="1470352" cy="1475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3018199" y="3176972"/>
              <a:ext cx="2743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Heart Rate &amp; Blood Oxygen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55788" y="1880828"/>
            <a:ext cx="1893555" cy="1728192"/>
            <a:chOff x="6555788" y="1880828"/>
            <a:chExt cx="1893555" cy="1728192"/>
          </a:xfrm>
        </p:grpSpPr>
        <p:pic>
          <p:nvPicPr>
            <p:cNvPr id="35842" name="Picture 2" descr="Image result for photos blood glucos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5788" y="1880828"/>
              <a:ext cx="1893555" cy="126014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724031" y="3239688"/>
              <a:ext cx="1524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Blood Glucose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6222" y="4185084"/>
            <a:ext cx="2747227" cy="1881500"/>
            <a:chOff x="396222" y="4185084"/>
            <a:chExt cx="2747227" cy="1881500"/>
          </a:xfrm>
        </p:grpSpPr>
        <p:pic>
          <p:nvPicPr>
            <p:cNvPr id="2050" name="Picture 2" descr="http://images.huffingtonpost.com/2014-04-25-Walking_JR_60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6307" y="4185084"/>
              <a:ext cx="2045493" cy="143315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96222" y="5697252"/>
              <a:ext cx="2747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Exercise Tracking &amp; Weight 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67339" y="4113076"/>
            <a:ext cx="2405595" cy="1953508"/>
            <a:chOff x="3267339" y="4113076"/>
            <a:chExt cx="2405595" cy="1953508"/>
          </a:xfrm>
        </p:grpSpPr>
        <p:pic>
          <p:nvPicPr>
            <p:cNvPr id="11" name="Picture 4" descr="http://www.bio360.net/attachments/2015/11/1448431639b3ea079a563ffb4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4113076"/>
              <a:ext cx="2088232" cy="1566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267339" y="5697252"/>
              <a:ext cx="2405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Medication Compliance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99530" y="3969060"/>
            <a:ext cx="2398506" cy="2097524"/>
            <a:chOff x="6299530" y="3969060"/>
            <a:chExt cx="2398506" cy="2097524"/>
          </a:xfrm>
        </p:grpSpPr>
        <p:pic>
          <p:nvPicPr>
            <p:cNvPr id="2052" name="Picture 4" descr="http://www.activebeat.com/wp-content/uploads/2013/09/numb-fingers-400x290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00192" y="3969060"/>
              <a:ext cx="2397844" cy="1738437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299530" y="5697252"/>
              <a:ext cx="2389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Symptom Management</a:t>
              </a:r>
              <a:endParaRPr lang="en-GB" dirty="0"/>
            </a:p>
          </p:txBody>
        </p:sp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2168860"/>
            <a:ext cx="2844316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latin typeface="Calibri" pitchFamily="34" charset="0"/>
                <a:cs typeface="Arial" pitchFamily="34" charset="0"/>
              </a:rPr>
              <a:t>Florence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pic>
        <p:nvPicPr>
          <p:cNvPr id="23" name="Picture 22" descr="Angus McPowe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8500" y="5219700"/>
            <a:ext cx="825500" cy="1638300"/>
          </a:xfrm>
          <a:prstGeom prst="rect">
            <a:avLst/>
          </a:prstGeom>
        </p:spPr>
      </p:pic>
      <p:pic>
        <p:nvPicPr>
          <p:cNvPr id="24" name="Picture 23" descr="mpower ba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71600" y="3645024"/>
            <a:ext cx="7093673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Thinking Differently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67844" y="6492875"/>
            <a:ext cx="2895600" cy="365125"/>
          </a:xfrm>
        </p:spPr>
        <p:txBody>
          <a:bodyPr/>
          <a:lstStyle/>
          <a:p>
            <a:r>
              <a:rPr lang="en-GB" dirty="0" smtClean="0"/>
              <a:t>Sue Long mPower Implementation Lead WI 24 May 2018</a:t>
            </a:r>
            <a:endParaRPr lang="en-GB" dirty="0"/>
          </a:p>
        </p:txBody>
      </p:sp>
      <p:pic>
        <p:nvPicPr>
          <p:cNvPr id="3" name="Picture 2" descr="mpower 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  <p:pic>
        <p:nvPicPr>
          <p:cNvPr id="4" name="Picture 3" descr="Angus McPowe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5471728"/>
            <a:ext cx="698509" cy="138627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11560" y="2168860"/>
            <a:ext cx="2016224" cy="18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FLORENCE :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“Hello, thanks for joining mPower! Your aim is to live well, safely and independently. You may also be focusing on self management of a Long Term Condition.”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188082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Day 1- 8.00am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87824" y="2168860"/>
            <a:ext cx="2016224" cy="18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FLORENCE: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“Good morning! Remember, aim to achieve the goals in your Action Plan agreed with your Community Navigator Lorna. Best wishes, Flo.”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>
            <a:off x="2627784" y="30689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31840" y="188082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Week 1- 8.00am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64088" y="2168860"/>
            <a:ext cx="2016224" cy="18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FLORENCE: 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“Hello, it's Flo.  How did you get on achieving your goals last week on a scale of 1-10 (1=not well,10=very well).Contact Lorna if you're having any difficulty.”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>
            <a:off x="5004048" y="306896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36096" y="18808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Week 2- 8.00am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64088" y="4545124"/>
            <a:ext cx="2016224" cy="187220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FLORENCE: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“Good morning! Remember, aim to achieve the goals in your Action Plan agreed with your Community Navigator Lorna. Best wishes, Flo.”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Elbow Connector 27"/>
          <p:cNvCxnSpPr>
            <a:stCxn id="24" idx="3"/>
            <a:endCxn id="27" idx="3"/>
          </p:cNvCxnSpPr>
          <p:nvPr/>
        </p:nvCxnSpPr>
        <p:spPr>
          <a:xfrm>
            <a:off x="7380312" y="3068960"/>
            <a:ext cx="12700" cy="2412268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80112" y="425709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Week 3- 8.00am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915816" y="4617132"/>
            <a:ext cx="2088232" cy="17281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FLORENCE: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“Hi, it's Flo. Did you know there's a wide range of health information on the NHS Inform website including symptoms &amp; medicines. 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27" idx="1"/>
            <a:endCxn id="30" idx="3"/>
          </p:cNvCxnSpPr>
          <p:nvPr/>
        </p:nvCxnSpPr>
        <p:spPr>
          <a:xfrm flipH="1">
            <a:off x="5004048" y="54812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75856" y="425709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Week 4- 8.00am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Long mPower Implementation Lead WI 24 May 2018</a:t>
            </a:r>
            <a:endParaRPr lang="en-GB"/>
          </a:p>
        </p:txBody>
      </p:sp>
      <p:pic>
        <p:nvPicPr>
          <p:cNvPr id="3" name="Picture 2" descr="mpower bann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43318"/>
          </a:xfrm>
          <a:prstGeom prst="rect">
            <a:avLst/>
          </a:prstGeom>
        </p:spPr>
      </p:pic>
      <p:pic>
        <p:nvPicPr>
          <p:cNvPr id="4" name="Picture 3" descr="Angus McPowe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8500" y="5219700"/>
            <a:ext cx="825500" cy="163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5776" y="2816932"/>
            <a:ext cx="3956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Next?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56" y="4401108"/>
            <a:ext cx="3060340" cy="92333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GB" sz="5400" dirty="0" smtClean="0">
                <a:solidFill>
                  <a:srgbClr val="00AEEF"/>
                </a:solidFill>
                <a:latin typeface="Calibri" pitchFamily="34" charset="0"/>
                <a:cs typeface="Arial" pitchFamily="34" charset="0"/>
              </a:rPr>
              <a:t>Florence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473116"/>
            <a:ext cx="2857500" cy="8667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02BF65579F95428B85A905D4AF584A" ma:contentTypeVersion="10" ma:contentTypeDescription="Create a new document." ma:contentTypeScope="" ma:versionID="1b0c9a82f946b70e3eb72900fadf884f">
  <xsd:schema xmlns:xsd="http://www.w3.org/2001/XMLSchema" xmlns:xs="http://www.w3.org/2001/XMLSchema" xmlns:p="http://schemas.microsoft.com/office/2006/metadata/properties" xmlns:ns2="7c4ebe67-7103-409a-a131-de2e795a2dfa" xmlns:ns3="4fed7b32-c800-4eab-9682-960dbe2415fe" targetNamespace="http://schemas.microsoft.com/office/2006/metadata/properties" ma:root="true" ma:fieldsID="44859fc5a1ef2184494fcd4027c2ea8f" ns2:_="" ns3:_="">
    <xsd:import namespace="7c4ebe67-7103-409a-a131-de2e795a2dfa"/>
    <xsd:import namespace="4fed7b32-c800-4eab-9682-960dbe241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ebe67-7103-409a-a131-de2e795a2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d7b32-c800-4eab-9682-960dbe2415f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FDF65-AB96-4A76-AE16-19A49493B15F}"/>
</file>

<file path=customXml/itemProps2.xml><?xml version="1.0" encoding="utf-8"?>
<ds:datastoreItem xmlns:ds="http://schemas.openxmlformats.org/officeDocument/2006/customXml" ds:itemID="{F203457D-2F73-4157-AEE1-2F6309CBCBC5}"/>
</file>

<file path=customXml/itemProps3.xml><?xml version="1.0" encoding="utf-8"?>
<ds:datastoreItem xmlns:ds="http://schemas.openxmlformats.org/officeDocument/2006/customXml" ds:itemID="{1BA3E913-B299-4030-A7A9-E23A9A47E716}"/>
</file>

<file path=docProps/app.xml><?xml version="1.0" encoding="utf-8"?>
<Properties xmlns="http://schemas.openxmlformats.org/officeDocument/2006/extended-properties" xmlns:vt="http://schemas.openxmlformats.org/officeDocument/2006/docPropsVTypes">
  <TotalTime>8102</TotalTime>
  <Words>724</Words>
  <Application>Microsoft Office PowerPoint</Application>
  <PresentationFormat>On-screen Show (4:3)</PresentationFormat>
  <Paragraphs>90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Iain Trayner</dc:creator>
  <cp:lastModifiedBy>malcolm</cp:lastModifiedBy>
  <cp:revision>283</cp:revision>
  <dcterms:created xsi:type="dcterms:W3CDTF">2016-09-07T10:53:46Z</dcterms:created>
  <dcterms:modified xsi:type="dcterms:W3CDTF">2018-05-23T16:30:45Z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0x0101000202BF65579F95428B85A905D4AF584A</vt:lpwstr>
  </property>
</Properties>
</file>