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17.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8.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20.xml" ContentType="application/vnd.openxmlformats-officedocument.presentationml.slide+xml"/>
  <Override PartName="/ppt/slides/slide2.xml" ContentType="application/vnd.openxmlformats-officedocument.presentationml.slide+xml"/>
  <Override PartName="/ppt/slides/slide19.xml" ContentType="application/vnd.openxmlformats-officedocument.presentationml.slide+xml"/>
  <Override PartName="/ppt/slideLayouts/slideLayout10.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diagrams/drawing1.xml" ContentType="application/vnd.ms-office.drawingml.diagramDrawing+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theme/theme1.xml" ContentType="application/vnd.openxmlformats-officedocument.theme+xml"/>
  <Override PartName="/ppt/diagrams/drawing2.xml" ContentType="application/vnd.ms-office.drawingml.diagramDrawing+xml"/>
  <Override PartName="/ppt/diagrams/colors2.xml" ContentType="application/vnd.openxmlformats-officedocument.drawingml.diagramColors+xml"/>
  <Override PartName="/ppt/diagrams/layout2.xml" ContentType="application/vnd.openxmlformats-officedocument.drawingml.diagramLayout+xml"/>
  <Override PartName="/ppt/diagrams/quickStyle2.xml" ContentType="application/vnd.openxmlformats-officedocument.drawingml.diagramStyl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75" r:id="rId3"/>
    <p:sldId id="272" r:id="rId4"/>
    <p:sldId id="263" r:id="rId5"/>
    <p:sldId id="257" r:id="rId6"/>
    <p:sldId id="258" r:id="rId7"/>
    <p:sldId id="276" r:id="rId8"/>
    <p:sldId id="259" r:id="rId9"/>
    <p:sldId id="265" r:id="rId10"/>
    <p:sldId id="266" r:id="rId11"/>
    <p:sldId id="260" r:id="rId12"/>
    <p:sldId id="271" r:id="rId13"/>
    <p:sldId id="264" r:id="rId14"/>
    <p:sldId id="270" r:id="rId15"/>
    <p:sldId id="262" r:id="rId16"/>
    <p:sldId id="267" r:id="rId17"/>
    <p:sldId id="268" r:id="rId18"/>
    <p:sldId id="273" r:id="rId19"/>
    <p:sldId id="274" r:id="rId20"/>
    <p:sldId id="269"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openxmlformats.org/officeDocument/2006/relationships/customXml" Target="../customXml/item2.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6F28BD9-B45E-479E-9CB5-D4EAC36C8FBC}" type="doc">
      <dgm:prSet loTypeId="urn:microsoft.com/office/officeart/2005/8/layout/pyramid1" loCatId="pyramid" qsTypeId="urn:microsoft.com/office/officeart/2005/8/quickstyle/simple1" qsCatId="simple" csTypeId="urn:microsoft.com/office/officeart/2005/8/colors/colorful1" csCatId="colorful" phldr="1"/>
      <dgm:spPr/>
    </dgm:pt>
    <dgm:pt modelId="{DC7C565B-EC93-4E6E-ADC0-5F25C2648560}">
      <dgm:prSet phldrT="[Text]" custT="1"/>
      <dgm:spPr/>
      <dgm:t>
        <a:bodyPr/>
        <a:lstStyle/>
        <a:p>
          <a:pPr algn="ctr"/>
          <a:r>
            <a:rPr lang="en-GB" sz="1000" b="1">
              <a:solidFill>
                <a:sysClr val="windowText" lastClr="000000"/>
              </a:solidFill>
            </a:rPr>
            <a:t>IPC (Face-to-face or via telephone): 6 (30) minute session model: for non-mental health professionals (a distress model).</a:t>
          </a:r>
        </a:p>
      </dgm:t>
    </dgm:pt>
    <dgm:pt modelId="{BF913B5C-647E-4C43-B345-517E1D846F2C}" type="parTrans" cxnId="{53112C40-4FE1-48D0-8AD2-5CA544D2E9E5}">
      <dgm:prSet/>
      <dgm:spPr/>
      <dgm:t>
        <a:bodyPr/>
        <a:lstStyle/>
        <a:p>
          <a:endParaRPr lang="en-GB" sz="1300"/>
        </a:p>
      </dgm:t>
    </dgm:pt>
    <dgm:pt modelId="{64DC0B23-5ADA-4D57-8AA3-F95C84E89D7E}" type="sibTrans" cxnId="{53112C40-4FE1-48D0-8AD2-5CA544D2E9E5}">
      <dgm:prSet/>
      <dgm:spPr/>
      <dgm:t>
        <a:bodyPr/>
        <a:lstStyle/>
        <a:p>
          <a:endParaRPr lang="en-GB" sz="1300"/>
        </a:p>
      </dgm:t>
    </dgm:pt>
    <dgm:pt modelId="{ABE64520-240E-4AB5-9F3D-1F15555D7451}">
      <dgm:prSet phldrT="[Text]" custT="1"/>
      <dgm:spPr/>
      <dgm:t>
        <a:bodyPr/>
        <a:lstStyle/>
        <a:p>
          <a:r>
            <a:rPr lang="en-GB" sz="1000" b="1">
              <a:solidFill>
                <a:sysClr val="windowText" lastClr="000000"/>
              </a:solidFill>
            </a:rPr>
            <a:t>IPT-Learning: 1-2 hour informaiton sharing for all staff </a:t>
          </a:r>
        </a:p>
      </dgm:t>
    </dgm:pt>
    <dgm:pt modelId="{8B2A2C06-D985-475D-AF1E-33A3B3420508}" type="parTrans" cxnId="{BA9C697C-35BC-4B65-8714-5B8924AD8D27}">
      <dgm:prSet/>
      <dgm:spPr/>
      <dgm:t>
        <a:bodyPr/>
        <a:lstStyle/>
        <a:p>
          <a:endParaRPr lang="en-GB" sz="1300"/>
        </a:p>
      </dgm:t>
    </dgm:pt>
    <dgm:pt modelId="{6BCA3512-996A-49A3-9978-5355B4D29234}" type="sibTrans" cxnId="{BA9C697C-35BC-4B65-8714-5B8924AD8D27}">
      <dgm:prSet/>
      <dgm:spPr/>
      <dgm:t>
        <a:bodyPr/>
        <a:lstStyle/>
        <a:p>
          <a:endParaRPr lang="en-GB" sz="1300"/>
        </a:p>
      </dgm:t>
    </dgm:pt>
    <dgm:pt modelId="{141808D5-016A-4B32-972D-3D5D233ABEF5}">
      <dgm:prSet custT="1"/>
      <dgm:spPr/>
      <dgm:t>
        <a:bodyPr/>
        <a:lstStyle/>
        <a:p>
          <a:r>
            <a:rPr lang="en-GB" sz="1600" b="1">
              <a:solidFill>
                <a:schemeClr val="bg1"/>
              </a:solidFill>
            </a:rPr>
            <a:t> </a:t>
          </a:r>
        </a:p>
        <a:p>
          <a:r>
            <a:rPr lang="en-GB" sz="1000" b="1">
              <a:solidFill>
                <a:sysClr val="windowText" lastClr="000000"/>
              </a:solidFill>
            </a:rPr>
            <a:t>IPT: 16 sessions for Major Depressive Disorder/ Trauma. 	</a:t>
          </a:r>
        </a:p>
      </dgm:t>
    </dgm:pt>
    <dgm:pt modelId="{60A0C5AC-B762-4D2A-A88F-E4459ABE6A4B}" type="parTrans" cxnId="{3459D7F7-551A-4A19-A0AE-F78D3485E097}">
      <dgm:prSet/>
      <dgm:spPr/>
      <dgm:t>
        <a:bodyPr/>
        <a:lstStyle/>
        <a:p>
          <a:endParaRPr lang="en-GB" sz="1300"/>
        </a:p>
      </dgm:t>
    </dgm:pt>
    <dgm:pt modelId="{E1032A1E-D481-4077-8562-9A9D84BAB948}" type="sibTrans" cxnId="{3459D7F7-551A-4A19-A0AE-F78D3485E097}">
      <dgm:prSet/>
      <dgm:spPr/>
      <dgm:t>
        <a:bodyPr/>
        <a:lstStyle/>
        <a:p>
          <a:endParaRPr lang="en-GB" sz="1300"/>
        </a:p>
      </dgm:t>
    </dgm:pt>
    <dgm:pt modelId="{D32D4AD9-3543-4C84-A1BD-ABE9D82444FC}">
      <dgm:prSet custT="1"/>
      <dgm:spPr/>
      <dgm:t>
        <a:bodyPr/>
        <a:lstStyle/>
        <a:p>
          <a:r>
            <a:rPr lang="en-GB" sz="800" b="1" dirty="0">
              <a:solidFill>
                <a:sysClr val="windowText" lastClr="000000"/>
              </a:solidFill>
            </a:rPr>
            <a:t>Intensive </a:t>
          </a:r>
        </a:p>
        <a:p>
          <a:r>
            <a:rPr lang="en-GB" sz="800" b="1" dirty="0">
              <a:solidFill>
                <a:sysClr val="windowText" lastClr="000000"/>
              </a:solidFill>
            </a:rPr>
            <a:t>IPT</a:t>
          </a:r>
        </a:p>
      </dgm:t>
    </dgm:pt>
    <dgm:pt modelId="{5BAA221E-EC5C-41BC-BCB9-E18EE79FD3F5}" type="parTrans" cxnId="{C176A939-49EE-4EA5-AB38-4B14292C6D97}">
      <dgm:prSet/>
      <dgm:spPr/>
      <dgm:t>
        <a:bodyPr/>
        <a:lstStyle/>
        <a:p>
          <a:endParaRPr lang="en-GB" sz="1300"/>
        </a:p>
      </dgm:t>
    </dgm:pt>
    <dgm:pt modelId="{B0D73414-C0DF-4BEE-8211-1F0DA311A9EE}" type="sibTrans" cxnId="{C176A939-49EE-4EA5-AB38-4B14292C6D97}">
      <dgm:prSet/>
      <dgm:spPr/>
      <dgm:t>
        <a:bodyPr/>
        <a:lstStyle/>
        <a:p>
          <a:endParaRPr lang="en-GB" sz="1300"/>
        </a:p>
      </dgm:t>
    </dgm:pt>
    <dgm:pt modelId="{EB5CE0A5-9C2B-4D68-AFA1-6D429D4F66FF}">
      <dgm:prSet custT="1"/>
      <dgm:spPr/>
      <dgm:t>
        <a:bodyPr/>
        <a:lstStyle/>
        <a:p>
          <a:r>
            <a:rPr lang="en-GB" sz="1000" b="1" dirty="0">
              <a:solidFill>
                <a:sysClr val="windowText" lastClr="000000"/>
              </a:solidFill>
            </a:rPr>
            <a:t>IPT-Acute Crisis: 4 sessions for 'front door' Mental Health professionals. </a:t>
          </a:r>
        </a:p>
      </dgm:t>
    </dgm:pt>
    <dgm:pt modelId="{C2B6A72D-CB9D-4FEF-8CA4-33C0C3704A33}" type="parTrans" cxnId="{D8B24DD2-0A8B-42A8-A395-B08A491A8BE9}">
      <dgm:prSet/>
      <dgm:spPr/>
      <dgm:t>
        <a:bodyPr/>
        <a:lstStyle/>
        <a:p>
          <a:endParaRPr lang="en-GB" sz="1300"/>
        </a:p>
      </dgm:t>
    </dgm:pt>
    <dgm:pt modelId="{06C7BC27-DEEB-450C-B7F0-76FAFACF91E1}" type="sibTrans" cxnId="{D8B24DD2-0A8B-42A8-A395-B08A491A8BE9}">
      <dgm:prSet/>
      <dgm:spPr/>
      <dgm:t>
        <a:bodyPr/>
        <a:lstStyle/>
        <a:p>
          <a:endParaRPr lang="en-GB" sz="1300"/>
        </a:p>
      </dgm:t>
    </dgm:pt>
    <dgm:pt modelId="{6894825B-3D80-4F18-A875-1A9CA2BE67EA}">
      <dgm:prSet custT="1"/>
      <dgm:spPr/>
      <dgm:t>
        <a:bodyPr/>
        <a:lstStyle/>
        <a:p>
          <a:r>
            <a:rPr lang="en-GB" sz="1000" b="1">
              <a:solidFill>
                <a:sysClr val="windowText" lastClr="000000"/>
              </a:solidFill>
            </a:rPr>
            <a:t>IPT-Brief: 8 sessions for depressive disorder.</a:t>
          </a:r>
        </a:p>
      </dgm:t>
    </dgm:pt>
    <dgm:pt modelId="{3C980ABA-1925-4903-8963-7AF5E6B0E69E}" type="parTrans" cxnId="{CAAAEE3A-3F20-4AC6-A8AD-0F8C55FECA76}">
      <dgm:prSet/>
      <dgm:spPr/>
      <dgm:t>
        <a:bodyPr/>
        <a:lstStyle/>
        <a:p>
          <a:endParaRPr lang="en-GB" sz="1300"/>
        </a:p>
      </dgm:t>
    </dgm:pt>
    <dgm:pt modelId="{70391ED9-EA42-482C-B2F7-882A27379EE1}" type="sibTrans" cxnId="{CAAAEE3A-3F20-4AC6-A8AD-0F8C55FECA76}">
      <dgm:prSet/>
      <dgm:spPr/>
      <dgm:t>
        <a:bodyPr/>
        <a:lstStyle/>
        <a:p>
          <a:endParaRPr lang="en-GB" sz="1300"/>
        </a:p>
      </dgm:t>
    </dgm:pt>
    <dgm:pt modelId="{72BCA5E8-897C-4898-A3F4-3B600EC5050D}">
      <dgm:prSet custT="1"/>
      <dgm:spPr/>
      <dgm:t>
        <a:bodyPr/>
        <a:lstStyle/>
        <a:p>
          <a:r>
            <a:rPr lang="en-GB" sz="1000" b="1">
              <a:solidFill>
                <a:sysClr val="windowText" lastClr="000000"/>
              </a:solidFill>
            </a:rPr>
            <a:t>cIPT: computerised IPT psychoeducation for mild to moderate depression.</a:t>
          </a:r>
        </a:p>
      </dgm:t>
    </dgm:pt>
    <dgm:pt modelId="{828AF6E9-A44C-4589-BA22-731BECE02C4F}" type="parTrans" cxnId="{72FB4EEF-6E90-4488-9EAB-4F1B4B6A79F2}">
      <dgm:prSet/>
      <dgm:spPr/>
      <dgm:t>
        <a:bodyPr/>
        <a:lstStyle/>
        <a:p>
          <a:endParaRPr lang="en-GB"/>
        </a:p>
      </dgm:t>
    </dgm:pt>
    <dgm:pt modelId="{E9B045C3-5DD1-4FA0-8F42-6A35D6ABDF98}" type="sibTrans" cxnId="{72FB4EEF-6E90-4488-9EAB-4F1B4B6A79F2}">
      <dgm:prSet/>
      <dgm:spPr/>
      <dgm:t>
        <a:bodyPr/>
        <a:lstStyle/>
        <a:p>
          <a:endParaRPr lang="en-GB"/>
        </a:p>
      </dgm:t>
    </dgm:pt>
    <dgm:pt modelId="{32A4D086-469F-460B-8966-173B6C848BC6}">
      <dgm:prSet custT="1"/>
      <dgm:spPr/>
      <dgm:t>
        <a:bodyPr/>
        <a:lstStyle/>
        <a:p>
          <a:r>
            <a:rPr lang="en-GB" sz="1000" b="1">
              <a:solidFill>
                <a:sysClr val="windowText" lastClr="000000"/>
              </a:solidFill>
            </a:rPr>
            <a:t>IPT-GP: 10 minute GP informed consultation. </a:t>
          </a:r>
        </a:p>
      </dgm:t>
    </dgm:pt>
    <dgm:pt modelId="{0A9ABF55-6529-4CFC-8D83-28830223FE75}" type="parTrans" cxnId="{008A858E-BFE7-4346-BF76-E2BB6A6AD96A}">
      <dgm:prSet/>
      <dgm:spPr/>
      <dgm:t>
        <a:bodyPr/>
        <a:lstStyle/>
        <a:p>
          <a:endParaRPr lang="en-GB"/>
        </a:p>
      </dgm:t>
    </dgm:pt>
    <dgm:pt modelId="{1D624766-96A8-40B9-B36C-1516D8A83CD5}" type="sibTrans" cxnId="{008A858E-BFE7-4346-BF76-E2BB6A6AD96A}">
      <dgm:prSet/>
      <dgm:spPr/>
      <dgm:t>
        <a:bodyPr/>
        <a:lstStyle/>
        <a:p>
          <a:endParaRPr lang="en-GB"/>
        </a:p>
      </dgm:t>
    </dgm:pt>
    <dgm:pt modelId="{EA7B3E20-E56F-42E7-AF3C-FD34E92AF3BC}">
      <dgm:prSet custT="1"/>
      <dgm:spPr/>
      <dgm:t>
        <a:bodyPr/>
        <a:lstStyle/>
        <a:p>
          <a:r>
            <a:rPr lang="en-GB" sz="1000" b="1">
              <a:solidFill>
                <a:sysClr val="windowText" lastClr="000000"/>
              </a:solidFill>
            </a:rPr>
            <a:t>IPT-Formulation (IPT-F)- Clinical Psychologist delivering 20 minute formulation. Follow up is offered if required/initated by the patient. </a:t>
          </a:r>
        </a:p>
      </dgm:t>
    </dgm:pt>
    <dgm:pt modelId="{875350ED-EFAA-42A9-B5F1-3F76861F0967}" type="parTrans" cxnId="{1B6D5B5B-84D5-42BC-BD55-42D28DE48DE4}">
      <dgm:prSet/>
      <dgm:spPr/>
      <dgm:t>
        <a:bodyPr/>
        <a:lstStyle/>
        <a:p>
          <a:endParaRPr lang="en-GB"/>
        </a:p>
      </dgm:t>
    </dgm:pt>
    <dgm:pt modelId="{FDD8F5A5-0568-49C7-868F-709D8C567661}" type="sibTrans" cxnId="{1B6D5B5B-84D5-42BC-BD55-42D28DE48DE4}">
      <dgm:prSet/>
      <dgm:spPr/>
      <dgm:t>
        <a:bodyPr/>
        <a:lstStyle/>
        <a:p>
          <a:endParaRPr lang="en-GB"/>
        </a:p>
      </dgm:t>
    </dgm:pt>
    <dgm:pt modelId="{54635373-16A2-4761-B112-3B5D2B7627D8}">
      <dgm:prSet custT="1"/>
      <dgm:spPr/>
      <dgm:t>
        <a:bodyPr/>
        <a:lstStyle/>
        <a:p>
          <a:r>
            <a:rPr lang="en-GB" sz="1000" b="1" dirty="0" smtClean="0">
              <a:solidFill>
                <a:sysClr val="windowText" lastClr="000000"/>
              </a:solidFill>
            </a:rPr>
            <a:t>(M) IPT-AC </a:t>
          </a:r>
          <a:r>
            <a:rPr lang="en-GB" sz="1000" b="1" dirty="0">
              <a:solidFill>
                <a:sysClr val="windowText" lastClr="000000"/>
              </a:solidFill>
            </a:rPr>
            <a:t>BPD: 6 session Acute crisis intervention for Borderline Personality Disorder.</a:t>
          </a:r>
        </a:p>
      </dgm:t>
    </dgm:pt>
    <dgm:pt modelId="{4E065ED1-06D5-4B1A-A73D-11C22C868957}" type="parTrans" cxnId="{ED274FE3-A961-46BE-BE48-EA96A423F11C}">
      <dgm:prSet/>
      <dgm:spPr/>
      <dgm:t>
        <a:bodyPr/>
        <a:lstStyle/>
        <a:p>
          <a:endParaRPr lang="en-GB"/>
        </a:p>
      </dgm:t>
    </dgm:pt>
    <dgm:pt modelId="{782575B0-F54B-489F-B231-2D8080B0E529}" type="sibTrans" cxnId="{ED274FE3-A961-46BE-BE48-EA96A423F11C}">
      <dgm:prSet/>
      <dgm:spPr/>
      <dgm:t>
        <a:bodyPr/>
        <a:lstStyle/>
        <a:p>
          <a:endParaRPr lang="en-GB"/>
        </a:p>
      </dgm:t>
    </dgm:pt>
    <dgm:pt modelId="{AD7BBEA3-9DB9-456A-82F8-6765522C49FD}">
      <dgm:prSet custT="1"/>
      <dgm:spPr/>
      <dgm:t>
        <a:bodyPr/>
        <a:lstStyle/>
        <a:p>
          <a:r>
            <a:rPr lang="en-GB" sz="1000" b="1" dirty="0">
              <a:solidFill>
                <a:sysClr val="windowText" lastClr="000000"/>
              </a:solidFill>
            </a:rPr>
            <a:t>IPT Early Intervention Strategy for Female Offenders IPT EI(F)O</a:t>
          </a:r>
        </a:p>
      </dgm:t>
    </dgm:pt>
    <dgm:pt modelId="{D5FE6C17-EA45-4C7D-8ADC-DFA3971F4981}" type="parTrans" cxnId="{9C734DCE-12DF-4805-B698-10647A8B51C5}">
      <dgm:prSet/>
      <dgm:spPr/>
      <dgm:t>
        <a:bodyPr/>
        <a:lstStyle/>
        <a:p>
          <a:endParaRPr lang="en-GB"/>
        </a:p>
      </dgm:t>
    </dgm:pt>
    <dgm:pt modelId="{0EB0D047-24EF-4BEF-BF06-C6E33CD2742D}" type="sibTrans" cxnId="{9C734DCE-12DF-4805-B698-10647A8B51C5}">
      <dgm:prSet/>
      <dgm:spPr/>
      <dgm:t>
        <a:bodyPr/>
        <a:lstStyle/>
        <a:p>
          <a:endParaRPr lang="en-GB"/>
        </a:p>
      </dgm:t>
    </dgm:pt>
    <dgm:pt modelId="{26A3E96B-7C27-4C34-B1A2-26AA595B6B1C}" type="pres">
      <dgm:prSet presAssocID="{66F28BD9-B45E-479E-9CB5-D4EAC36C8FBC}" presName="Name0" presStyleCnt="0">
        <dgm:presLayoutVars>
          <dgm:dir/>
          <dgm:animLvl val="lvl"/>
          <dgm:resizeHandles val="exact"/>
        </dgm:presLayoutVars>
      </dgm:prSet>
      <dgm:spPr/>
    </dgm:pt>
    <dgm:pt modelId="{F86B50FD-DE4A-40AF-8D50-EEA63D2090E7}" type="pres">
      <dgm:prSet presAssocID="{D32D4AD9-3543-4C84-A1BD-ABE9D82444FC}" presName="Name8" presStyleCnt="0"/>
      <dgm:spPr/>
    </dgm:pt>
    <dgm:pt modelId="{9FDF3E62-6EEB-4E0E-A65F-02E4C1F27F31}" type="pres">
      <dgm:prSet presAssocID="{D32D4AD9-3543-4C84-A1BD-ABE9D82444FC}" presName="level" presStyleLbl="node1" presStyleIdx="0" presStyleCnt="11" custScaleY="108954">
        <dgm:presLayoutVars>
          <dgm:chMax val="1"/>
          <dgm:bulletEnabled val="1"/>
        </dgm:presLayoutVars>
      </dgm:prSet>
      <dgm:spPr/>
      <dgm:t>
        <a:bodyPr/>
        <a:lstStyle/>
        <a:p>
          <a:endParaRPr lang="en-GB"/>
        </a:p>
      </dgm:t>
    </dgm:pt>
    <dgm:pt modelId="{7FE31B7F-497D-4B44-9D61-88D578E51594}" type="pres">
      <dgm:prSet presAssocID="{D32D4AD9-3543-4C84-A1BD-ABE9D82444FC}" presName="levelTx" presStyleLbl="revTx" presStyleIdx="0" presStyleCnt="0">
        <dgm:presLayoutVars>
          <dgm:chMax val="1"/>
          <dgm:bulletEnabled val="1"/>
        </dgm:presLayoutVars>
      </dgm:prSet>
      <dgm:spPr/>
      <dgm:t>
        <a:bodyPr/>
        <a:lstStyle/>
        <a:p>
          <a:endParaRPr lang="en-GB"/>
        </a:p>
      </dgm:t>
    </dgm:pt>
    <dgm:pt modelId="{6D84371B-C966-44D0-AC1C-3CA32960CE11}" type="pres">
      <dgm:prSet presAssocID="{141808D5-016A-4B32-972D-3D5D233ABEF5}" presName="Name8" presStyleCnt="0"/>
      <dgm:spPr/>
    </dgm:pt>
    <dgm:pt modelId="{F7F93C3A-87F4-4FB7-9B39-9D33382D0195}" type="pres">
      <dgm:prSet presAssocID="{141808D5-016A-4B32-972D-3D5D233ABEF5}" presName="level" presStyleLbl="node1" presStyleIdx="1" presStyleCnt="11" custScaleY="143592">
        <dgm:presLayoutVars>
          <dgm:chMax val="1"/>
          <dgm:bulletEnabled val="1"/>
        </dgm:presLayoutVars>
      </dgm:prSet>
      <dgm:spPr/>
      <dgm:t>
        <a:bodyPr/>
        <a:lstStyle/>
        <a:p>
          <a:endParaRPr lang="en-GB"/>
        </a:p>
      </dgm:t>
    </dgm:pt>
    <dgm:pt modelId="{B65956CE-91AB-41D7-82B2-355AFD010930}" type="pres">
      <dgm:prSet presAssocID="{141808D5-016A-4B32-972D-3D5D233ABEF5}" presName="levelTx" presStyleLbl="revTx" presStyleIdx="0" presStyleCnt="0">
        <dgm:presLayoutVars>
          <dgm:chMax val="1"/>
          <dgm:bulletEnabled val="1"/>
        </dgm:presLayoutVars>
      </dgm:prSet>
      <dgm:spPr/>
      <dgm:t>
        <a:bodyPr/>
        <a:lstStyle/>
        <a:p>
          <a:endParaRPr lang="en-GB"/>
        </a:p>
      </dgm:t>
    </dgm:pt>
    <dgm:pt modelId="{63CD1440-A26E-4503-A91C-9D1B23F6DE79}" type="pres">
      <dgm:prSet presAssocID="{AD7BBEA3-9DB9-456A-82F8-6765522C49FD}" presName="Name8" presStyleCnt="0"/>
      <dgm:spPr/>
    </dgm:pt>
    <dgm:pt modelId="{4518E1F5-DAB8-41B9-B2F4-6182814B2E8C}" type="pres">
      <dgm:prSet presAssocID="{AD7BBEA3-9DB9-456A-82F8-6765522C49FD}" presName="level" presStyleLbl="node1" presStyleIdx="2" presStyleCnt="11" custScaleY="77969">
        <dgm:presLayoutVars>
          <dgm:chMax val="1"/>
          <dgm:bulletEnabled val="1"/>
        </dgm:presLayoutVars>
      </dgm:prSet>
      <dgm:spPr/>
      <dgm:t>
        <a:bodyPr/>
        <a:lstStyle/>
        <a:p>
          <a:endParaRPr lang="en-GB"/>
        </a:p>
      </dgm:t>
    </dgm:pt>
    <dgm:pt modelId="{FDCF65FE-3BCC-4789-A317-1530BAA44F6E}" type="pres">
      <dgm:prSet presAssocID="{AD7BBEA3-9DB9-456A-82F8-6765522C49FD}" presName="levelTx" presStyleLbl="revTx" presStyleIdx="0" presStyleCnt="0">
        <dgm:presLayoutVars>
          <dgm:chMax val="1"/>
          <dgm:bulletEnabled val="1"/>
        </dgm:presLayoutVars>
      </dgm:prSet>
      <dgm:spPr/>
      <dgm:t>
        <a:bodyPr/>
        <a:lstStyle/>
        <a:p>
          <a:endParaRPr lang="en-GB"/>
        </a:p>
      </dgm:t>
    </dgm:pt>
    <dgm:pt modelId="{42AFF471-AB96-42BC-814C-07178DADED84}" type="pres">
      <dgm:prSet presAssocID="{54635373-16A2-4761-B112-3B5D2B7627D8}" presName="Name8" presStyleCnt="0"/>
      <dgm:spPr/>
    </dgm:pt>
    <dgm:pt modelId="{75757339-5361-454A-9669-46E799B17E09}" type="pres">
      <dgm:prSet presAssocID="{54635373-16A2-4761-B112-3B5D2B7627D8}" presName="level" presStyleLbl="node1" presStyleIdx="3" presStyleCnt="11" custScaleY="78050">
        <dgm:presLayoutVars>
          <dgm:chMax val="1"/>
          <dgm:bulletEnabled val="1"/>
        </dgm:presLayoutVars>
      </dgm:prSet>
      <dgm:spPr/>
      <dgm:t>
        <a:bodyPr/>
        <a:lstStyle/>
        <a:p>
          <a:endParaRPr lang="en-GB"/>
        </a:p>
      </dgm:t>
    </dgm:pt>
    <dgm:pt modelId="{1C6335B9-F30B-4365-956B-76E040D37030}" type="pres">
      <dgm:prSet presAssocID="{54635373-16A2-4761-B112-3B5D2B7627D8}" presName="levelTx" presStyleLbl="revTx" presStyleIdx="0" presStyleCnt="0">
        <dgm:presLayoutVars>
          <dgm:chMax val="1"/>
          <dgm:bulletEnabled val="1"/>
        </dgm:presLayoutVars>
      </dgm:prSet>
      <dgm:spPr/>
      <dgm:t>
        <a:bodyPr/>
        <a:lstStyle/>
        <a:p>
          <a:endParaRPr lang="en-GB"/>
        </a:p>
      </dgm:t>
    </dgm:pt>
    <dgm:pt modelId="{9A2785D7-DC1C-420C-8126-0542F7ECE03C}" type="pres">
      <dgm:prSet presAssocID="{EB5CE0A5-9C2B-4D68-AFA1-6D429D4F66FF}" presName="Name8" presStyleCnt="0"/>
      <dgm:spPr/>
    </dgm:pt>
    <dgm:pt modelId="{F1801768-FB86-471A-93A2-C75BA2269DBD}" type="pres">
      <dgm:prSet presAssocID="{EB5CE0A5-9C2B-4D68-AFA1-6D429D4F66FF}" presName="level" presStyleLbl="node1" presStyleIdx="4" presStyleCnt="11" custScaleY="58396" custLinFactNeighborX="281" custLinFactNeighborY="-1742">
        <dgm:presLayoutVars>
          <dgm:chMax val="1"/>
          <dgm:bulletEnabled val="1"/>
        </dgm:presLayoutVars>
      </dgm:prSet>
      <dgm:spPr/>
      <dgm:t>
        <a:bodyPr/>
        <a:lstStyle/>
        <a:p>
          <a:endParaRPr lang="en-GB"/>
        </a:p>
      </dgm:t>
    </dgm:pt>
    <dgm:pt modelId="{DF6F8F27-499E-4D1C-BDFF-AA571293EF90}" type="pres">
      <dgm:prSet presAssocID="{EB5CE0A5-9C2B-4D68-AFA1-6D429D4F66FF}" presName="levelTx" presStyleLbl="revTx" presStyleIdx="0" presStyleCnt="0">
        <dgm:presLayoutVars>
          <dgm:chMax val="1"/>
          <dgm:bulletEnabled val="1"/>
        </dgm:presLayoutVars>
      </dgm:prSet>
      <dgm:spPr/>
      <dgm:t>
        <a:bodyPr/>
        <a:lstStyle/>
        <a:p>
          <a:endParaRPr lang="en-GB"/>
        </a:p>
      </dgm:t>
    </dgm:pt>
    <dgm:pt modelId="{CA96FE2D-DB17-4D7A-9871-409E3DF892AA}" type="pres">
      <dgm:prSet presAssocID="{6894825B-3D80-4F18-A875-1A9CA2BE67EA}" presName="Name8" presStyleCnt="0"/>
      <dgm:spPr/>
    </dgm:pt>
    <dgm:pt modelId="{F6F0C047-A1A8-43F2-B265-7ECF8E173D2D}" type="pres">
      <dgm:prSet presAssocID="{6894825B-3D80-4F18-A875-1A9CA2BE67EA}" presName="level" presStyleLbl="node1" presStyleIdx="5" presStyleCnt="11" custScaleY="41287">
        <dgm:presLayoutVars>
          <dgm:chMax val="1"/>
          <dgm:bulletEnabled val="1"/>
        </dgm:presLayoutVars>
      </dgm:prSet>
      <dgm:spPr/>
      <dgm:t>
        <a:bodyPr/>
        <a:lstStyle/>
        <a:p>
          <a:endParaRPr lang="en-GB"/>
        </a:p>
      </dgm:t>
    </dgm:pt>
    <dgm:pt modelId="{2CA49E80-F8A9-454F-BD38-90CBDF3AA616}" type="pres">
      <dgm:prSet presAssocID="{6894825B-3D80-4F18-A875-1A9CA2BE67EA}" presName="levelTx" presStyleLbl="revTx" presStyleIdx="0" presStyleCnt="0">
        <dgm:presLayoutVars>
          <dgm:chMax val="1"/>
          <dgm:bulletEnabled val="1"/>
        </dgm:presLayoutVars>
      </dgm:prSet>
      <dgm:spPr/>
      <dgm:t>
        <a:bodyPr/>
        <a:lstStyle/>
        <a:p>
          <a:endParaRPr lang="en-GB"/>
        </a:p>
      </dgm:t>
    </dgm:pt>
    <dgm:pt modelId="{380812A2-225D-46B2-AB3A-7831D5D90D1F}" type="pres">
      <dgm:prSet presAssocID="{DC7C565B-EC93-4E6E-ADC0-5F25C2648560}" presName="Name8" presStyleCnt="0"/>
      <dgm:spPr/>
    </dgm:pt>
    <dgm:pt modelId="{9FF0E348-E02D-4EF2-9F1F-3CFC0A8F5A19}" type="pres">
      <dgm:prSet presAssocID="{DC7C565B-EC93-4E6E-ADC0-5F25C2648560}" presName="level" presStyleLbl="node1" presStyleIdx="6" presStyleCnt="11" custScaleY="85150">
        <dgm:presLayoutVars>
          <dgm:chMax val="1"/>
          <dgm:bulletEnabled val="1"/>
        </dgm:presLayoutVars>
      </dgm:prSet>
      <dgm:spPr/>
      <dgm:t>
        <a:bodyPr/>
        <a:lstStyle/>
        <a:p>
          <a:endParaRPr lang="en-GB"/>
        </a:p>
      </dgm:t>
    </dgm:pt>
    <dgm:pt modelId="{B464C34B-62C9-4C77-884D-730F4688DE64}" type="pres">
      <dgm:prSet presAssocID="{DC7C565B-EC93-4E6E-ADC0-5F25C2648560}" presName="levelTx" presStyleLbl="revTx" presStyleIdx="0" presStyleCnt="0">
        <dgm:presLayoutVars>
          <dgm:chMax val="1"/>
          <dgm:bulletEnabled val="1"/>
        </dgm:presLayoutVars>
      </dgm:prSet>
      <dgm:spPr/>
      <dgm:t>
        <a:bodyPr/>
        <a:lstStyle/>
        <a:p>
          <a:endParaRPr lang="en-GB"/>
        </a:p>
      </dgm:t>
    </dgm:pt>
    <dgm:pt modelId="{BEF82AED-E96D-40A0-8348-EDFDE6ACB9A0}" type="pres">
      <dgm:prSet presAssocID="{72BCA5E8-897C-4898-A3F4-3B600EC5050D}" presName="Name8" presStyleCnt="0"/>
      <dgm:spPr/>
    </dgm:pt>
    <dgm:pt modelId="{EC6FEF51-8E9F-46FA-A292-897E45DC9742}" type="pres">
      <dgm:prSet presAssocID="{72BCA5E8-897C-4898-A3F4-3B600EC5050D}" presName="level" presStyleLbl="node1" presStyleIdx="7" presStyleCnt="11" custScaleY="47275">
        <dgm:presLayoutVars>
          <dgm:chMax val="1"/>
          <dgm:bulletEnabled val="1"/>
        </dgm:presLayoutVars>
      </dgm:prSet>
      <dgm:spPr/>
      <dgm:t>
        <a:bodyPr/>
        <a:lstStyle/>
        <a:p>
          <a:endParaRPr lang="en-GB"/>
        </a:p>
      </dgm:t>
    </dgm:pt>
    <dgm:pt modelId="{4CE55BAD-22C1-41FC-88E9-E85559771049}" type="pres">
      <dgm:prSet presAssocID="{72BCA5E8-897C-4898-A3F4-3B600EC5050D}" presName="levelTx" presStyleLbl="revTx" presStyleIdx="0" presStyleCnt="0">
        <dgm:presLayoutVars>
          <dgm:chMax val="1"/>
          <dgm:bulletEnabled val="1"/>
        </dgm:presLayoutVars>
      </dgm:prSet>
      <dgm:spPr/>
      <dgm:t>
        <a:bodyPr/>
        <a:lstStyle/>
        <a:p>
          <a:endParaRPr lang="en-GB"/>
        </a:p>
      </dgm:t>
    </dgm:pt>
    <dgm:pt modelId="{3E9028E7-C42B-4BC7-ACDF-3B97B037DBAC}" type="pres">
      <dgm:prSet presAssocID="{EA7B3E20-E56F-42E7-AF3C-FD34E92AF3BC}" presName="Name8" presStyleCnt="0"/>
      <dgm:spPr/>
    </dgm:pt>
    <dgm:pt modelId="{D582B5C6-14DC-4944-ABC6-9ABE327BEA0D}" type="pres">
      <dgm:prSet presAssocID="{EA7B3E20-E56F-42E7-AF3C-FD34E92AF3BC}" presName="level" presStyleLbl="node1" presStyleIdx="8" presStyleCnt="11" custScaleY="78198">
        <dgm:presLayoutVars>
          <dgm:chMax val="1"/>
          <dgm:bulletEnabled val="1"/>
        </dgm:presLayoutVars>
      </dgm:prSet>
      <dgm:spPr/>
      <dgm:t>
        <a:bodyPr/>
        <a:lstStyle/>
        <a:p>
          <a:endParaRPr lang="en-GB"/>
        </a:p>
      </dgm:t>
    </dgm:pt>
    <dgm:pt modelId="{EAADF973-C3A0-424A-8142-43B5BE8635CF}" type="pres">
      <dgm:prSet presAssocID="{EA7B3E20-E56F-42E7-AF3C-FD34E92AF3BC}" presName="levelTx" presStyleLbl="revTx" presStyleIdx="0" presStyleCnt="0">
        <dgm:presLayoutVars>
          <dgm:chMax val="1"/>
          <dgm:bulletEnabled val="1"/>
        </dgm:presLayoutVars>
      </dgm:prSet>
      <dgm:spPr/>
      <dgm:t>
        <a:bodyPr/>
        <a:lstStyle/>
        <a:p>
          <a:endParaRPr lang="en-GB"/>
        </a:p>
      </dgm:t>
    </dgm:pt>
    <dgm:pt modelId="{589D8B1C-DA57-4C62-9148-0736672C2B00}" type="pres">
      <dgm:prSet presAssocID="{32A4D086-469F-460B-8966-173B6C848BC6}" presName="Name8" presStyleCnt="0"/>
      <dgm:spPr/>
    </dgm:pt>
    <dgm:pt modelId="{1FE9C0AF-5EA7-449F-8CFA-C6A218641CEC}" type="pres">
      <dgm:prSet presAssocID="{32A4D086-469F-460B-8966-173B6C848BC6}" presName="level" presStyleLbl="node1" presStyleIdx="9" presStyleCnt="11" custScaleY="46715">
        <dgm:presLayoutVars>
          <dgm:chMax val="1"/>
          <dgm:bulletEnabled val="1"/>
        </dgm:presLayoutVars>
      </dgm:prSet>
      <dgm:spPr/>
      <dgm:t>
        <a:bodyPr/>
        <a:lstStyle/>
        <a:p>
          <a:endParaRPr lang="en-GB"/>
        </a:p>
      </dgm:t>
    </dgm:pt>
    <dgm:pt modelId="{09F5D102-CA02-4AFF-8A6D-A81163BA1D41}" type="pres">
      <dgm:prSet presAssocID="{32A4D086-469F-460B-8966-173B6C848BC6}" presName="levelTx" presStyleLbl="revTx" presStyleIdx="0" presStyleCnt="0">
        <dgm:presLayoutVars>
          <dgm:chMax val="1"/>
          <dgm:bulletEnabled val="1"/>
        </dgm:presLayoutVars>
      </dgm:prSet>
      <dgm:spPr/>
      <dgm:t>
        <a:bodyPr/>
        <a:lstStyle/>
        <a:p>
          <a:endParaRPr lang="en-GB"/>
        </a:p>
      </dgm:t>
    </dgm:pt>
    <dgm:pt modelId="{3715DA2E-60D5-46CF-A9AB-053421F0ECA5}" type="pres">
      <dgm:prSet presAssocID="{ABE64520-240E-4AB5-9F3D-1F15555D7451}" presName="Name8" presStyleCnt="0"/>
      <dgm:spPr/>
    </dgm:pt>
    <dgm:pt modelId="{681004FE-E8F3-44CC-960A-31F980FA6D08}" type="pres">
      <dgm:prSet presAssocID="{ABE64520-240E-4AB5-9F3D-1F15555D7451}" presName="level" presStyleLbl="node1" presStyleIdx="10" presStyleCnt="11" custScaleY="52187">
        <dgm:presLayoutVars>
          <dgm:chMax val="1"/>
          <dgm:bulletEnabled val="1"/>
        </dgm:presLayoutVars>
      </dgm:prSet>
      <dgm:spPr/>
      <dgm:t>
        <a:bodyPr/>
        <a:lstStyle/>
        <a:p>
          <a:endParaRPr lang="en-GB"/>
        </a:p>
      </dgm:t>
    </dgm:pt>
    <dgm:pt modelId="{82312866-CA7E-41ED-A8ED-C1AB81823A2C}" type="pres">
      <dgm:prSet presAssocID="{ABE64520-240E-4AB5-9F3D-1F15555D7451}" presName="levelTx" presStyleLbl="revTx" presStyleIdx="0" presStyleCnt="0">
        <dgm:presLayoutVars>
          <dgm:chMax val="1"/>
          <dgm:bulletEnabled val="1"/>
        </dgm:presLayoutVars>
      </dgm:prSet>
      <dgm:spPr/>
      <dgm:t>
        <a:bodyPr/>
        <a:lstStyle/>
        <a:p>
          <a:endParaRPr lang="en-GB"/>
        </a:p>
      </dgm:t>
    </dgm:pt>
  </dgm:ptLst>
  <dgm:cxnLst>
    <dgm:cxn modelId="{CAAAEE3A-3F20-4AC6-A8AD-0F8C55FECA76}" srcId="{66F28BD9-B45E-479E-9CB5-D4EAC36C8FBC}" destId="{6894825B-3D80-4F18-A875-1A9CA2BE67EA}" srcOrd="5" destOrd="0" parTransId="{3C980ABA-1925-4903-8963-7AF5E6B0E69E}" sibTransId="{70391ED9-EA42-482C-B2F7-882A27379EE1}"/>
    <dgm:cxn modelId="{CFF91B1D-36D8-468D-9BA5-612F30737EF4}" type="presOf" srcId="{6894825B-3D80-4F18-A875-1A9CA2BE67EA}" destId="{F6F0C047-A1A8-43F2-B265-7ECF8E173D2D}" srcOrd="0" destOrd="0" presId="urn:microsoft.com/office/officeart/2005/8/layout/pyramid1"/>
    <dgm:cxn modelId="{ECAC7136-975A-4E29-A674-28414FA4184B}" type="presOf" srcId="{66F28BD9-B45E-479E-9CB5-D4EAC36C8FBC}" destId="{26A3E96B-7C27-4C34-B1A2-26AA595B6B1C}" srcOrd="0" destOrd="0" presId="urn:microsoft.com/office/officeart/2005/8/layout/pyramid1"/>
    <dgm:cxn modelId="{ED274FE3-A961-46BE-BE48-EA96A423F11C}" srcId="{66F28BD9-B45E-479E-9CB5-D4EAC36C8FBC}" destId="{54635373-16A2-4761-B112-3B5D2B7627D8}" srcOrd="3" destOrd="0" parTransId="{4E065ED1-06D5-4B1A-A73D-11C22C868957}" sibTransId="{782575B0-F54B-489F-B231-2D8080B0E529}"/>
    <dgm:cxn modelId="{D69DEDCF-F516-44DB-A529-D7A6A2176ED0}" type="presOf" srcId="{EB5CE0A5-9C2B-4D68-AFA1-6D429D4F66FF}" destId="{F1801768-FB86-471A-93A2-C75BA2269DBD}" srcOrd="0" destOrd="0" presId="urn:microsoft.com/office/officeart/2005/8/layout/pyramid1"/>
    <dgm:cxn modelId="{36D4D310-0C3F-48C2-887D-80E3632E3BAE}" type="presOf" srcId="{141808D5-016A-4B32-972D-3D5D233ABEF5}" destId="{F7F93C3A-87F4-4FB7-9B39-9D33382D0195}" srcOrd="0" destOrd="0" presId="urn:microsoft.com/office/officeart/2005/8/layout/pyramid1"/>
    <dgm:cxn modelId="{19806D74-CCA3-4264-BA79-2D768C4B1FB2}" type="presOf" srcId="{141808D5-016A-4B32-972D-3D5D233ABEF5}" destId="{B65956CE-91AB-41D7-82B2-355AFD010930}" srcOrd="1" destOrd="0" presId="urn:microsoft.com/office/officeart/2005/8/layout/pyramid1"/>
    <dgm:cxn modelId="{1B2F4DD7-C5D9-4D01-A54C-39E8C3119799}" type="presOf" srcId="{AD7BBEA3-9DB9-456A-82F8-6765522C49FD}" destId="{4518E1F5-DAB8-41B9-B2F4-6182814B2E8C}" srcOrd="0" destOrd="0" presId="urn:microsoft.com/office/officeart/2005/8/layout/pyramid1"/>
    <dgm:cxn modelId="{1B67F20B-4F01-4D17-AC83-EBD4D99DFA36}" type="presOf" srcId="{AD7BBEA3-9DB9-456A-82F8-6765522C49FD}" destId="{FDCF65FE-3BCC-4789-A317-1530BAA44F6E}" srcOrd="1" destOrd="0" presId="urn:microsoft.com/office/officeart/2005/8/layout/pyramid1"/>
    <dgm:cxn modelId="{45E80872-7138-4315-B7B1-BFD66956DD27}" type="presOf" srcId="{32A4D086-469F-460B-8966-173B6C848BC6}" destId="{1FE9C0AF-5EA7-449F-8CFA-C6A218641CEC}" srcOrd="0" destOrd="0" presId="urn:microsoft.com/office/officeart/2005/8/layout/pyramid1"/>
    <dgm:cxn modelId="{D8B24DD2-0A8B-42A8-A395-B08A491A8BE9}" srcId="{66F28BD9-B45E-479E-9CB5-D4EAC36C8FBC}" destId="{EB5CE0A5-9C2B-4D68-AFA1-6D429D4F66FF}" srcOrd="4" destOrd="0" parTransId="{C2B6A72D-CB9D-4FEF-8CA4-33C0C3704A33}" sibTransId="{06C7BC27-DEEB-450C-B7F0-76FAFACF91E1}"/>
    <dgm:cxn modelId="{3459D7F7-551A-4A19-A0AE-F78D3485E097}" srcId="{66F28BD9-B45E-479E-9CB5-D4EAC36C8FBC}" destId="{141808D5-016A-4B32-972D-3D5D233ABEF5}" srcOrd="1" destOrd="0" parTransId="{60A0C5AC-B762-4D2A-A88F-E4459ABE6A4B}" sibTransId="{E1032A1E-D481-4077-8562-9A9D84BAB948}"/>
    <dgm:cxn modelId="{1B6D5B5B-84D5-42BC-BD55-42D28DE48DE4}" srcId="{66F28BD9-B45E-479E-9CB5-D4EAC36C8FBC}" destId="{EA7B3E20-E56F-42E7-AF3C-FD34E92AF3BC}" srcOrd="8" destOrd="0" parTransId="{875350ED-EFAA-42A9-B5F1-3F76861F0967}" sibTransId="{FDD8F5A5-0568-49C7-868F-709D8C567661}"/>
    <dgm:cxn modelId="{53112C40-4FE1-48D0-8AD2-5CA544D2E9E5}" srcId="{66F28BD9-B45E-479E-9CB5-D4EAC36C8FBC}" destId="{DC7C565B-EC93-4E6E-ADC0-5F25C2648560}" srcOrd="6" destOrd="0" parTransId="{BF913B5C-647E-4C43-B345-517E1D846F2C}" sibTransId="{64DC0B23-5ADA-4D57-8AA3-F95C84E89D7E}"/>
    <dgm:cxn modelId="{C176A939-49EE-4EA5-AB38-4B14292C6D97}" srcId="{66F28BD9-B45E-479E-9CB5-D4EAC36C8FBC}" destId="{D32D4AD9-3543-4C84-A1BD-ABE9D82444FC}" srcOrd="0" destOrd="0" parTransId="{5BAA221E-EC5C-41BC-BCB9-E18EE79FD3F5}" sibTransId="{B0D73414-C0DF-4BEE-8211-1F0DA311A9EE}"/>
    <dgm:cxn modelId="{008A858E-BFE7-4346-BF76-E2BB6A6AD96A}" srcId="{66F28BD9-B45E-479E-9CB5-D4EAC36C8FBC}" destId="{32A4D086-469F-460B-8966-173B6C848BC6}" srcOrd="9" destOrd="0" parTransId="{0A9ABF55-6529-4CFC-8D83-28830223FE75}" sibTransId="{1D624766-96A8-40B9-B36C-1516D8A83CD5}"/>
    <dgm:cxn modelId="{AE21EAFA-9D89-4FFA-87A2-187E00992365}" type="presOf" srcId="{6894825B-3D80-4F18-A875-1A9CA2BE67EA}" destId="{2CA49E80-F8A9-454F-BD38-90CBDF3AA616}" srcOrd="1" destOrd="0" presId="urn:microsoft.com/office/officeart/2005/8/layout/pyramid1"/>
    <dgm:cxn modelId="{824E1BC9-2DF3-45A7-94CE-43279DE906AD}" type="presOf" srcId="{ABE64520-240E-4AB5-9F3D-1F15555D7451}" destId="{681004FE-E8F3-44CC-960A-31F980FA6D08}" srcOrd="0" destOrd="0" presId="urn:microsoft.com/office/officeart/2005/8/layout/pyramid1"/>
    <dgm:cxn modelId="{16F60326-FB7B-4426-AFB6-659791F48646}" type="presOf" srcId="{EA7B3E20-E56F-42E7-AF3C-FD34E92AF3BC}" destId="{EAADF973-C3A0-424A-8142-43B5BE8635CF}" srcOrd="1" destOrd="0" presId="urn:microsoft.com/office/officeart/2005/8/layout/pyramid1"/>
    <dgm:cxn modelId="{04908788-B906-48A8-A8D0-D9C80AF67ECA}" type="presOf" srcId="{DC7C565B-EC93-4E6E-ADC0-5F25C2648560}" destId="{B464C34B-62C9-4C77-884D-730F4688DE64}" srcOrd="1" destOrd="0" presId="urn:microsoft.com/office/officeart/2005/8/layout/pyramid1"/>
    <dgm:cxn modelId="{72FB4EEF-6E90-4488-9EAB-4F1B4B6A79F2}" srcId="{66F28BD9-B45E-479E-9CB5-D4EAC36C8FBC}" destId="{72BCA5E8-897C-4898-A3F4-3B600EC5050D}" srcOrd="7" destOrd="0" parTransId="{828AF6E9-A44C-4589-BA22-731BECE02C4F}" sibTransId="{E9B045C3-5DD1-4FA0-8F42-6A35D6ABDF98}"/>
    <dgm:cxn modelId="{A93AC7D0-FE5D-4154-9017-184EC943D337}" type="presOf" srcId="{EB5CE0A5-9C2B-4D68-AFA1-6D429D4F66FF}" destId="{DF6F8F27-499E-4D1C-BDFF-AA571293EF90}" srcOrd="1" destOrd="0" presId="urn:microsoft.com/office/officeart/2005/8/layout/pyramid1"/>
    <dgm:cxn modelId="{F5F8B1AC-ED63-4307-B100-291FE95C4D3E}" type="presOf" srcId="{D32D4AD9-3543-4C84-A1BD-ABE9D82444FC}" destId="{7FE31B7F-497D-4B44-9D61-88D578E51594}" srcOrd="1" destOrd="0" presId="urn:microsoft.com/office/officeart/2005/8/layout/pyramid1"/>
    <dgm:cxn modelId="{D65FA450-D05A-44D0-863E-74B0F228DACE}" type="presOf" srcId="{72BCA5E8-897C-4898-A3F4-3B600EC5050D}" destId="{EC6FEF51-8E9F-46FA-A292-897E45DC9742}" srcOrd="0" destOrd="0" presId="urn:microsoft.com/office/officeart/2005/8/layout/pyramid1"/>
    <dgm:cxn modelId="{1365528C-6870-4A89-8CB5-E1CC930FAC70}" type="presOf" srcId="{72BCA5E8-897C-4898-A3F4-3B600EC5050D}" destId="{4CE55BAD-22C1-41FC-88E9-E85559771049}" srcOrd="1" destOrd="0" presId="urn:microsoft.com/office/officeart/2005/8/layout/pyramid1"/>
    <dgm:cxn modelId="{24640DEB-C4CD-4889-85AB-BF16E0719504}" type="presOf" srcId="{DC7C565B-EC93-4E6E-ADC0-5F25C2648560}" destId="{9FF0E348-E02D-4EF2-9F1F-3CFC0A8F5A19}" srcOrd="0" destOrd="0" presId="urn:microsoft.com/office/officeart/2005/8/layout/pyramid1"/>
    <dgm:cxn modelId="{BA9C697C-35BC-4B65-8714-5B8924AD8D27}" srcId="{66F28BD9-B45E-479E-9CB5-D4EAC36C8FBC}" destId="{ABE64520-240E-4AB5-9F3D-1F15555D7451}" srcOrd="10" destOrd="0" parTransId="{8B2A2C06-D985-475D-AF1E-33A3B3420508}" sibTransId="{6BCA3512-996A-49A3-9978-5355B4D29234}"/>
    <dgm:cxn modelId="{DDA4F490-0362-42A5-8113-63D896F7BE31}" type="presOf" srcId="{32A4D086-469F-460B-8966-173B6C848BC6}" destId="{09F5D102-CA02-4AFF-8A6D-A81163BA1D41}" srcOrd="1" destOrd="0" presId="urn:microsoft.com/office/officeart/2005/8/layout/pyramid1"/>
    <dgm:cxn modelId="{FA387377-0611-4CAB-AF1F-A3AD36280F73}" type="presOf" srcId="{ABE64520-240E-4AB5-9F3D-1F15555D7451}" destId="{82312866-CA7E-41ED-A8ED-C1AB81823A2C}" srcOrd="1" destOrd="0" presId="urn:microsoft.com/office/officeart/2005/8/layout/pyramid1"/>
    <dgm:cxn modelId="{7BADC495-D96D-45D2-9436-E3C71063B0AE}" type="presOf" srcId="{D32D4AD9-3543-4C84-A1BD-ABE9D82444FC}" destId="{9FDF3E62-6EEB-4E0E-A65F-02E4C1F27F31}" srcOrd="0" destOrd="0" presId="urn:microsoft.com/office/officeart/2005/8/layout/pyramid1"/>
    <dgm:cxn modelId="{4D655A66-7ABE-4F4E-AC48-81D6839594D4}" type="presOf" srcId="{54635373-16A2-4761-B112-3B5D2B7627D8}" destId="{1C6335B9-F30B-4365-956B-76E040D37030}" srcOrd="1" destOrd="0" presId="urn:microsoft.com/office/officeart/2005/8/layout/pyramid1"/>
    <dgm:cxn modelId="{8F00A1C2-0BCA-4E93-93F0-645E0EC84F22}" type="presOf" srcId="{EA7B3E20-E56F-42E7-AF3C-FD34E92AF3BC}" destId="{D582B5C6-14DC-4944-ABC6-9ABE327BEA0D}" srcOrd="0" destOrd="0" presId="urn:microsoft.com/office/officeart/2005/8/layout/pyramid1"/>
    <dgm:cxn modelId="{460A2A2D-E6F6-4144-8AD3-F51016727532}" type="presOf" srcId="{54635373-16A2-4761-B112-3B5D2B7627D8}" destId="{75757339-5361-454A-9669-46E799B17E09}" srcOrd="0" destOrd="0" presId="urn:microsoft.com/office/officeart/2005/8/layout/pyramid1"/>
    <dgm:cxn modelId="{9C734DCE-12DF-4805-B698-10647A8B51C5}" srcId="{66F28BD9-B45E-479E-9CB5-D4EAC36C8FBC}" destId="{AD7BBEA3-9DB9-456A-82F8-6765522C49FD}" srcOrd="2" destOrd="0" parTransId="{D5FE6C17-EA45-4C7D-8ADC-DFA3971F4981}" sibTransId="{0EB0D047-24EF-4BEF-BF06-C6E33CD2742D}"/>
    <dgm:cxn modelId="{460407BB-AE28-41A7-8D2E-46AD6D14EC2B}" type="presParOf" srcId="{26A3E96B-7C27-4C34-B1A2-26AA595B6B1C}" destId="{F86B50FD-DE4A-40AF-8D50-EEA63D2090E7}" srcOrd="0" destOrd="0" presId="urn:microsoft.com/office/officeart/2005/8/layout/pyramid1"/>
    <dgm:cxn modelId="{D1C2527A-2897-49E6-B38A-159D99426152}" type="presParOf" srcId="{F86B50FD-DE4A-40AF-8D50-EEA63D2090E7}" destId="{9FDF3E62-6EEB-4E0E-A65F-02E4C1F27F31}" srcOrd="0" destOrd="0" presId="urn:microsoft.com/office/officeart/2005/8/layout/pyramid1"/>
    <dgm:cxn modelId="{F7B15309-15D1-4B3E-A745-310EEB7E42ED}" type="presParOf" srcId="{F86B50FD-DE4A-40AF-8D50-EEA63D2090E7}" destId="{7FE31B7F-497D-4B44-9D61-88D578E51594}" srcOrd="1" destOrd="0" presId="urn:microsoft.com/office/officeart/2005/8/layout/pyramid1"/>
    <dgm:cxn modelId="{2723E9C9-C8E4-4731-AFF5-2D1794003808}" type="presParOf" srcId="{26A3E96B-7C27-4C34-B1A2-26AA595B6B1C}" destId="{6D84371B-C966-44D0-AC1C-3CA32960CE11}" srcOrd="1" destOrd="0" presId="urn:microsoft.com/office/officeart/2005/8/layout/pyramid1"/>
    <dgm:cxn modelId="{02C3A5D7-89FA-41E7-ACCA-22B0C298BBFF}" type="presParOf" srcId="{6D84371B-C966-44D0-AC1C-3CA32960CE11}" destId="{F7F93C3A-87F4-4FB7-9B39-9D33382D0195}" srcOrd="0" destOrd="0" presId="urn:microsoft.com/office/officeart/2005/8/layout/pyramid1"/>
    <dgm:cxn modelId="{A6714FF7-4DF7-4CEC-8836-A921BDC1D4BC}" type="presParOf" srcId="{6D84371B-C966-44D0-AC1C-3CA32960CE11}" destId="{B65956CE-91AB-41D7-82B2-355AFD010930}" srcOrd="1" destOrd="0" presId="urn:microsoft.com/office/officeart/2005/8/layout/pyramid1"/>
    <dgm:cxn modelId="{3D3A2428-11CF-4024-8F8C-CF84234F2FF2}" type="presParOf" srcId="{26A3E96B-7C27-4C34-B1A2-26AA595B6B1C}" destId="{63CD1440-A26E-4503-A91C-9D1B23F6DE79}" srcOrd="2" destOrd="0" presId="urn:microsoft.com/office/officeart/2005/8/layout/pyramid1"/>
    <dgm:cxn modelId="{98EDBB42-EF81-4565-B4C3-87902253EB9F}" type="presParOf" srcId="{63CD1440-A26E-4503-A91C-9D1B23F6DE79}" destId="{4518E1F5-DAB8-41B9-B2F4-6182814B2E8C}" srcOrd="0" destOrd="0" presId="urn:microsoft.com/office/officeart/2005/8/layout/pyramid1"/>
    <dgm:cxn modelId="{76DEEBB4-41EE-4EB5-8342-EB8FC8C909B4}" type="presParOf" srcId="{63CD1440-A26E-4503-A91C-9D1B23F6DE79}" destId="{FDCF65FE-3BCC-4789-A317-1530BAA44F6E}" srcOrd="1" destOrd="0" presId="urn:microsoft.com/office/officeart/2005/8/layout/pyramid1"/>
    <dgm:cxn modelId="{C81B0C35-E9B2-46BD-80F0-D23E86D1A592}" type="presParOf" srcId="{26A3E96B-7C27-4C34-B1A2-26AA595B6B1C}" destId="{42AFF471-AB96-42BC-814C-07178DADED84}" srcOrd="3" destOrd="0" presId="urn:microsoft.com/office/officeart/2005/8/layout/pyramid1"/>
    <dgm:cxn modelId="{56FEEDF2-DCFF-4F24-8D3F-7AFF3D456C04}" type="presParOf" srcId="{42AFF471-AB96-42BC-814C-07178DADED84}" destId="{75757339-5361-454A-9669-46E799B17E09}" srcOrd="0" destOrd="0" presId="urn:microsoft.com/office/officeart/2005/8/layout/pyramid1"/>
    <dgm:cxn modelId="{62310E71-E989-40C5-8064-05FEF06BAFB0}" type="presParOf" srcId="{42AFF471-AB96-42BC-814C-07178DADED84}" destId="{1C6335B9-F30B-4365-956B-76E040D37030}" srcOrd="1" destOrd="0" presId="urn:microsoft.com/office/officeart/2005/8/layout/pyramid1"/>
    <dgm:cxn modelId="{8D7D1FAE-5768-4118-92B9-E88EBED2F3B5}" type="presParOf" srcId="{26A3E96B-7C27-4C34-B1A2-26AA595B6B1C}" destId="{9A2785D7-DC1C-420C-8126-0542F7ECE03C}" srcOrd="4" destOrd="0" presId="urn:microsoft.com/office/officeart/2005/8/layout/pyramid1"/>
    <dgm:cxn modelId="{995C8B5B-3ADD-4AEC-A419-B30F06798DF1}" type="presParOf" srcId="{9A2785D7-DC1C-420C-8126-0542F7ECE03C}" destId="{F1801768-FB86-471A-93A2-C75BA2269DBD}" srcOrd="0" destOrd="0" presId="urn:microsoft.com/office/officeart/2005/8/layout/pyramid1"/>
    <dgm:cxn modelId="{90DBE9B2-7D2B-44B5-849F-4D38CE606A51}" type="presParOf" srcId="{9A2785D7-DC1C-420C-8126-0542F7ECE03C}" destId="{DF6F8F27-499E-4D1C-BDFF-AA571293EF90}" srcOrd="1" destOrd="0" presId="urn:microsoft.com/office/officeart/2005/8/layout/pyramid1"/>
    <dgm:cxn modelId="{F788DE9A-646D-4C2F-A493-2D9148A9C00B}" type="presParOf" srcId="{26A3E96B-7C27-4C34-B1A2-26AA595B6B1C}" destId="{CA96FE2D-DB17-4D7A-9871-409E3DF892AA}" srcOrd="5" destOrd="0" presId="urn:microsoft.com/office/officeart/2005/8/layout/pyramid1"/>
    <dgm:cxn modelId="{C17EFC08-55FE-4435-BAB5-15C4F17CB46A}" type="presParOf" srcId="{CA96FE2D-DB17-4D7A-9871-409E3DF892AA}" destId="{F6F0C047-A1A8-43F2-B265-7ECF8E173D2D}" srcOrd="0" destOrd="0" presId="urn:microsoft.com/office/officeart/2005/8/layout/pyramid1"/>
    <dgm:cxn modelId="{3A3953AF-F6AD-4C61-9CD1-BA350CE7AB7C}" type="presParOf" srcId="{CA96FE2D-DB17-4D7A-9871-409E3DF892AA}" destId="{2CA49E80-F8A9-454F-BD38-90CBDF3AA616}" srcOrd="1" destOrd="0" presId="urn:microsoft.com/office/officeart/2005/8/layout/pyramid1"/>
    <dgm:cxn modelId="{D5A205E6-8959-4436-B617-468927AED30D}" type="presParOf" srcId="{26A3E96B-7C27-4C34-B1A2-26AA595B6B1C}" destId="{380812A2-225D-46B2-AB3A-7831D5D90D1F}" srcOrd="6" destOrd="0" presId="urn:microsoft.com/office/officeart/2005/8/layout/pyramid1"/>
    <dgm:cxn modelId="{79C13824-63D8-445C-9737-F41929B33BF4}" type="presParOf" srcId="{380812A2-225D-46B2-AB3A-7831D5D90D1F}" destId="{9FF0E348-E02D-4EF2-9F1F-3CFC0A8F5A19}" srcOrd="0" destOrd="0" presId="urn:microsoft.com/office/officeart/2005/8/layout/pyramid1"/>
    <dgm:cxn modelId="{2035E41C-5C96-4C70-9880-41ED55D12456}" type="presParOf" srcId="{380812A2-225D-46B2-AB3A-7831D5D90D1F}" destId="{B464C34B-62C9-4C77-884D-730F4688DE64}" srcOrd="1" destOrd="0" presId="urn:microsoft.com/office/officeart/2005/8/layout/pyramid1"/>
    <dgm:cxn modelId="{A1C0B535-BDB3-4163-8383-4192403A3684}" type="presParOf" srcId="{26A3E96B-7C27-4C34-B1A2-26AA595B6B1C}" destId="{BEF82AED-E96D-40A0-8348-EDFDE6ACB9A0}" srcOrd="7" destOrd="0" presId="urn:microsoft.com/office/officeart/2005/8/layout/pyramid1"/>
    <dgm:cxn modelId="{86BF1967-8173-484F-90C6-91613AA36AA4}" type="presParOf" srcId="{BEF82AED-E96D-40A0-8348-EDFDE6ACB9A0}" destId="{EC6FEF51-8E9F-46FA-A292-897E45DC9742}" srcOrd="0" destOrd="0" presId="urn:microsoft.com/office/officeart/2005/8/layout/pyramid1"/>
    <dgm:cxn modelId="{98CB0AEF-435A-4053-BD0B-45F59BB98E41}" type="presParOf" srcId="{BEF82AED-E96D-40A0-8348-EDFDE6ACB9A0}" destId="{4CE55BAD-22C1-41FC-88E9-E85559771049}" srcOrd="1" destOrd="0" presId="urn:microsoft.com/office/officeart/2005/8/layout/pyramid1"/>
    <dgm:cxn modelId="{FBE490FE-0699-42DA-9878-9EC02C3ECD4B}" type="presParOf" srcId="{26A3E96B-7C27-4C34-B1A2-26AA595B6B1C}" destId="{3E9028E7-C42B-4BC7-ACDF-3B97B037DBAC}" srcOrd="8" destOrd="0" presId="urn:microsoft.com/office/officeart/2005/8/layout/pyramid1"/>
    <dgm:cxn modelId="{54559FF5-99F9-4E3F-B025-D3C9FC9A8AB5}" type="presParOf" srcId="{3E9028E7-C42B-4BC7-ACDF-3B97B037DBAC}" destId="{D582B5C6-14DC-4944-ABC6-9ABE327BEA0D}" srcOrd="0" destOrd="0" presId="urn:microsoft.com/office/officeart/2005/8/layout/pyramid1"/>
    <dgm:cxn modelId="{4DF20BB2-C9FE-4CC7-A4CC-7448E05744DC}" type="presParOf" srcId="{3E9028E7-C42B-4BC7-ACDF-3B97B037DBAC}" destId="{EAADF973-C3A0-424A-8142-43B5BE8635CF}" srcOrd="1" destOrd="0" presId="urn:microsoft.com/office/officeart/2005/8/layout/pyramid1"/>
    <dgm:cxn modelId="{0D1BC45A-9DD9-4869-941E-9EEB12D91D9B}" type="presParOf" srcId="{26A3E96B-7C27-4C34-B1A2-26AA595B6B1C}" destId="{589D8B1C-DA57-4C62-9148-0736672C2B00}" srcOrd="9" destOrd="0" presId="urn:microsoft.com/office/officeart/2005/8/layout/pyramid1"/>
    <dgm:cxn modelId="{F698AA96-0E47-4860-ABDF-BB3EECE9A429}" type="presParOf" srcId="{589D8B1C-DA57-4C62-9148-0736672C2B00}" destId="{1FE9C0AF-5EA7-449F-8CFA-C6A218641CEC}" srcOrd="0" destOrd="0" presId="urn:microsoft.com/office/officeart/2005/8/layout/pyramid1"/>
    <dgm:cxn modelId="{555F7169-1599-4370-8377-83AB5E3453B6}" type="presParOf" srcId="{589D8B1C-DA57-4C62-9148-0736672C2B00}" destId="{09F5D102-CA02-4AFF-8A6D-A81163BA1D41}" srcOrd="1" destOrd="0" presId="urn:microsoft.com/office/officeart/2005/8/layout/pyramid1"/>
    <dgm:cxn modelId="{6E359F20-4343-4F20-B6D9-94B2787DDEDB}" type="presParOf" srcId="{26A3E96B-7C27-4C34-B1A2-26AA595B6B1C}" destId="{3715DA2E-60D5-46CF-A9AB-053421F0ECA5}" srcOrd="10" destOrd="0" presId="urn:microsoft.com/office/officeart/2005/8/layout/pyramid1"/>
    <dgm:cxn modelId="{4FFE7715-D5BD-4654-A0F7-502D8B506816}" type="presParOf" srcId="{3715DA2E-60D5-46CF-A9AB-053421F0ECA5}" destId="{681004FE-E8F3-44CC-960A-31F980FA6D08}" srcOrd="0" destOrd="0" presId="urn:microsoft.com/office/officeart/2005/8/layout/pyramid1"/>
    <dgm:cxn modelId="{0B16BC98-8311-4906-AFAA-0B3EB06BCCFB}" type="presParOf" srcId="{3715DA2E-60D5-46CF-A9AB-053421F0ECA5}" destId="{82312866-CA7E-41ED-A8ED-C1AB81823A2C}" srcOrd="1" destOrd="0" presId="urn:microsoft.com/office/officeart/2005/8/layout/pyramid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C6AE169-BBE8-4752-B7D0-5DCE00EA66B7}" type="doc">
      <dgm:prSet loTypeId="urn:microsoft.com/office/officeart/2005/8/layout/chevron2" loCatId="list" qsTypeId="urn:microsoft.com/office/officeart/2005/8/quickstyle/3d1" qsCatId="3D" csTypeId="urn:microsoft.com/office/officeart/2005/8/colors/accent1_2" csCatId="accent1" phldr="1"/>
      <dgm:spPr/>
      <dgm:t>
        <a:bodyPr/>
        <a:lstStyle/>
        <a:p>
          <a:endParaRPr lang="en-GB"/>
        </a:p>
      </dgm:t>
    </dgm:pt>
    <dgm:pt modelId="{7619B1FD-8193-4BAA-BD5C-298C3742E3AF}">
      <dgm:prSet phldrT="[Text]"/>
      <dgm:spPr/>
      <dgm:t>
        <a:bodyPr/>
        <a:lstStyle/>
        <a:p>
          <a:r>
            <a:rPr lang="en-GB" dirty="0" smtClean="0"/>
            <a:t>1</a:t>
          </a:r>
          <a:endParaRPr lang="en-GB" dirty="0"/>
        </a:p>
      </dgm:t>
    </dgm:pt>
    <dgm:pt modelId="{E51792C0-11F1-4B01-8335-DFA779BF62EC}" type="parTrans" cxnId="{91E4B49F-A258-462C-88DC-320BA5EAE42F}">
      <dgm:prSet/>
      <dgm:spPr/>
      <dgm:t>
        <a:bodyPr/>
        <a:lstStyle/>
        <a:p>
          <a:endParaRPr lang="en-GB"/>
        </a:p>
      </dgm:t>
    </dgm:pt>
    <dgm:pt modelId="{65ACA5A0-C888-4873-9094-5DA944265AEB}" type="sibTrans" cxnId="{91E4B49F-A258-462C-88DC-320BA5EAE42F}">
      <dgm:prSet/>
      <dgm:spPr/>
      <dgm:t>
        <a:bodyPr/>
        <a:lstStyle/>
        <a:p>
          <a:endParaRPr lang="en-GB"/>
        </a:p>
      </dgm:t>
    </dgm:pt>
    <dgm:pt modelId="{EFBECE4E-9022-4264-87B1-8B56FC9D05F9}">
      <dgm:prSet phldrT="[Text]" custT="1"/>
      <dgm:spPr/>
      <dgm:t>
        <a:bodyPr/>
        <a:lstStyle/>
        <a:p>
          <a:r>
            <a:rPr lang="en-GB" sz="1600" dirty="0" smtClean="0"/>
            <a:t>Client opts into t-IPC, Therapist works out a contract with the client and sends all materials and outcome measures to client, prior to their first session </a:t>
          </a:r>
          <a:endParaRPr lang="en-GB" sz="1600" dirty="0"/>
        </a:p>
      </dgm:t>
    </dgm:pt>
    <dgm:pt modelId="{015E1B67-FE9B-44E2-825E-671AB355BC77}" type="parTrans" cxnId="{70A24BA5-8D26-48CA-82A4-24AB5BAF756C}">
      <dgm:prSet/>
      <dgm:spPr/>
      <dgm:t>
        <a:bodyPr/>
        <a:lstStyle/>
        <a:p>
          <a:endParaRPr lang="en-GB"/>
        </a:p>
      </dgm:t>
    </dgm:pt>
    <dgm:pt modelId="{E2D1348F-70F6-4CDD-B589-BC6F3F9A6099}" type="sibTrans" cxnId="{70A24BA5-8D26-48CA-82A4-24AB5BAF756C}">
      <dgm:prSet/>
      <dgm:spPr/>
      <dgm:t>
        <a:bodyPr/>
        <a:lstStyle/>
        <a:p>
          <a:endParaRPr lang="en-GB"/>
        </a:p>
      </dgm:t>
    </dgm:pt>
    <dgm:pt modelId="{09C133DE-5818-42DF-A3B8-94C44250A253}">
      <dgm:prSet phldrT="[Text]"/>
      <dgm:spPr/>
      <dgm:t>
        <a:bodyPr/>
        <a:lstStyle/>
        <a:p>
          <a:r>
            <a:rPr lang="en-GB" dirty="0" smtClean="0"/>
            <a:t>2</a:t>
          </a:r>
          <a:endParaRPr lang="en-GB" dirty="0"/>
        </a:p>
      </dgm:t>
    </dgm:pt>
    <dgm:pt modelId="{7587417C-9FCB-46C0-A668-2819E50D2EE2}" type="parTrans" cxnId="{465BC5DF-03D1-45CA-B79D-A9BDE25F2ECC}">
      <dgm:prSet/>
      <dgm:spPr/>
      <dgm:t>
        <a:bodyPr/>
        <a:lstStyle/>
        <a:p>
          <a:endParaRPr lang="en-GB"/>
        </a:p>
      </dgm:t>
    </dgm:pt>
    <dgm:pt modelId="{B3A06F68-DF33-4BEE-B2F9-25CD89D2DBAF}" type="sibTrans" cxnId="{465BC5DF-03D1-45CA-B79D-A9BDE25F2ECC}">
      <dgm:prSet/>
      <dgm:spPr/>
      <dgm:t>
        <a:bodyPr/>
        <a:lstStyle/>
        <a:p>
          <a:endParaRPr lang="en-GB"/>
        </a:p>
      </dgm:t>
    </dgm:pt>
    <dgm:pt modelId="{627D5359-D2D5-4778-B2E4-9DACDF09310D}">
      <dgm:prSet phldrT="[Text]" custT="1"/>
      <dgm:spPr/>
      <dgm:t>
        <a:bodyPr/>
        <a:lstStyle/>
        <a:p>
          <a:r>
            <a:rPr lang="en-GB" sz="1400" dirty="0" smtClean="0"/>
            <a:t> </a:t>
          </a:r>
          <a:r>
            <a:rPr lang="en-GB" sz="1600" dirty="0" smtClean="0"/>
            <a:t>Therapist delivers first t-IPC session </a:t>
          </a:r>
          <a:endParaRPr lang="en-GB" sz="1600" dirty="0"/>
        </a:p>
      </dgm:t>
    </dgm:pt>
    <dgm:pt modelId="{37A767EF-5EF5-48AA-A8EC-2771D0AEEF35}" type="parTrans" cxnId="{32282C1B-9032-4F3F-85F0-A517CF5AFF7A}">
      <dgm:prSet/>
      <dgm:spPr/>
      <dgm:t>
        <a:bodyPr/>
        <a:lstStyle/>
        <a:p>
          <a:endParaRPr lang="en-GB"/>
        </a:p>
      </dgm:t>
    </dgm:pt>
    <dgm:pt modelId="{9631553D-B61A-428D-A865-57C52F29C5B3}" type="sibTrans" cxnId="{32282C1B-9032-4F3F-85F0-A517CF5AFF7A}">
      <dgm:prSet/>
      <dgm:spPr/>
      <dgm:t>
        <a:bodyPr/>
        <a:lstStyle/>
        <a:p>
          <a:endParaRPr lang="en-GB"/>
        </a:p>
      </dgm:t>
    </dgm:pt>
    <dgm:pt modelId="{5071CB69-F5D3-4809-84C2-FE1770785A7F}">
      <dgm:prSet phldrT="[Text]"/>
      <dgm:spPr/>
      <dgm:t>
        <a:bodyPr/>
        <a:lstStyle/>
        <a:p>
          <a:r>
            <a:rPr lang="en-GB" dirty="0" smtClean="0"/>
            <a:t>3</a:t>
          </a:r>
        </a:p>
      </dgm:t>
    </dgm:pt>
    <dgm:pt modelId="{35E51502-0A52-4E0D-AE22-D42D9C1CD05A}" type="parTrans" cxnId="{0A14FE55-6920-49B6-A35F-F904FFE167AB}">
      <dgm:prSet/>
      <dgm:spPr/>
      <dgm:t>
        <a:bodyPr/>
        <a:lstStyle/>
        <a:p>
          <a:endParaRPr lang="en-GB"/>
        </a:p>
      </dgm:t>
    </dgm:pt>
    <dgm:pt modelId="{48264C4A-CA28-45CE-BDCF-F981341D827C}" type="sibTrans" cxnId="{0A14FE55-6920-49B6-A35F-F904FFE167AB}">
      <dgm:prSet/>
      <dgm:spPr/>
      <dgm:t>
        <a:bodyPr/>
        <a:lstStyle/>
        <a:p>
          <a:endParaRPr lang="en-GB"/>
        </a:p>
      </dgm:t>
    </dgm:pt>
    <dgm:pt modelId="{14A25986-E565-440C-A689-933E15E0D809}">
      <dgm:prSet phldrT="[Text]" custT="1"/>
      <dgm:spPr/>
      <dgm:t>
        <a:bodyPr/>
        <a:lstStyle/>
        <a:p>
          <a:r>
            <a:rPr lang="en-GB" sz="1600" dirty="0" smtClean="0"/>
            <a:t>Middle sessions of t-IPC (2-5) </a:t>
          </a:r>
          <a:endParaRPr lang="en-GB" sz="1600" dirty="0"/>
        </a:p>
      </dgm:t>
    </dgm:pt>
    <dgm:pt modelId="{209B2496-DA68-4FE1-8C37-BD4316C00AF3}" type="parTrans" cxnId="{E52C72D8-57A0-4638-B443-FB9BCCE0692F}">
      <dgm:prSet/>
      <dgm:spPr/>
      <dgm:t>
        <a:bodyPr/>
        <a:lstStyle/>
        <a:p>
          <a:endParaRPr lang="en-GB"/>
        </a:p>
      </dgm:t>
    </dgm:pt>
    <dgm:pt modelId="{F13CCB79-A5DE-4AC1-9064-0B85A4A030CA}" type="sibTrans" cxnId="{E52C72D8-57A0-4638-B443-FB9BCCE0692F}">
      <dgm:prSet/>
      <dgm:spPr/>
      <dgm:t>
        <a:bodyPr/>
        <a:lstStyle/>
        <a:p>
          <a:endParaRPr lang="en-GB"/>
        </a:p>
      </dgm:t>
    </dgm:pt>
    <dgm:pt modelId="{DAAC15C5-0E06-463C-9CD5-1E44F6D6DCAE}">
      <dgm:prSet custT="1"/>
      <dgm:spPr/>
      <dgm:t>
        <a:bodyPr/>
        <a:lstStyle/>
        <a:p>
          <a:r>
            <a:rPr lang="en-GB" sz="1600" dirty="0" smtClean="0"/>
            <a:t>Collects PHQ-9 scores and W&amp;SAS scores (pre therapy measure of depression and functioning) </a:t>
          </a:r>
          <a:endParaRPr lang="en-GB" sz="1600" dirty="0"/>
        </a:p>
      </dgm:t>
    </dgm:pt>
    <dgm:pt modelId="{8D8CD78E-DCA0-4FF0-B14F-B3972C4E4275}" type="parTrans" cxnId="{C69D91C1-9DBF-407A-BC2E-F0DD98D15ED2}">
      <dgm:prSet/>
      <dgm:spPr/>
      <dgm:t>
        <a:bodyPr/>
        <a:lstStyle/>
        <a:p>
          <a:endParaRPr lang="en-GB"/>
        </a:p>
      </dgm:t>
    </dgm:pt>
    <dgm:pt modelId="{C4CD4A94-2D0D-4591-9026-F168147838CD}" type="sibTrans" cxnId="{C69D91C1-9DBF-407A-BC2E-F0DD98D15ED2}">
      <dgm:prSet/>
      <dgm:spPr/>
      <dgm:t>
        <a:bodyPr/>
        <a:lstStyle/>
        <a:p>
          <a:endParaRPr lang="en-GB"/>
        </a:p>
      </dgm:t>
    </dgm:pt>
    <dgm:pt modelId="{556A8782-D776-48B2-A141-385EAD54C5BA}">
      <dgm:prSet custT="1"/>
      <dgm:spPr/>
      <dgm:t>
        <a:bodyPr/>
        <a:lstStyle/>
        <a:p>
          <a:r>
            <a:rPr lang="en-GB" sz="1600" dirty="0" smtClean="0"/>
            <a:t>Collect PHQ-9 scores each session </a:t>
          </a:r>
          <a:endParaRPr lang="en-GB" sz="1600" dirty="0"/>
        </a:p>
      </dgm:t>
    </dgm:pt>
    <dgm:pt modelId="{084D299B-F691-4681-810F-B47BF9FD55FC}" type="parTrans" cxnId="{9390D43C-69F5-410B-A707-17376567CF5C}">
      <dgm:prSet/>
      <dgm:spPr/>
      <dgm:t>
        <a:bodyPr/>
        <a:lstStyle/>
        <a:p>
          <a:endParaRPr lang="en-GB"/>
        </a:p>
      </dgm:t>
    </dgm:pt>
    <dgm:pt modelId="{A04B0721-1D84-4113-9E31-118971FA9AF0}" type="sibTrans" cxnId="{9390D43C-69F5-410B-A707-17376567CF5C}">
      <dgm:prSet/>
      <dgm:spPr/>
      <dgm:t>
        <a:bodyPr/>
        <a:lstStyle/>
        <a:p>
          <a:endParaRPr lang="en-GB"/>
        </a:p>
      </dgm:t>
    </dgm:pt>
    <dgm:pt modelId="{99EFBA5D-D78C-457B-8C13-275E15D85B80}">
      <dgm:prSet/>
      <dgm:spPr/>
      <dgm:t>
        <a:bodyPr/>
        <a:lstStyle/>
        <a:p>
          <a:r>
            <a:rPr lang="en-GB" dirty="0" smtClean="0"/>
            <a:t>4</a:t>
          </a:r>
          <a:endParaRPr lang="en-GB" dirty="0"/>
        </a:p>
      </dgm:t>
    </dgm:pt>
    <dgm:pt modelId="{616C63AD-A7A3-414B-A0F6-48ACA87E095A}" type="parTrans" cxnId="{6D93328E-987D-4044-BE80-4E02BF48BA9E}">
      <dgm:prSet/>
      <dgm:spPr/>
    </dgm:pt>
    <dgm:pt modelId="{F7AAFFC4-D590-461A-A4AD-2081B130A2CE}" type="sibTrans" cxnId="{6D93328E-987D-4044-BE80-4E02BF48BA9E}">
      <dgm:prSet/>
      <dgm:spPr/>
    </dgm:pt>
    <dgm:pt modelId="{A4E505C3-178A-423C-97A3-83F5D300D82B}">
      <dgm:prSet/>
      <dgm:spPr/>
      <dgm:t>
        <a:bodyPr/>
        <a:lstStyle/>
        <a:p>
          <a:r>
            <a:rPr lang="en-GB" smtClean="0"/>
            <a:t>Last session of t-IPC (6) </a:t>
          </a:r>
          <a:endParaRPr lang="en-GB"/>
        </a:p>
      </dgm:t>
    </dgm:pt>
    <dgm:pt modelId="{17948B0B-B62A-4F02-9EE5-14638BD25846}" type="parTrans" cxnId="{4F14CD04-D6DC-4FBF-BD21-3298F6248FCE}">
      <dgm:prSet/>
      <dgm:spPr/>
    </dgm:pt>
    <dgm:pt modelId="{DB4887C8-53FA-4B74-AB9B-1F2C93A422A7}" type="sibTrans" cxnId="{4F14CD04-D6DC-4FBF-BD21-3298F6248FCE}">
      <dgm:prSet/>
      <dgm:spPr/>
    </dgm:pt>
    <dgm:pt modelId="{FDC32321-11A7-4E3C-8640-A5D176554142}">
      <dgm:prSet/>
      <dgm:spPr/>
      <dgm:t>
        <a:bodyPr/>
        <a:lstStyle/>
        <a:p>
          <a:r>
            <a:rPr lang="en-GB" dirty="0" smtClean="0"/>
            <a:t>Collects PHQ-9 scores and W&amp;SAS Scores (post therapy measure of depression and functioning). </a:t>
          </a:r>
          <a:endParaRPr lang="en-GB" dirty="0"/>
        </a:p>
      </dgm:t>
    </dgm:pt>
    <dgm:pt modelId="{59B25599-BF62-4330-BC59-180D669C38FF}" type="parTrans" cxnId="{877247CC-3B3F-4EFE-AFF9-AA991CEABF85}">
      <dgm:prSet/>
      <dgm:spPr/>
      <dgm:t>
        <a:bodyPr/>
        <a:lstStyle/>
        <a:p>
          <a:endParaRPr lang="en-GB"/>
        </a:p>
      </dgm:t>
    </dgm:pt>
    <dgm:pt modelId="{D4DF772A-FC2E-475D-B874-F3ED89684A13}" type="sibTrans" cxnId="{877247CC-3B3F-4EFE-AFF9-AA991CEABF85}">
      <dgm:prSet/>
      <dgm:spPr/>
      <dgm:t>
        <a:bodyPr/>
        <a:lstStyle/>
        <a:p>
          <a:endParaRPr lang="en-GB"/>
        </a:p>
      </dgm:t>
    </dgm:pt>
    <dgm:pt modelId="{152AAB28-809C-4A7D-B375-0FD6B80D4F72}" type="pres">
      <dgm:prSet presAssocID="{5C6AE169-BBE8-4752-B7D0-5DCE00EA66B7}" presName="linearFlow" presStyleCnt="0">
        <dgm:presLayoutVars>
          <dgm:dir/>
          <dgm:animLvl val="lvl"/>
          <dgm:resizeHandles val="exact"/>
        </dgm:presLayoutVars>
      </dgm:prSet>
      <dgm:spPr/>
      <dgm:t>
        <a:bodyPr/>
        <a:lstStyle/>
        <a:p>
          <a:endParaRPr lang="en-GB"/>
        </a:p>
      </dgm:t>
    </dgm:pt>
    <dgm:pt modelId="{699E1EBC-591C-42EE-A723-EDBF5869FD9A}" type="pres">
      <dgm:prSet presAssocID="{7619B1FD-8193-4BAA-BD5C-298C3742E3AF}" presName="composite" presStyleCnt="0"/>
      <dgm:spPr/>
    </dgm:pt>
    <dgm:pt modelId="{57DBAA3D-CDDD-42DB-91FB-1B8635CCFAB3}" type="pres">
      <dgm:prSet presAssocID="{7619B1FD-8193-4BAA-BD5C-298C3742E3AF}" presName="parentText" presStyleLbl="alignNode1" presStyleIdx="0" presStyleCnt="4">
        <dgm:presLayoutVars>
          <dgm:chMax val="1"/>
          <dgm:bulletEnabled val="1"/>
        </dgm:presLayoutVars>
      </dgm:prSet>
      <dgm:spPr/>
      <dgm:t>
        <a:bodyPr/>
        <a:lstStyle/>
        <a:p>
          <a:endParaRPr lang="en-GB"/>
        </a:p>
      </dgm:t>
    </dgm:pt>
    <dgm:pt modelId="{4F920696-5EBD-4B63-9D77-6A0B35BF44FA}" type="pres">
      <dgm:prSet presAssocID="{7619B1FD-8193-4BAA-BD5C-298C3742E3AF}" presName="descendantText" presStyleLbl="alignAcc1" presStyleIdx="0" presStyleCnt="4">
        <dgm:presLayoutVars>
          <dgm:bulletEnabled val="1"/>
        </dgm:presLayoutVars>
      </dgm:prSet>
      <dgm:spPr/>
      <dgm:t>
        <a:bodyPr/>
        <a:lstStyle/>
        <a:p>
          <a:endParaRPr lang="en-GB"/>
        </a:p>
      </dgm:t>
    </dgm:pt>
    <dgm:pt modelId="{9607BF8F-9202-4BD6-AAFC-7975A1BBCEB3}" type="pres">
      <dgm:prSet presAssocID="{65ACA5A0-C888-4873-9094-5DA944265AEB}" presName="sp" presStyleCnt="0"/>
      <dgm:spPr/>
    </dgm:pt>
    <dgm:pt modelId="{A7E97DF9-29A6-4649-B5CF-5F9A184115EA}" type="pres">
      <dgm:prSet presAssocID="{09C133DE-5818-42DF-A3B8-94C44250A253}" presName="composite" presStyleCnt="0"/>
      <dgm:spPr/>
    </dgm:pt>
    <dgm:pt modelId="{EE0A57B8-DFA6-4FA9-9147-00A4CAB460BE}" type="pres">
      <dgm:prSet presAssocID="{09C133DE-5818-42DF-A3B8-94C44250A253}" presName="parentText" presStyleLbl="alignNode1" presStyleIdx="1" presStyleCnt="4">
        <dgm:presLayoutVars>
          <dgm:chMax val="1"/>
          <dgm:bulletEnabled val="1"/>
        </dgm:presLayoutVars>
      </dgm:prSet>
      <dgm:spPr/>
      <dgm:t>
        <a:bodyPr/>
        <a:lstStyle/>
        <a:p>
          <a:endParaRPr lang="en-GB"/>
        </a:p>
      </dgm:t>
    </dgm:pt>
    <dgm:pt modelId="{662D84CC-1660-474F-82FF-A1CC4A90434A}" type="pres">
      <dgm:prSet presAssocID="{09C133DE-5818-42DF-A3B8-94C44250A253}" presName="descendantText" presStyleLbl="alignAcc1" presStyleIdx="1" presStyleCnt="4">
        <dgm:presLayoutVars>
          <dgm:bulletEnabled val="1"/>
        </dgm:presLayoutVars>
      </dgm:prSet>
      <dgm:spPr/>
      <dgm:t>
        <a:bodyPr/>
        <a:lstStyle/>
        <a:p>
          <a:endParaRPr lang="en-GB"/>
        </a:p>
      </dgm:t>
    </dgm:pt>
    <dgm:pt modelId="{FB870A6D-9F74-49AD-A73B-BA29DFED5731}" type="pres">
      <dgm:prSet presAssocID="{B3A06F68-DF33-4BEE-B2F9-25CD89D2DBAF}" presName="sp" presStyleCnt="0"/>
      <dgm:spPr/>
    </dgm:pt>
    <dgm:pt modelId="{48A9C600-E079-4E54-9694-31CD30E98671}" type="pres">
      <dgm:prSet presAssocID="{5071CB69-F5D3-4809-84C2-FE1770785A7F}" presName="composite" presStyleCnt="0"/>
      <dgm:spPr/>
    </dgm:pt>
    <dgm:pt modelId="{A592DE55-32AA-4F16-8860-33C74039DF57}" type="pres">
      <dgm:prSet presAssocID="{5071CB69-F5D3-4809-84C2-FE1770785A7F}" presName="parentText" presStyleLbl="alignNode1" presStyleIdx="2" presStyleCnt="4">
        <dgm:presLayoutVars>
          <dgm:chMax val="1"/>
          <dgm:bulletEnabled val="1"/>
        </dgm:presLayoutVars>
      </dgm:prSet>
      <dgm:spPr/>
      <dgm:t>
        <a:bodyPr/>
        <a:lstStyle/>
        <a:p>
          <a:endParaRPr lang="en-GB"/>
        </a:p>
      </dgm:t>
    </dgm:pt>
    <dgm:pt modelId="{34AB1725-CD65-4DCB-9BDE-381942AA868A}" type="pres">
      <dgm:prSet presAssocID="{5071CB69-F5D3-4809-84C2-FE1770785A7F}" presName="descendantText" presStyleLbl="alignAcc1" presStyleIdx="2" presStyleCnt="4">
        <dgm:presLayoutVars>
          <dgm:bulletEnabled val="1"/>
        </dgm:presLayoutVars>
      </dgm:prSet>
      <dgm:spPr/>
      <dgm:t>
        <a:bodyPr/>
        <a:lstStyle/>
        <a:p>
          <a:endParaRPr lang="en-GB"/>
        </a:p>
      </dgm:t>
    </dgm:pt>
    <dgm:pt modelId="{90737B61-FC5A-49FF-8561-822CB4A9E4A9}" type="pres">
      <dgm:prSet presAssocID="{48264C4A-CA28-45CE-BDCF-F981341D827C}" presName="sp" presStyleCnt="0"/>
      <dgm:spPr/>
    </dgm:pt>
    <dgm:pt modelId="{BE78D1AE-4B7A-4FA0-AC24-FD5D039CA12A}" type="pres">
      <dgm:prSet presAssocID="{99EFBA5D-D78C-457B-8C13-275E15D85B80}" presName="composite" presStyleCnt="0"/>
      <dgm:spPr/>
    </dgm:pt>
    <dgm:pt modelId="{0AA4FCE2-C994-45A4-BD9F-460C1C4D0AD6}" type="pres">
      <dgm:prSet presAssocID="{99EFBA5D-D78C-457B-8C13-275E15D85B80}" presName="parentText" presStyleLbl="alignNode1" presStyleIdx="3" presStyleCnt="4">
        <dgm:presLayoutVars>
          <dgm:chMax val="1"/>
          <dgm:bulletEnabled val="1"/>
        </dgm:presLayoutVars>
      </dgm:prSet>
      <dgm:spPr/>
      <dgm:t>
        <a:bodyPr/>
        <a:lstStyle/>
        <a:p>
          <a:endParaRPr lang="en-GB"/>
        </a:p>
      </dgm:t>
    </dgm:pt>
    <dgm:pt modelId="{D02DE211-20E0-4A6C-8C8F-9E00B9D6044B}" type="pres">
      <dgm:prSet presAssocID="{99EFBA5D-D78C-457B-8C13-275E15D85B80}" presName="descendantText" presStyleLbl="alignAcc1" presStyleIdx="3" presStyleCnt="4">
        <dgm:presLayoutVars>
          <dgm:bulletEnabled val="1"/>
        </dgm:presLayoutVars>
      </dgm:prSet>
      <dgm:spPr/>
      <dgm:t>
        <a:bodyPr/>
        <a:lstStyle/>
        <a:p>
          <a:endParaRPr lang="en-GB"/>
        </a:p>
      </dgm:t>
    </dgm:pt>
  </dgm:ptLst>
  <dgm:cxnLst>
    <dgm:cxn modelId="{877247CC-3B3F-4EFE-AFF9-AA991CEABF85}" srcId="{99EFBA5D-D78C-457B-8C13-275E15D85B80}" destId="{FDC32321-11A7-4E3C-8640-A5D176554142}" srcOrd="1" destOrd="0" parTransId="{59B25599-BF62-4330-BC59-180D669C38FF}" sibTransId="{D4DF772A-FC2E-475D-B874-F3ED89684A13}"/>
    <dgm:cxn modelId="{E97BCB6C-86E0-4D19-8E2B-DD90A4E4DB47}" type="presOf" srcId="{DAAC15C5-0E06-463C-9CD5-1E44F6D6DCAE}" destId="{662D84CC-1660-474F-82FF-A1CC4A90434A}" srcOrd="0" destOrd="1" presId="urn:microsoft.com/office/officeart/2005/8/layout/chevron2"/>
    <dgm:cxn modelId="{0AA065B1-A7E6-40DD-934D-BCC8AF0749F5}" type="presOf" srcId="{627D5359-D2D5-4778-B2E4-9DACDF09310D}" destId="{662D84CC-1660-474F-82FF-A1CC4A90434A}" srcOrd="0" destOrd="0" presId="urn:microsoft.com/office/officeart/2005/8/layout/chevron2"/>
    <dgm:cxn modelId="{70A24BA5-8D26-48CA-82A4-24AB5BAF756C}" srcId="{7619B1FD-8193-4BAA-BD5C-298C3742E3AF}" destId="{EFBECE4E-9022-4264-87B1-8B56FC9D05F9}" srcOrd="0" destOrd="0" parTransId="{015E1B67-FE9B-44E2-825E-671AB355BC77}" sibTransId="{E2D1348F-70F6-4CDD-B589-BC6F3F9A6099}"/>
    <dgm:cxn modelId="{FB93F4FC-2D3F-46F2-97E8-582F5B4508F2}" type="presOf" srcId="{EFBECE4E-9022-4264-87B1-8B56FC9D05F9}" destId="{4F920696-5EBD-4B63-9D77-6A0B35BF44FA}" srcOrd="0" destOrd="0" presId="urn:microsoft.com/office/officeart/2005/8/layout/chevron2"/>
    <dgm:cxn modelId="{AE9D9BBB-BF73-4A3F-80E5-155041A4EEBF}" type="presOf" srcId="{99EFBA5D-D78C-457B-8C13-275E15D85B80}" destId="{0AA4FCE2-C994-45A4-BD9F-460C1C4D0AD6}" srcOrd="0" destOrd="0" presId="urn:microsoft.com/office/officeart/2005/8/layout/chevron2"/>
    <dgm:cxn modelId="{C69D91C1-9DBF-407A-BC2E-F0DD98D15ED2}" srcId="{09C133DE-5818-42DF-A3B8-94C44250A253}" destId="{DAAC15C5-0E06-463C-9CD5-1E44F6D6DCAE}" srcOrd="1" destOrd="0" parTransId="{8D8CD78E-DCA0-4FF0-B14F-B3972C4E4275}" sibTransId="{C4CD4A94-2D0D-4591-9026-F168147838CD}"/>
    <dgm:cxn modelId="{0AE1EC54-3DE2-47C2-9534-EDEF283F220C}" type="presOf" srcId="{FDC32321-11A7-4E3C-8640-A5D176554142}" destId="{D02DE211-20E0-4A6C-8C8F-9E00B9D6044B}" srcOrd="0" destOrd="1" presId="urn:microsoft.com/office/officeart/2005/8/layout/chevron2"/>
    <dgm:cxn modelId="{D67F83FA-CFB0-4117-8CF9-D99B9CBDF269}" type="presOf" srcId="{5C6AE169-BBE8-4752-B7D0-5DCE00EA66B7}" destId="{152AAB28-809C-4A7D-B375-0FD6B80D4F72}" srcOrd="0" destOrd="0" presId="urn:microsoft.com/office/officeart/2005/8/layout/chevron2"/>
    <dgm:cxn modelId="{6FEF3533-DC94-446A-A3EB-C8D48F80A5D9}" type="presOf" srcId="{A4E505C3-178A-423C-97A3-83F5D300D82B}" destId="{D02DE211-20E0-4A6C-8C8F-9E00B9D6044B}" srcOrd="0" destOrd="0" presId="urn:microsoft.com/office/officeart/2005/8/layout/chevron2"/>
    <dgm:cxn modelId="{32282C1B-9032-4F3F-85F0-A517CF5AFF7A}" srcId="{09C133DE-5818-42DF-A3B8-94C44250A253}" destId="{627D5359-D2D5-4778-B2E4-9DACDF09310D}" srcOrd="0" destOrd="0" parTransId="{37A767EF-5EF5-48AA-A8EC-2771D0AEEF35}" sibTransId="{9631553D-B61A-428D-A865-57C52F29C5B3}"/>
    <dgm:cxn modelId="{91E4B49F-A258-462C-88DC-320BA5EAE42F}" srcId="{5C6AE169-BBE8-4752-B7D0-5DCE00EA66B7}" destId="{7619B1FD-8193-4BAA-BD5C-298C3742E3AF}" srcOrd="0" destOrd="0" parTransId="{E51792C0-11F1-4B01-8335-DFA779BF62EC}" sibTransId="{65ACA5A0-C888-4873-9094-5DA944265AEB}"/>
    <dgm:cxn modelId="{1BCEB74C-AFBD-4F72-9C4D-A7B4F58E0743}" type="presOf" srcId="{5071CB69-F5D3-4809-84C2-FE1770785A7F}" destId="{A592DE55-32AA-4F16-8860-33C74039DF57}" srcOrd="0" destOrd="0" presId="urn:microsoft.com/office/officeart/2005/8/layout/chevron2"/>
    <dgm:cxn modelId="{0A14FE55-6920-49B6-A35F-F904FFE167AB}" srcId="{5C6AE169-BBE8-4752-B7D0-5DCE00EA66B7}" destId="{5071CB69-F5D3-4809-84C2-FE1770785A7F}" srcOrd="2" destOrd="0" parTransId="{35E51502-0A52-4E0D-AE22-D42D9C1CD05A}" sibTransId="{48264C4A-CA28-45CE-BDCF-F981341D827C}"/>
    <dgm:cxn modelId="{4F14CD04-D6DC-4FBF-BD21-3298F6248FCE}" srcId="{99EFBA5D-D78C-457B-8C13-275E15D85B80}" destId="{A4E505C3-178A-423C-97A3-83F5D300D82B}" srcOrd="0" destOrd="0" parTransId="{17948B0B-B62A-4F02-9EE5-14638BD25846}" sibTransId="{DB4887C8-53FA-4B74-AB9B-1F2C93A422A7}"/>
    <dgm:cxn modelId="{6D93328E-987D-4044-BE80-4E02BF48BA9E}" srcId="{5C6AE169-BBE8-4752-B7D0-5DCE00EA66B7}" destId="{99EFBA5D-D78C-457B-8C13-275E15D85B80}" srcOrd="3" destOrd="0" parTransId="{616C63AD-A7A3-414B-A0F6-48ACA87E095A}" sibTransId="{F7AAFFC4-D590-461A-A4AD-2081B130A2CE}"/>
    <dgm:cxn modelId="{465BC5DF-03D1-45CA-B79D-A9BDE25F2ECC}" srcId="{5C6AE169-BBE8-4752-B7D0-5DCE00EA66B7}" destId="{09C133DE-5818-42DF-A3B8-94C44250A253}" srcOrd="1" destOrd="0" parTransId="{7587417C-9FCB-46C0-A668-2819E50D2EE2}" sibTransId="{B3A06F68-DF33-4BEE-B2F9-25CD89D2DBAF}"/>
    <dgm:cxn modelId="{E52C72D8-57A0-4638-B443-FB9BCCE0692F}" srcId="{5071CB69-F5D3-4809-84C2-FE1770785A7F}" destId="{14A25986-E565-440C-A689-933E15E0D809}" srcOrd="0" destOrd="0" parTransId="{209B2496-DA68-4FE1-8C37-BD4316C00AF3}" sibTransId="{F13CCB79-A5DE-4AC1-9064-0B85A4A030CA}"/>
    <dgm:cxn modelId="{9390D43C-69F5-410B-A707-17376567CF5C}" srcId="{5071CB69-F5D3-4809-84C2-FE1770785A7F}" destId="{556A8782-D776-48B2-A141-385EAD54C5BA}" srcOrd="1" destOrd="0" parTransId="{084D299B-F691-4681-810F-B47BF9FD55FC}" sibTransId="{A04B0721-1D84-4113-9E31-118971FA9AF0}"/>
    <dgm:cxn modelId="{50BA338F-2F2E-4944-9D40-1DE854C0D7DA}" type="presOf" srcId="{09C133DE-5818-42DF-A3B8-94C44250A253}" destId="{EE0A57B8-DFA6-4FA9-9147-00A4CAB460BE}" srcOrd="0" destOrd="0" presId="urn:microsoft.com/office/officeart/2005/8/layout/chevron2"/>
    <dgm:cxn modelId="{76875A3F-7246-4196-9B4A-56F3C09D617C}" type="presOf" srcId="{14A25986-E565-440C-A689-933E15E0D809}" destId="{34AB1725-CD65-4DCB-9BDE-381942AA868A}" srcOrd="0" destOrd="0" presId="urn:microsoft.com/office/officeart/2005/8/layout/chevron2"/>
    <dgm:cxn modelId="{64975294-7F0F-4CC0-BE38-AE3CE23B00EC}" type="presOf" srcId="{7619B1FD-8193-4BAA-BD5C-298C3742E3AF}" destId="{57DBAA3D-CDDD-42DB-91FB-1B8635CCFAB3}" srcOrd="0" destOrd="0" presId="urn:microsoft.com/office/officeart/2005/8/layout/chevron2"/>
    <dgm:cxn modelId="{69F7BE83-3F07-4308-AA2C-ABA494CE80BB}" type="presOf" srcId="{556A8782-D776-48B2-A141-385EAD54C5BA}" destId="{34AB1725-CD65-4DCB-9BDE-381942AA868A}" srcOrd="0" destOrd="1" presId="urn:microsoft.com/office/officeart/2005/8/layout/chevron2"/>
    <dgm:cxn modelId="{1B8ECC92-A157-40C9-A2AF-5C3D17B788F5}" type="presParOf" srcId="{152AAB28-809C-4A7D-B375-0FD6B80D4F72}" destId="{699E1EBC-591C-42EE-A723-EDBF5869FD9A}" srcOrd="0" destOrd="0" presId="urn:microsoft.com/office/officeart/2005/8/layout/chevron2"/>
    <dgm:cxn modelId="{48F3D43F-868F-41A2-AAB2-5DC9F64BB0AF}" type="presParOf" srcId="{699E1EBC-591C-42EE-A723-EDBF5869FD9A}" destId="{57DBAA3D-CDDD-42DB-91FB-1B8635CCFAB3}" srcOrd="0" destOrd="0" presId="urn:microsoft.com/office/officeart/2005/8/layout/chevron2"/>
    <dgm:cxn modelId="{871925B2-ADA8-4880-A882-7DFE29DF9F57}" type="presParOf" srcId="{699E1EBC-591C-42EE-A723-EDBF5869FD9A}" destId="{4F920696-5EBD-4B63-9D77-6A0B35BF44FA}" srcOrd="1" destOrd="0" presId="urn:microsoft.com/office/officeart/2005/8/layout/chevron2"/>
    <dgm:cxn modelId="{D1624161-126A-47B2-8BDA-4098ABF3B166}" type="presParOf" srcId="{152AAB28-809C-4A7D-B375-0FD6B80D4F72}" destId="{9607BF8F-9202-4BD6-AAFC-7975A1BBCEB3}" srcOrd="1" destOrd="0" presId="urn:microsoft.com/office/officeart/2005/8/layout/chevron2"/>
    <dgm:cxn modelId="{DDA4FACF-3BBC-4D01-A8E5-71961CDF7BC9}" type="presParOf" srcId="{152AAB28-809C-4A7D-B375-0FD6B80D4F72}" destId="{A7E97DF9-29A6-4649-B5CF-5F9A184115EA}" srcOrd="2" destOrd="0" presId="urn:microsoft.com/office/officeart/2005/8/layout/chevron2"/>
    <dgm:cxn modelId="{099BE1A8-2A9E-43DC-9C70-A119D740B749}" type="presParOf" srcId="{A7E97DF9-29A6-4649-B5CF-5F9A184115EA}" destId="{EE0A57B8-DFA6-4FA9-9147-00A4CAB460BE}" srcOrd="0" destOrd="0" presId="urn:microsoft.com/office/officeart/2005/8/layout/chevron2"/>
    <dgm:cxn modelId="{45ADCEFD-32CD-4B84-8319-D15D2C144E68}" type="presParOf" srcId="{A7E97DF9-29A6-4649-B5CF-5F9A184115EA}" destId="{662D84CC-1660-474F-82FF-A1CC4A90434A}" srcOrd="1" destOrd="0" presId="urn:microsoft.com/office/officeart/2005/8/layout/chevron2"/>
    <dgm:cxn modelId="{9F0CB440-A1AE-4BE8-AC3A-AF9EEDDAE340}" type="presParOf" srcId="{152AAB28-809C-4A7D-B375-0FD6B80D4F72}" destId="{FB870A6D-9F74-49AD-A73B-BA29DFED5731}" srcOrd="3" destOrd="0" presId="urn:microsoft.com/office/officeart/2005/8/layout/chevron2"/>
    <dgm:cxn modelId="{2E051C83-C629-48F5-8888-172A45F4ECB6}" type="presParOf" srcId="{152AAB28-809C-4A7D-B375-0FD6B80D4F72}" destId="{48A9C600-E079-4E54-9694-31CD30E98671}" srcOrd="4" destOrd="0" presId="urn:microsoft.com/office/officeart/2005/8/layout/chevron2"/>
    <dgm:cxn modelId="{C178954C-AB05-4846-892A-FFCC58C5BD18}" type="presParOf" srcId="{48A9C600-E079-4E54-9694-31CD30E98671}" destId="{A592DE55-32AA-4F16-8860-33C74039DF57}" srcOrd="0" destOrd="0" presId="urn:microsoft.com/office/officeart/2005/8/layout/chevron2"/>
    <dgm:cxn modelId="{12568A85-C1D8-411E-ADE1-8BDFF2EBB607}" type="presParOf" srcId="{48A9C600-E079-4E54-9694-31CD30E98671}" destId="{34AB1725-CD65-4DCB-9BDE-381942AA868A}" srcOrd="1" destOrd="0" presId="urn:microsoft.com/office/officeart/2005/8/layout/chevron2"/>
    <dgm:cxn modelId="{AE937AAF-17FA-4B63-8224-C558F53D5DC8}" type="presParOf" srcId="{152AAB28-809C-4A7D-B375-0FD6B80D4F72}" destId="{90737B61-FC5A-49FF-8561-822CB4A9E4A9}" srcOrd="5" destOrd="0" presId="urn:microsoft.com/office/officeart/2005/8/layout/chevron2"/>
    <dgm:cxn modelId="{D9083565-FF17-42CD-B157-2F0E5E512F50}" type="presParOf" srcId="{152AAB28-809C-4A7D-B375-0FD6B80D4F72}" destId="{BE78D1AE-4B7A-4FA0-AC24-FD5D039CA12A}" srcOrd="6" destOrd="0" presId="urn:microsoft.com/office/officeart/2005/8/layout/chevron2"/>
    <dgm:cxn modelId="{AB16687D-4516-44F5-98E1-2C3FCAD004A8}" type="presParOf" srcId="{BE78D1AE-4B7A-4FA0-AC24-FD5D039CA12A}" destId="{0AA4FCE2-C994-45A4-BD9F-460C1C4D0AD6}" srcOrd="0" destOrd="0" presId="urn:microsoft.com/office/officeart/2005/8/layout/chevron2"/>
    <dgm:cxn modelId="{ABD76CA8-94AD-41E3-9A69-CD68C7B21067}" type="presParOf" srcId="{BE78D1AE-4B7A-4FA0-AC24-FD5D039CA12A}" destId="{D02DE211-20E0-4A6C-8C8F-9E00B9D6044B}" srcOrd="1" destOrd="0" presId="urn:microsoft.com/office/officeart/2005/8/layout/chevron2"/>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FDF3E62-6EEB-4E0E-A65F-02E4C1F27F31}">
      <dsp:nvSpPr>
        <dsp:cNvPr id="0" name=""/>
        <dsp:cNvSpPr/>
      </dsp:nvSpPr>
      <dsp:spPr>
        <a:xfrm>
          <a:off x="3686920" y="0"/>
          <a:ext cx="1133447" cy="834661"/>
        </a:xfrm>
        <a:prstGeom prst="trapezoid">
          <a:avLst>
            <a:gd name="adj" fmla="val 67899"/>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GB" sz="800" b="1" kern="1200" dirty="0">
              <a:solidFill>
                <a:sysClr val="windowText" lastClr="000000"/>
              </a:solidFill>
            </a:rPr>
            <a:t>Intensive </a:t>
          </a:r>
        </a:p>
        <a:p>
          <a:pPr lvl="0" algn="ctr" defTabSz="355600">
            <a:lnSpc>
              <a:spcPct val="90000"/>
            </a:lnSpc>
            <a:spcBef>
              <a:spcPct val="0"/>
            </a:spcBef>
            <a:spcAft>
              <a:spcPct val="35000"/>
            </a:spcAft>
          </a:pPr>
          <a:r>
            <a:rPr lang="en-GB" sz="800" b="1" kern="1200" dirty="0">
              <a:solidFill>
                <a:sysClr val="windowText" lastClr="000000"/>
              </a:solidFill>
            </a:rPr>
            <a:t>IPT</a:t>
          </a:r>
        </a:p>
      </dsp:txBody>
      <dsp:txXfrm>
        <a:off x="3686920" y="0"/>
        <a:ext cx="1133447" cy="834661"/>
      </dsp:txXfrm>
    </dsp:sp>
    <dsp:sp modelId="{F7F93C3A-87F4-4FB7-9B39-9D33382D0195}">
      <dsp:nvSpPr>
        <dsp:cNvPr id="0" name=""/>
        <dsp:cNvSpPr/>
      </dsp:nvSpPr>
      <dsp:spPr>
        <a:xfrm>
          <a:off x="2940026" y="834661"/>
          <a:ext cx="2627234" cy="1100012"/>
        </a:xfrm>
        <a:prstGeom prst="trapezoid">
          <a:avLst>
            <a:gd name="adj" fmla="val 67899"/>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b="1" kern="1200">
              <a:solidFill>
                <a:schemeClr val="bg1"/>
              </a:solidFill>
            </a:rPr>
            <a:t> </a:t>
          </a:r>
        </a:p>
        <a:p>
          <a:pPr lvl="0" algn="ctr" defTabSz="711200">
            <a:lnSpc>
              <a:spcPct val="90000"/>
            </a:lnSpc>
            <a:spcBef>
              <a:spcPct val="0"/>
            </a:spcBef>
            <a:spcAft>
              <a:spcPct val="35000"/>
            </a:spcAft>
          </a:pPr>
          <a:r>
            <a:rPr lang="en-GB" sz="1000" b="1" kern="1200">
              <a:solidFill>
                <a:sysClr val="windowText" lastClr="000000"/>
              </a:solidFill>
            </a:rPr>
            <a:t>IPT: 16 sessions for Major Depressive Disorder/ Trauma. 	</a:t>
          </a:r>
        </a:p>
      </dsp:txBody>
      <dsp:txXfrm>
        <a:off x="3399792" y="834661"/>
        <a:ext cx="1707702" cy="1100012"/>
      </dsp:txXfrm>
    </dsp:sp>
    <dsp:sp modelId="{4518E1F5-DAB8-41B9-B2F4-6182814B2E8C}">
      <dsp:nvSpPr>
        <dsp:cNvPr id="0" name=""/>
        <dsp:cNvSpPr/>
      </dsp:nvSpPr>
      <dsp:spPr>
        <a:xfrm>
          <a:off x="2534471" y="1934673"/>
          <a:ext cx="3438345" cy="597295"/>
        </a:xfrm>
        <a:prstGeom prst="trapezoid">
          <a:avLst>
            <a:gd name="adj" fmla="val 67899"/>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GB" sz="1000" b="1" kern="1200" dirty="0">
              <a:solidFill>
                <a:sysClr val="windowText" lastClr="000000"/>
              </a:solidFill>
            </a:rPr>
            <a:t>IPT Early Intervention Strategy for Female Offenders IPT EI(F)O</a:t>
          </a:r>
        </a:p>
      </dsp:txBody>
      <dsp:txXfrm>
        <a:off x="3136181" y="1934673"/>
        <a:ext cx="2234924" cy="597295"/>
      </dsp:txXfrm>
    </dsp:sp>
    <dsp:sp modelId="{75757339-5361-454A-9669-46E799B17E09}">
      <dsp:nvSpPr>
        <dsp:cNvPr id="0" name=""/>
        <dsp:cNvSpPr/>
      </dsp:nvSpPr>
      <dsp:spPr>
        <a:xfrm>
          <a:off x="2128494" y="2531969"/>
          <a:ext cx="4250299" cy="597915"/>
        </a:xfrm>
        <a:prstGeom prst="trapezoid">
          <a:avLst>
            <a:gd name="adj" fmla="val 67899"/>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GB" sz="1000" b="1" kern="1200" dirty="0" smtClean="0">
              <a:solidFill>
                <a:sysClr val="windowText" lastClr="000000"/>
              </a:solidFill>
            </a:rPr>
            <a:t>(M) IPT-AC </a:t>
          </a:r>
          <a:r>
            <a:rPr lang="en-GB" sz="1000" b="1" kern="1200" dirty="0">
              <a:solidFill>
                <a:sysClr val="windowText" lastClr="000000"/>
              </a:solidFill>
            </a:rPr>
            <a:t>BPD: 6 session Acute crisis intervention for Borderline Personality Disorder.</a:t>
          </a:r>
        </a:p>
      </dsp:txBody>
      <dsp:txXfrm>
        <a:off x="2872296" y="2531969"/>
        <a:ext cx="2762694" cy="597915"/>
      </dsp:txXfrm>
    </dsp:sp>
    <dsp:sp modelId="{F1801768-FB86-471A-93A2-C75BA2269DBD}">
      <dsp:nvSpPr>
        <dsp:cNvPr id="0" name=""/>
        <dsp:cNvSpPr/>
      </dsp:nvSpPr>
      <dsp:spPr>
        <a:xfrm>
          <a:off x="1838398" y="3116540"/>
          <a:ext cx="4857792" cy="447352"/>
        </a:xfrm>
        <a:prstGeom prst="trapezoid">
          <a:avLst>
            <a:gd name="adj" fmla="val 67899"/>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GB" sz="1000" b="1" kern="1200" dirty="0">
              <a:solidFill>
                <a:sysClr val="windowText" lastClr="000000"/>
              </a:solidFill>
            </a:rPr>
            <a:t>IPT-Acute Crisis: 4 sessions for 'front door' Mental Health professionals. </a:t>
          </a:r>
        </a:p>
      </dsp:txBody>
      <dsp:txXfrm>
        <a:off x="2688511" y="3116540"/>
        <a:ext cx="3157565" cy="447352"/>
      </dsp:txXfrm>
    </dsp:sp>
    <dsp:sp modelId="{F6F0C047-A1A8-43F2-B265-7ECF8E173D2D}">
      <dsp:nvSpPr>
        <dsp:cNvPr id="0" name=""/>
        <dsp:cNvSpPr/>
      </dsp:nvSpPr>
      <dsp:spPr>
        <a:xfrm>
          <a:off x="1609993" y="3577238"/>
          <a:ext cx="5287301" cy="316286"/>
        </a:xfrm>
        <a:prstGeom prst="trapezoid">
          <a:avLst>
            <a:gd name="adj" fmla="val 67899"/>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GB" sz="1000" b="1" kern="1200">
              <a:solidFill>
                <a:sysClr val="windowText" lastClr="000000"/>
              </a:solidFill>
            </a:rPr>
            <a:t>IPT-Brief: 8 sessions for depressive disorder.</a:t>
          </a:r>
        </a:p>
      </dsp:txBody>
      <dsp:txXfrm>
        <a:off x="2535271" y="3577238"/>
        <a:ext cx="3436745" cy="316286"/>
      </dsp:txXfrm>
    </dsp:sp>
    <dsp:sp modelId="{9FF0E348-E02D-4EF2-9F1F-3CFC0A8F5A19}">
      <dsp:nvSpPr>
        <dsp:cNvPr id="0" name=""/>
        <dsp:cNvSpPr/>
      </dsp:nvSpPr>
      <dsp:spPr>
        <a:xfrm>
          <a:off x="1167085" y="3893524"/>
          <a:ext cx="6173116" cy="652306"/>
        </a:xfrm>
        <a:prstGeom prst="trapezoid">
          <a:avLst>
            <a:gd name="adj" fmla="val 67899"/>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GB" sz="1000" b="1" kern="1200">
              <a:solidFill>
                <a:sysClr val="windowText" lastClr="000000"/>
              </a:solidFill>
            </a:rPr>
            <a:t>IPC (Face-to-face or via telephone): 6 (30) minute session model: for non-mental health professionals (a distress model).</a:t>
          </a:r>
        </a:p>
      </dsp:txBody>
      <dsp:txXfrm>
        <a:off x="2247381" y="3893524"/>
        <a:ext cx="4012525" cy="652306"/>
      </dsp:txXfrm>
    </dsp:sp>
    <dsp:sp modelId="{EC6FEF51-8E9F-46FA-A292-897E45DC9742}">
      <dsp:nvSpPr>
        <dsp:cNvPr id="0" name=""/>
        <dsp:cNvSpPr/>
      </dsp:nvSpPr>
      <dsp:spPr>
        <a:xfrm>
          <a:off x="921185" y="4545831"/>
          <a:ext cx="6664917" cy="362158"/>
        </a:xfrm>
        <a:prstGeom prst="trapezoid">
          <a:avLst>
            <a:gd name="adj" fmla="val 67899"/>
          </a:avLst>
        </a:prstGeom>
        <a:solidFill>
          <a:schemeClr val="accent4">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GB" sz="1000" b="1" kern="1200">
              <a:solidFill>
                <a:sysClr val="windowText" lastClr="000000"/>
              </a:solidFill>
            </a:rPr>
            <a:t>cIPT: computerised IPT psychoeducation for mild to moderate depression.</a:t>
          </a:r>
        </a:p>
      </dsp:txBody>
      <dsp:txXfrm>
        <a:off x="2087545" y="4545831"/>
        <a:ext cx="4332196" cy="362158"/>
      </dsp:txXfrm>
    </dsp:sp>
    <dsp:sp modelId="{D582B5C6-14DC-4944-ABC6-9ABE327BEA0D}">
      <dsp:nvSpPr>
        <dsp:cNvPr id="0" name=""/>
        <dsp:cNvSpPr/>
      </dsp:nvSpPr>
      <dsp:spPr>
        <a:xfrm>
          <a:off x="514438" y="4907989"/>
          <a:ext cx="7478411" cy="599049"/>
        </a:xfrm>
        <a:prstGeom prst="trapezoid">
          <a:avLst>
            <a:gd name="adj" fmla="val 67899"/>
          </a:avLst>
        </a:prstGeom>
        <a:solidFill>
          <a:schemeClr val="accent5">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GB" sz="1000" b="1" kern="1200">
              <a:solidFill>
                <a:sysClr val="windowText" lastClr="000000"/>
              </a:solidFill>
            </a:rPr>
            <a:t>IPT-Formulation (IPT-F)- Clinical Psychologist delivering 20 minute formulation. Follow up is offered if required/initated by the patient. </a:t>
          </a:r>
        </a:p>
      </dsp:txBody>
      <dsp:txXfrm>
        <a:off x="1823160" y="4907989"/>
        <a:ext cx="4860967" cy="599049"/>
      </dsp:txXfrm>
    </dsp:sp>
    <dsp:sp modelId="{1FE9C0AF-5EA7-449F-8CFA-C6A218641CEC}">
      <dsp:nvSpPr>
        <dsp:cNvPr id="0" name=""/>
        <dsp:cNvSpPr/>
      </dsp:nvSpPr>
      <dsp:spPr>
        <a:xfrm>
          <a:off x="271450" y="5507039"/>
          <a:ext cx="7964386" cy="357868"/>
        </a:xfrm>
        <a:prstGeom prst="trapezoid">
          <a:avLst>
            <a:gd name="adj" fmla="val 67899"/>
          </a:avLst>
        </a:prstGeom>
        <a:solidFill>
          <a:schemeClr val="accent6">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GB" sz="1000" b="1" kern="1200">
              <a:solidFill>
                <a:sysClr val="windowText" lastClr="000000"/>
              </a:solidFill>
            </a:rPr>
            <a:t>IPT-GP: 10 minute GP informed consultation. </a:t>
          </a:r>
        </a:p>
      </dsp:txBody>
      <dsp:txXfrm>
        <a:off x="1665218" y="5507039"/>
        <a:ext cx="5176851" cy="357868"/>
      </dsp:txXfrm>
    </dsp:sp>
    <dsp:sp modelId="{681004FE-E8F3-44CC-960A-31F980FA6D08}">
      <dsp:nvSpPr>
        <dsp:cNvPr id="0" name=""/>
        <dsp:cNvSpPr/>
      </dsp:nvSpPr>
      <dsp:spPr>
        <a:xfrm>
          <a:off x="0" y="5864908"/>
          <a:ext cx="8507287" cy="399787"/>
        </a:xfrm>
        <a:prstGeom prst="trapezoid">
          <a:avLst>
            <a:gd name="adj" fmla="val 67899"/>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444500">
            <a:lnSpc>
              <a:spcPct val="90000"/>
            </a:lnSpc>
            <a:spcBef>
              <a:spcPct val="0"/>
            </a:spcBef>
            <a:spcAft>
              <a:spcPct val="35000"/>
            </a:spcAft>
          </a:pPr>
          <a:r>
            <a:rPr lang="en-GB" sz="1000" b="1" kern="1200">
              <a:solidFill>
                <a:sysClr val="windowText" lastClr="000000"/>
              </a:solidFill>
            </a:rPr>
            <a:t>IPT-Learning: 1-2 hour informaiton sharing for all staff </a:t>
          </a:r>
        </a:p>
      </dsp:txBody>
      <dsp:txXfrm>
        <a:off x="1488775" y="5864908"/>
        <a:ext cx="5529737" cy="399787"/>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7DBAA3D-CDDD-42DB-91FB-1B8635CCFAB3}">
      <dsp:nvSpPr>
        <dsp:cNvPr id="0" name=""/>
        <dsp:cNvSpPr/>
      </dsp:nvSpPr>
      <dsp:spPr>
        <a:xfrm rot="5400000">
          <a:off x="-169068" y="169670"/>
          <a:ext cx="1127124" cy="788987"/>
        </a:xfrm>
        <a:prstGeom prst="chevron">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GB" sz="2400" kern="1200" dirty="0" smtClean="0"/>
            <a:t>1</a:t>
          </a:r>
          <a:endParaRPr lang="en-GB" sz="2400" kern="1200" dirty="0"/>
        </a:p>
      </dsp:txBody>
      <dsp:txXfrm rot="5400000">
        <a:off x="-169068" y="169670"/>
        <a:ext cx="1127124" cy="788987"/>
      </dsp:txXfrm>
    </dsp:sp>
    <dsp:sp modelId="{4F920696-5EBD-4B63-9D77-6A0B35BF44FA}">
      <dsp:nvSpPr>
        <dsp:cNvPr id="0" name=""/>
        <dsp:cNvSpPr/>
      </dsp:nvSpPr>
      <dsp:spPr>
        <a:xfrm rot="5400000">
          <a:off x="3076178" y="-2286589"/>
          <a:ext cx="732631" cy="5307012"/>
        </a:xfrm>
        <a:prstGeom prst="round2Same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GB" sz="1600" kern="1200" dirty="0" smtClean="0"/>
            <a:t>Client opts into t-IPC, Therapist works out a contract with the client and sends all materials and outcome measures to client, prior to their first session </a:t>
          </a:r>
          <a:endParaRPr lang="en-GB" sz="1600" kern="1200" dirty="0"/>
        </a:p>
      </dsp:txBody>
      <dsp:txXfrm rot="5400000">
        <a:off x="3076178" y="-2286589"/>
        <a:ext cx="732631" cy="5307012"/>
      </dsp:txXfrm>
    </dsp:sp>
    <dsp:sp modelId="{EE0A57B8-DFA6-4FA9-9147-00A4CAB460BE}">
      <dsp:nvSpPr>
        <dsp:cNvPr id="0" name=""/>
        <dsp:cNvSpPr/>
      </dsp:nvSpPr>
      <dsp:spPr>
        <a:xfrm rot="5400000">
          <a:off x="-169068" y="1148227"/>
          <a:ext cx="1127124" cy="788987"/>
        </a:xfrm>
        <a:prstGeom prst="chevron">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GB" sz="2400" kern="1200" dirty="0" smtClean="0"/>
            <a:t>2</a:t>
          </a:r>
          <a:endParaRPr lang="en-GB" sz="2400" kern="1200" dirty="0"/>
        </a:p>
      </dsp:txBody>
      <dsp:txXfrm rot="5400000">
        <a:off x="-169068" y="1148227"/>
        <a:ext cx="1127124" cy="788987"/>
      </dsp:txXfrm>
    </dsp:sp>
    <dsp:sp modelId="{662D84CC-1660-474F-82FF-A1CC4A90434A}">
      <dsp:nvSpPr>
        <dsp:cNvPr id="0" name=""/>
        <dsp:cNvSpPr/>
      </dsp:nvSpPr>
      <dsp:spPr>
        <a:xfrm rot="5400000">
          <a:off x="3076178" y="-1308031"/>
          <a:ext cx="732631" cy="5307012"/>
        </a:xfrm>
        <a:prstGeom prst="round2Same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99568" tIns="8890" rIns="8890" bIns="8890" numCol="1" spcCol="1270" anchor="ctr" anchorCtr="0">
          <a:noAutofit/>
        </a:bodyPr>
        <a:lstStyle/>
        <a:p>
          <a:pPr marL="114300" lvl="1" indent="-114300" algn="l" defTabSz="622300">
            <a:lnSpc>
              <a:spcPct val="90000"/>
            </a:lnSpc>
            <a:spcBef>
              <a:spcPct val="0"/>
            </a:spcBef>
            <a:spcAft>
              <a:spcPct val="15000"/>
            </a:spcAft>
            <a:buChar char="••"/>
          </a:pPr>
          <a:r>
            <a:rPr lang="en-GB" sz="1400" kern="1200" dirty="0" smtClean="0"/>
            <a:t> </a:t>
          </a:r>
          <a:r>
            <a:rPr lang="en-GB" sz="1600" kern="1200" dirty="0" smtClean="0"/>
            <a:t>Therapist delivers first t-IPC session </a:t>
          </a:r>
          <a:endParaRPr lang="en-GB" sz="1600" kern="1200" dirty="0"/>
        </a:p>
        <a:p>
          <a:pPr marL="171450" lvl="1" indent="-171450" algn="l" defTabSz="711200">
            <a:lnSpc>
              <a:spcPct val="90000"/>
            </a:lnSpc>
            <a:spcBef>
              <a:spcPct val="0"/>
            </a:spcBef>
            <a:spcAft>
              <a:spcPct val="15000"/>
            </a:spcAft>
            <a:buChar char="••"/>
          </a:pPr>
          <a:r>
            <a:rPr lang="en-GB" sz="1600" kern="1200" dirty="0" smtClean="0"/>
            <a:t>Collects PHQ-9 scores and W&amp;SAS scores (pre therapy measure of depression and functioning) </a:t>
          </a:r>
          <a:endParaRPr lang="en-GB" sz="1600" kern="1200" dirty="0"/>
        </a:p>
      </dsp:txBody>
      <dsp:txXfrm rot="5400000">
        <a:off x="3076178" y="-1308031"/>
        <a:ext cx="732631" cy="5307012"/>
      </dsp:txXfrm>
    </dsp:sp>
    <dsp:sp modelId="{A592DE55-32AA-4F16-8860-33C74039DF57}">
      <dsp:nvSpPr>
        <dsp:cNvPr id="0" name=""/>
        <dsp:cNvSpPr/>
      </dsp:nvSpPr>
      <dsp:spPr>
        <a:xfrm rot="5400000">
          <a:off x="-169068" y="2126784"/>
          <a:ext cx="1127124" cy="788987"/>
        </a:xfrm>
        <a:prstGeom prst="chevron">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GB" sz="2400" kern="1200" dirty="0" smtClean="0"/>
            <a:t>3</a:t>
          </a:r>
        </a:p>
      </dsp:txBody>
      <dsp:txXfrm rot="5400000">
        <a:off x="-169068" y="2126784"/>
        <a:ext cx="1127124" cy="788987"/>
      </dsp:txXfrm>
    </dsp:sp>
    <dsp:sp modelId="{34AB1725-CD65-4DCB-9BDE-381942AA868A}">
      <dsp:nvSpPr>
        <dsp:cNvPr id="0" name=""/>
        <dsp:cNvSpPr/>
      </dsp:nvSpPr>
      <dsp:spPr>
        <a:xfrm rot="5400000">
          <a:off x="3076178" y="-329474"/>
          <a:ext cx="732631" cy="5307012"/>
        </a:xfrm>
        <a:prstGeom prst="round2Same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GB" sz="1600" kern="1200" dirty="0" smtClean="0"/>
            <a:t>Middle sessions of t-IPC (2-5) </a:t>
          </a:r>
          <a:endParaRPr lang="en-GB" sz="1600" kern="1200" dirty="0"/>
        </a:p>
        <a:p>
          <a:pPr marL="171450" lvl="1" indent="-171450" algn="l" defTabSz="711200">
            <a:lnSpc>
              <a:spcPct val="90000"/>
            </a:lnSpc>
            <a:spcBef>
              <a:spcPct val="0"/>
            </a:spcBef>
            <a:spcAft>
              <a:spcPct val="15000"/>
            </a:spcAft>
            <a:buChar char="••"/>
          </a:pPr>
          <a:r>
            <a:rPr lang="en-GB" sz="1600" kern="1200" dirty="0" smtClean="0"/>
            <a:t>Collect PHQ-9 scores each session </a:t>
          </a:r>
          <a:endParaRPr lang="en-GB" sz="1600" kern="1200" dirty="0"/>
        </a:p>
      </dsp:txBody>
      <dsp:txXfrm rot="5400000">
        <a:off x="3076178" y="-329474"/>
        <a:ext cx="732631" cy="5307012"/>
      </dsp:txXfrm>
    </dsp:sp>
    <dsp:sp modelId="{0AA4FCE2-C994-45A4-BD9F-460C1C4D0AD6}">
      <dsp:nvSpPr>
        <dsp:cNvPr id="0" name=""/>
        <dsp:cNvSpPr/>
      </dsp:nvSpPr>
      <dsp:spPr>
        <a:xfrm rot="5400000">
          <a:off x="-169068" y="3105342"/>
          <a:ext cx="1127124" cy="788987"/>
        </a:xfrm>
        <a:prstGeom prst="chevron">
          <a:avLst/>
        </a:prstGeom>
        <a:solidFill>
          <a:schemeClr val="accent1">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en-GB" sz="2400" kern="1200" dirty="0" smtClean="0"/>
            <a:t>4</a:t>
          </a:r>
          <a:endParaRPr lang="en-GB" sz="2400" kern="1200" dirty="0"/>
        </a:p>
      </dsp:txBody>
      <dsp:txXfrm rot="5400000">
        <a:off x="-169068" y="3105342"/>
        <a:ext cx="1127124" cy="788987"/>
      </dsp:txXfrm>
    </dsp:sp>
    <dsp:sp modelId="{D02DE211-20E0-4A6C-8C8F-9E00B9D6044B}">
      <dsp:nvSpPr>
        <dsp:cNvPr id="0" name=""/>
        <dsp:cNvSpPr/>
      </dsp:nvSpPr>
      <dsp:spPr>
        <a:xfrm rot="5400000">
          <a:off x="3076178" y="649083"/>
          <a:ext cx="732631" cy="5307012"/>
        </a:xfrm>
        <a:prstGeom prst="round2SameRect">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flat" dir="t"/>
        </a:scene3d>
        <a:sp3d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n-GB" sz="1600" kern="1200" smtClean="0"/>
            <a:t>Last session of t-IPC (6) </a:t>
          </a:r>
          <a:endParaRPr lang="en-GB" sz="1600" kern="1200"/>
        </a:p>
        <a:p>
          <a:pPr marL="171450" lvl="1" indent="-171450" algn="l" defTabSz="711200">
            <a:lnSpc>
              <a:spcPct val="90000"/>
            </a:lnSpc>
            <a:spcBef>
              <a:spcPct val="0"/>
            </a:spcBef>
            <a:spcAft>
              <a:spcPct val="15000"/>
            </a:spcAft>
            <a:buChar char="••"/>
          </a:pPr>
          <a:r>
            <a:rPr lang="en-GB" sz="1600" kern="1200" dirty="0" smtClean="0"/>
            <a:t>Collects PHQ-9 scores and W&amp;SAS Scores (post therapy measure of depression and functioning). </a:t>
          </a:r>
          <a:endParaRPr lang="en-GB" sz="1600" kern="1200" dirty="0"/>
        </a:p>
      </dsp:txBody>
      <dsp:txXfrm rot="5400000">
        <a:off x="3076178" y="649083"/>
        <a:ext cx="732631" cy="5307012"/>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B4BAF134-FD2E-4D72-856D-D57F03B18987}" type="datetimeFigureOut">
              <a:rPr lang="en-GB" smtClean="0"/>
              <a:pPr/>
              <a:t>23/05/2018</a:t>
            </a:fld>
            <a:endParaRPr lang="en-GB"/>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GB"/>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7CB4656-D345-4365-B654-CC016364998D}"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4BAF134-FD2E-4D72-856D-D57F03B18987}" type="datetimeFigureOut">
              <a:rPr lang="en-GB" smtClean="0"/>
              <a:pPr/>
              <a:t>23/05/2018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47CB4656-D345-4365-B654-CC016364998D}"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B4BAF134-FD2E-4D72-856D-D57F03B18987}" type="datetimeFigureOut">
              <a:rPr lang="en-GB" smtClean="0"/>
              <a:pPr/>
              <a:t>23/05/2018</a:t>
            </a:fld>
            <a:endParaRPr lang="en-GB"/>
          </a:p>
        </p:txBody>
      </p:sp>
      <p:sp>
        <p:nvSpPr>
          <p:cNvPr id="5" name="Footer Placeholder 4"/>
          <p:cNvSpPr>
            <a:spLocks noGrp="1"/>
          </p:cNvSpPr>
          <p:nvPr>
            <p:ph type="ftr" sz="quarter" idx="11"/>
          </p:nvPr>
        </p:nvSpPr>
        <p:spPr>
          <a:xfrm>
            <a:off x="457201" y="6248207"/>
            <a:ext cx="5573483" cy="365125"/>
          </a:xfrm>
        </p:spPr>
        <p:txBody>
          <a:bodyPr/>
          <a:lstStyle/>
          <a:p>
            <a:endParaRPr lang="en-GB"/>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7CB4656-D345-4365-B654-CC016364998D}"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B4BAF134-FD2E-4D72-856D-D57F03B18987}" type="datetimeFigureOut">
              <a:rPr lang="en-GB" smtClean="0"/>
              <a:pPr/>
              <a:t>23/05/2018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7CB4656-D345-4365-B654-CC016364998D}" type="slidenum">
              <a:rPr lang="en-GB" smtClean="0"/>
              <a:pPr/>
              <a:t>‹#›</a:t>
            </a:fld>
            <a:endParaRPr lang="en-GB"/>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B4BAF134-FD2E-4D72-856D-D57F03B18987}" type="datetimeFigureOut">
              <a:rPr lang="en-GB" smtClean="0"/>
              <a:pPr/>
              <a:t>23/05/2018</a:t>
            </a:fld>
            <a:endParaRPr lang="en-GB"/>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7CB4656-D345-4365-B654-CC016364998D}" type="slidenum">
              <a:rPr lang="en-GB" smtClean="0"/>
              <a:pPr/>
              <a:t>‹#›</a:t>
            </a:fld>
            <a:endParaRPr lang="en-GB"/>
          </a:p>
        </p:txBody>
      </p:sp>
      <p:sp>
        <p:nvSpPr>
          <p:cNvPr id="14" name="Footer Placeholder 13"/>
          <p:cNvSpPr>
            <a:spLocks noGrp="1"/>
          </p:cNvSpPr>
          <p:nvPr>
            <p:ph type="ftr" sz="quarter" idx="12"/>
          </p:nvPr>
        </p:nvSpPr>
        <p:spPr/>
        <p:txBody>
          <a:bodyPr/>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B4BAF134-FD2E-4D72-856D-D57F03B18987}" type="datetimeFigureOut">
              <a:rPr lang="en-GB" smtClean="0"/>
              <a:pPr/>
              <a:t>23/05/2018</a:t>
            </a:fld>
            <a:endParaRPr lang="en-GB"/>
          </a:p>
        </p:txBody>
      </p:sp>
      <p:sp>
        <p:nvSpPr>
          <p:cNvPr id="10" name="Slide Number Placeholder 9"/>
          <p:cNvSpPr>
            <a:spLocks noGrp="1"/>
          </p:cNvSpPr>
          <p:nvPr>
            <p:ph type="sldNum" sz="quarter" idx="16"/>
          </p:nvPr>
        </p:nvSpPr>
        <p:spPr/>
        <p:txBody>
          <a:bodyPr rtlCol="0"/>
          <a:lstStyle/>
          <a:p>
            <a:fld id="{47CB4656-D345-4365-B654-CC016364998D}" type="slidenum">
              <a:rPr lang="en-GB" smtClean="0"/>
              <a:pPr/>
              <a:t>‹#›</a:t>
            </a:fld>
            <a:endParaRPr lang="en-GB"/>
          </a:p>
        </p:txBody>
      </p:sp>
      <p:sp>
        <p:nvSpPr>
          <p:cNvPr id="12" name="Footer Placeholder 11"/>
          <p:cNvSpPr>
            <a:spLocks noGrp="1"/>
          </p:cNvSpPr>
          <p:nvPr>
            <p:ph type="ftr" sz="quarter" idx="17"/>
          </p:nvPr>
        </p:nvSpPr>
        <p:spPr/>
        <p:txBody>
          <a:bodyPr rtlCol="0"/>
          <a:lstStyle/>
          <a:p>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B4BAF134-FD2E-4D72-856D-D57F03B18987}" type="datetimeFigureOut">
              <a:rPr lang="en-GB" smtClean="0"/>
              <a:pPr/>
              <a:t>23/05/2018</a:t>
            </a:fld>
            <a:endParaRPr lang="en-GB"/>
          </a:p>
        </p:txBody>
      </p:sp>
      <p:sp>
        <p:nvSpPr>
          <p:cNvPr id="12" name="Slide Number Placeholder 11"/>
          <p:cNvSpPr>
            <a:spLocks noGrp="1"/>
          </p:cNvSpPr>
          <p:nvPr>
            <p:ph type="sldNum" sz="quarter" idx="16"/>
          </p:nvPr>
        </p:nvSpPr>
        <p:spPr/>
        <p:txBody>
          <a:bodyPr rtlCol="0"/>
          <a:lstStyle/>
          <a:p>
            <a:fld id="{47CB4656-D345-4365-B654-CC016364998D}" type="slidenum">
              <a:rPr lang="en-GB" smtClean="0"/>
              <a:pPr/>
              <a:t>‹#›</a:t>
            </a:fld>
            <a:endParaRPr lang="en-GB"/>
          </a:p>
        </p:txBody>
      </p:sp>
      <p:sp>
        <p:nvSpPr>
          <p:cNvPr id="14" name="Footer Placeholder 13"/>
          <p:cNvSpPr>
            <a:spLocks noGrp="1"/>
          </p:cNvSpPr>
          <p:nvPr>
            <p:ph type="ftr" sz="quarter" idx="17"/>
          </p:nvPr>
        </p:nvSpPr>
        <p:spPr/>
        <p:txBody>
          <a:bodyPr rtlCol="0"/>
          <a:lstStyle/>
          <a:p>
            <a:endParaRPr lang="en-GB"/>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B4BAF134-FD2E-4D72-856D-D57F03B18987}" type="datetimeFigureOut">
              <a:rPr lang="en-GB" smtClean="0"/>
              <a:pPr/>
              <a:t>23/05/2018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7CB4656-D345-4365-B654-CC016364998D}"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BAF134-FD2E-4D72-856D-D57F03B18987}" type="datetimeFigureOut">
              <a:rPr lang="en-GB" smtClean="0"/>
              <a:pPr/>
              <a:t>23/05/2018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7CB4656-D345-4365-B654-CC016364998D}"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4BAF134-FD2E-4D72-856D-D57F03B18987}" type="datetimeFigureOut">
              <a:rPr lang="en-GB" smtClean="0"/>
              <a:pPr/>
              <a:t>23/05/2018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7CB4656-D345-4365-B654-CC016364998D}" type="slidenum">
              <a:rPr lang="en-GB" smtClean="0"/>
              <a:pPr/>
              <a:t>‹#›</a:t>
            </a:fld>
            <a:endParaRPr lang="en-GB"/>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B4BAF134-FD2E-4D72-856D-D57F03B18987}" type="datetimeFigureOut">
              <a:rPr lang="en-GB" smtClean="0"/>
              <a:pPr/>
              <a:t>23/05/2018</a:t>
            </a:fld>
            <a:endParaRPr lang="en-GB"/>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7CB4656-D345-4365-B654-CC016364998D}" type="slidenum">
              <a:rPr lang="en-GB" smtClean="0"/>
              <a:pPr/>
              <a:t>‹#›</a:t>
            </a:fld>
            <a:endParaRPr lang="en-GB"/>
          </a:p>
        </p:txBody>
      </p:sp>
      <p:sp>
        <p:nvSpPr>
          <p:cNvPr id="14" name="Footer Placeholder 13"/>
          <p:cNvSpPr>
            <a:spLocks noGrp="1"/>
          </p:cNvSpPr>
          <p:nvPr>
            <p:ph type="ftr" sz="quarter" idx="12"/>
          </p:nvPr>
        </p:nvSpPr>
        <p:spPr>
          <a:xfrm>
            <a:off x="1600200" y="6248206"/>
            <a:ext cx="4572000" cy="365125"/>
          </a:xfrm>
        </p:spPr>
        <p:txBody>
          <a:bodyPr rtlCol="0"/>
          <a:lstStyle/>
          <a:p>
            <a:endParaRPr lang="en-GB"/>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B4BAF134-FD2E-4D72-856D-D57F03B18987}" type="datetimeFigureOut">
              <a:rPr lang="en-GB" smtClean="0"/>
              <a:pPr/>
              <a:t>23/05/2018</a:t>
            </a:fld>
            <a:endParaRPr lang="en-GB"/>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GB"/>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7CB4656-D345-4365-B654-CC016364998D}"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hyperlink" Target="https://www.google.com/url?sa=i&amp;source=images&amp;cd=&amp;cad=rja&amp;uact=8&amp;ved=2ahUKEwjR1uj5mYrbAhWH1xQKHfQjAiIQjRx6BAgBEAU&amp;url=https://pixabay.com/en/check-mark-tick-mark-check-correct-1292787/&amp;psig=AOvVaw2qswbAnKGyw5277ud1otAg&amp;ust=1526559049985811"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6.jpeg"/><Relationship Id="rId7" Type="http://schemas.openxmlformats.org/officeDocument/2006/relationships/diagramColors" Target="../diagrams/colors2.xml"/><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hyperlink" Target="mailto:Holly.Wilson@nhslothian.scot.nhs.uk" TargetMode="External"/><Relationship Id="rId4" Type="http://schemas.openxmlformats.org/officeDocument/2006/relationships/hyperlink" Target="mailto:Suzy.Cooke@nhslothian.scot.nhs.u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Holly.Wilson@nhslothian.scot.nhs.uk" TargetMode="External"/><Relationship Id="rId2" Type="http://schemas.openxmlformats.org/officeDocument/2006/relationships/hyperlink" Target="mailto:Suzy.Cooke@nhslothian.scot.nhs.uk" TargetMode="External"/><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diagramLayout" Target="../diagrams/layout1.xml"/><Relationship Id="rId7" Type="http://schemas.openxmlformats.org/officeDocument/2006/relationships/image" Target="../media/image4.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google.com/url?sa=i&amp;source=images&amp;cd=&amp;cad=rja&amp;uact=8&amp;ved=2ahUKEwixwce6morbAhUKlxQKHRcDC7QQjRx6BAgBEAU&amp;url=https://pixabay.com/en/telephone-dial-phone-old-phone-295075/&amp;psig=AOvVaw3LigyC8TJEZVq5QtO7fAdo&amp;ust=1526559145218267" TargetMode="External"/><Relationship Id="rId2" Type="http://schemas.openxmlformats.org/officeDocument/2006/relationships/image" Target="../media/image4.jpeg"/><Relationship Id="rId1" Type="http://schemas.openxmlformats.org/officeDocument/2006/relationships/slideLayout" Target="../slideLayouts/slideLayout2.xml"/><Relationship Id="rId5" Type="http://schemas.openxmlformats.org/officeDocument/2006/relationships/image" Target="../media/image6.jpe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GB" dirty="0"/>
              <a:t>Enhancing Interpersonal Connections via Digital: Delivering and supplementing psychological treatment for people suffering from depression and eating disorders. </a:t>
            </a:r>
            <a:br>
              <a:rPr lang="en-GB" dirty="0"/>
            </a:br>
            <a:endParaRPr lang="en-GB" dirty="0"/>
          </a:p>
        </p:txBody>
      </p:sp>
      <p:sp>
        <p:nvSpPr>
          <p:cNvPr id="3" name="Subtitle 2"/>
          <p:cNvSpPr>
            <a:spLocks noGrp="1"/>
          </p:cNvSpPr>
          <p:nvPr>
            <p:ph type="subTitle" idx="1"/>
          </p:nvPr>
        </p:nvSpPr>
        <p:spPr>
          <a:xfrm>
            <a:off x="1371600" y="5013176"/>
            <a:ext cx="6400800" cy="625624"/>
          </a:xfrm>
        </p:spPr>
        <p:txBody>
          <a:bodyPr/>
          <a:lstStyle/>
          <a:p>
            <a:r>
              <a:rPr lang="en-GB" dirty="0" smtClean="0"/>
              <a:t>Suzy Cooke and Holly Wilson</a:t>
            </a:r>
            <a:endParaRPr lang="en-GB" dirty="0"/>
          </a:p>
        </p:txBody>
      </p:sp>
      <p:pic>
        <p:nvPicPr>
          <p:cNvPr id="4" name="Picture 3" descr="nhs-24-logo.jpg"/>
          <p:cNvPicPr>
            <a:picLocks noChangeAspect="1"/>
          </p:cNvPicPr>
          <p:nvPr/>
        </p:nvPicPr>
        <p:blipFill>
          <a:blip r:embed="rId2" cstate="print"/>
          <a:stretch>
            <a:fillRect/>
          </a:stretch>
        </p:blipFill>
        <p:spPr>
          <a:xfrm>
            <a:off x="7164288" y="6021288"/>
            <a:ext cx="1224136" cy="836712"/>
          </a:xfrm>
          <a:prstGeom prst="rect">
            <a:avLst/>
          </a:prstGeom>
        </p:spPr>
      </p:pic>
      <p:pic>
        <p:nvPicPr>
          <p:cNvPr id="5" name="Picture 4" descr="C:\Users\Linda.Irvine\AppData\Local\Microsoft\Windows\Temporary Internet Files\Content.Outlook\CNHDNI9M\ProspectModel_Logo.jpg"/>
          <p:cNvPicPr>
            <a:picLocks noChangeAspect="1" noChangeArrowheads="1"/>
          </p:cNvPicPr>
          <p:nvPr/>
        </p:nvPicPr>
        <p:blipFill>
          <a:blip r:embed="rId3" cstate="print"/>
          <a:srcRect/>
          <a:stretch>
            <a:fillRect/>
          </a:stretch>
        </p:blipFill>
        <p:spPr bwMode="auto">
          <a:xfrm>
            <a:off x="8313946" y="6021288"/>
            <a:ext cx="830054" cy="836712"/>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 Telephone therapy can: </a:t>
            </a:r>
            <a:br>
              <a:rPr lang="en-GB" dirty="0" smtClean="0"/>
            </a:br>
            <a:endParaRPr lang="en-GB" dirty="0"/>
          </a:p>
        </p:txBody>
      </p:sp>
      <p:sp>
        <p:nvSpPr>
          <p:cNvPr id="3" name="Content Placeholder 2"/>
          <p:cNvSpPr>
            <a:spLocks noGrp="1"/>
          </p:cNvSpPr>
          <p:nvPr>
            <p:ph sz="quarter" idx="1"/>
          </p:nvPr>
        </p:nvSpPr>
        <p:spPr>
          <a:xfrm>
            <a:off x="467544" y="1052736"/>
            <a:ext cx="8229600" cy="4525963"/>
          </a:xfrm>
        </p:spPr>
        <p:txBody>
          <a:bodyPr>
            <a:normAutofit/>
          </a:bodyPr>
          <a:lstStyle/>
          <a:p>
            <a:endParaRPr lang="en-GB" dirty="0" smtClean="0"/>
          </a:p>
          <a:p>
            <a:endParaRPr lang="en-GB" dirty="0" smtClean="0"/>
          </a:p>
          <a:p>
            <a:r>
              <a:rPr lang="en-GB" dirty="0" smtClean="0"/>
              <a:t>Offer the option of home-based sessions </a:t>
            </a:r>
          </a:p>
          <a:p>
            <a:r>
              <a:rPr lang="en-GB" dirty="0" smtClean="0"/>
              <a:t>Reduce patient and therapist travel time </a:t>
            </a:r>
          </a:p>
          <a:p>
            <a:r>
              <a:rPr lang="en-GB" dirty="0" smtClean="0"/>
              <a:t>Reduce the costs associated with clinics/hospital attendance </a:t>
            </a:r>
          </a:p>
          <a:p>
            <a:r>
              <a:rPr lang="en-GB" dirty="0" smtClean="0"/>
              <a:t>Reduce the amount of time people require off work </a:t>
            </a:r>
          </a:p>
          <a:p>
            <a:r>
              <a:rPr lang="en-GB" dirty="0" smtClean="0"/>
              <a:t>Help reduce stigma and offer perceived anonymity </a:t>
            </a:r>
          </a:p>
          <a:p>
            <a:endParaRPr lang="en-GB" dirty="0"/>
          </a:p>
        </p:txBody>
      </p:sp>
      <p:sp>
        <p:nvSpPr>
          <p:cNvPr id="7170" name="AutoShape 2" descr="Image result for tick"/>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sp>
        <p:nvSpPr>
          <p:cNvPr id="7172" name="AutoShape 4" descr="Image result for tick"/>
          <p:cNvSpPr>
            <a:spLocks noChangeAspect="1" noChangeArrowheads="1"/>
          </p:cNvSpPr>
          <p:nvPr/>
        </p:nvSpPr>
        <p:spPr bwMode="auto">
          <a:xfrm>
            <a:off x="0"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GB"/>
          </a:p>
        </p:txBody>
      </p:sp>
      <p:pic>
        <p:nvPicPr>
          <p:cNvPr id="7" name="Picture 6" descr="C:\Users\Linda.Irvine\AppData\Local\Microsoft\Windows\Temporary Internet Files\Content.Outlook\CNHDNI9M\ProspectModel_Logo.jpg"/>
          <p:cNvPicPr>
            <a:picLocks noChangeAspect="1" noChangeArrowheads="1"/>
          </p:cNvPicPr>
          <p:nvPr/>
        </p:nvPicPr>
        <p:blipFill>
          <a:blip r:embed="rId2" cstate="print"/>
          <a:srcRect/>
          <a:stretch>
            <a:fillRect/>
          </a:stretch>
        </p:blipFill>
        <p:spPr bwMode="auto">
          <a:xfrm>
            <a:off x="7956550" y="0"/>
            <a:ext cx="1187450" cy="1196975"/>
          </a:xfrm>
          <a:prstGeom prst="rect">
            <a:avLst/>
          </a:prstGeom>
          <a:noFill/>
          <a:ln w="9525">
            <a:noFill/>
            <a:miter lim="800000"/>
            <a:headEnd/>
            <a:tailEnd/>
          </a:ln>
        </p:spPr>
      </p:pic>
      <p:pic>
        <p:nvPicPr>
          <p:cNvPr id="8" name="Picture 7" descr="nhs-24-logo.jpg"/>
          <p:cNvPicPr>
            <a:picLocks noChangeAspect="1"/>
          </p:cNvPicPr>
          <p:nvPr/>
        </p:nvPicPr>
        <p:blipFill>
          <a:blip r:embed="rId3" cstate="print"/>
          <a:stretch>
            <a:fillRect/>
          </a:stretch>
        </p:blipFill>
        <p:spPr>
          <a:xfrm>
            <a:off x="6660232" y="188640"/>
            <a:ext cx="1453253" cy="864096"/>
          </a:xfrm>
          <a:prstGeom prst="rect">
            <a:avLst/>
          </a:prstGeom>
        </p:spPr>
      </p:pic>
      <p:pic>
        <p:nvPicPr>
          <p:cNvPr id="7174" name="Picture 6" descr="Image result for tick">
            <a:hlinkClick r:id="rId4"/>
          </p:cNvPr>
          <p:cNvPicPr>
            <a:picLocks noChangeAspect="1" noChangeArrowheads="1"/>
          </p:cNvPicPr>
          <p:nvPr/>
        </p:nvPicPr>
        <p:blipFill>
          <a:blip r:embed="rId5" cstate="print"/>
          <a:srcRect/>
          <a:stretch>
            <a:fillRect/>
          </a:stretch>
        </p:blipFill>
        <p:spPr bwMode="auto">
          <a:xfrm>
            <a:off x="7308304" y="980728"/>
            <a:ext cx="1657325" cy="16288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6632"/>
            <a:ext cx="7164288" cy="1062608"/>
          </a:xfrm>
        </p:spPr>
        <p:txBody>
          <a:bodyPr>
            <a:noAutofit/>
          </a:bodyPr>
          <a:lstStyle/>
          <a:p>
            <a:pPr algn="ctr"/>
            <a:r>
              <a:rPr lang="en-GB" sz="3600" dirty="0" smtClean="0"/>
              <a:t>Telephone Interpersonal </a:t>
            </a:r>
            <a:br>
              <a:rPr lang="en-GB" sz="3600" dirty="0" smtClean="0"/>
            </a:br>
            <a:r>
              <a:rPr lang="en-GB" sz="3600" dirty="0" smtClean="0"/>
              <a:t>Counselling (t-IPC)</a:t>
            </a:r>
            <a:endParaRPr lang="en-GB" sz="3600" dirty="0"/>
          </a:p>
        </p:txBody>
      </p:sp>
      <p:sp>
        <p:nvSpPr>
          <p:cNvPr id="3" name="Content Placeholder 2"/>
          <p:cNvSpPr>
            <a:spLocks noGrp="1"/>
          </p:cNvSpPr>
          <p:nvPr>
            <p:ph sz="quarter" idx="1"/>
          </p:nvPr>
        </p:nvSpPr>
        <p:spPr/>
        <p:txBody>
          <a:bodyPr>
            <a:normAutofit lnSpcReduction="10000"/>
          </a:bodyPr>
          <a:lstStyle/>
          <a:p>
            <a:endParaRPr lang="en-GB" dirty="0"/>
          </a:p>
          <a:p>
            <a:r>
              <a:rPr lang="en-GB" dirty="0"/>
              <a:t> Interpersonal Counselling (IPC) (</a:t>
            </a:r>
            <a:r>
              <a:rPr lang="en-GB" dirty="0" err="1"/>
              <a:t>Klerman</a:t>
            </a:r>
            <a:r>
              <a:rPr lang="en-GB" dirty="0"/>
              <a:t>, </a:t>
            </a:r>
            <a:r>
              <a:rPr lang="en-GB" dirty="0" err="1"/>
              <a:t>Weissman</a:t>
            </a:r>
            <a:r>
              <a:rPr lang="en-GB" dirty="0"/>
              <a:t> et al., 1987) is a brief evidence-based 6 session adaptation of Interpersonal Psychotherapy, (IPT) </a:t>
            </a:r>
            <a:endParaRPr lang="en-GB" dirty="0" smtClean="0"/>
          </a:p>
          <a:p>
            <a:endParaRPr lang="en-GB" dirty="0"/>
          </a:p>
          <a:p>
            <a:r>
              <a:rPr lang="en-GB" dirty="0"/>
              <a:t> IPC is designed to be used with individuals presenting with stress/distress and mild to moderate presentations linked to interpersonal difficulties (transitions, disputes, grief and social isolation/loneliness). </a:t>
            </a:r>
          </a:p>
        </p:txBody>
      </p:sp>
      <p:pic>
        <p:nvPicPr>
          <p:cNvPr id="4" name="Picture 3" descr="C:\Users\Linda.Irvine\AppData\Local\Microsoft\Windows\Temporary Internet Files\Content.Outlook\CNHDNI9M\ProspectModel_Logo.jpg"/>
          <p:cNvPicPr>
            <a:picLocks noChangeAspect="1" noChangeArrowheads="1"/>
          </p:cNvPicPr>
          <p:nvPr/>
        </p:nvPicPr>
        <p:blipFill>
          <a:blip r:embed="rId2" cstate="print"/>
          <a:srcRect/>
          <a:stretch>
            <a:fillRect/>
          </a:stretch>
        </p:blipFill>
        <p:spPr bwMode="auto">
          <a:xfrm>
            <a:off x="7956550" y="0"/>
            <a:ext cx="1187450" cy="1196975"/>
          </a:xfrm>
          <a:prstGeom prst="rect">
            <a:avLst/>
          </a:prstGeom>
          <a:noFill/>
          <a:ln w="9525">
            <a:noFill/>
            <a:miter lim="800000"/>
            <a:headEnd/>
            <a:tailEnd/>
          </a:ln>
        </p:spPr>
      </p:pic>
      <p:pic>
        <p:nvPicPr>
          <p:cNvPr id="5" name="Picture 4" descr="nhs-24-logo.jpg"/>
          <p:cNvPicPr>
            <a:picLocks noChangeAspect="1"/>
          </p:cNvPicPr>
          <p:nvPr/>
        </p:nvPicPr>
        <p:blipFill>
          <a:blip r:embed="rId3" cstate="print"/>
          <a:stretch>
            <a:fillRect/>
          </a:stretch>
        </p:blipFill>
        <p:spPr>
          <a:xfrm>
            <a:off x="6660232" y="188640"/>
            <a:ext cx="1453253" cy="864096"/>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t-IPC</a:t>
            </a:r>
            <a:endParaRPr lang="en-GB" dirty="0"/>
          </a:p>
        </p:txBody>
      </p:sp>
      <p:sp>
        <p:nvSpPr>
          <p:cNvPr id="3" name="Content Placeholder 2"/>
          <p:cNvSpPr>
            <a:spLocks noGrp="1"/>
          </p:cNvSpPr>
          <p:nvPr>
            <p:ph sz="quarter" idx="1"/>
          </p:nvPr>
        </p:nvSpPr>
        <p:spPr/>
        <p:txBody>
          <a:bodyPr/>
          <a:lstStyle/>
          <a:p>
            <a:pPr>
              <a:buNone/>
            </a:pPr>
            <a:r>
              <a:rPr lang="en-GB" b="1" dirty="0"/>
              <a:t>AIMS: </a:t>
            </a:r>
            <a:endParaRPr lang="en-GB" dirty="0"/>
          </a:p>
          <a:p>
            <a:pPr lvl="0"/>
            <a:r>
              <a:rPr lang="en-GB" dirty="0"/>
              <a:t>To increase access to psychological interventions through the delivery of IPC via the telephone.</a:t>
            </a:r>
          </a:p>
          <a:p>
            <a:pPr lvl="0"/>
            <a:r>
              <a:rPr lang="en-GB" dirty="0"/>
              <a:t>To reduce symptoms of distress and prevent the worsening of symptoms at the earliest stage possible.</a:t>
            </a:r>
          </a:p>
          <a:p>
            <a:endParaRPr lang="en-GB" dirty="0"/>
          </a:p>
        </p:txBody>
      </p:sp>
      <p:pic>
        <p:nvPicPr>
          <p:cNvPr id="4" name="Picture 3" descr="C:\Users\Linda.Irvine\AppData\Local\Microsoft\Windows\Temporary Internet Files\Content.Outlook\CNHDNI9M\ProspectModel_Logo.jpg"/>
          <p:cNvPicPr>
            <a:picLocks noChangeAspect="1" noChangeArrowheads="1"/>
          </p:cNvPicPr>
          <p:nvPr/>
        </p:nvPicPr>
        <p:blipFill>
          <a:blip r:embed="rId2" cstate="print"/>
          <a:srcRect/>
          <a:stretch>
            <a:fillRect/>
          </a:stretch>
        </p:blipFill>
        <p:spPr bwMode="auto">
          <a:xfrm>
            <a:off x="7956550" y="0"/>
            <a:ext cx="1187450" cy="1196975"/>
          </a:xfrm>
          <a:prstGeom prst="rect">
            <a:avLst/>
          </a:prstGeom>
          <a:noFill/>
          <a:ln w="9525">
            <a:noFill/>
            <a:miter lim="800000"/>
            <a:headEnd/>
            <a:tailEnd/>
          </a:ln>
        </p:spPr>
      </p:pic>
      <p:pic>
        <p:nvPicPr>
          <p:cNvPr id="5" name="Picture 4" descr="nhs-24-logo.jpg"/>
          <p:cNvPicPr>
            <a:picLocks noChangeAspect="1"/>
          </p:cNvPicPr>
          <p:nvPr/>
        </p:nvPicPr>
        <p:blipFill>
          <a:blip r:embed="rId3" cstate="print"/>
          <a:stretch>
            <a:fillRect/>
          </a:stretch>
        </p:blipFill>
        <p:spPr>
          <a:xfrm>
            <a:off x="6660232" y="188640"/>
            <a:ext cx="1453253" cy="864096"/>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332656"/>
            <a:ext cx="7901880" cy="990600"/>
          </a:xfrm>
        </p:spPr>
        <p:txBody>
          <a:bodyPr>
            <a:normAutofit fontScale="90000"/>
          </a:bodyPr>
          <a:lstStyle/>
          <a:p>
            <a:r>
              <a:rPr lang="en-GB" sz="3100" b="1" dirty="0" smtClean="0"/>
              <a:t>There </a:t>
            </a:r>
            <a:r>
              <a:rPr lang="en-GB" sz="3100" b="1" dirty="0" smtClean="0"/>
              <a:t>have been promising evaluations of </a:t>
            </a:r>
            <a:r>
              <a:rPr lang="en-GB" sz="3100" b="1" dirty="0" smtClean="0"/>
              <a:t>Interpersonal </a:t>
            </a:r>
            <a:r>
              <a:rPr lang="en-GB" sz="3100" b="1" dirty="0" smtClean="0"/>
              <a:t>Counselling via the telephone: </a:t>
            </a:r>
            <a:r>
              <a:rPr lang="en-GB" b="1" dirty="0" smtClean="0"/>
              <a:t/>
            </a:r>
            <a:br>
              <a:rPr lang="en-GB" b="1" dirty="0" smtClean="0"/>
            </a:br>
            <a:endParaRPr lang="en-GB" dirty="0"/>
          </a:p>
        </p:txBody>
      </p:sp>
      <p:sp>
        <p:nvSpPr>
          <p:cNvPr id="3" name="Content Placeholder 2"/>
          <p:cNvSpPr>
            <a:spLocks noGrp="1"/>
          </p:cNvSpPr>
          <p:nvPr>
            <p:ph sz="quarter" idx="1"/>
          </p:nvPr>
        </p:nvSpPr>
        <p:spPr/>
        <p:txBody>
          <a:bodyPr>
            <a:normAutofit fontScale="92500"/>
          </a:bodyPr>
          <a:lstStyle/>
          <a:p>
            <a:r>
              <a:rPr lang="en-GB" dirty="0" smtClean="0"/>
              <a:t>Reduction </a:t>
            </a:r>
            <a:r>
              <a:rPr lang="en-GB" dirty="0"/>
              <a:t>of depressive symptoms (for </a:t>
            </a:r>
            <a:r>
              <a:rPr lang="en-GB" dirty="0" err="1"/>
              <a:t>subsyndromal</a:t>
            </a:r>
            <a:r>
              <a:rPr lang="en-GB" dirty="0"/>
              <a:t> depression following miscarriage </a:t>
            </a:r>
            <a:r>
              <a:rPr lang="en-GB" dirty="0" err="1"/>
              <a:t>Neugebauer</a:t>
            </a:r>
            <a:r>
              <a:rPr lang="en-GB" dirty="0"/>
              <a:t> and colleagues, 2007) </a:t>
            </a:r>
          </a:p>
          <a:p>
            <a:r>
              <a:rPr lang="en-GB" dirty="0" smtClean="0"/>
              <a:t>Reduction </a:t>
            </a:r>
            <a:r>
              <a:rPr lang="en-GB" dirty="0"/>
              <a:t>of depressive and anxiety symptoms and improvement of quality of life in women with breast cancer and their partners and improvements in depressive symptoms, quality of life, fatigue, perceived social support and well-being among male cancer patients and their partners (Badger and colleagues , 2004, 2005a, 2005b, 2007, 2011, 2013, 2017) </a:t>
            </a:r>
          </a:p>
          <a:p>
            <a:endParaRPr lang="en-GB" dirty="0"/>
          </a:p>
        </p:txBody>
      </p:sp>
      <p:pic>
        <p:nvPicPr>
          <p:cNvPr id="4" name="Picture 3" descr="C:\Users\Linda.Irvine\AppData\Local\Microsoft\Windows\Temporary Internet Files\Content.Outlook\CNHDNI9M\ProspectModel_Logo.jpg"/>
          <p:cNvPicPr>
            <a:picLocks noChangeAspect="1" noChangeArrowheads="1"/>
          </p:cNvPicPr>
          <p:nvPr/>
        </p:nvPicPr>
        <p:blipFill>
          <a:blip r:embed="rId2" cstate="print"/>
          <a:srcRect/>
          <a:stretch>
            <a:fillRect/>
          </a:stretch>
        </p:blipFill>
        <p:spPr bwMode="auto">
          <a:xfrm>
            <a:off x="7956550" y="0"/>
            <a:ext cx="1187450" cy="1196975"/>
          </a:xfrm>
          <a:prstGeom prst="rect">
            <a:avLst/>
          </a:prstGeom>
          <a:noFill/>
          <a:ln w="9525">
            <a:noFill/>
            <a:miter lim="800000"/>
            <a:headEnd/>
            <a:tailEnd/>
          </a:ln>
        </p:spPr>
      </p:pic>
      <p:pic>
        <p:nvPicPr>
          <p:cNvPr id="5" name="Picture 4" descr="nhs-24-logo.jpg"/>
          <p:cNvPicPr>
            <a:picLocks noChangeAspect="1"/>
          </p:cNvPicPr>
          <p:nvPr/>
        </p:nvPicPr>
        <p:blipFill>
          <a:blip r:embed="rId3" cstate="print"/>
          <a:stretch>
            <a:fillRect/>
          </a:stretch>
        </p:blipFill>
        <p:spPr>
          <a:xfrm>
            <a:off x="6660232" y="188640"/>
            <a:ext cx="1453253" cy="864096"/>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Pilot study: NHS24</a:t>
            </a:r>
            <a:endParaRPr lang="en-GB" dirty="0"/>
          </a:p>
        </p:txBody>
      </p:sp>
      <p:sp>
        <p:nvSpPr>
          <p:cNvPr id="9" name="Content Placeholder 8"/>
          <p:cNvSpPr>
            <a:spLocks noGrp="1"/>
          </p:cNvSpPr>
          <p:nvPr>
            <p:ph sz="quarter" idx="1"/>
          </p:nvPr>
        </p:nvSpPr>
        <p:spPr>
          <a:xfrm>
            <a:off x="467544" y="4005064"/>
            <a:ext cx="3456384" cy="151216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buNone/>
            </a:pPr>
            <a:r>
              <a:rPr lang="en-GB" sz="1800" dirty="0" smtClean="0">
                <a:solidFill>
                  <a:schemeClr val="tx1"/>
                </a:solidFill>
              </a:rPr>
              <a:t>Evaluation </a:t>
            </a:r>
            <a:endParaRPr lang="en-GB" sz="1800" dirty="0">
              <a:solidFill>
                <a:schemeClr val="tx1"/>
              </a:solidFill>
            </a:endParaRPr>
          </a:p>
        </p:txBody>
      </p:sp>
      <p:sp>
        <p:nvSpPr>
          <p:cNvPr id="4" name="Rounded Rectangle 3"/>
          <p:cNvSpPr/>
          <p:nvPr/>
        </p:nvSpPr>
        <p:spPr>
          <a:xfrm>
            <a:off x="539552" y="1628800"/>
            <a:ext cx="3096344" cy="151216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dirty="0" smtClean="0">
                <a:solidFill>
                  <a:schemeClr val="tx1"/>
                </a:solidFill>
              </a:rPr>
              <a:t>Training 3</a:t>
            </a:r>
            <a:r>
              <a:rPr lang="en-GB" baseline="30000" dirty="0" smtClean="0">
                <a:solidFill>
                  <a:schemeClr val="tx1"/>
                </a:solidFill>
              </a:rPr>
              <a:t>rd</a:t>
            </a:r>
            <a:r>
              <a:rPr lang="en-GB" dirty="0" smtClean="0">
                <a:solidFill>
                  <a:schemeClr val="tx1"/>
                </a:solidFill>
              </a:rPr>
              <a:t> sector and NHS staff in telephone and face to face IPC</a:t>
            </a:r>
            <a:endParaRPr lang="en-GB" dirty="0">
              <a:solidFill>
                <a:schemeClr val="tx1"/>
              </a:solidFill>
            </a:endParaRPr>
          </a:p>
        </p:txBody>
      </p:sp>
      <p:sp>
        <p:nvSpPr>
          <p:cNvPr id="5" name="Rounded Rectangle 4"/>
          <p:cNvSpPr/>
          <p:nvPr/>
        </p:nvSpPr>
        <p:spPr>
          <a:xfrm>
            <a:off x="5076056" y="1628800"/>
            <a:ext cx="3456384" cy="151216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5292080" y="1988840"/>
            <a:ext cx="3240360" cy="646331"/>
          </a:xfrm>
          <a:prstGeom prst="rect">
            <a:avLst/>
          </a:prstGeom>
          <a:noFill/>
        </p:spPr>
        <p:txBody>
          <a:bodyPr wrap="square" rtlCol="0">
            <a:spAutoFit/>
          </a:bodyPr>
          <a:lstStyle/>
          <a:p>
            <a:r>
              <a:rPr lang="en-GB" dirty="0" smtClean="0"/>
              <a:t>Training NHS24  Living Life (national pilot) in telephone IPC</a:t>
            </a:r>
            <a:endParaRPr lang="en-GB" dirty="0"/>
          </a:p>
        </p:txBody>
      </p:sp>
      <p:sp>
        <p:nvSpPr>
          <p:cNvPr id="7" name="Rounded Rectangle 6"/>
          <p:cNvSpPr/>
          <p:nvPr/>
        </p:nvSpPr>
        <p:spPr>
          <a:xfrm>
            <a:off x="5076056" y="4005064"/>
            <a:ext cx="3456384" cy="1512168"/>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TextBox 7"/>
          <p:cNvSpPr txBox="1"/>
          <p:nvPr/>
        </p:nvSpPr>
        <p:spPr>
          <a:xfrm>
            <a:off x="5364088" y="4293096"/>
            <a:ext cx="3096344" cy="646331"/>
          </a:xfrm>
          <a:prstGeom prst="rect">
            <a:avLst/>
          </a:prstGeom>
          <a:noFill/>
        </p:spPr>
        <p:txBody>
          <a:bodyPr wrap="square" rtlCol="0">
            <a:spAutoFit/>
          </a:bodyPr>
          <a:lstStyle/>
          <a:p>
            <a:endParaRPr lang="en-GB" dirty="0" smtClean="0"/>
          </a:p>
          <a:p>
            <a:pPr algn="ctr"/>
            <a:r>
              <a:rPr lang="en-GB" dirty="0" smtClean="0"/>
              <a:t>Ongoing Supervision </a:t>
            </a:r>
            <a:endParaRPr lang="en-GB" dirty="0"/>
          </a:p>
        </p:txBody>
      </p:sp>
      <p:sp>
        <p:nvSpPr>
          <p:cNvPr id="10" name="Right Arrow 9"/>
          <p:cNvSpPr/>
          <p:nvPr/>
        </p:nvSpPr>
        <p:spPr>
          <a:xfrm>
            <a:off x="3995936" y="2132856"/>
            <a:ext cx="792088"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Down Arrow 11"/>
          <p:cNvSpPr/>
          <p:nvPr/>
        </p:nvSpPr>
        <p:spPr>
          <a:xfrm>
            <a:off x="6588224" y="3284984"/>
            <a:ext cx="504056" cy="64807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Left Arrow 12"/>
          <p:cNvSpPr/>
          <p:nvPr/>
        </p:nvSpPr>
        <p:spPr>
          <a:xfrm>
            <a:off x="4067944" y="4653136"/>
            <a:ext cx="792088" cy="4320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4" name="Picture 13" descr="C:\Users\Linda.Irvine\AppData\Local\Microsoft\Windows\Temporary Internet Files\Content.Outlook\CNHDNI9M\ProspectModel_Logo.jpg"/>
          <p:cNvPicPr>
            <a:picLocks noChangeAspect="1" noChangeArrowheads="1"/>
          </p:cNvPicPr>
          <p:nvPr/>
        </p:nvPicPr>
        <p:blipFill>
          <a:blip r:embed="rId2" cstate="print"/>
          <a:srcRect/>
          <a:stretch>
            <a:fillRect/>
          </a:stretch>
        </p:blipFill>
        <p:spPr bwMode="auto">
          <a:xfrm>
            <a:off x="7956550" y="0"/>
            <a:ext cx="1187450" cy="1196975"/>
          </a:xfrm>
          <a:prstGeom prst="rect">
            <a:avLst/>
          </a:prstGeom>
          <a:noFill/>
          <a:ln w="9525">
            <a:noFill/>
            <a:miter lim="800000"/>
            <a:headEnd/>
            <a:tailEnd/>
          </a:ln>
        </p:spPr>
      </p:pic>
      <p:pic>
        <p:nvPicPr>
          <p:cNvPr id="15" name="Picture 14" descr="nhs-24-logo.jpg"/>
          <p:cNvPicPr>
            <a:picLocks noChangeAspect="1"/>
          </p:cNvPicPr>
          <p:nvPr/>
        </p:nvPicPr>
        <p:blipFill>
          <a:blip r:embed="rId3" cstate="print"/>
          <a:stretch>
            <a:fillRect/>
          </a:stretch>
        </p:blipFill>
        <p:spPr>
          <a:xfrm>
            <a:off x="6660232" y="188640"/>
            <a:ext cx="1453253" cy="864096"/>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Method</a:t>
            </a:r>
            <a:endParaRPr lang="en-GB" dirty="0"/>
          </a:p>
        </p:txBody>
      </p:sp>
      <p:sp>
        <p:nvSpPr>
          <p:cNvPr id="3" name="Content Placeholder 2"/>
          <p:cNvSpPr>
            <a:spLocks noGrp="1"/>
          </p:cNvSpPr>
          <p:nvPr>
            <p:ph sz="quarter" idx="1"/>
          </p:nvPr>
        </p:nvSpPr>
        <p:spPr/>
        <p:txBody>
          <a:bodyPr>
            <a:normAutofit lnSpcReduction="10000"/>
          </a:bodyPr>
          <a:lstStyle/>
          <a:p>
            <a:endParaRPr lang="en-GB" dirty="0"/>
          </a:p>
          <a:p>
            <a:pPr>
              <a:buNone/>
            </a:pPr>
            <a:endParaRPr lang="en-GB" sz="4900" dirty="0"/>
          </a:p>
          <a:p>
            <a:endParaRPr lang="en-GB" sz="4900" dirty="0"/>
          </a:p>
          <a:p>
            <a:pPr>
              <a:buNone/>
            </a:pPr>
            <a:r>
              <a:rPr lang="en-GB" sz="4900" dirty="0" smtClean="0"/>
              <a:t> </a:t>
            </a:r>
            <a:endParaRPr lang="en-GB" sz="4900" dirty="0"/>
          </a:p>
          <a:p>
            <a:endParaRPr lang="en-GB" sz="4900" dirty="0"/>
          </a:p>
          <a:p>
            <a:pPr>
              <a:buNone/>
            </a:pPr>
            <a:r>
              <a:rPr lang="en-GB" sz="4900" dirty="0" smtClean="0"/>
              <a:t> </a:t>
            </a:r>
            <a:endParaRPr lang="en-GB" sz="4900" dirty="0"/>
          </a:p>
          <a:p>
            <a:endParaRPr lang="en-GB" sz="4900" dirty="0"/>
          </a:p>
          <a:p>
            <a:endParaRPr lang="en-GB" dirty="0"/>
          </a:p>
          <a:p>
            <a:endParaRPr lang="en-GB" dirty="0"/>
          </a:p>
        </p:txBody>
      </p:sp>
      <p:pic>
        <p:nvPicPr>
          <p:cNvPr id="4" name="Picture 3" descr="C:\Users\Linda.Irvine\AppData\Local\Microsoft\Windows\Temporary Internet Files\Content.Outlook\CNHDNI9M\ProspectModel_Logo.jpg"/>
          <p:cNvPicPr>
            <a:picLocks noChangeAspect="1" noChangeArrowheads="1"/>
          </p:cNvPicPr>
          <p:nvPr/>
        </p:nvPicPr>
        <p:blipFill>
          <a:blip r:embed="rId2" cstate="print"/>
          <a:srcRect/>
          <a:stretch>
            <a:fillRect/>
          </a:stretch>
        </p:blipFill>
        <p:spPr bwMode="auto">
          <a:xfrm>
            <a:off x="7956550" y="0"/>
            <a:ext cx="1187450" cy="1196975"/>
          </a:xfrm>
          <a:prstGeom prst="rect">
            <a:avLst/>
          </a:prstGeom>
          <a:noFill/>
          <a:ln w="9525">
            <a:noFill/>
            <a:miter lim="800000"/>
            <a:headEnd/>
            <a:tailEnd/>
          </a:ln>
        </p:spPr>
      </p:pic>
      <p:pic>
        <p:nvPicPr>
          <p:cNvPr id="8" name="Picture 7" descr="nhs-24-logo.jpg"/>
          <p:cNvPicPr>
            <a:picLocks noChangeAspect="1"/>
          </p:cNvPicPr>
          <p:nvPr/>
        </p:nvPicPr>
        <p:blipFill>
          <a:blip r:embed="rId3" cstate="print"/>
          <a:stretch>
            <a:fillRect/>
          </a:stretch>
        </p:blipFill>
        <p:spPr>
          <a:xfrm>
            <a:off x="6660232" y="188640"/>
            <a:ext cx="1453253" cy="864096"/>
          </a:xfrm>
          <a:prstGeom prst="rect">
            <a:avLst/>
          </a:prstGeom>
        </p:spPr>
      </p:pic>
      <p:graphicFrame>
        <p:nvGraphicFramePr>
          <p:cNvPr id="6" name="Diagram 5"/>
          <p:cNvGraphicFramePr/>
          <p:nvPr/>
        </p:nvGraphicFramePr>
        <p:xfrm>
          <a:off x="1547664" y="1772816"/>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Supervision</a:t>
            </a:r>
            <a:endParaRPr lang="en-GB" dirty="0"/>
          </a:p>
        </p:txBody>
      </p:sp>
      <p:sp>
        <p:nvSpPr>
          <p:cNvPr id="3" name="Content Placeholder 2"/>
          <p:cNvSpPr>
            <a:spLocks noGrp="1"/>
          </p:cNvSpPr>
          <p:nvPr>
            <p:ph sz="quarter" idx="1"/>
          </p:nvPr>
        </p:nvSpPr>
        <p:spPr/>
        <p:txBody>
          <a:bodyPr/>
          <a:lstStyle/>
          <a:p>
            <a:r>
              <a:rPr lang="en-GB" dirty="0" smtClean="0"/>
              <a:t>Practitioners </a:t>
            </a:r>
            <a:r>
              <a:rPr lang="en-GB" dirty="0"/>
              <a:t>will receive group supervision on a fortnightly basis for </a:t>
            </a:r>
            <a:r>
              <a:rPr lang="en-GB" dirty="0" smtClean="0"/>
              <a:t>3 </a:t>
            </a:r>
            <a:r>
              <a:rPr lang="en-GB" dirty="0"/>
              <a:t>months </a:t>
            </a:r>
            <a:endParaRPr lang="en-GB" dirty="0" smtClean="0"/>
          </a:p>
          <a:p>
            <a:endParaRPr lang="en-GB" dirty="0"/>
          </a:p>
          <a:p>
            <a:r>
              <a:rPr lang="en-GB" dirty="0" smtClean="0"/>
              <a:t>Moving </a:t>
            </a:r>
            <a:r>
              <a:rPr lang="en-GB" dirty="0"/>
              <a:t>to monthly supervision, then peer supervision at </a:t>
            </a:r>
            <a:r>
              <a:rPr lang="en-GB" dirty="0" smtClean="0"/>
              <a:t>12 </a:t>
            </a:r>
            <a:r>
              <a:rPr lang="en-GB" dirty="0"/>
              <a:t>months </a:t>
            </a:r>
          </a:p>
          <a:p>
            <a:endParaRPr lang="en-GB" dirty="0" smtClean="0"/>
          </a:p>
          <a:p>
            <a:r>
              <a:rPr lang="en-GB" dirty="0" smtClean="0"/>
              <a:t>Flexible supervision plan which can be altered according </a:t>
            </a:r>
            <a:r>
              <a:rPr lang="en-GB" dirty="0" smtClean="0"/>
              <a:t>to</a:t>
            </a:r>
            <a:r>
              <a:rPr lang="en-GB" dirty="0" smtClean="0"/>
              <a:t> </a:t>
            </a:r>
            <a:r>
              <a:rPr lang="en-GB" dirty="0" smtClean="0"/>
              <a:t>perceived competence and model adherence</a:t>
            </a:r>
            <a:endParaRPr lang="en-GB" dirty="0"/>
          </a:p>
        </p:txBody>
      </p:sp>
      <p:pic>
        <p:nvPicPr>
          <p:cNvPr id="4" name="Picture 3" descr="C:\Users\Linda.Irvine\AppData\Local\Microsoft\Windows\Temporary Internet Files\Content.Outlook\CNHDNI9M\ProspectModel_Logo.jpg"/>
          <p:cNvPicPr>
            <a:picLocks noChangeAspect="1" noChangeArrowheads="1"/>
          </p:cNvPicPr>
          <p:nvPr/>
        </p:nvPicPr>
        <p:blipFill>
          <a:blip r:embed="rId2" cstate="print"/>
          <a:srcRect/>
          <a:stretch>
            <a:fillRect/>
          </a:stretch>
        </p:blipFill>
        <p:spPr bwMode="auto">
          <a:xfrm>
            <a:off x="7956550" y="0"/>
            <a:ext cx="1187450" cy="1196975"/>
          </a:xfrm>
          <a:prstGeom prst="rect">
            <a:avLst/>
          </a:prstGeom>
          <a:noFill/>
          <a:ln w="9525">
            <a:noFill/>
            <a:miter lim="800000"/>
            <a:headEnd/>
            <a:tailEnd/>
          </a:ln>
        </p:spPr>
      </p:pic>
      <p:pic>
        <p:nvPicPr>
          <p:cNvPr id="5" name="Picture 4" descr="nhs-24-logo.jpg"/>
          <p:cNvPicPr>
            <a:picLocks noChangeAspect="1"/>
          </p:cNvPicPr>
          <p:nvPr/>
        </p:nvPicPr>
        <p:blipFill>
          <a:blip r:embed="rId3" cstate="print"/>
          <a:stretch>
            <a:fillRect/>
          </a:stretch>
        </p:blipFill>
        <p:spPr>
          <a:xfrm>
            <a:off x="6660232" y="188640"/>
            <a:ext cx="1453253" cy="864096"/>
          </a:xfrm>
          <a:prstGeom prst="rect">
            <a:avLst/>
          </a:prstGeo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Evaluation</a:t>
            </a:r>
            <a:endParaRPr lang="en-GB" dirty="0"/>
          </a:p>
        </p:txBody>
      </p:sp>
      <p:sp>
        <p:nvSpPr>
          <p:cNvPr id="3" name="Content Placeholder 2"/>
          <p:cNvSpPr>
            <a:spLocks noGrp="1"/>
          </p:cNvSpPr>
          <p:nvPr>
            <p:ph sz="quarter" idx="1"/>
          </p:nvPr>
        </p:nvSpPr>
        <p:spPr/>
        <p:txBody>
          <a:bodyPr>
            <a:normAutofit fontScale="92500" lnSpcReduction="20000"/>
          </a:bodyPr>
          <a:lstStyle/>
          <a:p>
            <a:r>
              <a:rPr lang="en-GB" dirty="0" smtClean="0"/>
              <a:t>Evaluation of pre and post treatment scores, to establish if there is a statistically significant reduction in symptoms of distress. </a:t>
            </a:r>
          </a:p>
          <a:p>
            <a:r>
              <a:rPr lang="en-GB" dirty="0" smtClean="0"/>
              <a:t>t-IPC with NHS-24/ Living Life is a national service who will collect measures pre and post intervention. </a:t>
            </a:r>
          </a:p>
          <a:p>
            <a:r>
              <a:rPr lang="en-GB" dirty="0" smtClean="0"/>
              <a:t>Comparisons between outcome data for telephone Cognitive Behavioural Therapy (t-CBT) which is currently delivered via NHS-24 and living life, and t-IPC will also be made. </a:t>
            </a:r>
          </a:p>
          <a:p>
            <a:r>
              <a:rPr lang="en-GB" dirty="0" smtClean="0"/>
              <a:t>Evaluation of staff perceptions of the effectiveness of t-IPC and focus group with patients to examine the patient experience. </a:t>
            </a:r>
          </a:p>
          <a:p>
            <a:pPr>
              <a:buNone/>
            </a:pPr>
            <a:endParaRPr lang="en-GB" dirty="0" smtClean="0"/>
          </a:p>
          <a:p>
            <a:endParaRPr lang="en-GB" dirty="0"/>
          </a:p>
        </p:txBody>
      </p:sp>
      <p:pic>
        <p:nvPicPr>
          <p:cNvPr id="4" name="Picture 3" descr="C:\Users\Linda.Irvine\AppData\Local\Microsoft\Windows\Temporary Internet Files\Content.Outlook\CNHDNI9M\ProspectModel_Logo.jpg"/>
          <p:cNvPicPr>
            <a:picLocks noChangeAspect="1" noChangeArrowheads="1"/>
          </p:cNvPicPr>
          <p:nvPr/>
        </p:nvPicPr>
        <p:blipFill>
          <a:blip r:embed="rId2" cstate="print"/>
          <a:srcRect/>
          <a:stretch>
            <a:fillRect/>
          </a:stretch>
        </p:blipFill>
        <p:spPr bwMode="auto">
          <a:xfrm>
            <a:off x="7956550" y="0"/>
            <a:ext cx="1187450" cy="1196975"/>
          </a:xfrm>
          <a:prstGeom prst="rect">
            <a:avLst/>
          </a:prstGeom>
          <a:noFill/>
          <a:ln w="9525">
            <a:noFill/>
            <a:miter lim="800000"/>
            <a:headEnd/>
            <a:tailEnd/>
          </a:ln>
        </p:spPr>
      </p:pic>
      <p:pic>
        <p:nvPicPr>
          <p:cNvPr id="5" name="Picture 4" descr="nhs-24-logo.jpg"/>
          <p:cNvPicPr>
            <a:picLocks noChangeAspect="1"/>
          </p:cNvPicPr>
          <p:nvPr/>
        </p:nvPicPr>
        <p:blipFill>
          <a:blip r:embed="rId3" cstate="print"/>
          <a:stretch>
            <a:fillRect/>
          </a:stretch>
        </p:blipFill>
        <p:spPr>
          <a:xfrm>
            <a:off x="6660232" y="188640"/>
            <a:ext cx="1453253" cy="864096"/>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Considerations</a:t>
            </a:r>
            <a:endParaRPr lang="en-GB" dirty="0"/>
          </a:p>
        </p:txBody>
      </p:sp>
      <p:sp>
        <p:nvSpPr>
          <p:cNvPr id="3" name="Content Placeholder 2"/>
          <p:cNvSpPr>
            <a:spLocks noGrp="1"/>
          </p:cNvSpPr>
          <p:nvPr>
            <p:ph sz="quarter" idx="1"/>
          </p:nvPr>
        </p:nvSpPr>
        <p:spPr/>
        <p:txBody>
          <a:bodyPr>
            <a:normAutofit/>
          </a:bodyPr>
          <a:lstStyle/>
          <a:p>
            <a:r>
              <a:rPr lang="en-GB" dirty="0" smtClean="0"/>
              <a:t>What are the foreseeable challenges for the pilot?</a:t>
            </a:r>
          </a:p>
          <a:p>
            <a:r>
              <a:rPr lang="en-GB" dirty="0" smtClean="0"/>
              <a:t>How do we advertise and educate around t-IPC without affecting waiting lists in a pilot service?</a:t>
            </a:r>
          </a:p>
          <a:p>
            <a:r>
              <a:rPr lang="en-GB" dirty="0" smtClean="0"/>
              <a:t>How can t-IPC support the </a:t>
            </a:r>
            <a:r>
              <a:rPr lang="en-GB" dirty="0" smtClean="0">
                <a:solidFill>
                  <a:schemeClr val="accent2"/>
                </a:solidFill>
              </a:rPr>
              <a:t>“ask once, get help fast” </a:t>
            </a:r>
            <a:r>
              <a:rPr lang="en-GB" dirty="0" smtClean="0"/>
              <a:t>initiative in primary care?</a:t>
            </a:r>
          </a:p>
          <a:p>
            <a:r>
              <a:rPr lang="en-GB" dirty="0" smtClean="0"/>
              <a:t>What could the next stages for t-IPC look like?</a:t>
            </a:r>
          </a:p>
          <a:p>
            <a:endParaRPr lang="en-GB" dirty="0" smtClean="0"/>
          </a:p>
          <a:p>
            <a:pPr algn="ctr">
              <a:buNone/>
            </a:pPr>
            <a:r>
              <a:rPr lang="en-GB" sz="4800" dirty="0" smtClean="0">
                <a:solidFill>
                  <a:schemeClr val="accent2"/>
                </a:solidFill>
              </a:rPr>
              <a:t>What are your thoughts?</a:t>
            </a:r>
          </a:p>
          <a:p>
            <a:endParaRPr lang="en-GB" dirty="0" smtClean="0"/>
          </a:p>
          <a:p>
            <a:endParaRPr lang="en-GB" dirty="0" smtClean="0"/>
          </a:p>
          <a:p>
            <a:pPr>
              <a:buNone/>
            </a:pPr>
            <a:endParaRPr lang="en-GB" dirty="0"/>
          </a:p>
        </p:txBody>
      </p:sp>
      <p:pic>
        <p:nvPicPr>
          <p:cNvPr id="4" name="Picture 3" descr="C:\Users\Linda.Irvine\AppData\Local\Microsoft\Windows\Temporary Internet Files\Content.Outlook\CNHDNI9M\ProspectModel_Logo.jpg"/>
          <p:cNvPicPr>
            <a:picLocks noChangeAspect="1" noChangeArrowheads="1"/>
          </p:cNvPicPr>
          <p:nvPr/>
        </p:nvPicPr>
        <p:blipFill>
          <a:blip r:embed="rId2" cstate="print"/>
          <a:srcRect/>
          <a:stretch>
            <a:fillRect/>
          </a:stretch>
        </p:blipFill>
        <p:spPr bwMode="auto">
          <a:xfrm>
            <a:off x="7956550" y="0"/>
            <a:ext cx="1187450" cy="1196975"/>
          </a:xfrm>
          <a:prstGeom prst="rect">
            <a:avLst/>
          </a:prstGeom>
          <a:noFill/>
          <a:ln w="9525">
            <a:noFill/>
            <a:miter lim="800000"/>
            <a:headEnd/>
            <a:tailEnd/>
          </a:ln>
        </p:spPr>
      </p:pic>
      <p:pic>
        <p:nvPicPr>
          <p:cNvPr id="5" name="Picture 4" descr="nhs-24-logo.jpg"/>
          <p:cNvPicPr>
            <a:picLocks noChangeAspect="1"/>
          </p:cNvPicPr>
          <p:nvPr/>
        </p:nvPicPr>
        <p:blipFill>
          <a:blip r:embed="rId3" cstate="print"/>
          <a:stretch>
            <a:fillRect/>
          </a:stretch>
        </p:blipFill>
        <p:spPr>
          <a:xfrm>
            <a:off x="6660232" y="188640"/>
            <a:ext cx="1453253" cy="864096"/>
          </a:xfrm>
          <a:prstGeom prst="rect">
            <a:avLst/>
          </a:prstGeom>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188640"/>
            <a:ext cx="8153400" cy="990600"/>
          </a:xfrm>
        </p:spPr>
        <p:txBody>
          <a:bodyPr>
            <a:noAutofit/>
          </a:bodyPr>
          <a:lstStyle/>
          <a:p>
            <a:pPr algn="ctr"/>
            <a:r>
              <a:rPr lang="en-GB" sz="6600" dirty="0" smtClean="0"/>
              <a:t>Thank you</a:t>
            </a:r>
            <a:endParaRPr lang="en-GB" sz="6600" dirty="0"/>
          </a:p>
        </p:txBody>
      </p:sp>
      <p:pic>
        <p:nvPicPr>
          <p:cNvPr id="3" name="Picture 2" descr="C:\Users\Linda.Irvine\AppData\Local\Microsoft\Windows\Temporary Internet Files\Content.Outlook\CNHDNI9M\ProspectModel_Logo.jpg"/>
          <p:cNvPicPr>
            <a:picLocks noChangeAspect="1" noChangeArrowheads="1"/>
          </p:cNvPicPr>
          <p:nvPr/>
        </p:nvPicPr>
        <p:blipFill>
          <a:blip r:embed="rId2" cstate="print"/>
          <a:srcRect/>
          <a:stretch>
            <a:fillRect/>
          </a:stretch>
        </p:blipFill>
        <p:spPr bwMode="auto">
          <a:xfrm>
            <a:off x="5724128" y="3645024"/>
            <a:ext cx="2232248" cy="2250154"/>
          </a:xfrm>
          <a:prstGeom prst="rect">
            <a:avLst/>
          </a:prstGeom>
          <a:noFill/>
          <a:ln w="9525">
            <a:noFill/>
            <a:miter lim="800000"/>
            <a:headEnd/>
            <a:tailEnd/>
          </a:ln>
        </p:spPr>
      </p:pic>
      <p:pic>
        <p:nvPicPr>
          <p:cNvPr id="4" name="Picture 3" descr="nhs-24-logo.jpg"/>
          <p:cNvPicPr>
            <a:picLocks noChangeAspect="1"/>
          </p:cNvPicPr>
          <p:nvPr/>
        </p:nvPicPr>
        <p:blipFill>
          <a:blip r:embed="rId3" cstate="print"/>
          <a:stretch>
            <a:fillRect/>
          </a:stretch>
        </p:blipFill>
        <p:spPr>
          <a:xfrm>
            <a:off x="827584" y="3933056"/>
            <a:ext cx="3512029" cy="2088232"/>
          </a:xfrm>
          <a:prstGeom prst="rect">
            <a:avLst/>
          </a:prstGeom>
        </p:spPr>
      </p:pic>
      <p:sp>
        <p:nvSpPr>
          <p:cNvPr id="6" name="TextBox 5"/>
          <p:cNvSpPr txBox="1"/>
          <p:nvPr/>
        </p:nvSpPr>
        <p:spPr>
          <a:xfrm>
            <a:off x="683568" y="1916832"/>
            <a:ext cx="7776864" cy="923330"/>
          </a:xfrm>
          <a:prstGeom prst="rect">
            <a:avLst/>
          </a:prstGeom>
          <a:noFill/>
        </p:spPr>
        <p:txBody>
          <a:bodyPr wrap="square" rtlCol="0">
            <a:spAutoFit/>
          </a:bodyPr>
          <a:lstStyle/>
          <a:p>
            <a:pPr algn="ctr">
              <a:buNone/>
            </a:pPr>
            <a:r>
              <a:rPr lang="en-GB" b="1" dirty="0" smtClean="0"/>
              <a:t>For further information on t-IPC please contact the Prospect Team:</a:t>
            </a:r>
            <a:endParaRPr lang="en-GB" dirty="0" smtClean="0"/>
          </a:p>
          <a:p>
            <a:pPr>
              <a:buNone/>
            </a:pPr>
            <a:r>
              <a:rPr lang="en-GB" dirty="0" smtClean="0"/>
              <a:t>	Suzy Cooke			Holly Wilson</a:t>
            </a:r>
          </a:p>
          <a:p>
            <a:pPr>
              <a:buNone/>
            </a:pPr>
            <a:r>
              <a:rPr lang="en-GB" u="sng" dirty="0" smtClean="0">
                <a:hlinkClick r:id="rId4"/>
              </a:rPr>
              <a:t>Suzy.Cooke@nhslothian.scot.nhs.uk</a:t>
            </a:r>
            <a:r>
              <a:rPr lang="en-GB" dirty="0" smtClean="0"/>
              <a:t>        	</a:t>
            </a:r>
            <a:r>
              <a:rPr lang="en-GB" u="sng" dirty="0" smtClean="0">
                <a:hlinkClick r:id="rId5"/>
              </a:rPr>
              <a:t>Holly.Wilson@nhslothian.scot.nhs.uk</a:t>
            </a:r>
            <a:endParaRPr lang="en-GB"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1700808"/>
            <a:ext cx="8153400" cy="1872208"/>
          </a:xfrm>
        </p:spPr>
        <p:txBody>
          <a:bodyPr>
            <a:normAutofit fontScale="90000"/>
          </a:bodyPr>
          <a:lstStyle/>
          <a:p>
            <a:r>
              <a:rPr lang="en-GB" dirty="0" smtClean="0"/>
              <a:t>Telephone – Interpersonal Counselling </a:t>
            </a:r>
            <a:br>
              <a:rPr lang="en-GB" dirty="0" smtClean="0"/>
            </a:br>
            <a:r>
              <a:rPr lang="en-GB" dirty="0" smtClean="0"/>
              <a:t>national pilot with NHS24</a:t>
            </a:r>
            <a:endParaRPr lang="en-GB" dirty="0"/>
          </a:p>
        </p:txBody>
      </p:sp>
      <p:pic>
        <p:nvPicPr>
          <p:cNvPr id="3" name="Picture 2" descr="C:\Users\Linda.Irvine\AppData\Local\Microsoft\Windows\Temporary Internet Files\Content.Outlook\CNHDNI9M\ProspectModel_Logo.jpg"/>
          <p:cNvPicPr>
            <a:picLocks noChangeAspect="1" noChangeArrowheads="1"/>
          </p:cNvPicPr>
          <p:nvPr/>
        </p:nvPicPr>
        <p:blipFill>
          <a:blip r:embed="rId2" cstate="print"/>
          <a:srcRect/>
          <a:stretch>
            <a:fillRect/>
          </a:stretch>
        </p:blipFill>
        <p:spPr bwMode="auto">
          <a:xfrm>
            <a:off x="7956550" y="0"/>
            <a:ext cx="1187450" cy="1196975"/>
          </a:xfrm>
          <a:prstGeom prst="rect">
            <a:avLst/>
          </a:prstGeom>
          <a:noFill/>
          <a:ln w="9525">
            <a:noFill/>
            <a:miter lim="800000"/>
            <a:headEnd/>
            <a:tailEnd/>
          </a:ln>
        </p:spPr>
      </p:pic>
      <p:pic>
        <p:nvPicPr>
          <p:cNvPr id="4" name="Picture 3" descr="C:\Users\Linda.Irvine\AppData\Local\Microsoft\Windows\Temporary Internet Files\Content.Outlook\CNHDNI9M\ProspectModel_Logo.jpg"/>
          <p:cNvPicPr>
            <a:picLocks noChangeAspect="1" noChangeArrowheads="1"/>
          </p:cNvPicPr>
          <p:nvPr/>
        </p:nvPicPr>
        <p:blipFill>
          <a:blip r:embed="rId2" cstate="print"/>
          <a:srcRect/>
          <a:stretch>
            <a:fillRect/>
          </a:stretch>
        </p:blipFill>
        <p:spPr bwMode="auto">
          <a:xfrm>
            <a:off x="1691680" y="4365104"/>
            <a:ext cx="2454275" cy="2093912"/>
          </a:xfrm>
          <a:prstGeom prst="rect">
            <a:avLst/>
          </a:prstGeom>
          <a:noFill/>
          <a:ln w="9525">
            <a:noFill/>
            <a:miter lim="800000"/>
            <a:headEnd/>
            <a:tailEnd/>
          </a:ln>
        </p:spPr>
      </p:pic>
      <p:sp>
        <p:nvSpPr>
          <p:cNvPr id="5" name="Rectangle 4"/>
          <p:cNvSpPr/>
          <p:nvPr/>
        </p:nvSpPr>
        <p:spPr>
          <a:xfrm>
            <a:off x="2627784" y="3501008"/>
            <a:ext cx="4464496" cy="923330"/>
          </a:xfrm>
          <a:prstGeom prst="rect">
            <a:avLst/>
          </a:prstGeom>
        </p:spPr>
        <p:txBody>
          <a:bodyPr wrap="square">
            <a:spAutoFit/>
          </a:bodyPr>
          <a:lstStyle/>
          <a:p>
            <a:r>
              <a:rPr lang="en-GB" dirty="0" smtClean="0"/>
              <a:t>     Suzy Cooke, Senior Principal Psychologist </a:t>
            </a:r>
          </a:p>
          <a:p>
            <a:pPr algn="ctr"/>
            <a:r>
              <a:rPr lang="en-GB" dirty="0" smtClean="0"/>
              <a:t>&amp;</a:t>
            </a:r>
          </a:p>
          <a:p>
            <a:r>
              <a:rPr lang="en-GB" dirty="0" smtClean="0"/>
              <a:t>           Holly Wilson, Assistant Psychologist</a:t>
            </a:r>
            <a:endParaRPr lang="en-GB" dirty="0"/>
          </a:p>
        </p:txBody>
      </p:sp>
      <p:pic>
        <p:nvPicPr>
          <p:cNvPr id="6" name="Picture 5" descr="nhs-24-logo.jpg"/>
          <p:cNvPicPr>
            <a:picLocks noChangeAspect="1"/>
          </p:cNvPicPr>
          <p:nvPr/>
        </p:nvPicPr>
        <p:blipFill>
          <a:blip r:embed="rId3" cstate="print"/>
          <a:stretch>
            <a:fillRect/>
          </a:stretch>
        </p:blipFill>
        <p:spPr>
          <a:xfrm>
            <a:off x="4716016" y="4581128"/>
            <a:ext cx="2885397" cy="1715641"/>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4" name="Rectangle 3"/>
          <p:cNvSpPr/>
          <p:nvPr/>
        </p:nvSpPr>
        <p:spPr>
          <a:xfrm>
            <a:off x="1043608" y="1844824"/>
            <a:ext cx="6318448" cy="4431983"/>
          </a:xfrm>
          <a:prstGeom prst="rect">
            <a:avLst/>
          </a:prstGeom>
        </p:spPr>
        <p:txBody>
          <a:bodyPr wrap="square">
            <a:spAutoFit/>
          </a:bodyPr>
          <a:lstStyle/>
          <a:p>
            <a:endParaRPr lang="en-GB" dirty="0"/>
          </a:p>
          <a:p>
            <a:r>
              <a:rPr lang="en-GB" sz="1200" dirty="0"/>
              <a:t> </a:t>
            </a:r>
            <a:r>
              <a:rPr lang="en-GB" sz="1200" b="1" dirty="0"/>
              <a:t>References</a:t>
            </a:r>
            <a:r>
              <a:rPr lang="en-GB" sz="1200" b="1" dirty="0" smtClean="0"/>
              <a:t>:</a:t>
            </a:r>
          </a:p>
          <a:p>
            <a:endParaRPr lang="en-GB" sz="1200" b="1" dirty="0" smtClean="0"/>
          </a:p>
          <a:p>
            <a:r>
              <a:rPr lang="en-GB" sz="1200" b="1" dirty="0" smtClean="0"/>
              <a:t>Badger</a:t>
            </a:r>
            <a:r>
              <a:rPr lang="en-GB" sz="1200" b="1" dirty="0"/>
              <a:t>, T., </a:t>
            </a:r>
            <a:r>
              <a:rPr lang="en-GB" sz="1200" b="1" dirty="0" err="1"/>
              <a:t>Segrin</a:t>
            </a:r>
            <a:r>
              <a:rPr lang="en-GB" sz="1200" b="1" dirty="0"/>
              <a:t>, C., Meek, P., Lopez, A. M., Bonham, E., &amp; </a:t>
            </a:r>
            <a:r>
              <a:rPr lang="en-GB" sz="1200" b="1" dirty="0" err="1"/>
              <a:t>Sieger</a:t>
            </a:r>
            <a:r>
              <a:rPr lang="en-GB" sz="1200" b="1" dirty="0"/>
              <a:t>, A. (2005). Telephone interpersonal </a:t>
            </a:r>
            <a:r>
              <a:rPr lang="en-GB" sz="1200" b="1" dirty="0" err="1"/>
              <a:t>counseling</a:t>
            </a:r>
            <a:r>
              <a:rPr lang="en-GB" sz="1200" b="1" dirty="0"/>
              <a:t> with women with breast cancer: symptom management and quality of life. In </a:t>
            </a:r>
            <a:r>
              <a:rPr lang="en-GB" sz="1200" b="1" i="1" dirty="0"/>
              <a:t>Oncology nursing forum (Vol. 32, No. 2). </a:t>
            </a:r>
            <a:endParaRPr lang="en-GB" sz="1200" b="1" i="1" dirty="0" smtClean="0"/>
          </a:p>
          <a:p>
            <a:r>
              <a:rPr lang="en-GB" sz="1200" b="1" i="1" dirty="0" smtClean="0"/>
              <a:t>Badger</a:t>
            </a:r>
            <a:r>
              <a:rPr lang="en-GB" sz="1200" b="1" i="1" dirty="0"/>
              <a:t>, T., </a:t>
            </a:r>
            <a:r>
              <a:rPr lang="en-GB" sz="1200" b="1" i="1" dirty="0" err="1"/>
              <a:t>Segrin</a:t>
            </a:r>
            <a:r>
              <a:rPr lang="en-GB" sz="1200" b="1" i="1" dirty="0"/>
              <a:t>, C., </a:t>
            </a:r>
            <a:r>
              <a:rPr lang="en-GB" sz="1200" b="1" i="1" dirty="0" err="1"/>
              <a:t>Pasvogel</a:t>
            </a:r>
            <a:r>
              <a:rPr lang="en-GB" sz="1200" b="1" i="1" dirty="0"/>
              <a:t>, A., &amp; Lopez, A. M. (2013). The effect of psychosocial interventions delivered by telephone and videophone on quality of life in early-stage breast cancer survivors and their supportive partners. Journal of telemedicine and </a:t>
            </a:r>
            <a:r>
              <a:rPr lang="en-GB" sz="1200" b="1" i="1" dirty="0" err="1"/>
              <a:t>telecare</a:t>
            </a:r>
            <a:r>
              <a:rPr lang="en-GB" sz="1200" b="1" i="1" dirty="0"/>
              <a:t>, 19(5), 260-265. </a:t>
            </a:r>
            <a:endParaRPr lang="en-GB" sz="1200" b="1" i="1" dirty="0" smtClean="0"/>
          </a:p>
          <a:p>
            <a:r>
              <a:rPr lang="en-GB" sz="1200" b="1" i="1" dirty="0" smtClean="0"/>
              <a:t>Badger</a:t>
            </a:r>
            <a:r>
              <a:rPr lang="en-GB" sz="1200" b="1" i="1" dirty="0"/>
              <a:t>, T., </a:t>
            </a:r>
            <a:r>
              <a:rPr lang="en-GB" sz="1200" b="1" i="1" dirty="0" err="1"/>
              <a:t>Segrin</a:t>
            </a:r>
            <a:r>
              <a:rPr lang="en-GB" sz="1200" b="1" i="1" dirty="0"/>
              <a:t>, C., </a:t>
            </a:r>
            <a:r>
              <a:rPr lang="en-GB" sz="1200" b="1" i="1" dirty="0" err="1"/>
              <a:t>Swiatkowski</a:t>
            </a:r>
            <a:r>
              <a:rPr lang="en-GB" sz="1200" b="1" i="1" dirty="0"/>
              <a:t>, P., </a:t>
            </a:r>
            <a:r>
              <a:rPr lang="en-GB" sz="1200" b="1" i="1" dirty="0" err="1"/>
              <a:t>McNelis</a:t>
            </a:r>
            <a:r>
              <a:rPr lang="en-GB" sz="1200" b="1" i="1" dirty="0"/>
              <a:t>, M., </a:t>
            </a:r>
            <a:r>
              <a:rPr lang="en-GB" sz="1200" b="1" i="1" dirty="0" err="1"/>
              <a:t>Weihs</a:t>
            </a:r>
            <a:r>
              <a:rPr lang="en-GB" sz="1200" b="1" i="1" dirty="0"/>
              <a:t>, K., &amp; Lopez, A. M. (2017). Why Latinas with breast cancer select specific informal caregivers to participate with them in psychosocial interventions. Journal of </a:t>
            </a:r>
            <a:r>
              <a:rPr lang="en-GB" sz="1200" b="1" i="1" dirty="0" err="1"/>
              <a:t>Transcultural</a:t>
            </a:r>
            <a:r>
              <a:rPr lang="en-GB" sz="1200" b="1" i="1" dirty="0"/>
              <a:t> Nursing, 28(4), 391-397. </a:t>
            </a:r>
            <a:endParaRPr lang="en-GB" sz="1200" b="1" i="1" dirty="0" smtClean="0"/>
          </a:p>
          <a:p>
            <a:r>
              <a:rPr lang="en-GB" sz="1200" b="1" i="1" dirty="0" smtClean="0"/>
              <a:t>Badger</a:t>
            </a:r>
            <a:r>
              <a:rPr lang="en-GB" sz="1200" b="1" i="1" dirty="0"/>
              <a:t>, T., </a:t>
            </a:r>
            <a:r>
              <a:rPr lang="en-GB" sz="1200" b="1" i="1" dirty="0" err="1"/>
              <a:t>Segrin</a:t>
            </a:r>
            <a:r>
              <a:rPr lang="en-GB" sz="1200" b="1" i="1" dirty="0"/>
              <a:t>, C., </a:t>
            </a:r>
            <a:r>
              <a:rPr lang="en-GB" sz="1200" b="1" i="1" dirty="0" err="1"/>
              <a:t>Dorros</a:t>
            </a:r>
            <a:r>
              <a:rPr lang="en-GB" sz="1200" b="1" i="1" dirty="0"/>
              <a:t>, S. M., Meek, P., &amp; Lopez, A. M. (2007). Depression and anxiety in women with breast cancer and their partners. Nursing research, 56(1), 44-53. </a:t>
            </a:r>
            <a:endParaRPr lang="en-GB" sz="1200" b="1" i="1" dirty="0" smtClean="0"/>
          </a:p>
          <a:p>
            <a:r>
              <a:rPr lang="en-GB" sz="1200" b="1" i="1" dirty="0" smtClean="0"/>
              <a:t>Badger</a:t>
            </a:r>
            <a:r>
              <a:rPr lang="en-GB" sz="1200" b="1" i="1" dirty="0"/>
              <a:t>, T., </a:t>
            </a:r>
            <a:r>
              <a:rPr lang="en-GB" sz="1200" b="1" i="1" dirty="0" err="1"/>
              <a:t>Segrin</a:t>
            </a:r>
            <a:r>
              <a:rPr lang="en-GB" sz="1200" b="1" i="1" dirty="0"/>
              <a:t>, C., Meek, P., LOPEZ, A., &amp; BONHAM, E. (2004). A case </a:t>
            </a:r>
            <a:r>
              <a:rPr lang="en-GB" sz="1200" b="1" i="1" dirty="0" err="1"/>
              <a:t>studyof</a:t>
            </a:r>
            <a:r>
              <a:rPr lang="en-GB" sz="1200" b="1" i="1" dirty="0"/>
              <a:t> telephone interpersonal counselling for women with breast cancer </a:t>
            </a:r>
            <a:r>
              <a:rPr lang="en-GB" sz="1200" b="1" i="1" dirty="0" err="1"/>
              <a:t>andtheir</a:t>
            </a:r>
            <a:r>
              <a:rPr lang="en-GB" sz="1200" b="1" i="1" dirty="0"/>
              <a:t> partners. In Oncology Nursing Forum (Vol. 31, pp. 997-1003). </a:t>
            </a:r>
            <a:endParaRPr lang="en-GB" sz="1200" b="1" i="1" dirty="0" smtClean="0"/>
          </a:p>
          <a:p>
            <a:r>
              <a:rPr lang="en-GB" sz="1200" b="1" i="1" dirty="0" err="1" smtClean="0"/>
              <a:t>Klerman</a:t>
            </a:r>
            <a:r>
              <a:rPr lang="en-GB" sz="1200" b="1" i="1" dirty="0"/>
              <a:t>, GL, </a:t>
            </a:r>
            <a:r>
              <a:rPr lang="en-GB" sz="1200" b="1" i="1" dirty="0" err="1"/>
              <a:t>Budman</a:t>
            </a:r>
            <a:r>
              <a:rPr lang="en-GB" sz="1200" b="1" i="1" dirty="0"/>
              <a:t>, S., Berwick, D, </a:t>
            </a:r>
            <a:r>
              <a:rPr lang="en-GB" sz="1200" b="1" i="1" dirty="0" err="1"/>
              <a:t>Weissman</a:t>
            </a:r>
            <a:r>
              <a:rPr lang="en-GB" sz="1200" b="1" i="1" dirty="0"/>
              <a:t>, MM, Damico-White, J, </a:t>
            </a:r>
            <a:r>
              <a:rPr lang="en-GB" sz="1200" b="1" i="1" dirty="0" err="1"/>
              <a:t>Demby</a:t>
            </a:r>
            <a:r>
              <a:rPr lang="en-GB" sz="1200" b="1" i="1" dirty="0"/>
              <a:t>, A, et al. (1987). Efficacy of a brief psychosocial intervention for symptoms of stress and </a:t>
            </a:r>
            <a:r>
              <a:rPr lang="en-GB" sz="1200" b="1" i="1" dirty="0" err="1"/>
              <a:t>sitress</a:t>
            </a:r>
            <a:r>
              <a:rPr lang="en-GB" sz="1200" b="1" i="1" dirty="0"/>
              <a:t> among patients in primary care. Medical Care, 25, 1078-1088. </a:t>
            </a:r>
            <a:endParaRPr lang="en-GB" sz="1200" b="1" i="1" dirty="0" smtClean="0"/>
          </a:p>
          <a:p>
            <a:r>
              <a:rPr lang="en-GB" sz="1200" b="1" i="1" dirty="0" smtClean="0"/>
              <a:t>Neugebauer</a:t>
            </a:r>
            <a:r>
              <a:rPr lang="en-GB" sz="1200" b="1" i="1" dirty="0"/>
              <a:t>, R., Kline, J., Bleiberg, K., </a:t>
            </a:r>
            <a:r>
              <a:rPr lang="en-GB" sz="1200" b="1" i="1" dirty="0" err="1"/>
              <a:t>Baxi</a:t>
            </a:r>
            <a:r>
              <a:rPr lang="en-GB" sz="1200" b="1" i="1" dirty="0"/>
              <a:t>, L., Markowitz, J. C., </a:t>
            </a:r>
            <a:r>
              <a:rPr lang="en-GB" sz="1200" b="1" i="1" dirty="0" err="1"/>
              <a:t>Rosing</a:t>
            </a:r>
            <a:r>
              <a:rPr lang="en-GB" sz="1200" b="1" i="1" dirty="0"/>
              <a:t>, M., Levin, B., &amp; Keith, J. (2007). Preliminary open trial of interpersonal </a:t>
            </a:r>
            <a:r>
              <a:rPr lang="en-GB" sz="1200" b="1" i="1" dirty="0" err="1"/>
              <a:t>counseling</a:t>
            </a:r>
            <a:r>
              <a:rPr lang="en-GB" sz="1200" b="1" i="1" dirty="0"/>
              <a:t> for </a:t>
            </a:r>
            <a:r>
              <a:rPr lang="en-GB" sz="1200" b="1" i="1" dirty="0" err="1"/>
              <a:t>subsyndromal</a:t>
            </a:r>
            <a:r>
              <a:rPr lang="en-GB" sz="1200" b="1" i="1" dirty="0"/>
              <a:t> depression following miscarriage. Depression and anxiety, 24(3), 219-222. </a:t>
            </a:r>
            <a:endParaRPr lang="en-GB" sz="1200" dirty="0"/>
          </a:p>
        </p:txBody>
      </p:sp>
      <p:pic>
        <p:nvPicPr>
          <p:cNvPr id="5" name="Picture 4" descr="C:\Users\Linda.Irvine\AppData\Local\Microsoft\Windows\Temporary Internet Files\Content.Outlook\CNHDNI9M\ProspectModel_Logo.jpg"/>
          <p:cNvPicPr>
            <a:picLocks noChangeAspect="1" noChangeArrowheads="1"/>
          </p:cNvPicPr>
          <p:nvPr/>
        </p:nvPicPr>
        <p:blipFill>
          <a:blip r:embed="rId2" cstate="print"/>
          <a:srcRect/>
          <a:stretch>
            <a:fillRect/>
          </a:stretch>
        </p:blipFill>
        <p:spPr bwMode="auto">
          <a:xfrm>
            <a:off x="7956550" y="0"/>
            <a:ext cx="1187450" cy="1196975"/>
          </a:xfrm>
          <a:prstGeom prst="rect">
            <a:avLst/>
          </a:prstGeom>
          <a:noFill/>
          <a:ln w="9525">
            <a:noFill/>
            <a:miter lim="800000"/>
            <a:headEnd/>
            <a:tailEnd/>
          </a:ln>
        </p:spPr>
      </p:pic>
      <p:pic>
        <p:nvPicPr>
          <p:cNvPr id="6" name="Picture 5" descr="nhs-24-logo.jpg"/>
          <p:cNvPicPr>
            <a:picLocks noChangeAspect="1"/>
          </p:cNvPicPr>
          <p:nvPr/>
        </p:nvPicPr>
        <p:blipFill>
          <a:blip r:embed="rId3" cstate="print"/>
          <a:stretch>
            <a:fillRect/>
          </a:stretch>
        </p:blipFill>
        <p:spPr>
          <a:xfrm>
            <a:off x="6660232" y="188640"/>
            <a:ext cx="1453253" cy="86409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Prospect Model</a:t>
            </a:r>
            <a:endParaRPr lang="en-GB" dirty="0"/>
          </a:p>
        </p:txBody>
      </p:sp>
      <p:sp>
        <p:nvSpPr>
          <p:cNvPr id="3" name="Content Placeholder 2"/>
          <p:cNvSpPr>
            <a:spLocks noGrp="1"/>
          </p:cNvSpPr>
          <p:nvPr>
            <p:ph sz="quarter" idx="1"/>
          </p:nvPr>
        </p:nvSpPr>
        <p:spPr/>
        <p:txBody>
          <a:bodyPr>
            <a:normAutofit fontScale="55000" lnSpcReduction="20000"/>
          </a:bodyPr>
          <a:lstStyle/>
          <a:p>
            <a:pPr hangingPunct="0">
              <a:buNone/>
            </a:pPr>
            <a:r>
              <a:rPr lang="en-GB" dirty="0" smtClean="0"/>
              <a:t>t-IPC adapted by: Dr Patricia Graham, Suzy Cooke, Dr Debra Bowyer and Holly Wilson. NHS Lothian, Scotland. December, 2017</a:t>
            </a:r>
          </a:p>
          <a:p>
            <a:pPr hangingPunct="0">
              <a:buNone/>
            </a:pPr>
            <a:r>
              <a:rPr lang="en-GB" dirty="0" smtClean="0"/>
              <a:t> </a:t>
            </a:r>
          </a:p>
          <a:p>
            <a:pPr hangingPunct="0">
              <a:buNone/>
            </a:pPr>
            <a:r>
              <a:rPr lang="en-GB" dirty="0" smtClean="0"/>
              <a:t>This adaptation came from: </a:t>
            </a:r>
            <a:r>
              <a:rPr lang="en-GB" dirty="0" err="1" smtClean="0"/>
              <a:t>Weissman</a:t>
            </a:r>
            <a:r>
              <a:rPr lang="en-GB" dirty="0" smtClean="0"/>
              <a:t> MM, Markowitz JC, </a:t>
            </a:r>
            <a:r>
              <a:rPr lang="en-GB" dirty="0" err="1" smtClean="0"/>
              <a:t>Klerman</a:t>
            </a:r>
            <a:r>
              <a:rPr lang="en-GB" dirty="0" smtClean="0"/>
              <a:t> GL. A Clinician’s Quick Guide to Interpersonal Psychotherapy. Oxford University Press, New York, NY: 2007</a:t>
            </a:r>
            <a:endParaRPr lang="en-GB" b="1" i="1" dirty="0" smtClean="0"/>
          </a:p>
          <a:p>
            <a:pPr hangingPunct="0">
              <a:buNone/>
            </a:pPr>
            <a:r>
              <a:rPr lang="en-GB" dirty="0" smtClean="0"/>
              <a:t> </a:t>
            </a:r>
            <a:endParaRPr lang="en-GB" b="1" i="1" dirty="0" smtClean="0"/>
          </a:p>
          <a:p>
            <a:pPr hangingPunct="0">
              <a:buNone/>
            </a:pPr>
            <a:r>
              <a:rPr lang="en-GB" dirty="0" smtClean="0"/>
              <a:t>This adaptation has received support from: Linda Irvine, Strategic Programme Manager, NHS Lothian</a:t>
            </a:r>
          </a:p>
          <a:p>
            <a:pPr>
              <a:buNone/>
            </a:pPr>
            <a:endParaRPr lang="en-GB" b="1" dirty="0" smtClean="0"/>
          </a:p>
          <a:p>
            <a:pPr>
              <a:buNone/>
            </a:pPr>
            <a:r>
              <a:rPr lang="en-GB" b="1" dirty="0" smtClean="0"/>
              <a:t>For information on IPT contact: </a:t>
            </a:r>
            <a:r>
              <a:rPr lang="en-GB" dirty="0" smtClean="0"/>
              <a:t>Myrna </a:t>
            </a:r>
            <a:r>
              <a:rPr lang="en-GB" dirty="0" err="1" smtClean="0"/>
              <a:t>Weissman</a:t>
            </a:r>
            <a:r>
              <a:rPr lang="en-GB" dirty="0" smtClean="0"/>
              <a:t>, Ph.D. Diane Goldman Kemper Family Professor of Epidemiology and Psychiatry, Columbia University College of Physicians and Surgeons, Chief Division of Epidemiology, New York State Psychiatric Institute, 1051 Riverside Drive Unit 24, New York 10032.</a:t>
            </a:r>
          </a:p>
          <a:p>
            <a:pPr>
              <a:buNone/>
            </a:pPr>
            <a:r>
              <a:rPr lang="en-GB" dirty="0" smtClean="0"/>
              <a:t> </a:t>
            </a:r>
          </a:p>
          <a:p>
            <a:pPr algn="ctr">
              <a:buNone/>
            </a:pPr>
            <a:r>
              <a:rPr lang="en-GB" b="1" dirty="0" smtClean="0"/>
              <a:t>For further information on t-IPC please contact the Prospect Team:</a:t>
            </a:r>
            <a:endParaRPr lang="en-GB" dirty="0" smtClean="0"/>
          </a:p>
          <a:p>
            <a:pPr>
              <a:buNone/>
            </a:pPr>
            <a:r>
              <a:rPr lang="en-GB" dirty="0" smtClean="0"/>
              <a:t>Suzy Cooke, Senior Principal Psychologist.                Holly Wilson, Assistant Psychologist.</a:t>
            </a:r>
          </a:p>
          <a:p>
            <a:pPr>
              <a:buNone/>
            </a:pPr>
            <a:r>
              <a:rPr lang="en-GB" dirty="0" smtClean="0"/>
              <a:t>Email: </a:t>
            </a:r>
            <a:r>
              <a:rPr lang="en-GB" u="sng" dirty="0" smtClean="0">
                <a:hlinkClick r:id="rId2"/>
              </a:rPr>
              <a:t>Suzy.Cooke@nhslothian.scot.nhs.uk</a:t>
            </a:r>
            <a:r>
              <a:rPr lang="en-GB" dirty="0" smtClean="0"/>
              <a:t>               Email: </a:t>
            </a:r>
            <a:r>
              <a:rPr lang="en-GB" u="sng" dirty="0" smtClean="0">
                <a:hlinkClick r:id="rId3"/>
              </a:rPr>
              <a:t>Holly.Wilson@nhslothian.scot.nhs.uk</a:t>
            </a:r>
            <a:endParaRPr lang="en-GB" dirty="0" smtClean="0"/>
          </a:p>
          <a:p>
            <a:pPr>
              <a:buNone/>
            </a:pPr>
            <a:endParaRPr lang="en-GB" dirty="0"/>
          </a:p>
        </p:txBody>
      </p:sp>
      <p:pic>
        <p:nvPicPr>
          <p:cNvPr id="4" name="Picture 3" descr="C:\Users\Linda.Irvine\AppData\Local\Microsoft\Windows\Temporary Internet Files\Content.Outlook\CNHDNI9M\ProspectModel_Logo.jpg"/>
          <p:cNvPicPr>
            <a:picLocks noChangeAspect="1" noChangeArrowheads="1"/>
          </p:cNvPicPr>
          <p:nvPr/>
        </p:nvPicPr>
        <p:blipFill>
          <a:blip r:embed="rId4" cstate="print"/>
          <a:srcRect/>
          <a:stretch>
            <a:fillRect/>
          </a:stretch>
        </p:blipFill>
        <p:spPr bwMode="auto">
          <a:xfrm>
            <a:off x="7956550" y="0"/>
            <a:ext cx="1187450" cy="1196975"/>
          </a:xfrm>
          <a:prstGeom prst="rect">
            <a:avLst/>
          </a:prstGeom>
          <a:noFill/>
          <a:ln w="9525">
            <a:noFill/>
            <a:miter lim="800000"/>
            <a:headEnd/>
            <a:tailEnd/>
          </a:ln>
        </p:spPr>
      </p:pic>
      <p:pic>
        <p:nvPicPr>
          <p:cNvPr id="5" name="Picture 4" descr="nhs-24-logo.jpg"/>
          <p:cNvPicPr>
            <a:picLocks noChangeAspect="1"/>
          </p:cNvPicPr>
          <p:nvPr/>
        </p:nvPicPr>
        <p:blipFill>
          <a:blip r:embed="rId5" cstate="print"/>
          <a:stretch>
            <a:fillRect/>
          </a:stretch>
        </p:blipFill>
        <p:spPr>
          <a:xfrm>
            <a:off x="6660232" y="188640"/>
            <a:ext cx="1453253" cy="86409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9552" y="980728"/>
            <a:ext cx="8229600" cy="4525963"/>
          </a:xfrm>
        </p:spPr>
        <p:txBody>
          <a:bodyPr>
            <a:normAutofit/>
          </a:bodyPr>
          <a:lstStyle/>
          <a:p>
            <a:endParaRPr lang="en-GB" dirty="0"/>
          </a:p>
          <a:p>
            <a:pPr>
              <a:buNone/>
            </a:pPr>
            <a:r>
              <a:rPr lang="en-GB" sz="3600" dirty="0" smtClean="0"/>
              <a:t>	 </a:t>
            </a:r>
            <a:r>
              <a:rPr lang="en-GB" sz="3600" b="1" i="1" dirty="0"/>
              <a:t>In 2016, the World Health Organisation, in collaboration with the World Bank, declared the need to emphasise mental health treatment in health care: their </a:t>
            </a:r>
            <a:r>
              <a:rPr lang="en-GB" sz="3600" b="1" i="1" dirty="0" err="1"/>
              <a:t>mhGAP</a:t>
            </a:r>
            <a:r>
              <a:rPr lang="en-GB" sz="3600" b="1" i="1" dirty="0"/>
              <a:t> programme sponsored dissemination of IPT for depression all over the world. </a:t>
            </a:r>
            <a:endParaRPr lang="en-GB" sz="3600" dirty="0"/>
          </a:p>
        </p:txBody>
      </p:sp>
      <p:pic>
        <p:nvPicPr>
          <p:cNvPr id="4" name="Picture 3" descr="C:\Users\Linda.Irvine\AppData\Local\Microsoft\Windows\Temporary Internet Files\Content.Outlook\CNHDNI9M\ProspectModel_Logo.jpg"/>
          <p:cNvPicPr>
            <a:picLocks noChangeAspect="1" noChangeArrowheads="1"/>
          </p:cNvPicPr>
          <p:nvPr/>
        </p:nvPicPr>
        <p:blipFill>
          <a:blip r:embed="rId2" cstate="print"/>
          <a:srcRect/>
          <a:stretch>
            <a:fillRect/>
          </a:stretch>
        </p:blipFill>
        <p:spPr bwMode="auto">
          <a:xfrm>
            <a:off x="7956550" y="0"/>
            <a:ext cx="1187450" cy="1196975"/>
          </a:xfrm>
          <a:prstGeom prst="rect">
            <a:avLst/>
          </a:prstGeom>
          <a:noFill/>
          <a:ln w="9525">
            <a:noFill/>
            <a:miter lim="800000"/>
            <a:headEnd/>
            <a:tailEnd/>
          </a:ln>
        </p:spPr>
      </p:pic>
      <p:pic>
        <p:nvPicPr>
          <p:cNvPr id="5" name="Picture 4" descr="nhs-24-logo.jpg"/>
          <p:cNvPicPr>
            <a:picLocks noChangeAspect="1"/>
          </p:cNvPicPr>
          <p:nvPr/>
        </p:nvPicPr>
        <p:blipFill>
          <a:blip r:embed="rId3" cstate="print"/>
          <a:stretch>
            <a:fillRect/>
          </a:stretch>
        </p:blipFill>
        <p:spPr>
          <a:xfrm>
            <a:off x="6660232" y="188640"/>
            <a:ext cx="1453253" cy="864096"/>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The Prospect Model</a:t>
            </a:r>
            <a:endParaRPr lang="en-GB" sz="4000" dirty="0"/>
          </a:p>
        </p:txBody>
      </p:sp>
      <p:sp>
        <p:nvSpPr>
          <p:cNvPr id="3" name="Content Placeholder 2"/>
          <p:cNvSpPr>
            <a:spLocks noGrp="1"/>
          </p:cNvSpPr>
          <p:nvPr>
            <p:ph sz="quarter" idx="1"/>
          </p:nvPr>
        </p:nvSpPr>
        <p:spPr/>
        <p:txBody>
          <a:bodyPr/>
          <a:lstStyle/>
          <a:p>
            <a:r>
              <a:rPr lang="en-GB" dirty="0" smtClean="0"/>
              <a:t>Matched care model of Interpersonal Psychotherapy (IPT)</a:t>
            </a:r>
          </a:p>
          <a:p>
            <a:endParaRPr lang="en-GB" dirty="0" smtClean="0"/>
          </a:p>
          <a:p>
            <a:r>
              <a:rPr lang="en-GB" dirty="0" smtClean="0"/>
              <a:t>IPT (</a:t>
            </a:r>
            <a:r>
              <a:rPr lang="en-GB" dirty="0" err="1" smtClean="0"/>
              <a:t>Klerman</a:t>
            </a:r>
            <a:r>
              <a:rPr lang="en-GB" dirty="0" smtClean="0"/>
              <a:t> et al 1984) is ‘A’ rated (highly recommended) in the Matrix for Depression</a:t>
            </a:r>
          </a:p>
          <a:p>
            <a:endParaRPr lang="en-GB" dirty="0" smtClean="0"/>
          </a:p>
          <a:p>
            <a:r>
              <a:rPr lang="en-GB" dirty="0" smtClean="0"/>
              <a:t>Endorsed by Myrna </a:t>
            </a:r>
            <a:r>
              <a:rPr lang="en-GB" dirty="0" err="1" smtClean="0"/>
              <a:t>Weissman</a:t>
            </a:r>
            <a:r>
              <a:rPr lang="en-GB" dirty="0" smtClean="0"/>
              <a:t>, one of the initial authors of IPT</a:t>
            </a:r>
          </a:p>
          <a:p>
            <a:endParaRPr lang="en-GB" dirty="0" smtClean="0"/>
          </a:p>
          <a:p>
            <a:endParaRPr lang="en-GB" dirty="0"/>
          </a:p>
        </p:txBody>
      </p:sp>
      <p:pic>
        <p:nvPicPr>
          <p:cNvPr id="4" name="Picture 3" descr="C:\Users\Linda.Irvine\AppData\Local\Microsoft\Windows\Temporary Internet Files\Content.Outlook\CNHDNI9M\ProspectModel_Logo.jpg"/>
          <p:cNvPicPr>
            <a:picLocks noChangeAspect="1" noChangeArrowheads="1"/>
          </p:cNvPicPr>
          <p:nvPr/>
        </p:nvPicPr>
        <p:blipFill>
          <a:blip r:embed="rId2" cstate="print"/>
          <a:srcRect/>
          <a:stretch>
            <a:fillRect/>
          </a:stretch>
        </p:blipFill>
        <p:spPr bwMode="auto">
          <a:xfrm>
            <a:off x="7956550" y="0"/>
            <a:ext cx="1187450" cy="1196975"/>
          </a:xfrm>
          <a:prstGeom prst="rect">
            <a:avLst/>
          </a:prstGeom>
          <a:noFill/>
          <a:ln w="9525">
            <a:noFill/>
            <a:miter lim="800000"/>
            <a:headEnd/>
            <a:tailEnd/>
          </a:ln>
        </p:spPr>
      </p:pic>
      <p:pic>
        <p:nvPicPr>
          <p:cNvPr id="5" name="Picture 4" descr="nhs-24-logo.jpg"/>
          <p:cNvPicPr>
            <a:picLocks noChangeAspect="1"/>
          </p:cNvPicPr>
          <p:nvPr/>
        </p:nvPicPr>
        <p:blipFill>
          <a:blip r:embed="rId3" cstate="print"/>
          <a:stretch>
            <a:fillRect/>
          </a:stretch>
        </p:blipFill>
        <p:spPr>
          <a:xfrm>
            <a:off x="6660232" y="188640"/>
            <a:ext cx="1453253" cy="864096"/>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457200" y="404664"/>
          <a:ext cx="8507288" cy="62646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683568" y="404664"/>
            <a:ext cx="2664296" cy="923330"/>
          </a:xfrm>
          <a:prstGeom prst="rect">
            <a:avLst/>
          </a:prstGeom>
          <a:noFill/>
        </p:spPr>
        <p:txBody>
          <a:bodyPr wrap="square" rtlCol="0">
            <a:spAutoFit/>
          </a:bodyPr>
          <a:lstStyle/>
          <a:p>
            <a:r>
              <a:rPr lang="en-GB" dirty="0" smtClean="0"/>
              <a:t>The Prospect Model of care</a:t>
            </a:r>
          </a:p>
          <a:p>
            <a:r>
              <a:rPr lang="en-GB" dirty="0" smtClean="0"/>
              <a:t>(Graham &amp; Irvine 2016)</a:t>
            </a:r>
            <a:endParaRPr lang="en-GB" dirty="0"/>
          </a:p>
        </p:txBody>
      </p:sp>
      <p:pic>
        <p:nvPicPr>
          <p:cNvPr id="6" name="Picture 5" descr="C:\Users\Linda.Irvine\AppData\Local\Microsoft\Windows\Temporary Internet Files\Content.Outlook\CNHDNI9M\ProspectModel_Logo.jpg"/>
          <p:cNvPicPr>
            <a:picLocks noChangeAspect="1" noChangeArrowheads="1"/>
          </p:cNvPicPr>
          <p:nvPr/>
        </p:nvPicPr>
        <p:blipFill>
          <a:blip r:embed="rId7" cstate="print"/>
          <a:srcRect/>
          <a:stretch>
            <a:fillRect/>
          </a:stretch>
        </p:blipFill>
        <p:spPr bwMode="auto">
          <a:xfrm>
            <a:off x="7956550" y="0"/>
            <a:ext cx="1187450" cy="1196975"/>
          </a:xfrm>
          <a:prstGeom prst="rect">
            <a:avLst/>
          </a:prstGeom>
          <a:noFill/>
          <a:ln w="9525">
            <a:noFill/>
            <a:miter lim="800000"/>
            <a:headEnd/>
            <a:tailEnd/>
          </a:ln>
        </p:spPr>
      </p:pic>
      <p:pic>
        <p:nvPicPr>
          <p:cNvPr id="7" name="Picture 6" descr="nhs-24-logo.jpg"/>
          <p:cNvPicPr>
            <a:picLocks noChangeAspect="1"/>
          </p:cNvPicPr>
          <p:nvPr/>
        </p:nvPicPr>
        <p:blipFill>
          <a:blip r:embed="rId8" cstate="print"/>
          <a:stretch>
            <a:fillRect/>
          </a:stretch>
        </p:blipFill>
        <p:spPr>
          <a:xfrm>
            <a:off x="6660232" y="188640"/>
            <a:ext cx="1453253" cy="864096"/>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Prospect Model: Aims</a:t>
            </a:r>
            <a:endParaRPr lang="en-GB" dirty="0"/>
          </a:p>
        </p:txBody>
      </p:sp>
      <p:sp>
        <p:nvSpPr>
          <p:cNvPr id="3" name="Content Placeholder 2"/>
          <p:cNvSpPr>
            <a:spLocks noGrp="1"/>
          </p:cNvSpPr>
          <p:nvPr>
            <p:ph sz="quarter" idx="1"/>
          </p:nvPr>
        </p:nvSpPr>
        <p:spPr>
          <a:solidFill>
            <a:schemeClr val="bg1"/>
          </a:solidFill>
        </p:spPr>
        <p:txBody>
          <a:bodyPr>
            <a:normAutofit fontScale="85000" lnSpcReduction="20000"/>
          </a:bodyPr>
          <a:lstStyle/>
          <a:p>
            <a:pPr>
              <a:buNone/>
            </a:pPr>
            <a:r>
              <a:rPr lang="en-GB" dirty="0" smtClean="0"/>
              <a:t>	</a:t>
            </a:r>
            <a:r>
              <a:rPr lang="en-GB" b="1" dirty="0" smtClean="0">
                <a:solidFill>
                  <a:schemeClr val="accent2"/>
                </a:solidFill>
              </a:rPr>
              <a:t>Increase access to psychological services through the provision of the evidence-based therapy ‘Interpersonal Psychotherapy’ (IPT) in a matched care approach in Lothian. </a:t>
            </a:r>
            <a:r>
              <a:rPr lang="en-GB" dirty="0" smtClean="0">
                <a:solidFill>
                  <a:schemeClr val="accent2"/>
                </a:solidFill>
              </a:rPr>
              <a:t> </a:t>
            </a:r>
          </a:p>
          <a:p>
            <a:pPr>
              <a:buNone/>
            </a:pPr>
            <a:r>
              <a:rPr lang="en-GB" dirty="0" smtClean="0"/>
              <a:t> The objectives are:</a:t>
            </a:r>
          </a:p>
          <a:p>
            <a:pPr lvl="0"/>
            <a:r>
              <a:rPr lang="en-GB" dirty="0" smtClean="0"/>
              <a:t>To improve access to evidence based psychological interventions </a:t>
            </a:r>
          </a:p>
          <a:p>
            <a:pPr lvl="0"/>
            <a:r>
              <a:rPr lang="en-GB" dirty="0" smtClean="0"/>
              <a:t>To promote  community resilience and capacity building</a:t>
            </a:r>
          </a:p>
          <a:p>
            <a:pPr lvl="0"/>
            <a:r>
              <a:rPr lang="en-GB" dirty="0" smtClean="0"/>
              <a:t>To improve parity between mental and physical health provision </a:t>
            </a:r>
          </a:p>
          <a:p>
            <a:pPr lvl="0"/>
            <a:r>
              <a:rPr lang="en-GB" dirty="0" smtClean="0"/>
              <a:t>To develop services through evaluation</a:t>
            </a:r>
          </a:p>
          <a:p>
            <a:pPr lvl="0"/>
            <a:r>
              <a:rPr lang="en-GB" dirty="0" smtClean="0"/>
              <a:t>To generate evidence for new ways of working</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88640"/>
            <a:ext cx="6840760" cy="990600"/>
          </a:xfrm>
        </p:spPr>
        <p:txBody>
          <a:bodyPr>
            <a:normAutofit fontScale="90000"/>
          </a:bodyPr>
          <a:lstStyle/>
          <a:p>
            <a:pPr algn="ctr"/>
            <a:r>
              <a:rPr lang="en-GB" dirty="0" smtClean="0"/>
              <a:t>Scottish Government Mental Health Strategy 2017-2027</a:t>
            </a:r>
            <a:endParaRPr lang="en-GB" dirty="0"/>
          </a:p>
        </p:txBody>
      </p:sp>
      <p:sp>
        <p:nvSpPr>
          <p:cNvPr id="3" name="Content Placeholder 2"/>
          <p:cNvSpPr>
            <a:spLocks noGrp="1"/>
          </p:cNvSpPr>
          <p:nvPr>
            <p:ph sz="quarter" idx="1"/>
          </p:nvPr>
        </p:nvSpPr>
        <p:spPr>
          <a:xfrm>
            <a:off x="612648" y="1600200"/>
            <a:ext cx="8153400" cy="4853136"/>
          </a:xfrm>
        </p:spPr>
        <p:txBody>
          <a:bodyPr>
            <a:noAutofit/>
          </a:bodyPr>
          <a:lstStyle/>
          <a:p>
            <a:r>
              <a:rPr lang="en-GB" sz="2400" dirty="0" smtClean="0"/>
              <a:t>Improve the provision of psychological therapy services</a:t>
            </a:r>
          </a:p>
          <a:p>
            <a:r>
              <a:rPr lang="en-GB" sz="2400" dirty="0" smtClean="0"/>
              <a:t>Test and evaluate the most effective and sustainable models of supporting MH in primary care </a:t>
            </a:r>
          </a:p>
          <a:p>
            <a:r>
              <a:rPr lang="en-GB" sz="2400" dirty="0" smtClean="0"/>
              <a:t>Equal status in the measurement of health outcomes: met by measuring people's responses to treatment, and people's experiences of mental health services</a:t>
            </a:r>
          </a:p>
          <a:p>
            <a:r>
              <a:rPr lang="en-GB" sz="2400" dirty="0" smtClean="0"/>
              <a:t>Equal access to the most effective and safest care and treatment: Demonstrated by increasing the proportion of people who receive treatment for a mental illness, who would benefit from that treatment</a:t>
            </a:r>
          </a:p>
          <a:p>
            <a:r>
              <a:rPr lang="en-GB" sz="2400" dirty="0" smtClean="0"/>
              <a:t>Improve access to mental health training for </a:t>
            </a:r>
            <a:r>
              <a:rPr lang="en-GB" sz="2400" dirty="0" smtClean="0">
                <a:solidFill>
                  <a:schemeClr val="accent2"/>
                </a:solidFill>
              </a:rPr>
              <a:t>non-mental health staff</a:t>
            </a:r>
            <a:r>
              <a:rPr lang="en-GB" sz="2400" dirty="0" smtClean="0"/>
              <a:t> across health and social care</a:t>
            </a:r>
          </a:p>
          <a:p>
            <a:endParaRPr lang="en-GB" sz="2400" dirty="0"/>
          </a:p>
        </p:txBody>
      </p:sp>
      <p:pic>
        <p:nvPicPr>
          <p:cNvPr id="4" name="Picture 3" descr="C:\Users\Linda.Irvine\AppData\Local\Microsoft\Windows\Temporary Internet Files\Content.Outlook\CNHDNI9M\ProspectModel_Logo.jpg"/>
          <p:cNvPicPr>
            <a:picLocks noChangeAspect="1" noChangeArrowheads="1"/>
          </p:cNvPicPr>
          <p:nvPr/>
        </p:nvPicPr>
        <p:blipFill>
          <a:blip r:embed="rId2" cstate="print"/>
          <a:srcRect/>
          <a:stretch>
            <a:fillRect/>
          </a:stretch>
        </p:blipFill>
        <p:spPr bwMode="auto">
          <a:xfrm>
            <a:off x="7956550" y="0"/>
            <a:ext cx="1187450" cy="1196975"/>
          </a:xfrm>
          <a:prstGeom prst="rect">
            <a:avLst/>
          </a:prstGeom>
          <a:noFill/>
          <a:ln w="9525">
            <a:noFill/>
            <a:miter lim="800000"/>
            <a:headEnd/>
            <a:tailEnd/>
          </a:ln>
        </p:spPr>
      </p:pic>
      <p:pic>
        <p:nvPicPr>
          <p:cNvPr id="5" name="Picture 4" descr="nhs-24-logo.jpg"/>
          <p:cNvPicPr>
            <a:picLocks noChangeAspect="1"/>
          </p:cNvPicPr>
          <p:nvPr/>
        </p:nvPicPr>
        <p:blipFill>
          <a:blip r:embed="rId3" cstate="print"/>
          <a:stretch>
            <a:fillRect/>
          </a:stretch>
        </p:blipFill>
        <p:spPr>
          <a:xfrm>
            <a:off x="6660232" y="188640"/>
            <a:ext cx="1453253" cy="864096"/>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Users\Linda.Irvine\AppData\Local\Microsoft\Windows\Temporary Internet Files\Content.Outlook\CNHDNI9M\ProspectModel_Logo.jpg"/>
          <p:cNvPicPr>
            <a:picLocks noChangeAspect="1" noChangeArrowheads="1"/>
          </p:cNvPicPr>
          <p:nvPr/>
        </p:nvPicPr>
        <p:blipFill>
          <a:blip r:embed="rId2" cstate="print"/>
          <a:srcRect/>
          <a:stretch>
            <a:fillRect/>
          </a:stretch>
        </p:blipFill>
        <p:spPr bwMode="auto">
          <a:xfrm>
            <a:off x="7956550" y="0"/>
            <a:ext cx="1187450" cy="1196975"/>
          </a:xfrm>
          <a:prstGeom prst="rect">
            <a:avLst/>
          </a:prstGeom>
          <a:noFill/>
          <a:ln w="9525">
            <a:noFill/>
            <a:miter lim="800000"/>
            <a:headEnd/>
            <a:tailEnd/>
          </a:ln>
        </p:spPr>
      </p:pic>
      <p:pic>
        <p:nvPicPr>
          <p:cNvPr id="8194" name="Picture 2" descr="Image result for telephone">
            <a:hlinkClick r:id="rId3"/>
          </p:cNvPr>
          <p:cNvPicPr>
            <a:picLocks noChangeAspect="1" noChangeArrowheads="1"/>
          </p:cNvPicPr>
          <p:nvPr/>
        </p:nvPicPr>
        <p:blipFill>
          <a:blip r:embed="rId4" cstate="print"/>
          <a:srcRect/>
          <a:stretch>
            <a:fillRect/>
          </a:stretch>
        </p:blipFill>
        <p:spPr bwMode="auto">
          <a:xfrm>
            <a:off x="395536" y="1028504"/>
            <a:ext cx="8208912" cy="5446513"/>
          </a:xfrm>
          <a:prstGeom prst="rect">
            <a:avLst/>
          </a:prstGeom>
          <a:noFill/>
        </p:spPr>
      </p:pic>
      <p:sp>
        <p:nvSpPr>
          <p:cNvPr id="2" name="Title 1"/>
          <p:cNvSpPr>
            <a:spLocks noGrp="1"/>
          </p:cNvSpPr>
          <p:nvPr>
            <p:ph type="title"/>
          </p:nvPr>
        </p:nvSpPr>
        <p:spPr>
          <a:xfrm>
            <a:off x="467544" y="332656"/>
            <a:ext cx="8229600" cy="1143000"/>
          </a:xfrm>
        </p:spPr>
        <p:txBody>
          <a:bodyPr/>
          <a:lstStyle/>
          <a:p>
            <a:r>
              <a:rPr lang="en-GB" dirty="0" smtClean="0"/>
              <a:t>Telephone therapy</a:t>
            </a:r>
            <a:endParaRPr lang="en-GB" dirty="0"/>
          </a:p>
        </p:txBody>
      </p:sp>
      <p:sp>
        <p:nvSpPr>
          <p:cNvPr id="3" name="Content Placeholder 2"/>
          <p:cNvSpPr>
            <a:spLocks noGrp="1"/>
          </p:cNvSpPr>
          <p:nvPr>
            <p:ph sz="quarter" idx="1"/>
          </p:nvPr>
        </p:nvSpPr>
        <p:spPr/>
        <p:txBody>
          <a:bodyPr/>
          <a:lstStyle/>
          <a:p>
            <a:endParaRPr lang="en-GB" dirty="0"/>
          </a:p>
          <a:p>
            <a:pPr>
              <a:buNone/>
            </a:pPr>
            <a:r>
              <a:rPr lang="en-GB" dirty="0" smtClean="0"/>
              <a:t>	</a:t>
            </a:r>
            <a:r>
              <a:rPr lang="en-GB" dirty="0" smtClean="0"/>
              <a:t>Therapies </a:t>
            </a:r>
            <a:r>
              <a:rPr lang="en-GB" dirty="0"/>
              <a:t>which are traditionally delivered face-to face have recently been adapted for delivery via the telephone . The telephone can help increase access to psychotherapy, regardless of the clients’ location or current level of physical functioning. </a:t>
            </a:r>
          </a:p>
        </p:txBody>
      </p:sp>
      <p:pic>
        <p:nvPicPr>
          <p:cNvPr id="6" name="Picture 5" descr="nhs-24-logo.jpg"/>
          <p:cNvPicPr>
            <a:picLocks noChangeAspect="1"/>
          </p:cNvPicPr>
          <p:nvPr/>
        </p:nvPicPr>
        <p:blipFill>
          <a:blip r:embed="rId5" cstate="print"/>
          <a:stretch>
            <a:fillRect/>
          </a:stretch>
        </p:blipFill>
        <p:spPr>
          <a:xfrm>
            <a:off x="6660232" y="188640"/>
            <a:ext cx="1453253" cy="864096"/>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202BF65579F95428B85A905D4AF584A" ma:contentTypeVersion="10" ma:contentTypeDescription="Create a new document." ma:contentTypeScope="" ma:versionID="38a70312bf6cd4ef956ad742a137f122">
  <xsd:schema xmlns:xsd="http://www.w3.org/2001/XMLSchema" xmlns:xs="http://www.w3.org/2001/XMLSchema" xmlns:p="http://schemas.microsoft.com/office/2006/metadata/properties" xmlns:ns2="7c4ebe67-7103-409a-a131-de2e795a2dfa" xmlns:ns3="4fed7b32-c800-4eab-9682-960dbe2415fe" targetNamespace="http://schemas.microsoft.com/office/2006/metadata/properties" ma:root="true" ma:fieldsID="1721203952214c593e6520c9f46b08e7" ns2:_="" ns3:_="">
    <xsd:import namespace="7c4ebe67-7103-409a-a131-de2e795a2dfa"/>
    <xsd:import namespace="4fed7b32-c800-4eab-9682-960dbe2415fe"/>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2:MediaServiceLocation" minOccurs="0"/>
                <xsd:element ref="ns3:SharedWithUsers" minOccurs="0"/>
                <xsd:element ref="ns3:SharedWithDetails"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4ebe67-7103-409a-a131-de2e795a2d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fed7b32-c800-4eab-9682-960dbe2415f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9F7683B-9A5B-49D0-A41D-D2359AB9201A}"/>
</file>

<file path=customXml/itemProps2.xml><?xml version="1.0" encoding="utf-8"?>
<ds:datastoreItem xmlns:ds="http://schemas.openxmlformats.org/officeDocument/2006/customXml" ds:itemID="{5D315049-FF0E-439C-9B2F-0E4AE9D076C1}"/>
</file>

<file path=customXml/itemProps3.xml><?xml version="1.0" encoding="utf-8"?>
<ds:datastoreItem xmlns:ds="http://schemas.openxmlformats.org/officeDocument/2006/customXml" ds:itemID="{57763938-9E9C-4DFD-8E21-B276DFAD5A62}"/>
</file>

<file path=docProps/app.xml><?xml version="1.0" encoding="utf-8"?>
<Properties xmlns="http://schemas.openxmlformats.org/officeDocument/2006/extended-properties" xmlns:vt="http://schemas.openxmlformats.org/officeDocument/2006/docPropsVTypes">
  <Template>Median</Template>
  <TotalTime>374</TotalTime>
  <Words>1303</Words>
  <Application>Microsoft Office PowerPoint</Application>
  <PresentationFormat>On-screen Show (4:3)</PresentationFormat>
  <Paragraphs>137</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Median</vt:lpstr>
      <vt:lpstr>Enhancing Interpersonal Connections via Digital: Delivering and supplementing psychological treatment for people suffering from depression and eating disorders.  </vt:lpstr>
      <vt:lpstr>Telephone – Interpersonal Counselling  national pilot with NHS24</vt:lpstr>
      <vt:lpstr>Prospect Model</vt:lpstr>
      <vt:lpstr>Slide 4</vt:lpstr>
      <vt:lpstr>The Prospect Model</vt:lpstr>
      <vt:lpstr>Slide 6</vt:lpstr>
      <vt:lpstr>Prospect Model: Aims</vt:lpstr>
      <vt:lpstr>Scottish Government Mental Health Strategy 2017-2027</vt:lpstr>
      <vt:lpstr>Telephone therapy</vt:lpstr>
      <vt:lpstr> Telephone therapy can:  </vt:lpstr>
      <vt:lpstr>Telephone Interpersonal  Counselling (t-IPC)</vt:lpstr>
      <vt:lpstr>t-IPC</vt:lpstr>
      <vt:lpstr>There have been promising evaluations of Interpersonal Counselling via the telephone:  </vt:lpstr>
      <vt:lpstr>Pilot study: NHS24</vt:lpstr>
      <vt:lpstr>Method</vt:lpstr>
      <vt:lpstr>Supervision</vt:lpstr>
      <vt:lpstr>Evaluation</vt:lpstr>
      <vt:lpstr>Considerations</vt:lpstr>
      <vt:lpstr>Thank you</vt:lpstr>
      <vt:lpstr>References</vt:lpstr>
    </vt:vector>
  </TitlesOfParts>
  <Company>NHS Lothian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Enhancing Interpersonal Connections via Digital: Delivering and supplementing psychological treatment for people suffering from depression and eating disorders.</dc:title>
  <dc:creator>Suzy Cooke</dc:creator>
  <cp:lastModifiedBy>Suzy Cooke</cp:lastModifiedBy>
  <cp:revision>45</cp:revision>
  <dcterms:created xsi:type="dcterms:W3CDTF">2018-05-16T09:58:01Z</dcterms:created>
  <dcterms:modified xsi:type="dcterms:W3CDTF">2018-05-23T09:15:37Z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0x0101000202BF65579F95428B85A905D4AF584A</vt:lpwstr>
  </property>
</Properties>
</file>