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3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1.xml" ContentType="application/vnd.openxmlformats-officedocument.presentationml.slide+xml"/>
  <Override PartName="/ppt/slides/slide5.xml" ContentType="application/vnd.openxmlformats-officedocument.presentationml.slide+xml"/>
  <Override PartName="/ppt/slides/slide33.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5"/>
  </p:notesMasterIdLst>
  <p:sldIdLst>
    <p:sldId id="256" r:id="rId2"/>
    <p:sldId id="274" r:id="rId3"/>
    <p:sldId id="280" r:id="rId4"/>
    <p:sldId id="281" r:id="rId5"/>
    <p:sldId id="275" r:id="rId6"/>
    <p:sldId id="282" r:id="rId7"/>
    <p:sldId id="283" r:id="rId8"/>
    <p:sldId id="284" r:id="rId9"/>
    <p:sldId id="285" r:id="rId10"/>
    <p:sldId id="286" r:id="rId11"/>
    <p:sldId id="287" r:id="rId12"/>
    <p:sldId id="288" r:id="rId13"/>
    <p:sldId id="276" r:id="rId14"/>
    <p:sldId id="289" r:id="rId15"/>
    <p:sldId id="290" r:id="rId16"/>
    <p:sldId id="291" r:id="rId17"/>
    <p:sldId id="292" r:id="rId18"/>
    <p:sldId id="293" r:id="rId19"/>
    <p:sldId id="294" r:id="rId20"/>
    <p:sldId id="295" r:id="rId21"/>
    <p:sldId id="277" r:id="rId22"/>
    <p:sldId id="296" r:id="rId23"/>
    <p:sldId id="298" r:id="rId24"/>
    <p:sldId id="300" r:id="rId25"/>
    <p:sldId id="301" r:id="rId26"/>
    <p:sldId id="302" r:id="rId27"/>
    <p:sldId id="303" r:id="rId28"/>
    <p:sldId id="305" r:id="rId29"/>
    <p:sldId id="306" r:id="rId30"/>
    <p:sldId id="307" r:id="rId31"/>
    <p:sldId id="308" r:id="rId32"/>
    <p:sldId id="309" r:id="rId33"/>
    <p:sldId id="27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984" autoAdjust="0"/>
    <p:restoredTop sz="77295" autoAdjust="0"/>
  </p:normalViewPr>
  <p:slideViewPr>
    <p:cSldViewPr snapToGrid="0">
      <p:cViewPr varScale="1">
        <p:scale>
          <a:sx n="85" d="100"/>
          <a:sy n="85" d="100"/>
        </p:scale>
        <p:origin x="-1308"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32E4E-45C4-476E-9DD6-024B90FCAC94}" type="datetimeFigureOut">
              <a:rPr lang="en-GB" smtClean="0"/>
              <a:pPr/>
              <a:t>23/05/2018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AF5E8-F5D1-4991-9D5F-DC67D69C65D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https://www.caredscotland.co.uk/entry-recovery/pushing-for-recovery-and-the-impact-on-relationships/# </a:t>
            </a:r>
          </a:p>
          <a:p>
            <a:endParaRPr lang="en-GB" dirty="0" smtClean="0"/>
          </a:p>
          <a:p>
            <a:r>
              <a:rPr lang="en-GB" dirty="0" smtClean="0"/>
              <a:t>https://www.caredscotland.co.uk/entry-skills/skills-2-2/# (traps)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Play</a:t>
            </a:r>
            <a:r>
              <a:rPr lang="en-GB" baseline="0" dirty="0" smtClean="0"/>
              <a:t> a video here? </a:t>
            </a:r>
            <a:r>
              <a:rPr lang="en-GB" dirty="0" smtClean="0"/>
              <a:t>https://www.caredscotland.co.uk/entry-recovery/pushing-for-recovery-and-the-impact-on-relationships/#  (</a:t>
            </a:r>
            <a:r>
              <a:rPr lang="en-GB" dirty="0" err="1" smtClean="0"/>
              <a:t>constance</a:t>
            </a:r>
            <a:r>
              <a:rPr lang="en-GB" dirty="0" smtClean="0"/>
              <a:t>) </a:t>
            </a:r>
          </a:p>
          <a:p>
            <a:endParaRPr lang="en-GB" dirty="0" smtClean="0"/>
          </a:p>
          <a:p>
            <a:r>
              <a:rPr lang="en-GB" dirty="0" smtClean="0"/>
              <a:t>https://www.caredscotland.co.uk/entry-skills/skills-2-2/# (traps)</a:t>
            </a:r>
            <a:r>
              <a:rPr lang="en-GB" baseline="0" dirty="0" smtClean="0"/>
              <a:t>  (parents? – long~~)</a:t>
            </a:r>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32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3AF5E8-F5D1-4991-9D5F-DC67D69C65D3}"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5/23/2018</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training.b-eat.co.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Fiona.duffy@nhslothian.scot.nhs.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helpfinder.beateatingdisorders.org.uk" TargetMode="External"/><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image001.jpg@01D34F3C.A77681F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mailto:teced@beateatingdsisorders.org.uk" TargetMode="External"/><Relationship Id="rId3" Type="http://schemas.openxmlformats.org/officeDocument/2006/relationships/hyperlink" Target="http://www.caredscotland.co.uk/" TargetMode="External"/><Relationship Id="rId7" Type="http://schemas.openxmlformats.org/officeDocument/2006/relationships/image" Target="../media/image2.png"/><Relationship Id="rId12" Type="http://schemas.openxmlformats.org/officeDocument/2006/relationships/image" Target="../media/image16.png"/><Relationship Id="rId2" Type="http://schemas.openxmlformats.org/officeDocument/2006/relationships/hyperlink" Target="https://helpfinder.beateatingdisorders.org.uk/scotland-online-peer-support" TargetMode="External"/><Relationship Id="rId1" Type="http://schemas.openxmlformats.org/officeDocument/2006/relationships/slideLayout" Target="../slideLayouts/slideLayout5.xml"/><Relationship Id="rId6" Type="http://schemas.openxmlformats.org/officeDocument/2006/relationships/image" Target="../media/image1.jpeg"/><Relationship Id="rId11" Type="http://schemas.openxmlformats.org/officeDocument/2006/relationships/hyperlink" Target="mailto:Fiona.duffy@nhslothian.scot.nhs.uk" TargetMode="External"/><Relationship Id="rId5" Type="http://schemas.openxmlformats.org/officeDocument/2006/relationships/image" Target="../media/image3.png"/><Relationship Id="rId10" Type="http://schemas.openxmlformats.org/officeDocument/2006/relationships/hyperlink" Target="mailto:Sarah.j.taylor@nhslothian.scot.nhs.uk" TargetMode="External"/><Relationship Id="rId4" Type="http://schemas.openxmlformats.org/officeDocument/2006/relationships/hyperlink" Target="mailto:caredscotland@nhslothian.scot.nhs.uk"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977" y="699911"/>
            <a:ext cx="7766936" cy="756355"/>
          </a:xfrm>
        </p:spPr>
        <p:txBody>
          <a:bodyPr>
            <a:normAutofit fontScale="90000"/>
          </a:bodyPr>
          <a:lstStyle/>
          <a:p>
            <a:r>
              <a:rPr lang="en-US" dirty="0" smtClean="0"/>
              <a:t/>
            </a:r>
            <a:br>
              <a:rPr lang="en-US" dirty="0" smtClean="0"/>
            </a:br>
            <a:r>
              <a:rPr lang="en-US" b="1" dirty="0" smtClean="0"/>
              <a:t>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sz="5300" dirty="0"/>
          </a:p>
        </p:txBody>
      </p:sp>
      <p:pic>
        <p:nvPicPr>
          <p:cNvPr id="1026" name="Picture 2" descr="image001"/>
          <p:cNvPicPr>
            <a:picLocks noChangeAspect="1" noChangeArrowheads="1"/>
          </p:cNvPicPr>
          <p:nvPr/>
        </p:nvPicPr>
        <p:blipFill>
          <a:blip r:embed="rId2"/>
          <a:srcRect/>
          <a:stretch>
            <a:fillRect/>
          </a:stretch>
        </p:blipFill>
        <p:spPr bwMode="auto">
          <a:xfrm>
            <a:off x="1475812" y="4962495"/>
            <a:ext cx="1381125" cy="1333500"/>
          </a:xfrm>
          <a:prstGeom prst="rect">
            <a:avLst/>
          </a:prstGeom>
          <a:noFill/>
          <a:ln w="9525">
            <a:noFill/>
            <a:miter lim="800000"/>
            <a:headEnd/>
            <a:tailEnd/>
          </a:ln>
        </p:spPr>
      </p:pic>
      <p:pic>
        <p:nvPicPr>
          <p:cNvPr id="6" name="Picture 4"/>
          <p:cNvPicPr>
            <a:picLocks noChangeAspect="1"/>
          </p:cNvPicPr>
          <p:nvPr/>
        </p:nvPicPr>
        <p:blipFill>
          <a:blip r:embed="rId3"/>
          <a:srcRect/>
          <a:stretch>
            <a:fillRect/>
          </a:stretch>
        </p:blipFill>
        <p:spPr bwMode="auto">
          <a:xfrm>
            <a:off x="9620063" y="4896599"/>
            <a:ext cx="1235075" cy="1235075"/>
          </a:xfrm>
          <a:prstGeom prst="rect">
            <a:avLst/>
          </a:prstGeom>
          <a:noFill/>
          <a:ln w="9525">
            <a:noFill/>
            <a:miter lim="800000"/>
            <a:headEnd/>
            <a:tailEnd/>
          </a:ln>
        </p:spPr>
      </p:pic>
      <p:pic>
        <p:nvPicPr>
          <p:cNvPr id="7" name="Picture 6" descr="TEC Logo 08_02_16"/>
          <p:cNvPicPr/>
          <p:nvPr/>
        </p:nvPicPr>
        <p:blipFill>
          <a:blip r:embed="rId4" cstate="print"/>
          <a:srcRect/>
          <a:stretch>
            <a:fillRect/>
          </a:stretch>
        </p:blipFill>
        <p:spPr bwMode="auto">
          <a:xfrm>
            <a:off x="5060923" y="4949134"/>
            <a:ext cx="2667000" cy="1247775"/>
          </a:xfrm>
          <a:prstGeom prst="rect">
            <a:avLst/>
          </a:prstGeom>
          <a:noFill/>
          <a:ln w="9525">
            <a:noFill/>
            <a:miter lim="800000"/>
            <a:headEnd/>
            <a:tailEnd/>
          </a:ln>
        </p:spPr>
      </p:pic>
      <p:sp>
        <p:nvSpPr>
          <p:cNvPr id="8" name="Rectangle 7"/>
          <p:cNvSpPr/>
          <p:nvPr/>
        </p:nvSpPr>
        <p:spPr>
          <a:xfrm>
            <a:off x="2805327" y="1792276"/>
            <a:ext cx="7175298" cy="1754326"/>
          </a:xfrm>
          <a:prstGeom prst="rect">
            <a:avLst/>
          </a:prstGeom>
        </p:spPr>
        <p:txBody>
          <a:bodyPr wrap="none">
            <a:spAutoFit/>
          </a:bodyPr>
          <a:lstStyle/>
          <a:p>
            <a:r>
              <a:rPr lang="en-GB" sz="5400" dirty="0" smtClean="0"/>
              <a:t>Enhancing Interpersonal </a:t>
            </a:r>
            <a:endParaRPr lang="en-GB" sz="5400" dirty="0" smtClean="0"/>
          </a:p>
          <a:p>
            <a:r>
              <a:rPr lang="en-GB" sz="5400" dirty="0" smtClean="0"/>
              <a:t>Connections </a:t>
            </a:r>
            <a:r>
              <a:rPr lang="en-GB" sz="5400" dirty="0" smtClean="0"/>
              <a:t>via Digital</a:t>
            </a:r>
            <a:endParaRPr lang="en-GB" sz="5400" dirty="0"/>
          </a:p>
        </p:txBody>
      </p:sp>
    </p:spTree>
    <p:extLst>
      <p:ext uri="{BB962C8B-B14F-4D97-AF65-F5344CB8AC3E}">
        <p14:creationId xmlns="" xmlns:p14="http://schemas.microsoft.com/office/powerpoint/2010/main" val="52104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117" y="346750"/>
            <a:ext cx="8969202" cy="1429658"/>
          </a:xfrm>
        </p:spPr>
        <p:txBody>
          <a:bodyPr>
            <a:normAutofit fontScale="90000"/>
          </a:bodyPr>
          <a:lstStyle/>
          <a:p>
            <a:pPr algn="l"/>
            <a:r>
              <a:rPr lang="en-US" dirty="0" smtClean="0"/>
              <a:t>Previous Experience Shaping this Project</a:t>
            </a:r>
            <a:endParaRPr lang="en-GB" dirty="0"/>
          </a:p>
        </p:txBody>
      </p:sp>
      <p:sp>
        <p:nvSpPr>
          <p:cNvPr id="11" name="Content Placeholder 2"/>
          <p:cNvSpPr>
            <a:spLocks noGrp="1"/>
          </p:cNvSpPr>
          <p:nvPr>
            <p:ph idx="1"/>
          </p:nvPr>
        </p:nvSpPr>
        <p:spPr>
          <a:xfrm>
            <a:off x="753610" y="1812246"/>
            <a:ext cx="10828790" cy="4338183"/>
          </a:xfrm>
        </p:spPr>
        <p:txBody>
          <a:bodyPr>
            <a:normAutofit/>
          </a:bodyPr>
          <a:lstStyle/>
          <a:p>
            <a:r>
              <a:rPr lang="en-US" sz="3200" dirty="0" smtClean="0"/>
              <a:t>Previous Burdett Trust Grant developing online platform for training for professionals on eating disorders and transitions in partnership with Beat, National Eating Disorder Charity </a:t>
            </a:r>
            <a:r>
              <a:rPr lang="en-US" sz="3200" dirty="0" smtClean="0">
                <a:hlinkClick r:id="rId3"/>
              </a:rPr>
              <a:t>https://training.b-eat.co.uk</a:t>
            </a:r>
            <a:r>
              <a:rPr lang="en-US" sz="3200" dirty="0" smtClean="0"/>
              <a:t>  </a:t>
            </a:r>
          </a:p>
          <a:p>
            <a:r>
              <a:rPr lang="en-US" sz="3200" dirty="0" smtClean="0"/>
              <a:t>Partnership delivery of online peer support for young people with eating disorders across Lothian</a:t>
            </a:r>
          </a:p>
          <a:p>
            <a:r>
              <a:rPr lang="en-US" sz="3200" dirty="0" smtClean="0"/>
              <a:t>Development of online cognitive behavioral therapy package for young people with anxiety and depression.</a:t>
            </a:r>
          </a:p>
          <a:p>
            <a:pPr marL="0" indent="0">
              <a:buNone/>
            </a:pPr>
            <a:endParaRPr lang="en-US" sz="3200" dirty="0" smtClean="0"/>
          </a:p>
        </p:txBody>
      </p:sp>
      <p:pic>
        <p:nvPicPr>
          <p:cNvPr id="5" name="Picture 4"/>
          <p:cNvPicPr>
            <a:picLocks noChangeAspect="1"/>
          </p:cNvPicPr>
          <p:nvPr/>
        </p:nvPicPr>
        <p:blipFill>
          <a:blip r:embed="rId4"/>
          <a:srcRect/>
          <a:stretch>
            <a:fillRect/>
          </a:stretch>
        </p:blipFill>
        <p:spPr bwMode="auto">
          <a:xfrm>
            <a:off x="10538984" y="223024"/>
            <a:ext cx="1235075" cy="12350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05" y="494647"/>
            <a:ext cx="8969202" cy="1151466"/>
          </a:xfrm>
        </p:spPr>
        <p:txBody>
          <a:bodyPr>
            <a:normAutofit/>
          </a:bodyPr>
          <a:lstStyle/>
          <a:p>
            <a:r>
              <a:rPr lang="en-US" dirty="0" smtClean="0"/>
              <a:t>Lessons Learned</a:t>
            </a:r>
            <a:endParaRPr lang="en-GB" dirty="0"/>
          </a:p>
        </p:txBody>
      </p:sp>
      <p:sp>
        <p:nvSpPr>
          <p:cNvPr id="11" name="Content Placeholder 2"/>
          <p:cNvSpPr>
            <a:spLocks noGrp="1"/>
          </p:cNvSpPr>
          <p:nvPr>
            <p:ph idx="1"/>
          </p:nvPr>
        </p:nvSpPr>
        <p:spPr>
          <a:xfrm>
            <a:off x="630947" y="1522314"/>
            <a:ext cx="10625590" cy="4338183"/>
          </a:xfrm>
        </p:spPr>
        <p:txBody>
          <a:bodyPr>
            <a:normAutofit fontScale="92500"/>
          </a:bodyPr>
          <a:lstStyle/>
          <a:p>
            <a:r>
              <a:rPr lang="en-US" sz="2800" dirty="0" smtClean="0"/>
              <a:t>Importance of partnership working</a:t>
            </a:r>
          </a:p>
          <a:p>
            <a:pPr marL="0" indent="0">
              <a:buNone/>
            </a:pPr>
            <a:r>
              <a:rPr lang="en-US" sz="2800" dirty="0" smtClean="0"/>
              <a:t> - </a:t>
            </a:r>
            <a:r>
              <a:rPr lang="en-US" sz="2800" b="1" dirty="0" smtClean="0"/>
              <a:t>Service Users</a:t>
            </a:r>
          </a:p>
          <a:p>
            <a:pPr marL="0" indent="0">
              <a:buNone/>
            </a:pPr>
            <a:r>
              <a:rPr lang="en-US" sz="2800" dirty="0" smtClean="0"/>
              <a:t>-  Third sector </a:t>
            </a:r>
            <a:r>
              <a:rPr lang="en-US" sz="2800" dirty="0" err="1" smtClean="0"/>
              <a:t>organisations</a:t>
            </a:r>
            <a:r>
              <a:rPr lang="en-US" sz="2800" dirty="0" smtClean="0"/>
              <a:t>  with social media presence</a:t>
            </a:r>
          </a:p>
          <a:p>
            <a:pPr>
              <a:buFontTx/>
              <a:buChar char="-"/>
            </a:pPr>
            <a:r>
              <a:rPr lang="en-US" sz="2800" dirty="0" smtClean="0"/>
              <a:t>Tech companies with previous experience in health</a:t>
            </a:r>
          </a:p>
          <a:p>
            <a:pPr marL="0" indent="0">
              <a:buNone/>
            </a:pPr>
            <a:endParaRPr lang="en-US" sz="2800" dirty="0" smtClean="0"/>
          </a:p>
          <a:p>
            <a:r>
              <a:rPr lang="en-US" sz="2800" dirty="0" smtClean="0"/>
              <a:t>Considering sustainability and ownership of materials</a:t>
            </a:r>
          </a:p>
          <a:p>
            <a:r>
              <a:rPr lang="en-US" sz="2800" dirty="0" smtClean="0"/>
              <a:t>Don’t reinvent the wheel</a:t>
            </a:r>
          </a:p>
          <a:p>
            <a:r>
              <a:rPr lang="en-US" sz="2800" dirty="0" smtClean="0"/>
              <a:t>Don’t assume you know what other people want or need</a:t>
            </a:r>
          </a:p>
          <a:p>
            <a:r>
              <a:rPr lang="en-US" sz="2800" dirty="0" smtClean="0"/>
              <a:t>Google analytics is your best friend (alongside a clear evaluation strategy!)</a:t>
            </a:r>
          </a:p>
          <a:p>
            <a:pPr marL="0" indent="0">
              <a:buNone/>
            </a:pPr>
            <a:endParaRPr lang="en-US" sz="3200" dirty="0" smtClean="0"/>
          </a:p>
        </p:txBody>
      </p:sp>
      <p:pic>
        <p:nvPicPr>
          <p:cNvPr id="5" name="Picture 4"/>
          <p:cNvPicPr>
            <a:picLocks noChangeAspect="1"/>
          </p:cNvPicPr>
          <p:nvPr/>
        </p:nvPicPr>
        <p:blipFill>
          <a:blip r:embed="rId3"/>
          <a:srcRect/>
          <a:stretch>
            <a:fillRect/>
          </a:stretch>
        </p:blipFill>
        <p:spPr bwMode="auto">
          <a:xfrm>
            <a:off x="10405033" y="334537"/>
            <a:ext cx="1235075" cy="1235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709005" y="2308741"/>
            <a:ext cx="10682034" cy="3211113"/>
          </a:xfrm>
        </p:spPr>
        <p:txBody>
          <a:bodyPr>
            <a:normAutofit/>
          </a:bodyPr>
          <a:lstStyle/>
          <a:p>
            <a:r>
              <a:rPr lang="en-US" sz="2400" dirty="0" smtClean="0"/>
              <a:t>Online resource for parents and carers within the first few weeks of treatment</a:t>
            </a:r>
          </a:p>
          <a:p>
            <a:r>
              <a:rPr lang="en-US" sz="2400" dirty="0" smtClean="0"/>
              <a:t>Aligned with evidence based treatment</a:t>
            </a:r>
          </a:p>
          <a:p>
            <a:r>
              <a:rPr lang="en-US" sz="2400" dirty="0" smtClean="0"/>
              <a:t>Developed in partnership with service users </a:t>
            </a:r>
          </a:p>
          <a:p>
            <a:r>
              <a:rPr lang="en-US" sz="2400" dirty="0" smtClean="0"/>
              <a:t>Designed to support knowledge and skill development quickly and to</a:t>
            </a:r>
            <a:r>
              <a:rPr lang="en-GB" sz="2400" dirty="0" smtClean="0"/>
              <a:t> enhance carer self efficacy (the extent or strength of one's belief in one's own ability to complete tasks and reach goals) to support health based changes</a:t>
            </a:r>
            <a:endParaRPr lang="en-US" sz="3200" dirty="0" smtClean="0"/>
          </a:p>
        </p:txBody>
      </p:sp>
      <p:pic>
        <p:nvPicPr>
          <p:cNvPr id="4" name="Picture 3" descr="TEC Logo 08_02_16"/>
          <p:cNvPicPr/>
          <p:nvPr/>
        </p:nvPicPr>
        <p:blipFill>
          <a:blip r:embed="rId3" cstate="print"/>
          <a:srcRect/>
          <a:stretch>
            <a:fillRect/>
          </a:stretch>
        </p:blipFill>
        <p:spPr bwMode="auto">
          <a:xfrm>
            <a:off x="226243" y="167268"/>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639070" y="0"/>
            <a:ext cx="1235075" cy="1235075"/>
          </a:xfrm>
          <a:prstGeom prst="rect">
            <a:avLst/>
          </a:prstGeom>
          <a:noFill/>
          <a:ln w="9525">
            <a:noFill/>
            <a:miter lim="800000"/>
            <a:headEnd/>
            <a:tailEnd/>
          </a:ln>
        </p:spPr>
      </p:pic>
      <p:pic>
        <p:nvPicPr>
          <p:cNvPr id="6" name="Picture 5" descr="CARE-ED-logo-300x88.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0935" y="546066"/>
            <a:ext cx="5529664" cy="14972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cared.png"/>
          <p:cNvPicPr>
            <a:picLocks noGrp="1" noChangeAspect="1"/>
          </p:cNvPicPr>
          <p:nvPr>
            <p:ph idx="1"/>
          </p:nvPr>
        </p:nvPicPr>
        <p:blipFill>
          <a:blip r:embed="rId3" cstate="print">
            <a:extLst>
              <a:ext uri="{28A0092B-C50C-407E-A947-70E740481C1C}">
                <a14:useLocalDpi xmlns="" xmlns:a14="http://schemas.microsoft.com/office/drawing/2010/main" val="0"/>
              </a:ext>
            </a:extLst>
          </a:blip>
          <a:srcRect t="6003" b="6003"/>
          <a:stretch>
            <a:fillRect/>
          </a:stretch>
        </p:blipFill>
        <p:spPr>
          <a:xfrm>
            <a:off x="1963077" y="1077591"/>
            <a:ext cx="9058321" cy="4981737"/>
          </a:xfrm>
        </p:spPr>
      </p:pic>
      <p:pic>
        <p:nvPicPr>
          <p:cNvPr id="4" name="Picture 3" descr="TEC Logo 08_02_16"/>
          <p:cNvPicPr/>
          <p:nvPr/>
        </p:nvPicPr>
        <p:blipFill>
          <a:blip r:embed="rId4" cstate="print"/>
          <a:srcRect/>
          <a:stretch>
            <a:fillRect/>
          </a:stretch>
        </p:blipFill>
        <p:spPr bwMode="auto">
          <a:xfrm>
            <a:off x="247462" y="287434"/>
            <a:ext cx="2667000" cy="1247775"/>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10632216" y="144293"/>
            <a:ext cx="1235075" cy="1235075"/>
          </a:xfrm>
          <a:prstGeom prst="rect">
            <a:avLst/>
          </a:prstGeom>
          <a:noFill/>
          <a:ln w="9525">
            <a:noFill/>
            <a:miter lim="800000"/>
            <a:headEnd/>
            <a:tailEnd/>
          </a:ln>
        </p:spPr>
      </p:pic>
      <p:sp>
        <p:nvSpPr>
          <p:cNvPr id="12" name="TextBox 11"/>
          <p:cNvSpPr txBox="1"/>
          <p:nvPr/>
        </p:nvSpPr>
        <p:spPr>
          <a:xfrm>
            <a:off x="2614982" y="6072503"/>
            <a:ext cx="7739742" cy="646331"/>
          </a:xfrm>
          <a:prstGeom prst="rect">
            <a:avLst/>
          </a:prstGeom>
          <a:noFill/>
        </p:spPr>
        <p:txBody>
          <a:bodyPr wrap="square" rtlCol="0">
            <a:spAutoFit/>
          </a:bodyPr>
          <a:lstStyle/>
          <a:p>
            <a:pPr algn="ctr"/>
            <a:r>
              <a:rPr lang="en-GB" sz="3600" dirty="0" smtClean="0">
                <a:solidFill>
                  <a:schemeClr val="accent1"/>
                </a:solidFill>
              </a:rPr>
              <a:t>www.caredscotland.co.uk</a:t>
            </a:r>
            <a:endParaRPr lang="en-GB" sz="3600"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Online Support</a:t>
            </a:r>
            <a:endParaRPr lang="en-GB" dirty="0"/>
          </a:p>
        </p:txBody>
      </p:sp>
      <p:sp>
        <p:nvSpPr>
          <p:cNvPr id="7" name="Content Placeholder 6"/>
          <p:cNvSpPr>
            <a:spLocks noGrp="1"/>
          </p:cNvSpPr>
          <p:nvPr>
            <p:ph idx="1"/>
          </p:nvPr>
        </p:nvSpPr>
        <p:spPr>
          <a:xfrm>
            <a:off x="590248" y="2171475"/>
            <a:ext cx="10811529" cy="3880773"/>
          </a:xfrm>
        </p:spPr>
        <p:txBody>
          <a:bodyPr>
            <a:normAutofit/>
          </a:bodyPr>
          <a:lstStyle/>
          <a:p>
            <a:r>
              <a:rPr lang="en-GB" sz="2800" dirty="0" smtClean="0"/>
              <a:t>Peer-delivered health promotion provides an alternative/addition to top-down, professionally-led models of health </a:t>
            </a:r>
          </a:p>
          <a:p>
            <a:r>
              <a:rPr lang="en-GB" sz="2800" dirty="0" smtClean="0"/>
              <a:t>It is perceived that by sharing key characteristics, peers may be more credible sources of information than traditional health educators and that they may be particularly helpful in reaching ‘at risk’ young people </a:t>
            </a:r>
          </a:p>
          <a:p>
            <a:r>
              <a:rPr lang="en-GB" sz="2800" dirty="0" smtClean="0"/>
              <a:t>Young people have been found to seek help from the internet at the same rate as they seek help from mental health professionals</a:t>
            </a:r>
          </a:p>
          <a:p>
            <a:endParaRPr lang="en-GB" b="1" dirty="0"/>
          </a:p>
        </p:txBody>
      </p:sp>
      <p:pic>
        <p:nvPicPr>
          <p:cNvPr id="4" name="Picture 3" descr="TEC Logo 08_02_16"/>
          <p:cNvPicPr/>
          <p:nvPr/>
        </p:nvPicPr>
        <p:blipFill>
          <a:blip r:embed="rId3" cstate="print"/>
          <a:srcRect/>
          <a:stretch>
            <a:fillRect/>
          </a:stretch>
        </p:blipFill>
        <p:spPr bwMode="auto">
          <a:xfrm>
            <a:off x="6632814" y="171751"/>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766473" y="191911"/>
            <a:ext cx="1235075" cy="1235075"/>
          </a:xfrm>
          <a:prstGeom prst="rect">
            <a:avLst/>
          </a:prstGeom>
          <a:noFill/>
          <a:ln w="9525">
            <a:noFill/>
            <a:miter lim="800000"/>
            <a:headEnd/>
            <a:tailEnd/>
          </a:ln>
        </p:spPr>
      </p:pic>
      <p:pic>
        <p:nvPicPr>
          <p:cNvPr id="8" name="Picture 2" descr="image001"/>
          <p:cNvPicPr>
            <a:picLocks noChangeAspect="1" noChangeArrowheads="1"/>
          </p:cNvPicPr>
          <p:nvPr/>
        </p:nvPicPr>
        <p:blipFill>
          <a:blip r:embed="rId5"/>
          <a:srcRect/>
          <a:stretch>
            <a:fillRect/>
          </a:stretch>
        </p:blipFill>
        <p:spPr bwMode="auto">
          <a:xfrm>
            <a:off x="9347187" y="140420"/>
            <a:ext cx="1180384" cy="113968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Online Support</a:t>
            </a:r>
            <a:endParaRPr lang="en-GB" dirty="0"/>
          </a:p>
        </p:txBody>
      </p:sp>
      <p:sp>
        <p:nvSpPr>
          <p:cNvPr id="7" name="Content Placeholder 6"/>
          <p:cNvSpPr>
            <a:spLocks noGrp="1"/>
          </p:cNvSpPr>
          <p:nvPr>
            <p:ph idx="1"/>
          </p:nvPr>
        </p:nvSpPr>
        <p:spPr>
          <a:xfrm>
            <a:off x="590248" y="2171475"/>
            <a:ext cx="10664773" cy="3880773"/>
          </a:xfrm>
        </p:spPr>
        <p:txBody>
          <a:bodyPr>
            <a:normAutofit/>
          </a:bodyPr>
          <a:lstStyle/>
          <a:p>
            <a:pPr marL="0" indent="0">
              <a:buNone/>
            </a:pPr>
            <a:r>
              <a:rPr lang="en-GB" sz="2800" dirty="0" smtClean="0"/>
              <a:t>E-mental health can provide </a:t>
            </a:r>
          </a:p>
          <a:p>
            <a:r>
              <a:rPr lang="en-GB" sz="2800" dirty="0" smtClean="0"/>
              <a:t>Anonymous, easily accessible service</a:t>
            </a:r>
          </a:p>
          <a:p>
            <a:r>
              <a:rPr lang="en-GB" sz="2800" dirty="0" smtClean="0"/>
              <a:t>Convenient</a:t>
            </a:r>
          </a:p>
          <a:p>
            <a:r>
              <a:rPr lang="en-GB" sz="2800" dirty="0" smtClean="0"/>
              <a:t>Time efficient </a:t>
            </a:r>
          </a:p>
          <a:p>
            <a:r>
              <a:rPr lang="en-GB" sz="2800" dirty="0" smtClean="0"/>
              <a:t>Specific advantages to certain groups  due to social barriers such as lack of anonymity, shame, and stigma and reduced appearance pressures</a:t>
            </a:r>
          </a:p>
          <a:p>
            <a:endParaRPr lang="en-GB" b="1" dirty="0"/>
          </a:p>
        </p:txBody>
      </p:sp>
      <p:pic>
        <p:nvPicPr>
          <p:cNvPr id="4" name="Picture 3" descr="TEC Logo 08_02_16"/>
          <p:cNvPicPr/>
          <p:nvPr/>
        </p:nvPicPr>
        <p:blipFill>
          <a:blip r:embed="rId3" cstate="print"/>
          <a:srcRect/>
          <a:stretch>
            <a:fillRect/>
          </a:stretch>
        </p:blipFill>
        <p:spPr bwMode="auto">
          <a:xfrm>
            <a:off x="6632814" y="194330"/>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676162" y="0"/>
            <a:ext cx="1235075" cy="1235075"/>
          </a:xfrm>
          <a:prstGeom prst="rect">
            <a:avLst/>
          </a:prstGeom>
          <a:noFill/>
          <a:ln w="9525">
            <a:noFill/>
            <a:miter lim="800000"/>
            <a:headEnd/>
            <a:tailEnd/>
          </a:ln>
        </p:spPr>
      </p:pic>
      <p:pic>
        <p:nvPicPr>
          <p:cNvPr id="8" name="Picture 2" descr="image001"/>
          <p:cNvPicPr>
            <a:picLocks noChangeAspect="1" noChangeArrowheads="1"/>
          </p:cNvPicPr>
          <p:nvPr/>
        </p:nvPicPr>
        <p:blipFill>
          <a:blip r:embed="rId5"/>
          <a:srcRect/>
          <a:stretch>
            <a:fillRect/>
          </a:stretch>
        </p:blipFill>
        <p:spPr bwMode="auto">
          <a:xfrm>
            <a:off x="9234298" y="162997"/>
            <a:ext cx="1180384" cy="113968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Online Support</a:t>
            </a:r>
            <a:endParaRPr lang="en-GB" dirty="0"/>
          </a:p>
        </p:txBody>
      </p:sp>
      <p:sp>
        <p:nvSpPr>
          <p:cNvPr id="7" name="Content Placeholder 6"/>
          <p:cNvSpPr>
            <a:spLocks noGrp="1"/>
          </p:cNvSpPr>
          <p:nvPr>
            <p:ph idx="1"/>
          </p:nvPr>
        </p:nvSpPr>
        <p:spPr>
          <a:xfrm>
            <a:off x="590249" y="2171475"/>
            <a:ext cx="8596668" cy="3880773"/>
          </a:xfrm>
        </p:spPr>
        <p:txBody>
          <a:bodyPr>
            <a:normAutofit/>
          </a:bodyPr>
          <a:lstStyle/>
          <a:p>
            <a:endParaRPr lang="en-GB" b="1" dirty="0"/>
          </a:p>
        </p:txBody>
      </p:sp>
      <p:pic>
        <p:nvPicPr>
          <p:cNvPr id="4" name="Picture 3" descr="TEC Logo 08_02_16"/>
          <p:cNvPicPr/>
          <p:nvPr/>
        </p:nvPicPr>
        <p:blipFill>
          <a:blip r:embed="rId3" cstate="print"/>
          <a:srcRect/>
          <a:stretch>
            <a:fillRect/>
          </a:stretch>
        </p:blipFill>
        <p:spPr bwMode="auto">
          <a:xfrm>
            <a:off x="6666680" y="137885"/>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676162" y="0"/>
            <a:ext cx="1235075" cy="1235075"/>
          </a:xfrm>
          <a:prstGeom prst="rect">
            <a:avLst/>
          </a:prstGeom>
          <a:noFill/>
          <a:ln w="9525">
            <a:noFill/>
            <a:miter lim="800000"/>
            <a:headEnd/>
            <a:tailEnd/>
          </a:ln>
        </p:spPr>
      </p:pic>
      <p:pic>
        <p:nvPicPr>
          <p:cNvPr id="8" name="Picture 2" descr="image001"/>
          <p:cNvPicPr>
            <a:picLocks noChangeAspect="1" noChangeArrowheads="1"/>
          </p:cNvPicPr>
          <p:nvPr/>
        </p:nvPicPr>
        <p:blipFill>
          <a:blip r:embed="rId5"/>
          <a:srcRect/>
          <a:stretch>
            <a:fillRect/>
          </a:stretch>
        </p:blipFill>
        <p:spPr bwMode="auto">
          <a:xfrm>
            <a:off x="9256875" y="185575"/>
            <a:ext cx="1180384" cy="1139681"/>
          </a:xfrm>
          <a:prstGeom prst="rect">
            <a:avLst/>
          </a:prstGeom>
          <a:noFill/>
          <a:ln w="9525">
            <a:noFill/>
            <a:miter lim="800000"/>
            <a:headEnd/>
            <a:tailEnd/>
          </a:ln>
        </p:spPr>
      </p:pic>
      <p:pic>
        <p:nvPicPr>
          <p:cNvPr id="9" name="Picture 8"/>
          <p:cNvPicPr>
            <a:picLocks noChangeAspect="1"/>
          </p:cNvPicPr>
          <p:nvPr/>
        </p:nvPicPr>
        <p:blipFill>
          <a:blip r:embed="rId6" cstate="print"/>
          <a:stretch>
            <a:fillRect/>
          </a:stretch>
        </p:blipFill>
        <p:spPr>
          <a:xfrm>
            <a:off x="2447260" y="1405290"/>
            <a:ext cx="6023841" cy="521564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Online Support</a:t>
            </a:r>
            <a:endParaRPr lang="en-GB" dirty="0"/>
          </a:p>
        </p:txBody>
      </p:sp>
      <p:pic>
        <p:nvPicPr>
          <p:cNvPr id="10" name="Content Placeholder 9"/>
          <p:cNvPicPr>
            <a:picLocks noGrp="1" noChangeAspect="1"/>
          </p:cNvPicPr>
          <p:nvPr>
            <p:ph idx="1"/>
          </p:nvPr>
        </p:nvPicPr>
        <p:blipFill>
          <a:blip r:embed="rId3" cstate="print"/>
          <a:stretch>
            <a:fillRect/>
          </a:stretch>
        </p:blipFill>
        <p:spPr>
          <a:xfrm>
            <a:off x="2646842" y="1432973"/>
            <a:ext cx="6667312" cy="5000484"/>
          </a:xfrm>
          <a:prstGeom prst="rect">
            <a:avLst/>
          </a:prstGeom>
        </p:spPr>
      </p:pic>
      <p:pic>
        <p:nvPicPr>
          <p:cNvPr id="4" name="Picture 3" descr="TEC Logo 08_02_16"/>
          <p:cNvPicPr/>
          <p:nvPr/>
        </p:nvPicPr>
        <p:blipFill>
          <a:blip r:embed="rId4" cstate="print"/>
          <a:srcRect/>
          <a:stretch>
            <a:fillRect/>
          </a:stretch>
        </p:blipFill>
        <p:spPr bwMode="auto">
          <a:xfrm>
            <a:off x="6723125" y="149174"/>
            <a:ext cx="2667000" cy="1247775"/>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10743895" y="0"/>
            <a:ext cx="1235075" cy="1235075"/>
          </a:xfrm>
          <a:prstGeom prst="rect">
            <a:avLst/>
          </a:prstGeom>
          <a:noFill/>
          <a:ln w="9525">
            <a:noFill/>
            <a:miter lim="800000"/>
            <a:headEnd/>
            <a:tailEnd/>
          </a:ln>
        </p:spPr>
      </p:pic>
      <p:pic>
        <p:nvPicPr>
          <p:cNvPr id="8" name="Picture 2" descr="image001"/>
          <p:cNvPicPr>
            <a:picLocks noChangeAspect="1" noChangeArrowheads="1"/>
          </p:cNvPicPr>
          <p:nvPr/>
        </p:nvPicPr>
        <p:blipFill>
          <a:blip r:embed="rId6"/>
          <a:srcRect/>
          <a:stretch>
            <a:fillRect/>
          </a:stretch>
        </p:blipFill>
        <p:spPr bwMode="auto">
          <a:xfrm>
            <a:off x="9369764" y="146756"/>
            <a:ext cx="1180384" cy="113968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Online Support</a:t>
            </a:r>
            <a:endParaRPr lang="en-GB" dirty="0"/>
          </a:p>
        </p:txBody>
      </p:sp>
      <p:pic>
        <p:nvPicPr>
          <p:cNvPr id="9" name="Content Placeholder 8"/>
          <p:cNvPicPr>
            <a:picLocks noGrp="1" noChangeAspect="1"/>
          </p:cNvPicPr>
          <p:nvPr>
            <p:ph idx="1"/>
          </p:nvPr>
        </p:nvPicPr>
        <p:blipFill>
          <a:blip r:embed="rId3" cstate="print"/>
          <a:stretch>
            <a:fillRect/>
          </a:stretch>
        </p:blipFill>
        <p:spPr>
          <a:xfrm>
            <a:off x="2517423" y="1718371"/>
            <a:ext cx="6480226" cy="4860170"/>
          </a:xfrm>
          <a:prstGeom prst="rect">
            <a:avLst/>
          </a:prstGeom>
        </p:spPr>
      </p:pic>
      <p:pic>
        <p:nvPicPr>
          <p:cNvPr id="4" name="Picture 3" descr="TEC Logo 08_02_16"/>
          <p:cNvPicPr/>
          <p:nvPr/>
        </p:nvPicPr>
        <p:blipFill>
          <a:blip r:embed="rId4" cstate="print"/>
          <a:srcRect/>
          <a:stretch>
            <a:fillRect/>
          </a:stretch>
        </p:blipFill>
        <p:spPr bwMode="auto">
          <a:xfrm>
            <a:off x="6587659" y="137885"/>
            <a:ext cx="2667000" cy="1247775"/>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10608428" y="0"/>
            <a:ext cx="1235075" cy="1235075"/>
          </a:xfrm>
          <a:prstGeom prst="rect">
            <a:avLst/>
          </a:prstGeom>
          <a:noFill/>
          <a:ln w="9525">
            <a:noFill/>
            <a:miter lim="800000"/>
            <a:headEnd/>
            <a:tailEnd/>
          </a:ln>
        </p:spPr>
      </p:pic>
      <p:pic>
        <p:nvPicPr>
          <p:cNvPr id="8" name="Picture 2" descr="image001"/>
          <p:cNvPicPr>
            <a:picLocks noChangeAspect="1" noChangeArrowheads="1"/>
          </p:cNvPicPr>
          <p:nvPr/>
        </p:nvPicPr>
        <p:blipFill>
          <a:blip r:embed="rId6"/>
          <a:srcRect/>
          <a:stretch>
            <a:fillRect/>
          </a:stretch>
        </p:blipFill>
        <p:spPr bwMode="auto">
          <a:xfrm>
            <a:off x="9223008" y="140420"/>
            <a:ext cx="1180384" cy="113968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Online Support</a:t>
            </a:r>
            <a:endParaRPr lang="en-GB" dirty="0"/>
          </a:p>
        </p:txBody>
      </p:sp>
      <p:sp>
        <p:nvSpPr>
          <p:cNvPr id="7" name="Content Placeholder 6"/>
          <p:cNvSpPr>
            <a:spLocks noGrp="1"/>
          </p:cNvSpPr>
          <p:nvPr>
            <p:ph idx="1"/>
          </p:nvPr>
        </p:nvSpPr>
        <p:spPr/>
        <p:txBody>
          <a:bodyPr/>
          <a:lstStyle/>
          <a:p>
            <a:endParaRPr lang="en-GB" sz="2800" dirty="0" smtClean="0"/>
          </a:p>
          <a:p>
            <a:r>
              <a:rPr lang="en-GB" sz="2800" dirty="0" smtClean="0"/>
              <a:t>The </a:t>
            </a:r>
            <a:r>
              <a:rPr lang="en-GB" sz="2800" dirty="0" smtClean="0"/>
              <a:t>online peers support consists of BEAT volunteer </a:t>
            </a:r>
            <a:r>
              <a:rPr lang="en-GB" sz="2800" dirty="0" err="1" smtClean="0"/>
              <a:t>befrienders</a:t>
            </a:r>
            <a:r>
              <a:rPr lang="en-GB" sz="2800" dirty="0" smtClean="0"/>
              <a:t> providing 1-3 emails per week to young people aged up to 25 years with eating disorders and/or parents and carer’s.  </a:t>
            </a:r>
            <a:endParaRPr lang="en-GB" sz="2800" dirty="0" smtClean="0"/>
          </a:p>
          <a:p>
            <a:endParaRPr lang="en-GB" sz="2800" dirty="0" smtClean="0"/>
          </a:p>
          <a:p>
            <a:r>
              <a:rPr lang="en-GB" sz="2800" dirty="0" smtClean="0"/>
              <a:t>All volunteers are formally trained by BEAT and email communication is moderated to make sure it is helpful and safe</a:t>
            </a:r>
            <a:endParaRPr lang="en-US" sz="2800" dirty="0" smtClean="0"/>
          </a:p>
          <a:p>
            <a:endParaRPr lang="en-GB" dirty="0"/>
          </a:p>
        </p:txBody>
      </p:sp>
      <p:pic>
        <p:nvPicPr>
          <p:cNvPr id="4" name="Picture 3" descr="TEC Logo 08_02_16"/>
          <p:cNvPicPr/>
          <p:nvPr/>
        </p:nvPicPr>
        <p:blipFill>
          <a:blip r:embed="rId3" cstate="print"/>
          <a:srcRect/>
          <a:stretch>
            <a:fillRect/>
          </a:stretch>
        </p:blipFill>
        <p:spPr bwMode="auto">
          <a:xfrm>
            <a:off x="6350591" y="149173"/>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506829" y="0"/>
            <a:ext cx="1235075" cy="1235075"/>
          </a:xfrm>
          <a:prstGeom prst="rect">
            <a:avLst/>
          </a:prstGeom>
          <a:noFill/>
          <a:ln w="9525">
            <a:noFill/>
            <a:miter lim="800000"/>
            <a:headEnd/>
            <a:tailEnd/>
          </a:ln>
        </p:spPr>
      </p:pic>
      <p:pic>
        <p:nvPicPr>
          <p:cNvPr id="8" name="Picture 2" descr="image001"/>
          <p:cNvPicPr>
            <a:picLocks noChangeAspect="1" noChangeArrowheads="1"/>
          </p:cNvPicPr>
          <p:nvPr/>
        </p:nvPicPr>
        <p:blipFill>
          <a:blip r:embed="rId5"/>
          <a:srcRect/>
          <a:stretch>
            <a:fillRect/>
          </a:stretch>
        </p:blipFill>
        <p:spPr bwMode="auto">
          <a:xfrm>
            <a:off x="8997231" y="151709"/>
            <a:ext cx="1180384" cy="113968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05" y="349955"/>
            <a:ext cx="10208645" cy="999871"/>
          </a:xfrm>
        </p:spPr>
        <p:txBody>
          <a:bodyPr>
            <a:normAutofit fontScale="90000"/>
          </a:bodyPr>
          <a:lstStyle/>
          <a:p>
            <a:pPr algn="l"/>
            <a:r>
              <a:rPr lang="en-GB" dirty="0" smtClean="0"/>
              <a:t>Enhancing Interpersonal Connections via digital </a:t>
            </a:r>
            <a:endParaRPr lang="en-GB" dirty="0"/>
          </a:p>
        </p:txBody>
      </p:sp>
      <p:sp>
        <p:nvSpPr>
          <p:cNvPr id="3" name="Content Placeholder 2"/>
          <p:cNvSpPr>
            <a:spLocks noGrp="1"/>
          </p:cNvSpPr>
          <p:nvPr>
            <p:ph idx="1"/>
          </p:nvPr>
        </p:nvSpPr>
        <p:spPr>
          <a:xfrm>
            <a:off x="610427" y="1517117"/>
            <a:ext cx="10318044" cy="4167406"/>
          </a:xfrm>
        </p:spPr>
        <p:txBody>
          <a:bodyPr>
            <a:normAutofit lnSpcReduction="10000"/>
          </a:bodyPr>
          <a:lstStyle/>
          <a:p>
            <a:r>
              <a:rPr lang="en-US" dirty="0" smtClean="0"/>
              <a:t>Fiona Duffy, Consultant Clinical Psychologist, NHS Lothian CAMHS Eating Disorder Development Team</a:t>
            </a:r>
            <a:br>
              <a:rPr lang="en-US" dirty="0" smtClean="0"/>
            </a:br>
            <a:endParaRPr lang="en-US" dirty="0" smtClean="0"/>
          </a:p>
          <a:p>
            <a:r>
              <a:rPr lang="en-US" dirty="0" smtClean="0"/>
              <a:t>Sarah Taylor, Research Nurse, NHS Lothian CAMHS Eating Disorder Development Team</a:t>
            </a:r>
            <a:br>
              <a:rPr lang="en-US" dirty="0" smtClean="0"/>
            </a:br>
            <a:endParaRPr lang="en-US" dirty="0" smtClean="0"/>
          </a:p>
          <a:p>
            <a:r>
              <a:rPr lang="en-US" dirty="0"/>
              <a:t> </a:t>
            </a:r>
            <a:r>
              <a:rPr lang="en-US" dirty="0" smtClean="0"/>
              <a:t>     </a:t>
            </a:r>
            <a:r>
              <a:rPr lang="en-US" dirty="0" smtClean="0">
                <a:hlinkClick r:id="rId3"/>
              </a:rPr>
              <a:t>Fiona.duffy@nhslothian.scot.nhs.uk</a:t>
            </a:r>
            <a:r>
              <a:rPr lang="en-US" dirty="0" smtClean="0"/>
              <a:t/>
            </a:r>
            <a:br>
              <a:rPr lang="en-US" dirty="0" smtClean="0"/>
            </a:br>
            <a:r>
              <a:rPr lang="en-US" dirty="0" smtClean="0"/>
              <a:t>      </a:t>
            </a:r>
            <a:endParaRPr lang="en-US" dirty="0"/>
          </a:p>
        </p:txBody>
      </p:sp>
      <p:pic>
        <p:nvPicPr>
          <p:cNvPr id="5" name="Picture 4"/>
          <p:cNvPicPr>
            <a:picLocks noChangeAspect="1"/>
          </p:cNvPicPr>
          <p:nvPr/>
        </p:nvPicPr>
        <p:blipFill>
          <a:blip r:embed="rId4"/>
          <a:srcRect/>
          <a:stretch>
            <a:fillRect/>
          </a:stretch>
        </p:blipFill>
        <p:spPr bwMode="auto">
          <a:xfrm>
            <a:off x="10431219" y="434899"/>
            <a:ext cx="1235075" cy="1235075"/>
          </a:xfrm>
          <a:prstGeom prst="rect">
            <a:avLst/>
          </a:prstGeom>
          <a:noFill/>
          <a:ln w="9525">
            <a:noFill/>
            <a:miter lim="800000"/>
            <a:headEnd/>
            <a:tailEnd/>
          </a:ln>
        </p:spPr>
      </p:pic>
      <p:pic>
        <p:nvPicPr>
          <p:cNvPr id="9" name="Picture 2" descr="C:\Users\sarah.j.taylor\AppData\Local\Microsoft\Windows\Temporary Internet Files\Content.IE5\ZIHTZMIO\1024px-Email_Silk.svg[1].png"/>
          <p:cNvPicPr>
            <a:picLocks noChangeAspect="1" noChangeArrowheads="1"/>
          </p:cNvPicPr>
          <p:nvPr/>
        </p:nvPicPr>
        <p:blipFill>
          <a:blip r:embed="rId5"/>
          <a:srcRect/>
          <a:stretch>
            <a:fillRect/>
          </a:stretch>
        </p:blipFill>
        <p:spPr bwMode="auto">
          <a:xfrm>
            <a:off x="999905" y="4468151"/>
            <a:ext cx="359228" cy="35922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8219" y="2258560"/>
            <a:ext cx="10623247" cy="3880773"/>
          </a:xfrm>
        </p:spPr>
        <p:txBody>
          <a:bodyPr/>
          <a:lstStyle/>
          <a:p>
            <a:r>
              <a:rPr lang="en-GB" sz="2800" dirty="0" smtClean="0"/>
              <a:t>As part of a previous partnership project with BEAT and NHS Lothian CAMHS, all eating disorder services in Lothian were listed on BEAT’s online “</a:t>
            </a:r>
            <a:r>
              <a:rPr lang="en-GB" sz="2800" dirty="0" err="1" smtClean="0"/>
              <a:t>helpfinder</a:t>
            </a:r>
            <a:r>
              <a:rPr lang="en-GB" sz="2800" dirty="0" smtClean="0"/>
              <a:t>” tool:  </a:t>
            </a:r>
            <a:r>
              <a:rPr lang="en-GB" sz="2800" dirty="0" smtClean="0">
                <a:hlinkClick r:id="rId3"/>
              </a:rPr>
              <a:t>https://helpfinder.beateatingdisorders.org.uk</a:t>
            </a:r>
            <a:endParaRPr lang="en-GB" sz="2800" dirty="0" smtClean="0"/>
          </a:p>
          <a:p>
            <a:r>
              <a:rPr lang="en-GB" sz="2800" dirty="0" smtClean="0"/>
              <a:t>Goal was to provide outreach to engage with Scottish eating disorder services to develop up to date national listings</a:t>
            </a:r>
            <a:endParaRPr lang="en-US" sz="2800" dirty="0" smtClean="0"/>
          </a:p>
          <a:p>
            <a:endParaRPr lang="en-GB" dirty="0"/>
          </a:p>
        </p:txBody>
      </p:sp>
      <p:pic>
        <p:nvPicPr>
          <p:cNvPr id="4" name="Picture 3" descr="TEC Logo 08_02_16"/>
          <p:cNvPicPr/>
          <p:nvPr/>
        </p:nvPicPr>
        <p:blipFill>
          <a:blip r:embed="rId4" cstate="print"/>
          <a:srcRect/>
          <a:stretch>
            <a:fillRect/>
          </a:stretch>
        </p:blipFill>
        <p:spPr bwMode="auto">
          <a:xfrm>
            <a:off x="6813436" y="239485"/>
            <a:ext cx="2667000" cy="1247775"/>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10608428" y="199125"/>
            <a:ext cx="1235075" cy="1235075"/>
          </a:xfrm>
          <a:prstGeom prst="rect">
            <a:avLst/>
          </a:prstGeom>
          <a:noFill/>
          <a:ln w="9525">
            <a:noFill/>
            <a:miter lim="800000"/>
            <a:headEnd/>
            <a:tailEnd/>
          </a:ln>
        </p:spPr>
      </p:pic>
      <p:pic>
        <p:nvPicPr>
          <p:cNvPr id="8" name="Picture 2" descr="image001"/>
          <p:cNvPicPr>
            <a:picLocks noChangeAspect="1" noChangeArrowheads="1"/>
          </p:cNvPicPr>
          <p:nvPr/>
        </p:nvPicPr>
        <p:blipFill>
          <a:blip r:embed="rId6"/>
          <a:srcRect/>
          <a:stretch>
            <a:fillRect/>
          </a:stretch>
        </p:blipFill>
        <p:spPr bwMode="auto">
          <a:xfrm>
            <a:off x="9268164" y="287176"/>
            <a:ext cx="1180384" cy="1139681"/>
          </a:xfrm>
          <a:prstGeom prst="rect">
            <a:avLst/>
          </a:prstGeom>
          <a:noFill/>
          <a:ln w="9525">
            <a:noFill/>
            <a:miter lim="800000"/>
            <a:headEnd/>
            <a:tailEnd/>
          </a:ln>
        </p:spPr>
      </p:pic>
      <p:pic>
        <p:nvPicPr>
          <p:cNvPr id="9" name="Picture 8" descr="helpfinder.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36778" y="332314"/>
            <a:ext cx="3660234" cy="185571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HelpFinder</a:t>
            </a:r>
            <a:endParaRPr lang="en-GB" dirty="0"/>
          </a:p>
        </p:txBody>
      </p:sp>
      <p:pic>
        <p:nvPicPr>
          <p:cNvPr id="13" name="Content Placeholder 12" descr="Picture2v.png"/>
          <p:cNvPicPr>
            <a:picLocks noGrp="1" noChangeAspect="1"/>
          </p:cNvPicPr>
          <p:nvPr>
            <p:ph idx="1"/>
          </p:nvPr>
        </p:nvPicPr>
        <p:blipFill>
          <a:blip r:embed="rId3"/>
          <a:stretch>
            <a:fillRect/>
          </a:stretch>
        </p:blipFill>
        <p:spPr>
          <a:xfrm>
            <a:off x="993922" y="1346603"/>
            <a:ext cx="10035322" cy="5075539"/>
          </a:xfrm>
        </p:spPr>
      </p:pic>
      <p:pic>
        <p:nvPicPr>
          <p:cNvPr id="4" name="Picture 3" descr="TEC Logo 08_02_16"/>
          <p:cNvPicPr/>
          <p:nvPr/>
        </p:nvPicPr>
        <p:blipFill>
          <a:blip r:embed="rId4" cstate="print"/>
          <a:srcRect/>
          <a:stretch>
            <a:fillRect/>
          </a:stretch>
        </p:blipFill>
        <p:spPr bwMode="auto">
          <a:xfrm>
            <a:off x="6432032" y="158072"/>
            <a:ext cx="2667000" cy="1247775"/>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10677372" y="0"/>
            <a:ext cx="1235075" cy="1235075"/>
          </a:xfrm>
          <a:prstGeom prst="rect">
            <a:avLst/>
          </a:prstGeom>
          <a:noFill/>
          <a:ln w="9525">
            <a:noFill/>
            <a:miter lim="800000"/>
            <a:headEnd/>
            <a:tailEnd/>
          </a:ln>
        </p:spPr>
      </p:pic>
      <p:pic>
        <p:nvPicPr>
          <p:cNvPr id="14" name="Picture 2" descr="image001"/>
          <p:cNvPicPr>
            <a:picLocks noChangeAspect="1" noChangeArrowheads="1"/>
          </p:cNvPicPr>
          <p:nvPr/>
        </p:nvPicPr>
        <p:blipFill>
          <a:blip r:embed="rId6"/>
          <a:srcRect/>
          <a:stretch>
            <a:fillRect/>
          </a:stretch>
        </p:blipFill>
        <p:spPr bwMode="auto">
          <a:xfrm>
            <a:off x="9147615" y="142838"/>
            <a:ext cx="1180384" cy="113968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Impact so far</a:t>
            </a:r>
            <a:endParaRPr lang="en-GB" dirty="0"/>
          </a:p>
        </p:txBody>
      </p:sp>
      <p:sp>
        <p:nvSpPr>
          <p:cNvPr id="7" name="Content Placeholder 6"/>
          <p:cNvSpPr>
            <a:spLocks noGrp="1"/>
          </p:cNvSpPr>
          <p:nvPr>
            <p:ph idx="1"/>
          </p:nvPr>
        </p:nvSpPr>
        <p:spPr/>
        <p:txBody>
          <a:bodyPr>
            <a:normAutofit/>
          </a:bodyPr>
          <a:lstStyle/>
          <a:p>
            <a:r>
              <a:rPr lang="en-US" sz="2800" dirty="0" smtClean="0"/>
              <a:t>66 Scottish Eating Disorder Services now listed on Beat’s Help finder </a:t>
            </a:r>
            <a:r>
              <a:rPr lang="mr-IN" sz="2800" dirty="0" smtClean="0"/>
              <a:t>–</a:t>
            </a:r>
            <a:r>
              <a:rPr lang="en-US" sz="2800" dirty="0" smtClean="0"/>
              <a:t> increase of 288% from initial listings in October 2017</a:t>
            </a:r>
          </a:p>
          <a:p>
            <a:r>
              <a:rPr lang="en-US" sz="2800" dirty="0" smtClean="0"/>
              <a:t>28 active pairs in or have completed online support (8 parent and carers and 21 young people)</a:t>
            </a:r>
          </a:p>
          <a:p>
            <a:r>
              <a:rPr lang="en-US" sz="2800" dirty="0" smtClean="0"/>
              <a:t>Majority users are female caring for, or themselves have, a diagnosis of anorexia (78%) bulimia, binge eating disorder and atypical eating disorder </a:t>
            </a:r>
          </a:p>
          <a:p>
            <a:r>
              <a:rPr lang="en-US" sz="2800" dirty="0" smtClean="0"/>
              <a:t>Length of disorder from under 1 year to over 10 years.</a:t>
            </a:r>
          </a:p>
          <a:p>
            <a:r>
              <a:rPr lang="en-US" sz="2800" dirty="0" smtClean="0"/>
              <a:t>Average of 2.35 emails exchanges a week per person</a:t>
            </a:r>
          </a:p>
          <a:p>
            <a:endParaRPr lang="en-GB" dirty="0"/>
          </a:p>
        </p:txBody>
      </p:sp>
      <p:pic>
        <p:nvPicPr>
          <p:cNvPr id="4" name="Picture 3" descr="TEC Logo 08_02_16"/>
          <p:cNvPicPr/>
          <p:nvPr/>
        </p:nvPicPr>
        <p:blipFill>
          <a:blip r:embed="rId3" cstate="print"/>
          <a:srcRect/>
          <a:stretch>
            <a:fillRect/>
          </a:stretch>
        </p:blipFill>
        <p:spPr bwMode="auto">
          <a:xfrm>
            <a:off x="6635232" y="158072"/>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778971" y="0"/>
            <a:ext cx="1235075" cy="1235075"/>
          </a:xfrm>
          <a:prstGeom prst="rect">
            <a:avLst/>
          </a:prstGeom>
          <a:noFill/>
          <a:ln w="9525">
            <a:noFill/>
            <a:miter lim="800000"/>
            <a:headEnd/>
            <a:tailEnd/>
          </a:ln>
        </p:spPr>
      </p:pic>
      <p:pic>
        <p:nvPicPr>
          <p:cNvPr id="14" name="Picture 2" descr="image001"/>
          <p:cNvPicPr>
            <a:picLocks noChangeAspect="1" noChangeArrowheads="1"/>
          </p:cNvPicPr>
          <p:nvPr/>
        </p:nvPicPr>
        <p:blipFill>
          <a:blip r:embed="rId5"/>
          <a:srcRect/>
          <a:stretch>
            <a:fillRect/>
          </a:stretch>
        </p:blipFill>
        <p:spPr bwMode="auto">
          <a:xfrm>
            <a:off x="9316949" y="142838"/>
            <a:ext cx="1180384" cy="113968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 Logo 08_02_16"/>
          <p:cNvPicPr/>
          <p:nvPr/>
        </p:nvPicPr>
        <p:blipFill>
          <a:blip r:embed="rId3" cstate="print"/>
          <a:srcRect/>
          <a:stretch>
            <a:fillRect/>
          </a:stretch>
        </p:blipFill>
        <p:spPr bwMode="auto">
          <a:xfrm>
            <a:off x="6635232" y="203228"/>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722527" y="178160"/>
            <a:ext cx="1235075" cy="1235075"/>
          </a:xfrm>
          <a:prstGeom prst="rect">
            <a:avLst/>
          </a:prstGeom>
          <a:noFill/>
          <a:ln w="9525">
            <a:noFill/>
            <a:miter lim="800000"/>
            <a:headEnd/>
            <a:tailEnd/>
          </a:ln>
        </p:spPr>
      </p:pic>
      <p:pic>
        <p:nvPicPr>
          <p:cNvPr id="14" name="Picture 2" descr="image001"/>
          <p:cNvPicPr>
            <a:picLocks noChangeAspect="1" noChangeArrowheads="1"/>
          </p:cNvPicPr>
          <p:nvPr/>
        </p:nvPicPr>
        <p:blipFill>
          <a:blip r:embed="rId5"/>
          <a:srcRect/>
          <a:stretch>
            <a:fillRect/>
          </a:stretch>
        </p:blipFill>
        <p:spPr bwMode="auto">
          <a:xfrm>
            <a:off x="9339526" y="255727"/>
            <a:ext cx="1180384" cy="1139681"/>
          </a:xfrm>
          <a:prstGeom prst="rect">
            <a:avLst/>
          </a:prstGeom>
          <a:noFill/>
          <a:ln w="9525">
            <a:noFill/>
            <a:miter lim="800000"/>
            <a:headEnd/>
            <a:tailEnd/>
          </a:ln>
        </p:spPr>
      </p:pic>
      <p:pic>
        <p:nvPicPr>
          <p:cNvPr id="8" name="Picture 7"/>
          <p:cNvPicPr>
            <a:picLocks noChangeAspect="1"/>
          </p:cNvPicPr>
          <p:nvPr/>
        </p:nvPicPr>
        <p:blipFill>
          <a:blip r:embed="rId6" cstate="print"/>
          <a:stretch>
            <a:fillRect/>
          </a:stretch>
        </p:blipFill>
        <p:spPr>
          <a:xfrm>
            <a:off x="2032403" y="1851378"/>
            <a:ext cx="8345954" cy="40593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cared.png"/>
          <p:cNvPicPr>
            <a:picLocks noGrp="1" noChangeAspect="1"/>
          </p:cNvPicPr>
          <p:nvPr>
            <p:ph idx="1"/>
          </p:nvPr>
        </p:nvPicPr>
        <p:blipFill>
          <a:blip r:embed="rId3" cstate="print">
            <a:extLst>
              <a:ext uri="{28A0092B-C50C-407E-A947-70E740481C1C}">
                <a14:useLocalDpi xmlns="" xmlns:a14="http://schemas.microsoft.com/office/drawing/2010/main" val="0"/>
              </a:ext>
            </a:extLst>
          </a:blip>
          <a:srcRect t="6003" b="6003"/>
          <a:stretch>
            <a:fillRect/>
          </a:stretch>
        </p:blipFill>
        <p:spPr>
          <a:xfrm>
            <a:off x="2007682" y="1122198"/>
            <a:ext cx="8990587" cy="4944486"/>
          </a:xfrm>
        </p:spPr>
      </p:pic>
      <p:pic>
        <p:nvPicPr>
          <p:cNvPr id="4" name="Picture 3" descr="TEC Logo 08_02_16"/>
          <p:cNvPicPr/>
          <p:nvPr/>
        </p:nvPicPr>
        <p:blipFill>
          <a:blip r:embed="rId4" cstate="print"/>
          <a:srcRect/>
          <a:stretch>
            <a:fillRect/>
          </a:stretch>
        </p:blipFill>
        <p:spPr bwMode="auto">
          <a:xfrm>
            <a:off x="336121" y="298585"/>
            <a:ext cx="2667000" cy="1247775"/>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10598349" y="189449"/>
            <a:ext cx="1235075" cy="1235075"/>
          </a:xfrm>
          <a:prstGeom prst="rect">
            <a:avLst/>
          </a:prstGeom>
          <a:noFill/>
          <a:ln w="9525">
            <a:noFill/>
            <a:miter lim="800000"/>
            <a:headEnd/>
            <a:tailEnd/>
          </a:ln>
        </p:spPr>
      </p:pic>
      <p:sp>
        <p:nvSpPr>
          <p:cNvPr id="12" name="TextBox 11"/>
          <p:cNvSpPr txBox="1"/>
          <p:nvPr/>
        </p:nvSpPr>
        <p:spPr>
          <a:xfrm>
            <a:off x="2726218" y="6061352"/>
            <a:ext cx="7739742" cy="646331"/>
          </a:xfrm>
          <a:prstGeom prst="rect">
            <a:avLst/>
          </a:prstGeom>
          <a:noFill/>
        </p:spPr>
        <p:txBody>
          <a:bodyPr wrap="square" rtlCol="0">
            <a:spAutoFit/>
          </a:bodyPr>
          <a:lstStyle/>
          <a:p>
            <a:pPr algn="ctr"/>
            <a:r>
              <a:rPr lang="en-GB" sz="3600" dirty="0" smtClean="0">
                <a:solidFill>
                  <a:schemeClr val="accent1"/>
                </a:solidFill>
              </a:rPr>
              <a:t>www.caredscotland.co.uk</a:t>
            </a:r>
            <a:endParaRPr lang="en-GB" sz="3600" dirty="0">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77334" y="2258561"/>
            <a:ext cx="10453509" cy="3880773"/>
          </a:xfrm>
        </p:spPr>
        <p:txBody>
          <a:bodyPr>
            <a:normAutofit/>
          </a:bodyPr>
          <a:lstStyle/>
          <a:p>
            <a:r>
              <a:rPr lang="en-US" sz="2800" dirty="0" smtClean="0"/>
              <a:t>Over 1200 individuals accessed the online platform within 10 weeks</a:t>
            </a:r>
          </a:p>
          <a:p>
            <a:endParaRPr lang="en-US" sz="2800" dirty="0" smtClean="0"/>
          </a:p>
          <a:p>
            <a:r>
              <a:rPr lang="en-US" sz="2800" dirty="0" smtClean="0"/>
              <a:t>Return Rate of 15% - expecting to rise following launch</a:t>
            </a:r>
          </a:p>
          <a:p>
            <a:endParaRPr lang="en-US" sz="2800" dirty="0" smtClean="0"/>
          </a:p>
          <a:p>
            <a:r>
              <a:rPr lang="en-US" sz="2800" dirty="0" smtClean="0"/>
              <a:t>81% from UK, 10% US, 10% Australia </a:t>
            </a:r>
          </a:p>
          <a:p>
            <a:endParaRPr lang="en-US" sz="2800" dirty="0" smtClean="0"/>
          </a:p>
          <a:p>
            <a:r>
              <a:rPr lang="en-US" sz="2800" dirty="0" smtClean="0"/>
              <a:t>Seven out of the top 10 cities accessing it are Scottish</a:t>
            </a:r>
          </a:p>
          <a:p>
            <a:endParaRPr lang="en-GB" dirty="0"/>
          </a:p>
        </p:txBody>
      </p:sp>
      <p:pic>
        <p:nvPicPr>
          <p:cNvPr id="4" name="Picture 3" descr="TEC Logo 08_02_16"/>
          <p:cNvPicPr/>
          <p:nvPr/>
        </p:nvPicPr>
        <p:blipFill>
          <a:blip r:embed="rId3" cstate="print"/>
          <a:srcRect/>
          <a:stretch>
            <a:fillRect/>
          </a:stretch>
        </p:blipFill>
        <p:spPr bwMode="auto">
          <a:xfrm>
            <a:off x="8076582" y="187073"/>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643504" y="155581"/>
            <a:ext cx="1235075" cy="1235075"/>
          </a:xfrm>
          <a:prstGeom prst="rect">
            <a:avLst/>
          </a:prstGeom>
          <a:noFill/>
          <a:ln w="9525">
            <a:noFill/>
            <a:miter lim="800000"/>
            <a:headEnd/>
            <a:tailEnd/>
          </a:ln>
        </p:spPr>
      </p:pic>
      <p:pic>
        <p:nvPicPr>
          <p:cNvPr id="8" name="Picture 7" descr="CARE-ED-logo-300x88.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09818" y="452820"/>
            <a:ext cx="5128216" cy="150427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9" name="Content Placeholder 3"/>
          <p:cNvPicPr>
            <a:picLocks noGrp="1"/>
          </p:cNvPicPr>
          <p:nvPr>
            <p:ph idx="1"/>
          </p:nvPr>
        </p:nvPicPr>
        <p:blipFill>
          <a:blip r:embed="rId3" cstate="print"/>
          <a:srcRect/>
          <a:stretch>
            <a:fillRect/>
          </a:stretch>
        </p:blipFill>
        <p:spPr bwMode="auto">
          <a:xfrm>
            <a:off x="1708251" y="1501826"/>
            <a:ext cx="9072638" cy="4977996"/>
          </a:xfrm>
          <a:prstGeom prst="rect">
            <a:avLst/>
          </a:prstGeom>
          <a:noFill/>
          <a:ln w="9525">
            <a:noFill/>
            <a:miter lim="800000"/>
            <a:headEnd/>
            <a:tailEnd/>
          </a:ln>
        </p:spPr>
      </p:pic>
      <p:pic>
        <p:nvPicPr>
          <p:cNvPr id="4" name="Picture 3" descr="TEC Logo 08_02_16"/>
          <p:cNvPicPr/>
          <p:nvPr/>
        </p:nvPicPr>
        <p:blipFill>
          <a:blip r:embed="rId4" cstate="print"/>
          <a:srcRect/>
          <a:stretch>
            <a:fillRect/>
          </a:stretch>
        </p:blipFill>
        <p:spPr bwMode="auto">
          <a:xfrm>
            <a:off x="8257204" y="209651"/>
            <a:ext cx="2667000" cy="1247775"/>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10733816" y="178160"/>
            <a:ext cx="1235075" cy="12350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User Feedback first 10 </a:t>
            </a:r>
            <a:r>
              <a:rPr lang="en-GB" dirty="0" smtClean="0"/>
              <a:t>weeks</a:t>
            </a:r>
            <a:endParaRPr lang="en-GB" dirty="0"/>
          </a:p>
        </p:txBody>
      </p:sp>
      <p:sp>
        <p:nvSpPr>
          <p:cNvPr id="6" name="Content Placeholder 5"/>
          <p:cNvSpPr>
            <a:spLocks noGrp="1"/>
          </p:cNvSpPr>
          <p:nvPr>
            <p:ph idx="1"/>
          </p:nvPr>
        </p:nvSpPr>
        <p:spPr/>
        <p:txBody>
          <a:bodyPr/>
          <a:lstStyle/>
          <a:p>
            <a:r>
              <a:rPr lang="en-GB" sz="2800" dirty="0" smtClean="0"/>
              <a:t>Mean usefulness: 8.45/10</a:t>
            </a:r>
          </a:p>
          <a:p>
            <a:endParaRPr lang="en-GB" sz="2800" dirty="0" smtClean="0"/>
          </a:p>
          <a:p>
            <a:r>
              <a:rPr lang="en-GB" sz="2800" dirty="0" smtClean="0"/>
              <a:t>Mean relevance: 7.54/10</a:t>
            </a:r>
          </a:p>
          <a:p>
            <a:endParaRPr lang="en-GB" sz="2800" dirty="0" smtClean="0"/>
          </a:p>
          <a:p>
            <a:r>
              <a:rPr lang="en-GB" sz="2800" dirty="0" smtClean="0"/>
              <a:t>Mean helpfulness of videos: 7.18/10</a:t>
            </a:r>
          </a:p>
          <a:p>
            <a:endParaRPr lang="en-GB" sz="2800" dirty="0" smtClean="0"/>
          </a:p>
          <a:p>
            <a:r>
              <a:rPr lang="en-GB" sz="2800" dirty="0" smtClean="0"/>
              <a:t>Mean learned something new: 7.27/10</a:t>
            </a:r>
          </a:p>
          <a:p>
            <a:endParaRPr lang="en-GB" dirty="0"/>
          </a:p>
        </p:txBody>
      </p:sp>
      <p:pic>
        <p:nvPicPr>
          <p:cNvPr id="4" name="Picture 3" descr="TEC Logo 08_02_16"/>
          <p:cNvPicPr/>
          <p:nvPr/>
        </p:nvPicPr>
        <p:blipFill>
          <a:blip r:embed="rId3" cstate="print"/>
          <a:srcRect/>
          <a:stretch>
            <a:fillRect/>
          </a:stretch>
        </p:blipFill>
        <p:spPr bwMode="auto">
          <a:xfrm>
            <a:off x="8087871" y="153207"/>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541905" y="144293"/>
            <a:ext cx="1235075" cy="12350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Parent &amp;Carer Feedback</a:t>
            </a:r>
            <a:endParaRPr lang="en-GB" dirty="0"/>
          </a:p>
        </p:txBody>
      </p:sp>
      <p:sp>
        <p:nvSpPr>
          <p:cNvPr id="6" name="Content Placeholder 5"/>
          <p:cNvSpPr>
            <a:spLocks noGrp="1"/>
          </p:cNvSpPr>
          <p:nvPr>
            <p:ph idx="1"/>
          </p:nvPr>
        </p:nvSpPr>
        <p:spPr>
          <a:xfrm>
            <a:off x="677333" y="1752600"/>
            <a:ext cx="10769599" cy="4495799"/>
          </a:xfrm>
        </p:spPr>
        <p:txBody>
          <a:bodyPr>
            <a:normAutofit fontScale="47500" lnSpcReduction="20000"/>
          </a:bodyPr>
          <a:lstStyle/>
          <a:p>
            <a:r>
              <a:rPr lang="en-GB" sz="5100" i="1" dirty="0" smtClean="0"/>
              <a:t>“I am finding this very useful and </a:t>
            </a:r>
            <a:r>
              <a:rPr lang="en-GB" sz="5100" b="1" i="1" dirty="0" smtClean="0"/>
              <a:t>am making a lot of notes to get a good understanding of how to help my daughter</a:t>
            </a:r>
            <a:r>
              <a:rPr lang="en-GB" sz="5100" i="1" dirty="0" smtClean="0"/>
              <a:t>.”</a:t>
            </a:r>
            <a:endParaRPr lang="en-GB" sz="5100" dirty="0" smtClean="0"/>
          </a:p>
          <a:p>
            <a:pPr>
              <a:buNone/>
            </a:pPr>
            <a:r>
              <a:rPr lang="en-GB" sz="5100" i="1" dirty="0" smtClean="0"/>
              <a:t> </a:t>
            </a:r>
            <a:endParaRPr lang="en-GB" sz="5100" dirty="0" smtClean="0"/>
          </a:p>
          <a:p>
            <a:r>
              <a:rPr lang="en-GB" sz="5100" i="1" dirty="0" smtClean="0"/>
              <a:t>“I’ve felt in the dark with the support we’ve had from our CAMHS. And having to wait for my questions to be answered takes it toll. </a:t>
            </a:r>
            <a:r>
              <a:rPr lang="en-GB" sz="5100" b="1" i="1" dirty="0" smtClean="0"/>
              <a:t>It’s good to have somewhere to go where I can get immediate information</a:t>
            </a:r>
            <a:r>
              <a:rPr lang="en-GB" sz="5100" i="1" dirty="0" smtClean="0"/>
              <a:t>.”</a:t>
            </a:r>
            <a:endParaRPr lang="en-GB" sz="5100" dirty="0" smtClean="0"/>
          </a:p>
          <a:p>
            <a:endParaRPr lang="en-GB" sz="5100" dirty="0" smtClean="0"/>
          </a:p>
          <a:p>
            <a:r>
              <a:rPr lang="en-GB" sz="5100" i="1" dirty="0" smtClean="0"/>
              <a:t> “I wish I'd had this resource when my daughter was first diagnosed. It is a </a:t>
            </a:r>
            <a:r>
              <a:rPr lang="en-GB" sz="5100" b="1" i="1" dirty="0" smtClean="0"/>
              <a:t>really clear one stop shop for information and support</a:t>
            </a:r>
            <a:r>
              <a:rPr lang="en-GB" sz="5100" i="1" dirty="0" smtClean="0"/>
              <a:t>”</a:t>
            </a:r>
            <a:endParaRPr lang="en-GB" sz="5100" dirty="0" smtClean="0"/>
          </a:p>
          <a:p>
            <a:endParaRPr lang="en-GB" sz="5100" dirty="0" smtClean="0"/>
          </a:p>
          <a:p>
            <a:r>
              <a:rPr lang="en-GB" sz="5100" i="1" dirty="0" smtClean="0"/>
              <a:t>“I already have recommended this to a fellow carer, and also </a:t>
            </a:r>
            <a:r>
              <a:rPr lang="en-GB" sz="5100" b="1" i="1" dirty="0" smtClean="0"/>
              <a:t>asked my family to go onto here to help understand my daughter better</a:t>
            </a:r>
            <a:r>
              <a:rPr lang="en-GB" sz="5100" i="1" dirty="0" smtClean="0"/>
              <a:t>”</a:t>
            </a:r>
            <a:endParaRPr lang="en-GB" sz="5100" dirty="0" smtClean="0"/>
          </a:p>
          <a:p>
            <a:endParaRPr lang="en-GB" dirty="0"/>
          </a:p>
        </p:txBody>
      </p:sp>
      <p:pic>
        <p:nvPicPr>
          <p:cNvPr id="4" name="Picture 3" descr="TEC Logo 08_02_16"/>
          <p:cNvPicPr/>
          <p:nvPr/>
        </p:nvPicPr>
        <p:blipFill>
          <a:blip r:embed="rId3" cstate="print"/>
          <a:srcRect/>
          <a:stretch>
            <a:fillRect/>
          </a:stretch>
        </p:blipFill>
        <p:spPr bwMode="auto">
          <a:xfrm>
            <a:off x="8065293" y="175785"/>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711239" y="146755"/>
            <a:ext cx="1235075" cy="12350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Parent &amp;Carer Feedback</a:t>
            </a:r>
            <a:endParaRPr lang="en-GB" dirty="0"/>
          </a:p>
        </p:txBody>
      </p:sp>
      <p:sp>
        <p:nvSpPr>
          <p:cNvPr id="6" name="Content Placeholder 5"/>
          <p:cNvSpPr>
            <a:spLocks noGrp="1"/>
          </p:cNvSpPr>
          <p:nvPr>
            <p:ph idx="1"/>
          </p:nvPr>
        </p:nvSpPr>
        <p:spPr>
          <a:xfrm>
            <a:off x="677333" y="1894114"/>
            <a:ext cx="11074399" cy="4441372"/>
          </a:xfrm>
        </p:spPr>
        <p:txBody>
          <a:bodyPr>
            <a:normAutofit fontScale="32500" lnSpcReduction="20000"/>
          </a:bodyPr>
          <a:lstStyle/>
          <a:p>
            <a:r>
              <a:rPr lang="en-GB" sz="7400" b="1" i="1" dirty="0" smtClean="0"/>
              <a:t>“I found the videos particularly useful, especially those from parents. It has been quite a relief to know that others have felt the same as I currently do</a:t>
            </a:r>
            <a:r>
              <a:rPr lang="en-GB" sz="7400" i="1" dirty="0" smtClean="0"/>
              <a:t>.”</a:t>
            </a:r>
            <a:endParaRPr lang="en-GB" sz="7400" dirty="0" smtClean="0"/>
          </a:p>
          <a:p>
            <a:endParaRPr lang="en-GB" sz="7400" dirty="0" smtClean="0"/>
          </a:p>
          <a:p>
            <a:r>
              <a:rPr lang="en-GB" sz="7400" i="1" dirty="0" smtClean="0"/>
              <a:t>“</a:t>
            </a:r>
            <a:r>
              <a:rPr lang="en-GB" sz="7400" b="1" i="1" dirty="0" smtClean="0"/>
              <a:t>I feel like I’m looking in the mirror when listening to the parents speaking. It’s such a relief to not feel so “unique”.</a:t>
            </a:r>
            <a:r>
              <a:rPr lang="en-GB" sz="7400" dirty="0" smtClean="0"/>
              <a:t> </a:t>
            </a:r>
          </a:p>
          <a:p>
            <a:endParaRPr lang="en-GB" sz="7400" dirty="0" smtClean="0"/>
          </a:p>
          <a:p>
            <a:r>
              <a:rPr lang="en-GB" sz="7400" i="1" dirty="0" smtClean="0"/>
              <a:t>“More from the videos. </a:t>
            </a:r>
            <a:r>
              <a:rPr lang="en-GB" sz="7400" b="1" i="1" dirty="0" smtClean="0"/>
              <a:t>They have helped to explain things that professionals don't (and can't really) go into detail with </a:t>
            </a:r>
            <a:r>
              <a:rPr lang="en-GB" sz="7400" i="1" dirty="0" smtClean="0"/>
              <a:t>(such as unexpected behaviours at meal times and the anger from my daughter which very much caught me off-guard)”</a:t>
            </a:r>
            <a:endParaRPr lang="en-GB" sz="7400" dirty="0" smtClean="0"/>
          </a:p>
          <a:p>
            <a:endParaRPr lang="en-GB" sz="7400" dirty="0" smtClean="0"/>
          </a:p>
          <a:p>
            <a:r>
              <a:rPr lang="en-GB" sz="7400" i="1" dirty="0" smtClean="0"/>
              <a:t>“I would recommend this although </a:t>
            </a:r>
            <a:r>
              <a:rPr lang="en-GB" sz="7400" b="1" i="1" dirty="0" smtClean="0"/>
              <a:t>I have felt overwhelmed by all of the information and things that are likely still to come. It is helpful to feel prepared</a:t>
            </a:r>
            <a:r>
              <a:rPr lang="en-GB" sz="7400" i="1" dirty="0" smtClean="0"/>
              <a:t>”</a:t>
            </a:r>
            <a:endParaRPr lang="en-GB" sz="7400" dirty="0" smtClean="0"/>
          </a:p>
          <a:p>
            <a:endParaRPr lang="en-GB" dirty="0"/>
          </a:p>
        </p:txBody>
      </p:sp>
      <p:pic>
        <p:nvPicPr>
          <p:cNvPr id="4" name="Picture 3" descr="TEC Logo 08_02_16"/>
          <p:cNvPicPr/>
          <p:nvPr/>
        </p:nvPicPr>
        <p:blipFill>
          <a:blip r:embed="rId3" cstate="print"/>
          <a:srcRect/>
          <a:stretch>
            <a:fillRect/>
          </a:stretch>
        </p:blipFill>
        <p:spPr bwMode="auto">
          <a:xfrm>
            <a:off x="8279782" y="0"/>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745105" y="0"/>
            <a:ext cx="1235075" cy="1235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id:image007.jpg@01D34732.AB60A190"/>
          <p:cNvPicPr>
            <a:picLocks noGrp="1"/>
          </p:cNvPicPr>
          <p:nvPr>
            <p:ph idx="1"/>
          </p:nvPr>
        </p:nvPicPr>
        <p:blipFill>
          <a:blip r:embed="rId3" r:link="rId4" cstate="print"/>
          <a:srcRect/>
          <a:stretch>
            <a:fillRect/>
          </a:stretch>
        </p:blipFill>
        <p:spPr bwMode="auto">
          <a:xfrm>
            <a:off x="1502320" y="842912"/>
            <a:ext cx="1381125" cy="1333500"/>
          </a:xfrm>
          <a:prstGeom prst="rect">
            <a:avLst/>
          </a:prstGeom>
          <a:noFill/>
          <a:ln w="9525">
            <a:noFill/>
            <a:miter lim="800000"/>
            <a:headEnd/>
            <a:tailEnd/>
          </a:ln>
        </p:spPr>
      </p:pic>
      <p:pic>
        <p:nvPicPr>
          <p:cNvPr id="7" name="Picture 6" descr="https://upload.wikimedia.org/wikipedia/en/3/3f/NHSlothian.png"/>
          <p:cNvPicPr/>
          <p:nvPr/>
        </p:nvPicPr>
        <p:blipFill>
          <a:blip r:embed="rId5" cstate="print"/>
          <a:srcRect/>
          <a:stretch>
            <a:fillRect/>
          </a:stretch>
        </p:blipFill>
        <p:spPr bwMode="auto">
          <a:xfrm>
            <a:off x="5030117" y="754358"/>
            <a:ext cx="1873551" cy="1738735"/>
          </a:xfrm>
          <a:prstGeom prst="rect">
            <a:avLst/>
          </a:prstGeom>
          <a:noFill/>
          <a:ln w="9525">
            <a:noFill/>
            <a:miter lim="800000"/>
            <a:headEnd/>
            <a:tailEnd/>
          </a:ln>
        </p:spPr>
      </p:pic>
      <p:pic>
        <p:nvPicPr>
          <p:cNvPr id="8" name="Picture 7" descr="TEC Logo 08_02_16"/>
          <p:cNvPicPr/>
          <p:nvPr/>
        </p:nvPicPr>
        <p:blipFill>
          <a:blip r:embed="rId6" cstate="print"/>
          <a:srcRect/>
          <a:stretch>
            <a:fillRect/>
          </a:stretch>
        </p:blipFill>
        <p:spPr bwMode="auto">
          <a:xfrm>
            <a:off x="8327460" y="741039"/>
            <a:ext cx="3003550" cy="1555659"/>
          </a:xfrm>
          <a:prstGeom prst="rect">
            <a:avLst/>
          </a:prstGeom>
          <a:noFill/>
          <a:ln w="9525">
            <a:noFill/>
            <a:miter lim="800000"/>
            <a:headEnd/>
            <a:tailEnd/>
          </a:ln>
        </p:spPr>
      </p:pic>
      <p:sp>
        <p:nvSpPr>
          <p:cNvPr id="9" name="Content Placeholder 2"/>
          <p:cNvSpPr txBox="1">
            <a:spLocks/>
          </p:cNvSpPr>
          <p:nvPr/>
        </p:nvSpPr>
        <p:spPr>
          <a:xfrm>
            <a:off x="919194" y="2631688"/>
            <a:ext cx="10048925" cy="3088888"/>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GB"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NHS Lothian CAMHS, in partnership with Beat, secured a TEC Grant from the Scottish Government in </a:t>
            </a:r>
            <a:r>
              <a:rPr kumimoji="0" lang="en-GB"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2017</a:t>
            </a:r>
          </a:p>
          <a:p>
            <a:pPr marL="342900" marR="0" lvl="0" indent="-342900" algn="ctr"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endParaRPr kumimoji="0" lang="en-GB"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ctr"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GB"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Main aim of project is to use digital technology to enhance the knowledge and skills of parents and carers supporting a young person (aged 12-25)</a:t>
            </a:r>
          </a:p>
          <a:p>
            <a:pPr marL="342900" marR="0" lvl="0" indent="-342900" algn="ctr"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Blips along the way!</a:t>
            </a:r>
            <a:endParaRPr lang="en-GB" dirty="0"/>
          </a:p>
        </p:txBody>
      </p:sp>
      <p:sp>
        <p:nvSpPr>
          <p:cNvPr id="6" name="Content Placeholder 5"/>
          <p:cNvSpPr>
            <a:spLocks noGrp="1"/>
          </p:cNvSpPr>
          <p:nvPr>
            <p:ph idx="1"/>
          </p:nvPr>
        </p:nvSpPr>
        <p:spPr>
          <a:xfrm>
            <a:off x="677334" y="1894114"/>
            <a:ext cx="10577688" cy="4441372"/>
          </a:xfrm>
        </p:spPr>
        <p:txBody>
          <a:bodyPr>
            <a:normAutofit/>
          </a:bodyPr>
          <a:lstStyle/>
          <a:p>
            <a:r>
              <a:rPr lang="en-US" sz="2800" dirty="0" smtClean="0"/>
              <a:t>NHS social media</a:t>
            </a:r>
          </a:p>
          <a:p>
            <a:r>
              <a:rPr lang="en-US" sz="2800" dirty="0" smtClean="0"/>
              <a:t>Need more support to help clinicians adhere to NHS policies and procedures but not inhibit innovation and e-health developments</a:t>
            </a:r>
          </a:p>
          <a:p>
            <a:r>
              <a:rPr lang="en-US" sz="2800" dirty="0" smtClean="0"/>
              <a:t>Need for key contacts in IT, communications etc.</a:t>
            </a:r>
          </a:p>
          <a:p>
            <a:endParaRPr lang="en-GB" dirty="0"/>
          </a:p>
        </p:txBody>
      </p:sp>
      <p:pic>
        <p:nvPicPr>
          <p:cNvPr id="4" name="Picture 3" descr="TEC Logo 08_02_16"/>
          <p:cNvPicPr/>
          <p:nvPr/>
        </p:nvPicPr>
        <p:blipFill>
          <a:blip r:embed="rId3" cstate="print"/>
          <a:srcRect/>
          <a:stretch>
            <a:fillRect/>
          </a:stretch>
        </p:blipFill>
        <p:spPr bwMode="auto">
          <a:xfrm>
            <a:off x="8189471" y="0"/>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722527" y="0"/>
            <a:ext cx="1235075" cy="12350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Reflection on </a:t>
            </a:r>
            <a:r>
              <a:rPr lang="en-GB" dirty="0" smtClean="0"/>
              <a:t>Digital Health</a:t>
            </a:r>
            <a:endParaRPr lang="en-GB" dirty="0"/>
          </a:p>
        </p:txBody>
      </p:sp>
      <p:sp>
        <p:nvSpPr>
          <p:cNvPr id="6" name="Content Placeholder 5"/>
          <p:cNvSpPr>
            <a:spLocks noGrp="1"/>
          </p:cNvSpPr>
          <p:nvPr>
            <p:ph idx="1"/>
          </p:nvPr>
        </p:nvSpPr>
        <p:spPr>
          <a:xfrm>
            <a:off x="677334" y="1894114"/>
            <a:ext cx="10848622" cy="4441372"/>
          </a:xfrm>
        </p:spPr>
        <p:txBody>
          <a:bodyPr>
            <a:normAutofit fontScale="92500" lnSpcReduction="10000"/>
          </a:bodyPr>
          <a:lstStyle/>
          <a:p>
            <a:r>
              <a:rPr lang="en-US" sz="2800" dirty="0" smtClean="0"/>
              <a:t>Doesn’t have to be “</a:t>
            </a:r>
            <a:r>
              <a:rPr lang="en-US" sz="2800" i="1" dirty="0" smtClean="0"/>
              <a:t>instead of</a:t>
            </a:r>
            <a:r>
              <a:rPr lang="en-US" sz="2800" dirty="0" smtClean="0"/>
              <a:t>”  - helpful to be aligned with routine care to enhance it</a:t>
            </a:r>
          </a:p>
          <a:p>
            <a:r>
              <a:rPr lang="en-US" sz="2800" dirty="0" smtClean="0"/>
              <a:t>Young people supporting promotion and sustainability</a:t>
            </a:r>
          </a:p>
          <a:p>
            <a:r>
              <a:rPr lang="en-US" sz="2800" dirty="0" smtClean="0"/>
              <a:t>Has potential to support vulnerable people into services</a:t>
            </a:r>
          </a:p>
          <a:p>
            <a:r>
              <a:rPr lang="en-US" sz="2800" dirty="0" smtClean="0"/>
              <a:t>Significantly greater reach to more people, geographical distance and isolated individuals.</a:t>
            </a:r>
          </a:p>
          <a:p>
            <a:r>
              <a:rPr lang="en-US" sz="2800" dirty="0" smtClean="0"/>
              <a:t>Can make your own care more efficient</a:t>
            </a:r>
          </a:p>
          <a:p>
            <a:r>
              <a:rPr lang="en-US" sz="2800" dirty="0" smtClean="0"/>
              <a:t>Has to be service user led</a:t>
            </a:r>
          </a:p>
          <a:p>
            <a:pPr algn="ctr"/>
            <a:r>
              <a:rPr lang="en-US" sz="2800" i="1" dirty="0" smtClean="0">
                <a:solidFill>
                  <a:srgbClr val="0000FF"/>
                </a:solidFill>
              </a:rPr>
              <a:t>The voice of a service user can be more powerful, and insightful, than a health care providers</a:t>
            </a:r>
            <a:endParaRPr lang="en-US" sz="2800" i="1" dirty="0">
              <a:solidFill>
                <a:srgbClr val="0000FF"/>
              </a:solidFill>
            </a:endParaRPr>
          </a:p>
        </p:txBody>
      </p:sp>
      <p:pic>
        <p:nvPicPr>
          <p:cNvPr id="4" name="Picture 3" descr="TEC Logo 08_02_16"/>
          <p:cNvPicPr/>
          <p:nvPr/>
        </p:nvPicPr>
        <p:blipFill>
          <a:blip r:embed="rId3" cstate="print"/>
          <a:srcRect/>
          <a:stretch>
            <a:fillRect/>
          </a:stretch>
        </p:blipFill>
        <p:spPr bwMode="auto">
          <a:xfrm>
            <a:off x="8155604" y="0"/>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677372" y="0"/>
            <a:ext cx="1235075" cy="12350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With Thanks to!</a:t>
            </a:r>
            <a:endParaRPr lang="en-GB" dirty="0"/>
          </a:p>
        </p:txBody>
      </p:sp>
      <p:sp>
        <p:nvSpPr>
          <p:cNvPr id="6" name="Content Placeholder 5"/>
          <p:cNvSpPr>
            <a:spLocks noGrp="1"/>
          </p:cNvSpPr>
          <p:nvPr>
            <p:ph idx="1"/>
          </p:nvPr>
        </p:nvSpPr>
        <p:spPr>
          <a:xfrm>
            <a:off x="677334" y="1894114"/>
            <a:ext cx="10656710" cy="4441372"/>
          </a:xfrm>
        </p:spPr>
        <p:txBody>
          <a:bodyPr>
            <a:normAutofit/>
          </a:bodyPr>
          <a:lstStyle/>
          <a:p>
            <a:r>
              <a:rPr lang="en-US" sz="2800" dirty="0" smtClean="0"/>
              <a:t>NHS Lothian CAMHS parents and carers </a:t>
            </a:r>
          </a:p>
          <a:p>
            <a:r>
              <a:rPr lang="en-US" sz="2800" dirty="0" smtClean="0"/>
              <a:t>Beat Young Ambassadors</a:t>
            </a:r>
          </a:p>
          <a:p>
            <a:r>
              <a:rPr lang="en-US" sz="2800" dirty="0" smtClean="0"/>
              <a:t>CAPS Independent Advocacy</a:t>
            </a:r>
          </a:p>
          <a:p>
            <a:r>
              <a:rPr lang="en-US" sz="2800" dirty="0" smtClean="0"/>
              <a:t>Range of parents, carers and professionals for reviewing the resource prior to launch</a:t>
            </a:r>
          </a:p>
          <a:p>
            <a:r>
              <a:rPr lang="en-US" sz="2800" dirty="0" smtClean="0"/>
              <a:t>Technology Enabled Care Grant Scheme</a:t>
            </a:r>
          </a:p>
          <a:p>
            <a:r>
              <a:rPr lang="en-US" sz="2800" dirty="0" smtClean="0"/>
              <a:t>Scottish Government</a:t>
            </a:r>
          </a:p>
          <a:p>
            <a:endParaRPr lang="en-US" sz="2800" i="1" dirty="0">
              <a:solidFill>
                <a:srgbClr val="0000FF"/>
              </a:solidFill>
            </a:endParaRPr>
          </a:p>
        </p:txBody>
      </p:sp>
      <p:pic>
        <p:nvPicPr>
          <p:cNvPr id="4" name="Picture 3" descr="TEC Logo 08_02_16"/>
          <p:cNvPicPr/>
          <p:nvPr/>
        </p:nvPicPr>
        <p:blipFill>
          <a:blip r:embed="rId3" cstate="print"/>
          <a:srcRect/>
          <a:stretch>
            <a:fillRect/>
          </a:stretch>
        </p:blipFill>
        <p:spPr bwMode="auto">
          <a:xfrm>
            <a:off x="8020137" y="0"/>
            <a:ext cx="2667000" cy="1247775"/>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598349" y="0"/>
            <a:ext cx="1235075" cy="12350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Contacts</a:t>
            </a:r>
            <a:endParaRPr lang="en-GB" dirty="0"/>
          </a:p>
        </p:txBody>
      </p:sp>
      <p:sp>
        <p:nvSpPr>
          <p:cNvPr id="3" name="Text Placeholder 2"/>
          <p:cNvSpPr>
            <a:spLocks noGrp="1"/>
          </p:cNvSpPr>
          <p:nvPr>
            <p:ph type="body" idx="1"/>
          </p:nvPr>
        </p:nvSpPr>
        <p:spPr/>
        <p:txBody>
          <a:bodyPr/>
          <a:lstStyle/>
          <a:p>
            <a:r>
              <a:rPr lang="en-GB" dirty="0" smtClean="0"/>
              <a:t>Peer Support &amp; </a:t>
            </a:r>
            <a:r>
              <a:rPr lang="en-GB" dirty="0" err="1" smtClean="0"/>
              <a:t>HelpFinder</a:t>
            </a:r>
            <a:endParaRPr lang="en-GB" dirty="0"/>
          </a:p>
        </p:txBody>
      </p:sp>
      <p:sp>
        <p:nvSpPr>
          <p:cNvPr id="4" name="Content Placeholder 3"/>
          <p:cNvSpPr>
            <a:spLocks noGrp="1"/>
          </p:cNvSpPr>
          <p:nvPr>
            <p:ph sz="half" idx="2"/>
          </p:nvPr>
        </p:nvSpPr>
        <p:spPr>
          <a:xfrm>
            <a:off x="359229" y="2314222"/>
            <a:ext cx="4923971" cy="4053921"/>
          </a:xfrm>
        </p:spPr>
        <p:txBody>
          <a:bodyPr>
            <a:normAutofit/>
          </a:bodyPr>
          <a:lstStyle/>
          <a:p>
            <a:pPr>
              <a:buNone/>
            </a:pPr>
            <a:endParaRPr lang="en-GB" dirty="0" smtClean="0">
              <a:hlinkClick r:id="rId2"/>
            </a:endParaRPr>
          </a:p>
          <a:p>
            <a:pPr>
              <a:buNone/>
            </a:pPr>
            <a:endParaRPr lang="en-GB" dirty="0" smtClean="0"/>
          </a:p>
          <a:p>
            <a:pPr>
              <a:buNone/>
            </a:pPr>
            <a:endParaRPr lang="en-GB" dirty="0" smtClean="0"/>
          </a:p>
          <a:p>
            <a:pPr>
              <a:buNone/>
            </a:pPr>
            <a:endParaRPr lang="en-GB" dirty="0" smtClean="0"/>
          </a:p>
          <a:p>
            <a:pPr>
              <a:buNone/>
            </a:pPr>
            <a:r>
              <a:rPr lang="en-GB" dirty="0" smtClean="0"/>
              <a:t>      </a:t>
            </a:r>
          </a:p>
          <a:p>
            <a:pPr>
              <a:buNone/>
            </a:pPr>
            <a:r>
              <a:rPr lang="en-GB" dirty="0" smtClean="0"/>
              <a:t> </a:t>
            </a:r>
          </a:p>
          <a:p>
            <a:pPr>
              <a:buNone/>
            </a:pPr>
            <a:r>
              <a:rPr lang="en-GB" dirty="0" smtClean="0"/>
              <a:t>       </a:t>
            </a:r>
          </a:p>
          <a:p>
            <a:pPr>
              <a:buNone/>
            </a:pPr>
            <a:r>
              <a:rPr lang="en-GB" dirty="0" smtClean="0"/>
              <a:t>       </a:t>
            </a:r>
          </a:p>
          <a:p>
            <a:pPr>
              <a:buNone/>
            </a:pPr>
            <a:endParaRPr lang="en-GB" dirty="0" smtClean="0"/>
          </a:p>
          <a:p>
            <a:endParaRPr lang="en-GB" dirty="0"/>
          </a:p>
        </p:txBody>
      </p:sp>
      <p:sp>
        <p:nvSpPr>
          <p:cNvPr id="5" name="Text Placeholder 4"/>
          <p:cNvSpPr>
            <a:spLocks noGrp="1"/>
          </p:cNvSpPr>
          <p:nvPr>
            <p:ph type="body" sz="quarter" idx="3"/>
          </p:nvPr>
        </p:nvSpPr>
        <p:spPr/>
        <p:txBody>
          <a:bodyPr/>
          <a:lstStyle/>
          <a:p>
            <a:r>
              <a:rPr lang="en-GB" dirty="0" smtClean="0"/>
              <a:t>Cared</a:t>
            </a:r>
            <a:endParaRPr lang="en-GB" dirty="0"/>
          </a:p>
        </p:txBody>
      </p:sp>
      <p:sp>
        <p:nvSpPr>
          <p:cNvPr id="6" name="Content Placeholder 5"/>
          <p:cNvSpPr>
            <a:spLocks noGrp="1"/>
          </p:cNvSpPr>
          <p:nvPr>
            <p:ph sz="quarter" idx="4"/>
          </p:nvPr>
        </p:nvSpPr>
        <p:spPr>
          <a:xfrm>
            <a:off x="6194695" y="2257778"/>
            <a:ext cx="4556359" cy="3965625"/>
          </a:xfrm>
        </p:spPr>
        <p:txBody>
          <a:bodyPr/>
          <a:lstStyle/>
          <a:p>
            <a:pPr>
              <a:buNone/>
            </a:pPr>
            <a:r>
              <a:rPr lang="en-GB" sz="1800" dirty="0" smtClean="0"/>
              <a:t>    </a:t>
            </a:r>
            <a:r>
              <a:rPr lang="en-GB" sz="1800" dirty="0" smtClean="0">
                <a:hlinkClick r:id="rId3"/>
              </a:rPr>
              <a:t>www.caredscotland.co.uk</a:t>
            </a:r>
            <a:r>
              <a:rPr lang="en-GB" sz="1800" dirty="0" smtClean="0"/>
              <a:t> </a:t>
            </a:r>
          </a:p>
          <a:p>
            <a:pPr>
              <a:buNone/>
            </a:pPr>
            <a:endParaRPr lang="en-GB" sz="1800" dirty="0" smtClean="0"/>
          </a:p>
          <a:p>
            <a:pPr>
              <a:buNone/>
            </a:pPr>
            <a:r>
              <a:rPr lang="en-GB" sz="1800" dirty="0" smtClean="0"/>
              <a:t>      @</a:t>
            </a:r>
            <a:r>
              <a:rPr lang="en-GB" sz="1800" dirty="0" err="1" smtClean="0"/>
              <a:t>CaredScotland</a:t>
            </a:r>
            <a:r>
              <a:rPr lang="en-GB" sz="1800" dirty="0" smtClean="0"/>
              <a:t>   </a:t>
            </a:r>
            <a:br>
              <a:rPr lang="en-GB" sz="1800" dirty="0" smtClean="0"/>
            </a:br>
            <a:r>
              <a:rPr lang="en-GB" sz="1800" dirty="0" smtClean="0"/>
              <a:t> #caredscotland</a:t>
            </a:r>
          </a:p>
          <a:p>
            <a:pPr>
              <a:buNone/>
            </a:pPr>
            <a:endParaRPr lang="en-GB" sz="1800" dirty="0" smtClean="0"/>
          </a:p>
          <a:p>
            <a:pPr>
              <a:buNone/>
            </a:pPr>
            <a:r>
              <a:rPr lang="en-GB" sz="1800" dirty="0" smtClean="0"/>
              <a:t>     </a:t>
            </a:r>
            <a:r>
              <a:rPr lang="en-GB" sz="1800" dirty="0" smtClean="0">
                <a:hlinkClick r:id="rId4"/>
              </a:rPr>
              <a:t>caredscotland@nhslothian.scot.nhs.uk</a:t>
            </a:r>
            <a:r>
              <a:rPr lang="en-GB" sz="1800" dirty="0" smtClean="0"/>
              <a:t> </a:t>
            </a:r>
          </a:p>
          <a:p>
            <a:pPr>
              <a:buNone/>
            </a:pPr>
            <a:endParaRPr lang="en-GB" dirty="0" smtClean="0"/>
          </a:p>
          <a:p>
            <a:pPr>
              <a:buNone/>
            </a:pPr>
            <a:endParaRPr lang="en-GB" dirty="0" smtClean="0"/>
          </a:p>
          <a:p>
            <a:pPr>
              <a:buNone/>
            </a:pPr>
            <a:endParaRPr lang="en-GB" dirty="0" smtClean="0"/>
          </a:p>
        </p:txBody>
      </p:sp>
      <p:pic>
        <p:nvPicPr>
          <p:cNvPr id="7" name="Picture 6" descr="TEC Logo 08_02_16"/>
          <p:cNvPicPr/>
          <p:nvPr/>
        </p:nvPicPr>
        <p:blipFill>
          <a:blip r:embed="rId5" cstate="print"/>
          <a:srcRect/>
          <a:stretch>
            <a:fillRect/>
          </a:stretch>
        </p:blipFill>
        <p:spPr bwMode="auto">
          <a:xfrm>
            <a:off x="6635232" y="237095"/>
            <a:ext cx="2667000" cy="1247775"/>
          </a:xfrm>
          <a:prstGeom prst="rect">
            <a:avLst/>
          </a:prstGeom>
          <a:noFill/>
          <a:ln w="9525">
            <a:noFill/>
            <a:miter lim="800000"/>
            <a:headEnd/>
            <a:tailEnd/>
          </a:ln>
        </p:spPr>
      </p:pic>
      <p:pic>
        <p:nvPicPr>
          <p:cNvPr id="8" name="Picture 2" descr="image001"/>
          <p:cNvPicPr>
            <a:picLocks noChangeAspect="1" noChangeArrowheads="1"/>
          </p:cNvPicPr>
          <p:nvPr/>
        </p:nvPicPr>
        <p:blipFill>
          <a:blip r:embed="rId6"/>
          <a:srcRect/>
          <a:stretch>
            <a:fillRect/>
          </a:stretch>
        </p:blipFill>
        <p:spPr bwMode="auto">
          <a:xfrm>
            <a:off x="9316949" y="187994"/>
            <a:ext cx="1180384" cy="1139681"/>
          </a:xfrm>
          <a:prstGeom prst="rect">
            <a:avLst/>
          </a:prstGeom>
          <a:noFill/>
          <a:ln w="9525">
            <a:noFill/>
            <a:miter lim="800000"/>
            <a:headEnd/>
            <a:tailEnd/>
          </a:ln>
        </p:spPr>
      </p:pic>
      <p:pic>
        <p:nvPicPr>
          <p:cNvPr id="9" name="Picture 8"/>
          <p:cNvPicPr>
            <a:picLocks noChangeAspect="1"/>
          </p:cNvPicPr>
          <p:nvPr/>
        </p:nvPicPr>
        <p:blipFill>
          <a:blip r:embed="rId7"/>
          <a:srcRect/>
          <a:stretch>
            <a:fillRect/>
          </a:stretch>
        </p:blipFill>
        <p:spPr bwMode="auto">
          <a:xfrm>
            <a:off x="10711238" y="144293"/>
            <a:ext cx="1235075" cy="1235075"/>
          </a:xfrm>
          <a:prstGeom prst="rect">
            <a:avLst/>
          </a:prstGeom>
          <a:noFill/>
          <a:ln w="9525">
            <a:noFill/>
            <a:miter lim="800000"/>
            <a:headEnd/>
            <a:tailEnd/>
          </a:ln>
        </p:spPr>
      </p:pic>
      <p:pic>
        <p:nvPicPr>
          <p:cNvPr id="10" name="Picture 9" descr="twitter-logo-final.png"/>
          <p:cNvPicPr>
            <a:picLocks noChangeAspect="1"/>
          </p:cNvPicPr>
          <p:nvPr/>
        </p:nvPicPr>
        <p:blipFill>
          <a:blip r:embed="rId8"/>
          <a:stretch>
            <a:fillRect/>
          </a:stretch>
        </p:blipFill>
        <p:spPr>
          <a:xfrm>
            <a:off x="6070497" y="2930169"/>
            <a:ext cx="420212" cy="420212"/>
          </a:xfrm>
          <a:prstGeom prst="rect">
            <a:avLst/>
          </a:prstGeom>
        </p:spPr>
      </p:pic>
      <p:pic>
        <p:nvPicPr>
          <p:cNvPr id="1026" name="Picture 2" descr="C:\Users\sarah.j.taylor\AppData\Local\Microsoft\Windows\Temporary Internet Files\Content.IE5\ZIHTZMIO\1024px-Email_Silk.svg[1].png"/>
          <p:cNvPicPr>
            <a:picLocks noChangeAspect="1" noChangeArrowheads="1"/>
          </p:cNvPicPr>
          <p:nvPr/>
        </p:nvPicPr>
        <p:blipFill>
          <a:blip r:embed="rId9"/>
          <a:srcRect/>
          <a:stretch>
            <a:fillRect/>
          </a:stretch>
        </p:blipFill>
        <p:spPr bwMode="auto">
          <a:xfrm>
            <a:off x="6021013" y="3922488"/>
            <a:ext cx="359228" cy="359228"/>
          </a:xfrm>
          <a:prstGeom prst="rect">
            <a:avLst/>
          </a:prstGeom>
          <a:noFill/>
        </p:spPr>
      </p:pic>
      <p:pic>
        <p:nvPicPr>
          <p:cNvPr id="12" name="Picture 2" descr="C:\Users\sarah.j.taylor\AppData\Local\Microsoft\Windows\Temporary Internet Files\Content.IE5\ZIHTZMIO\1024px-Email_Silk.svg[1].png"/>
          <p:cNvPicPr>
            <a:picLocks noChangeAspect="1" noChangeArrowheads="1"/>
          </p:cNvPicPr>
          <p:nvPr/>
        </p:nvPicPr>
        <p:blipFill>
          <a:blip r:embed="rId9"/>
          <a:srcRect/>
          <a:stretch>
            <a:fillRect/>
          </a:stretch>
        </p:blipFill>
        <p:spPr bwMode="auto">
          <a:xfrm>
            <a:off x="6021013" y="4781250"/>
            <a:ext cx="359228" cy="359228"/>
          </a:xfrm>
          <a:prstGeom prst="rect">
            <a:avLst/>
          </a:prstGeom>
          <a:noFill/>
        </p:spPr>
      </p:pic>
      <p:sp>
        <p:nvSpPr>
          <p:cNvPr id="13" name="TextBox 12"/>
          <p:cNvSpPr txBox="1"/>
          <p:nvPr/>
        </p:nvSpPr>
        <p:spPr>
          <a:xfrm>
            <a:off x="6445955" y="4792941"/>
            <a:ext cx="3711785" cy="369332"/>
          </a:xfrm>
          <a:prstGeom prst="rect">
            <a:avLst/>
          </a:prstGeom>
          <a:noFill/>
        </p:spPr>
        <p:txBody>
          <a:bodyPr wrap="none" rtlCol="0">
            <a:spAutoFit/>
          </a:bodyPr>
          <a:lstStyle/>
          <a:p>
            <a:r>
              <a:rPr lang="en-GB" dirty="0" err="1" smtClean="0">
                <a:hlinkClick r:id="rId10"/>
              </a:rPr>
              <a:t>sarah</a:t>
            </a:r>
            <a:r>
              <a:rPr lang="en-GB" dirty="0" smtClean="0">
                <a:hlinkClick r:id="rId10"/>
              </a:rPr>
              <a:t>..</a:t>
            </a:r>
            <a:r>
              <a:rPr lang="en-GB" dirty="0" smtClean="0">
                <a:hlinkClick r:id="rId10"/>
              </a:rPr>
              <a:t>taylor@nhslothian.scot.nhs.uk</a:t>
            </a:r>
            <a:r>
              <a:rPr lang="en-GB" dirty="0" smtClean="0"/>
              <a:t> </a:t>
            </a:r>
            <a:endParaRPr lang="en-GB" dirty="0"/>
          </a:p>
        </p:txBody>
      </p:sp>
      <p:pic>
        <p:nvPicPr>
          <p:cNvPr id="15" name="Picture 2" descr="C:\Users\sarah.j.taylor\AppData\Local\Microsoft\Windows\Temporary Internet Files\Content.IE5\ZIHTZMIO\1024px-Email_Silk.svg[1].png"/>
          <p:cNvPicPr>
            <a:picLocks noChangeAspect="1" noChangeArrowheads="1"/>
          </p:cNvPicPr>
          <p:nvPr/>
        </p:nvPicPr>
        <p:blipFill>
          <a:blip r:embed="rId9"/>
          <a:srcRect/>
          <a:stretch>
            <a:fillRect/>
          </a:stretch>
        </p:blipFill>
        <p:spPr bwMode="auto">
          <a:xfrm>
            <a:off x="6054474" y="5462614"/>
            <a:ext cx="359228" cy="359228"/>
          </a:xfrm>
          <a:prstGeom prst="rect">
            <a:avLst/>
          </a:prstGeom>
          <a:noFill/>
        </p:spPr>
      </p:pic>
      <p:sp>
        <p:nvSpPr>
          <p:cNvPr id="16" name="TextBox 15"/>
          <p:cNvSpPr txBox="1"/>
          <p:nvPr/>
        </p:nvSpPr>
        <p:spPr>
          <a:xfrm>
            <a:off x="6469744" y="5452131"/>
            <a:ext cx="4169228" cy="369332"/>
          </a:xfrm>
          <a:prstGeom prst="rect">
            <a:avLst/>
          </a:prstGeom>
          <a:noFill/>
        </p:spPr>
        <p:txBody>
          <a:bodyPr wrap="square" rtlCol="0">
            <a:spAutoFit/>
          </a:bodyPr>
          <a:lstStyle/>
          <a:p>
            <a:r>
              <a:rPr lang="en-GB" dirty="0" smtClean="0">
                <a:hlinkClick r:id="rId11"/>
              </a:rPr>
              <a:t>fiona.duffy@nhslothian.scot.nhs.uk</a:t>
            </a:r>
            <a:r>
              <a:rPr lang="en-GB" dirty="0" smtClean="0"/>
              <a:t> </a:t>
            </a:r>
            <a:endParaRPr lang="en-GB" dirty="0"/>
          </a:p>
        </p:txBody>
      </p:sp>
      <p:pic>
        <p:nvPicPr>
          <p:cNvPr id="19" name="Picture 4" descr="C:\Users\sarah.j.taylor\AppData\Local\Microsoft\Windows\Temporary Internet Files\Content.IE5\GHP4GQU7\click-icon[1].png"/>
          <p:cNvPicPr>
            <a:picLocks noChangeAspect="1" noChangeArrowheads="1"/>
          </p:cNvPicPr>
          <p:nvPr/>
        </p:nvPicPr>
        <p:blipFill>
          <a:blip r:embed="rId12"/>
          <a:srcRect/>
          <a:stretch>
            <a:fillRect/>
          </a:stretch>
        </p:blipFill>
        <p:spPr bwMode="auto">
          <a:xfrm>
            <a:off x="5986010" y="2252613"/>
            <a:ext cx="472848" cy="472848"/>
          </a:xfrm>
          <a:prstGeom prst="rect">
            <a:avLst/>
          </a:prstGeom>
          <a:noFill/>
        </p:spPr>
      </p:pic>
      <p:pic>
        <p:nvPicPr>
          <p:cNvPr id="20" name="Picture 4" descr="C:\Users\sarah.j.taylor\AppData\Local\Microsoft\Windows\Temporary Internet Files\Content.IE5\GHP4GQU7\click-icon[1].png"/>
          <p:cNvPicPr>
            <a:picLocks noChangeAspect="1" noChangeArrowheads="1"/>
          </p:cNvPicPr>
          <p:nvPr/>
        </p:nvPicPr>
        <p:blipFill>
          <a:blip r:embed="rId12"/>
          <a:srcRect/>
          <a:stretch>
            <a:fillRect/>
          </a:stretch>
        </p:blipFill>
        <p:spPr bwMode="auto">
          <a:xfrm>
            <a:off x="449539" y="2364696"/>
            <a:ext cx="472848" cy="472848"/>
          </a:xfrm>
          <a:prstGeom prst="rect">
            <a:avLst/>
          </a:prstGeom>
          <a:noFill/>
        </p:spPr>
      </p:pic>
      <p:sp>
        <p:nvSpPr>
          <p:cNvPr id="21" name="TextBox 20"/>
          <p:cNvSpPr txBox="1"/>
          <p:nvPr/>
        </p:nvSpPr>
        <p:spPr>
          <a:xfrm>
            <a:off x="882953" y="2366635"/>
            <a:ext cx="3733800" cy="923330"/>
          </a:xfrm>
          <a:prstGeom prst="rect">
            <a:avLst/>
          </a:prstGeom>
          <a:noFill/>
        </p:spPr>
        <p:txBody>
          <a:bodyPr wrap="square" rtlCol="0">
            <a:spAutoFit/>
          </a:bodyPr>
          <a:lstStyle/>
          <a:p>
            <a:pPr>
              <a:buNone/>
            </a:pPr>
            <a:r>
              <a:rPr lang="en-GB" dirty="0" smtClean="0">
                <a:hlinkClick r:id="rId2"/>
              </a:rPr>
              <a:t>https://helpfinder.beateatingdisorders.org.uk/scotland-online-peer-support</a:t>
            </a:r>
            <a:endParaRPr lang="en-GB" dirty="0" smtClean="0"/>
          </a:p>
        </p:txBody>
      </p:sp>
      <p:pic>
        <p:nvPicPr>
          <p:cNvPr id="22" name="Picture 2" descr="C:\Users\sarah.j.taylor\AppData\Local\Microsoft\Windows\Temporary Internet Files\Content.IE5\ZIHTZMIO\1024px-Email_Silk.svg[1].png"/>
          <p:cNvPicPr>
            <a:picLocks noChangeAspect="1" noChangeArrowheads="1"/>
          </p:cNvPicPr>
          <p:nvPr/>
        </p:nvPicPr>
        <p:blipFill>
          <a:blip r:embed="rId9"/>
          <a:srcRect/>
          <a:stretch>
            <a:fillRect/>
          </a:stretch>
        </p:blipFill>
        <p:spPr bwMode="auto">
          <a:xfrm>
            <a:off x="554164" y="4501446"/>
            <a:ext cx="359228" cy="359228"/>
          </a:xfrm>
          <a:prstGeom prst="rect">
            <a:avLst/>
          </a:prstGeom>
          <a:noFill/>
        </p:spPr>
      </p:pic>
      <p:pic>
        <p:nvPicPr>
          <p:cNvPr id="24" name="Picture 23" descr="twitter-logo-final.png"/>
          <p:cNvPicPr>
            <a:picLocks noChangeAspect="1"/>
          </p:cNvPicPr>
          <p:nvPr/>
        </p:nvPicPr>
        <p:blipFill>
          <a:blip r:embed="rId8"/>
          <a:stretch>
            <a:fillRect/>
          </a:stretch>
        </p:blipFill>
        <p:spPr>
          <a:xfrm>
            <a:off x="529670" y="3363179"/>
            <a:ext cx="420212" cy="420212"/>
          </a:xfrm>
          <a:prstGeom prst="rect">
            <a:avLst/>
          </a:prstGeom>
        </p:spPr>
      </p:pic>
      <p:sp>
        <p:nvSpPr>
          <p:cNvPr id="25" name="TextBox 24"/>
          <p:cNvSpPr txBox="1"/>
          <p:nvPr/>
        </p:nvSpPr>
        <p:spPr>
          <a:xfrm>
            <a:off x="1084136" y="3435854"/>
            <a:ext cx="2808514" cy="369332"/>
          </a:xfrm>
          <a:prstGeom prst="rect">
            <a:avLst/>
          </a:prstGeom>
          <a:noFill/>
        </p:spPr>
        <p:txBody>
          <a:bodyPr wrap="square" rtlCol="0">
            <a:spAutoFit/>
          </a:bodyPr>
          <a:lstStyle/>
          <a:p>
            <a:r>
              <a:rPr lang="en-GB" dirty="0" smtClean="0"/>
              <a:t>@BeatED_Scotland</a:t>
            </a:r>
            <a:endParaRPr lang="en-GB" dirty="0"/>
          </a:p>
        </p:txBody>
      </p:sp>
      <p:sp>
        <p:nvSpPr>
          <p:cNvPr id="26" name="TextBox 25"/>
          <p:cNvSpPr txBox="1"/>
          <p:nvPr/>
        </p:nvSpPr>
        <p:spPr>
          <a:xfrm>
            <a:off x="970844" y="4436533"/>
            <a:ext cx="3736622" cy="369332"/>
          </a:xfrm>
          <a:prstGeom prst="rect">
            <a:avLst/>
          </a:prstGeom>
          <a:noFill/>
        </p:spPr>
        <p:txBody>
          <a:bodyPr wrap="square" rtlCol="0">
            <a:spAutoFit/>
          </a:bodyPr>
          <a:lstStyle/>
          <a:p>
            <a:r>
              <a:rPr lang="en-GB" dirty="0" smtClean="0">
                <a:hlinkClick r:id="rId13"/>
              </a:rPr>
              <a:t>teced@beateatingdsisorders.org.uk</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ARE-ED-logo-300x88.png"/>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3095082" y="1935116"/>
            <a:ext cx="5953070" cy="1822349"/>
          </a:xfrm>
          <a:prstGeom prst="rect">
            <a:avLst/>
          </a:prstGeom>
        </p:spPr>
      </p:pic>
      <p:sp>
        <p:nvSpPr>
          <p:cNvPr id="7" name="Subtitle 2"/>
          <p:cNvSpPr txBox="1">
            <a:spLocks/>
          </p:cNvSpPr>
          <p:nvPr/>
        </p:nvSpPr>
        <p:spPr>
          <a:xfrm>
            <a:off x="2475570" y="3836905"/>
            <a:ext cx="7214839" cy="1752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smtClean="0"/>
              <a:t>An online resource for Parents and Carers of Young People with an Eating </a:t>
            </a:r>
            <a:r>
              <a:rPr lang="en-US" sz="3200" dirty="0" smtClean="0"/>
              <a:t>Disorder</a:t>
            </a:r>
          </a:p>
          <a:p>
            <a:pPr marL="0" indent="0" algn="ctr">
              <a:buNone/>
            </a:pPr>
            <a:endParaRPr lang="en-US" sz="3200" dirty="0" smtClean="0"/>
          </a:p>
          <a:p>
            <a:pPr marL="0" indent="0" algn="ctr">
              <a:buNone/>
            </a:pPr>
            <a:r>
              <a:rPr lang="en-US" sz="2400" dirty="0" smtClean="0"/>
              <a:t>@</a:t>
            </a:r>
            <a:r>
              <a:rPr lang="en-US" sz="2400" dirty="0" err="1" smtClean="0"/>
              <a:t>CaredScotland</a:t>
            </a:r>
            <a:endParaRPr lang="en-US" sz="2400" dirty="0" smtClean="0"/>
          </a:p>
          <a:p>
            <a:endParaRPr lang="en-US" dirty="0" smtClean="0"/>
          </a:p>
          <a:p>
            <a:endParaRPr lang="en-US" dirty="0"/>
          </a:p>
        </p:txBody>
      </p:sp>
      <p:pic>
        <p:nvPicPr>
          <p:cNvPr id="12" name="Picture 11" descr="twitter-logo-final.png"/>
          <p:cNvPicPr>
            <a:picLocks noChangeAspect="1"/>
          </p:cNvPicPr>
          <p:nvPr/>
        </p:nvPicPr>
        <p:blipFill>
          <a:blip r:embed="rId4"/>
          <a:stretch>
            <a:fillRect/>
          </a:stretch>
        </p:blipFill>
        <p:spPr>
          <a:xfrm>
            <a:off x="4663046" y="5206396"/>
            <a:ext cx="420212" cy="4202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522515"/>
            <a:ext cx="11156795" cy="1320800"/>
          </a:xfrm>
        </p:spPr>
        <p:txBody>
          <a:bodyPr>
            <a:normAutofit fontScale="90000"/>
          </a:bodyPr>
          <a:lstStyle/>
          <a:p>
            <a:r>
              <a:rPr lang="en-US" dirty="0" smtClean="0"/>
              <a:t>The Scottish Government </a:t>
            </a:r>
            <a:br>
              <a:rPr lang="en-US" dirty="0" smtClean="0"/>
            </a:br>
            <a:r>
              <a:rPr lang="en-US" dirty="0" smtClean="0"/>
              <a:t>Mental Health Strategy 2017 - 2027</a:t>
            </a:r>
            <a:endParaRPr lang="en-GB" dirty="0"/>
          </a:p>
        </p:txBody>
      </p:sp>
      <p:sp>
        <p:nvSpPr>
          <p:cNvPr id="11" name="Content Placeholder 2"/>
          <p:cNvSpPr>
            <a:spLocks noGrp="1"/>
          </p:cNvSpPr>
          <p:nvPr>
            <p:ph idx="1"/>
          </p:nvPr>
        </p:nvSpPr>
        <p:spPr>
          <a:xfrm>
            <a:off x="731837" y="2008188"/>
            <a:ext cx="10681229" cy="3881437"/>
          </a:xfrm>
        </p:spPr>
        <p:txBody>
          <a:bodyPr>
            <a:normAutofit/>
          </a:bodyPr>
          <a:lstStyle/>
          <a:p>
            <a:pPr marL="0" indent="0">
              <a:buNone/>
            </a:pPr>
            <a:endParaRPr lang="en-US" sz="3200" dirty="0" smtClean="0"/>
          </a:p>
          <a:p>
            <a:pPr marL="0" indent="0">
              <a:buNone/>
            </a:pPr>
            <a:r>
              <a:rPr lang="en-US" sz="3200" dirty="0" smtClean="0"/>
              <a:t>Action 22: </a:t>
            </a:r>
          </a:p>
          <a:p>
            <a:pPr marL="0" indent="0" algn="ctr">
              <a:buNone/>
            </a:pPr>
            <a:r>
              <a:rPr lang="en-US" sz="3200" dirty="0" smtClean="0">
                <a:solidFill>
                  <a:schemeClr val="tx1"/>
                </a:solidFill>
              </a:rPr>
              <a:t>“</a:t>
            </a:r>
            <a:r>
              <a:rPr lang="en-US" sz="3200" i="1" dirty="0" smtClean="0">
                <a:solidFill>
                  <a:schemeClr val="tx1"/>
                </a:solidFill>
              </a:rPr>
              <a:t>Support development of a digital tool to support young people with eating disorders</a:t>
            </a:r>
            <a:r>
              <a:rPr lang="en-US" sz="3200" dirty="0" smtClean="0">
                <a:solidFill>
                  <a:schemeClr val="tx1"/>
                </a:solidFill>
              </a:rPr>
              <a:t>”</a:t>
            </a:r>
            <a:endParaRPr lang="en-US" sz="32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234" y="435960"/>
            <a:ext cx="8969202" cy="1429658"/>
          </a:xfrm>
        </p:spPr>
        <p:txBody>
          <a:bodyPr>
            <a:normAutofit/>
          </a:bodyPr>
          <a:lstStyle/>
          <a:p>
            <a:pPr algn="l"/>
            <a:r>
              <a:rPr lang="en-US" dirty="0" smtClean="0"/>
              <a:t>Eating Disorders in Young People</a:t>
            </a:r>
            <a:endParaRPr lang="en-GB" dirty="0"/>
          </a:p>
        </p:txBody>
      </p:sp>
      <p:sp>
        <p:nvSpPr>
          <p:cNvPr id="11" name="Content Placeholder 2"/>
          <p:cNvSpPr>
            <a:spLocks noGrp="1"/>
          </p:cNvSpPr>
          <p:nvPr>
            <p:ph idx="1"/>
          </p:nvPr>
        </p:nvSpPr>
        <p:spPr>
          <a:xfrm>
            <a:off x="664929" y="1684802"/>
            <a:ext cx="10681229" cy="4338183"/>
          </a:xfrm>
        </p:spPr>
        <p:txBody>
          <a:bodyPr>
            <a:normAutofit lnSpcReduction="10000"/>
          </a:bodyPr>
          <a:lstStyle/>
          <a:p>
            <a:pPr marL="0" indent="0">
              <a:buNone/>
            </a:pPr>
            <a:endParaRPr lang="en-US" sz="3200" dirty="0" smtClean="0"/>
          </a:p>
          <a:p>
            <a:r>
              <a:rPr lang="en-US" sz="3200" dirty="0" smtClean="0"/>
              <a:t>Eating disorders are most likely to develop in adolescence with young people between 14-25 years most at risk</a:t>
            </a:r>
          </a:p>
          <a:p>
            <a:r>
              <a:rPr lang="en-US" sz="3200" dirty="0" smtClean="0"/>
              <a:t>Intervening early is key to support full recovery from Anorexia Nervosa, before the eating disorder becomes entrenched</a:t>
            </a:r>
          </a:p>
          <a:p>
            <a:r>
              <a:rPr lang="en-GB" sz="3200" dirty="0" smtClean="0"/>
              <a:t>Eating disorders account for nearly a quarter of all psychiatric child and adolescent inpatient admissions and have the longest length of stay of any psychiatric disorder.  </a:t>
            </a:r>
            <a:endParaRPr lang="en-GB" sz="3200" dirty="0"/>
          </a:p>
        </p:txBody>
      </p:sp>
      <p:pic>
        <p:nvPicPr>
          <p:cNvPr id="5" name="Picture 4"/>
          <p:cNvPicPr>
            <a:picLocks noChangeAspect="1"/>
          </p:cNvPicPr>
          <p:nvPr/>
        </p:nvPicPr>
        <p:blipFill>
          <a:blip r:embed="rId3"/>
          <a:srcRect/>
          <a:stretch>
            <a:fillRect/>
          </a:stretch>
        </p:blipFill>
        <p:spPr bwMode="auto">
          <a:xfrm>
            <a:off x="10639070" y="0"/>
            <a:ext cx="1235075" cy="1235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278" y="458262"/>
            <a:ext cx="8969202" cy="1429658"/>
          </a:xfrm>
        </p:spPr>
        <p:txBody>
          <a:bodyPr/>
          <a:lstStyle/>
          <a:p>
            <a:r>
              <a:rPr lang="en-US" dirty="0" smtClean="0"/>
              <a:t>Parents and Carers</a:t>
            </a:r>
            <a:endParaRPr lang="en-GB" dirty="0"/>
          </a:p>
        </p:txBody>
      </p:sp>
      <p:sp>
        <p:nvSpPr>
          <p:cNvPr id="11" name="Content Placeholder 2"/>
          <p:cNvSpPr>
            <a:spLocks noGrp="1"/>
          </p:cNvSpPr>
          <p:nvPr>
            <p:ph idx="1"/>
          </p:nvPr>
        </p:nvSpPr>
        <p:spPr>
          <a:xfrm>
            <a:off x="753610" y="1638074"/>
            <a:ext cx="10095012" cy="4338183"/>
          </a:xfrm>
        </p:spPr>
        <p:txBody>
          <a:bodyPr>
            <a:normAutofit/>
          </a:bodyPr>
          <a:lstStyle/>
          <a:p>
            <a:r>
              <a:rPr lang="en-US" sz="2800" dirty="0" smtClean="0"/>
              <a:t>Strongest </a:t>
            </a:r>
            <a:r>
              <a:rPr lang="en-US" sz="2800" dirty="0" smtClean="0"/>
              <a:t>evidence based for Anorexia Nervosa in adolescents is Family Based Treatment with NICE (2017) also recommending FBT for Bulimia Nervosa in </a:t>
            </a:r>
            <a:r>
              <a:rPr lang="en-US" sz="2800" dirty="0" smtClean="0"/>
              <a:t>teenagers</a:t>
            </a:r>
          </a:p>
          <a:p>
            <a:endParaRPr lang="en-US" sz="2800" dirty="0" smtClean="0"/>
          </a:p>
          <a:p>
            <a:r>
              <a:rPr lang="en-US" sz="2800" dirty="0" smtClean="0"/>
              <a:t>Parents and carers are seen to be a major part of the treatment team and key to supporting their loved one’s </a:t>
            </a:r>
            <a:r>
              <a:rPr lang="en-US" sz="2800" dirty="0" smtClean="0"/>
              <a:t>recovery</a:t>
            </a:r>
          </a:p>
          <a:p>
            <a:endParaRPr lang="en-US" sz="2800" dirty="0" smtClean="0"/>
          </a:p>
          <a:p>
            <a:r>
              <a:rPr lang="en-US" sz="2800" dirty="0" smtClean="0"/>
              <a:t>Majority of young people with eating disorders are treated in community settings</a:t>
            </a:r>
          </a:p>
        </p:txBody>
      </p:sp>
      <p:pic>
        <p:nvPicPr>
          <p:cNvPr id="5" name="Picture 4"/>
          <p:cNvPicPr>
            <a:picLocks noChangeAspect="1"/>
          </p:cNvPicPr>
          <p:nvPr/>
        </p:nvPicPr>
        <p:blipFill>
          <a:blip r:embed="rId3"/>
          <a:srcRect/>
          <a:stretch>
            <a:fillRect/>
          </a:stretch>
        </p:blipFill>
        <p:spPr bwMode="auto">
          <a:xfrm>
            <a:off x="10672936" y="0"/>
            <a:ext cx="1235075" cy="1235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17" y="413657"/>
            <a:ext cx="10376210" cy="1429658"/>
          </a:xfrm>
        </p:spPr>
        <p:txBody>
          <a:bodyPr>
            <a:normAutofit fontScale="90000"/>
          </a:bodyPr>
          <a:lstStyle/>
          <a:p>
            <a:pPr algn="l"/>
            <a:r>
              <a:rPr lang="en-US" dirty="0" smtClean="0"/>
              <a:t>Impact of Eating Disorders on </a:t>
            </a:r>
            <a:r>
              <a:rPr lang="en-US" dirty="0" smtClean="0"/>
              <a:t>Parents</a:t>
            </a:r>
            <a:r>
              <a:rPr lang="en-US" dirty="0" smtClean="0"/>
              <a:t> </a:t>
            </a:r>
            <a:r>
              <a:rPr lang="en-US" dirty="0" smtClean="0"/>
              <a:t>and </a:t>
            </a:r>
            <a:r>
              <a:rPr lang="en-US" dirty="0" smtClean="0"/>
              <a:t>Carers</a:t>
            </a:r>
            <a:endParaRPr lang="en-GB" dirty="0"/>
          </a:p>
        </p:txBody>
      </p:sp>
      <p:sp>
        <p:nvSpPr>
          <p:cNvPr id="11" name="Content Placeholder 2"/>
          <p:cNvSpPr>
            <a:spLocks noGrp="1"/>
          </p:cNvSpPr>
          <p:nvPr>
            <p:ph idx="1"/>
          </p:nvPr>
        </p:nvSpPr>
        <p:spPr>
          <a:xfrm>
            <a:off x="753609" y="1638074"/>
            <a:ext cx="10693323" cy="4338183"/>
          </a:xfrm>
        </p:spPr>
        <p:txBody>
          <a:bodyPr>
            <a:normAutofit/>
          </a:bodyPr>
          <a:lstStyle/>
          <a:p>
            <a:pPr marL="0" indent="0">
              <a:buNone/>
            </a:pPr>
            <a:endParaRPr lang="en-US" sz="3200" dirty="0" smtClean="0"/>
          </a:p>
          <a:p>
            <a:r>
              <a:rPr lang="en-US" sz="2800" dirty="0" smtClean="0"/>
              <a:t>Parents and carers experience increased anxiety, depression and caregiver burden including financial burden exacerbated by sense of </a:t>
            </a:r>
            <a:r>
              <a:rPr lang="en-US" sz="2800" dirty="0" smtClean="0"/>
              <a:t>isolation</a:t>
            </a:r>
          </a:p>
          <a:p>
            <a:endParaRPr lang="en-US" sz="2800" dirty="0" smtClean="0"/>
          </a:p>
          <a:p>
            <a:r>
              <a:rPr lang="en-US" sz="2800" dirty="0" smtClean="0"/>
              <a:t>Carers have </a:t>
            </a:r>
            <a:r>
              <a:rPr lang="en-GB" sz="2800" dirty="0" smtClean="0"/>
              <a:t>identified a need for reliable information about how to help their loved one recover from the illness and psycho education has been shown to reduce distress in caregivers.</a:t>
            </a:r>
          </a:p>
        </p:txBody>
      </p:sp>
      <p:pic>
        <p:nvPicPr>
          <p:cNvPr id="5" name="Picture 4"/>
          <p:cNvPicPr>
            <a:picLocks noChangeAspect="1"/>
          </p:cNvPicPr>
          <p:nvPr/>
        </p:nvPicPr>
        <p:blipFill>
          <a:blip r:embed="rId3"/>
          <a:srcRect/>
          <a:stretch>
            <a:fillRect/>
          </a:stretch>
        </p:blipFill>
        <p:spPr bwMode="auto">
          <a:xfrm>
            <a:off x="10684225" y="166871"/>
            <a:ext cx="1235075" cy="12350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413657"/>
            <a:ext cx="10376211" cy="1429658"/>
          </a:xfrm>
        </p:spPr>
        <p:txBody>
          <a:bodyPr>
            <a:normAutofit fontScale="90000"/>
          </a:bodyPr>
          <a:lstStyle/>
          <a:p>
            <a:pPr algn="l"/>
            <a:r>
              <a:rPr lang="en-US" dirty="0" smtClean="0"/>
              <a:t>Impact of Eating Disorders on </a:t>
            </a:r>
            <a:r>
              <a:rPr lang="en-US" dirty="0" smtClean="0"/>
              <a:t>Parents</a:t>
            </a:r>
            <a:r>
              <a:rPr lang="en-US" dirty="0" smtClean="0"/>
              <a:t> </a:t>
            </a:r>
            <a:r>
              <a:rPr lang="en-US" dirty="0" smtClean="0"/>
              <a:t>and </a:t>
            </a:r>
            <a:r>
              <a:rPr lang="en-US" dirty="0" smtClean="0"/>
              <a:t>Carers</a:t>
            </a:r>
            <a:endParaRPr lang="en-GB" dirty="0"/>
          </a:p>
        </p:txBody>
      </p:sp>
      <p:sp>
        <p:nvSpPr>
          <p:cNvPr id="11" name="Content Placeholder 2"/>
          <p:cNvSpPr>
            <a:spLocks noGrp="1"/>
          </p:cNvSpPr>
          <p:nvPr>
            <p:ph idx="1"/>
          </p:nvPr>
        </p:nvSpPr>
        <p:spPr>
          <a:xfrm>
            <a:off x="753610" y="1812246"/>
            <a:ext cx="10219190" cy="4338183"/>
          </a:xfrm>
        </p:spPr>
        <p:txBody>
          <a:bodyPr>
            <a:normAutofit/>
          </a:bodyPr>
          <a:lstStyle/>
          <a:p>
            <a:r>
              <a:rPr lang="en-GB" sz="3000" dirty="0" smtClean="0"/>
              <a:t>Existing interventions mostly involve self-help books, or group workshop formats with many aligned with long term adult treatment, require attendance at specific times e.g. timed online or face to face workshops; or involve costly online packages.  </a:t>
            </a:r>
          </a:p>
          <a:p>
            <a:r>
              <a:rPr lang="en-GB" sz="3000" dirty="0" smtClean="0"/>
              <a:t>Our aim was to increase freely available and easily accessible psychological self-help resources for parents and carers of a young person with an eating disorder. </a:t>
            </a:r>
            <a:endParaRPr lang="en-US" sz="3000" dirty="0" smtClean="0"/>
          </a:p>
          <a:p>
            <a:pPr marL="0" indent="0">
              <a:buNone/>
            </a:pPr>
            <a:endParaRPr lang="en-US" sz="3200" dirty="0" smtClean="0"/>
          </a:p>
        </p:txBody>
      </p:sp>
      <p:pic>
        <p:nvPicPr>
          <p:cNvPr id="5" name="Picture 4"/>
          <p:cNvPicPr>
            <a:picLocks noChangeAspect="1"/>
          </p:cNvPicPr>
          <p:nvPr/>
        </p:nvPicPr>
        <p:blipFill>
          <a:blip r:embed="rId3"/>
          <a:srcRect/>
          <a:stretch>
            <a:fillRect/>
          </a:stretch>
        </p:blipFill>
        <p:spPr bwMode="auto">
          <a:xfrm>
            <a:off x="10593914" y="0"/>
            <a:ext cx="1235075" cy="1235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02BF65579F95428B85A905D4AF584A" ma:contentTypeVersion="10" ma:contentTypeDescription="Create a new document." ma:contentTypeScope="" ma:versionID="1b0c9a82f946b70e3eb72900fadf884f">
  <xsd:schema xmlns:xsd="http://www.w3.org/2001/XMLSchema" xmlns:xs="http://www.w3.org/2001/XMLSchema" xmlns:p="http://schemas.microsoft.com/office/2006/metadata/properties" xmlns:ns2="7c4ebe67-7103-409a-a131-de2e795a2dfa" xmlns:ns3="4fed7b32-c800-4eab-9682-960dbe2415fe" targetNamespace="http://schemas.microsoft.com/office/2006/metadata/properties" ma:root="true" ma:fieldsID="44859fc5a1ef2184494fcd4027c2ea8f" ns2:_="" ns3:_="">
    <xsd:import namespace="7c4ebe67-7103-409a-a131-de2e795a2dfa"/>
    <xsd:import namespace="4fed7b32-c800-4eab-9682-960dbe2415f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ebe67-7103-409a-a131-de2e795a2d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ed7b32-c800-4eab-9682-960dbe2415f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9A0883-4277-4538-B1B9-A9AEB873EADC}"/>
</file>

<file path=customXml/itemProps2.xml><?xml version="1.0" encoding="utf-8"?>
<ds:datastoreItem xmlns:ds="http://schemas.openxmlformats.org/officeDocument/2006/customXml" ds:itemID="{6A7340D5-BFF2-4173-B6EE-0F270AB450C1}"/>
</file>

<file path=customXml/itemProps3.xml><?xml version="1.0" encoding="utf-8"?>
<ds:datastoreItem xmlns:ds="http://schemas.openxmlformats.org/officeDocument/2006/customXml" ds:itemID="{176A8A19-F9F2-4B28-AB1E-C3C7DD191533}"/>
</file>

<file path=docProps/app.xml><?xml version="1.0" encoding="utf-8"?>
<Properties xmlns="http://schemas.openxmlformats.org/officeDocument/2006/extended-properties" xmlns:vt="http://schemas.openxmlformats.org/officeDocument/2006/docPropsVTypes">
  <Template/>
  <TotalTime>564</TotalTime>
  <Words>1355</Words>
  <Application>Microsoft Office PowerPoint</Application>
  <PresentationFormat>Custom</PresentationFormat>
  <Paragraphs>195</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vt:lpstr>
      <vt:lpstr>Enhancing Interpersonal Connections via digital </vt:lpstr>
      <vt:lpstr>Slide 3</vt:lpstr>
      <vt:lpstr>Slide 4</vt:lpstr>
      <vt:lpstr>The Scottish Government  Mental Health Strategy 2017 - 2027</vt:lpstr>
      <vt:lpstr>Eating Disorders in Young People</vt:lpstr>
      <vt:lpstr>Parents and Carers</vt:lpstr>
      <vt:lpstr>Impact of Eating Disorders on Parents and Carers</vt:lpstr>
      <vt:lpstr>Impact of Eating Disorders on Parents and Carers</vt:lpstr>
      <vt:lpstr>Previous Experience Shaping this Project</vt:lpstr>
      <vt:lpstr>Lessons Learned</vt:lpstr>
      <vt:lpstr>Slide 12</vt:lpstr>
      <vt:lpstr>Slide 13</vt:lpstr>
      <vt:lpstr>Online Support</vt:lpstr>
      <vt:lpstr>Online Support</vt:lpstr>
      <vt:lpstr>Online Support</vt:lpstr>
      <vt:lpstr>Online Support</vt:lpstr>
      <vt:lpstr>Online Support</vt:lpstr>
      <vt:lpstr>Online Support</vt:lpstr>
      <vt:lpstr>Slide 20</vt:lpstr>
      <vt:lpstr>HelpFinder</vt:lpstr>
      <vt:lpstr>Impact so far</vt:lpstr>
      <vt:lpstr>Slide 23</vt:lpstr>
      <vt:lpstr>Slide 24</vt:lpstr>
      <vt:lpstr>Slide 25</vt:lpstr>
      <vt:lpstr>Slide 26</vt:lpstr>
      <vt:lpstr>User Feedback first 10 weeks</vt:lpstr>
      <vt:lpstr>Parent &amp;Carer Feedback</vt:lpstr>
      <vt:lpstr>Parent &amp;Carer Feedback</vt:lpstr>
      <vt:lpstr>Blips along the way!</vt:lpstr>
      <vt:lpstr>Reflection on Digital Health</vt:lpstr>
      <vt:lpstr>With Thanks to!</vt:lpstr>
      <vt:lpstr>Contacts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Sarah J</dc:creator>
  <cp:lastModifiedBy>Fiona Duffy</cp:lastModifiedBy>
  <cp:revision>54</cp:revision>
  <dcterms:created xsi:type="dcterms:W3CDTF">2014-09-12T02:18:09Z</dcterms:created>
  <dcterms:modified xsi:type="dcterms:W3CDTF">2018-05-23T10:27:25Z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0x0101000202BF65579F95428B85A905D4AF584A</vt:lpwstr>
  </property>
</Properties>
</file>