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theme/themeOverride2.xml" ContentType="application/vnd.openxmlformats-officedocument.themeOverride+xml"/>
  <Override PartName="/ppt/theme/themeOverride1.xml" ContentType="application/vnd.openxmlformats-officedocument.themeOverride+xml"/>
  <Override PartName="/ppt/theme/themeOverride3.xml" ContentType="application/vnd.openxmlformats-officedocument.themeOverride+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35"/>
  </p:notesMasterIdLst>
  <p:handoutMasterIdLst>
    <p:handoutMasterId r:id="rId36"/>
  </p:handoutMasterIdLst>
  <p:sldIdLst>
    <p:sldId id="313" r:id="rId3"/>
    <p:sldId id="310" r:id="rId4"/>
    <p:sldId id="284" r:id="rId5"/>
    <p:sldId id="278" r:id="rId6"/>
    <p:sldId id="316" r:id="rId7"/>
    <p:sldId id="311" r:id="rId8"/>
    <p:sldId id="281" r:id="rId9"/>
    <p:sldId id="282" r:id="rId10"/>
    <p:sldId id="283" r:id="rId11"/>
    <p:sldId id="285" r:id="rId12"/>
    <p:sldId id="287" r:id="rId13"/>
    <p:sldId id="290" r:id="rId14"/>
    <p:sldId id="291" r:id="rId15"/>
    <p:sldId id="301" r:id="rId16"/>
    <p:sldId id="314" r:id="rId17"/>
    <p:sldId id="293" r:id="rId18"/>
    <p:sldId id="294" r:id="rId19"/>
    <p:sldId id="295" r:id="rId20"/>
    <p:sldId id="296" r:id="rId21"/>
    <p:sldId id="302" r:id="rId22"/>
    <p:sldId id="297" r:id="rId23"/>
    <p:sldId id="298" r:id="rId24"/>
    <p:sldId id="299" r:id="rId25"/>
    <p:sldId id="300" r:id="rId26"/>
    <p:sldId id="303" r:id="rId27"/>
    <p:sldId id="306" r:id="rId28"/>
    <p:sldId id="307" r:id="rId29"/>
    <p:sldId id="308" r:id="rId30"/>
    <p:sldId id="309" r:id="rId31"/>
    <p:sldId id="315" r:id="rId32"/>
    <p:sldId id="312" r:id="rId33"/>
    <p:sldId id="304" r:id="rId34"/>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311A"/>
    <a:srgbClr val="F3901D"/>
    <a:srgbClr val="78A22F"/>
    <a:srgbClr val="807F79"/>
    <a:srgbClr val="D1D834"/>
    <a:srgbClr val="EC7448"/>
    <a:srgbClr val="FFD350"/>
    <a:srgbClr val="62C3D6"/>
    <a:srgbClr val="00728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5852" autoAdjust="0"/>
  </p:normalViewPr>
  <p:slideViewPr>
    <p:cSldViewPr showGuides="1">
      <p:cViewPr varScale="1">
        <p:scale>
          <a:sx n="75" d="100"/>
          <a:sy n="75" d="100"/>
        </p:scale>
        <p:origin x="-1862"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SRV-DC01\Users\brideym\Validation\Data\Descrptives\For%20SPSS%208%20May%20take%20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RV-DC01\Users\brideym\Validation\Data\Descrptives\For%20SPSS%208%20May%20take%202.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62574949901237"/>
          <c:y val="3.463132476086915E-2"/>
          <c:w val="0.77805993273341933"/>
          <c:h val="0.76837528756905904"/>
        </c:manualLayout>
      </c:layout>
      <c:scatterChart>
        <c:scatterStyle val="lineMarker"/>
        <c:varyColors val="0"/>
        <c:ser>
          <c:idx val="0"/>
          <c:order val="0"/>
          <c:tx>
            <c:strRef>
              <c:f>Total!$D$1</c:f>
              <c:strCache>
                <c:ptCount val="1"/>
                <c:pt idx="0">
                  <c:v>BASIS</c:v>
                </c:pt>
              </c:strCache>
            </c:strRef>
          </c:tx>
          <c:spPr>
            <a:ln w="28575">
              <a:noFill/>
            </a:ln>
          </c:spPr>
          <c:trendline>
            <c:trendlineType val="linear"/>
            <c:dispRSqr val="0"/>
            <c:dispEq val="0"/>
          </c:trendline>
          <c:xVal>
            <c:numRef>
              <c:f>Total!$B$2:$B$171</c:f>
              <c:numCache>
                <c:formatCode>General</c:formatCode>
                <c:ptCount val="170"/>
                <c:pt idx="0">
                  <c:v>57</c:v>
                </c:pt>
                <c:pt idx="1">
                  <c:v>60</c:v>
                </c:pt>
                <c:pt idx="2">
                  <c:v>49</c:v>
                </c:pt>
                <c:pt idx="3">
                  <c:v>55</c:v>
                </c:pt>
                <c:pt idx="4">
                  <c:v>53</c:v>
                </c:pt>
                <c:pt idx="5">
                  <c:v>55</c:v>
                </c:pt>
                <c:pt idx="6">
                  <c:v>45</c:v>
                </c:pt>
                <c:pt idx="7">
                  <c:v>61.5</c:v>
                </c:pt>
                <c:pt idx="8">
                  <c:v>37</c:v>
                </c:pt>
                <c:pt idx="9">
                  <c:v>53</c:v>
                </c:pt>
                <c:pt idx="10">
                  <c:v>57</c:v>
                </c:pt>
                <c:pt idx="11">
                  <c:v>57</c:v>
                </c:pt>
                <c:pt idx="12">
                  <c:v>50</c:v>
                </c:pt>
                <c:pt idx="13">
                  <c:v>50</c:v>
                </c:pt>
                <c:pt idx="14">
                  <c:v>40</c:v>
                </c:pt>
                <c:pt idx="15">
                  <c:v>47</c:v>
                </c:pt>
                <c:pt idx="16">
                  <c:v>47</c:v>
                </c:pt>
                <c:pt idx="17">
                  <c:v>52</c:v>
                </c:pt>
                <c:pt idx="18">
                  <c:v>48</c:v>
                </c:pt>
                <c:pt idx="19">
                  <c:v>54</c:v>
                </c:pt>
                <c:pt idx="20">
                  <c:v>41</c:v>
                </c:pt>
                <c:pt idx="21">
                  <c:v>37</c:v>
                </c:pt>
                <c:pt idx="22">
                  <c:v>52</c:v>
                </c:pt>
                <c:pt idx="23">
                  <c:v>46</c:v>
                </c:pt>
                <c:pt idx="24">
                  <c:v>23</c:v>
                </c:pt>
                <c:pt idx="25">
                  <c:v>45</c:v>
                </c:pt>
                <c:pt idx="26">
                  <c:v>37</c:v>
                </c:pt>
                <c:pt idx="27">
                  <c:v>38</c:v>
                </c:pt>
                <c:pt idx="28">
                  <c:v>63</c:v>
                </c:pt>
                <c:pt idx="29">
                  <c:v>35</c:v>
                </c:pt>
                <c:pt idx="30">
                  <c:v>61</c:v>
                </c:pt>
                <c:pt idx="31">
                  <c:v>57</c:v>
                </c:pt>
                <c:pt idx="32">
                  <c:v>35</c:v>
                </c:pt>
                <c:pt idx="33">
                  <c:v>57</c:v>
                </c:pt>
                <c:pt idx="34">
                  <c:v>48</c:v>
                </c:pt>
                <c:pt idx="35">
                  <c:v>47</c:v>
                </c:pt>
                <c:pt idx="36">
                  <c:v>52</c:v>
                </c:pt>
                <c:pt idx="37">
                  <c:v>34</c:v>
                </c:pt>
                <c:pt idx="38">
                  <c:v>35</c:v>
                </c:pt>
                <c:pt idx="39">
                  <c:v>28</c:v>
                </c:pt>
                <c:pt idx="40">
                  <c:v>48</c:v>
                </c:pt>
                <c:pt idx="41">
                  <c:v>55</c:v>
                </c:pt>
                <c:pt idx="42">
                  <c:v>54</c:v>
                </c:pt>
                <c:pt idx="43">
                  <c:v>45</c:v>
                </c:pt>
                <c:pt idx="44">
                  <c:v>53</c:v>
                </c:pt>
                <c:pt idx="45">
                  <c:v>72</c:v>
                </c:pt>
                <c:pt idx="46">
                  <c:v>42</c:v>
                </c:pt>
                <c:pt idx="47">
                  <c:v>42</c:v>
                </c:pt>
                <c:pt idx="48">
                  <c:v>53</c:v>
                </c:pt>
                <c:pt idx="49">
                  <c:v>65</c:v>
                </c:pt>
                <c:pt idx="50">
                  <c:v>51</c:v>
                </c:pt>
                <c:pt idx="51">
                  <c:v>58</c:v>
                </c:pt>
                <c:pt idx="52">
                  <c:v>37</c:v>
                </c:pt>
                <c:pt idx="53">
                  <c:v>42</c:v>
                </c:pt>
                <c:pt idx="54">
                  <c:v>35</c:v>
                </c:pt>
                <c:pt idx="55">
                  <c:v>70</c:v>
                </c:pt>
                <c:pt idx="56">
                  <c:v>51</c:v>
                </c:pt>
                <c:pt idx="57">
                  <c:v>42</c:v>
                </c:pt>
                <c:pt idx="58">
                  <c:v>41</c:v>
                </c:pt>
                <c:pt idx="59">
                  <c:v>37</c:v>
                </c:pt>
                <c:pt idx="60">
                  <c:v>42</c:v>
                </c:pt>
                <c:pt idx="61">
                  <c:v>49</c:v>
                </c:pt>
                <c:pt idx="62">
                  <c:v>25</c:v>
                </c:pt>
                <c:pt idx="63">
                  <c:v>50</c:v>
                </c:pt>
                <c:pt idx="64">
                  <c:v>45</c:v>
                </c:pt>
                <c:pt idx="65">
                  <c:v>38</c:v>
                </c:pt>
                <c:pt idx="66">
                  <c:v>57</c:v>
                </c:pt>
                <c:pt idx="67">
                  <c:v>46</c:v>
                </c:pt>
                <c:pt idx="68">
                  <c:v>35</c:v>
                </c:pt>
                <c:pt idx="69">
                  <c:v>46</c:v>
                </c:pt>
                <c:pt idx="70">
                  <c:v>50</c:v>
                </c:pt>
                <c:pt idx="71">
                  <c:v>38</c:v>
                </c:pt>
                <c:pt idx="72">
                  <c:v>42</c:v>
                </c:pt>
                <c:pt idx="73">
                  <c:v>55</c:v>
                </c:pt>
                <c:pt idx="74">
                  <c:v>45</c:v>
                </c:pt>
                <c:pt idx="75">
                  <c:v>47</c:v>
                </c:pt>
                <c:pt idx="76">
                  <c:v>42</c:v>
                </c:pt>
                <c:pt idx="77">
                  <c:v>43</c:v>
                </c:pt>
                <c:pt idx="78">
                  <c:v>57</c:v>
                </c:pt>
                <c:pt idx="79">
                  <c:v>27</c:v>
                </c:pt>
                <c:pt idx="80">
                  <c:v>45</c:v>
                </c:pt>
                <c:pt idx="81">
                  <c:v>39</c:v>
                </c:pt>
                <c:pt idx="82">
                  <c:v>48</c:v>
                </c:pt>
                <c:pt idx="83">
                  <c:v>45</c:v>
                </c:pt>
                <c:pt idx="84">
                  <c:v>46</c:v>
                </c:pt>
                <c:pt idx="85">
                  <c:v>53</c:v>
                </c:pt>
                <c:pt idx="86">
                  <c:v>36</c:v>
                </c:pt>
                <c:pt idx="87">
                  <c:v>67</c:v>
                </c:pt>
                <c:pt idx="88">
                  <c:v>54</c:v>
                </c:pt>
                <c:pt idx="89">
                  <c:v>64</c:v>
                </c:pt>
                <c:pt idx="90">
                  <c:v>43</c:v>
                </c:pt>
                <c:pt idx="91">
                  <c:v>42</c:v>
                </c:pt>
                <c:pt idx="92">
                  <c:v>55</c:v>
                </c:pt>
                <c:pt idx="93">
                  <c:v>65</c:v>
                </c:pt>
                <c:pt idx="94">
                  <c:v>57</c:v>
                </c:pt>
                <c:pt idx="95">
                  <c:v>30</c:v>
                </c:pt>
                <c:pt idx="96">
                  <c:v>34</c:v>
                </c:pt>
                <c:pt idx="97">
                  <c:v>43</c:v>
                </c:pt>
                <c:pt idx="98">
                  <c:v>27</c:v>
                </c:pt>
                <c:pt idx="99">
                  <c:v>51</c:v>
                </c:pt>
                <c:pt idx="100">
                  <c:v>48</c:v>
                </c:pt>
                <c:pt idx="101">
                  <c:v>37</c:v>
                </c:pt>
                <c:pt idx="102">
                  <c:v>39</c:v>
                </c:pt>
                <c:pt idx="103">
                  <c:v>47.5</c:v>
                </c:pt>
                <c:pt idx="104">
                  <c:v>49</c:v>
                </c:pt>
                <c:pt idx="105">
                  <c:v>44</c:v>
                </c:pt>
                <c:pt idx="106">
                  <c:v>28</c:v>
                </c:pt>
                <c:pt idx="107">
                  <c:v>43</c:v>
                </c:pt>
                <c:pt idx="108">
                  <c:v>40</c:v>
                </c:pt>
                <c:pt idx="109">
                  <c:v>51</c:v>
                </c:pt>
                <c:pt idx="110">
                  <c:v>45</c:v>
                </c:pt>
                <c:pt idx="111">
                  <c:v>27</c:v>
                </c:pt>
                <c:pt idx="112">
                  <c:v>54</c:v>
                </c:pt>
                <c:pt idx="113">
                  <c:v>48</c:v>
                </c:pt>
                <c:pt idx="114">
                  <c:v>33</c:v>
                </c:pt>
                <c:pt idx="115">
                  <c:v>46</c:v>
                </c:pt>
                <c:pt idx="116">
                  <c:v>33</c:v>
                </c:pt>
                <c:pt idx="117">
                  <c:v>42</c:v>
                </c:pt>
                <c:pt idx="118">
                  <c:v>42</c:v>
                </c:pt>
                <c:pt idx="119">
                  <c:v>48</c:v>
                </c:pt>
                <c:pt idx="120">
                  <c:v>46</c:v>
                </c:pt>
                <c:pt idx="121">
                  <c:v>51</c:v>
                </c:pt>
                <c:pt idx="122">
                  <c:v>42</c:v>
                </c:pt>
                <c:pt idx="123">
                  <c:v>36</c:v>
                </c:pt>
                <c:pt idx="124">
                  <c:v>42</c:v>
                </c:pt>
                <c:pt idx="125">
                  <c:v>42</c:v>
                </c:pt>
                <c:pt idx="126">
                  <c:v>66</c:v>
                </c:pt>
                <c:pt idx="127">
                  <c:v>63</c:v>
                </c:pt>
                <c:pt idx="128">
                  <c:v>48</c:v>
                </c:pt>
                <c:pt idx="129">
                  <c:v>46</c:v>
                </c:pt>
                <c:pt idx="130">
                  <c:v>56</c:v>
                </c:pt>
                <c:pt idx="131">
                  <c:v>28</c:v>
                </c:pt>
                <c:pt idx="132">
                  <c:v>36</c:v>
                </c:pt>
                <c:pt idx="133">
                  <c:v>57</c:v>
                </c:pt>
                <c:pt idx="134">
                  <c:v>34</c:v>
                </c:pt>
                <c:pt idx="135">
                  <c:v>39</c:v>
                </c:pt>
                <c:pt idx="136">
                  <c:v>23</c:v>
                </c:pt>
                <c:pt idx="137">
                  <c:v>40</c:v>
                </c:pt>
                <c:pt idx="138">
                  <c:v>63</c:v>
                </c:pt>
                <c:pt idx="139">
                  <c:v>21</c:v>
                </c:pt>
                <c:pt idx="140">
                  <c:v>33</c:v>
                </c:pt>
                <c:pt idx="141">
                  <c:v>50</c:v>
                </c:pt>
                <c:pt idx="142">
                  <c:v>34</c:v>
                </c:pt>
                <c:pt idx="143">
                  <c:v>28</c:v>
                </c:pt>
                <c:pt idx="144">
                  <c:v>31</c:v>
                </c:pt>
                <c:pt idx="145">
                  <c:v>57</c:v>
                </c:pt>
                <c:pt idx="146">
                  <c:v>43</c:v>
                </c:pt>
                <c:pt idx="147">
                  <c:v>31</c:v>
                </c:pt>
                <c:pt idx="148">
                  <c:v>39</c:v>
                </c:pt>
                <c:pt idx="149">
                  <c:v>57</c:v>
                </c:pt>
                <c:pt idx="150">
                  <c:v>38</c:v>
                </c:pt>
                <c:pt idx="151">
                  <c:v>32</c:v>
                </c:pt>
                <c:pt idx="152">
                  <c:v>50</c:v>
                </c:pt>
                <c:pt idx="153">
                  <c:v>36</c:v>
                </c:pt>
                <c:pt idx="154">
                  <c:v>40</c:v>
                </c:pt>
                <c:pt idx="155">
                  <c:v>44</c:v>
                </c:pt>
                <c:pt idx="156">
                  <c:v>18</c:v>
                </c:pt>
                <c:pt idx="157">
                  <c:v>24</c:v>
                </c:pt>
                <c:pt idx="158">
                  <c:v>37</c:v>
                </c:pt>
                <c:pt idx="159">
                  <c:v>56</c:v>
                </c:pt>
                <c:pt idx="160">
                  <c:v>31</c:v>
                </c:pt>
                <c:pt idx="161">
                  <c:v>58</c:v>
                </c:pt>
                <c:pt idx="162">
                  <c:v>35</c:v>
                </c:pt>
                <c:pt idx="163">
                  <c:v>26</c:v>
                </c:pt>
                <c:pt idx="164">
                  <c:v>32</c:v>
                </c:pt>
                <c:pt idx="165">
                  <c:v>47</c:v>
                </c:pt>
                <c:pt idx="166">
                  <c:v>51</c:v>
                </c:pt>
                <c:pt idx="167">
                  <c:v>31</c:v>
                </c:pt>
                <c:pt idx="168">
                  <c:v>24</c:v>
                </c:pt>
                <c:pt idx="169">
                  <c:v>49</c:v>
                </c:pt>
              </c:numCache>
            </c:numRef>
          </c:xVal>
          <c:yVal>
            <c:numRef>
              <c:f>Total!$D$2:$D$171</c:f>
              <c:numCache>
                <c:formatCode>0</c:formatCode>
                <c:ptCount val="170"/>
                <c:pt idx="0">
                  <c:v>24</c:v>
                </c:pt>
                <c:pt idx="1">
                  <c:v>3</c:v>
                </c:pt>
                <c:pt idx="2">
                  <c:v>31</c:v>
                </c:pt>
                <c:pt idx="3">
                  <c:v>3</c:v>
                </c:pt>
                <c:pt idx="4">
                  <c:v>5</c:v>
                </c:pt>
                <c:pt idx="5">
                  <c:v>17</c:v>
                </c:pt>
                <c:pt idx="6">
                  <c:v>49</c:v>
                </c:pt>
                <c:pt idx="7">
                  <c:v>26</c:v>
                </c:pt>
                <c:pt idx="8">
                  <c:v>56</c:v>
                </c:pt>
                <c:pt idx="9">
                  <c:v>35</c:v>
                </c:pt>
                <c:pt idx="10">
                  <c:v>19</c:v>
                </c:pt>
                <c:pt idx="11">
                  <c:v>8</c:v>
                </c:pt>
                <c:pt idx="12">
                  <c:v>45</c:v>
                </c:pt>
                <c:pt idx="13">
                  <c:v>37</c:v>
                </c:pt>
                <c:pt idx="14">
                  <c:v>34</c:v>
                </c:pt>
                <c:pt idx="15">
                  <c:v>12</c:v>
                </c:pt>
                <c:pt idx="16">
                  <c:v>25</c:v>
                </c:pt>
                <c:pt idx="17">
                  <c:v>11</c:v>
                </c:pt>
                <c:pt idx="18">
                  <c:v>15</c:v>
                </c:pt>
                <c:pt idx="19">
                  <c:v>8</c:v>
                </c:pt>
                <c:pt idx="20">
                  <c:v>24</c:v>
                </c:pt>
                <c:pt idx="21">
                  <c:v>11</c:v>
                </c:pt>
                <c:pt idx="22">
                  <c:v>17</c:v>
                </c:pt>
                <c:pt idx="23">
                  <c:v>18</c:v>
                </c:pt>
                <c:pt idx="24">
                  <c:v>80</c:v>
                </c:pt>
                <c:pt idx="25">
                  <c:v>36</c:v>
                </c:pt>
                <c:pt idx="26">
                  <c:v>29</c:v>
                </c:pt>
                <c:pt idx="27">
                  <c:v>55</c:v>
                </c:pt>
                <c:pt idx="28">
                  <c:v>14</c:v>
                </c:pt>
                <c:pt idx="29">
                  <c:v>93</c:v>
                </c:pt>
                <c:pt idx="30">
                  <c:v>28</c:v>
                </c:pt>
                <c:pt idx="31">
                  <c:v>10</c:v>
                </c:pt>
                <c:pt idx="32">
                  <c:v>24</c:v>
                </c:pt>
                <c:pt idx="33">
                  <c:v>12</c:v>
                </c:pt>
                <c:pt idx="34">
                  <c:v>13</c:v>
                </c:pt>
                <c:pt idx="35">
                  <c:v>25</c:v>
                </c:pt>
                <c:pt idx="36">
                  <c:v>83</c:v>
                </c:pt>
                <c:pt idx="37">
                  <c:v>67</c:v>
                </c:pt>
                <c:pt idx="38">
                  <c:v>79</c:v>
                </c:pt>
                <c:pt idx="39">
                  <c:v>100</c:v>
                </c:pt>
                <c:pt idx="40">
                  <c:v>38</c:v>
                </c:pt>
                <c:pt idx="41">
                  <c:v>7</c:v>
                </c:pt>
                <c:pt idx="42">
                  <c:v>69</c:v>
                </c:pt>
                <c:pt idx="43">
                  <c:v>28</c:v>
                </c:pt>
                <c:pt idx="44">
                  <c:v>9</c:v>
                </c:pt>
                <c:pt idx="45">
                  <c:v>118</c:v>
                </c:pt>
                <c:pt idx="46">
                  <c:v>37</c:v>
                </c:pt>
                <c:pt idx="47">
                  <c:v>50</c:v>
                </c:pt>
                <c:pt idx="48">
                  <c:v>29</c:v>
                </c:pt>
                <c:pt idx="49">
                  <c:v>25</c:v>
                </c:pt>
                <c:pt idx="50">
                  <c:v>25</c:v>
                </c:pt>
                <c:pt idx="51">
                  <c:v>14</c:v>
                </c:pt>
                <c:pt idx="52">
                  <c:v>52</c:v>
                </c:pt>
                <c:pt idx="53">
                  <c:v>34</c:v>
                </c:pt>
                <c:pt idx="54">
                  <c:v>67</c:v>
                </c:pt>
                <c:pt idx="55">
                  <c:v>41</c:v>
                </c:pt>
                <c:pt idx="56">
                  <c:v>32</c:v>
                </c:pt>
                <c:pt idx="57">
                  <c:v>36</c:v>
                </c:pt>
                <c:pt idx="58">
                  <c:v>60</c:v>
                </c:pt>
                <c:pt idx="59">
                  <c:v>57</c:v>
                </c:pt>
                <c:pt idx="60">
                  <c:v>34</c:v>
                </c:pt>
                <c:pt idx="61">
                  <c:v>21</c:v>
                </c:pt>
                <c:pt idx="62">
                  <c:v>81</c:v>
                </c:pt>
                <c:pt idx="63">
                  <c:v>16</c:v>
                </c:pt>
                <c:pt idx="64">
                  <c:v>10</c:v>
                </c:pt>
                <c:pt idx="65">
                  <c:v>59</c:v>
                </c:pt>
                <c:pt idx="66">
                  <c:v>13</c:v>
                </c:pt>
                <c:pt idx="67">
                  <c:v>10</c:v>
                </c:pt>
                <c:pt idx="68">
                  <c:v>54</c:v>
                </c:pt>
                <c:pt idx="69">
                  <c:v>38</c:v>
                </c:pt>
                <c:pt idx="70">
                  <c:v>47</c:v>
                </c:pt>
                <c:pt idx="71">
                  <c:v>54</c:v>
                </c:pt>
                <c:pt idx="72">
                  <c:v>44</c:v>
                </c:pt>
                <c:pt idx="73">
                  <c:v>14</c:v>
                </c:pt>
                <c:pt idx="74">
                  <c:v>7</c:v>
                </c:pt>
                <c:pt idx="75">
                  <c:v>27</c:v>
                </c:pt>
                <c:pt idx="76">
                  <c:v>10</c:v>
                </c:pt>
                <c:pt idx="77">
                  <c:v>63</c:v>
                </c:pt>
                <c:pt idx="78">
                  <c:v>32</c:v>
                </c:pt>
                <c:pt idx="79">
                  <c:v>54</c:v>
                </c:pt>
                <c:pt idx="80">
                  <c:v>15</c:v>
                </c:pt>
                <c:pt idx="81">
                  <c:v>8</c:v>
                </c:pt>
                <c:pt idx="82">
                  <c:v>14</c:v>
                </c:pt>
                <c:pt idx="83">
                  <c:v>11</c:v>
                </c:pt>
                <c:pt idx="84">
                  <c:v>30</c:v>
                </c:pt>
                <c:pt idx="85">
                  <c:v>20</c:v>
                </c:pt>
                <c:pt idx="86">
                  <c:v>44</c:v>
                </c:pt>
                <c:pt idx="87">
                  <c:v>18</c:v>
                </c:pt>
                <c:pt idx="88">
                  <c:v>23</c:v>
                </c:pt>
                <c:pt idx="89">
                  <c:v>1</c:v>
                </c:pt>
                <c:pt idx="90">
                  <c:v>18</c:v>
                </c:pt>
                <c:pt idx="91">
                  <c:v>5</c:v>
                </c:pt>
                <c:pt idx="92">
                  <c:v>7</c:v>
                </c:pt>
                <c:pt idx="93">
                  <c:v>9</c:v>
                </c:pt>
                <c:pt idx="94">
                  <c:v>4</c:v>
                </c:pt>
                <c:pt idx="95">
                  <c:v>26</c:v>
                </c:pt>
                <c:pt idx="96">
                  <c:v>77</c:v>
                </c:pt>
                <c:pt idx="97">
                  <c:v>41</c:v>
                </c:pt>
                <c:pt idx="98">
                  <c:v>72</c:v>
                </c:pt>
                <c:pt idx="99">
                  <c:v>0</c:v>
                </c:pt>
                <c:pt idx="100">
                  <c:v>42</c:v>
                </c:pt>
                <c:pt idx="101">
                  <c:v>21</c:v>
                </c:pt>
                <c:pt idx="102">
                  <c:v>55</c:v>
                </c:pt>
                <c:pt idx="103">
                  <c:v>19</c:v>
                </c:pt>
                <c:pt idx="104">
                  <c:v>22</c:v>
                </c:pt>
                <c:pt idx="105">
                  <c:v>16</c:v>
                </c:pt>
                <c:pt idx="106">
                  <c:v>66</c:v>
                </c:pt>
                <c:pt idx="107">
                  <c:v>32</c:v>
                </c:pt>
                <c:pt idx="108">
                  <c:v>69</c:v>
                </c:pt>
                <c:pt idx="109">
                  <c:v>20</c:v>
                </c:pt>
                <c:pt idx="110">
                  <c:v>28</c:v>
                </c:pt>
                <c:pt idx="111">
                  <c:v>93</c:v>
                </c:pt>
                <c:pt idx="112">
                  <c:v>14</c:v>
                </c:pt>
                <c:pt idx="113">
                  <c:v>15</c:v>
                </c:pt>
                <c:pt idx="114">
                  <c:v>64</c:v>
                </c:pt>
                <c:pt idx="115">
                  <c:v>43</c:v>
                </c:pt>
                <c:pt idx="116">
                  <c:v>60</c:v>
                </c:pt>
                <c:pt idx="117">
                  <c:v>18</c:v>
                </c:pt>
                <c:pt idx="118">
                  <c:v>45</c:v>
                </c:pt>
                <c:pt idx="119">
                  <c:v>73</c:v>
                </c:pt>
                <c:pt idx="120">
                  <c:v>64</c:v>
                </c:pt>
                <c:pt idx="121">
                  <c:v>38</c:v>
                </c:pt>
                <c:pt idx="122">
                  <c:v>52</c:v>
                </c:pt>
                <c:pt idx="123">
                  <c:v>81</c:v>
                </c:pt>
                <c:pt idx="124">
                  <c:v>13</c:v>
                </c:pt>
                <c:pt idx="125">
                  <c:v>82</c:v>
                </c:pt>
                <c:pt idx="126">
                  <c:v>0</c:v>
                </c:pt>
                <c:pt idx="127">
                  <c:v>0</c:v>
                </c:pt>
                <c:pt idx="128">
                  <c:v>26</c:v>
                </c:pt>
                <c:pt idx="129">
                  <c:v>44</c:v>
                </c:pt>
                <c:pt idx="130">
                  <c:v>10</c:v>
                </c:pt>
                <c:pt idx="131">
                  <c:v>33</c:v>
                </c:pt>
                <c:pt idx="132">
                  <c:v>30</c:v>
                </c:pt>
                <c:pt idx="133">
                  <c:v>4</c:v>
                </c:pt>
                <c:pt idx="134">
                  <c:v>43</c:v>
                </c:pt>
                <c:pt idx="135">
                  <c:v>54</c:v>
                </c:pt>
                <c:pt idx="136">
                  <c:v>61</c:v>
                </c:pt>
                <c:pt idx="137">
                  <c:v>46</c:v>
                </c:pt>
                <c:pt idx="138">
                  <c:v>6</c:v>
                </c:pt>
                <c:pt idx="139">
                  <c:v>93</c:v>
                </c:pt>
                <c:pt idx="140">
                  <c:v>114</c:v>
                </c:pt>
                <c:pt idx="141">
                  <c:v>4</c:v>
                </c:pt>
                <c:pt idx="142">
                  <c:v>79</c:v>
                </c:pt>
                <c:pt idx="143">
                  <c:v>72</c:v>
                </c:pt>
                <c:pt idx="144">
                  <c:v>76</c:v>
                </c:pt>
                <c:pt idx="145">
                  <c:v>28</c:v>
                </c:pt>
                <c:pt idx="146">
                  <c:v>24</c:v>
                </c:pt>
                <c:pt idx="147">
                  <c:v>89</c:v>
                </c:pt>
                <c:pt idx="148">
                  <c:v>45</c:v>
                </c:pt>
                <c:pt idx="149">
                  <c:v>41</c:v>
                </c:pt>
                <c:pt idx="150">
                  <c:v>34</c:v>
                </c:pt>
                <c:pt idx="151">
                  <c:v>54</c:v>
                </c:pt>
                <c:pt idx="152">
                  <c:v>27</c:v>
                </c:pt>
                <c:pt idx="153">
                  <c:v>25</c:v>
                </c:pt>
                <c:pt idx="154">
                  <c:v>21</c:v>
                </c:pt>
                <c:pt idx="155">
                  <c:v>35</c:v>
                </c:pt>
                <c:pt idx="156">
                  <c:v>88</c:v>
                </c:pt>
                <c:pt idx="157">
                  <c:v>60</c:v>
                </c:pt>
                <c:pt idx="158">
                  <c:v>12</c:v>
                </c:pt>
                <c:pt idx="159">
                  <c:v>44</c:v>
                </c:pt>
                <c:pt idx="160">
                  <c:v>26</c:v>
                </c:pt>
                <c:pt idx="161">
                  <c:v>20</c:v>
                </c:pt>
                <c:pt idx="162">
                  <c:v>41</c:v>
                </c:pt>
                <c:pt idx="163">
                  <c:v>22</c:v>
                </c:pt>
                <c:pt idx="164">
                  <c:v>36</c:v>
                </c:pt>
                <c:pt idx="165">
                  <c:v>22</c:v>
                </c:pt>
                <c:pt idx="166">
                  <c:v>7</c:v>
                </c:pt>
                <c:pt idx="167">
                  <c:v>48</c:v>
                </c:pt>
                <c:pt idx="168">
                  <c:v>40</c:v>
                </c:pt>
                <c:pt idx="169">
                  <c:v>18</c:v>
                </c:pt>
              </c:numCache>
            </c:numRef>
          </c:yVal>
          <c:smooth val="0"/>
        </c:ser>
        <c:dLbls>
          <c:showLegendKey val="0"/>
          <c:showVal val="0"/>
          <c:showCatName val="0"/>
          <c:showSerName val="0"/>
          <c:showPercent val="0"/>
          <c:showBubbleSize val="0"/>
        </c:dLbls>
        <c:axId val="68225280"/>
        <c:axId val="68256128"/>
      </c:scatterChart>
      <c:valAx>
        <c:axId val="68225280"/>
        <c:scaling>
          <c:orientation val="minMax"/>
          <c:min val="10"/>
        </c:scaling>
        <c:delete val="0"/>
        <c:axPos val="b"/>
        <c:title>
          <c:tx>
            <c:rich>
              <a:bodyPr/>
              <a:lstStyle/>
              <a:p>
                <a:pPr>
                  <a:defRPr sz="1400">
                    <a:latin typeface="Arial" pitchFamily="34" charset="0"/>
                    <a:cs typeface="Arial" pitchFamily="34" charset="0"/>
                  </a:defRPr>
                </a:pPr>
                <a:r>
                  <a:rPr lang="en-US" sz="1400" dirty="0" smtClean="0">
                    <a:latin typeface="Arial" pitchFamily="34" charset="0"/>
                    <a:cs typeface="Arial" pitchFamily="34" charset="0"/>
                  </a:rPr>
                  <a:t>I.ROC </a:t>
                </a:r>
                <a:r>
                  <a:rPr lang="en-US" sz="1400" dirty="0">
                    <a:latin typeface="Arial" pitchFamily="34" charset="0"/>
                    <a:cs typeface="Arial" pitchFamily="34" charset="0"/>
                  </a:rPr>
                  <a:t>Score</a:t>
                </a:r>
              </a:p>
            </c:rich>
          </c:tx>
          <c:layout>
            <c:manualLayout>
              <c:xMode val="edge"/>
              <c:yMode val="edge"/>
              <c:x val="0.24136763207978326"/>
              <c:y val="0.91205691928864352"/>
            </c:manualLayout>
          </c:layout>
          <c:overlay val="0"/>
        </c:title>
        <c:numFmt formatCode="General" sourceLinked="1"/>
        <c:majorTickMark val="out"/>
        <c:minorTickMark val="none"/>
        <c:tickLblPos val="nextTo"/>
        <c:txPr>
          <a:bodyPr rot="0" vert="horz"/>
          <a:lstStyle/>
          <a:p>
            <a:pPr>
              <a:defRPr sz="1050"/>
            </a:pPr>
            <a:endParaRPr lang="en-US"/>
          </a:p>
        </c:txPr>
        <c:crossAx val="68256128"/>
        <c:crosses val="autoZero"/>
        <c:crossBetween val="midCat"/>
      </c:valAx>
      <c:valAx>
        <c:axId val="68256128"/>
        <c:scaling>
          <c:orientation val="minMax"/>
          <c:min val="0"/>
        </c:scaling>
        <c:delete val="0"/>
        <c:axPos val="l"/>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BASIS Score</a:t>
                </a:r>
              </a:p>
            </c:rich>
          </c:tx>
          <c:layout/>
          <c:overlay val="0"/>
        </c:title>
        <c:numFmt formatCode="0" sourceLinked="1"/>
        <c:majorTickMark val="out"/>
        <c:minorTickMark val="none"/>
        <c:tickLblPos val="nextTo"/>
        <c:txPr>
          <a:bodyPr/>
          <a:lstStyle/>
          <a:p>
            <a:pPr>
              <a:defRPr sz="1050"/>
            </a:pPr>
            <a:endParaRPr lang="en-US"/>
          </a:p>
        </c:txPr>
        <c:crossAx val="68225280"/>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Total!$C$1</c:f>
              <c:strCache>
                <c:ptCount val="1"/>
                <c:pt idx="0">
                  <c:v>RAS</c:v>
                </c:pt>
              </c:strCache>
            </c:strRef>
          </c:tx>
          <c:spPr>
            <a:ln w="28575">
              <a:noFill/>
            </a:ln>
          </c:spPr>
          <c:trendline>
            <c:trendlineType val="linear"/>
            <c:dispRSqr val="0"/>
            <c:dispEq val="0"/>
          </c:trendline>
          <c:xVal>
            <c:numRef>
              <c:f>Total!$B$2:$B$65536</c:f>
              <c:numCache>
                <c:formatCode>General</c:formatCode>
                <c:ptCount val="65535"/>
                <c:pt idx="0">
                  <c:v>57</c:v>
                </c:pt>
                <c:pt idx="1">
                  <c:v>60</c:v>
                </c:pt>
                <c:pt idx="2">
                  <c:v>49</c:v>
                </c:pt>
                <c:pt idx="3">
                  <c:v>55</c:v>
                </c:pt>
                <c:pt idx="4">
                  <c:v>53</c:v>
                </c:pt>
                <c:pt idx="5">
                  <c:v>55</c:v>
                </c:pt>
                <c:pt idx="6">
                  <c:v>45</c:v>
                </c:pt>
                <c:pt idx="7">
                  <c:v>61.5</c:v>
                </c:pt>
                <c:pt idx="8">
                  <c:v>37</c:v>
                </c:pt>
                <c:pt idx="9">
                  <c:v>53</c:v>
                </c:pt>
                <c:pt idx="10">
                  <c:v>57</c:v>
                </c:pt>
                <c:pt idx="11">
                  <c:v>57</c:v>
                </c:pt>
                <c:pt idx="12">
                  <c:v>50</c:v>
                </c:pt>
                <c:pt idx="13">
                  <c:v>50</c:v>
                </c:pt>
                <c:pt idx="14">
                  <c:v>40</c:v>
                </c:pt>
                <c:pt idx="15">
                  <c:v>47</c:v>
                </c:pt>
                <c:pt idx="16">
                  <c:v>47</c:v>
                </c:pt>
                <c:pt idx="17">
                  <c:v>52</c:v>
                </c:pt>
                <c:pt idx="18">
                  <c:v>48</c:v>
                </c:pt>
                <c:pt idx="19">
                  <c:v>54</c:v>
                </c:pt>
                <c:pt idx="20">
                  <c:v>41</c:v>
                </c:pt>
                <c:pt idx="21">
                  <c:v>37</c:v>
                </c:pt>
                <c:pt idx="22">
                  <c:v>52</c:v>
                </c:pt>
                <c:pt idx="23">
                  <c:v>46</c:v>
                </c:pt>
                <c:pt idx="24">
                  <c:v>23</c:v>
                </c:pt>
                <c:pt idx="25">
                  <c:v>45</c:v>
                </c:pt>
                <c:pt idx="26">
                  <c:v>37</c:v>
                </c:pt>
                <c:pt idx="27">
                  <c:v>38</c:v>
                </c:pt>
                <c:pt idx="28">
                  <c:v>63</c:v>
                </c:pt>
                <c:pt idx="29">
                  <c:v>35</c:v>
                </c:pt>
                <c:pt idx="30">
                  <c:v>61</c:v>
                </c:pt>
                <c:pt idx="31">
                  <c:v>57</c:v>
                </c:pt>
                <c:pt idx="32">
                  <c:v>35</c:v>
                </c:pt>
                <c:pt idx="33">
                  <c:v>57</c:v>
                </c:pt>
                <c:pt idx="34">
                  <c:v>48</c:v>
                </c:pt>
                <c:pt idx="35">
                  <c:v>47</c:v>
                </c:pt>
                <c:pt idx="36">
                  <c:v>52</c:v>
                </c:pt>
                <c:pt idx="37">
                  <c:v>34</c:v>
                </c:pt>
                <c:pt idx="38">
                  <c:v>35</c:v>
                </c:pt>
                <c:pt idx="39">
                  <c:v>28</c:v>
                </c:pt>
                <c:pt idx="40">
                  <c:v>48</c:v>
                </c:pt>
                <c:pt idx="41">
                  <c:v>55</c:v>
                </c:pt>
                <c:pt idx="42">
                  <c:v>54</c:v>
                </c:pt>
                <c:pt idx="43">
                  <c:v>45</c:v>
                </c:pt>
                <c:pt idx="44">
                  <c:v>53</c:v>
                </c:pt>
                <c:pt idx="45">
                  <c:v>72</c:v>
                </c:pt>
                <c:pt idx="46">
                  <c:v>42</c:v>
                </c:pt>
                <c:pt idx="47">
                  <c:v>42</c:v>
                </c:pt>
                <c:pt idx="48">
                  <c:v>53</c:v>
                </c:pt>
                <c:pt idx="49">
                  <c:v>65</c:v>
                </c:pt>
                <c:pt idx="50">
                  <c:v>51</c:v>
                </c:pt>
                <c:pt idx="51">
                  <c:v>58</c:v>
                </c:pt>
                <c:pt idx="52">
                  <c:v>37</c:v>
                </c:pt>
                <c:pt idx="53">
                  <c:v>42</c:v>
                </c:pt>
                <c:pt idx="54">
                  <c:v>35</c:v>
                </c:pt>
                <c:pt idx="55">
                  <c:v>70</c:v>
                </c:pt>
                <c:pt idx="56">
                  <c:v>51</c:v>
                </c:pt>
                <c:pt idx="57">
                  <c:v>42</c:v>
                </c:pt>
                <c:pt idx="58">
                  <c:v>41</c:v>
                </c:pt>
                <c:pt idx="59">
                  <c:v>37</c:v>
                </c:pt>
                <c:pt idx="60">
                  <c:v>42</c:v>
                </c:pt>
                <c:pt idx="61">
                  <c:v>49</c:v>
                </c:pt>
                <c:pt idx="62">
                  <c:v>25</c:v>
                </c:pt>
                <c:pt idx="63">
                  <c:v>50</c:v>
                </c:pt>
                <c:pt idx="64">
                  <c:v>45</c:v>
                </c:pt>
                <c:pt idx="65">
                  <c:v>38</c:v>
                </c:pt>
                <c:pt idx="66">
                  <c:v>57</c:v>
                </c:pt>
                <c:pt idx="67">
                  <c:v>46</c:v>
                </c:pt>
                <c:pt idx="68">
                  <c:v>35</c:v>
                </c:pt>
                <c:pt idx="69">
                  <c:v>46</c:v>
                </c:pt>
                <c:pt idx="70">
                  <c:v>50</c:v>
                </c:pt>
                <c:pt idx="71">
                  <c:v>38</c:v>
                </c:pt>
                <c:pt idx="72">
                  <c:v>42</c:v>
                </c:pt>
                <c:pt idx="73">
                  <c:v>55</c:v>
                </c:pt>
                <c:pt idx="74">
                  <c:v>45</c:v>
                </c:pt>
                <c:pt idx="75">
                  <c:v>47</c:v>
                </c:pt>
                <c:pt idx="76">
                  <c:v>42</c:v>
                </c:pt>
                <c:pt idx="77">
                  <c:v>43</c:v>
                </c:pt>
                <c:pt idx="78">
                  <c:v>57</c:v>
                </c:pt>
                <c:pt idx="79">
                  <c:v>27</c:v>
                </c:pt>
                <c:pt idx="80">
                  <c:v>45</c:v>
                </c:pt>
                <c:pt idx="81">
                  <c:v>39</c:v>
                </c:pt>
                <c:pt idx="82">
                  <c:v>48</c:v>
                </c:pt>
                <c:pt idx="83">
                  <c:v>45</c:v>
                </c:pt>
                <c:pt idx="84">
                  <c:v>46</c:v>
                </c:pt>
                <c:pt idx="85">
                  <c:v>53</c:v>
                </c:pt>
                <c:pt idx="86">
                  <c:v>36</c:v>
                </c:pt>
                <c:pt idx="87">
                  <c:v>67</c:v>
                </c:pt>
                <c:pt idx="88">
                  <c:v>54</c:v>
                </c:pt>
                <c:pt idx="89">
                  <c:v>64</c:v>
                </c:pt>
                <c:pt idx="90">
                  <c:v>43</c:v>
                </c:pt>
                <c:pt idx="91">
                  <c:v>42</c:v>
                </c:pt>
                <c:pt idx="92">
                  <c:v>55</c:v>
                </c:pt>
                <c:pt idx="93">
                  <c:v>65</c:v>
                </c:pt>
                <c:pt idx="94">
                  <c:v>57</c:v>
                </c:pt>
                <c:pt idx="95">
                  <c:v>30</c:v>
                </c:pt>
                <c:pt idx="96">
                  <c:v>34</c:v>
                </c:pt>
                <c:pt idx="97">
                  <c:v>43</c:v>
                </c:pt>
                <c:pt idx="98">
                  <c:v>27</c:v>
                </c:pt>
                <c:pt idx="99">
                  <c:v>51</c:v>
                </c:pt>
                <c:pt idx="100">
                  <c:v>48</c:v>
                </c:pt>
                <c:pt idx="101">
                  <c:v>37</c:v>
                </c:pt>
                <c:pt idx="102">
                  <c:v>39</c:v>
                </c:pt>
                <c:pt idx="103">
                  <c:v>47.5</c:v>
                </c:pt>
                <c:pt idx="104">
                  <c:v>49</c:v>
                </c:pt>
                <c:pt idx="105">
                  <c:v>44</c:v>
                </c:pt>
                <c:pt idx="106">
                  <c:v>28</c:v>
                </c:pt>
                <c:pt idx="107">
                  <c:v>43</c:v>
                </c:pt>
                <c:pt idx="108">
                  <c:v>40</c:v>
                </c:pt>
                <c:pt idx="109">
                  <c:v>51</c:v>
                </c:pt>
                <c:pt idx="110">
                  <c:v>45</c:v>
                </c:pt>
                <c:pt idx="111">
                  <c:v>27</c:v>
                </c:pt>
                <c:pt idx="112">
                  <c:v>54</c:v>
                </c:pt>
                <c:pt idx="113">
                  <c:v>48</c:v>
                </c:pt>
                <c:pt idx="114">
                  <c:v>33</c:v>
                </c:pt>
                <c:pt idx="115">
                  <c:v>46</c:v>
                </c:pt>
                <c:pt idx="116">
                  <c:v>33</c:v>
                </c:pt>
                <c:pt idx="117">
                  <c:v>42</c:v>
                </c:pt>
                <c:pt idx="118">
                  <c:v>42</c:v>
                </c:pt>
                <c:pt idx="119">
                  <c:v>48</c:v>
                </c:pt>
                <c:pt idx="120">
                  <c:v>46</c:v>
                </c:pt>
                <c:pt idx="121">
                  <c:v>51</c:v>
                </c:pt>
                <c:pt idx="122">
                  <c:v>42</c:v>
                </c:pt>
                <c:pt idx="123">
                  <c:v>36</c:v>
                </c:pt>
                <c:pt idx="124">
                  <c:v>42</c:v>
                </c:pt>
                <c:pt idx="125">
                  <c:v>42</c:v>
                </c:pt>
                <c:pt idx="126">
                  <c:v>66</c:v>
                </c:pt>
                <c:pt idx="127">
                  <c:v>63</c:v>
                </c:pt>
                <c:pt idx="128">
                  <c:v>48</c:v>
                </c:pt>
                <c:pt idx="129">
                  <c:v>46</c:v>
                </c:pt>
                <c:pt idx="130">
                  <c:v>56</c:v>
                </c:pt>
                <c:pt idx="131">
                  <c:v>28</c:v>
                </c:pt>
                <c:pt idx="132">
                  <c:v>36</c:v>
                </c:pt>
                <c:pt idx="133">
                  <c:v>57</c:v>
                </c:pt>
                <c:pt idx="134">
                  <c:v>34</c:v>
                </c:pt>
                <c:pt idx="135">
                  <c:v>39</c:v>
                </c:pt>
                <c:pt idx="136">
                  <c:v>23</c:v>
                </c:pt>
                <c:pt idx="137">
                  <c:v>40</c:v>
                </c:pt>
                <c:pt idx="138">
                  <c:v>63</c:v>
                </c:pt>
                <c:pt idx="139">
                  <c:v>21</c:v>
                </c:pt>
                <c:pt idx="140">
                  <c:v>33</c:v>
                </c:pt>
                <c:pt idx="141">
                  <c:v>50</c:v>
                </c:pt>
                <c:pt idx="142">
                  <c:v>34</c:v>
                </c:pt>
                <c:pt idx="143">
                  <c:v>28</c:v>
                </c:pt>
                <c:pt idx="144">
                  <c:v>31</c:v>
                </c:pt>
                <c:pt idx="145">
                  <c:v>57</c:v>
                </c:pt>
                <c:pt idx="146">
                  <c:v>43</c:v>
                </c:pt>
                <c:pt idx="147">
                  <c:v>31</c:v>
                </c:pt>
                <c:pt idx="148">
                  <c:v>39</c:v>
                </c:pt>
                <c:pt idx="149">
                  <c:v>57</c:v>
                </c:pt>
                <c:pt idx="150">
                  <c:v>38</c:v>
                </c:pt>
                <c:pt idx="151">
                  <c:v>32</c:v>
                </c:pt>
                <c:pt idx="152">
                  <c:v>50</c:v>
                </c:pt>
                <c:pt idx="153">
                  <c:v>36</c:v>
                </c:pt>
                <c:pt idx="154">
                  <c:v>40</c:v>
                </c:pt>
                <c:pt idx="155">
                  <c:v>44</c:v>
                </c:pt>
                <c:pt idx="156">
                  <c:v>18</c:v>
                </c:pt>
                <c:pt idx="157">
                  <c:v>24</c:v>
                </c:pt>
                <c:pt idx="158">
                  <c:v>37</c:v>
                </c:pt>
                <c:pt idx="159">
                  <c:v>56</c:v>
                </c:pt>
                <c:pt idx="160">
                  <c:v>31</c:v>
                </c:pt>
                <c:pt idx="161">
                  <c:v>58</c:v>
                </c:pt>
                <c:pt idx="162">
                  <c:v>35</c:v>
                </c:pt>
                <c:pt idx="163">
                  <c:v>26</c:v>
                </c:pt>
                <c:pt idx="164">
                  <c:v>32</c:v>
                </c:pt>
                <c:pt idx="165">
                  <c:v>47</c:v>
                </c:pt>
                <c:pt idx="166">
                  <c:v>51</c:v>
                </c:pt>
                <c:pt idx="167">
                  <c:v>31</c:v>
                </c:pt>
                <c:pt idx="168">
                  <c:v>24</c:v>
                </c:pt>
                <c:pt idx="169">
                  <c:v>49</c:v>
                </c:pt>
              </c:numCache>
            </c:numRef>
          </c:xVal>
          <c:yVal>
            <c:numRef>
              <c:f>Total!$C$2:$C$65536</c:f>
              <c:numCache>
                <c:formatCode>General</c:formatCode>
                <c:ptCount val="65535"/>
                <c:pt idx="0">
                  <c:v>195</c:v>
                </c:pt>
                <c:pt idx="1">
                  <c:v>202</c:v>
                </c:pt>
                <c:pt idx="2">
                  <c:v>146</c:v>
                </c:pt>
                <c:pt idx="3">
                  <c:v>180</c:v>
                </c:pt>
                <c:pt idx="4">
                  <c:v>201</c:v>
                </c:pt>
                <c:pt idx="5">
                  <c:v>182</c:v>
                </c:pt>
                <c:pt idx="6">
                  <c:v>128</c:v>
                </c:pt>
                <c:pt idx="7">
                  <c:v>169</c:v>
                </c:pt>
                <c:pt idx="8">
                  <c:v>130</c:v>
                </c:pt>
                <c:pt idx="9">
                  <c:v>140</c:v>
                </c:pt>
                <c:pt idx="10">
                  <c:v>174</c:v>
                </c:pt>
                <c:pt idx="11">
                  <c:v>164</c:v>
                </c:pt>
                <c:pt idx="12">
                  <c:v>165</c:v>
                </c:pt>
                <c:pt idx="13">
                  <c:v>194</c:v>
                </c:pt>
                <c:pt idx="14">
                  <c:v>129</c:v>
                </c:pt>
                <c:pt idx="15">
                  <c:v>166</c:v>
                </c:pt>
                <c:pt idx="16">
                  <c:v>53</c:v>
                </c:pt>
                <c:pt idx="17">
                  <c:v>159</c:v>
                </c:pt>
                <c:pt idx="18">
                  <c:v>159</c:v>
                </c:pt>
                <c:pt idx="19">
                  <c:v>190</c:v>
                </c:pt>
                <c:pt idx="20">
                  <c:v>144</c:v>
                </c:pt>
                <c:pt idx="21">
                  <c:v>164</c:v>
                </c:pt>
                <c:pt idx="22">
                  <c:v>199</c:v>
                </c:pt>
                <c:pt idx="23">
                  <c:v>160</c:v>
                </c:pt>
                <c:pt idx="24">
                  <c:v>92</c:v>
                </c:pt>
                <c:pt idx="25">
                  <c:v>136</c:v>
                </c:pt>
                <c:pt idx="26">
                  <c:v>98</c:v>
                </c:pt>
                <c:pt idx="27">
                  <c:v>128</c:v>
                </c:pt>
                <c:pt idx="28">
                  <c:v>161</c:v>
                </c:pt>
                <c:pt idx="29">
                  <c:v>151</c:v>
                </c:pt>
                <c:pt idx="30">
                  <c:v>192</c:v>
                </c:pt>
                <c:pt idx="31">
                  <c:v>121</c:v>
                </c:pt>
                <c:pt idx="32">
                  <c:v>122</c:v>
                </c:pt>
                <c:pt idx="33">
                  <c:v>194</c:v>
                </c:pt>
                <c:pt idx="34">
                  <c:v>151</c:v>
                </c:pt>
                <c:pt idx="35">
                  <c:v>158</c:v>
                </c:pt>
                <c:pt idx="36">
                  <c:v>156</c:v>
                </c:pt>
                <c:pt idx="37">
                  <c:v>143</c:v>
                </c:pt>
                <c:pt idx="38">
                  <c:v>133</c:v>
                </c:pt>
                <c:pt idx="39">
                  <c:v>95</c:v>
                </c:pt>
                <c:pt idx="40">
                  <c:v>180</c:v>
                </c:pt>
                <c:pt idx="41">
                  <c:v>167</c:v>
                </c:pt>
                <c:pt idx="42">
                  <c:v>150</c:v>
                </c:pt>
                <c:pt idx="43">
                  <c:v>134</c:v>
                </c:pt>
                <c:pt idx="44">
                  <c:v>180</c:v>
                </c:pt>
                <c:pt idx="45">
                  <c:v>183</c:v>
                </c:pt>
                <c:pt idx="46">
                  <c:v>136</c:v>
                </c:pt>
                <c:pt idx="47">
                  <c:v>114</c:v>
                </c:pt>
                <c:pt idx="48">
                  <c:v>160</c:v>
                </c:pt>
                <c:pt idx="49">
                  <c:v>196</c:v>
                </c:pt>
                <c:pt idx="50">
                  <c:v>151</c:v>
                </c:pt>
                <c:pt idx="51">
                  <c:v>184</c:v>
                </c:pt>
                <c:pt idx="52">
                  <c:v>141</c:v>
                </c:pt>
                <c:pt idx="53">
                  <c:v>137</c:v>
                </c:pt>
                <c:pt idx="54">
                  <c:v>117</c:v>
                </c:pt>
                <c:pt idx="55">
                  <c:v>184</c:v>
                </c:pt>
                <c:pt idx="56">
                  <c:v>185</c:v>
                </c:pt>
                <c:pt idx="57">
                  <c:v>139</c:v>
                </c:pt>
                <c:pt idx="58">
                  <c:v>117</c:v>
                </c:pt>
                <c:pt idx="59">
                  <c:v>138</c:v>
                </c:pt>
                <c:pt idx="60">
                  <c:v>137</c:v>
                </c:pt>
                <c:pt idx="61">
                  <c:v>149</c:v>
                </c:pt>
                <c:pt idx="62">
                  <c:v>93</c:v>
                </c:pt>
                <c:pt idx="63">
                  <c:v>149</c:v>
                </c:pt>
                <c:pt idx="64">
                  <c:v>159</c:v>
                </c:pt>
                <c:pt idx="65">
                  <c:v>142</c:v>
                </c:pt>
                <c:pt idx="66">
                  <c:v>194</c:v>
                </c:pt>
                <c:pt idx="67">
                  <c:v>180</c:v>
                </c:pt>
                <c:pt idx="68">
                  <c:v>158</c:v>
                </c:pt>
                <c:pt idx="69">
                  <c:v>141</c:v>
                </c:pt>
                <c:pt idx="70">
                  <c:v>143</c:v>
                </c:pt>
                <c:pt idx="71">
                  <c:v>144</c:v>
                </c:pt>
                <c:pt idx="72">
                  <c:v>132</c:v>
                </c:pt>
                <c:pt idx="73">
                  <c:v>151</c:v>
                </c:pt>
                <c:pt idx="74">
                  <c:v>143</c:v>
                </c:pt>
                <c:pt idx="75">
                  <c:v>141</c:v>
                </c:pt>
                <c:pt idx="76">
                  <c:v>144</c:v>
                </c:pt>
                <c:pt idx="77">
                  <c:v>180</c:v>
                </c:pt>
                <c:pt idx="78">
                  <c:v>182</c:v>
                </c:pt>
                <c:pt idx="79">
                  <c:v>137</c:v>
                </c:pt>
                <c:pt idx="80">
                  <c:v>166</c:v>
                </c:pt>
                <c:pt idx="81">
                  <c:v>145</c:v>
                </c:pt>
                <c:pt idx="82">
                  <c:v>132</c:v>
                </c:pt>
                <c:pt idx="83">
                  <c:v>144</c:v>
                </c:pt>
                <c:pt idx="84">
                  <c:v>150</c:v>
                </c:pt>
                <c:pt idx="85">
                  <c:v>192</c:v>
                </c:pt>
                <c:pt idx="86">
                  <c:v>130</c:v>
                </c:pt>
                <c:pt idx="87">
                  <c:v>192</c:v>
                </c:pt>
                <c:pt idx="88">
                  <c:v>177</c:v>
                </c:pt>
                <c:pt idx="89">
                  <c:v>202</c:v>
                </c:pt>
                <c:pt idx="90">
                  <c:v>147</c:v>
                </c:pt>
                <c:pt idx="91">
                  <c:v>154</c:v>
                </c:pt>
                <c:pt idx="92">
                  <c:v>177</c:v>
                </c:pt>
                <c:pt idx="93">
                  <c:v>196</c:v>
                </c:pt>
                <c:pt idx="94">
                  <c:v>195</c:v>
                </c:pt>
                <c:pt idx="95">
                  <c:v>112</c:v>
                </c:pt>
                <c:pt idx="96">
                  <c:v>137</c:v>
                </c:pt>
                <c:pt idx="97">
                  <c:v>156</c:v>
                </c:pt>
                <c:pt idx="98">
                  <c:v>82</c:v>
                </c:pt>
                <c:pt idx="99">
                  <c:v>151</c:v>
                </c:pt>
                <c:pt idx="100">
                  <c:v>147</c:v>
                </c:pt>
                <c:pt idx="101">
                  <c:v>138</c:v>
                </c:pt>
                <c:pt idx="102">
                  <c:v>141</c:v>
                </c:pt>
                <c:pt idx="103">
                  <c:v>160</c:v>
                </c:pt>
                <c:pt idx="104">
                  <c:v>151</c:v>
                </c:pt>
                <c:pt idx="105">
                  <c:v>163</c:v>
                </c:pt>
                <c:pt idx="106">
                  <c:v>96</c:v>
                </c:pt>
                <c:pt idx="107">
                  <c:v>162</c:v>
                </c:pt>
                <c:pt idx="108">
                  <c:v>136</c:v>
                </c:pt>
                <c:pt idx="109">
                  <c:v>148</c:v>
                </c:pt>
                <c:pt idx="110">
                  <c:v>134</c:v>
                </c:pt>
                <c:pt idx="111">
                  <c:v>119</c:v>
                </c:pt>
                <c:pt idx="112">
                  <c:v>178</c:v>
                </c:pt>
                <c:pt idx="113">
                  <c:v>115</c:v>
                </c:pt>
                <c:pt idx="114">
                  <c:v>115</c:v>
                </c:pt>
                <c:pt idx="115">
                  <c:v>147</c:v>
                </c:pt>
                <c:pt idx="116">
                  <c:v>136</c:v>
                </c:pt>
                <c:pt idx="117">
                  <c:v>163</c:v>
                </c:pt>
                <c:pt idx="118">
                  <c:v>150</c:v>
                </c:pt>
                <c:pt idx="119">
                  <c:v>144</c:v>
                </c:pt>
                <c:pt idx="120">
                  <c:v>140</c:v>
                </c:pt>
                <c:pt idx="121">
                  <c:v>160</c:v>
                </c:pt>
                <c:pt idx="122">
                  <c:v>158</c:v>
                </c:pt>
                <c:pt idx="123">
                  <c:v>139</c:v>
                </c:pt>
                <c:pt idx="124">
                  <c:v>156</c:v>
                </c:pt>
                <c:pt idx="125">
                  <c:v>138</c:v>
                </c:pt>
                <c:pt idx="126">
                  <c:v>122</c:v>
                </c:pt>
                <c:pt idx="127">
                  <c:v>205</c:v>
                </c:pt>
                <c:pt idx="128">
                  <c:v>137</c:v>
                </c:pt>
                <c:pt idx="129">
                  <c:v>159</c:v>
                </c:pt>
                <c:pt idx="130">
                  <c:v>165</c:v>
                </c:pt>
                <c:pt idx="131">
                  <c:v>121</c:v>
                </c:pt>
                <c:pt idx="132">
                  <c:v>154</c:v>
                </c:pt>
                <c:pt idx="133">
                  <c:v>157</c:v>
                </c:pt>
                <c:pt idx="134">
                  <c:v>149</c:v>
                </c:pt>
                <c:pt idx="135">
                  <c:v>146</c:v>
                </c:pt>
                <c:pt idx="136">
                  <c:v>123</c:v>
                </c:pt>
                <c:pt idx="137">
                  <c:v>152</c:v>
                </c:pt>
                <c:pt idx="138">
                  <c:v>157</c:v>
                </c:pt>
                <c:pt idx="139">
                  <c:v>104</c:v>
                </c:pt>
                <c:pt idx="140">
                  <c:v>94</c:v>
                </c:pt>
                <c:pt idx="141">
                  <c:v>162</c:v>
                </c:pt>
                <c:pt idx="142">
                  <c:v>138</c:v>
                </c:pt>
                <c:pt idx="143">
                  <c:v>117</c:v>
                </c:pt>
                <c:pt idx="144">
                  <c:v>121</c:v>
                </c:pt>
                <c:pt idx="145">
                  <c:v>187</c:v>
                </c:pt>
                <c:pt idx="146">
                  <c:v>129</c:v>
                </c:pt>
                <c:pt idx="147">
                  <c:v>99</c:v>
                </c:pt>
                <c:pt idx="148">
                  <c:v>148</c:v>
                </c:pt>
                <c:pt idx="149">
                  <c:v>194</c:v>
                </c:pt>
                <c:pt idx="150">
                  <c:v>158</c:v>
                </c:pt>
                <c:pt idx="151">
                  <c:v>146</c:v>
                </c:pt>
                <c:pt idx="152">
                  <c:v>161</c:v>
                </c:pt>
                <c:pt idx="153">
                  <c:v>129</c:v>
                </c:pt>
                <c:pt idx="154">
                  <c:v>127</c:v>
                </c:pt>
                <c:pt idx="155">
                  <c:v>159</c:v>
                </c:pt>
                <c:pt idx="156">
                  <c:v>136</c:v>
                </c:pt>
                <c:pt idx="157">
                  <c:v>129</c:v>
                </c:pt>
                <c:pt idx="158">
                  <c:v>155</c:v>
                </c:pt>
                <c:pt idx="159">
                  <c:v>138</c:v>
                </c:pt>
                <c:pt idx="160">
                  <c:v>137</c:v>
                </c:pt>
                <c:pt idx="161">
                  <c:v>153</c:v>
                </c:pt>
                <c:pt idx="162">
                  <c:v>124</c:v>
                </c:pt>
                <c:pt idx="163">
                  <c:v>137</c:v>
                </c:pt>
                <c:pt idx="164">
                  <c:v>144</c:v>
                </c:pt>
                <c:pt idx="165">
                  <c:v>158</c:v>
                </c:pt>
                <c:pt idx="166">
                  <c:v>159</c:v>
                </c:pt>
                <c:pt idx="167">
                  <c:v>141</c:v>
                </c:pt>
                <c:pt idx="168">
                  <c:v>128</c:v>
                </c:pt>
                <c:pt idx="169">
                  <c:v>160</c:v>
                </c:pt>
              </c:numCache>
            </c:numRef>
          </c:yVal>
          <c:smooth val="0"/>
        </c:ser>
        <c:dLbls>
          <c:showLegendKey val="0"/>
          <c:showVal val="0"/>
          <c:showCatName val="0"/>
          <c:showSerName val="0"/>
          <c:showPercent val="0"/>
          <c:showBubbleSize val="0"/>
        </c:dLbls>
        <c:axId val="68272896"/>
        <c:axId val="68274816"/>
      </c:scatterChart>
      <c:valAx>
        <c:axId val="68272896"/>
        <c:scaling>
          <c:orientation val="minMax"/>
          <c:min val="10"/>
        </c:scaling>
        <c:delete val="0"/>
        <c:axPos val="b"/>
        <c:title>
          <c:tx>
            <c:rich>
              <a:bodyPr/>
              <a:lstStyle/>
              <a:p>
                <a:pPr>
                  <a:defRPr/>
                </a:pPr>
                <a:r>
                  <a:rPr lang="en-US" sz="1400" dirty="0" smtClean="0">
                    <a:latin typeface="Arial" pitchFamily="34" charset="0"/>
                    <a:cs typeface="Arial" pitchFamily="34" charset="0"/>
                  </a:rPr>
                  <a:t>I.ROC </a:t>
                </a:r>
                <a:r>
                  <a:rPr lang="en-US" sz="1400" dirty="0">
                    <a:latin typeface="Arial" pitchFamily="34" charset="0"/>
                    <a:cs typeface="Arial" pitchFamily="34" charset="0"/>
                  </a:rPr>
                  <a:t>Score</a:t>
                </a:r>
              </a:p>
            </c:rich>
          </c:tx>
          <c:layout>
            <c:manualLayout>
              <c:xMode val="edge"/>
              <c:yMode val="edge"/>
              <c:x val="0.26970173868267772"/>
              <c:y val="0.89927696734128693"/>
            </c:manualLayout>
          </c:layout>
          <c:overlay val="0"/>
        </c:title>
        <c:numFmt formatCode="General" sourceLinked="1"/>
        <c:majorTickMark val="out"/>
        <c:minorTickMark val="none"/>
        <c:tickLblPos val="nextTo"/>
        <c:txPr>
          <a:bodyPr/>
          <a:lstStyle/>
          <a:p>
            <a:pPr>
              <a:defRPr sz="1050"/>
            </a:pPr>
            <a:endParaRPr lang="en-US"/>
          </a:p>
        </c:txPr>
        <c:crossAx val="68274816"/>
        <c:crosses val="autoZero"/>
        <c:crossBetween val="midCat"/>
      </c:valAx>
      <c:valAx>
        <c:axId val="68274816"/>
        <c:scaling>
          <c:orientation val="minMax"/>
        </c:scaling>
        <c:delete val="0"/>
        <c:axPos val="l"/>
        <c:title>
          <c:tx>
            <c:rich>
              <a:bodyPr rot="-5400000" vert="horz"/>
              <a:lstStyle/>
              <a:p>
                <a:pPr>
                  <a:defRPr/>
                </a:pPr>
                <a:r>
                  <a:rPr lang="en-US"/>
                  <a:t>RAS Score</a:t>
                </a:r>
              </a:p>
            </c:rich>
          </c:tx>
          <c:layout/>
          <c:overlay val="0"/>
        </c:title>
        <c:numFmt formatCode="General" sourceLinked="1"/>
        <c:majorTickMark val="out"/>
        <c:minorTickMark val="none"/>
        <c:tickLblPos val="nextTo"/>
        <c:txPr>
          <a:bodyPr/>
          <a:lstStyle/>
          <a:p>
            <a:pPr>
              <a:defRPr sz="1050"/>
            </a:pPr>
            <a:endParaRPr lang="en-US"/>
          </a:p>
        </c:txPr>
        <c:crossAx val="68272896"/>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19203849518812E-2"/>
          <c:y val="3.2838295639368541E-2"/>
          <c:w val="0.91278040244969372"/>
          <c:h val="0.81397155444551261"/>
        </c:manualLayout>
      </c:layout>
      <c:barChart>
        <c:barDir val="col"/>
        <c:grouping val="clustered"/>
        <c:varyColors val="0"/>
        <c:ser>
          <c:idx val="0"/>
          <c:order val="0"/>
          <c:tx>
            <c:strRef>
              <c:f>Sheet1!$E$3</c:f>
              <c:strCache>
                <c:ptCount val="1"/>
                <c:pt idx="0">
                  <c:v>Favourite</c:v>
                </c:pt>
              </c:strCache>
            </c:strRef>
          </c:tx>
          <c:spPr>
            <a:solidFill>
              <a:srgbClr val="C00000"/>
            </a:solidFill>
            <a:ln>
              <a:solidFill>
                <a:schemeClr val="tx1"/>
              </a:solidFill>
            </a:ln>
          </c:spPr>
          <c:invertIfNegative val="0"/>
          <c:cat>
            <c:strRef>
              <c:f>Sheet1!$F$2:$H$2</c:f>
              <c:strCache>
                <c:ptCount val="3"/>
                <c:pt idx="0">
                  <c:v>i-ROC</c:v>
                </c:pt>
                <c:pt idx="1">
                  <c:v>RAS</c:v>
                </c:pt>
                <c:pt idx="2">
                  <c:v>BASIS-32</c:v>
                </c:pt>
              </c:strCache>
            </c:strRef>
          </c:cat>
          <c:val>
            <c:numRef>
              <c:f>Sheet1!$F$3:$H$3</c:f>
              <c:numCache>
                <c:formatCode>General</c:formatCode>
                <c:ptCount val="3"/>
                <c:pt idx="0">
                  <c:v>63</c:v>
                </c:pt>
                <c:pt idx="1">
                  <c:v>35</c:v>
                </c:pt>
                <c:pt idx="2">
                  <c:v>26</c:v>
                </c:pt>
              </c:numCache>
            </c:numRef>
          </c:val>
        </c:ser>
        <c:dLbls>
          <c:showLegendKey val="0"/>
          <c:showVal val="0"/>
          <c:showCatName val="0"/>
          <c:showSerName val="0"/>
          <c:showPercent val="0"/>
          <c:showBubbleSize val="0"/>
        </c:dLbls>
        <c:gapWidth val="150"/>
        <c:axId val="70819200"/>
        <c:axId val="160089600"/>
      </c:barChart>
      <c:catAx>
        <c:axId val="70819200"/>
        <c:scaling>
          <c:orientation val="minMax"/>
        </c:scaling>
        <c:delete val="0"/>
        <c:axPos val="b"/>
        <c:title>
          <c:tx>
            <c:rich>
              <a:bodyPr/>
              <a:lstStyle/>
              <a:p>
                <a:pPr>
                  <a:defRPr sz="1600"/>
                </a:pPr>
                <a:r>
                  <a:rPr lang="en-US" sz="1600"/>
                  <a:t>Questionnaire</a:t>
                </a:r>
              </a:p>
            </c:rich>
          </c:tx>
          <c:layout/>
          <c:overlay val="0"/>
        </c:title>
        <c:numFmt formatCode="General" sourceLinked="0"/>
        <c:majorTickMark val="out"/>
        <c:minorTickMark val="none"/>
        <c:tickLblPos val="nextTo"/>
        <c:txPr>
          <a:bodyPr/>
          <a:lstStyle/>
          <a:p>
            <a:pPr>
              <a:defRPr sz="1400"/>
            </a:pPr>
            <a:endParaRPr lang="en-US"/>
          </a:p>
        </c:txPr>
        <c:crossAx val="160089600"/>
        <c:crosses val="autoZero"/>
        <c:auto val="1"/>
        <c:lblAlgn val="ctr"/>
        <c:lblOffset val="100"/>
        <c:noMultiLvlLbl val="0"/>
      </c:catAx>
      <c:valAx>
        <c:axId val="160089600"/>
        <c:scaling>
          <c:orientation val="minMax"/>
        </c:scaling>
        <c:delete val="0"/>
        <c:axPos val="l"/>
        <c:title>
          <c:tx>
            <c:rich>
              <a:bodyPr rot="-5400000" vert="horz"/>
              <a:lstStyle/>
              <a:p>
                <a:pPr>
                  <a:defRPr sz="1600"/>
                </a:pPr>
                <a:r>
                  <a:rPr lang="en-US" sz="1600"/>
                  <a:t>Number of participants</a:t>
                </a:r>
              </a:p>
            </c:rich>
          </c:tx>
          <c:layout/>
          <c:overlay val="0"/>
        </c:title>
        <c:numFmt formatCode="General" sourceLinked="1"/>
        <c:majorTickMark val="out"/>
        <c:minorTickMark val="none"/>
        <c:tickLblPos val="nextTo"/>
        <c:crossAx val="7081920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13599999999997E-2"/>
          <c:y val="3.59668E-2"/>
          <c:w val="0.70272000000000001"/>
          <c:h val="0.84109699999999998"/>
        </c:manualLayout>
      </c:layout>
      <c:barChart>
        <c:barDir val="col"/>
        <c:grouping val="clustered"/>
        <c:varyColors val="0"/>
        <c:ser>
          <c:idx val="0"/>
          <c:order val="0"/>
          <c:tx>
            <c:strRef>
              <c:f>Sheet1!$A$2</c:f>
              <c:strCache>
                <c:ptCount val="1"/>
                <c:pt idx="0">
                  <c:v>Baseline</c:v>
                </c:pt>
              </c:strCache>
            </c:strRef>
          </c:tx>
          <c:spPr>
            <a:solidFill>
              <a:srgbClr val="4F81BD"/>
            </a:solidFill>
            <a:ln w="12700" cap="flat">
              <a:noFill/>
              <a:miter lim="400000"/>
            </a:ln>
            <a:effectLst/>
          </c:spPr>
          <c:invertIfNegative val="0"/>
          <c:cat>
            <c:strRef>
              <c:f>Sheet1!$B$1:$M$1</c:f>
              <c:strCache>
                <c:ptCount val="12"/>
                <c:pt idx="0">
                  <c:v>Mental Health</c:v>
                </c:pt>
                <c:pt idx="1">
                  <c:v>Life Skills</c:v>
                </c:pt>
                <c:pt idx="2">
                  <c:v>Safety &amp; Comfort</c:v>
                </c:pt>
                <c:pt idx="3">
                  <c:v>Physical Health</c:v>
                </c:pt>
                <c:pt idx="4">
                  <c:v>Exercise &amp; Activity</c:v>
                </c:pt>
                <c:pt idx="5">
                  <c:v>Purpose &amp; Direction</c:v>
                </c:pt>
                <c:pt idx="6">
                  <c:v>Personal Network</c:v>
                </c:pt>
                <c:pt idx="7">
                  <c:v>Social Network</c:v>
                </c:pt>
                <c:pt idx="8">
                  <c:v>Valuing Myself</c:v>
                </c:pt>
                <c:pt idx="9">
                  <c:v>Participation &amp; Control</c:v>
                </c:pt>
                <c:pt idx="10">
                  <c:v>Self Management</c:v>
                </c:pt>
                <c:pt idx="11">
                  <c:v>Hope For The Future</c:v>
                </c:pt>
              </c:strCache>
            </c:strRef>
          </c:cat>
          <c:val>
            <c:numRef>
              <c:f>Sheet1!$B$2:$M$2</c:f>
              <c:numCache>
                <c:formatCode>General</c:formatCode>
                <c:ptCount val="12"/>
                <c:pt idx="0">
                  <c:v>3.0017209999999999</c:v>
                </c:pt>
                <c:pt idx="1">
                  <c:v>3.9690189999999999</c:v>
                </c:pt>
                <c:pt idx="2">
                  <c:v>4.3253009999999996</c:v>
                </c:pt>
                <c:pt idx="3">
                  <c:v>3.4836490000000002</c:v>
                </c:pt>
                <c:pt idx="4">
                  <c:v>3.540448</c:v>
                </c:pt>
                <c:pt idx="5">
                  <c:v>3.259897</c:v>
                </c:pt>
                <c:pt idx="6">
                  <c:v>3.7986230000000001</c:v>
                </c:pt>
                <c:pt idx="7">
                  <c:v>2.4853700000000001</c:v>
                </c:pt>
                <c:pt idx="8">
                  <c:v>2.7659210000000001</c:v>
                </c:pt>
                <c:pt idx="9">
                  <c:v>3.8605849999999999</c:v>
                </c:pt>
                <c:pt idx="10">
                  <c:v>3.394828</c:v>
                </c:pt>
                <c:pt idx="11">
                  <c:v>3.2948279999999999</c:v>
                </c:pt>
              </c:numCache>
            </c:numRef>
          </c:val>
        </c:ser>
        <c:ser>
          <c:idx val="1"/>
          <c:order val="1"/>
          <c:tx>
            <c:strRef>
              <c:f>Sheet1!$A$3</c:f>
              <c:strCache>
                <c:ptCount val="1"/>
                <c:pt idx="0">
                  <c:v>Final</c:v>
                </c:pt>
              </c:strCache>
            </c:strRef>
          </c:tx>
          <c:spPr>
            <a:solidFill>
              <a:srgbClr val="C0504D"/>
            </a:solidFill>
            <a:ln w="12700" cap="flat">
              <a:noFill/>
              <a:miter lim="400000"/>
            </a:ln>
            <a:effectLst/>
          </c:spPr>
          <c:invertIfNegative val="0"/>
          <c:cat>
            <c:strRef>
              <c:f>Sheet1!$B$1:$M$1</c:f>
              <c:strCache>
                <c:ptCount val="12"/>
                <c:pt idx="0">
                  <c:v>Mental Health</c:v>
                </c:pt>
                <c:pt idx="1">
                  <c:v>Life Skills</c:v>
                </c:pt>
                <c:pt idx="2">
                  <c:v>Safety &amp; Comfort</c:v>
                </c:pt>
                <c:pt idx="3">
                  <c:v>Physical Health</c:v>
                </c:pt>
                <c:pt idx="4">
                  <c:v>Exercise &amp; Activity</c:v>
                </c:pt>
                <c:pt idx="5">
                  <c:v>Purpose &amp; Direction</c:v>
                </c:pt>
                <c:pt idx="6">
                  <c:v>Personal Network</c:v>
                </c:pt>
                <c:pt idx="7">
                  <c:v>Social Network</c:v>
                </c:pt>
                <c:pt idx="8">
                  <c:v>Valuing Myself</c:v>
                </c:pt>
                <c:pt idx="9">
                  <c:v>Participation &amp; Control</c:v>
                </c:pt>
                <c:pt idx="10">
                  <c:v>Self Management</c:v>
                </c:pt>
                <c:pt idx="11">
                  <c:v>Hope For The Future</c:v>
                </c:pt>
              </c:strCache>
            </c:strRef>
          </c:cat>
          <c:val>
            <c:numRef>
              <c:f>Sheet1!$B$3:$M$3</c:f>
              <c:numCache>
                <c:formatCode>General</c:formatCode>
                <c:ptCount val="12"/>
                <c:pt idx="0">
                  <c:v>3.744246</c:v>
                </c:pt>
                <c:pt idx="1">
                  <c:v>4.4271099999999999</c:v>
                </c:pt>
                <c:pt idx="2">
                  <c:v>4.5959079999999997</c:v>
                </c:pt>
                <c:pt idx="3">
                  <c:v>3.9207160000000001</c:v>
                </c:pt>
                <c:pt idx="4">
                  <c:v>4.0230180000000004</c:v>
                </c:pt>
                <c:pt idx="5">
                  <c:v>3.936061</c:v>
                </c:pt>
                <c:pt idx="6">
                  <c:v>4.1994879999999997</c:v>
                </c:pt>
                <c:pt idx="7">
                  <c:v>3.2608700000000002</c:v>
                </c:pt>
                <c:pt idx="8">
                  <c:v>3.7493609999999999</c:v>
                </c:pt>
                <c:pt idx="9">
                  <c:v>4.2276210000000001</c:v>
                </c:pt>
                <c:pt idx="10">
                  <c:v>4.0230180000000004</c:v>
                </c:pt>
                <c:pt idx="11">
                  <c:v>3.936061</c:v>
                </c:pt>
              </c:numCache>
            </c:numRef>
          </c:val>
        </c:ser>
        <c:dLbls>
          <c:showLegendKey val="0"/>
          <c:showVal val="0"/>
          <c:showCatName val="0"/>
          <c:showSerName val="0"/>
          <c:showPercent val="0"/>
          <c:showBubbleSize val="0"/>
        </c:dLbls>
        <c:gapWidth val="150"/>
        <c:axId val="268173696"/>
        <c:axId val="268175616"/>
      </c:barChart>
      <c:catAx>
        <c:axId val="268173696"/>
        <c:scaling>
          <c:orientation val="minMax"/>
        </c:scaling>
        <c:delete val="0"/>
        <c:axPos val="b"/>
        <c:title>
          <c:tx>
            <c:rich>
              <a:bodyPr rot="0"/>
              <a:lstStyle/>
              <a:p>
                <a:pPr>
                  <a:defRPr sz="1400" b="1" i="0" u="none" strike="noStrike">
                    <a:solidFill>
                      <a:srgbClr val="000000"/>
                    </a:solidFill>
                    <a:latin typeface="Calibri"/>
                  </a:defRPr>
                </a:pPr>
                <a:r>
                  <a:rPr lang="en-GB" sz="1400" b="1" i="0" u="none" strike="noStrike">
                    <a:solidFill>
                      <a:srgbClr val="000000"/>
                    </a:solidFill>
                    <a:latin typeface="Calibri"/>
                  </a:rPr>
                  <a:t>I.ROC Indicator</a:t>
                </a:r>
              </a:p>
            </c:rich>
          </c:tx>
          <c:layout/>
          <c:overlay val="1"/>
        </c:title>
        <c:numFmt formatCode="General" sourceLinked="0"/>
        <c:majorTickMark val="out"/>
        <c:minorTickMark val="none"/>
        <c:tickLblPos val="low"/>
        <c:spPr>
          <a:ln w="12700" cap="flat">
            <a:solidFill>
              <a:srgbClr val="888888"/>
            </a:solidFill>
            <a:prstDash val="solid"/>
            <a:round/>
          </a:ln>
        </c:spPr>
        <c:txPr>
          <a:bodyPr rot="0"/>
          <a:lstStyle/>
          <a:p>
            <a:pPr>
              <a:defRPr sz="1400" b="0" i="0" u="none" strike="noStrike">
                <a:solidFill>
                  <a:srgbClr val="000000"/>
                </a:solidFill>
                <a:latin typeface="Calibri"/>
              </a:defRPr>
            </a:pPr>
            <a:endParaRPr lang="en-US"/>
          </a:p>
        </c:txPr>
        <c:crossAx val="268175616"/>
        <c:crosses val="autoZero"/>
        <c:auto val="1"/>
        <c:lblAlgn val="ctr"/>
        <c:lblOffset val="100"/>
        <c:noMultiLvlLbl val="1"/>
      </c:catAx>
      <c:valAx>
        <c:axId val="268175616"/>
        <c:scaling>
          <c:orientation val="minMax"/>
        </c:scaling>
        <c:delete val="0"/>
        <c:axPos val="l"/>
        <c:title>
          <c:tx>
            <c:rich>
              <a:bodyPr rot="-5400000"/>
              <a:lstStyle/>
              <a:p>
                <a:pPr>
                  <a:defRPr sz="1400" b="1" i="0" u="none" strike="noStrike">
                    <a:solidFill>
                      <a:srgbClr val="000000"/>
                    </a:solidFill>
                    <a:latin typeface="Calibri"/>
                  </a:defRPr>
                </a:pPr>
                <a:r>
                  <a:rPr lang="en-GB" sz="1400" b="1" i="0" u="none" strike="noStrike">
                    <a:solidFill>
                      <a:srgbClr val="000000"/>
                    </a:solidFill>
                    <a:latin typeface="Calibri"/>
                  </a:rPr>
                  <a:t>Mean Indicator Value</a:t>
                </a:r>
              </a:p>
            </c:rich>
          </c:tx>
          <c:layout/>
          <c:overlay val="1"/>
        </c:title>
        <c:numFmt formatCode="0.####" sourceLinked="0"/>
        <c:majorTickMark val="out"/>
        <c:minorTickMark val="none"/>
        <c:tickLblPos val="nextTo"/>
        <c:spPr>
          <a:ln w="12700" cap="flat">
            <a:solidFill>
              <a:srgbClr val="888888"/>
            </a:solidFill>
            <a:prstDash val="solid"/>
            <a:round/>
          </a:ln>
        </c:spPr>
        <c:txPr>
          <a:bodyPr rot="0"/>
          <a:lstStyle/>
          <a:p>
            <a:pPr>
              <a:defRPr sz="1400" b="0" i="0" u="none" strike="noStrike">
                <a:solidFill>
                  <a:srgbClr val="000000"/>
                </a:solidFill>
                <a:latin typeface="Calibri"/>
              </a:defRPr>
            </a:pPr>
            <a:endParaRPr lang="en-US"/>
          </a:p>
        </c:txPr>
        <c:crossAx val="268173696"/>
        <c:crosses val="autoZero"/>
        <c:crossBetween val="between"/>
        <c:majorUnit val="1.25"/>
        <c:minorUnit val="0.625"/>
      </c:valAx>
      <c:spPr>
        <a:noFill/>
        <a:ln w="12700" cap="flat">
          <a:noFill/>
          <a:miter lim="400000"/>
        </a:ln>
        <a:effectLst/>
      </c:spPr>
    </c:plotArea>
    <c:legend>
      <c:legendPos val="r"/>
      <c:layout>
        <c:manualLayout>
          <c:xMode val="edge"/>
          <c:yMode val="edge"/>
          <c:x val="0.79686500000000005"/>
          <c:y val="0.40209899999999998"/>
          <c:w val="0.20313500000000001"/>
          <c:h val="6.0966800000000002E-2"/>
        </c:manualLayout>
      </c:layout>
      <c:overlay val="1"/>
      <c:spPr>
        <a:noFill/>
        <a:ln w="12700" cap="flat">
          <a:noFill/>
          <a:miter lim="400000"/>
        </a:ln>
        <a:effectLst/>
      </c:spPr>
      <c:txPr>
        <a:bodyPr rot="0"/>
        <a:lstStyle/>
        <a:p>
          <a:pPr>
            <a:defRPr sz="14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2400" b="1" i="0" u="none" strike="noStrike">
                <a:solidFill>
                  <a:srgbClr val="000000"/>
                </a:solidFill>
                <a:latin typeface="Calibri"/>
              </a:defRPr>
            </a:pPr>
            <a:r>
              <a:rPr lang="en-GB" sz="2400" b="1" i="0" u="none" strike="noStrike">
                <a:solidFill>
                  <a:srgbClr val="000000"/>
                </a:solidFill>
                <a:latin typeface="Calibri"/>
              </a:rPr>
              <a:t>Average baseline I.ROC scores across different age groups</a:t>
            </a:r>
          </a:p>
        </c:rich>
      </c:tx>
      <c:layout>
        <c:manualLayout>
          <c:xMode val="edge"/>
          <c:yMode val="edge"/>
          <c:x val="0.12055200000000001"/>
          <c:y val="0"/>
          <c:w val="0.75889600000000002"/>
          <c:h val="9.3568799999999994E-2"/>
        </c:manualLayout>
      </c:layout>
      <c:overlay val="1"/>
      <c:spPr>
        <a:noFill/>
        <a:effectLst/>
      </c:spPr>
    </c:title>
    <c:autoTitleDeleted val="0"/>
    <c:plotArea>
      <c:layout>
        <c:manualLayout>
          <c:layoutTarget val="inner"/>
          <c:xMode val="edge"/>
          <c:yMode val="edge"/>
          <c:x val="7.9804E-2"/>
          <c:y val="9.3568799999999994E-2"/>
          <c:w val="0.91519600000000001"/>
          <c:h val="0.78945799999999999"/>
        </c:manualLayout>
      </c:layout>
      <c:barChart>
        <c:barDir val="col"/>
        <c:grouping val="clustered"/>
        <c:varyColors val="0"/>
        <c:ser>
          <c:idx val="0"/>
          <c:order val="0"/>
          <c:tx>
            <c:strRef>
              <c:f>Sheet1!$A$2</c:f>
              <c:strCache>
                <c:ptCount val="1"/>
                <c:pt idx="0">
                  <c:v>Penumbra</c:v>
                </c:pt>
              </c:strCache>
            </c:strRef>
          </c:tx>
          <c:spPr>
            <a:solidFill>
              <a:srgbClr val="4F81BD"/>
            </a:solidFill>
            <a:ln w="12700" cap="flat">
              <a:noFill/>
              <a:miter lim="400000"/>
            </a:ln>
            <a:effectLst/>
          </c:spPr>
          <c:invertIfNegative val="0"/>
          <c:cat>
            <c:strRef>
              <c:f>Sheet1!$B$1:$H$1</c:f>
              <c:strCache>
                <c:ptCount val="7"/>
                <c:pt idx="0">
                  <c:v>YP</c:v>
                </c:pt>
                <c:pt idx="1">
                  <c:v>20-29</c:v>
                </c:pt>
                <c:pt idx="2">
                  <c:v>30-39</c:v>
                </c:pt>
                <c:pt idx="3">
                  <c:v>40-49</c:v>
                </c:pt>
                <c:pt idx="4">
                  <c:v>50-59</c:v>
                </c:pt>
                <c:pt idx="5">
                  <c:v>60-69</c:v>
                </c:pt>
                <c:pt idx="6">
                  <c:v>70+</c:v>
                </c:pt>
              </c:strCache>
            </c:strRef>
          </c:cat>
          <c:val>
            <c:numRef>
              <c:f>Sheet1!$B$2:$H$2</c:f>
              <c:numCache>
                <c:formatCode>General</c:formatCode>
                <c:ptCount val="7"/>
                <c:pt idx="0">
                  <c:v>45.808</c:v>
                </c:pt>
                <c:pt idx="1">
                  <c:v>43.307692000000003</c:v>
                </c:pt>
                <c:pt idx="2">
                  <c:v>42</c:v>
                </c:pt>
                <c:pt idx="3">
                  <c:v>40.129629999999999</c:v>
                </c:pt>
                <c:pt idx="4">
                  <c:v>41.817610000000002</c:v>
                </c:pt>
                <c:pt idx="5">
                  <c:v>42</c:v>
                </c:pt>
                <c:pt idx="6">
                  <c:v>42.761904999999999</c:v>
                </c:pt>
              </c:numCache>
            </c:numRef>
          </c:val>
        </c:ser>
        <c:dLbls>
          <c:showLegendKey val="0"/>
          <c:showVal val="0"/>
          <c:showCatName val="0"/>
          <c:showSerName val="0"/>
          <c:showPercent val="0"/>
          <c:showBubbleSize val="0"/>
        </c:dLbls>
        <c:gapWidth val="150"/>
        <c:axId val="267844608"/>
        <c:axId val="268399744"/>
      </c:barChart>
      <c:catAx>
        <c:axId val="267844608"/>
        <c:scaling>
          <c:orientation val="minMax"/>
        </c:scaling>
        <c:delete val="0"/>
        <c:axPos val="b"/>
        <c:title>
          <c:tx>
            <c:rich>
              <a:bodyPr rot="0"/>
              <a:lstStyle/>
              <a:p>
                <a:pPr>
                  <a:defRPr sz="1400" b="1" i="0" u="none" strike="noStrike">
                    <a:solidFill>
                      <a:srgbClr val="000000"/>
                    </a:solidFill>
                    <a:latin typeface="Calibri"/>
                  </a:defRPr>
                </a:pPr>
                <a:r>
                  <a:rPr lang="en-GB" sz="1400" b="1" i="0" u="none" strike="noStrike">
                    <a:solidFill>
                      <a:srgbClr val="000000"/>
                    </a:solidFill>
                    <a:latin typeface="Calibri"/>
                  </a:rPr>
                  <a:t>Age Group</a:t>
                </a:r>
              </a:p>
            </c:rich>
          </c:tx>
          <c:layout/>
          <c:overlay val="1"/>
        </c:title>
        <c:numFmt formatCode="General" sourceLinked="0"/>
        <c:majorTickMark val="out"/>
        <c:minorTickMark val="none"/>
        <c:tickLblPos val="low"/>
        <c:spPr>
          <a:ln w="12700" cap="flat">
            <a:solidFill>
              <a:srgbClr val="888888"/>
            </a:solidFill>
            <a:prstDash val="solid"/>
            <a:round/>
          </a:ln>
        </c:spPr>
        <c:txPr>
          <a:bodyPr rot="0"/>
          <a:lstStyle/>
          <a:p>
            <a:pPr>
              <a:defRPr sz="1400" b="0" i="0" u="none" strike="noStrike">
                <a:solidFill>
                  <a:srgbClr val="000000"/>
                </a:solidFill>
                <a:latin typeface="Calibri"/>
              </a:defRPr>
            </a:pPr>
            <a:endParaRPr lang="en-US"/>
          </a:p>
        </c:txPr>
        <c:crossAx val="268399744"/>
        <c:crosses val="autoZero"/>
        <c:auto val="1"/>
        <c:lblAlgn val="ctr"/>
        <c:lblOffset val="100"/>
        <c:noMultiLvlLbl val="1"/>
      </c:catAx>
      <c:valAx>
        <c:axId val="268399744"/>
        <c:scaling>
          <c:orientation val="minMax"/>
        </c:scaling>
        <c:delete val="0"/>
        <c:axPos val="l"/>
        <c:title>
          <c:tx>
            <c:rich>
              <a:bodyPr rot="-5400000"/>
              <a:lstStyle/>
              <a:p>
                <a:pPr>
                  <a:defRPr sz="1400" b="1" i="0" u="none" strike="noStrike">
                    <a:solidFill>
                      <a:srgbClr val="000000"/>
                    </a:solidFill>
                    <a:latin typeface="Calibri"/>
                  </a:defRPr>
                </a:pPr>
                <a:r>
                  <a:rPr lang="en-GB" sz="1400" b="1" i="0" u="none" strike="noStrike">
                    <a:solidFill>
                      <a:srgbClr val="000000"/>
                    </a:solidFill>
                    <a:latin typeface="Calibri"/>
                  </a:rPr>
                  <a:t>Mean Total Score</a:t>
                </a:r>
              </a:p>
            </c:rich>
          </c:tx>
          <c:layout/>
          <c:overlay val="1"/>
        </c:title>
        <c:numFmt formatCode="0.####" sourceLinked="0"/>
        <c:majorTickMark val="out"/>
        <c:minorTickMark val="none"/>
        <c:tickLblPos val="nextTo"/>
        <c:spPr>
          <a:ln w="12700" cap="flat">
            <a:solidFill>
              <a:srgbClr val="888888"/>
            </a:solidFill>
            <a:prstDash val="solid"/>
            <a:round/>
          </a:ln>
        </c:spPr>
        <c:txPr>
          <a:bodyPr rot="0"/>
          <a:lstStyle/>
          <a:p>
            <a:pPr>
              <a:defRPr sz="1400" b="0" i="0" u="none" strike="noStrike">
                <a:solidFill>
                  <a:srgbClr val="000000"/>
                </a:solidFill>
                <a:latin typeface="Calibri"/>
              </a:defRPr>
            </a:pPr>
            <a:endParaRPr lang="en-US"/>
          </a:p>
        </c:txPr>
        <c:crossAx val="267844608"/>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dirty="0" smtClean="0">
                <a:solidFill>
                  <a:schemeClr val="tx1"/>
                </a:solidFill>
                <a:latin typeface="Arial" panose="020B0604020202020204" pitchFamily="34" charset="0"/>
                <a:cs typeface="Arial" panose="020B0604020202020204" pitchFamily="34" charset="0"/>
              </a:rPr>
              <a:t>Change</a:t>
            </a:r>
            <a:r>
              <a:rPr lang="en-US" sz="1400" baseline="0" dirty="0" smtClean="0">
                <a:solidFill>
                  <a:schemeClr val="tx1"/>
                </a:solidFill>
                <a:latin typeface="Arial" panose="020B0604020202020204" pitchFamily="34" charset="0"/>
                <a:cs typeface="Arial" panose="020B0604020202020204" pitchFamily="34" charset="0"/>
              </a:rPr>
              <a:t> in scores: baseline - current</a:t>
            </a:r>
            <a:endParaRPr lang="en-US" sz="1400" dirty="0">
              <a:solidFill>
                <a:schemeClr val="tx1"/>
              </a:solidFill>
              <a:latin typeface="Arial" panose="020B0604020202020204" pitchFamily="34" charset="0"/>
              <a:cs typeface="Arial" panose="020B0604020202020204" pitchFamily="34" charset="0"/>
            </a:endParaRPr>
          </a:p>
        </c:rich>
      </c:tx>
      <c:layout>
        <c:manualLayout>
          <c:xMode val="edge"/>
          <c:yMode val="edge"/>
          <c:x val="0.34726572932162036"/>
          <c:y val="1.7997748155762244E-2"/>
        </c:manualLayout>
      </c:layout>
      <c:overlay val="0"/>
    </c:title>
    <c:autoTitleDeleted val="0"/>
    <c:plotArea>
      <c:layout/>
      <c:barChart>
        <c:barDir val="col"/>
        <c:grouping val="stacked"/>
        <c:varyColors val="0"/>
        <c:ser>
          <c:idx val="0"/>
          <c:order val="0"/>
          <c:tx>
            <c:strRef>
              <c:f>'[Penumbra In Service Aug 2014.xlsm]I.ROC Results Graphs'!$C$50</c:f>
              <c:strCache>
                <c:ptCount val="1"/>
                <c:pt idx="0">
                  <c:v>Max</c:v>
                </c:pt>
              </c:strCache>
            </c:strRef>
          </c:tx>
          <c:spPr>
            <a:solidFill>
              <a:srgbClr val="C00000"/>
            </a:solidFill>
          </c:spPr>
          <c:invertIfNegative val="0"/>
          <c:cat>
            <c:strRef>
              <c:f>'[Penumbra In Service Aug 2014.xlsm]I.ROC Results Graphs'!$A$51:$A$62</c:f>
              <c:strCache>
                <c:ptCount val="12"/>
                <c:pt idx="0">
                  <c:v>Mental Health</c:v>
                </c:pt>
                <c:pt idx="1">
                  <c:v>Life Skills</c:v>
                </c:pt>
                <c:pt idx="2">
                  <c:v>Safety &amp; Comfort</c:v>
                </c:pt>
                <c:pt idx="3">
                  <c:v>Physical Health</c:v>
                </c:pt>
                <c:pt idx="4">
                  <c:v>Exercise &amp; Activity</c:v>
                </c:pt>
                <c:pt idx="5">
                  <c:v>Purpose &amp; Direction</c:v>
                </c:pt>
                <c:pt idx="6">
                  <c:v>Personal Network</c:v>
                </c:pt>
                <c:pt idx="7">
                  <c:v>Social Network</c:v>
                </c:pt>
                <c:pt idx="8">
                  <c:v>Valuing Myself</c:v>
                </c:pt>
                <c:pt idx="9">
                  <c:v>Participation &amp; Control</c:v>
                </c:pt>
                <c:pt idx="10">
                  <c:v>Self Management</c:v>
                </c:pt>
                <c:pt idx="11">
                  <c:v>Hope For The Future</c:v>
                </c:pt>
              </c:strCache>
            </c:strRef>
          </c:cat>
          <c:val>
            <c:numRef>
              <c:f>'[Penumbra In Service Aug 2014.xlsm]I.ROC Results Graphs'!$C$51:$C$62</c:f>
              <c:numCache>
                <c:formatCode>0.00</c:formatCode>
                <c:ptCount val="12"/>
                <c:pt idx="0">
                  <c:v>0</c:v>
                </c:pt>
                <c:pt idx="1">
                  <c:v>0</c:v>
                </c:pt>
                <c:pt idx="2">
                  <c:v>0</c:v>
                </c:pt>
                <c:pt idx="3">
                  <c:v>0</c:v>
                </c:pt>
                <c:pt idx="4">
                  <c:v>0</c:v>
                </c:pt>
                <c:pt idx="5">
                  <c:v>0.76920275885704514</c:v>
                </c:pt>
                <c:pt idx="6">
                  <c:v>0</c:v>
                </c:pt>
                <c:pt idx="7">
                  <c:v>0</c:v>
                </c:pt>
                <c:pt idx="8">
                  <c:v>0</c:v>
                </c:pt>
                <c:pt idx="9">
                  <c:v>0</c:v>
                </c:pt>
                <c:pt idx="10">
                  <c:v>0</c:v>
                </c:pt>
                <c:pt idx="11">
                  <c:v>0</c:v>
                </c:pt>
              </c:numCache>
            </c:numRef>
          </c:val>
        </c:ser>
        <c:ser>
          <c:idx val="1"/>
          <c:order val="1"/>
          <c:tx>
            <c:strRef>
              <c:f>'[Penumbra In Service Aug 2014.xlsm]I.ROC Results Graphs'!$D$50</c:f>
              <c:strCache>
                <c:ptCount val="1"/>
                <c:pt idx="0">
                  <c:v>Min</c:v>
                </c:pt>
              </c:strCache>
            </c:strRef>
          </c:tx>
          <c:spPr>
            <a:solidFill>
              <a:srgbClr val="807F79"/>
            </a:solidFill>
          </c:spPr>
          <c:invertIfNegative val="0"/>
          <c:cat>
            <c:strRef>
              <c:f>'[Penumbra In Service Aug 2014.xlsm]I.ROC Results Graphs'!$A$51:$A$62</c:f>
              <c:strCache>
                <c:ptCount val="12"/>
                <c:pt idx="0">
                  <c:v>Mental Health</c:v>
                </c:pt>
                <c:pt idx="1">
                  <c:v>Life Skills</c:v>
                </c:pt>
                <c:pt idx="2">
                  <c:v>Safety &amp; Comfort</c:v>
                </c:pt>
                <c:pt idx="3">
                  <c:v>Physical Health</c:v>
                </c:pt>
                <c:pt idx="4">
                  <c:v>Exercise &amp; Activity</c:v>
                </c:pt>
                <c:pt idx="5">
                  <c:v>Purpose &amp; Direction</c:v>
                </c:pt>
                <c:pt idx="6">
                  <c:v>Personal Network</c:v>
                </c:pt>
                <c:pt idx="7">
                  <c:v>Social Network</c:v>
                </c:pt>
                <c:pt idx="8">
                  <c:v>Valuing Myself</c:v>
                </c:pt>
                <c:pt idx="9">
                  <c:v>Participation &amp; Control</c:v>
                </c:pt>
                <c:pt idx="10">
                  <c:v>Self Management</c:v>
                </c:pt>
                <c:pt idx="11">
                  <c:v>Hope For The Future</c:v>
                </c:pt>
              </c:strCache>
            </c:strRef>
          </c:cat>
          <c:val>
            <c:numRef>
              <c:f>'[Penumbra In Service Aug 2014.xlsm]I.ROC Results Graphs'!$D$51:$D$62</c:f>
              <c:numCache>
                <c:formatCode>0.00</c:formatCode>
                <c:ptCount val="12"/>
                <c:pt idx="0">
                  <c:v>0</c:v>
                </c:pt>
                <c:pt idx="1">
                  <c:v>0</c:v>
                </c:pt>
                <c:pt idx="2">
                  <c:v>0.21969876591196158</c:v>
                </c:pt>
                <c:pt idx="3">
                  <c:v>0</c:v>
                </c:pt>
                <c:pt idx="4">
                  <c:v>0</c:v>
                </c:pt>
                <c:pt idx="5">
                  <c:v>0</c:v>
                </c:pt>
                <c:pt idx="6">
                  <c:v>0</c:v>
                </c:pt>
                <c:pt idx="7">
                  <c:v>0</c:v>
                </c:pt>
                <c:pt idx="8">
                  <c:v>0</c:v>
                </c:pt>
                <c:pt idx="9">
                  <c:v>0</c:v>
                </c:pt>
                <c:pt idx="10">
                  <c:v>0</c:v>
                </c:pt>
                <c:pt idx="11">
                  <c:v>0</c:v>
                </c:pt>
              </c:numCache>
            </c:numRef>
          </c:val>
        </c:ser>
        <c:ser>
          <c:idx val="2"/>
          <c:order val="2"/>
          <c:tx>
            <c:strRef>
              <c:f>'[Penumbra In Service Aug 2014.xlsm]I.ROC Results Graphs'!$E$50</c:f>
              <c:strCache>
                <c:ptCount val="1"/>
                <c:pt idx="0">
                  <c:v>Other values</c:v>
                </c:pt>
              </c:strCache>
            </c:strRef>
          </c:tx>
          <c:spPr>
            <a:solidFill>
              <a:schemeClr val="tx2">
                <a:lumMod val="40000"/>
                <a:lumOff val="60000"/>
              </a:schemeClr>
            </a:solidFill>
          </c:spPr>
          <c:invertIfNegative val="0"/>
          <c:dPt>
            <c:idx val="0"/>
            <c:invertIfNegative val="0"/>
            <c:bubble3D val="0"/>
            <c:spPr>
              <a:solidFill>
                <a:srgbClr val="807F79"/>
              </a:solidFill>
            </c:spPr>
          </c:dPt>
          <c:dPt>
            <c:idx val="1"/>
            <c:invertIfNegative val="0"/>
            <c:bubble3D val="0"/>
            <c:spPr>
              <a:solidFill>
                <a:srgbClr val="807F79"/>
              </a:solidFill>
            </c:spPr>
          </c:dPt>
          <c:dPt>
            <c:idx val="3"/>
            <c:invertIfNegative val="0"/>
            <c:bubble3D val="0"/>
            <c:spPr>
              <a:solidFill>
                <a:srgbClr val="807F79"/>
              </a:solidFill>
            </c:spPr>
          </c:dPt>
          <c:dPt>
            <c:idx val="4"/>
            <c:invertIfNegative val="0"/>
            <c:bubble3D val="0"/>
            <c:spPr>
              <a:solidFill>
                <a:srgbClr val="807F79"/>
              </a:solidFill>
            </c:spPr>
          </c:dPt>
          <c:dPt>
            <c:idx val="6"/>
            <c:invertIfNegative val="0"/>
            <c:bubble3D val="0"/>
            <c:spPr>
              <a:solidFill>
                <a:srgbClr val="807F79"/>
              </a:solidFill>
            </c:spPr>
          </c:dPt>
          <c:dPt>
            <c:idx val="7"/>
            <c:invertIfNegative val="0"/>
            <c:bubble3D val="0"/>
            <c:spPr>
              <a:solidFill>
                <a:srgbClr val="C00000"/>
              </a:solidFill>
            </c:spPr>
          </c:dPt>
          <c:dPt>
            <c:idx val="8"/>
            <c:invertIfNegative val="0"/>
            <c:bubble3D val="0"/>
            <c:spPr>
              <a:solidFill>
                <a:srgbClr val="C00000"/>
              </a:solidFill>
            </c:spPr>
          </c:dPt>
          <c:dPt>
            <c:idx val="9"/>
            <c:invertIfNegative val="0"/>
            <c:bubble3D val="0"/>
            <c:spPr>
              <a:solidFill>
                <a:srgbClr val="C00000"/>
              </a:solidFill>
            </c:spPr>
          </c:dPt>
          <c:dPt>
            <c:idx val="10"/>
            <c:invertIfNegative val="0"/>
            <c:bubble3D val="0"/>
            <c:spPr>
              <a:solidFill>
                <a:srgbClr val="C00000"/>
              </a:solidFill>
            </c:spPr>
          </c:dPt>
          <c:dPt>
            <c:idx val="11"/>
            <c:invertIfNegative val="0"/>
            <c:bubble3D val="0"/>
            <c:spPr>
              <a:solidFill>
                <a:srgbClr val="C00000"/>
              </a:solidFill>
            </c:spPr>
          </c:dPt>
          <c:cat>
            <c:strRef>
              <c:f>'[Penumbra In Service Aug 2014.xlsm]I.ROC Results Graphs'!$A$51:$A$62</c:f>
              <c:strCache>
                <c:ptCount val="12"/>
                <c:pt idx="0">
                  <c:v>Mental Health</c:v>
                </c:pt>
                <c:pt idx="1">
                  <c:v>Life Skills</c:v>
                </c:pt>
                <c:pt idx="2">
                  <c:v>Safety &amp; Comfort</c:v>
                </c:pt>
                <c:pt idx="3">
                  <c:v>Physical Health</c:v>
                </c:pt>
                <c:pt idx="4">
                  <c:v>Exercise &amp; Activity</c:v>
                </c:pt>
                <c:pt idx="5">
                  <c:v>Purpose &amp; Direction</c:v>
                </c:pt>
                <c:pt idx="6">
                  <c:v>Personal Network</c:v>
                </c:pt>
                <c:pt idx="7">
                  <c:v>Social Network</c:v>
                </c:pt>
                <c:pt idx="8">
                  <c:v>Valuing Myself</c:v>
                </c:pt>
                <c:pt idx="9">
                  <c:v>Participation &amp; Control</c:v>
                </c:pt>
                <c:pt idx="10">
                  <c:v>Self Management</c:v>
                </c:pt>
                <c:pt idx="11">
                  <c:v>Hope For The Future</c:v>
                </c:pt>
              </c:strCache>
            </c:strRef>
          </c:cat>
          <c:val>
            <c:numRef>
              <c:f>'[Penumbra In Service Aug 2014.xlsm]I.ROC Results Graphs'!$E$51:$E$62</c:f>
              <c:numCache>
                <c:formatCode>0.00</c:formatCode>
                <c:ptCount val="12"/>
                <c:pt idx="0">
                  <c:v>0.36141482849091444</c:v>
                </c:pt>
                <c:pt idx="1">
                  <c:v>0.42166747643572089</c:v>
                </c:pt>
                <c:pt idx="2">
                  <c:v>0</c:v>
                </c:pt>
                <c:pt idx="3">
                  <c:v>0.22996890486833133</c:v>
                </c:pt>
                <c:pt idx="4">
                  <c:v>0.33800019434457296</c:v>
                </c:pt>
                <c:pt idx="5">
                  <c:v>0</c:v>
                </c:pt>
                <c:pt idx="6">
                  <c:v>0.43995141385676817</c:v>
                </c:pt>
                <c:pt idx="7">
                  <c:v>0.62815469828005055</c:v>
                </c:pt>
                <c:pt idx="8">
                  <c:v>0.64744926543824688</c:v>
                </c:pt>
                <c:pt idx="9">
                  <c:v>0.50501894859586027</c:v>
                </c:pt>
                <c:pt idx="10">
                  <c:v>0.57722625124501992</c:v>
                </c:pt>
                <c:pt idx="11">
                  <c:v>0.52946417455179295</c:v>
                </c:pt>
              </c:numCache>
            </c:numRef>
          </c:val>
        </c:ser>
        <c:dLbls>
          <c:showLegendKey val="0"/>
          <c:showVal val="0"/>
          <c:showCatName val="0"/>
          <c:showSerName val="0"/>
          <c:showPercent val="0"/>
          <c:showBubbleSize val="0"/>
        </c:dLbls>
        <c:gapWidth val="150"/>
        <c:overlap val="100"/>
        <c:axId val="268594560"/>
        <c:axId val="268596736"/>
      </c:barChart>
      <c:catAx>
        <c:axId val="268594560"/>
        <c:scaling>
          <c:orientation val="minMax"/>
        </c:scaling>
        <c:delete val="0"/>
        <c:axPos val="b"/>
        <c:title>
          <c:tx>
            <c:rich>
              <a:bodyPr/>
              <a:lstStyle/>
              <a:p>
                <a:pPr>
                  <a:defRPr sz="900">
                    <a:latin typeface="Arial" panose="020B0604020202020204" pitchFamily="34" charset="0"/>
                    <a:cs typeface="Arial" panose="020B0604020202020204" pitchFamily="34" charset="0"/>
                  </a:defRPr>
                </a:pPr>
                <a:r>
                  <a:rPr lang="en-US" sz="900">
                    <a:latin typeface="Arial" panose="020B0604020202020204" pitchFamily="34" charset="0"/>
                    <a:cs typeface="Arial" panose="020B0604020202020204" pitchFamily="34" charset="0"/>
                  </a:rPr>
                  <a:t>I.ROC Indicator</a:t>
                </a:r>
              </a:p>
            </c:rich>
          </c:tx>
          <c:layout/>
          <c:overlay val="0"/>
        </c:title>
        <c:numFmt formatCode="General" sourceLinked="0"/>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68596736"/>
        <c:crosses val="autoZero"/>
        <c:auto val="1"/>
        <c:lblAlgn val="ctr"/>
        <c:lblOffset val="100"/>
        <c:noMultiLvlLbl val="0"/>
      </c:catAx>
      <c:valAx>
        <c:axId val="268596736"/>
        <c:scaling>
          <c:orientation val="minMax"/>
        </c:scaling>
        <c:delete val="0"/>
        <c:axPos val="l"/>
        <c:title>
          <c:tx>
            <c:rich>
              <a:bodyPr rot="-5400000" vert="horz"/>
              <a:lstStyle/>
              <a:p>
                <a:pPr>
                  <a:defRPr sz="900">
                    <a:latin typeface="Arial" panose="020B0604020202020204" pitchFamily="34" charset="0"/>
                    <a:cs typeface="Arial" panose="020B0604020202020204" pitchFamily="34" charset="0"/>
                  </a:defRPr>
                </a:pPr>
                <a:r>
                  <a:rPr lang="en-US" sz="900">
                    <a:latin typeface="Arial" panose="020B0604020202020204" pitchFamily="34" charset="0"/>
                    <a:cs typeface="Arial" panose="020B0604020202020204" pitchFamily="34" charset="0"/>
                  </a:rPr>
                  <a:t>Mean change in indicator score</a:t>
                </a:r>
              </a:p>
            </c:rich>
          </c:tx>
          <c:layout/>
          <c:overlay val="0"/>
        </c:title>
        <c:numFmt formatCode="General" sourceLinked="0"/>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6859456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E71DD-7DD8-4D43-9789-ADD57030904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D7628087-D4D6-45A8-AB61-89A3DD865859}">
      <dgm:prSet phldrT="[Text]" custT="1"/>
      <dgm:spPr>
        <a:solidFill>
          <a:srgbClr val="0070C0"/>
        </a:solidFill>
      </dgm:spPr>
      <dgm:t>
        <a:bodyPr/>
        <a:lstStyle/>
        <a:p>
          <a:r>
            <a:rPr lang="en-GB" sz="2000" b="1" dirty="0">
              <a:latin typeface="Arial" pitchFamily="34" charset="0"/>
              <a:cs typeface="Arial" pitchFamily="34" charset="0"/>
            </a:rPr>
            <a:t>Early Life</a:t>
          </a:r>
          <a:r>
            <a:rPr lang="en-GB" sz="2000" dirty="0">
              <a:latin typeface="Arial" pitchFamily="34" charset="0"/>
              <a:cs typeface="Arial" pitchFamily="34" charset="0"/>
            </a:rPr>
            <a:t>: </a:t>
          </a:r>
          <a:r>
            <a:rPr lang="en-GB" sz="2000" dirty="0" smtClean="0">
              <a:latin typeface="Arial" pitchFamily="34" charset="0"/>
              <a:cs typeface="Arial" pitchFamily="34" charset="0"/>
            </a:rPr>
            <a:t>{Genetics</a:t>
          </a:r>
          <a:r>
            <a:rPr lang="en-GB" sz="2000" dirty="0">
              <a:latin typeface="Arial" pitchFamily="34" charset="0"/>
              <a:cs typeface="Arial" pitchFamily="34" charset="0"/>
            </a:rPr>
            <a:t>, Experiences, Trauma, </a:t>
          </a:r>
          <a:r>
            <a:rPr lang="en-GB" sz="2000" dirty="0" smtClean="0">
              <a:latin typeface="Arial" pitchFamily="34" charset="0"/>
              <a:cs typeface="Arial" pitchFamily="34" charset="0"/>
            </a:rPr>
            <a:t>Education}</a:t>
          </a:r>
          <a:endParaRPr lang="en-GB" sz="2000" dirty="0">
            <a:latin typeface="Arial" pitchFamily="34" charset="0"/>
            <a:cs typeface="Arial" pitchFamily="34" charset="0"/>
          </a:endParaRPr>
        </a:p>
      </dgm:t>
    </dgm:pt>
    <dgm:pt modelId="{9D7926D6-2126-4141-9808-F732CFA0F15E}" type="parTrans" cxnId="{3D35DAA4-3166-4BFC-B993-755B4E19B1C3}">
      <dgm:prSet/>
      <dgm:spPr/>
      <dgm:t>
        <a:bodyPr/>
        <a:lstStyle/>
        <a:p>
          <a:endParaRPr lang="en-GB"/>
        </a:p>
      </dgm:t>
    </dgm:pt>
    <dgm:pt modelId="{6C70711C-AEA3-4662-9B46-F794C9D240BA}" type="sibTrans" cxnId="{3D35DAA4-3166-4BFC-B993-755B4E19B1C3}">
      <dgm:prSet/>
      <dgm:spPr/>
      <dgm:t>
        <a:bodyPr/>
        <a:lstStyle/>
        <a:p>
          <a:endParaRPr lang="en-GB"/>
        </a:p>
      </dgm:t>
    </dgm:pt>
    <dgm:pt modelId="{22F86387-409E-4F54-975B-DEBA193D30D3}">
      <dgm:prSet phldrT="[Text]" custT="1"/>
      <dgm:spPr>
        <a:solidFill>
          <a:srgbClr val="4D7620"/>
        </a:solidFill>
      </dgm:spPr>
      <dgm:t>
        <a:bodyPr/>
        <a:lstStyle/>
        <a:p>
          <a:r>
            <a:rPr lang="en-GB" sz="2000" dirty="0"/>
            <a:t> </a:t>
          </a:r>
          <a:r>
            <a:rPr lang="en-GB" sz="2000" b="1" dirty="0">
              <a:latin typeface="Arial" pitchFamily="34" charset="0"/>
              <a:cs typeface="Arial" pitchFamily="34" charset="0"/>
            </a:rPr>
            <a:t>Mental Health</a:t>
          </a:r>
          <a:r>
            <a:rPr lang="en-GB" sz="2000" dirty="0">
              <a:latin typeface="Arial" pitchFamily="34" charset="0"/>
              <a:cs typeface="Arial" pitchFamily="34" charset="0"/>
            </a:rPr>
            <a:t>: </a:t>
          </a:r>
          <a:r>
            <a:rPr lang="en-GB" sz="2000" dirty="0" smtClean="0">
              <a:latin typeface="Arial" pitchFamily="34" charset="0"/>
              <a:cs typeface="Arial" pitchFamily="34" charset="0"/>
            </a:rPr>
            <a:t>{Illness, Confidence</a:t>
          </a:r>
          <a:r>
            <a:rPr lang="en-GB" sz="2000" dirty="0">
              <a:latin typeface="Arial" pitchFamily="34" charset="0"/>
              <a:cs typeface="Arial" pitchFamily="34" charset="0"/>
            </a:rPr>
            <a:t>, Resourcefulness, </a:t>
          </a:r>
          <a:r>
            <a:rPr lang="en-GB" sz="2000" dirty="0" smtClean="0">
              <a:latin typeface="Arial" pitchFamily="34" charset="0"/>
              <a:cs typeface="Arial" pitchFamily="34" charset="0"/>
            </a:rPr>
            <a:t>		 Connectedness</a:t>
          </a:r>
          <a:r>
            <a:rPr lang="en-GB" sz="2000" dirty="0">
              <a:latin typeface="Arial" pitchFamily="34" charset="0"/>
              <a:cs typeface="Arial" pitchFamily="34" charset="0"/>
            </a:rPr>
            <a:t>, </a:t>
          </a:r>
          <a:r>
            <a:rPr lang="en-GB" sz="2000" dirty="0" smtClean="0">
              <a:latin typeface="Arial" pitchFamily="34" charset="0"/>
              <a:cs typeface="Arial" pitchFamily="34" charset="0"/>
            </a:rPr>
            <a:t>Hopefulness,}</a:t>
          </a:r>
          <a:endParaRPr lang="en-GB" sz="2000" dirty="0">
            <a:latin typeface="Arial" pitchFamily="34" charset="0"/>
            <a:cs typeface="Arial" pitchFamily="34" charset="0"/>
          </a:endParaRPr>
        </a:p>
      </dgm:t>
    </dgm:pt>
    <dgm:pt modelId="{3CFBC32C-7968-4EE4-89F5-3FFDAE26A1E9}" type="parTrans" cxnId="{5A07D701-518F-4E79-A6A5-8EBA665CD7AA}">
      <dgm:prSet/>
      <dgm:spPr/>
      <dgm:t>
        <a:bodyPr/>
        <a:lstStyle/>
        <a:p>
          <a:endParaRPr lang="en-GB"/>
        </a:p>
      </dgm:t>
    </dgm:pt>
    <dgm:pt modelId="{D57C6DB6-40A1-4B51-AF0B-80E2B493AC18}" type="sibTrans" cxnId="{5A07D701-518F-4E79-A6A5-8EBA665CD7AA}">
      <dgm:prSet/>
      <dgm:spPr/>
      <dgm:t>
        <a:bodyPr/>
        <a:lstStyle/>
        <a:p>
          <a:endParaRPr lang="en-GB"/>
        </a:p>
      </dgm:t>
    </dgm:pt>
    <dgm:pt modelId="{222DA21A-2F02-40C2-8A9E-4A19B9BB87CC}">
      <dgm:prSet phldrT="[Text]" custT="1"/>
      <dgm:spPr>
        <a:solidFill>
          <a:srgbClr val="D16311"/>
        </a:solidFill>
      </dgm:spPr>
      <dgm:t>
        <a:bodyPr/>
        <a:lstStyle/>
        <a:p>
          <a:r>
            <a:rPr lang="en-GB" sz="2000" b="1" dirty="0">
              <a:latin typeface="Arial" pitchFamily="34" charset="0"/>
              <a:cs typeface="Arial" pitchFamily="34" charset="0"/>
            </a:rPr>
            <a:t>Physical Health</a:t>
          </a:r>
          <a:r>
            <a:rPr lang="en-GB" sz="2000" dirty="0">
              <a:latin typeface="Arial" pitchFamily="34" charset="0"/>
              <a:cs typeface="Arial" pitchFamily="34" charset="0"/>
            </a:rPr>
            <a:t>: {Illness, Pain, Diet, Addiction, Fitness}</a:t>
          </a:r>
        </a:p>
      </dgm:t>
    </dgm:pt>
    <dgm:pt modelId="{A6F99195-4E45-4F04-8BEA-9378262B9E76}" type="parTrans" cxnId="{5516C959-C980-46A2-A841-02BE28939E1C}">
      <dgm:prSet/>
      <dgm:spPr/>
      <dgm:t>
        <a:bodyPr/>
        <a:lstStyle/>
        <a:p>
          <a:endParaRPr lang="en-GB"/>
        </a:p>
      </dgm:t>
    </dgm:pt>
    <dgm:pt modelId="{EC6BC00B-A5F2-4E76-84D6-9A82A735AC52}" type="sibTrans" cxnId="{5516C959-C980-46A2-A841-02BE28939E1C}">
      <dgm:prSet/>
      <dgm:spPr/>
      <dgm:t>
        <a:bodyPr/>
        <a:lstStyle/>
        <a:p>
          <a:endParaRPr lang="en-GB"/>
        </a:p>
      </dgm:t>
    </dgm:pt>
    <dgm:pt modelId="{53C0C1E6-DA8A-4885-8602-4C4156FF0AC2}">
      <dgm:prSet custT="1"/>
      <dgm:spPr>
        <a:solidFill>
          <a:srgbClr val="BF2E19"/>
        </a:solidFill>
      </dgm:spPr>
      <dgm:t>
        <a:bodyPr/>
        <a:lstStyle/>
        <a:p>
          <a:r>
            <a:rPr lang="en-GB" sz="2000" b="1" dirty="0">
              <a:latin typeface="Arial" pitchFamily="34" charset="0"/>
              <a:cs typeface="Arial" pitchFamily="34" charset="0"/>
            </a:rPr>
            <a:t>Situation</a:t>
          </a:r>
          <a:r>
            <a:rPr lang="en-GB" sz="2000" dirty="0">
              <a:latin typeface="Arial" pitchFamily="34" charset="0"/>
              <a:cs typeface="Arial" pitchFamily="34" charset="0"/>
            </a:rPr>
            <a:t>: {Home, Personal Safety, Poverty, Debt, </a:t>
          </a:r>
          <a:r>
            <a:rPr lang="en-GB" sz="2000" dirty="0" smtClean="0">
              <a:latin typeface="Arial" pitchFamily="34" charset="0"/>
              <a:cs typeface="Arial" pitchFamily="34" charset="0"/>
            </a:rPr>
            <a:t>		      Inequality, Opportunity</a:t>
          </a:r>
          <a:r>
            <a:rPr lang="en-GB" sz="2000" dirty="0">
              <a:latin typeface="Arial" pitchFamily="34" charset="0"/>
              <a:cs typeface="Arial" pitchFamily="34" charset="0"/>
            </a:rPr>
            <a:t>, </a:t>
          </a:r>
          <a:r>
            <a:rPr lang="en-GB" sz="2000" dirty="0" smtClean="0">
              <a:latin typeface="Arial" pitchFamily="34" charset="0"/>
              <a:cs typeface="Arial" pitchFamily="34" charset="0"/>
            </a:rPr>
            <a:t>Gender}</a:t>
          </a:r>
          <a:endParaRPr lang="en-GB" sz="1200" dirty="0">
            <a:latin typeface="Arial" pitchFamily="34" charset="0"/>
            <a:cs typeface="Arial" pitchFamily="34" charset="0"/>
          </a:endParaRPr>
        </a:p>
      </dgm:t>
    </dgm:pt>
    <dgm:pt modelId="{2419187D-7BA2-453B-98D5-148D8864EC5C}" type="parTrans" cxnId="{5CE94E7E-5976-46E6-A155-1DD022668D17}">
      <dgm:prSet/>
      <dgm:spPr/>
      <dgm:t>
        <a:bodyPr/>
        <a:lstStyle/>
        <a:p>
          <a:endParaRPr lang="en-GB"/>
        </a:p>
      </dgm:t>
    </dgm:pt>
    <dgm:pt modelId="{314C4760-A942-4262-ACD8-4D1F5C798852}" type="sibTrans" cxnId="{5CE94E7E-5976-46E6-A155-1DD022668D17}">
      <dgm:prSet/>
      <dgm:spPr/>
      <dgm:t>
        <a:bodyPr/>
        <a:lstStyle/>
        <a:p>
          <a:endParaRPr lang="en-GB"/>
        </a:p>
      </dgm:t>
    </dgm:pt>
    <dgm:pt modelId="{5A2D1D9F-7FCB-4308-B83E-047C3865BFF1}" type="pres">
      <dgm:prSet presAssocID="{F5AE71DD-7DD8-4D43-9789-ADD570309041}" presName="linear" presStyleCnt="0">
        <dgm:presLayoutVars>
          <dgm:dir/>
          <dgm:animLvl val="lvl"/>
          <dgm:resizeHandles val="exact"/>
        </dgm:presLayoutVars>
      </dgm:prSet>
      <dgm:spPr/>
      <dgm:t>
        <a:bodyPr/>
        <a:lstStyle/>
        <a:p>
          <a:endParaRPr lang="en-GB"/>
        </a:p>
      </dgm:t>
    </dgm:pt>
    <dgm:pt modelId="{8DDBC393-A0CF-4602-9FD7-CBEAE1582D61}" type="pres">
      <dgm:prSet presAssocID="{D7628087-D4D6-45A8-AB61-89A3DD865859}" presName="parentLin" presStyleCnt="0"/>
      <dgm:spPr/>
    </dgm:pt>
    <dgm:pt modelId="{0776191F-7372-44AB-974C-7F3FF0F8ED5D}" type="pres">
      <dgm:prSet presAssocID="{D7628087-D4D6-45A8-AB61-89A3DD865859}" presName="parentLeftMargin" presStyleLbl="node1" presStyleIdx="0" presStyleCnt="4"/>
      <dgm:spPr/>
      <dgm:t>
        <a:bodyPr/>
        <a:lstStyle/>
        <a:p>
          <a:endParaRPr lang="en-GB"/>
        </a:p>
      </dgm:t>
    </dgm:pt>
    <dgm:pt modelId="{A088A969-3364-441E-868D-9A9BFC07CB3E}" type="pres">
      <dgm:prSet presAssocID="{D7628087-D4D6-45A8-AB61-89A3DD865859}" presName="parentText" presStyleLbl="node1" presStyleIdx="0" presStyleCnt="4" custScaleX="171697" custScaleY="136919" custLinFactNeighborX="2974" custLinFactNeighborY="-490">
        <dgm:presLayoutVars>
          <dgm:chMax val="0"/>
          <dgm:bulletEnabled val="1"/>
        </dgm:presLayoutVars>
      </dgm:prSet>
      <dgm:spPr/>
      <dgm:t>
        <a:bodyPr/>
        <a:lstStyle/>
        <a:p>
          <a:endParaRPr lang="en-GB"/>
        </a:p>
      </dgm:t>
    </dgm:pt>
    <dgm:pt modelId="{A13A2822-A6B9-4962-940C-6F598B873675}" type="pres">
      <dgm:prSet presAssocID="{D7628087-D4D6-45A8-AB61-89A3DD865859}" presName="negativeSpace" presStyleCnt="0"/>
      <dgm:spPr/>
    </dgm:pt>
    <dgm:pt modelId="{98174274-71A1-4A77-8FD7-FA6A8249C67F}" type="pres">
      <dgm:prSet presAssocID="{D7628087-D4D6-45A8-AB61-89A3DD865859}" presName="childText" presStyleLbl="conFgAcc1" presStyleIdx="0" presStyleCnt="4">
        <dgm:presLayoutVars>
          <dgm:bulletEnabled val="1"/>
        </dgm:presLayoutVars>
      </dgm:prSet>
      <dgm:spPr/>
    </dgm:pt>
    <dgm:pt modelId="{FE944C68-BF7E-4643-A2F6-FD48D8EEC357}" type="pres">
      <dgm:prSet presAssocID="{6C70711C-AEA3-4662-9B46-F794C9D240BA}" presName="spaceBetweenRectangles" presStyleCnt="0"/>
      <dgm:spPr/>
    </dgm:pt>
    <dgm:pt modelId="{20F0616E-1D52-4C20-8287-BC5926AC097D}" type="pres">
      <dgm:prSet presAssocID="{22F86387-409E-4F54-975B-DEBA193D30D3}" presName="parentLin" presStyleCnt="0"/>
      <dgm:spPr/>
    </dgm:pt>
    <dgm:pt modelId="{E3337636-159A-4CE0-9FA0-F890A193F9CB}" type="pres">
      <dgm:prSet presAssocID="{22F86387-409E-4F54-975B-DEBA193D30D3}" presName="parentLeftMargin" presStyleLbl="node1" presStyleIdx="0" presStyleCnt="4"/>
      <dgm:spPr/>
      <dgm:t>
        <a:bodyPr/>
        <a:lstStyle/>
        <a:p>
          <a:endParaRPr lang="en-GB"/>
        </a:p>
      </dgm:t>
    </dgm:pt>
    <dgm:pt modelId="{49B78C45-70B5-4446-AB21-E9A4CACFD644}" type="pres">
      <dgm:prSet presAssocID="{22F86387-409E-4F54-975B-DEBA193D30D3}" presName="parentText" presStyleLbl="node1" presStyleIdx="1" presStyleCnt="4" custAng="10800000" custFlipVert="1" custScaleX="186351" custScaleY="131147">
        <dgm:presLayoutVars>
          <dgm:chMax val="0"/>
          <dgm:bulletEnabled val="1"/>
        </dgm:presLayoutVars>
      </dgm:prSet>
      <dgm:spPr/>
      <dgm:t>
        <a:bodyPr/>
        <a:lstStyle/>
        <a:p>
          <a:endParaRPr lang="en-GB"/>
        </a:p>
      </dgm:t>
    </dgm:pt>
    <dgm:pt modelId="{6BD9780B-9CCC-4E69-82D4-D9DE5F36D5C1}" type="pres">
      <dgm:prSet presAssocID="{22F86387-409E-4F54-975B-DEBA193D30D3}" presName="negativeSpace" presStyleCnt="0"/>
      <dgm:spPr/>
    </dgm:pt>
    <dgm:pt modelId="{3E7766BB-637A-4810-A3B0-1ED00AE591E2}" type="pres">
      <dgm:prSet presAssocID="{22F86387-409E-4F54-975B-DEBA193D30D3}" presName="childText" presStyleLbl="conFgAcc1" presStyleIdx="1" presStyleCnt="4">
        <dgm:presLayoutVars>
          <dgm:bulletEnabled val="1"/>
        </dgm:presLayoutVars>
      </dgm:prSet>
      <dgm:spPr/>
      <dgm:t>
        <a:bodyPr/>
        <a:lstStyle/>
        <a:p>
          <a:endParaRPr lang="en-GB"/>
        </a:p>
      </dgm:t>
    </dgm:pt>
    <dgm:pt modelId="{33340F03-BA21-417A-8AD2-1E92267347F2}" type="pres">
      <dgm:prSet presAssocID="{D57C6DB6-40A1-4B51-AF0B-80E2B493AC18}" presName="spaceBetweenRectangles" presStyleCnt="0"/>
      <dgm:spPr/>
    </dgm:pt>
    <dgm:pt modelId="{95C1497B-D703-414D-90A3-B742B0B76351}" type="pres">
      <dgm:prSet presAssocID="{222DA21A-2F02-40C2-8A9E-4A19B9BB87CC}" presName="parentLin" presStyleCnt="0"/>
      <dgm:spPr/>
    </dgm:pt>
    <dgm:pt modelId="{F6AF5D49-9D56-4ADC-A6D5-CEB0F4A0E19A}" type="pres">
      <dgm:prSet presAssocID="{222DA21A-2F02-40C2-8A9E-4A19B9BB87CC}" presName="parentLeftMargin" presStyleLbl="node1" presStyleIdx="1" presStyleCnt="4"/>
      <dgm:spPr/>
      <dgm:t>
        <a:bodyPr/>
        <a:lstStyle/>
        <a:p>
          <a:endParaRPr lang="en-GB"/>
        </a:p>
      </dgm:t>
    </dgm:pt>
    <dgm:pt modelId="{98BF5701-75F3-499C-BC83-262C6A780021}" type="pres">
      <dgm:prSet presAssocID="{222DA21A-2F02-40C2-8A9E-4A19B9BB87CC}" presName="parentText" presStyleLbl="node1" presStyleIdx="2" presStyleCnt="4" custScaleX="157296" custScaleY="132876">
        <dgm:presLayoutVars>
          <dgm:chMax val="0"/>
          <dgm:bulletEnabled val="1"/>
        </dgm:presLayoutVars>
      </dgm:prSet>
      <dgm:spPr/>
      <dgm:t>
        <a:bodyPr/>
        <a:lstStyle/>
        <a:p>
          <a:endParaRPr lang="en-GB"/>
        </a:p>
      </dgm:t>
    </dgm:pt>
    <dgm:pt modelId="{49F455F7-0DC7-47E8-822E-B35EDECFF38E}" type="pres">
      <dgm:prSet presAssocID="{222DA21A-2F02-40C2-8A9E-4A19B9BB87CC}" presName="negativeSpace" presStyleCnt="0"/>
      <dgm:spPr/>
    </dgm:pt>
    <dgm:pt modelId="{387188EF-3BD6-4D3A-9311-29B55AEF14F5}" type="pres">
      <dgm:prSet presAssocID="{222DA21A-2F02-40C2-8A9E-4A19B9BB87CC}" presName="childText" presStyleLbl="conFgAcc1" presStyleIdx="2" presStyleCnt="4">
        <dgm:presLayoutVars>
          <dgm:bulletEnabled val="1"/>
        </dgm:presLayoutVars>
      </dgm:prSet>
      <dgm:spPr/>
    </dgm:pt>
    <dgm:pt modelId="{71D7977C-2687-4647-8B97-2E46110D7B11}" type="pres">
      <dgm:prSet presAssocID="{EC6BC00B-A5F2-4E76-84D6-9A82A735AC52}" presName="spaceBetweenRectangles" presStyleCnt="0"/>
      <dgm:spPr/>
    </dgm:pt>
    <dgm:pt modelId="{09B53E7B-53AF-448F-B928-3B4B4E8453BF}" type="pres">
      <dgm:prSet presAssocID="{53C0C1E6-DA8A-4885-8602-4C4156FF0AC2}" presName="parentLin" presStyleCnt="0"/>
      <dgm:spPr/>
    </dgm:pt>
    <dgm:pt modelId="{A926B313-F10A-4A8F-9D9C-98521D8B7797}" type="pres">
      <dgm:prSet presAssocID="{53C0C1E6-DA8A-4885-8602-4C4156FF0AC2}" presName="parentLeftMargin" presStyleLbl="node1" presStyleIdx="2" presStyleCnt="4"/>
      <dgm:spPr/>
      <dgm:t>
        <a:bodyPr/>
        <a:lstStyle/>
        <a:p>
          <a:endParaRPr lang="en-GB"/>
        </a:p>
      </dgm:t>
    </dgm:pt>
    <dgm:pt modelId="{59F76754-EC9A-4243-8226-C9916F29A9C7}" type="pres">
      <dgm:prSet presAssocID="{53C0C1E6-DA8A-4885-8602-4C4156FF0AC2}" presName="parentText" presStyleLbl="node1" presStyleIdx="3" presStyleCnt="4" custScaleX="157296" custScaleY="138517" custLinFactNeighborX="1568" custLinFactNeighborY="-3093">
        <dgm:presLayoutVars>
          <dgm:chMax val="0"/>
          <dgm:bulletEnabled val="1"/>
        </dgm:presLayoutVars>
      </dgm:prSet>
      <dgm:spPr/>
      <dgm:t>
        <a:bodyPr/>
        <a:lstStyle/>
        <a:p>
          <a:endParaRPr lang="en-GB"/>
        </a:p>
      </dgm:t>
    </dgm:pt>
    <dgm:pt modelId="{D9DD7532-5DC9-4679-ADF6-C131321A1577}" type="pres">
      <dgm:prSet presAssocID="{53C0C1E6-DA8A-4885-8602-4C4156FF0AC2}" presName="negativeSpace" presStyleCnt="0"/>
      <dgm:spPr/>
    </dgm:pt>
    <dgm:pt modelId="{E050454B-C25E-4CAC-93D7-6495818A26E2}" type="pres">
      <dgm:prSet presAssocID="{53C0C1E6-DA8A-4885-8602-4C4156FF0AC2}" presName="childText" presStyleLbl="conFgAcc1" presStyleIdx="3" presStyleCnt="4" custScaleX="90987">
        <dgm:presLayoutVars>
          <dgm:bulletEnabled val="1"/>
        </dgm:presLayoutVars>
      </dgm:prSet>
      <dgm:spPr/>
      <dgm:t>
        <a:bodyPr/>
        <a:lstStyle/>
        <a:p>
          <a:endParaRPr lang="en-GB"/>
        </a:p>
      </dgm:t>
    </dgm:pt>
  </dgm:ptLst>
  <dgm:cxnLst>
    <dgm:cxn modelId="{E18B2F08-FB77-4D22-A072-6ED4616E7C26}" type="presOf" srcId="{22F86387-409E-4F54-975B-DEBA193D30D3}" destId="{49B78C45-70B5-4446-AB21-E9A4CACFD644}" srcOrd="1" destOrd="0" presId="urn:microsoft.com/office/officeart/2005/8/layout/list1"/>
    <dgm:cxn modelId="{9A088F47-6637-46DD-A5B9-E2B15E3E92E8}" type="presOf" srcId="{D7628087-D4D6-45A8-AB61-89A3DD865859}" destId="{A088A969-3364-441E-868D-9A9BFC07CB3E}" srcOrd="1" destOrd="0" presId="urn:microsoft.com/office/officeart/2005/8/layout/list1"/>
    <dgm:cxn modelId="{D9B58855-DFAF-4B04-8E5F-AA4708024212}" type="presOf" srcId="{53C0C1E6-DA8A-4885-8602-4C4156FF0AC2}" destId="{A926B313-F10A-4A8F-9D9C-98521D8B7797}" srcOrd="0" destOrd="0" presId="urn:microsoft.com/office/officeart/2005/8/layout/list1"/>
    <dgm:cxn modelId="{F6C4B98F-11DF-41CC-BA2F-6EC5E7612A5E}" type="presOf" srcId="{D7628087-D4D6-45A8-AB61-89A3DD865859}" destId="{0776191F-7372-44AB-974C-7F3FF0F8ED5D}" srcOrd="0" destOrd="0" presId="urn:microsoft.com/office/officeart/2005/8/layout/list1"/>
    <dgm:cxn modelId="{3D35DAA4-3166-4BFC-B993-755B4E19B1C3}" srcId="{F5AE71DD-7DD8-4D43-9789-ADD570309041}" destId="{D7628087-D4D6-45A8-AB61-89A3DD865859}" srcOrd="0" destOrd="0" parTransId="{9D7926D6-2126-4141-9808-F732CFA0F15E}" sibTransId="{6C70711C-AEA3-4662-9B46-F794C9D240BA}"/>
    <dgm:cxn modelId="{0C972202-C50D-48E8-BED8-47FCA761478E}" type="presOf" srcId="{53C0C1E6-DA8A-4885-8602-4C4156FF0AC2}" destId="{59F76754-EC9A-4243-8226-C9916F29A9C7}" srcOrd="1" destOrd="0" presId="urn:microsoft.com/office/officeart/2005/8/layout/list1"/>
    <dgm:cxn modelId="{A8FA21FD-525C-47B4-8A8C-782CD341EE29}" type="presOf" srcId="{222DA21A-2F02-40C2-8A9E-4A19B9BB87CC}" destId="{F6AF5D49-9D56-4ADC-A6D5-CEB0F4A0E19A}" srcOrd="0" destOrd="0" presId="urn:microsoft.com/office/officeart/2005/8/layout/list1"/>
    <dgm:cxn modelId="{3062C361-1635-401F-AFE1-F4EBE91882A9}" type="presOf" srcId="{F5AE71DD-7DD8-4D43-9789-ADD570309041}" destId="{5A2D1D9F-7FCB-4308-B83E-047C3865BFF1}" srcOrd="0" destOrd="0" presId="urn:microsoft.com/office/officeart/2005/8/layout/list1"/>
    <dgm:cxn modelId="{CEFD55EA-58D3-41A5-8B98-CB04DFCFBA3A}" type="presOf" srcId="{222DA21A-2F02-40C2-8A9E-4A19B9BB87CC}" destId="{98BF5701-75F3-499C-BC83-262C6A780021}" srcOrd="1" destOrd="0" presId="urn:microsoft.com/office/officeart/2005/8/layout/list1"/>
    <dgm:cxn modelId="{3A6BBDC0-4B75-48DA-A343-9701B918510F}" type="presOf" srcId="{22F86387-409E-4F54-975B-DEBA193D30D3}" destId="{E3337636-159A-4CE0-9FA0-F890A193F9CB}" srcOrd="0" destOrd="0" presId="urn:microsoft.com/office/officeart/2005/8/layout/list1"/>
    <dgm:cxn modelId="{5CE94E7E-5976-46E6-A155-1DD022668D17}" srcId="{F5AE71DD-7DD8-4D43-9789-ADD570309041}" destId="{53C0C1E6-DA8A-4885-8602-4C4156FF0AC2}" srcOrd="3" destOrd="0" parTransId="{2419187D-7BA2-453B-98D5-148D8864EC5C}" sibTransId="{314C4760-A942-4262-ACD8-4D1F5C798852}"/>
    <dgm:cxn modelId="{5A07D701-518F-4E79-A6A5-8EBA665CD7AA}" srcId="{F5AE71DD-7DD8-4D43-9789-ADD570309041}" destId="{22F86387-409E-4F54-975B-DEBA193D30D3}" srcOrd="1" destOrd="0" parTransId="{3CFBC32C-7968-4EE4-89F5-3FFDAE26A1E9}" sibTransId="{D57C6DB6-40A1-4B51-AF0B-80E2B493AC18}"/>
    <dgm:cxn modelId="{5516C959-C980-46A2-A841-02BE28939E1C}" srcId="{F5AE71DD-7DD8-4D43-9789-ADD570309041}" destId="{222DA21A-2F02-40C2-8A9E-4A19B9BB87CC}" srcOrd="2" destOrd="0" parTransId="{A6F99195-4E45-4F04-8BEA-9378262B9E76}" sibTransId="{EC6BC00B-A5F2-4E76-84D6-9A82A735AC52}"/>
    <dgm:cxn modelId="{A2C6664A-F98A-4CB0-8A89-4070A8C4F39E}" type="presParOf" srcId="{5A2D1D9F-7FCB-4308-B83E-047C3865BFF1}" destId="{8DDBC393-A0CF-4602-9FD7-CBEAE1582D61}" srcOrd="0" destOrd="0" presId="urn:microsoft.com/office/officeart/2005/8/layout/list1"/>
    <dgm:cxn modelId="{116AC433-6071-47FA-BC14-7DF58D7D6454}" type="presParOf" srcId="{8DDBC393-A0CF-4602-9FD7-CBEAE1582D61}" destId="{0776191F-7372-44AB-974C-7F3FF0F8ED5D}" srcOrd="0" destOrd="0" presId="urn:microsoft.com/office/officeart/2005/8/layout/list1"/>
    <dgm:cxn modelId="{E850C566-6D2E-46DE-B2B0-1E908345DEC8}" type="presParOf" srcId="{8DDBC393-A0CF-4602-9FD7-CBEAE1582D61}" destId="{A088A969-3364-441E-868D-9A9BFC07CB3E}" srcOrd="1" destOrd="0" presId="urn:microsoft.com/office/officeart/2005/8/layout/list1"/>
    <dgm:cxn modelId="{E01A0FF3-0F8A-401A-8D39-E7E453019978}" type="presParOf" srcId="{5A2D1D9F-7FCB-4308-B83E-047C3865BFF1}" destId="{A13A2822-A6B9-4962-940C-6F598B873675}" srcOrd="1" destOrd="0" presId="urn:microsoft.com/office/officeart/2005/8/layout/list1"/>
    <dgm:cxn modelId="{3BF72BF8-4C25-4852-B101-CA773D28D947}" type="presParOf" srcId="{5A2D1D9F-7FCB-4308-B83E-047C3865BFF1}" destId="{98174274-71A1-4A77-8FD7-FA6A8249C67F}" srcOrd="2" destOrd="0" presId="urn:microsoft.com/office/officeart/2005/8/layout/list1"/>
    <dgm:cxn modelId="{34A4484F-53BC-4867-8398-5BE9ABA71CBF}" type="presParOf" srcId="{5A2D1D9F-7FCB-4308-B83E-047C3865BFF1}" destId="{FE944C68-BF7E-4643-A2F6-FD48D8EEC357}" srcOrd="3" destOrd="0" presId="urn:microsoft.com/office/officeart/2005/8/layout/list1"/>
    <dgm:cxn modelId="{3CD283FE-13F5-4B2A-B5A9-A92B0D36DD8C}" type="presParOf" srcId="{5A2D1D9F-7FCB-4308-B83E-047C3865BFF1}" destId="{20F0616E-1D52-4C20-8287-BC5926AC097D}" srcOrd="4" destOrd="0" presId="urn:microsoft.com/office/officeart/2005/8/layout/list1"/>
    <dgm:cxn modelId="{94EC0A9B-4EE7-46BB-96C0-AF27EBEBE8A4}" type="presParOf" srcId="{20F0616E-1D52-4C20-8287-BC5926AC097D}" destId="{E3337636-159A-4CE0-9FA0-F890A193F9CB}" srcOrd="0" destOrd="0" presId="urn:microsoft.com/office/officeart/2005/8/layout/list1"/>
    <dgm:cxn modelId="{E807D5EF-6547-4318-9CEF-588464CA642A}" type="presParOf" srcId="{20F0616E-1D52-4C20-8287-BC5926AC097D}" destId="{49B78C45-70B5-4446-AB21-E9A4CACFD644}" srcOrd="1" destOrd="0" presId="urn:microsoft.com/office/officeart/2005/8/layout/list1"/>
    <dgm:cxn modelId="{BE26DEAD-C6C9-4819-B0A7-A8CFDC877342}" type="presParOf" srcId="{5A2D1D9F-7FCB-4308-B83E-047C3865BFF1}" destId="{6BD9780B-9CCC-4E69-82D4-D9DE5F36D5C1}" srcOrd="5" destOrd="0" presId="urn:microsoft.com/office/officeart/2005/8/layout/list1"/>
    <dgm:cxn modelId="{12E8F712-8F1D-4F49-A579-2FAEFBB57EB4}" type="presParOf" srcId="{5A2D1D9F-7FCB-4308-B83E-047C3865BFF1}" destId="{3E7766BB-637A-4810-A3B0-1ED00AE591E2}" srcOrd="6" destOrd="0" presId="urn:microsoft.com/office/officeart/2005/8/layout/list1"/>
    <dgm:cxn modelId="{1515972E-BB81-4943-BAF8-B9E2A0F1D43E}" type="presParOf" srcId="{5A2D1D9F-7FCB-4308-B83E-047C3865BFF1}" destId="{33340F03-BA21-417A-8AD2-1E92267347F2}" srcOrd="7" destOrd="0" presId="urn:microsoft.com/office/officeart/2005/8/layout/list1"/>
    <dgm:cxn modelId="{BD45D6E6-43A2-4970-B089-074E6A7095C1}" type="presParOf" srcId="{5A2D1D9F-7FCB-4308-B83E-047C3865BFF1}" destId="{95C1497B-D703-414D-90A3-B742B0B76351}" srcOrd="8" destOrd="0" presId="urn:microsoft.com/office/officeart/2005/8/layout/list1"/>
    <dgm:cxn modelId="{119AE9F7-7DE5-4C00-8A06-38AEC73C9DEA}" type="presParOf" srcId="{95C1497B-D703-414D-90A3-B742B0B76351}" destId="{F6AF5D49-9D56-4ADC-A6D5-CEB0F4A0E19A}" srcOrd="0" destOrd="0" presId="urn:microsoft.com/office/officeart/2005/8/layout/list1"/>
    <dgm:cxn modelId="{8D69B901-51E2-4EC9-A8BD-6CF02A5D6078}" type="presParOf" srcId="{95C1497B-D703-414D-90A3-B742B0B76351}" destId="{98BF5701-75F3-499C-BC83-262C6A780021}" srcOrd="1" destOrd="0" presId="urn:microsoft.com/office/officeart/2005/8/layout/list1"/>
    <dgm:cxn modelId="{EBA98AF6-C36A-41CB-A097-BBA7EEC2E93D}" type="presParOf" srcId="{5A2D1D9F-7FCB-4308-B83E-047C3865BFF1}" destId="{49F455F7-0DC7-47E8-822E-B35EDECFF38E}" srcOrd="9" destOrd="0" presId="urn:microsoft.com/office/officeart/2005/8/layout/list1"/>
    <dgm:cxn modelId="{2E1D7885-0C70-4591-B05F-0B4E77937EE3}" type="presParOf" srcId="{5A2D1D9F-7FCB-4308-B83E-047C3865BFF1}" destId="{387188EF-3BD6-4D3A-9311-29B55AEF14F5}" srcOrd="10" destOrd="0" presId="urn:microsoft.com/office/officeart/2005/8/layout/list1"/>
    <dgm:cxn modelId="{55B872F5-02A4-4516-A3DB-B9A8D9F97C4C}" type="presParOf" srcId="{5A2D1D9F-7FCB-4308-B83E-047C3865BFF1}" destId="{71D7977C-2687-4647-8B97-2E46110D7B11}" srcOrd="11" destOrd="0" presId="urn:microsoft.com/office/officeart/2005/8/layout/list1"/>
    <dgm:cxn modelId="{014C5930-9B4F-4D8E-B1AC-47B147E6BAEC}" type="presParOf" srcId="{5A2D1D9F-7FCB-4308-B83E-047C3865BFF1}" destId="{09B53E7B-53AF-448F-B928-3B4B4E8453BF}" srcOrd="12" destOrd="0" presId="urn:microsoft.com/office/officeart/2005/8/layout/list1"/>
    <dgm:cxn modelId="{97CD4E29-E89A-4575-86F2-83CCE090E11C}" type="presParOf" srcId="{09B53E7B-53AF-448F-B928-3B4B4E8453BF}" destId="{A926B313-F10A-4A8F-9D9C-98521D8B7797}" srcOrd="0" destOrd="0" presId="urn:microsoft.com/office/officeart/2005/8/layout/list1"/>
    <dgm:cxn modelId="{F67D2A8A-A2A4-4383-AB8D-184FAFAB759A}" type="presParOf" srcId="{09B53E7B-53AF-448F-B928-3B4B4E8453BF}" destId="{59F76754-EC9A-4243-8226-C9916F29A9C7}" srcOrd="1" destOrd="0" presId="urn:microsoft.com/office/officeart/2005/8/layout/list1"/>
    <dgm:cxn modelId="{10A2AC40-D70F-4BDD-89AE-6F7CC139C8D2}" type="presParOf" srcId="{5A2D1D9F-7FCB-4308-B83E-047C3865BFF1}" destId="{D9DD7532-5DC9-4679-ADF6-C131321A1577}" srcOrd="13" destOrd="0" presId="urn:microsoft.com/office/officeart/2005/8/layout/list1"/>
    <dgm:cxn modelId="{8372B0B4-C823-4761-B197-53AF28339E41}" type="presParOf" srcId="{5A2D1D9F-7FCB-4308-B83E-047C3865BFF1}" destId="{E050454B-C25E-4CAC-93D7-6495818A26E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74274-71A1-4A77-8FD7-FA6A8249C67F}">
      <dsp:nvSpPr>
        <dsp:cNvPr id="0" name=""/>
        <dsp:cNvSpPr/>
      </dsp:nvSpPr>
      <dsp:spPr>
        <a:xfrm>
          <a:off x="0" y="614785"/>
          <a:ext cx="8218487"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88A969-3364-441E-868D-9A9BFC07CB3E}">
      <dsp:nvSpPr>
        <dsp:cNvPr id="0" name=""/>
        <dsp:cNvSpPr/>
      </dsp:nvSpPr>
      <dsp:spPr>
        <a:xfrm>
          <a:off x="337606" y="72919"/>
          <a:ext cx="7880880" cy="84878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889000">
            <a:lnSpc>
              <a:spcPct val="90000"/>
            </a:lnSpc>
            <a:spcBef>
              <a:spcPct val="0"/>
            </a:spcBef>
            <a:spcAft>
              <a:spcPct val="35000"/>
            </a:spcAft>
          </a:pPr>
          <a:r>
            <a:rPr lang="en-GB" sz="2000" b="1" kern="1200" dirty="0">
              <a:latin typeface="Arial" pitchFamily="34" charset="0"/>
              <a:cs typeface="Arial" pitchFamily="34" charset="0"/>
            </a:rPr>
            <a:t>Early Life</a:t>
          </a:r>
          <a:r>
            <a:rPr lang="en-GB" sz="2000" kern="1200" dirty="0">
              <a:latin typeface="Arial" pitchFamily="34" charset="0"/>
              <a:cs typeface="Arial" pitchFamily="34" charset="0"/>
            </a:rPr>
            <a:t>: </a:t>
          </a:r>
          <a:r>
            <a:rPr lang="en-GB" sz="2000" kern="1200" dirty="0" smtClean="0">
              <a:latin typeface="Arial" pitchFamily="34" charset="0"/>
              <a:cs typeface="Arial" pitchFamily="34" charset="0"/>
            </a:rPr>
            <a:t>{Genetics</a:t>
          </a:r>
          <a:r>
            <a:rPr lang="en-GB" sz="2000" kern="1200" dirty="0">
              <a:latin typeface="Arial" pitchFamily="34" charset="0"/>
              <a:cs typeface="Arial" pitchFamily="34" charset="0"/>
            </a:rPr>
            <a:t>, Experiences, Trauma, </a:t>
          </a:r>
          <a:r>
            <a:rPr lang="en-GB" sz="2000" kern="1200" dirty="0" smtClean="0">
              <a:latin typeface="Arial" pitchFamily="34" charset="0"/>
              <a:cs typeface="Arial" pitchFamily="34" charset="0"/>
            </a:rPr>
            <a:t>Education}</a:t>
          </a:r>
          <a:endParaRPr lang="en-GB" sz="2000" kern="1200" dirty="0">
            <a:latin typeface="Arial" pitchFamily="34" charset="0"/>
            <a:cs typeface="Arial" pitchFamily="34" charset="0"/>
          </a:endParaRPr>
        </a:p>
      </dsp:txBody>
      <dsp:txXfrm>
        <a:off x="379040" y="114353"/>
        <a:ext cx="7798012" cy="765920"/>
      </dsp:txXfrm>
    </dsp:sp>
    <dsp:sp modelId="{3E7766BB-637A-4810-A3B0-1ED00AE591E2}">
      <dsp:nvSpPr>
        <dsp:cNvPr id="0" name=""/>
        <dsp:cNvSpPr/>
      </dsp:nvSpPr>
      <dsp:spPr>
        <a:xfrm>
          <a:off x="0" y="1760431"/>
          <a:ext cx="8218487"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78C45-70B5-4446-AB21-E9A4CACFD644}">
      <dsp:nvSpPr>
        <dsp:cNvPr id="0" name=""/>
        <dsp:cNvSpPr/>
      </dsp:nvSpPr>
      <dsp:spPr>
        <a:xfrm rot="10800000" flipV="1">
          <a:off x="303377" y="1257385"/>
          <a:ext cx="7914864" cy="813006"/>
        </a:xfrm>
        <a:prstGeom prst="roundRect">
          <a:avLst/>
        </a:prstGeom>
        <a:solidFill>
          <a:srgbClr val="4D76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889000">
            <a:lnSpc>
              <a:spcPct val="90000"/>
            </a:lnSpc>
            <a:spcBef>
              <a:spcPct val="0"/>
            </a:spcBef>
            <a:spcAft>
              <a:spcPct val="35000"/>
            </a:spcAft>
          </a:pPr>
          <a:r>
            <a:rPr lang="en-GB" sz="2000" kern="1200" dirty="0"/>
            <a:t> </a:t>
          </a:r>
          <a:r>
            <a:rPr lang="en-GB" sz="2000" b="1" kern="1200" dirty="0">
              <a:latin typeface="Arial" pitchFamily="34" charset="0"/>
              <a:cs typeface="Arial" pitchFamily="34" charset="0"/>
            </a:rPr>
            <a:t>Mental Health</a:t>
          </a:r>
          <a:r>
            <a:rPr lang="en-GB" sz="2000" kern="1200" dirty="0">
              <a:latin typeface="Arial" pitchFamily="34" charset="0"/>
              <a:cs typeface="Arial" pitchFamily="34" charset="0"/>
            </a:rPr>
            <a:t>: </a:t>
          </a:r>
          <a:r>
            <a:rPr lang="en-GB" sz="2000" kern="1200" dirty="0" smtClean="0">
              <a:latin typeface="Arial" pitchFamily="34" charset="0"/>
              <a:cs typeface="Arial" pitchFamily="34" charset="0"/>
            </a:rPr>
            <a:t>{Illness, Confidence</a:t>
          </a:r>
          <a:r>
            <a:rPr lang="en-GB" sz="2000" kern="1200" dirty="0">
              <a:latin typeface="Arial" pitchFamily="34" charset="0"/>
              <a:cs typeface="Arial" pitchFamily="34" charset="0"/>
            </a:rPr>
            <a:t>, Resourcefulness, </a:t>
          </a:r>
          <a:r>
            <a:rPr lang="en-GB" sz="2000" kern="1200" dirty="0" smtClean="0">
              <a:latin typeface="Arial" pitchFamily="34" charset="0"/>
              <a:cs typeface="Arial" pitchFamily="34" charset="0"/>
            </a:rPr>
            <a:t>		 Connectedness</a:t>
          </a:r>
          <a:r>
            <a:rPr lang="en-GB" sz="2000" kern="1200" dirty="0">
              <a:latin typeface="Arial" pitchFamily="34" charset="0"/>
              <a:cs typeface="Arial" pitchFamily="34" charset="0"/>
            </a:rPr>
            <a:t>, </a:t>
          </a:r>
          <a:r>
            <a:rPr lang="en-GB" sz="2000" kern="1200" dirty="0" smtClean="0">
              <a:latin typeface="Arial" pitchFamily="34" charset="0"/>
              <a:cs typeface="Arial" pitchFamily="34" charset="0"/>
            </a:rPr>
            <a:t>Hopefulness,}</a:t>
          </a:r>
          <a:endParaRPr lang="en-GB" sz="2000" kern="1200" dirty="0">
            <a:latin typeface="Arial" pitchFamily="34" charset="0"/>
            <a:cs typeface="Arial" pitchFamily="34" charset="0"/>
          </a:endParaRPr>
        </a:p>
      </dsp:txBody>
      <dsp:txXfrm rot="-10800000">
        <a:off x="343065" y="1297073"/>
        <a:ext cx="7835488" cy="733630"/>
      </dsp:txXfrm>
    </dsp:sp>
    <dsp:sp modelId="{387188EF-3BD6-4D3A-9311-29B55AEF14F5}">
      <dsp:nvSpPr>
        <dsp:cNvPr id="0" name=""/>
        <dsp:cNvSpPr/>
      </dsp:nvSpPr>
      <dsp:spPr>
        <a:xfrm>
          <a:off x="0" y="2916796"/>
          <a:ext cx="8218487"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F5701-75F3-499C-BC83-262C6A780021}">
      <dsp:nvSpPr>
        <dsp:cNvPr id="0" name=""/>
        <dsp:cNvSpPr/>
      </dsp:nvSpPr>
      <dsp:spPr>
        <a:xfrm>
          <a:off x="356749" y="2403031"/>
          <a:ext cx="7856143" cy="823724"/>
        </a:xfrm>
        <a:prstGeom prst="roundRect">
          <a:avLst/>
        </a:prstGeom>
        <a:solidFill>
          <a:srgbClr val="D163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889000">
            <a:lnSpc>
              <a:spcPct val="90000"/>
            </a:lnSpc>
            <a:spcBef>
              <a:spcPct val="0"/>
            </a:spcBef>
            <a:spcAft>
              <a:spcPct val="35000"/>
            </a:spcAft>
          </a:pPr>
          <a:r>
            <a:rPr lang="en-GB" sz="2000" b="1" kern="1200" dirty="0">
              <a:latin typeface="Arial" pitchFamily="34" charset="0"/>
              <a:cs typeface="Arial" pitchFamily="34" charset="0"/>
            </a:rPr>
            <a:t>Physical Health</a:t>
          </a:r>
          <a:r>
            <a:rPr lang="en-GB" sz="2000" kern="1200" dirty="0">
              <a:latin typeface="Arial" pitchFamily="34" charset="0"/>
              <a:cs typeface="Arial" pitchFamily="34" charset="0"/>
            </a:rPr>
            <a:t>: {Illness, Pain, Diet, Addiction, Fitness}</a:t>
          </a:r>
        </a:p>
      </dsp:txBody>
      <dsp:txXfrm>
        <a:off x="396960" y="2443242"/>
        <a:ext cx="7775721" cy="743302"/>
      </dsp:txXfrm>
    </dsp:sp>
    <dsp:sp modelId="{E050454B-C25E-4CAC-93D7-6495818A26E2}">
      <dsp:nvSpPr>
        <dsp:cNvPr id="0" name=""/>
        <dsp:cNvSpPr/>
      </dsp:nvSpPr>
      <dsp:spPr>
        <a:xfrm>
          <a:off x="0" y="4108131"/>
          <a:ext cx="7477754"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76754-EC9A-4243-8226-C9916F29A9C7}">
      <dsp:nvSpPr>
        <dsp:cNvPr id="0" name=""/>
        <dsp:cNvSpPr/>
      </dsp:nvSpPr>
      <dsp:spPr>
        <a:xfrm>
          <a:off x="362343" y="3540222"/>
          <a:ext cx="7856143" cy="858694"/>
        </a:xfrm>
        <a:prstGeom prst="roundRect">
          <a:avLst/>
        </a:prstGeom>
        <a:solidFill>
          <a:srgbClr val="BF2E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889000">
            <a:lnSpc>
              <a:spcPct val="90000"/>
            </a:lnSpc>
            <a:spcBef>
              <a:spcPct val="0"/>
            </a:spcBef>
            <a:spcAft>
              <a:spcPct val="35000"/>
            </a:spcAft>
          </a:pPr>
          <a:r>
            <a:rPr lang="en-GB" sz="2000" b="1" kern="1200" dirty="0">
              <a:latin typeface="Arial" pitchFamily="34" charset="0"/>
              <a:cs typeface="Arial" pitchFamily="34" charset="0"/>
            </a:rPr>
            <a:t>Situation</a:t>
          </a:r>
          <a:r>
            <a:rPr lang="en-GB" sz="2000" kern="1200" dirty="0">
              <a:latin typeface="Arial" pitchFamily="34" charset="0"/>
              <a:cs typeface="Arial" pitchFamily="34" charset="0"/>
            </a:rPr>
            <a:t>: {Home, Personal Safety, Poverty, Debt, </a:t>
          </a:r>
          <a:r>
            <a:rPr lang="en-GB" sz="2000" kern="1200" dirty="0" smtClean="0">
              <a:latin typeface="Arial" pitchFamily="34" charset="0"/>
              <a:cs typeface="Arial" pitchFamily="34" charset="0"/>
            </a:rPr>
            <a:t>		      Inequality, Opportunity</a:t>
          </a:r>
          <a:r>
            <a:rPr lang="en-GB" sz="2000" kern="1200" dirty="0">
              <a:latin typeface="Arial" pitchFamily="34" charset="0"/>
              <a:cs typeface="Arial" pitchFamily="34" charset="0"/>
            </a:rPr>
            <a:t>, </a:t>
          </a:r>
          <a:r>
            <a:rPr lang="en-GB" sz="2000" kern="1200" dirty="0" smtClean="0">
              <a:latin typeface="Arial" pitchFamily="34" charset="0"/>
              <a:cs typeface="Arial" pitchFamily="34" charset="0"/>
            </a:rPr>
            <a:t>Gender}</a:t>
          </a:r>
          <a:endParaRPr lang="en-GB" sz="1200" kern="1200" dirty="0">
            <a:latin typeface="Arial" pitchFamily="34" charset="0"/>
            <a:cs typeface="Arial" pitchFamily="34" charset="0"/>
          </a:endParaRPr>
        </a:p>
      </dsp:txBody>
      <dsp:txXfrm>
        <a:off x="404261" y="3582140"/>
        <a:ext cx="7772307" cy="7748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001" tIns="45501" rIns="91001" bIns="45501" rtlCol="0"/>
          <a:lstStyle>
            <a:lvl1pPr algn="r">
              <a:defRPr sz="1200"/>
            </a:lvl1pPr>
          </a:lstStyle>
          <a:p>
            <a:fld id="{76993691-F131-405C-97AD-75AABE068A77}" type="datetimeFigureOut">
              <a:rPr lang="en-GB" smtClean="0"/>
              <a:t>23/05/2018</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001" tIns="45501" rIns="91001" bIns="45501"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001" tIns="45501" rIns="91001" bIns="45501" rtlCol="0" anchor="b"/>
          <a:lstStyle>
            <a:lvl1pPr algn="r">
              <a:defRPr sz="1200"/>
            </a:lvl1pPr>
          </a:lstStyle>
          <a:p>
            <a:fld id="{02E1FC86-3AD6-407D-B957-10259109D249}" type="slidenum">
              <a:rPr lang="en-GB" smtClean="0"/>
              <a:t>‹#›</a:t>
            </a:fld>
            <a:endParaRPr lang="en-GB"/>
          </a:p>
        </p:txBody>
      </p:sp>
    </p:spTree>
    <p:extLst>
      <p:ext uri="{BB962C8B-B14F-4D97-AF65-F5344CB8AC3E}">
        <p14:creationId xmlns:p14="http://schemas.microsoft.com/office/powerpoint/2010/main" val="271801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5EC4A0DB-7A7F-4A2A-833F-22739C7BA10C}" type="datetimeFigureOut">
              <a:rPr lang="en-GB" smtClean="0"/>
              <a:t>23/05/2018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A9C2229C-C90E-41F2-8AD1-E5CA4864BDF0}" type="slidenum">
              <a:rPr lang="en-GB" smtClean="0"/>
              <a:t>‹#›</a:t>
            </a:fld>
            <a:endParaRPr lang="en-GB"/>
          </a:p>
        </p:txBody>
      </p:sp>
    </p:spTree>
    <p:extLst>
      <p:ext uri="{BB962C8B-B14F-4D97-AF65-F5344CB8AC3E}">
        <p14:creationId xmlns:p14="http://schemas.microsoft.com/office/powerpoint/2010/main" val="355336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I.ROC seeks to measure </a:t>
            </a:r>
            <a:r>
              <a:rPr lang="en-GB" altLang="en-US" u="sng" smtClean="0"/>
              <a:t>personal recovery.  </a:t>
            </a:r>
            <a:r>
              <a:rPr lang="en-GB" altLang="en-US" smtClean="0"/>
              <a:t>There are different definitions of recovery – this one was used by someone with a lived experience – it emphasises that personal recovery relates to wellbeing and e.g. realising potential. Recovery doesn’t mean being happy all the time but being ok with experiencing different emotions, it isn’t about being free from disability or ageing or other factors that have an impact on our wellbeing but it is about living a full life in spite of any challenges that are faced.</a:t>
            </a:r>
            <a:endParaRPr lang="en-GB" altLang="en-US" u="sng" smtClean="0"/>
          </a:p>
          <a:p>
            <a:pPr eaLnBrk="1" hangingPunct="1">
              <a:spcBef>
                <a:spcPct val="0"/>
              </a:spcBef>
            </a:pPr>
            <a:endParaRPr lang="en-GB" altLang="en-US" smtClean="0"/>
          </a:p>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defTabSz="455005" eaLnBrk="0" fontAlgn="base" hangingPunct="0">
              <a:spcBef>
                <a:spcPct val="0"/>
              </a:spcBef>
              <a:spcAft>
                <a:spcPct val="0"/>
              </a:spcAft>
              <a:defRPr>
                <a:solidFill>
                  <a:schemeClr val="tx1"/>
                </a:solidFill>
                <a:latin typeface="Arial" charset="0"/>
              </a:defRPr>
            </a:lvl6pPr>
            <a:lvl7pPr marL="2957535" indent="-227503" defTabSz="455005" eaLnBrk="0" fontAlgn="base" hangingPunct="0">
              <a:spcBef>
                <a:spcPct val="0"/>
              </a:spcBef>
              <a:spcAft>
                <a:spcPct val="0"/>
              </a:spcAft>
              <a:defRPr>
                <a:solidFill>
                  <a:schemeClr val="tx1"/>
                </a:solidFill>
                <a:latin typeface="Arial" charset="0"/>
              </a:defRPr>
            </a:lvl7pPr>
            <a:lvl8pPr marL="3412541" indent="-227503" defTabSz="455005" eaLnBrk="0" fontAlgn="base" hangingPunct="0">
              <a:spcBef>
                <a:spcPct val="0"/>
              </a:spcBef>
              <a:spcAft>
                <a:spcPct val="0"/>
              </a:spcAft>
              <a:defRPr>
                <a:solidFill>
                  <a:schemeClr val="tx1"/>
                </a:solidFill>
                <a:latin typeface="Arial" charset="0"/>
              </a:defRPr>
            </a:lvl8pPr>
            <a:lvl9pPr marL="3867546" indent="-227503" defTabSz="455005" eaLnBrk="0" fontAlgn="base" hangingPunct="0">
              <a:spcBef>
                <a:spcPct val="0"/>
              </a:spcBef>
              <a:spcAft>
                <a:spcPct val="0"/>
              </a:spcAft>
              <a:defRPr>
                <a:solidFill>
                  <a:schemeClr val="tx1"/>
                </a:solidFill>
                <a:latin typeface="Arial" charset="0"/>
              </a:defRPr>
            </a:lvl9pPr>
          </a:lstStyle>
          <a:p>
            <a:pPr eaLnBrk="1" hangingPunct="1">
              <a:defRPr/>
            </a:pPr>
            <a:fld id="{2C6C8F36-DD0E-4AF1-B216-714108F12181}" type="slidenum">
              <a:rPr lang="en-GB" altLang="en-US" smtClean="0"/>
              <a:pPr eaLnBrk="1" hangingPunct="1">
                <a:defRPr/>
              </a:pPr>
              <a:t>4</a:t>
            </a:fld>
            <a:endParaRPr lang="en-GB" altLang="en-US" smtClean="0"/>
          </a:p>
        </p:txBody>
      </p:sp>
    </p:spTree>
    <p:extLst>
      <p:ext uri="{BB962C8B-B14F-4D97-AF65-F5344CB8AC3E}">
        <p14:creationId xmlns:p14="http://schemas.microsoft.com/office/powerpoint/2010/main" val="204178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 developing measure of recovery it is helpful to think of the factors that are known to affect wellbeing. These can be summarised as above.</a:t>
            </a:r>
          </a:p>
          <a:p>
            <a:pPr eaLnBrk="1" hangingPunct="1">
              <a:spcBef>
                <a:spcPct val="0"/>
              </a:spcBef>
            </a:pPr>
            <a:r>
              <a:rPr lang="en-GB" altLang="en-US" smtClean="0"/>
              <a:t>These factors were used to create the HOPE Framework – the framework developed by penumbra to focus on wellbeing and recovery and that forms the structure of I.ROC.</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defTabSz="455005" eaLnBrk="0" fontAlgn="base" hangingPunct="0">
              <a:spcBef>
                <a:spcPct val="0"/>
              </a:spcBef>
              <a:spcAft>
                <a:spcPct val="0"/>
              </a:spcAft>
              <a:defRPr>
                <a:solidFill>
                  <a:schemeClr val="tx1"/>
                </a:solidFill>
                <a:latin typeface="Arial" charset="0"/>
              </a:defRPr>
            </a:lvl6pPr>
            <a:lvl7pPr marL="2957535" indent="-227503" defTabSz="455005" eaLnBrk="0" fontAlgn="base" hangingPunct="0">
              <a:spcBef>
                <a:spcPct val="0"/>
              </a:spcBef>
              <a:spcAft>
                <a:spcPct val="0"/>
              </a:spcAft>
              <a:defRPr>
                <a:solidFill>
                  <a:schemeClr val="tx1"/>
                </a:solidFill>
                <a:latin typeface="Arial" charset="0"/>
              </a:defRPr>
            </a:lvl7pPr>
            <a:lvl8pPr marL="3412541" indent="-227503" defTabSz="455005" eaLnBrk="0" fontAlgn="base" hangingPunct="0">
              <a:spcBef>
                <a:spcPct val="0"/>
              </a:spcBef>
              <a:spcAft>
                <a:spcPct val="0"/>
              </a:spcAft>
              <a:defRPr>
                <a:solidFill>
                  <a:schemeClr val="tx1"/>
                </a:solidFill>
                <a:latin typeface="Arial" charset="0"/>
              </a:defRPr>
            </a:lvl8pPr>
            <a:lvl9pPr marL="3867546" indent="-227503" defTabSz="455005" eaLnBrk="0" fontAlgn="base" hangingPunct="0">
              <a:spcBef>
                <a:spcPct val="0"/>
              </a:spcBef>
              <a:spcAft>
                <a:spcPct val="0"/>
              </a:spcAft>
              <a:defRPr>
                <a:solidFill>
                  <a:schemeClr val="tx1"/>
                </a:solidFill>
                <a:latin typeface="Arial" charset="0"/>
              </a:defRPr>
            </a:lvl9pPr>
          </a:lstStyle>
          <a:p>
            <a:pPr eaLnBrk="1" hangingPunct="1">
              <a:defRPr/>
            </a:pPr>
            <a:fld id="{BAFAE985-B862-44BD-B556-6240F1D441DD}" type="slidenum">
              <a:rPr lang="en-GB" altLang="en-US" smtClean="0"/>
              <a:pPr eaLnBrk="1" hangingPunct="1">
                <a:defRPr/>
              </a:pPr>
              <a:t>7</a:t>
            </a:fld>
            <a:endParaRPr lang="en-GB" altLang="en-US" smtClean="0"/>
          </a:p>
        </p:txBody>
      </p:sp>
    </p:spTree>
    <p:extLst>
      <p:ext uri="{BB962C8B-B14F-4D97-AF65-F5344CB8AC3E}">
        <p14:creationId xmlns:p14="http://schemas.microsoft.com/office/powerpoint/2010/main" val="394062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HOPE Framework = 4 areas of HOPE – all relevant to wellbeing and recovery.</a:t>
            </a:r>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defTabSz="455005" eaLnBrk="0" fontAlgn="base" hangingPunct="0">
              <a:spcBef>
                <a:spcPct val="0"/>
              </a:spcBef>
              <a:spcAft>
                <a:spcPct val="0"/>
              </a:spcAft>
              <a:defRPr>
                <a:solidFill>
                  <a:schemeClr val="tx1"/>
                </a:solidFill>
                <a:latin typeface="Arial" charset="0"/>
              </a:defRPr>
            </a:lvl6pPr>
            <a:lvl7pPr marL="2957535" indent="-227503" defTabSz="455005" eaLnBrk="0" fontAlgn="base" hangingPunct="0">
              <a:spcBef>
                <a:spcPct val="0"/>
              </a:spcBef>
              <a:spcAft>
                <a:spcPct val="0"/>
              </a:spcAft>
              <a:defRPr>
                <a:solidFill>
                  <a:schemeClr val="tx1"/>
                </a:solidFill>
                <a:latin typeface="Arial" charset="0"/>
              </a:defRPr>
            </a:lvl7pPr>
            <a:lvl8pPr marL="3412541" indent="-227503" defTabSz="455005" eaLnBrk="0" fontAlgn="base" hangingPunct="0">
              <a:spcBef>
                <a:spcPct val="0"/>
              </a:spcBef>
              <a:spcAft>
                <a:spcPct val="0"/>
              </a:spcAft>
              <a:defRPr>
                <a:solidFill>
                  <a:schemeClr val="tx1"/>
                </a:solidFill>
                <a:latin typeface="Arial" charset="0"/>
              </a:defRPr>
            </a:lvl8pPr>
            <a:lvl9pPr marL="3867546" indent="-227503" defTabSz="455005" eaLnBrk="0" fontAlgn="base" hangingPunct="0">
              <a:spcBef>
                <a:spcPct val="0"/>
              </a:spcBef>
              <a:spcAft>
                <a:spcPct val="0"/>
              </a:spcAft>
              <a:defRPr>
                <a:solidFill>
                  <a:schemeClr val="tx1"/>
                </a:solidFill>
                <a:latin typeface="Arial" charset="0"/>
              </a:defRPr>
            </a:lvl9pPr>
          </a:lstStyle>
          <a:p>
            <a:pPr eaLnBrk="1" hangingPunct="1">
              <a:defRPr/>
            </a:pPr>
            <a:fld id="{49A98EA2-11B6-4FF0-956A-7CAB5FDE8C67}" type="slidenum">
              <a:rPr lang="en-GB" altLang="en-US" smtClean="0"/>
              <a:pPr eaLnBrk="1" hangingPunct="1">
                <a:defRPr/>
              </a:pPr>
              <a:t>8</a:t>
            </a:fld>
            <a:endParaRPr lang="en-GB" altLang="en-US" smtClean="0"/>
          </a:p>
        </p:txBody>
      </p:sp>
    </p:spTree>
    <p:extLst>
      <p:ext uri="{BB962C8B-B14F-4D97-AF65-F5344CB8AC3E}">
        <p14:creationId xmlns:p14="http://schemas.microsoft.com/office/powerpoint/2010/main" val="331662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I.ROC uses the 4 areas of the HOPE Framework as its basis. It then has 12 indicators of wellbeing which were originally identified by people who use Penumbra services and Penumbra practitioners. There are 12 questions, 1 for each indicator, and then a six point scale is used to measure recovery. The first time I.ROC is completed it provides 12 baseline scores ( the darker inner area ). These scores are recorded and can be plotted on an I.ROC graph to provide the baseline measurement. This can also tell you what are the areas that are having the most impact on the wellbeing and recovery for the person completing I.ROC. When I.ROC is completed at a later date – the difference can be measured based on the current scores vs the baseline scores previously provided i.e the picture of recovery.</a:t>
            </a:r>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defTabSz="455005" eaLnBrk="0" fontAlgn="base" hangingPunct="0">
              <a:spcBef>
                <a:spcPct val="0"/>
              </a:spcBef>
              <a:spcAft>
                <a:spcPct val="0"/>
              </a:spcAft>
              <a:defRPr>
                <a:solidFill>
                  <a:schemeClr val="tx1"/>
                </a:solidFill>
                <a:latin typeface="Arial" charset="0"/>
              </a:defRPr>
            </a:lvl6pPr>
            <a:lvl7pPr marL="2957535" indent="-227503" defTabSz="455005" eaLnBrk="0" fontAlgn="base" hangingPunct="0">
              <a:spcBef>
                <a:spcPct val="0"/>
              </a:spcBef>
              <a:spcAft>
                <a:spcPct val="0"/>
              </a:spcAft>
              <a:defRPr>
                <a:solidFill>
                  <a:schemeClr val="tx1"/>
                </a:solidFill>
                <a:latin typeface="Arial" charset="0"/>
              </a:defRPr>
            </a:lvl7pPr>
            <a:lvl8pPr marL="3412541" indent="-227503" defTabSz="455005" eaLnBrk="0" fontAlgn="base" hangingPunct="0">
              <a:spcBef>
                <a:spcPct val="0"/>
              </a:spcBef>
              <a:spcAft>
                <a:spcPct val="0"/>
              </a:spcAft>
              <a:defRPr>
                <a:solidFill>
                  <a:schemeClr val="tx1"/>
                </a:solidFill>
                <a:latin typeface="Arial" charset="0"/>
              </a:defRPr>
            </a:lvl8pPr>
            <a:lvl9pPr marL="3867546" indent="-227503" defTabSz="455005" eaLnBrk="0" fontAlgn="base" hangingPunct="0">
              <a:spcBef>
                <a:spcPct val="0"/>
              </a:spcBef>
              <a:spcAft>
                <a:spcPct val="0"/>
              </a:spcAft>
              <a:defRPr>
                <a:solidFill>
                  <a:schemeClr val="tx1"/>
                </a:solidFill>
                <a:latin typeface="Arial" charset="0"/>
              </a:defRPr>
            </a:lvl9pPr>
          </a:lstStyle>
          <a:p>
            <a:pPr eaLnBrk="1" hangingPunct="1">
              <a:defRPr/>
            </a:pPr>
            <a:fld id="{456A97BA-BB81-4F2E-B82C-3CF3F53708DA}" type="slidenum">
              <a:rPr lang="en-GB" altLang="en-US" smtClean="0"/>
              <a:pPr eaLnBrk="1" hangingPunct="1">
                <a:defRPr/>
              </a:pPr>
              <a:t>9</a:t>
            </a:fld>
            <a:endParaRPr lang="en-GB" altLang="en-US" smtClean="0"/>
          </a:p>
        </p:txBody>
      </p:sp>
    </p:spTree>
    <p:extLst>
      <p:ext uri="{BB962C8B-B14F-4D97-AF65-F5344CB8AC3E}">
        <p14:creationId xmlns:p14="http://schemas.microsoft.com/office/powerpoint/2010/main" val="183449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We have been assessing the reliability and validity of I.ROC over the past 4 ½ years to make sure that you can be confident in why you are using it and what it is telling you. </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99679" indent="-269107">
              <a:defRPr>
                <a:solidFill>
                  <a:schemeClr val="tx1"/>
                </a:solidFill>
                <a:latin typeface="Calibri" pitchFamily="34" charset="0"/>
              </a:defRPr>
            </a:lvl2pPr>
            <a:lvl3pPr marL="1076429" indent="-215286">
              <a:defRPr>
                <a:solidFill>
                  <a:schemeClr val="tx1"/>
                </a:solidFill>
                <a:latin typeface="Calibri" pitchFamily="34" charset="0"/>
              </a:defRPr>
            </a:lvl3pPr>
            <a:lvl4pPr marL="1507001" indent="-215286">
              <a:defRPr>
                <a:solidFill>
                  <a:schemeClr val="tx1"/>
                </a:solidFill>
                <a:latin typeface="Calibri" pitchFamily="34" charset="0"/>
              </a:defRPr>
            </a:lvl4pPr>
            <a:lvl5pPr marL="1937573" indent="-215286">
              <a:defRPr>
                <a:solidFill>
                  <a:schemeClr val="tx1"/>
                </a:solidFill>
                <a:latin typeface="Calibri" pitchFamily="34" charset="0"/>
              </a:defRPr>
            </a:lvl5pPr>
            <a:lvl6pPr marL="2368144" indent="-215286" fontAlgn="base">
              <a:spcBef>
                <a:spcPct val="0"/>
              </a:spcBef>
              <a:spcAft>
                <a:spcPct val="0"/>
              </a:spcAft>
              <a:defRPr>
                <a:solidFill>
                  <a:schemeClr val="tx1"/>
                </a:solidFill>
                <a:latin typeface="Calibri" pitchFamily="34" charset="0"/>
              </a:defRPr>
            </a:lvl6pPr>
            <a:lvl7pPr marL="2798715" indent="-215286" fontAlgn="base">
              <a:spcBef>
                <a:spcPct val="0"/>
              </a:spcBef>
              <a:spcAft>
                <a:spcPct val="0"/>
              </a:spcAft>
              <a:defRPr>
                <a:solidFill>
                  <a:schemeClr val="tx1"/>
                </a:solidFill>
                <a:latin typeface="Calibri" pitchFamily="34" charset="0"/>
              </a:defRPr>
            </a:lvl7pPr>
            <a:lvl8pPr marL="3229288" indent="-215286" fontAlgn="base">
              <a:spcBef>
                <a:spcPct val="0"/>
              </a:spcBef>
              <a:spcAft>
                <a:spcPct val="0"/>
              </a:spcAft>
              <a:defRPr>
                <a:solidFill>
                  <a:schemeClr val="tx1"/>
                </a:solidFill>
                <a:latin typeface="Calibri" pitchFamily="34" charset="0"/>
              </a:defRPr>
            </a:lvl8pPr>
            <a:lvl9pPr marL="3659859" indent="-2152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1A6760-47F3-4DFD-BAEC-012EC5C5C7CA}" type="slidenum">
              <a:rPr lang="en-GB" altLang="en-US" smtClean="0"/>
              <a:pPr fontAlgn="base">
                <a:spcBef>
                  <a:spcPct val="0"/>
                </a:spcBef>
                <a:spcAft>
                  <a:spcPct val="0"/>
                </a:spcAft>
                <a:defRPr/>
              </a:pPr>
              <a:t>10</a:t>
            </a:fld>
            <a:endParaRPr lang="en-GB" altLang="en-US" smtClean="0"/>
          </a:p>
        </p:txBody>
      </p:sp>
    </p:spTree>
    <p:extLst>
      <p:ext uri="{BB962C8B-B14F-4D97-AF65-F5344CB8AC3E}">
        <p14:creationId xmlns:p14="http://schemas.microsoft.com/office/powerpoint/2010/main" val="403097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Almost</a:t>
            </a:r>
            <a:r>
              <a:rPr lang="en-GB" altLang="en-US" baseline="0" dirty="0" smtClean="0"/>
              <a:t> 200 people who use Penumbra’s services participated in the next step of the validation, in which they were asked to complete I.ROC alongside two other questionnaires. </a:t>
            </a:r>
          </a:p>
          <a:p>
            <a:r>
              <a:rPr lang="en-GB" altLang="en-US" baseline="0" dirty="0" smtClean="0"/>
              <a:t>The Recovery Assessment Scale (RAS) was one of the first questionnaires developed to measure personal recovery. It has been rigorously tested and has since been used in just about every validation of new recovery measures. It is an American questionnaire consisting of 41 questions which work on a similar scale to I.ROC such that a score of 1 is the furthest away from recovery and 5 is the closest to personal recovery. Because I.ROC and RAS use a similar scoring system, we expected to see a positive correlation between the two measures. We therefore expected people scoring low on I.ROC to score low on RAS and people scoring high on RAS to score high on I.ROC. </a:t>
            </a:r>
            <a:endParaRPr lang="en-GB" altLang="en-US" dirty="0" smtClean="0"/>
          </a:p>
          <a:p>
            <a:r>
              <a:rPr lang="en-GB" altLang="en-US" dirty="0" smtClean="0"/>
              <a:t>BASIS-32 is a clinical outcomes measures which</a:t>
            </a:r>
            <a:r>
              <a:rPr lang="en-GB" altLang="en-US" baseline="0" dirty="0" smtClean="0"/>
              <a:t> is used on a mandatory basis in parts of Australia and New Zealand. Whilst it is not technically a recovery measure, it does describe itself a measure of personally assessed outcomes and is the sort of tool which, left to their own devices, would most likely be implemented by the Scottish Government and the NHS. Being a clinical measure, its scoring works in the opposite way. A score of 0 represents no deficits and is therefore the closest to ‘recovery’. A score of 4 represents the greatest number of deficits/difficulty and therefore is the furthest away from recovery. Because of this we expected to see a negative correlation between BASIS-32 and I.ROC such that people scoring low on I.ROC would score high on BASIS-32 and people scoring low on BASIS-32 would score high on I.ROC. </a:t>
            </a:r>
            <a:endParaRPr lang="en-GB" altLang="en-US" dirty="0" smtClean="0"/>
          </a:p>
          <a:p>
            <a:pPr defTabSz="904369">
              <a:defRPr/>
            </a:pPr>
            <a:r>
              <a:rPr lang="en-GB" dirty="0" smtClean="0"/>
              <a:t>And this is exactly what we found. </a:t>
            </a:r>
          </a:p>
          <a:p>
            <a:endParaRPr lang="en-GB" dirty="0"/>
          </a:p>
        </p:txBody>
      </p:sp>
      <p:sp>
        <p:nvSpPr>
          <p:cNvPr id="4" name="Slide Number Placeholder 3"/>
          <p:cNvSpPr>
            <a:spLocks noGrp="1"/>
          </p:cNvSpPr>
          <p:nvPr>
            <p:ph type="sldNum" sz="quarter" idx="10"/>
          </p:nvPr>
        </p:nvSpPr>
        <p:spPr/>
        <p:txBody>
          <a:bodyPr/>
          <a:lstStyle/>
          <a:p>
            <a:fld id="{01171872-D882-4185-B394-CCA4F9CA25B1}" type="slidenum">
              <a:rPr lang="en-GB" smtClean="0"/>
              <a:t>11</a:t>
            </a:fld>
            <a:endParaRPr lang="en-GB"/>
          </a:p>
        </p:txBody>
      </p:sp>
    </p:spTree>
    <p:extLst>
      <p:ext uri="{BB962C8B-B14F-4D97-AF65-F5344CB8AC3E}">
        <p14:creationId xmlns:p14="http://schemas.microsoft.com/office/powerpoint/2010/main" val="136539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 also asked people which</a:t>
            </a:r>
            <a:r>
              <a:rPr lang="en-US" baseline="0" dirty="0" smtClean="0"/>
              <a:t> questionnaire they preferred. Because, if I.ROC correlates well with other measures that have already been through rigorous testing, why use I.ROC rather than these other tools? Luckily for us, people significantly preferred completing I.ROC to either BASIS-32 or RAS. When asked why, they said that it was shorter, easier, made more sense and was more relevant to their concept of recovery.</a:t>
            </a: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6389" indent="-298611" eaLnBrk="0" hangingPunct="0">
              <a:defRPr>
                <a:solidFill>
                  <a:schemeClr val="tx1"/>
                </a:solidFill>
                <a:latin typeface="Arial" charset="0"/>
                <a:cs typeface="Arial" charset="0"/>
              </a:defRPr>
            </a:lvl2pPr>
            <a:lvl3pPr marL="1194445" indent="-238889" eaLnBrk="0" hangingPunct="0">
              <a:defRPr>
                <a:solidFill>
                  <a:schemeClr val="tx1"/>
                </a:solidFill>
                <a:latin typeface="Arial" charset="0"/>
                <a:cs typeface="Arial" charset="0"/>
              </a:defRPr>
            </a:lvl3pPr>
            <a:lvl4pPr marL="1672223" indent="-238889" eaLnBrk="0" hangingPunct="0">
              <a:defRPr>
                <a:solidFill>
                  <a:schemeClr val="tx1"/>
                </a:solidFill>
                <a:latin typeface="Arial" charset="0"/>
                <a:cs typeface="Arial" charset="0"/>
              </a:defRPr>
            </a:lvl4pPr>
            <a:lvl5pPr marL="2150001" indent="-238889" eaLnBrk="0" hangingPunct="0">
              <a:defRPr>
                <a:solidFill>
                  <a:schemeClr val="tx1"/>
                </a:solidFill>
                <a:latin typeface="Arial" charset="0"/>
                <a:cs typeface="Arial" charset="0"/>
              </a:defRPr>
            </a:lvl5pPr>
            <a:lvl6pPr marL="2627779" indent="-238889" defTabSz="477779" eaLnBrk="0" fontAlgn="base" hangingPunct="0">
              <a:spcBef>
                <a:spcPct val="0"/>
              </a:spcBef>
              <a:spcAft>
                <a:spcPct val="0"/>
              </a:spcAft>
              <a:defRPr>
                <a:solidFill>
                  <a:schemeClr val="tx1"/>
                </a:solidFill>
                <a:latin typeface="Arial" charset="0"/>
                <a:cs typeface="Arial" charset="0"/>
              </a:defRPr>
            </a:lvl6pPr>
            <a:lvl7pPr marL="3105557" indent="-238889" defTabSz="477779" eaLnBrk="0" fontAlgn="base" hangingPunct="0">
              <a:spcBef>
                <a:spcPct val="0"/>
              </a:spcBef>
              <a:spcAft>
                <a:spcPct val="0"/>
              </a:spcAft>
              <a:defRPr>
                <a:solidFill>
                  <a:schemeClr val="tx1"/>
                </a:solidFill>
                <a:latin typeface="Arial" charset="0"/>
                <a:cs typeface="Arial" charset="0"/>
              </a:defRPr>
            </a:lvl7pPr>
            <a:lvl8pPr marL="3583335" indent="-238889" defTabSz="477779" eaLnBrk="0" fontAlgn="base" hangingPunct="0">
              <a:spcBef>
                <a:spcPct val="0"/>
              </a:spcBef>
              <a:spcAft>
                <a:spcPct val="0"/>
              </a:spcAft>
              <a:defRPr>
                <a:solidFill>
                  <a:schemeClr val="tx1"/>
                </a:solidFill>
                <a:latin typeface="Arial" charset="0"/>
                <a:cs typeface="Arial" charset="0"/>
              </a:defRPr>
            </a:lvl8pPr>
            <a:lvl9pPr marL="4061114" indent="-238889" defTabSz="477779" eaLnBrk="0" fontAlgn="base" hangingPunct="0">
              <a:spcBef>
                <a:spcPct val="0"/>
              </a:spcBef>
              <a:spcAft>
                <a:spcPct val="0"/>
              </a:spcAft>
              <a:defRPr>
                <a:solidFill>
                  <a:schemeClr val="tx1"/>
                </a:solidFill>
                <a:latin typeface="Arial" charset="0"/>
                <a:cs typeface="Arial" charset="0"/>
              </a:defRPr>
            </a:lvl9pPr>
          </a:lstStyle>
          <a:p>
            <a:pPr eaLnBrk="1" hangingPunct="1"/>
            <a:fld id="{0D883DFE-6573-4FF1-9C95-AEB38BBDCD8D}" type="slidenum">
              <a:rPr lang="en-GB" smtClean="0"/>
              <a:pPr eaLnBrk="1" hangingPunct="1"/>
              <a:t>12</a:t>
            </a:fld>
            <a:endParaRPr lang="en-GB" smtClean="0"/>
          </a:p>
        </p:txBody>
      </p:sp>
    </p:spTree>
    <p:extLst>
      <p:ext uri="{BB962C8B-B14F-4D97-AF65-F5344CB8AC3E}">
        <p14:creationId xmlns:p14="http://schemas.microsoft.com/office/powerpoint/2010/main" val="39101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when we looked, we saw that the first time point at which there was a significant change in people’s scores was 3 months. </a:t>
            </a:r>
            <a:r>
              <a:rPr lang="en-GB" baseline="0" dirty="0" smtClean="0"/>
              <a:t> This was a good finding for us of course, as this is the time that you are asked to review I.ROC. It does not mean that for each individual this will be appropriate, and we are aware that for some services this may not be the optimum, but for Penumbra as a whole, 3 months is the best time at which to repeat I.ROC. </a:t>
            </a:r>
            <a:endParaRPr lang="en-GB" dirty="0"/>
          </a:p>
        </p:txBody>
      </p:sp>
      <p:sp>
        <p:nvSpPr>
          <p:cNvPr id="4" name="Slide Number Placeholder 3"/>
          <p:cNvSpPr>
            <a:spLocks noGrp="1"/>
          </p:cNvSpPr>
          <p:nvPr>
            <p:ph type="sldNum" sz="quarter" idx="10"/>
          </p:nvPr>
        </p:nvSpPr>
        <p:spPr/>
        <p:txBody>
          <a:bodyPr/>
          <a:lstStyle/>
          <a:p>
            <a:fld id="{01171872-D882-4185-B394-CCA4F9CA25B1}" type="slidenum">
              <a:rPr lang="en-GB" smtClean="0"/>
              <a:t>13</a:t>
            </a:fld>
            <a:endParaRPr lang="en-GB"/>
          </a:p>
        </p:txBody>
      </p:sp>
    </p:spTree>
    <p:extLst>
      <p:ext uri="{BB962C8B-B14F-4D97-AF65-F5344CB8AC3E}">
        <p14:creationId xmlns:p14="http://schemas.microsoft.com/office/powerpoint/2010/main" val="265146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8575" y="476250"/>
            <a:ext cx="9232900" cy="998538"/>
            <a:chOff x="-27445" y="1587851"/>
            <a:chExt cx="9060798" cy="997346"/>
          </a:xfrm>
        </p:grpSpPr>
        <p:sp>
          <p:nvSpPr>
            <p:cNvPr id="4" name="Rectangle 3"/>
            <p:cNvSpPr/>
            <p:nvPr/>
          </p:nvSpPr>
          <p:spPr>
            <a:xfrm>
              <a:off x="-11866" y="1836791"/>
              <a:ext cx="9045219" cy="252111"/>
            </a:xfrm>
            <a:prstGeom prst="rect">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11866" y="1587851"/>
              <a:ext cx="9045219" cy="252112"/>
            </a:xfrm>
            <a:prstGeom prst="rect">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11866" y="2333085"/>
              <a:ext cx="9045219" cy="252112"/>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7445" y="2088902"/>
              <a:ext cx="9045219" cy="252112"/>
            </a:xfrm>
            <a:prstGeom prst="rect">
              <a:avLst/>
            </a:prstGeom>
            <a:solidFill>
              <a:srgbClr val="F39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8" name="Group 8"/>
          <p:cNvGrpSpPr>
            <a:grpSpLocks/>
          </p:cNvGrpSpPr>
          <p:nvPr/>
        </p:nvGrpSpPr>
        <p:grpSpPr bwMode="auto">
          <a:xfrm>
            <a:off x="2376000" y="404812"/>
            <a:ext cx="4392000" cy="4392000"/>
            <a:chOff x="5687120" y="1700807"/>
            <a:chExt cx="4393108" cy="4391494"/>
          </a:xfrm>
        </p:grpSpPr>
        <p:sp>
          <p:nvSpPr>
            <p:cNvPr id="9" name="Oval 8"/>
            <p:cNvSpPr/>
            <p:nvPr/>
          </p:nvSpPr>
          <p:spPr>
            <a:xfrm>
              <a:off x="5687120" y="1700807"/>
              <a:ext cx="4393108" cy="4391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834" y="1777840"/>
              <a:ext cx="4173682" cy="4165023"/>
            </a:xfrm>
            <a:prstGeom prst="ellipse">
              <a:avLst/>
            </a:prstGeom>
          </p:spPr>
        </p:pic>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2675" y="4706938"/>
            <a:ext cx="18986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457200" y="5598368"/>
            <a:ext cx="8229600" cy="638944"/>
          </a:xfrm>
        </p:spPr>
        <p:txBody>
          <a:bodyPr>
            <a:normAutofit/>
          </a:bodyPr>
          <a:lstStyle>
            <a:lvl1pPr>
              <a:defRPr sz="4400">
                <a:solidFill>
                  <a:srgbClr val="00728F"/>
                </a:solidFill>
              </a:defRPr>
            </a:lvl1pPr>
          </a:lstStyle>
          <a:p>
            <a:r>
              <a:rPr lang="en-US" dirty="0" smtClean="0"/>
              <a:t>Click to edit Master title style</a:t>
            </a:r>
            <a:endParaRPr lang="en-GB" dirty="0"/>
          </a:p>
        </p:txBody>
      </p:sp>
      <p:sp>
        <p:nvSpPr>
          <p:cNvPr id="12" name="Title 1"/>
          <p:cNvSpPr txBox="1">
            <a:spLocks/>
          </p:cNvSpPr>
          <p:nvPr userDrawn="1"/>
        </p:nvSpPr>
        <p:spPr>
          <a:xfrm>
            <a:off x="838200" y="6309320"/>
            <a:ext cx="7772400" cy="455042"/>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rgbClr val="00728F"/>
                </a:solidFill>
                <a:latin typeface="+mj-lt"/>
                <a:ea typeface="+mj-ea"/>
                <a:cs typeface="+mj-cs"/>
              </a:defRPr>
            </a:lvl1pPr>
          </a:lstStyle>
          <a:p>
            <a:pPr fontAlgn="auto">
              <a:spcAft>
                <a:spcPts val="0"/>
              </a:spcAft>
              <a:defRPr/>
            </a:pPr>
            <a:r>
              <a:rPr lang="en-GB" sz="2800" dirty="0" smtClean="0">
                <a:solidFill>
                  <a:srgbClr val="807F79"/>
                </a:solidFill>
              </a:rPr>
              <a:t>Graeme Walker	</a:t>
            </a:r>
            <a:endParaRPr lang="en-GB" sz="2800" dirty="0">
              <a:solidFill>
                <a:srgbClr val="807F79"/>
              </a:solidFill>
            </a:endParaRPr>
          </a:p>
        </p:txBody>
      </p:sp>
    </p:spTree>
    <p:extLst>
      <p:ext uri="{BB962C8B-B14F-4D97-AF65-F5344CB8AC3E}">
        <p14:creationId xmlns:p14="http://schemas.microsoft.com/office/powerpoint/2010/main" val="11640858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A1A3AD-D730-43CD-BAAC-C73C626FE1E0}" type="datetimeFigureOut">
              <a:rPr lang="en-GB"/>
              <a:pPr>
                <a:defRPr/>
              </a:pPr>
              <a:t>23/05/2018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8B3857-CD01-4CCF-ABFE-217026978565}" type="slidenum">
              <a:rPr lang="en-GB"/>
              <a:pPr>
                <a:defRPr/>
              </a:pPr>
              <a:t>‹#›</a:t>
            </a:fld>
            <a:endParaRPr lang="en-GB"/>
          </a:p>
        </p:txBody>
      </p:sp>
    </p:spTree>
    <p:extLst>
      <p:ext uri="{BB962C8B-B14F-4D97-AF65-F5344CB8AC3E}">
        <p14:creationId xmlns:p14="http://schemas.microsoft.com/office/powerpoint/2010/main" val="426229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9F8389-6AED-4278-8BF4-1A0AE7BB87F7}" type="datetimeFigureOut">
              <a:rPr lang="en-GB"/>
              <a:pPr>
                <a:defRPr/>
              </a:pPr>
              <a:t>23/05/2018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4B1495-027D-4A43-B144-449F692841F1}" type="slidenum">
              <a:rPr lang="en-GB"/>
              <a:pPr>
                <a:defRPr/>
              </a:pPr>
              <a:t>‹#›</a:t>
            </a:fld>
            <a:endParaRPr lang="en-GB"/>
          </a:p>
        </p:txBody>
      </p:sp>
    </p:spTree>
    <p:extLst>
      <p:ext uri="{BB962C8B-B14F-4D97-AF65-F5344CB8AC3E}">
        <p14:creationId xmlns:p14="http://schemas.microsoft.com/office/powerpoint/2010/main" val="314874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78285-3740-453D-AE2B-4BEE61F7F3FB}" type="datetimeFigureOut">
              <a:rPr lang="en-GB"/>
              <a:pPr>
                <a:defRPr/>
              </a:pPr>
              <a:t>23/05/2018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3092B6-B238-429D-9693-2E0B28925ACE}" type="slidenum">
              <a:rPr lang="en-GB"/>
              <a:pPr>
                <a:defRPr/>
              </a:pPr>
              <a:t>‹#›</a:t>
            </a:fld>
            <a:endParaRPr lang="en-GB"/>
          </a:p>
        </p:txBody>
      </p:sp>
    </p:spTree>
    <p:extLst>
      <p:ext uri="{BB962C8B-B14F-4D97-AF65-F5344CB8AC3E}">
        <p14:creationId xmlns:p14="http://schemas.microsoft.com/office/powerpoint/2010/main" val="3120399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997575" y="223838"/>
            <a:ext cx="2133600" cy="365125"/>
          </a:xfrm>
          <a:prstGeom prst="rect">
            <a:avLst/>
          </a:prstGeom>
        </p:spPr>
        <p:txBody>
          <a:bodyPr/>
          <a:lstStyle>
            <a:lvl1pPr>
              <a:defRPr/>
            </a:lvl1pPr>
          </a:lstStyle>
          <a:p>
            <a:pPr>
              <a:defRPr/>
            </a:pPr>
            <a:fld id="{8B10DB57-6600-4AC7-9044-F024027750A5}" type="datetime4">
              <a:rPr lang="en-US"/>
              <a:pPr>
                <a:defRPr/>
              </a:pPr>
              <a:t>May 23, 2018</a:t>
            </a:fld>
            <a:endParaRPr lang="en-US"/>
          </a:p>
        </p:txBody>
      </p:sp>
      <p:sp>
        <p:nvSpPr>
          <p:cNvPr id="3" name="Footer Placeholder 4"/>
          <p:cNvSpPr>
            <a:spLocks noGrp="1"/>
          </p:cNvSpPr>
          <p:nvPr>
            <p:ph type="ftr" sz="quarter" idx="11"/>
          </p:nvPr>
        </p:nvSpPr>
        <p:spPr>
          <a:xfrm>
            <a:off x="4641850" y="5851525"/>
            <a:ext cx="3502025"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4649788" y="223838"/>
            <a:ext cx="1331912" cy="365125"/>
          </a:xfrm>
          <a:prstGeom prst="rect">
            <a:avLst/>
          </a:prstGeom>
        </p:spPr>
        <p:txBody>
          <a:bodyPr/>
          <a:lstStyle>
            <a:lvl1pPr>
              <a:defRPr/>
            </a:lvl1pPr>
          </a:lstStyle>
          <a:p>
            <a:pPr>
              <a:defRPr/>
            </a:pPr>
            <a:fld id="{5F6F6B54-F595-4BAF-A206-2581290DFFE3}" type="slidenum">
              <a:rPr lang="en-US"/>
              <a:pPr>
                <a:defRPr/>
              </a:pPr>
              <a:t>‹#›</a:t>
            </a:fld>
            <a:endParaRPr lang="en-US"/>
          </a:p>
        </p:txBody>
      </p:sp>
    </p:spTree>
    <p:extLst>
      <p:ext uri="{BB962C8B-B14F-4D97-AF65-F5344CB8AC3E}">
        <p14:creationId xmlns:p14="http://schemas.microsoft.com/office/powerpoint/2010/main" val="33081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032" y="620689"/>
            <a:ext cx="7772400" cy="936103"/>
          </a:xfrm>
        </p:spPr>
        <p:txBody>
          <a:bodyPr/>
          <a:lstStyle/>
          <a:p>
            <a:r>
              <a:rPr lang="en-US" smtClean="0"/>
              <a:t>Click to edit Master title style</a:t>
            </a:r>
            <a:endParaRPr lang="en-GB"/>
          </a:p>
        </p:txBody>
      </p:sp>
      <p:sp>
        <p:nvSpPr>
          <p:cNvPr id="3" name="Subtitle 2"/>
          <p:cNvSpPr>
            <a:spLocks noGrp="1"/>
          </p:cNvSpPr>
          <p:nvPr>
            <p:ph type="subTitle" idx="1"/>
          </p:nvPr>
        </p:nvSpPr>
        <p:spPr>
          <a:xfrm>
            <a:off x="702436" y="1844825"/>
            <a:ext cx="7757996" cy="72007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C5A83-6312-4A73-A372-B34924C5019A}" type="slidenum">
              <a:rPr lang="en-GB" smtClean="0"/>
              <a:t>‹#›</a:t>
            </a:fld>
            <a:endParaRPr lang="en-GB"/>
          </a:p>
        </p:txBody>
      </p:sp>
      <p:sp>
        <p:nvSpPr>
          <p:cNvPr id="8" name="Isosceles Triangle 7"/>
          <p:cNvSpPr/>
          <p:nvPr userDrawn="1"/>
        </p:nvSpPr>
        <p:spPr>
          <a:xfrm>
            <a:off x="-1" y="2852936"/>
            <a:ext cx="9144001" cy="403244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460432" y="2708920"/>
            <a:ext cx="734285"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8"/>
          <p:cNvGrpSpPr>
            <a:grpSpLocks/>
          </p:cNvGrpSpPr>
          <p:nvPr userDrawn="1"/>
        </p:nvGrpSpPr>
        <p:grpSpPr bwMode="auto">
          <a:xfrm>
            <a:off x="4843742" y="2564904"/>
            <a:ext cx="4392000" cy="4392000"/>
            <a:chOff x="5687120" y="1700807"/>
            <a:chExt cx="4393108" cy="4391494"/>
          </a:xfrm>
        </p:grpSpPr>
        <p:sp>
          <p:nvSpPr>
            <p:cNvPr id="12" name="Oval 11"/>
            <p:cNvSpPr/>
            <p:nvPr/>
          </p:nvSpPr>
          <p:spPr>
            <a:xfrm>
              <a:off x="5687120" y="1700807"/>
              <a:ext cx="4393108" cy="4391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834" y="1777840"/>
              <a:ext cx="4173682" cy="4165023"/>
            </a:xfrm>
            <a:prstGeom prst="ellipse">
              <a:avLst/>
            </a:prstGeom>
          </p:spPr>
        </p:pic>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03000" y="5868065"/>
            <a:ext cx="2469000" cy="93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9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B696A-AADD-4A18-BFD4-2366B6C4F99D}"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395751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B696A-AADD-4A18-BFD4-2366B6C4F99D}"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3155962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0B696A-AADD-4A18-BFD4-2366B6C4F99D}"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48638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0B696A-AADD-4A18-BFD4-2366B6C4F99D}" type="datetimeFigureOut">
              <a:rPr lang="en-GB" smtClean="0"/>
              <a:t>23/05/2018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2925516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0B696A-AADD-4A18-BFD4-2366B6C4F99D}" type="datetimeFigureOut">
              <a:rPr lang="en-GB" smtClean="0"/>
              <a:t>23/05/2018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407650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485800"/>
            <a:ext cx="6635080" cy="638944"/>
          </a:xfrm>
        </p:spPr>
        <p:txBody>
          <a:bodyPr/>
          <a:lstStyle>
            <a:lvl1pPr algn="r">
              <a:defRPr sz="3600" baseline="0">
                <a:solidFill>
                  <a:srgbClr val="BF311A"/>
                </a:solidFill>
              </a:defRPr>
            </a:lvl1pPr>
          </a:lstStyle>
          <a:p>
            <a:r>
              <a:rPr lang="en-US" dirty="0" smtClean="0"/>
              <a:t>Click to edit title style</a:t>
            </a:r>
            <a:endParaRPr lang="en-GB" dirty="0"/>
          </a:p>
        </p:txBody>
      </p:sp>
      <p:sp>
        <p:nvSpPr>
          <p:cNvPr id="4" name="Content Placeholder 3"/>
          <p:cNvSpPr>
            <a:spLocks noGrp="1"/>
          </p:cNvSpPr>
          <p:nvPr>
            <p:ph sz="half" idx="2"/>
          </p:nvPr>
        </p:nvSpPr>
        <p:spPr>
          <a:xfrm>
            <a:off x="467544" y="1412776"/>
            <a:ext cx="8219256"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3" name="Group 2"/>
          <p:cNvGrpSpPr/>
          <p:nvPr userDrawn="1"/>
        </p:nvGrpSpPr>
        <p:grpSpPr>
          <a:xfrm>
            <a:off x="42633" y="5585843"/>
            <a:ext cx="9108287" cy="1240211"/>
            <a:chOff x="-1" y="5617789"/>
            <a:chExt cx="9180513" cy="1240211"/>
          </a:xfrm>
        </p:grpSpPr>
        <p:grpSp>
          <p:nvGrpSpPr>
            <p:cNvPr id="9" name="Group 8"/>
            <p:cNvGrpSpPr/>
            <p:nvPr userDrawn="1"/>
          </p:nvGrpSpPr>
          <p:grpSpPr>
            <a:xfrm>
              <a:off x="-1" y="5733256"/>
              <a:ext cx="9180513" cy="1124744"/>
              <a:chOff x="-1" y="5733256"/>
              <a:chExt cx="8638670" cy="1124744"/>
            </a:xfrm>
          </p:grpSpPr>
          <p:sp>
            <p:nvSpPr>
              <p:cNvPr id="6" name="Isosceles Triangle 5"/>
              <p:cNvSpPr/>
              <p:nvPr userDrawn="1"/>
            </p:nvSpPr>
            <p:spPr>
              <a:xfrm>
                <a:off x="-1" y="6237312"/>
                <a:ext cx="8604313" cy="62068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userDrawn="1"/>
            </p:nvSpPr>
            <p:spPr>
              <a:xfrm>
                <a:off x="7517482" y="5733393"/>
                <a:ext cx="1018372" cy="900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8027800" y="5733256"/>
                <a:ext cx="610869" cy="56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002" y="5617789"/>
              <a:ext cx="1082246" cy="1080000"/>
            </a:xfrm>
            <a:prstGeom prst="ellipse">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6373333"/>
            <a:ext cx="1233960" cy="4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sosceles Triangle 10"/>
          <p:cNvSpPr/>
          <p:nvPr userDrawn="1"/>
        </p:nvSpPr>
        <p:spPr>
          <a:xfrm flipH="1" flipV="1">
            <a:off x="-2" y="0"/>
            <a:ext cx="9144001" cy="620688"/>
          </a:xfrm>
          <a:prstGeom prst="triangle">
            <a:avLst>
              <a:gd name="adj" fmla="val 100000"/>
            </a:avLst>
          </a:prstGeom>
          <a:solidFill>
            <a:srgbClr val="807F7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2.jpeg" descr="image2.jpeg"/>
          <p:cNvPicPr>
            <a:picLocks noChangeAspect="1"/>
          </p:cNvPicPr>
          <p:nvPr userDrawn="1"/>
        </p:nvPicPr>
        <p:blipFill>
          <a:blip r:embed="rId4">
            <a:extLst/>
          </a:blip>
          <a:stretch>
            <a:fillRect/>
          </a:stretch>
        </p:blipFill>
        <p:spPr>
          <a:xfrm>
            <a:off x="539552" y="6335927"/>
            <a:ext cx="1685554" cy="224673"/>
          </a:xfrm>
          <a:prstGeom prst="rect">
            <a:avLst/>
          </a:prstGeom>
          <a:ln w="12700">
            <a:miter lim="400000"/>
          </a:ln>
        </p:spPr>
      </p:pic>
    </p:spTree>
    <p:extLst>
      <p:ext uri="{BB962C8B-B14F-4D97-AF65-F5344CB8AC3E}">
        <p14:creationId xmlns:p14="http://schemas.microsoft.com/office/powerpoint/2010/main" val="21311542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696A-AADD-4A18-BFD4-2366B6C4F99D}" type="datetimeFigureOut">
              <a:rPr lang="en-GB" smtClean="0"/>
              <a:t>23/05/2018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281605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B696A-AADD-4A18-BFD4-2366B6C4F99D}"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2169999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B696A-AADD-4A18-BFD4-2366B6C4F99D}" type="datetimeFigureOut">
              <a:rPr lang="en-GB" smtClean="0"/>
              <a:t>23/05/2018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128606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B696A-AADD-4A18-BFD4-2366B6C4F99D}"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3572228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B696A-AADD-4A18-BFD4-2366B6C4F99D}" type="datetimeFigureOut">
              <a:rPr lang="en-GB" smtClean="0"/>
              <a:t>23/05/2018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9C5A83-6312-4A73-A372-B34924C5019A}" type="slidenum">
              <a:rPr lang="en-GB" smtClean="0"/>
              <a:t>‹#›</a:t>
            </a:fld>
            <a:endParaRPr lang="en-GB"/>
          </a:p>
        </p:txBody>
      </p:sp>
    </p:spTree>
    <p:extLst>
      <p:ext uri="{BB962C8B-B14F-4D97-AF65-F5344CB8AC3E}">
        <p14:creationId xmlns:p14="http://schemas.microsoft.com/office/powerpoint/2010/main" val="60446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267615"/>
            <a:ext cx="6635080" cy="638944"/>
          </a:xfrm>
        </p:spPr>
        <p:txBody>
          <a:bodyPr/>
          <a:lstStyle>
            <a:lvl1pPr algn="r">
              <a:defRPr sz="4400" baseline="0">
                <a:solidFill>
                  <a:srgbClr val="00728F"/>
                </a:solidFill>
              </a:defRPr>
            </a:lvl1pPr>
          </a:lstStyle>
          <a:p>
            <a:r>
              <a:rPr lang="en-US" dirty="0" smtClean="0"/>
              <a:t>Click to edit title style</a:t>
            </a:r>
            <a:endParaRPr lang="en-GB" dirty="0"/>
          </a:p>
        </p:txBody>
      </p:sp>
      <p:sp>
        <p:nvSpPr>
          <p:cNvPr id="4" name="Content Placeholder 3"/>
          <p:cNvSpPr>
            <a:spLocks noGrp="1"/>
          </p:cNvSpPr>
          <p:nvPr>
            <p:ph sz="half" idx="2"/>
          </p:nvPr>
        </p:nvSpPr>
        <p:spPr>
          <a:xfrm>
            <a:off x="467544"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3" name="Group 2"/>
          <p:cNvGrpSpPr/>
          <p:nvPr userDrawn="1"/>
        </p:nvGrpSpPr>
        <p:grpSpPr>
          <a:xfrm>
            <a:off x="-1" y="5733256"/>
            <a:ext cx="9180513" cy="1224136"/>
            <a:chOff x="-1" y="5733256"/>
            <a:chExt cx="9180513" cy="1224136"/>
          </a:xfrm>
        </p:grpSpPr>
        <p:grpSp>
          <p:nvGrpSpPr>
            <p:cNvPr id="9" name="Group 8"/>
            <p:cNvGrpSpPr/>
            <p:nvPr userDrawn="1"/>
          </p:nvGrpSpPr>
          <p:grpSpPr>
            <a:xfrm>
              <a:off x="-1" y="5733256"/>
              <a:ext cx="9180513" cy="1224136"/>
              <a:chOff x="-1" y="5733256"/>
              <a:chExt cx="8638670" cy="1224136"/>
            </a:xfrm>
          </p:grpSpPr>
          <p:sp>
            <p:nvSpPr>
              <p:cNvPr id="6" name="Isosceles Triangle 5"/>
              <p:cNvSpPr/>
              <p:nvPr userDrawn="1"/>
            </p:nvSpPr>
            <p:spPr>
              <a:xfrm>
                <a:off x="-1" y="6237312"/>
                <a:ext cx="8604313" cy="62068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userDrawn="1"/>
            </p:nvSpPr>
            <p:spPr>
              <a:xfrm>
                <a:off x="7414669" y="5733392"/>
                <a:ext cx="1224000" cy="12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8027800" y="5733256"/>
                <a:ext cx="610869" cy="56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2702" y="5797003"/>
              <a:ext cx="1082246" cy="1080000"/>
            </a:xfrm>
            <a:prstGeom prst="ellipse">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6373333"/>
            <a:ext cx="1233960" cy="4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sosceles Triangle 10"/>
          <p:cNvSpPr/>
          <p:nvPr userDrawn="1"/>
        </p:nvSpPr>
        <p:spPr>
          <a:xfrm flipH="1" flipV="1">
            <a:off x="-2" y="0"/>
            <a:ext cx="9144001" cy="620688"/>
          </a:xfrm>
          <a:prstGeom prst="triangle">
            <a:avLst>
              <a:gd name="adj" fmla="val 100000"/>
            </a:avLst>
          </a:prstGeom>
          <a:solidFill>
            <a:srgbClr val="62C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p:cNvSpPr>
            <a:spLocks noGrp="1"/>
          </p:cNvSpPr>
          <p:nvPr>
            <p:ph sz="half" idx="10" hasCustomPrompt="1"/>
          </p:nvPr>
        </p:nvSpPr>
        <p:spPr>
          <a:xfrm>
            <a:off x="467544" y="1124744"/>
            <a:ext cx="8208912" cy="432048"/>
          </a:xfrm>
        </p:spPr>
        <p:txBody>
          <a:bodyPr/>
          <a:lstStyle>
            <a:lvl1pPr marL="0" indent="0">
              <a:buNone/>
              <a:defRPr sz="2800" b="1">
                <a:solidFill>
                  <a:srgbClr val="62C3D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subtitle styles</a:t>
            </a:r>
          </a:p>
        </p:txBody>
      </p:sp>
    </p:spTree>
    <p:extLst>
      <p:ext uri="{BB962C8B-B14F-4D97-AF65-F5344CB8AC3E}">
        <p14:creationId xmlns:p14="http://schemas.microsoft.com/office/powerpoint/2010/main" val="3534842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portunit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051720" y="266947"/>
            <a:ext cx="6635080" cy="638944"/>
          </a:xfrm>
        </p:spPr>
        <p:txBody>
          <a:bodyPr/>
          <a:lstStyle>
            <a:lvl1pPr algn="r">
              <a:defRPr>
                <a:solidFill>
                  <a:srgbClr val="78A22F"/>
                </a:solidFill>
              </a:defRPr>
            </a:lvl1pPr>
          </a:lstStyle>
          <a:p>
            <a:r>
              <a:rPr lang="en-US" dirty="0" smtClean="0"/>
              <a:t>Click to edit title style</a:t>
            </a:r>
            <a:endParaRPr lang="en-GB" dirty="0"/>
          </a:p>
        </p:txBody>
      </p:sp>
      <p:sp>
        <p:nvSpPr>
          <p:cNvPr id="16" name="Content Placeholder 3"/>
          <p:cNvSpPr>
            <a:spLocks noGrp="1"/>
          </p:cNvSpPr>
          <p:nvPr>
            <p:ph sz="half" idx="2"/>
          </p:nvPr>
        </p:nvSpPr>
        <p:spPr>
          <a:xfrm>
            <a:off x="467544"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Isosceles Triangle 16"/>
          <p:cNvSpPr/>
          <p:nvPr userDrawn="1"/>
        </p:nvSpPr>
        <p:spPr>
          <a:xfrm flipH="1" flipV="1">
            <a:off x="-2" y="0"/>
            <a:ext cx="9144001" cy="620688"/>
          </a:xfrm>
          <a:prstGeom prst="triangle">
            <a:avLst>
              <a:gd name="adj" fmla="val 100000"/>
            </a:avLst>
          </a:prstGeom>
          <a:solidFill>
            <a:srgbClr val="D1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userDrawn="1"/>
        </p:nvGrpSpPr>
        <p:grpSpPr>
          <a:xfrm>
            <a:off x="-1" y="5733256"/>
            <a:ext cx="9180513" cy="1224136"/>
            <a:chOff x="-1" y="5733256"/>
            <a:chExt cx="9180513" cy="1224136"/>
          </a:xfrm>
        </p:grpSpPr>
        <p:grpSp>
          <p:nvGrpSpPr>
            <p:cNvPr id="9" name="Group 8"/>
            <p:cNvGrpSpPr/>
            <p:nvPr userDrawn="1"/>
          </p:nvGrpSpPr>
          <p:grpSpPr>
            <a:xfrm>
              <a:off x="-1" y="5733256"/>
              <a:ext cx="9180513" cy="1224136"/>
              <a:chOff x="-1" y="5733256"/>
              <a:chExt cx="9180513" cy="1224136"/>
            </a:xfrm>
          </p:grpSpPr>
          <p:grpSp>
            <p:nvGrpSpPr>
              <p:cNvPr id="10" name="Group 9"/>
              <p:cNvGrpSpPr/>
              <p:nvPr userDrawn="1"/>
            </p:nvGrpSpPr>
            <p:grpSpPr>
              <a:xfrm>
                <a:off x="-1" y="5733256"/>
                <a:ext cx="9180513" cy="1224136"/>
                <a:chOff x="-1" y="5733256"/>
                <a:chExt cx="8638670" cy="1224136"/>
              </a:xfrm>
            </p:grpSpPr>
            <p:sp>
              <p:nvSpPr>
                <p:cNvPr id="12" name="Isosceles Triangle 11"/>
                <p:cNvSpPr/>
                <p:nvPr userDrawn="1"/>
              </p:nvSpPr>
              <p:spPr>
                <a:xfrm>
                  <a:off x="-1" y="6237312"/>
                  <a:ext cx="8604313" cy="62068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userDrawn="1"/>
              </p:nvSpPr>
              <p:spPr>
                <a:xfrm>
                  <a:off x="7414669" y="5733392"/>
                  <a:ext cx="1224000" cy="12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8027800" y="5733256"/>
                  <a:ext cx="610869" cy="56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2702" y="5797003"/>
                <a:ext cx="1082246" cy="1080000"/>
              </a:xfrm>
              <a:prstGeom prst="ellipse">
                <a:avLst/>
              </a:prstGeom>
            </p:spPr>
          </p:pic>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6373333"/>
              <a:ext cx="1233960" cy="4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3"/>
          <p:cNvSpPr>
            <a:spLocks noGrp="1"/>
          </p:cNvSpPr>
          <p:nvPr>
            <p:ph sz="half" idx="10" hasCustomPrompt="1"/>
          </p:nvPr>
        </p:nvSpPr>
        <p:spPr>
          <a:xfrm>
            <a:off x="467544" y="1124744"/>
            <a:ext cx="8208912" cy="432048"/>
          </a:xfrm>
        </p:spPr>
        <p:txBody>
          <a:bodyPr/>
          <a:lstStyle>
            <a:lvl1pPr marL="0" indent="0">
              <a:buNone/>
              <a:defRPr sz="2800" b="1">
                <a:solidFill>
                  <a:srgbClr val="D1D83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subtitle styles</a:t>
            </a:r>
          </a:p>
        </p:txBody>
      </p:sp>
    </p:spTree>
    <p:extLst>
      <p:ext uri="{BB962C8B-B14F-4D97-AF65-F5344CB8AC3E}">
        <p14:creationId xmlns:p14="http://schemas.microsoft.com/office/powerpoint/2010/main" val="91006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051720" y="266947"/>
            <a:ext cx="6635080" cy="638944"/>
          </a:xfrm>
        </p:spPr>
        <p:txBody>
          <a:bodyPr/>
          <a:lstStyle>
            <a:lvl1pPr algn="r">
              <a:defRPr>
                <a:solidFill>
                  <a:srgbClr val="F3901D"/>
                </a:solidFill>
              </a:defRPr>
            </a:lvl1pPr>
          </a:lstStyle>
          <a:p>
            <a:r>
              <a:rPr lang="en-US" dirty="0" smtClean="0"/>
              <a:t>Click to edit title style</a:t>
            </a:r>
            <a:endParaRPr lang="en-GB" dirty="0"/>
          </a:p>
        </p:txBody>
      </p:sp>
      <p:sp>
        <p:nvSpPr>
          <p:cNvPr id="8" name="Content Placeholder 3"/>
          <p:cNvSpPr>
            <a:spLocks noGrp="1"/>
          </p:cNvSpPr>
          <p:nvPr>
            <p:ph sz="half" idx="2"/>
          </p:nvPr>
        </p:nvSpPr>
        <p:spPr>
          <a:xfrm>
            <a:off x="467544"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Isosceles Triangle 8"/>
          <p:cNvSpPr/>
          <p:nvPr userDrawn="1"/>
        </p:nvSpPr>
        <p:spPr>
          <a:xfrm flipH="1" flipV="1">
            <a:off x="-2" y="0"/>
            <a:ext cx="9144001" cy="620688"/>
          </a:xfrm>
          <a:prstGeom prst="triangle">
            <a:avLst>
              <a:gd name="adj" fmla="val 100000"/>
            </a:avLst>
          </a:prstGeom>
          <a:solidFill>
            <a:srgbClr val="FFD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1" y="5733256"/>
            <a:ext cx="9180513" cy="1224136"/>
            <a:chOff x="-1" y="5733256"/>
            <a:chExt cx="9180513" cy="1224136"/>
          </a:xfrm>
        </p:grpSpPr>
        <p:grpSp>
          <p:nvGrpSpPr>
            <p:cNvPr id="11" name="Group 10"/>
            <p:cNvGrpSpPr/>
            <p:nvPr userDrawn="1"/>
          </p:nvGrpSpPr>
          <p:grpSpPr>
            <a:xfrm>
              <a:off x="-1" y="5733256"/>
              <a:ext cx="9180513" cy="1224136"/>
              <a:chOff x="-1" y="5733256"/>
              <a:chExt cx="9180513" cy="1224136"/>
            </a:xfrm>
          </p:grpSpPr>
          <p:grpSp>
            <p:nvGrpSpPr>
              <p:cNvPr id="13" name="Group 12"/>
              <p:cNvGrpSpPr/>
              <p:nvPr userDrawn="1"/>
            </p:nvGrpSpPr>
            <p:grpSpPr>
              <a:xfrm>
                <a:off x="-1" y="5733256"/>
                <a:ext cx="9180513" cy="1224136"/>
                <a:chOff x="-1" y="5733256"/>
                <a:chExt cx="8638670" cy="1224136"/>
              </a:xfrm>
            </p:grpSpPr>
            <p:sp>
              <p:nvSpPr>
                <p:cNvPr id="15" name="Isosceles Triangle 14"/>
                <p:cNvSpPr/>
                <p:nvPr userDrawn="1"/>
              </p:nvSpPr>
              <p:spPr>
                <a:xfrm>
                  <a:off x="-1" y="6237312"/>
                  <a:ext cx="8604313" cy="62068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7414669" y="5733392"/>
                  <a:ext cx="1224000" cy="12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8027800" y="5733256"/>
                  <a:ext cx="610869" cy="56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2702" y="5797003"/>
                <a:ext cx="1082246" cy="1080000"/>
              </a:xfrm>
              <a:prstGeom prst="ellipse">
                <a:avLst/>
              </a:prstGeom>
            </p:spPr>
          </p:pic>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6373333"/>
              <a:ext cx="1233960" cy="4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3"/>
          <p:cNvSpPr>
            <a:spLocks noGrp="1"/>
          </p:cNvSpPr>
          <p:nvPr>
            <p:ph sz="half" idx="10" hasCustomPrompt="1"/>
          </p:nvPr>
        </p:nvSpPr>
        <p:spPr>
          <a:xfrm>
            <a:off x="467544" y="1124744"/>
            <a:ext cx="8208912" cy="432048"/>
          </a:xfrm>
        </p:spPr>
        <p:txBody>
          <a:bodyPr/>
          <a:lstStyle>
            <a:lvl1pPr marL="0" indent="0">
              <a:buNone/>
              <a:defRPr sz="2800" b="1">
                <a:solidFill>
                  <a:srgbClr val="FFD35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subtitle styles</a:t>
            </a:r>
          </a:p>
        </p:txBody>
      </p:sp>
    </p:spTree>
    <p:extLst>
      <p:ext uri="{BB962C8B-B14F-4D97-AF65-F5344CB8AC3E}">
        <p14:creationId xmlns:p14="http://schemas.microsoft.com/office/powerpoint/2010/main" val="214787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owerm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051720" y="266947"/>
            <a:ext cx="6635080" cy="638944"/>
          </a:xfrm>
        </p:spPr>
        <p:txBody>
          <a:bodyPr/>
          <a:lstStyle>
            <a:lvl1pPr algn="r">
              <a:defRPr>
                <a:solidFill>
                  <a:srgbClr val="BF311A"/>
                </a:solidFill>
              </a:defRPr>
            </a:lvl1pPr>
          </a:lstStyle>
          <a:p>
            <a:r>
              <a:rPr lang="en-US" dirty="0" smtClean="0"/>
              <a:t>Click to edit title style</a:t>
            </a:r>
            <a:endParaRPr lang="en-GB" dirty="0"/>
          </a:p>
        </p:txBody>
      </p:sp>
      <p:sp>
        <p:nvSpPr>
          <p:cNvPr id="6" name="Content Placeholder 3"/>
          <p:cNvSpPr>
            <a:spLocks noGrp="1"/>
          </p:cNvSpPr>
          <p:nvPr>
            <p:ph sz="half" idx="2"/>
          </p:nvPr>
        </p:nvSpPr>
        <p:spPr>
          <a:xfrm>
            <a:off x="467544" y="1600200"/>
            <a:ext cx="82192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Isosceles Triangle 6"/>
          <p:cNvSpPr/>
          <p:nvPr userDrawn="1"/>
        </p:nvSpPr>
        <p:spPr>
          <a:xfrm flipH="1" flipV="1">
            <a:off x="-2" y="0"/>
            <a:ext cx="9144001" cy="620688"/>
          </a:xfrm>
          <a:prstGeom prst="triangle">
            <a:avLst>
              <a:gd name="adj" fmla="val 100000"/>
            </a:avLst>
          </a:prstGeom>
          <a:solidFill>
            <a:srgbClr val="EC7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1" y="5733256"/>
            <a:ext cx="9180513" cy="1224136"/>
            <a:chOff x="-1" y="5733256"/>
            <a:chExt cx="9180513" cy="1224136"/>
          </a:xfrm>
        </p:grpSpPr>
        <p:grpSp>
          <p:nvGrpSpPr>
            <p:cNvPr id="9" name="Group 8"/>
            <p:cNvGrpSpPr/>
            <p:nvPr userDrawn="1"/>
          </p:nvGrpSpPr>
          <p:grpSpPr>
            <a:xfrm>
              <a:off x="-1" y="5733256"/>
              <a:ext cx="9180513" cy="1224136"/>
              <a:chOff x="-1" y="5733256"/>
              <a:chExt cx="9180513" cy="1224136"/>
            </a:xfrm>
          </p:grpSpPr>
          <p:grpSp>
            <p:nvGrpSpPr>
              <p:cNvPr id="11" name="Group 10"/>
              <p:cNvGrpSpPr/>
              <p:nvPr userDrawn="1"/>
            </p:nvGrpSpPr>
            <p:grpSpPr>
              <a:xfrm>
                <a:off x="-1" y="5733256"/>
                <a:ext cx="9180513" cy="1224136"/>
                <a:chOff x="-1" y="5733256"/>
                <a:chExt cx="8638670" cy="1224136"/>
              </a:xfrm>
            </p:grpSpPr>
            <p:sp>
              <p:nvSpPr>
                <p:cNvPr id="13" name="Isosceles Triangle 12"/>
                <p:cNvSpPr/>
                <p:nvPr userDrawn="1"/>
              </p:nvSpPr>
              <p:spPr>
                <a:xfrm>
                  <a:off x="-1" y="6237312"/>
                  <a:ext cx="8604313" cy="620688"/>
                </a:xfrm>
                <a:prstGeom prst="triangle">
                  <a:avLst>
                    <a:gd name="adj" fmla="val 100000"/>
                  </a:avLst>
                </a:prstGeom>
                <a:solidFill>
                  <a:srgbClr val="80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userDrawn="1"/>
              </p:nvSpPr>
              <p:spPr>
                <a:xfrm>
                  <a:off x="7414669" y="5733392"/>
                  <a:ext cx="1224000" cy="12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8027800" y="5733256"/>
                  <a:ext cx="610869" cy="56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2702" y="5797003"/>
                <a:ext cx="1082246" cy="1080000"/>
              </a:xfrm>
              <a:prstGeom prst="ellipse">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8224" y="6373333"/>
              <a:ext cx="1233960" cy="46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Content Placeholder 3"/>
          <p:cNvSpPr>
            <a:spLocks noGrp="1"/>
          </p:cNvSpPr>
          <p:nvPr>
            <p:ph sz="half" idx="10" hasCustomPrompt="1"/>
          </p:nvPr>
        </p:nvSpPr>
        <p:spPr>
          <a:xfrm>
            <a:off x="467544" y="1124744"/>
            <a:ext cx="8208912" cy="432048"/>
          </a:xfrm>
        </p:spPr>
        <p:txBody>
          <a:bodyPr/>
          <a:lstStyle>
            <a:lvl1pPr marL="0" indent="0">
              <a:buNone/>
              <a:defRPr sz="2800" b="1">
                <a:solidFill>
                  <a:srgbClr val="EC7448"/>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subtitle styles</a:t>
            </a:r>
          </a:p>
        </p:txBody>
      </p:sp>
    </p:spTree>
    <p:extLst>
      <p:ext uri="{BB962C8B-B14F-4D97-AF65-F5344CB8AC3E}">
        <p14:creationId xmlns:p14="http://schemas.microsoft.com/office/powerpoint/2010/main" val="19325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rrows Across">
    <p:spTree>
      <p:nvGrpSpPr>
        <p:cNvPr id="1" name=""/>
        <p:cNvGrpSpPr/>
        <p:nvPr/>
      </p:nvGrpSpPr>
      <p:grpSpPr>
        <a:xfrm>
          <a:off x="0" y="0"/>
          <a:ext cx="0" cy="0"/>
          <a:chOff x="0" y="0"/>
          <a:chExt cx="0" cy="0"/>
        </a:xfrm>
      </p:grpSpPr>
      <p:grpSp>
        <p:nvGrpSpPr>
          <p:cNvPr id="4" name="Group 3"/>
          <p:cNvGrpSpPr>
            <a:grpSpLocks/>
          </p:cNvGrpSpPr>
          <p:nvPr/>
        </p:nvGrpSpPr>
        <p:grpSpPr bwMode="auto">
          <a:xfrm>
            <a:off x="0" y="6259513"/>
            <a:ext cx="9144000" cy="622300"/>
            <a:chOff x="0" y="6260093"/>
            <a:chExt cx="9144001" cy="622447"/>
          </a:xfrm>
        </p:grpSpPr>
        <p:grpSp>
          <p:nvGrpSpPr>
            <p:cNvPr id="5" name="Group 4"/>
            <p:cNvGrpSpPr>
              <a:grpSpLocks/>
            </p:cNvGrpSpPr>
            <p:nvPr/>
          </p:nvGrpSpPr>
          <p:grpSpPr bwMode="auto">
            <a:xfrm>
              <a:off x="0" y="6260093"/>
              <a:ext cx="9144001" cy="622447"/>
              <a:chOff x="-4625" y="6234525"/>
              <a:chExt cx="9148625" cy="622447"/>
            </a:xfrm>
          </p:grpSpPr>
          <p:sp>
            <p:nvSpPr>
              <p:cNvPr id="7" name="Right Arrow 6"/>
              <p:cNvSpPr/>
              <p:nvPr/>
            </p:nvSpPr>
            <p:spPr>
              <a:xfrm>
                <a:off x="-4625" y="6604499"/>
                <a:ext cx="9040620" cy="252473"/>
              </a:xfrm>
              <a:prstGeom prst="rightArrow">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ight Arrow 7"/>
              <p:cNvSpPr/>
              <p:nvPr/>
            </p:nvSpPr>
            <p:spPr>
              <a:xfrm>
                <a:off x="140" y="6374258"/>
                <a:ext cx="9143860" cy="252472"/>
              </a:xfrm>
              <a:prstGeom prst="rightArrow">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ight Arrow 8"/>
              <p:cNvSpPr/>
              <p:nvPr/>
            </p:nvSpPr>
            <p:spPr>
              <a:xfrm>
                <a:off x="140" y="6464766"/>
                <a:ext cx="8684841" cy="252473"/>
              </a:xfrm>
              <a:prstGeom prst="rightArrow">
                <a:avLst/>
              </a:prstGeom>
              <a:solidFill>
                <a:srgbClr val="F39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ight Arrow 9"/>
              <p:cNvSpPr/>
              <p:nvPr/>
            </p:nvSpPr>
            <p:spPr>
              <a:xfrm>
                <a:off x="140" y="6234525"/>
                <a:ext cx="8897673" cy="252472"/>
              </a:xfrm>
              <a:prstGeom prst="rightArrow">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38902"/>
              <a:ext cx="123396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solidFill>
                  <a:srgbClr val="00728F"/>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9503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rrows Up">
    <p:spTree>
      <p:nvGrpSpPr>
        <p:cNvPr id="1" name=""/>
        <p:cNvGrpSpPr/>
        <p:nvPr/>
      </p:nvGrpSpPr>
      <p:grpSpPr>
        <a:xfrm>
          <a:off x="0" y="0"/>
          <a:ext cx="0" cy="0"/>
          <a:chOff x="0" y="0"/>
          <a:chExt cx="0" cy="0"/>
        </a:xfrm>
      </p:grpSpPr>
      <p:grpSp>
        <p:nvGrpSpPr>
          <p:cNvPr id="4" name="Group 3"/>
          <p:cNvGrpSpPr>
            <a:grpSpLocks/>
          </p:cNvGrpSpPr>
          <p:nvPr/>
        </p:nvGrpSpPr>
        <p:grpSpPr bwMode="auto">
          <a:xfrm rot="-5400000">
            <a:off x="-2821781" y="2855119"/>
            <a:ext cx="6284912" cy="622300"/>
            <a:chOff x="-4625" y="6234525"/>
            <a:chExt cx="9148625" cy="622447"/>
          </a:xfrm>
        </p:grpSpPr>
        <p:sp>
          <p:nvSpPr>
            <p:cNvPr id="5" name="Right Arrow 4"/>
            <p:cNvSpPr/>
            <p:nvPr/>
          </p:nvSpPr>
          <p:spPr>
            <a:xfrm>
              <a:off x="-6937" y="6604500"/>
              <a:ext cx="9040016" cy="252472"/>
            </a:xfrm>
            <a:prstGeom prst="rightArrow">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ight Arrow 5"/>
            <p:cNvSpPr/>
            <p:nvPr/>
          </p:nvSpPr>
          <p:spPr>
            <a:xfrm>
              <a:off x="-3" y="6374258"/>
              <a:ext cx="9144003" cy="252473"/>
            </a:xfrm>
            <a:prstGeom prst="rightArrow">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ight Arrow 6"/>
            <p:cNvSpPr/>
            <p:nvPr/>
          </p:nvSpPr>
          <p:spPr>
            <a:xfrm>
              <a:off x="-3" y="6464767"/>
              <a:ext cx="8686456" cy="252472"/>
            </a:xfrm>
            <a:prstGeom prst="rightArrow">
              <a:avLst/>
            </a:prstGeom>
            <a:solidFill>
              <a:srgbClr val="F39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ight Arrow 7"/>
            <p:cNvSpPr/>
            <p:nvPr/>
          </p:nvSpPr>
          <p:spPr>
            <a:xfrm>
              <a:off x="-2315" y="6234525"/>
              <a:ext cx="8896744" cy="252473"/>
            </a:xfrm>
            <a:prstGeom prst="rightArrow">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 y="6249988"/>
            <a:ext cx="15192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9075" y="274638"/>
            <a:ext cx="8229600" cy="1143000"/>
          </a:xfrm>
        </p:spPr>
        <p:txBody>
          <a:bodyPr/>
          <a:lstStyle>
            <a:lvl1pPr>
              <a:defRPr>
                <a:solidFill>
                  <a:srgbClr val="00728F"/>
                </a:solidFill>
              </a:defRPr>
            </a:lvl1pPr>
          </a:lstStyle>
          <a:p>
            <a:r>
              <a:rPr lang="en-US" smtClean="0"/>
              <a:t>Click to edit Master title style</a:t>
            </a:r>
            <a:endParaRPr lang="en-GB" dirty="0"/>
          </a:p>
        </p:txBody>
      </p:sp>
      <p:sp>
        <p:nvSpPr>
          <p:cNvPr id="13" name="Content Placeholder 2"/>
          <p:cNvSpPr>
            <a:spLocks noGrp="1"/>
          </p:cNvSpPr>
          <p:nvPr>
            <p:ph idx="1"/>
          </p:nvPr>
        </p:nvSpPr>
        <p:spPr>
          <a:xfrm>
            <a:off x="659075"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617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rows Both">
    <p:spTree>
      <p:nvGrpSpPr>
        <p:cNvPr id="1" name=""/>
        <p:cNvGrpSpPr/>
        <p:nvPr/>
      </p:nvGrpSpPr>
      <p:grpSpPr>
        <a:xfrm>
          <a:off x="0" y="0"/>
          <a:ext cx="0" cy="0"/>
          <a:chOff x="0" y="0"/>
          <a:chExt cx="0" cy="0"/>
        </a:xfrm>
      </p:grpSpPr>
      <p:grpSp>
        <p:nvGrpSpPr>
          <p:cNvPr id="4" name="Group 3"/>
          <p:cNvGrpSpPr>
            <a:grpSpLocks/>
          </p:cNvGrpSpPr>
          <p:nvPr/>
        </p:nvGrpSpPr>
        <p:grpSpPr bwMode="auto">
          <a:xfrm rot="-5400000">
            <a:off x="-2821781" y="2855119"/>
            <a:ext cx="6284912" cy="622300"/>
            <a:chOff x="-4625" y="6234525"/>
            <a:chExt cx="9148625" cy="622447"/>
          </a:xfrm>
        </p:grpSpPr>
        <p:sp>
          <p:nvSpPr>
            <p:cNvPr id="5" name="Right Arrow 4"/>
            <p:cNvSpPr/>
            <p:nvPr/>
          </p:nvSpPr>
          <p:spPr>
            <a:xfrm>
              <a:off x="-6937" y="6604500"/>
              <a:ext cx="9040016" cy="252472"/>
            </a:xfrm>
            <a:prstGeom prst="rightArrow">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ight Arrow 5"/>
            <p:cNvSpPr/>
            <p:nvPr/>
          </p:nvSpPr>
          <p:spPr>
            <a:xfrm>
              <a:off x="-3" y="6374258"/>
              <a:ext cx="9144003" cy="252473"/>
            </a:xfrm>
            <a:prstGeom prst="rightArrow">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ight Arrow 6"/>
            <p:cNvSpPr/>
            <p:nvPr/>
          </p:nvSpPr>
          <p:spPr>
            <a:xfrm>
              <a:off x="-3" y="6464767"/>
              <a:ext cx="8686456" cy="252472"/>
            </a:xfrm>
            <a:prstGeom prst="rightArrow">
              <a:avLst/>
            </a:prstGeom>
            <a:solidFill>
              <a:srgbClr val="F39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ight Arrow 7"/>
            <p:cNvSpPr/>
            <p:nvPr/>
          </p:nvSpPr>
          <p:spPr>
            <a:xfrm>
              <a:off x="-2315" y="6234525"/>
              <a:ext cx="8896744" cy="252473"/>
            </a:xfrm>
            <a:prstGeom prst="rightArrow">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6284913"/>
            <a:ext cx="14239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1468438" y="6224588"/>
            <a:ext cx="7664450" cy="622300"/>
            <a:chOff x="-4625" y="6234525"/>
            <a:chExt cx="9148625" cy="622447"/>
          </a:xfrm>
        </p:grpSpPr>
        <p:sp>
          <p:nvSpPr>
            <p:cNvPr id="11" name="Right Arrow 10"/>
            <p:cNvSpPr/>
            <p:nvPr/>
          </p:nvSpPr>
          <p:spPr>
            <a:xfrm>
              <a:off x="-4625" y="6604499"/>
              <a:ext cx="9040615" cy="252473"/>
            </a:xfrm>
            <a:prstGeom prst="rightArrow">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ight Arrow 11"/>
            <p:cNvSpPr/>
            <p:nvPr/>
          </p:nvSpPr>
          <p:spPr>
            <a:xfrm>
              <a:off x="-835" y="6374258"/>
              <a:ext cx="9144835" cy="252472"/>
            </a:xfrm>
            <a:prstGeom prst="rightArrow">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ight Arrow 12"/>
            <p:cNvSpPr/>
            <p:nvPr/>
          </p:nvSpPr>
          <p:spPr>
            <a:xfrm>
              <a:off x="-835" y="6464766"/>
              <a:ext cx="8686267" cy="252473"/>
            </a:xfrm>
            <a:prstGeom prst="rightArrow">
              <a:avLst/>
            </a:prstGeom>
            <a:solidFill>
              <a:srgbClr val="F39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ight Arrow 13"/>
            <p:cNvSpPr/>
            <p:nvPr/>
          </p:nvSpPr>
          <p:spPr>
            <a:xfrm>
              <a:off x="-835" y="6234525"/>
              <a:ext cx="8898497" cy="252472"/>
            </a:xfrm>
            <a:prstGeom prst="rightArrow">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9" name="Title 1"/>
          <p:cNvSpPr>
            <a:spLocks noGrp="1"/>
          </p:cNvSpPr>
          <p:nvPr>
            <p:ph type="title"/>
          </p:nvPr>
        </p:nvSpPr>
        <p:spPr>
          <a:xfrm>
            <a:off x="659075" y="274638"/>
            <a:ext cx="8229600" cy="1143000"/>
          </a:xfrm>
        </p:spPr>
        <p:txBody>
          <a:bodyPr/>
          <a:lstStyle>
            <a:lvl1pPr>
              <a:defRPr>
                <a:solidFill>
                  <a:srgbClr val="00728F"/>
                </a:solidFill>
              </a:defRPr>
            </a:lvl1pPr>
          </a:lstStyle>
          <a:p>
            <a:r>
              <a:rPr lang="en-US" smtClean="0"/>
              <a:t>Click to edit Master title style</a:t>
            </a:r>
            <a:endParaRPr lang="en-GB" dirty="0"/>
          </a:p>
        </p:txBody>
      </p:sp>
      <p:sp>
        <p:nvSpPr>
          <p:cNvPr id="20" name="Content Placeholder 2"/>
          <p:cNvSpPr>
            <a:spLocks noGrp="1"/>
          </p:cNvSpPr>
          <p:nvPr>
            <p:ph idx="1"/>
          </p:nvPr>
        </p:nvSpPr>
        <p:spPr>
          <a:xfrm>
            <a:off x="659075"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433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3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71" r:id="rId1"/>
    <p:sldLayoutId id="2147483692" r:id="rId2"/>
    <p:sldLayoutId id="2147483668" r:id="rId3"/>
    <p:sldLayoutId id="2147483673" r:id="rId4"/>
    <p:sldLayoutId id="2147483669" r:id="rId5"/>
    <p:sldLayoutId id="2147483670" r:id="rId6"/>
    <p:sldLayoutId id="2147483672" r:id="rId7"/>
    <p:sldLayoutId id="2147483674" r:id="rId8"/>
    <p:sldLayoutId id="2147483675" r:id="rId9"/>
    <p:sldLayoutId id="2147483676" r:id="rId10"/>
    <p:sldLayoutId id="2147483677" r:id="rId11"/>
    <p:sldLayoutId id="2147483678" r:id="rId12"/>
    <p:sldLayoutId id="2147483691"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696A-AADD-4A18-BFD4-2366B6C4F99D}" type="datetimeFigureOut">
              <a:rPr lang="en-GB" smtClean="0"/>
              <a:t>23/05/2018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C5A83-6312-4A73-A372-B34924C5019A}" type="slidenum">
              <a:rPr lang="en-GB" smtClean="0"/>
              <a:t>‹#›</a:t>
            </a:fld>
            <a:endParaRPr lang="en-GB"/>
          </a:p>
        </p:txBody>
      </p:sp>
    </p:spTree>
    <p:extLst>
      <p:ext uri="{BB962C8B-B14F-4D97-AF65-F5344CB8AC3E}">
        <p14:creationId xmlns:p14="http://schemas.microsoft.com/office/powerpoint/2010/main" val="4085861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nigel.henderson@penumbra.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Answering the ‘so what’ question</a:t>
            </a:r>
            <a:endParaRPr lang="en-GB" sz="32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00677" y="836712"/>
            <a:ext cx="4306416" cy="4306416"/>
          </a:xfrm>
          <a:scene3d>
            <a:camera prst="perspectiveRelaxedModerately"/>
            <a:lightRig rig="threePt" dir="t"/>
          </a:scene3d>
        </p:spPr>
      </p:pic>
      <p:sp>
        <p:nvSpPr>
          <p:cNvPr id="5" name="TextBox 4"/>
          <p:cNvSpPr txBox="1"/>
          <p:nvPr/>
        </p:nvSpPr>
        <p:spPr>
          <a:xfrm>
            <a:off x="2073078" y="5327769"/>
            <a:ext cx="4961615" cy="830997"/>
          </a:xfrm>
          <a:prstGeom prst="rect">
            <a:avLst/>
          </a:prstGeom>
          <a:noFill/>
        </p:spPr>
        <p:txBody>
          <a:bodyPr wrap="none" rtlCol="0">
            <a:spAutoFit/>
          </a:bodyPr>
          <a:lstStyle/>
          <a:p>
            <a:pPr algn="ctr"/>
            <a:r>
              <a:rPr lang="en-GB" sz="2400" dirty="0" smtClean="0"/>
              <a:t>Nigel Henderson, Chief Executive, </a:t>
            </a:r>
          </a:p>
          <a:p>
            <a:pPr algn="ctr"/>
            <a:r>
              <a:rPr lang="en-GB" sz="2400" dirty="0" smtClean="0"/>
              <a:t>Penumbra</a:t>
            </a:r>
            <a:endParaRPr lang="en-GB" sz="2400" dirty="0"/>
          </a:p>
        </p:txBody>
      </p:sp>
    </p:spTree>
    <p:extLst>
      <p:ext uri="{BB962C8B-B14F-4D97-AF65-F5344CB8AC3E}">
        <p14:creationId xmlns:p14="http://schemas.microsoft.com/office/powerpoint/2010/main" val="112330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latin typeface="Arial" charset="0"/>
                <a:cs typeface="Arial" charset="0"/>
              </a:rPr>
              <a:t>Testing process</a:t>
            </a:r>
          </a:p>
        </p:txBody>
      </p:sp>
      <p:sp>
        <p:nvSpPr>
          <p:cNvPr id="6147" name="Content Placeholder 1"/>
          <p:cNvSpPr>
            <a:spLocks noGrp="1"/>
          </p:cNvSpPr>
          <p:nvPr>
            <p:ph sz="half" idx="2"/>
          </p:nvPr>
        </p:nvSpPr>
        <p:spPr/>
        <p:txBody>
          <a:bodyPr/>
          <a:lstStyle/>
          <a:p>
            <a:pPr marL="68263" indent="0" eaLnBrk="1" hangingPunct="1">
              <a:buFont typeface="Wingdings 2" pitchFamily="18" charset="2"/>
              <a:buNone/>
            </a:pPr>
            <a:endParaRPr lang="en-GB" altLang="en-US" smtClean="0"/>
          </a:p>
          <a:p>
            <a:pPr marL="68263" indent="0" eaLnBrk="1" hangingPunct="1">
              <a:buFont typeface="Wingdings 2" pitchFamily="18" charset="2"/>
              <a:buNone/>
            </a:pPr>
            <a:endParaRPr lang="en-GB" altLang="en-US" smtClean="0"/>
          </a:p>
        </p:txBody>
      </p:sp>
      <p:graphicFrame>
        <p:nvGraphicFramePr>
          <p:cNvPr id="4" name="Table 3"/>
          <p:cNvGraphicFramePr>
            <a:graphicFrameLocks noGrp="1"/>
          </p:cNvGraphicFramePr>
          <p:nvPr>
            <p:extLst>
              <p:ext uri="{D42A27DB-BD31-4B8C-83A1-F6EECF244321}">
                <p14:modId xmlns:p14="http://schemas.microsoft.com/office/powerpoint/2010/main" val="2531868070"/>
              </p:ext>
            </p:extLst>
          </p:nvPr>
        </p:nvGraphicFramePr>
        <p:xfrm>
          <a:off x="827584" y="1268760"/>
          <a:ext cx="7416800" cy="4500720"/>
        </p:xfrm>
        <a:graphic>
          <a:graphicData uri="http://schemas.openxmlformats.org/drawingml/2006/table">
            <a:tbl>
              <a:tblPr firstRow="1" bandRow="1">
                <a:tableStyleId>{2A488322-F2BA-4B5B-9748-0D474271808F}</a:tableStyleId>
              </a:tblPr>
              <a:tblGrid>
                <a:gridCol w="3708400"/>
                <a:gridCol w="3708400"/>
              </a:tblGrid>
              <a:tr h="800199">
                <a:tc>
                  <a:txBody>
                    <a:bodyPr/>
                    <a:lstStyle/>
                    <a:p>
                      <a:r>
                        <a:rPr lang="en-GB" sz="2400" dirty="0" smtClean="0"/>
                        <a:t>Test</a:t>
                      </a:r>
                      <a:endParaRPr lang="en-GB" sz="2400" dirty="0"/>
                    </a:p>
                  </a:txBody>
                  <a:tcPr>
                    <a:solidFill>
                      <a:srgbClr val="BF311A"/>
                    </a:solidFill>
                  </a:tcPr>
                </a:tc>
                <a:tc>
                  <a:txBody>
                    <a:bodyPr/>
                    <a:lstStyle/>
                    <a:p>
                      <a:r>
                        <a:rPr lang="en-GB" sz="2400" dirty="0" smtClean="0"/>
                        <a:t>Method</a:t>
                      </a:r>
                      <a:endParaRPr lang="en-GB" sz="2400" dirty="0"/>
                    </a:p>
                  </a:txBody>
                  <a:tcPr>
                    <a:solidFill>
                      <a:srgbClr val="BF311A"/>
                    </a:solidFill>
                  </a:tcPr>
                </a:tc>
              </a:tr>
              <a:tr h="800199">
                <a:tc>
                  <a:txBody>
                    <a:bodyPr/>
                    <a:lstStyle/>
                    <a:p>
                      <a:r>
                        <a:rPr lang="en-GB" sz="2000" dirty="0" smtClean="0"/>
                        <a:t>Relevant</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Literature Review.</a:t>
                      </a:r>
                      <a:endParaRPr lang="en-GB" sz="2000" dirty="0">
                        <a:latin typeface="Arial" panose="020B0604020202020204" pitchFamily="34" charset="0"/>
                        <a:cs typeface="Arial" panose="020B0604020202020204" pitchFamily="34" charset="0"/>
                      </a:endParaRPr>
                    </a:p>
                  </a:txBody>
                  <a:tcPr/>
                </a:tc>
              </a:tr>
              <a:tr h="888642">
                <a:tc>
                  <a:txBody>
                    <a:bodyPr/>
                    <a:lstStyle/>
                    <a:p>
                      <a:r>
                        <a:rPr lang="en-GB" sz="2000" dirty="0" smtClean="0"/>
                        <a:t>Comprehensive</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Literature Review and Focus</a:t>
                      </a:r>
                      <a:r>
                        <a:rPr lang="en-GB" sz="2000" baseline="0" dirty="0" smtClean="0"/>
                        <a:t> Groups.</a:t>
                      </a:r>
                      <a:endParaRPr lang="en-GB" sz="2000" dirty="0">
                        <a:latin typeface="Arial" panose="020B0604020202020204" pitchFamily="34" charset="0"/>
                        <a:cs typeface="Arial" panose="020B0604020202020204" pitchFamily="34" charset="0"/>
                      </a:endParaRPr>
                    </a:p>
                  </a:txBody>
                  <a:tcPr/>
                </a:tc>
              </a:tr>
              <a:tr h="987728">
                <a:tc>
                  <a:txBody>
                    <a:bodyPr/>
                    <a:lstStyle/>
                    <a:p>
                      <a:r>
                        <a:rPr lang="en-GB" sz="2000" dirty="0" smtClean="0"/>
                        <a:t>Valid</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t>Study </a:t>
                      </a:r>
                      <a:r>
                        <a:rPr lang="en-GB" sz="2000" baseline="0" dirty="0" smtClean="0"/>
                        <a:t> by </a:t>
                      </a:r>
                      <a:r>
                        <a:rPr lang="en-GB" sz="2000" baseline="0" dirty="0" err="1" smtClean="0"/>
                        <a:t>Abertay</a:t>
                      </a:r>
                      <a:r>
                        <a:rPr lang="en-GB" sz="2000" baseline="0" dirty="0" smtClean="0"/>
                        <a:t> University and published results.</a:t>
                      </a:r>
                    </a:p>
                    <a:p>
                      <a:endParaRPr lang="en-GB" sz="2000" dirty="0">
                        <a:latin typeface="Arial" panose="020B0604020202020204" pitchFamily="34" charset="0"/>
                        <a:cs typeface="Arial" panose="020B0604020202020204" pitchFamily="34" charset="0"/>
                      </a:endParaRPr>
                    </a:p>
                  </a:txBody>
                  <a:tcPr/>
                </a:tc>
              </a:tr>
              <a:tr h="987728">
                <a:tc>
                  <a:txBody>
                    <a:bodyPr/>
                    <a:lstStyle/>
                    <a:p>
                      <a:r>
                        <a:rPr lang="en-GB" sz="2000" dirty="0" smtClean="0"/>
                        <a:t>Reliable</a:t>
                      </a:r>
                      <a:endParaRPr lang="en-GB" sz="2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Study </a:t>
                      </a:r>
                      <a:r>
                        <a:rPr lang="en-GB" sz="2000" baseline="0" dirty="0" smtClean="0"/>
                        <a:t> by </a:t>
                      </a:r>
                      <a:r>
                        <a:rPr lang="en-GB" sz="2000" baseline="0" dirty="0" err="1" smtClean="0"/>
                        <a:t>Abertay</a:t>
                      </a:r>
                      <a:r>
                        <a:rPr lang="en-GB" sz="2000" baseline="0" dirty="0" smtClean="0"/>
                        <a:t> University and published results.</a:t>
                      </a:r>
                      <a:endParaRPr lang="en-GB" sz="2000" dirty="0" smtClean="0"/>
                    </a:p>
                    <a:p>
                      <a:endParaRPr lang="en-GB"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14908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latin typeface="Arial" pitchFamily="34" charset="0"/>
                <a:cs typeface="Arial" pitchFamily="34" charset="0"/>
              </a:rPr>
              <a:t>Validation Results</a:t>
            </a:r>
          </a:p>
        </p:txBody>
      </p:sp>
      <p:graphicFrame>
        <p:nvGraphicFramePr>
          <p:cNvPr id="5" name="Chart 4"/>
          <p:cNvGraphicFramePr/>
          <p:nvPr/>
        </p:nvGraphicFramePr>
        <p:xfrm>
          <a:off x="-7990" y="3391798"/>
          <a:ext cx="5296538" cy="2808312"/>
        </p:xfrm>
        <a:graphic>
          <a:graphicData uri="http://schemas.openxmlformats.org/drawingml/2006/chart">
            <c:chart xmlns:c="http://schemas.openxmlformats.org/drawingml/2006/chart" xmlns:r="http://schemas.openxmlformats.org/officeDocument/2006/relationships" r:id="rId4"/>
          </a:graphicData>
        </a:graphic>
      </p:graphicFrame>
      <p:grpSp>
        <p:nvGrpSpPr>
          <p:cNvPr id="11268" name="Group 15"/>
          <p:cNvGrpSpPr>
            <a:grpSpLocks/>
          </p:cNvGrpSpPr>
          <p:nvPr/>
        </p:nvGrpSpPr>
        <p:grpSpPr bwMode="auto">
          <a:xfrm>
            <a:off x="561975" y="2244725"/>
            <a:ext cx="2016125" cy="1087438"/>
            <a:chOff x="1280374" y="1776453"/>
            <a:chExt cx="1461865" cy="758444"/>
          </a:xfrm>
        </p:grpSpPr>
        <p:sp>
          <p:nvSpPr>
            <p:cNvPr id="8" name="Right Arrow 7"/>
            <p:cNvSpPr/>
            <p:nvPr/>
          </p:nvSpPr>
          <p:spPr>
            <a:xfrm>
              <a:off x="1421957" y="1964680"/>
              <a:ext cx="1277693" cy="312235"/>
            </a:xfrm>
            <a:prstGeom prst="rightArrow">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lin ang="0" scaled="1"/>
              <a:tileRect/>
            </a:gra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GB"/>
            </a:p>
          </p:txBody>
        </p:sp>
        <p:sp>
          <p:nvSpPr>
            <p:cNvPr id="11285" name="TextBox 11"/>
            <p:cNvSpPr txBox="1">
              <a:spLocks noChangeArrowheads="1"/>
            </p:cNvSpPr>
            <p:nvPr/>
          </p:nvSpPr>
          <p:spPr bwMode="auto">
            <a:xfrm>
              <a:off x="1507899" y="1795074"/>
              <a:ext cx="11063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b="1"/>
                <a:t>BASIS-32</a:t>
              </a:r>
            </a:p>
          </p:txBody>
        </p:sp>
        <p:sp>
          <p:nvSpPr>
            <p:cNvPr id="11286" name="TextBox 11"/>
            <p:cNvSpPr txBox="1">
              <a:spLocks noChangeArrowheads="1"/>
            </p:cNvSpPr>
            <p:nvPr/>
          </p:nvSpPr>
          <p:spPr bwMode="auto">
            <a:xfrm>
              <a:off x="1695185" y="2186845"/>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b="1"/>
                <a:t>I.ROC</a:t>
              </a:r>
            </a:p>
          </p:txBody>
        </p:sp>
        <p:sp>
          <p:nvSpPr>
            <p:cNvPr id="11287" name="TextBox 19"/>
            <p:cNvSpPr txBox="1">
              <a:spLocks noChangeArrowheads="1"/>
            </p:cNvSpPr>
            <p:nvPr/>
          </p:nvSpPr>
          <p:spPr bwMode="auto">
            <a:xfrm>
              <a:off x="1280374" y="1776453"/>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4</a:t>
              </a:r>
            </a:p>
          </p:txBody>
        </p:sp>
        <p:sp>
          <p:nvSpPr>
            <p:cNvPr id="11288" name="TextBox 11"/>
            <p:cNvSpPr txBox="1">
              <a:spLocks noChangeArrowheads="1"/>
            </p:cNvSpPr>
            <p:nvPr/>
          </p:nvSpPr>
          <p:spPr bwMode="auto">
            <a:xfrm>
              <a:off x="1280374" y="2186845"/>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1</a:t>
              </a:r>
            </a:p>
          </p:txBody>
        </p:sp>
        <p:sp>
          <p:nvSpPr>
            <p:cNvPr id="11289" name="TextBox 21"/>
            <p:cNvSpPr txBox="1">
              <a:spLocks noChangeArrowheads="1"/>
            </p:cNvSpPr>
            <p:nvPr/>
          </p:nvSpPr>
          <p:spPr bwMode="auto">
            <a:xfrm>
              <a:off x="2458187" y="1776454"/>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0</a:t>
              </a:r>
            </a:p>
          </p:txBody>
        </p:sp>
        <p:sp>
          <p:nvSpPr>
            <p:cNvPr id="11290" name="TextBox 22"/>
            <p:cNvSpPr txBox="1">
              <a:spLocks noChangeArrowheads="1"/>
            </p:cNvSpPr>
            <p:nvPr/>
          </p:nvSpPr>
          <p:spPr bwMode="auto">
            <a:xfrm>
              <a:off x="2458187" y="2227120"/>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6</a:t>
              </a:r>
            </a:p>
          </p:txBody>
        </p:sp>
      </p:grpSp>
      <p:sp>
        <p:nvSpPr>
          <p:cNvPr id="7" name="Rounded Rectangle 6"/>
          <p:cNvSpPr/>
          <p:nvPr/>
        </p:nvSpPr>
        <p:spPr>
          <a:xfrm>
            <a:off x="379413" y="2162175"/>
            <a:ext cx="2519362" cy="1152525"/>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t>Scoring</a:t>
            </a:r>
          </a:p>
        </p:txBody>
      </p:sp>
      <p:sp>
        <p:nvSpPr>
          <p:cNvPr id="11270" name="TextBox 5"/>
          <p:cNvSpPr txBox="1">
            <a:spLocks noChangeArrowheads="1"/>
          </p:cNvSpPr>
          <p:nvPr/>
        </p:nvSpPr>
        <p:spPr bwMode="auto">
          <a:xfrm>
            <a:off x="4651375" y="5040313"/>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a:t>r = -0.55 </a:t>
            </a:r>
          </a:p>
          <a:p>
            <a:pPr eaLnBrk="1" hangingPunct="1"/>
            <a:r>
              <a:rPr lang="en-GB" altLang="en-US" sz="1200"/>
              <a:t>p &lt; 0.001</a:t>
            </a:r>
          </a:p>
        </p:txBody>
      </p:sp>
      <p:grpSp>
        <p:nvGrpSpPr>
          <p:cNvPr id="11271" name="Group 3"/>
          <p:cNvGrpSpPr>
            <a:grpSpLocks/>
          </p:cNvGrpSpPr>
          <p:nvPr/>
        </p:nvGrpSpPr>
        <p:grpSpPr bwMode="auto">
          <a:xfrm>
            <a:off x="4144963" y="1735138"/>
            <a:ext cx="4630737" cy="2887662"/>
            <a:chOff x="-1" y="1556792"/>
            <a:chExt cx="8590076" cy="4417298"/>
          </a:xfrm>
        </p:grpSpPr>
        <p:sp>
          <p:nvSpPr>
            <p:cNvPr id="11282" name="TextBox 5"/>
            <p:cNvSpPr txBox="1">
              <a:spLocks noChangeArrowheads="1"/>
            </p:cNvSpPr>
            <p:nvPr/>
          </p:nvSpPr>
          <p:spPr bwMode="auto">
            <a:xfrm>
              <a:off x="6637266" y="4083402"/>
              <a:ext cx="1537723" cy="6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a:t>r = 0.7 </a:t>
              </a:r>
            </a:p>
            <a:p>
              <a:pPr eaLnBrk="1" hangingPunct="1"/>
              <a:r>
                <a:rPr lang="en-GB" altLang="en-US" sz="1200"/>
                <a:t>p &lt; 0.001</a:t>
              </a:r>
            </a:p>
          </p:txBody>
        </p:sp>
        <p:graphicFrame>
          <p:nvGraphicFramePr>
            <p:cNvPr id="16" name="Chart 15"/>
            <p:cNvGraphicFramePr/>
            <p:nvPr/>
          </p:nvGraphicFramePr>
          <p:xfrm>
            <a:off x="-1" y="1556792"/>
            <a:ext cx="8590076" cy="4417298"/>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1272" name="Group 25"/>
          <p:cNvGrpSpPr>
            <a:grpSpLocks/>
          </p:cNvGrpSpPr>
          <p:nvPr/>
        </p:nvGrpSpPr>
        <p:grpSpPr bwMode="auto">
          <a:xfrm>
            <a:off x="6726238" y="4508500"/>
            <a:ext cx="2024062" cy="1065213"/>
            <a:chOff x="5684678" y="4150241"/>
            <a:chExt cx="2251455" cy="1119506"/>
          </a:xfrm>
        </p:grpSpPr>
        <p:grpSp>
          <p:nvGrpSpPr>
            <p:cNvPr id="11273" name="Group 7"/>
            <p:cNvGrpSpPr>
              <a:grpSpLocks/>
            </p:cNvGrpSpPr>
            <p:nvPr/>
          </p:nvGrpSpPr>
          <p:grpSpPr bwMode="auto">
            <a:xfrm>
              <a:off x="5944322" y="4238840"/>
              <a:ext cx="1732196" cy="1030907"/>
              <a:chOff x="5833671" y="3424177"/>
              <a:chExt cx="1461867" cy="758444"/>
            </a:xfrm>
          </p:grpSpPr>
          <p:sp>
            <p:nvSpPr>
              <p:cNvPr id="29" name="Right Arrow 28"/>
              <p:cNvSpPr/>
              <p:nvPr/>
            </p:nvSpPr>
            <p:spPr>
              <a:xfrm>
                <a:off x="5976682" y="3592212"/>
                <a:ext cx="1277159" cy="332642"/>
              </a:xfrm>
              <a:prstGeom prst="rightArrow">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lin ang="0" scaled="1"/>
                <a:tileRect/>
              </a:gra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GB"/>
              </a:p>
            </p:txBody>
          </p:sp>
          <p:sp>
            <p:nvSpPr>
              <p:cNvPr id="11276" name="TextBox 11"/>
              <p:cNvSpPr txBox="1">
                <a:spLocks noChangeArrowheads="1"/>
              </p:cNvSpPr>
              <p:nvPr/>
            </p:nvSpPr>
            <p:spPr bwMode="auto">
              <a:xfrm>
                <a:off x="6306457" y="3424178"/>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b="1"/>
                  <a:t>RAS</a:t>
                </a:r>
              </a:p>
            </p:txBody>
          </p:sp>
          <p:sp>
            <p:nvSpPr>
              <p:cNvPr id="11277" name="TextBox 11"/>
              <p:cNvSpPr txBox="1">
                <a:spLocks noChangeArrowheads="1"/>
              </p:cNvSpPr>
              <p:nvPr/>
            </p:nvSpPr>
            <p:spPr bwMode="auto">
              <a:xfrm>
                <a:off x="6248483" y="3834569"/>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b="1"/>
                  <a:t>I.ROC</a:t>
                </a:r>
              </a:p>
            </p:txBody>
          </p:sp>
          <p:sp>
            <p:nvSpPr>
              <p:cNvPr id="11278" name="TextBox 11"/>
              <p:cNvSpPr txBox="1">
                <a:spLocks noChangeArrowheads="1"/>
              </p:cNvSpPr>
              <p:nvPr/>
            </p:nvSpPr>
            <p:spPr bwMode="auto">
              <a:xfrm>
                <a:off x="5833673" y="3424177"/>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1</a:t>
                </a:r>
              </a:p>
            </p:txBody>
          </p:sp>
          <p:sp>
            <p:nvSpPr>
              <p:cNvPr id="11279" name="TextBox 11"/>
              <p:cNvSpPr txBox="1">
                <a:spLocks noChangeArrowheads="1"/>
              </p:cNvSpPr>
              <p:nvPr/>
            </p:nvSpPr>
            <p:spPr bwMode="auto">
              <a:xfrm>
                <a:off x="5833671" y="3834569"/>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1</a:t>
                </a:r>
              </a:p>
            </p:txBody>
          </p:sp>
          <p:sp>
            <p:nvSpPr>
              <p:cNvPr id="11280" name="TextBox 13"/>
              <p:cNvSpPr txBox="1">
                <a:spLocks noChangeArrowheads="1"/>
              </p:cNvSpPr>
              <p:nvPr/>
            </p:nvSpPr>
            <p:spPr bwMode="auto">
              <a:xfrm>
                <a:off x="7011486" y="3424178"/>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5</a:t>
                </a:r>
              </a:p>
            </p:txBody>
          </p:sp>
          <p:sp>
            <p:nvSpPr>
              <p:cNvPr id="11281" name="TextBox 14"/>
              <p:cNvSpPr txBox="1">
                <a:spLocks noChangeArrowheads="1"/>
              </p:cNvSpPr>
              <p:nvPr/>
            </p:nvSpPr>
            <p:spPr bwMode="auto">
              <a:xfrm>
                <a:off x="7011485" y="3874844"/>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400" b="1"/>
                  <a:t>6</a:t>
                </a:r>
              </a:p>
            </p:txBody>
          </p:sp>
        </p:grpSp>
        <p:sp>
          <p:nvSpPr>
            <p:cNvPr id="28" name="Rounded Rectangle 27"/>
            <p:cNvSpPr/>
            <p:nvPr/>
          </p:nvSpPr>
          <p:spPr bwMode="auto">
            <a:xfrm>
              <a:off x="5684678" y="4150241"/>
              <a:ext cx="2251455" cy="1119506"/>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t>Scoring</a:t>
              </a:r>
            </a:p>
          </p:txBody>
        </p:sp>
      </p:grpSp>
    </p:spTree>
    <p:custDataLst>
      <p:tags r:id="rId1"/>
    </p:custDataLst>
    <p:extLst>
      <p:ext uri="{BB962C8B-B14F-4D97-AF65-F5344CB8AC3E}">
        <p14:creationId xmlns:p14="http://schemas.microsoft.com/office/powerpoint/2010/main" val="4088852770"/>
      </p:ext>
    </p:extLst>
  </p:cSld>
  <p:clrMapOvr>
    <a:masterClrMapping/>
  </p:clrMapOvr>
  <mc:AlternateContent xmlns:mc="http://schemas.openxmlformats.org/markup-compatibility/2006" xmlns:p14="http://schemas.microsoft.com/office/powerpoint/2010/main">
    <mc:Choice Requires="p14">
      <p:transition spd="slow" p14:dur="2000" advTm="117937"/>
    </mc:Choice>
    <mc:Fallback xmlns="">
      <p:transition spd="slow" advTm="11793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txBox="1">
            <a:spLocks/>
          </p:cNvSpPr>
          <p:nvPr/>
        </p:nvSpPr>
        <p:spPr bwMode="auto">
          <a:xfrm>
            <a:off x="3346450" y="585788"/>
            <a:ext cx="4824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200">
                <a:solidFill>
                  <a:schemeClr val="bg1"/>
                </a:solidFill>
              </a:rPr>
              <a:t>Questionnaire Preference</a:t>
            </a:r>
          </a:p>
        </p:txBody>
      </p:sp>
      <p:graphicFrame>
        <p:nvGraphicFramePr>
          <p:cNvPr id="6" name="Chart 5"/>
          <p:cNvGraphicFramePr/>
          <p:nvPr>
            <p:extLst>
              <p:ext uri="{D42A27DB-BD31-4B8C-83A1-F6EECF244321}">
                <p14:modId xmlns:p14="http://schemas.microsoft.com/office/powerpoint/2010/main" val="555902275"/>
              </p:ext>
            </p:extLst>
          </p:nvPr>
        </p:nvGraphicFramePr>
        <p:xfrm>
          <a:off x="0" y="1268760"/>
          <a:ext cx="9144000" cy="5057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26472" y="5661248"/>
            <a:ext cx="585288" cy="307777"/>
          </a:xfrm>
          <a:prstGeom prst="rect">
            <a:avLst/>
          </a:prstGeom>
          <a:solidFill>
            <a:schemeClr val="bg1"/>
          </a:solidFill>
        </p:spPr>
        <p:txBody>
          <a:bodyPr wrap="none" rtlCol="0">
            <a:spAutoFit/>
          </a:bodyPr>
          <a:lstStyle/>
          <a:p>
            <a:r>
              <a:rPr lang="en-GB" sz="1400" dirty="0" smtClean="0"/>
              <a:t>I.ROC</a:t>
            </a:r>
            <a:endParaRPr lang="en-GB" sz="1400" dirty="0"/>
          </a:p>
        </p:txBody>
      </p:sp>
      <p:sp>
        <p:nvSpPr>
          <p:cNvPr id="3" name="Title 2"/>
          <p:cNvSpPr>
            <a:spLocks noGrp="1"/>
          </p:cNvSpPr>
          <p:nvPr>
            <p:ph type="title"/>
          </p:nvPr>
        </p:nvSpPr>
        <p:spPr/>
        <p:txBody>
          <a:bodyPr/>
          <a:lstStyle/>
          <a:p>
            <a:r>
              <a:rPr lang="en-GB" dirty="0" smtClean="0"/>
              <a:t>Questionnaire Preference</a:t>
            </a:r>
            <a:endParaRPr lang="en-GB" dirty="0"/>
          </a:p>
        </p:txBody>
      </p:sp>
    </p:spTree>
    <p:extLst>
      <p:ext uri="{BB962C8B-B14F-4D97-AF65-F5344CB8AC3E}">
        <p14:creationId xmlns:p14="http://schemas.microsoft.com/office/powerpoint/2010/main" val="1716465838"/>
      </p:ext>
    </p:extLst>
  </p:cSld>
  <p:clrMapOvr>
    <a:masterClrMapping/>
  </p:clrMapOvr>
  <mc:AlternateContent xmlns:mc="http://schemas.openxmlformats.org/markup-compatibility/2006" xmlns:p14="http://schemas.microsoft.com/office/powerpoint/2010/main">
    <mc:Choice Requires="p14">
      <p:transition spd="slow" p14:dur="2000" advTm="28839"/>
    </mc:Choice>
    <mc:Fallback xmlns="">
      <p:transition spd="slow" advTm="2883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Frequency</a:t>
            </a:r>
            <a:endParaRPr lang="en-GB" dirty="0"/>
          </a:p>
        </p:txBody>
      </p:sp>
      <p:sp>
        <p:nvSpPr>
          <p:cNvPr id="8" name="Content Placeholder 7"/>
          <p:cNvSpPr>
            <a:spLocks noGrp="1"/>
          </p:cNvSpPr>
          <p:nvPr>
            <p:ph sz="half" idx="2"/>
          </p:nvPr>
        </p:nvSpPr>
        <p:spPr/>
        <p:txBody>
          <a:bodyPr/>
          <a:lstStyle/>
          <a:p>
            <a:r>
              <a:rPr lang="en-GB" dirty="0" smtClean="0"/>
              <a:t>Change in scores over time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08" y="1988840"/>
            <a:ext cx="8142137" cy="4248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3"/>
          <p:cNvSpPr txBox="1">
            <a:spLocks noChangeArrowheads="1"/>
          </p:cNvSpPr>
          <p:nvPr/>
        </p:nvSpPr>
        <p:spPr bwMode="auto">
          <a:xfrm>
            <a:off x="4610776" y="2132856"/>
            <a:ext cx="423862"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0000"/>
                </a:solidFill>
                <a:effectLst/>
                <a:latin typeface="Arial" pitchFamily="34" charset="0"/>
                <a:cs typeface="Arial" pitchFamily="34" charset="0"/>
              </a:rPr>
              <a:t>*</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6948264" y="1988393"/>
            <a:ext cx="8143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pitchFamily="34" charset="0"/>
                <a:cs typeface="Arial" pitchFamily="34" charset="0"/>
              </a:rPr>
              <a:t>* </a:t>
            </a:r>
            <a:r>
              <a:rPr kumimoji="0" lang="en-GB" altLang="en-US" sz="1400" b="0" i="0" u="none" strike="noStrike" cap="none" normalizeH="0" baseline="0" smtClean="0">
                <a:ln>
                  <a:noFill/>
                </a:ln>
                <a:solidFill>
                  <a:srgbClr val="000000"/>
                </a:solidFill>
                <a:effectLst/>
                <a:latin typeface="Arial" pitchFamily="34" charset="0"/>
                <a:cs typeface="Arial" pitchFamily="34" charset="0"/>
              </a:rPr>
              <a:t>p &lt;0.05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7390183"/>
      </p:ext>
    </p:extLst>
  </p:cSld>
  <p:clrMapOvr>
    <a:masterClrMapping/>
  </p:clrMapOvr>
  <mc:AlternateContent xmlns:mc="http://schemas.openxmlformats.org/markup-compatibility/2006" xmlns:p14="http://schemas.microsoft.com/office/powerpoint/2010/main">
    <mc:Choice Requires="p14">
      <p:transition spd="slow" p14:dur="2000" advTm="10814"/>
    </mc:Choice>
    <mc:Fallback xmlns="">
      <p:transition spd="slow" advTm="1081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a:t>
            </a: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560840" cy="445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32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in Penumbra</a:t>
            </a:r>
            <a:endParaRPr lang="en-GB" dirty="0"/>
          </a:p>
        </p:txBody>
      </p:sp>
      <p:sp>
        <p:nvSpPr>
          <p:cNvPr id="3" name="Content Placeholder 2"/>
          <p:cNvSpPr>
            <a:spLocks noGrp="1"/>
          </p:cNvSpPr>
          <p:nvPr>
            <p:ph sz="half" idx="2"/>
          </p:nvPr>
        </p:nvSpPr>
        <p:spPr>
          <a:xfrm>
            <a:off x="323528" y="1268760"/>
            <a:ext cx="8219256" cy="4713387"/>
          </a:xfrm>
        </p:spPr>
        <p:txBody>
          <a:bodyPr/>
          <a:lstStyle/>
          <a:p>
            <a:r>
              <a:rPr lang="en-GB" sz="3200" dirty="0" smtClean="0"/>
              <a:t>Now in use across relevant Penumbra services</a:t>
            </a:r>
          </a:p>
          <a:p>
            <a:r>
              <a:rPr lang="en-GB" sz="3200" dirty="0" smtClean="0"/>
              <a:t>Over 12,000 people have used I.ROC in Penumbra since 2012</a:t>
            </a:r>
          </a:p>
          <a:p>
            <a:r>
              <a:rPr lang="en-GB" sz="3200" dirty="0" smtClean="0"/>
              <a:t>Offers a dynamic personal outcomes focused process for staff and the people we support</a:t>
            </a:r>
          </a:p>
          <a:p>
            <a:r>
              <a:rPr lang="en-GB" sz="3200" dirty="0" smtClean="0"/>
              <a:t>Data gathered enables us to focus on particular areas for service development</a:t>
            </a:r>
          </a:p>
          <a:p>
            <a:endParaRPr lang="en-GB" dirty="0"/>
          </a:p>
        </p:txBody>
      </p:sp>
    </p:spTree>
    <p:extLst>
      <p:ext uri="{BB962C8B-B14F-4D97-AF65-F5344CB8AC3E}">
        <p14:creationId xmlns:p14="http://schemas.microsoft.com/office/powerpoint/2010/main" val="18449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‘Going digital’ with I.ROC </a:t>
            </a:r>
            <a:r>
              <a:rPr lang="en-GB" sz="2800" dirty="0" smtClean="0"/>
              <a:t>Wellbeing</a:t>
            </a:r>
            <a:endParaRPr lang="en-GB" sz="2800" dirty="0"/>
          </a:p>
        </p:txBody>
      </p:sp>
      <p:pic>
        <p:nvPicPr>
          <p:cNvPr id="4" name="image23.png" descr="image23.png"/>
          <p:cNvPicPr>
            <a:picLocks noGrp="1" noChangeAspect="1"/>
          </p:cNvPicPr>
          <p:nvPr>
            <p:ph sz="half" idx="2"/>
          </p:nvPr>
        </p:nvPicPr>
        <p:blipFill>
          <a:blip r:embed="rId2">
            <a:extLst/>
          </a:blip>
          <a:stretch>
            <a:fillRect/>
          </a:stretch>
        </p:blipFill>
        <p:spPr>
          <a:xfrm>
            <a:off x="468313" y="1616730"/>
            <a:ext cx="8218487" cy="4305577"/>
          </a:xfrm>
          <a:prstGeom prst="rect">
            <a:avLst/>
          </a:prstGeom>
          <a:ln w="12700">
            <a:miter lim="400000"/>
          </a:ln>
        </p:spPr>
      </p:pic>
    </p:spTree>
    <p:extLst>
      <p:ext uri="{BB962C8B-B14F-4D97-AF65-F5344CB8AC3E}">
        <p14:creationId xmlns:p14="http://schemas.microsoft.com/office/powerpoint/2010/main" val="497823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Client Management</a:t>
            </a:r>
            <a:endParaRPr lang="en-GB" dirty="0"/>
          </a:p>
        </p:txBody>
      </p:sp>
      <p:pic>
        <p:nvPicPr>
          <p:cNvPr id="4" name="Screen Shot 2017-03-06 at 10.29.33.png" descr="Screen Shot 2017-03-06 at 10.29.33.png"/>
          <p:cNvPicPr>
            <a:picLocks noGrp="1" noChangeAspect="1"/>
          </p:cNvPicPr>
          <p:nvPr>
            <p:ph sz="half" idx="2"/>
          </p:nvPr>
        </p:nvPicPr>
        <p:blipFill>
          <a:blip r:embed="rId2">
            <a:extLst/>
          </a:blip>
          <a:stretch>
            <a:fillRect/>
          </a:stretch>
        </p:blipFill>
        <p:spPr>
          <a:xfrm>
            <a:off x="127319" y="1556792"/>
            <a:ext cx="8559481" cy="3672408"/>
          </a:xfrm>
          <a:prstGeom prst="rect">
            <a:avLst/>
          </a:prstGeom>
          <a:ln w="12700">
            <a:miter lim="400000"/>
          </a:ln>
        </p:spPr>
      </p:pic>
    </p:spTree>
    <p:extLst>
      <p:ext uri="{BB962C8B-B14F-4D97-AF65-F5344CB8AC3E}">
        <p14:creationId xmlns:p14="http://schemas.microsoft.com/office/powerpoint/2010/main" val="163220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Client Management</a:t>
            </a:r>
            <a:endParaRPr lang="en-GB" dirty="0"/>
          </a:p>
        </p:txBody>
      </p:sp>
      <p:pic>
        <p:nvPicPr>
          <p:cNvPr id="4" name="Screen Shot 2017-03-06 at 10.32.35.png" descr="Screen Shot 2017-03-06 at 10.32.35.png"/>
          <p:cNvPicPr>
            <a:picLocks noGrp="1" noChangeAspect="1"/>
          </p:cNvPicPr>
          <p:nvPr>
            <p:ph sz="half" idx="2"/>
          </p:nvPr>
        </p:nvPicPr>
        <p:blipFill>
          <a:blip r:embed="rId2">
            <a:extLst/>
          </a:blip>
          <a:stretch>
            <a:fillRect/>
          </a:stretch>
        </p:blipFill>
        <p:spPr>
          <a:xfrm>
            <a:off x="1043608" y="1412875"/>
            <a:ext cx="7056784" cy="4374789"/>
          </a:xfrm>
          <a:prstGeom prst="rect">
            <a:avLst/>
          </a:prstGeom>
          <a:ln w="12700">
            <a:miter lim="400000"/>
          </a:ln>
        </p:spPr>
      </p:pic>
    </p:spTree>
    <p:extLst>
      <p:ext uri="{BB962C8B-B14F-4D97-AF65-F5344CB8AC3E}">
        <p14:creationId xmlns:p14="http://schemas.microsoft.com/office/powerpoint/2010/main" val="3545251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Digital</a:t>
            </a:r>
            <a:endParaRPr lang="en-GB" dirty="0"/>
          </a:p>
        </p:txBody>
      </p:sp>
      <p:pic>
        <p:nvPicPr>
          <p:cNvPr id="4" name="Screen Shot 2017-03-06 at 10.46.57.png" descr="Screen Shot 2017-03-06 at 10.46.57.png"/>
          <p:cNvPicPr>
            <a:picLocks noGrp="1" noChangeAspect="1"/>
          </p:cNvPicPr>
          <p:nvPr>
            <p:ph sz="half" idx="2"/>
          </p:nvPr>
        </p:nvPicPr>
        <p:blipFill>
          <a:blip r:embed="rId2">
            <a:extLst/>
          </a:blip>
          <a:stretch>
            <a:fillRect/>
          </a:stretch>
        </p:blipFill>
        <p:spPr>
          <a:xfrm>
            <a:off x="561676" y="1412875"/>
            <a:ext cx="7466708" cy="4381698"/>
          </a:xfrm>
          <a:prstGeom prst="rect">
            <a:avLst/>
          </a:prstGeom>
          <a:ln w="12700">
            <a:miter lim="400000"/>
          </a:ln>
        </p:spPr>
      </p:pic>
    </p:spTree>
    <p:extLst>
      <p:ext uri="{BB962C8B-B14F-4D97-AF65-F5344CB8AC3E}">
        <p14:creationId xmlns:p14="http://schemas.microsoft.com/office/powerpoint/2010/main" val="2107522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Penumbra</a:t>
            </a:r>
            <a:endParaRPr lang="en-GB" dirty="0"/>
          </a:p>
        </p:txBody>
      </p:sp>
      <p:sp>
        <p:nvSpPr>
          <p:cNvPr id="3" name="Content Placeholder 2"/>
          <p:cNvSpPr>
            <a:spLocks noGrp="1"/>
          </p:cNvSpPr>
          <p:nvPr>
            <p:ph sz="half" idx="2"/>
          </p:nvPr>
        </p:nvSpPr>
        <p:spPr/>
        <p:txBody>
          <a:bodyPr/>
          <a:lstStyle/>
          <a:p>
            <a:r>
              <a:rPr lang="en-GB" dirty="0" smtClean="0"/>
              <a:t>Started in 1985</a:t>
            </a:r>
          </a:p>
          <a:p>
            <a:r>
              <a:rPr lang="en-GB" dirty="0" smtClean="0"/>
              <a:t>Significant provider of community mental health services</a:t>
            </a:r>
          </a:p>
          <a:p>
            <a:r>
              <a:rPr lang="en-GB" dirty="0" smtClean="0"/>
              <a:t>400+ staff</a:t>
            </a:r>
          </a:p>
          <a:p>
            <a:r>
              <a:rPr lang="en-GB" dirty="0" smtClean="0"/>
              <a:t>1600+ people using our services each week</a:t>
            </a:r>
          </a:p>
          <a:p>
            <a:r>
              <a:rPr lang="en-GB" dirty="0" smtClean="0"/>
              <a:t>Innovative</a:t>
            </a:r>
          </a:p>
          <a:p>
            <a:r>
              <a:rPr lang="en-GB" dirty="0" smtClean="0"/>
              <a:t>Recovery focused</a:t>
            </a:r>
          </a:p>
          <a:p>
            <a:r>
              <a:rPr lang="en-GB" dirty="0" smtClean="0"/>
              <a:t>Person centred</a:t>
            </a:r>
            <a:endParaRPr lang="en-GB" dirty="0"/>
          </a:p>
        </p:txBody>
      </p:sp>
    </p:spTree>
    <p:extLst>
      <p:ext uri="{BB962C8B-B14F-4D97-AF65-F5344CB8AC3E}">
        <p14:creationId xmlns:p14="http://schemas.microsoft.com/office/powerpoint/2010/main" val="1709308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Reports</a:t>
            </a:r>
            <a:endParaRPr lang="en-GB" dirty="0"/>
          </a:p>
        </p:txBody>
      </p:sp>
      <p:sp>
        <p:nvSpPr>
          <p:cNvPr id="6" name="TextBox 5"/>
          <p:cNvSpPr txBox="1"/>
          <p:nvPr/>
        </p:nvSpPr>
        <p:spPr>
          <a:xfrm>
            <a:off x="7211104" y="1340768"/>
            <a:ext cx="648072" cy="369332"/>
          </a:xfrm>
          <a:prstGeom prst="rect">
            <a:avLst/>
          </a:prstGeom>
          <a:solidFill>
            <a:schemeClr val="bg1"/>
          </a:solidFill>
        </p:spPr>
        <p:txBody>
          <a:bodyPr wrap="square" rtlCol="0">
            <a:spAutoFit/>
          </a:bodyPr>
          <a:lstStyle/>
          <a:p>
            <a:endParaRPr lang="en-GB" dirty="0">
              <a:solidFill>
                <a:schemeClr val="bg1"/>
              </a:solidFill>
            </a:endParaRPr>
          </a:p>
        </p:txBody>
      </p:sp>
      <p:pic>
        <p:nvPicPr>
          <p:cNvPr id="30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249" y="1106646"/>
            <a:ext cx="6995095" cy="499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037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I.ROC Reports</a:t>
            </a:r>
            <a:endParaRPr lang="en-GB" dirty="0"/>
          </a:p>
        </p:txBody>
      </p:sp>
      <p:pic>
        <p:nvPicPr>
          <p:cNvPr id="4" name="Screen Shot 2017-03-06 at 10.40.17.png" descr="Screen Shot 2017-03-06 at 10.40.17.png"/>
          <p:cNvPicPr>
            <a:picLocks noGrp="1" noChangeAspect="1"/>
          </p:cNvPicPr>
          <p:nvPr>
            <p:ph sz="half" idx="2"/>
          </p:nvPr>
        </p:nvPicPr>
        <p:blipFill>
          <a:blip r:embed="rId2">
            <a:extLst/>
          </a:blip>
          <a:stretch>
            <a:fillRect/>
          </a:stretch>
        </p:blipFill>
        <p:spPr>
          <a:xfrm>
            <a:off x="700881" y="1469232"/>
            <a:ext cx="7327503" cy="4347892"/>
          </a:xfrm>
          <a:prstGeom prst="rect">
            <a:avLst/>
          </a:prstGeom>
          <a:ln w="12700">
            <a:miter lim="400000"/>
          </a:ln>
        </p:spPr>
      </p:pic>
    </p:spTree>
    <p:extLst>
      <p:ext uri="{BB962C8B-B14F-4D97-AF65-F5344CB8AC3E}">
        <p14:creationId xmlns:p14="http://schemas.microsoft.com/office/powerpoint/2010/main" val="207356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Impact</a:t>
            </a:r>
            <a:endParaRPr lang="en-GB" dirty="0"/>
          </a:p>
        </p:txBody>
      </p:sp>
      <p:graphicFrame>
        <p:nvGraphicFramePr>
          <p:cNvPr id="4" name="2D Column Chart"/>
          <p:cNvGraphicFramePr>
            <a:graphicFrameLocks noGrp="1"/>
          </p:cNvGraphicFramePr>
          <p:nvPr>
            <p:ph sz="half" idx="2"/>
          </p:nvPr>
        </p:nvGraphicFramePr>
        <p:xfrm>
          <a:off x="468313" y="1412875"/>
          <a:ext cx="8218487" cy="471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952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Variables</a:t>
            </a:r>
            <a:endParaRPr lang="en-GB" dirty="0"/>
          </a:p>
        </p:txBody>
      </p:sp>
      <p:graphicFrame>
        <p:nvGraphicFramePr>
          <p:cNvPr id="4" name="Average baseline I.ROC scores across different age groups"/>
          <p:cNvGraphicFramePr>
            <a:graphicFrameLocks noGrp="1"/>
          </p:cNvGraphicFramePr>
          <p:nvPr>
            <p:ph sz="half" idx="2"/>
          </p:nvPr>
        </p:nvGraphicFramePr>
        <p:xfrm>
          <a:off x="468313" y="1412875"/>
          <a:ext cx="8218487" cy="471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81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Demonstrating Impact</a:t>
            </a:r>
            <a:endParaRPr lang="en-GB"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993462186"/>
              </p:ext>
            </p:extLst>
          </p:nvPr>
        </p:nvGraphicFramePr>
        <p:xfrm>
          <a:off x="468313" y="1412875"/>
          <a:ext cx="8064127" cy="4320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431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www.irocwellbeing.com</a:t>
            </a:r>
            <a:endParaRPr lang="en-GB" dirty="0"/>
          </a:p>
        </p:txBody>
      </p:sp>
      <p:sp>
        <p:nvSpPr>
          <p:cNvPr id="3" name="Content Placeholder 2"/>
          <p:cNvSpPr>
            <a:spLocks noGrp="1"/>
          </p:cNvSpPr>
          <p:nvPr>
            <p:ph sz="half" idx="2"/>
          </p:nvPr>
        </p:nvSpPr>
        <p:spPr>
          <a:xfrm>
            <a:off x="467544" y="1340768"/>
            <a:ext cx="8219256" cy="4785395"/>
          </a:xfrm>
        </p:spPr>
        <p:txBody>
          <a:bodyPr/>
          <a:lstStyle/>
          <a:p>
            <a:pPr marL="0" indent="0" defTabSz="525779">
              <a:lnSpc>
                <a:spcPct val="10000"/>
              </a:lnSpc>
              <a:spcBef>
                <a:spcPts val="2700"/>
              </a:spcBef>
              <a:buSzTx/>
              <a:buNone/>
              <a:defRPr sz="1800">
                <a:solidFill>
                  <a:srgbClr val="000000"/>
                </a:solidFill>
                <a:latin typeface="+mn-lt"/>
                <a:ea typeface="+mn-ea"/>
                <a:cs typeface="+mn-cs"/>
                <a:sym typeface="Helvetica"/>
              </a:defRPr>
            </a:pPr>
            <a:endParaRPr lang="en-GB" dirty="0"/>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sz="1800" b="1" dirty="0">
                <a:solidFill>
                  <a:srgbClr val="000000"/>
                </a:solidFill>
              </a:rPr>
              <a:t>For the person who wants to: </a:t>
            </a:r>
            <a:endParaRPr lang="en-GB" sz="1800" b="1" dirty="0" smtClean="0">
              <a:solidFill>
                <a:srgbClr val="000000"/>
              </a:solidFill>
            </a:endParaRP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smtClean="0"/>
              <a:t>√ </a:t>
            </a:r>
            <a:r>
              <a:rPr lang="en-GB" dirty="0"/>
              <a:t>Identify factors that impact own wellbeing</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Define personal outcomes</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Shape and manage own recovery</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Develop strategies of self-management</a:t>
            </a:r>
          </a:p>
          <a:p>
            <a:pPr marL="0" indent="0" defTabSz="525779">
              <a:lnSpc>
                <a:spcPct val="10000"/>
              </a:lnSpc>
              <a:spcBef>
                <a:spcPts val="2700"/>
              </a:spcBef>
              <a:buSzTx/>
              <a:buNone/>
              <a:defRPr sz="1800">
                <a:solidFill>
                  <a:srgbClr val="000000"/>
                </a:solidFill>
                <a:latin typeface="+mn-lt"/>
                <a:ea typeface="+mn-ea"/>
                <a:cs typeface="+mn-cs"/>
                <a:sym typeface="Helvetica"/>
              </a:defRPr>
            </a:pPr>
            <a:endParaRPr lang="en-GB" dirty="0"/>
          </a:p>
          <a:p>
            <a:pPr marL="0" indent="0" defTabSz="525779">
              <a:lnSpc>
                <a:spcPct val="10000"/>
              </a:lnSpc>
              <a:spcBef>
                <a:spcPts val="2700"/>
              </a:spcBef>
              <a:buSzTx/>
              <a:buNone/>
              <a:defRPr sz="1800" b="1">
                <a:solidFill>
                  <a:srgbClr val="000000"/>
                </a:solidFill>
                <a:latin typeface="+mn-lt"/>
                <a:ea typeface="+mn-ea"/>
                <a:cs typeface="+mn-cs"/>
                <a:sym typeface="Helvetica"/>
              </a:defRPr>
            </a:pPr>
            <a:r>
              <a:rPr lang="en-GB" dirty="0" smtClean="0"/>
              <a:t>For </a:t>
            </a:r>
            <a:r>
              <a:rPr lang="en-GB" dirty="0"/>
              <a:t>the Practitioner who wants to have</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smtClean="0"/>
              <a:t>√ </a:t>
            </a:r>
            <a:r>
              <a:rPr lang="en-GB" dirty="0"/>
              <a:t>Clarity of purpose</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Support tools and resources</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Confidence of approach</a:t>
            </a:r>
          </a:p>
          <a:p>
            <a:pPr marL="0" indent="0" defTabSz="525779">
              <a:lnSpc>
                <a:spcPct val="10000"/>
              </a:lnSpc>
              <a:spcBef>
                <a:spcPts val="2700"/>
              </a:spcBef>
              <a:buSzTx/>
              <a:buNone/>
              <a:defRPr sz="1800">
                <a:solidFill>
                  <a:srgbClr val="000000"/>
                </a:solidFill>
                <a:latin typeface="+mn-lt"/>
                <a:ea typeface="+mn-ea"/>
                <a:cs typeface="+mn-cs"/>
                <a:sym typeface="Helvetica"/>
              </a:defRPr>
            </a:pPr>
            <a:r>
              <a:rPr lang="en-GB" dirty="0"/>
              <a:t>√ Ability to measure “distance travelled” of person</a:t>
            </a:r>
          </a:p>
          <a:p>
            <a:endParaRPr lang="en-GB" dirty="0"/>
          </a:p>
        </p:txBody>
      </p:sp>
    </p:spTree>
    <p:extLst>
      <p:ext uri="{BB962C8B-B14F-4D97-AF65-F5344CB8AC3E}">
        <p14:creationId xmlns:p14="http://schemas.microsoft.com/office/powerpoint/2010/main" val="382307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85800"/>
            <a:ext cx="7427168" cy="638944"/>
          </a:xfrm>
        </p:spPr>
        <p:txBody>
          <a:bodyPr/>
          <a:lstStyle/>
          <a:p>
            <a:r>
              <a:rPr lang="en-GB" sz="2800" dirty="0" smtClean="0"/>
              <a:t/>
            </a:r>
            <a:br>
              <a:rPr lang="en-GB" sz="2800" dirty="0" smtClean="0"/>
            </a:br>
            <a:r>
              <a:rPr lang="en-GB" sz="2800" dirty="0"/>
              <a:t>The benefits of using </a:t>
            </a:r>
            <a:r>
              <a:rPr lang="en-GB" sz="2800" dirty="0" err="1"/>
              <a:t>I.ROCwellbeing</a:t>
            </a:r>
            <a:r>
              <a:rPr lang="en-GB" sz="2800" dirty="0"/>
              <a:t> are:</a:t>
            </a:r>
            <a:r>
              <a:rPr lang="en-GB" sz="2800" dirty="0" smtClean="0"/>
              <a:t/>
            </a:r>
            <a:br>
              <a:rPr lang="en-GB" sz="2800" dirty="0" smtClean="0"/>
            </a:br>
            <a:endParaRPr lang="en-GB" sz="2800" dirty="0"/>
          </a:p>
        </p:txBody>
      </p:sp>
      <p:sp>
        <p:nvSpPr>
          <p:cNvPr id="3" name="Content Placeholder 2"/>
          <p:cNvSpPr>
            <a:spLocks noGrp="1"/>
          </p:cNvSpPr>
          <p:nvPr>
            <p:ph sz="half" idx="2"/>
          </p:nvPr>
        </p:nvSpPr>
        <p:spPr>
          <a:xfrm>
            <a:off x="251520" y="1340768"/>
            <a:ext cx="8435280" cy="1257003"/>
          </a:xfrm>
        </p:spPr>
        <p:txBody>
          <a:bodyPr/>
          <a:lstStyle/>
          <a:p>
            <a:pPr lvl="0"/>
            <a:r>
              <a:rPr lang="en-GB" sz="2400" dirty="0" smtClean="0"/>
              <a:t>A </a:t>
            </a:r>
            <a:r>
              <a:rPr lang="en-GB" sz="2400" dirty="0"/>
              <a:t>secure and reliable system to store detailed personal, demographic and recovery data for each client in one place.</a:t>
            </a:r>
          </a:p>
          <a:p>
            <a:pPr lvl="0"/>
            <a:r>
              <a:rPr lang="en-GB" sz="2400" dirty="0"/>
              <a:t>Access the system </a:t>
            </a:r>
            <a:r>
              <a:rPr lang="en-GB" sz="2400" dirty="0" smtClean="0"/>
              <a:t>securely anywhere</a:t>
            </a:r>
            <a:r>
              <a:rPr lang="en-GB" sz="2400" dirty="0"/>
              <a:t>, on almost any device, PC, tablet and smartphone.</a:t>
            </a:r>
          </a:p>
          <a:p>
            <a:pPr lvl="0"/>
            <a:r>
              <a:rPr lang="en-GB" sz="2400" dirty="0"/>
              <a:t>Easy for practitioners to update client records and upload further documents to the account</a:t>
            </a:r>
            <a:r>
              <a:rPr lang="en-GB" sz="2400" dirty="0" smtClean="0"/>
              <a:t>.</a:t>
            </a:r>
          </a:p>
          <a:p>
            <a:pPr lvl="0"/>
            <a:r>
              <a:rPr lang="en-GB" sz="2400" dirty="0"/>
              <a:t>Complete I•ROCs online or </a:t>
            </a:r>
          </a:p>
          <a:p>
            <a:pPr marL="0" lvl="0" indent="0">
              <a:buNone/>
            </a:pPr>
            <a:r>
              <a:rPr lang="en-GB" sz="2400" dirty="0"/>
              <a:t>    via mobile APP (online or offline).</a:t>
            </a:r>
          </a:p>
          <a:p>
            <a:pPr lvl="0"/>
            <a:endParaRPr lang="en-GB" dirty="0"/>
          </a:p>
        </p:txBody>
      </p:sp>
    </p:spTree>
    <p:extLst>
      <p:ext uri="{BB962C8B-B14F-4D97-AF65-F5344CB8AC3E}">
        <p14:creationId xmlns:p14="http://schemas.microsoft.com/office/powerpoint/2010/main" val="372240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            benefits </a:t>
            </a:r>
            <a:r>
              <a:rPr lang="en-GB" sz="2800" dirty="0" err="1" smtClean="0"/>
              <a:t>cont</a:t>
            </a:r>
            <a:r>
              <a:rPr lang="en-GB" sz="2800" dirty="0" smtClean="0"/>
              <a:t>/</a:t>
            </a:r>
            <a:endParaRPr lang="en-GB" sz="2800" dirty="0"/>
          </a:p>
        </p:txBody>
      </p:sp>
      <p:sp>
        <p:nvSpPr>
          <p:cNvPr id="3" name="Content Placeholder 2"/>
          <p:cNvSpPr>
            <a:spLocks noGrp="1"/>
          </p:cNvSpPr>
          <p:nvPr>
            <p:ph sz="half" idx="2"/>
          </p:nvPr>
        </p:nvSpPr>
        <p:spPr>
          <a:xfrm>
            <a:off x="395536" y="1916832"/>
            <a:ext cx="8219256" cy="4713387"/>
          </a:xfrm>
        </p:spPr>
        <p:txBody>
          <a:bodyPr/>
          <a:lstStyle/>
          <a:p>
            <a:pPr lvl="0"/>
            <a:r>
              <a:rPr lang="en-GB" sz="2400" dirty="0" smtClean="0"/>
              <a:t>Access </a:t>
            </a:r>
            <a:r>
              <a:rPr lang="en-GB" sz="2400" dirty="0"/>
              <a:t>HOPE Toolkit and recovery resources online.</a:t>
            </a:r>
          </a:p>
          <a:p>
            <a:pPr lvl="0"/>
            <a:r>
              <a:rPr lang="en-GB" sz="2400" dirty="0"/>
              <a:t>Generate comprehensive client, service and </a:t>
            </a:r>
            <a:r>
              <a:rPr lang="en-GB" sz="2400" dirty="0" smtClean="0"/>
              <a:t>organisation </a:t>
            </a:r>
            <a:r>
              <a:rPr lang="en-GB" sz="2400" dirty="0"/>
              <a:t>outcome reports quickly and easily.</a:t>
            </a:r>
          </a:p>
          <a:p>
            <a:pPr lvl="0"/>
            <a:r>
              <a:rPr lang="en-GB" sz="2400" dirty="0"/>
              <a:t>Access comprehensive eLearning modules about I•ROC wellbeing and recovery approach.</a:t>
            </a:r>
          </a:p>
          <a:p>
            <a:pPr lvl="0"/>
            <a:r>
              <a:rPr lang="en-GB" sz="2400" dirty="0"/>
              <a:t>Create unlimited accounts per service - with unlimited storage.</a:t>
            </a:r>
          </a:p>
          <a:p>
            <a:endParaRPr lang="en-GB" sz="2400" dirty="0"/>
          </a:p>
          <a:p>
            <a:endParaRPr lang="en-GB" dirty="0"/>
          </a:p>
        </p:txBody>
      </p:sp>
    </p:spTree>
    <p:extLst>
      <p:ext uri="{BB962C8B-B14F-4D97-AF65-F5344CB8AC3E}">
        <p14:creationId xmlns:p14="http://schemas.microsoft.com/office/powerpoint/2010/main" val="137531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Who’s using </a:t>
            </a:r>
            <a:r>
              <a:rPr lang="en-GB" dirty="0" err="1" smtClean="0"/>
              <a:t>I.ROCwellbeing</a:t>
            </a:r>
            <a:endParaRPr lang="en-GB" dirty="0"/>
          </a:p>
        </p:txBody>
      </p:sp>
      <p:sp>
        <p:nvSpPr>
          <p:cNvPr id="3" name="Content Placeholder 2"/>
          <p:cNvSpPr>
            <a:spLocks noGrp="1"/>
          </p:cNvSpPr>
          <p:nvPr>
            <p:ph sz="half" idx="2"/>
          </p:nvPr>
        </p:nvSpPr>
        <p:spPr/>
        <p:txBody>
          <a:bodyPr/>
          <a:lstStyle/>
          <a:p>
            <a:pPr marL="0" indent="0">
              <a:buNone/>
            </a:pPr>
            <a:r>
              <a:rPr lang="en-GB" sz="3600" dirty="0" smtClean="0">
                <a:solidFill>
                  <a:schemeClr val="accent6">
                    <a:lumMod val="50000"/>
                  </a:schemeClr>
                </a:solidFill>
              </a:rPr>
              <a:t>People in:</a:t>
            </a:r>
            <a:r>
              <a:rPr lang="en-GB" dirty="0" smtClean="0">
                <a:solidFill>
                  <a:schemeClr val="accent6">
                    <a:lumMod val="50000"/>
                  </a:schemeClr>
                </a:solidFill>
              </a:rPr>
              <a:t>                 </a:t>
            </a:r>
            <a:r>
              <a:rPr lang="en-GB" sz="3600" dirty="0" smtClean="0">
                <a:solidFill>
                  <a:schemeClr val="accent6">
                    <a:lumMod val="50000"/>
                  </a:schemeClr>
                </a:solidFill>
              </a:rPr>
              <a:t>UK</a:t>
            </a:r>
          </a:p>
          <a:p>
            <a:pPr marL="0" indent="0" algn="ctr">
              <a:buNone/>
            </a:pPr>
            <a:r>
              <a:rPr lang="en-GB" sz="3600" dirty="0" smtClean="0">
                <a:solidFill>
                  <a:schemeClr val="accent6">
                    <a:lumMod val="50000"/>
                  </a:schemeClr>
                </a:solidFill>
              </a:rPr>
              <a:t>USA</a:t>
            </a:r>
          </a:p>
          <a:p>
            <a:pPr marL="0" indent="0" algn="ctr">
              <a:buNone/>
            </a:pPr>
            <a:r>
              <a:rPr lang="en-GB" sz="3600" dirty="0" smtClean="0">
                <a:solidFill>
                  <a:schemeClr val="accent6">
                    <a:lumMod val="50000"/>
                  </a:schemeClr>
                </a:solidFill>
              </a:rPr>
              <a:t>Australia</a:t>
            </a:r>
          </a:p>
          <a:p>
            <a:pPr marL="0" indent="0" algn="ctr">
              <a:buNone/>
            </a:pPr>
            <a:r>
              <a:rPr lang="en-GB" sz="3600" dirty="0" smtClean="0">
                <a:solidFill>
                  <a:schemeClr val="accent6">
                    <a:lumMod val="50000"/>
                  </a:schemeClr>
                </a:solidFill>
              </a:rPr>
              <a:t>Netherlands</a:t>
            </a:r>
          </a:p>
          <a:p>
            <a:pPr marL="0" indent="0" algn="ctr">
              <a:buNone/>
            </a:pPr>
            <a:r>
              <a:rPr lang="en-GB" sz="3600" dirty="0">
                <a:solidFill>
                  <a:schemeClr val="accent6">
                    <a:lumMod val="50000"/>
                  </a:schemeClr>
                </a:solidFill>
              </a:rPr>
              <a:t>Belgium</a:t>
            </a:r>
          </a:p>
          <a:p>
            <a:pPr marL="0" indent="0" algn="ctr">
              <a:buNone/>
            </a:pPr>
            <a:r>
              <a:rPr lang="en-GB" sz="3600" dirty="0" smtClean="0">
                <a:solidFill>
                  <a:schemeClr val="accent6">
                    <a:lumMod val="50000"/>
                  </a:schemeClr>
                </a:solidFill>
              </a:rPr>
              <a:t>Spain</a:t>
            </a:r>
          </a:p>
          <a:p>
            <a:pPr marL="0" indent="0" algn="ctr">
              <a:buNone/>
            </a:pPr>
            <a:r>
              <a:rPr lang="en-GB" sz="3600" dirty="0" smtClean="0">
                <a:solidFill>
                  <a:schemeClr val="accent6">
                    <a:lumMod val="50000"/>
                  </a:schemeClr>
                </a:solidFill>
              </a:rPr>
              <a:t>Chile</a:t>
            </a:r>
          </a:p>
        </p:txBody>
      </p:sp>
    </p:spTree>
    <p:extLst>
      <p:ext uri="{BB962C8B-B14F-4D97-AF65-F5344CB8AC3E}">
        <p14:creationId xmlns:p14="http://schemas.microsoft.com/office/powerpoint/2010/main" val="2877714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And…. </a:t>
            </a:r>
            <a:endParaRPr lang="en-GB" sz="2800" dirty="0"/>
          </a:p>
        </p:txBody>
      </p:sp>
      <p:sp>
        <p:nvSpPr>
          <p:cNvPr id="3" name="Content Placeholder 2"/>
          <p:cNvSpPr>
            <a:spLocks noGrp="1"/>
          </p:cNvSpPr>
          <p:nvPr>
            <p:ph sz="half" idx="2"/>
          </p:nvPr>
        </p:nvSpPr>
        <p:spPr/>
        <p:txBody>
          <a:bodyPr/>
          <a:lstStyle/>
          <a:p>
            <a:pPr marL="0" indent="0">
              <a:buNone/>
            </a:pPr>
            <a:r>
              <a:rPr lang="en-GB" sz="3600" dirty="0" smtClean="0">
                <a:solidFill>
                  <a:schemeClr val="accent6">
                    <a:lumMod val="50000"/>
                  </a:schemeClr>
                </a:solidFill>
              </a:rPr>
              <a:t>Work/research underway with new partners in:</a:t>
            </a:r>
          </a:p>
          <a:p>
            <a:pPr marL="0" indent="0" algn="ctr">
              <a:buNone/>
            </a:pPr>
            <a:r>
              <a:rPr lang="en-GB" sz="3600" dirty="0" smtClean="0">
                <a:solidFill>
                  <a:schemeClr val="accent6">
                    <a:lumMod val="50000"/>
                  </a:schemeClr>
                </a:solidFill>
              </a:rPr>
              <a:t>Finland</a:t>
            </a:r>
          </a:p>
          <a:p>
            <a:pPr marL="0" indent="0" algn="ctr">
              <a:buNone/>
            </a:pPr>
            <a:r>
              <a:rPr lang="en-GB" sz="3600" dirty="0" smtClean="0">
                <a:solidFill>
                  <a:schemeClr val="accent6">
                    <a:lumMod val="50000"/>
                  </a:schemeClr>
                </a:solidFill>
              </a:rPr>
              <a:t>Australia</a:t>
            </a:r>
          </a:p>
          <a:p>
            <a:pPr marL="0" indent="0" algn="ctr">
              <a:buNone/>
            </a:pPr>
            <a:r>
              <a:rPr lang="en-GB" sz="3600" dirty="0" smtClean="0">
                <a:solidFill>
                  <a:schemeClr val="accent6">
                    <a:lumMod val="50000"/>
                  </a:schemeClr>
                </a:solidFill>
              </a:rPr>
              <a:t>Netherlands</a:t>
            </a:r>
          </a:p>
          <a:p>
            <a:pPr marL="0" indent="0" algn="ctr">
              <a:buNone/>
            </a:pPr>
            <a:r>
              <a:rPr lang="en-GB" sz="3600" dirty="0" smtClean="0">
                <a:solidFill>
                  <a:schemeClr val="accent6">
                    <a:lumMod val="50000"/>
                  </a:schemeClr>
                </a:solidFill>
              </a:rPr>
              <a:t>Czech Republic</a:t>
            </a:r>
          </a:p>
          <a:p>
            <a:pPr marL="0" indent="0" algn="ctr">
              <a:buNone/>
            </a:pPr>
            <a:r>
              <a:rPr lang="en-GB" sz="3600" dirty="0" smtClean="0">
                <a:solidFill>
                  <a:schemeClr val="accent6">
                    <a:lumMod val="50000"/>
                  </a:schemeClr>
                </a:solidFill>
              </a:rPr>
              <a:t>China</a:t>
            </a:r>
          </a:p>
          <a:p>
            <a:pPr marL="0" indent="0" algn="ctr">
              <a:buNone/>
            </a:pPr>
            <a:endParaRPr lang="en-GB" sz="3600" dirty="0">
              <a:solidFill>
                <a:schemeClr val="accent6">
                  <a:lumMod val="50000"/>
                </a:schemeClr>
              </a:solidFill>
            </a:endParaRPr>
          </a:p>
        </p:txBody>
      </p:sp>
    </p:spTree>
    <p:extLst>
      <p:ext uri="{BB962C8B-B14F-4D97-AF65-F5344CB8AC3E}">
        <p14:creationId xmlns:p14="http://schemas.microsoft.com/office/powerpoint/2010/main" val="148666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Transformations</a:t>
            </a:r>
            <a:endParaRPr lang="en-GB" dirty="0"/>
          </a:p>
        </p:txBody>
      </p:sp>
      <p:sp>
        <p:nvSpPr>
          <p:cNvPr id="3" name="Content Placeholder 2"/>
          <p:cNvSpPr>
            <a:spLocks noGrp="1"/>
          </p:cNvSpPr>
          <p:nvPr>
            <p:ph sz="half" idx="2"/>
          </p:nvPr>
        </p:nvSpPr>
        <p:spPr>
          <a:xfrm>
            <a:off x="467544" y="1412776"/>
            <a:ext cx="8568952" cy="4713387"/>
          </a:xfrm>
        </p:spPr>
        <p:txBody>
          <a:bodyPr/>
          <a:lstStyle/>
          <a:p>
            <a:pPr marL="0" indent="0">
              <a:buNone/>
            </a:pPr>
            <a:endParaRPr lang="en-GB" dirty="0" smtClean="0"/>
          </a:p>
          <a:p>
            <a:pPr marL="0" indent="0">
              <a:spcBef>
                <a:spcPct val="0"/>
              </a:spcBef>
              <a:buNone/>
            </a:pPr>
            <a:r>
              <a:rPr lang="en-GB" dirty="0" smtClean="0"/>
              <a:t>Services</a:t>
            </a:r>
            <a:r>
              <a:rPr lang="en-GB" dirty="0">
                <a:latin typeface="Arial" charset="0"/>
                <a:cs typeface="Arial" charset="0"/>
              </a:rPr>
              <a:t> </a:t>
            </a:r>
            <a:r>
              <a:rPr lang="en-GB" dirty="0" smtClean="0">
                <a:latin typeface="Arial" charset="0"/>
                <a:cs typeface="Arial" charset="0"/>
              </a:rPr>
              <a:t>					Service</a:t>
            </a:r>
          </a:p>
          <a:p>
            <a:pPr marL="0" indent="0">
              <a:spcBef>
                <a:spcPct val="0"/>
              </a:spcBef>
              <a:buNone/>
            </a:pPr>
            <a:endParaRPr lang="en-GB" dirty="0">
              <a:latin typeface="Arial" charset="0"/>
              <a:cs typeface="Arial" charset="0"/>
            </a:endParaRPr>
          </a:p>
          <a:p>
            <a:pPr marL="0" indent="0">
              <a:spcBef>
                <a:spcPct val="0"/>
              </a:spcBef>
              <a:buNone/>
            </a:pPr>
            <a:r>
              <a:rPr lang="en-GB" dirty="0" smtClean="0">
                <a:latin typeface="Arial" charset="0"/>
                <a:cs typeface="Arial" charset="0"/>
              </a:rPr>
              <a:t>Care </a:t>
            </a:r>
            <a:r>
              <a:rPr lang="en-GB" dirty="0" smtClean="0">
                <a:latin typeface="Arial" charset="0"/>
                <a:cs typeface="Arial" charset="0"/>
              </a:rPr>
              <a:t>Worker</a:t>
            </a:r>
            <a:r>
              <a:rPr lang="en-GB" dirty="0" smtClean="0">
                <a:latin typeface="Arial" charset="0"/>
                <a:cs typeface="Arial" charset="0"/>
              </a:rPr>
              <a:t>				</a:t>
            </a:r>
            <a:r>
              <a:rPr lang="en-GB" dirty="0" smtClean="0">
                <a:latin typeface="Arial" charset="0"/>
                <a:cs typeface="Arial" charset="0"/>
              </a:rPr>
              <a:t>Coach/Mentor</a:t>
            </a:r>
            <a:endParaRPr lang="en-GB" dirty="0" smtClean="0">
              <a:latin typeface="Arial" charset="0"/>
              <a:cs typeface="Arial" charset="0"/>
            </a:endParaRPr>
          </a:p>
          <a:p>
            <a:pPr marL="0" indent="0">
              <a:spcBef>
                <a:spcPct val="0"/>
              </a:spcBef>
              <a:buNone/>
            </a:pPr>
            <a:endParaRPr lang="en-GB" dirty="0">
              <a:latin typeface="Arial" charset="0"/>
              <a:cs typeface="Arial" charset="0"/>
            </a:endParaRPr>
          </a:p>
          <a:p>
            <a:pPr marL="0" indent="0">
              <a:spcBef>
                <a:spcPct val="0"/>
              </a:spcBef>
              <a:buNone/>
            </a:pPr>
            <a:r>
              <a:rPr lang="en-GB" dirty="0" smtClean="0">
                <a:latin typeface="Arial" charset="0"/>
                <a:cs typeface="Arial" charset="0"/>
              </a:rPr>
              <a:t>Patient</a:t>
            </a:r>
            <a:r>
              <a:rPr lang="en-GB" dirty="0" smtClean="0">
                <a:latin typeface="Arial" charset="0"/>
                <a:cs typeface="Arial" charset="0"/>
              </a:rPr>
              <a:t>					Active </a:t>
            </a:r>
            <a:r>
              <a:rPr lang="en-GB" dirty="0" smtClean="0">
                <a:latin typeface="Arial" charset="0"/>
                <a:cs typeface="Arial" charset="0"/>
              </a:rPr>
              <a:t>Citizen</a:t>
            </a:r>
            <a:endParaRPr lang="en-GB" dirty="0" smtClean="0">
              <a:latin typeface="Arial" charset="0"/>
              <a:cs typeface="Arial" charset="0"/>
            </a:endParaRPr>
          </a:p>
          <a:p>
            <a:pPr marL="0" indent="0">
              <a:spcBef>
                <a:spcPct val="0"/>
              </a:spcBef>
              <a:buNone/>
            </a:pPr>
            <a:endParaRPr lang="en-GB" dirty="0">
              <a:latin typeface="Arial" charset="0"/>
              <a:cs typeface="Arial" charset="0"/>
            </a:endParaRPr>
          </a:p>
          <a:p>
            <a:pPr marL="0" indent="0">
              <a:spcBef>
                <a:spcPct val="0"/>
              </a:spcBef>
              <a:buNone/>
            </a:pPr>
            <a:r>
              <a:rPr lang="en-GB" dirty="0" smtClean="0">
                <a:latin typeface="Arial" charset="0"/>
                <a:cs typeface="Arial" charset="0"/>
              </a:rPr>
              <a:t>Outputs					Outcomes</a:t>
            </a:r>
          </a:p>
          <a:p>
            <a:pPr marL="0" indent="0">
              <a:spcBef>
                <a:spcPct val="0"/>
              </a:spcBef>
              <a:buNone/>
            </a:pPr>
            <a:endParaRPr lang="en-GB" dirty="0">
              <a:latin typeface="Arial" charset="0"/>
              <a:cs typeface="Arial" charset="0"/>
            </a:endParaRPr>
          </a:p>
          <a:p>
            <a:pPr marL="0" indent="0">
              <a:spcBef>
                <a:spcPct val="0"/>
              </a:spcBef>
              <a:buNone/>
            </a:pPr>
            <a:r>
              <a:rPr lang="en-GB" dirty="0" smtClean="0">
                <a:latin typeface="Arial" charset="0"/>
                <a:cs typeface="Arial" charset="0"/>
              </a:rPr>
              <a:t>Maintenance</a:t>
            </a:r>
            <a:r>
              <a:rPr lang="en-GB" dirty="0" smtClean="0">
                <a:latin typeface="Arial" charset="0"/>
                <a:cs typeface="Arial" charset="0"/>
              </a:rPr>
              <a:t>				</a:t>
            </a:r>
            <a:r>
              <a:rPr lang="en-GB" dirty="0" smtClean="0">
                <a:latin typeface="Arial" charset="0"/>
                <a:cs typeface="Arial" charset="0"/>
              </a:rPr>
              <a:t>Recovery </a:t>
            </a:r>
            <a:endParaRPr lang="en-GB" dirty="0"/>
          </a:p>
        </p:txBody>
      </p:sp>
      <p:sp>
        <p:nvSpPr>
          <p:cNvPr id="4" name="Right Arrow 3"/>
          <p:cNvSpPr/>
          <p:nvPr/>
        </p:nvSpPr>
        <p:spPr>
          <a:xfrm>
            <a:off x="3822576" y="1952836"/>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822576" y="2763220"/>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822576" y="3645024"/>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809608" y="4509120"/>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809608" y="5373216"/>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3746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Settings where I.ROC is in use</a:t>
            </a:r>
            <a:endParaRPr lang="en-GB" dirty="0"/>
          </a:p>
        </p:txBody>
      </p:sp>
      <p:sp>
        <p:nvSpPr>
          <p:cNvPr id="3" name="Content Placeholder 2"/>
          <p:cNvSpPr>
            <a:spLocks noGrp="1"/>
          </p:cNvSpPr>
          <p:nvPr>
            <p:ph sz="half" idx="2"/>
          </p:nvPr>
        </p:nvSpPr>
        <p:spPr/>
        <p:txBody>
          <a:bodyPr/>
          <a:lstStyle/>
          <a:p>
            <a:pPr algn="ctr"/>
            <a:r>
              <a:rPr lang="en-GB" dirty="0" smtClean="0"/>
              <a:t>Hospital wards</a:t>
            </a:r>
          </a:p>
          <a:p>
            <a:pPr algn="ctr"/>
            <a:r>
              <a:rPr lang="en-GB" dirty="0" smtClean="0"/>
              <a:t>Forensic unit</a:t>
            </a:r>
          </a:p>
          <a:p>
            <a:pPr algn="ctr"/>
            <a:r>
              <a:rPr lang="en-GB" dirty="0" smtClean="0"/>
              <a:t>Rehabilitation units</a:t>
            </a:r>
          </a:p>
          <a:p>
            <a:pPr algn="ctr"/>
            <a:r>
              <a:rPr lang="en-GB" dirty="0" smtClean="0"/>
              <a:t>Step down services</a:t>
            </a:r>
          </a:p>
          <a:p>
            <a:pPr algn="ctr"/>
            <a:r>
              <a:rPr lang="en-GB" dirty="0" smtClean="0"/>
              <a:t>ARBD services</a:t>
            </a:r>
          </a:p>
          <a:p>
            <a:pPr algn="ctr"/>
            <a:r>
              <a:rPr lang="en-GB" dirty="0" smtClean="0"/>
              <a:t>Ex-offender services</a:t>
            </a:r>
          </a:p>
          <a:p>
            <a:pPr algn="ctr"/>
            <a:r>
              <a:rPr lang="en-GB" dirty="0" smtClean="0"/>
              <a:t>Community services</a:t>
            </a:r>
          </a:p>
          <a:p>
            <a:pPr algn="ctr"/>
            <a:r>
              <a:rPr lang="en-GB" dirty="0" smtClean="0"/>
              <a:t>Recovery Colleges</a:t>
            </a:r>
          </a:p>
          <a:p>
            <a:pPr algn="ctr"/>
            <a:r>
              <a:rPr lang="en-GB" dirty="0" smtClean="0"/>
              <a:t>Supported Housing</a:t>
            </a:r>
            <a:endParaRPr lang="en-GB" dirty="0"/>
          </a:p>
        </p:txBody>
      </p:sp>
    </p:spTree>
    <p:extLst>
      <p:ext uri="{BB962C8B-B14F-4D97-AF65-F5344CB8AC3E}">
        <p14:creationId xmlns:p14="http://schemas.microsoft.com/office/powerpoint/2010/main" val="1791489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developments</a:t>
            </a:r>
            <a:endParaRPr lang="en-GB" dirty="0"/>
          </a:p>
        </p:txBody>
      </p:sp>
      <p:sp>
        <p:nvSpPr>
          <p:cNvPr id="3" name="Content Placeholder 2"/>
          <p:cNvSpPr>
            <a:spLocks noGrp="1"/>
          </p:cNvSpPr>
          <p:nvPr>
            <p:ph sz="half" idx="2"/>
          </p:nvPr>
        </p:nvSpPr>
        <p:spPr/>
        <p:txBody>
          <a:bodyPr/>
          <a:lstStyle/>
          <a:p>
            <a:pPr marL="0" indent="0" algn="ctr">
              <a:buNone/>
            </a:pPr>
            <a:endParaRPr lang="en-GB" sz="4000" dirty="0" smtClean="0"/>
          </a:p>
          <a:p>
            <a:pPr marL="0" indent="0" algn="ctr">
              <a:buNone/>
            </a:pPr>
            <a:r>
              <a:rPr lang="en-GB" sz="4000" dirty="0" smtClean="0"/>
              <a:t>Y.ROC</a:t>
            </a:r>
          </a:p>
          <a:p>
            <a:pPr marL="0" indent="0" algn="ctr">
              <a:buNone/>
            </a:pPr>
            <a:r>
              <a:rPr lang="en-GB" sz="4000" dirty="0" smtClean="0"/>
              <a:t>eLearning modules</a:t>
            </a:r>
          </a:p>
          <a:p>
            <a:pPr marL="0" indent="0" algn="ctr">
              <a:buNone/>
            </a:pPr>
            <a:r>
              <a:rPr lang="en-GB" sz="4000" dirty="0" smtClean="0"/>
              <a:t>Extended HOPE toolkit</a:t>
            </a:r>
            <a:endParaRPr lang="en-GB" sz="4000" dirty="0"/>
          </a:p>
        </p:txBody>
      </p:sp>
    </p:spTree>
    <p:extLst>
      <p:ext uri="{BB962C8B-B14F-4D97-AF65-F5344CB8AC3E}">
        <p14:creationId xmlns:p14="http://schemas.microsoft.com/office/powerpoint/2010/main" val="650874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sz="half" idx="2"/>
          </p:nvPr>
        </p:nvSpPr>
        <p:spPr/>
        <p:txBody>
          <a:bodyPr/>
          <a:lstStyle/>
          <a:p>
            <a:pPr marL="0" indent="0" algn="ctr">
              <a:buNone/>
            </a:pPr>
            <a:endParaRPr lang="en-GB" dirty="0" smtClean="0"/>
          </a:p>
          <a:p>
            <a:pPr marL="0" indent="0" algn="ctr">
              <a:buNone/>
            </a:pPr>
            <a:endParaRPr lang="en-GB" dirty="0"/>
          </a:p>
          <a:p>
            <a:pPr marL="0" indent="0" algn="ctr">
              <a:buNone/>
            </a:pPr>
            <a:r>
              <a:rPr lang="en-GB" sz="3200" dirty="0" smtClean="0"/>
              <a:t>Nigel Henderson </a:t>
            </a:r>
          </a:p>
          <a:p>
            <a:pPr marL="0" indent="0" algn="ctr">
              <a:buNone/>
            </a:pPr>
            <a:r>
              <a:rPr lang="en-GB" dirty="0" smtClean="0"/>
              <a:t>e</a:t>
            </a:r>
            <a:r>
              <a:rPr lang="en-GB" dirty="0" smtClean="0"/>
              <a:t>:</a:t>
            </a:r>
            <a:r>
              <a:rPr lang="en-GB" dirty="0" smtClean="0">
                <a:hlinkClick r:id="rId2"/>
              </a:rPr>
              <a:t>nigel.henderson@penumbra.org.uk</a:t>
            </a:r>
            <a:endParaRPr lang="en-GB" dirty="0"/>
          </a:p>
          <a:p>
            <a:pPr marL="0" indent="0" algn="ctr">
              <a:buNone/>
            </a:pPr>
            <a:r>
              <a:rPr lang="en-GB" dirty="0" smtClean="0"/>
              <a:t>twitter: </a:t>
            </a:r>
            <a:r>
              <a:rPr lang="en-GB" dirty="0" smtClean="0"/>
              <a:t>@</a:t>
            </a:r>
            <a:r>
              <a:rPr lang="en-GB" dirty="0" err="1" smtClean="0"/>
              <a:t>sogalo</a:t>
            </a: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89468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Recovery</a:t>
            </a:r>
            <a:endParaRPr lang="en-GB" dirty="0"/>
          </a:p>
        </p:txBody>
      </p:sp>
      <p:pic>
        <p:nvPicPr>
          <p:cNvPr id="8194" name="Content Placeholder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1413668"/>
            <a:ext cx="5524500" cy="441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Box 4"/>
          <p:cNvSpPr txBox="1">
            <a:spLocks noChangeArrowheads="1"/>
          </p:cNvSpPr>
          <p:nvPr/>
        </p:nvSpPr>
        <p:spPr bwMode="auto">
          <a:xfrm>
            <a:off x="6264513" y="1630585"/>
            <a:ext cx="2627967" cy="4030663"/>
          </a:xfrm>
          <a:prstGeom prst="rect">
            <a:avLst/>
          </a:prstGeom>
          <a:noFill/>
          <a:ln>
            <a:noFill/>
          </a:ln>
        </p:spPr>
        <p:txBody>
          <a:bodyPr wrap="squar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just" eaLnBrk="1" hangingPunct="1">
              <a:spcBef>
                <a:spcPct val="0"/>
              </a:spcBef>
              <a:buClrTx/>
              <a:buSzTx/>
              <a:buFontTx/>
              <a:buNone/>
            </a:pPr>
            <a:r>
              <a:rPr lang="en-GB" altLang="en-US" sz="3200" dirty="0">
                <a:solidFill>
                  <a:schemeClr val="tx1"/>
                </a:solidFill>
                <a:latin typeface="Arial" charset="0"/>
              </a:rPr>
              <a:t>Recovery isn’t waiting for the storm to pass</a:t>
            </a:r>
            <a:r>
              <a:rPr lang="en-GB" altLang="en-US" sz="3200" dirty="0" smtClean="0">
                <a:solidFill>
                  <a:schemeClr val="tx1"/>
                </a:solidFill>
                <a:latin typeface="Arial" charset="0"/>
              </a:rPr>
              <a:t>….</a:t>
            </a:r>
          </a:p>
          <a:p>
            <a:pPr algn="just" eaLnBrk="1" hangingPunct="1">
              <a:spcBef>
                <a:spcPct val="0"/>
              </a:spcBef>
              <a:buClrTx/>
              <a:buSzTx/>
              <a:buFontTx/>
              <a:buNone/>
            </a:pPr>
            <a:endParaRPr lang="en-GB" altLang="en-US" sz="3200" dirty="0">
              <a:solidFill>
                <a:schemeClr val="tx1"/>
              </a:solidFill>
              <a:latin typeface="Arial" charset="0"/>
            </a:endParaRPr>
          </a:p>
          <a:p>
            <a:pPr algn="just" eaLnBrk="1" hangingPunct="1">
              <a:spcBef>
                <a:spcPct val="0"/>
              </a:spcBef>
              <a:buClrTx/>
              <a:buSzTx/>
              <a:buFontTx/>
              <a:buNone/>
            </a:pPr>
            <a:r>
              <a:rPr lang="en-GB" altLang="en-US" sz="3200" dirty="0">
                <a:solidFill>
                  <a:schemeClr val="tx1"/>
                </a:solidFill>
                <a:latin typeface="Arial" charset="0"/>
              </a:rPr>
              <a:t>It’s learning to dance in the rain…..</a:t>
            </a:r>
          </a:p>
        </p:txBody>
      </p:sp>
    </p:spTree>
    <p:extLst>
      <p:ext uri="{BB962C8B-B14F-4D97-AF65-F5344CB8AC3E}">
        <p14:creationId xmlns:p14="http://schemas.microsoft.com/office/powerpoint/2010/main" val="80159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19200" y="3657600"/>
            <a:ext cx="6400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endParaRPr lang="en-GB" smtClean="0">
              <a:solidFill>
                <a:prstClr val="black"/>
              </a:solidFill>
              <a:latin typeface="Arial" pitchFamily="34" charset="0"/>
              <a:cs typeface="+mn-cs"/>
            </a:endParaRPr>
          </a:p>
        </p:txBody>
      </p:sp>
      <p:sp>
        <p:nvSpPr>
          <p:cNvPr id="22531" name="Text Box 3"/>
          <p:cNvSpPr txBox="1">
            <a:spLocks noChangeArrowheads="1"/>
          </p:cNvSpPr>
          <p:nvPr/>
        </p:nvSpPr>
        <p:spPr bwMode="auto">
          <a:xfrm>
            <a:off x="609600" y="3352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-ve</a:t>
            </a:r>
          </a:p>
        </p:txBody>
      </p:sp>
      <p:sp>
        <p:nvSpPr>
          <p:cNvPr id="22532" name="Text Box 4"/>
          <p:cNvSpPr txBox="1">
            <a:spLocks noChangeArrowheads="1"/>
          </p:cNvSpPr>
          <p:nvPr/>
        </p:nvSpPr>
        <p:spPr bwMode="auto">
          <a:xfrm>
            <a:off x="75438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+ve</a:t>
            </a:r>
          </a:p>
        </p:txBody>
      </p:sp>
      <p:sp>
        <p:nvSpPr>
          <p:cNvPr id="22533" name="Text Box 5"/>
          <p:cNvSpPr txBox="1">
            <a:spLocks noChangeArrowheads="1"/>
          </p:cNvSpPr>
          <p:nvPr/>
        </p:nvSpPr>
        <p:spPr bwMode="auto">
          <a:xfrm>
            <a:off x="6732588" y="3716338"/>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Mental Health</a:t>
            </a:r>
          </a:p>
        </p:txBody>
      </p:sp>
      <p:sp>
        <p:nvSpPr>
          <p:cNvPr id="22534" name="Line 6"/>
          <p:cNvSpPr>
            <a:spLocks noChangeShapeType="1"/>
          </p:cNvSpPr>
          <p:nvPr/>
        </p:nvSpPr>
        <p:spPr bwMode="auto">
          <a:xfrm>
            <a:off x="4419600" y="1676400"/>
            <a:ext cx="0" cy="434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endParaRPr lang="en-GB" smtClean="0">
              <a:solidFill>
                <a:prstClr val="black"/>
              </a:solidFill>
              <a:latin typeface="Arial" pitchFamily="34" charset="0"/>
              <a:cs typeface="+mn-cs"/>
            </a:endParaRPr>
          </a:p>
        </p:txBody>
      </p:sp>
      <p:sp>
        <p:nvSpPr>
          <p:cNvPr id="22535" name="Text Box 7"/>
          <p:cNvSpPr txBox="1">
            <a:spLocks noChangeArrowheads="1"/>
          </p:cNvSpPr>
          <p:nvPr/>
        </p:nvSpPr>
        <p:spPr bwMode="auto">
          <a:xfrm>
            <a:off x="3581400" y="1447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+ve</a:t>
            </a:r>
          </a:p>
        </p:txBody>
      </p:sp>
      <p:sp>
        <p:nvSpPr>
          <p:cNvPr id="22536" name="Text Box 8"/>
          <p:cNvSpPr txBox="1">
            <a:spLocks noChangeArrowheads="1"/>
          </p:cNvSpPr>
          <p:nvPr/>
        </p:nvSpPr>
        <p:spPr bwMode="auto">
          <a:xfrm>
            <a:off x="3886200" y="6019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-ve</a:t>
            </a:r>
          </a:p>
        </p:txBody>
      </p:sp>
      <p:sp>
        <p:nvSpPr>
          <p:cNvPr id="22537" name="Text Box 9"/>
          <p:cNvSpPr txBox="1">
            <a:spLocks noChangeArrowheads="1"/>
          </p:cNvSpPr>
          <p:nvPr/>
        </p:nvSpPr>
        <p:spPr bwMode="auto">
          <a:xfrm>
            <a:off x="4452938" y="1447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defTabSz="457200" eaLnBrk="1" hangingPunct="1">
              <a:spcBef>
                <a:spcPct val="50000"/>
              </a:spcBef>
              <a:buFontTx/>
              <a:buNone/>
            </a:pPr>
            <a:r>
              <a:rPr lang="en-GB" altLang="en-US" sz="2400" smtClean="0">
                <a:solidFill>
                  <a:srgbClr val="000000"/>
                </a:solidFill>
                <a:latin typeface="Tahoma" pitchFamily="34" charset="0"/>
              </a:rPr>
              <a:t>Wellbeing</a:t>
            </a:r>
          </a:p>
        </p:txBody>
      </p:sp>
      <p:sp>
        <p:nvSpPr>
          <p:cNvPr id="85002" name="Oval 10"/>
          <p:cNvSpPr>
            <a:spLocks noChangeArrowheads="1"/>
          </p:cNvSpPr>
          <p:nvPr/>
        </p:nvSpPr>
        <p:spPr bwMode="auto">
          <a:xfrm>
            <a:off x="2667000" y="4953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rgbClr val="404040"/>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404040"/>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04040"/>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04040"/>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404040"/>
                </a:solidFill>
                <a:latin typeface="Arial" pitchFamily="34" charset="0"/>
                <a:cs typeface="Arial" pitchFamily="34" charset="0"/>
              </a:defRPr>
            </a:lvl9pPr>
          </a:lstStyle>
          <a:p>
            <a:pPr algn="ctr" defTabSz="457200" eaLnBrk="1" hangingPunct="1">
              <a:spcBef>
                <a:spcPct val="0"/>
              </a:spcBef>
              <a:buFontTx/>
              <a:buNone/>
            </a:pPr>
            <a:endParaRPr lang="en-GB" altLang="en-US" sz="1800" smtClean="0">
              <a:solidFill>
                <a:srgbClr val="000000"/>
              </a:solidFill>
            </a:endParaRPr>
          </a:p>
        </p:txBody>
      </p:sp>
      <p:sp>
        <p:nvSpPr>
          <p:cNvPr id="85003" name="Line 11"/>
          <p:cNvSpPr>
            <a:spLocks noChangeShapeType="1"/>
          </p:cNvSpPr>
          <p:nvPr/>
        </p:nvSpPr>
        <p:spPr bwMode="auto">
          <a:xfrm flipV="1">
            <a:off x="2743200" y="2286000"/>
            <a:ext cx="0" cy="2667000"/>
          </a:xfrm>
          <a:prstGeom prst="line">
            <a:avLst/>
          </a:prstGeom>
          <a:noFill/>
          <a:ln w="9525">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endParaRPr lang="en-GB" smtClean="0">
              <a:solidFill>
                <a:prstClr val="black"/>
              </a:solidFill>
              <a:latin typeface="Arial" pitchFamily="34" charset="0"/>
              <a:cs typeface="+mn-cs"/>
            </a:endParaRPr>
          </a:p>
        </p:txBody>
      </p:sp>
      <p:sp>
        <p:nvSpPr>
          <p:cNvPr id="85004" name="Line 12"/>
          <p:cNvSpPr>
            <a:spLocks noChangeShapeType="1"/>
          </p:cNvSpPr>
          <p:nvPr/>
        </p:nvSpPr>
        <p:spPr bwMode="auto">
          <a:xfrm>
            <a:off x="2819400" y="5029200"/>
            <a:ext cx="3048000" cy="0"/>
          </a:xfrm>
          <a:prstGeom prst="line">
            <a:avLst/>
          </a:prstGeom>
          <a:noFill/>
          <a:ln w="9525">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endParaRPr lang="en-GB" smtClean="0">
              <a:solidFill>
                <a:prstClr val="black"/>
              </a:solidFill>
              <a:latin typeface="Arial" pitchFamily="34" charset="0"/>
              <a:cs typeface="+mn-cs"/>
            </a:endParaRPr>
          </a:p>
        </p:txBody>
      </p:sp>
      <p:sp>
        <p:nvSpPr>
          <p:cNvPr id="22541" name="Rectangle 13"/>
          <p:cNvSpPr>
            <a:spLocks noGrp="1"/>
          </p:cNvSpPr>
          <p:nvPr>
            <p:ph type="title"/>
          </p:nvPr>
        </p:nvSpPr>
        <p:spPr/>
        <p:txBody>
          <a:bodyPr/>
          <a:lstStyle/>
          <a:p>
            <a:pPr eaLnBrk="1" hangingPunct="1"/>
            <a:r>
              <a:rPr lang="en-GB" altLang="en-US" dirty="0" smtClean="0">
                <a:latin typeface="Arial" pitchFamily="34" charset="0"/>
                <a:cs typeface="Arial" pitchFamily="34" charset="0"/>
              </a:rPr>
              <a:t>Focus on wellbeing</a:t>
            </a:r>
            <a:endParaRPr lang="en-US" altLang="en-US" dirty="0" smtClean="0">
              <a:latin typeface="Arial" pitchFamily="34" charset="0"/>
              <a:cs typeface="Arial" pitchFamily="34" charset="0"/>
            </a:endParaRPr>
          </a:p>
        </p:txBody>
      </p:sp>
      <p:sp>
        <p:nvSpPr>
          <p:cNvPr id="2" name="Content Placeholder 1"/>
          <p:cNvSpPr>
            <a:spLocks noGrp="1"/>
          </p:cNvSpPr>
          <p:nvPr>
            <p:ph sz="half" idx="2"/>
          </p:nvPr>
        </p:nvSpPr>
        <p:spPr>
          <a:xfrm>
            <a:off x="386172" y="1224706"/>
            <a:ext cx="8219256" cy="4713387"/>
          </a:xfrm>
        </p:spPr>
        <p:txBody>
          <a:bodyPr/>
          <a:lstStyle/>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2286000"/>
            <a:ext cx="59864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126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0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0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0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animBg="1"/>
      <p:bldP spid="85003" grpId="0" animBg="1"/>
      <p:bldP spid="850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journey</a:t>
            </a:r>
            <a:endParaRPr lang="en-GB" dirty="0"/>
          </a:p>
        </p:txBody>
      </p:sp>
      <p:sp>
        <p:nvSpPr>
          <p:cNvPr id="3" name="Content Placeholder 2"/>
          <p:cNvSpPr>
            <a:spLocks noGrp="1"/>
          </p:cNvSpPr>
          <p:nvPr>
            <p:ph sz="half" idx="2"/>
          </p:nvPr>
        </p:nvSpPr>
        <p:spPr/>
        <p:txBody>
          <a:bodyPr/>
          <a:lstStyle/>
          <a:p>
            <a:r>
              <a:rPr lang="en-GB" dirty="0" smtClean="0"/>
              <a:t>Created a framework</a:t>
            </a:r>
          </a:p>
          <a:p>
            <a:r>
              <a:rPr lang="en-GB" dirty="0" smtClean="0"/>
              <a:t>Explored how we might measure personal recovery</a:t>
            </a:r>
          </a:p>
          <a:p>
            <a:r>
              <a:rPr lang="en-GB" dirty="0" smtClean="0"/>
              <a:t>Tested and retested various prototypes with people we support</a:t>
            </a:r>
          </a:p>
          <a:p>
            <a:r>
              <a:rPr lang="en-GB" dirty="0" smtClean="0"/>
              <a:t>Set up a KTP with </a:t>
            </a:r>
            <a:r>
              <a:rPr lang="en-GB" dirty="0" err="1" smtClean="0"/>
              <a:t>Abertay</a:t>
            </a:r>
            <a:r>
              <a:rPr lang="en-GB" dirty="0" smtClean="0"/>
              <a:t> University</a:t>
            </a:r>
          </a:p>
          <a:p>
            <a:r>
              <a:rPr lang="en-GB" dirty="0" smtClean="0"/>
              <a:t>Gradually refined, researched and developed I.ROC between 2010-2012</a:t>
            </a:r>
          </a:p>
          <a:p>
            <a:r>
              <a:rPr lang="en-GB" dirty="0" smtClean="0"/>
              <a:t>Began our digital journey in 2015</a:t>
            </a:r>
          </a:p>
        </p:txBody>
      </p:sp>
    </p:spTree>
    <p:extLst>
      <p:ext uri="{BB962C8B-B14F-4D97-AF65-F5344CB8AC3E}">
        <p14:creationId xmlns:p14="http://schemas.microsoft.com/office/powerpoint/2010/main" val="398039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latin typeface="Arial" charset="0"/>
                <a:cs typeface="Arial" charset="0"/>
              </a:rPr>
              <a:t>Factors Affecting Wellbeing</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582216439"/>
              </p:ext>
            </p:extLst>
          </p:nvPr>
        </p:nvGraphicFramePr>
        <p:xfrm>
          <a:off x="468313" y="1268760"/>
          <a:ext cx="8218487"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35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z="3600" dirty="0" smtClean="0">
                <a:latin typeface="Arial" charset="0"/>
                <a:cs typeface="Arial" charset="0"/>
              </a:rPr>
              <a:t>Framework for Wellbeing</a:t>
            </a:r>
          </a:p>
        </p:txBody>
      </p:sp>
      <p:pic>
        <p:nvPicPr>
          <p:cNvPr id="12291" name="Content Placeholder 3"/>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899592" y="1808820"/>
            <a:ext cx="3514725" cy="3543300"/>
          </a:xfrm>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88170"/>
            <a:ext cx="3886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64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z="3600" dirty="0" smtClean="0">
                <a:latin typeface="Arial" charset="0"/>
                <a:cs typeface="Arial" charset="0"/>
              </a:rPr>
              <a:t>Measuring Recovery</a:t>
            </a:r>
          </a:p>
        </p:txBody>
      </p:sp>
      <p:pic>
        <p:nvPicPr>
          <p:cNvPr id="30"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2520000" y="1377000"/>
            <a:ext cx="4104000" cy="410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01650" y="1414463"/>
            <a:ext cx="2348706" cy="1077912"/>
            <a:chOff x="501650" y="1414463"/>
            <a:chExt cx="2348706" cy="1077912"/>
          </a:xfrm>
        </p:grpSpPr>
        <p:cxnSp>
          <p:nvCxnSpPr>
            <p:cNvPr id="33" name="Straight Arrow Connector 32"/>
            <p:cNvCxnSpPr/>
            <p:nvPr/>
          </p:nvCxnSpPr>
          <p:spPr>
            <a:xfrm>
              <a:off x="2065338" y="2060575"/>
              <a:ext cx="785018"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a:spLocks noChangeArrowheads="1"/>
            </p:cNvSpPr>
            <p:nvPr/>
          </p:nvSpPr>
          <p:spPr bwMode="auto">
            <a:xfrm>
              <a:off x="501650" y="1414463"/>
              <a:ext cx="1563688" cy="646112"/>
            </a:xfrm>
            <a:prstGeom prst="rect">
              <a:avLst/>
            </a:prstGeom>
            <a:solidFill>
              <a:srgbClr val="BF311A"/>
            </a:solidFill>
            <a:ln w="3175">
              <a:noFill/>
              <a:miter lim="800000"/>
              <a:headEnd/>
              <a:tailEnd/>
            </a:ln>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eaLnBrk="1" hangingPunct="1">
                <a:spcBef>
                  <a:spcPct val="0"/>
                </a:spcBef>
                <a:buClrTx/>
                <a:buSzTx/>
                <a:buFontTx/>
                <a:buNone/>
              </a:pPr>
              <a:r>
                <a:rPr lang="en-GB" altLang="en-US" sz="1800" b="1" dirty="0">
                  <a:solidFill>
                    <a:schemeClr val="bg1"/>
                  </a:solidFill>
                  <a:latin typeface="Arial" charset="0"/>
                </a:rPr>
                <a:t>4 areas of HOPE</a:t>
              </a:r>
            </a:p>
          </p:txBody>
        </p:sp>
      </p:grpSp>
      <p:grpSp>
        <p:nvGrpSpPr>
          <p:cNvPr id="9" name="Group 8"/>
          <p:cNvGrpSpPr/>
          <p:nvPr/>
        </p:nvGrpSpPr>
        <p:grpSpPr>
          <a:xfrm>
            <a:off x="4572000" y="1876425"/>
            <a:ext cx="4124325" cy="1264543"/>
            <a:chOff x="4572000" y="1876425"/>
            <a:chExt cx="4124325" cy="1264543"/>
          </a:xfrm>
        </p:grpSpPr>
        <p:cxnSp>
          <p:nvCxnSpPr>
            <p:cNvPr id="31" name="Straight Arrow Connector 30"/>
            <p:cNvCxnSpPr/>
            <p:nvPr/>
          </p:nvCxnSpPr>
          <p:spPr>
            <a:xfrm flipH="1">
              <a:off x="4572000" y="2060575"/>
              <a:ext cx="2520950" cy="1080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a:spLocks noChangeArrowheads="1"/>
            </p:cNvSpPr>
            <p:nvPr/>
          </p:nvSpPr>
          <p:spPr bwMode="auto">
            <a:xfrm>
              <a:off x="6969125" y="1876425"/>
              <a:ext cx="1727200" cy="368300"/>
            </a:xfrm>
            <a:prstGeom prst="rect">
              <a:avLst/>
            </a:prstGeom>
            <a:solidFill>
              <a:srgbClr val="BF311A"/>
            </a:solidFill>
            <a:ln w="3175">
              <a:noFill/>
              <a:miter lim="800000"/>
              <a:headEnd/>
              <a:tailEnd/>
            </a:ln>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GB" altLang="en-US" sz="1800" b="1" dirty="0">
                  <a:solidFill>
                    <a:schemeClr val="bg1"/>
                  </a:solidFill>
                  <a:latin typeface="Arial" charset="0"/>
                </a:rPr>
                <a:t>6 point scale</a:t>
              </a:r>
            </a:p>
          </p:txBody>
        </p:sp>
      </p:grpSp>
      <p:grpSp>
        <p:nvGrpSpPr>
          <p:cNvPr id="8" name="Group 7"/>
          <p:cNvGrpSpPr/>
          <p:nvPr/>
        </p:nvGrpSpPr>
        <p:grpSpPr>
          <a:xfrm>
            <a:off x="501650" y="3970526"/>
            <a:ext cx="3329632" cy="2025650"/>
            <a:chOff x="522288" y="4437063"/>
            <a:chExt cx="3329632" cy="2025650"/>
          </a:xfrm>
        </p:grpSpPr>
        <p:cxnSp>
          <p:nvCxnSpPr>
            <p:cNvPr id="34" name="Straight Arrow Connector 33"/>
            <p:cNvCxnSpPr/>
            <p:nvPr/>
          </p:nvCxnSpPr>
          <p:spPr>
            <a:xfrm flipV="1">
              <a:off x="2065338" y="4437063"/>
              <a:ext cx="1786582" cy="1103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a:spLocks noChangeArrowheads="1"/>
            </p:cNvSpPr>
            <p:nvPr/>
          </p:nvSpPr>
          <p:spPr bwMode="auto">
            <a:xfrm>
              <a:off x="522288" y="5540375"/>
              <a:ext cx="1584325" cy="922338"/>
            </a:xfrm>
            <a:prstGeom prst="rect">
              <a:avLst/>
            </a:prstGeom>
            <a:solidFill>
              <a:srgbClr val="BF311A"/>
            </a:solidFill>
            <a:ln w="3175">
              <a:noFill/>
              <a:miter lim="800000"/>
              <a:headEnd/>
              <a:tailEnd/>
            </a:ln>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GB" altLang="en-US" sz="1800" b="1" dirty="0">
                  <a:solidFill>
                    <a:schemeClr val="bg1"/>
                  </a:solidFill>
                  <a:latin typeface="Arial" charset="0"/>
                </a:rPr>
                <a:t>12 indicators of wellbeing</a:t>
              </a:r>
            </a:p>
          </p:txBody>
        </p:sp>
      </p:grpSp>
      <p:grpSp>
        <p:nvGrpSpPr>
          <p:cNvPr id="10" name="Group 9"/>
          <p:cNvGrpSpPr/>
          <p:nvPr/>
        </p:nvGrpSpPr>
        <p:grpSpPr>
          <a:xfrm>
            <a:off x="4716464" y="3697052"/>
            <a:ext cx="4216994" cy="1813547"/>
            <a:chOff x="4716464" y="3697052"/>
            <a:chExt cx="4216994" cy="1813547"/>
          </a:xfrm>
        </p:grpSpPr>
        <p:cxnSp>
          <p:nvCxnSpPr>
            <p:cNvPr id="32" name="Straight Arrow Connector 31"/>
            <p:cNvCxnSpPr>
              <a:stCxn id="38" idx="1"/>
            </p:cNvCxnSpPr>
            <p:nvPr/>
          </p:nvCxnSpPr>
          <p:spPr>
            <a:xfrm flipH="1" flipV="1">
              <a:off x="4716464" y="3697052"/>
              <a:ext cx="2735856" cy="1490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a:spLocks noChangeArrowheads="1"/>
            </p:cNvSpPr>
            <p:nvPr/>
          </p:nvSpPr>
          <p:spPr bwMode="auto">
            <a:xfrm>
              <a:off x="7452320" y="4864486"/>
              <a:ext cx="1481138" cy="646113"/>
            </a:xfrm>
            <a:prstGeom prst="rect">
              <a:avLst/>
            </a:prstGeom>
            <a:solidFill>
              <a:srgbClr val="BF311A"/>
            </a:solidFill>
            <a:ln>
              <a:noFill/>
            </a:ln>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72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GB" altLang="en-US" sz="1800" b="1" dirty="0">
                  <a:solidFill>
                    <a:schemeClr val="bg1"/>
                  </a:solidFill>
                  <a:latin typeface="Arial" charset="0"/>
                </a:rPr>
                <a:t>picture of recovery</a:t>
              </a:r>
            </a:p>
          </p:txBody>
        </p:sp>
      </p:grpSp>
      <p:pic>
        <p:nvPicPr>
          <p:cNvPr id="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 y="3508375"/>
            <a:ext cx="14827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508375"/>
            <a:ext cx="14589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0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8|5"/>
</p:tagLst>
</file>

<file path=ppt/theme/_rels/themeOverride4.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I.ROC Template 2">
  <a:themeElements>
    <a:clrScheme name="Penumbra">
      <a:dk1>
        <a:srgbClr val="3F3F41"/>
      </a:dk1>
      <a:lt1>
        <a:srgbClr val="FFFFFF"/>
      </a:lt1>
      <a:dk2>
        <a:srgbClr val="BF311A"/>
      </a:dk2>
      <a:lt2>
        <a:srgbClr val="F3F2DC"/>
      </a:lt2>
      <a:accent1>
        <a:srgbClr val="807F83"/>
      </a:accent1>
      <a:accent2>
        <a:srgbClr val="78A22F"/>
      </a:accent2>
      <a:accent3>
        <a:srgbClr val="F3901D"/>
      </a:accent3>
      <a:accent4>
        <a:srgbClr val="62C3D6"/>
      </a:accent4>
      <a:accent5>
        <a:srgbClr val="D1D834"/>
      </a:accent5>
      <a:accent6>
        <a:srgbClr val="EC744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02BF65579F95428B85A905D4AF584A" ma:contentTypeVersion="10" ma:contentTypeDescription="Create a new document." ma:contentTypeScope="" ma:versionID="1b0c9a82f946b70e3eb72900fadf884f">
  <xsd:schema xmlns:xsd="http://www.w3.org/2001/XMLSchema" xmlns:xs="http://www.w3.org/2001/XMLSchema" xmlns:p="http://schemas.microsoft.com/office/2006/metadata/properties" xmlns:ns2="7c4ebe67-7103-409a-a131-de2e795a2dfa" xmlns:ns3="4fed7b32-c800-4eab-9682-960dbe2415fe" targetNamespace="http://schemas.microsoft.com/office/2006/metadata/properties" ma:root="true" ma:fieldsID="44859fc5a1ef2184494fcd4027c2ea8f" ns2:_="" ns3:_="">
    <xsd:import namespace="7c4ebe67-7103-409a-a131-de2e795a2dfa"/>
    <xsd:import namespace="4fed7b32-c800-4eab-9682-960dbe2415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ebe67-7103-409a-a131-de2e795a2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ed7b32-c800-4eab-9682-960dbe2415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4DF2C6-3477-4A55-A17F-48EEAE6BCAFD}"/>
</file>

<file path=customXml/itemProps2.xml><?xml version="1.0" encoding="utf-8"?>
<ds:datastoreItem xmlns:ds="http://schemas.openxmlformats.org/officeDocument/2006/customXml" ds:itemID="{04B39641-8064-40CF-B35E-2900E6C0941F}"/>
</file>

<file path=customXml/itemProps3.xml><?xml version="1.0" encoding="utf-8"?>
<ds:datastoreItem xmlns:ds="http://schemas.openxmlformats.org/officeDocument/2006/customXml" ds:itemID="{F6080B8B-92B2-4EBD-BE9C-8ED0188564AA}"/>
</file>

<file path=docProps/app.xml><?xml version="1.0" encoding="utf-8"?>
<Properties xmlns="http://schemas.openxmlformats.org/officeDocument/2006/extended-properties" xmlns:vt="http://schemas.openxmlformats.org/officeDocument/2006/docPropsVTypes">
  <Template>I.ROC Template 2</Template>
  <TotalTime>1119</TotalTime>
  <Words>1467</Words>
  <Application>Microsoft Office PowerPoint</Application>
  <PresentationFormat>On-screen Show (4:3)</PresentationFormat>
  <Paragraphs>197</Paragraphs>
  <Slides>32</Slides>
  <Notes>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I.ROC Template 2</vt:lpstr>
      <vt:lpstr>Custom Design</vt:lpstr>
      <vt:lpstr>Answering the ‘so what’ question</vt:lpstr>
      <vt:lpstr>About Penumbra</vt:lpstr>
      <vt:lpstr>Transformations</vt:lpstr>
      <vt:lpstr>Recovery</vt:lpstr>
      <vt:lpstr>Focus on wellbeing</vt:lpstr>
      <vt:lpstr>Our  journey</vt:lpstr>
      <vt:lpstr>Factors Affecting Wellbeing</vt:lpstr>
      <vt:lpstr>Framework for Wellbeing</vt:lpstr>
      <vt:lpstr>Measuring Recovery</vt:lpstr>
      <vt:lpstr>Testing process</vt:lpstr>
      <vt:lpstr>Validation Results</vt:lpstr>
      <vt:lpstr>Questionnaire Preference</vt:lpstr>
      <vt:lpstr>Review Frequency</vt:lpstr>
      <vt:lpstr>I.ROC </vt:lpstr>
      <vt:lpstr>I.ROC in Penumbra</vt:lpstr>
      <vt:lpstr>‘Going digital’ with I.ROC Wellbeing</vt:lpstr>
      <vt:lpstr>I.ROC Client Management</vt:lpstr>
      <vt:lpstr>I.ROC Client Management</vt:lpstr>
      <vt:lpstr>I.ROC Digital</vt:lpstr>
      <vt:lpstr>I.ROC Reports</vt:lpstr>
      <vt:lpstr>I.ROC Reports</vt:lpstr>
      <vt:lpstr>Measuring Impact</vt:lpstr>
      <vt:lpstr>Variables</vt:lpstr>
      <vt:lpstr>Demonstrating Impact</vt:lpstr>
      <vt:lpstr>www.irocwellbeing.com</vt:lpstr>
      <vt:lpstr> The benefits of using I.ROCwellbeing are: </vt:lpstr>
      <vt:lpstr>            benefits cont/</vt:lpstr>
      <vt:lpstr>Who’s using I.ROCwellbeing</vt:lpstr>
      <vt:lpstr>And…. </vt:lpstr>
      <vt:lpstr>Settings where I.ROC is in use</vt:lpstr>
      <vt:lpstr>New developments</vt:lpstr>
      <vt:lpstr>Contact Details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Psychometric Properties</dc:title>
  <dc:creator>Bridey Rudd</dc:creator>
  <cp:lastModifiedBy>Nigel Henderson</cp:lastModifiedBy>
  <cp:revision>72</cp:revision>
  <cp:lastPrinted>2017-05-04T16:22:40Z</cp:lastPrinted>
  <dcterms:created xsi:type="dcterms:W3CDTF">2015-10-15T15:54:56Z</dcterms:created>
  <dcterms:modified xsi:type="dcterms:W3CDTF">2018-05-23T18:31:41Z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0x0101000202BF65579F95428B85A905D4AF584A</vt:lpwstr>
  </property>
</Properties>
</file>