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85" r:id="rId2"/>
    <p:sldId id="366" r:id="rId3"/>
    <p:sldId id="356" r:id="rId4"/>
    <p:sldId id="388" r:id="rId5"/>
    <p:sldId id="391" r:id="rId6"/>
    <p:sldId id="369" r:id="rId7"/>
    <p:sldId id="386" r:id="rId8"/>
    <p:sldId id="372" r:id="rId9"/>
    <p:sldId id="373" r:id="rId10"/>
    <p:sldId id="374" r:id="rId11"/>
    <p:sldId id="375" r:id="rId12"/>
    <p:sldId id="393" r:id="rId13"/>
    <p:sldId id="398" r:id="rId14"/>
    <p:sldId id="395" r:id="rId15"/>
    <p:sldId id="394" r:id="rId16"/>
    <p:sldId id="392" r:id="rId17"/>
    <p:sldId id="397" r:id="rId18"/>
    <p:sldId id="376" r:id="rId19"/>
    <p:sldId id="389" r:id="rId20"/>
    <p:sldId id="363" r:id="rId21"/>
    <p:sldId id="335" r:id="rId22"/>
    <p:sldId id="399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77A"/>
    <a:srgbClr val="7CB131"/>
    <a:srgbClr val="2C95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263" autoAdjust="0"/>
    <p:restoredTop sz="76142" autoAdjust="0"/>
  </p:normalViewPr>
  <p:slideViewPr>
    <p:cSldViewPr snapToGrid="0" snapToObjects="1">
      <p:cViewPr varScale="1">
        <p:scale>
          <a:sx n="73" d="100"/>
          <a:sy n="73" d="100"/>
        </p:scale>
        <p:origin x="630" y="60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079E5-73F4-4ACD-92A2-816F74042552}" type="datetimeFigureOut">
              <a:rPr lang="en-GB" smtClean="0"/>
              <a:pPr/>
              <a:t>23/05/2018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0B329-C929-49BB-AE83-28E9720CF4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146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Focuses on health in mobile and tablet computing; pervasive</a:t>
            </a:r>
            <a:r>
              <a:rPr lang="en-US" baseline="0" dirty="0"/>
              <a:t> and ubiquitous computing, including wearable devices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Benefits – ubiquitous data capture (‘big data’); enables self-management so reduces cost on services; patient empowerment (involving patients in their own care and treatment plans); giving clinicians access to real-time data; big data allows analysis of population health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0B329-C929-49BB-AE83-28E9720CF46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78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Because every year ~9000 women pass through prison [14], this means that evidence-based interventions have the potential to benefit several thousand women annually.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is base on staff time not other costs and does not factor in the costs associated with suicide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/>
              <a:t>Reduced self-harm thoughts and acts would alleviate huge demands on diminishing prison staff/resources, supporting NHS in-reach and ACCT.</a:t>
            </a:r>
          </a:p>
          <a:p>
            <a:endParaRPr lang="en-GB" dirty="0"/>
          </a:p>
          <a:p>
            <a:r>
              <a:rPr lang="en-GB" dirty="0"/>
              <a:t>Professionals who manage people who self-harm have been shown to experience a range of difficult emotions that have the potential to damage their own psychological wellbeing [22]. Prison staff who work with women who self-harm may experience feelings of powerlessness and struggle to cope with the impact of self-harm incidents [22].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Based on one prison’s estimates, self-harm costs the NHS £31,285 per week across the Women’s Estate.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0B329-C929-49BB-AE83-28E9720CF46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206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(pre-publication, available on request).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0B329-C929-49BB-AE83-28E9720CF46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3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Devices: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limited set of features (video/audio -&gt; development complexity increases vs limited set of features, usability compromise)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0B329-C929-49BB-AE83-28E9720CF463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14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arr connections bottom.jpg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196"/>
          <a:stretch/>
        </p:blipFill>
        <p:spPr>
          <a:xfrm>
            <a:off x="0" y="1522800"/>
            <a:ext cx="9144000" cy="362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8570" y="1371602"/>
            <a:ext cx="8096738" cy="1102519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8570" y="2598128"/>
            <a:ext cx="8096738" cy="1314450"/>
          </a:xfrm>
        </p:spPr>
        <p:txBody>
          <a:bodyPr lIns="0" tIns="0" rIns="0" bIns="0" anchor="t" anchorCtr="0"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26" name="Picture 2" descr="C:\Users\amacantangay\AppData\Local\Microsoft\Windows\Temporary Internet Files\Content.Outlook\64WGOIHM\Farr logo full colour DARKER (3)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62" y="480534"/>
            <a:ext cx="3458246" cy="75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046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arr connections2.jp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40" y="-1"/>
            <a:ext cx="6221360" cy="29048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74885"/>
            <a:ext cx="8229600" cy="3040673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334200"/>
            <a:ext cx="8229600" cy="85725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050" name="Picture 2" descr="C:\Users\amacantangay\AppData\Local\Microsoft\Windows\Temporary Internet Files\Content.Outlook\64WGOIHM\Farr logo full colour DARKER (3)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5" y="4497596"/>
            <a:ext cx="1887415" cy="40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9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arr connections2.jp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40" y="-1"/>
            <a:ext cx="6221360" cy="2904876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457200" y="1274885"/>
            <a:ext cx="4007339" cy="3040673"/>
          </a:xfrm>
          <a:ln>
            <a:noFill/>
          </a:ln>
        </p:spPr>
        <p:txBody>
          <a:bodyPr lIns="0" tIns="0" rIns="0" bIns="0" numCol="1" spcCol="216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1"/>
          </p:nvPr>
        </p:nvSpPr>
        <p:spPr>
          <a:xfrm>
            <a:off x="4644009" y="1274885"/>
            <a:ext cx="4007339" cy="3040673"/>
          </a:xfrm>
          <a:ln>
            <a:noFill/>
          </a:ln>
        </p:spPr>
        <p:txBody>
          <a:bodyPr lIns="0" tIns="0" rIns="0" bIns="0" numCol="1" spcCol="21600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334200"/>
            <a:ext cx="8229600" cy="85725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2" descr="C:\Users\amacantangay\AppData\Local\Microsoft\Windows\Temporary Internet Files\Content.Outlook\64WGOIHM\Farr logo full colour DARKER (3)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5" y="4497596"/>
            <a:ext cx="1887415" cy="40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17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22F2-740C-4384-8343-EC28951C2B08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F0B2-95F1-429D-A36A-A79300D84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84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0" bIns="4680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D5533-46AC-7B44-83F7-5DF6085A822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04DC3-F99B-174F-8F3C-1DBEB23A3E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2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 baseline="0">
          <a:solidFill>
            <a:schemeClr val="accent2"/>
          </a:solidFill>
          <a:latin typeface="Century Gothic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50518" y="1844096"/>
            <a:ext cx="8442960" cy="2298736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GB" sz="2800" dirty="0"/>
              <a:t>“</a:t>
            </a:r>
            <a:r>
              <a:rPr lang="en-GB" sz="4400" dirty="0"/>
              <a:t>How e-mental health can be used in the criminal justice system, and in particular in prisons”</a:t>
            </a:r>
            <a:endParaRPr lang="en-US" sz="44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Workshop, May 24, 2018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err="1"/>
              <a:t>Dr</a:t>
            </a:r>
            <a:r>
              <a:rPr lang="en-US" sz="2800" dirty="0"/>
              <a:t> Pauline Whelan, Co-Director </a:t>
            </a:r>
            <a:r>
              <a:rPr lang="en-US" sz="2800" dirty="0" err="1"/>
              <a:t>CAMHS.Digital</a:t>
            </a:r>
            <a:r>
              <a:rPr lang="en-US" sz="2800" dirty="0"/>
              <a:t> </a:t>
            </a:r>
          </a:p>
          <a:p>
            <a:r>
              <a:rPr lang="en-US" sz="2800" dirty="0"/>
              <a:t>Centre for Women’s Mental Health / Division of Informatics, Imaging and Data Science</a:t>
            </a:r>
          </a:p>
          <a:p>
            <a:pPr algn="ctr"/>
            <a:r>
              <a:rPr lang="en-US" sz="2800" dirty="0"/>
              <a:t>Greater Manchester Mental Health Trust  / University of Manchester</a:t>
            </a:r>
          </a:p>
          <a:p>
            <a:pPr algn="ctr"/>
            <a:r>
              <a:rPr lang="en-US" sz="2800" dirty="0"/>
              <a:t>Dr Kerry </a:t>
            </a:r>
            <a:r>
              <a:rPr lang="en-US" sz="2800" dirty="0" err="1"/>
              <a:t>Gutridge</a:t>
            </a:r>
            <a:r>
              <a:rPr lang="en-US" sz="2800" dirty="0"/>
              <a:t>, Project Manager, Centre for Women’s Mental Health, Forensic Research</a:t>
            </a:r>
          </a:p>
          <a:p>
            <a:pPr algn="ctr"/>
            <a:endParaRPr lang="en-US" sz="2800" dirty="0"/>
          </a:p>
        </p:txBody>
      </p:sp>
      <p:pic>
        <p:nvPicPr>
          <p:cNvPr id="5" name="Picture 4" descr="image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182" y="109566"/>
            <a:ext cx="2244195" cy="1081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727501-ECAF-F943-9940-7792CCE13A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5" y="4039469"/>
            <a:ext cx="2018324" cy="89164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222322-F4B9-BF4F-B8EB-203A507E5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4" y="109566"/>
            <a:ext cx="2618255" cy="11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1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ClinTouch</a:t>
            </a:r>
            <a:r>
              <a:rPr lang="en-US" dirty="0"/>
              <a:t> – Problem Two - Patient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85" y="2503110"/>
            <a:ext cx="1476349" cy="175685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4235041" y="1063229"/>
            <a:ext cx="4321464" cy="130151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42242" y="1300819"/>
            <a:ext cx="3402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I wish I could be more involved in my own care and treatment planning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295" y="1074606"/>
            <a:ext cx="3998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Service users reported feelings of disengagement from their care planning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3AA14-A00B-1544-A299-1F1EA5017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565" y="2224149"/>
            <a:ext cx="1433721" cy="23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07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054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ClinTouch</a:t>
            </a:r>
            <a:r>
              <a:rPr lang="en-US" dirty="0"/>
              <a:t> – Problem Three –     Clinician, Patient &amp; NHS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62" y="1783110"/>
            <a:ext cx="1985549" cy="1674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1594519"/>
            <a:ext cx="532578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100" dirty="0"/>
              <a:t>Late detection of worsening symptoms increases risk of relapse</a:t>
            </a:r>
          </a:p>
          <a:p>
            <a:pPr marL="800100" lvl="1" indent="-342900">
              <a:buFont typeface="Arial"/>
              <a:buChar char="•"/>
            </a:pPr>
            <a:r>
              <a:rPr lang="en-US" sz="2100" dirty="0"/>
              <a:t>Cost of unscheduled hospital admissions high – both for patient and for the NHS </a:t>
            </a:r>
          </a:p>
          <a:p>
            <a:pPr marL="800100" lvl="1" indent="-342900">
              <a:buFont typeface="Arial"/>
              <a:buChar char="•"/>
            </a:pPr>
            <a:r>
              <a:rPr lang="en-US" sz="2100" dirty="0"/>
              <a:t>Early intervention is key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991" y="690914"/>
            <a:ext cx="1113587" cy="1325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043" y="2643768"/>
            <a:ext cx="1140655" cy="197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1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3162DE-10F4-4204-B483-05B338905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Self-harm in women is a complex behaviour associated with a history of trauma (triggered by acute distress) and carries increased suicide risk (</a:t>
            </a:r>
            <a:r>
              <a:rPr lang="en-GB" dirty="0" err="1"/>
              <a:t>Hawton</a:t>
            </a:r>
            <a:r>
              <a:rPr lang="en-GB" dirty="0"/>
              <a:t> et al., 2014; Marzano et al., 2010).</a:t>
            </a:r>
          </a:p>
          <a:p>
            <a:r>
              <a:rPr lang="en-GB" dirty="0"/>
              <a:t>Most women in prison have extensive victimisation histories, often describing multiple traumas (Moloney et al., 2009). </a:t>
            </a:r>
          </a:p>
          <a:p>
            <a:r>
              <a:rPr lang="en-GB" dirty="0"/>
              <a:t>Of 3,901 women prisoners in England/Wales (Ministry of Justice, 2018), at any one time, approximately 30% self-harm.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654C14-586D-4676-9756-C15D4121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Self-harm in women’s prisons</a:t>
            </a:r>
          </a:p>
        </p:txBody>
      </p:sp>
    </p:spTree>
    <p:extLst>
      <p:ext uri="{BB962C8B-B14F-4D97-AF65-F5344CB8AC3E}">
        <p14:creationId xmlns:p14="http://schemas.microsoft.com/office/powerpoint/2010/main" val="1386706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09111F-D96F-43C0-95CB-39BCB0E0E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There is a pressing need to develop and evaluate evidence-based interventions. </a:t>
            </a:r>
          </a:p>
          <a:p>
            <a:r>
              <a:rPr lang="en-GB" dirty="0"/>
              <a:t>Although various interventions are used in prison to treat women who self-harm, a systematic review, conducted by the University of Manchester, identified the need for all such interventions to be robustly tested and based on clear evidence of benefit. </a:t>
            </a:r>
          </a:p>
          <a:p>
            <a:r>
              <a:rPr lang="en-GB" dirty="0"/>
              <a:t>Preliminary consultation with prison staff, revealed concerns that there has been too little focus on self-harm prevention, as opposed to treatment.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5ECF5E-2C28-4289-B3A5-45D231F1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Self-harm in women’s prisons</a:t>
            </a:r>
          </a:p>
        </p:txBody>
      </p:sp>
    </p:spTree>
    <p:extLst>
      <p:ext uri="{BB962C8B-B14F-4D97-AF65-F5344CB8AC3E}">
        <p14:creationId xmlns:p14="http://schemas.microsoft.com/office/powerpoint/2010/main" val="2707522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BE3776-79CB-481D-B78B-2EE62B2C2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Reception into the prison is a high-risk period when a disproportionate amount of self-harm occurs (Prison Reform Trust, 2015; Shaw et al., 2004). </a:t>
            </a:r>
          </a:p>
          <a:p>
            <a:r>
              <a:rPr lang="en-GB" dirty="0"/>
              <a:t>When women are in their cells boredom and a lack of purposeful activity can be a risk factor for self-harm (Marzano et al., 2011).</a:t>
            </a:r>
          </a:p>
          <a:p>
            <a:r>
              <a:rPr lang="en-GB" dirty="0"/>
              <a:t>Moreover, women in their cells may have limited access to other prison-based support mechanisms such as listeners.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4C53D7-66B6-48FC-9156-2DD392F1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Self-harm in women’s prisons</a:t>
            </a:r>
          </a:p>
        </p:txBody>
      </p:sp>
    </p:spTree>
    <p:extLst>
      <p:ext uri="{BB962C8B-B14F-4D97-AF65-F5344CB8AC3E}">
        <p14:creationId xmlns:p14="http://schemas.microsoft.com/office/powerpoint/2010/main" val="1686366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5AB28D-192F-490C-9535-E328B9C2A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eHealth self-management interventions are particularly suited to forensic populations who may have restricted access to the self-help mechanisms they would typically use in the community and have low literacy.</a:t>
            </a:r>
          </a:p>
          <a:p>
            <a:r>
              <a:rPr lang="en-GB" dirty="0"/>
              <a:t>eHealth which emphasises self-care has the potential to empower women and provide them with skills they can use in prison and continue to use through the gate.</a:t>
            </a:r>
          </a:p>
          <a:p>
            <a:r>
              <a:rPr lang="en-GB" dirty="0"/>
              <a:t>Using eHealth technology will ensure that women in prison are familiar with technological advances, enabling more seamless reintegration into the community (</a:t>
            </a:r>
            <a:r>
              <a:rPr lang="nl-NL" dirty="0"/>
              <a:t>Van De Steene &amp; Knight, 2017)</a:t>
            </a:r>
            <a:r>
              <a:rPr lang="en-GB" dirty="0"/>
              <a:t>.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8A8196-E73F-44ED-8FB9-A1B5A5AE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eHealth for women in prison</a:t>
            </a:r>
          </a:p>
        </p:txBody>
      </p:sp>
    </p:spTree>
    <p:extLst>
      <p:ext uri="{BB962C8B-B14F-4D97-AF65-F5344CB8AC3E}">
        <p14:creationId xmlns:p14="http://schemas.microsoft.com/office/powerpoint/2010/main" val="1782295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596742-E1B9-FE42-838A-486939302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Small Group Discussion 1</a:t>
            </a:r>
            <a:r>
              <a:rPr lang="en-US" sz="4000" dirty="0"/>
              <a:t>:</a:t>
            </a:r>
          </a:p>
          <a:p>
            <a:pPr marL="0" indent="0" algn="ctr">
              <a:buNone/>
            </a:pPr>
            <a:r>
              <a:rPr lang="en-US" sz="4000" dirty="0"/>
              <a:t>How might mobile health help address self-harm in a prison context?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7E0E08-DB76-4243-969A-1EBD0BA5F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Self-harm and Prison Context</a:t>
            </a:r>
          </a:p>
        </p:txBody>
      </p:sp>
    </p:spTree>
    <p:extLst>
      <p:ext uri="{BB962C8B-B14F-4D97-AF65-F5344CB8AC3E}">
        <p14:creationId xmlns:p14="http://schemas.microsoft.com/office/powerpoint/2010/main" val="3879056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ECBCFC-B1A3-493D-A581-858446813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Exercises to distract people from self-harm</a:t>
            </a:r>
          </a:p>
          <a:p>
            <a:r>
              <a:rPr lang="en-GB" dirty="0"/>
              <a:t>Advice on self-comforting behaviour</a:t>
            </a:r>
          </a:p>
          <a:p>
            <a:r>
              <a:rPr lang="en-GB" dirty="0"/>
              <a:t>Exercises to encourage relaxation and build resilience</a:t>
            </a:r>
          </a:p>
          <a:p>
            <a:r>
              <a:rPr lang="en-GB" dirty="0"/>
              <a:t>User developed content e.g. voiceovers, accounts of their experiences, artwork or poetry</a:t>
            </a:r>
          </a:p>
          <a:p>
            <a:r>
              <a:rPr lang="en-GB" dirty="0"/>
              <a:t>Signposting to sources of immediate and long term help.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2CF192-1E69-4F18-9ADB-6F913E292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Designing a self-harm app</a:t>
            </a:r>
          </a:p>
        </p:txBody>
      </p:sp>
    </p:spTree>
    <p:extLst>
      <p:ext uri="{BB962C8B-B14F-4D97-AF65-F5344CB8AC3E}">
        <p14:creationId xmlns:p14="http://schemas.microsoft.com/office/powerpoint/2010/main" val="2742462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r>
              <a:rPr lang="en-US" sz="3600" b="1" dirty="0"/>
              <a:t>Small Group Discussion 2</a:t>
            </a:r>
            <a:r>
              <a:rPr lang="en-US" sz="3600" dirty="0"/>
              <a:t>:</a:t>
            </a:r>
          </a:p>
          <a:p>
            <a:pPr marL="0" indent="0" algn="ctr">
              <a:buNone/>
            </a:pPr>
            <a:r>
              <a:rPr lang="en-US" sz="4000" dirty="0"/>
              <a:t>What kinds of problems might we encounter deploying e-Mental Health in prison contexts?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1995"/>
            <a:ext cx="8229600" cy="1068906"/>
          </a:xfrm>
        </p:spPr>
        <p:txBody>
          <a:bodyPr>
            <a:noAutofit/>
          </a:bodyPr>
          <a:lstStyle/>
          <a:p>
            <a:pPr algn="ctr"/>
            <a:br>
              <a:rPr lang="en-US" dirty="0"/>
            </a:br>
            <a:r>
              <a:rPr lang="en-US" dirty="0" err="1"/>
              <a:t>mHealth</a:t>
            </a:r>
            <a:r>
              <a:rPr lang="en-US" dirty="0"/>
              <a:t> Challenges in a Prison Context</a:t>
            </a:r>
          </a:p>
        </p:txBody>
      </p:sp>
    </p:spTree>
    <p:extLst>
      <p:ext uri="{BB962C8B-B14F-4D97-AF65-F5344CB8AC3E}">
        <p14:creationId xmlns:p14="http://schemas.microsoft.com/office/powerpoint/2010/main" val="243553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B33B92-4D23-BC4D-9799-122EE5AB4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 to mobiles/laptops for people in prison</a:t>
            </a:r>
          </a:p>
          <a:p>
            <a:r>
              <a:rPr lang="en-US" dirty="0"/>
              <a:t>Restricted access to internet services for data transfer</a:t>
            </a:r>
          </a:p>
          <a:p>
            <a:r>
              <a:rPr lang="en-US" dirty="0"/>
              <a:t>Signal strength to access the internet</a:t>
            </a:r>
          </a:p>
          <a:p>
            <a:r>
              <a:rPr lang="en-US" dirty="0"/>
              <a:t>Restricted devices – access to people in prison to co-develop the app</a:t>
            </a:r>
          </a:p>
          <a:p>
            <a:r>
              <a:rPr lang="en-US" dirty="0"/>
              <a:t>‘Big data’ but small sample sizes </a:t>
            </a:r>
          </a:p>
          <a:p>
            <a:r>
              <a:rPr lang="en-US" dirty="0"/>
              <a:t>Long lead times to gain access</a:t>
            </a:r>
          </a:p>
          <a:p>
            <a:r>
              <a:rPr lang="en-US" dirty="0"/>
              <a:t>Public and media pressure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45C181-2E09-9C41-94F2-24963F4A3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in a Prison Context</a:t>
            </a:r>
          </a:p>
        </p:txBody>
      </p:sp>
    </p:spTree>
    <p:extLst>
      <p:ext uri="{BB962C8B-B14F-4D97-AF65-F5344CB8AC3E}">
        <p14:creationId xmlns:p14="http://schemas.microsoft.com/office/powerpoint/2010/main" val="293010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Introductions </a:t>
            </a:r>
          </a:p>
          <a:p>
            <a:r>
              <a:rPr lang="en-US" dirty="0"/>
              <a:t>e-Mental Health and Health Informatics Research</a:t>
            </a:r>
          </a:p>
          <a:p>
            <a:r>
              <a:rPr lang="en-US" dirty="0"/>
              <a:t>Self-Harm and Prison Context </a:t>
            </a:r>
          </a:p>
          <a:p>
            <a:r>
              <a:rPr lang="en-US" dirty="0"/>
              <a:t>Small Group Tasks</a:t>
            </a:r>
          </a:p>
          <a:p>
            <a:r>
              <a:rPr lang="en-US" dirty="0"/>
              <a:t>General Discussion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the Workshop</a:t>
            </a:r>
          </a:p>
        </p:txBody>
      </p:sp>
    </p:spTree>
    <p:extLst>
      <p:ext uri="{BB962C8B-B14F-4D97-AF65-F5344CB8AC3E}">
        <p14:creationId xmlns:p14="http://schemas.microsoft.com/office/powerpoint/2010/main" val="4153585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274885"/>
            <a:ext cx="8229600" cy="32492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Socio-technical challenges of mHealth</a:t>
            </a:r>
          </a:p>
          <a:p>
            <a:r>
              <a:rPr lang="en-US" dirty="0"/>
              <a:t>Reuse/extend existing platforms</a:t>
            </a:r>
          </a:p>
          <a:p>
            <a:r>
              <a:rPr lang="en-US" dirty="0"/>
              <a:t>Data security – data capture, data storage, data transfer</a:t>
            </a:r>
          </a:p>
          <a:p>
            <a:r>
              <a:rPr lang="en-US" dirty="0"/>
              <a:t>Regulatory frameworks – MHRA and medical devices directive</a:t>
            </a:r>
          </a:p>
          <a:p>
            <a:r>
              <a:rPr lang="en-US" dirty="0"/>
              <a:t>Think PPI from the start</a:t>
            </a:r>
          </a:p>
          <a:p>
            <a:r>
              <a:rPr lang="en-US" dirty="0"/>
              <a:t>Managing requirements during co-production phases</a:t>
            </a:r>
          </a:p>
          <a:p>
            <a:r>
              <a:rPr lang="en-US" dirty="0"/>
              <a:t>Building ‘device agnostic’ systems &amp; Interoperability</a:t>
            </a:r>
          </a:p>
          <a:p>
            <a:r>
              <a:rPr lang="en-US" dirty="0"/>
              <a:t>Cost </a:t>
            </a:r>
          </a:p>
          <a:p>
            <a:r>
              <a:rPr lang="en-US" dirty="0"/>
              <a:t>User Interface Design &amp; Usability (</a:t>
            </a:r>
            <a:r>
              <a:rPr lang="en-US" dirty="0" err="1"/>
              <a:t>Personalisation</a:t>
            </a:r>
            <a:r>
              <a:rPr lang="en-US" dirty="0"/>
              <a:t>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mHealth – General Issues</a:t>
            </a:r>
          </a:p>
        </p:txBody>
      </p:sp>
    </p:spTree>
    <p:extLst>
      <p:ext uri="{BB962C8B-B14F-4D97-AF65-F5344CB8AC3E}">
        <p14:creationId xmlns:p14="http://schemas.microsoft.com/office/powerpoint/2010/main" val="3239793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68570" y="2032000"/>
            <a:ext cx="8096738" cy="1951182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en-GB" sz="14400" dirty="0"/>
              <a:t>Thank You</a:t>
            </a:r>
          </a:p>
          <a:p>
            <a:r>
              <a:rPr lang="en-US" sz="4400" dirty="0" err="1">
                <a:solidFill>
                  <a:schemeClr val="accent1"/>
                </a:solidFill>
                <a:latin typeface="Arial"/>
                <a:cs typeface="Arial"/>
              </a:rPr>
              <a:t>ClinTouch</a:t>
            </a:r>
            <a:r>
              <a:rPr lang="en-US" sz="4400" dirty="0">
                <a:solidFill>
                  <a:schemeClr val="accent1"/>
                </a:solidFill>
                <a:latin typeface="Arial"/>
                <a:cs typeface="Arial"/>
              </a:rPr>
              <a:t> was funded by two Medical Research Council Developmental Clinical Studies grants 2010-12, 2012-15.</a:t>
            </a:r>
          </a:p>
          <a:p>
            <a:endParaRPr lang="en-US" sz="4400" dirty="0">
              <a:solidFill>
                <a:schemeClr val="accent1"/>
              </a:solidFill>
              <a:latin typeface="Arial"/>
              <a:cs typeface="Arial"/>
            </a:endParaRPr>
          </a:p>
          <a:p>
            <a:r>
              <a:rPr lang="en-US" sz="4400" dirty="0">
                <a:solidFill>
                  <a:schemeClr val="accent1"/>
                </a:solidFill>
                <a:latin typeface="Arial"/>
                <a:cs typeface="Arial"/>
              </a:rPr>
              <a:t>NIHR: </a:t>
            </a:r>
            <a:r>
              <a:rPr lang="en-US" sz="4400" dirty="0" err="1">
                <a:solidFill>
                  <a:schemeClr val="accent1"/>
                </a:solidFill>
                <a:latin typeface="Arial"/>
                <a:cs typeface="Arial"/>
              </a:rPr>
              <a:t>CFHealthHub</a:t>
            </a:r>
            <a:r>
              <a:rPr lang="en-US" sz="4400" dirty="0">
                <a:solidFill>
                  <a:schemeClr val="accent1"/>
                </a:solidFill>
                <a:latin typeface="Arial"/>
                <a:cs typeface="Arial"/>
              </a:rPr>
              <a:t> is funded by the National Institute for Health Research (NIHR) under its </a:t>
            </a:r>
            <a:r>
              <a:rPr lang="en-US" sz="4400" dirty="0" err="1">
                <a:solidFill>
                  <a:schemeClr val="accent1"/>
                </a:solidFill>
                <a:latin typeface="Arial"/>
                <a:cs typeface="Arial"/>
              </a:rPr>
              <a:t>Programme</a:t>
            </a:r>
            <a:r>
              <a:rPr lang="en-US" sz="4400" dirty="0">
                <a:solidFill>
                  <a:schemeClr val="accent1"/>
                </a:solidFill>
                <a:latin typeface="Arial"/>
                <a:cs typeface="Arial"/>
              </a:rPr>
              <a:t> Grants for Applied Research </a:t>
            </a:r>
            <a:r>
              <a:rPr lang="en-US" sz="4400" dirty="0" err="1">
                <a:solidFill>
                  <a:schemeClr val="accent1"/>
                </a:solidFill>
                <a:latin typeface="Arial"/>
                <a:cs typeface="Arial"/>
              </a:rPr>
              <a:t>Programme</a:t>
            </a:r>
            <a:r>
              <a:rPr lang="en-US" sz="4400" dirty="0">
                <a:solidFill>
                  <a:schemeClr val="accent1"/>
                </a:solidFill>
                <a:latin typeface="Arial"/>
                <a:cs typeface="Arial"/>
              </a:rPr>
              <a:t> (Grant Reference Number RP-PG-1212-20015). The views expressed are those of the author(s) and not necessarily those of the NHS, the NIHR or the Department of Health.</a:t>
            </a:r>
          </a:p>
          <a:p>
            <a:pPr algn="ctr"/>
            <a:endParaRPr lang="en-GB" sz="44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26" y="1424039"/>
            <a:ext cx="5731510" cy="41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26" y="4117365"/>
            <a:ext cx="5731510" cy="486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905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4B1CEC-9340-4477-9AEB-AE186DEC7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•</a:t>
            </a:r>
            <a:r>
              <a:rPr lang="en-GB" dirty="0" err="1"/>
              <a:t>Hawton</a:t>
            </a:r>
            <a:r>
              <a:rPr lang="en-GB" dirty="0"/>
              <a:t>, K., </a:t>
            </a:r>
            <a:r>
              <a:rPr lang="en-GB" dirty="0" err="1"/>
              <a:t>Linsell</a:t>
            </a:r>
            <a:r>
              <a:rPr lang="en-GB" dirty="0"/>
              <a:t>, L., </a:t>
            </a:r>
            <a:r>
              <a:rPr lang="en-GB" dirty="0" err="1"/>
              <a:t>Adeniji</a:t>
            </a:r>
            <a:r>
              <a:rPr lang="en-GB" dirty="0"/>
              <a:t>, T., </a:t>
            </a:r>
            <a:r>
              <a:rPr lang="en-GB" dirty="0" err="1"/>
              <a:t>Sariaslan</a:t>
            </a:r>
            <a:r>
              <a:rPr lang="en-GB" dirty="0"/>
              <a:t>, A. &amp; Fazel, S. (2014). Self-Harm in Prisons in England and Wales: An Epidemiological Study of Prevalence, Risk Factors, Clustering, and Subsequent Suicide. [Research Support, Non-U.S. Gov't]. </a:t>
            </a:r>
            <a:r>
              <a:rPr lang="en-GB" i="1" dirty="0"/>
              <a:t>Lancet, 383</a:t>
            </a:r>
            <a:r>
              <a:rPr lang="en-GB" dirty="0"/>
              <a:t>(9923), 1147-1154.</a:t>
            </a:r>
          </a:p>
          <a:p>
            <a:r>
              <a:rPr lang="en-GB" dirty="0"/>
              <a:t>•</a:t>
            </a:r>
            <a:r>
              <a:rPr lang="en-GB" dirty="0" err="1"/>
              <a:t>MarzanoL</a:t>
            </a:r>
            <a:r>
              <a:rPr lang="en-GB" dirty="0"/>
              <a:t>., </a:t>
            </a:r>
            <a:r>
              <a:rPr lang="en-GB" dirty="0" err="1"/>
              <a:t>FazelS</a:t>
            </a:r>
            <a:r>
              <a:rPr lang="en-GB" dirty="0"/>
              <a:t>., </a:t>
            </a:r>
            <a:r>
              <a:rPr lang="en-GB" dirty="0" err="1"/>
              <a:t>RivlinA</a:t>
            </a:r>
            <a:r>
              <a:rPr lang="en-GB" dirty="0"/>
              <a:t>. &amp; </a:t>
            </a:r>
            <a:r>
              <a:rPr lang="en-GB" dirty="0" err="1"/>
              <a:t>HawtonK</a:t>
            </a:r>
            <a:r>
              <a:rPr lang="en-GB" dirty="0"/>
              <a:t>. (2010). Psychiatric Disorders in Women Prisoners who have engaged in Near-Lethal Self-Harm: Case-Control Study. </a:t>
            </a:r>
            <a:r>
              <a:rPr lang="en-GB" i="1" dirty="0"/>
              <a:t>British Journal of Psychiatry, </a:t>
            </a:r>
            <a:r>
              <a:rPr lang="en-GB" dirty="0"/>
              <a:t>197, 219–26.</a:t>
            </a:r>
          </a:p>
          <a:p>
            <a:r>
              <a:rPr lang="en-GB" dirty="0"/>
              <a:t>•Marzano, L., Fazel, S., Rivlin, A. &amp; </a:t>
            </a:r>
            <a:r>
              <a:rPr lang="en-GB" dirty="0" err="1"/>
              <a:t>Hawton</a:t>
            </a:r>
            <a:r>
              <a:rPr lang="en-GB" dirty="0"/>
              <a:t>, K. (2011). Near-lethal self-harm in women prisoners: contributing factors and psychological processes. </a:t>
            </a:r>
            <a:r>
              <a:rPr lang="en-GB" i="1" dirty="0"/>
              <a:t>The Journal of Forensic Psychiatry &amp; Psychology, 22</a:t>
            </a:r>
            <a:r>
              <a:rPr lang="en-GB" dirty="0"/>
              <a:t>(6), 863-884.</a:t>
            </a:r>
          </a:p>
          <a:p>
            <a:r>
              <a:rPr lang="en-GB" dirty="0"/>
              <a:t>•Ministry of Justice. (2018). </a:t>
            </a:r>
            <a:r>
              <a:rPr lang="en-GB" i="1" dirty="0"/>
              <a:t>Population bulletin: weekly 16 March 2018.</a:t>
            </a:r>
            <a:r>
              <a:rPr lang="en-GB" dirty="0"/>
              <a:t>London: Ministry of Justice.</a:t>
            </a:r>
          </a:p>
          <a:p>
            <a:r>
              <a:rPr lang="en-GB" dirty="0"/>
              <a:t>•Moloney, K., van den Bergh, B. et al. (2009). Women in Prison: The Central Issues of Gender Characteristics and Trauma History. </a:t>
            </a:r>
            <a:r>
              <a:rPr lang="en-GB" i="1" dirty="0"/>
              <a:t>Public Health, </a:t>
            </a:r>
            <a:r>
              <a:rPr lang="en-GB" dirty="0"/>
              <a:t>23(6): 426-430.</a:t>
            </a:r>
          </a:p>
          <a:p>
            <a:r>
              <a:rPr lang="en-GB" dirty="0"/>
              <a:t>•Prison Reform Trust. (2015). Bromley Briefings Prison </a:t>
            </a:r>
            <a:r>
              <a:rPr lang="en-GB" dirty="0" err="1"/>
              <a:t>Factfile</a:t>
            </a:r>
            <a:r>
              <a:rPr lang="en-GB" dirty="0"/>
              <a:t>: August 2015. Prison Reform Trust: London.</a:t>
            </a:r>
          </a:p>
          <a:p>
            <a:r>
              <a:rPr lang="en-GB" dirty="0"/>
              <a:t>•Shaw, J., Baker, D., Hunt, I.M., Moloney, A. &amp; Appleby, L. (2004). Suicide by prisoners: National Clinical Survey. </a:t>
            </a:r>
            <a:r>
              <a:rPr lang="en-GB" i="1" dirty="0"/>
              <a:t>British Journal of Psychiatry, 184</a:t>
            </a:r>
            <a:r>
              <a:rPr lang="en-GB" dirty="0"/>
              <a:t>(3), 263-267.</a:t>
            </a:r>
          </a:p>
          <a:p>
            <a:r>
              <a:rPr lang="en-GB" dirty="0"/>
              <a:t>•Van De </a:t>
            </a:r>
            <a:r>
              <a:rPr lang="en-GB" dirty="0" err="1"/>
              <a:t>Steene</a:t>
            </a:r>
            <a:r>
              <a:rPr lang="en-GB" dirty="0"/>
              <a:t>, S. &amp; Knight, V. (2017). Digital transformation for prisons: Developing a needs-based strategy. </a:t>
            </a:r>
            <a:r>
              <a:rPr lang="en-GB" i="1" dirty="0"/>
              <a:t>Probation Journal, 64(3), </a:t>
            </a:r>
            <a:r>
              <a:rPr lang="en-GB" dirty="0"/>
              <a:t>256-268.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5B1165-166D-404E-9A91-820319363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70872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274885"/>
            <a:ext cx="4992256" cy="3701206"/>
          </a:xfrm>
        </p:spPr>
        <p:txBody>
          <a:bodyPr>
            <a:normAutofit fontScale="92500"/>
          </a:bodyPr>
          <a:lstStyle/>
          <a:p>
            <a:r>
              <a:rPr lang="en-US" dirty="0"/>
              <a:t>Applies mobile and web technologies to health informatics research</a:t>
            </a:r>
          </a:p>
          <a:p>
            <a:endParaRPr lang="en-US" dirty="0"/>
          </a:p>
          <a:p>
            <a:r>
              <a:rPr lang="en-US" dirty="0"/>
              <a:t>Using agile technologies to co-produce digital platforms</a:t>
            </a:r>
          </a:p>
          <a:p>
            <a:endParaRPr lang="en-US" dirty="0"/>
          </a:p>
          <a:p>
            <a:r>
              <a:rPr lang="en-US" dirty="0"/>
              <a:t>Work as part of an integrated project research team</a:t>
            </a:r>
          </a:p>
          <a:p>
            <a:endParaRPr lang="en-US" dirty="0"/>
          </a:p>
          <a:p>
            <a:r>
              <a:rPr lang="en-US" dirty="0"/>
              <a:t>Embed digital solutions into routine care across a wide variety of contexts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88010" y="2447786"/>
            <a:ext cx="3497702" cy="19279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1600" dirty="0"/>
              <a:t>Start from a strong theoretical base</a:t>
            </a:r>
          </a:p>
          <a:p>
            <a:pPr marL="342900" indent="-342900" algn="ctr">
              <a:buAutoNum type="arabicPeriod"/>
            </a:pPr>
            <a:r>
              <a:rPr lang="en-US" sz="1600" dirty="0"/>
              <a:t>Co-produce flexible digital solutions </a:t>
            </a:r>
          </a:p>
          <a:p>
            <a:pPr marL="342900" indent="-342900" algn="ctr">
              <a:buAutoNum type="arabicPeriod"/>
            </a:pPr>
            <a:r>
              <a:rPr lang="en-US" sz="1600" dirty="0"/>
              <a:t>Aim to embed technology in routine care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544" y="782853"/>
            <a:ext cx="2444591" cy="15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58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e-Mental Health / e-Solutions?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7" y="996969"/>
            <a:ext cx="7239000" cy="4067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940D2A-E3CC-6145-B54A-D49D7CA3C2F7}"/>
              </a:ext>
            </a:extLst>
          </p:cNvPr>
          <p:cNvSpPr txBox="1"/>
          <p:nvPr/>
        </p:nvSpPr>
        <p:spPr>
          <a:xfrm>
            <a:off x="90961" y="2606784"/>
            <a:ext cx="1179744" cy="646331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 extrusionH="6350" contourW="12700">
            <a:contourClr>
              <a:srgbClr val="FF000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Medical Device Integration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73369-A297-EE48-B71A-28AC41E4F4DB}"/>
              </a:ext>
            </a:extLst>
          </p:cNvPr>
          <p:cNvSpPr txBox="1"/>
          <p:nvPr/>
        </p:nvSpPr>
        <p:spPr>
          <a:xfrm>
            <a:off x="3259282" y="1862750"/>
            <a:ext cx="2067339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FF0000"/>
            </a:contourClr>
          </a:sp3d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AI/Machine learning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Big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Data Linkage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Behavioural</a:t>
            </a:r>
            <a:r>
              <a:rPr lang="en-US" sz="1200" dirty="0"/>
              <a:t> Nudges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B1C0E-374D-A54F-A23C-352DA3013EFE}"/>
              </a:ext>
            </a:extLst>
          </p:cNvPr>
          <p:cNvSpPr txBox="1"/>
          <p:nvPr/>
        </p:nvSpPr>
        <p:spPr>
          <a:xfrm>
            <a:off x="7262191" y="2862464"/>
            <a:ext cx="1789042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FF0000"/>
            </a:contourClr>
          </a:sp3d>
        </p:spPr>
        <p:txBody>
          <a:bodyPr wrap="square" rtlCol="0">
            <a:spAutoFit/>
            <a:sp3d contourW="12700">
              <a:contourClr>
                <a:srgbClr val="FF0000"/>
              </a:contourClr>
            </a:sp3d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mHealth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Patient-facing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Clinician-facing</a:t>
            </a:r>
          </a:p>
        </p:txBody>
      </p:sp>
    </p:spTree>
    <p:extLst>
      <p:ext uri="{BB962C8B-B14F-4D97-AF65-F5344CB8AC3E}">
        <p14:creationId xmlns:p14="http://schemas.microsoft.com/office/powerpoint/2010/main" val="15519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6446"/>
            <a:ext cx="7826022" cy="659694"/>
          </a:xfrm>
        </p:spPr>
        <p:txBody>
          <a:bodyPr>
            <a:normAutofit/>
          </a:bodyPr>
          <a:lstStyle/>
          <a:p>
            <a:r>
              <a:rPr lang="en-US" sz="3200" dirty="0"/>
              <a:t>Health Professionals, </a:t>
            </a:r>
            <a:r>
              <a:rPr lang="en-US" sz="3200" dirty="0" err="1"/>
              <a:t>ClinTouch</a:t>
            </a:r>
            <a:r>
              <a:rPr lang="en-US" sz="3200" dirty="0"/>
              <a:t>, 2010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87867" y="689595"/>
            <a:ext cx="4040188" cy="675597"/>
          </a:xfrm>
          <a:prstGeom prst="rect">
            <a:avLst/>
          </a:prstGeom>
          <a:ln>
            <a:noFill/>
          </a:ln>
        </p:spPr>
        <p:txBody>
          <a:bodyPr vert="horz" lIns="0" tIns="0" rIns="0" bIns="4680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They said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4294967295"/>
          </p:nvPr>
        </p:nvSpPr>
        <p:spPr>
          <a:xfrm>
            <a:off x="140677" y="1143868"/>
            <a:ext cx="4320948" cy="417261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sz="2000" dirty="0"/>
              <a:t>Few users own and use a mobile</a:t>
            </a:r>
          </a:p>
          <a:p>
            <a:pPr eaLnBrk="1" hangingPunct="1"/>
            <a:r>
              <a:rPr lang="en-GB" sz="2000" dirty="0"/>
              <a:t>Users won’t be interested </a:t>
            </a:r>
          </a:p>
          <a:p>
            <a:pPr eaLnBrk="1" hangingPunct="1"/>
            <a:r>
              <a:rPr lang="en-GB" sz="2000" dirty="0"/>
              <a:t>They’ll lose or sell the handset</a:t>
            </a:r>
          </a:p>
          <a:p>
            <a:pPr eaLnBrk="1" hangingPunct="1"/>
            <a:r>
              <a:rPr lang="en-GB" sz="2000" dirty="0"/>
              <a:t>It will make users paranoid</a:t>
            </a:r>
          </a:p>
          <a:p>
            <a:pPr eaLnBrk="1" hangingPunct="1"/>
            <a:r>
              <a:rPr lang="en-GB" sz="2000" dirty="0"/>
              <a:t>It will be too complicated</a:t>
            </a:r>
          </a:p>
          <a:p>
            <a:pPr eaLnBrk="1" hangingPunct="1"/>
            <a:r>
              <a:rPr lang="en-GB" sz="2000" dirty="0"/>
              <a:t>It will take too long to complete</a:t>
            </a:r>
          </a:p>
          <a:p>
            <a:pPr eaLnBrk="1" hangingPunct="1"/>
            <a:r>
              <a:rPr lang="en-GB" sz="2000" dirty="0"/>
              <a:t>They will stop using it</a:t>
            </a:r>
          </a:p>
          <a:p>
            <a:pPr eaLnBrk="1" hangingPunct="1"/>
            <a:r>
              <a:rPr lang="en-GB" sz="2000" dirty="0"/>
              <a:t>Responses won’t resemble interview data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461625" y="605896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We found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461621" y="1066097"/>
            <a:ext cx="4498975" cy="395128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sz="2000" dirty="0"/>
              <a:t>85% do.</a:t>
            </a:r>
          </a:p>
          <a:p>
            <a:pPr eaLnBrk="1" hangingPunct="1"/>
            <a:endParaRPr lang="en-GB" sz="2000" dirty="0"/>
          </a:p>
          <a:p>
            <a:pPr eaLnBrk="1" hangingPunct="1"/>
            <a:r>
              <a:rPr lang="en-GB" sz="2000" dirty="0"/>
              <a:t>80% agreed</a:t>
            </a:r>
          </a:p>
          <a:p>
            <a:pPr eaLnBrk="1" hangingPunct="1"/>
            <a:r>
              <a:rPr lang="en-GB" sz="2000" dirty="0"/>
              <a:t>1/44 lost handset</a:t>
            </a:r>
          </a:p>
          <a:p>
            <a:pPr eaLnBrk="1" hangingPunct="1"/>
            <a:r>
              <a:rPr lang="en-GB" sz="2000" dirty="0"/>
              <a:t>2/44 discontinued for this reason</a:t>
            </a:r>
          </a:p>
          <a:p>
            <a:pPr eaLnBrk="1" hangingPunct="1"/>
            <a:r>
              <a:rPr lang="en-GB" sz="2000" dirty="0"/>
              <a:t>36/44 completed &gt;33% of 36 </a:t>
            </a:r>
          </a:p>
          <a:p>
            <a:pPr eaLnBrk="1" hangingPunct="1"/>
            <a:r>
              <a:rPr lang="en-GB" sz="2000" dirty="0"/>
              <a:t>Average 70 seconds</a:t>
            </a:r>
          </a:p>
          <a:p>
            <a:pPr eaLnBrk="1" hangingPunct="1"/>
            <a:endParaRPr lang="en-GB" sz="2000" dirty="0"/>
          </a:p>
          <a:p>
            <a:pPr eaLnBrk="1" hangingPunct="1"/>
            <a:r>
              <a:rPr lang="en-GB" sz="2000" dirty="0"/>
              <a:t>81% completed a week</a:t>
            </a:r>
          </a:p>
          <a:p>
            <a:pPr eaLnBrk="1" hangingPunct="1"/>
            <a:r>
              <a:rPr lang="en-GB" sz="2000" dirty="0"/>
              <a:t>Very high correlations on key items</a:t>
            </a:r>
          </a:p>
        </p:txBody>
      </p:sp>
    </p:spTree>
    <p:extLst>
      <p:ext uri="{BB962C8B-B14F-4D97-AF65-F5344CB8AC3E}">
        <p14:creationId xmlns:p14="http://schemas.microsoft.com/office/powerpoint/2010/main" val="270329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189" y="100472"/>
            <a:ext cx="4470657" cy="857250"/>
          </a:xfrm>
        </p:spPr>
        <p:txBody>
          <a:bodyPr/>
          <a:lstStyle/>
          <a:p>
            <a:pPr algn="ctr"/>
            <a:r>
              <a:rPr lang="en-US" dirty="0"/>
              <a:t>The Context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63229"/>
            <a:ext cx="5141479" cy="3822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4DF6C9-92B7-7146-83C5-7531782D5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826" y="2361515"/>
            <a:ext cx="3119509" cy="1987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45329-BE1A-1649-A248-B209ACFDB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851" y="205979"/>
            <a:ext cx="1861457" cy="18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79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B7E771-DB36-EE48-8830-9FE08D55F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05" y="0"/>
            <a:ext cx="4554608" cy="5170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59DA9F-0738-054B-9CFA-8FB2FA5C9C53}"/>
              </a:ext>
            </a:extLst>
          </p:cNvPr>
          <p:cNvSpPr txBox="1"/>
          <p:nvPr/>
        </p:nvSpPr>
        <p:spPr>
          <a:xfrm>
            <a:off x="5693229" y="1948542"/>
            <a:ext cx="3178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Ethics in the time of technology:</a:t>
            </a:r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www.affectech.org</a:t>
            </a:r>
            <a:r>
              <a:rPr lang="en-US" dirty="0"/>
              <a:t>/2018/05/ethics-in-the-time-of-technology/</a:t>
            </a:r>
          </a:p>
        </p:txBody>
      </p:sp>
    </p:spTree>
    <p:extLst>
      <p:ext uri="{BB962C8B-B14F-4D97-AF65-F5344CB8AC3E}">
        <p14:creationId xmlns:p14="http://schemas.microsoft.com/office/powerpoint/2010/main" val="3648558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ICT for mental health purposes </a:t>
            </a:r>
          </a:p>
          <a:p>
            <a:r>
              <a:rPr lang="en-GB" dirty="0"/>
              <a:t>Public expectations increasing</a:t>
            </a:r>
          </a:p>
          <a:p>
            <a:r>
              <a:rPr lang="en-GB" dirty="0"/>
              <a:t>Technical capabilities (mobile Health, wearables, data science &amp; Big Data, Artificial Intelligence, Machine learning, Linking datasets…)</a:t>
            </a:r>
          </a:p>
          <a:p>
            <a:r>
              <a:rPr lang="en-GB" dirty="0"/>
              <a:t>Peer support, self-management enabled interventions</a:t>
            </a:r>
          </a:p>
          <a:p>
            <a:r>
              <a:rPr lang="en-GB" dirty="0"/>
              <a:t>Ability for real-time monitoring and intervention delivery</a:t>
            </a:r>
          </a:p>
          <a:p>
            <a:r>
              <a:rPr lang="en-GB" dirty="0"/>
              <a:t>Enhanced clinical monitoring</a:t>
            </a:r>
          </a:p>
          <a:p>
            <a:r>
              <a:rPr lang="en-GB" dirty="0"/>
              <a:t>Resource challenges – scalable, wide roll-out at low cost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e-Mental Health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369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ClinTouch</a:t>
            </a:r>
            <a:r>
              <a:rPr lang="en-US" dirty="0"/>
              <a:t> – Problem One - Clinician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676" y="2913945"/>
            <a:ext cx="1140655" cy="1971704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4579263" y="1288908"/>
            <a:ext cx="4445328" cy="1338815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12818" y="1526499"/>
            <a:ext cx="3499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I wish I knew how my patient was really feeling between clinic appointments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000" y="1972296"/>
            <a:ext cx="399826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100" dirty="0"/>
              <a:t>Symptom reporting intermittent and unreliable, difficult to get an accurate account of patient’s health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0BB762-A219-274E-B54C-1E40C1B4F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756" y="2746703"/>
            <a:ext cx="1395292" cy="232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51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e Farr Institute Colours">
      <a:dk1>
        <a:srgbClr val="636463"/>
      </a:dk1>
      <a:lt1>
        <a:sysClr val="window" lastClr="FFFFFF"/>
      </a:lt1>
      <a:dk2>
        <a:srgbClr val="105B67"/>
      </a:dk2>
      <a:lt2>
        <a:srgbClr val="DDDEDD"/>
      </a:lt2>
      <a:accent1>
        <a:srgbClr val="814574"/>
      </a:accent1>
      <a:accent2>
        <a:srgbClr val="7FB230"/>
      </a:accent2>
      <a:accent3>
        <a:srgbClr val="E67F38"/>
      </a:accent3>
      <a:accent4>
        <a:srgbClr val="FFFFFE"/>
      </a:accent4>
      <a:accent5>
        <a:srgbClr val="FFFFFE"/>
      </a:accent5>
      <a:accent6>
        <a:srgbClr val="FFFFFE"/>
      </a:accent6>
      <a:hlink>
        <a:srgbClr val="7FB230"/>
      </a:hlink>
      <a:folHlink>
        <a:srgbClr val="7FB23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2BF65579F95428B85A905D4AF584A" ma:contentTypeVersion="10" ma:contentTypeDescription="Create a new document." ma:contentTypeScope="" ma:versionID="1b0c9a82f946b70e3eb72900fadf884f">
  <xsd:schema xmlns:xsd="http://www.w3.org/2001/XMLSchema" xmlns:xs="http://www.w3.org/2001/XMLSchema" xmlns:p="http://schemas.microsoft.com/office/2006/metadata/properties" xmlns:ns2="7c4ebe67-7103-409a-a131-de2e795a2dfa" xmlns:ns3="4fed7b32-c800-4eab-9682-960dbe2415fe" targetNamespace="http://schemas.microsoft.com/office/2006/metadata/properties" ma:root="true" ma:fieldsID="44859fc5a1ef2184494fcd4027c2ea8f" ns2:_="" ns3:_="">
    <xsd:import namespace="7c4ebe67-7103-409a-a131-de2e795a2dfa"/>
    <xsd:import namespace="4fed7b32-c800-4eab-9682-960dbe2415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ebe67-7103-409a-a131-de2e795a2d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d7b32-c800-4eab-9682-960dbe2415f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1014F3-A648-4D34-A24E-0E72BC86F843}"/>
</file>

<file path=customXml/itemProps2.xml><?xml version="1.0" encoding="utf-8"?>
<ds:datastoreItem xmlns:ds="http://schemas.openxmlformats.org/officeDocument/2006/customXml" ds:itemID="{C9C3A3F3-6C19-4634-854D-94A4270CFBC8}"/>
</file>

<file path=customXml/itemProps3.xml><?xml version="1.0" encoding="utf-8"?>
<ds:datastoreItem xmlns:ds="http://schemas.openxmlformats.org/officeDocument/2006/customXml" ds:itemID="{09027FDA-E22D-409A-9624-A2CC6C598389}"/>
</file>

<file path=docProps/app.xml><?xml version="1.0" encoding="utf-8"?>
<Properties xmlns="http://schemas.openxmlformats.org/officeDocument/2006/extended-properties" xmlns:vt="http://schemas.openxmlformats.org/officeDocument/2006/docPropsVTypes">
  <TotalTime>28923</TotalTime>
  <Words>1237</Words>
  <Application>Microsoft Office PowerPoint</Application>
  <PresentationFormat>On-screen Show (16:9)</PresentationFormat>
  <Paragraphs>158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Century Gothic</vt:lpstr>
      <vt:lpstr>Office Theme</vt:lpstr>
      <vt:lpstr>PowerPoint Presentation</vt:lpstr>
      <vt:lpstr>Outline for the Workshop</vt:lpstr>
      <vt:lpstr>Introduction </vt:lpstr>
      <vt:lpstr>e-Mental Health / e-Solutions?</vt:lpstr>
      <vt:lpstr>Health Professionals, ClinTouch, 2010</vt:lpstr>
      <vt:lpstr>The Context</vt:lpstr>
      <vt:lpstr>PowerPoint Presentation</vt:lpstr>
      <vt:lpstr>e-Mental Health</vt:lpstr>
      <vt:lpstr>ClinTouch – Problem One - Clinician</vt:lpstr>
      <vt:lpstr>ClinTouch – Problem Two - Patient</vt:lpstr>
      <vt:lpstr>ClinTouch – Problem Three –     Clinician, Patient &amp; NHS</vt:lpstr>
      <vt:lpstr>Self-harm in women’s prisons</vt:lpstr>
      <vt:lpstr>Self-harm in women’s prisons</vt:lpstr>
      <vt:lpstr>Self-harm in women’s prisons</vt:lpstr>
      <vt:lpstr>eHealth for women in prison</vt:lpstr>
      <vt:lpstr>Self-harm and Prison Context</vt:lpstr>
      <vt:lpstr>Designing a self-harm app</vt:lpstr>
      <vt:lpstr> mHealth Challenges in a Prison Context</vt:lpstr>
      <vt:lpstr>Problems in a Prison Context</vt:lpstr>
      <vt:lpstr>mHealth – General Issues</vt:lpstr>
      <vt:lpstr>PowerPoint Presentation</vt:lpstr>
      <vt:lpstr>References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Farr at MRC Open Council Newcastle</dc:title>
  <dc:subject>Farr Institute</dc:subject>
  <dc:creator>"Iain Buchan" &lt;Buchan@manchester.ac.uk&gt;</dc:creator>
  <cp:lastModifiedBy>Psych Ethics</cp:lastModifiedBy>
  <cp:revision>181</cp:revision>
  <dcterms:created xsi:type="dcterms:W3CDTF">2013-08-13T10:42:47Z</dcterms:created>
  <dcterms:modified xsi:type="dcterms:W3CDTF">2018-05-23T12:57:27Z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0x0101000202BF65579F95428B85A905D4AF584A</vt:lpwstr>
  </property>
</Properties>
</file>