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56" r:id="rId2"/>
    <p:sldId id="433" r:id="rId3"/>
    <p:sldId id="432" r:id="rId4"/>
    <p:sldId id="384" r:id="rId5"/>
    <p:sldId id="402" r:id="rId6"/>
    <p:sldId id="438" r:id="rId7"/>
    <p:sldId id="265" r:id="rId8"/>
    <p:sldId id="429" r:id="rId9"/>
    <p:sldId id="428" r:id="rId10"/>
    <p:sldId id="441" r:id="rId11"/>
    <p:sldId id="404" r:id="rId12"/>
    <p:sldId id="442" r:id="rId13"/>
    <p:sldId id="257" r:id="rId14"/>
    <p:sldId id="443" r:id="rId15"/>
    <p:sldId id="435" r:id="rId16"/>
    <p:sldId id="439" r:id="rId17"/>
    <p:sldId id="440" r:id="rId18"/>
    <p:sldId id="408" r:id="rId19"/>
    <p:sldId id="411" r:id="rId20"/>
    <p:sldId id="410" r:id="rId21"/>
    <p:sldId id="283" r:id="rId22"/>
    <p:sldId id="444" r:id="rId23"/>
    <p:sldId id="35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10DBE0"/>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828" autoAdjust="0"/>
    <p:restoredTop sz="83479" autoAdjust="0"/>
  </p:normalViewPr>
  <p:slideViewPr>
    <p:cSldViewPr snapToGrid="0">
      <p:cViewPr varScale="1">
        <p:scale>
          <a:sx n="97" d="100"/>
          <a:sy n="97" d="100"/>
        </p:scale>
        <p:origin x="774" y="84"/>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werkblad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Peatland land use in ROI (%)</c:v>
                </c:pt>
              </c:strCache>
            </c:strRef>
          </c:tx>
          <c:dPt>
            <c:idx val="0"/>
            <c:bubble3D val="0"/>
            <c:spPr>
              <a:solidFill>
                <a:schemeClr val="accent6">
                  <a:lumMod val="75000"/>
                </a:schemeClr>
              </a:solidFill>
            </c:spPr>
            <c:extLst xmlns:c16r2="http://schemas.microsoft.com/office/drawing/2015/06/chart">
              <c:ext xmlns:c16="http://schemas.microsoft.com/office/drawing/2014/chart" uri="{C3380CC4-5D6E-409C-BE32-E72D297353CC}">
                <c16:uniqueId val="{00000001-D6AA-4C67-9FFF-ED93B45579FF}"/>
              </c:ext>
            </c:extLst>
          </c:dPt>
          <c:dPt>
            <c:idx val="1"/>
            <c:bubble3D val="0"/>
            <c:spPr>
              <a:solidFill>
                <a:srgbClr val="92D050"/>
              </a:solidFill>
            </c:spPr>
            <c:extLst xmlns:c16r2="http://schemas.microsoft.com/office/drawing/2015/06/chart">
              <c:ext xmlns:c16="http://schemas.microsoft.com/office/drawing/2014/chart" uri="{C3380CC4-5D6E-409C-BE32-E72D297353CC}">
                <c16:uniqueId val="{00000003-D6AA-4C67-9FFF-ED93B45579FF}"/>
              </c:ext>
            </c:extLst>
          </c:dPt>
          <c:dPt>
            <c:idx val="3"/>
            <c:bubble3D val="0"/>
            <c:spPr>
              <a:solidFill>
                <a:schemeClr val="accent1"/>
              </a:solidFill>
            </c:spPr>
            <c:extLst xmlns:c16r2="http://schemas.microsoft.com/office/drawing/2015/06/chart">
              <c:ext xmlns:c16="http://schemas.microsoft.com/office/drawing/2014/chart" uri="{C3380CC4-5D6E-409C-BE32-E72D297353CC}">
                <c16:uniqueId val="{00000005-D6AA-4C67-9FFF-ED93B45579FF}"/>
              </c:ext>
            </c:extLst>
          </c:dPt>
          <c:dPt>
            <c:idx val="4"/>
            <c:bubble3D val="0"/>
            <c:spPr>
              <a:solidFill>
                <a:schemeClr val="accent2">
                  <a:lumMod val="75000"/>
                </a:schemeClr>
              </a:solidFill>
            </c:spPr>
            <c:extLst xmlns:c16r2="http://schemas.microsoft.com/office/drawing/2015/06/chart">
              <c:ext xmlns:c16="http://schemas.microsoft.com/office/drawing/2014/chart" uri="{C3380CC4-5D6E-409C-BE32-E72D297353CC}">
                <c16:uniqueId val="{00000007-D6AA-4C67-9FFF-ED93B45579FF}"/>
              </c:ext>
            </c:extLst>
          </c:dPt>
          <c:dLbls>
            <c:dLbl>
              <c:idx val="0"/>
              <c:layout>
                <c:manualLayout>
                  <c:x val="1.7905595976540113E-2"/>
                  <c:y val="3.7539405804386375E-2"/>
                </c:manualLayout>
              </c:layou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1-D6AA-4C67-9FFF-ED93B45579FF}"/>
                </c:ext>
                <c:ext xmlns:c15="http://schemas.microsoft.com/office/drawing/2012/chart" uri="{CE6537A1-D6FC-4f65-9D91-7224C49458BB}"/>
              </c:extLst>
            </c:dLbl>
            <c:dLbl>
              <c:idx val="1"/>
              <c:layout>
                <c:manualLayout>
                  <c:x val="8.9144372845932508E-3"/>
                  <c:y val="1.325115193063457E-2"/>
                </c:manualLayout>
              </c:layou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3-D6AA-4C67-9FFF-ED93B45579FF}"/>
                </c:ext>
                <c:ext xmlns:c15="http://schemas.microsoft.com/office/drawing/2012/chart" uri="{CE6537A1-D6FC-4f65-9D91-7224C49458BB}"/>
              </c:extLst>
            </c:dLbl>
            <c:dLbl>
              <c:idx val="2"/>
              <c:layout>
                <c:manualLayout>
                  <c:x val="1.3281031512237598E-2"/>
                  <c:y val="-2.4964469959522739E-2"/>
                </c:manualLayout>
              </c:layou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8-30DA-4BAF-A69A-FD1DB1D0F6C2}"/>
                </c:ext>
                <c:ext xmlns:c15="http://schemas.microsoft.com/office/drawing/2012/chart" uri="{CE6537A1-D6FC-4f65-9D91-7224C49458BB}"/>
              </c:extLst>
            </c:dLbl>
            <c:dLbl>
              <c:idx val="3"/>
              <c:layout>
                <c:manualLayout>
                  <c:x val="4.8288796002969904E-3"/>
                  <c:y val="-8.8135813593344433E-3"/>
                </c:manualLayout>
              </c:layou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5-D6AA-4C67-9FFF-ED93B45579FF}"/>
                </c:ext>
                <c:ext xmlns:c15="http://schemas.microsoft.com/office/drawing/2012/chart" uri="{CE6537A1-D6FC-4f65-9D91-7224C49458BB}"/>
              </c:extLst>
            </c:dLbl>
            <c:dLbl>
              <c:idx val="4"/>
              <c:layout>
                <c:manualLayout>
                  <c:x val="3.9426493774991061E-3"/>
                  <c:y val="-8.4272493981322263E-2"/>
                </c:manualLayout>
              </c:layou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7-D6AA-4C67-9FFF-ED93B45579FF}"/>
                </c:ext>
                <c:ext xmlns:c15="http://schemas.microsoft.com/office/drawing/2012/chart" uri="{CE6537A1-D6FC-4f65-9D91-7224C49458BB}"/>
              </c:extLst>
            </c:dLbl>
            <c:spPr>
              <a:noFill/>
              <a:ln>
                <a:noFill/>
              </a:ln>
              <a:effectLst/>
            </c:spPr>
            <c:showLegendKey val="0"/>
            <c:showVal val="0"/>
            <c:showCatName val="0"/>
            <c:showSerName val="0"/>
            <c:showPercent val="1"/>
            <c:showBubbleSize val="0"/>
            <c:showLeaderLines val="1"/>
            <c:extLst xmlns:c16r2="http://schemas.microsoft.com/office/drawing/2015/06/chart">
              <c:ext xmlns:c15="http://schemas.microsoft.com/office/drawing/2012/chart" uri="{CE6537A1-D6FC-4f65-9D91-7224C49458BB}"/>
            </c:extLst>
          </c:dLbls>
          <c:cat>
            <c:strRef>
              <c:f>Sheet1!$A$2:$A$6</c:f>
              <c:strCache>
                <c:ptCount val="5"/>
                <c:pt idx="0">
                  <c:v>Conservation value</c:v>
                </c:pt>
                <c:pt idx="1">
                  <c:v>Agriculture</c:v>
                </c:pt>
                <c:pt idx="2">
                  <c:v>Forestry</c:v>
                </c:pt>
                <c:pt idx="3">
                  <c:v>Peat extraction (industrial)</c:v>
                </c:pt>
                <c:pt idx="4">
                  <c:v>Peat extraction (domestic)</c:v>
                </c:pt>
              </c:strCache>
            </c:strRef>
          </c:cat>
          <c:val>
            <c:numRef>
              <c:f>Sheet1!$B$2:$B$6</c:f>
              <c:numCache>
                <c:formatCode>General</c:formatCode>
                <c:ptCount val="5"/>
                <c:pt idx="0">
                  <c:v>17</c:v>
                </c:pt>
                <c:pt idx="1">
                  <c:v>18.899999999999999</c:v>
                </c:pt>
                <c:pt idx="2">
                  <c:v>18.8</c:v>
                </c:pt>
                <c:pt idx="3">
                  <c:v>6</c:v>
                </c:pt>
                <c:pt idx="4">
                  <c:v>38.5</c:v>
                </c:pt>
              </c:numCache>
            </c:numRef>
          </c:val>
          <c:extLst xmlns:c16r2="http://schemas.microsoft.com/office/drawing/2015/06/chart">
            <c:ext xmlns:c16="http://schemas.microsoft.com/office/drawing/2014/chart" uri="{C3380CC4-5D6E-409C-BE32-E72D297353CC}">
              <c16:uniqueId val="{00000008-D6AA-4C67-9FFF-ED93B45579FF}"/>
            </c:ext>
          </c:extLst>
        </c:ser>
        <c:dLbls>
          <c:showLegendKey val="0"/>
          <c:showVal val="0"/>
          <c:showCatName val="0"/>
          <c:showSerName val="0"/>
          <c:showPercent val="1"/>
          <c:showBubbleSize val="0"/>
          <c:showLeaderLines val="1"/>
        </c:dLbls>
        <c:firstSliceAng val="0"/>
      </c:pieChart>
    </c:plotArea>
    <c:legend>
      <c:legendPos val="r"/>
      <c:layout>
        <c:manualLayout>
          <c:xMode val="edge"/>
          <c:yMode val="edge"/>
          <c:x val="0.63299699396231335"/>
          <c:y val="0.20785227122410649"/>
          <c:w val="0.35685117777552694"/>
          <c:h val="0.46621783645069975"/>
        </c:manualLayout>
      </c:layout>
      <c:overlay val="0"/>
      <c:txPr>
        <a:bodyPr/>
        <a:lstStyle/>
        <a:p>
          <a:pPr>
            <a:defRPr sz="2000">
              <a:solidFill>
                <a:schemeClr val="tx1"/>
              </a:solidFill>
            </a:defRPr>
          </a:pPr>
          <a:endParaRPr lang="en-US"/>
        </a:p>
      </c:txPr>
    </c:legend>
    <c:plotVisOnly val="1"/>
    <c:dispBlanksAs val="gap"/>
    <c:showDLblsOverMax val="0"/>
  </c:chart>
  <c:txPr>
    <a:bodyPr/>
    <a:lstStyle/>
    <a:p>
      <a:pPr>
        <a:defRPr sz="1800"/>
      </a:pPr>
      <a:endParaRPr lang="en-US"/>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A2E91E-BE6D-4FF5-AC9D-9079A02BAC13}" type="doc">
      <dgm:prSet loTypeId="urn:microsoft.com/office/officeart/2005/8/layout/radial1" loCatId="cycle" qsTypeId="urn:microsoft.com/office/officeart/2005/8/quickstyle/simple1" qsCatId="simple" csTypeId="urn:microsoft.com/office/officeart/2005/8/colors/colorful1" csCatId="colorful" phldr="1"/>
      <dgm:spPr/>
      <dgm:t>
        <a:bodyPr/>
        <a:lstStyle/>
        <a:p>
          <a:endParaRPr lang="en-IE"/>
        </a:p>
      </dgm:t>
    </dgm:pt>
    <dgm:pt modelId="{30212E71-52A8-4EB7-AAA2-ECA81C803709}">
      <dgm:prSet phldrT="[Text]"/>
      <dgm:spPr/>
      <dgm:t>
        <a:bodyPr/>
        <a:lstStyle/>
        <a:p>
          <a:r>
            <a:rPr lang="en-IE" dirty="0">
              <a:solidFill>
                <a:schemeClr val="bg2"/>
              </a:solidFill>
            </a:rPr>
            <a:t>Carbon dynamics</a:t>
          </a:r>
        </a:p>
      </dgm:t>
    </dgm:pt>
    <dgm:pt modelId="{617DB2D0-E24E-4442-B629-8FA88518529F}" type="parTrans" cxnId="{4F15C0E8-F151-4A5C-8BFC-D897151ABAC3}">
      <dgm:prSet/>
      <dgm:spPr/>
      <dgm:t>
        <a:bodyPr/>
        <a:lstStyle/>
        <a:p>
          <a:endParaRPr lang="en-IE"/>
        </a:p>
      </dgm:t>
    </dgm:pt>
    <dgm:pt modelId="{E9A4A065-46FF-4586-A5F2-F01C8BF58BA1}" type="sibTrans" cxnId="{4F15C0E8-F151-4A5C-8BFC-D897151ABAC3}">
      <dgm:prSet/>
      <dgm:spPr/>
      <dgm:t>
        <a:bodyPr/>
        <a:lstStyle/>
        <a:p>
          <a:endParaRPr lang="en-IE"/>
        </a:p>
      </dgm:t>
    </dgm:pt>
    <dgm:pt modelId="{2331046C-DF9E-4089-840B-F04705BCD3D5}">
      <dgm:prSet phldrT="[Text]" custT="1"/>
      <dgm:spPr/>
      <dgm:t>
        <a:bodyPr/>
        <a:lstStyle/>
        <a:p>
          <a:r>
            <a:rPr lang="en-IE" sz="1400" dirty="0"/>
            <a:t>Vegetation communities</a:t>
          </a:r>
        </a:p>
      </dgm:t>
    </dgm:pt>
    <dgm:pt modelId="{A503BCDC-0D4B-44F6-BEF8-F618BE45A501}" type="parTrans" cxnId="{D1352BE3-436F-439C-83D7-12A39628B472}">
      <dgm:prSet/>
      <dgm:spPr/>
      <dgm:t>
        <a:bodyPr/>
        <a:lstStyle/>
        <a:p>
          <a:endParaRPr lang="en-IE"/>
        </a:p>
      </dgm:t>
    </dgm:pt>
    <dgm:pt modelId="{880650ED-6D36-47A3-A92E-A60CB6AFEF0E}" type="sibTrans" cxnId="{D1352BE3-436F-439C-83D7-12A39628B472}">
      <dgm:prSet/>
      <dgm:spPr/>
      <dgm:t>
        <a:bodyPr/>
        <a:lstStyle/>
        <a:p>
          <a:endParaRPr lang="en-IE"/>
        </a:p>
      </dgm:t>
    </dgm:pt>
    <dgm:pt modelId="{878433F3-7269-4280-B714-ED5F3EA36D84}">
      <dgm:prSet phldrT="[Text]" custT="1"/>
      <dgm:spPr/>
      <dgm:t>
        <a:bodyPr/>
        <a:lstStyle/>
        <a:p>
          <a:r>
            <a:rPr lang="en-IE" sz="1400"/>
            <a:t>Current land Management</a:t>
          </a:r>
          <a:endParaRPr lang="en-IE" sz="1400" dirty="0"/>
        </a:p>
      </dgm:t>
    </dgm:pt>
    <dgm:pt modelId="{CD0A80E0-EC1E-4EC7-A73B-27F4A60CFFB7}" type="parTrans" cxnId="{50C7A5F3-ABC8-4B4B-AD0A-5AEF2326CDCF}">
      <dgm:prSet/>
      <dgm:spPr/>
      <dgm:t>
        <a:bodyPr/>
        <a:lstStyle/>
        <a:p>
          <a:endParaRPr lang="en-IE"/>
        </a:p>
      </dgm:t>
    </dgm:pt>
    <dgm:pt modelId="{50F3D037-E002-4328-814F-49FDC71B8C10}" type="sibTrans" cxnId="{50C7A5F3-ABC8-4B4B-AD0A-5AEF2326CDCF}">
      <dgm:prSet/>
      <dgm:spPr/>
      <dgm:t>
        <a:bodyPr/>
        <a:lstStyle/>
        <a:p>
          <a:endParaRPr lang="en-IE"/>
        </a:p>
      </dgm:t>
    </dgm:pt>
    <dgm:pt modelId="{AE97F7F5-1ABF-421D-A9AC-4C9CF0E86335}">
      <dgm:prSet phldrT="[Text]" custT="1"/>
      <dgm:spPr/>
      <dgm:t>
        <a:bodyPr/>
        <a:lstStyle/>
        <a:p>
          <a:r>
            <a:rPr lang="en-IE" sz="1400" dirty="0"/>
            <a:t>Previous land use </a:t>
          </a:r>
        </a:p>
      </dgm:t>
    </dgm:pt>
    <dgm:pt modelId="{9E0A5FA9-FBE9-47B4-8BE5-DB6C8385B303}" type="parTrans" cxnId="{7F30F7E2-51B3-46A3-8A3D-CD42B0405400}">
      <dgm:prSet/>
      <dgm:spPr/>
      <dgm:t>
        <a:bodyPr/>
        <a:lstStyle/>
        <a:p>
          <a:endParaRPr lang="en-IE"/>
        </a:p>
      </dgm:t>
    </dgm:pt>
    <dgm:pt modelId="{34822A7C-3003-43D8-B4B7-0CDB7B4A4CBB}" type="sibTrans" cxnId="{7F30F7E2-51B3-46A3-8A3D-CD42B0405400}">
      <dgm:prSet/>
      <dgm:spPr/>
      <dgm:t>
        <a:bodyPr/>
        <a:lstStyle/>
        <a:p>
          <a:endParaRPr lang="en-IE"/>
        </a:p>
      </dgm:t>
    </dgm:pt>
    <dgm:pt modelId="{F760322A-F38E-4C7E-B435-D3525AFA4CA0}">
      <dgm:prSet custT="1"/>
      <dgm:spPr/>
      <dgm:t>
        <a:bodyPr/>
        <a:lstStyle/>
        <a:p>
          <a:r>
            <a:rPr lang="en-IE" sz="1400" dirty="0"/>
            <a:t>Nutrient status</a:t>
          </a:r>
        </a:p>
      </dgm:t>
    </dgm:pt>
    <dgm:pt modelId="{6E2C041D-BDA7-40F6-9AD3-7FE30A652ED0}" type="parTrans" cxnId="{862FAC44-8D9A-43DC-9348-24755F931BA9}">
      <dgm:prSet/>
      <dgm:spPr/>
      <dgm:t>
        <a:bodyPr/>
        <a:lstStyle/>
        <a:p>
          <a:endParaRPr lang="en-IE"/>
        </a:p>
      </dgm:t>
    </dgm:pt>
    <dgm:pt modelId="{6B633379-4EBF-49B9-9D0C-E194624C242D}" type="sibTrans" cxnId="{862FAC44-8D9A-43DC-9348-24755F931BA9}">
      <dgm:prSet/>
      <dgm:spPr/>
      <dgm:t>
        <a:bodyPr/>
        <a:lstStyle/>
        <a:p>
          <a:endParaRPr lang="en-IE"/>
        </a:p>
      </dgm:t>
    </dgm:pt>
    <dgm:pt modelId="{D1C64E21-D85D-4184-9450-3DA32EA3CAD7}">
      <dgm:prSet phldrT="[Text]" custT="1"/>
      <dgm:spPr/>
      <dgm:t>
        <a:bodyPr/>
        <a:lstStyle/>
        <a:p>
          <a:r>
            <a:rPr lang="en-IE" sz="1400" dirty="0"/>
            <a:t>Time since rewetting</a:t>
          </a:r>
        </a:p>
      </dgm:t>
    </dgm:pt>
    <dgm:pt modelId="{2BB12852-19AF-4B1A-AD56-64DEC16D8A68}" type="sibTrans" cxnId="{67D04157-5791-4CD0-A863-022E06A7997E}">
      <dgm:prSet/>
      <dgm:spPr/>
      <dgm:t>
        <a:bodyPr/>
        <a:lstStyle/>
        <a:p>
          <a:endParaRPr lang="en-IE"/>
        </a:p>
      </dgm:t>
    </dgm:pt>
    <dgm:pt modelId="{115D5CC0-B44E-4966-A6D5-FC49F4CC24F8}" type="parTrans" cxnId="{67D04157-5791-4CD0-A863-022E06A7997E}">
      <dgm:prSet/>
      <dgm:spPr/>
      <dgm:t>
        <a:bodyPr/>
        <a:lstStyle/>
        <a:p>
          <a:endParaRPr lang="en-IE"/>
        </a:p>
      </dgm:t>
    </dgm:pt>
    <dgm:pt modelId="{796ED0A5-A14F-4B74-8874-835F5C69752B}" type="pres">
      <dgm:prSet presAssocID="{36A2E91E-BE6D-4FF5-AC9D-9079A02BAC13}" presName="cycle" presStyleCnt="0">
        <dgm:presLayoutVars>
          <dgm:chMax val="1"/>
          <dgm:dir/>
          <dgm:animLvl val="ctr"/>
          <dgm:resizeHandles val="exact"/>
        </dgm:presLayoutVars>
      </dgm:prSet>
      <dgm:spPr/>
      <dgm:t>
        <a:bodyPr/>
        <a:lstStyle/>
        <a:p>
          <a:endParaRPr lang="en-GB"/>
        </a:p>
      </dgm:t>
    </dgm:pt>
    <dgm:pt modelId="{39097159-AD4A-4709-8052-622A9319ACDD}" type="pres">
      <dgm:prSet presAssocID="{30212E71-52A8-4EB7-AAA2-ECA81C803709}" presName="centerShape" presStyleLbl="node0" presStyleIdx="0" presStyleCnt="1"/>
      <dgm:spPr/>
      <dgm:t>
        <a:bodyPr/>
        <a:lstStyle/>
        <a:p>
          <a:endParaRPr lang="en-GB"/>
        </a:p>
      </dgm:t>
    </dgm:pt>
    <dgm:pt modelId="{595FC5D7-0630-4166-8BA5-30F2709BBCBD}" type="pres">
      <dgm:prSet presAssocID="{115D5CC0-B44E-4966-A6D5-FC49F4CC24F8}" presName="Name9" presStyleLbl="parChTrans1D2" presStyleIdx="0" presStyleCnt="5"/>
      <dgm:spPr/>
      <dgm:t>
        <a:bodyPr/>
        <a:lstStyle/>
        <a:p>
          <a:endParaRPr lang="en-GB"/>
        </a:p>
      </dgm:t>
    </dgm:pt>
    <dgm:pt modelId="{B75E75D1-7686-4038-B8CA-F2A9882BF6D5}" type="pres">
      <dgm:prSet presAssocID="{115D5CC0-B44E-4966-A6D5-FC49F4CC24F8}" presName="connTx" presStyleLbl="parChTrans1D2" presStyleIdx="0" presStyleCnt="5"/>
      <dgm:spPr/>
      <dgm:t>
        <a:bodyPr/>
        <a:lstStyle/>
        <a:p>
          <a:endParaRPr lang="en-GB"/>
        </a:p>
      </dgm:t>
    </dgm:pt>
    <dgm:pt modelId="{1E56327C-7FF4-40A8-BDF3-18A51BABF8D3}" type="pres">
      <dgm:prSet presAssocID="{D1C64E21-D85D-4184-9450-3DA32EA3CAD7}" presName="node" presStyleLbl="node1" presStyleIdx="0" presStyleCnt="5">
        <dgm:presLayoutVars>
          <dgm:bulletEnabled val="1"/>
        </dgm:presLayoutVars>
      </dgm:prSet>
      <dgm:spPr/>
      <dgm:t>
        <a:bodyPr/>
        <a:lstStyle/>
        <a:p>
          <a:endParaRPr lang="en-GB"/>
        </a:p>
      </dgm:t>
    </dgm:pt>
    <dgm:pt modelId="{75DAC662-A87D-4E83-920C-E81230F26AEB}" type="pres">
      <dgm:prSet presAssocID="{A503BCDC-0D4B-44F6-BEF8-F618BE45A501}" presName="Name9" presStyleLbl="parChTrans1D2" presStyleIdx="1" presStyleCnt="5"/>
      <dgm:spPr/>
      <dgm:t>
        <a:bodyPr/>
        <a:lstStyle/>
        <a:p>
          <a:endParaRPr lang="en-GB"/>
        </a:p>
      </dgm:t>
    </dgm:pt>
    <dgm:pt modelId="{21F886F3-B85A-4DA7-9459-8024DCAA864B}" type="pres">
      <dgm:prSet presAssocID="{A503BCDC-0D4B-44F6-BEF8-F618BE45A501}" presName="connTx" presStyleLbl="parChTrans1D2" presStyleIdx="1" presStyleCnt="5"/>
      <dgm:spPr/>
      <dgm:t>
        <a:bodyPr/>
        <a:lstStyle/>
        <a:p>
          <a:endParaRPr lang="en-GB"/>
        </a:p>
      </dgm:t>
    </dgm:pt>
    <dgm:pt modelId="{4054E59F-0B92-4936-A3C4-9627DF8514F5}" type="pres">
      <dgm:prSet presAssocID="{2331046C-DF9E-4089-840B-F04705BCD3D5}" presName="node" presStyleLbl="node1" presStyleIdx="1" presStyleCnt="5" custScaleX="112656" custScaleY="102933">
        <dgm:presLayoutVars>
          <dgm:bulletEnabled val="1"/>
        </dgm:presLayoutVars>
      </dgm:prSet>
      <dgm:spPr/>
      <dgm:t>
        <a:bodyPr/>
        <a:lstStyle/>
        <a:p>
          <a:endParaRPr lang="en-GB"/>
        </a:p>
      </dgm:t>
    </dgm:pt>
    <dgm:pt modelId="{4DA7E513-D113-46AB-B534-4D8B6F08810D}" type="pres">
      <dgm:prSet presAssocID="{CD0A80E0-EC1E-4EC7-A73B-27F4A60CFFB7}" presName="Name9" presStyleLbl="parChTrans1D2" presStyleIdx="2" presStyleCnt="5"/>
      <dgm:spPr/>
      <dgm:t>
        <a:bodyPr/>
        <a:lstStyle/>
        <a:p>
          <a:endParaRPr lang="en-GB"/>
        </a:p>
      </dgm:t>
    </dgm:pt>
    <dgm:pt modelId="{C1B5E503-48C0-4409-9255-EB645D4DE52C}" type="pres">
      <dgm:prSet presAssocID="{CD0A80E0-EC1E-4EC7-A73B-27F4A60CFFB7}" presName="connTx" presStyleLbl="parChTrans1D2" presStyleIdx="2" presStyleCnt="5"/>
      <dgm:spPr/>
      <dgm:t>
        <a:bodyPr/>
        <a:lstStyle/>
        <a:p>
          <a:endParaRPr lang="en-GB"/>
        </a:p>
      </dgm:t>
    </dgm:pt>
    <dgm:pt modelId="{33315C02-7A2C-4AC1-8386-5DA7EF619CE8}" type="pres">
      <dgm:prSet presAssocID="{878433F3-7269-4280-B714-ED5F3EA36D84}" presName="node" presStyleLbl="node1" presStyleIdx="2" presStyleCnt="5" custScaleX="122127">
        <dgm:presLayoutVars>
          <dgm:bulletEnabled val="1"/>
        </dgm:presLayoutVars>
      </dgm:prSet>
      <dgm:spPr/>
      <dgm:t>
        <a:bodyPr/>
        <a:lstStyle/>
        <a:p>
          <a:endParaRPr lang="en-GB"/>
        </a:p>
      </dgm:t>
    </dgm:pt>
    <dgm:pt modelId="{0D8256FA-0C4A-4EA1-8245-B9A33D009B80}" type="pres">
      <dgm:prSet presAssocID="{9E0A5FA9-FBE9-47B4-8BE5-DB6C8385B303}" presName="Name9" presStyleLbl="parChTrans1D2" presStyleIdx="3" presStyleCnt="5"/>
      <dgm:spPr/>
      <dgm:t>
        <a:bodyPr/>
        <a:lstStyle/>
        <a:p>
          <a:endParaRPr lang="en-GB"/>
        </a:p>
      </dgm:t>
    </dgm:pt>
    <dgm:pt modelId="{2909E6DE-CA75-4C47-856F-843F255EA179}" type="pres">
      <dgm:prSet presAssocID="{9E0A5FA9-FBE9-47B4-8BE5-DB6C8385B303}" presName="connTx" presStyleLbl="parChTrans1D2" presStyleIdx="3" presStyleCnt="5"/>
      <dgm:spPr/>
      <dgm:t>
        <a:bodyPr/>
        <a:lstStyle/>
        <a:p>
          <a:endParaRPr lang="en-GB"/>
        </a:p>
      </dgm:t>
    </dgm:pt>
    <dgm:pt modelId="{4008136F-40E1-4BC4-B1A6-188BE9DE55DC}" type="pres">
      <dgm:prSet presAssocID="{AE97F7F5-1ABF-421D-A9AC-4C9CF0E86335}" presName="node" presStyleLbl="node1" presStyleIdx="3" presStyleCnt="5">
        <dgm:presLayoutVars>
          <dgm:bulletEnabled val="1"/>
        </dgm:presLayoutVars>
      </dgm:prSet>
      <dgm:spPr/>
      <dgm:t>
        <a:bodyPr/>
        <a:lstStyle/>
        <a:p>
          <a:endParaRPr lang="en-GB"/>
        </a:p>
      </dgm:t>
    </dgm:pt>
    <dgm:pt modelId="{A6793CBB-0296-4C97-A173-9D3C6E5EA21F}" type="pres">
      <dgm:prSet presAssocID="{6E2C041D-BDA7-40F6-9AD3-7FE30A652ED0}" presName="Name9" presStyleLbl="parChTrans1D2" presStyleIdx="4" presStyleCnt="5"/>
      <dgm:spPr/>
      <dgm:t>
        <a:bodyPr/>
        <a:lstStyle/>
        <a:p>
          <a:endParaRPr lang="en-GB"/>
        </a:p>
      </dgm:t>
    </dgm:pt>
    <dgm:pt modelId="{AC2C54AB-4168-4CB3-A553-280D85CB531C}" type="pres">
      <dgm:prSet presAssocID="{6E2C041D-BDA7-40F6-9AD3-7FE30A652ED0}" presName="connTx" presStyleLbl="parChTrans1D2" presStyleIdx="4" presStyleCnt="5"/>
      <dgm:spPr/>
      <dgm:t>
        <a:bodyPr/>
        <a:lstStyle/>
        <a:p>
          <a:endParaRPr lang="en-GB"/>
        </a:p>
      </dgm:t>
    </dgm:pt>
    <dgm:pt modelId="{A17647E6-28E8-4835-86EB-15E39754CA67}" type="pres">
      <dgm:prSet presAssocID="{F760322A-F38E-4C7E-B435-D3525AFA4CA0}" presName="node" presStyleLbl="node1" presStyleIdx="4" presStyleCnt="5">
        <dgm:presLayoutVars>
          <dgm:bulletEnabled val="1"/>
        </dgm:presLayoutVars>
      </dgm:prSet>
      <dgm:spPr/>
      <dgm:t>
        <a:bodyPr/>
        <a:lstStyle/>
        <a:p>
          <a:endParaRPr lang="en-GB"/>
        </a:p>
      </dgm:t>
    </dgm:pt>
  </dgm:ptLst>
  <dgm:cxnLst>
    <dgm:cxn modelId="{862FAC44-8D9A-43DC-9348-24755F931BA9}" srcId="{30212E71-52A8-4EB7-AAA2-ECA81C803709}" destId="{F760322A-F38E-4C7E-B435-D3525AFA4CA0}" srcOrd="4" destOrd="0" parTransId="{6E2C041D-BDA7-40F6-9AD3-7FE30A652ED0}" sibTransId="{6B633379-4EBF-49B9-9D0C-E194624C242D}"/>
    <dgm:cxn modelId="{3D4C252C-6C5B-4E80-BABC-D0C7FFB9816F}" type="presOf" srcId="{CD0A80E0-EC1E-4EC7-A73B-27F4A60CFFB7}" destId="{4DA7E513-D113-46AB-B534-4D8B6F08810D}" srcOrd="0" destOrd="0" presId="urn:microsoft.com/office/officeart/2005/8/layout/radial1"/>
    <dgm:cxn modelId="{DC838B0D-CBEC-4F23-BED2-F50B507719EE}" type="presOf" srcId="{6E2C041D-BDA7-40F6-9AD3-7FE30A652ED0}" destId="{AC2C54AB-4168-4CB3-A553-280D85CB531C}" srcOrd="1" destOrd="0" presId="urn:microsoft.com/office/officeart/2005/8/layout/radial1"/>
    <dgm:cxn modelId="{D57A138C-7DE5-43E2-8576-4380D48C22A8}" type="presOf" srcId="{D1C64E21-D85D-4184-9450-3DA32EA3CAD7}" destId="{1E56327C-7FF4-40A8-BDF3-18A51BABF8D3}" srcOrd="0" destOrd="0" presId="urn:microsoft.com/office/officeart/2005/8/layout/radial1"/>
    <dgm:cxn modelId="{C78561E4-EA0C-4CDB-8940-3AED92B73C28}" type="presOf" srcId="{9E0A5FA9-FBE9-47B4-8BE5-DB6C8385B303}" destId="{2909E6DE-CA75-4C47-856F-843F255EA179}" srcOrd="1" destOrd="0" presId="urn:microsoft.com/office/officeart/2005/8/layout/radial1"/>
    <dgm:cxn modelId="{67D04157-5791-4CD0-A863-022E06A7997E}" srcId="{30212E71-52A8-4EB7-AAA2-ECA81C803709}" destId="{D1C64E21-D85D-4184-9450-3DA32EA3CAD7}" srcOrd="0" destOrd="0" parTransId="{115D5CC0-B44E-4966-A6D5-FC49F4CC24F8}" sibTransId="{2BB12852-19AF-4B1A-AD56-64DEC16D8A68}"/>
    <dgm:cxn modelId="{25C9FEB5-9773-416E-82B9-B48D9730CE4A}" type="presOf" srcId="{30212E71-52A8-4EB7-AAA2-ECA81C803709}" destId="{39097159-AD4A-4709-8052-622A9319ACDD}" srcOrd="0" destOrd="0" presId="urn:microsoft.com/office/officeart/2005/8/layout/radial1"/>
    <dgm:cxn modelId="{55A2B339-A7D5-4C3A-A4DC-155897BB17ED}" type="presOf" srcId="{A503BCDC-0D4B-44F6-BEF8-F618BE45A501}" destId="{75DAC662-A87D-4E83-920C-E81230F26AEB}" srcOrd="0" destOrd="0" presId="urn:microsoft.com/office/officeart/2005/8/layout/radial1"/>
    <dgm:cxn modelId="{3BCD486C-5C50-46AD-A3DF-EA575443B66F}" type="presOf" srcId="{CD0A80E0-EC1E-4EC7-A73B-27F4A60CFFB7}" destId="{C1B5E503-48C0-4409-9255-EB645D4DE52C}" srcOrd="1" destOrd="0" presId="urn:microsoft.com/office/officeart/2005/8/layout/radial1"/>
    <dgm:cxn modelId="{D1352BE3-436F-439C-83D7-12A39628B472}" srcId="{30212E71-52A8-4EB7-AAA2-ECA81C803709}" destId="{2331046C-DF9E-4089-840B-F04705BCD3D5}" srcOrd="1" destOrd="0" parTransId="{A503BCDC-0D4B-44F6-BEF8-F618BE45A501}" sibTransId="{880650ED-6D36-47A3-A92E-A60CB6AFEF0E}"/>
    <dgm:cxn modelId="{FED6447D-EF9D-4A9B-968E-FCC5E4D13CC1}" type="presOf" srcId="{9E0A5FA9-FBE9-47B4-8BE5-DB6C8385B303}" destId="{0D8256FA-0C4A-4EA1-8245-B9A33D009B80}" srcOrd="0" destOrd="0" presId="urn:microsoft.com/office/officeart/2005/8/layout/radial1"/>
    <dgm:cxn modelId="{2667CD95-A4C5-4100-83A5-0D77818BEE7A}" type="presOf" srcId="{2331046C-DF9E-4089-840B-F04705BCD3D5}" destId="{4054E59F-0B92-4936-A3C4-9627DF8514F5}" srcOrd="0" destOrd="0" presId="urn:microsoft.com/office/officeart/2005/8/layout/radial1"/>
    <dgm:cxn modelId="{7F30F7E2-51B3-46A3-8A3D-CD42B0405400}" srcId="{30212E71-52A8-4EB7-AAA2-ECA81C803709}" destId="{AE97F7F5-1ABF-421D-A9AC-4C9CF0E86335}" srcOrd="3" destOrd="0" parTransId="{9E0A5FA9-FBE9-47B4-8BE5-DB6C8385B303}" sibTransId="{34822A7C-3003-43D8-B4B7-0CDB7B4A4CBB}"/>
    <dgm:cxn modelId="{50C7A5F3-ABC8-4B4B-AD0A-5AEF2326CDCF}" srcId="{30212E71-52A8-4EB7-AAA2-ECA81C803709}" destId="{878433F3-7269-4280-B714-ED5F3EA36D84}" srcOrd="2" destOrd="0" parTransId="{CD0A80E0-EC1E-4EC7-A73B-27F4A60CFFB7}" sibTransId="{50F3D037-E002-4328-814F-49FDC71B8C10}"/>
    <dgm:cxn modelId="{54583A4C-96E6-48BA-81D6-A448D2E7B5E0}" type="presOf" srcId="{115D5CC0-B44E-4966-A6D5-FC49F4CC24F8}" destId="{B75E75D1-7686-4038-B8CA-F2A9882BF6D5}" srcOrd="1" destOrd="0" presId="urn:microsoft.com/office/officeart/2005/8/layout/radial1"/>
    <dgm:cxn modelId="{A41BCB84-AE35-4DF4-B2B9-FA50787C97D3}" type="presOf" srcId="{A503BCDC-0D4B-44F6-BEF8-F618BE45A501}" destId="{21F886F3-B85A-4DA7-9459-8024DCAA864B}" srcOrd="1" destOrd="0" presId="urn:microsoft.com/office/officeart/2005/8/layout/radial1"/>
    <dgm:cxn modelId="{423807AF-B878-46C6-A202-04CB2329ED46}" type="presOf" srcId="{AE97F7F5-1ABF-421D-A9AC-4C9CF0E86335}" destId="{4008136F-40E1-4BC4-B1A6-188BE9DE55DC}" srcOrd="0" destOrd="0" presId="urn:microsoft.com/office/officeart/2005/8/layout/radial1"/>
    <dgm:cxn modelId="{4F15C0E8-F151-4A5C-8BFC-D897151ABAC3}" srcId="{36A2E91E-BE6D-4FF5-AC9D-9079A02BAC13}" destId="{30212E71-52A8-4EB7-AAA2-ECA81C803709}" srcOrd="0" destOrd="0" parTransId="{617DB2D0-E24E-4442-B629-8FA88518529F}" sibTransId="{E9A4A065-46FF-4586-A5F2-F01C8BF58BA1}"/>
    <dgm:cxn modelId="{A466CFEA-5A57-4035-9190-74F869300322}" type="presOf" srcId="{878433F3-7269-4280-B714-ED5F3EA36D84}" destId="{33315C02-7A2C-4AC1-8386-5DA7EF619CE8}" srcOrd="0" destOrd="0" presId="urn:microsoft.com/office/officeart/2005/8/layout/radial1"/>
    <dgm:cxn modelId="{1DC55423-8C00-4BA3-B025-5A50F749E1FD}" type="presOf" srcId="{6E2C041D-BDA7-40F6-9AD3-7FE30A652ED0}" destId="{A6793CBB-0296-4C97-A173-9D3C6E5EA21F}" srcOrd="0" destOrd="0" presId="urn:microsoft.com/office/officeart/2005/8/layout/radial1"/>
    <dgm:cxn modelId="{B1519F46-33A0-40D9-8F9D-BDDB836EE9B7}" type="presOf" srcId="{F760322A-F38E-4C7E-B435-D3525AFA4CA0}" destId="{A17647E6-28E8-4835-86EB-15E39754CA67}" srcOrd="0" destOrd="0" presId="urn:microsoft.com/office/officeart/2005/8/layout/radial1"/>
    <dgm:cxn modelId="{2E3D6137-381D-42D1-9AA7-80DC11D9E2CA}" type="presOf" srcId="{36A2E91E-BE6D-4FF5-AC9D-9079A02BAC13}" destId="{796ED0A5-A14F-4B74-8874-835F5C69752B}" srcOrd="0" destOrd="0" presId="urn:microsoft.com/office/officeart/2005/8/layout/radial1"/>
    <dgm:cxn modelId="{55402138-C251-42FB-8014-DBA6C2BA1B7A}" type="presOf" srcId="{115D5CC0-B44E-4966-A6D5-FC49F4CC24F8}" destId="{595FC5D7-0630-4166-8BA5-30F2709BBCBD}" srcOrd="0" destOrd="0" presId="urn:microsoft.com/office/officeart/2005/8/layout/radial1"/>
    <dgm:cxn modelId="{E64AB7F2-BDDE-4DF3-B88D-5826B1A72288}" type="presParOf" srcId="{796ED0A5-A14F-4B74-8874-835F5C69752B}" destId="{39097159-AD4A-4709-8052-622A9319ACDD}" srcOrd="0" destOrd="0" presId="urn:microsoft.com/office/officeart/2005/8/layout/radial1"/>
    <dgm:cxn modelId="{8C11C0BB-EBCA-4B0D-AEB3-E7C292082A2E}" type="presParOf" srcId="{796ED0A5-A14F-4B74-8874-835F5C69752B}" destId="{595FC5D7-0630-4166-8BA5-30F2709BBCBD}" srcOrd="1" destOrd="0" presId="urn:microsoft.com/office/officeart/2005/8/layout/radial1"/>
    <dgm:cxn modelId="{31D950E4-D519-49BE-A0E3-BBA5EB523529}" type="presParOf" srcId="{595FC5D7-0630-4166-8BA5-30F2709BBCBD}" destId="{B75E75D1-7686-4038-B8CA-F2A9882BF6D5}" srcOrd="0" destOrd="0" presId="urn:microsoft.com/office/officeart/2005/8/layout/radial1"/>
    <dgm:cxn modelId="{B5946F15-E530-4106-8609-168850FBD73F}" type="presParOf" srcId="{796ED0A5-A14F-4B74-8874-835F5C69752B}" destId="{1E56327C-7FF4-40A8-BDF3-18A51BABF8D3}" srcOrd="2" destOrd="0" presId="urn:microsoft.com/office/officeart/2005/8/layout/radial1"/>
    <dgm:cxn modelId="{3B50EBA0-FE0A-4B62-BA93-C991FA17D966}" type="presParOf" srcId="{796ED0A5-A14F-4B74-8874-835F5C69752B}" destId="{75DAC662-A87D-4E83-920C-E81230F26AEB}" srcOrd="3" destOrd="0" presId="urn:microsoft.com/office/officeart/2005/8/layout/radial1"/>
    <dgm:cxn modelId="{4B9C14B2-F6A6-4566-A189-9F819419EE1F}" type="presParOf" srcId="{75DAC662-A87D-4E83-920C-E81230F26AEB}" destId="{21F886F3-B85A-4DA7-9459-8024DCAA864B}" srcOrd="0" destOrd="0" presId="urn:microsoft.com/office/officeart/2005/8/layout/radial1"/>
    <dgm:cxn modelId="{CDADBD16-86C9-4C95-A789-E65EBADCC86D}" type="presParOf" srcId="{796ED0A5-A14F-4B74-8874-835F5C69752B}" destId="{4054E59F-0B92-4936-A3C4-9627DF8514F5}" srcOrd="4" destOrd="0" presId="urn:microsoft.com/office/officeart/2005/8/layout/radial1"/>
    <dgm:cxn modelId="{95F4632E-752D-4401-B254-B57D71B48179}" type="presParOf" srcId="{796ED0A5-A14F-4B74-8874-835F5C69752B}" destId="{4DA7E513-D113-46AB-B534-4D8B6F08810D}" srcOrd="5" destOrd="0" presId="urn:microsoft.com/office/officeart/2005/8/layout/radial1"/>
    <dgm:cxn modelId="{85C2ED1F-9CC0-4D42-A14A-B9A300662FFD}" type="presParOf" srcId="{4DA7E513-D113-46AB-B534-4D8B6F08810D}" destId="{C1B5E503-48C0-4409-9255-EB645D4DE52C}" srcOrd="0" destOrd="0" presId="urn:microsoft.com/office/officeart/2005/8/layout/radial1"/>
    <dgm:cxn modelId="{FFAA195B-121D-47F6-A952-0E77DC211BC0}" type="presParOf" srcId="{796ED0A5-A14F-4B74-8874-835F5C69752B}" destId="{33315C02-7A2C-4AC1-8386-5DA7EF619CE8}" srcOrd="6" destOrd="0" presId="urn:microsoft.com/office/officeart/2005/8/layout/radial1"/>
    <dgm:cxn modelId="{7BCCFEE0-756E-41F4-985B-E2F4FCAA8CA1}" type="presParOf" srcId="{796ED0A5-A14F-4B74-8874-835F5C69752B}" destId="{0D8256FA-0C4A-4EA1-8245-B9A33D009B80}" srcOrd="7" destOrd="0" presId="urn:microsoft.com/office/officeart/2005/8/layout/radial1"/>
    <dgm:cxn modelId="{BA475264-06B4-4E98-8533-FD53D4E884B9}" type="presParOf" srcId="{0D8256FA-0C4A-4EA1-8245-B9A33D009B80}" destId="{2909E6DE-CA75-4C47-856F-843F255EA179}" srcOrd="0" destOrd="0" presId="urn:microsoft.com/office/officeart/2005/8/layout/radial1"/>
    <dgm:cxn modelId="{C77C12DC-0D29-4DC1-9655-E6D4CDA7EA10}" type="presParOf" srcId="{796ED0A5-A14F-4B74-8874-835F5C69752B}" destId="{4008136F-40E1-4BC4-B1A6-188BE9DE55DC}" srcOrd="8" destOrd="0" presId="urn:microsoft.com/office/officeart/2005/8/layout/radial1"/>
    <dgm:cxn modelId="{478A7332-CED2-41AE-9B0B-A6D2AF88F60C}" type="presParOf" srcId="{796ED0A5-A14F-4B74-8874-835F5C69752B}" destId="{A6793CBB-0296-4C97-A173-9D3C6E5EA21F}" srcOrd="9" destOrd="0" presId="urn:microsoft.com/office/officeart/2005/8/layout/radial1"/>
    <dgm:cxn modelId="{F36A7ED4-7E1E-42D9-967A-2AFEAE40CC28}" type="presParOf" srcId="{A6793CBB-0296-4C97-A173-9D3C6E5EA21F}" destId="{AC2C54AB-4168-4CB3-A553-280D85CB531C}" srcOrd="0" destOrd="0" presId="urn:microsoft.com/office/officeart/2005/8/layout/radial1"/>
    <dgm:cxn modelId="{A85F5C6B-40F5-4BB9-88E0-E11F7DA7AD72}" type="presParOf" srcId="{796ED0A5-A14F-4B74-8874-835F5C69752B}" destId="{A17647E6-28E8-4835-86EB-15E39754CA67}" srcOrd="10"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6A2E91E-BE6D-4FF5-AC9D-9079A02BAC13}" type="doc">
      <dgm:prSet loTypeId="urn:microsoft.com/office/officeart/2005/8/layout/radial1" loCatId="cycle" qsTypeId="urn:microsoft.com/office/officeart/2005/8/quickstyle/simple1" qsCatId="simple" csTypeId="urn:microsoft.com/office/officeart/2005/8/colors/colorful1" csCatId="colorful" phldr="1"/>
      <dgm:spPr/>
      <dgm:t>
        <a:bodyPr/>
        <a:lstStyle/>
        <a:p>
          <a:endParaRPr lang="en-IE"/>
        </a:p>
      </dgm:t>
    </dgm:pt>
    <dgm:pt modelId="{30212E71-52A8-4EB7-AAA2-ECA81C803709}">
      <dgm:prSet phldrT="[Text]"/>
      <dgm:spPr/>
      <dgm:t>
        <a:bodyPr/>
        <a:lstStyle/>
        <a:p>
          <a:r>
            <a:rPr lang="en-IE" dirty="0">
              <a:solidFill>
                <a:schemeClr val="bg2"/>
              </a:solidFill>
            </a:rPr>
            <a:t>Carbon dynamics</a:t>
          </a:r>
        </a:p>
      </dgm:t>
    </dgm:pt>
    <dgm:pt modelId="{617DB2D0-E24E-4442-B629-8FA88518529F}" type="parTrans" cxnId="{4F15C0E8-F151-4A5C-8BFC-D897151ABAC3}">
      <dgm:prSet/>
      <dgm:spPr/>
      <dgm:t>
        <a:bodyPr/>
        <a:lstStyle/>
        <a:p>
          <a:endParaRPr lang="en-IE"/>
        </a:p>
      </dgm:t>
    </dgm:pt>
    <dgm:pt modelId="{E9A4A065-46FF-4586-A5F2-F01C8BF58BA1}" type="sibTrans" cxnId="{4F15C0E8-F151-4A5C-8BFC-D897151ABAC3}">
      <dgm:prSet/>
      <dgm:spPr/>
      <dgm:t>
        <a:bodyPr/>
        <a:lstStyle/>
        <a:p>
          <a:endParaRPr lang="en-IE"/>
        </a:p>
      </dgm:t>
    </dgm:pt>
    <dgm:pt modelId="{2331046C-DF9E-4089-840B-F04705BCD3D5}">
      <dgm:prSet phldrT="[Text]" custT="1"/>
      <dgm:spPr/>
      <dgm:t>
        <a:bodyPr/>
        <a:lstStyle/>
        <a:p>
          <a:r>
            <a:rPr lang="en-IE" sz="1400" dirty="0"/>
            <a:t>Vegetation communities</a:t>
          </a:r>
        </a:p>
      </dgm:t>
    </dgm:pt>
    <dgm:pt modelId="{A503BCDC-0D4B-44F6-BEF8-F618BE45A501}" type="parTrans" cxnId="{D1352BE3-436F-439C-83D7-12A39628B472}">
      <dgm:prSet/>
      <dgm:spPr/>
      <dgm:t>
        <a:bodyPr/>
        <a:lstStyle/>
        <a:p>
          <a:endParaRPr lang="en-IE"/>
        </a:p>
      </dgm:t>
    </dgm:pt>
    <dgm:pt modelId="{880650ED-6D36-47A3-A92E-A60CB6AFEF0E}" type="sibTrans" cxnId="{D1352BE3-436F-439C-83D7-12A39628B472}">
      <dgm:prSet/>
      <dgm:spPr/>
      <dgm:t>
        <a:bodyPr/>
        <a:lstStyle/>
        <a:p>
          <a:endParaRPr lang="en-IE"/>
        </a:p>
      </dgm:t>
    </dgm:pt>
    <dgm:pt modelId="{878433F3-7269-4280-B714-ED5F3EA36D84}">
      <dgm:prSet phldrT="[Text]" custT="1"/>
      <dgm:spPr/>
      <dgm:t>
        <a:bodyPr/>
        <a:lstStyle/>
        <a:p>
          <a:r>
            <a:rPr lang="en-IE" sz="1400"/>
            <a:t>Current land Management</a:t>
          </a:r>
          <a:endParaRPr lang="en-IE" sz="1400" dirty="0"/>
        </a:p>
      </dgm:t>
    </dgm:pt>
    <dgm:pt modelId="{CD0A80E0-EC1E-4EC7-A73B-27F4A60CFFB7}" type="parTrans" cxnId="{50C7A5F3-ABC8-4B4B-AD0A-5AEF2326CDCF}">
      <dgm:prSet/>
      <dgm:spPr/>
      <dgm:t>
        <a:bodyPr/>
        <a:lstStyle/>
        <a:p>
          <a:endParaRPr lang="en-IE"/>
        </a:p>
      </dgm:t>
    </dgm:pt>
    <dgm:pt modelId="{50F3D037-E002-4328-814F-49FDC71B8C10}" type="sibTrans" cxnId="{50C7A5F3-ABC8-4B4B-AD0A-5AEF2326CDCF}">
      <dgm:prSet/>
      <dgm:spPr/>
      <dgm:t>
        <a:bodyPr/>
        <a:lstStyle/>
        <a:p>
          <a:endParaRPr lang="en-IE"/>
        </a:p>
      </dgm:t>
    </dgm:pt>
    <dgm:pt modelId="{AE97F7F5-1ABF-421D-A9AC-4C9CF0E86335}">
      <dgm:prSet phldrT="[Text]" custT="1"/>
      <dgm:spPr/>
      <dgm:t>
        <a:bodyPr/>
        <a:lstStyle/>
        <a:p>
          <a:r>
            <a:rPr lang="en-IE" sz="1400" dirty="0"/>
            <a:t>Previous land use </a:t>
          </a:r>
        </a:p>
      </dgm:t>
    </dgm:pt>
    <dgm:pt modelId="{9E0A5FA9-FBE9-47B4-8BE5-DB6C8385B303}" type="parTrans" cxnId="{7F30F7E2-51B3-46A3-8A3D-CD42B0405400}">
      <dgm:prSet/>
      <dgm:spPr/>
      <dgm:t>
        <a:bodyPr/>
        <a:lstStyle/>
        <a:p>
          <a:endParaRPr lang="en-IE"/>
        </a:p>
      </dgm:t>
    </dgm:pt>
    <dgm:pt modelId="{34822A7C-3003-43D8-B4B7-0CDB7B4A4CBB}" type="sibTrans" cxnId="{7F30F7E2-51B3-46A3-8A3D-CD42B0405400}">
      <dgm:prSet/>
      <dgm:spPr/>
      <dgm:t>
        <a:bodyPr/>
        <a:lstStyle/>
        <a:p>
          <a:endParaRPr lang="en-IE"/>
        </a:p>
      </dgm:t>
    </dgm:pt>
    <dgm:pt modelId="{F760322A-F38E-4C7E-B435-D3525AFA4CA0}">
      <dgm:prSet custT="1"/>
      <dgm:spPr/>
      <dgm:t>
        <a:bodyPr/>
        <a:lstStyle/>
        <a:p>
          <a:r>
            <a:rPr lang="en-IE" sz="1400" dirty="0"/>
            <a:t>Nutrient status</a:t>
          </a:r>
        </a:p>
      </dgm:t>
    </dgm:pt>
    <dgm:pt modelId="{6E2C041D-BDA7-40F6-9AD3-7FE30A652ED0}" type="parTrans" cxnId="{862FAC44-8D9A-43DC-9348-24755F931BA9}">
      <dgm:prSet/>
      <dgm:spPr/>
      <dgm:t>
        <a:bodyPr/>
        <a:lstStyle/>
        <a:p>
          <a:endParaRPr lang="en-IE"/>
        </a:p>
      </dgm:t>
    </dgm:pt>
    <dgm:pt modelId="{6B633379-4EBF-49B9-9D0C-E194624C242D}" type="sibTrans" cxnId="{862FAC44-8D9A-43DC-9348-24755F931BA9}">
      <dgm:prSet/>
      <dgm:spPr/>
      <dgm:t>
        <a:bodyPr/>
        <a:lstStyle/>
        <a:p>
          <a:endParaRPr lang="en-IE"/>
        </a:p>
      </dgm:t>
    </dgm:pt>
    <dgm:pt modelId="{D1C64E21-D85D-4184-9450-3DA32EA3CAD7}">
      <dgm:prSet phldrT="[Text]" custT="1"/>
      <dgm:spPr/>
      <dgm:t>
        <a:bodyPr/>
        <a:lstStyle/>
        <a:p>
          <a:r>
            <a:rPr lang="en-IE" sz="1400" dirty="0"/>
            <a:t>Time since rewetting</a:t>
          </a:r>
        </a:p>
      </dgm:t>
    </dgm:pt>
    <dgm:pt modelId="{2BB12852-19AF-4B1A-AD56-64DEC16D8A68}" type="sibTrans" cxnId="{67D04157-5791-4CD0-A863-022E06A7997E}">
      <dgm:prSet/>
      <dgm:spPr/>
      <dgm:t>
        <a:bodyPr/>
        <a:lstStyle/>
        <a:p>
          <a:endParaRPr lang="en-IE"/>
        </a:p>
      </dgm:t>
    </dgm:pt>
    <dgm:pt modelId="{115D5CC0-B44E-4966-A6D5-FC49F4CC24F8}" type="parTrans" cxnId="{67D04157-5791-4CD0-A863-022E06A7997E}">
      <dgm:prSet/>
      <dgm:spPr/>
      <dgm:t>
        <a:bodyPr/>
        <a:lstStyle/>
        <a:p>
          <a:endParaRPr lang="en-IE"/>
        </a:p>
      </dgm:t>
    </dgm:pt>
    <dgm:pt modelId="{796ED0A5-A14F-4B74-8874-835F5C69752B}" type="pres">
      <dgm:prSet presAssocID="{36A2E91E-BE6D-4FF5-AC9D-9079A02BAC13}" presName="cycle" presStyleCnt="0">
        <dgm:presLayoutVars>
          <dgm:chMax val="1"/>
          <dgm:dir/>
          <dgm:animLvl val="ctr"/>
          <dgm:resizeHandles val="exact"/>
        </dgm:presLayoutVars>
      </dgm:prSet>
      <dgm:spPr/>
      <dgm:t>
        <a:bodyPr/>
        <a:lstStyle/>
        <a:p>
          <a:endParaRPr lang="en-GB"/>
        </a:p>
      </dgm:t>
    </dgm:pt>
    <dgm:pt modelId="{39097159-AD4A-4709-8052-622A9319ACDD}" type="pres">
      <dgm:prSet presAssocID="{30212E71-52A8-4EB7-AAA2-ECA81C803709}" presName="centerShape" presStyleLbl="node0" presStyleIdx="0" presStyleCnt="1"/>
      <dgm:spPr/>
      <dgm:t>
        <a:bodyPr/>
        <a:lstStyle/>
        <a:p>
          <a:endParaRPr lang="en-GB"/>
        </a:p>
      </dgm:t>
    </dgm:pt>
    <dgm:pt modelId="{595FC5D7-0630-4166-8BA5-30F2709BBCBD}" type="pres">
      <dgm:prSet presAssocID="{115D5CC0-B44E-4966-A6D5-FC49F4CC24F8}" presName="Name9" presStyleLbl="parChTrans1D2" presStyleIdx="0" presStyleCnt="5"/>
      <dgm:spPr/>
      <dgm:t>
        <a:bodyPr/>
        <a:lstStyle/>
        <a:p>
          <a:endParaRPr lang="en-GB"/>
        </a:p>
      </dgm:t>
    </dgm:pt>
    <dgm:pt modelId="{B75E75D1-7686-4038-B8CA-F2A9882BF6D5}" type="pres">
      <dgm:prSet presAssocID="{115D5CC0-B44E-4966-A6D5-FC49F4CC24F8}" presName="connTx" presStyleLbl="parChTrans1D2" presStyleIdx="0" presStyleCnt="5"/>
      <dgm:spPr/>
      <dgm:t>
        <a:bodyPr/>
        <a:lstStyle/>
        <a:p>
          <a:endParaRPr lang="en-GB"/>
        </a:p>
      </dgm:t>
    </dgm:pt>
    <dgm:pt modelId="{1E56327C-7FF4-40A8-BDF3-18A51BABF8D3}" type="pres">
      <dgm:prSet presAssocID="{D1C64E21-D85D-4184-9450-3DA32EA3CAD7}" presName="node" presStyleLbl="node1" presStyleIdx="0" presStyleCnt="5">
        <dgm:presLayoutVars>
          <dgm:bulletEnabled val="1"/>
        </dgm:presLayoutVars>
      </dgm:prSet>
      <dgm:spPr/>
      <dgm:t>
        <a:bodyPr/>
        <a:lstStyle/>
        <a:p>
          <a:endParaRPr lang="en-GB"/>
        </a:p>
      </dgm:t>
    </dgm:pt>
    <dgm:pt modelId="{75DAC662-A87D-4E83-920C-E81230F26AEB}" type="pres">
      <dgm:prSet presAssocID="{A503BCDC-0D4B-44F6-BEF8-F618BE45A501}" presName="Name9" presStyleLbl="parChTrans1D2" presStyleIdx="1" presStyleCnt="5"/>
      <dgm:spPr/>
      <dgm:t>
        <a:bodyPr/>
        <a:lstStyle/>
        <a:p>
          <a:endParaRPr lang="en-GB"/>
        </a:p>
      </dgm:t>
    </dgm:pt>
    <dgm:pt modelId="{21F886F3-B85A-4DA7-9459-8024DCAA864B}" type="pres">
      <dgm:prSet presAssocID="{A503BCDC-0D4B-44F6-BEF8-F618BE45A501}" presName="connTx" presStyleLbl="parChTrans1D2" presStyleIdx="1" presStyleCnt="5"/>
      <dgm:spPr/>
      <dgm:t>
        <a:bodyPr/>
        <a:lstStyle/>
        <a:p>
          <a:endParaRPr lang="en-GB"/>
        </a:p>
      </dgm:t>
    </dgm:pt>
    <dgm:pt modelId="{4054E59F-0B92-4936-A3C4-9627DF8514F5}" type="pres">
      <dgm:prSet presAssocID="{2331046C-DF9E-4089-840B-F04705BCD3D5}" presName="node" presStyleLbl="node1" presStyleIdx="1" presStyleCnt="5" custScaleX="112656" custScaleY="102933">
        <dgm:presLayoutVars>
          <dgm:bulletEnabled val="1"/>
        </dgm:presLayoutVars>
      </dgm:prSet>
      <dgm:spPr/>
      <dgm:t>
        <a:bodyPr/>
        <a:lstStyle/>
        <a:p>
          <a:endParaRPr lang="en-GB"/>
        </a:p>
      </dgm:t>
    </dgm:pt>
    <dgm:pt modelId="{4DA7E513-D113-46AB-B534-4D8B6F08810D}" type="pres">
      <dgm:prSet presAssocID="{CD0A80E0-EC1E-4EC7-A73B-27F4A60CFFB7}" presName="Name9" presStyleLbl="parChTrans1D2" presStyleIdx="2" presStyleCnt="5"/>
      <dgm:spPr/>
      <dgm:t>
        <a:bodyPr/>
        <a:lstStyle/>
        <a:p>
          <a:endParaRPr lang="en-GB"/>
        </a:p>
      </dgm:t>
    </dgm:pt>
    <dgm:pt modelId="{C1B5E503-48C0-4409-9255-EB645D4DE52C}" type="pres">
      <dgm:prSet presAssocID="{CD0A80E0-EC1E-4EC7-A73B-27F4A60CFFB7}" presName="connTx" presStyleLbl="parChTrans1D2" presStyleIdx="2" presStyleCnt="5"/>
      <dgm:spPr/>
      <dgm:t>
        <a:bodyPr/>
        <a:lstStyle/>
        <a:p>
          <a:endParaRPr lang="en-GB"/>
        </a:p>
      </dgm:t>
    </dgm:pt>
    <dgm:pt modelId="{33315C02-7A2C-4AC1-8386-5DA7EF619CE8}" type="pres">
      <dgm:prSet presAssocID="{878433F3-7269-4280-B714-ED5F3EA36D84}" presName="node" presStyleLbl="node1" presStyleIdx="2" presStyleCnt="5" custScaleX="122127">
        <dgm:presLayoutVars>
          <dgm:bulletEnabled val="1"/>
        </dgm:presLayoutVars>
      </dgm:prSet>
      <dgm:spPr/>
      <dgm:t>
        <a:bodyPr/>
        <a:lstStyle/>
        <a:p>
          <a:endParaRPr lang="en-GB"/>
        </a:p>
      </dgm:t>
    </dgm:pt>
    <dgm:pt modelId="{0D8256FA-0C4A-4EA1-8245-B9A33D009B80}" type="pres">
      <dgm:prSet presAssocID="{9E0A5FA9-FBE9-47B4-8BE5-DB6C8385B303}" presName="Name9" presStyleLbl="parChTrans1D2" presStyleIdx="3" presStyleCnt="5"/>
      <dgm:spPr/>
      <dgm:t>
        <a:bodyPr/>
        <a:lstStyle/>
        <a:p>
          <a:endParaRPr lang="en-GB"/>
        </a:p>
      </dgm:t>
    </dgm:pt>
    <dgm:pt modelId="{2909E6DE-CA75-4C47-856F-843F255EA179}" type="pres">
      <dgm:prSet presAssocID="{9E0A5FA9-FBE9-47B4-8BE5-DB6C8385B303}" presName="connTx" presStyleLbl="parChTrans1D2" presStyleIdx="3" presStyleCnt="5"/>
      <dgm:spPr/>
      <dgm:t>
        <a:bodyPr/>
        <a:lstStyle/>
        <a:p>
          <a:endParaRPr lang="en-GB"/>
        </a:p>
      </dgm:t>
    </dgm:pt>
    <dgm:pt modelId="{4008136F-40E1-4BC4-B1A6-188BE9DE55DC}" type="pres">
      <dgm:prSet presAssocID="{AE97F7F5-1ABF-421D-A9AC-4C9CF0E86335}" presName="node" presStyleLbl="node1" presStyleIdx="3" presStyleCnt="5">
        <dgm:presLayoutVars>
          <dgm:bulletEnabled val="1"/>
        </dgm:presLayoutVars>
      </dgm:prSet>
      <dgm:spPr/>
      <dgm:t>
        <a:bodyPr/>
        <a:lstStyle/>
        <a:p>
          <a:endParaRPr lang="en-GB"/>
        </a:p>
      </dgm:t>
    </dgm:pt>
    <dgm:pt modelId="{A6793CBB-0296-4C97-A173-9D3C6E5EA21F}" type="pres">
      <dgm:prSet presAssocID="{6E2C041D-BDA7-40F6-9AD3-7FE30A652ED0}" presName="Name9" presStyleLbl="parChTrans1D2" presStyleIdx="4" presStyleCnt="5"/>
      <dgm:spPr/>
      <dgm:t>
        <a:bodyPr/>
        <a:lstStyle/>
        <a:p>
          <a:endParaRPr lang="en-GB"/>
        </a:p>
      </dgm:t>
    </dgm:pt>
    <dgm:pt modelId="{AC2C54AB-4168-4CB3-A553-280D85CB531C}" type="pres">
      <dgm:prSet presAssocID="{6E2C041D-BDA7-40F6-9AD3-7FE30A652ED0}" presName="connTx" presStyleLbl="parChTrans1D2" presStyleIdx="4" presStyleCnt="5"/>
      <dgm:spPr/>
      <dgm:t>
        <a:bodyPr/>
        <a:lstStyle/>
        <a:p>
          <a:endParaRPr lang="en-GB"/>
        </a:p>
      </dgm:t>
    </dgm:pt>
    <dgm:pt modelId="{A17647E6-28E8-4835-86EB-15E39754CA67}" type="pres">
      <dgm:prSet presAssocID="{F760322A-F38E-4C7E-B435-D3525AFA4CA0}" presName="node" presStyleLbl="node1" presStyleIdx="4" presStyleCnt="5">
        <dgm:presLayoutVars>
          <dgm:bulletEnabled val="1"/>
        </dgm:presLayoutVars>
      </dgm:prSet>
      <dgm:spPr/>
      <dgm:t>
        <a:bodyPr/>
        <a:lstStyle/>
        <a:p>
          <a:endParaRPr lang="en-GB"/>
        </a:p>
      </dgm:t>
    </dgm:pt>
  </dgm:ptLst>
  <dgm:cxnLst>
    <dgm:cxn modelId="{862FAC44-8D9A-43DC-9348-24755F931BA9}" srcId="{30212E71-52A8-4EB7-AAA2-ECA81C803709}" destId="{F760322A-F38E-4C7E-B435-D3525AFA4CA0}" srcOrd="4" destOrd="0" parTransId="{6E2C041D-BDA7-40F6-9AD3-7FE30A652ED0}" sibTransId="{6B633379-4EBF-49B9-9D0C-E194624C242D}"/>
    <dgm:cxn modelId="{3D4C252C-6C5B-4E80-BABC-D0C7FFB9816F}" type="presOf" srcId="{CD0A80E0-EC1E-4EC7-A73B-27F4A60CFFB7}" destId="{4DA7E513-D113-46AB-B534-4D8B6F08810D}" srcOrd="0" destOrd="0" presId="urn:microsoft.com/office/officeart/2005/8/layout/radial1"/>
    <dgm:cxn modelId="{DC838B0D-CBEC-4F23-BED2-F50B507719EE}" type="presOf" srcId="{6E2C041D-BDA7-40F6-9AD3-7FE30A652ED0}" destId="{AC2C54AB-4168-4CB3-A553-280D85CB531C}" srcOrd="1" destOrd="0" presId="urn:microsoft.com/office/officeart/2005/8/layout/radial1"/>
    <dgm:cxn modelId="{D57A138C-7DE5-43E2-8576-4380D48C22A8}" type="presOf" srcId="{D1C64E21-D85D-4184-9450-3DA32EA3CAD7}" destId="{1E56327C-7FF4-40A8-BDF3-18A51BABF8D3}" srcOrd="0" destOrd="0" presId="urn:microsoft.com/office/officeart/2005/8/layout/radial1"/>
    <dgm:cxn modelId="{C78561E4-EA0C-4CDB-8940-3AED92B73C28}" type="presOf" srcId="{9E0A5FA9-FBE9-47B4-8BE5-DB6C8385B303}" destId="{2909E6DE-CA75-4C47-856F-843F255EA179}" srcOrd="1" destOrd="0" presId="urn:microsoft.com/office/officeart/2005/8/layout/radial1"/>
    <dgm:cxn modelId="{67D04157-5791-4CD0-A863-022E06A7997E}" srcId="{30212E71-52A8-4EB7-AAA2-ECA81C803709}" destId="{D1C64E21-D85D-4184-9450-3DA32EA3CAD7}" srcOrd="0" destOrd="0" parTransId="{115D5CC0-B44E-4966-A6D5-FC49F4CC24F8}" sibTransId="{2BB12852-19AF-4B1A-AD56-64DEC16D8A68}"/>
    <dgm:cxn modelId="{25C9FEB5-9773-416E-82B9-B48D9730CE4A}" type="presOf" srcId="{30212E71-52A8-4EB7-AAA2-ECA81C803709}" destId="{39097159-AD4A-4709-8052-622A9319ACDD}" srcOrd="0" destOrd="0" presId="urn:microsoft.com/office/officeart/2005/8/layout/radial1"/>
    <dgm:cxn modelId="{55A2B339-A7D5-4C3A-A4DC-155897BB17ED}" type="presOf" srcId="{A503BCDC-0D4B-44F6-BEF8-F618BE45A501}" destId="{75DAC662-A87D-4E83-920C-E81230F26AEB}" srcOrd="0" destOrd="0" presId="urn:microsoft.com/office/officeart/2005/8/layout/radial1"/>
    <dgm:cxn modelId="{3BCD486C-5C50-46AD-A3DF-EA575443B66F}" type="presOf" srcId="{CD0A80E0-EC1E-4EC7-A73B-27F4A60CFFB7}" destId="{C1B5E503-48C0-4409-9255-EB645D4DE52C}" srcOrd="1" destOrd="0" presId="urn:microsoft.com/office/officeart/2005/8/layout/radial1"/>
    <dgm:cxn modelId="{D1352BE3-436F-439C-83D7-12A39628B472}" srcId="{30212E71-52A8-4EB7-AAA2-ECA81C803709}" destId="{2331046C-DF9E-4089-840B-F04705BCD3D5}" srcOrd="1" destOrd="0" parTransId="{A503BCDC-0D4B-44F6-BEF8-F618BE45A501}" sibTransId="{880650ED-6D36-47A3-A92E-A60CB6AFEF0E}"/>
    <dgm:cxn modelId="{FED6447D-EF9D-4A9B-968E-FCC5E4D13CC1}" type="presOf" srcId="{9E0A5FA9-FBE9-47B4-8BE5-DB6C8385B303}" destId="{0D8256FA-0C4A-4EA1-8245-B9A33D009B80}" srcOrd="0" destOrd="0" presId="urn:microsoft.com/office/officeart/2005/8/layout/radial1"/>
    <dgm:cxn modelId="{2667CD95-A4C5-4100-83A5-0D77818BEE7A}" type="presOf" srcId="{2331046C-DF9E-4089-840B-F04705BCD3D5}" destId="{4054E59F-0B92-4936-A3C4-9627DF8514F5}" srcOrd="0" destOrd="0" presId="urn:microsoft.com/office/officeart/2005/8/layout/radial1"/>
    <dgm:cxn modelId="{7F30F7E2-51B3-46A3-8A3D-CD42B0405400}" srcId="{30212E71-52A8-4EB7-AAA2-ECA81C803709}" destId="{AE97F7F5-1ABF-421D-A9AC-4C9CF0E86335}" srcOrd="3" destOrd="0" parTransId="{9E0A5FA9-FBE9-47B4-8BE5-DB6C8385B303}" sibTransId="{34822A7C-3003-43D8-B4B7-0CDB7B4A4CBB}"/>
    <dgm:cxn modelId="{50C7A5F3-ABC8-4B4B-AD0A-5AEF2326CDCF}" srcId="{30212E71-52A8-4EB7-AAA2-ECA81C803709}" destId="{878433F3-7269-4280-B714-ED5F3EA36D84}" srcOrd="2" destOrd="0" parTransId="{CD0A80E0-EC1E-4EC7-A73B-27F4A60CFFB7}" sibTransId="{50F3D037-E002-4328-814F-49FDC71B8C10}"/>
    <dgm:cxn modelId="{54583A4C-96E6-48BA-81D6-A448D2E7B5E0}" type="presOf" srcId="{115D5CC0-B44E-4966-A6D5-FC49F4CC24F8}" destId="{B75E75D1-7686-4038-B8CA-F2A9882BF6D5}" srcOrd="1" destOrd="0" presId="urn:microsoft.com/office/officeart/2005/8/layout/radial1"/>
    <dgm:cxn modelId="{A41BCB84-AE35-4DF4-B2B9-FA50787C97D3}" type="presOf" srcId="{A503BCDC-0D4B-44F6-BEF8-F618BE45A501}" destId="{21F886F3-B85A-4DA7-9459-8024DCAA864B}" srcOrd="1" destOrd="0" presId="urn:microsoft.com/office/officeart/2005/8/layout/radial1"/>
    <dgm:cxn modelId="{423807AF-B878-46C6-A202-04CB2329ED46}" type="presOf" srcId="{AE97F7F5-1ABF-421D-A9AC-4C9CF0E86335}" destId="{4008136F-40E1-4BC4-B1A6-188BE9DE55DC}" srcOrd="0" destOrd="0" presId="urn:microsoft.com/office/officeart/2005/8/layout/radial1"/>
    <dgm:cxn modelId="{4F15C0E8-F151-4A5C-8BFC-D897151ABAC3}" srcId="{36A2E91E-BE6D-4FF5-AC9D-9079A02BAC13}" destId="{30212E71-52A8-4EB7-AAA2-ECA81C803709}" srcOrd="0" destOrd="0" parTransId="{617DB2D0-E24E-4442-B629-8FA88518529F}" sibTransId="{E9A4A065-46FF-4586-A5F2-F01C8BF58BA1}"/>
    <dgm:cxn modelId="{A466CFEA-5A57-4035-9190-74F869300322}" type="presOf" srcId="{878433F3-7269-4280-B714-ED5F3EA36D84}" destId="{33315C02-7A2C-4AC1-8386-5DA7EF619CE8}" srcOrd="0" destOrd="0" presId="urn:microsoft.com/office/officeart/2005/8/layout/radial1"/>
    <dgm:cxn modelId="{1DC55423-8C00-4BA3-B025-5A50F749E1FD}" type="presOf" srcId="{6E2C041D-BDA7-40F6-9AD3-7FE30A652ED0}" destId="{A6793CBB-0296-4C97-A173-9D3C6E5EA21F}" srcOrd="0" destOrd="0" presId="urn:microsoft.com/office/officeart/2005/8/layout/radial1"/>
    <dgm:cxn modelId="{B1519F46-33A0-40D9-8F9D-BDDB836EE9B7}" type="presOf" srcId="{F760322A-F38E-4C7E-B435-D3525AFA4CA0}" destId="{A17647E6-28E8-4835-86EB-15E39754CA67}" srcOrd="0" destOrd="0" presId="urn:microsoft.com/office/officeart/2005/8/layout/radial1"/>
    <dgm:cxn modelId="{2E3D6137-381D-42D1-9AA7-80DC11D9E2CA}" type="presOf" srcId="{36A2E91E-BE6D-4FF5-AC9D-9079A02BAC13}" destId="{796ED0A5-A14F-4B74-8874-835F5C69752B}" srcOrd="0" destOrd="0" presId="urn:microsoft.com/office/officeart/2005/8/layout/radial1"/>
    <dgm:cxn modelId="{55402138-C251-42FB-8014-DBA6C2BA1B7A}" type="presOf" srcId="{115D5CC0-B44E-4966-A6D5-FC49F4CC24F8}" destId="{595FC5D7-0630-4166-8BA5-30F2709BBCBD}" srcOrd="0" destOrd="0" presId="urn:microsoft.com/office/officeart/2005/8/layout/radial1"/>
    <dgm:cxn modelId="{E64AB7F2-BDDE-4DF3-B88D-5826B1A72288}" type="presParOf" srcId="{796ED0A5-A14F-4B74-8874-835F5C69752B}" destId="{39097159-AD4A-4709-8052-622A9319ACDD}" srcOrd="0" destOrd="0" presId="urn:microsoft.com/office/officeart/2005/8/layout/radial1"/>
    <dgm:cxn modelId="{8C11C0BB-EBCA-4B0D-AEB3-E7C292082A2E}" type="presParOf" srcId="{796ED0A5-A14F-4B74-8874-835F5C69752B}" destId="{595FC5D7-0630-4166-8BA5-30F2709BBCBD}" srcOrd="1" destOrd="0" presId="urn:microsoft.com/office/officeart/2005/8/layout/radial1"/>
    <dgm:cxn modelId="{31D950E4-D519-49BE-A0E3-BBA5EB523529}" type="presParOf" srcId="{595FC5D7-0630-4166-8BA5-30F2709BBCBD}" destId="{B75E75D1-7686-4038-B8CA-F2A9882BF6D5}" srcOrd="0" destOrd="0" presId="urn:microsoft.com/office/officeart/2005/8/layout/radial1"/>
    <dgm:cxn modelId="{B5946F15-E530-4106-8609-168850FBD73F}" type="presParOf" srcId="{796ED0A5-A14F-4B74-8874-835F5C69752B}" destId="{1E56327C-7FF4-40A8-BDF3-18A51BABF8D3}" srcOrd="2" destOrd="0" presId="urn:microsoft.com/office/officeart/2005/8/layout/radial1"/>
    <dgm:cxn modelId="{3B50EBA0-FE0A-4B62-BA93-C991FA17D966}" type="presParOf" srcId="{796ED0A5-A14F-4B74-8874-835F5C69752B}" destId="{75DAC662-A87D-4E83-920C-E81230F26AEB}" srcOrd="3" destOrd="0" presId="urn:microsoft.com/office/officeart/2005/8/layout/radial1"/>
    <dgm:cxn modelId="{4B9C14B2-F6A6-4566-A189-9F819419EE1F}" type="presParOf" srcId="{75DAC662-A87D-4E83-920C-E81230F26AEB}" destId="{21F886F3-B85A-4DA7-9459-8024DCAA864B}" srcOrd="0" destOrd="0" presId="urn:microsoft.com/office/officeart/2005/8/layout/radial1"/>
    <dgm:cxn modelId="{CDADBD16-86C9-4C95-A789-E65EBADCC86D}" type="presParOf" srcId="{796ED0A5-A14F-4B74-8874-835F5C69752B}" destId="{4054E59F-0B92-4936-A3C4-9627DF8514F5}" srcOrd="4" destOrd="0" presId="urn:microsoft.com/office/officeart/2005/8/layout/radial1"/>
    <dgm:cxn modelId="{95F4632E-752D-4401-B254-B57D71B48179}" type="presParOf" srcId="{796ED0A5-A14F-4B74-8874-835F5C69752B}" destId="{4DA7E513-D113-46AB-B534-4D8B6F08810D}" srcOrd="5" destOrd="0" presId="urn:microsoft.com/office/officeart/2005/8/layout/radial1"/>
    <dgm:cxn modelId="{85C2ED1F-9CC0-4D42-A14A-B9A300662FFD}" type="presParOf" srcId="{4DA7E513-D113-46AB-B534-4D8B6F08810D}" destId="{C1B5E503-48C0-4409-9255-EB645D4DE52C}" srcOrd="0" destOrd="0" presId="urn:microsoft.com/office/officeart/2005/8/layout/radial1"/>
    <dgm:cxn modelId="{FFAA195B-121D-47F6-A952-0E77DC211BC0}" type="presParOf" srcId="{796ED0A5-A14F-4B74-8874-835F5C69752B}" destId="{33315C02-7A2C-4AC1-8386-5DA7EF619CE8}" srcOrd="6" destOrd="0" presId="urn:microsoft.com/office/officeart/2005/8/layout/radial1"/>
    <dgm:cxn modelId="{7BCCFEE0-756E-41F4-985B-E2F4FCAA8CA1}" type="presParOf" srcId="{796ED0A5-A14F-4B74-8874-835F5C69752B}" destId="{0D8256FA-0C4A-4EA1-8245-B9A33D009B80}" srcOrd="7" destOrd="0" presId="urn:microsoft.com/office/officeart/2005/8/layout/radial1"/>
    <dgm:cxn modelId="{BA475264-06B4-4E98-8533-FD53D4E884B9}" type="presParOf" srcId="{0D8256FA-0C4A-4EA1-8245-B9A33D009B80}" destId="{2909E6DE-CA75-4C47-856F-843F255EA179}" srcOrd="0" destOrd="0" presId="urn:microsoft.com/office/officeart/2005/8/layout/radial1"/>
    <dgm:cxn modelId="{C77C12DC-0D29-4DC1-9655-E6D4CDA7EA10}" type="presParOf" srcId="{796ED0A5-A14F-4B74-8874-835F5C69752B}" destId="{4008136F-40E1-4BC4-B1A6-188BE9DE55DC}" srcOrd="8" destOrd="0" presId="urn:microsoft.com/office/officeart/2005/8/layout/radial1"/>
    <dgm:cxn modelId="{478A7332-CED2-41AE-9B0B-A6D2AF88F60C}" type="presParOf" srcId="{796ED0A5-A14F-4B74-8874-835F5C69752B}" destId="{A6793CBB-0296-4C97-A173-9D3C6E5EA21F}" srcOrd="9" destOrd="0" presId="urn:microsoft.com/office/officeart/2005/8/layout/radial1"/>
    <dgm:cxn modelId="{F36A7ED4-7E1E-42D9-967A-2AFEAE40CC28}" type="presParOf" srcId="{A6793CBB-0296-4C97-A173-9D3C6E5EA21F}" destId="{AC2C54AB-4168-4CB3-A553-280D85CB531C}" srcOrd="0" destOrd="0" presId="urn:microsoft.com/office/officeart/2005/8/layout/radial1"/>
    <dgm:cxn modelId="{A85F5C6B-40F5-4BB9-88E0-E11F7DA7AD72}" type="presParOf" srcId="{796ED0A5-A14F-4B74-8874-835F5C69752B}" destId="{A17647E6-28E8-4835-86EB-15E39754CA67}" srcOrd="10"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0.57629</cdr:x>
      <cdr:y>0.50131</cdr:y>
    </cdr:from>
    <cdr:to>
      <cdr:x>0.88302</cdr:x>
      <cdr:y>0.70555</cdr:y>
    </cdr:to>
    <cdr:sp macro="" textlink="">
      <cdr:nvSpPr>
        <cdr:cNvPr id="5" name="TextBox 4"/>
        <cdr:cNvSpPr txBox="1"/>
      </cdr:nvSpPr>
      <cdr:spPr>
        <a:xfrm xmlns:a="http://schemas.openxmlformats.org/drawingml/2006/main">
          <a:off x="4464496" y="1944216"/>
          <a:ext cx="2376264" cy="79208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IE"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3885CF-4A9C-4CB8-8769-AD3C9AA4F5C1}" type="datetimeFigureOut">
              <a:rPr lang="en-GB" smtClean="0"/>
              <a:t>16/10/2019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1804BB-327B-4873-8EC9-4B173FE1024A}" type="slidenum">
              <a:rPr lang="en-GB" smtClean="0"/>
              <a:t>‹nr.›</a:t>
            </a:fld>
            <a:endParaRPr lang="en-GB"/>
          </a:p>
        </p:txBody>
      </p:sp>
    </p:spTree>
    <p:extLst>
      <p:ext uri="{BB962C8B-B14F-4D97-AF65-F5344CB8AC3E}">
        <p14:creationId xmlns:p14="http://schemas.microsoft.com/office/powerpoint/2010/main" val="1582139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Partners in </a:t>
            </a:r>
            <a:r>
              <a:rPr lang="en-IE" dirty="0" err="1"/>
              <a:t>carepeat</a:t>
            </a:r>
            <a:r>
              <a:rPr lang="en-IE" dirty="0"/>
              <a:t>, a very positive project;  doesn’t operate in a vacuum. SO give context. And before I go back in time, I’ll start with the news where peatlands seem to appear more and more for all the wrong reasons. In the spotlight and </a:t>
            </a:r>
            <a:r>
              <a:rPr lang="en-IE" sz="1200" b="1" i="0" kern="1200" dirty="0">
                <a:solidFill>
                  <a:schemeClr val="tx1"/>
                </a:solidFill>
                <a:effectLst/>
                <a:latin typeface="+mn-lt"/>
                <a:ea typeface="+mn-ea"/>
                <a:cs typeface="+mn-cs"/>
              </a:rPr>
              <a:t>Indonesia’s forest peat fires are once more a national ‘embarrassment </a:t>
            </a:r>
            <a:r>
              <a:rPr lang="en-IE" dirty="0"/>
              <a:t>upsetting their neighbours the worse annual fires since 2015 and that saw the equivalent of all USA emissions. This is a bit swamp with the UN climate summit the latest report on the oceans,</a:t>
            </a:r>
          </a:p>
        </p:txBody>
      </p:sp>
      <p:sp>
        <p:nvSpPr>
          <p:cNvPr id="4" name="Slide Number Placeholder 3"/>
          <p:cNvSpPr>
            <a:spLocks noGrp="1"/>
          </p:cNvSpPr>
          <p:nvPr>
            <p:ph type="sldNum" sz="quarter" idx="5"/>
          </p:nvPr>
        </p:nvSpPr>
        <p:spPr/>
        <p:txBody>
          <a:bodyPr/>
          <a:lstStyle/>
          <a:p>
            <a:fld id="{E31804BB-327B-4873-8EC9-4B173FE1024A}" type="slidenum">
              <a:rPr lang="en-GB" smtClean="0"/>
              <a:t>1</a:t>
            </a:fld>
            <a:endParaRPr lang="en-GB"/>
          </a:p>
        </p:txBody>
      </p:sp>
    </p:spTree>
    <p:extLst>
      <p:ext uri="{BB962C8B-B14F-4D97-AF65-F5344CB8AC3E}">
        <p14:creationId xmlns:p14="http://schemas.microsoft.com/office/powerpoint/2010/main" val="3222459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xmlns="" id="{5FF060C9-BD6B-4FA7-8F4F-2930E954261E}"/>
              </a:ext>
            </a:extLst>
          </p:cNvPr>
          <p:cNvSpPr>
            <a:spLocks noGrp="1" noRot="1" noChangeAspect="1" noChangeArrowheads="1" noTextEdit="1"/>
          </p:cNvSpPr>
          <p:nvPr>
            <p:ph type="sldImg"/>
          </p:nvPr>
        </p:nvSpPr>
        <p:spPr>
          <a:ln/>
        </p:spPr>
      </p:sp>
      <p:sp>
        <p:nvSpPr>
          <p:cNvPr id="35843" name="Notes Placeholder 2">
            <a:extLst>
              <a:ext uri="{FF2B5EF4-FFF2-40B4-BE49-F238E27FC236}">
                <a16:creationId xmlns:a16="http://schemas.microsoft.com/office/drawing/2014/main" xmlns="" id="{70AA36FE-7666-481B-84EA-610CD9C10A7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0" dirty="0">
                <a:sym typeface="Wingdings" panose="05000000000000000000" pitchFamily="2" charset="2"/>
              </a:rPr>
              <a:t>More green city parks in Dublin than ‘active’ (i.e. Carbon sequestering) raised bogs; we have our share of national </a:t>
            </a:r>
            <a:r>
              <a:rPr lang="en-GB" sz="1200" kern="0" dirty="0" err="1">
                <a:sym typeface="Wingdings" panose="05000000000000000000" pitchFamily="2" charset="2"/>
              </a:rPr>
              <a:t>embarassement</a:t>
            </a:r>
            <a:endParaRPr lang="en-GB" sz="1200" kern="0" dirty="0"/>
          </a:p>
          <a:p>
            <a:endParaRPr lang="en-IE" altLang="en-US" dirty="0"/>
          </a:p>
        </p:txBody>
      </p:sp>
      <p:sp>
        <p:nvSpPr>
          <p:cNvPr id="35844" name="Slide Number Placeholder 3">
            <a:extLst>
              <a:ext uri="{FF2B5EF4-FFF2-40B4-BE49-F238E27FC236}">
                <a16:creationId xmlns:a16="http://schemas.microsoft.com/office/drawing/2014/main" xmlns="" id="{1FE66B08-74A5-49D3-BF4C-C26BDB62EE2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AE1BB7D-9CD7-4E9F-BB35-0AD30BB4072A}" type="slidenum">
              <a:rPr lang="en-GB" altLang="en-US"/>
              <a:pPr>
                <a:spcBef>
                  <a:spcPct val="0"/>
                </a:spcBef>
              </a:pPr>
              <a:t>10</a:t>
            </a:fld>
            <a:endParaRPr lang="en-GB" altLang="en-US"/>
          </a:p>
        </p:txBody>
      </p:sp>
    </p:spTree>
    <p:extLst>
      <p:ext uri="{BB962C8B-B14F-4D97-AF65-F5344CB8AC3E}">
        <p14:creationId xmlns:p14="http://schemas.microsoft.com/office/powerpoint/2010/main" val="24210458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21</a:t>
            </a:r>
            <a:r>
              <a:rPr lang="en-GB" baseline="30000" dirty="0"/>
              <a:t>st</a:t>
            </a:r>
            <a:r>
              <a:rPr lang="en-GB" dirty="0"/>
              <a:t> century saw New ERA of investigating peatlands to dream of managing them sustainably, meeting multiple benefits for planet and for people</a:t>
            </a:r>
          </a:p>
        </p:txBody>
      </p:sp>
      <p:sp>
        <p:nvSpPr>
          <p:cNvPr id="4" name="Slide Number Placeholder 3"/>
          <p:cNvSpPr>
            <a:spLocks noGrp="1"/>
          </p:cNvSpPr>
          <p:nvPr>
            <p:ph type="sldNum" sz="quarter" idx="5"/>
          </p:nvPr>
        </p:nvSpPr>
        <p:spPr/>
        <p:txBody>
          <a:bodyPr/>
          <a:lstStyle/>
          <a:p>
            <a:fld id="{E31804BB-327B-4873-8EC9-4B173FE1024A}" type="slidenum">
              <a:rPr lang="en-GB" smtClean="0"/>
              <a:t>11</a:t>
            </a:fld>
            <a:endParaRPr lang="en-GB"/>
          </a:p>
        </p:txBody>
      </p:sp>
    </p:spTree>
    <p:extLst>
      <p:ext uri="{BB962C8B-B14F-4D97-AF65-F5344CB8AC3E}">
        <p14:creationId xmlns:p14="http://schemas.microsoft.com/office/powerpoint/2010/main" val="3464159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guess what we found… </a:t>
            </a:r>
          </a:p>
        </p:txBody>
      </p:sp>
      <p:sp>
        <p:nvSpPr>
          <p:cNvPr id="4" name="Slide Number Placeholder 3"/>
          <p:cNvSpPr>
            <a:spLocks noGrp="1"/>
          </p:cNvSpPr>
          <p:nvPr>
            <p:ph type="sldNum" sz="quarter" idx="5"/>
          </p:nvPr>
        </p:nvSpPr>
        <p:spPr/>
        <p:txBody>
          <a:bodyPr/>
          <a:lstStyle/>
          <a:p>
            <a:fld id="{E31804BB-327B-4873-8EC9-4B173FE1024A}" type="slidenum">
              <a:rPr lang="en-GB" smtClean="0"/>
              <a:t>12</a:t>
            </a:fld>
            <a:endParaRPr lang="en-GB"/>
          </a:p>
        </p:txBody>
      </p:sp>
    </p:spTree>
    <p:extLst>
      <p:ext uri="{BB962C8B-B14F-4D97-AF65-F5344CB8AC3E}">
        <p14:creationId xmlns:p14="http://schemas.microsoft.com/office/powerpoint/2010/main" val="39914342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Studies across this Island of Ireland showed: </a:t>
            </a:r>
          </a:p>
        </p:txBody>
      </p:sp>
      <p:sp>
        <p:nvSpPr>
          <p:cNvPr id="4" name="Slide Number Placeholder 3"/>
          <p:cNvSpPr>
            <a:spLocks noGrp="1"/>
          </p:cNvSpPr>
          <p:nvPr>
            <p:ph type="sldNum" sz="quarter" idx="5"/>
          </p:nvPr>
        </p:nvSpPr>
        <p:spPr/>
        <p:txBody>
          <a:bodyPr/>
          <a:lstStyle/>
          <a:p>
            <a:fld id="{E31804BB-327B-4873-8EC9-4B173FE1024A}" type="slidenum">
              <a:rPr lang="en-GB" smtClean="0"/>
              <a:t>13</a:t>
            </a:fld>
            <a:endParaRPr lang="en-GB"/>
          </a:p>
        </p:txBody>
      </p:sp>
    </p:spTree>
    <p:extLst>
      <p:ext uri="{BB962C8B-B14F-4D97-AF65-F5344CB8AC3E}">
        <p14:creationId xmlns:p14="http://schemas.microsoft.com/office/powerpoint/2010/main" val="25010543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31804BB-327B-4873-8EC9-4B173FE1024A}" type="slidenum">
              <a:rPr lang="en-GB" smtClean="0"/>
              <a:t>14</a:t>
            </a:fld>
            <a:endParaRPr lang="en-GB"/>
          </a:p>
        </p:txBody>
      </p:sp>
    </p:spTree>
    <p:extLst>
      <p:ext uri="{BB962C8B-B14F-4D97-AF65-F5344CB8AC3E}">
        <p14:creationId xmlns:p14="http://schemas.microsoft.com/office/powerpoint/2010/main" val="15054110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xmlns="" id="{5FF060C9-BD6B-4FA7-8F4F-2930E954261E}"/>
              </a:ext>
            </a:extLst>
          </p:cNvPr>
          <p:cNvSpPr>
            <a:spLocks noGrp="1" noRot="1" noChangeAspect="1" noChangeArrowheads="1" noTextEdit="1"/>
          </p:cNvSpPr>
          <p:nvPr>
            <p:ph type="sldImg"/>
          </p:nvPr>
        </p:nvSpPr>
        <p:spPr>
          <a:ln/>
        </p:spPr>
      </p:sp>
      <p:sp>
        <p:nvSpPr>
          <p:cNvPr id="35843" name="Notes Placeholder 2">
            <a:extLst>
              <a:ext uri="{FF2B5EF4-FFF2-40B4-BE49-F238E27FC236}">
                <a16:creationId xmlns:a16="http://schemas.microsoft.com/office/drawing/2014/main" xmlns="" id="{70AA36FE-7666-481B-84EA-610CD9C10A7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0" dirty="0"/>
              <a:t>Clear message: 2 actions  to combat 3 </a:t>
            </a:r>
            <a:r>
              <a:rPr lang="en-GB" sz="1200" kern="0" dirty="0" err="1"/>
              <a:t>ennemies</a:t>
            </a:r>
            <a:endParaRPr lang="en-GB" sz="1200" kern="0" dirty="0"/>
          </a:p>
          <a:p>
            <a:endParaRPr lang="en-IE" altLang="en-US" dirty="0"/>
          </a:p>
        </p:txBody>
      </p:sp>
      <p:sp>
        <p:nvSpPr>
          <p:cNvPr id="35844" name="Slide Number Placeholder 3">
            <a:extLst>
              <a:ext uri="{FF2B5EF4-FFF2-40B4-BE49-F238E27FC236}">
                <a16:creationId xmlns:a16="http://schemas.microsoft.com/office/drawing/2014/main" xmlns="" id="{1FE66B08-74A5-49D3-BF4C-C26BDB62EE2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AE1BB7D-9CD7-4E9F-BB35-0AD30BB4072A}" type="slidenum">
              <a:rPr lang="en-GB" altLang="en-US"/>
              <a:pPr>
                <a:spcBef>
                  <a:spcPct val="0"/>
                </a:spcBef>
              </a:pPr>
              <a:t>15</a:t>
            </a:fld>
            <a:endParaRPr lang="en-GB" altLang="en-US"/>
          </a:p>
        </p:txBody>
      </p:sp>
    </p:spTree>
    <p:extLst>
      <p:ext uri="{BB962C8B-B14F-4D97-AF65-F5344CB8AC3E}">
        <p14:creationId xmlns:p14="http://schemas.microsoft.com/office/powerpoint/2010/main" val="26235095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Rewetting is are first remedy like all medication, the instructions are important and as we medicine taken with other instruction such as restoration can have synergistic effect</a:t>
            </a:r>
            <a:endParaRPr lang="en-IE" dirty="0"/>
          </a:p>
        </p:txBody>
      </p:sp>
      <p:sp>
        <p:nvSpPr>
          <p:cNvPr id="4" name="Slide Number Placeholder 3"/>
          <p:cNvSpPr>
            <a:spLocks noGrp="1"/>
          </p:cNvSpPr>
          <p:nvPr>
            <p:ph type="sldNum" sz="quarter" idx="5"/>
          </p:nvPr>
        </p:nvSpPr>
        <p:spPr/>
        <p:txBody>
          <a:bodyPr/>
          <a:lstStyle/>
          <a:p>
            <a:fld id="{E31804BB-327B-4873-8EC9-4B173FE1024A}" type="slidenum">
              <a:rPr lang="en-GB" smtClean="0"/>
              <a:t>18</a:t>
            </a:fld>
            <a:endParaRPr lang="en-GB"/>
          </a:p>
        </p:txBody>
      </p:sp>
    </p:spTree>
    <p:extLst>
      <p:ext uri="{BB962C8B-B14F-4D97-AF65-F5344CB8AC3E}">
        <p14:creationId xmlns:p14="http://schemas.microsoft.com/office/powerpoint/2010/main" val="36419065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Impact of rewetting is a highly site specific with the following drivers being at play</a:t>
            </a:r>
          </a:p>
        </p:txBody>
      </p:sp>
      <p:sp>
        <p:nvSpPr>
          <p:cNvPr id="4" name="Slide Number Placeholder 3"/>
          <p:cNvSpPr>
            <a:spLocks noGrp="1"/>
          </p:cNvSpPr>
          <p:nvPr>
            <p:ph type="sldNum" sz="quarter" idx="10"/>
          </p:nvPr>
        </p:nvSpPr>
        <p:spPr/>
        <p:txBody>
          <a:bodyPr/>
          <a:lstStyle/>
          <a:p>
            <a:fld id="{3BA597AD-5869-4312-A7DD-DD60FCFB201A}" type="slidenum">
              <a:rPr lang="en-IE" smtClean="0"/>
              <a:t>19</a:t>
            </a:fld>
            <a:endParaRPr lang="en-IE"/>
          </a:p>
        </p:txBody>
      </p:sp>
    </p:spTree>
    <p:extLst>
      <p:ext uri="{BB962C8B-B14F-4D97-AF65-F5344CB8AC3E}">
        <p14:creationId xmlns:p14="http://schemas.microsoft.com/office/powerpoint/2010/main" val="17946677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We need to be pro active such as rewetting now where we can; </a:t>
            </a:r>
            <a:r>
              <a:rPr lang="en-GB" dirty="0"/>
              <a:t>if we just switch off the pumps and walk away hoping for some water to stay around the site becomes even more dynamic; </a:t>
            </a:r>
          </a:p>
          <a:p>
            <a:r>
              <a:rPr lang="en-IE" dirty="0"/>
              <a:t>also our latest study showed the more we wait to rewet the longer it will take; rewetted sites are not as resilient as intact ones </a:t>
            </a:r>
          </a:p>
        </p:txBody>
      </p:sp>
      <p:sp>
        <p:nvSpPr>
          <p:cNvPr id="4" name="Slide Number Placeholder 3"/>
          <p:cNvSpPr>
            <a:spLocks noGrp="1"/>
          </p:cNvSpPr>
          <p:nvPr>
            <p:ph type="sldNum" sz="quarter" idx="10"/>
          </p:nvPr>
        </p:nvSpPr>
        <p:spPr/>
        <p:txBody>
          <a:bodyPr/>
          <a:lstStyle/>
          <a:p>
            <a:fld id="{3BA597AD-5869-4312-A7DD-DD60FCFB201A}" type="slidenum">
              <a:rPr lang="en-IE" smtClean="0"/>
              <a:t>20</a:t>
            </a:fld>
            <a:endParaRPr lang="en-IE"/>
          </a:p>
        </p:txBody>
      </p:sp>
    </p:spTree>
    <p:extLst>
      <p:ext uri="{BB962C8B-B14F-4D97-AF65-F5344CB8AC3E}">
        <p14:creationId xmlns:p14="http://schemas.microsoft.com/office/powerpoint/2010/main" val="29841999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error bars Greater interannual variation; </a:t>
            </a:r>
          </a:p>
        </p:txBody>
      </p:sp>
      <p:sp>
        <p:nvSpPr>
          <p:cNvPr id="4" name="Slide Number Placeholder 3"/>
          <p:cNvSpPr>
            <a:spLocks noGrp="1"/>
          </p:cNvSpPr>
          <p:nvPr>
            <p:ph type="sldNum" sz="quarter" idx="10"/>
          </p:nvPr>
        </p:nvSpPr>
        <p:spPr/>
        <p:txBody>
          <a:bodyPr/>
          <a:lstStyle/>
          <a:p>
            <a:fld id="{E31804BB-327B-4873-8EC9-4B173FE1024A}" type="slidenum">
              <a:rPr lang="en-GB" smtClean="0"/>
              <a:t>21</a:t>
            </a:fld>
            <a:endParaRPr lang="en-GB"/>
          </a:p>
        </p:txBody>
      </p:sp>
    </p:spTree>
    <p:extLst>
      <p:ext uri="{BB962C8B-B14F-4D97-AF65-F5344CB8AC3E}">
        <p14:creationId xmlns:p14="http://schemas.microsoft.com/office/powerpoint/2010/main" val="2730155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On this </a:t>
            </a:r>
            <a:r>
              <a:rPr lang="en-IE" dirty="0" err="1"/>
              <a:t>morinng</a:t>
            </a:r>
            <a:r>
              <a:rPr lang="en-IE" dirty="0"/>
              <a:t> business news on the radio, I heard Catherine Foster from Project Drawdown, (NY best selling book this year) becoming the world’s leading resource for climate solution 100 solutions; she is in Ireland to Irish businesses so I found that peatlands appeared in #13. our American friends chose Ireland as the example. </a:t>
            </a:r>
          </a:p>
        </p:txBody>
      </p:sp>
      <p:sp>
        <p:nvSpPr>
          <p:cNvPr id="4" name="Slide Number Placeholder 3"/>
          <p:cNvSpPr>
            <a:spLocks noGrp="1"/>
          </p:cNvSpPr>
          <p:nvPr>
            <p:ph type="sldNum" sz="quarter" idx="5"/>
          </p:nvPr>
        </p:nvSpPr>
        <p:spPr/>
        <p:txBody>
          <a:bodyPr/>
          <a:lstStyle/>
          <a:p>
            <a:fld id="{E31804BB-327B-4873-8EC9-4B173FE1024A}" type="slidenum">
              <a:rPr lang="en-GB" smtClean="0"/>
              <a:t>2</a:t>
            </a:fld>
            <a:endParaRPr lang="en-GB"/>
          </a:p>
        </p:txBody>
      </p:sp>
    </p:spTree>
    <p:extLst>
      <p:ext uri="{BB962C8B-B14F-4D97-AF65-F5344CB8AC3E}">
        <p14:creationId xmlns:p14="http://schemas.microsoft.com/office/powerpoint/2010/main" val="7102550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31804BB-327B-4873-8EC9-4B173FE1024A}" type="slidenum">
              <a:rPr lang="en-GB" smtClean="0"/>
              <a:t>23</a:t>
            </a:fld>
            <a:endParaRPr lang="en-GB"/>
          </a:p>
        </p:txBody>
      </p:sp>
    </p:spTree>
    <p:extLst>
      <p:ext uri="{BB962C8B-B14F-4D97-AF65-F5344CB8AC3E}">
        <p14:creationId xmlns:p14="http://schemas.microsoft.com/office/powerpoint/2010/main" val="777014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Last week they released this report: Peatland management and protection appears 46 times. New panacea. Peatland protection and peatland restoration are easy words to print on paper but as we all know in this room the story is a bit more complicated than that; first on this island of Ireland, these efforts didn’t just appear last week. </a:t>
            </a:r>
          </a:p>
          <a:p>
            <a:endParaRPr lang="en-IE" dirty="0"/>
          </a:p>
        </p:txBody>
      </p:sp>
      <p:sp>
        <p:nvSpPr>
          <p:cNvPr id="4" name="Slide Number Placeholder 3"/>
          <p:cNvSpPr>
            <a:spLocks noGrp="1"/>
          </p:cNvSpPr>
          <p:nvPr>
            <p:ph type="sldNum" sz="quarter" idx="5"/>
          </p:nvPr>
        </p:nvSpPr>
        <p:spPr/>
        <p:txBody>
          <a:bodyPr/>
          <a:lstStyle/>
          <a:p>
            <a:fld id="{E31804BB-327B-4873-8EC9-4B173FE1024A}" type="slidenum">
              <a:rPr lang="en-GB" smtClean="0"/>
              <a:t>3</a:t>
            </a:fld>
            <a:endParaRPr lang="en-GB"/>
          </a:p>
        </p:txBody>
      </p:sp>
    </p:spTree>
    <p:extLst>
      <p:ext uri="{BB962C8B-B14F-4D97-AF65-F5344CB8AC3E}">
        <p14:creationId xmlns:p14="http://schemas.microsoft.com/office/powerpoint/2010/main" val="3931372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Peatland owner, manager, conservationist  both from the Govern and NGOs and  have been working for 4 decades; but impetus stemmed from the Dutch Irish bog conservation foundation (links with EU already existed in the 1980s). </a:t>
            </a:r>
          </a:p>
          <a:p>
            <a:r>
              <a:rPr lang="en-IE" dirty="0"/>
              <a:t>BnM has been funding research in all aspect of peatland reclamation, rehabilitation, rewetting and restoration with by 2020, will see 20,000 ha rehabilitated (not necessary C sink). </a:t>
            </a:r>
          </a:p>
          <a:p>
            <a:r>
              <a:rPr lang="en-IE" dirty="0" err="1"/>
              <a:t>Coillte</a:t>
            </a:r>
            <a:r>
              <a:rPr lang="en-IE" dirty="0"/>
              <a:t> has benefited from the LIFE fund to rewet just under 3000 ha of blanket and raised bogs; The government also benefited from LIFE to restore 12 sites aims to restore over 2600 ha</a:t>
            </a:r>
          </a:p>
          <a:p>
            <a:r>
              <a:rPr lang="en-IE" dirty="0"/>
              <a:t>Meanwhile the scientific communities didn’t stay idle,  EPA</a:t>
            </a:r>
          </a:p>
        </p:txBody>
      </p:sp>
      <p:sp>
        <p:nvSpPr>
          <p:cNvPr id="4" name="Slide Number Placeholder 3"/>
          <p:cNvSpPr>
            <a:spLocks noGrp="1"/>
          </p:cNvSpPr>
          <p:nvPr>
            <p:ph type="sldNum" sz="quarter" idx="5"/>
          </p:nvPr>
        </p:nvSpPr>
        <p:spPr/>
        <p:txBody>
          <a:bodyPr/>
          <a:lstStyle/>
          <a:p>
            <a:fld id="{E31804BB-327B-4873-8EC9-4B173FE1024A}" type="slidenum">
              <a:rPr lang="en-GB" smtClean="0"/>
              <a:t>4</a:t>
            </a:fld>
            <a:endParaRPr lang="en-GB"/>
          </a:p>
        </p:txBody>
      </p:sp>
    </p:spTree>
    <p:extLst>
      <p:ext uri="{BB962C8B-B14F-4D97-AF65-F5344CB8AC3E}">
        <p14:creationId xmlns:p14="http://schemas.microsoft.com/office/powerpoint/2010/main" val="2706432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collaboration with these stakeholders but also at a national level, Since the first EPA funded project that I led in 2006 (BOGLAND) they funded 12 projects involving all Universities from 4 corners of Ireland; as well as abroad Utrecht is still closely associated with raised bog studies. </a:t>
            </a:r>
            <a:r>
              <a:rPr lang="en-IE" dirty="0" err="1"/>
              <a:t>Beltman</a:t>
            </a:r>
            <a:r>
              <a:rPr lang="en-IE" dirty="0"/>
              <a:t> and Bjorn </a:t>
            </a:r>
            <a:r>
              <a:rPr lang="en-IE" dirty="0" err="1"/>
              <a:t>Robreck</a:t>
            </a:r>
            <a:r>
              <a:rPr lang="en-IE" dirty="0"/>
              <a:t> </a:t>
            </a:r>
          </a:p>
        </p:txBody>
      </p:sp>
      <p:sp>
        <p:nvSpPr>
          <p:cNvPr id="4" name="Slide Number Placeholder 3"/>
          <p:cNvSpPr>
            <a:spLocks noGrp="1"/>
          </p:cNvSpPr>
          <p:nvPr>
            <p:ph type="sldNum" sz="quarter" idx="5"/>
          </p:nvPr>
        </p:nvSpPr>
        <p:spPr/>
        <p:txBody>
          <a:bodyPr/>
          <a:lstStyle/>
          <a:p>
            <a:fld id="{E31804BB-327B-4873-8EC9-4B173FE1024A}" type="slidenum">
              <a:rPr lang="en-GB" smtClean="0"/>
              <a:t>5</a:t>
            </a:fld>
            <a:endParaRPr lang="en-GB"/>
          </a:p>
        </p:txBody>
      </p:sp>
    </p:spTree>
    <p:extLst>
      <p:ext uri="{BB962C8B-B14F-4D97-AF65-F5344CB8AC3E}">
        <p14:creationId xmlns:p14="http://schemas.microsoft.com/office/powerpoint/2010/main" val="2125874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Having set the scene for research and on-going work on peatland in Ireland, I’d like to set the scene of Irish peatlands in 2019; </a:t>
            </a:r>
            <a:r>
              <a:rPr lang="en-IE" dirty="0" err="1"/>
              <a:t>Amey</a:t>
            </a:r>
            <a:r>
              <a:rPr lang="en-IE" dirty="0"/>
              <a:t> Tilak</a:t>
            </a:r>
          </a:p>
        </p:txBody>
      </p:sp>
      <p:sp>
        <p:nvSpPr>
          <p:cNvPr id="4" name="Slide Number Placeholder 3"/>
          <p:cNvSpPr>
            <a:spLocks noGrp="1"/>
          </p:cNvSpPr>
          <p:nvPr>
            <p:ph type="sldNum" sz="quarter" idx="5"/>
          </p:nvPr>
        </p:nvSpPr>
        <p:spPr/>
        <p:txBody>
          <a:bodyPr/>
          <a:lstStyle/>
          <a:p>
            <a:fld id="{E31804BB-327B-4873-8EC9-4B173FE1024A}" type="slidenum">
              <a:rPr lang="en-GB" smtClean="0"/>
              <a:t>6</a:t>
            </a:fld>
            <a:endParaRPr lang="en-GB"/>
          </a:p>
        </p:txBody>
      </p:sp>
    </p:spTree>
    <p:extLst>
      <p:ext uri="{BB962C8B-B14F-4D97-AF65-F5344CB8AC3E}">
        <p14:creationId xmlns:p14="http://schemas.microsoft.com/office/powerpoint/2010/main" val="1627039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Wide range of research which reflected the various land use categories. Put this out for our partners as it is easily misunderstood what kind of peatlands are in Ireland and what’s happening so now I’ll do a quick update starting with policy context. </a:t>
            </a:r>
          </a:p>
        </p:txBody>
      </p:sp>
      <p:sp>
        <p:nvSpPr>
          <p:cNvPr id="4" name="Slide Number Placeholder 3"/>
          <p:cNvSpPr>
            <a:spLocks noGrp="1"/>
          </p:cNvSpPr>
          <p:nvPr>
            <p:ph type="sldNum" sz="quarter" idx="5"/>
          </p:nvPr>
        </p:nvSpPr>
        <p:spPr/>
        <p:txBody>
          <a:bodyPr/>
          <a:lstStyle/>
          <a:p>
            <a:fld id="{E31804BB-327B-4873-8EC9-4B173FE1024A}" type="slidenum">
              <a:rPr lang="en-GB" smtClean="0"/>
              <a:t>7</a:t>
            </a:fld>
            <a:endParaRPr lang="en-GB"/>
          </a:p>
        </p:txBody>
      </p:sp>
    </p:spTree>
    <p:extLst>
      <p:ext uri="{BB962C8B-B14F-4D97-AF65-F5344CB8AC3E}">
        <p14:creationId xmlns:p14="http://schemas.microsoft.com/office/powerpoint/2010/main" val="1832249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xmlns="" id="{5FF060C9-BD6B-4FA7-8F4F-2930E954261E}"/>
              </a:ext>
            </a:extLst>
          </p:cNvPr>
          <p:cNvSpPr>
            <a:spLocks noGrp="1" noRot="1" noChangeAspect="1" noChangeArrowheads="1" noTextEdit="1"/>
          </p:cNvSpPr>
          <p:nvPr>
            <p:ph type="sldImg"/>
          </p:nvPr>
        </p:nvSpPr>
        <p:spPr>
          <a:ln/>
        </p:spPr>
      </p:sp>
      <p:sp>
        <p:nvSpPr>
          <p:cNvPr id="35843" name="Notes Placeholder 2">
            <a:extLst>
              <a:ext uri="{FF2B5EF4-FFF2-40B4-BE49-F238E27FC236}">
                <a16:creationId xmlns:a16="http://schemas.microsoft.com/office/drawing/2014/main" xmlns="" id="{70AA36FE-7666-481B-84EA-610CD9C10A7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0" dirty="0"/>
              <a:t>In the background of IPCC, UNFCC, FAO and other , Irish policies were slow to kick start but are now fully integrated into Govern plans</a:t>
            </a:r>
          </a:p>
          <a:p>
            <a:endParaRPr lang="en-IE" altLang="en-US" dirty="0"/>
          </a:p>
        </p:txBody>
      </p:sp>
      <p:sp>
        <p:nvSpPr>
          <p:cNvPr id="35844" name="Slide Number Placeholder 3">
            <a:extLst>
              <a:ext uri="{FF2B5EF4-FFF2-40B4-BE49-F238E27FC236}">
                <a16:creationId xmlns:a16="http://schemas.microsoft.com/office/drawing/2014/main" xmlns="" id="{1FE66B08-74A5-49D3-BF4C-C26BDB62EE2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AE1BB7D-9CD7-4E9F-BB35-0AD30BB4072A}" type="slidenum">
              <a:rPr lang="en-GB" altLang="en-US"/>
              <a:pPr>
                <a:spcBef>
                  <a:spcPct val="0"/>
                </a:spcBef>
              </a:pPr>
              <a:t>8</a:t>
            </a:fld>
            <a:endParaRPr lang="en-GB" altLang="en-US"/>
          </a:p>
        </p:txBody>
      </p:sp>
    </p:spTree>
    <p:extLst>
      <p:ext uri="{BB962C8B-B14F-4D97-AF65-F5344CB8AC3E}">
        <p14:creationId xmlns:p14="http://schemas.microsoft.com/office/powerpoint/2010/main" val="1260226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xmlns="" id="{5FF060C9-BD6B-4FA7-8F4F-2930E954261E}"/>
              </a:ext>
            </a:extLst>
          </p:cNvPr>
          <p:cNvSpPr>
            <a:spLocks noGrp="1" noRot="1" noChangeAspect="1" noChangeArrowheads="1" noTextEdit="1"/>
          </p:cNvSpPr>
          <p:nvPr>
            <p:ph type="sldImg"/>
          </p:nvPr>
        </p:nvSpPr>
        <p:spPr>
          <a:ln/>
        </p:spPr>
      </p:sp>
      <p:sp>
        <p:nvSpPr>
          <p:cNvPr id="35843" name="Notes Placeholder 2">
            <a:extLst>
              <a:ext uri="{FF2B5EF4-FFF2-40B4-BE49-F238E27FC236}">
                <a16:creationId xmlns:a16="http://schemas.microsoft.com/office/drawing/2014/main" xmlns="" id="{70AA36FE-7666-481B-84EA-610CD9C10A7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0" dirty="0">
                <a:sym typeface="Wingdings" panose="05000000000000000000" pitchFamily="2" charset="2"/>
              </a:rPr>
              <a:t>What’s up with our peatlands in the 21</a:t>
            </a:r>
            <a:r>
              <a:rPr lang="en-GB" sz="1200" kern="0" baseline="30000" dirty="0">
                <a:sym typeface="Wingdings" panose="05000000000000000000" pitchFamily="2" charset="2"/>
              </a:rPr>
              <a:t>st</a:t>
            </a:r>
            <a:r>
              <a:rPr lang="en-GB" sz="1200" kern="0" dirty="0">
                <a:sym typeface="Wingdings" panose="05000000000000000000" pitchFamily="2" charset="2"/>
              </a:rPr>
              <a:t> century? </a:t>
            </a:r>
            <a:endParaRPr lang="en-IE" altLang="en-US" dirty="0"/>
          </a:p>
        </p:txBody>
      </p:sp>
      <p:sp>
        <p:nvSpPr>
          <p:cNvPr id="35844" name="Slide Number Placeholder 3">
            <a:extLst>
              <a:ext uri="{FF2B5EF4-FFF2-40B4-BE49-F238E27FC236}">
                <a16:creationId xmlns:a16="http://schemas.microsoft.com/office/drawing/2014/main" xmlns="" id="{1FE66B08-74A5-49D3-BF4C-C26BDB62EE2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AE1BB7D-9CD7-4E9F-BB35-0AD30BB4072A}" type="slidenum">
              <a:rPr lang="en-GB" altLang="en-US"/>
              <a:pPr>
                <a:spcBef>
                  <a:spcPct val="0"/>
                </a:spcBef>
              </a:pPr>
              <a:t>9</a:t>
            </a:fld>
            <a:endParaRPr lang="en-GB" altLang="en-US"/>
          </a:p>
        </p:txBody>
      </p:sp>
    </p:spTree>
    <p:extLst>
      <p:ext uri="{BB962C8B-B14F-4D97-AF65-F5344CB8AC3E}">
        <p14:creationId xmlns:p14="http://schemas.microsoft.com/office/powerpoint/2010/main" val="4350003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9CA2708-DB13-4EE2-9C39-390B9670D37F}" type="datetimeFigureOut">
              <a:rPr lang="en-GB" smtClean="0"/>
              <a:t>16/10/2019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17B39B-A3CA-4C00-83D3-12AAF8F3B613}" type="slidenum">
              <a:rPr lang="en-GB" smtClean="0"/>
              <a:t>‹nr.›</a:t>
            </a:fld>
            <a:endParaRPr lang="en-GB"/>
          </a:p>
        </p:txBody>
      </p:sp>
    </p:spTree>
    <p:extLst>
      <p:ext uri="{BB962C8B-B14F-4D97-AF65-F5344CB8AC3E}">
        <p14:creationId xmlns:p14="http://schemas.microsoft.com/office/powerpoint/2010/main" val="2238496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CA2708-DB13-4EE2-9C39-390B9670D37F}" type="datetimeFigureOut">
              <a:rPr lang="en-GB" smtClean="0"/>
              <a:t>16/10/2019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17B39B-A3CA-4C00-83D3-12AAF8F3B613}" type="slidenum">
              <a:rPr lang="en-GB" smtClean="0"/>
              <a:t>‹nr.›</a:t>
            </a:fld>
            <a:endParaRPr lang="en-GB"/>
          </a:p>
        </p:txBody>
      </p:sp>
    </p:spTree>
    <p:extLst>
      <p:ext uri="{BB962C8B-B14F-4D97-AF65-F5344CB8AC3E}">
        <p14:creationId xmlns:p14="http://schemas.microsoft.com/office/powerpoint/2010/main" val="3349172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CA2708-DB13-4EE2-9C39-390B9670D37F}" type="datetimeFigureOut">
              <a:rPr lang="en-GB" smtClean="0"/>
              <a:t>16/10/2019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17B39B-A3CA-4C00-83D3-12AAF8F3B613}" type="slidenum">
              <a:rPr lang="en-GB" smtClean="0"/>
              <a:t>‹nr.›</a:t>
            </a:fld>
            <a:endParaRPr lang="en-GB"/>
          </a:p>
        </p:txBody>
      </p:sp>
    </p:spTree>
    <p:extLst>
      <p:ext uri="{BB962C8B-B14F-4D97-AF65-F5344CB8AC3E}">
        <p14:creationId xmlns:p14="http://schemas.microsoft.com/office/powerpoint/2010/main" val="953965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CA2708-DB13-4EE2-9C39-390B9670D37F}" type="datetimeFigureOut">
              <a:rPr lang="en-GB" smtClean="0"/>
              <a:t>16/10/2019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17B39B-A3CA-4C00-83D3-12AAF8F3B613}" type="slidenum">
              <a:rPr lang="en-GB" smtClean="0"/>
              <a:t>‹nr.›</a:t>
            </a:fld>
            <a:endParaRPr lang="en-GB"/>
          </a:p>
        </p:txBody>
      </p:sp>
    </p:spTree>
    <p:extLst>
      <p:ext uri="{BB962C8B-B14F-4D97-AF65-F5344CB8AC3E}">
        <p14:creationId xmlns:p14="http://schemas.microsoft.com/office/powerpoint/2010/main" val="2014725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CA2708-DB13-4EE2-9C39-390B9670D37F}" type="datetimeFigureOut">
              <a:rPr lang="en-GB" smtClean="0"/>
              <a:t>16/10/2019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17B39B-A3CA-4C00-83D3-12AAF8F3B613}" type="slidenum">
              <a:rPr lang="en-GB" smtClean="0"/>
              <a:t>‹nr.›</a:t>
            </a:fld>
            <a:endParaRPr lang="en-GB"/>
          </a:p>
        </p:txBody>
      </p:sp>
    </p:spTree>
    <p:extLst>
      <p:ext uri="{BB962C8B-B14F-4D97-AF65-F5344CB8AC3E}">
        <p14:creationId xmlns:p14="http://schemas.microsoft.com/office/powerpoint/2010/main" val="2287473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9CA2708-DB13-4EE2-9C39-390B9670D37F}" type="datetimeFigureOut">
              <a:rPr lang="en-GB" smtClean="0"/>
              <a:t>16/10/2019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17B39B-A3CA-4C00-83D3-12AAF8F3B613}" type="slidenum">
              <a:rPr lang="en-GB" smtClean="0"/>
              <a:t>‹nr.›</a:t>
            </a:fld>
            <a:endParaRPr lang="en-GB"/>
          </a:p>
        </p:txBody>
      </p:sp>
    </p:spTree>
    <p:extLst>
      <p:ext uri="{BB962C8B-B14F-4D97-AF65-F5344CB8AC3E}">
        <p14:creationId xmlns:p14="http://schemas.microsoft.com/office/powerpoint/2010/main" val="3031518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9CA2708-DB13-4EE2-9C39-390B9670D37F}" type="datetimeFigureOut">
              <a:rPr lang="en-GB" smtClean="0"/>
              <a:t>16/10/2019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617B39B-A3CA-4C00-83D3-12AAF8F3B613}" type="slidenum">
              <a:rPr lang="en-GB" smtClean="0"/>
              <a:t>‹nr.›</a:t>
            </a:fld>
            <a:endParaRPr lang="en-GB"/>
          </a:p>
        </p:txBody>
      </p:sp>
    </p:spTree>
    <p:extLst>
      <p:ext uri="{BB962C8B-B14F-4D97-AF65-F5344CB8AC3E}">
        <p14:creationId xmlns:p14="http://schemas.microsoft.com/office/powerpoint/2010/main" val="3491991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9CA2708-DB13-4EE2-9C39-390B9670D37F}" type="datetimeFigureOut">
              <a:rPr lang="en-GB" smtClean="0"/>
              <a:t>16/10/2019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17B39B-A3CA-4C00-83D3-12AAF8F3B613}" type="slidenum">
              <a:rPr lang="en-GB" smtClean="0"/>
              <a:t>‹nr.›</a:t>
            </a:fld>
            <a:endParaRPr lang="en-GB"/>
          </a:p>
        </p:txBody>
      </p:sp>
    </p:spTree>
    <p:extLst>
      <p:ext uri="{BB962C8B-B14F-4D97-AF65-F5344CB8AC3E}">
        <p14:creationId xmlns:p14="http://schemas.microsoft.com/office/powerpoint/2010/main" val="904120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CA2708-DB13-4EE2-9C39-390B9670D37F}" type="datetimeFigureOut">
              <a:rPr lang="en-GB" smtClean="0"/>
              <a:t>16/10/2019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17B39B-A3CA-4C00-83D3-12AAF8F3B613}" type="slidenum">
              <a:rPr lang="en-GB" smtClean="0"/>
              <a:t>‹nr.›</a:t>
            </a:fld>
            <a:endParaRPr lang="en-GB"/>
          </a:p>
        </p:txBody>
      </p:sp>
    </p:spTree>
    <p:extLst>
      <p:ext uri="{BB962C8B-B14F-4D97-AF65-F5344CB8AC3E}">
        <p14:creationId xmlns:p14="http://schemas.microsoft.com/office/powerpoint/2010/main" val="1621253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9CA2708-DB13-4EE2-9C39-390B9670D37F}" type="datetimeFigureOut">
              <a:rPr lang="en-GB" smtClean="0"/>
              <a:t>16/10/2019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17B39B-A3CA-4C00-83D3-12AAF8F3B613}" type="slidenum">
              <a:rPr lang="en-GB" smtClean="0"/>
              <a:t>‹nr.›</a:t>
            </a:fld>
            <a:endParaRPr lang="en-GB"/>
          </a:p>
        </p:txBody>
      </p:sp>
    </p:spTree>
    <p:extLst>
      <p:ext uri="{BB962C8B-B14F-4D97-AF65-F5344CB8AC3E}">
        <p14:creationId xmlns:p14="http://schemas.microsoft.com/office/powerpoint/2010/main" val="52151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9CA2708-DB13-4EE2-9C39-390B9670D37F}" type="datetimeFigureOut">
              <a:rPr lang="en-GB" smtClean="0"/>
              <a:t>16/10/2019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17B39B-A3CA-4C00-83D3-12AAF8F3B613}" type="slidenum">
              <a:rPr lang="en-GB" smtClean="0"/>
              <a:t>‹nr.›</a:t>
            </a:fld>
            <a:endParaRPr lang="en-GB"/>
          </a:p>
        </p:txBody>
      </p:sp>
    </p:spTree>
    <p:extLst>
      <p:ext uri="{BB962C8B-B14F-4D97-AF65-F5344CB8AC3E}">
        <p14:creationId xmlns:p14="http://schemas.microsoft.com/office/powerpoint/2010/main" val="3560140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CA2708-DB13-4EE2-9C39-390B9670D37F}" type="datetimeFigureOut">
              <a:rPr lang="en-GB" smtClean="0"/>
              <a:t>16/10/2019</a:t>
            </a:fld>
            <a:endParaRPr lang="en-GB"/>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17B39B-A3CA-4C00-83D3-12AAF8F3B613}" type="slidenum">
              <a:rPr lang="en-GB" smtClean="0"/>
              <a:t>‹nr.›</a:t>
            </a:fld>
            <a:endParaRPr lang="en-GB"/>
          </a:p>
        </p:txBody>
      </p:sp>
    </p:spTree>
    <p:extLst>
      <p:ext uri="{BB962C8B-B14F-4D97-AF65-F5344CB8AC3E}">
        <p14:creationId xmlns:p14="http://schemas.microsoft.com/office/powerpoint/2010/main" val="294509164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3.sv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33.jpeg"/><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3" Type="http://schemas.openxmlformats.org/officeDocument/2006/relationships/hyperlink" Target="https://exponentialroadmap.or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1.jpg"/><Relationship Id="rId7" Type="http://schemas.openxmlformats.org/officeDocument/2006/relationships/image" Target="../media/image11.jpeg"/><Relationship Id="rId12"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19.png"/><Relationship Id="rId4" Type="http://schemas.openxmlformats.org/officeDocument/2006/relationships/image" Target="../media/image8.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4" name="TextBox 3"/>
          <p:cNvSpPr txBox="1"/>
          <p:nvPr/>
        </p:nvSpPr>
        <p:spPr>
          <a:xfrm>
            <a:off x="1602230" y="6170504"/>
            <a:ext cx="9143999" cy="461665"/>
          </a:xfrm>
          <a:prstGeom prst="rect">
            <a:avLst/>
          </a:prstGeom>
          <a:noFill/>
        </p:spPr>
        <p:txBody>
          <a:bodyPr wrap="square" rtlCol="0">
            <a:spAutoFit/>
          </a:bodyPr>
          <a:lstStyle/>
          <a:p>
            <a:pPr algn="ctr"/>
            <a:r>
              <a:rPr lang="en-GB" sz="2400" dirty="0"/>
              <a:t>Dr Florence Renou-Wilson and Dr David Wilson </a:t>
            </a:r>
          </a:p>
        </p:txBody>
      </p:sp>
      <p:sp>
        <p:nvSpPr>
          <p:cNvPr id="8" name="Title 7">
            <a:extLst>
              <a:ext uri="{FF2B5EF4-FFF2-40B4-BE49-F238E27FC236}">
                <a16:creationId xmlns:a16="http://schemas.microsoft.com/office/drawing/2014/main" xmlns="" id="{296572C1-2ABE-4158-BF17-C49E5CE0BAC2}"/>
              </a:ext>
            </a:extLst>
          </p:cNvPr>
          <p:cNvSpPr>
            <a:spLocks noGrp="1"/>
          </p:cNvSpPr>
          <p:nvPr>
            <p:ph type="ctrTitle"/>
          </p:nvPr>
        </p:nvSpPr>
        <p:spPr>
          <a:xfrm>
            <a:off x="0" y="624004"/>
            <a:ext cx="12192000" cy="1892104"/>
          </a:xfrm>
        </p:spPr>
        <p:txBody>
          <a:bodyPr>
            <a:normAutofit/>
          </a:bodyPr>
          <a:lstStyle/>
          <a:p>
            <a:r>
              <a:rPr lang="en-GB" dirty="0">
                <a:solidFill>
                  <a:srgbClr val="006600"/>
                </a:solidFill>
              </a:rPr>
              <a:t>Irish Peatlands:</a:t>
            </a:r>
            <a:br>
              <a:rPr lang="en-GB" dirty="0">
                <a:solidFill>
                  <a:srgbClr val="006600"/>
                </a:solidFill>
              </a:rPr>
            </a:br>
            <a:r>
              <a:rPr lang="en-GB" dirty="0">
                <a:solidFill>
                  <a:srgbClr val="006600"/>
                </a:solidFill>
              </a:rPr>
              <a:t>A Research Compendium</a:t>
            </a:r>
          </a:p>
        </p:txBody>
      </p:sp>
      <p:pic>
        <p:nvPicPr>
          <p:cNvPr id="5" name="Picture 4">
            <a:extLst>
              <a:ext uri="{FF2B5EF4-FFF2-40B4-BE49-F238E27FC236}">
                <a16:creationId xmlns:a16="http://schemas.microsoft.com/office/drawing/2014/main" xmlns="" id="{2DEEC6DB-30E4-4122-8DC7-4042D6D2F1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0023" y="6040854"/>
            <a:ext cx="1246019" cy="720967"/>
          </a:xfrm>
          <a:prstGeom prst="rect">
            <a:avLst/>
          </a:prstGeom>
        </p:spPr>
      </p:pic>
      <p:pic>
        <p:nvPicPr>
          <p:cNvPr id="6" name="Picture 5">
            <a:extLst>
              <a:ext uri="{FF2B5EF4-FFF2-40B4-BE49-F238E27FC236}">
                <a16:creationId xmlns:a16="http://schemas.microsoft.com/office/drawing/2014/main" xmlns="" id="{2D9213DE-FDA5-4FE2-9525-075AFEF4CC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333" y="6022774"/>
            <a:ext cx="491811" cy="757129"/>
          </a:xfrm>
          <a:prstGeom prst="rect">
            <a:avLst/>
          </a:prstGeom>
        </p:spPr>
      </p:pic>
      <p:pic>
        <p:nvPicPr>
          <p:cNvPr id="7" name="Picture 6">
            <a:extLst>
              <a:ext uri="{FF2B5EF4-FFF2-40B4-BE49-F238E27FC236}">
                <a16:creationId xmlns:a16="http://schemas.microsoft.com/office/drawing/2014/main" xmlns="" id="{2F040F5A-23C8-487C-826F-8C4BD6D995DD}"/>
              </a:ext>
            </a:extLst>
          </p:cNvPr>
          <p:cNvPicPr>
            <a:picLocks noChangeAspect="1"/>
          </p:cNvPicPr>
          <p:nvPr/>
        </p:nvPicPr>
        <p:blipFill rotWithShape="1">
          <a:blip r:embed="rId6"/>
          <a:srcRect l="73730" t="19502" r="8751" b="65607"/>
          <a:stretch/>
        </p:blipFill>
        <p:spPr>
          <a:xfrm>
            <a:off x="0" y="0"/>
            <a:ext cx="2227950" cy="1031410"/>
          </a:xfrm>
          <a:prstGeom prst="rect">
            <a:avLst/>
          </a:prstGeom>
        </p:spPr>
      </p:pic>
    </p:spTree>
    <p:extLst>
      <p:ext uri="{BB962C8B-B14F-4D97-AF65-F5344CB8AC3E}">
        <p14:creationId xmlns:p14="http://schemas.microsoft.com/office/powerpoint/2010/main" val="42619042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3">
            <a:extLst>
              <a:ext uri="{FF2B5EF4-FFF2-40B4-BE49-F238E27FC236}">
                <a16:creationId xmlns:a16="http://schemas.microsoft.com/office/drawing/2014/main" xmlns="" id="{E33BFEF1-9D42-48EF-8EC3-4420E3496ED6}"/>
              </a:ext>
            </a:extLst>
          </p:cNvPr>
          <p:cNvPicPr>
            <a:picLocks noGrp="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49498" y="2785172"/>
            <a:ext cx="1260475" cy="1079500"/>
          </a:xfrm>
          <a:noFill/>
        </p:spPr>
      </p:pic>
      <p:sp>
        <p:nvSpPr>
          <p:cNvPr id="34820" name="Title 1">
            <a:extLst>
              <a:ext uri="{FF2B5EF4-FFF2-40B4-BE49-F238E27FC236}">
                <a16:creationId xmlns:a16="http://schemas.microsoft.com/office/drawing/2014/main" xmlns="" id="{A3C032FC-0BBD-4553-80ED-19BCFEC31E35}"/>
              </a:ext>
            </a:extLst>
          </p:cNvPr>
          <p:cNvSpPr>
            <a:spLocks noGrp="1" noChangeArrowheads="1"/>
          </p:cNvSpPr>
          <p:nvPr>
            <p:ph type="title"/>
          </p:nvPr>
        </p:nvSpPr>
        <p:spPr>
          <a:xfrm>
            <a:off x="2209800" y="768351"/>
            <a:ext cx="7675605" cy="715963"/>
          </a:xfrm>
        </p:spPr>
        <p:txBody>
          <a:bodyPr>
            <a:normAutofit fontScale="90000"/>
          </a:bodyPr>
          <a:lstStyle/>
          <a:p>
            <a:pPr algn="ctr"/>
            <a:r>
              <a:rPr lang="en-GB" altLang="en-US" dirty="0"/>
              <a:t>Irish Peatlands 2019 facts checking </a:t>
            </a:r>
            <a:endParaRPr lang="en-IE" altLang="en-US" dirty="0"/>
          </a:p>
        </p:txBody>
      </p:sp>
      <p:sp>
        <p:nvSpPr>
          <p:cNvPr id="6" name="Content Placeholder 2">
            <a:extLst>
              <a:ext uri="{FF2B5EF4-FFF2-40B4-BE49-F238E27FC236}">
                <a16:creationId xmlns:a16="http://schemas.microsoft.com/office/drawing/2014/main" xmlns="" id="{2A352DBF-F598-485C-837A-325983215325}"/>
              </a:ext>
            </a:extLst>
          </p:cNvPr>
          <p:cNvSpPr txBox="1">
            <a:spLocks/>
          </p:cNvSpPr>
          <p:nvPr/>
        </p:nvSpPr>
        <p:spPr bwMode="auto">
          <a:xfrm>
            <a:off x="2154238" y="1847850"/>
            <a:ext cx="9152194" cy="4688873"/>
          </a:xfrm>
          <a:prstGeom prst="rect">
            <a:avLst/>
          </a:prstGeom>
          <a:noFill/>
          <a:ln w="9525">
            <a:noFill/>
            <a:miter lim="800000"/>
            <a:headEnd/>
            <a:tailEnd/>
          </a:ln>
        </p:spPr>
        <p:txBody>
          <a:bodyPr/>
          <a:lstStyle/>
          <a:p>
            <a:pPr marL="914400" lvl="1" indent="-457200">
              <a:spcBef>
                <a:spcPct val="20000"/>
              </a:spcBef>
              <a:buSzPct val="90000"/>
              <a:buFont typeface="Arial" panose="020B0604020202020204" pitchFamily="34" charset="0"/>
              <a:buChar char="•"/>
              <a:defRPr/>
            </a:pPr>
            <a:r>
              <a:rPr lang="en-GB" sz="2000" kern="0" dirty="0"/>
              <a:t>Industrial peat extraction for energy to be phased out by 2028 </a:t>
            </a:r>
          </a:p>
          <a:p>
            <a:pPr marL="914400" lvl="1" indent="-457200">
              <a:spcBef>
                <a:spcPct val="20000"/>
              </a:spcBef>
              <a:buSzPct val="90000"/>
              <a:buFont typeface="Arial" panose="020B0604020202020204" pitchFamily="34" charset="0"/>
              <a:buChar char="•"/>
              <a:defRPr/>
            </a:pPr>
            <a:r>
              <a:rPr lang="en-GB" sz="2000" kern="0" dirty="0"/>
              <a:t>Increased peat extraction for horticulture and bedding  (growing market)</a:t>
            </a:r>
          </a:p>
          <a:p>
            <a:pPr marL="914400" lvl="1" indent="-457200">
              <a:spcBef>
                <a:spcPct val="20000"/>
              </a:spcBef>
              <a:buSzPct val="90000"/>
              <a:buFont typeface="Arial" panose="020B0604020202020204" pitchFamily="34" charset="0"/>
              <a:buChar char="•"/>
              <a:defRPr/>
            </a:pPr>
            <a:r>
              <a:rPr lang="en-GB" sz="2000" kern="0" dirty="0"/>
              <a:t>Continued domestic turf cutting everywhere but on protected Raised Bogs</a:t>
            </a:r>
          </a:p>
          <a:p>
            <a:pPr marL="914400" lvl="1" indent="-457200">
              <a:spcBef>
                <a:spcPct val="20000"/>
              </a:spcBef>
              <a:buSzPct val="90000"/>
              <a:buFont typeface="Arial" panose="020B0604020202020204" pitchFamily="34" charset="0"/>
              <a:buChar char="•"/>
              <a:defRPr/>
            </a:pPr>
            <a:r>
              <a:rPr lang="en-GB" sz="2000" dirty="0"/>
              <a:t>Decreased state afforestation on peat </a:t>
            </a:r>
          </a:p>
          <a:p>
            <a:pPr marL="914400" lvl="1" indent="-457200">
              <a:spcBef>
                <a:spcPct val="20000"/>
              </a:spcBef>
              <a:buSzPct val="90000"/>
              <a:buFont typeface="Arial" panose="020B0604020202020204" pitchFamily="34" charset="0"/>
              <a:buChar char="•"/>
              <a:defRPr/>
            </a:pPr>
            <a:r>
              <a:rPr lang="en-GB" sz="2000" dirty="0"/>
              <a:t>Moderate increase in private afforestation</a:t>
            </a:r>
          </a:p>
          <a:p>
            <a:pPr marL="914400" lvl="1" indent="-457200">
              <a:spcBef>
                <a:spcPct val="20000"/>
              </a:spcBef>
              <a:buSzPct val="90000"/>
              <a:buFont typeface="Arial" panose="020B0604020202020204" pitchFamily="34" charset="0"/>
              <a:buChar char="•"/>
              <a:defRPr/>
            </a:pPr>
            <a:r>
              <a:rPr lang="en-GB" sz="2000" dirty="0"/>
              <a:t>Other increasing pressures from wind farm, infrastructural developments, recreation activities, invasive species and climate change.</a:t>
            </a:r>
          </a:p>
          <a:p>
            <a:pPr lvl="1">
              <a:spcBef>
                <a:spcPct val="20000"/>
              </a:spcBef>
              <a:buSzPct val="90000"/>
              <a:defRPr/>
            </a:pPr>
            <a:endParaRPr lang="en-GB" sz="2000" dirty="0"/>
          </a:p>
          <a:p>
            <a:pPr marL="800100" lvl="1" indent="-342900">
              <a:spcBef>
                <a:spcPct val="20000"/>
              </a:spcBef>
              <a:buSzPct val="90000"/>
              <a:buFont typeface="Wingdings" panose="05000000000000000000" pitchFamily="2" charset="2"/>
              <a:buChar char="à"/>
              <a:defRPr/>
            </a:pPr>
            <a:r>
              <a:rPr lang="en-GB" sz="2000" kern="0" dirty="0">
                <a:solidFill>
                  <a:srgbClr val="92D050"/>
                </a:solidFill>
                <a:sym typeface="Wingdings" panose="05000000000000000000" pitchFamily="2" charset="2"/>
              </a:rPr>
              <a:t>Hydrologically and ecologically functioning peatlands (sequestering Carbon and accumulating peat) have become rare! LOSS of biodiversity</a:t>
            </a:r>
          </a:p>
          <a:p>
            <a:pPr marL="800100" lvl="1" indent="-342900">
              <a:spcBef>
                <a:spcPct val="20000"/>
              </a:spcBef>
              <a:buSzPct val="90000"/>
              <a:buFont typeface="Wingdings" panose="05000000000000000000" pitchFamily="2" charset="2"/>
              <a:buChar char="à"/>
              <a:defRPr/>
            </a:pPr>
            <a:r>
              <a:rPr lang="en-GB" sz="2000" kern="0" dirty="0">
                <a:solidFill>
                  <a:srgbClr val="FF0000"/>
                </a:solidFill>
                <a:sym typeface="Wingdings" panose="05000000000000000000" pitchFamily="2" charset="2"/>
              </a:rPr>
              <a:t>Hot spots of CO</a:t>
            </a:r>
            <a:r>
              <a:rPr lang="en-GB" sz="2000" kern="0" baseline="-25000" dirty="0">
                <a:solidFill>
                  <a:srgbClr val="FF0000"/>
                </a:solidFill>
                <a:sym typeface="Wingdings" panose="05000000000000000000" pitchFamily="2" charset="2"/>
              </a:rPr>
              <a:t>2</a:t>
            </a:r>
            <a:r>
              <a:rPr lang="en-GB" sz="2000" kern="0" dirty="0">
                <a:solidFill>
                  <a:srgbClr val="FF0000"/>
                </a:solidFill>
                <a:sym typeface="Wingdings" panose="05000000000000000000" pitchFamily="2" charset="2"/>
              </a:rPr>
              <a:t> and N</a:t>
            </a:r>
            <a:r>
              <a:rPr lang="en-GB" sz="2000" kern="0" baseline="-25000" dirty="0">
                <a:solidFill>
                  <a:srgbClr val="FF0000"/>
                </a:solidFill>
                <a:sym typeface="Wingdings" panose="05000000000000000000" pitchFamily="2" charset="2"/>
              </a:rPr>
              <a:t>2</a:t>
            </a:r>
            <a:r>
              <a:rPr lang="en-GB" sz="2000" kern="0" dirty="0">
                <a:solidFill>
                  <a:srgbClr val="FF0000"/>
                </a:solidFill>
                <a:sym typeface="Wingdings" panose="05000000000000000000" pitchFamily="2" charset="2"/>
              </a:rPr>
              <a:t>O (20% of national GHG emissions!) Loss of Carbon</a:t>
            </a:r>
          </a:p>
          <a:p>
            <a:pPr marL="800100" lvl="1" indent="-342900">
              <a:spcBef>
                <a:spcPct val="20000"/>
              </a:spcBef>
              <a:buSzPct val="90000"/>
              <a:buFont typeface="Wingdings" panose="05000000000000000000" pitchFamily="2" charset="2"/>
              <a:buChar char="à"/>
              <a:defRPr/>
            </a:pPr>
            <a:r>
              <a:rPr lang="en-GB" sz="2000" kern="0" dirty="0">
                <a:solidFill>
                  <a:srgbClr val="00B0F0"/>
                </a:solidFill>
                <a:sym typeface="Wingdings" panose="05000000000000000000" pitchFamily="2" charset="2"/>
              </a:rPr>
              <a:t>Polluted water from drained bogs! Loss of water quality</a:t>
            </a:r>
          </a:p>
          <a:p>
            <a:pPr marL="914400" lvl="1" indent="-457200">
              <a:spcBef>
                <a:spcPct val="20000"/>
              </a:spcBef>
              <a:buSzPct val="90000"/>
              <a:buFont typeface="+mj-lt"/>
              <a:buAutoNum type="arabicPeriod"/>
              <a:defRPr/>
            </a:pPr>
            <a:endParaRPr lang="en-IE" sz="2000" kern="0" dirty="0"/>
          </a:p>
          <a:p>
            <a:pPr marL="457200" indent="-457200">
              <a:spcBef>
                <a:spcPct val="20000"/>
              </a:spcBef>
              <a:buSzPct val="90000"/>
              <a:buFont typeface="+mj-lt"/>
              <a:buAutoNum type="arabicPeriod" startAt="2"/>
              <a:defRPr/>
            </a:pPr>
            <a:endParaRPr lang="en-IE" sz="2000" kern="0" dirty="0"/>
          </a:p>
          <a:p>
            <a:pPr marL="457200" indent="-457200">
              <a:spcBef>
                <a:spcPct val="20000"/>
              </a:spcBef>
              <a:buSzPct val="90000"/>
              <a:buFont typeface="+mj-lt"/>
              <a:buAutoNum type="arabicPeriod" startAt="2"/>
              <a:defRPr/>
            </a:pPr>
            <a:endParaRPr lang="en-IE" sz="2000" kern="0" dirty="0"/>
          </a:p>
          <a:p>
            <a:pPr marL="457200" indent="-457200">
              <a:spcBef>
                <a:spcPct val="20000"/>
              </a:spcBef>
              <a:buSzPct val="90000"/>
              <a:buFont typeface="+mj-lt"/>
              <a:buAutoNum type="arabicPeriod" startAt="2"/>
              <a:defRPr/>
            </a:pPr>
            <a:endParaRPr lang="en-GB" sz="2000" kern="0" dirty="0"/>
          </a:p>
        </p:txBody>
      </p:sp>
      <p:pic>
        <p:nvPicPr>
          <p:cNvPr id="3" name="Picture 2" descr="A field of grass&#10;&#10;Description automatically generated">
            <a:extLst>
              <a:ext uri="{FF2B5EF4-FFF2-40B4-BE49-F238E27FC236}">
                <a16:creationId xmlns:a16="http://schemas.microsoft.com/office/drawing/2014/main" xmlns="" id="{BB441FEA-EB0F-44C7-A4B8-7FCAD0D16D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001" y="1636054"/>
            <a:ext cx="1306499" cy="977590"/>
          </a:xfrm>
          <a:prstGeom prst="rect">
            <a:avLst/>
          </a:prstGeom>
        </p:spPr>
      </p:pic>
      <p:pic>
        <p:nvPicPr>
          <p:cNvPr id="5" name="Picture 4" descr="A close up of a desert field&#10;&#10;Description automatically generated">
            <a:extLst>
              <a:ext uri="{FF2B5EF4-FFF2-40B4-BE49-F238E27FC236}">
                <a16:creationId xmlns:a16="http://schemas.microsoft.com/office/drawing/2014/main" xmlns="" id="{819BA6D4-F22A-4A3F-A429-27398ED14E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5658" y="323385"/>
            <a:ext cx="1306499" cy="977590"/>
          </a:xfrm>
          <a:prstGeom prst="rect">
            <a:avLst/>
          </a:prstGeom>
        </p:spPr>
      </p:pic>
      <p:pic>
        <p:nvPicPr>
          <p:cNvPr id="8" name="Picture 7" descr="A close up of a dry grass field&#10;&#10;Description automatically generated">
            <a:extLst>
              <a:ext uri="{FF2B5EF4-FFF2-40B4-BE49-F238E27FC236}">
                <a16:creationId xmlns:a16="http://schemas.microsoft.com/office/drawing/2014/main" xmlns="" id="{3138D3ED-387B-4843-BDF9-62EFABFE19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9001" y="4244357"/>
            <a:ext cx="1326336" cy="746064"/>
          </a:xfrm>
          <a:prstGeom prst="rect">
            <a:avLst/>
          </a:prstGeom>
        </p:spPr>
      </p:pic>
      <p:pic>
        <p:nvPicPr>
          <p:cNvPr id="12" name="Picture 11" descr="A close up of a tree&#10;&#10;Description automatically generated">
            <a:extLst>
              <a:ext uri="{FF2B5EF4-FFF2-40B4-BE49-F238E27FC236}">
                <a16:creationId xmlns:a16="http://schemas.microsoft.com/office/drawing/2014/main" xmlns="" id="{F3A92676-3788-40E1-9D54-5D7254A7C8D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10514903" y="5314716"/>
            <a:ext cx="1704279" cy="1278209"/>
          </a:xfrm>
          <a:prstGeom prst="rect">
            <a:avLst/>
          </a:prstGeom>
        </p:spPr>
      </p:pic>
      <p:pic>
        <p:nvPicPr>
          <p:cNvPr id="16" name="Picture 4" descr="B00270">
            <a:extLst>
              <a:ext uri="{FF2B5EF4-FFF2-40B4-BE49-F238E27FC236}">
                <a16:creationId xmlns:a16="http://schemas.microsoft.com/office/drawing/2014/main" xmlns="" id="{A785F88C-F0B4-42D1-8A6E-C5E2D8B61514}"/>
              </a:ext>
            </a:extLst>
          </p:cNvPr>
          <p:cNvPicPr>
            <a:picLocks noChangeAspect="1" noChangeArrowheads="1"/>
          </p:cNvPicPr>
          <p:nvPr/>
        </p:nvPicPr>
        <p:blipFill>
          <a:blip r:embed="rId8" cstate="print"/>
          <a:srcRect/>
          <a:stretch>
            <a:fillRect/>
          </a:stretch>
        </p:blipFill>
        <p:spPr bwMode="auto">
          <a:xfrm>
            <a:off x="593006" y="5370106"/>
            <a:ext cx="1334938" cy="998886"/>
          </a:xfrm>
          <a:prstGeom prst="rect">
            <a:avLst/>
          </a:prstGeom>
          <a:noFill/>
        </p:spPr>
      </p:pic>
      <p:pic>
        <p:nvPicPr>
          <p:cNvPr id="14" name="Picture 13" descr="A close up of a lush green field&#10;&#10;Description automatically generated">
            <a:extLst>
              <a:ext uri="{FF2B5EF4-FFF2-40B4-BE49-F238E27FC236}">
                <a16:creationId xmlns:a16="http://schemas.microsoft.com/office/drawing/2014/main" xmlns="" id="{EA112F0D-0B88-42E4-9FD3-0A1BD25896D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97014" y="321277"/>
            <a:ext cx="1334938" cy="1001204"/>
          </a:xfrm>
          <a:prstGeom prst="rect">
            <a:avLst/>
          </a:prstGeom>
        </p:spPr>
      </p:pic>
    </p:spTree>
    <p:extLst>
      <p:ext uri="{BB962C8B-B14F-4D97-AF65-F5344CB8AC3E}">
        <p14:creationId xmlns:p14="http://schemas.microsoft.com/office/powerpoint/2010/main" val="40169882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4D5A128-DF0F-4448-82FA-32E97F7840DE}"/>
              </a:ext>
            </a:extLst>
          </p:cNvPr>
          <p:cNvPicPr>
            <a:picLocks noChangeAspect="1"/>
          </p:cNvPicPr>
          <p:nvPr/>
        </p:nvPicPr>
        <p:blipFill rotWithShape="1">
          <a:blip r:embed="rId3"/>
          <a:srcRect l="16740" t="36441" r="17384" b="8067"/>
          <a:stretch/>
        </p:blipFill>
        <p:spPr>
          <a:xfrm>
            <a:off x="1061118" y="2298700"/>
            <a:ext cx="10069764" cy="4559300"/>
          </a:xfrm>
          <a:prstGeom prst="rect">
            <a:avLst/>
          </a:prstGeom>
        </p:spPr>
      </p:pic>
      <p:sp>
        <p:nvSpPr>
          <p:cNvPr id="2" name="TextBox 1">
            <a:extLst>
              <a:ext uri="{FF2B5EF4-FFF2-40B4-BE49-F238E27FC236}">
                <a16:creationId xmlns:a16="http://schemas.microsoft.com/office/drawing/2014/main" xmlns="" id="{4F5D144F-A465-4A52-BBBE-00537489A396}"/>
              </a:ext>
            </a:extLst>
          </p:cNvPr>
          <p:cNvSpPr txBox="1"/>
          <p:nvPr/>
        </p:nvSpPr>
        <p:spPr>
          <a:xfrm>
            <a:off x="3597704" y="664230"/>
            <a:ext cx="3568700" cy="584775"/>
          </a:xfrm>
          <a:prstGeom prst="rect">
            <a:avLst/>
          </a:prstGeom>
          <a:noFill/>
        </p:spPr>
        <p:txBody>
          <a:bodyPr wrap="square" rtlCol="0">
            <a:spAutoFit/>
          </a:bodyPr>
          <a:lstStyle/>
          <a:p>
            <a:r>
              <a:rPr lang="en-US" sz="3200" dirty="0">
                <a:solidFill>
                  <a:srgbClr val="00B0F0"/>
                </a:solidFill>
              </a:rPr>
              <a:t>GHG: </a:t>
            </a:r>
            <a:r>
              <a:rPr lang="en-US" sz="3200" dirty="0"/>
              <a:t>CO</a:t>
            </a:r>
            <a:r>
              <a:rPr lang="en-US" sz="3200" baseline="-25000" dirty="0"/>
              <a:t>2</a:t>
            </a:r>
            <a:r>
              <a:rPr lang="en-US" sz="3200" dirty="0"/>
              <a:t>, CH</a:t>
            </a:r>
            <a:r>
              <a:rPr lang="en-US" sz="3200" baseline="-25000" dirty="0"/>
              <a:t>4, </a:t>
            </a:r>
            <a:r>
              <a:rPr lang="en-US" sz="3200" dirty="0"/>
              <a:t>N</a:t>
            </a:r>
            <a:r>
              <a:rPr lang="en-US" sz="3200" baseline="-25000" dirty="0"/>
              <a:t>2</a:t>
            </a:r>
            <a:r>
              <a:rPr lang="en-US" sz="3200" dirty="0"/>
              <a:t>O</a:t>
            </a:r>
          </a:p>
        </p:txBody>
      </p:sp>
      <p:sp>
        <p:nvSpPr>
          <p:cNvPr id="5" name="TextBox 4">
            <a:extLst>
              <a:ext uri="{FF2B5EF4-FFF2-40B4-BE49-F238E27FC236}">
                <a16:creationId xmlns:a16="http://schemas.microsoft.com/office/drawing/2014/main" xmlns="" id="{56322CCF-12CE-4208-8306-2337B4679903}"/>
              </a:ext>
            </a:extLst>
          </p:cNvPr>
          <p:cNvSpPr txBox="1"/>
          <p:nvPr/>
        </p:nvSpPr>
        <p:spPr>
          <a:xfrm>
            <a:off x="7467599" y="641034"/>
            <a:ext cx="4875464" cy="584775"/>
          </a:xfrm>
          <a:prstGeom prst="rect">
            <a:avLst/>
          </a:prstGeom>
          <a:noFill/>
        </p:spPr>
        <p:txBody>
          <a:bodyPr wrap="square" rtlCol="0">
            <a:spAutoFit/>
          </a:bodyPr>
          <a:lstStyle/>
          <a:p>
            <a:r>
              <a:rPr lang="en-US" sz="3200" dirty="0">
                <a:solidFill>
                  <a:srgbClr val="00B0F0"/>
                </a:solidFill>
              </a:rPr>
              <a:t>WATER: </a:t>
            </a:r>
            <a:r>
              <a:rPr lang="en-US" sz="3200" dirty="0"/>
              <a:t>DOC, POC, NH</a:t>
            </a:r>
            <a:r>
              <a:rPr lang="en-US" sz="3200" baseline="-25000" dirty="0"/>
              <a:t>4</a:t>
            </a:r>
            <a:r>
              <a:rPr lang="en-US" sz="3200" baseline="30000" dirty="0"/>
              <a:t>+</a:t>
            </a:r>
          </a:p>
        </p:txBody>
      </p:sp>
      <p:sp>
        <p:nvSpPr>
          <p:cNvPr id="7" name="Rectangle: Rounded Corners 6">
            <a:extLst>
              <a:ext uri="{FF2B5EF4-FFF2-40B4-BE49-F238E27FC236}">
                <a16:creationId xmlns:a16="http://schemas.microsoft.com/office/drawing/2014/main" xmlns="" id="{AB1C75B3-03C7-492F-9945-E8CF8617F800}"/>
              </a:ext>
            </a:extLst>
          </p:cNvPr>
          <p:cNvSpPr/>
          <p:nvPr/>
        </p:nvSpPr>
        <p:spPr>
          <a:xfrm>
            <a:off x="1322865" y="6206010"/>
            <a:ext cx="2573867" cy="630425"/>
          </a:xfrm>
          <a:prstGeom prst="roundRect">
            <a:avLst/>
          </a:prstGeom>
          <a:solidFill>
            <a:schemeClr val="tx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bg2"/>
              </a:solidFill>
            </a:endParaRPr>
          </a:p>
        </p:txBody>
      </p:sp>
      <p:sp>
        <p:nvSpPr>
          <p:cNvPr id="8" name="Arrow: Right 7">
            <a:extLst>
              <a:ext uri="{FF2B5EF4-FFF2-40B4-BE49-F238E27FC236}">
                <a16:creationId xmlns:a16="http://schemas.microsoft.com/office/drawing/2014/main" xmlns="" id="{1FE1D791-39E7-4A29-A8DF-7523D785B02B}"/>
              </a:ext>
            </a:extLst>
          </p:cNvPr>
          <p:cNvSpPr/>
          <p:nvPr/>
        </p:nvSpPr>
        <p:spPr>
          <a:xfrm flipH="1">
            <a:off x="5616784" y="5616801"/>
            <a:ext cx="1850815" cy="3077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b="1" dirty="0"/>
              <a:t>Ammonium</a:t>
            </a:r>
          </a:p>
        </p:txBody>
      </p:sp>
      <p:sp>
        <p:nvSpPr>
          <p:cNvPr id="10" name="TextBox 9">
            <a:extLst>
              <a:ext uri="{FF2B5EF4-FFF2-40B4-BE49-F238E27FC236}">
                <a16:creationId xmlns:a16="http://schemas.microsoft.com/office/drawing/2014/main" xmlns="" id="{64CD497A-0A58-452B-8113-FCD9D7D4A9E3}"/>
              </a:ext>
            </a:extLst>
          </p:cNvPr>
          <p:cNvSpPr txBox="1"/>
          <p:nvPr/>
        </p:nvSpPr>
        <p:spPr>
          <a:xfrm>
            <a:off x="7716097" y="5247344"/>
            <a:ext cx="739140" cy="307777"/>
          </a:xfrm>
          <a:prstGeom prst="rect">
            <a:avLst/>
          </a:prstGeom>
          <a:noFill/>
        </p:spPr>
        <p:txBody>
          <a:bodyPr wrap="square" rtlCol="0">
            <a:spAutoFit/>
          </a:bodyPr>
          <a:lstStyle/>
          <a:p>
            <a:r>
              <a:rPr lang="en-US" sz="1400" dirty="0"/>
              <a:t>+POC</a:t>
            </a:r>
            <a:endParaRPr lang="en-IE" sz="1400" dirty="0"/>
          </a:p>
        </p:txBody>
      </p:sp>
      <p:sp>
        <p:nvSpPr>
          <p:cNvPr id="12" name="TextBox 11">
            <a:extLst>
              <a:ext uri="{FF2B5EF4-FFF2-40B4-BE49-F238E27FC236}">
                <a16:creationId xmlns:a16="http://schemas.microsoft.com/office/drawing/2014/main" xmlns="" id="{92332D1B-F0A8-4F6A-9FBF-472F43DC4FCC}"/>
              </a:ext>
            </a:extLst>
          </p:cNvPr>
          <p:cNvSpPr txBox="1"/>
          <p:nvPr/>
        </p:nvSpPr>
        <p:spPr>
          <a:xfrm>
            <a:off x="29004" y="664230"/>
            <a:ext cx="3568700" cy="1077218"/>
          </a:xfrm>
          <a:prstGeom prst="rect">
            <a:avLst/>
          </a:prstGeom>
          <a:noFill/>
        </p:spPr>
        <p:txBody>
          <a:bodyPr wrap="square" rtlCol="0">
            <a:spAutoFit/>
          </a:bodyPr>
          <a:lstStyle/>
          <a:p>
            <a:r>
              <a:rPr lang="en-US" sz="3200" dirty="0">
                <a:solidFill>
                  <a:srgbClr val="00B0F0"/>
                </a:solidFill>
              </a:rPr>
              <a:t>Biodiversity: </a:t>
            </a:r>
            <a:r>
              <a:rPr lang="en-US" sz="3200" dirty="0"/>
              <a:t>micro to macro level</a:t>
            </a:r>
          </a:p>
        </p:txBody>
      </p:sp>
      <p:sp>
        <p:nvSpPr>
          <p:cNvPr id="3" name="TextBox 2">
            <a:extLst>
              <a:ext uri="{FF2B5EF4-FFF2-40B4-BE49-F238E27FC236}">
                <a16:creationId xmlns:a16="http://schemas.microsoft.com/office/drawing/2014/main" xmlns="" id="{F1D6EF4E-1AE4-4D23-824D-2496EEDE40EB}"/>
              </a:ext>
            </a:extLst>
          </p:cNvPr>
          <p:cNvSpPr txBox="1"/>
          <p:nvPr/>
        </p:nvSpPr>
        <p:spPr>
          <a:xfrm>
            <a:off x="1061118" y="96644"/>
            <a:ext cx="9592014" cy="461665"/>
          </a:xfrm>
          <a:prstGeom prst="rect">
            <a:avLst/>
          </a:prstGeom>
          <a:noFill/>
        </p:spPr>
        <p:txBody>
          <a:bodyPr wrap="square" rtlCol="0">
            <a:spAutoFit/>
          </a:bodyPr>
          <a:lstStyle/>
          <a:p>
            <a:pPr algn="ctr"/>
            <a:r>
              <a:rPr lang="en-IE" sz="2400" dirty="0"/>
              <a:t>Holistic approach to managing peatlands to meet multiple benefits </a:t>
            </a:r>
          </a:p>
        </p:txBody>
      </p:sp>
      <p:pic>
        <p:nvPicPr>
          <p:cNvPr id="15" name="Graphic 14" descr="Man with kid">
            <a:extLst>
              <a:ext uri="{FF2B5EF4-FFF2-40B4-BE49-F238E27FC236}">
                <a16:creationId xmlns:a16="http://schemas.microsoft.com/office/drawing/2014/main" xmlns="" id="{69268452-477F-42BA-A2BB-58067452E1E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4942725" y="3469882"/>
            <a:ext cx="914400" cy="914400"/>
          </a:xfrm>
          <a:prstGeom prst="rect">
            <a:avLst/>
          </a:prstGeom>
        </p:spPr>
      </p:pic>
    </p:spTree>
    <p:extLst>
      <p:ext uri="{BB962C8B-B14F-4D97-AF65-F5344CB8AC3E}">
        <p14:creationId xmlns:p14="http://schemas.microsoft.com/office/powerpoint/2010/main" val="34896419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endParaRPr lang="en-GB" dirty="0"/>
          </a:p>
          <a:p>
            <a:endParaRPr lang="en-GB" dirty="0"/>
          </a:p>
        </p:txBody>
      </p:sp>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0657"/>
          <a:stretch/>
        </p:blipFill>
        <p:spPr bwMode="auto">
          <a:xfrm>
            <a:off x="8425991" y="3100064"/>
            <a:ext cx="3669892" cy="2734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C:\Users\Flo\Dropbox\NEROS\Site selection\Moyarwood\July 2013 photo\P111065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4579907" y="141153"/>
            <a:ext cx="3747570" cy="2810678"/>
          </a:xfrm>
          <a:prstGeom prst="rect">
            <a:avLst/>
          </a:prstGeom>
          <a:noFill/>
        </p:spPr>
      </p:pic>
      <p:sp>
        <p:nvSpPr>
          <p:cNvPr id="4" name="TextBox 3">
            <a:extLst>
              <a:ext uri="{FF2B5EF4-FFF2-40B4-BE49-F238E27FC236}">
                <a16:creationId xmlns:a16="http://schemas.microsoft.com/office/drawing/2014/main" xmlns="" id="{FD722FA2-A364-4C21-8256-9DCDBF98F199}"/>
              </a:ext>
            </a:extLst>
          </p:cNvPr>
          <p:cNvSpPr txBox="1"/>
          <p:nvPr/>
        </p:nvSpPr>
        <p:spPr>
          <a:xfrm>
            <a:off x="77678" y="812579"/>
            <a:ext cx="4502229" cy="6155531"/>
          </a:xfrm>
          <a:prstGeom prst="rect">
            <a:avLst/>
          </a:prstGeom>
          <a:noFill/>
        </p:spPr>
        <p:txBody>
          <a:bodyPr wrap="square" rtlCol="0">
            <a:spAutoFit/>
          </a:bodyPr>
          <a:lstStyle/>
          <a:p>
            <a:pPr algn="ctr"/>
            <a:r>
              <a:rPr lang="en-GB" sz="3200" dirty="0"/>
              <a:t>Peatlands and </a:t>
            </a:r>
            <a:r>
              <a:rPr lang="en-GB" sz="3200" dirty="0">
                <a:solidFill>
                  <a:srgbClr val="92D050"/>
                </a:solidFill>
              </a:rPr>
              <a:t>biodiversity</a:t>
            </a:r>
            <a:r>
              <a:rPr lang="en-GB" sz="3200" dirty="0"/>
              <a:t>: </a:t>
            </a:r>
          </a:p>
          <a:p>
            <a:endParaRPr lang="en-GB" sz="2400" dirty="0"/>
          </a:p>
          <a:p>
            <a:pPr marL="457200" indent="-457200">
              <a:buAutoNum type="arabicParenR"/>
            </a:pPr>
            <a:r>
              <a:rPr lang="en-GB" sz="2400" dirty="0"/>
              <a:t>Where are we losing </a:t>
            </a:r>
            <a:r>
              <a:rPr lang="en-GB" sz="2400" dirty="0">
                <a:solidFill>
                  <a:srgbClr val="92D050"/>
                </a:solidFill>
              </a:rPr>
              <a:t>Biodiversity</a:t>
            </a:r>
            <a:r>
              <a:rPr lang="en-GB" sz="2400" dirty="0"/>
              <a:t>?</a:t>
            </a:r>
          </a:p>
          <a:p>
            <a:pPr marL="914400" lvl="1" indent="-457200">
              <a:buFont typeface="+mj-lt"/>
              <a:buAutoNum type="alphaLcPeriod"/>
            </a:pPr>
            <a:r>
              <a:rPr lang="en-GB" sz="2400" dirty="0"/>
              <a:t>Industrial and domestic peat extraction</a:t>
            </a:r>
          </a:p>
          <a:p>
            <a:pPr marL="914400" lvl="1" indent="-457200">
              <a:buFont typeface="+mj-lt"/>
              <a:buAutoNum type="alphaLcPeriod"/>
            </a:pPr>
            <a:r>
              <a:rPr lang="en-GB" sz="2400" dirty="0"/>
              <a:t>Drained grassland </a:t>
            </a:r>
          </a:p>
          <a:p>
            <a:endParaRPr lang="en-GB" sz="2400" dirty="0"/>
          </a:p>
          <a:p>
            <a:r>
              <a:rPr lang="en-GB" sz="2400" dirty="0"/>
              <a:t>2) Where can we gaining </a:t>
            </a:r>
            <a:r>
              <a:rPr lang="en-GB" sz="2400" dirty="0">
                <a:solidFill>
                  <a:srgbClr val="92D050"/>
                </a:solidFill>
              </a:rPr>
              <a:t>Biodiversity</a:t>
            </a:r>
            <a:r>
              <a:rPr lang="en-GB" sz="2400" dirty="0"/>
              <a:t> ?</a:t>
            </a:r>
          </a:p>
          <a:p>
            <a:pPr marL="914400" lvl="1" indent="-457200">
              <a:buFont typeface="+mj-lt"/>
              <a:buAutoNum type="alphaLcPeriod"/>
            </a:pPr>
            <a:r>
              <a:rPr lang="en-GB" sz="2400" dirty="0"/>
              <a:t>Well managed protected restored bogs	</a:t>
            </a:r>
          </a:p>
          <a:p>
            <a:pPr marL="914400" lvl="1" indent="-457200">
              <a:buFont typeface="+mj-lt"/>
              <a:buAutoNum type="alphaLcPeriod"/>
            </a:pPr>
            <a:r>
              <a:rPr lang="en-GB" sz="2400" dirty="0"/>
              <a:t>Well managed rewetted bogs</a:t>
            </a:r>
          </a:p>
          <a:p>
            <a:endParaRPr lang="en-GB" dirty="0"/>
          </a:p>
        </p:txBody>
      </p:sp>
      <p:pic>
        <p:nvPicPr>
          <p:cNvPr id="11" name="Picture 10" descr="A large green field with trees in the background&#10;&#10;Description generated with very high confidence">
            <a:extLst>
              <a:ext uri="{FF2B5EF4-FFF2-40B4-BE49-F238E27FC236}">
                <a16:creationId xmlns:a16="http://schemas.microsoft.com/office/drawing/2014/main" xmlns="" id="{5CD102CC-430D-46D5-84E4-F9920876D12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564" t="37903" r="13188" b="30287"/>
          <a:stretch/>
        </p:blipFill>
        <p:spPr>
          <a:xfrm>
            <a:off x="8444429" y="141153"/>
            <a:ext cx="3669893" cy="2821003"/>
          </a:xfrm>
          <a:prstGeom prst="rect">
            <a:avLst/>
          </a:prstGeom>
        </p:spPr>
      </p:pic>
      <p:pic>
        <p:nvPicPr>
          <p:cNvPr id="8" name="Picture 2" descr="Ballydermotcutaway2">
            <a:extLst>
              <a:ext uri="{FF2B5EF4-FFF2-40B4-BE49-F238E27FC236}">
                <a16:creationId xmlns:a16="http://schemas.microsoft.com/office/drawing/2014/main" xmlns="" id="{CE78F277-2EF6-4057-815D-FD392D610030}"/>
              </a:ext>
            </a:extLst>
          </p:cNvPr>
          <p:cNvPicPr>
            <a:picLocks noChangeAspect="1" noChangeArrowheads="1"/>
          </p:cNvPicPr>
          <p:nvPr/>
        </p:nvPicPr>
        <p:blipFill>
          <a:blip r:embed="rId6" cstate="print"/>
          <a:srcRect/>
          <a:stretch>
            <a:fillRect/>
          </a:stretch>
        </p:blipFill>
        <p:spPr bwMode="auto">
          <a:xfrm>
            <a:off x="4579907" y="3100064"/>
            <a:ext cx="3669892" cy="2745820"/>
          </a:xfrm>
          <a:prstGeom prst="rect">
            <a:avLst/>
          </a:prstGeom>
          <a:noFill/>
          <a:ln>
            <a:solidFill>
              <a:schemeClr val="tx1"/>
            </a:solidFill>
          </a:ln>
        </p:spPr>
      </p:pic>
    </p:spTree>
    <p:extLst>
      <p:ext uri="{BB962C8B-B14F-4D97-AF65-F5344CB8AC3E}">
        <p14:creationId xmlns:p14="http://schemas.microsoft.com/office/powerpoint/2010/main" val="12826465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endParaRPr lang="en-GB" dirty="0"/>
          </a:p>
          <a:p>
            <a:endParaRPr lang="en-GB" dirty="0"/>
          </a:p>
        </p:txBody>
      </p:sp>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0657"/>
          <a:stretch/>
        </p:blipFill>
        <p:spPr bwMode="auto">
          <a:xfrm>
            <a:off x="8425991" y="3100064"/>
            <a:ext cx="3669892" cy="2734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C:\Users\Flo\Dropbox\NEROS\Site selection\Moyarwood\July 2013 photo\P111065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4579907" y="141153"/>
            <a:ext cx="3747570" cy="2810678"/>
          </a:xfrm>
          <a:prstGeom prst="rect">
            <a:avLst/>
          </a:prstGeom>
          <a:noFill/>
        </p:spPr>
      </p:pic>
      <p:sp>
        <p:nvSpPr>
          <p:cNvPr id="4" name="TextBox 3">
            <a:extLst>
              <a:ext uri="{FF2B5EF4-FFF2-40B4-BE49-F238E27FC236}">
                <a16:creationId xmlns:a16="http://schemas.microsoft.com/office/drawing/2014/main" xmlns="" id="{FD722FA2-A364-4C21-8256-9DCDBF98F199}"/>
              </a:ext>
            </a:extLst>
          </p:cNvPr>
          <p:cNvSpPr txBox="1"/>
          <p:nvPr/>
        </p:nvSpPr>
        <p:spPr>
          <a:xfrm>
            <a:off x="77678" y="812579"/>
            <a:ext cx="4502229" cy="4924425"/>
          </a:xfrm>
          <a:prstGeom prst="rect">
            <a:avLst/>
          </a:prstGeom>
          <a:noFill/>
        </p:spPr>
        <p:txBody>
          <a:bodyPr wrap="square" rtlCol="0">
            <a:spAutoFit/>
          </a:bodyPr>
          <a:lstStyle/>
          <a:p>
            <a:pPr algn="ctr"/>
            <a:r>
              <a:rPr lang="en-GB" sz="3200" dirty="0"/>
              <a:t>Peatlands and climate: </a:t>
            </a:r>
          </a:p>
          <a:p>
            <a:endParaRPr lang="en-GB" sz="2400" dirty="0"/>
          </a:p>
          <a:p>
            <a:pPr marL="457200" indent="-457200">
              <a:buAutoNum type="arabicParenR"/>
            </a:pPr>
            <a:r>
              <a:rPr lang="en-GB" sz="2400" dirty="0"/>
              <a:t>Where are we losing </a:t>
            </a:r>
            <a:r>
              <a:rPr lang="en-GB" sz="2400" dirty="0">
                <a:solidFill>
                  <a:srgbClr val="FF0000"/>
                </a:solidFill>
              </a:rPr>
              <a:t>Carbon</a:t>
            </a:r>
            <a:r>
              <a:rPr lang="en-GB" sz="2400" dirty="0"/>
              <a:t>?</a:t>
            </a:r>
          </a:p>
          <a:p>
            <a:pPr marL="914400" lvl="1" indent="-457200">
              <a:buFont typeface="+mj-lt"/>
              <a:buAutoNum type="alphaLcPeriod"/>
            </a:pPr>
            <a:r>
              <a:rPr lang="en-GB" sz="2400" dirty="0"/>
              <a:t>Industrial and domestic peat extraction</a:t>
            </a:r>
          </a:p>
          <a:p>
            <a:pPr marL="914400" lvl="1" indent="-457200">
              <a:buFont typeface="+mj-lt"/>
              <a:buAutoNum type="alphaLcPeriod"/>
            </a:pPr>
            <a:r>
              <a:rPr lang="en-GB" sz="2400" dirty="0"/>
              <a:t>Drained grassland </a:t>
            </a:r>
          </a:p>
          <a:p>
            <a:endParaRPr lang="en-GB" sz="2400" dirty="0"/>
          </a:p>
          <a:p>
            <a:r>
              <a:rPr lang="en-GB" sz="2400" dirty="0"/>
              <a:t>2) Where can we gaining </a:t>
            </a:r>
            <a:r>
              <a:rPr lang="en-GB" sz="2400" dirty="0">
                <a:solidFill>
                  <a:srgbClr val="FF0000"/>
                </a:solidFill>
              </a:rPr>
              <a:t>Carbon</a:t>
            </a:r>
            <a:r>
              <a:rPr lang="en-GB" sz="2400" dirty="0"/>
              <a:t> ?</a:t>
            </a:r>
          </a:p>
          <a:p>
            <a:pPr marL="914400" lvl="1" indent="-457200">
              <a:buFont typeface="+mj-lt"/>
              <a:buAutoNum type="alphaLcPeriod"/>
            </a:pPr>
            <a:r>
              <a:rPr lang="en-GB" sz="2400" dirty="0"/>
              <a:t>Well managed protected restored bogs	</a:t>
            </a:r>
          </a:p>
          <a:p>
            <a:pPr marL="914400" lvl="1" indent="-457200">
              <a:buFont typeface="+mj-lt"/>
              <a:buAutoNum type="alphaLcPeriod"/>
            </a:pPr>
            <a:r>
              <a:rPr lang="en-GB" sz="2400" dirty="0"/>
              <a:t>Well managed rewetted bogs</a:t>
            </a:r>
          </a:p>
          <a:p>
            <a:endParaRPr lang="en-GB" dirty="0"/>
          </a:p>
        </p:txBody>
      </p:sp>
      <p:pic>
        <p:nvPicPr>
          <p:cNvPr id="11" name="Picture 10" descr="A large green field with trees in the background&#10;&#10;Description generated with very high confidence">
            <a:extLst>
              <a:ext uri="{FF2B5EF4-FFF2-40B4-BE49-F238E27FC236}">
                <a16:creationId xmlns:a16="http://schemas.microsoft.com/office/drawing/2014/main" xmlns="" id="{5CD102CC-430D-46D5-84E4-F9920876D12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564" t="37903" r="13188" b="30287"/>
          <a:stretch/>
        </p:blipFill>
        <p:spPr>
          <a:xfrm>
            <a:off x="8444429" y="141153"/>
            <a:ext cx="3669893" cy="2821003"/>
          </a:xfrm>
          <a:prstGeom prst="rect">
            <a:avLst/>
          </a:prstGeom>
        </p:spPr>
      </p:pic>
      <p:pic>
        <p:nvPicPr>
          <p:cNvPr id="8" name="Picture 2" descr="Ballydermotcutaway2">
            <a:extLst>
              <a:ext uri="{FF2B5EF4-FFF2-40B4-BE49-F238E27FC236}">
                <a16:creationId xmlns:a16="http://schemas.microsoft.com/office/drawing/2014/main" xmlns="" id="{CE78F277-2EF6-4057-815D-FD392D610030}"/>
              </a:ext>
            </a:extLst>
          </p:cNvPr>
          <p:cNvPicPr>
            <a:picLocks noChangeAspect="1" noChangeArrowheads="1"/>
          </p:cNvPicPr>
          <p:nvPr/>
        </p:nvPicPr>
        <p:blipFill>
          <a:blip r:embed="rId6" cstate="print"/>
          <a:srcRect/>
          <a:stretch>
            <a:fillRect/>
          </a:stretch>
        </p:blipFill>
        <p:spPr bwMode="auto">
          <a:xfrm>
            <a:off x="4579907" y="3100064"/>
            <a:ext cx="3669892" cy="2745820"/>
          </a:xfrm>
          <a:prstGeom prst="rect">
            <a:avLst/>
          </a:prstGeom>
          <a:noFill/>
          <a:ln>
            <a:solidFill>
              <a:schemeClr val="tx1"/>
            </a:solidFill>
          </a:ln>
        </p:spPr>
      </p:pic>
    </p:spTree>
    <p:extLst>
      <p:ext uri="{BB962C8B-B14F-4D97-AF65-F5344CB8AC3E}">
        <p14:creationId xmlns:p14="http://schemas.microsoft.com/office/powerpoint/2010/main" val="6276261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endParaRPr lang="en-GB" dirty="0"/>
          </a:p>
          <a:p>
            <a:endParaRPr lang="en-GB" dirty="0"/>
          </a:p>
        </p:txBody>
      </p:sp>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0657"/>
          <a:stretch/>
        </p:blipFill>
        <p:spPr bwMode="auto">
          <a:xfrm>
            <a:off x="8425991" y="3100064"/>
            <a:ext cx="3669892" cy="2734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C:\Users\Flo\Dropbox\NEROS\Site selection\Moyarwood\July 2013 photo\P111065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4579907" y="141153"/>
            <a:ext cx="3747570" cy="2810678"/>
          </a:xfrm>
          <a:prstGeom prst="rect">
            <a:avLst/>
          </a:prstGeom>
          <a:noFill/>
        </p:spPr>
      </p:pic>
      <p:sp>
        <p:nvSpPr>
          <p:cNvPr id="4" name="TextBox 3">
            <a:extLst>
              <a:ext uri="{FF2B5EF4-FFF2-40B4-BE49-F238E27FC236}">
                <a16:creationId xmlns:a16="http://schemas.microsoft.com/office/drawing/2014/main" xmlns="" id="{FD722FA2-A364-4C21-8256-9DCDBF98F199}"/>
              </a:ext>
            </a:extLst>
          </p:cNvPr>
          <p:cNvSpPr txBox="1"/>
          <p:nvPr/>
        </p:nvSpPr>
        <p:spPr>
          <a:xfrm>
            <a:off x="77678" y="812579"/>
            <a:ext cx="4502229" cy="5663089"/>
          </a:xfrm>
          <a:prstGeom prst="rect">
            <a:avLst/>
          </a:prstGeom>
          <a:noFill/>
        </p:spPr>
        <p:txBody>
          <a:bodyPr wrap="square" rtlCol="0">
            <a:spAutoFit/>
          </a:bodyPr>
          <a:lstStyle/>
          <a:p>
            <a:pPr algn="ctr"/>
            <a:r>
              <a:rPr lang="en-GB" sz="3200" dirty="0"/>
              <a:t>Peatlands and </a:t>
            </a:r>
            <a:r>
              <a:rPr lang="en-GB" sz="3200" dirty="0">
                <a:solidFill>
                  <a:srgbClr val="00B0F0"/>
                </a:solidFill>
              </a:rPr>
              <a:t>water</a:t>
            </a:r>
            <a:r>
              <a:rPr lang="en-GB" sz="3200" dirty="0"/>
              <a:t>: </a:t>
            </a:r>
          </a:p>
          <a:p>
            <a:endParaRPr lang="en-GB" sz="2400" dirty="0"/>
          </a:p>
          <a:p>
            <a:pPr marL="457200" indent="-457200">
              <a:buAutoNum type="arabicParenR"/>
            </a:pPr>
            <a:r>
              <a:rPr lang="en-GB" sz="2400" dirty="0"/>
              <a:t>Where are we losing </a:t>
            </a:r>
            <a:r>
              <a:rPr lang="en-GB" sz="2400" dirty="0">
                <a:solidFill>
                  <a:srgbClr val="00B0F0"/>
                </a:solidFill>
              </a:rPr>
              <a:t>Water quality</a:t>
            </a:r>
            <a:r>
              <a:rPr lang="en-GB" sz="2400" dirty="0"/>
              <a:t>?</a:t>
            </a:r>
          </a:p>
          <a:p>
            <a:pPr marL="914400" lvl="1" indent="-457200">
              <a:buFont typeface="+mj-lt"/>
              <a:buAutoNum type="alphaLcPeriod"/>
            </a:pPr>
            <a:r>
              <a:rPr lang="en-GB" sz="2400" dirty="0"/>
              <a:t>Industrial and domestic peat extraction</a:t>
            </a:r>
          </a:p>
          <a:p>
            <a:pPr marL="914400" lvl="1" indent="-457200">
              <a:buFont typeface="+mj-lt"/>
              <a:buAutoNum type="alphaLcPeriod"/>
            </a:pPr>
            <a:r>
              <a:rPr lang="en-GB" sz="2400" dirty="0"/>
              <a:t>Drained grassland </a:t>
            </a:r>
          </a:p>
          <a:p>
            <a:endParaRPr lang="en-GB" sz="2400" dirty="0"/>
          </a:p>
          <a:p>
            <a:r>
              <a:rPr lang="en-GB" sz="2400" dirty="0"/>
              <a:t>2) Where can we gaining </a:t>
            </a:r>
            <a:r>
              <a:rPr lang="en-GB" sz="2400" dirty="0">
                <a:solidFill>
                  <a:srgbClr val="00B0F0"/>
                </a:solidFill>
              </a:rPr>
              <a:t>Water quality</a:t>
            </a:r>
            <a:r>
              <a:rPr lang="en-GB" sz="2400" dirty="0"/>
              <a:t> ?</a:t>
            </a:r>
          </a:p>
          <a:p>
            <a:pPr marL="914400" lvl="1" indent="-457200">
              <a:buFont typeface="+mj-lt"/>
              <a:buAutoNum type="alphaLcPeriod"/>
            </a:pPr>
            <a:r>
              <a:rPr lang="en-GB" sz="2400" dirty="0"/>
              <a:t>Well managed protected restored bogs	</a:t>
            </a:r>
          </a:p>
          <a:p>
            <a:pPr marL="914400" lvl="1" indent="-457200">
              <a:buFont typeface="+mj-lt"/>
              <a:buAutoNum type="alphaLcPeriod"/>
            </a:pPr>
            <a:r>
              <a:rPr lang="en-GB" sz="2400" dirty="0"/>
              <a:t>Well managed rewetted bogs</a:t>
            </a:r>
          </a:p>
          <a:p>
            <a:endParaRPr lang="en-GB" dirty="0"/>
          </a:p>
        </p:txBody>
      </p:sp>
      <p:pic>
        <p:nvPicPr>
          <p:cNvPr id="11" name="Picture 10" descr="A large green field with trees in the background&#10;&#10;Description generated with very high confidence">
            <a:extLst>
              <a:ext uri="{FF2B5EF4-FFF2-40B4-BE49-F238E27FC236}">
                <a16:creationId xmlns:a16="http://schemas.microsoft.com/office/drawing/2014/main" xmlns="" id="{5CD102CC-430D-46D5-84E4-F9920876D12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564" t="37903" r="13188" b="30287"/>
          <a:stretch/>
        </p:blipFill>
        <p:spPr>
          <a:xfrm>
            <a:off x="8444429" y="141153"/>
            <a:ext cx="3669893" cy="2821003"/>
          </a:xfrm>
          <a:prstGeom prst="rect">
            <a:avLst/>
          </a:prstGeom>
        </p:spPr>
      </p:pic>
      <p:pic>
        <p:nvPicPr>
          <p:cNvPr id="8" name="Picture 2" descr="Ballydermotcutaway2">
            <a:extLst>
              <a:ext uri="{FF2B5EF4-FFF2-40B4-BE49-F238E27FC236}">
                <a16:creationId xmlns:a16="http://schemas.microsoft.com/office/drawing/2014/main" xmlns="" id="{CE78F277-2EF6-4057-815D-FD392D610030}"/>
              </a:ext>
            </a:extLst>
          </p:cNvPr>
          <p:cNvPicPr>
            <a:picLocks noChangeAspect="1" noChangeArrowheads="1"/>
          </p:cNvPicPr>
          <p:nvPr/>
        </p:nvPicPr>
        <p:blipFill>
          <a:blip r:embed="rId6" cstate="print"/>
          <a:srcRect/>
          <a:stretch>
            <a:fillRect/>
          </a:stretch>
        </p:blipFill>
        <p:spPr bwMode="auto">
          <a:xfrm>
            <a:off x="4579907" y="3100064"/>
            <a:ext cx="3669892" cy="2745820"/>
          </a:xfrm>
          <a:prstGeom prst="rect">
            <a:avLst/>
          </a:prstGeom>
          <a:noFill/>
          <a:ln>
            <a:solidFill>
              <a:schemeClr val="tx1"/>
            </a:solidFill>
          </a:ln>
        </p:spPr>
      </p:pic>
    </p:spTree>
    <p:extLst>
      <p:ext uri="{BB962C8B-B14F-4D97-AF65-F5344CB8AC3E}">
        <p14:creationId xmlns:p14="http://schemas.microsoft.com/office/powerpoint/2010/main" val="6855185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xmlns="" id="{2A352DBF-F598-485C-837A-325983215325}"/>
              </a:ext>
            </a:extLst>
          </p:cNvPr>
          <p:cNvSpPr txBox="1">
            <a:spLocks/>
          </p:cNvSpPr>
          <p:nvPr/>
        </p:nvSpPr>
        <p:spPr bwMode="auto">
          <a:xfrm>
            <a:off x="2154238" y="3925229"/>
            <a:ext cx="9152194" cy="2611494"/>
          </a:xfrm>
          <a:prstGeom prst="rect">
            <a:avLst/>
          </a:prstGeom>
          <a:noFill/>
          <a:ln w="9525">
            <a:noFill/>
            <a:miter lim="800000"/>
            <a:headEnd/>
            <a:tailEnd/>
          </a:ln>
        </p:spPr>
        <p:txBody>
          <a:bodyPr/>
          <a:lstStyle/>
          <a:p>
            <a:pPr lvl="1">
              <a:spcBef>
                <a:spcPct val="20000"/>
              </a:spcBef>
              <a:buSzPct val="90000"/>
              <a:defRPr/>
            </a:pPr>
            <a:endParaRPr lang="en-GB" sz="2000" kern="0" dirty="0"/>
          </a:p>
          <a:p>
            <a:pPr lvl="1">
              <a:spcBef>
                <a:spcPct val="20000"/>
              </a:spcBef>
              <a:buSzPct val="90000"/>
              <a:defRPr/>
            </a:pPr>
            <a:r>
              <a:rPr lang="en-GB" sz="2000" kern="0" dirty="0">
                <a:solidFill>
                  <a:srgbClr val="92D050"/>
                </a:solidFill>
                <a:sym typeface="Wingdings" panose="05000000000000000000" pitchFamily="2" charset="2"/>
              </a:rPr>
              <a:t>	 Biodiversity loss</a:t>
            </a:r>
          </a:p>
          <a:p>
            <a:pPr lvl="2">
              <a:spcBef>
                <a:spcPct val="20000"/>
              </a:spcBef>
              <a:buSzPct val="90000"/>
              <a:defRPr/>
            </a:pPr>
            <a:r>
              <a:rPr lang="en-GB" sz="2000" kern="0" dirty="0">
                <a:solidFill>
                  <a:srgbClr val="00B0F0"/>
                </a:solidFill>
                <a:sym typeface="Wingdings" panose="05000000000000000000" pitchFamily="2" charset="2"/>
              </a:rPr>
              <a:t> Water pollution and cost of cleaning water</a:t>
            </a:r>
          </a:p>
          <a:p>
            <a:pPr lvl="2">
              <a:spcBef>
                <a:spcPct val="20000"/>
              </a:spcBef>
              <a:buSzPct val="90000"/>
              <a:defRPr/>
            </a:pPr>
            <a:r>
              <a:rPr lang="en-GB" sz="2000" kern="0" dirty="0">
                <a:solidFill>
                  <a:srgbClr val="FF0000"/>
                </a:solidFill>
                <a:sym typeface="Wingdings" panose="05000000000000000000" pitchFamily="2" charset="2"/>
              </a:rPr>
              <a:t></a:t>
            </a:r>
            <a:r>
              <a:rPr lang="en-GB" sz="2000" kern="0" dirty="0">
                <a:solidFill>
                  <a:srgbClr val="92D050"/>
                </a:solidFill>
                <a:sym typeface="Wingdings" panose="05000000000000000000" pitchFamily="2" charset="2"/>
              </a:rPr>
              <a:t> </a:t>
            </a:r>
            <a:r>
              <a:rPr lang="en-GB" sz="2000" kern="0" dirty="0">
                <a:solidFill>
                  <a:srgbClr val="FF0000"/>
                </a:solidFill>
                <a:sym typeface="Wingdings" panose="05000000000000000000" pitchFamily="2" charset="2"/>
              </a:rPr>
              <a:t>Climate mitigation (stopping CO2 emissions)</a:t>
            </a:r>
            <a:endParaRPr lang="en-GB" sz="2000" kern="0" dirty="0">
              <a:solidFill>
                <a:srgbClr val="FF0000"/>
              </a:solidFill>
            </a:endParaRPr>
          </a:p>
          <a:p>
            <a:pPr marL="914400" lvl="1" indent="-457200">
              <a:spcBef>
                <a:spcPct val="20000"/>
              </a:spcBef>
              <a:buSzPct val="90000"/>
              <a:buFont typeface="Arial" panose="020B0604020202020204" pitchFamily="34" charset="0"/>
              <a:buChar char="•"/>
              <a:defRPr/>
            </a:pPr>
            <a:endParaRPr lang="en-GB" sz="2000" dirty="0"/>
          </a:p>
          <a:p>
            <a:pPr lvl="1">
              <a:spcBef>
                <a:spcPct val="20000"/>
              </a:spcBef>
              <a:buSzPct val="90000"/>
              <a:defRPr/>
            </a:pPr>
            <a:endParaRPr lang="en-GB" sz="2000" dirty="0"/>
          </a:p>
          <a:p>
            <a:pPr>
              <a:spcBef>
                <a:spcPct val="20000"/>
              </a:spcBef>
              <a:buSzPct val="90000"/>
              <a:defRPr/>
            </a:pPr>
            <a:endParaRPr lang="en-IE" sz="2000" kern="0" dirty="0"/>
          </a:p>
          <a:p>
            <a:pPr marL="457200" indent="-457200">
              <a:spcBef>
                <a:spcPct val="20000"/>
              </a:spcBef>
              <a:buSzPct val="90000"/>
              <a:buFont typeface="+mj-lt"/>
              <a:buAutoNum type="arabicPeriod" startAt="2"/>
              <a:defRPr/>
            </a:pPr>
            <a:endParaRPr lang="en-IE" sz="2000" kern="0" dirty="0"/>
          </a:p>
          <a:p>
            <a:pPr marL="457200" indent="-457200">
              <a:spcBef>
                <a:spcPct val="20000"/>
              </a:spcBef>
              <a:buSzPct val="90000"/>
              <a:buFont typeface="+mj-lt"/>
              <a:buAutoNum type="arabicPeriod" startAt="2"/>
              <a:defRPr/>
            </a:pPr>
            <a:endParaRPr lang="en-GB" sz="2000" kern="0" dirty="0"/>
          </a:p>
        </p:txBody>
      </p:sp>
      <p:pic>
        <p:nvPicPr>
          <p:cNvPr id="7" name="Picture 2">
            <a:extLst>
              <a:ext uri="{FF2B5EF4-FFF2-40B4-BE49-F238E27FC236}">
                <a16:creationId xmlns:a16="http://schemas.microsoft.com/office/drawing/2014/main" xmlns="" id="{D295A8FC-32B6-40B3-BCE0-0FD5F88FBF6E}"/>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l="12367"/>
          <a:stretch>
            <a:fillRect/>
          </a:stretch>
        </p:blipFill>
        <p:spPr bwMode="auto">
          <a:xfrm>
            <a:off x="10440870" y="193326"/>
            <a:ext cx="126047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a:extLst>
              <a:ext uri="{FF2B5EF4-FFF2-40B4-BE49-F238E27FC236}">
                <a16:creationId xmlns:a16="http://schemas.microsoft.com/office/drawing/2014/main" xmlns="" id="{028F502F-8A82-406E-AF10-4257D899EDFA}"/>
              </a:ext>
            </a:extLst>
          </p:cNvPr>
          <p:cNvSpPr txBox="1">
            <a:spLocks noChangeArrowheads="1"/>
          </p:cNvSpPr>
          <p:nvPr/>
        </p:nvSpPr>
        <p:spPr>
          <a:xfrm>
            <a:off x="2258197" y="538161"/>
            <a:ext cx="8182673" cy="138728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dirty="0"/>
              <a:t>2 actions towards sustainable management of peatlands </a:t>
            </a:r>
            <a:endParaRPr lang="en-IE" altLang="en-US" dirty="0"/>
          </a:p>
        </p:txBody>
      </p:sp>
      <p:pic>
        <p:nvPicPr>
          <p:cNvPr id="13" name="Picture 12" descr="A picture containing grass, outdoor, field, sky&#10;&#10;Description generated with very high confidence">
            <a:extLst>
              <a:ext uri="{FF2B5EF4-FFF2-40B4-BE49-F238E27FC236}">
                <a16:creationId xmlns:a16="http://schemas.microsoft.com/office/drawing/2014/main" xmlns="" id="{CB7F1D28-2CE3-4CF7-95E4-2B0AC0E0844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826"/>
          <a:stretch/>
        </p:blipFill>
        <p:spPr>
          <a:xfrm>
            <a:off x="613019" y="333523"/>
            <a:ext cx="927763" cy="1189683"/>
          </a:xfrm>
          <a:prstGeom prst="rect">
            <a:avLst/>
          </a:prstGeom>
        </p:spPr>
      </p:pic>
      <p:sp>
        <p:nvSpPr>
          <p:cNvPr id="9" name="Speech Bubble: Rectangle 8">
            <a:extLst>
              <a:ext uri="{FF2B5EF4-FFF2-40B4-BE49-F238E27FC236}">
                <a16:creationId xmlns:a16="http://schemas.microsoft.com/office/drawing/2014/main" xmlns="" id="{D6971A72-556F-4744-B8AC-EDA52BB604BA}"/>
              </a:ext>
            </a:extLst>
          </p:cNvPr>
          <p:cNvSpPr/>
          <p:nvPr/>
        </p:nvSpPr>
        <p:spPr>
          <a:xfrm>
            <a:off x="2468137" y="2270279"/>
            <a:ext cx="2542478" cy="1387283"/>
          </a:xfrm>
          <a:prstGeom prst="wedgeRect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t>Restoration of protected peatlands</a:t>
            </a:r>
          </a:p>
        </p:txBody>
      </p:sp>
      <p:sp>
        <p:nvSpPr>
          <p:cNvPr id="17" name="Speech Bubble: Rectangle 16">
            <a:extLst>
              <a:ext uri="{FF2B5EF4-FFF2-40B4-BE49-F238E27FC236}">
                <a16:creationId xmlns:a16="http://schemas.microsoft.com/office/drawing/2014/main" xmlns="" id="{AB140D35-AADD-4471-9B27-2D7D60C4E588}"/>
              </a:ext>
            </a:extLst>
          </p:cNvPr>
          <p:cNvSpPr/>
          <p:nvPr/>
        </p:nvSpPr>
        <p:spPr>
          <a:xfrm>
            <a:off x="6349533" y="2270278"/>
            <a:ext cx="2542478" cy="1387283"/>
          </a:xfrm>
          <a:prstGeom prst="wedgeRectCallou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t>Rewetting of degraded peatlands</a:t>
            </a:r>
          </a:p>
        </p:txBody>
      </p:sp>
    </p:spTree>
    <p:extLst>
      <p:ext uri="{BB962C8B-B14F-4D97-AF65-F5344CB8AC3E}">
        <p14:creationId xmlns:p14="http://schemas.microsoft.com/office/powerpoint/2010/main" val="26782378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2F58337-9447-479D-91FA-2BB3F88CC97F}"/>
              </a:ext>
            </a:extLst>
          </p:cNvPr>
          <p:cNvSpPr>
            <a:spLocks noGrp="1"/>
          </p:cNvSpPr>
          <p:nvPr>
            <p:ph idx="1"/>
          </p:nvPr>
        </p:nvSpPr>
        <p:spPr>
          <a:xfrm>
            <a:off x="838200" y="1825625"/>
            <a:ext cx="10967224" cy="4351338"/>
          </a:xfrm>
        </p:spPr>
        <p:txBody>
          <a:bodyPr/>
          <a:lstStyle/>
          <a:p>
            <a:r>
              <a:rPr lang="en-IE" dirty="0"/>
              <a:t>Restoration aims to permanently re-establish the pre-disturbance wetland ecosystem, including </a:t>
            </a:r>
            <a:r>
              <a:rPr lang="en-IE" dirty="0">
                <a:solidFill>
                  <a:srgbClr val="FF0000"/>
                </a:solidFill>
                <a:highlight>
                  <a:srgbClr val="FFFF00"/>
                </a:highlight>
              </a:rPr>
              <a:t>hydrological and biogeochemical processes </a:t>
            </a:r>
            <a:r>
              <a:rPr lang="en-IE" dirty="0"/>
              <a:t>typical of water saturated soils, as well as </a:t>
            </a:r>
            <a:r>
              <a:rPr lang="en-IE" dirty="0">
                <a:solidFill>
                  <a:srgbClr val="92D050"/>
                </a:solidFill>
                <a:highlight>
                  <a:srgbClr val="FFFF00"/>
                </a:highlight>
              </a:rPr>
              <a:t>vegetation</a:t>
            </a:r>
            <a:r>
              <a:rPr lang="en-IE" dirty="0"/>
              <a:t> cover that pre-dated the disturbance </a:t>
            </a:r>
          </a:p>
          <a:p>
            <a:endParaRPr lang="en-IE" dirty="0"/>
          </a:p>
        </p:txBody>
      </p:sp>
      <p:sp>
        <p:nvSpPr>
          <p:cNvPr id="7" name="Title 1">
            <a:extLst>
              <a:ext uri="{FF2B5EF4-FFF2-40B4-BE49-F238E27FC236}">
                <a16:creationId xmlns:a16="http://schemas.microsoft.com/office/drawing/2014/main" xmlns="" id="{991460E0-D2E9-496F-AF34-B249137CA798}"/>
              </a:ext>
            </a:extLst>
          </p:cNvPr>
          <p:cNvSpPr txBox="1">
            <a:spLocks/>
          </p:cNvSpPr>
          <p:nvPr/>
        </p:nvSpPr>
        <p:spPr>
          <a:xfrm>
            <a:off x="356839" y="365127"/>
            <a:ext cx="1176081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a:t>Restoration, Rehabilitation, Rewetting (IPCC, 2014)</a:t>
            </a:r>
            <a:endParaRPr lang="en-IE" dirty="0"/>
          </a:p>
        </p:txBody>
      </p:sp>
    </p:spTree>
    <p:extLst>
      <p:ext uri="{BB962C8B-B14F-4D97-AF65-F5344CB8AC3E}">
        <p14:creationId xmlns:p14="http://schemas.microsoft.com/office/powerpoint/2010/main" val="34349189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624D58-82D9-4566-8D03-23397E3C3598}"/>
              </a:ext>
            </a:extLst>
          </p:cNvPr>
          <p:cNvSpPr>
            <a:spLocks noGrp="1"/>
          </p:cNvSpPr>
          <p:nvPr>
            <p:ph type="title"/>
          </p:nvPr>
        </p:nvSpPr>
        <p:spPr>
          <a:xfrm>
            <a:off x="356839" y="365127"/>
            <a:ext cx="11760819" cy="1325563"/>
          </a:xfrm>
        </p:spPr>
        <p:txBody>
          <a:bodyPr/>
          <a:lstStyle/>
          <a:p>
            <a:r>
              <a:rPr lang="en-IE" dirty="0"/>
              <a:t>Restoration, Rehabilitation, Rewetting (IPCC, 2014)</a:t>
            </a:r>
          </a:p>
        </p:txBody>
      </p:sp>
      <p:sp>
        <p:nvSpPr>
          <p:cNvPr id="3" name="Content Placeholder 2">
            <a:extLst>
              <a:ext uri="{FF2B5EF4-FFF2-40B4-BE49-F238E27FC236}">
                <a16:creationId xmlns:a16="http://schemas.microsoft.com/office/drawing/2014/main" xmlns="" id="{02F58337-9447-479D-91FA-2BB3F88CC97F}"/>
              </a:ext>
            </a:extLst>
          </p:cNvPr>
          <p:cNvSpPr>
            <a:spLocks noGrp="1"/>
          </p:cNvSpPr>
          <p:nvPr>
            <p:ph idx="1"/>
          </p:nvPr>
        </p:nvSpPr>
        <p:spPr>
          <a:xfrm>
            <a:off x="838200" y="1825625"/>
            <a:ext cx="10967224" cy="4351338"/>
          </a:xfrm>
        </p:spPr>
        <p:txBody>
          <a:bodyPr/>
          <a:lstStyle/>
          <a:p>
            <a:r>
              <a:rPr lang="en-IE" dirty="0" err="1"/>
              <a:t>Restoratino</a:t>
            </a:r>
            <a:r>
              <a:rPr lang="en-IE" dirty="0"/>
              <a:t> aims to permanently re-establish the pre-disturbance wetland ecosystem, including </a:t>
            </a:r>
            <a:r>
              <a:rPr lang="en-IE" dirty="0">
                <a:solidFill>
                  <a:srgbClr val="FF0000"/>
                </a:solidFill>
                <a:highlight>
                  <a:srgbClr val="FFFF00"/>
                </a:highlight>
              </a:rPr>
              <a:t>hydrological and biogeochemical processes </a:t>
            </a:r>
            <a:r>
              <a:rPr lang="en-IE" dirty="0"/>
              <a:t>typical of water saturated soils, as well as </a:t>
            </a:r>
            <a:r>
              <a:rPr lang="en-IE" dirty="0">
                <a:solidFill>
                  <a:srgbClr val="92D050"/>
                </a:solidFill>
                <a:highlight>
                  <a:srgbClr val="FFFF00"/>
                </a:highlight>
              </a:rPr>
              <a:t>vegetation</a:t>
            </a:r>
            <a:r>
              <a:rPr lang="en-IE" dirty="0"/>
              <a:t> cover that pre-dated the disturbance and usually involving rewetting.</a:t>
            </a:r>
          </a:p>
          <a:p>
            <a:endParaRPr lang="en-IE" dirty="0"/>
          </a:p>
          <a:p>
            <a:r>
              <a:rPr lang="en-IE" dirty="0"/>
              <a:t>Rehabilitation can involve a large variety of practices on formerly drained peat soils which may or may not include rewetting.</a:t>
            </a:r>
          </a:p>
          <a:p>
            <a:endParaRPr lang="en-IE" dirty="0"/>
          </a:p>
        </p:txBody>
      </p:sp>
    </p:spTree>
    <p:extLst>
      <p:ext uri="{BB962C8B-B14F-4D97-AF65-F5344CB8AC3E}">
        <p14:creationId xmlns:p14="http://schemas.microsoft.com/office/powerpoint/2010/main" val="42178335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1ACA2109-1994-40B6-9A14-7CEE36EAB7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9276" b="44043"/>
          <a:stretch/>
        </p:blipFill>
        <p:spPr>
          <a:xfrm>
            <a:off x="482171" y="181258"/>
            <a:ext cx="5280000" cy="1056556"/>
          </a:xfrm>
          <a:prstGeom prst="rect">
            <a:avLst/>
          </a:prstGeom>
        </p:spPr>
      </p:pic>
      <p:pic>
        <p:nvPicPr>
          <p:cNvPr id="9" name="Content Placeholder 8">
            <a:extLst>
              <a:ext uri="{FF2B5EF4-FFF2-40B4-BE49-F238E27FC236}">
                <a16:creationId xmlns:a16="http://schemas.microsoft.com/office/drawing/2014/main" xmlns="" id="{EF97ED91-5E01-4EB8-AF8F-E713FFFBE6DB}"/>
              </a:ext>
            </a:extLst>
          </p:cNvPr>
          <p:cNvPicPr>
            <a:picLocks noGrp="1" noChangeAspect="1"/>
          </p:cNvPicPr>
          <p:nvPr>
            <p:ph idx="1"/>
          </p:nvPr>
        </p:nvPicPr>
        <p:blipFill rotWithShape="1">
          <a:blip r:embed="rId4"/>
          <a:srcRect l="11849" t="10883" r="52545" b="14536"/>
          <a:stretch/>
        </p:blipFill>
        <p:spPr>
          <a:xfrm>
            <a:off x="8215086" y="2487288"/>
            <a:ext cx="3497942" cy="4007054"/>
          </a:xfrm>
          <a:prstGeom prst="rect">
            <a:avLst/>
          </a:prstGeom>
        </p:spPr>
      </p:pic>
      <p:sp>
        <p:nvSpPr>
          <p:cNvPr id="4" name="Content Placeholder 1">
            <a:extLst>
              <a:ext uri="{FF2B5EF4-FFF2-40B4-BE49-F238E27FC236}">
                <a16:creationId xmlns:a16="http://schemas.microsoft.com/office/drawing/2014/main" xmlns="" id="{EA9B6224-B8EF-4611-850D-27D56A4CEEB8}"/>
              </a:ext>
            </a:extLst>
          </p:cNvPr>
          <p:cNvSpPr txBox="1">
            <a:spLocks/>
          </p:cNvSpPr>
          <p:nvPr/>
        </p:nvSpPr>
        <p:spPr>
          <a:xfrm>
            <a:off x="5762171" y="503718"/>
            <a:ext cx="6291278" cy="16217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IE" dirty="0">
                <a:solidFill>
                  <a:srgbClr val="0070C0"/>
                </a:solidFill>
                <a:highlight>
                  <a:srgbClr val="00FFFF"/>
                </a:highlight>
                <a:latin typeface="Baskerville Old Face" panose="02020602080505020303" pitchFamily="18" charset="0"/>
              </a:rPr>
              <a:t>Rewetting</a:t>
            </a:r>
            <a:r>
              <a:rPr lang="en-IE" dirty="0">
                <a:latin typeface="Baskerville Old Face" panose="02020602080505020303" pitchFamily="18" charset="0"/>
              </a:rPr>
              <a:t> is the </a:t>
            </a:r>
            <a:r>
              <a:rPr lang="en-IE" dirty="0">
                <a:solidFill>
                  <a:srgbClr val="FF0000"/>
                </a:solidFill>
                <a:highlight>
                  <a:srgbClr val="FFFF00"/>
                </a:highlight>
                <a:latin typeface="Baskerville Old Face" panose="02020602080505020303" pitchFamily="18" charset="0"/>
              </a:rPr>
              <a:t>deliberate</a:t>
            </a:r>
            <a:r>
              <a:rPr lang="en-IE" dirty="0">
                <a:latin typeface="Baskerville Old Face" panose="02020602080505020303" pitchFamily="18" charset="0"/>
              </a:rPr>
              <a:t> action of raising the water table in soils that have previously been drained …….. in order to re-establish and </a:t>
            </a:r>
            <a:r>
              <a:rPr lang="en-IE" dirty="0">
                <a:solidFill>
                  <a:srgbClr val="FF0000"/>
                </a:solidFill>
                <a:highlight>
                  <a:srgbClr val="FFFF00"/>
                </a:highlight>
                <a:latin typeface="Baskerville Old Face" panose="02020602080505020303" pitchFamily="18" charset="0"/>
              </a:rPr>
              <a:t>maintain</a:t>
            </a:r>
            <a:r>
              <a:rPr lang="en-IE" dirty="0">
                <a:latin typeface="Baskerville Old Face" panose="02020602080505020303" pitchFamily="18" charset="0"/>
              </a:rPr>
              <a:t> water saturated conditions</a:t>
            </a:r>
          </a:p>
          <a:p>
            <a:pPr marL="777240" lvl="2" indent="0">
              <a:buFont typeface="Arial" panose="020B0604020202020204" pitchFamily="34" charset="0"/>
              <a:buNone/>
            </a:pPr>
            <a:endParaRPr lang="en-IE" sz="1400" dirty="0">
              <a:latin typeface="Baskerville Old Face" panose="02020602080505020303" pitchFamily="18" charset="0"/>
            </a:endParaRPr>
          </a:p>
          <a:p>
            <a:pPr marL="411480" lvl="1" indent="0">
              <a:buFont typeface="Arial" panose="020B0604020202020204" pitchFamily="34" charset="0"/>
              <a:buNone/>
            </a:pPr>
            <a:endParaRPr lang="en-IE" sz="1800" dirty="0">
              <a:solidFill>
                <a:srgbClr val="0070C0"/>
              </a:solidFill>
              <a:latin typeface="Baskerville Old Face" panose="02020602080505020303" pitchFamily="18" charset="0"/>
            </a:endParaRPr>
          </a:p>
          <a:p>
            <a:pPr marL="0" indent="0">
              <a:buFont typeface="Arial" panose="020B0604020202020204" pitchFamily="34" charset="0"/>
              <a:buNone/>
            </a:pPr>
            <a:endParaRPr lang="en-IE" sz="1800" dirty="0">
              <a:latin typeface="Baskerville Old Face" panose="02020602080505020303" pitchFamily="18" charset="0"/>
            </a:endParaRPr>
          </a:p>
        </p:txBody>
      </p:sp>
      <p:sp>
        <p:nvSpPr>
          <p:cNvPr id="5" name="Rectangle 2">
            <a:extLst>
              <a:ext uri="{FF2B5EF4-FFF2-40B4-BE49-F238E27FC236}">
                <a16:creationId xmlns:a16="http://schemas.microsoft.com/office/drawing/2014/main" xmlns="" id="{48C3977E-735C-4EAA-9774-1BEB40335449}"/>
              </a:ext>
            </a:extLst>
          </p:cNvPr>
          <p:cNvSpPr txBox="1">
            <a:spLocks noChangeArrowheads="1"/>
          </p:cNvSpPr>
          <p:nvPr/>
        </p:nvSpPr>
        <p:spPr>
          <a:xfrm>
            <a:off x="4650385" y="183564"/>
            <a:ext cx="7756263" cy="1054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E" sz="2400" dirty="0">
                <a:solidFill>
                  <a:srgbClr val="0070C0"/>
                </a:solidFill>
              </a:rPr>
              <a:t/>
            </a:r>
            <a:br>
              <a:rPr lang="en-IE" sz="2400" dirty="0">
                <a:solidFill>
                  <a:srgbClr val="0070C0"/>
                </a:solidFill>
              </a:rPr>
            </a:br>
            <a:endParaRPr lang="en-GB" altLang="en-US" sz="2400" b="1" dirty="0">
              <a:solidFill>
                <a:schemeClr val="bg1"/>
              </a:solidFill>
              <a:latin typeface="Baskerville Old Face" panose="02020602080505020303" pitchFamily="18" charset="0"/>
            </a:endParaRPr>
          </a:p>
        </p:txBody>
      </p:sp>
      <p:pic>
        <p:nvPicPr>
          <p:cNvPr id="8" name="Picture 7">
            <a:extLst>
              <a:ext uri="{FF2B5EF4-FFF2-40B4-BE49-F238E27FC236}">
                <a16:creationId xmlns:a16="http://schemas.microsoft.com/office/drawing/2014/main" xmlns="" id="{39B5AE2B-D99E-4465-9C74-89B4D00865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9902"/>
          <a:stretch/>
        </p:blipFill>
        <p:spPr>
          <a:xfrm>
            <a:off x="333829" y="503717"/>
            <a:ext cx="2400000" cy="1621766"/>
          </a:xfrm>
          <a:prstGeom prst="rect">
            <a:avLst/>
          </a:prstGeom>
          <a:ln>
            <a:noFill/>
          </a:ln>
          <a:effectLst>
            <a:outerShdw blurRad="292100" dist="139700" dir="2700000" algn="tl" rotWithShape="0">
              <a:srgbClr val="333333">
                <a:alpha val="65000"/>
              </a:srgbClr>
            </a:outerShdw>
          </a:effectLst>
        </p:spPr>
      </p:pic>
      <p:pic>
        <p:nvPicPr>
          <p:cNvPr id="11" name="Picture 10" descr="A picture containing grass, outdoor, field, sky&#10;&#10;Description generated with very high confidence">
            <a:extLst>
              <a:ext uri="{FF2B5EF4-FFF2-40B4-BE49-F238E27FC236}">
                <a16:creationId xmlns:a16="http://schemas.microsoft.com/office/drawing/2014/main" xmlns="" id="{9F1956CC-1C29-4EBC-A97C-8E5531464F6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826"/>
          <a:stretch/>
        </p:blipFill>
        <p:spPr>
          <a:xfrm>
            <a:off x="4650385" y="2431927"/>
            <a:ext cx="3211208" cy="4117776"/>
          </a:xfrm>
          <a:prstGeom prst="rect">
            <a:avLst/>
          </a:prstGeom>
        </p:spPr>
      </p:pic>
      <p:pic>
        <p:nvPicPr>
          <p:cNvPr id="13" name="Picture 12" descr="A large green field with trees in the background&#10;&#10;Description generated with very high confidence">
            <a:extLst>
              <a:ext uri="{FF2B5EF4-FFF2-40B4-BE49-F238E27FC236}">
                <a16:creationId xmlns:a16="http://schemas.microsoft.com/office/drawing/2014/main" xmlns="" id="{18FD69AE-212E-4489-B698-E40969A9552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459"/>
          <a:stretch/>
        </p:blipFill>
        <p:spPr>
          <a:xfrm>
            <a:off x="863250" y="2431927"/>
            <a:ext cx="3301576" cy="4117776"/>
          </a:xfrm>
          <a:prstGeom prst="rect">
            <a:avLst/>
          </a:prstGeom>
        </p:spPr>
      </p:pic>
    </p:spTree>
    <p:extLst>
      <p:ext uri="{BB962C8B-B14F-4D97-AF65-F5344CB8AC3E}">
        <p14:creationId xmlns:p14="http://schemas.microsoft.com/office/powerpoint/2010/main" val="17696399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2495600" y="980728"/>
          <a:ext cx="7200800" cy="49685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 Box 6"/>
          <p:cNvSpPr txBox="1">
            <a:spLocks noChangeArrowheads="1"/>
          </p:cNvSpPr>
          <p:nvPr/>
        </p:nvSpPr>
        <p:spPr bwMode="auto">
          <a:xfrm>
            <a:off x="1843088" y="188640"/>
            <a:ext cx="8429625" cy="579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5972" tIns="42986" rIns="85972" bIns="42986">
            <a:spAutoFit/>
          </a:bodyPr>
          <a:lstStyle>
            <a:lvl1pPr defTabSz="860425">
              <a:spcBef>
                <a:spcPct val="0"/>
              </a:spcBef>
              <a:defRPr sz="2400">
                <a:solidFill>
                  <a:schemeClr val="tx1"/>
                </a:solidFill>
                <a:latin typeface="Times New Roman" pitchFamily="18" charset="0"/>
              </a:defRPr>
            </a:lvl1pPr>
            <a:lvl2pPr marL="430213" defTabSz="860425">
              <a:spcBef>
                <a:spcPct val="0"/>
              </a:spcBef>
              <a:defRPr sz="2400">
                <a:solidFill>
                  <a:schemeClr val="tx1"/>
                </a:solidFill>
                <a:latin typeface="Times New Roman" pitchFamily="18" charset="0"/>
              </a:defRPr>
            </a:lvl2pPr>
            <a:lvl3pPr marL="860425" defTabSz="860425">
              <a:spcBef>
                <a:spcPct val="0"/>
              </a:spcBef>
              <a:defRPr sz="2400">
                <a:solidFill>
                  <a:schemeClr val="tx1"/>
                </a:solidFill>
                <a:latin typeface="Times New Roman" pitchFamily="18" charset="0"/>
              </a:defRPr>
            </a:lvl3pPr>
            <a:lvl4pPr marL="1289050" defTabSz="860425">
              <a:spcBef>
                <a:spcPct val="0"/>
              </a:spcBef>
              <a:defRPr sz="2400">
                <a:solidFill>
                  <a:schemeClr val="tx1"/>
                </a:solidFill>
                <a:latin typeface="Times New Roman" pitchFamily="18" charset="0"/>
              </a:defRPr>
            </a:lvl4pPr>
            <a:lvl5pPr marL="1719263" defTabSz="860425">
              <a:spcBef>
                <a:spcPct val="0"/>
              </a:spcBef>
              <a:defRPr sz="2400">
                <a:solidFill>
                  <a:schemeClr val="tx1"/>
                </a:solidFill>
                <a:latin typeface="Times New Roman" pitchFamily="18" charset="0"/>
              </a:defRPr>
            </a:lvl5pPr>
            <a:lvl6pPr marL="2176463" defTabSz="860425" fontAlgn="base">
              <a:spcBef>
                <a:spcPct val="0"/>
              </a:spcBef>
              <a:spcAft>
                <a:spcPct val="0"/>
              </a:spcAft>
              <a:defRPr sz="2400">
                <a:solidFill>
                  <a:schemeClr val="tx1"/>
                </a:solidFill>
                <a:latin typeface="Times New Roman" pitchFamily="18" charset="0"/>
              </a:defRPr>
            </a:lvl6pPr>
            <a:lvl7pPr marL="2633663" defTabSz="860425" fontAlgn="base">
              <a:spcBef>
                <a:spcPct val="0"/>
              </a:spcBef>
              <a:spcAft>
                <a:spcPct val="0"/>
              </a:spcAft>
              <a:defRPr sz="2400">
                <a:solidFill>
                  <a:schemeClr val="tx1"/>
                </a:solidFill>
                <a:latin typeface="Times New Roman" pitchFamily="18" charset="0"/>
              </a:defRPr>
            </a:lvl7pPr>
            <a:lvl8pPr marL="3090863" defTabSz="860425" fontAlgn="base">
              <a:spcBef>
                <a:spcPct val="0"/>
              </a:spcBef>
              <a:spcAft>
                <a:spcPct val="0"/>
              </a:spcAft>
              <a:defRPr sz="2400">
                <a:solidFill>
                  <a:schemeClr val="tx1"/>
                </a:solidFill>
                <a:latin typeface="Times New Roman" pitchFamily="18" charset="0"/>
              </a:defRPr>
            </a:lvl8pPr>
            <a:lvl9pPr marL="3548063" defTabSz="860425" fontAlgn="base">
              <a:spcBef>
                <a:spcPct val="0"/>
              </a:spcBef>
              <a:spcAft>
                <a:spcPct val="0"/>
              </a:spcAft>
              <a:defRPr sz="2400">
                <a:solidFill>
                  <a:schemeClr val="tx1"/>
                </a:solidFill>
                <a:latin typeface="Times New Roman" pitchFamily="18" charset="0"/>
              </a:defRPr>
            </a:lvl9pPr>
          </a:lstStyle>
          <a:p>
            <a:pPr algn="ctr"/>
            <a:r>
              <a:rPr lang="en-IE" altLang="en-US" sz="3200" dirty="0">
                <a:latin typeface="Baskerville Old Face" panose="02020602080505020303" pitchFamily="18" charset="0"/>
              </a:rPr>
              <a:t>Biogeochemical</a:t>
            </a:r>
            <a:r>
              <a:rPr lang="en-IE" sz="3200" dirty="0">
                <a:latin typeface="Baskerville Old Face" panose="02020602080505020303" pitchFamily="18" charset="0"/>
              </a:rPr>
              <a:t> dynamics in rewetted peatlands</a:t>
            </a:r>
          </a:p>
        </p:txBody>
      </p:sp>
      <p:sp>
        <p:nvSpPr>
          <p:cNvPr id="4" name="TextBox 3">
            <a:extLst>
              <a:ext uri="{FF2B5EF4-FFF2-40B4-BE49-F238E27FC236}">
                <a16:creationId xmlns:a16="http://schemas.microsoft.com/office/drawing/2014/main" xmlns="" id="{4A969BB9-B1E5-4D43-A3AA-DB72ADA681C7}"/>
              </a:ext>
            </a:extLst>
          </p:cNvPr>
          <p:cNvSpPr txBox="1"/>
          <p:nvPr/>
        </p:nvSpPr>
        <p:spPr>
          <a:xfrm>
            <a:off x="4102100" y="6413500"/>
            <a:ext cx="4000500" cy="369332"/>
          </a:xfrm>
          <a:prstGeom prst="rect">
            <a:avLst/>
          </a:prstGeom>
          <a:noFill/>
        </p:spPr>
        <p:txBody>
          <a:bodyPr wrap="square" rtlCol="0">
            <a:spAutoFit/>
          </a:bodyPr>
          <a:lstStyle/>
          <a:p>
            <a:pPr algn="ctr"/>
            <a:r>
              <a:rPr lang="en-US" dirty="0">
                <a:solidFill>
                  <a:srgbClr val="FF0000"/>
                </a:solidFill>
              </a:rPr>
              <a:t>Every rewetted site is unique! </a:t>
            </a:r>
            <a:endParaRPr lang="en-IE" dirty="0">
              <a:solidFill>
                <a:srgbClr val="FF0000"/>
              </a:solidFill>
            </a:endParaRPr>
          </a:p>
        </p:txBody>
      </p:sp>
    </p:spTree>
    <p:extLst>
      <p:ext uri="{BB962C8B-B14F-4D97-AF65-F5344CB8AC3E}">
        <p14:creationId xmlns:p14="http://schemas.microsoft.com/office/powerpoint/2010/main" val="613088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82ED51-3FF1-4242-83D8-C696D9FB14C9}"/>
              </a:ext>
            </a:extLst>
          </p:cNvPr>
          <p:cNvSpPr>
            <a:spLocks noGrp="1"/>
          </p:cNvSpPr>
          <p:nvPr>
            <p:ph type="title"/>
          </p:nvPr>
        </p:nvSpPr>
        <p:spPr/>
        <p:txBody>
          <a:bodyPr/>
          <a:lstStyle/>
          <a:p>
            <a:endParaRPr lang="en-IE" dirty="0"/>
          </a:p>
        </p:txBody>
      </p:sp>
      <p:sp>
        <p:nvSpPr>
          <p:cNvPr id="3" name="Content Placeholder 2">
            <a:extLst>
              <a:ext uri="{FF2B5EF4-FFF2-40B4-BE49-F238E27FC236}">
                <a16:creationId xmlns:a16="http://schemas.microsoft.com/office/drawing/2014/main" xmlns="" id="{610B6D3B-107C-4FCA-B998-6F7AF8365399}"/>
              </a:ext>
            </a:extLst>
          </p:cNvPr>
          <p:cNvSpPr>
            <a:spLocks noGrp="1"/>
          </p:cNvSpPr>
          <p:nvPr>
            <p:ph idx="1"/>
          </p:nvPr>
        </p:nvSpPr>
        <p:spPr/>
        <p:txBody>
          <a:bodyPr/>
          <a:lstStyle/>
          <a:p>
            <a:endParaRPr lang="en-IE"/>
          </a:p>
        </p:txBody>
      </p:sp>
      <p:pic>
        <p:nvPicPr>
          <p:cNvPr id="4" name="Picture 3">
            <a:extLst>
              <a:ext uri="{FF2B5EF4-FFF2-40B4-BE49-F238E27FC236}">
                <a16:creationId xmlns:a16="http://schemas.microsoft.com/office/drawing/2014/main" xmlns="" id="{76053DCE-AC5E-4564-A1B9-00918627E390}"/>
              </a:ext>
            </a:extLst>
          </p:cNvPr>
          <p:cNvPicPr>
            <a:picLocks noChangeAspect="1"/>
          </p:cNvPicPr>
          <p:nvPr/>
        </p:nvPicPr>
        <p:blipFill rotWithShape="1">
          <a:blip r:embed="rId3"/>
          <a:srcRect t="9319"/>
          <a:stretch/>
        </p:blipFill>
        <p:spPr>
          <a:xfrm>
            <a:off x="0" y="735980"/>
            <a:ext cx="12192000" cy="6002957"/>
          </a:xfrm>
          <a:prstGeom prst="rect">
            <a:avLst/>
          </a:prstGeom>
        </p:spPr>
      </p:pic>
    </p:spTree>
    <p:extLst>
      <p:ext uri="{BB962C8B-B14F-4D97-AF65-F5344CB8AC3E}">
        <p14:creationId xmlns:p14="http://schemas.microsoft.com/office/powerpoint/2010/main" val="5765192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4098996552"/>
              </p:ext>
            </p:extLst>
          </p:nvPr>
        </p:nvGraphicFramePr>
        <p:xfrm>
          <a:off x="2495600" y="980728"/>
          <a:ext cx="7200800" cy="49685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 Box 6"/>
          <p:cNvSpPr txBox="1">
            <a:spLocks noChangeArrowheads="1"/>
          </p:cNvSpPr>
          <p:nvPr/>
        </p:nvSpPr>
        <p:spPr bwMode="auto">
          <a:xfrm>
            <a:off x="1843088" y="188640"/>
            <a:ext cx="8429625" cy="579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5972" tIns="42986" rIns="85972" bIns="42986">
            <a:spAutoFit/>
          </a:bodyPr>
          <a:lstStyle>
            <a:lvl1pPr defTabSz="860425">
              <a:spcBef>
                <a:spcPct val="0"/>
              </a:spcBef>
              <a:defRPr sz="2400">
                <a:solidFill>
                  <a:schemeClr val="tx1"/>
                </a:solidFill>
                <a:latin typeface="Times New Roman" pitchFamily="18" charset="0"/>
              </a:defRPr>
            </a:lvl1pPr>
            <a:lvl2pPr marL="430213" defTabSz="860425">
              <a:spcBef>
                <a:spcPct val="0"/>
              </a:spcBef>
              <a:defRPr sz="2400">
                <a:solidFill>
                  <a:schemeClr val="tx1"/>
                </a:solidFill>
                <a:latin typeface="Times New Roman" pitchFamily="18" charset="0"/>
              </a:defRPr>
            </a:lvl2pPr>
            <a:lvl3pPr marL="860425" defTabSz="860425">
              <a:spcBef>
                <a:spcPct val="0"/>
              </a:spcBef>
              <a:defRPr sz="2400">
                <a:solidFill>
                  <a:schemeClr val="tx1"/>
                </a:solidFill>
                <a:latin typeface="Times New Roman" pitchFamily="18" charset="0"/>
              </a:defRPr>
            </a:lvl3pPr>
            <a:lvl4pPr marL="1289050" defTabSz="860425">
              <a:spcBef>
                <a:spcPct val="0"/>
              </a:spcBef>
              <a:defRPr sz="2400">
                <a:solidFill>
                  <a:schemeClr val="tx1"/>
                </a:solidFill>
                <a:latin typeface="Times New Roman" pitchFamily="18" charset="0"/>
              </a:defRPr>
            </a:lvl4pPr>
            <a:lvl5pPr marL="1719263" defTabSz="860425">
              <a:spcBef>
                <a:spcPct val="0"/>
              </a:spcBef>
              <a:defRPr sz="2400">
                <a:solidFill>
                  <a:schemeClr val="tx1"/>
                </a:solidFill>
                <a:latin typeface="Times New Roman" pitchFamily="18" charset="0"/>
              </a:defRPr>
            </a:lvl5pPr>
            <a:lvl6pPr marL="2176463" defTabSz="860425" fontAlgn="base">
              <a:spcBef>
                <a:spcPct val="0"/>
              </a:spcBef>
              <a:spcAft>
                <a:spcPct val="0"/>
              </a:spcAft>
              <a:defRPr sz="2400">
                <a:solidFill>
                  <a:schemeClr val="tx1"/>
                </a:solidFill>
                <a:latin typeface="Times New Roman" pitchFamily="18" charset="0"/>
              </a:defRPr>
            </a:lvl6pPr>
            <a:lvl7pPr marL="2633663" defTabSz="860425" fontAlgn="base">
              <a:spcBef>
                <a:spcPct val="0"/>
              </a:spcBef>
              <a:spcAft>
                <a:spcPct val="0"/>
              </a:spcAft>
              <a:defRPr sz="2400">
                <a:solidFill>
                  <a:schemeClr val="tx1"/>
                </a:solidFill>
                <a:latin typeface="Times New Roman" pitchFamily="18" charset="0"/>
              </a:defRPr>
            </a:lvl7pPr>
            <a:lvl8pPr marL="3090863" defTabSz="860425" fontAlgn="base">
              <a:spcBef>
                <a:spcPct val="0"/>
              </a:spcBef>
              <a:spcAft>
                <a:spcPct val="0"/>
              </a:spcAft>
              <a:defRPr sz="2400">
                <a:solidFill>
                  <a:schemeClr val="tx1"/>
                </a:solidFill>
                <a:latin typeface="Times New Roman" pitchFamily="18" charset="0"/>
              </a:defRPr>
            </a:lvl8pPr>
            <a:lvl9pPr marL="3548063" defTabSz="860425" fontAlgn="base">
              <a:spcBef>
                <a:spcPct val="0"/>
              </a:spcBef>
              <a:spcAft>
                <a:spcPct val="0"/>
              </a:spcAft>
              <a:defRPr sz="2400">
                <a:solidFill>
                  <a:schemeClr val="tx1"/>
                </a:solidFill>
                <a:latin typeface="Times New Roman" pitchFamily="18" charset="0"/>
              </a:defRPr>
            </a:lvl9pPr>
          </a:lstStyle>
          <a:p>
            <a:pPr algn="ctr"/>
            <a:r>
              <a:rPr lang="en-IE" altLang="en-US" sz="3200" dirty="0">
                <a:latin typeface="Baskerville Old Face" panose="02020602080505020303" pitchFamily="18" charset="0"/>
              </a:rPr>
              <a:t>Biogeochemical</a:t>
            </a:r>
            <a:r>
              <a:rPr lang="en-IE" sz="3200" dirty="0">
                <a:latin typeface="Baskerville Old Face" panose="02020602080505020303" pitchFamily="18" charset="0"/>
              </a:rPr>
              <a:t> dynamics in rewetted peatlands</a:t>
            </a:r>
          </a:p>
        </p:txBody>
      </p:sp>
      <p:sp>
        <p:nvSpPr>
          <p:cNvPr id="2" name="Speech Bubble: Rectangle 1">
            <a:extLst>
              <a:ext uri="{FF2B5EF4-FFF2-40B4-BE49-F238E27FC236}">
                <a16:creationId xmlns:a16="http://schemas.microsoft.com/office/drawing/2014/main" xmlns="" id="{504B46E1-A9CE-4BCF-A5AC-18AD443241A3}"/>
              </a:ext>
            </a:extLst>
          </p:cNvPr>
          <p:cNvSpPr/>
          <p:nvPr/>
        </p:nvSpPr>
        <p:spPr>
          <a:xfrm>
            <a:off x="1371600" y="1879600"/>
            <a:ext cx="1447800" cy="990600"/>
          </a:xfrm>
          <a:prstGeom prst="wedgeRectCallout">
            <a:avLst>
              <a:gd name="adj1" fmla="val 92325"/>
              <a:gd name="adj2" fmla="val 90705"/>
            </a:avLst>
          </a:prstGeom>
          <a:solidFill>
            <a:srgbClr val="00B0F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solidFill>
                  <a:schemeClr val="bg2"/>
                </a:solidFill>
              </a:rPr>
              <a:t>Residual peat depth</a:t>
            </a:r>
            <a:endParaRPr lang="en-IE" dirty="0">
              <a:solidFill>
                <a:schemeClr val="bg2"/>
              </a:solidFill>
            </a:endParaRPr>
          </a:p>
        </p:txBody>
      </p:sp>
      <p:sp>
        <p:nvSpPr>
          <p:cNvPr id="6" name="Speech Bubble: Rectangle 5">
            <a:extLst>
              <a:ext uri="{FF2B5EF4-FFF2-40B4-BE49-F238E27FC236}">
                <a16:creationId xmlns:a16="http://schemas.microsoft.com/office/drawing/2014/main" xmlns="" id="{D8539E9B-95BD-4CB0-9C71-41629A8037F6}"/>
              </a:ext>
            </a:extLst>
          </p:cNvPr>
          <p:cNvSpPr/>
          <p:nvPr/>
        </p:nvSpPr>
        <p:spPr>
          <a:xfrm>
            <a:off x="9220200" y="1435100"/>
            <a:ext cx="1917700" cy="1295400"/>
          </a:xfrm>
          <a:prstGeom prst="wedgeRectCallout">
            <a:avLst>
              <a:gd name="adj1" fmla="val -85745"/>
              <a:gd name="adj2" fmla="val 93269"/>
            </a:avLst>
          </a:prstGeom>
          <a:solidFill>
            <a:srgbClr val="00B0F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solidFill>
                  <a:schemeClr val="bg2"/>
                </a:solidFill>
              </a:rPr>
              <a:t>Natural or </a:t>
            </a:r>
          </a:p>
          <a:p>
            <a:pPr algn="ctr"/>
            <a:r>
              <a:rPr lang="en-US" dirty="0">
                <a:solidFill>
                  <a:schemeClr val="bg2"/>
                </a:solidFill>
              </a:rPr>
              <a:t>pro-active </a:t>
            </a:r>
            <a:r>
              <a:rPr lang="en-US" dirty="0" err="1">
                <a:solidFill>
                  <a:schemeClr val="bg2"/>
                </a:solidFill>
              </a:rPr>
              <a:t>recolonisation</a:t>
            </a:r>
            <a:endParaRPr lang="en-IE" dirty="0">
              <a:solidFill>
                <a:schemeClr val="bg2"/>
              </a:solidFill>
            </a:endParaRPr>
          </a:p>
        </p:txBody>
      </p:sp>
      <p:sp>
        <p:nvSpPr>
          <p:cNvPr id="8" name="Speech Bubble: Rectangle 7">
            <a:extLst>
              <a:ext uri="{FF2B5EF4-FFF2-40B4-BE49-F238E27FC236}">
                <a16:creationId xmlns:a16="http://schemas.microsoft.com/office/drawing/2014/main" xmlns="" id="{FA68F7B0-814B-4D25-B39D-E5C6357299F9}"/>
              </a:ext>
            </a:extLst>
          </p:cNvPr>
          <p:cNvSpPr/>
          <p:nvPr/>
        </p:nvSpPr>
        <p:spPr>
          <a:xfrm>
            <a:off x="9313863" y="4653880"/>
            <a:ext cx="1917700" cy="1295400"/>
          </a:xfrm>
          <a:prstGeom prst="wedgeRectCallout">
            <a:avLst>
              <a:gd name="adj1" fmla="val -115546"/>
              <a:gd name="adj2" fmla="val 1112"/>
            </a:avLst>
          </a:prstGeom>
          <a:solidFill>
            <a:srgbClr val="00B0F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solidFill>
                  <a:schemeClr val="bg2"/>
                </a:solidFill>
              </a:rPr>
              <a:t>Active rewetting; </a:t>
            </a:r>
          </a:p>
          <a:p>
            <a:pPr algn="ctr"/>
            <a:r>
              <a:rPr lang="en-US" dirty="0" err="1">
                <a:solidFill>
                  <a:schemeClr val="bg2"/>
                </a:solidFill>
              </a:rPr>
              <a:t>Paludiculture</a:t>
            </a:r>
            <a:endParaRPr lang="en-IE" dirty="0">
              <a:solidFill>
                <a:schemeClr val="bg2"/>
              </a:solidFill>
            </a:endParaRPr>
          </a:p>
        </p:txBody>
      </p:sp>
      <p:sp>
        <p:nvSpPr>
          <p:cNvPr id="9" name="Speech Bubble: Rectangle 8">
            <a:extLst>
              <a:ext uri="{FF2B5EF4-FFF2-40B4-BE49-F238E27FC236}">
                <a16:creationId xmlns:a16="http://schemas.microsoft.com/office/drawing/2014/main" xmlns="" id="{F14B7E3C-7AA8-42AD-BD04-705ACF80CDD6}"/>
              </a:ext>
            </a:extLst>
          </p:cNvPr>
          <p:cNvSpPr/>
          <p:nvPr/>
        </p:nvSpPr>
        <p:spPr>
          <a:xfrm>
            <a:off x="1638300" y="4806280"/>
            <a:ext cx="1447800" cy="990600"/>
          </a:xfrm>
          <a:prstGeom prst="wedgeRectCallout">
            <a:avLst>
              <a:gd name="adj1" fmla="val 200220"/>
              <a:gd name="adj2" fmla="val -151603"/>
            </a:avLst>
          </a:prstGeom>
          <a:solidFill>
            <a:srgbClr val="00B0F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solidFill>
                  <a:schemeClr val="bg2"/>
                </a:solidFill>
              </a:rPr>
              <a:t>Climate/</a:t>
            </a:r>
          </a:p>
          <a:p>
            <a:pPr algn="ctr"/>
            <a:r>
              <a:rPr lang="en-US" dirty="0">
                <a:solidFill>
                  <a:schemeClr val="bg2"/>
                </a:solidFill>
              </a:rPr>
              <a:t>geography</a:t>
            </a:r>
            <a:endParaRPr lang="en-IE" dirty="0">
              <a:solidFill>
                <a:schemeClr val="bg2"/>
              </a:solidFill>
            </a:endParaRPr>
          </a:p>
        </p:txBody>
      </p:sp>
      <p:sp>
        <p:nvSpPr>
          <p:cNvPr id="10" name="TextBox 9">
            <a:extLst>
              <a:ext uri="{FF2B5EF4-FFF2-40B4-BE49-F238E27FC236}">
                <a16:creationId xmlns:a16="http://schemas.microsoft.com/office/drawing/2014/main" xmlns="" id="{BA0F0DAB-BDF3-4FDD-BC21-AA8083F1150A}"/>
              </a:ext>
            </a:extLst>
          </p:cNvPr>
          <p:cNvSpPr txBox="1"/>
          <p:nvPr/>
        </p:nvSpPr>
        <p:spPr>
          <a:xfrm>
            <a:off x="4102100" y="6413500"/>
            <a:ext cx="4000500" cy="369332"/>
          </a:xfrm>
          <a:prstGeom prst="rect">
            <a:avLst/>
          </a:prstGeom>
          <a:noFill/>
        </p:spPr>
        <p:txBody>
          <a:bodyPr wrap="square" rtlCol="0">
            <a:spAutoFit/>
          </a:bodyPr>
          <a:lstStyle/>
          <a:p>
            <a:pPr algn="ctr"/>
            <a:r>
              <a:rPr lang="en-US" dirty="0">
                <a:solidFill>
                  <a:srgbClr val="FF0000"/>
                </a:solidFill>
              </a:rPr>
              <a:t>Every rewetted site is unique! </a:t>
            </a:r>
            <a:endParaRPr lang="en-IE" dirty="0">
              <a:solidFill>
                <a:srgbClr val="FF0000"/>
              </a:solidFill>
            </a:endParaRPr>
          </a:p>
        </p:txBody>
      </p:sp>
    </p:spTree>
    <p:extLst>
      <p:ext uri="{BB962C8B-B14F-4D97-AF65-F5344CB8AC3E}">
        <p14:creationId xmlns:p14="http://schemas.microsoft.com/office/powerpoint/2010/main" val="1913818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3965"/>
            <a:ext cx="10515600" cy="950774"/>
          </a:xfrm>
        </p:spPr>
        <p:txBody>
          <a:bodyPr>
            <a:normAutofit/>
          </a:bodyPr>
          <a:lstStyle/>
          <a:p>
            <a:r>
              <a:rPr lang="en-GB" dirty="0"/>
              <a:t>Rewetted peatlands vs Natural peatlands</a:t>
            </a:r>
          </a:p>
        </p:txBody>
      </p:sp>
      <p:pic>
        <p:nvPicPr>
          <p:cNvPr id="4" name="Picture 3">
            <a:extLst>
              <a:ext uri="{FF2B5EF4-FFF2-40B4-BE49-F238E27FC236}">
                <a16:creationId xmlns:a16="http://schemas.microsoft.com/office/drawing/2014/main" xmlns="" id="{AEAD84EA-60F2-45B4-904F-ED3959488E3A}"/>
              </a:ext>
            </a:extLst>
          </p:cNvPr>
          <p:cNvPicPr>
            <a:picLocks noChangeAspect="1"/>
          </p:cNvPicPr>
          <p:nvPr/>
        </p:nvPicPr>
        <p:blipFill rotWithShape="1">
          <a:blip r:embed="rId3"/>
          <a:srcRect l="25461" t="23207" r="13750" b="3212"/>
          <a:stretch/>
        </p:blipFill>
        <p:spPr>
          <a:xfrm>
            <a:off x="1714500" y="1144331"/>
            <a:ext cx="8445500" cy="5494746"/>
          </a:xfrm>
          <a:prstGeom prst="rect">
            <a:avLst/>
          </a:prstGeom>
        </p:spPr>
      </p:pic>
      <p:cxnSp>
        <p:nvCxnSpPr>
          <p:cNvPr id="12" name="Straight Connector 11">
            <a:extLst>
              <a:ext uri="{FF2B5EF4-FFF2-40B4-BE49-F238E27FC236}">
                <a16:creationId xmlns:a16="http://schemas.microsoft.com/office/drawing/2014/main" xmlns="" id="{459939AC-2A47-4989-A422-1C458600248D}"/>
              </a:ext>
            </a:extLst>
          </p:cNvPr>
          <p:cNvCxnSpPr>
            <a:cxnSpLocks/>
          </p:cNvCxnSpPr>
          <p:nvPr/>
        </p:nvCxnSpPr>
        <p:spPr>
          <a:xfrm>
            <a:off x="2958904" y="4368800"/>
            <a:ext cx="692169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63463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1AC27C-8522-4592-8F03-5D3C0C7B3FDF}"/>
              </a:ext>
            </a:extLst>
          </p:cNvPr>
          <p:cNvSpPr>
            <a:spLocks noGrp="1"/>
          </p:cNvSpPr>
          <p:nvPr>
            <p:ph type="title"/>
          </p:nvPr>
        </p:nvSpPr>
        <p:spPr/>
        <p:txBody>
          <a:bodyPr/>
          <a:lstStyle/>
          <a:p>
            <a:r>
              <a:rPr lang="en-IE" dirty="0"/>
              <a:t>Take home message</a:t>
            </a:r>
          </a:p>
        </p:txBody>
      </p:sp>
      <p:sp>
        <p:nvSpPr>
          <p:cNvPr id="3" name="Content Placeholder 2">
            <a:extLst>
              <a:ext uri="{FF2B5EF4-FFF2-40B4-BE49-F238E27FC236}">
                <a16:creationId xmlns:a16="http://schemas.microsoft.com/office/drawing/2014/main" xmlns="" id="{71BE0ECC-3A03-4812-86AA-DE7703844D38}"/>
              </a:ext>
            </a:extLst>
          </p:cNvPr>
          <p:cNvSpPr>
            <a:spLocks noGrp="1"/>
          </p:cNvSpPr>
          <p:nvPr>
            <p:ph idx="1"/>
          </p:nvPr>
        </p:nvSpPr>
        <p:spPr/>
        <p:txBody>
          <a:bodyPr/>
          <a:lstStyle/>
          <a:p>
            <a:r>
              <a:rPr lang="en-IE" dirty="0"/>
              <a:t>Holistic approach to tackle current environmental and socio-economic issues</a:t>
            </a:r>
          </a:p>
          <a:p>
            <a:r>
              <a:rPr lang="en-IE" dirty="0"/>
              <a:t>Peatlands can be part of the solution but not one silver bullet</a:t>
            </a:r>
          </a:p>
          <a:p>
            <a:r>
              <a:rPr lang="en-IE" dirty="0"/>
              <a:t>Build on existing knowledge and need to make sure recommendations are replicable</a:t>
            </a:r>
          </a:p>
          <a:p>
            <a:r>
              <a:rPr lang="en-IE" dirty="0"/>
              <a:t>Predictions are difficult at best but really unknown in face of climate change</a:t>
            </a:r>
          </a:p>
          <a:p>
            <a:endParaRPr lang="en-IE" dirty="0"/>
          </a:p>
        </p:txBody>
      </p:sp>
    </p:spTree>
    <p:extLst>
      <p:ext uri="{BB962C8B-B14F-4D97-AF65-F5344CB8AC3E}">
        <p14:creationId xmlns:p14="http://schemas.microsoft.com/office/powerpoint/2010/main" val="8167609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descr="C:\Users\Flo\Documents\UCD_General\Bogfor\Task 00 Final report 2007\BOGFOR electronic documents\BOGFOR CD3 P00001 to P01050\P00987.jpg">
            <a:extLst>
              <a:ext uri="{FF2B5EF4-FFF2-40B4-BE49-F238E27FC236}">
                <a16:creationId xmlns:a16="http://schemas.microsoft.com/office/drawing/2014/main" xmlns="" id="{F2D3F8DA-D63B-4AAC-9CF1-11ED23940FE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1066" r="1" b="17810"/>
          <a:stretch/>
        </p:blipFill>
        <p:spPr bwMode="auto">
          <a:xfrm>
            <a:off x="4166504" y="10"/>
            <a:ext cx="8025495" cy="30670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close up of a dry grass field&#10;&#10;Description generated with very high confidence">
            <a:extLst>
              <a:ext uri="{FF2B5EF4-FFF2-40B4-BE49-F238E27FC236}">
                <a16:creationId xmlns:a16="http://schemas.microsoft.com/office/drawing/2014/main" xmlns="" id="{AF2C8230-1EF4-4DBA-987A-F75FA5709D3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4620" r="-2" b="9731"/>
          <a:stretch/>
        </p:blipFill>
        <p:spPr>
          <a:xfrm>
            <a:off x="20" y="3790950"/>
            <a:ext cx="8305780" cy="3067051"/>
          </a:xfrm>
          <a:prstGeom prst="rect">
            <a:avLst/>
          </a:prstGeom>
        </p:spPr>
      </p:pic>
      <p:pic>
        <p:nvPicPr>
          <p:cNvPr id="12" name="Picture 2" descr="A view of a mountain&#10;&#10;Description generated with very high confidence">
            <a:extLst>
              <a:ext uri="{FF2B5EF4-FFF2-40B4-BE49-F238E27FC236}">
                <a16:creationId xmlns:a16="http://schemas.microsoft.com/office/drawing/2014/main" xmlns="" id="{4EB543AC-8F8C-44E3-B870-CB4048D9EAE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906" r="4387" b="-2"/>
          <a:stretch/>
        </p:blipFill>
        <p:spPr bwMode="auto">
          <a:xfrm>
            <a:off x="1" y="1"/>
            <a:ext cx="5017099" cy="4718647"/>
          </a:xfrm>
          <a:custGeom>
            <a:avLst/>
            <a:gdLst>
              <a:gd name="connsiteX0" fmla="*/ 0 w 5017099"/>
              <a:gd name="connsiteY0" fmla="*/ 0 h 4718647"/>
              <a:gd name="connsiteX1" fmla="*/ 4599738 w 5017099"/>
              <a:gd name="connsiteY1" fmla="*/ 0 h 4718647"/>
              <a:gd name="connsiteX2" fmla="*/ 4636346 w 5017099"/>
              <a:gd name="connsiteY2" fmla="*/ 60259 h 4718647"/>
              <a:gd name="connsiteX3" fmla="*/ 5017099 w 5017099"/>
              <a:gd name="connsiteY3" fmla="*/ 1563967 h 4718647"/>
              <a:gd name="connsiteX4" fmla="*/ 1862419 w 5017099"/>
              <a:gd name="connsiteY4" fmla="*/ 4718647 h 4718647"/>
              <a:gd name="connsiteX5" fmla="*/ 98607 w 5017099"/>
              <a:gd name="connsiteY5" fmla="*/ 4179877 h 4718647"/>
              <a:gd name="connsiteX6" fmla="*/ 0 w 5017099"/>
              <a:gd name="connsiteY6" fmla="*/ 4106140 h 4718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17099" h="4718647">
                <a:moveTo>
                  <a:pt x="0" y="0"/>
                </a:moveTo>
                <a:lnTo>
                  <a:pt x="4599738" y="0"/>
                </a:lnTo>
                <a:lnTo>
                  <a:pt x="4636346" y="60259"/>
                </a:lnTo>
                <a:cubicBezTo>
                  <a:pt x="4879170" y="507256"/>
                  <a:pt x="5017099" y="1019504"/>
                  <a:pt x="5017099" y="1563967"/>
                </a:cubicBezTo>
                <a:cubicBezTo>
                  <a:pt x="5017099" y="3306249"/>
                  <a:pt x="3604701" y="4718647"/>
                  <a:pt x="1862419" y="4718647"/>
                </a:cubicBezTo>
                <a:cubicBezTo>
                  <a:pt x="1209063" y="4718647"/>
                  <a:pt x="602098" y="4520029"/>
                  <a:pt x="98607" y="4179877"/>
                </a:cubicBezTo>
                <a:lnTo>
                  <a:pt x="0" y="4106140"/>
                </a:ln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descr="A large green field with trees in the background&#10;&#10;Description generated with very high confidence">
            <a:extLst>
              <a:ext uri="{FF2B5EF4-FFF2-40B4-BE49-F238E27FC236}">
                <a16:creationId xmlns:a16="http://schemas.microsoft.com/office/drawing/2014/main" xmlns="" id="{ABB3A6BE-50DC-4B90-B1DE-B9D3B773512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4104"/>
          <a:stretch/>
        </p:blipFill>
        <p:spPr>
          <a:xfrm>
            <a:off x="6283728" y="1699214"/>
            <a:ext cx="5908273" cy="5158786"/>
          </a:xfrm>
          <a:custGeom>
            <a:avLst/>
            <a:gdLst>
              <a:gd name="connsiteX0" fmla="*/ 3465576 w 5908273"/>
              <a:gd name="connsiteY0" fmla="*/ 0 h 5158786"/>
              <a:gd name="connsiteX1" fmla="*/ 5670004 w 5908273"/>
              <a:gd name="connsiteY1" fmla="*/ 791369 h 5158786"/>
              <a:gd name="connsiteX2" fmla="*/ 5908273 w 5908273"/>
              <a:gd name="connsiteY2" fmla="*/ 1007923 h 5158786"/>
              <a:gd name="connsiteX3" fmla="*/ 5908273 w 5908273"/>
              <a:gd name="connsiteY3" fmla="*/ 5158786 h 5158786"/>
              <a:gd name="connsiteX4" fmla="*/ 443374 w 5908273"/>
              <a:gd name="connsiteY4" fmla="*/ 5158786 h 5158786"/>
              <a:gd name="connsiteX5" fmla="*/ 418277 w 5908273"/>
              <a:gd name="connsiteY5" fmla="*/ 5117476 h 5158786"/>
              <a:gd name="connsiteX6" fmla="*/ 0 w 5908273"/>
              <a:gd name="connsiteY6" fmla="*/ 3465576 h 5158786"/>
              <a:gd name="connsiteX7" fmla="*/ 3465576 w 5908273"/>
              <a:gd name="connsiteY7" fmla="*/ 0 h 5158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08273" h="5158786">
                <a:moveTo>
                  <a:pt x="3465576" y="0"/>
                </a:moveTo>
                <a:cubicBezTo>
                  <a:pt x="4302945" y="0"/>
                  <a:pt x="5070948" y="296984"/>
                  <a:pt x="5670004" y="791369"/>
                </a:cubicBezTo>
                <a:lnTo>
                  <a:pt x="5908273" y="1007923"/>
                </a:lnTo>
                <a:lnTo>
                  <a:pt x="5908273" y="5158786"/>
                </a:lnTo>
                <a:lnTo>
                  <a:pt x="443374" y="5158786"/>
                </a:lnTo>
                <a:lnTo>
                  <a:pt x="418277" y="5117476"/>
                </a:lnTo>
                <a:cubicBezTo>
                  <a:pt x="151523" y="4626427"/>
                  <a:pt x="0" y="4063697"/>
                  <a:pt x="0" y="3465576"/>
                </a:cubicBezTo>
                <a:cubicBezTo>
                  <a:pt x="0" y="1551591"/>
                  <a:pt x="1551591" y="0"/>
                  <a:pt x="3465576" y="0"/>
                </a:cubicBezTo>
                <a:close/>
              </a:path>
            </a:pathLst>
          </a:custGeom>
        </p:spPr>
      </p:pic>
      <p:pic>
        <p:nvPicPr>
          <p:cNvPr id="10" name="Picture 2" descr="C:\Users\Flo\Documents\UCD_General\Bogland\BOGLAND Photo Database\Photos\BOGLAND Photodatabase_full\B00447.jpg">
            <a:extLst>
              <a:ext uri="{FF2B5EF4-FFF2-40B4-BE49-F238E27FC236}">
                <a16:creationId xmlns:a16="http://schemas.microsoft.com/office/drawing/2014/main" xmlns="" id="{6A6CCB33-8912-49A5-9FFA-CEFF3986A4B7}"/>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3180" r="1823" b="3"/>
          <a:stretch/>
        </p:blipFill>
        <p:spPr bwMode="auto">
          <a:xfrm>
            <a:off x="3287694" y="1853886"/>
            <a:ext cx="4297680" cy="4297680"/>
          </a:xfrm>
          <a:custGeom>
            <a:avLst/>
            <a:gdLst>
              <a:gd name="connsiteX0" fmla="*/ 2148840 w 4297680"/>
              <a:gd name="connsiteY0" fmla="*/ 0 h 4297680"/>
              <a:gd name="connsiteX1" fmla="*/ 4297680 w 4297680"/>
              <a:gd name="connsiteY1" fmla="*/ 2148840 h 4297680"/>
              <a:gd name="connsiteX2" fmla="*/ 2148840 w 4297680"/>
              <a:gd name="connsiteY2" fmla="*/ 4297680 h 4297680"/>
              <a:gd name="connsiteX3" fmla="*/ 0 w 4297680"/>
              <a:gd name="connsiteY3" fmla="*/ 2148840 h 4297680"/>
              <a:gd name="connsiteX4" fmla="*/ 2148840 w 4297680"/>
              <a:gd name="connsiteY4" fmla="*/ 0 h 4297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7680" h="4297680">
                <a:moveTo>
                  <a:pt x="2148840" y="0"/>
                </a:moveTo>
                <a:cubicBezTo>
                  <a:pt x="3335612" y="0"/>
                  <a:pt x="4297680" y="962068"/>
                  <a:pt x="4297680" y="2148840"/>
                </a:cubicBezTo>
                <a:cubicBezTo>
                  <a:pt x="4297680" y="3335612"/>
                  <a:pt x="3335612" y="4297680"/>
                  <a:pt x="2148840" y="4297680"/>
                </a:cubicBezTo>
                <a:cubicBezTo>
                  <a:pt x="962068" y="4297680"/>
                  <a:pt x="0" y="3335612"/>
                  <a:pt x="0" y="2148840"/>
                </a:cubicBezTo>
                <a:cubicBezTo>
                  <a:pt x="0" y="962068"/>
                  <a:pt x="962068" y="0"/>
                  <a:pt x="2148840"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762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178CFE-13D3-462C-A612-5D75E7DBD871}"/>
              </a:ext>
            </a:extLst>
          </p:cNvPr>
          <p:cNvSpPr>
            <a:spLocks noGrp="1"/>
          </p:cNvSpPr>
          <p:nvPr>
            <p:ph type="title"/>
          </p:nvPr>
        </p:nvSpPr>
        <p:spPr>
          <a:xfrm>
            <a:off x="394493" y="1527688"/>
            <a:ext cx="1912434" cy="442361"/>
          </a:xfrm>
        </p:spPr>
        <p:txBody>
          <a:bodyPr>
            <a:normAutofit/>
          </a:bodyPr>
          <a:lstStyle/>
          <a:p>
            <a:r>
              <a:rPr lang="en-IE" sz="1000" dirty="0">
                <a:hlinkClick r:id="rId3"/>
              </a:rPr>
              <a:t>https://exponentialroadmap.org/</a:t>
            </a:r>
            <a:endParaRPr lang="en-IE" sz="1000" dirty="0"/>
          </a:p>
        </p:txBody>
      </p:sp>
      <p:pic>
        <p:nvPicPr>
          <p:cNvPr id="4" name="Picture 3">
            <a:extLst>
              <a:ext uri="{FF2B5EF4-FFF2-40B4-BE49-F238E27FC236}">
                <a16:creationId xmlns:a16="http://schemas.microsoft.com/office/drawing/2014/main" xmlns="" id="{4122F178-2460-4B1F-BF96-A75E6F98283A}"/>
              </a:ext>
            </a:extLst>
          </p:cNvPr>
          <p:cNvPicPr>
            <a:picLocks noChangeAspect="1"/>
          </p:cNvPicPr>
          <p:nvPr/>
        </p:nvPicPr>
        <p:blipFill rotWithShape="1">
          <a:blip r:embed="rId4"/>
          <a:srcRect l="12069" t="21355" r="12647" b="13171"/>
          <a:stretch/>
        </p:blipFill>
        <p:spPr>
          <a:xfrm>
            <a:off x="2606248" y="769424"/>
            <a:ext cx="9585752" cy="5545780"/>
          </a:xfrm>
          <a:prstGeom prst="rect">
            <a:avLst/>
          </a:prstGeom>
        </p:spPr>
      </p:pic>
      <p:pic>
        <p:nvPicPr>
          <p:cNvPr id="5" name="Picture 4">
            <a:extLst>
              <a:ext uri="{FF2B5EF4-FFF2-40B4-BE49-F238E27FC236}">
                <a16:creationId xmlns:a16="http://schemas.microsoft.com/office/drawing/2014/main" xmlns="" id="{627782C2-36F6-4609-87C7-C4F5B73D7165}"/>
              </a:ext>
            </a:extLst>
          </p:cNvPr>
          <p:cNvPicPr>
            <a:picLocks noChangeAspect="1"/>
          </p:cNvPicPr>
          <p:nvPr/>
        </p:nvPicPr>
        <p:blipFill rotWithShape="1">
          <a:blip r:embed="rId5"/>
          <a:srcRect l="15675" t="58862" r="56130" b="12087"/>
          <a:stretch/>
        </p:blipFill>
        <p:spPr>
          <a:xfrm>
            <a:off x="228155" y="0"/>
            <a:ext cx="2245111" cy="1538849"/>
          </a:xfrm>
          <a:prstGeom prst="rect">
            <a:avLst/>
          </a:prstGeom>
        </p:spPr>
      </p:pic>
    </p:spTree>
    <p:extLst>
      <p:ext uri="{BB962C8B-B14F-4D97-AF65-F5344CB8AC3E}">
        <p14:creationId xmlns:p14="http://schemas.microsoft.com/office/powerpoint/2010/main" val="3541849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38785EA-82C1-4FAF-8CCA-526CDA635008}"/>
              </a:ext>
            </a:extLst>
          </p:cNvPr>
          <p:cNvPicPr>
            <a:picLocks noChangeAspect="1"/>
          </p:cNvPicPr>
          <p:nvPr/>
        </p:nvPicPr>
        <p:blipFill>
          <a:blip r:embed="rId4"/>
          <a:stretch>
            <a:fillRect/>
          </a:stretch>
        </p:blipFill>
        <p:spPr>
          <a:xfrm>
            <a:off x="5389869" y="5279278"/>
            <a:ext cx="2124939" cy="830998"/>
          </a:xfrm>
          <a:prstGeom prst="rect">
            <a:avLst/>
          </a:prstGeom>
        </p:spPr>
      </p:pic>
      <p:pic>
        <p:nvPicPr>
          <p:cNvPr id="1026" name="Picture 2" descr="https://tse3.mm.bing.net/th?id=OIP.kVm2NoZj1dIVrqHPxR24rAHaEA&amp;pid=Api">
            <a:extLst>
              <a:ext uri="{FF2B5EF4-FFF2-40B4-BE49-F238E27FC236}">
                <a16:creationId xmlns:a16="http://schemas.microsoft.com/office/drawing/2014/main" xmlns="" id="{A6E83C82-E8F8-4115-8C4D-060B3B17488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1051" b="39583"/>
          <a:stretch/>
        </p:blipFill>
        <p:spPr bwMode="auto">
          <a:xfrm>
            <a:off x="1101385" y="2299413"/>
            <a:ext cx="3908565" cy="8309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xmlns="" id="{4262469D-AABE-42E8-8EB2-52BB405C281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375" r="55737" b="-1"/>
          <a:stretch/>
        </p:blipFill>
        <p:spPr bwMode="auto">
          <a:xfrm>
            <a:off x="5683263" y="2387982"/>
            <a:ext cx="1700817" cy="126749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xmlns="" id="{EFAB1494-5138-493D-B08D-4A2B13E3078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2206" y="448808"/>
            <a:ext cx="2504317" cy="136104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xmlns="" id="{8607AB13-E1CD-4BF2-A2C3-45E8599B3FF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37289" y="449456"/>
            <a:ext cx="1392767" cy="139276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19E4B016-0A59-4A1A-8FFE-100DE3B2113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46806" y="2541367"/>
            <a:ext cx="2124940" cy="8876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Raised Bogs Ireland">
            <a:extLst>
              <a:ext uri="{FF2B5EF4-FFF2-40B4-BE49-F238E27FC236}">
                <a16:creationId xmlns:a16="http://schemas.microsoft.com/office/drawing/2014/main" xmlns="" id="{98608119-D9BF-4D5A-B8E5-529B4E4B32E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557403" y="2468345"/>
            <a:ext cx="1066424" cy="10664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 result for dutch Foundation for the Conservation of Irish Bogs">
            <a:extLst>
              <a:ext uri="{FF2B5EF4-FFF2-40B4-BE49-F238E27FC236}">
                <a16:creationId xmlns:a16="http://schemas.microsoft.com/office/drawing/2014/main" xmlns="" id="{ED2FDBA4-C08C-4754-BFA6-65E17DB52D0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939395" y="432945"/>
            <a:ext cx="1323012" cy="134355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a:extLst>
              <a:ext uri="{FF2B5EF4-FFF2-40B4-BE49-F238E27FC236}">
                <a16:creationId xmlns:a16="http://schemas.microsoft.com/office/drawing/2014/main" xmlns="" id="{41791DDA-5F9D-4345-8D05-BA86758039E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971746" y="457551"/>
            <a:ext cx="1632938" cy="1343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2246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a:extLst>
              <a:ext uri="{FF2B5EF4-FFF2-40B4-BE49-F238E27FC236}">
                <a16:creationId xmlns:a16="http://schemas.microsoft.com/office/drawing/2014/main" xmlns="" id="{127BCF90-8985-459C-9018-015C6D447A4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22676" y="49213"/>
            <a:ext cx="4987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extBox 3">
            <a:extLst>
              <a:ext uri="{FF2B5EF4-FFF2-40B4-BE49-F238E27FC236}">
                <a16:creationId xmlns:a16="http://schemas.microsoft.com/office/drawing/2014/main" xmlns="" id="{161DABD4-BEA7-47F9-ACC2-D8F304C9E85B}"/>
              </a:ext>
            </a:extLst>
          </p:cNvPr>
          <p:cNvSpPr txBox="1">
            <a:spLocks noChangeArrowheads="1"/>
          </p:cNvSpPr>
          <p:nvPr/>
        </p:nvSpPr>
        <p:spPr bwMode="auto">
          <a:xfrm>
            <a:off x="4043365" y="6134102"/>
            <a:ext cx="455771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eaLnBrk="0" hangingPunct="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eaLnBrk="0" hangingPunct="0">
              <a:spcBef>
                <a:spcPts val="300"/>
              </a:spcBef>
              <a:buClr>
                <a:schemeClr val="accent1"/>
              </a:buClr>
              <a:buFont typeface="Wingdings 2" panose="05020102010507070707" pitchFamily="82" charset="2"/>
              <a:buChar char=""/>
              <a:defRPr sz="2400">
                <a:solidFill>
                  <a:schemeClr val="accent1"/>
                </a:solidFill>
                <a:latin typeface="Georgia" panose="02040502050405020303" pitchFamily="18" charset="0"/>
              </a:defRPr>
            </a:lvl3pPr>
            <a:lvl4pPr marL="1600200" indent="-228600" eaLnBrk="0" hangingPunct="0">
              <a:spcBef>
                <a:spcPts val="300"/>
              </a:spcBef>
              <a:buClr>
                <a:schemeClr val="accent1"/>
              </a:buClr>
              <a:buFont typeface="Wingdings 2" panose="05020102010507070707" pitchFamily="82" charset="2"/>
              <a:buChar char=""/>
              <a:defRPr sz="2200">
                <a:solidFill>
                  <a:schemeClr val="accent1"/>
                </a:solidFill>
                <a:latin typeface="Georgia" panose="02040502050405020303" pitchFamily="18" charset="0"/>
              </a:defRPr>
            </a:lvl4pPr>
            <a:lvl5pPr marL="2057400" indent="-228600" eaLnBrk="0" hangingPunct="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spcBef>
                <a:spcPct val="0"/>
              </a:spcBef>
              <a:buClrTx/>
              <a:buFontTx/>
              <a:buNone/>
            </a:pPr>
            <a:r>
              <a:rPr lang="en-IE" altLang="en-US" sz="1050" dirty="0">
                <a:solidFill>
                  <a:schemeClr val="accent2">
                    <a:lumMod val="75000"/>
                  </a:schemeClr>
                </a:solidFill>
                <a:latin typeface="Arial" panose="020B0604020202020204" pitchFamily="34" charset="0"/>
              </a:rPr>
              <a:t>Glencar: Intact blanket bog site!</a:t>
            </a:r>
          </a:p>
        </p:txBody>
      </p:sp>
      <p:sp>
        <p:nvSpPr>
          <p:cNvPr id="8" name="Explosion 1 7">
            <a:extLst>
              <a:ext uri="{FF2B5EF4-FFF2-40B4-BE49-F238E27FC236}">
                <a16:creationId xmlns:a16="http://schemas.microsoft.com/office/drawing/2014/main" xmlns="" id="{CF7BC6AA-5BA0-42F9-AB3F-77353F45AA97}"/>
              </a:ext>
            </a:extLst>
          </p:cNvPr>
          <p:cNvSpPr/>
          <p:nvPr/>
        </p:nvSpPr>
        <p:spPr>
          <a:xfrm>
            <a:off x="4800600" y="2276476"/>
            <a:ext cx="287338" cy="288925"/>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10" name="TextBox 9">
            <a:extLst>
              <a:ext uri="{FF2B5EF4-FFF2-40B4-BE49-F238E27FC236}">
                <a16:creationId xmlns:a16="http://schemas.microsoft.com/office/drawing/2014/main" xmlns="" id="{8C077ACD-09D3-416C-A4EE-6C8DA98F7692}"/>
              </a:ext>
            </a:extLst>
          </p:cNvPr>
          <p:cNvSpPr txBox="1"/>
          <p:nvPr/>
        </p:nvSpPr>
        <p:spPr>
          <a:xfrm>
            <a:off x="1630363" y="1785938"/>
            <a:ext cx="1992312" cy="969962"/>
          </a:xfrm>
          <a:prstGeom prst="rect">
            <a:avLst/>
          </a:prstGeom>
          <a:noFill/>
        </p:spPr>
        <p:txBody>
          <a:bodyPr>
            <a:spAutoFit/>
          </a:bodyPr>
          <a:lstStyle/>
          <a:p>
            <a:pPr marL="285750" indent="-285750">
              <a:buFont typeface="Arial" pitchFamily="34" charset="0"/>
              <a:buChar char="•"/>
              <a:defRPr/>
            </a:pPr>
            <a:r>
              <a:rPr lang="en-IE" dirty="0" err="1">
                <a:solidFill>
                  <a:srgbClr val="00B0F0"/>
                </a:solidFill>
                <a:latin typeface="Baskerville Old Face" pitchFamily="18" charset="0"/>
              </a:rPr>
              <a:t>Bellacorick</a:t>
            </a:r>
            <a:endParaRPr lang="en-IE" dirty="0">
              <a:solidFill>
                <a:srgbClr val="00B0F0"/>
              </a:solidFill>
              <a:latin typeface="Baskerville Old Face" pitchFamily="18" charset="0"/>
            </a:endParaRPr>
          </a:p>
          <a:p>
            <a:pPr>
              <a:defRPr/>
            </a:pPr>
            <a:r>
              <a:rPr lang="en-IE" sz="1300" dirty="0">
                <a:latin typeface="Baskerville Old Face" pitchFamily="18" charset="0"/>
              </a:rPr>
              <a:t>Drained &amp; Rewetted industrial cutaway</a:t>
            </a:r>
          </a:p>
          <a:p>
            <a:pPr>
              <a:defRPr/>
            </a:pPr>
            <a:r>
              <a:rPr lang="en-IE" sz="1300" dirty="0">
                <a:latin typeface="Baskerville Old Face" pitchFamily="18" charset="0"/>
              </a:rPr>
              <a:t>Nutrient poor</a:t>
            </a:r>
          </a:p>
        </p:txBody>
      </p:sp>
      <p:cxnSp>
        <p:nvCxnSpPr>
          <p:cNvPr id="20" name="Straight Connector 19">
            <a:extLst>
              <a:ext uri="{FF2B5EF4-FFF2-40B4-BE49-F238E27FC236}">
                <a16:creationId xmlns:a16="http://schemas.microsoft.com/office/drawing/2014/main" xmlns="" id="{7D129FA5-E17E-4117-A775-5CBF3AEA207E}"/>
              </a:ext>
            </a:extLst>
          </p:cNvPr>
          <p:cNvCxnSpPr/>
          <p:nvPr/>
        </p:nvCxnSpPr>
        <p:spPr>
          <a:xfrm>
            <a:off x="3071813" y="1992314"/>
            <a:ext cx="1871662" cy="428625"/>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sp>
        <p:nvSpPr>
          <p:cNvPr id="36" name="Explosion 1 35">
            <a:extLst>
              <a:ext uri="{FF2B5EF4-FFF2-40B4-BE49-F238E27FC236}">
                <a16:creationId xmlns:a16="http://schemas.microsoft.com/office/drawing/2014/main" xmlns="" id="{8867CC70-6D57-4050-9038-0F97C8A1A54A}"/>
              </a:ext>
            </a:extLst>
          </p:cNvPr>
          <p:cNvSpPr/>
          <p:nvPr/>
        </p:nvSpPr>
        <p:spPr>
          <a:xfrm>
            <a:off x="6267451" y="3611564"/>
            <a:ext cx="288925" cy="288925"/>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cxnSp>
        <p:nvCxnSpPr>
          <p:cNvPr id="40" name="Straight Connector 39">
            <a:extLst>
              <a:ext uri="{FF2B5EF4-FFF2-40B4-BE49-F238E27FC236}">
                <a16:creationId xmlns:a16="http://schemas.microsoft.com/office/drawing/2014/main" xmlns="" id="{5CAC04F5-2C2C-4018-95BC-755D3939924F}"/>
              </a:ext>
            </a:extLst>
          </p:cNvPr>
          <p:cNvCxnSpPr/>
          <p:nvPr/>
        </p:nvCxnSpPr>
        <p:spPr>
          <a:xfrm flipV="1">
            <a:off x="3511551" y="3900488"/>
            <a:ext cx="2900363" cy="2120900"/>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xmlns="" id="{2EFE2735-6B6A-4BB0-BEA2-C4FC1A1B9410}"/>
              </a:ext>
            </a:extLst>
          </p:cNvPr>
          <p:cNvSpPr txBox="1"/>
          <p:nvPr/>
        </p:nvSpPr>
        <p:spPr>
          <a:xfrm>
            <a:off x="1612901" y="5864225"/>
            <a:ext cx="1927225" cy="922338"/>
          </a:xfrm>
          <a:prstGeom prst="rect">
            <a:avLst/>
          </a:prstGeom>
          <a:noFill/>
        </p:spPr>
        <p:txBody>
          <a:bodyPr>
            <a:spAutoFit/>
          </a:bodyPr>
          <a:lstStyle/>
          <a:p>
            <a:pPr marL="285750" indent="-285750">
              <a:buFont typeface="Arial" pitchFamily="34" charset="0"/>
              <a:buChar char="•"/>
              <a:defRPr/>
            </a:pPr>
            <a:r>
              <a:rPr lang="en-IE" dirty="0" err="1">
                <a:solidFill>
                  <a:schemeClr val="tx2">
                    <a:lumMod val="75000"/>
                  </a:schemeClr>
                </a:solidFill>
                <a:latin typeface="Baskerville Old Face" pitchFamily="18" charset="0"/>
              </a:rPr>
              <a:t>Turraun</a:t>
            </a:r>
            <a:endParaRPr lang="en-IE" dirty="0">
              <a:solidFill>
                <a:schemeClr val="tx2">
                  <a:lumMod val="75000"/>
                </a:schemeClr>
              </a:solidFill>
              <a:latin typeface="Baskerville Old Face" pitchFamily="18" charset="0"/>
            </a:endParaRPr>
          </a:p>
          <a:p>
            <a:pPr>
              <a:defRPr/>
            </a:pPr>
            <a:r>
              <a:rPr lang="en-IE" sz="1200" dirty="0">
                <a:latin typeface="Baskerville Old Face" pitchFamily="18" charset="0"/>
              </a:rPr>
              <a:t>Drained &amp; Rehabilitated industrial cutaway</a:t>
            </a:r>
          </a:p>
          <a:p>
            <a:pPr>
              <a:defRPr/>
            </a:pPr>
            <a:r>
              <a:rPr lang="en-IE" sz="1200" dirty="0">
                <a:latin typeface="Baskerville Old Face" pitchFamily="18" charset="0"/>
              </a:rPr>
              <a:t>Nutrient rich</a:t>
            </a:r>
          </a:p>
        </p:txBody>
      </p:sp>
      <p:sp>
        <p:nvSpPr>
          <p:cNvPr id="2" name="TextBox 1">
            <a:extLst>
              <a:ext uri="{FF2B5EF4-FFF2-40B4-BE49-F238E27FC236}">
                <a16:creationId xmlns:a16="http://schemas.microsoft.com/office/drawing/2014/main" xmlns="" id="{AD74C5FA-97C1-406E-B024-CB18462CE0ED}"/>
              </a:ext>
            </a:extLst>
          </p:cNvPr>
          <p:cNvSpPr txBox="1"/>
          <p:nvPr/>
        </p:nvSpPr>
        <p:spPr>
          <a:xfrm>
            <a:off x="543721" y="6455810"/>
            <a:ext cx="11557000" cy="461665"/>
          </a:xfrm>
          <a:prstGeom prst="rect">
            <a:avLst/>
          </a:prstGeom>
          <a:noFill/>
        </p:spPr>
        <p:txBody>
          <a:bodyPr wrap="square" rtlCol="0">
            <a:spAutoFit/>
          </a:bodyPr>
          <a:lstStyle/>
          <a:p>
            <a:pPr algn="ctr"/>
            <a:r>
              <a:rPr lang="en-US" sz="2400" dirty="0">
                <a:solidFill>
                  <a:schemeClr val="tx2"/>
                </a:solidFill>
              </a:rPr>
              <a:t>Research Study Sites</a:t>
            </a:r>
            <a:endParaRPr lang="en-IE" sz="2400" dirty="0"/>
          </a:p>
        </p:txBody>
      </p:sp>
      <p:cxnSp>
        <p:nvCxnSpPr>
          <p:cNvPr id="11" name="Straight Connector 10">
            <a:extLst>
              <a:ext uri="{FF2B5EF4-FFF2-40B4-BE49-F238E27FC236}">
                <a16:creationId xmlns:a16="http://schemas.microsoft.com/office/drawing/2014/main" xmlns="" id="{8A30E0AB-004D-4883-9EA3-E5C77B2E9F56}"/>
              </a:ext>
            </a:extLst>
          </p:cNvPr>
          <p:cNvCxnSpPr/>
          <p:nvPr/>
        </p:nvCxnSpPr>
        <p:spPr>
          <a:xfrm flipV="1">
            <a:off x="3359150" y="3897312"/>
            <a:ext cx="2909888" cy="1587500"/>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xmlns="" id="{15449B91-D95E-4C82-AA44-573067600820}"/>
              </a:ext>
            </a:extLst>
          </p:cNvPr>
          <p:cNvSpPr txBox="1"/>
          <p:nvPr/>
        </p:nvSpPr>
        <p:spPr>
          <a:xfrm>
            <a:off x="1647826" y="5208588"/>
            <a:ext cx="1927225" cy="554037"/>
          </a:xfrm>
          <a:prstGeom prst="rect">
            <a:avLst/>
          </a:prstGeom>
          <a:noFill/>
        </p:spPr>
        <p:txBody>
          <a:bodyPr>
            <a:spAutoFit/>
          </a:bodyPr>
          <a:lstStyle/>
          <a:p>
            <a:pPr marL="285750" indent="-285750">
              <a:buFont typeface="Arial" pitchFamily="34" charset="0"/>
              <a:buChar char="•"/>
              <a:defRPr/>
            </a:pPr>
            <a:r>
              <a:rPr lang="en-IE" dirty="0">
                <a:solidFill>
                  <a:schemeClr val="tx2">
                    <a:lumMod val="75000"/>
                  </a:schemeClr>
                </a:solidFill>
                <a:latin typeface="Baskerville Old Face" pitchFamily="18" charset="0"/>
              </a:rPr>
              <a:t>Boora</a:t>
            </a:r>
          </a:p>
          <a:p>
            <a:pPr>
              <a:defRPr/>
            </a:pPr>
            <a:r>
              <a:rPr lang="en-IE" sz="1200" dirty="0">
                <a:latin typeface="Baskerville Old Face" pitchFamily="18" charset="0"/>
              </a:rPr>
              <a:t>Bare peat industrial cutaway</a:t>
            </a:r>
          </a:p>
        </p:txBody>
      </p:sp>
      <p:sp>
        <p:nvSpPr>
          <p:cNvPr id="13" name="Explosion 1 35">
            <a:extLst>
              <a:ext uri="{FF2B5EF4-FFF2-40B4-BE49-F238E27FC236}">
                <a16:creationId xmlns:a16="http://schemas.microsoft.com/office/drawing/2014/main" xmlns="" id="{2DC0D619-4635-4AC3-BE54-464F84444555}"/>
              </a:ext>
            </a:extLst>
          </p:cNvPr>
          <p:cNvSpPr/>
          <p:nvPr/>
        </p:nvSpPr>
        <p:spPr>
          <a:xfrm>
            <a:off x="6267451" y="3662363"/>
            <a:ext cx="288925" cy="288925"/>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14" name="Explosion 1 35">
            <a:extLst>
              <a:ext uri="{FF2B5EF4-FFF2-40B4-BE49-F238E27FC236}">
                <a16:creationId xmlns:a16="http://schemas.microsoft.com/office/drawing/2014/main" xmlns="" id="{A82CBDF0-D9D3-41A8-8A8F-3D3B3B8CDCC3}"/>
              </a:ext>
            </a:extLst>
          </p:cNvPr>
          <p:cNvSpPr/>
          <p:nvPr/>
        </p:nvSpPr>
        <p:spPr>
          <a:xfrm>
            <a:off x="6267451" y="3611564"/>
            <a:ext cx="288925" cy="288925"/>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cxnSp>
        <p:nvCxnSpPr>
          <p:cNvPr id="15" name="Straight Connector 14">
            <a:extLst>
              <a:ext uri="{FF2B5EF4-FFF2-40B4-BE49-F238E27FC236}">
                <a16:creationId xmlns:a16="http://schemas.microsoft.com/office/drawing/2014/main" xmlns="" id="{7D40A0B6-B069-405F-B1A0-5D18BA3A8AA6}"/>
              </a:ext>
            </a:extLst>
          </p:cNvPr>
          <p:cNvCxnSpPr>
            <a:cxnSpLocks/>
          </p:cNvCxnSpPr>
          <p:nvPr/>
        </p:nvCxnSpPr>
        <p:spPr>
          <a:xfrm flipH="1" flipV="1">
            <a:off x="6524626" y="3808414"/>
            <a:ext cx="2274781" cy="325623"/>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xmlns="" id="{57ABF6CF-E027-4BAA-9BD3-DDECA8E7B0EC}"/>
              </a:ext>
            </a:extLst>
          </p:cNvPr>
          <p:cNvSpPr txBox="1"/>
          <p:nvPr/>
        </p:nvSpPr>
        <p:spPr>
          <a:xfrm>
            <a:off x="8762828" y="3872910"/>
            <a:ext cx="1835150" cy="769938"/>
          </a:xfrm>
          <a:prstGeom prst="rect">
            <a:avLst/>
          </a:prstGeom>
          <a:noFill/>
        </p:spPr>
        <p:txBody>
          <a:bodyPr>
            <a:spAutoFit/>
          </a:bodyPr>
          <a:lstStyle/>
          <a:p>
            <a:pPr marL="285750" indent="-285750">
              <a:buFont typeface="Arial" pitchFamily="34" charset="0"/>
              <a:buChar char="•"/>
              <a:defRPr/>
            </a:pPr>
            <a:r>
              <a:rPr lang="en-IE" dirty="0" err="1">
                <a:latin typeface="Baskerville Old Face" pitchFamily="18" charset="0"/>
              </a:rPr>
              <a:t>Glenlahan</a:t>
            </a:r>
            <a:endParaRPr lang="en-IE" dirty="0">
              <a:latin typeface="Baskerville Old Face" pitchFamily="18" charset="0"/>
            </a:endParaRPr>
          </a:p>
          <a:p>
            <a:pPr>
              <a:defRPr/>
            </a:pPr>
            <a:r>
              <a:rPr lang="en-IE" sz="1300" dirty="0">
                <a:latin typeface="Baskerville Old Face" pitchFamily="18" charset="0"/>
              </a:rPr>
              <a:t>Restored blanket bog &amp; drained cutover</a:t>
            </a:r>
          </a:p>
        </p:txBody>
      </p:sp>
      <p:sp>
        <p:nvSpPr>
          <p:cNvPr id="17" name="Explosion 1 31">
            <a:extLst>
              <a:ext uri="{FF2B5EF4-FFF2-40B4-BE49-F238E27FC236}">
                <a16:creationId xmlns:a16="http://schemas.microsoft.com/office/drawing/2014/main" xmlns="" id="{AECD6B3F-2C07-467C-BB04-0D4388A987CC}"/>
              </a:ext>
            </a:extLst>
          </p:cNvPr>
          <p:cNvSpPr/>
          <p:nvPr/>
        </p:nvSpPr>
        <p:spPr>
          <a:xfrm>
            <a:off x="6570664" y="3197226"/>
            <a:ext cx="288925" cy="288925"/>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cxnSp>
        <p:nvCxnSpPr>
          <p:cNvPr id="18" name="Straight Connector 17">
            <a:extLst>
              <a:ext uri="{FF2B5EF4-FFF2-40B4-BE49-F238E27FC236}">
                <a16:creationId xmlns:a16="http://schemas.microsoft.com/office/drawing/2014/main" xmlns="" id="{471E3C55-8103-490B-92FD-A179C89CC123}"/>
              </a:ext>
            </a:extLst>
          </p:cNvPr>
          <p:cNvCxnSpPr>
            <a:cxnSpLocks/>
          </p:cNvCxnSpPr>
          <p:nvPr/>
        </p:nvCxnSpPr>
        <p:spPr>
          <a:xfrm flipH="1">
            <a:off x="6859589" y="2240107"/>
            <a:ext cx="1818187" cy="1070320"/>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xmlns="" id="{58E2AE8D-3DF7-4636-9F1B-6B71A17620C2}"/>
              </a:ext>
            </a:extLst>
          </p:cNvPr>
          <p:cNvSpPr txBox="1"/>
          <p:nvPr/>
        </p:nvSpPr>
        <p:spPr>
          <a:xfrm>
            <a:off x="8762828" y="1952139"/>
            <a:ext cx="1835150" cy="769937"/>
          </a:xfrm>
          <a:prstGeom prst="rect">
            <a:avLst/>
          </a:prstGeom>
          <a:noFill/>
        </p:spPr>
        <p:txBody>
          <a:bodyPr>
            <a:spAutoFit/>
          </a:bodyPr>
          <a:lstStyle/>
          <a:p>
            <a:pPr marL="285750" indent="-285750">
              <a:buFont typeface="Arial" pitchFamily="34" charset="0"/>
              <a:buChar char="•"/>
              <a:defRPr/>
            </a:pPr>
            <a:r>
              <a:rPr lang="en-IE" dirty="0">
                <a:solidFill>
                  <a:srgbClr val="0000FF"/>
                </a:solidFill>
                <a:latin typeface="Baskerville Old Face" pitchFamily="18" charset="0"/>
              </a:rPr>
              <a:t>Clara</a:t>
            </a:r>
          </a:p>
          <a:p>
            <a:pPr>
              <a:defRPr/>
            </a:pPr>
            <a:r>
              <a:rPr lang="en-IE" sz="1300" dirty="0">
                <a:latin typeface="Baskerville Old Face" pitchFamily="18" charset="0"/>
              </a:rPr>
              <a:t>Restored raised bog &amp; drained cutover</a:t>
            </a:r>
          </a:p>
        </p:txBody>
      </p:sp>
      <p:sp>
        <p:nvSpPr>
          <p:cNvPr id="21" name="Explosion 1 4">
            <a:extLst>
              <a:ext uri="{FF2B5EF4-FFF2-40B4-BE49-F238E27FC236}">
                <a16:creationId xmlns:a16="http://schemas.microsoft.com/office/drawing/2014/main" xmlns="" id="{16FC98E3-BE2C-4CE0-8CD3-7FA6C5487AA7}"/>
              </a:ext>
            </a:extLst>
          </p:cNvPr>
          <p:cNvSpPr/>
          <p:nvPr/>
        </p:nvSpPr>
        <p:spPr>
          <a:xfrm>
            <a:off x="6235700" y="904875"/>
            <a:ext cx="287338" cy="287338"/>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22" name="TextBox 21">
            <a:extLst>
              <a:ext uri="{FF2B5EF4-FFF2-40B4-BE49-F238E27FC236}">
                <a16:creationId xmlns:a16="http://schemas.microsoft.com/office/drawing/2014/main" xmlns="" id="{905AF5A6-4416-42D1-9CDA-E70A1BBC8ADE}"/>
              </a:ext>
            </a:extLst>
          </p:cNvPr>
          <p:cNvSpPr txBox="1"/>
          <p:nvPr/>
        </p:nvSpPr>
        <p:spPr>
          <a:xfrm>
            <a:off x="1555318" y="554668"/>
            <a:ext cx="2855525" cy="969496"/>
          </a:xfrm>
          <a:prstGeom prst="rect">
            <a:avLst/>
          </a:prstGeom>
          <a:noFill/>
        </p:spPr>
        <p:txBody>
          <a:bodyPr wrap="square">
            <a:spAutoFit/>
          </a:bodyPr>
          <a:lstStyle/>
          <a:p>
            <a:pPr marL="285750" indent="-285750">
              <a:buFont typeface="Arial" pitchFamily="34" charset="0"/>
              <a:buChar char="•"/>
              <a:defRPr/>
            </a:pPr>
            <a:r>
              <a:rPr lang="en-IE" dirty="0" err="1">
                <a:solidFill>
                  <a:srgbClr val="92D050"/>
                </a:solidFill>
                <a:latin typeface="Baskerville Old Face" pitchFamily="18" charset="0"/>
              </a:rPr>
              <a:t>Glenvar</a:t>
            </a:r>
            <a:endParaRPr lang="en-IE" dirty="0">
              <a:solidFill>
                <a:srgbClr val="92D050"/>
              </a:solidFill>
              <a:latin typeface="Baskerville Old Face" pitchFamily="18" charset="0"/>
            </a:endParaRPr>
          </a:p>
          <a:p>
            <a:pPr>
              <a:defRPr/>
            </a:pPr>
            <a:r>
              <a:rPr lang="en-IE" sz="1300" dirty="0">
                <a:latin typeface="Baskerville Old Face" pitchFamily="18" charset="0"/>
              </a:rPr>
              <a:t>Organic soils under grassland; </a:t>
            </a:r>
          </a:p>
          <a:p>
            <a:pPr>
              <a:defRPr/>
            </a:pPr>
            <a:r>
              <a:rPr lang="en-IE" sz="1300" dirty="0">
                <a:latin typeface="Baskerville Old Face" pitchFamily="18" charset="0"/>
              </a:rPr>
              <a:t>Nutrient poor; deep &amp; shallow drained &amp; rewetted</a:t>
            </a:r>
          </a:p>
        </p:txBody>
      </p:sp>
      <p:cxnSp>
        <p:nvCxnSpPr>
          <p:cNvPr id="23" name="Straight Connector 22">
            <a:extLst>
              <a:ext uri="{FF2B5EF4-FFF2-40B4-BE49-F238E27FC236}">
                <a16:creationId xmlns:a16="http://schemas.microsoft.com/office/drawing/2014/main" xmlns="" id="{E0BA1A47-8D89-4989-A9C0-B7B4413541DF}"/>
              </a:ext>
            </a:extLst>
          </p:cNvPr>
          <p:cNvCxnSpPr>
            <a:cxnSpLocks/>
          </p:cNvCxnSpPr>
          <p:nvPr/>
        </p:nvCxnSpPr>
        <p:spPr>
          <a:xfrm flipH="1">
            <a:off x="4259766" y="963612"/>
            <a:ext cx="1713997" cy="339727"/>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sp>
        <p:nvSpPr>
          <p:cNvPr id="24" name="Explosion 1 24">
            <a:extLst>
              <a:ext uri="{FF2B5EF4-FFF2-40B4-BE49-F238E27FC236}">
                <a16:creationId xmlns:a16="http://schemas.microsoft.com/office/drawing/2014/main" xmlns="" id="{158556C3-86B9-4531-902D-8AB679C2994E}"/>
              </a:ext>
            </a:extLst>
          </p:cNvPr>
          <p:cNvSpPr/>
          <p:nvPr/>
        </p:nvSpPr>
        <p:spPr>
          <a:xfrm>
            <a:off x="6234114" y="3200401"/>
            <a:ext cx="288925" cy="288925"/>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cxnSp>
        <p:nvCxnSpPr>
          <p:cNvPr id="25" name="Straight Connector 24">
            <a:extLst>
              <a:ext uri="{FF2B5EF4-FFF2-40B4-BE49-F238E27FC236}">
                <a16:creationId xmlns:a16="http://schemas.microsoft.com/office/drawing/2014/main" xmlns="" id="{8DAA99CF-AA7D-4273-AE96-454867DA9178}"/>
              </a:ext>
            </a:extLst>
          </p:cNvPr>
          <p:cNvCxnSpPr>
            <a:cxnSpLocks/>
          </p:cNvCxnSpPr>
          <p:nvPr/>
        </p:nvCxnSpPr>
        <p:spPr>
          <a:xfrm flipH="1">
            <a:off x="6523039" y="1375569"/>
            <a:ext cx="2239789" cy="1878806"/>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xmlns="" id="{D410FD7E-5CE4-4FEC-A537-EC37AEB28072}"/>
              </a:ext>
            </a:extLst>
          </p:cNvPr>
          <p:cNvSpPr txBox="1"/>
          <p:nvPr/>
        </p:nvSpPr>
        <p:spPr>
          <a:xfrm>
            <a:off x="8693151" y="1075973"/>
            <a:ext cx="2754313" cy="769441"/>
          </a:xfrm>
          <a:prstGeom prst="rect">
            <a:avLst/>
          </a:prstGeom>
          <a:noFill/>
        </p:spPr>
        <p:txBody>
          <a:bodyPr wrap="square">
            <a:spAutoFit/>
          </a:bodyPr>
          <a:lstStyle/>
          <a:p>
            <a:pPr marL="285750" indent="-285750">
              <a:buFont typeface="Arial" pitchFamily="34" charset="0"/>
              <a:buChar char="•"/>
              <a:defRPr/>
            </a:pPr>
            <a:r>
              <a:rPr lang="en-IE" dirty="0">
                <a:solidFill>
                  <a:srgbClr val="92D050"/>
                </a:solidFill>
                <a:latin typeface="Baskerville Old Face" pitchFamily="18" charset="0"/>
              </a:rPr>
              <a:t>Lanesborough</a:t>
            </a:r>
          </a:p>
          <a:p>
            <a:pPr>
              <a:defRPr/>
            </a:pPr>
            <a:r>
              <a:rPr lang="en-IE" sz="1300" dirty="0">
                <a:latin typeface="Baskerville Old Face" pitchFamily="18" charset="0"/>
              </a:rPr>
              <a:t>Organic soils under grassland; </a:t>
            </a:r>
          </a:p>
          <a:p>
            <a:pPr>
              <a:defRPr/>
            </a:pPr>
            <a:r>
              <a:rPr lang="en-IE" sz="1300" dirty="0">
                <a:latin typeface="Baskerville Old Face" pitchFamily="18" charset="0"/>
              </a:rPr>
              <a:t>Nutrient rich; deep drained</a:t>
            </a:r>
          </a:p>
        </p:txBody>
      </p:sp>
      <p:sp>
        <p:nvSpPr>
          <p:cNvPr id="27" name="Explosion 1 5">
            <a:extLst>
              <a:ext uri="{FF2B5EF4-FFF2-40B4-BE49-F238E27FC236}">
                <a16:creationId xmlns:a16="http://schemas.microsoft.com/office/drawing/2014/main" xmlns="" id="{383C62DD-D796-4FD4-A069-625095A2F852}"/>
              </a:ext>
            </a:extLst>
          </p:cNvPr>
          <p:cNvSpPr/>
          <p:nvPr/>
        </p:nvSpPr>
        <p:spPr>
          <a:xfrm>
            <a:off x="5972175" y="3467101"/>
            <a:ext cx="287338" cy="288925"/>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solidFill>
                <a:srgbClr val="00B0F0"/>
              </a:solidFill>
            </a:endParaRPr>
          </a:p>
        </p:txBody>
      </p:sp>
      <p:sp>
        <p:nvSpPr>
          <p:cNvPr id="28" name="Explosion 1 6">
            <a:extLst>
              <a:ext uri="{FF2B5EF4-FFF2-40B4-BE49-F238E27FC236}">
                <a16:creationId xmlns:a16="http://schemas.microsoft.com/office/drawing/2014/main" xmlns="" id="{62A520BF-0B57-45EA-9228-B3E8995EEF96}"/>
              </a:ext>
            </a:extLst>
          </p:cNvPr>
          <p:cNvSpPr/>
          <p:nvPr/>
        </p:nvSpPr>
        <p:spPr>
          <a:xfrm>
            <a:off x="5519739" y="3284539"/>
            <a:ext cx="288925" cy="288925"/>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solidFill>
                <a:srgbClr val="00B0F0"/>
              </a:solidFill>
            </a:endParaRPr>
          </a:p>
        </p:txBody>
      </p:sp>
      <p:sp>
        <p:nvSpPr>
          <p:cNvPr id="29" name="TextBox 10">
            <a:extLst>
              <a:ext uri="{FF2B5EF4-FFF2-40B4-BE49-F238E27FC236}">
                <a16:creationId xmlns:a16="http://schemas.microsoft.com/office/drawing/2014/main" xmlns="" id="{CC2C413D-84CF-42F5-8199-78C54AFDF8FD}"/>
              </a:ext>
            </a:extLst>
          </p:cNvPr>
          <p:cNvSpPr txBox="1">
            <a:spLocks noChangeArrowheads="1"/>
          </p:cNvSpPr>
          <p:nvPr/>
        </p:nvSpPr>
        <p:spPr bwMode="auto">
          <a:xfrm>
            <a:off x="1630364" y="3068639"/>
            <a:ext cx="194468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Char char="•"/>
              <a:defRPr/>
            </a:pPr>
            <a:r>
              <a:rPr lang="en-IE" altLang="en-US" dirty="0" err="1">
                <a:solidFill>
                  <a:srgbClr val="00B0F0"/>
                </a:solidFill>
                <a:latin typeface="Baskerville Old Face" pitchFamily="18" charset="0"/>
              </a:rPr>
              <a:t>Moyarwood</a:t>
            </a:r>
            <a:endParaRPr lang="en-IE" altLang="en-US" dirty="0">
              <a:solidFill>
                <a:srgbClr val="00B0F0"/>
              </a:solidFill>
              <a:latin typeface="Baskerville Old Face" pitchFamily="18" charset="0"/>
            </a:endParaRPr>
          </a:p>
          <a:p>
            <a:pPr marL="0" indent="0" eaLnBrk="1" hangingPunct="1">
              <a:defRPr/>
            </a:pPr>
            <a:r>
              <a:rPr lang="en-IE" altLang="en-US" sz="1200" dirty="0">
                <a:latin typeface="Baskerville Old Face" pitchFamily="18" charset="0"/>
              </a:rPr>
              <a:t>Drained &amp; Rewetted cutover</a:t>
            </a:r>
          </a:p>
          <a:p>
            <a:pPr marL="0" indent="0" eaLnBrk="1" hangingPunct="1">
              <a:defRPr/>
            </a:pPr>
            <a:r>
              <a:rPr lang="en-IE" altLang="en-US" sz="1200" dirty="0">
                <a:latin typeface="Baskerville Old Face" pitchFamily="18" charset="0"/>
              </a:rPr>
              <a:t>Nutrient poor</a:t>
            </a:r>
          </a:p>
        </p:txBody>
      </p:sp>
      <p:sp>
        <p:nvSpPr>
          <p:cNvPr id="30" name="TextBox 29">
            <a:extLst>
              <a:ext uri="{FF2B5EF4-FFF2-40B4-BE49-F238E27FC236}">
                <a16:creationId xmlns:a16="http://schemas.microsoft.com/office/drawing/2014/main" xmlns="" id="{A8906A53-2370-4BB3-9FF5-A331E7464C74}"/>
              </a:ext>
            </a:extLst>
          </p:cNvPr>
          <p:cNvSpPr txBox="1"/>
          <p:nvPr/>
        </p:nvSpPr>
        <p:spPr>
          <a:xfrm>
            <a:off x="1651000" y="4244976"/>
            <a:ext cx="2141538" cy="969963"/>
          </a:xfrm>
          <a:prstGeom prst="rect">
            <a:avLst/>
          </a:prstGeom>
          <a:noFill/>
        </p:spPr>
        <p:txBody>
          <a:bodyPr>
            <a:spAutoFit/>
          </a:bodyPr>
          <a:lstStyle/>
          <a:p>
            <a:pPr marL="285750" indent="-285750">
              <a:buFont typeface="Arial" pitchFamily="34" charset="0"/>
              <a:buChar char="•"/>
              <a:defRPr/>
            </a:pPr>
            <a:r>
              <a:rPr lang="en-IE" dirty="0">
                <a:solidFill>
                  <a:srgbClr val="00B0F0"/>
                </a:solidFill>
                <a:latin typeface="Baskerville Old Face" pitchFamily="18" charset="0"/>
              </a:rPr>
              <a:t>Blackwater</a:t>
            </a:r>
            <a:endParaRPr lang="en-IE" sz="1300" dirty="0">
              <a:solidFill>
                <a:srgbClr val="00B0F0"/>
              </a:solidFill>
              <a:latin typeface="Baskerville Old Face" pitchFamily="18" charset="0"/>
            </a:endParaRPr>
          </a:p>
          <a:p>
            <a:pPr>
              <a:defRPr/>
            </a:pPr>
            <a:r>
              <a:rPr lang="en-IE" sz="1300" dirty="0">
                <a:latin typeface="Baskerville Old Face" pitchFamily="18" charset="0"/>
              </a:rPr>
              <a:t>Drained &amp; Rewetted industrial cutaway</a:t>
            </a:r>
          </a:p>
          <a:p>
            <a:pPr>
              <a:defRPr/>
            </a:pPr>
            <a:r>
              <a:rPr lang="en-IE" sz="1300" dirty="0">
                <a:latin typeface="Baskerville Old Face" pitchFamily="18" charset="0"/>
              </a:rPr>
              <a:t>Nutrient rich</a:t>
            </a:r>
            <a:endParaRPr lang="en-IE" dirty="0">
              <a:latin typeface="Baskerville Old Face" pitchFamily="18" charset="0"/>
            </a:endParaRPr>
          </a:p>
        </p:txBody>
      </p:sp>
      <p:cxnSp>
        <p:nvCxnSpPr>
          <p:cNvPr id="31" name="Straight Connector 30">
            <a:extLst>
              <a:ext uri="{FF2B5EF4-FFF2-40B4-BE49-F238E27FC236}">
                <a16:creationId xmlns:a16="http://schemas.microsoft.com/office/drawing/2014/main" xmlns="" id="{2A5F071E-93B6-4091-8AD8-F1F87CCFA48A}"/>
              </a:ext>
            </a:extLst>
          </p:cNvPr>
          <p:cNvCxnSpPr/>
          <p:nvPr/>
        </p:nvCxnSpPr>
        <p:spPr>
          <a:xfrm flipV="1">
            <a:off x="3143250" y="3611563"/>
            <a:ext cx="2973388" cy="779462"/>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0209C4F2-9A31-4C0E-B11A-0D87C1F436A0}"/>
              </a:ext>
            </a:extLst>
          </p:cNvPr>
          <p:cNvCxnSpPr/>
          <p:nvPr/>
        </p:nvCxnSpPr>
        <p:spPr>
          <a:xfrm>
            <a:off x="3143250" y="3254376"/>
            <a:ext cx="2520950" cy="174625"/>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sp>
        <p:nvSpPr>
          <p:cNvPr id="33" name="Explosion 1 35">
            <a:extLst>
              <a:ext uri="{FF2B5EF4-FFF2-40B4-BE49-F238E27FC236}">
                <a16:creationId xmlns:a16="http://schemas.microsoft.com/office/drawing/2014/main" xmlns="" id="{82F4AA57-21D4-4133-8076-87F82F0E2177}"/>
              </a:ext>
            </a:extLst>
          </p:cNvPr>
          <p:cNvSpPr/>
          <p:nvPr/>
        </p:nvSpPr>
        <p:spPr>
          <a:xfrm>
            <a:off x="5489575" y="3956051"/>
            <a:ext cx="288925" cy="288925"/>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cxnSp>
        <p:nvCxnSpPr>
          <p:cNvPr id="34" name="Straight Connector 33">
            <a:extLst>
              <a:ext uri="{FF2B5EF4-FFF2-40B4-BE49-F238E27FC236}">
                <a16:creationId xmlns:a16="http://schemas.microsoft.com/office/drawing/2014/main" xmlns="" id="{088C20C4-6587-4573-BDD3-ED28CB437641}"/>
              </a:ext>
            </a:extLst>
          </p:cNvPr>
          <p:cNvCxnSpPr>
            <a:cxnSpLocks/>
            <a:stCxn id="35" idx="1"/>
          </p:cNvCxnSpPr>
          <p:nvPr/>
        </p:nvCxnSpPr>
        <p:spPr>
          <a:xfrm flipH="1" flipV="1">
            <a:off x="5691188" y="4257678"/>
            <a:ext cx="3249613" cy="2126206"/>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xmlns="" id="{702827A1-FFBD-4E2C-86BF-0CD4E4832AA2}"/>
              </a:ext>
            </a:extLst>
          </p:cNvPr>
          <p:cNvSpPr txBox="1"/>
          <p:nvPr/>
        </p:nvSpPr>
        <p:spPr>
          <a:xfrm>
            <a:off x="8940801" y="5999163"/>
            <a:ext cx="1835150" cy="769441"/>
          </a:xfrm>
          <a:prstGeom prst="rect">
            <a:avLst/>
          </a:prstGeom>
          <a:noFill/>
        </p:spPr>
        <p:txBody>
          <a:bodyPr>
            <a:spAutoFit/>
          </a:bodyPr>
          <a:lstStyle/>
          <a:p>
            <a:pPr marL="285750" indent="-285750">
              <a:buFont typeface="Arial" pitchFamily="34" charset="0"/>
              <a:buChar char="•"/>
              <a:defRPr/>
            </a:pPr>
            <a:r>
              <a:rPr lang="en-US" dirty="0">
                <a:solidFill>
                  <a:srgbClr val="00B0F0"/>
                </a:solidFill>
                <a:latin typeface="Baskerville Old Face" pitchFamily="18" charset="0"/>
              </a:rPr>
              <a:t>P</a:t>
            </a:r>
            <a:r>
              <a:rPr lang="en-IE" dirty="0" err="1">
                <a:solidFill>
                  <a:srgbClr val="00B0F0"/>
                </a:solidFill>
                <a:latin typeface="Baskerville Old Face" pitchFamily="18" charset="0"/>
              </a:rPr>
              <a:t>ollagoona</a:t>
            </a:r>
            <a:endParaRPr lang="en-IE" dirty="0">
              <a:solidFill>
                <a:srgbClr val="00B0F0"/>
              </a:solidFill>
              <a:latin typeface="Baskerville Old Face" pitchFamily="18" charset="0"/>
            </a:endParaRPr>
          </a:p>
          <a:p>
            <a:pPr>
              <a:defRPr/>
            </a:pPr>
            <a:r>
              <a:rPr lang="en-IE" sz="1300" dirty="0">
                <a:latin typeface="Baskerville Old Face" pitchFamily="18" charset="0"/>
              </a:rPr>
              <a:t>Restored afforested blanket bog</a:t>
            </a:r>
          </a:p>
        </p:txBody>
      </p:sp>
      <p:sp>
        <p:nvSpPr>
          <p:cNvPr id="37" name="Explosion 1 35">
            <a:extLst>
              <a:ext uri="{FF2B5EF4-FFF2-40B4-BE49-F238E27FC236}">
                <a16:creationId xmlns:a16="http://schemas.microsoft.com/office/drawing/2014/main" xmlns="" id="{16F36058-1B7D-417F-920F-9115B66DFE8E}"/>
              </a:ext>
            </a:extLst>
          </p:cNvPr>
          <p:cNvSpPr/>
          <p:nvPr/>
        </p:nvSpPr>
        <p:spPr>
          <a:xfrm>
            <a:off x="6122988" y="4159249"/>
            <a:ext cx="288925" cy="288925"/>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cxnSp>
        <p:nvCxnSpPr>
          <p:cNvPr id="39" name="Straight Connector 38">
            <a:extLst>
              <a:ext uri="{FF2B5EF4-FFF2-40B4-BE49-F238E27FC236}">
                <a16:creationId xmlns:a16="http://schemas.microsoft.com/office/drawing/2014/main" xmlns="" id="{9B666226-EC97-421E-8782-A1E53725EF9A}"/>
              </a:ext>
            </a:extLst>
          </p:cNvPr>
          <p:cNvCxnSpPr>
            <a:cxnSpLocks/>
          </p:cNvCxnSpPr>
          <p:nvPr/>
        </p:nvCxnSpPr>
        <p:spPr>
          <a:xfrm flipH="1" flipV="1">
            <a:off x="6322221" y="4307660"/>
            <a:ext cx="2653504" cy="1274786"/>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xmlns="" id="{B3DE5EEE-E9A3-410C-BDB9-2E952739A9E6}"/>
              </a:ext>
            </a:extLst>
          </p:cNvPr>
          <p:cNvSpPr txBox="1"/>
          <p:nvPr/>
        </p:nvSpPr>
        <p:spPr>
          <a:xfrm>
            <a:off x="8974139" y="5281090"/>
            <a:ext cx="1835150" cy="769441"/>
          </a:xfrm>
          <a:prstGeom prst="rect">
            <a:avLst/>
          </a:prstGeom>
          <a:noFill/>
        </p:spPr>
        <p:txBody>
          <a:bodyPr>
            <a:spAutoFit/>
          </a:bodyPr>
          <a:lstStyle/>
          <a:p>
            <a:pPr marL="285750" indent="-285750">
              <a:buFont typeface="Arial" pitchFamily="34" charset="0"/>
              <a:buChar char="•"/>
              <a:defRPr/>
            </a:pPr>
            <a:r>
              <a:rPr lang="en-US" dirty="0" err="1">
                <a:solidFill>
                  <a:srgbClr val="00B0F0"/>
                </a:solidFill>
                <a:latin typeface="Baskerville Old Face" pitchFamily="18" charset="0"/>
              </a:rPr>
              <a:t>Sopwell</a:t>
            </a:r>
            <a:endParaRPr lang="en-US" dirty="0">
              <a:solidFill>
                <a:srgbClr val="00B0F0"/>
              </a:solidFill>
              <a:latin typeface="Baskerville Old Face" pitchFamily="18" charset="0"/>
            </a:endParaRPr>
          </a:p>
          <a:p>
            <a:pPr>
              <a:defRPr/>
            </a:pPr>
            <a:r>
              <a:rPr lang="en-IE" sz="1300" dirty="0">
                <a:latin typeface="Baskerville Old Face" pitchFamily="18" charset="0"/>
              </a:rPr>
              <a:t>Restored afforested raised bog</a:t>
            </a:r>
          </a:p>
        </p:txBody>
      </p:sp>
      <p:sp>
        <p:nvSpPr>
          <p:cNvPr id="38" name="Explosion 1 35">
            <a:extLst>
              <a:ext uri="{FF2B5EF4-FFF2-40B4-BE49-F238E27FC236}">
                <a16:creationId xmlns:a16="http://schemas.microsoft.com/office/drawing/2014/main" xmlns="" id="{2AFE72FF-662B-44DD-AC9E-28C336AF4D5B}"/>
              </a:ext>
            </a:extLst>
          </p:cNvPr>
          <p:cNvSpPr/>
          <p:nvPr/>
        </p:nvSpPr>
        <p:spPr>
          <a:xfrm>
            <a:off x="4789355" y="5838402"/>
            <a:ext cx="288925" cy="288925"/>
          </a:xfrm>
          <a:prstGeom prst="irregularSeal1">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solidFill>
                <a:srgbClr val="FF0000"/>
              </a:solidFill>
            </a:endParaRPr>
          </a:p>
        </p:txBody>
      </p:sp>
      <p:sp>
        <p:nvSpPr>
          <p:cNvPr id="42" name="Explosion 1 31">
            <a:extLst>
              <a:ext uri="{FF2B5EF4-FFF2-40B4-BE49-F238E27FC236}">
                <a16:creationId xmlns:a16="http://schemas.microsoft.com/office/drawing/2014/main" xmlns="" id="{E188652F-CB51-4EFA-8076-4DC7E6A82554}"/>
              </a:ext>
            </a:extLst>
          </p:cNvPr>
          <p:cNvSpPr/>
          <p:nvPr/>
        </p:nvSpPr>
        <p:spPr>
          <a:xfrm>
            <a:off x="6325631" y="3928893"/>
            <a:ext cx="288925" cy="288925"/>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cxnSp>
        <p:nvCxnSpPr>
          <p:cNvPr id="44" name="Straight Connector 43">
            <a:extLst>
              <a:ext uri="{FF2B5EF4-FFF2-40B4-BE49-F238E27FC236}">
                <a16:creationId xmlns:a16="http://schemas.microsoft.com/office/drawing/2014/main" xmlns="" id="{31D7DE7C-CBAA-45E3-BE47-6549167A22FC}"/>
              </a:ext>
            </a:extLst>
          </p:cNvPr>
          <p:cNvCxnSpPr>
            <a:cxnSpLocks/>
          </p:cNvCxnSpPr>
          <p:nvPr/>
        </p:nvCxnSpPr>
        <p:spPr>
          <a:xfrm flipH="1" flipV="1">
            <a:off x="6581775" y="4183511"/>
            <a:ext cx="2333625" cy="691627"/>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sp>
        <p:nvSpPr>
          <p:cNvPr id="45" name="TextBox 10">
            <a:extLst>
              <a:ext uri="{FF2B5EF4-FFF2-40B4-BE49-F238E27FC236}">
                <a16:creationId xmlns:a16="http://schemas.microsoft.com/office/drawing/2014/main" xmlns="" id="{2AFF0C30-ABA8-499B-8A69-D7EA41577A63}"/>
              </a:ext>
            </a:extLst>
          </p:cNvPr>
          <p:cNvSpPr txBox="1">
            <a:spLocks noChangeArrowheads="1"/>
          </p:cNvSpPr>
          <p:nvPr/>
        </p:nvSpPr>
        <p:spPr bwMode="auto">
          <a:xfrm>
            <a:off x="8919370" y="4604473"/>
            <a:ext cx="327263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Char char="•"/>
              <a:defRPr/>
            </a:pPr>
            <a:r>
              <a:rPr lang="en-IE" altLang="en-US" dirty="0" err="1">
                <a:solidFill>
                  <a:srgbClr val="00B0F0"/>
                </a:solidFill>
                <a:latin typeface="Baskerville Old Face" pitchFamily="18" charset="0"/>
              </a:rPr>
              <a:t>Abbeyleix</a:t>
            </a:r>
            <a:endParaRPr lang="en-IE" altLang="en-US" dirty="0">
              <a:solidFill>
                <a:srgbClr val="00B0F0"/>
              </a:solidFill>
              <a:latin typeface="Baskerville Old Face" pitchFamily="18" charset="0"/>
            </a:endParaRPr>
          </a:p>
          <a:p>
            <a:pPr marL="0" indent="0" eaLnBrk="1" hangingPunct="1">
              <a:defRPr/>
            </a:pPr>
            <a:r>
              <a:rPr lang="en-IE" altLang="en-US" sz="1200" dirty="0">
                <a:latin typeface="Baskerville Old Face" pitchFamily="18" charset="0"/>
              </a:rPr>
              <a:t>Drained &amp; Rewetted cutover</a:t>
            </a:r>
          </a:p>
          <a:p>
            <a:pPr marL="0" indent="0" eaLnBrk="1" hangingPunct="1">
              <a:defRPr/>
            </a:pPr>
            <a:r>
              <a:rPr lang="en-IE" altLang="en-US" sz="1200" dirty="0">
                <a:latin typeface="Baskerville Old Face" pitchFamily="18" charset="0"/>
              </a:rPr>
              <a:t>Nutrient poor</a:t>
            </a:r>
          </a:p>
        </p:txBody>
      </p:sp>
      <p:cxnSp>
        <p:nvCxnSpPr>
          <p:cNvPr id="48" name="Straight Connector 47">
            <a:extLst>
              <a:ext uri="{FF2B5EF4-FFF2-40B4-BE49-F238E27FC236}">
                <a16:creationId xmlns:a16="http://schemas.microsoft.com/office/drawing/2014/main" xmlns="" id="{6EF6CC3F-47B4-4752-9A35-06E410B8C42F}"/>
              </a:ext>
            </a:extLst>
          </p:cNvPr>
          <p:cNvCxnSpPr>
            <a:cxnSpLocks/>
            <a:stCxn id="51" idx="1"/>
          </p:cNvCxnSpPr>
          <p:nvPr/>
        </p:nvCxnSpPr>
        <p:spPr>
          <a:xfrm flipH="1">
            <a:off x="7011990" y="3131397"/>
            <a:ext cx="1735208" cy="331430"/>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sp>
        <p:nvSpPr>
          <p:cNvPr id="49" name="Explosion 1 31">
            <a:extLst>
              <a:ext uri="{FF2B5EF4-FFF2-40B4-BE49-F238E27FC236}">
                <a16:creationId xmlns:a16="http://schemas.microsoft.com/office/drawing/2014/main" xmlns="" id="{4847BCD0-5A8E-458F-8E8C-E4EB77FACDF4}"/>
              </a:ext>
            </a:extLst>
          </p:cNvPr>
          <p:cNvSpPr/>
          <p:nvPr/>
        </p:nvSpPr>
        <p:spPr>
          <a:xfrm>
            <a:off x="6723064" y="3349626"/>
            <a:ext cx="288925" cy="288925"/>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51" name="TextBox 50">
            <a:extLst>
              <a:ext uri="{FF2B5EF4-FFF2-40B4-BE49-F238E27FC236}">
                <a16:creationId xmlns:a16="http://schemas.microsoft.com/office/drawing/2014/main" xmlns="" id="{DCFDB32D-B4BC-4FA4-B00D-B2174158547F}"/>
              </a:ext>
            </a:extLst>
          </p:cNvPr>
          <p:cNvSpPr txBox="1"/>
          <p:nvPr/>
        </p:nvSpPr>
        <p:spPr>
          <a:xfrm>
            <a:off x="8747198" y="2846703"/>
            <a:ext cx="2555051" cy="569387"/>
          </a:xfrm>
          <a:prstGeom prst="rect">
            <a:avLst/>
          </a:prstGeom>
          <a:noFill/>
        </p:spPr>
        <p:txBody>
          <a:bodyPr wrap="square">
            <a:spAutoFit/>
          </a:bodyPr>
          <a:lstStyle/>
          <a:p>
            <a:pPr marL="285750" indent="-285750">
              <a:buFont typeface="Arial" pitchFamily="34" charset="0"/>
              <a:buChar char="•"/>
              <a:defRPr/>
            </a:pPr>
            <a:r>
              <a:rPr lang="en-IE" dirty="0" err="1">
                <a:latin typeface="Baskerville Old Face" pitchFamily="18" charset="0"/>
              </a:rPr>
              <a:t>Lullymore</a:t>
            </a:r>
            <a:endParaRPr lang="en-IE" dirty="0">
              <a:latin typeface="Baskerville Old Face" pitchFamily="18" charset="0"/>
            </a:endParaRPr>
          </a:p>
          <a:p>
            <a:pPr>
              <a:defRPr/>
            </a:pPr>
            <a:r>
              <a:rPr lang="en-IE" sz="1300" dirty="0" err="1">
                <a:latin typeface="Baskerville Old Face" pitchFamily="18" charset="0"/>
              </a:rPr>
              <a:t>Abandonned</a:t>
            </a:r>
            <a:r>
              <a:rPr lang="en-IE" sz="1300" dirty="0">
                <a:latin typeface="Baskerville Old Face" pitchFamily="18" charset="0"/>
              </a:rPr>
              <a:t> industrial cutaway</a:t>
            </a:r>
          </a:p>
        </p:txBody>
      </p:sp>
      <p:sp>
        <p:nvSpPr>
          <p:cNvPr id="52" name="Explosion 1 4">
            <a:extLst>
              <a:ext uri="{FF2B5EF4-FFF2-40B4-BE49-F238E27FC236}">
                <a16:creationId xmlns:a16="http://schemas.microsoft.com/office/drawing/2014/main" xmlns="" id="{72A4FBCA-3FA3-41CA-B004-8C455EDC6699}"/>
              </a:ext>
            </a:extLst>
          </p:cNvPr>
          <p:cNvSpPr/>
          <p:nvPr/>
        </p:nvSpPr>
        <p:spPr>
          <a:xfrm>
            <a:off x="5373687" y="2236387"/>
            <a:ext cx="287338" cy="287338"/>
          </a:xfrm>
          <a:prstGeom prst="irregularSeal1">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solidFill>
                <a:schemeClr val="accent2">
                  <a:lumMod val="75000"/>
                </a:schemeClr>
              </a:solidFill>
            </a:endParaRPr>
          </a:p>
        </p:txBody>
      </p:sp>
      <p:sp>
        <p:nvSpPr>
          <p:cNvPr id="53" name="Explosion 1 4">
            <a:extLst>
              <a:ext uri="{FF2B5EF4-FFF2-40B4-BE49-F238E27FC236}">
                <a16:creationId xmlns:a16="http://schemas.microsoft.com/office/drawing/2014/main" xmlns="" id="{850A6F87-956C-4B71-BA4E-94D4C426FB0B}"/>
              </a:ext>
            </a:extLst>
          </p:cNvPr>
          <p:cNvSpPr/>
          <p:nvPr/>
        </p:nvSpPr>
        <p:spPr>
          <a:xfrm>
            <a:off x="6669919" y="1990523"/>
            <a:ext cx="287338" cy="287338"/>
          </a:xfrm>
          <a:prstGeom prst="irregularSeal1">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solidFill>
                <a:schemeClr val="accent2">
                  <a:lumMod val="75000"/>
                </a:schemeClr>
              </a:solidFill>
            </a:endParaRPr>
          </a:p>
        </p:txBody>
      </p:sp>
      <p:sp>
        <p:nvSpPr>
          <p:cNvPr id="54" name="Explosion 1 4">
            <a:extLst>
              <a:ext uri="{FF2B5EF4-FFF2-40B4-BE49-F238E27FC236}">
                <a16:creationId xmlns:a16="http://schemas.microsoft.com/office/drawing/2014/main" xmlns="" id="{E8C57B8C-A4F3-416F-B9B0-5CEC6586A6B3}"/>
              </a:ext>
            </a:extLst>
          </p:cNvPr>
          <p:cNvSpPr/>
          <p:nvPr/>
        </p:nvSpPr>
        <p:spPr>
          <a:xfrm>
            <a:off x="7461249" y="1305717"/>
            <a:ext cx="287338" cy="287338"/>
          </a:xfrm>
          <a:prstGeom prst="irregularSeal1">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solidFill>
                <a:schemeClr val="accent2">
                  <a:lumMod val="75000"/>
                </a:schemeClr>
              </a:solidFill>
            </a:endParaRPr>
          </a:p>
        </p:txBody>
      </p:sp>
      <p:sp>
        <p:nvSpPr>
          <p:cNvPr id="59" name="TextBox 58">
            <a:extLst>
              <a:ext uri="{FF2B5EF4-FFF2-40B4-BE49-F238E27FC236}">
                <a16:creationId xmlns:a16="http://schemas.microsoft.com/office/drawing/2014/main" xmlns="" id="{4066BED8-0DD9-4B88-ADEB-D6ED6ABCCAF5}"/>
              </a:ext>
            </a:extLst>
          </p:cNvPr>
          <p:cNvSpPr txBox="1"/>
          <p:nvPr/>
        </p:nvSpPr>
        <p:spPr>
          <a:xfrm>
            <a:off x="8740297" y="3396749"/>
            <a:ext cx="1567341" cy="553998"/>
          </a:xfrm>
          <a:prstGeom prst="rect">
            <a:avLst/>
          </a:prstGeom>
          <a:noFill/>
        </p:spPr>
        <p:txBody>
          <a:bodyPr wrap="square">
            <a:spAutoFit/>
          </a:bodyPr>
          <a:lstStyle/>
          <a:p>
            <a:pPr marL="285750" indent="-285750">
              <a:buFont typeface="Arial" pitchFamily="34" charset="0"/>
              <a:buChar char="•"/>
              <a:defRPr/>
            </a:pPr>
            <a:r>
              <a:rPr lang="en-IE" dirty="0">
                <a:latin typeface="Baskerville Old Face" pitchFamily="18" charset="0"/>
              </a:rPr>
              <a:t>Lodge bog </a:t>
            </a:r>
          </a:p>
          <a:p>
            <a:pPr>
              <a:defRPr/>
            </a:pPr>
            <a:r>
              <a:rPr lang="en-IE" sz="1200" dirty="0">
                <a:latin typeface="Baskerville Old Face" pitchFamily="18" charset="0"/>
              </a:rPr>
              <a:t>       Rewetted</a:t>
            </a:r>
          </a:p>
        </p:txBody>
      </p:sp>
      <p:cxnSp>
        <p:nvCxnSpPr>
          <p:cNvPr id="60" name="Straight Connector 59">
            <a:extLst>
              <a:ext uri="{FF2B5EF4-FFF2-40B4-BE49-F238E27FC236}">
                <a16:creationId xmlns:a16="http://schemas.microsoft.com/office/drawing/2014/main" xmlns="" id="{3C2A0109-9C8C-4788-9A7A-00D931520AE1}"/>
              </a:ext>
            </a:extLst>
          </p:cNvPr>
          <p:cNvCxnSpPr>
            <a:cxnSpLocks/>
            <a:endCxn id="49" idx="3"/>
          </p:cNvCxnSpPr>
          <p:nvPr/>
        </p:nvCxnSpPr>
        <p:spPr>
          <a:xfrm flipH="1" flipV="1">
            <a:off x="7011989" y="3527395"/>
            <a:ext cx="1762124" cy="45328"/>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xmlns="" id="{1DAB8EA6-04E7-470E-9F6E-DFE95C254554}"/>
              </a:ext>
            </a:extLst>
          </p:cNvPr>
          <p:cNvSpPr txBox="1"/>
          <p:nvPr/>
        </p:nvSpPr>
        <p:spPr>
          <a:xfrm>
            <a:off x="317500" y="40134"/>
            <a:ext cx="11557000" cy="461665"/>
          </a:xfrm>
          <a:prstGeom prst="rect">
            <a:avLst/>
          </a:prstGeom>
          <a:noFill/>
        </p:spPr>
        <p:txBody>
          <a:bodyPr wrap="square" rtlCol="0">
            <a:spAutoFit/>
          </a:bodyPr>
          <a:lstStyle/>
          <a:p>
            <a:pPr algn="ctr"/>
            <a:r>
              <a:rPr lang="en-US" sz="2400" dirty="0">
                <a:solidFill>
                  <a:schemeClr val="tx2"/>
                </a:solidFill>
              </a:rPr>
              <a:t>BOGLAND/</a:t>
            </a:r>
            <a:r>
              <a:rPr lang="en-US" sz="2400" dirty="0" err="1">
                <a:solidFill>
                  <a:srgbClr val="7030A0"/>
                </a:solidFill>
              </a:rPr>
              <a:t>CARBON_Restore</a:t>
            </a:r>
            <a:r>
              <a:rPr lang="en-US" sz="2400" dirty="0">
                <a:solidFill>
                  <a:srgbClr val="7030A0"/>
                </a:solidFill>
              </a:rPr>
              <a:t> </a:t>
            </a:r>
            <a:r>
              <a:rPr lang="en-US" sz="2400" dirty="0"/>
              <a:t>/ </a:t>
            </a:r>
            <a:r>
              <a:rPr lang="en-US" sz="2400" dirty="0">
                <a:solidFill>
                  <a:srgbClr val="FFC000"/>
                </a:solidFill>
              </a:rPr>
              <a:t>Peat GHG</a:t>
            </a:r>
            <a:r>
              <a:rPr lang="en-US" sz="2400" dirty="0"/>
              <a:t>/ </a:t>
            </a:r>
            <a:r>
              <a:rPr lang="en-US" sz="2400" dirty="0">
                <a:solidFill>
                  <a:srgbClr val="00B050"/>
                </a:solidFill>
              </a:rPr>
              <a:t>CALISTO</a:t>
            </a:r>
            <a:r>
              <a:rPr lang="en-US" sz="2400" dirty="0"/>
              <a:t>/</a:t>
            </a:r>
            <a:r>
              <a:rPr lang="en-US" sz="2400" dirty="0">
                <a:solidFill>
                  <a:srgbClr val="10DBE0"/>
                </a:solidFill>
              </a:rPr>
              <a:t>NEROS</a:t>
            </a:r>
            <a:r>
              <a:rPr lang="en-US" sz="2400" dirty="0">
                <a:solidFill>
                  <a:srgbClr val="00B0F0"/>
                </a:solidFill>
              </a:rPr>
              <a:t>/</a:t>
            </a:r>
            <a:r>
              <a:rPr lang="en-IE" sz="1400" b="1" i="1" dirty="0"/>
              <a:t>A framework for the restoration of degraded peatlands</a:t>
            </a:r>
            <a:r>
              <a:rPr lang="en-US" sz="1400" dirty="0"/>
              <a:t> </a:t>
            </a:r>
            <a:endParaRPr lang="en-IE" sz="1400" dirty="0"/>
          </a:p>
        </p:txBody>
      </p:sp>
    </p:spTree>
    <p:extLst>
      <p:ext uri="{BB962C8B-B14F-4D97-AF65-F5344CB8AC3E}">
        <p14:creationId xmlns:p14="http://schemas.microsoft.com/office/powerpoint/2010/main" val="145980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0BC9EFE1-D8CB-4668-9980-DB108327A79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5"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xmlns="" id="{7CBAE1BD-B8E4-4029-8AA2-C77E4FED986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xmlns="" id="{5283B4F0-AC8E-44F7-A24A-5A00A73C48B9}"/>
              </a:ext>
            </a:extLst>
          </p:cNvPr>
          <p:cNvSpPr txBox="1"/>
          <p:nvPr/>
        </p:nvSpPr>
        <p:spPr>
          <a:xfrm>
            <a:off x="6981068" y="1233660"/>
            <a:ext cx="4805996" cy="3929690"/>
          </a:xfrm>
          <a:prstGeom prst="rect">
            <a:avLst/>
          </a:prstGeom>
        </p:spPr>
        <p:txBody>
          <a:bodyPr vert="horz" lIns="91440" tIns="45720" rIns="91440" bIns="45720" rtlCol="0" anchor="t">
            <a:normAutofit fontScale="92500" lnSpcReduction="20000"/>
          </a:bodyPr>
          <a:lstStyle/>
          <a:p>
            <a:pPr>
              <a:lnSpc>
                <a:spcPct val="120000"/>
              </a:lnSpc>
              <a:spcBef>
                <a:spcPct val="0"/>
              </a:spcBef>
            </a:pPr>
            <a:r>
              <a:rPr lang="en-US" sz="4400" dirty="0">
                <a:solidFill>
                  <a:srgbClr val="000000"/>
                </a:solidFill>
                <a:latin typeface="+mj-lt"/>
                <a:ea typeface="+mj-ea"/>
                <a:cs typeface="+mj-cs"/>
              </a:rPr>
              <a:t>AUGER </a:t>
            </a:r>
            <a:r>
              <a:rPr lang="en-US" sz="1600" dirty="0">
                <a:solidFill>
                  <a:srgbClr val="000000"/>
                </a:solidFill>
                <a:latin typeface="+mj-lt"/>
                <a:ea typeface="+mj-ea"/>
                <a:cs typeface="+mj-cs"/>
              </a:rPr>
              <a:t>(2016-20)</a:t>
            </a:r>
          </a:p>
          <a:p>
            <a:pPr>
              <a:lnSpc>
                <a:spcPct val="120000"/>
              </a:lnSpc>
              <a:spcBef>
                <a:spcPct val="0"/>
              </a:spcBef>
            </a:pPr>
            <a:r>
              <a:rPr lang="en-US" sz="4200" dirty="0">
                <a:solidFill>
                  <a:srgbClr val="000000"/>
                </a:solidFill>
                <a:latin typeface="+mj-lt"/>
                <a:ea typeface="+mj-ea"/>
                <a:cs typeface="+mj-cs"/>
              </a:rPr>
              <a:t>QUBBES </a:t>
            </a:r>
            <a:r>
              <a:rPr lang="en-US" sz="2100" dirty="0">
                <a:solidFill>
                  <a:srgbClr val="000000"/>
                </a:solidFill>
                <a:latin typeface="+mj-lt"/>
                <a:ea typeface="+mj-ea"/>
                <a:cs typeface="+mj-cs"/>
              </a:rPr>
              <a:t>(2016-20)</a:t>
            </a:r>
          </a:p>
          <a:p>
            <a:pPr>
              <a:lnSpc>
                <a:spcPct val="120000"/>
              </a:lnSpc>
              <a:spcBef>
                <a:spcPct val="0"/>
              </a:spcBef>
            </a:pPr>
            <a:r>
              <a:rPr lang="en-US" sz="4400" dirty="0">
                <a:solidFill>
                  <a:srgbClr val="000000"/>
                </a:solidFill>
                <a:latin typeface="+mj-lt"/>
                <a:ea typeface="+mj-ea"/>
                <a:cs typeface="+mj-cs"/>
              </a:rPr>
              <a:t>SMARTBOG </a:t>
            </a:r>
            <a:r>
              <a:rPr lang="en-US" sz="1700" dirty="0">
                <a:solidFill>
                  <a:srgbClr val="000000"/>
                </a:solidFill>
                <a:latin typeface="+mj-lt"/>
                <a:ea typeface="+mj-ea"/>
                <a:cs typeface="+mj-cs"/>
              </a:rPr>
              <a:t>(2019-</a:t>
            </a:r>
          </a:p>
          <a:p>
            <a:pPr>
              <a:lnSpc>
                <a:spcPct val="120000"/>
              </a:lnSpc>
              <a:spcBef>
                <a:spcPct val="0"/>
              </a:spcBef>
            </a:pPr>
            <a:r>
              <a:rPr lang="en-US" sz="4400" dirty="0">
                <a:solidFill>
                  <a:srgbClr val="000000"/>
                </a:solidFill>
                <a:latin typeface="+mj-lt"/>
                <a:ea typeface="+mj-ea"/>
                <a:cs typeface="+mj-cs"/>
              </a:rPr>
              <a:t>SWAMP </a:t>
            </a:r>
            <a:r>
              <a:rPr lang="en-US" sz="1700" dirty="0">
                <a:solidFill>
                  <a:srgbClr val="000000"/>
                </a:solidFill>
                <a:latin typeface="+mj-lt"/>
                <a:ea typeface="+mj-ea"/>
                <a:cs typeface="+mj-cs"/>
              </a:rPr>
              <a:t>(2019- </a:t>
            </a:r>
          </a:p>
          <a:p>
            <a:pPr>
              <a:lnSpc>
                <a:spcPct val="120000"/>
              </a:lnSpc>
              <a:spcBef>
                <a:spcPct val="0"/>
              </a:spcBef>
            </a:pPr>
            <a:r>
              <a:rPr lang="en-US" sz="4400" dirty="0" err="1">
                <a:solidFill>
                  <a:srgbClr val="000000"/>
                </a:solidFill>
                <a:latin typeface="+mj-lt"/>
                <a:ea typeface="+mj-ea"/>
                <a:cs typeface="+mj-cs"/>
              </a:rPr>
              <a:t>REFORMWater</a:t>
            </a:r>
            <a:r>
              <a:rPr lang="en-US" sz="4400" dirty="0">
                <a:solidFill>
                  <a:srgbClr val="000000"/>
                </a:solidFill>
                <a:latin typeface="+mj-lt"/>
                <a:ea typeface="+mj-ea"/>
                <a:cs typeface="+mj-cs"/>
              </a:rPr>
              <a:t> </a:t>
            </a:r>
            <a:r>
              <a:rPr lang="en-US" sz="1700" dirty="0">
                <a:solidFill>
                  <a:srgbClr val="000000"/>
                </a:solidFill>
              </a:rPr>
              <a:t>(2019- </a:t>
            </a:r>
            <a:endParaRPr lang="en-US" sz="1700" dirty="0">
              <a:solidFill>
                <a:srgbClr val="000000"/>
              </a:solidFill>
              <a:latin typeface="+mj-lt"/>
              <a:ea typeface="+mj-ea"/>
              <a:cs typeface="+mj-cs"/>
            </a:endParaRPr>
          </a:p>
          <a:p>
            <a:pPr>
              <a:lnSpc>
                <a:spcPct val="120000"/>
              </a:lnSpc>
              <a:spcBef>
                <a:spcPct val="0"/>
              </a:spcBef>
            </a:pPr>
            <a:r>
              <a:rPr lang="en-US" sz="4400" dirty="0" err="1">
                <a:solidFill>
                  <a:srgbClr val="000000"/>
                </a:solidFill>
                <a:latin typeface="+mj-lt"/>
                <a:ea typeface="+mj-ea"/>
                <a:cs typeface="+mj-cs"/>
              </a:rPr>
              <a:t>WaterPeat</a:t>
            </a:r>
            <a:r>
              <a:rPr lang="en-US" sz="4400" dirty="0">
                <a:solidFill>
                  <a:srgbClr val="000000"/>
                </a:solidFill>
                <a:latin typeface="+mj-lt"/>
                <a:ea typeface="+mj-ea"/>
                <a:cs typeface="+mj-cs"/>
              </a:rPr>
              <a:t> </a:t>
            </a:r>
            <a:r>
              <a:rPr lang="en-US" sz="1700" dirty="0">
                <a:solidFill>
                  <a:srgbClr val="000000"/>
                </a:solidFill>
                <a:latin typeface="+mj-lt"/>
                <a:ea typeface="+mj-ea"/>
                <a:cs typeface="+mj-cs"/>
              </a:rPr>
              <a:t>(2019- </a:t>
            </a:r>
          </a:p>
        </p:txBody>
      </p:sp>
      <p:sp>
        <p:nvSpPr>
          <p:cNvPr id="20" name="Freeform 49">
            <a:extLst>
              <a:ext uri="{FF2B5EF4-FFF2-40B4-BE49-F238E27FC236}">
                <a16:creationId xmlns:a16="http://schemas.microsoft.com/office/drawing/2014/main" xmlns="" id="{77DA6D33-2D62-458C-BF5D-DBF612FD55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a:extLst>
              <a:ext uri="{FF2B5EF4-FFF2-40B4-BE49-F238E27FC236}">
                <a16:creationId xmlns:a16="http://schemas.microsoft.com/office/drawing/2014/main" xmlns="" id="{95675EDA-E573-4AD0-82F5-CE9296E5669E}"/>
              </a:ext>
            </a:extLst>
          </p:cNvPr>
          <p:cNvPicPr>
            <a:picLocks noChangeAspect="1"/>
          </p:cNvPicPr>
          <p:nvPr/>
        </p:nvPicPr>
        <p:blipFill>
          <a:blip r:embed="rId4"/>
          <a:stretch>
            <a:fillRect/>
          </a:stretch>
        </p:blipFill>
        <p:spPr>
          <a:xfrm>
            <a:off x="6388159" y="135371"/>
            <a:ext cx="2124939" cy="830998"/>
          </a:xfrm>
          <a:prstGeom prst="rect">
            <a:avLst/>
          </a:prstGeom>
        </p:spPr>
      </p:pic>
      <p:pic>
        <p:nvPicPr>
          <p:cNvPr id="12" name="Picture 11">
            <a:extLst>
              <a:ext uri="{FF2B5EF4-FFF2-40B4-BE49-F238E27FC236}">
                <a16:creationId xmlns:a16="http://schemas.microsoft.com/office/drawing/2014/main" xmlns="" id="{D2101946-4A0B-45E8-8871-91BB33FE5ADA}"/>
              </a:ext>
            </a:extLst>
          </p:cNvPr>
          <p:cNvPicPr>
            <a:picLocks noChangeAspect="1"/>
          </p:cNvPicPr>
          <p:nvPr/>
        </p:nvPicPr>
        <p:blipFill rotWithShape="1">
          <a:blip r:embed="rId5"/>
          <a:srcRect l="24351" t="9956" r="21000" b="1925"/>
          <a:stretch/>
        </p:blipFill>
        <p:spPr>
          <a:xfrm>
            <a:off x="-698810" y="741919"/>
            <a:ext cx="5969874" cy="6334411"/>
          </a:xfrm>
          <a:prstGeom prst="ellipse">
            <a:avLst/>
          </a:prstGeom>
        </p:spPr>
      </p:pic>
      <p:pic>
        <p:nvPicPr>
          <p:cNvPr id="13" name="Picture 2" descr="https://tse3.mm.bing.net/th?id=OIP.kVm2NoZj1dIVrqHPxR24rAHaEA&amp;pid=Api">
            <a:extLst>
              <a:ext uri="{FF2B5EF4-FFF2-40B4-BE49-F238E27FC236}">
                <a16:creationId xmlns:a16="http://schemas.microsoft.com/office/drawing/2014/main" xmlns="" id="{96749A68-00F7-4FB9-B995-BCF4872C469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1051" b="39583"/>
          <a:stretch/>
        </p:blipFill>
        <p:spPr bwMode="auto">
          <a:xfrm>
            <a:off x="10611524" y="540391"/>
            <a:ext cx="1175540" cy="24993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aised Bogs Ireland">
            <a:extLst>
              <a:ext uri="{FF2B5EF4-FFF2-40B4-BE49-F238E27FC236}">
                <a16:creationId xmlns:a16="http://schemas.microsoft.com/office/drawing/2014/main" xmlns="" id="{CA5B9EE9-A986-4C08-A330-DA3919E5824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071142" y="1330712"/>
            <a:ext cx="626606" cy="6266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CE382643-DA57-4043-B0DA-2CCDE3A8E772}"/>
              </a:ext>
            </a:extLst>
          </p:cNvPr>
          <p:cNvPicPr>
            <a:picLocks noChangeAspect="1"/>
          </p:cNvPicPr>
          <p:nvPr/>
        </p:nvPicPr>
        <p:blipFill rotWithShape="1">
          <a:blip r:embed="rId8"/>
          <a:srcRect l="73730" t="19502" r="8751" b="65607"/>
          <a:stretch/>
        </p:blipFill>
        <p:spPr>
          <a:xfrm>
            <a:off x="7095848" y="5430641"/>
            <a:ext cx="2227950" cy="1031410"/>
          </a:xfrm>
          <a:prstGeom prst="rect">
            <a:avLst/>
          </a:prstGeom>
        </p:spPr>
      </p:pic>
      <p:pic>
        <p:nvPicPr>
          <p:cNvPr id="5" name="Picture 4">
            <a:extLst>
              <a:ext uri="{FF2B5EF4-FFF2-40B4-BE49-F238E27FC236}">
                <a16:creationId xmlns:a16="http://schemas.microsoft.com/office/drawing/2014/main" xmlns="" id="{B14ABAB5-6E10-4403-89DA-787AD4858BB3}"/>
              </a:ext>
            </a:extLst>
          </p:cNvPr>
          <p:cNvPicPr>
            <a:picLocks noChangeAspect="1"/>
          </p:cNvPicPr>
          <p:nvPr/>
        </p:nvPicPr>
        <p:blipFill rotWithShape="1">
          <a:blip r:embed="rId9"/>
          <a:srcRect l="16023" t="35078" r="31477" b="19821"/>
          <a:stretch/>
        </p:blipFill>
        <p:spPr>
          <a:xfrm>
            <a:off x="9535384" y="5365798"/>
            <a:ext cx="2312020" cy="1067578"/>
          </a:xfrm>
          <a:prstGeom prst="rect">
            <a:avLst/>
          </a:prstGeom>
        </p:spPr>
      </p:pic>
    </p:spTree>
    <p:extLst>
      <p:ext uri="{BB962C8B-B14F-4D97-AF65-F5344CB8AC3E}">
        <p14:creationId xmlns:p14="http://schemas.microsoft.com/office/powerpoint/2010/main" val="3584078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78585" y="371776"/>
            <a:ext cx="7434830" cy="816761"/>
          </a:xfrm>
        </p:spPr>
        <p:txBody>
          <a:bodyPr anchor="b">
            <a:normAutofit/>
          </a:bodyPr>
          <a:lstStyle/>
          <a:p>
            <a:pPr algn="ctr"/>
            <a:r>
              <a:rPr lang="en-US" sz="4000" dirty="0"/>
              <a:t>Land use of Irish peatlands</a:t>
            </a:r>
            <a:endParaRPr lang="en-IE" sz="4000" dirty="0"/>
          </a:p>
        </p:txBody>
      </p:sp>
      <p:sp>
        <p:nvSpPr>
          <p:cNvPr id="3" name="Content Placeholder 2"/>
          <p:cNvSpPr>
            <a:spLocks noGrp="1"/>
          </p:cNvSpPr>
          <p:nvPr>
            <p:ph idx="1"/>
          </p:nvPr>
        </p:nvSpPr>
        <p:spPr>
          <a:xfrm>
            <a:off x="8426450" y="1676400"/>
            <a:ext cx="2774253" cy="3077633"/>
          </a:xfrm>
        </p:spPr>
        <p:txBody>
          <a:bodyPr>
            <a:normAutofit/>
          </a:bodyPr>
          <a:lstStyle/>
          <a:p>
            <a:pPr marL="0" indent="0">
              <a:buNone/>
            </a:pPr>
            <a:endParaRPr lang="en-GB" sz="1800" dirty="0"/>
          </a:p>
          <a:p>
            <a:pPr marL="0" indent="0">
              <a:buNone/>
            </a:pPr>
            <a:endParaRPr lang="en-IE" sz="1800" dirty="0"/>
          </a:p>
        </p:txBody>
      </p:sp>
      <p:graphicFrame>
        <p:nvGraphicFramePr>
          <p:cNvPr id="7" name="Content Placeholder 4">
            <a:extLst>
              <a:ext uri="{FF2B5EF4-FFF2-40B4-BE49-F238E27FC236}">
                <a16:creationId xmlns:a16="http://schemas.microsoft.com/office/drawing/2014/main" xmlns="" id="{CE0B8959-B578-4B76-B16F-9B013962401A}"/>
              </a:ext>
            </a:extLst>
          </p:cNvPr>
          <p:cNvGraphicFramePr>
            <a:graphicFrameLocks/>
          </p:cNvGraphicFramePr>
          <p:nvPr>
            <p:extLst>
              <p:ext uri="{D42A27DB-BD31-4B8C-83A1-F6EECF244321}">
                <p14:modId xmlns:p14="http://schemas.microsoft.com/office/powerpoint/2010/main" val="468390593"/>
              </p:ext>
            </p:extLst>
          </p:nvPr>
        </p:nvGraphicFramePr>
        <p:xfrm>
          <a:off x="1477517" y="1351158"/>
          <a:ext cx="10136927" cy="5506842"/>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xmlns="" id="{58BB5F98-C8EE-44ED-AC65-4B3AED3B5B44}"/>
              </a:ext>
            </a:extLst>
          </p:cNvPr>
          <p:cNvSpPr/>
          <p:nvPr/>
        </p:nvSpPr>
        <p:spPr>
          <a:xfrm>
            <a:off x="2990130" y="6272568"/>
            <a:ext cx="8624314" cy="276999"/>
          </a:xfrm>
          <a:prstGeom prst="rect">
            <a:avLst/>
          </a:prstGeom>
        </p:spPr>
        <p:txBody>
          <a:bodyPr wrap="square">
            <a:spAutoFit/>
          </a:bodyPr>
          <a:lstStyle/>
          <a:p>
            <a:pPr algn="r"/>
            <a:r>
              <a:rPr lang="en-IE" sz="1200" dirty="0"/>
              <a:t>Adapted from Wilson et al.  (2013) </a:t>
            </a:r>
            <a:r>
              <a:rPr lang="en-IE" sz="1200" i="1" dirty="0"/>
              <a:t>Irish Geography,</a:t>
            </a:r>
            <a:r>
              <a:rPr lang="en-IE" sz="1200" dirty="0"/>
              <a:t> 46(1-2), 1-23.</a:t>
            </a:r>
          </a:p>
        </p:txBody>
      </p:sp>
    </p:spTree>
    <p:extLst>
      <p:ext uri="{BB962C8B-B14F-4D97-AF65-F5344CB8AC3E}">
        <p14:creationId xmlns:p14="http://schemas.microsoft.com/office/powerpoint/2010/main" val="14562547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xmlns="" id="{2A352DBF-F598-485C-837A-325983215325}"/>
              </a:ext>
            </a:extLst>
          </p:cNvPr>
          <p:cNvSpPr txBox="1">
            <a:spLocks/>
          </p:cNvSpPr>
          <p:nvPr/>
        </p:nvSpPr>
        <p:spPr bwMode="auto">
          <a:xfrm>
            <a:off x="2154238" y="2252665"/>
            <a:ext cx="9152194" cy="4284058"/>
          </a:xfrm>
          <a:prstGeom prst="rect">
            <a:avLst/>
          </a:prstGeom>
          <a:noFill/>
          <a:ln w="9525">
            <a:noFill/>
            <a:miter lim="800000"/>
            <a:headEnd/>
            <a:tailEnd/>
          </a:ln>
        </p:spPr>
        <p:txBody>
          <a:bodyPr/>
          <a:lstStyle/>
          <a:p>
            <a:pPr marL="914400" lvl="1" indent="-457200">
              <a:spcBef>
                <a:spcPct val="20000"/>
              </a:spcBef>
              <a:buSzPct val="90000"/>
              <a:buFont typeface="Arial" panose="020B0604020202020204" pitchFamily="34" charset="0"/>
              <a:buChar char="•"/>
              <a:defRPr/>
            </a:pPr>
            <a:r>
              <a:rPr lang="en-GB" sz="2000" kern="0" dirty="0"/>
              <a:t>BOGLAND (2011 </a:t>
            </a:r>
            <a:r>
              <a:rPr lang="en-IE" altLang="en-US" sz="2000" i="1" dirty="0"/>
              <a:t>Environmental</a:t>
            </a:r>
            <a:r>
              <a:rPr lang="en-IE" altLang="en-US" sz="2000" dirty="0"/>
              <a:t>, </a:t>
            </a:r>
            <a:r>
              <a:rPr lang="en-IE" altLang="en-US" sz="2000" i="1" dirty="0"/>
              <a:t>Social</a:t>
            </a:r>
            <a:r>
              <a:rPr lang="en-IE" altLang="en-US" sz="2000" dirty="0"/>
              <a:t>, </a:t>
            </a:r>
            <a:r>
              <a:rPr lang="en-IE" altLang="en-US" sz="2000" i="1" dirty="0"/>
              <a:t>Economic</a:t>
            </a:r>
            <a:r>
              <a:rPr lang="en-IE" altLang="en-US" sz="2000" dirty="0"/>
              <a:t> and </a:t>
            </a:r>
            <a:r>
              <a:rPr lang="en-IE" altLang="en-US" sz="2000" i="1" dirty="0"/>
              <a:t>Institutional) </a:t>
            </a:r>
            <a:endParaRPr lang="en-GB" sz="2000" kern="0" dirty="0"/>
          </a:p>
          <a:p>
            <a:pPr marL="914400" lvl="1" indent="-457200">
              <a:spcBef>
                <a:spcPct val="20000"/>
              </a:spcBef>
              <a:buSzPct val="90000"/>
              <a:buFont typeface="Arial" panose="020B0604020202020204" pitchFamily="34" charset="0"/>
              <a:buChar char="•"/>
              <a:defRPr/>
            </a:pPr>
            <a:r>
              <a:rPr lang="en-GB" sz="2000" kern="0" dirty="0"/>
              <a:t>National Peatland Council (since 2013: all stakeholders except Turf cutters)</a:t>
            </a:r>
          </a:p>
          <a:p>
            <a:pPr marL="914400" lvl="1" indent="-457200">
              <a:spcBef>
                <a:spcPct val="20000"/>
              </a:spcBef>
              <a:buSzPct val="90000"/>
              <a:buFont typeface="Arial" panose="020B0604020202020204" pitchFamily="34" charset="0"/>
              <a:buChar char="•"/>
              <a:defRPr/>
            </a:pPr>
            <a:r>
              <a:rPr lang="en-GB" sz="2000" kern="0" dirty="0"/>
              <a:t>First National Peatland Strategy (2015) </a:t>
            </a:r>
          </a:p>
          <a:p>
            <a:pPr marL="914400" lvl="1" indent="-457200">
              <a:spcBef>
                <a:spcPct val="20000"/>
              </a:spcBef>
              <a:buSzPct val="90000"/>
              <a:buFont typeface="Arial" panose="020B0604020202020204" pitchFamily="34" charset="0"/>
              <a:buChar char="•"/>
              <a:defRPr/>
            </a:pPr>
            <a:r>
              <a:rPr lang="en-GB" sz="2000" kern="0" dirty="0"/>
              <a:t>Climate Action Plan (2019)</a:t>
            </a:r>
          </a:p>
          <a:p>
            <a:pPr marL="914400" lvl="1" indent="-457200">
              <a:spcBef>
                <a:spcPct val="20000"/>
              </a:spcBef>
              <a:buSzPct val="90000"/>
              <a:buFont typeface="Arial" panose="020B0604020202020204" pitchFamily="34" charset="0"/>
              <a:buChar char="•"/>
              <a:defRPr/>
            </a:pPr>
            <a:endParaRPr lang="en-GB" sz="2000" kern="0" dirty="0"/>
          </a:p>
          <a:p>
            <a:pPr marL="914400" lvl="1" indent="-457200">
              <a:spcBef>
                <a:spcPct val="20000"/>
              </a:spcBef>
              <a:buSzPct val="90000"/>
              <a:buFont typeface="Arial" panose="020B0604020202020204" pitchFamily="34" charset="0"/>
              <a:buChar char="•"/>
              <a:defRPr/>
            </a:pPr>
            <a:endParaRPr lang="en-GB" sz="2000" dirty="0"/>
          </a:p>
          <a:p>
            <a:pPr lvl="1">
              <a:spcBef>
                <a:spcPct val="20000"/>
              </a:spcBef>
              <a:buSzPct val="90000"/>
              <a:defRPr/>
            </a:pPr>
            <a:endParaRPr lang="en-GB" sz="2000" dirty="0"/>
          </a:p>
          <a:p>
            <a:pPr>
              <a:spcBef>
                <a:spcPct val="20000"/>
              </a:spcBef>
              <a:buSzPct val="90000"/>
              <a:defRPr/>
            </a:pPr>
            <a:endParaRPr lang="en-IE" sz="2000" kern="0" dirty="0"/>
          </a:p>
          <a:p>
            <a:pPr marL="457200" indent="-457200">
              <a:spcBef>
                <a:spcPct val="20000"/>
              </a:spcBef>
              <a:buSzPct val="90000"/>
              <a:buFont typeface="+mj-lt"/>
              <a:buAutoNum type="arabicPeriod" startAt="2"/>
              <a:defRPr/>
            </a:pPr>
            <a:endParaRPr lang="en-IE" sz="2000" kern="0" dirty="0"/>
          </a:p>
          <a:p>
            <a:pPr marL="457200" indent="-457200">
              <a:spcBef>
                <a:spcPct val="20000"/>
              </a:spcBef>
              <a:buSzPct val="90000"/>
              <a:buFont typeface="+mj-lt"/>
              <a:buAutoNum type="arabicPeriod" startAt="2"/>
              <a:defRPr/>
            </a:pPr>
            <a:endParaRPr lang="en-GB" sz="2000" kern="0" dirty="0"/>
          </a:p>
        </p:txBody>
      </p:sp>
      <p:sp>
        <p:nvSpPr>
          <p:cNvPr id="3" name="Content Placeholder 2">
            <a:extLst>
              <a:ext uri="{FF2B5EF4-FFF2-40B4-BE49-F238E27FC236}">
                <a16:creationId xmlns:a16="http://schemas.microsoft.com/office/drawing/2014/main" xmlns="" id="{24E3FD13-8CBE-448A-9B0B-ED6BB92E671B}"/>
              </a:ext>
            </a:extLst>
          </p:cNvPr>
          <p:cNvSpPr>
            <a:spLocks noGrp="1"/>
          </p:cNvSpPr>
          <p:nvPr>
            <p:ph idx="1"/>
          </p:nvPr>
        </p:nvSpPr>
        <p:spPr>
          <a:xfrm>
            <a:off x="838200" y="1773586"/>
            <a:ext cx="10515600" cy="4351338"/>
          </a:xfrm>
        </p:spPr>
        <p:txBody>
          <a:bodyPr/>
          <a:lstStyle/>
          <a:p>
            <a:endParaRPr lang="en-IE" dirty="0"/>
          </a:p>
        </p:txBody>
      </p:sp>
      <p:pic>
        <p:nvPicPr>
          <p:cNvPr id="8" name="Picture 2">
            <a:extLst>
              <a:ext uri="{FF2B5EF4-FFF2-40B4-BE49-F238E27FC236}">
                <a16:creationId xmlns:a16="http://schemas.microsoft.com/office/drawing/2014/main" xmlns="" id="{B91BD4E7-A889-40FE-B86A-583A9CD0A290}"/>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l="12367"/>
          <a:stretch>
            <a:fillRect/>
          </a:stretch>
        </p:blipFill>
        <p:spPr bwMode="auto">
          <a:xfrm>
            <a:off x="10440870" y="193326"/>
            <a:ext cx="126047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 picture containing grass, outdoor, field, sky&#10;&#10;Description generated with very high confidence">
            <a:extLst>
              <a:ext uri="{FF2B5EF4-FFF2-40B4-BE49-F238E27FC236}">
                <a16:creationId xmlns:a16="http://schemas.microsoft.com/office/drawing/2014/main" xmlns="" id="{6F025A07-C0C7-4C05-B586-F4648F97998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826"/>
          <a:stretch/>
        </p:blipFill>
        <p:spPr>
          <a:xfrm>
            <a:off x="613019" y="333523"/>
            <a:ext cx="927763" cy="1189683"/>
          </a:xfrm>
          <a:prstGeom prst="rect">
            <a:avLst/>
          </a:prstGeom>
        </p:spPr>
      </p:pic>
      <p:sp>
        <p:nvSpPr>
          <p:cNvPr id="13" name="Title 1">
            <a:extLst>
              <a:ext uri="{FF2B5EF4-FFF2-40B4-BE49-F238E27FC236}">
                <a16:creationId xmlns:a16="http://schemas.microsoft.com/office/drawing/2014/main" xmlns="" id="{7D850684-2A24-4109-9B44-77E13A4507BC}"/>
              </a:ext>
            </a:extLst>
          </p:cNvPr>
          <p:cNvSpPr txBox="1">
            <a:spLocks noChangeArrowheads="1"/>
          </p:cNvSpPr>
          <p:nvPr/>
        </p:nvSpPr>
        <p:spPr>
          <a:xfrm>
            <a:off x="2258197" y="538161"/>
            <a:ext cx="7675605" cy="7159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dirty="0"/>
              <a:t>Irish peatlands and policy </a:t>
            </a:r>
            <a:endParaRPr lang="en-IE" altLang="en-US" dirty="0"/>
          </a:p>
        </p:txBody>
      </p:sp>
    </p:spTree>
    <p:extLst>
      <p:ext uri="{BB962C8B-B14F-4D97-AF65-F5344CB8AC3E}">
        <p14:creationId xmlns:p14="http://schemas.microsoft.com/office/powerpoint/2010/main" val="24487314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3">
            <a:extLst>
              <a:ext uri="{FF2B5EF4-FFF2-40B4-BE49-F238E27FC236}">
                <a16:creationId xmlns:a16="http://schemas.microsoft.com/office/drawing/2014/main" xmlns="" id="{E33BFEF1-9D42-48EF-8EC3-4420E3496ED6}"/>
              </a:ext>
            </a:extLst>
          </p:cNvPr>
          <p:cNvPicPr>
            <a:picLocks noGrp="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49498" y="2785172"/>
            <a:ext cx="1260475" cy="1079500"/>
          </a:xfrm>
          <a:noFill/>
        </p:spPr>
      </p:pic>
      <p:sp>
        <p:nvSpPr>
          <p:cNvPr id="34820" name="Title 1">
            <a:extLst>
              <a:ext uri="{FF2B5EF4-FFF2-40B4-BE49-F238E27FC236}">
                <a16:creationId xmlns:a16="http://schemas.microsoft.com/office/drawing/2014/main" xmlns="" id="{A3C032FC-0BBD-4553-80ED-19BCFEC31E35}"/>
              </a:ext>
            </a:extLst>
          </p:cNvPr>
          <p:cNvSpPr>
            <a:spLocks noGrp="1" noChangeArrowheads="1"/>
          </p:cNvSpPr>
          <p:nvPr>
            <p:ph type="title"/>
          </p:nvPr>
        </p:nvSpPr>
        <p:spPr>
          <a:xfrm>
            <a:off x="2209800" y="768351"/>
            <a:ext cx="7675605" cy="715963"/>
          </a:xfrm>
        </p:spPr>
        <p:txBody>
          <a:bodyPr>
            <a:normAutofit fontScale="90000"/>
          </a:bodyPr>
          <a:lstStyle/>
          <a:p>
            <a:pPr algn="ctr"/>
            <a:r>
              <a:rPr lang="en-GB" altLang="en-US" dirty="0"/>
              <a:t>Irish Peatlands 2019 facts checking </a:t>
            </a:r>
            <a:endParaRPr lang="en-IE" altLang="en-US" dirty="0"/>
          </a:p>
        </p:txBody>
      </p:sp>
      <p:sp>
        <p:nvSpPr>
          <p:cNvPr id="6" name="Content Placeholder 2">
            <a:extLst>
              <a:ext uri="{FF2B5EF4-FFF2-40B4-BE49-F238E27FC236}">
                <a16:creationId xmlns:a16="http://schemas.microsoft.com/office/drawing/2014/main" xmlns="" id="{2A352DBF-F598-485C-837A-325983215325}"/>
              </a:ext>
            </a:extLst>
          </p:cNvPr>
          <p:cNvSpPr txBox="1">
            <a:spLocks/>
          </p:cNvSpPr>
          <p:nvPr/>
        </p:nvSpPr>
        <p:spPr bwMode="auto">
          <a:xfrm>
            <a:off x="2154238" y="1847850"/>
            <a:ext cx="9152194" cy="4688873"/>
          </a:xfrm>
          <a:prstGeom prst="rect">
            <a:avLst/>
          </a:prstGeom>
          <a:noFill/>
          <a:ln w="9525">
            <a:noFill/>
            <a:miter lim="800000"/>
            <a:headEnd/>
            <a:tailEnd/>
          </a:ln>
        </p:spPr>
        <p:txBody>
          <a:bodyPr/>
          <a:lstStyle/>
          <a:p>
            <a:pPr marL="914400" lvl="1" indent="-457200">
              <a:spcBef>
                <a:spcPct val="20000"/>
              </a:spcBef>
              <a:buSzPct val="90000"/>
              <a:buFont typeface="Arial" panose="020B0604020202020204" pitchFamily="34" charset="0"/>
              <a:buChar char="•"/>
              <a:defRPr/>
            </a:pPr>
            <a:r>
              <a:rPr lang="en-GB" sz="2000" kern="0" dirty="0"/>
              <a:t>Industrial peat extraction for energy to be phased out by 2028 </a:t>
            </a:r>
          </a:p>
          <a:p>
            <a:pPr marL="914400" lvl="1" indent="-457200">
              <a:spcBef>
                <a:spcPct val="20000"/>
              </a:spcBef>
              <a:buSzPct val="90000"/>
              <a:buFont typeface="Arial" panose="020B0604020202020204" pitchFamily="34" charset="0"/>
              <a:buChar char="•"/>
              <a:defRPr/>
            </a:pPr>
            <a:r>
              <a:rPr lang="en-GB" sz="2000" kern="0" dirty="0"/>
              <a:t>Increased peat extraction for horticulture and bedding  (growing market)</a:t>
            </a:r>
          </a:p>
          <a:p>
            <a:pPr marL="914400" lvl="1" indent="-457200">
              <a:spcBef>
                <a:spcPct val="20000"/>
              </a:spcBef>
              <a:buSzPct val="90000"/>
              <a:buFont typeface="Arial" panose="020B0604020202020204" pitchFamily="34" charset="0"/>
              <a:buChar char="•"/>
              <a:defRPr/>
            </a:pPr>
            <a:r>
              <a:rPr lang="en-GB" sz="2000" kern="0" dirty="0"/>
              <a:t>Continued domestic turf cutting everywhere but on protected Raised Bogs</a:t>
            </a:r>
          </a:p>
          <a:p>
            <a:pPr marL="914400" lvl="1" indent="-457200">
              <a:spcBef>
                <a:spcPct val="20000"/>
              </a:spcBef>
              <a:buSzPct val="90000"/>
              <a:buFont typeface="Arial" panose="020B0604020202020204" pitchFamily="34" charset="0"/>
              <a:buChar char="•"/>
              <a:defRPr/>
            </a:pPr>
            <a:r>
              <a:rPr lang="en-GB" sz="2000" dirty="0"/>
              <a:t>Decreased state afforestation on peat </a:t>
            </a:r>
          </a:p>
          <a:p>
            <a:pPr marL="914400" lvl="1" indent="-457200">
              <a:spcBef>
                <a:spcPct val="20000"/>
              </a:spcBef>
              <a:buSzPct val="90000"/>
              <a:buFont typeface="Arial" panose="020B0604020202020204" pitchFamily="34" charset="0"/>
              <a:buChar char="•"/>
              <a:defRPr/>
            </a:pPr>
            <a:r>
              <a:rPr lang="en-GB" sz="2000" dirty="0"/>
              <a:t>Moderate increase in private afforestation</a:t>
            </a:r>
          </a:p>
          <a:p>
            <a:pPr marL="914400" lvl="1" indent="-457200">
              <a:spcBef>
                <a:spcPct val="20000"/>
              </a:spcBef>
              <a:buSzPct val="90000"/>
              <a:buFont typeface="Arial" panose="020B0604020202020204" pitchFamily="34" charset="0"/>
              <a:buChar char="•"/>
              <a:defRPr/>
            </a:pPr>
            <a:r>
              <a:rPr lang="en-GB" sz="2000" dirty="0"/>
              <a:t>Other increasing pressures from wind farm, infrastructural developments, recreation activities, invasive species and climate change.</a:t>
            </a:r>
          </a:p>
          <a:p>
            <a:pPr lvl="1">
              <a:spcBef>
                <a:spcPct val="20000"/>
              </a:spcBef>
              <a:buSzPct val="90000"/>
              <a:defRPr/>
            </a:pPr>
            <a:endParaRPr lang="en-GB" sz="2000" dirty="0"/>
          </a:p>
          <a:p>
            <a:pPr marL="914400" lvl="1" indent="-457200">
              <a:spcBef>
                <a:spcPct val="20000"/>
              </a:spcBef>
              <a:buSzPct val="90000"/>
              <a:buFont typeface="+mj-lt"/>
              <a:buAutoNum type="arabicPeriod"/>
              <a:defRPr/>
            </a:pPr>
            <a:endParaRPr lang="en-IE" sz="2000" kern="0" dirty="0"/>
          </a:p>
          <a:p>
            <a:pPr marL="457200" indent="-457200">
              <a:spcBef>
                <a:spcPct val="20000"/>
              </a:spcBef>
              <a:buSzPct val="90000"/>
              <a:buFont typeface="+mj-lt"/>
              <a:buAutoNum type="arabicPeriod" startAt="2"/>
              <a:defRPr/>
            </a:pPr>
            <a:endParaRPr lang="en-IE" sz="2000" kern="0" dirty="0"/>
          </a:p>
          <a:p>
            <a:pPr marL="457200" indent="-457200">
              <a:spcBef>
                <a:spcPct val="20000"/>
              </a:spcBef>
              <a:buSzPct val="90000"/>
              <a:buFont typeface="+mj-lt"/>
              <a:buAutoNum type="arabicPeriod" startAt="2"/>
              <a:defRPr/>
            </a:pPr>
            <a:endParaRPr lang="en-IE" sz="2000" kern="0" dirty="0"/>
          </a:p>
          <a:p>
            <a:pPr marL="457200" indent="-457200">
              <a:spcBef>
                <a:spcPct val="20000"/>
              </a:spcBef>
              <a:buSzPct val="90000"/>
              <a:buFont typeface="+mj-lt"/>
              <a:buAutoNum type="arabicPeriod" startAt="2"/>
              <a:defRPr/>
            </a:pPr>
            <a:endParaRPr lang="en-GB" sz="2000" kern="0" dirty="0"/>
          </a:p>
        </p:txBody>
      </p:sp>
      <p:pic>
        <p:nvPicPr>
          <p:cNvPr id="3" name="Picture 2" descr="A field of grass&#10;&#10;Description automatically generated">
            <a:extLst>
              <a:ext uri="{FF2B5EF4-FFF2-40B4-BE49-F238E27FC236}">
                <a16:creationId xmlns:a16="http://schemas.microsoft.com/office/drawing/2014/main" xmlns="" id="{BB441FEA-EB0F-44C7-A4B8-7FCAD0D16D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001" y="1636054"/>
            <a:ext cx="1306499" cy="977590"/>
          </a:xfrm>
          <a:prstGeom prst="rect">
            <a:avLst/>
          </a:prstGeom>
        </p:spPr>
      </p:pic>
      <p:pic>
        <p:nvPicPr>
          <p:cNvPr id="5" name="Picture 4" descr="A close up of a desert field&#10;&#10;Description automatically generated">
            <a:extLst>
              <a:ext uri="{FF2B5EF4-FFF2-40B4-BE49-F238E27FC236}">
                <a16:creationId xmlns:a16="http://schemas.microsoft.com/office/drawing/2014/main" xmlns="" id="{819BA6D4-F22A-4A3F-A429-27398ED14E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5658" y="323385"/>
            <a:ext cx="1306499" cy="977590"/>
          </a:xfrm>
          <a:prstGeom prst="rect">
            <a:avLst/>
          </a:prstGeom>
        </p:spPr>
      </p:pic>
      <p:pic>
        <p:nvPicPr>
          <p:cNvPr id="8" name="Picture 7" descr="A close up of a dry grass field&#10;&#10;Description automatically generated">
            <a:extLst>
              <a:ext uri="{FF2B5EF4-FFF2-40B4-BE49-F238E27FC236}">
                <a16:creationId xmlns:a16="http://schemas.microsoft.com/office/drawing/2014/main" xmlns="" id="{3138D3ED-387B-4843-BDF9-62EFABFE19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9001" y="4244357"/>
            <a:ext cx="1326336" cy="746064"/>
          </a:xfrm>
          <a:prstGeom prst="rect">
            <a:avLst/>
          </a:prstGeom>
        </p:spPr>
      </p:pic>
      <p:pic>
        <p:nvPicPr>
          <p:cNvPr id="12" name="Picture 11" descr="A close up of a tree&#10;&#10;Description automatically generated">
            <a:extLst>
              <a:ext uri="{FF2B5EF4-FFF2-40B4-BE49-F238E27FC236}">
                <a16:creationId xmlns:a16="http://schemas.microsoft.com/office/drawing/2014/main" xmlns="" id="{F3A92676-3788-40E1-9D54-5D7254A7C8D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10514903" y="5314716"/>
            <a:ext cx="1704279" cy="1278209"/>
          </a:xfrm>
          <a:prstGeom prst="rect">
            <a:avLst/>
          </a:prstGeom>
        </p:spPr>
      </p:pic>
      <p:pic>
        <p:nvPicPr>
          <p:cNvPr id="16" name="Picture 4" descr="B00270">
            <a:extLst>
              <a:ext uri="{FF2B5EF4-FFF2-40B4-BE49-F238E27FC236}">
                <a16:creationId xmlns:a16="http://schemas.microsoft.com/office/drawing/2014/main" xmlns="" id="{A785F88C-F0B4-42D1-8A6E-C5E2D8B61514}"/>
              </a:ext>
            </a:extLst>
          </p:cNvPr>
          <p:cNvPicPr>
            <a:picLocks noChangeAspect="1" noChangeArrowheads="1"/>
          </p:cNvPicPr>
          <p:nvPr/>
        </p:nvPicPr>
        <p:blipFill>
          <a:blip r:embed="rId8" cstate="print"/>
          <a:srcRect/>
          <a:stretch>
            <a:fillRect/>
          </a:stretch>
        </p:blipFill>
        <p:spPr bwMode="auto">
          <a:xfrm>
            <a:off x="593006" y="5370106"/>
            <a:ext cx="1334938" cy="998886"/>
          </a:xfrm>
          <a:prstGeom prst="rect">
            <a:avLst/>
          </a:prstGeom>
          <a:noFill/>
        </p:spPr>
      </p:pic>
      <p:pic>
        <p:nvPicPr>
          <p:cNvPr id="14" name="Picture 13" descr="A close up of a lush green field&#10;&#10;Description automatically generated">
            <a:extLst>
              <a:ext uri="{FF2B5EF4-FFF2-40B4-BE49-F238E27FC236}">
                <a16:creationId xmlns:a16="http://schemas.microsoft.com/office/drawing/2014/main" xmlns="" id="{EA112F0D-0B88-42E4-9FD3-0A1BD25896D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97014" y="321277"/>
            <a:ext cx="1334938" cy="1001204"/>
          </a:xfrm>
          <a:prstGeom prst="rect">
            <a:avLst/>
          </a:prstGeom>
        </p:spPr>
      </p:pic>
    </p:spTree>
    <p:extLst>
      <p:ext uri="{BB962C8B-B14F-4D97-AF65-F5344CB8AC3E}">
        <p14:creationId xmlns:p14="http://schemas.microsoft.com/office/powerpoint/2010/main" val="460426831"/>
      </p:ext>
    </p:extLst>
  </p:cSld>
  <p:clrMapOvr>
    <a:masterClrMapping/>
  </p:clrMapOvr>
</p:sld>
</file>

<file path=ppt/theme/theme1.xml><?xml version="1.0" encoding="utf-8"?>
<a:theme xmlns:a="http://schemas.openxmlformats.org/drawingml/2006/main" name="Office Theme">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TotalTime>
  <Words>1472</Words>
  <Application>Microsoft Office PowerPoint</Application>
  <PresentationFormat>Breedbeeld</PresentationFormat>
  <Paragraphs>204</Paragraphs>
  <Slides>23</Slides>
  <Notes>20</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23</vt:i4>
      </vt:variant>
    </vt:vector>
  </HeadingPairs>
  <TitlesOfParts>
    <vt:vector size="30" baseType="lpstr">
      <vt:lpstr>Arial</vt:lpstr>
      <vt:lpstr>Baskerville Old Face</vt:lpstr>
      <vt:lpstr>Calibri</vt:lpstr>
      <vt:lpstr>Calibri Light</vt:lpstr>
      <vt:lpstr>Times New Roman</vt:lpstr>
      <vt:lpstr>Wingdings</vt:lpstr>
      <vt:lpstr>Office Theme</vt:lpstr>
      <vt:lpstr>Irish Peatlands: A Research Compendium</vt:lpstr>
      <vt:lpstr>PowerPoint-presentatie</vt:lpstr>
      <vt:lpstr>https://exponentialroadmap.org/</vt:lpstr>
      <vt:lpstr>PowerPoint-presentatie</vt:lpstr>
      <vt:lpstr>PowerPoint-presentatie</vt:lpstr>
      <vt:lpstr>PowerPoint-presentatie</vt:lpstr>
      <vt:lpstr>Land use of Irish peatlands</vt:lpstr>
      <vt:lpstr>PowerPoint-presentatie</vt:lpstr>
      <vt:lpstr>Irish Peatlands 2019 facts checking </vt:lpstr>
      <vt:lpstr>Irish Peatlands 2019 facts checking </vt:lpstr>
      <vt:lpstr>PowerPoint-presentatie</vt:lpstr>
      <vt:lpstr>PowerPoint-presentatie</vt:lpstr>
      <vt:lpstr>PowerPoint-presentatie</vt:lpstr>
      <vt:lpstr>PowerPoint-presentatie</vt:lpstr>
      <vt:lpstr>PowerPoint-presentatie</vt:lpstr>
      <vt:lpstr>PowerPoint-presentatie</vt:lpstr>
      <vt:lpstr>Restoration, Rehabilitation, Rewetting (IPCC, 2014)</vt:lpstr>
      <vt:lpstr>PowerPoint-presentatie</vt:lpstr>
      <vt:lpstr>PowerPoint-presentatie</vt:lpstr>
      <vt:lpstr>PowerPoint-presentatie</vt:lpstr>
      <vt:lpstr>Rewetted peatlands vs Natural peatlands</vt:lpstr>
      <vt:lpstr>Take home message</vt:lpstr>
      <vt:lpstr>PowerPoint-presentatie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Irish Peatland Research Compendium</dc:title>
  <dc:creator>Florence Renou-Wilson</dc:creator>
  <cp:lastModifiedBy>Katrien Wijns</cp:lastModifiedBy>
  <cp:revision>18</cp:revision>
  <dcterms:created xsi:type="dcterms:W3CDTF">2019-09-26T08:21:33Z</dcterms:created>
  <dcterms:modified xsi:type="dcterms:W3CDTF">2019-10-16T13:32:23Z</dcterms:modified>
</cp:coreProperties>
</file>