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3"/>
  </p:notesMasterIdLst>
  <p:sldIdLst>
    <p:sldId id="256" r:id="rId2"/>
    <p:sldId id="257" r:id="rId3"/>
    <p:sldId id="267" r:id="rId4"/>
    <p:sldId id="268" r:id="rId5"/>
    <p:sldId id="269" r:id="rId6"/>
    <p:sldId id="263" r:id="rId7"/>
    <p:sldId id="264" r:id="rId8"/>
    <p:sldId id="266" r:id="rId9"/>
    <p:sldId id="258" r:id="rId10"/>
    <p:sldId id="261" r:id="rId11"/>
    <p:sldId id="265" r:id="rId1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Objects="1">
      <p:cViewPr varScale="1">
        <p:scale>
          <a:sx n="110" d="100"/>
          <a:sy n="110" d="100"/>
        </p:scale>
        <p:origin x="1644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351F33-F168-604D-880F-0CB9D0016486}" type="datetimeFigureOut">
              <a:rPr lang="en-US" smtClean="0"/>
              <a:pPr/>
              <a:t>10/16/2019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ga-IE" smtClean="0"/>
              <a:t>Click to edit Master text styles</a:t>
            </a:r>
          </a:p>
          <a:p>
            <a:pPr lvl="1"/>
            <a:r>
              <a:rPr lang="ga-IE" smtClean="0"/>
              <a:t>Second level</a:t>
            </a:r>
          </a:p>
          <a:p>
            <a:pPr lvl="2"/>
            <a:r>
              <a:rPr lang="ga-IE" smtClean="0"/>
              <a:t>Third level</a:t>
            </a:r>
          </a:p>
          <a:p>
            <a:pPr lvl="3"/>
            <a:r>
              <a:rPr lang="ga-IE" smtClean="0"/>
              <a:t>Fourth level</a:t>
            </a:r>
          </a:p>
          <a:p>
            <a:pPr lvl="4"/>
            <a:r>
              <a:rPr lang="ga-IE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2C4CDF-31DE-6745-AE9E-E1D73C5BE445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94383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C4CDF-31DE-6745-AE9E-E1D73C5BE445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90998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ga-IE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ga-IE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7227E3-F6D9-0444-99D1-97F701C68387}" type="datetimeFigureOut">
              <a:rPr lang="en-US" smtClean="0"/>
              <a:pPr/>
              <a:t>10/16/2019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3C48BB-A8B2-E644-90C6-529C0BCC3A28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ga-I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ga-IE" smtClean="0"/>
              <a:t>Click to edit Master text styles</a:t>
            </a:r>
          </a:p>
          <a:p>
            <a:pPr lvl="1"/>
            <a:r>
              <a:rPr lang="ga-IE" smtClean="0"/>
              <a:t>Second level</a:t>
            </a:r>
          </a:p>
          <a:p>
            <a:pPr lvl="2"/>
            <a:r>
              <a:rPr lang="ga-IE" smtClean="0"/>
              <a:t>Third level</a:t>
            </a:r>
          </a:p>
          <a:p>
            <a:pPr lvl="3"/>
            <a:r>
              <a:rPr lang="ga-IE" smtClean="0"/>
              <a:t>Fourth level</a:t>
            </a:r>
          </a:p>
          <a:p>
            <a:pPr lvl="4"/>
            <a:r>
              <a:rPr lang="ga-I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7227E3-F6D9-0444-99D1-97F701C68387}" type="datetimeFigureOut">
              <a:rPr lang="en-US" smtClean="0"/>
              <a:pPr/>
              <a:t>10/16/2019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3C48BB-A8B2-E644-90C6-529C0BCC3A28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ga-I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ga-IE" smtClean="0"/>
              <a:t>Click to edit Master text styles</a:t>
            </a:r>
          </a:p>
          <a:p>
            <a:pPr lvl="1"/>
            <a:r>
              <a:rPr lang="ga-IE" smtClean="0"/>
              <a:t>Second level</a:t>
            </a:r>
          </a:p>
          <a:p>
            <a:pPr lvl="2"/>
            <a:r>
              <a:rPr lang="ga-IE" smtClean="0"/>
              <a:t>Third level</a:t>
            </a:r>
          </a:p>
          <a:p>
            <a:pPr lvl="3"/>
            <a:r>
              <a:rPr lang="ga-IE" smtClean="0"/>
              <a:t>Fourth level</a:t>
            </a:r>
          </a:p>
          <a:p>
            <a:pPr lvl="4"/>
            <a:r>
              <a:rPr lang="ga-I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7227E3-F6D9-0444-99D1-97F701C68387}" type="datetimeFigureOut">
              <a:rPr lang="en-US" smtClean="0"/>
              <a:pPr/>
              <a:t>10/16/2019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3C48BB-A8B2-E644-90C6-529C0BCC3A28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ga-I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ga-IE" smtClean="0"/>
              <a:t>Click to edit Master text styles</a:t>
            </a:r>
          </a:p>
          <a:p>
            <a:pPr lvl="1"/>
            <a:r>
              <a:rPr lang="ga-IE" smtClean="0"/>
              <a:t>Second level</a:t>
            </a:r>
          </a:p>
          <a:p>
            <a:pPr lvl="2"/>
            <a:r>
              <a:rPr lang="ga-IE" smtClean="0"/>
              <a:t>Third level</a:t>
            </a:r>
          </a:p>
          <a:p>
            <a:pPr lvl="3"/>
            <a:r>
              <a:rPr lang="ga-IE" smtClean="0"/>
              <a:t>Fourth level</a:t>
            </a:r>
          </a:p>
          <a:p>
            <a:pPr lvl="4"/>
            <a:r>
              <a:rPr lang="ga-I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7227E3-F6D9-0444-99D1-97F701C68387}" type="datetimeFigureOut">
              <a:rPr lang="en-US" smtClean="0"/>
              <a:pPr/>
              <a:t>10/16/2019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3C48BB-A8B2-E644-90C6-529C0BCC3A28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ga-I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ga-IE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7227E3-F6D9-0444-99D1-97F701C68387}" type="datetimeFigureOut">
              <a:rPr lang="en-US" smtClean="0"/>
              <a:pPr/>
              <a:t>10/16/2019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3C48BB-A8B2-E644-90C6-529C0BCC3A28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ga-I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ga-IE" smtClean="0"/>
              <a:t>Click to edit Master text styles</a:t>
            </a:r>
          </a:p>
          <a:p>
            <a:pPr lvl="1"/>
            <a:r>
              <a:rPr lang="ga-IE" smtClean="0"/>
              <a:t>Second level</a:t>
            </a:r>
          </a:p>
          <a:p>
            <a:pPr lvl="2"/>
            <a:r>
              <a:rPr lang="ga-IE" smtClean="0"/>
              <a:t>Third level</a:t>
            </a:r>
          </a:p>
          <a:p>
            <a:pPr lvl="3"/>
            <a:r>
              <a:rPr lang="ga-IE" smtClean="0"/>
              <a:t>Fourth level</a:t>
            </a:r>
          </a:p>
          <a:p>
            <a:pPr lvl="4"/>
            <a:r>
              <a:rPr lang="ga-IE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ga-IE" smtClean="0"/>
              <a:t>Click to edit Master text styles</a:t>
            </a:r>
          </a:p>
          <a:p>
            <a:pPr lvl="1"/>
            <a:r>
              <a:rPr lang="ga-IE" smtClean="0"/>
              <a:t>Second level</a:t>
            </a:r>
          </a:p>
          <a:p>
            <a:pPr lvl="2"/>
            <a:r>
              <a:rPr lang="ga-IE" smtClean="0"/>
              <a:t>Third level</a:t>
            </a:r>
          </a:p>
          <a:p>
            <a:pPr lvl="3"/>
            <a:r>
              <a:rPr lang="ga-IE" smtClean="0"/>
              <a:t>Fourth level</a:t>
            </a:r>
          </a:p>
          <a:p>
            <a:pPr lvl="4"/>
            <a:r>
              <a:rPr lang="ga-IE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7227E3-F6D9-0444-99D1-97F701C68387}" type="datetimeFigureOut">
              <a:rPr lang="en-US" smtClean="0"/>
              <a:pPr/>
              <a:t>10/16/2019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3C48BB-A8B2-E644-90C6-529C0BCC3A28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ga-I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ga-IE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ga-IE" smtClean="0"/>
              <a:t>Click to edit Master text styles</a:t>
            </a:r>
          </a:p>
          <a:p>
            <a:pPr lvl="1"/>
            <a:r>
              <a:rPr lang="ga-IE" smtClean="0"/>
              <a:t>Second level</a:t>
            </a:r>
          </a:p>
          <a:p>
            <a:pPr lvl="2"/>
            <a:r>
              <a:rPr lang="ga-IE" smtClean="0"/>
              <a:t>Third level</a:t>
            </a:r>
          </a:p>
          <a:p>
            <a:pPr lvl="3"/>
            <a:r>
              <a:rPr lang="ga-IE" smtClean="0"/>
              <a:t>Fourth level</a:t>
            </a:r>
          </a:p>
          <a:p>
            <a:pPr lvl="4"/>
            <a:r>
              <a:rPr lang="ga-IE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ga-IE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ga-IE" smtClean="0"/>
              <a:t>Click to edit Master text styles</a:t>
            </a:r>
          </a:p>
          <a:p>
            <a:pPr lvl="1"/>
            <a:r>
              <a:rPr lang="ga-IE" smtClean="0"/>
              <a:t>Second level</a:t>
            </a:r>
          </a:p>
          <a:p>
            <a:pPr lvl="2"/>
            <a:r>
              <a:rPr lang="ga-IE" smtClean="0"/>
              <a:t>Third level</a:t>
            </a:r>
          </a:p>
          <a:p>
            <a:pPr lvl="3"/>
            <a:r>
              <a:rPr lang="ga-IE" smtClean="0"/>
              <a:t>Fourth level</a:t>
            </a:r>
          </a:p>
          <a:p>
            <a:pPr lvl="4"/>
            <a:r>
              <a:rPr lang="ga-IE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7227E3-F6D9-0444-99D1-97F701C68387}" type="datetimeFigureOut">
              <a:rPr lang="en-US" smtClean="0"/>
              <a:pPr/>
              <a:t>10/16/2019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3C48BB-A8B2-E644-90C6-529C0BCC3A28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ga-IE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7227E3-F6D9-0444-99D1-97F701C68387}" type="datetimeFigureOut">
              <a:rPr lang="en-US" smtClean="0"/>
              <a:pPr/>
              <a:t>10/16/2019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3C48BB-A8B2-E644-90C6-529C0BCC3A28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7227E3-F6D9-0444-99D1-97F701C68387}" type="datetimeFigureOut">
              <a:rPr lang="en-US" smtClean="0"/>
              <a:pPr/>
              <a:t>10/16/2019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3C48BB-A8B2-E644-90C6-529C0BCC3A28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ga-I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ga-IE" smtClean="0"/>
              <a:t>Click to edit Master text styles</a:t>
            </a:r>
          </a:p>
          <a:p>
            <a:pPr lvl="1"/>
            <a:r>
              <a:rPr lang="ga-IE" smtClean="0"/>
              <a:t>Second level</a:t>
            </a:r>
          </a:p>
          <a:p>
            <a:pPr lvl="2"/>
            <a:r>
              <a:rPr lang="ga-IE" smtClean="0"/>
              <a:t>Third level</a:t>
            </a:r>
          </a:p>
          <a:p>
            <a:pPr lvl="3"/>
            <a:r>
              <a:rPr lang="ga-IE" smtClean="0"/>
              <a:t>Fourth level</a:t>
            </a:r>
          </a:p>
          <a:p>
            <a:pPr lvl="4"/>
            <a:r>
              <a:rPr lang="ga-IE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ga-I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7227E3-F6D9-0444-99D1-97F701C68387}" type="datetimeFigureOut">
              <a:rPr lang="en-US" smtClean="0"/>
              <a:pPr/>
              <a:t>10/16/2019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3C48BB-A8B2-E644-90C6-529C0BCC3A28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ga-IE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ga-I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7227E3-F6D9-0444-99D1-97F701C68387}" type="datetimeFigureOut">
              <a:rPr lang="en-US" smtClean="0"/>
              <a:pPr/>
              <a:t>10/16/2019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3C48BB-A8B2-E644-90C6-529C0BCC3A28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ga-I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ga-IE" smtClean="0"/>
              <a:t>Click to edit Master text styles</a:t>
            </a:r>
          </a:p>
          <a:p>
            <a:pPr lvl="1"/>
            <a:r>
              <a:rPr lang="ga-IE" smtClean="0"/>
              <a:t>Second level</a:t>
            </a:r>
          </a:p>
          <a:p>
            <a:pPr lvl="2"/>
            <a:r>
              <a:rPr lang="ga-IE" smtClean="0"/>
              <a:t>Third level</a:t>
            </a:r>
          </a:p>
          <a:p>
            <a:pPr lvl="3"/>
            <a:r>
              <a:rPr lang="ga-IE" smtClean="0"/>
              <a:t>Fourth level</a:t>
            </a:r>
          </a:p>
          <a:p>
            <a:pPr lvl="4"/>
            <a:r>
              <a:rPr lang="ga-I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7227E3-F6D9-0444-99D1-97F701C68387}" type="datetimeFigureOut">
              <a:rPr lang="en-US" smtClean="0"/>
              <a:pPr/>
              <a:t>10/16/2019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3C48BB-A8B2-E644-90C6-529C0BCC3A28}" type="slidenum">
              <a:rPr lang="en-US" smtClean="0"/>
              <a:pPr/>
              <a:t>‹nr.›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://www.ipcc.ie" TargetMode="Externa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Status of Irish </a:t>
            </a:r>
            <a:r>
              <a:rPr lang="en-US" b="1" dirty="0" err="1" smtClean="0"/>
              <a:t>Peatlands</a:t>
            </a:r>
            <a:r>
              <a:rPr lang="en-US" b="1" dirty="0" smtClean="0"/>
              <a:t> 2019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r>
              <a:rPr lang="en-US" dirty="0" smtClean="0"/>
              <a:t>Dr Catherine O’Connell, </a:t>
            </a:r>
          </a:p>
          <a:p>
            <a:r>
              <a:rPr lang="en-US" dirty="0" smtClean="0"/>
              <a:t>Irish </a:t>
            </a:r>
            <a:r>
              <a:rPr lang="en-US" dirty="0" err="1" smtClean="0"/>
              <a:t>Peatland</a:t>
            </a:r>
            <a:r>
              <a:rPr lang="en-US" dirty="0" smtClean="0"/>
              <a:t> Conservation Council</a:t>
            </a:r>
          </a:p>
          <a:p>
            <a:r>
              <a:rPr lang="en-US" dirty="0" smtClean="0">
                <a:hlinkClick r:id="rId2"/>
              </a:rPr>
              <a:t>www.ipcc.ie</a:t>
            </a:r>
            <a:endParaRPr lang="en-US" dirty="0" smtClean="0"/>
          </a:p>
          <a:p>
            <a:r>
              <a:rPr lang="en-US" dirty="0" smtClean="0"/>
              <a:t>26</a:t>
            </a:r>
            <a:r>
              <a:rPr lang="en-US" baseline="30000" dirty="0" smtClean="0"/>
              <a:t>th</a:t>
            </a:r>
            <a:r>
              <a:rPr lang="en-US" dirty="0" smtClean="0"/>
              <a:t> September 2019</a:t>
            </a:r>
            <a:endParaRPr lang="en-US" dirty="0"/>
          </a:p>
        </p:txBody>
      </p:sp>
      <p:pic>
        <p:nvPicPr>
          <p:cNvPr id="5" name="Content Placeholder 4" descr="care-peat-logo.png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990600" y="4383128"/>
            <a:ext cx="4038600" cy="1743035"/>
          </a:xfrm>
        </p:spPr>
      </p:pic>
      <p:pic>
        <p:nvPicPr>
          <p:cNvPr id="7" name="Picture 6" descr="ipcc logo full bw_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87155" y="3916322"/>
            <a:ext cx="1842445" cy="2179678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706562"/>
          </a:xfrm>
        </p:spPr>
        <p:txBody>
          <a:bodyPr>
            <a:normAutofit/>
          </a:bodyPr>
          <a:lstStyle/>
          <a:p>
            <a:r>
              <a:rPr lang="en-US" sz="4000" dirty="0" err="1" smtClean="0"/>
              <a:t>Peatland</a:t>
            </a:r>
            <a:r>
              <a:rPr lang="en-US" sz="4000" dirty="0" smtClean="0"/>
              <a:t> Management Vital to </a:t>
            </a:r>
            <a:br>
              <a:rPr lang="en-US" sz="4000" dirty="0" smtClean="0"/>
            </a:br>
            <a:r>
              <a:rPr lang="en-US" sz="4000" dirty="0" err="1" smtClean="0"/>
              <a:t>Stabilise</a:t>
            </a:r>
            <a:r>
              <a:rPr lang="en-US" sz="4000" dirty="0" smtClean="0"/>
              <a:t> carbon stores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2222" dirty="0" smtClean="0">
                <a:solidFill>
                  <a:srgbClr val="FF0000"/>
                </a:solidFill>
              </a:rPr>
              <a:t>103 sites in total out of 1151 have management </a:t>
            </a:r>
            <a:endParaRPr lang="en-US" sz="2222" dirty="0">
              <a:solidFill>
                <a:srgbClr val="FF0000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728384"/>
            <a:ext cx="4040188" cy="853015"/>
          </a:xfrm>
        </p:spPr>
        <p:txBody>
          <a:bodyPr>
            <a:normAutofit/>
          </a:bodyPr>
          <a:lstStyle/>
          <a:p>
            <a:pPr algn="ctr"/>
            <a:r>
              <a:rPr lang="en-US" sz="2200" dirty="0" smtClean="0"/>
              <a:t>CARE Peat</a:t>
            </a:r>
            <a:endParaRPr lang="en-US" sz="22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21225" y="2179638"/>
            <a:ext cx="4041775" cy="498474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Management Manual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>
          <a:xfrm>
            <a:off x="989012" y="3581400"/>
            <a:ext cx="3506788" cy="2544762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2200" dirty="0" smtClean="0"/>
              <a:t>	Relate the Management Restoration Techniques to Carbon Storage Potential</a:t>
            </a:r>
          </a:p>
          <a:p>
            <a:pPr>
              <a:buNone/>
            </a:pPr>
            <a:endParaRPr lang="en-US" sz="2200" dirty="0"/>
          </a:p>
        </p:txBody>
      </p:sp>
      <p:pic>
        <p:nvPicPr>
          <p:cNvPr id="10" name="Content Placeholder 9" descr="MANAGEMENT TECHNIQUES.png"/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 rot="458371">
            <a:off x="5415427" y="2883341"/>
            <a:ext cx="2576062" cy="3667303"/>
          </a:xfrm>
        </p:spPr>
      </p:pic>
      <p:pic>
        <p:nvPicPr>
          <p:cNvPr id="12" name="Picture 11" descr="images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91400" y="1447800"/>
            <a:ext cx="533400" cy="5334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IPCC and CARE Peat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sz="half" idx="2"/>
          </p:nvPr>
        </p:nvSpPr>
        <p:spPr>
          <a:xfrm>
            <a:off x="4648200" y="1717150"/>
            <a:ext cx="4038600" cy="4409013"/>
          </a:xfrm>
        </p:spPr>
        <p:txBody>
          <a:bodyPr>
            <a:normAutofit/>
          </a:bodyPr>
          <a:lstStyle/>
          <a:p>
            <a:r>
              <a:rPr lang="en-US" i="1" dirty="0" smtClean="0"/>
              <a:t>Sphagnum </a:t>
            </a:r>
            <a:r>
              <a:rPr lang="en-US" smtClean="0"/>
              <a:t>moss transfer</a:t>
            </a:r>
          </a:p>
          <a:p>
            <a:pPr>
              <a:buNone/>
            </a:pPr>
            <a:endParaRPr lang="en-US" dirty="0" smtClean="0"/>
          </a:p>
          <a:p>
            <a:r>
              <a:rPr lang="en-US" dirty="0" smtClean="0"/>
              <a:t>Training</a:t>
            </a:r>
            <a:endParaRPr lang="en-US" dirty="0"/>
          </a:p>
        </p:txBody>
      </p:sp>
      <p:pic>
        <p:nvPicPr>
          <p:cNvPr id="11" name="Content Placeholder 10" descr="Picture 1.pn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527293" y="1717150"/>
            <a:ext cx="3898413" cy="4292063"/>
          </a:xfr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1.2 million hectares of </a:t>
            </a:r>
            <a:r>
              <a:rPr lang="en-US" dirty="0" err="1" smtClean="0"/>
              <a:t>peatland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17% of the land area of Ireland</a:t>
            </a:r>
            <a:endParaRPr lang="en-US" dirty="0"/>
          </a:p>
        </p:txBody>
      </p:sp>
      <p:pic>
        <p:nvPicPr>
          <p:cNvPr id="5" name="Content Placeholder 4" descr="raised bog map irl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74386" y="1652526"/>
            <a:ext cx="4459614" cy="4900674"/>
          </a:xfr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027237"/>
            <a:ext cx="4038600" cy="3992563"/>
          </a:xfrm>
        </p:spPr>
        <p:txBody>
          <a:bodyPr>
            <a:normAutofit fontScale="55000" lnSpcReduction="20000"/>
          </a:bodyPr>
          <a:lstStyle/>
          <a:p>
            <a:r>
              <a:rPr lang="en-US" dirty="0" smtClean="0"/>
              <a:t>Blanket Bog: 774,367ha </a:t>
            </a:r>
          </a:p>
          <a:p>
            <a:r>
              <a:rPr lang="en-US" dirty="0" smtClean="0"/>
              <a:t>Raised Bog: 308,742ha</a:t>
            </a:r>
          </a:p>
          <a:p>
            <a:r>
              <a:rPr lang="en-US" dirty="0" smtClean="0"/>
              <a:t>Fen: 92,508ha</a:t>
            </a:r>
          </a:p>
          <a:p>
            <a:endParaRPr lang="en-US" dirty="0" smtClean="0"/>
          </a:p>
          <a:p>
            <a:r>
              <a:rPr lang="en-US" dirty="0" smtClean="0"/>
              <a:t>Carbon store is 1085 </a:t>
            </a:r>
            <a:r>
              <a:rPr lang="en-US" dirty="0" err="1" smtClean="0"/>
              <a:t>megatonnes</a:t>
            </a:r>
            <a:r>
              <a:rPr lang="en-US" dirty="0" smtClean="0"/>
              <a:t>, 53% of Irish Soil Carbon on 17% of the land</a:t>
            </a:r>
          </a:p>
          <a:p>
            <a:endParaRPr lang="en-US" dirty="0" smtClean="0"/>
          </a:p>
          <a:p>
            <a:r>
              <a:rPr lang="en-US" dirty="0" err="1" smtClean="0"/>
              <a:t>Peatland</a:t>
            </a:r>
            <a:r>
              <a:rPr lang="en-US" dirty="0" smtClean="0"/>
              <a:t> - 30cm peat soil, </a:t>
            </a:r>
            <a:r>
              <a:rPr lang="en-US" u="sng" dirty="0" smtClean="0"/>
              <a:t>&gt;</a:t>
            </a:r>
            <a:r>
              <a:rPr lang="en-US" dirty="0" smtClean="0"/>
              <a:t> 1ha</a:t>
            </a:r>
          </a:p>
          <a:p>
            <a:endParaRPr lang="en-US" dirty="0" smtClean="0"/>
          </a:p>
          <a:p>
            <a:r>
              <a:rPr lang="en-US" dirty="0" smtClean="0"/>
              <a:t>Edge of Europe; Irish </a:t>
            </a:r>
            <a:r>
              <a:rPr lang="en-US" dirty="0" err="1" smtClean="0"/>
              <a:t>peatlands</a:t>
            </a:r>
            <a:r>
              <a:rPr lang="en-US" dirty="0" smtClean="0"/>
              <a:t>, unique in the world</a:t>
            </a:r>
          </a:p>
          <a:p>
            <a:endParaRPr lang="en-US" dirty="0" smtClean="0"/>
          </a:p>
          <a:p>
            <a:r>
              <a:rPr lang="en-US" dirty="0" smtClean="0"/>
              <a:t>All </a:t>
            </a:r>
            <a:r>
              <a:rPr lang="en-US" dirty="0" err="1" smtClean="0"/>
              <a:t>Peatland</a:t>
            </a:r>
            <a:r>
              <a:rPr lang="en-US" dirty="0" smtClean="0"/>
              <a:t> Habitats (2019) BAD Status and Deteriorating in quality (2019 Report to EU for the Habitats Directive)</a:t>
            </a:r>
          </a:p>
          <a:p>
            <a:endParaRPr lang="en-US" dirty="0" smtClean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fenor bog by angela o'connell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9248" y="381000"/>
            <a:ext cx="8227552" cy="6086503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Fen</a:t>
            </a:r>
            <a:endParaRPr lang="en-US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DSC04847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274638"/>
            <a:ext cx="8275109" cy="6206331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Raised Bog</a:t>
            </a:r>
            <a:endParaRPr lang="en-US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roundstonebog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9600" y="406401"/>
            <a:ext cx="8229600" cy="6146799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Blanket Bog</a:t>
            </a:r>
            <a:endParaRPr lang="en-US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IPCC are the </a:t>
            </a:r>
            <a:r>
              <a:rPr lang="en-US" dirty="0" err="1" smtClean="0"/>
              <a:t>peatland</a:t>
            </a:r>
            <a:r>
              <a:rPr lang="en-US" dirty="0" smtClean="0"/>
              <a:t> watchdog NGO in Ireland</a:t>
            </a:r>
            <a:endParaRPr lang="en-US" dirty="0"/>
          </a:p>
        </p:txBody>
      </p:sp>
      <p:pic>
        <p:nvPicPr>
          <p:cNvPr id="5" name="Content Placeholder 4" descr="2020actionplan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 rot="21303032">
            <a:off x="842124" y="1600200"/>
            <a:ext cx="3268751" cy="4525963"/>
          </a:xfrm>
        </p:spPr>
      </p:pic>
      <p:sp>
        <p:nvSpPr>
          <p:cNvPr id="4" name="Tex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Monitor 1,151 </a:t>
            </a:r>
            <a:r>
              <a:rPr lang="en-US" dirty="0" err="1" smtClean="0"/>
              <a:t>peatlands</a:t>
            </a:r>
            <a:r>
              <a:rPr lang="en-US" dirty="0" smtClean="0"/>
              <a:t> in a national data base</a:t>
            </a:r>
          </a:p>
          <a:p>
            <a:r>
              <a:rPr lang="en-US" dirty="0" smtClean="0"/>
              <a:t>Lobby for </a:t>
            </a:r>
            <a:r>
              <a:rPr lang="en-US" dirty="0" err="1" smtClean="0"/>
              <a:t>peatland</a:t>
            </a:r>
            <a:r>
              <a:rPr lang="en-US" dirty="0" smtClean="0"/>
              <a:t> conservation and the wise use of </a:t>
            </a:r>
            <a:r>
              <a:rPr lang="en-US" dirty="0" err="1" smtClean="0"/>
              <a:t>peatland</a:t>
            </a:r>
            <a:r>
              <a:rPr lang="en-US" dirty="0" smtClean="0"/>
              <a:t> reserves. Have a look at our Action Plan at </a:t>
            </a:r>
            <a:r>
              <a:rPr lang="en-US" dirty="0" err="1" smtClean="0"/>
              <a:t>www.ipcc.ie</a:t>
            </a:r>
            <a:endParaRPr lang="en-US" dirty="0" smtClean="0"/>
          </a:p>
          <a:p>
            <a:r>
              <a:rPr lang="en-US" dirty="0" smtClean="0"/>
              <a:t>Educate and train</a:t>
            </a:r>
          </a:p>
          <a:p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peatland utilisation.pn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762000"/>
            <a:ext cx="9144000" cy="533400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Use of Irish </a:t>
            </a:r>
            <a:r>
              <a:rPr lang="en-US" smtClean="0"/>
              <a:t>Peatlands</a:t>
            </a:r>
            <a:endParaRPr lang="en-US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Peat Extraction Refused Planning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en-US" dirty="0" smtClean="0"/>
              <a:t>	“the proposed development, which involves turf cutting and extraction for domestic fuel peat purposes on an inactive cutaway bog at </a:t>
            </a:r>
            <a:r>
              <a:rPr lang="en-US" dirty="0" err="1" smtClean="0"/>
              <a:t>Coolree</a:t>
            </a:r>
            <a:r>
              <a:rPr lang="en-US" dirty="0" smtClean="0"/>
              <a:t>, was new development that would through the removal and burning of peat, over the lifetime of the project, contribute both directly and indirectly to greenhouse gas emissions”. </a:t>
            </a:r>
            <a:r>
              <a:rPr lang="en-US" b="1" dirty="0" smtClean="0"/>
              <a:t>ABP-303503-19 Refused</a:t>
            </a:r>
            <a:r>
              <a:rPr lang="en-US" dirty="0" smtClean="0"/>
              <a:t> </a:t>
            </a:r>
            <a:endParaRPr lang="en-US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Peatland</a:t>
            </a:r>
            <a:r>
              <a:rPr lang="en-US" dirty="0" smtClean="0"/>
              <a:t> Policy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 smtClean="0"/>
              <a:t>National </a:t>
            </a:r>
            <a:r>
              <a:rPr lang="en-US" dirty="0" err="1" smtClean="0"/>
              <a:t>Peatland</a:t>
            </a:r>
            <a:r>
              <a:rPr lang="en-US" dirty="0" smtClean="0"/>
              <a:t> Strategy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 smtClean="0"/>
              <a:t>National Mitigation Plan</a:t>
            </a:r>
            <a:endParaRPr lang="en-US" dirty="0"/>
          </a:p>
        </p:txBody>
      </p:sp>
      <p:pic>
        <p:nvPicPr>
          <p:cNvPr id="11" name="Content Placeholder 10" descr="peatlandsstrategy-216x300.png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105694" y="2245519"/>
            <a:ext cx="2743200" cy="3810000"/>
          </a:xfrm>
        </p:spPr>
      </p:pic>
      <p:pic>
        <p:nvPicPr>
          <p:cNvPr id="9" name="Content Placeholder 8" descr="Picture 2.png"/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5264541" y="2174875"/>
            <a:ext cx="2802742" cy="3951288"/>
          </a:xfr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259</TotalTime>
  <Words>170</Words>
  <Application>Microsoft Office PowerPoint</Application>
  <PresentationFormat>Diavoorstelling (4:3)</PresentationFormat>
  <Paragraphs>39</Paragraphs>
  <Slides>11</Slides>
  <Notes>1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2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11</vt:i4>
      </vt:variant>
    </vt:vector>
  </HeadingPairs>
  <TitlesOfParts>
    <vt:vector size="14" baseType="lpstr">
      <vt:lpstr>Arial</vt:lpstr>
      <vt:lpstr>Calibri</vt:lpstr>
      <vt:lpstr>Office Theme</vt:lpstr>
      <vt:lpstr>Status of Irish Peatlands 2019</vt:lpstr>
      <vt:lpstr>1.2 million hectares of peatland 17% of the land area of Ireland</vt:lpstr>
      <vt:lpstr>Fen</vt:lpstr>
      <vt:lpstr>Raised Bog</vt:lpstr>
      <vt:lpstr>Blanket Bog</vt:lpstr>
      <vt:lpstr>IPCC are the peatland watchdog NGO in Ireland</vt:lpstr>
      <vt:lpstr>Use of Irish Peatlands</vt:lpstr>
      <vt:lpstr>Peat Extraction Refused Planning </vt:lpstr>
      <vt:lpstr>Peatland Policy</vt:lpstr>
      <vt:lpstr>Peatland Management Vital to  Stabilise carbon stores 103 sites in total out of 1151 have management </vt:lpstr>
      <vt:lpstr>IPCC and CARE Peat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Status of Irish Peatlands 2019</dc:title>
  <dc:creator>Catherine &amp; John FitzGerald</dc:creator>
  <cp:lastModifiedBy>Katrien Wijns</cp:lastModifiedBy>
  <cp:revision>36</cp:revision>
  <dcterms:created xsi:type="dcterms:W3CDTF">2019-09-26T10:00:12Z</dcterms:created>
  <dcterms:modified xsi:type="dcterms:W3CDTF">2019-10-16T13:38:07Z</dcterms:modified>
</cp:coreProperties>
</file>