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23"/>
  </p:notesMasterIdLst>
  <p:handoutMasterIdLst>
    <p:handoutMasterId r:id="rId24"/>
  </p:handoutMasterIdLst>
  <p:sldIdLst>
    <p:sldId id="309" r:id="rId6"/>
    <p:sldId id="321" r:id="rId7"/>
    <p:sldId id="343" r:id="rId8"/>
    <p:sldId id="324" r:id="rId9"/>
    <p:sldId id="325" r:id="rId10"/>
    <p:sldId id="326" r:id="rId11"/>
    <p:sldId id="338" r:id="rId12"/>
    <p:sldId id="323" r:id="rId13"/>
    <p:sldId id="329" r:id="rId14"/>
    <p:sldId id="330" r:id="rId15"/>
    <p:sldId id="341" r:id="rId16"/>
    <p:sldId id="333" r:id="rId17"/>
    <p:sldId id="334" r:id="rId18"/>
    <p:sldId id="337" r:id="rId19"/>
    <p:sldId id="335" r:id="rId20"/>
    <p:sldId id="336" r:id="rId21"/>
    <p:sldId id="327" r:id="rId22"/>
  </p:sldIdLst>
  <p:sldSz cx="9906000" cy="6858000" type="A4"/>
  <p:notesSz cx="6858000" cy="9144000"/>
  <p:defaultTextStyle>
    <a:defPPr marL="0" marR="0" indent="0" algn="l" defTabSz="40233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632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1pPr>
    <a:lvl2pPr marL="0" marR="0" indent="100584" algn="ctr" defTabSz="3632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2pPr>
    <a:lvl3pPr marL="0" marR="0" indent="201168" algn="ctr" defTabSz="3632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3pPr>
    <a:lvl4pPr marL="0" marR="0" indent="301752" algn="ctr" defTabSz="3632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4pPr>
    <a:lvl5pPr marL="0" marR="0" indent="402336" algn="ctr" defTabSz="3632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5pPr>
    <a:lvl6pPr marL="0" marR="0" indent="502920" algn="ctr" defTabSz="3632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6pPr>
    <a:lvl7pPr marL="0" marR="0" indent="603504" algn="ctr" defTabSz="3632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7pPr>
    <a:lvl8pPr marL="0" marR="0" indent="704088" algn="ctr" defTabSz="3632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8pPr>
    <a:lvl9pPr marL="0" marR="0" indent="804672" algn="ctr" defTabSz="3632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52"/>
    <a:srgbClr val="005850"/>
    <a:srgbClr val="FF6600"/>
    <a:srgbClr val="800000"/>
    <a:srgbClr val="CC3300"/>
    <a:srgbClr val="A39161"/>
    <a:srgbClr val="004D44"/>
    <a:srgbClr val="5E5E5E"/>
    <a:srgbClr val="B3B6A7"/>
    <a:srgbClr val="A79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/>
    <p:restoredTop sz="94682"/>
  </p:normalViewPr>
  <p:slideViewPr>
    <p:cSldViewPr snapToGrid="0" snapToObjects="1" showGuides="1">
      <p:cViewPr varScale="1">
        <p:scale>
          <a:sx n="110" d="100"/>
          <a:sy n="110" d="100"/>
        </p:scale>
        <p:origin x="1242" y="108"/>
      </p:cViewPr>
      <p:guideLst>
        <p:guide orient="horz" pos="4320"/>
        <p:guide pos="7680"/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208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5" d="100"/>
          <a:sy n="95" d="100"/>
        </p:scale>
        <p:origin x="25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B542B-0C3F-884C-A453-F60046BBBBE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752D7-37D8-FD47-A307-243E37317A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08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01168" latinLnBrk="0">
      <a:lnSpc>
        <a:spcPct val="117999"/>
      </a:lnSpc>
      <a:defRPr sz="1000">
        <a:latin typeface="Helvetica Neue"/>
        <a:ea typeface="Helvetica Neue"/>
        <a:cs typeface="Helvetica Neue"/>
        <a:sym typeface="Helvetica Neue"/>
      </a:defRPr>
    </a:lvl1pPr>
    <a:lvl2pPr indent="100584" defTabSz="201168" latinLnBrk="0">
      <a:lnSpc>
        <a:spcPct val="117999"/>
      </a:lnSpc>
      <a:defRPr sz="1000">
        <a:latin typeface="Helvetica Neue"/>
        <a:ea typeface="Helvetica Neue"/>
        <a:cs typeface="Helvetica Neue"/>
        <a:sym typeface="Helvetica Neue"/>
      </a:defRPr>
    </a:lvl2pPr>
    <a:lvl3pPr indent="201168" defTabSz="201168" latinLnBrk="0">
      <a:lnSpc>
        <a:spcPct val="117999"/>
      </a:lnSpc>
      <a:defRPr sz="1000">
        <a:latin typeface="Helvetica Neue"/>
        <a:ea typeface="Helvetica Neue"/>
        <a:cs typeface="Helvetica Neue"/>
        <a:sym typeface="Helvetica Neue"/>
      </a:defRPr>
    </a:lvl3pPr>
    <a:lvl4pPr indent="301752" defTabSz="201168" latinLnBrk="0">
      <a:lnSpc>
        <a:spcPct val="117999"/>
      </a:lnSpc>
      <a:defRPr sz="1000">
        <a:latin typeface="Helvetica Neue"/>
        <a:ea typeface="Helvetica Neue"/>
        <a:cs typeface="Helvetica Neue"/>
        <a:sym typeface="Helvetica Neue"/>
      </a:defRPr>
    </a:lvl4pPr>
    <a:lvl5pPr indent="402336" defTabSz="201168" latinLnBrk="0">
      <a:lnSpc>
        <a:spcPct val="117999"/>
      </a:lnSpc>
      <a:defRPr sz="1000">
        <a:latin typeface="Helvetica Neue"/>
        <a:ea typeface="Helvetica Neue"/>
        <a:cs typeface="Helvetica Neue"/>
        <a:sym typeface="Helvetica Neue"/>
      </a:defRPr>
    </a:lvl5pPr>
    <a:lvl6pPr indent="502920" defTabSz="201168" latinLnBrk="0">
      <a:lnSpc>
        <a:spcPct val="117999"/>
      </a:lnSpc>
      <a:defRPr sz="1000">
        <a:latin typeface="Helvetica Neue"/>
        <a:ea typeface="Helvetica Neue"/>
        <a:cs typeface="Helvetica Neue"/>
        <a:sym typeface="Helvetica Neue"/>
      </a:defRPr>
    </a:lvl6pPr>
    <a:lvl7pPr indent="603504" defTabSz="201168" latinLnBrk="0">
      <a:lnSpc>
        <a:spcPct val="117999"/>
      </a:lnSpc>
      <a:defRPr sz="1000">
        <a:latin typeface="Helvetica Neue"/>
        <a:ea typeface="Helvetica Neue"/>
        <a:cs typeface="Helvetica Neue"/>
        <a:sym typeface="Helvetica Neue"/>
      </a:defRPr>
    </a:lvl7pPr>
    <a:lvl8pPr indent="704088" defTabSz="201168" latinLnBrk="0">
      <a:lnSpc>
        <a:spcPct val="117999"/>
      </a:lnSpc>
      <a:defRPr sz="1000">
        <a:latin typeface="Helvetica Neue"/>
        <a:ea typeface="Helvetica Neue"/>
        <a:cs typeface="Helvetica Neue"/>
        <a:sym typeface="Helvetica Neue"/>
      </a:defRPr>
    </a:lvl8pPr>
    <a:lvl9pPr indent="804672" defTabSz="201168" latinLnBrk="0">
      <a:lnSpc>
        <a:spcPct val="117999"/>
      </a:lnSpc>
      <a:defRPr sz="1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CONSERVATION</a:t>
            </a:r>
            <a:r>
              <a:rPr lang="en-IE" baseline="0" dirty="0" smtClean="0"/>
              <a:t> MEASURES - SIs, - CONSERVATION OBJECTIVES</a:t>
            </a:r>
          </a:p>
          <a:p>
            <a:r>
              <a:rPr lang="en-IE" baseline="0" dirty="0" smtClean="0"/>
              <a:t>VISITS TO BRUSSELS – VERY REWARDING</a:t>
            </a:r>
          </a:p>
          <a:p>
            <a:r>
              <a:rPr lang="en-IE" baseline="0" dirty="0" smtClean="0"/>
              <a:t>MEETINGS WITH DEPUTY FITZMAURICE (TCCA)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7436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</p:spPr>
        <p:txBody>
          <a:bodyPr/>
          <a:lstStyle/>
          <a:p>
            <a:fld id="{6CDE3CF8-5B85-4640-B008-5BEA073489C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621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</p:spPr>
        <p:txBody>
          <a:bodyPr/>
          <a:lstStyle/>
          <a:p>
            <a:fld id="{6CDE3CF8-5B85-4640-B008-5BEA073489C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791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</p:spPr>
        <p:txBody>
          <a:bodyPr/>
          <a:lstStyle/>
          <a:p>
            <a:fld id="{6CDE3CF8-5B85-4640-B008-5BEA073489C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25140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D1FAE60-2986-4F4D-9117-77DDAA3FC36B}" type="slidenum">
              <a:rPr lang="en-IE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I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9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 - Green">
    <p:bg>
      <p:bgPr>
        <a:gradFill>
          <a:gsLst>
            <a:gs pos="0">
              <a:srgbClr val="004039"/>
            </a:gs>
            <a:gs pos="100000">
              <a:srgbClr val="005A52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2712" y="4044950"/>
            <a:ext cx="8523288" cy="2813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18100"/>
            <a:ext cx="5283200" cy="1739900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506769" y="1907006"/>
            <a:ext cx="7676918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7000" b="0" i="0" cap="none" spc="-120">
                <a:solidFill>
                  <a:srgbClr val="FFFFFF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06769" y="4741162"/>
            <a:ext cx="7676918" cy="1503400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buClr>
                <a:srgbClr val="A39161"/>
              </a:buClr>
              <a:defRPr sz="1400" b="0" i="0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rgbClr val="A39161"/>
              </a:buClr>
              <a:defRPr sz="1400" b="0" spc="0">
                <a:solidFill>
                  <a:srgbClr val="A3916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rgbClr val="A39161"/>
              </a:buClr>
              <a:defRPr sz="1100" b="0" i="1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rgbClr val="A39161"/>
              </a:buClr>
              <a:defRPr sz="1100" spc="0">
                <a:solidFill>
                  <a:srgbClr val="A3916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rgbClr val="A39161"/>
              </a:buClr>
              <a:defRPr sz="1100" b="0" i="1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5" y="3117850"/>
            <a:ext cx="0" cy="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9" y="531394"/>
            <a:ext cx="3480062" cy="1549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Multiple Imag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85589" y="473075"/>
            <a:ext cx="7850804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4200" b="1" cap="none" spc="-79" baseline="0">
                <a:solidFill>
                  <a:srgbClr val="004E46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Title Text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18522" r="74814" b="19072"/>
          <a:stretch/>
        </p:blipFill>
        <p:spPr>
          <a:xfrm>
            <a:off x="8817643" y="475249"/>
            <a:ext cx="599035" cy="1004637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78189" y="1777999"/>
            <a:ext cx="4563467" cy="2115822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878189" y="4030011"/>
            <a:ext cx="2223000" cy="2070000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218656" y="4030011"/>
            <a:ext cx="2223000" cy="2070000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589" y="1777999"/>
            <a:ext cx="4004320" cy="4322012"/>
          </a:xfrm>
          <a:prstGeom prst="rect">
            <a:avLst/>
          </a:prstGeom>
        </p:spPr>
        <p:txBody>
          <a:bodyPr/>
          <a:lstStyle>
            <a:lvl1pPr algn="l">
              <a:defRPr sz="2600" spc="-70" baseline="0">
                <a:solidFill>
                  <a:srgbClr val="5E5E5E"/>
                </a:solidFill>
                <a:latin typeface="+mn-lt"/>
              </a:defRPr>
            </a:lvl1pPr>
            <a:lvl2pPr marL="0" indent="-377190" algn="l">
              <a:buClr>
                <a:srgbClr val="83BE41"/>
              </a:buClr>
              <a:buFont typeface=".AppleSystemUIFont" charset="-120"/>
              <a:buChar char="—"/>
              <a:defRPr sz="2600" spc="-70" baseline="0">
                <a:solidFill>
                  <a:srgbClr val="5E5E5E"/>
                </a:solidFill>
                <a:latin typeface="+mn-lt"/>
              </a:defRPr>
            </a:lvl2pPr>
            <a:lvl3pPr marL="633600" indent="-377190" algn="l">
              <a:buClr>
                <a:srgbClr val="83BE41"/>
              </a:buClr>
              <a:buFont typeface=".AppleSystemUIFont" charset="-120"/>
              <a:buChar char="—"/>
              <a:defRPr sz="2600" i="1" spc="-70" baseline="0">
                <a:solidFill>
                  <a:srgbClr val="5E5E5E"/>
                </a:solidFill>
                <a:latin typeface="+mn-lt"/>
              </a:defRPr>
            </a:lvl3pPr>
            <a:lvl4pPr marL="950400" indent="-301752" algn="l">
              <a:buClr>
                <a:srgbClr val="83BE41"/>
              </a:buClr>
              <a:buFont typeface=".AppleSystemUIFont" charset="-120"/>
              <a:buChar char="—"/>
              <a:defRPr sz="2100" spc="-70" baseline="0">
                <a:solidFill>
                  <a:srgbClr val="5E5E5E"/>
                </a:solidFill>
                <a:latin typeface="+mn-lt"/>
              </a:defRPr>
            </a:lvl4pPr>
            <a:lvl5pPr marL="1346400" indent="-301752" algn="l">
              <a:buClr>
                <a:srgbClr val="83BE41"/>
              </a:buClr>
              <a:buFont typeface=".AppleSystemUIFont" charset="-120"/>
              <a:buChar char="–"/>
              <a:defRPr sz="2100" i="1" spc="-70" baseline="0">
                <a:solidFill>
                  <a:srgbClr val="5E5E5E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ialtas na hÉireann | Government of Ireland"/>
          <p:cNvSpPr txBox="1"/>
          <p:nvPr userDrawn="1"/>
        </p:nvSpPr>
        <p:spPr>
          <a:xfrm>
            <a:off x="585588" y="6239732"/>
            <a:ext cx="10953576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352" tIns="22352" rIns="22352" bIns="22352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b="1" smtClean="0">
                <a:latin typeface="+mn-lt"/>
              </a:rPr>
              <a:pPr/>
              <a:t>‹nr.›</a:t>
            </a:fld>
            <a:r>
              <a:rPr lang="en-GB" b="1" dirty="0" smtClean="0">
                <a:latin typeface="+mn-lt"/>
              </a:rPr>
              <a:t>  An </a:t>
            </a:r>
            <a:r>
              <a:rPr lang="en-GB" b="1" dirty="0" err="1" smtClean="0">
                <a:latin typeface="+mn-lt"/>
              </a:rPr>
              <a:t>Roinn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Cultúir</a:t>
            </a:r>
            <a:r>
              <a:rPr lang="en-GB" b="1" dirty="0" smtClean="0">
                <a:latin typeface="+mn-lt"/>
              </a:rPr>
              <a:t>,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Oidhreachta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agus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Gaeltachta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|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Department of Culture,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Heritage and the Gaeltacht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9740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lank – Green">
    <p:bg>
      <p:bgPr>
        <a:gradFill>
          <a:gsLst>
            <a:gs pos="0">
              <a:srgbClr val="004039"/>
            </a:gs>
            <a:gs pos="100000">
              <a:srgbClr val="005A52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8237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765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8282650" y="1631025"/>
            <a:ext cx="2438400" cy="395552"/>
          </a:xfrm>
          <a:prstGeom prst="rect">
            <a:avLst/>
          </a:prstGeom>
        </p:spPr>
        <p:txBody>
          <a:bodyPr lIns="95792" tIns="47896" rIns="95792" bIns="47896"/>
          <a:lstStyle>
            <a:lvl1pPr>
              <a:defRPr/>
            </a:lvl1pPr>
          </a:lstStyle>
          <a:p>
            <a:pPr>
              <a:defRPr/>
            </a:pPr>
            <a:fld id="{9EE2E87F-8A98-47AD-89D0-503663B8ABD9}" type="datetimeFigureOut">
              <a:rPr lang="en-IE"/>
              <a:pPr>
                <a:defRPr/>
              </a:pPr>
              <a:t>16/10/2019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8318368" y="4033707"/>
            <a:ext cx="2366963" cy="395552"/>
          </a:xfrm>
          <a:prstGeom prst="rect">
            <a:avLst/>
          </a:prstGeom>
        </p:spPr>
        <p:txBody>
          <a:bodyPr lIns="95792" tIns="47896" rIns="95792" bIns="47896"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42161" y="5648326"/>
            <a:ext cx="595048" cy="396875"/>
          </a:xfrm>
          <a:prstGeom prst="bracketPair">
            <a:avLst>
              <a:gd name="adj" fmla="val 17949"/>
            </a:avLst>
          </a:prstGeom>
        </p:spPr>
        <p:txBody>
          <a:bodyPr lIns="95792" tIns="47896" rIns="95792" bIns="47896"/>
          <a:lstStyle>
            <a:lvl1pPr>
              <a:defRPr/>
            </a:lvl1pPr>
          </a:lstStyle>
          <a:p>
            <a:pPr>
              <a:defRPr/>
            </a:pPr>
            <a:fld id="{6DFA72EF-D02E-4B80-AEB8-E5E23B98AA4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293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356350"/>
            <a:ext cx="2479802" cy="365760"/>
          </a:xfrm>
          <a:prstGeom prst="rect">
            <a:avLst/>
          </a:prstGeom>
        </p:spPr>
        <p:txBody>
          <a:bodyPr/>
          <a:lstStyle/>
          <a:p>
            <a:fld id="{B22B3AB4-AC83-478A-88F6-F855BD668F4F}" type="datetimeFigureOut">
              <a:rPr lang="en-IE" smtClean="0"/>
              <a:t>16/10/2019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0202" y="6356350"/>
            <a:ext cx="3797300" cy="365760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702" y="6356350"/>
            <a:ext cx="2146300" cy="365760"/>
          </a:xfrm>
          <a:prstGeom prst="rect">
            <a:avLst/>
          </a:prstGeom>
        </p:spPr>
        <p:txBody>
          <a:bodyPr/>
          <a:lstStyle/>
          <a:p>
            <a:fld id="{AF0ABB35-DC8B-44E9-8D20-E9F541F303C6}" type="slidenum">
              <a:rPr lang="en-IE" smtClean="0"/>
              <a:t>‹nr.›</a:t>
            </a:fld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95300" y="1219200"/>
            <a:ext cx="89154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508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7B8E-0DC3-4DA2-9670-3C6B5E61FCA0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1036-914F-4B15-B989-D8F4FD170483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16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7B8E-0DC3-4DA2-9670-3C6B5E61FCA0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1036-914F-4B15-B989-D8F4FD170483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95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7B8E-0DC3-4DA2-9670-3C6B5E61FCA0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1036-914F-4B15-B989-D8F4FD170483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43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7B8E-0DC3-4DA2-9670-3C6B5E61FCA0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1036-914F-4B15-B989-D8F4FD170483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10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7B8E-0DC3-4DA2-9670-3C6B5E61FCA0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1036-914F-4B15-B989-D8F4FD170483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58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2712" y="4044950"/>
            <a:ext cx="8523288" cy="2813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18100"/>
            <a:ext cx="5283200" cy="1739900"/>
          </a:xfrm>
          <a:prstGeom prst="rect">
            <a:avLst/>
          </a:prstGeom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506769" y="1907006"/>
            <a:ext cx="7676918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7000" b="0" i="0" cap="none" spc="-120">
                <a:solidFill>
                  <a:srgbClr val="004D44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06769" y="4741162"/>
            <a:ext cx="7676918" cy="1503400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buClr>
                <a:srgbClr val="A39161"/>
              </a:buClr>
              <a:defRPr sz="1400" b="0" i="0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rgbClr val="A39161"/>
              </a:buClr>
              <a:defRPr sz="1400" b="0" spc="0">
                <a:solidFill>
                  <a:srgbClr val="A3916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rgbClr val="A39161"/>
              </a:buClr>
              <a:defRPr sz="1100" b="0" i="1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rgbClr val="A39161"/>
              </a:buClr>
              <a:defRPr sz="1100" spc="0">
                <a:solidFill>
                  <a:srgbClr val="A3916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rgbClr val="A39161"/>
              </a:buClr>
              <a:defRPr sz="1100" b="0" i="1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9" y="531394"/>
            <a:ext cx="3478496" cy="15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7B8E-0DC3-4DA2-9670-3C6B5E61FCA0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1036-914F-4B15-B989-D8F4FD170483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2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7B8E-0DC3-4DA2-9670-3C6B5E61FCA0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1036-914F-4B15-B989-D8F4FD170483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10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7B8E-0DC3-4DA2-9670-3C6B5E61FCA0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1036-914F-4B15-B989-D8F4FD170483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64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7B8E-0DC3-4DA2-9670-3C6B5E61FCA0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1036-914F-4B15-B989-D8F4FD170483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40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7B8E-0DC3-4DA2-9670-3C6B5E61FCA0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1036-914F-4B15-B989-D8F4FD170483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01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7B8E-0DC3-4DA2-9670-3C6B5E61FCA0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1036-914F-4B15-B989-D8F4FD170483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2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- Green">
    <p:bg>
      <p:bgPr>
        <a:gradFill>
          <a:gsLst>
            <a:gs pos="0">
              <a:srgbClr val="004039"/>
            </a:gs>
            <a:gs pos="100000">
              <a:srgbClr val="005A52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2712" y="4044950"/>
            <a:ext cx="8523288" cy="2813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18100"/>
            <a:ext cx="5283200" cy="1739900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2376444" y="2003258"/>
            <a:ext cx="6814271" cy="407269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80000"/>
              </a:lnSpc>
              <a:defRPr sz="7900" b="0" i="0" cap="none" spc="-132">
                <a:solidFill>
                  <a:srgbClr val="FFFFFF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18522" r="74814" b="19072"/>
          <a:stretch/>
        </p:blipFill>
        <p:spPr>
          <a:xfrm>
            <a:off x="8817643" y="475249"/>
            <a:ext cx="599035" cy="1004637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06564" y="804378"/>
            <a:ext cx="6178636" cy="374183"/>
          </a:xfrm>
          <a:prstGeom prst="rect">
            <a:avLst/>
          </a:prstGeom>
        </p:spPr>
        <p:txBody>
          <a:bodyPr/>
          <a:lstStyle>
            <a:lvl1pPr algn="l">
              <a:defRPr sz="1200" b="0" i="0" spc="-4" baseline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marL="0" marR="0" lvl="0" indent="0" algn="l" defTabSz="36322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Running 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9503" y="1353185"/>
            <a:ext cx="1506538" cy="4570362"/>
          </a:xfrm>
          <a:prstGeom prst="rect">
            <a:avLst/>
          </a:prstGeom>
        </p:spPr>
        <p:txBody>
          <a:bodyPr anchor="t"/>
          <a:lstStyle>
            <a:lvl1pPr>
              <a:defRPr sz="18000">
                <a:solidFill>
                  <a:srgbClr val="A3916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21" name="Rialtas na hÉireann | Government of Ireland"/>
          <p:cNvSpPr txBox="1"/>
          <p:nvPr userDrawn="1"/>
        </p:nvSpPr>
        <p:spPr>
          <a:xfrm>
            <a:off x="2406564" y="6239732"/>
            <a:ext cx="10543207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352" tIns="22352" rIns="22352" bIns="22352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r>
              <a:rPr lang="en-GB" b="1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An </a:t>
            </a:r>
            <a:r>
              <a:rPr lang="en-GB" b="1" dirty="0" err="1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Roinn</a:t>
            </a:r>
            <a:r>
              <a:rPr lang="en-GB" b="1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b="1" dirty="0" err="1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Cultúir</a:t>
            </a:r>
            <a:r>
              <a:rPr lang="en-GB" b="1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,</a:t>
            </a:r>
            <a:r>
              <a:rPr lang="en-GB" b="1" baseline="0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b="1" dirty="0" err="1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Oidhreachta</a:t>
            </a:r>
            <a:r>
              <a:rPr lang="en-GB" b="1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b="1" dirty="0" err="1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agus</a:t>
            </a:r>
            <a:r>
              <a:rPr lang="en-GB" b="1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b="1" dirty="0" err="1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Gaeltachta</a:t>
            </a:r>
            <a:r>
              <a:rPr lang="en-GB" b="1" baseline="0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|</a:t>
            </a:r>
            <a:r>
              <a:rPr lang="en-GB" baseline="0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Department of Culture,</a:t>
            </a:r>
            <a:r>
              <a:rPr lang="en-GB" baseline="0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Heritage and the Gaeltacht</a:t>
            </a:r>
            <a:endParaRPr dirty="0">
              <a:solidFill>
                <a:schemeClr val="bg1">
                  <a:alpha val="4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520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2712" y="4044950"/>
            <a:ext cx="8523288" cy="2813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18100"/>
            <a:ext cx="5283200" cy="173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18522" r="74814" b="19072"/>
          <a:stretch/>
        </p:blipFill>
        <p:spPr>
          <a:xfrm>
            <a:off x="8817643" y="475249"/>
            <a:ext cx="599035" cy="1004637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2376444" y="2003258"/>
            <a:ext cx="6814271" cy="407269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80000"/>
              </a:lnSpc>
              <a:defRPr sz="7900" b="0" i="0" cap="none" spc="-132">
                <a:solidFill>
                  <a:srgbClr val="004D44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06564" y="804378"/>
            <a:ext cx="6178636" cy="374183"/>
          </a:xfrm>
          <a:prstGeom prst="rect">
            <a:avLst/>
          </a:prstGeom>
        </p:spPr>
        <p:txBody>
          <a:bodyPr/>
          <a:lstStyle>
            <a:lvl1pPr algn="l">
              <a:defRPr sz="1200" b="0" i="0" spc="-4" baseline="0">
                <a:solidFill>
                  <a:srgbClr val="004D44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marL="0" marR="0" lvl="0" indent="0" algn="l" defTabSz="36322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Running 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9503" y="1353185"/>
            <a:ext cx="1506538" cy="4570362"/>
          </a:xfrm>
          <a:prstGeom prst="rect">
            <a:avLst/>
          </a:prstGeom>
        </p:spPr>
        <p:txBody>
          <a:bodyPr anchor="t"/>
          <a:lstStyle>
            <a:lvl1pPr>
              <a:defRPr sz="18000">
                <a:solidFill>
                  <a:srgbClr val="A3916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17" name="Rialtas na hÉireann | Government of Ireland"/>
          <p:cNvSpPr txBox="1"/>
          <p:nvPr userDrawn="1"/>
        </p:nvSpPr>
        <p:spPr>
          <a:xfrm>
            <a:off x="2406564" y="6239732"/>
            <a:ext cx="10543207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352" tIns="22352" rIns="22352" bIns="22352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r>
              <a:rPr lang="en-GB" b="1" dirty="0" smtClean="0">
                <a:latin typeface="+mn-lt"/>
              </a:rPr>
              <a:t>An </a:t>
            </a:r>
            <a:r>
              <a:rPr lang="en-GB" b="1" dirty="0" err="1" smtClean="0">
                <a:latin typeface="+mn-lt"/>
              </a:rPr>
              <a:t>Roinn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Cultúir</a:t>
            </a:r>
            <a:r>
              <a:rPr lang="en-GB" b="1" dirty="0" smtClean="0">
                <a:latin typeface="+mn-lt"/>
              </a:rPr>
              <a:t>,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Oidhreachta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agus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Gaeltachta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|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Department of Culture,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Heritage and the Gaeltacht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290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ith Harp) - Green">
    <p:bg>
      <p:bgPr>
        <a:gradFill>
          <a:gsLst>
            <a:gs pos="0">
              <a:srgbClr val="004039"/>
            </a:gs>
            <a:gs pos="100000">
              <a:srgbClr val="005A52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2712" y="4044950"/>
            <a:ext cx="8523288" cy="2813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18100"/>
            <a:ext cx="5283200" cy="173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18522" r="74814" b="19072"/>
          <a:stretch/>
        </p:blipFill>
        <p:spPr>
          <a:xfrm>
            <a:off x="8817643" y="475249"/>
            <a:ext cx="599035" cy="1004637"/>
          </a:xfrm>
          <a:prstGeom prst="rect">
            <a:avLst/>
          </a:prstGeom>
        </p:spPr>
      </p:pic>
      <p:sp>
        <p:nvSpPr>
          <p:cNvPr id="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85589" y="1778000"/>
            <a:ext cx="8031654" cy="4376153"/>
          </a:xfrm>
          <a:prstGeom prst="rect">
            <a:avLst/>
          </a:prstGeom>
        </p:spPr>
        <p:txBody>
          <a:bodyPr numCol="1" spcCol="457195">
            <a:normAutofit/>
          </a:bodyPr>
          <a:lstStyle>
            <a:lvl1pPr algn="l">
              <a:defRPr sz="7900" b="0" i="0" spc="-37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1pPr>
            <a:lvl2pPr marL="0" indent="0" algn="l">
              <a:buClr>
                <a:schemeClr val="accent2">
                  <a:lumMod val="50000"/>
                </a:schemeClr>
              </a:buClr>
              <a:buFont typeface="Arial" charset="0"/>
              <a:buNone/>
              <a:defRPr sz="1900" b="0" i="0" spc="-37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536448" indent="-268224" algn="l">
              <a:buClr>
                <a:schemeClr val="accent4">
                  <a:hueOff val="-1081314"/>
                  <a:satOff val="4338"/>
                  <a:lumOff val="-8931"/>
                </a:schemeClr>
              </a:buClr>
              <a:buSzPct val="100000"/>
              <a:buChar char="—"/>
              <a:defRPr sz="19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804672" indent="-268224" algn="l">
              <a:buClr>
                <a:srgbClr val="83BE41"/>
              </a:buClr>
              <a:buSzPct val="100000"/>
              <a:buFont typeface=".AppleSystemUIFont" charset="-120"/>
              <a:buChar char="—"/>
              <a:defRPr sz="1900" b="0" i="0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061720" indent="-268224" algn="l">
              <a:buClr>
                <a:srgbClr val="929292"/>
              </a:buClr>
              <a:buSzPct val="100000"/>
              <a:buChar char="–"/>
              <a:defRPr sz="19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r>
              <a:rPr lang="en-US" dirty="0" smtClean="0"/>
              <a:t>Title Text</a:t>
            </a:r>
            <a:endParaRPr lang="en-US" sz="2100" spc="0" dirty="0">
              <a:latin typeface="+mn-lt"/>
            </a:endParaRPr>
          </a:p>
        </p:txBody>
      </p:sp>
      <p:sp>
        <p:nvSpPr>
          <p:cNvPr id="13" name="Rialtas na hÉireann | Government of Ireland"/>
          <p:cNvSpPr txBox="1"/>
          <p:nvPr userDrawn="1"/>
        </p:nvSpPr>
        <p:spPr>
          <a:xfrm>
            <a:off x="585588" y="6239732"/>
            <a:ext cx="10953576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352" tIns="22352" rIns="22352" bIns="22352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b="1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pPr/>
              <a:t>‹nr.›</a:t>
            </a:fld>
            <a:r>
              <a:rPr lang="en-GB" b="1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 An </a:t>
            </a:r>
            <a:r>
              <a:rPr lang="en-GB" b="1" dirty="0" err="1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Roinn</a:t>
            </a:r>
            <a:r>
              <a:rPr lang="en-GB" b="1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b="1" dirty="0" err="1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Cultúir</a:t>
            </a:r>
            <a:r>
              <a:rPr lang="en-GB" b="1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,</a:t>
            </a:r>
            <a:r>
              <a:rPr lang="en-GB" b="1" baseline="0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b="1" dirty="0" err="1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Oidhreachta</a:t>
            </a:r>
            <a:r>
              <a:rPr lang="en-GB" b="1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b="1" dirty="0" err="1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agus</a:t>
            </a:r>
            <a:r>
              <a:rPr lang="en-GB" b="1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b="1" dirty="0" err="1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Gaeltachta</a:t>
            </a:r>
            <a:r>
              <a:rPr lang="en-GB" b="1" baseline="0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|</a:t>
            </a:r>
            <a:r>
              <a:rPr lang="en-GB" baseline="0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Department of Culture,</a:t>
            </a:r>
            <a:r>
              <a:rPr lang="en-GB" baseline="0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t>Heritage and the Gaeltacht</a:t>
            </a:r>
            <a:endParaRPr dirty="0">
              <a:solidFill>
                <a:schemeClr val="bg1">
                  <a:alpha val="4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0965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ith Harp)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2712" y="4044950"/>
            <a:ext cx="8523288" cy="2813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18100"/>
            <a:ext cx="5283200" cy="1739900"/>
          </a:xfrm>
          <a:prstGeom prst="rect">
            <a:avLst/>
          </a:prstGeom>
        </p:spPr>
      </p:pic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85589" y="1778000"/>
            <a:ext cx="8031654" cy="4376153"/>
          </a:xfrm>
          <a:prstGeom prst="rect">
            <a:avLst/>
          </a:prstGeom>
        </p:spPr>
        <p:txBody>
          <a:bodyPr numCol="1" spcCol="457195">
            <a:normAutofit/>
          </a:bodyPr>
          <a:lstStyle>
            <a:lvl1pPr algn="l">
              <a:defRPr sz="7900" b="0" i="0" spc="-37">
                <a:solidFill>
                  <a:srgbClr val="004D44"/>
                </a:solidFill>
                <a:latin typeface="+mn-lt"/>
                <a:ea typeface="Calibri" charset="0"/>
                <a:cs typeface="Calibri" charset="0"/>
              </a:defRPr>
            </a:lvl1pPr>
            <a:lvl2pPr marL="0" indent="0" algn="l">
              <a:buClr>
                <a:schemeClr val="accent2">
                  <a:lumMod val="50000"/>
                </a:schemeClr>
              </a:buClr>
              <a:buFont typeface="Arial" charset="0"/>
              <a:buNone/>
              <a:defRPr sz="1900" b="0" i="0" spc="-37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536448" indent="-268224" algn="l">
              <a:buClr>
                <a:schemeClr val="accent4">
                  <a:hueOff val="-1081314"/>
                  <a:satOff val="4338"/>
                  <a:lumOff val="-8931"/>
                </a:schemeClr>
              </a:buClr>
              <a:buSzPct val="100000"/>
              <a:buChar char="—"/>
              <a:defRPr sz="19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804672" indent="-268224" algn="l">
              <a:buClr>
                <a:srgbClr val="83BE41"/>
              </a:buClr>
              <a:buSzPct val="100000"/>
              <a:buFont typeface=".AppleSystemUIFont" charset="-120"/>
              <a:buChar char="—"/>
              <a:defRPr sz="1900" b="0" i="0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061720" indent="-268224" algn="l">
              <a:buClr>
                <a:srgbClr val="929292"/>
              </a:buClr>
              <a:buSzPct val="100000"/>
              <a:buChar char="–"/>
              <a:defRPr sz="19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r>
              <a:rPr lang="en-US" dirty="0" smtClean="0"/>
              <a:t>Title Text</a:t>
            </a:r>
            <a:endParaRPr lang="en-US" sz="2100" spc="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18522" r="74814" b="19072"/>
          <a:stretch/>
        </p:blipFill>
        <p:spPr>
          <a:xfrm>
            <a:off x="8817643" y="475249"/>
            <a:ext cx="599035" cy="1004637"/>
          </a:xfrm>
          <a:prstGeom prst="rect">
            <a:avLst/>
          </a:prstGeom>
        </p:spPr>
      </p:pic>
      <p:sp>
        <p:nvSpPr>
          <p:cNvPr id="13" name="Rialtas na hÉireann | Government of Ireland"/>
          <p:cNvSpPr txBox="1"/>
          <p:nvPr userDrawn="1"/>
        </p:nvSpPr>
        <p:spPr>
          <a:xfrm>
            <a:off x="585588" y="6239732"/>
            <a:ext cx="10953576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352" tIns="22352" rIns="22352" bIns="22352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b="1" smtClean="0">
                <a:latin typeface="+mn-lt"/>
              </a:rPr>
              <a:pPr/>
              <a:t>‹nr.›</a:t>
            </a:fld>
            <a:r>
              <a:rPr lang="en-GB" b="1" dirty="0" smtClean="0">
                <a:latin typeface="+mn-lt"/>
              </a:rPr>
              <a:t>  An </a:t>
            </a:r>
            <a:r>
              <a:rPr lang="en-GB" b="1" dirty="0" err="1" smtClean="0">
                <a:latin typeface="+mn-lt"/>
              </a:rPr>
              <a:t>Roinn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Cultúir</a:t>
            </a:r>
            <a:r>
              <a:rPr lang="en-GB" b="1" dirty="0" smtClean="0">
                <a:latin typeface="+mn-lt"/>
              </a:rPr>
              <a:t>,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Oidhreachta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agus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Gaeltachta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|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Department of Culture,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Heritage and the Gaeltacht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2440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ith Harp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85589" y="1778000"/>
            <a:ext cx="8031654" cy="4376153"/>
          </a:xfrm>
          <a:prstGeom prst="rect">
            <a:avLst/>
          </a:prstGeom>
        </p:spPr>
        <p:txBody>
          <a:bodyPr numCol="1" spcCol="457195">
            <a:normAutofit/>
          </a:bodyPr>
          <a:lstStyle>
            <a:lvl1pPr algn="l">
              <a:defRPr sz="7900" b="0" i="0" spc="-37">
                <a:solidFill>
                  <a:srgbClr val="004D44"/>
                </a:solidFill>
                <a:latin typeface="+mn-lt"/>
                <a:ea typeface="Calibri" charset="0"/>
                <a:cs typeface="Calibri" charset="0"/>
              </a:defRPr>
            </a:lvl1pPr>
            <a:lvl2pPr marL="0" indent="0" algn="l">
              <a:buClr>
                <a:schemeClr val="accent2">
                  <a:lumMod val="50000"/>
                </a:schemeClr>
              </a:buClr>
              <a:buFont typeface="Arial" charset="0"/>
              <a:buNone/>
              <a:defRPr sz="1900" b="0" i="0" spc="-37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536448" indent="-268224" algn="l">
              <a:buClr>
                <a:schemeClr val="accent4">
                  <a:hueOff val="-1081314"/>
                  <a:satOff val="4338"/>
                  <a:lumOff val="-8931"/>
                </a:schemeClr>
              </a:buClr>
              <a:buSzPct val="100000"/>
              <a:buChar char="—"/>
              <a:defRPr sz="19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804672" indent="-268224" algn="l">
              <a:buClr>
                <a:srgbClr val="83BE41"/>
              </a:buClr>
              <a:buSzPct val="100000"/>
              <a:buFont typeface=".AppleSystemUIFont" charset="-120"/>
              <a:buChar char="—"/>
              <a:defRPr sz="1900" b="0" i="0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061720" indent="-268224" algn="l">
              <a:buClr>
                <a:srgbClr val="929292"/>
              </a:buClr>
              <a:buSzPct val="100000"/>
              <a:buChar char="–"/>
              <a:defRPr sz="19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r>
              <a:rPr lang="en-US" dirty="0" smtClean="0"/>
              <a:t>Title Text</a:t>
            </a:r>
            <a:endParaRPr lang="en-US" sz="2100" spc="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18522" r="74814" b="19072"/>
          <a:stretch/>
        </p:blipFill>
        <p:spPr>
          <a:xfrm>
            <a:off x="8817643" y="475249"/>
            <a:ext cx="599035" cy="1004637"/>
          </a:xfrm>
          <a:prstGeom prst="rect">
            <a:avLst/>
          </a:prstGeom>
        </p:spPr>
      </p:pic>
      <p:sp>
        <p:nvSpPr>
          <p:cNvPr id="10" name="Rialtas na hÉireann | Government of Ireland"/>
          <p:cNvSpPr txBox="1"/>
          <p:nvPr userDrawn="1"/>
        </p:nvSpPr>
        <p:spPr>
          <a:xfrm>
            <a:off x="585588" y="6239732"/>
            <a:ext cx="10953576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352" tIns="22352" rIns="22352" bIns="22352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b="1" smtClean="0">
                <a:latin typeface="+mn-lt"/>
              </a:rPr>
              <a:pPr/>
              <a:t>‹nr.›</a:t>
            </a:fld>
            <a:r>
              <a:rPr lang="en-GB" b="1" dirty="0" smtClean="0">
                <a:latin typeface="+mn-lt"/>
              </a:rPr>
              <a:t>  An </a:t>
            </a:r>
            <a:r>
              <a:rPr lang="en-GB" b="1" dirty="0" err="1" smtClean="0">
                <a:latin typeface="+mn-lt"/>
              </a:rPr>
              <a:t>Roinn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Cultúir</a:t>
            </a:r>
            <a:r>
              <a:rPr lang="en-GB" b="1" dirty="0" smtClean="0">
                <a:latin typeface="+mn-lt"/>
              </a:rPr>
              <a:t>,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Oidhreachta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agus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Gaeltachta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|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Department of Culture,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Heritage and the Gaeltacht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0350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85589" y="473075"/>
            <a:ext cx="7850804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4200" b="1" cap="none" spc="-79" baseline="0">
                <a:solidFill>
                  <a:srgbClr val="004E46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Title Text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18522" r="74814" b="19072"/>
          <a:stretch/>
        </p:blipFill>
        <p:spPr>
          <a:xfrm>
            <a:off x="8817643" y="475249"/>
            <a:ext cx="599035" cy="1004637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78189" y="1778000"/>
            <a:ext cx="4563467" cy="4322011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94059" y="1778000"/>
            <a:ext cx="4004320" cy="4322011"/>
          </a:xfrm>
          <a:prstGeom prst="rect">
            <a:avLst/>
          </a:prstGeom>
        </p:spPr>
        <p:txBody>
          <a:bodyPr/>
          <a:lstStyle>
            <a:lvl1pPr algn="l">
              <a:defRPr sz="2600" spc="-70" baseline="0">
                <a:solidFill>
                  <a:srgbClr val="5E5E5E"/>
                </a:solidFill>
                <a:latin typeface="+mn-lt"/>
              </a:defRPr>
            </a:lvl1pPr>
            <a:lvl2pPr marL="0" indent="-377190" algn="l">
              <a:buClr>
                <a:srgbClr val="83BE41"/>
              </a:buClr>
              <a:buFont typeface=".AppleSystemUIFont" charset="-120"/>
              <a:buChar char="—"/>
              <a:defRPr sz="2600" spc="-70" baseline="0">
                <a:solidFill>
                  <a:srgbClr val="5E5E5E"/>
                </a:solidFill>
                <a:latin typeface="+mn-lt"/>
              </a:defRPr>
            </a:lvl2pPr>
            <a:lvl3pPr marL="633600" indent="-377190" algn="l">
              <a:buClr>
                <a:srgbClr val="83BE41"/>
              </a:buClr>
              <a:buFont typeface=".AppleSystemUIFont" charset="-120"/>
              <a:buChar char="—"/>
              <a:defRPr sz="2600" i="1" spc="-70" baseline="0">
                <a:solidFill>
                  <a:srgbClr val="5E5E5E"/>
                </a:solidFill>
                <a:latin typeface="+mn-lt"/>
              </a:defRPr>
            </a:lvl3pPr>
            <a:lvl4pPr marL="950400" indent="-301752" algn="l">
              <a:buClr>
                <a:srgbClr val="83BE41"/>
              </a:buClr>
              <a:buFont typeface=".AppleSystemUIFont" charset="-120"/>
              <a:buChar char="—"/>
              <a:defRPr sz="2100" spc="-70" baseline="0">
                <a:solidFill>
                  <a:srgbClr val="5E5E5E"/>
                </a:solidFill>
                <a:latin typeface="+mn-lt"/>
              </a:defRPr>
            </a:lvl4pPr>
            <a:lvl5pPr marL="1346400" indent="-301752" algn="l">
              <a:buClr>
                <a:srgbClr val="83BE41"/>
              </a:buClr>
              <a:buFont typeface=".AppleSystemUIFont" charset="-120"/>
              <a:buChar char="–"/>
              <a:defRPr sz="2100" i="1" spc="-70" baseline="0">
                <a:solidFill>
                  <a:srgbClr val="5E5E5E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ialtas na hÉireann | Government of Ireland"/>
          <p:cNvSpPr txBox="1"/>
          <p:nvPr userDrawn="1"/>
        </p:nvSpPr>
        <p:spPr>
          <a:xfrm>
            <a:off x="585588" y="6239732"/>
            <a:ext cx="10953576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352" tIns="22352" rIns="22352" bIns="22352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b="1" smtClean="0">
                <a:latin typeface="+mn-lt"/>
              </a:rPr>
              <a:pPr/>
              <a:t>‹nr.›</a:t>
            </a:fld>
            <a:r>
              <a:rPr lang="en-GB" b="1" dirty="0" smtClean="0">
                <a:latin typeface="+mn-lt"/>
              </a:rPr>
              <a:t>  An </a:t>
            </a:r>
            <a:r>
              <a:rPr lang="en-GB" b="1" dirty="0" err="1" smtClean="0">
                <a:latin typeface="+mn-lt"/>
              </a:rPr>
              <a:t>Roinn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Cultúir</a:t>
            </a:r>
            <a:r>
              <a:rPr lang="en-GB" b="1" dirty="0" smtClean="0">
                <a:latin typeface="+mn-lt"/>
              </a:rPr>
              <a:t>,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Oidhreachta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agus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Gaeltachta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|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Department of Culture,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Heritage and the Gaeltacht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8275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 (Alt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85589" y="1078556"/>
            <a:ext cx="4012669" cy="145062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100" b="1" cap="none" spc="0">
                <a:solidFill>
                  <a:srgbClr val="004E46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Title Text</a:t>
            </a:r>
            <a:endParaRPr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78189" y="417689"/>
            <a:ext cx="4729961" cy="5698949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5589" y="473075"/>
            <a:ext cx="4012636" cy="404255"/>
          </a:xfrm>
          <a:prstGeom prst="rect">
            <a:avLst/>
          </a:prstGeom>
        </p:spPr>
        <p:txBody>
          <a:bodyPr/>
          <a:lstStyle>
            <a:lvl1pPr algn="l">
              <a:defRPr sz="1500" b="1">
                <a:solidFill>
                  <a:srgbClr val="B3B6A7"/>
                </a:solidFill>
                <a:latin typeface="+mn-lt"/>
              </a:defRPr>
            </a:lvl1pPr>
            <a:lvl2pPr algn="l">
              <a:defRPr sz="1500" b="1">
                <a:latin typeface="+mn-lt"/>
              </a:defRPr>
            </a:lvl2pPr>
            <a:lvl3pPr algn="l">
              <a:defRPr sz="1500" b="1">
                <a:latin typeface="+mn-lt"/>
              </a:defRPr>
            </a:lvl3pPr>
            <a:lvl4pPr algn="l">
              <a:defRPr sz="1500" b="1">
                <a:latin typeface="+mn-lt"/>
              </a:defRPr>
            </a:lvl4pPr>
            <a:lvl5pPr algn="l">
              <a:defRPr sz="1500" b="1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93973" y="2681288"/>
            <a:ext cx="4004320" cy="3435350"/>
          </a:xfrm>
          <a:prstGeom prst="rect">
            <a:avLst/>
          </a:prstGeom>
        </p:spPr>
        <p:txBody>
          <a:bodyPr/>
          <a:lstStyle>
            <a:lvl1pPr algn="l">
              <a:defRPr sz="2600" spc="-70" baseline="0">
                <a:solidFill>
                  <a:srgbClr val="5E5E5E"/>
                </a:solidFill>
                <a:latin typeface="+mn-lt"/>
              </a:defRPr>
            </a:lvl1pPr>
            <a:lvl2pPr marL="0" indent="-377190" algn="l">
              <a:buClr>
                <a:srgbClr val="83BE41"/>
              </a:buClr>
              <a:buFont typeface=".AppleSystemUIFont" charset="-120"/>
              <a:buChar char="—"/>
              <a:defRPr sz="2600" spc="-70" baseline="0">
                <a:solidFill>
                  <a:srgbClr val="5E5E5E"/>
                </a:solidFill>
                <a:latin typeface="+mn-lt"/>
              </a:defRPr>
            </a:lvl2pPr>
            <a:lvl3pPr marL="633600" indent="-377190" algn="l">
              <a:buClr>
                <a:srgbClr val="83BE41"/>
              </a:buClr>
              <a:buFont typeface=".AppleSystemUIFont" charset="-120"/>
              <a:buChar char="—"/>
              <a:defRPr sz="2600" i="1" spc="-70" baseline="0">
                <a:solidFill>
                  <a:srgbClr val="5E5E5E"/>
                </a:solidFill>
                <a:latin typeface="+mn-lt"/>
              </a:defRPr>
            </a:lvl3pPr>
            <a:lvl4pPr marL="950400" indent="-301752" algn="l">
              <a:buClr>
                <a:srgbClr val="83BE41"/>
              </a:buClr>
              <a:buFont typeface=".AppleSystemUIFont" charset="-120"/>
              <a:buChar char="—"/>
              <a:defRPr sz="2100" spc="-70" baseline="0">
                <a:solidFill>
                  <a:srgbClr val="5E5E5E"/>
                </a:solidFill>
                <a:latin typeface="+mn-lt"/>
              </a:defRPr>
            </a:lvl4pPr>
            <a:lvl5pPr marL="1346400" indent="-301752" algn="l">
              <a:buClr>
                <a:srgbClr val="83BE41"/>
              </a:buClr>
              <a:buFont typeface=".AppleSystemUIFont" charset="-120"/>
              <a:buChar char="–"/>
              <a:defRPr sz="2100" i="1" spc="-70" baseline="0">
                <a:solidFill>
                  <a:srgbClr val="5E5E5E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ialtas na hÉireann | Government of Ireland"/>
          <p:cNvSpPr txBox="1"/>
          <p:nvPr userDrawn="1"/>
        </p:nvSpPr>
        <p:spPr>
          <a:xfrm>
            <a:off x="585588" y="6239732"/>
            <a:ext cx="10953576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352" tIns="22352" rIns="22352" bIns="22352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b="1" smtClean="0">
                <a:latin typeface="+mn-lt"/>
              </a:rPr>
              <a:pPr/>
              <a:t>‹nr.›</a:t>
            </a:fld>
            <a:r>
              <a:rPr lang="en-GB" b="1" dirty="0" smtClean="0">
                <a:latin typeface="+mn-lt"/>
              </a:rPr>
              <a:t>  An </a:t>
            </a:r>
            <a:r>
              <a:rPr lang="en-GB" b="1" dirty="0" err="1" smtClean="0">
                <a:latin typeface="+mn-lt"/>
              </a:rPr>
              <a:t>Roinn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Cultúir</a:t>
            </a:r>
            <a:r>
              <a:rPr lang="en-GB" b="1" dirty="0" smtClean="0">
                <a:latin typeface="+mn-lt"/>
              </a:rPr>
              <a:t>,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Oidhreachta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agus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Gaeltachta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|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Department of Culture,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Heritage and the Gaeltacht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1443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/>
        </p:nvSpPr>
        <p:spPr>
          <a:xfrm>
            <a:off x="1506769" y="4741162"/>
            <a:ext cx="7676918" cy="15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352" tIns="22352" rIns="22352" bIns="22352">
            <a:normAutofit fontScale="62500" lnSpcReduction="20000"/>
          </a:bodyPr>
          <a:lstStyle>
            <a:lvl1pPr algn="l" defTabSz="800735">
              <a:lnSpc>
                <a:spcPct val="120000"/>
              </a:lnSpc>
              <a:defRPr sz="3104">
                <a:solidFill>
                  <a:srgbClr val="FFFFFF"/>
                </a:solidFill>
              </a:defRPr>
            </a:lvl1pPr>
            <a:lvl2pPr indent="0" algn="l" defTabSz="800735">
              <a:lnSpc>
                <a:spcPct val="120000"/>
              </a:lnSpc>
              <a:buClr>
                <a:srgbClr val="FFFFFF"/>
              </a:buClr>
              <a:defRPr sz="3104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443484" algn="l" defTabSz="800735">
              <a:lnSpc>
                <a:spcPct val="120000"/>
              </a:lnSpc>
              <a:defRPr sz="3104" i="1">
                <a:solidFill>
                  <a:srgbClr val="FFFFFF"/>
                </a:solidFill>
              </a:defRPr>
            </a:lvl3pPr>
            <a:lvl4pPr indent="665226" algn="l" defTabSz="800735">
              <a:lnSpc>
                <a:spcPct val="120000"/>
              </a:lnSpc>
              <a:defRPr sz="3104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886968" algn="l" defTabSz="800735">
              <a:lnSpc>
                <a:spcPct val="120000"/>
              </a:lnSpc>
              <a:defRPr sz="3104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Rialtas na hÉireann | Government of Ireland"/>
          <p:cNvSpPr txBox="1"/>
          <p:nvPr/>
        </p:nvSpPr>
        <p:spPr>
          <a:xfrm>
            <a:off x="585588" y="6239732"/>
            <a:ext cx="10953576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352" tIns="22352" rIns="22352" bIns="22352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b="1" smtClean="0">
                <a:latin typeface="+mn-lt"/>
              </a:rPr>
              <a:pPr/>
              <a:t>‹nr.›</a:t>
            </a:fld>
            <a:r>
              <a:rPr lang="en-GB" b="1" dirty="0" smtClean="0">
                <a:latin typeface="+mn-lt"/>
              </a:rPr>
              <a:t>  An </a:t>
            </a:r>
            <a:r>
              <a:rPr lang="en-GB" b="1" dirty="0" err="1" smtClean="0">
                <a:latin typeface="+mn-lt"/>
              </a:rPr>
              <a:t>Roinn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Cultúir</a:t>
            </a:r>
            <a:r>
              <a:rPr lang="en-GB" b="1" dirty="0" smtClean="0">
                <a:latin typeface="+mn-lt"/>
              </a:rPr>
              <a:t>,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Oidhreachta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agus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Gaeltachta</a:t>
            </a:r>
            <a:r>
              <a:rPr lang="en-GB" b="1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|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Department of Culture,</a:t>
            </a:r>
            <a:r>
              <a:rPr lang="en-GB" baseline="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Heritage and the Gaeltacht</a:t>
            </a:r>
            <a:endParaRPr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18522" r="74814" b="19072"/>
          <a:stretch/>
        </p:blipFill>
        <p:spPr>
          <a:xfrm>
            <a:off x="8817643" y="475249"/>
            <a:ext cx="599035" cy="10046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589" y="1825625"/>
            <a:ext cx="7821477" cy="4351338"/>
          </a:xfrm>
          <a:prstGeom prst="rect">
            <a:avLst/>
          </a:prstGeom>
        </p:spPr>
        <p:txBody>
          <a:bodyPr vert="horz" lIns="40234" tIns="20117" rIns="40234" bIns="2011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 Fourth level</a:t>
            </a:r>
          </a:p>
          <a:p>
            <a:pPr lvl="4"/>
            <a:r>
              <a:rPr lang="en-US" dirty="0" smtClean="0"/>
              <a:t> 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573236" y="371123"/>
            <a:ext cx="7833830" cy="1143000"/>
          </a:xfrm>
          <a:prstGeom prst="rect">
            <a:avLst/>
          </a:prstGeom>
        </p:spPr>
        <p:txBody>
          <a:bodyPr vert="horz" lIns="40234" tIns="20117" rIns="40234" bIns="20117" rtlCol="0" anchor="t">
            <a:normAutofit/>
          </a:bodyPr>
          <a:lstStyle/>
          <a:p>
            <a:r>
              <a:rPr lang="en-US" dirty="0" smtClean="0"/>
              <a:t>Title Text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8" r:id="rId3"/>
    <p:sldLayoutId id="2147483663" r:id="rId4"/>
    <p:sldLayoutId id="2147483665" r:id="rId5"/>
    <p:sldLayoutId id="2147483664" r:id="rId6"/>
    <p:sldLayoutId id="2147483666" r:id="rId7"/>
    <p:sldLayoutId id="2147483660" r:id="rId8"/>
    <p:sldLayoutId id="2147483669" r:id="rId9"/>
    <p:sldLayoutId id="2147483668" r:id="rId10"/>
    <p:sldLayoutId id="2147483659" r:id="rId11"/>
    <p:sldLayoutId id="2147483667" r:id="rId12"/>
    <p:sldLayoutId id="2147483670" r:id="rId13"/>
    <p:sldLayoutId id="2147483671" r:id="rId14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-79" baseline="0">
          <a:ln>
            <a:noFill/>
          </a:ln>
          <a:solidFill>
            <a:srgbClr val="004D44"/>
          </a:solidFill>
          <a:uFillTx/>
          <a:latin typeface="+mn-lt"/>
          <a:ea typeface="Open Sans"/>
          <a:cs typeface="Open Sans"/>
          <a:sym typeface="Open Sans"/>
        </a:defRPr>
      </a:lvl1pPr>
      <a:lvl2pPr marL="0" marR="0" indent="100584" algn="ct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all" spc="226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201168" algn="ct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all" spc="226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301752" algn="ct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all" spc="226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402336" algn="ct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all" spc="226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502920" algn="ct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all" spc="226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603504" algn="ct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all" spc="226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704088" algn="ct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all" spc="226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804672" algn="ct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all" spc="226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0" marR="0" indent="0" algn="l" defTabSz="36322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-66" baseline="0">
          <a:ln>
            <a:noFill/>
          </a:ln>
          <a:solidFill>
            <a:srgbClr val="5E5E5E"/>
          </a:solidFill>
          <a:uFillTx/>
          <a:latin typeface="+mn-lt"/>
          <a:ea typeface="Open Sans"/>
          <a:cs typeface="Open Sans"/>
          <a:sym typeface="Open Sans"/>
        </a:defRPr>
      </a:lvl1pPr>
      <a:lvl2pPr marL="0" marR="0" indent="100584" algn="l" defTabSz="36322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-66" baseline="0">
          <a:ln>
            <a:noFill/>
          </a:ln>
          <a:solidFill>
            <a:srgbClr val="5E5E5E"/>
          </a:solidFill>
          <a:uFillTx/>
          <a:latin typeface="+mn-lt"/>
          <a:ea typeface="Open Sans"/>
          <a:cs typeface="Open Sans"/>
          <a:sym typeface="Open Sans"/>
        </a:defRPr>
      </a:lvl2pPr>
      <a:lvl3pPr marL="633600" marR="0" indent="-377190" algn="l" defTabSz="36322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83BE41"/>
        </a:buClr>
        <a:buSzTx/>
        <a:buFont typeface=".AppleSystemUIFont" charset="-120"/>
        <a:buChar char="—"/>
        <a:tabLst/>
        <a:defRPr sz="2600" b="0" i="1" u="none" strike="noStrike" cap="none" spc="-66" baseline="0">
          <a:ln>
            <a:noFill/>
          </a:ln>
          <a:solidFill>
            <a:srgbClr val="5E5E5E"/>
          </a:solidFill>
          <a:uFillTx/>
          <a:latin typeface="+mn-lt"/>
          <a:ea typeface="Open Sans"/>
          <a:cs typeface="Open Sans"/>
          <a:sym typeface="Open Sans"/>
        </a:defRPr>
      </a:lvl3pPr>
      <a:lvl4pPr marL="950400" marR="0" indent="-301752" algn="l" defTabSz="36322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83BE41"/>
        </a:buClr>
        <a:buSzTx/>
        <a:buFont typeface=".AppleSystemUIFont" charset="-120"/>
        <a:buChar char="—"/>
        <a:tabLst/>
        <a:defRPr sz="2100" b="0" i="0" u="none" strike="noStrike" cap="none" spc="-66" baseline="0">
          <a:ln>
            <a:noFill/>
          </a:ln>
          <a:solidFill>
            <a:srgbClr val="5E5E5E"/>
          </a:solidFill>
          <a:uFillTx/>
          <a:latin typeface="+mn-lt"/>
          <a:ea typeface="Open Sans"/>
          <a:cs typeface="Open Sans"/>
          <a:sym typeface="Open Sans"/>
        </a:defRPr>
      </a:lvl4pPr>
      <a:lvl5pPr marL="1267200" marR="0" indent="-301752" algn="l" defTabSz="36322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83BE41"/>
        </a:buClr>
        <a:buSzTx/>
        <a:buFont typeface=".AppleSystemUIFont" charset="-120"/>
        <a:buChar char="–"/>
        <a:tabLst/>
        <a:defRPr sz="2100" b="0" i="1" u="none" strike="noStrike" cap="none" spc="-66" baseline="0">
          <a:ln>
            <a:noFill/>
          </a:ln>
          <a:solidFill>
            <a:srgbClr val="5E5E5E"/>
          </a:solidFill>
          <a:uFillTx/>
          <a:latin typeface="+mn-lt"/>
          <a:ea typeface="Open Sans"/>
          <a:cs typeface="Open Sans"/>
          <a:sym typeface="Open Sans"/>
        </a:defRPr>
      </a:lvl5pPr>
      <a:lvl6pPr marL="0" marR="0" indent="502920" algn="ctr" defTabSz="36322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1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603504" algn="ctr" defTabSz="36322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1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704088" algn="ctr" defTabSz="36322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1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804672" algn="ctr" defTabSz="36322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1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100584" algn="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201168" algn="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301752" algn="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402336" algn="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502920" algn="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603504" algn="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704088" algn="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804672" algn="r" defTabSz="36322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 hangingPunct="1"/>
            <a:fld id="{458B7B8E-0DC3-4DA2-9670-3C6B5E61FCA0}" type="datetimeFigureOut">
              <a:rPr lang="en-IE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742950" hangingPunct="1"/>
              <a:t>16/10/2019</a:t>
            </a:fld>
            <a:endParaRPr lang="en-IE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 hangingPunct="1"/>
            <a:endParaRPr lang="en-IE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 hangingPunct="1"/>
            <a:fld id="{CA321036-914F-4B15-B989-D8F4FD170483}" type="slidenum">
              <a:rPr lang="en-IE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742950" hangingPunct="1"/>
              <a:t>‹nr.›</a:t>
            </a:fld>
            <a:endParaRPr lang="en-IE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94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67" y="1733755"/>
            <a:ext cx="7031029" cy="8078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Restoring Ireland’s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Raised 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Bogs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404727" y="4956043"/>
            <a:ext cx="4548273" cy="1503400"/>
          </a:xfrm>
        </p:spPr>
        <p:txBody>
          <a:bodyPr>
            <a:normAutofit/>
          </a:bodyPr>
          <a:lstStyle/>
          <a:p>
            <a:r>
              <a:rPr lang="en-US" sz="1200" dirty="0" smtClean="0"/>
              <a:t>Dr, Maurice Eakin,</a:t>
            </a:r>
          </a:p>
          <a:p>
            <a:r>
              <a:rPr lang="en-US" sz="1200" dirty="0" smtClean="0"/>
              <a:t>Senior Wetland Ecologist,</a:t>
            </a:r>
          </a:p>
          <a:p>
            <a:r>
              <a:rPr lang="en-US" sz="1200" dirty="0" smtClean="0"/>
              <a:t>National Parks and Wildlife Service</a:t>
            </a:r>
          </a:p>
          <a:p>
            <a:endParaRPr lang="en-US" sz="1200" dirty="0"/>
          </a:p>
          <a:p>
            <a:r>
              <a:rPr lang="en-US" sz="1200" dirty="0" smtClean="0"/>
              <a:t>CARE-Peat meeting</a:t>
            </a:r>
          </a:p>
          <a:p>
            <a:r>
              <a:rPr lang="en-US" sz="1200" dirty="0" smtClean="0"/>
              <a:t>25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September, 2019</a:t>
            </a:r>
          </a:p>
        </p:txBody>
      </p:sp>
      <p:pic>
        <p:nvPicPr>
          <p:cNvPr id="5" name="Picture 11" descr="Central ecotope_from Ferna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81" y="2822129"/>
            <a:ext cx="5482046" cy="379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8986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akin_m\Desktop\Documents\Photos\Bogs\Derrydoo_lenareagh_9.3.17\2017-03-10\derrydoo reesto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753" y="949732"/>
            <a:ext cx="5919581" cy="44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2" descr="P1050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1" y="113833"/>
            <a:ext cx="6313714" cy="437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2543" y="113833"/>
            <a:ext cx="24714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36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Results:</a:t>
            </a:r>
            <a:endParaRPr kumimoji="0" lang="en-IE" sz="6600" b="0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54" y="3169575"/>
            <a:ext cx="5145677" cy="343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65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Carbon emissions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81038" y="2126258"/>
            <a:ext cx="3756582" cy="3535462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/>
              <a:t>Sink: ~ 60 </a:t>
            </a:r>
            <a:r>
              <a:rPr lang="en-IE" dirty="0" err="1" smtClean="0"/>
              <a:t>Kt</a:t>
            </a:r>
            <a:r>
              <a:rPr lang="en-IE" dirty="0" smtClean="0"/>
              <a:t> C-CO</a:t>
            </a:r>
            <a:r>
              <a:rPr lang="en-IE" baseline="-25000" dirty="0" smtClean="0"/>
              <a:t>2</a:t>
            </a:r>
            <a:r>
              <a:rPr lang="en-IE" dirty="0" smtClean="0"/>
              <a:t> year</a:t>
            </a:r>
            <a:r>
              <a:rPr lang="en-IE" baseline="30000" dirty="0" smtClean="0"/>
              <a:t>-1</a:t>
            </a:r>
            <a:endParaRPr lang="en-IE" baseline="30000" dirty="0"/>
          </a:p>
          <a:p>
            <a:endParaRPr lang="en-IE" dirty="0" smtClean="0"/>
          </a:p>
          <a:p>
            <a:r>
              <a:rPr lang="en-IE" dirty="0" smtClean="0"/>
              <a:t>Source: </a:t>
            </a:r>
            <a:r>
              <a:rPr lang="en-IE" dirty="0"/>
              <a:t>~ 1.5 to 2 Mt C-CO</a:t>
            </a:r>
            <a:r>
              <a:rPr lang="en-IE" baseline="-25000" dirty="0"/>
              <a:t>2</a:t>
            </a:r>
            <a:r>
              <a:rPr lang="en-IE" dirty="0"/>
              <a:t> </a:t>
            </a:r>
            <a:r>
              <a:rPr lang="en-IE" dirty="0" smtClean="0"/>
              <a:t>year</a:t>
            </a:r>
            <a:r>
              <a:rPr lang="en-IE" baseline="30000" dirty="0" smtClean="0"/>
              <a:t>-1</a:t>
            </a:r>
          </a:p>
          <a:p>
            <a:endParaRPr lang="en-IE" baseline="30000" dirty="0"/>
          </a:p>
          <a:p>
            <a:r>
              <a:rPr lang="en-IE" dirty="0" smtClean="0"/>
              <a:t>Large source due to </a:t>
            </a:r>
            <a:r>
              <a:rPr lang="en-IE" b="1" dirty="0" smtClean="0"/>
              <a:t>persistently </a:t>
            </a:r>
            <a:r>
              <a:rPr lang="en-IE" b="1" dirty="0"/>
              <a:t>lowered water tables</a:t>
            </a:r>
            <a:r>
              <a:rPr lang="en-IE" dirty="0"/>
              <a:t> </a:t>
            </a:r>
            <a:r>
              <a:rPr lang="en-IE" dirty="0" smtClean="0"/>
              <a:t>that </a:t>
            </a:r>
            <a:r>
              <a:rPr lang="en-IE" dirty="0"/>
              <a:t>increase CO</a:t>
            </a:r>
            <a:r>
              <a:rPr lang="en-IE" baseline="-25000" dirty="0"/>
              <a:t>2</a:t>
            </a:r>
            <a:r>
              <a:rPr lang="en-IE" dirty="0"/>
              <a:t> emissions due to the decomposition of the surface vegetative layer and shallow peat</a:t>
            </a:r>
            <a:endParaRPr lang="en-IE" sz="2925" dirty="0"/>
          </a:p>
          <a:p>
            <a:endParaRPr lang="en-IE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I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03" y="1499677"/>
            <a:ext cx="5311236" cy="382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594175" y="5703024"/>
            <a:ext cx="935192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742950" hangingPunct="1"/>
            <a:r>
              <a:rPr lang="en-IE" sz="146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EPA,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50450" y="1064612"/>
            <a:ext cx="4418774" cy="34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742950" hangingPunct="1"/>
            <a:r>
              <a:rPr lang="en-IE" sz="1625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 7 Mt CO</a:t>
            </a:r>
            <a:r>
              <a:rPr lang="en-IE" sz="1625" b="1" kern="120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  <a:r>
              <a:rPr lang="en-IE" sz="1625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equivalent (global warming potential)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3847" y="2747162"/>
            <a:ext cx="3562180" cy="782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42950" hangingPunct="1"/>
            <a:endParaRPr lang="en-IE" sz="1463" kern="1200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233115" y="1389702"/>
            <a:ext cx="1158292" cy="180411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547491" y="2105037"/>
            <a:ext cx="140126" cy="26028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42950" hangingPunct="1"/>
            <a:endParaRPr lang="en-IE" sz="1463" kern="1200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921116" y="1444398"/>
            <a:ext cx="626374" cy="57591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0168" y="3799698"/>
            <a:ext cx="6619768" cy="1817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742950" hangingPunct="1"/>
            <a:r>
              <a:rPr lang="en-IE" sz="195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2018, EU Parliament amended LULUCF legislation in the 2030 climate and energy framework including managed wetlands.</a:t>
            </a:r>
          </a:p>
          <a:p>
            <a:pPr algn="l" defTabSz="742950" hangingPunct="1"/>
            <a:endParaRPr lang="en-IE" sz="195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defTabSz="742950" hangingPunct="1"/>
            <a:r>
              <a:rPr lang="en-IE" sz="195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Reporting from 2021 or 2026.</a:t>
            </a:r>
          </a:p>
          <a:p>
            <a:pPr algn="l" defTabSz="742950" hangingPunct="1"/>
            <a:endParaRPr lang="en-IE" sz="1463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20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0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7" y="0"/>
            <a:ext cx="96979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2811" y="429053"/>
            <a:ext cx="5329646" cy="7181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2000" dirty="0"/>
              <a:t>Original area ~610 ha. Current non-modified = 97 ha thus a 84% loss from original</a:t>
            </a:r>
            <a:endParaRPr kumimoji="0" lang="en-IE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73688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12" y="219075"/>
            <a:ext cx="5224030" cy="36957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104317"/>
              </p:ext>
            </p:extLst>
          </p:nvPr>
        </p:nvGraphicFramePr>
        <p:xfrm>
          <a:off x="191687" y="2537486"/>
          <a:ext cx="5780858" cy="4091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Acrobat Document" r:id="rId4" imgW="8020043" imgH="5676809" progId="AcroExch.Document.DC">
                  <p:embed/>
                </p:oleObj>
              </mc:Choice>
              <mc:Fallback>
                <p:oleObj name="Acrobat Document" r:id="rId4" imgW="8020043" imgH="5676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1687" y="2537486"/>
                        <a:ext cx="5780858" cy="4091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8945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417921"/>
              </p:ext>
            </p:extLst>
          </p:nvPr>
        </p:nvGraphicFramePr>
        <p:xfrm>
          <a:off x="231412" y="92074"/>
          <a:ext cx="9426394" cy="6661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Acrobat Document" r:id="rId3" imgW="11334699" imgH="8010518" progId="AcroExch.Document.DC">
                  <p:embed/>
                </p:oleObj>
              </mc:Choice>
              <mc:Fallback>
                <p:oleObj name="Acrobat Document" r:id="rId3" imgW="11334699" imgH="801051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412" y="92074"/>
                        <a:ext cx="9426394" cy="6661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6571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8" y="370523"/>
            <a:ext cx="8608014" cy="609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8749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akin_m\Desktop\Documents\My Docs from 7.5.15\Wetland Ecologist\Bogs\Community Engagement\CWF\Community Wetlands Forum logo\Community Wetlands Forum logo\Community Wetlands Forum-logo-landsca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1" y="831548"/>
            <a:ext cx="3240360" cy="141597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32772" r="24258" b="6623"/>
          <a:stretch/>
        </p:blipFill>
        <p:spPr bwMode="auto">
          <a:xfrm>
            <a:off x="4149969" y="291482"/>
            <a:ext cx="5486400" cy="353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3" y="2602524"/>
            <a:ext cx="6254578" cy="416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63508" y="4865368"/>
            <a:ext cx="24517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8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Thank You!</a:t>
            </a:r>
            <a:endParaRPr kumimoji="0" lang="en-IE" sz="2800" b="0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46285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60" y="380865"/>
            <a:ext cx="3774017" cy="2374274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wrap="square" lIns="95792" tIns="47896" rIns="95792" bIns="47896">
            <a:spAutoFit/>
          </a:bodyPr>
          <a:lstStyle/>
          <a:p>
            <a:pPr algn="l"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Ireland’s network of designated raised bogs:</a:t>
            </a:r>
            <a:endParaRPr lang="en-US" sz="1800" dirty="0">
              <a:solidFill>
                <a:schemeClr val="bg1"/>
              </a:solidFill>
            </a:endParaRPr>
          </a:p>
          <a:p>
            <a:pPr algn="l">
              <a:defRPr/>
            </a:pPr>
            <a:endParaRPr lang="en-US" sz="1400" dirty="0">
              <a:solidFill>
                <a:schemeClr val="bg1"/>
              </a:solidFill>
            </a:endParaRPr>
          </a:p>
          <a:p>
            <a:pPr marL="299350" indent="-2993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strike="sngStrike" dirty="0" smtClean="0">
                <a:solidFill>
                  <a:schemeClr val="bg1"/>
                </a:solidFill>
              </a:rPr>
              <a:t>53</a:t>
            </a:r>
            <a:r>
              <a:rPr lang="en-US" sz="1400" dirty="0" smtClean="0">
                <a:solidFill>
                  <a:schemeClr val="bg1"/>
                </a:solidFill>
              </a:rPr>
              <a:t> 55 raised </a:t>
            </a:r>
            <a:r>
              <a:rPr lang="en-US" sz="1400" dirty="0">
                <a:solidFill>
                  <a:schemeClr val="bg1"/>
                </a:solidFill>
              </a:rPr>
              <a:t>bog sites as </a:t>
            </a:r>
            <a:r>
              <a:rPr lang="en-US" sz="1400" dirty="0" smtClean="0">
                <a:solidFill>
                  <a:schemeClr val="bg1"/>
                </a:solidFill>
              </a:rPr>
              <a:t>Special Areas of Conservation: designated 1997-2002 under Habitats Directive</a:t>
            </a:r>
          </a:p>
          <a:p>
            <a:pPr marL="299350" indent="-299350" algn="l"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bg1"/>
              </a:solidFill>
            </a:endParaRPr>
          </a:p>
          <a:p>
            <a:pPr marL="299350" indent="-2993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strike="sngStrike" dirty="0" smtClean="0">
                <a:solidFill>
                  <a:schemeClr val="bg1"/>
                </a:solidFill>
              </a:rPr>
              <a:t>75</a:t>
            </a:r>
            <a:r>
              <a:rPr lang="en-US" sz="1400" dirty="0" smtClean="0">
                <a:solidFill>
                  <a:schemeClr val="bg1"/>
                </a:solidFill>
              </a:rPr>
              <a:t> 61 raised </a:t>
            </a:r>
            <a:r>
              <a:rPr lang="en-US" sz="1400" dirty="0">
                <a:solidFill>
                  <a:schemeClr val="bg1"/>
                </a:solidFill>
              </a:rPr>
              <a:t>bog as  Natural Heritage </a:t>
            </a:r>
            <a:r>
              <a:rPr lang="en-US" sz="1400" dirty="0" smtClean="0">
                <a:solidFill>
                  <a:schemeClr val="bg1"/>
                </a:solidFill>
              </a:rPr>
              <a:t>Areas: designated 2002-2004 under </a:t>
            </a:r>
            <a:r>
              <a:rPr lang="en-US" sz="1400" dirty="0">
                <a:solidFill>
                  <a:schemeClr val="bg1"/>
                </a:solidFill>
              </a:rPr>
              <a:t>the Wildlife Acts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48" y="330925"/>
            <a:ext cx="5446256" cy="6221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5560" t="57993" r="17627" b="134"/>
          <a:stretch/>
        </p:blipFill>
        <p:spPr>
          <a:xfrm>
            <a:off x="775062" y="3589881"/>
            <a:ext cx="3003839" cy="25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93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310" y="809733"/>
            <a:ext cx="587907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lvl="0" indent="-285750" algn="l" defTabSz="914400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b="1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January, 2011 - European Commission issued a Letter of Formal </a:t>
            </a:r>
            <a:r>
              <a:rPr lang="en-US" sz="16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Notice re continued turf-cutting in SACs/NHAs.</a:t>
            </a:r>
          </a:p>
          <a:p>
            <a:pPr marL="285750" lvl="0" indent="-285750" algn="l" defTabSz="914400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600" b="1" kern="120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  <a:p>
            <a:pPr marL="285750" lvl="0" indent="-285750" algn="l" defTabSz="914400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Reasoned </a:t>
            </a:r>
            <a:r>
              <a:rPr lang="en-US" sz="1600" b="1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Opinion in June </a:t>
            </a:r>
            <a:r>
              <a:rPr lang="en-US" sz="16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2011</a:t>
            </a:r>
          </a:p>
          <a:p>
            <a:pPr marL="285750" lvl="0" indent="-285750" algn="l" defTabSz="914400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600" b="1" kern="1200" dirty="0" smtClean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  <a:p>
            <a:pPr marL="285750" lvl="0" indent="-285750" algn="l" defTabSz="914400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Further Reasoned Opinion in November 2018</a:t>
            </a:r>
            <a:endParaRPr lang="en-US" sz="1600" b="1" kern="120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592" y="247535"/>
            <a:ext cx="73352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800" dirty="0" smtClean="0">
                <a:solidFill>
                  <a:schemeClr val="bg1"/>
                </a:solidFill>
              </a:rPr>
              <a:t>Ireland, the EU and raised bogs</a:t>
            </a:r>
            <a:endParaRPr kumimoji="0" lang="en-IE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Open Sans"/>
            </a:endParaRPr>
          </a:p>
        </p:txBody>
      </p:sp>
      <p:pic>
        <p:nvPicPr>
          <p:cNvPr id="4" name="Picture 2" descr="C:\Users\eakin_m\Desktop\Documents\My Docs from 7.5.15\Bogs\2012\2 Monivea.comp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096" y="2555095"/>
            <a:ext cx="6038588" cy="402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999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0" t="15963" r="28497"/>
          <a:stretch/>
        </p:blipFill>
        <p:spPr bwMode="auto">
          <a:xfrm>
            <a:off x="272479" y="116632"/>
            <a:ext cx="4290477" cy="569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758" y="2196404"/>
            <a:ext cx="3432381" cy="447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8974" y="404665"/>
            <a:ext cx="4602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FFC000"/>
                </a:solidFill>
              </a:rPr>
              <a:t>VISION STATEMENT:</a:t>
            </a:r>
          </a:p>
          <a:p>
            <a:pPr algn="just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“This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Strategy aims to provide a long-term framework within which all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of the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peatlands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within the State can be managed responsibly in order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optimise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their social, environmental and economic contribution to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the well-being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of this and future generations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.”</a:t>
            </a:r>
            <a:endParaRPr lang="en-IE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7156" y="4941169"/>
            <a:ext cx="3198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“This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National Plan for the raised bog SAC network now for the first time sets out a roadmap for the long-term management, restoration and conservation of protected raised bogs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.”</a:t>
            </a:r>
            <a:endParaRPr lang="en-IE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akin_m\Desktop\Documents\Photos\Bogs\Island Bog\island b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8" y="2924945"/>
            <a:ext cx="5323754" cy="3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9046" y="182880"/>
            <a:ext cx="8915400" cy="1141095"/>
          </a:xfrm>
          <a:ln w="28575">
            <a:solidFill>
              <a:srgbClr val="FF6600"/>
            </a:solidFill>
          </a:ln>
        </p:spPr>
        <p:txBody>
          <a:bodyPr>
            <a:noAutofit/>
          </a:bodyPr>
          <a:lstStyle/>
          <a:p>
            <a:r>
              <a:rPr lang="en-IE" sz="24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IE" sz="24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IE" sz="2400" b="1" dirty="0" smtClean="0">
                <a:solidFill>
                  <a:schemeClr val="bg1">
                    <a:lumMod val="95000"/>
                  </a:schemeClr>
                </a:solidFill>
              </a:rPr>
              <a:t>Cessation </a:t>
            </a:r>
            <a:r>
              <a:rPr lang="en-IE" sz="2400" b="1" dirty="0">
                <a:solidFill>
                  <a:schemeClr val="bg1">
                    <a:lumMod val="95000"/>
                  </a:schemeClr>
                </a:solidFill>
              </a:rPr>
              <a:t>of Turf Cutting Compensation Scheme (CTCCS) </a:t>
            </a: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20581" y="1722351"/>
            <a:ext cx="4602163" cy="4752975"/>
          </a:xfrm>
        </p:spPr>
        <p:txBody>
          <a:bodyPr>
            <a:normAutofit/>
          </a:bodyPr>
          <a:lstStyle/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3,351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applications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for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raised bog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SACs. </a:t>
            </a:r>
          </a:p>
          <a:p>
            <a:pPr lvl="0" hangingPunct="0"/>
            <a:endParaRPr lang="en-GB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15,332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payments and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902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deliveries of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turf.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 </a:t>
            </a:r>
            <a:endParaRPr lang="en-GB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0" hangingPunct="0"/>
            <a:endParaRPr lang="en-IE" sz="1800" dirty="0">
              <a:solidFill>
                <a:schemeClr val="bg1">
                  <a:lumMod val="95000"/>
                </a:schemeClr>
              </a:solidFill>
            </a:endParaRPr>
          </a:p>
          <a:p>
            <a:pPr lvl="0" hangingPunct="0"/>
            <a:r>
              <a:rPr lang="en-GB" sz="1800" b="1" dirty="0" smtClean="0">
                <a:solidFill>
                  <a:schemeClr val="bg1">
                    <a:lumMod val="95000"/>
                  </a:schemeClr>
                </a:solidFill>
              </a:rPr>
              <a:t>		= €23.2 million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IE" sz="1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1800" dirty="0">
              <a:solidFill>
                <a:schemeClr val="bg1">
                  <a:lumMod val="95000"/>
                </a:schemeClr>
              </a:solidFill>
            </a:endParaRP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S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cheme extended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raised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bog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NHAs - 651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applications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received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and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1078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payments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made </a:t>
            </a:r>
            <a:r>
              <a:rPr lang="en-GB" sz="1800" b="1" dirty="0" smtClean="0">
                <a:solidFill>
                  <a:schemeClr val="bg1">
                    <a:lumMod val="95000"/>
                  </a:schemeClr>
                </a:solidFill>
              </a:rPr>
              <a:t>(= €1.6million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).</a:t>
            </a:r>
          </a:p>
          <a:p>
            <a:pPr lvl="0" hangingPunct="0"/>
            <a:endParaRPr lang="en-IE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IE" sz="1800" dirty="0" smtClean="0">
                <a:solidFill>
                  <a:schemeClr val="bg1">
                    <a:lumMod val="95000"/>
                  </a:schemeClr>
                </a:solidFill>
              </a:rPr>
              <a:t>C.€2.6m spent on </a:t>
            </a:r>
            <a:r>
              <a:rPr lang="en-IE" sz="1800" dirty="0">
                <a:solidFill>
                  <a:schemeClr val="bg1">
                    <a:lumMod val="95000"/>
                  </a:schemeClr>
                </a:solidFill>
              </a:rPr>
              <a:t>relocation with 603 applicants continuing to express an </a:t>
            </a:r>
            <a:r>
              <a:rPr lang="en-IE" sz="1800" dirty="0" smtClean="0">
                <a:solidFill>
                  <a:schemeClr val="bg1">
                    <a:lumMod val="95000"/>
                  </a:schemeClr>
                </a:solidFill>
              </a:rPr>
              <a:t>interest</a:t>
            </a:r>
            <a:endParaRPr lang="en-IE" sz="1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376047">
            <a:off x="7010380" y="5063346"/>
            <a:ext cx="1230021" cy="4103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000" b="1" dirty="0"/>
              <a:t>Niall Ó </a:t>
            </a:r>
            <a:r>
              <a:rPr lang="en-US" sz="1000" b="1" dirty="0" err="1" smtClean="0"/>
              <a:t>Brolcháin</a:t>
            </a:r>
            <a:endParaRPr lang="en-US" sz="1000" b="1" dirty="0" smtClean="0"/>
          </a:p>
          <a:p>
            <a:pPr defTabSz="825500"/>
            <a:r>
              <a:rPr lang="en-US" sz="1000" b="1" dirty="0" smtClean="0"/>
              <a:t>Terry Morley</a:t>
            </a:r>
            <a:endParaRPr kumimoji="0" lang="en-IE" sz="1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23322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/>
            <a:r>
              <a:rPr kumimoji="0" lang="en-I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E9EC"/>
                </a:solidFill>
                <a:effectLst/>
                <a:uLnTx/>
                <a:uFillTx/>
                <a:latin typeface="Arial Black" panose="020B0A04020102020204" pitchFamily="34" charset="0"/>
              </a:rPr>
              <a:t>“Article 6.3” (Habitats Directive) Investigations to allow turf cutting </a:t>
            </a:r>
            <a:r>
              <a:rPr lang="en-IE" sz="2400" dirty="0">
                <a:solidFill>
                  <a:srgbClr val="DDE9EC"/>
                </a:solidFill>
                <a:latin typeface="Arial Black" panose="020B0A04020102020204" pitchFamily="34" charset="0"/>
              </a:rPr>
              <a:t>in </a:t>
            </a:r>
            <a:r>
              <a:rPr lang="en-IE" sz="2400" dirty="0" smtClean="0">
                <a:solidFill>
                  <a:srgbClr val="DDE9EC"/>
                </a:solidFill>
                <a:latin typeface="Arial Black" panose="020B0A04020102020204" pitchFamily="34" charset="0"/>
              </a:rPr>
              <a:t>SACs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 t="19138" r="13402" b="13815"/>
          <a:stretch/>
        </p:blipFill>
        <p:spPr bwMode="auto">
          <a:xfrm>
            <a:off x="362583" y="1367635"/>
            <a:ext cx="7621130" cy="446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10800000">
            <a:off x="6509232" y="3165222"/>
            <a:ext cx="1483626" cy="25865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79358" y="2934609"/>
            <a:ext cx="155749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1800" dirty="0" smtClean="0">
                <a:solidFill>
                  <a:schemeClr val="bg1">
                    <a:lumMod val="95000"/>
                  </a:schemeClr>
                </a:solidFill>
              </a:rPr>
              <a:t>Drainage Management Plans</a:t>
            </a: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03943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48" t="6220" r="16836" b="-2138"/>
          <a:stretch/>
        </p:blipFill>
        <p:spPr>
          <a:xfrm>
            <a:off x="931817" y="351612"/>
            <a:ext cx="7837714" cy="63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119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2063185"/>
            <a:ext cx="6368731" cy="449797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7" t="16411" r="33857" b="1099"/>
          <a:stretch/>
        </p:blipFill>
        <p:spPr bwMode="auto">
          <a:xfrm>
            <a:off x="4340888" y="281352"/>
            <a:ext cx="4582048" cy="62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0473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akin_m\Desktop\Documents\Photos\Bogs\BNM\man on mach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3" y="836713"/>
            <a:ext cx="5985092" cy="36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35" y="260648"/>
            <a:ext cx="4120378" cy="285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9" y="3626188"/>
            <a:ext cx="3347490" cy="312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9655" y="63722"/>
            <a:ext cx="8915400" cy="666750"/>
          </a:xfrm>
        </p:spPr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At Work: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7919" r="6128" b="29857"/>
          <a:stretch/>
        </p:blipFill>
        <p:spPr bwMode="auto">
          <a:xfrm>
            <a:off x="279655" y="982714"/>
            <a:ext cx="1355181" cy="65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Image result for coillt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80" y="397097"/>
            <a:ext cx="1291919" cy="54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eakin_m\Desktop\ipcc 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25" y="3795667"/>
            <a:ext cx="610124" cy="72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13099" t="18555" r="62989" b="4515"/>
          <a:stretch/>
        </p:blipFill>
        <p:spPr>
          <a:xfrm>
            <a:off x="6696890" y="2620614"/>
            <a:ext cx="2368733" cy="4127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3605" t="18879" r="52527" b="23992"/>
          <a:stretch/>
        </p:blipFill>
        <p:spPr>
          <a:xfrm>
            <a:off x="4226433" y="3654624"/>
            <a:ext cx="4345579" cy="306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4660" t="7681" r="82680" b="69273"/>
          <a:stretch/>
        </p:blipFill>
        <p:spPr>
          <a:xfrm>
            <a:off x="6749173" y="2766020"/>
            <a:ext cx="966621" cy="953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2" y="497651"/>
            <a:ext cx="5201920" cy="3901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99" y="619374"/>
            <a:ext cx="1482767" cy="43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074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Culture_Dept_PPT-Template" id="{FEC2E8B5-2AC6-4445-BDA8-8598D208D54B}" vid="{FE5A39EB-D33D-884F-93F3-00A22BE9D2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ive_PinnedDoc xmlns="e6c03ef2-ea7d-433c-b7d1-fcb6936a398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Hive Document" ma:contentTypeID="0x01010069E366FF22784FC59E3CD917E37BB45200AFFAD850CE343F4491FB79E630156CB9" ma:contentTypeVersion="7" ma:contentTypeDescription="" ma:contentTypeScope="" ma:versionID="d3586f46ccfe5d3e549d40a28bff5d2c">
  <xsd:schema xmlns:xsd="http://www.w3.org/2001/XMLSchema" xmlns:xs="http://www.w3.org/2001/XMLSchema" xmlns:p="http://schemas.microsoft.com/office/2006/metadata/properties" xmlns:ns2="e6c03ef2-ea7d-433c-b7d1-fcb6936a398e" targetNamespace="http://schemas.microsoft.com/office/2006/metadata/properties" ma:root="true" ma:fieldsID="3c41e66e79ec8767d1b54b03269accde" ns2:_="">
    <xsd:import namespace="e6c03ef2-ea7d-433c-b7d1-fcb6936a398e"/>
    <xsd:element name="properties">
      <xsd:complexType>
        <xsd:sequence>
          <xsd:element name="documentManagement">
            <xsd:complexType>
              <xsd:all>
                <xsd:element ref="ns2:Hive_PinnedDo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03ef2-ea7d-433c-b7d1-fcb6936a398e" elementFormDefault="qualified">
    <xsd:import namespace="http://schemas.microsoft.com/office/2006/documentManagement/types"/>
    <xsd:import namespace="http://schemas.microsoft.com/office/infopath/2007/PartnerControls"/>
    <xsd:element name="Hive_PinnedDoc" ma:index="8" nillable="true" ma:displayName="Pinned Document" ma:default="false" ma:internalName="Hive_PinnedDoc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E01F59-8018-430A-9097-3BE892C116BE}">
  <ds:schemaRefs>
    <ds:schemaRef ds:uri="http://purl.org/dc/terms/"/>
    <ds:schemaRef ds:uri="e6c03ef2-ea7d-433c-b7d1-fcb6936a398e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617DE644-D926-40DE-A4F7-33C80B1395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c03ef2-ea7d-433c-b7d1-fcb6936a39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82152A-B54A-4E46-A9C2-FF8D934730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3766</TotalTime>
  <Words>347</Words>
  <Application>Microsoft Office PowerPoint</Application>
  <PresentationFormat>A4 (210 x 297 mm)</PresentationFormat>
  <Paragraphs>57</Paragraphs>
  <Slides>17</Slides>
  <Notes>5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31" baseType="lpstr">
      <vt:lpstr>.AppleSystemUIFont</vt:lpstr>
      <vt:lpstr>Arial</vt:lpstr>
      <vt:lpstr>Arial Black</vt:lpstr>
      <vt:lpstr>Calibri</vt:lpstr>
      <vt:lpstr>Calibri Light</vt:lpstr>
      <vt:lpstr>Comic Sans MS</vt:lpstr>
      <vt:lpstr>Georgia</vt:lpstr>
      <vt:lpstr>Helvetica Neue</vt:lpstr>
      <vt:lpstr>Helvetica Neue Medium</vt:lpstr>
      <vt:lpstr>Open Sans</vt:lpstr>
      <vt:lpstr>Open Sans Light</vt:lpstr>
      <vt:lpstr>Standard</vt:lpstr>
      <vt:lpstr>Office Theme</vt:lpstr>
      <vt:lpstr>Acrobat Document</vt:lpstr>
      <vt:lpstr>Restoring Ireland’s Raised Bogs</vt:lpstr>
      <vt:lpstr>PowerPoint-presentatie</vt:lpstr>
      <vt:lpstr>PowerPoint-presentatie</vt:lpstr>
      <vt:lpstr>PowerPoint-presentatie</vt:lpstr>
      <vt:lpstr> Cessation of Turf Cutting Compensation Scheme (CTCCS) </vt:lpstr>
      <vt:lpstr>PowerPoint-presentatie</vt:lpstr>
      <vt:lpstr>PowerPoint-presentatie</vt:lpstr>
      <vt:lpstr>PowerPoint-presentatie</vt:lpstr>
      <vt:lpstr>At Work:</vt:lpstr>
      <vt:lpstr>PowerPoint-presentatie</vt:lpstr>
      <vt:lpstr>Carbon emissions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 Communications  for Government</dc:title>
  <dc:creator>Mairéad Ní Chonghaile</dc:creator>
  <cp:lastModifiedBy>Katrien Wijns</cp:lastModifiedBy>
  <cp:revision>133</cp:revision>
  <cp:lastPrinted>2018-01-09T06:39:09Z</cp:lastPrinted>
  <dcterms:modified xsi:type="dcterms:W3CDTF">2019-10-16T13:31:59Z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0x01010069E366FF22784FC59E3CD917E37BB45200AFFAD850CE343F4491FB79E630156CB9</vt:lpwstr>
  </property>
</Properties>
</file>