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6" r:id="rId6"/>
    <p:sldId id="267" r:id="rId7"/>
    <p:sldId id="268" r:id="rId8"/>
    <p:sldId id="261" r:id="rId9"/>
    <p:sldId id="274" r:id="rId10"/>
    <p:sldId id="262" r:id="rId11"/>
    <p:sldId id="264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4660"/>
  </p:normalViewPr>
  <p:slideViewPr>
    <p:cSldViewPr showGuides="1">
      <p:cViewPr varScale="1">
        <p:scale>
          <a:sx n="83" d="100"/>
          <a:sy n="83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Feuil1!$C$2:$C$6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15</c:v>
                </c:pt>
                <c:pt idx="3">
                  <c:v>8</c:v>
                </c:pt>
                <c:pt idx="4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16352"/>
        <c:axId val="71910144"/>
      </c:scatterChart>
      <c:valAx>
        <c:axId val="453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1910144"/>
        <c:crosses val="autoZero"/>
        <c:crossBetween val="midCat"/>
      </c:valAx>
      <c:valAx>
        <c:axId val="7191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4531635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Feuil1!$B$20:$B$24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Feuil1!$C$20:$C$24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7</c:v>
                </c:pt>
                <c:pt idx="4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32704"/>
        <c:axId val="33434240"/>
      </c:scatterChart>
      <c:valAx>
        <c:axId val="3343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33434240"/>
        <c:crosses val="autoZero"/>
        <c:crossBetween val="midCat"/>
      </c:valAx>
      <c:valAx>
        <c:axId val="3343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334327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Feuil1!$D$2:$D$6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22</c:v>
                </c:pt>
                <c:pt idx="3">
                  <c:v>30</c:v>
                </c:pt>
                <c:pt idx="4">
                  <c:v>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53504"/>
        <c:axId val="35655040"/>
      </c:scatterChart>
      <c:valAx>
        <c:axId val="356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35655040"/>
        <c:crosses val="autoZero"/>
        <c:crossBetween val="midCat"/>
      </c:valAx>
      <c:valAx>
        <c:axId val="35655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356535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Feuil1!$C$2:$C$6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15</c:v>
                </c:pt>
                <c:pt idx="3">
                  <c:v>8</c:v>
                </c:pt>
                <c:pt idx="4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66016"/>
        <c:axId val="72597888"/>
      </c:scatterChart>
      <c:valAx>
        <c:axId val="721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2597888"/>
        <c:crosses val="autoZero"/>
        <c:crossBetween val="midCat"/>
      </c:valAx>
      <c:valAx>
        <c:axId val="7259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216601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Feuil1!$B$20:$B$24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Feuil1!$C$20:$C$24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7</c:v>
                </c:pt>
                <c:pt idx="4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46912"/>
        <c:axId val="71849088"/>
      </c:scatterChart>
      <c:valAx>
        <c:axId val="718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1849088"/>
        <c:crosses val="autoZero"/>
        <c:crossBetween val="midCat"/>
      </c:valAx>
      <c:valAx>
        <c:axId val="71849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7184691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4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7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88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6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2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9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6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4889-77C1-4E75-8539-6B90454F825B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0A99-100D-42F0-8F7E-7B5A7192A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4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57693"/>
            <a:ext cx="9144000" cy="4045657"/>
          </a:xfrm>
          <a:prstGeom prst="rect">
            <a:avLst/>
          </a:prstGeom>
          <a:solidFill>
            <a:srgbClr val="159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60644" y="2776629"/>
            <a:ext cx="674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Workshop : GHG </a:t>
            </a:r>
            <a:r>
              <a:rPr lang="nl-NL" sz="36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fluxes</a:t>
            </a:r>
            <a:r>
              <a:rPr lang="nl-NL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measurement</a:t>
            </a:r>
            <a:r>
              <a:rPr lang="nl-NL" sz="3600" b="1" dirty="0" smtClean="0">
                <a:solidFill>
                  <a:schemeClr val="bg1"/>
                </a:solidFill>
                <a:latin typeface="Open Sans"/>
                <a:cs typeface="Open Sans"/>
              </a:rPr>
              <a:t> plan </a:t>
            </a:r>
            <a:endParaRPr lang="nl-NL" sz="3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2980" y="4244895"/>
            <a:ext cx="674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What</a:t>
            </a:r>
            <a:r>
              <a:rPr lang="nl-NL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? </a:t>
            </a:r>
            <a:r>
              <a:rPr lang="nl-NL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How? </a:t>
            </a:r>
            <a:r>
              <a:rPr lang="nl-NL" sz="20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Where</a:t>
            </a:r>
            <a:r>
              <a:rPr lang="nl-NL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? </a:t>
            </a:r>
            <a:r>
              <a:rPr lang="nl-NL" sz="20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When</a:t>
            </a:r>
            <a:r>
              <a:rPr lang="nl-NL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?</a:t>
            </a:r>
            <a:endParaRPr lang="nl-NL" sz="2000" b="1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nl-NL" sz="2000" b="1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nl-NL" sz="1600" dirty="0">
              <a:solidFill>
                <a:srgbClr val="98C222"/>
              </a:solidFill>
              <a:latin typeface="Open Sans"/>
              <a:cs typeface="Open Sans"/>
            </a:endParaRPr>
          </a:p>
          <a:p>
            <a:r>
              <a:rPr lang="nl-NL" sz="1600" dirty="0" smtClean="0">
                <a:solidFill>
                  <a:srgbClr val="98C222"/>
                </a:solidFill>
                <a:latin typeface="Open Sans"/>
                <a:cs typeface="Open Sans"/>
              </a:rPr>
              <a:t>Sébastien </a:t>
            </a:r>
            <a:r>
              <a:rPr lang="nl-NL" sz="1600" dirty="0" smtClean="0">
                <a:solidFill>
                  <a:srgbClr val="98C222"/>
                </a:solidFill>
                <a:latin typeface="Open Sans"/>
                <a:cs typeface="Open Sans"/>
              </a:rPr>
              <a:t>Gogo       </a:t>
            </a:r>
            <a:endParaRPr lang="nl-NL" sz="1600" dirty="0">
              <a:solidFill>
                <a:srgbClr val="98C222"/>
              </a:solidFill>
              <a:latin typeface="Open Sans"/>
              <a:cs typeface="Open Sans"/>
            </a:endParaRPr>
          </a:p>
        </p:txBody>
      </p:sp>
      <p:pic>
        <p:nvPicPr>
          <p:cNvPr id="2" name="Afbeelding 1" descr="logobalk_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578"/>
            <a:ext cx="9144000" cy="6857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928679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1370"/>
            <a:ext cx="3164744" cy="13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4"/>
          <p:cNvSpPr txBox="1"/>
          <p:nvPr/>
        </p:nvSpPr>
        <p:spPr>
          <a:xfrm>
            <a:off x="363414" y="181083"/>
            <a:ext cx="804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1.3. To do what with the data?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13" name="Tekstvak 4"/>
          <p:cNvSpPr txBox="1"/>
          <p:nvPr/>
        </p:nvSpPr>
        <p:spPr>
          <a:xfrm>
            <a:off x="615182" y="809733"/>
            <a:ext cx="881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From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low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frequency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data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to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annual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budget?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ysClr val="windowText" lastClr="000000"/>
                </a:solidFill>
                <a:cs typeface="Open Sans"/>
              </a:rPr>
              <a:t>	</a:t>
            </a:r>
            <a:endParaRPr lang="nl-NL" sz="2000" b="1" i="1" dirty="0">
              <a:solidFill>
                <a:sysClr val="windowText" lastClr="000000"/>
              </a:solidFill>
              <a:cs typeface="Open Sans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17929"/>
              </p:ext>
            </p:extLst>
          </p:nvPr>
        </p:nvGraphicFramePr>
        <p:xfrm>
          <a:off x="3142408" y="4656564"/>
          <a:ext cx="216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47013"/>
              </p:ext>
            </p:extLst>
          </p:nvPr>
        </p:nvGraphicFramePr>
        <p:xfrm>
          <a:off x="6264189" y="2078273"/>
          <a:ext cx="216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01642"/>
              </p:ext>
            </p:extLst>
          </p:nvPr>
        </p:nvGraphicFramePr>
        <p:xfrm>
          <a:off x="6676237" y="4656564"/>
          <a:ext cx="216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89422"/>
              </p:ext>
            </p:extLst>
          </p:nvPr>
        </p:nvGraphicFramePr>
        <p:xfrm>
          <a:off x="347087" y="2085014"/>
          <a:ext cx="216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26987" y="220912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FLUX</a:t>
            </a:r>
            <a:endParaRPr lang="fr-FR" sz="1400" b="1" dirty="0">
              <a:solidFill>
                <a:srgbClr val="0070C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347087" y="3660548"/>
            <a:ext cx="2160000" cy="1511532"/>
            <a:chOff x="5940152" y="548680"/>
            <a:chExt cx="2160000" cy="1511532"/>
          </a:xfrm>
        </p:grpSpPr>
        <p:graphicFrame>
          <p:nvGraphicFramePr>
            <p:cNvPr id="21" name="Graphique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9117214"/>
                </p:ext>
              </p:extLst>
            </p:nvPr>
          </p:nvGraphicFramePr>
          <p:xfrm>
            <a:off x="5940152" y="620212"/>
            <a:ext cx="216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6084168" y="548680"/>
              <a:ext cx="1278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Variable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01835" y="15730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a) Time </a:t>
            </a:r>
            <a:r>
              <a:rPr lang="fr-FR" sz="1400" dirty="0" err="1" smtClean="0"/>
              <a:t>series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</a:t>
            </a:r>
            <a:r>
              <a:rPr lang="fr-FR" sz="1400" dirty="0" err="1" smtClean="0"/>
              <a:t>campaigns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527885" y="2680082"/>
            <a:ext cx="198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</a:t>
            </a:r>
            <a:r>
              <a:rPr lang="fr-FR" sz="1400" dirty="0" smtClean="0"/>
              <a:t>) </a:t>
            </a:r>
            <a:r>
              <a:rPr lang="fr-FR" sz="1400" dirty="0" err="1" smtClean="0"/>
              <a:t>Models</a:t>
            </a:r>
            <a:r>
              <a:rPr lang="fr-FR" sz="1400" dirty="0" smtClean="0"/>
              <a:t> building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023829" y="341804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FLUX</a:t>
            </a:r>
            <a:r>
              <a:rPr lang="fr-FR" sz="1400" b="1" dirty="0" smtClean="0"/>
              <a:t> = </a:t>
            </a:r>
            <a:r>
              <a:rPr lang="fr-FR" sz="1400" b="1" dirty="0" err="1" smtClean="0"/>
              <a:t>a.</a:t>
            </a:r>
            <a:r>
              <a:rPr lang="fr-FR" sz="1400" b="1" dirty="0" err="1" smtClean="0">
                <a:solidFill>
                  <a:srgbClr val="C00000"/>
                </a:solidFill>
              </a:rPr>
              <a:t>VARIABLE</a:t>
            </a:r>
            <a:r>
              <a:rPr lang="fr-FR" sz="1400" b="1" dirty="0" smtClean="0"/>
              <a:t> + b</a:t>
            </a:r>
            <a:endParaRPr lang="fr-FR" sz="1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262475" y="1573064"/>
            <a:ext cx="252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</a:t>
            </a:r>
            <a:r>
              <a:rPr lang="fr-FR" sz="1400" dirty="0" smtClean="0"/>
              <a:t>) Variables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high </a:t>
            </a:r>
            <a:r>
              <a:rPr lang="fr-FR" sz="1400" dirty="0" err="1"/>
              <a:t>frequency</a:t>
            </a:r>
            <a:endParaRPr lang="fr-FR" sz="1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3023829" y="3659156"/>
            <a:ext cx="180000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colade fermante 27"/>
          <p:cNvSpPr/>
          <p:nvPr/>
        </p:nvSpPr>
        <p:spPr>
          <a:xfrm>
            <a:off x="2627785" y="2209124"/>
            <a:ext cx="396044" cy="2900065"/>
          </a:xfrm>
          <a:prstGeom prst="rightBrace">
            <a:avLst>
              <a:gd name="adj1" fmla="val 4585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grpSp>
        <p:nvGrpSpPr>
          <p:cNvPr id="29" name="Groupe 28"/>
          <p:cNvGrpSpPr/>
          <p:nvPr/>
        </p:nvGrpSpPr>
        <p:grpSpPr>
          <a:xfrm>
            <a:off x="4716017" y="3075486"/>
            <a:ext cx="1584176" cy="342560"/>
            <a:chOff x="6449280" y="4293096"/>
            <a:chExt cx="1008112" cy="1008112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6449280" y="4293096"/>
              <a:ext cx="100811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5945224" y="4797152"/>
              <a:ext cx="1008112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>
            <a:off x="3779913" y="3787378"/>
            <a:ext cx="0" cy="910352"/>
          </a:xfrm>
          <a:prstGeom prst="line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6200000">
            <a:off x="5727299" y="4698035"/>
            <a:ext cx="0" cy="1465828"/>
          </a:xfrm>
          <a:prstGeom prst="line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183848" y="6096723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</a:t>
            </a:r>
            <a:r>
              <a:rPr lang="fr-FR" sz="1400" dirty="0" smtClean="0"/>
              <a:t>) </a:t>
            </a:r>
            <a:r>
              <a:rPr lang="fr-FR" sz="1400" dirty="0" err="1" smtClean="0"/>
              <a:t>Calculation</a:t>
            </a:r>
            <a:r>
              <a:rPr lang="fr-FR" sz="1400" dirty="0" smtClean="0"/>
              <a:t> of high 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flux time </a:t>
            </a:r>
            <a:r>
              <a:rPr lang="fr-FR" sz="1400" dirty="0" err="1" smtClean="0"/>
              <a:t>series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460212" y="6096723"/>
            <a:ext cx="268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</a:t>
            </a:r>
            <a:r>
              <a:rPr lang="fr-FR" sz="1400" dirty="0" smtClean="0"/>
              <a:t>) </a:t>
            </a:r>
            <a:r>
              <a:rPr lang="fr-FR" sz="1400" dirty="0" err="1" smtClean="0"/>
              <a:t>Integration</a:t>
            </a:r>
            <a:r>
              <a:rPr lang="fr-FR" sz="1400" dirty="0" smtClean="0"/>
              <a:t> of the fluxes to </a:t>
            </a:r>
            <a:r>
              <a:rPr lang="fr-FR" sz="1400" dirty="0" err="1" smtClean="0"/>
              <a:t>obtain</a:t>
            </a:r>
            <a:r>
              <a:rPr lang="fr-FR" sz="1400" dirty="0" smtClean="0"/>
              <a:t> the </a:t>
            </a:r>
            <a:r>
              <a:rPr lang="fr-FR" sz="1400" dirty="0" err="1" smtClean="0"/>
              <a:t>yearly</a:t>
            </a:r>
            <a:r>
              <a:rPr lang="fr-FR" sz="1400" dirty="0" smtClean="0"/>
              <a:t> GHG budget</a:t>
            </a:r>
            <a:endParaRPr lang="fr-FR" sz="1400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6820253" y="50166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 droite 36"/>
          <p:cNvSpPr/>
          <p:nvPr/>
        </p:nvSpPr>
        <p:spPr>
          <a:xfrm>
            <a:off x="6604229" y="4944596"/>
            <a:ext cx="216024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05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600" y="180000"/>
            <a:ext cx="878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1.4. </a:t>
            </a:r>
            <a:r>
              <a:rPr lang="nl-NL" sz="3200" b="1" dirty="0" err="1" smtClean="0">
                <a:solidFill>
                  <a:srgbClr val="159961"/>
                </a:solidFill>
                <a:latin typeface="Open Sans"/>
                <a:cs typeface="Open Sans"/>
              </a:rPr>
              <a:t>Modeling</a:t>
            </a:r>
            <a:r>
              <a:rPr lang="nl-NL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 approach in CARE-PEAT</a:t>
            </a:r>
            <a:endParaRPr lang="nl-NL" sz="3200" b="1" dirty="0">
              <a:solidFill>
                <a:srgbClr val="159961"/>
              </a:solidFill>
              <a:latin typeface="Open Sans"/>
              <a:cs typeface="Open San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463430" y="690883"/>
            <a:ext cx="2376264" cy="1368152"/>
            <a:chOff x="3347864" y="1428487"/>
            <a:chExt cx="2376264" cy="1512168"/>
          </a:xfrm>
        </p:grpSpPr>
        <p:sp>
          <p:nvSpPr>
            <p:cNvPr id="10" name="Ellipse 9"/>
            <p:cNvSpPr/>
            <p:nvPr/>
          </p:nvSpPr>
          <p:spPr>
            <a:xfrm>
              <a:off x="3347864" y="1428487"/>
              <a:ext cx="2376264" cy="15121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2"/>
            <p:cNvSpPr txBox="1">
              <a:spLocks noChangeArrowheads="1"/>
            </p:cNvSpPr>
            <p:nvPr/>
          </p:nvSpPr>
          <p:spPr bwMode="auto">
            <a:xfrm>
              <a:off x="3455655" y="1788526"/>
              <a:ext cx="2160683" cy="9184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Methods</a:t>
              </a:r>
              <a:r>
                <a:rPr lang="fr-FR" sz="1600" b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 and </a:t>
              </a: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tools</a:t>
              </a:r>
              <a:endParaRPr lang="fr-FR" sz="1600" b="1" dirty="0" smtClean="0">
                <a:solidFill>
                  <a:srgbClr val="000000"/>
                </a:solidFill>
                <a:cs typeface="Arial" charset="0"/>
                <a:sym typeface="Symbol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fr-FR" sz="1600" i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UO, NUIG, MMU</a:t>
              </a:r>
              <a:endParaRPr lang="fr-FR" sz="1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367086" y="963204"/>
            <a:ext cx="2160683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All pilot managers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BRGM</a:t>
            </a:r>
            <a:endParaRPr lang="fr-FR" sz="16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527769" y="1242578"/>
            <a:ext cx="791645" cy="2540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055718" y="1258288"/>
            <a:ext cx="791645" cy="254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6703790" y="1179228"/>
            <a:ext cx="2160683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cs typeface="Arial" charset="0"/>
                <a:sym typeface="Symbol"/>
              </a:rPr>
              <a:t>WP T3</a:t>
            </a:r>
            <a:endParaRPr lang="fr-FR" sz="1600" i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463430" y="2835412"/>
            <a:ext cx="2376264" cy="1368152"/>
            <a:chOff x="3347864" y="3501008"/>
            <a:chExt cx="2376264" cy="1512168"/>
          </a:xfrm>
        </p:grpSpPr>
        <p:sp>
          <p:nvSpPr>
            <p:cNvPr id="17" name="Ellipse 16"/>
            <p:cNvSpPr/>
            <p:nvPr/>
          </p:nvSpPr>
          <p:spPr>
            <a:xfrm>
              <a:off x="3347864" y="3501008"/>
              <a:ext cx="2376264" cy="15121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2"/>
            <p:cNvSpPr txBox="1">
              <a:spLocks noChangeArrowheads="1"/>
            </p:cNvSpPr>
            <p:nvPr/>
          </p:nvSpPr>
          <p:spPr bwMode="auto">
            <a:xfrm>
              <a:off x="3455655" y="3838728"/>
              <a:ext cx="2160683" cy="9184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fr-FR" sz="1600" b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Model </a:t>
              </a: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based</a:t>
              </a:r>
              <a:r>
                <a:rPr lang="fr-FR" sz="1600" b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 on </a:t>
              </a: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vegetation</a:t>
              </a:r>
              <a:endParaRPr lang="fr-FR" sz="1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" name="Flèche vers le bas 18"/>
          <p:cNvSpPr/>
          <p:nvPr/>
        </p:nvSpPr>
        <p:spPr>
          <a:xfrm>
            <a:off x="3967486" y="2187340"/>
            <a:ext cx="1440160" cy="572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367086" y="3051436"/>
            <a:ext cx="2160683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All pilot managers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UO, NUIG, MMU</a:t>
            </a:r>
            <a:endParaRPr lang="fr-FR" sz="16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527326" y="3385609"/>
            <a:ext cx="791645" cy="2540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3463430" y="4995652"/>
            <a:ext cx="2376264" cy="1368152"/>
            <a:chOff x="3347864" y="3501008"/>
            <a:chExt cx="2376264" cy="1512168"/>
          </a:xfrm>
        </p:grpSpPr>
        <p:sp>
          <p:nvSpPr>
            <p:cNvPr id="23" name="Ellipse 22"/>
            <p:cNvSpPr/>
            <p:nvPr/>
          </p:nvSpPr>
          <p:spPr>
            <a:xfrm>
              <a:off x="3347864" y="3501008"/>
              <a:ext cx="2376264" cy="15121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"/>
            <p:cNvSpPr txBox="1">
              <a:spLocks noChangeArrowheads="1"/>
            </p:cNvSpPr>
            <p:nvPr/>
          </p:nvSpPr>
          <p:spPr bwMode="auto">
            <a:xfrm>
              <a:off x="3455655" y="3861048"/>
              <a:ext cx="2160683" cy="9184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Decision</a:t>
              </a:r>
              <a:r>
                <a:rPr lang="fr-FR" sz="1600" b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 Support </a:t>
              </a:r>
              <a:r>
                <a:rPr lang="fr-FR" sz="1600" b="1" dirty="0" err="1" smtClean="0">
                  <a:solidFill>
                    <a:srgbClr val="000000"/>
                  </a:solidFill>
                  <a:cs typeface="Arial" charset="0"/>
                  <a:sym typeface="Symbol"/>
                </a:rPr>
                <a:t>Tool</a:t>
              </a:r>
              <a:endParaRPr lang="fr-FR" sz="1600" b="1" dirty="0" smtClean="0">
                <a:solidFill>
                  <a:srgbClr val="000000"/>
                </a:solidFill>
                <a:cs typeface="Arial" charset="0"/>
                <a:sym typeface="Symbol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fr-FR" sz="1600" i="1" dirty="0" smtClean="0">
                  <a:solidFill>
                    <a:srgbClr val="000000"/>
                  </a:solidFill>
                  <a:cs typeface="Arial" charset="0"/>
                  <a:sym typeface="Symbol"/>
                </a:rPr>
                <a:t>BRGM</a:t>
              </a:r>
              <a:endParaRPr lang="fr-FR" sz="1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5" name="Flèche vers le bas 24"/>
          <p:cNvSpPr/>
          <p:nvPr/>
        </p:nvSpPr>
        <p:spPr>
          <a:xfrm>
            <a:off x="3967486" y="4347580"/>
            <a:ext cx="1440160" cy="572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"/>
          <p:cNvSpPr txBox="1">
            <a:spLocks noChangeArrowheads="1"/>
          </p:cNvSpPr>
          <p:nvPr/>
        </p:nvSpPr>
        <p:spPr bwMode="auto">
          <a:xfrm>
            <a:off x="367086" y="5067660"/>
            <a:ext cx="2160683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The </a:t>
            </a:r>
            <a:r>
              <a:rPr lang="fr-FR" sz="1600" i="1" dirty="0" err="1" smtClean="0">
                <a:solidFill>
                  <a:srgbClr val="000000"/>
                </a:solidFill>
                <a:cs typeface="Arial" charset="0"/>
                <a:sym typeface="Symbol"/>
              </a:rPr>
              <a:t>whole</a:t>
            </a: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 consortium (</a:t>
            </a:r>
            <a:r>
              <a:rPr lang="fr-FR" sz="1600" i="1" dirty="0" err="1" smtClean="0">
                <a:solidFill>
                  <a:srgbClr val="000000"/>
                </a:solidFill>
                <a:cs typeface="Arial" charset="0"/>
                <a:sym typeface="Symbol"/>
              </a:rPr>
              <a:t>associate</a:t>
            </a: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 </a:t>
            </a:r>
            <a:r>
              <a:rPr lang="fr-FR" sz="1600" i="1" dirty="0" err="1" smtClean="0">
                <a:solidFill>
                  <a:srgbClr val="000000"/>
                </a:solidFill>
                <a:cs typeface="Arial" charset="0"/>
                <a:sym typeface="Symbol"/>
              </a:rPr>
              <a:t>partners</a:t>
            </a:r>
            <a:r>
              <a:rPr lang="fr-FR" sz="1600" i="1" dirty="0" smtClean="0">
                <a:solidFill>
                  <a:srgbClr val="000000"/>
                </a:solidFill>
                <a:cs typeface="Arial" charset="0"/>
                <a:sym typeface="Symbol"/>
              </a:rPr>
              <a:t>)</a:t>
            </a:r>
            <a:endParaRPr lang="fr-FR" sz="16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Flèche droite 26"/>
          <p:cNvSpPr/>
          <p:nvPr/>
        </p:nvSpPr>
        <p:spPr>
          <a:xfrm>
            <a:off x="2527326" y="5594659"/>
            <a:ext cx="791645" cy="2540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6055718" y="5524079"/>
            <a:ext cx="791645" cy="254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"/>
          <p:cNvSpPr txBox="1">
            <a:spLocks noChangeArrowheads="1"/>
          </p:cNvSpPr>
          <p:nvPr/>
        </p:nvSpPr>
        <p:spPr bwMode="auto">
          <a:xfrm>
            <a:off x="6739129" y="5283684"/>
            <a:ext cx="2412933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cs typeface="Arial" charset="0"/>
                <a:sym typeface="Symbol"/>
              </a:rPr>
              <a:t>WP LT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cs typeface="Arial" charset="0"/>
                <a:sym typeface="Symbol"/>
              </a:rPr>
              <a:t>peatland managers</a:t>
            </a:r>
            <a:endParaRPr lang="fr-FR" sz="16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Flèche droite 29"/>
          <p:cNvSpPr/>
          <p:nvPr/>
        </p:nvSpPr>
        <p:spPr>
          <a:xfrm rot="7907357">
            <a:off x="5600885" y="2301882"/>
            <a:ext cx="2160000" cy="255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8" descr="ANd9GcQKgPjSqbofNKyzqn2Weh57ScJ8tsS4O8bIpoK_u2sVWva9Jo4f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08214"/>
            <a:ext cx="2374776" cy="158062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843809" y="2354238"/>
            <a:ext cx="3271502" cy="2589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AutoShape 37"/>
          <p:cNvSpPr>
            <a:spLocks/>
          </p:cNvSpPr>
          <p:nvPr/>
        </p:nvSpPr>
        <p:spPr bwMode="auto">
          <a:xfrm rot="5400000">
            <a:off x="6308510" y="1033529"/>
            <a:ext cx="1422032" cy="2881313"/>
          </a:xfrm>
          <a:prstGeom prst="rightBracket">
            <a:avLst>
              <a:gd name="adj" fmla="val 22881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 rot="5400000">
            <a:off x="6444442" y="3356385"/>
            <a:ext cx="1439442" cy="2880568"/>
          </a:xfrm>
          <a:prstGeom prst="rightBracket">
            <a:avLst>
              <a:gd name="adj" fmla="val 20342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95" name="AutoShape 37"/>
          <p:cNvSpPr>
            <a:spLocks/>
          </p:cNvSpPr>
          <p:nvPr/>
        </p:nvSpPr>
        <p:spPr bwMode="auto">
          <a:xfrm rot="5400000">
            <a:off x="6713548" y="3662434"/>
            <a:ext cx="900487" cy="2807428"/>
          </a:xfrm>
          <a:prstGeom prst="rightBracket">
            <a:avLst>
              <a:gd name="adj" fmla="val 31626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3414" y="181083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2. The Dutch 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site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6" name="AutoShape 25"/>
          <p:cNvSpPr>
            <a:spLocks/>
          </p:cNvSpPr>
          <p:nvPr/>
        </p:nvSpPr>
        <p:spPr bwMode="auto">
          <a:xfrm rot="5400000">
            <a:off x="1156683" y="1047205"/>
            <a:ext cx="1449387" cy="2881312"/>
          </a:xfrm>
          <a:prstGeom prst="rightBracket">
            <a:avLst>
              <a:gd name="adj" fmla="val 16566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9" name="AutoShape 37"/>
          <p:cNvSpPr>
            <a:spLocks/>
          </p:cNvSpPr>
          <p:nvPr/>
        </p:nvSpPr>
        <p:spPr bwMode="auto">
          <a:xfrm rot="5400000">
            <a:off x="1771046" y="1771104"/>
            <a:ext cx="215900" cy="2667000"/>
          </a:xfrm>
          <a:prstGeom prst="rightBracket">
            <a:avLst>
              <a:gd name="adj" fmla="val 83783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40721" y="1556792"/>
            <a:ext cx="2881312" cy="215900"/>
            <a:chOff x="3288" y="1162"/>
            <a:chExt cx="1815" cy="91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288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515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742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968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195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422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649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876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8921" y="1772692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3322033" y="1772692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" name="Picture 29" descr="MC90020307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46" y="2348954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1377346" y="1844129"/>
            <a:ext cx="323850" cy="682625"/>
            <a:chOff x="3923" y="1298"/>
            <a:chExt cx="204" cy="430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3969" y="157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4059" y="14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3923" y="1298"/>
              <a:ext cx="93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014" y="1706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3969" y="148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4059" y="166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 flipH="1">
            <a:off x="2421773" y="1922190"/>
            <a:ext cx="611980" cy="586581"/>
            <a:chOff x="1340173" y="2711251"/>
            <a:chExt cx="971550" cy="911225"/>
          </a:xfrm>
        </p:grpSpPr>
        <p:pic>
          <p:nvPicPr>
            <p:cNvPr id="33" name="Picture 29" descr="MC900203078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0173" y="3216076"/>
              <a:ext cx="784225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1987873" y="2711251"/>
              <a:ext cx="323850" cy="682625"/>
              <a:chOff x="3923" y="1298"/>
              <a:chExt cx="204" cy="430"/>
            </a:xfrm>
          </p:grpSpPr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3969" y="1570"/>
                <a:ext cx="46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7" name="Oval 32"/>
              <p:cNvSpPr>
                <a:spLocks noChangeAspect="1" noChangeArrowheads="1"/>
              </p:cNvSpPr>
              <p:nvPr/>
            </p:nvSpPr>
            <p:spPr bwMode="auto">
              <a:xfrm>
                <a:off x="3923" y="1298"/>
                <a:ext cx="93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8" name="Oval 33"/>
              <p:cNvSpPr>
                <a:spLocks noChangeAspect="1" noChangeArrowheads="1"/>
              </p:cNvSpPr>
              <p:nvPr/>
            </p:nvSpPr>
            <p:spPr bwMode="auto">
              <a:xfrm>
                <a:off x="4014" y="1706"/>
                <a:ext cx="23" cy="2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46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40" name="Oval 35"/>
              <p:cNvSpPr>
                <a:spLocks noChangeAspect="1" noChangeArrowheads="1"/>
              </p:cNvSpPr>
              <p:nvPr/>
            </p:nvSpPr>
            <p:spPr bwMode="auto">
              <a:xfrm>
                <a:off x="4059" y="1661"/>
                <a:ext cx="23" cy="2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</p:grpSp>
      </p:grpSp>
      <p:sp>
        <p:nvSpPr>
          <p:cNvPr id="42" name="Flèche droite 41"/>
          <p:cNvSpPr/>
          <p:nvPr/>
        </p:nvSpPr>
        <p:spPr>
          <a:xfrm flipH="1">
            <a:off x="5220072" y="2426246"/>
            <a:ext cx="28803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 flipH="1">
            <a:off x="3491880" y="2426246"/>
            <a:ext cx="28803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utoShape 25"/>
          <p:cNvSpPr>
            <a:spLocks/>
          </p:cNvSpPr>
          <p:nvPr/>
        </p:nvSpPr>
        <p:spPr bwMode="auto">
          <a:xfrm rot="5400000">
            <a:off x="1156683" y="3351461"/>
            <a:ext cx="1449387" cy="2881312"/>
          </a:xfrm>
          <a:prstGeom prst="rightBracket">
            <a:avLst>
              <a:gd name="adj" fmla="val 16566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46" name="AutoShape 37"/>
          <p:cNvSpPr>
            <a:spLocks/>
          </p:cNvSpPr>
          <p:nvPr/>
        </p:nvSpPr>
        <p:spPr bwMode="auto">
          <a:xfrm rot="5400000">
            <a:off x="1771046" y="4075360"/>
            <a:ext cx="215900" cy="2667000"/>
          </a:xfrm>
          <a:prstGeom prst="rightBracket">
            <a:avLst>
              <a:gd name="adj" fmla="val 83783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48" name="Freeform 15"/>
          <p:cNvSpPr>
            <a:spLocks/>
          </p:cNvSpPr>
          <p:nvPr/>
        </p:nvSpPr>
        <p:spPr bwMode="auto">
          <a:xfrm>
            <a:off x="440721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801083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1161446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1520221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8921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8" name="Picture 29" descr="MC90020307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46" y="465321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377346" y="4148385"/>
            <a:ext cx="323850" cy="682625"/>
            <a:chOff x="3923" y="1298"/>
            <a:chExt cx="204" cy="430"/>
          </a:xfrm>
        </p:grpSpPr>
        <p:sp>
          <p:nvSpPr>
            <p:cNvPr id="60" name="Oval 30"/>
            <p:cNvSpPr>
              <a:spLocks noChangeArrowheads="1"/>
            </p:cNvSpPr>
            <p:nvPr/>
          </p:nvSpPr>
          <p:spPr bwMode="auto">
            <a:xfrm>
              <a:off x="3969" y="157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4059" y="14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2" name="Oval 32"/>
            <p:cNvSpPr>
              <a:spLocks noChangeAspect="1" noChangeArrowheads="1"/>
            </p:cNvSpPr>
            <p:nvPr/>
          </p:nvSpPr>
          <p:spPr bwMode="auto">
            <a:xfrm>
              <a:off x="3923" y="1298"/>
              <a:ext cx="93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3" name="Oval 33"/>
            <p:cNvSpPr>
              <a:spLocks noChangeAspect="1" noChangeArrowheads="1"/>
            </p:cNvSpPr>
            <p:nvPr/>
          </p:nvSpPr>
          <p:spPr bwMode="auto">
            <a:xfrm>
              <a:off x="4014" y="1706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3969" y="148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5" name="Oval 35"/>
            <p:cNvSpPr>
              <a:spLocks noChangeAspect="1" noChangeArrowheads="1"/>
            </p:cNvSpPr>
            <p:nvPr/>
          </p:nvSpPr>
          <p:spPr bwMode="auto">
            <a:xfrm>
              <a:off x="4059" y="166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sp>
        <p:nvSpPr>
          <p:cNvPr id="76" name="AutoShape 37"/>
          <p:cNvSpPr>
            <a:spLocks/>
          </p:cNvSpPr>
          <p:nvPr/>
        </p:nvSpPr>
        <p:spPr bwMode="auto">
          <a:xfrm rot="5400000">
            <a:off x="1974288" y="4169067"/>
            <a:ext cx="1441738" cy="1253752"/>
          </a:xfrm>
          <a:prstGeom prst="rightBracket">
            <a:avLst>
              <a:gd name="adj" fmla="val 21738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7" name="AutoShape 37"/>
          <p:cNvSpPr>
            <a:spLocks/>
          </p:cNvSpPr>
          <p:nvPr/>
        </p:nvSpPr>
        <p:spPr bwMode="auto">
          <a:xfrm rot="16200000" flipV="1">
            <a:off x="1597688" y="4169067"/>
            <a:ext cx="1441737" cy="1253752"/>
          </a:xfrm>
          <a:prstGeom prst="rightBracket">
            <a:avLst>
              <a:gd name="adj" fmla="val 21738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9" name="AutoShape 37"/>
          <p:cNvSpPr>
            <a:spLocks/>
          </p:cNvSpPr>
          <p:nvPr/>
        </p:nvSpPr>
        <p:spPr bwMode="auto">
          <a:xfrm rot="5400000">
            <a:off x="7055841" y="4178667"/>
            <a:ext cx="215900" cy="2459543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>
            <a:off x="3322033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8" name="ZoneTexte 307"/>
          <p:cNvSpPr txBox="1"/>
          <p:nvPr/>
        </p:nvSpPr>
        <p:spPr>
          <a:xfrm>
            <a:off x="467544" y="5517232"/>
            <a:ext cx="316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peat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water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</a:t>
            </a:r>
            <a:r>
              <a:rPr lang="fr-FR" dirty="0" err="1" smtClean="0"/>
              <a:t>atural</a:t>
            </a:r>
            <a:r>
              <a:rPr lang="fr-FR" dirty="0" smtClean="0"/>
              <a:t> succession </a:t>
            </a:r>
            <a:r>
              <a:rPr lang="fr-FR" dirty="0" err="1" smtClean="0"/>
              <a:t>towards</a:t>
            </a:r>
            <a:r>
              <a:rPr lang="fr-FR" dirty="0" smtClean="0"/>
              <a:t> Phragmites</a:t>
            </a:r>
            <a:endParaRPr lang="fr-FR" dirty="0"/>
          </a:p>
        </p:txBody>
      </p:sp>
      <p:sp>
        <p:nvSpPr>
          <p:cNvPr id="309" name="ZoneTexte 308"/>
          <p:cNvSpPr txBox="1"/>
          <p:nvPr/>
        </p:nvSpPr>
        <p:spPr>
          <a:xfrm>
            <a:off x="5148064" y="5517232"/>
            <a:ext cx="355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peat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water and </a:t>
            </a:r>
            <a:r>
              <a:rPr lang="fr-FR" dirty="0" err="1" smtClean="0"/>
              <a:t>floating</a:t>
            </a:r>
            <a:r>
              <a:rPr lang="fr-FR" dirty="0" smtClean="0"/>
              <a:t> mats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natural</a:t>
            </a:r>
            <a:r>
              <a:rPr lang="fr-FR" dirty="0"/>
              <a:t> succession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/>
              <a:t>Phragmites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11" name="AutoShape 37"/>
          <p:cNvSpPr>
            <a:spLocks/>
          </p:cNvSpPr>
          <p:nvPr/>
        </p:nvSpPr>
        <p:spPr bwMode="auto">
          <a:xfrm rot="5400000">
            <a:off x="6443649" y="3356012"/>
            <a:ext cx="1440284" cy="2881313"/>
          </a:xfrm>
          <a:prstGeom prst="rightBracket">
            <a:avLst>
              <a:gd name="adj" fmla="val 2173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 flipH="1">
            <a:off x="5292328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 flipH="1">
            <a:off x="8604696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2" name="AutoShape 37"/>
          <p:cNvSpPr>
            <a:spLocks/>
          </p:cNvSpPr>
          <p:nvPr/>
        </p:nvSpPr>
        <p:spPr bwMode="auto">
          <a:xfrm rot="16200000" flipV="1">
            <a:off x="6863014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3" name="AutoShape 37"/>
          <p:cNvSpPr>
            <a:spLocks/>
          </p:cNvSpPr>
          <p:nvPr/>
        </p:nvSpPr>
        <p:spPr bwMode="auto">
          <a:xfrm rot="16200000" flipV="1">
            <a:off x="6079310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4" name="AutoShape 37"/>
          <p:cNvSpPr>
            <a:spLocks/>
          </p:cNvSpPr>
          <p:nvPr/>
        </p:nvSpPr>
        <p:spPr bwMode="auto">
          <a:xfrm rot="16200000" flipV="1">
            <a:off x="7943134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7" name="AutoShape 37"/>
          <p:cNvSpPr>
            <a:spLocks/>
          </p:cNvSpPr>
          <p:nvPr/>
        </p:nvSpPr>
        <p:spPr bwMode="auto">
          <a:xfrm rot="5400000">
            <a:off x="6911577" y="1847476"/>
            <a:ext cx="215900" cy="2459543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8" name="AutoShape 37"/>
          <p:cNvSpPr>
            <a:spLocks/>
          </p:cNvSpPr>
          <p:nvPr/>
        </p:nvSpPr>
        <p:spPr bwMode="auto">
          <a:xfrm rot="5400000">
            <a:off x="6299385" y="1024821"/>
            <a:ext cx="1440284" cy="2881313"/>
          </a:xfrm>
          <a:prstGeom prst="rightBracket">
            <a:avLst>
              <a:gd name="adj" fmla="val 2173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9" name="Line 26"/>
          <p:cNvSpPr>
            <a:spLocks noChangeShapeType="1"/>
          </p:cNvSpPr>
          <p:nvPr/>
        </p:nvSpPr>
        <p:spPr bwMode="auto">
          <a:xfrm flipH="1">
            <a:off x="5148064" y="174575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0" name="Line 27"/>
          <p:cNvSpPr>
            <a:spLocks noChangeShapeType="1"/>
          </p:cNvSpPr>
          <p:nvPr/>
        </p:nvSpPr>
        <p:spPr bwMode="auto">
          <a:xfrm flipH="1">
            <a:off x="8460432" y="174575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321094" y="2771636"/>
            <a:ext cx="9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4" name="ZoneTexte 323"/>
          <p:cNvSpPr txBox="1"/>
          <p:nvPr/>
        </p:nvSpPr>
        <p:spPr>
          <a:xfrm>
            <a:off x="2189372" y="2586970"/>
            <a:ext cx="9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Water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Organigramme : Jonction de sommaire 79"/>
          <p:cNvSpPr/>
          <p:nvPr/>
        </p:nvSpPr>
        <p:spPr>
          <a:xfrm>
            <a:off x="3995936" y="2060828"/>
            <a:ext cx="792000" cy="792000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8" descr="ANd9GcQKgPjSqbofNKyzqn2Weh57ScJ8tsS4O8bIpoK_u2sVWva9Jo4f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08214"/>
            <a:ext cx="2374776" cy="158062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843809" y="2354238"/>
            <a:ext cx="3271502" cy="2589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AutoShape 37"/>
          <p:cNvSpPr>
            <a:spLocks/>
          </p:cNvSpPr>
          <p:nvPr/>
        </p:nvSpPr>
        <p:spPr bwMode="auto">
          <a:xfrm rot="5400000">
            <a:off x="6308510" y="1033529"/>
            <a:ext cx="1422032" cy="2881313"/>
          </a:xfrm>
          <a:prstGeom prst="rightBracket">
            <a:avLst>
              <a:gd name="adj" fmla="val 22881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 rot="5400000">
            <a:off x="6444442" y="3356385"/>
            <a:ext cx="1439442" cy="2880568"/>
          </a:xfrm>
          <a:prstGeom prst="rightBracket">
            <a:avLst>
              <a:gd name="adj" fmla="val 20342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95" name="AutoShape 37"/>
          <p:cNvSpPr>
            <a:spLocks/>
          </p:cNvSpPr>
          <p:nvPr/>
        </p:nvSpPr>
        <p:spPr bwMode="auto">
          <a:xfrm rot="5400000">
            <a:off x="6713548" y="3662434"/>
            <a:ext cx="900487" cy="2807428"/>
          </a:xfrm>
          <a:prstGeom prst="rightBracket">
            <a:avLst>
              <a:gd name="adj" fmla="val 31626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6" name="AutoShape 25"/>
          <p:cNvSpPr>
            <a:spLocks/>
          </p:cNvSpPr>
          <p:nvPr/>
        </p:nvSpPr>
        <p:spPr bwMode="auto">
          <a:xfrm rot="5400000">
            <a:off x="1156683" y="1047205"/>
            <a:ext cx="1449387" cy="2881312"/>
          </a:xfrm>
          <a:prstGeom prst="rightBracket">
            <a:avLst>
              <a:gd name="adj" fmla="val 16566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9" name="AutoShape 37"/>
          <p:cNvSpPr>
            <a:spLocks/>
          </p:cNvSpPr>
          <p:nvPr/>
        </p:nvSpPr>
        <p:spPr bwMode="auto">
          <a:xfrm rot="5400000">
            <a:off x="1771046" y="1771104"/>
            <a:ext cx="215900" cy="2667000"/>
          </a:xfrm>
          <a:prstGeom prst="rightBracket">
            <a:avLst>
              <a:gd name="adj" fmla="val 83783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40721" y="1556792"/>
            <a:ext cx="2881312" cy="215900"/>
            <a:chOff x="3288" y="1162"/>
            <a:chExt cx="1815" cy="91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288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515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742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968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195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422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649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876" y="1162"/>
              <a:ext cx="227" cy="91"/>
            </a:xfrm>
            <a:custGeom>
              <a:avLst/>
              <a:gdLst>
                <a:gd name="T0" fmla="*/ 0 w 1163"/>
                <a:gd name="T1" fmla="*/ 0 h 417"/>
                <a:gd name="T2" fmla="*/ 0 w 1163"/>
                <a:gd name="T3" fmla="*/ 0 h 417"/>
                <a:gd name="T4" fmla="*/ 0 w 1163"/>
                <a:gd name="T5" fmla="*/ 0 h 417"/>
                <a:gd name="T6" fmla="*/ 0 w 1163"/>
                <a:gd name="T7" fmla="*/ 0 h 417"/>
                <a:gd name="T8" fmla="*/ 0 w 1163"/>
                <a:gd name="T9" fmla="*/ 0 h 417"/>
                <a:gd name="T10" fmla="*/ 0 w 1163"/>
                <a:gd name="T11" fmla="*/ 0 h 417"/>
                <a:gd name="T12" fmla="*/ 0 w 1163"/>
                <a:gd name="T13" fmla="*/ 0 h 417"/>
                <a:gd name="T14" fmla="*/ 0 w 1163"/>
                <a:gd name="T15" fmla="*/ 0 h 417"/>
                <a:gd name="T16" fmla="*/ 0 w 1163"/>
                <a:gd name="T17" fmla="*/ 0 h 417"/>
                <a:gd name="T18" fmla="*/ 0 w 1163"/>
                <a:gd name="T19" fmla="*/ 0 h 417"/>
                <a:gd name="T20" fmla="*/ 0 w 1163"/>
                <a:gd name="T21" fmla="*/ 0 h 417"/>
                <a:gd name="T22" fmla="*/ 0 w 1163"/>
                <a:gd name="T23" fmla="*/ 0 h 417"/>
                <a:gd name="T24" fmla="*/ 0 w 1163"/>
                <a:gd name="T25" fmla="*/ 0 h 417"/>
                <a:gd name="T26" fmla="*/ 0 w 1163"/>
                <a:gd name="T27" fmla="*/ 0 h 417"/>
                <a:gd name="T28" fmla="*/ 0 w 1163"/>
                <a:gd name="T29" fmla="*/ 0 h 417"/>
                <a:gd name="T30" fmla="*/ 0 w 1163"/>
                <a:gd name="T31" fmla="*/ 0 h 417"/>
                <a:gd name="T32" fmla="*/ 0 w 1163"/>
                <a:gd name="T33" fmla="*/ 0 h 417"/>
                <a:gd name="T34" fmla="*/ 0 w 1163"/>
                <a:gd name="T35" fmla="*/ 0 h 417"/>
                <a:gd name="T36" fmla="*/ 0 w 1163"/>
                <a:gd name="T37" fmla="*/ 0 h 417"/>
                <a:gd name="T38" fmla="*/ 0 w 1163"/>
                <a:gd name="T39" fmla="*/ 0 h 417"/>
                <a:gd name="T40" fmla="*/ 0 w 1163"/>
                <a:gd name="T41" fmla="*/ 0 h 417"/>
                <a:gd name="T42" fmla="*/ 0 w 1163"/>
                <a:gd name="T43" fmla="*/ 0 h 417"/>
                <a:gd name="T44" fmla="*/ 0 w 1163"/>
                <a:gd name="T45" fmla="*/ 0 h 417"/>
                <a:gd name="T46" fmla="*/ 0 w 1163"/>
                <a:gd name="T47" fmla="*/ 0 h 417"/>
                <a:gd name="T48" fmla="*/ 0 w 1163"/>
                <a:gd name="T49" fmla="*/ 0 h 417"/>
                <a:gd name="T50" fmla="*/ 0 w 1163"/>
                <a:gd name="T51" fmla="*/ 0 h 417"/>
                <a:gd name="T52" fmla="*/ 0 w 1163"/>
                <a:gd name="T53" fmla="*/ 0 h 417"/>
                <a:gd name="T54" fmla="*/ 0 w 1163"/>
                <a:gd name="T55" fmla="*/ 0 h 417"/>
                <a:gd name="T56" fmla="*/ 0 w 1163"/>
                <a:gd name="T57" fmla="*/ 0 h 417"/>
                <a:gd name="T58" fmla="*/ 0 w 1163"/>
                <a:gd name="T59" fmla="*/ 0 h 417"/>
                <a:gd name="T60" fmla="*/ 0 w 1163"/>
                <a:gd name="T61" fmla="*/ 0 h 417"/>
                <a:gd name="T62" fmla="*/ 0 w 1163"/>
                <a:gd name="T63" fmla="*/ 0 h 417"/>
                <a:gd name="T64" fmla="*/ 0 w 1163"/>
                <a:gd name="T65" fmla="*/ 0 h 417"/>
                <a:gd name="T66" fmla="*/ 0 w 1163"/>
                <a:gd name="T67" fmla="*/ 0 h 417"/>
                <a:gd name="T68" fmla="*/ 0 w 1163"/>
                <a:gd name="T69" fmla="*/ 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3"/>
                <a:gd name="T106" fmla="*/ 0 h 417"/>
                <a:gd name="T107" fmla="*/ 1163 w 116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3" h="417">
                  <a:moveTo>
                    <a:pt x="0" y="409"/>
                  </a:moveTo>
                  <a:cubicBezTo>
                    <a:pt x="50" y="408"/>
                    <a:pt x="211" y="417"/>
                    <a:pt x="282" y="392"/>
                  </a:cubicBezTo>
                  <a:cubicBezTo>
                    <a:pt x="284" y="386"/>
                    <a:pt x="285" y="380"/>
                    <a:pt x="288" y="375"/>
                  </a:cubicBezTo>
                  <a:cubicBezTo>
                    <a:pt x="291" y="369"/>
                    <a:pt x="296" y="364"/>
                    <a:pt x="299" y="358"/>
                  </a:cubicBezTo>
                  <a:cubicBezTo>
                    <a:pt x="332" y="282"/>
                    <a:pt x="335" y="248"/>
                    <a:pt x="409" y="196"/>
                  </a:cubicBezTo>
                  <a:cubicBezTo>
                    <a:pt x="433" y="161"/>
                    <a:pt x="453" y="122"/>
                    <a:pt x="484" y="93"/>
                  </a:cubicBezTo>
                  <a:cubicBezTo>
                    <a:pt x="500" y="46"/>
                    <a:pt x="568" y="50"/>
                    <a:pt x="610" y="41"/>
                  </a:cubicBezTo>
                  <a:cubicBezTo>
                    <a:pt x="626" y="37"/>
                    <a:pt x="657" y="29"/>
                    <a:pt x="657" y="29"/>
                  </a:cubicBezTo>
                  <a:cubicBezTo>
                    <a:pt x="680" y="14"/>
                    <a:pt x="705" y="7"/>
                    <a:pt x="731" y="0"/>
                  </a:cubicBezTo>
                  <a:cubicBezTo>
                    <a:pt x="897" y="4"/>
                    <a:pt x="938" y="7"/>
                    <a:pt x="1066" y="29"/>
                  </a:cubicBezTo>
                  <a:cubicBezTo>
                    <a:pt x="1093" y="56"/>
                    <a:pt x="1109" y="84"/>
                    <a:pt x="1117" y="121"/>
                  </a:cubicBezTo>
                  <a:cubicBezTo>
                    <a:pt x="1115" y="177"/>
                    <a:pt x="1141" y="244"/>
                    <a:pt x="1106" y="288"/>
                  </a:cubicBezTo>
                  <a:cubicBezTo>
                    <a:pt x="1091" y="307"/>
                    <a:pt x="1037" y="311"/>
                    <a:pt x="1037" y="311"/>
                  </a:cubicBezTo>
                  <a:cubicBezTo>
                    <a:pt x="981" y="348"/>
                    <a:pt x="961" y="327"/>
                    <a:pt x="870" y="323"/>
                  </a:cubicBezTo>
                  <a:cubicBezTo>
                    <a:pt x="847" y="315"/>
                    <a:pt x="824" y="313"/>
                    <a:pt x="801" y="306"/>
                  </a:cubicBezTo>
                  <a:cubicBezTo>
                    <a:pt x="787" y="285"/>
                    <a:pt x="775" y="273"/>
                    <a:pt x="754" y="260"/>
                  </a:cubicBezTo>
                  <a:cubicBezTo>
                    <a:pt x="744" y="222"/>
                    <a:pt x="728" y="147"/>
                    <a:pt x="754" y="121"/>
                  </a:cubicBezTo>
                  <a:cubicBezTo>
                    <a:pt x="763" y="112"/>
                    <a:pt x="777" y="114"/>
                    <a:pt x="789" y="110"/>
                  </a:cubicBezTo>
                  <a:cubicBezTo>
                    <a:pt x="858" y="114"/>
                    <a:pt x="898" y="91"/>
                    <a:pt x="910" y="150"/>
                  </a:cubicBezTo>
                  <a:cubicBezTo>
                    <a:pt x="905" y="201"/>
                    <a:pt x="913" y="231"/>
                    <a:pt x="864" y="248"/>
                  </a:cubicBezTo>
                  <a:cubicBezTo>
                    <a:pt x="852" y="244"/>
                    <a:pt x="839" y="245"/>
                    <a:pt x="829" y="237"/>
                  </a:cubicBezTo>
                  <a:cubicBezTo>
                    <a:pt x="825" y="234"/>
                    <a:pt x="785" y="183"/>
                    <a:pt x="829" y="214"/>
                  </a:cubicBezTo>
                  <a:cubicBezTo>
                    <a:pt x="839" y="212"/>
                    <a:pt x="853" y="216"/>
                    <a:pt x="858" y="208"/>
                  </a:cubicBezTo>
                  <a:cubicBezTo>
                    <a:pt x="863" y="200"/>
                    <a:pt x="861" y="183"/>
                    <a:pt x="852" y="179"/>
                  </a:cubicBezTo>
                  <a:cubicBezTo>
                    <a:pt x="836" y="173"/>
                    <a:pt x="818" y="183"/>
                    <a:pt x="801" y="185"/>
                  </a:cubicBezTo>
                  <a:cubicBezTo>
                    <a:pt x="789" y="220"/>
                    <a:pt x="777" y="269"/>
                    <a:pt x="818" y="283"/>
                  </a:cubicBezTo>
                  <a:cubicBezTo>
                    <a:pt x="940" y="278"/>
                    <a:pt x="970" y="312"/>
                    <a:pt x="996" y="219"/>
                  </a:cubicBezTo>
                  <a:cubicBezTo>
                    <a:pt x="990" y="132"/>
                    <a:pt x="999" y="168"/>
                    <a:pt x="979" y="110"/>
                  </a:cubicBezTo>
                  <a:cubicBezTo>
                    <a:pt x="974" y="97"/>
                    <a:pt x="945" y="87"/>
                    <a:pt x="945" y="87"/>
                  </a:cubicBezTo>
                  <a:cubicBezTo>
                    <a:pt x="896" y="17"/>
                    <a:pt x="800" y="64"/>
                    <a:pt x="726" y="75"/>
                  </a:cubicBezTo>
                  <a:cubicBezTo>
                    <a:pt x="694" y="86"/>
                    <a:pt x="689" y="96"/>
                    <a:pt x="680" y="127"/>
                  </a:cubicBezTo>
                  <a:cubicBezTo>
                    <a:pt x="682" y="198"/>
                    <a:pt x="673" y="270"/>
                    <a:pt x="685" y="340"/>
                  </a:cubicBezTo>
                  <a:cubicBezTo>
                    <a:pt x="690" y="369"/>
                    <a:pt x="791" y="383"/>
                    <a:pt x="835" y="386"/>
                  </a:cubicBezTo>
                  <a:cubicBezTo>
                    <a:pt x="875" y="415"/>
                    <a:pt x="897" y="406"/>
                    <a:pt x="956" y="409"/>
                  </a:cubicBezTo>
                  <a:cubicBezTo>
                    <a:pt x="1034" y="386"/>
                    <a:pt x="967" y="404"/>
                    <a:pt x="1163" y="404"/>
                  </a:cubicBezTo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8921" y="1772692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3322033" y="1772692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" name="Picture 29" descr="MC90020307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46" y="2348954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1377346" y="1844129"/>
            <a:ext cx="323850" cy="682625"/>
            <a:chOff x="3923" y="1298"/>
            <a:chExt cx="204" cy="430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3969" y="157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4059" y="14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3923" y="1298"/>
              <a:ext cx="93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014" y="1706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3969" y="148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4059" y="166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 flipH="1">
            <a:off x="2421773" y="1922190"/>
            <a:ext cx="611980" cy="586581"/>
            <a:chOff x="1340173" y="2711251"/>
            <a:chExt cx="971550" cy="911225"/>
          </a:xfrm>
        </p:grpSpPr>
        <p:pic>
          <p:nvPicPr>
            <p:cNvPr id="33" name="Picture 29" descr="MC900203078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0173" y="3216076"/>
              <a:ext cx="784225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1987873" y="2711251"/>
              <a:ext cx="323850" cy="682625"/>
              <a:chOff x="3923" y="1298"/>
              <a:chExt cx="204" cy="430"/>
            </a:xfrm>
          </p:grpSpPr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3969" y="1570"/>
                <a:ext cx="46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7" name="Oval 32"/>
              <p:cNvSpPr>
                <a:spLocks noChangeAspect="1" noChangeArrowheads="1"/>
              </p:cNvSpPr>
              <p:nvPr/>
            </p:nvSpPr>
            <p:spPr bwMode="auto">
              <a:xfrm>
                <a:off x="3923" y="1298"/>
                <a:ext cx="93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8" name="Oval 33"/>
              <p:cNvSpPr>
                <a:spLocks noChangeAspect="1" noChangeArrowheads="1"/>
              </p:cNvSpPr>
              <p:nvPr/>
            </p:nvSpPr>
            <p:spPr bwMode="auto">
              <a:xfrm>
                <a:off x="4014" y="1706"/>
                <a:ext cx="23" cy="2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46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  <p:sp>
            <p:nvSpPr>
              <p:cNvPr id="40" name="Oval 35"/>
              <p:cNvSpPr>
                <a:spLocks noChangeAspect="1" noChangeArrowheads="1"/>
              </p:cNvSpPr>
              <p:nvPr/>
            </p:nvSpPr>
            <p:spPr bwMode="auto">
              <a:xfrm>
                <a:off x="4059" y="1661"/>
                <a:ext cx="23" cy="2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Arial" charset="0"/>
                </a:endParaRPr>
              </a:p>
            </p:txBody>
          </p:sp>
        </p:grpSp>
      </p:grpSp>
      <p:sp>
        <p:nvSpPr>
          <p:cNvPr id="4" name="Organigramme : Jonction de sommaire 3"/>
          <p:cNvSpPr/>
          <p:nvPr/>
        </p:nvSpPr>
        <p:spPr>
          <a:xfrm>
            <a:off x="3995936" y="2060828"/>
            <a:ext cx="792000" cy="792000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 flipH="1">
            <a:off x="5220072" y="2426246"/>
            <a:ext cx="28803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 flipH="1">
            <a:off x="3491880" y="2426246"/>
            <a:ext cx="28803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utoShape 25"/>
          <p:cNvSpPr>
            <a:spLocks/>
          </p:cNvSpPr>
          <p:nvPr/>
        </p:nvSpPr>
        <p:spPr bwMode="auto">
          <a:xfrm rot="5400000">
            <a:off x="1156683" y="3351461"/>
            <a:ext cx="1449387" cy="2881312"/>
          </a:xfrm>
          <a:prstGeom prst="rightBracket">
            <a:avLst>
              <a:gd name="adj" fmla="val 16566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46" name="AutoShape 37"/>
          <p:cNvSpPr>
            <a:spLocks/>
          </p:cNvSpPr>
          <p:nvPr/>
        </p:nvSpPr>
        <p:spPr bwMode="auto">
          <a:xfrm rot="5400000">
            <a:off x="1771046" y="4075360"/>
            <a:ext cx="215900" cy="2667000"/>
          </a:xfrm>
          <a:prstGeom prst="rightBracket">
            <a:avLst>
              <a:gd name="adj" fmla="val 83783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48" name="Freeform 15"/>
          <p:cNvSpPr>
            <a:spLocks/>
          </p:cNvSpPr>
          <p:nvPr/>
        </p:nvSpPr>
        <p:spPr bwMode="auto">
          <a:xfrm>
            <a:off x="440721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801083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1161446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1520221" y="3861048"/>
            <a:ext cx="360362" cy="215900"/>
          </a:xfrm>
          <a:custGeom>
            <a:avLst/>
            <a:gdLst>
              <a:gd name="T0" fmla="*/ 0 w 1163"/>
              <a:gd name="T1" fmla="*/ 0 h 417"/>
              <a:gd name="T2" fmla="*/ 0 w 1163"/>
              <a:gd name="T3" fmla="*/ 0 h 417"/>
              <a:gd name="T4" fmla="*/ 0 w 1163"/>
              <a:gd name="T5" fmla="*/ 0 h 417"/>
              <a:gd name="T6" fmla="*/ 0 w 1163"/>
              <a:gd name="T7" fmla="*/ 0 h 417"/>
              <a:gd name="T8" fmla="*/ 0 w 1163"/>
              <a:gd name="T9" fmla="*/ 0 h 417"/>
              <a:gd name="T10" fmla="*/ 0 w 1163"/>
              <a:gd name="T11" fmla="*/ 0 h 417"/>
              <a:gd name="T12" fmla="*/ 0 w 1163"/>
              <a:gd name="T13" fmla="*/ 0 h 417"/>
              <a:gd name="T14" fmla="*/ 0 w 1163"/>
              <a:gd name="T15" fmla="*/ 0 h 417"/>
              <a:gd name="T16" fmla="*/ 0 w 1163"/>
              <a:gd name="T17" fmla="*/ 0 h 417"/>
              <a:gd name="T18" fmla="*/ 0 w 1163"/>
              <a:gd name="T19" fmla="*/ 0 h 417"/>
              <a:gd name="T20" fmla="*/ 0 w 1163"/>
              <a:gd name="T21" fmla="*/ 0 h 417"/>
              <a:gd name="T22" fmla="*/ 0 w 1163"/>
              <a:gd name="T23" fmla="*/ 0 h 417"/>
              <a:gd name="T24" fmla="*/ 0 w 1163"/>
              <a:gd name="T25" fmla="*/ 0 h 417"/>
              <a:gd name="T26" fmla="*/ 0 w 1163"/>
              <a:gd name="T27" fmla="*/ 0 h 417"/>
              <a:gd name="T28" fmla="*/ 0 w 1163"/>
              <a:gd name="T29" fmla="*/ 0 h 417"/>
              <a:gd name="T30" fmla="*/ 0 w 1163"/>
              <a:gd name="T31" fmla="*/ 0 h 417"/>
              <a:gd name="T32" fmla="*/ 0 w 1163"/>
              <a:gd name="T33" fmla="*/ 0 h 417"/>
              <a:gd name="T34" fmla="*/ 0 w 1163"/>
              <a:gd name="T35" fmla="*/ 0 h 417"/>
              <a:gd name="T36" fmla="*/ 0 w 1163"/>
              <a:gd name="T37" fmla="*/ 0 h 417"/>
              <a:gd name="T38" fmla="*/ 0 w 1163"/>
              <a:gd name="T39" fmla="*/ 0 h 417"/>
              <a:gd name="T40" fmla="*/ 0 w 1163"/>
              <a:gd name="T41" fmla="*/ 0 h 417"/>
              <a:gd name="T42" fmla="*/ 0 w 1163"/>
              <a:gd name="T43" fmla="*/ 0 h 417"/>
              <a:gd name="T44" fmla="*/ 0 w 1163"/>
              <a:gd name="T45" fmla="*/ 0 h 417"/>
              <a:gd name="T46" fmla="*/ 0 w 1163"/>
              <a:gd name="T47" fmla="*/ 0 h 417"/>
              <a:gd name="T48" fmla="*/ 0 w 1163"/>
              <a:gd name="T49" fmla="*/ 0 h 417"/>
              <a:gd name="T50" fmla="*/ 0 w 1163"/>
              <a:gd name="T51" fmla="*/ 0 h 417"/>
              <a:gd name="T52" fmla="*/ 0 w 1163"/>
              <a:gd name="T53" fmla="*/ 0 h 417"/>
              <a:gd name="T54" fmla="*/ 0 w 1163"/>
              <a:gd name="T55" fmla="*/ 0 h 417"/>
              <a:gd name="T56" fmla="*/ 0 w 1163"/>
              <a:gd name="T57" fmla="*/ 0 h 417"/>
              <a:gd name="T58" fmla="*/ 0 w 1163"/>
              <a:gd name="T59" fmla="*/ 0 h 417"/>
              <a:gd name="T60" fmla="*/ 0 w 1163"/>
              <a:gd name="T61" fmla="*/ 0 h 417"/>
              <a:gd name="T62" fmla="*/ 0 w 1163"/>
              <a:gd name="T63" fmla="*/ 0 h 417"/>
              <a:gd name="T64" fmla="*/ 0 w 1163"/>
              <a:gd name="T65" fmla="*/ 0 h 417"/>
              <a:gd name="T66" fmla="*/ 0 w 1163"/>
              <a:gd name="T67" fmla="*/ 0 h 417"/>
              <a:gd name="T68" fmla="*/ 0 w 1163"/>
              <a:gd name="T69" fmla="*/ 0 h 4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3"/>
              <a:gd name="T106" fmla="*/ 0 h 417"/>
              <a:gd name="T107" fmla="*/ 1163 w 1163"/>
              <a:gd name="T108" fmla="*/ 417 h 4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3" h="417">
                <a:moveTo>
                  <a:pt x="0" y="409"/>
                </a:moveTo>
                <a:cubicBezTo>
                  <a:pt x="50" y="408"/>
                  <a:pt x="211" y="417"/>
                  <a:pt x="282" y="392"/>
                </a:cubicBezTo>
                <a:cubicBezTo>
                  <a:pt x="284" y="386"/>
                  <a:pt x="285" y="380"/>
                  <a:pt x="288" y="375"/>
                </a:cubicBezTo>
                <a:cubicBezTo>
                  <a:pt x="291" y="369"/>
                  <a:pt x="296" y="364"/>
                  <a:pt x="299" y="358"/>
                </a:cubicBezTo>
                <a:cubicBezTo>
                  <a:pt x="332" y="282"/>
                  <a:pt x="335" y="248"/>
                  <a:pt x="409" y="196"/>
                </a:cubicBezTo>
                <a:cubicBezTo>
                  <a:pt x="433" y="161"/>
                  <a:pt x="453" y="122"/>
                  <a:pt x="484" y="93"/>
                </a:cubicBezTo>
                <a:cubicBezTo>
                  <a:pt x="500" y="46"/>
                  <a:pt x="568" y="50"/>
                  <a:pt x="610" y="41"/>
                </a:cubicBezTo>
                <a:cubicBezTo>
                  <a:pt x="626" y="37"/>
                  <a:pt x="657" y="29"/>
                  <a:pt x="657" y="29"/>
                </a:cubicBezTo>
                <a:cubicBezTo>
                  <a:pt x="680" y="14"/>
                  <a:pt x="705" y="7"/>
                  <a:pt x="731" y="0"/>
                </a:cubicBezTo>
                <a:cubicBezTo>
                  <a:pt x="897" y="4"/>
                  <a:pt x="938" y="7"/>
                  <a:pt x="1066" y="29"/>
                </a:cubicBezTo>
                <a:cubicBezTo>
                  <a:pt x="1093" y="56"/>
                  <a:pt x="1109" y="84"/>
                  <a:pt x="1117" y="121"/>
                </a:cubicBezTo>
                <a:cubicBezTo>
                  <a:pt x="1115" y="177"/>
                  <a:pt x="1141" y="244"/>
                  <a:pt x="1106" y="288"/>
                </a:cubicBezTo>
                <a:cubicBezTo>
                  <a:pt x="1091" y="307"/>
                  <a:pt x="1037" y="311"/>
                  <a:pt x="1037" y="311"/>
                </a:cubicBezTo>
                <a:cubicBezTo>
                  <a:pt x="981" y="348"/>
                  <a:pt x="961" y="327"/>
                  <a:pt x="870" y="323"/>
                </a:cubicBezTo>
                <a:cubicBezTo>
                  <a:pt x="847" y="315"/>
                  <a:pt x="824" y="313"/>
                  <a:pt x="801" y="306"/>
                </a:cubicBezTo>
                <a:cubicBezTo>
                  <a:pt x="787" y="285"/>
                  <a:pt x="775" y="273"/>
                  <a:pt x="754" y="260"/>
                </a:cubicBezTo>
                <a:cubicBezTo>
                  <a:pt x="744" y="222"/>
                  <a:pt x="728" y="147"/>
                  <a:pt x="754" y="121"/>
                </a:cubicBezTo>
                <a:cubicBezTo>
                  <a:pt x="763" y="112"/>
                  <a:pt x="777" y="114"/>
                  <a:pt x="789" y="110"/>
                </a:cubicBezTo>
                <a:cubicBezTo>
                  <a:pt x="858" y="114"/>
                  <a:pt x="898" y="91"/>
                  <a:pt x="910" y="150"/>
                </a:cubicBezTo>
                <a:cubicBezTo>
                  <a:pt x="905" y="201"/>
                  <a:pt x="913" y="231"/>
                  <a:pt x="864" y="248"/>
                </a:cubicBezTo>
                <a:cubicBezTo>
                  <a:pt x="852" y="244"/>
                  <a:pt x="839" y="245"/>
                  <a:pt x="829" y="237"/>
                </a:cubicBezTo>
                <a:cubicBezTo>
                  <a:pt x="825" y="234"/>
                  <a:pt x="785" y="183"/>
                  <a:pt x="829" y="214"/>
                </a:cubicBezTo>
                <a:cubicBezTo>
                  <a:pt x="839" y="212"/>
                  <a:pt x="853" y="216"/>
                  <a:pt x="858" y="208"/>
                </a:cubicBezTo>
                <a:cubicBezTo>
                  <a:pt x="863" y="200"/>
                  <a:pt x="861" y="183"/>
                  <a:pt x="852" y="179"/>
                </a:cubicBezTo>
                <a:cubicBezTo>
                  <a:pt x="836" y="173"/>
                  <a:pt x="818" y="183"/>
                  <a:pt x="801" y="185"/>
                </a:cubicBezTo>
                <a:cubicBezTo>
                  <a:pt x="789" y="220"/>
                  <a:pt x="777" y="269"/>
                  <a:pt x="818" y="283"/>
                </a:cubicBezTo>
                <a:cubicBezTo>
                  <a:pt x="940" y="278"/>
                  <a:pt x="970" y="312"/>
                  <a:pt x="996" y="219"/>
                </a:cubicBezTo>
                <a:cubicBezTo>
                  <a:pt x="990" y="132"/>
                  <a:pt x="999" y="168"/>
                  <a:pt x="979" y="110"/>
                </a:cubicBezTo>
                <a:cubicBezTo>
                  <a:pt x="974" y="97"/>
                  <a:pt x="945" y="87"/>
                  <a:pt x="945" y="87"/>
                </a:cubicBezTo>
                <a:cubicBezTo>
                  <a:pt x="896" y="17"/>
                  <a:pt x="800" y="64"/>
                  <a:pt x="726" y="75"/>
                </a:cubicBezTo>
                <a:cubicBezTo>
                  <a:pt x="694" y="86"/>
                  <a:pt x="689" y="96"/>
                  <a:pt x="680" y="127"/>
                </a:cubicBezTo>
                <a:cubicBezTo>
                  <a:pt x="682" y="198"/>
                  <a:pt x="673" y="270"/>
                  <a:pt x="685" y="340"/>
                </a:cubicBezTo>
                <a:cubicBezTo>
                  <a:pt x="690" y="369"/>
                  <a:pt x="791" y="383"/>
                  <a:pt x="835" y="386"/>
                </a:cubicBezTo>
                <a:cubicBezTo>
                  <a:pt x="875" y="415"/>
                  <a:pt x="897" y="406"/>
                  <a:pt x="956" y="409"/>
                </a:cubicBezTo>
                <a:cubicBezTo>
                  <a:pt x="1034" y="386"/>
                  <a:pt x="967" y="404"/>
                  <a:pt x="1163" y="404"/>
                </a:cubicBezTo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8921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8" name="Picture 29" descr="MC90020307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46" y="465321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377346" y="4148385"/>
            <a:ext cx="323850" cy="682625"/>
            <a:chOff x="3923" y="1298"/>
            <a:chExt cx="204" cy="430"/>
          </a:xfrm>
        </p:grpSpPr>
        <p:sp>
          <p:nvSpPr>
            <p:cNvPr id="60" name="Oval 30"/>
            <p:cNvSpPr>
              <a:spLocks noChangeArrowheads="1"/>
            </p:cNvSpPr>
            <p:nvPr/>
          </p:nvSpPr>
          <p:spPr bwMode="auto">
            <a:xfrm>
              <a:off x="3969" y="157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4059" y="1480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2" name="Oval 32"/>
            <p:cNvSpPr>
              <a:spLocks noChangeAspect="1" noChangeArrowheads="1"/>
            </p:cNvSpPr>
            <p:nvPr/>
          </p:nvSpPr>
          <p:spPr bwMode="auto">
            <a:xfrm>
              <a:off x="3923" y="1298"/>
              <a:ext cx="93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3" name="Oval 33"/>
            <p:cNvSpPr>
              <a:spLocks noChangeAspect="1" noChangeArrowheads="1"/>
            </p:cNvSpPr>
            <p:nvPr/>
          </p:nvSpPr>
          <p:spPr bwMode="auto">
            <a:xfrm>
              <a:off x="4014" y="1706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3969" y="1480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65" name="Oval 35"/>
            <p:cNvSpPr>
              <a:spLocks noChangeAspect="1" noChangeArrowheads="1"/>
            </p:cNvSpPr>
            <p:nvPr/>
          </p:nvSpPr>
          <p:spPr bwMode="auto">
            <a:xfrm>
              <a:off x="4059" y="1661"/>
              <a:ext cx="23" cy="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</p:grpSp>
      <p:sp>
        <p:nvSpPr>
          <p:cNvPr id="76" name="AutoShape 37"/>
          <p:cNvSpPr>
            <a:spLocks/>
          </p:cNvSpPr>
          <p:nvPr/>
        </p:nvSpPr>
        <p:spPr bwMode="auto">
          <a:xfrm rot="5400000">
            <a:off x="1974288" y="4169067"/>
            <a:ext cx="1441738" cy="1253752"/>
          </a:xfrm>
          <a:prstGeom prst="rightBracket">
            <a:avLst>
              <a:gd name="adj" fmla="val 21738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7" name="AutoShape 37"/>
          <p:cNvSpPr>
            <a:spLocks/>
          </p:cNvSpPr>
          <p:nvPr/>
        </p:nvSpPr>
        <p:spPr bwMode="auto">
          <a:xfrm rot="16200000" flipV="1">
            <a:off x="1597688" y="4169067"/>
            <a:ext cx="1441737" cy="1253752"/>
          </a:xfrm>
          <a:prstGeom prst="rightBracket">
            <a:avLst>
              <a:gd name="adj" fmla="val 21738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79" name="AutoShape 37"/>
          <p:cNvSpPr>
            <a:spLocks/>
          </p:cNvSpPr>
          <p:nvPr/>
        </p:nvSpPr>
        <p:spPr bwMode="auto">
          <a:xfrm rot="5400000">
            <a:off x="7055841" y="4178667"/>
            <a:ext cx="215900" cy="2459543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>
            <a:off x="3322033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8" name="ZoneTexte 307"/>
          <p:cNvSpPr txBox="1"/>
          <p:nvPr/>
        </p:nvSpPr>
        <p:spPr>
          <a:xfrm>
            <a:off x="467544" y="5517232"/>
            <a:ext cx="316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peat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water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</a:t>
            </a:r>
            <a:r>
              <a:rPr lang="fr-FR" dirty="0" err="1" smtClean="0"/>
              <a:t>atural</a:t>
            </a:r>
            <a:r>
              <a:rPr lang="fr-FR" dirty="0" smtClean="0"/>
              <a:t> succession </a:t>
            </a:r>
            <a:r>
              <a:rPr lang="fr-FR" dirty="0" err="1" smtClean="0"/>
              <a:t>towards</a:t>
            </a:r>
            <a:r>
              <a:rPr lang="fr-FR" dirty="0" smtClean="0"/>
              <a:t> Phragmites</a:t>
            </a:r>
            <a:endParaRPr lang="fr-FR" dirty="0"/>
          </a:p>
        </p:txBody>
      </p:sp>
      <p:sp>
        <p:nvSpPr>
          <p:cNvPr id="309" name="ZoneTexte 308"/>
          <p:cNvSpPr txBox="1"/>
          <p:nvPr/>
        </p:nvSpPr>
        <p:spPr>
          <a:xfrm>
            <a:off x="5148064" y="5517232"/>
            <a:ext cx="355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peat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water and </a:t>
            </a:r>
            <a:r>
              <a:rPr lang="fr-FR" dirty="0" err="1" smtClean="0"/>
              <a:t>floating</a:t>
            </a:r>
            <a:r>
              <a:rPr lang="fr-FR" dirty="0" smtClean="0"/>
              <a:t> mats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natural</a:t>
            </a:r>
            <a:r>
              <a:rPr lang="fr-FR" dirty="0"/>
              <a:t> succession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/>
              <a:t>Phragmites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11" name="AutoShape 37"/>
          <p:cNvSpPr>
            <a:spLocks/>
          </p:cNvSpPr>
          <p:nvPr/>
        </p:nvSpPr>
        <p:spPr bwMode="auto">
          <a:xfrm rot="5400000">
            <a:off x="6443649" y="3356012"/>
            <a:ext cx="1440284" cy="2881313"/>
          </a:xfrm>
          <a:prstGeom prst="rightBracket">
            <a:avLst>
              <a:gd name="adj" fmla="val 2173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 flipH="1">
            <a:off x="5292328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 flipH="1">
            <a:off x="8604696" y="407694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2" name="AutoShape 37"/>
          <p:cNvSpPr>
            <a:spLocks/>
          </p:cNvSpPr>
          <p:nvPr/>
        </p:nvSpPr>
        <p:spPr bwMode="auto">
          <a:xfrm rot="16200000" flipV="1">
            <a:off x="6863014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3" name="AutoShape 37"/>
          <p:cNvSpPr>
            <a:spLocks/>
          </p:cNvSpPr>
          <p:nvPr/>
        </p:nvSpPr>
        <p:spPr bwMode="auto">
          <a:xfrm rot="16200000" flipV="1">
            <a:off x="6079310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4" name="AutoShape 37"/>
          <p:cNvSpPr>
            <a:spLocks/>
          </p:cNvSpPr>
          <p:nvPr/>
        </p:nvSpPr>
        <p:spPr bwMode="auto">
          <a:xfrm rot="16200000" flipV="1">
            <a:off x="7943134" y="3874735"/>
            <a:ext cx="72000" cy="386530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7" name="AutoShape 37"/>
          <p:cNvSpPr>
            <a:spLocks/>
          </p:cNvSpPr>
          <p:nvPr/>
        </p:nvSpPr>
        <p:spPr bwMode="auto">
          <a:xfrm rot="5400000">
            <a:off x="6911577" y="1847476"/>
            <a:ext cx="215900" cy="2459543"/>
          </a:xfrm>
          <a:prstGeom prst="rightBracket">
            <a:avLst>
              <a:gd name="adj" fmla="val 52175"/>
            </a:avLst>
          </a:prstGeom>
          <a:solidFill>
            <a:srgbClr val="3333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8" name="AutoShape 37"/>
          <p:cNvSpPr>
            <a:spLocks/>
          </p:cNvSpPr>
          <p:nvPr/>
        </p:nvSpPr>
        <p:spPr bwMode="auto">
          <a:xfrm rot="5400000">
            <a:off x="6299385" y="1024821"/>
            <a:ext cx="1440284" cy="2881313"/>
          </a:xfrm>
          <a:prstGeom prst="rightBracket">
            <a:avLst>
              <a:gd name="adj" fmla="val 2173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19" name="Line 26"/>
          <p:cNvSpPr>
            <a:spLocks noChangeShapeType="1"/>
          </p:cNvSpPr>
          <p:nvPr/>
        </p:nvSpPr>
        <p:spPr bwMode="auto">
          <a:xfrm flipH="1">
            <a:off x="5148064" y="174575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0" name="Line 27"/>
          <p:cNvSpPr>
            <a:spLocks noChangeShapeType="1"/>
          </p:cNvSpPr>
          <p:nvPr/>
        </p:nvSpPr>
        <p:spPr bwMode="auto">
          <a:xfrm flipH="1">
            <a:off x="8460432" y="174575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321094" y="2771636"/>
            <a:ext cx="9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4" name="ZoneTexte 323"/>
          <p:cNvSpPr txBox="1"/>
          <p:nvPr/>
        </p:nvSpPr>
        <p:spPr>
          <a:xfrm>
            <a:off x="2189372" y="2586970"/>
            <a:ext cx="9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Water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2"/>
          <p:cNvSpPr txBox="1">
            <a:spLocks noChangeArrowheads="1"/>
          </p:cNvSpPr>
          <p:nvPr/>
        </p:nvSpPr>
        <p:spPr bwMode="auto">
          <a:xfrm>
            <a:off x="2627784" y="6093296"/>
            <a:ext cx="269579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400" b="1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  <a:sym typeface="Symbol"/>
              </a:rPr>
              <a:t>What</a:t>
            </a:r>
            <a:r>
              <a:rPr lang="fr-FR" sz="24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  <a:sym typeface="Symbol"/>
              </a:rPr>
              <a:t> do </a:t>
            </a:r>
            <a:r>
              <a:rPr lang="fr-FR" sz="2400" b="1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  <a:sym typeface="Symbol"/>
              </a:rPr>
              <a:t>we</a:t>
            </a:r>
            <a:r>
              <a:rPr lang="fr-FR" sz="24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  <a:sym typeface="Symbol"/>
              </a:rPr>
              <a:t> do?</a:t>
            </a:r>
            <a:endParaRPr lang="fr-FR" sz="2400" i="1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1" name="Tekstvak 4"/>
          <p:cNvSpPr txBox="1"/>
          <p:nvPr/>
        </p:nvSpPr>
        <p:spPr>
          <a:xfrm>
            <a:off x="363414" y="181083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2. The Dutch 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site</a:t>
            </a:r>
            <a:endParaRPr lang="nl-NL" sz="2800" b="1" dirty="0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4" y="181083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Plan of the workshop 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11" name="Tekstvak 4"/>
          <p:cNvSpPr txBox="1"/>
          <p:nvPr/>
        </p:nvSpPr>
        <p:spPr>
          <a:xfrm>
            <a:off x="827584" y="1628800"/>
            <a:ext cx="76445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2800" b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2800" b="1" dirty="0" err="1" smtClean="0">
                <a:solidFill>
                  <a:sysClr val="windowText" lastClr="000000"/>
                </a:solidFill>
                <a:cs typeface="Open Sans"/>
              </a:rPr>
              <a:t>Measurement</a:t>
            </a:r>
            <a:r>
              <a:rPr lang="nl-NL" sz="2800" b="1" dirty="0" smtClean="0">
                <a:solidFill>
                  <a:sysClr val="windowText" lastClr="000000"/>
                </a:solidFill>
                <a:cs typeface="Open Sans"/>
              </a:rPr>
              <a:t> plan in CARE PEAT</a:t>
            </a:r>
          </a:p>
          <a:p>
            <a:pPr>
              <a:lnSpc>
                <a:spcPct val="150000"/>
              </a:lnSpc>
            </a:pPr>
            <a:endParaRPr lang="nl-NL" sz="2800" b="1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2800" b="1" dirty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2800" b="1" dirty="0" smtClean="0">
                <a:solidFill>
                  <a:sysClr val="windowText" lastClr="000000"/>
                </a:solidFill>
                <a:cs typeface="Open Sans"/>
              </a:rPr>
              <a:t>The case of the Dutch site</a:t>
            </a:r>
          </a:p>
          <a:p>
            <a:pPr>
              <a:lnSpc>
                <a:spcPct val="150000"/>
              </a:lnSpc>
            </a:pPr>
            <a:endParaRPr lang="nl-NL" sz="2800" b="1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2800" b="1" dirty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2800" b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Discussion</a:t>
            </a:r>
            <a:endParaRPr lang="nl-NL" sz="2800" b="1" i="1" baseline="-25000" dirty="0">
              <a:solidFill>
                <a:sysClr val="windowText" lastClr="000000"/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103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4" y="181083"/>
            <a:ext cx="759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1.1. What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how 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6" name="Tekstvak 4"/>
          <p:cNvSpPr txBox="1"/>
          <p:nvPr/>
        </p:nvSpPr>
        <p:spPr>
          <a:xfrm>
            <a:off x="615182" y="844023"/>
            <a:ext cx="8814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The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whole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C budget of the ecosystem?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very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expensive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, a lot of human ressources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in </a:t>
            </a:r>
            <a:r>
              <a:rPr lang="nl-NL" sz="1600" b="1" dirty="0">
                <a:solidFill>
                  <a:srgbClr val="00B050"/>
                </a:solidFill>
                <a:cs typeface="Open Sans"/>
                <a:sym typeface="Symbol"/>
              </a:rPr>
              <a:t>CARE-PEAT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focus on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greenhouse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gases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CO</a:t>
            </a:r>
            <a:r>
              <a:rPr lang="nl-NL" sz="1600" b="1" i="1" baseline="-250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2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b="1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and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CH</a:t>
            </a:r>
            <a:r>
              <a:rPr lang="nl-NL" sz="1600" b="1" i="1" baseline="-250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4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budget</a:t>
            </a:r>
            <a:endParaRPr lang="nl-NL" sz="1600" b="1" i="1" dirty="0">
              <a:solidFill>
                <a:sysClr val="windowText" lastClr="000000"/>
              </a:solidFill>
              <a:cs typeface="Open Sans"/>
            </a:endParaRPr>
          </a:p>
        </p:txBody>
      </p:sp>
      <p:sp>
        <p:nvSpPr>
          <p:cNvPr id="9" name="Tekstvak 4"/>
          <p:cNvSpPr txBox="1"/>
          <p:nvPr/>
        </p:nvSpPr>
        <p:spPr>
          <a:xfrm>
            <a:off x="615182" y="2345163"/>
            <a:ext cx="8814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Which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technique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many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techniques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available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(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profiles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, eddy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covariance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,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chamber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in </a:t>
            </a:r>
            <a:r>
              <a:rPr lang="nl-NL" sz="1600" b="1" dirty="0">
                <a:solidFill>
                  <a:srgbClr val="00B050"/>
                </a:solidFill>
                <a:cs typeface="Open Sans"/>
                <a:sym typeface="Symbol"/>
              </a:rPr>
              <a:t>CARE-PEAT 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: </a:t>
            </a:r>
            <a:r>
              <a:rPr lang="nl-NL" sz="1600" b="1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chamber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b="1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measurements</a:t>
            </a:r>
            <a:endParaRPr lang="nl-NL" sz="1600" b="1" i="1" baseline="-25000" dirty="0">
              <a:solidFill>
                <a:sysClr val="windowText" lastClr="000000"/>
              </a:solidFill>
              <a:cs typeface="Open Sans"/>
            </a:endParaRPr>
          </a:p>
        </p:txBody>
      </p:sp>
      <p:pic>
        <p:nvPicPr>
          <p:cNvPr id="10" name="Picture 3" descr="C:\Users\sgogo\Pictures\stationmeteo\IMG_2618_com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5185"/>
            <a:ext cx="3287271" cy="2335432"/>
          </a:xfrm>
          <a:prstGeom prst="rect">
            <a:avLst/>
          </a:prstGeom>
          <a:noFill/>
          <a:extLst/>
        </p:spPr>
      </p:pic>
      <p:sp>
        <p:nvSpPr>
          <p:cNvPr id="11" name="Tekstvak 4"/>
          <p:cNvSpPr txBox="1"/>
          <p:nvPr/>
        </p:nvSpPr>
        <p:spPr>
          <a:xfrm>
            <a:off x="3275857" y="4221088"/>
            <a:ext cx="54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CO</a:t>
            </a:r>
            <a:r>
              <a:rPr lang="nl-NL" sz="1600" baseline="-25000" dirty="0" smtClean="0">
                <a:solidFill>
                  <a:sysClr val="windowText" lastClr="000000"/>
                </a:solidFill>
                <a:cs typeface="Open Sans"/>
              </a:rPr>
              <a:t>2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CH</a:t>
            </a:r>
            <a:r>
              <a:rPr lang="nl-NL" sz="1600" baseline="-25000" dirty="0" smtClean="0">
                <a:solidFill>
                  <a:sysClr val="windowText" lastClr="000000"/>
                </a:solidFill>
                <a:cs typeface="Open Sans"/>
              </a:rPr>
              <a:t>4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Los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Gatos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Research equipement</a:t>
            </a:r>
            <a:endParaRPr lang="nl-NL" sz="2000" b="1" i="1" baseline="-25000" dirty="0">
              <a:solidFill>
                <a:sysClr val="windowText" lastClr="000000"/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62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3" y="181083"/>
            <a:ext cx="81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1.1. What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how 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338388" y="3460849"/>
            <a:ext cx="4176712" cy="719137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1" name="Picture 7" descr="treeroo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03499"/>
            <a:ext cx="4513262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8"/>
          <p:cNvGrpSpPr>
            <a:grpSpLocks/>
          </p:cNvGrpSpPr>
          <p:nvPr/>
        </p:nvGrpSpPr>
        <p:grpSpPr bwMode="auto">
          <a:xfrm flipH="1">
            <a:off x="1331910" y="836712"/>
            <a:ext cx="814388" cy="1039813"/>
            <a:chOff x="2004" y="1026"/>
            <a:chExt cx="513" cy="655"/>
          </a:xfrm>
        </p:grpSpPr>
        <p:sp>
          <p:nvSpPr>
            <p:cNvPr id="73" name="Soleil 72"/>
            <p:cNvSpPr>
              <a:spLocks noChangeAspect="1"/>
            </p:cNvSpPr>
            <p:nvPr/>
          </p:nvSpPr>
          <p:spPr>
            <a:xfrm>
              <a:off x="2109" y="1026"/>
              <a:ext cx="408" cy="40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75" name="AutoShape 11"/>
            <p:cNvSpPr>
              <a:spLocks noChangeArrowheads="1"/>
            </p:cNvSpPr>
            <p:nvPr/>
          </p:nvSpPr>
          <p:spPr bwMode="auto">
            <a:xfrm rot="764920" flipH="1">
              <a:off x="2004" y="1413"/>
              <a:ext cx="157" cy="26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8099425" y="1011336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latin typeface="+mn-lt"/>
              </a:rPr>
              <a:t>CO</a:t>
            </a:r>
            <a:r>
              <a:rPr lang="fr-FR" baseline="-25000">
                <a:latin typeface="+mn-lt"/>
              </a:rPr>
              <a:t>2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7164388" y="170031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GPP</a:t>
            </a:r>
            <a:endParaRPr lang="fr-FR" sz="2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2773188" y="4581128"/>
            <a:ext cx="38150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GPP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Gross Primary Production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ER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Ecosystem Respiration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NEE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Net Ecosystem Exchange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&gt;</a:t>
            </a:r>
            <a:r>
              <a:rPr lang="fr-FR" sz="1800" dirty="0">
                <a:latin typeface="+mn-lt"/>
              </a:rPr>
              <a:t> 0 : </a:t>
            </a:r>
            <a:r>
              <a:rPr lang="fr-FR" sz="1800" dirty="0" smtClean="0">
                <a:latin typeface="+mn-lt"/>
              </a:rPr>
              <a:t>source system</a:t>
            </a:r>
            <a:endParaRPr lang="fr-FR" sz="1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&lt;</a:t>
            </a:r>
            <a:r>
              <a:rPr lang="fr-FR" sz="1800" dirty="0">
                <a:latin typeface="+mn-lt"/>
              </a:rPr>
              <a:t> 0 : </a:t>
            </a:r>
            <a:r>
              <a:rPr lang="fr-FR" sz="1800" dirty="0" err="1" smtClean="0">
                <a:latin typeface="+mn-lt"/>
              </a:rPr>
              <a:t>sink</a:t>
            </a:r>
            <a:r>
              <a:rPr lang="fr-FR" sz="1800" dirty="0" smtClean="0">
                <a:latin typeface="+mn-lt"/>
              </a:rPr>
              <a:t> system</a:t>
            </a:r>
            <a:endParaRPr lang="fr-FR" sz="1800" dirty="0">
              <a:latin typeface="+mn-lt"/>
            </a:endParaRPr>
          </a:p>
        </p:txBody>
      </p: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6621463" y="1516161"/>
            <a:ext cx="1727200" cy="576263"/>
            <a:chOff x="1746" y="1525"/>
            <a:chExt cx="1633" cy="363"/>
          </a:xfrm>
        </p:grpSpPr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H="1">
              <a:off x="1746" y="1888"/>
              <a:ext cx="163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3379" y="1525"/>
              <a:ext cx="0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2" name="Group 23"/>
          <p:cNvGrpSpPr>
            <a:grpSpLocks/>
          </p:cNvGrpSpPr>
          <p:nvPr/>
        </p:nvGrpSpPr>
        <p:grpSpPr bwMode="auto">
          <a:xfrm>
            <a:off x="6659563" y="1516161"/>
            <a:ext cx="2016125" cy="2376488"/>
            <a:chOff x="1655" y="1525"/>
            <a:chExt cx="2087" cy="1134"/>
          </a:xfrm>
        </p:grpSpPr>
        <p:sp>
          <p:nvSpPr>
            <p:cNvPr id="83" name="Line 24"/>
            <p:cNvSpPr>
              <a:spLocks noChangeShapeType="1"/>
            </p:cNvSpPr>
            <p:nvPr/>
          </p:nvSpPr>
          <p:spPr bwMode="auto">
            <a:xfrm>
              <a:off x="1655" y="2659"/>
              <a:ext cx="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25"/>
            <p:cNvSpPr>
              <a:spLocks noChangeShapeType="1"/>
            </p:cNvSpPr>
            <p:nvPr/>
          </p:nvSpPr>
          <p:spPr bwMode="auto">
            <a:xfrm flipV="1">
              <a:off x="3742" y="1525"/>
              <a:ext cx="0" cy="11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7237413" y="347672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solidFill>
                  <a:srgbClr val="006600"/>
                </a:solidFill>
                <a:latin typeface="+mn-lt"/>
              </a:rPr>
              <a:t>ER</a:t>
            </a:r>
            <a:endParaRPr lang="fr-FR" sz="20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322039" y="2829024"/>
            <a:ext cx="201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333CC"/>
                </a:solidFill>
                <a:latin typeface="+mn-lt"/>
              </a:rPr>
              <a:t>Ecosystem</a:t>
            </a:r>
            <a:endParaRPr lang="fr-FR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2339975" y="3718024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+mn-lt"/>
              </a:rPr>
              <a:t>Sol</a:t>
            </a:r>
            <a:endParaRPr lang="fr-FR" baseline="-25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6480175" y="2743299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66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ER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6600"/>
                </a:solidFill>
                <a:latin typeface="+mn-lt"/>
              </a:rPr>
              <a:t>– 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GPP</a:t>
            </a:r>
            <a:endParaRPr lang="fr-FR" sz="2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124075" y="1844774"/>
            <a:ext cx="4535488" cy="25209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3" y="181083"/>
            <a:ext cx="7784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1.1. What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how 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 rot="16200000">
            <a:off x="4027848" y="1308856"/>
            <a:ext cx="648072" cy="423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23928" y="764704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/>
              <a:t>CH</a:t>
            </a:r>
            <a:r>
              <a:rPr lang="fr-FR" baseline="-25000" dirty="0" smtClean="0"/>
              <a:t>4</a:t>
            </a:r>
            <a:endParaRPr lang="fr-FR" baseline="-25000" dirty="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338388" y="3460849"/>
            <a:ext cx="4176712" cy="719137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9" name="Picture 7" descr="treeroo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03499"/>
            <a:ext cx="4513262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8"/>
          <p:cNvGrpSpPr>
            <a:grpSpLocks/>
          </p:cNvGrpSpPr>
          <p:nvPr/>
        </p:nvGrpSpPr>
        <p:grpSpPr bwMode="auto">
          <a:xfrm flipH="1">
            <a:off x="1331910" y="836712"/>
            <a:ext cx="814388" cy="1039813"/>
            <a:chOff x="2004" y="1026"/>
            <a:chExt cx="513" cy="655"/>
          </a:xfrm>
        </p:grpSpPr>
        <p:sp>
          <p:nvSpPr>
            <p:cNvPr id="51" name="Soleil 50"/>
            <p:cNvSpPr>
              <a:spLocks noChangeAspect="1"/>
            </p:cNvSpPr>
            <p:nvPr/>
          </p:nvSpPr>
          <p:spPr>
            <a:xfrm>
              <a:off x="2109" y="1026"/>
              <a:ext cx="408" cy="40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/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 rot="764920" flipH="1">
              <a:off x="2004" y="1413"/>
              <a:ext cx="157" cy="268"/>
            </a:xfrm>
            <a:prstGeom prst="lightningBolt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8099425" y="1011336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latin typeface="+mn-lt"/>
              </a:rPr>
              <a:t>CO</a:t>
            </a:r>
            <a:r>
              <a:rPr lang="fr-FR" baseline="-25000">
                <a:latin typeface="+mn-lt"/>
              </a:rPr>
              <a:t>2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7164388" y="1700311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GPP</a:t>
            </a:r>
            <a:endParaRPr lang="fr-FR" sz="2000" dirty="0">
              <a:solidFill>
                <a:srgbClr val="006600"/>
              </a:solidFill>
              <a:latin typeface="+mn-lt"/>
            </a:endParaRPr>
          </a:p>
        </p:txBody>
      </p:sp>
      <p:grpSp>
        <p:nvGrpSpPr>
          <p:cNvPr id="56" name="Group 19"/>
          <p:cNvGrpSpPr>
            <a:grpSpLocks/>
          </p:cNvGrpSpPr>
          <p:nvPr/>
        </p:nvGrpSpPr>
        <p:grpSpPr bwMode="auto">
          <a:xfrm>
            <a:off x="6621463" y="1516161"/>
            <a:ext cx="1727200" cy="576263"/>
            <a:chOff x="1746" y="1525"/>
            <a:chExt cx="1633" cy="363"/>
          </a:xfrm>
        </p:grpSpPr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>
              <a:off x="1746" y="1888"/>
              <a:ext cx="163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3379" y="1525"/>
              <a:ext cx="0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" name="Group 23"/>
          <p:cNvGrpSpPr>
            <a:grpSpLocks/>
          </p:cNvGrpSpPr>
          <p:nvPr/>
        </p:nvGrpSpPr>
        <p:grpSpPr bwMode="auto">
          <a:xfrm>
            <a:off x="6659563" y="1516161"/>
            <a:ext cx="2016125" cy="2376488"/>
            <a:chOff x="1655" y="1525"/>
            <a:chExt cx="2087" cy="1134"/>
          </a:xfrm>
        </p:grpSpPr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1655" y="2659"/>
              <a:ext cx="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 flipV="1">
              <a:off x="3742" y="1525"/>
              <a:ext cx="0" cy="11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322039" y="2829024"/>
            <a:ext cx="201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333CC"/>
                </a:solidFill>
                <a:latin typeface="+mn-lt"/>
              </a:rPr>
              <a:t>Ecosystem</a:t>
            </a:r>
            <a:endParaRPr lang="fr-FR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2339975" y="3718024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  <a:latin typeface="+mn-lt"/>
              </a:rPr>
              <a:t>Sol</a:t>
            </a:r>
            <a:endParaRPr lang="fr-FR" baseline="-25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auto">
          <a:xfrm>
            <a:off x="2124075" y="1844774"/>
            <a:ext cx="4535488" cy="25209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773188" y="4581128"/>
            <a:ext cx="38150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GPP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Gross Primary Production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ER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Ecosystem Respiration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006600"/>
                </a:solidFill>
                <a:latin typeface="+mn-lt"/>
              </a:rPr>
              <a:t>NEE </a:t>
            </a:r>
            <a:r>
              <a:rPr lang="fr-FR" sz="1800" b="1" dirty="0">
                <a:latin typeface="+mn-lt"/>
              </a:rPr>
              <a:t>: </a:t>
            </a:r>
            <a:r>
              <a:rPr lang="fr-FR" sz="1800" b="1" dirty="0" smtClean="0">
                <a:latin typeface="+mn-lt"/>
              </a:rPr>
              <a:t>Net Ecosystem Exchange</a:t>
            </a:r>
            <a:endParaRPr lang="fr-FR" sz="1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&gt;</a:t>
            </a:r>
            <a:r>
              <a:rPr lang="fr-FR" sz="1800" dirty="0">
                <a:latin typeface="+mn-lt"/>
              </a:rPr>
              <a:t> 0 : </a:t>
            </a:r>
            <a:r>
              <a:rPr lang="fr-FR" sz="1800" dirty="0" smtClean="0">
                <a:latin typeface="+mn-lt"/>
              </a:rPr>
              <a:t>source system</a:t>
            </a:r>
            <a:endParaRPr lang="fr-FR" sz="1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800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+mn-lt"/>
              </a:rPr>
              <a:t>&lt;</a:t>
            </a:r>
            <a:r>
              <a:rPr lang="fr-FR" sz="1800" dirty="0">
                <a:latin typeface="+mn-lt"/>
              </a:rPr>
              <a:t> 0 : </a:t>
            </a:r>
            <a:r>
              <a:rPr lang="fr-FR" sz="1800" dirty="0" err="1" smtClean="0">
                <a:latin typeface="+mn-lt"/>
              </a:rPr>
              <a:t>sink</a:t>
            </a:r>
            <a:r>
              <a:rPr lang="fr-FR" sz="1800" dirty="0" smtClean="0">
                <a:latin typeface="+mn-lt"/>
              </a:rPr>
              <a:t> system</a:t>
            </a:r>
            <a:endParaRPr lang="fr-FR" sz="1800" dirty="0">
              <a:latin typeface="+mn-lt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480175" y="2743299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solidFill>
                  <a:srgbClr val="006600"/>
                </a:solidFill>
                <a:latin typeface="+mn-lt"/>
              </a:rPr>
              <a:t>NEE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6600"/>
                </a:solidFill>
                <a:latin typeface="+mn-lt"/>
              </a:rPr>
              <a:t>= 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ER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6600"/>
                </a:solidFill>
                <a:latin typeface="+mn-lt"/>
              </a:rPr>
              <a:t>– </a:t>
            </a:r>
            <a:r>
              <a:rPr lang="fr-FR" sz="2000" dirty="0" smtClean="0">
                <a:solidFill>
                  <a:srgbClr val="006600"/>
                </a:solidFill>
                <a:latin typeface="+mn-lt"/>
              </a:rPr>
              <a:t>GPP</a:t>
            </a:r>
            <a:endParaRPr lang="fr-FR" sz="20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237413" y="3476724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solidFill>
                  <a:srgbClr val="006600"/>
                </a:solidFill>
                <a:latin typeface="+mn-lt"/>
              </a:rPr>
              <a:t>ER</a:t>
            </a:r>
            <a:endParaRPr lang="fr-FR" sz="2000" b="1" dirty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4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3" y="181083"/>
            <a:ext cx="786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1.1. What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how 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570625" y="5949280"/>
            <a:ext cx="12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Time (s)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160538" y="5949280"/>
            <a:ext cx="12417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Time (s)</a:t>
            </a:r>
            <a:endParaRPr lang="fr-FR" sz="16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7708"/>
            <a:ext cx="3337522" cy="20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34" y="3913978"/>
            <a:ext cx="3337522" cy="210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15051" y="1052736"/>
            <a:ext cx="2520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dirty="0" smtClean="0">
                <a:latin typeface="+mn-lt"/>
              </a:rPr>
              <a:t>NEE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= </a:t>
            </a:r>
            <a:r>
              <a:rPr lang="fr-FR" sz="2000" dirty="0" smtClean="0">
                <a:latin typeface="+mn-lt"/>
              </a:rPr>
              <a:t>ER - GPP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-25000" dirty="0" smtClean="0">
                <a:latin typeface="+mn-lt"/>
              </a:rPr>
              <a:t>Full light </a:t>
            </a:r>
            <a:endParaRPr lang="fr-FR" baseline="-25000" dirty="0">
              <a:latin typeface="+mn-lt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084168" y="1052736"/>
            <a:ext cx="186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dirty="0" smtClean="0">
                <a:latin typeface="+mn-lt"/>
              </a:rPr>
              <a:t>ER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aseline="-25000" dirty="0" err="1" smtClean="0">
                <a:latin typeface="+mn-lt"/>
              </a:rPr>
              <a:t>Dark</a:t>
            </a:r>
            <a:endParaRPr lang="fr-FR" baseline="-25000" dirty="0"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3528" y="4437112"/>
            <a:ext cx="7665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[</a:t>
            </a:r>
            <a:r>
              <a:rPr lang="fr-FR" sz="1600" dirty="0" smtClean="0"/>
              <a:t>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]</a:t>
            </a:r>
          </a:p>
          <a:p>
            <a:r>
              <a:rPr lang="fr-FR" sz="1600" dirty="0" smtClean="0"/>
              <a:t>(ppm)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14528" r="14147"/>
          <a:stretch/>
        </p:blipFill>
        <p:spPr bwMode="auto">
          <a:xfrm>
            <a:off x="1691681" y="1848680"/>
            <a:ext cx="1584176" cy="20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Imagem 3" descr="2013-09-18 15.21.43.jpg"/>
          <p:cNvPicPr preferRelativeResize="0">
            <a:picLocks noChangeAspect="1"/>
          </p:cNvPicPr>
          <p:nvPr/>
        </p:nvPicPr>
        <p:blipFill>
          <a:blip r:embed="rId6" cstate="print"/>
          <a:srcRect l="16402" t="6824" r="5820"/>
          <a:stretch>
            <a:fillRect/>
          </a:stretch>
        </p:blipFill>
        <p:spPr>
          <a:xfrm>
            <a:off x="5983162" y="1839891"/>
            <a:ext cx="2240867" cy="2012368"/>
          </a:xfrm>
          <a:prstGeom prst="rect">
            <a:avLst/>
          </a:prstGeom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12748" y="2390981"/>
            <a:ext cx="958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>
                <a:latin typeface="+mn-lt"/>
              </a:rPr>
              <a:t>CO</a:t>
            </a:r>
            <a:r>
              <a:rPr lang="fr-FR" baseline="-25000" dirty="0">
                <a:latin typeface="+mn-lt"/>
              </a:rPr>
              <a:t>2</a:t>
            </a:r>
          </a:p>
        </p:txBody>
      </p:sp>
      <p:sp>
        <p:nvSpPr>
          <p:cNvPr id="36" name="Flèche vers le bas 35"/>
          <p:cNvSpPr/>
          <p:nvPr/>
        </p:nvSpPr>
        <p:spPr bwMode="auto">
          <a:xfrm>
            <a:off x="686900" y="2825674"/>
            <a:ext cx="86337" cy="260933"/>
          </a:xfrm>
          <a:prstGeom prst="down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Flèche vers le bas 36"/>
          <p:cNvSpPr/>
          <p:nvPr/>
        </p:nvSpPr>
        <p:spPr bwMode="auto">
          <a:xfrm rot="10800000">
            <a:off x="1208766" y="2825674"/>
            <a:ext cx="88256" cy="260933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51520" y="2739002"/>
            <a:ext cx="6095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000" dirty="0" smtClean="0">
                <a:latin typeface="+mn-lt"/>
              </a:rPr>
              <a:t>GPP</a:t>
            </a:r>
            <a:endParaRPr lang="fr-FR" sz="1000" baseline="-25000" dirty="0">
              <a:latin typeface="+mn-lt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209356" y="2739002"/>
            <a:ext cx="5224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000" dirty="0" smtClean="0">
                <a:latin typeface="+mn-lt"/>
              </a:rPr>
              <a:t>ER</a:t>
            </a:r>
            <a:endParaRPr lang="fr-FR" sz="1000" baseline="-25000" dirty="0">
              <a:latin typeface="+mn-lt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251520" y="3086607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oleil 40"/>
          <p:cNvSpPr>
            <a:spLocks noChangeAspect="1"/>
          </p:cNvSpPr>
          <p:nvPr/>
        </p:nvSpPr>
        <p:spPr bwMode="auto">
          <a:xfrm>
            <a:off x="179512" y="1628800"/>
            <a:ext cx="782799" cy="78279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804230" y="2390981"/>
            <a:ext cx="958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>
                <a:latin typeface="+mn-lt"/>
              </a:rPr>
              <a:t>CO</a:t>
            </a:r>
            <a:r>
              <a:rPr lang="fr-FR" baseline="-25000" dirty="0">
                <a:latin typeface="+mn-lt"/>
              </a:rPr>
              <a:t>2</a:t>
            </a:r>
          </a:p>
        </p:txBody>
      </p:sp>
      <p:sp>
        <p:nvSpPr>
          <p:cNvPr id="43" name="Flèche vers le bas 42"/>
          <p:cNvSpPr/>
          <p:nvPr/>
        </p:nvSpPr>
        <p:spPr bwMode="auto">
          <a:xfrm rot="10800000">
            <a:off x="5500248" y="2825674"/>
            <a:ext cx="88256" cy="260933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460706" y="2739002"/>
            <a:ext cx="5224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000" dirty="0" smtClean="0">
                <a:latin typeface="+mn-lt"/>
              </a:rPr>
              <a:t>ER</a:t>
            </a:r>
            <a:endParaRPr lang="fr-FR" sz="1000" baseline="-25000" dirty="0">
              <a:latin typeface="+mn-lt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4543002" y="3086607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une 45"/>
          <p:cNvSpPr/>
          <p:nvPr/>
        </p:nvSpPr>
        <p:spPr>
          <a:xfrm>
            <a:off x="4543002" y="1790463"/>
            <a:ext cx="260021" cy="520042"/>
          </a:xfrm>
          <a:prstGeom prst="mo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741524" y="4437112"/>
            <a:ext cx="7665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[</a:t>
            </a:r>
            <a:r>
              <a:rPr lang="fr-FR" sz="1600" dirty="0" smtClean="0"/>
              <a:t>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]</a:t>
            </a:r>
          </a:p>
          <a:p>
            <a:r>
              <a:rPr lang="fr-FR" sz="1600" dirty="0" smtClean="0"/>
              <a:t>(ppm)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776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63414" y="181083"/>
            <a:ext cx="794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1.1. What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how 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14379"/>
              </p:ext>
            </p:extLst>
          </p:nvPr>
        </p:nvGraphicFramePr>
        <p:xfrm>
          <a:off x="2268225" y="908720"/>
          <a:ext cx="4103975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6397560" imgH="6400800" progId="AcroExch.Document.11">
                  <p:embed/>
                </p:oleObj>
              </mc:Choice>
              <mc:Fallback>
                <p:oleObj name="Acrobat Document" r:id="rId4" imgW="6397560" imgH="64008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225" y="908720"/>
                        <a:ext cx="4103975" cy="410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kstvak 4"/>
          <p:cNvSpPr txBox="1"/>
          <p:nvPr/>
        </p:nvSpPr>
        <p:spPr>
          <a:xfrm>
            <a:off x="611560" y="692696"/>
            <a:ext cx="77012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Use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nets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to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have the light response of CO</a:t>
            </a:r>
            <a:r>
              <a:rPr lang="nl-NL" sz="2000" b="1" baseline="-25000" dirty="0" smtClean="0">
                <a:solidFill>
                  <a:sysClr val="windowText" lastClr="000000"/>
                </a:solidFill>
                <a:cs typeface="Open Sans"/>
              </a:rPr>
              <a:t>2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fluxes</a:t>
            </a:r>
            <a:endParaRPr lang="nl-NL" sz="1600" i="1" dirty="0">
              <a:solidFill>
                <a:sysClr val="windowText" lastClr="000000"/>
              </a:solidFill>
              <a:cs typeface="Open Sans"/>
            </a:endParaRPr>
          </a:p>
        </p:txBody>
      </p:sp>
      <p:sp>
        <p:nvSpPr>
          <p:cNvPr id="50" name="Tekstvak 4"/>
          <p:cNvSpPr txBox="1"/>
          <p:nvPr/>
        </p:nvSpPr>
        <p:spPr>
          <a:xfrm>
            <a:off x="7019764" y="2564904"/>
            <a:ext cx="1872716" cy="7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solidFill>
                  <a:sysClr val="windowText" lastClr="000000"/>
                </a:solidFill>
                <a:latin typeface="Century Gothic" pitchFamily="34" charset="0"/>
                <a:cs typeface="Open Sans"/>
                <a:sym typeface="Symbol"/>
              </a:rPr>
              <a:t>Nets </a:t>
            </a:r>
            <a:r>
              <a:rPr lang="nl-NL" sz="1600" dirty="0" err="1" smtClean="0">
                <a:solidFill>
                  <a:sysClr val="windowText" lastClr="000000"/>
                </a:solidFill>
                <a:latin typeface="Century Gothic" pitchFamily="34" charset="0"/>
                <a:cs typeface="Open Sans"/>
                <a:sym typeface="Symbol"/>
              </a:rPr>
              <a:t>with</a:t>
            </a:r>
            <a:r>
              <a:rPr lang="nl-NL" sz="1600" dirty="0" smtClean="0">
                <a:solidFill>
                  <a:sysClr val="windowText" lastClr="000000"/>
                </a:solidFill>
                <a:latin typeface="Century Gothic" pitchFamily="34" charset="0"/>
                <a:cs typeface="Open Sans"/>
                <a:sym typeface="Symbol"/>
              </a:rPr>
              <a:t> different </a:t>
            </a:r>
            <a:r>
              <a:rPr lang="nl-NL" sz="1600" dirty="0" err="1" smtClean="0">
                <a:solidFill>
                  <a:sysClr val="windowText" lastClr="000000"/>
                </a:solidFill>
                <a:latin typeface="Century Gothic" pitchFamily="34" charset="0"/>
                <a:cs typeface="Open Sans"/>
                <a:sym typeface="Symbol"/>
              </a:rPr>
              <a:t>mesh</a:t>
            </a:r>
            <a:endParaRPr lang="nl-NL" sz="1600" dirty="0">
              <a:solidFill>
                <a:sysClr val="windowText" lastClr="000000"/>
              </a:solidFill>
              <a:latin typeface="Century Gothic" pitchFamily="34" charset="0"/>
              <a:cs typeface="Open Sans"/>
            </a:endParaRPr>
          </a:p>
        </p:txBody>
      </p:sp>
      <p:sp>
        <p:nvSpPr>
          <p:cNvPr id="51" name="Tekstvak 4"/>
          <p:cNvSpPr txBox="1"/>
          <p:nvPr/>
        </p:nvSpPr>
        <p:spPr>
          <a:xfrm>
            <a:off x="611560" y="4941168"/>
            <a:ext cx="77012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Ancillary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variables, high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frequency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(1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hour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min)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Symbol"/>
              <a:buChar char="Þ"/>
            </a:pP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Water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table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depth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Symbol"/>
              <a:buChar char="Þ"/>
            </a:pP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Air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and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soil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temperature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Symbol"/>
              <a:buChar char="Þ"/>
            </a:pP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Solar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radiation</a:t>
            </a:r>
            <a:endParaRPr lang="nl-NL" sz="1600" dirty="0">
              <a:solidFill>
                <a:sysClr val="windowText" lastClr="000000"/>
              </a:solidFill>
              <a:cs typeface="Open Sans"/>
            </a:endParaRPr>
          </a:p>
        </p:txBody>
      </p:sp>
      <p:sp>
        <p:nvSpPr>
          <p:cNvPr id="52" name="Tekstvak 4"/>
          <p:cNvSpPr txBox="1"/>
          <p:nvPr/>
        </p:nvSpPr>
        <p:spPr>
          <a:xfrm>
            <a:off x="3628030" y="5336543"/>
            <a:ext cx="360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/>
              <a:buChar char="Þ"/>
            </a:pP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Vegetation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%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cove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Symbol"/>
              <a:buChar char="Þ"/>
            </a:pP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Soil water content,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if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possible</a:t>
            </a:r>
            <a:endParaRPr lang="nl-NL" sz="1600" dirty="0">
              <a:solidFill>
                <a:sysClr val="windowText" lastClr="000000"/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78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7" name="Tekstvak 4"/>
          <p:cNvSpPr txBox="1"/>
          <p:nvPr/>
        </p:nvSpPr>
        <p:spPr>
          <a:xfrm>
            <a:off x="363414" y="181083"/>
            <a:ext cx="804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1.2. Where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when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12" name="Tekstvak 4"/>
          <p:cNvSpPr txBox="1"/>
          <p:nvPr/>
        </p:nvSpPr>
        <p:spPr>
          <a:xfrm>
            <a:off x="615182" y="620688"/>
            <a:ext cx="82014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GHG budget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before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and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after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restoration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works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?</a:t>
            </a:r>
            <a:endParaRPr lang="nl-NL" sz="1600" b="1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not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possible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,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need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of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many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years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timeseries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 in </a:t>
            </a:r>
            <a:r>
              <a:rPr lang="nl-NL" sz="1600" b="1" dirty="0" smtClean="0">
                <a:solidFill>
                  <a:srgbClr val="00B050"/>
                </a:solidFill>
                <a:cs typeface="Open Sans"/>
                <a:sym typeface="Symbol"/>
              </a:rPr>
              <a:t>CARE-PEAT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: focus on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comparison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between</a:t>
            </a:r>
            <a:r>
              <a:rPr lang="nl-NL" sz="1600" dirty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b="1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restored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b="1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and</a:t>
            </a:r>
            <a:r>
              <a:rPr lang="nl-NL" sz="1600" b="1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control area </a:t>
            </a:r>
            <a:r>
              <a:rPr lang="nl-NL" sz="1600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to</a:t>
            </a:r>
            <a:r>
              <a:rPr lang="nl-NL" sz="1600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assess</a:t>
            </a:r>
            <a:r>
              <a:rPr lang="nl-NL" sz="1600" i="1" dirty="0">
                <a:solidFill>
                  <a:sysClr val="windowText" lastClr="000000"/>
                </a:solidFill>
                <a:cs typeface="Open Sans"/>
                <a:sym typeface="Symbol"/>
              </a:rPr>
              <a:t> </a:t>
            </a:r>
            <a:r>
              <a:rPr lang="nl-NL" sz="1600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	the effect of </a:t>
            </a:r>
            <a:r>
              <a:rPr lang="nl-NL" sz="1600" i="1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restoration</a:t>
            </a:r>
            <a:r>
              <a:rPr lang="nl-NL" sz="1600" i="1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 actions on GHG budget</a:t>
            </a:r>
            <a:endParaRPr lang="nl-NL" sz="1600" i="1" dirty="0">
              <a:solidFill>
                <a:sysClr val="windowText" lastClr="000000"/>
              </a:solidFill>
              <a:cs typeface="Open San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81875" y="4736177"/>
            <a:ext cx="1573901" cy="276999"/>
            <a:chOff x="475443" y="3645024"/>
            <a:chExt cx="1573901" cy="276999"/>
          </a:xfrm>
        </p:grpSpPr>
        <p:sp>
          <p:nvSpPr>
            <p:cNvPr id="17" name="Ellipse 16"/>
            <p:cNvSpPr/>
            <p:nvPr/>
          </p:nvSpPr>
          <p:spPr>
            <a:xfrm>
              <a:off x="475443" y="3743564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5383" y="3645024"/>
              <a:ext cx="143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Measuring</a:t>
              </a:r>
              <a:r>
                <a:rPr lang="fr-FR" sz="1200" dirty="0" smtClean="0"/>
                <a:t> plots</a:t>
              </a:r>
              <a:endParaRPr lang="fr-FR" sz="1200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615383" y="5672281"/>
            <a:ext cx="7992888" cy="276999"/>
            <a:chOff x="615383" y="5528265"/>
            <a:chExt cx="7992888" cy="276999"/>
          </a:xfrm>
        </p:grpSpPr>
        <p:grpSp>
          <p:nvGrpSpPr>
            <p:cNvPr id="56" name="Groupe 55"/>
            <p:cNvGrpSpPr/>
            <p:nvPr/>
          </p:nvGrpSpPr>
          <p:grpSpPr>
            <a:xfrm>
              <a:off x="615383" y="5528265"/>
              <a:ext cx="1848046" cy="276999"/>
              <a:chOff x="-1758597" y="4378160"/>
              <a:chExt cx="2667257" cy="39978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-1758597" y="4398054"/>
                <a:ext cx="360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-1578541" y="4378160"/>
                <a:ext cx="2487201" cy="39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Sub</a:t>
                </a:r>
                <a:r>
                  <a:rPr lang="fr-FR" sz="1200" dirty="0" smtClean="0"/>
                  <a:t>-area RESTORED #1</a:t>
                </a:r>
                <a:endParaRPr lang="fr-FR" sz="1200" dirty="0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2556012" y="5528265"/>
              <a:ext cx="1848046" cy="276999"/>
              <a:chOff x="943531" y="4412764"/>
              <a:chExt cx="2667257" cy="39978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43531" y="4432664"/>
                <a:ext cx="360000" cy="36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1123588" y="4412764"/>
                <a:ext cx="2487200" cy="39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Sub</a:t>
                </a:r>
                <a:r>
                  <a:rPr lang="fr-FR" sz="1200" dirty="0" smtClean="0"/>
                  <a:t>-area RESTORED #2</a:t>
                </a:r>
                <a:endParaRPr lang="fr-FR" sz="1200" dirty="0"/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4496641" y="5528265"/>
              <a:ext cx="2009524" cy="276999"/>
              <a:chOff x="4810338" y="6289289"/>
              <a:chExt cx="2900317" cy="39978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810338" y="6309184"/>
                <a:ext cx="360000" cy="36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4939861" y="6289289"/>
                <a:ext cx="2770794" cy="39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Sub</a:t>
                </a:r>
                <a:r>
                  <a:rPr lang="fr-FR" sz="1200" dirty="0" smtClean="0"/>
                  <a:t>-area CONTROL #2</a:t>
                </a:r>
                <a:endParaRPr lang="fr-FR" sz="1200" dirty="0"/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6598747" y="5528948"/>
              <a:ext cx="2009524" cy="275632"/>
              <a:chOff x="4810338" y="5709171"/>
              <a:chExt cx="2900317" cy="39781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810338" y="5728079"/>
                <a:ext cx="360000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939861" y="5709171"/>
                <a:ext cx="2770794" cy="39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Sub</a:t>
                </a:r>
                <a:r>
                  <a:rPr lang="fr-FR" sz="1200" dirty="0" smtClean="0"/>
                  <a:t>-area CONTROL #1</a:t>
                </a:r>
                <a:endParaRPr lang="fr-FR" sz="1200" dirty="0"/>
              </a:p>
            </p:txBody>
          </p:sp>
        </p:grp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671152" y="2420918"/>
            <a:ext cx="5989080" cy="2880290"/>
            <a:chOff x="1191447" y="2420918"/>
            <a:chExt cx="4772109" cy="2295020"/>
          </a:xfrm>
        </p:grpSpPr>
        <p:sp>
          <p:nvSpPr>
            <p:cNvPr id="11" name="Ellipse 10"/>
            <p:cNvSpPr/>
            <p:nvPr/>
          </p:nvSpPr>
          <p:spPr>
            <a:xfrm>
              <a:off x="2271568" y="2420918"/>
              <a:ext cx="3691988" cy="22950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91447" y="3021580"/>
              <a:ext cx="648592" cy="25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Site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870268" y="2549659"/>
              <a:ext cx="1247294" cy="25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RESTORED area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17562" y="2549659"/>
              <a:ext cx="1247294" cy="25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CONTROL area</a:t>
              </a:r>
              <a:endParaRPr lang="fr-FR" dirty="0"/>
            </a:p>
          </p:txBody>
        </p:sp>
        <p:cxnSp>
          <p:nvCxnSpPr>
            <p:cNvPr id="18" name="Connecteur droit 17"/>
            <p:cNvCxnSpPr>
              <a:stCxn id="11" idx="2"/>
            </p:cNvCxnSpPr>
            <p:nvPr/>
          </p:nvCxnSpPr>
          <p:spPr>
            <a:xfrm flipH="1" flipV="1">
              <a:off x="1695504" y="3263730"/>
              <a:ext cx="576064" cy="304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982582" y="2863813"/>
              <a:ext cx="498862" cy="498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82582" y="3861647"/>
              <a:ext cx="498862" cy="498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82582" y="3362730"/>
              <a:ext cx="498862" cy="4988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128484" y="4048721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253199" y="3163975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81307" y="3861647"/>
              <a:ext cx="498862" cy="4988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81307" y="3362730"/>
              <a:ext cx="498862" cy="498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81307" y="2863813"/>
              <a:ext cx="498862" cy="4988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615556" y="3577307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618196" y="2995181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668380" y="4039769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297642" y="3649615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82582" y="2863813"/>
              <a:ext cx="1005451" cy="14968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72977" y="2901211"/>
              <a:ext cx="498862" cy="4988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72977" y="3899045"/>
              <a:ext cx="498862" cy="4988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72977" y="3400128"/>
              <a:ext cx="498862" cy="4988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418879" y="4086119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543594" y="3201373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71702" y="3899045"/>
              <a:ext cx="498862" cy="4988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71702" y="3400128"/>
              <a:ext cx="498862" cy="4988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71702" y="2901211"/>
              <a:ext cx="498862" cy="4988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905951" y="3614705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908591" y="3032579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958775" y="4077167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588037" y="3687013"/>
              <a:ext cx="124715" cy="1247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72977" y="2901211"/>
              <a:ext cx="1005451" cy="149680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Tekstvak 4"/>
          <p:cNvSpPr txBox="1"/>
          <p:nvPr/>
        </p:nvSpPr>
        <p:spPr>
          <a:xfrm>
            <a:off x="6880079" y="2955770"/>
            <a:ext cx="25884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 err="1" smtClean="0">
                <a:solidFill>
                  <a:sysClr val="windowText" lastClr="000000"/>
                </a:solidFill>
                <a:cs typeface="Open Sans"/>
              </a:rPr>
              <a:t>To</a:t>
            </a:r>
            <a:r>
              <a:rPr lang="nl-NL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b="1" dirty="0" err="1" smtClean="0">
                <a:solidFill>
                  <a:sysClr val="windowText" lastClr="000000"/>
                </a:solidFill>
                <a:cs typeface="Open Sans"/>
              </a:rPr>
              <a:t>better</a:t>
            </a:r>
            <a:r>
              <a:rPr lang="nl-NL" b="1" dirty="0" smtClean="0">
                <a:solidFill>
                  <a:sysClr val="windowText" lastClr="000000"/>
                </a:solidFill>
                <a:cs typeface="Open Sans"/>
              </a:rPr>
              <a:t> take </a:t>
            </a:r>
            <a:r>
              <a:rPr lang="nl-NL" b="1" dirty="0" err="1" smtClean="0">
                <a:solidFill>
                  <a:sysClr val="windowText" lastClr="000000"/>
                </a:solidFill>
                <a:cs typeface="Open Sans"/>
              </a:rPr>
              <a:t>into</a:t>
            </a:r>
            <a:r>
              <a:rPr lang="nl-NL" b="1" dirty="0" smtClean="0">
                <a:solidFill>
                  <a:sysClr val="windowText" lastClr="000000"/>
                </a:solidFill>
                <a:cs typeface="Open Sans"/>
              </a:rPr>
              <a:t> account the </a:t>
            </a:r>
            <a:r>
              <a:rPr lang="nl-NL" b="1" dirty="0" err="1" smtClean="0">
                <a:solidFill>
                  <a:sysClr val="windowText" lastClr="000000"/>
                </a:solidFill>
                <a:cs typeface="Open Sans"/>
              </a:rPr>
              <a:t>spatial</a:t>
            </a:r>
            <a:r>
              <a:rPr lang="nl-NL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b="1" dirty="0" err="1" smtClean="0">
                <a:solidFill>
                  <a:sysClr val="windowText" lastClr="000000"/>
                </a:solidFill>
                <a:cs typeface="Open Sans"/>
              </a:rPr>
              <a:t>heterogeneity</a:t>
            </a:r>
            <a:endParaRPr lang="nl-NL" b="1" dirty="0" smtClean="0">
              <a:solidFill>
                <a:sysClr val="windowText" lastClr="000000"/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59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7" name="Tekstvak 4"/>
          <p:cNvSpPr txBox="1"/>
          <p:nvPr/>
        </p:nvSpPr>
        <p:spPr>
          <a:xfrm>
            <a:off x="363414" y="181083"/>
            <a:ext cx="804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1.2. Where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and 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when </a:t>
            </a:r>
            <a:r>
              <a:rPr lang="en-US" sz="3200" b="1" dirty="0">
                <a:solidFill>
                  <a:srgbClr val="159961"/>
                </a:solidFill>
                <a:latin typeface="Open Sans"/>
                <a:cs typeface="Open Sans"/>
              </a:rPr>
              <a:t>do we measure</a:t>
            </a:r>
            <a:r>
              <a:rPr lang="en-US" sz="3200" b="1" dirty="0" smtClean="0">
                <a:solidFill>
                  <a:srgbClr val="159961"/>
                </a:solidFill>
                <a:latin typeface="Open Sans"/>
                <a:cs typeface="Open Sans"/>
              </a:rPr>
              <a:t>?</a:t>
            </a:r>
            <a:endParaRPr lang="nl-NL" sz="2800" b="1" dirty="0">
              <a:solidFill>
                <a:srgbClr val="73B632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755576" y="1412776"/>
            <a:ext cx="7200800" cy="3886691"/>
            <a:chOff x="738262" y="845815"/>
            <a:chExt cx="5688632" cy="3886691"/>
          </a:xfrm>
        </p:grpSpPr>
        <p:sp>
          <p:nvSpPr>
            <p:cNvPr id="64" name="ZoneTexte 63"/>
            <p:cNvSpPr txBox="1"/>
            <p:nvPr/>
          </p:nvSpPr>
          <p:spPr>
            <a:xfrm>
              <a:off x="2610470" y="845815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Guette</a:t>
              </a:r>
              <a:endParaRPr lang="fr-FR" dirty="0"/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3042518" y="1168980"/>
              <a:ext cx="2160240" cy="910406"/>
              <a:chOff x="2250430" y="1168980"/>
              <a:chExt cx="2160240" cy="910406"/>
            </a:xfrm>
          </p:grpSpPr>
          <p:cxnSp>
            <p:nvCxnSpPr>
              <p:cNvPr id="94" name="Connecteur droit avec flèche 93"/>
              <p:cNvCxnSpPr/>
              <p:nvPr/>
            </p:nvCxnSpPr>
            <p:spPr>
              <a:xfrm>
                <a:off x="3546574" y="1178415"/>
                <a:ext cx="864096" cy="9009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avec flèche 94"/>
              <p:cNvCxnSpPr/>
              <p:nvPr/>
            </p:nvCxnSpPr>
            <p:spPr>
              <a:xfrm flipH="1">
                <a:off x="2250430" y="1168980"/>
                <a:ext cx="864096" cy="9009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/>
            <p:cNvSpPr txBox="1"/>
            <p:nvPr/>
          </p:nvSpPr>
          <p:spPr>
            <a:xfrm>
              <a:off x="2466454" y="21853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Control</a:t>
              </a:r>
              <a:endParaRPr lang="fr-FR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4842718" y="199968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Stripped</a:t>
              </a:r>
              <a:r>
                <a:rPr lang="fr-FR" dirty="0" smtClean="0"/>
                <a:t> + Sphagnum</a:t>
              </a:r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738262" y="84581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SITE</a:t>
              </a:r>
              <a:endParaRPr lang="fr-FR" b="1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38262" y="219273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AREA</a:t>
              </a:r>
              <a:endParaRPr lang="fr-FR" b="1" dirty="0"/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2682478" y="2574007"/>
              <a:ext cx="296416" cy="844932"/>
              <a:chOff x="2746102" y="2574007"/>
              <a:chExt cx="296416" cy="844932"/>
            </a:xfrm>
          </p:grpSpPr>
          <p:cxnSp>
            <p:nvCxnSpPr>
              <p:cNvPr id="92" name="Connecteur droit avec flèche 91"/>
              <p:cNvCxnSpPr/>
              <p:nvPr/>
            </p:nvCxnSpPr>
            <p:spPr>
              <a:xfrm flipH="1">
                <a:off x="2746102" y="2574007"/>
                <a:ext cx="144016" cy="844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avec flèche 92"/>
              <p:cNvCxnSpPr/>
              <p:nvPr/>
            </p:nvCxnSpPr>
            <p:spPr>
              <a:xfrm>
                <a:off x="2898502" y="2574007"/>
                <a:ext cx="144016" cy="844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5266382" y="2574007"/>
              <a:ext cx="296416" cy="844932"/>
              <a:chOff x="2530078" y="2726407"/>
              <a:chExt cx="296416" cy="844932"/>
            </a:xfrm>
          </p:grpSpPr>
          <p:cxnSp>
            <p:nvCxnSpPr>
              <p:cNvPr id="90" name="Connecteur droit avec flèche 89"/>
              <p:cNvCxnSpPr/>
              <p:nvPr/>
            </p:nvCxnSpPr>
            <p:spPr>
              <a:xfrm flipH="1">
                <a:off x="2530078" y="2726407"/>
                <a:ext cx="144016" cy="844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90"/>
              <p:cNvCxnSpPr/>
              <p:nvPr/>
            </p:nvCxnSpPr>
            <p:spPr>
              <a:xfrm>
                <a:off x="2682478" y="2726407"/>
                <a:ext cx="144016" cy="844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ZoneTexte 71"/>
            <p:cNvSpPr txBox="1"/>
            <p:nvPr/>
          </p:nvSpPr>
          <p:spPr>
            <a:xfrm>
              <a:off x="738262" y="3366095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SUB-AREA</a:t>
              </a:r>
              <a:endParaRPr lang="fr-FR" b="1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178422" y="336609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Molinia</a:t>
              </a:r>
              <a:endParaRPr lang="fr-FR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733604" y="336609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Erica</a:t>
              </a:r>
              <a:endParaRPr lang="fr-FR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410670" y="336609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Sphagnum</a:t>
              </a:r>
              <a:endParaRPr lang="fr-FR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5490790" y="3366095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Bare</a:t>
              </a:r>
              <a:r>
                <a:rPr lang="fr-FR" dirty="0" smtClean="0"/>
                <a:t> </a:t>
              </a:r>
              <a:r>
                <a:rPr lang="fr-FR" dirty="0" err="1" smtClean="0"/>
                <a:t>peat</a:t>
              </a:r>
              <a:endParaRPr lang="fr-FR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738262" y="4086175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REPLICATE</a:t>
              </a:r>
              <a:endParaRPr lang="fr-FR" b="1" dirty="0"/>
            </a:p>
          </p:txBody>
        </p:sp>
        <p:grpSp>
          <p:nvGrpSpPr>
            <p:cNvPr id="78" name="Groupe 77"/>
            <p:cNvGrpSpPr/>
            <p:nvPr/>
          </p:nvGrpSpPr>
          <p:grpSpPr>
            <a:xfrm>
              <a:off x="2178422" y="3654127"/>
              <a:ext cx="792088" cy="781635"/>
              <a:chOff x="2178422" y="3654127"/>
              <a:chExt cx="792088" cy="781635"/>
            </a:xfrm>
          </p:grpSpPr>
          <p:cxnSp>
            <p:nvCxnSpPr>
              <p:cNvPr id="88" name="Connecteur droit avec flèche 87"/>
              <p:cNvCxnSpPr/>
              <p:nvPr/>
            </p:nvCxnSpPr>
            <p:spPr>
              <a:xfrm>
                <a:off x="2574466" y="3654127"/>
                <a:ext cx="0" cy="4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2178422" y="406643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x3</a:t>
                </a:r>
                <a:endParaRPr lang="fr-FR" dirty="0"/>
              </a:p>
            </p:txBody>
          </p:sp>
        </p:grpSp>
        <p:grpSp>
          <p:nvGrpSpPr>
            <p:cNvPr id="79" name="Groupe 78"/>
            <p:cNvGrpSpPr/>
            <p:nvPr/>
          </p:nvGrpSpPr>
          <p:grpSpPr>
            <a:xfrm>
              <a:off x="2754486" y="3654127"/>
              <a:ext cx="792088" cy="781635"/>
              <a:chOff x="2178422" y="3654127"/>
              <a:chExt cx="792088" cy="781635"/>
            </a:xfrm>
          </p:grpSpPr>
          <p:cxnSp>
            <p:nvCxnSpPr>
              <p:cNvPr id="86" name="Connecteur droit avec flèche 85"/>
              <p:cNvCxnSpPr/>
              <p:nvPr/>
            </p:nvCxnSpPr>
            <p:spPr>
              <a:xfrm>
                <a:off x="2574466" y="3654127"/>
                <a:ext cx="0" cy="4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Texte 86"/>
              <p:cNvSpPr txBox="1"/>
              <p:nvPr/>
            </p:nvSpPr>
            <p:spPr>
              <a:xfrm>
                <a:off x="2178422" y="406643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x3</a:t>
                </a:r>
                <a:endParaRPr lang="fr-FR" dirty="0"/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4770710" y="3654127"/>
              <a:ext cx="792088" cy="781635"/>
              <a:chOff x="882278" y="3654127"/>
              <a:chExt cx="792088" cy="781635"/>
            </a:xfrm>
          </p:grpSpPr>
          <p:cxnSp>
            <p:nvCxnSpPr>
              <p:cNvPr id="84" name="Connecteur droit avec flèche 83"/>
              <p:cNvCxnSpPr/>
              <p:nvPr/>
            </p:nvCxnSpPr>
            <p:spPr>
              <a:xfrm>
                <a:off x="1278322" y="3654127"/>
                <a:ext cx="0" cy="4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/>
              <p:cNvSpPr txBox="1"/>
              <p:nvPr/>
            </p:nvSpPr>
            <p:spPr>
              <a:xfrm>
                <a:off x="882278" y="406643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x3</a:t>
                </a:r>
                <a:endParaRPr lang="fr-FR" dirty="0"/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5346774" y="3654127"/>
              <a:ext cx="792088" cy="781635"/>
              <a:chOff x="882278" y="3654127"/>
              <a:chExt cx="792088" cy="781635"/>
            </a:xfrm>
          </p:grpSpPr>
          <p:cxnSp>
            <p:nvCxnSpPr>
              <p:cNvPr id="82" name="Connecteur droit avec flèche 81"/>
              <p:cNvCxnSpPr/>
              <p:nvPr/>
            </p:nvCxnSpPr>
            <p:spPr>
              <a:xfrm>
                <a:off x="1278322" y="3654127"/>
                <a:ext cx="0" cy="4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ZoneTexte 82"/>
              <p:cNvSpPr txBox="1"/>
              <p:nvPr/>
            </p:nvSpPr>
            <p:spPr>
              <a:xfrm>
                <a:off x="882278" y="406643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x3</a:t>
                </a:r>
                <a:endParaRPr lang="fr-FR" dirty="0"/>
              </a:p>
            </p:txBody>
          </p:sp>
        </p:grpSp>
      </p:grpSp>
      <p:sp>
        <p:nvSpPr>
          <p:cNvPr id="96" name="Tekstvak 4"/>
          <p:cNvSpPr txBox="1"/>
          <p:nvPr/>
        </p:nvSpPr>
        <p:spPr>
          <a:xfrm>
            <a:off x="539552" y="620688"/>
            <a:ext cx="82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4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	</a:t>
            </a:r>
            <a:r>
              <a:rPr lang="fr-FR" sz="2400" dirty="0" smtClean="0"/>
              <a:t>French pilot</a:t>
            </a:r>
            <a:endParaRPr lang="nl-NL" sz="2400" b="1" i="1" baseline="-25000" dirty="0">
              <a:solidFill>
                <a:sysClr val="windowText" lastClr="000000"/>
              </a:solidFill>
              <a:cs typeface="Open Sans"/>
            </a:endParaRPr>
          </a:p>
        </p:txBody>
      </p:sp>
      <p:sp>
        <p:nvSpPr>
          <p:cNvPr id="97" name="Tekstvak 4"/>
          <p:cNvSpPr txBox="1"/>
          <p:nvPr/>
        </p:nvSpPr>
        <p:spPr>
          <a:xfrm>
            <a:off x="615182" y="5229200"/>
            <a:ext cx="8814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Measurement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at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what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 </a:t>
            </a:r>
            <a:r>
              <a:rPr lang="nl-NL" sz="2000" b="1" dirty="0" err="1" smtClean="0">
                <a:solidFill>
                  <a:sysClr val="windowText" lastClr="000000"/>
                </a:solidFill>
                <a:cs typeface="Open Sans"/>
              </a:rPr>
              <a:t>frequency</a:t>
            </a:r>
            <a:r>
              <a:rPr lang="nl-NL" sz="2000" b="1" dirty="0" smtClean="0">
                <a:solidFill>
                  <a:sysClr val="windowText" lastClr="000000"/>
                </a:solidFill>
                <a:cs typeface="Open Sans"/>
              </a:rPr>
              <a:t>?</a:t>
            </a:r>
            <a:endParaRPr lang="nl-NL" sz="1600" b="1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 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At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least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</a:rPr>
              <a:t> 12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</a:rPr>
              <a:t>campaigns</a:t>
            </a:r>
            <a:endParaRPr lang="nl-NL" sz="1600" dirty="0" smtClean="0">
              <a:solidFill>
                <a:sysClr val="windowText" lastClr="000000"/>
              </a:solidFill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ysClr val="windowText" lastClr="000000"/>
                </a:solidFill>
                <a:cs typeface="Open Sans"/>
              </a:rPr>
              <a:t>	</a:t>
            </a:r>
            <a:r>
              <a:rPr lang="nl-NL" sz="1600" dirty="0" smtClean="0">
                <a:solidFill>
                  <a:sysClr val="windowText" lastClr="000000"/>
                </a:solidFill>
                <a:cs typeface="Open Sans"/>
                <a:sym typeface="Symbol"/>
              </a:rPr>
              <a:t> 1 light response curve per plot, per </a:t>
            </a:r>
            <a:r>
              <a:rPr lang="nl-NL" sz="1600" dirty="0" err="1" smtClean="0">
                <a:solidFill>
                  <a:sysClr val="windowText" lastClr="000000"/>
                </a:solidFill>
                <a:cs typeface="Open Sans"/>
                <a:sym typeface="Symbol"/>
              </a:rPr>
              <a:t>campaign</a:t>
            </a:r>
            <a:endParaRPr lang="nl-NL" sz="1600" i="1" dirty="0" smtClean="0">
              <a:solidFill>
                <a:sysClr val="windowText" lastClr="000000"/>
              </a:solidFill>
              <a:cs typeface="Open San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29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476</Words>
  <Application>Microsoft Office PowerPoint</Application>
  <PresentationFormat>Affichage à l'écran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Gogo</dc:creator>
  <cp:lastModifiedBy>Sébastien Gogo</cp:lastModifiedBy>
  <cp:revision>13</cp:revision>
  <dcterms:created xsi:type="dcterms:W3CDTF">2019-09-26T07:04:46Z</dcterms:created>
  <dcterms:modified xsi:type="dcterms:W3CDTF">2019-09-26T12:48:09Z</dcterms:modified>
</cp:coreProperties>
</file>