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6" r:id="rId3"/>
    <p:sldId id="257" r:id="rId4"/>
    <p:sldId id="275" r:id="rId5"/>
    <p:sldId id="267" r:id="rId6"/>
    <p:sldId id="258" r:id="rId7"/>
    <p:sldId id="276" r:id="rId8"/>
    <p:sldId id="259" r:id="rId9"/>
    <p:sldId id="261" r:id="rId10"/>
    <p:sldId id="263" r:id="rId11"/>
    <p:sldId id="270" r:id="rId12"/>
    <p:sldId id="265" r:id="rId13"/>
    <p:sldId id="271" r:id="rId14"/>
    <p:sldId id="272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2AF7-8C00-4704-95D6-51B9C3036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2E152-53B4-4EA1-9F4F-54FD08BA6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AAA08-60B3-41EB-B95A-0DF4B59D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ED06-1EA2-4C2A-85A7-6DACF15A8C13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0BBAC-D0E5-4DDE-9448-A58CE0C6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4B677-B206-4ECE-A26B-263B04FF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C250-21EF-41BE-BAFA-169FF6A15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668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A0609-0C0C-4E92-8B32-2DBB4E6A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302FC-E81B-4EA2-9062-06E50CBF1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3B7F8-36E5-4F00-AE8C-40269100B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ED06-1EA2-4C2A-85A7-6DACF15A8C13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E3AD5-0F23-4136-90DD-1109D36DB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ACA8F-07F7-4A0E-9EA1-845229B7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C250-21EF-41BE-BAFA-169FF6A15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19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782441-1DF4-4AD7-9F1C-6D0557CD1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E345FE-A2DC-429A-B2B3-0FF181E37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D8D69-43C1-4A03-AB3F-A326907B8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ED06-1EA2-4C2A-85A7-6DACF15A8C13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987BC-CA8B-4005-BDC9-551887686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99A38-18B6-49E0-B431-AEA86DFFF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C250-21EF-41BE-BAFA-169FF6A15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801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D1365-CD37-495C-AB31-B038E4F73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AC436-349D-45F4-9275-C86D29E52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CB1D5-202E-4F81-B5EA-558472744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D936-0257-4997-9D37-8370E308CE75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0B38D-23DD-4CA2-AF03-32D671B93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27667-322F-450E-AA94-35F996DA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8485E-F481-4556-8D3C-A3B219E669A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A31D5-5F48-40FA-9B7B-2551309AE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4663" cy="1058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265532-F0A7-4482-88F1-E2CD81D88B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" y="6356350"/>
            <a:ext cx="1187080" cy="4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83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B15E-3DBC-458E-AE78-BF2BCFBA5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010" y="365125"/>
            <a:ext cx="943078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0F24D-7078-4854-BA78-DE3872A15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E43EB-753D-42B4-ACAF-BC251EC6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D936-0257-4997-9D37-8370E308CE75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4DF9E-9222-49C6-8A23-F72C85B50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8E6AB-1D2F-4CF6-BA76-F2038361D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8485E-F481-4556-8D3C-A3B219E669A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46524-AAA7-487B-935C-AA85796D57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4663" cy="1058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5ADB1D-739F-4149-A199-B741D2CDA4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" y="6356350"/>
            <a:ext cx="1187080" cy="4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11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0C4BE-41FC-4DEC-A0E1-1F6DB2254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3AC1F-6CB5-4184-A190-2169888A4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3BCA3-0041-446A-A51A-AEB93954E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D936-0257-4997-9D37-8370E308CE75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291D0-B4C4-4CB6-9113-398F08DC0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5F740-93D9-4893-946E-6FEAB4D90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8485E-F481-4556-8D3C-A3B219E669A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B4CF-1C00-4DED-8335-7766B30CC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4663" cy="1058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8BA784-7A8F-4806-9C4A-640DB339C6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" y="6356350"/>
            <a:ext cx="1187080" cy="4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D7E48-C1D8-40FA-B06E-C54C4E116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662" y="365125"/>
            <a:ext cx="936913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458AC-2E76-45CF-8CBD-B99B88BAD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2C7ADC-7607-4A6E-90A0-9BCD0A62A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31942-6434-49DB-B124-60C3E61F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D936-0257-4997-9D37-8370E308CE75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200EC-C88C-4003-8BE0-57517521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B9117-0047-4BDA-B2C5-9DFE7E36B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8485E-F481-4556-8D3C-A3B219E669A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CA3FA7-0818-499C-9B4D-6989D1B8CD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4663" cy="1058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1D74B-EB18-4C44-967B-9CA0F3CE7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" y="6356350"/>
            <a:ext cx="1187080" cy="4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09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F0E8C-E77A-4121-B116-E2A968D6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4908C-C5CD-41F5-9753-D55143DF9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37A30-62B5-452D-9E2D-EEB14278E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A84401-748C-4536-923C-5CF0B5C601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A7D0FE-656B-429A-9E00-DD6DDB43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DAEA4E-67C7-4BBC-B02E-21197A0E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D936-0257-4997-9D37-8370E308CE75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FA40C8-8408-4DE1-86F4-9496EA6F7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F6BB48-B20A-4B58-A290-9A6133507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8485E-F481-4556-8D3C-A3B219E6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93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A9F7-9EB9-4B42-9323-E2965B233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2DB0F-C4BF-4C69-AA79-CF9F68D9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D936-0257-4997-9D37-8370E308CE75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F3D7F-9469-4CC5-8DBC-FA78FE72F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4A3FC-167D-4DEA-9B93-865006D9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8485E-F481-4556-8D3C-A3B219E6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976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D8C66D-E54A-4091-A06C-06523291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D936-0257-4997-9D37-8370E308CE75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7886C2-68DA-4E8A-B516-B8C28F9E6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63691-4B94-44A4-9602-ED11333F9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8485E-F481-4556-8D3C-A3B219E6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673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99D20-99B6-406B-8109-013B65CD6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D9D04-79DB-4176-B3C1-8E2A73598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55C70-F0D2-4C68-9463-AADF1744E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1EFCF-3B3A-4875-B203-871B0410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D936-0257-4997-9D37-8370E308CE75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F7D25-7FFE-48A0-A6DC-23C00538B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F1F4A4-1CBF-4228-AD68-D22B9A6A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8485E-F481-4556-8D3C-A3B219E6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016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CF990-9C9B-4EF7-8D3F-1E3F1DCFA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59B7A-00C1-4237-AE02-E92286F3A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F0143-0CA0-444F-9E2C-BEB46D825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ED06-1EA2-4C2A-85A7-6DACF15A8C13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1182-AD3D-40E8-B6A2-91E5D8AEA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91BEA-55C5-4722-9F68-D4157232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C250-21EF-41BE-BAFA-169FF6A1508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2E4D2B-88A2-429A-89FC-ABC8454B9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4663" cy="1058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E96420-8419-49A4-AA59-36FE12217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" y="6356350"/>
            <a:ext cx="1187080" cy="4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27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8C7E-9790-462A-92E6-14AD84F52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6D30D-DC1E-44FD-8F24-85322DE602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12811-3274-4A96-A4A8-FB380D916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19B75-AA3C-4C65-A73F-162506F02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D936-0257-4997-9D37-8370E308CE75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7D0E4-7EF6-45D1-8667-A10BBEE7B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27917-A68C-44C6-B2B9-6A6589CF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8485E-F481-4556-8D3C-A3B219E6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707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FD536-39A0-49F9-9215-B7D63FFA1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89592-8406-4745-88D5-54F764845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F184A-3500-4B58-AAA1-436102C6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D936-0257-4997-9D37-8370E308CE75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A1225-455A-47E7-9D53-71DCE83D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12C9F-9223-43EE-9FD7-243E7463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8485E-F481-4556-8D3C-A3B219E6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311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A3C9-3C50-4A86-AD03-B4B1CE359D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4306F-D020-4827-9775-72B4CF83A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E9D8A-F4D9-465C-9053-77C7D5CD2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D936-0257-4997-9D37-8370E308CE75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B4716-2C68-40D3-A50D-0397153F1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5FCFC-FCD6-450D-B03E-F2AA03F49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8485E-F481-4556-8D3C-A3B219E66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56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37107-F2E4-4870-A0F6-325DC3DE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7B649-F9DB-4D66-AC6B-C8A533AE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857EB-50CE-460C-A25F-5BB9C1BD0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ED06-1EA2-4C2A-85A7-6DACF15A8C13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A475D-BF79-48B4-BB0B-512296430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6CB1F-EE7E-43FA-95FF-788B61B1A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C250-21EF-41BE-BAFA-169FF6A1508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535353-D5D3-4FC6-8EE8-2F57C7D34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4663" cy="1058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6AD834-9058-4841-A1CC-768446E93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" y="6356350"/>
            <a:ext cx="1187080" cy="4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3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C1D94-A224-4E51-A42B-54BF0C084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FAB71-C3AA-4245-B906-ACCD3CF6C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A903-B493-45FB-96AA-659F03D8D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84B60-A725-415B-9074-12BCB6C88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ED06-1EA2-4C2A-85A7-6DACF15A8C13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F8D2D-22AE-4A56-A6FA-CA5FBC50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426A3-9491-491F-89A1-C72CBA624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C250-21EF-41BE-BAFA-169FF6A1508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49D2D1-58E4-4E17-A85E-F1D7CF1F3C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4663" cy="1058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FF3C71-BFF4-4038-A97C-E8AB9A6B79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" y="6356350"/>
            <a:ext cx="1187080" cy="4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72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568E-205E-45B1-9D6B-08D27D184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A32E5-0EC0-4AB7-B385-DCE5CD72B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53DDF9-0CF9-414F-A4F3-5D09D86DE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312C99-239B-4C33-A77C-5E78709D0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2215F-F4CB-4E90-B701-367CDD789C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1B7A3-FD67-4552-83B8-8EDA2ED91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ED06-1EA2-4C2A-85A7-6DACF15A8C13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71608F-8C03-40C3-8ECB-0B5ED9CAC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65A960-088F-4F83-B910-4BB089FD9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C250-21EF-41BE-BAFA-169FF6A15088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23F13F-5ED5-43E3-81EA-7702A84474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4663" cy="1058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3C82A3-4B13-41B5-BA89-A2A6CB501B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" y="6356350"/>
            <a:ext cx="1187080" cy="4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5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B5157-EC5B-4FF9-92E4-9DD92281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C6E33-E872-48FE-9AEC-8658DCB9C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ED06-1EA2-4C2A-85A7-6DACF15A8C13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C42A0-5906-49B0-83A9-7F89AC631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8DF68-A00F-4CC6-BC57-2C48092B7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C250-21EF-41BE-BAFA-169FF6A15088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C620C7-1C1D-47EC-9CFB-34F6FD2806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4663" cy="1058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A5BB2-7D79-4068-8130-1C135DDD36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" y="6356350"/>
            <a:ext cx="1187080" cy="4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8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495448-AEF7-45CA-98A2-87790DE2B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ED06-1EA2-4C2A-85A7-6DACF15A8C13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D46E9-6A7B-4145-939B-7ABC63BB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FD2B7-06ED-4295-859B-2FB4CADD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C250-21EF-41BE-BAFA-169FF6A15088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57851-7087-4DF4-A873-ADFD23F5E3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4663" cy="1058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E9C7FA-DB19-4D0C-9FBC-A2BFB41A0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" y="6356350"/>
            <a:ext cx="1187080" cy="4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83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5E1EF-E854-42C8-9079-8F1FEC07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CE115-BA89-457A-9BB7-AE05CF490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904D3-7416-44A8-B910-8E0537396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4405C-BCE6-4050-9AA8-223A7C395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ED06-1EA2-4C2A-85A7-6DACF15A8C13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2AC70-C812-472C-8FF2-A02261995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70779-C621-4C01-BA80-19BAF075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C250-21EF-41BE-BAFA-169FF6A1508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B1D67E-EFE4-4113-8936-BA109F3F8A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4663" cy="1058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3CEE81-6CD8-4415-ADB0-4783D9DE3A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" y="6356350"/>
            <a:ext cx="1187080" cy="4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0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B2420-04E7-417B-A805-DC62A66B8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322C1E-DC1C-48F0-8A6C-95C0F7BB3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0321F7-43B8-4A08-B493-A8DE11183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A9F88-ECDD-4983-AC6C-49C6D0930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5ED06-1EA2-4C2A-85A7-6DACF15A8C13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95799-7181-4AA6-8BBF-3A3D63E8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81650-A330-4236-ADF2-4F8812B64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FC250-21EF-41BE-BAFA-169FF6A1508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BBE5D3-86A5-4DC0-8FEB-E3273D1EEE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4663" cy="1058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D9B052-AF01-49A3-BFB3-C162F3831B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" y="6356350"/>
            <a:ext cx="1187080" cy="4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6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D6A1A-501B-4AFB-938D-6CC900F2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26ECA-34E3-4716-B102-4FF4B323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28A7E-BC59-4DAB-90D9-C80E0C8647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5ED06-1EA2-4C2A-85A7-6DACF15A8C13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4DE6A-8F7C-47FB-B068-415DFC0A0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B2CE7-D1EC-4A25-B593-1B05BF349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FC250-21EF-41BE-BAFA-169FF6A15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3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AAA773-33EE-4ECC-AEEF-916604DEF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2E3F0-01FF-4806-8527-6D3DA9623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AA7E6-1ED3-4281-B48E-3FBBCF3D9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DD936-0257-4997-9D37-8370E308CE75}" type="datetimeFigureOut">
              <a:rPr lang="en-GB" smtClean="0"/>
              <a:t>30/09/2019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BC38-5E12-4E54-8D87-5027C9948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97B77-0287-4BBF-9F69-2020A52C4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8485E-F481-4556-8D3C-A3B219E669A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DB5F-A122-4F10-9A53-739F0DE44EF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4663" cy="1058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049BB7-3C8D-42D6-A518-590C33E9667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5" y="6356350"/>
            <a:ext cx="1187080" cy="4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2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41DA-AE11-4FD0-862D-CDECDA6D9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6763"/>
            <a:ext cx="9144000" cy="2387600"/>
          </a:xfrm>
        </p:spPr>
        <p:txBody>
          <a:bodyPr>
            <a:noAutofit/>
          </a:bodyPr>
          <a:lstStyle/>
          <a:p>
            <a:r>
              <a:rPr lang="en-GB" sz="4000" dirty="0"/>
              <a:t>WP T3 </a:t>
            </a:r>
            <a:br>
              <a:rPr lang="en-GB" sz="4000" dirty="0"/>
            </a:br>
            <a:r>
              <a:rPr lang="en-GB" sz="4000" dirty="0"/>
              <a:t>Transnational preparation, implementation and demonstration of new techniques and methods to restore C-sequestrations in peatlands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C1F118-E196-4EB9-8A17-99F49D64D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33206"/>
            <a:ext cx="9144000" cy="724593"/>
          </a:xfrm>
        </p:spPr>
        <p:txBody>
          <a:bodyPr/>
          <a:lstStyle/>
          <a:p>
            <a:r>
              <a:rPr lang="en-GB" dirty="0"/>
              <a:t>MMU in collaboration with all partners</a:t>
            </a:r>
          </a:p>
        </p:txBody>
      </p:sp>
    </p:spTree>
    <p:extLst>
      <p:ext uri="{BB962C8B-B14F-4D97-AF65-F5344CB8AC3E}">
        <p14:creationId xmlns:p14="http://schemas.microsoft.com/office/powerpoint/2010/main" val="1115277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29995-CC15-4E69-A3C0-C4BBB5A2E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818" y="196314"/>
            <a:ext cx="9698502" cy="673752"/>
          </a:xfrm>
        </p:spPr>
        <p:txBody>
          <a:bodyPr>
            <a:normAutofit fontScale="90000"/>
          </a:bodyPr>
          <a:lstStyle/>
          <a:p>
            <a:r>
              <a:rPr lang="en-GB" dirty="0"/>
              <a:t>Organic matter (LOI) and Ellenberg moisture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A9219-E92A-4105-9675-2CCC6FF28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2" b="13238"/>
          <a:stretch/>
        </p:blipFill>
        <p:spPr>
          <a:xfrm>
            <a:off x="6755350" y="980903"/>
            <a:ext cx="5447734" cy="275428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1CD18D-B8ED-4D16-8C33-1B2142AFE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63" y="1496691"/>
            <a:ext cx="5868784" cy="386461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Peat LOI &gt; 80-90%</a:t>
            </a:r>
          </a:p>
          <a:p>
            <a:pPr marL="457200" lvl="1" indent="0">
              <a:buNone/>
            </a:pPr>
            <a:r>
              <a:rPr lang="en-GB" dirty="0"/>
              <a:t>possibly &gt; 50%</a:t>
            </a:r>
          </a:p>
          <a:p>
            <a:r>
              <a:rPr lang="en-GB" dirty="0"/>
              <a:t>Organic soil LOI &gt; 30%</a:t>
            </a:r>
          </a:p>
          <a:p>
            <a:r>
              <a:rPr lang="en-GB" dirty="0"/>
              <a:t>De Weiden, and LWM fit well with a range of bogs</a:t>
            </a:r>
          </a:p>
          <a:p>
            <a:r>
              <a:rPr lang="en-GB" dirty="0"/>
              <a:t>Zwart </a:t>
            </a:r>
            <a:r>
              <a:rPr lang="en-GB" dirty="0" err="1"/>
              <a:t>Beek</a:t>
            </a:r>
            <a:r>
              <a:rPr lang="en-GB" dirty="0"/>
              <a:t> surface is less peaty, La </a:t>
            </a:r>
            <a:r>
              <a:rPr lang="en-GB" dirty="0" err="1"/>
              <a:t>Guette</a:t>
            </a:r>
            <a:r>
              <a:rPr lang="en-GB" dirty="0"/>
              <a:t> in between</a:t>
            </a:r>
          </a:p>
          <a:p>
            <a:r>
              <a:rPr lang="en-GB" dirty="0"/>
              <a:t>De Weiden and La </a:t>
            </a:r>
            <a:r>
              <a:rPr lang="en-GB" dirty="0" err="1"/>
              <a:t>Guette</a:t>
            </a:r>
            <a:r>
              <a:rPr lang="en-GB" dirty="0"/>
              <a:t> site are at the wetter end</a:t>
            </a:r>
          </a:p>
          <a:p>
            <a:r>
              <a:rPr lang="en-GB" dirty="0"/>
              <a:t>Zwart </a:t>
            </a:r>
            <a:r>
              <a:rPr lang="en-GB" dirty="0" err="1"/>
              <a:t>Beek</a:t>
            </a:r>
            <a:r>
              <a:rPr lang="en-GB" dirty="0"/>
              <a:t> and Winmarleigh are notably drier sites</a:t>
            </a:r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2E676A-5916-4915-8626-AB8DD43D86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464" b="5863"/>
          <a:stretch/>
        </p:blipFill>
        <p:spPr>
          <a:xfrm>
            <a:off x="6735931" y="3690851"/>
            <a:ext cx="5467152" cy="306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26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22BAE-CF99-4333-BE32-BE22DA35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0" y="75464"/>
            <a:ext cx="9342120" cy="616427"/>
          </a:xfrm>
        </p:spPr>
        <p:txBody>
          <a:bodyPr>
            <a:normAutofit fontScale="90000"/>
          </a:bodyPr>
          <a:lstStyle/>
          <a:p>
            <a:r>
              <a:rPr lang="en-GB" dirty="0"/>
              <a:t>Site nutrients and hydrology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DE0009-F46D-4B05-8B36-0F5AB50D1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6192769" y="3890055"/>
            <a:ext cx="5979564" cy="283011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574197-1F65-40F4-90FB-257847520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05" y="861861"/>
            <a:ext cx="5923506" cy="3100539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0E72679-9C80-4565-9E88-6C83502F7A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0"/>
          <a:stretch/>
        </p:blipFill>
        <p:spPr>
          <a:xfrm>
            <a:off x="132013" y="3890054"/>
            <a:ext cx="5487392" cy="2658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9F7007-5C80-4939-8811-E624C004DFF8}"/>
              </a:ext>
            </a:extLst>
          </p:cNvPr>
          <p:cNvSpPr txBox="1"/>
          <p:nvPr/>
        </p:nvSpPr>
        <p:spPr>
          <a:xfrm rot="16200000">
            <a:off x="-575688" y="4764661"/>
            <a:ext cx="1608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Extractable Ca mg kg-1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7046F7-5D3C-41C7-B505-73B0C945A279}"/>
              </a:ext>
            </a:extLst>
          </p:cNvPr>
          <p:cNvSpPr txBox="1"/>
          <p:nvPr/>
        </p:nvSpPr>
        <p:spPr>
          <a:xfrm>
            <a:off x="864524" y="1573876"/>
            <a:ext cx="44556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Bog = oligotrophic</a:t>
            </a:r>
          </a:p>
          <a:p>
            <a:r>
              <a:rPr lang="en-GB" dirty="0"/>
              <a:t>Fen = </a:t>
            </a:r>
            <a:r>
              <a:rPr lang="en-GB" dirty="0" err="1"/>
              <a:t>mineratrophic</a:t>
            </a:r>
            <a:endParaRPr lang="en-GB" dirty="0"/>
          </a:p>
          <a:p>
            <a:endParaRPr lang="en-GB" dirty="0"/>
          </a:p>
          <a:p>
            <a:r>
              <a:rPr lang="en-GB" dirty="0"/>
              <a:t>Is La </a:t>
            </a:r>
            <a:r>
              <a:rPr lang="en-GB" dirty="0" err="1"/>
              <a:t>Guette</a:t>
            </a:r>
            <a:r>
              <a:rPr lang="en-GB" dirty="0"/>
              <a:t> a bog or a poor fen?</a:t>
            </a:r>
          </a:p>
          <a:p>
            <a:endParaRPr lang="en-GB" dirty="0"/>
          </a:p>
          <a:p>
            <a:r>
              <a:rPr lang="en-GB" dirty="0"/>
              <a:t>NB: Phosphate also high in De Weiden</a:t>
            </a:r>
          </a:p>
        </p:txBody>
      </p:sp>
    </p:spTree>
    <p:extLst>
      <p:ext uri="{BB962C8B-B14F-4D97-AF65-F5344CB8AC3E}">
        <p14:creationId xmlns:p14="http://schemas.microsoft.com/office/powerpoint/2010/main" val="3183765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81CC-15A7-4FD3-90FC-21E5AD4A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614" y="183279"/>
            <a:ext cx="5081997" cy="670161"/>
          </a:xfrm>
        </p:spPr>
        <p:txBody>
          <a:bodyPr>
            <a:normAutofit fontScale="90000"/>
          </a:bodyPr>
          <a:lstStyle/>
          <a:p>
            <a:r>
              <a:rPr lang="en-GB" dirty="0"/>
              <a:t>Acidity and Ellenberg 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C10C8-B712-4200-9BB9-B19BCD11A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3" b="11485"/>
          <a:stretch/>
        </p:blipFill>
        <p:spPr>
          <a:xfrm>
            <a:off x="6024805" y="1003069"/>
            <a:ext cx="6101526" cy="261019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C7955-85AB-473E-ABC7-3F72446C0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671" y="3538517"/>
            <a:ext cx="6019329" cy="3319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C84C5F-9DEA-4958-BDD4-997321480E6C}"/>
              </a:ext>
            </a:extLst>
          </p:cNvPr>
          <p:cNvSpPr txBox="1"/>
          <p:nvPr/>
        </p:nvSpPr>
        <p:spPr>
          <a:xfrm>
            <a:off x="743803" y="1767385"/>
            <a:ext cx="49131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Soil pH at France (?) and UK fits well with other UK bogs indicating good potential for restoration to raised bog (pH&lt;4.2)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Belgium pH indicative of poor fen (pH 4.5-5.5)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Netherlands – rich fen (pH 5.5-6.9)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Current vegetation supports soil pH data</a:t>
            </a:r>
          </a:p>
        </p:txBody>
      </p:sp>
    </p:spTree>
    <p:extLst>
      <p:ext uri="{BB962C8B-B14F-4D97-AF65-F5344CB8AC3E}">
        <p14:creationId xmlns:p14="http://schemas.microsoft.com/office/powerpoint/2010/main" val="2544366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D84773A-1726-45E2-81D1-D30760A6D5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324" y="506437"/>
            <a:ext cx="4623989" cy="4100948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344CF7-8140-4788-AF8B-DEE025A38E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08" y="506436"/>
            <a:ext cx="4623990" cy="41009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90748-9885-4D50-BC93-77CCBDF2E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764" y="208167"/>
            <a:ext cx="8837550" cy="585560"/>
          </a:xfrm>
        </p:spPr>
        <p:txBody>
          <a:bodyPr>
            <a:normAutofit fontScale="90000"/>
          </a:bodyPr>
          <a:lstStyle/>
          <a:p>
            <a:r>
              <a:rPr lang="en-GB" dirty="0"/>
              <a:t>Winmarleigh plant available N by profile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FD8603-97D3-41C6-9B65-5425746A9E5A}"/>
              </a:ext>
            </a:extLst>
          </p:cNvPr>
          <p:cNvSpPr txBox="1"/>
          <p:nvPr/>
        </p:nvSpPr>
        <p:spPr>
          <a:xfrm>
            <a:off x="148544" y="4549952"/>
            <a:ext cx="11194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UK bog survey range for top 15 cm (summer): NO</a:t>
            </a:r>
            <a:r>
              <a:rPr lang="en-GB" baseline="-25000" dirty="0"/>
              <a:t>3</a:t>
            </a:r>
            <a:r>
              <a:rPr lang="en-GB" dirty="0"/>
              <a:t> 0-33.5 mg kg</a:t>
            </a:r>
            <a:r>
              <a:rPr lang="en-GB" baseline="30000" dirty="0"/>
              <a:t>-1</a:t>
            </a:r>
            <a:r>
              <a:rPr lang="en-GB" dirty="0"/>
              <a:t>; NH</a:t>
            </a:r>
            <a:r>
              <a:rPr lang="en-GB" baseline="-25000" dirty="0"/>
              <a:t>4</a:t>
            </a:r>
            <a:r>
              <a:rPr lang="en-GB" dirty="0"/>
              <a:t> 0-70.04 mg kg</a:t>
            </a:r>
            <a:r>
              <a:rPr lang="en-GB" baseline="30000" dirty="0"/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Whim Bog N addition experiment (annual means), values between 0.4 to 0.6 for NO</a:t>
            </a:r>
            <a:r>
              <a:rPr lang="en-GB" baseline="-25000" dirty="0"/>
              <a:t>3</a:t>
            </a:r>
            <a:r>
              <a:rPr lang="en-GB" dirty="0"/>
              <a:t> and 27 to 109 for NH</a:t>
            </a:r>
            <a:r>
              <a:rPr lang="en-GB" baseline="-25000" dirty="0"/>
              <a:t>4</a:t>
            </a:r>
            <a:r>
              <a:rPr lang="en-GB" dirty="0"/>
              <a:t>. For the higher values we were adding on 64 kg N ha</a:t>
            </a:r>
            <a:r>
              <a:rPr lang="en-GB" baseline="30000" dirty="0"/>
              <a:t>-1</a:t>
            </a:r>
            <a:r>
              <a:rPr lang="en-GB" dirty="0"/>
              <a:t> yr</a:t>
            </a:r>
            <a:r>
              <a:rPr lang="en-GB" baseline="30000" dirty="0"/>
              <a:t>-1</a:t>
            </a:r>
          </a:p>
        </p:txBody>
      </p:sp>
      <p:pic>
        <p:nvPicPr>
          <p:cNvPr id="1026" name="Picture 2" descr="684ca328f52b4a9c9983d7eef78fccf8@Open-Xchange">
            <a:extLst>
              <a:ext uri="{FF2B5EF4-FFF2-40B4-BE49-F238E27FC236}">
                <a16:creationId xmlns:a16="http://schemas.microsoft.com/office/drawing/2014/main" id="{F00D20BD-CD8D-4B37-B7DE-4D46C834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49" y="5632430"/>
            <a:ext cx="886777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576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6BD8-6D16-48EC-BB37-DBDA40059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74" y="865415"/>
            <a:ext cx="9310396" cy="735887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8FB56-C274-49AC-B25E-3C2465E5F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La </a:t>
            </a:r>
            <a:r>
              <a:rPr lang="en-GB" dirty="0" err="1"/>
              <a:t>Guette</a:t>
            </a:r>
            <a:r>
              <a:rPr lang="en-GB" dirty="0"/>
              <a:t> – more bog than fen? </a:t>
            </a:r>
          </a:p>
          <a:p>
            <a:r>
              <a:rPr lang="en-GB" dirty="0"/>
              <a:t>De Weiden – very peaty soil, high water table observed, perhaps remove less and revegetate with reeds/</a:t>
            </a:r>
            <a:r>
              <a:rPr lang="en-GB" i="1" dirty="0"/>
              <a:t>Sphagnum</a:t>
            </a:r>
            <a:r>
              <a:rPr lang="en-GB" dirty="0"/>
              <a:t>?</a:t>
            </a:r>
          </a:p>
          <a:p>
            <a:pPr lvl="1"/>
            <a:r>
              <a:rPr lang="en-GB" dirty="0"/>
              <a:t>CO</a:t>
            </a:r>
            <a:r>
              <a:rPr lang="en-GB" baseline="-25000" dirty="0"/>
              <a:t>2</a:t>
            </a:r>
            <a:r>
              <a:rPr lang="en-GB" dirty="0"/>
              <a:t>/CH</a:t>
            </a:r>
            <a:r>
              <a:rPr lang="en-GB" baseline="-25000" dirty="0"/>
              <a:t>4</a:t>
            </a:r>
            <a:r>
              <a:rPr lang="en-GB" dirty="0"/>
              <a:t> balance – small trial?</a:t>
            </a:r>
          </a:p>
          <a:p>
            <a:r>
              <a:rPr lang="en-GB" dirty="0"/>
              <a:t>Decide what joint restoration plans should look like:</a:t>
            </a:r>
          </a:p>
          <a:p>
            <a:pPr lvl="1"/>
            <a:r>
              <a:rPr lang="en-GB" dirty="0"/>
              <a:t>Introduction/synthesis summarising across sites including chemistry</a:t>
            </a:r>
          </a:p>
          <a:p>
            <a:pPr lvl="1"/>
            <a:r>
              <a:rPr lang="en-GB" dirty="0"/>
              <a:t>Add to local templates with narrative</a:t>
            </a:r>
          </a:p>
          <a:p>
            <a:pPr lvl="1"/>
            <a:r>
              <a:rPr lang="en-GB" dirty="0"/>
              <a:t>Practical works plans needed – </a:t>
            </a:r>
            <a:r>
              <a:rPr lang="en-GB"/>
              <a:t>by IPs</a:t>
            </a:r>
            <a:endParaRPr lang="en-GB" dirty="0"/>
          </a:p>
          <a:p>
            <a:pPr lvl="1"/>
            <a:r>
              <a:rPr lang="en-GB" dirty="0"/>
              <a:t>How to integrate drone work?</a:t>
            </a:r>
          </a:p>
        </p:txBody>
      </p:sp>
    </p:spTree>
    <p:extLst>
      <p:ext uri="{BB962C8B-B14F-4D97-AF65-F5344CB8AC3E}">
        <p14:creationId xmlns:p14="http://schemas.microsoft.com/office/powerpoint/2010/main" val="2648776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551DE-414D-4FA7-9134-D01B18DDC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158" y="242295"/>
            <a:ext cx="8094260" cy="863174"/>
          </a:xfrm>
        </p:spPr>
        <p:txBody>
          <a:bodyPr>
            <a:normAutofit/>
          </a:bodyPr>
          <a:lstStyle/>
          <a:p>
            <a:r>
              <a:rPr lang="en-GB" b="1" dirty="0"/>
              <a:t>Agenda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3581D-7E2E-4D58-A95B-7D84AAB94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Review information in draft restoration plans</a:t>
            </a:r>
          </a:p>
          <a:p>
            <a:r>
              <a:rPr lang="en-GB" sz="4000" dirty="0"/>
              <a:t>Review practical works</a:t>
            </a:r>
          </a:p>
          <a:p>
            <a:r>
              <a:rPr lang="en-GB" sz="4000" dirty="0"/>
              <a:t>Discuss issues and opportunities</a:t>
            </a:r>
          </a:p>
          <a:p>
            <a:r>
              <a:rPr lang="en-GB" sz="4000" dirty="0"/>
              <a:t>Make plans to finalise over next 3 months for Dec 2019</a:t>
            </a:r>
          </a:p>
        </p:txBody>
      </p:sp>
    </p:spTree>
    <p:extLst>
      <p:ext uri="{BB962C8B-B14F-4D97-AF65-F5344CB8AC3E}">
        <p14:creationId xmlns:p14="http://schemas.microsoft.com/office/powerpoint/2010/main" val="6893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70BFF-247F-4731-8827-DD318FE6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/>
          <a:p>
            <a:r>
              <a:rPr lang="en-GB" dirty="0"/>
              <a:t>Key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F51E0-33AA-4CB0-8EC5-63537FAA6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1033"/>
            <a:ext cx="10515600" cy="439593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Transnational analyses and (re-)development of the pilot site restoration plans –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by 31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st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2019 (some say 31/12/19)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Preparation and implementation of pilots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(Reports due April 2021-April 2022)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Monitoring of the pilot sites on CO</a:t>
            </a:r>
            <a:r>
              <a:rPr lang="en-GB" baseline="-25000" dirty="0"/>
              <a:t>2</a:t>
            </a:r>
            <a:r>
              <a:rPr lang="en-GB" dirty="0"/>
              <a:t> reduction and/or Carbon storage (some in WP T1) –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reports due May 2020-April 2022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Transnational demonstrations and discussions –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due Sept 2020</a:t>
            </a:r>
          </a:p>
        </p:txBody>
      </p:sp>
    </p:spTree>
    <p:extLst>
      <p:ext uri="{BB962C8B-B14F-4D97-AF65-F5344CB8AC3E}">
        <p14:creationId xmlns:p14="http://schemas.microsoft.com/office/powerpoint/2010/main" val="1628813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0F1F-7AD9-463D-BE6A-995D73C42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706" y="212269"/>
            <a:ext cx="3916680" cy="1325563"/>
          </a:xfrm>
        </p:spPr>
        <p:txBody>
          <a:bodyPr/>
          <a:lstStyle/>
          <a:p>
            <a:r>
              <a:rPr lang="en-GB" dirty="0"/>
              <a:t>2019 site visits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6FB9476-BDA9-4660-82EC-78DAFC6C2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3"/>
            <a:ext cx="4066056" cy="305111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A40C1E-6122-4CFB-876E-3D48AB452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64" y="4319515"/>
            <a:ext cx="4513153" cy="2538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8F74DD-D116-47C2-8BE0-257D9C78E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6056" y="4069974"/>
            <a:ext cx="3715448" cy="27880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6AD5CC-D2A6-4263-A87F-B9E8F3CD5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504" y="0"/>
            <a:ext cx="4410496" cy="3309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CB1813-9D0F-47AC-84AE-97D818CCF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940" y="3548418"/>
            <a:ext cx="4410497" cy="3309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119BD-9AF0-4BA4-B494-C1B8ED0A1C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285" b="24017"/>
          <a:stretch/>
        </p:blipFill>
        <p:spPr>
          <a:xfrm>
            <a:off x="2033028" y="2014870"/>
            <a:ext cx="7352897" cy="201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17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A0C3-BCFB-4D1B-91AF-3EB13E0FD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403" y="266510"/>
            <a:ext cx="9238397" cy="829054"/>
          </a:xfrm>
        </p:spPr>
        <p:txBody>
          <a:bodyPr/>
          <a:lstStyle/>
          <a:p>
            <a:r>
              <a:rPr lang="en-GB" dirty="0"/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901E1-DF51-4206-A14A-8F2CAF500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67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All sites (except Ireland) visited July/August 2019</a:t>
            </a:r>
          </a:p>
          <a:p>
            <a:r>
              <a:rPr lang="en-GB" dirty="0"/>
              <a:t>Basic vegetation surveys and soil + soil water samples collected</a:t>
            </a:r>
          </a:p>
          <a:p>
            <a:r>
              <a:rPr lang="en-GB" dirty="0"/>
              <a:t>Soil chemistry: available N, pH, LOI carried out</a:t>
            </a:r>
          </a:p>
          <a:p>
            <a:r>
              <a:rPr lang="en-GB" dirty="0"/>
              <a:t>Comparison with desired state and other data complete</a:t>
            </a:r>
          </a:p>
          <a:p>
            <a:r>
              <a:rPr lang="en-GB" dirty="0"/>
              <a:t>Draft restoration plan templates received from all</a:t>
            </a:r>
          </a:p>
          <a:p>
            <a:endParaRPr lang="en-GB" dirty="0"/>
          </a:p>
          <a:p>
            <a:r>
              <a:rPr lang="en-GB" dirty="0"/>
              <a:t>Satellite work: in progress, initial images captured.</a:t>
            </a:r>
          </a:p>
          <a:p>
            <a:r>
              <a:rPr lang="en-GB" dirty="0"/>
              <a:t>Drone monitoring: done (by NUIG), need to interpret for topography and </a:t>
            </a:r>
            <a:r>
              <a:rPr lang="en-GB"/>
              <a:t>wetness index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96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D9F4D6-7BCF-435E-8AB5-A485427E8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294" y="3359420"/>
            <a:ext cx="4040155" cy="2274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41A1B8-2F2B-4A98-8079-6B04E20A4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6944" y="364340"/>
            <a:ext cx="3284075" cy="26766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DDDC89-0B59-4F5D-8A3F-48DCC521D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096" y="1205467"/>
            <a:ext cx="4878724" cy="560162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F4A59D-BBD3-439D-B8B8-A5F5C352C9E9}"/>
              </a:ext>
            </a:extLst>
          </p:cNvPr>
          <p:cNvCxnSpPr>
            <a:cxnSpLocks/>
          </p:cNvCxnSpPr>
          <p:nvPr/>
        </p:nvCxnSpPr>
        <p:spPr>
          <a:xfrm flipH="1" flipV="1">
            <a:off x="4976448" y="2584940"/>
            <a:ext cx="4655010" cy="2358655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6">
            <a:extLst>
              <a:ext uri="{FF2B5EF4-FFF2-40B4-BE49-F238E27FC236}">
                <a16:creationId xmlns:a16="http://schemas.microsoft.com/office/drawing/2014/main" id="{91ED4A40-CACC-4ECF-8224-38E8584306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739" y="5951913"/>
            <a:ext cx="669823" cy="66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AD3218-D8BF-49AC-9445-27D9E05EF4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11" y="6112626"/>
            <a:ext cx="1382933" cy="5312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D1DC70-842A-4EB0-8DB3-A8C3B9CA0DB7}"/>
              </a:ext>
            </a:extLst>
          </p:cNvPr>
          <p:cNvSpPr txBox="1"/>
          <p:nvPr/>
        </p:nvSpPr>
        <p:spPr>
          <a:xfrm>
            <a:off x="5074571" y="6198891"/>
            <a:ext cx="2277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Higginbottom et al (2018)</a:t>
            </a:r>
          </a:p>
          <a:p>
            <a:r>
              <a:rPr lang="en-GB" sz="1400" dirty="0"/>
              <a:t>Ecological Informatics 48</a:t>
            </a:r>
          </a:p>
        </p:txBody>
      </p:sp>
    </p:spTree>
    <p:extLst>
      <p:ext uri="{BB962C8B-B14F-4D97-AF65-F5344CB8AC3E}">
        <p14:creationId xmlns:p14="http://schemas.microsoft.com/office/powerpoint/2010/main" val="3600422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1F633-31E0-4BAD-82A8-88CA4B16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281" y="187514"/>
            <a:ext cx="9319727" cy="418542"/>
          </a:xfrm>
        </p:spPr>
        <p:txBody>
          <a:bodyPr>
            <a:normAutofit fontScale="90000"/>
          </a:bodyPr>
          <a:lstStyle/>
          <a:p>
            <a:r>
              <a:rPr lang="en-GB" dirty="0"/>
              <a:t>Site overview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F42EE0-A38A-4E7B-9213-09B60430A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41864"/>
              </p:ext>
            </p:extLst>
          </p:nvPr>
        </p:nvGraphicFramePr>
        <p:xfrm>
          <a:off x="0" y="778845"/>
          <a:ext cx="12192001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226">
                  <a:extLst>
                    <a:ext uri="{9D8B030D-6E8A-4147-A177-3AD203B41FA5}">
                      <a16:colId xmlns:a16="http://schemas.microsoft.com/office/drawing/2014/main" val="4010941"/>
                    </a:ext>
                  </a:extLst>
                </a:gridCol>
                <a:gridCol w="1985618">
                  <a:extLst>
                    <a:ext uri="{9D8B030D-6E8A-4147-A177-3AD203B41FA5}">
                      <a16:colId xmlns:a16="http://schemas.microsoft.com/office/drawing/2014/main" val="1462888445"/>
                    </a:ext>
                  </a:extLst>
                </a:gridCol>
                <a:gridCol w="2070112">
                  <a:extLst>
                    <a:ext uri="{9D8B030D-6E8A-4147-A177-3AD203B41FA5}">
                      <a16:colId xmlns:a16="http://schemas.microsoft.com/office/drawing/2014/main" val="796764814"/>
                    </a:ext>
                  </a:extLst>
                </a:gridCol>
                <a:gridCol w="1679326">
                  <a:extLst>
                    <a:ext uri="{9D8B030D-6E8A-4147-A177-3AD203B41FA5}">
                      <a16:colId xmlns:a16="http://schemas.microsoft.com/office/drawing/2014/main" val="4293910182"/>
                    </a:ext>
                  </a:extLst>
                </a:gridCol>
                <a:gridCol w="1806069">
                  <a:extLst>
                    <a:ext uri="{9D8B030D-6E8A-4147-A177-3AD203B41FA5}">
                      <a16:colId xmlns:a16="http://schemas.microsoft.com/office/drawing/2014/main" val="1074755269"/>
                    </a:ext>
                  </a:extLst>
                </a:gridCol>
                <a:gridCol w="1753257">
                  <a:extLst>
                    <a:ext uri="{9D8B030D-6E8A-4147-A177-3AD203B41FA5}">
                      <a16:colId xmlns:a16="http://schemas.microsoft.com/office/drawing/2014/main" val="658592683"/>
                    </a:ext>
                  </a:extLst>
                </a:gridCol>
                <a:gridCol w="1577393">
                  <a:extLst>
                    <a:ext uri="{9D8B030D-6E8A-4147-A177-3AD203B41FA5}">
                      <a16:colId xmlns:a16="http://schemas.microsoft.com/office/drawing/2014/main" val="3115986860"/>
                    </a:ext>
                  </a:extLst>
                </a:gridCol>
              </a:tblGrid>
              <a:tr h="503862">
                <a:tc>
                  <a:txBody>
                    <a:bodyPr/>
                    <a:lstStyle/>
                    <a:p>
                      <a:r>
                        <a:rPr lang="en-GB" sz="1400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Peatland type </a:t>
                      </a:r>
                    </a:p>
                    <a:p>
                      <a:r>
                        <a:rPr lang="en-GB" sz="1400" dirty="0"/>
                        <a:t>(size/pilot size)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Current vegetation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Desired state/habitat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Pollution (current/ historic)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Meteorology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781682"/>
                  </a:ext>
                </a:extLst>
              </a:tr>
              <a:tr h="918808">
                <a:tc>
                  <a:txBody>
                    <a:bodyPr/>
                    <a:lstStyle/>
                    <a:p>
                      <a:r>
                        <a:rPr lang="en-GB" sz="1400" dirty="0" err="1"/>
                        <a:t>Zwarte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Beek</a:t>
                      </a:r>
                      <a:endParaRPr lang="en-GB" sz="1400" dirty="0"/>
                    </a:p>
                    <a:p>
                      <a:r>
                        <a:rPr lang="en-GB" sz="1400" dirty="0"/>
                        <a:t>(Black Creek)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Iron rich fen peatland (drained)</a:t>
                      </a:r>
                    </a:p>
                    <a:p>
                      <a:r>
                        <a:rPr lang="en-GB" sz="1400" dirty="0"/>
                        <a:t>750/250ha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Wet grassland (D.3.41)</a:t>
                      </a:r>
                    </a:p>
                    <a:p>
                      <a:r>
                        <a:rPr lang="en-GB" sz="1400" dirty="0"/>
                        <a:t>Quaking bog and Transition mire (D2.3)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Grass/sedge/Forb/ occasional </a:t>
                      </a:r>
                      <a:r>
                        <a:rPr lang="en-GB" sz="1400" i="1" dirty="0"/>
                        <a:t>Sphagnum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Quaking bog and Transition mire (7140/D2.3)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 dep: ~20 kg</a:t>
                      </a:r>
                    </a:p>
                    <a:p>
                      <a:r>
                        <a:rPr lang="en-GB" sz="1400" dirty="0"/>
                        <a:t>Nearby agriculture, Iron rich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Rainfall: 808 mm</a:t>
                      </a:r>
                    </a:p>
                    <a:p>
                      <a:r>
                        <a:rPr lang="en-GB" sz="1400" dirty="0"/>
                        <a:t>Temperature:</a:t>
                      </a:r>
                    </a:p>
                    <a:p>
                      <a:r>
                        <a:rPr lang="en-GB" sz="1400" dirty="0"/>
                        <a:t>Jan: -0.5 </a:t>
                      </a:r>
                      <a:r>
                        <a:rPr lang="en-GB" sz="1400" baseline="30000" dirty="0" err="1"/>
                        <a:t>o</a:t>
                      </a:r>
                      <a:r>
                        <a:rPr lang="en-GB" sz="1400" dirty="0" err="1"/>
                        <a:t>C</a:t>
                      </a:r>
                      <a:endParaRPr lang="en-GB" sz="1400" dirty="0"/>
                    </a:p>
                    <a:p>
                      <a:r>
                        <a:rPr lang="en-GB" sz="1400" dirty="0"/>
                        <a:t>Jul: 22.1 </a:t>
                      </a:r>
                      <a:r>
                        <a:rPr lang="en-GB" sz="1400" baseline="30000" dirty="0" err="1"/>
                        <a:t>o</a:t>
                      </a:r>
                      <a:r>
                        <a:rPr lang="en-GB" sz="1400" dirty="0" err="1"/>
                        <a:t>C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995501"/>
                  </a:ext>
                </a:extLst>
              </a:tr>
              <a:tr h="918808">
                <a:tc>
                  <a:txBody>
                    <a:bodyPr/>
                    <a:lstStyle/>
                    <a:p>
                      <a:r>
                        <a:rPr lang="en-GB" sz="1400" dirty="0" err="1"/>
                        <a:t>Cloncrow</a:t>
                      </a:r>
                      <a:r>
                        <a:rPr lang="en-GB" sz="1400" dirty="0"/>
                        <a:t> Bog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Raised bog (drained)</a:t>
                      </a:r>
                    </a:p>
                    <a:p>
                      <a:r>
                        <a:rPr lang="en-GB" sz="1400" dirty="0"/>
                        <a:t>200/26 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Raised bog active (7110/D1.1) + degraded (7120/D1.1)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Bare peat</a:t>
                      </a:r>
                    </a:p>
                    <a:p>
                      <a:r>
                        <a:rPr lang="en-GB" sz="1400" dirty="0"/>
                        <a:t>Bog species in active areas/grassland/</a:t>
                      </a:r>
                    </a:p>
                    <a:p>
                      <a:r>
                        <a:rPr lang="en-GB" sz="1400" dirty="0"/>
                        <a:t>woodland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Active raised bog (7110/D1.1)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N dep: ~15-20 kg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Rainfall: 925 mm</a:t>
                      </a:r>
                    </a:p>
                    <a:p>
                      <a:r>
                        <a:rPr lang="en-GB" sz="1400" dirty="0"/>
                        <a:t>Temperature:</a:t>
                      </a:r>
                    </a:p>
                    <a:p>
                      <a:r>
                        <a:rPr lang="en-GB" sz="1400" dirty="0"/>
                        <a:t>Jan: 2 </a:t>
                      </a:r>
                      <a:r>
                        <a:rPr lang="en-GB" sz="1400" baseline="30000" dirty="0" err="1"/>
                        <a:t>o</a:t>
                      </a:r>
                      <a:r>
                        <a:rPr lang="en-GB" sz="1400" dirty="0" err="1"/>
                        <a:t>C</a:t>
                      </a:r>
                      <a:endParaRPr lang="en-GB" sz="1400" dirty="0"/>
                    </a:p>
                    <a:p>
                      <a:r>
                        <a:rPr lang="en-GB" sz="1400" dirty="0"/>
                        <a:t>Jul: 19 </a:t>
                      </a:r>
                      <a:r>
                        <a:rPr lang="en-GB" sz="1400" baseline="30000" dirty="0" err="1"/>
                        <a:t>o</a:t>
                      </a:r>
                      <a:r>
                        <a:rPr lang="en-GB" sz="1400" dirty="0" err="1"/>
                        <a:t>C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572499"/>
                  </a:ext>
                </a:extLst>
              </a:tr>
              <a:tr h="1126281">
                <a:tc>
                  <a:txBody>
                    <a:bodyPr/>
                    <a:lstStyle/>
                    <a:p>
                      <a:r>
                        <a:rPr lang="en-GB" sz="1400" dirty="0"/>
                        <a:t>De Weiden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Forested fen 10 ha</a:t>
                      </a:r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r>
                        <a:rPr lang="en-GB" sz="1400" dirty="0"/>
                        <a:t>Foreshore 5 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Broadleaved deciduous Forest (T1.5/9080)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Alder woodland with birch</a:t>
                      </a:r>
                    </a:p>
                    <a:p>
                      <a:r>
                        <a:rPr lang="en-GB" sz="1400" dirty="0"/>
                        <a:t>Occasional </a:t>
                      </a:r>
                      <a:r>
                        <a:rPr lang="en-GB" sz="1400" i="1" dirty="0"/>
                        <a:t>Sphagnum</a:t>
                      </a:r>
                      <a:r>
                        <a:rPr lang="en-GB" sz="1400" dirty="0"/>
                        <a:t> </a:t>
                      </a:r>
                    </a:p>
                    <a:p>
                      <a:r>
                        <a:rPr lang="en-GB" sz="1400" dirty="0"/>
                        <a:t>Open 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Pits: quaking mire</a:t>
                      </a:r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endParaRPr lang="en-GB" sz="1400" dirty="0"/>
                    </a:p>
                    <a:p>
                      <a:r>
                        <a:rPr lang="en-GB" sz="1400" dirty="0"/>
                        <a:t>Foreshore: Reedbed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N dep: ~18 kg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Rainfall: 856 mm</a:t>
                      </a:r>
                    </a:p>
                    <a:p>
                      <a:r>
                        <a:rPr lang="en-GB" sz="1400" dirty="0"/>
                        <a:t>Temperature:</a:t>
                      </a:r>
                    </a:p>
                    <a:p>
                      <a:r>
                        <a:rPr lang="en-GB" sz="1400" dirty="0"/>
                        <a:t>Jan: 1 </a:t>
                      </a:r>
                      <a:r>
                        <a:rPr lang="en-GB" sz="1400" baseline="30000" dirty="0" err="1"/>
                        <a:t>o</a:t>
                      </a:r>
                      <a:r>
                        <a:rPr lang="en-GB" sz="1400" dirty="0" err="1"/>
                        <a:t>C</a:t>
                      </a:r>
                      <a:endParaRPr lang="en-GB" sz="1400" dirty="0"/>
                    </a:p>
                    <a:p>
                      <a:r>
                        <a:rPr lang="en-GB" sz="1400" dirty="0"/>
                        <a:t>Jul: 26 </a:t>
                      </a:r>
                      <a:r>
                        <a:rPr lang="en-GB" sz="1400" baseline="30000" dirty="0" err="1"/>
                        <a:t>o</a:t>
                      </a:r>
                      <a:r>
                        <a:rPr lang="en-GB" sz="1400" dirty="0" err="1"/>
                        <a:t>C</a:t>
                      </a:r>
                      <a:endParaRPr lang="en-GB" sz="1400" dirty="0"/>
                    </a:p>
                    <a:p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261123"/>
                  </a:ext>
                </a:extLst>
              </a:tr>
              <a:tr h="918808">
                <a:tc>
                  <a:txBody>
                    <a:bodyPr/>
                    <a:lstStyle/>
                    <a:p>
                      <a:r>
                        <a:rPr lang="en-GB" sz="1400" dirty="0"/>
                        <a:t>La </a:t>
                      </a:r>
                      <a:r>
                        <a:rPr lang="en-GB" sz="1400" dirty="0" err="1"/>
                        <a:t>Guette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Degraded Fen</a:t>
                      </a:r>
                    </a:p>
                    <a:p>
                      <a:r>
                        <a:rPr lang="en-GB" sz="1400" dirty="0"/>
                        <a:t>23/0.12 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Wet heath (F4.1/4010)  Fen (D2.3/7140?)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dirty="0" err="1"/>
                        <a:t>Molinea</a:t>
                      </a:r>
                      <a:r>
                        <a:rPr lang="en-GB" sz="1400" dirty="0"/>
                        <a:t>/</a:t>
                      </a:r>
                      <a:r>
                        <a:rPr lang="en-GB" sz="1400" i="1" dirty="0"/>
                        <a:t>Erica</a:t>
                      </a:r>
                      <a:r>
                        <a:rPr lang="en-GB" sz="1400" dirty="0"/>
                        <a:t> shrubs/</a:t>
                      </a:r>
                      <a:r>
                        <a:rPr lang="en-GB" sz="1400" i="1" dirty="0"/>
                        <a:t>Sphagnum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1" dirty="0"/>
                        <a:t>Sphagnum</a:t>
                      </a:r>
                      <a:r>
                        <a:rPr lang="en-GB" sz="1400" dirty="0"/>
                        <a:t>/</a:t>
                      </a:r>
                      <a:r>
                        <a:rPr lang="en-GB" sz="1400" i="1" dirty="0" err="1"/>
                        <a:t>Tricophorum</a:t>
                      </a:r>
                      <a:r>
                        <a:rPr lang="en-GB" sz="1400" dirty="0"/>
                        <a:t> (</a:t>
                      </a:r>
                      <a:r>
                        <a:rPr lang="en-GB" sz="1400" i="1" dirty="0" err="1"/>
                        <a:t>Rynchospora</a:t>
                      </a:r>
                      <a:r>
                        <a:rPr lang="en-GB" sz="1400" dirty="0"/>
                        <a:t>)/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i="1" dirty="0" err="1"/>
                        <a:t>Eriophorum</a:t>
                      </a:r>
                      <a:r>
                        <a:rPr lang="en-GB" sz="1400" dirty="0"/>
                        <a:t> (7140/D2.3)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N dep: ~10 kg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u="none" dirty="0"/>
                        <a:t>Rainfall: 641 mm</a:t>
                      </a:r>
                    </a:p>
                    <a:p>
                      <a:r>
                        <a:rPr lang="en-GB" sz="1400" u="none" dirty="0"/>
                        <a:t>Temperature:</a:t>
                      </a:r>
                    </a:p>
                    <a:p>
                      <a:r>
                        <a:rPr lang="en-GB" sz="1400" u="none" dirty="0"/>
                        <a:t>Jan: 2 </a:t>
                      </a:r>
                      <a:r>
                        <a:rPr lang="en-GB" sz="1400" u="none" baseline="30000" dirty="0" err="1"/>
                        <a:t>o</a:t>
                      </a:r>
                      <a:r>
                        <a:rPr lang="en-GB" sz="1400" u="none" dirty="0" err="1"/>
                        <a:t>C</a:t>
                      </a:r>
                      <a:endParaRPr lang="en-GB" sz="1400" u="none" dirty="0"/>
                    </a:p>
                    <a:p>
                      <a:r>
                        <a:rPr lang="en-GB" sz="1400" u="none" dirty="0"/>
                        <a:t>Jul: 21 </a:t>
                      </a:r>
                      <a:r>
                        <a:rPr lang="en-GB" sz="1400" u="none" baseline="30000" dirty="0" err="1"/>
                        <a:t>o</a:t>
                      </a:r>
                      <a:r>
                        <a:rPr lang="en-GB" sz="1400" u="none" dirty="0" err="1"/>
                        <a:t>C</a:t>
                      </a:r>
                      <a:endParaRPr lang="en-GB" sz="14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509392"/>
                  </a:ext>
                </a:extLst>
              </a:tr>
              <a:tr h="711335">
                <a:tc>
                  <a:txBody>
                    <a:bodyPr/>
                    <a:lstStyle/>
                    <a:p>
                      <a:r>
                        <a:rPr lang="en-GB" sz="1400" dirty="0"/>
                        <a:t>Little Woolden Moss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Raised bog (extracted)</a:t>
                      </a:r>
                    </a:p>
                    <a:p>
                      <a:r>
                        <a:rPr lang="en-GB" sz="1400" dirty="0"/>
                        <a:t>105/~2ha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Raised bog degraded (7120/D1.1)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Bare peat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Raised bog active (7110/D1.1)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N dep: ~20 kg</a:t>
                      </a:r>
                    </a:p>
                    <a:p>
                      <a:r>
                        <a:rPr lang="en-GB" sz="1400" dirty="0"/>
                        <a:t>Historic pollution from industry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u="none" dirty="0"/>
                        <a:t>Rainfall: 929 mm</a:t>
                      </a:r>
                    </a:p>
                    <a:p>
                      <a:r>
                        <a:rPr lang="en-GB" sz="1400" u="none" dirty="0"/>
                        <a:t>Temperature:</a:t>
                      </a:r>
                    </a:p>
                    <a:p>
                      <a:r>
                        <a:rPr lang="en-GB" sz="1400" u="none" dirty="0"/>
                        <a:t>Jan: 1 </a:t>
                      </a:r>
                      <a:r>
                        <a:rPr lang="en-GB" sz="1400" u="none" baseline="30000" dirty="0" err="1"/>
                        <a:t>o</a:t>
                      </a:r>
                      <a:r>
                        <a:rPr lang="en-GB" sz="1400" u="none" dirty="0" err="1"/>
                        <a:t>C</a:t>
                      </a:r>
                      <a:endParaRPr lang="en-GB" sz="1400" u="none" dirty="0"/>
                    </a:p>
                    <a:p>
                      <a:r>
                        <a:rPr lang="en-GB" sz="1400" u="none" dirty="0"/>
                        <a:t>Jul: 21 </a:t>
                      </a:r>
                      <a:r>
                        <a:rPr lang="en-GB" sz="1400" u="none" baseline="30000" dirty="0" err="1"/>
                        <a:t>o</a:t>
                      </a:r>
                      <a:r>
                        <a:rPr lang="en-GB" sz="1400" u="none" dirty="0" err="1"/>
                        <a:t>C</a:t>
                      </a:r>
                      <a:endParaRPr lang="en-GB" sz="14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622539"/>
                  </a:ext>
                </a:extLst>
              </a:tr>
              <a:tr h="836595">
                <a:tc>
                  <a:txBody>
                    <a:bodyPr/>
                    <a:lstStyle/>
                    <a:p>
                      <a:r>
                        <a:rPr lang="en-GB" sz="1400" dirty="0"/>
                        <a:t>Winmarleigh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Raised bog (drained for agriculture)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20/4 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Agricultural grassland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Grass/Forbs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Sphagnum farm!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N dep: ~27 kg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Nearby agriculture, high ammonia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u="none" dirty="0"/>
                        <a:t>Rainfall: 1044 mm</a:t>
                      </a:r>
                    </a:p>
                    <a:p>
                      <a:r>
                        <a:rPr lang="en-GB" sz="1400" u="none" dirty="0"/>
                        <a:t>Temperature:</a:t>
                      </a:r>
                    </a:p>
                    <a:p>
                      <a:r>
                        <a:rPr lang="en-GB" sz="1400" u="none" dirty="0"/>
                        <a:t>Jan: 5 </a:t>
                      </a:r>
                      <a:r>
                        <a:rPr lang="en-GB" sz="1400" u="none" baseline="30000" dirty="0" err="1"/>
                        <a:t>o</a:t>
                      </a:r>
                      <a:r>
                        <a:rPr lang="en-GB" sz="1400" u="none" dirty="0" err="1"/>
                        <a:t>C</a:t>
                      </a:r>
                      <a:endParaRPr lang="en-GB" sz="1400" u="none" dirty="0"/>
                    </a:p>
                    <a:p>
                      <a:r>
                        <a:rPr lang="en-GB" sz="1400" u="none" dirty="0"/>
                        <a:t>Jul: 19 </a:t>
                      </a:r>
                      <a:r>
                        <a:rPr lang="en-GB" sz="1400" u="none" baseline="30000" dirty="0" err="1"/>
                        <a:t>o</a:t>
                      </a:r>
                      <a:r>
                        <a:rPr lang="en-GB" sz="1400" u="none" dirty="0" err="1"/>
                        <a:t>C</a:t>
                      </a:r>
                      <a:endParaRPr lang="en-GB" sz="14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194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622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C56CE-3801-43B2-9509-07745FE73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845" y="51227"/>
            <a:ext cx="10080009" cy="679850"/>
          </a:xfrm>
        </p:spPr>
        <p:txBody>
          <a:bodyPr>
            <a:normAutofit fontScale="90000"/>
          </a:bodyPr>
          <a:lstStyle/>
          <a:p>
            <a:r>
              <a:rPr lang="en-GB" dirty="0"/>
              <a:t>External factors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86AE31-ADBD-4A07-8E1D-E33C5A978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945359"/>
              </p:ext>
            </p:extLst>
          </p:nvPr>
        </p:nvGraphicFramePr>
        <p:xfrm>
          <a:off x="0" y="0"/>
          <a:ext cx="12192001" cy="6998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304">
                  <a:extLst>
                    <a:ext uri="{9D8B030D-6E8A-4147-A177-3AD203B41FA5}">
                      <a16:colId xmlns:a16="http://schemas.microsoft.com/office/drawing/2014/main" val="4010941"/>
                    </a:ext>
                  </a:extLst>
                </a:gridCol>
                <a:gridCol w="1501254">
                  <a:extLst>
                    <a:ext uri="{9D8B030D-6E8A-4147-A177-3AD203B41FA5}">
                      <a16:colId xmlns:a16="http://schemas.microsoft.com/office/drawing/2014/main" val="1462888445"/>
                    </a:ext>
                  </a:extLst>
                </a:gridCol>
                <a:gridCol w="2770496">
                  <a:extLst>
                    <a:ext uri="{9D8B030D-6E8A-4147-A177-3AD203B41FA5}">
                      <a16:colId xmlns:a16="http://schemas.microsoft.com/office/drawing/2014/main" val="796764814"/>
                    </a:ext>
                  </a:extLst>
                </a:gridCol>
                <a:gridCol w="1849271">
                  <a:extLst>
                    <a:ext uri="{9D8B030D-6E8A-4147-A177-3AD203B41FA5}">
                      <a16:colId xmlns:a16="http://schemas.microsoft.com/office/drawing/2014/main" val="2732373035"/>
                    </a:ext>
                  </a:extLst>
                </a:gridCol>
                <a:gridCol w="2637664">
                  <a:extLst>
                    <a:ext uri="{9D8B030D-6E8A-4147-A177-3AD203B41FA5}">
                      <a16:colId xmlns:a16="http://schemas.microsoft.com/office/drawing/2014/main" val="4293910182"/>
                    </a:ext>
                  </a:extLst>
                </a:gridCol>
                <a:gridCol w="2089012">
                  <a:extLst>
                    <a:ext uri="{9D8B030D-6E8A-4147-A177-3AD203B41FA5}">
                      <a16:colId xmlns:a16="http://schemas.microsoft.com/office/drawing/2014/main" val="1074755269"/>
                    </a:ext>
                  </a:extLst>
                </a:gridCol>
              </a:tblGrid>
              <a:tr h="354842">
                <a:tc>
                  <a:txBody>
                    <a:bodyPr/>
                    <a:lstStyle/>
                    <a:p>
                      <a:r>
                        <a:rPr lang="en-GB" sz="1400" b="1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Designation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Rare/protected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Cultural/Historic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Nearby habitats/ land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External stake holders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781682"/>
                  </a:ext>
                </a:extLst>
              </a:tr>
              <a:tr h="907576">
                <a:tc>
                  <a:txBody>
                    <a:bodyPr/>
                    <a:lstStyle/>
                    <a:p>
                      <a:r>
                        <a:rPr lang="en-GB" sz="1400" b="1" dirty="0" err="1"/>
                        <a:t>Zwarte</a:t>
                      </a:r>
                      <a:r>
                        <a:rPr lang="en-GB" sz="1400" b="1" dirty="0"/>
                        <a:t> </a:t>
                      </a:r>
                      <a:r>
                        <a:rPr lang="en-GB" sz="1400" b="1" dirty="0" err="1"/>
                        <a:t>Beek</a:t>
                      </a:r>
                      <a:endParaRPr lang="en-GB" sz="1400" b="1" dirty="0"/>
                    </a:p>
                    <a:p>
                      <a:r>
                        <a:rPr lang="en-GB" sz="1400" b="1" dirty="0"/>
                        <a:t>(Black Creek)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Heritage landscape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Common Snipe population</a:t>
                      </a:r>
                    </a:p>
                    <a:p>
                      <a:r>
                        <a:rPr lang="en-GB" sz="1400" dirty="0"/>
                        <a:t>Marsh grasshopper, occasional Corncrake, Curlew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Partly protected landscape for cultural heritage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Heathland, </a:t>
                      </a:r>
                      <a:r>
                        <a:rPr lang="en-GB" sz="1400" i="0" dirty="0"/>
                        <a:t>Grassland, Woodland</a:t>
                      </a:r>
                    </a:p>
                    <a:p>
                      <a:r>
                        <a:rPr lang="en-GB" sz="1400" dirty="0"/>
                        <a:t>Agriculture, Residential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Small, private landowners on land that could be restored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995501"/>
                  </a:ext>
                </a:extLst>
              </a:tr>
              <a:tr h="957190">
                <a:tc>
                  <a:txBody>
                    <a:bodyPr/>
                    <a:lstStyle/>
                    <a:p>
                      <a:r>
                        <a:rPr lang="en-GB" sz="1400" b="1" dirty="0" err="1"/>
                        <a:t>Cloncrow</a:t>
                      </a:r>
                      <a:r>
                        <a:rPr lang="en-GB" sz="1400" b="1" dirty="0"/>
                        <a:t> Bog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Natural Heritage Area (NHA)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Good mix of wetland species and several bog mosses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Nearby earthwork and souterrain.</a:t>
                      </a:r>
                    </a:p>
                    <a:p>
                      <a:r>
                        <a:rPr lang="en-GB" sz="1400" dirty="0"/>
                        <a:t>Peat cutting.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Peat cutting/bare peat</a:t>
                      </a:r>
                    </a:p>
                    <a:p>
                      <a:r>
                        <a:rPr lang="en-GB" sz="1400" dirty="0"/>
                        <a:t>Forestry (on peat)</a:t>
                      </a:r>
                    </a:p>
                    <a:p>
                      <a:r>
                        <a:rPr lang="en-GB" sz="1400" dirty="0"/>
                        <a:t>Agriculture, grazing (on peat)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err="1"/>
                        <a:t>Coillte</a:t>
                      </a:r>
                      <a:r>
                        <a:rPr lang="en-GB" sz="1400" dirty="0"/>
                        <a:t> (Forestry authority), Local landowners/farmers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572499"/>
                  </a:ext>
                </a:extLst>
              </a:tr>
              <a:tr h="1173330">
                <a:tc>
                  <a:txBody>
                    <a:bodyPr/>
                    <a:lstStyle/>
                    <a:p>
                      <a:r>
                        <a:rPr lang="en-GB" sz="1400" b="1" dirty="0"/>
                        <a:t>De Weiden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National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None – common birds in wooded areas</a:t>
                      </a:r>
                    </a:p>
                    <a:p>
                      <a:r>
                        <a:rPr lang="en-GB" sz="1400" dirty="0"/>
                        <a:t>Some flycatcher and willow tit.</a:t>
                      </a:r>
                    </a:p>
                    <a:p>
                      <a:r>
                        <a:rPr lang="en-GB" sz="1400" dirty="0"/>
                        <a:t>The wet areas support rare birds – Bitten, Snipe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Peat extraction/pits.</a:t>
                      </a:r>
                    </a:p>
                    <a:p>
                      <a:r>
                        <a:rPr lang="en-GB" sz="1400" dirty="0"/>
                        <a:t>Water courses.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Wet heath, bog</a:t>
                      </a:r>
                    </a:p>
                    <a:p>
                      <a:r>
                        <a:rPr lang="en-GB" sz="1400" dirty="0"/>
                        <a:t>Open water, reed beds (some farmed), marsh, forest, peat pits, residential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Water board</a:t>
                      </a:r>
                    </a:p>
                    <a:p>
                      <a:r>
                        <a:rPr lang="en-GB" sz="1400" dirty="0"/>
                        <a:t>Farmers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261123"/>
                  </a:ext>
                </a:extLst>
              </a:tr>
              <a:tr h="1173330">
                <a:tc>
                  <a:txBody>
                    <a:bodyPr/>
                    <a:lstStyle/>
                    <a:p>
                      <a:r>
                        <a:rPr lang="en-GB" sz="1400" b="1" dirty="0"/>
                        <a:t>La </a:t>
                      </a:r>
                      <a:r>
                        <a:rPr lang="en-GB" sz="1400" b="1" dirty="0" err="1"/>
                        <a:t>Guette</a:t>
                      </a:r>
                      <a:endParaRPr lang="en-GB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None?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Locally rare: </a:t>
                      </a:r>
                      <a:r>
                        <a:rPr lang="en-GB" sz="1400" dirty="0" err="1"/>
                        <a:t>Rynchospora</a:t>
                      </a:r>
                      <a:r>
                        <a:rPr lang="en-GB" sz="1400" dirty="0"/>
                        <a:t> alba (</a:t>
                      </a:r>
                      <a:r>
                        <a:rPr lang="en-GB" sz="1400" dirty="0" err="1"/>
                        <a:t>Trichophorum</a:t>
                      </a:r>
                      <a:r>
                        <a:rPr lang="en-GB" sz="1400" dirty="0"/>
                        <a:t> </a:t>
                      </a:r>
                      <a:r>
                        <a:rPr lang="en-GB" sz="1400" dirty="0" err="1"/>
                        <a:t>cesp</a:t>
                      </a:r>
                      <a:r>
                        <a:rPr lang="en-GB" sz="1400" dirty="0"/>
                        <a:t>.), </a:t>
                      </a:r>
                      <a:r>
                        <a:rPr lang="en-GB" sz="1400" dirty="0" err="1"/>
                        <a:t>Eriophorum</a:t>
                      </a:r>
                      <a:r>
                        <a:rPr lang="en-GB" sz="1400" dirty="0"/>
                        <a:t> ang., </a:t>
                      </a:r>
                      <a:r>
                        <a:rPr lang="en-GB" sz="1400" dirty="0" err="1"/>
                        <a:t>Drosera</a:t>
                      </a:r>
                      <a:r>
                        <a:rPr lang="en-GB" sz="1400" dirty="0"/>
                        <a:t> rot., </a:t>
                      </a:r>
                      <a:r>
                        <a:rPr lang="en-GB" sz="1400" dirty="0" err="1"/>
                        <a:t>Gentiana</a:t>
                      </a:r>
                      <a:r>
                        <a:rPr lang="en-GB" sz="1400" dirty="0"/>
                        <a:t>, 11 Sphagnum spp.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i="0" dirty="0"/>
                        <a:t>Woodland in private ownership and local authority.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Little agriculture or industry in surrounding area.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509392"/>
                  </a:ext>
                </a:extLst>
              </a:tr>
              <a:tr h="957190">
                <a:tc>
                  <a:txBody>
                    <a:bodyPr/>
                    <a:lstStyle/>
                    <a:p>
                      <a:r>
                        <a:rPr lang="en-GB" sz="1400" b="1" dirty="0"/>
                        <a:t>Little Woolden Moss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Local Nature Reserve</a:t>
                      </a:r>
                    </a:p>
                    <a:p>
                      <a:r>
                        <a:rPr lang="en-GB" sz="1400" dirty="0"/>
                        <a:t>Manchester Mosses Special Area for Conservation (SAC)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Currently bare but rare species in local area: willow tit, adder, water vole, hare, lizard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None in specific area.</a:t>
                      </a:r>
                    </a:p>
                    <a:p>
                      <a:r>
                        <a:rPr lang="en-GB" sz="1400" dirty="0"/>
                        <a:t>Bog oaks and other historic find local and potentially on site.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Bare peat</a:t>
                      </a:r>
                    </a:p>
                    <a:p>
                      <a:r>
                        <a:rPr lang="en-GB" sz="1400" dirty="0"/>
                        <a:t>Agriculture – grazed livestock, winter feed, arable.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Local farmers. Tenant farmer, land owners.</a:t>
                      </a:r>
                    </a:p>
                    <a:p>
                      <a:r>
                        <a:rPr lang="en-GB" sz="1400" dirty="0"/>
                        <a:t>Salford City Council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622539"/>
                  </a:ext>
                </a:extLst>
              </a:tr>
              <a:tr h="847494">
                <a:tc>
                  <a:txBody>
                    <a:bodyPr/>
                    <a:lstStyle/>
                    <a:p>
                      <a:r>
                        <a:rPr lang="en-GB" sz="1400" b="1" dirty="0"/>
                        <a:t>Winmarleigh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None but borders Winmarleigh Moss SSSI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Agricultural grassland</a:t>
                      </a:r>
                    </a:p>
                    <a:p>
                      <a:r>
                        <a:rPr lang="en-GB" sz="1400" dirty="0"/>
                        <a:t>Water voles in ditches.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Agriculture – grazed livestock, winter feed, arable. Woodland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Local landowner and tenant farmers.</a:t>
                      </a:r>
                    </a:p>
                    <a:p>
                      <a:r>
                        <a:rPr lang="en-GB" sz="1400" dirty="0"/>
                        <a:t>Natural England.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194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864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35A4-2613-45A8-94D3-389A65C26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372" y="0"/>
            <a:ext cx="10515600" cy="865472"/>
          </a:xfrm>
        </p:spPr>
        <p:txBody>
          <a:bodyPr/>
          <a:lstStyle/>
          <a:p>
            <a:r>
              <a:rPr lang="en-GB" dirty="0"/>
              <a:t>Peat condition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7EE8AA-4E0F-42A7-8EAC-989C6BBF5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171331"/>
              </p:ext>
            </p:extLst>
          </p:nvPr>
        </p:nvGraphicFramePr>
        <p:xfrm>
          <a:off x="0" y="696352"/>
          <a:ext cx="12109939" cy="6187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3369">
                  <a:extLst>
                    <a:ext uri="{9D8B030D-6E8A-4147-A177-3AD203B41FA5}">
                      <a16:colId xmlns:a16="http://schemas.microsoft.com/office/drawing/2014/main" val="4010941"/>
                    </a:ext>
                  </a:extLst>
                </a:gridCol>
                <a:gridCol w="2805038">
                  <a:extLst>
                    <a:ext uri="{9D8B030D-6E8A-4147-A177-3AD203B41FA5}">
                      <a16:colId xmlns:a16="http://schemas.microsoft.com/office/drawing/2014/main" val="1462888445"/>
                    </a:ext>
                  </a:extLst>
                </a:gridCol>
                <a:gridCol w="2214596">
                  <a:extLst>
                    <a:ext uri="{9D8B030D-6E8A-4147-A177-3AD203B41FA5}">
                      <a16:colId xmlns:a16="http://schemas.microsoft.com/office/drawing/2014/main" val="3342451973"/>
                    </a:ext>
                  </a:extLst>
                </a:gridCol>
                <a:gridCol w="3438372">
                  <a:extLst>
                    <a:ext uri="{9D8B030D-6E8A-4147-A177-3AD203B41FA5}">
                      <a16:colId xmlns:a16="http://schemas.microsoft.com/office/drawing/2014/main" val="796764814"/>
                    </a:ext>
                  </a:extLst>
                </a:gridCol>
                <a:gridCol w="2228564">
                  <a:extLst>
                    <a:ext uri="{9D8B030D-6E8A-4147-A177-3AD203B41FA5}">
                      <a16:colId xmlns:a16="http://schemas.microsoft.com/office/drawing/2014/main" val="868063135"/>
                    </a:ext>
                  </a:extLst>
                </a:gridCol>
              </a:tblGrid>
              <a:tr h="561618">
                <a:tc>
                  <a:txBody>
                    <a:bodyPr/>
                    <a:lstStyle/>
                    <a:p>
                      <a:r>
                        <a:rPr lang="en-GB" sz="1600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Peat condition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Humification and 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Hydrology (1= heath, 5=</a:t>
                      </a:r>
                      <a:r>
                        <a:rPr lang="en-GB" sz="1600" dirty="0" err="1"/>
                        <a:t>swingmor</a:t>
                      </a:r>
                      <a:r>
                        <a:rPr lang="en-GB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Potential for restoration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781682"/>
                  </a:ext>
                </a:extLst>
              </a:tr>
              <a:tr h="1271029">
                <a:tc>
                  <a:txBody>
                    <a:bodyPr/>
                    <a:lstStyle/>
                    <a:p>
                      <a:r>
                        <a:rPr lang="en-GB" sz="1600" dirty="0" err="1"/>
                        <a:t>Zwarte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Beek</a:t>
                      </a:r>
                      <a:endParaRPr lang="en-GB" sz="1600" dirty="0"/>
                    </a:p>
                    <a:p>
                      <a:r>
                        <a:rPr lang="en-GB" sz="1600" dirty="0"/>
                        <a:t>(Black Creek)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Degraded through drainage.</a:t>
                      </a:r>
                    </a:p>
                    <a:p>
                      <a:r>
                        <a:rPr lang="en-GB" sz="1600" dirty="0"/>
                        <a:t>Organic surface soil with root matt, 2-3 m up to 6-8 m</a:t>
                      </a:r>
                    </a:p>
                    <a:p>
                      <a:r>
                        <a:rPr lang="en-GB" sz="1600" dirty="0"/>
                        <a:t>Some slumping, surface crust, some loose peat but little bare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Highly humified, compacted.</a:t>
                      </a:r>
                    </a:p>
                    <a:p>
                      <a:r>
                        <a:rPr lang="en-GB" sz="1600" i="0" dirty="0"/>
                        <a:t>Sedge peat, some wood peat.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Some areas very wet, </a:t>
                      </a:r>
                      <a:r>
                        <a:rPr lang="en-GB" sz="1600" dirty="0" err="1"/>
                        <a:t>swingmor</a:t>
                      </a:r>
                      <a:r>
                        <a:rPr lang="en-GB" sz="1600" dirty="0"/>
                        <a:t> (5), others very dry (3).</a:t>
                      </a:r>
                    </a:p>
                    <a:p>
                      <a:r>
                        <a:rPr lang="en-GB" sz="1600" dirty="0"/>
                        <a:t>Losing water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High due to water availability.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995501"/>
                  </a:ext>
                </a:extLst>
              </a:tr>
              <a:tr h="1034559">
                <a:tc>
                  <a:txBody>
                    <a:bodyPr/>
                    <a:lstStyle/>
                    <a:p>
                      <a:r>
                        <a:rPr lang="en-GB" sz="1600" dirty="0" err="1"/>
                        <a:t>Cloncrow</a:t>
                      </a:r>
                      <a:r>
                        <a:rPr lang="en-GB" sz="1600" dirty="0"/>
                        <a:t> Bog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Bare peat and active bog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4 m depth – on degraded bog?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Good condition but dried in places.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Humification?</a:t>
                      </a:r>
                    </a:p>
                    <a:p>
                      <a:r>
                        <a:rPr lang="en-GB" sz="1600" dirty="0"/>
                        <a:t>Sphagnum peat?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Active bog, very wet (4)</a:t>
                      </a:r>
                    </a:p>
                    <a:p>
                      <a:r>
                        <a:rPr lang="en-GB" sz="1600" dirty="0"/>
                        <a:t>Drained bog (2) – losing water via drainage ditches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Good, by blocking ditches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572499"/>
                  </a:ext>
                </a:extLst>
              </a:tr>
              <a:tr h="798088">
                <a:tc>
                  <a:txBody>
                    <a:bodyPr/>
                    <a:lstStyle/>
                    <a:p>
                      <a:r>
                        <a:rPr lang="en-GB" sz="1600" dirty="0"/>
                        <a:t>De Weiden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Organic surface soil over humified peat (50-150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Humified. Formed from reeds, sedges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Forest area – wet (3-4)</a:t>
                      </a:r>
                    </a:p>
                    <a:p>
                      <a:r>
                        <a:rPr lang="en-GB" sz="1600" dirty="0"/>
                        <a:t>Surface water around.</a:t>
                      </a:r>
                    </a:p>
                    <a:p>
                      <a:r>
                        <a:rPr lang="en-GB" sz="1600" dirty="0"/>
                        <a:t>Water table controlled externally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Good but raising WT only very localised.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261123"/>
                  </a:ext>
                </a:extLst>
              </a:tr>
              <a:tr h="829437">
                <a:tc>
                  <a:txBody>
                    <a:bodyPr/>
                    <a:lstStyle/>
                    <a:p>
                      <a:r>
                        <a:rPr lang="en-GB" sz="1600" dirty="0"/>
                        <a:t>La </a:t>
                      </a:r>
                      <a:r>
                        <a:rPr lang="en-GB" sz="1600" dirty="0" err="1"/>
                        <a:t>Guette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Degraded through drainage</a:t>
                      </a:r>
                    </a:p>
                    <a:p>
                      <a:r>
                        <a:rPr lang="en-GB" sz="1600" dirty="0"/>
                        <a:t>Peat depth 40 - 180 cm</a:t>
                      </a:r>
                    </a:p>
                    <a:p>
                      <a:r>
                        <a:rPr lang="en-GB" sz="1600" dirty="0"/>
                        <a:t>No bare peat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0" dirty="0"/>
                        <a:t>Very humified over sand then clay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Overall quite dry (2), wet in parts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i="0" dirty="0"/>
                        <a:t>Possible to slow the flow of water, pilots indicate revegetation 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509392"/>
                  </a:ext>
                </a:extLst>
              </a:tr>
              <a:tr h="798088">
                <a:tc>
                  <a:txBody>
                    <a:bodyPr/>
                    <a:lstStyle/>
                    <a:p>
                      <a:r>
                        <a:rPr lang="en-GB" sz="1600" dirty="0"/>
                        <a:t>Little Woolden Moss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Bare peat, now rewetted.</a:t>
                      </a:r>
                    </a:p>
                    <a:p>
                      <a:r>
                        <a:rPr lang="en-GB" sz="1600" dirty="0"/>
                        <a:t>30 cm  - 200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Highly humified poor quality peat. Sphagnum/sedge.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Firm surface but very wet, can dry whilst bare (3-4)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Good, nearby peat bog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622539"/>
                  </a:ext>
                </a:extLst>
              </a:tr>
              <a:tr h="755221">
                <a:tc>
                  <a:txBody>
                    <a:bodyPr/>
                    <a:lstStyle/>
                    <a:p>
                      <a:r>
                        <a:rPr lang="en-GB" sz="1600" dirty="0"/>
                        <a:t>Winmarleigh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Organic soil (~30 cm) over peat.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Drained. Depth?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Mixed, Sphagnum fragments visible @50cm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Drained (2-3)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?? Sphagnum farm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194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798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4137</TotalTime>
  <Words>1462</Words>
  <Application>Microsoft Office PowerPoint</Application>
  <PresentationFormat>Widescreen</PresentationFormat>
  <Paragraphs>262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1_Office Theme</vt:lpstr>
      <vt:lpstr>WP T3  Transnational preparation, implementation and demonstration of new techniques and methods to restore C-sequestrations in peatlands</vt:lpstr>
      <vt:lpstr>Agenda and objectives</vt:lpstr>
      <vt:lpstr>Key activities</vt:lpstr>
      <vt:lpstr>2019 site visits</vt:lpstr>
      <vt:lpstr>Current status</vt:lpstr>
      <vt:lpstr>PowerPoint Presentation</vt:lpstr>
      <vt:lpstr>Site overview</vt:lpstr>
      <vt:lpstr>External factors</vt:lpstr>
      <vt:lpstr>Peat condition</vt:lpstr>
      <vt:lpstr>Organic matter (LOI) and Ellenberg moisture</vt:lpstr>
      <vt:lpstr>Site nutrients and hydrology</vt:lpstr>
      <vt:lpstr>Acidity and Ellenberg R</vt:lpstr>
      <vt:lpstr>Winmarleigh plant available N by profile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 T3</dc:title>
  <dc:creator>Chris Field</dc:creator>
  <cp:lastModifiedBy>Chris Field</cp:lastModifiedBy>
  <cp:revision>70</cp:revision>
  <dcterms:created xsi:type="dcterms:W3CDTF">2019-09-24T11:05:47Z</dcterms:created>
  <dcterms:modified xsi:type="dcterms:W3CDTF">2019-09-30T15:11:13Z</dcterms:modified>
</cp:coreProperties>
</file>